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37"/>
  </p:notesMasterIdLst>
  <p:sldIdLst>
    <p:sldId id="294" r:id="rId2"/>
    <p:sldId id="295" r:id="rId3"/>
    <p:sldId id="256" r:id="rId4"/>
    <p:sldId id="262" r:id="rId5"/>
    <p:sldId id="266" r:id="rId6"/>
    <p:sldId id="268" r:id="rId7"/>
    <p:sldId id="263" r:id="rId8"/>
    <p:sldId id="272" r:id="rId9"/>
    <p:sldId id="273" r:id="rId10"/>
    <p:sldId id="274" r:id="rId11"/>
    <p:sldId id="278" r:id="rId12"/>
    <p:sldId id="264" r:id="rId13"/>
    <p:sldId id="265" r:id="rId14"/>
    <p:sldId id="290" r:id="rId15"/>
    <p:sldId id="291" r:id="rId16"/>
    <p:sldId id="292" r:id="rId17"/>
    <p:sldId id="293" r:id="rId18"/>
    <p:sldId id="267" r:id="rId19"/>
    <p:sldId id="279" r:id="rId20"/>
    <p:sldId id="270" r:id="rId21"/>
    <p:sldId id="281" r:id="rId22"/>
    <p:sldId id="269" r:id="rId23"/>
    <p:sldId id="275" r:id="rId24"/>
    <p:sldId id="276" r:id="rId25"/>
    <p:sldId id="277" r:id="rId26"/>
    <p:sldId id="271" r:id="rId27"/>
    <p:sldId id="288" r:id="rId28"/>
    <p:sldId id="282" r:id="rId29"/>
    <p:sldId id="283" r:id="rId30"/>
    <p:sldId id="289" r:id="rId31"/>
    <p:sldId id="284" r:id="rId32"/>
    <p:sldId id="286" r:id="rId33"/>
    <p:sldId id="285" r:id="rId34"/>
    <p:sldId id="287" r:id="rId35"/>
    <p:sldId id="296"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BF6FEB"/>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3A56D7-9CC9-4D74-B80C-76380381C345}" type="datetimeFigureOut">
              <a:rPr lang="es-MX" smtClean="0"/>
              <a:t>28/09/2018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53B02E-9001-4C1A-A3CA-3F2F614EADD5}" type="slidenum">
              <a:rPr lang="es-MX" smtClean="0"/>
              <a:t>‹Nº›</a:t>
            </a:fld>
            <a:endParaRPr lang="es-MX"/>
          </a:p>
        </p:txBody>
      </p:sp>
    </p:spTree>
    <p:extLst>
      <p:ext uri="{BB962C8B-B14F-4D97-AF65-F5344CB8AC3E}">
        <p14:creationId xmlns:p14="http://schemas.microsoft.com/office/powerpoint/2010/main" val="3898590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0453B02E-9001-4C1A-A3CA-3F2F614EADD5}" type="slidenum">
              <a:rPr lang="es-MX" smtClean="0"/>
              <a:t>1</a:t>
            </a:fld>
            <a:endParaRPr lang="es-MX"/>
          </a:p>
        </p:txBody>
      </p:sp>
    </p:spTree>
    <p:extLst>
      <p:ext uri="{BB962C8B-B14F-4D97-AF65-F5344CB8AC3E}">
        <p14:creationId xmlns:p14="http://schemas.microsoft.com/office/powerpoint/2010/main" val="22788024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Rectangle 7"/>
          <p:cNvSpPr/>
          <p:nvPr/>
        </p:nvSpPr>
        <p:spPr>
          <a:xfrm>
            <a:off x="-6843" y="3887812"/>
            <a:ext cx="12195668"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75488" y="2166364"/>
            <a:ext cx="11247120" cy="1739347"/>
          </a:xfrm>
        </p:spPr>
        <p:txBody>
          <a:bodyPr tIns="45720" bIns="45720" anchor="ctr">
            <a:normAutofit/>
          </a:bodyPr>
          <a:lstStyle>
            <a:lvl1pPr algn="ctr">
              <a:lnSpc>
                <a:spcPct val="80000"/>
              </a:lnSpc>
              <a:defRPr sz="6000" spc="150" baseline="0">
                <a:solidFill>
                  <a:schemeClr val="bg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347472" y="3913632"/>
            <a:ext cx="11506200" cy="457200"/>
          </a:xfrm>
        </p:spPr>
        <p:txBody>
          <a:bodyPr>
            <a:normAutofit/>
          </a:bodyPr>
          <a:lstStyle>
            <a:lvl1pPr marL="0" indent="0" algn="ctr">
              <a:spcBef>
                <a:spcPts val="0"/>
              </a:spcBef>
              <a:spcAft>
                <a:spcPts val="0"/>
              </a:spcAft>
              <a:buNone/>
              <a:defRPr sz="2000">
                <a:solidFill>
                  <a:srgbClr val="FFFFFF"/>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F0AE17DA-E6C6-4083-ADED-F14D78926D81}" type="datetime1">
              <a:rPr lang="en-US" smtClean="0"/>
              <a:t>9/28/2018</a:t>
            </a:fld>
            <a:endParaRPr lang="en-US" dirty="0"/>
          </a:p>
        </p:txBody>
      </p:sp>
      <p:sp>
        <p:nvSpPr>
          <p:cNvPr id="5" name="Footer Placeholder 4"/>
          <p:cNvSpPr>
            <a:spLocks noGrp="1"/>
          </p:cNvSpPr>
          <p:nvPr>
            <p:ph type="ftr" sz="quarter" idx="11"/>
          </p:nvPr>
        </p:nvSpPr>
        <p:spPr/>
        <p:txBody>
          <a:bodyPr/>
          <a:lstStyle/>
          <a:p>
            <a:r>
              <a:rPr lang="en-US" smtClean="0"/>
              <a:t>Estudio de Mercado</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3280369-8C1A-46AA-B14D-5772ED0B39D5}" type="datetime1">
              <a:rPr lang="en-US" smtClean="0"/>
              <a:t>9/28/2018</a:t>
            </a:fld>
            <a:endParaRPr lang="en-US" dirty="0"/>
          </a:p>
        </p:txBody>
      </p:sp>
      <p:sp>
        <p:nvSpPr>
          <p:cNvPr id="5" name="Footer Placeholder 4"/>
          <p:cNvSpPr>
            <a:spLocks noGrp="1"/>
          </p:cNvSpPr>
          <p:nvPr>
            <p:ph type="ftr" sz="quarter" idx="11"/>
          </p:nvPr>
        </p:nvSpPr>
        <p:spPr/>
        <p:txBody>
          <a:bodyPr/>
          <a:lstStyle/>
          <a:p>
            <a:r>
              <a:rPr lang="en-US" smtClean="0"/>
              <a:t>Estudio de Mercado</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8BCA7744-88A9-4212-A498-73EA36A1B822}" type="datetime1">
              <a:rPr lang="en-US" smtClean="0"/>
              <a:t>9/28/2018</a:t>
            </a:fld>
            <a:endParaRPr lang="en-US" dirty="0"/>
          </a:p>
        </p:txBody>
      </p:sp>
      <p:sp>
        <p:nvSpPr>
          <p:cNvPr id="5" name="Footer Placeholder 4"/>
          <p:cNvSpPr>
            <a:spLocks noGrp="1"/>
          </p:cNvSpPr>
          <p:nvPr>
            <p:ph type="ftr" sz="quarter" idx="11"/>
          </p:nvPr>
        </p:nvSpPr>
        <p:spPr>
          <a:xfrm>
            <a:off x="3776135" y="6422854"/>
            <a:ext cx="4279669" cy="365125"/>
          </a:xfrm>
        </p:spPr>
        <p:txBody>
          <a:bodyPr/>
          <a:lstStyle/>
          <a:p>
            <a:r>
              <a:rPr lang="en-US" smtClean="0"/>
              <a:t>Estudio de Mercado</a:t>
            </a:r>
            <a:endParaRPr lang="en-US" dirty="0"/>
          </a:p>
        </p:txBody>
      </p:sp>
      <p:sp>
        <p:nvSpPr>
          <p:cNvPr id="6" name="Slide Number Placeholder 5"/>
          <p:cNvSpPr>
            <a:spLocks noGrp="1"/>
          </p:cNvSpPr>
          <p:nvPr>
            <p:ph type="sldNum" sz="quarter" idx="12"/>
          </p:nvPr>
        </p:nvSpPr>
        <p:spPr>
          <a:xfrm>
            <a:off x="8073048" y="6422854"/>
            <a:ext cx="879759" cy="365125"/>
          </a:xfrm>
        </p:spPr>
        <p:txBody>
          <a:bodyPr/>
          <a:lstStyle/>
          <a:p>
            <a:fld id="{4FAB73BC-B049-4115-A692-8D63A059BFB8}"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2DC8469-C744-4B11-83B3-4F3D81DE6C59}" type="datetime1">
              <a:rPr lang="en-US" smtClean="0"/>
              <a:t>9/28/2018</a:t>
            </a:fld>
            <a:endParaRPr lang="en-US" dirty="0"/>
          </a:p>
        </p:txBody>
      </p:sp>
      <p:sp>
        <p:nvSpPr>
          <p:cNvPr id="5" name="Footer Placeholder 4"/>
          <p:cNvSpPr>
            <a:spLocks noGrp="1"/>
          </p:cNvSpPr>
          <p:nvPr>
            <p:ph type="ftr" sz="quarter" idx="11"/>
          </p:nvPr>
        </p:nvSpPr>
        <p:spPr/>
        <p:txBody>
          <a:bodyPr/>
          <a:lstStyle/>
          <a:p>
            <a:r>
              <a:rPr lang="en-US" smtClean="0"/>
              <a:t>Estudio de Mercado</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43" y="3887812"/>
            <a:ext cx="12195668"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75488" y="2167128"/>
            <a:ext cx="11247120" cy="1737360"/>
          </a:xfrm>
        </p:spPr>
        <p:txBody>
          <a:bodyPr anchor="ctr">
            <a:noAutofit/>
          </a:bodyPr>
          <a:lstStyle>
            <a:lvl1pPr algn="ctr">
              <a:lnSpc>
                <a:spcPct val="80000"/>
              </a:lnSpc>
              <a:defRPr sz="6000" b="0" spc="150" baseline="0">
                <a:solidFill>
                  <a:schemeClr val="bg1"/>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47472" y="3913212"/>
            <a:ext cx="11503152" cy="457200"/>
          </a:xfrm>
        </p:spPr>
        <p:txBody>
          <a:bodyPr anchor="t">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49CD3356-5E4A-427A-AE88-0814186CD6F5}" type="datetime1">
              <a:rPr lang="en-US" smtClean="0"/>
              <a:t>9/28/2018</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r>
              <a:rPr lang="en-US" smtClean="0"/>
              <a:t>Estudio de Mercado</a:t>
            </a:r>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‹Nº›</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1A645D3-011F-4A94-A619-96F959996862}" type="datetime1">
              <a:rPr lang="en-US" smtClean="0"/>
              <a:t>9/28/2018</a:t>
            </a:fld>
            <a:endParaRPr lang="en-US" dirty="0"/>
          </a:p>
        </p:txBody>
      </p:sp>
      <p:sp>
        <p:nvSpPr>
          <p:cNvPr id="6" name="Footer Placeholder 5"/>
          <p:cNvSpPr>
            <a:spLocks noGrp="1"/>
          </p:cNvSpPr>
          <p:nvPr>
            <p:ph type="ftr" sz="quarter" idx="11"/>
          </p:nvPr>
        </p:nvSpPr>
        <p:spPr/>
        <p:txBody>
          <a:bodyPr/>
          <a:lstStyle/>
          <a:p>
            <a:r>
              <a:rPr lang="en-US" smtClean="0"/>
              <a:t>Estudio de Mercado</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EA9A970-6453-44B9-B098-61E47C9F7F3A}" type="datetime1">
              <a:rPr lang="en-US" smtClean="0"/>
              <a:t>9/28/2018</a:t>
            </a:fld>
            <a:endParaRPr lang="en-US" dirty="0"/>
          </a:p>
        </p:txBody>
      </p:sp>
      <p:sp>
        <p:nvSpPr>
          <p:cNvPr id="8" name="Footer Placeholder 7"/>
          <p:cNvSpPr>
            <a:spLocks noGrp="1"/>
          </p:cNvSpPr>
          <p:nvPr>
            <p:ph type="ftr" sz="quarter" idx="11"/>
          </p:nvPr>
        </p:nvSpPr>
        <p:spPr/>
        <p:txBody>
          <a:bodyPr/>
          <a:lstStyle/>
          <a:p>
            <a:r>
              <a:rPr lang="en-US" smtClean="0"/>
              <a:t>Estudio de Mercado</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3439039-AAB5-4DD9-A4AC-46E3977C19BD}" type="datetime1">
              <a:rPr lang="en-US" smtClean="0"/>
              <a:t>9/28/2018</a:t>
            </a:fld>
            <a:endParaRPr lang="en-US" dirty="0"/>
          </a:p>
        </p:txBody>
      </p:sp>
      <p:sp>
        <p:nvSpPr>
          <p:cNvPr id="4" name="Footer Placeholder 3"/>
          <p:cNvSpPr>
            <a:spLocks noGrp="1"/>
          </p:cNvSpPr>
          <p:nvPr>
            <p:ph type="ftr" sz="quarter" idx="11"/>
          </p:nvPr>
        </p:nvSpPr>
        <p:spPr/>
        <p:txBody>
          <a:bodyPr/>
          <a:lstStyle/>
          <a:p>
            <a:r>
              <a:rPr lang="en-US" smtClean="0"/>
              <a:t>Estudio de Mercado</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44C6EB-DB86-4351-9910-FC3ABB8E4270}" type="datetime1">
              <a:rPr lang="en-US" smtClean="0"/>
              <a:t>9/28/2018</a:t>
            </a:fld>
            <a:endParaRPr lang="en-US" dirty="0"/>
          </a:p>
        </p:txBody>
      </p:sp>
      <p:sp>
        <p:nvSpPr>
          <p:cNvPr id="3" name="Footer Placeholder 2"/>
          <p:cNvSpPr>
            <a:spLocks noGrp="1"/>
          </p:cNvSpPr>
          <p:nvPr>
            <p:ph type="ftr" sz="quarter" idx="11"/>
          </p:nvPr>
        </p:nvSpPr>
        <p:spPr/>
        <p:txBody>
          <a:bodyPr/>
          <a:lstStyle/>
          <a:p>
            <a:r>
              <a:rPr lang="en-US" smtClean="0"/>
              <a:t>Estudio de Mercado</a:t>
            </a:r>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3B03D6F-EEBE-466F-A809-6B92EC72E6D3}" type="datetime1">
              <a:rPr lang="en-US" smtClean="0"/>
              <a:t>9/28/2018</a:t>
            </a:fld>
            <a:endParaRPr lang="en-US" dirty="0"/>
          </a:p>
        </p:txBody>
      </p:sp>
      <p:sp>
        <p:nvSpPr>
          <p:cNvPr id="6" name="Footer Placeholder 5"/>
          <p:cNvSpPr>
            <a:spLocks noGrp="1"/>
          </p:cNvSpPr>
          <p:nvPr>
            <p:ph type="ftr" sz="quarter" idx="11"/>
          </p:nvPr>
        </p:nvSpPr>
        <p:spPr/>
        <p:txBody>
          <a:bodyPr/>
          <a:lstStyle/>
          <a:p>
            <a:r>
              <a:rPr lang="en-US" smtClean="0"/>
              <a:t>Estudio de Mercado</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D4A5F2C-8B6E-4D04-AB7E-1FD739D5AA4A}" type="datetime1">
              <a:rPr lang="en-US" smtClean="0"/>
              <a:t>9/28/2018</a:t>
            </a:fld>
            <a:endParaRPr lang="en-US" dirty="0"/>
          </a:p>
        </p:txBody>
      </p:sp>
      <p:sp>
        <p:nvSpPr>
          <p:cNvPr id="6" name="Footer Placeholder 5"/>
          <p:cNvSpPr>
            <a:spLocks noGrp="1"/>
          </p:cNvSpPr>
          <p:nvPr>
            <p:ph type="ftr" sz="quarter" idx="11"/>
          </p:nvPr>
        </p:nvSpPr>
        <p:spPr/>
        <p:txBody>
          <a:bodyPr/>
          <a:lstStyle/>
          <a:p>
            <a:r>
              <a:rPr lang="en-US" smtClean="0"/>
              <a:t>Estudio de Mercado</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9E42FE21-2E00-4921-A41D-214CA07C9119}" type="datetime1">
              <a:rPr lang="en-US" smtClean="0"/>
              <a:t>9/28/2018</a:t>
            </a:fld>
            <a:endParaRPr lang="en-US" dirty="0"/>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r>
              <a:rPr lang="en-US" smtClean="0"/>
              <a:t>Estudio de Mercado</a:t>
            </a:r>
            <a:endParaRPr lang="en-US" dirty="0"/>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4FAB73BC-B049-4115-A692-8D63A059BFB8}"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6.xml"/><Relationship Id="rId5" Type="http://schemas.openxmlformats.org/officeDocument/2006/relationships/image" Target="../media/image39.png"/><Relationship Id="rId4" Type="http://schemas.openxmlformats.org/officeDocument/2006/relationships/image" Target="../media/image3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593206" y="2099256"/>
            <a:ext cx="4958366" cy="861774"/>
          </a:xfrm>
          <a:prstGeom prst="rect">
            <a:avLst/>
          </a:prstGeom>
          <a:noFill/>
        </p:spPr>
        <p:txBody>
          <a:bodyPr wrap="square" rtlCol="0">
            <a:spAutoFit/>
          </a:bodyPr>
          <a:lstStyle/>
          <a:p>
            <a:pPr algn="ctr"/>
            <a:r>
              <a:rPr lang="es-MX" dirty="0" smtClean="0"/>
              <a:t>Unidad de Aprendizaje </a:t>
            </a:r>
          </a:p>
          <a:p>
            <a:pPr algn="ctr"/>
            <a:r>
              <a:rPr lang="es-MX" sz="3200" dirty="0" smtClean="0"/>
              <a:t>Proyectos de Inversión</a:t>
            </a:r>
            <a:endParaRPr lang="es-MX" sz="3200" dirty="0"/>
          </a:p>
        </p:txBody>
      </p:sp>
      <p:sp>
        <p:nvSpPr>
          <p:cNvPr id="3" name="CuadroTexto 2"/>
          <p:cNvSpPr txBox="1"/>
          <p:nvPr/>
        </p:nvSpPr>
        <p:spPr>
          <a:xfrm>
            <a:off x="1989786" y="3475149"/>
            <a:ext cx="8165206" cy="861774"/>
          </a:xfrm>
          <a:prstGeom prst="rect">
            <a:avLst/>
          </a:prstGeom>
          <a:noFill/>
        </p:spPr>
        <p:txBody>
          <a:bodyPr wrap="square" rtlCol="0">
            <a:spAutoFit/>
          </a:bodyPr>
          <a:lstStyle/>
          <a:p>
            <a:pPr algn="ctr"/>
            <a:r>
              <a:rPr lang="es-MX" dirty="0" smtClean="0"/>
              <a:t>Unidad de Competencia II</a:t>
            </a:r>
          </a:p>
          <a:p>
            <a:pPr algn="ctr"/>
            <a:r>
              <a:rPr lang="es-MX" sz="3200" dirty="0" smtClean="0"/>
              <a:t>Elementos del Estudio de Mercado</a:t>
            </a:r>
            <a:endParaRPr lang="es-MX" sz="3200" dirty="0"/>
          </a:p>
        </p:txBody>
      </p:sp>
      <p:sp>
        <p:nvSpPr>
          <p:cNvPr id="4" name="CuadroTexto 3"/>
          <p:cNvSpPr txBox="1"/>
          <p:nvPr/>
        </p:nvSpPr>
        <p:spPr>
          <a:xfrm>
            <a:off x="7662930" y="5473521"/>
            <a:ext cx="3567447" cy="369332"/>
          </a:xfrm>
          <a:prstGeom prst="rect">
            <a:avLst/>
          </a:prstGeom>
          <a:noFill/>
        </p:spPr>
        <p:txBody>
          <a:bodyPr wrap="square" rtlCol="0">
            <a:spAutoFit/>
          </a:bodyPr>
          <a:lstStyle/>
          <a:p>
            <a:r>
              <a:rPr lang="es-MX" dirty="0" smtClean="0"/>
              <a:t>Dr. En Ed. Lucio Navarro Sánchez</a:t>
            </a:r>
            <a:endParaRPr lang="es-MX"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389" y="301777"/>
            <a:ext cx="1485190" cy="1321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Tabla 4"/>
          <p:cNvGraphicFramePr>
            <a:graphicFrameLocks noGrp="1"/>
          </p:cNvGraphicFramePr>
          <p:nvPr>
            <p:extLst>
              <p:ext uri="{D42A27DB-BD31-4B8C-83A1-F6EECF244321}">
                <p14:modId xmlns:p14="http://schemas.microsoft.com/office/powerpoint/2010/main" val="2860728958"/>
              </p:ext>
            </p:extLst>
          </p:nvPr>
        </p:nvGraphicFramePr>
        <p:xfrm>
          <a:off x="1993972" y="522823"/>
          <a:ext cx="8161020" cy="853440"/>
        </p:xfrm>
        <a:graphic>
          <a:graphicData uri="http://schemas.openxmlformats.org/drawingml/2006/table">
            <a:tbl>
              <a:tblPr firstRow="1" firstCol="1" lastRow="1" lastCol="1" bandRow="1" bandCol="1">
                <a:tableStyleId>{5C22544A-7EE6-4342-B048-85BDC9FD1C3A}</a:tableStyleId>
              </a:tblPr>
              <a:tblGrid>
                <a:gridCol w="8161020"/>
              </a:tblGrid>
              <a:tr h="0">
                <a:tc>
                  <a:txBody>
                    <a:bodyPr/>
                    <a:lstStyle/>
                    <a:p>
                      <a:pPr algn="just">
                        <a:spcAft>
                          <a:spcPts val="0"/>
                        </a:spcAft>
                      </a:pPr>
                      <a:r>
                        <a:rPr lang="es-ES" sz="2000" kern="0" dirty="0">
                          <a:solidFill>
                            <a:schemeClr val="bg2"/>
                          </a:solidFill>
                          <a:effectLst>
                            <a:outerShdw blurRad="38100" dist="38100" dir="2700000" algn="tl">
                              <a:srgbClr val="000000">
                                <a:alpha val="43137"/>
                              </a:srgbClr>
                            </a:outerShdw>
                          </a:effectLst>
                        </a:rPr>
                        <a:t>Universidad Autónoma del Estado de </a:t>
                      </a:r>
                      <a:r>
                        <a:rPr lang="es-ES" sz="2000" kern="0" dirty="0" smtClean="0">
                          <a:solidFill>
                            <a:schemeClr val="bg2"/>
                          </a:solidFill>
                          <a:effectLst>
                            <a:outerShdw blurRad="38100" dist="38100" dir="2700000" algn="tl">
                              <a:srgbClr val="000000">
                                <a:alpha val="43137"/>
                              </a:srgbClr>
                            </a:outerShdw>
                          </a:effectLst>
                        </a:rPr>
                        <a:t>México</a:t>
                      </a:r>
                      <a:endParaRPr lang="es-MX" sz="1400" kern="0" dirty="0">
                        <a:solidFill>
                          <a:schemeClr val="bg2"/>
                        </a:solidFill>
                        <a:effectLst>
                          <a:outerShdw blurRad="38100" dist="38100" dir="2700000" algn="tl">
                            <a:srgbClr val="000000">
                              <a:alpha val="43137"/>
                            </a:srgbClr>
                          </a:outerShdw>
                        </a:effectLst>
                      </a:endParaRPr>
                    </a:p>
                  </a:txBody>
                  <a:tcPr marL="68580" marR="68580" marT="0" marB="0"/>
                </a:tc>
              </a:tr>
              <a:tr h="0">
                <a:tc>
                  <a:txBody>
                    <a:bodyPr/>
                    <a:lstStyle/>
                    <a:p>
                      <a:pPr>
                        <a:spcAft>
                          <a:spcPts val="0"/>
                        </a:spcAft>
                      </a:pPr>
                      <a:r>
                        <a:rPr lang="es-ES" sz="1800" dirty="0">
                          <a:solidFill>
                            <a:schemeClr val="bg2"/>
                          </a:solidFill>
                          <a:effectLst>
                            <a:outerShdw blurRad="38100" dist="38100" dir="2700000" algn="tl">
                              <a:srgbClr val="000000">
                                <a:alpha val="43137"/>
                              </a:srgbClr>
                            </a:outerShdw>
                          </a:effectLst>
                        </a:rPr>
                        <a:t>Centro Universitario UAEM Zumpango</a:t>
                      </a:r>
                      <a:endParaRPr lang="es-MX" sz="2000" dirty="0">
                        <a:solidFill>
                          <a:schemeClr val="bg2"/>
                        </a:solidFill>
                        <a:effectLst>
                          <a:outerShdw blurRad="38100" dist="38100" dir="2700000" algn="tl">
                            <a:srgbClr val="000000">
                              <a:alpha val="43137"/>
                            </a:srgbClr>
                          </a:outerShdw>
                        </a:effectLst>
                      </a:endParaRPr>
                    </a:p>
                    <a:p>
                      <a:pPr>
                        <a:spcAft>
                          <a:spcPts val="0"/>
                        </a:spcAft>
                      </a:pPr>
                      <a:r>
                        <a:rPr lang="es-ES" sz="1800" dirty="0">
                          <a:solidFill>
                            <a:schemeClr val="bg2"/>
                          </a:solidFill>
                          <a:effectLst>
                            <a:outerShdw blurRad="38100" dist="38100" dir="2700000" algn="tl">
                              <a:srgbClr val="000000">
                                <a:alpha val="43137"/>
                              </a:srgbClr>
                            </a:outerShdw>
                          </a:effectLst>
                        </a:rPr>
                        <a:t>Licenciatura en </a:t>
                      </a:r>
                      <a:r>
                        <a:rPr lang="es-ES" sz="1800" dirty="0" smtClean="0">
                          <a:solidFill>
                            <a:schemeClr val="bg2"/>
                          </a:solidFill>
                          <a:effectLst>
                            <a:outerShdw blurRad="38100" dist="38100" dir="2700000" algn="tl">
                              <a:srgbClr val="000000">
                                <a:alpha val="43137"/>
                              </a:srgbClr>
                            </a:outerShdw>
                          </a:effectLst>
                        </a:rPr>
                        <a:t>Contaduría</a:t>
                      </a:r>
                      <a:endParaRPr lang="es-MX" sz="2000" dirty="0">
                        <a:solidFill>
                          <a:schemeClr val="bg2"/>
                        </a:solidFill>
                        <a:effectLst>
                          <a:outerShdw blurRad="38100" dist="38100" dir="2700000" algn="tl">
                            <a:srgbClr val="000000">
                              <a:alpha val="43137"/>
                            </a:srgbClr>
                          </a:outerShdw>
                        </a:effectLst>
                      </a:endParaRPr>
                    </a:p>
                  </a:txBody>
                  <a:tcPr marL="68580" marR="68580" marT="0" marB="0"/>
                </a:tc>
              </a:tr>
            </a:tbl>
          </a:graphicData>
        </a:graphic>
      </p:graphicFrame>
      <p:sp>
        <p:nvSpPr>
          <p:cNvPr id="6" name="Marcador de fecha 5"/>
          <p:cNvSpPr>
            <a:spLocks noGrp="1"/>
          </p:cNvSpPr>
          <p:nvPr>
            <p:ph type="dt" sz="half" idx="10"/>
          </p:nvPr>
        </p:nvSpPr>
        <p:spPr/>
        <p:txBody>
          <a:bodyPr/>
          <a:lstStyle/>
          <a:p>
            <a:fld id="{FAF6EED8-502D-4FEC-A9F9-73316469869B}" type="datetime1">
              <a:rPr lang="en-US" smtClean="0"/>
              <a:t>9/28/2018</a:t>
            </a:fld>
            <a:endParaRPr lang="en-US" dirty="0"/>
          </a:p>
        </p:txBody>
      </p:sp>
      <p:sp>
        <p:nvSpPr>
          <p:cNvPr id="7" name="Marcador de pie de página 6"/>
          <p:cNvSpPr>
            <a:spLocks noGrp="1"/>
          </p:cNvSpPr>
          <p:nvPr>
            <p:ph type="ftr" sz="quarter" idx="11"/>
          </p:nvPr>
        </p:nvSpPr>
        <p:spPr/>
        <p:txBody>
          <a:bodyPr/>
          <a:lstStyle/>
          <a:p>
            <a:r>
              <a:rPr lang="en-US" smtClean="0"/>
              <a:t>Estudio de Mercado</a:t>
            </a:r>
            <a:endParaRPr lang="en-US" dirty="0"/>
          </a:p>
        </p:txBody>
      </p:sp>
      <p:sp>
        <p:nvSpPr>
          <p:cNvPr id="8" name="Marcador de número de diapositiva 7"/>
          <p:cNvSpPr>
            <a:spLocks noGrp="1"/>
          </p:cNvSpPr>
          <p:nvPr>
            <p:ph type="sldNum" sz="quarter" idx="12"/>
          </p:nvPr>
        </p:nvSpPr>
        <p:spPr/>
        <p:txBody>
          <a:bodyPr/>
          <a:lstStyle/>
          <a:p>
            <a:fld id="{4FAB73BC-B049-4115-A692-8D63A059BFB8}" type="slidenum">
              <a:rPr lang="en-US" smtClean="0"/>
              <a:t>1</a:t>
            </a:fld>
            <a:endParaRPr lang="en-US" dirty="0"/>
          </a:p>
        </p:txBody>
      </p:sp>
    </p:spTree>
    <p:extLst>
      <p:ext uri="{BB962C8B-B14F-4D97-AF65-F5344CB8AC3E}">
        <p14:creationId xmlns:p14="http://schemas.microsoft.com/office/powerpoint/2010/main" val="41759154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5327560" y="3298812"/>
            <a:ext cx="6096000" cy="2123658"/>
          </a:xfrm>
          <a:prstGeom prst="rect">
            <a:avLst/>
          </a:prstGeom>
        </p:spPr>
        <p:txBody>
          <a:bodyPr>
            <a:spAutoFit/>
          </a:bodyPr>
          <a:lstStyle/>
          <a:p>
            <a:pPr algn="just"/>
            <a:r>
              <a:rPr lang="es-MX" sz="2400" b="1" dirty="0">
                <a:solidFill>
                  <a:srgbClr val="FF6600"/>
                </a:solidFill>
                <a:latin typeface="+mj-lt"/>
              </a:rPr>
              <a:t>Conclusiones del estudio realizado </a:t>
            </a:r>
            <a:endParaRPr lang="es-MX" sz="2400" b="1" dirty="0" smtClean="0">
              <a:solidFill>
                <a:srgbClr val="FF6600"/>
              </a:solidFill>
              <a:latin typeface="+mj-lt"/>
            </a:endParaRPr>
          </a:p>
          <a:p>
            <a:pPr algn="just"/>
            <a:r>
              <a:rPr lang="es-MX" dirty="0" smtClean="0">
                <a:solidFill>
                  <a:srgbClr val="000000"/>
                </a:solidFill>
                <a:latin typeface="Cambria" panose="02040503050406030204" pitchFamily="18" charset="0"/>
              </a:rPr>
              <a:t>Son </a:t>
            </a:r>
            <a:r>
              <a:rPr lang="es-MX" dirty="0">
                <a:solidFill>
                  <a:srgbClr val="000000"/>
                </a:solidFill>
                <a:latin typeface="Cambria" panose="02040503050406030204" pitchFamily="18" charset="0"/>
              </a:rPr>
              <a:t>la interpretación de los datos obtenidos, proyectado a condiciones potenciales de desarrollo de la empresa, para obtener una imagen, lo más clara posible, de la venta que la empresa logrará, el sistema de </a:t>
            </a:r>
            <a:r>
              <a:rPr lang="es-MX" dirty="0" smtClean="0">
                <a:solidFill>
                  <a:srgbClr val="000000"/>
                </a:solidFill>
                <a:latin typeface="Cambria" panose="02040503050406030204" pitchFamily="18" charset="0"/>
              </a:rPr>
              <a:t>comercialización </a:t>
            </a:r>
            <a:r>
              <a:rPr lang="es-MX" dirty="0">
                <a:solidFill>
                  <a:srgbClr val="000000"/>
                </a:solidFill>
                <a:latin typeface="Cambria" panose="02040503050406030204" pitchFamily="18" charset="0"/>
              </a:rPr>
              <a:t>o plan de ventas adecuado y la mezcla de mercadotecnia respecto a esta empresa en particular. </a:t>
            </a:r>
            <a:endParaRPr lang="es-MX" dirty="0"/>
          </a:p>
        </p:txBody>
      </p:sp>
      <p:sp>
        <p:nvSpPr>
          <p:cNvPr id="4" name="1 Título"/>
          <p:cNvSpPr txBox="1">
            <a:spLocks/>
          </p:cNvSpPr>
          <p:nvPr/>
        </p:nvSpPr>
        <p:spPr>
          <a:xfrm>
            <a:off x="1355319" y="436576"/>
            <a:ext cx="9784080" cy="150876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MX" sz="4800" b="1" cap="none" dirty="0" smtClean="0">
                <a:latin typeface="+mn-lt"/>
                <a:ea typeface="+mn-ea"/>
                <a:cs typeface="+mn-cs"/>
              </a:rPr>
              <a:t>¿Cómo saber cuál será nuestro producto o servicio?</a:t>
            </a:r>
            <a:endParaRPr lang="es-MX" sz="4800" b="1" cap="none" dirty="0">
              <a:latin typeface="+mn-lt"/>
              <a:ea typeface="+mn-ea"/>
              <a:cs typeface="+mn-cs"/>
            </a:endParaRPr>
          </a:p>
        </p:txBody>
      </p:sp>
      <p:pic>
        <p:nvPicPr>
          <p:cNvPr id="1638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563" y="1945336"/>
            <a:ext cx="4839997" cy="4847443"/>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fecha 1"/>
          <p:cNvSpPr>
            <a:spLocks noGrp="1"/>
          </p:cNvSpPr>
          <p:nvPr>
            <p:ph type="dt" sz="half" idx="10"/>
          </p:nvPr>
        </p:nvSpPr>
        <p:spPr/>
        <p:txBody>
          <a:bodyPr/>
          <a:lstStyle/>
          <a:p>
            <a:fld id="{80D1B8F1-305B-41DE-BDFF-F5CBE719578E}"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10</a:t>
            </a:fld>
            <a:endParaRPr lang="en-US" dirty="0"/>
          </a:p>
        </p:txBody>
      </p:sp>
    </p:spTree>
    <p:extLst>
      <p:ext uri="{BB962C8B-B14F-4D97-AF65-F5344CB8AC3E}">
        <p14:creationId xmlns:p14="http://schemas.microsoft.com/office/powerpoint/2010/main" val="3368385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69703" y="1856378"/>
            <a:ext cx="10637948" cy="1631216"/>
          </a:xfrm>
          <a:prstGeom prst="rect">
            <a:avLst/>
          </a:prstGeom>
        </p:spPr>
        <p:txBody>
          <a:bodyPr wrap="square">
            <a:spAutoFit/>
          </a:bodyPr>
          <a:lstStyle/>
          <a:p>
            <a:pPr marR="0" algn="just"/>
            <a:r>
              <a:rPr lang="es-MX" sz="2000" dirty="0" smtClean="0">
                <a:solidFill>
                  <a:srgbClr val="000000"/>
                </a:solidFill>
                <a:latin typeface="+mj-lt"/>
              </a:rPr>
              <a:t> </a:t>
            </a:r>
          </a:p>
          <a:p>
            <a:pPr marR="0" algn="just"/>
            <a:endParaRPr lang="es-MX" sz="2000" dirty="0">
              <a:solidFill>
                <a:srgbClr val="000000"/>
              </a:solidFill>
              <a:latin typeface="+mj-lt"/>
            </a:endParaRPr>
          </a:p>
          <a:p>
            <a:pPr marR="0" algn="just"/>
            <a:r>
              <a:rPr lang="es-MX" sz="2000" dirty="0" smtClean="0">
                <a:solidFill>
                  <a:srgbClr val="000000"/>
                </a:solidFill>
                <a:latin typeface="+mj-lt"/>
              </a:rPr>
              <a:t>Una </a:t>
            </a:r>
            <a:r>
              <a:rPr lang="es-MX" sz="2000" dirty="0">
                <a:solidFill>
                  <a:srgbClr val="000000"/>
                </a:solidFill>
                <a:latin typeface="+mj-lt"/>
              </a:rPr>
              <a:t>marca es el nombre, término, signo, símbolo o diseño, o combinación e los mismos, que identifican los bienes y/o servicios que ofrece una señala una clara diferencia con los de la competencia. </a:t>
            </a:r>
            <a:endParaRPr lang="es-MX" sz="2000" dirty="0">
              <a:latin typeface="+mj-lt"/>
            </a:endParaRPr>
          </a:p>
        </p:txBody>
      </p:sp>
      <p:sp>
        <p:nvSpPr>
          <p:cNvPr id="4" name="1 Título"/>
          <p:cNvSpPr txBox="1">
            <a:spLocks/>
          </p:cNvSpPr>
          <p:nvPr/>
        </p:nvSpPr>
        <p:spPr>
          <a:xfrm>
            <a:off x="994893" y="597840"/>
            <a:ext cx="7772400" cy="1470025"/>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ES" sz="4800" b="1" cap="none" dirty="0" smtClean="0">
                <a:latin typeface="+mn-lt"/>
                <a:ea typeface="+mn-ea"/>
                <a:cs typeface="+mn-cs"/>
              </a:rPr>
              <a:t>Marcas</a:t>
            </a:r>
            <a:r>
              <a:rPr lang="es-MX" sz="4800" b="1" cap="none" dirty="0" smtClean="0">
                <a:latin typeface="+mn-lt"/>
                <a:ea typeface="+mn-ea"/>
                <a:cs typeface="+mn-cs"/>
              </a:rPr>
              <a:t/>
            </a:r>
            <a:br>
              <a:rPr lang="es-MX" sz="4800" b="1" cap="none" dirty="0" smtClean="0">
                <a:latin typeface="+mn-lt"/>
                <a:ea typeface="+mn-ea"/>
                <a:cs typeface="+mn-cs"/>
              </a:rPr>
            </a:br>
            <a:endParaRPr lang="es-MX" sz="4800" b="1" cap="none" dirty="0">
              <a:latin typeface="+mn-lt"/>
              <a:ea typeface="+mn-ea"/>
              <a:cs typeface="+mn-cs"/>
            </a:endParaRPr>
          </a:p>
        </p:txBody>
      </p:sp>
      <p:sp>
        <p:nvSpPr>
          <p:cNvPr id="2" name="Marcador de fecha 1"/>
          <p:cNvSpPr>
            <a:spLocks noGrp="1"/>
          </p:cNvSpPr>
          <p:nvPr>
            <p:ph type="dt" sz="half" idx="10"/>
          </p:nvPr>
        </p:nvSpPr>
        <p:spPr/>
        <p:txBody>
          <a:bodyPr/>
          <a:lstStyle/>
          <a:p>
            <a:fld id="{1A66A06E-6DC7-435E-87C8-CAECA7329C8C}"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24010304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4386" y="3268550"/>
            <a:ext cx="5962650" cy="3467100"/>
          </a:xfrm>
          <a:prstGeom prst="rect">
            <a:avLst/>
          </a:prstGeom>
          <a:noFill/>
          <a:extLst>
            <a:ext uri="{909E8E84-426E-40DD-AFC4-6F175D3DCCD1}">
              <a14:hiddenFill xmlns:a14="http://schemas.microsoft.com/office/drawing/2010/main">
                <a:solidFill>
                  <a:srgbClr val="FFFFFF"/>
                </a:solidFill>
              </a14:hiddenFill>
            </a:ext>
          </a:extLst>
        </p:spPr>
      </p:pic>
      <p:sp>
        <p:nvSpPr>
          <p:cNvPr id="3" name="1 Título"/>
          <p:cNvSpPr txBox="1">
            <a:spLocks/>
          </p:cNvSpPr>
          <p:nvPr/>
        </p:nvSpPr>
        <p:spPr>
          <a:xfrm>
            <a:off x="994893" y="597840"/>
            <a:ext cx="7772400" cy="1470025"/>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ES" sz="4800" b="1" cap="none" dirty="0">
                <a:latin typeface="+mn-lt"/>
                <a:ea typeface="+mn-ea"/>
                <a:cs typeface="+mn-cs"/>
              </a:rPr>
              <a:t>L</a:t>
            </a:r>
            <a:r>
              <a:rPr lang="es-ES" sz="4800" b="1" cap="none" dirty="0" smtClean="0">
                <a:latin typeface="+mn-lt"/>
                <a:ea typeface="+mn-ea"/>
                <a:cs typeface="+mn-cs"/>
              </a:rPr>
              <a:t>a  segmentación  de  mercado</a:t>
            </a:r>
            <a:r>
              <a:rPr lang="es-MX" sz="4800" b="1" cap="none" dirty="0" smtClean="0">
                <a:latin typeface="+mn-lt"/>
                <a:ea typeface="+mn-ea"/>
                <a:cs typeface="+mn-cs"/>
              </a:rPr>
              <a:t/>
            </a:r>
            <a:br>
              <a:rPr lang="es-MX" sz="4800" b="1" cap="none" dirty="0" smtClean="0">
                <a:latin typeface="+mn-lt"/>
                <a:ea typeface="+mn-ea"/>
                <a:cs typeface="+mn-cs"/>
              </a:rPr>
            </a:br>
            <a:endParaRPr lang="es-MX" sz="4800" b="1" cap="none" dirty="0">
              <a:latin typeface="+mn-lt"/>
              <a:ea typeface="+mn-ea"/>
              <a:cs typeface="+mn-cs"/>
            </a:endParaRPr>
          </a:p>
        </p:txBody>
      </p:sp>
      <p:sp>
        <p:nvSpPr>
          <p:cNvPr id="4" name="2 Subtítulo"/>
          <p:cNvSpPr txBox="1">
            <a:spLocks/>
          </p:cNvSpPr>
          <p:nvPr/>
        </p:nvSpPr>
        <p:spPr>
          <a:xfrm>
            <a:off x="637504" y="2392250"/>
            <a:ext cx="6400800" cy="1752600"/>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pPr marL="0" indent="0" algn="just">
              <a:buFontTx/>
              <a:buNone/>
            </a:pPr>
            <a:r>
              <a:rPr lang="es-ES" altLang="es-MX" sz="2400" dirty="0" smtClean="0">
                <a:solidFill>
                  <a:schemeClr val="bg1"/>
                </a:solidFill>
              </a:rPr>
              <a:t>La segmentación busca la identificación de grupos homogéneos de clientes para adecuar el producto/ servicio de las características del mercado.</a:t>
            </a:r>
            <a:endParaRPr lang="es-MX" altLang="es-MX" sz="2400" dirty="0" smtClean="0">
              <a:solidFill>
                <a:schemeClr val="bg1"/>
              </a:solidFill>
            </a:endParaRPr>
          </a:p>
          <a:p>
            <a:pPr marL="0" indent="0" algn="ctr">
              <a:buFontTx/>
              <a:buNone/>
            </a:pPr>
            <a:endParaRPr lang="es-MX" altLang="es-MX" sz="2700" dirty="0"/>
          </a:p>
        </p:txBody>
      </p:sp>
      <p:sp>
        <p:nvSpPr>
          <p:cNvPr id="2" name="Marcador de fecha 1"/>
          <p:cNvSpPr>
            <a:spLocks noGrp="1"/>
          </p:cNvSpPr>
          <p:nvPr>
            <p:ph type="dt" sz="half" idx="10"/>
          </p:nvPr>
        </p:nvSpPr>
        <p:spPr/>
        <p:txBody>
          <a:bodyPr/>
          <a:lstStyle/>
          <a:p>
            <a:fld id="{1A87DE5C-ED55-42A5-A6D7-E9B320951CE4}"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12</a:t>
            </a:fld>
            <a:endParaRPr lang="en-US" dirty="0"/>
          </a:p>
        </p:txBody>
      </p:sp>
    </p:spTree>
    <p:extLst>
      <p:ext uri="{BB962C8B-B14F-4D97-AF65-F5344CB8AC3E}">
        <p14:creationId xmlns:p14="http://schemas.microsoft.com/office/powerpoint/2010/main" val="42700957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txBox="1">
            <a:spLocks/>
          </p:cNvSpPr>
          <p:nvPr/>
        </p:nvSpPr>
        <p:spPr>
          <a:xfrm>
            <a:off x="400275" y="2948256"/>
            <a:ext cx="5881396" cy="5715000"/>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pPr algn="just"/>
            <a:r>
              <a:rPr lang="es-ES" altLang="es-MX" dirty="0" smtClean="0">
                <a:solidFill>
                  <a:schemeClr val="bg1"/>
                </a:solidFill>
              </a:rPr>
              <a:t>Es un proceso que consiste en dividir el mercado total de un bien o servicio en varios grupos más pequeños e internamente homogéneos. </a:t>
            </a:r>
          </a:p>
          <a:p>
            <a:pPr algn="just"/>
            <a:endParaRPr lang="es-ES" altLang="es-MX" dirty="0" smtClean="0">
              <a:solidFill>
                <a:schemeClr val="bg1"/>
              </a:solidFill>
            </a:endParaRPr>
          </a:p>
          <a:p>
            <a:pPr algn="just"/>
            <a:r>
              <a:rPr lang="es-ES" altLang="es-MX" dirty="0" smtClean="0">
                <a:solidFill>
                  <a:schemeClr val="bg1"/>
                </a:solidFill>
              </a:rPr>
              <a:t>La esencia  de la segmentación es conocer realmente a los consumidores.  </a:t>
            </a:r>
            <a:endParaRPr lang="es-MX" altLang="es-MX" dirty="0" smtClean="0">
              <a:solidFill>
                <a:schemeClr val="bg1"/>
              </a:solidFill>
            </a:endParaRPr>
          </a:p>
          <a:p>
            <a:pPr algn="just"/>
            <a:endParaRPr lang="es-MX" altLang="es-MX" dirty="0">
              <a:solidFill>
                <a:schemeClr val="bg1"/>
              </a:solidFill>
            </a:endParaRPr>
          </a:p>
        </p:txBody>
      </p:sp>
      <p:sp>
        <p:nvSpPr>
          <p:cNvPr id="4" name="1 Título"/>
          <p:cNvSpPr txBox="1">
            <a:spLocks/>
          </p:cNvSpPr>
          <p:nvPr/>
        </p:nvSpPr>
        <p:spPr>
          <a:xfrm>
            <a:off x="994893" y="597840"/>
            <a:ext cx="7772400" cy="1470025"/>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ES" sz="4800" b="1" cap="none" dirty="0">
                <a:latin typeface="+mn-lt"/>
                <a:ea typeface="+mn-ea"/>
                <a:cs typeface="+mn-cs"/>
              </a:rPr>
              <a:t>L</a:t>
            </a:r>
            <a:r>
              <a:rPr lang="es-ES" sz="4800" b="1" cap="none" dirty="0" smtClean="0">
                <a:latin typeface="+mn-lt"/>
                <a:ea typeface="+mn-ea"/>
                <a:cs typeface="+mn-cs"/>
              </a:rPr>
              <a:t>a  segmentación  de  mercado</a:t>
            </a:r>
            <a:r>
              <a:rPr lang="es-MX" sz="4800" b="1" cap="none" dirty="0" smtClean="0">
                <a:latin typeface="+mn-lt"/>
                <a:ea typeface="+mn-ea"/>
                <a:cs typeface="+mn-cs"/>
              </a:rPr>
              <a:t/>
            </a:r>
            <a:br>
              <a:rPr lang="es-MX" sz="4800" b="1" cap="none" dirty="0" smtClean="0">
                <a:latin typeface="+mn-lt"/>
                <a:ea typeface="+mn-ea"/>
                <a:cs typeface="+mn-cs"/>
              </a:rPr>
            </a:br>
            <a:endParaRPr lang="es-MX" sz="4800" b="1" cap="none" dirty="0">
              <a:latin typeface="+mn-lt"/>
              <a:ea typeface="+mn-ea"/>
              <a:cs typeface="+mn-cs"/>
            </a:endParaRPr>
          </a:p>
        </p:txBody>
      </p:sp>
      <p:pic>
        <p:nvPicPr>
          <p:cNvPr id="7170" name="Picture 2" descr="Resultado de imagen para mercad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5520" y="2735462"/>
            <a:ext cx="4403546" cy="2532039"/>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fecha 1"/>
          <p:cNvSpPr>
            <a:spLocks noGrp="1"/>
          </p:cNvSpPr>
          <p:nvPr>
            <p:ph type="dt" sz="half" idx="10"/>
          </p:nvPr>
        </p:nvSpPr>
        <p:spPr/>
        <p:txBody>
          <a:bodyPr/>
          <a:lstStyle/>
          <a:p>
            <a:fld id="{D95A5CBC-33C1-4CDF-8F7B-7643D92DB3F7}"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13</a:t>
            </a:fld>
            <a:endParaRPr lang="en-US" dirty="0"/>
          </a:p>
        </p:txBody>
      </p:sp>
    </p:spTree>
    <p:extLst>
      <p:ext uri="{BB962C8B-B14F-4D97-AF65-F5344CB8AC3E}">
        <p14:creationId xmlns:p14="http://schemas.microsoft.com/office/powerpoint/2010/main" val="31876184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994893" y="597840"/>
            <a:ext cx="7772400" cy="1470025"/>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ES" sz="4800" b="1" cap="none" dirty="0">
                <a:latin typeface="+mn-lt"/>
                <a:ea typeface="+mn-ea"/>
                <a:cs typeface="+mn-cs"/>
              </a:rPr>
              <a:t>L</a:t>
            </a:r>
            <a:r>
              <a:rPr lang="es-ES" sz="4800" b="1" cap="none" dirty="0" smtClean="0">
                <a:latin typeface="+mn-lt"/>
                <a:ea typeface="+mn-ea"/>
                <a:cs typeface="+mn-cs"/>
              </a:rPr>
              <a:t>a  segmentación  de  mercado</a:t>
            </a:r>
            <a:r>
              <a:rPr lang="es-MX" sz="4800" b="1" cap="none" dirty="0" smtClean="0">
                <a:latin typeface="+mn-lt"/>
                <a:ea typeface="+mn-ea"/>
                <a:cs typeface="+mn-cs"/>
              </a:rPr>
              <a:t/>
            </a:r>
            <a:br>
              <a:rPr lang="es-MX" sz="4800" b="1" cap="none" dirty="0" smtClean="0">
                <a:latin typeface="+mn-lt"/>
                <a:ea typeface="+mn-ea"/>
                <a:cs typeface="+mn-cs"/>
              </a:rPr>
            </a:br>
            <a:endParaRPr lang="es-MX" sz="4800" b="1" cap="none" dirty="0">
              <a:latin typeface="+mn-lt"/>
              <a:ea typeface="+mn-ea"/>
              <a:cs typeface="+mn-cs"/>
            </a:endParaRPr>
          </a:p>
        </p:txBody>
      </p:sp>
      <p:sp>
        <p:nvSpPr>
          <p:cNvPr id="6" name="Rectangle 5"/>
          <p:cNvSpPr>
            <a:spLocks noChangeArrowheads="1"/>
          </p:cNvSpPr>
          <p:nvPr/>
        </p:nvSpPr>
        <p:spPr bwMode="auto">
          <a:xfrm>
            <a:off x="1133341" y="2177795"/>
            <a:ext cx="2941831"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2800" b="1" i="0" u="none" strike="noStrike" cap="none" normalizeH="0" baseline="0" dirty="0" smtClean="0">
                <a:ln>
                  <a:noFill/>
                </a:ln>
                <a:solidFill>
                  <a:srgbClr val="FF6600"/>
                </a:solidFill>
                <a:effectLst/>
                <a:latin typeface="+mj-lt"/>
                <a:ea typeface="Calibri" panose="020F0502020204030204" pitchFamily="34" charset="0"/>
                <a:cs typeface="Arial" panose="020B0604020202020204" pitchFamily="34" charset="0"/>
              </a:rPr>
              <a:t>DEMOGRÁFICOS </a:t>
            </a:r>
            <a:endParaRPr kumimoji="0" lang="es-MX" altLang="es-MX" sz="2800" b="0" i="0" u="none" strike="noStrike" cap="none" normalizeH="0" baseline="0" dirty="0" smtClean="0">
              <a:ln>
                <a:noFill/>
              </a:ln>
              <a:solidFill>
                <a:srgbClr val="FF6600"/>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2400" b="0" i="0" u="none" strike="noStrike" cap="none" normalizeH="0" baseline="0" dirty="0" smtClean="0">
              <a:ln>
                <a:noFill/>
              </a:ln>
              <a:solidFill>
                <a:schemeClr val="tx1"/>
              </a:solidFill>
              <a:effectLst/>
              <a:latin typeface="Arial" panose="020B0604020202020204" pitchFamily="34" charset="0"/>
            </a:endParaRPr>
          </a:p>
        </p:txBody>
      </p:sp>
      <p:sp>
        <p:nvSpPr>
          <p:cNvPr id="7" name="Rectangle 6"/>
          <p:cNvSpPr>
            <a:spLocks noChangeArrowheads="1"/>
          </p:cNvSpPr>
          <p:nvPr/>
        </p:nvSpPr>
        <p:spPr bwMode="auto">
          <a:xfrm>
            <a:off x="1133341" y="2718612"/>
            <a:ext cx="10007868"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algn="l" defTabSz="914400" rtl="0" eaLnBrk="0" fontAlgn="base" latinLnBrk="0" hangingPunct="0">
              <a:lnSpc>
                <a:spcPct val="100000"/>
              </a:lnSpc>
              <a:spcBef>
                <a:spcPct val="0"/>
              </a:spcBef>
              <a:spcAft>
                <a:spcPct val="0"/>
              </a:spcAft>
              <a:buClrTx/>
              <a:buSzTx/>
              <a:tabLst/>
            </a:pPr>
            <a:r>
              <a:rPr kumimoji="0" lang="es-ES" altLang="es-MX" sz="2000" b="0" i="0" u="none" strike="noStrike" cap="none" normalizeH="0" baseline="0" dirty="0" smtClean="0">
                <a:ln>
                  <a:noFill/>
                </a:ln>
                <a:solidFill>
                  <a:srgbClr val="000000"/>
                </a:solidFill>
                <a:effectLst/>
                <a:latin typeface="+mj-lt"/>
                <a:ea typeface="Calibri" panose="020F0502020204030204" pitchFamily="34" charset="0"/>
                <a:cs typeface="Arial" panose="020B0604020202020204" pitchFamily="34" charset="0"/>
              </a:rPr>
              <a:t>Entre los</a:t>
            </a:r>
            <a:r>
              <a:rPr kumimoji="0" lang="es-ES" altLang="es-MX" sz="2000" b="0" i="0" u="none" strike="noStrike" cap="none" normalizeH="0" dirty="0" smtClean="0">
                <a:ln>
                  <a:noFill/>
                </a:ln>
                <a:solidFill>
                  <a:srgbClr val="000000"/>
                </a:solidFill>
                <a:effectLst/>
                <a:latin typeface="+mj-lt"/>
                <a:ea typeface="Calibri" panose="020F0502020204030204" pitchFamily="34" charset="0"/>
                <a:cs typeface="Arial" panose="020B0604020202020204" pitchFamily="34" charset="0"/>
              </a:rPr>
              <a:t> principales rubros de </a:t>
            </a:r>
            <a:r>
              <a:rPr lang="es-ES" altLang="es-MX" sz="2000" dirty="0" smtClean="0">
                <a:solidFill>
                  <a:srgbClr val="000000"/>
                </a:solidFill>
                <a:latin typeface="+mj-lt"/>
                <a:ea typeface="Calibri" panose="020F0502020204030204" pitchFamily="34" charset="0"/>
                <a:cs typeface="Arial" panose="020B0604020202020204" pitchFamily="34" charset="0"/>
              </a:rPr>
              <a:t>segmentación </a:t>
            </a:r>
            <a:r>
              <a:rPr kumimoji="0" lang="es-ES" altLang="es-MX" sz="2000" b="0" i="0" u="none" strike="noStrike" cap="none" normalizeH="0" dirty="0" smtClean="0">
                <a:ln>
                  <a:noFill/>
                </a:ln>
                <a:solidFill>
                  <a:srgbClr val="000000"/>
                </a:solidFill>
                <a:effectLst/>
                <a:latin typeface="+mj-lt"/>
                <a:ea typeface="Calibri" panose="020F0502020204030204" pitchFamily="34" charset="0"/>
                <a:cs typeface="Arial" panose="020B0604020202020204" pitchFamily="34" charset="0"/>
              </a:rPr>
              <a:t>de mercado demog</a:t>
            </a:r>
            <a:r>
              <a:rPr lang="es-ES" altLang="es-MX" sz="2000" dirty="0" smtClean="0">
                <a:solidFill>
                  <a:srgbClr val="000000"/>
                </a:solidFill>
                <a:latin typeface="+mj-lt"/>
                <a:ea typeface="Calibri" panose="020F0502020204030204" pitchFamily="34" charset="0"/>
                <a:cs typeface="Arial" panose="020B0604020202020204" pitchFamily="34" charset="0"/>
              </a:rPr>
              <a:t>ráfico nos encontramos con:</a:t>
            </a:r>
            <a:endParaRPr kumimoji="0" lang="es-ES" altLang="es-MX" sz="2000" b="0" i="0" u="none" strike="noStrike" cap="none" normalizeH="0" baseline="0" dirty="0" smtClean="0">
              <a:ln>
                <a:noFill/>
              </a:ln>
              <a:solidFill>
                <a:srgbClr val="000000"/>
              </a:solidFill>
              <a:effectLst/>
              <a:latin typeface="+mj-lt"/>
              <a:ea typeface="Calibri" panose="020F0502020204030204" pitchFamily="34" charset="0"/>
              <a:cs typeface="Arial" panose="020B0604020202020204" pitchFamily="34" charset="0"/>
            </a:endParaRPr>
          </a:p>
          <a:p>
            <a:pPr marL="171450" marR="0" lvl="0" indent="-171450" algn="l" defTabSz="914400" rtl="0" eaLnBrk="0" fontAlgn="base" latinLnBrk="0" hangingPunct="0">
              <a:lnSpc>
                <a:spcPct val="150000"/>
              </a:lnSpc>
              <a:spcBef>
                <a:spcPct val="0"/>
              </a:spcBef>
              <a:spcAft>
                <a:spcPct val="0"/>
              </a:spcAft>
              <a:buClrTx/>
              <a:buSzTx/>
              <a:buFont typeface="Arial" panose="020B0604020202020204" pitchFamily="34" charset="0"/>
              <a:buChar char="•"/>
              <a:tabLst/>
            </a:pPr>
            <a:r>
              <a:rPr kumimoji="0" lang="es-ES" altLang="es-MX" sz="2000" b="0" i="0" u="none" strike="noStrike" cap="none" normalizeH="0" baseline="0" dirty="0" smtClean="0">
                <a:ln>
                  <a:noFill/>
                </a:ln>
                <a:solidFill>
                  <a:srgbClr val="000000"/>
                </a:solidFill>
                <a:effectLst/>
                <a:latin typeface="+mj-lt"/>
                <a:ea typeface="Calibri" panose="020F0502020204030204" pitchFamily="34" charset="0"/>
                <a:cs typeface="Arial" panose="020B0604020202020204" pitchFamily="34" charset="0"/>
              </a:rPr>
              <a:t>Edad</a:t>
            </a:r>
          </a:p>
          <a:p>
            <a:pPr marL="171450" marR="0" lvl="0" indent="-171450" algn="l" defTabSz="914400" rtl="0" eaLnBrk="0" fontAlgn="base" latinLnBrk="0" hangingPunct="0">
              <a:lnSpc>
                <a:spcPct val="150000"/>
              </a:lnSpc>
              <a:spcBef>
                <a:spcPct val="0"/>
              </a:spcBef>
              <a:spcAft>
                <a:spcPct val="0"/>
              </a:spcAft>
              <a:buClrTx/>
              <a:buSzTx/>
              <a:buFont typeface="Arial" panose="020B0604020202020204" pitchFamily="34" charset="0"/>
              <a:buChar char="•"/>
              <a:tabLst/>
            </a:pPr>
            <a:r>
              <a:rPr kumimoji="0" lang="es-ES" altLang="es-MX" sz="2000" b="0" i="0" u="none" strike="noStrike" cap="none" normalizeH="0" baseline="0" dirty="0" smtClean="0">
                <a:ln>
                  <a:noFill/>
                </a:ln>
                <a:solidFill>
                  <a:srgbClr val="000000"/>
                </a:solidFill>
                <a:effectLst/>
                <a:latin typeface="+mj-lt"/>
                <a:ea typeface="Calibri" panose="020F0502020204030204" pitchFamily="34" charset="0"/>
                <a:cs typeface="Arial" panose="020B0604020202020204" pitchFamily="34" charset="0"/>
              </a:rPr>
              <a:t>Sexo</a:t>
            </a:r>
          </a:p>
          <a:p>
            <a:pPr marL="171450" marR="0" lvl="0" indent="-171450" algn="l" defTabSz="914400" rtl="0" eaLnBrk="0" fontAlgn="base" latinLnBrk="0" hangingPunct="0">
              <a:lnSpc>
                <a:spcPct val="150000"/>
              </a:lnSpc>
              <a:spcBef>
                <a:spcPct val="0"/>
              </a:spcBef>
              <a:spcAft>
                <a:spcPct val="0"/>
              </a:spcAft>
              <a:buClrTx/>
              <a:buSzTx/>
              <a:buFont typeface="Arial" panose="020B0604020202020204" pitchFamily="34" charset="0"/>
              <a:buChar char="•"/>
              <a:tabLst/>
            </a:pPr>
            <a:r>
              <a:rPr kumimoji="0" lang="es-ES" altLang="es-MX" sz="2000" b="0" i="0" u="none" strike="noStrike" cap="none" normalizeH="0" baseline="0" dirty="0" smtClean="0">
                <a:ln>
                  <a:noFill/>
                </a:ln>
                <a:solidFill>
                  <a:srgbClr val="000000"/>
                </a:solidFill>
                <a:effectLst/>
                <a:latin typeface="+mj-lt"/>
                <a:ea typeface="Calibri" panose="020F0502020204030204" pitchFamily="34" charset="0"/>
                <a:cs typeface="Arial" panose="020B0604020202020204" pitchFamily="34" charset="0"/>
              </a:rPr>
              <a:t>Nivel Socioeconómico</a:t>
            </a:r>
            <a:endParaRPr kumimoji="0" lang="es-MX" altLang="es-MX" b="0" i="0" u="none" strike="noStrike" cap="none" normalizeH="0" baseline="0" dirty="0" smtClean="0">
              <a:ln>
                <a:noFill/>
              </a:ln>
              <a:solidFill>
                <a:schemeClr val="tx1"/>
              </a:solidFill>
              <a:effectLst/>
              <a:latin typeface="+mj-lt"/>
            </a:endParaRPr>
          </a:p>
          <a:p>
            <a:pPr marL="171450" marR="0" lvl="0" indent="-171450" algn="l" defTabSz="914400" rtl="0" eaLnBrk="0" fontAlgn="base" latinLnBrk="0" hangingPunct="0">
              <a:lnSpc>
                <a:spcPct val="150000"/>
              </a:lnSpc>
              <a:spcBef>
                <a:spcPct val="0"/>
              </a:spcBef>
              <a:spcAft>
                <a:spcPct val="0"/>
              </a:spcAft>
              <a:buClrTx/>
              <a:buSzTx/>
              <a:buFont typeface="Arial" panose="020B0604020202020204" pitchFamily="34" charset="0"/>
              <a:buChar char="•"/>
              <a:tabLst/>
            </a:pPr>
            <a:r>
              <a:rPr kumimoji="0" lang="es-ES" altLang="es-MX" sz="2000" b="0" i="0" u="none" strike="noStrike" cap="none" normalizeH="0" baseline="0" dirty="0" smtClean="0">
                <a:ln>
                  <a:noFill/>
                </a:ln>
                <a:solidFill>
                  <a:srgbClr val="000000"/>
                </a:solidFill>
                <a:effectLst/>
                <a:latin typeface="+mj-lt"/>
                <a:ea typeface="Calibri" panose="020F0502020204030204" pitchFamily="34" charset="0"/>
                <a:cs typeface="Arial" panose="020B0604020202020204" pitchFamily="34" charset="0"/>
              </a:rPr>
              <a:t>Estado Civil</a:t>
            </a:r>
          </a:p>
          <a:p>
            <a:pPr marL="171450" marR="0" lvl="0" indent="-171450" algn="l" defTabSz="914400" rtl="0" eaLnBrk="0" fontAlgn="base" latinLnBrk="0" hangingPunct="0">
              <a:lnSpc>
                <a:spcPct val="150000"/>
              </a:lnSpc>
              <a:spcBef>
                <a:spcPct val="0"/>
              </a:spcBef>
              <a:spcAft>
                <a:spcPct val="0"/>
              </a:spcAft>
              <a:buClrTx/>
              <a:buSzTx/>
              <a:buFont typeface="Arial" panose="020B0604020202020204" pitchFamily="34" charset="0"/>
              <a:buChar char="•"/>
              <a:tabLst/>
            </a:pPr>
            <a:r>
              <a:rPr kumimoji="0" lang="es-ES" altLang="es-MX" sz="2000" b="0" i="0" u="none" strike="noStrike" cap="none" normalizeH="0" baseline="0" dirty="0" smtClean="0">
                <a:ln>
                  <a:noFill/>
                </a:ln>
                <a:solidFill>
                  <a:srgbClr val="000000"/>
                </a:solidFill>
                <a:effectLst/>
                <a:latin typeface="+mj-lt"/>
                <a:ea typeface="Calibri" panose="020F0502020204030204" pitchFamily="34" charset="0"/>
                <a:cs typeface="Arial" panose="020B0604020202020204" pitchFamily="34" charset="0"/>
              </a:rPr>
              <a:t>Escolaridad</a:t>
            </a:r>
          </a:p>
          <a:p>
            <a:pPr marL="171450" marR="0" lvl="0" indent="-171450" algn="l" defTabSz="914400" rtl="0" eaLnBrk="0" fontAlgn="base" latinLnBrk="0" hangingPunct="0">
              <a:lnSpc>
                <a:spcPct val="150000"/>
              </a:lnSpc>
              <a:spcBef>
                <a:spcPct val="0"/>
              </a:spcBef>
              <a:spcAft>
                <a:spcPct val="0"/>
              </a:spcAft>
              <a:buClrTx/>
              <a:buSzTx/>
              <a:buFont typeface="Arial" panose="020B0604020202020204" pitchFamily="34" charset="0"/>
              <a:buChar char="•"/>
              <a:tabLst/>
            </a:pPr>
            <a:r>
              <a:rPr kumimoji="0" lang="es-ES" altLang="es-MX" sz="2000" b="0" i="0" u="none" strike="noStrike" cap="none" normalizeH="0" baseline="0" dirty="0" smtClean="0">
                <a:ln>
                  <a:noFill/>
                </a:ln>
                <a:solidFill>
                  <a:srgbClr val="000000"/>
                </a:solidFill>
                <a:effectLst/>
                <a:latin typeface="+mj-lt"/>
                <a:ea typeface="Calibri" panose="020F0502020204030204" pitchFamily="34" charset="0"/>
                <a:cs typeface="Arial" panose="020B0604020202020204" pitchFamily="34" charset="0"/>
              </a:rPr>
              <a:t>Religión</a:t>
            </a:r>
            <a:endParaRPr kumimoji="0" lang="es-ES" altLang="es-MX" sz="3200" b="0" i="0" u="none" strike="noStrike" cap="none" normalizeH="0" baseline="0" dirty="0" smtClean="0">
              <a:ln>
                <a:noFill/>
              </a:ln>
              <a:solidFill>
                <a:schemeClr val="tx1"/>
              </a:solidFill>
              <a:effectLst/>
              <a:latin typeface="+mj-lt"/>
            </a:endParaRPr>
          </a:p>
        </p:txBody>
      </p:sp>
      <p:pic>
        <p:nvPicPr>
          <p:cNvPr id="2058" name="Picture 10"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01840" y="3446351"/>
            <a:ext cx="3617625" cy="1972524"/>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Resultado de imagen para edad 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45275" y="4178049"/>
            <a:ext cx="557936" cy="557936"/>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Resultado de imagen para dinero 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81093" y="3070347"/>
            <a:ext cx="3564325" cy="3564326"/>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fecha 1"/>
          <p:cNvSpPr>
            <a:spLocks noGrp="1"/>
          </p:cNvSpPr>
          <p:nvPr>
            <p:ph type="dt" sz="half" idx="10"/>
          </p:nvPr>
        </p:nvSpPr>
        <p:spPr/>
        <p:txBody>
          <a:bodyPr/>
          <a:lstStyle/>
          <a:p>
            <a:fld id="{7660BC68-7B56-4250-8D96-C47A837E5DC4}" type="datetime1">
              <a:rPr lang="en-US" smtClean="0"/>
              <a:t>9/28/2018</a:t>
            </a:fld>
            <a:endParaRPr lang="en-US" dirty="0"/>
          </a:p>
        </p:txBody>
      </p:sp>
      <p:sp>
        <p:nvSpPr>
          <p:cNvPr id="4" name="Marcador de pie de página 3"/>
          <p:cNvSpPr>
            <a:spLocks noGrp="1"/>
          </p:cNvSpPr>
          <p:nvPr>
            <p:ph type="ftr" sz="quarter" idx="11"/>
          </p:nvPr>
        </p:nvSpPr>
        <p:spPr/>
        <p:txBody>
          <a:bodyPr/>
          <a:lstStyle/>
          <a:p>
            <a:r>
              <a:rPr lang="en-US" smtClean="0"/>
              <a:t>Estudio de Mercado</a:t>
            </a:r>
            <a:endParaRPr lang="en-US" dirty="0"/>
          </a:p>
        </p:txBody>
      </p:sp>
      <p:sp>
        <p:nvSpPr>
          <p:cNvPr id="5" name="Marcador de número de diapositiva 4"/>
          <p:cNvSpPr>
            <a:spLocks noGrp="1"/>
          </p:cNvSpPr>
          <p:nvPr>
            <p:ph type="sldNum" sz="quarter" idx="12"/>
          </p:nvPr>
        </p:nvSpPr>
        <p:spPr/>
        <p:txBody>
          <a:bodyPr/>
          <a:lstStyle/>
          <a:p>
            <a:fld id="{4FAB73BC-B049-4115-A692-8D63A059BFB8}" type="slidenum">
              <a:rPr lang="en-US" smtClean="0"/>
              <a:t>14</a:t>
            </a:fld>
            <a:endParaRPr lang="en-US" dirty="0"/>
          </a:p>
        </p:txBody>
      </p:sp>
    </p:spTree>
    <p:extLst>
      <p:ext uri="{BB962C8B-B14F-4D97-AF65-F5344CB8AC3E}">
        <p14:creationId xmlns:p14="http://schemas.microsoft.com/office/powerpoint/2010/main" val="19946533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994893" y="597840"/>
            <a:ext cx="7772400" cy="1470025"/>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ES" sz="4800" b="1" cap="none" dirty="0">
                <a:latin typeface="+mn-lt"/>
                <a:ea typeface="+mn-ea"/>
                <a:cs typeface="+mn-cs"/>
              </a:rPr>
              <a:t>L</a:t>
            </a:r>
            <a:r>
              <a:rPr lang="es-ES" sz="4800" b="1" cap="none" dirty="0" smtClean="0">
                <a:latin typeface="+mn-lt"/>
                <a:ea typeface="+mn-ea"/>
                <a:cs typeface="+mn-cs"/>
              </a:rPr>
              <a:t>a  segmentación  de  mercado</a:t>
            </a:r>
            <a:r>
              <a:rPr lang="es-MX" sz="4800" b="1" cap="none" dirty="0" smtClean="0">
                <a:latin typeface="+mn-lt"/>
                <a:ea typeface="+mn-ea"/>
                <a:cs typeface="+mn-cs"/>
              </a:rPr>
              <a:t/>
            </a:r>
            <a:br>
              <a:rPr lang="es-MX" sz="4800" b="1" cap="none" dirty="0" smtClean="0">
                <a:latin typeface="+mn-lt"/>
                <a:ea typeface="+mn-ea"/>
                <a:cs typeface="+mn-cs"/>
              </a:rPr>
            </a:br>
            <a:endParaRPr lang="es-MX" sz="4800" b="1" cap="none" dirty="0">
              <a:latin typeface="+mn-lt"/>
              <a:ea typeface="+mn-ea"/>
              <a:cs typeface="+mn-cs"/>
            </a:endParaRPr>
          </a:p>
        </p:txBody>
      </p:sp>
      <p:sp>
        <p:nvSpPr>
          <p:cNvPr id="6" name="Rectangle 5"/>
          <p:cNvSpPr>
            <a:spLocks noChangeArrowheads="1"/>
          </p:cNvSpPr>
          <p:nvPr/>
        </p:nvSpPr>
        <p:spPr bwMode="auto">
          <a:xfrm>
            <a:off x="1133341" y="2177795"/>
            <a:ext cx="2566728"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2800" b="1" i="0" u="none" strike="noStrike" cap="none" normalizeH="0" baseline="0" dirty="0" smtClean="0">
                <a:ln>
                  <a:noFill/>
                </a:ln>
                <a:solidFill>
                  <a:srgbClr val="FF6600"/>
                </a:solidFill>
                <a:effectLst/>
                <a:latin typeface="+mj-lt"/>
                <a:ea typeface="Calibri" panose="020F0502020204030204" pitchFamily="34" charset="0"/>
                <a:cs typeface="Arial" panose="020B0604020202020204" pitchFamily="34" charset="0"/>
              </a:rPr>
              <a:t>GEOGRÁFICOS</a:t>
            </a:r>
            <a:endParaRPr kumimoji="0" lang="es-MX" altLang="es-MX" sz="2800" b="0" i="0" u="none" strike="noStrike" cap="none" normalizeH="0" baseline="0" dirty="0" smtClean="0">
              <a:ln>
                <a:noFill/>
              </a:ln>
              <a:solidFill>
                <a:srgbClr val="FF6600"/>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2400" b="0" i="0" u="none" strike="noStrike" cap="none" normalizeH="0" baseline="0" dirty="0" smtClean="0">
              <a:ln>
                <a:noFill/>
              </a:ln>
              <a:solidFill>
                <a:schemeClr val="tx1"/>
              </a:solidFill>
              <a:effectLst/>
              <a:latin typeface="Arial" panose="020B0604020202020204" pitchFamily="34" charset="0"/>
            </a:endParaRPr>
          </a:p>
        </p:txBody>
      </p:sp>
      <p:sp>
        <p:nvSpPr>
          <p:cNvPr id="7" name="Rectangle 6"/>
          <p:cNvSpPr>
            <a:spLocks noChangeArrowheads="1"/>
          </p:cNvSpPr>
          <p:nvPr/>
        </p:nvSpPr>
        <p:spPr bwMode="auto">
          <a:xfrm>
            <a:off x="1133341" y="2858306"/>
            <a:ext cx="5492209"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algn="l" defTabSz="914400" rtl="0" eaLnBrk="0" fontAlgn="base" latinLnBrk="0" hangingPunct="0">
              <a:lnSpc>
                <a:spcPct val="100000"/>
              </a:lnSpc>
              <a:spcBef>
                <a:spcPct val="0"/>
              </a:spcBef>
              <a:spcAft>
                <a:spcPct val="0"/>
              </a:spcAft>
              <a:buClrTx/>
              <a:buSzTx/>
              <a:tabLst/>
            </a:pPr>
            <a:r>
              <a:rPr kumimoji="0" lang="es-ES" altLang="es-MX" sz="2000" b="0" i="0" u="none" strike="noStrike" cap="none" normalizeH="0" baseline="0" dirty="0" smtClean="0">
                <a:ln>
                  <a:noFill/>
                </a:ln>
                <a:solidFill>
                  <a:srgbClr val="000000"/>
                </a:solidFill>
                <a:effectLst/>
                <a:latin typeface="+mj-lt"/>
                <a:ea typeface="Calibri" panose="020F0502020204030204" pitchFamily="34" charset="0"/>
                <a:cs typeface="Arial" panose="020B0604020202020204" pitchFamily="34" charset="0"/>
              </a:rPr>
              <a:t>En el sector geográfico, la segmentación es según:</a:t>
            </a:r>
          </a:p>
          <a:p>
            <a:pPr marL="342900" lvl="0" indent="-342900">
              <a:lnSpc>
                <a:spcPct val="150000"/>
              </a:lnSpc>
              <a:buFont typeface="Arial" panose="020B0604020202020204" pitchFamily="34" charset="0"/>
              <a:buChar char="•"/>
            </a:pPr>
            <a:r>
              <a:rPr lang="es-ES" sz="2000" dirty="0" smtClean="0">
                <a:solidFill>
                  <a:schemeClr val="bg1"/>
                </a:solidFill>
                <a:latin typeface="+mn-lt"/>
              </a:rPr>
              <a:t>Región</a:t>
            </a:r>
          </a:p>
          <a:p>
            <a:pPr marL="342900" lvl="0" indent="-342900">
              <a:lnSpc>
                <a:spcPct val="150000"/>
              </a:lnSpc>
              <a:buFont typeface="Arial" panose="020B0604020202020204" pitchFamily="34" charset="0"/>
              <a:buChar char="•"/>
            </a:pPr>
            <a:r>
              <a:rPr lang="es-ES" sz="2000" dirty="0" smtClean="0">
                <a:solidFill>
                  <a:schemeClr val="bg1"/>
                </a:solidFill>
                <a:latin typeface="+mn-lt"/>
              </a:rPr>
              <a:t>Población</a:t>
            </a:r>
            <a:endParaRPr lang="es-MX" sz="2000" dirty="0">
              <a:solidFill>
                <a:schemeClr val="bg1"/>
              </a:solidFill>
              <a:latin typeface="+mn-lt"/>
            </a:endParaRPr>
          </a:p>
          <a:p>
            <a:pPr marL="342900" lvl="0" indent="-342900">
              <a:lnSpc>
                <a:spcPct val="150000"/>
              </a:lnSpc>
              <a:buFont typeface="Arial" panose="020B0604020202020204" pitchFamily="34" charset="0"/>
              <a:buChar char="•"/>
            </a:pPr>
            <a:r>
              <a:rPr lang="es-ES" sz="2000" dirty="0" smtClean="0">
                <a:solidFill>
                  <a:schemeClr val="bg1"/>
                </a:solidFill>
                <a:latin typeface="+mn-lt"/>
              </a:rPr>
              <a:t>Colonia</a:t>
            </a:r>
          </a:p>
          <a:p>
            <a:pPr marL="342900" lvl="0" indent="-342900">
              <a:lnSpc>
                <a:spcPct val="150000"/>
              </a:lnSpc>
              <a:buFont typeface="Arial" panose="020B0604020202020204" pitchFamily="34" charset="0"/>
              <a:buChar char="•"/>
            </a:pPr>
            <a:r>
              <a:rPr lang="es-ES" sz="2000" dirty="0" smtClean="0">
                <a:solidFill>
                  <a:schemeClr val="bg1"/>
                </a:solidFill>
                <a:latin typeface="+mn-lt"/>
              </a:rPr>
              <a:t>Sección</a:t>
            </a:r>
            <a:endParaRPr kumimoji="0" lang="es-ES" altLang="es-MX" sz="3200" b="0" i="0" u="none" strike="noStrike" cap="none" normalizeH="0" baseline="0" dirty="0" smtClean="0">
              <a:ln>
                <a:noFill/>
              </a:ln>
              <a:solidFill>
                <a:schemeClr val="bg1"/>
              </a:solidFill>
              <a:effectLst/>
              <a:latin typeface="+mn-lt"/>
            </a:endParaRPr>
          </a:p>
        </p:txBody>
      </p:sp>
      <p:pic>
        <p:nvPicPr>
          <p:cNvPr id="3074"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4750" y="3387144"/>
            <a:ext cx="5699920" cy="3205173"/>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fecha 1"/>
          <p:cNvSpPr>
            <a:spLocks noGrp="1"/>
          </p:cNvSpPr>
          <p:nvPr>
            <p:ph type="dt" sz="half" idx="10"/>
          </p:nvPr>
        </p:nvSpPr>
        <p:spPr/>
        <p:txBody>
          <a:bodyPr/>
          <a:lstStyle/>
          <a:p>
            <a:fld id="{24508464-B88C-4BB7-9934-84F4C2359E8E}" type="datetime1">
              <a:rPr lang="en-US" smtClean="0"/>
              <a:t>9/28/2018</a:t>
            </a:fld>
            <a:endParaRPr lang="en-US" dirty="0"/>
          </a:p>
        </p:txBody>
      </p:sp>
      <p:sp>
        <p:nvSpPr>
          <p:cNvPr id="4" name="Marcador de pie de página 3"/>
          <p:cNvSpPr>
            <a:spLocks noGrp="1"/>
          </p:cNvSpPr>
          <p:nvPr>
            <p:ph type="ftr" sz="quarter" idx="11"/>
          </p:nvPr>
        </p:nvSpPr>
        <p:spPr/>
        <p:txBody>
          <a:bodyPr/>
          <a:lstStyle/>
          <a:p>
            <a:r>
              <a:rPr lang="en-US" smtClean="0"/>
              <a:t>Estudio de Mercado</a:t>
            </a:r>
            <a:endParaRPr lang="en-US" dirty="0"/>
          </a:p>
        </p:txBody>
      </p:sp>
      <p:sp>
        <p:nvSpPr>
          <p:cNvPr id="5" name="Marcador de número de diapositiva 4"/>
          <p:cNvSpPr>
            <a:spLocks noGrp="1"/>
          </p:cNvSpPr>
          <p:nvPr>
            <p:ph type="sldNum" sz="quarter" idx="12"/>
          </p:nvPr>
        </p:nvSpPr>
        <p:spPr/>
        <p:txBody>
          <a:bodyPr/>
          <a:lstStyle/>
          <a:p>
            <a:fld id="{4FAB73BC-B049-4115-A692-8D63A059BFB8}" type="slidenum">
              <a:rPr lang="en-US" smtClean="0"/>
              <a:t>15</a:t>
            </a:fld>
            <a:endParaRPr lang="en-US" dirty="0"/>
          </a:p>
        </p:txBody>
      </p:sp>
    </p:spTree>
    <p:extLst>
      <p:ext uri="{BB962C8B-B14F-4D97-AF65-F5344CB8AC3E}">
        <p14:creationId xmlns:p14="http://schemas.microsoft.com/office/powerpoint/2010/main" val="40384896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994893" y="597840"/>
            <a:ext cx="7772400" cy="1470025"/>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ES" sz="4800" b="1" cap="none" dirty="0">
                <a:latin typeface="+mn-lt"/>
                <a:ea typeface="+mn-ea"/>
                <a:cs typeface="+mn-cs"/>
              </a:rPr>
              <a:t>L</a:t>
            </a:r>
            <a:r>
              <a:rPr lang="es-ES" sz="4800" b="1" cap="none" dirty="0" smtClean="0">
                <a:latin typeface="+mn-lt"/>
                <a:ea typeface="+mn-ea"/>
                <a:cs typeface="+mn-cs"/>
              </a:rPr>
              <a:t>a  segmentación  de  mercado</a:t>
            </a:r>
            <a:r>
              <a:rPr lang="es-MX" sz="4800" b="1" cap="none" dirty="0" smtClean="0">
                <a:latin typeface="+mn-lt"/>
                <a:ea typeface="+mn-ea"/>
                <a:cs typeface="+mn-cs"/>
              </a:rPr>
              <a:t/>
            </a:r>
            <a:br>
              <a:rPr lang="es-MX" sz="4800" b="1" cap="none" dirty="0" smtClean="0">
                <a:latin typeface="+mn-lt"/>
                <a:ea typeface="+mn-ea"/>
                <a:cs typeface="+mn-cs"/>
              </a:rPr>
            </a:br>
            <a:endParaRPr lang="es-MX" sz="4800" b="1" cap="none" dirty="0">
              <a:latin typeface="+mn-lt"/>
              <a:ea typeface="+mn-ea"/>
              <a:cs typeface="+mn-cs"/>
            </a:endParaRPr>
          </a:p>
        </p:txBody>
      </p:sp>
      <p:sp>
        <p:nvSpPr>
          <p:cNvPr id="6" name="Rectangle 5"/>
          <p:cNvSpPr>
            <a:spLocks noChangeArrowheads="1"/>
          </p:cNvSpPr>
          <p:nvPr/>
        </p:nvSpPr>
        <p:spPr bwMode="auto">
          <a:xfrm>
            <a:off x="1133341" y="2177795"/>
            <a:ext cx="2853666"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2800" b="1" i="0" u="none" strike="noStrike" cap="none" normalizeH="0" baseline="0" dirty="0" smtClean="0">
                <a:ln>
                  <a:noFill/>
                </a:ln>
                <a:solidFill>
                  <a:srgbClr val="FF6600"/>
                </a:solidFill>
                <a:effectLst/>
                <a:latin typeface="+mj-lt"/>
                <a:ea typeface="Calibri" panose="020F0502020204030204" pitchFamily="34" charset="0"/>
                <a:cs typeface="Arial" panose="020B0604020202020204" pitchFamily="34" charset="0"/>
              </a:rPr>
              <a:t>PSICOGRÁFICOS</a:t>
            </a:r>
            <a:endParaRPr kumimoji="0" lang="es-MX" altLang="es-MX" sz="2800" b="0" i="0" u="none" strike="noStrike" cap="none" normalizeH="0" baseline="0" dirty="0" smtClean="0">
              <a:ln>
                <a:noFill/>
              </a:ln>
              <a:solidFill>
                <a:srgbClr val="FF6600"/>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2400" b="0" i="0" u="none" strike="noStrike" cap="none" normalizeH="0" baseline="0" dirty="0" smtClean="0">
              <a:ln>
                <a:noFill/>
              </a:ln>
              <a:solidFill>
                <a:schemeClr val="tx1"/>
              </a:solidFill>
              <a:effectLst/>
              <a:latin typeface="Arial" panose="020B0604020202020204" pitchFamily="34" charset="0"/>
            </a:endParaRPr>
          </a:p>
        </p:txBody>
      </p:sp>
      <p:sp>
        <p:nvSpPr>
          <p:cNvPr id="7" name="Rectangle 6"/>
          <p:cNvSpPr>
            <a:spLocks noChangeArrowheads="1"/>
          </p:cNvSpPr>
          <p:nvPr/>
        </p:nvSpPr>
        <p:spPr bwMode="auto">
          <a:xfrm>
            <a:off x="1133341" y="2858306"/>
            <a:ext cx="7584127"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algn="l" defTabSz="914400" rtl="0" eaLnBrk="0" fontAlgn="base" latinLnBrk="0" hangingPunct="0">
              <a:lnSpc>
                <a:spcPct val="100000"/>
              </a:lnSpc>
              <a:spcBef>
                <a:spcPct val="0"/>
              </a:spcBef>
              <a:spcAft>
                <a:spcPct val="0"/>
              </a:spcAft>
              <a:buClrTx/>
              <a:buSzTx/>
              <a:tabLst/>
            </a:pPr>
            <a:r>
              <a:rPr lang="es-ES" altLang="es-MX" sz="2000" dirty="0" smtClean="0">
                <a:solidFill>
                  <a:srgbClr val="000000"/>
                </a:solidFill>
                <a:latin typeface="+mj-lt"/>
                <a:ea typeface="Calibri" panose="020F0502020204030204" pitchFamily="34" charset="0"/>
                <a:cs typeface="Arial" panose="020B0604020202020204" pitchFamily="34" charset="0"/>
              </a:rPr>
              <a:t>Existe una tercer categoría de segmentación que se expresa en base a:</a:t>
            </a:r>
            <a:endParaRPr kumimoji="0" lang="es-ES" altLang="es-MX" sz="2000" b="0" i="0" u="none" strike="noStrike" cap="none" normalizeH="0" baseline="0" dirty="0" smtClean="0">
              <a:ln>
                <a:noFill/>
              </a:ln>
              <a:solidFill>
                <a:srgbClr val="000000"/>
              </a:solidFill>
              <a:effectLst/>
              <a:latin typeface="+mj-lt"/>
              <a:ea typeface="Calibri" panose="020F0502020204030204" pitchFamily="34" charset="0"/>
              <a:cs typeface="Arial" panose="020B0604020202020204" pitchFamily="34" charset="0"/>
            </a:endParaRPr>
          </a:p>
          <a:p>
            <a:pPr marL="342900" lvl="0" indent="-342900">
              <a:lnSpc>
                <a:spcPct val="150000"/>
              </a:lnSpc>
              <a:buFont typeface="Arial" panose="020B0604020202020204" pitchFamily="34" charset="0"/>
              <a:buChar char="•"/>
            </a:pPr>
            <a:r>
              <a:rPr lang="es-ES" sz="2000" dirty="0" smtClean="0">
                <a:solidFill>
                  <a:schemeClr val="bg1"/>
                </a:solidFill>
                <a:latin typeface="+mn-lt"/>
              </a:rPr>
              <a:t>Clase social</a:t>
            </a:r>
          </a:p>
          <a:p>
            <a:pPr marL="342900" lvl="0" indent="-342900">
              <a:lnSpc>
                <a:spcPct val="150000"/>
              </a:lnSpc>
              <a:buFont typeface="Arial" panose="020B0604020202020204" pitchFamily="34" charset="0"/>
              <a:buChar char="•"/>
            </a:pPr>
            <a:r>
              <a:rPr lang="es-ES" sz="2000" dirty="0" smtClean="0">
                <a:solidFill>
                  <a:schemeClr val="bg1"/>
                </a:solidFill>
                <a:latin typeface="+mn-lt"/>
              </a:rPr>
              <a:t>Hábitos </a:t>
            </a:r>
            <a:endParaRPr lang="es-MX" sz="2000" dirty="0">
              <a:solidFill>
                <a:schemeClr val="bg1"/>
              </a:solidFill>
              <a:latin typeface="+mn-lt"/>
            </a:endParaRPr>
          </a:p>
          <a:p>
            <a:pPr marL="342900" lvl="0" indent="-342900">
              <a:lnSpc>
                <a:spcPct val="150000"/>
              </a:lnSpc>
              <a:buFont typeface="Arial" panose="020B0604020202020204" pitchFamily="34" charset="0"/>
              <a:buChar char="•"/>
            </a:pPr>
            <a:r>
              <a:rPr lang="es-ES" sz="2000" dirty="0" smtClean="0">
                <a:solidFill>
                  <a:schemeClr val="bg1"/>
                </a:solidFill>
                <a:latin typeface="+mn-lt"/>
              </a:rPr>
              <a:t>Motivos de consumo</a:t>
            </a:r>
          </a:p>
          <a:p>
            <a:pPr marL="342900" lvl="0" indent="-342900">
              <a:lnSpc>
                <a:spcPct val="150000"/>
              </a:lnSpc>
              <a:buFont typeface="Arial" panose="020B0604020202020204" pitchFamily="34" charset="0"/>
              <a:buChar char="•"/>
            </a:pPr>
            <a:r>
              <a:rPr lang="es-ES" altLang="es-MX" sz="2000" dirty="0" smtClean="0">
                <a:solidFill>
                  <a:schemeClr val="bg1"/>
                </a:solidFill>
                <a:latin typeface="+mn-lt"/>
              </a:rPr>
              <a:t>Personalidad </a:t>
            </a:r>
            <a:endParaRPr kumimoji="0" lang="es-ES" altLang="es-MX" sz="3200" b="0" i="0" u="none" strike="noStrike" cap="none" normalizeH="0" baseline="0" dirty="0" smtClean="0">
              <a:ln>
                <a:noFill/>
              </a:ln>
              <a:solidFill>
                <a:schemeClr val="bg1"/>
              </a:solidFill>
              <a:effectLst/>
              <a:latin typeface="+mn-lt"/>
            </a:endParaRPr>
          </a:p>
        </p:txBody>
      </p:sp>
      <p:grpSp>
        <p:nvGrpSpPr>
          <p:cNvPr id="2" name="Grupo 1"/>
          <p:cNvGrpSpPr/>
          <p:nvPr/>
        </p:nvGrpSpPr>
        <p:grpSpPr>
          <a:xfrm>
            <a:off x="6368853" y="1836435"/>
            <a:ext cx="6191250" cy="6200775"/>
            <a:chOff x="6368853" y="1836435"/>
            <a:chExt cx="6191250" cy="6200775"/>
          </a:xfrm>
        </p:grpSpPr>
        <p:pic>
          <p:nvPicPr>
            <p:cNvPr id="5122" name="Picture 2" descr="Resultado de imagen para piramide social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8853" y="1836435"/>
              <a:ext cx="6191250" cy="620077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Resultado de imagen para empresario y obrero  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62851" y="2697721"/>
              <a:ext cx="2119335" cy="2354816"/>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Marcador de fecha 3"/>
          <p:cNvSpPr>
            <a:spLocks noGrp="1"/>
          </p:cNvSpPr>
          <p:nvPr>
            <p:ph type="dt" sz="half" idx="10"/>
          </p:nvPr>
        </p:nvSpPr>
        <p:spPr/>
        <p:txBody>
          <a:bodyPr/>
          <a:lstStyle/>
          <a:p>
            <a:fld id="{A0CA468A-1DE9-47E5-8CED-4BED96EE3259}"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8" name="Marcador de número de diapositiva 7"/>
          <p:cNvSpPr>
            <a:spLocks noGrp="1"/>
          </p:cNvSpPr>
          <p:nvPr>
            <p:ph type="sldNum" sz="quarter" idx="12"/>
          </p:nvPr>
        </p:nvSpPr>
        <p:spPr/>
        <p:txBody>
          <a:bodyPr/>
          <a:lstStyle/>
          <a:p>
            <a:fld id="{4FAB73BC-B049-4115-A692-8D63A059BFB8}" type="slidenum">
              <a:rPr lang="en-US" smtClean="0"/>
              <a:t>16</a:t>
            </a:fld>
            <a:endParaRPr lang="en-US" dirty="0"/>
          </a:p>
        </p:txBody>
      </p:sp>
    </p:spTree>
    <p:extLst>
      <p:ext uri="{BB962C8B-B14F-4D97-AF65-F5344CB8AC3E}">
        <p14:creationId xmlns:p14="http://schemas.microsoft.com/office/powerpoint/2010/main" val="21485806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994893" y="597840"/>
            <a:ext cx="7772400" cy="1470025"/>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ES" sz="4800" b="1" cap="none" dirty="0">
                <a:latin typeface="+mn-lt"/>
                <a:ea typeface="+mn-ea"/>
                <a:cs typeface="+mn-cs"/>
              </a:rPr>
              <a:t>L</a:t>
            </a:r>
            <a:r>
              <a:rPr lang="es-ES" sz="4800" b="1" cap="none" dirty="0" smtClean="0">
                <a:latin typeface="+mn-lt"/>
                <a:ea typeface="+mn-ea"/>
                <a:cs typeface="+mn-cs"/>
              </a:rPr>
              <a:t>a  segmentación  de  mercado</a:t>
            </a:r>
            <a:r>
              <a:rPr lang="es-MX" sz="4800" b="1" cap="none" dirty="0" smtClean="0">
                <a:latin typeface="+mn-lt"/>
                <a:ea typeface="+mn-ea"/>
                <a:cs typeface="+mn-cs"/>
              </a:rPr>
              <a:t/>
            </a:r>
            <a:br>
              <a:rPr lang="es-MX" sz="4800" b="1" cap="none" dirty="0" smtClean="0">
                <a:latin typeface="+mn-lt"/>
                <a:ea typeface="+mn-ea"/>
                <a:cs typeface="+mn-cs"/>
              </a:rPr>
            </a:br>
            <a:endParaRPr lang="es-MX" sz="4800" b="1" cap="none" dirty="0">
              <a:latin typeface="+mn-lt"/>
              <a:ea typeface="+mn-ea"/>
              <a:cs typeface="+mn-cs"/>
            </a:endParaRPr>
          </a:p>
        </p:txBody>
      </p:sp>
      <p:sp>
        <p:nvSpPr>
          <p:cNvPr id="6" name="Rectangle 5"/>
          <p:cNvSpPr>
            <a:spLocks noChangeArrowheads="1"/>
          </p:cNvSpPr>
          <p:nvPr/>
        </p:nvSpPr>
        <p:spPr bwMode="auto">
          <a:xfrm>
            <a:off x="1133341" y="2177795"/>
            <a:ext cx="2924198"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2800" b="1" i="0" u="none" strike="noStrike" cap="none" normalizeH="0" baseline="0" dirty="0" smtClean="0">
                <a:ln>
                  <a:noFill/>
                </a:ln>
                <a:solidFill>
                  <a:srgbClr val="FF6600"/>
                </a:solidFill>
                <a:effectLst/>
                <a:latin typeface="+mj-lt"/>
                <a:ea typeface="Calibri" panose="020F0502020204030204" pitchFamily="34" charset="0"/>
                <a:cs typeface="Arial" panose="020B0604020202020204" pitchFamily="34" charset="0"/>
              </a:rPr>
              <a:t>CONDUCTUALES</a:t>
            </a:r>
            <a:endParaRPr kumimoji="0" lang="es-MX" altLang="es-MX" sz="2800" b="0" i="0" u="none" strike="noStrike" cap="none" normalizeH="0" baseline="0" dirty="0" smtClean="0">
              <a:ln>
                <a:noFill/>
              </a:ln>
              <a:solidFill>
                <a:srgbClr val="FF6600"/>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2400" b="0" i="0" u="none" strike="noStrike" cap="none" normalizeH="0" baseline="0" dirty="0" smtClean="0">
              <a:ln>
                <a:noFill/>
              </a:ln>
              <a:solidFill>
                <a:schemeClr val="tx1"/>
              </a:solidFill>
              <a:effectLst/>
              <a:latin typeface="Arial" panose="020B0604020202020204" pitchFamily="34" charset="0"/>
            </a:endParaRPr>
          </a:p>
        </p:txBody>
      </p:sp>
      <p:sp>
        <p:nvSpPr>
          <p:cNvPr id="7" name="Rectangle 6"/>
          <p:cNvSpPr>
            <a:spLocks noChangeArrowheads="1"/>
          </p:cNvSpPr>
          <p:nvPr/>
        </p:nvSpPr>
        <p:spPr bwMode="auto">
          <a:xfrm>
            <a:off x="875763" y="2907847"/>
            <a:ext cx="7907934"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algn="l" defTabSz="914400" rtl="0" eaLnBrk="0" fontAlgn="base" latinLnBrk="0" hangingPunct="0">
              <a:lnSpc>
                <a:spcPct val="100000"/>
              </a:lnSpc>
              <a:spcBef>
                <a:spcPct val="0"/>
              </a:spcBef>
              <a:spcAft>
                <a:spcPct val="0"/>
              </a:spcAft>
              <a:buClrTx/>
              <a:buSzTx/>
              <a:tabLst/>
            </a:pPr>
            <a:r>
              <a:rPr lang="es-ES" altLang="es-MX" sz="2000" dirty="0" smtClean="0">
                <a:solidFill>
                  <a:srgbClr val="000000"/>
                </a:solidFill>
                <a:latin typeface="+mj-lt"/>
                <a:ea typeface="Calibri" panose="020F0502020204030204" pitchFamily="34" charset="0"/>
                <a:cs typeface="Arial" panose="020B0604020202020204" pitchFamily="34" charset="0"/>
              </a:rPr>
              <a:t>Nos encontramos con la última categoría de segmentación que involucra:</a:t>
            </a:r>
            <a:endParaRPr lang="es-ES" sz="2000" dirty="0" smtClean="0">
              <a:solidFill>
                <a:schemeClr val="bg1"/>
              </a:solidFill>
              <a:latin typeface="+mn-lt"/>
            </a:endParaRPr>
          </a:p>
          <a:p>
            <a:pPr marL="342900" lvl="0" indent="-342900">
              <a:lnSpc>
                <a:spcPct val="150000"/>
              </a:lnSpc>
              <a:buFont typeface="Arial" panose="020B0604020202020204" pitchFamily="34" charset="0"/>
              <a:buChar char="•"/>
            </a:pPr>
            <a:r>
              <a:rPr lang="es-ES" sz="2000" dirty="0" smtClean="0">
                <a:solidFill>
                  <a:schemeClr val="bg1"/>
                </a:solidFill>
                <a:latin typeface="+mn-lt"/>
              </a:rPr>
              <a:t>Lealtad</a:t>
            </a:r>
          </a:p>
          <a:p>
            <a:pPr marL="342900" lvl="0" indent="-342900">
              <a:lnSpc>
                <a:spcPct val="150000"/>
              </a:lnSpc>
              <a:buFont typeface="Arial" panose="020B0604020202020204" pitchFamily="34" charset="0"/>
              <a:buChar char="•"/>
            </a:pPr>
            <a:r>
              <a:rPr lang="es-ES" sz="2000" dirty="0" smtClean="0">
                <a:solidFill>
                  <a:schemeClr val="bg1"/>
                </a:solidFill>
                <a:latin typeface="+mn-lt"/>
              </a:rPr>
              <a:t>Frecuencia</a:t>
            </a:r>
          </a:p>
        </p:txBody>
      </p:sp>
      <p:pic>
        <p:nvPicPr>
          <p:cNvPr id="4098" name="Picture 2" descr="Resultado de imagen para calend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22178" y="3543076"/>
            <a:ext cx="971986" cy="97198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90087" y="2624071"/>
            <a:ext cx="4762500" cy="4762500"/>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fecha 1"/>
          <p:cNvSpPr>
            <a:spLocks noGrp="1"/>
          </p:cNvSpPr>
          <p:nvPr>
            <p:ph type="dt" sz="half" idx="10"/>
          </p:nvPr>
        </p:nvSpPr>
        <p:spPr/>
        <p:txBody>
          <a:bodyPr/>
          <a:lstStyle/>
          <a:p>
            <a:fld id="{C373117A-D2B6-4116-90C4-824A246D8EEC}" type="datetime1">
              <a:rPr lang="en-US" smtClean="0"/>
              <a:t>9/28/2018</a:t>
            </a:fld>
            <a:endParaRPr lang="en-US" dirty="0"/>
          </a:p>
        </p:txBody>
      </p:sp>
      <p:sp>
        <p:nvSpPr>
          <p:cNvPr id="4" name="Marcador de pie de página 3"/>
          <p:cNvSpPr>
            <a:spLocks noGrp="1"/>
          </p:cNvSpPr>
          <p:nvPr>
            <p:ph type="ftr" sz="quarter" idx="11"/>
          </p:nvPr>
        </p:nvSpPr>
        <p:spPr/>
        <p:txBody>
          <a:bodyPr/>
          <a:lstStyle/>
          <a:p>
            <a:r>
              <a:rPr lang="en-US" smtClean="0"/>
              <a:t>Estudio de Mercado</a:t>
            </a:r>
            <a:endParaRPr lang="en-US" dirty="0"/>
          </a:p>
        </p:txBody>
      </p:sp>
      <p:sp>
        <p:nvSpPr>
          <p:cNvPr id="5" name="Marcador de número de diapositiva 4"/>
          <p:cNvSpPr>
            <a:spLocks noGrp="1"/>
          </p:cNvSpPr>
          <p:nvPr>
            <p:ph type="sldNum" sz="quarter" idx="12"/>
          </p:nvPr>
        </p:nvSpPr>
        <p:spPr/>
        <p:txBody>
          <a:bodyPr/>
          <a:lstStyle/>
          <a:p>
            <a:fld id="{4FAB73BC-B049-4115-A692-8D63A059BFB8}" type="slidenum">
              <a:rPr lang="en-US" smtClean="0"/>
              <a:t>17</a:t>
            </a:fld>
            <a:endParaRPr lang="en-US" dirty="0"/>
          </a:p>
        </p:txBody>
      </p:sp>
    </p:spTree>
    <p:extLst>
      <p:ext uri="{BB962C8B-B14F-4D97-AF65-F5344CB8AC3E}">
        <p14:creationId xmlns:p14="http://schemas.microsoft.com/office/powerpoint/2010/main" val="24202503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85104" y="2223323"/>
            <a:ext cx="7396766" cy="2246769"/>
          </a:xfrm>
          <a:prstGeom prst="rect">
            <a:avLst/>
          </a:prstGeom>
        </p:spPr>
        <p:txBody>
          <a:bodyPr wrap="square">
            <a:spAutoFit/>
          </a:bodyPr>
          <a:lstStyle/>
          <a:p>
            <a:pPr algn="just"/>
            <a:r>
              <a:rPr lang="es-MX" sz="2000" dirty="0" smtClean="0">
                <a:solidFill>
                  <a:srgbClr val="000000"/>
                </a:solidFill>
              </a:rPr>
              <a:t>Esta sección deriva de la segmentación de mercado y </a:t>
            </a:r>
            <a:r>
              <a:rPr lang="es-MX" sz="2000" dirty="0">
                <a:solidFill>
                  <a:srgbClr val="000000"/>
                </a:solidFill>
              </a:rPr>
              <a:t>del plan de negocios </a:t>
            </a:r>
            <a:r>
              <a:rPr lang="es-MX" sz="2000" dirty="0" smtClean="0">
                <a:solidFill>
                  <a:srgbClr val="000000"/>
                </a:solidFill>
              </a:rPr>
              <a:t> y dice que es </a:t>
            </a:r>
            <a:r>
              <a:rPr lang="es-MX" sz="2000" dirty="0">
                <a:solidFill>
                  <a:srgbClr val="000000"/>
                </a:solidFill>
              </a:rPr>
              <a:t>necesario </a:t>
            </a:r>
            <a:r>
              <a:rPr lang="es-MX" sz="2000" b="1" dirty="0">
                <a:solidFill>
                  <a:srgbClr val="FF6600"/>
                </a:solidFill>
              </a:rPr>
              <a:t>buscar</a:t>
            </a:r>
            <a:r>
              <a:rPr lang="es-MX" sz="2000" dirty="0">
                <a:solidFill>
                  <a:srgbClr val="000000"/>
                </a:solidFill>
              </a:rPr>
              <a:t>, de manera objetiva con base en fuentes de información confiables, cuántos clientes posibles puede tener la empresa, dónde están y quiénes son. Para esto se requiere obtener algunos detalles de los futuros clientes: edad, sexo, </a:t>
            </a:r>
            <a:r>
              <a:rPr lang="es-MX" sz="2000" dirty="0" smtClean="0">
                <a:solidFill>
                  <a:srgbClr val="000000"/>
                </a:solidFill>
              </a:rPr>
              <a:t>estado </a:t>
            </a:r>
            <a:r>
              <a:rPr lang="es-MX" sz="2000" dirty="0">
                <a:solidFill>
                  <a:srgbClr val="000000"/>
                </a:solidFill>
              </a:rPr>
              <a:t>civil, ingreso mensual, etcétera. Es decir, se debe establecer el </a:t>
            </a:r>
            <a:r>
              <a:rPr lang="es-MX" sz="2000" dirty="0" smtClean="0">
                <a:solidFill>
                  <a:srgbClr val="000000"/>
                </a:solidFill>
              </a:rPr>
              <a:t>segmento </a:t>
            </a:r>
            <a:r>
              <a:rPr lang="es-MX" sz="2000" dirty="0">
                <a:solidFill>
                  <a:srgbClr val="000000"/>
                </a:solidFill>
              </a:rPr>
              <a:t>de mercado donde operará la empresa. </a:t>
            </a:r>
            <a:endParaRPr lang="es-MX" sz="2000" dirty="0"/>
          </a:p>
        </p:txBody>
      </p:sp>
      <p:sp>
        <p:nvSpPr>
          <p:cNvPr id="4" name="1 Título"/>
          <p:cNvSpPr txBox="1">
            <a:spLocks/>
          </p:cNvSpPr>
          <p:nvPr/>
        </p:nvSpPr>
        <p:spPr>
          <a:xfrm>
            <a:off x="994893" y="597840"/>
            <a:ext cx="7772400" cy="1470025"/>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ES" sz="4800" b="1" cap="none" dirty="0" smtClean="0">
                <a:latin typeface="+mn-lt"/>
                <a:ea typeface="+mn-ea"/>
                <a:cs typeface="+mn-cs"/>
              </a:rPr>
              <a:t>Tamaño  del  mercado</a:t>
            </a:r>
            <a:r>
              <a:rPr lang="es-MX" sz="4800" b="1" cap="none" dirty="0" smtClean="0">
                <a:latin typeface="+mn-lt"/>
                <a:ea typeface="+mn-ea"/>
                <a:cs typeface="+mn-cs"/>
              </a:rPr>
              <a:t/>
            </a:r>
            <a:br>
              <a:rPr lang="es-MX" sz="4800" b="1" cap="none" dirty="0" smtClean="0">
                <a:latin typeface="+mn-lt"/>
                <a:ea typeface="+mn-ea"/>
                <a:cs typeface="+mn-cs"/>
              </a:rPr>
            </a:br>
            <a:endParaRPr lang="es-MX" sz="4800" b="1" cap="none" dirty="0">
              <a:latin typeface="+mn-lt"/>
              <a:ea typeface="+mn-ea"/>
              <a:cs typeface="+mn-cs"/>
            </a:endParaRPr>
          </a:p>
        </p:txBody>
      </p:sp>
      <p:pic>
        <p:nvPicPr>
          <p:cNvPr id="10244" name="Picture 4"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0016" y="3496573"/>
            <a:ext cx="5461984" cy="3464458"/>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fecha 1"/>
          <p:cNvSpPr>
            <a:spLocks noGrp="1"/>
          </p:cNvSpPr>
          <p:nvPr>
            <p:ph type="dt" sz="half" idx="10"/>
          </p:nvPr>
        </p:nvSpPr>
        <p:spPr/>
        <p:txBody>
          <a:bodyPr/>
          <a:lstStyle/>
          <a:p>
            <a:fld id="{15EB6641-6CD6-42D1-A524-F787FEE39FF2}"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18</a:t>
            </a:fld>
            <a:endParaRPr lang="en-US" dirty="0"/>
          </a:p>
        </p:txBody>
      </p:sp>
    </p:spTree>
    <p:extLst>
      <p:ext uri="{BB962C8B-B14F-4D97-AF65-F5344CB8AC3E}">
        <p14:creationId xmlns:p14="http://schemas.microsoft.com/office/powerpoint/2010/main" val="8010672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1355319" y="436576"/>
            <a:ext cx="9784080" cy="150876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MX" sz="4800" b="1" cap="none" dirty="0" smtClean="0">
                <a:latin typeface="+mn-lt"/>
                <a:ea typeface="+mn-ea"/>
                <a:cs typeface="+mn-cs"/>
              </a:rPr>
              <a:t>Clientes</a:t>
            </a:r>
            <a:endParaRPr lang="es-MX" sz="4800" b="1" cap="none" dirty="0">
              <a:latin typeface="+mn-lt"/>
              <a:ea typeface="+mn-ea"/>
              <a:cs typeface="+mn-cs"/>
            </a:endParaRPr>
          </a:p>
        </p:txBody>
      </p:sp>
      <p:sp>
        <p:nvSpPr>
          <p:cNvPr id="4" name="Rectángulo 3"/>
          <p:cNvSpPr/>
          <p:nvPr/>
        </p:nvSpPr>
        <p:spPr>
          <a:xfrm>
            <a:off x="1675359" y="2129797"/>
            <a:ext cx="9144000" cy="1938992"/>
          </a:xfrm>
          <a:prstGeom prst="rect">
            <a:avLst/>
          </a:prstGeom>
        </p:spPr>
        <p:txBody>
          <a:bodyPr wrap="square">
            <a:spAutoFit/>
          </a:bodyPr>
          <a:lstStyle/>
          <a:p>
            <a:pPr algn="just"/>
            <a:r>
              <a:rPr lang="es-MX" sz="2000" dirty="0">
                <a:solidFill>
                  <a:schemeClr val="bg1"/>
                </a:solidFill>
                <a:latin typeface="+mj-lt"/>
              </a:rPr>
              <a:t>Nuestros clientes pueden ser de muy diversos tipos y, por lo mismo, tener muy </a:t>
            </a:r>
            <a:r>
              <a:rPr lang="es-MX" sz="2000" dirty="0" smtClean="0">
                <a:solidFill>
                  <a:schemeClr val="bg1"/>
                </a:solidFill>
                <a:latin typeface="+mj-lt"/>
              </a:rPr>
              <a:t>diferentes necesidades</a:t>
            </a:r>
            <a:r>
              <a:rPr lang="es-MX" sz="2000" dirty="0">
                <a:solidFill>
                  <a:schemeClr val="bg1"/>
                </a:solidFill>
                <a:latin typeface="+mj-lt"/>
              </a:rPr>
              <a:t>. A veces quienes compran nuestros productos o servicios son las familias. Y </a:t>
            </a:r>
            <a:r>
              <a:rPr lang="es-MX" sz="2000" dirty="0" smtClean="0">
                <a:solidFill>
                  <a:schemeClr val="bg1"/>
                </a:solidFill>
                <a:latin typeface="+mj-lt"/>
              </a:rPr>
              <a:t>a veces </a:t>
            </a:r>
            <a:r>
              <a:rPr lang="es-MX" sz="2000" dirty="0">
                <a:solidFill>
                  <a:schemeClr val="bg1"/>
                </a:solidFill>
                <a:latin typeface="+mj-lt"/>
              </a:rPr>
              <a:t>son las empresas las que demandan aquello que nosotros vendemos. También </a:t>
            </a:r>
            <a:r>
              <a:rPr lang="es-MX" sz="2000" dirty="0" smtClean="0">
                <a:solidFill>
                  <a:schemeClr val="bg1"/>
                </a:solidFill>
                <a:latin typeface="+mj-lt"/>
              </a:rPr>
              <a:t>suele suceder </a:t>
            </a:r>
            <a:r>
              <a:rPr lang="es-MX" sz="2000" dirty="0">
                <a:solidFill>
                  <a:schemeClr val="bg1"/>
                </a:solidFill>
                <a:latin typeface="+mj-lt"/>
              </a:rPr>
              <a:t>que nuestros clientes - independientemente de si son familias o empresas </a:t>
            </a:r>
            <a:r>
              <a:rPr lang="es-MX" sz="2000" dirty="0" smtClean="0">
                <a:solidFill>
                  <a:schemeClr val="bg1"/>
                </a:solidFill>
                <a:latin typeface="+mj-lt"/>
              </a:rPr>
              <a:t>- compren </a:t>
            </a:r>
            <a:r>
              <a:rPr lang="es-MX" sz="2000" dirty="0">
                <a:solidFill>
                  <a:schemeClr val="bg1"/>
                </a:solidFill>
                <a:latin typeface="+mj-lt"/>
              </a:rPr>
              <a:t>en pequeñas cantidades. Otras veces adquieren grandes volúmenes.</a:t>
            </a:r>
          </a:p>
        </p:txBody>
      </p:sp>
      <p:pic>
        <p:nvPicPr>
          <p:cNvPr id="1026" name="Picture 2" descr="Resultado de imagen para cliente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2371" y="3670165"/>
            <a:ext cx="3187835" cy="3187835"/>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fecha 1"/>
          <p:cNvSpPr>
            <a:spLocks noGrp="1"/>
          </p:cNvSpPr>
          <p:nvPr>
            <p:ph type="dt" sz="half" idx="10"/>
          </p:nvPr>
        </p:nvSpPr>
        <p:spPr/>
        <p:txBody>
          <a:bodyPr/>
          <a:lstStyle/>
          <a:p>
            <a:fld id="{AED17ABB-2A7E-478B-982B-80CD968BC47B}"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19</a:t>
            </a:fld>
            <a:endParaRPr lang="en-US" dirty="0"/>
          </a:p>
        </p:txBody>
      </p:sp>
    </p:spTree>
    <p:extLst>
      <p:ext uri="{BB962C8B-B14F-4D97-AF65-F5344CB8AC3E}">
        <p14:creationId xmlns:p14="http://schemas.microsoft.com/office/powerpoint/2010/main" val="13669871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a:t>
            </a:r>
            <a:endParaRPr lang="es-MX" dirty="0"/>
          </a:p>
        </p:txBody>
      </p:sp>
      <p:sp>
        <p:nvSpPr>
          <p:cNvPr id="3" name="Rectángulo 2"/>
          <p:cNvSpPr/>
          <p:nvPr/>
        </p:nvSpPr>
        <p:spPr>
          <a:xfrm>
            <a:off x="1202919" y="3105422"/>
            <a:ext cx="9784080" cy="2352952"/>
          </a:xfrm>
          <a:prstGeom prst="rect">
            <a:avLst/>
          </a:prstGeom>
        </p:spPr>
        <p:txBody>
          <a:bodyPr wrap="square">
            <a:spAutoFit/>
          </a:bodyPr>
          <a:lstStyle/>
          <a:p>
            <a:pPr algn="ctr">
              <a:lnSpc>
                <a:spcPct val="150000"/>
              </a:lnSpc>
            </a:pPr>
            <a:r>
              <a:rPr lang="es-MX" sz="2000" b="1" dirty="0">
                <a:effectLst>
                  <a:outerShdw blurRad="38100" dist="38100" dir="2700000" algn="tl">
                    <a:srgbClr val="000000">
                      <a:alpha val="43137"/>
                    </a:srgbClr>
                  </a:outerShdw>
                </a:effectLst>
              </a:rPr>
              <a:t>Comprender y aplicar una metodología para realizar un estudio de mercado enfocado a la creación de un PI , en donde se analicen las características del producto, la demanda, la oferta, el precio y los canales de distribución necesarios para que, en conjunto le permitan diagnosticar las condiciones que enfrentará la empresa y los resultados que puedan esperarse.</a:t>
            </a:r>
          </a:p>
        </p:txBody>
      </p:sp>
      <p:sp>
        <p:nvSpPr>
          <p:cNvPr id="4" name="Marcador de fecha 3"/>
          <p:cNvSpPr>
            <a:spLocks noGrp="1"/>
          </p:cNvSpPr>
          <p:nvPr>
            <p:ph type="dt" sz="half" idx="10"/>
          </p:nvPr>
        </p:nvSpPr>
        <p:spPr/>
        <p:txBody>
          <a:bodyPr/>
          <a:lstStyle/>
          <a:p>
            <a:fld id="{E913BCAD-D33F-4D8C-BBDA-D3875C82FF0F}"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30498538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sultado de imagen para manos con diner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6335" y="2987899"/>
            <a:ext cx="1592998" cy="1592998"/>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5533623" y="3440479"/>
            <a:ext cx="6096000" cy="1015663"/>
          </a:xfrm>
          <a:prstGeom prst="rect">
            <a:avLst/>
          </a:prstGeom>
        </p:spPr>
        <p:txBody>
          <a:bodyPr>
            <a:spAutoFit/>
          </a:bodyPr>
          <a:lstStyle/>
          <a:p>
            <a:pPr algn="just"/>
            <a:r>
              <a:rPr lang="es-MX" sz="2000" dirty="0">
                <a:solidFill>
                  <a:schemeClr val="bg1"/>
                </a:solidFill>
              </a:rPr>
              <a:t>Cuando un grupo de personas tiene necesidades y además tiene dinero para </a:t>
            </a:r>
            <a:r>
              <a:rPr lang="es-MX" sz="2000" dirty="0" smtClean="0">
                <a:solidFill>
                  <a:schemeClr val="bg1"/>
                </a:solidFill>
              </a:rPr>
              <a:t>satisfacer esas </a:t>
            </a:r>
            <a:r>
              <a:rPr lang="es-MX" sz="2000" dirty="0">
                <a:solidFill>
                  <a:schemeClr val="bg1"/>
                </a:solidFill>
              </a:rPr>
              <a:t>necesidades, decimos que forman una demanda.</a:t>
            </a:r>
          </a:p>
        </p:txBody>
      </p:sp>
      <p:sp>
        <p:nvSpPr>
          <p:cNvPr id="4" name="1 Título"/>
          <p:cNvSpPr txBox="1">
            <a:spLocks noGrp="1"/>
          </p:cNvSpPr>
          <p:nvPr>
            <p:ph type="title"/>
          </p:nvPr>
        </p:nvSpPr>
        <p:spPr>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MX" sz="4800" b="1" cap="none" dirty="0" smtClean="0">
                <a:latin typeface="+mn-lt"/>
                <a:ea typeface="+mn-ea"/>
                <a:cs typeface="+mn-cs"/>
              </a:rPr>
              <a:t>Demanda</a:t>
            </a:r>
            <a:endParaRPr lang="es-MX" sz="4800" b="1" cap="none" dirty="0">
              <a:latin typeface="+mn-lt"/>
              <a:ea typeface="+mn-ea"/>
              <a:cs typeface="+mn-cs"/>
            </a:endParaRPr>
          </a:p>
        </p:txBody>
      </p:sp>
      <p:pic>
        <p:nvPicPr>
          <p:cNvPr id="12290" name="Picture 2" descr="Resultado de imagen para consumo 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5586" y="3633514"/>
            <a:ext cx="2857500" cy="2857500"/>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fecha 1"/>
          <p:cNvSpPr>
            <a:spLocks noGrp="1"/>
          </p:cNvSpPr>
          <p:nvPr>
            <p:ph type="dt" sz="half" idx="10"/>
          </p:nvPr>
        </p:nvSpPr>
        <p:spPr/>
        <p:txBody>
          <a:bodyPr/>
          <a:lstStyle/>
          <a:p>
            <a:fld id="{F1FA2932-12B8-4774-A3D3-21204887389C}"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20</a:t>
            </a:fld>
            <a:endParaRPr lang="en-US" dirty="0"/>
          </a:p>
        </p:txBody>
      </p:sp>
    </p:spTree>
    <p:extLst>
      <p:ext uri="{BB962C8B-B14F-4D97-AF65-F5344CB8AC3E}">
        <p14:creationId xmlns:p14="http://schemas.microsoft.com/office/powerpoint/2010/main" val="32338821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967470" y="3740067"/>
            <a:ext cx="4932608" cy="923330"/>
          </a:xfrm>
          <a:prstGeom prst="rect">
            <a:avLst/>
          </a:prstGeom>
        </p:spPr>
        <p:txBody>
          <a:bodyPr wrap="square">
            <a:spAutoFit/>
          </a:bodyPr>
          <a:lstStyle/>
          <a:p>
            <a:pPr algn="just"/>
            <a:r>
              <a:rPr lang="es-MX" dirty="0">
                <a:solidFill>
                  <a:schemeClr val="bg1"/>
                </a:solidFill>
              </a:rPr>
              <a:t>Oferta es la cantidad de un determinado producto o servicio que se ofrece a las personas por un determinado </a:t>
            </a:r>
            <a:r>
              <a:rPr lang="es-MX" dirty="0" smtClean="0">
                <a:solidFill>
                  <a:schemeClr val="bg1"/>
                </a:solidFill>
              </a:rPr>
              <a:t>precio.</a:t>
            </a:r>
            <a:endParaRPr lang="es-MX" dirty="0">
              <a:solidFill>
                <a:schemeClr val="bg1"/>
              </a:solidFill>
            </a:endParaRPr>
          </a:p>
        </p:txBody>
      </p:sp>
      <p:sp>
        <p:nvSpPr>
          <p:cNvPr id="4" name="1 Título"/>
          <p:cNvSpPr txBox="1">
            <a:spLocks noGrp="1"/>
          </p:cNvSpPr>
          <p:nvPr>
            <p:ph type="title"/>
          </p:nvPr>
        </p:nvSpPr>
        <p:spPr>
          <a:xfrm>
            <a:off x="1202919" y="284176"/>
            <a:ext cx="9784080" cy="150876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MX" sz="4800" b="1" cap="none" dirty="0" smtClean="0">
                <a:latin typeface="+mn-lt"/>
                <a:ea typeface="+mn-ea"/>
                <a:cs typeface="+mn-cs"/>
              </a:rPr>
              <a:t>Oferta</a:t>
            </a:r>
            <a:endParaRPr lang="es-MX" sz="4800" b="1" cap="none" dirty="0">
              <a:latin typeface="+mn-lt"/>
              <a:ea typeface="+mn-ea"/>
              <a:cs typeface="+mn-cs"/>
            </a:endParaRPr>
          </a:p>
        </p:txBody>
      </p:sp>
      <p:pic>
        <p:nvPicPr>
          <p:cNvPr id="3074" name="Picture 2" descr="Resultado de imagen para vender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000" y="2609582"/>
            <a:ext cx="6191250" cy="3095625"/>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fecha 1"/>
          <p:cNvSpPr>
            <a:spLocks noGrp="1"/>
          </p:cNvSpPr>
          <p:nvPr>
            <p:ph type="dt" sz="half" idx="10"/>
          </p:nvPr>
        </p:nvSpPr>
        <p:spPr/>
        <p:txBody>
          <a:bodyPr/>
          <a:lstStyle/>
          <a:p>
            <a:fld id="{F5509E6E-B786-4F4E-8552-50211482FC2C}"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21</a:t>
            </a:fld>
            <a:endParaRPr lang="en-US" dirty="0"/>
          </a:p>
        </p:txBody>
      </p:sp>
    </p:spTree>
    <p:extLst>
      <p:ext uri="{BB962C8B-B14F-4D97-AF65-F5344CB8AC3E}">
        <p14:creationId xmlns:p14="http://schemas.microsoft.com/office/powerpoint/2010/main" val="27883170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Resultado de imagen para consumo png"/>
          <p:cNvPicPr>
            <a:picLocks noChangeAspect="1" noChangeArrowheads="1"/>
          </p:cNvPicPr>
          <p:nvPr/>
        </p:nvPicPr>
        <p:blipFill rotWithShape="1">
          <a:blip r:embed="rId2">
            <a:extLst>
              <a:ext uri="{28A0092B-C50C-407E-A947-70E740481C1C}">
                <a14:useLocalDpi xmlns:a14="http://schemas.microsoft.com/office/drawing/2010/main" val="0"/>
              </a:ext>
            </a:extLst>
          </a:blip>
          <a:srcRect t="19718" r="26171" b="15719"/>
          <a:stretch/>
        </p:blipFill>
        <p:spPr bwMode="auto">
          <a:xfrm>
            <a:off x="2884868" y="3290736"/>
            <a:ext cx="6323526" cy="3403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369194" y="2191228"/>
            <a:ext cx="11492248" cy="1323439"/>
          </a:xfrm>
          <a:prstGeom prst="rect">
            <a:avLst/>
          </a:prstGeom>
        </p:spPr>
        <p:txBody>
          <a:bodyPr wrap="square">
            <a:spAutoFit/>
          </a:bodyPr>
          <a:lstStyle/>
          <a:p>
            <a:pPr algn="just"/>
            <a:r>
              <a:rPr lang="es-MX" sz="2000" dirty="0" smtClean="0">
                <a:solidFill>
                  <a:srgbClr val="000000"/>
                </a:solidFill>
              </a:rPr>
              <a:t>Una </a:t>
            </a:r>
            <a:r>
              <a:rPr lang="es-MX" sz="2000" dirty="0">
                <a:solidFill>
                  <a:srgbClr val="000000"/>
                </a:solidFill>
              </a:rPr>
              <a:t>vez que ha sido definido el segmento de mercado, se debe tratar de establecer el consumo aparente que dicho segmento representa, esto se hace identificando el número de clientes potenciales, así como su </a:t>
            </a:r>
            <a:r>
              <a:rPr lang="es-MX" sz="2000" dirty="0" smtClean="0">
                <a:solidFill>
                  <a:srgbClr val="000000"/>
                </a:solidFill>
              </a:rPr>
              <a:t>consumo </a:t>
            </a:r>
            <a:r>
              <a:rPr lang="es-MX" sz="2000" dirty="0">
                <a:solidFill>
                  <a:srgbClr val="000000"/>
                </a:solidFill>
              </a:rPr>
              <a:t>probable del producto o servicio que la empresa ofrece, con </a:t>
            </a:r>
            <a:r>
              <a:rPr lang="es-MX" sz="2000" dirty="0" smtClean="0">
                <a:solidFill>
                  <a:srgbClr val="000000"/>
                </a:solidFill>
              </a:rPr>
              <a:t>base </a:t>
            </a:r>
            <a:r>
              <a:rPr lang="es-MX" sz="2000" dirty="0">
                <a:solidFill>
                  <a:srgbClr val="000000"/>
                </a:solidFill>
              </a:rPr>
              <a:t>en sus hábitos e consumo probable. </a:t>
            </a:r>
            <a:endParaRPr lang="es-MX" sz="2000" dirty="0"/>
          </a:p>
        </p:txBody>
      </p:sp>
      <p:sp>
        <p:nvSpPr>
          <p:cNvPr id="4" name="1 Título"/>
          <p:cNvSpPr txBox="1">
            <a:spLocks/>
          </p:cNvSpPr>
          <p:nvPr/>
        </p:nvSpPr>
        <p:spPr>
          <a:xfrm>
            <a:off x="994893" y="597840"/>
            <a:ext cx="7772400" cy="1470025"/>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MX" sz="4800" b="1" cap="none" dirty="0" smtClean="0">
                <a:latin typeface="+mn-lt"/>
                <a:ea typeface="+mn-ea"/>
                <a:cs typeface="+mn-cs"/>
              </a:rPr>
              <a:t>Consumo aparente</a:t>
            </a:r>
            <a:endParaRPr lang="es-MX" sz="4800" b="1" cap="none" dirty="0">
              <a:latin typeface="+mn-lt"/>
              <a:ea typeface="+mn-ea"/>
              <a:cs typeface="+mn-cs"/>
            </a:endParaRPr>
          </a:p>
        </p:txBody>
      </p:sp>
      <p:sp>
        <p:nvSpPr>
          <p:cNvPr id="2" name="Marcador de fecha 1"/>
          <p:cNvSpPr>
            <a:spLocks noGrp="1"/>
          </p:cNvSpPr>
          <p:nvPr>
            <p:ph type="dt" sz="half" idx="10"/>
          </p:nvPr>
        </p:nvSpPr>
        <p:spPr/>
        <p:txBody>
          <a:bodyPr/>
          <a:lstStyle/>
          <a:p>
            <a:fld id="{EE7F5770-6782-4EBE-918D-4D86DBB12B73}"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22</a:t>
            </a:fld>
            <a:endParaRPr lang="en-US" dirty="0"/>
          </a:p>
        </p:txBody>
      </p:sp>
    </p:spTree>
    <p:extLst>
      <p:ext uri="{BB962C8B-B14F-4D97-AF65-F5344CB8AC3E}">
        <p14:creationId xmlns:p14="http://schemas.microsoft.com/office/powerpoint/2010/main" val="15644722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784829" y="2268502"/>
            <a:ext cx="8620259" cy="1323439"/>
          </a:xfrm>
          <a:prstGeom prst="rect">
            <a:avLst/>
          </a:prstGeom>
        </p:spPr>
        <p:txBody>
          <a:bodyPr wrap="square">
            <a:spAutoFit/>
          </a:bodyPr>
          <a:lstStyle/>
          <a:p>
            <a:pPr algn="just"/>
            <a:r>
              <a:rPr lang="es-MX" sz="2000" dirty="0" smtClean="0">
                <a:solidFill>
                  <a:srgbClr val="000000"/>
                </a:solidFill>
                <a:latin typeface="+mj-lt"/>
              </a:rPr>
              <a:t>Luego </a:t>
            </a:r>
            <a:r>
              <a:rPr lang="es-MX" sz="2000" dirty="0">
                <a:solidFill>
                  <a:srgbClr val="000000"/>
                </a:solidFill>
                <a:latin typeface="+mj-lt"/>
              </a:rPr>
              <a:t>de identificar las necesidades del cliente o consumidor y desarrollar un producto que las satisfaga, es necesario determinar cómo hacer llegar los productos al mercado. Para ello se deben escoger rutas </a:t>
            </a:r>
            <a:r>
              <a:rPr lang="es-MX" sz="2000" dirty="0" smtClean="0">
                <a:solidFill>
                  <a:srgbClr val="000000"/>
                </a:solidFill>
                <a:latin typeface="+mj-lt"/>
              </a:rPr>
              <a:t>mediante </a:t>
            </a:r>
            <a:r>
              <a:rPr lang="es-MX" sz="2000" dirty="0">
                <a:solidFill>
                  <a:srgbClr val="000000"/>
                </a:solidFill>
                <a:latin typeface="+mj-lt"/>
              </a:rPr>
              <a:t>las cuales se transporte el producto desde el centro de la manera más eficiente posible. </a:t>
            </a:r>
            <a:endParaRPr lang="es-MX" sz="2000" dirty="0">
              <a:latin typeface="+mj-lt"/>
            </a:endParaRPr>
          </a:p>
        </p:txBody>
      </p:sp>
      <p:sp>
        <p:nvSpPr>
          <p:cNvPr id="4" name="1 Título"/>
          <p:cNvSpPr txBox="1">
            <a:spLocks noGrp="1"/>
          </p:cNvSpPr>
          <p:nvPr>
            <p:ph type="title"/>
          </p:nvPr>
        </p:nvSpPr>
        <p:spPr>
          <a:xfrm>
            <a:off x="1202919" y="284176"/>
            <a:ext cx="9784080" cy="150876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MX" sz="4800" b="1" cap="none" dirty="0" smtClean="0">
                <a:latin typeface="+mn-lt"/>
                <a:ea typeface="+mn-ea"/>
                <a:cs typeface="+mn-cs"/>
              </a:rPr>
              <a:t>Distribución y puntos de venta</a:t>
            </a:r>
            <a:endParaRPr lang="es-MX" sz="4800" b="1" cap="none" dirty="0">
              <a:latin typeface="+mn-lt"/>
              <a:ea typeface="+mn-ea"/>
              <a:cs typeface="+mn-cs"/>
            </a:endParaRPr>
          </a:p>
        </p:txBody>
      </p:sp>
      <p:pic>
        <p:nvPicPr>
          <p:cNvPr id="17410" name="Picture 2" descr="Resultado de imagen para transportar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3029" y="3779949"/>
            <a:ext cx="2857500" cy="2857500"/>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fecha 1"/>
          <p:cNvSpPr>
            <a:spLocks noGrp="1"/>
          </p:cNvSpPr>
          <p:nvPr>
            <p:ph type="dt" sz="half" idx="10"/>
          </p:nvPr>
        </p:nvSpPr>
        <p:spPr/>
        <p:txBody>
          <a:bodyPr/>
          <a:lstStyle/>
          <a:p>
            <a:fld id="{3FBD5371-716D-4E62-A3F3-A410D21160F4}"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23</a:t>
            </a:fld>
            <a:endParaRPr lang="en-US" dirty="0"/>
          </a:p>
        </p:txBody>
      </p:sp>
    </p:spTree>
    <p:extLst>
      <p:ext uri="{BB962C8B-B14F-4D97-AF65-F5344CB8AC3E}">
        <p14:creationId xmlns:p14="http://schemas.microsoft.com/office/powerpoint/2010/main" val="35349803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973459" y="2841508"/>
            <a:ext cx="6096000" cy="2246769"/>
          </a:xfrm>
          <a:prstGeom prst="rect">
            <a:avLst/>
          </a:prstGeom>
        </p:spPr>
        <p:txBody>
          <a:bodyPr>
            <a:spAutoFit/>
          </a:bodyPr>
          <a:lstStyle/>
          <a:p>
            <a:pPr algn="just"/>
            <a:r>
              <a:rPr lang="es-MX" sz="2000" dirty="0" smtClean="0">
                <a:solidFill>
                  <a:srgbClr val="000000"/>
                </a:solidFill>
                <a:latin typeface="+mj-lt"/>
              </a:rPr>
              <a:t> </a:t>
            </a:r>
            <a:r>
              <a:rPr lang="es-MX" sz="2000" dirty="0">
                <a:solidFill>
                  <a:srgbClr val="000000"/>
                </a:solidFill>
                <a:latin typeface="+mj-lt"/>
              </a:rPr>
              <a:t>Promocionar es esencialmente un acto </a:t>
            </a:r>
            <a:r>
              <a:rPr lang="es-MX" sz="2000" b="1" dirty="0">
                <a:solidFill>
                  <a:srgbClr val="FF6600"/>
                </a:solidFill>
                <a:latin typeface="+mj-lt"/>
              </a:rPr>
              <a:t>de información, persuasión y comunicación</a:t>
            </a:r>
            <a:r>
              <a:rPr lang="es-MX" sz="2000" dirty="0">
                <a:solidFill>
                  <a:srgbClr val="000000"/>
                </a:solidFill>
                <a:latin typeface="+mj-lt"/>
              </a:rPr>
              <a:t>, que incluye varios aspectos de gran importancia, como son: la </a:t>
            </a:r>
            <a:r>
              <a:rPr lang="es-MX" sz="2000" i="1" dirty="0">
                <a:solidFill>
                  <a:srgbClr val="000000"/>
                </a:solidFill>
                <a:latin typeface="+mj-lt"/>
              </a:rPr>
              <a:t>publicidad</a:t>
            </a:r>
            <a:r>
              <a:rPr lang="es-MX" sz="2000" dirty="0">
                <a:solidFill>
                  <a:srgbClr val="000000"/>
                </a:solidFill>
                <a:latin typeface="+mj-lt"/>
              </a:rPr>
              <a:t>, las </a:t>
            </a:r>
            <a:r>
              <a:rPr lang="es-MX" sz="2000" i="1" dirty="0">
                <a:solidFill>
                  <a:srgbClr val="000000"/>
                </a:solidFill>
                <a:latin typeface="+mj-lt"/>
              </a:rPr>
              <a:t>marcas </a:t>
            </a:r>
            <a:r>
              <a:rPr lang="es-MX" sz="2000" dirty="0">
                <a:solidFill>
                  <a:srgbClr val="000000"/>
                </a:solidFill>
                <a:latin typeface="+mj-lt"/>
              </a:rPr>
              <a:t>e indirectamente las </a:t>
            </a:r>
            <a:r>
              <a:rPr lang="es-MX" sz="2000" i="1" dirty="0">
                <a:solidFill>
                  <a:srgbClr val="000000"/>
                </a:solidFill>
                <a:latin typeface="+mj-lt"/>
              </a:rPr>
              <a:t>etiquetas </a:t>
            </a:r>
            <a:r>
              <a:rPr lang="es-MX" sz="2000" dirty="0">
                <a:solidFill>
                  <a:srgbClr val="000000"/>
                </a:solidFill>
                <a:latin typeface="+mj-lt"/>
              </a:rPr>
              <a:t>y el </a:t>
            </a:r>
            <a:r>
              <a:rPr lang="es-MX" sz="2000" i="1" dirty="0">
                <a:solidFill>
                  <a:srgbClr val="000000"/>
                </a:solidFill>
                <a:latin typeface="+mj-lt"/>
              </a:rPr>
              <a:t>empaque</a:t>
            </a:r>
            <a:r>
              <a:rPr lang="es-MX" sz="2000" dirty="0">
                <a:solidFill>
                  <a:srgbClr val="000000"/>
                </a:solidFill>
                <a:latin typeface="+mj-lt"/>
              </a:rPr>
              <a:t>. través de un adecuado programa de promoción, se puede lograr dar a </a:t>
            </a:r>
            <a:r>
              <a:rPr lang="es-MX" sz="2000" dirty="0" smtClean="0">
                <a:solidFill>
                  <a:srgbClr val="000000"/>
                </a:solidFill>
                <a:latin typeface="+mj-lt"/>
              </a:rPr>
              <a:t>conocer </a:t>
            </a:r>
            <a:r>
              <a:rPr lang="es-MX" sz="2000" dirty="0">
                <a:solidFill>
                  <a:srgbClr val="000000"/>
                </a:solidFill>
                <a:latin typeface="+mj-lt"/>
              </a:rPr>
              <a:t>un producto o servicio, e incrementar el consumo del mismo, etc. </a:t>
            </a:r>
            <a:endParaRPr lang="es-MX" sz="2000" dirty="0">
              <a:latin typeface="+mj-lt"/>
            </a:endParaRPr>
          </a:p>
        </p:txBody>
      </p:sp>
      <p:sp>
        <p:nvSpPr>
          <p:cNvPr id="4" name="1 Título"/>
          <p:cNvSpPr txBox="1">
            <a:spLocks noGrp="1"/>
          </p:cNvSpPr>
          <p:nvPr>
            <p:ph type="title"/>
          </p:nvPr>
        </p:nvSpPr>
        <p:spPr>
          <a:xfrm>
            <a:off x="1202919" y="284176"/>
            <a:ext cx="9784080" cy="150876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MX" sz="4800" b="1" cap="none" dirty="0" smtClean="0">
                <a:latin typeface="+mn-lt"/>
                <a:ea typeface="+mn-ea"/>
                <a:cs typeface="+mn-cs"/>
              </a:rPr>
              <a:t>Promoción del producto o servicio</a:t>
            </a:r>
            <a:endParaRPr lang="es-MX" sz="4800" b="1" cap="none" dirty="0">
              <a:latin typeface="+mn-lt"/>
              <a:ea typeface="+mn-ea"/>
              <a:cs typeface="+mn-cs"/>
            </a:endParaRPr>
          </a:p>
        </p:txBody>
      </p:sp>
      <p:pic>
        <p:nvPicPr>
          <p:cNvPr id="18434" name="Picture 2" descr="Resultado de imagen para charla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2290" y="2841508"/>
            <a:ext cx="3686175" cy="3409951"/>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fecha 1"/>
          <p:cNvSpPr>
            <a:spLocks noGrp="1"/>
          </p:cNvSpPr>
          <p:nvPr>
            <p:ph type="dt" sz="half" idx="10"/>
          </p:nvPr>
        </p:nvSpPr>
        <p:spPr/>
        <p:txBody>
          <a:bodyPr/>
          <a:lstStyle/>
          <a:p>
            <a:fld id="{6CC50244-587B-4C8C-BBF0-F91E8AEE5328}"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24</a:t>
            </a:fld>
            <a:endParaRPr lang="en-US" dirty="0"/>
          </a:p>
        </p:txBody>
      </p:sp>
    </p:spTree>
    <p:extLst>
      <p:ext uri="{BB962C8B-B14F-4D97-AF65-F5344CB8AC3E}">
        <p14:creationId xmlns:p14="http://schemas.microsoft.com/office/powerpoint/2010/main" val="17558264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845713" y="2419468"/>
            <a:ext cx="6096000" cy="3477875"/>
          </a:xfrm>
          <a:prstGeom prst="rect">
            <a:avLst/>
          </a:prstGeom>
        </p:spPr>
        <p:txBody>
          <a:bodyPr>
            <a:spAutoFit/>
          </a:bodyPr>
          <a:lstStyle/>
          <a:p>
            <a:pPr marR="0" algn="just"/>
            <a:r>
              <a:rPr lang="es-MX" sz="2000" dirty="0" smtClean="0">
                <a:solidFill>
                  <a:srgbClr val="000000"/>
                </a:solidFill>
                <a:latin typeface="+mj-lt"/>
              </a:rPr>
              <a:t>Promocionar </a:t>
            </a:r>
            <a:r>
              <a:rPr lang="es-MX" sz="2000" dirty="0">
                <a:solidFill>
                  <a:srgbClr val="000000"/>
                </a:solidFill>
                <a:latin typeface="+mj-lt"/>
              </a:rPr>
              <a:t>es una serie de actividades necesarias para </a:t>
            </a:r>
            <a:r>
              <a:rPr lang="es-MX" sz="2000" b="1" dirty="0">
                <a:solidFill>
                  <a:srgbClr val="FF6600"/>
                </a:solidFill>
                <a:latin typeface="+mj-lt"/>
              </a:rPr>
              <a:t>hacer llegar un mensaje al mercado</a:t>
            </a:r>
            <a:r>
              <a:rPr lang="es-MX" sz="2000" dirty="0">
                <a:solidFill>
                  <a:srgbClr val="000000"/>
                </a:solidFill>
                <a:latin typeface="+mj-lt"/>
              </a:rPr>
              <a:t> meta y su objetivo principal es crear un impacto directo sobre el cliente para que compre un producto, con el consecuente </a:t>
            </a:r>
            <a:r>
              <a:rPr lang="es-MX" sz="2000" dirty="0" smtClean="0">
                <a:solidFill>
                  <a:srgbClr val="000000"/>
                </a:solidFill>
                <a:latin typeface="+mj-lt"/>
              </a:rPr>
              <a:t>incremento </a:t>
            </a:r>
            <a:r>
              <a:rPr lang="es-MX" sz="2000" dirty="0">
                <a:solidFill>
                  <a:srgbClr val="000000"/>
                </a:solidFill>
                <a:latin typeface="+mj-lt"/>
              </a:rPr>
              <a:t>en las ventas. Para lograr esta meta, el emprendedor debe </a:t>
            </a:r>
            <a:r>
              <a:rPr lang="es-MX" sz="2000" dirty="0" smtClean="0">
                <a:solidFill>
                  <a:srgbClr val="000000"/>
                </a:solidFill>
                <a:latin typeface="+mj-lt"/>
              </a:rPr>
              <a:t>hacer énfasis </a:t>
            </a:r>
            <a:r>
              <a:rPr lang="es-MX" sz="2000" dirty="0">
                <a:solidFill>
                  <a:srgbClr val="000000"/>
                </a:solidFill>
                <a:latin typeface="+mj-lt"/>
              </a:rPr>
              <a:t>en: </a:t>
            </a:r>
            <a:endParaRPr lang="es-MX" sz="2000" dirty="0" smtClean="0">
              <a:solidFill>
                <a:srgbClr val="000000"/>
              </a:solidFill>
              <a:latin typeface="+mj-lt"/>
            </a:endParaRPr>
          </a:p>
          <a:p>
            <a:pPr marR="0" algn="just"/>
            <a:endParaRPr lang="es-MX" sz="2000" dirty="0" smtClean="0">
              <a:solidFill>
                <a:srgbClr val="000000"/>
              </a:solidFill>
              <a:latin typeface="+mj-lt"/>
            </a:endParaRPr>
          </a:p>
          <a:p>
            <a:pPr marR="0" algn="just"/>
            <a:r>
              <a:rPr lang="es-MX" sz="2000" dirty="0" smtClean="0">
                <a:solidFill>
                  <a:srgbClr val="000000"/>
                </a:solidFill>
                <a:latin typeface="+mj-lt"/>
              </a:rPr>
              <a:t>1</a:t>
            </a:r>
            <a:r>
              <a:rPr lang="es-MX" sz="2000" dirty="0">
                <a:solidFill>
                  <a:srgbClr val="000000"/>
                </a:solidFill>
                <a:latin typeface="+mj-lt"/>
              </a:rPr>
              <a:t>. Animar a los posibles compradores a buscar el producto o servicio </a:t>
            </a:r>
            <a:r>
              <a:rPr lang="es-MX" sz="2000" dirty="0" smtClean="0">
                <a:solidFill>
                  <a:srgbClr val="000000"/>
                </a:solidFill>
                <a:latin typeface="+mj-lt"/>
              </a:rPr>
              <a:t>que ofrece</a:t>
            </a:r>
            <a:r>
              <a:rPr lang="es-MX" sz="2000" dirty="0">
                <a:solidFill>
                  <a:srgbClr val="000000"/>
                </a:solidFill>
                <a:latin typeface="+mj-lt"/>
              </a:rPr>
              <a:t>. </a:t>
            </a:r>
          </a:p>
          <a:p>
            <a:endParaRPr lang="es-MX" sz="2000" dirty="0">
              <a:solidFill>
                <a:srgbClr val="000000"/>
              </a:solidFill>
              <a:latin typeface="+mj-lt"/>
            </a:endParaRPr>
          </a:p>
          <a:p>
            <a:pPr marR="0" algn="just"/>
            <a:r>
              <a:rPr lang="es-MX" sz="2000" dirty="0">
                <a:solidFill>
                  <a:srgbClr val="000000"/>
                </a:solidFill>
                <a:latin typeface="+mj-lt"/>
              </a:rPr>
              <a:t>2. Ganar la preferencia del cliente. </a:t>
            </a:r>
            <a:endParaRPr lang="es-MX" sz="2000" dirty="0">
              <a:latin typeface="+mj-lt"/>
            </a:endParaRPr>
          </a:p>
        </p:txBody>
      </p:sp>
      <p:sp>
        <p:nvSpPr>
          <p:cNvPr id="4" name="1 Título"/>
          <p:cNvSpPr txBox="1">
            <a:spLocks noGrp="1"/>
          </p:cNvSpPr>
          <p:nvPr>
            <p:ph type="title"/>
          </p:nvPr>
        </p:nvSpPr>
        <p:spPr>
          <a:xfrm>
            <a:off x="1202919" y="284176"/>
            <a:ext cx="9784080" cy="150876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MX" sz="4800" b="1" cap="none" dirty="0" smtClean="0">
                <a:latin typeface="+mn-lt"/>
                <a:ea typeface="+mn-ea"/>
                <a:cs typeface="+mn-cs"/>
              </a:rPr>
              <a:t>Publicidad</a:t>
            </a:r>
            <a:endParaRPr lang="es-MX" sz="4800" b="1" cap="none" dirty="0">
              <a:latin typeface="+mn-lt"/>
              <a:ea typeface="+mn-ea"/>
              <a:cs typeface="+mn-cs"/>
            </a:endParaRPr>
          </a:p>
        </p:txBody>
      </p:sp>
      <p:pic>
        <p:nvPicPr>
          <p:cNvPr id="19460" name="Picture 4" descr="Resultado de imagen para product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8048" y="2419468"/>
            <a:ext cx="4158847" cy="4158847"/>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fecha 1"/>
          <p:cNvSpPr>
            <a:spLocks noGrp="1"/>
          </p:cNvSpPr>
          <p:nvPr>
            <p:ph type="dt" sz="half" idx="10"/>
          </p:nvPr>
        </p:nvSpPr>
        <p:spPr/>
        <p:txBody>
          <a:bodyPr/>
          <a:lstStyle/>
          <a:p>
            <a:fld id="{CE0C4046-A1DC-4DA5-A50B-B0F727684EE5}"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25</a:t>
            </a:fld>
            <a:endParaRPr lang="en-US" dirty="0"/>
          </a:p>
        </p:txBody>
      </p:sp>
    </p:spTree>
    <p:extLst>
      <p:ext uri="{BB962C8B-B14F-4D97-AF65-F5344CB8AC3E}">
        <p14:creationId xmlns:p14="http://schemas.microsoft.com/office/powerpoint/2010/main" val="42415838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41668" y="2506658"/>
            <a:ext cx="11694017" cy="707886"/>
          </a:xfrm>
          <a:prstGeom prst="rect">
            <a:avLst/>
          </a:prstGeom>
        </p:spPr>
        <p:txBody>
          <a:bodyPr wrap="square">
            <a:spAutoFit/>
          </a:bodyPr>
          <a:lstStyle/>
          <a:p>
            <a:pPr marR="0" algn="just"/>
            <a:r>
              <a:rPr lang="es-MX" sz="2000" dirty="0" smtClean="0">
                <a:solidFill>
                  <a:srgbClr val="000000"/>
                </a:solidFill>
              </a:rPr>
              <a:t>Es la participación de diversos ofertantes en el mercado, </a:t>
            </a:r>
            <a:r>
              <a:rPr lang="es-MX" sz="2000" dirty="0">
                <a:solidFill>
                  <a:srgbClr val="000000"/>
                </a:solidFill>
              </a:rPr>
              <a:t>es recomendable que la empresa </a:t>
            </a:r>
            <a:r>
              <a:rPr lang="es-MX" sz="2000" dirty="0" smtClean="0">
                <a:solidFill>
                  <a:srgbClr val="000000"/>
                </a:solidFill>
              </a:rPr>
              <a:t>identifique </a:t>
            </a:r>
            <a:r>
              <a:rPr lang="es-MX" sz="2000" dirty="0">
                <a:solidFill>
                  <a:srgbClr val="000000"/>
                </a:solidFill>
              </a:rPr>
              <a:t>a sus principales competidores, el área geográfica que </a:t>
            </a:r>
            <a:r>
              <a:rPr lang="es-MX" sz="2000" dirty="0" smtClean="0">
                <a:solidFill>
                  <a:srgbClr val="000000"/>
                </a:solidFill>
              </a:rPr>
              <a:t>cubren y sectores de oportunidad para </a:t>
            </a:r>
            <a:r>
              <a:rPr lang="es-MX" sz="2000" dirty="0">
                <a:solidFill>
                  <a:srgbClr val="000000"/>
                </a:solidFill>
              </a:rPr>
              <a:t>ganar mercado. </a:t>
            </a:r>
          </a:p>
        </p:txBody>
      </p:sp>
      <p:sp>
        <p:nvSpPr>
          <p:cNvPr id="4" name="1 Título"/>
          <p:cNvSpPr txBox="1">
            <a:spLocks/>
          </p:cNvSpPr>
          <p:nvPr/>
        </p:nvSpPr>
        <p:spPr>
          <a:xfrm>
            <a:off x="1355319" y="436576"/>
            <a:ext cx="9784080" cy="150876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MX" sz="4800" b="1" cap="none" dirty="0" smtClean="0">
                <a:latin typeface="+mn-lt"/>
                <a:ea typeface="+mn-ea"/>
                <a:cs typeface="+mn-cs"/>
              </a:rPr>
              <a:t>Competencia</a:t>
            </a:r>
          </a:p>
        </p:txBody>
      </p:sp>
      <p:pic>
        <p:nvPicPr>
          <p:cNvPr id="13314" name="Picture 2" descr="Resultado de imagen para competenci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2896" y="3535200"/>
            <a:ext cx="6247282" cy="3279824"/>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fecha 1"/>
          <p:cNvSpPr>
            <a:spLocks noGrp="1"/>
          </p:cNvSpPr>
          <p:nvPr>
            <p:ph type="dt" sz="half" idx="10"/>
          </p:nvPr>
        </p:nvSpPr>
        <p:spPr/>
        <p:txBody>
          <a:bodyPr/>
          <a:lstStyle/>
          <a:p>
            <a:fld id="{EB962099-4003-446A-997B-6B4F514E6752}"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26</a:t>
            </a:fld>
            <a:endParaRPr lang="en-US" dirty="0"/>
          </a:p>
        </p:txBody>
      </p:sp>
    </p:spTree>
    <p:extLst>
      <p:ext uri="{BB962C8B-B14F-4D97-AF65-F5344CB8AC3E}">
        <p14:creationId xmlns:p14="http://schemas.microsoft.com/office/powerpoint/2010/main" val="41122464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1355319" y="436576"/>
            <a:ext cx="9784080" cy="150876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MX" sz="4800" b="1" cap="none" dirty="0" smtClean="0">
                <a:latin typeface="+mn-lt"/>
                <a:ea typeface="+mn-ea"/>
                <a:cs typeface="+mn-cs"/>
              </a:rPr>
              <a:t>Marketing tradicional</a:t>
            </a:r>
          </a:p>
        </p:txBody>
      </p:sp>
      <p:sp>
        <p:nvSpPr>
          <p:cNvPr id="4" name="CuadroTexto 3"/>
          <p:cNvSpPr txBox="1"/>
          <p:nvPr/>
        </p:nvSpPr>
        <p:spPr>
          <a:xfrm>
            <a:off x="1203707" y="3316216"/>
            <a:ext cx="5325882" cy="1815882"/>
          </a:xfrm>
          <a:prstGeom prst="rect">
            <a:avLst/>
          </a:prstGeom>
          <a:noFill/>
        </p:spPr>
        <p:txBody>
          <a:bodyPr wrap="square" rtlCol="0">
            <a:spAutoFit/>
          </a:bodyPr>
          <a:lstStyle/>
          <a:p>
            <a:pPr algn="just"/>
            <a:r>
              <a:rPr lang="es-MX" sz="2800" dirty="0" smtClean="0">
                <a:solidFill>
                  <a:schemeClr val="bg1"/>
                </a:solidFill>
              </a:rPr>
              <a:t>El marketing tradicional se definió bajo 4 conceptos fundamentales que harían toda estrategia de ventas exitosa.</a:t>
            </a:r>
            <a:endParaRPr lang="es-MX" sz="2800" dirty="0">
              <a:solidFill>
                <a:schemeClr val="bg1"/>
              </a:solidFill>
            </a:endParaRPr>
          </a:p>
        </p:txBody>
      </p:sp>
      <p:pic>
        <p:nvPicPr>
          <p:cNvPr id="10242"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5049" y="2987111"/>
            <a:ext cx="3643367" cy="3516387"/>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fecha 1"/>
          <p:cNvSpPr>
            <a:spLocks noGrp="1"/>
          </p:cNvSpPr>
          <p:nvPr>
            <p:ph type="dt" sz="half" idx="10"/>
          </p:nvPr>
        </p:nvSpPr>
        <p:spPr/>
        <p:txBody>
          <a:bodyPr/>
          <a:lstStyle/>
          <a:p>
            <a:fld id="{8E919023-6A47-4EC6-AEF4-9862682F30B8}"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27</a:t>
            </a:fld>
            <a:endParaRPr lang="en-US" dirty="0"/>
          </a:p>
        </p:txBody>
      </p:sp>
    </p:spTree>
    <p:extLst>
      <p:ext uri="{BB962C8B-B14F-4D97-AF65-F5344CB8AC3E}">
        <p14:creationId xmlns:p14="http://schemas.microsoft.com/office/powerpoint/2010/main" val="25053254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1355319" y="436576"/>
            <a:ext cx="9784080" cy="150876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MX" sz="4800" b="1" cap="none" dirty="0" smtClean="0">
                <a:latin typeface="+mn-lt"/>
                <a:ea typeface="+mn-ea"/>
                <a:cs typeface="+mn-cs"/>
              </a:rPr>
              <a:t>Marketing tradicional</a:t>
            </a:r>
          </a:p>
        </p:txBody>
      </p:sp>
      <p:sp>
        <p:nvSpPr>
          <p:cNvPr id="4" name="CuadroTexto 3"/>
          <p:cNvSpPr txBox="1"/>
          <p:nvPr/>
        </p:nvSpPr>
        <p:spPr>
          <a:xfrm>
            <a:off x="991673" y="1945336"/>
            <a:ext cx="2217274" cy="1661993"/>
          </a:xfrm>
          <a:prstGeom prst="rect">
            <a:avLst/>
          </a:prstGeom>
          <a:noFill/>
        </p:spPr>
        <p:txBody>
          <a:bodyPr wrap="none" rtlCol="0">
            <a:spAutoFit/>
          </a:bodyPr>
          <a:lstStyle/>
          <a:p>
            <a:pPr algn="ctr"/>
            <a:r>
              <a:rPr lang="es-MX" sz="3600" dirty="0" smtClean="0"/>
              <a:t>Las 4 </a:t>
            </a:r>
            <a:r>
              <a:rPr lang="es-MX" sz="3600" dirty="0" err="1" smtClean="0"/>
              <a:t>P’s</a:t>
            </a:r>
            <a:endParaRPr lang="es-MX" sz="3600" dirty="0" smtClean="0"/>
          </a:p>
          <a:p>
            <a:pPr algn="ctr"/>
            <a:r>
              <a:rPr lang="es-MX" sz="6600" b="1" dirty="0" smtClean="0">
                <a:solidFill>
                  <a:srgbClr val="FF0000"/>
                </a:solidFill>
              </a:rPr>
              <a:t>PPPP</a:t>
            </a:r>
            <a:endParaRPr lang="es-MX" sz="3600" b="1" dirty="0">
              <a:solidFill>
                <a:srgbClr val="FF0000"/>
              </a:solidFill>
            </a:endParaRPr>
          </a:p>
        </p:txBody>
      </p:sp>
      <p:sp>
        <p:nvSpPr>
          <p:cNvPr id="5" name="CuadroTexto 4"/>
          <p:cNvSpPr txBox="1"/>
          <p:nvPr/>
        </p:nvSpPr>
        <p:spPr>
          <a:xfrm flipH="1">
            <a:off x="4135585" y="6027003"/>
            <a:ext cx="7676634" cy="830997"/>
          </a:xfrm>
          <a:prstGeom prst="rect">
            <a:avLst/>
          </a:prstGeom>
          <a:noFill/>
        </p:spPr>
        <p:txBody>
          <a:bodyPr wrap="square" rtlCol="0">
            <a:spAutoFit/>
          </a:bodyPr>
          <a:lstStyle/>
          <a:p>
            <a:r>
              <a:rPr lang="es-MX" sz="2400" b="1" dirty="0" smtClean="0"/>
              <a:t>Producto            Precio       Posicionamiento     Promoción </a:t>
            </a:r>
            <a:endParaRPr lang="es-MX" sz="2400" b="1" dirty="0"/>
          </a:p>
          <a:p>
            <a:endParaRPr lang="es-MX" sz="2400" b="1" dirty="0"/>
          </a:p>
        </p:txBody>
      </p:sp>
      <p:pic>
        <p:nvPicPr>
          <p:cNvPr id="4098" name="Picture 2" descr="Resultado de imagen para 4p's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5336" y="1945336"/>
            <a:ext cx="7597709" cy="3988797"/>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fecha 1"/>
          <p:cNvSpPr>
            <a:spLocks noGrp="1"/>
          </p:cNvSpPr>
          <p:nvPr>
            <p:ph type="dt" sz="half" idx="10"/>
          </p:nvPr>
        </p:nvSpPr>
        <p:spPr/>
        <p:txBody>
          <a:bodyPr/>
          <a:lstStyle/>
          <a:p>
            <a:fld id="{18481BAA-E769-4FD6-9A50-DF3E8ABBCDA6}" type="datetime1">
              <a:rPr lang="en-US" smtClean="0"/>
              <a:t>9/28/2018</a:t>
            </a:fld>
            <a:endParaRPr lang="en-US" dirty="0"/>
          </a:p>
        </p:txBody>
      </p:sp>
      <p:sp>
        <p:nvSpPr>
          <p:cNvPr id="6" name="Marcador de pie de página 5"/>
          <p:cNvSpPr>
            <a:spLocks noGrp="1"/>
          </p:cNvSpPr>
          <p:nvPr>
            <p:ph type="ftr" sz="quarter" idx="11"/>
          </p:nvPr>
        </p:nvSpPr>
        <p:spPr/>
        <p:txBody>
          <a:bodyPr/>
          <a:lstStyle/>
          <a:p>
            <a:r>
              <a:rPr lang="en-US" smtClean="0"/>
              <a:t>Estudio de Mercado</a:t>
            </a:r>
            <a:endParaRPr lang="en-US" dirty="0"/>
          </a:p>
        </p:txBody>
      </p:sp>
      <p:sp>
        <p:nvSpPr>
          <p:cNvPr id="7" name="Marcador de número de diapositiva 6"/>
          <p:cNvSpPr>
            <a:spLocks noGrp="1"/>
          </p:cNvSpPr>
          <p:nvPr>
            <p:ph type="sldNum" sz="quarter" idx="12"/>
          </p:nvPr>
        </p:nvSpPr>
        <p:spPr/>
        <p:txBody>
          <a:bodyPr/>
          <a:lstStyle/>
          <a:p>
            <a:fld id="{4FAB73BC-B049-4115-A692-8D63A059BFB8}" type="slidenum">
              <a:rPr lang="en-US" smtClean="0"/>
              <a:t>28</a:t>
            </a:fld>
            <a:endParaRPr lang="en-US" dirty="0"/>
          </a:p>
        </p:txBody>
      </p:sp>
    </p:spTree>
    <p:extLst>
      <p:ext uri="{BB962C8B-B14F-4D97-AF65-F5344CB8AC3E}">
        <p14:creationId xmlns:p14="http://schemas.microsoft.com/office/powerpoint/2010/main" val="23189852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1355319" y="436576"/>
            <a:ext cx="9784080" cy="150876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MX" sz="4800" b="1" cap="none" dirty="0" smtClean="0">
                <a:latin typeface="+mn-lt"/>
                <a:ea typeface="+mn-ea"/>
                <a:cs typeface="+mn-cs"/>
              </a:rPr>
              <a:t>Marketing tradicional</a:t>
            </a:r>
          </a:p>
        </p:txBody>
      </p:sp>
      <p:sp>
        <p:nvSpPr>
          <p:cNvPr id="4" name="CuadroTexto 3"/>
          <p:cNvSpPr txBox="1"/>
          <p:nvPr/>
        </p:nvSpPr>
        <p:spPr>
          <a:xfrm>
            <a:off x="991673" y="1945336"/>
            <a:ext cx="2217274" cy="1661993"/>
          </a:xfrm>
          <a:prstGeom prst="rect">
            <a:avLst/>
          </a:prstGeom>
          <a:noFill/>
        </p:spPr>
        <p:txBody>
          <a:bodyPr wrap="none" rtlCol="0">
            <a:spAutoFit/>
          </a:bodyPr>
          <a:lstStyle/>
          <a:p>
            <a:pPr algn="ctr"/>
            <a:r>
              <a:rPr lang="es-MX" sz="3600" dirty="0" smtClean="0"/>
              <a:t>Las 4 </a:t>
            </a:r>
            <a:r>
              <a:rPr lang="es-MX" sz="3600" dirty="0" err="1" smtClean="0"/>
              <a:t>P’s</a:t>
            </a:r>
            <a:endParaRPr lang="es-MX" sz="3600" dirty="0" smtClean="0"/>
          </a:p>
          <a:p>
            <a:pPr algn="ctr"/>
            <a:r>
              <a:rPr lang="es-MX" sz="6600" b="1" dirty="0" smtClean="0">
                <a:solidFill>
                  <a:srgbClr val="FF0000"/>
                </a:solidFill>
              </a:rPr>
              <a:t>PPPP</a:t>
            </a:r>
            <a:endParaRPr lang="es-MX" sz="3600" b="1" dirty="0">
              <a:solidFill>
                <a:srgbClr val="FF0000"/>
              </a:solidFill>
            </a:endParaRPr>
          </a:p>
        </p:txBody>
      </p:sp>
      <p:sp>
        <p:nvSpPr>
          <p:cNvPr id="13" name="CuadroTexto 12"/>
          <p:cNvSpPr txBox="1"/>
          <p:nvPr/>
        </p:nvSpPr>
        <p:spPr>
          <a:xfrm>
            <a:off x="5458508" y="2590127"/>
            <a:ext cx="4049507" cy="400110"/>
          </a:xfrm>
          <a:prstGeom prst="rect">
            <a:avLst/>
          </a:prstGeom>
          <a:noFill/>
        </p:spPr>
        <p:txBody>
          <a:bodyPr wrap="none" rtlCol="0">
            <a:spAutoFit/>
          </a:bodyPr>
          <a:lstStyle/>
          <a:p>
            <a:r>
              <a:rPr lang="es-MX" sz="2000" b="1" dirty="0" smtClean="0"/>
              <a:t>Producto: </a:t>
            </a:r>
            <a:r>
              <a:rPr lang="es-MX" sz="2000" b="1" dirty="0" smtClean="0">
                <a:solidFill>
                  <a:schemeClr val="bg1"/>
                </a:solidFill>
              </a:rPr>
              <a:t>será lo que comerciamos</a:t>
            </a:r>
            <a:endParaRPr lang="es-MX" sz="2000" b="1" dirty="0">
              <a:solidFill>
                <a:schemeClr val="bg1"/>
              </a:solidFill>
            </a:endParaRPr>
          </a:p>
        </p:txBody>
      </p:sp>
      <p:sp>
        <p:nvSpPr>
          <p:cNvPr id="14" name="CuadroTexto 13"/>
          <p:cNvSpPr txBox="1"/>
          <p:nvPr/>
        </p:nvSpPr>
        <p:spPr>
          <a:xfrm>
            <a:off x="5418786" y="5004708"/>
            <a:ext cx="6296852" cy="400110"/>
          </a:xfrm>
          <a:prstGeom prst="rect">
            <a:avLst/>
          </a:prstGeom>
          <a:noFill/>
        </p:spPr>
        <p:txBody>
          <a:bodyPr wrap="none" rtlCol="0">
            <a:spAutoFit/>
          </a:bodyPr>
          <a:lstStyle/>
          <a:p>
            <a:r>
              <a:rPr lang="es-MX" sz="2000" b="1" dirty="0" smtClean="0"/>
              <a:t>Posicionamiento: </a:t>
            </a:r>
            <a:r>
              <a:rPr lang="es-MX" sz="2000" b="1" dirty="0" smtClean="0">
                <a:solidFill>
                  <a:schemeClr val="bg1"/>
                </a:solidFill>
              </a:rPr>
              <a:t>zonas geográficas donde se establece</a:t>
            </a:r>
            <a:endParaRPr lang="es-MX" sz="2000" b="1" dirty="0"/>
          </a:p>
        </p:txBody>
      </p:sp>
      <p:sp>
        <p:nvSpPr>
          <p:cNvPr id="15" name="CuadroTexto 14"/>
          <p:cNvSpPr txBox="1"/>
          <p:nvPr/>
        </p:nvSpPr>
        <p:spPr>
          <a:xfrm>
            <a:off x="5458508" y="3794312"/>
            <a:ext cx="4915128" cy="400110"/>
          </a:xfrm>
          <a:prstGeom prst="rect">
            <a:avLst/>
          </a:prstGeom>
          <a:noFill/>
        </p:spPr>
        <p:txBody>
          <a:bodyPr wrap="none" rtlCol="0">
            <a:spAutoFit/>
          </a:bodyPr>
          <a:lstStyle/>
          <a:p>
            <a:r>
              <a:rPr lang="es-MX" sz="2000" b="1" dirty="0" smtClean="0"/>
              <a:t>Precio: </a:t>
            </a:r>
            <a:r>
              <a:rPr lang="es-MX" sz="2000" b="1" dirty="0" smtClean="0">
                <a:solidFill>
                  <a:schemeClr val="bg1"/>
                </a:solidFill>
              </a:rPr>
              <a:t>el costo del producto en el mercado</a:t>
            </a:r>
            <a:endParaRPr lang="es-MX" sz="2000" b="1" dirty="0"/>
          </a:p>
        </p:txBody>
      </p:sp>
      <p:sp>
        <p:nvSpPr>
          <p:cNvPr id="16" name="CuadroTexto 15"/>
          <p:cNvSpPr txBox="1"/>
          <p:nvPr/>
        </p:nvSpPr>
        <p:spPr>
          <a:xfrm>
            <a:off x="5458508" y="6043398"/>
            <a:ext cx="4913525" cy="400110"/>
          </a:xfrm>
          <a:prstGeom prst="rect">
            <a:avLst/>
          </a:prstGeom>
          <a:noFill/>
        </p:spPr>
        <p:txBody>
          <a:bodyPr wrap="none" rtlCol="0">
            <a:spAutoFit/>
          </a:bodyPr>
          <a:lstStyle/>
          <a:p>
            <a:r>
              <a:rPr lang="es-MX" sz="2000" b="1" dirty="0" smtClean="0"/>
              <a:t>Promoción: </a:t>
            </a:r>
            <a:r>
              <a:rPr lang="es-MX" sz="2000" b="1" dirty="0" smtClean="0">
                <a:solidFill>
                  <a:schemeClr val="bg1"/>
                </a:solidFill>
              </a:rPr>
              <a:t>herramientas de comunicación</a:t>
            </a:r>
            <a:endParaRPr lang="es-MX" sz="2000" b="1" dirty="0"/>
          </a:p>
        </p:txBody>
      </p:sp>
      <p:sp>
        <p:nvSpPr>
          <p:cNvPr id="2" name="Marcador de fecha 1"/>
          <p:cNvSpPr>
            <a:spLocks noGrp="1"/>
          </p:cNvSpPr>
          <p:nvPr>
            <p:ph type="dt" sz="half" idx="10"/>
          </p:nvPr>
        </p:nvSpPr>
        <p:spPr/>
        <p:txBody>
          <a:bodyPr/>
          <a:lstStyle/>
          <a:p>
            <a:fld id="{5EC48630-8F59-4767-8CCF-73E6FBC7175D}"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29</a:t>
            </a:fld>
            <a:endParaRPr lang="en-US" dirty="0"/>
          </a:p>
        </p:txBody>
      </p:sp>
    </p:spTree>
    <p:extLst>
      <p:ext uri="{BB962C8B-B14F-4D97-AF65-F5344CB8AC3E}">
        <p14:creationId xmlns:p14="http://schemas.microsoft.com/office/powerpoint/2010/main" val="20122218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t>Mercado</a:t>
            </a:r>
            <a:endParaRPr lang="es-MX" dirty="0"/>
          </a:p>
        </p:txBody>
      </p:sp>
      <p:sp>
        <p:nvSpPr>
          <p:cNvPr id="3" name="Subtítulo 2"/>
          <p:cNvSpPr>
            <a:spLocks noGrp="1"/>
          </p:cNvSpPr>
          <p:nvPr>
            <p:ph type="subTitle" idx="1"/>
          </p:nvPr>
        </p:nvSpPr>
        <p:spPr/>
        <p:txBody>
          <a:bodyPr/>
          <a:lstStyle/>
          <a:p>
            <a:r>
              <a:rPr lang="es-MX" dirty="0" smtClean="0"/>
              <a:t>Por: Lucio Navarro Sánchez</a:t>
            </a:r>
            <a:endParaRPr lang="es-MX" dirty="0"/>
          </a:p>
        </p:txBody>
      </p:sp>
      <p:pic>
        <p:nvPicPr>
          <p:cNvPr id="614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8599" y="4304023"/>
            <a:ext cx="3680898" cy="25539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26072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1355319" y="436576"/>
            <a:ext cx="9784080" cy="150876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MX" sz="4800" b="1" cap="none" dirty="0" smtClean="0">
                <a:latin typeface="+mn-lt"/>
                <a:ea typeface="+mn-ea"/>
                <a:cs typeface="+mn-cs"/>
              </a:rPr>
              <a:t>Nuevo marketing</a:t>
            </a:r>
          </a:p>
        </p:txBody>
      </p:sp>
      <p:sp>
        <p:nvSpPr>
          <p:cNvPr id="4" name="CuadroTexto 3"/>
          <p:cNvSpPr txBox="1"/>
          <p:nvPr/>
        </p:nvSpPr>
        <p:spPr>
          <a:xfrm>
            <a:off x="727188" y="2414695"/>
            <a:ext cx="10717837" cy="954107"/>
          </a:xfrm>
          <a:prstGeom prst="rect">
            <a:avLst/>
          </a:prstGeom>
          <a:noFill/>
        </p:spPr>
        <p:txBody>
          <a:bodyPr wrap="square" rtlCol="0">
            <a:spAutoFit/>
          </a:bodyPr>
          <a:lstStyle/>
          <a:p>
            <a:pPr algn="just"/>
            <a:r>
              <a:rPr lang="es-MX" sz="2800" dirty="0" smtClean="0">
                <a:solidFill>
                  <a:schemeClr val="bg1"/>
                </a:solidFill>
              </a:rPr>
              <a:t>A día de hoy, los conceptos del marketing tradicional han evolucionado y relevados por otros conceptos que se ajustan más a nuestra realidad.</a:t>
            </a:r>
            <a:endParaRPr lang="es-MX" sz="2800" dirty="0">
              <a:solidFill>
                <a:schemeClr val="bg1"/>
              </a:solidFill>
            </a:endParaRPr>
          </a:p>
        </p:txBody>
      </p:sp>
      <p:pic>
        <p:nvPicPr>
          <p:cNvPr id="9218" name="Picture 2" descr="Resultado de imagen para vender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4326" y="3368802"/>
            <a:ext cx="6443560" cy="3303727"/>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fecha 1"/>
          <p:cNvSpPr>
            <a:spLocks noGrp="1"/>
          </p:cNvSpPr>
          <p:nvPr>
            <p:ph type="dt" sz="half" idx="10"/>
          </p:nvPr>
        </p:nvSpPr>
        <p:spPr/>
        <p:txBody>
          <a:bodyPr/>
          <a:lstStyle/>
          <a:p>
            <a:fld id="{658203F5-4495-4805-B849-4826B4E90342}"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30</a:t>
            </a:fld>
            <a:endParaRPr lang="en-US" dirty="0"/>
          </a:p>
        </p:txBody>
      </p:sp>
    </p:spTree>
    <p:extLst>
      <p:ext uri="{BB962C8B-B14F-4D97-AF65-F5344CB8AC3E}">
        <p14:creationId xmlns:p14="http://schemas.microsoft.com/office/powerpoint/2010/main" val="35742009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1355319" y="436576"/>
            <a:ext cx="9784080" cy="150876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MX" sz="4800" b="1" cap="none" dirty="0" smtClean="0">
                <a:latin typeface="+mn-lt"/>
                <a:ea typeface="+mn-ea"/>
                <a:cs typeface="+mn-cs"/>
              </a:rPr>
              <a:t>Nuevo marketing</a:t>
            </a:r>
          </a:p>
        </p:txBody>
      </p:sp>
      <p:sp>
        <p:nvSpPr>
          <p:cNvPr id="5" name="CuadroTexto 4"/>
          <p:cNvSpPr txBox="1"/>
          <p:nvPr/>
        </p:nvSpPr>
        <p:spPr>
          <a:xfrm>
            <a:off x="1029728" y="1945336"/>
            <a:ext cx="2141164" cy="1661993"/>
          </a:xfrm>
          <a:prstGeom prst="rect">
            <a:avLst/>
          </a:prstGeom>
          <a:noFill/>
        </p:spPr>
        <p:txBody>
          <a:bodyPr wrap="none" rtlCol="0">
            <a:spAutoFit/>
          </a:bodyPr>
          <a:lstStyle/>
          <a:p>
            <a:pPr algn="ctr"/>
            <a:r>
              <a:rPr lang="es-MX" sz="3600" dirty="0" smtClean="0"/>
              <a:t>Las 4 </a:t>
            </a:r>
            <a:r>
              <a:rPr lang="es-MX" sz="3600" dirty="0" err="1" smtClean="0"/>
              <a:t>C’s</a:t>
            </a:r>
            <a:endParaRPr lang="es-MX" sz="3600" dirty="0" smtClean="0"/>
          </a:p>
          <a:p>
            <a:pPr algn="ctr"/>
            <a:r>
              <a:rPr lang="es-MX" sz="6600" b="1" dirty="0" smtClean="0">
                <a:solidFill>
                  <a:srgbClr val="00B050"/>
                </a:solidFill>
              </a:rPr>
              <a:t>CCCC</a:t>
            </a:r>
            <a:endParaRPr lang="es-MX" sz="3600" b="1" dirty="0">
              <a:solidFill>
                <a:srgbClr val="00B050"/>
              </a:solidFill>
            </a:endParaRPr>
          </a:p>
        </p:txBody>
      </p:sp>
      <p:pic>
        <p:nvPicPr>
          <p:cNvPr id="5122" name="Picture 2" descr="Resultado de imagen para 4c's  png"/>
          <p:cNvPicPr>
            <a:picLocks noChangeAspect="1" noChangeArrowheads="1"/>
          </p:cNvPicPr>
          <p:nvPr/>
        </p:nvPicPr>
        <p:blipFill rotWithShape="1">
          <a:blip r:embed="rId2">
            <a:extLst>
              <a:ext uri="{28A0092B-C50C-407E-A947-70E740481C1C}">
                <a14:useLocalDpi xmlns:a14="http://schemas.microsoft.com/office/drawing/2010/main" val="0"/>
              </a:ext>
            </a:extLst>
          </a:blip>
          <a:srcRect l="3619" t="29389" r="3489"/>
          <a:stretch/>
        </p:blipFill>
        <p:spPr bwMode="auto">
          <a:xfrm>
            <a:off x="3696236" y="2518755"/>
            <a:ext cx="8461421" cy="3296992"/>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283335" y="3607329"/>
            <a:ext cx="3412901" cy="830997"/>
          </a:xfrm>
          <a:prstGeom prst="rect">
            <a:avLst/>
          </a:prstGeom>
          <a:noFill/>
        </p:spPr>
        <p:txBody>
          <a:bodyPr wrap="square" rtlCol="0">
            <a:spAutoFit/>
          </a:bodyPr>
          <a:lstStyle/>
          <a:p>
            <a:pPr algn="just"/>
            <a:r>
              <a:rPr lang="es-MX" sz="2400" dirty="0" smtClean="0">
                <a:solidFill>
                  <a:schemeClr val="bg1"/>
                </a:solidFill>
              </a:rPr>
              <a:t>Entender al consumidor, saber qué piensa y siente</a:t>
            </a:r>
            <a:endParaRPr lang="es-MX" sz="2400" dirty="0">
              <a:solidFill>
                <a:schemeClr val="bg1"/>
              </a:solidFill>
            </a:endParaRPr>
          </a:p>
        </p:txBody>
      </p:sp>
      <p:sp>
        <p:nvSpPr>
          <p:cNvPr id="2" name="Marcador de fecha 1"/>
          <p:cNvSpPr>
            <a:spLocks noGrp="1"/>
          </p:cNvSpPr>
          <p:nvPr>
            <p:ph type="dt" sz="half" idx="10"/>
          </p:nvPr>
        </p:nvSpPr>
        <p:spPr/>
        <p:txBody>
          <a:bodyPr/>
          <a:lstStyle/>
          <a:p>
            <a:fld id="{345DAAC3-7F31-42A8-9B85-60C2E590B83D}" type="datetime1">
              <a:rPr lang="en-US" smtClean="0"/>
              <a:t>9/28/2018</a:t>
            </a:fld>
            <a:endParaRPr lang="en-US" dirty="0"/>
          </a:p>
        </p:txBody>
      </p:sp>
      <p:sp>
        <p:nvSpPr>
          <p:cNvPr id="3" name="Marcador de pie de página 2"/>
          <p:cNvSpPr>
            <a:spLocks noGrp="1"/>
          </p:cNvSpPr>
          <p:nvPr>
            <p:ph type="ftr" sz="quarter" idx="11"/>
          </p:nvPr>
        </p:nvSpPr>
        <p:spPr/>
        <p:txBody>
          <a:bodyPr/>
          <a:lstStyle/>
          <a:p>
            <a:r>
              <a:rPr lang="en-US" smtClean="0"/>
              <a:t>Estudio de Mercado</a:t>
            </a:r>
            <a:endParaRPr lang="en-US" dirty="0"/>
          </a:p>
        </p:txBody>
      </p:sp>
      <p:sp>
        <p:nvSpPr>
          <p:cNvPr id="7" name="Marcador de número de diapositiva 6"/>
          <p:cNvSpPr>
            <a:spLocks noGrp="1"/>
          </p:cNvSpPr>
          <p:nvPr>
            <p:ph type="sldNum" sz="quarter" idx="12"/>
          </p:nvPr>
        </p:nvSpPr>
        <p:spPr/>
        <p:txBody>
          <a:bodyPr/>
          <a:lstStyle/>
          <a:p>
            <a:fld id="{4FAB73BC-B049-4115-A692-8D63A059BFB8}" type="slidenum">
              <a:rPr lang="en-US" smtClean="0"/>
              <a:t>31</a:t>
            </a:fld>
            <a:endParaRPr lang="en-US" dirty="0"/>
          </a:p>
        </p:txBody>
      </p:sp>
    </p:spTree>
    <p:extLst>
      <p:ext uri="{BB962C8B-B14F-4D97-AF65-F5344CB8AC3E}">
        <p14:creationId xmlns:p14="http://schemas.microsoft.com/office/powerpoint/2010/main" val="6471949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1355319" y="436576"/>
            <a:ext cx="9784080" cy="150876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MX" sz="4800" b="1" cap="none" dirty="0" smtClean="0">
                <a:latin typeface="+mn-lt"/>
                <a:ea typeface="+mn-ea"/>
                <a:cs typeface="+mn-cs"/>
              </a:rPr>
              <a:t>Nuevo marketing</a:t>
            </a:r>
          </a:p>
        </p:txBody>
      </p:sp>
      <p:sp>
        <p:nvSpPr>
          <p:cNvPr id="4" name="CuadroTexto 3"/>
          <p:cNvSpPr txBox="1"/>
          <p:nvPr/>
        </p:nvSpPr>
        <p:spPr>
          <a:xfrm>
            <a:off x="1029728" y="1945336"/>
            <a:ext cx="2141164" cy="1661993"/>
          </a:xfrm>
          <a:prstGeom prst="rect">
            <a:avLst/>
          </a:prstGeom>
          <a:noFill/>
        </p:spPr>
        <p:txBody>
          <a:bodyPr wrap="none" rtlCol="0">
            <a:spAutoFit/>
          </a:bodyPr>
          <a:lstStyle/>
          <a:p>
            <a:pPr algn="ctr"/>
            <a:r>
              <a:rPr lang="es-MX" sz="3600" dirty="0" smtClean="0"/>
              <a:t>Las 4 </a:t>
            </a:r>
            <a:r>
              <a:rPr lang="es-MX" sz="3600" dirty="0" err="1" smtClean="0"/>
              <a:t>C’s</a:t>
            </a:r>
            <a:endParaRPr lang="es-MX" sz="3600" dirty="0" smtClean="0"/>
          </a:p>
          <a:p>
            <a:pPr algn="ctr"/>
            <a:r>
              <a:rPr lang="es-MX" sz="6600" b="1" dirty="0" smtClean="0">
                <a:solidFill>
                  <a:srgbClr val="00B050"/>
                </a:solidFill>
              </a:rPr>
              <a:t>CCCC</a:t>
            </a:r>
            <a:endParaRPr lang="es-MX" sz="3600" b="1" dirty="0">
              <a:solidFill>
                <a:srgbClr val="00B050"/>
              </a:solidFill>
            </a:endParaRPr>
          </a:p>
        </p:txBody>
      </p:sp>
      <p:sp>
        <p:nvSpPr>
          <p:cNvPr id="13" name="CuadroTexto 12"/>
          <p:cNvSpPr txBox="1"/>
          <p:nvPr/>
        </p:nvSpPr>
        <p:spPr>
          <a:xfrm>
            <a:off x="5458508" y="2590127"/>
            <a:ext cx="3809184" cy="400110"/>
          </a:xfrm>
          <a:prstGeom prst="rect">
            <a:avLst/>
          </a:prstGeom>
          <a:noFill/>
        </p:spPr>
        <p:txBody>
          <a:bodyPr wrap="none" rtlCol="0">
            <a:spAutoFit/>
          </a:bodyPr>
          <a:lstStyle/>
          <a:p>
            <a:r>
              <a:rPr lang="es-MX" sz="2000" b="1" dirty="0" smtClean="0"/>
              <a:t>Cliente: </a:t>
            </a:r>
            <a:r>
              <a:rPr lang="es-MX" sz="2000" b="1" dirty="0" smtClean="0">
                <a:solidFill>
                  <a:schemeClr val="bg1"/>
                </a:solidFill>
              </a:rPr>
              <a:t>¿Qué necesidades tiene?</a:t>
            </a:r>
            <a:endParaRPr lang="es-MX" sz="2000" b="1" dirty="0">
              <a:solidFill>
                <a:schemeClr val="bg1"/>
              </a:solidFill>
            </a:endParaRPr>
          </a:p>
        </p:txBody>
      </p:sp>
      <p:sp>
        <p:nvSpPr>
          <p:cNvPr id="14" name="CuadroTexto 13"/>
          <p:cNvSpPr txBox="1"/>
          <p:nvPr/>
        </p:nvSpPr>
        <p:spPr>
          <a:xfrm>
            <a:off x="5447052" y="4764308"/>
            <a:ext cx="6584324" cy="707886"/>
          </a:xfrm>
          <a:prstGeom prst="rect">
            <a:avLst/>
          </a:prstGeom>
          <a:noFill/>
        </p:spPr>
        <p:txBody>
          <a:bodyPr wrap="square" rtlCol="0">
            <a:spAutoFit/>
          </a:bodyPr>
          <a:lstStyle/>
          <a:p>
            <a:r>
              <a:rPr lang="es-MX" sz="2000" b="1" dirty="0" smtClean="0"/>
              <a:t>Conveniencia: </a:t>
            </a:r>
            <a:r>
              <a:rPr lang="es-MX" sz="2000" b="1" dirty="0" smtClean="0">
                <a:solidFill>
                  <a:schemeClr val="bg1"/>
                </a:solidFill>
              </a:rPr>
              <a:t>¿Dónde se siente más cómodo para adquirir el producto o servicio?</a:t>
            </a:r>
            <a:endParaRPr lang="es-MX" sz="2000" b="1" dirty="0"/>
          </a:p>
        </p:txBody>
      </p:sp>
      <p:sp>
        <p:nvSpPr>
          <p:cNvPr id="15" name="CuadroTexto 14"/>
          <p:cNvSpPr txBox="1"/>
          <p:nvPr/>
        </p:nvSpPr>
        <p:spPr>
          <a:xfrm>
            <a:off x="5458508" y="3485219"/>
            <a:ext cx="6733492" cy="707886"/>
          </a:xfrm>
          <a:prstGeom prst="rect">
            <a:avLst/>
          </a:prstGeom>
          <a:noFill/>
        </p:spPr>
        <p:txBody>
          <a:bodyPr wrap="square" rtlCol="0">
            <a:spAutoFit/>
          </a:bodyPr>
          <a:lstStyle/>
          <a:p>
            <a:r>
              <a:rPr lang="es-MX" sz="2000" b="1" dirty="0" smtClean="0"/>
              <a:t>Coste: </a:t>
            </a:r>
            <a:r>
              <a:rPr lang="es-MX" sz="2000" b="1" dirty="0" smtClean="0">
                <a:solidFill>
                  <a:schemeClr val="bg1"/>
                </a:solidFill>
              </a:rPr>
              <a:t>¿Qué está dispuesto a pagar monetaria y emocionalmente?</a:t>
            </a:r>
            <a:endParaRPr lang="es-MX" sz="2000" b="1" dirty="0"/>
          </a:p>
        </p:txBody>
      </p:sp>
      <p:sp>
        <p:nvSpPr>
          <p:cNvPr id="16" name="CuadroTexto 15"/>
          <p:cNvSpPr txBox="1"/>
          <p:nvPr/>
        </p:nvSpPr>
        <p:spPr>
          <a:xfrm>
            <a:off x="5447052" y="5967176"/>
            <a:ext cx="6561412" cy="400110"/>
          </a:xfrm>
          <a:prstGeom prst="rect">
            <a:avLst/>
          </a:prstGeom>
          <a:noFill/>
        </p:spPr>
        <p:txBody>
          <a:bodyPr wrap="none" rtlCol="0">
            <a:spAutoFit/>
          </a:bodyPr>
          <a:lstStyle/>
          <a:p>
            <a:r>
              <a:rPr lang="es-MX" sz="2000" b="1" dirty="0" smtClean="0"/>
              <a:t>Comunicación: </a:t>
            </a:r>
            <a:r>
              <a:rPr lang="es-MX" sz="2000" b="1" dirty="0" smtClean="0">
                <a:solidFill>
                  <a:schemeClr val="bg1"/>
                </a:solidFill>
              </a:rPr>
              <a:t>¿En qué medios desea recibir información?</a:t>
            </a:r>
            <a:endParaRPr lang="es-MX" sz="2000" b="1" dirty="0"/>
          </a:p>
        </p:txBody>
      </p:sp>
      <p:sp>
        <p:nvSpPr>
          <p:cNvPr id="2" name="Marcador de fecha 1"/>
          <p:cNvSpPr>
            <a:spLocks noGrp="1"/>
          </p:cNvSpPr>
          <p:nvPr>
            <p:ph type="dt" sz="half" idx="10"/>
          </p:nvPr>
        </p:nvSpPr>
        <p:spPr/>
        <p:txBody>
          <a:bodyPr/>
          <a:lstStyle/>
          <a:p>
            <a:fld id="{C42663F0-BE09-4171-8CC4-9F59F518F1F5}"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32</a:t>
            </a:fld>
            <a:endParaRPr lang="en-US" dirty="0"/>
          </a:p>
        </p:txBody>
      </p:sp>
    </p:spTree>
    <p:extLst>
      <p:ext uri="{BB962C8B-B14F-4D97-AF65-F5344CB8AC3E}">
        <p14:creationId xmlns:p14="http://schemas.microsoft.com/office/powerpoint/2010/main" val="27682480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1355319" y="436576"/>
            <a:ext cx="9784080" cy="150876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MX" sz="4800" b="1" cap="none" dirty="0" smtClean="0">
                <a:latin typeface="+mn-lt"/>
                <a:ea typeface="+mn-ea"/>
                <a:cs typeface="+mn-cs"/>
              </a:rPr>
              <a:t>Nuevo marketing</a:t>
            </a:r>
          </a:p>
        </p:txBody>
      </p:sp>
      <p:sp>
        <p:nvSpPr>
          <p:cNvPr id="5" name="CuadroTexto 4"/>
          <p:cNvSpPr txBox="1"/>
          <p:nvPr/>
        </p:nvSpPr>
        <p:spPr>
          <a:xfrm>
            <a:off x="927553" y="1945336"/>
            <a:ext cx="2345515" cy="1661993"/>
          </a:xfrm>
          <a:prstGeom prst="rect">
            <a:avLst/>
          </a:prstGeom>
          <a:noFill/>
        </p:spPr>
        <p:txBody>
          <a:bodyPr wrap="none" rtlCol="0">
            <a:spAutoFit/>
          </a:bodyPr>
          <a:lstStyle/>
          <a:p>
            <a:pPr algn="ctr"/>
            <a:r>
              <a:rPr lang="es-MX" sz="3600" dirty="0" smtClean="0"/>
              <a:t>Las 4 </a:t>
            </a:r>
            <a:r>
              <a:rPr lang="es-MX" sz="3600" dirty="0" err="1" smtClean="0"/>
              <a:t>V’s</a:t>
            </a:r>
            <a:endParaRPr lang="es-MX" sz="3600" dirty="0" smtClean="0"/>
          </a:p>
          <a:p>
            <a:pPr algn="ctr"/>
            <a:r>
              <a:rPr lang="es-MX" sz="6600" b="1" dirty="0" smtClean="0">
                <a:solidFill>
                  <a:srgbClr val="BF6FEB"/>
                </a:solidFill>
              </a:rPr>
              <a:t>VVVV</a:t>
            </a:r>
            <a:endParaRPr lang="es-MX" sz="3600" b="1" dirty="0">
              <a:solidFill>
                <a:srgbClr val="BF6FEB"/>
              </a:solidFill>
            </a:endParaRPr>
          </a:p>
        </p:txBody>
      </p:sp>
      <p:pic>
        <p:nvPicPr>
          <p:cNvPr id="7172" name="Picture 4" descr="Resultado de imagen para valor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1996" y="1945336"/>
            <a:ext cx="1454687" cy="1454687"/>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Resultado de imagen para validez 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6540" y="3065171"/>
            <a:ext cx="1596981" cy="1596981"/>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Resultado de imagen para cellphone icon 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74884" y="4225607"/>
            <a:ext cx="1556380" cy="1556380"/>
          </a:xfrm>
          <a:prstGeom prst="rect">
            <a:avLst/>
          </a:prstGeom>
          <a:noFill/>
          <a:extLst>
            <a:ext uri="{909E8E84-426E-40DD-AFC4-6F175D3DCCD1}">
              <a14:hiddenFill xmlns:a14="http://schemas.microsoft.com/office/drawing/2010/main">
                <a:solidFill>
                  <a:srgbClr val="FFFFFF"/>
                </a:solidFill>
              </a14:hiddenFill>
            </a:ext>
          </a:extLst>
        </p:spPr>
      </p:pic>
      <p:pic>
        <p:nvPicPr>
          <p:cNvPr id="7178" name="Picture 10" descr="Resultado de imagen para share 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47174" y="5273898"/>
            <a:ext cx="1455313" cy="1455313"/>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5648823" y="2179845"/>
            <a:ext cx="1353576" cy="707886"/>
          </a:xfrm>
          <a:prstGeom prst="rect">
            <a:avLst/>
          </a:prstGeom>
        </p:spPr>
        <p:txBody>
          <a:bodyPr wrap="none">
            <a:spAutoFit/>
          </a:bodyPr>
          <a:lstStyle/>
          <a:p>
            <a:r>
              <a:rPr lang="es-MX" sz="4000" b="1" i="1" dirty="0">
                <a:solidFill>
                  <a:srgbClr val="BF6FEB"/>
                </a:solidFill>
              </a:rPr>
              <a:t>Valor</a:t>
            </a:r>
            <a:endParaRPr lang="es-MX" b="1" i="1" dirty="0">
              <a:solidFill>
                <a:srgbClr val="BF6FEB"/>
              </a:solidFill>
            </a:endParaRPr>
          </a:p>
        </p:txBody>
      </p:sp>
      <p:sp>
        <p:nvSpPr>
          <p:cNvPr id="12" name="Rectángulo 11"/>
          <p:cNvSpPr/>
          <p:nvPr/>
        </p:nvSpPr>
        <p:spPr>
          <a:xfrm>
            <a:off x="6671227" y="3155775"/>
            <a:ext cx="1791196" cy="707886"/>
          </a:xfrm>
          <a:prstGeom prst="rect">
            <a:avLst/>
          </a:prstGeom>
        </p:spPr>
        <p:txBody>
          <a:bodyPr wrap="none">
            <a:spAutoFit/>
          </a:bodyPr>
          <a:lstStyle/>
          <a:p>
            <a:r>
              <a:rPr lang="es-MX" sz="4000" b="1" i="1" dirty="0" smtClean="0">
                <a:solidFill>
                  <a:srgbClr val="BF6FEB"/>
                </a:solidFill>
              </a:rPr>
              <a:t>Validez</a:t>
            </a:r>
            <a:endParaRPr lang="es-MX" b="1" i="1" dirty="0">
              <a:solidFill>
                <a:srgbClr val="BF6FEB"/>
              </a:solidFill>
            </a:endParaRPr>
          </a:p>
        </p:txBody>
      </p:sp>
      <p:sp>
        <p:nvSpPr>
          <p:cNvPr id="13" name="Rectángulo 12"/>
          <p:cNvSpPr/>
          <p:nvPr/>
        </p:nvSpPr>
        <p:spPr>
          <a:xfrm>
            <a:off x="8269431" y="4225607"/>
            <a:ext cx="2983509" cy="707886"/>
          </a:xfrm>
          <a:prstGeom prst="rect">
            <a:avLst/>
          </a:prstGeom>
        </p:spPr>
        <p:txBody>
          <a:bodyPr wrap="none">
            <a:spAutoFit/>
          </a:bodyPr>
          <a:lstStyle/>
          <a:p>
            <a:r>
              <a:rPr lang="es-MX" sz="4000" b="1" i="1" dirty="0" smtClean="0">
                <a:solidFill>
                  <a:srgbClr val="BF6FEB"/>
                </a:solidFill>
              </a:rPr>
              <a:t>Virtual Place</a:t>
            </a:r>
            <a:endParaRPr lang="es-MX" b="1" i="1" dirty="0">
              <a:solidFill>
                <a:srgbClr val="BF6FEB"/>
              </a:solidFill>
            </a:endParaRPr>
          </a:p>
        </p:txBody>
      </p:sp>
      <p:sp>
        <p:nvSpPr>
          <p:cNvPr id="14" name="Rectángulo 13"/>
          <p:cNvSpPr/>
          <p:nvPr/>
        </p:nvSpPr>
        <p:spPr>
          <a:xfrm>
            <a:off x="9939757" y="5781987"/>
            <a:ext cx="2183611" cy="707886"/>
          </a:xfrm>
          <a:prstGeom prst="rect">
            <a:avLst/>
          </a:prstGeom>
        </p:spPr>
        <p:txBody>
          <a:bodyPr wrap="none">
            <a:spAutoFit/>
          </a:bodyPr>
          <a:lstStyle/>
          <a:p>
            <a:r>
              <a:rPr lang="es-MX" sz="4000" b="1" i="1" dirty="0" smtClean="0">
                <a:solidFill>
                  <a:srgbClr val="BF6FEB"/>
                </a:solidFill>
              </a:rPr>
              <a:t>Viralidad</a:t>
            </a:r>
            <a:endParaRPr lang="es-MX" b="1" i="1" dirty="0">
              <a:solidFill>
                <a:srgbClr val="BF6FEB"/>
              </a:solidFill>
            </a:endParaRPr>
          </a:p>
        </p:txBody>
      </p:sp>
      <p:sp>
        <p:nvSpPr>
          <p:cNvPr id="2" name="Marcador de fecha 1"/>
          <p:cNvSpPr>
            <a:spLocks noGrp="1"/>
          </p:cNvSpPr>
          <p:nvPr>
            <p:ph type="dt" sz="half" idx="10"/>
          </p:nvPr>
        </p:nvSpPr>
        <p:spPr/>
        <p:txBody>
          <a:bodyPr/>
          <a:lstStyle/>
          <a:p>
            <a:fld id="{69820107-FC51-4145-8B3B-BAF4E5BDABC7}" type="datetime1">
              <a:rPr lang="en-US" smtClean="0"/>
              <a:t>9/28/2018</a:t>
            </a:fld>
            <a:endParaRPr lang="en-US" dirty="0"/>
          </a:p>
        </p:txBody>
      </p:sp>
      <p:sp>
        <p:nvSpPr>
          <p:cNvPr id="3" name="Marcador de pie de página 2"/>
          <p:cNvSpPr>
            <a:spLocks noGrp="1"/>
          </p:cNvSpPr>
          <p:nvPr>
            <p:ph type="ftr" sz="quarter" idx="11"/>
          </p:nvPr>
        </p:nvSpPr>
        <p:spPr/>
        <p:txBody>
          <a:bodyPr/>
          <a:lstStyle/>
          <a:p>
            <a:r>
              <a:rPr lang="en-US" smtClean="0"/>
              <a:t>Estudio de Mercado</a:t>
            </a:r>
            <a:endParaRPr lang="en-US" dirty="0"/>
          </a:p>
        </p:txBody>
      </p:sp>
      <p:sp>
        <p:nvSpPr>
          <p:cNvPr id="7" name="Marcador de número de diapositiva 6"/>
          <p:cNvSpPr>
            <a:spLocks noGrp="1"/>
          </p:cNvSpPr>
          <p:nvPr>
            <p:ph type="sldNum" sz="quarter" idx="12"/>
          </p:nvPr>
        </p:nvSpPr>
        <p:spPr/>
        <p:txBody>
          <a:bodyPr/>
          <a:lstStyle/>
          <a:p>
            <a:fld id="{4FAB73BC-B049-4115-A692-8D63A059BFB8}" type="slidenum">
              <a:rPr lang="en-US" smtClean="0"/>
              <a:t>33</a:t>
            </a:fld>
            <a:endParaRPr lang="en-US" dirty="0"/>
          </a:p>
        </p:txBody>
      </p:sp>
    </p:spTree>
    <p:extLst>
      <p:ext uri="{BB962C8B-B14F-4D97-AF65-F5344CB8AC3E}">
        <p14:creationId xmlns:p14="http://schemas.microsoft.com/office/powerpoint/2010/main" val="8029932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1355319" y="436576"/>
            <a:ext cx="9784080" cy="150876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MX" sz="4800" b="1" cap="none" dirty="0" smtClean="0">
                <a:latin typeface="+mn-lt"/>
                <a:ea typeface="+mn-ea"/>
                <a:cs typeface="+mn-cs"/>
              </a:rPr>
              <a:t>Nuevo marketing</a:t>
            </a:r>
          </a:p>
        </p:txBody>
      </p:sp>
      <p:sp>
        <p:nvSpPr>
          <p:cNvPr id="4" name="CuadroTexto 3"/>
          <p:cNvSpPr txBox="1"/>
          <p:nvPr/>
        </p:nvSpPr>
        <p:spPr>
          <a:xfrm>
            <a:off x="927553" y="1945336"/>
            <a:ext cx="2345514" cy="1661993"/>
          </a:xfrm>
          <a:prstGeom prst="rect">
            <a:avLst/>
          </a:prstGeom>
          <a:noFill/>
        </p:spPr>
        <p:txBody>
          <a:bodyPr wrap="none" rtlCol="0">
            <a:spAutoFit/>
          </a:bodyPr>
          <a:lstStyle/>
          <a:p>
            <a:pPr algn="ctr"/>
            <a:r>
              <a:rPr lang="es-MX" sz="3600" dirty="0" smtClean="0"/>
              <a:t>Las 4 </a:t>
            </a:r>
            <a:r>
              <a:rPr lang="es-MX" sz="3600" dirty="0" err="1"/>
              <a:t>V</a:t>
            </a:r>
            <a:r>
              <a:rPr lang="es-MX" sz="3600" dirty="0" err="1" smtClean="0"/>
              <a:t>’s</a:t>
            </a:r>
            <a:endParaRPr lang="es-MX" sz="3600" dirty="0" smtClean="0">
              <a:solidFill>
                <a:srgbClr val="BF6FEB"/>
              </a:solidFill>
            </a:endParaRPr>
          </a:p>
          <a:p>
            <a:pPr algn="ctr"/>
            <a:r>
              <a:rPr lang="es-MX" sz="6600" b="1" dirty="0" smtClean="0">
                <a:solidFill>
                  <a:srgbClr val="BF6FEB"/>
                </a:solidFill>
              </a:rPr>
              <a:t>VVVV</a:t>
            </a:r>
            <a:endParaRPr lang="es-MX" sz="3600" b="1" dirty="0">
              <a:solidFill>
                <a:srgbClr val="BF6FEB"/>
              </a:solidFill>
            </a:endParaRPr>
          </a:p>
        </p:txBody>
      </p:sp>
      <p:sp>
        <p:nvSpPr>
          <p:cNvPr id="13" name="CuadroTexto 12"/>
          <p:cNvSpPr txBox="1"/>
          <p:nvPr/>
        </p:nvSpPr>
        <p:spPr>
          <a:xfrm>
            <a:off x="5458509" y="2590127"/>
            <a:ext cx="6572868" cy="707886"/>
          </a:xfrm>
          <a:prstGeom prst="rect">
            <a:avLst/>
          </a:prstGeom>
          <a:noFill/>
        </p:spPr>
        <p:txBody>
          <a:bodyPr wrap="square" rtlCol="0">
            <a:spAutoFit/>
          </a:bodyPr>
          <a:lstStyle/>
          <a:p>
            <a:r>
              <a:rPr lang="es-MX" sz="2000" b="1" dirty="0" smtClean="0"/>
              <a:t>Valor: </a:t>
            </a:r>
            <a:r>
              <a:rPr lang="es-MX" sz="2000" b="1" dirty="0" smtClean="0">
                <a:solidFill>
                  <a:schemeClr val="bg1"/>
                </a:solidFill>
              </a:rPr>
              <a:t>Hay que tener un valor diferencial que nos haga ser elegidos</a:t>
            </a:r>
            <a:endParaRPr lang="es-MX" sz="2000" b="1" dirty="0">
              <a:solidFill>
                <a:schemeClr val="bg1"/>
              </a:solidFill>
            </a:endParaRPr>
          </a:p>
        </p:txBody>
      </p:sp>
      <p:sp>
        <p:nvSpPr>
          <p:cNvPr id="14" name="CuadroTexto 13"/>
          <p:cNvSpPr txBox="1"/>
          <p:nvPr/>
        </p:nvSpPr>
        <p:spPr>
          <a:xfrm>
            <a:off x="5447052" y="4764308"/>
            <a:ext cx="6584324" cy="707886"/>
          </a:xfrm>
          <a:prstGeom prst="rect">
            <a:avLst/>
          </a:prstGeom>
          <a:noFill/>
        </p:spPr>
        <p:txBody>
          <a:bodyPr wrap="square" rtlCol="0">
            <a:spAutoFit/>
          </a:bodyPr>
          <a:lstStyle/>
          <a:p>
            <a:r>
              <a:rPr lang="es-MX" sz="2000" b="1" dirty="0" smtClean="0"/>
              <a:t>Virtual Place: </a:t>
            </a:r>
            <a:r>
              <a:rPr lang="es-MX" sz="2000" b="1" dirty="0" smtClean="0">
                <a:solidFill>
                  <a:schemeClr val="bg1"/>
                </a:solidFill>
              </a:rPr>
              <a:t>La tienda llega a ti, no hace falta moverte de casa para adquirir</a:t>
            </a:r>
            <a:endParaRPr lang="es-MX" sz="2000" b="1" dirty="0"/>
          </a:p>
        </p:txBody>
      </p:sp>
      <p:sp>
        <p:nvSpPr>
          <p:cNvPr id="15" name="CuadroTexto 14"/>
          <p:cNvSpPr txBox="1"/>
          <p:nvPr/>
        </p:nvSpPr>
        <p:spPr>
          <a:xfrm>
            <a:off x="5458508" y="3602313"/>
            <a:ext cx="6733492" cy="707886"/>
          </a:xfrm>
          <a:prstGeom prst="rect">
            <a:avLst/>
          </a:prstGeom>
          <a:noFill/>
        </p:spPr>
        <p:txBody>
          <a:bodyPr wrap="square" rtlCol="0">
            <a:spAutoFit/>
          </a:bodyPr>
          <a:lstStyle/>
          <a:p>
            <a:r>
              <a:rPr lang="es-MX" sz="2000" b="1" dirty="0" smtClean="0"/>
              <a:t>Validez: </a:t>
            </a:r>
            <a:r>
              <a:rPr lang="es-MX" sz="2000" b="1" dirty="0" smtClean="0">
                <a:solidFill>
                  <a:schemeClr val="bg1"/>
                </a:solidFill>
              </a:rPr>
              <a:t>Una misma línea de productos debe ser válido para distintos targets</a:t>
            </a:r>
            <a:endParaRPr lang="es-MX" sz="2000" b="1" dirty="0"/>
          </a:p>
        </p:txBody>
      </p:sp>
      <p:sp>
        <p:nvSpPr>
          <p:cNvPr id="16" name="CuadroTexto 15"/>
          <p:cNvSpPr txBox="1"/>
          <p:nvPr/>
        </p:nvSpPr>
        <p:spPr>
          <a:xfrm>
            <a:off x="5447052" y="5967176"/>
            <a:ext cx="6584324" cy="707886"/>
          </a:xfrm>
          <a:prstGeom prst="rect">
            <a:avLst/>
          </a:prstGeom>
          <a:noFill/>
        </p:spPr>
        <p:txBody>
          <a:bodyPr wrap="square" rtlCol="0">
            <a:spAutoFit/>
          </a:bodyPr>
          <a:lstStyle/>
          <a:p>
            <a:r>
              <a:rPr lang="es-MX" sz="2000" b="1" dirty="0" smtClean="0"/>
              <a:t>Viralidad: </a:t>
            </a:r>
            <a:r>
              <a:rPr lang="es-MX" sz="2000" b="1" dirty="0" smtClean="0">
                <a:solidFill>
                  <a:schemeClr val="bg1"/>
                </a:solidFill>
              </a:rPr>
              <a:t>a los consumidores les gusta tanto el producto que lo difunden en sus cuentas</a:t>
            </a:r>
            <a:endParaRPr lang="es-MX" sz="2000" b="1" dirty="0"/>
          </a:p>
        </p:txBody>
      </p:sp>
      <p:sp>
        <p:nvSpPr>
          <p:cNvPr id="2" name="Marcador de fecha 1"/>
          <p:cNvSpPr>
            <a:spLocks noGrp="1"/>
          </p:cNvSpPr>
          <p:nvPr>
            <p:ph type="dt" sz="half" idx="10"/>
          </p:nvPr>
        </p:nvSpPr>
        <p:spPr/>
        <p:txBody>
          <a:bodyPr/>
          <a:lstStyle/>
          <a:p>
            <a:fld id="{38F693D6-4553-42E9-A05B-2459357AE15D}"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34</a:t>
            </a:fld>
            <a:endParaRPr lang="en-US" dirty="0"/>
          </a:p>
        </p:txBody>
      </p:sp>
    </p:spTree>
    <p:extLst>
      <p:ext uri="{BB962C8B-B14F-4D97-AF65-F5344CB8AC3E}">
        <p14:creationId xmlns:p14="http://schemas.microsoft.com/office/powerpoint/2010/main" val="17193329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a:t>
            </a:r>
            <a:endParaRPr lang="es-MX" dirty="0"/>
          </a:p>
        </p:txBody>
      </p:sp>
      <p:sp>
        <p:nvSpPr>
          <p:cNvPr id="3" name="Marcador de fecha 2"/>
          <p:cNvSpPr>
            <a:spLocks noGrp="1"/>
          </p:cNvSpPr>
          <p:nvPr>
            <p:ph type="dt" sz="half" idx="10"/>
          </p:nvPr>
        </p:nvSpPr>
        <p:spPr/>
        <p:txBody>
          <a:bodyPr/>
          <a:lstStyle/>
          <a:p>
            <a:fld id="{A3439039-AAB5-4DD9-A4AC-46E3977C19BD}" type="datetime1">
              <a:rPr lang="en-US" smtClean="0"/>
              <a:t>9/28/2018</a:t>
            </a:fld>
            <a:endParaRPr lang="en-US" dirty="0"/>
          </a:p>
        </p:txBody>
      </p:sp>
      <p:sp>
        <p:nvSpPr>
          <p:cNvPr id="4" name="Marcador de pie de página 3"/>
          <p:cNvSpPr>
            <a:spLocks noGrp="1"/>
          </p:cNvSpPr>
          <p:nvPr>
            <p:ph type="ftr" sz="quarter" idx="11"/>
          </p:nvPr>
        </p:nvSpPr>
        <p:spPr/>
        <p:txBody>
          <a:bodyPr/>
          <a:lstStyle/>
          <a:p>
            <a:r>
              <a:rPr lang="en-US" smtClean="0"/>
              <a:t>Estudio de Mercado</a:t>
            </a:r>
            <a:endParaRPr lang="en-US" dirty="0"/>
          </a:p>
        </p:txBody>
      </p:sp>
      <p:sp>
        <p:nvSpPr>
          <p:cNvPr id="5" name="Marcador de número de diapositiva 4"/>
          <p:cNvSpPr>
            <a:spLocks noGrp="1"/>
          </p:cNvSpPr>
          <p:nvPr>
            <p:ph type="sldNum" sz="quarter" idx="12"/>
          </p:nvPr>
        </p:nvSpPr>
        <p:spPr/>
        <p:txBody>
          <a:bodyPr/>
          <a:lstStyle/>
          <a:p>
            <a:fld id="{4FAB73BC-B049-4115-A692-8D63A059BFB8}" type="slidenum">
              <a:rPr lang="en-US" smtClean="0"/>
              <a:t>35</a:t>
            </a:fld>
            <a:endParaRPr lang="en-US" dirty="0"/>
          </a:p>
        </p:txBody>
      </p:sp>
      <p:sp>
        <p:nvSpPr>
          <p:cNvPr id="6" name="Rectángulo 5"/>
          <p:cNvSpPr/>
          <p:nvPr/>
        </p:nvSpPr>
        <p:spPr>
          <a:xfrm>
            <a:off x="1356811" y="3263344"/>
            <a:ext cx="10402925" cy="1200329"/>
          </a:xfrm>
          <a:prstGeom prst="rect">
            <a:avLst/>
          </a:prstGeom>
        </p:spPr>
        <p:txBody>
          <a:bodyPr wrap="square">
            <a:spAutoFit/>
          </a:bodyPr>
          <a:lstStyle/>
          <a:p>
            <a:r>
              <a:rPr lang="es-ES" dirty="0">
                <a:latin typeface="Arial" panose="020B0604020202020204" pitchFamily="34" charset="0"/>
                <a:ea typeface="Times New Roman" panose="02020603050405020304" pitchFamily="18" charset="0"/>
              </a:rPr>
              <a:t> </a:t>
            </a:r>
            <a:endParaRPr lang="es-MX" dirty="0">
              <a:latin typeface="Times New Roman" panose="02020603050405020304" pitchFamily="18" charset="0"/>
              <a:ea typeface="Times New Roman" panose="02020603050405020304" pitchFamily="18" charset="0"/>
            </a:endParaRPr>
          </a:p>
          <a:p>
            <a:pPr marL="342900" lvl="0" indent="-342900">
              <a:spcAft>
                <a:spcPts val="0"/>
              </a:spcAft>
              <a:buFont typeface="Symbol" panose="05050102010706020507" pitchFamily="18" charset="2"/>
              <a:buChar char=""/>
              <a:tabLst>
                <a:tab pos="457200" algn="l"/>
              </a:tabLst>
            </a:pPr>
            <a:r>
              <a:rPr lang="es-ES" dirty="0">
                <a:latin typeface="Arial" panose="020B0604020202020204" pitchFamily="34" charset="0"/>
                <a:ea typeface="Times New Roman" panose="02020603050405020304" pitchFamily="18" charset="0"/>
              </a:rPr>
              <a:t>Alcaraz Rodríguez Rafael. El Emprendedor de Éxito. 4</a:t>
            </a:r>
            <a:r>
              <a:rPr lang="en-US" dirty="0">
                <a:latin typeface="Arial" panose="020B0604020202020204" pitchFamily="34" charset="0"/>
                <a:ea typeface="Times New Roman" panose="02020603050405020304" pitchFamily="18" charset="0"/>
              </a:rPr>
              <a:t>ª ed. México 2011. Ed. Mc </a:t>
            </a:r>
            <a:r>
              <a:rPr lang="en-US" dirty="0" err="1">
                <a:latin typeface="Arial" panose="020B0604020202020204" pitchFamily="34" charset="0"/>
                <a:ea typeface="Times New Roman" panose="02020603050405020304" pitchFamily="18" charset="0"/>
              </a:rPr>
              <a:t>Graw</a:t>
            </a:r>
            <a:r>
              <a:rPr lang="en-US" dirty="0">
                <a:latin typeface="Arial" panose="020B0604020202020204" pitchFamily="34" charset="0"/>
                <a:ea typeface="Times New Roman" panose="02020603050405020304" pitchFamily="18" charset="0"/>
              </a:rPr>
              <a:t> Hill</a:t>
            </a:r>
            <a:r>
              <a:rPr lang="en-US" dirty="0" smtClean="0">
                <a:latin typeface="Arial" panose="020B0604020202020204" pitchFamily="34" charset="0"/>
                <a:ea typeface="Times New Roman" panose="02020603050405020304" pitchFamily="18" charset="0"/>
              </a:rPr>
              <a:t>.</a:t>
            </a:r>
          </a:p>
          <a:p>
            <a:pPr marL="342900" lvl="0" indent="-342900">
              <a:spcAft>
                <a:spcPts val="0"/>
              </a:spcAft>
              <a:buFont typeface="Symbol" panose="05050102010706020507" pitchFamily="18" charset="2"/>
              <a:buChar char=""/>
              <a:tabLst>
                <a:tab pos="457200" algn="l"/>
              </a:tabLst>
            </a:pPr>
            <a:endParaRPr lang="es-MX" dirty="0">
              <a:latin typeface="Times New Roman" panose="02020603050405020304" pitchFamily="18" charset="0"/>
              <a:ea typeface="Times New Roman" panose="02020603050405020304" pitchFamily="18" charset="0"/>
            </a:endParaRPr>
          </a:p>
          <a:p>
            <a:pPr marL="342900" lvl="0" indent="-342900">
              <a:spcAft>
                <a:spcPts val="0"/>
              </a:spcAft>
              <a:buFont typeface="Symbol" panose="05050102010706020507" pitchFamily="18" charset="2"/>
              <a:buChar char=""/>
              <a:tabLst>
                <a:tab pos="457200" algn="l"/>
              </a:tabLst>
            </a:pPr>
            <a:r>
              <a:rPr lang="es-ES" dirty="0">
                <a:latin typeface="Arial" panose="020B0604020202020204" pitchFamily="34" charset="0"/>
                <a:ea typeface="Times New Roman" panose="02020603050405020304" pitchFamily="18" charset="0"/>
              </a:rPr>
              <a:t>Baca Urbina, Gabriel. Evaluación de Proyectos. </a:t>
            </a:r>
            <a:r>
              <a:rPr lang="en-US" dirty="0" smtClean="0">
                <a:latin typeface="Arial" panose="020B0604020202020204" pitchFamily="34" charset="0"/>
                <a:ea typeface="Times New Roman" panose="02020603050405020304" pitchFamily="18" charset="0"/>
              </a:rPr>
              <a:t>6ª </a:t>
            </a:r>
            <a:r>
              <a:rPr lang="en-US" dirty="0">
                <a:latin typeface="Arial" panose="020B0604020202020204" pitchFamily="34" charset="0"/>
                <a:ea typeface="Times New Roman" panose="02020603050405020304" pitchFamily="18" charset="0"/>
              </a:rPr>
              <a:t>ed. México D.F. </a:t>
            </a:r>
            <a:r>
              <a:rPr lang="en-US" dirty="0" smtClean="0">
                <a:latin typeface="Arial" panose="020B0604020202020204" pitchFamily="34" charset="0"/>
                <a:ea typeface="Times New Roman" panose="02020603050405020304" pitchFamily="18" charset="0"/>
              </a:rPr>
              <a:t>2004. </a:t>
            </a:r>
            <a:r>
              <a:rPr lang="en-US" dirty="0">
                <a:latin typeface="Arial" panose="020B0604020202020204" pitchFamily="34" charset="0"/>
                <a:ea typeface="Times New Roman" panose="02020603050405020304" pitchFamily="18" charset="0"/>
              </a:rPr>
              <a:t>Ed. Mc </a:t>
            </a:r>
            <a:r>
              <a:rPr lang="en-US" dirty="0" err="1">
                <a:latin typeface="Arial" panose="020B0604020202020204" pitchFamily="34" charset="0"/>
                <a:ea typeface="Times New Roman" panose="02020603050405020304" pitchFamily="18" charset="0"/>
              </a:rPr>
              <a:t>Graw</a:t>
            </a:r>
            <a:r>
              <a:rPr lang="en-US" dirty="0">
                <a:latin typeface="Arial" panose="020B0604020202020204" pitchFamily="34" charset="0"/>
                <a:ea typeface="Times New Roman" panose="02020603050405020304" pitchFamily="18" charset="0"/>
              </a:rPr>
              <a:t> Hill.</a:t>
            </a:r>
            <a:endParaRPr lang="es-MX"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1746483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txBox="1">
            <a:spLocks/>
          </p:cNvSpPr>
          <p:nvPr/>
        </p:nvSpPr>
        <p:spPr>
          <a:xfrm>
            <a:off x="727656" y="1577971"/>
            <a:ext cx="11069392" cy="4525963"/>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pPr algn="just">
              <a:buFontTx/>
              <a:buNone/>
            </a:pPr>
            <a:endParaRPr lang="es-MX" altLang="es-MX" dirty="0" smtClean="0">
              <a:solidFill>
                <a:schemeClr val="bg1"/>
              </a:solidFill>
            </a:endParaRPr>
          </a:p>
          <a:p>
            <a:pPr marL="0" indent="0" algn="just">
              <a:buNone/>
            </a:pPr>
            <a:r>
              <a:rPr lang="es-MX" dirty="0" smtClean="0">
                <a:solidFill>
                  <a:schemeClr val="bg1"/>
                </a:solidFill>
              </a:rPr>
              <a:t>El</a:t>
            </a:r>
            <a:r>
              <a:rPr lang="es-MX" dirty="0">
                <a:solidFill>
                  <a:schemeClr val="bg1"/>
                </a:solidFill>
              </a:rPr>
              <a:t> </a:t>
            </a:r>
            <a:r>
              <a:rPr lang="es-MX" b="1" dirty="0" smtClean="0">
                <a:solidFill>
                  <a:srgbClr val="FF6600"/>
                </a:solidFill>
              </a:rPr>
              <a:t>mercado</a:t>
            </a:r>
            <a:r>
              <a:rPr lang="es-MX" dirty="0" smtClean="0">
                <a:solidFill>
                  <a:schemeClr val="bg1"/>
                </a:solidFill>
              </a:rPr>
              <a:t>, </a:t>
            </a:r>
            <a:r>
              <a:rPr lang="es-MX" dirty="0">
                <a:solidFill>
                  <a:schemeClr val="bg1"/>
                </a:solidFill>
              </a:rPr>
              <a:t>es el ambiente que permite el desarrollo del intercambio de bienes y </a:t>
            </a:r>
            <a:r>
              <a:rPr lang="es-MX" dirty="0" smtClean="0">
                <a:solidFill>
                  <a:schemeClr val="bg1"/>
                </a:solidFill>
              </a:rPr>
              <a:t>servicios, en éste se </a:t>
            </a:r>
            <a:r>
              <a:rPr lang="es-MX" dirty="0">
                <a:solidFill>
                  <a:schemeClr val="bg1"/>
                </a:solidFill>
              </a:rPr>
              <a:t>encuentra la oferta y la demanda de productos y servicios </a:t>
            </a:r>
            <a:r>
              <a:rPr lang="es-MX" dirty="0" smtClean="0">
                <a:solidFill>
                  <a:schemeClr val="bg1"/>
                </a:solidFill>
              </a:rPr>
              <a:t>que determinan </a:t>
            </a:r>
            <a:r>
              <a:rPr lang="es-MX" dirty="0">
                <a:solidFill>
                  <a:schemeClr val="bg1"/>
                </a:solidFill>
              </a:rPr>
              <a:t>los precios.</a:t>
            </a:r>
            <a:endParaRPr lang="es-MX" altLang="es-MX" dirty="0">
              <a:solidFill>
                <a:schemeClr val="bg1"/>
              </a:solidFill>
            </a:endParaRPr>
          </a:p>
        </p:txBody>
      </p:sp>
      <p:sp>
        <p:nvSpPr>
          <p:cNvPr id="4" name="CuadroTexto 3"/>
          <p:cNvSpPr txBox="1"/>
          <p:nvPr/>
        </p:nvSpPr>
        <p:spPr>
          <a:xfrm>
            <a:off x="1094704" y="540913"/>
            <a:ext cx="2496196" cy="830997"/>
          </a:xfrm>
          <a:prstGeom prst="rect">
            <a:avLst/>
          </a:prstGeom>
          <a:noFill/>
        </p:spPr>
        <p:txBody>
          <a:bodyPr wrap="none" rtlCol="0">
            <a:spAutoFit/>
          </a:bodyPr>
          <a:lstStyle/>
          <a:p>
            <a:r>
              <a:rPr lang="es-MX" sz="4800" b="1" dirty="0" smtClean="0">
                <a:solidFill>
                  <a:schemeClr val="bg2"/>
                </a:solidFill>
              </a:rPr>
              <a:t>Mercado</a:t>
            </a:r>
            <a:endParaRPr lang="es-MX" b="1" dirty="0">
              <a:solidFill>
                <a:schemeClr val="bg2"/>
              </a:solidFill>
            </a:endParaRPr>
          </a:p>
        </p:txBody>
      </p:sp>
      <p:pic>
        <p:nvPicPr>
          <p:cNvPr id="5" name="Picture 2" descr="Resultado de imagen para mercad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8208" y="2928257"/>
            <a:ext cx="3882535" cy="3607771"/>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fecha 1"/>
          <p:cNvSpPr>
            <a:spLocks noGrp="1"/>
          </p:cNvSpPr>
          <p:nvPr>
            <p:ph type="dt" sz="half" idx="10"/>
          </p:nvPr>
        </p:nvSpPr>
        <p:spPr/>
        <p:txBody>
          <a:bodyPr/>
          <a:lstStyle/>
          <a:p>
            <a:fld id="{FAABA42A-4619-40CD-AD4E-0E409E548A67}" type="datetime1">
              <a:rPr lang="en-US" smtClean="0"/>
              <a:t>9/28/2018</a:t>
            </a:fld>
            <a:endParaRPr lang="en-US" dirty="0"/>
          </a:p>
        </p:txBody>
      </p:sp>
      <p:sp>
        <p:nvSpPr>
          <p:cNvPr id="6" name="Marcador de pie de página 5"/>
          <p:cNvSpPr>
            <a:spLocks noGrp="1"/>
          </p:cNvSpPr>
          <p:nvPr>
            <p:ph type="ftr" sz="quarter" idx="11"/>
          </p:nvPr>
        </p:nvSpPr>
        <p:spPr/>
        <p:txBody>
          <a:bodyPr/>
          <a:lstStyle/>
          <a:p>
            <a:r>
              <a:rPr lang="en-US" smtClean="0"/>
              <a:t>Estudio de Mercado</a:t>
            </a:r>
            <a:endParaRPr lang="en-US" dirty="0"/>
          </a:p>
        </p:txBody>
      </p:sp>
      <p:sp>
        <p:nvSpPr>
          <p:cNvPr id="7" name="Marcador de número de diapositiva 6"/>
          <p:cNvSpPr>
            <a:spLocks noGrp="1"/>
          </p:cNvSpPr>
          <p:nvPr>
            <p:ph type="sldNum" sz="quarter" idx="12"/>
          </p:nvPr>
        </p:nvSpPr>
        <p:spPr/>
        <p:txBody>
          <a:bodyPr/>
          <a:lstStyle/>
          <a:p>
            <a:fld id="{4FAB73BC-B049-4115-A692-8D63A059BFB8}" type="slidenum">
              <a:rPr lang="en-US" smtClean="0"/>
              <a:t>4</a:t>
            </a:fld>
            <a:endParaRPr lang="en-US" dirty="0"/>
          </a:p>
        </p:txBody>
      </p:sp>
    </p:spTree>
    <p:extLst>
      <p:ext uri="{BB962C8B-B14F-4D97-AF65-F5344CB8AC3E}">
        <p14:creationId xmlns:p14="http://schemas.microsoft.com/office/powerpoint/2010/main" val="4276511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5655" y="4153660"/>
            <a:ext cx="4206249" cy="2311790"/>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639650" y="2273973"/>
            <a:ext cx="7589949" cy="2554545"/>
          </a:xfrm>
          <a:prstGeom prst="rect">
            <a:avLst/>
          </a:prstGeom>
        </p:spPr>
        <p:txBody>
          <a:bodyPr wrap="square">
            <a:spAutoFit/>
          </a:bodyPr>
          <a:lstStyle/>
          <a:p>
            <a:endParaRPr lang="es-MX" sz="2000" dirty="0">
              <a:solidFill>
                <a:srgbClr val="000000"/>
              </a:solidFill>
            </a:endParaRPr>
          </a:p>
          <a:p>
            <a:pPr marR="0" algn="just"/>
            <a:r>
              <a:rPr lang="es-MX" sz="2000" dirty="0">
                <a:solidFill>
                  <a:srgbClr val="000000"/>
                </a:solidFill>
              </a:rPr>
              <a:t> La </a:t>
            </a:r>
            <a:r>
              <a:rPr lang="es-MX" sz="2000" b="1" dirty="0" smtClean="0">
                <a:solidFill>
                  <a:srgbClr val="FF0000"/>
                </a:solidFill>
              </a:rPr>
              <a:t>MERCADOTECNIA</a:t>
            </a:r>
            <a:r>
              <a:rPr lang="es-MX" sz="2000" dirty="0" smtClean="0">
                <a:solidFill>
                  <a:srgbClr val="000000"/>
                </a:solidFill>
              </a:rPr>
              <a:t> se </a:t>
            </a:r>
            <a:r>
              <a:rPr lang="es-MX" sz="2000" dirty="0">
                <a:solidFill>
                  <a:srgbClr val="000000"/>
                </a:solidFill>
              </a:rPr>
              <a:t>encarga del proceso de planear las actividades de la empresa en relación con el precio, la promoción, distribución y venta de bienes y servicios de la empresa, así como en la definición del producto o servicio con base en las preferencias del consumidor, de forma tal, que </a:t>
            </a:r>
            <a:r>
              <a:rPr lang="es-MX" sz="2000" dirty="0" smtClean="0">
                <a:solidFill>
                  <a:srgbClr val="000000"/>
                </a:solidFill>
              </a:rPr>
              <a:t>permitan </a:t>
            </a:r>
            <a:r>
              <a:rPr lang="es-MX" sz="2000" dirty="0">
                <a:solidFill>
                  <a:srgbClr val="000000"/>
                </a:solidFill>
              </a:rPr>
              <a:t>crear un intercambio (entre empresa y consumidor), que </a:t>
            </a:r>
            <a:r>
              <a:rPr lang="es-MX" sz="2000" dirty="0" smtClean="0">
                <a:solidFill>
                  <a:srgbClr val="000000"/>
                </a:solidFill>
              </a:rPr>
              <a:t>satisfaga </a:t>
            </a:r>
            <a:r>
              <a:rPr lang="es-MX" sz="2000" dirty="0">
                <a:solidFill>
                  <a:srgbClr val="000000"/>
                </a:solidFill>
              </a:rPr>
              <a:t>los objetivos de los clientes y de la propia </a:t>
            </a:r>
            <a:r>
              <a:rPr lang="es-MX" sz="2000" dirty="0" smtClean="0">
                <a:solidFill>
                  <a:srgbClr val="000000"/>
                </a:solidFill>
              </a:rPr>
              <a:t>organización.</a:t>
            </a:r>
            <a:endParaRPr lang="es-MX" sz="2000" dirty="0"/>
          </a:p>
        </p:txBody>
      </p:sp>
      <p:sp>
        <p:nvSpPr>
          <p:cNvPr id="4" name="1 Título"/>
          <p:cNvSpPr txBox="1">
            <a:spLocks noGrp="1"/>
          </p:cNvSpPr>
          <p:nvPr>
            <p:ph type="title"/>
          </p:nvPr>
        </p:nvSpPr>
        <p:spPr>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MX" sz="4800" b="1" cap="none" dirty="0" smtClean="0">
                <a:latin typeface="+mn-lt"/>
                <a:ea typeface="+mn-ea"/>
                <a:cs typeface="+mn-cs"/>
              </a:rPr>
              <a:t>¿Quién se encarga del mercado?</a:t>
            </a:r>
            <a:endParaRPr lang="es-MX" sz="4800" b="1" cap="none" dirty="0">
              <a:latin typeface="+mn-lt"/>
              <a:ea typeface="+mn-ea"/>
              <a:cs typeface="+mn-cs"/>
            </a:endParaRPr>
          </a:p>
        </p:txBody>
      </p:sp>
      <p:sp>
        <p:nvSpPr>
          <p:cNvPr id="2" name="Marcador de fecha 1"/>
          <p:cNvSpPr>
            <a:spLocks noGrp="1"/>
          </p:cNvSpPr>
          <p:nvPr>
            <p:ph type="dt" sz="half" idx="10"/>
          </p:nvPr>
        </p:nvSpPr>
        <p:spPr/>
        <p:txBody>
          <a:bodyPr/>
          <a:lstStyle/>
          <a:p>
            <a:fld id="{A1077395-BF9C-4A62-B4AF-D23FD22CFB22}"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6286383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91167" y="2389154"/>
            <a:ext cx="4316299" cy="4263175"/>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639650" y="2273973"/>
            <a:ext cx="7589949" cy="2246769"/>
          </a:xfrm>
          <a:prstGeom prst="rect">
            <a:avLst/>
          </a:prstGeom>
        </p:spPr>
        <p:txBody>
          <a:bodyPr wrap="square">
            <a:spAutoFit/>
          </a:bodyPr>
          <a:lstStyle/>
          <a:p>
            <a:endParaRPr lang="es-MX" sz="2000" dirty="0">
              <a:solidFill>
                <a:schemeClr val="bg1"/>
              </a:solidFill>
            </a:endParaRPr>
          </a:p>
          <a:p>
            <a:r>
              <a:rPr lang="es-MX" sz="2000" dirty="0">
                <a:solidFill>
                  <a:schemeClr val="bg1"/>
                </a:solidFill>
              </a:rPr>
              <a:t> Dentro de los </a:t>
            </a:r>
            <a:r>
              <a:rPr lang="es-MX" sz="2000" b="1" dirty="0">
                <a:solidFill>
                  <a:srgbClr val="FF6600"/>
                </a:solidFill>
              </a:rPr>
              <a:t>objetivos</a:t>
            </a:r>
            <a:r>
              <a:rPr lang="es-MX" sz="2000" dirty="0">
                <a:solidFill>
                  <a:schemeClr val="bg1"/>
                </a:solidFill>
              </a:rPr>
              <a:t> de la mercadotecnia es necesario definir lo que se desea lograr con el producto o servicio en términos de ventas, distribución y posicionamiento en el mercado. Se debe tener en cuenta el área y segmento de mercado que se piensa </a:t>
            </a:r>
            <a:r>
              <a:rPr lang="es-MX" sz="2000" dirty="0" smtClean="0">
                <a:solidFill>
                  <a:schemeClr val="bg1"/>
                </a:solidFill>
              </a:rPr>
              <a:t>atacar. </a:t>
            </a:r>
            <a:r>
              <a:rPr lang="es-MX" sz="2000" dirty="0">
                <a:solidFill>
                  <a:schemeClr val="bg1"/>
                </a:solidFill>
              </a:rPr>
              <a:t>Así como </a:t>
            </a:r>
            <a:r>
              <a:rPr lang="es-MX" sz="2000" dirty="0" smtClean="0">
                <a:solidFill>
                  <a:schemeClr val="bg1"/>
                </a:solidFill>
              </a:rPr>
              <a:t>el </a:t>
            </a:r>
            <a:r>
              <a:rPr lang="es-MX" sz="2000" dirty="0">
                <a:solidFill>
                  <a:schemeClr val="bg1"/>
                </a:solidFill>
              </a:rPr>
              <a:t>tiempo en el cual se piensan lograr los objetivos. </a:t>
            </a:r>
          </a:p>
          <a:p>
            <a:endParaRPr lang="es-MX" sz="2000" dirty="0">
              <a:solidFill>
                <a:schemeClr val="bg1"/>
              </a:solidFill>
            </a:endParaRPr>
          </a:p>
        </p:txBody>
      </p:sp>
      <p:sp>
        <p:nvSpPr>
          <p:cNvPr id="4" name="1 Título"/>
          <p:cNvSpPr txBox="1">
            <a:spLocks noGrp="1"/>
          </p:cNvSpPr>
          <p:nvPr>
            <p:ph type="title"/>
          </p:nvPr>
        </p:nvSpPr>
        <p:spPr>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MX" sz="4800" b="1" cap="none" dirty="0" smtClean="0">
                <a:latin typeface="+mn-lt"/>
                <a:ea typeface="+mn-ea"/>
                <a:cs typeface="+mn-cs"/>
              </a:rPr>
              <a:t>¿Quién se encarga del mercado?</a:t>
            </a:r>
            <a:endParaRPr lang="es-MX" sz="4800" b="1" cap="none" dirty="0">
              <a:latin typeface="+mn-lt"/>
              <a:ea typeface="+mn-ea"/>
              <a:cs typeface="+mn-cs"/>
            </a:endParaRPr>
          </a:p>
        </p:txBody>
      </p:sp>
      <p:sp>
        <p:nvSpPr>
          <p:cNvPr id="2" name="Marcador de fecha 1"/>
          <p:cNvSpPr>
            <a:spLocks noGrp="1"/>
          </p:cNvSpPr>
          <p:nvPr>
            <p:ph type="dt" sz="half" idx="10"/>
          </p:nvPr>
        </p:nvSpPr>
        <p:spPr/>
        <p:txBody>
          <a:bodyPr/>
          <a:lstStyle/>
          <a:p>
            <a:fld id="{4AA88B31-1820-46AC-9236-2A2DA2CAF70D}"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6</a:t>
            </a:fld>
            <a:endParaRPr lang="en-US" dirty="0"/>
          </a:p>
        </p:txBody>
      </p:sp>
    </p:spTree>
    <p:extLst>
      <p:ext uri="{BB962C8B-B14F-4D97-AF65-F5344CB8AC3E}">
        <p14:creationId xmlns:p14="http://schemas.microsoft.com/office/powerpoint/2010/main" val="1317524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txBox="1">
            <a:spLocks/>
          </p:cNvSpPr>
          <p:nvPr/>
        </p:nvSpPr>
        <p:spPr>
          <a:xfrm>
            <a:off x="727656" y="1577971"/>
            <a:ext cx="11069392" cy="4525963"/>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pPr algn="just">
              <a:buFontTx/>
              <a:buNone/>
            </a:pPr>
            <a:endParaRPr lang="es-MX" altLang="es-MX" dirty="0" smtClean="0">
              <a:solidFill>
                <a:schemeClr val="bg1"/>
              </a:solidFill>
            </a:endParaRPr>
          </a:p>
          <a:p>
            <a:pPr algn="just">
              <a:buFontTx/>
              <a:buNone/>
            </a:pPr>
            <a:r>
              <a:rPr lang="es-ES" altLang="es-MX" dirty="0">
                <a:solidFill>
                  <a:schemeClr val="bg1"/>
                </a:solidFill>
              </a:rPr>
              <a:t>El </a:t>
            </a:r>
            <a:r>
              <a:rPr lang="es-ES" altLang="es-MX" b="1" dirty="0">
                <a:solidFill>
                  <a:srgbClr val="FF6600"/>
                </a:solidFill>
              </a:rPr>
              <a:t>estudio del mercado  </a:t>
            </a:r>
            <a:r>
              <a:rPr lang="es-ES" altLang="es-MX" dirty="0">
                <a:solidFill>
                  <a:schemeClr val="bg1"/>
                </a:solidFill>
              </a:rPr>
              <a:t>trata de determinar el espacio que ocupa un bien o un servicio en un mercado específico. La necesidad que tienen los consumidores actuales y potenciales de un producto  en un área delimitada.</a:t>
            </a:r>
            <a:endParaRPr lang="es-MX" altLang="es-MX" dirty="0">
              <a:solidFill>
                <a:schemeClr val="bg1"/>
              </a:solidFill>
            </a:endParaRPr>
          </a:p>
        </p:txBody>
      </p:sp>
      <p:sp>
        <p:nvSpPr>
          <p:cNvPr id="4" name="CuadroTexto 3"/>
          <p:cNvSpPr txBox="1"/>
          <p:nvPr/>
        </p:nvSpPr>
        <p:spPr>
          <a:xfrm>
            <a:off x="1094704" y="540913"/>
            <a:ext cx="5440913" cy="830997"/>
          </a:xfrm>
          <a:prstGeom prst="rect">
            <a:avLst/>
          </a:prstGeom>
          <a:noFill/>
        </p:spPr>
        <p:txBody>
          <a:bodyPr wrap="none" rtlCol="0">
            <a:spAutoFit/>
          </a:bodyPr>
          <a:lstStyle/>
          <a:p>
            <a:r>
              <a:rPr lang="es-MX" sz="4800" b="1" dirty="0" smtClean="0">
                <a:solidFill>
                  <a:schemeClr val="bg2"/>
                </a:solidFill>
              </a:rPr>
              <a:t>Estudio de mercado</a:t>
            </a:r>
            <a:endParaRPr lang="es-MX" b="1" dirty="0">
              <a:solidFill>
                <a:schemeClr val="bg2"/>
              </a:solidFill>
            </a:endParaRPr>
          </a:p>
        </p:txBody>
      </p:sp>
      <p:pic>
        <p:nvPicPr>
          <p:cNvPr id="3074" name="Picture 2" descr="Resultado de imagen para mercad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8567" y="3152216"/>
            <a:ext cx="5250430" cy="3491914"/>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fecha 1"/>
          <p:cNvSpPr>
            <a:spLocks noGrp="1"/>
          </p:cNvSpPr>
          <p:nvPr>
            <p:ph type="dt" sz="half" idx="10"/>
          </p:nvPr>
        </p:nvSpPr>
        <p:spPr/>
        <p:txBody>
          <a:bodyPr/>
          <a:lstStyle/>
          <a:p>
            <a:fld id="{7D6A70D2-C247-42DF-AF26-14581F75FB7B}"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4691245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935864" y="2368159"/>
            <a:ext cx="5503573" cy="2677656"/>
          </a:xfrm>
          <a:prstGeom prst="rect">
            <a:avLst/>
          </a:prstGeom>
        </p:spPr>
        <p:txBody>
          <a:bodyPr wrap="square">
            <a:spAutoFit/>
          </a:bodyPr>
          <a:lstStyle/>
          <a:p>
            <a:pPr marR="0" algn="just"/>
            <a:r>
              <a:rPr lang="es-MX" sz="2400" b="1" dirty="0">
                <a:solidFill>
                  <a:srgbClr val="FF6600"/>
                </a:solidFill>
              </a:rPr>
              <a:t>Encuesta </a:t>
            </a:r>
            <a:r>
              <a:rPr lang="es-MX" sz="2400" b="1" dirty="0" smtClean="0">
                <a:solidFill>
                  <a:srgbClr val="FF6600"/>
                </a:solidFill>
              </a:rPr>
              <a:t>tipo</a:t>
            </a:r>
            <a:endParaRPr lang="es-MX" dirty="0" smtClean="0">
              <a:solidFill>
                <a:srgbClr val="000000"/>
              </a:solidFill>
            </a:endParaRPr>
          </a:p>
          <a:p>
            <a:pPr marR="0" algn="just"/>
            <a:r>
              <a:rPr lang="es-MX" dirty="0" smtClean="0">
                <a:solidFill>
                  <a:srgbClr val="000000"/>
                </a:solidFill>
              </a:rPr>
              <a:t>Es </a:t>
            </a:r>
            <a:r>
              <a:rPr lang="es-MX" dirty="0">
                <a:solidFill>
                  <a:srgbClr val="000000"/>
                </a:solidFill>
              </a:rPr>
              <a:t>muy importante que los datos que se desean conocer, respecto al mercado potencial de la empresa sean traducidos a preguntas claras, </a:t>
            </a:r>
            <a:r>
              <a:rPr lang="es-MX" dirty="0" smtClean="0">
                <a:solidFill>
                  <a:srgbClr val="000000"/>
                </a:solidFill>
              </a:rPr>
              <a:t>concretas</a:t>
            </a:r>
            <a:r>
              <a:rPr lang="es-MX" dirty="0">
                <a:solidFill>
                  <a:srgbClr val="000000"/>
                </a:solidFill>
              </a:rPr>
              <a:t>, que no impliquen cálculos complicados, breves y que </a:t>
            </a:r>
            <a:r>
              <a:rPr lang="es-MX" dirty="0" smtClean="0">
                <a:solidFill>
                  <a:srgbClr val="000000"/>
                </a:solidFill>
              </a:rPr>
              <a:t>realmente arrojen </a:t>
            </a:r>
            <a:r>
              <a:rPr lang="es-MX" dirty="0">
                <a:solidFill>
                  <a:srgbClr val="000000"/>
                </a:solidFill>
              </a:rPr>
              <a:t>la información que se busca. </a:t>
            </a:r>
          </a:p>
          <a:p>
            <a:pPr marR="0" algn="just"/>
            <a:endParaRPr lang="es-MX" dirty="0" smtClean="0">
              <a:solidFill>
                <a:srgbClr val="000000"/>
              </a:solidFill>
            </a:endParaRPr>
          </a:p>
          <a:p>
            <a:pPr marR="0" algn="just"/>
            <a:endParaRPr lang="es-MX" dirty="0">
              <a:solidFill>
                <a:srgbClr val="000000"/>
              </a:solidFill>
            </a:endParaRPr>
          </a:p>
          <a:p>
            <a:pPr marR="0" algn="just"/>
            <a:endParaRPr lang="es-MX" dirty="0">
              <a:solidFill>
                <a:srgbClr val="000000"/>
              </a:solidFill>
            </a:endParaRPr>
          </a:p>
        </p:txBody>
      </p:sp>
      <p:sp>
        <p:nvSpPr>
          <p:cNvPr id="4" name="1 Título"/>
          <p:cNvSpPr txBox="1">
            <a:spLocks noGrp="1"/>
          </p:cNvSpPr>
          <p:nvPr>
            <p:ph type="title"/>
          </p:nvPr>
        </p:nvSpPr>
        <p:spPr>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MX" sz="4800" b="1" cap="none" dirty="0" smtClean="0">
                <a:latin typeface="+mn-lt"/>
                <a:ea typeface="+mn-ea"/>
                <a:cs typeface="+mn-cs"/>
              </a:rPr>
              <a:t>¿Cómo saber cuál será nuestro producto o servicio?</a:t>
            </a:r>
            <a:endParaRPr lang="es-MX" sz="4800" b="1" cap="none" dirty="0">
              <a:latin typeface="+mn-lt"/>
              <a:ea typeface="+mn-ea"/>
              <a:cs typeface="+mn-cs"/>
            </a:endParaRPr>
          </a:p>
        </p:txBody>
      </p:sp>
      <p:sp>
        <p:nvSpPr>
          <p:cNvPr id="5" name="Rectángulo 4"/>
          <p:cNvSpPr/>
          <p:nvPr/>
        </p:nvSpPr>
        <p:spPr>
          <a:xfrm>
            <a:off x="5404833" y="5113206"/>
            <a:ext cx="6096000" cy="1015663"/>
          </a:xfrm>
          <a:prstGeom prst="rect">
            <a:avLst/>
          </a:prstGeom>
        </p:spPr>
        <p:txBody>
          <a:bodyPr>
            <a:spAutoFit/>
          </a:bodyPr>
          <a:lstStyle/>
          <a:p>
            <a:pPr marR="0" algn="just"/>
            <a:r>
              <a:rPr lang="es-MX" sz="2400" b="1" dirty="0">
                <a:solidFill>
                  <a:srgbClr val="FF6600"/>
                </a:solidFill>
              </a:rPr>
              <a:t>Aplicación</a:t>
            </a:r>
          </a:p>
          <a:p>
            <a:pPr marR="0" algn="just"/>
            <a:r>
              <a:rPr lang="es-MX" i="1" dirty="0">
                <a:solidFill>
                  <a:srgbClr val="000000"/>
                </a:solidFill>
              </a:rPr>
              <a:t> </a:t>
            </a:r>
            <a:r>
              <a:rPr lang="es-MX" dirty="0">
                <a:solidFill>
                  <a:srgbClr val="000000"/>
                </a:solidFill>
              </a:rPr>
              <a:t>En esta sección debe determinar cómo se va a aplicar, dónde se va a aplicar, cuándo se va a aplicar y quién la aplicará. </a:t>
            </a:r>
            <a:endParaRPr lang="es-MX" dirty="0"/>
          </a:p>
        </p:txBody>
      </p:sp>
      <p:pic>
        <p:nvPicPr>
          <p:cNvPr id="14338" name="Picture 2" descr="Resultado de imagen para encuesta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5890" y="4430412"/>
            <a:ext cx="2381250" cy="2381250"/>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58745" y="2064436"/>
            <a:ext cx="3728254" cy="2981379"/>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fecha 1"/>
          <p:cNvSpPr>
            <a:spLocks noGrp="1"/>
          </p:cNvSpPr>
          <p:nvPr>
            <p:ph type="dt" sz="half" idx="10"/>
          </p:nvPr>
        </p:nvSpPr>
        <p:spPr/>
        <p:txBody>
          <a:bodyPr/>
          <a:lstStyle/>
          <a:p>
            <a:fld id="{CF7D63E9-081A-46D5-9C87-57448E1E27C3}" type="datetime1">
              <a:rPr lang="en-US" smtClean="0"/>
              <a:t>9/28/2018</a:t>
            </a:fld>
            <a:endParaRPr lang="en-US" dirty="0"/>
          </a:p>
        </p:txBody>
      </p:sp>
      <p:sp>
        <p:nvSpPr>
          <p:cNvPr id="6" name="Marcador de pie de página 5"/>
          <p:cNvSpPr>
            <a:spLocks noGrp="1"/>
          </p:cNvSpPr>
          <p:nvPr>
            <p:ph type="ftr" sz="quarter" idx="11"/>
          </p:nvPr>
        </p:nvSpPr>
        <p:spPr/>
        <p:txBody>
          <a:bodyPr/>
          <a:lstStyle/>
          <a:p>
            <a:r>
              <a:rPr lang="en-US" smtClean="0"/>
              <a:t>Estudio de Mercado</a:t>
            </a:r>
            <a:endParaRPr lang="en-US" dirty="0"/>
          </a:p>
        </p:txBody>
      </p:sp>
      <p:sp>
        <p:nvSpPr>
          <p:cNvPr id="7" name="Marcador de número de diapositiva 6"/>
          <p:cNvSpPr>
            <a:spLocks noGrp="1"/>
          </p:cNvSpPr>
          <p:nvPr>
            <p:ph type="sldNum" sz="quarter" idx="12"/>
          </p:nvPr>
        </p:nvSpPr>
        <p:spPr/>
        <p:txBody>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5681037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Resultado de imagen para grafic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2726" y="2463910"/>
            <a:ext cx="7159624" cy="4773083"/>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781318" y="2336065"/>
            <a:ext cx="6096000" cy="2123658"/>
          </a:xfrm>
          <a:prstGeom prst="rect">
            <a:avLst/>
          </a:prstGeom>
        </p:spPr>
        <p:txBody>
          <a:bodyPr>
            <a:spAutoFit/>
          </a:bodyPr>
          <a:lstStyle/>
          <a:p>
            <a:r>
              <a:rPr lang="es-MX" sz="2400" b="1" dirty="0" smtClean="0">
                <a:solidFill>
                  <a:srgbClr val="FF6600"/>
                </a:solidFill>
                <a:latin typeface="+mj-lt"/>
              </a:rPr>
              <a:t>Resultados obtenidos </a:t>
            </a:r>
          </a:p>
          <a:p>
            <a:pPr algn="just"/>
            <a:r>
              <a:rPr lang="es-MX" dirty="0" smtClean="0">
                <a:solidFill>
                  <a:srgbClr val="000000"/>
                </a:solidFill>
                <a:latin typeface="+mj-lt"/>
              </a:rPr>
              <a:t>Una </a:t>
            </a:r>
            <a:r>
              <a:rPr lang="es-MX" dirty="0">
                <a:solidFill>
                  <a:srgbClr val="000000"/>
                </a:solidFill>
                <a:latin typeface="+mj-lt"/>
              </a:rPr>
              <a:t>vez aplicada la encuesta y obtenida la información requerida, hay que tabularla y referirla a la población total de clientes potenciales, para lograr obtener conclusiones válidas y confiables, respecto a la factibilidad el mercado del producto o servicio de la empresa, así como la </a:t>
            </a:r>
            <a:r>
              <a:rPr lang="es-MX" dirty="0" smtClean="0">
                <a:solidFill>
                  <a:srgbClr val="000000"/>
                </a:solidFill>
                <a:latin typeface="+mj-lt"/>
              </a:rPr>
              <a:t>información </a:t>
            </a:r>
            <a:r>
              <a:rPr lang="es-MX" dirty="0">
                <a:solidFill>
                  <a:srgbClr val="000000"/>
                </a:solidFill>
                <a:latin typeface="+mj-lt"/>
              </a:rPr>
              <a:t>concerniente a las </a:t>
            </a:r>
            <a:r>
              <a:rPr lang="es-MX" dirty="0" smtClean="0">
                <a:solidFill>
                  <a:srgbClr val="000000"/>
                </a:solidFill>
                <a:latin typeface="+mj-lt"/>
              </a:rPr>
              <a:t>preferencias </a:t>
            </a:r>
            <a:r>
              <a:rPr lang="es-MX" dirty="0">
                <a:solidFill>
                  <a:srgbClr val="000000"/>
                </a:solidFill>
                <a:latin typeface="+mj-lt"/>
              </a:rPr>
              <a:t>del posible consumidor. </a:t>
            </a:r>
            <a:endParaRPr lang="es-MX" dirty="0">
              <a:latin typeface="+mj-lt"/>
            </a:endParaRPr>
          </a:p>
        </p:txBody>
      </p:sp>
      <p:sp>
        <p:nvSpPr>
          <p:cNvPr id="4" name="1 Título"/>
          <p:cNvSpPr txBox="1">
            <a:spLocks/>
          </p:cNvSpPr>
          <p:nvPr/>
        </p:nvSpPr>
        <p:spPr>
          <a:xfrm>
            <a:off x="1355319" y="436576"/>
            <a:ext cx="9784080" cy="150876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s-MX" sz="4800" b="1" cap="none" dirty="0" smtClean="0">
                <a:latin typeface="+mn-lt"/>
                <a:ea typeface="+mn-ea"/>
                <a:cs typeface="+mn-cs"/>
              </a:rPr>
              <a:t>¿Cómo saber cuál será nuestro producto o servicio?</a:t>
            </a:r>
            <a:endParaRPr lang="es-MX" sz="4800" b="1" cap="none" dirty="0">
              <a:latin typeface="+mn-lt"/>
              <a:ea typeface="+mn-ea"/>
              <a:cs typeface="+mn-cs"/>
            </a:endParaRPr>
          </a:p>
        </p:txBody>
      </p:sp>
      <p:sp>
        <p:nvSpPr>
          <p:cNvPr id="2" name="Marcador de fecha 1"/>
          <p:cNvSpPr>
            <a:spLocks noGrp="1"/>
          </p:cNvSpPr>
          <p:nvPr>
            <p:ph type="dt" sz="half" idx="10"/>
          </p:nvPr>
        </p:nvSpPr>
        <p:spPr/>
        <p:txBody>
          <a:bodyPr/>
          <a:lstStyle/>
          <a:p>
            <a:fld id="{A94B7222-C444-4D3C-A6A0-BCE7387F1CDE}" type="datetime1">
              <a:rPr lang="en-US" smtClean="0"/>
              <a:t>9/28/2018</a:t>
            </a:fld>
            <a:endParaRPr lang="en-US" dirty="0"/>
          </a:p>
        </p:txBody>
      </p:sp>
      <p:sp>
        <p:nvSpPr>
          <p:cNvPr id="5" name="Marcador de pie de página 4"/>
          <p:cNvSpPr>
            <a:spLocks noGrp="1"/>
          </p:cNvSpPr>
          <p:nvPr>
            <p:ph type="ftr" sz="quarter" idx="11"/>
          </p:nvPr>
        </p:nvSpPr>
        <p:spPr/>
        <p:txBody>
          <a:bodyPr/>
          <a:lstStyle/>
          <a:p>
            <a:r>
              <a:rPr lang="en-US" smtClean="0"/>
              <a:t>Estudio de Mercado</a:t>
            </a:r>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9</a:t>
            </a:fld>
            <a:endParaRPr lang="en-US" dirty="0"/>
          </a:p>
        </p:txBody>
      </p:sp>
    </p:spTree>
    <p:extLst>
      <p:ext uri="{BB962C8B-B14F-4D97-AF65-F5344CB8AC3E}">
        <p14:creationId xmlns:p14="http://schemas.microsoft.com/office/powerpoint/2010/main" val="2457004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 bandas">
  <a:themeElements>
    <a:clrScheme name="Personalizado 5">
      <a:dk1>
        <a:sysClr val="windowText" lastClr="000000"/>
      </a:dk1>
      <a:lt1>
        <a:srgbClr val="0070C0"/>
      </a:lt1>
      <a:dk2>
        <a:srgbClr val="FFFFFF"/>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B7CF026C-957E-4F4E-893C-D02C23AB631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Con bandas</Template>
  <TotalTime>172</TotalTime>
  <Words>1617</Words>
  <Application>Microsoft Office PowerPoint</Application>
  <PresentationFormat>Panorámica</PresentationFormat>
  <Paragraphs>244</Paragraphs>
  <Slides>35</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35</vt:i4>
      </vt:variant>
    </vt:vector>
  </HeadingPairs>
  <TitlesOfParts>
    <vt:vector size="43" baseType="lpstr">
      <vt:lpstr>Arial</vt:lpstr>
      <vt:lpstr>Calibri</vt:lpstr>
      <vt:lpstr>Cambria</vt:lpstr>
      <vt:lpstr>Corbel</vt:lpstr>
      <vt:lpstr>Symbol</vt:lpstr>
      <vt:lpstr>Times New Roman</vt:lpstr>
      <vt:lpstr>Wingdings</vt:lpstr>
      <vt:lpstr>Con bandas</vt:lpstr>
      <vt:lpstr>Presentación de PowerPoint</vt:lpstr>
      <vt:lpstr>Objetivo</vt:lpstr>
      <vt:lpstr>Mercado</vt:lpstr>
      <vt:lpstr>Presentación de PowerPoint</vt:lpstr>
      <vt:lpstr>¿Quién se encarga del mercado?</vt:lpstr>
      <vt:lpstr>¿Quién se encarga del mercado?</vt:lpstr>
      <vt:lpstr>Presentación de PowerPoint</vt:lpstr>
      <vt:lpstr>¿Cómo saber cuál será nuestro producto o servicio?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Demanda</vt:lpstr>
      <vt:lpstr>Oferta</vt:lpstr>
      <vt:lpstr>Presentación de PowerPoint</vt:lpstr>
      <vt:lpstr>Distribución y puntos de venta</vt:lpstr>
      <vt:lpstr>Promoción del producto o servicio</vt:lpstr>
      <vt:lpstr>Publicidad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Referencias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Lucio Navarro</dc:creator>
  <cp:lastModifiedBy>Lucio Navarro</cp:lastModifiedBy>
  <cp:revision>28</cp:revision>
  <dcterms:created xsi:type="dcterms:W3CDTF">2018-09-26T22:27:03Z</dcterms:created>
  <dcterms:modified xsi:type="dcterms:W3CDTF">2018-09-29T03:37:56Z</dcterms:modified>
</cp:coreProperties>
</file>