
<file path=[Content_Types].xml><?xml version="1.0" encoding="utf-8"?>
<Types xmlns="http://schemas.openxmlformats.org/package/2006/content-types">
  <Default Extension="jpg" ContentType="image/jpg"/>
  <Default Extension="emf" ContentType="image/x-emf"/>
  <Default Extension="jpeg" ContentType="image/jpeg"/>
  <Default Extension="xml" ContentType="application/xml"/>
  <Default Extension="vml" ContentType="application/vnd.openxmlformats-officedocument.vmlDrawing"/>
  <Default Extension="bin" ContentType="application/vnd.openxmlformats-officedocument.oleObject"/>
  <Default Extension="wdp" ContentType="image/vnd.ms-photo"/>
  <Default Extension="png" ContentType="image/png"/>
  <Default Extension="wmf" ContentType="image/x-wmf"/>
  <Default Extension="rels" ContentType="application/vnd.openxmlformats-package.relationships+xml"/>
  <Default Extension="gif" ContentType="image/gif"/>
  <Default Extension="ppt" ContentType="application/vnd.ms-powerpoint"/>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slides/slide280.xml" ContentType="application/vnd.openxmlformats-officedocument.presentationml.slide+xml"/>
  <Override PartName="/ppt/slides/slide281.xml" ContentType="application/vnd.openxmlformats-officedocument.presentationml.slide+xml"/>
  <Override PartName="/ppt/slides/slide282.xml" ContentType="application/vnd.openxmlformats-officedocument.presentationml.slide+xml"/>
  <Override PartName="/ppt/slides/slide283.xml" ContentType="application/vnd.openxmlformats-officedocument.presentationml.slide+xml"/>
  <Override PartName="/ppt/slides/slide284.xml" ContentType="application/vnd.openxmlformats-officedocument.presentationml.slide+xml"/>
  <Override PartName="/ppt/slides/slide285.xml" ContentType="application/vnd.openxmlformats-officedocument.presentationml.slide+xml"/>
  <Override PartName="/ppt/slides/slide286.xml" ContentType="application/vnd.openxmlformats-officedocument.presentationml.slide+xml"/>
  <Override PartName="/ppt/slides/slide287.xml" ContentType="application/vnd.openxmlformats-officedocument.presentationml.slide+xml"/>
  <Override PartName="/ppt/slides/slide288.xml" ContentType="application/vnd.openxmlformats-officedocument.presentationml.slide+xml"/>
  <Override PartName="/ppt/slides/slide289.xml" ContentType="application/vnd.openxmlformats-officedocument.presentationml.slide+xml"/>
  <Override PartName="/ppt/slides/slide290.xml" ContentType="application/vnd.openxmlformats-officedocument.presentationml.slide+xml"/>
  <Override PartName="/ppt/slides/slide291.xml" ContentType="application/vnd.openxmlformats-officedocument.presentationml.slide+xml"/>
  <Override PartName="/ppt/slides/slide292.xml" ContentType="application/vnd.openxmlformats-officedocument.presentationml.slide+xml"/>
  <Override PartName="/ppt/slides/slide293.xml" ContentType="application/vnd.openxmlformats-officedocument.presentationml.slide+xml"/>
  <Override PartName="/ppt/slides/slide294.xml" ContentType="application/vnd.openxmlformats-officedocument.presentationml.slide+xml"/>
  <Override PartName="/ppt/slides/slide295.xml" ContentType="application/vnd.openxmlformats-officedocument.presentationml.slide+xml"/>
  <Override PartName="/ppt/slides/slide296.xml" ContentType="application/vnd.openxmlformats-officedocument.presentationml.slide+xml"/>
  <Override PartName="/ppt/slides/slide297.xml" ContentType="application/vnd.openxmlformats-officedocument.presentationml.slide+xml"/>
  <Override PartName="/ppt/slides/slide298.xml" ContentType="application/vnd.openxmlformats-officedocument.presentationml.slide+xml"/>
  <Override PartName="/ppt/slides/slide299.xml" ContentType="application/vnd.openxmlformats-officedocument.presentationml.slide+xml"/>
  <Override PartName="/ppt/slides/slide300.xml" ContentType="application/vnd.openxmlformats-officedocument.presentationml.slide+xml"/>
  <Override PartName="/ppt/slides/slide301.xml" ContentType="application/vnd.openxmlformats-officedocument.presentationml.slide+xml"/>
  <Override PartName="/ppt/slides/slide302.xml" ContentType="application/vnd.openxmlformats-officedocument.presentationml.slide+xml"/>
  <Override PartName="/ppt/slides/slide303.xml" ContentType="application/vnd.openxmlformats-officedocument.presentationml.slide+xml"/>
  <Override PartName="/ppt/slides/slide304.xml" ContentType="application/vnd.openxmlformats-officedocument.presentationml.slide+xml"/>
  <Override PartName="/ppt/slides/slide305.xml" ContentType="application/vnd.openxmlformats-officedocument.presentationml.slide+xml"/>
  <Override PartName="/ppt/slides/slide306.xml" ContentType="application/vnd.openxmlformats-officedocument.presentationml.slide+xml"/>
  <Override PartName="/ppt/slides/slide307.xml" ContentType="application/vnd.openxmlformats-officedocument.presentationml.slide+xml"/>
  <Override PartName="/ppt/slides/slide308.xml" ContentType="application/vnd.openxmlformats-officedocument.presentationml.slide+xml"/>
  <Override PartName="/ppt/slides/slide309.xml" ContentType="application/vnd.openxmlformats-officedocument.presentationml.slide+xml"/>
  <Override PartName="/ppt/slides/slide310.xml" ContentType="application/vnd.openxmlformats-officedocument.presentationml.slide+xml"/>
  <Override PartName="/ppt/slides/slide311.xml" ContentType="application/vnd.openxmlformats-officedocument.presentationml.slide+xml"/>
  <Override PartName="/ppt/slides/slide312.xml" ContentType="application/vnd.openxmlformats-officedocument.presentationml.slide+xml"/>
  <Override PartName="/ppt/slides/slide313.xml" ContentType="application/vnd.openxmlformats-officedocument.presentationml.slide+xml"/>
  <Override PartName="/ppt/slides/slide314.xml" ContentType="application/vnd.openxmlformats-officedocument.presentationml.slide+xml"/>
  <Override PartName="/ppt/slides/slide315.xml" ContentType="application/vnd.openxmlformats-officedocument.presentationml.slide+xml"/>
  <Override PartName="/ppt/slides/slide316.xml" ContentType="application/vnd.openxmlformats-officedocument.presentationml.slide+xml"/>
  <Override PartName="/ppt/slides/slide317.xml" ContentType="application/vnd.openxmlformats-officedocument.presentationml.slide+xml"/>
  <Override PartName="/ppt/slides/slide318.xml" ContentType="application/vnd.openxmlformats-officedocument.presentationml.slide+xml"/>
  <Override PartName="/ppt/slides/slide3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media/audio1.bin" ContentType="audio/unknown"/>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Lst>
  <p:notesMasterIdLst>
    <p:notesMasterId r:id="rId321"/>
  </p:notesMasterIdLst>
  <p:handoutMasterIdLst>
    <p:handoutMasterId r:id="rId322"/>
  </p:handoutMasterIdLst>
  <p:sldIdLst>
    <p:sldId id="256" r:id="rId2"/>
    <p:sldId id="274" r:id="rId3"/>
    <p:sldId id="567" r:id="rId4"/>
    <p:sldId id="602" r:id="rId5"/>
    <p:sldId id="594" r:id="rId6"/>
    <p:sldId id="601" r:id="rId7"/>
    <p:sldId id="641" r:id="rId8"/>
    <p:sldId id="582" r:id="rId9"/>
    <p:sldId id="271" r:id="rId10"/>
    <p:sldId id="272" r:id="rId11"/>
    <p:sldId id="583" r:id="rId12"/>
    <p:sldId id="258" r:id="rId13"/>
    <p:sldId id="584" r:id="rId14"/>
    <p:sldId id="281" r:id="rId15"/>
    <p:sldId id="257" r:id="rId16"/>
    <p:sldId id="551" r:id="rId17"/>
    <p:sldId id="280" r:id="rId18"/>
    <p:sldId id="266" r:id="rId19"/>
    <p:sldId id="296" r:id="rId20"/>
    <p:sldId id="547" r:id="rId21"/>
    <p:sldId id="537" r:id="rId22"/>
    <p:sldId id="590" r:id="rId23"/>
    <p:sldId id="591" r:id="rId24"/>
    <p:sldId id="588" r:id="rId25"/>
    <p:sldId id="589" r:id="rId26"/>
    <p:sldId id="592" r:id="rId27"/>
    <p:sldId id="597" r:id="rId28"/>
    <p:sldId id="593" r:id="rId29"/>
    <p:sldId id="275" r:id="rId30"/>
    <p:sldId id="276" r:id="rId31"/>
    <p:sldId id="554" r:id="rId32"/>
    <p:sldId id="277" r:id="rId33"/>
    <p:sldId id="555" r:id="rId34"/>
    <p:sldId id="259" r:id="rId35"/>
    <p:sldId id="556" r:id="rId36"/>
    <p:sldId id="532" r:id="rId37"/>
    <p:sldId id="260" r:id="rId38"/>
    <p:sldId id="531" r:id="rId39"/>
    <p:sldId id="527" r:id="rId40"/>
    <p:sldId id="557" r:id="rId41"/>
    <p:sldId id="282" r:id="rId42"/>
    <p:sldId id="284" r:id="rId43"/>
    <p:sldId id="288" r:id="rId44"/>
    <p:sldId id="538" r:id="rId45"/>
    <p:sldId id="298" r:id="rId46"/>
    <p:sldId id="545" r:id="rId47"/>
    <p:sldId id="299" r:id="rId48"/>
    <p:sldId id="546" r:id="rId49"/>
    <p:sldId id="289" r:id="rId50"/>
    <p:sldId id="595" r:id="rId51"/>
    <p:sldId id="569" r:id="rId52"/>
    <p:sldId id="570" r:id="rId53"/>
    <p:sldId id="300" r:id="rId54"/>
    <p:sldId id="571" r:id="rId55"/>
    <p:sldId id="291" r:id="rId56"/>
    <p:sldId id="572" r:id="rId57"/>
    <p:sldId id="573" r:id="rId58"/>
    <p:sldId id="290" r:id="rId59"/>
    <p:sldId id="558" r:id="rId60"/>
    <p:sldId id="539" r:id="rId61"/>
    <p:sldId id="586" r:id="rId62"/>
    <p:sldId id="303" r:id="rId63"/>
    <p:sldId id="559" r:id="rId64"/>
    <p:sldId id="540" r:id="rId65"/>
    <p:sldId id="304" r:id="rId66"/>
    <p:sldId id="541" r:id="rId67"/>
    <p:sldId id="305" r:id="rId68"/>
    <p:sldId id="560" r:id="rId69"/>
    <p:sldId id="543" r:id="rId70"/>
    <p:sldId id="561" r:id="rId71"/>
    <p:sldId id="306" r:id="rId72"/>
    <p:sldId id="292" r:id="rId73"/>
    <p:sldId id="293" r:id="rId74"/>
    <p:sldId id="294" r:id="rId75"/>
    <p:sldId id="301" r:id="rId76"/>
    <p:sldId id="295" r:id="rId77"/>
    <p:sldId id="302" r:id="rId78"/>
    <p:sldId id="307" r:id="rId79"/>
    <p:sldId id="308" r:id="rId80"/>
    <p:sldId id="313" r:id="rId81"/>
    <p:sldId id="552" r:id="rId82"/>
    <p:sldId id="314" r:id="rId83"/>
    <p:sldId id="309" r:id="rId84"/>
    <p:sldId id="321" r:id="rId85"/>
    <p:sldId id="322" r:id="rId86"/>
    <p:sldId id="578" r:id="rId87"/>
    <p:sldId id="575" r:id="rId88"/>
    <p:sldId id="323" r:id="rId89"/>
    <p:sldId id="317" r:id="rId90"/>
    <p:sldId id="579" r:id="rId91"/>
    <p:sldId id="318" r:id="rId92"/>
    <p:sldId id="320" r:id="rId93"/>
    <p:sldId id="319" r:id="rId94"/>
    <p:sldId id="604" r:id="rId95"/>
    <p:sldId id="605" r:id="rId96"/>
    <p:sldId id="310" r:id="rId97"/>
    <p:sldId id="324" r:id="rId98"/>
    <p:sldId id="564" r:id="rId99"/>
    <p:sldId id="328" r:id="rId100"/>
    <p:sldId id="576" r:id="rId101"/>
    <p:sldId id="587" r:id="rId102"/>
    <p:sldId id="329" r:id="rId103"/>
    <p:sldId id="577" r:id="rId104"/>
    <p:sldId id="330" r:id="rId105"/>
    <p:sldId id="598" r:id="rId106"/>
    <p:sldId id="331" r:id="rId107"/>
    <p:sldId id="333" r:id="rId108"/>
    <p:sldId id="334" r:id="rId109"/>
    <p:sldId id="565" r:id="rId110"/>
    <p:sldId id="335" r:id="rId111"/>
    <p:sldId id="336" r:id="rId112"/>
    <p:sldId id="339" r:id="rId113"/>
    <p:sldId id="566" r:id="rId114"/>
    <p:sldId id="340" r:id="rId115"/>
    <p:sldId id="596" r:id="rId116"/>
    <p:sldId id="342" r:id="rId117"/>
    <p:sldId id="343" r:id="rId118"/>
    <p:sldId id="345" r:id="rId119"/>
    <p:sldId id="341" r:id="rId120"/>
    <p:sldId id="347" r:id="rId121"/>
    <p:sldId id="348" r:id="rId122"/>
    <p:sldId id="544" r:id="rId123"/>
    <p:sldId id="349" r:id="rId124"/>
    <p:sldId id="350" r:id="rId125"/>
    <p:sldId id="346" r:id="rId126"/>
    <p:sldId id="352" r:id="rId127"/>
    <p:sldId id="353" r:id="rId128"/>
    <p:sldId id="580" r:id="rId129"/>
    <p:sldId id="354" r:id="rId130"/>
    <p:sldId id="355" r:id="rId131"/>
    <p:sldId id="356" r:id="rId132"/>
    <p:sldId id="357" r:id="rId133"/>
    <p:sldId id="359" r:id="rId134"/>
    <p:sldId id="366" r:id="rId135"/>
    <p:sldId id="358" r:id="rId136"/>
    <p:sldId id="360" r:id="rId137"/>
    <p:sldId id="351" r:id="rId138"/>
    <p:sldId id="362" r:id="rId139"/>
    <p:sldId id="370" r:id="rId140"/>
    <p:sldId id="363" r:id="rId141"/>
    <p:sldId id="368" r:id="rId142"/>
    <p:sldId id="371" r:id="rId143"/>
    <p:sldId id="372" r:id="rId144"/>
    <p:sldId id="364" r:id="rId145"/>
    <p:sldId id="369" r:id="rId146"/>
    <p:sldId id="375" r:id="rId147"/>
    <p:sldId id="535" r:id="rId148"/>
    <p:sldId id="376" r:id="rId149"/>
    <p:sldId id="377" r:id="rId150"/>
    <p:sldId id="599" r:id="rId151"/>
    <p:sldId id="378" r:id="rId152"/>
    <p:sldId id="379" r:id="rId153"/>
    <p:sldId id="600" r:id="rId154"/>
    <p:sldId id="381" r:id="rId155"/>
    <p:sldId id="382" r:id="rId156"/>
    <p:sldId id="383" r:id="rId157"/>
    <p:sldId id="384" r:id="rId158"/>
    <p:sldId id="385" r:id="rId159"/>
    <p:sldId id="386" r:id="rId160"/>
    <p:sldId id="387" r:id="rId161"/>
    <p:sldId id="388" r:id="rId162"/>
    <p:sldId id="380" r:id="rId163"/>
    <p:sldId id="390" r:id="rId164"/>
    <p:sldId id="391" r:id="rId165"/>
    <p:sldId id="392" r:id="rId166"/>
    <p:sldId id="393" r:id="rId167"/>
    <p:sldId id="395" r:id="rId168"/>
    <p:sldId id="396" r:id="rId169"/>
    <p:sldId id="398" r:id="rId170"/>
    <p:sldId id="399" r:id="rId171"/>
    <p:sldId id="400" r:id="rId172"/>
    <p:sldId id="401" r:id="rId173"/>
    <p:sldId id="402" r:id="rId174"/>
    <p:sldId id="403" r:id="rId175"/>
    <p:sldId id="404" r:id="rId176"/>
    <p:sldId id="405" r:id="rId177"/>
    <p:sldId id="406" r:id="rId178"/>
    <p:sldId id="407" r:id="rId179"/>
    <p:sldId id="408" r:id="rId180"/>
    <p:sldId id="409" r:id="rId181"/>
    <p:sldId id="410" r:id="rId182"/>
    <p:sldId id="412" r:id="rId183"/>
    <p:sldId id="414" r:id="rId184"/>
    <p:sldId id="416" r:id="rId185"/>
    <p:sldId id="417" r:id="rId186"/>
    <p:sldId id="418" r:id="rId187"/>
    <p:sldId id="419" r:id="rId188"/>
    <p:sldId id="420" r:id="rId189"/>
    <p:sldId id="422" r:id="rId190"/>
    <p:sldId id="424" r:id="rId191"/>
    <p:sldId id="425" r:id="rId192"/>
    <p:sldId id="423" r:id="rId193"/>
    <p:sldId id="427" r:id="rId194"/>
    <p:sldId id="428" r:id="rId195"/>
    <p:sldId id="429" r:id="rId196"/>
    <p:sldId id="430" r:id="rId197"/>
    <p:sldId id="431" r:id="rId198"/>
    <p:sldId id="432" r:id="rId199"/>
    <p:sldId id="433" r:id="rId200"/>
    <p:sldId id="434" r:id="rId201"/>
    <p:sldId id="435" r:id="rId202"/>
    <p:sldId id="436" r:id="rId203"/>
    <p:sldId id="437" r:id="rId204"/>
    <p:sldId id="438" r:id="rId205"/>
    <p:sldId id="439" r:id="rId206"/>
    <p:sldId id="440" r:id="rId207"/>
    <p:sldId id="441" r:id="rId208"/>
    <p:sldId id="442" r:id="rId209"/>
    <p:sldId id="443" r:id="rId210"/>
    <p:sldId id="444" r:id="rId211"/>
    <p:sldId id="445" r:id="rId212"/>
    <p:sldId id="446" r:id="rId213"/>
    <p:sldId id="447" r:id="rId214"/>
    <p:sldId id="448" r:id="rId215"/>
    <p:sldId id="449" r:id="rId216"/>
    <p:sldId id="450" r:id="rId217"/>
    <p:sldId id="451" r:id="rId218"/>
    <p:sldId id="452" r:id="rId219"/>
    <p:sldId id="453" r:id="rId220"/>
    <p:sldId id="454" r:id="rId221"/>
    <p:sldId id="455" r:id="rId222"/>
    <p:sldId id="456" r:id="rId223"/>
    <p:sldId id="457" r:id="rId224"/>
    <p:sldId id="458" r:id="rId225"/>
    <p:sldId id="459" r:id="rId226"/>
    <p:sldId id="606" r:id="rId227"/>
    <p:sldId id="460" r:id="rId228"/>
    <p:sldId id="461" r:id="rId229"/>
    <p:sldId id="462" r:id="rId230"/>
    <p:sldId id="463" r:id="rId231"/>
    <p:sldId id="464" r:id="rId232"/>
    <p:sldId id="465" r:id="rId233"/>
    <p:sldId id="472" r:id="rId234"/>
    <p:sldId id="473" r:id="rId235"/>
    <p:sldId id="474" r:id="rId236"/>
    <p:sldId id="475" r:id="rId237"/>
    <p:sldId id="476" r:id="rId238"/>
    <p:sldId id="477" r:id="rId239"/>
    <p:sldId id="478" r:id="rId240"/>
    <p:sldId id="479" r:id="rId241"/>
    <p:sldId id="480" r:id="rId242"/>
    <p:sldId id="481" r:id="rId243"/>
    <p:sldId id="482" r:id="rId244"/>
    <p:sldId id="483" r:id="rId245"/>
    <p:sldId id="484" r:id="rId246"/>
    <p:sldId id="485" r:id="rId247"/>
    <p:sldId id="486" r:id="rId248"/>
    <p:sldId id="487" r:id="rId249"/>
    <p:sldId id="488" r:id="rId250"/>
    <p:sldId id="489" r:id="rId251"/>
    <p:sldId id="490" r:id="rId252"/>
    <p:sldId id="492" r:id="rId253"/>
    <p:sldId id="495" r:id="rId254"/>
    <p:sldId id="496" r:id="rId255"/>
    <p:sldId id="497" r:id="rId256"/>
    <p:sldId id="498" r:id="rId257"/>
    <p:sldId id="499" r:id="rId258"/>
    <p:sldId id="500" r:id="rId259"/>
    <p:sldId id="501" r:id="rId260"/>
    <p:sldId id="502" r:id="rId261"/>
    <p:sldId id="503" r:id="rId262"/>
    <p:sldId id="581" r:id="rId263"/>
    <p:sldId id="504" r:id="rId264"/>
    <p:sldId id="505" r:id="rId265"/>
    <p:sldId id="506" r:id="rId266"/>
    <p:sldId id="508" r:id="rId267"/>
    <p:sldId id="510" r:id="rId268"/>
    <p:sldId id="512" r:id="rId269"/>
    <p:sldId id="513" r:id="rId270"/>
    <p:sldId id="514" r:id="rId271"/>
    <p:sldId id="515" r:id="rId272"/>
    <p:sldId id="516" r:id="rId273"/>
    <p:sldId id="517" r:id="rId274"/>
    <p:sldId id="511" r:id="rId275"/>
    <p:sldId id="518" r:id="rId276"/>
    <p:sldId id="519" r:id="rId277"/>
    <p:sldId id="520" r:id="rId278"/>
    <p:sldId id="521" r:id="rId279"/>
    <p:sldId id="522" r:id="rId280"/>
    <p:sldId id="607" r:id="rId281"/>
    <p:sldId id="608" r:id="rId282"/>
    <p:sldId id="609" r:id="rId283"/>
    <p:sldId id="610" r:id="rId284"/>
    <p:sldId id="611" r:id="rId285"/>
    <p:sldId id="612" r:id="rId286"/>
    <p:sldId id="613" r:id="rId287"/>
    <p:sldId id="614" r:id="rId288"/>
    <p:sldId id="615" r:id="rId289"/>
    <p:sldId id="616" r:id="rId290"/>
    <p:sldId id="617" r:id="rId291"/>
    <p:sldId id="618" r:id="rId292"/>
    <p:sldId id="619" r:id="rId293"/>
    <p:sldId id="620" r:id="rId294"/>
    <p:sldId id="621" r:id="rId295"/>
    <p:sldId id="622" r:id="rId296"/>
    <p:sldId id="623" r:id="rId297"/>
    <p:sldId id="624" r:id="rId298"/>
    <p:sldId id="626" r:id="rId299"/>
    <p:sldId id="627" r:id="rId300"/>
    <p:sldId id="628" r:id="rId301"/>
    <p:sldId id="629" r:id="rId302"/>
    <p:sldId id="630" r:id="rId303"/>
    <p:sldId id="631" r:id="rId304"/>
    <p:sldId id="632" r:id="rId305"/>
    <p:sldId id="633" r:id="rId306"/>
    <p:sldId id="634" r:id="rId307"/>
    <p:sldId id="635" r:id="rId308"/>
    <p:sldId id="636" r:id="rId309"/>
    <p:sldId id="637" r:id="rId310"/>
    <p:sldId id="638" r:id="rId311"/>
    <p:sldId id="642" r:id="rId312"/>
    <p:sldId id="643" r:id="rId313"/>
    <p:sldId id="644" r:id="rId314"/>
    <p:sldId id="645" r:id="rId315"/>
    <p:sldId id="646" r:id="rId316"/>
    <p:sldId id="647" r:id="rId317"/>
    <p:sldId id="648" r:id="rId318"/>
    <p:sldId id="649" r:id="rId319"/>
    <p:sldId id="650" r:id="rId320"/>
  </p:sldIdLst>
  <p:sldSz cx="9144000" cy="6858000" type="screen4x3"/>
  <p:notesSz cx="6845300" cy="9196388"/>
  <p:defaultTextStyle>
    <a:defPPr>
      <a:defRPr lang="en-US"/>
    </a:defPPr>
    <a:lvl1pPr algn="l" rtl="0" fontAlgn="base">
      <a:spcBef>
        <a:spcPct val="0"/>
      </a:spcBef>
      <a:spcAft>
        <a:spcPct val="0"/>
      </a:spcAft>
      <a:defRPr sz="2400" kern="1200">
        <a:solidFill>
          <a:schemeClr val="tx1"/>
        </a:solidFill>
        <a:latin typeface="Times New Roman" pitchFamily="18" charset="0"/>
        <a:ea typeface="MS PGothic" pitchFamily="34" charset="-128"/>
        <a:cs typeface="+mn-cs"/>
      </a:defRPr>
    </a:lvl1pPr>
    <a:lvl2pPr marL="457200" algn="l" rtl="0" fontAlgn="base">
      <a:spcBef>
        <a:spcPct val="0"/>
      </a:spcBef>
      <a:spcAft>
        <a:spcPct val="0"/>
      </a:spcAft>
      <a:defRPr sz="2400" kern="1200">
        <a:solidFill>
          <a:schemeClr val="tx1"/>
        </a:solidFill>
        <a:latin typeface="Times New Roman" pitchFamily="18" charset="0"/>
        <a:ea typeface="MS PGothic" pitchFamily="34" charset="-128"/>
        <a:cs typeface="+mn-cs"/>
      </a:defRPr>
    </a:lvl2pPr>
    <a:lvl3pPr marL="914400" algn="l" rtl="0" fontAlgn="base">
      <a:spcBef>
        <a:spcPct val="0"/>
      </a:spcBef>
      <a:spcAft>
        <a:spcPct val="0"/>
      </a:spcAft>
      <a:defRPr sz="2400" kern="1200">
        <a:solidFill>
          <a:schemeClr val="tx1"/>
        </a:solidFill>
        <a:latin typeface="Times New Roman" pitchFamily="18" charset="0"/>
        <a:ea typeface="MS PGothic" pitchFamily="34" charset="-128"/>
        <a:cs typeface="+mn-cs"/>
      </a:defRPr>
    </a:lvl3pPr>
    <a:lvl4pPr marL="1371600" algn="l" rtl="0" fontAlgn="base">
      <a:spcBef>
        <a:spcPct val="0"/>
      </a:spcBef>
      <a:spcAft>
        <a:spcPct val="0"/>
      </a:spcAft>
      <a:defRPr sz="2400" kern="1200">
        <a:solidFill>
          <a:schemeClr val="tx1"/>
        </a:solidFill>
        <a:latin typeface="Times New Roman" pitchFamily="18" charset="0"/>
        <a:ea typeface="MS PGothic" pitchFamily="34" charset="-128"/>
        <a:cs typeface="+mn-cs"/>
      </a:defRPr>
    </a:lvl4pPr>
    <a:lvl5pPr marL="1828800" algn="l" rtl="0" fontAlgn="base">
      <a:spcBef>
        <a:spcPct val="0"/>
      </a:spcBef>
      <a:spcAft>
        <a:spcPct val="0"/>
      </a:spcAft>
      <a:defRPr sz="24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24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24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24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2400" kern="1200">
        <a:solidFill>
          <a:schemeClr val="tx1"/>
        </a:solidFill>
        <a:latin typeface="Times New Roman" pitchFamily="18" charset="0"/>
        <a:ea typeface="MS PGothic"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96">
          <p15:clr>
            <a:srgbClr val="A4A3A4"/>
          </p15:clr>
        </p15:guide>
        <p15:guide id="2" pos="215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CC"/>
    <a:srgbClr val="3366CC"/>
    <a:srgbClr val="0033CC"/>
    <a:srgbClr val="8B8B00"/>
    <a:srgbClr val="BE72BF"/>
    <a:srgbClr val="003399"/>
    <a:srgbClr val="33CC33"/>
    <a:srgbClr val="FF0000"/>
    <a:srgbClr val="717B7A"/>
    <a:srgbClr val="7A84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588"/>
    <p:restoredTop sz="93631"/>
  </p:normalViewPr>
  <p:slideViewPr>
    <p:cSldViewPr>
      <p:cViewPr>
        <p:scale>
          <a:sx n="90" d="100"/>
          <a:sy n="90" d="100"/>
        </p:scale>
        <p:origin x="2104" y="336"/>
      </p:cViewPr>
      <p:guideLst>
        <p:guide orient="horz" pos="2160"/>
        <p:guide pos="2880"/>
      </p:guideLst>
    </p:cSldViewPr>
  </p:slideViewPr>
  <p:outlineViewPr>
    <p:cViewPr>
      <p:scale>
        <a:sx n="25" d="100"/>
        <a:sy n="25"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Lst>
  </p:outlineViewPr>
  <p:notesTextViewPr>
    <p:cViewPr>
      <p:scale>
        <a:sx n="100" d="100"/>
        <a:sy n="100" d="100"/>
      </p:scale>
      <p:origin x="0" y="0"/>
    </p:cViewPr>
  </p:notesTextViewPr>
  <p:notesViewPr>
    <p:cSldViewPr>
      <p:cViewPr varScale="1">
        <p:scale>
          <a:sx n="74" d="100"/>
          <a:sy n="74" d="100"/>
        </p:scale>
        <p:origin x="-3424" y="-112"/>
      </p:cViewPr>
      <p:guideLst>
        <p:guide orient="horz" pos="2896"/>
        <p:guide pos="2156"/>
      </p:guideLst>
    </p:cSldViewPr>
  </p:notesViewPr>
  <p:gridSpacing cx="72008" cy="72008"/>
</p:viewPr>
</file>

<file path=ppt/_rels/presentation.xml.rels><?xml version="1.0" encoding="UTF-8" standalone="yes"?>
<Relationships xmlns="http://schemas.openxmlformats.org/package/2006/relationships"><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170" Type="http://schemas.openxmlformats.org/officeDocument/2006/relationships/slide" Target="slides/slide169.xml"/><Relationship Id="rId171" Type="http://schemas.openxmlformats.org/officeDocument/2006/relationships/slide" Target="slides/slide170.xml"/><Relationship Id="rId172" Type="http://schemas.openxmlformats.org/officeDocument/2006/relationships/slide" Target="slides/slide171.xml"/><Relationship Id="rId173" Type="http://schemas.openxmlformats.org/officeDocument/2006/relationships/slide" Target="slides/slide172.xml"/><Relationship Id="rId174" Type="http://schemas.openxmlformats.org/officeDocument/2006/relationships/slide" Target="slides/slide173.xml"/><Relationship Id="rId175" Type="http://schemas.openxmlformats.org/officeDocument/2006/relationships/slide" Target="slides/slide174.xml"/><Relationship Id="rId176" Type="http://schemas.openxmlformats.org/officeDocument/2006/relationships/slide" Target="slides/slide175.xml"/><Relationship Id="rId177" Type="http://schemas.openxmlformats.org/officeDocument/2006/relationships/slide" Target="slides/slide176.xml"/><Relationship Id="rId178" Type="http://schemas.openxmlformats.org/officeDocument/2006/relationships/slide" Target="slides/slide177.xml"/><Relationship Id="rId179" Type="http://schemas.openxmlformats.org/officeDocument/2006/relationships/slide" Target="slides/slide178.xml"/><Relationship Id="rId260" Type="http://schemas.openxmlformats.org/officeDocument/2006/relationships/slide" Target="slides/slide259.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261" Type="http://schemas.openxmlformats.org/officeDocument/2006/relationships/slide" Target="slides/slide260.xml"/><Relationship Id="rId262" Type="http://schemas.openxmlformats.org/officeDocument/2006/relationships/slide" Target="slides/slide261.xml"/><Relationship Id="rId263" Type="http://schemas.openxmlformats.org/officeDocument/2006/relationships/slide" Target="slides/slide262.xml"/><Relationship Id="rId264" Type="http://schemas.openxmlformats.org/officeDocument/2006/relationships/slide" Target="slides/slide263.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slide" Target="slides/slide114.xml"/><Relationship Id="rId116" Type="http://schemas.openxmlformats.org/officeDocument/2006/relationships/slide" Target="slides/slide115.xml"/><Relationship Id="rId117" Type="http://schemas.openxmlformats.org/officeDocument/2006/relationships/slide" Target="slides/slide116.xml"/><Relationship Id="rId118" Type="http://schemas.openxmlformats.org/officeDocument/2006/relationships/slide" Target="slides/slide117.xml"/><Relationship Id="rId119" Type="http://schemas.openxmlformats.org/officeDocument/2006/relationships/slide" Target="slides/slide118.xml"/><Relationship Id="rId200" Type="http://schemas.openxmlformats.org/officeDocument/2006/relationships/slide" Target="slides/slide199.xml"/><Relationship Id="rId201" Type="http://schemas.openxmlformats.org/officeDocument/2006/relationships/slide" Target="slides/slide200.xml"/><Relationship Id="rId202" Type="http://schemas.openxmlformats.org/officeDocument/2006/relationships/slide" Target="slides/slide201.xml"/><Relationship Id="rId203" Type="http://schemas.openxmlformats.org/officeDocument/2006/relationships/slide" Target="slides/slide202.xml"/><Relationship Id="rId204" Type="http://schemas.openxmlformats.org/officeDocument/2006/relationships/slide" Target="slides/slide203.xml"/><Relationship Id="rId205" Type="http://schemas.openxmlformats.org/officeDocument/2006/relationships/slide" Target="slides/slide204.xml"/><Relationship Id="rId206" Type="http://schemas.openxmlformats.org/officeDocument/2006/relationships/slide" Target="slides/slide205.xml"/><Relationship Id="rId207" Type="http://schemas.openxmlformats.org/officeDocument/2006/relationships/slide" Target="slides/slide206.xml"/><Relationship Id="rId208" Type="http://schemas.openxmlformats.org/officeDocument/2006/relationships/slide" Target="slides/slide207.xml"/><Relationship Id="rId209" Type="http://schemas.openxmlformats.org/officeDocument/2006/relationships/slide" Target="slides/slide208.xml"/><Relationship Id="rId265" Type="http://schemas.openxmlformats.org/officeDocument/2006/relationships/slide" Target="slides/slide264.xml"/><Relationship Id="rId266" Type="http://schemas.openxmlformats.org/officeDocument/2006/relationships/slide" Target="slides/slide265.xml"/><Relationship Id="rId267" Type="http://schemas.openxmlformats.org/officeDocument/2006/relationships/slide" Target="slides/slide266.xml"/><Relationship Id="rId268" Type="http://schemas.openxmlformats.org/officeDocument/2006/relationships/slide" Target="slides/slide267.xml"/><Relationship Id="rId269" Type="http://schemas.openxmlformats.org/officeDocument/2006/relationships/slide" Target="slides/slide26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 Id="rId180" Type="http://schemas.openxmlformats.org/officeDocument/2006/relationships/slide" Target="slides/slide179.xml"/><Relationship Id="rId181" Type="http://schemas.openxmlformats.org/officeDocument/2006/relationships/slide" Target="slides/slide180.xml"/><Relationship Id="rId182" Type="http://schemas.openxmlformats.org/officeDocument/2006/relationships/slide" Target="slides/slide181.xml"/><Relationship Id="rId183" Type="http://schemas.openxmlformats.org/officeDocument/2006/relationships/slide" Target="slides/slide182.xml"/><Relationship Id="rId184" Type="http://schemas.openxmlformats.org/officeDocument/2006/relationships/slide" Target="slides/slide183.xml"/><Relationship Id="rId185" Type="http://schemas.openxmlformats.org/officeDocument/2006/relationships/slide" Target="slides/slide184.xml"/><Relationship Id="rId186" Type="http://schemas.openxmlformats.org/officeDocument/2006/relationships/slide" Target="slides/slide185.xml"/><Relationship Id="rId187" Type="http://schemas.openxmlformats.org/officeDocument/2006/relationships/slide" Target="slides/slide186.xml"/><Relationship Id="rId188" Type="http://schemas.openxmlformats.org/officeDocument/2006/relationships/slide" Target="slides/slide187.xml"/><Relationship Id="rId189" Type="http://schemas.openxmlformats.org/officeDocument/2006/relationships/slide" Target="slides/slide188.xml"/><Relationship Id="rId270" Type="http://schemas.openxmlformats.org/officeDocument/2006/relationships/slide" Target="slides/slide269.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271" Type="http://schemas.openxmlformats.org/officeDocument/2006/relationships/slide" Target="slides/slide270.xml"/><Relationship Id="rId272" Type="http://schemas.openxmlformats.org/officeDocument/2006/relationships/slide" Target="slides/slide271.xml"/><Relationship Id="rId273" Type="http://schemas.openxmlformats.org/officeDocument/2006/relationships/slide" Target="slides/slide272.xml"/><Relationship Id="rId274" Type="http://schemas.openxmlformats.org/officeDocument/2006/relationships/slide" Target="slides/slide273.xml"/><Relationship Id="rId120" Type="http://schemas.openxmlformats.org/officeDocument/2006/relationships/slide" Target="slides/slide119.xml"/><Relationship Id="rId121" Type="http://schemas.openxmlformats.org/officeDocument/2006/relationships/slide" Target="slides/slide120.xml"/><Relationship Id="rId122" Type="http://schemas.openxmlformats.org/officeDocument/2006/relationships/slide" Target="slides/slide121.xml"/><Relationship Id="rId123" Type="http://schemas.openxmlformats.org/officeDocument/2006/relationships/slide" Target="slides/slide122.xml"/><Relationship Id="rId124" Type="http://schemas.openxmlformats.org/officeDocument/2006/relationships/slide" Target="slides/slide123.xml"/><Relationship Id="rId125" Type="http://schemas.openxmlformats.org/officeDocument/2006/relationships/slide" Target="slides/slide124.xml"/><Relationship Id="rId126" Type="http://schemas.openxmlformats.org/officeDocument/2006/relationships/slide" Target="slides/slide125.xml"/><Relationship Id="rId127" Type="http://schemas.openxmlformats.org/officeDocument/2006/relationships/slide" Target="slides/slide126.xml"/><Relationship Id="rId128" Type="http://schemas.openxmlformats.org/officeDocument/2006/relationships/slide" Target="slides/slide127.xml"/><Relationship Id="rId129" Type="http://schemas.openxmlformats.org/officeDocument/2006/relationships/slide" Target="slides/slide128.xml"/><Relationship Id="rId210" Type="http://schemas.openxmlformats.org/officeDocument/2006/relationships/slide" Target="slides/slide209.xml"/><Relationship Id="rId211" Type="http://schemas.openxmlformats.org/officeDocument/2006/relationships/slide" Target="slides/slide210.xml"/><Relationship Id="rId212" Type="http://schemas.openxmlformats.org/officeDocument/2006/relationships/slide" Target="slides/slide211.xml"/><Relationship Id="rId213" Type="http://schemas.openxmlformats.org/officeDocument/2006/relationships/slide" Target="slides/slide212.xml"/><Relationship Id="rId214" Type="http://schemas.openxmlformats.org/officeDocument/2006/relationships/slide" Target="slides/slide213.xml"/><Relationship Id="rId215" Type="http://schemas.openxmlformats.org/officeDocument/2006/relationships/slide" Target="slides/slide214.xml"/><Relationship Id="rId216" Type="http://schemas.openxmlformats.org/officeDocument/2006/relationships/slide" Target="slides/slide215.xml"/><Relationship Id="rId217" Type="http://schemas.openxmlformats.org/officeDocument/2006/relationships/slide" Target="slides/slide216.xml"/><Relationship Id="rId218" Type="http://schemas.openxmlformats.org/officeDocument/2006/relationships/slide" Target="slides/slide217.xml"/><Relationship Id="rId219" Type="http://schemas.openxmlformats.org/officeDocument/2006/relationships/slide" Target="slides/slide218.xml"/><Relationship Id="rId275" Type="http://schemas.openxmlformats.org/officeDocument/2006/relationships/slide" Target="slides/slide274.xml"/><Relationship Id="rId276" Type="http://schemas.openxmlformats.org/officeDocument/2006/relationships/slide" Target="slides/slide275.xml"/><Relationship Id="rId277" Type="http://schemas.openxmlformats.org/officeDocument/2006/relationships/slide" Target="slides/slide276.xml"/><Relationship Id="rId278" Type="http://schemas.openxmlformats.org/officeDocument/2006/relationships/slide" Target="slides/slide277.xml"/><Relationship Id="rId279" Type="http://schemas.openxmlformats.org/officeDocument/2006/relationships/slide" Target="slides/slide278.xml"/><Relationship Id="rId300" Type="http://schemas.openxmlformats.org/officeDocument/2006/relationships/slide" Target="slides/slide299.xml"/><Relationship Id="rId301" Type="http://schemas.openxmlformats.org/officeDocument/2006/relationships/slide" Target="slides/slide300.xml"/><Relationship Id="rId302" Type="http://schemas.openxmlformats.org/officeDocument/2006/relationships/slide" Target="slides/slide301.xml"/><Relationship Id="rId303" Type="http://schemas.openxmlformats.org/officeDocument/2006/relationships/slide" Target="slides/slide302.xml"/><Relationship Id="rId304" Type="http://schemas.openxmlformats.org/officeDocument/2006/relationships/slide" Target="slides/slide303.xml"/><Relationship Id="rId305" Type="http://schemas.openxmlformats.org/officeDocument/2006/relationships/slide" Target="slides/slide304.xml"/><Relationship Id="rId306" Type="http://schemas.openxmlformats.org/officeDocument/2006/relationships/slide" Target="slides/slide305.xml"/><Relationship Id="rId307" Type="http://schemas.openxmlformats.org/officeDocument/2006/relationships/slide" Target="slides/slide306.xml"/><Relationship Id="rId308" Type="http://schemas.openxmlformats.org/officeDocument/2006/relationships/slide" Target="slides/slide307.xml"/><Relationship Id="rId309" Type="http://schemas.openxmlformats.org/officeDocument/2006/relationships/slide" Target="slides/slide308.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190" Type="http://schemas.openxmlformats.org/officeDocument/2006/relationships/slide" Target="slides/slide189.xml"/><Relationship Id="rId191" Type="http://schemas.openxmlformats.org/officeDocument/2006/relationships/slide" Target="slides/slide190.xml"/><Relationship Id="rId192" Type="http://schemas.openxmlformats.org/officeDocument/2006/relationships/slide" Target="slides/slide191.xml"/><Relationship Id="rId193" Type="http://schemas.openxmlformats.org/officeDocument/2006/relationships/slide" Target="slides/slide192.xml"/><Relationship Id="rId194" Type="http://schemas.openxmlformats.org/officeDocument/2006/relationships/slide" Target="slides/slide193.xml"/><Relationship Id="rId195" Type="http://schemas.openxmlformats.org/officeDocument/2006/relationships/slide" Target="slides/slide194.xml"/><Relationship Id="rId196" Type="http://schemas.openxmlformats.org/officeDocument/2006/relationships/slide" Target="slides/slide195.xml"/><Relationship Id="rId197" Type="http://schemas.openxmlformats.org/officeDocument/2006/relationships/slide" Target="slides/slide196.xml"/><Relationship Id="rId198" Type="http://schemas.openxmlformats.org/officeDocument/2006/relationships/slide" Target="slides/slide197.xml"/><Relationship Id="rId199" Type="http://schemas.openxmlformats.org/officeDocument/2006/relationships/slide" Target="slides/slide198.xml"/><Relationship Id="rId280" Type="http://schemas.openxmlformats.org/officeDocument/2006/relationships/slide" Target="slides/slide279.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81" Type="http://schemas.openxmlformats.org/officeDocument/2006/relationships/slide" Target="slides/slide280.xml"/><Relationship Id="rId282" Type="http://schemas.openxmlformats.org/officeDocument/2006/relationships/slide" Target="slides/slide281.xml"/><Relationship Id="rId283" Type="http://schemas.openxmlformats.org/officeDocument/2006/relationships/slide" Target="slides/slide282.xml"/><Relationship Id="rId284" Type="http://schemas.openxmlformats.org/officeDocument/2006/relationships/slide" Target="slides/slide283.xml"/><Relationship Id="rId130" Type="http://schemas.openxmlformats.org/officeDocument/2006/relationships/slide" Target="slides/slide129.xml"/><Relationship Id="rId131" Type="http://schemas.openxmlformats.org/officeDocument/2006/relationships/slide" Target="slides/slide130.xml"/><Relationship Id="rId132" Type="http://schemas.openxmlformats.org/officeDocument/2006/relationships/slide" Target="slides/slide131.xml"/><Relationship Id="rId133" Type="http://schemas.openxmlformats.org/officeDocument/2006/relationships/slide" Target="slides/slide132.xml"/><Relationship Id="rId220" Type="http://schemas.openxmlformats.org/officeDocument/2006/relationships/slide" Target="slides/slide219.xml"/><Relationship Id="rId221" Type="http://schemas.openxmlformats.org/officeDocument/2006/relationships/slide" Target="slides/slide220.xml"/><Relationship Id="rId222" Type="http://schemas.openxmlformats.org/officeDocument/2006/relationships/slide" Target="slides/slide221.xml"/><Relationship Id="rId223" Type="http://schemas.openxmlformats.org/officeDocument/2006/relationships/slide" Target="slides/slide222.xml"/><Relationship Id="rId224" Type="http://schemas.openxmlformats.org/officeDocument/2006/relationships/slide" Target="slides/slide223.xml"/><Relationship Id="rId225" Type="http://schemas.openxmlformats.org/officeDocument/2006/relationships/slide" Target="slides/slide224.xml"/><Relationship Id="rId226" Type="http://schemas.openxmlformats.org/officeDocument/2006/relationships/slide" Target="slides/slide225.xml"/><Relationship Id="rId227" Type="http://schemas.openxmlformats.org/officeDocument/2006/relationships/slide" Target="slides/slide226.xml"/><Relationship Id="rId228" Type="http://schemas.openxmlformats.org/officeDocument/2006/relationships/slide" Target="slides/slide227.xml"/><Relationship Id="rId229" Type="http://schemas.openxmlformats.org/officeDocument/2006/relationships/slide" Target="slides/slide228.xml"/><Relationship Id="rId134" Type="http://schemas.openxmlformats.org/officeDocument/2006/relationships/slide" Target="slides/slide133.xml"/><Relationship Id="rId135" Type="http://schemas.openxmlformats.org/officeDocument/2006/relationships/slide" Target="slides/slide134.xml"/><Relationship Id="rId136" Type="http://schemas.openxmlformats.org/officeDocument/2006/relationships/slide" Target="slides/slide135.xml"/><Relationship Id="rId137" Type="http://schemas.openxmlformats.org/officeDocument/2006/relationships/slide" Target="slides/slide136.xml"/><Relationship Id="rId138" Type="http://schemas.openxmlformats.org/officeDocument/2006/relationships/slide" Target="slides/slide137.xml"/><Relationship Id="rId139" Type="http://schemas.openxmlformats.org/officeDocument/2006/relationships/slide" Target="slides/slide138.xml"/><Relationship Id="rId285" Type="http://schemas.openxmlformats.org/officeDocument/2006/relationships/slide" Target="slides/slide284.xml"/><Relationship Id="rId286" Type="http://schemas.openxmlformats.org/officeDocument/2006/relationships/slide" Target="slides/slide285.xml"/><Relationship Id="rId287" Type="http://schemas.openxmlformats.org/officeDocument/2006/relationships/slide" Target="slides/slide286.xml"/><Relationship Id="rId288" Type="http://schemas.openxmlformats.org/officeDocument/2006/relationships/slide" Target="slides/slide287.xml"/><Relationship Id="rId289" Type="http://schemas.openxmlformats.org/officeDocument/2006/relationships/slide" Target="slides/slide288.xml"/><Relationship Id="rId310" Type="http://schemas.openxmlformats.org/officeDocument/2006/relationships/slide" Target="slides/slide309.xml"/><Relationship Id="rId311" Type="http://schemas.openxmlformats.org/officeDocument/2006/relationships/slide" Target="slides/slide310.xml"/><Relationship Id="rId312" Type="http://schemas.openxmlformats.org/officeDocument/2006/relationships/slide" Target="slides/slide311.xml"/><Relationship Id="rId313" Type="http://schemas.openxmlformats.org/officeDocument/2006/relationships/slide" Target="slides/slide312.xml"/><Relationship Id="rId314" Type="http://schemas.openxmlformats.org/officeDocument/2006/relationships/slide" Target="slides/slide313.xml"/><Relationship Id="rId315" Type="http://schemas.openxmlformats.org/officeDocument/2006/relationships/slide" Target="slides/slide314.xml"/><Relationship Id="rId316" Type="http://schemas.openxmlformats.org/officeDocument/2006/relationships/slide" Target="slides/slide315.xml"/><Relationship Id="rId317" Type="http://schemas.openxmlformats.org/officeDocument/2006/relationships/slide" Target="slides/slide316.xml"/><Relationship Id="rId318" Type="http://schemas.openxmlformats.org/officeDocument/2006/relationships/slide" Target="slides/slide317.xml"/><Relationship Id="rId319" Type="http://schemas.openxmlformats.org/officeDocument/2006/relationships/slide" Target="slides/slide318.xml"/><Relationship Id="rId290" Type="http://schemas.openxmlformats.org/officeDocument/2006/relationships/slide" Target="slides/slide289.xml"/><Relationship Id="rId291" Type="http://schemas.openxmlformats.org/officeDocument/2006/relationships/slide" Target="slides/slide290.xml"/><Relationship Id="rId292" Type="http://schemas.openxmlformats.org/officeDocument/2006/relationships/slide" Target="slides/slide291.xml"/><Relationship Id="rId293" Type="http://schemas.openxmlformats.org/officeDocument/2006/relationships/slide" Target="slides/slide292.xml"/><Relationship Id="rId294" Type="http://schemas.openxmlformats.org/officeDocument/2006/relationships/slide" Target="slides/slide293.xml"/><Relationship Id="rId295" Type="http://schemas.openxmlformats.org/officeDocument/2006/relationships/slide" Target="slides/slide294.xml"/><Relationship Id="rId296" Type="http://schemas.openxmlformats.org/officeDocument/2006/relationships/slide" Target="slides/slide295.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297" Type="http://schemas.openxmlformats.org/officeDocument/2006/relationships/slide" Target="slides/slide296.xml"/><Relationship Id="rId298" Type="http://schemas.openxmlformats.org/officeDocument/2006/relationships/slide" Target="slides/slide297.xml"/><Relationship Id="rId299" Type="http://schemas.openxmlformats.org/officeDocument/2006/relationships/slide" Target="slides/slide298.xml"/><Relationship Id="rId140" Type="http://schemas.openxmlformats.org/officeDocument/2006/relationships/slide" Target="slides/slide139.xml"/><Relationship Id="rId141" Type="http://schemas.openxmlformats.org/officeDocument/2006/relationships/slide" Target="slides/slide140.xml"/><Relationship Id="rId142" Type="http://schemas.openxmlformats.org/officeDocument/2006/relationships/slide" Target="slides/slide141.xml"/><Relationship Id="rId143" Type="http://schemas.openxmlformats.org/officeDocument/2006/relationships/slide" Target="slides/slide142.xml"/><Relationship Id="rId144" Type="http://schemas.openxmlformats.org/officeDocument/2006/relationships/slide" Target="slides/slide143.xml"/><Relationship Id="rId145" Type="http://schemas.openxmlformats.org/officeDocument/2006/relationships/slide" Target="slides/slide144.xml"/><Relationship Id="rId146" Type="http://schemas.openxmlformats.org/officeDocument/2006/relationships/slide" Target="slides/slide145.xml"/><Relationship Id="rId147" Type="http://schemas.openxmlformats.org/officeDocument/2006/relationships/slide" Target="slides/slide146.xml"/><Relationship Id="rId148" Type="http://schemas.openxmlformats.org/officeDocument/2006/relationships/slide" Target="slides/slide147.xml"/><Relationship Id="rId149" Type="http://schemas.openxmlformats.org/officeDocument/2006/relationships/slide" Target="slides/slide148.xml"/><Relationship Id="rId230" Type="http://schemas.openxmlformats.org/officeDocument/2006/relationships/slide" Target="slides/slide229.xml"/><Relationship Id="rId231" Type="http://schemas.openxmlformats.org/officeDocument/2006/relationships/slide" Target="slides/slide230.xml"/><Relationship Id="rId232" Type="http://schemas.openxmlformats.org/officeDocument/2006/relationships/slide" Target="slides/slide231.xml"/><Relationship Id="rId233" Type="http://schemas.openxmlformats.org/officeDocument/2006/relationships/slide" Target="slides/slide232.xml"/><Relationship Id="rId234" Type="http://schemas.openxmlformats.org/officeDocument/2006/relationships/slide" Target="slides/slide233.xml"/><Relationship Id="rId235" Type="http://schemas.openxmlformats.org/officeDocument/2006/relationships/slide" Target="slides/slide234.xml"/><Relationship Id="rId236" Type="http://schemas.openxmlformats.org/officeDocument/2006/relationships/slide" Target="slides/slide235.xml"/><Relationship Id="rId237" Type="http://schemas.openxmlformats.org/officeDocument/2006/relationships/slide" Target="slides/slide236.xml"/><Relationship Id="rId238" Type="http://schemas.openxmlformats.org/officeDocument/2006/relationships/slide" Target="slides/slide237.xml"/><Relationship Id="rId239" Type="http://schemas.openxmlformats.org/officeDocument/2006/relationships/slide" Target="slides/slide238.xml"/><Relationship Id="rId320" Type="http://schemas.openxmlformats.org/officeDocument/2006/relationships/slide" Target="slides/slide319.xml"/><Relationship Id="rId321" Type="http://schemas.openxmlformats.org/officeDocument/2006/relationships/notesMaster" Target="notesMasters/notesMaster1.xml"/><Relationship Id="rId322" Type="http://schemas.openxmlformats.org/officeDocument/2006/relationships/handoutMaster" Target="handoutMasters/handoutMaster1.xml"/><Relationship Id="rId323" Type="http://schemas.openxmlformats.org/officeDocument/2006/relationships/presProps" Target="presProps.xml"/><Relationship Id="rId324" Type="http://schemas.openxmlformats.org/officeDocument/2006/relationships/viewProps" Target="viewProps.xml"/><Relationship Id="rId325" Type="http://schemas.openxmlformats.org/officeDocument/2006/relationships/theme" Target="theme/theme1.xml"/><Relationship Id="rId326"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150" Type="http://schemas.openxmlformats.org/officeDocument/2006/relationships/slide" Target="slides/slide149.xml"/><Relationship Id="rId151" Type="http://schemas.openxmlformats.org/officeDocument/2006/relationships/slide" Target="slides/slide150.xml"/><Relationship Id="rId152" Type="http://schemas.openxmlformats.org/officeDocument/2006/relationships/slide" Target="slides/slide151.xml"/><Relationship Id="rId153" Type="http://schemas.openxmlformats.org/officeDocument/2006/relationships/slide" Target="slides/slide152.xml"/><Relationship Id="rId154" Type="http://schemas.openxmlformats.org/officeDocument/2006/relationships/slide" Target="slides/slide153.xml"/><Relationship Id="rId155" Type="http://schemas.openxmlformats.org/officeDocument/2006/relationships/slide" Target="slides/slide154.xml"/><Relationship Id="rId156" Type="http://schemas.openxmlformats.org/officeDocument/2006/relationships/slide" Target="slides/slide155.xml"/><Relationship Id="rId157" Type="http://schemas.openxmlformats.org/officeDocument/2006/relationships/slide" Target="slides/slide156.xml"/><Relationship Id="rId158" Type="http://schemas.openxmlformats.org/officeDocument/2006/relationships/slide" Target="slides/slide157.xml"/><Relationship Id="rId159" Type="http://schemas.openxmlformats.org/officeDocument/2006/relationships/slide" Target="slides/slide158.xml"/><Relationship Id="rId240" Type="http://schemas.openxmlformats.org/officeDocument/2006/relationships/slide" Target="slides/slide239.xml"/><Relationship Id="rId241" Type="http://schemas.openxmlformats.org/officeDocument/2006/relationships/slide" Target="slides/slide240.xml"/><Relationship Id="rId242" Type="http://schemas.openxmlformats.org/officeDocument/2006/relationships/slide" Target="slides/slide241.xml"/><Relationship Id="rId243" Type="http://schemas.openxmlformats.org/officeDocument/2006/relationships/slide" Target="slides/slide242.xml"/><Relationship Id="rId244" Type="http://schemas.openxmlformats.org/officeDocument/2006/relationships/slide" Target="slides/slide243.xml"/><Relationship Id="rId245" Type="http://schemas.openxmlformats.org/officeDocument/2006/relationships/slide" Target="slides/slide244.xml"/><Relationship Id="rId246" Type="http://schemas.openxmlformats.org/officeDocument/2006/relationships/slide" Target="slides/slide245.xml"/><Relationship Id="rId247" Type="http://schemas.openxmlformats.org/officeDocument/2006/relationships/slide" Target="slides/slide246.xml"/><Relationship Id="rId248" Type="http://schemas.openxmlformats.org/officeDocument/2006/relationships/slide" Target="slides/slide247.xml"/><Relationship Id="rId249" Type="http://schemas.openxmlformats.org/officeDocument/2006/relationships/slide" Target="slides/slide2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60" Type="http://schemas.openxmlformats.org/officeDocument/2006/relationships/slide" Target="slides/slide159.xml"/><Relationship Id="rId161" Type="http://schemas.openxmlformats.org/officeDocument/2006/relationships/slide" Target="slides/slide160.xml"/><Relationship Id="rId162" Type="http://schemas.openxmlformats.org/officeDocument/2006/relationships/slide" Target="slides/slide161.xml"/><Relationship Id="rId163" Type="http://schemas.openxmlformats.org/officeDocument/2006/relationships/slide" Target="slides/slide162.xml"/><Relationship Id="rId164" Type="http://schemas.openxmlformats.org/officeDocument/2006/relationships/slide" Target="slides/slide163.xml"/><Relationship Id="rId165" Type="http://schemas.openxmlformats.org/officeDocument/2006/relationships/slide" Target="slides/slide164.xml"/><Relationship Id="rId166" Type="http://schemas.openxmlformats.org/officeDocument/2006/relationships/slide" Target="slides/slide165.xml"/><Relationship Id="rId167" Type="http://schemas.openxmlformats.org/officeDocument/2006/relationships/slide" Target="slides/slide166.xml"/><Relationship Id="rId168" Type="http://schemas.openxmlformats.org/officeDocument/2006/relationships/slide" Target="slides/slide167.xml"/><Relationship Id="rId169" Type="http://schemas.openxmlformats.org/officeDocument/2006/relationships/slide" Target="slides/slide168.xml"/><Relationship Id="rId250" Type="http://schemas.openxmlformats.org/officeDocument/2006/relationships/slide" Target="slides/slide249.xml"/><Relationship Id="rId251" Type="http://schemas.openxmlformats.org/officeDocument/2006/relationships/slide" Target="slides/slide250.xml"/><Relationship Id="rId252" Type="http://schemas.openxmlformats.org/officeDocument/2006/relationships/slide" Target="slides/slide251.xml"/><Relationship Id="rId253" Type="http://schemas.openxmlformats.org/officeDocument/2006/relationships/slide" Target="slides/slide252.xml"/><Relationship Id="rId254" Type="http://schemas.openxmlformats.org/officeDocument/2006/relationships/slide" Target="slides/slide253.xml"/><Relationship Id="rId255" Type="http://schemas.openxmlformats.org/officeDocument/2006/relationships/slide" Target="slides/slide254.xml"/><Relationship Id="rId256" Type="http://schemas.openxmlformats.org/officeDocument/2006/relationships/slide" Target="slides/slide255.xml"/><Relationship Id="rId257" Type="http://schemas.openxmlformats.org/officeDocument/2006/relationships/slide" Target="slides/slide256.xml"/><Relationship Id="rId258" Type="http://schemas.openxmlformats.org/officeDocument/2006/relationships/slide" Target="slides/slide257.xml"/><Relationship Id="rId259" Type="http://schemas.openxmlformats.org/officeDocument/2006/relationships/slide" Target="slides/slide258.xml"/><Relationship Id="rId100" Type="http://schemas.openxmlformats.org/officeDocument/2006/relationships/slide" Target="slides/slide99.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s>
</file>

<file path=ppt/_rels/viewProps.xml.rels><?xml version="1.0" encoding="UTF-8" standalone="yes"?>
<Relationships xmlns="http://schemas.openxmlformats.org/package/2006/relationships"><Relationship Id="rId11" Type="http://schemas.openxmlformats.org/officeDocument/2006/relationships/slide" Target="slides/slide208.xml"/><Relationship Id="rId12" Type="http://schemas.openxmlformats.org/officeDocument/2006/relationships/slide" Target="slides/slide235.xml"/><Relationship Id="rId1" Type="http://schemas.openxmlformats.org/officeDocument/2006/relationships/slide" Target="slides/slide9.xml"/><Relationship Id="rId2" Type="http://schemas.openxmlformats.org/officeDocument/2006/relationships/slide" Target="slides/slide13.xml"/><Relationship Id="rId3" Type="http://schemas.openxmlformats.org/officeDocument/2006/relationships/slide" Target="slides/slide14.xml"/><Relationship Id="rId4" Type="http://schemas.openxmlformats.org/officeDocument/2006/relationships/slide" Target="slides/slide55.xml"/><Relationship Id="rId5" Type="http://schemas.openxmlformats.org/officeDocument/2006/relationships/slide" Target="slides/slide56.xml"/><Relationship Id="rId6" Type="http://schemas.openxmlformats.org/officeDocument/2006/relationships/slide" Target="slides/slide57.xml"/><Relationship Id="rId7" Type="http://schemas.openxmlformats.org/officeDocument/2006/relationships/slide" Target="slides/slide96.xml"/><Relationship Id="rId8" Type="http://schemas.openxmlformats.org/officeDocument/2006/relationships/slide" Target="slides/slide123.xml"/><Relationship Id="rId9" Type="http://schemas.openxmlformats.org/officeDocument/2006/relationships/slide" Target="slides/slide124.xml"/><Relationship Id="rId10" Type="http://schemas.openxmlformats.org/officeDocument/2006/relationships/slide" Target="slides/slide14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9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2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1" sz="1200">
                <a:latin typeface="Times New Roman" pitchFamily="18" charset="0"/>
                <a:ea typeface="+mn-ea"/>
                <a:cs typeface="+mn-cs"/>
              </a:defRPr>
            </a:lvl1pPr>
          </a:lstStyle>
          <a:p>
            <a:pPr>
              <a:defRPr/>
            </a:pPr>
            <a:endParaRPr lang="es-ES"/>
          </a:p>
        </p:txBody>
      </p:sp>
      <p:sp>
        <p:nvSpPr>
          <p:cNvPr id="17411"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1" sz="1200">
                <a:latin typeface="Times New Roman" pitchFamily="18" charset="0"/>
                <a:ea typeface="+mn-ea"/>
                <a:cs typeface="+mn-cs"/>
              </a:defRPr>
            </a:lvl1pPr>
          </a:lstStyle>
          <a:p>
            <a:pPr>
              <a:defRPr/>
            </a:pPr>
            <a:endParaRPr lang="es-ES"/>
          </a:p>
        </p:txBody>
      </p:sp>
      <p:sp>
        <p:nvSpPr>
          <p:cNvPr id="17412" name="Rectangle 4"/>
          <p:cNvSpPr>
            <a:spLocks noGrp="1" noChangeArrowheads="1"/>
          </p:cNvSpPr>
          <p:nvPr>
            <p:ph type="ftr" sz="quarter" idx="2"/>
          </p:nvPr>
        </p:nvSpPr>
        <p:spPr bwMode="auto">
          <a:xfrm>
            <a:off x="0" y="87630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kumimoji="1" sz="1200">
                <a:latin typeface="Times New Roman" pitchFamily="18" charset="0"/>
                <a:ea typeface="+mn-ea"/>
                <a:cs typeface="+mn-cs"/>
              </a:defRPr>
            </a:lvl1pPr>
          </a:lstStyle>
          <a:p>
            <a:pPr>
              <a:defRPr/>
            </a:pPr>
            <a:endParaRPr lang="es-ES"/>
          </a:p>
        </p:txBody>
      </p:sp>
      <p:sp>
        <p:nvSpPr>
          <p:cNvPr id="17413" name="Rectangle 5"/>
          <p:cNvSpPr>
            <a:spLocks noGrp="1" noChangeArrowheads="1"/>
          </p:cNvSpPr>
          <p:nvPr>
            <p:ph type="sldNum" sz="quarter" idx="3"/>
          </p:nvPr>
        </p:nvSpPr>
        <p:spPr bwMode="auto">
          <a:xfrm>
            <a:off x="3886200" y="87630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kumimoji="1" sz="1200"/>
            </a:lvl1pPr>
          </a:lstStyle>
          <a:p>
            <a:fld id="{243DDAAD-6C66-4D21-872E-3F011B2CF9D8}" type="slidenum">
              <a:rPr lang="es-ES" altLang="es-MX"/>
              <a:pPr/>
              <a:t>‹Nr.›</a:t>
            </a:fld>
            <a:endParaRPr lang="es-ES" altLang="es-MX"/>
          </a:p>
        </p:txBody>
      </p:sp>
    </p:spTree>
    <p:extLst>
      <p:ext uri="{BB962C8B-B14F-4D97-AF65-F5344CB8AC3E}">
        <p14:creationId xmlns:p14="http://schemas.microsoft.com/office/powerpoint/2010/main" val="1320085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1" sz="1200">
                <a:latin typeface="Times New Roman" pitchFamily="18" charset="0"/>
                <a:ea typeface="+mn-ea"/>
                <a:cs typeface="+mn-cs"/>
              </a:defRPr>
            </a:lvl1pPr>
          </a:lstStyle>
          <a:p>
            <a:pPr>
              <a:defRPr/>
            </a:pPr>
            <a:endParaRPr lang="es-ES"/>
          </a:p>
        </p:txBody>
      </p:sp>
      <p:sp>
        <p:nvSpPr>
          <p:cNvPr id="1027"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1" sz="1200">
                <a:latin typeface="Times New Roman" pitchFamily="18" charset="0"/>
                <a:ea typeface="+mn-ea"/>
                <a:cs typeface="+mn-cs"/>
              </a:defRPr>
            </a:lvl1pPr>
          </a:lstStyle>
          <a:p>
            <a:pPr>
              <a:defRPr/>
            </a:pPr>
            <a:endParaRPr lang="es-ES"/>
          </a:p>
        </p:txBody>
      </p:sp>
      <p:sp>
        <p:nvSpPr>
          <p:cNvPr id="29286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 xmlns:a14="http://schemas.microsoft.com/office/drawing/2010/main" val="1"/>
            </a:ext>
          </a:extLst>
        </p:spPr>
      </p:sp>
      <p:sp>
        <p:nvSpPr>
          <p:cNvPr id="1029" name="Rectangle 5"/>
          <p:cNvSpPr>
            <a:spLocks noGrp="1" noChangeArrowheads="1"/>
          </p:cNvSpPr>
          <p:nvPr>
            <p:ph type="body" sz="quarter" idx="3"/>
          </p:nvPr>
        </p:nvSpPr>
        <p:spPr bwMode="auto">
          <a:xfrm>
            <a:off x="914400" y="4343400"/>
            <a:ext cx="5029200" cy="4191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altLang="es-MX" smtClean="0"/>
              <a:t>Haga clic para modificar el estilo de texto del patrón</a:t>
            </a:r>
          </a:p>
          <a:p>
            <a:pPr lvl="1"/>
            <a:r>
              <a:rPr lang="es-ES" altLang="es-MX" smtClean="0"/>
              <a:t>Segundo nivel</a:t>
            </a:r>
          </a:p>
          <a:p>
            <a:pPr lvl="2"/>
            <a:r>
              <a:rPr lang="es-ES" altLang="es-MX" smtClean="0"/>
              <a:t>Tercer nivel</a:t>
            </a:r>
          </a:p>
          <a:p>
            <a:pPr lvl="3"/>
            <a:r>
              <a:rPr lang="es-ES" altLang="es-MX" smtClean="0"/>
              <a:t>Cuarto nivel</a:t>
            </a:r>
          </a:p>
          <a:p>
            <a:pPr lvl="4"/>
            <a:r>
              <a:rPr lang="es-ES" altLang="es-MX" smtClean="0"/>
              <a:t>Quinto nivel</a:t>
            </a:r>
          </a:p>
        </p:txBody>
      </p:sp>
      <p:sp>
        <p:nvSpPr>
          <p:cNvPr id="1030" name="Rectangle 6"/>
          <p:cNvSpPr>
            <a:spLocks noGrp="1" noChangeArrowheads="1"/>
          </p:cNvSpPr>
          <p:nvPr>
            <p:ph type="ftr" sz="quarter" idx="4"/>
          </p:nvPr>
        </p:nvSpPr>
        <p:spPr bwMode="auto">
          <a:xfrm>
            <a:off x="0" y="87630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kumimoji="1" sz="1200">
                <a:latin typeface="Times New Roman" pitchFamily="18" charset="0"/>
                <a:ea typeface="+mn-ea"/>
                <a:cs typeface="+mn-cs"/>
              </a:defRPr>
            </a:lvl1pPr>
          </a:lstStyle>
          <a:p>
            <a:pPr>
              <a:defRPr/>
            </a:pPr>
            <a:endParaRPr lang="es-ES"/>
          </a:p>
        </p:txBody>
      </p:sp>
      <p:sp>
        <p:nvSpPr>
          <p:cNvPr id="1031" name="Rectangle 7"/>
          <p:cNvSpPr>
            <a:spLocks noGrp="1" noChangeArrowheads="1"/>
          </p:cNvSpPr>
          <p:nvPr>
            <p:ph type="sldNum" sz="quarter" idx="5"/>
          </p:nvPr>
        </p:nvSpPr>
        <p:spPr bwMode="auto">
          <a:xfrm>
            <a:off x="3886200" y="87630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kumimoji="1" sz="1200"/>
            </a:lvl1pPr>
          </a:lstStyle>
          <a:p>
            <a:fld id="{D11EDE12-DA3C-46AB-A4FA-7B7F9038F9A9}" type="slidenum">
              <a:rPr lang="es-ES" altLang="es-MX"/>
              <a:pPr/>
              <a:t>‹Nr.›</a:t>
            </a:fld>
            <a:endParaRPr lang="es-ES" altLang="es-MX"/>
          </a:p>
        </p:txBody>
      </p:sp>
    </p:spTree>
    <p:extLst>
      <p:ext uri="{BB962C8B-B14F-4D97-AF65-F5344CB8AC3E}">
        <p14:creationId xmlns:p14="http://schemas.microsoft.com/office/powerpoint/2010/main" val="162593033"/>
      </p:ext>
    </p:extLst>
  </p:cSld>
  <p:clrMap bg1="lt1" tx1="dk1" bg2="lt2" tx2="dk2" accent1="accent1" accent2="accent2" accent3="accent3" accent4="accent4" accent5="accent5" accent6="accent6" hlink="hlink" folHlink="folHlink"/>
  <p:notesStyle>
    <a:lvl1pPr algn="l" defTabSz="909638" rtl="0" eaLnBrk="0" fontAlgn="base" hangingPunct="0">
      <a:spcBef>
        <a:spcPct val="30000"/>
      </a:spcBef>
      <a:spcAft>
        <a:spcPct val="0"/>
      </a:spcAft>
      <a:defRPr kumimoji="1" sz="1200" kern="1200">
        <a:solidFill>
          <a:schemeClr val="tx1"/>
        </a:solidFill>
        <a:latin typeface="Times New Roman" pitchFamily="18" charset="0"/>
        <a:ea typeface="MS PGothic" pitchFamily="34" charset="-128"/>
        <a:cs typeface="ＭＳ Ｐゴシック" charset="0"/>
      </a:defRPr>
    </a:lvl1pPr>
    <a:lvl2pPr marL="455613" algn="l" defTabSz="909638" rtl="0" eaLnBrk="0" fontAlgn="base" hangingPunct="0">
      <a:spcBef>
        <a:spcPct val="30000"/>
      </a:spcBef>
      <a:spcAft>
        <a:spcPct val="0"/>
      </a:spcAft>
      <a:defRPr kumimoji="1" sz="1200" kern="1200">
        <a:solidFill>
          <a:schemeClr val="tx1"/>
        </a:solidFill>
        <a:latin typeface="Times New Roman" pitchFamily="18" charset="0"/>
        <a:ea typeface="MS PGothic" pitchFamily="34" charset="-128"/>
        <a:cs typeface="+mn-cs"/>
      </a:defRPr>
    </a:lvl2pPr>
    <a:lvl3pPr marL="912813" algn="l" defTabSz="909638" rtl="0" eaLnBrk="0" fontAlgn="base" hangingPunct="0">
      <a:spcBef>
        <a:spcPct val="30000"/>
      </a:spcBef>
      <a:spcAft>
        <a:spcPct val="0"/>
      </a:spcAft>
      <a:defRPr kumimoji="1" sz="1200" kern="1200">
        <a:solidFill>
          <a:schemeClr val="tx1"/>
        </a:solidFill>
        <a:latin typeface="Times New Roman" pitchFamily="18" charset="0"/>
        <a:ea typeface="MS PGothic" pitchFamily="34" charset="-128"/>
        <a:cs typeface="+mn-cs"/>
      </a:defRPr>
    </a:lvl3pPr>
    <a:lvl4pPr marL="1368425" algn="l" defTabSz="909638" rtl="0" eaLnBrk="0" fontAlgn="base" hangingPunct="0">
      <a:spcBef>
        <a:spcPct val="30000"/>
      </a:spcBef>
      <a:spcAft>
        <a:spcPct val="0"/>
      </a:spcAft>
      <a:defRPr kumimoji="1" sz="1200" kern="1200">
        <a:solidFill>
          <a:schemeClr val="tx1"/>
        </a:solidFill>
        <a:latin typeface="Times New Roman" pitchFamily="18" charset="0"/>
        <a:ea typeface="MS PGothic" pitchFamily="34" charset="-128"/>
        <a:cs typeface="+mn-cs"/>
      </a:defRPr>
    </a:lvl4pPr>
    <a:lvl5pPr marL="1825625" algn="l" defTabSz="909638" rtl="0" eaLnBrk="0" fontAlgn="base" hangingPunct="0">
      <a:spcBef>
        <a:spcPct val="30000"/>
      </a:spcBef>
      <a:spcAft>
        <a:spcPct val="0"/>
      </a:spcAft>
      <a:defRPr kumimoji="1"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 Id="rId3" Type="http://schemas.openxmlformats.org/officeDocument/2006/relationships/hyperlink" Target="http://www.hemerodigital.unam.mx/ANUIES/itam/estudio/letras41/notas1/fnt_1.html" TargetMode="Externa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E891392E-427C-4636-A364-A20BAE8B23BE}" type="slidenum">
              <a:rPr lang="es-ES" altLang="es-MX" sz="1200"/>
              <a:pPr eaLnBrk="1" hangingPunct="1"/>
              <a:t>1</a:t>
            </a:fld>
            <a:endParaRPr lang="es-ES" altLang="es-MX" sz="1200"/>
          </a:p>
        </p:txBody>
      </p:sp>
      <p:sp>
        <p:nvSpPr>
          <p:cNvPr id="293891" name="Rectangle 2"/>
          <p:cNvSpPr>
            <a:spLocks noGrp="1" noRot="1" noChangeAspect="1" noChangeArrowheads="1" noTextEdit="1"/>
          </p:cNvSpPr>
          <p:nvPr>
            <p:ph type="sldImg"/>
          </p:nvPr>
        </p:nvSpPr>
        <p:spPr>
          <a:ln/>
        </p:spPr>
      </p:sp>
      <p:sp>
        <p:nvSpPr>
          <p:cNvPr id="293892" name="Rectangle 3"/>
          <p:cNvSpPr>
            <a:spLocks noGrp="1" noChangeArrowheads="1"/>
          </p:cNvSpPr>
          <p:nvPr>
            <p:ph type="body" idx="1"/>
          </p:nvPr>
        </p:nvSpPr>
        <p:spPr>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endParaRPr lang="es-ES" altLang="es-MX" dirty="0" smtClean="0"/>
          </a:p>
          <a:p>
            <a:pPr eaLnBrk="1" hangingPunct="1"/>
            <a:r>
              <a:rPr lang="es-ES" altLang="es-MX" dirty="0" smtClean="0"/>
              <a:t>----- Notas de la reunión (06/08/12 00:07) -----</a:t>
            </a:r>
          </a:p>
          <a:p>
            <a:pPr eaLnBrk="1" hangingPunct="1"/>
            <a:r>
              <a:rPr lang="es-ES" altLang="es-MX" dirty="0" smtClean="0"/>
              <a:t>¡BIENVENIDOS! A LA MEJOR CLASE DE ADMINISTRACIÓN, DE AQUI PARTEN LAS ORGANIZACIONES</a:t>
            </a:r>
          </a:p>
        </p:txBody>
      </p:sp>
    </p:spTree>
    <p:extLst>
      <p:ext uri="{BB962C8B-B14F-4D97-AF65-F5344CB8AC3E}">
        <p14:creationId xmlns:p14="http://schemas.microsoft.com/office/powerpoint/2010/main" val="8651485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00E1AE93-C697-450C-8CAB-A22D88241F24}" type="slidenum">
              <a:rPr lang="es-ES" altLang="es-MX" sz="1200"/>
              <a:pPr eaLnBrk="1" hangingPunct="1"/>
              <a:t>10</a:t>
            </a:fld>
            <a:endParaRPr lang="es-ES" altLang="es-MX" sz="1200"/>
          </a:p>
        </p:txBody>
      </p:sp>
      <p:sp>
        <p:nvSpPr>
          <p:cNvPr id="297987" name="Rectangle 2"/>
          <p:cNvSpPr>
            <a:spLocks noGrp="1" noRot="1" noChangeAspect="1" noChangeArrowheads="1" noTextEdit="1"/>
          </p:cNvSpPr>
          <p:nvPr>
            <p:ph type="sldImg"/>
          </p:nvPr>
        </p:nvSpPr>
        <p:spPr>
          <a:ln/>
        </p:spPr>
      </p:sp>
      <p:sp>
        <p:nvSpPr>
          <p:cNvPr id="297988" name="Rectangle 3"/>
          <p:cNvSpPr>
            <a:spLocks noGrp="1" noChangeArrowheads="1"/>
          </p:cNvSpPr>
          <p:nvPr>
            <p:ph type="body" idx="1"/>
          </p:nvPr>
        </p:nvSpPr>
        <p:spPr>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r>
              <a:rPr lang="es-MX" altLang="es-MX" dirty="0" smtClean="0"/>
              <a:t>EN ADMINISTRACIÓN DE RECURSOS</a:t>
            </a:r>
            <a:r>
              <a:rPr lang="es-MX" altLang="es-MX" baseline="0" dirty="0" smtClean="0"/>
              <a:t> HUMANOS NOS APOYAMOS DE HERRAMIENTAS, UTILIZAMOS NUESTRAS CAPACIDADES Y APROVECHAMOS LAS MISMAS DE NUESTRO PERSONAL, APOYADOS DE DIVERSAS TÉCNICAS QUE PERMITEN LOGRAR LOS OBJETIVOS Y METAS ORGANIZACIONALES, ANALIZAMOS LOS DIVERSOS COMPORTAMIENTOS DE LAS PERSONAS PARA VER COMO PODEMOS MEJORARLAS, APOYARLAS, HACERLAS SENTIR PARTE DE LA ORGANIZACIÓN Y UTILIZAMOS TAMBIÉN ALGUNAS BATERIAS DE MEDICIÓN PARA MEDIR SU DESEMPEÑO EN UN LAPSO DETERMINADO DE TIEMPO, CON LA FINALIDAD DE VER SUS OPORTUNIDADES DE MEJORA Y SACAR A FLOTE SUS POTENCIALIDADES, CUALIDADES EN PROVECHO DE LA ORGANIZACIÓN.</a:t>
            </a:r>
          </a:p>
        </p:txBody>
      </p:sp>
    </p:spTree>
    <p:extLst>
      <p:ext uri="{BB962C8B-B14F-4D97-AF65-F5344CB8AC3E}">
        <p14:creationId xmlns:p14="http://schemas.microsoft.com/office/powerpoint/2010/main" val="19496036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00E1AE93-C697-450C-8CAB-A22D88241F24}" type="slidenum">
              <a:rPr lang="es-ES" altLang="es-MX" sz="1200"/>
              <a:pPr eaLnBrk="1" hangingPunct="1"/>
              <a:t>11</a:t>
            </a:fld>
            <a:endParaRPr lang="es-ES" altLang="es-MX" sz="1200"/>
          </a:p>
        </p:txBody>
      </p:sp>
      <p:sp>
        <p:nvSpPr>
          <p:cNvPr id="297987" name="Rectangle 2"/>
          <p:cNvSpPr>
            <a:spLocks noGrp="1" noRot="1" noChangeAspect="1" noChangeArrowheads="1" noTextEdit="1"/>
          </p:cNvSpPr>
          <p:nvPr>
            <p:ph type="sldImg"/>
          </p:nvPr>
        </p:nvSpPr>
        <p:spPr>
          <a:ln/>
        </p:spPr>
      </p:sp>
      <p:sp>
        <p:nvSpPr>
          <p:cNvPr id="297988" name="Rectangle 3"/>
          <p:cNvSpPr>
            <a:spLocks noGrp="1" noChangeArrowheads="1"/>
          </p:cNvSpPr>
          <p:nvPr>
            <p:ph type="body" idx="1"/>
          </p:nvPr>
        </p:nvSpPr>
        <p:spPr>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r>
              <a:rPr lang="es-MX" altLang="es-MX" smtClean="0"/>
              <a:t>EN ADMINISTRACIÓN DE CAPITAL HUMANO, HABLAMOS, CREAMOS Y ACTUAMOS CON EL EQUIPO DE TRABAJO, ARMANDO EQUIPOS DINÁMICOS, MULTIDISCIPLINARIOS, Y ADEMAS LES OFRECEMOS EL SERVICIO DE GESTIÓN DEL CAMBIO, COACHING ONTOLÓGICO, A LAS PERSONAS Y EQUIPOS.</a:t>
            </a:r>
            <a:endParaRPr lang="es-ES" altLang="es-MX" smtClean="0"/>
          </a:p>
        </p:txBody>
      </p:sp>
    </p:spTree>
    <p:extLst>
      <p:ext uri="{BB962C8B-B14F-4D97-AF65-F5344CB8AC3E}">
        <p14:creationId xmlns:p14="http://schemas.microsoft.com/office/powerpoint/2010/main" val="6824209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38548966-126F-4E61-B960-2A6BFD79401B}" type="slidenum">
              <a:rPr lang="es-ES" altLang="es-MX" sz="1200"/>
              <a:pPr eaLnBrk="1" hangingPunct="1"/>
              <a:t>12</a:t>
            </a:fld>
            <a:endParaRPr lang="es-ES" altLang="es-MX" sz="1200"/>
          </a:p>
        </p:txBody>
      </p:sp>
      <p:sp>
        <p:nvSpPr>
          <p:cNvPr id="316419" name="Rectangle 2"/>
          <p:cNvSpPr>
            <a:spLocks noGrp="1" noRot="1" noChangeAspect="1" noChangeArrowheads="1" noTextEdit="1"/>
          </p:cNvSpPr>
          <p:nvPr>
            <p:ph type="sldImg"/>
          </p:nvPr>
        </p:nvSpPr>
        <p:spPr>
          <a:ln/>
        </p:spPr>
      </p:sp>
      <p:sp>
        <p:nvSpPr>
          <p:cNvPr id="316420" name="Rectangle 3"/>
          <p:cNvSpPr>
            <a:spLocks noGrp="1" noChangeArrowheads="1"/>
          </p:cNvSpPr>
          <p:nvPr>
            <p:ph type="body" idx="1"/>
          </p:nvPr>
        </p:nvSpPr>
        <p:spPr>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a:latin typeface="Times New Roman" charset="0"/>
              <a:ea typeface="ＭＳ Ｐゴシック" charset="0"/>
              <a:cs typeface="+mn-cs"/>
            </a:endParaRPr>
          </a:p>
        </p:txBody>
      </p:sp>
    </p:spTree>
    <p:extLst>
      <p:ext uri="{BB962C8B-B14F-4D97-AF65-F5344CB8AC3E}">
        <p14:creationId xmlns:p14="http://schemas.microsoft.com/office/powerpoint/2010/main" val="18863661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BCACB3F4-FBBC-45C0-A3CD-DB6B9BC04937}" type="slidenum">
              <a:rPr lang="es-ES" altLang="es-MX" sz="1200"/>
              <a:pPr eaLnBrk="1" hangingPunct="1"/>
              <a:t>13</a:t>
            </a:fld>
            <a:endParaRPr lang="es-ES" altLang="es-MX" sz="1200"/>
          </a:p>
        </p:txBody>
      </p:sp>
      <p:sp>
        <p:nvSpPr>
          <p:cNvPr id="300035" name="Rectangle 2"/>
          <p:cNvSpPr>
            <a:spLocks noGrp="1" noRot="1" noChangeAspect="1" noChangeArrowheads="1" noTextEdit="1"/>
          </p:cNvSpPr>
          <p:nvPr>
            <p:ph type="sldImg"/>
          </p:nvPr>
        </p:nvSpPr>
        <p:spPr>
          <a:ln/>
        </p:spPr>
      </p:sp>
      <p:sp>
        <p:nvSpPr>
          <p:cNvPr id="300036" name="Rectangle 3"/>
          <p:cNvSpPr>
            <a:spLocks noGrp="1" noChangeArrowheads="1"/>
          </p:cNvSpPr>
          <p:nvPr>
            <p:ph type="body" idx="1"/>
          </p:nvPr>
        </p:nvSpPr>
        <p:spPr>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endParaRPr lang="es-ES" altLang="es-MX" smtClean="0"/>
          </a:p>
          <a:p>
            <a:pPr eaLnBrk="1" hangingPunct="1"/>
            <a:r>
              <a:rPr lang="es-ES" altLang="es-MX" smtClean="0"/>
              <a:t>----- Notas de la reunión (06/08/12 00:07) -----</a:t>
            </a:r>
          </a:p>
          <a:p>
            <a:pPr eaLnBrk="1" hangingPunct="1"/>
            <a:r>
              <a:rPr lang="es-ES" altLang="es-MX" smtClean="0"/>
              <a:t>TU ERES LO MÁS IMPORTANTE, POR LO TANTO LAS PERSONAS SON LO MÁS IMPORTANTE</a:t>
            </a:r>
          </a:p>
        </p:txBody>
      </p:sp>
    </p:spTree>
    <p:extLst>
      <p:ext uri="{BB962C8B-B14F-4D97-AF65-F5344CB8AC3E}">
        <p14:creationId xmlns:p14="http://schemas.microsoft.com/office/powerpoint/2010/main" val="18086821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BCACB3F4-FBBC-45C0-A3CD-DB6B9BC04937}" type="slidenum">
              <a:rPr lang="es-ES" altLang="es-MX" sz="1200"/>
              <a:pPr eaLnBrk="1" hangingPunct="1"/>
              <a:t>14</a:t>
            </a:fld>
            <a:endParaRPr lang="es-ES" altLang="es-MX" sz="1200"/>
          </a:p>
        </p:txBody>
      </p:sp>
      <p:sp>
        <p:nvSpPr>
          <p:cNvPr id="300035" name="Rectangle 2"/>
          <p:cNvSpPr>
            <a:spLocks noGrp="1" noRot="1" noChangeAspect="1" noChangeArrowheads="1" noTextEdit="1"/>
          </p:cNvSpPr>
          <p:nvPr>
            <p:ph type="sldImg"/>
          </p:nvPr>
        </p:nvSpPr>
        <p:spPr>
          <a:ln/>
        </p:spPr>
      </p:sp>
      <p:sp>
        <p:nvSpPr>
          <p:cNvPr id="300036" name="Rectangle 3"/>
          <p:cNvSpPr>
            <a:spLocks noGrp="1" noChangeArrowheads="1"/>
          </p:cNvSpPr>
          <p:nvPr>
            <p:ph type="body" idx="1"/>
          </p:nvPr>
        </p:nvSpPr>
        <p:spPr>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endParaRPr lang="es-ES" altLang="es-MX" smtClean="0"/>
          </a:p>
          <a:p>
            <a:pPr eaLnBrk="1" hangingPunct="1"/>
            <a:r>
              <a:rPr lang="es-ES" altLang="es-MX" smtClean="0"/>
              <a:t>----- Notas de la reunión (06/08/12 00:07) -----</a:t>
            </a:r>
          </a:p>
          <a:p>
            <a:pPr eaLnBrk="1" hangingPunct="1"/>
            <a:r>
              <a:rPr lang="es-ES" altLang="es-MX" smtClean="0"/>
              <a:t>TU ERES LO MÁS IMPORTANTE, POR LO TANTO LAS PERSONAS SON LO MÁS IMPORTANTE</a:t>
            </a:r>
          </a:p>
        </p:txBody>
      </p:sp>
    </p:spTree>
    <p:extLst>
      <p:ext uri="{BB962C8B-B14F-4D97-AF65-F5344CB8AC3E}">
        <p14:creationId xmlns:p14="http://schemas.microsoft.com/office/powerpoint/2010/main" val="11721523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65F1749E-FD06-4345-A052-A3F2E1384DDB}" type="slidenum">
              <a:rPr lang="es-ES" altLang="es-MX" sz="1200"/>
              <a:pPr eaLnBrk="1" hangingPunct="1"/>
              <a:t>15</a:t>
            </a:fld>
            <a:endParaRPr lang="es-ES" altLang="es-MX" sz="1200"/>
          </a:p>
        </p:txBody>
      </p:sp>
      <p:sp>
        <p:nvSpPr>
          <p:cNvPr id="301059" name="Rectangle 2"/>
          <p:cNvSpPr>
            <a:spLocks noGrp="1" noRot="1" noChangeAspect="1" noChangeArrowheads="1" noTextEdit="1"/>
          </p:cNvSpPr>
          <p:nvPr>
            <p:ph type="sldImg"/>
          </p:nvPr>
        </p:nvSpPr>
        <p:spPr>
          <a:ln/>
        </p:spPr>
      </p:sp>
      <p:sp>
        <p:nvSpPr>
          <p:cNvPr id="301060" name="Rectangle 3"/>
          <p:cNvSpPr>
            <a:spLocks noGrp="1" noChangeArrowheads="1"/>
          </p:cNvSpPr>
          <p:nvPr>
            <p:ph type="body" idx="1"/>
          </p:nvPr>
        </p:nvSpPr>
        <p:spPr>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endParaRPr lang="es-ES" altLang="es-MX" smtClean="0"/>
          </a:p>
          <a:p>
            <a:pPr eaLnBrk="1" hangingPunct="1"/>
            <a:r>
              <a:rPr lang="es-ES" altLang="es-MX" smtClean="0"/>
              <a:t>----- Notas de la reunión (06/08/12 00:07) -----</a:t>
            </a:r>
          </a:p>
          <a:p>
            <a:pPr eaLnBrk="1" hangingPunct="1"/>
            <a:r>
              <a:rPr lang="es-ES" altLang="es-MX" smtClean="0"/>
              <a:t>VOLVIENDO A LOS GRIEGOS, ¿CUÁL ES SU VERDADERA FUNCIÓN?</a:t>
            </a:r>
          </a:p>
        </p:txBody>
      </p:sp>
    </p:spTree>
    <p:extLst>
      <p:ext uri="{BB962C8B-B14F-4D97-AF65-F5344CB8AC3E}">
        <p14:creationId xmlns:p14="http://schemas.microsoft.com/office/powerpoint/2010/main" val="14966155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E5D72542-55E9-4E80-A980-D981701C8441}" type="slidenum">
              <a:rPr lang="es-ES" altLang="es-MX" sz="1200"/>
              <a:pPr eaLnBrk="1" hangingPunct="1"/>
              <a:t>16</a:t>
            </a:fld>
            <a:endParaRPr lang="es-ES" altLang="es-MX" sz="1200"/>
          </a:p>
        </p:txBody>
      </p:sp>
      <p:sp>
        <p:nvSpPr>
          <p:cNvPr id="297987" name="Rectangle 2"/>
          <p:cNvSpPr>
            <a:spLocks noGrp="1" noRot="1" noChangeAspect="1" noChangeArrowheads="1" noTextEdit="1"/>
          </p:cNvSpPr>
          <p:nvPr>
            <p:ph type="sldImg"/>
          </p:nvPr>
        </p:nvSpPr>
        <p:spPr>
          <a:ln/>
        </p:spPr>
      </p:sp>
      <p:sp>
        <p:nvSpPr>
          <p:cNvPr id="297988" name="Rectangle 3"/>
          <p:cNvSpPr>
            <a:spLocks noGrp="1" noChangeArrowheads="1"/>
          </p:cNvSpPr>
          <p:nvPr>
            <p:ph type="body" idx="1"/>
          </p:nvPr>
        </p:nvSpPr>
        <p:spPr>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r>
              <a:rPr lang="es-MX" altLang="es-MX" dirty="0" smtClean="0"/>
              <a:t>CREADO EL INSTRUMENTO EN LOS 70´S POR EL DOCTOR NED HERRMAN.</a:t>
            </a:r>
          </a:p>
          <a:p>
            <a:pPr eaLnBrk="1" hangingPunct="1"/>
            <a:r>
              <a:rPr lang="es-MX" altLang="es-MX" dirty="0" smtClean="0"/>
              <a:t>LES PRESENTO A: MI PERSONALIDAD, EMOCIONAL, SENCITIVO, MUSICAL Y EXPRESIVO.</a:t>
            </a:r>
            <a:endParaRPr lang="es-ES" altLang="es-MX" dirty="0" smtClean="0"/>
          </a:p>
        </p:txBody>
      </p:sp>
    </p:spTree>
    <p:extLst>
      <p:ext uri="{BB962C8B-B14F-4D97-AF65-F5344CB8AC3E}">
        <p14:creationId xmlns:p14="http://schemas.microsoft.com/office/powerpoint/2010/main" val="1413730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1E7A4327-7EA8-493D-8B29-5BCC66AEF711}" type="slidenum">
              <a:rPr lang="es-ES" altLang="es-MX" sz="1200"/>
              <a:pPr eaLnBrk="1" hangingPunct="1"/>
              <a:t>17</a:t>
            </a:fld>
            <a:endParaRPr lang="es-ES" altLang="es-MX" sz="1200"/>
          </a:p>
        </p:txBody>
      </p:sp>
      <p:sp>
        <p:nvSpPr>
          <p:cNvPr id="302083" name="Rectangle 2"/>
          <p:cNvSpPr>
            <a:spLocks noGrp="1" noRot="1" noChangeAspect="1" noChangeArrowheads="1" noTextEdit="1"/>
          </p:cNvSpPr>
          <p:nvPr>
            <p:ph type="sldImg"/>
          </p:nvPr>
        </p:nvSpPr>
        <p:spPr>
          <a:ln/>
        </p:spPr>
      </p:sp>
      <p:sp>
        <p:nvSpPr>
          <p:cNvPr id="302084" name="Rectangle 3"/>
          <p:cNvSpPr>
            <a:spLocks noGrp="1" noChangeArrowheads="1"/>
          </p:cNvSpPr>
          <p:nvPr>
            <p:ph type="body" idx="1"/>
          </p:nvPr>
        </p:nvSpPr>
        <p:spPr>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a:latin typeface="Times New Roman" charset="0"/>
              <a:ea typeface="ＭＳ Ｐゴシック" charset="0"/>
              <a:cs typeface="+mn-cs"/>
            </a:endParaRPr>
          </a:p>
        </p:txBody>
      </p:sp>
    </p:spTree>
    <p:extLst>
      <p:ext uri="{BB962C8B-B14F-4D97-AF65-F5344CB8AC3E}">
        <p14:creationId xmlns:p14="http://schemas.microsoft.com/office/powerpoint/2010/main" val="9399041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E8AB5FE6-E48A-42A3-86A2-D3C04BC5D391}" type="slidenum">
              <a:rPr lang="es-ES" altLang="es-MX" sz="1200"/>
              <a:pPr eaLnBrk="1" hangingPunct="1"/>
              <a:t>18</a:t>
            </a:fld>
            <a:endParaRPr lang="es-ES" altLang="es-MX" sz="1200"/>
          </a:p>
        </p:txBody>
      </p:sp>
      <p:sp>
        <p:nvSpPr>
          <p:cNvPr id="303107" name="Rectangle 2"/>
          <p:cNvSpPr>
            <a:spLocks noGrp="1" noRot="1" noChangeAspect="1" noChangeArrowheads="1" noTextEdit="1"/>
          </p:cNvSpPr>
          <p:nvPr>
            <p:ph type="sldImg"/>
          </p:nvPr>
        </p:nvSpPr>
        <p:spPr>
          <a:ln/>
        </p:spPr>
      </p:sp>
      <p:sp>
        <p:nvSpPr>
          <p:cNvPr id="303108" name="Rectangle 3"/>
          <p:cNvSpPr>
            <a:spLocks noGrp="1" noChangeArrowheads="1"/>
          </p:cNvSpPr>
          <p:nvPr>
            <p:ph type="body" idx="1"/>
          </p:nvPr>
        </p:nvSpPr>
        <p:spPr>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a:latin typeface="Times New Roman" charset="0"/>
              <a:ea typeface="ＭＳ Ｐゴシック" charset="0"/>
              <a:cs typeface="+mn-cs"/>
            </a:endParaRPr>
          </a:p>
        </p:txBody>
      </p:sp>
    </p:spTree>
    <p:extLst>
      <p:ext uri="{BB962C8B-B14F-4D97-AF65-F5344CB8AC3E}">
        <p14:creationId xmlns:p14="http://schemas.microsoft.com/office/powerpoint/2010/main" val="794089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2AECD7BD-C6CF-4470-AE51-297922A33328}" type="slidenum">
              <a:rPr lang="es-ES" altLang="es-MX" sz="1200"/>
              <a:pPr eaLnBrk="1" hangingPunct="1"/>
              <a:t>19</a:t>
            </a:fld>
            <a:endParaRPr lang="es-ES" altLang="es-MX" sz="1200"/>
          </a:p>
        </p:txBody>
      </p:sp>
      <p:sp>
        <p:nvSpPr>
          <p:cNvPr id="306179" name="Rectangle 2"/>
          <p:cNvSpPr>
            <a:spLocks noGrp="1" noRot="1" noChangeAspect="1" noChangeArrowheads="1" noTextEdit="1"/>
          </p:cNvSpPr>
          <p:nvPr>
            <p:ph type="sldImg"/>
          </p:nvPr>
        </p:nvSpPr>
        <p:spPr>
          <a:solidFill>
            <a:srgbClr val="FFFFFF"/>
          </a:solidFill>
          <a:ln/>
        </p:spPr>
      </p:sp>
      <p:sp>
        <p:nvSpPr>
          <p:cNvPr id="306180" name="Rectangle 3"/>
          <p:cNvSpPr>
            <a:spLocks noGrp="1" noChangeArrowheads="1"/>
          </p:cNvSpPr>
          <p:nvPr>
            <p:ph type="body" idx="1"/>
          </p:nvPr>
        </p:nvSpPr>
        <p:spPr>
          <a:solidFill>
            <a:srgbClr val="FFFFFF"/>
          </a:solidFill>
          <a:ln w="12700" cap="sq">
            <a:solidFill>
              <a:srgbClr val="000000"/>
            </a:solidFill>
            <a:miter lim="800000"/>
            <a:headEnd type="none" w="sm" len="sm"/>
            <a:tailEnd type="none" w="sm" len="sm"/>
          </a:ln>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a:latin typeface="Times New Roman" charset="0"/>
              <a:ea typeface="ＭＳ Ｐゴシック" charset="0"/>
              <a:cs typeface="+mn-cs"/>
            </a:endParaRPr>
          </a:p>
        </p:txBody>
      </p:sp>
    </p:spTree>
    <p:extLst>
      <p:ext uri="{BB962C8B-B14F-4D97-AF65-F5344CB8AC3E}">
        <p14:creationId xmlns:p14="http://schemas.microsoft.com/office/powerpoint/2010/main" val="10388106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9A845E1D-1960-4BF7-97B6-4BDA363AC7CF}" type="slidenum">
              <a:rPr lang="es-ES" altLang="es-MX" sz="1200"/>
              <a:pPr eaLnBrk="1" hangingPunct="1"/>
              <a:t>2</a:t>
            </a:fld>
            <a:endParaRPr lang="es-ES" altLang="es-MX" sz="1200"/>
          </a:p>
        </p:txBody>
      </p:sp>
      <p:sp>
        <p:nvSpPr>
          <p:cNvPr id="296963" name="Rectangle 2"/>
          <p:cNvSpPr>
            <a:spLocks noGrp="1" noRot="1" noChangeAspect="1" noChangeArrowheads="1" noTextEdit="1"/>
          </p:cNvSpPr>
          <p:nvPr>
            <p:ph type="sldImg"/>
          </p:nvPr>
        </p:nvSpPr>
        <p:spPr>
          <a:ln/>
        </p:spPr>
      </p:sp>
      <p:sp>
        <p:nvSpPr>
          <p:cNvPr id="296964" name="Rectangle 3"/>
          <p:cNvSpPr>
            <a:spLocks noGrp="1" noChangeArrowheads="1"/>
          </p:cNvSpPr>
          <p:nvPr>
            <p:ph type="body" idx="1"/>
          </p:nvPr>
        </p:nvSpPr>
        <p:spPr>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endParaRPr lang="es-ES" altLang="es-MX" smtClean="0"/>
          </a:p>
          <a:p>
            <a:pPr eaLnBrk="1" hangingPunct="1"/>
            <a:r>
              <a:rPr lang="es-ES" altLang="es-MX" smtClean="0"/>
              <a:t>----- Notas de la reunión (06/08/12 00:07) -----</a:t>
            </a:r>
          </a:p>
          <a:p>
            <a:pPr eaLnBrk="1" hangingPunct="1"/>
            <a:r>
              <a:rPr lang="es-ES" altLang="es-MX" smtClean="0"/>
              <a:t>6 LIBROS COMO REFERENCIA, PERO HAY UNA GRAN VARIEDAD DE AUTORES, LOS PRINCIPALES SON NORTEAMERICANOS, IGLESES, ALEMANES Y FRANCESES</a:t>
            </a:r>
          </a:p>
        </p:txBody>
      </p:sp>
    </p:spTree>
    <p:extLst>
      <p:ext uri="{BB962C8B-B14F-4D97-AF65-F5344CB8AC3E}">
        <p14:creationId xmlns:p14="http://schemas.microsoft.com/office/powerpoint/2010/main" val="17223934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C508EE30-AFCA-402B-BE30-8274D063E9D1}" type="slidenum">
              <a:rPr lang="es-ES" altLang="es-MX" sz="1200"/>
              <a:pPr eaLnBrk="1" hangingPunct="1"/>
              <a:t>20</a:t>
            </a:fld>
            <a:endParaRPr lang="es-ES" altLang="es-MX" sz="1200"/>
          </a:p>
        </p:txBody>
      </p:sp>
      <p:sp>
        <p:nvSpPr>
          <p:cNvPr id="306179" name="Rectangle 2"/>
          <p:cNvSpPr>
            <a:spLocks noGrp="1" noRot="1" noChangeAspect="1" noChangeArrowheads="1" noTextEdit="1"/>
          </p:cNvSpPr>
          <p:nvPr>
            <p:ph type="sldImg"/>
          </p:nvPr>
        </p:nvSpPr>
        <p:spPr>
          <a:solidFill>
            <a:srgbClr val="FFFFFF"/>
          </a:solidFill>
          <a:ln/>
        </p:spPr>
      </p:sp>
      <p:sp>
        <p:nvSpPr>
          <p:cNvPr id="306180" name="Rectangle 3"/>
          <p:cNvSpPr>
            <a:spLocks noGrp="1" noChangeArrowheads="1"/>
          </p:cNvSpPr>
          <p:nvPr>
            <p:ph type="body" idx="1"/>
          </p:nvPr>
        </p:nvSpPr>
        <p:spPr>
          <a:solidFill>
            <a:srgbClr val="FFFFFF"/>
          </a:solidFill>
          <a:ln w="12700" cap="sq">
            <a:solidFill>
              <a:srgbClr val="000000"/>
            </a:solidFill>
            <a:miter lim="800000"/>
            <a:headEnd type="none" w="sm" len="sm"/>
            <a:tailEnd type="none" w="sm" len="sm"/>
          </a:ln>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a:latin typeface="Times New Roman" charset="0"/>
              <a:ea typeface="ＭＳ Ｐゴシック" charset="0"/>
              <a:cs typeface="+mn-cs"/>
            </a:endParaRPr>
          </a:p>
        </p:txBody>
      </p:sp>
    </p:spTree>
    <p:extLst>
      <p:ext uri="{BB962C8B-B14F-4D97-AF65-F5344CB8AC3E}">
        <p14:creationId xmlns:p14="http://schemas.microsoft.com/office/powerpoint/2010/main" val="2482923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De la idea a la acción,</a:t>
            </a:r>
            <a:r>
              <a:rPr lang="es-MX" baseline="0" dirty="0" smtClean="0"/>
              <a:t> entre estos dos para que se logren hay que realizar el plan.</a:t>
            </a:r>
            <a:endParaRPr lang="es-MX" dirty="0"/>
          </a:p>
        </p:txBody>
      </p:sp>
      <p:sp>
        <p:nvSpPr>
          <p:cNvPr id="4" name="Marcador de número de diapositiva 3"/>
          <p:cNvSpPr>
            <a:spLocks noGrp="1"/>
          </p:cNvSpPr>
          <p:nvPr>
            <p:ph type="sldNum" sz="quarter" idx="10"/>
          </p:nvPr>
        </p:nvSpPr>
        <p:spPr/>
        <p:txBody>
          <a:bodyPr/>
          <a:lstStyle/>
          <a:p>
            <a:fld id="{D11EDE12-DA3C-46AB-A4FA-7B7F9038F9A9}" type="slidenum">
              <a:rPr lang="es-ES" altLang="es-MX" smtClean="0"/>
              <a:pPr/>
              <a:t>22</a:t>
            </a:fld>
            <a:endParaRPr lang="es-ES" altLang="es-MX"/>
          </a:p>
        </p:txBody>
      </p:sp>
    </p:spTree>
    <p:extLst>
      <p:ext uri="{BB962C8B-B14F-4D97-AF65-F5344CB8AC3E}">
        <p14:creationId xmlns:p14="http://schemas.microsoft.com/office/powerpoint/2010/main" val="10042263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De la idea a la acción,</a:t>
            </a:r>
            <a:r>
              <a:rPr lang="es-MX" baseline="0" dirty="0" smtClean="0"/>
              <a:t> entre estos dos para que se logren hay que realizar el plan.</a:t>
            </a:r>
            <a:endParaRPr lang="es-MX" dirty="0"/>
          </a:p>
        </p:txBody>
      </p:sp>
      <p:sp>
        <p:nvSpPr>
          <p:cNvPr id="4" name="Marcador de número de diapositiva 3"/>
          <p:cNvSpPr>
            <a:spLocks noGrp="1"/>
          </p:cNvSpPr>
          <p:nvPr>
            <p:ph type="sldNum" sz="quarter" idx="10"/>
          </p:nvPr>
        </p:nvSpPr>
        <p:spPr/>
        <p:txBody>
          <a:bodyPr/>
          <a:lstStyle/>
          <a:p>
            <a:fld id="{D11EDE12-DA3C-46AB-A4FA-7B7F9038F9A9}" type="slidenum">
              <a:rPr lang="es-ES" altLang="es-MX" smtClean="0"/>
              <a:pPr/>
              <a:t>23</a:t>
            </a:fld>
            <a:endParaRPr lang="es-ES" altLang="es-MX"/>
          </a:p>
        </p:txBody>
      </p:sp>
    </p:spTree>
    <p:extLst>
      <p:ext uri="{BB962C8B-B14F-4D97-AF65-F5344CB8AC3E}">
        <p14:creationId xmlns:p14="http://schemas.microsoft.com/office/powerpoint/2010/main" val="10042263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De la idea a la acción,</a:t>
            </a:r>
            <a:r>
              <a:rPr lang="es-MX" baseline="0" dirty="0" smtClean="0"/>
              <a:t> entre estos dos para que se logren hay que realizar el plan.</a:t>
            </a:r>
            <a:endParaRPr lang="es-MX" dirty="0"/>
          </a:p>
        </p:txBody>
      </p:sp>
      <p:sp>
        <p:nvSpPr>
          <p:cNvPr id="4" name="Marcador de número de diapositiva 3"/>
          <p:cNvSpPr>
            <a:spLocks noGrp="1"/>
          </p:cNvSpPr>
          <p:nvPr>
            <p:ph type="sldNum" sz="quarter" idx="10"/>
          </p:nvPr>
        </p:nvSpPr>
        <p:spPr/>
        <p:txBody>
          <a:bodyPr/>
          <a:lstStyle/>
          <a:p>
            <a:fld id="{D11EDE12-DA3C-46AB-A4FA-7B7F9038F9A9}" type="slidenum">
              <a:rPr lang="es-ES" altLang="es-MX" smtClean="0"/>
              <a:pPr/>
              <a:t>26</a:t>
            </a:fld>
            <a:endParaRPr lang="es-ES" altLang="es-MX"/>
          </a:p>
        </p:txBody>
      </p:sp>
    </p:spTree>
    <p:extLst>
      <p:ext uri="{BB962C8B-B14F-4D97-AF65-F5344CB8AC3E}">
        <p14:creationId xmlns:p14="http://schemas.microsoft.com/office/powerpoint/2010/main" val="10042263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De la idea a la acción,</a:t>
            </a:r>
            <a:r>
              <a:rPr lang="es-MX" baseline="0" dirty="0" smtClean="0"/>
              <a:t> entre estos dos para que se logren hay que realizar el plan.</a:t>
            </a:r>
            <a:endParaRPr lang="es-MX" dirty="0"/>
          </a:p>
        </p:txBody>
      </p:sp>
      <p:sp>
        <p:nvSpPr>
          <p:cNvPr id="4" name="Marcador de número de diapositiva 3"/>
          <p:cNvSpPr>
            <a:spLocks noGrp="1"/>
          </p:cNvSpPr>
          <p:nvPr>
            <p:ph type="sldNum" sz="quarter" idx="10"/>
          </p:nvPr>
        </p:nvSpPr>
        <p:spPr/>
        <p:txBody>
          <a:bodyPr/>
          <a:lstStyle/>
          <a:p>
            <a:fld id="{D11EDE12-DA3C-46AB-A4FA-7B7F9038F9A9}" type="slidenum">
              <a:rPr lang="es-ES" altLang="es-MX" smtClean="0"/>
              <a:pPr/>
              <a:t>27</a:t>
            </a:fld>
            <a:endParaRPr lang="es-ES" altLang="es-MX"/>
          </a:p>
        </p:txBody>
      </p:sp>
    </p:spTree>
    <p:extLst>
      <p:ext uri="{BB962C8B-B14F-4D97-AF65-F5344CB8AC3E}">
        <p14:creationId xmlns:p14="http://schemas.microsoft.com/office/powerpoint/2010/main" val="10042263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De la idea a la acción,</a:t>
            </a:r>
            <a:r>
              <a:rPr lang="es-MX" baseline="0" dirty="0" smtClean="0"/>
              <a:t> entre estos dos para que se logren hay que realizar el plan.</a:t>
            </a:r>
            <a:endParaRPr lang="es-MX" dirty="0"/>
          </a:p>
        </p:txBody>
      </p:sp>
      <p:sp>
        <p:nvSpPr>
          <p:cNvPr id="4" name="Marcador de número de diapositiva 3"/>
          <p:cNvSpPr>
            <a:spLocks noGrp="1"/>
          </p:cNvSpPr>
          <p:nvPr>
            <p:ph type="sldNum" sz="quarter" idx="10"/>
          </p:nvPr>
        </p:nvSpPr>
        <p:spPr/>
        <p:txBody>
          <a:bodyPr/>
          <a:lstStyle/>
          <a:p>
            <a:fld id="{D11EDE12-DA3C-46AB-A4FA-7B7F9038F9A9}" type="slidenum">
              <a:rPr lang="es-ES" altLang="es-MX" smtClean="0"/>
              <a:pPr/>
              <a:t>28</a:t>
            </a:fld>
            <a:endParaRPr lang="es-ES" altLang="es-MX"/>
          </a:p>
        </p:txBody>
      </p:sp>
    </p:spTree>
    <p:extLst>
      <p:ext uri="{BB962C8B-B14F-4D97-AF65-F5344CB8AC3E}">
        <p14:creationId xmlns:p14="http://schemas.microsoft.com/office/powerpoint/2010/main" val="10042263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9ACADA51-FDC5-4B1F-A093-62BC84896D26}" type="slidenum">
              <a:rPr lang="es-ES" altLang="es-MX" sz="1200"/>
              <a:pPr eaLnBrk="1" hangingPunct="1"/>
              <a:t>29</a:t>
            </a:fld>
            <a:endParaRPr lang="es-ES" altLang="es-MX" sz="1200"/>
          </a:p>
        </p:txBody>
      </p:sp>
      <p:sp>
        <p:nvSpPr>
          <p:cNvPr id="308227" name="Rectangle 2"/>
          <p:cNvSpPr>
            <a:spLocks noGrp="1" noRot="1" noChangeAspect="1" noChangeArrowheads="1" noTextEdit="1"/>
          </p:cNvSpPr>
          <p:nvPr>
            <p:ph type="sldImg"/>
          </p:nvPr>
        </p:nvSpPr>
        <p:spPr>
          <a:ln/>
        </p:spPr>
      </p:sp>
      <p:sp>
        <p:nvSpPr>
          <p:cNvPr id="308228" name="Rectangle 3"/>
          <p:cNvSpPr>
            <a:spLocks noGrp="1" noChangeArrowheads="1"/>
          </p:cNvSpPr>
          <p:nvPr>
            <p:ph type="body" idx="1"/>
          </p:nvPr>
        </p:nvSpPr>
        <p:spPr>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a:latin typeface="Times New Roman" charset="0"/>
              <a:ea typeface="ＭＳ Ｐゴシック" charset="0"/>
              <a:cs typeface="+mn-cs"/>
            </a:endParaRPr>
          </a:p>
        </p:txBody>
      </p:sp>
    </p:spTree>
    <p:extLst>
      <p:ext uri="{BB962C8B-B14F-4D97-AF65-F5344CB8AC3E}">
        <p14:creationId xmlns:p14="http://schemas.microsoft.com/office/powerpoint/2010/main" val="42546588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38160A9B-697A-4526-9488-58184D223176}" type="slidenum">
              <a:rPr lang="es-ES" altLang="es-MX" sz="1200"/>
              <a:pPr eaLnBrk="1" hangingPunct="1"/>
              <a:t>30</a:t>
            </a:fld>
            <a:endParaRPr lang="es-ES" altLang="es-MX" sz="1200"/>
          </a:p>
        </p:txBody>
      </p:sp>
      <p:sp>
        <p:nvSpPr>
          <p:cNvPr id="309251" name="Rectangle 2"/>
          <p:cNvSpPr>
            <a:spLocks noGrp="1" noRot="1" noChangeAspect="1" noChangeArrowheads="1" noTextEdit="1"/>
          </p:cNvSpPr>
          <p:nvPr>
            <p:ph type="sldImg"/>
          </p:nvPr>
        </p:nvSpPr>
        <p:spPr>
          <a:ln/>
        </p:spPr>
      </p:sp>
      <p:sp>
        <p:nvSpPr>
          <p:cNvPr id="309252" name="Rectangle 3"/>
          <p:cNvSpPr>
            <a:spLocks noGrp="1" noChangeArrowheads="1"/>
          </p:cNvSpPr>
          <p:nvPr>
            <p:ph type="body" idx="1"/>
          </p:nvPr>
        </p:nvSpPr>
        <p:spPr>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a:latin typeface="Times New Roman" charset="0"/>
              <a:ea typeface="ＭＳ Ｐゴシック" charset="0"/>
              <a:cs typeface="+mn-cs"/>
            </a:endParaRPr>
          </a:p>
        </p:txBody>
      </p:sp>
    </p:spTree>
    <p:extLst>
      <p:ext uri="{BB962C8B-B14F-4D97-AF65-F5344CB8AC3E}">
        <p14:creationId xmlns:p14="http://schemas.microsoft.com/office/powerpoint/2010/main" val="18321019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1ED689A6-874C-4551-933C-9CD1446A79FE}" type="slidenum">
              <a:rPr lang="es-ES" altLang="es-MX" sz="1200"/>
              <a:pPr eaLnBrk="1" hangingPunct="1"/>
              <a:t>31</a:t>
            </a:fld>
            <a:endParaRPr lang="es-ES" altLang="es-MX" sz="1200"/>
          </a:p>
        </p:txBody>
      </p:sp>
      <p:sp>
        <p:nvSpPr>
          <p:cNvPr id="310275" name="Rectangle 2"/>
          <p:cNvSpPr>
            <a:spLocks noGrp="1" noRot="1" noChangeAspect="1" noChangeArrowheads="1" noTextEdit="1"/>
          </p:cNvSpPr>
          <p:nvPr>
            <p:ph type="sldImg"/>
          </p:nvPr>
        </p:nvSpPr>
        <p:spPr>
          <a:ln/>
        </p:spPr>
      </p:sp>
      <p:sp>
        <p:nvSpPr>
          <p:cNvPr id="310276" name="Rectangle 3"/>
          <p:cNvSpPr>
            <a:spLocks noGrp="1" noChangeArrowheads="1"/>
          </p:cNvSpPr>
          <p:nvPr>
            <p:ph type="body" idx="1"/>
          </p:nvPr>
        </p:nvSpPr>
        <p:spPr>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a:latin typeface="Times New Roman" charset="0"/>
              <a:ea typeface="ＭＳ Ｐゴシック" charset="0"/>
              <a:cs typeface="+mn-cs"/>
            </a:endParaRPr>
          </a:p>
        </p:txBody>
      </p:sp>
    </p:spTree>
    <p:extLst>
      <p:ext uri="{BB962C8B-B14F-4D97-AF65-F5344CB8AC3E}">
        <p14:creationId xmlns:p14="http://schemas.microsoft.com/office/powerpoint/2010/main" val="151687573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854DC259-1A64-43E3-B6E9-5B5F2BC4B8F4}" type="slidenum">
              <a:rPr lang="es-ES" altLang="es-MX" sz="1200"/>
              <a:pPr eaLnBrk="1" hangingPunct="1"/>
              <a:t>32</a:t>
            </a:fld>
            <a:endParaRPr lang="es-ES" altLang="es-MX" sz="1200"/>
          </a:p>
        </p:txBody>
      </p:sp>
      <p:sp>
        <p:nvSpPr>
          <p:cNvPr id="310275" name="Rectangle 2"/>
          <p:cNvSpPr>
            <a:spLocks noGrp="1" noRot="1" noChangeAspect="1" noChangeArrowheads="1" noTextEdit="1"/>
          </p:cNvSpPr>
          <p:nvPr>
            <p:ph type="sldImg"/>
          </p:nvPr>
        </p:nvSpPr>
        <p:spPr>
          <a:ln/>
        </p:spPr>
      </p:sp>
      <p:sp>
        <p:nvSpPr>
          <p:cNvPr id="310276" name="Rectangle 3"/>
          <p:cNvSpPr>
            <a:spLocks noGrp="1" noChangeArrowheads="1"/>
          </p:cNvSpPr>
          <p:nvPr>
            <p:ph type="body" idx="1"/>
          </p:nvPr>
        </p:nvSpPr>
        <p:spPr>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a:latin typeface="Times New Roman" charset="0"/>
              <a:ea typeface="ＭＳ Ｐゴシック" charset="0"/>
              <a:cs typeface="+mn-cs"/>
            </a:endParaRPr>
          </a:p>
        </p:txBody>
      </p:sp>
    </p:spTree>
    <p:extLst>
      <p:ext uri="{BB962C8B-B14F-4D97-AF65-F5344CB8AC3E}">
        <p14:creationId xmlns:p14="http://schemas.microsoft.com/office/powerpoint/2010/main" val="13521214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0BE634CB-42D4-4166-BEF0-4A24A5E34534}" type="slidenum">
              <a:rPr lang="es-ES" altLang="es-MX" sz="1200"/>
              <a:pPr eaLnBrk="1" hangingPunct="1"/>
              <a:t>3</a:t>
            </a:fld>
            <a:endParaRPr lang="es-ES" altLang="es-MX" sz="1200"/>
          </a:p>
        </p:txBody>
      </p:sp>
      <p:sp>
        <p:nvSpPr>
          <p:cNvPr id="296963" name="Rectangle 2"/>
          <p:cNvSpPr>
            <a:spLocks noGrp="1" noRot="1" noChangeAspect="1" noChangeArrowheads="1" noTextEdit="1"/>
          </p:cNvSpPr>
          <p:nvPr>
            <p:ph type="sldImg"/>
          </p:nvPr>
        </p:nvSpPr>
        <p:spPr>
          <a:ln/>
        </p:spPr>
      </p:sp>
      <p:sp>
        <p:nvSpPr>
          <p:cNvPr id="296964" name="Rectangle 3"/>
          <p:cNvSpPr>
            <a:spLocks noGrp="1" noChangeArrowheads="1"/>
          </p:cNvSpPr>
          <p:nvPr>
            <p:ph type="body" idx="1"/>
          </p:nvPr>
        </p:nvSpPr>
        <p:spPr>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endParaRPr lang="es-ES" altLang="es-MX" smtClean="0"/>
          </a:p>
          <a:p>
            <a:pPr eaLnBrk="1" hangingPunct="1"/>
            <a:r>
              <a:rPr lang="es-ES" altLang="es-MX" smtClean="0"/>
              <a:t>----- Notas de la reunión (06/08/12 00:07) -----</a:t>
            </a:r>
          </a:p>
          <a:p>
            <a:pPr eaLnBrk="1" hangingPunct="1"/>
            <a:r>
              <a:rPr lang="es-ES" altLang="es-MX" smtClean="0"/>
              <a:t>6 LIBROS COMO REFERENCIA, PERO HAY UNA GRAN VARIEDAD DE AUTORES, LOS PRINCIPALES SON NORTEAMERICANOS, INGLESES, ALEMANES Y FRANCESES</a:t>
            </a:r>
          </a:p>
        </p:txBody>
      </p:sp>
    </p:spTree>
    <p:extLst>
      <p:ext uri="{BB962C8B-B14F-4D97-AF65-F5344CB8AC3E}">
        <p14:creationId xmlns:p14="http://schemas.microsoft.com/office/powerpoint/2010/main" val="1870013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AB30B249-C77C-49B1-8ACD-549FE037E609}" type="slidenum">
              <a:rPr lang="es-ES" altLang="es-MX" sz="1200"/>
              <a:pPr eaLnBrk="1" hangingPunct="1"/>
              <a:t>33</a:t>
            </a:fld>
            <a:endParaRPr lang="es-ES" altLang="es-MX" sz="1200"/>
          </a:p>
        </p:txBody>
      </p:sp>
      <p:sp>
        <p:nvSpPr>
          <p:cNvPr id="311299" name="Rectangle 2"/>
          <p:cNvSpPr>
            <a:spLocks noGrp="1" noRot="1" noChangeAspect="1" noChangeArrowheads="1" noTextEdit="1"/>
          </p:cNvSpPr>
          <p:nvPr>
            <p:ph type="sldImg"/>
          </p:nvPr>
        </p:nvSpPr>
        <p:spPr>
          <a:ln/>
        </p:spPr>
      </p:sp>
      <p:sp>
        <p:nvSpPr>
          <p:cNvPr id="311300" name="Rectangle 3"/>
          <p:cNvSpPr>
            <a:spLocks noGrp="1" noChangeArrowheads="1"/>
          </p:cNvSpPr>
          <p:nvPr>
            <p:ph type="body" idx="1"/>
          </p:nvPr>
        </p:nvSpPr>
        <p:spPr>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a:latin typeface="Times New Roman" charset="0"/>
              <a:ea typeface="ＭＳ Ｐゴシック" charset="0"/>
              <a:cs typeface="+mn-cs"/>
            </a:endParaRPr>
          </a:p>
        </p:txBody>
      </p:sp>
    </p:spTree>
    <p:extLst>
      <p:ext uri="{BB962C8B-B14F-4D97-AF65-F5344CB8AC3E}">
        <p14:creationId xmlns:p14="http://schemas.microsoft.com/office/powerpoint/2010/main" val="4326693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3193B10B-3381-4BAF-9802-50D1EE8F5767}" type="slidenum">
              <a:rPr lang="es-ES" altLang="es-MX" sz="1200"/>
              <a:pPr eaLnBrk="1" hangingPunct="1"/>
              <a:t>34</a:t>
            </a:fld>
            <a:endParaRPr lang="es-ES" altLang="es-MX" sz="1200"/>
          </a:p>
        </p:txBody>
      </p:sp>
      <p:sp>
        <p:nvSpPr>
          <p:cNvPr id="313347" name="Rectangle 2"/>
          <p:cNvSpPr>
            <a:spLocks noGrp="1" noRot="1" noChangeAspect="1" noChangeArrowheads="1" noTextEdit="1"/>
          </p:cNvSpPr>
          <p:nvPr>
            <p:ph type="sldImg"/>
          </p:nvPr>
        </p:nvSpPr>
        <p:spPr>
          <a:ln/>
        </p:spPr>
      </p:sp>
      <p:sp>
        <p:nvSpPr>
          <p:cNvPr id="313348" name="Rectangle 3"/>
          <p:cNvSpPr>
            <a:spLocks noGrp="1" noChangeArrowheads="1"/>
          </p:cNvSpPr>
          <p:nvPr>
            <p:ph type="body" idx="1"/>
          </p:nvPr>
        </p:nvSpPr>
        <p:spPr>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a:latin typeface="Times New Roman" charset="0"/>
              <a:ea typeface="ＭＳ Ｐゴシック" charset="0"/>
              <a:cs typeface="+mn-cs"/>
            </a:endParaRPr>
          </a:p>
        </p:txBody>
      </p:sp>
    </p:spTree>
    <p:extLst>
      <p:ext uri="{BB962C8B-B14F-4D97-AF65-F5344CB8AC3E}">
        <p14:creationId xmlns:p14="http://schemas.microsoft.com/office/powerpoint/2010/main" val="49415351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E2EB9AC9-0283-46B7-AFEF-2AD29CC1A24C}" type="slidenum">
              <a:rPr lang="es-ES" altLang="es-MX" sz="1200"/>
              <a:pPr eaLnBrk="1" hangingPunct="1"/>
              <a:t>35</a:t>
            </a:fld>
            <a:endParaRPr lang="es-ES" altLang="es-MX" sz="1200"/>
          </a:p>
        </p:txBody>
      </p:sp>
      <p:sp>
        <p:nvSpPr>
          <p:cNvPr id="313347" name="Rectangle 2"/>
          <p:cNvSpPr>
            <a:spLocks noGrp="1" noRot="1" noChangeAspect="1" noChangeArrowheads="1" noTextEdit="1"/>
          </p:cNvSpPr>
          <p:nvPr>
            <p:ph type="sldImg"/>
          </p:nvPr>
        </p:nvSpPr>
        <p:spPr>
          <a:ln/>
        </p:spPr>
      </p:sp>
      <p:sp>
        <p:nvSpPr>
          <p:cNvPr id="313348" name="Rectangle 3"/>
          <p:cNvSpPr>
            <a:spLocks noGrp="1" noChangeArrowheads="1"/>
          </p:cNvSpPr>
          <p:nvPr>
            <p:ph type="body" idx="1"/>
          </p:nvPr>
        </p:nvSpPr>
        <p:spPr>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a:latin typeface="Times New Roman" charset="0"/>
              <a:ea typeface="ＭＳ Ｐゴシック" charset="0"/>
              <a:cs typeface="+mn-cs"/>
            </a:endParaRPr>
          </a:p>
        </p:txBody>
      </p:sp>
    </p:spTree>
    <p:extLst>
      <p:ext uri="{BB962C8B-B14F-4D97-AF65-F5344CB8AC3E}">
        <p14:creationId xmlns:p14="http://schemas.microsoft.com/office/powerpoint/2010/main" val="9188636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EE2C6110-ECFE-4403-9263-CC3A9F47CF0C}" type="slidenum">
              <a:rPr lang="es-ES" altLang="es-MX" sz="1200"/>
              <a:pPr eaLnBrk="1" hangingPunct="1"/>
              <a:t>37</a:t>
            </a:fld>
            <a:endParaRPr lang="es-ES" altLang="es-MX" sz="1200"/>
          </a:p>
        </p:txBody>
      </p:sp>
      <p:sp>
        <p:nvSpPr>
          <p:cNvPr id="314371" name="Rectangle 2"/>
          <p:cNvSpPr>
            <a:spLocks noGrp="1" noRot="1" noChangeAspect="1" noChangeArrowheads="1" noTextEdit="1"/>
          </p:cNvSpPr>
          <p:nvPr>
            <p:ph type="sldImg"/>
          </p:nvPr>
        </p:nvSpPr>
        <p:spPr>
          <a:ln/>
        </p:spPr>
      </p:sp>
      <p:sp>
        <p:nvSpPr>
          <p:cNvPr id="314372" name="Rectangle 3"/>
          <p:cNvSpPr>
            <a:spLocks noGrp="1" noChangeArrowheads="1"/>
          </p:cNvSpPr>
          <p:nvPr>
            <p:ph type="body" idx="1"/>
          </p:nvPr>
        </p:nvSpPr>
        <p:spPr>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a:latin typeface="Times New Roman" charset="0"/>
              <a:ea typeface="ＭＳ Ｐゴシック" charset="0"/>
              <a:cs typeface="+mn-cs"/>
            </a:endParaRPr>
          </a:p>
        </p:txBody>
      </p:sp>
    </p:spTree>
    <p:extLst>
      <p:ext uri="{BB962C8B-B14F-4D97-AF65-F5344CB8AC3E}">
        <p14:creationId xmlns:p14="http://schemas.microsoft.com/office/powerpoint/2010/main" val="7865608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1423B24E-10B1-4A5E-ACA3-8456EE483C06}" type="slidenum">
              <a:rPr lang="es-ES" altLang="es-MX" sz="1200"/>
              <a:pPr eaLnBrk="1" hangingPunct="1"/>
              <a:t>41</a:t>
            </a:fld>
            <a:endParaRPr lang="es-ES" altLang="es-MX" sz="1200"/>
          </a:p>
        </p:txBody>
      </p:sp>
      <p:sp>
        <p:nvSpPr>
          <p:cNvPr id="317443" name="Rectangle 2"/>
          <p:cNvSpPr>
            <a:spLocks noGrp="1" noRot="1" noChangeAspect="1" noChangeArrowheads="1" noTextEdit="1"/>
          </p:cNvSpPr>
          <p:nvPr>
            <p:ph type="sldImg"/>
          </p:nvPr>
        </p:nvSpPr>
        <p:spPr>
          <a:ln/>
        </p:spPr>
      </p:sp>
      <p:sp>
        <p:nvSpPr>
          <p:cNvPr id="317444" name="Rectangle 3"/>
          <p:cNvSpPr>
            <a:spLocks noGrp="1" noChangeArrowheads="1"/>
          </p:cNvSpPr>
          <p:nvPr>
            <p:ph type="body" idx="1"/>
          </p:nvPr>
        </p:nvSpPr>
        <p:spPr>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algn="just" eaLnBrk="1" hangingPunct="1"/>
            <a:r>
              <a:rPr lang="es-ES" altLang="es-MX" sz="900" dirty="0" err="1" smtClean="0"/>
              <a:t>Beuchot</a:t>
            </a:r>
            <a:r>
              <a:rPr lang="es-ES" altLang="es-MX" sz="900" dirty="0" smtClean="0"/>
              <a:t> acepta la definición que propone Santo Tomás: "supuesto [o individuo: </a:t>
            </a:r>
            <a:r>
              <a:rPr lang="es-ES" altLang="es-MX" sz="900" i="1" dirty="0" err="1" smtClean="0"/>
              <a:t>suppositum</a:t>
            </a:r>
            <a:r>
              <a:rPr lang="es-ES" altLang="es-MX" sz="900" dirty="0" smtClean="0"/>
              <a:t>] de naturaleza racional", y la explica de la siguiente manera: el supuesto o "individuo“</a:t>
            </a:r>
            <a:r>
              <a:rPr lang="es-MX" altLang="ja-JP" sz="900" dirty="0" smtClean="0"/>
              <a:t>,</a:t>
            </a:r>
            <a:r>
              <a:rPr lang="es-ES" altLang="ja-JP" sz="900" dirty="0" smtClean="0"/>
              <a:t> </a:t>
            </a:r>
            <a:r>
              <a:rPr lang="es-MX" altLang="ja-JP" sz="900" dirty="0" smtClean="0"/>
              <a:t>es </a:t>
            </a:r>
            <a:r>
              <a:rPr lang="es-ES" altLang="ja-JP" sz="900" dirty="0" smtClean="0"/>
              <a:t>la persona unitaria, autónoma, independiente y suficiente, tiene </a:t>
            </a:r>
            <a:r>
              <a:rPr lang="es-ES" altLang="ja-JP" sz="900" i="1" dirty="0" smtClean="0"/>
              <a:t>espíritu</a:t>
            </a:r>
            <a:r>
              <a:rPr lang="es-ES" altLang="ja-JP" sz="900" dirty="0" smtClean="0"/>
              <a:t>, con dos facultades: conocimiento y voluntad, o sea, la persona "es </a:t>
            </a:r>
            <a:r>
              <a:rPr lang="es-ES" altLang="ja-JP" sz="900" dirty="0" err="1" smtClean="0"/>
              <a:t>conciente</a:t>
            </a:r>
            <a:r>
              <a:rPr lang="es-ES" altLang="ja-JP" sz="900" dirty="0" smtClean="0"/>
              <a:t> y libre y, por lo mismo, responsable". </a:t>
            </a:r>
            <a:r>
              <a:rPr lang="es-ES" altLang="ja-JP" sz="900" baseline="30000" dirty="0" smtClean="0">
                <a:hlinkClick r:id="rId3"/>
              </a:rPr>
              <a:t> </a:t>
            </a:r>
            <a:r>
              <a:rPr lang="es-ES" altLang="ja-JP" sz="900" dirty="0" smtClean="0"/>
              <a:t> </a:t>
            </a:r>
          </a:p>
          <a:p>
            <a:pPr eaLnBrk="1" hangingPunct="1"/>
            <a:endParaRPr lang="es-ES" altLang="es-MX" sz="900" dirty="0" smtClean="0"/>
          </a:p>
        </p:txBody>
      </p:sp>
    </p:spTree>
    <p:extLst>
      <p:ext uri="{BB962C8B-B14F-4D97-AF65-F5344CB8AC3E}">
        <p14:creationId xmlns:p14="http://schemas.microsoft.com/office/powerpoint/2010/main" val="121454328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B17071A0-CC55-402B-9DA8-D23ABCD3C3AE}" type="slidenum">
              <a:rPr lang="es-ES" altLang="es-MX" sz="1200"/>
              <a:pPr eaLnBrk="1" hangingPunct="1"/>
              <a:t>42</a:t>
            </a:fld>
            <a:endParaRPr lang="es-ES" altLang="es-MX" sz="1200"/>
          </a:p>
        </p:txBody>
      </p:sp>
      <p:sp>
        <p:nvSpPr>
          <p:cNvPr id="318467" name="Rectangle 2"/>
          <p:cNvSpPr>
            <a:spLocks noGrp="1" noRot="1" noChangeAspect="1" noChangeArrowheads="1" noTextEdit="1"/>
          </p:cNvSpPr>
          <p:nvPr>
            <p:ph type="sldImg"/>
          </p:nvPr>
        </p:nvSpPr>
        <p:spPr>
          <a:solidFill>
            <a:srgbClr val="FFFFFF"/>
          </a:solidFill>
          <a:ln/>
        </p:spPr>
      </p:sp>
      <p:sp>
        <p:nvSpPr>
          <p:cNvPr id="318468" name="Rectangle 3"/>
          <p:cNvSpPr>
            <a:spLocks noGrp="1" noChangeArrowheads="1"/>
          </p:cNvSpPr>
          <p:nvPr>
            <p:ph type="body" idx="1"/>
          </p:nvPr>
        </p:nvSpPr>
        <p:spPr>
          <a:solidFill>
            <a:srgbClr val="FFFFFF"/>
          </a:solidFill>
          <a:ln w="12700" cap="sq">
            <a:solidFill>
              <a:srgbClr val="000000"/>
            </a:solidFill>
            <a:miter lim="800000"/>
            <a:headEnd type="none" w="sm" len="sm"/>
            <a:tailEnd type="none" w="sm" len="sm"/>
          </a:ln>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sz="900" dirty="0">
              <a:latin typeface="Times New Roman" charset="0"/>
              <a:ea typeface="ＭＳ Ｐゴシック" charset="0"/>
              <a:cs typeface="+mn-cs"/>
            </a:endParaRPr>
          </a:p>
        </p:txBody>
      </p:sp>
    </p:spTree>
    <p:extLst>
      <p:ext uri="{BB962C8B-B14F-4D97-AF65-F5344CB8AC3E}">
        <p14:creationId xmlns:p14="http://schemas.microsoft.com/office/powerpoint/2010/main" val="99689264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08B42DFF-8FC5-422B-AA12-A8122F615178}" type="slidenum">
              <a:rPr lang="es-ES" altLang="es-MX" sz="1200"/>
              <a:pPr eaLnBrk="1" hangingPunct="1"/>
              <a:t>43</a:t>
            </a:fld>
            <a:endParaRPr lang="es-ES" altLang="es-MX" sz="1200"/>
          </a:p>
        </p:txBody>
      </p:sp>
      <p:sp>
        <p:nvSpPr>
          <p:cNvPr id="325635" name="Rectangle 2"/>
          <p:cNvSpPr>
            <a:spLocks noGrp="1" noRot="1" noChangeAspect="1" noChangeArrowheads="1" noTextEdit="1"/>
          </p:cNvSpPr>
          <p:nvPr>
            <p:ph type="sldImg"/>
          </p:nvPr>
        </p:nvSpPr>
        <p:spPr>
          <a:solidFill>
            <a:srgbClr val="FFFFFF"/>
          </a:solidFill>
          <a:ln/>
        </p:spPr>
      </p:sp>
      <p:sp>
        <p:nvSpPr>
          <p:cNvPr id="325636" name="Rectangle 3"/>
          <p:cNvSpPr>
            <a:spLocks noGrp="1" noChangeArrowheads="1"/>
          </p:cNvSpPr>
          <p:nvPr>
            <p:ph type="body" idx="1"/>
          </p:nvPr>
        </p:nvSpPr>
        <p:spPr>
          <a:solidFill>
            <a:srgbClr val="FFFFFF"/>
          </a:solidFill>
          <a:ln w="12700" cap="sq">
            <a:solidFill>
              <a:srgbClr val="000000"/>
            </a:solidFill>
            <a:miter lim="800000"/>
            <a:headEnd type="none" w="sm" len="sm"/>
            <a:tailEnd type="none" w="sm" len="sm"/>
          </a:ln>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a:latin typeface="Times New Roman" charset="0"/>
              <a:ea typeface="ＭＳ Ｐゴシック" charset="0"/>
              <a:cs typeface="+mn-cs"/>
            </a:endParaRPr>
          </a:p>
        </p:txBody>
      </p:sp>
    </p:spTree>
    <p:extLst>
      <p:ext uri="{BB962C8B-B14F-4D97-AF65-F5344CB8AC3E}">
        <p14:creationId xmlns:p14="http://schemas.microsoft.com/office/powerpoint/2010/main" val="10728742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8"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FA850691-08DB-4F9F-8F23-0D3B34E1547A}" type="slidenum">
              <a:rPr lang="es-ES" altLang="es-MX" sz="1200"/>
              <a:pPr eaLnBrk="1" hangingPunct="1"/>
              <a:t>45</a:t>
            </a:fld>
            <a:endParaRPr lang="es-ES" altLang="es-MX" sz="1200"/>
          </a:p>
        </p:txBody>
      </p:sp>
      <p:sp>
        <p:nvSpPr>
          <p:cNvPr id="326659" name="Rectangle 2"/>
          <p:cNvSpPr>
            <a:spLocks noGrp="1" noRot="1" noChangeAspect="1" noChangeArrowheads="1" noTextEdit="1"/>
          </p:cNvSpPr>
          <p:nvPr>
            <p:ph type="sldImg"/>
          </p:nvPr>
        </p:nvSpPr>
        <p:spPr>
          <a:solidFill>
            <a:srgbClr val="FFFFFF"/>
          </a:solidFill>
          <a:ln/>
        </p:spPr>
      </p:sp>
      <p:sp>
        <p:nvSpPr>
          <p:cNvPr id="326660" name="Rectangle 3"/>
          <p:cNvSpPr>
            <a:spLocks noGrp="1" noChangeArrowheads="1"/>
          </p:cNvSpPr>
          <p:nvPr>
            <p:ph type="body" idx="1"/>
          </p:nvPr>
        </p:nvSpPr>
        <p:spPr>
          <a:solidFill>
            <a:srgbClr val="FFFFFF"/>
          </a:solidFill>
          <a:ln w="12700" cap="sq">
            <a:solidFill>
              <a:srgbClr val="000000"/>
            </a:solidFill>
            <a:miter lim="800000"/>
            <a:headEnd type="none" w="sm" len="sm"/>
            <a:tailEnd type="none" w="sm" len="sm"/>
          </a:ln>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a:latin typeface="Times New Roman" charset="0"/>
              <a:ea typeface="ＭＳ Ｐゴシック" charset="0"/>
              <a:cs typeface="+mn-cs"/>
            </a:endParaRPr>
          </a:p>
        </p:txBody>
      </p:sp>
    </p:spTree>
    <p:extLst>
      <p:ext uri="{BB962C8B-B14F-4D97-AF65-F5344CB8AC3E}">
        <p14:creationId xmlns:p14="http://schemas.microsoft.com/office/powerpoint/2010/main" val="134135481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0567D7E9-A90A-408E-8F54-898B0F80A211}" type="slidenum">
              <a:rPr lang="es-ES" altLang="es-MX" sz="1200"/>
              <a:pPr eaLnBrk="1" hangingPunct="1"/>
              <a:t>47</a:t>
            </a:fld>
            <a:endParaRPr lang="es-ES" altLang="es-MX" sz="1200"/>
          </a:p>
        </p:txBody>
      </p:sp>
      <p:sp>
        <p:nvSpPr>
          <p:cNvPr id="327683" name="Rectangle 2"/>
          <p:cNvSpPr>
            <a:spLocks noGrp="1" noRot="1" noChangeAspect="1" noChangeArrowheads="1" noTextEdit="1"/>
          </p:cNvSpPr>
          <p:nvPr>
            <p:ph type="sldImg"/>
          </p:nvPr>
        </p:nvSpPr>
        <p:spPr>
          <a:solidFill>
            <a:srgbClr val="FFFFFF"/>
          </a:solidFill>
          <a:ln/>
        </p:spPr>
      </p:sp>
      <p:sp>
        <p:nvSpPr>
          <p:cNvPr id="327684" name="Rectangle 3"/>
          <p:cNvSpPr>
            <a:spLocks noGrp="1" noChangeArrowheads="1"/>
          </p:cNvSpPr>
          <p:nvPr>
            <p:ph type="body" idx="1"/>
          </p:nvPr>
        </p:nvSpPr>
        <p:spPr>
          <a:solidFill>
            <a:srgbClr val="FFFFFF"/>
          </a:solidFill>
          <a:ln w="12700" cap="sq">
            <a:solidFill>
              <a:srgbClr val="000000"/>
            </a:solidFill>
            <a:miter lim="800000"/>
            <a:headEnd type="none" w="sm" len="sm"/>
            <a:tailEnd type="none" w="sm" len="sm"/>
          </a:ln>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a:latin typeface="Times New Roman" charset="0"/>
              <a:ea typeface="ＭＳ Ｐゴシック" charset="0"/>
              <a:cs typeface="+mn-cs"/>
            </a:endParaRPr>
          </a:p>
        </p:txBody>
      </p:sp>
    </p:spTree>
    <p:extLst>
      <p:ext uri="{BB962C8B-B14F-4D97-AF65-F5344CB8AC3E}">
        <p14:creationId xmlns:p14="http://schemas.microsoft.com/office/powerpoint/2010/main" val="201458356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6"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7BBD6E33-35CD-417F-A81A-B7832944A1EF}" type="slidenum">
              <a:rPr lang="es-ES" altLang="es-MX" sz="1200"/>
              <a:pPr eaLnBrk="1" hangingPunct="1"/>
              <a:t>49</a:t>
            </a:fld>
            <a:endParaRPr lang="es-ES" altLang="es-MX" sz="1200"/>
          </a:p>
        </p:txBody>
      </p:sp>
      <p:sp>
        <p:nvSpPr>
          <p:cNvPr id="328707" name="Rectangle 2"/>
          <p:cNvSpPr>
            <a:spLocks noGrp="1" noRot="1" noChangeAspect="1" noChangeArrowheads="1" noTextEdit="1"/>
          </p:cNvSpPr>
          <p:nvPr>
            <p:ph type="sldImg"/>
          </p:nvPr>
        </p:nvSpPr>
        <p:spPr>
          <a:solidFill>
            <a:srgbClr val="FFFFFF"/>
          </a:solidFill>
          <a:ln/>
        </p:spPr>
      </p:sp>
      <p:sp>
        <p:nvSpPr>
          <p:cNvPr id="328708" name="Rectangle 3"/>
          <p:cNvSpPr>
            <a:spLocks noGrp="1" noChangeArrowheads="1"/>
          </p:cNvSpPr>
          <p:nvPr>
            <p:ph type="body" idx="1"/>
          </p:nvPr>
        </p:nvSpPr>
        <p:spPr>
          <a:solidFill>
            <a:srgbClr val="FFFFFF"/>
          </a:solidFill>
          <a:ln w="12700" cap="sq">
            <a:solidFill>
              <a:srgbClr val="000000"/>
            </a:solidFill>
            <a:miter lim="800000"/>
            <a:headEnd type="none" w="sm" len="sm"/>
            <a:tailEnd type="none" w="sm" len="sm"/>
          </a:ln>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a:latin typeface="Times New Roman" charset="0"/>
              <a:ea typeface="ＭＳ Ｐゴシック" charset="0"/>
              <a:cs typeface="+mn-cs"/>
            </a:endParaRPr>
          </a:p>
        </p:txBody>
      </p:sp>
    </p:spTree>
    <p:extLst>
      <p:ext uri="{BB962C8B-B14F-4D97-AF65-F5344CB8AC3E}">
        <p14:creationId xmlns:p14="http://schemas.microsoft.com/office/powerpoint/2010/main" val="18788319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0BE634CB-42D4-4166-BEF0-4A24A5E34534}" type="slidenum">
              <a:rPr lang="es-ES" altLang="es-MX" sz="1200"/>
              <a:pPr eaLnBrk="1" hangingPunct="1"/>
              <a:t>4</a:t>
            </a:fld>
            <a:endParaRPr lang="es-ES" altLang="es-MX" sz="1200"/>
          </a:p>
        </p:txBody>
      </p:sp>
      <p:sp>
        <p:nvSpPr>
          <p:cNvPr id="296963" name="Rectangle 2"/>
          <p:cNvSpPr>
            <a:spLocks noGrp="1" noRot="1" noChangeAspect="1" noChangeArrowheads="1" noTextEdit="1"/>
          </p:cNvSpPr>
          <p:nvPr>
            <p:ph type="sldImg"/>
          </p:nvPr>
        </p:nvSpPr>
        <p:spPr>
          <a:ln/>
        </p:spPr>
      </p:sp>
      <p:sp>
        <p:nvSpPr>
          <p:cNvPr id="296964" name="Rectangle 3"/>
          <p:cNvSpPr>
            <a:spLocks noGrp="1" noChangeArrowheads="1"/>
          </p:cNvSpPr>
          <p:nvPr>
            <p:ph type="body" idx="1"/>
          </p:nvPr>
        </p:nvSpPr>
        <p:spPr>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endParaRPr lang="es-ES" altLang="es-MX" smtClean="0"/>
          </a:p>
          <a:p>
            <a:pPr eaLnBrk="1" hangingPunct="1"/>
            <a:r>
              <a:rPr lang="es-ES" altLang="es-MX" smtClean="0"/>
              <a:t>----- Notas de la reunión (06/08/12 00:07) -----</a:t>
            </a:r>
          </a:p>
          <a:p>
            <a:pPr eaLnBrk="1" hangingPunct="1"/>
            <a:r>
              <a:rPr lang="es-ES" altLang="es-MX" smtClean="0"/>
              <a:t>6 LIBROS COMO REFERENCIA, PERO HAY UNA GRAN VARIEDAD DE AUTORES, LOS PRINCIPALES SON NORTEAMERICANOS, INGLESES, ALEMANES Y FRANCESES</a:t>
            </a:r>
          </a:p>
        </p:txBody>
      </p:sp>
    </p:spTree>
    <p:extLst>
      <p:ext uri="{BB962C8B-B14F-4D97-AF65-F5344CB8AC3E}">
        <p14:creationId xmlns:p14="http://schemas.microsoft.com/office/powerpoint/2010/main" val="116272732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6"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7BBD6E33-35CD-417F-A81A-B7832944A1EF}" type="slidenum">
              <a:rPr lang="es-ES" altLang="es-MX" sz="1200"/>
              <a:pPr eaLnBrk="1" hangingPunct="1"/>
              <a:t>50</a:t>
            </a:fld>
            <a:endParaRPr lang="es-ES" altLang="es-MX" sz="1200"/>
          </a:p>
        </p:txBody>
      </p:sp>
      <p:sp>
        <p:nvSpPr>
          <p:cNvPr id="328707" name="Rectangle 2"/>
          <p:cNvSpPr>
            <a:spLocks noGrp="1" noRot="1" noChangeAspect="1" noChangeArrowheads="1" noTextEdit="1"/>
          </p:cNvSpPr>
          <p:nvPr>
            <p:ph type="sldImg"/>
          </p:nvPr>
        </p:nvSpPr>
        <p:spPr>
          <a:solidFill>
            <a:srgbClr val="FFFFFF"/>
          </a:solidFill>
          <a:ln/>
        </p:spPr>
      </p:sp>
      <p:sp>
        <p:nvSpPr>
          <p:cNvPr id="328708" name="Rectangle 3"/>
          <p:cNvSpPr>
            <a:spLocks noGrp="1" noChangeArrowheads="1"/>
          </p:cNvSpPr>
          <p:nvPr>
            <p:ph type="body" idx="1"/>
          </p:nvPr>
        </p:nvSpPr>
        <p:spPr>
          <a:solidFill>
            <a:srgbClr val="FFFFFF"/>
          </a:solidFill>
          <a:ln w="12700" cap="sq">
            <a:solidFill>
              <a:srgbClr val="000000"/>
            </a:solidFill>
            <a:miter lim="800000"/>
            <a:headEnd type="none" w="sm" len="sm"/>
            <a:tailEnd type="none" w="sm" len="sm"/>
          </a:ln>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a:latin typeface="Times New Roman" charset="0"/>
              <a:ea typeface="ＭＳ Ｐゴシック" charset="0"/>
              <a:cs typeface="+mn-cs"/>
            </a:endParaRPr>
          </a:p>
        </p:txBody>
      </p:sp>
    </p:spTree>
    <p:extLst>
      <p:ext uri="{BB962C8B-B14F-4D97-AF65-F5344CB8AC3E}">
        <p14:creationId xmlns:p14="http://schemas.microsoft.com/office/powerpoint/2010/main" val="49790333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6"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852961D4-6DBB-4F7C-8F6C-E600BB3A0F8F}" type="slidenum">
              <a:rPr lang="es-ES" altLang="es-MX" sz="1200"/>
              <a:pPr eaLnBrk="1" hangingPunct="1"/>
              <a:t>51</a:t>
            </a:fld>
            <a:endParaRPr lang="es-ES" altLang="es-MX" sz="1200"/>
          </a:p>
        </p:txBody>
      </p:sp>
      <p:sp>
        <p:nvSpPr>
          <p:cNvPr id="328707" name="Rectangle 2"/>
          <p:cNvSpPr>
            <a:spLocks noGrp="1" noRot="1" noChangeAspect="1" noChangeArrowheads="1" noTextEdit="1"/>
          </p:cNvSpPr>
          <p:nvPr>
            <p:ph type="sldImg"/>
          </p:nvPr>
        </p:nvSpPr>
        <p:spPr>
          <a:solidFill>
            <a:srgbClr val="FFFFFF"/>
          </a:solidFill>
          <a:ln/>
        </p:spPr>
      </p:sp>
      <p:sp>
        <p:nvSpPr>
          <p:cNvPr id="328708" name="Rectangle 3"/>
          <p:cNvSpPr>
            <a:spLocks noGrp="1" noChangeArrowheads="1"/>
          </p:cNvSpPr>
          <p:nvPr>
            <p:ph type="body" idx="1"/>
          </p:nvPr>
        </p:nvSpPr>
        <p:spPr>
          <a:solidFill>
            <a:srgbClr val="FFFFFF"/>
          </a:solidFill>
          <a:ln w="12700" cap="sq">
            <a:solidFill>
              <a:srgbClr val="000000"/>
            </a:solidFill>
            <a:miter lim="800000"/>
            <a:headEnd type="none" w="sm" len="sm"/>
            <a:tailEnd type="none" w="sm" len="sm"/>
          </a:ln>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a:latin typeface="Times New Roman" charset="0"/>
              <a:ea typeface="ＭＳ Ｐゴシック" charset="0"/>
              <a:cs typeface="+mn-cs"/>
            </a:endParaRPr>
          </a:p>
        </p:txBody>
      </p:sp>
    </p:spTree>
    <p:extLst>
      <p:ext uri="{BB962C8B-B14F-4D97-AF65-F5344CB8AC3E}">
        <p14:creationId xmlns:p14="http://schemas.microsoft.com/office/powerpoint/2010/main" val="16650794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6"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920E5191-ECA4-4050-88CA-77211381C5ED}" type="slidenum">
              <a:rPr lang="es-ES" altLang="es-MX" sz="1200"/>
              <a:pPr eaLnBrk="1" hangingPunct="1"/>
              <a:t>52</a:t>
            </a:fld>
            <a:endParaRPr lang="es-ES" altLang="es-MX" sz="1200"/>
          </a:p>
        </p:txBody>
      </p:sp>
      <p:sp>
        <p:nvSpPr>
          <p:cNvPr id="328707" name="Rectangle 2"/>
          <p:cNvSpPr>
            <a:spLocks noGrp="1" noRot="1" noChangeAspect="1" noChangeArrowheads="1" noTextEdit="1"/>
          </p:cNvSpPr>
          <p:nvPr>
            <p:ph type="sldImg"/>
          </p:nvPr>
        </p:nvSpPr>
        <p:spPr>
          <a:solidFill>
            <a:srgbClr val="FFFFFF"/>
          </a:solidFill>
          <a:ln/>
        </p:spPr>
      </p:sp>
      <p:sp>
        <p:nvSpPr>
          <p:cNvPr id="328708" name="Rectangle 3"/>
          <p:cNvSpPr>
            <a:spLocks noGrp="1" noChangeArrowheads="1"/>
          </p:cNvSpPr>
          <p:nvPr>
            <p:ph type="body" idx="1"/>
          </p:nvPr>
        </p:nvSpPr>
        <p:spPr>
          <a:solidFill>
            <a:srgbClr val="FFFFFF"/>
          </a:solidFill>
          <a:ln w="12700" cap="sq">
            <a:solidFill>
              <a:srgbClr val="000000"/>
            </a:solidFill>
            <a:miter lim="800000"/>
            <a:headEnd type="none" w="sm" len="sm"/>
            <a:tailEnd type="none" w="sm" len="sm"/>
          </a:ln>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a:latin typeface="Times New Roman" charset="0"/>
              <a:ea typeface="ＭＳ Ｐゴシック" charset="0"/>
              <a:cs typeface="+mn-cs"/>
            </a:endParaRPr>
          </a:p>
        </p:txBody>
      </p:sp>
    </p:spTree>
    <p:extLst>
      <p:ext uri="{BB962C8B-B14F-4D97-AF65-F5344CB8AC3E}">
        <p14:creationId xmlns:p14="http://schemas.microsoft.com/office/powerpoint/2010/main" val="113074402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98214266-B821-4700-A772-2895CB48DC88}" type="slidenum">
              <a:rPr lang="es-ES" altLang="es-MX" sz="1200"/>
              <a:pPr eaLnBrk="1" hangingPunct="1"/>
              <a:t>53</a:t>
            </a:fld>
            <a:endParaRPr lang="es-ES" altLang="es-MX" sz="1200"/>
          </a:p>
        </p:txBody>
      </p:sp>
      <p:sp>
        <p:nvSpPr>
          <p:cNvPr id="329731" name="Rectangle 2"/>
          <p:cNvSpPr>
            <a:spLocks noGrp="1" noRot="1" noChangeAspect="1" noChangeArrowheads="1" noTextEdit="1"/>
          </p:cNvSpPr>
          <p:nvPr>
            <p:ph type="sldImg"/>
          </p:nvPr>
        </p:nvSpPr>
        <p:spPr>
          <a:solidFill>
            <a:srgbClr val="FFFFFF"/>
          </a:solidFill>
          <a:ln/>
        </p:spPr>
      </p:sp>
      <p:sp>
        <p:nvSpPr>
          <p:cNvPr id="329732" name="Rectangle 3"/>
          <p:cNvSpPr>
            <a:spLocks noGrp="1" noChangeArrowheads="1"/>
          </p:cNvSpPr>
          <p:nvPr>
            <p:ph type="body" idx="1"/>
          </p:nvPr>
        </p:nvSpPr>
        <p:spPr>
          <a:solidFill>
            <a:srgbClr val="FFFFFF"/>
          </a:solidFill>
          <a:ln w="12700" cap="sq">
            <a:solidFill>
              <a:srgbClr val="000000"/>
            </a:solidFill>
            <a:miter lim="800000"/>
            <a:headEnd type="none" w="sm" len="sm"/>
            <a:tailEnd type="none" w="sm" len="sm"/>
          </a:ln>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a:latin typeface="Times New Roman" charset="0"/>
              <a:ea typeface="ＭＳ Ｐゴシック" charset="0"/>
              <a:cs typeface="+mn-cs"/>
            </a:endParaRPr>
          </a:p>
        </p:txBody>
      </p:sp>
    </p:spTree>
    <p:extLst>
      <p:ext uri="{BB962C8B-B14F-4D97-AF65-F5344CB8AC3E}">
        <p14:creationId xmlns:p14="http://schemas.microsoft.com/office/powerpoint/2010/main" val="133200225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CFE80D4E-8509-49E3-B7D6-FE3075669FEC}" type="slidenum">
              <a:rPr lang="es-ES" altLang="es-MX" sz="1200"/>
              <a:pPr eaLnBrk="1" hangingPunct="1"/>
              <a:t>54</a:t>
            </a:fld>
            <a:endParaRPr lang="es-ES" altLang="es-MX" sz="1200"/>
          </a:p>
        </p:txBody>
      </p:sp>
      <p:sp>
        <p:nvSpPr>
          <p:cNvPr id="329731" name="Rectangle 2"/>
          <p:cNvSpPr>
            <a:spLocks noGrp="1" noRot="1" noChangeAspect="1" noChangeArrowheads="1" noTextEdit="1"/>
          </p:cNvSpPr>
          <p:nvPr>
            <p:ph type="sldImg"/>
          </p:nvPr>
        </p:nvSpPr>
        <p:spPr>
          <a:solidFill>
            <a:srgbClr val="FFFFFF"/>
          </a:solidFill>
          <a:ln/>
        </p:spPr>
      </p:sp>
      <p:sp>
        <p:nvSpPr>
          <p:cNvPr id="329732" name="Rectangle 3"/>
          <p:cNvSpPr>
            <a:spLocks noGrp="1" noChangeArrowheads="1"/>
          </p:cNvSpPr>
          <p:nvPr>
            <p:ph type="body" idx="1"/>
          </p:nvPr>
        </p:nvSpPr>
        <p:spPr>
          <a:solidFill>
            <a:srgbClr val="FFFFFF"/>
          </a:solidFill>
          <a:ln w="12700" cap="sq">
            <a:solidFill>
              <a:srgbClr val="000000"/>
            </a:solidFill>
            <a:miter lim="800000"/>
            <a:headEnd type="none" w="sm" len="sm"/>
            <a:tailEnd type="none" w="sm" len="sm"/>
          </a:ln>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a:latin typeface="Times New Roman" charset="0"/>
              <a:ea typeface="ＭＳ Ｐゴシック" charset="0"/>
              <a:cs typeface="+mn-cs"/>
            </a:endParaRPr>
          </a:p>
        </p:txBody>
      </p:sp>
    </p:spTree>
    <p:extLst>
      <p:ext uri="{BB962C8B-B14F-4D97-AF65-F5344CB8AC3E}">
        <p14:creationId xmlns:p14="http://schemas.microsoft.com/office/powerpoint/2010/main" val="159241387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A23DF280-0FD2-4E79-A18F-7B679FFF945F}" type="slidenum">
              <a:rPr lang="es-ES" altLang="es-MX" sz="1200"/>
              <a:pPr eaLnBrk="1" hangingPunct="1"/>
              <a:t>55</a:t>
            </a:fld>
            <a:endParaRPr lang="es-ES" altLang="es-MX" sz="1200"/>
          </a:p>
        </p:txBody>
      </p:sp>
      <p:sp>
        <p:nvSpPr>
          <p:cNvPr id="330755" name="Rectangle 2"/>
          <p:cNvSpPr>
            <a:spLocks noGrp="1" noRot="1" noChangeAspect="1" noChangeArrowheads="1" noTextEdit="1"/>
          </p:cNvSpPr>
          <p:nvPr>
            <p:ph type="sldImg"/>
          </p:nvPr>
        </p:nvSpPr>
        <p:spPr>
          <a:solidFill>
            <a:srgbClr val="FFFFFF"/>
          </a:solidFill>
          <a:ln/>
        </p:spPr>
      </p:sp>
      <p:sp>
        <p:nvSpPr>
          <p:cNvPr id="330756" name="Rectangle 3"/>
          <p:cNvSpPr>
            <a:spLocks noGrp="1" noChangeArrowheads="1"/>
          </p:cNvSpPr>
          <p:nvPr>
            <p:ph type="body" idx="1"/>
          </p:nvPr>
        </p:nvSpPr>
        <p:spPr>
          <a:solidFill>
            <a:srgbClr val="FFFFFF"/>
          </a:solidFill>
          <a:ln w="12700" cap="sq">
            <a:solidFill>
              <a:srgbClr val="000000"/>
            </a:solidFill>
            <a:miter lim="800000"/>
            <a:headEnd type="none" w="sm" len="sm"/>
            <a:tailEnd type="none" w="sm" len="sm"/>
          </a:ln>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a:latin typeface="Times New Roman" charset="0"/>
              <a:ea typeface="ＭＳ Ｐゴシック" charset="0"/>
              <a:cs typeface="+mn-cs"/>
            </a:endParaRPr>
          </a:p>
        </p:txBody>
      </p:sp>
    </p:spTree>
    <p:extLst>
      <p:ext uri="{BB962C8B-B14F-4D97-AF65-F5344CB8AC3E}">
        <p14:creationId xmlns:p14="http://schemas.microsoft.com/office/powerpoint/2010/main" val="175883863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FA96A1D1-39FE-40A8-96C4-309E8676F2A4}" type="slidenum">
              <a:rPr lang="es-ES" altLang="es-MX" sz="1200"/>
              <a:pPr eaLnBrk="1" hangingPunct="1"/>
              <a:t>56</a:t>
            </a:fld>
            <a:endParaRPr lang="es-ES" altLang="es-MX" sz="1200"/>
          </a:p>
        </p:txBody>
      </p:sp>
      <p:sp>
        <p:nvSpPr>
          <p:cNvPr id="330755" name="Rectangle 2"/>
          <p:cNvSpPr>
            <a:spLocks noGrp="1" noRot="1" noChangeAspect="1" noChangeArrowheads="1" noTextEdit="1"/>
          </p:cNvSpPr>
          <p:nvPr>
            <p:ph type="sldImg"/>
          </p:nvPr>
        </p:nvSpPr>
        <p:spPr>
          <a:solidFill>
            <a:srgbClr val="FFFFFF"/>
          </a:solidFill>
          <a:ln/>
        </p:spPr>
      </p:sp>
      <p:sp>
        <p:nvSpPr>
          <p:cNvPr id="330756" name="Rectangle 3"/>
          <p:cNvSpPr>
            <a:spLocks noGrp="1" noChangeArrowheads="1"/>
          </p:cNvSpPr>
          <p:nvPr>
            <p:ph type="body" idx="1"/>
          </p:nvPr>
        </p:nvSpPr>
        <p:spPr>
          <a:solidFill>
            <a:srgbClr val="FFFFFF"/>
          </a:solidFill>
          <a:ln w="12700" cap="sq">
            <a:solidFill>
              <a:srgbClr val="000000"/>
            </a:solidFill>
            <a:miter lim="800000"/>
            <a:headEnd type="none" w="sm" len="sm"/>
            <a:tailEnd type="none" w="sm" len="sm"/>
          </a:ln>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a:latin typeface="Times New Roman" charset="0"/>
              <a:ea typeface="ＭＳ Ｐゴシック" charset="0"/>
              <a:cs typeface="+mn-cs"/>
            </a:endParaRPr>
          </a:p>
        </p:txBody>
      </p:sp>
    </p:spTree>
    <p:extLst>
      <p:ext uri="{BB962C8B-B14F-4D97-AF65-F5344CB8AC3E}">
        <p14:creationId xmlns:p14="http://schemas.microsoft.com/office/powerpoint/2010/main" val="68848706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0DD8EBA2-14DF-4FD5-B341-8E617F0E1442}" type="slidenum">
              <a:rPr lang="es-ES" altLang="es-MX" sz="1200"/>
              <a:pPr eaLnBrk="1" hangingPunct="1"/>
              <a:t>57</a:t>
            </a:fld>
            <a:endParaRPr lang="es-ES" altLang="es-MX" sz="1200"/>
          </a:p>
        </p:txBody>
      </p:sp>
      <p:sp>
        <p:nvSpPr>
          <p:cNvPr id="330755" name="Rectangle 2"/>
          <p:cNvSpPr>
            <a:spLocks noGrp="1" noRot="1" noChangeAspect="1" noChangeArrowheads="1" noTextEdit="1"/>
          </p:cNvSpPr>
          <p:nvPr>
            <p:ph type="sldImg"/>
          </p:nvPr>
        </p:nvSpPr>
        <p:spPr>
          <a:solidFill>
            <a:srgbClr val="FFFFFF"/>
          </a:solidFill>
          <a:ln/>
        </p:spPr>
      </p:sp>
      <p:sp>
        <p:nvSpPr>
          <p:cNvPr id="330756" name="Rectangle 3"/>
          <p:cNvSpPr>
            <a:spLocks noGrp="1" noChangeArrowheads="1"/>
          </p:cNvSpPr>
          <p:nvPr>
            <p:ph type="body" idx="1"/>
          </p:nvPr>
        </p:nvSpPr>
        <p:spPr>
          <a:solidFill>
            <a:srgbClr val="FFFFFF"/>
          </a:solidFill>
          <a:ln w="12700" cap="sq">
            <a:solidFill>
              <a:srgbClr val="000000"/>
            </a:solidFill>
            <a:miter lim="800000"/>
            <a:headEnd type="none" w="sm" len="sm"/>
            <a:tailEnd type="none" w="sm" len="sm"/>
          </a:ln>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a:latin typeface="Times New Roman" charset="0"/>
              <a:ea typeface="ＭＳ Ｐゴシック" charset="0"/>
              <a:cs typeface="+mn-cs"/>
            </a:endParaRPr>
          </a:p>
        </p:txBody>
      </p:sp>
    </p:spTree>
    <p:extLst>
      <p:ext uri="{BB962C8B-B14F-4D97-AF65-F5344CB8AC3E}">
        <p14:creationId xmlns:p14="http://schemas.microsoft.com/office/powerpoint/2010/main" val="76027864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8"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1C7949D0-F59D-4FFA-A9B9-98871E414E27}" type="slidenum">
              <a:rPr lang="es-ES" altLang="es-MX" sz="1200"/>
              <a:pPr eaLnBrk="1" hangingPunct="1"/>
              <a:t>58</a:t>
            </a:fld>
            <a:endParaRPr lang="es-ES" altLang="es-MX" sz="1200"/>
          </a:p>
        </p:txBody>
      </p:sp>
      <p:sp>
        <p:nvSpPr>
          <p:cNvPr id="331779" name="Rectangle 2"/>
          <p:cNvSpPr>
            <a:spLocks noGrp="1" noRot="1" noChangeAspect="1" noChangeArrowheads="1" noTextEdit="1"/>
          </p:cNvSpPr>
          <p:nvPr>
            <p:ph type="sldImg"/>
          </p:nvPr>
        </p:nvSpPr>
        <p:spPr>
          <a:solidFill>
            <a:srgbClr val="FFFFFF"/>
          </a:solidFill>
          <a:ln/>
        </p:spPr>
      </p:sp>
      <p:sp>
        <p:nvSpPr>
          <p:cNvPr id="331780" name="Rectangle 3"/>
          <p:cNvSpPr>
            <a:spLocks noGrp="1" noChangeArrowheads="1"/>
          </p:cNvSpPr>
          <p:nvPr>
            <p:ph type="body" idx="1"/>
          </p:nvPr>
        </p:nvSpPr>
        <p:spPr>
          <a:solidFill>
            <a:srgbClr val="FFFFFF"/>
          </a:solidFill>
          <a:ln w="12700" cap="sq">
            <a:solidFill>
              <a:srgbClr val="000000"/>
            </a:solidFill>
            <a:miter lim="800000"/>
            <a:headEnd type="none" w="sm" len="sm"/>
            <a:tailEnd type="none" w="sm" len="sm"/>
          </a:ln>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a:latin typeface="Times New Roman" charset="0"/>
              <a:ea typeface="ＭＳ Ｐゴシック" charset="0"/>
              <a:cs typeface="+mn-cs"/>
            </a:endParaRPr>
          </a:p>
        </p:txBody>
      </p:sp>
    </p:spTree>
    <p:extLst>
      <p:ext uri="{BB962C8B-B14F-4D97-AF65-F5344CB8AC3E}">
        <p14:creationId xmlns:p14="http://schemas.microsoft.com/office/powerpoint/2010/main" val="47552047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8"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F97A8E40-716F-4F8F-AC01-CE7981D6CC21}" type="slidenum">
              <a:rPr lang="es-ES" altLang="es-MX" sz="1200"/>
              <a:pPr eaLnBrk="1" hangingPunct="1"/>
              <a:t>59</a:t>
            </a:fld>
            <a:endParaRPr lang="es-ES" altLang="es-MX" sz="1200"/>
          </a:p>
        </p:txBody>
      </p:sp>
      <p:sp>
        <p:nvSpPr>
          <p:cNvPr id="331779" name="Rectangle 2"/>
          <p:cNvSpPr>
            <a:spLocks noGrp="1" noRot="1" noChangeAspect="1" noChangeArrowheads="1" noTextEdit="1"/>
          </p:cNvSpPr>
          <p:nvPr>
            <p:ph type="sldImg"/>
          </p:nvPr>
        </p:nvSpPr>
        <p:spPr>
          <a:solidFill>
            <a:srgbClr val="FFFFFF"/>
          </a:solidFill>
          <a:ln/>
        </p:spPr>
      </p:sp>
      <p:sp>
        <p:nvSpPr>
          <p:cNvPr id="331780" name="Rectangle 3"/>
          <p:cNvSpPr>
            <a:spLocks noGrp="1" noChangeArrowheads="1"/>
          </p:cNvSpPr>
          <p:nvPr>
            <p:ph type="body" idx="1"/>
          </p:nvPr>
        </p:nvSpPr>
        <p:spPr>
          <a:solidFill>
            <a:srgbClr val="FFFFFF"/>
          </a:solidFill>
          <a:ln w="12700" cap="sq">
            <a:solidFill>
              <a:srgbClr val="000000"/>
            </a:solidFill>
            <a:miter lim="800000"/>
            <a:headEnd type="none" w="sm" len="sm"/>
            <a:tailEnd type="none" w="sm" len="sm"/>
          </a:ln>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a:latin typeface="Times New Roman" charset="0"/>
              <a:ea typeface="ＭＳ Ｐゴシック" charset="0"/>
              <a:cs typeface="+mn-cs"/>
            </a:endParaRPr>
          </a:p>
        </p:txBody>
      </p:sp>
    </p:spTree>
    <p:extLst>
      <p:ext uri="{BB962C8B-B14F-4D97-AF65-F5344CB8AC3E}">
        <p14:creationId xmlns:p14="http://schemas.microsoft.com/office/powerpoint/2010/main" val="12860400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0BE634CB-42D4-4166-BEF0-4A24A5E34534}" type="slidenum">
              <a:rPr lang="es-ES" altLang="es-MX" sz="1200"/>
              <a:pPr eaLnBrk="1" hangingPunct="1"/>
              <a:t>5</a:t>
            </a:fld>
            <a:endParaRPr lang="es-ES" altLang="es-MX" sz="1200"/>
          </a:p>
        </p:txBody>
      </p:sp>
      <p:sp>
        <p:nvSpPr>
          <p:cNvPr id="296963" name="Rectangle 2"/>
          <p:cNvSpPr>
            <a:spLocks noGrp="1" noRot="1" noChangeAspect="1" noChangeArrowheads="1" noTextEdit="1"/>
          </p:cNvSpPr>
          <p:nvPr>
            <p:ph type="sldImg"/>
          </p:nvPr>
        </p:nvSpPr>
        <p:spPr>
          <a:ln/>
        </p:spPr>
      </p:sp>
      <p:sp>
        <p:nvSpPr>
          <p:cNvPr id="296964" name="Rectangle 3"/>
          <p:cNvSpPr>
            <a:spLocks noGrp="1" noChangeArrowheads="1"/>
          </p:cNvSpPr>
          <p:nvPr>
            <p:ph type="body" idx="1"/>
          </p:nvPr>
        </p:nvSpPr>
        <p:spPr>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endParaRPr lang="es-ES" altLang="es-MX" smtClean="0"/>
          </a:p>
          <a:p>
            <a:pPr eaLnBrk="1" hangingPunct="1"/>
            <a:r>
              <a:rPr lang="es-ES" altLang="es-MX" smtClean="0"/>
              <a:t>----- Notas de la reunión (06/08/12 00:07) -----</a:t>
            </a:r>
          </a:p>
          <a:p>
            <a:pPr eaLnBrk="1" hangingPunct="1"/>
            <a:r>
              <a:rPr lang="es-ES" altLang="es-MX" smtClean="0"/>
              <a:t>6 LIBROS COMO REFERENCIA, PERO HAY UNA GRAN VARIEDAD DE AUTORES, LOS PRINCIPALES SON NORTEAMERICANOS, INGLESES, ALEMANES Y FRANCESES</a:t>
            </a:r>
          </a:p>
        </p:txBody>
      </p:sp>
    </p:spTree>
    <p:extLst>
      <p:ext uri="{BB962C8B-B14F-4D97-AF65-F5344CB8AC3E}">
        <p14:creationId xmlns:p14="http://schemas.microsoft.com/office/powerpoint/2010/main" val="201591541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A947E02B-C1C7-4EC8-834F-7E6E795FB3BE}" type="slidenum">
              <a:rPr lang="es-ES" altLang="es-MX" sz="1200"/>
              <a:pPr eaLnBrk="1" hangingPunct="1"/>
              <a:t>72</a:t>
            </a:fld>
            <a:endParaRPr lang="es-ES" altLang="es-MX" sz="1200"/>
          </a:p>
        </p:txBody>
      </p:sp>
      <p:sp>
        <p:nvSpPr>
          <p:cNvPr id="332803" name="Rectangle 2"/>
          <p:cNvSpPr>
            <a:spLocks noGrp="1" noRot="1" noChangeAspect="1" noChangeArrowheads="1" noTextEdit="1"/>
          </p:cNvSpPr>
          <p:nvPr>
            <p:ph type="sldImg"/>
          </p:nvPr>
        </p:nvSpPr>
        <p:spPr>
          <a:solidFill>
            <a:srgbClr val="FFFFFF"/>
          </a:solidFill>
          <a:ln/>
        </p:spPr>
      </p:sp>
      <p:sp>
        <p:nvSpPr>
          <p:cNvPr id="332804" name="Rectangle 3"/>
          <p:cNvSpPr>
            <a:spLocks noGrp="1" noChangeArrowheads="1"/>
          </p:cNvSpPr>
          <p:nvPr>
            <p:ph type="body" idx="1"/>
          </p:nvPr>
        </p:nvSpPr>
        <p:spPr>
          <a:solidFill>
            <a:srgbClr val="FFFFFF"/>
          </a:solidFill>
          <a:ln w="12700" cap="sq">
            <a:solidFill>
              <a:srgbClr val="000000"/>
            </a:solidFill>
            <a:miter lim="800000"/>
            <a:headEnd type="none" w="sm" len="sm"/>
            <a:tailEnd type="none" w="sm" len="sm"/>
          </a:ln>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a:latin typeface="Times New Roman" charset="0"/>
              <a:ea typeface="ＭＳ Ｐゴシック" charset="0"/>
              <a:cs typeface="+mn-cs"/>
            </a:endParaRPr>
          </a:p>
        </p:txBody>
      </p:sp>
    </p:spTree>
    <p:extLst>
      <p:ext uri="{BB962C8B-B14F-4D97-AF65-F5344CB8AC3E}">
        <p14:creationId xmlns:p14="http://schemas.microsoft.com/office/powerpoint/2010/main" val="125729388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6"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88A1A0D4-5DC2-4B82-B9D3-16B4FC40BC30}" type="slidenum">
              <a:rPr lang="es-ES" altLang="es-MX" sz="1200"/>
              <a:pPr eaLnBrk="1" hangingPunct="1"/>
              <a:t>73</a:t>
            </a:fld>
            <a:endParaRPr lang="es-ES" altLang="es-MX" sz="1200"/>
          </a:p>
        </p:txBody>
      </p:sp>
      <p:sp>
        <p:nvSpPr>
          <p:cNvPr id="333827" name="Rectangle 2"/>
          <p:cNvSpPr>
            <a:spLocks noGrp="1" noRot="1" noChangeAspect="1" noChangeArrowheads="1" noTextEdit="1"/>
          </p:cNvSpPr>
          <p:nvPr>
            <p:ph type="sldImg"/>
          </p:nvPr>
        </p:nvSpPr>
        <p:spPr>
          <a:solidFill>
            <a:srgbClr val="FFFFFF"/>
          </a:solidFill>
          <a:ln/>
        </p:spPr>
      </p:sp>
      <p:sp>
        <p:nvSpPr>
          <p:cNvPr id="333828" name="Rectangle 3"/>
          <p:cNvSpPr>
            <a:spLocks noGrp="1" noChangeArrowheads="1"/>
          </p:cNvSpPr>
          <p:nvPr>
            <p:ph type="body" idx="1"/>
          </p:nvPr>
        </p:nvSpPr>
        <p:spPr>
          <a:solidFill>
            <a:srgbClr val="FFFFFF"/>
          </a:solidFill>
          <a:ln w="12700" cap="sq">
            <a:solidFill>
              <a:srgbClr val="000000"/>
            </a:solidFill>
            <a:miter lim="800000"/>
            <a:headEnd type="none" w="sm" len="sm"/>
            <a:tailEnd type="none" w="sm" len="sm"/>
          </a:ln>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a:latin typeface="Times New Roman" charset="0"/>
              <a:ea typeface="ＭＳ Ｐゴシック" charset="0"/>
              <a:cs typeface="+mn-cs"/>
            </a:endParaRPr>
          </a:p>
        </p:txBody>
      </p:sp>
    </p:spTree>
    <p:extLst>
      <p:ext uri="{BB962C8B-B14F-4D97-AF65-F5344CB8AC3E}">
        <p14:creationId xmlns:p14="http://schemas.microsoft.com/office/powerpoint/2010/main" val="9920510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9261302A-A5D1-4DD4-B568-B35C1B168BD7}" type="slidenum">
              <a:rPr lang="es-ES" altLang="es-MX" sz="1200"/>
              <a:pPr eaLnBrk="1" hangingPunct="1"/>
              <a:t>74</a:t>
            </a:fld>
            <a:endParaRPr lang="es-ES" altLang="es-MX" sz="1200"/>
          </a:p>
        </p:txBody>
      </p:sp>
      <p:sp>
        <p:nvSpPr>
          <p:cNvPr id="334851" name="Rectangle 2"/>
          <p:cNvSpPr>
            <a:spLocks noGrp="1" noRot="1" noChangeAspect="1" noChangeArrowheads="1" noTextEdit="1"/>
          </p:cNvSpPr>
          <p:nvPr>
            <p:ph type="sldImg"/>
          </p:nvPr>
        </p:nvSpPr>
        <p:spPr>
          <a:solidFill>
            <a:srgbClr val="FFFFFF"/>
          </a:solidFill>
          <a:ln/>
        </p:spPr>
      </p:sp>
      <p:sp>
        <p:nvSpPr>
          <p:cNvPr id="334852" name="Rectangle 3"/>
          <p:cNvSpPr>
            <a:spLocks noGrp="1" noChangeArrowheads="1"/>
          </p:cNvSpPr>
          <p:nvPr>
            <p:ph type="body" idx="1"/>
          </p:nvPr>
        </p:nvSpPr>
        <p:spPr>
          <a:solidFill>
            <a:srgbClr val="FFFFFF"/>
          </a:solidFill>
          <a:ln w="12700" cap="sq">
            <a:solidFill>
              <a:srgbClr val="000000"/>
            </a:solidFill>
            <a:miter lim="800000"/>
            <a:headEnd type="none" w="sm" len="sm"/>
            <a:tailEnd type="none" w="sm" len="sm"/>
          </a:ln>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a:latin typeface="Times New Roman" charset="0"/>
              <a:ea typeface="ＭＳ Ｐゴシック" charset="0"/>
              <a:cs typeface="+mn-cs"/>
            </a:endParaRPr>
          </a:p>
        </p:txBody>
      </p:sp>
    </p:spTree>
    <p:extLst>
      <p:ext uri="{BB962C8B-B14F-4D97-AF65-F5344CB8AC3E}">
        <p14:creationId xmlns:p14="http://schemas.microsoft.com/office/powerpoint/2010/main" val="89282243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F04F7EA9-689D-4487-B636-FC8E9431F5DF}" type="slidenum">
              <a:rPr lang="es-ES" altLang="es-MX" sz="1200"/>
              <a:pPr eaLnBrk="1" hangingPunct="1"/>
              <a:t>75</a:t>
            </a:fld>
            <a:endParaRPr lang="es-ES" altLang="es-MX" sz="1200"/>
          </a:p>
        </p:txBody>
      </p:sp>
      <p:sp>
        <p:nvSpPr>
          <p:cNvPr id="335875" name="Rectangle 2"/>
          <p:cNvSpPr>
            <a:spLocks noGrp="1" noRot="1" noChangeAspect="1" noChangeArrowheads="1" noTextEdit="1"/>
          </p:cNvSpPr>
          <p:nvPr>
            <p:ph type="sldImg"/>
          </p:nvPr>
        </p:nvSpPr>
        <p:spPr>
          <a:solidFill>
            <a:srgbClr val="FFFFFF"/>
          </a:solidFill>
          <a:ln/>
        </p:spPr>
      </p:sp>
      <p:sp>
        <p:nvSpPr>
          <p:cNvPr id="335876" name="Rectangle 3"/>
          <p:cNvSpPr>
            <a:spLocks noGrp="1" noChangeArrowheads="1"/>
          </p:cNvSpPr>
          <p:nvPr>
            <p:ph type="body" idx="1"/>
          </p:nvPr>
        </p:nvSpPr>
        <p:spPr>
          <a:solidFill>
            <a:srgbClr val="FFFFFF"/>
          </a:solidFill>
          <a:ln w="12700" cap="sq">
            <a:solidFill>
              <a:srgbClr val="000000"/>
            </a:solidFill>
            <a:miter lim="800000"/>
            <a:headEnd type="none" w="sm" len="sm"/>
            <a:tailEnd type="none" w="sm" len="sm"/>
          </a:ln>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a:latin typeface="Times New Roman" charset="0"/>
              <a:ea typeface="ＭＳ Ｐゴシック" charset="0"/>
              <a:cs typeface="+mn-cs"/>
            </a:endParaRPr>
          </a:p>
        </p:txBody>
      </p:sp>
    </p:spTree>
    <p:extLst>
      <p:ext uri="{BB962C8B-B14F-4D97-AF65-F5344CB8AC3E}">
        <p14:creationId xmlns:p14="http://schemas.microsoft.com/office/powerpoint/2010/main" val="119842345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DC20C56A-75DE-4E8E-8799-132587F04305}" type="slidenum">
              <a:rPr lang="es-ES" altLang="es-MX" sz="1200"/>
              <a:pPr eaLnBrk="1" hangingPunct="1"/>
              <a:t>76</a:t>
            </a:fld>
            <a:endParaRPr lang="es-ES" altLang="es-MX" sz="1200"/>
          </a:p>
        </p:txBody>
      </p:sp>
      <p:sp>
        <p:nvSpPr>
          <p:cNvPr id="336899" name="Rectangle 2"/>
          <p:cNvSpPr>
            <a:spLocks noGrp="1" noRot="1" noChangeAspect="1" noChangeArrowheads="1" noTextEdit="1"/>
          </p:cNvSpPr>
          <p:nvPr>
            <p:ph type="sldImg"/>
          </p:nvPr>
        </p:nvSpPr>
        <p:spPr>
          <a:solidFill>
            <a:srgbClr val="FFFFFF"/>
          </a:solidFill>
          <a:ln/>
        </p:spPr>
      </p:sp>
      <p:sp>
        <p:nvSpPr>
          <p:cNvPr id="336900" name="Rectangle 3"/>
          <p:cNvSpPr>
            <a:spLocks noGrp="1" noChangeArrowheads="1"/>
          </p:cNvSpPr>
          <p:nvPr>
            <p:ph type="body" idx="1"/>
          </p:nvPr>
        </p:nvSpPr>
        <p:spPr>
          <a:solidFill>
            <a:srgbClr val="FFFFFF"/>
          </a:solidFill>
          <a:ln w="12700" cap="sq">
            <a:solidFill>
              <a:srgbClr val="000000"/>
            </a:solidFill>
            <a:miter lim="800000"/>
            <a:headEnd type="none" w="sm" len="sm"/>
            <a:tailEnd type="none" w="sm" len="sm"/>
          </a:ln>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s-ES">
              <a:latin typeface="Times New Roman" charset="0"/>
              <a:ea typeface="ＭＳ Ｐゴシック" charset="0"/>
              <a:cs typeface="+mn-cs"/>
            </a:endParaRPr>
          </a:p>
        </p:txBody>
      </p:sp>
    </p:spTree>
    <p:extLst>
      <p:ext uri="{BB962C8B-B14F-4D97-AF65-F5344CB8AC3E}">
        <p14:creationId xmlns:p14="http://schemas.microsoft.com/office/powerpoint/2010/main" val="65389977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072B94AB-2C24-43CD-AAB7-396AD0890EAE}" type="slidenum">
              <a:rPr lang="es-ES" altLang="es-MX" sz="1200"/>
              <a:pPr eaLnBrk="1" hangingPunct="1"/>
              <a:t>138</a:t>
            </a:fld>
            <a:endParaRPr lang="es-ES" altLang="es-MX" sz="1200"/>
          </a:p>
        </p:txBody>
      </p:sp>
      <p:sp>
        <p:nvSpPr>
          <p:cNvPr id="337923" name="Rectangle 2"/>
          <p:cNvSpPr>
            <a:spLocks noGrp="1" noRot="1" noChangeAspect="1" noChangeArrowheads="1" noTextEdit="1"/>
          </p:cNvSpPr>
          <p:nvPr>
            <p:ph type="sldImg"/>
          </p:nvPr>
        </p:nvSpPr>
        <p:spPr>
          <a:ln/>
        </p:spPr>
      </p:sp>
      <p:sp>
        <p:nvSpPr>
          <p:cNvPr id="337924" name="Rectangle 3"/>
          <p:cNvSpPr>
            <a:spLocks noGrp="1" noChangeArrowheads="1"/>
          </p:cNvSpPr>
          <p:nvPr>
            <p:ph type="body" idx="1"/>
          </p:nvPr>
        </p:nvSpPr>
        <p:spPr>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r>
              <a:rPr lang="es-MX" altLang="es-MX" smtClean="0"/>
              <a:t>Empresas de colocación (outsourcing), periódicos, internet, revistas especializadas, medios de comunicación (radio y televisión).</a:t>
            </a:r>
            <a:endParaRPr lang="es-ES" altLang="es-MX" smtClean="0"/>
          </a:p>
        </p:txBody>
      </p:sp>
    </p:spTree>
    <p:extLst>
      <p:ext uri="{BB962C8B-B14F-4D97-AF65-F5344CB8AC3E}">
        <p14:creationId xmlns:p14="http://schemas.microsoft.com/office/powerpoint/2010/main" val="15390155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0BE634CB-42D4-4166-BEF0-4A24A5E34534}" type="slidenum">
              <a:rPr lang="es-ES" altLang="es-MX" sz="1200"/>
              <a:pPr eaLnBrk="1" hangingPunct="1"/>
              <a:t>6</a:t>
            </a:fld>
            <a:endParaRPr lang="es-ES" altLang="es-MX" sz="1200"/>
          </a:p>
        </p:txBody>
      </p:sp>
      <p:sp>
        <p:nvSpPr>
          <p:cNvPr id="296963" name="Rectangle 2"/>
          <p:cNvSpPr>
            <a:spLocks noGrp="1" noRot="1" noChangeAspect="1" noChangeArrowheads="1" noTextEdit="1"/>
          </p:cNvSpPr>
          <p:nvPr>
            <p:ph type="sldImg"/>
          </p:nvPr>
        </p:nvSpPr>
        <p:spPr>
          <a:ln/>
        </p:spPr>
      </p:sp>
      <p:sp>
        <p:nvSpPr>
          <p:cNvPr id="296964" name="Rectangle 3"/>
          <p:cNvSpPr>
            <a:spLocks noGrp="1" noChangeArrowheads="1"/>
          </p:cNvSpPr>
          <p:nvPr>
            <p:ph type="body" idx="1"/>
          </p:nvPr>
        </p:nvSpPr>
        <p:spPr>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endParaRPr lang="es-ES" altLang="es-MX" dirty="0" smtClean="0"/>
          </a:p>
          <a:p>
            <a:pPr eaLnBrk="1" hangingPunct="1"/>
            <a:r>
              <a:rPr lang="es-ES" altLang="es-MX" dirty="0" smtClean="0"/>
              <a:t>----- Notas de la reunión (06/08/12 00:07) -----</a:t>
            </a:r>
          </a:p>
          <a:p>
            <a:pPr eaLnBrk="1" hangingPunct="1"/>
            <a:r>
              <a:rPr lang="es-ES" altLang="es-MX" dirty="0" smtClean="0"/>
              <a:t>12 LIBROS COMO REFERENCIA, PERO HAY UNA GRAN VARIEDAD DE AUTORES, LOS PRINCIPALES SON NORTEAMERICANOS, INGLESES, ALEMANES Y FRANCESES</a:t>
            </a:r>
          </a:p>
        </p:txBody>
      </p:sp>
    </p:spTree>
    <p:extLst>
      <p:ext uri="{BB962C8B-B14F-4D97-AF65-F5344CB8AC3E}">
        <p14:creationId xmlns:p14="http://schemas.microsoft.com/office/powerpoint/2010/main" val="6408307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0BE634CB-42D4-4166-BEF0-4A24A5E34534}" type="slidenum">
              <a:rPr lang="es-ES" altLang="es-MX" sz="1200"/>
              <a:pPr eaLnBrk="1" hangingPunct="1"/>
              <a:t>7</a:t>
            </a:fld>
            <a:endParaRPr lang="es-ES" altLang="es-MX" sz="1200"/>
          </a:p>
        </p:txBody>
      </p:sp>
      <p:sp>
        <p:nvSpPr>
          <p:cNvPr id="296963" name="Rectangle 2"/>
          <p:cNvSpPr>
            <a:spLocks noGrp="1" noRot="1" noChangeAspect="1" noChangeArrowheads="1" noTextEdit="1"/>
          </p:cNvSpPr>
          <p:nvPr>
            <p:ph type="sldImg"/>
          </p:nvPr>
        </p:nvSpPr>
        <p:spPr>
          <a:ln/>
        </p:spPr>
      </p:sp>
      <p:sp>
        <p:nvSpPr>
          <p:cNvPr id="296964" name="Rectangle 3"/>
          <p:cNvSpPr>
            <a:spLocks noGrp="1" noChangeArrowheads="1"/>
          </p:cNvSpPr>
          <p:nvPr>
            <p:ph type="body" idx="1"/>
          </p:nvPr>
        </p:nvSpPr>
        <p:spPr>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endParaRPr lang="es-ES" altLang="es-MX" smtClean="0"/>
          </a:p>
          <a:p>
            <a:pPr eaLnBrk="1" hangingPunct="1"/>
            <a:r>
              <a:rPr lang="es-ES" altLang="es-MX" smtClean="0"/>
              <a:t>----- Notas de la reunión (06/08/12 00:07) -----</a:t>
            </a:r>
          </a:p>
          <a:p>
            <a:pPr eaLnBrk="1" hangingPunct="1"/>
            <a:r>
              <a:rPr lang="es-ES" altLang="es-MX" smtClean="0"/>
              <a:t>6 LIBROS COMO REFERENCIA, PERO HAY UNA GRAN VARIEDAD DE AUTORES, LOS PRINCIPALES SON NORTEAMERICANOS, INGLESES, ALEMANES Y FRANCESES</a:t>
            </a:r>
          </a:p>
        </p:txBody>
      </p:sp>
    </p:spTree>
    <p:extLst>
      <p:ext uri="{BB962C8B-B14F-4D97-AF65-F5344CB8AC3E}">
        <p14:creationId xmlns:p14="http://schemas.microsoft.com/office/powerpoint/2010/main" val="14788560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0BE634CB-42D4-4166-BEF0-4A24A5E34534}" type="slidenum">
              <a:rPr lang="es-ES" altLang="es-MX" sz="1200"/>
              <a:pPr eaLnBrk="1" hangingPunct="1"/>
              <a:t>8</a:t>
            </a:fld>
            <a:endParaRPr lang="es-ES" altLang="es-MX" sz="1200"/>
          </a:p>
        </p:txBody>
      </p:sp>
      <p:sp>
        <p:nvSpPr>
          <p:cNvPr id="296963" name="Rectangle 2"/>
          <p:cNvSpPr>
            <a:spLocks noGrp="1" noRot="1" noChangeAspect="1" noChangeArrowheads="1" noTextEdit="1"/>
          </p:cNvSpPr>
          <p:nvPr>
            <p:ph type="sldImg"/>
          </p:nvPr>
        </p:nvSpPr>
        <p:spPr>
          <a:ln/>
        </p:spPr>
      </p:sp>
      <p:sp>
        <p:nvSpPr>
          <p:cNvPr id="296964" name="Rectangle 3"/>
          <p:cNvSpPr>
            <a:spLocks noGrp="1" noChangeArrowheads="1"/>
          </p:cNvSpPr>
          <p:nvPr>
            <p:ph type="body" idx="1"/>
          </p:nvPr>
        </p:nvSpPr>
        <p:spPr>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endParaRPr lang="es-ES" altLang="es-MX" smtClean="0"/>
          </a:p>
          <a:p>
            <a:pPr eaLnBrk="1" hangingPunct="1"/>
            <a:r>
              <a:rPr lang="es-ES" altLang="es-MX" smtClean="0"/>
              <a:t>----- Notas de la reunión (06/08/12 00:07) -----</a:t>
            </a:r>
          </a:p>
          <a:p>
            <a:pPr eaLnBrk="1" hangingPunct="1"/>
            <a:r>
              <a:rPr lang="es-ES" altLang="es-MX" smtClean="0"/>
              <a:t>6 LIBROS COMO REFERENCIA, PERO HAY UNA GRAN VARIEDAD DE AUTORES, LOS PRINCIPALES SON NORTEAMERICANOS, INGLESES, ALEMANES Y FRANCESES</a:t>
            </a:r>
          </a:p>
        </p:txBody>
      </p:sp>
    </p:spTree>
    <p:extLst>
      <p:ext uri="{BB962C8B-B14F-4D97-AF65-F5344CB8AC3E}">
        <p14:creationId xmlns:p14="http://schemas.microsoft.com/office/powerpoint/2010/main" val="8121776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7"/>
          <p:cNvSpPr>
            <a:spLocks noGrp="1" noChangeArrowheads="1"/>
          </p:cNvSpPr>
          <p:nvPr>
            <p:ph type="sldNum" sz="quarter" idx="5"/>
          </p:nvPr>
        </p:nvSpPr>
        <p:spPr>
          <a:noFill/>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A179554B-3221-41D4-B6A5-67265B93DE81}" type="slidenum">
              <a:rPr lang="es-ES" altLang="es-MX" sz="1200"/>
              <a:pPr eaLnBrk="1" hangingPunct="1"/>
              <a:t>9</a:t>
            </a:fld>
            <a:endParaRPr lang="es-ES" altLang="es-MX" sz="1200"/>
          </a:p>
        </p:txBody>
      </p:sp>
      <p:sp>
        <p:nvSpPr>
          <p:cNvPr id="299011" name="Rectangle 2"/>
          <p:cNvSpPr>
            <a:spLocks noGrp="1" noRot="1" noChangeAspect="1" noChangeArrowheads="1" noTextEdit="1"/>
          </p:cNvSpPr>
          <p:nvPr>
            <p:ph type="sldImg"/>
          </p:nvPr>
        </p:nvSpPr>
        <p:spPr>
          <a:ln/>
        </p:spPr>
      </p:sp>
      <p:sp>
        <p:nvSpPr>
          <p:cNvPr id="299012" name="Rectangle 3"/>
          <p:cNvSpPr>
            <a:spLocks noGrp="1" noChangeArrowheads="1"/>
          </p:cNvSpPr>
          <p:nvPr>
            <p:ph type="body" idx="1"/>
          </p:nvPr>
        </p:nvSpPr>
        <p:spPr>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endParaRPr lang="es-ES" altLang="es-MX" smtClean="0"/>
          </a:p>
          <a:p>
            <a:pPr eaLnBrk="1" hangingPunct="1"/>
            <a:r>
              <a:rPr lang="es-ES" altLang="es-MX" smtClean="0"/>
              <a:t>----- Notas de la reunión (06/08/12 00:07) -----</a:t>
            </a:r>
          </a:p>
          <a:p>
            <a:pPr eaLnBrk="1" hangingPunct="1"/>
            <a:r>
              <a:rPr lang="es-ES" altLang="es-MX" smtClean="0"/>
              <a:t>UTILIZANDO UN POCO DE LA MAYÉUTICA GREGORIANA, ¿QUÉ?, ¿CUÁNDO?, ¿DONDÉ?, ¿PORQUÉ?</a:t>
            </a:r>
          </a:p>
        </p:txBody>
      </p:sp>
    </p:spTree>
    <p:extLst>
      <p:ext uri="{BB962C8B-B14F-4D97-AF65-F5344CB8AC3E}">
        <p14:creationId xmlns:p14="http://schemas.microsoft.com/office/powerpoint/2010/main" val="8543990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4572000" cy="6858000"/>
          </a:xfrm>
          <a:prstGeom prst="rect">
            <a:avLst/>
          </a:prstGeom>
          <a:solidFill>
            <a:schemeClr val="accent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kumimoji="1" lang="es-ES">
              <a:latin typeface="Times New Roman" charset="0"/>
              <a:ea typeface="ＭＳ Ｐゴシック" charset="0"/>
            </a:endParaRPr>
          </a:p>
        </p:txBody>
      </p:sp>
      <p:sp>
        <p:nvSpPr>
          <p:cNvPr id="5" name="AutoShape 3"/>
          <p:cNvSpPr>
            <a:spLocks noChangeArrowheads="1"/>
          </p:cNvSpPr>
          <p:nvPr/>
        </p:nvSpPr>
        <p:spPr bwMode="auto">
          <a:xfrm>
            <a:off x="685800" y="990600"/>
            <a:ext cx="5181600" cy="1905000"/>
          </a:xfrm>
          <a:prstGeom prst="roundRect">
            <a:avLst>
              <a:gd name="adj" fmla="val 50000"/>
            </a:avLst>
          </a:prstGeom>
          <a:solidFill>
            <a:schemeClr val="bg1"/>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kumimoji="1" lang="es-ES">
              <a:latin typeface="Times New Roman" charset="0"/>
              <a:ea typeface="ＭＳ Ｐゴシック" charset="0"/>
            </a:endParaRPr>
          </a:p>
        </p:txBody>
      </p:sp>
      <p:sp>
        <p:nvSpPr>
          <p:cNvPr id="6" name="Text Box 12"/>
          <p:cNvSpPr txBox="1">
            <a:spLocks noChangeArrowheads="1"/>
          </p:cNvSpPr>
          <p:nvPr userDrawn="1"/>
        </p:nvSpPr>
        <p:spPr bwMode="auto">
          <a:xfrm>
            <a:off x="3200400" y="6448425"/>
            <a:ext cx="3414713"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r>
              <a:rPr kumimoji="1" lang="es-ES" sz="1000" b="1" smtClean="0">
                <a:latin typeface="Arial" charset="0"/>
              </a:rPr>
              <a:t>PROHIBIDA SU  REPRODUCCION TOTAL O PARCIAL</a:t>
            </a:r>
          </a:p>
        </p:txBody>
      </p:sp>
      <p:sp>
        <p:nvSpPr>
          <p:cNvPr id="420868" name="Rectangle 4"/>
          <p:cNvSpPr>
            <a:spLocks noGrp="1" noChangeArrowheads="1"/>
          </p:cNvSpPr>
          <p:nvPr>
            <p:ph type="subTitle" idx="1"/>
          </p:nvPr>
        </p:nvSpPr>
        <p:spPr>
          <a:xfrm>
            <a:off x="4673600" y="2927350"/>
            <a:ext cx="3657600" cy="1822450"/>
          </a:xfrm>
        </p:spPr>
        <p:txBody>
          <a:bodyPr anchor="b"/>
          <a:lstStyle>
            <a:lvl1pPr marL="0" indent="0">
              <a:buFont typeface="Wingdings" pitchFamily="2" charset="2"/>
              <a:buNone/>
              <a:defRPr>
                <a:solidFill>
                  <a:schemeClr val="tx2"/>
                </a:solidFill>
              </a:defRPr>
            </a:lvl1pPr>
          </a:lstStyle>
          <a:p>
            <a:pPr lvl="0"/>
            <a:r>
              <a:rPr lang="es-ES" noProof="0" smtClean="0"/>
              <a:t>Haga clic para modificar el estilo de subtítulo del patrón</a:t>
            </a:r>
          </a:p>
        </p:txBody>
      </p:sp>
      <p:sp>
        <p:nvSpPr>
          <p:cNvPr id="420875" name="Rectangle 11"/>
          <p:cNvSpPr>
            <a:spLocks noGrp="1" noChangeArrowheads="1"/>
          </p:cNvSpPr>
          <p:nvPr>
            <p:ph type="ctrTitle" sz="quarter"/>
          </p:nvPr>
        </p:nvSpPr>
        <p:spPr>
          <a:xfrm>
            <a:off x="936625" y="1425575"/>
            <a:ext cx="7772400" cy="1143000"/>
          </a:xfrm>
        </p:spPr>
        <p:txBody>
          <a:bodyPr anchor="ctr"/>
          <a:lstStyle>
            <a:lvl1pPr algn="ctr">
              <a:defRPr>
                <a:solidFill>
                  <a:schemeClr val="tx1"/>
                </a:solidFill>
              </a:defRPr>
            </a:lvl1pPr>
          </a:lstStyle>
          <a:p>
            <a:pPr lvl="0"/>
            <a:r>
              <a:rPr lang="es-ES" noProof="0" smtClean="0"/>
              <a:t>Haga clic para modificar el estilo de título del patrón</a:t>
            </a:r>
          </a:p>
        </p:txBody>
      </p:sp>
      <p:sp>
        <p:nvSpPr>
          <p:cNvPr id="7" name="Rectangle 8"/>
          <p:cNvSpPr>
            <a:spLocks noGrp="1" noChangeArrowheads="1"/>
          </p:cNvSpPr>
          <p:nvPr>
            <p:ph type="dt" sz="quarter" idx="10"/>
          </p:nvPr>
        </p:nvSpPr>
        <p:spPr>
          <a:xfrm>
            <a:off x="2667000" y="6553200"/>
            <a:ext cx="1905000" cy="304800"/>
          </a:xfrm>
        </p:spPr>
        <p:txBody>
          <a:bodyPr/>
          <a:lstStyle>
            <a:lvl1pPr>
              <a:defRPr>
                <a:solidFill>
                  <a:schemeClr val="bg1"/>
                </a:solidFill>
              </a:defRPr>
            </a:lvl1pPr>
          </a:lstStyle>
          <a:p>
            <a:pPr>
              <a:defRPr/>
            </a:pPr>
            <a:endParaRPr lang="es-ES"/>
          </a:p>
        </p:txBody>
      </p:sp>
      <p:sp>
        <p:nvSpPr>
          <p:cNvPr id="8" name="Rectangle 9"/>
          <p:cNvSpPr>
            <a:spLocks noGrp="1" noChangeArrowheads="1"/>
          </p:cNvSpPr>
          <p:nvPr>
            <p:ph type="ftr" sz="quarter" idx="11"/>
          </p:nvPr>
        </p:nvSpPr>
        <p:spPr>
          <a:xfrm>
            <a:off x="5195888" y="6553200"/>
            <a:ext cx="3279775" cy="304800"/>
          </a:xfrm>
        </p:spPr>
        <p:txBody>
          <a:bodyPr/>
          <a:lstStyle>
            <a:lvl1pPr algn="r">
              <a:defRPr/>
            </a:lvl1pPr>
          </a:lstStyle>
          <a:p>
            <a:pPr>
              <a:defRPr/>
            </a:pPr>
            <a:endParaRPr lang="es-ES"/>
          </a:p>
        </p:txBody>
      </p:sp>
      <p:sp>
        <p:nvSpPr>
          <p:cNvPr id="9" name="Rectangle 10"/>
          <p:cNvSpPr>
            <a:spLocks noGrp="1" noChangeArrowheads="1"/>
          </p:cNvSpPr>
          <p:nvPr>
            <p:ph type="sldNum" sz="quarter" idx="12"/>
          </p:nvPr>
        </p:nvSpPr>
        <p:spPr>
          <a:xfrm>
            <a:off x="9525" y="5962650"/>
            <a:ext cx="587375" cy="885825"/>
          </a:xfrm>
        </p:spPr>
        <p:txBody>
          <a:bodyPr anchorCtr="0"/>
          <a:lstStyle>
            <a:lvl1pPr>
              <a:defRPr/>
            </a:lvl1pPr>
          </a:lstStyle>
          <a:p>
            <a:fld id="{C8BCA3AB-EF45-44C2-A9E7-C1C5CCC08DFC}" type="slidenum">
              <a:rPr lang="es-ES" altLang="es-MX"/>
              <a:pPr/>
              <a:t>‹Nr.›</a:t>
            </a:fld>
            <a:endParaRPr lang="es-ES" altLang="es-MX"/>
          </a:p>
        </p:txBody>
      </p:sp>
    </p:spTree>
    <p:extLst>
      <p:ext uri="{BB962C8B-B14F-4D97-AF65-F5344CB8AC3E}">
        <p14:creationId xmlns:p14="http://schemas.microsoft.com/office/powerpoint/2010/main" val="18240102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8"/>
          <p:cNvSpPr>
            <a:spLocks noGrp="1" noChangeArrowheads="1"/>
          </p:cNvSpPr>
          <p:nvPr>
            <p:ph type="dt" sz="half" idx="10"/>
          </p:nvPr>
        </p:nvSpPr>
        <p:spPr>
          <a:ln/>
        </p:spPr>
        <p:txBody>
          <a:bodyPr/>
          <a:lstStyle>
            <a:lvl1pPr>
              <a:defRPr/>
            </a:lvl1pPr>
          </a:lstStyle>
          <a:p>
            <a:pPr>
              <a:defRPr/>
            </a:pPr>
            <a:endParaRPr lang="es-ES"/>
          </a:p>
        </p:txBody>
      </p:sp>
      <p:sp>
        <p:nvSpPr>
          <p:cNvPr id="5" name="Rectangle 9"/>
          <p:cNvSpPr>
            <a:spLocks noGrp="1" noChangeArrowheads="1"/>
          </p:cNvSpPr>
          <p:nvPr>
            <p:ph type="ftr" sz="quarter" idx="11"/>
          </p:nvPr>
        </p:nvSpPr>
        <p:spPr>
          <a:ln/>
        </p:spPr>
        <p:txBody>
          <a:bodyPr/>
          <a:lstStyle>
            <a:lvl1pPr>
              <a:defRPr/>
            </a:lvl1pPr>
          </a:lstStyle>
          <a:p>
            <a:pPr>
              <a:defRPr/>
            </a:pPr>
            <a:endParaRPr lang="es-ES"/>
          </a:p>
        </p:txBody>
      </p:sp>
      <p:sp>
        <p:nvSpPr>
          <p:cNvPr id="6" name="Rectangle 10"/>
          <p:cNvSpPr>
            <a:spLocks noGrp="1" noChangeArrowheads="1"/>
          </p:cNvSpPr>
          <p:nvPr>
            <p:ph type="sldNum" sz="quarter" idx="12"/>
          </p:nvPr>
        </p:nvSpPr>
        <p:spPr>
          <a:ln/>
        </p:spPr>
        <p:txBody>
          <a:bodyPr/>
          <a:lstStyle>
            <a:lvl1pPr>
              <a:defRPr/>
            </a:lvl1pPr>
          </a:lstStyle>
          <a:p>
            <a:fld id="{78F147D5-68B7-4825-AB94-C86CCF61A9D6}" type="slidenum">
              <a:rPr lang="es-ES" altLang="es-MX"/>
              <a:pPr/>
              <a:t>‹Nr.›</a:t>
            </a:fld>
            <a:endParaRPr lang="es-ES" altLang="es-MX"/>
          </a:p>
        </p:txBody>
      </p:sp>
    </p:spTree>
    <p:extLst>
      <p:ext uri="{BB962C8B-B14F-4D97-AF65-F5344CB8AC3E}">
        <p14:creationId xmlns:p14="http://schemas.microsoft.com/office/powerpoint/2010/main" val="18807543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915150" y="762000"/>
            <a:ext cx="2000250" cy="5334000"/>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914400" y="762000"/>
            <a:ext cx="5848350" cy="53340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8"/>
          <p:cNvSpPr>
            <a:spLocks noGrp="1" noChangeArrowheads="1"/>
          </p:cNvSpPr>
          <p:nvPr>
            <p:ph type="dt" sz="half" idx="10"/>
          </p:nvPr>
        </p:nvSpPr>
        <p:spPr>
          <a:ln/>
        </p:spPr>
        <p:txBody>
          <a:bodyPr/>
          <a:lstStyle>
            <a:lvl1pPr>
              <a:defRPr/>
            </a:lvl1pPr>
          </a:lstStyle>
          <a:p>
            <a:pPr>
              <a:defRPr/>
            </a:pPr>
            <a:endParaRPr lang="es-ES"/>
          </a:p>
        </p:txBody>
      </p:sp>
      <p:sp>
        <p:nvSpPr>
          <p:cNvPr id="5" name="Rectangle 9"/>
          <p:cNvSpPr>
            <a:spLocks noGrp="1" noChangeArrowheads="1"/>
          </p:cNvSpPr>
          <p:nvPr>
            <p:ph type="ftr" sz="quarter" idx="11"/>
          </p:nvPr>
        </p:nvSpPr>
        <p:spPr>
          <a:ln/>
        </p:spPr>
        <p:txBody>
          <a:bodyPr/>
          <a:lstStyle>
            <a:lvl1pPr>
              <a:defRPr/>
            </a:lvl1pPr>
          </a:lstStyle>
          <a:p>
            <a:pPr>
              <a:defRPr/>
            </a:pPr>
            <a:endParaRPr lang="es-ES"/>
          </a:p>
        </p:txBody>
      </p:sp>
      <p:sp>
        <p:nvSpPr>
          <p:cNvPr id="6" name="Rectangle 10"/>
          <p:cNvSpPr>
            <a:spLocks noGrp="1" noChangeArrowheads="1"/>
          </p:cNvSpPr>
          <p:nvPr>
            <p:ph type="sldNum" sz="quarter" idx="12"/>
          </p:nvPr>
        </p:nvSpPr>
        <p:spPr>
          <a:ln/>
        </p:spPr>
        <p:txBody>
          <a:bodyPr/>
          <a:lstStyle>
            <a:lvl1pPr>
              <a:defRPr/>
            </a:lvl1pPr>
          </a:lstStyle>
          <a:p>
            <a:fld id="{B8C0FC10-A627-4EB8-8428-B4D8C9F3DF0B}" type="slidenum">
              <a:rPr lang="es-ES" altLang="es-MX"/>
              <a:pPr/>
              <a:t>‹Nr.›</a:t>
            </a:fld>
            <a:endParaRPr lang="es-ES" altLang="es-MX"/>
          </a:p>
        </p:txBody>
      </p:sp>
    </p:spTree>
    <p:extLst>
      <p:ext uri="{BB962C8B-B14F-4D97-AF65-F5344CB8AC3E}">
        <p14:creationId xmlns:p14="http://schemas.microsoft.com/office/powerpoint/2010/main" val="27246699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9/25/18</a:t>
            </a:fld>
            <a:endParaRPr lang="en-US"/>
          </a:p>
        </p:txBody>
      </p:sp>
      <p:sp>
        <p:nvSpPr>
          <p:cNvPr id="4" name="Holder 4"/>
          <p:cNvSpPr>
            <a:spLocks noGrp="1"/>
          </p:cNvSpPr>
          <p:nvPr>
            <p:ph type="sldNum" sz="quarter" idx="7"/>
          </p:nvPr>
        </p:nvSpPr>
        <p:spPr/>
        <p:txBody>
          <a:bodyPr lIns="0" tIns="0" rIns="0" bIns="0"/>
          <a:lstStyle>
            <a:lvl1pPr>
              <a:defRPr sz="1400" b="0" i="0">
                <a:solidFill>
                  <a:schemeClr val="tx1"/>
                </a:solidFill>
                <a:latin typeface="Arial"/>
                <a:cs typeface="Arial"/>
              </a:defRPr>
            </a:lvl1pPr>
          </a:lstStyle>
          <a:p>
            <a:pPr marR="437515" algn="r">
              <a:lnSpc>
                <a:spcPts val="1639"/>
              </a:lnSpc>
            </a:pPr>
            <a:fld id="{81D60167-4931-47E6-BA6A-407CBD079E47}" type="slidenum">
              <a:rPr spc="-5" dirty="0"/>
              <a:t>‹Nr.›</a:t>
            </a:fld>
            <a:endParaRPr spc="-5" dirty="0"/>
          </a:p>
          <a:p>
            <a:pPr marL="12700">
              <a:lnSpc>
                <a:spcPct val="100000"/>
              </a:lnSpc>
              <a:spcBef>
                <a:spcPts val="1230"/>
              </a:spcBef>
            </a:pPr>
            <a:r>
              <a:rPr sz="1200" b="1" i="1" dirty="0">
                <a:solidFill>
                  <a:srgbClr val="FFFFFF"/>
                </a:solidFill>
                <a:latin typeface="Arial"/>
                <a:cs typeface="Arial"/>
              </a:rPr>
              <a:t>Instituto de Especialización </a:t>
            </a:r>
            <a:r>
              <a:rPr sz="1200" b="1" i="1" spc="-5" dirty="0">
                <a:solidFill>
                  <a:srgbClr val="FFFFFF"/>
                </a:solidFill>
                <a:latin typeface="Arial"/>
                <a:cs typeface="Arial"/>
              </a:rPr>
              <a:t>para </a:t>
            </a:r>
            <a:r>
              <a:rPr sz="1200" b="1" i="1" dirty="0">
                <a:solidFill>
                  <a:srgbClr val="FFFFFF"/>
                </a:solidFill>
                <a:latin typeface="Arial"/>
                <a:cs typeface="Arial"/>
              </a:rPr>
              <a:t>Ejecutivos,</a:t>
            </a:r>
            <a:r>
              <a:rPr sz="1200" b="1" i="1" spc="-210" dirty="0">
                <a:solidFill>
                  <a:srgbClr val="FFFFFF"/>
                </a:solidFill>
                <a:latin typeface="Arial"/>
                <a:cs typeface="Arial"/>
              </a:rPr>
              <a:t> </a:t>
            </a:r>
            <a:r>
              <a:rPr sz="1200" b="1" i="1" spc="-5" dirty="0">
                <a:solidFill>
                  <a:srgbClr val="FFFFFF"/>
                </a:solidFill>
                <a:latin typeface="Arial"/>
                <a:cs typeface="Arial"/>
              </a:rPr>
              <a:t>S.C.</a:t>
            </a:r>
            <a:endParaRPr sz="1200">
              <a:latin typeface="Arial"/>
              <a:cs typeface="Arial"/>
            </a:endParaRPr>
          </a:p>
        </p:txBody>
      </p:sp>
    </p:spTree>
    <p:extLst>
      <p:ext uri="{BB962C8B-B14F-4D97-AF65-F5344CB8AC3E}">
        <p14:creationId xmlns:p14="http://schemas.microsoft.com/office/powerpoint/2010/main" val="17105345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chemeClr val="bg1"/>
                </a:solidFill>
                <a:latin typeface="Tw Cen MT"/>
                <a:cs typeface="Tw Cen MT"/>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9/25/18</a:t>
            </a:fld>
            <a:endParaRPr lang="en-US"/>
          </a:p>
        </p:txBody>
      </p:sp>
      <p:sp>
        <p:nvSpPr>
          <p:cNvPr id="5" name="Holder 5"/>
          <p:cNvSpPr>
            <a:spLocks noGrp="1"/>
          </p:cNvSpPr>
          <p:nvPr>
            <p:ph type="sldNum" sz="quarter" idx="7"/>
          </p:nvPr>
        </p:nvSpPr>
        <p:spPr/>
        <p:txBody>
          <a:bodyPr lIns="0" tIns="0" rIns="0" bIns="0"/>
          <a:lstStyle>
            <a:lvl1pPr>
              <a:defRPr sz="1400" b="0" i="0">
                <a:solidFill>
                  <a:schemeClr val="tx1"/>
                </a:solidFill>
                <a:latin typeface="Arial"/>
                <a:cs typeface="Arial"/>
              </a:defRPr>
            </a:lvl1pPr>
          </a:lstStyle>
          <a:p>
            <a:pPr marR="437515" algn="r">
              <a:lnSpc>
                <a:spcPts val="1639"/>
              </a:lnSpc>
            </a:pPr>
            <a:fld id="{81D60167-4931-47E6-BA6A-407CBD079E47}" type="slidenum">
              <a:rPr spc="-5" dirty="0"/>
              <a:t>‹Nr.›</a:t>
            </a:fld>
            <a:endParaRPr spc="-5" dirty="0"/>
          </a:p>
          <a:p>
            <a:pPr marL="12700">
              <a:lnSpc>
                <a:spcPct val="100000"/>
              </a:lnSpc>
              <a:spcBef>
                <a:spcPts val="1230"/>
              </a:spcBef>
            </a:pPr>
            <a:r>
              <a:rPr sz="1200" b="1" i="1" dirty="0">
                <a:solidFill>
                  <a:srgbClr val="FFFFFF"/>
                </a:solidFill>
                <a:latin typeface="Arial"/>
                <a:cs typeface="Arial"/>
              </a:rPr>
              <a:t>Instituto de Especialización </a:t>
            </a:r>
            <a:r>
              <a:rPr sz="1200" b="1" i="1" spc="-5" dirty="0">
                <a:solidFill>
                  <a:srgbClr val="FFFFFF"/>
                </a:solidFill>
                <a:latin typeface="Arial"/>
                <a:cs typeface="Arial"/>
              </a:rPr>
              <a:t>para </a:t>
            </a:r>
            <a:r>
              <a:rPr sz="1200" b="1" i="1" dirty="0">
                <a:solidFill>
                  <a:srgbClr val="FFFFFF"/>
                </a:solidFill>
                <a:latin typeface="Arial"/>
                <a:cs typeface="Arial"/>
              </a:rPr>
              <a:t>Ejecutivos,</a:t>
            </a:r>
            <a:r>
              <a:rPr sz="1200" b="1" i="1" spc="-210" dirty="0">
                <a:solidFill>
                  <a:srgbClr val="FFFFFF"/>
                </a:solidFill>
                <a:latin typeface="Arial"/>
                <a:cs typeface="Arial"/>
              </a:rPr>
              <a:t> </a:t>
            </a:r>
            <a:r>
              <a:rPr sz="1200" b="1" i="1" spc="-5" dirty="0">
                <a:solidFill>
                  <a:srgbClr val="FFFFFF"/>
                </a:solidFill>
                <a:latin typeface="Arial"/>
                <a:cs typeface="Arial"/>
              </a:rPr>
              <a:t>S.C.</a:t>
            </a:r>
            <a:endParaRPr sz="1200">
              <a:latin typeface="Arial"/>
              <a:cs typeface="Arial"/>
            </a:endParaRPr>
          </a:p>
        </p:txBody>
      </p:sp>
    </p:spTree>
    <p:extLst>
      <p:ext uri="{BB962C8B-B14F-4D97-AF65-F5344CB8AC3E}">
        <p14:creationId xmlns:p14="http://schemas.microsoft.com/office/powerpoint/2010/main" val="1849483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8"/>
          <p:cNvSpPr>
            <a:spLocks noGrp="1" noChangeArrowheads="1"/>
          </p:cNvSpPr>
          <p:nvPr>
            <p:ph type="dt" sz="half" idx="10"/>
          </p:nvPr>
        </p:nvSpPr>
        <p:spPr>
          <a:ln/>
        </p:spPr>
        <p:txBody>
          <a:bodyPr/>
          <a:lstStyle>
            <a:lvl1pPr>
              <a:defRPr/>
            </a:lvl1pPr>
          </a:lstStyle>
          <a:p>
            <a:pPr>
              <a:defRPr/>
            </a:pPr>
            <a:endParaRPr lang="es-ES"/>
          </a:p>
        </p:txBody>
      </p:sp>
      <p:sp>
        <p:nvSpPr>
          <p:cNvPr id="5" name="Rectangle 9"/>
          <p:cNvSpPr>
            <a:spLocks noGrp="1" noChangeArrowheads="1"/>
          </p:cNvSpPr>
          <p:nvPr>
            <p:ph type="ftr" sz="quarter" idx="11"/>
          </p:nvPr>
        </p:nvSpPr>
        <p:spPr>
          <a:ln/>
        </p:spPr>
        <p:txBody>
          <a:bodyPr/>
          <a:lstStyle>
            <a:lvl1pPr>
              <a:defRPr/>
            </a:lvl1pPr>
          </a:lstStyle>
          <a:p>
            <a:pPr>
              <a:defRPr/>
            </a:pPr>
            <a:endParaRPr lang="es-ES"/>
          </a:p>
        </p:txBody>
      </p:sp>
      <p:sp>
        <p:nvSpPr>
          <p:cNvPr id="6" name="Rectangle 10"/>
          <p:cNvSpPr>
            <a:spLocks noGrp="1" noChangeArrowheads="1"/>
          </p:cNvSpPr>
          <p:nvPr>
            <p:ph type="sldNum" sz="quarter" idx="12"/>
          </p:nvPr>
        </p:nvSpPr>
        <p:spPr>
          <a:ln/>
        </p:spPr>
        <p:txBody>
          <a:bodyPr/>
          <a:lstStyle>
            <a:lvl1pPr>
              <a:defRPr/>
            </a:lvl1pPr>
          </a:lstStyle>
          <a:p>
            <a:fld id="{20481744-CF9A-4F46-B017-46E9CA18FB13}" type="slidenum">
              <a:rPr lang="es-ES" altLang="es-MX"/>
              <a:pPr/>
              <a:t>‹Nr.›</a:t>
            </a:fld>
            <a:endParaRPr lang="es-ES" altLang="es-MX"/>
          </a:p>
        </p:txBody>
      </p:sp>
    </p:spTree>
    <p:extLst>
      <p:ext uri="{BB962C8B-B14F-4D97-AF65-F5344CB8AC3E}">
        <p14:creationId xmlns:p14="http://schemas.microsoft.com/office/powerpoint/2010/main" val="24458039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8"/>
          <p:cNvSpPr>
            <a:spLocks noGrp="1" noChangeArrowheads="1"/>
          </p:cNvSpPr>
          <p:nvPr>
            <p:ph type="dt" sz="half" idx="10"/>
          </p:nvPr>
        </p:nvSpPr>
        <p:spPr>
          <a:ln/>
        </p:spPr>
        <p:txBody>
          <a:bodyPr/>
          <a:lstStyle>
            <a:lvl1pPr>
              <a:defRPr/>
            </a:lvl1pPr>
          </a:lstStyle>
          <a:p>
            <a:pPr>
              <a:defRPr/>
            </a:pPr>
            <a:endParaRPr lang="es-ES"/>
          </a:p>
        </p:txBody>
      </p:sp>
      <p:sp>
        <p:nvSpPr>
          <p:cNvPr id="5" name="Rectangle 9"/>
          <p:cNvSpPr>
            <a:spLocks noGrp="1" noChangeArrowheads="1"/>
          </p:cNvSpPr>
          <p:nvPr>
            <p:ph type="ftr" sz="quarter" idx="11"/>
          </p:nvPr>
        </p:nvSpPr>
        <p:spPr>
          <a:ln/>
        </p:spPr>
        <p:txBody>
          <a:bodyPr/>
          <a:lstStyle>
            <a:lvl1pPr>
              <a:defRPr/>
            </a:lvl1pPr>
          </a:lstStyle>
          <a:p>
            <a:pPr>
              <a:defRPr/>
            </a:pPr>
            <a:endParaRPr lang="es-ES"/>
          </a:p>
        </p:txBody>
      </p:sp>
      <p:sp>
        <p:nvSpPr>
          <p:cNvPr id="6" name="Rectangle 10"/>
          <p:cNvSpPr>
            <a:spLocks noGrp="1" noChangeArrowheads="1"/>
          </p:cNvSpPr>
          <p:nvPr>
            <p:ph type="sldNum" sz="quarter" idx="12"/>
          </p:nvPr>
        </p:nvSpPr>
        <p:spPr>
          <a:ln/>
        </p:spPr>
        <p:txBody>
          <a:bodyPr/>
          <a:lstStyle>
            <a:lvl1pPr>
              <a:defRPr/>
            </a:lvl1pPr>
          </a:lstStyle>
          <a:p>
            <a:fld id="{13F414E9-1AD0-4424-8944-350AF20B28C8}" type="slidenum">
              <a:rPr lang="es-ES" altLang="es-MX"/>
              <a:pPr/>
              <a:t>‹Nr.›</a:t>
            </a:fld>
            <a:endParaRPr lang="es-ES" altLang="es-MX"/>
          </a:p>
        </p:txBody>
      </p:sp>
    </p:spTree>
    <p:extLst>
      <p:ext uri="{BB962C8B-B14F-4D97-AF65-F5344CB8AC3E}">
        <p14:creationId xmlns:p14="http://schemas.microsoft.com/office/powerpoint/2010/main" val="1236321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914400" y="2362200"/>
            <a:ext cx="3924300" cy="3733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991100" y="2362200"/>
            <a:ext cx="3924300" cy="3733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8"/>
          <p:cNvSpPr>
            <a:spLocks noGrp="1" noChangeArrowheads="1"/>
          </p:cNvSpPr>
          <p:nvPr>
            <p:ph type="dt" sz="half" idx="10"/>
          </p:nvPr>
        </p:nvSpPr>
        <p:spPr>
          <a:ln/>
        </p:spPr>
        <p:txBody>
          <a:bodyPr/>
          <a:lstStyle>
            <a:lvl1pPr>
              <a:defRPr/>
            </a:lvl1pPr>
          </a:lstStyle>
          <a:p>
            <a:pPr>
              <a:defRPr/>
            </a:pPr>
            <a:endParaRPr lang="es-ES"/>
          </a:p>
        </p:txBody>
      </p:sp>
      <p:sp>
        <p:nvSpPr>
          <p:cNvPr id="6" name="Rectangle 9"/>
          <p:cNvSpPr>
            <a:spLocks noGrp="1" noChangeArrowheads="1"/>
          </p:cNvSpPr>
          <p:nvPr>
            <p:ph type="ftr" sz="quarter" idx="11"/>
          </p:nvPr>
        </p:nvSpPr>
        <p:spPr>
          <a:ln/>
        </p:spPr>
        <p:txBody>
          <a:bodyPr/>
          <a:lstStyle>
            <a:lvl1pPr>
              <a:defRPr/>
            </a:lvl1pPr>
          </a:lstStyle>
          <a:p>
            <a:pPr>
              <a:defRPr/>
            </a:pPr>
            <a:endParaRPr lang="es-ES"/>
          </a:p>
        </p:txBody>
      </p:sp>
      <p:sp>
        <p:nvSpPr>
          <p:cNvPr id="7" name="Rectangle 10"/>
          <p:cNvSpPr>
            <a:spLocks noGrp="1" noChangeArrowheads="1"/>
          </p:cNvSpPr>
          <p:nvPr>
            <p:ph type="sldNum" sz="quarter" idx="12"/>
          </p:nvPr>
        </p:nvSpPr>
        <p:spPr>
          <a:ln/>
        </p:spPr>
        <p:txBody>
          <a:bodyPr/>
          <a:lstStyle>
            <a:lvl1pPr>
              <a:defRPr/>
            </a:lvl1pPr>
          </a:lstStyle>
          <a:p>
            <a:fld id="{2D1B215E-5DF7-4EC7-ACF2-94536D5F2FEB}" type="slidenum">
              <a:rPr lang="es-ES" altLang="es-MX"/>
              <a:pPr/>
              <a:t>‹Nr.›</a:t>
            </a:fld>
            <a:endParaRPr lang="es-ES" altLang="es-MX"/>
          </a:p>
        </p:txBody>
      </p:sp>
    </p:spTree>
    <p:extLst>
      <p:ext uri="{BB962C8B-B14F-4D97-AF65-F5344CB8AC3E}">
        <p14:creationId xmlns:p14="http://schemas.microsoft.com/office/powerpoint/2010/main" val="2907249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8"/>
          <p:cNvSpPr>
            <a:spLocks noGrp="1" noChangeArrowheads="1"/>
          </p:cNvSpPr>
          <p:nvPr>
            <p:ph type="dt" sz="half" idx="10"/>
          </p:nvPr>
        </p:nvSpPr>
        <p:spPr>
          <a:ln/>
        </p:spPr>
        <p:txBody>
          <a:bodyPr/>
          <a:lstStyle>
            <a:lvl1pPr>
              <a:defRPr/>
            </a:lvl1pPr>
          </a:lstStyle>
          <a:p>
            <a:pPr>
              <a:defRPr/>
            </a:pPr>
            <a:endParaRPr lang="es-ES"/>
          </a:p>
        </p:txBody>
      </p:sp>
      <p:sp>
        <p:nvSpPr>
          <p:cNvPr id="8" name="Rectangle 9"/>
          <p:cNvSpPr>
            <a:spLocks noGrp="1" noChangeArrowheads="1"/>
          </p:cNvSpPr>
          <p:nvPr>
            <p:ph type="ftr" sz="quarter" idx="11"/>
          </p:nvPr>
        </p:nvSpPr>
        <p:spPr>
          <a:ln/>
        </p:spPr>
        <p:txBody>
          <a:bodyPr/>
          <a:lstStyle>
            <a:lvl1pPr>
              <a:defRPr/>
            </a:lvl1pPr>
          </a:lstStyle>
          <a:p>
            <a:pPr>
              <a:defRPr/>
            </a:pPr>
            <a:endParaRPr lang="es-ES"/>
          </a:p>
        </p:txBody>
      </p:sp>
      <p:sp>
        <p:nvSpPr>
          <p:cNvPr id="9" name="Rectangle 10"/>
          <p:cNvSpPr>
            <a:spLocks noGrp="1" noChangeArrowheads="1"/>
          </p:cNvSpPr>
          <p:nvPr>
            <p:ph type="sldNum" sz="quarter" idx="12"/>
          </p:nvPr>
        </p:nvSpPr>
        <p:spPr>
          <a:ln/>
        </p:spPr>
        <p:txBody>
          <a:bodyPr/>
          <a:lstStyle>
            <a:lvl1pPr>
              <a:defRPr/>
            </a:lvl1pPr>
          </a:lstStyle>
          <a:p>
            <a:fld id="{6C9FFE55-3875-485B-84F4-4158D31FD494}" type="slidenum">
              <a:rPr lang="es-ES" altLang="es-MX"/>
              <a:pPr/>
              <a:t>‹Nr.›</a:t>
            </a:fld>
            <a:endParaRPr lang="es-ES" altLang="es-MX"/>
          </a:p>
        </p:txBody>
      </p:sp>
    </p:spTree>
    <p:extLst>
      <p:ext uri="{BB962C8B-B14F-4D97-AF65-F5344CB8AC3E}">
        <p14:creationId xmlns:p14="http://schemas.microsoft.com/office/powerpoint/2010/main" val="3214130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Rectangle 8"/>
          <p:cNvSpPr>
            <a:spLocks noGrp="1" noChangeArrowheads="1"/>
          </p:cNvSpPr>
          <p:nvPr>
            <p:ph type="dt" sz="half" idx="10"/>
          </p:nvPr>
        </p:nvSpPr>
        <p:spPr>
          <a:ln/>
        </p:spPr>
        <p:txBody>
          <a:bodyPr/>
          <a:lstStyle>
            <a:lvl1pPr>
              <a:defRPr/>
            </a:lvl1pPr>
          </a:lstStyle>
          <a:p>
            <a:pPr>
              <a:defRPr/>
            </a:pPr>
            <a:endParaRPr lang="es-ES"/>
          </a:p>
        </p:txBody>
      </p:sp>
      <p:sp>
        <p:nvSpPr>
          <p:cNvPr id="4" name="Rectangle 9"/>
          <p:cNvSpPr>
            <a:spLocks noGrp="1" noChangeArrowheads="1"/>
          </p:cNvSpPr>
          <p:nvPr>
            <p:ph type="ftr" sz="quarter" idx="11"/>
          </p:nvPr>
        </p:nvSpPr>
        <p:spPr>
          <a:ln/>
        </p:spPr>
        <p:txBody>
          <a:bodyPr/>
          <a:lstStyle>
            <a:lvl1pPr>
              <a:defRPr/>
            </a:lvl1pPr>
          </a:lstStyle>
          <a:p>
            <a:pPr>
              <a:defRPr/>
            </a:pPr>
            <a:endParaRPr lang="es-ES"/>
          </a:p>
        </p:txBody>
      </p:sp>
      <p:sp>
        <p:nvSpPr>
          <p:cNvPr id="5" name="Rectangle 10"/>
          <p:cNvSpPr>
            <a:spLocks noGrp="1" noChangeArrowheads="1"/>
          </p:cNvSpPr>
          <p:nvPr>
            <p:ph type="sldNum" sz="quarter" idx="12"/>
          </p:nvPr>
        </p:nvSpPr>
        <p:spPr>
          <a:ln/>
        </p:spPr>
        <p:txBody>
          <a:bodyPr/>
          <a:lstStyle>
            <a:lvl1pPr>
              <a:defRPr/>
            </a:lvl1pPr>
          </a:lstStyle>
          <a:p>
            <a:fld id="{BFE0F232-7A01-44C4-92B1-09967FD73550}" type="slidenum">
              <a:rPr lang="es-ES" altLang="es-MX"/>
              <a:pPr/>
              <a:t>‹Nr.›</a:t>
            </a:fld>
            <a:endParaRPr lang="es-ES" altLang="es-MX"/>
          </a:p>
        </p:txBody>
      </p:sp>
    </p:spTree>
    <p:extLst>
      <p:ext uri="{BB962C8B-B14F-4D97-AF65-F5344CB8AC3E}">
        <p14:creationId xmlns:p14="http://schemas.microsoft.com/office/powerpoint/2010/main" val="2852086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8"/>
          <p:cNvSpPr>
            <a:spLocks noGrp="1" noChangeArrowheads="1"/>
          </p:cNvSpPr>
          <p:nvPr>
            <p:ph type="dt" sz="half" idx="10"/>
          </p:nvPr>
        </p:nvSpPr>
        <p:spPr>
          <a:ln/>
        </p:spPr>
        <p:txBody>
          <a:bodyPr/>
          <a:lstStyle>
            <a:lvl1pPr>
              <a:defRPr/>
            </a:lvl1pPr>
          </a:lstStyle>
          <a:p>
            <a:pPr>
              <a:defRPr/>
            </a:pPr>
            <a:endParaRPr lang="es-ES"/>
          </a:p>
        </p:txBody>
      </p:sp>
      <p:sp>
        <p:nvSpPr>
          <p:cNvPr id="3" name="Rectangle 9"/>
          <p:cNvSpPr>
            <a:spLocks noGrp="1" noChangeArrowheads="1"/>
          </p:cNvSpPr>
          <p:nvPr>
            <p:ph type="ftr" sz="quarter" idx="11"/>
          </p:nvPr>
        </p:nvSpPr>
        <p:spPr>
          <a:ln/>
        </p:spPr>
        <p:txBody>
          <a:bodyPr/>
          <a:lstStyle>
            <a:lvl1pPr>
              <a:defRPr/>
            </a:lvl1pPr>
          </a:lstStyle>
          <a:p>
            <a:pPr>
              <a:defRPr/>
            </a:pPr>
            <a:endParaRPr lang="es-ES"/>
          </a:p>
        </p:txBody>
      </p:sp>
      <p:sp>
        <p:nvSpPr>
          <p:cNvPr id="4" name="Rectangle 10"/>
          <p:cNvSpPr>
            <a:spLocks noGrp="1" noChangeArrowheads="1"/>
          </p:cNvSpPr>
          <p:nvPr>
            <p:ph type="sldNum" sz="quarter" idx="12"/>
          </p:nvPr>
        </p:nvSpPr>
        <p:spPr>
          <a:ln/>
        </p:spPr>
        <p:txBody>
          <a:bodyPr/>
          <a:lstStyle>
            <a:lvl1pPr>
              <a:defRPr/>
            </a:lvl1pPr>
          </a:lstStyle>
          <a:p>
            <a:fld id="{7EBF71A4-860C-4D22-8E9E-9F59F18AE9E8}" type="slidenum">
              <a:rPr lang="es-ES" altLang="es-MX"/>
              <a:pPr/>
              <a:t>‹Nr.›</a:t>
            </a:fld>
            <a:endParaRPr lang="es-ES" altLang="es-MX"/>
          </a:p>
        </p:txBody>
      </p:sp>
    </p:spTree>
    <p:extLst>
      <p:ext uri="{BB962C8B-B14F-4D97-AF65-F5344CB8AC3E}">
        <p14:creationId xmlns:p14="http://schemas.microsoft.com/office/powerpoint/2010/main" val="25842386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8"/>
          <p:cNvSpPr>
            <a:spLocks noGrp="1" noChangeArrowheads="1"/>
          </p:cNvSpPr>
          <p:nvPr>
            <p:ph type="dt" sz="half" idx="10"/>
          </p:nvPr>
        </p:nvSpPr>
        <p:spPr>
          <a:ln/>
        </p:spPr>
        <p:txBody>
          <a:bodyPr/>
          <a:lstStyle>
            <a:lvl1pPr>
              <a:defRPr/>
            </a:lvl1pPr>
          </a:lstStyle>
          <a:p>
            <a:pPr>
              <a:defRPr/>
            </a:pPr>
            <a:endParaRPr lang="es-ES"/>
          </a:p>
        </p:txBody>
      </p:sp>
      <p:sp>
        <p:nvSpPr>
          <p:cNvPr id="6" name="Rectangle 9"/>
          <p:cNvSpPr>
            <a:spLocks noGrp="1" noChangeArrowheads="1"/>
          </p:cNvSpPr>
          <p:nvPr>
            <p:ph type="ftr" sz="quarter" idx="11"/>
          </p:nvPr>
        </p:nvSpPr>
        <p:spPr>
          <a:ln/>
        </p:spPr>
        <p:txBody>
          <a:bodyPr/>
          <a:lstStyle>
            <a:lvl1pPr>
              <a:defRPr/>
            </a:lvl1pPr>
          </a:lstStyle>
          <a:p>
            <a:pPr>
              <a:defRPr/>
            </a:pPr>
            <a:endParaRPr lang="es-ES"/>
          </a:p>
        </p:txBody>
      </p:sp>
      <p:sp>
        <p:nvSpPr>
          <p:cNvPr id="7" name="Rectangle 10"/>
          <p:cNvSpPr>
            <a:spLocks noGrp="1" noChangeArrowheads="1"/>
          </p:cNvSpPr>
          <p:nvPr>
            <p:ph type="sldNum" sz="quarter" idx="12"/>
          </p:nvPr>
        </p:nvSpPr>
        <p:spPr>
          <a:ln/>
        </p:spPr>
        <p:txBody>
          <a:bodyPr/>
          <a:lstStyle>
            <a:lvl1pPr>
              <a:defRPr/>
            </a:lvl1pPr>
          </a:lstStyle>
          <a:p>
            <a:fld id="{1CF921EE-3A8D-4F90-9D63-A74663A7A1DB}" type="slidenum">
              <a:rPr lang="es-ES" altLang="es-MX"/>
              <a:pPr/>
              <a:t>‹Nr.›</a:t>
            </a:fld>
            <a:endParaRPr lang="es-ES" altLang="es-MX"/>
          </a:p>
        </p:txBody>
      </p:sp>
    </p:spTree>
    <p:extLst>
      <p:ext uri="{BB962C8B-B14F-4D97-AF65-F5344CB8AC3E}">
        <p14:creationId xmlns:p14="http://schemas.microsoft.com/office/powerpoint/2010/main" val="1604108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8"/>
          <p:cNvSpPr>
            <a:spLocks noGrp="1" noChangeArrowheads="1"/>
          </p:cNvSpPr>
          <p:nvPr>
            <p:ph type="dt" sz="half" idx="10"/>
          </p:nvPr>
        </p:nvSpPr>
        <p:spPr>
          <a:ln/>
        </p:spPr>
        <p:txBody>
          <a:bodyPr/>
          <a:lstStyle>
            <a:lvl1pPr>
              <a:defRPr/>
            </a:lvl1pPr>
          </a:lstStyle>
          <a:p>
            <a:pPr>
              <a:defRPr/>
            </a:pPr>
            <a:endParaRPr lang="es-ES"/>
          </a:p>
        </p:txBody>
      </p:sp>
      <p:sp>
        <p:nvSpPr>
          <p:cNvPr id="6" name="Rectangle 9"/>
          <p:cNvSpPr>
            <a:spLocks noGrp="1" noChangeArrowheads="1"/>
          </p:cNvSpPr>
          <p:nvPr>
            <p:ph type="ftr" sz="quarter" idx="11"/>
          </p:nvPr>
        </p:nvSpPr>
        <p:spPr>
          <a:ln/>
        </p:spPr>
        <p:txBody>
          <a:bodyPr/>
          <a:lstStyle>
            <a:lvl1pPr>
              <a:defRPr/>
            </a:lvl1pPr>
          </a:lstStyle>
          <a:p>
            <a:pPr>
              <a:defRPr/>
            </a:pPr>
            <a:endParaRPr lang="es-ES"/>
          </a:p>
        </p:txBody>
      </p:sp>
      <p:sp>
        <p:nvSpPr>
          <p:cNvPr id="7" name="Rectangle 10"/>
          <p:cNvSpPr>
            <a:spLocks noGrp="1" noChangeArrowheads="1"/>
          </p:cNvSpPr>
          <p:nvPr>
            <p:ph type="sldNum" sz="quarter" idx="12"/>
          </p:nvPr>
        </p:nvSpPr>
        <p:spPr>
          <a:ln/>
        </p:spPr>
        <p:txBody>
          <a:bodyPr/>
          <a:lstStyle>
            <a:lvl1pPr>
              <a:defRPr/>
            </a:lvl1pPr>
          </a:lstStyle>
          <a:p>
            <a:fld id="{A05C471E-F284-454D-AB57-02E2D66AB119}" type="slidenum">
              <a:rPr lang="es-ES" altLang="es-MX"/>
              <a:pPr/>
              <a:t>‹Nr.›</a:t>
            </a:fld>
            <a:endParaRPr lang="es-ES" altLang="es-MX"/>
          </a:p>
        </p:txBody>
      </p:sp>
    </p:spTree>
    <p:extLst>
      <p:ext uri="{BB962C8B-B14F-4D97-AF65-F5344CB8AC3E}">
        <p14:creationId xmlns:p14="http://schemas.microsoft.com/office/powerpoint/2010/main" val="331064857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3200400" cy="6858000"/>
            <a:chOff x="0" y="0"/>
            <a:chExt cx="2016" cy="4320"/>
          </a:xfrm>
        </p:grpSpPr>
        <p:sp>
          <p:nvSpPr>
            <p:cNvPr id="1034" name="Rectangle 3"/>
            <p:cNvSpPr>
              <a:spLocks noChangeArrowheads="1"/>
            </p:cNvSpPr>
            <p:nvPr/>
          </p:nvSpPr>
          <p:spPr bwMode="auto">
            <a:xfrm>
              <a:off x="0" y="0"/>
              <a:ext cx="480" cy="4320"/>
            </a:xfrm>
            <a:prstGeom prst="rect">
              <a:avLst/>
            </a:prstGeom>
            <a:solidFill>
              <a:schemeClr val="accent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s-MX">
                <a:latin typeface="Times New Roman" charset="0"/>
                <a:ea typeface="ＭＳ Ｐゴシック" charset="0"/>
              </a:endParaRPr>
            </a:p>
          </p:txBody>
        </p:sp>
        <p:sp>
          <p:nvSpPr>
            <p:cNvPr id="1035" name="Rectangle 4"/>
            <p:cNvSpPr>
              <a:spLocks noChangeArrowheads="1"/>
            </p:cNvSpPr>
            <p:nvPr/>
          </p:nvSpPr>
          <p:spPr bwMode="auto">
            <a:xfrm>
              <a:off x="432" y="0"/>
              <a:ext cx="1584" cy="672"/>
            </a:xfrm>
            <a:prstGeom prst="rect">
              <a:avLst/>
            </a:prstGeom>
            <a:solidFill>
              <a:schemeClr val="accent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s-MX">
                <a:latin typeface="Times New Roman" charset="0"/>
                <a:ea typeface="ＭＳ Ｐゴシック" charset="0"/>
              </a:endParaRPr>
            </a:p>
          </p:txBody>
        </p:sp>
      </p:grpSp>
      <p:sp>
        <p:nvSpPr>
          <p:cNvPr id="1027" name="AutoShape 5"/>
          <p:cNvSpPr>
            <a:spLocks noChangeArrowheads="1"/>
          </p:cNvSpPr>
          <p:nvPr/>
        </p:nvSpPr>
        <p:spPr bwMode="auto">
          <a:xfrm>
            <a:off x="762000" y="762000"/>
            <a:ext cx="5105400" cy="609600"/>
          </a:xfrm>
          <a:prstGeom prst="roundRect">
            <a:avLst>
              <a:gd name="adj" fmla="val 50000"/>
            </a:avLst>
          </a:prstGeom>
          <a:solidFill>
            <a:schemeClr val="bg1"/>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kumimoji="1" lang="es-ES">
              <a:latin typeface="Times New Roman" charset="0"/>
              <a:ea typeface="ＭＳ Ｐゴシック" charset="0"/>
            </a:endParaRPr>
          </a:p>
        </p:txBody>
      </p:sp>
      <p:sp>
        <p:nvSpPr>
          <p:cNvPr id="1028" name="Rectangle 6"/>
          <p:cNvSpPr>
            <a:spLocks noGrp="1" noChangeArrowheads="1"/>
          </p:cNvSpPr>
          <p:nvPr>
            <p:ph type="title"/>
          </p:nvPr>
        </p:nvSpPr>
        <p:spPr bwMode="auto">
          <a:xfrm>
            <a:off x="914400" y="762000"/>
            <a:ext cx="8001000" cy="1143000"/>
          </a:xfrm>
          <a:prstGeom prst="rect">
            <a:avLst/>
          </a:prstGeom>
          <a:noFill/>
          <a:ln>
            <a:noFill/>
          </a:ln>
          <a:effectLst/>
          <a:extLst>
            <a:ext uri="{FAA26D3D-D897-4be2-8F04-BA451C77F1D7}">
              <ma14:placeholderFlag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b" anchorCtr="0" compatLnSpc="1">
            <a:prstTxWarp prst="textNoShape">
              <a:avLst/>
            </a:prstTxWarp>
          </a:bodyPr>
          <a:lstStyle/>
          <a:p>
            <a:pPr lvl="0"/>
            <a:r>
              <a:rPr lang="es-ES" altLang="es-MX" smtClean="0"/>
              <a:t>Haga clic para modificar el estilo de título del patrón</a:t>
            </a:r>
          </a:p>
        </p:txBody>
      </p:sp>
      <p:sp>
        <p:nvSpPr>
          <p:cNvPr id="1029" name="Rectangle 7"/>
          <p:cNvSpPr>
            <a:spLocks noGrp="1" noChangeArrowheads="1"/>
          </p:cNvSpPr>
          <p:nvPr>
            <p:ph type="body" idx="1"/>
          </p:nvPr>
        </p:nvSpPr>
        <p:spPr bwMode="auto">
          <a:xfrm>
            <a:off x="914400" y="2362200"/>
            <a:ext cx="8001000" cy="3733800"/>
          </a:xfrm>
          <a:prstGeom prst="rect">
            <a:avLst/>
          </a:prstGeom>
          <a:noFill/>
          <a:ln>
            <a:noFill/>
          </a:ln>
          <a:effectLst/>
          <a:extLst>
            <a:ext uri="{FAA26D3D-D897-4be2-8F04-BA451C77F1D7}">
              <ma14:placeholderFlag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p>
            <a:pPr lvl="0"/>
            <a:r>
              <a:rPr lang="es-ES" altLang="es-MX" smtClean="0"/>
              <a:t>Haga clic para modificar el estilo de texto del patrón</a:t>
            </a:r>
          </a:p>
          <a:p>
            <a:pPr lvl="1"/>
            <a:r>
              <a:rPr lang="es-ES" altLang="es-MX" smtClean="0"/>
              <a:t>Segundo nivel</a:t>
            </a:r>
          </a:p>
          <a:p>
            <a:pPr lvl="2"/>
            <a:r>
              <a:rPr lang="es-ES" altLang="es-MX" smtClean="0"/>
              <a:t>Tercer nivel</a:t>
            </a:r>
          </a:p>
          <a:p>
            <a:pPr lvl="3"/>
            <a:r>
              <a:rPr lang="es-ES" altLang="es-MX" smtClean="0"/>
              <a:t>Cuarto nivel</a:t>
            </a:r>
          </a:p>
          <a:p>
            <a:pPr lvl="4"/>
            <a:r>
              <a:rPr lang="es-ES" altLang="es-MX" smtClean="0"/>
              <a:t>Quinto nivel</a:t>
            </a:r>
          </a:p>
        </p:txBody>
      </p:sp>
      <p:sp>
        <p:nvSpPr>
          <p:cNvPr id="419848" name="Rectangle 8"/>
          <p:cNvSpPr>
            <a:spLocks noGrp="1" noChangeArrowheads="1"/>
          </p:cNvSpPr>
          <p:nvPr>
            <p:ph type="dt" sz="half" idx="2"/>
          </p:nvPr>
        </p:nvSpPr>
        <p:spPr bwMode="auto">
          <a:xfrm>
            <a:off x="7010400" y="6553200"/>
            <a:ext cx="19050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spAutoFit/>
          </a:bodyPr>
          <a:lstStyle>
            <a:lvl1pPr algn="r">
              <a:defRPr sz="1400">
                <a:latin typeface="+mn-lt"/>
                <a:ea typeface="+mn-ea"/>
                <a:cs typeface="+mn-cs"/>
              </a:defRPr>
            </a:lvl1pPr>
          </a:lstStyle>
          <a:p>
            <a:pPr>
              <a:defRPr/>
            </a:pPr>
            <a:endParaRPr lang="es-ES"/>
          </a:p>
        </p:txBody>
      </p:sp>
      <p:sp>
        <p:nvSpPr>
          <p:cNvPr id="419849" name="Rectangle 9"/>
          <p:cNvSpPr>
            <a:spLocks noGrp="1" noChangeArrowheads="1"/>
          </p:cNvSpPr>
          <p:nvPr>
            <p:ph type="ftr" sz="quarter" idx="3"/>
          </p:nvPr>
        </p:nvSpPr>
        <p:spPr bwMode="auto">
          <a:xfrm>
            <a:off x="2936875" y="6529388"/>
            <a:ext cx="28956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spAutoFit/>
          </a:bodyPr>
          <a:lstStyle>
            <a:lvl1pPr algn="ctr">
              <a:defRPr sz="1400">
                <a:latin typeface="+mn-lt"/>
                <a:ea typeface="+mn-ea"/>
                <a:cs typeface="+mn-cs"/>
              </a:defRPr>
            </a:lvl1pPr>
          </a:lstStyle>
          <a:p>
            <a:pPr>
              <a:defRPr/>
            </a:pPr>
            <a:endParaRPr lang="es-ES"/>
          </a:p>
        </p:txBody>
      </p:sp>
      <p:sp>
        <p:nvSpPr>
          <p:cNvPr id="419850" name="Rectangle 10"/>
          <p:cNvSpPr>
            <a:spLocks noGrp="1" noChangeArrowheads="1"/>
          </p:cNvSpPr>
          <p:nvPr>
            <p:ph type="sldNum" sz="quarter" idx="4"/>
          </p:nvPr>
        </p:nvSpPr>
        <p:spPr bwMode="auto">
          <a:xfrm>
            <a:off x="84138" y="5946775"/>
            <a:ext cx="587375"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1" compatLnSpc="1">
            <a:prstTxWarp prst="textNoShape">
              <a:avLst/>
            </a:prstTxWarp>
            <a:spAutoFit/>
          </a:bodyPr>
          <a:lstStyle>
            <a:lvl1pPr>
              <a:defRPr sz="2600" b="1">
                <a:solidFill>
                  <a:schemeClr val="bg1"/>
                </a:solidFill>
                <a:latin typeface="Arial" pitchFamily="34" charset="0"/>
              </a:defRPr>
            </a:lvl1pPr>
          </a:lstStyle>
          <a:p>
            <a:fld id="{053C82A3-4420-4906-954C-7976DE6395B5}" type="slidenum">
              <a:rPr lang="es-ES" altLang="es-MX"/>
              <a:pPr/>
              <a:t>‹Nr.›</a:t>
            </a:fld>
            <a:endParaRPr lang="es-ES" altLang="es-MX"/>
          </a:p>
        </p:txBody>
      </p:sp>
      <p:sp>
        <p:nvSpPr>
          <p:cNvPr id="419854" name="Text Box 14"/>
          <p:cNvSpPr txBox="1">
            <a:spLocks noChangeArrowheads="1"/>
          </p:cNvSpPr>
          <p:nvPr userDrawn="1"/>
        </p:nvSpPr>
        <p:spPr bwMode="auto">
          <a:xfrm>
            <a:off x="2868613" y="6448425"/>
            <a:ext cx="3416300"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r>
              <a:rPr kumimoji="1" lang="es-ES" sz="1000" b="1" smtClean="0">
                <a:solidFill>
                  <a:schemeClr val="tx2"/>
                </a:solidFill>
                <a:latin typeface="Arial" charset="0"/>
              </a:rPr>
              <a:t>PROHIBIDA SU  REPRODUCCION TOTAL O PARCIAL</a:t>
            </a:r>
          </a:p>
        </p:txBody>
      </p:sp>
    </p:spTree>
  </p:cSld>
  <p:clrMap bg1="lt1" tx1="dk1" bg2="lt2" tx2="dk2" accent1="accent1" accent2="accent2" accent3="accent3" accent4="accent4" accent5="accent5" accent6="accent6" hlink="hlink" folHlink="folHlink"/>
  <p:sldLayoutIdLst>
    <p:sldLayoutId id="2147484219" r:id="rId1"/>
    <p:sldLayoutId id="2147484209" r:id="rId2"/>
    <p:sldLayoutId id="2147484210" r:id="rId3"/>
    <p:sldLayoutId id="2147484211" r:id="rId4"/>
    <p:sldLayoutId id="2147484212" r:id="rId5"/>
    <p:sldLayoutId id="2147484213" r:id="rId6"/>
    <p:sldLayoutId id="2147484214" r:id="rId7"/>
    <p:sldLayoutId id="2147484215" r:id="rId8"/>
    <p:sldLayoutId id="2147484216" r:id="rId9"/>
    <p:sldLayoutId id="2147484217" r:id="rId10"/>
    <p:sldLayoutId id="2147484218" r:id="rId11"/>
    <p:sldLayoutId id="2147484220" r:id="rId12"/>
    <p:sldLayoutId id="2147484221" r:id="rId13"/>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19854"/>
                                        </p:tgtEl>
                                        <p:attrNameLst>
                                          <p:attrName>style.visibility</p:attrName>
                                        </p:attrNameLst>
                                      </p:cBhvr>
                                      <p:to>
                                        <p:strVal val="visible"/>
                                      </p:to>
                                    </p:set>
                                    <p:anim calcmode="lin" valueType="num">
                                      <p:cBhvr additive="base">
                                        <p:cTn id="7" dur="500" fill="hold"/>
                                        <p:tgtEl>
                                          <p:spTgt spid="419854"/>
                                        </p:tgtEl>
                                        <p:attrNameLst>
                                          <p:attrName>ppt_x</p:attrName>
                                        </p:attrNameLst>
                                      </p:cBhvr>
                                      <p:tavLst>
                                        <p:tav tm="0">
                                          <p:val>
                                            <p:strVal val="0-#ppt_w/2"/>
                                          </p:val>
                                        </p:tav>
                                        <p:tav tm="100000">
                                          <p:val>
                                            <p:strVal val="#ppt_x"/>
                                          </p:val>
                                        </p:tav>
                                      </p:tavLst>
                                    </p:anim>
                                    <p:anim calcmode="lin" valueType="num">
                                      <p:cBhvr additive="base">
                                        <p:cTn id="8" dur="500" fill="hold"/>
                                        <p:tgtEl>
                                          <p:spTgt spid="4198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54" grpId="0" autoUpdateAnimBg="0"/>
    </p:bldLst>
  </p:timing>
  <p:txStyles>
    <p:titleStyle>
      <a:lvl1pPr algn="l" rtl="0" eaLnBrk="0" fontAlgn="base" hangingPunct="0">
        <a:lnSpc>
          <a:spcPct val="90000"/>
        </a:lnSpc>
        <a:spcBef>
          <a:spcPct val="0"/>
        </a:spcBef>
        <a:spcAft>
          <a:spcPct val="0"/>
        </a:spcAft>
        <a:defRPr sz="3600" b="1">
          <a:solidFill>
            <a:schemeClr val="tx2"/>
          </a:solidFill>
          <a:latin typeface="+mj-lt"/>
          <a:ea typeface="MS PGothic" pitchFamily="34" charset="-128"/>
          <a:cs typeface="ＭＳ Ｐゴシック" charset="0"/>
        </a:defRPr>
      </a:lvl1pPr>
      <a:lvl2pPr algn="l" rtl="0" eaLnBrk="0" fontAlgn="base" hangingPunct="0">
        <a:lnSpc>
          <a:spcPct val="90000"/>
        </a:lnSpc>
        <a:spcBef>
          <a:spcPct val="0"/>
        </a:spcBef>
        <a:spcAft>
          <a:spcPct val="0"/>
        </a:spcAft>
        <a:defRPr sz="3600" b="1">
          <a:solidFill>
            <a:schemeClr val="tx2"/>
          </a:solidFill>
          <a:latin typeface="Arial" charset="0"/>
          <a:ea typeface="MS PGothic" pitchFamily="34" charset="-128"/>
          <a:cs typeface="ＭＳ Ｐゴシック" charset="0"/>
        </a:defRPr>
      </a:lvl2pPr>
      <a:lvl3pPr algn="l" rtl="0" eaLnBrk="0" fontAlgn="base" hangingPunct="0">
        <a:lnSpc>
          <a:spcPct val="90000"/>
        </a:lnSpc>
        <a:spcBef>
          <a:spcPct val="0"/>
        </a:spcBef>
        <a:spcAft>
          <a:spcPct val="0"/>
        </a:spcAft>
        <a:defRPr sz="3600" b="1">
          <a:solidFill>
            <a:schemeClr val="tx2"/>
          </a:solidFill>
          <a:latin typeface="Arial" charset="0"/>
          <a:ea typeface="MS PGothic" pitchFamily="34" charset="-128"/>
          <a:cs typeface="ＭＳ Ｐゴシック" charset="0"/>
        </a:defRPr>
      </a:lvl3pPr>
      <a:lvl4pPr algn="l" rtl="0" eaLnBrk="0" fontAlgn="base" hangingPunct="0">
        <a:lnSpc>
          <a:spcPct val="90000"/>
        </a:lnSpc>
        <a:spcBef>
          <a:spcPct val="0"/>
        </a:spcBef>
        <a:spcAft>
          <a:spcPct val="0"/>
        </a:spcAft>
        <a:defRPr sz="3600" b="1">
          <a:solidFill>
            <a:schemeClr val="tx2"/>
          </a:solidFill>
          <a:latin typeface="Arial" charset="0"/>
          <a:ea typeface="MS PGothic" pitchFamily="34" charset="-128"/>
          <a:cs typeface="ＭＳ Ｐゴシック" charset="0"/>
        </a:defRPr>
      </a:lvl4pPr>
      <a:lvl5pPr algn="l" rtl="0" eaLnBrk="0" fontAlgn="base" hangingPunct="0">
        <a:lnSpc>
          <a:spcPct val="90000"/>
        </a:lnSpc>
        <a:spcBef>
          <a:spcPct val="0"/>
        </a:spcBef>
        <a:spcAft>
          <a:spcPct val="0"/>
        </a:spcAft>
        <a:defRPr sz="3600" b="1">
          <a:solidFill>
            <a:schemeClr val="tx2"/>
          </a:solidFill>
          <a:latin typeface="Arial" charset="0"/>
          <a:ea typeface="MS PGothic" pitchFamily="34" charset="-128"/>
          <a:cs typeface="ＭＳ Ｐゴシック"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itchFamily="2" charset="2"/>
        <a:buChar char="l"/>
        <a:defRPr sz="2800">
          <a:solidFill>
            <a:schemeClr val="tx1"/>
          </a:solidFill>
          <a:latin typeface="+mn-lt"/>
          <a:ea typeface="MS PGothic" pitchFamily="34" charset="-128"/>
          <a:cs typeface="ＭＳ Ｐゴシック" charset="0"/>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ea typeface="MS PGothic" pitchFamily="34" charset="-128"/>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latin typeface="+mn-lt"/>
          <a:ea typeface="MS PGothic" pitchFamily="34" charset="-128"/>
        </a:defRPr>
      </a:lvl3pPr>
      <a:lvl4pPr marL="1600200" indent="-228600" algn="l" rtl="0" eaLnBrk="0" fontAlgn="base" hangingPunct="0">
        <a:spcBef>
          <a:spcPct val="20000"/>
        </a:spcBef>
        <a:spcAft>
          <a:spcPct val="0"/>
        </a:spcAft>
        <a:buClr>
          <a:schemeClr val="tx1"/>
        </a:buClr>
        <a:buSzPct val="80000"/>
        <a:buChar char="–"/>
        <a:defRPr>
          <a:solidFill>
            <a:schemeClr val="tx1"/>
          </a:solidFill>
          <a:latin typeface="+mn-lt"/>
          <a:ea typeface="MS PGothic" pitchFamily="34" charset="-128"/>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a:solidFill>
            <a:schemeClr val="tx1"/>
          </a:solidFill>
          <a:latin typeface="+mn-lt"/>
          <a:ea typeface="MS PGothic" pitchFamily="34" charset="-128"/>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youtu.be/ZBBjk9PZ_mE" TargetMode="External"/><Relationship Id="rId4" Type="http://schemas.openxmlformats.org/officeDocument/2006/relationships/image" Target="../media/image1.png"/><Relationship Id="rId5" Type="http://schemas.openxmlformats.org/officeDocument/2006/relationships/hyperlink" Target="https://youtu.be/dgYUwhlvt9E" TargetMode="External"/><Relationship Id="rId6"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5.png"/><Relationship Id="rId3" Type="http://schemas.openxmlformats.org/officeDocument/2006/relationships/image" Target="../media/image146.pn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7.png"/><Relationship Id="rId3" Type="http://schemas.openxmlformats.org/officeDocument/2006/relationships/image" Target="../media/image148.png"/></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9.png"/></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0.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1.png"/></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2.png"/></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3.emf"/></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4.png"/></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hyperlink" Target="https://youtu.be/4oc5FDClFrY" TargetMode="Externa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6.png"/></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7.png"/></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8.png"/></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9.png"/></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oleObject" Target="../embeddings/oleObject2.bin"/><Relationship Id="rId5" Type="http://schemas.openxmlformats.org/officeDocument/2006/relationships/image" Target="../media/image14.w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0.png"/></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1.png"/></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2.png"/><Relationship Id="rId3" Type="http://schemas.openxmlformats.org/officeDocument/2006/relationships/image" Target="../media/image163.png"/></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4.png"/></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5.png"/><Relationship Id="rId3" Type="http://schemas.openxmlformats.org/officeDocument/2006/relationships/image" Target="../media/image166.png"/></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7.png"/><Relationship Id="rId3" Type="http://schemas.openxmlformats.org/officeDocument/2006/relationships/image" Target="../media/image168.png"/></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9.png"/></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0.png"/></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1.png"/></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2.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30.xml.rels><?xml version="1.0" encoding="UTF-8" standalone="yes"?>
<Relationships xmlns="http://schemas.openxmlformats.org/package/2006/relationships"><Relationship Id="rId3" Type="http://schemas.openxmlformats.org/officeDocument/2006/relationships/image" Target="/http/::www.itlp.edu.mx:publica:tutoriales:rechum1:gvarva05.gif" TargetMode="External"/><Relationship Id="rId4" Type="http://schemas.openxmlformats.org/officeDocument/2006/relationships/image" Target="../media/image174.png"/><Relationship Id="rId5" Type="http://schemas.openxmlformats.org/officeDocument/2006/relationships/image" Target="../media/image175.png"/><Relationship Id="rId1" Type="http://schemas.openxmlformats.org/officeDocument/2006/relationships/slideLayout" Target="../slideLayouts/slideLayout2.xml"/><Relationship Id="rId2" Type="http://schemas.openxmlformats.org/officeDocument/2006/relationships/image" Target="../media/image173.png"/></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6.png"/></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7.png"/></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8.png"/></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9.png"/></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0.png"/></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1.png"/></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2.png"/><Relationship Id="rId3" Type="http://schemas.openxmlformats.org/officeDocument/2006/relationships/image" Target="../media/image183.png"/></Relationships>
</file>

<file path=ppt/slides/_rels/slide138.xml.rels><?xml version="1.0" encoding="UTF-8" standalone="yes"?>
<Relationships xmlns="http://schemas.openxmlformats.org/package/2006/relationships"><Relationship Id="rId3" Type="http://schemas.openxmlformats.org/officeDocument/2006/relationships/image" Target="../media/image184.png"/><Relationship Id="rId4" Type="http://schemas.openxmlformats.org/officeDocument/2006/relationships/image" Target="../media/image185.png"/><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6.png"/><Relationship Id="rId3" Type="http://schemas.openxmlformats.org/officeDocument/2006/relationships/image" Target="/http/::www.rrhhmagazine.com:images:articulos:gestion14.gif"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www.google.com.mx/imgres?q=grupo+de+personas+trabajando&amp;hl=es&amp;biw=1024&amp;bih=571&amp;gbv=2&amp;tbm=isch&amp;tbnid=P_eNtrmKdbl_cM:&amp;imgrefurl=http://www.psicologiayautoayuda.com/2010/11/20-consejos-faciles-y-practicos-para_03.html&amp;docid=nUrEFPNW1oN9iM&amp;w=401&amp;h=300&amp;ei=Jcw4TqPvNcrAtgeUhPSaAw&amp;zoom=1" TargetMode="External"/><Relationship Id="rId4" Type="http://schemas.openxmlformats.org/officeDocument/2006/relationships/image" Target="../media/image17.jpe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7.png"/></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8.png"/></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9.png"/><Relationship Id="rId3" Type="http://schemas.openxmlformats.org/officeDocument/2006/relationships/image" Target="../media/image190.png"/></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1.png"/><Relationship Id="rId3" Type="http://schemas.openxmlformats.org/officeDocument/2006/relationships/image" Target="../media/image192.png"/></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3.png"/></Relationships>
</file>

<file path=ppt/slides/_rels/slide145.xml.rels><?xml version="1.0" encoding="UTF-8" standalone="yes"?>
<Relationships xmlns="http://schemas.openxmlformats.org/package/2006/relationships"><Relationship Id="rId3" Type="http://schemas.openxmlformats.org/officeDocument/2006/relationships/oleObject" Target="../embeddings/Presentaci_n_de_Microsoft_PowerPoint_97_-_20031.ppt"/><Relationship Id="rId4" Type="http://schemas.openxmlformats.org/officeDocument/2006/relationships/image" Target="../media/image194.w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5.png"/></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6.png"/></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7.png"/></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8.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image" Target="../media/image18.tiff"/><Relationship Id="rId5" Type="http://schemas.openxmlformats.org/officeDocument/2006/relationships/image" Target="../media/image19.tiff"/><Relationship Id="rId6" Type="http://schemas.openxmlformats.org/officeDocument/2006/relationships/oleObject" Target="../embeddings/oleObject3.bin"/><Relationship Id="rId7" Type="http://schemas.openxmlformats.org/officeDocument/2006/relationships/image" Target="../media/image12.w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9.png"/></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7.png"/></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0.png"/></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1.png"/></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2.png"/></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3.png"/><Relationship Id="rId3" Type="http://schemas.openxmlformats.org/officeDocument/2006/relationships/image" Target="../media/image204.png"/></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5.png"/><Relationship Id="rId3" Type="http://schemas.openxmlformats.org/officeDocument/2006/relationships/image" Target="../media/image206.png"/></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7.png"/><Relationship Id="rId3" Type="http://schemas.openxmlformats.org/officeDocument/2006/relationships/image" Target="../media/image208.png"/></Relationships>
</file>

<file path=ppt/slides/_rels/slide16.xml.rels><?xml version="1.0" encoding="UTF-8" standalone="yes"?>
<Relationships xmlns="http://schemas.openxmlformats.org/package/2006/relationships"><Relationship Id="rId3" Type="http://schemas.openxmlformats.org/officeDocument/2006/relationships/hyperlink" Target="http://www.google.com.mx/imgres?q=dominancia+cerebral&amp;hl=es&amp;biw=1024&amp;bih=571&amp;gbv=2&amp;tbm=isch&amp;tbnid=ahpAjYVaK_SFOM:&amp;imgrefurl=http://dominanciacerebral.blogspot.com/&amp;docid=darpEQmciegdzM&amp;w=237&amp;h=240&amp;ei=PgY-ToGEIqqlsAKd1a00&amp;zoom=1" TargetMode="External"/><Relationship Id="rId4" Type="http://schemas.openxmlformats.org/officeDocument/2006/relationships/image" Target="../media/image20.jpe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9.png"/></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0.jpeg"/></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1.png"/></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2.png"/><Relationship Id="rId3" Type="http://schemas.openxmlformats.org/officeDocument/2006/relationships/image" Target="../media/image213.png"/></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4.png"/><Relationship Id="rId3" Type="http://schemas.openxmlformats.org/officeDocument/2006/relationships/image" Target="../media/image215.png"/></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google.com.mx/imgres?q=procesos+productivos&amp;hl=es&amp;biw=1024&amp;bih=571&amp;gbv=2&amp;tbm=isch&amp;tbnid=il49cPmEF_NYWM:&amp;imgrefurl=http://cienciaeconomica.blogspot.com/2010/05/procesos-productivos-y-competencias.html&amp;docid=Ckgon_3jcFCuZM&amp;w=490&amp;h=301&amp;ei=tA82TvHpAcq9tgf58YCKDQ&amp;zoom=1" TargetMode="External"/><Relationship Id="rId4" Type="http://schemas.openxmlformats.org/officeDocument/2006/relationships/image" Target="../media/image21.jpeg"/><Relationship Id="rId5"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6.png"/><Relationship Id="rId3" Type="http://schemas.openxmlformats.org/officeDocument/2006/relationships/image" Target="../media/image217.png"/></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8.png"/></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9.png"/></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0.png"/></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1.gif"/></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2.jpeg"/></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google.com.mx/imgres?q=SATISFACCION+EN+EL+TRABAJO&amp;hl=es&amp;biw=1024&amp;bih=571&amp;gbv=2&amp;tbm=isch&amp;tbnid=_KkxuzCRPLzAPM:&amp;imgrefurl=http://www.cuerosyperfumes.com/Valores_Corporativos.html&amp;docid=Vw-0YVJq9aJFpM&amp;w=271&amp;h=249&amp;ei=bw42TunxPMSBtgf9xZmMDQ&amp;zoom=1" TargetMode="External"/><Relationship Id="rId4" Type="http://schemas.openxmlformats.org/officeDocument/2006/relationships/image" Target="../media/image23.jpeg"/><Relationship Id="rId5"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3.png"/></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4.png"/></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5.png"/></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6.png"/></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7.png"/></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8.emf"/></Relationships>
</file>

<file path=ppt/slides/_rels/slide191.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image" Target="../media/image229.w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0.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hyperlink" Target="http://www.google.com.mx/imgres?q=TECNOLOGIA+DEL+APRENDIZAJE&amp;hl=es&amp;biw=1024&amp;bih=571&amp;gbv=2&amp;tbm=isch&amp;tbnid=RLQ6DeFP9_dpAM:&amp;imgrefurl=http://mendoza2010.blogspot.com/&amp;docid=jcD6CmiacpRsxM&amp;w=651&amp;h=150&amp;ei=8BY2Tp-wOZCWtwf67ZCIDQ&amp;zoom=1" TargetMode="External"/><Relationship Id="rId4" Type="http://schemas.openxmlformats.org/officeDocument/2006/relationships/image" Target="../media/image27.jpeg"/><Relationship Id="rId5" Type="http://schemas.openxmlformats.org/officeDocument/2006/relationships/image" Target="../media/image28.png"/><Relationship Id="rId6" Type="http://schemas.openxmlformats.org/officeDocument/2006/relationships/image" Target="../media/image29.pn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1.png"/><Relationship Id="rId3" Type="http://schemas.openxmlformats.org/officeDocument/2006/relationships/image" Target="../media/image232.png"/></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3.png"/></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4.png"/></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5.png"/></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0.png"/><Relationship Id="rId3" Type="http://schemas.openxmlformats.org/officeDocument/2006/relationships/image" Target="../media/image31.png"/></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6.jpeg"/></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 Id="rId3" Type="http://schemas.openxmlformats.org/officeDocument/2006/relationships/image" Target="../media/image34.png"/></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amecap.com.mx/" TargetMode="External"/></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7.png"/></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8.png"/></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9.png"/></Relationships>
</file>

<file path=ppt/slides/_rels/slide2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0.png"/></Relationships>
</file>

<file path=ppt/slides/_rels/slide2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5.png"/></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2.png"/></Relationships>
</file>

<file path=ppt/slides/_rels/slide2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3.jpeg"/></Relationships>
</file>

<file path=ppt/slides/_rels/slide2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4.jpeg"/></Relationships>
</file>

<file path=ppt/slides/_rels/slide2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5.png"/></Relationships>
</file>

<file path=ppt/slides/_rels/slide2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6.jpeg"/></Relationships>
</file>

<file path=ppt/slides/_rels/slide2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7.png"/></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 Id="rId3" Type="http://schemas.openxmlformats.org/officeDocument/2006/relationships/image" Target="../media/image36.png"/></Relationships>
</file>

<file path=ppt/slides/_rels/slide2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9.png"/></Relationships>
</file>

<file path=ppt/slides/_rels/slide2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0.png"/></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1.png"/></Relationships>
</file>

<file path=ppt/slides/_rels/slide2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2.png"/></Relationships>
</file>

<file path=ppt/slides/_rels/slide2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3.jpeg"/></Relationships>
</file>

<file path=ppt/slides/_rels/slide2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4.png"/></Relationships>
</file>

<file path=ppt/slides/_rels/slide2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 Id="rId3" Type="http://schemas.openxmlformats.org/officeDocument/2006/relationships/image" Target="../media/image37.png"/></Relationships>
</file>

<file path=ppt/slides/_rels/slide2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5.png"/></Relationships>
</file>

<file path=ppt/slides/_rels/slide2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s>
</file>

<file path=ppt/slides/_rels/slide28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56.png"/></Relationships>
</file>

<file path=ppt/slides/_rels/slide28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57.jpg"/></Relationships>
</file>

<file path=ppt/slides/_rels/slide28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58.jpg"/></Relationships>
</file>

<file path=ppt/slides/_rels/slide28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59.png"/></Relationships>
</file>

<file path=ppt/slides/_rels/slide28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60.jpg"/></Relationships>
</file>

<file path=ppt/slides/_rels/slide28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61.jpg"/></Relationships>
</file>

<file path=ppt/slides/_rels/slide28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62.jpg"/></Relationships>
</file>

<file path=ppt/slides/_rels/slide28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63.jpg"/></Relationships>
</file>

<file path=ppt/slides/_rels/slide28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64.png"/></Relationships>
</file>

<file path=ppt/slides/_rels/slide29.xml.rels><?xml version="1.0" encoding="UTF-8" standalone="yes"?>
<Relationships xmlns="http://schemas.openxmlformats.org/package/2006/relationships"><Relationship Id="rId3" Type="http://schemas.openxmlformats.org/officeDocument/2006/relationships/hyperlink" Target="http://www.google.com.mx/imgres?q=comportamiento+organizacional&amp;hl=es&amp;biw=1024&amp;bih=571&amp;gbv=2&amp;tbm=isch&amp;tbnid=bnnK9VC7kBRlIM:&amp;imgrefurl=http://www.monografias.com/trabajos71/motivacion-administracion-personal-comportamiento-organizacional/motivacion-administracion-personal-comportamiento-organizacional2.shtml&amp;docid=US11nem163MndM&amp;w=349&amp;h=312&amp;ei=Kho2TsmvNNSgtweG3OyeCw&amp;zoom=1" TargetMode="External"/><Relationship Id="rId4" Type="http://schemas.openxmlformats.org/officeDocument/2006/relationships/image" Target="../media/image38.jpe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5.png"/></Relationships>
</file>

<file path=ppt/slides/_rels/slide2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6.jpg"/></Relationships>
</file>

<file path=ppt/slides/_rels/slide29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7.jpg"/></Relationships>
</file>

<file path=ppt/slides/_rels/slide2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8.jp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hyperlink" Target="http://www.google.com.mx/imgres?q=INGENIERIA&amp;hl=es&amp;biw=1024&amp;bih=571&amp;gbv=2&amp;tbm=isch&amp;tbnid=D4T7ZqGM5vKynM:&amp;imgrefurl=http://fondosdibujosanimados.com.es/wallpaper/Ingenieria/&amp;docid=fSE6YacFxSIkZM&amp;w=280&amp;h=280&amp;ei=uM44TtqwFsKutwe16P3tAg&amp;zoom=1&amp;iact=rc&amp;dur=0&amp;page=1&amp;tbnh=122&amp;tbnw=122&amp;start=0&amp;ndsp=15&amp;ved=1t:429,r:0,s:0&amp;tx=43&amp;ty=65" TargetMode="External"/><Relationship Id="rId4" Type="http://schemas.openxmlformats.org/officeDocument/2006/relationships/hyperlink" Target="http://www.google.com.mx/imgres?q=INGENIERIA&amp;hl=es&amp;biw=1024&amp;bih=571&amp;gbv=2&amp;tbm=isch&amp;tbnid=D4T7ZqGM5vKynM:&amp;imgrefurl=http://fondosdibujosanimados.com.es/wallpaper/Ingenieria/&amp;docid=fSE6YacFxSIkZM&amp;w=280&amp;h=280&amp;ei=uM44TtqwFsKutwe16P3tAg&amp;zoom=1" TargetMode="External"/><Relationship Id="rId5" Type="http://schemas.openxmlformats.org/officeDocument/2006/relationships/image" Target="../media/image39.jpeg"/><Relationship Id="rId6" Type="http://schemas.openxmlformats.org/officeDocument/2006/relationships/hyperlink" Target="http://www.google.com.mx/imgres?q=departamento+de+ventas+de+una+empresa&amp;hl=es&amp;biw=1024&amp;bih=571&amp;gbv=2&amp;tbm=isch&amp;tbnid=WQ9ELH3veuobJM:&amp;imgrefurl=http://eckelon.net/2008/02&amp;docid=5MIaOMqPSY98-M&amp;w=450&amp;h=500&amp;ei=L884TvmzKo24tgeen-jrAg&amp;zoom=1" TargetMode="External"/><Relationship Id="rId7" Type="http://schemas.openxmlformats.org/officeDocument/2006/relationships/image" Target="../media/image40.jpeg"/><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9.jpg"/></Relationships>
</file>

<file path=ppt/slides/_rels/slide30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0.jpg"/></Relationships>
</file>

<file path=ppt/slides/_rels/slide30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1.jpg"/></Relationships>
</file>

<file path=ppt/slides/_rels/slide30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2.jpg"/></Relationships>
</file>

<file path=ppt/slides/_rels/slide30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3.jpg"/></Relationships>
</file>

<file path=ppt/slides/_rels/slide30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4.jpg"/></Relationships>
</file>

<file path=ppt/slides/_rels/slide30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5.jpg"/></Relationships>
</file>

<file path=ppt/slides/_rels/slide30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6.jpg"/></Relationships>
</file>

<file path=ppt/slides/_rels/slide30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7.jpg"/></Relationships>
</file>

<file path=ppt/slides/_rels/slide31.xml.rels><?xml version="1.0" encoding="UTF-8" standalone="yes"?>
<Relationships xmlns="http://schemas.openxmlformats.org/package/2006/relationships"><Relationship Id="rId3" Type="http://schemas.openxmlformats.org/officeDocument/2006/relationships/hyperlink" Target="http://www.google.com.mx/imgres?q=lenguaje+comun&amp;hl=es&amp;biw=1024&amp;bih=571&amp;gbv=2&amp;tbm=isch&amp;tbnid=M0xzr11PGR0FsM:&amp;imgrefurl=http://algebramartinezacuna.wordpress.com/2010/01/26/del-lenguaje-comun-al-lenguaje-matematico/&amp;docid=2tP6_K9FxSBLSM&amp;w=300&amp;h=329&amp;ei=_M84TsXTOMW1twfZ0rTuAg&amp;zoom=1" TargetMode="External"/><Relationship Id="rId4" Type="http://schemas.openxmlformats.org/officeDocument/2006/relationships/image" Target="../media/image41.jpeg"/><Relationship Id="rId5" Type="http://schemas.openxmlformats.org/officeDocument/2006/relationships/hyperlink" Target="http://www.google.com.mx/imgres?q=lenguaje+comun&amp;hl=es&amp;biw=1024&amp;bih=571&amp;gbv=2&amp;tbm=isch&amp;tbnid=F-YzSL0P8CxojM:&amp;imgrefurl=http://www.cursosdeinglesconversacional.com.co/2008/07/30/ingles-como-segunda-lengua/&amp;docid=ukM3eKB-jqCi5M&amp;w=400&amp;h=300&amp;ei=_M84TsXTOMW1twfZ0rTuAg&amp;zoom=1" TargetMode="External"/><Relationship Id="rId6" Type="http://schemas.openxmlformats.org/officeDocument/2006/relationships/image" Target="../media/image42.jpeg"/><Relationship Id="rId7" Type="http://schemas.openxmlformats.org/officeDocument/2006/relationships/hyperlink" Target="http://www.google.com.mx/imgres?q=lenguaje+comun&amp;hl=es&amp;biw=1024&amp;bih=571&amp;gbv=2&amp;tbm=isch&amp;tbnid=p7OGl6Ym80t1SM:&amp;imgrefurl=http://www.bebes.net/2010/07/27/hablar-con-el-bebe-%C2%BFlenguaje-comun-o-baby-talk/&amp;docid=a9SiuHk58A9BWM&amp;w=339&amp;h=328&amp;ei=_M84TsXTOMW1twfZ0rTuAg&amp;zoom=1" TargetMode="External"/><Relationship Id="rId8" Type="http://schemas.openxmlformats.org/officeDocument/2006/relationships/image" Target="../media/image43.jpeg"/><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8.jpg"/></Relationships>
</file>

<file path=ppt/slides/_rels/slide311.xml.rels><?xml version="1.0" encoding="UTF-8" standalone="yes"?>
<Relationships xmlns="http://schemas.openxmlformats.org/package/2006/relationships"><Relationship Id="rId3" Type="http://schemas.openxmlformats.org/officeDocument/2006/relationships/image" Target="../media/image280.png"/><Relationship Id="rId4" Type="http://schemas.openxmlformats.org/officeDocument/2006/relationships/image" Target="../media/image281.png"/><Relationship Id="rId5" Type="http://schemas.openxmlformats.org/officeDocument/2006/relationships/image" Target="../media/image282.png"/><Relationship Id="rId1" Type="http://schemas.openxmlformats.org/officeDocument/2006/relationships/slideLayout" Target="../slideLayouts/slideLayout12.xml"/><Relationship Id="rId2" Type="http://schemas.openxmlformats.org/officeDocument/2006/relationships/image" Target="../media/image279.png"/></Relationships>
</file>

<file path=ppt/slides/_rels/slide3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3.png"/><Relationship Id="rId3" Type="http://schemas.openxmlformats.org/officeDocument/2006/relationships/image" Target="../media/image284.png"/></Relationships>
</file>

<file path=ppt/slides/_rels/slide3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5.jpg"/></Relationships>
</file>

<file path=ppt/slides/_rels/slide3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6.png"/></Relationships>
</file>

<file path=ppt/slides/_rels/slide3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7.jpg"/></Relationships>
</file>

<file path=ppt/slides/_rels/slide3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88.png"/><Relationship Id="rId3" Type="http://schemas.openxmlformats.org/officeDocument/2006/relationships/image" Target="../media/image289.png"/></Relationships>
</file>

<file path=ppt/slides/_rels/slide3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0.png"/></Relationships>
</file>

<file path=ppt/slides/_rels/slide3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1.png"/></Relationships>
</file>

<file path=ppt/slides/_rels/slide3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2.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44.png"/></Relationships>
</file>

<file path=ppt/slides/_rels/slide33.xml.rels><?xml version="1.0" encoding="UTF-8" standalone="yes"?>
<Relationships xmlns="http://schemas.openxmlformats.org/package/2006/relationships"><Relationship Id="rId3" Type="http://schemas.openxmlformats.org/officeDocument/2006/relationships/hyperlink" Target="http://www.google.com.mx/imgres?q=rendimiento+laboral&amp;hl=es&amp;biw=1024&amp;bih=571&amp;gbv=2&amp;tbm=isch&amp;tbnid=rri4FvYGCCXpjM:&amp;imgrefurl=http://www.clarinveracruzano.com/tag/rendimiento-laboral&amp;docid=P1_666u1vEbTRM&amp;w=268&amp;h=300&amp;ei=b9g4Tp6XBcu1tgew8oH2Ag&amp;zoom=1" TargetMode="External"/><Relationship Id="rId4" Type="http://schemas.openxmlformats.org/officeDocument/2006/relationships/image" Target="../media/image45.jpeg"/><Relationship Id="rId5" Type="http://schemas.openxmlformats.org/officeDocument/2006/relationships/image" Target="../media/image46.png"/><Relationship Id="rId6" Type="http://schemas.openxmlformats.org/officeDocument/2006/relationships/image" Target="../media/image47.png"/><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4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49.png"/></Relationships>
</file>

<file path=ppt/slides/_rels/slide36.xml.rels><?xml version="1.0" encoding="UTF-8" standalone="yes"?>
<Relationships xmlns="http://schemas.openxmlformats.org/package/2006/relationships"><Relationship Id="rId3" Type="http://schemas.openxmlformats.org/officeDocument/2006/relationships/image" Target="../media/image50.jpeg"/><Relationship Id="rId4" Type="http://schemas.openxmlformats.org/officeDocument/2006/relationships/image" Target="../media/image51.png"/><Relationship Id="rId1" Type="http://schemas.openxmlformats.org/officeDocument/2006/relationships/slideLayout" Target="../slideLayouts/slideLayout2.xml"/><Relationship Id="rId2" Type="http://schemas.openxmlformats.org/officeDocument/2006/relationships/hyperlink" Target="http://www.google.com.mx/imgres?q=exito+profesional&amp;hl=es&amp;biw=1024&amp;bih=571&amp;gbv=2&amp;tbm=isch&amp;tbnid=lpnTCCKzpVvDeM:&amp;imgrefurl=http://blogs.monografias.com/vida-plena/2011/04/29/construya-desde-hoy-un-futuro-de-exito/&amp;docid=74iZr8h0hA87XM&amp;w=450&amp;h=300&amp;ei=TNw4TpacMJSatweDqKmXAw&amp;zoom=1"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52.wmf"/><Relationship Id="rId4" Type="http://schemas.openxmlformats.org/officeDocument/2006/relationships/image" Target="../media/image53.png"/><Relationship Id="rId5" Type="http://schemas.openxmlformats.org/officeDocument/2006/relationships/image" Target="../media/image54.png"/><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55.jpeg"/><Relationship Id="rId4" Type="http://schemas.microsoft.com/office/2007/relationships/hdphoto" Target="../media/hdphoto1.wdp"/><Relationship Id="rId5" Type="http://schemas.openxmlformats.org/officeDocument/2006/relationships/image" Target="../media/image56.png"/><Relationship Id="rId1" Type="http://schemas.openxmlformats.org/officeDocument/2006/relationships/slideLayout" Target="../slideLayouts/slideLayout6.xml"/><Relationship Id="rId2" Type="http://schemas.openxmlformats.org/officeDocument/2006/relationships/hyperlink" Target="http://www.google.com.mx/imgres?q=responsabilidad+social+empresarial&amp;hl=es&amp;biw=1024&amp;bih=571&amp;gbv=2&amp;tbm=isch&amp;tbnid=57o9HkZwSMXVEM:&amp;imgrefurl=http://www.madrimasd.org/blogs/sostenibilidad_responsabilidad_social/&amp;docid=pzL_APv7AtOgGM&amp;w=260&amp;h=284&amp;ei=9944Tv_xJ8iltweFlbyIAw&amp;zoom=1"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7.png"/></Relationships>
</file>

<file path=ppt/slides/_rels/slide41.xml.rels><?xml version="1.0" encoding="UTF-8" standalone="yes"?>
<Relationships xmlns="http://schemas.openxmlformats.org/package/2006/relationships"><Relationship Id="rId3" Type="http://schemas.openxmlformats.org/officeDocument/2006/relationships/hyperlink" Target="http://www.google.com.mx/imgres?q=INDIVIDUO&amp;hl=es&amp;biw=1024&amp;bih=571&amp;gbv=2&amp;tbm=isch&amp;tbnid=PC1T-cCY4PBOvM:&amp;imgrefurl=http://www.definicionabc.com/social/individuo.php&amp;docid=hu2wnsq49WIIqM&amp;w=300&amp;h=300&amp;ei=JuE4TtTrDo22tgfm49HmAg&amp;zoom=1" TargetMode="External"/><Relationship Id="rId4" Type="http://schemas.openxmlformats.org/officeDocument/2006/relationships/image" Target="../media/image58.jpeg"/><Relationship Id="rId5" Type="http://schemas.openxmlformats.org/officeDocument/2006/relationships/hyperlink" Target="http://www.google.com.mx/imgres?q=signo+de+interrogacion&amp;hl=es&amp;biw=1024&amp;bih=571&amp;gbv=2&amp;tbm=isch&amp;tbnid=COn9aTfBPkX9BM:&amp;imgrefurl=http://es.marvel.wikia.com/wiki/Archivo:Signo-de-interrogacion.jpg&amp;docid=eMi3dmTtyvVgpM&amp;w=230&amp;h=288&amp;ei=9wo-Ttr9FeiQsALDurD-Dw&amp;zoom=1" TargetMode="External"/><Relationship Id="rId6" Type="http://schemas.openxmlformats.org/officeDocument/2006/relationships/image" Target="../media/image59.jpeg"/><Relationship Id="rId7" Type="http://schemas.openxmlformats.org/officeDocument/2006/relationships/hyperlink" Target="http://www.google.com.mx/imgres?q=signo+de+interrogacion&amp;hl=es&amp;biw=1024&amp;bih=571&amp;gbv=2&amp;tbm=isch&amp;tbnid=EuGOMRnoOjq-AM:&amp;imgrefurl=http://www.freepik.es/vector-gratis/signo-de-interrogacion-rojo-circulo-de-clip-art_385610.htm&amp;docid=BFOYvTJkL_6AdM&amp;w=625&amp;h=626&amp;ei=UQs-TuC2EK__sQK1t-w9&amp;zoom=1" TargetMode="External"/><Relationship Id="rId8" Type="http://schemas.openxmlformats.org/officeDocument/2006/relationships/image" Target="../media/image60.jpeg"/><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42.xml.rels><?xml version="1.0" encoding="UTF-8" standalone="yes"?>
<Relationships xmlns="http://schemas.openxmlformats.org/package/2006/relationships"><Relationship Id="rId3" Type="http://schemas.openxmlformats.org/officeDocument/2006/relationships/hyperlink" Target="http://www.google.com.mx/imgres?q=INDIVIDUO&amp;hl=es&amp;biw=1024&amp;bih=571&amp;gbv=2&amp;tbm=isch&amp;tbnid=ae1LvS3rDCACmM:&amp;imgrefurl=http://mariapeinadot2pnfinft4.blogspot.com/2010/10/individuo.html&amp;docid=JotOJFvwzpn8xM&amp;w=170&amp;h=170&amp;ei=JuE4TtTrDo22tgfm49HmAg&amp;zoom=1" TargetMode="External"/><Relationship Id="rId4" Type="http://schemas.openxmlformats.org/officeDocument/2006/relationships/hyperlink" Target="http://www.google.com.mx/imgres?q=INDIVIDUO&amp;hl=es&amp;biw=1024&amp;bih=571&amp;gbv=2&amp;tbm=isch&amp;tbnid=FQNS-xIJiBLc4M:&amp;imgrefurl=http://difusionhiphop.blogspot.com/2007/06/individuo-mixtape.html&amp;docid=qw4zgNTj15ia9M&amp;w=170&amp;h=170&amp;ei=JuE4TtTrDo22tgfm49HmAg&amp;zoom=1&amp;iact=rc&amp;dur=10&amp;page=10&amp;tbnh=122&amp;tbnw=122&amp;start=148&amp;ndsp=16&amp;ved=1t:429,r:6,s:148&amp;tx=32&amp;ty=43" TargetMode="External"/><Relationship Id="rId5" Type="http://schemas.openxmlformats.org/officeDocument/2006/relationships/image" Target="../media/image61.jpeg"/><Relationship Id="rId6" Type="http://schemas.openxmlformats.org/officeDocument/2006/relationships/image" Target="../media/image62.png"/><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43.xml.rels><?xml version="1.0" encoding="UTF-8" standalone="yes"?>
<Relationships xmlns="http://schemas.openxmlformats.org/package/2006/relationships"><Relationship Id="rId3" Type="http://schemas.openxmlformats.org/officeDocument/2006/relationships/hyperlink" Target="http://www.google.com.mx/imgres?q=necesidades&amp;hl=es&amp;biw=1024&amp;bih=571&amp;gbv=2&amp;tbm=isch&amp;tbnid=s2x2EEVIXzbeAM:&amp;imgrefurl=http://www.universidadperu.com/fisiologicas-teoria-de-las-necesidades-humanas-de-maslow-blog.php&amp;docid=0DKSol0zVtRIdM&amp;w=350&amp;h=343&amp;ei=-h0-TpDFMeuDsgKxmrS4BA&amp;zoom=1" TargetMode="External"/><Relationship Id="rId4" Type="http://schemas.openxmlformats.org/officeDocument/2006/relationships/image" Target="../media/image63.jpeg"/><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44.xml.rels><?xml version="1.0" encoding="UTF-8" standalone="yes"?>
<Relationships xmlns="http://schemas.openxmlformats.org/package/2006/relationships"><Relationship Id="rId3" Type="http://schemas.openxmlformats.org/officeDocument/2006/relationships/image" Target="../media/image64.jpeg"/><Relationship Id="rId4" Type="http://schemas.openxmlformats.org/officeDocument/2006/relationships/image" Target="../media/image65.png"/><Relationship Id="rId1" Type="http://schemas.openxmlformats.org/officeDocument/2006/relationships/slideLayout" Target="../slideLayouts/slideLayout7.xml"/><Relationship Id="rId2" Type="http://schemas.openxmlformats.org/officeDocument/2006/relationships/hyperlink" Target="http://www.google.com.mx/imgres?q=CARENCIAS+LABORALES&amp;hl=es&amp;biw=1024&amp;bih=571&amp;gbv=2&amp;tbm=isch&amp;tbnid=BTcAt80FlLZdMM:&amp;imgrefurl=http://www.miperiodicodigital.com/edicion2010/articulo.php?id=15007&amp;docid=JUTm2Jz7cGkuDM&amp;w=253&amp;h=205&amp;ei=oCA-TvC3HqLCsQK1y-X7Dw&amp;zoom=1"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www.google.com.mx/imgres?q=realizacion+personal&amp;hl=es&amp;biw=1024&amp;bih=571&amp;gbv=2&amp;tbm=isch&amp;tbnid=ovu946U8F7ysmM:&amp;imgrefurl=http://aulaweb.uca.edu.ni/blogs/meme/2009/06/12/%C2%BFque-es-la-felicidad/&amp;docid=PwCn5J346JjshM&amp;w=400&amp;h=306&amp;ei=dhtkTrCZB8mKsQLZ-rCyCg&amp;zoom=1" TargetMode="External"/><Relationship Id="rId4" Type="http://schemas.openxmlformats.org/officeDocument/2006/relationships/image" Target="../media/image66.jpeg"/><Relationship Id="rId5" Type="http://schemas.openxmlformats.org/officeDocument/2006/relationships/hyperlink" Target="http://www.google.com.mx/imgres?q=afiliacion&amp;hl=es&amp;biw=1024&amp;bih=571&amp;gbv=2&amp;tbm=isch&amp;tbnid=ME3phy61MjPETM:&amp;imgrefurl=http://www.coparmexdf.org.mx/&amp;docid=znETW05yhowU1M&amp;w=706&amp;h=238&amp;ei=jRxkTuvXNOK1sQLe5sCoCg&amp;zoom=1&amp;iact=rc&amp;dur=0&amp;page=1&amp;tbnh=51&amp;tbnw=152&amp;start=0&amp;ndsp=15&amp;ved=1t:429,r:0,s:0&amp;tx=63&amp;ty=38" TargetMode="External"/><Relationship Id="rId6" Type="http://schemas.openxmlformats.org/officeDocument/2006/relationships/hyperlink" Target="http://www.google.com.mx/imgres?q=afiliacion&amp;hl=es&amp;biw=1024&amp;bih=571&amp;gbv=2&amp;tbm=isch&amp;tbnid=7XlFquVUuUH1xM:&amp;imgrefurl=http://eduardoaranda.com/como-puedes-ser-uno-de-los-afiliados-que-toma-el-control-de-las-ventas-online/&amp;docid=G3D3kQ_2xGcmcM&amp;w=399&amp;h=397&amp;ei=jRxkTuvXNOK1sQLe5sCoCg&amp;zoom=1" TargetMode="External"/><Relationship Id="rId7" Type="http://schemas.openxmlformats.org/officeDocument/2006/relationships/image" Target="../media/image67.jpeg"/><Relationship Id="rId8" Type="http://schemas.openxmlformats.org/officeDocument/2006/relationships/image" Target="../media/image68.png"/><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google.com.mx/imgres?q=ESPERANZA&amp;hl=es&amp;biw=1024&amp;bih=571&amp;gbv=2&amp;tbm=isch&amp;tbnid=t7iJDdqQDqHrhM:&amp;imgrefurl=http://www.sabiduria.com/liderazgo/ser-temerosos-no-es-una-opcion/&amp;docid=H06yNNDTS-03RM&amp;w=393&amp;h=255&amp;ei=HiBkTrqBMO2ssAK07IClCg&amp;zoom=1" TargetMode="External"/><Relationship Id="rId3" Type="http://schemas.openxmlformats.org/officeDocument/2006/relationships/image" Target="../media/image69.png"/></Relationships>
</file>

<file path=ppt/slides/_rels/slide47.xml.rels><?xml version="1.0" encoding="UTF-8" standalone="yes"?>
<Relationships xmlns="http://schemas.openxmlformats.org/package/2006/relationships"><Relationship Id="rId3" Type="http://schemas.openxmlformats.org/officeDocument/2006/relationships/hyperlink" Target="http://www.google.com.mx/imgres?q=PAUTAS+MOTIVACIONALES&amp;hl=es&amp;biw=1024&amp;bih=571&amp;gbv=2&amp;tbm=isch&amp;tbnid=4fEqPsag2LrU1M:&amp;imgrefurl=http://archivogrupo7.blogspot.com/2009_02_01_archive.html&amp;docid=nUf8FemmXAfV8M&amp;w=320&amp;h=213&amp;ei=1SVkTp2PMOmosQK6vrGfCg&amp;zoom=1" TargetMode="External"/><Relationship Id="rId4" Type="http://schemas.openxmlformats.org/officeDocument/2006/relationships/image" Target="../media/image70.jpeg"/><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google.com.mx/imgres?q=VALORES+ADQUIRIDOS&amp;hl=es&amp;biw=1024&amp;bih=571&amp;gbv=2&amp;tbm=isch&amp;tbnid=Z__QvIEwq5mc6M:&amp;imgrefurl=http://www.cnnexpansion.com/emprendedores/2008/07/21/entre-peces-gordos&amp;docid=DAWjqNUqYekabM&amp;w=240&amp;h=485&amp;ei=IiRkTo7mCMLpsQKswLSUCg&amp;zoom=1" TargetMode="External"/><Relationship Id="rId3" Type="http://schemas.openxmlformats.org/officeDocument/2006/relationships/image" Target="../media/image71.jpe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image" Target="../media/image7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image" Target="../media/image73.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 Id="rId3" Type="http://schemas.openxmlformats.org/officeDocument/2006/relationships/image" Target="../media/image74.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 Id="rId3" Type="http://schemas.openxmlformats.org/officeDocument/2006/relationships/image" Target="../media/image75.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76.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 Id="rId3" Type="http://schemas.openxmlformats.org/officeDocument/2006/relationships/image" Target="../media/image77.png"/></Relationships>
</file>

<file path=ppt/slides/_rels/slide55.xml.rels><?xml version="1.0" encoding="UTF-8" standalone="yes"?>
<Relationships xmlns="http://schemas.openxmlformats.org/package/2006/relationships"><Relationship Id="rId3" Type="http://schemas.openxmlformats.org/officeDocument/2006/relationships/image" Target="../media/image78.png"/><Relationship Id="rId4" Type="http://schemas.openxmlformats.org/officeDocument/2006/relationships/image" Target="../media/image79.png"/><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56.xml.rels><?xml version="1.0" encoding="UTF-8" standalone="yes"?>
<Relationships xmlns="http://schemas.openxmlformats.org/package/2006/relationships"><Relationship Id="rId3" Type="http://schemas.openxmlformats.org/officeDocument/2006/relationships/image" Target="../media/image80.png"/><Relationship Id="rId4" Type="http://schemas.openxmlformats.org/officeDocument/2006/relationships/image" Target="../media/image81.png"/><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57.xml.rels><?xml version="1.0" encoding="UTF-8" standalone="yes"?>
<Relationships xmlns="http://schemas.openxmlformats.org/package/2006/relationships"><Relationship Id="rId3" Type="http://schemas.openxmlformats.org/officeDocument/2006/relationships/hyperlink" Target="Marcianitos_1.wmv" TargetMode="External"/><Relationship Id="rId4" Type="http://schemas.openxmlformats.org/officeDocument/2006/relationships/image" Target="../media/image82.jpeg"/><Relationship Id="rId5" Type="http://schemas.openxmlformats.org/officeDocument/2006/relationships/image" Target="../media/image83.png"/><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58.xml.rels><?xml version="1.0" encoding="UTF-8" standalone="yes"?>
<Relationships xmlns="http://schemas.openxmlformats.org/package/2006/relationships"><Relationship Id="rId3" Type="http://schemas.openxmlformats.org/officeDocument/2006/relationships/image" Target="../media/image84.png"/><Relationship Id="rId4" Type="http://schemas.openxmlformats.org/officeDocument/2006/relationships/image" Target="../media/image85.png"/><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 Id="rId3" Type="http://schemas.openxmlformats.org/officeDocument/2006/relationships/image" Target="../media/image86.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3" Type="http://schemas.openxmlformats.org/officeDocument/2006/relationships/hyperlink" Target="http://www.google.com.mx/imgres?q=condiciones+de+trabajo&amp;hl=es&amp;biw=1024&amp;bih=571&amp;gbv=2&amp;tbm=isch&amp;tbnid=3yooVVSrE42xWM:&amp;imgrefurl=http://pajuelotapia.blogspot.com/2010/01/condiciones-de-trabajo.html&amp;docid=0k5-dQ_UJZuHdM&amp;w=264&amp;h=270&amp;ei=1Uc_TomAI8iKsgKTvYk1&amp;zoom=1" TargetMode="External"/><Relationship Id="rId4" Type="http://schemas.openxmlformats.org/officeDocument/2006/relationships/hyperlink" Target="http://www.google.com.mx/imgres?q=condiciones+de+trabajo&amp;hl=es&amp;biw=1024&amp;bih=571&amp;gbv=2&amp;tbm=isch&amp;tbnid=vtCpm0BECg5cAM:&amp;imgrefurl=http://folennavarra.blogspot.com/2010/06/unidad-de-trabajo-9-los-riesgos_26.html&amp;docid=7U7AqeyBx_oHnM&amp;w=425&amp;h=296&amp;ei=WUg_TrXAOOWssQLxz8Ut&amp;zoom=1" TargetMode="External"/><Relationship Id="rId5" Type="http://schemas.openxmlformats.org/officeDocument/2006/relationships/image" Target="../media/image87.jpeg"/><Relationship Id="rId1" Type="http://schemas.openxmlformats.org/officeDocument/2006/relationships/slideLayout" Target="../slideLayouts/slideLayout7.xml"/><Relationship Id="rId2" Type="http://schemas.openxmlformats.org/officeDocument/2006/relationships/hyperlink" Target="http://www.google.com.mx/imgres?q=condiciones+de+trabajo&amp;hl=es&amp;biw=1024&amp;bih=571&amp;gbv=2&amp;tbm=isch&amp;tbnid=3yooVVSrE42xWM:&amp;imgrefurl=http://pajuelotapia.blogspot.com/2010/01/condiciones-de-trabajo.html&amp;docid=0k5-dQ_UJZuHdM&amp;w=264&amp;h=270&amp;ei=1Uc_TomAI8iKsgKTvYk1&amp;zoom=1&amp;iact=rc&amp;dur=0&amp;page=1&amp;tbnh=124&amp;tbnw=141&amp;start=0&amp;ndsp=15&amp;ved=1t:429,r:0,s:0&amp;tx=89&amp;ty=77" TargetMode="External"/></Relationships>
</file>

<file path=ppt/slides/_rels/slide61.xml.rels><?xml version="1.0" encoding="UTF-8" standalone="yes"?>
<Relationships xmlns="http://schemas.openxmlformats.org/package/2006/relationships"><Relationship Id="rId3" Type="http://schemas.openxmlformats.org/officeDocument/2006/relationships/hyperlink" Target="http://www.google.com.mx/imgres?q=condiciones+de+trabajo&amp;hl=es&amp;biw=1024&amp;bih=571&amp;gbv=2&amp;tbm=isch&amp;tbnid=3yooVVSrE42xWM:&amp;imgrefurl=http://pajuelotapia.blogspot.com/2010/01/condiciones-de-trabajo.html&amp;docid=0k5-dQ_UJZuHdM&amp;w=264&amp;h=270&amp;ei=1Uc_TomAI8iKsgKTvYk1&amp;zoom=1" TargetMode="External"/><Relationship Id="rId4" Type="http://schemas.openxmlformats.org/officeDocument/2006/relationships/hyperlink" Target="http://www.google.com.mx/imgres?q=condiciones+de+trabajo&amp;hl=es&amp;biw=1024&amp;bih=571&amp;gbv=2&amp;tbm=isch&amp;tbnid=7KUg8WVDREnsXM:&amp;imgrefurl=http://madchen-sam.blogspot.com/2009/06/prevencion-de-riesgos-laborales.html&amp;docid=Ezgy8wUqgkOnoM&amp;w=720&amp;h=540&amp;ei=1Uc_TomAI8iKsgKTvYk1&amp;zoom=1" TargetMode="External"/><Relationship Id="rId5" Type="http://schemas.openxmlformats.org/officeDocument/2006/relationships/image" Target="../media/image88.jpeg"/><Relationship Id="rId6" Type="http://schemas.openxmlformats.org/officeDocument/2006/relationships/image" Target="../media/image89.png"/><Relationship Id="rId1" Type="http://schemas.openxmlformats.org/officeDocument/2006/relationships/slideLayout" Target="../slideLayouts/slideLayout7.xml"/><Relationship Id="rId2" Type="http://schemas.openxmlformats.org/officeDocument/2006/relationships/hyperlink" Target="http://www.google.com.mx/imgres?q=condiciones+de+trabajo&amp;hl=es&amp;biw=1024&amp;bih=571&amp;gbv=2&amp;tbm=isch&amp;tbnid=3yooVVSrE42xWM:&amp;imgrefurl=http://pajuelotapia.blogspot.com/2010/01/condiciones-de-trabajo.html&amp;docid=0k5-dQ_UJZuHdM&amp;w=264&amp;h=270&amp;ei=1Uc_TomAI8iKsgKTvYk1&amp;zoom=1&amp;iact=rc&amp;dur=0&amp;page=1&amp;tbnh=124&amp;tbnw=141&amp;start=0&amp;ndsp=15&amp;ved=1t:429,r:0,s:0&amp;tx=89&amp;ty=77" TargetMode="Externa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0.png"/><Relationship Id="rId3" Type="http://schemas.openxmlformats.org/officeDocument/2006/relationships/image" Target="../media/image91.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2.png"/><Relationship Id="rId3" Type="http://schemas.openxmlformats.org/officeDocument/2006/relationships/image" Target="../media/image93.png"/></Relationships>
</file>

<file path=ppt/slides/_rels/slide64.xml.rels><?xml version="1.0" encoding="UTF-8" standalone="yes"?>
<Relationships xmlns="http://schemas.openxmlformats.org/package/2006/relationships"><Relationship Id="rId3" Type="http://schemas.openxmlformats.org/officeDocument/2006/relationships/image" Target="../media/image94.jpeg"/><Relationship Id="rId4" Type="http://schemas.openxmlformats.org/officeDocument/2006/relationships/hyperlink" Target="http://www.google.com.mx/imgres?q=PRESTACIONES+ECONOMICAS&amp;hl=es&amp;biw=1024&amp;bih=571&amp;gbv=2&amp;tbm=isch&amp;tbnid=HBkdFph2v0UnPM:&amp;imgrefurl=http://www.actiweb.es/prestsociales/pagina3.html&amp;docid=9lyZ8xAzhYn7FM&amp;w=100&amp;h=124&amp;ei=GFA_TtK1CMqnsALtooXBBw&amp;zoom=0" TargetMode="External"/><Relationship Id="rId5" Type="http://schemas.openxmlformats.org/officeDocument/2006/relationships/image" Target="../media/image95.jpeg"/><Relationship Id="rId6" Type="http://schemas.openxmlformats.org/officeDocument/2006/relationships/hyperlink" Target="http://www.google.com.mx/imgres?q=instalaciones+deportivas&amp;hl=es&amp;biw=1024&amp;bih=571&amp;gbv=2&amp;tbm=isch&amp;tbnid=ucks4jMCXRf6PM:&amp;imgrefurl=http://www.itesal.es/es/contenido/?idsec=22&amp;docid=0l1ahjVffObAYM&amp;w=415&amp;h=295&amp;ei=zVA_Tu2oDNPhsQLq7NQ2&amp;zoom=1" TargetMode="External"/><Relationship Id="rId7" Type="http://schemas.openxmlformats.org/officeDocument/2006/relationships/image" Target="../media/image96.jpeg"/><Relationship Id="rId1" Type="http://schemas.openxmlformats.org/officeDocument/2006/relationships/slideLayout" Target="../slideLayouts/slideLayout7.xml"/><Relationship Id="rId2" Type="http://schemas.openxmlformats.org/officeDocument/2006/relationships/hyperlink" Target="http://www.google.com.mx/imgres?q=prestaciones+economicas&amp;start=270&amp;hl=es&amp;biw=1024&amp;bih=571&amp;gbv=2&amp;tbm=isch&amp;tbnid=BySdgNHEESxbTM:&amp;imgrefurl=http://www.veracruzenlanoticia.com/2011/02/imss-recomienda-acciones-preventivas/&amp;docid=BK8y9y6JteKsMM&amp;w=448&amp;h=326&amp;ei=Pk0_Tvb9NebLsQLb_MQ5&amp;zoom=1&amp;chk=sbg&amp;iact=rc&amp;dur=270&amp;page=20&amp;tbnh=123&amp;tbnw=169&amp;ndsp=12&amp;ved=1t:429,r:3,s:270&amp;tx=52&amp;ty=62" TargetMode="External"/></Relationships>
</file>

<file path=ppt/slides/_rels/slide65.xml.rels><?xml version="1.0" encoding="UTF-8" standalone="yes"?>
<Relationships xmlns="http://schemas.openxmlformats.org/package/2006/relationships"><Relationship Id="rId3" Type="http://schemas.openxmlformats.org/officeDocument/2006/relationships/image" Target="../media/image97.jpeg"/><Relationship Id="rId4" Type="http://schemas.openxmlformats.org/officeDocument/2006/relationships/hyperlink" Target="http://www.google.com.mx/imgres?q=dinamicas+de+grupo&amp;hl=es&amp;biw=1024&amp;bih=571&amp;gbv=2&amp;tbm=isch&amp;tbnid=fozE1Tsgnd4dpM:&amp;imgrefurl=http://asc-educacionsocial-soraya.blogspot.com/2010/12/animacion-y-dinamicas-de-grupo.html&amp;docid=z3my7U0db_hecM&amp;w=300&amp;h=290&amp;ei=K1I_TrGeOdCnsAKl8fkH&amp;zoom=1" TargetMode="External"/><Relationship Id="rId5" Type="http://schemas.openxmlformats.org/officeDocument/2006/relationships/image" Target="../media/image98.jpeg"/><Relationship Id="rId1" Type="http://schemas.openxmlformats.org/officeDocument/2006/relationships/slideLayout" Target="../slideLayouts/slideLayout2.xml"/><Relationship Id="rId2" Type="http://schemas.openxmlformats.org/officeDocument/2006/relationships/hyperlink" Target="http://www.google.com.mx/imgres?q=dinamicas+de+grupo&amp;hl=es&amp;biw=1024&amp;bih=571&amp;gbv=2&amp;tbm=isch&amp;tbnid=FrMGxorU8oppKM:&amp;imgrefurl=http://www.aprendizajeexperiencial.com/&amp;docid=QNhpSi_h-Y_-_M&amp;w=302&amp;h=268&amp;ei=K1I_TrGeOdCnsAKl8fkH&amp;zoom=1" TargetMode="Externa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google.com.mx/imgres?q=dinamicas+de+grupo&amp;hl=es&amp;biw=1024&amp;bih=571&amp;gbv=2&amp;tbm=isch&amp;tbnid=nVR_wNuoovCazM:&amp;imgrefurl=http://psicologaconsultora.blogspot.com/2010/10/dinamicas-de-grupo.html&amp;docid=WDVhVi0GiW2cCM&amp;w=578&amp;h=576&amp;ei=K1I_TrGeOdCnsAKl8fkH&amp;zoom=1" TargetMode="External"/><Relationship Id="rId3" Type="http://schemas.openxmlformats.org/officeDocument/2006/relationships/image" Target="../media/image99.jpe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0.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1.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2.png"/></Relationships>
</file>

<file path=ppt/slides/_rels/slide7.xml.rels><?xml version="1.0" encoding="UTF-8" standalone="yes"?>
<Relationships xmlns="http://schemas.openxmlformats.org/package/2006/relationships"><Relationship Id="rId3" Type="http://schemas.openxmlformats.org/officeDocument/2006/relationships/hyperlink" Target="http://www.youtube.com/watch?v=VcELCq3qcds" TargetMode="External"/><Relationship Id="rId4" Type="http://schemas.openxmlformats.org/officeDocument/2006/relationships/hyperlink" Target="http://www.ilo.org/ifpdial/areas-of-work/industrial-and-employment-relations/lang--es/index.htm" TargetMode="External"/><Relationship Id="rId5" Type="http://schemas.openxmlformats.org/officeDocument/2006/relationships/hyperlink" Target="http://es.slideshare.net/guest35234c/relaciones-laborales-presentation" TargetMode="External"/><Relationship Id="rId6" Type="http://schemas.openxmlformats.org/officeDocument/2006/relationships/hyperlink" Target="http://que-significa.com/significado.php?termino=visos" TargetMode="External"/><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3.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4.png"/></Relationships>
</file>

<file path=ppt/slides/_rels/slide72.xml.rels><?xml version="1.0" encoding="UTF-8" standalone="yes"?>
<Relationships xmlns="http://schemas.openxmlformats.org/package/2006/relationships"><Relationship Id="rId3" Type="http://schemas.openxmlformats.org/officeDocument/2006/relationships/image" Target="../media/image105.png"/><Relationship Id="rId4" Type="http://schemas.openxmlformats.org/officeDocument/2006/relationships/image" Target="../media/image106.png"/><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73.xml.rels><?xml version="1.0" encoding="UTF-8" standalone="yes"?>
<Relationships xmlns="http://schemas.openxmlformats.org/package/2006/relationships"><Relationship Id="rId3" Type="http://schemas.openxmlformats.org/officeDocument/2006/relationships/image" Target="../media/image107.png"/><Relationship Id="rId4" Type="http://schemas.openxmlformats.org/officeDocument/2006/relationships/image" Target="../media/image108.png"/><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74.xml.rels><?xml version="1.0" encoding="UTF-8" standalone="yes"?>
<Relationships xmlns="http://schemas.openxmlformats.org/package/2006/relationships"><Relationship Id="rId3" Type="http://schemas.openxmlformats.org/officeDocument/2006/relationships/image" Target="../media/image109.png"/><Relationship Id="rId4" Type="http://schemas.openxmlformats.org/officeDocument/2006/relationships/image" Target="../media/image110.png"/><Relationship Id="rId5" Type="http://schemas.openxmlformats.org/officeDocument/2006/relationships/image" Target="../media/image111.png"/><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75.xml.rels><?xml version="1.0" encoding="UTF-8" standalone="yes"?>
<Relationships xmlns="http://schemas.openxmlformats.org/package/2006/relationships"><Relationship Id="rId3" Type="http://schemas.openxmlformats.org/officeDocument/2006/relationships/image" Target="../media/image112.png"/><Relationship Id="rId4" Type="http://schemas.openxmlformats.org/officeDocument/2006/relationships/image" Target="../media/image113.png"/><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 Id="rId3" Type="http://schemas.openxmlformats.org/officeDocument/2006/relationships/image" Target="../media/image114.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5.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6.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7.png"/></Relationships>
</file>

<file path=ppt/slides/_rels/slide8.xml.rels><?xml version="1.0" encoding="UTF-8" standalone="yes"?>
<Relationships xmlns="http://schemas.openxmlformats.org/package/2006/relationships"><Relationship Id="rId3" Type="http://schemas.openxmlformats.org/officeDocument/2006/relationships/image" Target="../media/image10.wmf"/><Relationship Id="rId4" Type="http://schemas.openxmlformats.org/officeDocument/2006/relationships/image" Target="../media/image11.png"/><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8.png"/><Relationship Id="rId3" Type="http://schemas.openxmlformats.org/officeDocument/2006/relationships/image" Target="../media/image119.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0.png"/><Relationship Id="rId3" Type="http://schemas.openxmlformats.org/officeDocument/2006/relationships/image" Target="../media/image121.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2.png"/><Relationship Id="rId3" Type="http://schemas.openxmlformats.org/officeDocument/2006/relationships/image" Target="../media/image123.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4.pn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5.pn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6.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7.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8.pn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9.png"/><Relationship Id="rId3" Type="http://schemas.openxmlformats.org/officeDocument/2006/relationships/image" Target="../media/image130.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1.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hyperlink" Target="http://www.google.com.mx/imgres?q=pensar&amp;hl=es&amp;biw=1024&amp;bih=571&amp;gbv=2&amp;tbm=isch&amp;tbnid=3swEvR4UTCWJQM:&amp;imgrefurl=http://miriparamirez.blogspot.com/2011/04/si-hubiera.html&amp;docid=VYehJMkPqBCUvM&amp;w=146&amp;h=150&amp;ei=Bsc4TvCHCISitgevgtWAAw&amp;zoom=1" TargetMode="External"/><Relationship Id="rId5" Type="http://schemas.openxmlformats.org/officeDocument/2006/relationships/image" Target="../media/image13.jpeg"/><Relationship Id="rId6" Type="http://schemas.openxmlformats.org/officeDocument/2006/relationships/oleObject" Target="../embeddings/oleObject1.bin"/><Relationship Id="rId7" Type="http://schemas.openxmlformats.org/officeDocument/2006/relationships/image" Target="../media/image12.wmf"/><Relationship Id="rId8" Type="http://schemas.openxmlformats.org/officeDocument/2006/relationships/hyperlink" Target="NULL" TargetMode="External"/><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2.png"/><Relationship Id="rId3" Type="http://schemas.openxmlformats.org/officeDocument/2006/relationships/image" Target="../media/image133.png"/></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4.png"/><Relationship Id="rId3" Type="http://schemas.openxmlformats.org/officeDocument/2006/relationships/image" Target="../media/image135.pn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6.png"/><Relationship Id="rId3" Type="http://schemas.openxmlformats.org/officeDocument/2006/relationships/image" Target="../media/image137.pn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8.png"/></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9.png"/></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0.png"/></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1.png"/></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2.png"/><Relationship Id="rId3" Type="http://schemas.openxmlformats.org/officeDocument/2006/relationships/image" Target="../media/image143.pn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1" name="Group 10"/>
          <p:cNvGrpSpPr>
            <a:grpSpLocks/>
          </p:cNvGrpSpPr>
          <p:nvPr/>
        </p:nvGrpSpPr>
        <p:grpSpPr bwMode="auto">
          <a:xfrm>
            <a:off x="457200" y="-203041"/>
            <a:ext cx="8001000" cy="5576257"/>
            <a:chOff x="720" y="-266"/>
            <a:chExt cx="4608" cy="3533"/>
          </a:xfrm>
        </p:grpSpPr>
        <p:sp>
          <p:nvSpPr>
            <p:cNvPr id="4099" name="Rectangle 3"/>
            <p:cNvSpPr>
              <a:spLocks noChangeArrowheads="1"/>
            </p:cNvSpPr>
            <p:nvPr/>
          </p:nvSpPr>
          <p:spPr bwMode="auto">
            <a:xfrm>
              <a:off x="1483" y="-266"/>
              <a:ext cx="3221" cy="7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lnSpc>
                  <a:spcPct val="90000"/>
                </a:lnSpc>
              </a:pPr>
              <a:r>
                <a:rPr lang="es-ES" altLang="es-MX" sz="5400" b="1" i="1" dirty="0">
                  <a:solidFill>
                    <a:srgbClr val="000090"/>
                  </a:solidFill>
                  <a:effectLst>
                    <a:outerShdw blurRad="38100" dist="38100" dir="2700000" algn="tl">
                      <a:srgbClr val="C0C0C0"/>
                    </a:outerShdw>
                  </a:effectLst>
                  <a:latin typeface="Arial" pitchFamily="34" charset="0"/>
                </a:rPr>
                <a:t>¡Bienvenidos!</a:t>
              </a:r>
            </a:p>
          </p:txBody>
        </p:sp>
        <p:sp>
          <p:nvSpPr>
            <p:cNvPr id="4100" name="Rectangle 4"/>
            <p:cNvSpPr>
              <a:spLocks noChangeArrowheads="1"/>
            </p:cNvSpPr>
            <p:nvPr/>
          </p:nvSpPr>
          <p:spPr bwMode="auto">
            <a:xfrm>
              <a:off x="720" y="2970"/>
              <a:ext cx="4608" cy="29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92075" tIns="46038" rIns="92075" bIns="46038"/>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spcBef>
                  <a:spcPct val="20000"/>
                </a:spcBef>
                <a:buClr>
                  <a:schemeClr val="tx1"/>
                </a:buClr>
                <a:buSzPct val="75000"/>
                <a:buFont typeface="Wingdings" pitchFamily="2" charset="2"/>
                <a:buNone/>
              </a:pPr>
              <a:r>
                <a:rPr lang="es-MX" altLang="es-MX" sz="3200" b="1" i="1" dirty="0" smtClean="0">
                  <a:solidFill>
                    <a:srgbClr val="000090"/>
                  </a:solidFill>
                  <a:effectLst>
                    <a:outerShdw blurRad="38100" dist="38100" dir="2700000" algn="tl">
                      <a:srgbClr val="C0C0C0"/>
                    </a:outerShdw>
                  </a:effectLst>
                  <a:latin typeface="Arial" pitchFamily="34" charset="0"/>
                </a:rPr>
                <a:t>ADMINISTRACIÓN DE </a:t>
              </a:r>
              <a:r>
                <a:rPr lang="es-MX" altLang="es-MX" sz="3200" b="1" i="1" dirty="0">
                  <a:solidFill>
                    <a:srgbClr val="000090"/>
                  </a:solidFill>
                  <a:effectLst>
                    <a:outerShdw blurRad="38100" dist="38100" dir="2700000" algn="tl">
                      <a:srgbClr val="C0C0C0"/>
                    </a:outerShdw>
                  </a:effectLst>
                  <a:latin typeface="Arial" pitchFamily="34" charset="0"/>
                </a:rPr>
                <a:t>RECURSOS </a:t>
              </a:r>
              <a:r>
                <a:rPr lang="es-MX" altLang="es-MX" sz="3200" b="1" i="1" dirty="0" smtClean="0">
                  <a:solidFill>
                    <a:srgbClr val="000090"/>
                  </a:solidFill>
                  <a:effectLst>
                    <a:outerShdw blurRad="38100" dist="38100" dir="2700000" algn="tl">
                      <a:srgbClr val="C0C0C0"/>
                    </a:outerShdw>
                  </a:effectLst>
                  <a:latin typeface="Arial" pitchFamily="34" charset="0"/>
                </a:rPr>
                <a:t>HUMANOS</a:t>
              </a:r>
              <a:endParaRPr lang="es-MX" altLang="es-MX" sz="1600" b="1" i="1" dirty="0">
                <a:solidFill>
                  <a:srgbClr val="000090"/>
                </a:solidFill>
                <a:effectLst>
                  <a:outerShdw blurRad="38100" dist="38100" dir="2700000" algn="tl">
                    <a:srgbClr val="C0C0C0"/>
                  </a:outerShdw>
                </a:effectLst>
                <a:latin typeface="Arial" pitchFamily="34" charset="0"/>
              </a:endParaRPr>
            </a:p>
            <a:p>
              <a:pPr algn="ctr" eaLnBrk="1" hangingPunct="1">
                <a:spcBef>
                  <a:spcPct val="20000"/>
                </a:spcBef>
                <a:buClr>
                  <a:schemeClr val="tx1"/>
                </a:buClr>
                <a:buSzPct val="75000"/>
                <a:buFont typeface="Wingdings" pitchFamily="2" charset="2"/>
                <a:buNone/>
              </a:pPr>
              <a:r>
                <a:rPr lang="es-MX" altLang="es-MX" sz="2800" dirty="0">
                  <a:solidFill>
                    <a:srgbClr val="000090"/>
                  </a:solidFill>
                  <a:effectLst>
                    <a:outerShdw blurRad="38100" dist="38100" dir="2700000" algn="tl">
                      <a:srgbClr val="C0C0C0"/>
                    </a:outerShdw>
                  </a:effectLst>
                  <a:latin typeface="Arial" pitchFamily="34" charset="0"/>
                </a:rPr>
                <a:t>       M.A. José Antonio Monroy Ramírez</a:t>
              </a:r>
              <a:endParaRPr lang="es-ES" altLang="es-MX" sz="2800" dirty="0">
                <a:solidFill>
                  <a:srgbClr val="000090"/>
                </a:solidFill>
                <a:effectLst>
                  <a:outerShdw blurRad="38100" dist="38100" dir="2700000" algn="tl">
                    <a:srgbClr val="C0C0C0"/>
                  </a:outerShdw>
                </a:effectLst>
                <a:latin typeface="Arial" pitchFamily="34" charset="0"/>
              </a:endParaRPr>
            </a:p>
          </p:txBody>
        </p:sp>
      </p:grpSp>
      <p:pic>
        <p:nvPicPr>
          <p:cNvPr id="2" name="Imagen 1">
            <a:hlinkClick r:id="rId3"/>
          </p:cNvPr>
          <p:cNvPicPr>
            <a:picLocks noChangeAspect="1"/>
          </p:cNvPicPr>
          <p:nvPr/>
        </p:nvPicPr>
        <p:blipFill>
          <a:blip r:embed="rId4"/>
          <a:stretch>
            <a:fillRect/>
          </a:stretch>
        </p:blipFill>
        <p:spPr>
          <a:xfrm>
            <a:off x="5076056" y="820243"/>
            <a:ext cx="2952328" cy="4192934"/>
          </a:xfrm>
          <a:prstGeom prst="rect">
            <a:avLst/>
          </a:prstGeom>
        </p:spPr>
      </p:pic>
      <p:pic>
        <p:nvPicPr>
          <p:cNvPr id="3" name="Imagen 2">
            <a:hlinkClick r:id="rId5"/>
          </p:cNvPr>
          <p:cNvPicPr>
            <a:picLocks noChangeAspect="1"/>
          </p:cNvPicPr>
          <p:nvPr/>
        </p:nvPicPr>
        <p:blipFill>
          <a:blip r:embed="rId6"/>
          <a:stretch>
            <a:fillRect/>
          </a:stretch>
        </p:blipFill>
        <p:spPr>
          <a:xfrm rot="19896443">
            <a:off x="837893" y="1565224"/>
            <a:ext cx="3582414" cy="2762041"/>
          </a:xfrm>
          <a:prstGeom prst="rect">
            <a:avLst/>
          </a:prstGeom>
        </p:spPr>
      </p:pic>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110"/>
          <p:cNvSpPr>
            <a:spLocks noChangeArrowheads="1"/>
          </p:cNvSpPr>
          <p:nvPr/>
        </p:nvSpPr>
        <p:spPr bwMode="auto">
          <a:xfrm>
            <a:off x="1141413" y="950913"/>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8197" name="Rectangle 115"/>
          <p:cNvSpPr>
            <a:spLocks noChangeArrowheads="1"/>
          </p:cNvSpPr>
          <p:nvPr/>
        </p:nvSpPr>
        <p:spPr bwMode="auto">
          <a:xfrm>
            <a:off x="1141413" y="2111375"/>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grpSp>
        <p:nvGrpSpPr>
          <p:cNvPr id="6" name="Agrupar 5"/>
          <p:cNvGrpSpPr/>
          <p:nvPr/>
        </p:nvGrpSpPr>
        <p:grpSpPr>
          <a:xfrm>
            <a:off x="3779912" y="3356992"/>
            <a:ext cx="1800200" cy="1584176"/>
            <a:chOff x="1763688" y="4365104"/>
            <a:chExt cx="1440160" cy="1368152"/>
          </a:xfrm>
        </p:grpSpPr>
        <p:sp>
          <p:nvSpPr>
            <p:cNvPr id="3" name="Elipse 2"/>
            <p:cNvSpPr/>
            <p:nvPr/>
          </p:nvSpPr>
          <p:spPr bwMode="auto">
            <a:xfrm>
              <a:off x="1763688" y="4365104"/>
              <a:ext cx="1440160" cy="1368152"/>
            </a:xfrm>
            <a:prstGeom prst="ellipse">
              <a:avLst/>
            </a:prstGeom>
            <a:ln>
              <a:headEnd type="none" w="med" len="med"/>
              <a:tailEnd type="none" w="med" len="med"/>
            </a:ln>
            <a:extLst/>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2400" b="0" i="0" u="none" strike="noStrike" cap="none" normalizeH="0" baseline="0" smtClean="0">
                <a:ln>
                  <a:noFill/>
                </a:ln>
                <a:solidFill>
                  <a:schemeClr val="tx1"/>
                </a:solidFill>
                <a:effectLst/>
                <a:latin typeface="Times New Roman" pitchFamily="18" charset="0"/>
              </a:endParaRPr>
            </a:p>
          </p:txBody>
        </p:sp>
        <p:sp>
          <p:nvSpPr>
            <p:cNvPr id="4" name="CuadroTexto 3"/>
            <p:cNvSpPr txBox="1"/>
            <p:nvPr/>
          </p:nvSpPr>
          <p:spPr>
            <a:xfrm>
              <a:off x="1878904" y="4738236"/>
              <a:ext cx="1152128" cy="558195"/>
            </a:xfrm>
            <a:prstGeom prst="rect">
              <a:avLst/>
            </a:prstGeom>
            <a:noFill/>
          </p:spPr>
          <p:txBody>
            <a:bodyPr wrap="square" rtlCol="0">
              <a:spAutoFit/>
            </a:bodyPr>
            <a:lstStyle/>
            <a:p>
              <a:r>
                <a:rPr lang="es-MX" sz="3600" b="1" dirty="0" smtClean="0"/>
                <a:t>A.R.H</a:t>
              </a:r>
              <a:endParaRPr lang="es-MX" sz="3600" b="1" dirty="0"/>
            </a:p>
          </p:txBody>
        </p:sp>
      </p:grpSp>
      <p:grpSp>
        <p:nvGrpSpPr>
          <p:cNvPr id="7" name="Agrupar 6"/>
          <p:cNvGrpSpPr/>
          <p:nvPr/>
        </p:nvGrpSpPr>
        <p:grpSpPr>
          <a:xfrm>
            <a:off x="3851920" y="620688"/>
            <a:ext cx="2952328" cy="1944216"/>
            <a:chOff x="3419872" y="620688"/>
            <a:chExt cx="1575175" cy="1368152"/>
          </a:xfrm>
        </p:grpSpPr>
        <p:sp>
          <p:nvSpPr>
            <p:cNvPr id="10" name="Elipse 9"/>
            <p:cNvSpPr/>
            <p:nvPr/>
          </p:nvSpPr>
          <p:spPr bwMode="auto">
            <a:xfrm>
              <a:off x="3419872" y="620688"/>
              <a:ext cx="1440160" cy="1368152"/>
            </a:xfrm>
            <a:prstGeom prst="ellipse">
              <a:avLst/>
            </a:prstGeom>
            <a:ln>
              <a:headEnd type="none" w="med" len="med"/>
              <a:tailEnd type="none" w="med" len="med"/>
            </a:ln>
            <a:extLst/>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2400" b="0" i="0" u="none" strike="noStrike" cap="none" normalizeH="0" baseline="0" smtClean="0">
                <a:ln>
                  <a:noFill/>
                </a:ln>
                <a:solidFill>
                  <a:schemeClr val="tx1"/>
                </a:solidFill>
                <a:effectLst/>
                <a:latin typeface="Times New Roman" pitchFamily="18" charset="0"/>
              </a:endParaRPr>
            </a:p>
          </p:txBody>
        </p:sp>
        <p:sp>
          <p:nvSpPr>
            <p:cNvPr id="5" name="CuadroTexto 4"/>
            <p:cNvSpPr txBox="1"/>
            <p:nvPr/>
          </p:nvSpPr>
          <p:spPr>
            <a:xfrm>
              <a:off x="3419872" y="1022406"/>
              <a:ext cx="1575175" cy="631558"/>
            </a:xfrm>
            <a:prstGeom prst="rect">
              <a:avLst/>
            </a:prstGeom>
            <a:noFill/>
          </p:spPr>
          <p:txBody>
            <a:bodyPr wrap="square" rtlCol="0">
              <a:spAutoFit/>
            </a:bodyPr>
            <a:lstStyle/>
            <a:p>
              <a:r>
                <a:rPr lang="es-MX" b="1" dirty="0" smtClean="0"/>
                <a:t>HERRAMIENTAS</a:t>
              </a:r>
            </a:p>
            <a:p>
              <a:pPr algn="ctr"/>
              <a:r>
                <a:rPr lang="es-MX" b="1" dirty="0" smtClean="0"/>
                <a:t>ETC.</a:t>
              </a:r>
              <a:endParaRPr lang="es-MX" b="1" dirty="0"/>
            </a:p>
          </p:txBody>
        </p:sp>
      </p:grpSp>
      <p:grpSp>
        <p:nvGrpSpPr>
          <p:cNvPr id="13" name="Agrupar 12"/>
          <p:cNvGrpSpPr/>
          <p:nvPr/>
        </p:nvGrpSpPr>
        <p:grpSpPr>
          <a:xfrm>
            <a:off x="5940152" y="4797152"/>
            <a:ext cx="2952328" cy="1944216"/>
            <a:chOff x="1763688" y="4365104"/>
            <a:chExt cx="1440160" cy="1368152"/>
          </a:xfrm>
        </p:grpSpPr>
        <p:sp>
          <p:nvSpPr>
            <p:cNvPr id="14" name="Elipse 13"/>
            <p:cNvSpPr/>
            <p:nvPr/>
          </p:nvSpPr>
          <p:spPr bwMode="auto">
            <a:xfrm>
              <a:off x="1763688" y="4365104"/>
              <a:ext cx="1440160" cy="1368152"/>
            </a:xfrm>
            <a:prstGeom prst="ellipse">
              <a:avLst/>
            </a:prstGeom>
            <a:ln>
              <a:headEnd type="none" w="med" len="med"/>
              <a:tailEnd type="none" w="med" len="med"/>
            </a:ln>
            <a:extLst/>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2400" b="0" i="0" u="none" strike="noStrike" cap="none" normalizeH="0" baseline="0" smtClean="0">
                <a:ln>
                  <a:noFill/>
                </a:ln>
                <a:solidFill>
                  <a:schemeClr val="tx1"/>
                </a:solidFill>
                <a:effectLst/>
                <a:latin typeface="Times New Roman" pitchFamily="18" charset="0"/>
              </a:endParaRPr>
            </a:p>
          </p:txBody>
        </p:sp>
        <p:sp>
          <p:nvSpPr>
            <p:cNvPr id="15" name="CuadroTexto 14"/>
            <p:cNvSpPr txBox="1"/>
            <p:nvPr/>
          </p:nvSpPr>
          <p:spPr>
            <a:xfrm>
              <a:off x="2043719" y="4901658"/>
              <a:ext cx="1040116" cy="324875"/>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es-MX" dirty="0" smtClean="0"/>
                <a:t>TÉCNICAS</a:t>
              </a:r>
              <a:endParaRPr lang="es-MX" dirty="0"/>
            </a:p>
          </p:txBody>
        </p:sp>
      </p:grpSp>
      <p:grpSp>
        <p:nvGrpSpPr>
          <p:cNvPr id="16" name="Agrupar 15"/>
          <p:cNvGrpSpPr/>
          <p:nvPr/>
        </p:nvGrpSpPr>
        <p:grpSpPr>
          <a:xfrm>
            <a:off x="323528" y="1858353"/>
            <a:ext cx="3024336" cy="1786671"/>
            <a:chOff x="1763688" y="4365104"/>
            <a:chExt cx="1440160" cy="1368152"/>
          </a:xfrm>
        </p:grpSpPr>
        <p:sp>
          <p:nvSpPr>
            <p:cNvPr id="17" name="Elipse 16"/>
            <p:cNvSpPr/>
            <p:nvPr/>
          </p:nvSpPr>
          <p:spPr bwMode="auto">
            <a:xfrm>
              <a:off x="1763688" y="4365104"/>
              <a:ext cx="1440160" cy="1368152"/>
            </a:xfrm>
            <a:prstGeom prst="ellipse">
              <a:avLst/>
            </a:prstGeom>
            <a:ln>
              <a:headEnd type="none" w="med" len="med"/>
              <a:tailEnd type="none" w="med" len="med"/>
            </a:ln>
            <a:extLst/>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2400" b="0" i="0" u="none" strike="noStrike" cap="none" normalizeH="0" baseline="0" smtClean="0">
                <a:ln>
                  <a:noFill/>
                </a:ln>
                <a:solidFill>
                  <a:schemeClr val="tx1"/>
                </a:solidFill>
                <a:effectLst/>
                <a:latin typeface="Times New Roman" pitchFamily="18" charset="0"/>
              </a:endParaRPr>
            </a:p>
          </p:txBody>
        </p:sp>
        <p:sp>
          <p:nvSpPr>
            <p:cNvPr id="18" name="CuadroTexto 17"/>
            <p:cNvSpPr txBox="1"/>
            <p:nvPr/>
          </p:nvSpPr>
          <p:spPr>
            <a:xfrm>
              <a:off x="1900846" y="4695948"/>
              <a:ext cx="1200133" cy="636340"/>
            </a:xfrm>
            <a:prstGeom prst="rect">
              <a:avLst/>
            </a:prstGeom>
            <a:noFill/>
            <a:ln>
              <a:noFill/>
            </a:ln>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es-MX" b="1" dirty="0" smtClean="0">
                  <a:solidFill>
                    <a:schemeClr val="bg2">
                      <a:lumMod val="75000"/>
                    </a:schemeClr>
                  </a:solidFill>
                </a:rPr>
                <a:t>BATERIAS DE MEDICIÓN</a:t>
              </a:r>
              <a:endParaRPr lang="es-MX" b="1" dirty="0">
                <a:solidFill>
                  <a:schemeClr val="bg2">
                    <a:lumMod val="75000"/>
                  </a:schemeClr>
                </a:solidFill>
              </a:endParaRPr>
            </a:p>
          </p:txBody>
        </p:sp>
      </p:grpSp>
      <p:grpSp>
        <p:nvGrpSpPr>
          <p:cNvPr id="19" name="Agrupar 18"/>
          <p:cNvGrpSpPr/>
          <p:nvPr/>
        </p:nvGrpSpPr>
        <p:grpSpPr>
          <a:xfrm>
            <a:off x="611560" y="4625114"/>
            <a:ext cx="3744417" cy="1972238"/>
            <a:chOff x="1763688" y="4365104"/>
            <a:chExt cx="1536171" cy="1368152"/>
          </a:xfrm>
        </p:grpSpPr>
        <p:sp>
          <p:nvSpPr>
            <p:cNvPr id="20" name="Elipse 19"/>
            <p:cNvSpPr/>
            <p:nvPr/>
          </p:nvSpPr>
          <p:spPr bwMode="auto">
            <a:xfrm>
              <a:off x="1763688" y="4365104"/>
              <a:ext cx="1440160" cy="1368152"/>
            </a:xfrm>
            <a:prstGeom prst="ellipse">
              <a:avLst/>
            </a:prstGeom>
            <a:ln>
              <a:headEnd type="none" w="med" len="med"/>
              <a:tailEnd type="none" w="med" len="med"/>
            </a:ln>
            <a:extLst/>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2400" b="0" i="0" u="none" strike="noStrike" cap="none" normalizeH="0" baseline="0" smtClean="0">
                <a:ln>
                  <a:noFill/>
                </a:ln>
                <a:solidFill>
                  <a:schemeClr val="tx1"/>
                </a:solidFill>
                <a:effectLst/>
                <a:latin typeface="Times New Roman" pitchFamily="18" charset="0"/>
              </a:endParaRPr>
            </a:p>
          </p:txBody>
        </p:sp>
        <p:sp>
          <p:nvSpPr>
            <p:cNvPr id="21" name="CuadroTexto 20"/>
            <p:cNvSpPr txBox="1"/>
            <p:nvPr/>
          </p:nvSpPr>
          <p:spPr>
            <a:xfrm>
              <a:off x="1795692" y="4850089"/>
              <a:ext cx="1504167" cy="621878"/>
            </a:xfrm>
            <a:prstGeom prst="rect">
              <a:avLst/>
            </a:prstGeom>
            <a:noFill/>
          </p:spPr>
          <p:txBody>
            <a:bodyPr wrap="square" rtlCol="0">
              <a:spAutoFit/>
            </a:bodyPr>
            <a:lstStyle/>
            <a:p>
              <a:r>
                <a:rPr lang="es-MX" b="1" dirty="0" smtClean="0"/>
                <a:t>COMPORTAMIENTOS</a:t>
              </a:r>
              <a:endParaRPr lang="es-MX" b="1" dirty="0"/>
            </a:p>
          </p:txBody>
        </p:sp>
      </p:grpSp>
      <p:grpSp>
        <p:nvGrpSpPr>
          <p:cNvPr id="22" name="Agrupar 21"/>
          <p:cNvGrpSpPr/>
          <p:nvPr/>
        </p:nvGrpSpPr>
        <p:grpSpPr>
          <a:xfrm>
            <a:off x="6192184" y="2060848"/>
            <a:ext cx="2844312" cy="1872208"/>
            <a:chOff x="1763688" y="4365104"/>
            <a:chExt cx="1440160" cy="1368152"/>
          </a:xfrm>
          <a:solidFill>
            <a:srgbClr val="FF0000"/>
          </a:solidFill>
        </p:grpSpPr>
        <p:sp>
          <p:nvSpPr>
            <p:cNvPr id="23" name="Elipse 22"/>
            <p:cNvSpPr/>
            <p:nvPr/>
          </p:nvSpPr>
          <p:spPr bwMode="auto">
            <a:xfrm>
              <a:off x="1763688" y="4365104"/>
              <a:ext cx="1440160" cy="1368152"/>
            </a:xfrm>
            <a:prstGeom prst="ellipse">
              <a:avLst/>
            </a:prstGeom>
            <a:grpFill/>
            <a:ln>
              <a:headEnd type="none" w="med" len="med"/>
              <a:tailEnd type="none" w="med" len="med"/>
            </a:ln>
            <a:extLst/>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2400" b="0" i="0" u="none" strike="noStrike" cap="none" normalizeH="0" baseline="0" smtClean="0">
                <a:ln>
                  <a:noFill/>
                </a:ln>
                <a:solidFill>
                  <a:schemeClr val="tx1"/>
                </a:solidFill>
                <a:effectLst/>
                <a:latin typeface="Times New Roman" pitchFamily="18" charset="0"/>
              </a:endParaRPr>
            </a:p>
          </p:txBody>
        </p:sp>
        <p:sp>
          <p:nvSpPr>
            <p:cNvPr id="24" name="CuadroTexto 23"/>
            <p:cNvSpPr txBox="1"/>
            <p:nvPr/>
          </p:nvSpPr>
          <p:spPr>
            <a:xfrm>
              <a:off x="1839486" y="4757640"/>
              <a:ext cx="1291442" cy="607267"/>
            </a:xfrm>
            <a:prstGeom prst="rect">
              <a:avLst/>
            </a:prstGeom>
            <a:grpFill/>
          </p:spPr>
          <p:txBody>
            <a:bodyPr wrap="square" rtlCol="0">
              <a:spAutoFit/>
            </a:bodyPr>
            <a:lstStyle/>
            <a:p>
              <a:pPr algn="ctr"/>
              <a:r>
                <a:rPr lang="es-MX" b="1" dirty="0" smtClean="0">
                  <a:solidFill>
                    <a:schemeClr val="bg1"/>
                  </a:solidFill>
                </a:rPr>
                <a:t>CAPACIDADES,</a:t>
              </a:r>
            </a:p>
            <a:p>
              <a:pPr algn="ctr"/>
              <a:r>
                <a:rPr lang="es-MX" b="1" dirty="0" smtClean="0">
                  <a:solidFill>
                    <a:schemeClr val="bg1"/>
                  </a:solidFill>
                </a:rPr>
                <a:t>HABILIDADES</a:t>
              </a:r>
              <a:endParaRPr lang="es-MX" b="1" dirty="0">
                <a:solidFill>
                  <a:schemeClr val="bg1"/>
                </a:solidFill>
              </a:endParaRPr>
            </a:p>
          </p:txBody>
        </p:sp>
      </p:grpSp>
      <p:sp>
        <p:nvSpPr>
          <p:cNvPr id="8" name="CuadroTexto 7"/>
          <p:cNvSpPr txBox="1"/>
          <p:nvPr/>
        </p:nvSpPr>
        <p:spPr>
          <a:xfrm>
            <a:off x="107504" y="169476"/>
            <a:ext cx="9180512" cy="523220"/>
          </a:xfrm>
          <a:prstGeom prst="rect">
            <a:avLst/>
          </a:prstGeom>
          <a:noFill/>
        </p:spPr>
        <p:txBody>
          <a:bodyPr wrap="square" rtlCol="0">
            <a:spAutoFit/>
          </a:bodyPr>
          <a:lstStyle/>
          <a:p>
            <a:pPr algn="ctr"/>
            <a:r>
              <a:rPr lang="es-MX" sz="2800" b="1" dirty="0" smtClean="0"/>
              <a:t>CU</a:t>
            </a:r>
            <a:r>
              <a:rPr lang="es-MX" sz="2800" b="1" dirty="0"/>
              <a:t>A</a:t>
            </a:r>
            <a:r>
              <a:rPr lang="es-MX" sz="2800" b="1" dirty="0" smtClean="0"/>
              <a:t>NDO HABLAMOS DE RECURSOS HUMANOS:</a:t>
            </a:r>
            <a:endParaRPr lang="es-MX" sz="2800" b="1" dirty="0"/>
          </a:p>
        </p:txBody>
      </p:sp>
      <p:cxnSp>
        <p:nvCxnSpPr>
          <p:cNvPr id="25" name="Conector curvado 24"/>
          <p:cNvCxnSpPr>
            <a:stCxn id="3" idx="2"/>
          </p:cNvCxnSpPr>
          <p:nvPr/>
        </p:nvCxnSpPr>
        <p:spPr bwMode="auto">
          <a:xfrm rot="10800000" flipV="1">
            <a:off x="1979717" y="4149080"/>
            <a:ext cx="1800197" cy="720080"/>
          </a:xfrm>
          <a:prstGeom prst="curvedConnector3">
            <a:avLst/>
          </a:prstGeom>
          <a:solidFill>
            <a:schemeClr val="accent1"/>
          </a:solidFill>
          <a:ln w="31750" cap="rnd" cmpd="sng" algn="ctr">
            <a:solidFill>
              <a:schemeClr val="tx1"/>
            </a:solidFill>
            <a:prstDash val="solid"/>
            <a:miter lim="800000"/>
            <a:headEnd type="none" w="med" len="med"/>
            <a:tailEnd type="arrow" w="sm" len="lg"/>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27" name="Conector curvado 26"/>
          <p:cNvCxnSpPr>
            <a:stCxn id="3" idx="1"/>
            <a:endCxn id="17" idx="4"/>
          </p:cNvCxnSpPr>
          <p:nvPr/>
        </p:nvCxnSpPr>
        <p:spPr bwMode="auto">
          <a:xfrm rot="16200000" flipH="1" flipV="1">
            <a:off x="2911603" y="2513081"/>
            <a:ext cx="56035" cy="2207849"/>
          </a:xfrm>
          <a:prstGeom prst="curvedConnector5">
            <a:avLst>
              <a:gd name="adj1" fmla="val -407959"/>
              <a:gd name="adj2" fmla="val 21725"/>
              <a:gd name="adj3" fmla="val 507959"/>
            </a:avLst>
          </a:prstGeom>
          <a:solidFill>
            <a:schemeClr val="accent1"/>
          </a:solidFill>
          <a:ln w="31750" cap="rnd" cmpd="sng" algn="ctr">
            <a:solidFill>
              <a:schemeClr val="tx1"/>
            </a:solidFill>
            <a:prstDash val="solid"/>
            <a:miter lim="800000"/>
            <a:headEnd type="none" w="med" len="med"/>
            <a:tailEnd type="triangle" w="lg" len="lg"/>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25600" name="Conector curvado 25599"/>
          <p:cNvCxnSpPr>
            <a:stCxn id="3" idx="0"/>
            <a:endCxn id="10" idx="4"/>
          </p:cNvCxnSpPr>
          <p:nvPr/>
        </p:nvCxnSpPr>
        <p:spPr bwMode="auto">
          <a:xfrm rot="5400000" flipH="1" flipV="1">
            <a:off x="4544740" y="2700176"/>
            <a:ext cx="792088" cy="521544"/>
          </a:xfrm>
          <a:prstGeom prst="curvedConnector3">
            <a:avLst/>
          </a:prstGeom>
          <a:solidFill>
            <a:schemeClr val="accent1"/>
          </a:solidFill>
          <a:ln w="31750" cap="rnd" cmpd="sng" algn="ctr">
            <a:solidFill>
              <a:schemeClr val="tx1"/>
            </a:solidFill>
            <a:prstDash val="solid"/>
            <a:miter lim="800000"/>
            <a:headEnd type="none" w="med" len="med"/>
            <a:tailEnd type="triangle" w="lg" len="lg"/>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25603" name="Conector curvado 25602"/>
          <p:cNvCxnSpPr>
            <a:stCxn id="3" idx="7"/>
            <a:endCxn id="23" idx="4"/>
          </p:cNvCxnSpPr>
          <p:nvPr/>
        </p:nvCxnSpPr>
        <p:spPr bwMode="auto">
          <a:xfrm rot="16200000" flipH="1">
            <a:off x="6293375" y="2612092"/>
            <a:ext cx="344067" cy="2297861"/>
          </a:xfrm>
          <a:prstGeom prst="curvedConnector5">
            <a:avLst>
              <a:gd name="adj1" fmla="val -66441"/>
              <a:gd name="adj2" fmla="val 24791"/>
              <a:gd name="adj3" fmla="val 166441"/>
            </a:avLst>
          </a:prstGeom>
          <a:solidFill>
            <a:schemeClr val="accent1"/>
          </a:solidFill>
          <a:ln w="31750" cap="rnd" cmpd="sng" algn="ctr">
            <a:solidFill>
              <a:schemeClr val="tx1"/>
            </a:solidFill>
            <a:prstDash val="solid"/>
            <a:miter lim="800000"/>
            <a:headEnd type="none" w="med" len="med"/>
            <a:tailEnd type="stealth" w="lg" len="lg"/>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25609" name="Conector curvado 25608"/>
          <p:cNvCxnSpPr>
            <a:stCxn id="3" idx="4"/>
            <a:endCxn id="14" idx="0"/>
          </p:cNvCxnSpPr>
          <p:nvPr/>
        </p:nvCxnSpPr>
        <p:spPr bwMode="auto">
          <a:xfrm rot="5400000" flipH="1" flipV="1">
            <a:off x="5976156" y="3501008"/>
            <a:ext cx="144016" cy="2736304"/>
          </a:xfrm>
          <a:prstGeom prst="curvedConnector5">
            <a:avLst>
              <a:gd name="adj1" fmla="val -158732"/>
              <a:gd name="adj2" fmla="val 39474"/>
              <a:gd name="adj3" fmla="val 258732"/>
            </a:avLst>
          </a:prstGeom>
          <a:solidFill>
            <a:schemeClr val="accent1"/>
          </a:solidFill>
          <a:ln w="31750" cap="rnd" cmpd="sng" algn="ctr">
            <a:solidFill>
              <a:schemeClr val="tx1"/>
            </a:solidFill>
            <a:prstDash val="solid"/>
            <a:miter lim="800000"/>
            <a:headEnd type="none" w="med" len="med"/>
            <a:tailEnd type="stealth" w="lg" len="lg"/>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Tree>
  </p:cSld>
  <p:clrMapOvr>
    <a:masterClrMapping/>
  </p:clrMapOvr>
  <p:transition>
    <p:fade thruBlk="1"/>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40" name="Rectangle 4"/>
          <p:cNvSpPr>
            <a:spLocks noChangeArrowheads="1"/>
          </p:cNvSpPr>
          <p:nvPr/>
        </p:nvSpPr>
        <p:spPr bwMode="auto">
          <a:xfrm>
            <a:off x="1045840" y="-387424"/>
            <a:ext cx="7702624"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PLANEACIÓN </a:t>
            </a:r>
            <a:r>
              <a:rPr lang="es-MX" altLang="es-MX" sz="2800" b="1" dirty="0">
                <a:solidFill>
                  <a:schemeClr val="tx2"/>
                </a:solidFill>
                <a:effectLst>
                  <a:outerShdw blurRad="38100" dist="38100" dir="2700000" algn="tl">
                    <a:srgbClr val="C0C0C0"/>
                  </a:outerShdw>
                </a:effectLst>
                <a:latin typeface="Arial" pitchFamily="34" charset="0"/>
              </a:rPr>
              <a:t>DE RECURSOS HUMANOS</a:t>
            </a:r>
          </a:p>
        </p:txBody>
      </p:sp>
      <p:sp>
        <p:nvSpPr>
          <p:cNvPr id="142342" name="Text Box 6"/>
          <p:cNvSpPr txBox="1">
            <a:spLocks noChangeArrowheads="1"/>
          </p:cNvSpPr>
          <p:nvPr/>
        </p:nvSpPr>
        <p:spPr bwMode="auto">
          <a:xfrm>
            <a:off x="838200" y="836712"/>
            <a:ext cx="8305800" cy="209288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b="1" dirty="0" smtClean="0">
                <a:solidFill>
                  <a:srgbClr val="FF0000"/>
                </a:solidFill>
                <a:effectLst>
                  <a:outerShdw blurRad="38100" dist="38100" dir="2700000" algn="tl">
                    <a:srgbClr val="C0C0C0"/>
                  </a:outerShdw>
                </a:effectLst>
                <a:latin typeface="Arial" pitchFamily="34" charset="0"/>
              </a:rPr>
              <a:t>TÉCNICAS </a:t>
            </a:r>
            <a:r>
              <a:rPr kumimoji="1" lang="es-MX" altLang="es-MX" b="1" dirty="0">
                <a:solidFill>
                  <a:srgbClr val="FF0000"/>
                </a:solidFill>
                <a:effectLst>
                  <a:outerShdw blurRad="38100" dist="38100" dir="2700000" algn="tl">
                    <a:srgbClr val="C0C0C0"/>
                  </a:outerShdw>
                </a:effectLst>
                <a:latin typeface="Arial" pitchFamily="34" charset="0"/>
              </a:rPr>
              <a:t>DE </a:t>
            </a:r>
            <a:r>
              <a:rPr kumimoji="1" lang="es-MX" altLang="es-MX" b="1" dirty="0" smtClean="0">
                <a:solidFill>
                  <a:srgbClr val="FF0000"/>
                </a:solidFill>
                <a:effectLst>
                  <a:outerShdw blurRad="38100" dist="38100" dir="2700000" algn="tl">
                    <a:srgbClr val="C0C0C0"/>
                  </a:outerShdw>
                </a:effectLst>
                <a:latin typeface="Arial" pitchFamily="34" charset="0"/>
              </a:rPr>
              <a:t>DETECCIÓN </a:t>
            </a:r>
            <a:r>
              <a:rPr kumimoji="1" lang="es-MX" altLang="es-MX" b="1" dirty="0">
                <a:solidFill>
                  <a:srgbClr val="FF0000"/>
                </a:solidFill>
                <a:effectLst>
                  <a:outerShdw blurRad="38100" dist="38100" dir="2700000" algn="tl">
                    <a:srgbClr val="C0C0C0"/>
                  </a:outerShdw>
                </a:effectLst>
                <a:latin typeface="Arial" pitchFamily="34" charset="0"/>
              </a:rPr>
              <a:t>DE TENDENCIAS:</a:t>
            </a:r>
          </a:p>
          <a:p>
            <a:pPr algn="just" eaLnBrk="1" hangingPunct="1"/>
            <a:endParaRPr kumimoji="1" lang="es-MX" altLang="es-MX" sz="1000" b="1" dirty="0">
              <a:solidFill>
                <a:srgbClr val="FF0000"/>
              </a:solidFill>
              <a:effectLst>
                <a:outerShdw blurRad="38100" dist="38100" dir="2700000" algn="tl">
                  <a:srgbClr val="C0C0C0"/>
                </a:outerShdw>
              </a:effectLst>
              <a:latin typeface="Arial" pitchFamily="34" charset="0"/>
            </a:endParaRPr>
          </a:p>
          <a:p>
            <a:pPr algn="just" eaLnBrk="1" hangingPunct="1">
              <a:buSzPct val="150000"/>
              <a:buFontTx/>
              <a:buChar char="•"/>
            </a:pPr>
            <a:r>
              <a:rPr kumimoji="1" lang="es-MX" altLang="es-MX" b="1" dirty="0">
                <a:solidFill>
                  <a:srgbClr val="0000CC"/>
                </a:solidFill>
                <a:effectLst>
                  <a:outerShdw blurRad="38100" dist="38100" dir="2700000" algn="tl">
                    <a:srgbClr val="C0C0C0"/>
                  </a:outerShdw>
                </a:effectLst>
                <a:latin typeface="Arial" pitchFamily="34" charset="0"/>
              </a:rPr>
              <a:t>CONSISTE EN UN SONDEO INFORMAL, UN CUESTIONARIO O UNA DISCUSIÓN SOBRE EL TEMA, QUE UTILICE LA </a:t>
            </a:r>
            <a:r>
              <a:rPr kumimoji="1" lang="es-MX" altLang="es-MX" b="1" dirty="0" smtClean="0">
                <a:solidFill>
                  <a:srgbClr val="0000CC"/>
                </a:solidFill>
                <a:effectLst>
                  <a:outerShdw blurRad="38100" dist="38100" dir="2700000" algn="tl">
                    <a:srgbClr val="C0C0C0"/>
                  </a:outerShdw>
                </a:effectLst>
                <a:latin typeface="Arial" pitchFamily="34" charset="0"/>
              </a:rPr>
              <a:t>TÉCNICA </a:t>
            </a:r>
            <a:r>
              <a:rPr kumimoji="1" lang="es-MX" altLang="es-MX" b="1" dirty="0">
                <a:solidFill>
                  <a:srgbClr val="0000CC"/>
                </a:solidFill>
                <a:effectLst>
                  <a:outerShdw blurRad="38100" dist="38100" dir="2700000" algn="tl">
                    <a:srgbClr val="C0C0C0"/>
                  </a:outerShdw>
                </a:effectLst>
                <a:latin typeface="Arial" pitchFamily="34" charset="0"/>
              </a:rPr>
              <a:t>DEL GRUPO NOMINAL </a:t>
            </a:r>
            <a:r>
              <a:rPr kumimoji="1" lang="es-MX" altLang="es-MX" b="1" dirty="0">
                <a:solidFill>
                  <a:srgbClr val="FF0000"/>
                </a:solidFill>
                <a:effectLst>
                  <a:outerShdw blurRad="38100" dist="38100" dir="2700000" algn="tl">
                    <a:srgbClr val="C0C0C0"/>
                  </a:outerShdw>
                </a:effectLst>
                <a:latin typeface="Arial" pitchFamily="34" charset="0"/>
              </a:rPr>
              <a:t>(DE 5 A 15)</a:t>
            </a:r>
            <a:r>
              <a:rPr kumimoji="1" lang="es-MX" altLang="es-MX" b="1" dirty="0" smtClean="0">
                <a:solidFill>
                  <a:srgbClr val="0000CC"/>
                </a:solidFill>
                <a:effectLst>
                  <a:outerShdw blurRad="38100" dist="38100" dir="2700000" algn="tl">
                    <a:srgbClr val="C0C0C0"/>
                  </a:outerShdw>
                </a:effectLst>
                <a:latin typeface="Arial" pitchFamily="34" charset="0"/>
              </a:rPr>
              <a:t>.</a:t>
            </a:r>
            <a:endParaRPr kumimoji="1" lang="es-MX" altLang="es-MX" b="1" dirty="0">
              <a:solidFill>
                <a:srgbClr val="0000CC"/>
              </a:solidFill>
              <a:effectLst>
                <a:outerShdw blurRad="38100" dist="38100" dir="2700000" algn="tl">
                  <a:srgbClr val="C0C0C0"/>
                </a:outerShdw>
              </a:effectLst>
              <a:latin typeface="Arial" pitchFamily="34" charset="0"/>
            </a:endParaRPr>
          </a:p>
        </p:txBody>
      </p:sp>
      <p:pic>
        <p:nvPicPr>
          <p:cNvPr id="2" name="Imagen 1"/>
          <p:cNvPicPr>
            <a:picLocks noChangeAspect="1"/>
          </p:cNvPicPr>
          <p:nvPr/>
        </p:nvPicPr>
        <p:blipFill>
          <a:blip r:embed="rId2"/>
          <a:stretch>
            <a:fillRect/>
          </a:stretch>
        </p:blipFill>
        <p:spPr>
          <a:xfrm>
            <a:off x="1930524" y="3212976"/>
            <a:ext cx="2857500" cy="2857500"/>
          </a:xfrm>
          <a:prstGeom prst="rect">
            <a:avLst/>
          </a:prstGeom>
        </p:spPr>
      </p:pic>
      <p:pic>
        <p:nvPicPr>
          <p:cNvPr id="3" name="Imagen 2"/>
          <p:cNvPicPr>
            <a:picLocks noChangeAspect="1"/>
          </p:cNvPicPr>
          <p:nvPr/>
        </p:nvPicPr>
        <p:blipFill>
          <a:blip r:embed="rId3"/>
          <a:stretch>
            <a:fillRect/>
          </a:stretch>
        </p:blipFill>
        <p:spPr>
          <a:xfrm>
            <a:off x="5450284" y="3087712"/>
            <a:ext cx="2578100" cy="31496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42340"/>
                                        </p:tgtEl>
                                        <p:attrNameLst>
                                          <p:attrName>style.visibility</p:attrName>
                                        </p:attrNameLst>
                                      </p:cBhvr>
                                      <p:to>
                                        <p:strVal val="visible"/>
                                      </p:to>
                                    </p:set>
                                    <p:anim calcmode="lin" valueType="num">
                                      <p:cBhvr>
                                        <p:cTn id="7" dur="1000" fill="hold"/>
                                        <p:tgtEl>
                                          <p:spTgt spid="142340"/>
                                        </p:tgtEl>
                                        <p:attrNameLst>
                                          <p:attrName>ppt_w</p:attrName>
                                        </p:attrNameLst>
                                      </p:cBhvr>
                                      <p:tavLst>
                                        <p:tav tm="0">
                                          <p:val>
                                            <p:fltVal val="0"/>
                                          </p:val>
                                        </p:tav>
                                        <p:tav tm="100000">
                                          <p:val>
                                            <p:strVal val="#ppt_w"/>
                                          </p:val>
                                        </p:tav>
                                      </p:tavLst>
                                    </p:anim>
                                    <p:anim calcmode="lin" valueType="num">
                                      <p:cBhvr>
                                        <p:cTn id="8" dur="1000" fill="hold"/>
                                        <p:tgtEl>
                                          <p:spTgt spid="142340"/>
                                        </p:tgtEl>
                                        <p:attrNameLst>
                                          <p:attrName>ppt_h</p:attrName>
                                        </p:attrNameLst>
                                      </p:cBhvr>
                                      <p:tavLst>
                                        <p:tav tm="0">
                                          <p:val>
                                            <p:fltVal val="0"/>
                                          </p:val>
                                        </p:tav>
                                        <p:tav tm="100000">
                                          <p:val>
                                            <p:strVal val="#ppt_h"/>
                                          </p:val>
                                        </p:tav>
                                      </p:tavLst>
                                    </p:anim>
                                    <p:anim calcmode="lin" valueType="num">
                                      <p:cBhvr>
                                        <p:cTn id="9" dur="1000" fill="hold"/>
                                        <p:tgtEl>
                                          <p:spTgt spid="14234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42340"/>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17" presetClass="entr" presetSubtype="10" fill="hold" grpId="0" nodeType="afterEffect">
                                  <p:stCondLst>
                                    <p:cond delay="0"/>
                                  </p:stCondLst>
                                  <p:childTnLst>
                                    <p:set>
                                      <p:cBhvr>
                                        <p:cTn id="13" dur="1" fill="hold">
                                          <p:stCondLst>
                                            <p:cond delay="0"/>
                                          </p:stCondLst>
                                        </p:cTn>
                                        <p:tgtEl>
                                          <p:spTgt spid="142342"/>
                                        </p:tgtEl>
                                        <p:attrNameLst>
                                          <p:attrName>style.visibility</p:attrName>
                                        </p:attrNameLst>
                                      </p:cBhvr>
                                      <p:to>
                                        <p:strVal val="visible"/>
                                      </p:to>
                                    </p:set>
                                    <p:anim calcmode="lin" valueType="num">
                                      <p:cBhvr>
                                        <p:cTn id="14" dur="500" fill="hold"/>
                                        <p:tgtEl>
                                          <p:spTgt spid="142342"/>
                                        </p:tgtEl>
                                        <p:attrNameLst>
                                          <p:attrName>ppt_w</p:attrName>
                                        </p:attrNameLst>
                                      </p:cBhvr>
                                      <p:tavLst>
                                        <p:tav tm="0">
                                          <p:val>
                                            <p:fltVal val="0"/>
                                          </p:val>
                                        </p:tav>
                                        <p:tav tm="100000">
                                          <p:val>
                                            <p:strVal val="#ppt_w"/>
                                          </p:val>
                                        </p:tav>
                                      </p:tavLst>
                                    </p:anim>
                                    <p:anim calcmode="lin" valueType="num">
                                      <p:cBhvr>
                                        <p:cTn id="15" dur="500" fill="hold"/>
                                        <p:tgtEl>
                                          <p:spTgt spid="14234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40" grpId="0" autoUpdateAnimBg="0"/>
      <p:bldP spid="142342" grpId="0" autoUpdateAnimBg="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40" name="Rectangle 4"/>
          <p:cNvSpPr>
            <a:spLocks noChangeArrowheads="1"/>
          </p:cNvSpPr>
          <p:nvPr/>
        </p:nvSpPr>
        <p:spPr bwMode="auto">
          <a:xfrm>
            <a:off x="1115616" y="-372517"/>
            <a:ext cx="7486600"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PLANEACIÓN </a:t>
            </a:r>
            <a:r>
              <a:rPr lang="es-MX" altLang="es-MX" sz="2800" b="1" dirty="0">
                <a:solidFill>
                  <a:schemeClr val="tx2"/>
                </a:solidFill>
                <a:effectLst>
                  <a:outerShdw blurRad="38100" dist="38100" dir="2700000" algn="tl">
                    <a:srgbClr val="C0C0C0"/>
                  </a:outerShdw>
                </a:effectLst>
                <a:latin typeface="Arial" pitchFamily="34" charset="0"/>
              </a:rPr>
              <a:t>DE RECURSOS HUMANOS</a:t>
            </a:r>
          </a:p>
        </p:txBody>
      </p:sp>
      <p:sp>
        <p:nvSpPr>
          <p:cNvPr id="142342" name="Text Box 6"/>
          <p:cNvSpPr txBox="1">
            <a:spLocks noChangeArrowheads="1"/>
          </p:cNvSpPr>
          <p:nvPr/>
        </p:nvSpPr>
        <p:spPr bwMode="auto">
          <a:xfrm>
            <a:off x="838200" y="764704"/>
            <a:ext cx="8305800" cy="28315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b="1" dirty="0" smtClean="0">
                <a:solidFill>
                  <a:srgbClr val="FF0000"/>
                </a:solidFill>
                <a:effectLst>
                  <a:outerShdw blurRad="38100" dist="38100" dir="2700000" algn="tl">
                    <a:srgbClr val="C0C0C0"/>
                  </a:outerShdw>
                </a:effectLst>
                <a:latin typeface="Arial" pitchFamily="34" charset="0"/>
              </a:rPr>
              <a:t>TÉCNICAS </a:t>
            </a:r>
            <a:r>
              <a:rPr kumimoji="1" lang="es-MX" altLang="es-MX" b="1" dirty="0">
                <a:solidFill>
                  <a:srgbClr val="FF0000"/>
                </a:solidFill>
                <a:effectLst>
                  <a:outerShdw blurRad="38100" dist="38100" dir="2700000" algn="tl">
                    <a:srgbClr val="C0C0C0"/>
                  </a:outerShdw>
                </a:effectLst>
                <a:latin typeface="Arial" pitchFamily="34" charset="0"/>
              </a:rPr>
              <a:t>DE </a:t>
            </a:r>
            <a:r>
              <a:rPr kumimoji="1" lang="es-MX" altLang="es-MX" b="1" dirty="0" smtClean="0">
                <a:solidFill>
                  <a:srgbClr val="FF0000"/>
                </a:solidFill>
                <a:effectLst>
                  <a:outerShdw blurRad="38100" dist="38100" dir="2700000" algn="tl">
                    <a:srgbClr val="C0C0C0"/>
                  </a:outerShdw>
                </a:effectLst>
                <a:latin typeface="Arial" pitchFamily="34" charset="0"/>
              </a:rPr>
              <a:t>DETECCIÓN </a:t>
            </a:r>
            <a:r>
              <a:rPr kumimoji="1" lang="es-MX" altLang="es-MX" b="1" dirty="0">
                <a:solidFill>
                  <a:srgbClr val="FF0000"/>
                </a:solidFill>
                <a:effectLst>
                  <a:outerShdw blurRad="38100" dist="38100" dir="2700000" algn="tl">
                    <a:srgbClr val="C0C0C0"/>
                  </a:outerShdw>
                </a:effectLst>
                <a:latin typeface="Arial" pitchFamily="34" charset="0"/>
              </a:rPr>
              <a:t>DE TENDENCIAS:</a:t>
            </a:r>
          </a:p>
          <a:p>
            <a:pPr algn="just" eaLnBrk="1" hangingPunct="1">
              <a:buSzPct val="150000"/>
            </a:pPr>
            <a:endParaRPr kumimoji="1" lang="es-MX" altLang="es-MX" sz="1000" b="1" dirty="0">
              <a:solidFill>
                <a:srgbClr val="0000CC"/>
              </a:solidFill>
              <a:effectLst>
                <a:outerShdw blurRad="38100" dist="38100" dir="2700000" algn="tl">
                  <a:srgbClr val="C0C0C0"/>
                </a:outerShdw>
              </a:effectLst>
              <a:latin typeface="Arial" pitchFamily="34" charset="0"/>
            </a:endParaRPr>
          </a:p>
          <a:p>
            <a:pPr algn="just" eaLnBrk="1" hangingPunct="1"/>
            <a:r>
              <a:rPr kumimoji="1" lang="es-MX" altLang="es-MX" b="1" dirty="0">
                <a:solidFill>
                  <a:srgbClr val="0000CC"/>
                </a:solidFill>
                <a:effectLst>
                  <a:outerShdw blurRad="38100" dist="38100" dir="2700000" algn="tl">
                    <a:srgbClr val="C0C0C0"/>
                  </a:outerShdw>
                </a:effectLst>
                <a:latin typeface="Arial" pitchFamily="34" charset="0"/>
              </a:rPr>
              <a:t>SI EN EL MUESTREO NO SE LLEGA A UN ACUERDO SE APLICA LA </a:t>
            </a:r>
            <a:r>
              <a:rPr kumimoji="1" lang="es-MX" altLang="es-MX" b="1" i="1" u="sng" dirty="0" smtClean="0">
                <a:solidFill>
                  <a:srgbClr val="CC0000"/>
                </a:solidFill>
                <a:effectLst>
                  <a:outerShdw blurRad="38100" dist="38100" dir="2700000" algn="tl">
                    <a:srgbClr val="C0C0C0"/>
                  </a:outerShdw>
                </a:effectLst>
                <a:latin typeface="Arial" pitchFamily="34" charset="0"/>
              </a:rPr>
              <a:t>TÉCNICA </a:t>
            </a:r>
            <a:r>
              <a:rPr kumimoji="1" lang="es-MX" altLang="es-MX" b="1" i="1" u="sng" dirty="0">
                <a:solidFill>
                  <a:srgbClr val="CC0000"/>
                </a:solidFill>
                <a:effectLst>
                  <a:outerShdw blurRad="38100" dist="38100" dir="2700000" algn="tl">
                    <a:srgbClr val="C0C0C0"/>
                  </a:outerShdw>
                </a:effectLst>
                <a:latin typeface="Arial" pitchFamily="34" charset="0"/>
              </a:rPr>
              <a:t>DE DELFOS</a:t>
            </a:r>
            <a:r>
              <a:rPr kumimoji="1" lang="es-MX" altLang="es-MX" b="1" dirty="0">
                <a:solidFill>
                  <a:srgbClr val="0000CC"/>
                </a:solidFill>
                <a:effectLst>
                  <a:outerShdw blurRad="38100" dist="38100" dir="2700000" algn="tl">
                    <a:srgbClr val="C0C0C0"/>
                  </a:outerShdw>
                </a:effectLst>
                <a:latin typeface="Arial" pitchFamily="34" charset="0"/>
              </a:rPr>
              <a:t>, SE SOMETE UNAS PREGUNTAS A UN GRUPO DE EXPERTOS EN EL CUAL SE DAN RESULTADOS A LOS GERENTES Y EMITEN SU OPINION HASTA LLEGAR A UN MUTUO ACUERDO.</a:t>
            </a:r>
            <a:endParaRPr kumimoji="1" lang="es-ES" altLang="es-MX" b="1" i="1" u="sng" dirty="0">
              <a:solidFill>
                <a:srgbClr val="0000CC"/>
              </a:solidFill>
              <a:effectLst>
                <a:outerShdw blurRad="38100" dist="38100" dir="2700000" algn="tl">
                  <a:srgbClr val="C0C0C0"/>
                </a:outerShdw>
              </a:effectLst>
              <a:latin typeface="Arial" pitchFamily="34" charset="0"/>
            </a:endParaRPr>
          </a:p>
        </p:txBody>
      </p:sp>
      <p:pic>
        <p:nvPicPr>
          <p:cNvPr id="2" name="Imagen 1"/>
          <p:cNvPicPr>
            <a:picLocks noChangeAspect="1"/>
          </p:cNvPicPr>
          <p:nvPr/>
        </p:nvPicPr>
        <p:blipFill>
          <a:blip r:embed="rId2"/>
          <a:stretch>
            <a:fillRect/>
          </a:stretch>
        </p:blipFill>
        <p:spPr>
          <a:xfrm>
            <a:off x="1043608" y="3861048"/>
            <a:ext cx="3848100" cy="2120900"/>
          </a:xfrm>
          <a:prstGeom prst="rect">
            <a:avLst/>
          </a:prstGeom>
          <a:effectLst>
            <a:outerShdw blurRad="50800" dist="38100" dir="2700000" algn="tl" rotWithShape="0">
              <a:srgbClr val="000000">
                <a:alpha val="43000"/>
              </a:srgbClr>
            </a:outerShdw>
          </a:effectLst>
          <a:scene3d>
            <a:camera prst="orthographicFront"/>
            <a:lightRig rig="threePt" dir="t"/>
          </a:scene3d>
          <a:sp3d>
            <a:bevelT/>
          </a:sp3d>
        </p:spPr>
      </p:pic>
      <p:pic>
        <p:nvPicPr>
          <p:cNvPr id="3" name="Imagen 2"/>
          <p:cNvPicPr>
            <a:picLocks noChangeAspect="1"/>
          </p:cNvPicPr>
          <p:nvPr/>
        </p:nvPicPr>
        <p:blipFill>
          <a:blip r:embed="rId3"/>
          <a:stretch>
            <a:fillRect/>
          </a:stretch>
        </p:blipFill>
        <p:spPr>
          <a:xfrm>
            <a:off x="5004048" y="3294697"/>
            <a:ext cx="4067944" cy="3158639"/>
          </a:xfrm>
          <a:prstGeom prst="rect">
            <a:avLst/>
          </a:prstGeom>
        </p:spPr>
      </p:pic>
    </p:spTree>
    <p:extLst>
      <p:ext uri="{BB962C8B-B14F-4D97-AF65-F5344CB8AC3E}">
        <p14:creationId xmlns:p14="http://schemas.microsoft.com/office/powerpoint/2010/main" val="2570332864"/>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42340"/>
                                        </p:tgtEl>
                                        <p:attrNameLst>
                                          <p:attrName>style.visibility</p:attrName>
                                        </p:attrNameLst>
                                      </p:cBhvr>
                                      <p:to>
                                        <p:strVal val="visible"/>
                                      </p:to>
                                    </p:set>
                                    <p:anim calcmode="lin" valueType="num">
                                      <p:cBhvr>
                                        <p:cTn id="7" dur="1000" fill="hold"/>
                                        <p:tgtEl>
                                          <p:spTgt spid="142340"/>
                                        </p:tgtEl>
                                        <p:attrNameLst>
                                          <p:attrName>ppt_w</p:attrName>
                                        </p:attrNameLst>
                                      </p:cBhvr>
                                      <p:tavLst>
                                        <p:tav tm="0">
                                          <p:val>
                                            <p:fltVal val="0"/>
                                          </p:val>
                                        </p:tav>
                                        <p:tav tm="100000">
                                          <p:val>
                                            <p:strVal val="#ppt_w"/>
                                          </p:val>
                                        </p:tav>
                                      </p:tavLst>
                                    </p:anim>
                                    <p:anim calcmode="lin" valueType="num">
                                      <p:cBhvr>
                                        <p:cTn id="8" dur="1000" fill="hold"/>
                                        <p:tgtEl>
                                          <p:spTgt spid="142340"/>
                                        </p:tgtEl>
                                        <p:attrNameLst>
                                          <p:attrName>ppt_h</p:attrName>
                                        </p:attrNameLst>
                                      </p:cBhvr>
                                      <p:tavLst>
                                        <p:tav tm="0">
                                          <p:val>
                                            <p:fltVal val="0"/>
                                          </p:val>
                                        </p:tav>
                                        <p:tav tm="100000">
                                          <p:val>
                                            <p:strVal val="#ppt_h"/>
                                          </p:val>
                                        </p:tav>
                                      </p:tavLst>
                                    </p:anim>
                                    <p:anim calcmode="lin" valueType="num">
                                      <p:cBhvr>
                                        <p:cTn id="9" dur="1000" fill="hold"/>
                                        <p:tgtEl>
                                          <p:spTgt spid="14234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42340"/>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17" presetClass="entr" presetSubtype="10" fill="hold" grpId="0" nodeType="afterEffect">
                                  <p:stCondLst>
                                    <p:cond delay="0"/>
                                  </p:stCondLst>
                                  <p:childTnLst>
                                    <p:set>
                                      <p:cBhvr>
                                        <p:cTn id="13" dur="1" fill="hold">
                                          <p:stCondLst>
                                            <p:cond delay="0"/>
                                          </p:stCondLst>
                                        </p:cTn>
                                        <p:tgtEl>
                                          <p:spTgt spid="142342"/>
                                        </p:tgtEl>
                                        <p:attrNameLst>
                                          <p:attrName>style.visibility</p:attrName>
                                        </p:attrNameLst>
                                      </p:cBhvr>
                                      <p:to>
                                        <p:strVal val="visible"/>
                                      </p:to>
                                    </p:set>
                                    <p:anim calcmode="lin" valueType="num">
                                      <p:cBhvr>
                                        <p:cTn id="14" dur="500" fill="hold"/>
                                        <p:tgtEl>
                                          <p:spTgt spid="142342"/>
                                        </p:tgtEl>
                                        <p:attrNameLst>
                                          <p:attrName>ppt_w</p:attrName>
                                        </p:attrNameLst>
                                      </p:cBhvr>
                                      <p:tavLst>
                                        <p:tav tm="0">
                                          <p:val>
                                            <p:fltVal val="0"/>
                                          </p:val>
                                        </p:tav>
                                        <p:tav tm="100000">
                                          <p:val>
                                            <p:strVal val="#ppt_w"/>
                                          </p:val>
                                        </p:tav>
                                      </p:tavLst>
                                    </p:anim>
                                    <p:anim calcmode="lin" valueType="num">
                                      <p:cBhvr>
                                        <p:cTn id="15" dur="500" fill="hold"/>
                                        <p:tgtEl>
                                          <p:spTgt spid="14234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40" grpId="0" autoUpdateAnimBg="0"/>
      <p:bldP spid="142342" grpId="0" autoUpdateAnimBg="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4" name="Rectangle 4"/>
          <p:cNvSpPr>
            <a:spLocks noChangeArrowheads="1"/>
          </p:cNvSpPr>
          <p:nvPr/>
        </p:nvSpPr>
        <p:spPr bwMode="auto">
          <a:xfrm>
            <a:off x="1189856" y="-315416"/>
            <a:ext cx="7558608" cy="1065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PLANEACIÓN </a:t>
            </a:r>
            <a:r>
              <a:rPr lang="es-MX" altLang="es-MX" sz="2800" b="1" dirty="0">
                <a:solidFill>
                  <a:schemeClr val="tx2"/>
                </a:solidFill>
                <a:effectLst>
                  <a:outerShdw blurRad="38100" dist="38100" dir="2700000" algn="tl">
                    <a:srgbClr val="C0C0C0"/>
                  </a:outerShdw>
                </a:effectLst>
                <a:latin typeface="Arial" pitchFamily="34" charset="0"/>
              </a:rPr>
              <a:t>DE RECURSOS HUMANOS</a:t>
            </a:r>
          </a:p>
        </p:txBody>
      </p:sp>
      <p:sp>
        <p:nvSpPr>
          <p:cNvPr id="143365" name="Text Box 5"/>
          <p:cNvSpPr txBox="1">
            <a:spLocks noChangeArrowheads="1"/>
          </p:cNvSpPr>
          <p:nvPr/>
        </p:nvSpPr>
        <p:spPr bwMode="auto">
          <a:xfrm>
            <a:off x="971600" y="836712"/>
            <a:ext cx="7929563" cy="209288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just" eaLnBrk="1" hangingPunct="1">
              <a:defRPr/>
            </a:pPr>
            <a:r>
              <a:rPr kumimoji="1" lang="es-MX" b="1" dirty="0" smtClean="0">
                <a:solidFill>
                  <a:srgbClr val="CC0000"/>
                </a:solidFill>
                <a:effectLst>
                  <a:outerShdw blurRad="38100" dist="38100" dir="2700000" algn="tl">
                    <a:srgbClr val="DDDDDD"/>
                  </a:outerShdw>
                </a:effectLst>
                <a:latin typeface="Arial" charset="0"/>
              </a:rPr>
              <a:t>MODELO DE PROYECCIÓN DE TENDENCIAS (DOS MÉTODOS)</a:t>
            </a:r>
            <a:endParaRPr kumimoji="1" lang="es-MX" b="1" dirty="0" smtClean="0">
              <a:solidFill>
                <a:srgbClr val="CC0000"/>
              </a:solidFill>
              <a:latin typeface="Arial" charset="0"/>
            </a:endParaRPr>
          </a:p>
          <a:p>
            <a:pPr algn="just" eaLnBrk="1" hangingPunct="1">
              <a:defRPr/>
            </a:pPr>
            <a:endParaRPr kumimoji="1" lang="es-MX" sz="1000" b="1" dirty="0" smtClean="0">
              <a:solidFill>
                <a:srgbClr val="CC0000"/>
              </a:solidFill>
              <a:latin typeface="Arial" charset="0"/>
            </a:endParaRPr>
          </a:p>
          <a:p>
            <a:pPr algn="just" eaLnBrk="1" hangingPunct="1">
              <a:buFontTx/>
              <a:buChar char="•"/>
              <a:defRPr/>
            </a:pPr>
            <a:r>
              <a:rPr kumimoji="1" lang="es-MX" b="1" i="1" dirty="0" smtClean="0">
                <a:solidFill>
                  <a:srgbClr val="0000CC"/>
                </a:solidFill>
                <a:effectLst>
                  <a:outerShdw blurRad="38100" dist="38100" dir="2700000" algn="tl">
                    <a:srgbClr val="DDDDDD"/>
                  </a:outerShdw>
                </a:effectLst>
                <a:latin typeface="Arial" charset="0"/>
              </a:rPr>
              <a:t> </a:t>
            </a:r>
            <a:r>
              <a:rPr kumimoji="1" lang="es-MX" b="1" i="1" dirty="0" smtClean="0">
                <a:solidFill>
                  <a:srgbClr val="CC0000"/>
                </a:solidFill>
                <a:effectLst>
                  <a:outerShdw blurRad="38100" dist="38100" dir="2700000" algn="tl">
                    <a:srgbClr val="DDDDDD"/>
                  </a:outerShdw>
                </a:effectLst>
                <a:latin typeface="Arial" charset="0"/>
              </a:rPr>
              <a:t>EXTRAPOLACIÓN</a:t>
            </a:r>
            <a:r>
              <a:rPr kumimoji="1" lang="es-MX" b="1" dirty="0" smtClean="0">
                <a:solidFill>
                  <a:srgbClr val="CC0000"/>
                </a:solidFill>
                <a:latin typeface="Arial" charset="0"/>
              </a:rPr>
              <a:t>:</a:t>
            </a:r>
            <a:r>
              <a:rPr kumimoji="1" lang="es-MX" b="1" dirty="0" smtClean="0">
                <a:solidFill>
                  <a:srgbClr val="0000CC"/>
                </a:solidFill>
                <a:latin typeface="Arial" charset="0"/>
              </a:rPr>
              <a:t> REQUIERE PROLONGAR LAS  </a:t>
            </a:r>
          </a:p>
          <a:p>
            <a:pPr algn="just" eaLnBrk="1" hangingPunct="1">
              <a:defRPr/>
            </a:pPr>
            <a:r>
              <a:rPr kumimoji="1" lang="es-MX" b="1" dirty="0" smtClean="0">
                <a:solidFill>
                  <a:srgbClr val="0000CC"/>
                </a:solidFill>
                <a:latin typeface="Arial" charset="0"/>
              </a:rPr>
              <a:t>  TENDENCIAS DE CAMBIO DEL PASADO A FASES  </a:t>
            </a:r>
          </a:p>
          <a:p>
            <a:pPr algn="just" eaLnBrk="1" hangingPunct="1">
              <a:defRPr/>
            </a:pPr>
            <a:r>
              <a:rPr kumimoji="1" lang="es-MX" b="1" dirty="0" smtClean="0">
                <a:solidFill>
                  <a:srgbClr val="0000CC"/>
                </a:solidFill>
                <a:latin typeface="Arial" charset="0"/>
              </a:rPr>
              <a:t>  FUTURAS. </a:t>
            </a:r>
            <a:r>
              <a:rPr kumimoji="1" lang="es-MX" b="1" i="1" u="sng" dirty="0" smtClean="0">
                <a:solidFill>
                  <a:srgbClr val="660066"/>
                </a:solidFill>
                <a:latin typeface="Arial" charset="0"/>
              </a:rPr>
              <a:t>(CAMPANA DE GAUSS)</a:t>
            </a:r>
          </a:p>
        </p:txBody>
      </p:sp>
      <p:pic>
        <p:nvPicPr>
          <p:cNvPr id="2" name="Imagen 1"/>
          <p:cNvPicPr>
            <a:picLocks noChangeAspect="1"/>
          </p:cNvPicPr>
          <p:nvPr/>
        </p:nvPicPr>
        <p:blipFill>
          <a:blip r:embed="rId2"/>
          <a:stretch>
            <a:fillRect/>
          </a:stretch>
        </p:blipFill>
        <p:spPr>
          <a:xfrm>
            <a:off x="1979711" y="2914474"/>
            <a:ext cx="5688633" cy="361087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43364"/>
                                        </p:tgtEl>
                                        <p:attrNameLst>
                                          <p:attrName>style.visibility</p:attrName>
                                        </p:attrNameLst>
                                      </p:cBhvr>
                                      <p:to>
                                        <p:strVal val="visible"/>
                                      </p:to>
                                    </p:set>
                                    <p:anim calcmode="lin" valueType="num">
                                      <p:cBhvr>
                                        <p:cTn id="7" dur="1000" fill="hold"/>
                                        <p:tgtEl>
                                          <p:spTgt spid="143364"/>
                                        </p:tgtEl>
                                        <p:attrNameLst>
                                          <p:attrName>ppt_w</p:attrName>
                                        </p:attrNameLst>
                                      </p:cBhvr>
                                      <p:tavLst>
                                        <p:tav tm="0">
                                          <p:val>
                                            <p:fltVal val="0"/>
                                          </p:val>
                                        </p:tav>
                                        <p:tav tm="100000">
                                          <p:val>
                                            <p:strVal val="#ppt_w"/>
                                          </p:val>
                                        </p:tav>
                                      </p:tavLst>
                                    </p:anim>
                                    <p:anim calcmode="lin" valueType="num">
                                      <p:cBhvr>
                                        <p:cTn id="8" dur="1000" fill="hold"/>
                                        <p:tgtEl>
                                          <p:spTgt spid="143364"/>
                                        </p:tgtEl>
                                        <p:attrNameLst>
                                          <p:attrName>ppt_h</p:attrName>
                                        </p:attrNameLst>
                                      </p:cBhvr>
                                      <p:tavLst>
                                        <p:tav tm="0">
                                          <p:val>
                                            <p:fltVal val="0"/>
                                          </p:val>
                                        </p:tav>
                                        <p:tav tm="100000">
                                          <p:val>
                                            <p:strVal val="#ppt_h"/>
                                          </p:val>
                                        </p:tav>
                                      </p:tavLst>
                                    </p:anim>
                                    <p:anim calcmode="lin" valueType="num">
                                      <p:cBhvr>
                                        <p:cTn id="9" dur="1000" fill="hold"/>
                                        <p:tgtEl>
                                          <p:spTgt spid="14336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43364"/>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17" presetClass="entr" presetSubtype="10" fill="hold" grpId="0" nodeType="afterEffect">
                                  <p:stCondLst>
                                    <p:cond delay="0"/>
                                  </p:stCondLst>
                                  <p:childTnLst>
                                    <p:set>
                                      <p:cBhvr>
                                        <p:cTn id="13" dur="1" fill="hold">
                                          <p:stCondLst>
                                            <p:cond delay="0"/>
                                          </p:stCondLst>
                                        </p:cTn>
                                        <p:tgtEl>
                                          <p:spTgt spid="143365"/>
                                        </p:tgtEl>
                                        <p:attrNameLst>
                                          <p:attrName>style.visibility</p:attrName>
                                        </p:attrNameLst>
                                      </p:cBhvr>
                                      <p:to>
                                        <p:strVal val="visible"/>
                                      </p:to>
                                    </p:set>
                                    <p:anim calcmode="lin" valueType="num">
                                      <p:cBhvr>
                                        <p:cTn id="14" dur="500" fill="hold"/>
                                        <p:tgtEl>
                                          <p:spTgt spid="143365"/>
                                        </p:tgtEl>
                                        <p:attrNameLst>
                                          <p:attrName>ppt_w</p:attrName>
                                        </p:attrNameLst>
                                      </p:cBhvr>
                                      <p:tavLst>
                                        <p:tav tm="0">
                                          <p:val>
                                            <p:fltVal val="0"/>
                                          </p:val>
                                        </p:tav>
                                        <p:tav tm="100000">
                                          <p:val>
                                            <p:strVal val="#ppt_w"/>
                                          </p:val>
                                        </p:tav>
                                      </p:tavLst>
                                    </p:anim>
                                    <p:anim calcmode="lin" valueType="num">
                                      <p:cBhvr>
                                        <p:cTn id="15" dur="500" fill="hold"/>
                                        <p:tgtEl>
                                          <p:spTgt spid="14336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64" grpId="0" autoUpdateAnimBg="0"/>
      <p:bldP spid="143365" grpId="0" autoUpdateAnimBg="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4" name="Rectangle 4"/>
          <p:cNvSpPr>
            <a:spLocks noChangeArrowheads="1"/>
          </p:cNvSpPr>
          <p:nvPr/>
        </p:nvSpPr>
        <p:spPr bwMode="auto">
          <a:xfrm>
            <a:off x="755576" y="-387424"/>
            <a:ext cx="7846640" cy="1065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PLANEACIÓN </a:t>
            </a:r>
            <a:r>
              <a:rPr lang="es-MX" altLang="es-MX" sz="2800" b="1" dirty="0">
                <a:solidFill>
                  <a:schemeClr val="tx2"/>
                </a:solidFill>
                <a:effectLst>
                  <a:outerShdw blurRad="38100" dist="38100" dir="2700000" algn="tl">
                    <a:srgbClr val="C0C0C0"/>
                  </a:outerShdw>
                </a:effectLst>
                <a:latin typeface="Arial" pitchFamily="34" charset="0"/>
              </a:rPr>
              <a:t>DE RECURSOS HUMANOS</a:t>
            </a:r>
          </a:p>
        </p:txBody>
      </p:sp>
      <p:sp>
        <p:nvSpPr>
          <p:cNvPr id="143365" name="Text Box 5"/>
          <p:cNvSpPr txBox="1">
            <a:spLocks noChangeArrowheads="1"/>
          </p:cNvSpPr>
          <p:nvPr/>
        </p:nvSpPr>
        <p:spPr bwMode="auto">
          <a:xfrm>
            <a:off x="674885" y="1384315"/>
            <a:ext cx="3321051" cy="470898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000" b="1" i="1" dirty="0" smtClean="0">
                <a:solidFill>
                  <a:srgbClr val="CC0000"/>
                </a:solidFill>
                <a:effectLst>
                  <a:outerShdw blurRad="38100" dist="38100" dir="2700000" algn="tl">
                    <a:srgbClr val="C0C0C0"/>
                  </a:outerShdw>
                </a:effectLst>
                <a:latin typeface="Arial" pitchFamily="34" charset="0"/>
              </a:rPr>
              <a:t>INDEXACIÓN</a:t>
            </a:r>
            <a:r>
              <a:rPr kumimoji="1" lang="es-MX" altLang="es-MX" sz="2000" b="1" dirty="0" smtClean="0">
                <a:solidFill>
                  <a:srgbClr val="CC0000"/>
                </a:solidFill>
                <a:latin typeface="Arial" pitchFamily="34" charset="0"/>
              </a:rPr>
              <a:t>:</a:t>
            </a:r>
            <a:r>
              <a:rPr kumimoji="1" lang="es-MX" altLang="es-MX" sz="2000" b="1" dirty="0" smtClean="0">
                <a:solidFill>
                  <a:srgbClr val="0000CC"/>
                </a:solidFill>
                <a:latin typeface="Arial" pitchFamily="34" charset="0"/>
              </a:rPr>
              <a:t> ESTIMA </a:t>
            </a:r>
            <a:r>
              <a:rPr kumimoji="1" lang="es-MX" altLang="es-MX" sz="2000" b="1" dirty="0">
                <a:solidFill>
                  <a:srgbClr val="0000CC"/>
                </a:solidFill>
                <a:latin typeface="Arial" pitchFamily="34" charset="0"/>
              </a:rPr>
              <a:t>LAS NECESIDADES FUTURAS, MEDIANTE UNA </a:t>
            </a:r>
            <a:r>
              <a:rPr kumimoji="1" lang="es-MX" altLang="es-MX" sz="2000" b="1" dirty="0" smtClean="0">
                <a:solidFill>
                  <a:srgbClr val="0000CC"/>
                </a:solidFill>
                <a:latin typeface="Arial" pitchFamily="34" charset="0"/>
              </a:rPr>
              <a:t>COMPARACIÓN </a:t>
            </a:r>
            <a:r>
              <a:rPr kumimoji="1" lang="es-MX" altLang="es-MX" sz="2000" b="1" dirty="0">
                <a:solidFill>
                  <a:srgbClr val="0000CC"/>
                </a:solidFill>
                <a:latin typeface="Arial" pitchFamily="34" charset="0"/>
              </a:rPr>
              <a:t>ENTRE EL  </a:t>
            </a:r>
            <a:r>
              <a:rPr kumimoji="1" lang="es-MX" altLang="es-MX" sz="2000" b="1" dirty="0">
                <a:solidFill>
                  <a:srgbClr val="FF0000"/>
                </a:solidFill>
                <a:latin typeface="Arial" pitchFamily="34" charset="0"/>
              </a:rPr>
              <a:t>INCREMENTO EN LOS NIVELES DE EMPLEO </a:t>
            </a:r>
            <a:r>
              <a:rPr kumimoji="1" lang="es-MX" altLang="es-MX" sz="2000" b="1" dirty="0">
                <a:solidFill>
                  <a:srgbClr val="0000CC"/>
                </a:solidFill>
                <a:latin typeface="Arial" pitchFamily="34" charset="0"/>
              </a:rPr>
              <a:t>CON UN </a:t>
            </a:r>
            <a:r>
              <a:rPr kumimoji="1" lang="es-MX" altLang="es-MX" sz="2000" b="1" dirty="0" smtClean="0">
                <a:solidFill>
                  <a:srgbClr val="0000CC"/>
                </a:solidFill>
                <a:latin typeface="Arial" pitchFamily="34" charset="0"/>
              </a:rPr>
              <a:t>ÍNDICE </a:t>
            </a:r>
            <a:r>
              <a:rPr kumimoji="1" lang="es-MX" altLang="es-MX" sz="2000" b="1" dirty="0">
                <a:solidFill>
                  <a:srgbClr val="0000CC"/>
                </a:solidFill>
                <a:latin typeface="Arial" pitchFamily="34" charset="0"/>
              </a:rPr>
              <a:t>DETERMINADO, COMO LA </a:t>
            </a:r>
            <a:r>
              <a:rPr kumimoji="1" lang="es-MX" altLang="es-MX" sz="2000" b="1" dirty="0" smtClean="0">
                <a:solidFill>
                  <a:srgbClr val="0000CC"/>
                </a:solidFill>
                <a:latin typeface="Arial" pitchFamily="34" charset="0"/>
              </a:rPr>
              <a:t>RELACIÓN </a:t>
            </a:r>
            <a:r>
              <a:rPr kumimoji="1" lang="es-MX" altLang="es-MX" sz="2000" b="1" dirty="0">
                <a:solidFill>
                  <a:srgbClr val="0000CC"/>
                </a:solidFill>
                <a:latin typeface="Arial" pitchFamily="34" charset="0"/>
              </a:rPr>
              <a:t>ENTRE EL </a:t>
            </a:r>
            <a:r>
              <a:rPr kumimoji="1" lang="es-MX" altLang="es-MX" sz="2000" b="1" dirty="0" smtClean="0">
                <a:solidFill>
                  <a:srgbClr val="0000CC"/>
                </a:solidFill>
                <a:latin typeface="Arial" pitchFamily="34" charset="0"/>
              </a:rPr>
              <a:t>NÚMERO </a:t>
            </a:r>
            <a:r>
              <a:rPr kumimoji="1" lang="es-MX" altLang="es-MX" sz="2000" b="1" dirty="0">
                <a:solidFill>
                  <a:srgbClr val="0000CC"/>
                </a:solidFill>
                <a:latin typeface="Arial" pitchFamily="34" charset="0"/>
              </a:rPr>
              <a:t>DE TRABAJADORES DE LOS DEPARTAMENTOS DE  </a:t>
            </a:r>
            <a:r>
              <a:rPr kumimoji="1" lang="es-MX" altLang="es-MX" sz="2000" b="1" dirty="0" smtClean="0">
                <a:solidFill>
                  <a:srgbClr val="0000CC"/>
                </a:solidFill>
                <a:latin typeface="Arial" pitchFamily="34" charset="0"/>
              </a:rPr>
              <a:t>PRODUCCIÓN </a:t>
            </a:r>
            <a:r>
              <a:rPr kumimoji="1" lang="es-MX" altLang="es-MX" sz="2000" b="1" dirty="0">
                <a:solidFill>
                  <a:srgbClr val="0000CC"/>
                </a:solidFill>
                <a:latin typeface="Arial" pitchFamily="34" charset="0"/>
              </a:rPr>
              <a:t>Y LAS </a:t>
            </a:r>
            <a:r>
              <a:rPr kumimoji="1" lang="es-MX" altLang="es-MX" sz="2000" b="1" dirty="0">
                <a:solidFill>
                  <a:srgbClr val="FF0000"/>
                </a:solidFill>
                <a:latin typeface="Arial" pitchFamily="34" charset="0"/>
              </a:rPr>
              <a:t>CIFRAS DE VENTAS </a:t>
            </a:r>
            <a:r>
              <a:rPr kumimoji="1" lang="es-MX" altLang="es-MX" sz="2000" b="1" dirty="0">
                <a:solidFill>
                  <a:srgbClr val="0000CC"/>
                </a:solidFill>
                <a:latin typeface="Arial" pitchFamily="34" charset="0"/>
              </a:rPr>
              <a:t>DE LA COMPAÑÍA.</a:t>
            </a:r>
            <a:endParaRPr kumimoji="1" lang="es-ES" altLang="es-MX" sz="2000" b="1" i="1" u="sng" dirty="0">
              <a:solidFill>
                <a:srgbClr val="0000CC"/>
              </a:solidFill>
              <a:effectLst>
                <a:outerShdw blurRad="38100" dist="38100" dir="2700000" algn="tl">
                  <a:srgbClr val="C0C0C0"/>
                </a:outerShdw>
              </a:effectLst>
              <a:latin typeface="Arial" pitchFamily="34" charset="0"/>
            </a:endParaRPr>
          </a:p>
        </p:txBody>
      </p:sp>
      <p:pic>
        <p:nvPicPr>
          <p:cNvPr id="2" name="Imagen 1"/>
          <p:cNvPicPr>
            <a:picLocks noChangeAspect="1"/>
          </p:cNvPicPr>
          <p:nvPr/>
        </p:nvPicPr>
        <p:blipFill>
          <a:blip r:embed="rId2"/>
          <a:stretch>
            <a:fillRect/>
          </a:stretch>
        </p:blipFill>
        <p:spPr>
          <a:xfrm>
            <a:off x="3948562" y="1805075"/>
            <a:ext cx="5188164" cy="3928181"/>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43364"/>
                                        </p:tgtEl>
                                        <p:attrNameLst>
                                          <p:attrName>style.visibility</p:attrName>
                                        </p:attrNameLst>
                                      </p:cBhvr>
                                      <p:to>
                                        <p:strVal val="visible"/>
                                      </p:to>
                                    </p:set>
                                    <p:anim calcmode="lin" valueType="num">
                                      <p:cBhvr>
                                        <p:cTn id="7" dur="1000" fill="hold"/>
                                        <p:tgtEl>
                                          <p:spTgt spid="143364"/>
                                        </p:tgtEl>
                                        <p:attrNameLst>
                                          <p:attrName>ppt_w</p:attrName>
                                        </p:attrNameLst>
                                      </p:cBhvr>
                                      <p:tavLst>
                                        <p:tav tm="0">
                                          <p:val>
                                            <p:fltVal val="0"/>
                                          </p:val>
                                        </p:tav>
                                        <p:tav tm="100000">
                                          <p:val>
                                            <p:strVal val="#ppt_w"/>
                                          </p:val>
                                        </p:tav>
                                      </p:tavLst>
                                    </p:anim>
                                    <p:anim calcmode="lin" valueType="num">
                                      <p:cBhvr>
                                        <p:cTn id="8" dur="1000" fill="hold"/>
                                        <p:tgtEl>
                                          <p:spTgt spid="143364"/>
                                        </p:tgtEl>
                                        <p:attrNameLst>
                                          <p:attrName>ppt_h</p:attrName>
                                        </p:attrNameLst>
                                      </p:cBhvr>
                                      <p:tavLst>
                                        <p:tav tm="0">
                                          <p:val>
                                            <p:fltVal val="0"/>
                                          </p:val>
                                        </p:tav>
                                        <p:tav tm="100000">
                                          <p:val>
                                            <p:strVal val="#ppt_h"/>
                                          </p:val>
                                        </p:tav>
                                      </p:tavLst>
                                    </p:anim>
                                    <p:anim calcmode="lin" valueType="num">
                                      <p:cBhvr>
                                        <p:cTn id="9" dur="1000" fill="hold"/>
                                        <p:tgtEl>
                                          <p:spTgt spid="14336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43364"/>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17" presetClass="entr" presetSubtype="10" fill="hold" grpId="0" nodeType="afterEffect">
                                  <p:stCondLst>
                                    <p:cond delay="0"/>
                                  </p:stCondLst>
                                  <p:childTnLst>
                                    <p:set>
                                      <p:cBhvr>
                                        <p:cTn id="13" dur="1" fill="hold">
                                          <p:stCondLst>
                                            <p:cond delay="0"/>
                                          </p:stCondLst>
                                        </p:cTn>
                                        <p:tgtEl>
                                          <p:spTgt spid="143365"/>
                                        </p:tgtEl>
                                        <p:attrNameLst>
                                          <p:attrName>style.visibility</p:attrName>
                                        </p:attrNameLst>
                                      </p:cBhvr>
                                      <p:to>
                                        <p:strVal val="visible"/>
                                      </p:to>
                                    </p:set>
                                    <p:anim calcmode="lin" valueType="num">
                                      <p:cBhvr>
                                        <p:cTn id="14" dur="500" fill="hold"/>
                                        <p:tgtEl>
                                          <p:spTgt spid="143365"/>
                                        </p:tgtEl>
                                        <p:attrNameLst>
                                          <p:attrName>ppt_w</p:attrName>
                                        </p:attrNameLst>
                                      </p:cBhvr>
                                      <p:tavLst>
                                        <p:tav tm="0">
                                          <p:val>
                                            <p:fltVal val="0"/>
                                          </p:val>
                                        </p:tav>
                                        <p:tav tm="100000">
                                          <p:val>
                                            <p:strVal val="#ppt_w"/>
                                          </p:val>
                                        </p:tav>
                                      </p:tavLst>
                                    </p:anim>
                                    <p:anim calcmode="lin" valueType="num">
                                      <p:cBhvr>
                                        <p:cTn id="15" dur="500" fill="hold"/>
                                        <p:tgtEl>
                                          <p:spTgt spid="14336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64" grpId="0" autoUpdateAnimBg="0"/>
      <p:bldP spid="143365" grpId="0" autoUpdateAnimBg="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8" name="Rectangle 4"/>
          <p:cNvSpPr>
            <a:spLocks noChangeArrowheads="1"/>
          </p:cNvSpPr>
          <p:nvPr/>
        </p:nvSpPr>
        <p:spPr bwMode="auto">
          <a:xfrm>
            <a:off x="1162447" y="-387424"/>
            <a:ext cx="7369993"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PLANEACIÓN </a:t>
            </a:r>
            <a:r>
              <a:rPr lang="es-MX" altLang="es-MX" sz="2800" b="1" dirty="0">
                <a:solidFill>
                  <a:schemeClr val="tx2"/>
                </a:solidFill>
                <a:effectLst>
                  <a:outerShdw blurRad="38100" dist="38100" dir="2700000" algn="tl">
                    <a:srgbClr val="C0C0C0"/>
                  </a:outerShdw>
                </a:effectLst>
                <a:latin typeface="Arial" pitchFamily="34" charset="0"/>
              </a:rPr>
              <a:t>DE RECURSOS HUMANOS</a:t>
            </a:r>
          </a:p>
        </p:txBody>
      </p:sp>
      <p:sp>
        <p:nvSpPr>
          <p:cNvPr id="144389" name="Text Box 5"/>
          <p:cNvSpPr txBox="1">
            <a:spLocks noChangeArrowheads="1"/>
          </p:cNvSpPr>
          <p:nvPr/>
        </p:nvSpPr>
        <p:spPr bwMode="auto">
          <a:xfrm>
            <a:off x="838200" y="788512"/>
            <a:ext cx="8229600" cy="120032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buFontTx/>
              <a:buChar char="•"/>
            </a:pPr>
            <a:r>
              <a:rPr kumimoji="1" lang="es-MX" altLang="es-MX" b="1" i="1" dirty="0">
                <a:solidFill>
                  <a:srgbClr val="0000CC"/>
                </a:solidFill>
                <a:effectLst>
                  <a:outerShdw blurRad="38100" dist="38100" dir="2700000" algn="tl">
                    <a:srgbClr val="C0C0C0"/>
                  </a:outerShdw>
                </a:effectLst>
                <a:latin typeface="Arial" pitchFamily="34" charset="0"/>
              </a:rPr>
              <a:t> </a:t>
            </a:r>
            <a:r>
              <a:rPr kumimoji="1" lang="es-MX" altLang="es-MX" b="1" i="1" dirty="0">
                <a:solidFill>
                  <a:srgbClr val="CC0000"/>
                </a:solidFill>
                <a:effectLst>
                  <a:outerShdw blurRad="38100" dist="38100" dir="2700000" algn="tl">
                    <a:srgbClr val="C0C0C0"/>
                  </a:outerShdw>
                </a:effectLst>
                <a:latin typeface="Arial" pitchFamily="34" charset="0"/>
              </a:rPr>
              <a:t>MODELO DE </a:t>
            </a:r>
            <a:r>
              <a:rPr kumimoji="1" lang="es-MX" altLang="es-MX" b="1" i="1" dirty="0" smtClean="0">
                <a:solidFill>
                  <a:srgbClr val="CC0000"/>
                </a:solidFill>
                <a:effectLst>
                  <a:outerShdw blurRad="38100" dist="38100" dir="2700000" algn="tl">
                    <a:srgbClr val="C0C0C0"/>
                  </a:outerShdw>
                </a:effectLst>
                <a:latin typeface="Arial" pitchFamily="34" charset="0"/>
              </a:rPr>
              <a:t>ANÁLISIS </a:t>
            </a:r>
            <a:r>
              <a:rPr kumimoji="1" lang="es-MX" altLang="es-MX" b="1" i="1" dirty="0">
                <a:solidFill>
                  <a:srgbClr val="CC0000"/>
                </a:solidFill>
                <a:effectLst>
                  <a:outerShdw blurRad="38100" dist="38100" dir="2700000" algn="tl">
                    <a:srgbClr val="C0C0C0"/>
                  </a:outerShdw>
                </a:effectLst>
                <a:latin typeface="Arial" pitchFamily="34" charset="0"/>
              </a:rPr>
              <a:t>DE NUEVAS OPERACIONES:</a:t>
            </a:r>
          </a:p>
          <a:p>
            <a:pPr algn="just" eaLnBrk="1" hangingPunct="1"/>
            <a:r>
              <a:rPr kumimoji="1" lang="es-MX" altLang="es-MX" b="1" dirty="0">
                <a:solidFill>
                  <a:srgbClr val="0000CC"/>
                </a:solidFill>
                <a:latin typeface="Arial" pitchFamily="34" charset="0"/>
              </a:rPr>
              <a:t>  ESTE REQUIERE EFECTUAR COMPARACIONES CON </a:t>
            </a:r>
          </a:p>
          <a:p>
            <a:pPr algn="just" eaLnBrk="1" hangingPunct="1"/>
            <a:r>
              <a:rPr kumimoji="1" lang="es-MX" altLang="es-MX" b="1" dirty="0">
                <a:solidFill>
                  <a:srgbClr val="0000CC"/>
                </a:solidFill>
                <a:latin typeface="Arial" pitchFamily="34" charset="0"/>
              </a:rPr>
              <a:t>  COMPAÑIAS QUE LLEVEN ACTIVIDADES SIMILARES</a:t>
            </a:r>
            <a:r>
              <a:rPr kumimoji="1" lang="es-MX" altLang="es-MX" b="1" dirty="0" smtClean="0">
                <a:solidFill>
                  <a:srgbClr val="0000CC"/>
                </a:solidFill>
                <a:latin typeface="Arial" pitchFamily="34" charset="0"/>
              </a:rPr>
              <a:t>.</a:t>
            </a:r>
            <a:endParaRPr kumimoji="1" lang="es-MX" altLang="es-MX" b="1" dirty="0">
              <a:solidFill>
                <a:srgbClr val="0000CC"/>
              </a:solidFill>
              <a:latin typeface="Arial" pitchFamily="34" charset="0"/>
            </a:endParaRPr>
          </a:p>
        </p:txBody>
      </p:sp>
      <p:pic>
        <p:nvPicPr>
          <p:cNvPr id="3" name="Imagen 2"/>
          <p:cNvPicPr>
            <a:picLocks noChangeAspect="1"/>
          </p:cNvPicPr>
          <p:nvPr/>
        </p:nvPicPr>
        <p:blipFill>
          <a:blip r:embed="rId2"/>
          <a:stretch>
            <a:fillRect/>
          </a:stretch>
        </p:blipFill>
        <p:spPr>
          <a:xfrm>
            <a:off x="1907703" y="1988841"/>
            <a:ext cx="6019629" cy="4508912"/>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44388"/>
                                        </p:tgtEl>
                                        <p:attrNameLst>
                                          <p:attrName>style.visibility</p:attrName>
                                        </p:attrNameLst>
                                      </p:cBhvr>
                                      <p:to>
                                        <p:strVal val="visible"/>
                                      </p:to>
                                    </p:set>
                                    <p:anim calcmode="lin" valueType="num">
                                      <p:cBhvr>
                                        <p:cTn id="7" dur="1000" fill="hold"/>
                                        <p:tgtEl>
                                          <p:spTgt spid="144388"/>
                                        </p:tgtEl>
                                        <p:attrNameLst>
                                          <p:attrName>ppt_w</p:attrName>
                                        </p:attrNameLst>
                                      </p:cBhvr>
                                      <p:tavLst>
                                        <p:tav tm="0">
                                          <p:val>
                                            <p:fltVal val="0"/>
                                          </p:val>
                                        </p:tav>
                                        <p:tav tm="100000">
                                          <p:val>
                                            <p:strVal val="#ppt_w"/>
                                          </p:val>
                                        </p:tav>
                                      </p:tavLst>
                                    </p:anim>
                                    <p:anim calcmode="lin" valueType="num">
                                      <p:cBhvr>
                                        <p:cTn id="8" dur="1000" fill="hold"/>
                                        <p:tgtEl>
                                          <p:spTgt spid="144388"/>
                                        </p:tgtEl>
                                        <p:attrNameLst>
                                          <p:attrName>ppt_h</p:attrName>
                                        </p:attrNameLst>
                                      </p:cBhvr>
                                      <p:tavLst>
                                        <p:tav tm="0">
                                          <p:val>
                                            <p:fltVal val="0"/>
                                          </p:val>
                                        </p:tav>
                                        <p:tav tm="100000">
                                          <p:val>
                                            <p:strVal val="#ppt_h"/>
                                          </p:val>
                                        </p:tav>
                                      </p:tavLst>
                                    </p:anim>
                                    <p:anim calcmode="lin" valueType="num">
                                      <p:cBhvr>
                                        <p:cTn id="9" dur="1000" fill="hold"/>
                                        <p:tgtEl>
                                          <p:spTgt spid="14438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44388"/>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17" presetClass="entr" presetSubtype="10" fill="hold" grpId="0" nodeType="afterEffect">
                                  <p:stCondLst>
                                    <p:cond delay="0"/>
                                  </p:stCondLst>
                                  <p:childTnLst>
                                    <p:set>
                                      <p:cBhvr>
                                        <p:cTn id="13" dur="1" fill="hold">
                                          <p:stCondLst>
                                            <p:cond delay="0"/>
                                          </p:stCondLst>
                                        </p:cTn>
                                        <p:tgtEl>
                                          <p:spTgt spid="144389"/>
                                        </p:tgtEl>
                                        <p:attrNameLst>
                                          <p:attrName>style.visibility</p:attrName>
                                        </p:attrNameLst>
                                      </p:cBhvr>
                                      <p:to>
                                        <p:strVal val="visible"/>
                                      </p:to>
                                    </p:set>
                                    <p:anim calcmode="lin" valueType="num">
                                      <p:cBhvr>
                                        <p:cTn id="14" dur="500" fill="hold"/>
                                        <p:tgtEl>
                                          <p:spTgt spid="144389"/>
                                        </p:tgtEl>
                                        <p:attrNameLst>
                                          <p:attrName>ppt_w</p:attrName>
                                        </p:attrNameLst>
                                      </p:cBhvr>
                                      <p:tavLst>
                                        <p:tav tm="0">
                                          <p:val>
                                            <p:fltVal val="0"/>
                                          </p:val>
                                        </p:tav>
                                        <p:tav tm="100000">
                                          <p:val>
                                            <p:strVal val="#ppt_w"/>
                                          </p:val>
                                        </p:tav>
                                      </p:tavLst>
                                    </p:anim>
                                    <p:anim calcmode="lin" valueType="num">
                                      <p:cBhvr>
                                        <p:cTn id="15" dur="500" fill="hold"/>
                                        <p:tgtEl>
                                          <p:spTgt spid="14438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88" grpId="0" autoUpdateAnimBg="0"/>
      <p:bldP spid="144389" grpId="0" autoUpdateAnimBg="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8" name="Rectangle 4"/>
          <p:cNvSpPr>
            <a:spLocks noChangeArrowheads="1"/>
          </p:cNvSpPr>
          <p:nvPr/>
        </p:nvSpPr>
        <p:spPr bwMode="auto">
          <a:xfrm>
            <a:off x="1117848" y="-459432"/>
            <a:ext cx="7558608"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PLANEACIÓN </a:t>
            </a:r>
            <a:r>
              <a:rPr lang="es-MX" altLang="es-MX" sz="2800" b="1" dirty="0">
                <a:solidFill>
                  <a:schemeClr val="tx2"/>
                </a:solidFill>
                <a:effectLst>
                  <a:outerShdw blurRad="38100" dist="38100" dir="2700000" algn="tl">
                    <a:srgbClr val="C0C0C0"/>
                  </a:outerShdw>
                </a:effectLst>
                <a:latin typeface="Arial" pitchFamily="34" charset="0"/>
              </a:rPr>
              <a:t>DE RECURSOS HUMANOS</a:t>
            </a:r>
          </a:p>
        </p:txBody>
      </p:sp>
      <p:sp>
        <p:nvSpPr>
          <p:cNvPr id="144389" name="Text Box 5"/>
          <p:cNvSpPr txBox="1">
            <a:spLocks noChangeArrowheads="1"/>
          </p:cNvSpPr>
          <p:nvPr/>
        </p:nvSpPr>
        <p:spPr bwMode="auto">
          <a:xfrm>
            <a:off x="838200" y="764704"/>
            <a:ext cx="8229600" cy="21236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marL="342900" indent="-342900" algn="just" eaLnBrk="1" hangingPunct="1">
              <a:buFont typeface="Arial"/>
              <a:buChar char="•"/>
            </a:pPr>
            <a:r>
              <a:rPr kumimoji="1" lang="es-MX" altLang="es-MX" sz="2200" b="1" i="1" dirty="0" smtClean="0">
                <a:solidFill>
                  <a:srgbClr val="CC0000"/>
                </a:solidFill>
                <a:effectLst>
                  <a:outerShdw blurRad="38100" dist="38100" dir="2700000" algn="tl">
                    <a:srgbClr val="C0C0C0"/>
                  </a:outerShdw>
                </a:effectLst>
                <a:latin typeface="Arial" pitchFamily="34" charset="0"/>
              </a:rPr>
              <a:t>GRÁFICO </a:t>
            </a:r>
            <a:r>
              <a:rPr kumimoji="1" lang="es-MX" altLang="es-MX" sz="2200" b="1" i="1" dirty="0">
                <a:solidFill>
                  <a:srgbClr val="CC0000"/>
                </a:solidFill>
                <a:effectLst>
                  <a:outerShdw blurRad="38100" dist="38100" dir="2700000" algn="tl">
                    <a:srgbClr val="C0C0C0"/>
                  </a:outerShdw>
                </a:effectLst>
                <a:latin typeface="Arial" pitchFamily="34" charset="0"/>
              </a:rPr>
              <a:t>DE NECESIDADES DE </a:t>
            </a:r>
            <a:r>
              <a:rPr kumimoji="1" lang="es-MX" altLang="es-MX" sz="2200" b="1" i="1" dirty="0" smtClean="0">
                <a:solidFill>
                  <a:srgbClr val="CC0000"/>
                </a:solidFill>
                <a:effectLst>
                  <a:outerShdw blurRad="38100" dist="38100" dir="2700000" algn="tl">
                    <a:srgbClr val="C0C0C0"/>
                  </a:outerShdw>
                </a:effectLst>
                <a:latin typeface="Arial" pitchFamily="34" charset="0"/>
              </a:rPr>
              <a:t>PERSONAL</a:t>
            </a:r>
            <a:r>
              <a:rPr kumimoji="1" lang="es-MX" altLang="es-MX" sz="2200" b="1" i="1" dirty="0" smtClean="0">
                <a:solidFill>
                  <a:srgbClr val="0000CC"/>
                </a:solidFill>
                <a:effectLst>
                  <a:outerShdw blurRad="38100" dist="38100" dir="2700000" algn="tl">
                    <a:srgbClr val="C0C0C0"/>
                  </a:outerShdw>
                </a:effectLst>
                <a:latin typeface="Arial" pitchFamily="34" charset="0"/>
              </a:rPr>
              <a:t> </a:t>
            </a:r>
          </a:p>
          <a:p>
            <a:pPr algn="just" eaLnBrk="1" hangingPunct="1"/>
            <a:r>
              <a:rPr kumimoji="1" lang="es-MX" altLang="es-MX" sz="2200" b="1" dirty="0" smtClean="0">
                <a:solidFill>
                  <a:srgbClr val="0000CC"/>
                </a:solidFill>
                <a:latin typeface="Arial" pitchFamily="34" charset="0"/>
              </a:rPr>
              <a:t>ESTE </a:t>
            </a:r>
            <a:r>
              <a:rPr kumimoji="1" lang="es-MX" altLang="es-MX" sz="2200" b="1" dirty="0">
                <a:solidFill>
                  <a:srgbClr val="0000CC"/>
                </a:solidFill>
                <a:latin typeface="Arial" pitchFamily="34" charset="0"/>
              </a:rPr>
              <a:t>INCLUYE LA </a:t>
            </a:r>
            <a:r>
              <a:rPr kumimoji="1" lang="es-MX" altLang="es-MX" sz="2200" b="1" dirty="0" smtClean="0">
                <a:solidFill>
                  <a:srgbClr val="0000CC"/>
                </a:solidFill>
                <a:latin typeface="Arial" pitchFamily="34" charset="0"/>
              </a:rPr>
              <a:t>ELABORACIÓN </a:t>
            </a:r>
            <a:r>
              <a:rPr kumimoji="1" lang="es-MX" altLang="es-MX" sz="2200" b="1" dirty="0">
                <a:solidFill>
                  <a:srgbClr val="0000CC"/>
                </a:solidFill>
                <a:latin typeface="Arial" pitchFamily="34" charset="0"/>
              </a:rPr>
              <a:t>DE UNA LISTA DE </a:t>
            </a:r>
            <a:r>
              <a:rPr kumimoji="1" lang="es-MX" altLang="es-MX" sz="2200" b="1" dirty="0" smtClean="0">
                <a:solidFill>
                  <a:srgbClr val="0000CC"/>
                </a:solidFill>
                <a:latin typeface="Arial" pitchFamily="34" charset="0"/>
              </a:rPr>
              <a:t>TODAS </a:t>
            </a:r>
            <a:r>
              <a:rPr kumimoji="1" lang="es-MX" altLang="es-MX" sz="2200" b="1" dirty="0">
                <a:solidFill>
                  <a:srgbClr val="0000CC"/>
                </a:solidFill>
                <a:latin typeface="Arial" pitchFamily="34" charset="0"/>
              </a:rPr>
              <a:t>LAS NECESIDADES DE PERSONAL FUTURAS </a:t>
            </a:r>
            <a:r>
              <a:rPr kumimoji="1" lang="es-MX" altLang="es-MX" sz="2200" b="1" dirty="0" smtClean="0">
                <a:solidFill>
                  <a:srgbClr val="0000CC"/>
                </a:solidFill>
                <a:latin typeface="Arial" pitchFamily="34" charset="0"/>
              </a:rPr>
              <a:t>PARA </a:t>
            </a:r>
            <a:r>
              <a:rPr kumimoji="1" lang="es-MX" altLang="es-MX" sz="2200" b="1" dirty="0">
                <a:solidFill>
                  <a:srgbClr val="0000CC"/>
                </a:solidFill>
                <a:latin typeface="Arial" pitchFamily="34" charset="0"/>
              </a:rPr>
              <a:t>CADA TIPO DE TRABAJADOR. ESTE </a:t>
            </a:r>
            <a:r>
              <a:rPr kumimoji="1" lang="es-MX" altLang="es-MX" sz="2200" b="1" dirty="0" smtClean="0">
                <a:solidFill>
                  <a:srgbClr val="0000CC"/>
                </a:solidFill>
                <a:latin typeface="Arial" pitchFamily="34" charset="0"/>
              </a:rPr>
              <a:t>MÉTODO SIRVE PARA </a:t>
            </a:r>
            <a:r>
              <a:rPr kumimoji="1" lang="es-MX" altLang="es-MX" sz="2200" b="1" dirty="0">
                <a:solidFill>
                  <a:srgbClr val="0000CC"/>
                </a:solidFill>
                <a:latin typeface="Arial" pitchFamily="34" charset="0"/>
              </a:rPr>
              <a:t>HACER FRENTE A LAS NECESIDADES QUE </a:t>
            </a:r>
            <a:r>
              <a:rPr kumimoji="1" lang="es-MX" altLang="es-MX" sz="2200" b="1" dirty="0" smtClean="0">
                <a:solidFill>
                  <a:srgbClr val="0000CC"/>
                </a:solidFill>
                <a:latin typeface="Arial" pitchFamily="34" charset="0"/>
              </a:rPr>
              <a:t>REQUIERA </a:t>
            </a:r>
            <a:r>
              <a:rPr kumimoji="1" lang="es-MX" altLang="es-MX" sz="2200" b="1" dirty="0">
                <a:solidFill>
                  <a:srgbClr val="0000CC"/>
                </a:solidFill>
                <a:latin typeface="Arial" pitchFamily="34" charset="0"/>
              </a:rPr>
              <a:t>LA EMPRESA A CORTO PLAZO.</a:t>
            </a:r>
            <a:endParaRPr kumimoji="1" lang="es-ES" altLang="es-MX" sz="2200" b="1" i="1" dirty="0">
              <a:solidFill>
                <a:srgbClr val="0000CC"/>
              </a:solidFill>
              <a:effectLst>
                <a:outerShdw blurRad="38100" dist="38100" dir="2700000" algn="tl">
                  <a:srgbClr val="C0C0C0"/>
                </a:outerShdw>
              </a:effectLst>
              <a:latin typeface="Arial" pitchFamily="34" charset="0"/>
            </a:endParaRPr>
          </a:p>
        </p:txBody>
      </p:sp>
      <p:pic>
        <p:nvPicPr>
          <p:cNvPr id="3" name="Imagen 2"/>
          <p:cNvPicPr>
            <a:picLocks noChangeAspect="1"/>
          </p:cNvPicPr>
          <p:nvPr/>
        </p:nvPicPr>
        <p:blipFill>
          <a:blip r:embed="rId2"/>
          <a:stretch>
            <a:fillRect/>
          </a:stretch>
        </p:blipFill>
        <p:spPr>
          <a:xfrm>
            <a:off x="2444328" y="3169912"/>
            <a:ext cx="4503936" cy="3355432"/>
          </a:xfrm>
          <a:prstGeom prst="rect">
            <a:avLst/>
          </a:prstGeom>
        </p:spPr>
      </p:pic>
    </p:spTree>
    <p:extLst>
      <p:ext uri="{BB962C8B-B14F-4D97-AF65-F5344CB8AC3E}">
        <p14:creationId xmlns:p14="http://schemas.microsoft.com/office/powerpoint/2010/main" val="3753827335"/>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44388"/>
                                        </p:tgtEl>
                                        <p:attrNameLst>
                                          <p:attrName>style.visibility</p:attrName>
                                        </p:attrNameLst>
                                      </p:cBhvr>
                                      <p:to>
                                        <p:strVal val="visible"/>
                                      </p:to>
                                    </p:set>
                                    <p:anim calcmode="lin" valueType="num">
                                      <p:cBhvr>
                                        <p:cTn id="7" dur="1000" fill="hold"/>
                                        <p:tgtEl>
                                          <p:spTgt spid="144388"/>
                                        </p:tgtEl>
                                        <p:attrNameLst>
                                          <p:attrName>ppt_w</p:attrName>
                                        </p:attrNameLst>
                                      </p:cBhvr>
                                      <p:tavLst>
                                        <p:tav tm="0">
                                          <p:val>
                                            <p:fltVal val="0"/>
                                          </p:val>
                                        </p:tav>
                                        <p:tav tm="100000">
                                          <p:val>
                                            <p:strVal val="#ppt_w"/>
                                          </p:val>
                                        </p:tav>
                                      </p:tavLst>
                                    </p:anim>
                                    <p:anim calcmode="lin" valueType="num">
                                      <p:cBhvr>
                                        <p:cTn id="8" dur="1000" fill="hold"/>
                                        <p:tgtEl>
                                          <p:spTgt spid="144388"/>
                                        </p:tgtEl>
                                        <p:attrNameLst>
                                          <p:attrName>ppt_h</p:attrName>
                                        </p:attrNameLst>
                                      </p:cBhvr>
                                      <p:tavLst>
                                        <p:tav tm="0">
                                          <p:val>
                                            <p:fltVal val="0"/>
                                          </p:val>
                                        </p:tav>
                                        <p:tav tm="100000">
                                          <p:val>
                                            <p:strVal val="#ppt_h"/>
                                          </p:val>
                                        </p:tav>
                                      </p:tavLst>
                                    </p:anim>
                                    <p:anim calcmode="lin" valueType="num">
                                      <p:cBhvr>
                                        <p:cTn id="9" dur="1000" fill="hold"/>
                                        <p:tgtEl>
                                          <p:spTgt spid="14438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44388"/>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17" presetClass="entr" presetSubtype="10" fill="hold" grpId="0" nodeType="afterEffect">
                                  <p:stCondLst>
                                    <p:cond delay="0"/>
                                  </p:stCondLst>
                                  <p:childTnLst>
                                    <p:set>
                                      <p:cBhvr>
                                        <p:cTn id="13" dur="1" fill="hold">
                                          <p:stCondLst>
                                            <p:cond delay="0"/>
                                          </p:stCondLst>
                                        </p:cTn>
                                        <p:tgtEl>
                                          <p:spTgt spid="144389"/>
                                        </p:tgtEl>
                                        <p:attrNameLst>
                                          <p:attrName>style.visibility</p:attrName>
                                        </p:attrNameLst>
                                      </p:cBhvr>
                                      <p:to>
                                        <p:strVal val="visible"/>
                                      </p:to>
                                    </p:set>
                                    <p:anim calcmode="lin" valueType="num">
                                      <p:cBhvr>
                                        <p:cTn id="14" dur="500" fill="hold"/>
                                        <p:tgtEl>
                                          <p:spTgt spid="144389"/>
                                        </p:tgtEl>
                                        <p:attrNameLst>
                                          <p:attrName>ppt_w</p:attrName>
                                        </p:attrNameLst>
                                      </p:cBhvr>
                                      <p:tavLst>
                                        <p:tav tm="0">
                                          <p:val>
                                            <p:fltVal val="0"/>
                                          </p:val>
                                        </p:tav>
                                        <p:tav tm="100000">
                                          <p:val>
                                            <p:strVal val="#ppt_w"/>
                                          </p:val>
                                        </p:tav>
                                      </p:tavLst>
                                    </p:anim>
                                    <p:anim calcmode="lin" valueType="num">
                                      <p:cBhvr>
                                        <p:cTn id="15" dur="500" fill="hold"/>
                                        <p:tgtEl>
                                          <p:spTgt spid="14438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88" grpId="0" autoUpdateAnimBg="0"/>
      <p:bldP spid="144389" grpId="0" autoUpdateAnimBg="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5414"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0" y="1556792"/>
            <a:ext cx="8274496" cy="4680520"/>
          </a:xfrm>
          <a:prstGeom prst="rect">
            <a:avLst/>
          </a:prstGeom>
          <a:solidFill>
            <a:srgbClr val="FFFFFF"/>
          </a:solidFill>
          <a:ln w="12700" cap="sq">
            <a:solidFill>
              <a:schemeClr val="tx2"/>
            </a:solidFill>
            <a:miter lim="800000"/>
            <a:headEnd type="none" w="sm" len="sm"/>
            <a:tailEnd type="none" w="sm" len="sm"/>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grpSp>
        <p:nvGrpSpPr>
          <p:cNvPr id="145416" name="Group 8"/>
          <p:cNvGrpSpPr>
            <a:grpSpLocks/>
          </p:cNvGrpSpPr>
          <p:nvPr/>
        </p:nvGrpSpPr>
        <p:grpSpPr bwMode="auto">
          <a:xfrm>
            <a:off x="1119297" y="-315914"/>
            <a:ext cx="7557927" cy="1685926"/>
            <a:chOff x="704" y="-199"/>
            <a:chExt cx="4762" cy="1062"/>
          </a:xfrm>
        </p:grpSpPr>
        <p:sp>
          <p:nvSpPr>
            <p:cNvPr id="145412" name="Rectangle 4"/>
            <p:cNvSpPr>
              <a:spLocks noChangeArrowheads="1"/>
            </p:cNvSpPr>
            <p:nvPr/>
          </p:nvSpPr>
          <p:spPr bwMode="auto">
            <a:xfrm>
              <a:off x="704" y="-199"/>
              <a:ext cx="4762" cy="67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PLANEACIÓN </a:t>
              </a:r>
              <a:r>
                <a:rPr lang="es-MX" altLang="es-MX" sz="2800" b="1" dirty="0">
                  <a:solidFill>
                    <a:schemeClr val="tx2"/>
                  </a:solidFill>
                  <a:effectLst>
                    <a:outerShdw blurRad="38100" dist="38100" dir="2700000" algn="tl">
                      <a:srgbClr val="C0C0C0"/>
                    </a:outerShdw>
                  </a:effectLst>
                  <a:latin typeface="Arial" pitchFamily="34" charset="0"/>
                </a:rPr>
                <a:t>DE RECURSOS HUMANOS</a:t>
              </a:r>
            </a:p>
          </p:txBody>
        </p:sp>
        <p:sp>
          <p:nvSpPr>
            <p:cNvPr id="145415" name="Text Box 7"/>
            <p:cNvSpPr txBox="1">
              <a:spLocks noChangeArrowheads="1"/>
            </p:cNvSpPr>
            <p:nvPr/>
          </p:nvSpPr>
          <p:spPr bwMode="auto">
            <a:xfrm>
              <a:off x="1927" y="572"/>
              <a:ext cx="2084" cy="29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defRPr/>
              </a:pPr>
              <a:r>
                <a:rPr kumimoji="1" lang="es-MX" dirty="0" smtClean="0">
                  <a:solidFill>
                    <a:schemeClr val="tx2"/>
                  </a:solidFill>
                  <a:effectLst>
                    <a:outerShdw blurRad="38100" dist="38100" dir="2700000" algn="tl">
                      <a:srgbClr val="C0C0C0"/>
                    </a:outerShdw>
                  </a:effectLst>
                  <a:latin typeface="Arial Black" pitchFamily="34" charset="0"/>
                  <a:ea typeface="+mn-ea"/>
                </a:rPr>
                <a:t>MODELO GRÁFICO</a:t>
              </a:r>
              <a:endParaRPr kumimoji="1" lang="es-ES" dirty="0">
                <a:solidFill>
                  <a:schemeClr val="tx2"/>
                </a:solidFill>
                <a:effectLst>
                  <a:outerShdw blurRad="38100" dist="38100" dir="2700000" algn="tl">
                    <a:srgbClr val="C0C0C0"/>
                  </a:outerShdw>
                </a:effectLst>
                <a:latin typeface="Arial Black" pitchFamily="34" charset="0"/>
                <a:ea typeface="+mn-ea"/>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nodeType="afterEffect">
                                  <p:stCondLst>
                                    <p:cond delay="0"/>
                                  </p:stCondLst>
                                  <p:childTnLst>
                                    <p:set>
                                      <p:cBhvr>
                                        <p:cTn id="6" dur="1" fill="hold">
                                          <p:stCondLst>
                                            <p:cond delay="0"/>
                                          </p:stCondLst>
                                        </p:cTn>
                                        <p:tgtEl>
                                          <p:spTgt spid="145416"/>
                                        </p:tgtEl>
                                        <p:attrNameLst>
                                          <p:attrName>style.visibility</p:attrName>
                                        </p:attrNameLst>
                                      </p:cBhvr>
                                      <p:to>
                                        <p:strVal val="visible"/>
                                      </p:to>
                                    </p:set>
                                    <p:anim calcmode="lin" valueType="num">
                                      <p:cBhvr>
                                        <p:cTn id="7" dur="500" fill="hold"/>
                                        <p:tgtEl>
                                          <p:spTgt spid="145416"/>
                                        </p:tgtEl>
                                        <p:attrNameLst>
                                          <p:attrName>ppt_w</p:attrName>
                                        </p:attrNameLst>
                                      </p:cBhvr>
                                      <p:tavLst>
                                        <p:tav tm="0">
                                          <p:val>
                                            <p:fltVal val="0"/>
                                          </p:val>
                                        </p:tav>
                                        <p:tav tm="100000">
                                          <p:val>
                                            <p:strVal val="#ppt_w"/>
                                          </p:val>
                                        </p:tav>
                                      </p:tavLst>
                                    </p:anim>
                                    <p:anim calcmode="lin" valueType="num">
                                      <p:cBhvr>
                                        <p:cTn id="8" dur="500" fill="hold"/>
                                        <p:tgtEl>
                                          <p:spTgt spid="145416"/>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145414"/>
                                        </p:tgtEl>
                                        <p:attrNameLst>
                                          <p:attrName>style.visibility</p:attrName>
                                        </p:attrNameLst>
                                      </p:cBhvr>
                                      <p:to>
                                        <p:strVal val="visible"/>
                                      </p:to>
                                    </p:set>
                                    <p:anim calcmode="lin" valueType="num">
                                      <p:cBhvr additive="base">
                                        <p:cTn id="12" dur="500" fill="hold"/>
                                        <p:tgtEl>
                                          <p:spTgt spid="145414"/>
                                        </p:tgtEl>
                                        <p:attrNameLst>
                                          <p:attrName>ppt_x</p:attrName>
                                        </p:attrNameLst>
                                      </p:cBhvr>
                                      <p:tavLst>
                                        <p:tav tm="0">
                                          <p:val>
                                            <p:strVal val="#ppt_x"/>
                                          </p:val>
                                        </p:tav>
                                        <p:tav tm="100000">
                                          <p:val>
                                            <p:strVal val="#ppt_x"/>
                                          </p:val>
                                        </p:tav>
                                      </p:tavLst>
                                    </p:anim>
                                    <p:anim calcmode="lin" valueType="num">
                                      <p:cBhvr additive="base">
                                        <p:cTn id="13" dur="500" fill="hold"/>
                                        <p:tgtEl>
                                          <p:spTgt spid="1454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7494" name="Group 38"/>
          <p:cNvGrpSpPr>
            <a:grpSpLocks/>
          </p:cNvGrpSpPr>
          <p:nvPr/>
        </p:nvGrpSpPr>
        <p:grpSpPr bwMode="auto">
          <a:xfrm>
            <a:off x="755844" y="-444502"/>
            <a:ext cx="7702356" cy="2039938"/>
            <a:chOff x="475" y="-280"/>
            <a:chExt cx="4853" cy="1285"/>
          </a:xfrm>
        </p:grpSpPr>
        <p:sp>
          <p:nvSpPr>
            <p:cNvPr id="147470" name="Rectangle 14"/>
            <p:cNvSpPr>
              <a:spLocks noChangeArrowheads="1"/>
            </p:cNvSpPr>
            <p:nvPr/>
          </p:nvSpPr>
          <p:spPr bwMode="auto">
            <a:xfrm>
              <a:off x="475" y="-280"/>
              <a:ext cx="4853" cy="67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PLANEACIÓN </a:t>
              </a:r>
              <a:r>
                <a:rPr lang="es-MX" altLang="es-MX" sz="2800" b="1" dirty="0">
                  <a:solidFill>
                    <a:schemeClr val="tx2"/>
                  </a:solidFill>
                  <a:effectLst>
                    <a:outerShdw blurRad="38100" dist="38100" dir="2700000" algn="tl">
                      <a:srgbClr val="C0C0C0"/>
                    </a:outerShdw>
                  </a:effectLst>
                  <a:latin typeface="Arial" pitchFamily="34" charset="0"/>
                </a:rPr>
                <a:t>DE RECURSOS HUMANOS</a:t>
              </a:r>
            </a:p>
          </p:txBody>
        </p:sp>
        <p:sp>
          <p:nvSpPr>
            <p:cNvPr id="147488" name="Text Box 32"/>
            <p:cNvSpPr txBox="1">
              <a:spLocks noChangeArrowheads="1"/>
            </p:cNvSpPr>
            <p:nvPr/>
          </p:nvSpPr>
          <p:spPr bwMode="auto">
            <a:xfrm>
              <a:off x="1201" y="482"/>
              <a:ext cx="3684" cy="52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defRPr/>
              </a:pPr>
              <a:r>
                <a:rPr kumimoji="1" lang="es-MX" b="1" i="1" dirty="0">
                  <a:solidFill>
                    <a:srgbClr val="000090"/>
                  </a:solidFill>
                  <a:effectLst>
                    <a:outerShdw blurRad="38100" dist="38100" dir="2700000" algn="tl">
                      <a:srgbClr val="C0C0C0"/>
                    </a:outerShdw>
                  </a:effectLst>
                  <a:latin typeface="Arial" charset="0"/>
                  <a:ea typeface="+mn-ea"/>
                </a:rPr>
                <a:t>COMPONENTES DE LA DEMANDA </a:t>
              </a:r>
            </a:p>
            <a:p>
              <a:pPr algn="ctr">
                <a:defRPr/>
              </a:pPr>
              <a:r>
                <a:rPr kumimoji="1" lang="es-MX" b="1" i="1" dirty="0">
                  <a:solidFill>
                    <a:srgbClr val="000090"/>
                  </a:solidFill>
                  <a:effectLst>
                    <a:outerShdw blurRad="38100" dist="38100" dir="2700000" algn="tl">
                      <a:srgbClr val="C0C0C0"/>
                    </a:outerShdw>
                  </a:effectLst>
                  <a:latin typeface="Arial" charset="0"/>
                  <a:ea typeface="+mn-ea"/>
                </a:rPr>
                <a:t>DE RECURSOS HUMANOS A FUTURO</a:t>
              </a:r>
              <a:endParaRPr kumimoji="1" lang="es-ES" b="1" i="1" dirty="0">
                <a:solidFill>
                  <a:srgbClr val="000090"/>
                </a:solidFill>
                <a:effectLst>
                  <a:outerShdw blurRad="38100" dist="38100" dir="2700000" algn="tl">
                    <a:srgbClr val="C0C0C0"/>
                  </a:outerShdw>
                </a:effectLst>
                <a:latin typeface="Arial" charset="0"/>
                <a:ea typeface="+mn-ea"/>
              </a:endParaRPr>
            </a:p>
          </p:txBody>
        </p:sp>
      </p:grpSp>
      <p:grpSp>
        <p:nvGrpSpPr>
          <p:cNvPr id="2" name="Agrupar 1"/>
          <p:cNvGrpSpPr/>
          <p:nvPr/>
        </p:nvGrpSpPr>
        <p:grpSpPr>
          <a:xfrm>
            <a:off x="148083" y="1916832"/>
            <a:ext cx="8888413" cy="3124200"/>
            <a:chOff x="148083" y="1916832"/>
            <a:chExt cx="8888413" cy="3124200"/>
          </a:xfrm>
        </p:grpSpPr>
        <p:grpSp>
          <p:nvGrpSpPr>
            <p:cNvPr id="184321" name="Group 40"/>
            <p:cNvGrpSpPr>
              <a:grpSpLocks/>
            </p:cNvGrpSpPr>
            <p:nvPr/>
          </p:nvGrpSpPr>
          <p:grpSpPr bwMode="auto">
            <a:xfrm>
              <a:off x="148083" y="1916832"/>
              <a:ext cx="8888413" cy="3124200"/>
              <a:chOff x="480" y="1584"/>
              <a:chExt cx="5215" cy="1632"/>
            </a:xfrm>
          </p:grpSpPr>
          <p:sp>
            <p:nvSpPr>
              <p:cNvPr id="147469" name="Rectangle 13"/>
              <p:cNvSpPr>
                <a:spLocks noChangeArrowheads="1"/>
              </p:cNvSpPr>
              <p:nvPr/>
            </p:nvSpPr>
            <p:spPr bwMode="auto">
              <a:xfrm>
                <a:off x="480" y="1584"/>
                <a:ext cx="626" cy="1632"/>
              </a:xfrm>
              <a:prstGeom prst="rect">
                <a:avLst/>
              </a:prstGeom>
              <a:gradFill rotWithShape="0">
                <a:gsLst>
                  <a:gs pos="0">
                    <a:srgbClr val="475E47"/>
                  </a:gs>
                  <a:gs pos="100000">
                    <a:schemeClr val="accent1"/>
                  </a:gs>
                </a:gsLst>
                <a:lin ang="0" scaled="1"/>
              </a:gradFill>
              <a:ln>
                <a:noFill/>
              </a:ln>
              <a:effectLst>
                <a:outerShdw dist="107763" dir="2700000" algn="ctr" rotWithShape="0">
                  <a:schemeClr val="bg2"/>
                </a:outerShdw>
              </a:effectLst>
              <a:extLst>
                <a:ext uri="{91240B29-F687-4f45-9708-019B960494DF}">
                  <a14:hiddenLine xmlns="" xmlns:a14="http://schemas.microsoft.com/office/drawing/2010/main" w="57150" cap="sq" cmpd="thickThin">
                    <a:solidFill>
                      <a:schemeClr val="tx1"/>
                    </a:solidFill>
                    <a:miter lim="800000"/>
                    <a:headEnd type="none" w="sm" len="sm"/>
                    <a:tailEnd type="none" w="sm" len="sm"/>
                  </a14:hiddenLine>
                </a:ext>
              </a:extLst>
            </p:spPr>
            <p:txBody>
              <a:bodyPr wrap="none" anchor="ctr"/>
              <a:lstStyle/>
              <a:p>
                <a:pPr algn="ctr">
                  <a:defRPr/>
                </a:pPr>
                <a:endParaRPr lang="es-ES">
                  <a:solidFill>
                    <a:srgbClr val="FFFF00"/>
                  </a:solidFill>
                  <a:ea typeface="+mn-ea"/>
                </a:endParaRPr>
              </a:p>
            </p:txBody>
          </p:sp>
          <p:sp>
            <p:nvSpPr>
              <p:cNvPr id="184327" name="WordArt 12"/>
              <p:cNvSpPr>
                <a:spLocks noChangeArrowheads="1" noChangeShapeType="1" noTextEdit="1"/>
              </p:cNvSpPr>
              <p:nvPr/>
            </p:nvSpPr>
            <p:spPr bwMode="auto">
              <a:xfrm rot="5400000">
                <a:off x="174" y="2203"/>
                <a:ext cx="1248" cy="514"/>
              </a:xfrm>
              <a:prstGeom prst="rect">
                <a:avLst/>
              </a:prstGeom>
            </p:spPr>
            <p:txBody>
              <a:bodyPr vert="wordArtVert" wrap="none" fromWordArt="1">
                <a:prstTxWarp prst="textPlain">
                  <a:avLst>
                    <a:gd name="adj" fmla="val 50000"/>
                  </a:avLst>
                </a:prstTxWarp>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fontAlgn="auto"/>
                <a:r>
                  <a:rPr lang="es-MX" sz="1800" b="1" i="1" kern="10" dirty="0">
                    <a:ln/>
                    <a:solidFill>
                      <a:schemeClr val="tx1">
                        <a:lumMod val="50000"/>
                      </a:schemeClr>
                    </a:solidFill>
                    <a:latin typeface="+mn-lt"/>
                    <a:cs typeface="Arial"/>
                  </a:rPr>
                  <a:t>CAUSAS </a:t>
                </a:r>
              </a:p>
              <a:p>
                <a:pPr algn="ctr" fontAlgn="auto"/>
                <a:r>
                  <a:rPr lang="es-MX" sz="1800" b="1" i="1" kern="10" dirty="0">
                    <a:ln/>
                    <a:solidFill>
                      <a:schemeClr val="tx1">
                        <a:lumMod val="50000"/>
                      </a:schemeClr>
                    </a:solidFill>
                    <a:latin typeface="+mn-lt"/>
                    <a:cs typeface="Arial"/>
                  </a:rPr>
                  <a:t>DE LA </a:t>
                </a:r>
              </a:p>
              <a:p>
                <a:pPr algn="ctr" fontAlgn="auto"/>
                <a:r>
                  <a:rPr lang="es-MX" sz="1800" b="1" i="1" kern="10" dirty="0">
                    <a:ln/>
                    <a:solidFill>
                      <a:schemeClr val="tx1">
                        <a:lumMod val="50000"/>
                      </a:schemeClr>
                    </a:solidFill>
                    <a:latin typeface="+mn-lt"/>
                    <a:cs typeface="Arial"/>
                  </a:rPr>
                  <a:t>DEMANDA</a:t>
                </a:r>
              </a:p>
            </p:txBody>
          </p:sp>
          <p:sp>
            <p:nvSpPr>
              <p:cNvPr id="147472" name="Rectangle 16"/>
              <p:cNvSpPr>
                <a:spLocks noChangeArrowheads="1"/>
              </p:cNvSpPr>
              <p:nvPr/>
            </p:nvSpPr>
            <p:spPr bwMode="auto">
              <a:xfrm>
                <a:off x="2529" y="1584"/>
                <a:ext cx="626" cy="1632"/>
              </a:xfrm>
              <a:prstGeom prst="rect">
                <a:avLst/>
              </a:prstGeom>
              <a:gradFill rotWithShape="0">
                <a:gsLst>
                  <a:gs pos="0">
                    <a:srgbClr val="475E47"/>
                  </a:gs>
                  <a:gs pos="100000">
                    <a:schemeClr val="accent1"/>
                  </a:gs>
                </a:gsLst>
                <a:lin ang="0" scaled="1"/>
              </a:gradFill>
              <a:ln>
                <a:noFill/>
              </a:ln>
              <a:effectLst>
                <a:outerShdw dist="107763" dir="2700000" algn="ctr" rotWithShape="0">
                  <a:schemeClr val="bg2"/>
                </a:outerShdw>
              </a:effectLst>
              <a:extLst>
                <a:ext uri="{91240B29-F687-4f45-9708-019B960494DF}">
                  <a14:hiddenLine xmlns="" xmlns:a14="http://schemas.microsoft.com/office/drawing/2010/main" w="57150" cap="sq" cmpd="thickThin">
                    <a:solidFill>
                      <a:schemeClr val="tx1"/>
                    </a:solidFill>
                    <a:miter lim="800000"/>
                    <a:headEnd type="none" w="sm" len="sm"/>
                    <a:tailEnd type="none" w="sm" len="sm"/>
                  </a14:hiddenLine>
                </a:ext>
              </a:extLst>
            </p:spPr>
            <p:txBody>
              <a:bodyPr wrap="none" anchor="ctr"/>
              <a:lstStyle/>
              <a:p>
                <a:pPr>
                  <a:defRPr/>
                </a:pPr>
                <a:endParaRPr lang="es-MX">
                  <a:ea typeface="+mn-ea"/>
                </a:endParaRPr>
              </a:p>
            </p:txBody>
          </p:sp>
          <p:sp>
            <p:nvSpPr>
              <p:cNvPr id="147473" name="Rectangle 17"/>
              <p:cNvSpPr>
                <a:spLocks noChangeArrowheads="1"/>
              </p:cNvSpPr>
              <p:nvPr/>
            </p:nvSpPr>
            <p:spPr bwMode="auto">
              <a:xfrm>
                <a:off x="1159" y="1584"/>
                <a:ext cx="1029" cy="480"/>
              </a:xfrm>
              <a:prstGeom prst="rect">
                <a:avLst/>
              </a:prstGeom>
              <a:gradFill rotWithShape="0">
                <a:gsLst>
                  <a:gs pos="0">
                    <a:srgbClr val="475E47"/>
                  </a:gs>
                  <a:gs pos="100000">
                    <a:schemeClr val="accent1"/>
                  </a:gs>
                </a:gsLst>
                <a:lin ang="0" scaled="1"/>
              </a:gradFill>
              <a:ln>
                <a:noFill/>
              </a:ln>
              <a:effectLst>
                <a:outerShdw dist="107763" dir="2700000" algn="ctr" rotWithShape="0">
                  <a:schemeClr val="bg2"/>
                </a:outerShdw>
              </a:effectLst>
              <a:extLst>
                <a:ext uri="{91240B29-F687-4f45-9708-019B960494DF}">
                  <a14:hiddenLine xmlns="" xmlns:a14="http://schemas.microsoft.com/office/drawing/2010/main" w="57150" cap="sq" cmpd="thickThin">
                    <a:solidFill>
                      <a:schemeClr val="tx1"/>
                    </a:solidFill>
                    <a:miter lim="800000"/>
                    <a:headEnd type="none" w="sm" len="sm"/>
                    <a:tailEnd type="none" w="sm" len="sm"/>
                  </a14:hiddenLine>
                </a:ext>
              </a:extLst>
            </p:spPr>
            <p:txBody>
              <a:bodyPr wrap="none" anchor="ctr"/>
              <a:lstStyle/>
              <a:p>
                <a:pPr algn="ctr">
                  <a:defRPr/>
                </a:pPr>
                <a:r>
                  <a:rPr kumimoji="1" lang="es-MX" sz="1600" b="1">
                    <a:solidFill>
                      <a:srgbClr val="FFFF00"/>
                    </a:solidFill>
                    <a:effectLst>
                      <a:outerShdw blurRad="38100" dist="38100" dir="2700000" algn="tl">
                        <a:srgbClr val="000000"/>
                      </a:outerShdw>
                    </a:effectLst>
                    <a:latin typeface="Arial" charset="0"/>
                    <a:ea typeface="+mn-ea"/>
                  </a:rPr>
                  <a:t>EXTERNAS</a:t>
                </a:r>
                <a:endParaRPr kumimoji="1" lang="es-ES" sz="1600" b="1">
                  <a:solidFill>
                    <a:srgbClr val="FFFF00"/>
                  </a:solidFill>
                  <a:effectLst>
                    <a:outerShdw blurRad="38100" dist="38100" dir="2700000" algn="tl">
                      <a:srgbClr val="000000"/>
                    </a:outerShdw>
                  </a:effectLst>
                  <a:latin typeface="Arial" charset="0"/>
                  <a:ea typeface="+mn-ea"/>
                </a:endParaRPr>
              </a:p>
            </p:txBody>
          </p:sp>
          <p:sp>
            <p:nvSpPr>
              <p:cNvPr id="147474" name="Rectangle 18"/>
              <p:cNvSpPr>
                <a:spLocks noChangeArrowheads="1"/>
              </p:cNvSpPr>
              <p:nvPr/>
            </p:nvSpPr>
            <p:spPr bwMode="auto">
              <a:xfrm>
                <a:off x="1159" y="2160"/>
                <a:ext cx="1029" cy="478"/>
              </a:xfrm>
              <a:prstGeom prst="rect">
                <a:avLst/>
              </a:prstGeom>
              <a:gradFill rotWithShape="0">
                <a:gsLst>
                  <a:gs pos="0">
                    <a:srgbClr val="475E47"/>
                  </a:gs>
                  <a:gs pos="100000">
                    <a:schemeClr val="accent1"/>
                  </a:gs>
                </a:gsLst>
                <a:lin ang="0" scaled="1"/>
              </a:gradFill>
              <a:ln>
                <a:noFill/>
              </a:ln>
              <a:effectLst>
                <a:outerShdw dist="107763" dir="2700000" algn="ctr" rotWithShape="0">
                  <a:schemeClr val="bg2"/>
                </a:outerShdw>
              </a:effectLst>
              <a:extLst>
                <a:ext uri="{91240B29-F687-4f45-9708-019B960494DF}">
                  <a14:hiddenLine xmlns="" xmlns:a14="http://schemas.microsoft.com/office/drawing/2010/main" w="57150" cap="sq" cmpd="thickThin">
                    <a:solidFill>
                      <a:schemeClr val="tx1"/>
                    </a:solidFill>
                    <a:miter lim="800000"/>
                    <a:headEnd type="none" w="sm" len="sm"/>
                    <a:tailEnd type="none" w="sm" len="sm"/>
                  </a14:hiddenLine>
                </a:ext>
              </a:extLst>
            </p:spPr>
            <p:txBody>
              <a:bodyPr wrap="none" anchor="ctr"/>
              <a:lstStyle/>
              <a:p>
                <a:pPr algn="ctr">
                  <a:defRPr/>
                </a:pPr>
                <a:r>
                  <a:rPr kumimoji="1" lang="es-MX" sz="1600" b="1">
                    <a:solidFill>
                      <a:srgbClr val="FFFF00"/>
                    </a:solidFill>
                    <a:effectLst>
                      <a:outerShdw blurRad="38100" dist="38100" dir="2700000" algn="tl">
                        <a:srgbClr val="000000"/>
                      </a:outerShdw>
                    </a:effectLst>
                    <a:latin typeface="Arial" charset="0"/>
                    <a:ea typeface="+mn-ea"/>
                  </a:rPr>
                  <a:t>ORGANIZATIVAS</a:t>
                </a:r>
                <a:endParaRPr kumimoji="1" lang="es-ES" sz="1600" b="1">
                  <a:solidFill>
                    <a:srgbClr val="FFFF00"/>
                  </a:solidFill>
                  <a:effectLst>
                    <a:outerShdw blurRad="38100" dist="38100" dir="2700000" algn="tl">
                      <a:srgbClr val="000000"/>
                    </a:outerShdw>
                  </a:effectLst>
                  <a:latin typeface="Arial" charset="0"/>
                  <a:ea typeface="+mn-ea"/>
                </a:endParaRPr>
              </a:p>
            </p:txBody>
          </p:sp>
          <p:sp>
            <p:nvSpPr>
              <p:cNvPr id="147475" name="Rectangle 19"/>
              <p:cNvSpPr>
                <a:spLocks noChangeArrowheads="1"/>
              </p:cNvSpPr>
              <p:nvPr/>
            </p:nvSpPr>
            <p:spPr bwMode="auto">
              <a:xfrm>
                <a:off x="1159" y="2736"/>
                <a:ext cx="1029" cy="480"/>
              </a:xfrm>
              <a:prstGeom prst="rect">
                <a:avLst/>
              </a:prstGeom>
              <a:gradFill rotWithShape="0">
                <a:gsLst>
                  <a:gs pos="0">
                    <a:srgbClr val="475E47"/>
                  </a:gs>
                  <a:gs pos="100000">
                    <a:schemeClr val="accent1"/>
                  </a:gs>
                </a:gsLst>
                <a:lin ang="0" scaled="1"/>
              </a:gradFill>
              <a:ln>
                <a:noFill/>
              </a:ln>
              <a:effectLst>
                <a:outerShdw dist="107763" dir="2700000" algn="ctr" rotWithShape="0">
                  <a:schemeClr val="bg2"/>
                </a:outerShdw>
              </a:effectLst>
              <a:extLst>
                <a:ext uri="{91240B29-F687-4f45-9708-019B960494DF}">
                  <a14:hiddenLine xmlns="" xmlns:a14="http://schemas.microsoft.com/office/drawing/2010/main" w="57150" cap="sq" cmpd="thickThin">
                    <a:solidFill>
                      <a:schemeClr val="tx1"/>
                    </a:solidFill>
                    <a:miter lim="800000"/>
                    <a:headEnd type="none" w="sm" len="sm"/>
                    <a:tailEnd type="none" w="sm" len="sm"/>
                  </a14:hiddenLine>
                </a:ext>
              </a:extLst>
            </p:spPr>
            <p:txBody>
              <a:bodyPr wrap="none" anchor="ctr"/>
              <a:lstStyle/>
              <a:p>
                <a:pPr algn="ctr">
                  <a:defRPr/>
                </a:pPr>
                <a:r>
                  <a:rPr kumimoji="1" lang="es-MX" sz="1600" b="1">
                    <a:solidFill>
                      <a:srgbClr val="FFFF00"/>
                    </a:solidFill>
                    <a:effectLst>
                      <a:outerShdw blurRad="38100" dist="38100" dir="2700000" algn="tl">
                        <a:srgbClr val="000000"/>
                      </a:outerShdw>
                    </a:effectLst>
                    <a:latin typeface="Arial" charset="0"/>
                    <a:ea typeface="+mn-ea"/>
                  </a:rPr>
                  <a:t>LABORALES</a:t>
                </a:r>
                <a:endParaRPr kumimoji="1" lang="es-ES" sz="1600" b="1">
                  <a:solidFill>
                    <a:srgbClr val="FFFF00"/>
                  </a:solidFill>
                  <a:effectLst>
                    <a:outerShdw blurRad="38100" dist="38100" dir="2700000" algn="tl">
                      <a:srgbClr val="000000"/>
                    </a:outerShdw>
                  </a:effectLst>
                  <a:latin typeface="Arial" charset="0"/>
                  <a:ea typeface="+mn-ea"/>
                </a:endParaRPr>
              </a:p>
            </p:txBody>
          </p:sp>
          <p:sp>
            <p:nvSpPr>
              <p:cNvPr id="147476" name="Rectangle 20"/>
              <p:cNvSpPr>
                <a:spLocks noChangeArrowheads="1"/>
              </p:cNvSpPr>
              <p:nvPr/>
            </p:nvSpPr>
            <p:spPr bwMode="auto">
              <a:xfrm>
                <a:off x="3216" y="2736"/>
                <a:ext cx="1029" cy="480"/>
              </a:xfrm>
              <a:prstGeom prst="rect">
                <a:avLst/>
              </a:prstGeom>
              <a:gradFill rotWithShape="0">
                <a:gsLst>
                  <a:gs pos="0">
                    <a:srgbClr val="475E47"/>
                  </a:gs>
                  <a:gs pos="100000">
                    <a:schemeClr val="accent1"/>
                  </a:gs>
                </a:gsLst>
                <a:lin ang="0" scaled="1"/>
              </a:gradFill>
              <a:ln>
                <a:noFill/>
              </a:ln>
              <a:effectLst>
                <a:outerShdw dist="107763" dir="2700000" algn="ctr" rotWithShape="0">
                  <a:schemeClr val="bg2"/>
                </a:outerShdw>
              </a:effectLst>
              <a:extLst>
                <a:ext uri="{91240B29-F687-4f45-9708-019B960494DF}">
                  <a14:hiddenLine xmlns="" xmlns:a14="http://schemas.microsoft.com/office/drawing/2010/main" w="57150" cap="sq" cmpd="thickThin">
                    <a:solidFill>
                      <a:schemeClr val="tx1"/>
                    </a:solidFill>
                    <a:miter lim="800000"/>
                    <a:headEnd type="none" w="sm" len="sm"/>
                    <a:tailEnd type="none" w="sm" len="sm"/>
                  </a14:hiddenLine>
                </a:ext>
              </a:extLst>
            </p:spPr>
            <p:txBody>
              <a:bodyPr wrap="none" anchor="ctr"/>
              <a:lstStyle/>
              <a:p>
                <a:pPr algn="ctr">
                  <a:defRPr/>
                </a:pPr>
                <a:r>
                  <a:rPr kumimoji="1" lang="es-MX" sz="1600" b="1">
                    <a:solidFill>
                      <a:srgbClr val="FFFF00"/>
                    </a:solidFill>
                    <a:effectLst>
                      <a:outerShdw blurRad="38100" dist="38100" dir="2700000" algn="tl">
                        <a:srgbClr val="000000"/>
                      </a:outerShdw>
                    </a:effectLst>
                    <a:latin typeface="Arial" charset="0"/>
                    <a:ea typeface="+mn-ea"/>
                  </a:rPr>
                  <a:t>OTRAS</a:t>
                </a:r>
                <a:endParaRPr kumimoji="1" lang="es-ES" sz="1600" b="1">
                  <a:solidFill>
                    <a:srgbClr val="FFFF00"/>
                  </a:solidFill>
                  <a:effectLst>
                    <a:outerShdw blurRad="38100" dist="38100" dir="2700000" algn="tl">
                      <a:srgbClr val="000000"/>
                    </a:outerShdw>
                  </a:effectLst>
                  <a:latin typeface="Arial" charset="0"/>
                  <a:ea typeface="+mn-ea"/>
                </a:endParaRPr>
              </a:p>
            </p:txBody>
          </p:sp>
          <p:sp>
            <p:nvSpPr>
              <p:cNvPr id="147477" name="Rectangle 21"/>
              <p:cNvSpPr>
                <a:spLocks noChangeArrowheads="1"/>
              </p:cNvSpPr>
              <p:nvPr/>
            </p:nvSpPr>
            <p:spPr bwMode="auto">
              <a:xfrm>
                <a:off x="3216" y="1584"/>
                <a:ext cx="1029" cy="480"/>
              </a:xfrm>
              <a:prstGeom prst="rect">
                <a:avLst/>
              </a:prstGeom>
              <a:gradFill rotWithShape="0">
                <a:gsLst>
                  <a:gs pos="0">
                    <a:srgbClr val="475E47"/>
                  </a:gs>
                  <a:gs pos="100000">
                    <a:schemeClr val="accent1"/>
                  </a:gs>
                </a:gsLst>
                <a:lin ang="0" scaled="1"/>
              </a:gradFill>
              <a:ln>
                <a:noFill/>
              </a:ln>
              <a:effectLst>
                <a:outerShdw dist="107763" dir="2700000" algn="ctr" rotWithShape="0">
                  <a:schemeClr val="bg2"/>
                </a:outerShdw>
              </a:effectLst>
              <a:extLst>
                <a:ext uri="{91240B29-F687-4f45-9708-019B960494DF}">
                  <a14:hiddenLine xmlns="" xmlns:a14="http://schemas.microsoft.com/office/drawing/2010/main" w="57150" cap="sq" cmpd="thickThin">
                    <a:solidFill>
                      <a:schemeClr val="tx1"/>
                    </a:solidFill>
                    <a:miter lim="800000"/>
                    <a:headEnd type="none" w="sm" len="sm"/>
                    <a:tailEnd type="none" w="sm" len="sm"/>
                  </a14:hiddenLine>
                </a:ext>
              </a:extLst>
            </p:spPr>
            <p:txBody>
              <a:bodyPr wrap="none" anchor="ctr"/>
              <a:lstStyle/>
              <a:p>
                <a:pPr algn="ctr">
                  <a:defRPr/>
                </a:pPr>
                <a:r>
                  <a:rPr kumimoji="1" lang="es-MX" sz="1600" b="1">
                    <a:solidFill>
                      <a:srgbClr val="FFFF00"/>
                    </a:solidFill>
                    <a:effectLst>
                      <a:outerShdw blurRad="38100" dist="38100" dir="2700000" algn="tl">
                        <a:srgbClr val="000000"/>
                      </a:outerShdw>
                    </a:effectLst>
                    <a:latin typeface="Arial" charset="0"/>
                    <a:ea typeface="+mn-ea"/>
                  </a:rPr>
                  <a:t>DE </a:t>
                </a:r>
              </a:p>
              <a:p>
                <a:pPr algn="ctr">
                  <a:defRPr/>
                </a:pPr>
                <a:r>
                  <a:rPr kumimoji="1" lang="es-MX" sz="1600" b="1">
                    <a:solidFill>
                      <a:srgbClr val="FFFF00"/>
                    </a:solidFill>
                    <a:effectLst>
                      <a:outerShdw blurRad="38100" dist="38100" dir="2700000" algn="tl">
                        <a:srgbClr val="000000"/>
                      </a:outerShdw>
                    </a:effectLst>
                    <a:latin typeface="Arial" charset="0"/>
                    <a:ea typeface="+mn-ea"/>
                  </a:rPr>
                  <a:t>EXPERTOS</a:t>
                </a:r>
                <a:endParaRPr kumimoji="1" lang="es-ES" sz="1600" b="1">
                  <a:solidFill>
                    <a:srgbClr val="FFFF00"/>
                  </a:solidFill>
                  <a:effectLst>
                    <a:outerShdw blurRad="38100" dist="38100" dir="2700000" algn="tl">
                      <a:srgbClr val="000000"/>
                    </a:outerShdw>
                  </a:effectLst>
                  <a:latin typeface="Arial" charset="0"/>
                  <a:ea typeface="+mn-ea"/>
                </a:endParaRPr>
              </a:p>
            </p:txBody>
          </p:sp>
          <p:sp>
            <p:nvSpPr>
              <p:cNvPr id="147478" name="Rectangle 22"/>
              <p:cNvSpPr>
                <a:spLocks noChangeArrowheads="1"/>
              </p:cNvSpPr>
              <p:nvPr/>
            </p:nvSpPr>
            <p:spPr bwMode="auto">
              <a:xfrm>
                <a:off x="3216" y="2160"/>
                <a:ext cx="1029" cy="478"/>
              </a:xfrm>
              <a:prstGeom prst="rect">
                <a:avLst/>
              </a:prstGeom>
              <a:gradFill rotWithShape="0">
                <a:gsLst>
                  <a:gs pos="0">
                    <a:srgbClr val="475E47"/>
                  </a:gs>
                  <a:gs pos="100000">
                    <a:schemeClr val="accent1"/>
                  </a:gs>
                </a:gsLst>
                <a:lin ang="0" scaled="1"/>
              </a:gradFill>
              <a:ln>
                <a:noFill/>
              </a:ln>
              <a:effectLst>
                <a:outerShdw dist="107763" dir="2700000" algn="ctr" rotWithShape="0">
                  <a:schemeClr val="bg2"/>
                </a:outerShdw>
              </a:effectLst>
              <a:extLst>
                <a:ext uri="{91240B29-F687-4f45-9708-019B960494DF}">
                  <a14:hiddenLine xmlns="" xmlns:a14="http://schemas.microsoft.com/office/drawing/2010/main" w="57150" cap="sq" cmpd="thickThin">
                    <a:solidFill>
                      <a:schemeClr val="tx1"/>
                    </a:solidFill>
                    <a:miter lim="800000"/>
                    <a:headEnd type="none" w="sm" len="sm"/>
                    <a:tailEnd type="none" w="sm" len="sm"/>
                  </a14:hiddenLine>
                </a:ext>
              </a:extLst>
            </p:spPr>
            <p:txBody>
              <a:bodyPr wrap="none" anchor="ctr"/>
              <a:lstStyle/>
              <a:p>
                <a:pPr algn="ctr">
                  <a:defRPr/>
                </a:pPr>
                <a:r>
                  <a:rPr kumimoji="1" lang="es-MX" sz="1600" b="1">
                    <a:solidFill>
                      <a:srgbClr val="FFFF00"/>
                    </a:solidFill>
                    <a:effectLst>
                      <a:outerShdw blurRad="38100" dist="38100" dir="2700000" algn="tl">
                        <a:srgbClr val="000000"/>
                      </a:outerShdw>
                    </a:effectLst>
                    <a:latin typeface="Arial" charset="0"/>
                    <a:ea typeface="+mn-ea"/>
                  </a:rPr>
                  <a:t>DE</a:t>
                </a:r>
              </a:p>
              <a:p>
                <a:pPr algn="ctr">
                  <a:defRPr/>
                </a:pPr>
                <a:r>
                  <a:rPr kumimoji="1" lang="es-MX" sz="1600" b="1">
                    <a:solidFill>
                      <a:srgbClr val="FFFF00"/>
                    </a:solidFill>
                    <a:effectLst>
                      <a:outerShdw blurRad="38100" dist="38100" dir="2700000" algn="tl">
                        <a:srgbClr val="000000"/>
                      </a:outerShdw>
                    </a:effectLst>
                    <a:latin typeface="Arial" charset="0"/>
                    <a:ea typeface="+mn-ea"/>
                  </a:rPr>
                  <a:t>TENDENCIAS</a:t>
                </a:r>
                <a:endParaRPr kumimoji="1" lang="es-ES" sz="1600" b="1">
                  <a:solidFill>
                    <a:srgbClr val="FFFF00"/>
                  </a:solidFill>
                  <a:effectLst>
                    <a:outerShdw blurRad="38100" dist="38100" dir="2700000" algn="tl">
                      <a:srgbClr val="000000"/>
                    </a:outerShdw>
                  </a:effectLst>
                  <a:latin typeface="Arial" charset="0"/>
                  <a:ea typeface="+mn-ea"/>
                </a:endParaRPr>
              </a:p>
            </p:txBody>
          </p:sp>
          <p:sp>
            <p:nvSpPr>
              <p:cNvPr id="147484" name="AutoShape 28"/>
              <p:cNvSpPr>
                <a:spLocks noChangeArrowheads="1"/>
              </p:cNvSpPr>
              <p:nvPr/>
            </p:nvSpPr>
            <p:spPr bwMode="auto">
              <a:xfrm>
                <a:off x="2224" y="2160"/>
                <a:ext cx="268" cy="432"/>
              </a:xfrm>
              <a:prstGeom prst="rightArrow">
                <a:avLst>
                  <a:gd name="adj1" fmla="val 50000"/>
                  <a:gd name="adj2" fmla="val 25000"/>
                </a:avLst>
              </a:prstGeom>
              <a:gradFill rotWithShape="0">
                <a:gsLst>
                  <a:gs pos="0">
                    <a:srgbClr val="475E47"/>
                  </a:gs>
                  <a:gs pos="100000">
                    <a:schemeClr val="accent1"/>
                  </a:gs>
                </a:gsLst>
                <a:lin ang="0" scaled="1"/>
              </a:gradFill>
              <a:ln w="12700" cap="sq">
                <a:solidFill>
                  <a:schemeClr val="tx1"/>
                </a:solidFill>
                <a:miter lim="800000"/>
                <a:headEnd type="none" w="sm" len="sm"/>
                <a:tailEnd type="none" w="sm" len="sm"/>
              </a:ln>
              <a:effectLst>
                <a:outerShdw dist="107763" dir="2700000" algn="ctr" rotWithShape="0">
                  <a:schemeClr val="bg2"/>
                </a:outerShdw>
              </a:effectLst>
            </p:spPr>
            <p:txBody>
              <a:bodyPr wrap="none" anchor="ctr"/>
              <a:lstStyle/>
              <a:p>
                <a:pPr>
                  <a:defRPr/>
                </a:pPr>
                <a:endParaRPr lang="es-MX">
                  <a:ea typeface="+mn-ea"/>
                </a:endParaRPr>
              </a:p>
            </p:txBody>
          </p:sp>
          <p:sp>
            <p:nvSpPr>
              <p:cNvPr id="147489" name="AutoShape 33"/>
              <p:cNvSpPr>
                <a:spLocks noChangeArrowheads="1"/>
              </p:cNvSpPr>
              <p:nvPr/>
            </p:nvSpPr>
            <p:spPr bwMode="auto">
              <a:xfrm>
                <a:off x="4281" y="2160"/>
                <a:ext cx="268" cy="432"/>
              </a:xfrm>
              <a:prstGeom prst="rightArrow">
                <a:avLst>
                  <a:gd name="adj1" fmla="val 50000"/>
                  <a:gd name="adj2" fmla="val 25000"/>
                </a:avLst>
              </a:prstGeom>
              <a:gradFill rotWithShape="0">
                <a:gsLst>
                  <a:gs pos="0">
                    <a:srgbClr val="475E47"/>
                  </a:gs>
                  <a:gs pos="100000">
                    <a:schemeClr val="accent1"/>
                  </a:gs>
                </a:gsLst>
                <a:lin ang="0" scaled="1"/>
              </a:gradFill>
              <a:ln w="12700" cap="sq">
                <a:solidFill>
                  <a:schemeClr val="tx1"/>
                </a:solidFill>
                <a:miter lim="800000"/>
                <a:headEnd type="none" w="sm" len="sm"/>
                <a:tailEnd type="none" w="sm" len="sm"/>
              </a:ln>
              <a:effectLst>
                <a:outerShdw dist="107763" dir="2700000" algn="ctr" rotWithShape="0">
                  <a:schemeClr val="bg2"/>
                </a:outerShdw>
              </a:effectLst>
            </p:spPr>
            <p:txBody>
              <a:bodyPr wrap="none" anchor="ctr"/>
              <a:lstStyle/>
              <a:p>
                <a:pPr>
                  <a:defRPr/>
                </a:pPr>
                <a:endParaRPr lang="es-MX">
                  <a:ea typeface="+mn-ea"/>
                </a:endParaRPr>
              </a:p>
            </p:txBody>
          </p:sp>
          <p:sp>
            <p:nvSpPr>
              <p:cNvPr id="147490" name="Rectangle 34"/>
              <p:cNvSpPr>
                <a:spLocks noChangeArrowheads="1"/>
              </p:cNvSpPr>
              <p:nvPr/>
            </p:nvSpPr>
            <p:spPr bwMode="auto">
              <a:xfrm>
                <a:off x="4630" y="1584"/>
                <a:ext cx="1025" cy="480"/>
              </a:xfrm>
              <a:prstGeom prst="rect">
                <a:avLst/>
              </a:prstGeom>
              <a:gradFill rotWithShape="0">
                <a:gsLst>
                  <a:gs pos="0">
                    <a:srgbClr val="475E47"/>
                  </a:gs>
                  <a:gs pos="100000">
                    <a:schemeClr val="accent1"/>
                  </a:gs>
                </a:gsLst>
                <a:lin ang="0" scaled="1"/>
              </a:gradFill>
              <a:ln>
                <a:noFill/>
              </a:ln>
              <a:effectLst>
                <a:outerShdw dist="107763" dir="2700000" algn="ctr" rotWithShape="0">
                  <a:schemeClr val="bg2"/>
                </a:outerShdw>
              </a:effectLst>
              <a:extLst>
                <a:ext uri="{91240B29-F687-4f45-9708-019B960494DF}">
                  <a14:hiddenLine xmlns="" xmlns:a14="http://schemas.microsoft.com/office/drawing/2010/main" w="57150" cap="sq" cmpd="thickThin">
                    <a:solidFill>
                      <a:schemeClr val="tx1"/>
                    </a:solidFill>
                    <a:miter lim="800000"/>
                    <a:headEnd type="none" w="sm" len="sm"/>
                    <a:tailEnd type="none" w="sm" len="sm"/>
                  </a14:hiddenLine>
                </a:ext>
              </a:extLst>
            </p:spPr>
            <p:txBody>
              <a:bodyPr wrap="none" anchor="ctr"/>
              <a:lstStyle/>
              <a:p>
                <a:pPr algn="ctr">
                  <a:defRPr/>
                </a:pPr>
                <a:r>
                  <a:rPr kumimoji="1" lang="es-MX" sz="1600" b="1">
                    <a:solidFill>
                      <a:srgbClr val="FFFF00"/>
                    </a:solidFill>
                    <a:effectLst>
                      <a:outerShdw blurRad="38100" dist="38100" dir="2700000" algn="tl">
                        <a:srgbClr val="000000"/>
                      </a:outerShdw>
                    </a:effectLst>
                    <a:latin typeface="Arial" charset="0"/>
                    <a:ea typeface="+mn-ea"/>
                  </a:rPr>
                  <a:t>CORTO PLAZO</a:t>
                </a:r>
                <a:endParaRPr kumimoji="1" lang="es-ES" sz="1600" b="1">
                  <a:solidFill>
                    <a:srgbClr val="FFFF00"/>
                  </a:solidFill>
                  <a:effectLst>
                    <a:outerShdw blurRad="38100" dist="38100" dir="2700000" algn="tl">
                      <a:srgbClr val="000000"/>
                    </a:outerShdw>
                  </a:effectLst>
                  <a:latin typeface="Arial" charset="0"/>
                  <a:ea typeface="+mn-ea"/>
                </a:endParaRPr>
              </a:p>
            </p:txBody>
          </p:sp>
          <p:sp>
            <p:nvSpPr>
              <p:cNvPr id="147491" name="Rectangle 35"/>
              <p:cNvSpPr>
                <a:spLocks noChangeArrowheads="1"/>
              </p:cNvSpPr>
              <p:nvPr/>
            </p:nvSpPr>
            <p:spPr bwMode="auto">
              <a:xfrm>
                <a:off x="4577" y="2178"/>
                <a:ext cx="1118" cy="480"/>
              </a:xfrm>
              <a:prstGeom prst="rect">
                <a:avLst/>
              </a:prstGeom>
              <a:gradFill rotWithShape="0">
                <a:gsLst>
                  <a:gs pos="0">
                    <a:srgbClr val="475E47"/>
                  </a:gs>
                  <a:gs pos="100000">
                    <a:schemeClr val="accent1"/>
                  </a:gs>
                </a:gsLst>
                <a:lin ang="0" scaled="1"/>
              </a:gradFill>
              <a:ln>
                <a:noFill/>
              </a:ln>
              <a:effectLst>
                <a:outerShdw dist="107763" dir="2700000" algn="ctr" rotWithShape="0">
                  <a:schemeClr val="bg2"/>
                </a:outerShdw>
              </a:effectLst>
              <a:extLst>
                <a:ext uri="{91240B29-F687-4f45-9708-019B960494DF}">
                  <a14:hiddenLine xmlns="" xmlns:a14="http://schemas.microsoft.com/office/drawing/2010/main" w="57150" cap="sq" cmpd="thickThin">
                    <a:solidFill>
                      <a:schemeClr val="tx1"/>
                    </a:solidFill>
                    <a:miter lim="800000"/>
                    <a:headEnd type="none" w="sm" len="sm"/>
                    <a:tailEnd type="none" w="sm" len="sm"/>
                  </a14:hiddenLine>
                </a:ext>
              </a:extLst>
            </p:spPr>
            <p:txBody>
              <a:bodyPr wrap="none" anchor="ctr"/>
              <a:lstStyle/>
              <a:p>
                <a:pPr algn="ctr">
                  <a:defRPr/>
                </a:pPr>
                <a:r>
                  <a:rPr kumimoji="1" lang="es-MX" sz="1600" b="1">
                    <a:solidFill>
                      <a:srgbClr val="FFFF00"/>
                    </a:solidFill>
                    <a:effectLst>
                      <a:outerShdw blurRad="38100" dist="38100" dir="2700000" algn="tl">
                        <a:srgbClr val="000000"/>
                      </a:outerShdw>
                    </a:effectLst>
                    <a:latin typeface="Arial" charset="0"/>
                    <a:ea typeface="+mn-ea"/>
                  </a:rPr>
                  <a:t>DEMANDA DE</a:t>
                </a:r>
              </a:p>
              <a:p>
                <a:pPr algn="ctr">
                  <a:defRPr/>
                </a:pPr>
                <a:r>
                  <a:rPr kumimoji="1" lang="es-MX" sz="1600" b="1">
                    <a:solidFill>
                      <a:srgbClr val="FFFF00"/>
                    </a:solidFill>
                    <a:effectLst>
                      <a:outerShdw blurRad="38100" dist="38100" dir="2700000" algn="tl">
                        <a:srgbClr val="000000"/>
                      </a:outerShdw>
                    </a:effectLst>
                    <a:latin typeface="Arial" charset="0"/>
                    <a:ea typeface="+mn-ea"/>
                  </a:rPr>
                  <a:t>RECURSOS</a:t>
                </a:r>
                <a:endParaRPr kumimoji="1" lang="es-ES" sz="1600" b="1">
                  <a:solidFill>
                    <a:srgbClr val="FFFF00"/>
                  </a:solidFill>
                  <a:effectLst>
                    <a:outerShdw blurRad="38100" dist="38100" dir="2700000" algn="tl">
                      <a:srgbClr val="000000"/>
                    </a:outerShdw>
                  </a:effectLst>
                  <a:latin typeface="Arial" charset="0"/>
                  <a:ea typeface="+mn-ea"/>
                </a:endParaRPr>
              </a:p>
            </p:txBody>
          </p:sp>
          <p:sp>
            <p:nvSpPr>
              <p:cNvPr id="147492" name="Rectangle 36"/>
              <p:cNvSpPr>
                <a:spLocks noChangeArrowheads="1"/>
              </p:cNvSpPr>
              <p:nvPr/>
            </p:nvSpPr>
            <p:spPr bwMode="auto">
              <a:xfrm>
                <a:off x="4639" y="2736"/>
                <a:ext cx="1028" cy="480"/>
              </a:xfrm>
              <a:prstGeom prst="rect">
                <a:avLst/>
              </a:prstGeom>
              <a:gradFill rotWithShape="0">
                <a:gsLst>
                  <a:gs pos="0">
                    <a:srgbClr val="475E47"/>
                  </a:gs>
                  <a:gs pos="100000">
                    <a:schemeClr val="accent1"/>
                  </a:gs>
                </a:gsLst>
                <a:lin ang="0" scaled="1"/>
              </a:gradFill>
              <a:ln>
                <a:noFill/>
              </a:ln>
              <a:effectLst>
                <a:outerShdw dist="107763" dir="2700000" algn="ctr" rotWithShape="0">
                  <a:schemeClr val="bg2"/>
                </a:outerShdw>
              </a:effectLst>
              <a:extLst>
                <a:ext uri="{91240B29-F687-4f45-9708-019B960494DF}">
                  <a14:hiddenLine xmlns="" xmlns:a14="http://schemas.microsoft.com/office/drawing/2010/main" w="57150" cap="sq" cmpd="thickThin">
                    <a:solidFill>
                      <a:schemeClr val="tx1"/>
                    </a:solidFill>
                    <a:miter lim="800000"/>
                    <a:headEnd type="none" w="sm" len="sm"/>
                    <a:tailEnd type="none" w="sm" len="sm"/>
                  </a14:hiddenLine>
                </a:ext>
              </a:extLst>
            </p:spPr>
            <p:txBody>
              <a:bodyPr wrap="none" anchor="ctr"/>
              <a:lstStyle/>
              <a:p>
                <a:pPr algn="ctr">
                  <a:defRPr/>
                </a:pPr>
                <a:r>
                  <a:rPr kumimoji="1" lang="es-MX" sz="1600" b="1">
                    <a:solidFill>
                      <a:srgbClr val="FFFF00"/>
                    </a:solidFill>
                    <a:effectLst>
                      <a:outerShdw blurRad="38100" dist="38100" dir="2700000" algn="tl">
                        <a:srgbClr val="000000"/>
                      </a:outerShdw>
                    </a:effectLst>
                    <a:latin typeface="Arial" charset="0"/>
                    <a:ea typeface="+mn-ea"/>
                  </a:rPr>
                  <a:t>LARGO PLAZO</a:t>
                </a:r>
                <a:endParaRPr kumimoji="1" lang="es-ES" sz="1600" b="1">
                  <a:solidFill>
                    <a:srgbClr val="FFFF00"/>
                  </a:solidFill>
                  <a:effectLst>
                    <a:outerShdw blurRad="38100" dist="38100" dir="2700000" algn="tl">
                      <a:srgbClr val="000000"/>
                    </a:outerShdw>
                  </a:effectLst>
                  <a:latin typeface="Arial" charset="0"/>
                  <a:ea typeface="+mn-ea"/>
                </a:endParaRPr>
              </a:p>
            </p:txBody>
          </p:sp>
        </p:grpSp>
        <p:sp>
          <p:nvSpPr>
            <p:cNvPr id="184323" name="WordArt 27"/>
            <p:cNvSpPr>
              <a:spLocks noChangeArrowheads="1" noChangeShapeType="1" noTextEdit="1"/>
            </p:cNvSpPr>
            <p:nvPr/>
          </p:nvSpPr>
          <p:spPr bwMode="auto">
            <a:xfrm rot="5400000">
              <a:off x="2819475" y="3162597"/>
              <a:ext cx="2667000" cy="746125"/>
            </a:xfrm>
            <a:prstGeom prst="rect">
              <a:avLst/>
            </a:prstGeom>
          </p:spPr>
          <p:txBody>
            <a:bodyPr vert="wordArtVert" wrap="none" fromWordArt="1">
              <a:prstTxWarp prst="textPlain">
                <a:avLst>
                  <a:gd name="adj" fmla="val 50000"/>
                </a:avLst>
              </a:prstTxWarp>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fontAlgn="auto"/>
              <a:r>
                <a:rPr lang="es-MX" sz="1800" b="1" i="1" kern="10" dirty="0">
                  <a:ln/>
                  <a:solidFill>
                    <a:schemeClr val="tx1">
                      <a:lumMod val="50000"/>
                    </a:schemeClr>
                  </a:solidFill>
                  <a:latin typeface="+mn-lt"/>
                  <a:cs typeface="Arial"/>
                </a:rPr>
                <a:t>TEDENCIAS DE</a:t>
              </a:r>
            </a:p>
            <a:p>
              <a:pPr algn="ctr" fontAlgn="auto"/>
              <a:r>
                <a:rPr lang="es-MX" sz="1800" b="1" i="1" kern="10" dirty="0">
                  <a:ln/>
                  <a:solidFill>
                    <a:schemeClr val="tx1">
                      <a:lumMod val="50000"/>
                    </a:schemeClr>
                  </a:solidFill>
                  <a:latin typeface="+mn-lt"/>
                  <a:cs typeface="Arial"/>
                </a:rPr>
                <a:t>DETECCION DE</a:t>
              </a:r>
            </a:p>
            <a:p>
              <a:pPr algn="ctr" fontAlgn="auto"/>
              <a:r>
                <a:rPr lang="es-MX" sz="1800" b="1" i="1" kern="10" dirty="0">
                  <a:ln/>
                  <a:solidFill>
                    <a:schemeClr val="tx1">
                      <a:lumMod val="50000"/>
                    </a:schemeClr>
                  </a:solidFill>
                  <a:latin typeface="+mn-lt"/>
                  <a:cs typeface="Arial"/>
                </a:rPr>
                <a:t>NECESIDADES</a:t>
              </a: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147494"/>
                                        </p:tgtEl>
                                        <p:attrNameLst>
                                          <p:attrName>style.visibility</p:attrName>
                                        </p:attrNameLst>
                                      </p:cBhvr>
                                      <p:to>
                                        <p:strVal val="visible"/>
                                      </p:to>
                                    </p:set>
                                    <p:anim calcmode="lin" valueType="num">
                                      <p:cBhvr additive="base">
                                        <p:cTn id="7" dur="500" fill="hold"/>
                                        <p:tgtEl>
                                          <p:spTgt spid="147494"/>
                                        </p:tgtEl>
                                        <p:attrNameLst>
                                          <p:attrName>ppt_x</p:attrName>
                                        </p:attrNameLst>
                                      </p:cBhvr>
                                      <p:tavLst>
                                        <p:tav tm="0">
                                          <p:val>
                                            <p:strVal val="1+#ppt_w/2"/>
                                          </p:val>
                                        </p:tav>
                                        <p:tav tm="100000">
                                          <p:val>
                                            <p:strVal val="#ppt_x"/>
                                          </p:val>
                                        </p:tav>
                                      </p:tavLst>
                                    </p:anim>
                                    <p:anim calcmode="lin" valueType="num">
                                      <p:cBhvr additive="base">
                                        <p:cTn id="8" dur="500" fill="hold"/>
                                        <p:tgtEl>
                                          <p:spTgt spid="14749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carbrak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4" name="Rectangle 4"/>
          <p:cNvSpPr>
            <a:spLocks noChangeArrowheads="1"/>
          </p:cNvSpPr>
          <p:nvPr/>
        </p:nvSpPr>
        <p:spPr bwMode="auto">
          <a:xfrm>
            <a:off x="1043608" y="-387424"/>
            <a:ext cx="7486600"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PLANEACIÓN </a:t>
            </a:r>
            <a:r>
              <a:rPr lang="es-MX" altLang="es-MX" sz="2800" b="1" dirty="0">
                <a:solidFill>
                  <a:schemeClr val="tx2"/>
                </a:solidFill>
                <a:effectLst>
                  <a:outerShdw blurRad="38100" dist="38100" dir="2700000" algn="tl">
                    <a:srgbClr val="C0C0C0"/>
                  </a:outerShdw>
                </a:effectLst>
                <a:latin typeface="Arial" pitchFamily="34" charset="0"/>
              </a:rPr>
              <a:t>DE RECURSOS HUMANOS</a:t>
            </a:r>
          </a:p>
        </p:txBody>
      </p:sp>
      <p:sp>
        <p:nvSpPr>
          <p:cNvPr id="148485" name="Text Box 5"/>
          <p:cNvSpPr txBox="1">
            <a:spLocks noChangeArrowheads="1"/>
          </p:cNvSpPr>
          <p:nvPr/>
        </p:nvSpPr>
        <p:spPr bwMode="auto">
          <a:xfrm>
            <a:off x="915988" y="764704"/>
            <a:ext cx="7977187" cy="292387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defRPr/>
            </a:pPr>
            <a:r>
              <a:rPr kumimoji="1" lang="es-MX" sz="2800" b="1" dirty="0" smtClean="0">
                <a:solidFill>
                  <a:srgbClr val="008000"/>
                </a:solidFill>
                <a:effectLst>
                  <a:outerShdw blurRad="38100" dist="38100" dir="2700000" algn="tl">
                    <a:srgbClr val="DDDDDD"/>
                  </a:outerShdw>
                </a:effectLst>
                <a:latin typeface="Arial" charset="0"/>
              </a:rPr>
              <a:t>OFERTA DE RECURSOS HUMANOS</a:t>
            </a:r>
          </a:p>
          <a:p>
            <a:pPr eaLnBrk="1" hangingPunct="1">
              <a:defRPr/>
            </a:pPr>
            <a:endParaRPr kumimoji="1" lang="es-MX" sz="1200" b="1" dirty="0" smtClean="0">
              <a:solidFill>
                <a:srgbClr val="0000CC"/>
              </a:solidFill>
              <a:effectLst>
                <a:outerShdw blurRad="38100" dist="38100" dir="2700000" algn="tl">
                  <a:srgbClr val="DDDDDD"/>
                </a:outerShdw>
              </a:effectLst>
              <a:latin typeface="Arial" charset="0"/>
            </a:endParaRPr>
          </a:p>
          <a:p>
            <a:pPr algn="just" eaLnBrk="1" hangingPunct="1">
              <a:defRPr/>
            </a:pPr>
            <a:r>
              <a:rPr kumimoji="1" lang="es-MX" b="1" dirty="0" smtClean="0">
                <a:solidFill>
                  <a:srgbClr val="0000CC"/>
                </a:solidFill>
                <a:latin typeface="Arial" charset="0"/>
              </a:rPr>
              <a:t>DESPUES DE PROYECTAR LA </a:t>
            </a:r>
            <a:r>
              <a:rPr kumimoji="1" lang="es-MX" b="1" u="sng" dirty="0" smtClean="0">
                <a:solidFill>
                  <a:srgbClr val="FF0000"/>
                </a:solidFill>
                <a:latin typeface="Arial" charset="0"/>
              </a:rPr>
              <a:t>DEMANDA FUTURA </a:t>
            </a:r>
            <a:r>
              <a:rPr kumimoji="1" lang="es-MX" b="1" dirty="0" smtClean="0">
                <a:solidFill>
                  <a:srgbClr val="0000CC"/>
                </a:solidFill>
                <a:latin typeface="Arial" charset="0"/>
              </a:rPr>
              <a:t>DE RECURSOS HUMANOS, LO SIGUIENTE ES </a:t>
            </a:r>
            <a:r>
              <a:rPr kumimoji="1" lang="es-MX" b="1" i="1" u="sng" dirty="0" smtClean="0">
                <a:solidFill>
                  <a:srgbClr val="CC0000"/>
                </a:solidFill>
                <a:effectLst>
                  <a:outerShdw blurRad="38100" dist="38100" dir="2700000" algn="tl">
                    <a:srgbClr val="DDDDDD"/>
                  </a:outerShdw>
                </a:effectLst>
                <a:latin typeface="Arial" charset="0"/>
              </a:rPr>
              <a:t>PROGRAMAR LAS VACANTES</a:t>
            </a:r>
            <a:r>
              <a:rPr kumimoji="1" lang="es-MX" b="1" dirty="0" smtClean="0">
                <a:solidFill>
                  <a:srgbClr val="0000CC"/>
                </a:solidFill>
                <a:latin typeface="Arial" charset="0"/>
              </a:rPr>
              <a:t> PARA  LO CUAL EXISTEN DOS FUENTES DE SUMINISTRO DE PERSONAL Y SON:</a:t>
            </a:r>
          </a:p>
          <a:p>
            <a:pPr eaLnBrk="1" hangingPunct="1">
              <a:defRPr/>
            </a:pPr>
            <a:endParaRPr kumimoji="1" lang="es-MX" b="1" dirty="0" smtClean="0">
              <a:solidFill>
                <a:srgbClr val="0000CC"/>
              </a:solidFill>
              <a:latin typeface="Arial" charset="0"/>
            </a:endParaRPr>
          </a:p>
        </p:txBody>
      </p:sp>
      <p:pic>
        <p:nvPicPr>
          <p:cNvPr id="2" name="Imagen 1"/>
          <p:cNvPicPr>
            <a:picLocks noChangeAspect="1"/>
          </p:cNvPicPr>
          <p:nvPr/>
        </p:nvPicPr>
        <p:blipFill>
          <a:blip r:embed="rId2"/>
          <a:stretch>
            <a:fillRect/>
          </a:stretch>
        </p:blipFill>
        <p:spPr>
          <a:xfrm>
            <a:off x="2267744" y="3284984"/>
            <a:ext cx="5184576" cy="3082239"/>
          </a:xfrm>
          <a:prstGeom prst="rect">
            <a:avLst/>
          </a:prstGeom>
          <a:effectLst>
            <a:outerShdw blurRad="50800" dist="38100" dir="2700000" algn="tl" rotWithShape="0">
              <a:srgbClr val="000000">
                <a:alpha val="43000"/>
              </a:srgbClr>
            </a:outerShdw>
          </a:effectLst>
          <a:scene3d>
            <a:camera prst="orthographicFront"/>
            <a:lightRig rig="threePt" dir="t"/>
          </a:scene3d>
          <a:sp3d>
            <a:bevelT w="152400" h="50800" prst="softRound"/>
          </a:sp3d>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48484"/>
                                        </p:tgtEl>
                                        <p:attrNameLst>
                                          <p:attrName>style.visibility</p:attrName>
                                        </p:attrNameLst>
                                      </p:cBhvr>
                                      <p:to>
                                        <p:strVal val="visible"/>
                                      </p:to>
                                    </p:set>
                                    <p:anim calcmode="lin" valueType="num">
                                      <p:cBhvr>
                                        <p:cTn id="7" dur="1000" fill="hold"/>
                                        <p:tgtEl>
                                          <p:spTgt spid="148484"/>
                                        </p:tgtEl>
                                        <p:attrNameLst>
                                          <p:attrName>ppt_w</p:attrName>
                                        </p:attrNameLst>
                                      </p:cBhvr>
                                      <p:tavLst>
                                        <p:tav tm="0">
                                          <p:val>
                                            <p:fltVal val="0"/>
                                          </p:val>
                                        </p:tav>
                                        <p:tav tm="100000">
                                          <p:val>
                                            <p:strVal val="#ppt_w"/>
                                          </p:val>
                                        </p:tav>
                                      </p:tavLst>
                                    </p:anim>
                                    <p:anim calcmode="lin" valueType="num">
                                      <p:cBhvr>
                                        <p:cTn id="8" dur="1000" fill="hold"/>
                                        <p:tgtEl>
                                          <p:spTgt spid="148484"/>
                                        </p:tgtEl>
                                        <p:attrNameLst>
                                          <p:attrName>ppt_h</p:attrName>
                                        </p:attrNameLst>
                                      </p:cBhvr>
                                      <p:tavLst>
                                        <p:tav tm="0">
                                          <p:val>
                                            <p:fltVal val="0"/>
                                          </p:val>
                                        </p:tav>
                                        <p:tav tm="100000">
                                          <p:val>
                                            <p:strVal val="#ppt_h"/>
                                          </p:val>
                                        </p:tav>
                                      </p:tavLst>
                                    </p:anim>
                                    <p:anim calcmode="lin" valueType="num">
                                      <p:cBhvr>
                                        <p:cTn id="9" dur="1000" fill="hold"/>
                                        <p:tgtEl>
                                          <p:spTgt spid="14848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48484"/>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19" presetClass="entr" presetSubtype="10" fill="hold" grpId="0" nodeType="afterEffect">
                                  <p:stCondLst>
                                    <p:cond delay="0"/>
                                  </p:stCondLst>
                                  <p:childTnLst>
                                    <p:set>
                                      <p:cBhvr>
                                        <p:cTn id="13" dur="1" fill="hold">
                                          <p:stCondLst>
                                            <p:cond delay="0"/>
                                          </p:stCondLst>
                                        </p:cTn>
                                        <p:tgtEl>
                                          <p:spTgt spid="148485"/>
                                        </p:tgtEl>
                                        <p:attrNameLst>
                                          <p:attrName>style.visibility</p:attrName>
                                        </p:attrNameLst>
                                      </p:cBhvr>
                                      <p:to>
                                        <p:strVal val="visible"/>
                                      </p:to>
                                    </p:set>
                                    <p:anim calcmode="lin" valueType="num">
                                      <p:cBhvr>
                                        <p:cTn id="14" dur="5000" fill="hold"/>
                                        <p:tgtEl>
                                          <p:spTgt spid="148485"/>
                                        </p:tgtEl>
                                        <p:attrNameLst>
                                          <p:attrName>ppt_w</p:attrName>
                                        </p:attrNameLst>
                                      </p:cBhvr>
                                      <p:tavLst>
                                        <p:tav tm="0" fmla="#ppt_w*sin(2.5*pi*$)">
                                          <p:val>
                                            <p:fltVal val="0"/>
                                          </p:val>
                                        </p:tav>
                                        <p:tav tm="100000">
                                          <p:val>
                                            <p:fltVal val="1"/>
                                          </p:val>
                                        </p:tav>
                                      </p:tavLst>
                                    </p:anim>
                                    <p:anim calcmode="lin" valueType="num">
                                      <p:cBhvr>
                                        <p:cTn id="15" dur="5000" fill="hold"/>
                                        <p:tgtEl>
                                          <p:spTgt spid="14848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484" grpId="0" autoUpdateAnimBg="0"/>
      <p:bldP spid="148485" grpId="0" autoUpdateAnimBg="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4" name="Rectangle 4"/>
          <p:cNvSpPr>
            <a:spLocks noChangeArrowheads="1"/>
          </p:cNvSpPr>
          <p:nvPr/>
        </p:nvSpPr>
        <p:spPr bwMode="auto">
          <a:xfrm>
            <a:off x="971600" y="-387424"/>
            <a:ext cx="7630616"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PLANEACIÓN </a:t>
            </a:r>
            <a:r>
              <a:rPr lang="es-MX" altLang="es-MX" sz="2800" b="1" dirty="0">
                <a:solidFill>
                  <a:schemeClr val="tx2"/>
                </a:solidFill>
                <a:effectLst>
                  <a:outerShdw blurRad="38100" dist="38100" dir="2700000" algn="tl">
                    <a:srgbClr val="C0C0C0"/>
                  </a:outerShdw>
                </a:effectLst>
                <a:latin typeface="Arial" pitchFamily="34" charset="0"/>
              </a:rPr>
              <a:t>DE RECURSOS HUMANOS</a:t>
            </a:r>
          </a:p>
        </p:txBody>
      </p:sp>
      <p:sp>
        <p:nvSpPr>
          <p:cNvPr id="148485" name="Text Box 5"/>
          <p:cNvSpPr txBox="1">
            <a:spLocks noChangeArrowheads="1"/>
          </p:cNvSpPr>
          <p:nvPr/>
        </p:nvSpPr>
        <p:spPr bwMode="auto">
          <a:xfrm>
            <a:off x="844550" y="794896"/>
            <a:ext cx="8223250" cy="357020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kumimoji="1" lang="es-MX" altLang="es-MX" b="1" dirty="0">
                <a:solidFill>
                  <a:srgbClr val="FF0000"/>
                </a:solidFill>
                <a:effectLst>
                  <a:outerShdw blurRad="38100" dist="38100" dir="2700000" algn="tl">
                    <a:srgbClr val="C0C0C0"/>
                  </a:outerShdw>
                </a:effectLst>
                <a:latin typeface="Arial" pitchFamily="34" charset="0"/>
              </a:rPr>
              <a:t>OFERTA DE RECURSOS HUMANOS</a:t>
            </a:r>
          </a:p>
          <a:p>
            <a:pPr eaLnBrk="1" hangingPunct="1"/>
            <a:endParaRPr kumimoji="1" lang="es-MX" altLang="es-MX" sz="1000" b="1" dirty="0">
              <a:solidFill>
                <a:srgbClr val="0000CC"/>
              </a:solidFill>
              <a:effectLst>
                <a:outerShdw blurRad="38100" dist="38100" dir="2700000" algn="tl">
                  <a:srgbClr val="C0C0C0"/>
                </a:outerShdw>
              </a:effectLst>
              <a:latin typeface="Arial" pitchFamily="34" charset="0"/>
            </a:endParaRPr>
          </a:p>
          <a:p>
            <a:pPr algn="just" eaLnBrk="1" hangingPunct="1"/>
            <a:r>
              <a:rPr kumimoji="1" lang="es-MX" altLang="es-MX" b="1" dirty="0" smtClean="0">
                <a:solidFill>
                  <a:srgbClr val="CC0000"/>
                </a:solidFill>
                <a:effectLst>
                  <a:outerShdw blurRad="38100" dist="38100" dir="2700000" algn="tl">
                    <a:srgbClr val="C0C0C0"/>
                  </a:outerShdw>
                </a:effectLst>
                <a:latin typeface="Arial" pitchFamily="34" charset="0"/>
              </a:rPr>
              <a:t>EVALUACIÓN </a:t>
            </a:r>
            <a:r>
              <a:rPr kumimoji="1" lang="es-MX" altLang="es-MX" b="1" dirty="0">
                <a:solidFill>
                  <a:srgbClr val="CC0000"/>
                </a:solidFill>
                <a:effectLst>
                  <a:outerShdw blurRad="38100" dist="38100" dir="2700000" algn="tl">
                    <a:srgbClr val="C0C0C0"/>
                  </a:outerShdw>
                </a:effectLst>
                <a:latin typeface="Arial" pitchFamily="34" charset="0"/>
              </a:rPr>
              <a:t>DE LA OFERTA INTERNA</a:t>
            </a:r>
            <a:r>
              <a:rPr kumimoji="1" lang="es-MX" altLang="es-MX" b="1" dirty="0">
                <a:solidFill>
                  <a:srgbClr val="CC0000"/>
                </a:solidFill>
                <a:latin typeface="Arial" pitchFamily="34" charset="0"/>
              </a:rPr>
              <a:t>:</a:t>
            </a:r>
            <a:r>
              <a:rPr kumimoji="1" lang="es-MX" altLang="es-MX" b="1" dirty="0">
                <a:solidFill>
                  <a:srgbClr val="0000CC"/>
                </a:solidFill>
                <a:latin typeface="Arial" pitchFamily="34" charset="0"/>
              </a:rPr>
              <a:t> </a:t>
            </a:r>
            <a:r>
              <a:rPr kumimoji="1" lang="es-MX" altLang="es-MX" b="1" i="1" u="sng" dirty="0" smtClean="0">
                <a:solidFill>
                  <a:srgbClr val="008000"/>
                </a:solidFill>
                <a:latin typeface="Arial" pitchFamily="34" charset="0"/>
              </a:rPr>
              <a:t>AUDITORÍA </a:t>
            </a:r>
            <a:r>
              <a:rPr kumimoji="1" lang="es-MX" altLang="es-MX" b="1" dirty="0">
                <a:solidFill>
                  <a:srgbClr val="0000CC"/>
                </a:solidFill>
                <a:latin typeface="Arial" pitchFamily="34" charset="0"/>
              </a:rPr>
              <a:t>DE </a:t>
            </a:r>
            <a:r>
              <a:rPr kumimoji="1" lang="es-MX" altLang="es-MX" b="1" dirty="0" smtClean="0">
                <a:solidFill>
                  <a:srgbClr val="0000CC"/>
                </a:solidFill>
                <a:latin typeface="Arial" pitchFamily="34" charset="0"/>
              </a:rPr>
              <a:t>LA </a:t>
            </a:r>
            <a:r>
              <a:rPr kumimoji="1" lang="es-MX" altLang="es-MX" b="1" dirty="0">
                <a:solidFill>
                  <a:srgbClr val="0000CC"/>
                </a:solidFill>
                <a:latin typeface="Arial" pitchFamily="34" charset="0"/>
              </a:rPr>
              <a:t>FUERZA DE TRABAJO PARA ENTERARNOS </a:t>
            </a:r>
            <a:r>
              <a:rPr kumimoji="1" lang="es-MX" altLang="es-MX" b="1" dirty="0" smtClean="0">
                <a:solidFill>
                  <a:srgbClr val="0000CC"/>
                </a:solidFill>
                <a:latin typeface="Arial" pitchFamily="34" charset="0"/>
              </a:rPr>
              <a:t>DE SU POTENCIAL, CONOCIMIENTOS</a:t>
            </a:r>
            <a:r>
              <a:rPr kumimoji="1" lang="es-MX" altLang="es-MX" b="1" dirty="0">
                <a:solidFill>
                  <a:srgbClr val="0000CC"/>
                </a:solidFill>
                <a:latin typeface="Arial" pitchFamily="34" charset="0"/>
              </a:rPr>
              <a:t>, HABILIDADES, EXPERIENCIAS, ACTITUDES, INTERESES VOCACIONALES. ESTO SI LOS EMPLEADOS DE LA ORGANIZACIÓN VAN A PERMANECER DENTRO DE ESTA EN UN </a:t>
            </a:r>
            <a:r>
              <a:rPr kumimoji="1" lang="es-MX" altLang="es-MX" b="1" dirty="0" smtClean="0">
                <a:solidFill>
                  <a:srgbClr val="0000CC"/>
                </a:solidFill>
                <a:latin typeface="Arial" pitchFamily="34" charset="0"/>
              </a:rPr>
              <a:t>PERÍODO PROLONGADO </a:t>
            </a:r>
            <a:r>
              <a:rPr kumimoji="1" lang="es-MX" altLang="es-MX" b="1" dirty="0">
                <a:solidFill>
                  <a:srgbClr val="0000CC"/>
                </a:solidFill>
                <a:latin typeface="Arial" pitchFamily="34" charset="0"/>
              </a:rPr>
              <a:t>(</a:t>
            </a:r>
            <a:r>
              <a:rPr kumimoji="1" lang="es-MX" altLang="es-MX" b="1" dirty="0" smtClean="0">
                <a:solidFill>
                  <a:srgbClr val="0000CC"/>
                </a:solidFill>
                <a:latin typeface="Arial" pitchFamily="34" charset="0"/>
              </a:rPr>
              <a:t>MÁS </a:t>
            </a:r>
            <a:r>
              <a:rPr kumimoji="1" lang="es-MX" altLang="es-MX" b="1" dirty="0">
                <a:solidFill>
                  <a:srgbClr val="0000CC"/>
                </a:solidFill>
                <a:latin typeface="Arial" pitchFamily="34" charset="0"/>
              </a:rPr>
              <a:t>DE 5 AÑOS)</a:t>
            </a:r>
            <a:r>
              <a:rPr kumimoji="1" lang="es-MX" altLang="es-MX" b="1" dirty="0" smtClean="0">
                <a:solidFill>
                  <a:srgbClr val="0000CC"/>
                </a:solidFill>
                <a:latin typeface="Arial" pitchFamily="34" charset="0"/>
              </a:rPr>
              <a:t>.</a:t>
            </a:r>
            <a:endParaRPr kumimoji="1" lang="es-MX" altLang="es-MX" b="1" dirty="0">
              <a:solidFill>
                <a:srgbClr val="0000CC"/>
              </a:solidFill>
              <a:latin typeface="Arial" pitchFamily="34" charset="0"/>
            </a:endParaRPr>
          </a:p>
        </p:txBody>
      </p:sp>
      <p:pic>
        <p:nvPicPr>
          <p:cNvPr id="3" name="Imagen 2"/>
          <p:cNvPicPr>
            <a:picLocks noChangeAspect="1"/>
          </p:cNvPicPr>
          <p:nvPr/>
        </p:nvPicPr>
        <p:blipFill>
          <a:blip r:embed="rId2"/>
          <a:stretch>
            <a:fillRect/>
          </a:stretch>
        </p:blipFill>
        <p:spPr>
          <a:xfrm>
            <a:off x="2771800" y="4077072"/>
            <a:ext cx="3997068" cy="2376264"/>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48484"/>
                                        </p:tgtEl>
                                        <p:attrNameLst>
                                          <p:attrName>style.visibility</p:attrName>
                                        </p:attrNameLst>
                                      </p:cBhvr>
                                      <p:to>
                                        <p:strVal val="visible"/>
                                      </p:to>
                                    </p:set>
                                    <p:anim calcmode="lin" valueType="num">
                                      <p:cBhvr>
                                        <p:cTn id="7" dur="1000" fill="hold"/>
                                        <p:tgtEl>
                                          <p:spTgt spid="148484"/>
                                        </p:tgtEl>
                                        <p:attrNameLst>
                                          <p:attrName>ppt_w</p:attrName>
                                        </p:attrNameLst>
                                      </p:cBhvr>
                                      <p:tavLst>
                                        <p:tav tm="0">
                                          <p:val>
                                            <p:fltVal val="0"/>
                                          </p:val>
                                        </p:tav>
                                        <p:tav tm="100000">
                                          <p:val>
                                            <p:strVal val="#ppt_w"/>
                                          </p:val>
                                        </p:tav>
                                      </p:tavLst>
                                    </p:anim>
                                    <p:anim calcmode="lin" valueType="num">
                                      <p:cBhvr>
                                        <p:cTn id="8" dur="1000" fill="hold"/>
                                        <p:tgtEl>
                                          <p:spTgt spid="148484"/>
                                        </p:tgtEl>
                                        <p:attrNameLst>
                                          <p:attrName>ppt_h</p:attrName>
                                        </p:attrNameLst>
                                      </p:cBhvr>
                                      <p:tavLst>
                                        <p:tav tm="0">
                                          <p:val>
                                            <p:fltVal val="0"/>
                                          </p:val>
                                        </p:tav>
                                        <p:tav tm="100000">
                                          <p:val>
                                            <p:strVal val="#ppt_h"/>
                                          </p:val>
                                        </p:tav>
                                      </p:tavLst>
                                    </p:anim>
                                    <p:anim calcmode="lin" valueType="num">
                                      <p:cBhvr>
                                        <p:cTn id="9" dur="1000" fill="hold"/>
                                        <p:tgtEl>
                                          <p:spTgt spid="14848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48484"/>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19" presetClass="entr" presetSubtype="10" fill="hold" grpId="0" nodeType="afterEffect">
                                  <p:stCondLst>
                                    <p:cond delay="0"/>
                                  </p:stCondLst>
                                  <p:childTnLst>
                                    <p:set>
                                      <p:cBhvr>
                                        <p:cTn id="13" dur="1" fill="hold">
                                          <p:stCondLst>
                                            <p:cond delay="0"/>
                                          </p:stCondLst>
                                        </p:cTn>
                                        <p:tgtEl>
                                          <p:spTgt spid="148485"/>
                                        </p:tgtEl>
                                        <p:attrNameLst>
                                          <p:attrName>style.visibility</p:attrName>
                                        </p:attrNameLst>
                                      </p:cBhvr>
                                      <p:to>
                                        <p:strVal val="visible"/>
                                      </p:to>
                                    </p:set>
                                    <p:anim calcmode="lin" valueType="num">
                                      <p:cBhvr>
                                        <p:cTn id="14" dur="5000" fill="hold"/>
                                        <p:tgtEl>
                                          <p:spTgt spid="148485"/>
                                        </p:tgtEl>
                                        <p:attrNameLst>
                                          <p:attrName>ppt_w</p:attrName>
                                        </p:attrNameLst>
                                      </p:cBhvr>
                                      <p:tavLst>
                                        <p:tav tm="0" fmla="#ppt_w*sin(2.5*pi*$)">
                                          <p:val>
                                            <p:fltVal val="0"/>
                                          </p:val>
                                        </p:tav>
                                        <p:tav tm="100000">
                                          <p:val>
                                            <p:fltVal val="1"/>
                                          </p:val>
                                        </p:tav>
                                      </p:tavLst>
                                    </p:anim>
                                    <p:anim calcmode="lin" valueType="num">
                                      <p:cBhvr>
                                        <p:cTn id="15" dur="5000" fill="hold"/>
                                        <p:tgtEl>
                                          <p:spTgt spid="14848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484" grpId="0" autoUpdateAnimBg="0"/>
      <p:bldP spid="148485"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110"/>
          <p:cNvSpPr>
            <a:spLocks noChangeArrowheads="1"/>
          </p:cNvSpPr>
          <p:nvPr/>
        </p:nvSpPr>
        <p:spPr bwMode="auto">
          <a:xfrm>
            <a:off x="1141413" y="950913"/>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8197" name="Rectangle 115"/>
          <p:cNvSpPr>
            <a:spLocks noChangeArrowheads="1"/>
          </p:cNvSpPr>
          <p:nvPr/>
        </p:nvSpPr>
        <p:spPr bwMode="auto">
          <a:xfrm>
            <a:off x="1141413" y="2111375"/>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grpSp>
        <p:nvGrpSpPr>
          <p:cNvPr id="4" name="Agrupar 3"/>
          <p:cNvGrpSpPr/>
          <p:nvPr/>
        </p:nvGrpSpPr>
        <p:grpSpPr>
          <a:xfrm>
            <a:off x="3203848" y="2492896"/>
            <a:ext cx="3384376" cy="3384376"/>
            <a:chOff x="3347864" y="836712"/>
            <a:chExt cx="2880320" cy="2808312"/>
          </a:xfrm>
          <a:solidFill>
            <a:srgbClr val="F96A1B"/>
          </a:solidFill>
        </p:grpSpPr>
        <p:sp>
          <p:nvSpPr>
            <p:cNvPr id="2" name="Elipse 1"/>
            <p:cNvSpPr/>
            <p:nvPr/>
          </p:nvSpPr>
          <p:spPr bwMode="auto">
            <a:xfrm>
              <a:off x="3347864" y="836712"/>
              <a:ext cx="2880320" cy="2808312"/>
            </a:xfrm>
            <a:prstGeom prst="ellipse">
              <a:avLst/>
            </a:prstGeom>
            <a:grpFill/>
            <a:ln w="9525" cap="flat" cmpd="sng" algn="ctr">
              <a:solidFill>
                <a:schemeClr val="tx1"/>
              </a:solidFill>
              <a:prstDash val="solid"/>
              <a:miter lim="800000"/>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2400" b="0" i="0" u="none" strike="noStrike" cap="none" normalizeH="0" baseline="0" smtClean="0">
                <a:ln>
                  <a:noFill/>
                </a:ln>
                <a:solidFill>
                  <a:schemeClr val="tx1"/>
                </a:solidFill>
                <a:effectLst/>
                <a:latin typeface="Times New Roman" pitchFamily="18" charset="0"/>
              </a:endParaRPr>
            </a:p>
          </p:txBody>
        </p:sp>
        <p:sp>
          <p:nvSpPr>
            <p:cNvPr id="3" name="CuadroTexto 2"/>
            <p:cNvSpPr txBox="1"/>
            <p:nvPr/>
          </p:nvSpPr>
          <p:spPr>
            <a:xfrm>
              <a:off x="3707904" y="1772816"/>
              <a:ext cx="2088232" cy="893862"/>
            </a:xfrm>
            <a:prstGeom prst="rect">
              <a:avLst/>
            </a:prstGeom>
            <a:grpFill/>
          </p:spPr>
          <p:txBody>
            <a:bodyPr wrap="square" rtlCol="0">
              <a:spAutoFit/>
            </a:bodyPr>
            <a:lstStyle/>
            <a:p>
              <a:pPr algn="ctr"/>
              <a:r>
                <a:rPr lang="es-MX" sz="3200" b="1" dirty="0" smtClean="0"/>
                <a:t>CAPITAL HUMANO</a:t>
              </a:r>
              <a:endParaRPr lang="es-MX" sz="3200" b="1" dirty="0"/>
            </a:p>
          </p:txBody>
        </p:sp>
      </p:grpSp>
      <p:grpSp>
        <p:nvGrpSpPr>
          <p:cNvPr id="9" name="Agrupar 8"/>
          <p:cNvGrpSpPr/>
          <p:nvPr/>
        </p:nvGrpSpPr>
        <p:grpSpPr>
          <a:xfrm>
            <a:off x="6156176" y="908720"/>
            <a:ext cx="2448272" cy="2304256"/>
            <a:chOff x="3347864" y="751047"/>
            <a:chExt cx="3172265" cy="3218013"/>
          </a:xfrm>
          <a:solidFill>
            <a:schemeClr val="tx1">
              <a:lumMod val="50000"/>
            </a:schemeClr>
          </a:solidFill>
        </p:grpSpPr>
        <p:sp>
          <p:nvSpPr>
            <p:cNvPr id="10" name="Elipse 9"/>
            <p:cNvSpPr/>
            <p:nvPr/>
          </p:nvSpPr>
          <p:spPr bwMode="auto">
            <a:xfrm>
              <a:off x="3347864" y="751047"/>
              <a:ext cx="3172265" cy="3218013"/>
            </a:xfrm>
            <a:prstGeom prst="ellipse">
              <a:avLst/>
            </a:prstGeom>
            <a:grpFill/>
            <a:ln w="9525" cap="flat" cmpd="sng" algn="ctr">
              <a:solidFill>
                <a:schemeClr val="tx1"/>
              </a:solidFill>
              <a:prstDash val="solid"/>
              <a:miter lim="800000"/>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smtClean="0">
                <a:ln>
                  <a:noFill/>
                </a:ln>
                <a:solidFill>
                  <a:schemeClr val="bg1"/>
                </a:solidFill>
                <a:effectLst/>
                <a:latin typeface="Times New Roman" pitchFamily="18" charset="0"/>
              </a:endParaRPr>
            </a:p>
          </p:txBody>
        </p:sp>
        <p:sp>
          <p:nvSpPr>
            <p:cNvPr id="11" name="CuadroTexto 10"/>
            <p:cNvSpPr txBox="1"/>
            <p:nvPr/>
          </p:nvSpPr>
          <p:spPr>
            <a:xfrm>
              <a:off x="3907675" y="1166150"/>
              <a:ext cx="2088231" cy="2400659"/>
            </a:xfrm>
            <a:prstGeom prst="rect">
              <a:avLst/>
            </a:prstGeom>
            <a:grpFill/>
          </p:spPr>
          <p:txBody>
            <a:bodyPr wrap="square" rtlCol="0">
              <a:spAutoFit/>
            </a:bodyPr>
            <a:lstStyle/>
            <a:p>
              <a:pPr algn="ctr"/>
              <a:r>
                <a:rPr lang="es-MX" sz="1800" b="1" dirty="0" smtClean="0">
                  <a:solidFill>
                    <a:schemeClr val="bg1"/>
                  </a:solidFill>
                </a:rPr>
                <a:t>GESTIÓN DEL CAMBIO </a:t>
              </a:r>
            </a:p>
            <a:p>
              <a:pPr algn="ctr"/>
              <a:r>
                <a:rPr lang="es-MX" sz="1800" b="1" dirty="0" smtClean="0">
                  <a:solidFill>
                    <a:schemeClr val="bg1"/>
                  </a:solidFill>
                </a:rPr>
                <a:t>O </a:t>
              </a:r>
            </a:p>
            <a:p>
              <a:pPr algn="ctr"/>
              <a:r>
                <a:rPr lang="es-MX" sz="1800" b="1" dirty="0" smtClean="0">
                  <a:solidFill>
                    <a:schemeClr val="bg1"/>
                  </a:solidFill>
                </a:rPr>
                <a:t>TALENTO</a:t>
              </a:r>
              <a:endParaRPr lang="es-MX" sz="1800" b="1" dirty="0">
                <a:solidFill>
                  <a:schemeClr val="bg1"/>
                </a:solidFill>
              </a:endParaRPr>
            </a:p>
          </p:txBody>
        </p:sp>
      </p:grpSp>
      <p:grpSp>
        <p:nvGrpSpPr>
          <p:cNvPr id="12" name="Agrupar 11"/>
          <p:cNvGrpSpPr/>
          <p:nvPr/>
        </p:nvGrpSpPr>
        <p:grpSpPr>
          <a:xfrm>
            <a:off x="6804248" y="4653136"/>
            <a:ext cx="1868608" cy="1872208"/>
            <a:chOff x="3347864" y="836712"/>
            <a:chExt cx="2880320" cy="2808312"/>
          </a:xfrm>
          <a:solidFill>
            <a:srgbClr val="008000"/>
          </a:solidFill>
        </p:grpSpPr>
        <p:sp>
          <p:nvSpPr>
            <p:cNvPr id="13" name="Elipse 12"/>
            <p:cNvSpPr/>
            <p:nvPr/>
          </p:nvSpPr>
          <p:spPr bwMode="auto">
            <a:xfrm>
              <a:off x="3347864" y="836712"/>
              <a:ext cx="2880320" cy="2808312"/>
            </a:xfrm>
            <a:prstGeom prst="ellipse">
              <a:avLst/>
            </a:prstGeom>
            <a:grpFill/>
            <a:ln w="9525" cap="flat" cmpd="sng" algn="ctr">
              <a:solidFill>
                <a:schemeClr val="tx1"/>
              </a:solidFill>
              <a:prstDash val="solid"/>
              <a:miter lim="800000"/>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2400" b="0" i="0" u="none" strike="noStrike" cap="none" normalizeH="0" baseline="0" smtClean="0">
                <a:ln>
                  <a:noFill/>
                </a:ln>
                <a:solidFill>
                  <a:srgbClr val="FFFFFF"/>
                </a:solidFill>
                <a:effectLst/>
                <a:latin typeface="Times New Roman" pitchFamily="18" charset="0"/>
              </a:endParaRPr>
            </a:p>
          </p:txBody>
        </p:sp>
        <p:sp>
          <p:nvSpPr>
            <p:cNvPr id="14" name="CuadroTexto 13"/>
            <p:cNvSpPr txBox="1"/>
            <p:nvPr/>
          </p:nvSpPr>
          <p:spPr>
            <a:xfrm>
              <a:off x="3779911" y="1813516"/>
              <a:ext cx="2088233" cy="782823"/>
            </a:xfrm>
            <a:prstGeom prst="rect">
              <a:avLst/>
            </a:prstGeom>
            <a:grpFill/>
          </p:spPr>
          <p:txBody>
            <a:bodyPr wrap="square" rtlCol="0">
              <a:spAutoFit/>
            </a:bodyPr>
            <a:lstStyle/>
            <a:p>
              <a:pPr algn="ctr"/>
              <a:r>
                <a:rPr lang="es-MX" sz="1200" b="1" dirty="0" smtClean="0">
                  <a:solidFill>
                    <a:srgbClr val="FFFFFF"/>
                  </a:solidFill>
                </a:rPr>
                <a:t>COACHING ONTOLÓGICO</a:t>
              </a:r>
              <a:endParaRPr lang="es-MX" sz="1200" b="1" dirty="0">
                <a:solidFill>
                  <a:srgbClr val="FFFFFF"/>
                </a:solidFill>
              </a:endParaRPr>
            </a:p>
          </p:txBody>
        </p:sp>
      </p:grpSp>
      <p:grpSp>
        <p:nvGrpSpPr>
          <p:cNvPr id="15" name="Agrupar 14"/>
          <p:cNvGrpSpPr/>
          <p:nvPr/>
        </p:nvGrpSpPr>
        <p:grpSpPr>
          <a:xfrm>
            <a:off x="1043608" y="2204864"/>
            <a:ext cx="1872208" cy="1800200"/>
            <a:chOff x="3347864" y="836712"/>
            <a:chExt cx="2880320" cy="2808312"/>
          </a:xfrm>
          <a:solidFill>
            <a:srgbClr val="FFFF00"/>
          </a:solidFill>
        </p:grpSpPr>
        <p:sp>
          <p:nvSpPr>
            <p:cNvPr id="16" name="Elipse 15"/>
            <p:cNvSpPr/>
            <p:nvPr/>
          </p:nvSpPr>
          <p:spPr bwMode="auto">
            <a:xfrm>
              <a:off x="3347864" y="836712"/>
              <a:ext cx="2880320" cy="2808312"/>
            </a:xfrm>
            <a:prstGeom prst="ellipse">
              <a:avLst/>
            </a:prstGeom>
            <a:grpFill/>
            <a:ln w="9525" cap="flat" cmpd="sng" algn="ctr">
              <a:solidFill>
                <a:schemeClr val="tx1"/>
              </a:solidFill>
              <a:prstDash val="solid"/>
              <a:miter lim="800000"/>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smtClean="0">
                <a:ln>
                  <a:noFill/>
                </a:ln>
                <a:solidFill>
                  <a:srgbClr val="000090"/>
                </a:solidFill>
                <a:effectLst/>
                <a:latin typeface="Times New Roman" pitchFamily="18" charset="0"/>
              </a:endParaRPr>
            </a:p>
          </p:txBody>
        </p:sp>
        <p:sp>
          <p:nvSpPr>
            <p:cNvPr id="17" name="CuadroTexto 16"/>
            <p:cNvSpPr txBox="1"/>
            <p:nvPr/>
          </p:nvSpPr>
          <p:spPr>
            <a:xfrm>
              <a:off x="3728478" y="1398374"/>
              <a:ext cx="2088231" cy="1680460"/>
            </a:xfrm>
            <a:prstGeom prst="rect">
              <a:avLst/>
            </a:prstGeom>
            <a:grpFill/>
          </p:spPr>
          <p:txBody>
            <a:bodyPr wrap="square" rtlCol="0">
              <a:spAutoFit/>
            </a:bodyPr>
            <a:lstStyle/>
            <a:p>
              <a:pPr algn="ctr"/>
              <a:r>
                <a:rPr lang="es-MX" sz="1600" b="1" dirty="0" smtClean="0">
                  <a:solidFill>
                    <a:srgbClr val="000090"/>
                  </a:solidFill>
                </a:rPr>
                <a:t>PERSONAS Y EQUIPOS,</a:t>
              </a:r>
            </a:p>
            <a:p>
              <a:pPr algn="ctr"/>
              <a:r>
                <a:rPr lang="es-MX" sz="1600" b="1" dirty="0" smtClean="0">
                  <a:solidFill>
                    <a:srgbClr val="000090"/>
                  </a:solidFill>
                </a:rPr>
                <a:t>SOCIOS DE NEGOCIOS</a:t>
              </a:r>
              <a:endParaRPr lang="es-MX" sz="1600" b="1" dirty="0">
                <a:solidFill>
                  <a:srgbClr val="000090"/>
                </a:solidFill>
              </a:endParaRPr>
            </a:p>
          </p:txBody>
        </p:sp>
      </p:grpSp>
      <p:sp>
        <p:nvSpPr>
          <p:cNvPr id="5" name="Elipse 4"/>
          <p:cNvSpPr/>
          <p:nvPr/>
        </p:nvSpPr>
        <p:spPr bwMode="auto">
          <a:xfrm>
            <a:off x="3347864" y="1700808"/>
            <a:ext cx="288032" cy="288032"/>
          </a:xfrm>
          <a:prstGeom prst="ellipse">
            <a:avLst/>
          </a:pr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2400" b="0" i="0" u="none" strike="noStrike" cap="none" normalizeH="0" baseline="0" smtClean="0">
              <a:ln>
                <a:noFill/>
              </a:ln>
              <a:solidFill>
                <a:schemeClr val="tx1"/>
              </a:solidFill>
              <a:effectLst/>
              <a:latin typeface="Times New Roman" pitchFamily="18" charset="0"/>
            </a:endParaRPr>
          </a:p>
        </p:txBody>
      </p:sp>
      <p:sp>
        <p:nvSpPr>
          <p:cNvPr id="19" name="Elipse 18"/>
          <p:cNvSpPr/>
          <p:nvPr/>
        </p:nvSpPr>
        <p:spPr bwMode="auto">
          <a:xfrm>
            <a:off x="3995936" y="1916832"/>
            <a:ext cx="504056" cy="504056"/>
          </a:xfrm>
          <a:prstGeom prst="ellipse">
            <a:avLst/>
          </a:pr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2400" b="0" i="0" u="none" strike="noStrike" cap="none" normalizeH="0" baseline="0" smtClean="0">
              <a:ln>
                <a:noFill/>
              </a:ln>
              <a:solidFill>
                <a:schemeClr val="tx1"/>
              </a:solidFill>
              <a:effectLst/>
              <a:latin typeface="Times New Roman" pitchFamily="18" charset="0"/>
            </a:endParaRPr>
          </a:p>
        </p:txBody>
      </p:sp>
      <p:sp>
        <p:nvSpPr>
          <p:cNvPr id="20" name="Elipse 19"/>
          <p:cNvSpPr/>
          <p:nvPr/>
        </p:nvSpPr>
        <p:spPr bwMode="auto">
          <a:xfrm>
            <a:off x="2411760" y="4293096"/>
            <a:ext cx="504056" cy="504056"/>
          </a:xfrm>
          <a:prstGeom prst="ellipse">
            <a:avLst/>
          </a:pr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2400" b="0" i="0" u="none" strike="noStrike" cap="none" normalizeH="0" baseline="0" smtClean="0">
              <a:ln>
                <a:noFill/>
              </a:ln>
              <a:solidFill>
                <a:schemeClr val="tx1"/>
              </a:solidFill>
              <a:effectLst/>
              <a:latin typeface="Times New Roman" pitchFamily="18" charset="0"/>
            </a:endParaRPr>
          </a:p>
        </p:txBody>
      </p:sp>
      <p:sp>
        <p:nvSpPr>
          <p:cNvPr id="21" name="Elipse 20"/>
          <p:cNvSpPr/>
          <p:nvPr/>
        </p:nvSpPr>
        <p:spPr bwMode="auto">
          <a:xfrm>
            <a:off x="6660232" y="3573016"/>
            <a:ext cx="639688" cy="656456"/>
          </a:xfrm>
          <a:prstGeom prst="ellipse">
            <a:avLst/>
          </a:pr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2400" b="0" i="0" u="none" strike="noStrike" cap="none" normalizeH="0" baseline="0" smtClean="0">
              <a:ln>
                <a:noFill/>
              </a:ln>
              <a:solidFill>
                <a:schemeClr val="tx1"/>
              </a:solidFill>
              <a:effectLst/>
              <a:latin typeface="Times New Roman" pitchFamily="18" charset="0"/>
            </a:endParaRPr>
          </a:p>
        </p:txBody>
      </p:sp>
      <p:sp>
        <p:nvSpPr>
          <p:cNvPr id="22" name="Elipse 21"/>
          <p:cNvSpPr/>
          <p:nvPr/>
        </p:nvSpPr>
        <p:spPr bwMode="auto">
          <a:xfrm>
            <a:off x="5220072" y="1916832"/>
            <a:ext cx="288032" cy="288032"/>
          </a:xfrm>
          <a:prstGeom prst="ellipse">
            <a:avLst/>
          </a:pr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2400" b="0" i="0" u="none" strike="noStrike" cap="none" normalizeH="0" baseline="0" smtClean="0">
              <a:ln>
                <a:noFill/>
              </a:ln>
              <a:solidFill>
                <a:schemeClr val="tx1"/>
              </a:solidFill>
              <a:effectLst/>
              <a:latin typeface="Times New Roman" pitchFamily="18" charset="0"/>
            </a:endParaRPr>
          </a:p>
        </p:txBody>
      </p:sp>
      <p:sp>
        <p:nvSpPr>
          <p:cNvPr id="23" name="Elipse 22"/>
          <p:cNvSpPr/>
          <p:nvPr/>
        </p:nvSpPr>
        <p:spPr bwMode="auto">
          <a:xfrm>
            <a:off x="7668344" y="3140968"/>
            <a:ext cx="288032" cy="288032"/>
          </a:xfrm>
          <a:prstGeom prst="ellipse">
            <a:avLst/>
          </a:pr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2400" b="0" i="0" u="none" strike="noStrike" cap="none" normalizeH="0" baseline="0" smtClean="0">
              <a:ln>
                <a:noFill/>
              </a:ln>
              <a:solidFill>
                <a:schemeClr val="tx1"/>
              </a:solidFill>
              <a:effectLst/>
              <a:latin typeface="Times New Roman" pitchFamily="18" charset="0"/>
            </a:endParaRPr>
          </a:p>
        </p:txBody>
      </p:sp>
      <p:sp>
        <p:nvSpPr>
          <p:cNvPr id="24" name="Elipse 23"/>
          <p:cNvSpPr/>
          <p:nvPr/>
        </p:nvSpPr>
        <p:spPr bwMode="auto">
          <a:xfrm>
            <a:off x="7668344" y="4221088"/>
            <a:ext cx="288032" cy="288032"/>
          </a:xfrm>
          <a:prstGeom prst="ellipse">
            <a:avLst/>
          </a:pr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2400" b="0" i="0" u="none" strike="noStrike" cap="none" normalizeH="0" baseline="0" smtClean="0">
              <a:ln>
                <a:noFill/>
              </a:ln>
              <a:solidFill>
                <a:schemeClr val="tx1"/>
              </a:solidFill>
              <a:effectLst/>
              <a:latin typeface="Times New Roman" pitchFamily="18" charset="0"/>
            </a:endParaRPr>
          </a:p>
        </p:txBody>
      </p:sp>
      <p:sp>
        <p:nvSpPr>
          <p:cNvPr id="25" name="Elipse 24"/>
          <p:cNvSpPr/>
          <p:nvPr/>
        </p:nvSpPr>
        <p:spPr bwMode="auto">
          <a:xfrm>
            <a:off x="4788024" y="6021288"/>
            <a:ext cx="288032" cy="288032"/>
          </a:xfrm>
          <a:prstGeom prst="ellipse">
            <a:avLst/>
          </a:pr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2400" b="0" i="0" u="none" strike="noStrike" cap="none" normalizeH="0" baseline="0" smtClean="0">
              <a:ln>
                <a:noFill/>
              </a:ln>
              <a:solidFill>
                <a:schemeClr val="tx1"/>
              </a:solidFill>
              <a:effectLst/>
              <a:latin typeface="Times New Roman" pitchFamily="18" charset="0"/>
            </a:endParaRPr>
          </a:p>
        </p:txBody>
      </p:sp>
      <p:sp>
        <p:nvSpPr>
          <p:cNvPr id="26" name="Elipse 25"/>
          <p:cNvSpPr/>
          <p:nvPr/>
        </p:nvSpPr>
        <p:spPr bwMode="auto">
          <a:xfrm>
            <a:off x="2915816" y="5373216"/>
            <a:ext cx="288032" cy="288032"/>
          </a:xfrm>
          <a:prstGeom prst="ellipse">
            <a:avLst/>
          </a:pr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2400" b="0" i="0" u="none" strike="noStrike" cap="none" normalizeH="0" baseline="0" smtClean="0">
              <a:ln>
                <a:noFill/>
              </a:ln>
              <a:solidFill>
                <a:schemeClr val="tx1"/>
              </a:solidFill>
              <a:effectLst/>
              <a:latin typeface="Times New Roman" pitchFamily="18" charset="0"/>
            </a:endParaRPr>
          </a:p>
        </p:txBody>
      </p:sp>
      <p:sp>
        <p:nvSpPr>
          <p:cNvPr id="27" name="Elipse 26"/>
          <p:cNvSpPr/>
          <p:nvPr/>
        </p:nvSpPr>
        <p:spPr bwMode="auto">
          <a:xfrm>
            <a:off x="3203848" y="2492896"/>
            <a:ext cx="288032" cy="288032"/>
          </a:xfrm>
          <a:prstGeom prst="ellipse">
            <a:avLst/>
          </a:pr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2400" b="0" i="0" u="none" strike="noStrike" cap="none" normalizeH="0" baseline="0" smtClean="0">
              <a:ln>
                <a:noFill/>
              </a:ln>
              <a:solidFill>
                <a:schemeClr val="tx1"/>
              </a:solidFill>
              <a:effectLst/>
              <a:latin typeface="Times New Roman" pitchFamily="18" charset="0"/>
            </a:endParaRPr>
          </a:p>
        </p:txBody>
      </p:sp>
      <p:sp>
        <p:nvSpPr>
          <p:cNvPr id="28" name="Elipse 27"/>
          <p:cNvSpPr/>
          <p:nvPr/>
        </p:nvSpPr>
        <p:spPr bwMode="auto">
          <a:xfrm>
            <a:off x="5796136" y="5877272"/>
            <a:ext cx="504056" cy="504056"/>
          </a:xfrm>
          <a:prstGeom prst="ellipse">
            <a:avLst/>
          </a:pr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2400" b="0" i="0" u="none" strike="noStrike" cap="none" normalizeH="0" baseline="0" smtClean="0">
              <a:ln>
                <a:noFill/>
              </a:ln>
              <a:solidFill>
                <a:schemeClr val="tx1"/>
              </a:solidFill>
              <a:effectLst/>
              <a:latin typeface="Times New Roman" pitchFamily="18" charset="0"/>
            </a:endParaRPr>
          </a:p>
        </p:txBody>
      </p:sp>
      <p:sp>
        <p:nvSpPr>
          <p:cNvPr id="29" name="Elipse 28"/>
          <p:cNvSpPr/>
          <p:nvPr/>
        </p:nvSpPr>
        <p:spPr bwMode="auto">
          <a:xfrm>
            <a:off x="1619672" y="4725144"/>
            <a:ext cx="504056" cy="504056"/>
          </a:xfrm>
          <a:prstGeom prst="ellipse">
            <a:avLst/>
          </a:pr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2400" b="0" i="0" u="none" strike="noStrike" cap="none" normalizeH="0" baseline="0" smtClean="0">
              <a:ln>
                <a:noFill/>
              </a:ln>
              <a:solidFill>
                <a:schemeClr val="tx1"/>
              </a:solidFill>
              <a:effectLst/>
              <a:latin typeface="Times New Roman" pitchFamily="18" charset="0"/>
            </a:endParaRPr>
          </a:p>
        </p:txBody>
      </p:sp>
      <p:sp>
        <p:nvSpPr>
          <p:cNvPr id="6" name="CuadroTexto 5"/>
          <p:cNvSpPr txBox="1"/>
          <p:nvPr/>
        </p:nvSpPr>
        <p:spPr>
          <a:xfrm>
            <a:off x="827584" y="260648"/>
            <a:ext cx="8064896" cy="954107"/>
          </a:xfrm>
          <a:prstGeom prst="rect">
            <a:avLst/>
          </a:prstGeom>
          <a:noFill/>
        </p:spPr>
        <p:txBody>
          <a:bodyPr wrap="square" rtlCol="0">
            <a:spAutoFit/>
          </a:bodyPr>
          <a:lstStyle/>
          <a:p>
            <a:r>
              <a:rPr lang="es-MX" sz="2800" b="1" i="1" u="sng" dirty="0" smtClean="0"/>
              <a:t>CUANDO HABLAMOS DE RECURSOS HUMANOS, HABLAMOS DE:</a:t>
            </a:r>
            <a:endParaRPr lang="es-MX" sz="2800" b="1" i="1" u="sng" dirty="0"/>
          </a:p>
        </p:txBody>
      </p:sp>
      <p:sp>
        <p:nvSpPr>
          <p:cNvPr id="7" name="CuadroTexto 6">
            <a:hlinkClick r:id="rId3"/>
          </p:cNvPr>
          <p:cNvSpPr txBox="1"/>
          <p:nvPr/>
        </p:nvSpPr>
        <p:spPr>
          <a:xfrm>
            <a:off x="1043608" y="6021288"/>
            <a:ext cx="2232248" cy="369332"/>
          </a:xfrm>
          <a:prstGeom prst="rect">
            <a:avLst/>
          </a:prstGeom>
          <a:noFill/>
        </p:spPr>
        <p:txBody>
          <a:bodyPr wrap="square" rtlCol="0">
            <a:spAutoFit/>
          </a:bodyPr>
          <a:lstStyle/>
          <a:p>
            <a:r>
              <a:rPr lang="es-MX" sz="1800" dirty="0" smtClean="0">
                <a:solidFill>
                  <a:srgbClr val="0000FF"/>
                </a:solidFill>
              </a:rPr>
              <a:t>*Un equipo de aguilas</a:t>
            </a:r>
            <a:endParaRPr lang="es-MX" sz="1800" dirty="0">
              <a:solidFill>
                <a:srgbClr val="0000FF"/>
              </a:solidFill>
            </a:endParaRPr>
          </a:p>
        </p:txBody>
      </p:sp>
    </p:spTree>
    <p:extLst>
      <p:ext uri="{BB962C8B-B14F-4D97-AF65-F5344CB8AC3E}">
        <p14:creationId xmlns:p14="http://schemas.microsoft.com/office/powerpoint/2010/main" val="1595979644"/>
      </p:ext>
    </p:extLst>
  </p:cSld>
  <p:clrMapOvr>
    <a:masterClrMapping/>
  </p:clrMapOvr>
  <p:transition>
    <p:fade thruBlk="1"/>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ChangeArrowheads="1"/>
          </p:cNvSpPr>
          <p:nvPr/>
        </p:nvSpPr>
        <p:spPr bwMode="auto">
          <a:xfrm>
            <a:off x="973832" y="-372517"/>
            <a:ext cx="7558608"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PLANEACIÓN </a:t>
            </a:r>
            <a:r>
              <a:rPr lang="es-MX" altLang="es-MX" sz="2800" b="1" dirty="0">
                <a:solidFill>
                  <a:schemeClr val="tx2"/>
                </a:solidFill>
                <a:effectLst>
                  <a:outerShdw blurRad="38100" dist="38100" dir="2700000" algn="tl">
                    <a:srgbClr val="C0C0C0"/>
                  </a:outerShdw>
                </a:effectLst>
                <a:latin typeface="Arial" pitchFamily="34" charset="0"/>
              </a:rPr>
              <a:t>DE RECURSOS HUMANOS</a:t>
            </a:r>
          </a:p>
        </p:txBody>
      </p:sp>
      <p:sp>
        <p:nvSpPr>
          <p:cNvPr id="149508" name="Text Box 4"/>
          <p:cNvSpPr txBox="1">
            <a:spLocks noChangeArrowheads="1"/>
          </p:cNvSpPr>
          <p:nvPr/>
        </p:nvSpPr>
        <p:spPr bwMode="auto">
          <a:xfrm>
            <a:off x="990600" y="764704"/>
            <a:ext cx="7924800" cy="3477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just">
              <a:defRPr/>
            </a:pPr>
            <a:r>
              <a:rPr kumimoji="1" lang="es-MX" sz="2800" b="1" dirty="0" smtClean="0">
                <a:solidFill>
                  <a:srgbClr val="CC0000"/>
                </a:solidFill>
                <a:effectLst>
                  <a:outerShdw blurRad="38100" dist="38100" dir="2700000" algn="tl">
                    <a:srgbClr val="C0C0C0"/>
                  </a:outerShdw>
                </a:effectLst>
                <a:latin typeface="Arial" charset="0"/>
                <a:ea typeface="+mn-ea"/>
              </a:rPr>
              <a:t>AUDITORÍAS </a:t>
            </a:r>
            <a:r>
              <a:rPr kumimoji="1" lang="es-MX" sz="2800" b="1" dirty="0">
                <a:solidFill>
                  <a:srgbClr val="CC0000"/>
                </a:solidFill>
                <a:effectLst>
                  <a:outerShdw blurRad="38100" dist="38100" dir="2700000" algn="tl">
                    <a:srgbClr val="C0C0C0"/>
                  </a:outerShdw>
                </a:effectLst>
                <a:latin typeface="Arial" charset="0"/>
                <a:ea typeface="+mn-ea"/>
              </a:rPr>
              <a:t>DE RECURSOS HUMANOS </a:t>
            </a:r>
          </a:p>
          <a:p>
            <a:pPr algn="just">
              <a:defRPr/>
            </a:pPr>
            <a:endParaRPr kumimoji="1" lang="es-MX" sz="1200" b="1" dirty="0">
              <a:solidFill>
                <a:srgbClr val="CC0000"/>
              </a:solidFill>
              <a:effectLst>
                <a:outerShdw blurRad="38100" dist="38100" dir="2700000" algn="tl">
                  <a:srgbClr val="C0C0C0"/>
                </a:outerShdw>
              </a:effectLst>
              <a:latin typeface="Arial" charset="0"/>
              <a:ea typeface="+mn-ea"/>
            </a:endParaRPr>
          </a:p>
          <a:p>
            <a:pPr algn="just">
              <a:defRPr/>
            </a:pPr>
            <a:r>
              <a:rPr kumimoji="1" lang="es-MX" b="1" dirty="0">
                <a:solidFill>
                  <a:srgbClr val="0000CC"/>
                </a:solidFill>
                <a:latin typeface="Arial" charset="0"/>
                <a:ea typeface="+mn-ea"/>
              </a:rPr>
              <a:t>PROPORCIONAN UN </a:t>
            </a:r>
            <a:r>
              <a:rPr kumimoji="1" lang="es-MX" b="1" dirty="0" smtClean="0">
                <a:solidFill>
                  <a:srgbClr val="0000CC"/>
                </a:solidFill>
                <a:latin typeface="Arial" charset="0"/>
                <a:ea typeface="+mn-ea"/>
              </a:rPr>
              <a:t>RESÚMEN </a:t>
            </a:r>
            <a:r>
              <a:rPr kumimoji="1" lang="es-MX" b="1" dirty="0">
                <a:solidFill>
                  <a:srgbClr val="0000CC"/>
                </a:solidFill>
                <a:latin typeface="Arial" charset="0"/>
                <a:ea typeface="+mn-ea"/>
              </a:rPr>
              <a:t>DE LAS HABILIDADES Y CONOCIMIENTOS DE CADA EMPLEADO</a:t>
            </a:r>
            <a:r>
              <a:rPr kumimoji="1" lang="es-MX" b="1" dirty="0" smtClean="0">
                <a:solidFill>
                  <a:srgbClr val="0000CC"/>
                </a:solidFill>
                <a:latin typeface="Arial" charset="0"/>
                <a:ea typeface="+mn-ea"/>
              </a:rPr>
              <a:t>.</a:t>
            </a:r>
          </a:p>
          <a:p>
            <a:pPr algn="just">
              <a:defRPr/>
            </a:pPr>
            <a:endParaRPr kumimoji="1" lang="es-MX" sz="1200" b="1" dirty="0">
              <a:solidFill>
                <a:srgbClr val="0000CC"/>
              </a:solidFill>
              <a:latin typeface="Arial" charset="0"/>
              <a:ea typeface="+mn-ea"/>
            </a:endParaRPr>
          </a:p>
          <a:p>
            <a:pPr algn="just">
              <a:defRPr/>
            </a:pPr>
            <a:r>
              <a:rPr kumimoji="1" lang="es-MX" b="1" dirty="0">
                <a:solidFill>
                  <a:srgbClr val="0000CC"/>
                </a:solidFill>
                <a:latin typeface="Arial" charset="0"/>
                <a:ea typeface="+mn-ea"/>
              </a:rPr>
              <a:t>SE CONCENTRAN EN OBTENER LAS HABILIDADES DE CADA INDIVIDUO A NIVEL OPERATIVO Y A NIVEL GERENCIAL SE ENFOCAN MAS EN MEDIR LAS HABILIDADES ADMINISTRATIVAS.</a:t>
            </a:r>
            <a:endParaRPr kumimoji="1" lang="es-ES" b="1" dirty="0">
              <a:solidFill>
                <a:srgbClr val="0000CC"/>
              </a:solidFill>
              <a:latin typeface="Arial" charset="0"/>
              <a:ea typeface="+mn-ea"/>
            </a:endParaRPr>
          </a:p>
        </p:txBody>
      </p:sp>
      <p:pic>
        <p:nvPicPr>
          <p:cNvPr id="5" name="Imagen 4"/>
          <p:cNvPicPr>
            <a:picLocks noChangeAspect="1"/>
          </p:cNvPicPr>
          <p:nvPr/>
        </p:nvPicPr>
        <p:blipFill>
          <a:blip r:embed="rId2"/>
          <a:stretch>
            <a:fillRect/>
          </a:stretch>
        </p:blipFill>
        <p:spPr>
          <a:xfrm>
            <a:off x="2195736" y="4154388"/>
            <a:ext cx="5364212" cy="2298948"/>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49506"/>
                                        </p:tgtEl>
                                        <p:attrNameLst>
                                          <p:attrName>style.visibility</p:attrName>
                                        </p:attrNameLst>
                                      </p:cBhvr>
                                      <p:to>
                                        <p:strVal val="visible"/>
                                      </p:to>
                                    </p:set>
                                    <p:anim calcmode="lin" valueType="num">
                                      <p:cBhvr>
                                        <p:cTn id="7" dur="1000" fill="hold"/>
                                        <p:tgtEl>
                                          <p:spTgt spid="149506"/>
                                        </p:tgtEl>
                                        <p:attrNameLst>
                                          <p:attrName>ppt_w</p:attrName>
                                        </p:attrNameLst>
                                      </p:cBhvr>
                                      <p:tavLst>
                                        <p:tav tm="0">
                                          <p:val>
                                            <p:fltVal val="0"/>
                                          </p:val>
                                        </p:tav>
                                        <p:tav tm="100000">
                                          <p:val>
                                            <p:strVal val="#ppt_w"/>
                                          </p:val>
                                        </p:tav>
                                      </p:tavLst>
                                    </p:anim>
                                    <p:anim calcmode="lin" valueType="num">
                                      <p:cBhvr>
                                        <p:cTn id="8" dur="1000" fill="hold"/>
                                        <p:tgtEl>
                                          <p:spTgt spid="149506"/>
                                        </p:tgtEl>
                                        <p:attrNameLst>
                                          <p:attrName>ppt_h</p:attrName>
                                        </p:attrNameLst>
                                      </p:cBhvr>
                                      <p:tavLst>
                                        <p:tav tm="0">
                                          <p:val>
                                            <p:fltVal val="0"/>
                                          </p:val>
                                        </p:tav>
                                        <p:tav tm="100000">
                                          <p:val>
                                            <p:strVal val="#ppt_h"/>
                                          </p:val>
                                        </p:tav>
                                      </p:tavLst>
                                    </p:anim>
                                    <p:anim calcmode="lin" valueType="num">
                                      <p:cBhvr>
                                        <p:cTn id="9" dur="1000" fill="hold"/>
                                        <p:tgtEl>
                                          <p:spTgt spid="14950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49506"/>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23" presetClass="entr" presetSubtype="36" fill="hold" grpId="0" nodeType="afterEffect">
                                  <p:stCondLst>
                                    <p:cond delay="0"/>
                                  </p:stCondLst>
                                  <p:childTnLst>
                                    <p:set>
                                      <p:cBhvr>
                                        <p:cTn id="13" dur="1" fill="hold">
                                          <p:stCondLst>
                                            <p:cond delay="0"/>
                                          </p:stCondLst>
                                        </p:cTn>
                                        <p:tgtEl>
                                          <p:spTgt spid="149508"/>
                                        </p:tgtEl>
                                        <p:attrNameLst>
                                          <p:attrName>style.visibility</p:attrName>
                                        </p:attrNameLst>
                                      </p:cBhvr>
                                      <p:to>
                                        <p:strVal val="visible"/>
                                      </p:to>
                                    </p:set>
                                    <p:anim calcmode="lin" valueType="num">
                                      <p:cBhvr>
                                        <p:cTn id="14" dur="500" fill="hold"/>
                                        <p:tgtEl>
                                          <p:spTgt spid="149508"/>
                                        </p:tgtEl>
                                        <p:attrNameLst>
                                          <p:attrName>ppt_w</p:attrName>
                                        </p:attrNameLst>
                                      </p:cBhvr>
                                      <p:tavLst>
                                        <p:tav tm="0">
                                          <p:val>
                                            <p:strVal val="(6*min(max(#ppt_w*#ppt_h,.3),1)-7.4)/-.7*#ppt_w"/>
                                          </p:val>
                                        </p:tav>
                                        <p:tav tm="100000">
                                          <p:val>
                                            <p:strVal val="#ppt_w"/>
                                          </p:val>
                                        </p:tav>
                                      </p:tavLst>
                                    </p:anim>
                                    <p:anim calcmode="lin" valueType="num">
                                      <p:cBhvr>
                                        <p:cTn id="15" dur="500" fill="hold"/>
                                        <p:tgtEl>
                                          <p:spTgt spid="149508"/>
                                        </p:tgtEl>
                                        <p:attrNameLst>
                                          <p:attrName>ppt_h</p:attrName>
                                        </p:attrNameLst>
                                      </p:cBhvr>
                                      <p:tavLst>
                                        <p:tav tm="0">
                                          <p:val>
                                            <p:strVal val="(6*min(max(#ppt_w*#ppt_h,.3),1)-7.4)/-.7*#ppt_h"/>
                                          </p:val>
                                        </p:tav>
                                        <p:tav tm="100000">
                                          <p:val>
                                            <p:strVal val="#ppt_h"/>
                                          </p:val>
                                        </p:tav>
                                      </p:tavLst>
                                    </p:anim>
                                    <p:anim calcmode="lin" valueType="num">
                                      <p:cBhvr>
                                        <p:cTn id="16" dur="500" fill="hold"/>
                                        <p:tgtEl>
                                          <p:spTgt spid="149508"/>
                                        </p:tgtEl>
                                        <p:attrNameLst>
                                          <p:attrName>ppt_x</p:attrName>
                                        </p:attrNameLst>
                                      </p:cBhvr>
                                      <p:tavLst>
                                        <p:tav tm="0">
                                          <p:val>
                                            <p:fltVal val="0.5"/>
                                          </p:val>
                                        </p:tav>
                                        <p:tav tm="100000">
                                          <p:val>
                                            <p:strVal val="#ppt_x"/>
                                          </p:val>
                                        </p:tav>
                                      </p:tavLst>
                                    </p:anim>
                                    <p:anim calcmode="lin" valueType="num">
                                      <p:cBhvr>
                                        <p:cTn id="17" dur="500" fill="hold"/>
                                        <p:tgtEl>
                                          <p:spTgt spid="149508"/>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506" grpId="0" autoUpdateAnimBg="0"/>
      <p:bldP spid="149508" grpId="0" autoUpdateAnimBg="0"/>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2" name="Rectangle 4"/>
          <p:cNvSpPr>
            <a:spLocks noChangeArrowheads="1"/>
          </p:cNvSpPr>
          <p:nvPr/>
        </p:nvSpPr>
        <p:spPr bwMode="auto">
          <a:xfrm>
            <a:off x="973832" y="-387424"/>
            <a:ext cx="7630616"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PLANEACIÓN </a:t>
            </a:r>
            <a:r>
              <a:rPr lang="es-MX" altLang="es-MX" sz="2800" b="1" dirty="0">
                <a:solidFill>
                  <a:schemeClr val="tx2"/>
                </a:solidFill>
                <a:effectLst>
                  <a:outerShdw blurRad="38100" dist="38100" dir="2700000" algn="tl">
                    <a:srgbClr val="C0C0C0"/>
                  </a:outerShdw>
                </a:effectLst>
                <a:latin typeface="Arial" pitchFamily="34" charset="0"/>
              </a:rPr>
              <a:t>DE RECURSOS HUMANOS</a:t>
            </a:r>
          </a:p>
        </p:txBody>
      </p:sp>
      <p:sp>
        <p:nvSpPr>
          <p:cNvPr id="150533" name="Text Box 5"/>
          <p:cNvSpPr txBox="1">
            <a:spLocks noChangeArrowheads="1"/>
          </p:cNvSpPr>
          <p:nvPr/>
        </p:nvSpPr>
        <p:spPr bwMode="auto">
          <a:xfrm>
            <a:off x="914400" y="1198488"/>
            <a:ext cx="8001000" cy="446276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3200" b="1" dirty="0">
                <a:solidFill>
                  <a:srgbClr val="CC0000"/>
                </a:solidFill>
                <a:effectLst>
                  <a:outerShdw blurRad="38100" dist="38100" dir="2700000" algn="tl">
                    <a:srgbClr val="C0C0C0"/>
                  </a:outerShdw>
                </a:effectLst>
                <a:latin typeface="Arial" pitchFamily="34" charset="0"/>
              </a:rPr>
              <a:t>PLAN DE </a:t>
            </a:r>
            <a:r>
              <a:rPr kumimoji="1" lang="es-MX" altLang="es-MX" sz="3200" b="1" dirty="0" smtClean="0">
                <a:solidFill>
                  <a:srgbClr val="CC0000"/>
                </a:solidFill>
                <a:effectLst>
                  <a:outerShdw blurRad="38100" dist="38100" dir="2700000" algn="tl">
                    <a:srgbClr val="C0C0C0"/>
                  </a:outerShdw>
                </a:effectLst>
                <a:latin typeface="Arial" pitchFamily="34" charset="0"/>
              </a:rPr>
              <a:t>SUCESIÓN </a:t>
            </a:r>
            <a:endParaRPr kumimoji="1" lang="es-MX" altLang="es-MX" sz="3200" b="1" dirty="0">
              <a:solidFill>
                <a:srgbClr val="CC0000"/>
              </a:solidFill>
              <a:effectLst>
                <a:outerShdw blurRad="38100" dist="38100" dir="2700000" algn="tl">
                  <a:srgbClr val="C0C0C0"/>
                </a:outerShdw>
              </a:effectLst>
              <a:latin typeface="Arial" pitchFamily="34" charset="0"/>
            </a:endParaRPr>
          </a:p>
          <a:p>
            <a:pPr algn="just" eaLnBrk="1" hangingPunct="1"/>
            <a:endParaRPr kumimoji="1" lang="es-MX" altLang="es-MX" sz="1200" b="1" dirty="0" smtClean="0">
              <a:solidFill>
                <a:srgbClr val="0000CC"/>
              </a:solidFill>
              <a:latin typeface="Arial" pitchFamily="34" charset="0"/>
            </a:endParaRPr>
          </a:p>
          <a:p>
            <a:pPr marL="457200" indent="-457200" algn="just" eaLnBrk="1" hangingPunct="1">
              <a:buFont typeface="Arial"/>
              <a:buChar char="•"/>
            </a:pPr>
            <a:r>
              <a:rPr kumimoji="1" lang="es-MX" altLang="es-MX" b="1" dirty="0" smtClean="0">
                <a:solidFill>
                  <a:srgbClr val="0000CC"/>
                </a:solidFill>
                <a:latin typeface="Arial" pitchFamily="34" charset="0"/>
              </a:rPr>
              <a:t>LA </a:t>
            </a:r>
            <a:r>
              <a:rPr kumimoji="1" lang="es-MX" altLang="es-MX" b="1" dirty="0">
                <a:solidFill>
                  <a:srgbClr val="0000CC"/>
                </a:solidFill>
                <a:latin typeface="Arial" pitchFamily="34" charset="0"/>
              </a:rPr>
              <a:t>GERENCIA Y EL DEPARTAMENTO DE PERSONAL UTILIZAN LA </a:t>
            </a:r>
            <a:r>
              <a:rPr kumimoji="1" lang="es-MX" altLang="es-MX" b="1" dirty="0" smtClean="0">
                <a:solidFill>
                  <a:srgbClr val="0000CC"/>
                </a:solidFill>
                <a:latin typeface="Arial" pitchFamily="34" charset="0"/>
              </a:rPr>
              <a:t>INFORMACIÓN </a:t>
            </a:r>
            <a:r>
              <a:rPr kumimoji="1" lang="es-MX" altLang="es-MX" b="1" dirty="0">
                <a:solidFill>
                  <a:srgbClr val="0000CC"/>
                </a:solidFill>
                <a:latin typeface="Arial" pitchFamily="34" charset="0"/>
              </a:rPr>
              <a:t>DISPONIBLE PARA AUXILIARLOS EN EL PROCESO DE TOMA DE DECISIONES SOBRE PROMOCIONES INTERNAS O TRANSFERENCIAS DE </a:t>
            </a:r>
            <a:r>
              <a:rPr kumimoji="1" lang="es-MX" altLang="es-MX" b="1" dirty="0" smtClean="0">
                <a:solidFill>
                  <a:srgbClr val="0000CC"/>
                </a:solidFill>
                <a:latin typeface="Arial" pitchFamily="34" charset="0"/>
              </a:rPr>
              <a:t>PERSONAL.</a:t>
            </a:r>
          </a:p>
          <a:p>
            <a:pPr marL="457200" indent="-457200" algn="just" eaLnBrk="1" hangingPunct="1">
              <a:buFont typeface="Arial"/>
              <a:buChar char="•"/>
            </a:pPr>
            <a:endParaRPr kumimoji="1" lang="es-MX" altLang="es-MX" b="1" dirty="0" smtClean="0">
              <a:solidFill>
                <a:srgbClr val="0000CC"/>
              </a:solidFill>
              <a:latin typeface="Arial" pitchFamily="34" charset="0"/>
            </a:endParaRPr>
          </a:p>
          <a:p>
            <a:pPr marL="457200" indent="-457200" algn="just" eaLnBrk="1" hangingPunct="1">
              <a:buFont typeface="Arial"/>
              <a:buChar char="•"/>
            </a:pPr>
            <a:r>
              <a:rPr kumimoji="1" lang="es-MX" altLang="es-MX" b="1" dirty="0" smtClean="0">
                <a:solidFill>
                  <a:srgbClr val="0000CC"/>
                </a:solidFill>
                <a:latin typeface="Arial" pitchFamily="34" charset="0"/>
              </a:rPr>
              <a:t>SU </a:t>
            </a:r>
            <a:r>
              <a:rPr kumimoji="1" lang="es-MX" altLang="es-MX" b="1" dirty="0">
                <a:solidFill>
                  <a:srgbClr val="0000CC"/>
                </a:solidFill>
                <a:latin typeface="Arial" pitchFamily="34" charset="0"/>
              </a:rPr>
              <a:t>USO SE LIMITA A LOS NIVELES SUPERIORES DE LA ORGANIZACIÓN </a:t>
            </a:r>
            <a:r>
              <a:rPr kumimoji="1" lang="es-MX" altLang="es-MX" b="1" dirty="0">
                <a:solidFill>
                  <a:srgbClr val="FF0000"/>
                </a:solidFill>
                <a:latin typeface="Arial" pitchFamily="34" charset="0"/>
              </a:rPr>
              <a:t>(</a:t>
            </a:r>
            <a:r>
              <a:rPr kumimoji="1" lang="es-MX" altLang="es-MX" b="1" dirty="0" smtClean="0">
                <a:solidFill>
                  <a:srgbClr val="FF0000"/>
                </a:solidFill>
                <a:latin typeface="Arial" pitchFamily="34" charset="0"/>
              </a:rPr>
              <a:t>INFORMACIÓN </a:t>
            </a:r>
            <a:r>
              <a:rPr kumimoji="1" lang="es-MX" altLang="es-MX" b="1" dirty="0">
                <a:solidFill>
                  <a:srgbClr val="FF0000"/>
                </a:solidFill>
                <a:latin typeface="Arial" pitchFamily="34" charset="0"/>
              </a:rPr>
              <a:t>CONFIDENCIAL).</a:t>
            </a:r>
            <a:endParaRPr kumimoji="1" lang="es-ES" altLang="es-MX" b="1" dirty="0">
              <a:solidFill>
                <a:srgbClr val="FF0000"/>
              </a:solidFill>
              <a:latin typeface="Arial"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50532"/>
                                        </p:tgtEl>
                                        <p:attrNameLst>
                                          <p:attrName>style.visibility</p:attrName>
                                        </p:attrNameLst>
                                      </p:cBhvr>
                                      <p:to>
                                        <p:strVal val="visible"/>
                                      </p:to>
                                    </p:set>
                                    <p:anim calcmode="lin" valueType="num">
                                      <p:cBhvr>
                                        <p:cTn id="7" dur="1000" fill="hold"/>
                                        <p:tgtEl>
                                          <p:spTgt spid="150532"/>
                                        </p:tgtEl>
                                        <p:attrNameLst>
                                          <p:attrName>ppt_w</p:attrName>
                                        </p:attrNameLst>
                                      </p:cBhvr>
                                      <p:tavLst>
                                        <p:tav tm="0">
                                          <p:val>
                                            <p:fltVal val="0"/>
                                          </p:val>
                                        </p:tav>
                                        <p:tav tm="100000">
                                          <p:val>
                                            <p:strVal val="#ppt_w"/>
                                          </p:val>
                                        </p:tav>
                                      </p:tavLst>
                                    </p:anim>
                                    <p:anim calcmode="lin" valueType="num">
                                      <p:cBhvr>
                                        <p:cTn id="8" dur="1000" fill="hold"/>
                                        <p:tgtEl>
                                          <p:spTgt spid="150532"/>
                                        </p:tgtEl>
                                        <p:attrNameLst>
                                          <p:attrName>ppt_h</p:attrName>
                                        </p:attrNameLst>
                                      </p:cBhvr>
                                      <p:tavLst>
                                        <p:tav tm="0">
                                          <p:val>
                                            <p:fltVal val="0"/>
                                          </p:val>
                                        </p:tav>
                                        <p:tav tm="100000">
                                          <p:val>
                                            <p:strVal val="#ppt_h"/>
                                          </p:val>
                                        </p:tav>
                                      </p:tavLst>
                                    </p:anim>
                                    <p:anim calcmode="lin" valueType="num">
                                      <p:cBhvr>
                                        <p:cTn id="9" dur="1000" fill="hold"/>
                                        <p:tgtEl>
                                          <p:spTgt spid="15053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50532"/>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23" presetClass="entr" presetSubtype="528" fill="hold" grpId="0" nodeType="afterEffect">
                                  <p:stCondLst>
                                    <p:cond delay="0"/>
                                  </p:stCondLst>
                                  <p:childTnLst>
                                    <p:set>
                                      <p:cBhvr>
                                        <p:cTn id="13" dur="1" fill="hold">
                                          <p:stCondLst>
                                            <p:cond delay="0"/>
                                          </p:stCondLst>
                                        </p:cTn>
                                        <p:tgtEl>
                                          <p:spTgt spid="150533"/>
                                        </p:tgtEl>
                                        <p:attrNameLst>
                                          <p:attrName>style.visibility</p:attrName>
                                        </p:attrNameLst>
                                      </p:cBhvr>
                                      <p:to>
                                        <p:strVal val="visible"/>
                                      </p:to>
                                    </p:set>
                                    <p:anim calcmode="lin" valueType="num">
                                      <p:cBhvr>
                                        <p:cTn id="14" dur="500" fill="hold"/>
                                        <p:tgtEl>
                                          <p:spTgt spid="150533"/>
                                        </p:tgtEl>
                                        <p:attrNameLst>
                                          <p:attrName>ppt_w</p:attrName>
                                        </p:attrNameLst>
                                      </p:cBhvr>
                                      <p:tavLst>
                                        <p:tav tm="0">
                                          <p:val>
                                            <p:fltVal val="0"/>
                                          </p:val>
                                        </p:tav>
                                        <p:tav tm="100000">
                                          <p:val>
                                            <p:strVal val="#ppt_w"/>
                                          </p:val>
                                        </p:tav>
                                      </p:tavLst>
                                    </p:anim>
                                    <p:anim calcmode="lin" valueType="num">
                                      <p:cBhvr>
                                        <p:cTn id="15" dur="500" fill="hold"/>
                                        <p:tgtEl>
                                          <p:spTgt spid="150533"/>
                                        </p:tgtEl>
                                        <p:attrNameLst>
                                          <p:attrName>ppt_h</p:attrName>
                                        </p:attrNameLst>
                                      </p:cBhvr>
                                      <p:tavLst>
                                        <p:tav tm="0">
                                          <p:val>
                                            <p:fltVal val="0"/>
                                          </p:val>
                                        </p:tav>
                                        <p:tav tm="100000">
                                          <p:val>
                                            <p:strVal val="#ppt_h"/>
                                          </p:val>
                                        </p:tav>
                                      </p:tavLst>
                                    </p:anim>
                                    <p:anim calcmode="lin" valueType="num">
                                      <p:cBhvr>
                                        <p:cTn id="16" dur="500" fill="hold"/>
                                        <p:tgtEl>
                                          <p:spTgt spid="150533"/>
                                        </p:tgtEl>
                                        <p:attrNameLst>
                                          <p:attrName>ppt_x</p:attrName>
                                        </p:attrNameLst>
                                      </p:cBhvr>
                                      <p:tavLst>
                                        <p:tav tm="0">
                                          <p:val>
                                            <p:fltVal val="0.5"/>
                                          </p:val>
                                        </p:tav>
                                        <p:tav tm="100000">
                                          <p:val>
                                            <p:strVal val="#ppt_x"/>
                                          </p:val>
                                        </p:tav>
                                      </p:tavLst>
                                    </p:anim>
                                    <p:anim calcmode="lin" valueType="num">
                                      <p:cBhvr>
                                        <p:cTn id="17" dur="500" fill="hold"/>
                                        <p:tgtEl>
                                          <p:spTgt spid="15053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2" grpId="0" autoUpdateAnimBg="0"/>
      <p:bldP spid="150533" grpId="0" autoUpdateAnimBg="0"/>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ChangeArrowheads="1"/>
          </p:cNvSpPr>
          <p:nvPr/>
        </p:nvSpPr>
        <p:spPr bwMode="auto">
          <a:xfrm>
            <a:off x="914400" y="-381000"/>
            <a:ext cx="8077200"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3000" b="1" dirty="0" smtClean="0">
                <a:solidFill>
                  <a:schemeClr val="tx2"/>
                </a:solidFill>
                <a:effectLst>
                  <a:outerShdw blurRad="38100" dist="38100" dir="2700000" algn="tl">
                    <a:srgbClr val="C0C0C0"/>
                  </a:outerShdw>
                </a:effectLst>
                <a:latin typeface="Arial" pitchFamily="34" charset="0"/>
              </a:rPr>
              <a:t>PLANEACIÓN </a:t>
            </a:r>
            <a:r>
              <a:rPr lang="es-MX" altLang="es-MX" sz="3000" b="1" dirty="0">
                <a:solidFill>
                  <a:schemeClr val="tx2"/>
                </a:solidFill>
                <a:effectLst>
                  <a:outerShdw blurRad="38100" dist="38100" dir="2700000" algn="tl">
                    <a:srgbClr val="C0C0C0"/>
                  </a:outerShdw>
                </a:effectLst>
                <a:latin typeface="Arial" pitchFamily="34" charset="0"/>
              </a:rPr>
              <a:t>DE RECURSOS HUMANOS</a:t>
            </a:r>
          </a:p>
        </p:txBody>
      </p:sp>
      <p:sp>
        <p:nvSpPr>
          <p:cNvPr id="153603" name="Text Box 3"/>
          <p:cNvSpPr txBox="1">
            <a:spLocks noChangeArrowheads="1"/>
          </p:cNvSpPr>
          <p:nvPr/>
        </p:nvSpPr>
        <p:spPr bwMode="auto">
          <a:xfrm>
            <a:off x="838200" y="764704"/>
            <a:ext cx="8305800" cy="32316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b="1" dirty="0" smtClean="0">
                <a:solidFill>
                  <a:srgbClr val="CC0000"/>
                </a:solidFill>
                <a:effectLst>
                  <a:outerShdw blurRad="38100" dist="38100" dir="2700000" algn="tl">
                    <a:srgbClr val="C0C0C0"/>
                  </a:outerShdw>
                </a:effectLst>
                <a:latin typeface="Arial" pitchFamily="34" charset="0"/>
              </a:rPr>
              <a:t>GRÁFICAS </a:t>
            </a:r>
            <a:r>
              <a:rPr kumimoji="1" lang="es-MX" altLang="es-MX" b="1" dirty="0">
                <a:solidFill>
                  <a:srgbClr val="CC0000"/>
                </a:solidFill>
                <a:effectLst>
                  <a:outerShdw blurRad="38100" dist="38100" dir="2700000" algn="tl">
                    <a:srgbClr val="C0C0C0"/>
                  </a:outerShdw>
                </a:effectLst>
                <a:latin typeface="Arial" pitchFamily="34" charset="0"/>
              </a:rPr>
              <a:t>Y SUMARIOS DE REEMPLAZO:</a:t>
            </a:r>
          </a:p>
          <a:p>
            <a:pPr algn="just" eaLnBrk="1" hangingPunct="1"/>
            <a:endParaRPr kumimoji="1" lang="es-MX" altLang="es-MX" sz="1200" b="1" dirty="0">
              <a:solidFill>
                <a:srgbClr val="CC0000"/>
              </a:solidFill>
              <a:effectLst>
                <a:outerShdw blurRad="38100" dist="38100" dir="2700000" algn="tl">
                  <a:srgbClr val="C0C0C0"/>
                </a:outerShdw>
              </a:effectLst>
              <a:latin typeface="Arial" pitchFamily="34" charset="0"/>
            </a:endParaRPr>
          </a:p>
          <a:p>
            <a:pPr algn="just" eaLnBrk="1" hangingPunct="1">
              <a:buFontTx/>
              <a:buChar char="•"/>
            </a:pPr>
            <a:r>
              <a:rPr kumimoji="1" lang="es-MX" altLang="es-MX" b="1" dirty="0">
                <a:solidFill>
                  <a:srgbClr val="0000CC"/>
                </a:solidFill>
                <a:latin typeface="Arial" pitchFamily="34" charset="0"/>
              </a:rPr>
              <a:t> SON UNA REPRESENTACION VISUAL DE CÓMO SE REEMPLAZARA A UNA PERSONA CUANDO SURJA UNA VACANTE. LA </a:t>
            </a:r>
            <a:r>
              <a:rPr kumimoji="1" lang="es-MX" altLang="es-MX" b="1" dirty="0" smtClean="0">
                <a:solidFill>
                  <a:srgbClr val="0000CC"/>
                </a:solidFill>
                <a:latin typeface="Arial" pitchFamily="34" charset="0"/>
              </a:rPr>
              <a:t>INFORMACIÓN </a:t>
            </a:r>
            <a:r>
              <a:rPr kumimoji="1" lang="es-MX" altLang="es-MX" b="1" dirty="0">
                <a:solidFill>
                  <a:srgbClr val="0000CC"/>
                </a:solidFill>
                <a:latin typeface="Arial" pitchFamily="34" charset="0"/>
              </a:rPr>
              <a:t>PARA ELABORAR LA </a:t>
            </a:r>
            <a:r>
              <a:rPr kumimoji="1" lang="es-MX" altLang="es-MX" b="1" dirty="0" smtClean="0">
                <a:solidFill>
                  <a:srgbClr val="0000CC"/>
                </a:solidFill>
                <a:latin typeface="Arial" pitchFamily="34" charset="0"/>
              </a:rPr>
              <a:t>GRÁFICA </a:t>
            </a:r>
            <a:r>
              <a:rPr kumimoji="1" lang="es-MX" altLang="es-MX" b="1" dirty="0">
                <a:solidFill>
                  <a:srgbClr val="0000CC"/>
                </a:solidFill>
                <a:latin typeface="Arial" pitchFamily="34" charset="0"/>
              </a:rPr>
              <a:t>PROVIENE DE LA AUDITORIA QUEREALIZAMOS PREVIAMENTE EN RECURSOS HUMANOS.</a:t>
            </a:r>
          </a:p>
          <a:p>
            <a:pPr algn="just" eaLnBrk="1" hangingPunct="1"/>
            <a:endParaRPr kumimoji="1" lang="es-MX" altLang="es-MX" b="1" dirty="0">
              <a:solidFill>
                <a:srgbClr val="0000CC"/>
              </a:solidFill>
              <a:latin typeface="Arial" pitchFamily="34" charset="0"/>
            </a:endParaRPr>
          </a:p>
        </p:txBody>
      </p:sp>
      <p:pic>
        <p:nvPicPr>
          <p:cNvPr id="2" name="Imagen 1"/>
          <p:cNvPicPr>
            <a:picLocks noChangeAspect="1"/>
          </p:cNvPicPr>
          <p:nvPr/>
        </p:nvPicPr>
        <p:blipFill>
          <a:blip r:embed="rId2"/>
          <a:stretch>
            <a:fillRect/>
          </a:stretch>
        </p:blipFill>
        <p:spPr>
          <a:xfrm>
            <a:off x="2771800" y="3212976"/>
            <a:ext cx="4248472" cy="3277394"/>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53602"/>
                                        </p:tgtEl>
                                        <p:attrNameLst>
                                          <p:attrName>style.visibility</p:attrName>
                                        </p:attrNameLst>
                                      </p:cBhvr>
                                      <p:to>
                                        <p:strVal val="visible"/>
                                      </p:to>
                                    </p:set>
                                    <p:anim calcmode="lin" valueType="num">
                                      <p:cBhvr>
                                        <p:cTn id="7" dur="1000" fill="hold"/>
                                        <p:tgtEl>
                                          <p:spTgt spid="153602"/>
                                        </p:tgtEl>
                                        <p:attrNameLst>
                                          <p:attrName>ppt_w</p:attrName>
                                        </p:attrNameLst>
                                      </p:cBhvr>
                                      <p:tavLst>
                                        <p:tav tm="0">
                                          <p:val>
                                            <p:fltVal val="0"/>
                                          </p:val>
                                        </p:tav>
                                        <p:tav tm="100000">
                                          <p:val>
                                            <p:strVal val="#ppt_w"/>
                                          </p:val>
                                        </p:tav>
                                      </p:tavLst>
                                    </p:anim>
                                    <p:anim calcmode="lin" valueType="num">
                                      <p:cBhvr>
                                        <p:cTn id="8" dur="1000" fill="hold"/>
                                        <p:tgtEl>
                                          <p:spTgt spid="153602"/>
                                        </p:tgtEl>
                                        <p:attrNameLst>
                                          <p:attrName>ppt_h</p:attrName>
                                        </p:attrNameLst>
                                      </p:cBhvr>
                                      <p:tavLst>
                                        <p:tav tm="0">
                                          <p:val>
                                            <p:fltVal val="0"/>
                                          </p:val>
                                        </p:tav>
                                        <p:tav tm="100000">
                                          <p:val>
                                            <p:strVal val="#ppt_h"/>
                                          </p:val>
                                        </p:tav>
                                      </p:tavLst>
                                    </p:anim>
                                    <p:anim calcmode="lin" valueType="num">
                                      <p:cBhvr>
                                        <p:cTn id="9" dur="1000" fill="hold"/>
                                        <p:tgtEl>
                                          <p:spTgt spid="15360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53602"/>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23" presetClass="entr" presetSubtype="288" fill="hold" grpId="0" nodeType="afterEffect">
                                  <p:stCondLst>
                                    <p:cond delay="0"/>
                                  </p:stCondLst>
                                  <p:childTnLst>
                                    <p:set>
                                      <p:cBhvr>
                                        <p:cTn id="13" dur="1" fill="hold">
                                          <p:stCondLst>
                                            <p:cond delay="0"/>
                                          </p:stCondLst>
                                        </p:cTn>
                                        <p:tgtEl>
                                          <p:spTgt spid="153603">
                                            <p:txEl>
                                              <p:pRg st="0" end="0"/>
                                            </p:txEl>
                                          </p:spTgt>
                                        </p:tgtEl>
                                        <p:attrNameLst>
                                          <p:attrName>style.visibility</p:attrName>
                                        </p:attrNameLst>
                                      </p:cBhvr>
                                      <p:to>
                                        <p:strVal val="visible"/>
                                      </p:to>
                                    </p:set>
                                    <p:anim calcmode="lin" valueType="num">
                                      <p:cBhvr>
                                        <p:cTn id="14" dur="500" fill="hold"/>
                                        <p:tgtEl>
                                          <p:spTgt spid="153603">
                                            <p:txEl>
                                              <p:pRg st="0" end="0"/>
                                            </p:txEl>
                                          </p:spTgt>
                                        </p:tgtEl>
                                        <p:attrNameLst>
                                          <p:attrName>ppt_w</p:attrName>
                                        </p:attrNameLst>
                                      </p:cBhvr>
                                      <p:tavLst>
                                        <p:tav tm="0">
                                          <p:val>
                                            <p:strVal val="4/3*#ppt_w"/>
                                          </p:val>
                                        </p:tav>
                                        <p:tav tm="100000">
                                          <p:val>
                                            <p:strVal val="#ppt_w"/>
                                          </p:val>
                                        </p:tav>
                                      </p:tavLst>
                                    </p:anim>
                                    <p:anim calcmode="lin" valueType="num">
                                      <p:cBhvr>
                                        <p:cTn id="15" dur="500" fill="hold"/>
                                        <p:tgtEl>
                                          <p:spTgt spid="153603">
                                            <p:txEl>
                                              <p:pRg st="0" end="0"/>
                                            </p:txEl>
                                          </p:spTgt>
                                        </p:tgtEl>
                                        <p:attrNameLst>
                                          <p:attrName>ppt_h</p:attrName>
                                        </p:attrNameLst>
                                      </p:cBhvr>
                                      <p:tavLst>
                                        <p:tav tm="0">
                                          <p:val>
                                            <p:strVal val="4/3*#ppt_h"/>
                                          </p:val>
                                        </p:tav>
                                        <p:tav tm="100000">
                                          <p:val>
                                            <p:strVal val="#ppt_h"/>
                                          </p:val>
                                        </p:tav>
                                      </p:tavLst>
                                    </p:anim>
                                  </p:childTnLst>
                                </p:cTn>
                              </p:par>
                            </p:childTnLst>
                          </p:cTn>
                        </p:par>
                        <p:par>
                          <p:cTn id="16" fill="hold" nodeType="afterGroup">
                            <p:stCondLst>
                              <p:cond delay="1500"/>
                            </p:stCondLst>
                            <p:childTnLst>
                              <p:par>
                                <p:cTn id="17" presetID="23" presetClass="entr" presetSubtype="288" fill="hold" grpId="0" nodeType="afterEffect">
                                  <p:stCondLst>
                                    <p:cond delay="0"/>
                                  </p:stCondLst>
                                  <p:childTnLst>
                                    <p:set>
                                      <p:cBhvr>
                                        <p:cTn id="18" dur="1" fill="hold">
                                          <p:stCondLst>
                                            <p:cond delay="0"/>
                                          </p:stCondLst>
                                        </p:cTn>
                                        <p:tgtEl>
                                          <p:spTgt spid="153603">
                                            <p:txEl>
                                              <p:pRg st="2" end="2"/>
                                            </p:txEl>
                                          </p:spTgt>
                                        </p:tgtEl>
                                        <p:attrNameLst>
                                          <p:attrName>style.visibility</p:attrName>
                                        </p:attrNameLst>
                                      </p:cBhvr>
                                      <p:to>
                                        <p:strVal val="visible"/>
                                      </p:to>
                                    </p:set>
                                    <p:anim calcmode="lin" valueType="num">
                                      <p:cBhvr>
                                        <p:cTn id="19" dur="500" fill="hold"/>
                                        <p:tgtEl>
                                          <p:spTgt spid="153603">
                                            <p:txEl>
                                              <p:pRg st="2" end="2"/>
                                            </p:txEl>
                                          </p:spTgt>
                                        </p:tgtEl>
                                        <p:attrNameLst>
                                          <p:attrName>ppt_w</p:attrName>
                                        </p:attrNameLst>
                                      </p:cBhvr>
                                      <p:tavLst>
                                        <p:tav tm="0">
                                          <p:val>
                                            <p:strVal val="4/3*#ppt_w"/>
                                          </p:val>
                                        </p:tav>
                                        <p:tav tm="100000">
                                          <p:val>
                                            <p:strVal val="#ppt_w"/>
                                          </p:val>
                                        </p:tav>
                                      </p:tavLst>
                                    </p:anim>
                                    <p:anim calcmode="lin" valueType="num">
                                      <p:cBhvr>
                                        <p:cTn id="20" dur="500" fill="hold"/>
                                        <p:tgtEl>
                                          <p:spTgt spid="153603">
                                            <p:txEl>
                                              <p:pRg st="2" end="2"/>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2" grpId="0" autoUpdateAnimBg="0"/>
      <p:bldP spid="153603" grpId="0" build="p" autoUpdateAnimBg="0" advAuto="0"/>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ChangeArrowheads="1"/>
          </p:cNvSpPr>
          <p:nvPr/>
        </p:nvSpPr>
        <p:spPr bwMode="auto">
          <a:xfrm>
            <a:off x="914400" y="-381000"/>
            <a:ext cx="8077200"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3000" b="1" dirty="0" smtClean="0">
                <a:solidFill>
                  <a:schemeClr val="tx2"/>
                </a:solidFill>
                <a:effectLst>
                  <a:outerShdw blurRad="38100" dist="38100" dir="2700000" algn="tl">
                    <a:srgbClr val="C0C0C0"/>
                  </a:outerShdw>
                </a:effectLst>
                <a:latin typeface="Arial" pitchFamily="34" charset="0"/>
              </a:rPr>
              <a:t>PLANEACIÓN </a:t>
            </a:r>
            <a:r>
              <a:rPr lang="es-MX" altLang="es-MX" sz="3000" b="1" dirty="0">
                <a:solidFill>
                  <a:schemeClr val="tx2"/>
                </a:solidFill>
                <a:effectLst>
                  <a:outerShdw blurRad="38100" dist="38100" dir="2700000" algn="tl">
                    <a:srgbClr val="C0C0C0"/>
                  </a:outerShdw>
                </a:effectLst>
                <a:latin typeface="Arial" pitchFamily="34" charset="0"/>
              </a:rPr>
              <a:t>DE RECURSOS HUMANOS</a:t>
            </a:r>
          </a:p>
        </p:txBody>
      </p:sp>
      <p:sp>
        <p:nvSpPr>
          <p:cNvPr id="153603" name="Text Box 3"/>
          <p:cNvSpPr txBox="1">
            <a:spLocks noChangeArrowheads="1"/>
          </p:cNvSpPr>
          <p:nvPr/>
        </p:nvSpPr>
        <p:spPr bwMode="auto">
          <a:xfrm>
            <a:off x="838200" y="946150"/>
            <a:ext cx="8126413" cy="37856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b="1" dirty="0" smtClean="0">
                <a:solidFill>
                  <a:srgbClr val="CC0000"/>
                </a:solidFill>
                <a:effectLst>
                  <a:outerShdw blurRad="38100" dist="38100" dir="2700000" algn="tl">
                    <a:srgbClr val="C0C0C0"/>
                  </a:outerShdw>
                </a:effectLst>
                <a:latin typeface="Arial" pitchFamily="34" charset="0"/>
              </a:rPr>
              <a:t>GRÁFICAS </a:t>
            </a:r>
            <a:r>
              <a:rPr kumimoji="1" lang="es-MX" altLang="es-MX" b="1" dirty="0">
                <a:solidFill>
                  <a:srgbClr val="CC0000"/>
                </a:solidFill>
                <a:effectLst>
                  <a:outerShdw blurRad="38100" dist="38100" dir="2700000" algn="tl">
                    <a:srgbClr val="C0C0C0"/>
                  </a:outerShdw>
                </a:effectLst>
                <a:latin typeface="Arial" pitchFamily="34" charset="0"/>
              </a:rPr>
              <a:t>Y SUMARIOS DE REEMPLAZO:</a:t>
            </a:r>
          </a:p>
          <a:p>
            <a:pPr algn="just" eaLnBrk="1" hangingPunct="1"/>
            <a:endParaRPr kumimoji="1" lang="es-MX" altLang="es-MX" b="1" dirty="0">
              <a:solidFill>
                <a:srgbClr val="CC0000"/>
              </a:solidFill>
              <a:effectLst>
                <a:outerShdw blurRad="38100" dist="38100" dir="2700000" algn="tl">
                  <a:srgbClr val="C0C0C0"/>
                </a:outerShdw>
              </a:effectLst>
              <a:latin typeface="Arial" pitchFamily="34" charset="0"/>
            </a:endParaRPr>
          </a:p>
          <a:p>
            <a:pPr algn="just" eaLnBrk="1" hangingPunct="1">
              <a:buFontTx/>
              <a:buChar char="•"/>
            </a:pPr>
            <a:r>
              <a:rPr kumimoji="1" lang="es-MX" altLang="es-MX" b="1" dirty="0" smtClean="0">
                <a:solidFill>
                  <a:srgbClr val="0000CC"/>
                </a:solidFill>
                <a:latin typeface="Arial" pitchFamily="34" charset="0"/>
              </a:rPr>
              <a:t> ESTA </a:t>
            </a:r>
            <a:r>
              <a:rPr kumimoji="1" lang="es-MX" altLang="es-MX" b="1" dirty="0">
                <a:solidFill>
                  <a:srgbClr val="0000CC"/>
                </a:solidFill>
                <a:latin typeface="Arial" pitchFamily="34" charset="0"/>
              </a:rPr>
              <a:t>REPRESENTADA EN LOS </a:t>
            </a:r>
            <a:r>
              <a:rPr kumimoji="1" lang="es-MX" altLang="es-MX" b="1" i="1" u="sng" dirty="0">
                <a:solidFill>
                  <a:srgbClr val="FF0000"/>
                </a:solidFill>
                <a:latin typeface="Arial" pitchFamily="34" charset="0"/>
              </a:rPr>
              <a:t>ORGANIGRAMAS DE LA EMPRESA</a:t>
            </a:r>
            <a:r>
              <a:rPr kumimoji="1" lang="es-MX" altLang="es-MX" b="1" dirty="0">
                <a:solidFill>
                  <a:srgbClr val="0000CC"/>
                </a:solidFill>
                <a:latin typeface="Arial" pitchFamily="34" charset="0"/>
              </a:rPr>
              <a:t> Y EL ESTADO EN EL QUE SE ENCUENTRAN VARIOS CANDIDATOS POTENCIALES. EL POTENCIAL DE PROMOCION SE BASA EN DOS VARIABLES: </a:t>
            </a:r>
            <a:r>
              <a:rPr kumimoji="1" lang="es-MX" altLang="es-MX" b="1" u="sng" dirty="0">
                <a:solidFill>
                  <a:srgbClr val="CC0000"/>
                </a:solidFill>
                <a:effectLst>
                  <a:outerShdw blurRad="38100" dist="38100" dir="2700000" algn="tl">
                    <a:srgbClr val="C0C0C0"/>
                  </a:outerShdw>
                </a:effectLst>
                <a:latin typeface="Arial" pitchFamily="34" charset="0"/>
              </a:rPr>
              <a:t>EL DESEMPEÑO ACTUAL</a:t>
            </a:r>
            <a:r>
              <a:rPr kumimoji="1" lang="es-MX" altLang="es-MX" b="1" dirty="0">
                <a:solidFill>
                  <a:srgbClr val="0000CC"/>
                </a:solidFill>
                <a:latin typeface="Arial" pitchFamily="34" charset="0"/>
              </a:rPr>
              <a:t> Y LA IDONEIDAD MOSTRADA PARA </a:t>
            </a:r>
            <a:r>
              <a:rPr kumimoji="1" lang="es-MX" altLang="es-MX" b="1" u="sng" dirty="0">
                <a:solidFill>
                  <a:srgbClr val="CC0000"/>
                </a:solidFill>
                <a:effectLst>
                  <a:outerShdw blurRad="38100" dist="38100" dir="2700000" algn="tl">
                    <a:srgbClr val="C0C0C0"/>
                  </a:outerShdw>
                </a:effectLst>
                <a:latin typeface="Arial" pitchFamily="34" charset="0"/>
              </a:rPr>
              <a:t>CUMPLIR LAS RESPONSABILIDADES</a:t>
            </a:r>
            <a:r>
              <a:rPr kumimoji="1" lang="es-MX" altLang="es-MX" b="1" dirty="0">
                <a:solidFill>
                  <a:srgbClr val="0000CC"/>
                </a:solidFill>
                <a:latin typeface="Arial" pitchFamily="34" charset="0"/>
              </a:rPr>
              <a:t> DEL NUEVO PUESTO.</a:t>
            </a:r>
          </a:p>
          <a:p>
            <a:pPr algn="just" eaLnBrk="1" hangingPunct="1"/>
            <a:endParaRPr kumimoji="1" lang="es-MX" altLang="es-MX" b="1" dirty="0">
              <a:solidFill>
                <a:srgbClr val="0000CC"/>
              </a:solidFill>
              <a:latin typeface="Arial" pitchFamily="34" charset="0"/>
            </a:endParaRPr>
          </a:p>
        </p:txBody>
      </p:sp>
      <p:pic>
        <p:nvPicPr>
          <p:cNvPr id="2" name="Imagen 1"/>
          <p:cNvPicPr>
            <a:picLocks noChangeAspect="1"/>
          </p:cNvPicPr>
          <p:nvPr/>
        </p:nvPicPr>
        <p:blipFill>
          <a:blip r:embed="rId2"/>
          <a:stretch>
            <a:fillRect/>
          </a:stretch>
        </p:blipFill>
        <p:spPr>
          <a:xfrm>
            <a:off x="3581648" y="4373299"/>
            <a:ext cx="2142480" cy="2152045"/>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53602"/>
                                        </p:tgtEl>
                                        <p:attrNameLst>
                                          <p:attrName>style.visibility</p:attrName>
                                        </p:attrNameLst>
                                      </p:cBhvr>
                                      <p:to>
                                        <p:strVal val="visible"/>
                                      </p:to>
                                    </p:set>
                                    <p:anim calcmode="lin" valueType="num">
                                      <p:cBhvr>
                                        <p:cTn id="7" dur="1000" fill="hold"/>
                                        <p:tgtEl>
                                          <p:spTgt spid="153602"/>
                                        </p:tgtEl>
                                        <p:attrNameLst>
                                          <p:attrName>ppt_w</p:attrName>
                                        </p:attrNameLst>
                                      </p:cBhvr>
                                      <p:tavLst>
                                        <p:tav tm="0">
                                          <p:val>
                                            <p:fltVal val="0"/>
                                          </p:val>
                                        </p:tav>
                                        <p:tav tm="100000">
                                          <p:val>
                                            <p:strVal val="#ppt_w"/>
                                          </p:val>
                                        </p:tav>
                                      </p:tavLst>
                                    </p:anim>
                                    <p:anim calcmode="lin" valueType="num">
                                      <p:cBhvr>
                                        <p:cTn id="8" dur="1000" fill="hold"/>
                                        <p:tgtEl>
                                          <p:spTgt spid="153602"/>
                                        </p:tgtEl>
                                        <p:attrNameLst>
                                          <p:attrName>ppt_h</p:attrName>
                                        </p:attrNameLst>
                                      </p:cBhvr>
                                      <p:tavLst>
                                        <p:tav tm="0">
                                          <p:val>
                                            <p:fltVal val="0"/>
                                          </p:val>
                                        </p:tav>
                                        <p:tav tm="100000">
                                          <p:val>
                                            <p:strVal val="#ppt_h"/>
                                          </p:val>
                                        </p:tav>
                                      </p:tavLst>
                                    </p:anim>
                                    <p:anim calcmode="lin" valueType="num">
                                      <p:cBhvr>
                                        <p:cTn id="9" dur="1000" fill="hold"/>
                                        <p:tgtEl>
                                          <p:spTgt spid="15360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53602"/>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23" presetClass="entr" presetSubtype="288" fill="hold" grpId="0" nodeType="afterEffect">
                                  <p:stCondLst>
                                    <p:cond delay="0"/>
                                  </p:stCondLst>
                                  <p:childTnLst>
                                    <p:set>
                                      <p:cBhvr>
                                        <p:cTn id="13" dur="1" fill="hold">
                                          <p:stCondLst>
                                            <p:cond delay="0"/>
                                          </p:stCondLst>
                                        </p:cTn>
                                        <p:tgtEl>
                                          <p:spTgt spid="153603">
                                            <p:txEl>
                                              <p:pRg st="0" end="0"/>
                                            </p:txEl>
                                          </p:spTgt>
                                        </p:tgtEl>
                                        <p:attrNameLst>
                                          <p:attrName>style.visibility</p:attrName>
                                        </p:attrNameLst>
                                      </p:cBhvr>
                                      <p:to>
                                        <p:strVal val="visible"/>
                                      </p:to>
                                    </p:set>
                                    <p:anim calcmode="lin" valueType="num">
                                      <p:cBhvr>
                                        <p:cTn id="14" dur="500" fill="hold"/>
                                        <p:tgtEl>
                                          <p:spTgt spid="153603">
                                            <p:txEl>
                                              <p:pRg st="0" end="0"/>
                                            </p:txEl>
                                          </p:spTgt>
                                        </p:tgtEl>
                                        <p:attrNameLst>
                                          <p:attrName>ppt_w</p:attrName>
                                        </p:attrNameLst>
                                      </p:cBhvr>
                                      <p:tavLst>
                                        <p:tav tm="0">
                                          <p:val>
                                            <p:strVal val="4/3*#ppt_w"/>
                                          </p:val>
                                        </p:tav>
                                        <p:tav tm="100000">
                                          <p:val>
                                            <p:strVal val="#ppt_w"/>
                                          </p:val>
                                        </p:tav>
                                      </p:tavLst>
                                    </p:anim>
                                    <p:anim calcmode="lin" valueType="num">
                                      <p:cBhvr>
                                        <p:cTn id="15" dur="500" fill="hold"/>
                                        <p:tgtEl>
                                          <p:spTgt spid="153603">
                                            <p:txEl>
                                              <p:pRg st="0" end="0"/>
                                            </p:txEl>
                                          </p:spTgt>
                                        </p:tgtEl>
                                        <p:attrNameLst>
                                          <p:attrName>ppt_h</p:attrName>
                                        </p:attrNameLst>
                                      </p:cBhvr>
                                      <p:tavLst>
                                        <p:tav tm="0">
                                          <p:val>
                                            <p:strVal val="4/3*#ppt_h"/>
                                          </p:val>
                                        </p:tav>
                                        <p:tav tm="100000">
                                          <p:val>
                                            <p:strVal val="#ppt_h"/>
                                          </p:val>
                                        </p:tav>
                                      </p:tavLst>
                                    </p:anim>
                                  </p:childTnLst>
                                </p:cTn>
                              </p:par>
                            </p:childTnLst>
                          </p:cTn>
                        </p:par>
                        <p:par>
                          <p:cTn id="16" fill="hold" nodeType="afterGroup">
                            <p:stCondLst>
                              <p:cond delay="1500"/>
                            </p:stCondLst>
                            <p:childTnLst>
                              <p:par>
                                <p:cTn id="17" presetID="23" presetClass="entr" presetSubtype="288" fill="hold" grpId="0" nodeType="afterEffect">
                                  <p:stCondLst>
                                    <p:cond delay="0"/>
                                  </p:stCondLst>
                                  <p:childTnLst>
                                    <p:set>
                                      <p:cBhvr>
                                        <p:cTn id="18" dur="1" fill="hold">
                                          <p:stCondLst>
                                            <p:cond delay="0"/>
                                          </p:stCondLst>
                                        </p:cTn>
                                        <p:tgtEl>
                                          <p:spTgt spid="153603">
                                            <p:txEl>
                                              <p:pRg st="2" end="2"/>
                                            </p:txEl>
                                          </p:spTgt>
                                        </p:tgtEl>
                                        <p:attrNameLst>
                                          <p:attrName>style.visibility</p:attrName>
                                        </p:attrNameLst>
                                      </p:cBhvr>
                                      <p:to>
                                        <p:strVal val="visible"/>
                                      </p:to>
                                    </p:set>
                                    <p:anim calcmode="lin" valueType="num">
                                      <p:cBhvr>
                                        <p:cTn id="19" dur="500" fill="hold"/>
                                        <p:tgtEl>
                                          <p:spTgt spid="153603">
                                            <p:txEl>
                                              <p:pRg st="2" end="2"/>
                                            </p:txEl>
                                          </p:spTgt>
                                        </p:tgtEl>
                                        <p:attrNameLst>
                                          <p:attrName>ppt_w</p:attrName>
                                        </p:attrNameLst>
                                      </p:cBhvr>
                                      <p:tavLst>
                                        <p:tav tm="0">
                                          <p:val>
                                            <p:strVal val="4/3*#ppt_w"/>
                                          </p:val>
                                        </p:tav>
                                        <p:tav tm="100000">
                                          <p:val>
                                            <p:strVal val="#ppt_w"/>
                                          </p:val>
                                        </p:tav>
                                      </p:tavLst>
                                    </p:anim>
                                    <p:anim calcmode="lin" valueType="num">
                                      <p:cBhvr>
                                        <p:cTn id="20" dur="500" fill="hold"/>
                                        <p:tgtEl>
                                          <p:spTgt spid="153603">
                                            <p:txEl>
                                              <p:pRg st="2" end="2"/>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2" grpId="0" autoUpdateAnimBg="0"/>
      <p:bldP spid="153603" grpId="0" build="p" autoUpdateAnimBg="0" advAuto="0"/>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ChangeArrowheads="1"/>
          </p:cNvSpPr>
          <p:nvPr/>
        </p:nvSpPr>
        <p:spPr bwMode="auto">
          <a:xfrm>
            <a:off x="762000" y="-379413"/>
            <a:ext cx="7696200"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PLANEACIÓN </a:t>
            </a:r>
            <a:r>
              <a:rPr lang="es-MX" altLang="es-MX" sz="2800" b="1" dirty="0">
                <a:solidFill>
                  <a:schemeClr val="tx2"/>
                </a:solidFill>
                <a:effectLst>
                  <a:outerShdw blurRad="38100" dist="38100" dir="2700000" algn="tl">
                    <a:srgbClr val="C0C0C0"/>
                  </a:outerShdw>
                </a:effectLst>
                <a:latin typeface="Arial" pitchFamily="34" charset="0"/>
              </a:rPr>
              <a:t>DE RECURSOS HUMANOS</a:t>
            </a:r>
          </a:p>
        </p:txBody>
      </p:sp>
      <p:sp>
        <p:nvSpPr>
          <p:cNvPr id="154627" name="Text Box 3"/>
          <p:cNvSpPr txBox="1">
            <a:spLocks noChangeArrowheads="1"/>
          </p:cNvSpPr>
          <p:nvPr/>
        </p:nvSpPr>
        <p:spPr bwMode="auto">
          <a:xfrm>
            <a:off x="971600" y="764704"/>
            <a:ext cx="7620000" cy="298543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800" b="1" dirty="0" smtClean="0">
                <a:solidFill>
                  <a:srgbClr val="CC0000"/>
                </a:solidFill>
                <a:effectLst>
                  <a:outerShdw blurRad="38100" dist="38100" dir="2700000" algn="tl">
                    <a:srgbClr val="C0C0C0"/>
                  </a:outerShdw>
                </a:effectLst>
                <a:latin typeface="Arial" pitchFamily="34" charset="0"/>
              </a:rPr>
              <a:t>GRÁFICAS </a:t>
            </a:r>
            <a:r>
              <a:rPr kumimoji="1" lang="es-MX" altLang="es-MX" sz="2800" b="1" dirty="0">
                <a:solidFill>
                  <a:srgbClr val="CC0000"/>
                </a:solidFill>
                <a:effectLst>
                  <a:outerShdw blurRad="38100" dist="38100" dir="2700000" algn="tl">
                    <a:srgbClr val="C0C0C0"/>
                  </a:outerShdw>
                </a:effectLst>
                <a:latin typeface="Arial" pitchFamily="34" charset="0"/>
              </a:rPr>
              <a:t>Y SUMARIOS DE REEMPLAZO:</a:t>
            </a:r>
          </a:p>
          <a:p>
            <a:pPr algn="just" eaLnBrk="1" hangingPunct="1"/>
            <a:endParaRPr kumimoji="1" lang="es-MX" altLang="es-MX" sz="1200" b="1" dirty="0">
              <a:solidFill>
                <a:srgbClr val="CC0000"/>
              </a:solidFill>
              <a:effectLst>
                <a:outerShdw blurRad="38100" dist="38100" dir="2700000" algn="tl">
                  <a:srgbClr val="C0C0C0"/>
                </a:outerShdw>
              </a:effectLst>
              <a:latin typeface="Arial" pitchFamily="34" charset="0"/>
            </a:endParaRPr>
          </a:p>
          <a:p>
            <a:pPr algn="just" eaLnBrk="1" hangingPunct="1">
              <a:buFontTx/>
              <a:buChar char="•"/>
            </a:pPr>
            <a:r>
              <a:rPr kumimoji="1" lang="es-MX" altLang="es-MX" sz="2800" b="1" dirty="0">
                <a:solidFill>
                  <a:srgbClr val="0000CC"/>
                </a:solidFill>
                <a:latin typeface="Arial" pitchFamily="34" charset="0"/>
              </a:rPr>
              <a:t> </a:t>
            </a:r>
            <a:r>
              <a:rPr kumimoji="1" lang="es-MX" altLang="es-MX" b="1" dirty="0">
                <a:solidFill>
                  <a:srgbClr val="0000CC"/>
                </a:solidFill>
                <a:latin typeface="Arial" pitchFamily="34" charset="0"/>
              </a:rPr>
              <a:t>EL </a:t>
            </a:r>
            <a:r>
              <a:rPr kumimoji="1" lang="es-MX" altLang="es-MX" b="1" u="sng" dirty="0">
                <a:solidFill>
                  <a:srgbClr val="FF0000"/>
                </a:solidFill>
                <a:latin typeface="Arial" pitchFamily="34" charset="0"/>
              </a:rPr>
              <a:t>POTENCIAL DE </a:t>
            </a:r>
            <a:r>
              <a:rPr kumimoji="1" lang="es-MX" altLang="es-MX" b="1" u="sng" dirty="0" smtClean="0">
                <a:solidFill>
                  <a:srgbClr val="FF0000"/>
                </a:solidFill>
                <a:latin typeface="Arial" pitchFamily="34" charset="0"/>
              </a:rPr>
              <a:t>PROMOCIÓN </a:t>
            </a:r>
            <a:r>
              <a:rPr kumimoji="1" lang="es-MX" altLang="es-MX" b="1" dirty="0">
                <a:solidFill>
                  <a:srgbClr val="0000CC"/>
                </a:solidFill>
                <a:latin typeface="Arial" pitchFamily="34" charset="0"/>
              </a:rPr>
              <a:t>SE BASA EN GRAN MEDIDA EN EL </a:t>
            </a:r>
            <a:r>
              <a:rPr kumimoji="1" lang="es-MX" altLang="es-MX" b="1" i="1" u="sng" dirty="0">
                <a:solidFill>
                  <a:srgbClr val="008000"/>
                </a:solidFill>
                <a:latin typeface="Arial" pitchFamily="34" charset="0"/>
              </a:rPr>
              <a:t>DESEMPEÑO ACTUAL </a:t>
            </a:r>
            <a:r>
              <a:rPr kumimoji="1" lang="es-MX" altLang="es-MX" b="1" dirty="0">
                <a:solidFill>
                  <a:srgbClr val="0000CC"/>
                </a:solidFill>
                <a:latin typeface="Arial" pitchFamily="34" charset="0"/>
              </a:rPr>
              <a:t>Y EN LOS </a:t>
            </a:r>
            <a:r>
              <a:rPr kumimoji="1" lang="es-MX" altLang="es-MX" b="1" i="1" u="sng" dirty="0">
                <a:solidFill>
                  <a:srgbClr val="008000"/>
                </a:solidFill>
                <a:latin typeface="Arial" pitchFamily="34" charset="0"/>
              </a:rPr>
              <a:t>ESTIMADOS QUE FORMULAN LOS SUPERVISORES INMEDIATOS </a:t>
            </a:r>
            <a:r>
              <a:rPr kumimoji="1" lang="es-MX" altLang="es-MX" b="1" dirty="0">
                <a:solidFill>
                  <a:srgbClr val="0000CC"/>
                </a:solidFill>
                <a:latin typeface="Arial" pitchFamily="34" charset="0"/>
              </a:rPr>
              <a:t>DE UN CANDIDATO SOBRE EL GRADO DE ÉXITO QUE VA A LOGRAR EN DETERMINADO PUESTO</a:t>
            </a:r>
            <a:r>
              <a:rPr kumimoji="1" lang="es-MX" altLang="es-MX" b="1" dirty="0" smtClean="0">
                <a:solidFill>
                  <a:srgbClr val="0000CC"/>
                </a:solidFill>
                <a:latin typeface="Arial" pitchFamily="34" charset="0"/>
              </a:rPr>
              <a:t>.</a:t>
            </a:r>
            <a:endParaRPr kumimoji="1" lang="es-MX" altLang="es-MX" b="1" dirty="0">
              <a:solidFill>
                <a:srgbClr val="0000CC"/>
              </a:solidFill>
              <a:latin typeface="Arial" pitchFamily="34" charset="0"/>
            </a:endParaRPr>
          </a:p>
        </p:txBody>
      </p:sp>
      <p:pic>
        <p:nvPicPr>
          <p:cNvPr id="2" name="Imagen 1"/>
          <p:cNvPicPr>
            <a:picLocks noChangeAspect="1"/>
          </p:cNvPicPr>
          <p:nvPr/>
        </p:nvPicPr>
        <p:blipFill>
          <a:blip r:embed="rId2"/>
          <a:stretch>
            <a:fillRect/>
          </a:stretch>
        </p:blipFill>
        <p:spPr>
          <a:xfrm>
            <a:off x="2447309" y="3717032"/>
            <a:ext cx="4860995" cy="2696964"/>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54626"/>
                                        </p:tgtEl>
                                        <p:attrNameLst>
                                          <p:attrName>style.visibility</p:attrName>
                                        </p:attrNameLst>
                                      </p:cBhvr>
                                      <p:to>
                                        <p:strVal val="visible"/>
                                      </p:to>
                                    </p:set>
                                    <p:anim calcmode="lin" valueType="num">
                                      <p:cBhvr>
                                        <p:cTn id="7" dur="1000" fill="hold"/>
                                        <p:tgtEl>
                                          <p:spTgt spid="154626"/>
                                        </p:tgtEl>
                                        <p:attrNameLst>
                                          <p:attrName>ppt_w</p:attrName>
                                        </p:attrNameLst>
                                      </p:cBhvr>
                                      <p:tavLst>
                                        <p:tav tm="0">
                                          <p:val>
                                            <p:fltVal val="0"/>
                                          </p:val>
                                        </p:tav>
                                        <p:tav tm="100000">
                                          <p:val>
                                            <p:strVal val="#ppt_w"/>
                                          </p:val>
                                        </p:tav>
                                      </p:tavLst>
                                    </p:anim>
                                    <p:anim calcmode="lin" valueType="num">
                                      <p:cBhvr>
                                        <p:cTn id="8" dur="1000" fill="hold"/>
                                        <p:tgtEl>
                                          <p:spTgt spid="154626"/>
                                        </p:tgtEl>
                                        <p:attrNameLst>
                                          <p:attrName>ppt_h</p:attrName>
                                        </p:attrNameLst>
                                      </p:cBhvr>
                                      <p:tavLst>
                                        <p:tav tm="0">
                                          <p:val>
                                            <p:fltVal val="0"/>
                                          </p:val>
                                        </p:tav>
                                        <p:tav tm="100000">
                                          <p:val>
                                            <p:strVal val="#ppt_h"/>
                                          </p:val>
                                        </p:tav>
                                      </p:tavLst>
                                    </p:anim>
                                    <p:anim calcmode="lin" valueType="num">
                                      <p:cBhvr>
                                        <p:cTn id="9" dur="1000" fill="hold"/>
                                        <p:tgtEl>
                                          <p:spTgt spid="15462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54626"/>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23" presetClass="entr" presetSubtype="288" fill="hold" grpId="0" nodeType="afterEffect">
                                  <p:stCondLst>
                                    <p:cond delay="0"/>
                                  </p:stCondLst>
                                  <p:childTnLst>
                                    <p:set>
                                      <p:cBhvr>
                                        <p:cTn id="13" dur="1" fill="hold">
                                          <p:stCondLst>
                                            <p:cond delay="0"/>
                                          </p:stCondLst>
                                        </p:cTn>
                                        <p:tgtEl>
                                          <p:spTgt spid="154627">
                                            <p:txEl>
                                              <p:pRg st="0" end="0"/>
                                            </p:txEl>
                                          </p:spTgt>
                                        </p:tgtEl>
                                        <p:attrNameLst>
                                          <p:attrName>style.visibility</p:attrName>
                                        </p:attrNameLst>
                                      </p:cBhvr>
                                      <p:to>
                                        <p:strVal val="visible"/>
                                      </p:to>
                                    </p:set>
                                    <p:anim calcmode="lin" valueType="num">
                                      <p:cBhvr>
                                        <p:cTn id="14" dur="500" fill="hold"/>
                                        <p:tgtEl>
                                          <p:spTgt spid="154627">
                                            <p:txEl>
                                              <p:pRg st="0" end="0"/>
                                            </p:txEl>
                                          </p:spTgt>
                                        </p:tgtEl>
                                        <p:attrNameLst>
                                          <p:attrName>ppt_w</p:attrName>
                                        </p:attrNameLst>
                                      </p:cBhvr>
                                      <p:tavLst>
                                        <p:tav tm="0">
                                          <p:val>
                                            <p:strVal val="4/3*#ppt_w"/>
                                          </p:val>
                                        </p:tav>
                                        <p:tav tm="100000">
                                          <p:val>
                                            <p:strVal val="#ppt_w"/>
                                          </p:val>
                                        </p:tav>
                                      </p:tavLst>
                                    </p:anim>
                                    <p:anim calcmode="lin" valueType="num">
                                      <p:cBhvr>
                                        <p:cTn id="15" dur="500" fill="hold"/>
                                        <p:tgtEl>
                                          <p:spTgt spid="154627">
                                            <p:txEl>
                                              <p:pRg st="0" end="0"/>
                                            </p:txEl>
                                          </p:spTgt>
                                        </p:tgtEl>
                                        <p:attrNameLst>
                                          <p:attrName>ppt_h</p:attrName>
                                        </p:attrNameLst>
                                      </p:cBhvr>
                                      <p:tavLst>
                                        <p:tav tm="0">
                                          <p:val>
                                            <p:strVal val="4/3*#ppt_h"/>
                                          </p:val>
                                        </p:tav>
                                        <p:tav tm="100000">
                                          <p:val>
                                            <p:strVal val="#ppt_h"/>
                                          </p:val>
                                        </p:tav>
                                      </p:tavLst>
                                    </p:anim>
                                  </p:childTnLst>
                                </p:cTn>
                              </p:par>
                            </p:childTnLst>
                          </p:cTn>
                        </p:par>
                        <p:par>
                          <p:cTn id="16" fill="hold" nodeType="afterGroup">
                            <p:stCondLst>
                              <p:cond delay="1500"/>
                            </p:stCondLst>
                            <p:childTnLst>
                              <p:par>
                                <p:cTn id="17" presetID="23" presetClass="entr" presetSubtype="288" fill="hold" grpId="0" nodeType="afterEffect">
                                  <p:stCondLst>
                                    <p:cond delay="0"/>
                                  </p:stCondLst>
                                  <p:childTnLst>
                                    <p:set>
                                      <p:cBhvr>
                                        <p:cTn id="18" dur="1" fill="hold">
                                          <p:stCondLst>
                                            <p:cond delay="0"/>
                                          </p:stCondLst>
                                        </p:cTn>
                                        <p:tgtEl>
                                          <p:spTgt spid="154627">
                                            <p:txEl>
                                              <p:pRg st="2" end="2"/>
                                            </p:txEl>
                                          </p:spTgt>
                                        </p:tgtEl>
                                        <p:attrNameLst>
                                          <p:attrName>style.visibility</p:attrName>
                                        </p:attrNameLst>
                                      </p:cBhvr>
                                      <p:to>
                                        <p:strVal val="visible"/>
                                      </p:to>
                                    </p:set>
                                    <p:anim calcmode="lin" valueType="num">
                                      <p:cBhvr>
                                        <p:cTn id="19" dur="500" fill="hold"/>
                                        <p:tgtEl>
                                          <p:spTgt spid="154627">
                                            <p:txEl>
                                              <p:pRg st="2" end="2"/>
                                            </p:txEl>
                                          </p:spTgt>
                                        </p:tgtEl>
                                        <p:attrNameLst>
                                          <p:attrName>ppt_w</p:attrName>
                                        </p:attrNameLst>
                                      </p:cBhvr>
                                      <p:tavLst>
                                        <p:tav tm="0">
                                          <p:val>
                                            <p:strVal val="4/3*#ppt_w"/>
                                          </p:val>
                                        </p:tav>
                                        <p:tav tm="100000">
                                          <p:val>
                                            <p:strVal val="#ppt_w"/>
                                          </p:val>
                                        </p:tav>
                                      </p:tavLst>
                                    </p:anim>
                                    <p:anim calcmode="lin" valueType="num">
                                      <p:cBhvr>
                                        <p:cTn id="20" dur="500" fill="hold"/>
                                        <p:tgtEl>
                                          <p:spTgt spid="154627">
                                            <p:txEl>
                                              <p:pRg st="2" end="2"/>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26" grpId="0" autoUpdateAnimBg="0"/>
      <p:bldP spid="154627" grpId="0" build="p" autoUpdateAnimBg="0" advAuto="0"/>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ChangeArrowheads="1"/>
          </p:cNvSpPr>
          <p:nvPr/>
        </p:nvSpPr>
        <p:spPr bwMode="auto">
          <a:xfrm>
            <a:off x="762000" y="-379413"/>
            <a:ext cx="7696200"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PLANEACIÓN </a:t>
            </a:r>
            <a:r>
              <a:rPr lang="es-MX" altLang="es-MX" sz="2800" b="1" dirty="0">
                <a:solidFill>
                  <a:schemeClr val="tx2"/>
                </a:solidFill>
                <a:effectLst>
                  <a:outerShdw blurRad="38100" dist="38100" dir="2700000" algn="tl">
                    <a:srgbClr val="C0C0C0"/>
                  </a:outerShdw>
                </a:effectLst>
                <a:latin typeface="Arial" pitchFamily="34" charset="0"/>
              </a:rPr>
              <a:t>DE RECURSOS HUMANOS</a:t>
            </a:r>
          </a:p>
        </p:txBody>
      </p:sp>
      <p:sp>
        <p:nvSpPr>
          <p:cNvPr id="154627" name="Text Box 3"/>
          <p:cNvSpPr txBox="1">
            <a:spLocks noChangeArrowheads="1"/>
          </p:cNvSpPr>
          <p:nvPr/>
        </p:nvSpPr>
        <p:spPr bwMode="auto">
          <a:xfrm>
            <a:off x="914400" y="933450"/>
            <a:ext cx="7620000" cy="489364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b="1" dirty="0" smtClean="0">
                <a:solidFill>
                  <a:srgbClr val="CC0000"/>
                </a:solidFill>
                <a:effectLst>
                  <a:outerShdw blurRad="38100" dist="38100" dir="2700000" algn="tl">
                    <a:srgbClr val="C0C0C0"/>
                  </a:outerShdw>
                </a:effectLst>
                <a:latin typeface="Arial" pitchFamily="34" charset="0"/>
              </a:rPr>
              <a:t>GRÁFICAS </a:t>
            </a:r>
            <a:r>
              <a:rPr kumimoji="1" lang="es-MX" altLang="es-MX" b="1" dirty="0">
                <a:solidFill>
                  <a:srgbClr val="CC0000"/>
                </a:solidFill>
                <a:effectLst>
                  <a:outerShdw blurRad="38100" dist="38100" dir="2700000" algn="tl">
                    <a:srgbClr val="C0C0C0"/>
                  </a:outerShdw>
                </a:effectLst>
                <a:latin typeface="Arial" pitchFamily="34" charset="0"/>
              </a:rPr>
              <a:t>Y SUMARIOS DE REEMPLAZO:</a:t>
            </a:r>
          </a:p>
          <a:p>
            <a:pPr algn="just" eaLnBrk="1" hangingPunct="1"/>
            <a:endParaRPr kumimoji="1" lang="es-MX" altLang="es-MX" b="1" dirty="0">
              <a:solidFill>
                <a:srgbClr val="CC0000"/>
              </a:solidFill>
              <a:effectLst>
                <a:outerShdw blurRad="38100" dist="38100" dir="2700000" algn="tl">
                  <a:srgbClr val="C0C0C0"/>
                </a:outerShdw>
              </a:effectLst>
              <a:latin typeface="Arial" pitchFamily="34" charset="0"/>
            </a:endParaRPr>
          </a:p>
          <a:p>
            <a:pPr algn="just" eaLnBrk="1" hangingPunct="1">
              <a:buFontTx/>
              <a:buChar char="•"/>
            </a:pPr>
            <a:r>
              <a:rPr kumimoji="1" lang="es-MX" altLang="es-MX" b="1" dirty="0" smtClean="0">
                <a:solidFill>
                  <a:srgbClr val="0000CC"/>
                </a:solidFill>
                <a:latin typeface="Arial" pitchFamily="34" charset="0"/>
              </a:rPr>
              <a:t>EL </a:t>
            </a:r>
            <a:r>
              <a:rPr kumimoji="1" lang="es-MX" altLang="es-MX" b="1" u="sng" dirty="0">
                <a:solidFill>
                  <a:srgbClr val="0000CC"/>
                </a:solidFill>
                <a:effectLst>
                  <a:outerShdw blurRad="38100" dist="38100" dir="2700000" algn="tl">
                    <a:srgbClr val="C0C0C0"/>
                  </a:outerShdw>
                </a:effectLst>
                <a:latin typeface="Arial" pitchFamily="34" charset="0"/>
              </a:rPr>
              <a:t>DRH </a:t>
            </a:r>
            <a:r>
              <a:rPr kumimoji="1" lang="es-MX" altLang="es-MX" b="1" dirty="0">
                <a:solidFill>
                  <a:srgbClr val="0000CC"/>
                </a:solidFill>
                <a:latin typeface="Arial" pitchFamily="34" charset="0"/>
              </a:rPr>
              <a:t>PUEDE INTERVENIR EN ESTOS ESTIMADOS MEDIANTE LA APLICACIÓN DE PRUEBAS </a:t>
            </a:r>
            <a:r>
              <a:rPr kumimoji="1" lang="es-MX" altLang="es-MX" b="1" dirty="0" smtClean="0">
                <a:solidFill>
                  <a:srgbClr val="0000CC"/>
                </a:solidFill>
                <a:latin typeface="Arial" pitchFamily="34" charset="0"/>
              </a:rPr>
              <a:t>PSICOLÓGICAS </a:t>
            </a:r>
            <a:r>
              <a:rPr kumimoji="1" lang="es-MX" altLang="es-MX" b="1" i="1" dirty="0">
                <a:solidFill>
                  <a:srgbClr val="008000"/>
                </a:solidFill>
                <a:effectLst>
                  <a:outerShdw blurRad="38100" dist="38100" dir="2700000" algn="tl">
                    <a:srgbClr val="C0C0C0"/>
                  </a:outerShdw>
                </a:effectLst>
                <a:latin typeface="Arial" pitchFamily="34" charset="0"/>
              </a:rPr>
              <a:t>(MMPI, MANUAL MULTIFASICO DE LA PERSONALIDAD DEL INDIVIDUO; MIPS, INVENTARIO DE ESTILOS DE PERSONALIDAD, TEST DE ACEPTACIÓN TEMÁTICA, TEST DE DOMINOS, TEST DE RORSCHACH, TEST DE ZULLIGER, TEST DE CLEAVER, 16 FP, HTP</a:t>
            </a:r>
            <a:r>
              <a:rPr kumimoji="1" lang="es-MX" altLang="es-MX" b="1" dirty="0">
                <a:solidFill>
                  <a:srgbClr val="008000"/>
                </a:solidFill>
                <a:latin typeface="Arial" pitchFamily="34" charset="0"/>
              </a:rPr>
              <a:t>)</a:t>
            </a:r>
            <a:r>
              <a:rPr kumimoji="1" lang="es-MX" altLang="es-MX" b="1" dirty="0">
                <a:solidFill>
                  <a:srgbClr val="0000CC"/>
                </a:solidFill>
                <a:latin typeface="Arial" pitchFamily="34" charset="0"/>
              </a:rPr>
              <a:t>, </a:t>
            </a:r>
            <a:r>
              <a:rPr kumimoji="1" lang="es-MX" altLang="es-MX" b="1" dirty="0" smtClean="0">
                <a:solidFill>
                  <a:srgbClr val="0000CC"/>
                </a:solidFill>
                <a:latin typeface="Arial" pitchFamily="34" charset="0"/>
              </a:rPr>
              <a:t>ASÍ </a:t>
            </a:r>
            <a:r>
              <a:rPr kumimoji="1" lang="es-MX" altLang="es-MX" b="1" dirty="0">
                <a:solidFill>
                  <a:srgbClr val="0000CC"/>
                </a:solidFill>
                <a:latin typeface="Arial" pitchFamily="34" charset="0"/>
              </a:rPr>
              <a:t>COMO </a:t>
            </a:r>
            <a:r>
              <a:rPr kumimoji="1" lang="es-MX" altLang="es-MX" b="1" dirty="0" smtClean="0">
                <a:solidFill>
                  <a:srgbClr val="0000CC"/>
                </a:solidFill>
                <a:latin typeface="Arial" pitchFamily="34" charset="0"/>
              </a:rPr>
              <a:t>TAMBIÉN </a:t>
            </a:r>
            <a:r>
              <a:rPr kumimoji="1" lang="es-MX" altLang="es-MX" b="1" dirty="0">
                <a:solidFill>
                  <a:srgbClr val="0000CC"/>
                </a:solidFill>
                <a:latin typeface="Arial" pitchFamily="34" charset="0"/>
              </a:rPr>
              <a:t>DE ENTREVISTAS Y OTROS </a:t>
            </a:r>
            <a:r>
              <a:rPr kumimoji="1" lang="es-MX" altLang="es-MX" b="1" dirty="0" smtClean="0">
                <a:solidFill>
                  <a:srgbClr val="0000CC"/>
                </a:solidFill>
                <a:latin typeface="Arial" pitchFamily="34" charset="0"/>
              </a:rPr>
              <a:t>MÉTODOS </a:t>
            </a:r>
            <a:r>
              <a:rPr kumimoji="1" lang="es-MX" altLang="es-MX" b="1" dirty="0">
                <a:solidFill>
                  <a:srgbClr val="0000CC"/>
                </a:solidFill>
                <a:latin typeface="Arial" pitchFamily="34" charset="0"/>
              </a:rPr>
              <a:t>DE </a:t>
            </a:r>
            <a:r>
              <a:rPr kumimoji="1" lang="es-MX" altLang="es-MX" b="1" dirty="0" smtClean="0">
                <a:solidFill>
                  <a:srgbClr val="0000CC"/>
                </a:solidFill>
                <a:latin typeface="Arial" pitchFamily="34" charset="0"/>
              </a:rPr>
              <a:t>VALORACIÓN</a:t>
            </a:r>
            <a:r>
              <a:rPr kumimoji="1" lang="es-MX" altLang="es-MX" b="1" dirty="0">
                <a:solidFill>
                  <a:srgbClr val="0000CC"/>
                </a:solidFill>
                <a:latin typeface="Arial" pitchFamily="34" charset="0"/>
              </a:rPr>
              <a:t>.</a:t>
            </a:r>
            <a:endParaRPr kumimoji="1" lang="es-ES" altLang="es-MX" b="1" u="sng" dirty="0">
              <a:solidFill>
                <a:srgbClr val="0000CC"/>
              </a:solidFill>
              <a:effectLst>
                <a:outerShdw blurRad="38100" dist="38100" dir="2700000" algn="tl">
                  <a:srgbClr val="C0C0C0"/>
                </a:outerShdw>
              </a:effectLst>
              <a:latin typeface="Arial" pitchFamily="34" charset="0"/>
            </a:endParaRPr>
          </a:p>
        </p:txBody>
      </p:sp>
    </p:spTree>
    <p:extLst>
      <p:ext uri="{BB962C8B-B14F-4D97-AF65-F5344CB8AC3E}">
        <p14:creationId xmlns:p14="http://schemas.microsoft.com/office/powerpoint/2010/main" val="1579586876"/>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54626"/>
                                        </p:tgtEl>
                                        <p:attrNameLst>
                                          <p:attrName>style.visibility</p:attrName>
                                        </p:attrNameLst>
                                      </p:cBhvr>
                                      <p:to>
                                        <p:strVal val="visible"/>
                                      </p:to>
                                    </p:set>
                                    <p:anim calcmode="lin" valueType="num">
                                      <p:cBhvr>
                                        <p:cTn id="7" dur="1000" fill="hold"/>
                                        <p:tgtEl>
                                          <p:spTgt spid="154626"/>
                                        </p:tgtEl>
                                        <p:attrNameLst>
                                          <p:attrName>ppt_w</p:attrName>
                                        </p:attrNameLst>
                                      </p:cBhvr>
                                      <p:tavLst>
                                        <p:tav tm="0">
                                          <p:val>
                                            <p:fltVal val="0"/>
                                          </p:val>
                                        </p:tav>
                                        <p:tav tm="100000">
                                          <p:val>
                                            <p:strVal val="#ppt_w"/>
                                          </p:val>
                                        </p:tav>
                                      </p:tavLst>
                                    </p:anim>
                                    <p:anim calcmode="lin" valueType="num">
                                      <p:cBhvr>
                                        <p:cTn id="8" dur="1000" fill="hold"/>
                                        <p:tgtEl>
                                          <p:spTgt spid="154626"/>
                                        </p:tgtEl>
                                        <p:attrNameLst>
                                          <p:attrName>ppt_h</p:attrName>
                                        </p:attrNameLst>
                                      </p:cBhvr>
                                      <p:tavLst>
                                        <p:tav tm="0">
                                          <p:val>
                                            <p:fltVal val="0"/>
                                          </p:val>
                                        </p:tav>
                                        <p:tav tm="100000">
                                          <p:val>
                                            <p:strVal val="#ppt_h"/>
                                          </p:val>
                                        </p:tav>
                                      </p:tavLst>
                                    </p:anim>
                                    <p:anim calcmode="lin" valueType="num">
                                      <p:cBhvr>
                                        <p:cTn id="9" dur="1000" fill="hold"/>
                                        <p:tgtEl>
                                          <p:spTgt spid="15462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54626"/>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23" presetClass="entr" presetSubtype="288" fill="hold" grpId="0" nodeType="afterEffect">
                                  <p:stCondLst>
                                    <p:cond delay="0"/>
                                  </p:stCondLst>
                                  <p:childTnLst>
                                    <p:set>
                                      <p:cBhvr>
                                        <p:cTn id="13" dur="1" fill="hold">
                                          <p:stCondLst>
                                            <p:cond delay="0"/>
                                          </p:stCondLst>
                                        </p:cTn>
                                        <p:tgtEl>
                                          <p:spTgt spid="154627">
                                            <p:txEl>
                                              <p:pRg st="0" end="0"/>
                                            </p:txEl>
                                          </p:spTgt>
                                        </p:tgtEl>
                                        <p:attrNameLst>
                                          <p:attrName>style.visibility</p:attrName>
                                        </p:attrNameLst>
                                      </p:cBhvr>
                                      <p:to>
                                        <p:strVal val="visible"/>
                                      </p:to>
                                    </p:set>
                                    <p:anim calcmode="lin" valueType="num">
                                      <p:cBhvr>
                                        <p:cTn id="14" dur="500" fill="hold"/>
                                        <p:tgtEl>
                                          <p:spTgt spid="154627">
                                            <p:txEl>
                                              <p:pRg st="0" end="0"/>
                                            </p:txEl>
                                          </p:spTgt>
                                        </p:tgtEl>
                                        <p:attrNameLst>
                                          <p:attrName>ppt_w</p:attrName>
                                        </p:attrNameLst>
                                      </p:cBhvr>
                                      <p:tavLst>
                                        <p:tav tm="0">
                                          <p:val>
                                            <p:strVal val="4/3*#ppt_w"/>
                                          </p:val>
                                        </p:tav>
                                        <p:tav tm="100000">
                                          <p:val>
                                            <p:strVal val="#ppt_w"/>
                                          </p:val>
                                        </p:tav>
                                      </p:tavLst>
                                    </p:anim>
                                    <p:anim calcmode="lin" valueType="num">
                                      <p:cBhvr>
                                        <p:cTn id="15" dur="500" fill="hold"/>
                                        <p:tgtEl>
                                          <p:spTgt spid="154627">
                                            <p:txEl>
                                              <p:pRg st="0" end="0"/>
                                            </p:txEl>
                                          </p:spTgt>
                                        </p:tgtEl>
                                        <p:attrNameLst>
                                          <p:attrName>ppt_h</p:attrName>
                                        </p:attrNameLst>
                                      </p:cBhvr>
                                      <p:tavLst>
                                        <p:tav tm="0">
                                          <p:val>
                                            <p:strVal val="4/3*#ppt_h"/>
                                          </p:val>
                                        </p:tav>
                                        <p:tav tm="100000">
                                          <p:val>
                                            <p:strVal val="#ppt_h"/>
                                          </p:val>
                                        </p:tav>
                                      </p:tavLst>
                                    </p:anim>
                                  </p:childTnLst>
                                </p:cTn>
                              </p:par>
                            </p:childTnLst>
                          </p:cTn>
                        </p:par>
                        <p:par>
                          <p:cTn id="16" fill="hold" nodeType="afterGroup">
                            <p:stCondLst>
                              <p:cond delay="1500"/>
                            </p:stCondLst>
                            <p:childTnLst>
                              <p:par>
                                <p:cTn id="17" presetID="23" presetClass="entr" presetSubtype="288" fill="hold" grpId="0" nodeType="afterEffect">
                                  <p:stCondLst>
                                    <p:cond delay="0"/>
                                  </p:stCondLst>
                                  <p:childTnLst>
                                    <p:set>
                                      <p:cBhvr>
                                        <p:cTn id="18" dur="1" fill="hold">
                                          <p:stCondLst>
                                            <p:cond delay="0"/>
                                          </p:stCondLst>
                                        </p:cTn>
                                        <p:tgtEl>
                                          <p:spTgt spid="154627">
                                            <p:txEl>
                                              <p:pRg st="2" end="2"/>
                                            </p:txEl>
                                          </p:spTgt>
                                        </p:tgtEl>
                                        <p:attrNameLst>
                                          <p:attrName>style.visibility</p:attrName>
                                        </p:attrNameLst>
                                      </p:cBhvr>
                                      <p:to>
                                        <p:strVal val="visible"/>
                                      </p:to>
                                    </p:set>
                                    <p:anim calcmode="lin" valueType="num">
                                      <p:cBhvr>
                                        <p:cTn id="19" dur="500" fill="hold"/>
                                        <p:tgtEl>
                                          <p:spTgt spid="154627">
                                            <p:txEl>
                                              <p:pRg st="2" end="2"/>
                                            </p:txEl>
                                          </p:spTgt>
                                        </p:tgtEl>
                                        <p:attrNameLst>
                                          <p:attrName>ppt_w</p:attrName>
                                        </p:attrNameLst>
                                      </p:cBhvr>
                                      <p:tavLst>
                                        <p:tav tm="0">
                                          <p:val>
                                            <p:strVal val="4/3*#ppt_w"/>
                                          </p:val>
                                        </p:tav>
                                        <p:tav tm="100000">
                                          <p:val>
                                            <p:strVal val="#ppt_w"/>
                                          </p:val>
                                        </p:tav>
                                      </p:tavLst>
                                    </p:anim>
                                    <p:anim calcmode="lin" valueType="num">
                                      <p:cBhvr>
                                        <p:cTn id="20" dur="500" fill="hold"/>
                                        <p:tgtEl>
                                          <p:spTgt spid="154627">
                                            <p:txEl>
                                              <p:pRg st="2" end="2"/>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26" grpId="0" autoUpdateAnimBg="0"/>
      <p:bldP spid="154627" grpId="0" build="p" autoUpdateAnimBg="0" advAuto="0"/>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ChangeArrowheads="1"/>
          </p:cNvSpPr>
          <p:nvPr/>
        </p:nvSpPr>
        <p:spPr bwMode="auto">
          <a:xfrm>
            <a:off x="755576" y="-531440"/>
            <a:ext cx="7774632"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PLANEACIÓN </a:t>
            </a:r>
            <a:r>
              <a:rPr lang="es-MX" altLang="es-MX" sz="2800" b="1" dirty="0">
                <a:solidFill>
                  <a:schemeClr val="tx2"/>
                </a:solidFill>
                <a:effectLst>
                  <a:outerShdw blurRad="38100" dist="38100" dir="2700000" algn="tl">
                    <a:srgbClr val="C0C0C0"/>
                  </a:outerShdw>
                </a:effectLst>
                <a:latin typeface="Arial" pitchFamily="34" charset="0"/>
              </a:rPr>
              <a:t>DE RECURSOS HUMANOS</a:t>
            </a:r>
          </a:p>
        </p:txBody>
      </p:sp>
      <p:grpSp>
        <p:nvGrpSpPr>
          <p:cNvPr id="156733" name="Group 61"/>
          <p:cNvGrpSpPr>
            <a:grpSpLocks/>
          </p:cNvGrpSpPr>
          <p:nvPr/>
        </p:nvGrpSpPr>
        <p:grpSpPr bwMode="auto">
          <a:xfrm>
            <a:off x="-36512" y="44624"/>
            <a:ext cx="9117071" cy="6624736"/>
            <a:chOff x="347" y="591"/>
            <a:chExt cx="5269" cy="3222"/>
          </a:xfrm>
        </p:grpSpPr>
        <p:sp>
          <p:nvSpPr>
            <p:cNvPr id="156683" name="Rectangle 11"/>
            <p:cNvSpPr>
              <a:spLocks noChangeArrowheads="1"/>
            </p:cNvSpPr>
            <p:nvPr/>
          </p:nvSpPr>
          <p:spPr bwMode="auto">
            <a:xfrm>
              <a:off x="3600" y="1968"/>
              <a:ext cx="1104" cy="384"/>
            </a:xfrm>
            <a:prstGeom prst="rect">
              <a:avLst/>
            </a:prstGeom>
            <a:gradFill rotWithShape="0">
              <a:gsLst>
                <a:gs pos="0">
                  <a:srgbClr val="475E47"/>
                </a:gs>
                <a:gs pos="50000">
                  <a:schemeClr val="accent1"/>
                </a:gs>
                <a:gs pos="100000">
                  <a:srgbClr val="475E47"/>
                </a:gs>
              </a:gsLst>
              <a:lin ang="0" scaled="1"/>
            </a:gradFill>
            <a:ln w="9525">
              <a:miter lim="800000"/>
              <a:headEnd/>
              <a:tailEnd/>
            </a:ln>
            <a:effectLst/>
            <a:scene3d>
              <a:camera prst="legacyPerspectiveTopRight"/>
              <a:lightRig rig="legacyFlat3" dir="b"/>
            </a:scene3d>
            <a:sp3d extrusionH="430200" prstMaterial="legacyMatte">
              <a:bevelT w="13500" h="13500" prst="angle"/>
              <a:bevelB w="13500" h="13500" prst="angle"/>
              <a:extrusionClr>
                <a:schemeClr val="accent1"/>
              </a:extrusionClr>
            </a:sp3d>
            <a:extLst>
              <a:ext uri="{AF507438-7753-43e0-B8FC-AC1667EBCBE1}">
                <a14:hiddenEffects xmlns="" xmlns:a14="http://schemas.microsoft.com/office/drawing/2010/main">
                  <a:effectLst>
                    <a:outerShdw dist="107763" dir="2700000" algn="ctr" rotWithShape="0">
                      <a:schemeClr val="bg2"/>
                    </a:outerShdw>
                  </a:effectLst>
                </a14:hiddenEffects>
              </a:ext>
            </a:extLst>
          </p:spPr>
          <p:txBody>
            <a:bodyPr wrap="none" anchor="ctr">
              <a:flatTx/>
            </a:bodyPr>
            <a:lstStyle/>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SUBGERENTE DE </a:t>
              </a:r>
            </a:p>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EVALUACION</a:t>
              </a:r>
            </a:p>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H.ARZATE (47)</a:t>
              </a:r>
              <a:endParaRPr kumimoji="1" lang="es-ES" sz="1000" b="1">
                <a:solidFill>
                  <a:schemeClr val="tx1">
                    <a:lumMod val="50000"/>
                  </a:schemeClr>
                </a:solidFill>
                <a:effectLst>
                  <a:outerShdw blurRad="38100" dist="38100" dir="2700000" algn="tl">
                    <a:srgbClr val="000000"/>
                  </a:outerShdw>
                </a:effectLst>
                <a:latin typeface="Arial" charset="0"/>
                <a:ea typeface="+mn-ea"/>
              </a:endParaRPr>
            </a:p>
          </p:txBody>
        </p:sp>
        <p:sp>
          <p:nvSpPr>
            <p:cNvPr id="156690" name="Rectangle 18"/>
            <p:cNvSpPr>
              <a:spLocks noChangeArrowheads="1"/>
            </p:cNvSpPr>
            <p:nvPr/>
          </p:nvSpPr>
          <p:spPr bwMode="auto">
            <a:xfrm>
              <a:off x="3984" y="2391"/>
              <a:ext cx="723" cy="240"/>
            </a:xfrm>
            <a:prstGeom prst="rect">
              <a:avLst/>
            </a:prstGeom>
            <a:gradFill rotWithShape="0">
              <a:gsLst>
                <a:gs pos="0">
                  <a:srgbClr val="475E47"/>
                </a:gs>
                <a:gs pos="50000">
                  <a:schemeClr val="accent1"/>
                </a:gs>
                <a:gs pos="100000">
                  <a:srgbClr val="475E47"/>
                </a:gs>
              </a:gsLst>
              <a:lin ang="0" scaled="1"/>
            </a:gradFill>
            <a:ln w="9525">
              <a:miter lim="800000"/>
              <a:headEnd/>
              <a:tailEnd/>
            </a:ln>
            <a:effectLst/>
            <a:scene3d>
              <a:camera prst="legacyPerspectiveTopRight"/>
              <a:lightRig rig="legacyFlat3" dir="b"/>
            </a:scene3d>
            <a:sp3d extrusionH="430200" prstMaterial="legacyMatte">
              <a:bevelT w="13500" h="13500" prst="angle"/>
              <a:bevelB w="13500" h="13500" prst="angle"/>
              <a:extrusionClr>
                <a:schemeClr val="accent1"/>
              </a:extrusionClr>
            </a:sp3d>
            <a:extLst>
              <a:ext uri="{AF507438-7753-43e0-B8FC-AC1667EBCBE1}">
                <a14:hiddenEffects xmlns="" xmlns:a14="http://schemas.microsoft.com/office/drawing/2010/main">
                  <a:effectLst>
                    <a:outerShdw dist="107763" dir="2700000" algn="ctr" rotWithShape="0">
                      <a:schemeClr val="bg2"/>
                    </a:outerShdw>
                  </a:effectLst>
                </a14:hiddenEffects>
              </a:ext>
            </a:extLst>
          </p:spPr>
          <p:txBody>
            <a:bodyPr wrap="none" anchor="ctr">
              <a:flatTx/>
            </a:bodyPr>
            <a:lstStyle/>
            <a:p>
              <a:pPr algn="ctr">
                <a:defRPr/>
              </a:pPr>
              <a:r>
                <a:rPr kumimoji="1" lang="es-MX" sz="1000" b="1" dirty="0">
                  <a:solidFill>
                    <a:schemeClr val="tx1">
                      <a:lumMod val="50000"/>
                    </a:schemeClr>
                  </a:solidFill>
                  <a:effectLst>
                    <a:outerShdw blurRad="38100" dist="38100" dir="2700000" algn="tl">
                      <a:srgbClr val="000000"/>
                    </a:outerShdw>
                  </a:effectLst>
                  <a:latin typeface="Arial" charset="0"/>
                  <a:ea typeface="+mn-ea"/>
                </a:rPr>
                <a:t>F.MEJIA (46)</a:t>
              </a:r>
            </a:p>
            <a:p>
              <a:pPr algn="ctr">
                <a:defRPr/>
              </a:pPr>
              <a:r>
                <a:rPr kumimoji="1" lang="es-MX" sz="1000" b="1" dirty="0">
                  <a:solidFill>
                    <a:schemeClr val="tx1">
                      <a:lumMod val="50000"/>
                    </a:schemeClr>
                  </a:solidFill>
                  <a:effectLst>
                    <a:outerShdw blurRad="38100" dist="38100" dir="2700000" algn="tl">
                      <a:srgbClr val="000000"/>
                    </a:outerShdw>
                  </a:effectLst>
                  <a:latin typeface="Arial" charset="0"/>
                  <a:ea typeface="+mn-ea"/>
                </a:rPr>
                <a:t>J.CAMPOS (39)</a:t>
              </a:r>
              <a:endParaRPr kumimoji="1" lang="es-ES" sz="1000" b="1" dirty="0">
                <a:solidFill>
                  <a:schemeClr val="tx1">
                    <a:lumMod val="50000"/>
                  </a:schemeClr>
                </a:solidFill>
                <a:effectLst>
                  <a:outerShdw blurRad="38100" dist="38100" dir="2700000" algn="tl">
                    <a:srgbClr val="000000"/>
                  </a:outerShdw>
                </a:effectLst>
                <a:latin typeface="Arial" charset="0"/>
                <a:ea typeface="+mn-ea"/>
              </a:endParaRPr>
            </a:p>
          </p:txBody>
        </p:sp>
        <p:sp>
          <p:nvSpPr>
            <p:cNvPr id="156691" name="Rectangle 19"/>
            <p:cNvSpPr>
              <a:spLocks noChangeArrowheads="1"/>
            </p:cNvSpPr>
            <p:nvPr/>
          </p:nvSpPr>
          <p:spPr bwMode="auto">
            <a:xfrm>
              <a:off x="3600" y="2391"/>
              <a:ext cx="336" cy="240"/>
            </a:xfrm>
            <a:prstGeom prst="rect">
              <a:avLst/>
            </a:prstGeom>
            <a:gradFill rotWithShape="0">
              <a:gsLst>
                <a:gs pos="0">
                  <a:srgbClr val="475E47"/>
                </a:gs>
                <a:gs pos="50000">
                  <a:schemeClr val="accent1"/>
                </a:gs>
                <a:gs pos="100000">
                  <a:srgbClr val="475E47"/>
                </a:gs>
              </a:gsLst>
              <a:lin ang="0" scaled="1"/>
            </a:gradFill>
            <a:ln w="9525">
              <a:miter lim="800000"/>
              <a:headEnd/>
              <a:tailEnd/>
            </a:ln>
            <a:effectLst/>
            <a:scene3d>
              <a:camera prst="legacyPerspectiveTopRight"/>
              <a:lightRig rig="legacyFlat3" dir="b"/>
            </a:scene3d>
            <a:sp3d extrusionH="430200" prstMaterial="legacyMatte">
              <a:bevelT w="13500" h="13500" prst="angle"/>
              <a:bevelB w="13500" h="13500" prst="angle"/>
              <a:extrusionClr>
                <a:schemeClr val="accent1"/>
              </a:extrusionClr>
            </a:sp3d>
            <a:extLst>
              <a:ext uri="{AF507438-7753-43e0-B8FC-AC1667EBCBE1}">
                <a14:hiddenEffects xmlns="" xmlns:a14="http://schemas.microsoft.com/office/drawing/2010/main">
                  <a:effectLst>
                    <a:outerShdw dist="107763" dir="2700000" algn="ctr" rotWithShape="0">
                      <a:schemeClr val="bg2"/>
                    </a:outerShdw>
                  </a:effectLst>
                </a14:hiddenEffects>
              </a:ext>
            </a:extLst>
          </p:spPr>
          <p:txBody>
            <a:bodyPr wrap="none" anchor="ctr">
              <a:flatTx/>
            </a:bodyPr>
            <a:lstStyle/>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A/1</a:t>
              </a:r>
            </a:p>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A/1</a:t>
              </a:r>
              <a:endParaRPr kumimoji="1" lang="es-ES" sz="1000" b="1">
                <a:solidFill>
                  <a:schemeClr val="tx1">
                    <a:lumMod val="50000"/>
                  </a:schemeClr>
                </a:solidFill>
                <a:effectLst>
                  <a:outerShdw blurRad="38100" dist="38100" dir="2700000" algn="tl">
                    <a:srgbClr val="000000"/>
                  </a:outerShdw>
                </a:effectLst>
                <a:latin typeface="Arial" charset="0"/>
                <a:ea typeface="+mn-ea"/>
              </a:endParaRPr>
            </a:p>
          </p:txBody>
        </p:sp>
        <p:sp>
          <p:nvSpPr>
            <p:cNvPr id="156692" name="Rectangle 20"/>
            <p:cNvSpPr>
              <a:spLocks noChangeArrowheads="1"/>
            </p:cNvSpPr>
            <p:nvPr/>
          </p:nvSpPr>
          <p:spPr bwMode="auto">
            <a:xfrm>
              <a:off x="1488" y="2352"/>
              <a:ext cx="768" cy="245"/>
            </a:xfrm>
            <a:prstGeom prst="rect">
              <a:avLst/>
            </a:prstGeom>
            <a:gradFill rotWithShape="0">
              <a:gsLst>
                <a:gs pos="0">
                  <a:srgbClr val="475E47"/>
                </a:gs>
                <a:gs pos="50000">
                  <a:schemeClr val="accent1"/>
                </a:gs>
                <a:gs pos="100000">
                  <a:srgbClr val="475E47"/>
                </a:gs>
              </a:gsLst>
              <a:lin ang="0" scaled="1"/>
            </a:gradFill>
            <a:ln w="9525">
              <a:miter lim="800000"/>
              <a:headEnd/>
              <a:tailEnd/>
            </a:ln>
            <a:effectLst/>
            <a:scene3d>
              <a:camera prst="legacyPerspectiveTopRight"/>
              <a:lightRig rig="legacyFlat3" dir="b"/>
            </a:scene3d>
            <a:sp3d extrusionH="430200" prstMaterial="legacyMatte">
              <a:bevelT w="13500" h="13500" prst="angle"/>
              <a:bevelB w="13500" h="13500" prst="angle"/>
              <a:extrusionClr>
                <a:schemeClr val="accent1"/>
              </a:extrusionClr>
            </a:sp3d>
            <a:extLst>
              <a:ext uri="{AF507438-7753-43e0-B8FC-AC1667EBCBE1}">
                <a14:hiddenEffects xmlns="" xmlns:a14="http://schemas.microsoft.com/office/drawing/2010/main">
                  <a:effectLst>
                    <a:outerShdw dist="107763" dir="2700000" algn="ctr" rotWithShape="0">
                      <a:schemeClr val="bg2"/>
                    </a:outerShdw>
                  </a:effectLst>
                </a14:hiddenEffects>
              </a:ext>
            </a:extLst>
          </p:spPr>
          <p:txBody>
            <a:bodyPr wrap="none" anchor="ctr">
              <a:flatTx/>
            </a:bodyPr>
            <a:lstStyle/>
            <a:p>
              <a:pPr marL="457200" indent="-457200"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A.GALLEGOS  (46)</a:t>
              </a:r>
            </a:p>
            <a:p>
              <a:pPr marL="457200" indent="-457200"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R.TAPIA (36)</a:t>
              </a:r>
              <a:endParaRPr kumimoji="1" lang="es-ES" sz="1000" b="1">
                <a:solidFill>
                  <a:schemeClr val="tx1">
                    <a:lumMod val="50000"/>
                  </a:schemeClr>
                </a:solidFill>
                <a:effectLst>
                  <a:outerShdw blurRad="38100" dist="38100" dir="2700000" algn="tl">
                    <a:srgbClr val="000000"/>
                  </a:outerShdw>
                </a:effectLst>
                <a:latin typeface="Arial" charset="0"/>
                <a:ea typeface="+mn-ea"/>
              </a:endParaRPr>
            </a:p>
          </p:txBody>
        </p:sp>
        <p:sp>
          <p:nvSpPr>
            <p:cNvPr id="156693" name="Rectangle 21"/>
            <p:cNvSpPr>
              <a:spLocks noChangeArrowheads="1"/>
            </p:cNvSpPr>
            <p:nvPr/>
          </p:nvSpPr>
          <p:spPr bwMode="auto">
            <a:xfrm>
              <a:off x="1104" y="2352"/>
              <a:ext cx="336" cy="245"/>
            </a:xfrm>
            <a:prstGeom prst="rect">
              <a:avLst/>
            </a:prstGeom>
            <a:gradFill rotWithShape="0">
              <a:gsLst>
                <a:gs pos="0">
                  <a:srgbClr val="475E47"/>
                </a:gs>
                <a:gs pos="50000">
                  <a:schemeClr val="accent1"/>
                </a:gs>
                <a:gs pos="100000">
                  <a:srgbClr val="475E47"/>
                </a:gs>
              </a:gsLst>
              <a:lin ang="0" scaled="1"/>
            </a:gradFill>
            <a:ln w="9525">
              <a:miter lim="800000"/>
              <a:headEnd/>
              <a:tailEnd/>
            </a:ln>
            <a:effectLst/>
            <a:scene3d>
              <a:camera prst="legacyPerspectiveTopRight"/>
              <a:lightRig rig="legacyFlat3" dir="b"/>
            </a:scene3d>
            <a:sp3d extrusionH="430200" prstMaterial="legacyMatte">
              <a:bevelT w="13500" h="13500" prst="angle"/>
              <a:bevelB w="13500" h="13500" prst="angle"/>
              <a:extrusionClr>
                <a:schemeClr val="accent1"/>
              </a:extrusionClr>
            </a:sp3d>
            <a:extLst>
              <a:ext uri="{AF507438-7753-43e0-B8FC-AC1667EBCBE1}">
                <a14:hiddenEffects xmlns="" xmlns:a14="http://schemas.microsoft.com/office/drawing/2010/main">
                  <a:effectLst>
                    <a:outerShdw dist="107763" dir="2700000" algn="ctr" rotWithShape="0">
                      <a:schemeClr val="bg2"/>
                    </a:outerShdw>
                  </a:effectLst>
                </a14:hiddenEffects>
              </a:ext>
            </a:extLst>
          </p:spPr>
          <p:txBody>
            <a:bodyPr wrap="none" anchor="ctr">
              <a:flatTx/>
            </a:bodyPr>
            <a:lstStyle/>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A/1</a:t>
              </a:r>
            </a:p>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B/3</a:t>
              </a:r>
              <a:endParaRPr kumimoji="1" lang="es-ES" sz="1000" b="1">
                <a:solidFill>
                  <a:schemeClr val="tx1">
                    <a:lumMod val="50000"/>
                  </a:schemeClr>
                </a:solidFill>
                <a:effectLst>
                  <a:outerShdw blurRad="38100" dist="38100" dir="2700000" algn="tl">
                    <a:srgbClr val="000000"/>
                  </a:outerShdw>
                </a:effectLst>
                <a:latin typeface="Arial" charset="0"/>
                <a:ea typeface="+mn-ea"/>
              </a:endParaRPr>
            </a:p>
          </p:txBody>
        </p:sp>
        <p:sp>
          <p:nvSpPr>
            <p:cNvPr id="156675" name="Rectangle 3"/>
            <p:cNvSpPr>
              <a:spLocks noChangeArrowheads="1"/>
            </p:cNvSpPr>
            <p:nvPr/>
          </p:nvSpPr>
          <p:spPr bwMode="auto">
            <a:xfrm>
              <a:off x="2448" y="864"/>
              <a:ext cx="912" cy="384"/>
            </a:xfrm>
            <a:prstGeom prst="rect">
              <a:avLst/>
            </a:prstGeom>
            <a:gradFill rotWithShape="0">
              <a:gsLst>
                <a:gs pos="0">
                  <a:srgbClr val="475E47"/>
                </a:gs>
                <a:gs pos="50000">
                  <a:schemeClr val="accent1"/>
                </a:gs>
                <a:gs pos="100000">
                  <a:srgbClr val="475E47"/>
                </a:gs>
              </a:gsLst>
              <a:lin ang="0" scaled="1"/>
            </a:gradFill>
            <a:ln w="9525">
              <a:miter lim="800000"/>
              <a:headEnd/>
              <a:tailEnd/>
            </a:ln>
            <a:effectLst/>
            <a:scene3d>
              <a:camera prst="legacyPerspectiveTopRight"/>
              <a:lightRig rig="legacyFlat3" dir="b"/>
            </a:scene3d>
            <a:sp3d extrusionH="430200" prstMaterial="legacyMatte">
              <a:bevelT w="13500" h="13500" prst="angle"/>
              <a:bevelB w="13500" h="13500" prst="angle"/>
              <a:extrusionClr>
                <a:schemeClr val="accent1"/>
              </a:extrusionClr>
            </a:sp3d>
            <a:extLst>
              <a:ext uri="{AF507438-7753-43e0-B8FC-AC1667EBCBE1}">
                <a14:hiddenEffects xmlns="" xmlns:a14="http://schemas.microsoft.com/office/drawing/2010/main">
                  <a:effectLst>
                    <a:outerShdw dist="107763" dir="2700000" algn="ctr" rotWithShape="0">
                      <a:schemeClr val="bg2"/>
                    </a:outerShdw>
                  </a:effectLst>
                </a14:hiddenEffects>
              </a:ext>
            </a:extLst>
          </p:spPr>
          <p:txBody>
            <a:bodyPr wrap="none" anchor="ctr">
              <a:flatTx/>
            </a:bodyPr>
            <a:lstStyle/>
            <a:p>
              <a:pPr algn="ctr">
                <a:defRPr/>
              </a:pPr>
              <a:r>
                <a:rPr kumimoji="1" lang="es-MX" sz="1000" b="1" i="1" dirty="0">
                  <a:solidFill>
                    <a:schemeClr val="tx1">
                      <a:lumMod val="50000"/>
                    </a:schemeClr>
                  </a:solidFill>
                  <a:effectLst>
                    <a:outerShdw blurRad="38100" dist="38100" dir="2700000" algn="tl">
                      <a:srgbClr val="000000"/>
                    </a:outerShdw>
                  </a:effectLst>
                  <a:latin typeface="Arial" charset="0"/>
                  <a:ea typeface="+mn-ea"/>
                </a:rPr>
                <a:t>DIRECTOR </a:t>
              </a:r>
            </a:p>
            <a:p>
              <a:pPr algn="ctr">
                <a:defRPr/>
              </a:pPr>
              <a:r>
                <a:rPr kumimoji="1" lang="es-MX" sz="1000" b="1" i="1" dirty="0">
                  <a:solidFill>
                    <a:schemeClr val="tx1">
                      <a:lumMod val="50000"/>
                    </a:schemeClr>
                  </a:solidFill>
                  <a:effectLst>
                    <a:outerShdw blurRad="38100" dist="38100" dir="2700000" algn="tl">
                      <a:srgbClr val="000000"/>
                    </a:outerShdw>
                  </a:effectLst>
                  <a:latin typeface="Arial" charset="0"/>
                  <a:ea typeface="+mn-ea"/>
                </a:rPr>
                <a:t>GENERAL</a:t>
              </a:r>
            </a:p>
            <a:p>
              <a:pPr algn="ctr">
                <a:defRPr/>
              </a:pPr>
              <a:r>
                <a:rPr kumimoji="1" lang="es-MX" sz="1000" b="1" i="1" dirty="0">
                  <a:solidFill>
                    <a:schemeClr val="tx1">
                      <a:lumMod val="50000"/>
                    </a:schemeClr>
                  </a:solidFill>
                  <a:effectLst>
                    <a:outerShdw blurRad="38100" dist="38100" dir="2700000" algn="tl">
                      <a:srgbClr val="000000"/>
                    </a:outerShdw>
                  </a:effectLst>
                  <a:latin typeface="Arial" charset="0"/>
                  <a:ea typeface="+mn-ea"/>
                </a:rPr>
                <a:t>A. MONROY (64)</a:t>
              </a:r>
              <a:endParaRPr kumimoji="1" lang="es-ES" sz="1000" b="1" i="1" dirty="0">
                <a:solidFill>
                  <a:schemeClr val="tx1">
                    <a:lumMod val="50000"/>
                  </a:schemeClr>
                </a:solidFill>
                <a:effectLst>
                  <a:outerShdw blurRad="38100" dist="38100" dir="2700000" algn="tl">
                    <a:srgbClr val="000000"/>
                  </a:outerShdw>
                </a:effectLst>
                <a:latin typeface="Arial" charset="0"/>
                <a:ea typeface="+mn-ea"/>
              </a:endParaRPr>
            </a:p>
          </p:txBody>
        </p:sp>
        <p:sp>
          <p:nvSpPr>
            <p:cNvPr id="156676" name="Rectangle 4"/>
            <p:cNvSpPr>
              <a:spLocks noChangeArrowheads="1"/>
            </p:cNvSpPr>
            <p:nvPr/>
          </p:nvSpPr>
          <p:spPr bwMode="auto">
            <a:xfrm>
              <a:off x="2448" y="1296"/>
              <a:ext cx="288" cy="288"/>
            </a:xfrm>
            <a:prstGeom prst="rect">
              <a:avLst/>
            </a:prstGeom>
            <a:gradFill rotWithShape="0">
              <a:gsLst>
                <a:gs pos="0">
                  <a:srgbClr val="475E47"/>
                </a:gs>
                <a:gs pos="50000">
                  <a:schemeClr val="accent1"/>
                </a:gs>
                <a:gs pos="100000">
                  <a:srgbClr val="475E47"/>
                </a:gs>
              </a:gsLst>
              <a:lin ang="0" scaled="1"/>
            </a:gradFill>
            <a:ln w="9525">
              <a:miter lim="800000"/>
              <a:headEnd/>
              <a:tailEnd/>
            </a:ln>
            <a:effectLst/>
            <a:scene3d>
              <a:camera prst="legacyPerspectiveTopRight"/>
              <a:lightRig rig="legacyFlat3" dir="b"/>
            </a:scene3d>
            <a:sp3d extrusionH="430200" prstMaterial="legacyMatte">
              <a:bevelT w="13500" h="13500" prst="angle"/>
              <a:bevelB w="13500" h="13500" prst="angle"/>
              <a:extrusionClr>
                <a:schemeClr val="accent1"/>
              </a:extrusionClr>
            </a:sp3d>
            <a:extLst>
              <a:ext uri="{AF507438-7753-43e0-B8FC-AC1667EBCBE1}">
                <a14:hiddenEffects xmlns="" xmlns:a14="http://schemas.microsoft.com/office/drawing/2010/main">
                  <a:effectLst>
                    <a:outerShdw dist="107763" dir="2700000" algn="ctr" rotWithShape="0">
                      <a:schemeClr val="bg2"/>
                    </a:outerShdw>
                  </a:effectLst>
                </a14:hiddenEffects>
              </a:ext>
            </a:extLst>
          </p:spPr>
          <p:txBody>
            <a:bodyPr wrap="none" anchor="ctr">
              <a:flatTx/>
            </a:bodyPr>
            <a:lstStyle/>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A/1</a:t>
              </a:r>
            </a:p>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B/1</a:t>
              </a:r>
              <a:endParaRPr kumimoji="1" lang="es-ES" sz="1000" b="1">
                <a:solidFill>
                  <a:schemeClr val="tx1">
                    <a:lumMod val="50000"/>
                  </a:schemeClr>
                </a:solidFill>
                <a:effectLst>
                  <a:outerShdw blurRad="38100" dist="38100" dir="2700000" algn="tl">
                    <a:srgbClr val="000000"/>
                  </a:outerShdw>
                </a:effectLst>
                <a:latin typeface="Arial" charset="0"/>
                <a:ea typeface="+mn-ea"/>
              </a:endParaRPr>
            </a:p>
          </p:txBody>
        </p:sp>
        <p:sp>
          <p:nvSpPr>
            <p:cNvPr id="156677" name="Rectangle 5"/>
            <p:cNvSpPr>
              <a:spLocks noChangeArrowheads="1"/>
            </p:cNvSpPr>
            <p:nvPr/>
          </p:nvSpPr>
          <p:spPr bwMode="auto">
            <a:xfrm>
              <a:off x="2160" y="3408"/>
              <a:ext cx="577" cy="288"/>
            </a:xfrm>
            <a:prstGeom prst="rect">
              <a:avLst/>
            </a:prstGeom>
            <a:gradFill rotWithShape="0">
              <a:gsLst>
                <a:gs pos="0">
                  <a:srgbClr val="475E47"/>
                </a:gs>
                <a:gs pos="50000">
                  <a:schemeClr val="accent1"/>
                </a:gs>
                <a:gs pos="100000">
                  <a:srgbClr val="475E47"/>
                </a:gs>
              </a:gsLst>
              <a:lin ang="0" scaled="1"/>
            </a:gradFill>
            <a:ln w="9525">
              <a:miter lim="800000"/>
              <a:headEnd/>
              <a:tailEnd/>
            </a:ln>
            <a:effectLst/>
            <a:scene3d>
              <a:camera prst="legacyPerspectiveTopRight"/>
              <a:lightRig rig="legacyFlat3" dir="b"/>
            </a:scene3d>
            <a:sp3d extrusionH="430200" prstMaterial="legacyMatte">
              <a:bevelT w="13500" h="13500" prst="angle"/>
              <a:bevelB w="13500" h="13500" prst="angle"/>
              <a:extrusionClr>
                <a:schemeClr val="accent1"/>
              </a:extrusionClr>
            </a:sp3d>
            <a:extLst>
              <a:ext uri="{AF507438-7753-43e0-B8FC-AC1667EBCBE1}">
                <a14:hiddenEffects xmlns="" xmlns:a14="http://schemas.microsoft.com/office/drawing/2010/main">
                  <a:effectLst>
                    <a:outerShdw dist="107763" dir="2700000" algn="ctr" rotWithShape="0">
                      <a:schemeClr val="bg2"/>
                    </a:outerShdw>
                  </a:effectLst>
                </a14:hiddenEffects>
              </a:ext>
            </a:extLst>
          </p:spPr>
          <p:txBody>
            <a:bodyPr wrap="none" anchor="ctr">
              <a:flatTx/>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kumimoji="1" lang="es-MX" altLang="es-MX" sz="1000" b="1">
                  <a:solidFill>
                    <a:schemeClr val="tx1">
                      <a:lumMod val="50000"/>
                    </a:schemeClr>
                  </a:solidFill>
                  <a:effectLst>
                    <a:outerShdw blurRad="38100" dist="38100" dir="2700000" algn="tl">
                      <a:srgbClr val="000000"/>
                    </a:outerShdw>
                  </a:effectLst>
                  <a:latin typeface="Arial" pitchFamily="34" charset="0"/>
                </a:rPr>
                <a:t>M.GOÑI (29)</a:t>
              </a:r>
            </a:p>
            <a:p>
              <a:pPr algn="ctr" eaLnBrk="1" hangingPunct="1"/>
              <a:r>
                <a:rPr kumimoji="1" lang="es-MX" altLang="es-MX" sz="1000" b="1">
                  <a:solidFill>
                    <a:schemeClr val="tx1">
                      <a:lumMod val="50000"/>
                    </a:schemeClr>
                  </a:solidFill>
                  <a:effectLst>
                    <a:outerShdw blurRad="38100" dist="38100" dir="2700000" algn="tl">
                      <a:srgbClr val="000000"/>
                    </a:outerShdw>
                  </a:effectLst>
                  <a:latin typeface="Arial" pitchFamily="34" charset="0"/>
                </a:rPr>
                <a:t>E.MACIAS (41)</a:t>
              </a:r>
              <a:endParaRPr kumimoji="1" lang="es-ES" altLang="es-MX" sz="1000" b="1">
                <a:solidFill>
                  <a:schemeClr val="tx1">
                    <a:lumMod val="50000"/>
                  </a:schemeClr>
                </a:solidFill>
                <a:effectLst>
                  <a:outerShdw blurRad="38100" dist="38100" dir="2700000" algn="tl">
                    <a:srgbClr val="000000"/>
                  </a:outerShdw>
                </a:effectLst>
                <a:latin typeface="Arial" pitchFamily="34" charset="0"/>
              </a:endParaRPr>
            </a:p>
          </p:txBody>
        </p:sp>
        <p:sp>
          <p:nvSpPr>
            <p:cNvPr id="156678" name="Rectangle 6"/>
            <p:cNvSpPr>
              <a:spLocks noChangeArrowheads="1"/>
            </p:cNvSpPr>
            <p:nvPr/>
          </p:nvSpPr>
          <p:spPr bwMode="auto">
            <a:xfrm>
              <a:off x="1824" y="3408"/>
              <a:ext cx="288" cy="288"/>
            </a:xfrm>
            <a:prstGeom prst="rect">
              <a:avLst/>
            </a:prstGeom>
            <a:gradFill rotWithShape="0">
              <a:gsLst>
                <a:gs pos="0">
                  <a:srgbClr val="475E47"/>
                </a:gs>
                <a:gs pos="50000">
                  <a:schemeClr val="accent1"/>
                </a:gs>
                <a:gs pos="100000">
                  <a:srgbClr val="475E47"/>
                </a:gs>
              </a:gsLst>
              <a:lin ang="0" scaled="1"/>
            </a:gradFill>
            <a:ln w="9525">
              <a:miter lim="800000"/>
              <a:headEnd/>
              <a:tailEnd/>
            </a:ln>
            <a:effectLst/>
            <a:scene3d>
              <a:camera prst="legacyPerspectiveTopRight"/>
              <a:lightRig rig="legacyFlat3" dir="b"/>
            </a:scene3d>
            <a:sp3d extrusionH="430200" prstMaterial="legacyMatte">
              <a:bevelT w="13500" h="13500" prst="angle"/>
              <a:bevelB w="13500" h="13500" prst="angle"/>
              <a:extrusionClr>
                <a:schemeClr val="accent1"/>
              </a:extrusionClr>
            </a:sp3d>
            <a:extLst>
              <a:ext uri="{AF507438-7753-43e0-B8FC-AC1667EBCBE1}">
                <a14:hiddenEffects xmlns="" xmlns:a14="http://schemas.microsoft.com/office/drawing/2010/main">
                  <a:effectLst>
                    <a:outerShdw dist="107763" dir="2700000" algn="ctr" rotWithShape="0">
                      <a:schemeClr val="bg2"/>
                    </a:outerShdw>
                  </a:effectLst>
                </a14:hiddenEffects>
              </a:ext>
            </a:extLst>
          </p:spPr>
          <p:txBody>
            <a:bodyPr wrap="none" anchor="ctr">
              <a:flatTx/>
            </a:bodyPr>
            <a:lstStyle/>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B/2</a:t>
              </a:r>
            </a:p>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B/1</a:t>
              </a:r>
              <a:endParaRPr kumimoji="1" lang="es-ES" sz="1000" b="1">
                <a:solidFill>
                  <a:schemeClr val="tx1">
                    <a:lumMod val="50000"/>
                  </a:schemeClr>
                </a:solidFill>
                <a:effectLst>
                  <a:outerShdw blurRad="38100" dist="38100" dir="2700000" algn="tl">
                    <a:srgbClr val="000000"/>
                  </a:outerShdw>
                </a:effectLst>
                <a:latin typeface="Arial" charset="0"/>
                <a:ea typeface="+mn-ea"/>
              </a:endParaRPr>
            </a:p>
          </p:txBody>
        </p:sp>
        <p:sp>
          <p:nvSpPr>
            <p:cNvPr id="156679" name="Rectangle 7"/>
            <p:cNvSpPr>
              <a:spLocks noChangeArrowheads="1"/>
            </p:cNvSpPr>
            <p:nvPr/>
          </p:nvSpPr>
          <p:spPr bwMode="auto">
            <a:xfrm>
              <a:off x="1056" y="3408"/>
              <a:ext cx="576" cy="288"/>
            </a:xfrm>
            <a:prstGeom prst="rect">
              <a:avLst/>
            </a:prstGeom>
            <a:gradFill rotWithShape="0">
              <a:gsLst>
                <a:gs pos="0">
                  <a:srgbClr val="475E47"/>
                </a:gs>
                <a:gs pos="50000">
                  <a:schemeClr val="accent1"/>
                </a:gs>
                <a:gs pos="100000">
                  <a:srgbClr val="475E47"/>
                </a:gs>
              </a:gsLst>
              <a:lin ang="0" scaled="1"/>
            </a:gradFill>
            <a:ln w="9525">
              <a:miter lim="800000"/>
              <a:headEnd/>
              <a:tailEnd/>
            </a:ln>
            <a:effectLst/>
            <a:scene3d>
              <a:camera prst="legacyPerspectiveTopRight"/>
              <a:lightRig rig="legacyFlat3" dir="b"/>
            </a:scene3d>
            <a:sp3d extrusionH="430200" prstMaterial="legacyMatte">
              <a:bevelT w="13500" h="13500" prst="angle"/>
              <a:bevelB w="13500" h="13500" prst="angle"/>
              <a:extrusionClr>
                <a:schemeClr val="accent1"/>
              </a:extrusionClr>
            </a:sp3d>
            <a:extLst>
              <a:ext uri="{AF507438-7753-43e0-B8FC-AC1667EBCBE1}">
                <a14:hiddenEffects xmlns="" xmlns:a14="http://schemas.microsoft.com/office/drawing/2010/main">
                  <a:effectLst>
                    <a:outerShdw dist="107763" dir="2700000" algn="ctr" rotWithShape="0">
                      <a:schemeClr val="bg2"/>
                    </a:outerShdw>
                  </a:effectLst>
                </a14:hiddenEffects>
              </a:ext>
            </a:extLst>
          </p:spPr>
          <p:txBody>
            <a:bodyPr wrap="none" anchor="ctr">
              <a:flatTx/>
            </a:bodyPr>
            <a:lstStyle/>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R.LEAL (38)</a:t>
              </a:r>
            </a:p>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R.LIMON (35)</a:t>
              </a:r>
              <a:endParaRPr kumimoji="1" lang="es-ES" sz="1000" b="1">
                <a:solidFill>
                  <a:schemeClr val="tx1">
                    <a:lumMod val="50000"/>
                  </a:schemeClr>
                </a:solidFill>
                <a:effectLst>
                  <a:outerShdw blurRad="38100" dist="38100" dir="2700000" algn="tl">
                    <a:srgbClr val="000000"/>
                  </a:outerShdw>
                </a:effectLst>
                <a:latin typeface="Arial" charset="0"/>
                <a:ea typeface="+mn-ea"/>
              </a:endParaRPr>
            </a:p>
          </p:txBody>
        </p:sp>
        <p:sp>
          <p:nvSpPr>
            <p:cNvPr id="156680" name="Rectangle 8"/>
            <p:cNvSpPr>
              <a:spLocks noChangeArrowheads="1"/>
            </p:cNvSpPr>
            <p:nvPr/>
          </p:nvSpPr>
          <p:spPr bwMode="auto">
            <a:xfrm>
              <a:off x="720" y="3408"/>
              <a:ext cx="285" cy="288"/>
            </a:xfrm>
            <a:prstGeom prst="rect">
              <a:avLst/>
            </a:prstGeom>
            <a:gradFill rotWithShape="0">
              <a:gsLst>
                <a:gs pos="0">
                  <a:srgbClr val="475E47"/>
                </a:gs>
                <a:gs pos="50000">
                  <a:schemeClr val="accent1"/>
                </a:gs>
                <a:gs pos="100000">
                  <a:srgbClr val="475E47"/>
                </a:gs>
              </a:gsLst>
              <a:lin ang="0" scaled="1"/>
            </a:gradFill>
            <a:ln w="9525">
              <a:miter lim="800000"/>
              <a:headEnd/>
              <a:tailEnd/>
            </a:ln>
            <a:effectLst/>
            <a:scene3d>
              <a:camera prst="legacyPerspectiveTopRight"/>
              <a:lightRig rig="legacyFlat3" dir="b"/>
            </a:scene3d>
            <a:sp3d extrusionH="430200" prstMaterial="legacyMatte">
              <a:bevelT w="13500" h="13500" prst="angle"/>
              <a:bevelB w="13500" h="13500" prst="angle"/>
              <a:extrusionClr>
                <a:schemeClr val="accent1"/>
              </a:extrusionClr>
            </a:sp3d>
            <a:extLst>
              <a:ext uri="{AF507438-7753-43e0-B8FC-AC1667EBCBE1}">
                <a14:hiddenEffects xmlns="" xmlns:a14="http://schemas.microsoft.com/office/drawing/2010/main">
                  <a:effectLst>
                    <a:outerShdw dist="107763" dir="2700000" algn="ctr" rotWithShape="0">
                      <a:schemeClr val="bg2"/>
                    </a:outerShdw>
                  </a:effectLst>
                </a14:hiddenEffects>
              </a:ext>
            </a:extLst>
          </p:spPr>
          <p:txBody>
            <a:bodyPr wrap="none" anchor="ctr">
              <a:flatTx/>
            </a:bodyPr>
            <a:lstStyle/>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C/3</a:t>
              </a:r>
            </a:p>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B/2</a:t>
              </a:r>
              <a:endParaRPr kumimoji="1" lang="es-ES" sz="1000" b="1">
                <a:solidFill>
                  <a:schemeClr val="tx1">
                    <a:lumMod val="50000"/>
                  </a:schemeClr>
                </a:solidFill>
                <a:effectLst>
                  <a:outerShdw blurRad="38100" dist="38100" dir="2700000" algn="tl">
                    <a:srgbClr val="000000"/>
                  </a:outerShdw>
                </a:effectLst>
                <a:latin typeface="Arial" charset="0"/>
                <a:ea typeface="+mn-ea"/>
              </a:endParaRPr>
            </a:p>
          </p:txBody>
        </p:sp>
        <p:sp>
          <p:nvSpPr>
            <p:cNvPr id="156681" name="Rectangle 9"/>
            <p:cNvSpPr>
              <a:spLocks noChangeArrowheads="1"/>
            </p:cNvSpPr>
            <p:nvPr/>
          </p:nvSpPr>
          <p:spPr bwMode="auto">
            <a:xfrm>
              <a:off x="3840" y="1227"/>
              <a:ext cx="1776" cy="432"/>
            </a:xfrm>
            <a:prstGeom prst="rect">
              <a:avLst/>
            </a:prstGeom>
            <a:gradFill rotWithShape="0">
              <a:gsLst>
                <a:gs pos="0">
                  <a:srgbClr val="475E47"/>
                </a:gs>
                <a:gs pos="50000">
                  <a:schemeClr val="accent1"/>
                </a:gs>
                <a:gs pos="100000">
                  <a:srgbClr val="475E47"/>
                </a:gs>
              </a:gsLst>
              <a:lin ang="0" scaled="1"/>
            </a:gradFill>
            <a:ln w="9525">
              <a:miter lim="800000"/>
              <a:headEnd/>
              <a:tailEnd/>
            </a:ln>
            <a:effectLst/>
            <a:scene3d>
              <a:camera prst="legacyPerspectiveTopRight"/>
              <a:lightRig rig="legacyFlat3" dir="b"/>
            </a:scene3d>
            <a:sp3d extrusionH="430200" prstMaterial="legacyMatte">
              <a:bevelT w="13500" h="13500" prst="angle"/>
              <a:bevelB w="13500" h="13500" prst="angle"/>
              <a:extrusionClr>
                <a:schemeClr val="accent1"/>
              </a:extrusionClr>
            </a:sp3d>
            <a:extLst>
              <a:ext uri="{AF507438-7753-43e0-B8FC-AC1667EBCBE1}">
                <a14:hiddenEffects xmlns="" xmlns:a14="http://schemas.microsoft.com/office/drawing/2010/main">
                  <a:effectLst>
                    <a:outerShdw dist="107763" dir="2700000" algn="ctr" rotWithShape="0">
                      <a:schemeClr val="bg2"/>
                    </a:outerShdw>
                  </a:effectLst>
                </a14:hiddenEffects>
              </a:ext>
            </a:extLst>
          </p:spPr>
          <p:txBody>
            <a:bodyPr wrap="none" anchor="ctr">
              <a:flatTx/>
            </a:bodyPr>
            <a:lstStyle>
              <a:lvl1pPr marL="457200" indent="-457200"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buFontTx/>
                <a:buAutoNum type="arabicPeriod"/>
              </a:pPr>
              <a:r>
                <a:rPr kumimoji="1" lang="es-MX" altLang="es-MX" sz="1000" b="1">
                  <a:solidFill>
                    <a:schemeClr val="tx1">
                      <a:lumMod val="50000"/>
                    </a:schemeClr>
                  </a:solidFill>
                  <a:effectLst>
                    <a:outerShdw blurRad="38100" dist="38100" dir="2700000" algn="tl">
                      <a:srgbClr val="000000"/>
                    </a:outerShdw>
                  </a:effectLst>
                  <a:latin typeface="Arial" pitchFamily="34" charset="0"/>
                </a:rPr>
                <a:t>DESEMPEÑO SOBRESALIENTE</a:t>
              </a:r>
            </a:p>
            <a:p>
              <a:pPr eaLnBrk="1" hangingPunct="1">
                <a:buFontTx/>
                <a:buAutoNum type="arabicPeriod"/>
              </a:pPr>
              <a:r>
                <a:rPr kumimoji="1" lang="es-MX" altLang="es-MX" sz="1000" b="1">
                  <a:solidFill>
                    <a:schemeClr val="tx1">
                      <a:lumMod val="50000"/>
                    </a:schemeClr>
                  </a:solidFill>
                  <a:effectLst>
                    <a:outerShdw blurRad="38100" dist="38100" dir="2700000" algn="tl">
                      <a:srgbClr val="000000"/>
                    </a:outerShdw>
                  </a:effectLst>
                  <a:latin typeface="Arial" pitchFamily="34" charset="0"/>
                </a:rPr>
                <a:t>DESEMPEÑO ACEPTABLE</a:t>
              </a:r>
            </a:p>
            <a:p>
              <a:pPr eaLnBrk="1" hangingPunct="1">
                <a:buFontTx/>
                <a:buAutoNum type="arabicPeriod"/>
              </a:pPr>
              <a:r>
                <a:rPr kumimoji="1" lang="es-MX" altLang="es-MX" sz="1000" b="1">
                  <a:solidFill>
                    <a:schemeClr val="tx1">
                      <a:lumMod val="50000"/>
                    </a:schemeClr>
                  </a:solidFill>
                  <a:effectLst>
                    <a:outerShdw blurRad="38100" dist="38100" dir="2700000" algn="tl">
                      <a:srgbClr val="000000"/>
                    </a:outerShdw>
                  </a:effectLst>
                  <a:latin typeface="Arial" pitchFamily="34" charset="0"/>
                </a:rPr>
                <a:t>DESEMPEÑO DEFICIENTE</a:t>
              </a:r>
            </a:p>
            <a:p>
              <a:pPr eaLnBrk="1" hangingPunct="1">
                <a:buFontTx/>
                <a:buAutoNum type="arabicPeriod"/>
              </a:pPr>
              <a:r>
                <a:rPr kumimoji="1" lang="es-MX" altLang="es-MX" sz="1000" b="1">
                  <a:solidFill>
                    <a:schemeClr val="tx1">
                      <a:lumMod val="50000"/>
                    </a:schemeClr>
                  </a:solidFill>
                  <a:effectLst>
                    <a:outerShdw blurRad="38100" dist="38100" dir="2700000" algn="tl">
                      <a:srgbClr val="000000"/>
                    </a:outerShdw>
                  </a:effectLst>
                  <a:latin typeface="Arial" pitchFamily="34" charset="0"/>
                </a:rPr>
                <a:t>DESEMPEÑO INACEPTABLE</a:t>
              </a:r>
              <a:endParaRPr kumimoji="1" lang="es-ES" altLang="es-MX" sz="1000" b="1">
                <a:solidFill>
                  <a:schemeClr val="tx1">
                    <a:lumMod val="50000"/>
                  </a:schemeClr>
                </a:solidFill>
                <a:effectLst>
                  <a:outerShdw blurRad="38100" dist="38100" dir="2700000" algn="tl">
                    <a:srgbClr val="000000"/>
                  </a:outerShdw>
                </a:effectLst>
                <a:latin typeface="Arial" pitchFamily="34" charset="0"/>
              </a:endParaRPr>
            </a:p>
          </p:txBody>
        </p:sp>
        <p:sp>
          <p:nvSpPr>
            <p:cNvPr id="156682" name="Rectangle 10"/>
            <p:cNvSpPr>
              <a:spLocks noChangeArrowheads="1"/>
            </p:cNvSpPr>
            <p:nvPr/>
          </p:nvSpPr>
          <p:spPr bwMode="auto">
            <a:xfrm>
              <a:off x="3840" y="864"/>
              <a:ext cx="1776" cy="336"/>
            </a:xfrm>
            <a:prstGeom prst="rect">
              <a:avLst/>
            </a:prstGeom>
            <a:gradFill rotWithShape="0">
              <a:gsLst>
                <a:gs pos="0">
                  <a:srgbClr val="475E47"/>
                </a:gs>
                <a:gs pos="50000">
                  <a:schemeClr val="accent1"/>
                </a:gs>
                <a:gs pos="100000">
                  <a:srgbClr val="475E47"/>
                </a:gs>
              </a:gsLst>
              <a:lin ang="0" scaled="1"/>
            </a:gradFill>
            <a:ln w="9525">
              <a:miter lim="800000"/>
              <a:headEnd/>
              <a:tailEnd/>
            </a:ln>
            <a:effectLst/>
            <a:scene3d>
              <a:camera prst="legacyPerspectiveTopRight"/>
              <a:lightRig rig="legacyFlat3" dir="b"/>
            </a:scene3d>
            <a:sp3d extrusionH="430200" prstMaterial="legacyMatte">
              <a:bevelT w="13500" h="13500" prst="angle"/>
              <a:bevelB w="13500" h="13500" prst="angle"/>
              <a:extrusionClr>
                <a:schemeClr val="accent1"/>
              </a:extrusionClr>
            </a:sp3d>
            <a:extLst>
              <a:ext uri="{AF507438-7753-43e0-B8FC-AC1667EBCBE1}">
                <a14:hiddenEffects xmlns="" xmlns:a14="http://schemas.microsoft.com/office/drawing/2010/main">
                  <a:effectLst>
                    <a:outerShdw dist="107763" dir="2700000" algn="ctr" rotWithShape="0">
                      <a:schemeClr val="bg2"/>
                    </a:outerShdw>
                  </a:effectLst>
                </a14:hiddenEffects>
              </a:ext>
            </a:extLst>
          </p:spPr>
          <p:txBody>
            <a:bodyPr wrap="none" anchor="ctr">
              <a:flatTx/>
            </a:bodyPr>
            <a:lstStyle/>
            <a:p>
              <a:pPr marL="457200" indent="-457200">
                <a:defRPr/>
              </a:pPr>
              <a:r>
                <a:rPr kumimoji="1" lang="es-MX" sz="1000" b="1">
                  <a:solidFill>
                    <a:schemeClr val="tx1">
                      <a:lumMod val="50000"/>
                    </a:schemeClr>
                  </a:solidFill>
                  <a:effectLst>
                    <a:outerShdw blurRad="38100" dist="38100" dir="2700000" algn="tl">
                      <a:srgbClr val="000000"/>
                    </a:outerShdw>
                  </a:effectLst>
                  <a:latin typeface="Arial" charset="0"/>
                  <a:ea typeface="+mn-ea"/>
                </a:rPr>
                <a:t>A.  LISTO PARA SER PROMOVIDO</a:t>
              </a:r>
            </a:p>
            <a:p>
              <a:pPr marL="457200" indent="-457200">
                <a:defRPr/>
              </a:pPr>
              <a:r>
                <a:rPr kumimoji="1" lang="es-MX" sz="1000" b="1">
                  <a:solidFill>
                    <a:schemeClr val="tx1">
                      <a:lumMod val="50000"/>
                    </a:schemeClr>
                  </a:solidFill>
                  <a:effectLst>
                    <a:outerShdw blurRad="38100" dist="38100" dir="2700000" algn="tl">
                      <a:srgbClr val="000000"/>
                    </a:outerShdw>
                  </a:effectLst>
                  <a:latin typeface="Arial" charset="0"/>
                  <a:ea typeface="+mn-ea"/>
                </a:rPr>
                <a:t>B.  MAS EXPERIENCIA DESEABLE</a:t>
              </a:r>
            </a:p>
            <a:p>
              <a:pPr marL="457200" indent="-457200">
                <a:defRPr/>
              </a:pPr>
              <a:r>
                <a:rPr kumimoji="1" lang="es-MX" sz="1000" b="1">
                  <a:solidFill>
                    <a:schemeClr val="tx1">
                      <a:lumMod val="50000"/>
                    </a:schemeClr>
                  </a:solidFill>
                  <a:effectLst>
                    <a:outerShdw blurRad="38100" dist="38100" dir="2700000" algn="tl">
                      <a:srgbClr val="000000"/>
                    </a:outerShdw>
                  </a:effectLst>
                  <a:latin typeface="Arial" charset="0"/>
                  <a:ea typeface="+mn-ea"/>
                </a:rPr>
                <a:t>C.  NO TIENE POTENCIAL DE PROMOCION</a:t>
              </a:r>
              <a:endParaRPr kumimoji="1" lang="es-ES" sz="1000" b="1">
                <a:solidFill>
                  <a:schemeClr val="tx1">
                    <a:lumMod val="50000"/>
                  </a:schemeClr>
                </a:solidFill>
                <a:effectLst>
                  <a:outerShdw blurRad="38100" dist="38100" dir="2700000" algn="tl">
                    <a:srgbClr val="000000"/>
                  </a:outerShdw>
                </a:effectLst>
                <a:latin typeface="Arial" charset="0"/>
                <a:ea typeface="+mn-ea"/>
              </a:endParaRPr>
            </a:p>
          </p:txBody>
        </p:sp>
        <p:sp>
          <p:nvSpPr>
            <p:cNvPr id="156684" name="Rectangle 12"/>
            <p:cNvSpPr>
              <a:spLocks noChangeArrowheads="1"/>
            </p:cNvSpPr>
            <p:nvPr/>
          </p:nvSpPr>
          <p:spPr bwMode="auto">
            <a:xfrm>
              <a:off x="4368" y="3024"/>
              <a:ext cx="956" cy="336"/>
            </a:xfrm>
            <a:prstGeom prst="rect">
              <a:avLst/>
            </a:prstGeom>
            <a:gradFill rotWithShape="0">
              <a:gsLst>
                <a:gs pos="0">
                  <a:srgbClr val="475E47"/>
                </a:gs>
                <a:gs pos="50000">
                  <a:schemeClr val="accent1"/>
                </a:gs>
                <a:gs pos="100000">
                  <a:srgbClr val="475E47"/>
                </a:gs>
              </a:gsLst>
              <a:lin ang="0" scaled="1"/>
            </a:gradFill>
            <a:ln w="9525">
              <a:miter lim="800000"/>
              <a:headEnd/>
              <a:tailEnd/>
            </a:ln>
            <a:effectLst/>
            <a:scene3d>
              <a:camera prst="legacyPerspectiveTopRight"/>
              <a:lightRig rig="legacyFlat3" dir="b"/>
            </a:scene3d>
            <a:sp3d extrusionH="430200" prstMaterial="legacyMatte">
              <a:bevelT w="13500" h="13500" prst="angle"/>
              <a:bevelB w="13500" h="13500" prst="angle"/>
              <a:extrusionClr>
                <a:schemeClr val="accent1"/>
              </a:extrusionClr>
            </a:sp3d>
            <a:extLst>
              <a:ext uri="{AF507438-7753-43e0-B8FC-AC1667EBCBE1}">
                <a14:hiddenEffects xmlns="" xmlns:a14="http://schemas.microsoft.com/office/drawing/2010/main">
                  <a:effectLst>
                    <a:outerShdw dist="107763" dir="2700000" algn="ctr" rotWithShape="0">
                      <a:schemeClr val="bg2"/>
                    </a:outerShdw>
                  </a:effectLst>
                </a14:hiddenEffects>
              </a:ext>
            </a:extLst>
          </p:spPr>
          <p:txBody>
            <a:bodyPr wrap="none" anchor="ctr">
              <a:flatTx/>
            </a:bodyPr>
            <a:lstStyle/>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SUP.EVAL.</a:t>
              </a:r>
            </a:p>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DEL DESEMP.</a:t>
              </a:r>
            </a:p>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J,LARIOS (39)</a:t>
              </a:r>
              <a:endParaRPr kumimoji="1" lang="es-ES" sz="1000" b="1">
                <a:solidFill>
                  <a:schemeClr val="tx1">
                    <a:lumMod val="50000"/>
                  </a:schemeClr>
                </a:solidFill>
                <a:effectLst>
                  <a:outerShdw blurRad="38100" dist="38100" dir="2700000" algn="tl">
                    <a:srgbClr val="000000"/>
                  </a:outerShdw>
                </a:effectLst>
                <a:latin typeface="Arial" charset="0"/>
                <a:ea typeface="+mn-ea"/>
              </a:endParaRPr>
            </a:p>
          </p:txBody>
        </p:sp>
        <p:sp>
          <p:nvSpPr>
            <p:cNvPr id="156685" name="Rectangle 13"/>
            <p:cNvSpPr>
              <a:spLocks noChangeArrowheads="1"/>
            </p:cNvSpPr>
            <p:nvPr/>
          </p:nvSpPr>
          <p:spPr bwMode="auto">
            <a:xfrm>
              <a:off x="3072" y="3024"/>
              <a:ext cx="956" cy="336"/>
            </a:xfrm>
            <a:prstGeom prst="rect">
              <a:avLst/>
            </a:prstGeom>
            <a:gradFill rotWithShape="0">
              <a:gsLst>
                <a:gs pos="0">
                  <a:srgbClr val="475E47"/>
                </a:gs>
                <a:gs pos="50000">
                  <a:schemeClr val="accent1"/>
                </a:gs>
                <a:gs pos="100000">
                  <a:srgbClr val="475E47"/>
                </a:gs>
              </a:gsLst>
              <a:lin ang="0" scaled="1"/>
            </a:gradFill>
            <a:ln w="9525">
              <a:miter lim="800000"/>
              <a:headEnd/>
              <a:tailEnd/>
            </a:ln>
            <a:effectLst/>
            <a:scene3d>
              <a:camera prst="legacyPerspectiveTopRight"/>
              <a:lightRig rig="legacyFlat3" dir="b"/>
            </a:scene3d>
            <a:sp3d extrusionH="430200" prstMaterial="legacyMatte">
              <a:bevelT w="13500" h="13500" prst="angle"/>
              <a:bevelB w="13500" h="13500" prst="angle"/>
              <a:extrusionClr>
                <a:schemeClr val="accent1"/>
              </a:extrusionClr>
            </a:sp3d>
            <a:extLst>
              <a:ext uri="{AF507438-7753-43e0-B8FC-AC1667EBCBE1}">
                <a14:hiddenEffects xmlns="" xmlns:a14="http://schemas.microsoft.com/office/drawing/2010/main">
                  <a:effectLst>
                    <a:outerShdw dist="107763" dir="2700000" algn="ctr" rotWithShape="0">
                      <a:schemeClr val="bg2"/>
                    </a:outerShdw>
                  </a:effectLst>
                </a14:hiddenEffects>
              </a:ext>
            </a:extLst>
          </p:spPr>
          <p:txBody>
            <a:bodyPr wrap="none" anchor="ctr">
              <a:flatTx/>
            </a:bodyPr>
            <a:lstStyle/>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SUPERV. EVAL.</a:t>
              </a:r>
            </a:p>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DEL DESEMP.</a:t>
              </a:r>
            </a:p>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F.MEJIA (46)</a:t>
              </a:r>
              <a:endParaRPr kumimoji="1" lang="es-ES" sz="1000" b="1">
                <a:solidFill>
                  <a:schemeClr val="tx1">
                    <a:lumMod val="50000"/>
                  </a:schemeClr>
                </a:solidFill>
                <a:effectLst>
                  <a:outerShdw blurRad="38100" dist="38100" dir="2700000" algn="tl">
                    <a:srgbClr val="000000"/>
                  </a:outerShdw>
                </a:effectLst>
                <a:latin typeface="Arial" charset="0"/>
                <a:ea typeface="+mn-ea"/>
              </a:endParaRPr>
            </a:p>
          </p:txBody>
        </p:sp>
        <p:sp>
          <p:nvSpPr>
            <p:cNvPr id="156686" name="Rectangle 14"/>
            <p:cNvSpPr>
              <a:spLocks noChangeArrowheads="1"/>
            </p:cNvSpPr>
            <p:nvPr/>
          </p:nvSpPr>
          <p:spPr bwMode="auto">
            <a:xfrm>
              <a:off x="1824" y="3024"/>
              <a:ext cx="912" cy="336"/>
            </a:xfrm>
            <a:prstGeom prst="rect">
              <a:avLst/>
            </a:prstGeom>
            <a:gradFill rotWithShape="0">
              <a:gsLst>
                <a:gs pos="0">
                  <a:srgbClr val="475E47"/>
                </a:gs>
                <a:gs pos="50000">
                  <a:schemeClr val="accent1"/>
                </a:gs>
                <a:gs pos="100000">
                  <a:srgbClr val="475E47"/>
                </a:gs>
              </a:gsLst>
              <a:lin ang="0" scaled="1"/>
            </a:gradFill>
            <a:ln w="9525">
              <a:miter lim="800000"/>
              <a:headEnd/>
              <a:tailEnd/>
            </a:ln>
            <a:effectLst/>
            <a:scene3d>
              <a:camera prst="legacyPerspectiveTopRight"/>
              <a:lightRig rig="legacyFlat3" dir="b"/>
            </a:scene3d>
            <a:sp3d extrusionH="430200" prstMaterial="legacyMatte">
              <a:bevelT w="13500" h="13500" prst="angle"/>
              <a:bevelB w="13500" h="13500" prst="angle"/>
              <a:extrusionClr>
                <a:schemeClr val="accent1"/>
              </a:extrusionClr>
            </a:sp3d>
            <a:extLst>
              <a:ext uri="{AF507438-7753-43e0-B8FC-AC1667EBCBE1}">
                <a14:hiddenEffects xmlns="" xmlns:a14="http://schemas.microsoft.com/office/drawing/2010/main">
                  <a:effectLst>
                    <a:outerShdw dist="107763" dir="2700000" algn="ctr" rotWithShape="0">
                      <a:schemeClr val="bg2"/>
                    </a:outerShdw>
                  </a:effectLst>
                </a14:hiddenEffects>
              </a:ext>
            </a:extLst>
          </p:spPr>
          <p:txBody>
            <a:bodyPr wrap="none" anchor="ctr">
              <a:flatTx/>
            </a:bodyPr>
            <a:lstStyle/>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ENLACE Y </a:t>
              </a:r>
            </a:p>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APOYO TECNICO</a:t>
              </a:r>
            </a:p>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J.RAMOS (42)</a:t>
              </a:r>
              <a:endParaRPr kumimoji="1" lang="es-ES" sz="1000" b="1">
                <a:solidFill>
                  <a:schemeClr val="tx1">
                    <a:lumMod val="50000"/>
                  </a:schemeClr>
                </a:solidFill>
                <a:effectLst>
                  <a:outerShdw blurRad="38100" dist="38100" dir="2700000" algn="tl">
                    <a:srgbClr val="000000"/>
                  </a:outerShdw>
                </a:effectLst>
                <a:latin typeface="Arial" charset="0"/>
                <a:ea typeface="+mn-ea"/>
              </a:endParaRPr>
            </a:p>
          </p:txBody>
        </p:sp>
        <p:sp>
          <p:nvSpPr>
            <p:cNvPr id="156687" name="Rectangle 15"/>
            <p:cNvSpPr>
              <a:spLocks noChangeArrowheads="1"/>
            </p:cNvSpPr>
            <p:nvPr/>
          </p:nvSpPr>
          <p:spPr bwMode="auto">
            <a:xfrm>
              <a:off x="720" y="3024"/>
              <a:ext cx="912" cy="336"/>
            </a:xfrm>
            <a:prstGeom prst="rect">
              <a:avLst/>
            </a:prstGeom>
            <a:gradFill rotWithShape="0">
              <a:gsLst>
                <a:gs pos="0">
                  <a:srgbClr val="475E47"/>
                </a:gs>
                <a:gs pos="50000">
                  <a:schemeClr val="accent1"/>
                </a:gs>
                <a:gs pos="100000">
                  <a:srgbClr val="475E47"/>
                </a:gs>
              </a:gsLst>
              <a:lin ang="0" scaled="1"/>
            </a:gradFill>
            <a:ln w="9525">
              <a:miter lim="800000"/>
              <a:headEnd/>
              <a:tailEnd/>
            </a:ln>
            <a:effectLst/>
            <a:scene3d>
              <a:camera prst="legacyPerspectiveTopRight"/>
              <a:lightRig rig="legacyFlat3" dir="b"/>
            </a:scene3d>
            <a:sp3d extrusionH="430200" prstMaterial="legacyMatte">
              <a:bevelT w="13500" h="13500" prst="angle"/>
              <a:bevelB w="13500" h="13500" prst="angle"/>
              <a:extrusionClr>
                <a:schemeClr val="accent1"/>
              </a:extrusionClr>
            </a:sp3d>
            <a:extLst>
              <a:ext uri="{AF507438-7753-43e0-B8FC-AC1667EBCBE1}">
                <a14:hiddenEffects xmlns="" xmlns:a14="http://schemas.microsoft.com/office/drawing/2010/main">
                  <a:effectLst>
                    <a:outerShdw dist="107763" dir="2700000" algn="ctr" rotWithShape="0">
                      <a:schemeClr val="bg2"/>
                    </a:outerShdw>
                  </a:effectLst>
                </a14:hiddenEffects>
              </a:ext>
            </a:extLst>
          </p:spPr>
          <p:txBody>
            <a:bodyPr wrap="none" anchor="ctr">
              <a:flatTx/>
            </a:bodyPr>
            <a:lstStyle/>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ENLACE Y</a:t>
              </a:r>
            </a:p>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APOYO TECNICO</a:t>
              </a:r>
            </a:p>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A.BARRERA (35)</a:t>
              </a:r>
              <a:endParaRPr kumimoji="1" lang="es-ES" sz="1000" b="1">
                <a:solidFill>
                  <a:schemeClr val="tx1">
                    <a:lumMod val="50000"/>
                  </a:schemeClr>
                </a:solidFill>
                <a:effectLst>
                  <a:outerShdw blurRad="38100" dist="38100" dir="2700000" algn="tl">
                    <a:srgbClr val="000000"/>
                  </a:outerShdw>
                </a:effectLst>
                <a:latin typeface="Arial" charset="0"/>
                <a:ea typeface="+mn-ea"/>
              </a:endParaRPr>
            </a:p>
          </p:txBody>
        </p:sp>
        <p:sp>
          <p:nvSpPr>
            <p:cNvPr id="156688" name="Rectangle 16"/>
            <p:cNvSpPr>
              <a:spLocks noChangeArrowheads="1"/>
            </p:cNvSpPr>
            <p:nvPr/>
          </p:nvSpPr>
          <p:spPr bwMode="auto">
            <a:xfrm>
              <a:off x="1104" y="1968"/>
              <a:ext cx="1152" cy="336"/>
            </a:xfrm>
            <a:prstGeom prst="rect">
              <a:avLst/>
            </a:prstGeom>
            <a:gradFill rotWithShape="0">
              <a:gsLst>
                <a:gs pos="0">
                  <a:srgbClr val="475E47"/>
                </a:gs>
                <a:gs pos="50000">
                  <a:schemeClr val="accent1"/>
                </a:gs>
                <a:gs pos="100000">
                  <a:srgbClr val="475E47"/>
                </a:gs>
              </a:gsLst>
              <a:lin ang="0" scaled="1"/>
            </a:gradFill>
            <a:ln w="9525">
              <a:miter lim="800000"/>
              <a:headEnd/>
              <a:tailEnd/>
            </a:ln>
            <a:effectLst/>
            <a:scene3d>
              <a:camera prst="legacyPerspectiveTopRight"/>
              <a:lightRig rig="legacyFlat3" dir="b"/>
            </a:scene3d>
            <a:sp3d extrusionH="430200" prstMaterial="legacyMatte">
              <a:bevelT w="13500" h="13500" prst="angle"/>
              <a:bevelB w="13500" h="13500" prst="angle"/>
              <a:extrusionClr>
                <a:schemeClr val="accent1"/>
              </a:extrusionClr>
            </a:sp3d>
            <a:extLst>
              <a:ext uri="{AF507438-7753-43e0-B8FC-AC1667EBCBE1}">
                <a14:hiddenEffects xmlns="" xmlns:a14="http://schemas.microsoft.com/office/drawing/2010/main">
                  <a:effectLst>
                    <a:outerShdw dist="107763" dir="2700000" algn="ctr" rotWithShape="0">
                      <a:schemeClr val="bg2"/>
                    </a:outerShdw>
                  </a:effectLst>
                </a14:hiddenEffects>
              </a:ext>
            </a:extLst>
          </p:spPr>
          <p:txBody>
            <a:bodyPr wrap="none" anchor="ctr">
              <a:flatTx/>
            </a:bodyPr>
            <a:lstStyle/>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SUBDIRECTOR DE </a:t>
              </a:r>
            </a:p>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CAPACITACION</a:t>
              </a:r>
            </a:p>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L.SALAS (39)</a:t>
              </a:r>
              <a:endParaRPr kumimoji="1" lang="es-ES" sz="1000" b="1">
                <a:solidFill>
                  <a:schemeClr val="tx1">
                    <a:lumMod val="50000"/>
                  </a:schemeClr>
                </a:solidFill>
                <a:effectLst>
                  <a:outerShdw blurRad="38100" dist="38100" dir="2700000" algn="tl">
                    <a:srgbClr val="000000"/>
                  </a:outerShdw>
                </a:effectLst>
                <a:latin typeface="Arial" charset="0"/>
                <a:ea typeface="+mn-ea"/>
              </a:endParaRPr>
            </a:p>
          </p:txBody>
        </p:sp>
        <p:sp>
          <p:nvSpPr>
            <p:cNvPr id="156689" name="Rectangle 17"/>
            <p:cNvSpPr>
              <a:spLocks noChangeArrowheads="1"/>
            </p:cNvSpPr>
            <p:nvPr/>
          </p:nvSpPr>
          <p:spPr bwMode="auto">
            <a:xfrm>
              <a:off x="2784" y="1296"/>
              <a:ext cx="576" cy="288"/>
            </a:xfrm>
            <a:prstGeom prst="rect">
              <a:avLst/>
            </a:prstGeom>
            <a:gradFill rotWithShape="0">
              <a:gsLst>
                <a:gs pos="0">
                  <a:srgbClr val="475E47"/>
                </a:gs>
                <a:gs pos="50000">
                  <a:schemeClr val="accent1"/>
                </a:gs>
                <a:gs pos="100000">
                  <a:srgbClr val="475E47"/>
                </a:gs>
              </a:gsLst>
              <a:lin ang="0" scaled="1"/>
            </a:gradFill>
            <a:ln w="9525">
              <a:miter lim="800000"/>
              <a:headEnd/>
              <a:tailEnd/>
            </a:ln>
            <a:effectLst/>
            <a:scene3d>
              <a:camera prst="legacyPerspectiveTopRight"/>
              <a:lightRig rig="legacyFlat3" dir="b"/>
            </a:scene3d>
            <a:sp3d extrusionH="430200" prstMaterial="legacyMatte">
              <a:bevelT w="13500" h="13500" prst="angle"/>
              <a:bevelB w="13500" h="13500" prst="angle"/>
              <a:extrusionClr>
                <a:schemeClr val="accent1"/>
              </a:extrusionClr>
            </a:sp3d>
            <a:extLst>
              <a:ext uri="{AF507438-7753-43e0-B8FC-AC1667EBCBE1}">
                <a14:hiddenEffects xmlns="" xmlns:a14="http://schemas.microsoft.com/office/drawing/2010/main">
                  <a:effectLst>
                    <a:outerShdw dist="107763" dir="2700000" algn="ctr" rotWithShape="0">
                      <a:schemeClr val="bg2"/>
                    </a:outerShdw>
                  </a:effectLst>
                </a14:hiddenEffects>
              </a:ext>
            </a:extLst>
          </p:spPr>
          <p:txBody>
            <a:bodyPr wrap="none" anchor="ctr">
              <a:flatTx/>
            </a:bodyPr>
            <a:lstStyle/>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J.GARCIA (55)</a:t>
              </a:r>
            </a:p>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J.MARTIN (50)</a:t>
              </a:r>
              <a:endParaRPr kumimoji="1" lang="es-ES" sz="1000" b="1">
                <a:solidFill>
                  <a:schemeClr val="tx1">
                    <a:lumMod val="50000"/>
                  </a:schemeClr>
                </a:solidFill>
                <a:effectLst>
                  <a:outerShdw blurRad="38100" dist="38100" dir="2700000" algn="tl">
                    <a:srgbClr val="000000"/>
                  </a:outerShdw>
                </a:effectLst>
                <a:latin typeface="Arial" charset="0"/>
                <a:ea typeface="+mn-ea"/>
              </a:endParaRPr>
            </a:p>
          </p:txBody>
        </p:sp>
        <p:sp>
          <p:nvSpPr>
            <p:cNvPr id="192534" name="WordArt 39"/>
            <p:cNvSpPr>
              <a:spLocks noChangeArrowheads="1" noChangeShapeType="1" noTextEdit="1"/>
            </p:cNvSpPr>
            <p:nvPr/>
          </p:nvSpPr>
          <p:spPr bwMode="auto">
            <a:xfrm rot="16233974">
              <a:off x="-1147" y="2085"/>
              <a:ext cx="3222" cy="234"/>
            </a:xfrm>
            <a:prstGeom prst="rect">
              <a:avLst/>
            </a:prstGeom>
            <a:extLst>
              <a:ext uri="{91240B29-F687-4f45-9708-019B960494DF}">
                <a14:hiddenLine xmlns=""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s-MX" b="1" kern="10" dirty="0" smtClean="0">
                  <a:solidFill>
                    <a:schemeClr val="tx1">
                      <a:lumMod val="50000"/>
                    </a:schemeClr>
                  </a:solidFill>
                  <a:effectLst>
                    <a:outerShdw dist="45791" dir="2021404" algn="ctr" rotWithShape="0">
                      <a:srgbClr val="C0C0C0">
                        <a:alpha val="74997"/>
                      </a:srgbClr>
                    </a:outerShdw>
                  </a:effectLst>
                  <a:latin typeface="Tahoma"/>
                  <a:ea typeface="Tahoma"/>
                  <a:cs typeface="Tahoma"/>
                </a:rPr>
                <a:t>GRÁFICA </a:t>
              </a:r>
              <a:r>
                <a:rPr lang="es-MX" b="1" kern="10" dirty="0">
                  <a:solidFill>
                    <a:schemeClr val="tx1">
                      <a:lumMod val="50000"/>
                    </a:schemeClr>
                  </a:solidFill>
                  <a:effectLst>
                    <a:outerShdw dist="45791" dir="2021404" algn="ctr" rotWithShape="0">
                      <a:srgbClr val="C0C0C0">
                        <a:alpha val="74997"/>
                      </a:srgbClr>
                    </a:outerShdw>
                  </a:effectLst>
                  <a:latin typeface="Tahoma"/>
                  <a:ea typeface="Tahoma"/>
                  <a:cs typeface="Tahoma"/>
                </a:rPr>
                <a:t>DE REEMPLAZO POTENCIAL</a:t>
              </a:r>
            </a:p>
          </p:txBody>
        </p:sp>
        <p:sp>
          <p:nvSpPr>
            <p:cNvPr id="101400" name="Line 40"/>
            <p:cNvSpPr>
              <a:spLocks noChangeShapeType="1"/>
            </p:cNvSpPr>
            <p:nvPr/>
          </p:nvSpPr>
          <p:spPr bwMode="auto">
            <a:xfrm>
              <a:off x="2880" y="1584"/>
              <a:ext cx="0" cy="288"/>
            </a:xfrm>
            <a:prstGeom prst="line">
              <a:avLst/>
            </a:prstGeom>
            <a:noFill/>
            <a:ln w="38100" cap="sq">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17961" dir="13500000" algn="ctr" rotWithShape="0">
                      <a:srgbClr val="003D3D">
                        <a:alpha val="74998"/>
                      </a:srgbClr>
                    </a:outerShdw>
                  </a:effectLst>
                </a14:hiddenEffects>
              </a:ext>
            </a:extLst>
          </p:spPr>
          <p:txBody>
            <a:bodyPr/>
            <a:lstStyle/>
            <a:p>
              <a:pPr>
                <a:defRPr/>
              </a:pPr>
              <a:endParaRPr lang="es-ES">
                <a:solidFill>
                  <a:schemeClr val="tx1">
                    <a:lumMod val="50000"/>
                  </a:schemeClr>
                </a:solidFill>
                <a:latin typeface="Times New Roman" charset="0"/>
                <a:ea typeface="ＭＳ Ｐゴシック" charset="0"/>
              </a:endParaRPr>
            </a:p>
          </p:txBody>
        </p:sp>
        <p:cxnSp>
          <p:nvCxnSpPr>
            <p:cNvPr id="101401" name="AutoShape 41"/>
            <p:cNvCxnSpPr>
              <a:cxnSpLocks noChangeShapeType="1"/>
              <a:endCxn id="156688" idx="0"/>
            </p:cNvCxnSpPr>
            <p:nvPr/>
          </p:nvCxnSpPr>
          <p:spPr bwMode="auto">
            <a:xfrm rot="10800000" flipV="1">
              <a:off x="1680" y="1872"/>
              <a:ext cx="1204" cy="96"/>
            </a:xfrm>
            <a:prstGeom prst="bentConnector2">
              <a:avLst/>
            </a:prstGeom>
            <a:noFill/>
            <a:ln w="38100" cap="sq">
              <a:solidFill>
                <a:schemeClr val="tx2"/>
              </a:solidFill>
              <a:miter lim="800000"/>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01402" name="AutoShape 43"/>
            <p:cNvCxnSpPr>
              <a:cxnSpLocks noChangeShapeType="1"/>
            </p:cNvCxnSpPr>
            <p:nvPr/>
          </p:nvCxnSpPr>
          <p:spPr bwMode="auto">
            <a:xfrm rot="5400000" flipH="1">
              <a:off x="3468" y="1284"/>
              <a:ext cx="96" cy="1272"/>
            </a:xfrm>
            <a:prstGeom prst="bentConnector2">
              <a:avLst/>
            </a:prstGeom>
            <a:noFill/>
            <a:ln w="38100" cap="sq">
              <a:solidFill>
                <a:schemeClr val="tx2"/>
              </a:solidFill>
              <a:miter lim="800000"/>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01403" name="Line 48"/>
            <p:cNvSpPr>
              <a:spLocks noChangeShapeType="1"/>
            </p:cNvSpPr>
            <p:nvPr/>
          </p:nvSpPr>
          <p:spPr bwMode="auto">
            <a:xfrm>
              <a:off x="1680" y="2592"/>
              <a:ext cx="0" cy="192"/>
            </a:xfrm>
            <a:prstGeom prst="line">
              <a:avLst/>
            </a:prstGeom>
            <a:noFill/>
            <a:ln w="38100" cap="sq">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solidFill>
                  <a:schemeClr val="tx1">
                    <a:lumMod val="50000"/>
                  </a:schemeClr>
                </a:solidFill>
                <a:latin typeface="Times New Roman" charset="0"/>
                <a:ea typeface="ＭＳ Ｐゴシック" charset="0"/>
              </a:endParaRPr>
            </a:p>
          </p:txBody>
        </p:sp>
        <p:sp>
          <p:nvSpPr>
            <p:cNvPr id="101404" name="Line 49"/>
            <p:cNvSpPr>
              <a:spLocks noChangeShapeType="1"/>
            </p:cNvSpPr>
            <p:nvPr/>
          </p:nvSpPr>
          <p:spPr bwMode="auto">
            <a:xfrm>
              <a:off x="4155" y="2640"/>
              <a:ext cx="0" cy="192"/>
            </a:xfrm>
            <a:prstGeom prst="line">
              <a:avLst/>
            </a:prstGeom>
            <a:noFill/>
            <a:ln w="38100" cap="sq">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solidFill>
                  <a:schemeClr val="tx1">
                    <a:lumMod val="50000"/>
                  </a:schemeClr>
                </a:solidFill>
                <a:latin typeface="Times New Roman" charset="0"/>
                <a:ea typeface="ＭＳ Ｐゴシック" charset="0"/>
              </a:endParaRPr>
            </a:p>
          </p:txBody>
        </p:sp>
        <p:cxnSp>
          <p:nvCxnSpPr>
            <p:cNvPr id="101405" name="AutoShape 50"/>
            <p:cNvCxnSpPr>
              <a:cxnSpLocks noChangeShapeType="1"/>
              <a:stCxn id="156687" idx="0"/>
              <a:endCxn id="156686" idx="0"/>
            </p:cNvCxnSpPr>
            <p:nvPr/>
          </p:nvCxnSpPr>
          <p:spPr bwMode="auto">
            <a:xfrm rot="5400000" flipV="1">
              <a:off x="1727" y="2473"/>
              <a:ext cx="1" cy="1102"/>
            </a:xfrm>
            <a:prstGeom prst="bentConnector3">
              <a:avLst>
                <a:gd name="adj1" fmla="val -23500005"/>
              </a:avLst>
            </a:prstGeom>
            <a:noFill/>
            <a:ln w="38100" cap="sq">
              <a:solidFill>
                <a:schemeClr val="tx2"/>
              </a:solidFill>
              <a:miter lim="800000"/>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01406" name="AutoShape 51"/>
            <p:cNvCxnSpPr>
              <a:cxnSpLocks noChangeShapeType="1"/>
              <a:stCxn id="156685" idx="0"/>
              <a:endCxn id="156684" idx="0"/>
            </p:cNvCxnSpPr>
            <p:nvPr/>
          </p:nvCxnSpPr>
          <p:spPr bwMode="auto">
            <a:xfrm rot="5400000" flipV="1">
              <a:off x="4200" y="2377"/>
              <a:ext cx="1" cy="1292"/>
            </a:xfrm>
            <a:prstGeom prst="bentConnector3">
              <a:avLst>
                <a:gd name="adj1" fmla="val -18100005"/>
              </a:avLst>
            </a:prstGeom>
            <a:noFill/>
            <a:ln w="38100" cap="sq">
              <a:solidFill>
                <a:schemeClr val="tx2"/>
              </a:solidFill>
              <a:miter lim="800000"/>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56728" name="Rectangle 56"/>
            <p:cNvSpPr>
              <a:spLocks noChangeArrowheads="1"/>
            </p:cNvSpPr>
            <p:nvPr/>
          </p:nvSpPr>
          <p:spPr bwMode="auto">
            <a:xfrm>
              <a:off x="4368" y="3408"/>
              <a:ext cx="285" cy="288"/>
            </a:xfrm>
            <a:prstGeom prst="rect">
              <a:avLst/>
            </a:prstGeom>
            <a:gradFill rotWithShape="0">
              <a:gsLst>
                <a:gs pos="0">
                  <a:srgbClr val="475E47"/>
                </a:gs>
                <a:gs pos="50000">
                  <a:schemeClr val="accent1"/>
                </a:gs>
                <a:gs pos="100000">
                  <a:srgbClr val="475E47"/>
                </a:gs>
              </a:gsLst>
              <a:lin ang="0" scaled="1"/>
            </a:gradFill>
            <a:ln w="9525">
              <a:miter lim="800000"/>
              <a:headEnd/>
              <a:tailEnd/>
            </a:ln>
            <a:effectLst/>
            <a:scene3d>
              <a:camera prst="legacyPerspectiveTopRight"/>
              <a:lightRig rig="legacyFlat3" dir="b"/>
            </a:scene3d>
            <a:sp3d extrusionH="430200" prstMaterial="legacyMatte">
              <a:bevelT w="13500" h="13500" prst="angle"/>
              <a:bevelB w="13500" h="13500" prst="angle"/>
              <a:extrusionClr>
                <a:schemeClr val="accent1"/>
              </a:extrusionClr>
            </a:sp3d>
            <a:extLst>
              <a:ext uri="{AF507438-7753-43e0-B8FC-AC1667EBCBE1}">
                <a14:hiddenEffects xmlns="" xmlns:a14="http://schemas.microsoft.com/office/drawing/2010/main">
                  <a:effectLst>
                    <a:outerShdw dist="107763" dir="2700000" algn="ctr" rotWithShape="0">
                      <a:schemeClr val="bg2"/>
                    </a:outerShdw>
                  </a:effectLst>
                </a14:hiddenEffects>
              </a:ext>
            </a:extLst>
          </p:spPr>
          <p:txBody>
            <a:bodyPr wrap="none" anchor="ctr">
              <a:flatTx/>
            </a:bodyPr>
            <a:lstStyle/>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C/1</a:t>
              </a:r>
            </a:p>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B/2</a:t>
              </a:r>
              <a:endParaRPr kumimoji="1" lang="es-ES" sz="1000" b="1">
                <a:solidFill>
                  <a:schemeClr val="tx1">
                    <a:lumMod val="50000"/>
                  </a:schemeClr>
                </a:solidFill>
                <a:effectLst>
                  <a:outerShdw blurRad="38100" dist="38100" dir="2700000" algn="tl">
                    <a:srgbClr val="000000"/>
                  </a:outerShdw>
                </a:effectLst>
                <a:latin typeface="Arial" charset="0"/>
                <a:ea typeface="+mn-ea"/>
              </a:endParaRPr>
            </a:p>
          </p:txBody>
        </p:sp>
        <p:sp>
          <p:nvSpPr>
            <p:cNvPr id="156729" name="Rectangle 57"/>
            <p:cNvSpPr>
              <a:spLocks noChangeArrowheads="1"/>
            </p:cNvSpPr>
            <p:nvPr/>
          </p:nvSpPr>
          <p:spPr bwMode="auto">
            <a:xfrm>
              <a:off x="3072" y="3408"/>
              <a:ext cx="285" cy="288"/>
            </a:xfrm>
            <a:prstGeom prst="rect">
              <a:avLst/>
            </a:prstGeom>
            <a:gradFill rotWithShape="0">
              <a:gsLst>
                <a:gs pos="0">
                  <a:srgbClr val="475E47"/>
                </a:gs>
                <a:gs pos="50000">
                  <a:schemeClr val="accent1"/>
                </a:gs>
                <a:gs pos="100000">
                  <a:srgbClr val="475E47"/>
                </a:gs>
              </a:gsLst>
              <a:lin ang="0" scaled="1"/>
            </a:gradFill>
            <a:ln w="9525">
              <a:miter lim="800000"/>
              <a:headEnd/>
              <a:tailEnd/>
            </a:ln>
            <a:effectLst/>
            <a:scene3d>
              <a:camera prst="legacyPerspectiveTopRight"/>
              <a:lightRig rig="legacyFlat3" dir="b"/>
            </a:scene3d>
            <a:sp3d extrusionH="430200" prstMaterial="legacyMatte">
              <a:bevelT w="13500" h="13500" prst="angle"/>
              <a:bevelB w="13500" h="13500" prst="angle"/>
              <a:extrusionClr>
                <a:schemeClr val="accent1"/>
              </a:extrusionClr>
            </a:sp3d>
            <a:extLst>
              <a:ext uri="{AF507438-7753-43e0-B8FC-AC1667EBCBE1}">
                <a14:hiddenEffects xmlns="" xmlns:a14="http://schemas.microsoft.com/office/drawing/2010/main">
                  <a:effectLst>
                    <a:outerShdw dist="107763" dir="2700000" algn="ctr" rotWithShape="0">
                      <a:schemeClr val="bg2"/>
                    </a:outerShdw>
                  </a:effectLst>
                </a14:hiddenEffects>
              </a:ext>
            </a:extLst>
          </p:spPr>
          <p:txBody>
            <a:bodyPr wrap="none" anchor="ctr">
              <a:flatTx/>
            </a:bodyPr>
            <a:lstStyle/>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C/3</a:t>
              </a:r>
            </a:p>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B/2</a:t>
              </a:r>
              <a:endParaRPr kumimoji="1" lang="es-ES" sz="1000" b="1">
                <a:solidFill>
                  <a:schemeClr val="tx1">
                    <a:lumMod val="50000"/>
                  </a:schemeClr>
                </a:solidFill>
                <a:effectLst>
                  <a:outerShdw blurRad="38100" dist="38100" dir="2700000" algn="tl">
                    <a:srgbClr val="000000"/>
                  </a:outerShdw>
                </a:effectLst>
                <a:latin typeface="Arial" charset="0"/>
                <a:ea typeface="+mn-ea"/>
              </a:endParaRPr>
            </a:p>
          </p:txBody>
        </p:sp>
        <p:sp>
          <p:nvSpPr>
            <p:cNvPr id="156730" name="Rectangle 58"/>
            <p:cNvSpPr>
              <a:spLocks noChangeArrowheads="1"/>
            </p:cNvSpPr>
            <p:nvPr/>
          </p:nvSpPr>
          <p:spPr bwMode="auto">
            <a:xfrm>
              <a:off x="3390" y="3408"/>
              <a:ext cx="620" cy="288"/>
            </a:xfrm>
            <a:prstGeom prst="rect">
              <a:avLst/>
            </a:prstGeom>
            <a:gradFill rotWithShape="0">
              <a:gsLst>
                <a:gs pos="0">
                  <a:srgbClr val="475E47"/>
                </a:gs>
                <a:gs pos="50000">
                  <a:schemeClr val="accent1"/>
                </a:gs>
                <a:gs pos="100000">
                  <a:srgbClr val="475E47"/>
                </a:gs>
              </a:gsLst>
              <a:lin ang="0" scaled="1"/>
            </a:gradFill>
            <a:ln w="9525">
              <a:miter lim="800000"/>
              <a:headEnd/>
              <a:tailEnd/>
            </a:ln>
            <a:effectLst/>
            <a:scene3d>
              <a:camera prst="legacyPerspectiveTopRight"/>
              <a:lightRig rig="legacyFlat3" dir="b"/>
            </a:scene3d>
            <a:sp3d extrusionH="430200" prstMaterial="legacyMatte">
              <a:bevelT w="13500" h="13500" prst="angle"/>
              <a:bevelB w="13500" h="13500" prst="angle"/>
              <a:extrusionClr>
                <a:schemeClr val="accent1"/>
              </a:extrusionClr>
            </a:sp3d>
            <a:extLst>
              <a:ext uri="{AF507438-7753-43e0-B8FC-AC1667EBCBE1}">
                <a14:hiddenEffects xmlns="" xmlns:a14="http://schemas.microsoft.com/office/drawing/2010/main">
                  <a:effectLst>
                    <a:outerShdw dist="107763" dir="2700000" algn="ctr" rotWithShape="0">
                      <a:schemeClr val="bg2"/>
                    </a:outerShdw>
                  </a:effectLst>
                </a14:hiddenEffects>
              </a:ext>
            </a:extLst>
          </p:spPr>
          <p:txBody>
            <a:bodyPr wrap="none" anchor="ctr">
              <a:flatTx/>
            </a:bodyPr>
            <a:lstStyle/>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A.OCHOA (37)</a:t>
              </a:r>
            </a:p>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R.VIESCA (33)</a:t>
              </a:r>
              <a:endParaRPr kumimoji="1" lang="es-ES" sz="1000" b="1">
                <a:solidFill>
                  <a:schemeClr val="tx1">
                    <a:lumMod val="50000"/>
                  </a:schemeClr>
                </a:solidFill>
                <a:effectLst>
                  <a:outerShdw blurRad="38100" dist="38100" dir="2700000" algn="tl">
                    <a:srgbClr val="000000"/>
                  </a:outerShdw>
                </a:effectLst>
                <a:latin typeface="Arial" charset="0"/>
                <a:ea typeface="+mn-ea"/>
              </a:endParaRPr>
            </a:p>
          </p:txBody>
        </p:sp>
        <p:sp>
          <p:nvSpPr>
            <p:cNvPr id="156731" name="Rectangle 59"/>
            <p:cNvSpPr>
              <a:spLocks noChangeArrowheads="1"/>
            </p:cNvSpPr>
            <p:nvPr/>
          </p:nvSpPr>
          <p:spPr bwMode="auto">
            <a:xfrm>
              <a:off x="4704" y="3408"/>
              <a:ext cx="620" cy="288"/>
            </a:xfrm>
            <a:prstGeom prst="rect">
              <a:avLst/>
            </a:prstGeom>
            <a:gradFill rotWithShape="0">
              <a:gsLst>
                <a:gs pos="0">
                  <a:srgbClr val="475E47"/>
                </a:gs>
                <a:gs pos="50000">
                  <a:schemeClr val="accent1"/>
                </a:gs>
                <a:gs pos="100000">
                  <a:srgbClr val="475E47"/>
                </a:gs>
              </a:gsLst>
              <a:lin ang="0" scaled="1"/>
            </a:gradFill>
            <a:ln w="9525">
              <a:miter lim="800000"/>
              <a:headEnd/>
              <a:tailEnd/>
            </a:ln>
            <a:effectLst/>
            <a:scene3d>
              <a:camera prst="legacyPerspectiveTopRight"/>
              <a:lightRig rig="legacyFlat3" dir="b"/>
            </a:scene3d>
            <a:sp3d extrusionH="430200" prstMaterial="legacyMatte">
              <a:bevelT w="13500" h="13500" prst="angle"/>
              <a:bevelB w="13500" h="13500" prst="angle"/>
              <a:extrusionClr>
                <a:schemeClr val="accent1"/>
              </a:extrusionClr>
            </a:sp3d>
            <a:extLst>
              <a:ext uri="{AF507438-7753-43e0-B8FC-AC1667EBCBE1}">
                <a14:hiddenEffects xmlns="" xmlns:a14="http://schemas.microsoft.com/office/drawing/2010/main">
                  <a:effectLst>
                    <a:outerShdw dist="107763" dir="2700000" algn="ctr" rotWithShape="0">
                      <a:schemeClr val="bg2"/>
                    </a:outerShdw>
                  </a:effectLst>
                </a14:hiddenEffects>
              </a:ext>
            </a:extLst>
          </p:spPr>
          <p:txBody>
            <a:bodyPr wrap="none" anchor="ctr">
              <a:flatTx/>
            </a:bodyPr>
            <a:lstStyle/>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R.MORAN (38)</a:t>
              </a:r>
            </a:p>
            <a:p>
              <a:pPr algn="ctr">
                <a:defRPr/>
              </a:pPr>
              <a:r>
                <a:rPr kumimoji="1" lang="es-MX" sz="1000" b="1">
                  <a:solidFill>
                    <a:schemeClr val="tx1">
                      <a:lumMod val="50000"/>
                    </a:schemeClr>
                  </a:solidFill>
                  <a:effectLst>
                    <a:outerShdw blurRad="38100" dist="38100" dir="2700000" algn="tl">
                      <a:srgbClr val="000000"/>
                    </a:outerShdw>
                  </a:effectLst>
                  <a:latin typeface="Arial" charset="0"/>
                  <a:ea typeface="+mn-ea"/>
                </a:rPr>
                <a:t>R.TORRES(35)</a:t>
              </a:r>
              <a:endParaRPr kumimoji="1" lang="es-ES" sz="1000" b="1">
                <a:solidFill>
                  <a:schemeClr val="tx1">
                    <a:lumMod val="50000"/>
                  </a:schemeClr>
                </a:solidFill>
                <a:effectLst>
                  <a:outerShdw blurRad="38100" dist="38100" dir="2700000" algn="tl">
                    <a:srgbClr val="000000"/>
                  </a:outerShdw>
                </a:effectLst>
                <a:latin typeface="Arial" charset="0"/>
                <a:ea typeface="+mn-ea"/>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56674"/>
                                        </p:tgtEl>
                                        <p:attrNameLst>
                                          <p:attrName>style.visibility</p:attrName>
                                        </p:attrNameLst>
                                      </p:cBhvr>
                                      <p:to>
                                        <p:strVal val="visible"/>
                                      </p:to>
                                    </p:set>
                                    <p:anim calcmode="lin" valueType="num">
                                      <p:cBhvr>
                                        <p:cTn id="7" dur="1000" fill="hold"/>
                                        <p:tgtEl>
                                          <p:spTgt spid="156674"/>
                                        </p:tgtEl>
                                        <p:attrNameLst>
                                          <p:attrName>ppt_w</p:attrName>
                                        </p:attrNameLst>
                                      </p:cBhvr>
                                      <p:tavLst>
                                        <p:tav tm="0">
                                          <p:val>
                                            <p:fltVal val="0"/>
                                          </p:val>
                                        </p:tav>
                                        <p:tav tm="100000">
                                          <p:val>
                                            <p:strVal val="#ppt_w"/>
                                          </p:val>
                                        </p:tav>
                                      </p:tavLst>
                                    </p:anim>
                                    <p:anim calcmode="lin" valueType="num">
                                      <p:cBhvr>
                                        <p:cTn id="8" dur="1000" fill="hold"/>
                                        <p:tgtEl>
                                          <p:spTgt spid="156674"/>
                                        </p:tgtEl>
                                        <p:attrNameLst>
                                          <p:attrName>ppt_h</p:attrName>
                                        </p:attrNameLst>
                                      </p:cBhvr>
                                      <p:tavLst>
                                        <p:tav tm="0">
                                          <p:val>
                                            <p:fltVal val="0"/>
                                          </p:val>
                                        </p:tav>
                                        <p:tav tm="100000">
                                          <p:val>
                                            <p:strVal val="#ppt_h"/>
                                          </p:val>
                                        </p:tav>
                                      </p:tavLst>
                                    </p:anim>
                                    <p:anim calcmode="lin" valueType="num">
                                      <p:cBhvr>
                                        <p:cTn id="9" dur="1000" fill="hold"/>
                                        <p:tgtEl>
                                          <p:spTgt spid="15667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56674"/>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23" presetClass="entr" presetSubtype="36" fill="hold" nodeType="afterEffect">
                                  <p:stCondLst>
                                    <p:cond delay="0"/>
                                  </p:stCondLst>
                                  <p:childTnLst>
                                    <p:set>
                                      <p:cBhvr>
                                        <p:cTn id="13" dur="1" fill="hold">
                                          <p:stCondLst>
                                            <p:cond delay="0"/>
                                          </p:stCondLst>
                                        </p:cTn>
                                        <p:tgtEl>
                                          <p:spTgt spid="156733"/>
                                        </p:tgtEl>
                                        <p:attrNameLst>
                                          <p:attrName>style.visibility</p:attrName>
                                        </p:attrNameLst>
                                      </p:cBhvr>
                                      <p:to>
                                        <p:strVal val="visible"/>
                                      </p:to>
                                    </p:set>
                                    <p:anim calcmode="lin" valueType="num">
                                      <p:cBhvr>
                                        <p:cTn id="14" dur="500" fill="hold"/>
                                        <p:tgtEl>
                                          <p:spTgt spid="156733"/>
                                        </p:tgtEl>
                                        <p:attrNameLst>
                                          <p:attrName>ppt_w</p:attrName>
                                        </p:attrNameLst>
                                      </p:cBhvr>
                                      <p:tavLst>
                                        <p:tav tm="0">
                                          <p:val>
                                            <p:strVal val="(6*min(max(#ppt_w*#ppt_h,.3),1)-7.4)/-.7*#ppt_w"/>
                                          </p:val>
                                        </p:tav>
                                        <p:tav tm="100000">
                                          <p:val>
                                            <p:strVal val="#ppt_w"/>
                                          </p:val>
                                        </p:tav>
                                      </p:tavLst>
                                    </p:anim>
                                    <p:anim calcmode="lin" valueType="num">
                                      <p:cBhvr>
                                        <p:cTn id="15" dur="500" fill="hold"/>
                                        <p:tgtEl>
                                          <p:spTgt spid="156733"/>
                                        </p:tgtEl>
                                        <p:attrNameLst>
                                          <p:attrName>ppt_h</p:attrName>
                                        </p:attrNameLst>
                                      </p:cBhvr>
                                      <p:tavLst>
                                        <p:tav tm="0">
                                          <p:val>
                                            <p:strVal val="(6*min(max(#ppt_w*#ppt_h,.3),1)-7.4)/-.7*#ppt_h"/>
                                          </p:val>
                                        </p:tav>
                                        <p:tav tm="100000">
                                          <p:val>
                                            <p:strVal val="#ppt_h"/>
                                          </p:val>
                                        </p:tav>
                                      </p:tavLst>
                                    </p:anim>
                                    <p:anim calcmode="lin" valueType="num">
                                      <p:cBhvr>
                                        <p:cTn id="16" dur="500" fill="hold"/>
                                        <p:tgtEl>
                                          <p:spTgt spid="156733"/>
                                        </p:tgtEl>
                                        <p:attrNameLst>
                                          <p:attrName>ppt_x</p:attrName>
                                        </p:attrNameLst>
                                      </p:cBhvr>
                                      <p:tavLst>
                                        <p:tav tm="0">
                                          <p:val>
                                            <p:fltVal val="0.5"/>
                                          </p:val>
                                        </p:tav>
                                        <p:tav tm="100000">
                                          <p:val>
                                            <p:strVal val="#ppt_x"/>
                                          </p:val>
                                        </p:tav>
                                      </p:tavLst>
                                    </p:anim>
                                    <p:anim calcmode="lin" valueType="num">
                                      <p:cBhvr>
                                        <p:cTn id="17" dur="500" fill="hold"/>
                                        <p:tgtEl>
                                          <p:spTgt spid="156733"/>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674" grpId="0" autoUpdateAnimBg="0"/>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ChangeArrowheads="1"/>
          </p:cNvSpPr>
          <p:nvPr/>
        </p:nvSpPr>
        <p:spPr bwMode="auto">
          <a:xfrm>
            <a:off x="899592" y="-387424"/>
            <a:ext cx="7630616"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PLANEACIÓN </a:t>
            </a:r>
            <a:r>
              <a:rPr lang="es-MX" altLang="es-MX" sz="2800" b="1" dirty="0">
                <a:solidFill>
                  <a:schemeClr val="tx2"/>
                </a:solidFill>
                <a:effectLst>
                  <a:outerShdw blurRad="38100" dist="38100" dir="2700000" algn="tl">
                    <a:srgbClr val="C0C0C0"/>
                  </a:outerShdw>
                </a:effectLst>
                <a:latin typeface="Arial" pitchFamily="34" charset="0"/>
              </a:rPr>
              <a:t>DE RECURSOS HUMANOS</a:t>
            </a:r>
          </a:p>
        </p:txBody>
      </p:sp>
      <p:sp>
        <p:nvSpPr>
          <p:cNvPr id="157699" name="Text Box 3"/>
          <p:cNvSpPr txBox="1">
            <a:spLocks noChangeArrowheads="1"/>
          </p:cNvSpPr>
          <p:nvPr/>
        </p:nvSpPr>
        <p:spPr bwMode="auto">
          <a:xfrm>
            <a:off x="827584" y="764704"/>
            <a:ext cx="8202613" cy="240065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300" b="1" dirty="0">
                <a:solidFill>
                  <a:srgbClr val="FF0000"/>
                </a:solidFill>
                <a:latin typeface="Arial" pitchFamily="34" charset="0"/>
              </a:rPr>
              <a:t>PARA COMPLETAR </a:t>
            </a:r>
            <a:r>
              <a:rPr kumimoji="1" lang="es-MX" altLang="es-MX" sz="2300" b="1" dirty="0" smtClean="0">
                <a:solidFill>
                  <a:srgbClr val="FF0000"/>
                </a:solidFill>
                <a:latin typeface="Arial" pitchFamily="34" charset="0"/>
              </a:rPr>
              <a:t>SE DEBE </a:t>
            </a:r>
            <a:r>
              <a:rPr kumimoji="1" lang="es-MX" altLang="es-MX" sz="2300" b="1" dirty="0">
                <a:solidFill>
                  <a:srgbClr val="FF0000"/>
                </a:solidFill>
                <a:latin typeface="Arial" pitchFamily="34" charset="0"/>
              </a:rPr>
              <a:t>DE DESARROLLAR.</a:t>
            </a:r>
          </a:p>
          <a:p>
            <a:pPr algn="just" eaLnBrk="1" hangingPunct="1"/>
            <a:r>
              <a:rPr kumimoji="1" lang="es-MX" altLang="es-MX" sz="1200" b="1" dirty="0">
                <a:solidFill>
                  <a:srgbClr val="0000CC"/>
                </a:solidFill>
                <a:latin typeface="Arial" pitchFamily="34" charset="0"/>
              </a:rPr>
              <a:t> </a:t>
            </a:r>
          </a:p>
          <a:p>
            <a:pPr algn="just" eaLnBrk="1" hangingPunct="1"/>
            <a:r>
              <a:rPr kumimoji="1" lang="es-MX" altLang="es-MX" sz="2300" b="1" dirty="0">
                <a:solidFill>
                  <a:srgbClr val="008000"/>
                </a:solidFill>
                <a:latin typeface="Arial" pitchFamily="34" charset="0"/>
              </a:rPr>
              <a:t>EL FORMATO DE SUMARIOS DE REEMPLAZOS</a:t>
            </a:r>
            <a:r>
              <a:rPr kumimoji="1" lang="es-MX" altLang="es-MX" sz="2300" b="1" dirty="0">
                <a:solidFill>
                  <a:srgbClr val="0000CC"/>
                </a:solidFill>
                <a:latin typeface="Arial" pitchFamily="34" charset="0"/>
              </a:rPr>
              <a:t>. </a:t>
            </a:r>
            <a:r>
              <a:rPr kumimoji="1" lang="es-MX" altLang="es-MX" sz="2300" b="1" dirty="0" smtClean="0">
                <a:solidFill>
                  <a:srgbClr val="0000CC"/>
                </a:solidFill>
                <a:latin typeface="Arial" pitchFamily="34" charset="0"/>
              </a:rPr>
              <a:t>SE ESPECIFÍCAN  </a:t>
            </a:r>
            <a:r>
              <a:rPr kumimoji="1" lang="es-MX" altLang="es-MX" sz="2300" b="1" dirty="0">
                <a:solidFill>
                  <a:srgbClr val="0000CC"/>
                </a:solidFill>
                <a:latin typeface="Arial" pitchFamily="34" charset="0"/>
              </a:rPr>
              <a:t>A LAS PERSONAS QUE PUEDEN PROBABLEMENTE DESEMPEÑAR DETERMINADO PUESTO, INDICANDO SUS PUNTOS DEBILES Y SUS FORTALEZAS.</a:t>
            </a:r>
            <a:endParaRPr kumimoji="1" lang="es-ES" altLang="es-MX" sz="2300" b="1" dirty="0">
              <a:solidFill>
                <a:srgbClr val="0000CC"/>
              </a:solidFill>
              <a:latin typeface="Arial" pitchFamily="34" charset="0"/>
            </a:endParaRPr>
          </a:p>
        </p:txBody>
      </p:sp>
      <p:sp>
        <p:nvSpPr>
          <p:cNvPr id="4" name="Text Box 3"/>
          <p:cNvSpPr txBox="1">
            <a:spLocks noChangeArrowheads="1"/>
          </p:cNvSpPr>
          <p:nvPr/>
        </p:nvSpPr>
        <p:spPr bwMode="auto">
          <a:xfrm>
            <a:off x="1115616" y="3140968"/>
            <a:ext cx="7632848" cy="3539431"/>
          </a:xfrm>
          <a:prstGeom prst="rect">
            <a:avLst/>
          </a:prstGeom>
          <a:solidFill>
            <a:srgbClr val="000080"/>
          </a:solidFill>
          <a:ln w="57150" cap="sq" cmpd="thickThin">
            <a:solidFill>
              <a:schemeClr val="accent2"/>
            </a:solidFill>
            <a:miter lim="800000"/>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r>
              <a:rPr kumimoji="1" lang="es-MX" altLang="es-MX" sz="1400" b="1" dirty="0">
                <a:solidFill>
                  <a:schemeClr val="bg1"/>
                </a:solidFill>
                <a:effectLst>
                  <a:outerShdw blurRad="38100" dist="38100" dir="2700000" algn="tl">
                    <a:srgbClr val="000000"/>
                  </a:outerShdw>
                </a:effectLst>
                <a:latin typeface="Arial" pitchFamily="34" charset="0"/>
              </a:rPr>
              <a:t>      EJEMPLO DE SUMARIO DE REEMPLAZO (ALTA DIRECCION)</a:t>
            </a:r>
          </a:p>
          <a:p>
            <a:pPr eaLnBrk="1" hangingPunct="1"/>
            <a:endParaRPr kumimoji="1" lang="es-MX" altLang="es-MX" sz="1400" b="1" dirty="0">
              <a:solidFill>
                <a:schemeClr val="bg1"/>
              </a:solidFill>
              <a:effectLst>
                <a:outerShdw blurRad="38100" dist="38100" dir="2700000" algn="tl">
                  <a:srgbClr val="000000"/>
                </a:outerShdw>
              </a:effectLst>
              <a:latin typeface="Arial" pitchFamily="34" charset="0"/>
            </a:endParaRPr>
          </a:p>
          <a:p>
            <a:pPr eaLnBrk="1" hangingPunct="1"/>
            <a:r>
              <a:rPr kumimoji="1" lang="es-MX" altLang="es-MX" sz="1400" b="1" dirty="0">
                <a:solidFill>
                  <a:schemeClr val="bg1"/>
                </a:solidFill>
                <a:latin typeface="Arial" pitchFamily="34" charset="0"/>
              </a:rPr>
              <a:t>PUESTO: </a:t>
            </a:r>
            <a:r>
              <a:rPr kumimoji="1" lang="es-MX" altLang="es-MX" sz="1400" b="1" u="sng" dirty="0">
                <a:solidFill>
                  <a:schemeClr val="bg1"/>
                </a:solidFill>
                <a:latin typeface="Arial" pitchFamily="34" charset="0"/>
              </a:rPr>
              <a:t>DIRECTOR DE FINANZAS</a:t>
            </a:r>
          </a:p>
          <a:p>
            <a:pPr eaLnBrk="1" hangingPunct="1"/>
            <a:r>
              <a:rPr kumimoji="1" lang="es-MX" altLang="es-MX" sz="1400" b="1" dirty="0">
                <a:solidFill>
                  <a:schemeClr val="bg1"/>
                </a:solidFill>
                <a:latin typeface="Arial" pitchFamily="34" charset="0"/>
              </a:rPr>
              <a:t>OCUPANTE ACTUAL:</a:t>
            </a:r>
            <a:r>
              <a:rPr kumimoji="1" lang="es-MX" altLang="es-MX" sz="1400" b="1" u="sng" dirty="0">
                <a:solidFill>
                  <a:schemeClr val="bg1"/>
                </a:solidFill>
                <a:latin typeface="Arial" pitchFamily="34" charset="0"/>
              </a:rPr>
              <a:t>JORGE HERNANDEZ</a:t>
            </a:r>
            <a:r>
              <a:rPr kumimoji="1" lang="es-MX" altLang="es-MX" sz="1400" b="1" dirty="0">
                <a:solidFill>
                  <a:schemeClr val="bg1"/>
                </a:solidFill>
                <a:latin typeface="Arial" pitchFamily="34" charset="0"/>
              </a:rPr>
              <a:t>                                 EDAD:</a:t>
            </a:r>
            <a:r>
              <a:rPr kumimoji="1" lang="es-MX" altLang="es-MX" sz="1400" b="1" u="sng" dirty="0">
                <a:solidFill>
                  <a:schemeClr val="bg1"/>
                </a:solidFill>
                <a:latin typeface="Arial" pitchFamily="34" charset="0"/>
              </a:rPr>
              <a:t>65 AÑOS</a:t>
            </a:r>
            <a:endParaRPr kumimoji="1" lang="es-MX" altLang="es-MX" sz="1400" b="1" dirty="0">
              <a:solidFill>
                <a:schemeClr val="bg1"/>
              </a:solidFill>
              <a:latin typeface="Arial" pitchFamily="34" charset="0"/>
            </a:endParaRPr>
          </a:p>
          <a:p>
            <a:pPr eaLnBrk="1" hangingPunct="1"/>
            <a:r>
              <a:rPr kumimoji="1" lang="es-MX" altLang="es-MX" sz="1400" b="1" dirty="0">
                <a:solidFill>
                  <a:schemeClr val="bg1"/>
                </a:solidFill>
                <a:latin typeface="Arial" pitchFamily="34" charset="0"/>
              </a:rPr>
              <a:t>FECHA PROBABLE DE SUSTITUCION:</a:t>
            </a:r>
            <a:r>
              <a:rPr kumimoji="1" lang="es-MX" altLang="es-MX" sz="1400" b="1" u="sng" dirty="0">
                <a:solidFill>
                  <a:schemeClr val="bg1"/>
                </a:solidFill>
                <a:latin typeface="Arial" pitchFamily="34" charset="0"/>
              </a:rPr>
              <a:t>XII-2006</a:t>
            </a:r>
            <a:r>
              <a:rPr kumimoji="1" lang="es-MX" altLang="es-MX" sz="1400" b="1" dirty="0">
                <a:solidFill>
                  <a:schemeClr val="bg1"/>
                </a:solidFill>
                <a:latin typeface="Arial" pitchFamily="34" charset="0"/>
              </a:rPr>
              <a:t>                  RAZON:</a:t>
            </a:r>
            <a:r>
              <a:rPr kumimoji="1" lang="es-MX" altLang="es-MX" sz="1400" b="1" u="sng" dirty="0">
                <a:solidFill>
                  <a:schemeClr val="bg1"/>
                </a:solidFill>
                <a:latin typeface="Arial" pitchFamily="34" charset="0"/>
              </a:rPr>
              <a:t>JUBILACION</a:t>
            </a:r>
            <a:endParaRPr kumimoji="1" lang="es-MX" altLang="es-MX" sz="1400" b="1" dirty="0">
              <a:solidFill>
                <a:schemeClr val="bg1"/>
              </a:solidFill>
              <a:latin typeface="Arial" pitchFamily="34" charset="0"/>
            </a:endParaRPr>
          </a:p>
          <a:p>
            <a:pPr eaLnBrk="1" hangingPunct="1"/>
            <a:r>
              <a:rPr kumimoji="1" lang="es-MX" altLang="es-MX" sz="1400" b="1" dirty="0">
                <a:solidFill>
                  <a:schemeClr val="bg1"/>
                </a:solidFill>
                <a:latin typeface="Arial" pitchFamily="34" charset="0"/>
              </a:rPr>
              <a:t>NIVEL SALARIAL:</a:t>
            </a:r>
            <a:r>
              <a:rPr kumimoji="1" lang="es-MX" altLang="es-MX" sz="1400" b="1" u="sng" dirty="0">
                <a:solidFill>
                  <a:schemeClr val="bg1"/>
                </a:solidFill>
                <a:latin typeface="Arial" pitchFamily="34" charset="0"/>
              </a:rPr>
              <a:t>$125,000</a:t>
            </a:r>
            <a:r>
              <a:rPr kumimoji="1" lang="es-MX" altLang="es-MX" sz="1400" b="1" dirty="0">
                <a:solidFill>
                  <a:schemeClr val="bg1"/>
                </a:solidFill>
                <a:latin typeface="Arial" pitchFamily="34" charset="0"/>
              </a:rPr>
              <a:t>                         EXPERIENCIA EN PUESTO:</a:t>
            </a:r>
            <a:r>
              <a:rPr kumimoji="1" lang="es-MX" altLang="es-MX" sz="1400" b="1" u="sng" dirty="0">
                <a:solidFill>
                  <a:schemeClr val="bg1"/>
                </a:solidFill>
                <a:latin typeface="Arial" pitchFamily="34" charset="0"/>
              </a:rPr>
              <a:t>19 AÑOS</a:t>
            </a:r>
            <a:endParaRPr kumimoji="1" lang="es-MX" altLang="es-MX" sz="1400" b="1" dirty="0">
              <a:solidFill>
                <a:schemeClr val="bg1"/>
              </a:solidFill>
              <a:latin typeface="Arial" pitchFamily="34" charset="0"/>
            </a:endParaRPr>
          </a:p>
          <a:p>
            <a:pPr eaLnBrk="1" hangingPunct="1"/>
            <a:r>
              <a:rPr kumimoji="1" lang="es-MX" altLang="es-MX" sz="1400" b="1" dirty="0">
                <a:solidFill>
                  <a:schemeClr val="bg1"/>
                </a:solidFill>
                <a:latin typeface="Arial" pitchFamily="34" charset="0"/>
              </a:rPr>
              <a:t>CANDIDATO 1:</a:t>
            </a:r>
            <a:r>
              <a:rPr kumimoji="1" lang="es-MX" altLang="es-MX" sz="1400" b="1" u="sng" dirty="0">
                <a:solidFill>
                  <a:schemeClr val="bg1"/>
                </a:solidFill>
                <a:latin typeface="Arial" pitchFamily="34" charset="0"/>
              </a:rPr>
              <a:t>ALBERTO NAIME</a:t>
            </a:r>
            <a:r>
              <a:rPr kumimoji="1" lang="es-MX" altLang="es-MX" sz="1400" b="1" dirty="0">
                <a:solidFill>
                  <a:schemeClr val="bg1"/>
                </a:solidFill>
                <a:latin typeface="Arial" pitchFamily="34" charset="0"/>
              </a:rPr>
              <a:t>                                                   EDAD:</a:t>
            </a:r>
            <a:r>
              <a:rPr kumimoji="1" lang="es-MX" altLang="es-MX" sz="1400" b="1" u="sng" dirty="0">
                <a:solidFill>
                  <a:schemeClr val="bg1"/>
                </a:solidFill>
                <a:latin typeface="Arial" pitchFamily="34" charset="0"/>
              </a:rPr>
              <a:t>53 AÑOS</a:t>
            </a:r>
            <a:endParaRPr kumimoji="1" lang="es-MX" altLang="es-MX" sz="1400" b="1" dirty="0">
              <a:solidFill>
                <a:schemeClr val="bg1"/>
              </a:solidFill>
              <a:latin typeface="Arial" pitchFamily="34" charset="0"/>
            </a:endParaRPr>
          </a:p>
          <a:p>
            <a:pPr eaLnBrk="1" hangingPunct="1"/>
            <a:r>
              <a:rPr kumimoji="1" lang="es-MX" altLang="es-MX" sz="1400" b="1" dirty="0">
                <a:solidFill>
                  <a:schemeClr val="bg1"/>
                </a:solidFill>
                <a:latin typeface="Arial" pitchFamily="34" charset="0"/>
              </a:rPr>
              <a:t>PUESTO ACTUAL:</a:t>
            </a:r>
            <a:r>
              <a:rPr kumimoji="1" lang="es-MX" altLang="es-MX" sz="1400" b="1" u="sng" dirty="0">
                <a:solidFill>
                  <a:schemeClr val="bg1"/>
                </a:solidFill>
                <a:latin typeface="Arial" pitchFamily="34" charset="0"/>
              </a:rPr>
              <a:t>AUDITOR GENERAL</a:t>
            </a:r>
            <a:r>
              <a:rPr kumimoji="1" lang="es-MX" altLang="es-MX" sz="1400" b="1" dirty="0">
                <a:solidFill>
                  <a:schemeClr val="bg1"/>
                </a:solidFill>
                <a:latin typeface="Arial" pitchFamily="34" charset="0"/>
              </a:rPr>
              <a:t>       EXPERENCIA EN PUESTO:</a:t>
            </a:r>
            <a:r>
              <a:rPr kumimoji="1" lang="es-MX" altLang="es-MX" sz="1400" b="1" u="sng" dirty="0">
                <a:solidFill>
                  <a:schemeClr val="bg1"/>
                </a:solidFill>
                <a:latin typeface="Arial" pitchFamily="34" charset="0"/>
              </a:rPr>
              <a:t>6 AÑOS</a:t>
            </a:r>
            <a:r>
              <a:rPr kumimoji="1" lang="es-MX" altLang="es-MX" sz="1400" b="1" dirty="0">
                <a:solidFill>
                  <a:schemeClr val="bg1"/>
                </a:solidFill>
                <a:latin typeface="Arial" pitchFamily="34" charset="0"/>
              </a:rPr>
              <a:t> </a:t>
            </a:r>
          </a:p>
          <a:p>
            <a:pPr eaLnBrk="1" hangingPunct="1"/>
            <a:r>
              <a:rPr kumimoji="1" lang="es-MX" altLang="es-MX" sz="1400" b="1" dirty="0">
                <a:solidFill>
                  <a:schemeClr val="bg1"/>
                </a:solidFill>
                <a:latin typeface="Arial" pitchFamily="34" charset="0"/>
              </a:rPr>
              <a:t>DESEMPEÑO ACTUAL:</a:t>
            </a:r>
            <a:r>
              <a:rPr kumimoji="1" lang="es-MX" altLang="es-MX" sz="1400" b="1" u="sng" dirty="0">
                <a:solidFill>
                  <a:schemeClr val="bg1"/>
                </a:solidFill>
                <a:latin typeface="Arial" pitchFamily="34" charset="0"/>
              </a:rPr>
              <a:t>SOBRESALIENTE</a:t>
            </a:r>
            <a:r>
              <a:rPr kumimoji="1" lang="es-MX" altLang="es-MX" sz="1400" b="1" dirty="0">
                <a:solidFill>
                  <a:schemeClr val="bg1"/>
                </a:solidFill>
                <a:latin typeface="Arial" pitchFamily="34" charset="0"/>
              </a:rPr>
              <a:t>   COMENTARIOS:</a:t>
            </a:r>
            <a:r>
              <a:rPr kumimoji="1" lang="es-MX" altLang="es-MX" sz="1400" b="1" u="sng" dirty="0">
                <a:solidFill>
                  <a:schemeClr val="bg1"/>
                </a:solidFill>
                <a:latin typeface="Arial" pitchFamily="34" charset="0"/>
              </a:rPr>
              <a:t>HA OBTENIDO </a:t>
            </a:r>
          </a:p>
          <a:p>
            <a:pPr eaLnBrk="1" hangingPunct="1"/>
            <a:r>
              <a:rPr kumimoji="1" lang="es-MX" altLang="es-MX" sz="1400" b="1" u="sng" dirty="0">
                <a:solidFill>
                  <a:schemeClr val="bg1"/>
                </a:solidFill>
                <a:latin typeface="Arial" pitchFamily="34" charset="0"/>
              </a:rPr>
              <a:t>EVALUACIONES DE MAXIMO NIVEL DURANTE TODA SU CARRERA.</a:t>
            </a:r>
          </a:p>
          <a:p>
            <a:pPr eaLnBrk="1" hangingPunct="1"/>
            <a:r>
              <a:rPr kumimoji="1" lang="es-MX" altLang="es-MX" sz="1400" b="1" dirty="0">
                <a:solidFill>
                  <a:schemeClr val="bg1"/>
                </a:solidFill>
                <a:latin typeface="Arial" pitchFamily="34" charset="0"/>
              </a:rPr>
              <a:t>POTENCIAL DE PROMOCION: </a:t>
            </a:r>
            <a:r>
              <a:rPr kumimoji="1" lang="es-MX" altLang="es-MX" sz="1400" b="1" u="sng" dirty="0">
                <a:solidFill>
                  <a:schemeClr val="bg1"/>
                </a:solidFill>
                <a:latin typeface="Arial" pitchFamily="34" charset="0"/>
              </a:rPr>
              <a:t>LISTO PARA SER PROMOVIDO.</a:t>
            </a:r>
          </a:p>
          <a:p>
            <a:pPr eaLnBrk="1" hangingPunct="1"/>
            <a:r>
              <a:rPr kumimoji="1" lang="es-MX" altLang="es-MX" sz="1400" b="1" dirty="0">
                <a:solidFill>
                  <a:schemeClr val="bg1"/>
                </a:solidFill>
                <a:latin typeface="Arial" pitchFamily="34" charset="0"/>
              </a:rPr>
              <a:t>COMENTARIOS:</a:t>
            </a:r>
            <a:r>
              <a:rPr kumimoji="1" lang="es-MX" altLang="es-MX" sz="1400" b="1" u="sng" dirty="0">
                <a:solidFill>
                  <a:schemeClr val="bg1"/>
                </a:solidFill>
                <a:latin typeface="Arial" pitchFamily="34" charset="0"/>
              </a:rPr>
              <a:t>DESEMPEÑO ADECUADAMENTE EL PUESTO DEL SR. </a:t>
            </a:r>
          </a:p>
          <a:p>
            <a:pPr eaLnBrk="1" hangingPunct="1"/>
            <a:r>
              <a:rPr kumimoji="1" lang="es-MX" altLang="es-MX" sz="1400" b="1" u="sng" dirty="0">
                <a:solidFill>
                  <a:schemeClr val="bg1"/>
                </a:solidFill>
                <a:latin typeface="Arial" pitchFamily="34" charset="0"/>
              </a:rPr>
              <a:t>HERNANDEZ POR CUATRO MESES DEBIDO A UNA ENFERMEDAD QUE </a:t>
            </a:r>
          </a:p>
          <a:p>
            <a:pPr eaLnBrk="1" hangingPunct="1"/>
            <a:r>
              <a:rPr kumimoji="1" lang="es-MX" altLang="es-MX" sz="1400" b="1" u="sng" dirty="0">
                <a:solidFill>
                  <a:schemeClr val="bg1"/>
                </a:solidFill>
                <a:latin typeface="Arial" pitchFamily="34" charset="0"/>
              </a:rPr>
              <a:t>CONTRAJO LLEVANDOLO A UNA INCAPACIDAD.</a:t>
            </a:r>
          </a:p>
          <a:p>
            <a:pPr eaLnBrk="1" hangingPunct="1"/>
            <a:r>
              <a:rPr kumimoji="1" lang="es-MX" altLang="es-MX" sz="1400" b="1" dirty="0">
                <a:solidFill>
                  <a:schemeClr val="bg1"/>
                </a:solidFill>
                <a:latin typeface="Arial" pitchFamily="34" charset="0"/>
              </a:rPr>
              <a:t>NECESIDADES DE CAPACITACION: </a:t>
            </a:r>
            <a:r>
              <a:rPr kumimoji="1" lang="es-MX" altLang="es-MX" sz="1400" b="1" u="sng" dirty="0">
                <a:solidFill>
                  <a:schemeClr val="bg1"/>
                </a:solidFill>
                <a:latin typeface="Arial" pitchFamily="34" charset="0"/>
              </a:rPr>
              <a:t>ES DESEABLE UNA CONTINUA </a:t>
            </a:r>
          </a:p>
          <a:p>
            <a:pPr eaLnBrk="1" hangingPunct="1"/>
            <a:r>
              <a:rPr kumimoji="1" lang="es-MX" altLang="es-MX" sz="1400" b="1" u="sng" dirty="0">
                <a:solidFill>
                  <a:schemeClr val="bg1"/>
                </a:solidFill>
                <a:latin typeface="Arial" pitchFamily="34" charset="0"/>
              </a:rPr>
              <a:t>EXPOSICION A LOS CAMBIOS QUE SE DAN EN LA POLITICA </a:t>
            </a:r>
            <a:r>
              <a:rPr kumimoji="1" lang="es-MX" altLang="es-MX" sz="1400" b="1" u="sng" dirty="0" smtClean="0">
                <a:solidFill>
                  <a:schemeClr val="bg1"/>
                </a:solidFill>
                <a:latin typeface="Arial" pitchFamily="34" charset="0"/>
              </a:rPr>
              <a:t>COORPORATIVA</a:t>
            </a:r>
            <a:endParaRPr kumimoji="1" lang="es-MX" altLang="es-MX" sz="1400" b="1" u="sng" dirty="0">
              <a:solidFill>
                <a:schemeClr val="bg1"/>
              </a:solidFill>
              <a:latin typeface="Arial"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57698"/>
                                        </p:tgtEl>
                                        <p:attrNameLst>
                                          <p:attrName>style.visibility</p:attrName>
                                        </p:attrNameLst>
                                      </p:cBhvr>
                                      <p:to>
                                        <p:strVal val="visible"/>
                                      </p:to>
                                    </p:set>
                                    <p:anim calcmode="lin" valueType="num">
                                      <p:cBhvr>
                                        <p:cTn id="7" dur="1000" fill="hold"/>
                                        <p:tgtEl>
                                          <p:spTgt spid="157698"/>
                                        </p:tgtEl>
                                        <p:attrNameLst>
                                          <p:attrName>ppt_w</p:attrName>
                                        </p:attrNameLst>
                                      </p:cBhvr>
                                      <p:tavLst>
                                        <p:tav tm="0">
                                          <p:val>
                                            <p:fltVal val="0"/>
                                          </p:val>
                                        </p:tav>
                                        <p:tav tm="100000">
                                          <p:val>
                                            <p:strVal val="#ppt_w"/>
                                          </p:val>
                                        </p:tav>
                                      </p:tavLst>
                                    </p:anim>
                                    <p:anim calcmode="lin" valueType="num">
                                      <p:cBhvr>
                                        <p:cTn id="8" dur="1000" fill="hold"/>
                                        <p:tgtEl>
                                          <p:spTgt spid="157698"/>
                                        </p:tgtEl>
                                        <p:attrNameLst>
                                          <p:attrName>ppt_h</p:attrName>
                                        </p:attrNameLst>
                                      </p:cBhvr>
                                      <p:tavLst>
                                        <p:tav tm="0">
                                          <p:val>
                                            <p:fltVal val="0"/>
                                          </p:val>
                                        </p:tav>
                                        <p:tav tm="100000">
                                          <p:val>
                                            <p:strVal val="#ppt_h"/>
                                          </p:val>
                                        </p:tav>
                                      </p:tavLst>
                                    </p:anim>
                                    <p:anim calcmode="lin" valueType="num">
                                      <p:cBhvr>
                                        <p:cTn id="9" dur="1000" fill="hold"/>
                                        <p:tgtEl>
                                          <p:spTgt spid="15769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57698"/>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157699"/>
                                        </p:tgtEl>
                                        <p:attrNameLst>
                                          <p:attrName>style.visibility</p:attrName>
                                        </p:attrNameLst>
                                      </p:cBhvr>
                                      <p:to>
                                        <p:strVal val="visible"/>
                                      </p:to>
                                    </p:set>
                                    <p:anim calcmode="lin" valueType="num">
                                      <p:cBhvr additive="base">
                                        <p:cTn id="14" dur="500" fill="hold"/>
                                        <p:tgtEl>
                                          <p:spTgt spid="157699"/>
                                        </p:tgtEl>
                                        <p:attrNameLst>
                                          <p:attrName>ppt_x</p:attrName>
                                        </p:attrNameLst>
                                      </p:cBhvr>
                                      <p:tavLst>
                                        <p:tav tm="0">
                                          <p:val>
                                            <p:strVal val="0-#ppt_w/2"/>
                                          </p:val>
                                        </p:tav>
                                        <p:tav tm="100000">
                                          <p:val>
                                            <p:strVal val="#ppt_x"/>
                                          </p:val>
                                        </p:tav>
                                      </p:tavLst>
                                    </p:anim>
                                    <p:anim calcmode="lin" valueType="num">
                                      <p:cBhvr additive="base">
                                        <p:cTn id="15" dur="500" fill="hold"/>
                                        <p:tgtEl>
                                          <p:spTgt spid="157699"/>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23" presetClass="entr" presetSubtype="36"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strVal val="(6*min(max(#ppt_w*#ppt_h,.3),1)-7.4)/-.7*#ppt_w"/>
                                          </p:val>
                                        </p:tav>
                                        <p:tav tm="100000">
                                          <p:val>
                                            <p:strVal val="#ppt_w"/>
                                          </p:val>
                                        </p:tav>
                                      </p:tavLst>
                                    </p:anim>
                                    <p:anim calcmode="lin" valueType="num">
                                      <p:cBhvr>
                                        <p:cTn id="20" dur="500" fill="hold"/>
                                        <p:tgtEl>
                                          <p:spTgt spid="4"/>
                                        </p:tgtEl>
                                        <p:attrNameLst>
                                          <p:attrName>ppt_h</p:attrName>
                                        </p:attrNameLst>
                                      </p:cBhvr>
                                      <p:tavLst>
                                        <p:tav tm="0">
                                          <p:val>
                                            <p:strVal val="(6*min(max(#ppt_w*#ppt_h,.3),1)-7.4)/-.7*#ppt_h"/>
                                          </p:val>
                                        </p:tav>
                                        <p:tav tm="100000">
                                          <p:val>
                                            <p:strVal val="#ppt_h"/>
                                          </p:val>
                                        </p:tav>
                                      </p:tavLst>
                                    </p:anim>
                                    <p:anim calcmode="lin" valueType="num">
                                      <p:cBhvr>
                                        <p:cTn id="21" dur="500" fill="hold"/>
                                        <p:tgtEl>
                                          <p:spTgt spid="4"/>
                                        </p:tgtEl>
                                        <p:attrNameLst>
                                          <p:attrName>ppt_x</p:attrName>
                                        </p:attrNameLst>
                                      </p:cBhvr>
                                      <p:tavLst>
                                        <p:tav tm="0">
                                          <p:val>
                                            <p:fltVal val="0.5"/>
                                          </p:val>
                                        </p:tav>
                                        <p:tav tm="100000">
                                          <p:val>
                                            <p:strVal val="#ppt_x"/>
                                          </p:val>
                                        </p:tav>
                                      </p:tavLst>
                                    </p:anim>
                                    <p:anim calcmode="lin" valueType="num">
                                      <p:cBhvr>
                                        <p:cTn id="22" dur="500" fill="hold"/>
                                        <p:tgtEl>
                                          <p:spTgt spid="4"/>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698" grpId="0" autoUpdateAnimBg="0"/>
      <p:bldP spid="157699" grpId="0" autoUpdateAnimBg="0"/>
      <p:bldP spid="4" grpId="0" animBg="1" autoUpdateAnimBg="0"/>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ChangeArrowheads="1"/>
          </p:cNvSpPr>
          <p:nvPr/>
        </p:nvSpPr>
        <p:spPr bwMode="auto">
          <a:xfrm>
            <a:off x="973832" y="-387424"/>
            <a:ext cx="7558608"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PLANEACIÓN </a:t>
            </a:r>
            <a:r>
              <a:rPr lang="es-MX" altLang="es-MX" sz="2800" b="1" dirty="0">
                <a:solidFill>
                  <a:schemeClr val="tx2"/>
                </a:solidFill>
                <a:effectLst>
                  <a:outerShdw blurRad="38100" dist="38100" dir="2700000" algn="tl">
                    <a:srgbClr val="C0C0C0"/>
                  </a:outerShdw>
                </a:effectLst>
                <a:latin typeface="Arial" pitchFamily="34" charset="0"/>
              </a:rPr>
              <a:t>DE RECURSOS HUMANOS</a:t>
            </a:r>
          </a:p>
        </p:txBody>
      </p:sp>
      <p:sp>
        <p:nvSpPr>
          <p:cNvPr id="159747" name="Text Box 3"/>
          <p:cNvSpPr txBox="1">
            <a:spLocks noChangeArrowheads="1"/>
          </p:cNvSpPr>
          <p:nvPr/>
        </p:nvSpPr>
        <p:spPr bwMode="auto">
          <a:xfrm>
            <a:off x="955021" y="980728"/>
            <a:ext cx="7981672" cy="489364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b="1" u="sng" dirty="0" smtClean="0">
                <a:solidFill>
                  <a:srgbClr val="CC0000"/>
                </a:solidFill>
                <a:effectLst>
                  <a:outerShdw blurRad="38100" dist="38100" dir="2700000" algn="tl">
                    <a:srgbClr val="C0C0C0"/>
                  </a:outerShdw>
                </a:effectLst>
                <a:latin typeface="Arial" pitchFamily="34" charset="0"/>
              </a:rPr>
              <a:t>EVALUACIÓN </a:t>
            </a:r>
            <a:r>
              <a:rPr kumimoji="1" lang="es-MX" altLang="es-MX" b="1" u="sng" dirty="0">
                <a:solidFill>
                  <a:srgbClr val="CC0000"/>
                </a:solidFill>
                <a:effectLst>
                  <a:outerShdw blurRad="38100" dist="38100" dir="2700000" algn="tl">
                    <a:srgbClr val="C0C0C0"/>
                  </a:outerShdw>
                </a:effectLst>
                <a:latin typeface="Arial" pitchFamily="34" charset="0"/>
              </a:rPr>
              <a:t>DE LA OFERTA EXTERNA:</a:t>
            </a:r>
          </a:p>
          <a:p>
            <a:pPr algn="just" eaLnBrk="1" hangingPunct="1"/>
            <a:endParaRPr kumimoji="1" lang="es-MX" altLang="es-MX" b="1" u="sng" dirty="0">
              <a:solidFill>
                <a:srgbClr val="CC0000"/>
              </a:solidFill>
              <a:effectLst>
                <a:outerShdw blurRad="38100" dist="38100" dir="2700000" algn="tl">
                  <a:srgbClr val="C0C0C0"/>
                </a:outerShdw>
              </a:effectLst>
              <a:latin typeface="Arial" pitchFamily="34" charset="0"/>
            </a:endParaRPr>
          </a:p>
          <a:p>
            <a:pPr algn="just" eaLnBrk="1" hangingPunct="1"/>
            <a:r>
              <a:rPr kumimoji="1" lang="es-MX" altLang="es-MX" b="1" dirty="0">
                <a:solidFill>
                  <a:srgbClr val="0000CC"/>
                </a:solidFill>
                <a:effectLst>
                  <a:outerShdw blurRad="38100" dist="38100" dir="2700000" algn="tl">
                    <a:srgbClr val="C0C0C0"/>
                  </a:outerShdw>
                </a:effectLst>
                <a:latin typeface="Arial" pitchFamily="34" charset="0"/>
              </a:rPr>
              <a:t>NO TODAS LAS VACANTES PUEDEN CUBRIRSE </a:t>
            </a:r>
          </a:p>
          <a:p>
            <a:pPr algn="just" eaLnBrk="1" hangingPunct="1"/>
            <a:r>
              <a:rPr kumimoji="1" lang="es-MX" altLang="es-MX" b="1" dirty="0">
                <a:solidFill>
                  <a:srgbClr val="0000CC"/>
                </a:solidFill>
                <a:effectLst>
                  <a:outerShdw blurRad="38100" dist="38100" dir="2700000" algn="tl">
                    <a:srgbClr val="C0C0C0"/>
                  </a:outerShdw>
                </a:effectLst>
                <a:latin typeface="Arial" pitchFamily="34" charset="0"/>
              </a:rPr>
              <a:t>MEDIANTE PROMOCIONES INTERNAS </a:t>
            </a:r>
          </a:p>
          <a:p>
            <a:pPr algn="just" eaLnBrk="1" hangingPunct="1"/>
            <a:r>
              <a:rPr kumimoji="1" lang="es-MX" altLang="es-MX" b="1" dirty="0">
                <a:solidFill>
                  <a:srgbClr val="0000CC"/>
                </a:solidFill>
                <a:effectLst>
                  <a:outerShdw blurRad="38100" dist="38100" dir="2700000" algn="tl">
                    <a:srgbClr val="C0C0C0"/>
                  </a:outerShdw>
                </a:effectLst>
                <a:latin typeface="Arial" pitchFamily="34" charset="0"/>
              </a:rPr>
              <a:t>Y ESTO ES DEBIDO A:</a:t>
            </a:r>
          </a:p>
          <a:p>
            <a:pPr algn="just" eaLnBrk="1" hangingPunct="1"/>
            <a:endParaRPr kumimoji="1" lang="es-MX" altLang="es-MX" b="1" dirty="0">
              <a:solidFill>
                <a:srgbClr val="0000CC"/>
              </a:solidFill>
              <a:effectLst>
                <a:outerShdw blurRad="38100" dist="38100" dir="2700000" algn="tl">
                  <a:srgbClr val="C0C0C0"/>
                </a:outerShdw>
              </a:effectLst>
              <a:latin typeface="Arial" pitchFamily="34" charset="0"/>
            </a:endParaRPr>
          </a:p>
          <a:p>
            <a:pPr algn="just" eaLnBrk="1" hangingPunct="1">
              <a:buFontTx/>
              <a:buChar char="•"/>
            </a:pPr>
            <a:r>
              <a:rPr kumimoji="1" lang="es-MX" altLang="es-MX" b="1" dirty="0">
                <a:solidFill>
                  <a:srgbClr val="0000CC"/>
                </a:solidFill>
                <a:effectLst>
                  <a:outerShdw blurRad="38100" dist="38100" dir="2700000" algn="tl">
                    <a:srgbClr val="C0C0C0"/>
                  </a:outerShdw>
                </a:effectLst>
                <a:latin typeface="Arial" pitchFamily="34" charset="0"/>
              </a:rPr>
              <a:t> CRECIMIENTO DE LA ORGANIZACIÓN</a:t>
            </a:r>
          </a:p>
          <a:p>
            <a:pPr algn="just" eaLnBrk="1" hangingPunct="1"/>
            <a:endParaRPr kumimoji="1" lang="es-MX" altLang="es-MX" b="1" dirty="0">
              <a:solidFill>
                <a:srgbClr val="0000CC"/>
              </a:solidFill>
              <a:effectLst>
                <a:outerShdw blurRad="38100" dist="38100" dir="2700000" algn="tl">
                  <a:srgbClr val="C0C0C0"/>
                </a:outerShdw>
              </a:effectLst>
              <a:latin typeface="Arial" pitchFamily="34" charset="0"/>
            </a:endParaRPr>
          </a:p>
          <a:p>
            <a:pPr algn="just" eaLnBrk="1" hangingPunct="1">
              <a:buFontTx/>
              <a:buChar char="•"/>
            </a:pPr>
            <a:r>
              <a:rPr kumimoji="1" lang="es-MX" altLang="es-MX" b="1" dirty="0">
                <a:solidFill>
                  <a:srgbClr val="0000CC"/>
                </a:solidFill>
                <a:effectLst>
                  <a:outerShdw blurRad="38100" dist="38100" dir="2700000" algn="tl">
                    <a:srgbClr val="C0C0C0"/>
                  </a:outerShdw>
                </a:effectLst>
                <a:latin typeface="Arial" pitchFamily="34" charset="0"/>
              </a:rPr>
              <a:t> </a:t>
            </a:r>
            <a:r>
              <a:rPr kumimoji="1" lang="es-MX" altLang="es-MX" b="1" dirty="0" smtClean="0">
                <a:solidFill>
                  <a:srgbClr val="0000CC"/>
                </a:solidFill>
                <a:effectLst>
                  <a:outerShdw blurRad="38100" dist="38100" dir="2700000" algn="tl">
                    <a:srgbClr val="C0C0C0"/>
                  </a:outerShdw>
                </a:effectLst>
                <a:latin typeface="Arial" pitchFamily="34" charset="0"/>
              </a:rPr>
              <a:t>IDENTIFICACIÓN </a:t>
            </a:r>
            <a:r>
              <a:rPr kumimoji="1" lang="es-MX" altLang="es-MX" b="1" dirty="0">
                <a:solidFill>
                  <a:srgbClr val="0000CC"/>
                </a:solidFill>
                <a:effectLst>
                  <a:outerShdw blurRad="38100" dist="38100" dir="2700000" algn="tl">
                    <a:srgbClr val="C0C0C0"/>
                  </a:outerShdw>
                </a:effectLst>
                <a:latin typeface="Arial" pitchFamily="34" charset="0"/>
              </a:rPr>
              <a:t>DE LOS MERCADOS LABORALES</a:t>
            </a:r>
          </a:p>
          <a:p>
            <a:pPr algn="just" eaLnBrk="1" hangingPunct="1"/>
            <a:endParaRPr kumimoji="1" lang="es-MX" altLang="es-MX" b="1" dirty="0">
              <a:solidFill>
                <a:srgbClr val="0000CC"/>
              </a:solidFill>
              <a:effectLst>
                <a:outerShdw blurRad="38100" dist="38100" dir="2700000" algn="tl">
                  <a:srgbClr val="C0C0C0"/>
                </a:outerShdw>
              </a:effectLst>
              <a:latin typeface="Arial" pitchFamily="34" charset="0"/>
            </a:endParaRPr>
          </a:p>
          <a:p>
            <a:pPr algn="just" eaLnBrk="1" hangingPunct="1">
              <a:buFontTx/>
              <a:buChar char="•"/>
            </a:pPr>
            <a:r>
              <a:rPr kumimoji="1" lang="es-MX" altLang="es-MX" b="1" dirty="0">
                <a:solidFill>
                  <a:srgbClr val="0000CC"/>
                </a:solidFill>
                <a:effectLst>
                  <a:outerShdw blurRad="38100" dist="38100" dir="2700000" algn="tl">
                    <a:srgbClr val="C0C0C0"/>
                  </a:outerShdw>
                </a:effectLst>
                <a:latin typeface="Arial" pitchFamily="34" charset="0"/>
              </a:rPr>
              <a:t> ACTITUDES </a:t>
            </a:r>
            <a:r>
              <a:rPr kumimoji="1" lang="es-MX" altLang="es-MX" b="1" dirty="0" smtClean="0">
                <a:solidFill>
                  <a:srgbClr val="0000CC"/>
                </a:solidFill>
                <a:effectLst>
                  <a:outerShdw blurRad="38100" dist="38100" dir="2700000" algn="tl">
                    <a:srgbClr val="C0C0C0"/>
                  </a:outerShdw>
                </a:effectLst>
                <a:latin typeface="Arial" pitchFamily="34" charset="0"/>
              </a:rPr>
              <a:t>Y CAMBIOS DE </a:t>
            </a:r>
            <a:r>
              <a:rPr kumimoji="1" lang="es-MX" altLang="es-MX" b="1" dirty="0">
                <a:solidFill>
                  <a:srgbClr val="0000CC"/>
                </a:solidFill>
                <a:effectLst>
                  <a:outerShdw blurRad="38100" dist="38100" dir="2700000" algn="tl">
                    <a:srgbClr val="C0C0C0"/>
                  </a:outerShdw>
                </a:effectLst>
                <a:latin typeface="Arial" pitchFamily="34" charset="0"/>
              </a:rPr>
              <a:t>LA COMUNIDAD</a:t>
            </a:r>
          </a:p>
          <a:p>
            <a:pPr algn="just" eaLnBrk="1" hangingPunct="1"/>
            <a:endParaRPr kumimoji="1" lang="es-MX" altLang="es-MX" b="1" dirty="0">
              <a:solidFill>
                <a:srgbClr val="0000CC"/>
              </a:solidFill>
              <a:effectLst>
                <a:outerShdw blurRad="38100" dist="38100" dir="2700000" algn="tl">
                  <a:srgbClr val="C0C0C0"/>
                </a:outerShdw>
              </a:effectLst>
              <a:latin typeface="Arial" pitchFamily="34" charset="0"/>
            </a:endParaRPr>
          </a:p>
          <a:p>
            <a:pPr algn="just" eaLnBrk="1" hangingPunct="1">
              <a:buFontTx/>
              <a:buChar char="•"/>
            </a:pPr>
            <a:r>
              <a:rPr kumimoji="1" lang="es-MX" altLang="es-MX" b="1" dirty="0">
                <a:solidFill>
                  <a:srgbClr val="0000CC"/>
                </a:solidFill>
                <a:effectLst>
                  <a:outerShdw blurRad="38100" dist="38100" dir="2700000" algn="tl">
                    <a:srgbClr val="C0C0C0"/>
                  </a:outerShdw>
                </a:effectLst>
                <a:latin typeface="Arial" pitchFamily="34" charset="0"/>
              </a:rPr>
              <a:t> ASPECTOS </a:t>
            </a:r>
            <a:r>
              <a:rPr kumimoji="1" lang="es-MX" altLang="es-MX" b="1" dirty="0" smtClean="0">
                <a:solidFill>
                  <a:srgbClr val="0000CC"/>
                </a:solidFill>
                <a:effectLst>
                  <a:outerShdw blurRad="38100" dist="38100" dir="2700000" algn="tl">
                    <a:srgbClr val="C0C0C0"/>
                  </a:outerShdw>
                </a:effectLst>
                <a:latin typeface="Arial" pitchFamily="34" charset="0"/>
              </a:rPr>
              <a:t>DEMOGRÁFICOS</a:t>
            </a:r>
            <a:endParaRPr kumimoji="1" lang="es-ES" altLang="es-MX" b="1" dirty="0">
              <a:solidFill>
                <a:srgbClr val="0000CC"/>
              </a:solidFill>
              <a:effectLst>
                <a:outerShdw blurRad="38100" dist="38100" dir="2700000" algn="tl">
                  <a:srgbClr val="C0C0C0"/>
                </a:outerShdw>
              </a:effectLst>
              <a:latin typeface="Arial"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59746"/>
                                        </p:tgtEl>
                                        <p:attrNameLst>
                                          <p:attrName>style.visibility</p:attrName>
                                        </p:attrNameLst>
                                      </p:cBhvr>
                                      <p:to>
                                        <p:strVal val="visible"/>
                                      </p:to>
                                    </p:set>
                                    <p:anim calcmode="lin" valueType="num">
                                      <p:cBhvr>
                                        <p:cTn id="7" dur="1000" fill="hold"/>
                                        <p:tgtEl>
                                          <p:spTgt spid="159746"/>
                                        </p:tgtEl>
                                        <p:attrNameLst>
                                          <p:attrName>ppt_w</p:attrName>
                                        </p:attrNameLst>
                                      </p:cBhvr>
                                      <p:tavLst>
                                        <p:tav tm="0">
                                          <p:val>
                                            <p:fltVal val="0"/>
                                          </p:val>
                                        </p:tav>
                                        <p:tav tm="100000">
                                          <p:val>
                                            <p:strVal val="#ppt_w"/>
                                          </p:val>
                                        </p:tav>
                                      </p:tavLst>
                                    </p:anim>
                                    <p:anim calcmode="lin" valueType="num">
                                      <p:cBhvr>
                                        <p:cTn id="8" dur="1000" fill="hold"/>
                                        <p:tgtEl>
                                          <p:spTgt spid="159746"/>
                                        </p:tgtEl>
                                        <p:attrNameLst>
                                          <p:attrName>ppt_h</p:attrName>
                                        </p:attrNameLst>
                                      </p:cBhvr>
                                      <p:tavLst>
                                        <p:tav tm="0">
                                          <p:val>
                                            <p:fltVal val="0"/>
                                          </p:val>
                                        </p:tav>
                                        <p:tav tm="100000">
                                          <p:val>
                                            <p:strVal val="#ppt_h"/>
                                          </p:val>
                                        </p:tav>
                                      </p:tavLst>
                                    </p:anim>
                                    <p:anim calcmode="lin" valueType="num">
                                      <p:cBhvr>
                                        <p:cTn id="9" dur="1000" fill="hold"/>
                                        <p:tgtEl>
                                          <p:spTgt spid="15974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59746"/>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19" presetClass="entr" presetSubtype="10" fill="hold" grpId="0" nodeType="afterEffect">
                                  <p:stCondLst>
                                    <p:cond delay="0"/>
                                  </p:stCondLst>
                                  <p:childTnLst>
                                    <p:set>
                                      <p:cBhvr>
                                        <p:cTn id="13" dur="1" fill="hold">
                                          <p:stCondLst>
                                            <p:cond delay="0"/>
                                          </p:stCondLst>
                                        </p:cTn>
                                        <p:tgtEl>
                                          <p:spTgt spid="159747"/>
                                        </p:tgtEl>
                                        <p:attrNameLst>
                                          <p:attrName>style.visibility</p:attrName>
                                        </p:attrNameLst>
                                      </p:cBhvr>
                                      <p:to>
                                        <p:strVal val="visible"/>
                                      </p:to>
                                    </p:set>
                                    <p:anim calcmode="lin" valueType="num">
                                      <p:cBhvr>
                                        <p:cTn id="14" dur="5000" fill="hold"/>
                                        <p:tgtEl>
                                          <p:spTgt spid="159747"/>
                                        </p:tgtEl>
                                        <p:attrNameLst>
                                          <p:attrName>ppt_w</p:attrName>
                                        </p:attrNameLst>
                                      </p:cBhvr>
                                      <p:tavLst>
                                        <p:tav tm="0" fmla="#ppt_w*sin(2.5*pi*$)">
                                          <p:val>
                                            <p:fltVal val="0"/>
                                          </p:val>
                                        </p:tav>
                                        <p:tav tm="100000">
                                          <p:val>
                                            <p:fltVal val="1"/>
                                          </p:val>
                                        </p:tav>
                                      </p:tavLst>
                                    </p:anim>
                                    <p:anim calcmode="lin" valueType="num">
                                      <p:cBhvr>
                                        <p:cTn id="15" dur="5000" fill="hold"/>
                                        <p:tgtEl>
                                          <p:spTgt spid="15974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6" grpId="0" autoUpdateAnimBg="0"/>
      <p:bldP spid="159747" grpId="0" autoUpdateAnimBg="0"/>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ChangeArrowheads="1"/>
          </p:cNvSpPr>
          <p:nvPr/>
        </p:nvSpPr>
        <p:spPr bwMode="auto">
          <a:xfrm>
            <a:off x="1592263" y="0"/>
            <a:ext cx="6865937"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ORGANIZACIÓN </a:t>
            </a:r>
            <a:r>
              <a:rPr lang="es-MX" altLang="es-MX" sz="2800" b="1" dirty="0">
                <a:solidFill>
                  <a:schemeClr val="tx2"/>
                </a:solidFill>
                <a:effectLst>
                  <a:outerShdw blurRad="38100" dist="38100" dir="2700000" algn="tl">
                    <a:srgbClr val="C0C0C0"/>
                  </a:outerShdw>
                </a:effectLst>
                <a:latin typeface="Arial" pitchFamily="34" charset="0"/>
              </a:rPr>
              <a:t>DE LOS RECURSOS HUMANOS</a:t>
            </a:r>
          </a:p>
        </p:txBody>
      </p:sp>
      <p:sp>
        <p:nvSpPr>
          <p:cNvPr id="155651" name="Text Box 3"/>
          <p:cNvSpPr txBox="1">
            <a:spLocks noChangeArrowheads="1"/>
          </p:cNvSpPr>
          <p:nvPr/>
        </p:nvSpPr>
        <p:spPr bwMode="auto">
          <a:xfrm>
            <a:off x="414802" y="2590800"/>
            <a:ext cx="8535059" cy="132343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kumimoji="1" lang="es-MX" altLang="es-MX" sz="4000" b="1" dirty="0">
                <a:solidFill>
                  <a:srgbClr val="0000CC"/>
                </a:solidFill>
                <a:effectLst>
                  <a:outerShdw blurRad="38100" dist="38100" dir="2700000" algn="tl">
                    <a:srgbClr val="C0C0C0"/>
                  </a:outerShdw>
                </a:effectLst>
                <a:latin typeface="Arial" pitchFamily="34" charset="0"/>
              </a:rPr>
              <a:t>¿ </a:t>
            </a:r>
            <a:r>
              <a:rPr kumimoji="1" lang="es-MX" altLang="es-MX" sz="4000" b="1" dirty="0" smtClean="0">
                <a:solidFill>
                  <a:srgbClr val="0000CC"/>
                </a:solidFill>
                <a:effectLst>
                  <a:outerShdw blurRad="38100" dist="38100" dir="2700000" algn="tl">
                    <a:srgbClr val="C0C0C0"/>
                  </a:outerShdw>
                </a:effectLst>
                <a:latin typeface="Arial" pitchFamily="34" charset="0"/>
              </a:rPr>
              <a:t>QUÉ </a:t>
            </a:r>
            <a:r>
              <a:rPr kumimoji="1" lang="es-MX" altLang="es-MX" sz="4000" b="1" dirty="0">
                <a:solidFill>
                  <a:srgbClr val="0000CC"/>
                </a:solidFill>
                <a:effectLst>
                  <a:outerShdw blurRad="38100" dist="38100" dir="2700000" algn="tl">
                    <a:srgbClr val="C0C0C0"/>
                  </a:outerShdw>
                </a:effectLst>
                <a:latin typeface="Arial" pitchFamily="34" charset="0"/>
              </a:rPr>
              <a:t>ES LA ORGANIZACIÓN</a:t>
            </a:r>
          </a:p>
          <a:p>
            <a:pPr algn="ctr" eaLnBrk="1" hangingPunct="1"/>
            <a:r>
              <a:rPr kumimoji="1" lang="es-MX" altLang="es-MX" sz="4000" b="1" dirty="0">
                <a:solidFill>
                  <a:srgbClr val="0000CC"/>
                </a:solidFill>
                <a:effectLst>
                  <a:outerShdw blurRad="38100" dist="38100" dir="2700000" algn="tl">
                    <a:srgbClr val="C0C0C0"/>
                  </a:outerShdw>
                </a:effectLst>
                <a:latin typeface="Arial" pitchFamily="34" charset="0"/>
              </a:rPr>
              <a:t> DE LOS RECURSOS HUMANOS ?</a:t>
            </a:r>
            <a:endParaRPr kumimoji="1" lang="es-ES" altLang="es-MX" sz="4000" b="1" dirty="0">
              <a:solidFill>
                <a:srgbClr val="0000CC"/>
              </a:solidFill>
              <a:effectLst>
                <a:outerShdw blurRad="38100" dist="38100" dir="2700000" algn="tl">
                  <a:srgbClr val="C0C0C0"/>
                </a:outerShdw>
              </a:effectLst>
              <a:latin typeface="Arial"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55650"/>
                                        </p:tgtEl>
                                        <p:attrNameLst>
                                          <p:attrName>style.visibility</p:attrName>
                                        </p:attrNameLst>
                                      </p:cBhvr>
                                      <p:to>
                                        <p:strVal val="visible"/>
                                      </p:to>
                                    </p:set>
                                    <p:anim calcmode="lin" valueType="num">
                                      <p:cBhvr>
                                        <p:cTn id="7" dur="1000" fill="hold"/>
                                        <p:tgtEl>
                                          <p:spTgt spid="155650"/>
                                        </p:tgtEl>
                                        <p:attrNameLst>
                                          <p:attrName>ppt_w</p:attrName>
                                        </p:attrNameLst>
                                      </p:cBhvr>
                                      <p:tavLst>
                                        <p:tav tm="0">
                                          <p:val>
                                            <p:fltVal val="0"/>
                                          </p:val>
                                        </p:tav>
                                        <p:tav tm="100000">
                                          <p:val>
                                            <p:strVal val="#ppt_w"/>
                                          </p:val>
                                        </p:tav>
                                      </p:tavLst>
                                    </p:anim>
                                    <p:anim calcmode="lin" valueType="num">
                                      <p:cBhvr>
                                        <p:cTn id="8" dur="1000" fill="hold"/>
                                        <p:tgtEl>
                                          <p:spTgt spid="155650"/>
                                        </p:tgtEl>
                                        <p:attrNameLst>
                                          <p:attrName>ppt_h</p:attrName>
                                        </p:attrNameLst>
                                      </p:cBhvr>
                                      <p:tavLst>
                                        <p:tav tm="0">
                                          <p:val>
                                            <p:fltVal val="0"/>
                                          </p:val>
                                        </p:tav>
                                        <p:tav tm="100000">
                                          <p:val>
                                            <p:strVal val="#ppt_h"/>
                                          </p:val>
                                        </p:tav>
                                      </p:tavLst>
                                    </p:anim>
                                    <p:anim calcmode="lin" valueType="num">
                                      <p:cBhvr>
                                        <p:cTn id="9" dur="1000" fill="hold"/>
                                        <p:tgtEl>
                                          <p:spTgt spid="15565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55650"/>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4" presetClass="entr" presetSubtype="32" fill="hold" grpId="0" nodeType="afterEffect">
                                  <p:stCondLst>
                                    <p:cond delay="0"/>
                                  </p:stCondLst>
                                  <p:childTnLst>
                                    <p:set>
                                      <p:cBhvr>
                                        <p:cTn id="13" dur="1" fill="hold">
                                          <p:stCondLst>
                                            <p:cond delay="0"/>
                                          </p:stCondLst>
                                        </p:cTn>
                                        <p:tgtEl>
                                          <p:spTgt spid="155651"/>
                                        </p:tgtEl>
                                        <p:attrNameLst>
                                          <p:attrName>style.visibility</p:attrName>
                                        </p:attrNameLst>
                                      </p:cBhvr>
                                      <p:to>
                                        <p:strVal val="visible"/>
                                      </p:to>
                                    </p:set>
                                    <p:animEffect transition="in" filter="box(out)">
                                      <p:cBhvr>
                                        <p:cTn id="14" dur="500"/>
                                        <p:tgtEl>
                                          <p:spTgt spid="1556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650" grpId="0" autoUpdateAnimBg="0"/>
      <p:bldP spid="155651"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985" name="Group 59"/>
          <p:cNvGrpSpPr>
            <a:grpSpLocks/>
          </p:cNvGrpSpPr>
          <p:nvPr/>
        </p:nvGrpSpPr>
        <p:grpSpPr bwMode="auto">
          <a:xfrm>
            <a:off x="6815" y="-27384"/>
            <a:ext cx="9102271" cy="6552728"/>
            <a:chOff x="264" y="337"/>
            <a:chExt cx="5441" cy="3632"/>
          </a:xfrm>
        </p:grpSpPr>
        <p:sp>
          <p:nvSpPr>
            <p:cNvPr id="7170" name="Rectangle 2"/>
            <p:cNvSpPr>
              <a:spLocks noChangeArrowheads="1"/>
            </p:cNvSpPr>
            <p:nvPr/>
          </p:nvSpPr>
          <p:spPr bwMode="auto">
            <a:xfrm>
              <a:off x="1059" y="337"/>
              <a:ext cx="4048" cy="66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lnSpc>
                  <a:spcPct val="90000"/>
                </a:lnSpc>
              </a:pPr>
              <a:r>
                <a:rPr lang="es-MX" altLang="es-MX" b="1" i="1" dirty="0">
                  <a:solidFill>
                    <a:srgbClr val="000090"/>
                  </a:solidFill>
                  <a:effectLst>
                    <a:outerShdw blurRad="38100" dist="38100" dir="2700000" algn="tl">
                      <a:srgbClr val="C0C0C0"/>
                    </a:outerShdw>
                  </a:effectLst>
                  <a:latin typeface="Arial" pitchFamily="34" charset="0"/>
                </a:rPr>
                <a:t>Sistema de la Administración </a:t>
              </a:r>
              <a:br>
                <a:rPr lang="es-MX" altLang="es-MX" b="1" i="1" dirty="0">
                  <a:solidFill>
                    <a:srgbClr val="000090"/>
                  </a:solidFill>
                  <a:effectLst>
                    <a:outerShdw blurRad="38100" dist="38100" dir="2700000" algn="tl">
                      <a:srgbClr val="C0C0C0"/>
                    </a:outerShdw>
                  </a:effectLst>
                  <a:latin typeface="Arial" pitchFamily="34" charset="0"/>
                </a:rPr>
              </a:br>
              <a:r>
                <a:rPr lang="es-MX" altLang="es-MX" b="1" i="1" dirty="0">
                  <a:solidFill>
                    <a:srgbClr val="000090"/>
                  </a:solidFill>
                  <a:effectLst>
                    <a:outerShdw blurRad="38100" dist="38100" dir="2700000" algn="tl">
                      <a:srgbClr val="C0C0C0"/>
                    </a:outerShdw>
                  </a:effectLst>
                  <a:latin typeface="Arial" pitchFamily="34" charset="0"/>
                </a:rPr>
                <a:t>de Recursos Humanos en Dependencia Gubernamentales y Privadas.</a:t>
              </a:r>
              <a:endParaRPr lang="es-ES" altLang="es-MX" b="1" i="1" dirty="0">
                <a:solidFill>
                  <a:srgbClr val="000090"/>
                </a:solidFill>
                <a:effectLst>
                  <a:outerShdw blurRad="38100" dist="38100" dir="2700000" algn="tl">
                    <a:srgbClr val="C0C0C0"/>
                  </a:outerShdw>
                </a:effectLst>
                <a:latin typeface="Arial" pitchFamily="34" charset="0"/>
              </a:endParaRPr>
            </a:p>
          </p:txBody>
        </p:sp>
        <p:graphicFrame>
          <p:nvGraphicFramePr>
            <p:cNvPr id="41987" name="Object 4"/>
            <p:cNvGraphicFramePr>
              <a:graphicFrameLocks/>
            </p:cNvGraphicFramePr>
            <p:nvPr>
              <p:extLst>
                <p:ext uri="{D42A27DB-BD31-4B8C-83A1-F6EECF244321}">
                  <p14:modId xmlns:p14="http://schemas.microsoft.com/office/powerpoint/2010/main" val="1187096482"/>
                </p:ext>
              </p:extLst>
            </p:nvPr>
          </p:nvGraphicFramePr>
          <p:xfrm>
            <a:off x="4849" y="502"/>
            <a:ext cx="813" cy="813"/>
          </p:xfrm>
          <a:graphic>
            <a:graphicData uri="http://schemas.openxmlformats.org/presentationml/2006/ole">
              <mc:AlternateContent xmlns:mc="http://schemas.openxmlformats.org/markup-compatibility/2006">
                <mc:Choice xmlns:v="urn:schemas-microsoft-com:vml" Requires="v">
                  <p:oleObj spid="_x0000_s42226" name="Clip" r:id="rId4" imgW="1928470" imgH="1672438" progId="MS_ClipArt_Gallery.5">
                    <p:embed/>
                  </p:oleObj>
                </mc:Choice>
                <mc:Fallback>
                  <p:oleObj name="Clip" r:id="rId4" imgW="1928470" imgH="1672438" progId="MS_ClipArt_Gallery.5">
                    <p:embed/>
                    <p:pic>
                      <p:nvPicPr>
                        <p:cNvPr id="0" name="Object 4"/>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49" y="502"/>
                          <a:ext cx="813" cy="8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cxnSp>
          <p:nvCxnSpPr>
            <p:cNvPr id="33797" name="AutoShape 19"/>
            <p:cNvCxnSpPr>
              <a:cxnSpLocks noChangeShapeType="1"/>
              <a:stCxn id="7177" idx="6"/>
              <a:endCxn id="7185" idx="3"/>
            </p:cNvCxnSpPr>
            <p:nvPr/>
          </p:nvCxnSpPr>
          <p:spPr bwMode="auto">
            <a:xfrm flipV="1">
              <a:off x="4638" y="2370"/>
              <a:ext cx="217" cy="584"/>
            </a:xfrm>
            <a:prstGeom prst="straightConnector1">
              <a:avLst/>
            </a:prstGeom>
            <a:noFill/>
            <a:ln w="38100" cap="sq">
              <a:solidFill>
                <a:srgbClr val="FF6600"/>
              </a:solidFill>
              <a:round/>
              <a:headEnd type="none" w="sm" len="sm"/>
              <a:tailEnd type="stealth"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33798" name="AutoShape 27"/>
            <p:cNvCxnSpPr>
              <a:cxnSpLocks noChangeShapeType="1"/>
            </p:cNvCxnSpPr>
            <p:nvPr/>
          </p:nvCxnSpPr>
          <p:spPr bwMode="auto">
            <a:xfrm rot="5400000">
              <a:off x="3036" y="366"/>
              <a:ext cx="1" cy="4337"/>
            </a:xfrm>
            <a:prstGeom prst="bentConnector3">
              <a:avLst>
                <a:gd name="adj1" fmla="val 120999995"/>
              </a:avLst>
            </a:prstGeom>
            <a:noFill/>
            <a:ln w="34925">
              <a:solidFill>
                <a:srgbClr val="FF0000"/>
              </a:solidFill>
              <a:prstDash val="sysDot"/>
              <a:miter lim="800000"/>
              <a:headEnd type="none" w="lg" len="lg"/>
              <a:tailEnd type="stealth"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33799" name="Rectangle 30"/>
            <p:cNvSpPr>
              <a:spLocks noChangeArrowheads="1"/>
            </p:cNvSpPr>
            <p:nvPr/>
          </p:nvSpPr>
          <p:spPr bwMode="auto">
            <a:xfrm>
              <a:off x="1437" y="1369"/>
              <a:ext cx="3259" cy="2246"/>
            </a:xfrm>
            <a:prstGeom prst="rect">
              <a:avLst/>
            </a:prstGeom>
            <a:noFill/>
            <a:ln w="34925" cap="sq">
              <a:solidFill>
                <a:srgbClr val="FF0000"/>
              </a:solidFill>
              <a:miter lim="800000"/>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s-MX">
                <a:latin typeface="Times New Roman" charset="0"/>
                <a:ea typeface="ＭＳ Ｐゴシック" charset="0"/>
              </a:endParaRPr>
            </a:p>
          </p:txBody>
        </p:sp>
        <p:sp useBgFill="1">
          <p:nvSpPr>
            <p:cNvPr id="7185" name="Oval 17"/>
            <p:cNvSpPr>
              <a:spLocks noChangeArrowheads="1"/>
            </p:cNvSpPr>
            <p:nvPr/>
          </p:nvSpPr>
          <p:spPr bwMode="auto">
            <a:xfrm>
              <a:off x="4709" y="1472"/>
              <a:ext cx="996" cy="1052"/>
            </a:xfrm>
            <a:prstGeom prst="ellipse">
              <a:avLst/>
            </a:prstGeom>
            <a:ln w="12700" cap="sq">
              <a:solidFill>
                <a:schemeClr val="tx1"/>
              </a:solidFill>
              <a:round/>
              <a:headEnd type="none" w="sm" len="sm"/>
              <a:tailEnd type="none" w="sm" len="sm"/>
            </a:ln>
            <a:effectLst>
              <a:outerShdw dist="107763" dir="2700000" algn="ctr" rotWithShape="0">
                <a:schemeClr val="bg2"/>
              </a:outerShdw>
            </a:effectLst>
          </p:spPr>
          <p:txBody>
            <a:bodyPr wrap="none" anchor="ct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kumimoji="1" lang="es-MX" altLang="es-MX" sz="1600" b="1" dirty="0">
                  <a:solidFill>
                    <a:srgbClr val="000090"/>
                  </a:solidFill>
                  <a:effectLst>
                    <a:outerShdw blurRad="38100" dist="38100" dir="2700000" algn="tl">
                      <a:srgbClr val="C0C0C0"/>
                    </a:outerShdw>
                  </a:effectLst>
                </a:rPr>
                <a:t>Terminación de </a:t>
              </a:r>
            </a:p>
            <a:p>
              <a:pPr algn="ctr" eaLnBrk="1" hangingPunct="1"/>
              <a:r>
                <a:rPr kumimoji="1" lang="es-MX" altLang="es-MX" sz="1600" b="1" dirty="0">
                  <a:solidFill>
                    <a:srgbClr val="000090"/>
                  </a:solidFill>
                  <a:effectLst>
                    <a:outerShdw blurRad="38100" dist="38100" dir="2700000" algn="tl">
                      <a:srgbClr val="C0C0C0"/>
                    </a:outerShdw>
                  </a:effectLst>
                </a:rPr>
                <a:t>Relaciones </a:t>
              </a:r>
            </a:p>
            <a:p>
              <a:pPr algn="ctr" eaLnBrk="1" hangingPunct="1"/>
              <a:r>
                <a:rPr kumimoji="1" lang="es-MX" altLang="es-MX" sz="1600" b="1" dirty="0">
                  <a:solidFill>
                    <a:srgbClr val="000090"/>
                  </a:solidFill>
                  <a:effectLst>
                    <a:outerShdw blurRad="38100" dist="38100" dir="2700000" algn="tl">
                      <a:srgbClr val="C0C0C0"/>
                    </a:outerShdw>
                  </a:effectLst>
                </a:rPr>
                <a:t>Laborales</a:t>
              </a:r>
            </a:p>
            <a:p>
              <a:pPr algn="ctr" eaLnBrk="1" hangingPunct="1"/>
              <a:r>
                <a:rPr kumimoji="1" lang="es-MX" altLang="es-MX" sz="1600" b="1" dirty="0">
                  <a:solidFill>
                    <a:srgbClr val="000090"/>
                  </a:solidFill>
                  <a:effectLst>
                    <a:outerShdw blurRad="38100" dist="38100" dir="2700000" algn="tl">
                      <a:srgbClr val="C0C0C0"/>
                    </a:outerShdw>
                  </a:effectLst>
                </a:rPr>
                <a:t>(Salida)</a:t>
              </a:r>
              <a:endParaRPr kumimoji="1" lang="es-ES" altLang="es-MX" sz="1600" b="1" dirty="0">
                <a:solidFill>
                  <a:srgbClr val="000090"/>
                </a:solidFill>
                <a:effectLst>
                  <a:outerShdw blurRad="38100" dist="38100" dir="2700000" algn="tl">
                    <a:srgbClr val="C0C0C0"/>
                  </a:outerShdw>
                </a:effectLst>
              </a:endParaRPr>
            </a:p>
          </p:txBody>
        </p:sp>
        <p:sp>
          <p:nvSpPr>
            <p:cNvPr id="7191" name="Text Box 23"/>
            <p:cNvSpPr txBox="1">
              <a:spLocks noChangeArrowheads="1"/>
            </p:cNvSpPr>
            <p:nvPr/>
          </p:nvSpPr>
          <p:spPr bwMode="auto">
            <a:xfrm>
              <a:off x="2320" y="3752"/>
              <a:ext cx="1679" cy="21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defRPr/>
              </a:pPr>
              <a:r>
                <a:rPr kumimoji="1" lang="es-MX" sz="1800" b="1" dirty="0">
                  <a:solidFill>
                    <a:srgbClr val="FF0000"/>
                  </a:solidFill>
                  <a:effectLst>
                    <a:outerShdw blurRad="38100" dist="38100" dir="2700000" algn="tl">
                      <a:srgbClr val="C0C0C0"/>
                    </a:outerShdw>
                  </a:effectLst>
                  <a:latin typeface="Arial" charset="0"/>
                  <a:ea typeface="+mn-ea"/>
                </a:rPr>
                <a:t>RETROALIMENTACION</a:t>
              </a:r>
              <a:endParaRPr kumimoji="1" lang="es-ES" sz="1800" b="1" dirty="0">
                <a:solidFill>
                  <a:srgbClr val="FF0000"/>
                </a:solidFill>
                <a:effectLst>
                  <a:outerShdw blurRad="38100" dist="38100" dir="2700000" algn="tl">
                    <a:srgbClr val="C0C0C0"/>
                  </a:outerShdw>
                </a:effectLst>
                <a:latin typeface="Arial" charset="0"/>
                <a:ea typeface="+mn-ea"/>
              </a:endParaRPr>
            </a:p>
          </p:txBody>
        </p:sp>
        <p:sp useBgFill="1">
          <p:nvSpPr>
            <p:cNvPr id="7175" name="Oval 7"/>
            <p:cNvSpPr>
              <a:spLocks noChangeArrowheads="1"/>
            </p:cNvSpPr>
            <p:nvPr/>
          </p:nvSpPr>
          <p:spPr bwMode="auto">
            <a:xfrm>
              <a:off x="1482" y="2428"/>
              <a:ext cx="989" cy="1051"/>
            </a:xfrm>
            <a:prstGeom prst="ellipse">
              <a:avLst/>
            </a:prstGeom>
            <a:ln w="12700" cap="sq">
              <a:solidFill>
                <a:schemeClr val="tx1"/>
              </a:solidFill>
              <a:round/>
              <a:headEnd type="none" w="sm" len="sm"/>
              <a:tailEnd type="none" w="sm" len="sm"/>
            </a:ln>
            <a:effectLst>
              <a:outerShdw dist="107763" dir="2700000" algn="ctr" rotWithShape="0">
                <a:schemeClr val="bg2"/>
              </a:outerShdw>
            </a:effectLst>
          </p:spPr>
          <p:txBody>
            <a:bodyPr wrap="none" anchor="ct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kumimoji="1" lang="es-MX" altLang="es-MX" sz="1400" b="1" dirty="0">
                  <a:solidFill>
                    <a:srgbClr val="000090"/>
                  </a:solidFill>
                  <a:effectLst>
                    <a:outerShdw blurRad="38100" dist="38100" dir="2700000" algn="tl">
                      <a:srgbClr val="C0C0C0"/>
                    </a:outerShdw>
                  </a:effectLst>
                  <a:latin typeface="Arial" pitchFamily="34" charset="0"/>
                </a:rPr>
                <a:t>Inducción,</a:t>
              </a:r>
            </a:p>
            <a:p>
              <a:pPr algn="ctr" eaLnBrk="1" hangingPunct="1"/>
              <a:r>
                <a:rPr kumimoji="1" lang="es-MX" altLang="es-MX" sz="1400" b="1" dirty="0" smtClean="0">
                  <a:solidFill>
                    <a:srgbClr val="000090"/>
                  </a:solidFill>
                  <a:effectLst>
                    <a:outerShdw blurRad="38100" dist="38100" dir="2700000" algn="tl">
                      <a:srgbClr val="C0C0C0"/>
                    </a:outerShdw>
                  </a:effectLst>
                  <a:latin typeface="Arial" pitchFamily="34" charset="0"/>
                </a:rPr>
                <a:t>Capacitación, </a:t>
              </a:r>
            </a:p>
            <a:p>
              <a:pPr algn="ctr" eaLnBrk="1" hangingPunct="1"/>
              <a:r>
                <a:rPr kumimoji="1" lang="es-MX" altLang="es-MX" sz="1400" b="1" dirty="0" smtClean="0">
                  <a:solidFill>
                    <a:srgbClr val="000090"/>
                  </a:solidFill>
                  <a:effectLst>
                    <a:outerShdw blurRad="38100" dist="38100" dir="2700000" algn="tl">
                      <a:srgbClr val="C0C0C0"/>
                    </a:outerShdw>
                  </a:effectLst>
                  <a:latin typeface="Arial" pitchFamily="34" charset="0"/>
                </a:rPr>
                <a:t>Adiestramiento </a:t>
              </a:r>
              <a:r>
                <a:rPr kumimoji="1" lang="es-MX" altLang="es-MX" sz="1400" b="1" dirty="0">
                  <a:solidFill>
                    <a:srgbClr val="000090"/>
                  </a:solidFill>
                  <a:effectLst>
                    <a:outerShdw blurRad="38100" dist="38100" dir="2700000" algn="tl">
                      <a:srgbClr val="C0C0C0"/>
                    </a:outerShdw>
                  </a:effectLst>
                  <a:latin typeface="Arial" pitchFamily="34" charset="0"/>
                </a:rPr>
                <a:t>y </a:t>
              </a:r>
            </a:p>
            <a:p>
              <a:pPr algn="ctr" eaLnBrk="1" hangingPunct="1"/>
              <a:r>
                <a:rPr kumimoji="1" lang="es-MX" altLang="es-MX" sz="1400" b="1" dirty="0">
                  <a:solidFill>
                    <a:srgbClr val="000090"/>
                  </a:solidFill>
                  <a:effectLst>
                    <a:outerShdw blurRad="38100" dist="38100" dir="2700000" algn="tl">
                      <a:srgbClr val="C0C0C0"/>
                    </a:outerShdw>
                  </a:effectLst>
                  <a:latin typeface="Arial" pitchFamily="34" charset="0"/>
                </a:rPr>
                <a:t>Desarrollo</a:t>
              </a:r>
              <a:endParaRPr kumimoji="1" lang="es-ES" altLang="es-MX" sz="1400" b="1" dirty="0">
                <a:solidFill>
                  <a:srgbClr val="000090"/>
                </a:solidFill>
                <a:effectLst>
                  <a:outerShdw blurRad="38100" dist="38100" dir="2700000" algn="tl">
                    <a:srgbClr val="C0C0C0"/>
                  </a:outerShdw>
                </a:effectLst>
                <a:latin typeface="Arial" pitchFamily="34" charset="0"/>
              </a:endParaRPr>
            </a:p>
          </p:txBody>
        </p:sp>
        <p:sp>
          <p:nvSpPr>
            <p:cNvPr id="7174" name="Oval 6"/>
            <p:cNvSpPr>
              <a:spLocks noChangeArrowheads="1"/>
            </p:cNvSpPr>
            <p:nvPr/>
          </p:nvSpPr>
          <p:spPr bwMode="auto">
            <a:xfrm>
              <a:off x="264" y="1452"/>
              <a:ext cx="1134" cy="1072"/>
            </a:xfrm>
            <a:prstGeom prst="ellipse">
              <a:avLst/>
            </a:prstGeom>
            <a:solidFill>
              <a:schemeClr val="bg1"/>
            </a:solidFill>
            <a:ln w="12700" cap="sq">
              <a:solidFill>
                <a:schemeClr val="tx1"/>
              </a:solidFill>
              <a:round/>
              <a:headEnd type="none" w="sm" len="sm"/>
              <a:tailEnd type="none" w="sm" len="sm"/>
            </a:ln>
            <a:effectLst>
              <a:outerShdw dist="107763" dir="2700000" algn="ctr" rotWithShape="0">
                <a:schemeClr val="bg2"/>
              </a:outerShdw>
            </a:effectLst>
          </p:spPr>
          <p:txBody>
            <a:bodyPr wrap="none" anchor="ct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kumimoji="1" lang="es-MX" altLang="es-MX" sz="1400" b="1" dirty="0" smtClean="0">
                  <a:solidFill>
                    <a:srgbClr val="000090"/>
                  </a:solidFill>
                  <a:effectLst>
                    <a:outerShdw blurRad="38100" dist="38100" dir="2700000" algn="tl">
                      <a:srgbClr val="C0C0C0"/>
                    </a:outerShdw>
                  </a:effectLst>
                  <a:latin typeface="Arial" pitchFamily="34" charset="0"/>
                </a:rPr>
                <a:t>Diseño y Análisis</a:t>
              </a:r>
            </a:p>
            <a:p>
              <a:pPr algn="ctr" eaLnBrk="1" hangingPunct="1"/>
              <a:r>
                <a:rPr kumimoji="1" lang="es-MX" altLang="es-MX" sz="1400" b="1" dirty="0" smtClean="0">
                  <a:solidFill>
                    <a:srgbClr val="000090"/>
                  </a:solidFill>
                  <a:effectLst>
                    <a:outerShdw blurRad="38100" dist="38100" dir="2700000" algn="tl">
                      <a:srgbClr val="C0C0C0"/>
                    </a:outerShdw>
                  </a:effectLst>
                  <a:latin typeface="Arial" pitchFamily="34" charset="0"/>
                </a:rPr>
                <a:t> de Puestos</a:t>
              </a:r>
            </a:p>
            <a:p>
              <a:pPr algn="ctr" eaLnBrk="1" hangingPunct="1"/>
              <a:r>
                <a:rPr kumimoji="1" lang="es-MX" altLang="es-MX" sz="1400" b="1" dirty="0" smtClean="0">
                  <a:solidFill>
                    <a:srgbClr val="000090"/>
                  </a:solidFill>
                  <a:effectLst>
                    <a:outerShdw blurRad="38100" dist="38100" dir="2700000" algn="tl">
                      <a:srgbClr val="C0C0C0"/>
                    </a:outerShdw>
                  </a:effectLst>
                  <a:latin typeface="Arial" pitchFamily="34" charset="0"/>
                </a:rPr>
                <a:t>Reclutamiento </a:t>
              </a:r>
              <a:endParaRPr kumimoji="1" lang="es-MX" altLang="es-MX" sz="1400" b="1" dirty="0">
                <a:solidFill>
                  <a:srgbClr val="000090"/>
                </a:solidFill>
                <a:effectLst>
                  <a:outerShdw blurRad="38100" dist="38100" dir="2700000" algn="tl">
                    <a:srgbClr val="C0C0C0"/>
                  </a:outerShdw>
                </a:effectLst>
                <a:latin typeface="Arial" pitchFamily="34" charset="0"/>
              </a:endParaRPr>
            </a:p>
            <a:p>
              <a:pPr algn="ctr" eaLnBrk="1" hangingPunct="1"/>
              <a:r>
                <a:rPr kumimoji="1" lang="es-MX" altLang="es-MX" sz="1400" b="1" dirty="0" smtClean="0">
                  <a:solidFill>
                    <a:srgbClr val="000090"/>
                  </a:solidFill>
                  <a:effectLst>
                    <a:outerShdw blurRad="38100" dist="38100" dir="2700000" algn="tl">
                      <a:srgbClr val="C0C0C0"/>
                    </a:outerShdw>
                  </a:effectLst>
                  <a:latin typeface="Arial" pitchFamily="34" charset="0"/>
                </a:rPr>
                <a:t>Selección y </a:t>
              </a:r>
            </a:p>
            <a:p>
              <a:pPr algn="ctr" eaLnBrk="1" hangingPunct="1"/>
              <a:r>
                <a:rPr kumimoji="1" lang="es-MX" altLang="es-MX" sz="1400" b="1" dirty="0" smtClean="0">
                  <a:solidFill>
                    <a:srgbClr val="000090"/>
                  </a:solidFill>
                  <a:effectLst>
                    <a:outerShdw blurRad="38100" dist="38100" dir="2700000" algn="tl">
                      <a:srgbClr val="C0C0C0"/>
                    </a:outerShdw>
                  </a:effectLst>
                  <a:latin typeface="Arial" pitchFamily="34" charset="0"/>
                </a:rPr>
                <a:t>Contratación</a:t>
              </a:r>
              <a:endParaRPr kumimoji="1" lang="es-MX" altLang="es-MX" sz="1400" b="1" dirty="0">
                <a:solidFill>
                  <a:srgbClr val="000090"/>
                </a:solidFill>
                <a:effectLst>
                  <a:outerShdw blurRad="38100" dist="38100" dir="2700000" algn="tl">
                    <a:srgbClr val="C0C0C0"/>
                  </a:outerShdw>
                </a:effectLst>
                <a:latin typeface="Arial" pitchFamily="34" charset="0"/>
              </a:endParaRPr>
            </a:p>
            <a:p>
              <a:pPr algn="ctr" eaLnBrk="1" hangingPunct="1"/>
              <a:r>
                <a:rPr kumimoji="1" lang="es-MX" altLang="es-MX" sz="1400" b="1" dirty="0">
                  <a:solidFill>
                    <a:srgbClr val="000090"/>
                  </a:solidFill>
                  <a:effectLst>
                    <a:outerShdw blurRad="38100" dist="38100" dir="2700000" algn="tl">
                      <a:srgbClr val="C0C0C0"/>
                    </a:outerShdw>
                  </a:effectLst>
                  <a:latin typeface="Arial" pitchFamily="34" charset="0"/>
                </a:rPr>
                <a:t>(Entrada)</a:t>
              </a:r>
              <a:endParaRPr kumimoji="1" lang="es-ES" altLang="es-MX" sz="1400" b="1" dirty="0">
                <a:solidFill>
                  <a:srgbClr val="000090"/>
                </a:solidFill>
                <a:effectLst>
                  <a:outerShdw blurRad="38100" dist="38100" dir="2700000" algn="tl">
                    <a:srgbClr val="C0C0C0"/>
                  </a:outerShdw>
                </a:effectLst>
                <a:latin typeface="Arial" pitchFamily="34" charset="0"/>
              </a:endParaRPr>
            </a:p>
          </p:txBody>
        </p:sp>
        <p:sp useBgFill="1">
          <p:nvSpPr>
            <p:cNvPr id="7176" name="Oval 8"/>
            <p:cNvSpPr>
              <a:spLocks noChangeArrowheads="1"/>
            </p:cNvSpPr>
            <p:nvPr/>
          </p:nvSpPr>
          <p:spPr bwMode="auto">
            <a:xfrm>
              <a:off x="2588" y="1472"/>
              <a:ext cx="996" cy="1052"/>
            </a:xfrm>
            <a:prstGeom prst="ellipse">
              <a:avLst/>
            </a:prstGeom>
            <a:ln w="12700" cap="sq">
              <a:solidFill>
                <a:schemeClr val="tx1"/>
              </a:solidFill>
              <a:round/>
              <a:headEnd type="none" w="sm" len="sm"/>
              <a:tailEnd type="none" w="sm" len="sm"/>
            </a:ln>
            <a:effectLst>
              <a:outerShdw dist="107763" dir="2700000" algn="ctr" rotWithShape="0">
                <a:schemeClr val="bg2"/>
              </a:outerShdw>
            </a:effectLst>
          </p:spPr>
          <p:txBody>
            <a:bodyPr wrap="none" anchor="ct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kumimoji="1" lang="es-MX" altLang="es-MX" sz="1400" b="1" dirty="0">
                  <a:solidFill>
                    <a:srgbClr val="000090"/>
                  </a:solidFill>
                  <a:effectLst>
                    <a:outerShdw blurRad="38100" dist="38100" dir="2700000" algn="tl">
                      <a:srgbClr val="C0C0C0"/>
                    </a:outerShdw>
                  </a:effectLst>
                  <a:latin typeface="Arial" pitchFamily="34" charset="0"/>
                </a:rPr>
                <a:t>Evaluación del </a:t>
              </a:r>
            </a:p>
            <a:p>
              <a:pPr algn="ctr" eaLnBrk="1" hangingPunct="1"/>
              <a:r>
                <a:rPr kumimoji="1" lang="es-MX" altLang="es-MX" sz="1400" b="1" dirty="0" smtClean="0">
                  <a:solidFill>
                    <a:srgbClr val="000090"/>
                  </a:solidFill>
                  <a:effectLst>
                    <a:outerShdw blurRad="38100" dist="38100" dir="2700000" algn="tl">
                      <a:srgbClr val="C0C0C0"/>
                    </a:outerShdw>
                  </a:effectLst>
                  <a:latin typeface="Arial" pitchFamily="34" charset="0"/>
                </a:rPr>
                <a:t>Desempeño</a:t>
              </a:r>
            </a:p>
            <a:p>
              <a:pPr algn="ctr" eaLnBrk="1" hangingPunct="1"/>
              <a:r>
                <a:rPr kumimoji="1" lang="es-MX" altLang="es-MX" sz="1400" b="1" dirty="0" smtClean="0">
                  <a:solidFill>
                    <a:srgbClr val="000090"/>
                  </a:solidFill>
                  <a:effectLst>
                    <a:outerShdw blurRad="38100" dist="38100" dir="2700000" algn="tl">
                      <a:srgbClr val="C0C0C0"/>
                    </a:outerShdw>
                  </a:effectLst>
                  <a:latin typeface="Arial" pitchFamily="34" charset="0"/>
                </a:rPr>
                <a:t>(H-V)</a:t>
              </a:r>
            </a:p>
            <a:p>
              <a:pPr algn="ctr" eaLnBrk="1" hangingPunct="1"/>
              <a:r>
                <a:rPr kumimoji="1" lang="es-MX" altLang="es-MX" sz="1400" b="1" dirty="0" smtClean="0">
                  <a:solidFill>
                    <a:srgbClr val="000090"/>
                  </a:solidFill>
                  <a:effectLst>
                    <a:outerShdw blurRad="38100" dist="38100" dir="2700000" algn="tl">
                      <a:srgbClr val="C0C0C0"/>
                    </a:outerShdw>
                  </a:effectLst>
                  <a:latin typeface="Arial" pitchFamily="34" charset="0"/>
                </a:rPr>
                <a:t>(90º)(360º)</a:t>
              </a:r>
              <a:endParaRPr kumimoji="1" lang="es-ES" altLang="es-MX" sz="1400" b="1" dirty="0">
                <a:solidFill>
                  <a:srgbClr val="000090"/>
                </a:solidFill>
                <a:effectLst>
                  <a:outerShdw blurRad="38100" dist="38100" dir="2700000" algn="tl">
                    <a:srgbClr val="C0C0C0"/>
                  </a:outerShdw>
                </a:effectLst>
                <a:latin typeface="Arial" pitchFamily="34" charset="0"/>
              </a:endParaRPr>
            </a:p>
          </p:txBody>
        </p:sp>
        <p:sp useBgFill="1">
          <p:nvSpPr>
            <p:cNvPr id="7177" name="Oval 9"/>
            <p:cNvSpPr>
              <a:spLocks noChangeArrowheads="1"/>
            </p:cNvSpPr>
            <p:nvPr/>
          </p:nvSpPr>
          <p:spPr bwMode="auto">
            <a:xfrm>
              <a:off x="3649" y="2428"/>
              <a:ext cx="989" cy="1051"/>
            </a:xfrm>
            <a:prstGeom prst="ellipse">
              <a:avLst/>
            </a:prstGeom>
            <a:ln w="12700" cap="sq">
              <a:solidFill>
                <a:schemeClr val="tx1"/>
              </a:solidFill>
              <a:round/>
              <a:headEnd type="none" w="sm" len="sm"/>
              <a:tailEnd type="none" w="sm" len="sm"/>
            </a:ln>
            <a:effectLst>
              <a:outerShdw dist="107763" dir="2700000" algn="ctr" rotWithShape="0">
                <a:schemeClr val="bg2"/>
              </a:outerShdw>
            </a:effectLst>
          </p:spPr>
          <p:txBody>
            <a:bodyPr wrap="none" anchor="ct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kumimoji="1" lang="es-MX" altLang="es-MX" sz="1400" b="1" dirty="0" smtClean="0">
                  <a:solidFill>
                    <a:srgbClr val="000090"/>
                  </a:solidFill>
                  <a:effectLst>
                    <a:outerShdw blurRad="38100" dist="38100" dir="2700000" algn="tl">
                      <a:srgbClr val="C0C0C0"/>
                    </a:outerShdw>
                  </a:effectLst>
                  <a:latin typeface="Arial" pitchFamily="34" charset="0"/>
                </a:rPr>
                <a:t>Escalafón</a:t>
              </a:r>
            </a:p>
            <a:p>
              <a:pPr algn="ctr" eaLnBrk="1" hangingPunct="1"/>
              <a:r>
                <a:rPr kumimoji="1" lang="es-MX" altLang="es-MX" sz="1400" b="1" dirty="0" smtClean="0">
                  <a:solidFill>
                    <a:srgbClr val="000090"/>
                  </a:solidFill>
                  <a:effectLst>
                    <a:outerShdw blurRad="38100" dist="38100" dir="2700000" algn="tl">
                      <a:srgbClr val="C0C0C0"/>
                    </a:outerShdw>
                  </a:effectLst>
                  <a:latin typeface="Arial" pitchFamily="34" charset="0"/>
                </a:rPr>
                <a:t>Plan de Vida </a:t>
              </a:r>
            </a:p>
            <a:p>
              <a:pPr algn="ctr" eaLnBrk="1" hangingPunct="1"/>
              <a:r>
                <a:rPr kumimoji="1" lang="es-MX" altLang="es-MX" sz="1400" b="1" dirty="0" smtClean="0">
                  <a:solidFill>
                    <a:srgbClr val="000090"/>
                  </a:solidFill>
                  <a:effectLst>
                    <a:outerShdw blurRad="38100" dist="38100" dir="2700000" algn="tl">
                      <a:srgbClr val="C0C0C0"/>
                    </a:outerShdw>
                  </a:effectLst>
                  <a:latin typeface="Arial" pitchFamily="34" charset="0"/>
                </a:rPr>
                <a:t>y Carrera</a:t>
              </a:r>
            </a:p>
            <a:p>
              <a:pPr algn="ctr" eaLnBrk="1" hangingPunct="1"/>
              <a:r>
                <a:rPr kumimoji="1" lang="es-MX" altLang="es-MX" sz="1400" b="1" dirty="0" smtClean="0">
                  <a:solidFill>
                    <a:srgbClr val="000090"/>
                  </a:solidFill>
                  <a:effectLst>
                    <a:outerShdw blurRad="38100" dist="38100" dir="2700000" algn="tl">
                      <a:srgbClr val="C0C0C0"/>
                    </a:outerShdw>
                  </a:effectLst>
                  <a:latin typeface="Arial" pitchFamily="34" charset="0"/>
                </a:rPr>
                <a:t>Relación con</a:t>
              </a:r>
              <a:endParaRPr kumimoji="1" lang="es-MX" altLang="es-MX" sz="1400" b="1" dirty="0">
                <a:solidFill>
                  <a:srgbClr val="000090"/>
                </a:solidFill>
                <a:effectLst>
                  <a:outerShdw blurRad="38100" dist="38100" dir="2700000" algn="tl">
                    <a:srgbClr val="C0C0C0"/>
                  </a:outerShdw>
                </a:effectLst>
                <a:latin typeface="Arial" pitchFamily="34" charset="0"/>
              </a:endParaRPr>
            </a:p>
            <a:p>
              <a:pPr algn="ctr" eaLnBrk="1" hangingPunct="1"/>
              <a:r>
                <a:rPr kumimoji="1" lang="es-MX" altLang="es-MX" sz="1400" b="1" dirty="0">
                  <a:solidFill>
                    <a:srgbClr val="000090"/>
                  </a:solidFill>
                  <a:effectLst>
                    <a:outerShdw blurRad="38100" dist="38100" dir="2700000" algn="tl">
                      <a:srgbClr val="C0C0C0"/>
                    </a:outerShdw>
                  </a:effectLst>
                  <a:latin typeface="Arial" pitchFamily="34" charset="0"/>
                </a:rPr>
                <a:t>(Sindicatos)</a:t>
              </a:r>
              <a:endParaRPr kumimoji="1" lang="es-ES" altLang="es-MX" sz="1400" b="1" dirty="0">
                <a:solidFill>
                  <a:srgbClr val="000090"/>
                </a:solidFill>
                <a:effectLst>
                  <a:outerShdw blurRad="38100" dist="38100" dir="2700000" algn="tl">
                    <a:srgbClr val="C0C0C0"/>
                  </a:outerShdw>
                </a:effectLst>
                <a:latin typeface="Arial" pitchFamily="34" charset="0"/>
              </a:endParaRPr>
            </a:p>
          </p:txBody>
        </p:sp>
        <p:cxnSp>
          <p:nvCxnSpPr>
            <p:cNvPr id="33806" name="AutoShape 15"/>
            <p:cNvCxnSpPr>
              <a:cxnSpLocks noChangeShapeType="1"/>
            </p:cNvCxnSpPr>
            <p:nvPr/>
          </p:nvCxnSpPr>
          <p:spPr bwMode="auto">
            <a:xfrm flipV="1">
              <a:off x="1980" y="2008"/>
              <a:ext cx="608" cy="430"/>
            </a:xfrm>
            <a:prstGeom prst="straightConnector1">
              <a:avLst/>
            </a:prstGeom>
            <a:noFill/>
            <a:ln w="38100" cap="sq">
              <a:solidFill>
                <a:srgbClr val="FF6600"/>
              </a:solidFill>
              <a:round/>
              <a:headEnd type="stealth" w="lg" len="lg"/>
              <a:tailEnd type="stealth"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33807" name="AutoShape 16"/>
            <p:cNvCxnSpPr>
              <a:cxnSpLocks noChangeShapeType="1"/>
              <a:stCxn id="7176" idx="6"/>
              <a:endCxn id="7177" idx="0"/>
            </p:cNvCxnSpPr>
            <p:nvPr/>
          </p:nvCxnSpPr>
          <p:spPr bwMode="auto">
            <a:xfrm>
              <a:off x="3584" y="1998"/>
              <a:ext cx="563" cy="435"/>
            </a:xfrm>
            <a:prstGeom prst="straightConnector1">
              <a:avLst/>
            </a:prstGeom>
            <a:noFill/>
            <a:ln w="38100" cap="sq">
              <a:solidFill>
                <a:srgbClr val="FF6600"/>
              </a:solidFill>
              <a:round/>
              <a:headEnd type="stealth" w="lg" len="lg"/>
              <a:tailEnd type="stealth"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33808" name="AutoShape 25"/>
            <p:cNvCxnSpPr>
              <a:cxnSpLocks noChangeShapeType="1"/>
              <a:stCxn id="7175" idx="6"/>
              <a:endCxn id="7177" idx="2"/>
            </p:cNvCxnSpPr>
            <p:nvPr/>
          </p:nvCxnSpPr>
          <p:spPr bwMode="auto">
            <a:xfrm>
              <a:off x="2478" y="2954"/>
              <a:ext cx="1175" cy="0"/>
            </a:xfrm>
            <a:prstGeom prst="straightConnector1">
              <a:avLst/>
            </a:prstGeom>
            <a:noFill/>
            <a:ln w="38100" cap="sq">
              <a:solidFill>
                <a:srgbClr val="FF6600"/>
              </a:solidFill>
              <a:round/>
              <a:headEnd type="stealth" w="lg" len="lg"/>
              <a:tailEnd type="stealth"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7200" name="Text Box 32"/>
            <p:cNvSpPr txBox="1">
              <a:spLocks noChangeArrowheads="1"/>
            </p:cNvSpPr>
            <p:nvPr/>
          </p:nvSpPr>
          <p:spPr bwMode="auto">
            <a:xfrm>
              <a:off x="2451" y="1110"/>
              <a:ext cx="1183" cy="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defRPr/>
              </a:pPr>
              <a:r>
                <a:rPr kumimoji="1" lang="es-MX" sz="2800" b="1" smtClean="0">
                  <a:solidFill>
                    <a:schemeClr val="tx2"/>
                  </a:solidFill>
                  <a:effectLst>
                    <a:outerShdw blurRad="38100" dist="38100" dir="2700000" algn="tl">
                      <a:srgbClr val="C0C0C0"/>
                    </a:outerShdw>
                  </a:effectLst>
                  <a:latin typeface="Arial" charset="0"/>
                  <a:ea typeface="+mn-ea"/>
                </a:rPr>
                <a:t>PROCESO</a:t>
              </a:r>
              <a:endParaRPr kumimoji="1" lang="es-ES" sz="2800" b="1" dirty="0">
                <a:solidFill>
                  <a:schemeClr val="tx2"/>
                </a:solidFill>
                <a:effectLst>
                  <a:outerShdw blurRad="38100" dist="38100" dir="2700000" algn="tl">
                    <a:srgbClr val="C0C0C0"/>
                  </a:outerShdw>
                </a:effectLst>
                <a:latin typeface="Arial" charset="0"/>
                <a:ea typeface="+mn-ea"/>
              </a:endParaRPr>
            </a:p>
          </p:txBody>
        </p:sp>
        <p:cxnSp>
          <p:nvCxnSpPr>
            <p:cNvPr id="33810" name="AutoShape 52"/>
            <p:cNvCxnSpPr>
              <a:cxnSpLocks noChangeShapeType="1"/>
              <a:stCxn id="7174" idx="5"/>
              <a:endCxn id="7175" idx="2"/>
            </p:cNvCxnSpPr>
            <p:nvPr/>
          </p:nvCxnSpPr>
          <p:spPr bwMode="auto">
            <a:xfrm>
              <a:off x="1232" y="2367"/>
              <a:ext cx="250" cy="586"/>
            </a:xfrm>
            <a:prstGeom prst="straightConnector1">
              <a:avLst/>
            </a:prstGeom>
            <a:noFill/>
            <a:ln w="38100" cap="sq">
              <a:solidFill>
                <a:srgbClr val="FF6600"/>
              </a:solidFill>
              <a:round/>
              <a:headEnd type="none" w="sm" len="sm"/>
              <a:tailEnd type="stealth"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spTree>
  </p:cSld>
  <p:clrMapOvr>
    <a:masterClrMapping/>
  </p:clrMapOvr>
  <p:transition>
    <p:fade thruBlk="1"/>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5" name="Rectangle 3"/>
          <p:cNvSpPr>
            <a:spLocks noChangeArrowheads="1"/>
          </p:cNvSpPr>
          <p:nvPr/>
        </p:nvSpPr>
        <p:spPr bwMode="auto">
          <a:xfrm>
            <a:off x="1592263" y="0"/>
            <a:ext cx="6865937"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ORGANIZACIÓN </a:t>
            </a:r>
            <a:r>
              <a:rPr lang="es-MX" altLang="es-MX" sz="2800" b="1" dirty="0">
                <a:solidFill>
                  <a:schemeClr val="tx2"/>
                </a:solidFill>
                <a:effectLst>
                  <a:outerShdw blurRad="38100" dist="38100" dir="2700000" algn="tl">
                    <a:srgbClr val="C0C0C0"/>
                  </a:outerShdw>
                </a:effectLst>
                <a:latin typeface="Arial" pitchFamily="34" charset="0"/>
              </a:rPr>
              <a:t>DE LOS RECURSOS HUMANOS</a:t>
            </a:r>
          </a:p>
        </p:txBody>
      </p:sp>
      <p:sp>
        <p:nvSpPr>
          <p:cNvPr id="161796" name="Text Box 4"/>
          <p:cNvSpPr txBox="1">
            <a:spLocks noChangeArrowheads="1"/>
          </p:cNvSpPr>
          <p:nvPr/>
        </p:nvSpPr>
        <p:spPr bwMode="auto">
          <a:xfrm>
            <a:off x="838200" y="1124744"/>
            <a:ext cx="8153400" cy="255454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3200" b="1" dirty="0" smtClean="0">
                <a:solidFill>
                  <a:srgbClr val="FF0000"/>
                </a:solidFill>
                <a:effectLst>
                  <a:outerShdw blurRad="38100" dist="38100" dir="2700000" algn="tl">
                    <a:srgbClr val="C0C0C0"/>
                  </a:outerShdw>
                </a:effectLst>
                <a:latin typeface="Arial" pitchFamily="34" charset="0"/>
              </a:rPr>
              <a:t>PARSON </a:t>
            </a:r>
            <a:r>
              <a:rPr kumimoji="1" lang="es-MX" altLang="es-MX" sz="3200" b="1" i="1" dirty="0">
                <a:solidFill>
                  <a:srgbClr val="FF0000"/>
                </a:solidFill>
                <a:effectLst>
                  <a:outerShdw blurRad="38100" dist="38100" dir="2700000" algn="tl">
                    <a:srgbClr val="C0C0C0"/>
                  </a:outerShdw>
                </a:effectLst>
                <a:latin typeface="Arial" pitchFamily="34" charset="0"/>
              </a:rPr>
              <a:t>(1960</a:t>
            </a:r>
            <a:r>
              <a:rPr kumimoji="1" lang="es-MX" altLang="es-MX" sz="3200" b="1" i="1" dirty="0" smtClean="0">
                <a:solidFill>
                  <a:srgbClr val="FF0000"/>
                </a:solidFill>
                <a:effectLst>
                  <a:outerShdw blurRad="38100" dist="38100" dir="2700000" algn="tl">
                    <a:srgbClr val="C0C0C0"/>
                  </a:outerShdw>
                </a:effectLst>
                <a:latin typeface="Arial" pitchFamily="34" charset="0"/>
              </a:rPr>
              <a:t>)</a:t>
            </a:r>
            <a:r>
              <a:rPr kumimoji="1" lang="es-MX" altLang="es-MX" sz="3200" b="1" dirty="0">
                <a:solidFill>
                  <a:srgbClr val="FF0000"/>
                </a:solidFill>
                <a:effectLst>
                  <a:outerShdw blurRad="38100" dist="38100" dir="2700000" algn="tl">
                    <a:srgbClr val="C0C0C0"/>
                  </a:outerShdw>
                </a:effectLst>
                <a:latin typeface="Arial" pitchFamily="34" charset="0"/>
              </a:rPr>
              <a:t> </a:t>
            </a:r>
            <a:r>
              <a:rPr kumimoji="1" lang="es-MX" altLang="es-MX" sz="3200" b="1" dirty="0" smtClean="0">
                <a:solidFill>
                  <a:srgbClr val="FF0000"/>
                </a:solidFill>
                <a:effectLst>
                  <a:outerShdw blurRad="38100" dist="38100" dir="2700000" algn="tl">
                    <a:srgbClr val="C0C0C0"/>
                  </a:outerShdw>
                </a:effectLst>
                <a:latin typeface="Arial" pitchFamily="34" charset="0"/>
              </a:rPr>
              <a:t>DICE QUE: </a:t>
            </a:r>
            <a:endParaRPr kumimoji="1" lang="es-MX" altLang="es-MX" sz="3200" b="1" dirty="0">
              <a:solidFill>
                <a:srgbClr val="FF0000"/>
              </a:solidFill>
              <a:effectLst>
                <a:outerShdw blurRad="38100" dist="38100" dir="2700000" algn="tl">
                  <a:srgbClr val="C0C0C0"/>
                </a:outerShdw>
              </a:effectLst>
              <a:latin typeface="Arial" pitchFamily="34" charset="0"/>
            </a:endParaRPr>
          </a:p>
          <a:p>
            <a:pPr algn="just" eaLnBrk="1" hangingPunct="1"/>
            <a:r>
              <a:rPr kumimoji="1" lang="es-MX" altLang="es-MX" sz="3200" b="1" dirty="0">
                <a:solidFill>
                  <a:srgbClr val="0000CC"/>
                </a:solidFill>
                <a:effectLst>
                  <a:outerShdw blurRad="38100" dist="38100" dir="2700000" algn="tl">
                    <a:srgbClr val="C0C0C0"/>
                  </a:outerShdw>
                </a:effectLst>
                <a:latin typeface="Arial" pitchFamily="34" charset="0"/>
              </a:rPr>
              <a:t>LAS ORGANIZACIONES SON: ENTIDADES SOCIALES CREADAS PARA ALCANZAR UNA </a:t>
            </a:r>
            <a:r>
              <a:rPr kumimoji="1" lang="es-MX" altLang="es-MX" sz="3200" b="1" dirty="0" smtClean="0">
                <a:solidFill>
                  <a:srgbClr val="0000CC"/>
                </a:solidFill>
                <a:effectLst>
                  <a:outerShdw blurRad="38100" dist="38100" dir="2700000" algn="tl">
                    <a:srgbClr val="C0C0C0"/>
                  </a:outerShdw>
                </a:effectLst>
                <a:latin typeface="Arial" pitchFamily="34" charset="0"/>
              </a:rPr>
              <a:t>MISIÓN ESPECÍFICA </a:t>
            </a:r>
            <a:r>
              <a:rPr kumimoji="1" lang="es-MX" altLang="es-MX" sz="3200" b="1" dirty="0">
                <a:solidFill>
                  <a:srgbClr val="0000CC"/>
                </a:solidFill>
                <a:effectLst>
                  <a:outerShdw blurRad="38100" dist="38100" dir="2700000" algn="tl">
                    <a:srgbClr val="C0C0C0"/>
                  </a:outerShdw>
                </a:effectLst>
                <a:latin typeface="Arial" pitchFamily="34" charset="0"/>
              </a:rPr>
              <a:t>Y POR ENDE, SUS OBJETIVOS. </a:t>
            </a:r>
          </a:p>
        </p:txBody>
      </p:sp>
      <p:pic>
        <p:nvPicPr>
          <p:cNvPr id="2" name="Imagen 1"/>
          <p:cNvPicPr>
            <a:picLocks noChangeAspect="1"/>
          </p:cNvPicPr>
          <p:nvPr/>
        </p:nvPicPr>
        <p:blipFill>
          <a:blip r:embed="rId2"/>
          <a:stretch>
            <a:fillRect/>
          </a:stretch>
        </p:blipFill>
        <p:spPr>
          <a:xfrm>
            <a:off x="3189475" y="3803104"/>
            <a:ext cx="3326741" cy="2578224"/>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61795"/>
                                        </p:tgtEl>
                                        <p:attrNameLst>
                                          <p:attrName>style.visibility</p:attrName>
                                        </p:attrNameLst>
                                      </p:cBhvr>
                                      <p:to>
                                        <p:strVal val="visible"/>
                                      </p:to>
                                    </p:set>
                                    <p:anim calcmode="lin" valueType="num">
                                      <p:cBhvr>
                                        <p:cTn id="7" dur="1000" fill="hold"/>
                                        <p:tgtEl>
                                          <p:spTgt spid="161795"/>
                                        </p:tgtEl>
                                        <p:attrNameLst>
                                          <p:attrName>ppt_w</p:attrName>
                                        </p:attrNameLst>
                                      </p:cBhvr>
                                      <p:tavLst>
                                        <p:tav tm="0">
                                          <p:val>
                                            <p:fltVal val="0"/>
                                          </p:val>
                                        </p:tav>
                                        <p:tav tm="100000">
                                          <p:val>
                                            <p:strVal val="#ppt_w"/>
                                          </p:val>
                                        </p:tav>
                                      </p:tavLst>
                                    </p:anim>
                                    <p:anim calcmode="lin" valueType="num">
                                      <p:cBhvr>
                                        <p:cTn id="8" dur="1000" fill="hold"/>
                                        <p:tgtEl>
                                          <p:spTgt spid="161795"/>
                                        </p:tgtEl>
                                        <p:attrNameLst>
                                          <p:attrName>ppt_h</p:attrName>
                                        </p:attrNameLst>
                                      </p:cBhvr>
                                      <p:tavLst>
                                        <p:tav tm="0">
                                          <p:val>
                                            <p:fltVal val="0"/>
                                          </p:val>
                                        </p:tav>
                                        <p:tav tm="100000">
                                          <p:val>
                                            <p:strVal val="#ppt_h"/>
                                          </p:val>
                                        </p:tav>
                                      </p:tavLst>
                                    </p:anim>
                                    <p:anim calcmode="lin" valueType="num">
                                      <p:cBhvr>
                                        <p:cTn id="9" dur="1000" fill="hold"/>
                                        <p:tgtEl>
                                          <p:spTgt spid="16179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61795"/>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15" presetClass="entr" presetSubtype="0" fill="hold" grpId="0" nodeType="afterEffect">
                                  <p:stCondLst>
                                    <p:cond delay="0"/>
                                  </p:stCondLst>
                                  <p:childTnLst>
                                    <p:set>
                                      <p:cBhvr>
                                        <p:cTn id="13" dur="1" fill="hold">
                                          <p:stCondLst>
                                            <p:cond delay="0"/>
                                          </p:stCondLst>
                                        </p:cTn>
                                        <p:tgtEl>
                                          <p:spTgt spid="161796"/>
                                        </p:tgtEl>
                                        <p:attrNameLst>
                                          <p:attrName>style.visibility</p:attrName>
                                        </p:attrNameLst>
                                      </p:cBhvr>
                                      <p:to>
                                        <p:strVal val="visible"/>
                                      </p:to>
                                    </p:set>
                                    <p:anim calcmode="lin" valueType="num">
                                      <p:cBhvr>
                                        <p:cTn id="14" dur="1000" fill="hold"/>
                                        <p:tgtEl>
                                          <p:spTgt spid="161796"/>
                                        </p:tgtEl>
                                        <p:attrNameLst>
                                          <p:attrName>ppt_w</p:attrName>
                                        </p:attrNameLst>
                                      </p:cBhvr>
                                      <p:tavLst>
                                        <p:tav tm="0">
                                          <p:val>
                                            <p:fltVal val="0"/>
                                          </p:val>
                                        </p:tav>
                                        <p:tav tm="100000">
                                          <p:val>
                                            <p:strVal val="#ppt_w"/>
                                          </p:val>
                                        </p:tav>
                                      </p:tavLst>
                                    </p:anim>
                                    <p:anim calcmode="lin" valueType="num">
                                      <p:cBhvr>
                                        <p:cTn id="15" dur="1000" fill="hold"/>
                                        <p:tgtEl>
                                          <p:spTgt spid="161796"/>
                                        </p:tgtEl>
                                        <p:attrNameLst>
                                          <p:attrName>ppt_h</p:attrName>
                                        </p:attrNameLst>
                                      </p:cBhvr>
                                      <p:tavLst>
                                        <p:tav tm="0">
                                          <p:val>
                                            <p:fltVal val="0"/>
                                          </p:val>
                                        </p:tav>
                                        <p:tav tm="100000">
                                          <p:val>
                                            <p:strVal val="#ppt_h"/>
                                          </p:val>
                                        </p:tav>
                                      </p:tavLst>
                                    </p:anim>
                                    <p:anim calcmode="lin" valueType="num">
                                      <p:cBhvr>
                                        <p:cTn id="16" dur="1000" fill="hold"/>
                                        <p:tgtEl>
                                          <p:spTgt spid="161796"/>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16179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795" grpId="0" autoUpdateAnimBg="0"/>
      <p:bldP spid="161796" grpId="0" autoUpdateAnimBg="0"/>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9" name="Rectangle 3"/>
          <p:cNvSpPr>
            <a:spLocks noChangeArrowheads="1"/>
          </p:cNvSpPr>
          <p:nvPr/>
        </p:nvSpPr>
        <p:spPr bwMode="auto">
          <a:xfrm>
            <a:off x="1592263" y="-84485"/>
            <a:ext cx="6865937"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ORGANIZACIÓN </a:t>
            </a:r>
            <a:r>
              <a:rPr lang="es-MX" altLang="es-MX" sz="2800" b="1" dirty="0">
                <a:solidFill>
                  <a:schemeClr val="tx2"/>
                </a:solidFill>
                <a:effectLst>
                  <a:outerShdw blurRad="38100" dist="38100" dir="2700000" algn="tl">
                    <a:srgbClr val="C0C0C0"/>
                  </a:outerShdw>
                </a:effectLst>
                <a:latin typeface="Arial" pitchFamily="34" charset="0"/>
              </a:rPr>
              <a:t>DE LOS RECURSOS HUMANOS</a:t>
            </a:r>
          </a:p>
        </p:txBody>
      </p:sp>
      <p:grpSp>
        <p:nvGrpSpPr>
          <p:cNvPr id="162823" name="Group 7"/>
          <p:cNvGrpSpPr>
            <a:grpSpLocks/>
          </p:cNvGrpSpPr>
          <p:nvPr/>
        </p:nvGrpSpPr>
        <p:grpSpPr bwMode="auto">
          <a:xfrm>
            <a:off x="723900" y="980728"/>
            <a:ext cx="8420100" cy="2752725"/>
            <a:chOff x="240" y="623"/>
            <a:chExt cx="5496" cy="1734"/>
          </a:xfrm>
        </p:grpSpPr>
        <p:sp>
          <p:nvSpPr>
            <p:cNvPr id="162820" name="Rectangle 4"/>
            <p:cNvSpPr>
              <a:spLocks noChangeArrowheads="1"/>
            </p:cNvSpPr>
            <p:nvPr/>
          </p:nvSpPr>
          <p:spPr bwMode="auto">
            <a:xfrm>
              <a:off x="240" y="623"/>
              <a:ext cx="5040" cy="87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marL="457200" indent="-457200">
                <a:buFont typeface="Arial"/>
                <a:buChar char="•"/>
                <a:defRPr/>
              </a:pPr>
              <a:r>
                <a:rPr kumimoji="1" lang="en-US" sz="2800" b="1" dirty="0">
                  <a:solidFill>
                    <a:srgbClr val="FF0000"/>
                  </a:solidFill>
                  <a:effectLst>
                    <a:outerShdw blurRad="38100" dist="38100" dir="2700000" algn="tl">
                      <a:srgbClr val="C0C0C0"/>
                    </a:outerShdw>
                  </a:effectLst>
                  <a:latin typeface="Arial" charset="0"/>
                  <a:ea typeface="+mn-ea"/>
                  <a:cs typeface="Times New Roman" pitchFamily="18" charset="0"/>
                </a:rPr>
                <a:t>ESTRUCTURA DEL DEPARTAMENTO DE RECURSOS HUMANOS.</a:t>
              </a:r>
            </a:p>
            <a:p>
              <a:pPr eaLnBrk="0" hangingPunct="0">
                <a:defRPr/>
              </a:pPr>
              <a:endParaRPr kumimoji="1" lang="en-US" sz="2800" b="1" dirty="0">
                <a:solidFill>
                  <a:srgbClr val="0000CC"/>
                </a:solidFill>
                <a:effectLst>
                  <a:outerShdw blurRad="38100" dist="38100" dir="2700000" algn="tl">
                    <a:srgbClr val="C0C0C0"/>
                  </a:outerShdw>
                </a:effectLst>
                <a:latin typeface="Arial" charset="0"/>
                <a:ea typeface="+mn-ea"/>
              </a:endParaRPr>
            </a:p>
          </p:txBody>
        </p:sp>
        <p:sp>
          <p:nvSpPr>
            <p:cNvPr id="162822" name="Rectangle 6"/>
            <p:cNvSpPr>
              <a:spLocks noChangeArrowheads="1"/>
            </p:cNvSpPr>
            <p:nvPr/>
          </p:nvSpPr>
          <p:spPr bwMode="auto">
            <a:xfrm>
              <a:off x="264" y="1077"/>
              <a:ext cx="5472" cy="128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marL="457200" indent="-457200"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endParaRPr kumimoji="1" lang="en-US" altLang="es-MX" sz="1400" b="1" dirty="0">
                <a:solidFill>
                  <a:srgbClr val="0000CC"/>
                </a:solidFill>
                <a:effectLst>
                  <a:outerShdw blurRad="38100" dist="38100" dir="2700000" algn="tl">
                    <a:srgbClr val="C0C0C0"/>
                  </a:outerShdw>
                </a:effectLst>
                <a:latin typeface="Arial" pitchFamily="34" charset="0"/>
                <a:cs typeface="Times New Roman" pitchFamily="18" charset="0"/>
              </a:endParaRPr>
            </a:p>
            <a:p>
              <a:pPr eaLnBrk="1" hangingPunct="1">
                <a:buFontTx/>
                <a:buAutoNum type="arabicPeriod"/>
              </a:pPr>
              <a:r>
                <a:rPr kumimoji="1" lang="en-US" altLang="es-MX" sz="2800" b="1" dirty="0">
                  <a:solidFill>
                    <a:srgbClr val="0000CC"/>
                  </a:solidFill>
                  <a:effectLst>
                    <a:outerShdw blurRad="38100" dist="38100" dir="2700000" algn="tl">
                      <a:srgbClr val="C0C0C0"/>
                    </a:outerShdw>
                  </a:effectLst>
                  <a:latin typeface="Arial" pitchFamily="34" charset="0"/>
                  <a:cs typeface="Times New Roman" pitchFamily="18" charset="0"/>
                </a:rPr>
                <a:t>PERSONAL DE APOYO Y OPERATIVO, </a:t>
              </a:r>
            </a:p>
            <a:p>
              <a:pPr eaLnBrk="1" hangingPunct="1"/>
              <a:endParaRPr kumimoji="1" lang="en-US" altLang="es-MX" sz="1400" b="1" dirty="0">
                <a:solidFill>
                  <a:srgbClr val="0000CC"/>
                </a:solidFill>
                <a:effectLst>
                  <a:outerShdw blurRad="38100" dist="38100" dir="2700000" algn="tl">
                    <a:srgbClr val="C0C0C0"/>
                  </a:outerShdw>
                </a:effectLst>
                <a:latin typeface="Arial" pitchFamily="34" charset="0"/>
                <a:cs typeface="Times New Roman" pitchFamily="18" charset="0"/>
              </a:endParaRPr>
            </a:p>
            <a:p>
              <a:pPr eaLnBrk="1" hangingPunct="1">
                <a:buFontTx/>
                <a:buAutoNum type="arabicPeriod" startAt="2"/>
              </a:pPr>
              <a:r>
                <a:rPr kumimoji="1" lang="en-US" altLang="es-MX" sz="2800" b="1" dirty="0">
                  <a:solidFill>
                    <a:srgbClr val="0000CC"/>
                  </a:solidFill>
                  <a:effectLst>
                    <a:outerShdw blurRad="38100" dist="38100" dir="2700000" algn="tl">
                      <a:srgbClr val="C0C0C0"/>
                    </a:outerShdw>
                  </a:effectLst>
                  <a:latin typeface="Arial" pitchFamily="34" charset="0"/>
                  <a:cs typeface="Times New Roman" pitchFamily="18" charset="0"/>
                </a:rPr>
                <a:t>PERSONAL ADMINISTRATIVO Y;</a:t>
              </a:r>
            </a:p>
            <a:p>
              <a:pPr eaLnBrk="1" hangingPunct="1"/>
              <a:endParaRPr kumimoji="1" lang="en-US" altLang="es-MX" sz="1400" b="1" dirty="0">
                <a:solidFill>
                  <a:srgbClr val="0000CC"/>
                </a:solidFill>
                <a:effectLst>
                  <a:outerShdw blurRad="38100" dist="38100" dir="2700000" algn="tl">
                    <a:srgbClr val="C0C0C0"/>
                  </a:outerShdw>
                </a:effectLst>
                <a:latin typeface="Arial" pitchFamily="34" charset="0"/>
                <a:cs typeface="Times New Roman" pitchFamily="18" charset="0"/>
              </a:endParaRPr>
            </a:p>
            <a:p>
              <a:pPr eaLnBrk="1" hangingPunct="1">
                <a:buFontTx/>
                <a:buAutoNum type="arabicPeriod" startAt="3"/>
              </a:pPr>
              <a:r>
                <a:rPr kumimoji="1" lang="en-US" altLang="es-MX" sz="2800" b="1" dirty="0">
                  <a:solidFill>
                    <a:srgbClr val="0000CC"/>
                  </a:solidFill>
                  <a:effectLst>
                    <a:outerShdw blurRad="38100" dist="38100" dir="2700000" algn="tl">
                      <a:srgbClr val="C0C0C0"/>
                    </a:outerShdw>
                  </a:effectLst>
                  <a:latin typeface="Arial" pitchFamily="34" charset="0"/>
                  <a:cs typeface="Times New Roman" pitchFamily="18" charset="0"/>
                </a:rPr>
                <a:t>PERSONAL DIRECTIVO.</a:t>
              </a:r>
            </a:p>
          </p:txBody>
        </p:sp>
      </p:grpSp>
      <p:pic>
        <p:nvPicPr>
          <p:cNvPr id="2" name="Imagen 1"/>
          <p:cNvPicPr>
            <a:picLocks noChangeAspect="1"/>
          </p:cNvPicPr>
          <p:nvPr/>
        </p:nvPicPr>
        <p:blipFill>
          <a:blip r:embed="rId2"/>
          <a:stretch>
            <a:fillRect/>
          </a:stretch>
        </p:blipFill>
        <p:spPr>
          <a:xfrm>
            <a:off x="1147280" y="3645025"/>
            <a:ext cx="7313152" cy="288032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62819"/>
                                        </p:tgtEl>
                                        <p:attrNameLst>
                                          <p:attrName>style.visibility</p:attrName>
                                        </p:attrNameLst>
                                      </p:cBhvr>
                                      <p:to>
                                        <p:strVal val="visible"/>
                                      </p:to>
                                    </p:set>
                                    <p:anim calcmode="lin" valueType="num">
                                      <p:cBhvr>
                                        <p:cTn id="7" dur="1000" fill="hold"/>
                                        <p:tgtEl>
                                          <p:spTgt spid="162819"/>
                                        </p:tgtEl>
                                        <p:attrNameLst>
                                          <p:attrName>ppt_w</p:attrName>
                                        </p:attrNameLst>
                                      </p:cBhvr>
                                      <p:tavLst>
                                        <p:tav tm="0">
                                          <p:val>
                                            <p:fltVal val="0"/>
                                          </p:val>
                                        </p:tav>
                                        <p:tav tm="100000">
                                          <p:val>
                                            <p:strVal val="#ppt_w"/>
                                          </p:val>
                                        </p:tav>
                                      </p:tavLst>
                                    </p:anim>
                                    <p:anim calcmode="lin" valueType="num">
                                      <p:cBhvr>
                                        <p:cTn id="8" dur="1000" fill="hold"/>
                                        <p:tgtEl>
                                          <p:spTgt spid="162819"/>
                                        </p:tgtEl>
                                        <p:attrNameLst>
                                          <p:attrName>ppt_h</p:attrName>
                                        </p:attrNameLst>
                                      </p:cBhvr>
                                      <p:tavLst>
                                        <p:tav tm="0">
                                          <p:val>
                                            <p:fltVal val="0"/>
                                          </p:val>
                                        </p:tav>
                                        <p:tav tm="100000">
                                          <p:val>
                                            <p:strVal val="#ppt_h"/>
                                          </p:val>
                                        </p:tav>
                                      </p:tavLst>
                                    </p:anim>
                                    <p:anim calcmode="lin" valueType="num">
                                      <p:cBhvr>
                                        <p:cTn id="9" dur="1000" fill="hold"/>
                                        <p:tgtEl>
                                          <p:spTgt spid="162819"/>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62819"/>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7" presetClass="entr" presetSubtype="2" fill="hold" nodeType="afterEffect">
                                  <p:stCondLst>
                                    <p:cond delay="0"/>
                                  </p:stCondLst>
                                  <p:childTnLst>
                                    <p:set>
                                      <p:cBhvr>
                                        <p:cTn id="13" dur="1" fill="hold">
                                          <p:stCondLst>
                                            <p:cond delay="0"/>
                                          </p:stCondLst>
                                        </p:cTn>
                                        <p:tgtEl>
                                          <p:spTgt spid="162823"/>
                                        </p:tgtEl>
                                        <p:attrNameLst>
                                          <p:attrName>style.visibility</p:attrName>
                                        </p:attrNameLst>
                                      </p:cBhvr>
                                      <p:to>
                                        <p:strVal val="visible"/>
                                      </p:to>
                                    </p:set>
                                    <p:anim calcmode="lin" valueType="num">
                                      <p:cBhvr additive="base">
                                        <p:cTn id="14" dur="5000" fill="hold"/>
                                        <p:tgtEl>
                                          <p:spTgt spid="162823"/>
                                        </p:tgtEl>
                                        <p:attrNameLst>
                                          <p:attrName>ppt_x</p:attrName>
                                        </p:attrNameLst>
                                      </p:cBhvr>
                                      <p:tavLst>
                                        <p:tav tm="0">
                                          <p:val>
                                            <p:strVal val="1+#ppt_w/2"/>
                                          </p:val>
                                        </p:tav>
                                        <p:tav tm="100000">
                                          <p:val>
                                            <p:strVal val="#ppt_x"/>
                                          </p:val>
                                        </p:tav>
                                      </p:tavLst>
                                    </p:anim>
                                    <p:anim calcmode="lin" valueType="num">
                                      <p:cBhvr additive="base">
                                        <p:cTn id="15" dur="5000" fill="hold"/>
                                        <p:tgtEl>
                                          <p:spTgt spid="1628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19" grpId="0" autoUpdateAnimBg="0"/>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82" name="Rectangle 2"/>
          <p:cNvSpPr>
            <a:spLocks noChangeArrowheads="1"/>
          </p:cNvSpPr>
          <p:nvPr/>
        </p:nvSpPr>
        <p:spPr bwMode="auto">
          <a:xfrm>
            <a:off x="1676400" y="106586"/>
            <a:ext cx="6200775" cy="9461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ORGANIZACIÓN </a:t>
            </a:r>
            <a:r>
              <a:rPr lang="es-MX" altLang="es-MX" sz="2800" b="1" dirty="0">
                <a:solidFill>
                  <a:schemeClr val="tx2"/>
                </a:solidFill>
                <a:effectLst>
                  <a:outerShdw blurRad="38100" dist="38100" dir="2700000" algn="tl">
                    <a:srgbClr val="C0C0C0"/>
                  </a:outerShdw>
                </a:effectLst>
                <a:latin typeface="Arial" pitchFamily="34" charset="0"/>
              </a:rPr>
              <a:t>DE LOS RECURSOS HUMANOS</a:t>
            </a:r>
          </a:p>
        </p:txBody>
      </p:sp>
      <p:sp>
        <p:nvSpPr>
          <p:cNvPr id="108547" name="Rectangle 3"/>
          <p:cNvSpPr>
            <a:spLocks noChangeArrowheads="1"/>
          </p:cNvSpPr>
          <p:nvPr/>
        </p:nvSpPr>
        <p:spPr bwMode="auto">
          <a:xfrm>
            <a:off x="827584" y="1110223"/>
            <a:ext cx="8208912" cy="22467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n-US" altLang="es-MX" sz="2800" b="1" dirty="0">
                <a:solidFill>
                  <a:srgbClr val="0000CC"/>
                </a:solidFill>
                <a:latin typeface="Arial" pitchFamily="34" charset="0"/>
                <a:cs typeface="Times New Roman" pitchFamily="18" charset="0"/>
              </a:rPr>
              <a:t>EL DEPARTAMENTO DE PERSONAL, SUELE SER </a:t>
            </a:r>
            <a:r>
              <a:rPr kumimoji="1" lang="en-US" altLang="es-MX" sz="2800" b="1" dirty="0" smtClean="0">
                <a:solidFill>
                  <a:srgbClr val="0000CC"/>
                </a:solidFill>
                <a:latin typeface="Arial" pitchFamily="34" charset="0"/>
                <a:cs typeface="Times New Roman" pitchFamily="18" charset="0"/>
              </a:rPr>
              <a:t>PEQUEÑO EN </a:t>
            </a:r>
            <a:r>
              <a:rPr kumimoji="1" lang="en-US" altLang="es-MX" sz="2800" b="1" dirty="0">
                <a:solidFill>
                  <a:srgbClr val="0000CC"/>
                </a:solidFill>
                <a:latin typeface="Arial" pitchFamily="34" charset="0"/>
                <a:cs typeface="Times New Roman" pitchFamily="18" charset="0"/>
              </a:rPr>
              <a:t>LOS INICIOS DE UNA ORGANIZACIÓN Y DEPENDE DE UN EJECUTIVO ADMINISTRATIVO DE </a:t>
            </a:r>
            <a:r>
              <a:rPr kumimoji="1" lang="en-US" altLang="es-MX" sz="2800" b="1" dirty="0" smtClean="0">
                <a:solidFill>
                  <a:srgbClr val="0000CC"/>
                </a:solidFill>
                <a:latin typeface="Arial" pitchFamily="34" charset="0"/>
                <a:cs typeface="Times New Roman" pitchFamily="18" charset="0"/>
              </a:rPr>
              <a:t>NIVEL MANDO MEDIO.</a:t>
            </a:r>
            <a:endParaRPr kumimoji="1" lang="en-US" altLang="es-MX" sz="2800" b="1" dirty="0">
              <a:solidFill>
                <a:srgbClr val="0000CC"/>
              </a:solidFill>
              <a:latin typeface="Arial" pitchFamily="34" charset="0"/>
              <a:cs typeface="Times New Roman" pitchFamily="18" charset="0"/>
            </a:endParaRPr>
          </a:p>
        </p:txBody>
      </p:sp>
      <p:pic>
        <p:nvPicPr>
          <p:cNvPr id="2" name="Imagen 1"/>
          <p:cNvPicPr>
            <a:picLocks noChangeAspect="1"/>
          </p:cNvPicPr>
          <p:nvPr/>
        </p:nvPicPr>
        <p:blipFill>
          <a:blip r:embed="rId2"/>
          <a:stretch>
            <a:fillRect/>
          </a:stretch>
        </p:blipFill>
        <p:spPr>
          <a:xfrm>
            <a:off x="5220072" y="2780928"/>
            <a:ext cx="3744416" cy="3744416"/>
          </a:xfrm>
          <a:prstGeom prst="rect">
            <a:avLst/>
          </a:prstGeom>
        </p:spPr>
      </p:pic>
      <p:pic>
        <p:nvPicPr>
          <p:cNvPr id="3" name="Imagen 2"/>
          <p:cNvPicPr>
            <a:picLocks noChangeAspect="1"/>
          </p:cNvPicPr>
          <p:nvPr/>
        </p:nvPicPr>
        <p:blipFill>
          <a:blip r:embed="rId3"/>
          <a:stretch>
            <a:fillRect/>
          </a:stretch>
        </p:blipFill>
        <p:spPr>
          <a:xfrm>
            <a:off x="1123856" y="3429001"/>
            <a:ext cx="3880192" cy="2554460"/>
          </a:xfrm>
          <a:prstGeom prst="rect">
            <a:avLst/>
          </a:prstGeom>
        </p:spPr>
      </p:pic>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3" name="Rectangle 3"/>
          <p:cNvSpPr>
            <a:spLocks noChangeArrowheads="1"/>
          </p:cNvSpPr>
          <p:nvPr/>
        </p:nvSpPr>
        <p:spPr bwMode="auto">
          <a:xfrm>
            <a:off x="1592263" y="0"/>
            <a:ext cx="6865937"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ORGANIZACIÓN </a:t>
            </a:r>
            <a:r>
              <a:rPr lang="es-MX" altLang="es-MX" sz="2800" b="1" dirty="0">
                <a:solidFill>
                  <a:schemeClr val="tx2"/>
                </a:solidFill>
                <a:effectLst>
                  <a:outerShdw blurRad="38100" dist="38100" dir="2700000" algn="tl">
                    <a:srgbClr val="C0C0C0"/>
                  </a:outerShdw>
                </a:effectLst>
                <a:latin typeface="Arial" pitchFamily="34" charset="0"/>
              </a:rPr>
              <a:t>DE LOS RECURSOS HUMANOS</a:t>
            </a:r>
          </a:p>
        </p:txBody>
      </p:sp>
      <p:sp>
        <p:nvSpPr>
          <p:cNvPr id="163844" name="Rectangle 4"/>
          <p:cNvSpPr>
            <a:spLocks noChangeArrowheads="1"/>
          </p:cNvSpPr>
          <p:nvPr/>
        </p:nvSpPr>
        <p:spPr bwMode="auto">
          <a:xfrm>
            <a:off x="914400" y="1052736"/>
            <a:ext cx="7848600" cy="21236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n-US" altLang="es-MX" b="1" u="sng" dirty="0">
                <a:solidFill>
                  <a:srgbClr val="FF0000"/>
                </a:solidFill>
                <a:latin typeface="Arial" pitchFamily="34" charset="0"/>
                <a:cs typeface="Times New Roman" pitchFamily="18" charset="0"/>
              </a:rPr>
              <a:t>COMPLEJIDAD DE PUESTOS DE GERENTES DE ÁREA.</a:t>
            </a:r>
          </a:p>
          <a:p>
            <a:pPr algn="just" eaLnBrk="1" hangingPunct="1"/>
            <a:endParaRPr kumimoji="1" lang="en-US" altLang="es-MX" sz="1200" b="1" dirty="0">
              <a:solidFill>
                <a:srgbClr val="0000CC"/>
              </a:solidFill>
              <a:latin typeface="Arial" pitchFamily="34" charset="0"/>
              <a:cs typeface="Times New Roman" pitchFamily="18" charset="0"/>
            </a:endParaRPr>
          </a:p>
          <a:p>
            <a:pPr algn="just"/>
            <a:r>
              <a:rPr kumimoji="1" lang="en-US" altLang="es-MX" b="1" dirty="0" smtClean="0">
                <a:solidFill>
                  <a:srgbClr val="0000CC"/>
                </a:solidFill>
                <a:latin typeface="Arial" pitchFamily="34" charset="0"/>
                <a:cs typeface="Times New Roman" pitchFamily="18" charset="0"/>
              </a:rPr>
              <a:t>SE ENFRENTAN </a:t>
            </a:r>
            <a:r>
              <a:rPr kumimoji="1" lang="en-US" altLang="es-MX" b="1" dirty="0">
                <a:solidFill>
                  <a:srgbClr val="0000CC"/>
                </a:solidFill>
                <a:latin typeface="Arial" pitchFamily="34" charset="0"/>
                <a:cs typeface="Times New Roman" pitchFamily="18" charset="0"/>
              </a:rPr>
              <a:t>A RESPONSABILIDADES ADICIONALES, REQUIEREN QUE BUSQUEN AYUDA EN SUS PROBLEMAS MÁS SUSTANTIVOS</a:t>
            </a:r>
            <a:r>
              <a:rPr kumimoji="1" lang="en-US" altLang="es-MX" b="1" dirty="0" smtClean="0">
                <a:solidFill>
                  <a:srgbClr val="0000CC"/>
                </a:solidFill>
                <a:latin typeface="Arial" pitchFamily="34" charset="0"/>
                <a:cs typeface="Times New Roman" pitchFamily="18" charset="0"/>
              </a:rPr>
              <a:t>.</a:t>
            </a:r>
            <a:endParaRPr kumimoji="1" lang="en-US" altLang="es-MX" b="1" dirty="0">
              <a:solidFill>
                <a:srgbClr val="0000CC"/>
              </a:solidFill>
              <a:latin typeface="Arial" pitchFamily="34" charset="0"/>
              <a:cs typeface="Times New Roman" pitchFamily="18" charset="0"/>
            </a:endParaRPr>
          </a:p>
        </p:txBody>
      </p:sp>
      <p:pic>
        <p:nvPicPr>
          <p:cNvPr id="2" name="Imagen 1"/>
          <p:cNvPicPr>
            <a:picLocks noChangeAspect="1"/>
          </p:cNvPicPr>
          <p:nvPr/>
        </p:nvPicPr>
        <p:blipFill>
          <a:blip r:embed="rId2"/>
          <a:stretch>
            <a:fillRect/>
          </a:stretch>
        </p:blipFill>
        <p:spPr>
          <a:xfrm>
            <a:off x="2267744" y="3140968"/>
            <a:ext cx="4968552" cy="3336546"/>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63843"/>
                                        </p:tgtEl>
                                        <p:attrNameLst>
                                          <p:attrName>style.visibility</p:attrName>
                                        </p:attrNameLst>
                                      </p:cBhvr>
                                      <p:to>
                                        <p:strVal val="visible"/>
                                      </p:to>
                                    </p:set>
                                    <p:anim calcmode="lin" valueType="num">
                                      <p:cBhvr>
                                        <p:cTn id="7" dur="1000" fill="hold"/>
                                        <p:tgtEl>
                                          <p:spTgt spid="163843"/>
                                        </p:tgtEl>
                                        <p:attrNameLst>
                                          <p:attrName>ppt_w</p:attrName>
                                        </p:attrNameLst>
                                      </p:cBhvr>
                                      <p:tavLst>
                                        <p:tav tm="0">
                                          <p:val>
                                            <p:fltVal val="0"/>
                                          </p:val>
                                        </p:tav>
                                        <p:tav tm="100000">
                                          <p:val>
                                            <p:strVal val="#ppt_w"/>
                                          </p:val>
                                        </p:tav>
                                      </p:tavLst>
                                    </p:anim>
                                    <p:anim calcmode="lin" valueType="num">
                                      <p:cBhvr>
                                        <p:cTn id="8" dur="1000" fill="hold"/>
                                        <p:tgtEl>
                                          <p:spTgt spid="163843"/>
                                        </p:tgtEl>
                                        <p:attrNameLst>
                                          <p:attrName>ppt_h</p:attrName>
                                        </p:attrNameLst>
                                      </p:cBhvr>
                                      <p:tavLst>
                                        <p:tav tm="0">
                                          <p:val>
                                            <p:fltVal val="0"/>
                                          </p:val>
                                        </p:tav>
                                        <p:tav tm="100000">
                                          <p:val>
                                            <p:strVal val="#ppt_h"/>
                                          </p:val>
                                        </p:tav>
                                      </p:tavLst>
                                    </p:anim>
                                    <p:anim calcmode="lin" valueType="num">
                                      <p:cBhvr>
                                        <p:cTn id="9" dur="1000" fill="hold"/>
                                        <p:tgtEl>
                                          <p:spTgt spid="16384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63843"/>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163844"/>
                                        </p:tgtEl>
                                        <p:attrNameLst>
                                          <p:attrName>style.visibility</p:attrName>
                                        </p:attrNameLst>
                                      </p:cBhvr>
                                      <p:to>
                                        <p:strVal val="visible"/>
                                      </p:to>
                                    </p:set>
                                    <p:anim calcmode="lin" valueType="num">
                                      <p:cBhvr additive="base">
                                        <p:cTn id="14" dur="500" fill="hold"/>
                                        <p:tgtEl>
                                          <p:spTgt spid="163844"/>
                                        </p:tgtEl>
                                        <p:attrNameLst>
                                          <p:attrName>ppt_x</p:attrName>
                                        </p:attrNameLst>
                                      </p:cBhvr>
                                      <p:tavLst>
                                        <p:tav tm="0">
                                          <p:val>
                                            <p:strVal val="0-#ppt_w/2"/>
                                          </p:val>
                                        </p:tav>
                                        <p:tav tm="100000">
                                          <p:val>
                                            <p:strVal val="#ppt_x"/>
                                          </p:val>
                                        </p:tav>
                                      </p:tavLst>
                                    </p:anim>
                                    <p:anim calcmode="lin" valueType="num">
                                      <p:cBhvr additive="base">
                                        <p:cTn id="15" dur="500" fill="hold"/>
                                        <p:tgtEl>
                                          <p:spTgt spid="1638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43" grpId="0" autoUpdateAnimBg="0"/>
      <p:bldP spid="163844" grpId="0" autoUpdateAnimBg="0"/>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7" name="Rectangle 3"/>
          <p:cNvSpPr>
            <a:spLocks noChangeArrowheads="1"/>
          </p:cNvSpPr>
          <p:nvPr/>
        </p:nvSpPr>
        <p:spPr bwMode="auto">
          <a:xfrm>
            <a:off x="1592263" y="0"/>
            <a:ext cx="6865937"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ORGANIZACIÓN </a:t>
            </a:r>
            <a:r>
              <a:rPr lang="es-MX" altLang="es-MX" sz="2800" b="1" dirty="0">
                <a:solidFill>
                  <a:schemeClr val="tx2"/>
                </a:solidFill>
                <a:effectLst>
                  <a:outerShdw blurRad="38100" dist="38100" dir="2700000" algn="tl">
                    <a:srgbClr val="C0C0C0"/>
                  </a:outerShdw>
                </a:effectLst>
                <a:latin typeface="Arial" pitchFamily="34" charset="0"/>
              </a:rPr>
              <a:t>DE LOS RECURSOS HUMANOS</a:t>
            </a:r>
          </a:p>
        </p:txBody>
      </p:sp>
      <p:sp>
        <p:nvSpPr>
          <p:cNvPr id="164868" name="Rectangle 4"/>
          <p:cNvSpPr>
            <a:spLocks noChangeArrowheads="1"/>
          </p:cNvSpPr>
          <p:nvPr/>
        </p:nvSpPr>
        <p:spPr bwMode="auto">
          <a:xfrm>
            <a:off x="990600" y="980728"/>
            <a:ext cx="7848600" cy="267765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n-US" altLang="es-MX" b="1" u="sng" dirty="0">
                <a:solidFill>
                  <a:srgbClr val="FF0000"/>
                </a:solidFill>
                <a:latin typeface="Arial" pitchFamily="34" charset="0"/>
                <a:cs typeface="Times New Roman" pitchFamily="18" charset="0"/>
              </a:rPr>
              <a:t>INFLUENCIAS EXTERNAS.</a:t>
            </a:r>
          </a:p>
          <a:p>
            <a:pPr algn="just" eaLnBrk="1" hangingPunct="1"/>
            <a:endParaRPr kumimoji="1" lang="en-US" altLang="es-MX" b="1" dirty="0">
              <a:solidFill>
                <a:srgbClr val="0000CC"/>
              </a:solidFill>
              <a:latin typeface="Arial" pitchFamily="34" charset="0"/>
              <a:cs typeface="Times New Roman" pitchFamily="18" charset="0"/>
            </a:endParaRPr>
          </a:p>
          <a:p>
            <a:pPr algn="just"/>
            <a:r>
              <a:rPr kumimoji="1" lang="en-US" altLang="es-MX" b="1" dirty="0" smtClean="0">
                <a:solidFill>
                  <a:srgbClr val="0000CC"/>
                </a:solidFill>
                <a:latin typeface="Arial" pitchFamily="34" charset="0"/>
                <a:cs typeface="Times New Roman" pitchFamily="18" charset="0"/>
              </a:rPr>
              <a:t>LA </a:t>
            </a:r>
            <a:r>
              <a:rPr kumimoji="1" lang="en-US" altLang="es-MX" b="1" dirty="0">
                <a:solidFill>
                  <a:srgbClr val="0000CC"/>
                </a:solidFill>
                <a:latin typeface="Arial" pitchFamily="34" charset="0"/>
                <a:cs typeface="Times New Roman" pitchFamily="18" charset="0"/>
              </a:rPr>
              <a:t>APROBACIÓN DE LEYES Y REGLAMENTOS </a:t>
            </a:r>
            <a:r>
              <a:rPr kumimoji="1" lang="en-US" altLang="es-MX" b="1" dirty="0">
                <a:solidFill>
                  <a:srgbClr val="008000"/>
                </a:solidFill>
                <a:latin typeface="Arial" pitchFamily="34" charset="0"/>
                <a:cs typeface="Times New Roman" pitchFamily="18" charset="0"/>
              </a:rPr>
              <a:t>(LEY FEDERAL DEL TRABAJO, LEY DEL SEGURO SOCIAL)</a:t>
            </a:r>
            <a:r>
              <a:rPr kumimoji="1" lang="en-US" altLang="es-MX" b="1" dirty="0">
                <a:solidFill>
                  <a:srgbClr val="0000CC"/>
                </a:solidFill>
                <a:latin typeface="Arial" pitchFamily="34" charset="0"/>
                <a:cs typeface="Times New Roman" pitchFamily="18" charset="0"/>
              </a:rPr>
              <a:t> CREA LA NECESIDAD DE GENTE QUE PUEDA INTERPRETARLAS Y ELABORAR PROGRAMAS QUE ASEGUREN SU CUMPLIMIENTO. </a:t>
            </a:r>
            <a:endParaRPr kumimoji="1" lang="en-US" altLang="es-MX" b="1" dirty="0">
              <a:solidFill>
                <a:srgbClr val="0000CC"/>
              </a:solidFill>
              <a:latin typeface="Arial" pitchFamily="34" charset="0"/>
            </a:endParaRPr>
          </a:p>
        </p:txBody>
      </p:sp>
      <p:pic>
        <p:nvPicPr>
          <p:cNvPr id="2" name="Imagen 1"/>
          <p:cNvPicPr>
            <a:picLocks noChangeAspect="1"/>
          </p:cNvPicPr>
          <p:nvPr/>
        </p:nvPicPr>
        <p:blipFill>
          <a:blip r:embed="rId2"/>
          <a:stretch>
            <a:fillRect/>
          </a:stretch>
        </p:blipFill>
        <p:spPr>
          <a:xfrm>
            <a:off x="4932040" y="3595836"/>
            <a:ext cx="2857500" cy="2857500"/>
          </a:xfrm>
          <a:prstGeom prst="rect">
            <a:avLst/>
          </a:prstGeom>
        </p:spPr>
      </p:pic>
      <p:pic>
        <p:nvPicPr>
          <p:cNvPr id="3" name="Imagen 2"/>
          <p:cNvPicPr>
            <a:picLocks noChangeAspect="1"/>
          </p:cNvPicPr>
          <p:nvPr/>
        </p:nvPicPr>
        <p:blipFill>
          <a:blip r:embed="rId3"/>
          <a:stretch>
            <a:fillRect/>
          </a:stretch>
        </p:blipFill>
        <p:spPr>
          <a:xfrm>
            <a:off x="2195736" y="3629010"/>
            <a:ext cx="1944216" cy="2771542"/>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64867"/>
                                        </p:tgtEl>
                                        <p:attrNameLst>
                                          <p:attrName>style.visibility</p:attrName>
                                        </p:attrNameLst>
                                      </p:cBhvr>
                                      <p:to>
                                        <p:strVal val="visible"/>
                                      </p:to>
                                    </p:set>
                                    <p:anim calcmode="lin" valueType="num">
                                      <p:cBhvr>
                                        <p:cTn id="7" dur="1000" fill="hold"/>
                                        <p:tgtEl>
                                          <p:spTgt spid="164867"/>
                                        </p:tgtEl>
                                        <p:attrNameLst>
                                          <p:attrName>ppt_w</p:attrName>
                                        </p:attrNameLst>
                                      </p:cBhvr>
                                      <p:tavLst>
                                        <p:tav tm="0">
                                          <p:val>
                                            <p:fltVal val="0"/>
                                          </p:val>
                                        </p:tav>
                                        <p:tav tm="100000">
                                          <p:val>
                                            <p:strVal val="#ppt_w"/>
                                          </p:val>
                                        </p:tav>
                                      </p:tavLst>
                                    </p:anim>
                                    <p:anim calcmode="lin" valueType="num">
                                      <p:cBhvr>
                                        <p:cTn id="8" dur="1000" fill="hold"/>
                                        <p:tgtEl>
                                          <p:spTgt spid="164867"/>
                                        </p:tgtEl>
                                        <p:attrNameLst>
                                          <p:attrName>ppt_h</p:attrName>
                                        </p:attrNameLst>
                                      </p:cBhvr>
                                      <p:tavLst>
                                        <p:tav tm="0">
                                          <p:val>
                                            <p:fltVal val="0"/>
                                          </p:val>
                                        </p:tav>
                                        <p:tav tm="100000">
                                          <p:val>
                                            <p:strVal val="#ppt_h"/>
                                          </p:val>
                                        </p:tav>
                                      </p:tavLst>
                                    </p:anim>
                                    <p:anim calcmode="lin" valueType="num">
                                      <p:cBhvr>
                                        <p:cTn id="9" dur="1000" fill="hold"/>
                                        <p:tgtEl>
                                          <p:spTgt spid="16486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64867"/>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18" presetClass="entr" presetSubtype="12" fill="hold" grpId="0" nodeType="afterEffect">
                                  <p:stCondLst>
                                    <p:cond delay="0"/>
                                  </p:stCondLst>
                                  <p:childTnLst>
                                    <p:set>
                                      <p:cBhvr>
                                        <p:cTn id="13" dur="1" fill="hold">
                                          <p:stCondLst>
                                            <p:cond delay="0"/>
                                          </p:stCondLst>
                                        </p:cTn>
                                        <p:tgtEl>
                                          <p:spTgt spid="164868"/>
                                        </p:tgtEl>
                                        <p:attrNameLst>
                                          <p:attrName>style.visibility</p:attrName>
                                        </p:attrNameLst>
                                      </p:cBhvr>
                                      <p:to>
                                        <p:strVal val="visible"/>
                                      </p:to>
                                    </p:set>
                                    <p:animEffect transition="in" filter="strips(downLeft)">
                                      <p:cBhvr>
                                        <p:cTn id="14" dur="500"/>
                                        <p:tgtEl>
                                          <p:spTgt spid="1648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7" grpId="0" autoUpdateAnimBg="0"/>
      <p:bldP spid="164868" grpId="0" autoUpdateAnimBg="0"/>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1" name="Rectangle 3"/>
          <p:cNvSpPr>
            <a:spLocks noChangeArrowheads="1"/>
          </p:cNvSpPr>
          <p:nvPr/>
        </p:nvSpPr>
        <p:spPr bwMode="auto">
          <a:xfrm>
            <a:off x="1592263" y="0"/>
            <a:ext cx="6865937"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ORGANIZACIÓN </a:t>
            </a:r>
            <a:r>
              <a:rPr lang="es-MX" altLang="es-MX" sz="2800" b="1" dirty="0">
                <a:solidFill>
                  <a:schemeClr val="tx2"/>
                </a:solidFill>
                <a:effectLst>
                  <a:outerShdw blurRad="38100" dist="38100" dir="2700000" algn="tl">
                    <a:srgbClr val="C0C0C0"/>
                  </a:outerShdw>
                </a:effectLst>
                <a:latin typeface="Arial" pitchFamily="34" charset="0"/>
              </a:rPr>
              <a:t>DE LOS RECURSOS HUMANOS</a:t>
            </a:r>
          </a:p>
        </p:txBody>
      </p:sp>
      <p:sp>
        <p:nvSpPr>
          <p:cNvPr id="160772" name="Rectangle 4"/>
          <p:cNvSpPr>
            <a:spLocks noChangeArrowheads="1"/>
          </p:cNvSpPr>
          <p:nvPr/>
        </p:nvSpPr>
        <p:spPr bwMode="auto">
          <a:xfrm>
            <a:off x="914400" y="980728"/>
            <a:ext cx="8077200" cy="36009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n-US" altLang="es-MX" b="1" u="sng" dirty="0">
                <a:solidFill>
                  <a:srgbClr val="FF0000"/>
                </a:solidFill>
                <a:latin typeface="Arial" pitchFamily="34" charset="0"/>
                <a:cs typeface="Times New Roman" pitchFamily="18" charset="0"/>
              </a:rPr>
              <a:t>NECESIDAD DE CONGRUENCIA.</a:t>
            </a:r>
          </a:p>
          <a:p>
            <a:pPr algn="just" eaLnBrk="1" hangingPunct="1"/>
            <a:endParaRPr kumimoji="1" lang="en-US" altLang="es-MX" sz="1200" b="1" dirty="0">
              <a:solidFill>
                <a:srgbClr val="FF0000"/>
              </a:solidFill>
              <a:latin typeface="Arial" pitchFamily="34" charset="0"/>
              <a:cs typeface="Times New Roman" pitchFamily="18" charset="0"/>
            </a:endParaRPr>
          </a:p>
          <a:p>
            <a:pPr algn="just"/>
            <a:r>
              <a:rPr kumimoji="1" lang="en-US" altLang="es-MX" b="1" dirty="0">
                <a:solidFill>
                  <a:srgbClr val="0000CC"/>
                </a:solidFill>
                <a:latin typeface="Arial" pitchFamily="34" charset="0"/>
                <a:cs typeface="Times New Roman" pitchFamily="18" charset="0"/>
              </a:rPr>
              <a:t>CONFIAR </a:t>
            </a:r>
            <a:r>
              <a:rPr kumimoji="1" lang="en-US" altLang="es-MX" b="1" dirty="0" smtClean="0">
                <a:solidFill>
                  <a:srgbClr val="0000CC"/>
                </a:solidFill>
                <a:latin typeface="Arial" pitchFamily="34" charset="0"/>
                <a:cs typeface="Times New Roman" pitchFamily="18" charset="0"/>
              </a:rPr>
              <a:t>SOLO </a:t>
            </a:r>
            <a:r>
              <a:rPr kumimoji="1" lang="en-US" altLang="es-MX" b="1" dirty="0">
                <a:solidFill>
                  <a:srgbClr val="0000CC"/>
                </a:solidFill>
                <a:latin typeface="Arial" pitchFamily="34" charset="0"/>
                <a:cs typeface="Times New Roman" pitchFamily="18" charset="0"/>
              </a:rPr>
              <a:t>EN EL CRITERIO DE LOS </a:t>
            </a:r>
            <a:r>
              <a:rPr kumimoji="1" lang="en-US" altLang="es-MX" b="1" dirty="0" smtClean="0">
                <a:solidFill>
                  <a:srgbClr val="0000CC"/>
                </a:solidFill>
                <a:latin typeface="Arial" pitchFamily="34" charset="0"/>
                <a:cs typeface="Times New Roman" pitchFamily="18" charset="0"/>
              </a:rPr>
              <a:t>GERENTES EN </a:t>
            </a:r>
            <a:r>
              <a:rPr kumimoji="1" lang="en-US" altLang="es-MX" b="1" dirty="0">
                <a:solidFill>
                  <a:srgbClr val="0000CC"/>
                </a:solidFill>
                <a:latin typeface="Arial" pitchFamily="34" charset="0"/>
                <a:cs typeface="Times New Roman" pitchFamily="18" charset="0"/>
              </a:rPr>
              <a:t>LAS DECISIONES SOBRE PERSONAL, CONDUCE INVARIABLEMENTE A UN INCONGRUENTE TRATAMIENTO DE LOS EMPLEADOS </a:t>
            </a:r>
            <a:r>
              <a:rPr kumimoji="1" lang="en-US" altLang="es-MX" b="1" dirty="0">
                <a:solidFill>
                  <a:srgbClr val="008000"/>
                </a:solidFill>
                <a:latin typeface="Arial" pitchFamily="34" charset="0"/>
                <a:cs typeface="Times New Roman" pitchFamily="18" charset="0"/>
              </a:rPr>
              <a:t>(ALGUNOS GERENTES PUEDEN CONCEDER AUMENTOS DE SALARIO A SUS SUBALTERNOS FAVORITOS, </a:t>
            </a:r>
            <a:r>
              <a:rPr kumimoji="1" lang="en-US" altLang="es-MX" b="1" dirty="0" smtClean="0">
                <a:solidFill>
                  <a:srgbClr val="008000"/>
                </a:solidFill>
                <a:latin typeface="Arial" pitchFamily="34" charset="0"/>
                <a:cs typeface="Times New Roman" pitchFamily="18" charset="0"/>
              </a:rPr>
              <a:t>LAS </a:t>
            </a:r>
            <a:r>
              <a:rPr kumimoji="1" lang="en-US" altLang="es-MX" b="1" dirty="0">
                <a:solidFill>
                  <a:srgbClr val="008000"/>
                </a:solidFill>
                <a:latin typeface="Arial" pitchFamily="34" charset="0"/>
                <a:cs typeface="Times New Roman" pitchFamily="18" charset="0"/>
              </a:rPr>
              <a:t>INCONGRUENCIAS GENERARÍAN SENTIMIENTOS DE INJUSTICIA)</a:t>
            </a:r>
            <a:r>
              <a:rPr kumimoji="1" lang="en-US" altLang="es-MX" b="1" dirty="0">
                <a:solidFill>
                  <a:srgbClr val="0000CC"/>
                </a:solidFill>
                <a:latin typeface="Arial" pitchFamily="34" charset="0"/>
                <a:cs typeface="Times New Roman" pitchFamily="18" charset="0"/>
              </a:rPr>
              <a:t>.</a:t>
            </a:r>
            <a:r>
              <a:rPr kumimoji="1" lang="en-US" altLang="es-MX" b="1" dirty="0">
                <a:solidFill>
                  <a:srgbClr val="0000CC"/>
                </a:solidFill>
                <a:latin typeface="Arial" pitchFamily="34" charset="0"/>
              </a:rPr>
              <a:t> </a:t>
            </a:r>
          </a:p>
        </p:txBody>
      </p:sp>
      <p:pic>
        <p:nvPicPr>
          <p:cNvPr id="2" name="Imagen 1"/>
          <p:cNvPicPr>
            <a:picLocks noChangeAspect="1"/>
          </p:cNvPicPr>
          <p:nvPr/>
        </p:nvPicPr>
        <p:blipFill>
          <a:blip r:embed="rId2"/>
          <a:stretch>
            <a:fillRect/>
          </a:stretch>
        </p:blipFill>
        <p:spPr>
          <a:xfrm>
            <a:off x="1979712" y="4460037"/>
            <a:ext cx="2376264" cy="1998002"/>
          </a:xfrm>
          <a:prstGeom prst="rect">
            <a:avLst/>
          </a:prstGeom>
        </p:spPr>
      </p:pic>
      <p:pic>
        <p:nvPicPr>
          <p:cNvPr id="3" name="Imagen 2"/>
          <p:cNvPicPr>
            <a:picLocks noChangeAspect="1"/>
          </p:cNvPicPr>
          <p:nvPr/>
        </p:nvPicPr>
        <p:blipFill>
          <a:blip r:embed="rId3"/>
          <a:stretch>
            <a:fillRect/>
          </a:stretch>
        </p:blipFill>
        <p:spPr>
          <a:xfrm>
            <a:off x="4932040" y="4437112"/>
            <a:ext cx="2844800" cy="20320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60771"/>
                                        </p:tgtEl>
                                        <p:attrNameLst>
                                          <p:attrName>style.visibility</p:attrName>
                                        </p:attrNameLst>
                                      </p:cBhvr>
                                      <p:to>
                                        <p:strVal val="visible"/>
                                      </p:to>
                                    </p:set>
                                    <p:anim calcmode="lin" valueType="num">
                                      <p:cBhvr>
                                        <p:cTn id="7" dur="1000" fill="hold"/>
                                        <p:tgtEl>
                                          <p:spTgt spid="160771"/>
                                        </p:tgtEl>
                                        <p:attrNameLst>
                                          <p:attrName>ppt_w</p:attrName>
                                        </p:attrNameLst>
                                      </p:cBhvr>
                                      <p:tavLst>
                                        <p:tav tm="0">
                                          <p:val>
                                            <p:fltVal val="0"/>
                                          </p:val>
                                        </p:tav>
                                        <p:tav tm="100000">
                                          <p:val>
                                            <p:strVal val="#ppt_w"/>
                                          </p:val>
                                        </p:tav>
                                      </p:tavLst>
                                    </p:anim>
                                    <p:anim calcmode="lin" valueType="num">
                                      <p:cBhvr>
                                        <p:cTn id="8" dur="1000" fill="hold"/>
                                        <p:tgtEl>
                                          <p:spTgt spid="160771"/>
                                        </p:tgtEl>
                                        <p:attrNameLst>
                                          <p:attrName>ppt_h</p:attrName>
                                        </p:attrNameLst>
                                      </p:cBhvr>
                                      <p:tavLst>
                                        <p:tav tm="0">
                                          <p:val>
                                            <p:fltVal val="0"/>
                                          </p:val>
                                        </p:tav>
                                        <p:tav tm="100000">
                                          <p:val>
                                            <p:strVal val="#ppt_h"/>
                                          </p:val>
                                        </p:tav>
                                      </p:tavLst>
                                    </p:anim>
                                    <p:anim calcmode="lin" valueType="num">
                                      <p:cBhvr>
                                        <p:cTn id="9" dur="1000" fill="hold"/>
                                        <p:tgtEl>
                                          <p:spTgt spid="160771"/>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60771"/>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9" presetClass="entr" presetSubtype="0" fill="hold" grpId="0" nodeType="afterEffect">
                                  <p:stCondLst>
                                    <p:cond delay="0"/>
                                  </p:stCondLst>
                                  <p:childTnLst>
                                    <p:set>
                                      <p:cBhvr>
                                        <p:cTn id="13" dur="1" fill="hold">
                                          <p:stCondLst>
                                            <p:cond delay="0"/>
                                          </p:stCondLst>
                                        </p:cTn>
                                        <p:tgtEl>
                                          <p:spTgt spid="160772"/>
                                        </p:tgtEl>
                                        <p:attrNameLst>
                                          <p:attrName>style.visibility</p:attrName>
                                        </p:attrNameLst>
                                      </p:cBhvr>
                                      <p:to>
                                        <p:strVal val="visible"/>
                                      </p:to>
                                    </p:set>
                                    <p:animEffect transition="in" filter="dissolve">
                                      <p:cBhvr>
                                        <p:cTn id="14" dur="500"/>
                                        <p:tgtEl>
                                          <p:spTgt spid="1607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1" grpId="0" autoUpdateAnimBg="0"/>
      <p:bldP spid="160772" grpId="0" autoUpdateAnimBg="0"/>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ChangeArrowheads="1"/>
          </p:cNvSpPr>
          <p:nvPr/>
        </p:nvSpPr>
        <p:spPr bwMode="auto">
          <a:xfrm>
            <a:off x="1592263" y="0"/>
            <a:ext cx="6865937"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ORGANIZACIÓN </a:t>
            </a:r>
            <a:r>
              <a:rPr lang="es-MX" altLang="es-MX" sz="2800" b="1" dirty="0">
                <a:solidFill>
                  <a:schemeClr val="tx2"/>
                </a:solidFill>
                <a:effectLst>
                  <a:outerShdw blurRad="38100" dist="38100" dir="2700000" algn="tl">
                    <a:srgbClr val="C0C0C0"/>
                  </a:outerShdw>
                </a:effectLst>
                <a:latin typeface="Arial" pitchFamily="34" charset="0"/>
              </a:rPr>
              <a:t>DE LOS RECURSOS HUMANOS</a:t>
            </a:r>
          </a:p>
        </p:txBody>
      </p:sp>
      <p:sp>
        <p:nvSpPr>
          <p:cNvPr id="166915" name="Rectangle 3"/>
          <p:cNvSpPr>
            <a:spLocks noChangeArrowheads="1"/>
          </p:cNvSpPr>
          <p:nvPr/>
        </p:nvSpPr>
        <p:spPr bwMode="auto">
          <a:xfrm>
            <a:off x="827584" y="1124744"/>
            <a:ext cx="3869432" cy="50783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n-US" altLang="es-MX" b="1" u="sng" dirty="0">
                <a:solidFill>
                  <a:srgbClr val="FF0000"/>
                </a:solidFill>
                <a:latin typeface="Arial" pitchFamily="34" charset="0"/>
                <a:cs typeface="Times New Roman" pitchFamily="18" charset="0"/>
              </a:rPr>
              <a:t>NECESIDAD DE PERICIA.</a:t>
            </a:r>
          </a:p>
          <a:p>
            <a:pPr algn="just" eaLnBrk="1" hangingPunct="1"/>
            <a:endParaRPr kumimoji="1" lang="en-US" altLang="es-MX" sz="1200" b="1" u="sng" dirty="0">
              <a:solidFill>
                <a:srgbClr val="0000CC"/>
              </a:solidFill>
              <a:latin typeface="Arial" pitchFamily="34" charset="0"/>
              <a:cs typeface="Times New Roman" pitchFamily="18" charset="0"/>
            </a:endParaRPr>
          </a:p>
          <a:p>
            <a:pPr algn="just"/>
            <a:r>
              <a:rPr kumimoji="1" lang="en-US" altLang="es-MX" b="1" dirty="0" smtClean="0">
                <a:solidFill>
                  <a:srgbClr val="0000CC"/>
                </a:solidFill>
                <a:latin typeface="Arial" pitchFamily="34" charset="0"/>
                <a:cs typeface="Times New Roman" pitchFamily="18" charset="0"/>
              </a:rPr>
              <a:t>TODAS ESTAS </a:t>
            </a:r>
            <a:r>
              <a:rPr kumimoji="1" lang="en-US" altLang="es-MX" b="1" dirty="0">
                <a:solidFill>
                  <a:srgbClr val="0000CC"/>
                </a:solidFill>
                <a:latin typeface="Arial" pitchFamily="34" charset="0"/>
                <a:cs typeface="Times New Roman" pitchFamily="18" charset="0"/>
              </a:rPr>
              <a:t>COMPLEJIDADES REQUIEREN DE PERICIA PARA TRATAR CON ELLAS </a:t>
            </a:r>
            <a:r>
              <a:rPr kumimoji="1" lang="en-US" altLang="es-MX" b="1" dirty="0" smtClean="0">
                <a:solidFill>
                  <a:srgbClr val="0000CC"/>
                </a:solidFill>
                <a:latin typeface="Arial" pitchFamily="34" charset="0"/>
                <a:cs typeface="Times New Roman" pitchFamily="18" charset="0"/>
              </a:rPr>
              <a:t>Y CASI </a:t>
            </a:r>
            <a:r>
              <a:rPr kumimoji="1" lang="en-US" altLang="es-MX" b="1" dirty="0">
                <a:solidFill>
                  <a:srgbClr val="0000CC"/>
                </a:solidFill>
                <a:latin typeface="Arial" pitchFamily="34" charset="0"/>
                <a:cs typeface="Times New Roman" pitchFamily="18" charset="0"/>
              </a:rPr>
              <a:t>TODAS LAS ACTIVIDADES REQUIEREN PERSONAS EXPERIMENTADAS PARA ADMINISTRARLAS.</a:t>
            </a:r>
          </a:p>
          <a:p>
            <a:pPr algn="just"/>
            <a:endParaRPr kumimoji="1" lang="en-US" altLang="es-MX" b="1" dirty="0">
              <a:solidFill>
                <a:srgbClr val="0000CC"/>
              </a:solidFill>
              <a:latin typeface="Arial" pitchFamily="34" charset="0"/>
            </a:endParaRPr>
          </a:p>
        </p:txBody>
      </p:sp>
      <p:pic>
        <p:nvPicPr>
          <p:cNvPr id="2" name="Imagen 1"/>
          <p:cNvPicPr>
            <a:picLocks noChangeAspect="1"/>
          </p:cNvPicPr>
          <p:nvPr/>
        </p:nvPicPr>
        <p:blipFill>
          <a:blip r:embed="rId2"/>
          <a:stretch>
            <a:fillRect/>
          </a:stretch>
        </p:blipFill>
        <p:spPr>
          <a:xfrm>
            <a:off x="4788024" y="1999349"/>
            <a:ext cx="4248472" cy="3949931"/>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66914"/>
                                        </p:tgtEl>
                                        <p:attrNameLst>
                                          <p:attrName>style.visibility</p:attrName>
                                        </p:attrNameLst>
                                      </p:cBhvr>
                                      <p:to>
                                        <p:strVal val="visible"/>
                                      </p:to>
                                    </p:set>
                                    <p:anim calcmode="lin" valueType="num">
                                      <p:cBhvr>
                                        <p:cTn id="7" dur="1000" fill="hold"/>
                                        <p:tgtEl>
                                          <p:spTgt spid="166914"/>
                                        </p:tgtEl>
                                        <p:attrNameLst>
                                          <p:attrName>ppt_w</p:attrName>
                                        </p:attrNameLst>
                                      </p:cBhvr>
                                      <p:tavLst>
                                        <p:tav tm="0">
                                          <p:val>
                                            <p:fltVal val="0"/>
                                          </p:val>
                                        </p:tav>
                                        <p:tav tm="100000">
                                          <p:val>
                                            <p:strVal val="#ppt_w"/>
                                          </p:val>
                                        </p:tav>
                                      </p:tavLst>
                                    </p:anim>
                                    <p:anim calcmode="lin" valueType="num">
                                      <p:cBhvr>
                                        <p:cTn id="8" dur="1000" fill="hold"/>
                                        <p:tgtEl>
                                          <p:spTgt spid="166914"/>
                                        </p:tgtEl>
                                        <p:attrNameLst>
                                          <p:attrName>ppt_h</p:attrName>
                                        </p:attrNameLst>
                                      </p:cBhvr>
                                      <p:tavLst>
                                        <p:tav tm="0">
                                          <p:val>
                                            <p:fltVal val="0"/>
                                          </p:val>
                                        </p:tav>
                                        <p:tav tm="100000">
                                          <p:val>
                                            <p:strVal val="#ppt_h"/>
                                          </p:val>
                                        </p:tav>
                                      </p:tavLst>
                                    </p:anim>
                                    <p:anim calcmode="lin" valueType="num">
                                      <p:cBhvr>
                                        <p:cTn id="9" dur="1000" fill="hold"/>
                                        <p:tgtEl>
                                          <p:spTgt spid="16691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66914"/>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23" presetClass="entr" presetSubtype="16" fill="hold" grpId="0" nodeType="afterEffect">
                                  <p:stCondLst>
                                    <p:cond delay="0"/>
                                  </p:stCondLst>
                                  <p:childTnLst>
                                    <p:set>
                                      <p:cBhvr>
                                        <p:cTn id="13" dur="1" fill="hold">
                                          <p:stCondLst>
                                            <p:cond delay="0"/>
                                          </p:stCondLst>
                                        </p:cTn>
                                        <p:tgtEl>
                                          <p:spTgt spid="166915"/>
                                        </p:tgtEl>
                                        <p:attrNameLst>
                                          <p:attrName>style.visibility</p:attrName>
                                        </p:attrNameLst>
                                      </p:cBhvr>
                                      <p:to>
                                        <p:strVal val="visible"/>
                                      </p:to>
                                    </p:set>
                                    <p:anim calcmode="lin" valueType="num">
                                      <p:cBhvr>
                                        <p:cTn id="14" dur="500" fill="hold"/>
                                        <p:tgtEl>
                                          <p:spTgt spid="166915"/>
                                        </p:tgtEl>
                                        <p:attrNameLst>
                                          <p:attrName>ppt_w</p:attrName>
                                        </p:attrNameLst>
                                      </p:cBhvr>
                                      <p:tavLst>
                                        <p:tav tm="0">
                                          <p:val>
                                            <p:fltVal val="0"/>
                                          </p:val>
                                        </p:tav>
                                        <p:tav tm="100000">
                                          <p:val>
                                            <p:strVal val="#ppt_w"/>
                                          </p:val>
                                        </p:tav>
                                      </p:tavLst>
                                    </p:anim>
                                    <p:anim calcmode="lin" valueType="num">
                                      <p:cBhvr>
                                        <p:cTn id="15" dur="500" fill="hold"/>
                                        <p:tgtEl>
                                          <p:spTgt spid="16691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4" grpId="0" autoUpdateAnimBg="0"/>
      <p:bldP spid="166915" grpId="0" autoUpdateAnimBg="0"/>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ChangeArrowheads="1"/>
          </p:cNvSpPr>
          <p:nvPr/>
        </p:nvSpPr>
        <p:spPr bwMode="auto">
          <a:xfrm>
            <a:off x="1592263" y="0"/>
            <a:ext cx="6865937"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ORGANIZACIÓN </a:t>
            </a:r>
            <a:r>
              <a:rPr lang="es-MX" altLang="es-MX" sz="2800" b="1" dirty="0">
                <a:solidFill>
                  <a:schemeClr val="tx2"/>
                </a:solidFill>
                <a:effectLst>
                  <a:outerShdw blurRad="38100" dist="38100" dir="2700000" algn="tl">
                    <a:srgbClr val="C0C0C0"/>
                  </a:outerShdw>
                </a:effectLst>
                <a:latin typeface="Arial" pitchFamily="34" charset="0"/>
              </a:rPr>
              <a:t>DE LOS RECURSOS HUMANOS</a:t>
            </a:r>
          </a:p>
        </p:txBody>
      </p:sp>
      <p:grpSp>
        <p:nvGrpSpPr>
          <p:cNvPr id="167942" name="Group 6"/>
          <p:cNvGrpSpPr>
            <a:grpSpLocks/>
          </p:cNvGrpSpPr>
          <p:nvPr/>
        </p:nvGrpSpPr>
        <p:grpSpPr bwMode="auto">
          <a:xfrm>
            <a:off x="963613" y="1052736"/>
            <a:ext cx="8001000" cy="2370138"/>
            <a:chOff x="144" y="767"/>
            <a:chExt cx="5568" cy="1493"/>
          </a:xfrm>
        </p:grpSpPr>
        <p:sp>
          <p:nvSpPr>
            <p:cNvPr id="167939" name="Rectangle 3"/>
            <p:cNvSpPr>
              <a:spLocks noChangeArrowheads="1"/>
            </p:cNvSpPr>
            <p:nvPr/>
          </p:nvSpPr>
          <p:spPr bwMode="auto">
            <a:xfrm>
              <a:off x="144" y="767"/>
              <a:ext cx="5472" cy="2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defRPr/>
              </a:pPr>
              <a:r>
                <a:rPr kumimoji="1" lang="en-US" sz="2000" b="1" dirty="0">
                  <a:solidFill>
                    <a:srgbClr val="FF0000"/>
                  </a:solidFill>
                  <a:effectLst>
                    <a:outerShdw blurRad="38100" dist="38100" dir="2700000" algn="tl">
                      <a:srgbClr val="C0C0C0"/>
                    </a:outerShdw>
                  </a:effectLst>
                  <a:latin typeface="Arial" charset="0"/>
                  <a:ea typeface="+mn-ea"/>
                  <a:cs typeface="Times New Roman" pitchFamily="18" charset="0"/>
                </a:rPr>
                <a:t>EL CARACTER MULTIVARIADO O </a:t>
              </a:r>
              <a:r>
                <a:rPr kumimoji="1" lang="en-US" sz="2000" b="1" dirty="0" smtClean="0">
                  <a:solidFill>
                    <a:srgbClr val="FF0000"/>
                  </a:solidFill>
                  <a:effectLst>
                    <a:outerShdw blurRad="38100" dist="38100" dir="2700000" algn="tl">
                      <a:srgbClr val="C0C0C0"/>
                    </a:outerShdw>
                  </a:effectLst>
                  <a:latin typeface="Arial" charset="0"/>
                  <a:ea typeface="+mn-ea"/>
                  <a:cs typeface="Times New Roman" pitchFamily="18" charset="0"/>
                </a:rPr>
                <a:t>MULTIPLE:</a:t>
              </a:r>
              <a:endParaRPr kumimoji="1" lang="en-US" sz="2000" b="1" dirty="0">
                <a:solidFill>
                  <a:srgbClr val="FF0000"/>
                </a:solidFill>
                <a:effectLst>
                  <a:outerShdw blurRad="38100" dist="38100" dir="2700000" algn="tl">
                    <a:srgbClr val="C0C0C0"/>
                  </a:outerShdw>
                </a:effectLst>
                <a:latin typeface="Arial" charset="0"/>
                <a:ea typeface="+mn-ea"/>
              </a:endParaRPr>
            </a:p>
          </p:txBody>
        </p:sp>
        <p:sp>
          <p:nvSpPr>
            <p:cNvPr id="113669" name="Rectangle 5"/>
            <p:cNvSpPr>
              <a:spLocks noChangeArrowheads="1"/>
            </p:cNvSpPr>
            <p:nvPr/>
          </p:nvSpPr>
          <p:spPr bwMode="auto">
            <a:xfrm>
              <a:off x="144" y="1039"/>
              <a:ext cx="5568" cy="12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marL="342900" indent="-342900" algn="just" eaLnBrk="1" hangingPunct="1">
                <a:buFont typeface="Arial"/>
                <a:buChar char="•"/>
              </a:pPr>
              <a:r>
                <a:rPr kumimoji="1" lang="en-US" altLang="es-MX" sz="2000" b="1" dirty="0">
                  <a:solidFill>
                    <a:srgbClr val="0000CC"/>
                  </a:solidFill>
                  <a:latin typeface="Arial" pitchFamily="34" charset="0"/>
                  <a:cs typeface="Times New Roman" pitchFamily="18" charset="0"/>
                </a:rPr>
                <a:t>LA </a:t>
              </a:r>
              <a:r>
                <a:rPr kumimoji="1" lang="en-US" altLang="es-MX" sz="2000" b="1" dirty="0" smtClean="0">
                  <a:solidFill>
                    <a:srgbClr val="0000CC"/>
                  </a:solidFill>
                  <a:latin typeface="Arial" pitchFamily="34" charset="0"/>
                  <a:cs typeface="Times New Roman" pitchFamily="18" charset="0"/>
                </a:rPr>
                <a:t>ARH ES </a:t>
              </a:r>
              <a:r>
                <a:rPr kumimoji="1" lang="en-US" altLang="es-MX" sz="2000" b="1" dirty="0">
                  <a:solidFill>
                    <a:srgbClr val="0000CC"/>
                  </a:solidFill>
                  <a:latin typeface="Arial" pitchFamily="34" charset="0"/>
                  <a:cs typeface="Times New Roman" pitchFamily="18" charset="0"/>
                </a:rPr>
                <a:t>UN ÁREA MULTIDISCIPLINARIA: </a:t>
              </a:r>
              <a:r>
                <a:rPr kumimoji="1" lang="en-US" altLang="es-MX" sz="2000" b="1" dirty="0" smtClean="0">
                  <a:solidFill>
                    <a:srgbClr val="0000CC"/>
                  </a:solidFill>
                  <a:latin typeface="Arial" pitchFamily="34" charset="0"/>
                  <a:cs typeface="Times New Roman" pitchFamily="18" charset="0"/>
                </a:rPr>
                <a:t>PSICOLOGÍA </a:t>
              </a:r>
              <a:r>
                <a:rPr kumimoji="1" lang="en-US" altLang="es-MX" sz="2000" b="1" dirty="0">
                  <a:solidFill>
                    <a:srgbClr val="0000CC"/>
                  </a:solidFill>
                  <a:latin typeface="Arial" pitchFamily="34" charset="0"/>
                  <a:cs typeface="Times New Roman" pitchFamily="18" charset="0"/>
                </a:rPr>
                <a:t>INDUSTRIAL Y ORGANIZACIONAL</a:t>
              </a:r>
              <a:r>
                <a:rPr kumimoji="1" lang="en-US" altLang="es-MX" sz="2000" b="1" dirty="0" smtClean="0">
                  <a:solidFill>
                    <a:srgbClr val="0000CC"/>
                  </a:solidFill>
                  <a:latin typeface="Arial" pitchFamily="34" charset="0"/>
                  <a:cs typeface="Times New Roman" pitchFamily="18" charset="0"/>
                </a:rPr>
                <a:t>, SOCIOLOGÍA </a:t>
              </a:r>
              <a:r>
                <a:rPr kumimoji="1" lang="en-US" altLang="es-MX" sz="2000" b="1" dirty="0">
                  <a:solidFill>
                    <a:srgbClr val="0000CC"/>
                  </a:solidFill>
                  <a:latin typeface="Arial" pitchFamily="34" charset="0"/>
                  <a:cs typeface="Times New Roman" pitchFamily="18" charset="0"/>
                </a:rPr>
                <a:t>ORGANIZACIONAL, </a:t>
              </a:r>
              <a:r>
                <a:rPr kumimoji="1" lang="en-US" altLang="es-MX" sz="2000" b="1" dirty="0" smtClean="0">
                  <a:solidFill>
                    <a:srgbClr val="0000CC"/>
                  </a:solidFill>
                  <a:latin typeface="Arial" pitchFamily="34" charset="0"/>
                  <a:cs typeface="Times New Roman" pitchFamily="18" charset="0"/>
                </a:rPr>
                <a:t>INGENIERÍA </a:t>
              </a:r>
              <a:r>
                <a:rPr kumimoji="1" lang="en-US" altLang="es-MX" sz="2000" b="1" dirty="0">
                  <a:solidFill>
                    <a:srgbClr val="0000CC"/>
                  </a:solidFill>
                  <a:latin typeface="Arial" pitchFamily="34" charset="0"/>
                  <a:cs typeface="Times New Roman" pitchFamily="18" charset="0"/>
                </a:rPr>
                <a:t>INDUSTRIAL</a:t>
              </a:r>
              <a:r>
                <a:rPr kumimoji="1" lang="en-US" altLang="es-MX" sz="2000" b="1" dirty="0" smtClean="0">
                  <a:solidFill>
                    <a:srgbClr val="0000CC"/>
                  </a:solidFill>
                  <a:latin typeface="Arial" pitchFamily="34" charset="0"/>
                  <a:cs typeface="Times New Roman" pitchFamily="18" charset="0"/>
                </a:rPr>
                <a:t>, DERECHO </a:t>
              </a:r>
              <a:r>
                <a:rPr kumimoji="1" lang="en-US" altLang="es-MX" sz="2000" b="1" dirty="0">
                  <a:solidFill>
                    <a:srgbClr val="0000CC"/>
                  </a:solidFill>
                  <a:latin typeface="Arial" pitchFamily="34" charset="0"/>
                  <a:cs typeface="Times New Roman" pitchFamily="18" charset="0"/>
                </a:rPr>
                <a:t>DEL TRABAJO, </a:t>
              </a:r>
              <a:r>
                <a:rPr kumimoji="1" lang="en-US" altLang="es-MX" sz="2000" b="1" dirty="0" smtClean="0">
                  <a:solidFill>
                    <a:srgbClr val="0000CC"/>
                  </a:solidFill>
                  <a:latin typeface="Arial" pitchFamily="34" charset="0"/>
                  <a:cs typeface="Times New Roman" pitchFamily="18" charset="0"/>
                </a:rPr>
                <a:t>INGENIERÍA </a:t>
              </a:r>
              <a:r>
                <a:rPr kumimoji="1" lang="en-US" altLang="es-MX" sz="2000" b="1" dirty="0">
                  <a:solidFill>
                    <a:srgbClr val="0000CC"/>
                  </a:solidFill>
                  <a:latin typeface="Arial" pitchFamily="34" charset="0"/>
                  <a:cs typeface="Times New Roman" pitchFamily="18" charset="0"/>
                </a:rPr>
                <a:t>DE SEGURIDAD, </a:t>
              </a:r>
              <a:r>
                <a:rPr kumimoji="1" lang="en-US" altLang="es-MX" sz="2000" b="1" dirty="0" smtClean="0">
                  <a:solidFill>
                    <a:srgbClr val="0000CC"/>
                  </a:solidFill>
                  <a:latin typeface="Arial" pitchFamily="34" charset="0"/>
                  <a:cs typeface="Times New Roman" pitchFamily="18" charset="0"/>
                </a:rPr>
                <a:t>MEDICINA </a:t>
              </a:r>
              <a:r>
                <a:rPr kumimoji="1" lang="en-US" altLang="es-MX" sz="2000" b="1" dirty="0">
                  <a:solidFill>
                    <a:srgbClr val="0000CC"/>
                  </a:solidFill>
                  <a:latin typeface="Arial" pitchFamily="34" charset="0"/>
                  <a:cs typeface="Times New Roman" pitchFamily="18" charset="0"/>
                </a:rPr>
                <a:t>DEL TRABAJO, </a:t>
              </a:r>
              <a:r>
                <a:rPr kumimoji="1" lang="en-US" altLang="es-MX" sz="2000" b="1" dirty="0" smtClean="0">
                  <a:solidFill>
                    <a:srgbClr val="0000CC"/>
                  </a:solidFill>
                  <a:latin typeface="Arial" pitchFamily="34" charset="0"/>
                  <a:cs typeface="Times New Roman" pitchFamily="18" charset="0"/>
                </a:rPr>
                <a:t>INGENIERÍA </a:t>
              </a:r>
              <a:r>
                <a:rPr kumimoji="1" lang="en-US" altLang="es-MX" sz="2000" b="1" dirty="0">
                  <a:solidFill>
                    <a:srgbClr val="0000CC"/>
                  </a:solidFill>
                  <a:latin typeface="Arial" pitchFamily="34" charset="0"/>
                  <a:cs typeface="Times New Roman" pitchFamily="18" charset="0"/>
                </a:rPr>
                <a:t>DE SISTEMAS, </a:t>
              </a:r>
              <a:r>
                <a:rPr kumimoji="1" lang="en-US" altLang="es-MX" sz="2000" b="1" dirty="0" smtClean="0">
                  <a:solidFill>
                    <a:srgbClr val="0000CC"/>
                  </a:solidFill>
                  <a:latin typeface="Arial" pitchFamily="34" charset="0"/>
                  <a:cs typeface="Times New Roman" pitchFamily="18" charset="0"/>
                </a:rPr>
                <a:t>CIBERNÉTICA SON ALGUNAS ÁREAS. </a:t>
              </a:r>
            </a:p>
          </p:txBody>
        </p:sp>
      </p:grpSp>
      <p:pic>
        <p:nvPicPr>
          <p:cNvPr id="2" name="Imagen 1"/>
          <p:cNvPicPr>
            <a:picLocks noChangeAspect="1"/>
          </p:cNvPicPr>
          <p:nvPr/>
        </p:nvPicPr>
        <p:blipFill>
          <a:blip r:embed="rId2"/>
          <a:stretch>
            <a:fillRect/>
          </a:stretch>
        </p:blipFill>
        <p:spPr>
          <a:xfrm>
            <a:off x="1763688" y="3356992"/>
            <a:ext cx="5904657" cy="3422699"/>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67938"/>
                                        </p:tgtEl>
                                        <p:attrNameLst>
                                          <p:attrName>style.visibility</p:attrName>
                                        </p:attrNameLst>
                                      </p:cBhvr>
                                      <p:to>
                                        <p:strVal val="visible"/>
                                      </p:to>
                                    </p:set>
                                    <p:anim calcmode="lin" valueType="num">
                                      <p:cBhvr>
                                        <p:cTn id="7" dur="1000" fill="hold"/>
                                        <p:tgtEl>
                                          <p:spTgt spid="167938"/>
                                        </p:tgtEl>
                                        <p:attrNameLst>
                                          <p:attrName>ppt_w</p:attrName>
                                        </p:attrNameLst>
                                      </p:cBhvr>
                                      <p:tavLst>
                                        <p:tav tm="0">
                                          <p:val>
                                            <p:fltVal val="0"/>
                                          </p:val>
                                        </p:tav>
                                        <p:tav tm="100000">
                                          <p:val>
                                            <p:strVal val="#ppt_w"/>
                                          </p:val>
                                        </p:tav>
                                      </p:tavLst>
                                    </p:anim>
                                    <p:anim calcmode="lin" valueType="num">
                                      <p:cBhvr>
                                        <p:cTn id="8" dur="1000" fill="hold"/>
                                        <p:tgtEl>
                                          <p:spTgt spid="167938"/>
                                        </p:tgtEl>
                                        <p:attrNameLst>
                                          <p:attrName>ppt_h</p:attrName>
                                        </p:attrNameLst>
                                      </p:cBhvr>
                                      <p:tavLst>
                                        <p:tav tm="0">
                                          <p:val>
                                            <p:fltVal val="0"/>
                                          </p:val>
                                        </p:tav>
                                        <p:tav tm="100000">
                                          <p:val>
                                            <p:strVal val="#ppt_h"/>
                                          </p:val>
                                        </p:tav>
                                      </p:tavLst>
                                    </p:anim>
                                    <p:anim calcmode="lin" valueType="num">
                                      <p:cBhvr>
                                        <p:cTn id="9" dur="1000" fill="hold"/>
                                        <p:tgtEl>
                                          <p:spTgt spid="16793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67938"/>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23" presetClass="entr" presetSubtype="32" fill="hold" nodeType="afterEffect">
                                  <p:stCondLst>
                                    <p:cond delay="0"/>
                                  </p:stCondLst>
                                  <p:childTnLst>
                                    <p:set>
                                      <p:cBhvr>
                                        <p:cTn id="13" dur="1" fill="hold">
                                          <p:stCondLst>
                                            <p:cond delay="0"/>
                                          </p:stCondLst>
                                        </p:cTn>
                                        <p:tgtEl>
                                          <p:spTgt spid="167942"/>
                                        </p:tgtEl>
                                        <p:attrNameLst>
                                          <p:attrName>style.visibility</p:attrName>
                                        </p:attrNameLst>
                                      </p:cBhvr>
                                      <p:to>
                                        <p:strVal val="visible"/>
                                      </p:to>
                                    </p:set>
                                    <p:anim calcmode="lin" valueType="num">
                                      <p:cBhvr>
                                        <p:cTn id="14" dur="500" fill="hold"/>
                                        <p:tgtEl>
                                          <p:spTgt spid="167942"/>
                                        </p:tgtEl>
                                        <p:attrNameLst>
                                          <p:attrName>ppt_w</p:attrName>
                                        </p:attrNameLst>
                                      </p:cBhvr>
                                      <p:tavLst>
                                        <p:tav tm="0">
                                          <p:val>
                                            <p:strVal val="4*#ppt_w"/>
                                          </p:val>
                                        </p:tav>
                                        <p:tav tm="100000">
                                          <p:val>
                                            <p:strVal val="#ppt_w"/>
                                          </p:val>
                                        </p:tav>
                                      </p:tavLst>
                                    </p:anim>
                                    <p:anim calcmode="lin" valueType="num">
                                      <p:cBhvr>
                                        <p:cTn id="15" dur="500" fill="hold"/>
                                        <p:tgtEl>
                                          <p:spTgt spid="167942"/>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938" grpId="0" autoUpdateAnimBg="0"/>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ChangeArrowheads="1"/>
          </p:cNvSpPr>
          <p:nvPr/>
        </p:nvSpPr>
        <p:spPr bwMode="auto">
          <a:xfrm>
            <a:off x="1592263" y="0"/>
            <a:ext cx="6865937"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ORGANIZACIÓN </a:t>
            </a:r>
            <a:r>
              <a:rPr lang="es-MX" altLang="es-MX" sz="2800" b="1" dirty="0">
                <a:solidFill>
                  <a:schemeClr val="tx2"/>
                </a:solidFill>
                <a:effectLst>
                  <a:outerShdw blurRad="38100" dist="38100" dir="2700000" algn="tl">
                    <a:srgbClr val="C0C0C0"/>
                  </a:outerShdw>
                </a:effectLst>
                <a:latin typeface="Arial" pitchFamily="34" charset="0"/>
              </a:rPr>
              <a:t>DE LOS RECURSOS HUMANOS</a:t>
            </a:r>
          </a:p>
        </p:txBody>
      </p:sp>
      <p:grpSp>
        <p:nvGrpSpPr>
          <p:cNvPr id="167942" name="Group 6"/>
          <p:cNvGrpSpPr>
            <a:grpSpLocks/>
          </p:cNvGrpSpPr>
          <p:nvPr/>
        </p:nvGrpSpPr>
        <p:grpSpPr bwMode="auto">
          <a:xfrm>
            <a:off x="963613" y="1124744"/>
            <a:ext cx="8001000" cy="2678113"/>
            <a:chOff x="144" y="767"/>
            <a:chExt cx="5568" cy="1687"/>
          </a:xfrm>
        </p:grpSpPr>
        <p:sp>
          <p:nvSpPr>
            <p:cNvPr id="167939" name="Rectangle 3"/>
            <p:cNvSpPr>
              <a:spLocks noChangeArrowheads="1"/>
            </p:cNvSpPr>
            <p:nvPr/>
          </p:nvSpPr>
          <p:spPr bwMode="auto">
            <a:xfrm>
              <a:off x="144" y="767"/>
              <a:ext cx="5472" cy="2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defRPr/>
              </a:pPr>
              <a:r>
                <a:rPr kumimoji="1" lang="en-US" sz="2000" b="1" dirty="0">
                  <a:solidFill>
                    <a:srgbClr val="FF0000"/>
                  </a:solidFill>
                  <a:effectLst>
                    <a:outerShdw blurRad="38100" dist="38100" dir="2700000" algn="tl">
                      <a:srgbClr val="C0C0C0"/>
                    </a:outerShdw>
                  </a:effectLst>
                  <a:latin typeface="Arial" charset="0"/>
                  <a:ea typeface="+mn-ea"/>
                  <a:cs typeface="Times New Roman" pitchFamily="18" charset="0"/>
                </a:rPr>
                <a:t>EL CARACTER MULTIVARIADO O </a:t>
              </a:r>
              <a:r>
                <a:rPr kumimoji="1" lang="en-US" sz="2000" b="1" dirty="0" smtClean="0">
                  <a:solidFill>
                    <a:srgbClr val="FF0000"/>
                  </a:solidFill>
                  <a:effectLst>
                    <a:outerShdw blurRad="38100" dist="38100" dir="2700000" algn="tl">
                      <a:srgbClr val="C0C0C0"/>
                    </a:outerShdw>
                  </a:effectLst>
                  <a:latin typeface="Arial" charset="0"/>
                  <a:ea typeface="+mn-ea"/>
                  <a:cs typeface="Times New Roman" pitchFamily="18" charset="0"/>
                </a:rPr>
                <a:t>MULTIPLE:</a:t>
              </a:r>
              <a:endParaRPr kumimoji="1" lang="en-US" sz="2000" b="1" dirty="0">
                <a:solidFill>
                  <a:srgbClr val="FF0000"/>
                </a:solidFill>
                <a:effectLst>
                  <a:outerShdw blurRad="38100" dist="38100" dir="2700000" algn="tl">
                    <a:srgbClr val="C0C0C0"/>
                  </a:outerShdw>
                </a:effectLst>
                <a:latin typeface="Arial" charset="0"/>
                <a:ea typeface="+mn-ea"/>
              </a:endParaRPr>
            </a:p>
          </p:txBody>
        </p:sp>
        <p:sp>
          <p:nvSpPr>
            <p:cNvPr id="113669" name="Rectangle 5"/>
            <p:cNvSpPr>
              <a:spLocks noChangeArrowheads="1"/>
            </p:cNvSpPr>
            <p:nvPr/>
          </p:nvSpPr>
          <p:spPr bwMode="auto">
            <a:xfrm>
              <a:off x="144" y="1039"/>
              <a:ext cx="5568" cy="141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marL="342900" indent="-342900" algn="just" eaLnBrk="1" hangingPunct="1">
                <a:buFont typeface="Arial"/>
                <a:buChar char="•"/>
              </a:pPr>
              <a:r>
                <a:rPr kumimoji="1" lang="en-US" altLang="es-MX" sz="2000" b="1" dirty="0" smtClean="0">
                  <a:solidFill>
                    <a:srgbClr val="0000CC"/>
                  </a:solidFill>
                  <a:latin typeface="Arial" pitchFamily="34" charset="0"/>
                  <a:cs typeface="Times New Roman" pitchFamily="18" charset="0"/>
                </a:rPr>
                <a:t>SE HABLA DE </a:t>
              </a:r>
              <a:r>
                <a:rPr kumimoji="1" lang="en-US" altLang="es-MX" sz="2000" b="1" dirty="0">
                  <a:solidFill>
                    <a:srgbClr val="0000CC"/>
                  </a:solidFill>
                  <a:latin typeface="Arial" pitchFamily="34" charset="0"/>
                  <a:cs typeface="Times New Roman" pitchFamily="18" charset="0"/>
                </a:rPr>
                <a:t>MULTIPLICIDAD </a:t>
              </a:r>
              <a:r>
                <a:rPr kumimoji="1" lang="en-US" altLang="es-MX" sz="2000" b="1" dirty="0" smtClean="0">
                  <a:solidFill>
                    <a:srgbClr val="0000CC"/>
                  </a:solidFill>
                  <a:latin typeface="Arial" pitchFamily="34" charset="0"/>
                  <a:cs typeface="Times New Roman" pitchFamily="18" charset="0"/>
                </a:rPr>
                <a:t>DEL CAMPO </a:t>
              </a:r>
              <a:r>
                <a:rPr kumimoji="1" lang="en-US" altLang="es-MX" sz="2000" b="1" dirty="0">
                  <a:solidFill>
                    <a:srgbClr val="0000CC"/>
                  </a:solidFill>
                  <a:latin typeface="Arial" pitchFamily="34" charset="0"/>
                  <a:cs typeface="Times New Roman" pitchFamily="18" charset="0"/>
                </a:rPr>
                <a:t>DEL CONOCIMIENTO: </a:t>
              </a:r>
              <a:r>
                <a:rPr kumimoji="1" lang="en-US" altLang="es-MX" sz="2000" b="1" dirty="0" smtClean="0">
                  <a:solidFill>
                    <a:srgbClr val="0000CC"/>
                  </a:solidFill>
                  <a:latin typeface="Arial" pitchFamily="34" charset="0"/>
                  <a:cs typeface="Times New Roman" pitchFamily="18" charset="0"/>
                </a:rPr>
                <a:t>APLICACIÓN </a:t>
              </a:r>
              <a:r>
                <a:rPr kumimoji="1" lang="en-US" altLang="es-MX" sz="2000" b="1" dirty="0">
                  <a:solidFill>
                    <a:srgbClr val="0000CC"/>
                  </a:solidFill>
                  <a:latin typeface="Arial" pitchFamily="34" charset="0"/>
                  <a:cs typeface="Times New Roman" pitchFamily="18" charset="0"/>
                </a:rPr>
                <a:t>E INTERPRETACIÓN DE TESTS PSICOLÓGICOS Y ENTREVISTAS, DE TECNOLOGÍA DEL APRENDIZAJE INDIVIDUAL Y DE CAMBIO ORGANIZACIONAL, DE NUTRICIÓN Y ALIMENTACIÓN, DE MEDICINA Y ENFERMERÍA, DE SERVICIO SOCIAL, </a:t>
              </a:r>
              <a:r>
                <a:rPr kumimoji="1" lang="en-US" altLang="es-MX" sz="2000" b="1" dirty="0" smtClean="0">
                  <a:solidFill>
                    <a:srgbClr val="0000CC"/>
                  </a:solidFill>
                  <a:latin typeface="Arial" pitchFamily="34" charset="0"/>
                  <a:cs typeface="Times New Roman" pitchFamily="18" charset="0"/>
                </a:rPr>
                <a:t>CARRERAS</a:t>
              </a:r>
              <a:r>
                <a:rPr kumimoji="1" lang="en-US" altLang="es-MX" sz="2000" b="1" dirty="0">
                  <a:solidFill>
                    <a:srgbClr val="0000CC"/>
                  </a:solidFill>
                  <a:latin typeface="Arial" pitchFamily="34" charset="0"/>
                  <a:cs typeface="Times New Roman" pitchFamily="18" charset="0"/>
                </a:rPr>
                <a:t>.</a:t>
              </a:r>
              <a:endParaRPr kumimoji="1" lang="en-US" altLang="es-MX" sz="2000" b="1" dirty="0">
                <a:solidFill>
                  <a:srgbClr val="0000CC"/>
                </a:solidFill>
                <a:latin typeface="Arial" pitchFamily="34" charset="0"/>
              </a:endParaRPr>
            </a:p>
          </p:txBody>
        </p:sp>
      </p:grpSp>
      <p:pic>
        <p:nvPicPr>
          <p:cNvPr id="2" name="Imagen 1"/>
          <p:cNvPicPr>
            <a:picLocks noChangeAspect="1"/>
          </p:cNvPicPr>
          <p:nvPr/>
        </p:nvPicPr>
        <p:blipFill>
          <a:blip r:embed="rId2"/>
          <a:stretch>
            <a:fillRect/>
          </a:stretch>
        </p:blipFill>
        <p:spPr>
          <a:xfrm>
            <a:off x="2339752" y="3789040"/>
            <a:ext cx="5039665" cy="2592288"/>
          </a:xfrm>
          <a:prstGeom prst="rect">
            <a:avLst/>
          </a:prstGeom>
        </p:spPr>
      </p:pic>
    </p:spTree>
    <p:extLst>
      <p:ext uri="{BB962C8B-B14F-4D97-AF65-F5344CB8AC3E}">
        <p14:creationId xmlns:p14="http://schemas.microsoft.com/office/powerpoint/2010/main" val="1120760098"/>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67938"/>
                                        </p:tgtEl>
                                        <p:attrNameLst>
                                          <p:attrName>style.visibility</p:attrName>
                                        </p:attrNameLst>
                                      </p:cBhvr>
                                      <p:to>
                                        <p:strVal val="visible"/>
                                      </p:to>
                                    </p:set>
                                    <p:anim calcmode="lin" valueType="num">
                                      <p:cBhvr>
                                        <p:cTn id="7" dur="1000" fill="hold"/>
                                        <p:tgtEl>
                                          <p:spTgt spid="167938"/>
                                        </p:tgtEl>
                                        <p:attrNameLst>
                                          <p:attrName>ppt_w</p:attrName>
                                        </p:attrNameLst>
                                      </p:cBhvr>
                                      <p:tavLst>
                                        <p:tav tm="0">
                                          <p:val>
                                            <p:fltVal val="0"/>
                                          </p:val>
                                        </p:tav>
                                        <p:tav tm="100000">
                                          <p:val>
                                            <p:strVal val="#ppt_w"/>
                                          </p:val>
                                        </p:tav>
                                      </p:tavLst>
                                    </p:anim>
                                    <p:anim calcmode="lin" valueType="num">
                                      <p:cBhvr>
                                        <p:cTn id="8" dur="1000" fill="hold"/>
                                        <p:tgtEl>
                                          <p:spTgt spid="167938"/>
                                        </p:tgtEl>
                                        <p:attrNameLst>
                                          <p:attrName>ppt_h</p:attrName>
                                        </p:attrNameLst>
                                      </p:cBhvr>
                                      <p:tavLst>
                                        <p:tav tm="0">
                                          <p:val>
                                            <p:fltVal val="0"/>
                                          </p:val>
                                        </p:tav>
                                        <p:tav tm="100000">
                                          <p:val>
                                            <p:strVal val="#ppt_h"/>
                                          </p:val>
                                        </p:tav>
                                      </p:tavLst>
                                    </p:anim>
                                    <p:anim calcmode="lin" valueType="num">
                                      <p:cBhvr>
                                        <p:cTn id="9" dur="1000" fill="hold"/>
                                        <p:tgtEl>
                                          <p:spTgt spid="16793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67938"/>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23" presetClass="entr" presetSubtype="32" fill="hold" nodeType="afterEffect">
                                  <p:stCondLst>
                                    <p:cond delay="0"/>
                                  </p:stCondLst>
                                  <p:childTnLst>
                                    <p:set>
                                      <p:cBhvr>
                                        <p:cTn id="13" dur="1" fill="hold">
                                          <p:stCondLst>
                                            <p:cond delay="0"/>
                                          </p:stCondLst>
                                        </p:cTn>
                                        <p:tgtEl>
                                          <p:spTgt spid="167942"/>
                                        </p:tgtEl>
                                        <p:attrNameLst>
                                          <p:attrName>style.visibility</p:attrName>
                                        </p:attrNameLst>
                                      </p:cBhvr>
                                      <p:to>
                                        <p:strVal val="visible"/>
                                      </p:to>
                                    </p:set>
                                    <p:anim calcmode="lin" valueType="num">
                                      <p:cBhvr>
                                        <p:cTn id="14" dur="500" fill="hold"/>
                                        <p:tgtEl>
                                          <p:spTgt spid="167942"/>
                                        </p:tgtEl>
                                        <p:attrNameLst>
                                          <p:attrName>ppt_w</p:attrName>
                                        </p:attrNameLst>
                                      </p:cBhvr>
                                      <p:tavLst>
                                        <p:tav tm="0">
                                          <p:val>
                                            <p:strVal val="4*#ppt_w"/>
                                          </p:val>
                                        </p:tav>
                                        <p:tav tm="100000">
                                          <p:val>
                                            <p:strVal val="#ppt_w"/>
                                          </p:val>
                                        </p:tav>
                                      </p:tavLst>
                                    </p:anim>
                                    <p:anim calcmode="lin" valueType="num">
                                      <p:cBhvr>
                                        <p:cTn id="15" dur="500" fill="hold"/>
                                        <p:tgtEl>
                                          <p:spTgt spid="167942"/>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938" grpId="0" autoUpdateAnimBg="0"/>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ChangeArrowheads="1"/>
          </p:cNvSpPr>
          <p:nvPr/>
        </p:nvSpPr>
        <p:spPr bwMode="auto">
          <a:xfrm>
            <a:off x="1592263" y="0"/>
            <a:ext cx="6865937"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ORGANIZACIÓN </a:t>
            </a:r>
            <a:r>
              <a:rPr lang="es-MX" altLang="es-MX" sz="2800" b="1" dirty="0">
                <a:solidFill>
                  <a:schemeClr val="tx2"/>
                </a:solidFill>
                <a:effectLst>
                  <a:outerShdw blurRad="38100" dist="38100" dir="2700000" algn="tl">
                    <a:srgbClr val="C0C0C0"/>
                  </a:outerShdw>
                </a:effectLst>
                <a:latin typeface="Arial" pitchFamily="34" charset="0"/>
              </a:rPr>
              <a:t>DE LOS RECURSOS HUMANOS</a:t>
            </a:r>
          </a:p>
        </p:txBody>
      </p:sp>
      <p:sp>
        <p:nvSpPr>
          <p:cNvPr id="168964" name="Rectangle 4"/>
          <p:cNvSpPr>
            <a:spLocks noChangeArrowheads="1"/>
          </p:cNvSpPr>
          <p:nvPr/>
        </p:nvSpPr>
        <p:spPr bwMode="auto">
          <a:xfrm>
            <a:off x="971600" y="980728"/>
            <a:ext cx="7874000" cy="44935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n-US" altLang="es-MX" sz="2200" b="1" dirty="0" smtClean="0">
                <a:solidFill>
                  <a:srgbClr val="0000CC"/>
                </a:solidFill>
                <a:latin typeface="Arial" pitchFamily="34" charset="0"/>
                <a:cs typeface="Times New Roman" pitchFamily="18" charset="0"/>
              </a:rPr>
              <a:t>EXISTEN ASPECTOS </a:t>
            </a:r>
            <a:r>
              <a:rPr kumimoji="1" lang="en-US" altLang="es-MX" sz="2200" b="1" dirty="0">
                <a:solidFill>
                  <a:srgbClr val="0000CC"/>
                </a:solidFill>
                <a:latin typeface="Arial" pitchFamily="34" charset="0"/>
                <a:cs typeface="Times New Roman" pitchFamily="18" charset="0"/>
              </a:rPr>
              <a:t>INTERNOS DE LA ORGANIZACIÓN (ENFOQUE INTROVERTIDO DE LA </a:t>
            </a:r>
            <a:r>
              <a:rPr kumimoji="1" lang="en-US" altLang="es-MX" sz="2200" b="1" dirty="0">
                <a:solidFill>
                  <a:srgbClr val="0000CC"/>
                </a:solidFill>
                <a:effectLst>
                  <a:outerShdw blurRad="38100" dist="38100" dir="2700000" algn="tl">
                    <a:srgbClr val="C0C0C0"/>
                  </a:outerShdw>
                </a:effectLst>
                <a:latin typeface="Arial" pitchFamily="34" charset="0"/>
                <a:cs typeface="Times New Roman" pitchFamily="18" charset="0"/>
              </a:rPr>
              <a:t>ARH</a:t>
            </a:r>
            <a:r>
              <a:rPr kumimoji="1" lang="en-US" altLang="es-MX" sz="2200" b="1" dirty="0">
                <a:solidFill>
                  <a:srgbClr val="0000CC"/>
                </a:solidFill>
                <a:latin typeface="Arial" pitchFamily="34" charset="0"/>
                <a:cs typeface="Times New Roman" pitchFamily="18" charset="0"/>
              </a:rPr>
              <a:t>), COMO ASPECTOS EXTERNOS O AMBIENTALES (ENFOQUE EXTROVERTIDO DE LA </a:t>
            </a:r>
            <a:r>
              <a:rPr kumimoji="1" lang="en-US" altLang="es-MX" sz="2200" b="1" dirty="0">
                <a:solidFill>
                  <a:srgbClr val="0000CC"/>
                </a:solidFill>
                <a:effectLst>
                  <a:outerShdw blurRad="38100" dist="38100" dir="2700000" algn="tl">
                    <a:srgbClr val="C0C0C0"/>
                  </a:outerShdw>
                </a:effectLst>
                <a:latin typeface="Arial" pitchFamily="34" charset="0"/>
                <a:cs typeface="Times New Roman" pitchFamily="18" charset="0"/>
              </a:rPr>
              <a:t>ARH</a:t>
            </a:r>
            <a:r>
              <a:rPr kumimoji="1" lang="en-US" altLang="es-MX" sz="2200" b="1" dirty="0">
                <a:solidFill>
                  <a:srgbClr val="0000CC"/>
                </a:solidFill>
                <a:latin typeface="Arial" pitchFamily="34" charset="0"/>
                <a:cs typeface="Times New Roman" pitchFamily="18" charset="0"/>
              </a:rPr>
              <a:t>).</a:t>
            </a:r>
          </a:p>
          <a:p>
            <a:pPr algn="just"/>
            <a:r>
              <a:rPr kumimoji="1" lang="en-US" altLang="es-MX" sz="2200" b="1" dirty="0">
                <a:solidFill>
                  <a:srgbClr val="0000CC"/>
                </a:solidFill>
                <a:latin typeface="Arial" pitchFamily="34" charset="0"/>
                <a:cs typeface="Times New Roman" pitchFamily="18" charset="0"/>
              </a:rPr>
              <a:t> </a:t>
            </a:r>
          </a:p>
          <a:p>
            <a:pPr algn="just"/>
            <a:r>
              <a:rPr kumimoji="1" lang="en-US" altLang="es-MX" sz="2200" b="1" dirty="0">
                <a:solidFill>
                  <a:srgbClr val="0000CC"/>
                </a:solidFill>
                <a:latin typeface="Arial" pitchFamily="34" charset="0"/>
                <a:cs typeface="Times New Roman" pitchFamily="18" charset="0"/>
              </a:rPr>
              <a:t> </a:t>
            </a:r>
          </a:p>
          <a:p>
            <a:pPr algn="just"/>
            <a:r>
              <a:rPr kumimoji="1" lang="en-US" altLang="es-MX" sz="2200" b="1" dirty="0">
                <a:solidFill>
                  <a:srgbClr val="0000CC"/>
                </a:solidFill>
                <a:latin typeface="Arial" pitchFamily="34" charset="0"/>
                <a:cs typeface="Times New Roman" pitchFamily="18" charset="0"/>
              </a:rPr>
              <a:t>1.-INVESTIGACIÓN DE MERCADO</a:t>
            </a:r>
          </a:p>
          <a:p>
            <a:pPr algn="just"/>
            <a:r>
              <a:rPr kumimoji="1" lang="en-US" altLang="es-MX" sz="2200" b="1" dirty="0">
                <a:solidFill>
                  <a:srgbClr val="0000CC"/>
                </a:solidFill>
                <a:latin typeface="Arial" pitchFamily="34" charset="0"/>
                <a:cs typeface="Times New Roman" pitchFamily="18" charset="0"/>
              </a:rPr>
              <a:t>2.-RECLUTAMIENTO Y SELECCIÓN</a:t>
            </a:r>
          </a:p>
          <a:p>
            <a:pPr algn="just"/>
            <a:r>
              <a:rPr kumimoji="1" lang="en-US" altLang="es-MX" sz="2200" b="1" dirty="0">
                <a:solidFill>
                  <a:srgbClr val="0000CC"/>
                </a:solidFill>
                <a:latin typeface="Arial" pitchFamily="34" charset="0"/>
                <a:cs typeface="Times New Roman" pitchFamily="18" charset="0"/>
              </a:rPr>
              <a:t>3.-RELACIONES CON SINDICATOS</a:t>
            </a:r>
          </a:p>
          <a:p>
            <a:pPr algn="just"/>
            <a:r>
              <a:rPr kumimoji="1" lang="en-US" altLang="es-MX" sz="2200" b="1" dirty="0">
                <a:solidFill>
                  <a:srgbClr val="0000CC"/>
                </a:solidFill>
                <a:latin typeface="Arial" pitchFamily="34" charset="0"/>
                <a:cs typeface="Times New Roman" pitchFamily="18" charset="0"/>
              </a:rPr>
              <a:t>4.-RELACIONES CON ENTIDADES DE FORMACIÓN PROFESIONAL</a:t>
            </a:r>
          </a:p>
          <a:p>
            <a:pPr algn="just"/>
            <a:r>
              <a:rPr kumimoji="1" lang="en-US" altLang="es-MX" sz="2200" b="1" dirty="0">
                <a:solidFill>
                  <a:srgbClr val="0000CC"/>
                </a:solidFill>
                <a:latin typeface="Arial" pitchFamily="34" charset="0"/>
                <a:cs typeface="Times New Roman" pitchFamily="18" charset="0"/>
              </a:rPr>
              <a:t>5.-LEGISLACIÓN DE TRABAJO</a:t>
            </a:r>
          </a:p>
          <a:p>
            <a:pPr algn="just"/>
            <a:endParaRPr kumimoji="1" lang="en-US" altLang="es-MX" sz="2200" b="1" dirty="0">
              <a:solidFill>
                <a:srgbClr val="0000CC"/>
              </a:solidFill>
              <a:latin typeface="Arial" pitchFamily="34" charset="0"/>
            </a:endParaRPr>
          </a:p>
        </p:txBody>
      </p:sp>
      <p:sp>
        <p:nvSpPr>
          <p:cNvPr id="114693" name="Rectangle 5"/>
          <p:cNvSpPr>
            <a:spLocks noChangeArrowheads="1"/>
          </p:cNvSpPr>
          <p:nvPr/>
        </p:nvSpPr>
        <p:spPr bwMode="auto">
          <a:xfrm>
            <a:off x="1115616" y="2492896"/>
            <a:ext cx="7875587" cy="4270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r>
              <a:rPr kumimoji="1" lang="en-US" altLang="es-MX" sz="2200" b="1" dirty="0">
                <a:solidFill>
                  <a:srgbClr val="FF0000"/>
                </a:solidFill>
                <a:latin typeface="Arial" pitchFamily="34" charset="0"/>
                <a:cs typeface="Times New Roman" pitchFamily="18" charset="0"/>
              </a:rPr>
              <a:t>TÉCNICAS UTILIZADAS EN EL AMBIENTE EXTERNO:</a:t>
            </a:r>
            <a:endParaRPr kumimoji="1" lang="en-US" altLang="es-MX" sz="2200" b="1" dirty="0">
              <a:solidFill>
                <a:srgbClr val="FF0000"/>
              </a:solidFill>
              <a:latin typeface="Arial" pitchFamily="34" charset="0"/>
            </a:endParaRPr>
          </a:p>
        </p:txBody>
      </p:sp>
      <p:pic>
        <p:nvPicPr>
          <p:cNvPr id="2" name="Imagen 1"/>
          <p:cNvPicPr>
            <a:picLocks noChangeAspect="1"/>
          </p:cNvPicPr>
          <p:nvPr/>
        </p:nvPicPr>
        <p:blipFill>
          <a:blip r:embed="rId2"/>
          <a:stretch>
            <a:fillRect/>
          </a:stretch>
        </p:blipFill>
        <p:spPr>
          <a:xfrm>
            <a:off x="6372200" y="4370764"/>
            <a:ext cx="2304256" cy="2213696"/>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68962"/>
                                        </p:tgtEl>
                                        <p:attrNameLst>
                                          <p:attrName>style.visibility</p:attrName>
                                        </p:attrNameLst>
                                      </p:cBhvr>
                                      <p:to>
                                        <p:strVal val="visible"/>
                                      </p:to>
                                    </p:set>
                                    <p:anim calcmode="lin" valueType="num">
                                      <p:cBhvr>
                                        <p:cTn id="7" dur="1000" fill="hold"/>
                                        <p:tgtEl>
                                          <p:spTgt spid="168962"/>
                                        </p:tgtEl>
                                        <p:attrNameLst>
                                          <p:attrName>ppt_w</p:attrName>
                                        </p:attrNameLst>
                                      </p:cBhvr>
                                      <p:tavLst>
                                        <p:tav tm="0">
                                          <p:val>
                                            <p:fltVal val="0"/>
                                          </p:val>
                                        </p:tav>
                                        <p:tav tm="100000">
                                          <p:val>
                                            <p:strVal val="#ppt_w"/>
                                          </p:val>
                                        </p:tav>
                                      </p:tavLst>
                                    </p:anim>
                                    <p:anim calcmode="lin" valueType="num">
                                      <p:cBhvr>
                                        <p:cTn id="8" dur="1000" fill="hold"/>
                                        <p:tgtEl>
                                          <p:spTgt spid="168962"/>
                                        </p:tgtEl>
                                        <p:attrNameLst>
                                          <p:attrName>ppt_h</p:attrName>
                                        </p:attrNameLst>
                                      </p:cBhvr>
                                      <p:tavLst>
                                        <p:tav tm="0">
                                          <p:val>
                                            <p:fltVal val="0"/>
                                          </p:val>
                                        </p:tav>
                                        <p:tav tm="100000">
                                          <p:val>
                                            <p:strVal val="#ppt_h"/>
                                          </p:val>
                                        </p:tav>
                                      </p:tavLst>
                                    </p:anim>
                                    <p:anim calcmode="lin" valueType="num">
                                      <p:cBhvr>
                                        <p:cTn id="9" dur="1000" fill="hold"/>
                                        <p:tgtEl>
                                          <p:spTgt spid="16896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6896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962"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1124718" y="44624"/>
            <a:ext cx="7551738" cy="1065212"/>
          </a:xfrm>
        </p:spPr>
        <p:txBody>
          <a:bodyPr lIns="92075" tIns="46038" rIns="92075" bIns="46038"/>
          <a:lstStyle/>
          <a:p>
            <a:pPr algn="ctr" eaLnBrk="1" hangingPunct="1"/>
            <a:r>
              <a:rPr lang="es-MX" altLang="es-MX" i="1" dirty="0" smtClean="0">
                <a:effectLst>
                  <a:outerShdw blurRad="38100" dist="38100" dir="2700000" algn="tl">
                    <a:srgbClr val="C0C0C0"/>
                  </a:outerShdw>
                </a:effectLst>
              </a:rPr>
              <a:t>Administración de los Recursos Humanos</a:t>
            </a:r>
            <a:endParaRPr lang="es-ES" altLang="es-MX" i="1" dirty="0" smtClean="0">
              <a:effectLst>
                <a:outerShdw blurRad="38100" dist="38100" dir="2700000" algn="tl">
                  <a:srgbClr val="C0C0C0"/>
                </a:outerShdw>
              </a:effectLst>
            </a:endParaRPr>
          </a:p>
        </p:txBody>
      </p:sp>
      <p:sp>
        <p:nvSpPr>
          <p:cNvPr id="63492" name="Rectangle 4"/>
          <p:cNvSpPr>
            <a:spLocks noGrp="1" noChangeArrowheads="1"/>
          </p:cNvSpPr>
          <p:nvPr>
            <p:ph type="body" idx="1"/>
          </p:nvPr>
        </p:nvSpPr>
        <p:spPr>
          <a:xfrm>
            <a:off x="539750" y="548680"/>
            <a:ext cx="8451850" cy="3429000"/>
          </a:xfrm>
        </p:spPr>
        <p:txBody>
          <a:bodyPr/>
          <a:lstStyle/>
          <a:p>
            <a:pPr algn="ctr" eaLnBrk="1" hangingPunct="1">
              <a:buFont typeface="Wingdings" pitchFamily="2" charset="2"/>
              <a:buNone/>
            </a:pPr>
            <a:endParaRPr lang="es-MX" altLang="es-MX" sz="3600" b="1" dirty="0" smtClean="0">
              <a:solidFill>
                <a:schemeClr val="tx2"/>
              </a:solidFill>
            </a:endParaRPr>
          </a:p>
          <a:p>
            <a:pPr algn="ctr" eaLnBrk="1" hangingPunct="1">
              <a:buFont typeface="Wingdings" pitchFamily="2" charset="2"/>
              <a:buNone/>
            </a:pPr>
            <a:r>
              <a:rPr lang="es-ES_tradnl" altLang="es-MX" sz="3600" b="1" dirty="0">
                <a:solidFill>
                  <a:srgbClr val="FF0000"/>
                </a:solidFill>
              </a:rPr>
              <a:t>¿</a:t>
            </a:r>
            <a:r>
              <a:rPr lang="es-ES_tradnl" altLang="es-MX" sz="3600" b="1" dirty="0" smtClean="0">
                <a:solidFill>
                  <a:srgbClr val="FF0000"/>
                </a:solidFill>
              </a:rPr>
              <a:t>QUIENES </a:t>
            </a:r>
            <a:r>
              <a:rPr lang="es-MX" altLang="es-MX" sz="3600" b="1" dirty="0" smtClean="0">
                <a:solidFill>
                  <a:srgbClr val="FF0000"/>
                </a:solidFill>
              </a:rPr>
              <a:t>SON?</a:t>
            </a:r>
            <a:endParaRPr lang="es-ES" altLang="es-MX" sz="3600" b="1" dirty="0" smtClean="0">
              <a:solidFill>
                <a:srgbClr val="FF0000"/>
              </a:solidFill>
            </a:endParaRPr>
          </a:p>
          <a:p>
            <a:pPr algn="ctr" eaLnBrk="1" hangingPunct="1">
              <a:buClr>
                <a:srgbClr val="330099"/>
              </a:buClr>
              <a:buFont typeface="Wingdings" pitchFamily="2" charset="2"/>
              <a:buNone/>
            </a:pPr>
            <a:r>
              <a:rPr lang="es-ES" altLang="es-MX" sz="4400" b="1" i="1" u="sng" dirty="0" smtClean="0">
                <a:solidFill>
                  <a:schemeClr val="tx1">
                    <a:lumMod val="75000"/>
                  </a:schemeClr>
                </a:solidFill>
                <a:effectLst>
                  <a:outerShdw blurRad="38100" dist="38100" dir="2700000" algn="tl">
                    <a:srgbClr val="C0C0C0"/>
                  </a:outerShdw>
                </a:effectLst>
              </a:rPr>
              <a:t>LAS PERSONAS</a:t>
            </a:r>
          </a:p>
          <a:p>
            <a:pPr algn="ctr" eaLnBrk="1" hangingPunct="1">
              <a:buClr>
                <a:srgbClr val="330099"/>
              </a:buClr>
              <a:buFont typeface="Wingdings" pitchFamily="2" charset="2"/>
              <a:buNone/>
            </a:pPr>
            <a:r>
              <a:rPr lang="es-ES" altLang="es-MX" sz="3600" b="1" i="1" dirty="0" smtClean="0">
                <a:solidFill>
                  <a:schemeClr val="accent5">
                    <a:lumMod val="25000"/>
                  </a:schemeClr>
                </a:solidFill>
                <a:effectLst>
                  <a:outerShdw blurRad="38100" dist="38100" dir="2700000" algn="tl">
                    <a:srgbClr val="C0C0C0"/>
                  </a:outerShdw>
                </a:effectLst>
              </a:rPr>
              <a:t>ENTE, </a:t>
            </a:r>
            <a:r>
              <a:rPr lang="es-ES" altLang="es-MX" sz="3600" b="1" i="1" u="sng" dirty="0" smtClean="0">
                <a:solidFill>
                  <a:schemeClr val="accent5">
                    <a:lumMod val="25000"/>
                  </a:schemeClr>
                </a:solidFill>
                <a:effectLst>
                  <a:outerShdw blurRad="38100" dist="38100" dir="2700000" algn="tl">
                    <a:srgbClr val="C0C0C0"/>
                  </a:outerShdw>
                </a:effectLst>
              </a:rPr>
              <a:t>BIOPSICOSOCIAL</a:t>
            </a:r>
          </a:p>
          <a:p>
            <a:pPr algn="ctr" eaLnBrk="1" hangingPunct="1">
              <a:buClr>
                <a:srgbClr val="330099"/>
              </a:buClr>
              <a:buFont typeface="Wingdings" pitchFamily="2" charset="2"/>
              <a:buNone/>
            </a:pPr>
            <a:r>
              <a:rPr lang="es-ES" altLang="es-MX" sz="3600" b="1" i="1" dirty="0" smtClean="0">
                <a:solidFill>
                  <a:srgbClr val="FF0000"/>
                </a:solidFill>
                <a:effectLst>
                  <a:outerShdw blurRad="38100" dist="38100" dir="2700000" algn="tl">
                    <a:srgbClr val="C0C0C0"/>
                  </a:outerShdw>
                </a:effectLst>
              </a:rPr>
              <a:t>(FERNANDO ARIAS GALICIA)</a:t>
            </a:r>
          </a:p>
        </p:txBody>
      </p:sp>
      <p:sp>
        <p:nvSpPr>
          <p:cNvPr id="10245" name="Rectangle 6"/>
          <p:cNvSpPr>
            <a:spLocks noChangeArrowheads="1"/>
          </p:cNvSpPr>
          <p:nvPr/>
        </p:nvSpPr>
        <p:spPr bwMode="auto">
          <a:xfrm>
            <a:off x="2789238" y="965200"/>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10247" name="Rectangle 11"/>
          <p:cNvSpPr>
            <a:spLocks noChangeArrowheads="1"/>
          </p:cNvSpPr>
          <p:nvPr/>
        </p:nvSpPr>
        <p:spPr bwMode="auto">
          <a:xfrm>
            <a:off x="2789238" y="2125663"/>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pic>
        <p:nvPicPr>
          <p:cNvPr id="2" name="Imagen 1"/>
          <p:cNvPicPr>
            <a:picLocks noChangeAspect="1"/>
          </p:cNvPicPr>
          <p:nvPr/>
        </p:nvPicPr>
        <p:blipFill>
          <a:blip r:embed="rId3"/>
          <a:stretch>
            <a:fillRect/>
          </a:stretch>
        </p:blipFill>
        <p:spPr>
          <a:xfrm>
            <a:off x="2215882" y="3933056"/>
            <a:ext cx="1996078" cy="2416820"/>
          </a:xfrm>
          <a:prstGeom prst="rect">
            <a:avLst/>
          </a:prstGeom>
        </p:spPr>
      </p:pic>
      <p:pic>
        <p:nvPicPr>
          <p:cNvPr id="3" name="Imagen 2"/>
          <p:cNvPicPr>
            <a:picLocks noChangeAspect="1"/>
          </p:cNvPicPr>
          <p:nvPr/>
        </p:nvPicPr>
        <p:blipFill>
          <a:blip r:embed="rId4"/>
          <a:stretch>
            <a:fillRect/>
          </a:stretch>
        </p:blipFill>
        <p:spPr>
          <a:xfrm>
            <a:off x="5126062" y="4019280"/>
            <a:ext cx="2470274" cy="2290040"/>
          </a:xfrm>
          <a:prstGeom prst="rect">
            <a:avLst/>
          </a:prstGeom>
        </p:spPr>
      </p:pic>
    </p:spTree>
    <p:extLst>
      <p:ext uri="{BB962C8B-B14F-4D97-AF65-F5344CB8AC3E}">
        <p14:creationId xmlns:p14="http://schemas.microsoft.com/office/powerpoint/2010/main" val="1331585486"/>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3490"/>
                                        </p:tgtEl>
                                        <p:attrNameLst>
                                          <p:attrName>style.visibility</p:attrName>
                                        </p:attrNameLst>
                                      </p:cBhvr>
                                      <p:to>
                                        <p:strVal val="visible"/>
                                      </p:to>
                                    </p:set>
                                    <p:anim calcmode="lin" valueType="num">
                                      <p:cBhvr additive="base">
                                        <p:cTn id="7" dur="500" fill="hold"/>
                                        <p:tgtEl>
                                          <p:spTgt spid="63490"/>
                                        </p:tgtEl>
                                        <p:attrNameLst>
                                          <p:attrName>ppt_x</p:attrName>
                                        </p:attrNameLst>
                                      </p:cBhvr>
                                      <p:tavLst>
                                        <p:tav tm="0">
                                          <p:val>
                                            <p:strVal val="#ppt_x"/>
                                          </p:val>
                                        </p:tav>
                                        <p:tav tm="100000">
                                          <p:val>
                                            <p:strVal val="#ppt_x"/>
                                          </p:val>
                                        </p:tav>
                                      </p:tavLst>
                                    </p:anim>
                                    <p:anim calcmode="lin" valueType="num">
                                      <p:cBhvr additive="base">
                                        <p:cTn id="8" dur="500" fill="hold"/>
                                        <p:tgtEl>
                                          <p:spTgt spid="63490"/>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3492">
                                            <p:txEl>
                                              <p:pRg st="1" end="1"/>
                                            </p:txEl>
                                          </p:spTgt>
                                        </p:tgtEl>
                                        <p:attrNameLst>
                                          <p:attrName>style.visibility</p:attrName>
                                        </p:attrNameLst>
                                      </p:cBhvr>
                                      <p:to>
                                        <p:strVal val="visible"/>
                                      </p:to>
                                    </p:set>
                                    <p:anim calcmode="lin" valueType="num">
                                      <p:cBhvr additive="base">
                                        <p:cTn id="12" dur="500" fill="hold"/>
                                        <p:tgtEl>
                                          <p:spTgt spid="63492">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63492">
                                            <p:txEl>
                                              <p:pRg st="1" end="1"/>
                                            </p:txEl>
                                          </p:spTgt>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3492">
                                            <p:txEl>
                                              <p:pRg st="2" end="2"/>
                                            </p:txEl>
                                          </p:spTgt>
                                        </p:tgtEl>
                                        <p:attrNameLst>
                                          <p:attrName>style.visibility</p:attrName>
                                        </p:attrNameLst>
                                      </p:cBhvr>
                                      <p:to>
                                        <p:strVal val="visible"/>
                                      </p:to>
                                    </p:set>
                                    <p:anim calcmode="lin" valueType="num">
                                      <p:cBhvr additive="base">
                                        <p:cTn id="17" dur="500" fill="hold"/>
                                        <p:tgtEl>
                                          <p:spTgt spid="63492">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63492">
                                            <p:txEl>
                                              <p:pRg st="2" end="2"/>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63492">
                                            <p:txEl>
                                              <p:pRg st="3" end="3"/>
                                            </p:txEl>
                                          </p:spTgt>
                                        </p:tgtEl>
                                        <p:attrNameLst>
                                          <p:attrName>style.visibility</p:attrName>
                                        </p:attrNameLst>
                                      </p:cBhvr>
                                      <p:to>
                                        <p:strVal val="visible"/>
                                      </p:to>
                                    </p:set>
                                    <p:anim calcmode="lin" valueType="num">
                                      <p:cBhvr additive="base">
                                        <p:cTn id="22" dur="500" fill="hold"/>
                                        <p:tgtEl>
                                          <p:spTgt spid="63492">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63492">
                                            <p:txEl>
                                              <p:pRg st="3" end="3"/>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63492">
                                            <p:txEl>
                                              <p:pRg st="4" end="4"/>
                                            </p:txEl>
                                          </p:spTgt>
                                        </p:tgtEl>
                                        <p:attrNameLst>
                                          <p:attrName>style.visibility</p:attrName>
                                        </p:attrNameLst>
                                      </p:cBhvr>
                                      <p:to>
                                        <p:strVal val="visible"/>
                                      </p:to>
                                    </p:set>
                                    <p:anim calcmode="lin" valueType="num">
                                      <p:cBhvr additive="base">
                                        <p:cTn id="27" dur="500" fill="hold"/>
                                        <p:tgtEl>
                                          <p:spTgt spid="63492">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6349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autoUpdateAnimBg="0"/>
      <p:bldP spid="63492" grpId="0" build="p" autoUpdateAnimBg="0" advAuto="0"/>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ChangeArrowheads="1"/>
          </p:cNvSpPr>
          <p:nvPr/>
        </p:nvSpPr>
        <p:spPr bwMode="auto">
          <a:xfrm>
            <a:off x="1592263" y="0"/>
            <a:ext cx="6865937"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ORGANIZACIÓN </a:t>
            </a:r>
            <a:r>
              <a:rPr lang="es-MX" altLang="es-MX" sz="2800" b="1" dirty="0">
                <a:solidFill>
                  <a:schemeClr val="tx2"/>
                </a:solidFill>
                <a:effectLst>
                  <a:outerShdw blurRad="38100" dist="38100" dir="2700000" algn="tl">
                    <a:srgbClr val="C0C0C0"/>
                  </a:outerShdw>
                </a:effectLst>
                <a:latin typeface="Arial" pitchFamily="34" charset="0"/>
              </a:rPr>
              <a:t>DE LOS RECURSOS HUMANOS</a:t>
            </a:r>
          </a:p>
        </p:txBody>
      </p:sp>
      <p:grpSp>
        <p:nvGrpSpPr>
          <p:cNvPr id="169990" name="Group 6"/>
          <p:cNvGrpSpPr>
            <a:grpSpLocks/>
          </p:cNvGrpSpPr>
          <p:nvPr/>
        </p:nvGrpSpPr>
        <p:grpSpPr bwMode="auto">
          <a:xfrm>
            <a:off x="827584" y="1052736"/>
            <a:ext cx="8523287" cy="4200525"/>
            <a:chOff x="102" y="960"/>
            <a:chExt cx="5946" cy="2646"/>
          </a:xfrm>
        </p:grpSpPr>
        <p:sp>
          <p:nvSpPr>
            <p:cNvPr id="115716" name="Rectangle 4"/>
            <p:cNvSpPr>
              <a:spLocks noChangeArrowheads="1"/>
            </p:cNvSpPr>
            <p:nvPr/>
          </p:nvSpPr>
          <p:spPr bwMode="auto">
            <a:xfrm>
              <a:off x="288" y="1248"/>
              <a:ext cx="5232" cy="23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n-US" altLang="es-MX" b="1" dirty="0">
                  <a:solidFill>
                    <a:srgbClr val="0000CC"/>
                  </a:solidFill>
                  <a:latin typeface="Arial" pitchFamily="34" charset="0"/>
                  <a:cs typeface="Times New Roman" pitchFamily="18" charset="0"/>
                </a:rPr>
                <a:t>1.-ANÁLISIS Y DESCRIPCIÓN DE CARGOS O PUESTOS</a:t>
              </a:r>
            </a:p>
            <a:p>
              <a:pPr algn="just"/>
              <a:r>
                <a:rPr kumimoji="1" lang="en-US" altLang="es-MX" b="1" dirty="0">
                  <a:solidFill>
                    <a:srgbClr val="0000CC"/>
                  </a:solidFill>
                  <a:latin typeface="Arial" pitchFamily="34" charset="0"/>
                  <a:cs typeface="Times New Roman" pitchFamily="18" charset="0"/>
                </a:rPr>
                <a:t>2.-EVALUACIÓN DE CARGOS O DESEMPEÑO</a:t>
              </a:r>
            </a:p>
            <a:p>
              <a:pPr algn="just"/>
              <a:r>
                <a:rPr kumimoji="1" lang="en-US" altLang="es-MX" b="1" dirty="0">
                  <a:solidFill>
                    <a:srgbClr val="0000CC"/>
                  </a:solidFill>
                  <a:latin typeface="Arial" pitchFamily="34" charset="0"/>
                  <a:cs typeface="Times New Roman" pitchFamily="18" charset="0"/>
                </a:rPr>
                <a:t>3.-ENTRENAMIENTO</a:t>
              </a:r>
            </a:p>
            <a:p>
              <a:pPr algn="just"/>
              <a:r>
                <a:rPr kumimoji="1" lang="en-US" altLang="es-MX" b="1" dirty="0">
                  <a:solidFill>
                    <a:srgbClr val="0000CC"/>
                  </a:solidFill>
                  <a:latin typeface="Arial" pitchFamily="34" charset="0"/>
                  <a:cs typeface="Times New Roman" pitchFamily="18" charset="0"/>
                </a:rPr>
                <a:t>4.-EVALUACIÓN DEL DESEMPEÑO</a:t>
              </a:r>
            </a:p>
            <a:p>
              <a:pPr algn="just"/>
              <a:r>
                <a:rPr kumimoji="1" lang="en-US" altLang="es-MX" b="1" dirty="0">
                  <a:solidFill>
                    <a:srgbClr val="0000CC"/>
                  </a:solidFill>
                  <a:latin typeface="Arial" pitchFamily="34" charset="0"/>
                  <a:cs typeface="Times New Roman" pitchFamily="18" charset="0"/>
                </a:rPr>
                <a:t>5.-PLAN DE CARRERAS</a:t>
              </a:r>
            </a:p>
            <a:p>
              <a:pPr algn="just"/>
              <a:r>
                <a:rPr kumimoji="1" lang="en-US" altLang="es-MX" b="1" dirty="0">
                  <a:solidFill>
                    <a:srgbClr val="0000CC"/>
                  </a:solidFill>
                  <a:latin typeface="Arial" pitchFamily="34" charset="0"/>
                  <a:cs typeface="Times New Roman" pitchFamily="18" charset="0"/>
                </a:rPr>
                <a:t>6.-PLAN DE BENEFICIOS SOCIALES</a:t>
              </a:r>
            </a:p>
            <a:p>
              <a:pPr algn="just"/>
              <a:r>
                <a:rPr kumimoji="1" lang="en-US" altLang="es-MX" b="1" dirty="0">
                  <a:solidFill>
                    <a:srgbClr val="0000CC"/>
                  </a:solidFill>
                  <a:latin typeface="Arial" pitchFamily="34" charset="0"/>
                  <a:cs typeface="Times New Roman" pitchFamily="18" charset="0"/>
                </a:rPr>
                <a:t>7.-POLÍTICA SALARIAL</a:t>
              </a:r>
            </a:p>
            <a:p>
              <a:pPr algn="just"/>
              <a:r>
                <a:rPr kumimoji="1" lang="en-US" altLang="es-MX" b="1" dirty="0">
                  <a:solidFill>
                    <a:srgbClr val="0000CC"/>
                  </a:solidFill>
                  <a:latin typeface="Arial" pitchFamily="34" charset="0"/>
                  <a:cs typeface="Times New Roman" pitchFamily="18" charset="0"/>
                </a:rPr>
                <a:t>8.-HIGIENE Y </a:t>
              </a:r>
              <a:r>
                <a:rPr kumimoji="1" lang="en-US" altLang="es-MX" b="1" dirty="0" smtClean="0">
                  <a:solidFill>
                    <a:srgbClr val="0000CC"/>
                  </a:solidFill>
                  <a:latin typeface="Arial" pitchFamily="34" charset="0"/>
                  <a:cs typeface="Times New Roman" pitchFamily="18" charset="0"/>
                </a:rPr>
                <a:t>SEGURIDAD</a:t>
              </a:r>
              <a:endParaRPr kumimoji="1" lang="en-US" altLang="es-MX" b="1" dirty="0">
                <a:solidFill>
                  <a:srgbClr val="0000CC"/>
                </a:solidFill>
                <a:latin typeface="Arial" pitchFamily="34" charset="0"/>
                <a:cs typeface="Times New Roman" pitchFamily="18" charset="0"/>
              </a:endParaRPr>
            </a:p>
            <a:p>
              <a:pPr algn="just"/>
              <a:endParaRPr kumimoji="1" lang="en-US" altLang="es-MX" b="1" dirty="0">
                <a:solidFill>
                  <a:srgbClr val="0000CC"/>
                </a:solidFill>
                <a:latin typeface="Arial" pitchFamily="34" charset="0"/>
                <a:cs typeface="Times New Roman" pitchFamily="18" charset="0"/>
              </a:endParaRPr>
            </a:p>
          </p:txBody>
        </p:sp>
        <p:pic>
          <p:nvPicPr>
            <p:cNvPr id="206852" name="Picture 3" descr="http://www.itlp.edu.mx/publica/tutoriales/rechum1/gvarva05.gif"/>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2" y="960"/>
              <a:ext cx="186" cy="1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5718" name="Rectangle 5"/>
            <p:cNvSpPr>
              <a:spLocks noChangeArrowheads="1"/>
            </p:cNvSpPr>
            <p:nvPr/>
          </p:nvSpPr>
          <p:spPr bwMode="auto">
            <a:xfrm>
              <a:off x="288" y="960"/>
              <a:ext cx="5760"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n-US" altLang="es-MX" b="1" dirty="0">
                  <a:solidFill>
                    <a:srgbClr val="FF0000"/>
                  </a:solidFill>
                  <a:latin typeface="Arial" pitchFamily="34" charset="0"/>
                  <a:cs typeface="Times New Roman" pitchFamily="18" charset="0"/>
                </a:rPr>
                <a:t>TÉCNICAS UTILIZADAS EN EL AMBIENTE INTERNO:</a:t>
              </a:r>
              <a:endParaRPr kumimoji="1" lang="en-US" altLang="es-MX" b="1" dirty="0">
                <a:solidFill>
                  <a:srgbClr val="FF0000"/>
                </a:solidFill>
                <a:latin typeface="Arial" pitchFamily="34" charset="0"/>
              </a:endParaRPr>
            </a:p>
          </p:txBody>
        </p:sp>
      </p:grpSp>
      <p:pic>
        <p:nvPicPr>
          <p:cNvPr id="2" name="Imagen 1"/>
          <p:cNvPicPr>
            <a:picLocks noChangeAspect="1"/>
          </p:cNvPicPr>
          <p:nvPr/>
        </p:nvPicPr>
        <p:blipFill>
          <a:blip r:embed="rId4"/>
          <a:stretch>
            <a:fillRect/>
          </a:stretch>
        </p:blipFill>
        <p:spPr>
          <a:xfrm>
            <a:off x="6284912" y="4137426"/>
            <a:ext cx="2463552" cy="2387917"/>
          </a:xfrm>
          <a:prstGeom prst="rect">
            <a:avLst/>
          </a:prstGeom>
        </p:spPr>
      </p:pic>
      <p:pic>
        <p:nvPicPr>
          <p:cNvPr id="3" name="Imagen 2"/>
          <p:cNvPicPr>
            <a:picLocks noChangeAspect="1"/>
          </p:cNvPicPr>
          <p:nvPr/>
        </p:nvPicPr>
        <p:blipFill>
          <a:blip r:embed="rId5"/>
          <a:stretch>
            <a:fillRect/>
          </a:stretch>
        </p:blipFill>
        <p:spPr>
          <a:xfrm>
            <a:off x="2267744" y="4859801"/>
            <a:ext cx="2880320" cy="1612980"/>
          </a:xfrm>
          <a:prstGeom prst="rect">
            <a:avLst/>
          </a:prstGeom>
          <a:scene3d>
            <a:camera prst="orthographicFront"/>
            <a:lightRig rig="threePt" dir="t"/>
          </a:scene3d>
          <a:sp3d>
            <a:bevelT/>
          </a:sp3d>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69986"/>
                                        </p:tgtEl>
                                        <p:attrNameLst>
                                          <p:attrName>style.visibility</p:attrName>
                                        </p:attrNameLst>
                                      </p:cBhvr>
                                      <p:to>
                                        <p:strVal val="visible"/>
                                      </p:to>
                                    </p:set>
                                    <p:anim calcmode="lin" valueType="num">
                                      <p:cBhvr>
                                        <p:cTn id="7" dur="1000" fill="hold"/>
                                        <p:tgtEl>
                                          <p:spTgt spid="169986"/>
                                        </p:tgtEl>
                                        <p:attrNameLst>
                                          <p:attrName>ppt_w</p:attrName>
                                        </p:attrNameLst>
                                      </p:cBhvr>
                                      <p:tavLst>
                                        <p:tav tm="0">
                                          <p:val>
                                            <p:fltVal val="0"/>
                                          </p:val>
                                        </p:tav>
                                        <p:tav tm="100000">
                                          <p:val>
                                            <p:strVal val="#ppt_w"/>
                                          </p:val>
                                        </p:tav>
                                      </p:tavLst>
                                    </p:anim>
                                    <p:anim calcmode="lin" valueType="num">
                                      <p:cBhvr>
                                        <p:cTn id="8" dur="1000" fill="hold"/>
                                        <p:tgtEl>
                                          <p:spTgt spid="169986"/>
                                        </p:tgtEl>
                                        <p:attrNameLst>
                                          <p:attrName>ppt_h</p:attrName>
                                        </p:attrNameLst>
                                      </p:cBhvr>
                                      <p:tavLst>
                                        <p:tav tm="0">
                                          <p:val>
                                            <p:fltVal val="0"/>
                                          </p:val>
                                        </p:tav>
                                        <p:tav tm="100000">
                                          <p:val>
                                            <p:strVal val="#ppt_h"/>
                                          </p:val>
                                        </p:tav>
                                      </p:tavLst>
                                    </p:anim>
                                    <p:anim calcmode="lin" valueType="num">
                                      <p:cBhvr>
                                        <p:cTn id="9" dur="1000" fill="hold"/>
                                        <p:tgtEl>
                                          <p:spTgt spid="16998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69986"/>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23" presetClass="entr" presetSubtype="16" fill="hold" nodeType="afterEffect">
                                  <p:stCondLst>
                                    <p:cond delay="0"/>
                                  </p:stCondLst>
                                  <p:childTnLst>
                                    <p:set>
                                      <p:cBhvr>
                                        <p:cTn id="13" dur="1" fill="hold">
                                          <p:stCondLst>
                                            <p:cond delay="0"/>
                                          </p:stCondLst>
                                        </p:cTn>
                                        <p:tgtEl>
                                          <p:spTgt spid="169990"/>
                                        </p:tgtEl>
                                        <p:attrNameLst>
                                          <p:attrName>style.visibility</p:attrName>
                                        </p:attrNameLst>
                                      </p:cBhvr>
                                      <p:to>
                                        <p:strVal val="visible"/>
                                      </p:to>
                                    </p:set>
                                    <p:anim calcmode="lin" valueType="num">
                                      <p:cBhvr>
                                        <p:cTn id="14" dur="500" fill="hold"/>
                                        <p:tgtEl>
                                          <p:spTgt spid="169990"/>
                                        </p:tgtEl>
                                        <p:attrNameLst>
                                          <p:attrName>ppt_w</p:attrName>
                                        </p:attrNameLst>
                                      </p:cBhvr>
                                      <p:tavLst>
                                        <p:tav tm="0">
                                          <p:val>
                                            <p:fltVal val="0"/>
                                          </p:val>
                                        </p:tav>
                                        <p:tav tm="100000">
                                          <p:val>
                                            <p:strVal val="#ppt_w"/>
                                          </p:val>
                                        </p:tav>
                                      </p:tavLst>
                                    </p:anim>
                                    <p:anim calcmode="lin" valueType="num">
                                      <p:cBhvr>
                                        <p:cTn id="15" dur="500" fill="hold"/>
                                        <p:tgtEl>
                                          <p:spTgt spid="16999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986" grpId="0" autoUpdateAnimBg="0"/>
    </p:bld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ChangeArrowheads="1"/>
          </p:cNvSpPr>
          <p:nvPr/>
        </p:nvSpPr>
        <p:spPr bwMode="auto">
          <a:xfrm>
            <a:off x="539552" y="-387424"/>
            <a:ext cx="8496943" cy="1065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ORGANIZACIÓN </a:t>
            </a:r>
            <a:r>
              <a:rPr lang="es-MX" altLang="es-MX" sz="2800" b="1" dirty="0">
                <a:solidFill>
                  <a:schemeClr val="tx2"/>
                </a:solidFill>
                <a:effectLst>
                  <a:outerShdw blurRad="38100" dist="38100" dir="2700000" algn="tl">
                    <a:srgbClr val="C0C0C0"/>
                  </a:outerShdw>
                </a:effectLst>
                <a:latin typeface="Arial" pitchFamily="34" charset="0"/>
              </a:rPr>
              <a:t>DE LOS RECURSOS HUMANOS</a:t>
            </a:r>
          </a:p>
        </p:txBody>
      </p:sp>
      <p:sp>
        <p:nvSpPr>
          <p:cNvPr id="171011" name="Rectangle 3"/>
          <p:cNvSpPr>
            <a:spLocks noChangeArrowheads="1"/>
          </p:cNvSpPr>
          <p:nvPr/>
        </p:nvSpPr>
        <p:spPr bwMode="auto">
          <a:xfrm>
            <a:off x="899592" y="980728"/>
            <a:ext cx="3937248" cy="533992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marL="342900" indent="-342900" algn="just">
              <a:spcBef>
                <a:spcPct val="50000"/>
              </a:spcBef>
              <a:buFont typeface="Arial"/>
              <a:buChar char="•"/>
            </a:pPr>
            <a:r>
              <a:rPr kumimoji="1" lang="en-US" altLang="es-MX" sz="2200" b="1" dirty="0">
                <a:solidFill>
                  <a:srgbClr val="000099"/>
                </a:solidFill>
                <a:latin typeface="Arial" pitchFamily="34" charset="0"/>
                <a:cs typeface="Times New Roman" pitchFamily="18" charset="0"/>
              </a:rPr>
              <a:t>ALGUNAS TÉCNICAS DE LA </a:t>
            </a:r>
            <a:r>
              <a:rPr kumimoji="1" lang="en-US" altLang="es-MX" sz="2200" b="1" i="1" u="sng" dirty="0" smtClean="0">
                <a:solidFill>
                  <a:srgbClr val="FF0000"/>
                </a:solidFill>
                <a:latin typeface="Arial" pitchFamily="34" charset="0"/>
                <a:cs typeface="Times New Roman" pitchFamily="18" charset="0"/>
              </a:rPr>
              <a:t>ARH</a:t>
            </a:r>
            <a:r>
              <a:rPr kumimoji="1" lang="en-US" altLang="es-MX" sz="2200" b="1" dirty="0" smtClean="0">
                <a:solidFill>
                  <a:srgbClr val="000099"/>
                </a:solidFill>
                <a:latin typeface="Arial" pitchFamily="34" charset="0"/>
                <a:cs typeface="Times New Roman" pitchFamily="18" charset="0"/>
              </a:rPr>
              <a:t> </a:t>
            </a:r>
            <a:r>
              <a:rPr kumimoji="1" lang="en-US" altLang="es-MX" sz="2200" b="1" dirty="0">
                <a:solidFill>
                  <a:srgbClr val="000099"/>
                </a:solidFill>
                <a:latin typeface="Arial" pitchFamily="34" charset="0"/>
                <a:cs typeface="Times New Roman" pitchFamily="18" charset="0"/>
              </a:rPr>
              <a:t>SE </a:t>
            </a:r>
            <a:r>
              <a:rPr kumimoji="1" lang="en-US" altLang="es-MX" sz="2200" b="1" dirty="0" smtClean="0">
                <a:solidFill>
                  <a:srgbClr val="000099"/>
                </a:solidFill>
                <a:latin typeface="Arial" pitchFamily="34" charset="0"/>
                <a:cs typeface="Times New Roman" pitchFamily="18" charset="0"/>
              </a:rPr>
              <a:t>APLICAN </a:t>
            </a:r>
            <a:r>
              <a:rPr kumimoji="1" lang="en-US" altLang="es-MX" sz="2200" b="1" dirty="0">
                <a:solidFill>
                  <a:srgbClr val="000099"/>
                </a:solidFill>
                <a:latin typeface="Arial" pitchFamily="34" charset="0"/>
                <a:cs typeface="Times New Roman" pitchFamily="18" charset="0"/>
              </a:rPr>
              <a:t>A TRAVÉS DE LOS </a:t>
            </a:r>
            <a:r>
              <a:rPr kumimoji="1" lang="en-US" altLang="es-MX" sz="2200" b="1" dirty="0">
                <a:solidFill>
                  <a:srgbClr val="000099"/>
                </a:solidFill>
                <a:effectLst>
                  <a:outerShdw blurRad="38100" dist="38100" dir="2700000" algn="tl">
                    <a:srgbClr val="C0C0C0"/>
                  </a:outerShdw>
                </a:effectLst>
                <a:latin typeface="Arial" pitchFamily="34" charset="0"/>
                <a:cs typeface="Times New Roman" pitchFamily="18" charset="0"/>
              </a:rPr>
              <a:t>CARGOS</a:t>
            </a:r>
            <a:r>
              <a:rPr kumimoji="1" lang="en-US" altLang="es-MX" sz="2200" b="1" dirty="0">
                <a:solidFill>
                  <a:srgbClr val="000099"/>
                </a:solidFill>
                <a:latin typeface="Arial" pitchFamily="34" charset="0"/>
                <a:cs typeface="Times New Roman" pitchFamily="18" charset="0"/>
              </a:rPr>
              <a:t> QUE </a:t>
            </a:r>
            <a:r>
              <a:rPr kumimoji="1" lang="en-US" altLang="es-MX" sz="2200" b="1" dirty="0" smtClean="0">
                <a:solidFill>
                  <a:srgbClr val="000099"/>
                </a:solidFill>
                <a:latin typeface="Arial" pitchFamily="34" charset="0"/>
                <a:cs typeface="Times New Roman" pitchFamily="18" charset="0"/>
              </a:rPr>
              <a:t>OCUPAN LOS COLABORADORES </a:t>
            </a:r>
            <a:r>
              <a:rPr kumimoji="1" lang="en-US" altLang="es-MX" sz="2200" b="1" dirty="0">
                <a:solidFill>
                  <a:srgbClr val="000099"/>
                </a:solidFill>
                <a:latin typeface="Arial" pitchFamily="34" charset="0"/>
                <a:cs typeface="Times New Roman" pitchFamily="18" charset="0"/>
              </a:rPr>
              <a:t>O A TRAVÉS DE </a:t>
            </a:r>
            <a:r>
              <a:rPr kumimoji="1" lang="en-US" altLang="es-MX" sz="2200" b="1" dirty="0">
                <a:solidFill>
                  <a:srgbClr val="FF0000"/>
                </a:solidFill>
                <a:effectLst>
                  <a:outerShdw blurRad="38100" dist="38100" dir="2700000" algn="tl">
                    <a:srgbClr val="C0C0C0"/>
                  </a:outerShdw>
                </a:effectLst>
                <a:latin typeface="Arial" pitchFamily="34" charset="0"/>
                <a:cs typeface="Times New Roman" pitchFamily="18" charset="0"/>
              </a:rPr>
              <a:t>PLANES</a:t>
            </a:r>
            <a:r>
              <a:rPr kumimoji="1" lang="en-US" altLang="es-MX" sz="2200" b="1" dirty="0">
                <a:solidFill>
                  <a:srgbClr val="FF0000"/>
                </a:solidFill>
                <a:latin typeface="Arial" pitchFamily="34" charset="0"/>
                <a:cs typeface="Times New Roman" pitchFamily="18" charset="0"/>
              </a:rPr>
              <a:t> </a:t>
            </a:r>
            <a:r>
              <a:rPr kumimoji="1" lang="en-US" altLang="es-MX" sz="2200" b="1" dirty="0" smtClean="0">
                <a:solidFill>
                  <a:srgbClr val="FF0000"/>
                </a:solidFill>
                <a:latin typeface="Arial" pitchFamily="34" charset="0"/>
                <a:cs typeface="Times New Roman" pitchFamily="18" charset="0"/>
              </a:rPr>
              <a:t>Y </a:t>
            </a:r>
            <a:r>
              <a:rPr kumimoji="1" lang="en-US" altLang="es-MX" sz="2200" b="1" dirty="0">
                <a:solidFill>
                  <a:srgbClr val="FF0000"/>
                </a:solidFill>
                <a:effectLst>
                  <a:outerShdw blurRad="38100" dist="38100" dir="2700000" algn="tl">
                    <a:srgbClr val="C0C0C0"/>
                  </a:outerShdw>
                </a:effectLst>
                <a:latin typeface="Arial" pitchFamily="34" charset="0"/>
                <a:cs typeface="Times New Roman" pitchFamily="18" charset="0"/>
              </a:rPr>
              <a:t>PROGRAMAS</a:t>
            </a:r>
            <a:r>
              <a:rPr kumimoji="1" lang="en-US" altLang="es-MX" sz="2200" b="1" dirty="0">
                <a:solidFill>
                  <a:srgbClr val="FF0000"/>
                </a:solidFill>
                <a:latin typeface="Arial" pitchFamily="34" charset="0"/>
                <a:cs typeface="Times New Roman" pitchFamily="18" charset="0"/>
              </a:rPr>
              <a:t> </a:t>
            </a:r>
            <a:r>
              <a:rPr kumimoji="1" lang="en-US" altLang="es-MX" sz="2200" b="1" dirty="0">
                <a:solidFill>
                  <a:srgbClr val="000099"/>
                </a:solidFill>
                <a:latin typeface="Arial" pitchFamily="34" charset="0"/>
                <a:cs typeface="Times New Roman" pitchFamily="18" charset="0"/>
              </a:rPr>
              <a:t>GLOBALES O ESPECÍFICOS.</a:t>
            </a:r>
          </a:p>
          <a:p>
            <a:pPr marL="342900" indent="-342900" algn="just">
              <a:spcBef>
                <a:spcPct val="50000"/>
              </a:spcBef>
              <a:buFont typeface="Arial"/>
              <a:buChar char="•"/>
            </a:pPr>
            <a:r>
              <a:rPr kumimoji="1" lang="es-ES" altLang="es-MX" sz="2200" b="1" dirty="0" smtClean="0">
                <a:solidFill>
                  <a:srgbClr val="000099"/>
                </a:solidFill>
                <a:latin typeface="Arial" pitchFamily="34" charset="0"/>
                <a:cs typeface="Times New Roman" pitchFamily="18" charset="0"/>
              </a:rPr>
              <a:t>PUEDEN </a:t>
            </a:r>
            <a:r>
              <a:rPr kumimoji="1" lang="es-ES" altLang="es-MX" sz="2200" b="1" dirty="0">
                <a:solidFill>
                  <a:srgbClr val="000099"/>
                </a:solidFill>
                <a:latin typeface="Arial" pitchFamily="34" charset="0"/>
                <a:cs typeface="Times New Roman" pitchFamily="18" charset="0"/>
              </a:rPr>
              <a:t>REFERIRSE TANTO AL NIVEL INDIVIDUAL, COMO </a:t>
            </a:r>
            <a:r>
              <a:rPr kumimoji="1" lang="es-ES" altLang="es-MX" sz="2200" b="1" dirty="0" smtClean="0">
                <a:solidFill>
                  <a:srgbClr val="000099"/>
                </a:solidFill>
                <a:latin typeface="Arial" pitchFamily="34" charset="0"/>
                <a:cs typeface="Times New Roman" pitchFamily="18" charset="0"/>
              </a:rPr>
              <a:t>A </a:t>
            </a:r>
            <a:r>
              <a:rPr kumimoji="1" lang="es-ES" altLang="es-MX" sz="2200" b="1" dirty="0">
                <a:solidFill>
                  <a:srgbClr val="000099"/>
                </a:solidFill>
                <a:latin typeface="Arial" pitchFamily="34" charset="0"/>
                <a:cs typeface="Times New Roman" pitchFamily="18" charset="0"/>
              </a:rPr>
              <a:t>NIVELES </a:t>
            </a:r>
            <a:r>
              <a:rPr kumimoji="1" lang="es-ES" altLang="es-MX" sz="2200" b="1" dirty="0" smtClean="0">
                <a:solidFill>
                  <a:srgbClr val="000099"/>
                </a:solidFill>
                <a:latin typeface="Arial" pitchFamily="34" charset="0"/>
                <a:cs typeface="Times New Roman" pitchFamily="18" charset="0"/>
              </a:rPr>
              <a:t>GRUPALES, DEPARTAMENTALES Y ORGANIZACIONALES. </a:t>
            </a:r>
            <a:endParaRPr kumimoji="1" lang="en-US" altLang="es-MX" sz="2200" b="1" dirty="0">
              <a:solidFill>
                <a:srgbClr val="000099"/>
              </a:solidFill>
              <a:latin typeface="Arial" pitchFamily="34" charset="0"/>
              <a:cs typeface="Times New Roman" pitchFamily="18" charset="0"/>
            </a:endParaRPr>
          </a:p>
        </p:txBody>
      </p:sp>
      <p:pic>
        <p:nvPicPr>
          <p:cNvPr id="2" name="Imagen 1"/>
          <p:cNvPicPr>
            <a:picLocks noChangeAspect="1"/>
          </p:cNvPicPr>
          <p:nvPr/>
        </p:nvPicPr>
        <p:blipFill>
          <a:blip r:embed="rId2"/>
          <a:stretch>
            <a:fillRect/>
          </a:stretch>
        </p:blipFill>
        <p:spPr>
          <a:xfrm>
            <a:off x="5148064" y="1844824"/>
            <a:ext cx="3816424" cy="3816424"/>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71010"/>
                                        </p:tgtEl>
                                        <p:attrNameLst>
                                          <p:attrName>style.visibility</p:attrName>
                                        </p:attrNameLst>
                                      </p:cBhvr>
                                      <p:to>
                                        <p:strVal val="visible"/>
                                      </p:to>
                                    </p:set>
                                    <p:anim calcmode="lin" valueType="num">
                                      <p:cBhvr>
                                        <p:cTn id="7" dur="1000" fill="hold"/>
                                        <p:tgtEl>
                                          <p:spTgt spid="171010"/>
                                        </p:tgtEl>
                                        <p:attrNameLst>
                                          <p:attrName>ppt_w</p:attrName>
                                        </p:attrNameLst>
                                      </p:cBhvr>
                                      <p:tavLst>
                                        <p:tav tm="0">
                                          <p:val>
                                            <p:fltVal val="0"/>
                                          </p:val>
                                        </p:tav>
                                        <p:tav tm="100000">
                                          <p:val>
                                            <p:strVal val="#ppt_w"/>
                                          </p:val>
                                        </p:tav>
                                      </p:tavLst>
                                    </p:anim>
                                    <p:anim calcmode="lin" valueType="num">
                                      <p:cBhvr>
                                        <p:cTn id="8" dur="1000" fill="hold"/>
                                        <p:tgtEl>
                                          <p:spTgt spid="171010"/>
                                        </p:tgtEl>
                                        <p:attrNameLst>
                                          <p:attrName>ppt_h</p:attrName>
                                        </p:attrNameLst>
                                      </p:cBhvr>
                                      <p:tavLst>
                                        <p:tav tm="0">
                                          <p:val>
                                            <p:fltVal val="0"/>
                                          </p:val>
                                        </p:tav>
                                        <p:tav tm="100000">
                                          <p:val>
                                            <p:strVal val="#ppt_h"/>
                                          </p:val>
                                        </p:tav>
                                      </p:tavLst>
                                    </p:anim>
                                    <p:anim calcmode="lin" valueType="num">
                                      <p:cBhvr>
                                        <p:cTn id="9" dur="1000" fill="hold"/>
                                        <p:tgtEl>
                                          <p:spTgt spid="17101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71010"/>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23" presetClass="entr" presetSubtype="32" fill="hold" grpId="0" nodeType="afterEffect">
                                  <p:stCondLst>
                                    <p:cond delay="0"/>
                                  </p:stCondLst>
                                  <p:childTnLst>
                                    <p:set>
                                      <p:cBhvr>
                                        <p:cTn id="13" dur="1" fill="hold">
                                          <p:stCondLst>
                                            <p:cond delay="0"/>
                                          </p:stCondLst>
                                        </p:cTn>
                                        <p:tgtEl>
                                          <p:spTgt spid="171011"/>
                                        </p:tgtEl>
                                        <p:attrNameLst>
                                          <p:attrName>style.visibility</p:attrName>
                                        </p:attrNameLst>
                                      </p:cBhvr>
                                      <p:to>
                                        <p:strVal val="visible"/>
                                      </p:to>
                                    </p:set>
                                    <p:anim calcmode="lin" valueType="num">
                                      <p:cBhvr>
                                        <p:cTn id="14" dur="500" fill="hold"/>
                                        <p:tgtEl>
                                          <p:spTgt spid="171011"/>
                                        </p:tgtEl>
                                        <p:attrNameLst>
                                          <p:attrName>ppt_w</p:attrName>
                                        </p:attrNameLst>
                                      </p:cBhvr>
                                      <p:tavLst>
                                        <p:tav tm="0">
                                          <p:val>
                                            <p:strVal val="4*#ppt_w"/>
                                          </p:val>
                                        </p:tav>
                                        <p:tav tm="100000">
                                          <p:val>
                                            <p:strVal val="#ppt_w"/>
                                          </p:val>
                                        </p:tav>
                                      </p:tavLst>
                                    </p:anim>
                                    <p:anim calcmode="lin" valueType="num">
                                      <p:cBhvr>
                                        <p:cTn id="15" dur="500" fill="hold"/>
                                        <p:tgtEl>
                                          <p:spTgt spid="171011"/>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0" grpId="0" autoUpdateAnimBg="0"/>
      <p:bldP spid="171011" grpId="0" autoUpdateAnimBg="0"/>
    </p:bld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ChangeArrowheads="1"/>
          </p:cNvSpPr>
          <p:nvPr/>
        </p:nvSpPr>
        <p:spPr bwMode="auto">
          <a:xfrm>
            <a:off x="1592263" y="0"/>
            <a:ext cx="6865937"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ORGANIZACIÓN </a:t>
            </a:r>
            <a:r>
              <a:rPr lang="es-MX" altLang="es-MX" sz="2800" b="1" dirty="0">
                <a:solidFill>
                  <a:schemeClr val="tx2"/>
                </a:solidFill>
                <a:effectLst>
                  <a:outerShdw blurRad="38100" dist="38100" dir="2700000" algn="tl">
                    <a:srgbClr val="C0C0C0"/>
                  </a:outerShdw>
                </a:effectLst>
                <a:latin typeface="Arial" pitchFamily="34" charset="0"/>
              </a:rPr>
              <a:t>DE LOS RECURSOS HUMANOS</a:t>
            </a:r>
          </a:p>
        </p:txBody>
      </p:sp>
      <p:sp>
        <p:nvSpPr>
          <p:cNvPr id="172035" name="Rectangle 3"/>
          <p:cNvSpPr>
            <a:spLocks noChangeArrowheads="1"/>
          </p:cNvSpPr>
          <p:nvPr/>
        </p:nvSpPr>
        <p:spPr bwMode="auto">
          <a:xfrm>
            <a:off x="827584" y="1052736"/>
            <a:ext cx="8064375" cy="33547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kumimoji="1" lang="en-US" altLang="es-MX" b="1" dirty="0">
                <a:solidFill>
                  <a:srgbClr val="FF0000"/>
                </a:solidFill>
                <a:latin typeface="Arial" pitchFamily="34" charset="0"/>
                <a:cs typeface="Times New Roman" pitchFamily="18" charset="0"/>
              </a:rPr>
              <a:t>EL CARÁCTER CONTINGENCIAL DE LA </a:t>
            </a:r>
            <a:r>
              <a:rPr kumimoji="1" lang="en-US" altLang="es-MX" b="1" dirty="0" smtClean="0">
                <a:solidFill>
                  <a:srgbClr val="FF0000"/>
                </a:solidFill>
                <a:latin typeface="Arial" pitchFamily="34" charset="0"/>
                <a:cs typeface="Times New Roman" pitchFamily="18" charset="0"/>
              </a:rPr>
              <a:t>ARH. </a:t>
            </a:r>
            <a:endParaRPr kumimoji="1" lang="en-US" altLang="es-MX" b="1" dirty="0">
              <a:solidFill>
                <a:srgbClr val="FF0000"/>
              </a:solidFill>
              <a:latin typeface="Arial" pitchFamily="34" charset="0"/>
              <a:cs typeface="Times New Roman" pitchFamily="18" charset="0"/>
            </a:endParaRPr>
          </a:p>
          <a:p>
            <a:pPr algn="ctr" eaLnBrk="1" hangingPunct="1"/>
            <a:endParaRPr kumimoji="1" lang="en-US" altLang="es-MX" sz="1000" b="1" dirty="0">
              <a:solidFill>
                <a:srgbClr val="FF0000"/>
              </a:solidFill>
              <a:effectLst>
                <a:outerShdw blurRad="38100" dist="38100" dir="2700000" algn="tl">
                  <a:srgbClr val="C0C0C0"/>
                </a:outerShdw>
              </a:effectLst>
              <a:latin typeface="Arial" pitchFamily="34" charset="0"/>
              <a:cs typeface="Times New Roman" pitchFamily="18" charset="0"/>
            </a:endParaRPr>
          </a:p>
          <a:p>
            <a:pPr marL="342900" indent="-342900" algn="just">
              <a:buFont typeface="Arial"/>
              <a:buChar char="•"/>
            </a:pPr>
            <a:r>
              <a:rPr kumimoji="1" lang="en-US" altLang="es-MX" b="1" dirty="0">
                <a:solidFill>
                  <a:srgbClr val="0000CC"/>
                </a:solidFill>
                <a:effectLst>
                  <a:outerShdw blurRad="38100" dist="38100" dir="2700000" algn="tl">
                    <a:srgbClr val="C0C0C0"/>
                  </a:outerShdw>
                </a:effectLst>
                <a:latin typeface="Arial" pitchFamily="34" charset="0"/>
                <a:cs typeface="Times New Roman" pitchFamily="18" charset="0"/>
              </a:rPr>
              <a:t>NO </a:t>
            </a:r>
            <a:r>
              <a:rPr kumimoji="1" lang="en-US" altLang="es-MX" b="1" dirty="0" smtClean="0">
                <a:solidFill>
                  <a:srgbClr val="0000CC"/>
                </a:solidFill>
                <a:effectLst>
                  <a:outerShdw blurRad="38100" dist="38100" dir="2700000" algn="tl">
                    <a:srgbClr val="C0C0C0"/>
                  </a:outerShdw>
                </a:effectLst>
                <a:latin typeface="Arial" pitchFamily="34" charset="0"/>
                <a:cs typeface="Times New Roman" pitchFamily="18" charset="0"/>
              </a:rPr>
              <a:t>HAY </a:t>
            </a:r>
            <a:r>
              <a:rPr kumimoji="1" lang="en-US" altLang="es-MX" b="1" dirty="0">
                <a:solidFill>
                  <a:srgbClr val="0000CC"/>
                </a:solidFill>
                <a:effectLst>
                  <a:outerShdw blurRad="38100" dist="38100" dir="2700000" algn="tl">
                    <a:srgbClr val="C0C0C0"/>
                  </a:outerShdw>
                </a:effectLst>
                <a:latin typeface="Arial" pitchFamily="34" charset="0"/>
                <a:cs typeface="Times New Roman" pitchFamily="18" charset="0"/>
              </a:rPr>
              <a:t>PRINCIPIOS UNIVERSALES</a:t>
            </a:r>
            <a:r>
              <a:rPr kumimoji="1" lang="en-US" altLang="es-MX" b="1" dirty="0">
                <a:solidFill>
                  <a:srgbClr val="0000CC"/>
                </a:solidFill>
                <a:latin typeface="Arial" pitchFamily="34" charset="0"/>
                <a:cs typeface="Times New Roman" pitchFamily="18" charset="0"/>
              </a:rPr>
              <a:t> PARA LA </a:t>
            </a:r>
            <a:r>
              <a:rPr kumimoji="1" lang="en-US" altLang="es-MX" b="1" dirty="0" smtClean="0">
                <a:solidFill>
                  <a:srgbClr val="FF0000"/>
                </a:solidFill>
                <a:latin typeface="Arial" pitchFamily="34" charset="0"/>
                <a:cs typeface="Times New Roman" pitchFamily="18" charset="0"/>
              </a:rPr>
              <a:t>ARH</a:t>
            </a:r>
            <a:r>
              <a:rPr kumimoji="1" lang="en-US" altLang="es-MX" b="1" dirty="0" smtClean="0">
                <a:solidFill>
                  <a:srgbClr val="0000CC"/>
                </a:solidFill>
                <a:latin typeface="Arial" pitchFamily="34" charset="0"/>
                <a:cs typeface="Times New Roman" pitchFamily="18" charset="0"/>
              </a:rPr>
              <a:t>. </a:t>
            </a:r>
          </a:p>
          <a:p>
            <a:pPr algn="just"/>
            <a:endParaRPr kumimoji="1" lang="en-US" altLang="es-MX" sz="1000" b="1" dirty="0" smtClean="0">
              <a:solidFill>
                <a:srgbClr val="0000CC"/>
              </a:solidFill>
              <a:latin typeface="Arial" pitchFamily="34" charset="0"/>
              <a:cs typeface="Times New Roman" pitchFamily="18" charset="0"/>
            </a:endParaRPr>
          </a:p>
          <a:p>
            <a:pPr marL="342900" indent="-342900" algn="just">
              <a:buFont typeface="Arial"/>
              <a:buChar char="•"/>
            </a:pPr>
            <a:r>
              <a:rPr kumimoji="1" lang="en-US" altLang="es-MX" b="1" dirty="0" smtClean="0">
                <a:solidFill>
                  <a:srgbClr val="0000CC"/>
                </a:solidFill>
                <a:latin typeface="Arial" pitchFamily="34" charset="0"/>
                <a:cs typeface="Times New Roman" pitchFamily="18" charset="0"/>
              </a:rPr>
              <a:t>DEPENDE </a:t>
            </a:r>
            <a:r>
              <a:rPr kumimoji="1" lang="en-US" altLang="es-MX" b="1" dirty="0">
                <a:solidFill>
                  <a:srgbClr val="0000CC"/>
                </a:solidFill>
                <a:latin typeface="Arial" pitchFamily="34" charset="0"/>
                <a:cs typeface="Times New Roman" pitchFamily="18" charset="0"/>
              </a:rPr>
              <a:t>DE LA SITUACIÓN ORGANIZACIONAL: DEL AMBIENTE, DE LA TECNOLOGÍA </a:t>
            </a:r>
            <a:r>
              <a:rPr kumimoji="1" lang="en-US" altLang="es-MX" b="1" dirty="0" smtClean="0">
                <a:solidFill>
                  <a:srgbClr val="0000CC"/>
                </a:solidFill>
                <a:latin typeface="Arial" pitchFamily="34" charset="0"/>
                <a:cs typeface="Times New Roman" pitchFamily="18" charset="0"/>
              </a:rPr>
              <a:t>EMPLEADA, </a:t>
            </a:r>
            <a:r>
              <a:rPr kumimoji="1" lang="en-US" altLang="es-MX" b="1" dirty="0">
                <a:solidFill>
                  <a:srgbClr val="0000CC"/>
                </a:solidFill>
                <a:latin typeface="Arial" pitchFamily="34" charset="0"/>
                <a:cs typeface="Times New Roman" pitchFamily="18" charset="0"/>
              </a:rPr>
              <a:t>DE LA POLÍTICAS Y DIRECTRICES VIGENTES, DE LA FILOSOFÍA </a:t>
            </a:r>
            <a:r>
              <a:rPr kumimoji="1" lang="en-US" altLang="es-MX" b="1" dirty="0" smtClean="0">
                <a:solidFill>
                  <a:srgbClr val="0000CC"/>
                </a:solidFill>
                <a:latin typeface="Arial" pitchFamily="34" charset="0"/>
                <a:cs typeface="Times New Roman" pitchFamily="18" charset="0"/>
              </a:rPr>
              <a:t>ADMINISTRATIVA Y </a:t>
            </a:r>
            <a:r>
              <a:rPr kumimoji="1" lang="en-US" altLang="es-MX" b="1" dirty="0">
                <a:solidFill>
                  <a:srgbClr val="0000CC"/>
                </a:solidFill>
                <a:latin typeface="Arial" pitchFamily="34" charset="0"/>
                <a:cs typeface="Times New Roman" pitchFamily="18" charset="0"/>
              </a:rPr>
              <a:t>SOBRE TODO, DE LA CALIDAD Y CANTIDAD DE LOS RECURSOS HUMANOS DISPONIBLES.</a:t>
            </a:r>
            <a:r>
              <a:rPr kumimoji="1" lang="en-US" altLang="es-MX" b="1" dirty="0">
                <a:solidFill>
                  <a:srgbClr val="0000CC"/>
                </a:solidFill>
                <a:latin typeface="Arial" pitchFamily="34" charset="0"/>
              </a:rPr>
              <a:t> </a:t>
            </a:r>
          </a:p>
        </p:txBody>
      </p:sp>
      <p:pic>
        <p:nvPicPr>
          <p:cNvPr id="2" name="Imagen 1"/>
          <p:cNvPicPr>
            <a:picLocks noChangeAspect="1"/>
          </p:cNvPicPr>
          <p:nvPr/>
        </p:nvPicPr>
        <p:blipFill>
          <a:blip r:embed="rId2"/>
          <a:stretch>
            <a:fillRect/>
          </a:stretch>
        </p:blipFill>
        <p:spPr>
          <a:xfrm>
            <a:off x="2123728" y="4293096"/>
            <a:ext cx="5591212" cy="2592289"/>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72034"/>
                                        </p:tgtEl>
                                        <p:attrNameLst>
                                          <p:attrName>style.visibility</p:attrName>
                                        </p:attrNameLst>
                                      </p:cBhvr>
                                      <p:to>
                                        <p:strVal val="visible"/>
                                      </p:to>
                                    </p:set>
                                    <p:anim calcmode="lin" valueType="num">
                                      <p:cBhvr>
                                        <p:cTn id="7" dur="1000" fill="hold"/>
                                        <p:tgtEl>
                                          <p:spTgt spid="172034"/>
                                        </p:tgtEl>
                                        <p:attrNameLst>
                                          <p:attrName>ppt_w</p:attrName>
                                        </p:attrNameLst>
                                      </p:cBhvr>
                                      <p:tavLst>
                                        <p:tav tm="0">
                                          <p:val>
                                            <p:fltVal val="0"/>
                                          </p:val>
                                        </p:tav>
                                        <p:tav tm="100000">
                                          <p:val>
                                            <p:strVal val="#ppt_w"/>
                                          </p:val>
                                        </p:tav>
                                      </p:tavLst>
                                    </p:anim>
                                    <p:anim calcmode="lin" valueType="num">
                                      <p:cBhvr>
                                        <p:cTn id="8" dur="1000" fill="hold"/>
                                        <p:tgtEl>
                                          <p:spTgt spid="172034"/>
                                        </p:tgtEl>
                                        <p:attrNameLst>
                                          <p:attrName>ppt_h</p:attrName>
                                        </p:attrNameLst>
                                      </p:cBhvr>
                                      <p:tavLst>
                                        <p:tav tm="0">
                                          <p:val>
                                            <p:fltVal val="0"/>
                                          </p:val>
                                        </p:tav>
                                        <p:tav tm="100000">
                                          <p:val>
                                            <p:strVal val="#ppt_h"/>
                                          </p:val>
                                        </p:tav>
                                      </p:tavLst>
                                    </p:anim>
                                    <p:anim calcmode="lin" valueType="num">
                                      <p:cBhvr>
                                        <p:cTn id="9" dur="1000" fill="hold"/>
                                        <p:tgtEl>
                                          <p:spTgt spid="17203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72034"/>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15" presetClass="entr" presetSubtype="0" fill="hold" grpId="0" nodeType="afterEffect">
                                  <p:stCondLst>
                                    <p:cond delay="0"/>
                                  </p:stCondLst>
                                  <p:childTnLst>
                                    <p:set>
                                      <p:cBhvr>
                                        <p:cTn id="13" dur="1" fill="hold">
                                          <p:stCondLst>
                                            <p:cond delay="0"/>
                                          </p:stCondLst>
                                        </p:cTn>
                                        <p:tgtEl>
                                          <p:spTgt spid="172035"/>
                                        </p:tgtEl>
                                        <p:attrNameLst>
                                          <p:attrName>style.visibility</p:attrName>
                                        </p:attrNameLst>
                                      </p:cBhvr>
                                      <p:to>
                                        <p:strVal val="visible"/>
                                      </p:to>
                                    </p:set>
                                    <p:anim calcmode="lin" valueType="num">
                                      <p:cBhvr>
                                        <p:cTn id="14" dur="1000" fill="hold"/>
                                        <p:tgtEl>
                                          <p:spTgt spid="172035"/>
                                        </p:tgtEl>
                                        <p:attrNameLst>
                                          <p:attrName>ppt_w</p:attrName>
                                        </p:attrNameLst>
                                      </p:cBhvr>
                                      <p:tavLst>
                                        <p:tav tm="0">
                                          <p:val>
                                            <p:fltVal val="0"/>
                                          </p:val>
                                        </p:tav>
                                        <p:tav tm="100000">
                                          <p:val>
                                            <p:strVal val="#ppt_w"/>
                                          </p:val>
                                        </p:tav>
                                      </p:tavLst>
                                    </p:anim>
                                    <p:anim calcmode="lin" valueType="num">
                                      <p:cBhvr>
                                        <p:cTn id="15" dur="1000" fill="hold"/>
                                        <p:tgtEl>
                                          <p:spTgt spid="172035"/>
                                        </p:tgtEl>
                                        <p:attrNameLst>
                                          <p:attrName>ppt_h</p:attrName>
                                        </p:attrNameLst>
                                      </p:cBhvr>
                                      <p:tavLst>
                                        <p:tav tm="0">
                                          <p:val>
                                            <p:fltVal val="0"/>
                                          </p:val>
                                        </p:tav>
                                        <p:tav tm="100000">
                                          <p:val>
                                            <p:strVal val="#ppt_h"/>
                                          </p:val>
                                        </p:tav>
                                      </p:tavLst>
                                    </p:anim>
                                    <p:anim calcmode="lin" valueType="num">
                                      <p:cBhvr>
                                        <p:cTn id="16" dur="1000" fill="hold"/>
                                        <p:tgtEl>
                                          <p:spTgt spid="172035"/>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17203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034" grpId="0" autoUpdateAnimBg="0"/>
      <p:bldP spid="172035" grpId="0" autoUpdateAnimBg="0"/>
    </p:bld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ChangeArrowheads="1"/>
          </p:cNvSpPr>
          <p:nvPr/>
        </p:nvSpPr>
        <p:spPr bwMode="auto">
          <a:xfrm>
            <a:off x="1592263" y="0"/>
            <a:ext cx="6865937"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ORGANIZACIÓN </a:t>
            </a:r>
            <a:r>
              <a:rPr lang="es-MX" altLang="es-MX" sz="2800" b="1" dirty="0">
                <a:solidFill>
                  <a:schemeClr val="tx2"/>
                </a:solidFill>
                <a:effectLst>
                  <a:outerShdw blurRad="38100" dist="38100" dir="2700000" algn="tl">
                    <a:srgbClr val="C0C0C0"/>
                  </a:outerShdw>
                </a:effectLst>
                <a:latin typeface="Arial" pitchFamily="34" charset="0"/>
              </a:rPr>
              <a:t>DE LOS RECURSOS HUMANOS</a:t>
            </a:r>
          </a:p>
        </p:txBody>
      </p:sp>
      <p:grpSp>
        <p:nvGrpSpPr>
          <p:cNvPr id="174087" name="Group 7"/>
          <p:cNvGrpSpPr>
            <a:grpSpLocks/>
          </p:cNvGrpSpPr>
          <p:nvPr/>
        </p:nvGrpSpPr>
        <p:grpSpPr bwMode="auto">
          <a:xfrm>
            <a:off x="468313" y="1052736"/>
            <a:ext cx="8782050" cy="2136775"/>
            <a:chOff x="0" y="768"/>
            <a:chExt cx="5760" cy="1346"/>
          </a:xfrm>
        </p:grpSpPr>
        <p:sp>
          <p:nvSpPr>
            <p:cNvPr id="174083" name="Rectangle 3"/>
            <p:cNvSpPr>
              <a:spLocks noChangeArrowheads="1"/>
            </p:cNvSpPr>
            <p:nvPr/>
          </p:nvSpPr>
          <p:spPr bwMode="auto">
            <a:xfrm>
              <a:off x="0" y="768"/>
              <a:ext cx="5760" cy="2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n-US" sz="2000" b="1" dirty="0">
                  <a:solidFill>
                    <a:srgbClr val="FF0000"/>
                  </a:solidFill>
                  <a:effectLst>
                    <a:outerShdw blurRad="38100" dist="38100" dir="2700000" algn="tl">
                      <a:srgbClr val="C0C0C0"/>
                    </a:outerShdw>
                  </a:effectLst>
                  <a:latin typeface="Arial" charset="0"/>
                  <a:ea typeface="+mn-ea"/>
                  <a:cs typeface="Times New Roman" pitchFamily="18" charset="0"/>
                </a:rPr>
                <a:t>TIPOS DE RELACIONES DE UN </a:t>
              </a:r>
              <a:r>
                <a:rPr kumimoji="1" lang="en-US" sz="2000" b="1" u="sng" dirty="0">
                  <a:solidFill>
                    <a:srgbClr val="FF0000"/>
                  </a:solidFill>
                  <a:effectLst>
                    <a:outerShdw blurRad="38100" dist="38100" dir="2700000" algn="tl">
                      <a:srgbClr val="C0C0C0"/>
                    </a:outerShdw>
                  </a:effectLst>
                  <a:latin typeface="Arial" charset="0"/>
                  <a:ea typeface="+mn-ea"/>
                  <a:cs typeface="Times New Roman" pitchFamily="18" charset="0"/>
                </a:rPr>
                <a:t>(DRH)</a:t>
              </a:r>
              <a:r>
                <a:rPr kumimoji="1" lang="en-US" sz="2000" b="1" dirty="0">
                  <a:solidFill>
                    <a:srgbClr val="FF0000"/>
                  </a:solidFill>
                  <a:effectLst>
                    <a:outerShdw blurRad="38100" dist="38100" dir="2700000" algn="tl">
                      <a:srgbClr val="C0C0C0"/>
                    </a:outerShdw>
                  </a:effectLst>
                  <a:latin typeface="Arial" charset="0"/>
                  <a:ea typeface="+mn-ea"/>
                  <a:cs typeface="Times New Roman" pitchFamily="18" charset="0"/>
                </a:rPr>
                <a:t> DE TIPO ASESOR O STAFF</a:t>
              </a:r>
              <a:r>
                <a:rPr kumimoji="1" lang="en-US" sz="2000" b="1" dirty="0" smtClean="0">
                  <a:solidFill>
                    <a:srgbClr val="FF0000"/>
                  </a:solidFill>
                  <a:effectLst>
                    <a:outerShdw blurRad="38100" dist="38100" dir="2700000" algn="tl">
                      <a:srgbClr val="C0C0C0"/>
                    </a:outerShdw>
                  </a:effectLst>
                  <a:latin typeface="Arial" charset="0"/>
                  <a:ea typeface="+mn-ea"/>
                  <a:cs typeface="Times New Roman" pitchFamily="18" charset="0"/>
                </a:rPr>
                <a:t>.</a:t>
              </a:r>
              <a:endParaRPr kumimoji="1" lang="en-US" sz="2000" b="1" dirty="0">
                <a:solidFill>
                  <a:srgbClr val="FF0000"/>
                </a:solidFill>
                <a:effectLst>
                  <a:outerShdw blurRad="38100" dist="38100" dir="2700000" algn="tl">
                    <a:srgbClr val="C0C0C0"/>
                  </a:outerShdw>
                </a:effectLst>
                <a:latin typeface="Arial" charset="0"/>
                <a:ea typeface="+mn-ea"/>
                <a:cs typeface="Times New Roman" pitchFamily="18" charset="0"/>
              </a:endParaRPr>
            </a:p>
          </p:txBody>
        </p:sp>
        <p:sp>
          <p:nvSpPr>
            <p:cNvPr id="118789" name="Rectangle 5"/>
            <p:cNvSpPr>
              <a:spLocks noChangeArrowheads="1"/>
            </p:cNvSpPr>
            <p:nvPr/>
          </p:nvSpPr>
          <p:spPr bwMode="auto">
            <a:xfrm>
              <a:off x="288" y="1086"/>
              <a:ext cx="5328" cy="102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n-US" altLang="es-MX" sz="2000" b="1" dirty="0" smtClean="0">
                  <a:solidFill>
                    <a:srgbClr val="0000CC"/>
                  </a:solidFill>
                  <a:latin typeface="Arial" pitchFamily="34" charset="0"/>
                  <a:cs typeface="Times New Roman" pitchFamily="18" charset="0"/>
                </a:rPr>
                <a:t>LOS </a:t>
              </a:r>
              <a:r>
                <a:rPr kumimoji="1" lang="en-US" altLang="es-MX" sz="2000" b="1" dirty="0">
                  <a:solidFill>
                    <a:srgbClr val="0000CC"/>
                  </a:solidFill>
                  <a:latin typeface="Arial" pitchFamily="34" charset="0"/>
                  <a:cs typeface="Times New Roman" pitchFamily="18" charset="0"/>
                </a:rPr>
                <a:t>ESPECIALISTAS DE PERSONAL ASESORAN A LOS GERENTES DE LÍNEA EN TODO LO QUE SE REFIERE A CONSULTORÍA, CONSEJERÍA Y SERVICIOS DE VARIOS TIPOS DE </a:t>
              </a:r>
              <a:r>
                <a:rPr kumimoji="1" lang="en-US" altLang="es-MX" sz="2000" b="1" dirty="0" smtClean="0">
                  <a:solidFill>
                    <a:srgbClr val="0000CC"/>
                  </a:solidFill>
                  <a:latin typeface="Arial" pitchFamily="34" charset="0"/>
                  <a:cs typeface="Times New Roman" pitchFamily="18" charset="0"/>
                </a:rPr>
                <a:t>CONTROLES, ASEGURANDO </a:t>
              </a:r>
              <a:r>
                <a:rPr kumimoji="1" lang="en-US" altLang="es-MX" sz="2000" b="1" dirty="0">
                  <a:solidFill>
                    <a:srgbClr val="0000CC"/>
                  </a:solidFill>
                  <a:latin typeface="Arial" pitchFamily="34" charset="0"/>
                  <a:cs typeface="Times New Roman" pitchFamily="18" charset="0"/>
                </a:rPr>
                <a:t>DIRECTRICES </a:t>
              </a:r>
              <a:r>
                <a:rPr kumimoji="1" lang="en-US" altLang="es-MX" sz="2000" b="1" dirty="0" smtClean="0">
                  <a:solidFill>
                    <a:srgbClr val="0000CC"/>
                  </a:solidFill>
                  <a:latin typeface="Arial" pitchFamily="34" charset="0"/>
                  <a:cs typeface="Times New Roman" pitchFamily="18" charset="0"/>
                </a:rPr>
                <a:t>DE </a:t>
              </a:r>
              <a:r>
                <a:rPr kumimoji="1" lang="en-US" altLang="es-MX" sz="2000" b="1" dirty="0">
                  <a:solidFill>
                    <a:srgbClr val="0000CC"/>
                  </a:solidFill>
                  <a:latin typeface="Arial" pitchFamily="34" charset="0"/>
                  <a:cs typeface="Times New Roman" pitchFamily="18" charset="0"/>
                </a:rPr>
                <a:t>ADMINISTRACIÓN DE </a:t>
              </a:r>
              <a:r>
                <a:rPr kumimoji="1" lang="en-US" altLang="es-MX" sz="2000" b="1" dirty="0" smtClean="0">
                  <a:solidFill>
                    <a:srgbClr val="0000CC"/>
                  </a:solidFill>
                  <a:latin typeface="Arial" pitchFamily="34" charset="0"/>
                  <a:cs typeface="Times New Roman" pitchFamily="18" charset="0"/>
                </a:rPr>
                <a:t>PERSONAL.</a:t>
              </a:r>
              <a:endParaRPr kumimoji="1" lang="en-US" altLang="es-MX" sz="2000" b="1" dirty="0">
                <a:solidFill>
                  <a:srgbClr val="0000CC"/>
                </a:solidFill>
                <a:latin typeface="Arial" pitchFamily="34" charset="0"/>
                <a:cs typeface="Times New Roman" pitchFamily="18" charset="0"/>
              </a:endParaRPr>
            </a:p>
          </p:txBody>
        </p:sp>
      </p:grpSp>
      <p:pic>
        <p:nvPicPr>
          <p:cNvPr id="2" name="Imagen 1"/>
          <p:cNvPicPr>
            <a:picLocks noChangeAspect="1"/>
          </p:cNvPicPr>
          <p:nvPr/>
        </p:nvPicPr>
        <p:blipFill>
          <a:blip r:embed="rId2"/>
          <a:stretch>
            <a:fillRect/>
          </a:stretch>
        </p:blipFill>
        <p:spPr>
          <a:xfrm>
            <a:off x="2267744" y="3133253"/>
            <a:ext cx="4896544" cy="3737987"/>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74082"/>
                                        </p:tgtEl>
                                        <p:attrNameLst>
                                          <p:attrName>style.visibility</p:attrName>
                                        </p:attrNameLst>
                                      </p:cBhvr>
                                      <p:to>
                                        <p:strVal val="visible"/>
                                      </p:to>
                                    </p:set>
                                    <p:anim calcmode="lin" valueType="num">
                                      <p:cBhvr>
                                        <p:cTn id="7" dur="1000" fill="hold"/>
                                        <p:tgtEl>
                                          <p:spTgt spid="174082"/>
                                        </p:tgtEl>
                                        <p:attrNameLst>
                                          <p:attrName>ppt_w</p:attrName>
                                        </p:attrNameLst>
                                      </p:cBhvr>
                                      <p:tavLst>
                                        <p:tav tm="0">
                                          <p:val>
                                            <p:fltVal val="0"/>
                                          </p:val>
                                        </p:tav>
                                        <p:tav tm="100000">
                                          <p:val>
                                            <p:strVal val="#ppt_w"/>
                                          </p:val>
                                        </p:tav>
                                      </p:tavLst>
                                    </p:anim>
                                    <p:anim calcmode="lin" valueType="num">
                                      <p:cBhvr>
                                        <p:cTn id="8" dur="1000" fill="hold"/>
                                        <p:tgtEl>
                                          <p:spTgt spid="174082"/>
                                        </p:tgtEl>
                                        <p:attrNameLst>
                                          <p:attrName>ppt_h</p:attrName>
                                        </p:attrNameLst>
                                      </p:cBhvr>
                                      <p:tavLst>
                                        <p:tav tm="0">
                                          <p:val>
                                            <p:fltVal val="0"/>
                                          </p:val>
                                        </p:tav>
                                        <p:tav tm="100000">
                                          <p:val>
                                            <p:strVal val="#ppt_h"/>
                                          </p:val>
                                        </p:tav>
                                      </p:tavLst>
                                    </p:anim>
                                    <p:anim calcmode="lin" valueType="num">
                                      <p:cBhvr>
                                        <p:cTn id="9" dur="1000" fill="hold"/>
                                        <p:tgtEl>
                                          <p:spTgt spid="17408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74082"/>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2" presetClass="entr" presetSubtype="12" fill="hold" nodeType="afterEffect">
                                  <p:stCondLst>
                                    <p:cond delay="0"/>
                                  </p:stCondLst>
                                  <p:childTnLst>
                                    <p:set>
                                      <p:cBhvr>
                                        <p:cTn id="13" dur="1" fill="hold">
                                          <p:stCondLst>
                                            <p:cond delay="0"/>
                                          </p:stCondLst>
                                        </p:cTn>
                                        <p:tgtEl>
                                          <p:spTgt spid="174087"/>
                                        </p:tgtEl>
                                        <p:attrNameLst>
                                          <p:attrName>style.visibility</p:attrName>
                                        </p:attrNameLst>
                                      </p:cBhvr>
                                      <p:to>
                                        <p:strVal val="visible"/>
                                      </p:to>
                                    </p:set>
                                    <p:anim calcmode="lin" valueType="num">
                                      <p:cBhvr additive="base">
                                        <p:cTn id="14" dur="500" fill="hold"/>
                                        <p:tgtEl>
                                          <p:spTgt spid="174087"/>
                                        </p:tgtEl>
                                        <p:attrNameLst>
                                          <p:attrName>ppt_x</p:attrName>
                                        </p:attrNameLst>
                                      </p:cBhvr>
                                      <p:tavLst>
                                        <p:tav tm="0">
                                          <p:val>
                                            <p:strVal val="0-#ppt_w/2"/>
                                          </p:val>
                                        </p:tav>
                                        <p:tav tm="100000">
                                          <p:val>
                                            <p:strVal val="#ppt_x"/>
                                          </p:val>
                                        </p:tav>
                                      </p:tavLst>
                                    </p:anim>
                                    <p:anim calcmode="lin" valueType="num">
                                      <p:cBhvr additive="base">
                                        <p:cTn id="15" dur="500" fill="hold"/>
                                        <p:tgtEl>
                                          <p:spTgt spid="17408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82" grpId="0" autoUpdateAnimBg="0"/>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ChangeArrowheads="1"/>
          </p:cNvSpPr>
          <p:nvPr/>
        </p:nvSpPr>
        <p:spPr bwMode="auto">
          <a:xfrm>
            <a:off x="1592263" y="0"/>
            <a:ext cx="6865937"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ORGANIZACIÓN </a:t>
            </a:r>
            <a:r>
              <a:rPr lang="es-MX" altLang="es-MX" sz="2800" b="1" dirty="0">
                <a:solidFill>
                  <a:schemeClr val="tx2"/>
                </a:solidFill>
                <a:effectLst>
                  <a:outerShdw blurRad="38100" dist="38100" dir="2700000" algn="tl">
                    <a:srgbClr val="C0C0C0"/>
                  </a:outerShdw>
                </a:effectLst>
                <a:latin typeface="Arial" pitchFamily="34" charset="0"/>
              </a:rPr>
              <a:t>DE LOS RECURSOS HUMANOS</a:t>
            </a:r>
          </a:p>
        </p:txBody>
      </p:sp>
      <p:sp>
        <p:nvSpPr>
          <p:cNvPr id="181253" name="Rectangle 5"/>
          <p:cNvSpPr>
            <a:spLocks noChangeArrowheads="1"/>
          </p:cNvSpPr>
          <p:nvPr/>
        </p:nvSpPr>
        <p:spPr bwMode="auto">
          <a:xfrm>
            <a:off x="899592" y="2325999"/>
            <a:ext cx="3834773" cy="304721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a:r>
              <a:rPr kumimoji="1" lang="en-US" altLang="es-MX" b="1" dirty="0" smtClean="0">
                <a:solidFill>
                  <a:srgbClr val="0000CC"/>
                </a:solidFill>
                <a:latin typeface="Arial" pitchFamily="34" charset="0"/>
                <a:cs typeface="Times New Roman" pitchFamily="18" charset="0"/>
              </a:rPr>
              <a:t>EL </a:t>
            </a:r>
            <a:r>
              <a:rPr kumimoji="1" lang="en-US" altLang="es-MX" b="1" dirty="0">
                <a:solidFill>
                  <a:srgbClr val="0000CC"/>
                </a:solidFill>
                <a:latin typeface="Arial" pitchFamily="34" charset="0"/>
                <a:cs typeface="Times New Roman" pitchFamily="18" charset="0"/>
              </a:rPr>
              <a:t>DEPARTAMENTO DE PERSONAL TIENE UNA POSICIÓN DE </a:t>
            </a:r>
            <a:r>
              <a:rPr kumimoji="1" lang="en-US" altLang="es-MX" b="1" u="sng" dirty="0">
                <a:solidFill>
                  <a:srgbClr val="008000"/>
                </a:solidFill>
                <a:effectLst>
                  <a:outerShdw blurRad="38100" dist="38100" dir="2700000" algn="tl">
                    <a:srgbClr val="C0C0C0"/>
                  </a:outerShdw>
                </a:effectLst>
                <a:latin typeface="Arial" pitchFamily="34" charset="0"/>
                <a:cs typeface="Times New Roman" pitchFamily="18" charset="0"/>
              </a:rPr>
              <a:t>ASESORÍA</a:t>
            </a:r>
            <a:r>
              <a:rPr kumimoji="1" lang="en-US" altLang="es-MX" b="1" dirty="0">
                <a:solidFill>
                  <a:srgbClr val="0000CC"/>
                </a:solidFill>
                <a:latin typeface="Arial" pitchFamily="34" charset="0"/>
                <a:cs typeface="Times New Roman" pitchFamily="18" charset="0"/>
              </a:rPr>
              <a:t> </a:t>
            </a:r>
            <a:r>
              <a:rPr kumimoji="1" lang="en-US" altLang="es-MX" b="1" dirty="0" smtClean="0">
                <a:solidFill>
                  <a:srgbClr val="0000CC"/>
                </a:solidFill>
                <a:latin typeface="Arial" pitchFamily="34" charset="0"/>
                <a:cs typeface="Times New Roman" pitchFamily="18" charset="0"/>
              </a:rPr>
              <a:t>MÁS </a:t>
            </a:r>
            <a:r>
              <a:rPr kumimoji="1" lang="en-US" altLang="es-MX" b="1" dirty="0">
                <a:solidFill>
                  <a:srgbClr val="0000CC"/>
                </a:solidFill>
                <a:latin typeface="Arial" pitchFamily="34" charset="0"/>
                <a:cs typeface="Times New Roman" pitchFamily="18" charset="0"/>
              </a:rPr>
              <a:t>QUE DE LÍNEA, ESTA POSICIÓN ES DE </a:t>
            </a:r>
            <a:r>
              <a:rPr kumimoji="1" lang="en-US" altLang="es-MX" b="1" u="sng" dirty="0">
                <a:solidFill>
                  <a:srgbClr val="008000"/>
                </a:solidFill>
                <a:effectLst>
                  <a:outerShdw blurRad="38100" dist="38100" dir="2700000" algn="tl">
                    <a:srgbClr val="C0C0C0"/>
                  </a:outerShdw>
                </a:effectLst>
                <a:latin typeface="Arial" pitchFamily="34" charset="0"/>
                <a:cs typeface="Times New Roman" pitchFamily="18" charset="0"/>
              </a:rPr>
              <a:t>NATURALEZA CONSULTIVA</a:t>
            </a:r>
            <a:r>
              <a:rPr kumimoji="1" lang="en-US" altLang="es-MX" b="1" dirty="0">
                <a:solidFill>
                  <a:srgbClr val="0000CC"/>
                </a:solidFill>
                <a:latin typeface="Arial" pitchFamily="34" charset="0"/>
                <a:cs typeface="Times New Roman" pitchFamily="18" charset="0"/>
              </a:rPr>
              <a:t>, DE SERVICIO O DE APOYO. </a:t>
            </a:r>
            <a:endParaRPr kumimoji="1" lang="en-US" altLang="es-MX" b="1" dirty="0">
              <a:solidFill>
                <a:srgbClr val="0000CC"/>
              </a:solidFill>
              <a:latin typeface="Arial" pitchFamily="34" charset="0"/>
            </a:endParaRPr>
          </a:p>
        </p:txBody>
      </p:sp>
      <p:pic>
        <p:nvPicPr>
          <p:cNvPr id="2" name="Imagen 1"/>
          <p:cNvPicPr>
            <a:picLocks noChangeAspect="1"/>
          </p:cNvPicPr>
          <p:nvPr/>
        </p:nvPicPr>
        <p:blipFill>
          <a:blip r:embed="rId2"/>
          <a:stretch>
            <a:fillRect/>
          </a:stretch>
        </p:blipFill>
        <p:spPr>
          <a:xfrm>
            <a:off x="4716015" y="1628800"/>
            <a:ext cx="4250977" cy="4464496"/>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81250"/>
                                        </p:tgtEl>
                                        <p:attrNameLst>
                                          <p:attrName>style.visibility</p:attrName>
                                        </p:attrNameLst>
                                      </p:cBhvr>
                                      <p:to>
                                        <p:strVal val="visible"/>
                                      </p:to>
                                    </p:set>
                                    <p:anim calcmode="lin" valueType="num">
                                      <p:cBhvr>
                                        <p:cTn id="7" dur="1000" fill="hold"/>
                                        <p:tgtEl>
                                          <p:spTgt spid="181250"/>
                                        </p:tgtEl>
                                        <p:attrNameLst>
                                          <p:attrName>ppt_w</p:attrName>
                                        </p:attrNameLst>
                                      </p:cBhvr>
                                      <p:tavLst>
                                        <p:tav tm="0">
                                          <p:val>
                                            <p:fltVal val="0"/>
                                          </p:val>
                                        </p:tav>
                                        <p:tav tm="100000">
                                          <p:val>
                                            <p:strVal val="#ppt_w"/>
                                          </p:val>
                                        </p:tav>
                                      </p:tavLst>
                                    </p:anim>
                                    <p:anim calcmode="lin" valueType="num">
                                      <p:cBhvr>
                                        <p:cTn id="8" dur="1000" fill="hold"/>
                                        <p:tgtEl>
                                          <p:spTgt spid="181250"/>
                                        </p:tgtEl>
                                        <p:attrNameLst>
                                          <p:attrName>ppt_h</p:attrName>
                                        </p:attrNameLst>
                                      </p:cBhvr>
                                      <p:tavLst>
                                        <p:tav tm="0">
                                          <p:val>
                                            <p:fltVal val="0"/>
                                          </p:val>
                                        </p:tav>
                                        <p:tav tm="100000">
                                          <p:val>
                                            <p:strVal val="#ppt_h"/>
                                          </p:val>
                                        </p:tav>
                                      </p:tavLst>
                                    </p:anim>
                                    <p:anim calcmode="lin" valueType="num">
                                      <p:cBhvr>
                                        <p:cTn id="9" dur="1000" fill="hold"/>
                                        <p:tgtEl>
                                          <p:spTgt spid="18125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8125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250" grpId="0" autoUpdateAnimBg="0"/>
    </p:bld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ChangeArrowheads="1"/>
          </p:cNvSpPr>
          <p:nvPr/>
        </p:nvSpPr>
        <p:spPr bwMode="auto">
          <a:xfrm>
            <a:off x="1592263" y="0"/>
            <a:ext cx="6865937"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ORGANIZACIÓN </a:t>
            </a:r>
            <a:r>
              <a:rPr lang="es-MX" altLang="es-MX" sz="2800" b="1" dirty="0">
                <a:solidFill>
                  <a:schemeClr val="tx2"/>
                </a:solidFill>
                <a:effectLst>
                  <a:outerShdw blurRad="38100" dist="38100" dir="2700000" algn="tl">
                    <a:srgbClr val="C0C0C0"/>
                  </a:outerShdw>
                </a:effectLst>
                <a:latin typeface="Arial" pitchFamily="34" charset="0"/>
              </a:rPr>
              <a:t>DE LOS RECURSOS HUMANOS</a:t>
            </a:r>
          </a:p>
        </p:txBody>
      </p:sp>
      <p:sp>
        <p:nvSpPr>
          <p:cNvPr id="173059" name="Rectangle 3"/>
          <p:cNvSpPr>
            <a:spLocks noChangeArrowheads="1"/>
          </p:cNvSpPr>
          <p:nvPr/>
        </p:nvSpPr>
        <p:spPr bwMode="auto">
          <a:xfrm>
            <a:off x="827584" y="1340768"/>
            <a:ext cx="4680570" cy="489364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n-US" altLang="es-MX" b="1" dirty="0">
                <a:solidFill>
                  <a:srgbClr val="0000FF"/>
                </a:solidFill>
                <a:latin typeface="Arial" pitchFamily="34" charset="0"/>
                <a:cs typeface="Times New Roman" pitchFamily="18" charset="0"/>
              </a:rPr>
              <a:t>EL </a:t>
            </a:r>
            <a:r>
              <a:rPr kumimoji="1" lang="en-US" altLang="es-MX" b="1" dirty="0">
                <a:solidFill>
                  <a:srgbClr val="FF0000"/>
                </a:solidFill>
                <a:latin typeface="Arial" pitchFamily="34" charset="0"/>
                <a:cs typeface="Times New Roman" pitchFamily="18" charset="0"/>
              </a:rPr>
              <a:t>STAFF</a:t>
            </a:r>
            <a:r>
              <a:rPr kumimoji="1" lang="en-US" altLang="es-MX" b="1" dirty="0">
                <a:solidFill>
                  <a:srgbClr val="0000FF"/>
                </a:solidFill>
                <a:latin typeface="Arial" pitchFamily="34" charset="0"/>
                <a:cs typeface="Times New Roman" pitchFamily="18" charset="0"/>
              </a:rPr>
              <a:t> DE PERSONAL ASESORA EL DESARROLLO DE DIRECTRICES EN LA SOLUCIÓN DE PROBLEMAS ESPECÍFICOS DE PERSONAL, LA PROVISIÓN DE DATOS QUE HAGAN POSIBLE LA TOMA DE DECISIONES POR PARTE DEL GERENTE DE LÍNEA, Y LA EJECUCIÓN DEL SERVICIO DE PERSONAL SOLICITADO DE TODA ESPECIE.</a:t>
            </a:r>
            <a:r>
              <a:rPr kumimoji="1" lang="en-US" altLang="es-MX" b="1" dirty="0">
                <a:solidFill>
                  <a:srgbClr val="0000FF"/>
                </a:solidFill>
                <a:latin typeface="Arial" pitchFamily="34" charset="0"/>
              </a:rPr>
              <a:t> </a:t>
            </a:r>
          </a:p>
        </p:txBody>
      </p:sp>
      <p:pic>
        <p:nvPicPr>
          <p:cNvPr id="2" name="Imagen 1"/>
          <p:cNvPicPr>
            <a:picLocks noChangeAspect="1"/>
          </p:cNvPicPr>
          <p:nvPr/>
        </p:nvPicPr>
        <p:blipFill>
          <a:blip r:embed="rId2"/>
          <a:stretch>
            <a:fillRect/>
          </a:stretch>
        </p:blipFill>
        <p:spPr>
          <a:xfrm>
            <a:off x="5603653" y="2276872"/>
            <a:ext cx="3432843" cy="2664296"/>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73058"/>
                                        </p:tgtEl>
                                        <p:attrNameLst>
                                          <p:attrName>style.visibility</p:attrName>
                                        </p:attrNameLst>
                                      </p:cBhvr>
                                      <p:to>
                                        <p:strVal val="visible"/>
                                      </p:to>
                                    </p:set>
                                    <p:anim calcmode="lin" valueType="num">
                                      <p:cBhvr>
                                        <p:cTn id="7" dur="1000" fill="hold"/>
                                        <p:tgtEl>
                                          <p:spTgt spid="173058"/>
                                        </p:tgtEl>
                                        <p:attrNameLst>
                                          <p:attrName>ppt_w</p:attrName>
                                        </p:attrNameLst>
                                      </p:cBhvr>
                                      <p:tavLst>
                                        <p:tav tm="0">
                                          <p:val>
                                            <p:fltVal val="0"/>
                                          </p:val>
                                        </p:tav>
                                        <p:tav tm="100000">
                                          <p:val>
                                            <p:strVal val="#ppt_w"/>
                                          </p:val>
                                        </p:tav>
                                      </p:tavLst>
                                    </p:anim>
                                    <p:anim calcmode="lin" valueType="num">
                                      <p:cBhvr>
                                        <p:cTn id="8" dur="1000" fill="hold"/>
                                        <p:tgtEl>
                                          <p:spTgt spid="173058"/>
                                        </p:tgtEl>
                                        <p:attrNameLst>
                                          <p:attrName>ppt_h</p:attrName>
                                        </p:attrNameLst>
                                      </p:cBhvr>
                                      <p:tavLst>
                                        <p:tav tm="0">
                                          <p:val>
                                            <p:fltVal val="0"/>
                                          </p:val>
                                        </p:tav>
                                        <p:tav tm="100000">
                                          <p:val>
                                            <p:strVal val="#ppt_h"/>
                                          </p:val>
                                        </p:tav>
                                      </p:tavLst>
                                    </p:anim>
                                    <p:anim calcmode="lin" valueType="num">
                                      <p:cBhvr>
                                        <p:cTn id="9" dur="1000" fill="hold"/>
                                        <p:tgtEl>
                                          <p:spTgt spid="17305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73058"/>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16" presetClass="entr" presetSubtype="37" fill="hold" grpId="0" nodeType="afterEffect">
                                  <p:stCondLst>
                                    <p:cond delay="0"/>
                                  </p:stCondLst>
                                  <p:childTnLst>
                                    <p:set>
                                      <p:cBhvr>
                                        <p:cTn id="13" dur="1" fill="hold">
                                          <p:stCondLst>
                                            <p:cond delay="0"/>
                                          </p:stCondLst>
                                        </p:cTn>
                                        <p:tgtEl>
                                          <p:spTgt spid="173059"/>
                                        </p:tgtEl>
                                        <p:attrNameLst>
                                          <p:attrName>style.visibility</p:attrName>
                                        </p:attrNameLst>
                                      </p:cBhvr>
                                      <p:to>
                                        <p:strVal val="visible"/>
                                      </p:to>
                                    </p:set>
                                    <p:animEffect transition="in" filter="barn(outVertical)">
                                      <p:cBhvr>
                                        <p:cTn id="14" dur="500"/>
                                        <p:tgtEl>
                                          <p:spTgt spid="1730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058" grpId="0" autoUpdateAnimBg="0"/>
      <p:bldP spid="173059" grpId="0" autoUpdateAnimBg="0"/>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ChangeArrowheads="1"/>
          </p:cNvSpPr>
          <p:nvPr/>
        </p:nvSpPr>
        <p:spPr bwMode="auto">
          <a:xfrm>
            <a:off x="1450479" y="-12477"/>
            <a:ext cx="6865937"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ORGANIZACIÓN </a:t>
            </a:r>
            <a:r>
              <a:rPr lang="es-MX" altLang="es-MX" sz="2800" b="1" dirty="0">
                <a:solidFill>
                  <a:schemeClr val="tx2"/>
                </a:solidFill>
                <a:effectLst>
                  <a:outerShdw blurRad="38100" dist="38100" dir="2700000" algn="tl">
                    <a:srgbClr val="C0C0C0"/>
                  </a:outerShdw>
                </a:effectLst>
                <a:latin typeface="Arial" pitchFamily="34" charset="0"/>
              </a:rPr>
              <a:t>DE LOS RECURSOS HUMANOS</a:t>
            </a:r>
          </a:p>
        </p:txBody>
      </p:sp>
      <p:sp>
        <p:nvSpPr>
          <p:cNvPr id="175107" name="Rectangle 3"/>
          <p:cNvSpPr>
            <a:spLocks noChangeArrowheads="1"/>
          </p:cNvSpPr>
          <p:nvPr/>
        </p:nvSpPr>
        <p:spPr bwMode="auto">
          <a:xfrm>
            <a:off x="971600" y="980728"/>
            <a:ext cx="7848600" cy="209288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kumimoji="1" lang="en-US" altLang="es-MX" b="1" i="1" dirty="0">
                <a:solidFill>
                  <a:srgbClr val="FF0000"/>
                </a:solidFill>
                <a:effectLst>
                  <a:outerShdw blurRad="38100" dist="38100" dir="2700000" algn="tl">
                    <a:srgbClr val="C0C0C0"/>
                  </a:outerShdw>
                </a:effectLst>
                <a:latin typeface="Arial" pitchFamily="34" charset="0"/>
                <a:cs typeface="Times New Roman" pitchFamily="18" charset="0"/>
              </a:rPr>
              <a:t>FUNCIONES</a:t>
            </a:r>
          </a:p>
          <a:p>
            <a:pPr eaLnBrk="1" hangingPunct="1"/>
            <a:endParaRPr kumimoji="1" lang="en-US" altLang="es-MX" sz="1000" dirty="0">
              <a:solidFill>
                <a:schemeClr val="tx2"/>
              </a:solidFill>
              <a:latin typeface="Arial" pitchFamily="34" charset="0"/>
              <a:cs typeface="Times New Roman" pitchFamily="18" charset="0"/>
            </a:endParaRPr>
          </a:p>
          <a:p>
            <a:pPr algn="just" eaLnBrk="1" hangingPunct="1"/>
            <a:r>
              <a:rPr kumimoji="1" lang="en-US" altLang="es-MX" b="1" dirty="0" smtClean="0">
                <a:solidFill>
                  <a:srgbClr val="0000FF"/>
                </a:solidFill>
                <a:latin typeface="Arial" pitchFamily="34" charset="0"/>
                <a:cs typeface="Times New Roman" pitchFamily="18" charset="0"/>
              </a:rPr>
              <a:t>DESAFÍO QUE TENEMOS LOS </a:t>
            </a:r>
            <a:r>
              <a:rPr kumimoji="1" lang="en-US" altLang="es-MX" b="1" dirty="0">
                <a:solidFill>
                  <a:srgbClr val="0000FF"/>
                </a:solidFill>
                <a:latin typeface="Arial" pitchFamily="34" charset="0"/>
                <a:cs typeface="Times New Roman" pitchFamily="18" charset="0"/>
              </a:rPr>
              <a:t>ADMINISTRADORES DE RECURSOS HUMANOS ES LOGRAR EL MEJORAMIENTO DE LAS ORGANIZACIONES, HACIÉNDOLAS MAS EFICACES Y EFICIENTES.</a:t>
            </a:r>
            <a:endParaRPr kumimoji="1" lang="en-US" altLang="es-MX" b="1" dirty="0">
              <a:solidFill>
                <a:srgbClr val="0000FF"/>
              </a:solidFill>
              <a:latin typeface="Arial" pitchFamily="34" charset="0"/>
            </a:endParaRPr>
          </a:p>
        </p:txBody>
      </p:sp>
      <p:pic>
        <p:nvPicPr>
          <p:cNvPr id="2" name="Imagen 1"/>
          <p:cNvPicPr>
            <a:picLocks noChangeAspect="1"/>
          </p:cNvPicPr>
          <p:nvPr/>
        </p:nvPicPr>
        <p:blipFill>
          <a:blip r:embed="rId2"/>
          <a:stretch>
            <a:fillRect/>
          </a:stretch>
        </p:blipFill>
        <p:spPr>
          <a:xfrm>
            <a:off x="1397502" y="2996953"/>
            <a:ext cx="7278954" cy="3888432"/>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75106"/>
                                        </p:tgtEl>
                                        <p:attrNameLst>
                                          <p:attrName>style.visibility</p:attrName>
                                        </p:attrNameLst>
                                      </p:cBhvr>
                                      <p:to>
                                        <p:strVal val="visible"/>
                                      </p:to>
                                    </p:set>
                                    <p:anim calcmode="lin" valueType="num">
                                      <p:cBhvr>
                                        <p:cTn id="7" dur="1000" fill="hold"/>
                                        <p:tgtEl>
                                          <p:spTgt spid="175106"/>
                                        </p:tgtEl>
                                        <p:attrNameLst>
                                          <p:attrName>ppt_w</p:attrName>
                                        </p:attrNameLst>
                                      </p:cBhvr>
                                      <p:tavLst>
                                        <p:tav tm="0">
                                          <p:val>
                                            <p:fltVal val="0"/>
                                          </p:val>
                                        </p:tav>
                                        <p:tav tm="100000">
                                          <p:val>
                                            <p:strVal val="#ppt_w"/>
                                          </p:val>
                                        </p:tav>
                                      </p:tavLst>
                                    </p:anim>
                                    <p:anim calcmode="lin" valueType="num">
                                      <p:cBhvr>
                                        <p:cTn id="8" dur="1000" fill="hold"/>
                                        <p:tgtEl>
                                          <p:spTgt spid="175106"/>
                                        </p:tgtEl>
                                        <p:attrNameLst>
                                          <p:attrName>ppt_h</p:attrName>
                                        </p:attrNameLst>
                                      </p:cBhvr>
                                      <p:tavLst>
                                        <p:tav tm="0">
                                          <p:val>
                                            <p:fltVal val="0"/>
                                          </p:val>
                                        </p:tav>
                                        <p:tav tm="100000">
                                          <p:val>
                                            <p:strVal val="#ppt_h"/>
                                          </p:val>
                                        </p:tav>
                                      </p:tavLst>
                                    </p:anim>
                                    <p:anim calcmode="lin" valueType="num">
                                      <p:cBhvr>
                                        <p:cTn id="9" dur="1000" fill="hold"/>
                                        <p:tgtEl>
                                          <p:spTgt spid="17510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75106"/>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23" presetClass="entr" presetSubtype="32" fill="hold" grpId="0" nodeType="afterEffect">
                                  <p:stCondLst>
                                    <p:cond delay="0"/>
                                  </p:stCondLst>
                                  <p:childTnLst>
                                    <p:set>
                                      <p:cBhvr>
                                        <p:cTn id="13" dur="1" fill="hold">
                                          <p:stCondLst>
                                            <p:cond delay="0"/>
                                          </p:stCondLst>
                                        </p:cTn>
                                        <p:tgtEl>
                                          <p:spTgt spid="175107"/>
                                        </p:tgtEl>
                                        <p:attrNameLst>
                                          <p:attrName>style.visibility</p:attrName>
                                        </p:attrNameLst>
                                      </p:cBhvr>
                                      <p:to>
                                        <p:strVal val="visible"/>
                                      </p:to>
                                    </p:set>
                                    <p:anim calcmode="lin" valueType="num">
                                      <p:cBhvr>
                                        <p:cTn id="14" dur="500" fill="hold"/>
                                        <p:tgtEl>
                                          <p:spTgt spid="175107"/>
                                        </p:tgtEl>
                                        <p:attrNameLst>
                                          <p:attrName>ppt_w</p:attrName>
                                        </p:attrNameLst>
                                      </p:cBhvr>
                                      <p:tavLst>
                                        <p:tav tm="0">
                                          <p:val>
                                            <p:strVal val="4*#ppt_w"/>
                                          </p:val>
                                        </p:tav>
                                        <p:tav tm="100000">
                                          <p:val>
                                            <p:strVal val="#ppt_w"/>
                                          </p:val>
                                        </p:tav>
                                      </p:tavLst>
                                    </p:anim>
                                    <p:anim calcmode="lin" valueType="num">
                                      <p:cBhvr>
                                        <p:cTn id="15" dur="500" fill="hold"/>
                                        <p:tgtEl>
                                          <p:spTgt spid="175107"/>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06" grpId="0" autoUpdateAnimBg="0"/>
      <p:bldP spid="175107" grpId="0" autoUpdateAnimBg="0"/>
    </p:bld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ChangeArrowheads="1"/>
          </p:cNvSpPr>
          <p:nvPr/>
        </p:nvSpPr>
        <p:spPr bwMode="auto">
          <a:xfrm>
            <a:off x="1592263" y="0"/>
            <a:ext cx="6865937"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ORGANIZACIÓN </a:t>
            </a:r>
            <a:r>
              <a:rPr lang="es-MX" altLang="es-MX" sz="2800" b="1" dirty="0">
                <a:solidFill>
                  <a:schemeClr val="tx2"/>
                </a:solidFill>
                <a:effectLst>
                  <a:outerShdw blurRad="38100" dist="38100" dir="2700000" algn="tl">
                    <a:srgbClr val="C0C0C0"/>
                  </a:outerShdw>
                </a:effectLst>
                <a:latin typeface="Arial" pitchFamily="34" charset="0"/>
              </a:rPr>
              <a:t>DE LOS RECURSOS HUMANOS</a:t>
            </a:r>
          </a:p>
        </p:txBody>
      </p:sp>
      <p:sp>
        <p:nvSpPr>
          <p:cNvPr id="165891" name="Rectangle 3"/>
          <p:cNvSpPr>
            <a:spLocks noChangeArrowheads="1"/>
          </p:cNvSpPr>
          <p:nvPr/>
        </p:nvSpPr>
        <p:spPr bwMode="auto">
          <a:xfrm>
            <a:off x="899592" y="1052736"/>
            <a:ext cx="8077200" cy="209288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a:r>
              <a:rPr kumimoji="1" lang="en-US" altLang="es-MX" b="1" i="1" dirty="0" smtClean="0">
                <a:solidFill>
                  <a:srgbClr val="FF0000"/>
                </a:solidFill>
                <a:effectLst>
                  <a:outerShdw blurRad="38100" dist="38100" dir="2700000" algn="tl">
                    <a:srgbClr val="C0C0C0"/>
                  </a:outerShdw>
                </a:effectLst>
                <a:latin typeface="Arial" pitchFamily="34" charset="0"/>
                <a:cs typeface="Times New Roman" pitchFamily="18" charset="0"/>
              </a:rPr>
              <a:t>POLÍTICAS</a:t>
            </a:r>
            <a:endParaRPr kumimoji="1" lang="en-US" altLang="es-MX" b="1" i="1" dirty="0">
              <a:solidFill>
                <a:srgbClr val="FF0000"/>
              </a:solidFill>
              <a:effectLst>
                <a:outerShdw blurRad="38100" dist="38100" dir="2700000" algn="tl">
                  <a:srgbClr val="C0C0C0"/>
                </a:outerShdw>
              </a:effectLst>
              <a:latin typeface="Arial" pitchFamily="34" charset="0"/>
              <a:cs typeface="Times New Roman" pitchFamily="18" charset="0"/>
            </a:endParaRPr>
          </a:p>
          <a:p>
            <a:pPr algn="ctr"/>
            <a:endParaRPr kumimoji="1" lang="en-US" altLang="es-MX" sz="1000" b="1" dirty="0">
              <a:solidFill>
                <a:schemeClr val="tx2"/>
              </a:solidFill>
              <a:effectLst>
                <a:outerShdw blurRad="38100" dist="38100" dir="2700000" algn="tl">
                  <a:srgbClr val="C0C0C0"/>
                </a:outerShdw>
              </a:effectLst>
              <a:latin typeface="Arial" pitchFamily="34" charset="0"/>
              <a:cs typeface="Times New Roman" pitchFamily="18" charset="0"/>
            </a:endParaRPr>
          </a:p>
          <a:p>
            <a:pPr algn="just"/>
            <a:r>
              <a:rPr kumimoji="1" lang="en-US" altLang="es-MX" b="1" dirty="0">
                <a:solidFill>
                  <a:srgbClr val="0000FF"/>
                </a:solidFill>
                <a:latin typeface="Arial" pitchFamily="34" charset="0"/>
                <a:cs typeface="Times New Roman" pitchFamily="18" charset="0"/>
              </a:rPr>
              <a:t>SER EFICAZ SIGNIFICA CONTAR CON EL MEJOR </a:t>
            </a:r>
            <a:r>
              <a:rPr kumimoji="1" lang="en-US" altLang="es-MX" b="1" dirty="0" smtClean="0">
                <a:solidFill>
                  <a:srgbClr val="0000FF"/>
                </a:solidFill>
                <a:latin typeface="Arial" pitchFamily="34" charset="0"/>
                <a:cs typeface="Times New Roman" pitchFamily="18" charset="0"/>
              </a:rPr>
              <a:t>TALENTO HUMANO, </a:t>
            </a:r>
            <a:r>
              <a:rPr kumimoji="1" lang="en-US" altLang="es-MX" b="1" dirty="0">
                <a:solidFill>
                  <a:srgbClr val="0000FF"/>
                </a:solidFill>
                <a:latin typeface="Arial" pitchFamily="34" charset="0"/>
                <a:cs typeface="Times New Roman" pitchFamily="18" charset="0"/>
              </a:rPr>
              <a:t>DESARROLLANDO SUS </a:t>
            </a:r>
            <a:r>
              <a:rPr kumimoji="1" lang="en-US" altLang="es-MX" b="1" dirty="0" smtClean="0">
                <a:solidFill>
                  <a:srgbClr val="0000FF"/>
                </a:solidFill>
                <a:latin typeface="Arial" pitchFamily="34" charset="0"/>
                <a:cs typeface="Times New Roman" pitchFamily="18" charset="0"/>
              </a:rPr>
              <a:t>COMPETENCIAS LABORALES </a:t>
            </a:r>
            <a:r>
              <a:rPr kumimoji="1" lang="en-US" altLang="es-MX" b="1" dirty="0">
                <a:solidFill>
                  <a:srgbClr val="0000FF"/>
                </a:solidFill>
                <a:latin typeface="Arial" pitchFamily="34" charset="0"/>
                <a:cs typeface="Times New Roman" pitchFamily="18" charset="0"/>
              </a:rPr>
              <a:t>A </a:t>
            </a:r>
            <a:r>
              <a:rPr kumimoji="1" lang="en-US" altLang="es-MX" b="1" dirty="0" smtClean="0">
                <a:solidFill>
                  <a:srgbClr val="0000FF"/>
                </a:solidFill>
                <a:latin typeface="Arial" pitchFamily="34" charset="0"/>
                <a:cs typeface="Times New Roman" pitchFamily="18" charset="0"/>
              </a:rPr>
              <a:t>TRAVÉS </a:t>
            </a:r>
            <a:r>
              <a:rPr kumimoji="1" lang="en-US" altLang="es-MX" b="1" dirty="0">
                <a:solidFill>
                  <a:srgbClr val="0000FF"/>
                </a:solidFill>
                <a:latin typeface="Arial" pitchFamily="34" charset="0"/>
                <a:cs typeface="Times New Roman" pitchFamily="18" charset="0"/>
              </a:rPr>
              <a:t>DE LOS </a:t>
            </a:r>
            <a:r>
              <a:rPr kumimoji="1" lang="en-US" altLang="es-MX" b="1" dirty="0" smtClean="0">
                <a:solidFill>
                  <a:srgbClr val="0000FF"/>
                </a:solidFill>
                <a:latin typeface="Arial" pitchFamily="34" charset="0"/>
                <a:cs typeface="Times New Roman" pitchFamily="18" charset="0"/>
              </a:rPr>
              <a:t>MÁS </a:t>
            </a:r>
            <a:r>
              <a:rPr kumimoji="1" lang="en-US" altLang="es-MX" b="1" dirty="0">
                <a:solidFill>
                  <a:srgbClr val="0000FF"/>
                </a:solidFill>
                <a:latin typeface="Arial" pitchFamily="34" charset="0"/>
                <a:cs typeface="Times New Roman" pitchFamily="18" charset="0"/>
              </a:rPr>
              <a:t>EFICIENTES RECURSOS DE CAPACITACIÓN.</a:t>
            </a:r>
          </a:p>
        </p:txBody>
      </p:sp>
      <p:pic>
        <p:nvPicPr>
          <p:cNvPr id="2" name="Imagen 1"/>
          <p:cNvPicPr>
            <a:picLocks noChangeAspect="1"/>
          </p:cNvPicPr>
          <p:nvPr/>
        </p:nvPicPr>
        <p:blipFill>
          <a:blip r:embed="rId2"/>
          <a:stretch>
            <a:fillRect/>
          </a:stretch>
        </p:blipFill>
        <p:spPr>
          <a:xfrm>
            <a:off x="5652120" y="3501008"/>
            <a:ext cx="3479800" cy="2336800"/>
          </a:xfrm>
          <a:prstGeom prst="rect">
            <a:avLst/>
          </a:prstGeom>
        </p:spPr>
      </p:pic>
      <p:pic>
        <p:nvPicPr>
          <p:cNvPr id="3" name="Imagen 2"/>
          <p:cNvPicPr>
            <a:picLocks noChangeAspect="1"/>
          </p:cNvPicPr>
          <p:nvPr/>
        </p:nvPicPr>
        <p:blipFill>
          <a:blip r:embed="rId3"/>
          <a:stretch>
            <a:fillRect/>
          </a:stretch>
        </p:blipFill>
        <p:spPr>
          <a:xfrm>
            <a:off x="755576" y="3861048"/>
            <a:ext cx="4824536" cy="1498600"/>
          </a:xfrm>
          <a:prstGeom prst="rect">
            <a:avLst/>
          </a:prstGeom>
        </p:spPr>
      </p:pic>
      <p:sp>
        <p:nvSpPr>
          <p:cNvPr id="4" name="Igual 3"/>
          <p:cNvSpPr/>
          <p:nvPr/>
        </p:nvSpPr>
        <p:spPr bwMode="auto">
          <a:xfrm>
            <a:off x="5508104" y="4509120"/>
            <a:ext cx="432048" cy="504056"/>
          </a:xfrm>
          <a:prstGeom prst="mathEqual">
            <a:avLst/>
          </a:pr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2400" b="0" i="0" u="none" strike="noStrike" cap="none" normalizeH="0" baseline="0" smtClean="0">
              <a:ln>
                <a:noFill/>
              </a:ln>
              <a:solidFill>
                <a:schemeClr val="tx1"/>
              </a:solidFill>
              <a:effectLst/>
              <a:latin typeface="Times New Roman" pitchFamily="18"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65890"/>
                                        </p:tgtEl>
                                        <p:attrNameLst>
                                          <p:attrName>style.visibility</p:attrName>
                                        </p:attrNameLst>
                                      </p:cBhvr>
                                      <p:to>
                                        <p:strVal val="visible"/>
                                      </p:to>
                                    </p:set>
                                    <p:anim calcmode="lin" valueType="num">
                                      <p:cBhvr>
                                        <p:cTn id="7" dur="1000" fill="hold"/>
                                        <p:tgtEl>
                                          <p:spTgt spid="165890"/>
                                        </p:tgtEl>
                                        <p:attrNameLst>
                                          <p:attrName>ppt_w</p:attrName>
                                        </p:attrNameLst>
                                      </p:cBhvr>
                                      <p:tavLst>
                                        <p:tav tm="0">
                                          <p:val>
                                            <p:fltVal val="0"/>
                                          </p:val>
                                        </p:tav>
                                        <p:tav tm="100000">
                                          <p:val>
                                            <p:strVal val="#ppt_w"/>
                                          </p:val>
                                        </p:tav>
                                      </p:tavLst>
                                    </p:anim>
                                    <p:anim calcmode="lin" valueType="num">
                                      <p:cBhvr>
                                        <p:cTn id="8" dur="1000" fill="hold"/>
                                        <p:tgtEl>
                                          <p:spTgt spid="165890"/>
                                        </p:tgtEl>
                                        <p:attrNameLst>
                                          <p:attrName>ppt_h</p:attrName>
                                        </p:attrNameLst>
                                      </p:cBhvr>
                                      <p:tavLst>
                                        <p:tav tm="0">
                                          <p:val>
                                            <p:fltVal val="0"/>
                                          </p:val>
                                        </p:tav>
                                        <p:tav tm="100000">
                                          <p:val>
                                            <p:strVal val="#ppt_h"/>
                                          </p:val>
                                        </p:tav>
                                      </p:tavLst>
                                    </p:anim>
                                    <p:anim calcmode="lin" valueType="num">
                                      <p:cBhvr>
                                        <p:cTn id="9" dur="1000" fill="hold"/>
                                        <p:tgtEl>
                                          <p:spTgt spid="16589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65890"/>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1" presetClass="entr" presetSubtype="0" fill="hold" grpId="0" nodeType="afterEffect">
                                  <p:stCondLst>
                                    <p:cond delay="0"/>
                                  </p:stCondLst>
                                  <p:childTnLst>
                                    <p:set>
                                      <p:cBhvr>
                                        <p:cTn id="13" dur="1" fill="hold">
                                          <p:stCondLst>
                                            <p:cond delay="499"/>
                                          </p:stCondLst>
                                        </p:cTn>
                                        <p:tgtEl>
                                          <p:spTgt spid="1658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0" grpId="0" autoUpdateAnimBg="0"/>
      <p:bldP spid="165891" grpId="0" autoUpdateAnimBg="0"/>
    </p:bld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ChangeArrowheads="1"/>
          </p:cNvSpPr>
          <p:nvPr/>
        </p:nvSpPr>
        <p:spPr bwMode="auto">
          <a:xfrm>
            <a:off x="1592263" y="0"/>
            <a:ext cx="6865937"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ORGANIZACIÓN </a:t>
            </a:r>
            <a:r>
              <a:rPr lang="es-MX" altLang="es-MX" sz="2800" b="1" dirty="0">
                <a:solidFill>
                  <a:schemeClr val="tx2"/>
                </a:solidFill>
                <a:effectLst>
                  <a:outerShdw blurRad="38100" dist="38100" dir="2700000" algn="tl">
                    <a:srgbClr val="C0C0C0"/>
                  </a:outerShdw>
                </a:effectLst>
                <a:latin typeface="Arial" pitchFamily="34" charset="0"/>
              </a:rPr>
              <a:t>DE LOS RECURSOS HUMANOS</a:t>
            </a:r>
          </a:p>
        </p:txBody>
      </p:sp>
      <p:sp>
        <p:nvSpPr>
          <p:cNvPr id="177155" name="Rectangle 3"/>
          <p:cNvSpPr>
            <a:spLocks noChangeArrowheads="1"/>
          </p:cNvSpPr>
          <p:nvPr/>
        </p:nvSpPr>
        <p:spPr bwMode="auto">
          <a:xfrm>
            <a:off x="899592" y="1052736"/>
            <a:ext cx="8001000" cy="30469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a:r>
              <a:rPr kumimoji="1" lang="en-US" altLang="es-MX" b="1" i="1" dirty="0" smtClean="0">
                <a:solidFill>
                  <a:srgbClr val="FF0000"/>
                </a:solidFill>
                <a:effectLst>
                  <a:outerShdw blurRad="38100" dist="38100" dir="2700000" algn="tl">
                    <a:srgbClr val="C0C0C0"/>
                  </a:outerShdw>
                </a:effectLst>
                <a:latin typeface="Arial" pitchFamily="34" charset="0"/>
                <a:cs typeface="Times New Roman" pitchFamily="18" charset="0"/>
              </a:rPr>
              <a:t>POLÍTICAS</a:t>
            </a:r>
            <a:endParaRPr kumimoji="1" lang="en-US" altLang="es-MX" b="1" i="1" dirty="0">
              <a:solidFill>
                <a:srgbClr val="FF0000"/>
              </a:solidFill>
              <a:effectLst>
                <a:outerShdw blurRad="38100" dist="38100" dir="2700000" algn="tl">
                  <a:srgbClr val="C0C0C0"/>
                </a:outerShdw>
              </a:effectLst>
              <a:latin typeface="Arial" pitchFamily="34" charset="0"/>
              <a:cs typeface="Times New Roman" pitchFamily="18" charset="0"/>
            </a:endParaRPr>
          </a:p>
          <a:p>
            <a:pPr algn="just"/>
            <a:r>
              <a:rPr kumimoji="1" lang="en-US" altLang="es-MX" b="1" dirty="0">
                <a:solidFill>
                  <a:srgbClr val="0000FF"/>
                </a:solidFill>
                <a:latin typeface="Arial" pitchFamily="34" charset="0"/>
                <a:cs typeface="Times New Roman" pitchFamily="18" charset="0"/>
              </a:rPr>
              <a:t>SER EFICIENTE IMPLICA QUE UNA ORGANIZACIÓN DEBE ELIMINAR LOS </a:t>
            </a:r>
            <a:r>
              <a:rPr kumimoji="1" lang="en-US" altLang="es-MX" b="1" dirty="0" smtClean="0">
                <a:solidFill>
                  <a:srgbClr val="0000FF"/>
                </a:solidFill>
                <a:latin typeface="Arial" pitchFamily="34" charset="0"/>
                <a:cs typeface="Times New Roman" pitchFamily="18" charset="0"/>
              </a:rPr>
              <a:t>COSTOS </a:t>
            </a:r>
            <a:r>
              <a:rPr kumimoji="1" lang="en-US" altLang="es-MX" b="1" dirty="0">
                <a:solidFill>
                  <a:srgbClr val="0000FF"/>
                </a:solidFill>
                <a:latin typeface="Arial" pitchFamily="34" charset="0"/>
                <a:cs typeface="Times New Roman" pitchFamily="18" charset="0"/>
              </a:rPr>
              <a:t>(AHORRO DE HORAS HOMBRE, MEDIOS DE PUBLICIDAD, INVESTIGACIÓN DE ANTECEDENTES, </a:t>
            </a:r>
            <a:r>
              <a:rPr kumimoji="1" lang="en-US" altLang="es-MX" b="1" dirty="0" smtClean="0">
                <a:solidFill>
                  <a:srgbClr val="0000FF"/>
                </a:solidFill>
                <a:latin typeface="Arial" pitchFamily="34" charset="0"/>
                <a:cs typeface="Times New Roman" pitchFamily="18" charset="0"/>
              </a:rPr>
              <a:t>EXÁMENES MÉDICOS</a:t>
            </a:r>
            <a:r>
              <a:rPr kumimoji="1" lang="en-US" altLang="es-MX" b="1" dirty="0">
                <a:solidFill>
                  <a:srgbClr val="0000FF"/>
                </a:solidFill>
                <a:latin typeface="Arial" pitchFamily="34" charset="0"/>
                <a:cs typeface="Times New Roman" pitchFamily="18" charset="0"/>
              </a:rPr>
              <a:t>, </a:t>
            </a:r>
            <a:r>
              <a:rPr kumimoji="1" lang="en-US" altLang="es-MX" b="1" dirty="0" smtClean="0">
                <a:solidFill>
                  <a:srgbClr val="0000FF"/>
                </a:solidFill>
                <a:latin typeface="Arial" pitchFamily="34" charset="0"/>
                <a:cs typeface="Times New Roman" pitchFamily="18" charset="0"/>
              </a:rPr>
              <a:t>SUELDOS </a:t>
            </a:r>
            <a:r>
              <a:rPr kumimoji="1" lang="en-US" altLang="es-MX" b="1" dirty="0">
                <a:solidFill>
                  <a:srgbClr val="0000FF"/>
                </a:solidFill>
                <a:latin typeface="Arial" pitchFamily="34" charset="0"/>
                <a:cs typeface="Times New Roman" pitchFamily="18" charset="0"/>
              </a:rPr>
              <a:t>Y SALARIOS</a:t>
            </a:r>
            <a:r>
              <a:rPr kumimoji="1" lang="en-US" altLang="es-MX" b="1" dirty="0" smtClean="0">
                <a:solidFill>
                  <a:srgbClr val="0000FF"/>
                </a:solidFill>
                <a:latin typeface="Arial" pitchFamily="34" charset="0"/>
                <a:cs typeface="Times New Roman" pitchFamily="18" charset="0"/>
              </a:rPr>
              <a:t>), </a:t>
            </a:r>
            <a:r>
              <a:rPr kumimoji="1" lang="en-US" altLang="es-MX" b="1" dirty="0">
                <a:solidFill>
                  <a:srgbClr val="0000FF"/>
                </a:solidFill>
                <a:latin typeface="Arial" pitchFamily="34" charset="0"/>
                <a:cs typeface="Times New Roman" pitchFamily="18" charset="0"/>
              </a:rPr>
              <a:t>ELIMINANDO CON ELLO LA ROTACIÓN DE PERSONAL.</a:t>
            </a:r>
          </a:p>
          <a:p>
            <a:endParaRPr kumimoji="1" lang="en-US" altLang="es-MX" dirty="0">
              <a:solidFill>
                <a:schemeClr val="tx2"/>
              </a:solidFill>
              <a:latin typeface="Arial" pitchFamily="34" charset="0"/>
              <a:cs typeface="Times New Roman" pitchFamily="18" charset="0"/>
            </a:endParaRPr>
          </a:p>
        </p:txBody>
      </p:sp>
      <p:pic>
        <p:nvPicPr>
          <p:cNvPr id="2" name="Imagen 1"/>
          <p:cNvPicPr>
            <a:picLocks noChangeAspect="1"/>
          </p:cNvPicPr>
          <p:nvPr/>
        </p:nvPicPr>
        <p:blipFill>
          <a:blip r:embed="rId3"/>
          <a:stretch>
            <a:fillRect/>
          </a:stretch>
        </p:blipFill>
        <p:spPr>
          <a:xfrm>
            <a:off x="1115615" y="3717032"/>
            <a:ext cx="3682587" cy="2664296"/>
          </a:xfrm>
          <a:prstGeom prst="rect">
            <a:avLst/>
          </a:prstGeom>
        </p:spPr>
      </p:pic>
      <p:pic>
        <p:nvPicPr>
          <p:cNvPr id="3" name="Imagen 2"/>
          <p:cNvPicPr>
            <a:picLocks noChangeAspect="1"/>
          </p:cNvPicPr>
          <p:nvPr/>
        </p:nvPicPr>
        <p:blipFill>
          <a:blip r:embed="rId4"/>
          <a:stretch>
            <a:fillRect/>
          </a:stretch>
        </p:blipFill>
        <p:spPr>
          <a:xfrm>
            <a:off x="5048448" y="3879304"/>
            <a:ext cx="3556000" cy="22860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77154"/>
                                        </p:tgtEl>
                                        <p:attrNameLst>
                                          <p:attrName>style.visibility</p:attrName>
                                        </p:attrNameLst>
                                      </p:cBhvr>
                                      <p:to>
                                        <p:strVal val="visible"/>
                                      </p:to>
                                    </p:set>
                                    <p:anim calcmode="lin" valueType="num">
                                      <p:cBhvr>
                                        <p:cTn id="7" dur="1000" fill="hold"/>
                                        <p:tgtEl>
                                          <p:spTgt spid="177154"/>
                                        </p:tgtEl>
                                        <p:attrNameLst>
                                          <p:attrName>ppt_w</p:attrName>
                                        </p:attrNameLst>
                                      </p:cBhvr>
                                      <p:tavLst>
                                        <p:tav tm="0">
                                          <p:val>
                                            <p:fltVal val="0"/>
                                          </p:val>
                                        </p:tav>
                                        <p:tav tm="100000">
                                          <p:val>
                                            <p:strVal val="#ppt_w"/>
                                          </p:val>
                                        </p:tav>
                                      </p:tavLst>
                                    </p:anim>
                                    <p:anim calcmode="lin" valueType="num">
                                      <p:cBhvr>
                                        <p:cTn id="8" dur="1000" fill="hold"/>
                                        <p:tgtEl>
                                          <p:spTgt spid="177154"/>
                                        </p:tgtEl>
                                        <p:attrNameLst>
                                          <p:attrName>ppt_h</p:attrName>
                                        </p:attrNameLst>
                                      </p:cBhvr>
                                      <p:tavLst>
                                        <p:tav tm="0">
                                          <p:val>
                                            <p:fltVal val="0"/>
                                          </p:val>
                                        </p:tav>
                                        <p:tav tm="100000">
                                          <p:val>
                                            <p:strVal val="#ppt_h"/>
                                          </p:val>
                                        </p:tav>
                                      </p:tavLst>
                                    </p:anim>
                                    <p:anim calcmode="lin" valueType="num">
                                      <p:cBhvr>
                                        <p:cTn id="9" dur="1000" fill="hold"/>
                                        <p:tgtEl>
                                          <p:spTgt spid="17715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77154"/>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23" presetClass="entr" presetSubtype="32" fill="hold" grpId="0" nodeType="afterEffect">
                                  <p:stCondLst>
                                    <p:cond delay="0"/>
                                  </p:stCondLst>
                                  <p:childTnLst>
                                    <p:set>
                                      <p:cBhvr>
                                        <p:cTn id="13" dur="1" fill="hold">
                                          <p:stCondLst>
                                            <p:cond delay="0"/>
                                          </p:stCondLst>
                                        </p:cTn>
                                        <p:tgtEl>
                                          <p:spTgt spid="177155"/>
                                        </p:tgtEl>
                                        <p:attrNameLst>
                                          <p:attrName>style.visibility</p:attrName>
                                        </p:attrNameLst>
                                      </p:cBhvr>
                                      <p:to>
                                        <p:strVal val="visible"/>
                                      </p:to>
                                    </p:set>
                                    <p:anim calcmode="lin" valueType="num">
                                      <p:cBhvr>
                                        <p:cTn id="14" dur="500" fill="hold"/>
                                        <p:tgtEl>
                                          <p:spTgt spid="177155"/>
                                        </p:tgtEl>
                                        <p:attrNameLst>
                                          <p:attrName>ppt_w</p:attrName>
                                        </p:attrNameLst>
                                      </p:cBhvr>
                                      <p:tavLst>
                                        <p:tav tm="0">
                                          <p:val>
                                            <p:strVal val="4*#ppt_w"/>
                                          </p:val>
                                        </p:tav>
                                        <p:tav tm="100000">
                                          <p:val>
                                            <p:strVal val="#ppt_w"/>
                                          </p:val>
                                        </p:tav>
                                      </p:tavLst>
                                    </p:anim>
                                    <p:anim calcmode="lin" valueType="num">
                                      <p:cBhvr>
                                        <p:cTn id="15" dur="500" fill="hold"/>
                                        <p:tgtEl>
                                          <p:spTgt spid="177155"/>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154" grpId="0" autoUpdateAnimBg="0"/>
      <p:bldP spid="177155" grpId="0" autoUpdateAnimBg="0"/>
    </p:bld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ChangeArrowheads="1"/>
          </p:cNvSpPr>
          <p:nvPr/>
        </p:nvSpPr>
        <p:spPr bwMode="auto">
          <a:xfrm>
            <a:off x="1592263" y="0"/>
            <a:ext cx="6865937"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ORGANIZACIÓN </a:t>
            </a:r>
            <a:r>
              <a:rPr lang="es-MX" altLang="es-MX" sz="2800" b="1" dirty="0">
                <a:solidFill>
                  <a:schemeClr val="tx2"/>
                </a:solidFill>
                <a:effectLst>
                  <a:outerShdw blurRad="38100" dist="38100" dir="2700000" algn="tl">
                    <a:srgbClr val="C0C0C0"/>
                  </a:outerShdw>
                </a:effectLst>
                <a:latin typeface="Arial" pitchFamily="34" charset="0"/>
              </a:rPr>
              <a:t>DE LOS RECURSOS HUMANOS</a:t>
            </a:r>
          </a:p>
        </p:txBody>
      </p:sp>
      <p:pic>
        <p:nvPicPr>
          <p:cNvPr id="185347" name="Picture 3" descr="http://www.rrhhmagazine.com/images/articulos/gestion14.gif"/>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143000" y="1065213"/>
            <a:ext cx="7620000" cy="5341937"/>
          </a:xfrm>
          <a:prstGeom prst="rect">
            <a:avLst/>
          </a:prstGeom>
          <a:noFill/>
          <a:ln w="76200" cmpd="tri">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85346"/>
                                        </p:tgtEl>
                                        <p:attrNameLst>
                                          <p:attrName>style.visibility</p:attrName>
                                        </p:attrNameLst>
                                      </p:cBhvr>
                                      <p:to>
                                        <p:strVal val="visible"/>
                                      </p:to>
                                    </p:set>
                                    <p:anim calcmode="lin" valueType="num">
                                      <p:cBhvr>
                                        <p:cTn id="7" dur="1000" fill="hold"/>
                                        <p:tgtEl>
                                          <p:spTgt spid="185346"/>
                                        </p:tgtEl>
                                        <p:attrNameLst>
                                          <p:attrName>ppt_w</p:attrName>
                                        </p:attrNameLst>
                                      </p:cBhvr>
                                      <p:tavLst>
                                        <p:tav tm="0">
                                          <p:val>
                                            <p:fltVal val="0"/>
                                          </p:val>
                                        </p:tav>
                                        <p:tav tm="100000">
                                          <p:val>
                                            <p:strVal val="#ppt_w"/>
                                          </p:val>
                                        </p:tav>
                                      </p:tavLst>
                                    </p:anim>
                                    <p:anim calcmode="lin" valueType="num">
                                      <p:cBhvr>
                                        <p:cTn id="8" dur="1000" fill="hold"/>
                                        <p:tgtEl>
                                          <p:spTgt spid="185346"/>
                                        </p:tgtEl>
                                        <p:attrNameLst>
                                          <p:attrName>ppt_h</p:attrName>
                                        </p:attrNameLst>
                                      </p:cBhvr>
                                      <p:tavLst>
                                        <p:tav tm="0">
                                          <p:val>
                                            <p:fltVal val="0"/>
                                          </p:val>
                                        </p:tav>
                                        <p:tav tm="100000">
                                          <p:val>
                                            <p:strVal val="#ppt_h"/>
                                          </p:val>
                                        </p:tav>
                                      </p:tavLst>
                                    </p:anim>
                                    <p:anim calcmode="lin" valueType="num">
                                      <p:cBhvr>
                                        <p:cTn id="9" dur="1000" fill="hold"/>
                                        <p:tgtEl>
                                          <p:spTgt spid="18534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85346"/>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19" presetClass="entr" presetSubtype="10" fill="hold" nodeType="afterEffect">
                                  <p:stCondLst>
                                    <p:cond delay="0"/>
                                  </p:stCondLst>
                                  <p:childTnLst>
                                    <p:set>
                                      <p:cBhvr>
                                        <p:cTn id="13" dur="1" fill="hold">
                                          <p:stCondLst>
                                            <p:cond delay="0"/>
                                          </p:stCondLst>
                                        </p:cTn>
                                        <p:tgtEl>
                                          <p:spTgt spid="185347"/>
                                        </p:tgtEl>
                                        <p:attrNameLst>
                                          <p:attrName>style.visibility</p:attrName>
                                        </p:attrNameLst>
                                      </p:cBhvr>
                                      <p:to>
                                        <p:strVal val="visible"/>
                                      </p:to>
                                    </p:set>
                                    <p:anim calcmode="lin" valueType="num">
                                      <p:cBhvr>
                                        <p:cTn id="14" dur="5000" fill="hold"/>
                                        <p:tgtEl>
                                          <p:spTgt spid="185347"/>
                                        </p:tgtEl>
                                        <p:attrNameLst>
                                          <p:attrName>ppt_w</p:attrName>
                                        </p:attrNameLst>
                                      </p:cBhvr>
                                      <p:tavLst>
                                        <p:tav tm="0" fmla="#ppt_w*sin(2.5*pi*$)">
                                          <p:val>
                                            <p:fltVal val="0"/>
                                          </p:val>
                                        </p:tav>
                                        <p:tav tm="100000">
                                          <p:val>
                                            <p:fltVal val="1"/>
                                          </p:val>
                                        </p:tav>
                                      </p:tavLst>
                                    </p:anim>
                                    <p:anim calcmode="lin" valueType="num">
                                      <p:cBhvr>
                                        <p:cTn id="15" dur="5000" fill="hold"/>
                                        <p:tgtEl>
                                          <p:spTgt spid="18534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346"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1219200" y="153988"/>
            <a:ext cx="7551738" cy="1065212"/>
          </a:xfrm>
        </p:spPr>
        <p:txBody>
          <a:bodyPr lIns="92075" tIns="46038" rIns="92075" bIns="46038"/>
          <a:lstStyle/>
          <a:p>
            <a:pPr algn="ctr" eaLnBrk="1" hangingPunct="1"/>
            <a:r>
              <a:rPr lang="es-MX" altLang="es-MX" i="1" smtClean="0">
                <a:effectLst>
                  <a:outerShdw blurRad="38100" dist="38100" dir="2700000" algn="tl">
                    <a:srgbClr val="C0C0C0"/>
                  </a:outerShdw>
                </a:effectLst>
              </a:rPr>
              <a:t>Administración de los Recursos Humanos</a:t>
            </a:r>
            <a:endParaRPr lang="es-ES" altLang="es-MX" i="1" smtClean="0">
              <a:effectLst>
                <a:outerShdw blurRad="38100" dist="38100" dir="2700000" algn="tl">
                  <a:srgbClr val="C0C0C0"/>
                </a:outerShdw>
              </a:effectLst>
            </a:endParaRPr>
          </a:p>
        </p:txBody>
      </p:sp>
      <p:sp>
        <p:nvSpPr>
          <p:cNvPr id="63492" name="Rectangle 4"/>
          <p:cNvSpPr>
            <a:spLocks noGrp="1" noChangeArrowheads="1"/>
          </p:cNvSpPr>
          <p:nvPr>
            <p:ph type="body" idx="1"/>
          </p:nvPr>
        </p:nvSpPr>
        <p:spPr>
          <a:xfrm>
            <a:off x="539750" y="838200"/>
            <a:ext cx="8451850" cy="3429000"/>
          </a:xfrm>
        </p:spPr>
        <p:txBody>
          <a:bodyPr/>
          <a:lstStyle/>
          <a:p>
            <a:pPr algn="ctr" eaLnBrk="1" hangingPunct="1">
              <a:buFont typeface="Wingdings" pitchFamily="2" charset="2"/>
              <a:buNone/>
            </a:pPr>
            <a:endParaRPr lang="es-MX" altLang="es-MX" sz="3600" b="1" dirty="0" smtClean="0">
              <a:solidFill>
                <a:schemeClr val="tx2"/>
              </a:solidFill>
            </a:endParaRPr>
          </a:p>
          <a:p>
            <a:pPr algn="ctr" eaLnBrk="1" hangingPunct="1">
              <a:buFont typeface="Wingdings" pitchFamily="2" charset="2"/>
              <a:buNone/>
            </a:pPr>
            <a:r>
              <a:rPr lang="es-MX" altLang="es-MX" sz="3600" b="1" dirty="0" smtClean="0">
                <a:solidFill>
                  <a:schemeClr val="tx2"/>
                </a:solidFill>
              </a:rPr>
              <a:t>E</a:t>
            </a:r>
            <a:r>
              <a:rPr lang="es-ES" altLang="es-MX" sz="3600" b="1" dirty="0" smtClean="0">
                <a:solidFill>
                  <a:schemeClr val="tx2"/>
                </a:solidFill>
              </a:rPr>
              <a:t>L </a:t>
            </a:r>
            <a:r>
              <a:rPr lang="es-ES" altLang="es-MX" sz="3600" b="1" i="1" u="sng" dirty="0" smtClean="0">
                <a:solidFill>
                  <a:srgbClr val="FF0000"/>
                </a:solidFill>
                <a:effectLst>
                  <a:outerShdw blurRad="38100" dist="38100" dir="2700000" algn="tl">
                    <a:srgbClr val="C0C0C0"/>
                  </a:outerShdw>
                </a:effectLst>
              </a:rPr>
              <a:t>RECURSO O ACTIVO</a:t>
            </a:r>
            <a:r>
              <a:rPr lang="es-ES" altLang="es-MX" sz="3600" b="1" dirty="0" smtClean="0">
                <a:solidFill>
                  <a:schemeClr val="tx2"/>
                </a:solidFill>
              </a:rPr>
              <a:t> MÁS IMPORTANTE PARA CUALQUIER EMPRESA</a:t>
            </a:r>
            <a:r>
              <a:rPr lang="es-MX" altLang="es-MX" sz="3600" b="1" dirty="0" smtClean="0">
                <a:solidFill>
                  <a:schemeClr val="tx2"/>
                </a:solidFill>
              </a:rPr>
              <a:t> U ORGANIZACIÓN</a:t>
            </a:r>
            <a:r>
              <a:rPr lang="es-ES" altLang="es-MX" sz="3600" b="1" dirty="0" smtClean="0">
                <a:solidFill>
                  <a:schemeClr val="tx2"/>
                </a:solidFill>
              </a:rPr>
              <a:t> </a:t>
            </a:r>
            <a:r>
              <a:rPr lang="es-MX" altLang="es-MX" sz="3600" b="1" dirty="0" smtClean="0">
                <a:solidFill>
                  <a:schemeClr val="tx2"/>
                </a:solidFill>
              </a:rPr>
              <a:t>SON</a:t>
            </a:r>
            <a:r>
              <a:rPr lang="es-ES" altLang="es-MX" sz="3600" b="1" dirty="0" smtClean="0">
                <a:solidFill>
                  <a:schemeClr val="tx2"/>
                </a:solidFill>
              </a:rPr>
              <a:t>:</a:t>
            </a:r>
          </a:p>
          <a:p>
            <a:pPr algn="ctr" eaLnBrk="1" hangingPunct="1">
              <a:buClr>
                <a:srgbClr val="330099"/>
              </a:buClr>
              <a:buFont typeface="Wingdings" pitchFamily="2" charset="2"/>
              <a:buNone/>
            </a:pPr>
            <a:r>
              <a:rPr lang="es-ES" altLang="es-MX" sz="5400" b="1" i="1" u="sng" dirty="0" smtClean="0">
                <a:solidFill>
                  <a:srgbClr val="FF6600"/>
                </a:solidFill>
                <a:effectLst>
                  <a:outerShdw blurRad="38100" dist="38100" dir="2700000" algn="tl">
                    <a:srgbClr val="C0C0C0"/>
                  </a:outerShdw>
                </a:effectLst>
              </a:rPr>
              <a:t>LAS PERSONAS</a:t>
            </a:r>
          </a:p>
        </p:txBody>
      </p:sp>
      <p:sp>
        <p:nvSpPr>
          <p:cNvPr id="10245" name="Rectangle 6"/>
          <p:cNvSpPr>
            <a:spLocks noChangeArrowheads="1"/>
          </p:cNvSpPr>
          <p:nvPr/>
        </p:nvSpPr>
        <p:spPr bwMode="auto">
          <a:xfrm>
            <a:off x="2789238" y="965200"/>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10246" name="Rectangle 7"/>
          <p:cNvSpPr>
            <a:spLocks noChangeArrowheads="1"/>
          </p:cNvSpPr>
          <p:nvPr/>
        </p:nvSpPr>
        <p:spPr bwMode="auto">
          <a:xfrm>
            <a:off x="2701925" y="965200"/>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10247" name="Rectangle 11"/>
          <p:cNvSpPr>
            <a:spLocks noChangeArrowheads="1"/>
          </p:cNvSpPr>
          <p:nvPr/>
        </p:nvSpPr>
        <p:spPr bwMode="auto">
          <a:xfrm>
            <a:off x="2789238" y="2125663"/>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pic>
        <p:nvPicPr>
          <p:cNvPr id="37894" name="Picture 10" descr="http://t1.gstatic.com/images?q=tbn:ANd9GcRY_p-GDS_NVJO-atQh8a2aUdPCVKFrVeHtSmfEKrO12fNxD2ZEAQ">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86100" y="4267200"/>
            <a:ext cx="2971800" cy="2217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3490"/>
                                        </p:tgtEl>
                                        <p:attrNameLst>
                                          <p:attrName>style.visibility</p:attrName>
                                        </p:attrNameLst>
                                      </p:cBhvr>
                                      <p:to>
                                        <p:strVal val="visible"/>
                                      </p:to>
                                    </p:set>
                                    <p:anim calcmode="lin" valueType="num">
                                      <p:cBhvr additive="base">
                                        <p:cTn id="7" dur="500" fill="hold"/>
                                        <p:tgtEl>
                                          <p:spTgt spid="63490"/>
                                        </p:tgtEl>
                                        <p:attrNameLst>
                                          <p:attrName>ppt_x</p:attrName>
                                        </p:attrNameLst>
                                      </p:cBhvr>
                                      <p:tavLst>
                                        <p:tav tm="0">
                                          <p:val>
                                            <p:strVal val="#ppt_x"/>
                                          </p:val>
                                        </p:tav>
                                        <p:tav tm="100000">
                                          <p:val>
                                            <p:strVal val="#ppt_x"/>
                                          </p:val>
                                        </p:tav>
                                      </p:tavLst>
                                    </p:anim>
                                    <p:anim calcmode="lin" valueType="num">
                                      <p:cBhvr additive="base">
                                        <p:cTn id="8" dur="500" fill="hold"/>
                                        <p:tgtEl>
                                          <p:spTgt spid="63490"/>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3492">
                                            <p:txEl>
                                              <p:pRg st="1" end="1"/>
                                            </p:txEl>
                                          </p:spTgt>
                                        </p:tgtEl>
                                        <p:attrNameLst>
                                          <p:attrName>style.visibility</p:attrName>
                                        </p:attrNameLst>
                                      </p:cBhvr>
                                      <p:to>
                                        <p:strVal val="visible"/>
                                      </p:to>
                                    </p:set>
                                    <p:anim calcmode="lin" valueType="num">
                                      <p:cBhvr additive="base">
                                        <p:cTn id="12" dur="500" fill="hold"/>
                                        <p:tgtEl>
                                          <p:spTgt spid="63492">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63492">
                                            <p:txEl>
                                              <p:pRg st="1" end="1"/>
                                            </p:txEl>
                                          </p:spTgt>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3492">
                                            <p:txEl>
                                              <p:pRg st="2" end="2"/>
                                            </p:txEl>
                                          </p:spTgt>
                                        </p:tgtEl>
                                        <p:attrNameLst>
                                          <p:attrName>style.visibility</p:attrName>
                                        </p:attrNameLst>
                                      </p:cBhvr>
                                      <p:to>
                                        <p:strVal val="visible"/>
                                      </p:to>
                                    </p:set>
                                    <p:anim calcmode="lin" valueType="num">
                                      <p:cBhvr additive="base">
                                        <p:cTn id="17" dur="500" fill="hold"/>
                                        <p:tgtEl>
                                          <p:spTgt spid="63492">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63492">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autoUpdateAnimBg="0"/>
      <p:bldP spid="63492" grpId="0" build="p" autoUpdateAnimBg="0" advAuto="0"/>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ChangeArrowheads="1"/>
          </p:cNvSpPr>
          <p:nvPr/>
        </p:nvSpPr>
        <p:spPr bwMode="auto">
          <a:xfrm>
            <a:off x="1592263" y="0"/>
            <a:ext cx="6865937"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ORGANIZACIÓN </a:t>
            </a:r>
            <a:r>
              <a:rPr lang="es-MX" altLang="es-MX" sz="2800" b="1" dirty="0">
                <a:solidFill>
                  <a:schemeClr val="tx2"/>
                </a:solidFill>
                <a:effectLst>
                  <a:outerShdw blurRad="38100" dist="38100" dir="2700000" algn="tl">
                    <a:srgbClr val="C0C0C0"/>
                  </a:outerShdw>
                </a:effectLst>
                <a:latin typeface="Arial" pitchFamily="34" charset="0"/>
              </a:rPr>
              <a:t>DE LOS RECURSOS HUMANOS</a:t>
            </a:r>
          </a:p>
        </p:txBody>
      </p:sp>
      <p:sp>
        <p:nvSpPr>
          <p:cNvPr id="178179" name="Rectangle 3"/>
          <p:cNvSpPr>
            <a:spLocks noChangeArrowheads="1"/>
          </p:cNvSpPr>
          <p:nvPr/>
        </p:nvSpPr>
        <p:spPr bwMode="auto">
          <a:xfrm>
            <a:off x="971600" y="1052736"/>
            <a:ext cx="8001000" cy="267765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a:r>
              <a:rPr kumimoji="1" lang="en-US" altLang="es-MX" b="1" dirty="0">
                <a:solidFill>
                  <a:srgbClr val="0000FF"/>
                </a:solidFill>
                <a:latin typeface="Arial" pitchFamily="34" charset="0"/>
                <a:cs typeface="Times New Roman" pitchFamily="18" charset="0"/>
              </a:rPr>
              <a:t>ESTOS DOS FACTORES CONDUCIRÁN A MEJORES NIVELES DE </a:t>
            </a:r>
            <a:r>
              <a:rPr kumimoji="1" lang="en-US" altLang="es-MX" b="1" dirty="0" smtClean="0">
                <a:solidFill>
                  <a:srgbClr val="0000FF"/>
                </a:solidFill>
                <a:latin typeface="Arial" pitchFamily="34" charset="0"/>
                <a:cs typeface="Times New Roman" pitchFamily="18" charset="0"/>
              </a:rPr>
              <a:t>PRODUCTIVIDAD.</a:t>
            </a:r>
          </a:p>
          <a:p>
            <a:pPr algn="just"/>
            <a:endParaRPr kumimoji="1" lang="en-US" altLang="es-MX" b="1" dirty="0">
              <a:solidFill>
                <a:srgbClr val="0000FF"/>
              </a:solidFill>
              <a:latin typeface="Arial" pitchFamily="34" charset="0"/>
              <a:cs typeface="Times New Roman" pitchFamily="18" charset="0"/>
            </a:endParaRPr>
          </a:p>
          <a:p>
            <a:pPr algn="just"/>
            <a:r>
              <a:rPr kumimoji="1" lang="en-US" altLang="es-MX" b="1" dirty="0" smtClean="0">
                <a:solidFill>
                  <a:srgbClr val="0000FF"/>
                </a:solidFill>
                <a:latin typeface="Arial" pitchFamily="34" charset="0"/>
                <a:cs typeface="Times New Roman" pitchFamily="18" charset="0"/>
              </a:rPr>
              <a:t>"</a:t>
            </a:r>
            <a:r>
              <a:rPr kumimoji="1" lang="en-US" altLang="es-MX" b="1" u="sng" dirty="0">
                <a:solidFill>
                  <a:srgbClr val="FF0000"/>
                </a:solidFill>
                <a:latin typeface="Arial" pitchFamily="34" charset="0"/>
                <a:cs typeface="Times New Roman" pitchFamily="18" charset="0"/>
              </a:rPr>
              <a:t>PRODUCTIVIDAD</a:t>
            </a:r>
            <a:r>
              <a:rPr kumimoji="1" lang="en-US" altLang="es-MX" b="1" dirty="0">
                <a:solidFill>
                  <a:srgbClr val="0000FF"/>
                </a:solidFill>
                <a:latin typeface="Arial" pitchFamily="34" charset="0"/>
                <a:cs typeface="Times New Roman" pitchFamily="18" charset="0"/>
              </a:rPr>
              <a:t>, ES LA RELACIÓN QUE EXISTE ENTRE LA PRODUCCIÓN TOTAL O RESULTADO FINAL Y LOS RECURSOS (TIEMPO, DINERO Y ESFUERZO), UTILIZADOS PARA LOGRARLA".</a:t>
            </a:r>
          </a:p>
        </p:txBody>
      </p:sp>
      <p:pic>
        <p:nvPicPr>
          <p:cNvPr id="2" name="Imagen 1"/>
          <p:cNvPicPr>
            <a:picLocks noChangeAspect="1"/>
          </p:cNvPicPr>
          <p:nvPr/>
        </p:nvPicPr>
        <p:blipFill>
          <a:blip r:embed="rId2"/>
          <a:stretch>
            <a:fillRect/>
          </a:stretch>
        </p:blipFill>
        <p:spPr>
          <a:xfrm>
            <a:off x="3131840" y="4129236"/>
            <a:ext cx="3492500" cy="2324100"/>
          </a:xfrm>
          <a:prstGeom prst="rect">
            <a:avLst/>
          </a:prstGeom>
          <a:scene3d>
            <a:camera prst="orthographicFront"/>
            <a:lightRig rig="threePt" dir="t"/>
          </a:scene3d>
          <a:sp3d>
            <a:bevelT w="165100" prst="coolSlant"/>
          </a:sp3d>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78178"/>
                                        </p:tgtEl>
                                        <p:attrNameLst>
                                          <p:attrName>style.visibility</p:attrName>
                                        </p:attrNameLst>
                                      </p:cBhvr>
                                      <p:to>
                                        <p:strVal val="visible"/>
                                      </p:to>
                                    </p:set>
                                    <p:anim calcmode="lin" valueType="num">
                                      <p:cBhvr>
                                        <p:cTn id="7" dur="1000" fill="hold"/>
                                        <p:tgtEl>
                                          <p:spTgt spid="178178"/>
                                        </p:tgtEl>
                                        <p:attrNameLst>
                                          <p:attrName>ppt_w</p:attrName>
                                        </p:attrNameLst>
                                      </p:cBhvr>
                                      <p:tavLst>
                                        <p:tav tm="0">
                                          <p:val>
                                            <p:fltVal val="0"/>
                                          </p:val>
                                        </p:tav>
                                        <p:tav tm="100000">
                                          <p:val>
                                            <p:strVal val="#ppt_w"/>
                                          </p:val>
                                        </p:tav>
                                      </p:tavLst>
                                    </p:anim>
                                    <p:anim calcmode="lin" valueType="num">
                                      <p:cBhvr>
                                        <p:cTn id="8" dur="1000" fill="hold"/>
                                        <p:tgtEl>
                                          <p:spTgt spid="178178"/>
                                        </p:tgtEl>
                                        <p:attrNameLst>
                                          <p:attrName>ppt_h</p:attrName>
                                        </p:attrNameLst>
                                      </p:cBhvr>
                                      <p:tavLst>
                                        <p:tav tm="0">
                                          <p:val>
                                            <p:fltVal val="0"/>
                                          </p:val>
                                        </p:tav>
                                        <p:tav tm="100000">
                                          <p:val>
                                            <p:strVal val="#ppt_h"/>
                                          </p:val>
                                        </p:tav>
                                      </p:tavLst>
                                    </p:anim>
                                    <p:anim calcmode="lin" valueType="num">
                                      <p:cBhvr>
                                        <p:cTn id="9" dur="1000" fill="hold"/>
                                        <p:tgtEl>
                                          <p:spTgt spid="17817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78178"/>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1" presetClass="entr" presetSubtype="0" fill="hold" grpId="0" nodeType="afterEffect">
                                  <p:stCondLst>
                                    <p:cond delay="0"/>
                                  </p:stCondLst>
                                  <p:childTnLst>
                                    <p:set>
                                      <p:cBhvr>
                                        <p:cTn id="13" dur="1" fill="hold">
                                          <p:stCondLst>
                                            <p:cond delay="499"/>
                                          </p:stCondLst>
                                        </p:cTn>
                                        <p:tgtEl>
                                          <p:spTgt spid="1781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178" grpId="0" autoUpdateAnimBg="0"/>
      <p:bldP spid="178179" grpId="0" autoUpdateAnimBg="0"/>
    </p:bld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ChangeArrowheads="1"/>
          </p:cNvSpPr>
          <p:nvPr/>
        </p:nvSpPr>
        <p:spPr bwMode="auto">
          <a:xfrm>
            <a:off x="1592263" y="-133350"/>
            <a:ext cx="6865937"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ORGANIZACIÓN </a:t>
            </a:r>
            <a:r>
              <a:rPr lang="es-MX" altLang="es-MX" sz="2800" b="1" dirty="0">
                <a:solidFill>
                  <a:schemeClr val="tx2"/>
                </a:solidFill>
                <a:effectLst>
                  <a:outerShdw blurRad="38100" dist="38100" dir="2700000" algn="tl">
                    <a:srgbClr val="C0C0C0"/>
                  </a:outerShdw>
                </a:effectLst>
                <a:latin typeface="Arial" pitchFamily="34" charset="0"/>
              </a:rPr>
              <a:t>DE LOS RECURSOS HUMANOS</a:t>
            </a:r>
          </a:p>
        </p:txBody>
      </p:sp>
      <p:sp>
        <p:nvSpPr>
          <p:cNvPr id="183299" name="Rectangle 3"/>
          <p:cNvSpPr>
            <a:spLocks noChangeArrowheads="1"/>
          </p:cNvSpPr>
          <p:nvPr/>
        </p:nvSpPr>
        <p:spPr bwMode="auto">
          <a:xfrm>
            <a:off x="971600" y="764704"/>
            <a:ext cx="7848872" cy="415498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n-US" altLang="es-MX" b="1" dirty="0">
                <a:solidFill>
                  <a:srgbClr val="FF0000"/>
                </a:solidFill>
                <a:effectLst>
                  <a:outerShdw blurRad="38100" dist="38100" dir="2700000" algn="tl">
                    <a:srgbClr val="C0C0C0"/>
                  </a:outerShdw>
                </a:effectLst>
                <a:latin typeface="Arial" pitchFamily="34" charset="0"/>
                <a:cs typeface="Arial" pitchFamily="34" charset="0"/>
              </a:rPr>
              <a:t>EFICACIA Y EFICIENCIA.</a:t>
            </a:r>
            <a:endParaRPr kumimoji="1" lang="en-US" altLang="es-MX" b="1" dirty="0">
              <a:solidFill>
                <a:srgbClr val="FF0000"/>
              </a:solidFill>
              <a:effectLst>
                <a:outerShdw blurRad="38100" dist="38100" dir="2700000" algn="tl">
                  <a:srgbClr val="C0C0C0"/>
                </a:outerShdw>
              </a:effectLst>
              <a:latin typeface="Arial" pitchFamily="34" charset="0"/>
              <a:cs typeface="Times New Roman" pitchFamily="18" charset="0"/>
            </a:endParaRPr>
          </a:p>
          <a:p>
            <a:pPr algn="just"/>
            <a:r>
              <a:rPr kumimoji="1" lang="en-US" altLang="es-MX" sz="1200" b="1" dirty="0">
                <a:solidFill>
                  <a:schemeClr val="tx2"/>
                </a:solidFill>
                <a:effectLst>
                  <a:outerShdw blurRad="38100" dist="38100" dir="2700000" algn="tl">
                    <a:srgbClr val="C0C0C0"/>
                  </a:outerShdw>
                </a:effectLst>
                <a:latin typeface="Arial" pitchFamily="34" charset="0"/>
                <a:cs typeface="Arial" pitchFamily="34" charset="0"/>
              </a:rPr>
              <a:t> </a:t>
            </a:r>
            <a:endParaRPr kumimoji="1" lang="en-US" altLang="es-MX" sz="1200" b="1" dirty="0">
              <a:solidFill>
                <a:schemeClr val="tx2"/>
              </a:solidFill>
              <a:effectLst>
                <a:outerShdw blurRad="38100" dist="38100" dir="2700000" algn="tl">
                  <a:srgbClr val="C0C0C0"/>
                </a:outerShdw>
              </a:effectLst>
              <a:latin typeface="Arial" pitchFamily="34" charset="0"/>
              <a:cs typeface="Times New Roman" pitchFamily="18" charset="0"/>
            </a:endParaRPr>
          </a:p>
          <a:p>
            <a:pPr algn="just"/>
            <a:r>
              <a:rPr kumimoji="1" lang="en-US" altLang="es-MX" b="1" dirty="0" smtClean="0">
                <a:solidFill>
                  <a:srgbClr val="000090"/>
                </a:solidFill>
                <a:effectLst>
                  <a:outerShdw blurRad="38100" dist="38100" dir="2700000" algn="tl">
                    <a:srgbClr val="C0C0C0"/>
                  </a:outerShdw>
                </a:effectLst>
                <a:latin typeface="Arial" pitchFamily="34" charset="0"/>
                <a:cs typeface="Arial" pitchFamily="34" charset="0"/>
              </a:rPr>
              <a:t>DETERMINAR </a:t>
            </a:r>
            <a:r>
              <a:rPr kumimoji="1" lang="en-US" altLang="es-MX" b="1" dirty="0">
                <a:solidFill>
                  <a:srgbClr val="000090"/>
                </a:solidFill>
                <a:effectLst>
                  <a:outerShdw blurRad="38100" dist="38100" dir="2700000" algn="tl">
                    <a:srgbClr val="C0C0C0"/>
                  </a:outerShdw>
                </a:effectLst>
                <a:latin typeface="Arial" pitchFamily="34" charset="0"/>
                <a:cs typeface="Arial" pitchFamily="34" charset="0"/>
              </a:rPr>
              <a:t>QUE LA </a:t>
            </a:r>
            <a:r>
              <a:rPr kumimoji="1" lang="en-US" altLang="es-MX" b="1" dirty="0" smtClean="0">
                <a:solidFill>
                  <a:srgbClr val="000090"/>
                </a:solidFill>
                <a:effectLst>
                  <a:outerShdw blurRad="38100" dist="38100" dir="2700000" algn="tl">
                    <a:srgbClr val="C0C0C0"/>
                  </a:outerShdw>
                </a:effectLst>
                <a:latin typeface="Arial" pitchFamily="34" charset="0"/>
                <a:cs typeface="Arial" pitchFamily="34" charset="0"/>
              </a:rPr>
              <a:t>EMPRESA:  </a:t>
            </a:r>
            <a:endParaRPr kumimoji="1" lang="en-US" altLang="es-MX" b="1" dirty="0">
              <a:solidFill>
                <a:srgbClr val="000090"/>
              </a:solidFill>
              <a:effectLst>
                <a:outerShdw blurRad="38100" dist="38100" dir="2700000" algn="tl">
                  <a:srgbClr val="C0C0C0"/>
                </a:outerShdw>
              </a:effectLst>
              <a:latin typeface="Arial" pitchFamily="34" charset="0"/>
              <a:cs typeface="Times New Roman" pitchFamily="18" charset="0"/>
            </a:endParaRPr>
          </a:p>
          <a:p>
            <a:pPr algn="just"/>
            <a:r>
              <a:rPr kumimoji="1" lang="en-US" altLang="es-MX" sz="1200" b="1" dirty="0">
                <a:solidFill>
                  <a:srgbClr val="000090"/>
                </a:solidFill>
                <a:effectLst>
                  <a:outerShdw blurRad="38100" dist="38100" dir="2700000" algn="tl">
                    <a:srgbClr val="C0C0C0"/>
                  </a:outerShdw>
                </a:effectLst>
                <a:latin typeface="Arial" pitchFamily="34" charset="0"/>
                <a:cs typeface="Arial" pitchFamily="34" charset="0"/>
              </a:rPr>
              <a:t> </a:t>
            </a:r>
            <a:endParaRPr kumimoji="1" lang="en-US" altLang="es-MX" sz="1200" b="1" dirty="0">
              <a:solidFill>
                <a:srgbClr val="000090"/>
              </a:solidFill>
              <a:effectLst>
                <a:outerShdw blurRad="38100" dist="38100" dir="2700000" algn="tl">
                  <a:srgbClr val="C0C0C0"/>
                </a:outerShdw>
              </a:effectLst>
              <a:latin typeface="Arial" pitchFamily="34" charset="0"/>
              <a:cs typeface="Times New Roman" pitchFamily="18" charset="0"/>
            </a:endParaRPr>
          </a:p>
          <a:p>
            <a:pPr algn="just"/>
            <a:r>
              <a:rPr kumimoji="1" lang="en-US" altLang="es-MX" b="1" dirty="0">
                <a:solidFill>
                  <a:srgbClr val="000090"/>
                </a:solidFill>
                <a:effectLst>
                  <a:outerShdw blurRad="38100" dist="38100" dir="2700000" algn="tl">
                    <a:srgbClr val="C0C0C0"/>
                  </a:outerShdw>
                </a:effectLst>
                <a:latin typeface="Arial" pitchFamily="34" charset="0"/>
                <a:cs typeface="Arial" pitchFamily="34" charset="0"/>
              </a:rPr>
              <a:t>A</a:t>
            </a:r>
            <a:r>
              <a:rPr kumimoji="1" lang="en-US" altLang="es-MX" b="1" dirty="0" smtClean="0">
                <a:solidFill>
                  <a:srgbClr val="000090"/>
                </a:solidFill>
                <a:effectLst>
                  <a:outerShdw blurRad="38100" dist="38100" dir="2700000" algn="tl">
                    <a:srgbClr val="C0C0C0"/>
                  </a:outerShdw>
                </a:effectLst>
                <a:latin typeface="Arial" pitchFamily="34" charset="0"/>
                <a:cs typeface="Arial" pitchFamily="34" charset="0"/>
              </a:rPr>
              <a:t>. SIGA </a:t>
            </a:r>
            <a:r>
              <a:rPr kumimoji="1" lang="en-US" altLang="es-MX" b="1" dirty="0">
                <a:solidFill>
                  <a:srgbClr val="000090"/>
                </a:solidFill>
                <a:effectLst>
                  <a:outerShdw blurRad="38100" dist="38100" dir="2700000" algn="tl">
                    <a:srgbClr val="C0C0C0"/>
                  </a:outerShdw>
                </a:effectLst>
                <a:latin typeface="Arial" pitchFamily="34" charset="0"/>
                <a:cs typeface="Arial" pitchFamily="34" charset="0"/>
              </a:rPr>
              <a:t>PROCEDIMIENTOS DE INCORPORACIÓN DE EMPLEADOS ADECUADOS A SU </a:t>
            </a:r>
            <a:r>
              <a:rPr kumimoji="1" lang="en-US" altLang="es-MX" b="1" dirty="0" smtClean="0">
                <a:solidFill>
                  <a:srgbClr val="000090"/>
                </a:solidFill>
                <a:effectLst>
                  <a:outerShdw blurRad="38100" dist="38100" dir="2700000" algn="tl">
                    <a:srgbClr val="C0C0C0"/>
                  </a:outerShdw>
                </a:effectLst>
                <a:latin typeface="Arial" pitchFamily="34" charset="0"/>
                <a:cs typeface="Arial" pitchFamily="34" charset="0"/>
              </a:rPr>
              <a:t>ESTRATÉGIA </a:t>
            </a:r>
            <a:r>
              <a:rPr kumimoji="1" lang="en-US" altLang="es-MX" b="1" dirty="0">
                <a:solidFill>
                  <a:srgbClr val="000090"/>
                </a:solidFill>
                <a:effectLst>
                  <a:outerShdw blurRad="38100" dist="38100" dir="2700000" algn="tl">
                    <a:srgbClr val="C0C0C0"/>
                  </a:outerShdw>
                </a:effectLst>
                <a:latin typeface="Arial" pitchFamily="34" charset="0"/>
                <a:cs typeface="Arial" pitchFamily="34" charset="0"/>
              </a:rPr>
              <a:t>Y ESTRUCTURA.  </a:t>
            </a:r>
            <a:endParaRPr kumimoji="1" lang="en-US" altLang="es-MX" b="1" dirty="0">
              <a:solidFill>
                <a:srgbClr val="000090"/>
              </a:solidFill>
              <a:effectLst>
                <a:outerShdw blurRad="38100" dist="38100" dir="2700000" algn="tl">
                  <a:srgbClr val="C0C0C0"/>
                </a:outerShdw>
              </a:effectLst>
              <a:latin typeface="Arial" pitchFamily="34" charset="0"/>
              <a:cs typeface="Times New Roman" pitchFamily="18" charset="0"/>
            </a:endParaRPr>
          </a:p>
          <a:p>
            <a:pPr algn="just"/>
            <a:r>
              <a:rPr kumimoji="1" lang="en-US" altLang="es-MX" b="1" dirty="0" smtClean="0">
                <a:solidFill>
                  <a:srgbClr val="000090"/>
                </a:solidFill>
                <a:effectLst>
                  <a:outerShdw blurRad="38100" dist="38100" dir="2700000" algn="tl">
                    <a:srgbClr val="C0C0C0"/>
                  </a:outerShdw>
                </a:effectLst>
                <a:latin typeface="Arial" pitchFamily="34" charset="0"/>
                <a:cs typeface="Arial" pitchFamily="34" charset="0"/>
              </a:rPr>
              <a:t>B. INCORPORA </a:t>
            </a:r>
            <a:r>
              <a:rPr kumimoji="1" lang="en-US" altLang="es-MX" b="1" dirty="0">
                <a:solidFill>
                  <a:srgbClr val="000090"/>
                </a:solidFill>
                <a:effectLst>
                  <a:outerShdw blurRad="38100" dist="38100" dir="2700000" algn="tl">
                    <a:srgbClr val="C0C0C0"/>
                  </a:outerShdw>
                </a:effectLst>
                <a:latin typeface="Arial" pitchFamily="34" charset="0"/>
                <a:cs typeface="Arial" pitchFamily="34" charset="0"/>
              </a:rPr>
              <a:t>LOS RECURSOS HUMANOS CUALITATIVA Y CUANTITATIVAMENTE NECESARIOS Y AL COSTO ADECUADO.  </a:t>
            </a:r>
            <a:endParaRPr kumimoji="1" lang="en-US" altLang="es-MX" b="1" dirty="0">
              <a:solidFill>
                <a:srgbClr val="000090"/>
              </a:solidFill>
              <a:effectLst>
                <a:outerShdw blurRad="38100" dist="38100" dir="2700000" algn="tl">
                  <a:srgbClr val="C0C0C0"/>
                </a:outerShdw>
              </a:effectLst>
              <a:latin typeface="Arial" pitchFamily="34" charset="0"/>
              <a:cs typeface="Times New Roman" pitchFamily="18" charset="0"/>
            </a:endParaRPr>
          </a:p>
          <a:p>
            <a:pPr algn="just"/>
            <a:r>
              <a:rPr kumimoji="1" lang="en-US" altLang="es-MX" b="1" dirty="0">
                <a:solidFill>
                  <a:srgbClr val="000090"/>
                </a:solidFill>
                <a:effectLst>
                  <a:outerShdw blurRad="38100" dist="38100" dir="2700000" algn="tl">
                    <a:srgbClr val="C0C0C0"/>
                  </a:outerShdw>
                </a:effectLst>
                <a:latin typeface="Arial" pitchFamily="34" charset="0"/>
                <a:cs typeface="Arial" pitchFamily="34" charset="0"/>
              </a:rPr>
              <a:t>C. </a:t>
            </a:r>
            <a:r>
              <a:rPr kumimoji="1" lang="en-US" altLang="es-MX" b="1" dirty="0" smtClean="0">
                <a:solidFill>
                  <a:srgbClr val="000090"/>
                </a:solidFill>
                <a:effectLst>
                  <a:outerShdw blurRad="38100" dist="38100" dir="2700000" algn="tl">
                    <a:srgbClr val="C0C0C0"/>
                  </a:outerShdw>
                </a:effectLst>
                <a:latin typeface="Arial" pitchFamily="34" charset="0"/>
                <a:cs typeface="Arial" pitchFamily="34" charset="0"/>
              </a:rPr>
              <a:t>DESARROLLA, MANTIENE </a:t>
            </a:r>
            <a:r>
              <a:rPr kumimoji="1" lang="en-US" altLang="es-MX" b="1" dirty="0">
                <a:solidFill>
                  <a:srgbClr val="000090"/>
                </a:solidFill>
                <a:effectLst>
                  <a:outerShdw blurRad="38100" dist="38100" dir="2700000" algn="tl">
                    <a:srgbClr val="C0C0C0"/>
                  </a:outerShdw>
                </a:effectLst>
                <a:latin typeface="Arial" pitchFamily="34" charset="0"/>
                <a:cs typeface="Arial" pitchFamily="34" charset="0"/>
              </a:rPr>
              <a:t>Y </a:t>
            </a:r>
            <a:r>
              <a:rPr kumimoji="1" lang="en-US" altLang="es-MX" b="1" dirty="0" smtClean="0">
                <a:solidFill>
                  <a:srgbClr val="000090"/>
                </a:solidFill>
                <a:effectLst>
                  <a:outerShdw blurRad="38100" dist="38100" dir="2700000" algn="tl">
                    <a:srgbClr val="C0C0C0"/>
                  </a:outerShdw>
                </a:effectLst>
                <a:latin typeface="Arial" pitchFamily="34" charset="0"/>
                <a:cs typeface="Arial" pitchFamily="34" charset="0"/>
              </a:rPr>
              <a:t>PROTEJE </a:t>
            </a:r>
            <a:r>
              <a:rPr kumimoji="1" lang="en-US" altLang="es-MX" b="1" dirty="0">
                <a:solidFill>
                  <a:srgbClr val="000090"/>
                </a:solidFill>
                <a:effectLst>
                  <a:outerShdw blurRad="38100" dist="38100" dir="2700000" algn="tl">
                    <a:srgbClr val="C0C0C0"/>
                  </a:outerShdw>
                </a:effectLst>
                <a:latin typeface="Arial" pitchFamily="34" charset="0"/>
                <a:cs typeface="Arial" pitchFamily="34" charset="0"/>
              </a:rPr>
              <a:t>ADECUADAMENTE A SUS EMPLEADOS. </a:t>
            </a:r>
            <a:endParaRPr kumimoji="1" lang="en-US" altLang="es-MX" b="1" dirty="0">
              <a:solidFill>
                <a:srgbClr val="000090"/>
              </a:solidFill>
              <a:effectLst>
                <a:outerShdw blurRad="38100" dist="38100" dir="2700000" algn="tl">
                  <a:srgbClr val="C0C0C0"/>
                </a:outerShdw>
              </a:effectLst>
              <a:latin typeface="Arial" pitchFamily="34" charset="0"/>
              <a:cs typeface="Times New Roman" pitchFamily="18" charset="0"/>
            </a:endParaRPr>
          </a:p>
        </p:txBody>
      </p:sp>
      <p:pic>
        <p:nvPicPr>
          <p:cNvPr id="2" name="Imagen 1"/>
          <p:cNvPicPr>
            <a:picLocks noChangeAspect="1"/>
          </p:cNvPicPr>
          <p:nvPr/>
        </p:nvPicPr>
        <p:blipFill>
          <a:blip r:embed="rId2"/>
          <a:stretch>
            <a:fillRect/>
          </a:stretch>
        </p:blipFill>
        <p:spPr>
          <a:xfrm>
            <a:off x="2469728" y="4869160"/>
            <a:ext cx="5054600" cy="1600200"/>
          </a:xfrm>
          <a:prstGeom prst="rect">
            <a:avLst/>
          </a:prstGeom>
          <a:scene3d>
            <a:camera prst="orthographicFront"/>
            <a:lightRig rig="threePt" dir="t"/>
          </a:scene3d>
          <a:sp3d>
            <a:bevelT prst="angle"/>
          </a:sp3d>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83298"/>
                                        </p:tgtEl>
                                        <p:attrNameLst>
                                          <p:attrName>style.visibility</p:attrName>
                                        </p:attrNameLst>
                                      </p:cBhvr>
                                      <p:to>
                                        <p:strVal val="visible"/>
                                      </p:to>
                                    </p:set>
                                    <p:anim calcmode="lin" valueType="num">
                                      <p:cBhvr>
                                        <p:cTn id="7" dur="1000" fill="hold"/>
                                        <p:tgtEl>
                                          <p:spTgt spid="183298"/>
                                        </p:tgtEl>
                                        <p:attrNameLst>
                                          <p:attrName>ppt_w</p:attrName>
                                        </p:attrNameLst>
                                      </p:cBhvr>
                                      <p:tavLst>
                                        <p:tav tm="0">
                                          <p:val>
                                            <p:fltVal val="0"/>
                                          </p:val>
                                        </p:tav>
                                        <p:tav tm="100000">
                                          <p:val>
                                            <p:strVal val="#ppt_w"/>
                                          </p:val>
                                        </p:tav>
                                      </p:tavLst>
                                    </p:anim>
                                    <p:anim calcmode="lin" valueType="num">
                                      <p:cBhvr>
                                        <p:cTn id="8" dur="1000" fill="hold"/>
                                        <p:tgtEl>
                                          <p:spTgt spid="183298"/>
                                        </p:tgtEl>
                                        <p:attrNameLst>
                                          <p:attrName>ppt_h</p:attrName>
                                        </p:attrNameLst>
                                      </p:cBhvr>
                                      <p:tavLst>
                                        <p:tav tm="0">
                                          <p:val>
                                            <p:fltVal val="0"/>
                                          </p:val>
                                        </p:tav>
                                        <p:tav tm="100000">
                                          <p:val>
                                            <p:strVal val="#ppt_h"/>
                                          </p:val>
                                        </p:tav>
                                      </p:tavLst>
                                    </p:anim>
                                    <p:anim calcmode="lin" valueType="num">
                                      <p:cBhvr>
                                        <p:cTn id="9" dur="1000" fill="hold"/>
                                        <p:tgtEl>
                                          <p:spTgt spid="18329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83298"/>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2" presetClass="entr" presetSubtype="6" fill="hold" grpId="0" nodeType="afterEffect">
                                  <p:stCondLst>
                                    <p:cond delay="0"/>
                                  </p:stCondLst>
                                  <p:childTnLst>
                                    <p:set>
                                      <p:cBhvr>
                                        <p:cTn id="13" dur="1" fill="hold">
                                          <p:stCondLst>
                                            <p:cond delay="0"/>
                                          </p:stCondLst>
                                        </p:cTn>
                                        <p:tgtEl>
                                          <p:spTgt spid="183299"/>
                                        </p:tgtEl>
                                        <p:attrNameLst>
                                          <p:attrName>style.visibility</p:attrName>
                                        </p:attrNameLst>
                                      </p:cBhvr>
                                      <p:to>
                                        <p:strVal val="visible"/>
                                      </p:to>
                                    </p:set>
                                    <p:anim calcmode="lin" valueType="num">
                                      <p:cBhvr additive="base">
                                        <p:cTn id="14" dur="500" fill="hold"/>
                                        <p:tgtEl>
                                          <p:spTgt spid="183299"/>
                                        </p:tgtEl>
                                        <p:attrNameLst>
                                          <p:attrName>ppt_x</p:attrName>
                                        </p:attrNameLst>
                                      </p:cBhvr>
                                      <p:tavLst>
                                        <p:tav tm="0">
                                          <p:val>
                                            <p:strVal val="1+#ppt_w/2"/>
                                          </p:val>
                                        </p:tav>
                                        <p:tav tm="100000">
                                          <p:val>
                                            <p:strVal val="#ppt_x"/>
                                          </p:val>
                                        </p:tav>
                                      </p:tavLst>
                                    </p:anim>
                                    <p:anim calcmode="lin" valueType="num">
                                      <p:cBhvr additive="base">
                                        <p:cTn id="15" dur="500" fill="hold"/>
                                        <p:tgtEl>
                                          <p:spTgt spid="18329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298" grpId="0" autoUpdateAnimBg="0"/>
      <p:bldP spid="183299" grpId="0" autoUpdateAnimBg="0"/>
    </p:bld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ChangeArrowheads="1"/>
          </p:cNvSpPr>
          <p:nvPr/>
        </p:nvSpPr>
        <p:spPr bwMode="auto">
          <a:xfrm>
            <a:off x="1592263" y="0"/>
            <a:ext cx="6865937"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ORGANIZACIÓN </a:t>
            </a:r>
            <a:r>
              <a:rPr lang="es-MX" altLang="es-MX" sz="2800" b="1" dirty="0">
                <a:solidFill>
                  <a:schemeClr val="tx2"/>
                </a:solidFill>
                <a:effectLst>
                  <a:outerShdw blurRad="38100" dist="38100" dir="2700000" algn="tl">
                    <a:srgbClr val="C0C0C0"/>
                  </a:outerShdw>
                </a:effectLst>
                <a:latin typeface="Arial" pitchFamily="34" charset="0"/>
              </a:rPr>
              <a:t>DE LOS RECURSOS HUMANOS</a:t>
            </a:r>
          </a:p>
        </p:txBody>
      </p:sp>
      <p:sp>
        <p:nvSpPr>
          <p:cNvPr id="187395" name="Rectangle 3"/>
          <p:cNvSpPr>
            <a:spLocks noChangeArrowheads="1"/>
          </p:cNvSpPr>
          <p:nvPr/>
        </p:nvSpPr>
        <p:spPr bwMode="auto">
          <a:xfrm>
            <a:off x="1115616" y="980728"/>
            <a:ext cx="7745288" cy="286232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n-US" altLang="es-MX" b="1" dirty="0">
                <a:solidFill>
                  <a:srgbClr val="FF0000"/>
                </a:solidFill>
                <a:effectLst>
                  <a:outerShdw blurRad="38100" dist="38100" dir="2700000" algn="tl">
                    <a:srgbClr val="C0C0C0"/>
                  </a:outerShdw>
                </a:effectLst>
                <a:latin typeface="Arial" pitchFamily="34" charset="0"/>
                <a:cs typeface="Arial" pitchFamily="34" charset="0"/>
              </a:rPr>
              <a:t>EFICACIA Y EFICIENCIA.</a:t>
            </a:r>
            <a:endParaRPr kumimoji="1" lang="en-US" altLang="es-MX" b="1" dirty="0">
              <a:solidFill>
                <a:srgbClr val="FF0000"/>
              </a:solidFill>
              <a:effectLst>
                <a:outerShdw blurRad="38100" dist="38100" dir="2700000" algn="tl">
                  <a:srgbClr val="C0C0C0"/>
                </a:outerShdw>
              </a:effectLst>
              <a:latin typeface="Arial" pitchFamily="34" charset="0"/>
              <a:cs typeface="Times New Roman" pitchFamily="18" charset="0"/>
            </a:endParaRPr>
          </a:p>
          <a:p>
            <a:pPr algn="just"/>
            <a:r>
              <a:rPr kumimoji="1" lang="en-US" altLang="es-MX" sz="1200" b="1" dirty="0">
                <a:solidFill>
                  <a:srgbClr val="000090"/>
                </a:solidFill>
                <a:effectLst>
                  <a:outerShdw blurRad="38100" dist="38100" dir="2700000" algn="tl">
                    <a:srgbClr val="C0C0C0"/>
                  </a:outerShdw>
                </a:effectLst>
                <a:latin typeface="Arial" pitchFamily="34" charset="0"/>
                <a:cs typeface="Arial" pitchFamily="34" charset="0"/>
              </a:rPr>
              <a:t> </a:t>
            </a:r>
            <a:endParaRPr kumimoji="1" lang="en-US" altLang="es-MX" sz="1200" b="1" dirty="0">
              <a:solidFill>
                <a:srgbClr val="000090"/>
              </a:solidFill>
              <a:effectLst>
                <a:outerShdw blurRad="38100" dist="38100" dir="2700000" algn="tl">
                  <a:srgbClr val="C0C0C0"/>
                </a:outerShdw>
              </a:effectLst>
              <a:latin typeface="Arial" pitchFamily="34" charset="0"/>
              <a:cs typeface="Times New Roman" pitchFamily="18" charset="0"/>
            </a:endParaRPr>
          </a:p>
          <a:p>
            <a:pPr algn="just">
              <a:buFontTx/>
              <a:buAutoNum type="alphaUcPeriod" startAt="4"/>
            </a:pPr>
            <a:r>
              <a:rPr kumimoji="1" lang="en-US" altLang="es-MX" b="1" dirty="0" smtClean="0">
                <a:solidFill>
                  <a:srgbClr val="000090"/>
                </a:solidFill>
                <a:effectLst>
                  <a:outerShdw blurRad="38100" dist="38100" dir="2700000" algn="tl">
                    <a:srgbClr val="C0C0C0"/>
                  </a:outerShdw>
                </a:effectLst>
                <a:latin typeface="Arial" pitchFamily="34" charset="0"/>
                <a:cs typeface="Arial" pitchFamily="34" charset="0"/>
              </a:rPr>
              <a:t>EVITA </a:t>
            </a:r>
            <a:r>
              <a:rPr kumimoji="1" lang="en-US" altLang="es-MX" b="1" dirty="0">
                <a:solidFill>
                  <a:srgbClr val="000090"/>
                </a:solidFill>
                <a:effectLst>
                  <a:outerShdw blurRad="38100" dist="38100" dir="2700000" algn="tl">
                    <a:srgbClr val="C0C0C0"/>
                  </a:outerShdw>
                </a:effectLst>
                <a:latin typeface="Arial" pitchFamily="34" charset="0"/>
                <a:cs typeface="Arial" pitchFamily="34" charset="0"/>
              </a:rPr>
              <a:t>LA DUPLICACIÓN DE TAREAS Y LA EJECUCIÓN TRABAJOS INÚTILES EN MATERIA DE GESTIÓN DE RECURSOS HUMANOS. </a:t>
            </a:r>
            <a:endParaRPr kumimoji="1" lang="en-US" altLang="es-MX" sz="1200" b="1" dirty="0">
              <a:solidFill>
                <a:srgbClr val="000090"/>
              </a:solidFill>
              <a:effectLst>
                <a:outerShdw blurRad="38100" dist="38100" dir="2700000" algn="tl">
                  <a:srgbClr val="C0C0C0"/>
                </a:outerShdw>
              </a:effectLst>
              <a:latin typeface="Arial" pitchFamily="34" charset="0"/>
              <a:cs typeface="Times New Roman" pitchFamily="18" charset="0"/>
            </a:endParaRPr>
          </a:p>
          <a:p>
            <a:pPr algn="just"/>
            <a:r>
              <a:rPr kumimoji="1" lang="en-US" altLang="es-MX" b="1" dirty="0" smtClean="0">
                <a:solidFill>
                  <a:srgbClr val="000090"/>
                </a:solidFill>
                <a:effectLst>
                  <a:outerShdw blurRad="38100" dist="38100" dir="2700000" algn="tl">
                    <a:srgbClr val="C0C0C0"/>
                  </a:outerShdw>
                </a:effectLst>
                <a:latin typeface="Arial" pitchFamily="34" charset="0"/>
                <a:cs typeface="Arial" pitchFamily="34" charset="0"/>
              </a:rPr>
              <a:t>E. EVITA </a:t>
            </a:r>
            <a:r>
              <a:rPr kumimoji="1" lang="en-US" altLang="es-MX" b="1" dirty="0">
                <a:solidFill>
                  <a:srgbClr val="000090"/>
                </a:solidFill>
                <a:effectLst>
                  <a:outerShdw blurRad="38100" dist="38100" dir="2700000" algn="tl">
                    <a:srgbClr val="C0C0C0"/>
                  </a:outerShdw>
                </a:effectLst>
                <a:latin typeface="Arial" pitchFamily="34" charset="0"/>
                <a:cs typeface="Arial" pitchFamily="34" charset="0"/>
              </a:rPr>
              <a:t>LA OCIOSIDAD Y EL SOBRE DIMENSIONAMIENTO DE LA PLANTILLA.  </a:t>
            </a:r>
            <a:endParaRPr kumimoji="1" lang="en-US" altLang="es-MX" sz="1200" b="1" dirty="0">
              <a:solidFill>
                <a:srgbClr val="000090"/>
              </a:solidFill>
              <a:effectLst>
                <a:outerShdw blurRad="38100" dist="38100" dir="2700000" algn="tl">
                  <a:srgbClr val="C0C0C0"/>
                </a:outerShdw>
              </a:effectLst>
              <a:latin typeface="Arial" pitchFamily="34" charset="0"/>
              <a:cs typeface="Times New Roman" pitchFamily="18" charset="0"/>
            </a:endParaRPr>
          </a:p>
          <a:p>
            <a:pPr algn="just"/>
            <a:r>
              <a:rPr kumimoji="1" lang="en-US" altLang="es-MX" b="1" dirty="0" smtClean="0">
                <a:solidFill>
                  <a:srgbClr val="000090"/>
                </a:solidFill>
                <a:effectLst>
                  <a:outerShdw blurRad="38100" dist="38100" dir="2700000" algn="tl">
                    <a:srgbClr val="C0C0C0"/>
                  </a:outerShdw>
                </a:effectLst>
                <a:latin typeface="Arial" pitchFamily="34" charset="0"/>
                <a:cs typeface="Arial" pitchFamily="34" charset="0"/>
              </a:rPr>
              <a:t>F. CUMPLE </a:t>
            </a:r>
            <a:r>
              <a:rPr kumimoji="1" lang="en-US" altLang="es-MX" b="1" dirty="0">
                <a:solidFill>
                  <a:srgbClr val="000090"/>
                </a:solidFill>
                <a:effectLst>
                  <a:outerShdw blurRad="38100" dist="38100" dir="2700000" algn="tl">
                    <a:srgbClr val="C0C0C0"/>
                  </a:outerShdw>
                </a:effectLst>
                <a:latin typeface="Arial" pitchFamily="34" charset="0"/>
                <a:cs typeface="Arial" pitchFamily="34" charset="0"/>
              </a:rPr>
              <a:t>CON LA NORMATIVA LEGAL. </a:t>
            </a:r>
            <a:endParaRPr kumimoji="1" lang="en-US" altLang="es-MX" b="1" dirty="0">
              <a:solidFill>
                <a:srgbClr val="000090"/>
              </a:solidFill>
              <a:effectLst>
                <a:outerShdw blurRad="38100" dist="38100" dir="2700000" algn="tl">
                  <a:srgbClr val="C0C0C0"/>
                </a:outerShdw>
              </a:effectLst>
              <a:latin typeface="Arial" pitchFamily="34" charset="0"/>
              <a:cs typeface="Times New Roman" pitchFamily="18" charset="0"/>
            </a:endParaRPr>
          </a:p>
        </p:txBody>
      </p:sp>
      <p:pic>
        <p:nvPicPr>
          <p:cNvPr id="2" name="Imagen 1"/>
          <p:cNvPicPr>
            <a:picLocks noChangeAspect="1"/>
          </p:cNvPicPr>
          <p:nvPr/>
        </p:nvPicPr>
        <p:blipFill>
          <a:blip r:embed="rId2"/>
          <a:stretch>
            <a:fillRect/>
          </a:stretch>
        </p:blipFill>
        <p:spPr>
          <a:xfrm>
            <a:off x="5141788" y="4077072"/>
            <a:ext cx="3822700" cy="2133600"/>
          </a:xfrm>
          <a:prstGeom prst="rect">
            <a:avLst/>
          </a:prstGeom>
          <a:scene3d>
            <a:camera prst="orthographicFront"/>
            <a:lightRig rig="threePt" dir="t"/>
          </a:scene3d>
          <a:sp3d>
            <a:bevelT prst="angle"/>
          </a:sp3d>
        </p:spPr>
      </p:pic>
      <p:pic>
        <p:nvPicPr>
          <p:cNvPr id="3" name="Imagen 2"/>
          <p:cNvPicPr>
            <a:picLocks noChangeAspect="1"/>
          </p:cNvPicPr>
          <p:nvPr/>
        </p:nvPicPr>
        <p:blipFill>
          <a:blip r:embed="rId3"/>
          <a:stretch>
            <a:fillRect/>
          </a:stretch>
        </p:blipFill>
        <p:spPr>
          <a:xfrm>
            <a:off x="1115616" y="4077072"/>
            <a:ext cx="3962400" cy="2116708"/>
          </a:xfrm>
          <a:prstGeom prst="rect">
            <a:avLst/>
          </a:prstGeom>
          <a:scene3d>
            <a:camera prst="orthographicFront"/>
            <a:lightRig rig="threePt" dir="t"/>
          </a:scene3d>
          <a:sp3d>
            <a:bevelT prst="relaxedInset"/>
          </a:sp3d>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87394"/>
                                        </p:tgtEl>
                                        <p:attrNameLst>
                                          <p:attrName>style.visibility</p:attrName>
                                        </p:attrNameLst>
                                      </p:cBhvr>
                                      <p:to>
                                        <p:strVal val="visible"/>
                                      </p:to>
                                    </p:set>
                                    <p:anim calcmode="lin" valueType="num">
                                      <p:cBhvr>
                                        <p:cTn id="7" dur="1000" fill="hold"/>
                                        <p:tgtEl>
                                          <p:spTgt spid="187394"/>
                                        </p:tgtEl>
                                        <p:attrNameLst>
                                          <p:attrName>ppt_w</p:attrName>
                                        </p:attrNameLst>
                                      </p:cBhvr>
                                      <p:tavLst>
                                        <p:tav tm="0">
                                          <p:val>
                                            <p:fltVal val="0"/>
                                          </p:val>
                                        </p:tav>
                                        <p:tav tm="100000">
                                          <p:val>
                                            <p:strVal val="#ppt_w"/>
                                          </p:val>
                                        </p:tav>
                                      </p:tavLst>
                                    </p:anim>
                                    <p:anim calcmode="lin" valueType="num">
                                      <p:cBhvr>
                                        <p:cTn id="8" dur="1000" fill="hold"/>
                                        <p:tgtEl>
                                          <p:spTgt spid="187394"/>
                                        </p:tgtEl>
                                        <p:attrNameLst>
                                          <p:attrName>ppt_h</p:attrName>
                                        </p:attrNameLst>
                                      </p:cBhvr>
                                      <p:tavLst>
                                        <p:tav tm="0">
                                          <p:val>
                                            <p:fltVal val="0"/>
                                          </p:val>
                                        </p:tav>
                                        <p:tav tm="100000">
                                          <p:val>
                                            <p:strVal val="#ppt_h"/>
                                          </p:val>
                                        </p:tav>
                                      </p:tavLst>
                                    </p:anim>
                                    <p:anim calcmode="lin" valueType="num">
                                      <p:cBhvr>
                                        <p:cTn id="9" dur="1000" fill="hold"/>
                                        <p:tgtEl>
                                          <p:spTgt spid="18739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87394"/>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9" presetClass="entr" presetSubtype="0" fill="hold" grpId="0" nodeType="afterEffect">
                                  <p:stCondLst>
                                    <p:cond delay="0"/>
                                  </p:stCondLst>
                                  <p:childTnLst>
                                    <p:set>
                                      <p:cBhvr>
                                        <p:cTn id="13" dur="1" fill="hold">
                                          <p:stCondLst>
                                            <p:cond delay="0"/>
                                          </p:stCondLst>
                                        </p:cTn>
                                        <p:tgtEl>
                                          <p:spTgt spid="187395"/>
                                        </p:tgtEl>
                                        <p:attrNameLst>
                                          <p:attrName>style.visibility</p:attrName>
                                        </p:attrNameLst>
                                      </p:cBhvr>
                                      <p:to>
                                        <p:strVal val="visible"/>
                                      </p:to>
                                    </p:set>
                                    <p:animEffect transition="in" filter="dissolve">
                                      <p:cBhvr>
                                        <p:cTn id="14" dur="500"/>
                                        <p:tgtEl>
                                          <p:spTgt spid="1873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394" grpId="0" autoUpdateAnimBg="0"/>
      <p:bldP spid="187395" grpId="0" autoUpdateAnimBg="0"/>
    </p:bld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ChangeArrowheads="1"/>
          </p:cNvSpPr>
          <p:nvPr/>
        </p:nvSpPr>
        <p:spPr bwMode="auto">
          <a:xfrm>
            <a:off x="1592263" y="-99392"/>
            <a:ext cx="6865937"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ORGANIZACIÓN </a:t>
            </a:r>
            <a:r>
              <a:rPr lang="es-MX" altLang="es-MX" sz="2800" b="1" dirty="0">
                <a:solidFill>
                  <a:schemeClr val="tx2"/>
                </a:solidFill>
                <a:effectLst>
                  <a:outerShdw blurRad="38100" dist="38100" dir="2700000" algn="tl">
                    <a:srgbClr val="C0C0C0"/>
                  </a:outerShdw>
                </a:effectLst>
                <a:latin typeface="Arial" pitchFamily="34" charset="0"/>
              </a:rPr>
              <a:t>DE LOS RECURSOS HUMANOS</a:t>
            </a:r>
          </a:p>
        </p:txBody>
      </p:sp>
      <p:sp>
        <p:nvSpPr>
          <p:cNvPr id="188419" name="Rectangle 3"/>
          <p:cNvSpPr>
            <a:spLocks noChangeArrowheads="1"/>
          </p:cNvSpPr>
          <p:nvPr/>
        </p:nvSpPr>
        <p:spPr bwMode="auto">
          <a:xfrm>
            <a:off x="971600" y="836712"/>
            <a:ext cx="8001000" cy="298543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marL="457200" indent="-457200"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n-US" altLang="es-MX" b="1" dirty="0">
                <a:solidFill>
                  <a:srgbClr val="FF0000"/>
                </a:solidFill>
                <a:effectLst>
                  <a:outerShdw blurRad="38100" dist="38100" dir="2700000" algn="tl">
                    <a:srgbClr val="C0C0C0"/>
                  </a:outerShdw>
                </a:effectLst>
                <a:latin typeface="Arial" pitchFamily="34" charset="0"/>
                <a:cs typeface="Arial" pitchFamily="34" charset="0"/>
              </a:rPr>
              <a:t>EFICACIA Y EFICIENCIA.</a:t>
            </a:r>
            <a:endParaRPr kumimoji="1" lang="en-US" altLang="es-MX" b="1" dirty="0">
              <a:solidFill>
                <a:srgbClr val="FF0000"/>
              </a:solidFill>
              <a:effectLst>
                <a:outerShdw blurRad="38100" dist="38100" dir="2700000" algn="tl">
                  <a:srgbClr val="C0C0C0"/>
                </a:outerShdw>
              </a:effectLst>
              <a:latin typeface="Arial" pitchFamily="34" charset="0"/>
              <a:cs typeface="Times New Roman" pitchFamily="18" charset="0"/>
            </a:endParaRPr>
          </a:p>
          <a:p>
            <a:pPr algn="just"/>
            <a:r>
              <a:rPr kumimoji="1" lang="en-US" altLang="es-MX" sz="1000" b="1" dirty="0">
                <a:solidFill>
                  <a:schemeClr val="tx2"/>
                </a:solidFill>
                <a:effectLst>
                  <a:outerShdw blurRad="38100" dist="38100" dir="2700000" algn="tl">
                    <a:srgbClr val="C0C0C0"/>
                  </a:outerShdw>
                </a:effectLst>
                <a:latin typeface="Arial" pitchFamily="34" charset="0"/>
                <a:cs typeface="Arial" pitchFamily="34" charset="0"/>
              </a:rPr>
              <a:t> </a:t>
            </a:r>
            <a:endParaRPr kumimoji="1" lang="en-US" altLang="es-MX" sz="1000" b="1" dirty="0">
              <a:solidFill>
                <a:schemeClr val="tx2"/>
              </a:solidFill>
              <a:effectLst>
                <a:outerShdw blurRad="38100" dist="38100" dir="2700000" algn="tl">
                  <a:srgbClr val="C0C0C0"/>
                </a:outerShdw>
              </a:effectLst>
              <a:latin typeface="Arial" pitchFamily="34" charset="0"/>
              <a:cs typeface="Times New Roman" pitchFamily="18" charset="0"/>
            </a:endParaRPr>
          </a:p>
          <a:p>
            <a:pPr algn="just"/>
            <a:r>
              <a:rPr kumimoji="1" lang="en-US" altLang="es-MX" b="1" dirty="0">
                <a:solidFill>
                  <a:srgbClr val="000090"/>
                </a:solidFill>
                <a:effectLst>
                  <a:outerShdw blurRad="38100" dist="38100" dir="2700000" algn="tl">
                    <a:srgbClr val="C0C0C0"/>
                  </a:outerShdw>
                </a:effectLst>
                <a:latin typeface="Arial" pitchFamily="34" charset="0"/>
                <a:cs typeface="Arial" pitchFamily="34" charset="0"/>
              </a:rPr>
              <a:t>G. </a:t>
            </a:r>
            <a:r>
              <a:rPr kumimoji="1" lang="en-US" altLang="es-MX" b="1" dirty="0" smtClean="0">
                <a:solidFill>
                  <a:srgbClr val="000090"/>
                </a:solidFill>
                <a:effectLst>
                  <a:outerShdw blurRad="38100" dist="38100" dir="2700000" algn="tl">
                    <a:srgbClr val="C0C0C0"/>
                  </a:outerShdw>
                </a:effectLst>
                <a:latin typeface="Arial" pitchFamily="34" charset="0"/>
                <a:cs typeface="Arial" pitchFamily="34" charset="0"/>
              </a:rPr>
              <a:t>DISPON </a:t>
            </a:r>
            <a:r>
              <a:rPr kumimoji="1" lang="en-US" altLang="es-MX" b="1" dirty="0">
                <a:solidFill>
                  <a:srgbClr val="000090"/>
                </a:solidFill>
                <a:effectLst>
                  <a:outerShdw blurRad="38100" dist="38100" dir="2700000" algn="tl">
                    <a:srgbClr val="C0C0C0"/>
                  </a:outerShdw>
                </a:effectLst>
                <a:latin typeface="Arial" pitchFamily="34" charset="0"/>
                <a:cs typeface="Arial" pitchFamily="34" charset="0"/>
              </a:rPr>
              <a:t>DE UN SISTEMA ADECUADO DE CONTROL LA GESTIÓN DE LOS RECURSOS HUMANOS PARA INFORMAR Y EVALUAR SU EFICACIA Y EFICIENCIA. </a:t>
            </a:r>
            <a:endParaRPr kumimoji="1" lang="en-US" altLang="es-MX" b="1" dirty="0">
              <a:solidFill>
                <a:srgbClr val="000090"/>
              </a:solidFill>
              <a:effectLst>
                <a:outerShdw blurRad="38100" dist="38100" dir="2700000" algn="tl">
                  <a:srgbClr val="C0C0C0"/>
                </a:outerShdw>
              </a:effectLst>
              <a:latin typeface="Arial" pitchFamily="34" charset="0"/>
              <a:cs typeface="Times New Roman" pitchFamily="18" charset="0"/>
            </a:endParaRPr>
          </a:p>
          <a:p>
            <a:pPr algn="just"/>
            <a:r>
              <a:rPr kumimoji="1" lang="en-US" altLang="es-MX" sz="1000" b="1" dirty="0">
                <a:solidFill>
                  <a:srgbClr val="000090"/>
                </a:solidFill>
                <a:effectLst>
                  <a:outerShdw blurRad="38100" dist="38100" dir="2700000" algn="tl">
                    <a:srgbClr val="C0C0C0"/>
                  </a:outerShdw>
                </a:effectLst>
                <a:latin typeface="Arial" pitchFamily="34" charset="0"/>
                <a:cs typeface="Arial" pitchFamily="34" charset="0"/>
              </a:rPr>
              <a:t> </a:t>
            </a:r>
            <a:endParaRPr kumimoji="1" lang="en-US" altLang="es-MX" sz="1000" b="1" dirty="0">
              <a:solidFill>
                <a:srgbClr val="000090"/>
              </a:solidFill>
              <a:effectLst>
                <a:outerShdw blurRad="38100" dist="38100" dir="2700000" algn="tl">
                  <a:srgbClr val="C0C0C0"/>
                </a:outerShdw>
              </a:effectLst>
              <a:latin typeface="Arial" pitchFamily="34" charset="0"/>
              <a:cs typeface="Times New Roman" pitchFamily="18" charset="0"/>
            </a:endParaRPr>
          </a:p>
          <a:p>
            <a:pPr algn="just"/>
            <a:r>
              <a:rPr kumimoji="1" lang="en-US" altLang="es-MX" b="1" dirty="0">
                <a:solidFill>
                  <a:srgbClr val="000090"/>
                </a:solidFill>
                <a:effectLst>
                  <a:outerShdw blurRad="38100" dist="38100" dir="2700000" algn="tl">
                    <a:srgbClr val="C0C0C0"/>
                  </a:outerShdw>
                </a:effectLst>
                <a:latin typeface="Arial" pitchFamily="34" charset="0"/>
                <a:cs typeface="Arial" pitchFamily="34" charset="0"/>
              </a:rPr>
              <a:t>H. ESTABLECE SISTEMAS DE COMPENSACIÓN ADECUADO</a:t>
            </a:r>
            <a:endParaRPr kumimoji="1" lang="en-US" altLang="es-MX" b="1" dirty="0">
              <a:solidFill>
                <a:srgbClr val="000090"/>
              </a:solidFill>
              <a:effectLst>
                <a:outerShdw blurRad="38100" dist="38100" dir="2700000" algn="tl">
                  <a:srgbClr val="C0C0C0"/>
                </a:outerShdw>
              </a:effectLst>
              <a:latin typeface="Arial" pitchFamily="34" charset="0"/>
            </a:endParaRPr>
          </a:p>
        </p:txBody>
      </p:sp>
      <p:pic>
        <p:nvPicPr>
          <p:cNvPr id="2" name="Imagen 1"/>
          <p:cNvPicPr>
            <a:picLocks noChangeAspect="1"/>
          </p:cNvPicPr>
          <p:nvPr/>
        </p:nvPicPr>
        <p:blipFill>
          <a:blip r:embed="rId2"/>
          <a:stretch>
            <a:fillRect/>
          </a:stretch>
        </p:blipFill>
        <p:spPr>
          <a:xfrm>
            <a:off x="5724128" y="3573016"/>
            <a:ext cx="2459484" cy="2879396"/>
          </a:xfrm>
          <a:prstGeom prst="rect">
            <a:avLst/>
          </a:prstGeom>
        </p:spPr>
      </p:pic>
      <p:pic>
        <p:nvPicPr>
          <p:cNvPr id="3" name="Imagen 2"/>
          <p:cNvPicPr>
            <a:picLocks noChangeAspect="1"/>
          </p:cNvPicPr>
          <p:nvPr/>
        </p:nvPicPr>
        <p:blipFill>
          <a:blip r:embed="rId3"/>
          <a:stretch>
            <a:fillRect/>
          </a:stretch>
        </p:blipFill>
        <p:spPr>
          <a:xfrm>
            <a:off x="1475656" y="3789040"/>
            <a:ext cx="3653106" cy="2736304"/>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88418"/>
                                        </p:tgtEl>
                                        <p:attrNameLst>
                                          <p:attrName>style.visibility</p:attrName>
                                        </p:attrNameLst>
                                      </p:cBhvr>
                                      <p:to>
                                        <p:strVal val="visible"/>
                                      </p:to>
                                    </p:set>
                                    <p:anim calcmode="lin" valueType="num">
                                      <p:cBhvr>
                                        <p:cTn id="7" dur="1000" fill="hold"/>
                                        <p:tgtEl>
                                          <p:spTgt spid="188418"/>
                                        </p:tgtEl>
                                        <p:attrNameLst>
                                          <p:attrName>ppt_w</p:attrName>
                                        </p:attrNameLst>
                                      </p:cBhvr>
                                      <p:tavLst>
                                        <p:tav tm="0">
                                          <p:val>
                                            <p:fltVal val="0"/>
                                          </p:val>
                                        </p:tav>
                                        <p:tav tm="100000">
                                          <p:val>
                                            <p:strVal val="#ppt_w"/>
                                          </p:val>
                                        </p:tav>
                                      </p:tavLst>
                                    </p:anim>
                                    <p:anim calcmode="lin" valueType="num">
                                      <p:cBhvr>
                                        <p:cTn id="8" dur="1000" fill="hold"/>
                                        <p:tgtEl>
                                          <p:spTgt spid="188418"/>
                                        </p:tgtEl>
                                        <p:attrNameLst>
                                          <p:attrName>ppt_h</p:attrName>
                                        </p:attrNameLst>
                                      </p:cBhvr>
                                      <p:tavLst>
                                        <p:tav tm="0">
                                          <p:val>
                                            <p:fltVal val="0"/>
                                          </p:val>
                                        </p:tav>
                                        <p:tav tm="100000">
                                          <p:val>
                                            <p:strVal val="#ppt_h"/>
                                          </p:val>
                                        </p:tav>
                                      </p:tavLst>
                                    </p:anim>
                                    <p:anim calcmode="lin" valueType="num">
                                      <p:cBhvr>
                                        <p:cTn id="9" dur="1000" fill="hold"/>
                                        <p:tgtEl>
                                          <p:spTgt spid="18841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88418"/>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2" presetClass="entr" presetSubtype="9" fill="hold" grpId="0" nodeType="afterEffect">
                                  <p:stCondLst>
                                    <p:cond delay="0"/>
                                  </p:stCondLst>
                                  <p:childTnLst>
                                    <p:set>
                                      <p:cBhvr>
                                        <p:cTn id="13" dur="1" fill="hold">
                                          <p:stCondLst>
                                            <p:cond delay="0"/>
                                          </p:stCondLst>
                                        </p:cTn>
                                        <p:tgtEl>
                                          <p:spTgt spid="188419"/>
                                        </p:tgtEl>
                                        <p:attrNameLst>
                                          <p:attrName>style.visibility</p:attrName>
                                        </p:attrNameLst>
                                      </p:cBhvr>
                                      <p:to>
                                        <p:strVal val="visible"/>
                                      </p:to>
                                    </p:set>
                                    <p:anim calcmode="lin" valueType="num">
                                      <p:cBhvr additive="base">
                                        <p:cTn id="14" dur="500" fill="hold"/>
                                        <p:tgtEl>
                                          <p:spTgt spid="188419"/>
                                        </p:tgtEl>
                                        <p:attrNameLst>
                                          <p:attrName>ppt_x</p:attrName>
                                        </p:attrNameLst>
                                      </p:cBhvr>
                                      <p:tavLst>
                                        <p:tav tm="0">
                                          <p:val>
                                            <p:strVal val="0-#ppt_w/2"/>
                                          </p:val>
                                        </p:tav>
                                        <p:tav tm="100000">
                                          <p:val>
                                            <p:strVal val="#ppt_x"/>
                                          </p:val>
                                        </p:tav>
                                      </p:tavLst>
                                    </p:anim>
                                    <p:anim calcmode="lin" valueType="num">
                                      <p:cBhvr additive="base">
                                        <p:cTn id="15" dur="500" fill="hold"/>
                                        <p:tgtEl>
                                          <p:spTgt spid="18841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18" grpId="0" autoUpdateAnimBg="0"/>
      <p:bldP spid="188419" grpId="0" autoUpdateAnimBg="0"/>
    </p:bld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ChangeArrowheads="1"/>
          </p:cNvSpPr>
          <p:nvPr/>
        </p:nvSpPr>
        <p:spPr bwMode="auto">
          <a:xfrm>
            <a:off x="1592263" y="0"/>
            <a:ext cx="6865937"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ORGANIZACIÓN </a:t>
            </a:r>
            <a:r>
              <a:rPr lang="es-MX" altLang="es-MX" sz="2800" b="1" dirty="0">
                <a:solidFill>
                  <a:schemeClr val="tx2"/>
                </a:solidFill>
                <a:effectLst>
                  <a:outerShdw blurRad="38100" dist="38100" dir="2700000" algn="tl">
                    <a:srgbClr val="C0C0C0"/>
                  </a:outerShdw>
                </a:effectLst>
                <a:latin typeface="Arial" pitchFamily="34" charset="0"/>
              </a:rPr>
              <a:t>DE LOS RECURSOS HUMANOS</a:t>
            </a:r>
          </a:p>
        </p:txBody>
      </p:sp>
      <p:sp>
        <p:nvSpPr>
          <p:cNvPr id="179203" name="Rectangle 3"/>
          <p:cNvSpPr>
            <a:spLocks noChangeArrowheads="1"/>
          </p:cNvSpPr>
          <p:nvPr/>
        </p:nvSpPr>
        <p:spPr bwMode="auto">
          <a:xfrm>
            <a:off x="971600" y="1124744"/>
            <a:ext cx="7924800" cy="19389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a:r>
              <a:rPr kumimoji="1" lang="en-US" altLang="es-MX" b="1" dirty="0">
                <a:solidFill>
                  <a:schemeClr val="tx2"/>
                </a:solidFill>
                <a:latin typeface="Arial" pitchFamily="34" charset="0"/>
                <a:cs typeface="Times New Roman" pitchFamily="18" charset="0"/>
              </a:rPr>
              <a:t>CON FRECUENCIA LA </a:t>
            </a:r>
            <a:r>
              <a:rPr kumimoji="1" lang="en-US" altLang="es-MX" b="1" dirty="0">
                <a:solidFill>
                  <a:srgbClr val="FF0000"/>
                </a:solidFill>
                <a:latin typeface="Arial" pitchFamily="34" charset="0"/>
                <a:cs typeface="Times New Roman" pitchFamily="18" charset="0"/>
              </a:rPr>
              <a:t>PRODUCTIVIDAD</a:t>
            </a:r>
            <a:r>
              <a:rPr kumimoji="1" lang="en-US" altLang="es-MX" b="1" dirty="0">
                <a:solidFill>
                  <a:schemeClr val="tx2"/>
                </a:solidFill>
                <a:latin typeface="Arial" pitchFamily="34" charset="0"/>
                <a:cs typeface="Times New Roman" pitchFamily="18" charset="0"/>
              </a:rPr>
              <a:t> SE MIDE EN TÉRMINOS DE </a:t>
            </a:r>
            <a:r>
              <a:rPr kumimoji="1" lang="en-US" altLang="es-MX" b="1" dirty="0">
                <a:solidFill>
                  <a:srgbClr val="000090"/>
                </a:solidFill>
                <a:latin typeface="Arial" pitchFamily="34" charset="0"/>
                <a:cs typeface="Times New Roman" pitchFamily="18" charset="0"/>
              </a:rPr>
              <a:t>INSUMOS Y RESULTADOS ECONÓMICOS</a:t>
            </a:r>
            <a:r>
              <a:rPr kumimoji="1" lang="en-US" altLang="es-MX" b="1" dirty="0">
                <a:solidFill>
                  <a:schemeClr val="tx2"/>
                </a:solidFill>
                <a:latin typeface="Arial" pitchFamily="34" charset="0"/>
                <a:cs typeface="Times New Roman" pitchFamily="18" charset="0"/>
              </a:rPr>
              <a:t>, PERO NO SOLO LOS INSUMOS SON IMPORTANTES </a:t>
            </a:r>
            <a:r>
              <a:rPr kumimoji="1" lang="en-US" altLang="es-MX" b="1" dirty="0" smtClean="0">
                <a:solidFill>
                  <a:schemeClr val="tx2"/>
                </a:solidFill>
                <a:latin typeface="Arial" pitchFamily="34" charset="0"/>
                <a:cs typeface="Times New Roman" pitchFamily="18" charset="0"/>
              </a:rPr>
              <a:t>TAMBIÉN </a:t>
            </a:r>
            <a:r>
              <a:rPr kumimoji="1" lang="en-US" altLang="es-MX" b="1" dirty="0">
                <a:solidFill>
                  <a:schemeClr val="tx2"/>
                </a:solidFill>
                <a:latin typeface="Arial" pitchFamily="34" charset="0"/>
                <a:cs typeface="Times New Roman" pitchFamily="18" charset="0"/>
              </a:rPr>
              <a:t>LOS RESULTADOS HUMANOS Y SOCIALES LO </a:t>
            </a:r>
            <a:r>
              <a:rPr kumimoji="1" lang="en-US" altLang="es-MX" b="1" dirty="0" smtClean="0">
                <a:solidFill>
                  <a:schemeClr val="tx2"/>
                </a:solidFill>
                <a:latin typeface="Arial" pitchFamily="34" charset="0"/>
                <a:cs typeface="Times New Roman" pitchFamily="18" charset="0"/>
              </a:rPr>
              <a:t>SON. </a:t>
            </a:r>
            <a:endParaRPr kumimoji="1" lang="en-US" altLang="es-MX" b="1" dirty="0">
              <a:solidFill>
                <a:schemeClr val="tx2"/>
              </a:solidFill>
              <a:latin typeface="Arial" pitchFamily="34" charset="0"/>
              <a:cs typeface="Times New Roman" pitchFamily="18" charset="0"/>
            </a:endParaRPr>
          </a:p>
        </p:txBody>
      </p:sp>
      <p:pic>
        <p:nvPicPr>
          <p:cNvPr id="2" name="Imagen 1"/>
          <p:cNvPicPr>
            <a:picLocks noChangeAspect="1"/>
          </p:cNvPicPr>
          <p:nvPr/>
        </p:nvPicPr>
        <p:blipFill>
          <a:blip r:embed="rId2"/>
          <a:stretch>
            <a:fillRect/>
          </a:stretch>
        </p:blipFill>
        <p:spPr>
          <a:xfrm>
            <a:off x="813183" y="2996952"/>
            <a:ext cx="8295321" cy="3456384"/>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79202"/>
                                        </p:tgtEl>
                                        <p:attrNameLst>
                                          <p:attrName>style.visibility</p:attrName>
                                        </p:attrNameLst>
                                      </p:cBhvr>
                                      <p:to>
                                        <p:strVal val="visible"/>
                                      </p:to>
                                    </p:set>
                                    <p:anim calcmode="lin" valueType="num">
                                      <p:cBhvr>
                                        <p:cTn id="7" dur="1000" fill="hold"/>
                                        <p:tgtEl>
                                          <p:spTgt spid="179202"/>
                                        </p:tgtEl>
                                        <p:attrNameLst>
                                          <p:attrName>ppt_w</p:attrName>
                                        </p:attrNameLst>
                                      </p:cBhvr>
                                      <p:tavLst>
                                        <p:tav tm="0">
                                          <p:val>
                                            <p:fltVal val="0"/>
                                          </p:val>
                                        </p:tav>
                                        <p:tav tm="100000">
                                          <p:val>
                                            <p:strVal val="#ppt_w"/>
                                          </p:val>
                                        </p:tav>
                                      </p:tavLst>
                                    </p:anim>
                                    <p:anim calcmode="lin" valueType="num">
                                      <p:cBhvr>
                                        <p:cTn id="8" dur="1000" fill="hold"/>
                                        <p:tgtEl>
                                          <p:spTgt spid="179202"/>
                                        </p:tgtEl>
                                        <p:attrNameLst>
                                          <p:attrName>ppt_h</p:attrName>
                                        </p:attrNameLst>
                                      </p:cBhvr>
                                      <p:tavLst>
                                        <p:tav tm="0">
                                          <p:val>
                                            <p:fltVal val="0"/>
                                          </p:val>
                                        </p:tav>
                                        <p:tav tm="100000">
                                          <p:val>
                                            <p:strVal val="#ppt_h"/>
                                          </p:val>
                                        </p:tav>
                                      </p:tavLst>
                                    </p:anim>
                                    <p:anim calcmode="lin" valueType="num">
                                      <p:cBhvr>
                                        <p:cTn id="9" dur="1000" fill="hold"/>
                                        <p:tgtEl>
                                          <p:spTgt spid="17920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79202"/>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2" presetClass="entr" presetSubtype="6" fill="hold" grpId="0" nodeType="afterEffect">
                                  <p:stCondLst>
                                    <p:cond delay="0"/>
                                  </p:stCondLst>
                                  <p:childTnLst>
                                    <p:set>
                                      <p:cBhvr>
                                        <p:cTn id="13" dur="1" fill="hold">
                                          <p:stCondLst>
                                            <p:cond delay="0"/>
                                          </p:stCondLst>
                                        </p:cTn>
                                        <p:tgtEl>
                                          <p:spTgt spid="179203"/>
                                        </p:tgtEl>
                                        <p:attrNameLst>
                                          <p:attrName>style.visibility</p:attrName>
                                        </p:attrNameLst>
                                      </p:cBhvr>
                                      <p:to>
                                        <p:strVal val="visible"/>
                                      </p:to>
                                    </p:set>
                                    <p:anim calcmode="lin" valueType="num">
                                      <p:cBhvr additive="base">
                                        <p:cTn id="14" dur="500" fill="hold"/>
                                        <p:tgtEl>
                                          <p:spTgt spid="179203"/>
                                        </p:tgtEl>
                                        <p:attrNameLst>
                                          <p:attrName>ppt_x</p:attrName>
                                        </p:attrNameLst>
                                      </p:cBhvr>
                                      <p:tavLst>
                                        <p:tav tm="0">
                                          <p:val>
                                            <p:strVal val="1+#ppt_w/2"/>
                                          </p:val>
                                        </p:tav>
                                        <p:tav tm="100000">
                                          <p:val>
                                            <p:strVal val="#ppt_x"/>
                                          </p:val>
                                        </p:tav>
                                      </p:tavLst>
                                    </p:anim>
                                    <p:anim calcmode="lin" valueType="num">
                                      <p:cBhvr additive="base">
                                        <p:cTn id="15" dur="500" fill="hold"/>
                                        <p:tgtEl>
                                          <p:spTgt spid="17920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2" grpId="0" autoUpdateAnimBg="0"/>
      <p:bldP spid="179203" grpId="0" autoUpdateAnimBg="0"/>
    </p:bld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ChangeArrowheads="1"/>
          </p:cNvSpPr>
          <p:nvPr/>
        </p:nvSpPr>
        <p:spPr bwMode="auto">
          <a:xfrm>
            <a:off x="1592263" y="-138113"/>
            <a:ext cx="6865937"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ORGANIZACIÓN </a:t>
            </a:r>
            <a:r>
              <a:rPr lang="es-MX" altLang="es-MX" sz="2800" b="1" dirty="0">
                <a:solidFill>
                  <a:schemeClr val="tx2"/>
                </a:solidFill>
                <a:effectLst>
                  <a:outerShdw blurRad="38100" dist="38100" dir="2700000" algn="tl">
                    <a:srgbClr val="C0C0C0"/>
                  </a:outerShdw>
                </a:effectLst>
                <a:latin typeface="Arial" pitchFamily="34" charset="0"/>
              </a:rPr>
              <a:t>DE LOS RECURSOS HUMANOS</a:t>
            </a:r>
          </a:p>
        </p:txBody>
      </p:sp>
      <p:graphicFrame>
        <p:nvGraphicFramePr>
          <p:cNvPr id="184323" name="Object 3"/>
          <p:cNvGraphicFramePr>
            <a:graphicFrameLocks noChangeAspect="1"/>
          </p:cNvGraphicFramePr>
          <p:nvPr>
            <p:extLst>
              <p:ext uri="{D42A27DB-BD31-4B8C-83A1-F6EECF244321}">
                <p14:modId xmlns:p14="http://schemas.microsoft.com/office/powerpoint/2010/main" val="788608273"/>
              </p:ext>
            </p:extLst>
          </p:nvPr>
        </p:nvGraphicFramePr>
        <p:xfrm>
          <a:off x="467544" y="838200"/>
          <a:ext cx="8447856" cy="5914163"/>
        </p:xfrm>
        <a:graphic>
          <a:graphicData uri="http://schemas.openxmlformats.org/presentationml/2006/ole">
            <mc:AlternateContent xmlns:mc="http://schemas.openxmlformats.org/markup-compatibility/2006">
              <mc:Choice xmlns:v="urn:schemas-microsoft-com:vml" Requires="v">
                <p:oleObj spid="_x0000_s225507" name="Diapositiva" r:id="rId3" imgW="4156075" imgH="3117850" progId="PowerPoint.Slide.8">
                  <p:embed/>
                </p:oleObj>
              </mc:Choice>
              <mc:Fallback>
                <p:oleObj name="Diapositiva" r:id="rId3" imgW="4156075" imgH="3117850" progId="PowerPoint.Slide.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838200"/>
                        <a:ext cx="8447856" cy="5914163"/>
                      </a:xfrm>
                      <a:prstGeom prst="rect">
                        <a:avLst/>
                      </a:prstGeom>
                      <a:noFill/>
                      <a:ln>
                        <a:noFill/>
                      </a:ln>
                      <a:effectLst/>
                      <a:extLst/>
                    </p:spPr>
                  </p:pic>
                </p:oleObj>
              </mc:Fallback>
            </mc:AlternateContent>
          </a:graphicData>
        </a:graphic>
      </p:graphicFrame>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84322"/>
                                        </p:tgtEl>
                                        <p:attrNameLst>
                                          <p:attrName>style.visibility</p:attrName>
                                        </p:attrNameLst>
                                      </p:cBhvr>
                                      <p:to>
                                        <p:strVal val="visible"/>
                                      </p:to>
                                    </p:set>
                                    <p:anim calcmode="lin" valueType="num">
                                      <p:cBhvr>
                                        <p:cTn id="7" dur="1000" fill="hold"/>
                                        <p:tgtEl>
                                          <p:spTgt spid="184322"/>
                                        </p:tgtEl>
                                        <p:attrNameLst>
                                          <p:attrName>ppt_w</p:attrName>
                                        </p:attrNameLst>
                                      </p:cBhvr>
                                      <p:tavLst>
                                        <p:tav tm="0">
                                          <p:val>
                                            <p:fltVal val="0"/>
                                          </p:val>
                                        </p:tav>
                                        <p:tav tm="100000">
                                          <p:val>
                                            <p:strVal val="#ppt_w"/>
                                          </p:val>
                                        </p:tav>
                                      </p:tavLst>
                                    </p:anim>
                                    <p:anim calcmode="lin" valueType="num">
                                      <p:cBhvr>
                                        <p:cTn id="8" dur="1000" fill="hold"/>
                                        <p:tgtEl>
                                          <p:spTgt spid="184322"/>
                                        </p:tgtEl>
                                        <p:attrNameLst>
                                          <p:attrName>ppt_h</p:attrName>
                                        </p:attrNameLst>
                                      </p:cBhvr>
                                      <p:tavLst>
                                        <p:tav tm="0">
                                          <p:val>
                                            <p:fltVal val="0"/>
                                          </p:val>
                                        </p:tav>
                                        <p:tav tm="100000">
                                          <p:val>
                                            <p:strVal val="#ppt_h"/>
                                          </p:val>
                                        </p:tav>
                                      </p:tavLst>
                                    </p:anim>
                                    <p:anim calcmode="lin" valueType="num">
                                      <p:cBhvr>
                                        <p:cTn id="9" dur="1000" fill="hold"/>
                                        <p:tgtEl>
                                          <p:spTgt spid="18432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84322"/>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23" presetClass="entr" presetSubtype="16" fill="hold" nodeType="afterEffect">
                                  <p:stCondLst>
                                    <p:cond delay="0"/>
                                  </p:stCondLst>
                                  <p:childTnLst>
                                    <p:set>
                                      <p:cBhvr>
                                        <p:cTn id="13" dur="1" fill="hold">
                                          <p:stCondLst>
                                            <p:cond delay="0"/>
                                          </p:stCondLst>
                                        </p:cTn>
                                        <p:tgtEl>
                                          <p:spTgt spid="184323"/>
                                        </p:tgtEl>
                                        <p:attrNameLst>
                                          <p:attrName>style.visibility</p:attrName>
                                        </p:attrNameLst>
                                      </p:cBhvr>
                                      <p:to>
                                        <p:strVal val="visible"/>
                                      </p:to>
                                    </p:set>
                                    <p:anim calcmode="lin" valueType="num">
                                      <p:cBhvr>
                                        <p:cTn id="14" dur="500" fill="hold"/>
                                        <p:tgtEl>
                                          <p:spTgt spid="184323"/>
                                        </p:tgtEl>
                                        <p:attrNameLst>
                                          <p:attrName>ppt_w</p:attrName>
                                        </p:attrNameLst>
                                      </p:cBhvr>
                                      <p:tavLst>
                                        <p:tav tm="0">
                                          <p:val>
                                            <p:fltVal val="0"/>
                                          </p:val>
                                        </p:tav>
                                        <p:tav tm="100000">
                                          <p:val>
                                            <p:strVal val="#ppt_w"/>
                                          </p:val>
                                        </p:tav>
                                      </p:tavLst>
                                    </p:anim>
                                    <p:anim calcmode="lin" valueType="num">
                                      <p:cBhvr>
                                        <p:cTn id="15" dur="500" fill="hold"/>
                                        <p:tgtEl>
                                          <p:spTgt spid="18432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22" grpId="0" autoUpdateAnimBg="0"/>
    </p:bldLst>
  </p:timing>
</p:sld>
</file>

<file path=ppt/slides/slide1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2514" name="Rectangle 2"/>
          <p:cNvSpPr>
            <a:spLocks noGrp="1" noChangeArrowheads="1"/>
          </p:cNvSpPr>
          <p:nvPr>
            <p:ph type="body" idx="1"/>
          </p:nvPr>
        </p:nvSpPr>
        <p:spPr>
          <a:xfrm>
            <a:off x="1043880" y="188640"/>
            <a:ext cx="7848600" cy="533400"/>
          </a:xfrm>
        </p:spPr>
        <p:txBody>
          <a:bodyPr/>
          <a:lstStyle/>
          <a:p>
            <a:pPr marL="0" indent="0" algn="ctr" eaLnBrk="1" hangingPunct="1">
              <a:buFont typeface="Wingdings" pitchFamily="2" charset="2"/>
              <a:buNone/>
            </a:pPr>
            <a:r>
              <a:rPr lang="es-MX" altLang="es-MX" b="1" dirty="0" smtClean="0">
                <a:solidFill>
                  <a:schemeClr val="tx2"/>
                </a:solidFill>
                <a:effectLst>
                  <a:outerShdw blurRad="38100" dist="38100" dir="2700000" algn="tl">
                    <a:srgbClr val="C0C0C0"/>
                  </a:outerShdw>
                </a:effectLst>
              </a:rPr>
              <a:t> ANÁLISIS Y DISEÑO DE PUESTOS</a:t>
            </a:r>
            <a:endParaRPr lang="es-MX" altLang="es-MX" b="1" i="1" dirty="0" smtClean="0">
              <a:solidFill>
                <a:schemeClr val="tx2"/>
              </a:solidFill>
              <a:effectLst>
                <a:outerShdw blurRad="38100" dist="38100" dir="2700000" algn="tl">
                  <a:srgbClr val="C0C0C0"/>
                </a:outerShdw>
              </a:effectLst>
            </a:endParaRPr>
          </a:p>
        </p:txBody>
      </p:sp>
      <p:sp>
        <p:nvSpPr>
          <p:cNvPr id="192515" name="Text Box 3"/>
          <p:cNvSpPr txBox="1">
            <a:spLocks noChangeArrowheads="1"/>
          </p:cNvSpPr>
          <p:nvPr/>
        </p:nvSpPr>
        <p:spPr bwMode="auto">
          <a:xfrm>
            <a:off x="683568" y="836712"/>
            <a:ext cx="3960440" cy="600164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lgn="just">
              <a:defRPr/>
            </a:pPr>
            <a:r>
              <a:rPr kumimoji="1" lang="es-MX" b="1" dirty="0" smtClean="0">
                <a:solidFill>
                  <a:srgbClr val="0000CC"/>
                </a:solidFill>
                <a:latin typeface="Arial" charset="0"/>
                <a:ea typeface="+mn-ea"/>
              </a:rPr>
              <a:t>NO SIEMPRE CONOCEMOS TODOS LOS DETALLES DE LOS PUESTOS.</a:t>
            </a:r>
            <a:endParaRPr kumimoji="1" lang="es-MX" b="1" dirty="0">
              <a:solidFill>
                <a:srgbClr val="0000CC"/>
              </a:solidFill>
              <a:latin typeface="Arial" charset="0"/>
              <a:ea typeface="+mn-ea"/>
            </a:endParaRPr>
          </a:p>
          <a:p>
            <a:pPr algn="just">
              <a:defRPr/>
            </a:pPr>
            <a:endParaRPr kumimoji="1" lang="es-MX" sz="1000" b="1" dirty="0">
              <a:solidFill>
                <a:srgbClr val="0000CC"/>
              </a:solidFill>
              <a:latin typeface="Arial" charset="0"/>
              <a:ea typeface="+mn-ea"/>
            </a:endParaRPr>
          </a:p>
          <a:p>
            <a:pPr algn="just">
              <a:defRPr/>
            </a:pPr>
            <a:r>
              <a:rPr kumimoji="1" lang="es-MX" b="1" dirty="0" smtClean="0">
                <a:solidFill>
                  <a:srgbClr val="0000CC"/>
                </a:solidFill>
                <a:latin typeface="Arial" charset="0"/>
                <a:ea typeface="+mn-ea"/>
              </a:rPr>
              <a:t>LA INFORMACIÓN </a:t>
            </a:r>
            <a:r>
              <a:rPr kumimoji="1" lang="es-MX" b="1" dirty="0">
                <a:solidFill>
                  <a:srgbClr val="0000CC"/>
                </a:solidFill>
                <a:latin typeface="Arial" charset="0"/>
                <a:ea typeface="+mn-ea"/>
              </a:rPr>
              <a:t>SE CONSIGUE A TRAVES DE </a:t>
            </a:r>
            <a:r>
              <a:rPr kumimoji="1" lang="es-MX" b="1" dirty="0" smtClean="0">
                <a:solidFill>
                  <a:srgbClr val="0000CC"/>
                </a:solidFill>
                <a:latin typeface="Arial" charset="0"/>
                <a:ea typeface="+mn-ea"/>
              </a:rPr>
              <a:t>UN</a:t>
            </a:r>
            <a:r>
              <a:rPr kumimoji="1" lang="es-MX" b="1" i="1" dirty="0" smtClean="0">
                <a:solidFill>
                  <a:srgbClr val="0000CC"/>
                </a:solidFill>
                <a:effectLst>
                  <a:outerShdw blurRad="38100" dist="38100" dir="2700000" algn="tl">
                    <a:srgbClr val="C0C0C0"/>
                  </a:outerShdw>
                </a:effectLst>
                <a:latin typeface="Arial" charset="0"/>
                <a:ea typeface="+mn-ea"/>
              </a:rPr>
              <a:t>PROCESO</a:t>
            </a:r>
            <a:r>
              <a:rPr kumimoji="1" lang="es-MX" b="1" dirty="0" smtClean="0">
                <a:solidFill>
                  <a:srgbClr val="0000CC"/>
                </a:solidFill>
                <a:latin typeface="Arial" charset="0"/>
                <a:ea typeface="+mn-ea"/>
              </a:rPr>
              <a:t> DENOMINADO </a:t>
            </a:r>
            <a:r>
              <a:rPr kumimoji="1" lang="es-MX" b="1" i="1" dirty="0" smtClean="0">
                <a:solidFill>
                  <a:srgbClr val="FF0000"/>
                </a:solidFill>
                <a:effectLst>
                  <a:outerShdw blurRad="38100" dist="38100" dir="2700000" algn="tl">
                    <a:srgbClr val="C0C0C0"/>
                  </a:outerShdw>
                </a:effectLst>
                <a:latin typeface="Arial" charset="0"/>
                <a:ea typeface="+mn-ea"/>
              </a:rPr>
              <a:t>ANÁLISIS DE PUESTOS</a:t>
            </a:r>
            <a:r>
              <a:rPr kumimoji="1" lang="es-MX" b="1" dirty="0" smtClean="0">
                <a:solidFill>
                  <a:srgbClr val="0000CC"/>
                </a:solidFill>
                <a:latin typeface="Arial" charset="0"/>
                <a:ea typeface="+mn-ea"/>
              </a:rPr>
              <a:t>, EN </a:t>
            </a:r>
            <a:r>
              <a:rPr kumimoji="1" lang="es-MX" b="1" dirty="0">
                <a:solidFill>
                  <a:srgbClr val="0000CC"/>
                </a:solidFill>
                <a:latin typeface="Arial" charset="0"/>
                <a:ea typeface="+mn-ea"/>
              </a:rPr>
              <a:t>EL QUE LA INFORMACION SOBRE DIFERENTES </a:t>
            </a:r>
            <a:r>
              <a:rPr kumimoji="1" lang="es-MX" b="1" dirty="0" smtClean="0">
                <a:solidFill>
                  <a:srgbClr val="0000CC"/>
                </a:solidFill>
                <a:latin typeface="Arial" charset="0"/>
                <a:ea typeface="+mn-ea"/>
              </a:rPr>
              <a:t>TRABAJOS </a:t>
            </a:r>
            <a:r>
              <a:rPr kumimoji="1" lang="es-MX" b="1" dirty="0">
                <a:solidFill>
                  <a:srgbClr val="0000CC"/>
                </a:solidFill>
                <a:latin typeface="Arial" charset="0"/>
                <a:ea typeface="+mn-ea"/>
              </a:rPr>
              <a:t>SE OBTIENE DE MANERA </a:t>
            </a:r>
            <a:r>
              <a:rPr kumimoji="1" lang="es-MX" b="1" dirty="0" smtClean="0">
                <a:solidFill>
                  <a:srgbClr val="0000CC"/>
                </a:solidFill>
                <a:latin typeface="Arial" charset="0"/>
                <a:ea typeface="+mn-ea"/>
              </a:rPr>
              <a:t>SISTEMÁTICA,DONDE SE </a:t>
            </a:r>
            <a:r>
              <a:rPr kumimoji="1" lang="es-MX" b="1" dirty="0">
                <a:solidFill>
                  <a:srgbClr val="0000CC"/>
                </a:solidFill>
                <a:latin typeface="Arial" charset="0"/>
                <a:ea typeface="+mn-ea"/>
              </a:rPr>
              <a:t>EVALUA Y ORGANIZA.</a:t>
            </a:r>
            <a:endParaRPr kumimoji="1" lang="es-ES" b="1" dirty="0">
              <a:solidFill>
                <a:srgbClr val="0000CC"/>
              </a:solidFill>
              <a:latin typeface="Arial" charset="0"/>
              <a:ea typeface="+mn-ea"/>
            </a:endParaRPr>
          </a:p>
        </p:txBody>
      </p:sp>
      <p:pic>
        <p:nvPicPr>
          <p:cNvPr id="3" name="Imagen 2"/>
          <p:cNvPicPr>
            <a:picLocks noChangeAspect="1"/>
          </p:cNvPicPr>
          <p:nvPr/>
        </p:nvPicPr>
        <p:blipFill>
          <a:blip r:embed="rId2"/>
          <a:stretch>
            <a:fillRect/>
          </a:stretch>
        </p:blipFill>
        <p:spPr>
          <a:xfrm>
            <a:off x="4572000" y="1746865"/>
            <a:ext cx="4572000" cy="3914383"/>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92514"/>
                                        </p:tgtEl>
                                        <p:attrNameLst>
                                          <p:attrName>style.visibility</p:attrName>
                                        </p:attrNameLst>
                                      </p:cBhvr>
                                      <p:to>
                                        <p:strVal val="visible"/>
                                      </p:to>
                                    </p:set>
                                    <p:anim calcmode="lin" valueType="num">
                                      <p:cBhvr>
                                        <p:cTn id="7" dur="500" fill="hold"/>
                                        <p:tgtEl>
                                          <p:spTgt spid="192514"/>
                                        </p:tgtEl>
                                        <p:attrNameLst>
                                          <p:attrName>ppt_w</p:attrName>
                                        </p:attrNameLst>
                                      </p:cBhvr>
                                      <p:tavLst>
                                        <p:tav tm="0">
                                          <p:val>
                                            <p:strVal val="4*#ppt_w"/>
                                          </p:val>
                                        </p:tav>
                                        <p:tav tm="100000">
                                          <p:val>
                                            <p:strVal val="#ppt_w"/>
                                          </p:val>
                                        </p:tav>
                                      </p:tavLst>
                                    </p:anim>
                                    <p:anim calcmode="lin" valueType="num">
                                      <p:cBhvr>
                                        <p:cTn id="8" dur="500" fill="hold"/>
                                        <p:tgtEl>
                                          <p:spTgt spid="192514"/>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92515"/>
                                        </p:tgtEl>
                                        <p:attrNameLst>
                                          <p:attrName>style.visibility</p:attrName>
                                        </p:attrNameLst>
                                      </p:cBhvr>
                                      <p:to>
                                        <p:strVal val="visible"/>
                                      </p:to>
                                    </p:set>
                                    <p:animEffect transition="in" filter="wipe(left)">
                                      <p:cBhvr>
                                        <p:cTn id="12" dur="500"/>
                                        <p:tgtEl>
                                          <p:spTgt spid="1925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2514" grpId="0" autoUpdateAnimBg="0"/>
      <p:bldP spid="192515" grpId="0" autoUpdateAnimBg="0"/>
    </p:bld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819" name="Rectangle 3"/>
          <p:cNvSpPr>
            <a:spLocks noChangeArrowheads="1"/>
          </p:cNvSpPr>
          <p:nvPr/>
        </p:nvSpPr>
        <p:spPr bwMode="auto">
          <a:xfrm>
            <a:off x="899592" y="188640"/>
            <a:ext cx="7848600" cy="5334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lnSpc>
                <a:spcPct val="90000"/>
              </a:lnSpc>
              <a:spcBef>
                <a:spcPct val="20000"/>
              </a:spcBef>
              <a:buClr>
                <a:schemeClr val="tx2"/>
              </a:buClr>
              <a:buFont typeface="Wingdings" pitchFamily="2" charset="2"/>
              <a:buNone/>
            </a:pPr>
            <a:r>
              <a:rPr lang="es-MX" altLang="es-MX" sz="3200" b="1" dirty="0">
                <a:solidFill>
                  <a:schemeClr val="tx2"/>
                </a:solidFill>
                <a:effectLst>
                  <a:outerShdw blurRad="38100" dist="38100" dir="2700000" algn="tl">
                    <a:srgbClr val="C0C0C0"/>
                  </a:outerShdw>
                </a:effectLst>
                <a:latin typeface="Arial" pitchFamily="34" charset="0"/>
              </a:rPr>
              <a:t> </a:t>
            </a:r>
            <a:r>
              <a:rPr lang="es-MX" altLang="es-MX" sz="3200" b="1" dirty="0" smtClean="0">
                <a:solidFill>
                  <a:schemeClr val="tx2"/>
                </a:solidFill>
                <a:effectLst>
                  <a:outerShdw blurRad="38100" dist="38100" dir="2700000" algn="tl">
                    <a:srgbClr val="C0C0C0"/>
                  </a:outerShdw>
                </a:effectLst>
                <a:latin typeface="Arial" pitchFamily="34" charset="0"/>
              </a:rPr>
              <a:t>ANÁLISIS </a:t>
            </a:r>
            <a:r>
              <a:rPr lang="es-MX" altLang="es-MX" sz="3200" b="1" dirty="0">
                <a:solidFill>
                  <a:schemeClr val="tx2"/>
                </a:solidFill>
                <a:effectLst>
                  <a:outerShdw blurRad="38100" dist="38100" dir="2700000" algn="tl">
                    <a:srgbClr val="C0C0C0"/>
                  </a:outerShdw>
                </a:effectLst>
                <a:latin typeface="Arial" pitchFamily="34" charset="0"/>
              </a:rPr>
              <a:t>Y DISEÑO DE PUESTOS</a:t>
            </a:r>
            <a:endParaRPr lang="es-MX" altLang="es-MX" sz="3200" b="1" i="1" dirty="0">
              <a:solidFill>
                <a:schemeClr val="tx2"/>
              </a:solidFill>
              <a:effectLst>
                <a:outerShdw blurRad="38100" dist="38100" dir="2700000" algn="tl">
                  <a:srgbClr val="C0C0C0"/>
                </a:outerShdw>
              </a:effectLst>
              <a:latin typeface="Arial" pitchFamily="34" charset="0"/>
            </a:endParaRPr>
          </a:p>
        </p:txBody>
      </p:sp>
      <p:sp>
        <p:nvSpPr>
          <p:cNvPr id="418820" name="Rectangle 4"/>
          <p:cNvSpPr>
            <a:spLocks noChangeArrowheads="1"/>
          </p:cNvSpPr>
          <p:nvPr/>
        </p:nvSpPr>
        <p:spPr bwMode="auto">
          <a:xfrm>
            <a:off x="971600" y="1052736"/>
            <a:ext cx="7776864" cy="4572000"/>
          </a:xfrm>
          <a:prstGeom prst="rect">
            <a:avLst/>
          </a:prstGeom>
          <a:noFill/>
          <a:ln>
            <a:noFill/>
          </a:ln>
          <a:effectLst/>
          <a:extLst>
            <a:ext uri="{909E8E84-426E-40dd-AFC4-6F175D3DCCD1}">
              <a14:hiddenFill xmlns="" xmlns:a14="http://schemas.microsoft.com/office/drawing/2010/main">
                <a:solidFill>
                  <a:srgbClr val="FF0000"/>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lnSpc>
                <a:spcPct val="90000"/>
              </a:lnSpc>
              <a:spcBef>
                <a:spcPct val="20000"/>
              </a:spcBef>
              <a:buClr>
                <a:schemeClr val="tx2"/>
              </a:buClr>
              <a:buFont typeface="Wingdings" pitchFamily="2" charset="2"/>
              <a:buChar char="w"/>
            </a:pPr>
            <a:r>
              <a:rPr lang="es-MX" altLang="es-MX" sz="3200" b="1" dirty="0">
                <a:solidFill>
                  <a:srgbClr val="FF0000"/>
                </a:solidFill>
                <a:effectLst>
                  <a:outerShdw blurRad="38100" dist="38100" dir="2700000" algn="tl">
                    <a:srgbClr val="C0C0C0"/>
                  </a:outerShdw>
                </a:effectLst>
                <a:latin typeface="Arial" pitchFamily="34" charset="0"/>
              </a:rPr>
              <a:t> </a:t>
            </a:r>
            <a:r>
              <a:rPr lang="es-MX" altLang="es-MX" sz="3200" b="1" dirty="0">
                <a:solidFill>
                  <a:srgbClr val="0000CC"/>
                </a:solidFill>
                <a:effectLst>
                  <a:outerShdw blurRad="38100" dist="38100" dir="2700000" algn="tl">
                    <a:srgbClr val="C0C0C0"/>
                  </a:outerShdw>
                </a:effectLst>
                <a:latin typeface="Arial" pitchFamily="34" charset="0"/>
              </a:rPr>
              <a:t>PROCESO </a:t>
            </a:r>
            <a:r>
              <a:rPr lang="es-MX" altLang="es-MX" sz="3200" b="1" dirty="0" smtClean="0">
                <a:solidFill>
                  <a:srgbClr val="0000CC"/>
                </a:solidFill>
                <a:effectLst>
                  <a:outerShdw blurRad="38100" dist="38100" dir="2700000" algn="tl">
                    <a:srgbClr val="C0C0C0"/>
                  </a:outerShdw>
                </a:effectLst>
                <a:latin typeface="Arial" pitchFamily="34" charset="0"/>
              </a:rPr>
              <a:t>SISTEMÁTICO </a:t>
            </a:r>
            <a:r>
              <a:rPr lang="es-MX" altLang="es-MX" sz="3200" b="1" dirty="0">
                <a:solidFill>
                  <a:srgbClr val="0000CC"/>
                </a:solidFill>
                <a:effectLst>
                  <a:outerShdw blurRad="38100" dist="38100" dir="2700000" algn="tl">
                    <a:srgbClr val="C0C0C0"/>
                  </a:outerShdw>
                </a:effectLst>
                <a:latin typeface="Arial" pitchFamily="34" charset="0"/>
              </a:rPr>
              <a:t>PARA DETERMINAR LAS HABILIDADES, DEBERES Y CONOCIMIENTOS QUE SE REQUIEREN PARA DESEMPEÑAR LOS TRABAJOS EN LA ORGANIZACIÓN. </a:t>
            </a:r>
            <a:r>
              <a:rPr lang="es-MX" altLang="es-MX" sz="3200" b="1" dirty="0">
                <a:solidFill>
                  <a:srgbClr val="FF0000"/>
                </a:solidFill>
                <a:effectLst>
                  <a:outerShdw blurRad="38100" dist="38100" dir="2700000" algn="tl">
                    <a:srgbClr val="C0C0C0"/>
                  </a:outerShdw>
                </a:effectLst>
                <a:latin typeface="Arial" pitchFamily="34" charset="0"/>
              </a:rPr>
              <a:t>(MONDY)</a:t>
            </a:r>
            <a:endParaRPr lang="es-MX" altLang="es-MX" sz="3200" b="1" i="1" dirty="0">
              <a:solidFill>
                <a:srgbClr val="FF0000"/>
              </a:solidFill>
              <a:effectLst>
                <a:outerShdw blurRad="38100" dist="38100" dir="2700000" algn="tl">
                  <a:srgbClr val="C0C0C0"/>
                </a:outerShdw>
              </a:effectLst>
              <a:latin typeface="Arial" pitchFamily="34" charset="0"/>
            </a:endParaRPr>
          </a:p>
        </p:txBody>
      </p:sp>
      <p:pic>
        <p:nvPicPr>
          <p:cNvPr id="2" name="Imagen 1"/>
          <p:cNvPicPr>
            <a:picLocks noChangeAspect="1"/>
          </p:cNvPicPr>
          <p:nvPr/>
        </p:nvPicPr>
        <p:blipFill>
          <a:blip r:embed="rId2"/>
          <a:stretch>
            <a:fillRect/>
          </a:stretch>
        </p:blipFill>
        <p:spPr>
          <a:xfrm>
            <a:off x="1763688" y="4077072"/>
            <a:ext cx="6381419" cy="194421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418819"/>
                                        </p:tgtEl>
                                        <p:attrNameLst>
                                          <p:attrName>style.visibility</p:attrName>
                                        </p:attrNameLst>
                                      </p:cBhvr>
                                      <p:to>
                                        <p:strVal val="visible"/>
                                      </p:to>
                                    </p:set>
                                    <p:anim calcmode="lin" valueType="num">
                                      <p:cBhvr>
                                        <p:cTn id="7" dur="500" fill="hold"/>
                                        <p:tgtEl>
                                          <p:spTgt spid="418819"/>
                                        </p:tgtEl>
                                        <p:attrNameLst>
                                          <p:attrName>ppt_w</p:attrName>
                                        </p:attrNameLst>
                                      </p:cBhvr>
                                      <p:tavLst>
                                        <p:tav tm="0">
                                          <p:val>
                                            <p:strVal val="4*#ppt_w"/>
                                          </p:val>
                                        </p:tav>
                                        <p:tav tm="100000">
                                          <p:val>
                                            <p:strVal val="#ppt_w"/>
                                          </p:val>
                                        </p:tav>
                                      </p:tavLst>
                                    </p:anim>
                                    <p:anim calcmode="lin" valueType="num">
                                      <p:cBhvr>
                                        <p:cTn id="8" dur="500" fill="hold"/>
                                        <p:tgtEl>
                                          <p:spTgt spid="418819"/>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32" fill="hold" grpId="0" nodeType="afterEffect">
                                  <p:stCondLst>
                                    <p:cond delay="0"/>
                                  </p:stCondLst>
                                  <p:childTnLst>
                                    <p:set>
                                      <p:cBhvr>
                                        <p:cTn id="11" dur="1" fill="hold">
                                          <p:stCondLst>
                                            <p:cond delay="0"/>
                                          </p:stCondLst>
                                        </p:cTn>
                                        <p:tgtEl>
                                          <p:spTgt spid="418820"/>
                                        </p:tgtEl>
                                        <p:attrNameLst>
                                          <p:attrName>style.visibility</p:attrName>
                                        </p:attrNameLst>
                                      </p:cBhvr>
                                      <p:to>
                                        <p:strVal val="visible"/>
                                      </p:to>
                                    </p:set>
                                    <p:anim calcmode="lin" valueType="num">
                                      <p:cBhvr>
                                        <p:cTn id="12" dur="500" fill="hold"/>
                                        <p:tgtEl>
                                          <p:spTgt spid="418820"/>
                                        </p:tgtEl>
                                        <p:attrNameLst>
                                          <p:attrName>ppt_w</p:attrName>
                                        </p:attrNameLst>
                                      </p:cBhvr>
                                      <p:tavLst>
                                        <p:tav tm="0">
                                          <p:val>
                                            <p:strVal val="4*#ppt_w"/>
                                          </p:val>
                                        </p:tav>
                                        <p:tav tm="100000">
                                          <p:val>
                                            <p:strVal val="#ppt_w"/>
                                          </p:val>
                                        </p:tav>
                                      </p:tavLst>
                                    </p:anim>
                                    <p:anim calcmode="lin" valueType="num">
                                      <p:cBhvr>
                                        <p:cTn id="13" dur="500" fill="hold"/>
                                        <p:tgtEl>
                                          <p:spTgt spid="418820"/>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8819" grpId="0" autoUpdateAnimBg="0"/>
      <p:bldP spid="418820" grpId="0" autoUpdateAnimBg="0"/>
    </p:bldLst>
  </p:timing>
</p:sld>
</file>

<file path=ppt/slides/slide1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979712" y="2711823"/>
            <a:ext cx="5506153" cy="3813521"/>
          </a:xfrm>
          <a:prstGeom prst="rect">
            <a:avLst/>
          </a:prstGeom>
        </p:spPr>
      </p:pic>
      <p:sp>
        <p:nvSpPr>
          <p:cNvPr id="193538" name="Rectangle 2"/>
          <p:cNvSpPr>
            <a:spLocks noGrp="1" noChangeArrowheads="1"/>
          </p:cNvSpPr>
          <p:nvPr>
            <p:ph type="body" idx="1"/>
          </p:nvPr>
        </p:nvSpPr>
        <p:spPr>
          <a:xfrm>
            <a:off x="971600" y="116632"/>
            <a:ext cx="7391400" cy="533400"/>
          </a:xfrm>
        </p:spPr>
        <p:txBody>
          <a:bodyPr/>
          <a:lstStyle/>
          <a:p>
            <a:pPr marL="0" indent="0" algn="ctr" eaLnBrk="1" hangingPunct="1">
              <a:lnSpc>
                <a:spcPct val="90000"/>
              </a:lnSpc>
              <a:buFont typeface="Wingdings" pitchFamily="2" charset="2"/>
              <a:buNone/>
            </a:pPr>
            <a:r>
              <a:rPr lang="es-MX" altLang="es-MX" b="1" dirty="0" smtClean="0">
                <a:solidFill>
                  <a:schemeClr val="tx2"/>
                </a:solidFill>
                <a:effectLst>
                  <a:outerShdw blurRad="38100" dist="38100" dir="2700000" algn="tl">
                    <a:srgbClr val="C0C0C0"/>
                  </a:outerShdw>
                </a:effectLst>
              </a:rPr>
              <a:t> ANÁLISIS Y DISEÑO DE PUESTOS</a:t>
            </a:r>
            <a:endParaRPr lang="es-MX" altLang="es-MX" b="1" i="1" dirty="0" smtClean="0">
              <a:solidFill>
                <a:schemeClr val="tx2"/>
              </a:solidFill>
              <a:effectLst>
                <a:outerShdw blurRad="38100" dist="38100" dir="2700000" algn="tl">
                  <a:srgbClr val="C0C0C0"/>
                </a:outerShdw>
              </a:effectLst>
            </a:endParaRPr>
          </a:p>
        </p:txBody>
      </p:sp>
      <p:sp>
        <p:nvSpPr>
          <p:cNvPr id="193539" name="Text Box 3"/>
          <p:cNvSpPr txBox="1">
            <a:spLocks noChangeArrowheads="1"/>
          </p:cNvSpPr>
          <p:nvPr/>
        </p:nvSpPr>
        <p:spPr bwMode="auto">
          <a:xfrm>
            <a:off x="1043608" y="985952"/>
            <a:ext cx="7772400" cy="19389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b="1" dirty="0">
                <a:solidFill>
                  <a:srgbClr val="0000CC"/>
                </a:solidFill>
                <a:latin typeface="Arial" pitchFamily="34" charset="0"/>
              </a:rPr>
              <a:t>LA </a:t>
            </a:r>
            <a:r>
              <a:rPr kumimoji="1" lang="es-MX" altLang="es-MX" b="1" dirty="0" smtClean="0">
                <a:solidFill>
                  <a:srgbClr val="0000CC"/>
                </a:solidFill>
                <a:latin typeface="Arial" pitchFamily="34" charset="0"/>
              </a:rPr>
              <a:t>INFORMACIÓN </a:t>
            </a:r>
            <a:r>
              <a:rPr kumimoji="1" lang="es-MX" altLang="es-MX" b="1" dirty="0">
                <a:solidFill>
                  <a:srgbClr val="0000CC"/>
                </a:solidFill>
                <a:latin typeface="Arial" pitchFamily="34" charset="0"/>
              </a:rPr>
              <a:t>QUE SE LABORA ES OBTENIDA POR ESPECIALISTAS: QUE RECIBEN EL NOMBRE DE </a:t>
            </a:r>
            <a:r>
              <a:rPr kumimoji="1" lang="es-MX" altLang="es-MX" b="1" dirty="0">
                <a:solidFill>
                  <a:srgbClr val="FF0000"/>
                </a:solidFill>
                <a:latin typeface="Arial" pitchFamily="34" charset="0"/>
              </a:rPr>
              <a:t>“</a:t>
            </a:r>
            <a:r>
              <a:rPr kumimoji="1" lang="es-MX" altLang="ja-JP" b="1" dirty="0">
                <a:solidFill>
                  <a:srgbClr val="FF0000"/>
                </a:solidFill>
                <a:effectLst>
                  <a:outerShdw blurRad="38100" dist="38100" dir="2700000" algn="tl">
                    <a:srgbClr val="C0C0C0"/>
                  </a:outerShdw>
                </a:effectLst>
                <a:latin typeface="Arial" pitchFamily="34" charset="0"/>
              </a:rPr>
              <a:t>ANALISTAS DE PUESTOS</a:t>
            </a:r>
            <a:r>
              <a:rPr kumimoji="1" lang="es-MX" altLang="es-MX" b="1" dirty="0">
                <a:solidFill>
                  <a:srgbClr val="FF0000"/>
                </a:solidFill>
                <a:effectLst>
                  <a:outerShdw blurRad="38100" dist="38100" dir="2700000" algn="tl">
                    <a:srgbClr val="C0C0C0"/>
                  </a:outerShdw>
                </a:effectLst>
                <a:latin typeface="Arial" pitchFamily="34" charset="0"/>
              </a:rPr>
              <a:t>”</a:t>
            </a:r>
            <a:r>
              <a:rPr kumimoji="1" lang="es-MX" altLang="ja-JP" b="1" dirty="0">
                <a:solidFill>
                  <a:srgbClr val="0000CC"/>
                </a:solidFill>
                <a:latin typeface="Arial" pitchFamily="34" charset="0"/>
              </a:rPr>
              <a:t>, </a:t>
            </a:r>
            <a:r>
              <a:rPr kumimoji="1" lang="es-MX" altLang="ja-JP" b="1" dirty="0" smtClean="0">
                <a:solidFill>
                  <a:srgbClr val="0000CC"/>
                </a:solidFill>
                <a:latin typeface="Arial" pitchFamily="34" charset="0"/>
              </a:rPr>
              <a:t>CONSISTE </a:t>
            </a:r>
            <a:r>
              <a:rPr kumimoji="1" lang="es-MX" altLang="ja-JP" b="1" dirty="0">
                <a:solidFill>
                  <a:srgbClr val="0000CC"/>
                </a:solidFill>
                <a:latin typeface="Arial" pitchFamily="34" charset="0"/>
              </a:rPr>
              <a:t>EN OBTENER  DATOS DE TODOS LOS PUESTOS  DE TRABAJO QUE EXISTE EN LA </a:t>
            </a:r>
            <a:r>
              <a:rPr kumimoji="1" lang="es-MX" altLang="ja-JP" b="1" dirty="0" smtClean="0">
                <a:solidFill>
                  <a:srgbClr val="0000CC"/>
                </a:solidFill>
                <a:latin typeface="Arial" pitchFamily="34" charset="0"/>
              </a:rPr>
              <a:t>ORGANIZACIÓN. </a:t>
            </a:r>
            <a:endParaRPr kumimoji="1" lang="es-ES" altLang="es-MX" b="1" dirty="0">
              <a:solidFill>
                <a:srgbClr val="0000CC"/>
              </a:solidFill>
              <a:latin typeface="Arial"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93538">
                                            <p:txEl>
                                              <p:pRg st="0" end="0"/>
                                            </p:txEl>
                                          </p:spTgt>
                                        </p:tgtEl>
                                        <p:attrNameLst>
                                          <p:attrName>style.visibility</p:attrName>
                                        </p:attrNameLst>
                                      </p:cBhvr>
                                      <p:to>
                                        <p:strVal val="visible"/>
                                      </p:to>
                                    </p:set>
                                    <p:animEffect transition="in" filter="wipe(right)">
                                      <p:cBhvr>
                                        <p:cTn id="7" dur="500"/>
                                        <p:tgtEl>
                                          <p:spTgt spid="193538">
                                            <p:txEl>
                                              <p:pRg st="0" end="0"/>
                                            </p:txEl>
                                          </p:spTgt>
                                        </p:tgtEl>
                                      </p:cBhvr>
                                    </p:animEffect>
                                  </p:childTnLst>
                                </p:cTn>
                              </p:par>
                            </p:childTnLst>
                          </p:cTn>
                        </p:par>
                        <p:par>
                          <p:cTn id="8" fill="hold" nodeType="afterGroup">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93539"/>
                                        </p:tgtEl>
                                        <p:attrNameLst>
                                          <p:attrName>style.visibility</p:attrName>
                                        </p:attrNameLst>
                                      </p:cBhvr>
                                      <p:to>
                                        <p:strVal val="visible"/>
                                      </p:to>
                                    </p:set>
                                    <p:anim calcmode="lin" valueType="num">
                                      <p:cBhvr additive="base">
                                        <p:cTn id="11" dur="500" fill="hold"/>
                                        <p:tgtEl>
                                          <p:spTgt spid="193539"/>
                                        </p:tgtEl>
                                        <p:attrNameLst>
                                          <p:attrName>ppt_x</p:attrName>
                                        </p:attrNameLst>
                                      </p:cBhvr>
                                      <p:tavLst>
                                        <p:tav tm="0">
                                          <p:val>
                                            <p:strVal val="0-#ppt_w/2"/>
                                          </p:val>
                                        </p:tav>
                                        <p:tav tm="100000">
                                          <p:val>
                                            <p:strVal val="#ppt_x"/>
                                          </p:val>
                                        </p:tav>
                                      </p:tavLst>
                                    </p:anim>
                                    <p:anim calcmode="lin" valueType="num">
                                      <p:cBhvr additive="base">
                                        <p:cTn id="12" dur="500" fill="hold"/>
                                        <p:tgtEl>
                                          <p:spTgt spid="1935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538" grpId="0" build="p" autoUpdateAnimBg="0" advAuto="0"/>
      <p:bldP spid="193539" grpId="0" autoUpdateAnimBg="0"/>
    </p:bldLst>
  </p:timing>
</p:sld>
</file>

<file path=ppt/slides/slide1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62" name="Rectangle 2"/>
          <p:cNvSpPr>
            <a:spLocks noGrp="1" noChangeArrowheads="1"/>
          </p:cNvSpPr>
          <p:nvPr>
            <p:ph type="body" idx="1"/>
          </p:nvPr>
        </p:nvSpPr>
        <p:spPr>
          <a:xfrm>
            <a:off x="1259632" y="188640"/>
            <a:ext cx="7391400" cy="533400"/>
          </a:xfrm>
        </p:spPr>
        <p:txBody>
          <a:bodyPr/>
          <a:lstStyle/>
          <a:p>
            <a:pPr marL="0" indent="0" algn="ctr" eaLnBrk="1" hangingPunct="1">
              <a:lnSpc>
                <a:spcPct val="90000"/>
              </a:lnSpc>
              <a:buFont typeface="Wingdings" pitchFamily="2" charset="2"/>
              <a:buNone/>
            </a:pPr>
            <a:r>
              <a:rPr lang="es-MX" altLang="es-MX" b="1" dirty="0" smtClean="0">
                <a:solidFill>
                  <a:schemeClr val="tx2"/>
                </a:solidFill>
                <a:effectLst>
                  <a:outerShdw blurRad="38100" dist="38100" dir="2700000" algn="tl">
                    <a:srgbClr val="C0C0C0"/>
                  </a:outerShdw>
                </a:effectLst>
              </a:rPr>
              <a:t> ANÁLISIS Y DISEÑO DE PUESTOS</a:t>
            </a:r>
            <a:endParaRPr lang="es-MX" altLang="es-MX" b="1" i="1" dirty="0" smtClean="0">
              <a:solidFill>
                <a:schemeClr val="tx2"/>
              </a:solidFill>
              <a:effectLst>
                <a:outerShdw blurRad="38100" dist="38100" dir="2700000" algn="tl">
                  <a:srgbClr val="C0C0C0"/>
                </a:outerShdw>
              </a:effectLst>
            </a:endParaRPr>
          </a:p>
        </p:txBody>
      </p:sp>
      <p:sp>
        <p:nvSpPr>
          <p:cNvPr id="194563" name="Text Box 3"/>
          <p:cNvSpPr txBox="1">
            <a:spLocks noChangeArrowheads="1"/>
          </p:cNvSpPr>
          <p:nvPr/>
        </p:nvSpPr>
        <p:spPr bwMode="auto">
          <a:xfrm>
            <a:off x="755576" y="794315"/>
            <a:ext cx="8316416" cy="298543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buFontTx/>
              <a:buChar char="•"/>
            </a:pPr>
            <a:r>
              <a:rPr kumimoji="1" lang="es-MX" altLang="es-MX" b="1" dirty="0" smtClean="0">
                <a:solidFill>
                  <a:srgbClr val="0000CC"/>
                </a:solidFill>
                <a:latin typeface="Arial" pitchFamily="34" charset="0"/>
              </a:rPr>
              <a:t> SIRVE </a:t>
            </a:r>
            <a:r>
              <a:rPr kumimoji="1" lang="es-MX" altLang="es-MX" b="1" dirty="0">
                <a:solidFill>
                  <a:srgbClr val="0000CC"/>
                </a:solidFill>
                <a:latin typeface="Arial" pitchFamily="34" charset="0"/>
              </a:rPr>
              <a:t>A LA ORGANIZACIÓN PARA ENCONTRAR SOLICITANTES IDONEOS PARA LOS PUESTOS ACTUALES Y FUTUROS. </a:t>
            </a:r>
            <a:endParaRPr kumimoji="1" lang="es-MX" altLang="es-MX" b="1" dirty="0" smtClean="0">
              <a:solidFill>
                <a:srgbClr val="0000CC"/>
              </a:solidFill>
              <a:latin typeface="Arial" pitchFamily="34" charset="0"/>
            </a:endParaRPr>
          </a:p>
          <a:p>
            <a:pPr algn="just" eaLnBrk="1" hangingPunct="1"/>
            <a:endParaRPr kumimoji="1" lang="es-MX" altLang="es-MX" sz="1000" b="1" dirty="0">
              <a:solidFill>
                <a:srgbClr val="0000CC"/>
              </a:solidFill>
              <a:latin typeface="Arial" pitchFamily="34" charset="0"/>
            </a:endParaRPr>
          </a:p>
          <a:p>
            <a:pPr algn="just" eaLnBrk="1" hangingPunct="1">
              <a:buFontTx/>
              <a:buChar char="•"/>
            </a:pPr>
            <a:r>
              <a:rPr kumimoji="1" lang="es-MX" altLang="es-MX" b="1" dirty="0">
                <a:solidFill>
                  <a:srgbClr val="0000CC"/>
                </a:solidFill>
                <a:latin typeface="Arial" pitchFamily="34" charset="0"/>
              </a:rPr>
              <a:t> CONOCER A FONDO CADA </a:t>
            </a:r>
            <a:r>
              <a:rPr kumimoji="1" lang="es-MX" altLang="es-MX" b="1" dirty="0" smtClean="0">
                <a:solidFill>
                  <a:srgbClr val="0000CC"/>
                </a:solidFill>
                <a:latin typeface="Arial" pitchFamily="34" charset="0"/>
              </a:rPr>
              <a:t>POSICIÓN </a:t>
            </a:r>
            <a:r>
              <a:rPr kumimoji="1" lang="es-MX" altLang="es-MX" b="1" dirty="0">
                <a:solidFill>
                  <a:srgbClr val="0000CC"/>
                </a:solidFill>
                <a:latin typeface="Arial" pitchFamily="34" charset="0"/>
              </a:rPr>
              <a:t>DEL TRABAJO</a:t>
            </a:r>
            <a:r>
              <a:rPr kumimoji="1" lang="es-MX" altLang="es-MX" b="1" dirty="0" smtClean="0">
                <a:solidFill>
                  <a:srgbClr val="0000CC"/>
                </a:solidFill>
                <a:latin typeface="Arial" pitchFamily="34" charset="0"/>
              </a:rPr>
              <a:t>.</a:t>
            </a:r>
          </a:p>
          <a:p>
            <a:pPr algn="just" eaLnBrk="1" hangingPunct="1"/>
            <a:r>
              <a:rPr kumimoji="1" lang="es-MX" altLang="es-MX" sz="1000" b="1" dirty="0" smtClean="0">
                <a:solidFill>
                  <a:srgbClr val="0000CC"/>
                </a:solidFill>
                <a:latin typeface="Arial" pitchFamily="34" charset="0"/>
              </a:rPr>
              <a:t> </a:t>
            </a:r>
            <a:endParaRPr kumimoji="1" lang="es-MX" altLang="es-MX" sz="1000" b="1" dirty="0">
              <a:solidFill>
                <a:srgbClr val="0000CC"/>
              </a:solidFill>
              <a:latin typeface="Arial" pitchFamily="34" charset="0"/>
            </a:endParaRPr>
          </a:p>
          <a:p>
            <a:pPr algn="just" eaLnBrk="1" hangingPunct="1">
              <a:buFontTx/>
              <a:buChar char="•"/>
            </a:pPr>
            <a:r>
              <a:rPr kumimoji="1" lang="es-MX" altLang="es-MX" b="1" dirty="0">
                <a:solidFill>
                  <a:srgbClr val="0000CC"/>
                </a:solidFill>
                <a:latin typeface="Arial" pitchFamily="34" charset="0"/>
              </a:rPr>
              <a:t> TOMA EN CUENTA FACTORES IMPORTANTES COMO: EL CULTURAL, </a:t>
            </a:r>
            <a:r>
              <a:rPr kumimoji="1" lang="es-MX" altLang="es-MX" b="1" dirty="0" smtClean="0">
                <a:solidFill>
                  <a:srgbClr val="0000CC"/>
                </a:solidFill>
                <a:latin typeface="Arial" pitchFamily="34" charset="0"/>
              </a:rPr>
              <a:t>LINGÜÍSTICO</a:t>
            </a:r>
            <a:r>
              <a:rPr kumimoji="1" lang="es-MX" altLang="es-MX" b="1" dirty="0">
                <a:solidFill>
                  <a:srgbClr val="0000CC"/>
                </a:solidFill>
                <a:latin typeface="Arial" pitchFamily="34" charset="0"/>
              </a:rPr>
              <a:t>, </a:t>
            </a:r>
            <a:r>
              <a:rPr kumimoji="1" lang="es-MX" altLang="es-MX" b="1" dirty="0" smtClean="0">
                <a:solidFill>
                  <a:srgbClr val="0000CC"/>
                </a:solidFill>
                <a:latin typeface="Arial" pitchFamily="34" charset="0"/>
              </a:rPr>
              <a:t>ECONÓMICO</a:t>
            </a:r>
            <a:r>
              <a:rPr kumimoji="1" lang="es-MX" altLang="es-MX" b="1" dirty="0">
                <a:solidFill>
                  <a:srgbClr val="0000CC"/>
                </a:solidFill>
                <a:latin typeface="Arial" pitchFamily="34" charset="0"/>
              </a:rPr>
              <a:t>, </a:t>
            </a:r>
            <a:r>
              <a:rPr kumimoji="1" lang="es-MX" altLang="es-MX" b="1" dirty="0" smtClean="0">
                <a:solidFill>
                  <a:srgbClr val="0000CC"/>
                </a:solidFill>
                <a:latin typeface="Arial" pitchFamily="34" charset="0"/>
              </a:rPr>
              <a:t>POLÍTICO</a:t>
            </a:r>
            <a:r>
              <a:rPr kumimoji="1" lang="es-MX" altLang="es-MX" b="1" dirty="0">
                <a:solidFill>
                  <a:srgbClr val="0000CC"/>
                </a:solidFill>
                <a:latin typeface="Arial" pitchFamily="34" charset="0"/>
              </a:rPr>
              <a:t>, ETC.  </a:t>
            </a:r>
            <a:endParaRPr kumimoji="1" lang="es-ES" altLang="es-MX" b="1" dirty="0">
              <a:solidFill>
                <a:srgbClr val="0000CC"/>
              </a:solidFill>
              <a:latin typeface="Arial" pitchFamily="34" charset="0"/>
            </a:endParaRPr>
          </a:p>
        </p:txBody>
      </p:sp>
      <p:pic>
        <p:nvPicPr>
          <p:cNvPr id="2" name="Imagen 1"/>
          <p:cNvPicPr>
            <a:picLocks noChangeAspect="1"/>
          </p:cNvPicPr>
          <p:nvPr/>
        </p:nvPicPr>
        <p:blipFill>
          <a:blip r:embed="rId2"/>
          <a:stretch>
            <a:fillRect/>
          </a:stretch>
        </p:blipFill>
        <p:spPr>
          <a:xfrm>
            <a:off x="2195736" y="3573016"/>
            <a:ext cx="5306503" cy="2808312"/>
          </a:xfrm>
          <a:prstGeom prst="rect">
            <a:avLst/>
          </a:prstGeom>
          <a:effectLst>
            <a:outerShdw blurRad="50800" dist="38100" dir="2700000" algn="tl" rotWithShape="0">
              <a:srgbClr val="000000">
                <a:alpha val="43000"/>
              </a:srgbClr>
            </a:outerShdw>
          </a:effectLst>
          <a:scene3d>
            <a:camera prst="orthographicFront"/>
            <a:lightRig rig="threePt" dir="t"/>
          </a:scene3d>
          <a:sp3d>
            <a:bevelT w="152400" h="50800" prst="softRound"/>
          </a:sp3d>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94562"/>
                                        </p:tgtEl>
                                        <p:attrNameLst>
                                          <p:attrName>style.visibility</p:attrName>
                                        </p:attrNameLst>
                                      </p:cBhvr>
                                      <p:to>
                                        <p:strVal val="visible"/>
                                      </p:to>
                                    </p:set>
                                    <p:anim calcmode="lin" valueType="num">
                                      <p:cBhvr>
                                        <p:cTn id="7" dur="500" fill="hold"/>
                                        <p:tgtEl>
                                          <p:spTgt spid="194562"/>
                                        </p:tgtEl>
                                        <p:attrNameLst>
                                          <p:attrName>ppt_w</p:attrName>
                                        </p:attrNameLst>
                                      </p:cBhvr>
                                      <p:tavLst>
                                        <p:tav tm="0">
                                          <p:val>
                                            <p:strVal val="4*#ppt_w"/>
                                          </p:val>
                                        </p:tav>
                                        <p:tav tm="100000">
                                          <p:val>
                                            <p:strVal val="#ppt_w"/>
                                          </p:val>
                                        </p:tav>
                                      </p:tavLst>
                                    </p:anim>
                                    <p:anim calcmode="lin" valueType="num">
                                      <p:cBhvr>
                                        <p:cTn id="8" dur="500" fill="hold"/>
                                        <p:tgtEl>
                                          <p:spTgt spid="194562"/>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94563"/>
                                        </p:tgtEl>
                                        <p:attrNameLst>
                                          <p:attrName>style.visibility</p:attrName>
                                        </p:attrNameLst>
                                      </p:cBhvr>
                                      <p:to>
                                        <p:strVal val="visible"/>
                                      </p:to>
                                    </p:set>
                                    <p:anim calcmode="lin" valueType="num">
                                      <p:cBhvr additive="base">
                                        <p:cTn id="12" dur="500" fill="hold"/>
                                        <p:tgtEl>
                                          <p:spTgt spid="194563"/>
                                        </p:tgtEl>
                                        <p:attrNameLst>
                                          <p:attrName>ppt_x</p:attrName>
                                        </p:attrNameLst>
                                      </p:cBhvr>
                                      <p:tavLst>
                                        <p:tav tm="0">
                                          <p:val>
                                            <p:strVal val="0-#ppt_w/2"/>
                                          </p:val>
                                        </p:tav>
                                        <p:tav tm="100000">
                                          <p:val>
                                            <p:strVal val="#ppt_x"/>
                                          </p:val>
                                        </p:tav>
                                      </p:tavLst>
                                    </p:anim>
                                    <p:anim calcmode="lin" valueType="num">
                                      <p:cBhvr additive="base">
                                        <p:cTn id="13" dur="500" fill="hold"/>
                                        <p:tgtEl>
                                          <p:spTgt spid="1945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62" grpId="0" autoUpdateAnimBg="0"/>
      <p:bldP spid="194563"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pic>
        <p:nvPicPr>
          <p:cNvPr id="3" name="Imagen 2"/>
          <p:cNvPicPr>
            <a:picLocks noChangeAspect="1"/>
          </p:cNvPicPr>
          <p:nvPr/>
        </p:nvPicPr>
        <p:blipFill>
          <a:blip r:embed="rId4"/>
          <a:stretch>
            <a:fillRect/>
          </a:stretch>
        </p:blipFill>
        <p:spPr>
          <a:xfrm>
            <a:off x="899592" y="4243536"/>
            <a:ext cx="3683000" cy="2209800"/>
          </a:xfrm>
          <a:prstGeom prst="rect">
            <a:avLst/>
          </a:prstGeom>
        </p:spPr>
      </p:pic>
      <p:pic>
        <p:nvPicPr>
          <p:cNvPr id="2" name="Imagen 1"/>
          <p:cNvPicPr>
            <a:picLocks noChangeAspect="1"/>
          </p:cNvPicPr>
          <p:nvPr/>
        </p:nvPicPr>
        <p:blipFill>
          <a:blip r:embed="rId5"/>
          <a:stretch>
            <a:fillRect/>
          </a:stretch>
        </p:blipFill>
        <p:spPr>
          <a:xfrm>
            <a:off x="6335588" y="990972"/>
            <a:ext cx="2628900" cy="3086100"/>
          </a:xfrm>
          <a:prstGeom prst="rect">
            <a:avLst/>
          </a:prstGeom>
        </p:spPr>
      </p:pic>
      <p:sp>
        <p:nvSpPr>
          <p:cNvPr id="6146" name="Rectangle 2"/>
          <p:cNvSpPr>
            <a:spLocks noGrp="1" noChangeArrowheads="1"/>
          </p:cNvSpPr>
          <p:nvPr>
            <p:ph type="title"/>
          </p:nvPr>
        </p:nvSpPr>
        <p:spPr>
          <a:xfrm>
            <a:off x="1295400" y="152400"/>
            <a:ext cx="7315200" cy="1065213"/>
          </a:xfrm>
        </p:spPr>
        <p:txBody>
          <a:bodyPr lIns="92075" tIns="46038" rIns="92075" bIns="46038"/>
          <a:lstStyle/>
          <a:p>
            <a:pPr algn="ctr" eaLnBrk="1" hangingPunct="1"/>
            <a:r>
              <a:rPr lang="es-MX" altLang="es-MX" i="1" smtClean="0">
                <a:effectLst>
                  <a:outerShdw blurRad="38100" dist="38100" dir="2700000" algn="tl">
                    <a:srgbClr val="C0C0C0"/>
                  </a:outerShdw>
                </a:effectLst>
              </a:rPr>
              <a:t>Administración de los Recursos Humanos</a:t>
            </a:r>
            <a:endParaRPr lang="es-ES" altLang="es-MX" i="1" smtClean="0">
              <a:effectLst>
                <a:outerShdw blurRad="38100" dist="38100" dir="2700000" algn="tl">
                  <a:srgbClr val="C0C0C0"/>
                </a:outerShdw>
              </a:effectLst>
            </a:endParaRPr>
          </a:p>
        </p:txBody>
      </p:sp>
      <p:graphicFrame>
        <p:nvGraphicFramePr>
          <p:cNvPr id="6148" name="Object 4"/>
          <p:cNvGraphicFramePr>
            <a:graphicFrameLocks/>
          </p:cNvGraphicFramePr>
          <p:nvPr/>
        </p:nvGraphicFramePr>
        <p:xfrm>
          <a:off x="171450" y="646113"/>
          <a:ext cx="1009650" cy="987425"/>
        </p:xfrm>
        <a:graphic>
          <a:graphicData uri="http://schemas.openxmlformats.org/presentationml/2006/ole">
            <mc:AlternateContent xmlns:mc="http://schemas.openxmlformats.org/markup-compatibility/2006">
              <mc:Choice xmlns:v="urn:schemas-microsoft-com:vml" Requires="v">
                <p:oleObj spid="_x0000_s40170" name="Clip" r:id="rId6" imgW="1192401" imgH="779446" progId="MS_ClipArt_Gallery.5">
                  <p:embed/>
                </p:oleObj>
              </mc:Choice>
              <mc:Fallback>
                <p:oleObj name="Clip" r:id="rId6" imgW="1192401" imgH="779446" progId="MS_ClipArt_Gallery.5">
                  <p:embed/>
                  <p:pic>
                    <p:nvPicPr>
                      <p:cNvPr id="0" name="Object 4"/>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1450" y="646113"/>
                        <a:ext cx="1009650" cy="9874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39941" name="WordArt 10"/>
          <p:cNvSpPr>
            <a:spLocks noChangeArrowheads="1" noChangeShapeType="1" noTextEdit="1"/>
          </p:cNvSpPr>
          <p:nvPr/>
        </p:nvSpPr>
        <p:spPr bwMode="auto">
          <a:xfrm>
            <a:off x="1599051" y="3212976"/>
            <a:ext cx="7941501" cy="1981200"/>
          </a:xfrm>
          <a:prstGeom prst="rect">
            <a:avLst/>
          </a:prstGeom>
        </p:spPr>
        <p:txBody>
          <a:bodyPr wrap="none" fromWordArt="1">
            <a:prstTxWarp prst="textDeflateBottom">
              <a:avLst>
                <a:gd name="adj" fmla="val 76472"/>
              </a:avLst>
            </a:prstTxWarp>
            <a:scene3d>
              <a:camera prst="legacyPerspectiveFront">
                <a:rot lat="19799980" lon="19439992" rev="0"/>
              </a:camera>
              <a:lightRig rig="legacyNormal2" dir="t"/>
            </a:scene3d>
            <a:sp3d extrusionH="354000" prstMaterial="legacyMatte">
              <a:extrusionClr>
                <a:srgbClr val="939676"/>
              </a:extrusionClr>
            </a:sp3d>
          </a:bodyPr>
          <a:lstStyle/>
          <a:p>
            <a:pPr algn="ctr"/>
            <a:r>
              <a:rPr lang="es-MX" sz="3600" kern="10" dirty="0">
                <a:ln w="9525">
                  <a:round/>
                  <a:headEnd/>
                  <a:tailEnd/>
                </a:ln>
                <a:gradFill rotWithShape="1">
                  <a:gsLst>
                    <a:gs pos="0">
                      <a:srgbClr val="FFFF00"/>
                    </a:gs>
                    <a:gs pos="50000">
                      <a:srgbClr val="FC1A40"/>
                    </a:gs>
                    <a:gs pos="100000">
                      <a:srgbClr val="FFFF00"/>
                    </a:gs>
                  </a:gsLst>
                  <a:lin ang="2700000" scaled="1"/>
                </a:gradFill>
                <a:latin typeface="Impact"/>
              </a:rPr>
              <a:t>¿ PARA QUE </a:t>
            </a:r>
            <a:r>
              <a:rPr lang="es-MX" sz="3600" kern="10">
                <a:ln w="9525">
                  <a:round/>
                  <a:headEnd/>
                  <a:tailEnd/>
                </a:ln>
                <a:gradFill rotWithShape="1">
                  <a:gsLst>
                    <a:gs pos="0">
                      <a:srgbClr val="FFFF00"/>
                    </a:gs>
                    <a:gs pos="50000">
                      <a:srgbClr val="FC1A40"/>
                    </a:gs>
                    <a:gs pos="100000">
                      <a:srgbClr val="FFFF00"/>
                    </a:gs>
                  </a:gsLst>
                  <a:lin ang="2700000" scaled="1"/>
                </a:gradFill>
                <a:latin typeface="Impact"/>
              </a:rPr>
              <a:t>NOS </a:t>
            </a:r>
            <a:r>
              <a:rPr lang="es-MX" sz="3600" kern="10" smtClean="0">
                <a:ln w="9525">
                  <a:round/>
                  <a:headEnd/>
                  <a:tailEnd/>
                </a:ln>
                <a:gradFill rotWithShape="1">
                  <a:gsLst>
                    <a:gs pos="0">
                      <a:srgbClr val="FFFF00"/>
                    </a:gs>
                    <a:gs pos="50000">
                      <a:srgbClr val="FC1A40"/>
                    </a:gs>
                    <a:gs pos="100000">
                      <a:srgbClr val="FFFF00"/>
                    </a:gs>
                  </a:gsLst>
                  <a:lin ang="2700000" scaled="1"/>
                </a:gradFill>
                <a:latin typeface="Impact"/>
              </a:rPr>
              <a:t>SIRVE LA ARH </a:t>
            </a:r>
            <a:r>
              <a:rPr lang="es-MX" sz="3600" kern="10" dirty="0">
                <a:ln w="9525">
                  <a:round/>
                  <a:headEnd/>
                  <a:tailEnd/>
                </a:ln>
                <a:gradFill rotWithShape="1">
                  <a:gsLst>
                    <a:gs pos="0">
                      <a:srgbClr val="FFFF00"/>
                    </a:gs>
                    <a:gs pos="50000">
                      <a:srgbClr val="FC1A40"/>
                    </a:gs>
                    <a:gs pos="100000">
                      <a:srgbClr val="FFFF00"/>
                    </a:gs>
                  </a:gsLst>
                  <a:lin ang="2700000" scaled="1"/>
                </a:gradFill>
                <a:latin typeface="Impact"/>
              </a:rPr>
              <a:t>?</a:t>
            </a:r>
          </a:p>
        </p:txBody>
      </p:sp>
      <p:sp>
        <p:nvSpPr>
          <p:cNvPr id="11271" name="Rectangle 23"/>
          <p:cNvSpPr>
            <a:spLocks noChangeArrowheads="1"/>
          </p:cNvSpPr>
          <p:nvPr/>
        </p:nvSpPr>
        <p:spPr bwMode="auto">
          <a:xfrm>
            <a:off x="682625" y="1500188"/>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11272" name="Rectangle 24"/>
          <p:cNvSpPr>
            <a:spLocks noChangeArrowheads="1"/>
          </p:cNvSpPr>
          <p:nvPr/>
        </p:nvSpPr>
        <p:spPr bwMode="auto">
          <a:xfrm>
            <a:off x="595313" y="1500188"/>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11273" name="Rectangle 28"/>
          <p:cNvSpPr>
            <a:spLocks noChangeArrowheads="1"/>
          </p:cNvSpPr>
          <p:nvPr/>
        </p:nvSpPr>
        <p:spPr bwMode="auto">
          <a:xfrm>
            <a:off x="682625" y="2660650"/>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8" fill="hold" nodeType="afterEffect">
                                  <p:stCondLst>
                                    <p:cond delay="0"/>
                                  </p:stCondLst>
                                  <p:childTnLst>
                                    <p:set>
                                      <p:cBhvr>
                                        <p:cTn id="11" dur="1" fill="hold">
                                          <p:stCondLst>
                                            <p:cond delay="0"/>
                                          </p:stCondLst>
                                        </p:cTn>
                                        <p:tgtEl>
                                          <p:spTgt spid="6148"/>
                                        </p:tgtEl>
                                        <p:attrNameLst>
                                          <p:attrName>style.visibility</p:attrName>
                                        </p:attrNameLst>
                                      </p:cBhvr>
                                      <p:to>
                                        <p:strVal val="visible"/>
                                      </p:to>
                                    </p:set>
                                    <p:anim calcmode="lin" valueType="num">
                                      <p:cBhvr additive="base">
                                        <p:cTn id="12" dur="500" fill="hold"/>
                                        <p:tgtEl>
                                          <p:spTgt spid="6148"/>
                                        </p:tgtEl>
                                        <p:attrNameLst>
                                          <p:attrName>ppt_x</p:attrName>
                                        </p:attrNameLst>
                                      </p:cBhvr>
                                      <p:tavLst>
                                        <p:tav tm="0">
                                          <p:val>
                                            <p:strVal val="0-#ppt_w/2"/>
                                          </p:val>
                                        </p:tav>
                                        <p:tav tm="100000">
                                          <p:val>
                                            <p:strVal val="#ppt_x"/>
                                          </p:val>
                                        </p:tav>
                                      </p:tavLst>
                                    </p:anim>
                                    <p:anim calcmode="lin" valueType="num">
                                      <p:cBhvr additive="base">
                                        <p:cTn id="13" dur="500" fill="hold"/>
                                        <p:tgtEl>
                                          <p:spTgt spid="61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Lst>
  </p:timing>
</p:sld>
</file>

<file path=ppt/slides/slide1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62" name="Rectangle 2"/>
          <p:cNvSpPr>
            <a:spLocks noGrp="1" noChangeArrowheads="1"/>
          </p:cNvSpPr>
          <p:nvPr>
            <p:ph type="body" idx="1"/>
          </p:nvPr>
        </p:nvSpPr>
        <p:spPr>
          <a:xfrm>
            <a:off x="1259632" y="188640"/>
            <a:ext cx="7391400" cy="533400"/>
          </a:xfrm>
        </p:spPr>
        <p:txBody>
          <a:bodyPr/>
          <a:lstStyle/>
          <a:p>
            <a:pPr marL="0" indent="0" algn="ctr" eaLnBrk="1" hangingPunct="1">
              <a:lnSpc>
                <a:spcPct val="90000"/>
              </a:lnSpc>
              <a:buFont typeface="Wingdings" pitchFamily="2" charset="2"/>
              <a:buNone/>
            </a:pPr>
            <a:r>
              <a:rPr lang="es-MX" altLang="es-MX" b="1" dirty="0" smtClean="0">
                <a:solidFill>
                  <a:schemeClr val="tx2"/>
                </a:solidFill>
                <a:effectLst>
                  <a:outerShdw blurRad="38100" dist="38100" dir="2700000" algn="tl">
                    <a:srgbClr val="C0C0C0"/>
                  </a:outerShdw>
                </a:effectLst>
              </a:rPr>
              <a:t> ANÁLISIS Y DISEÑO DE PUESTOS</a:t>
            </a:r>
            <a:endParaRPr lang="es-MX" altLang="es-MX" b="1" i="1" dirty="0" smtClean="0">
              <a:solidFill>
                <a:schemeClr val="tx2"/>
              </a:solidFill>
              <a:effectLst>
                <a:outerShdw blurRad="38100" dist="38100" dir="2700000" algn="tl">
                  <a:srgbClr val="C0C0C0"/>
                </a:outerShdw>
              </a:effectLst>
            </a:endParaRPr>
          </a:p>
        </p:txBody>
      </p:sp>
      <p:pic>
        <p:nvPicPr>
          <p:cNvPr id="3" name="Imagen 2"/>
          <p:cNvPicPr>
            <a:picLocks noChangeAspect="1"/>
          </p:cNvPicPr>
          <p:nvPr/>
        </p:nvPicPr>
        <p:blipFill>
          <a:blip r:embed="rId2"/>
          <a:stretch>
            <a:fillRect/>
          </a:stretch>
        </p:blipFill>
        <p:spPr>
          <a:xfrm>
            <a:off x="827584" y="836712"/>
            <a:ext cx="7800069" cy="5616624"/>
          </a:xfrm>
          <a:prstGeom prst="rect">
            <a:avLst/>
          </a:prstGeom>
        </p:spPr>
      </p:pic>
    </p:spTree>
    <p:extLst>
      <p:ext uri="{BB962C8B-B14F-4D97-AF65-F5344CB8AC3E}">
        <p14:creationId xmlns:p14="http://schemas.microsoft.com/office/powerpoint/2010/main" val="1360641368"/>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94562"/>
                                        </p:tgtEl>
                                        <p:attrNameLst>
                                          <p:attrName>style.visibility</p:attrName>
                                        </p:attrNameLst>
                                      </p:cBhvr>
                                      <p:to>
                                        <p:strVal val="visible"/>
                                      </p:to>
                                    </p:set>
                                    <p:anim calcmode="lin" valueType="num">
                                      <p:cBhvr>
                                        <p:cTn id="7" dur="500" fill="hold"/>
                                        <p:tgtEl>
                                          <p:spTgt spid="194562"/>
                                        </p:tgtEl>
                                        <p:attrNameLst>
                                          <p:attrName>ppt_w</p:attrName>
                                        </p:attrNameLst>
                                      </p:cBhvr>
                                      <p:tavLst>
                                        <p:tav tm="0">
                                          <p:val>
                                            <p:strVal val="4*#ppt_w"/>
                                          </p:val>
                                        </p:tav>
                                        <p:tav tm="100000">
                                          <p:val>
                                            <p:strVal val="#ppt_w"/>
                                          </p:val>
                                        </p:tav>
                                      </p:tavLst>
                                    </p:anim>
                                    <p:anim calcmode="lin" valueType="num">
                                      <p:cBhvr>
                                        <p:cTn id="8" dur="500" fill="hold"/>
                                        <p:tgtEl>
                                          <p:spTgt spid="194562"/>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62" grpId="0" autoUpdateAnimBg="0"/>
    </p:bldLst>
  </p:timing>
</p:sld>
</file>

<file path=ppt/slides/slide1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5586" name="Rectangle 2"/>
          <p:cNvSpPr>
            <a:spLocks noGrp="1" noChangeArrowheads="1"/>
          </p:cNvSpPr>
          <p:nvPr>
            <p:ph type="body" idx="1"/>
          </p:nvPr>
        </p:nvSpPr>
        <p:spPr>
          <a:xfrm>
            <a:off x="1115616" y="116632"/>
            <a:ext cx="7391400" cy="533400"/>
          </a:xfrm>
        </p:spPr>
        <p:txBody>
          <a:bodyPr/>
          <a:lstStyle/>
          <a:p>
            <a:pPr marL="0" indent="0" algn="ctr" eaLnBrk="1" hangingPunct="1">
              <a:buFont typeface="Wingdings" pitchFamily="2" charset="2"/>
              <a:buNone/>
            </a:pPr>
            <a:r>
              <a:rPr lang="es-MX" altLang="es-MX" b="1" dirty="0" smtClean="0">
                <a:solidFill>
                  <a:schemeClr val="tx2"/>
                </a:solidFill>
                <a:effectLst>
                  <a:outerShdw blurRad="38100" dist="38100" dir="2700000" algn="tl">
                    <a:srgbClr val="C0C0C0"/>
                  </a:outerShdw>
                </a:effectLst>
              </a:rPr>
              <a:t> ANÁLISIS Y DISEÑO DE PUESTOS</a:t>
            </a:r>
            <a:endParaRPr lang="es-MX" altLang="es-MX" b="1" i="1" dirty="0" smtClean="0">
              <a:solidFill>
                <a:schemeClr val="tx2"/>
              </a:solidFill>
              <a:effectLst>
                <a:outerShdw blurRad="38100" dist="38100" dir="2700000" algn="tl">
                  <a:srgbClr val="C0C0C0"/>
                </a:outerShdw>
              </a:effectLst>
            </a:endParaRPr>
          </a:p>
        </p:txBody>
      </p:sp>
      <p:grpSp>
        <p:nvGrpSpPr>
          <p:cNvPr id="195589" name="Group 5"/>
          <p:cNvGrpSpPr>
            <a:grpSpLocks/>
          </p:cNvGrpSpPr>
          <p:nvPr/>
        </p:nvGrpSpPr>
        <p:grpSpPr bwMode="auto">
          <a:xfrm>
            <a:off x="321940" y="764704"/>
            <a:ext cx="8716964" cy="5646738"/>
            <a:chOff x="31" y="558"/>
            <a:chExt cx="5491" cy="3557"/>
          </a:xfrm>
        </p:grpSpPr>
        <p:sp>
          <p:nvSpPr>
            <p:cNvPr id="195587" name="Text Box 3"/>
            <p:cNvSpPr txBox="1">
              <a:spLocks noChangeArrowheads="1"/>
            </p:cNvSpPr>
            <p:nvPr/>
          </p:nvSpPr>
          <p:spPr bwMode="auto">
            <a:xfrm>
              <a:off x="429" y="558"/>
              <a:ext cx="5093" cy="4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just">
                <a:defRPr/>
              </a:pPr>
              <a:r>
                <a:rPr kumimoji="1" lang="es-MX" sz="2200" b="1" dirty="0">
                  <a:solidFill>
                    <a:srgbClr val="FF0000"/>
                  </a:solidFill>
                  <a:effectLst>
                    <a:outerShdw blurRad="38100" dist="38100" dir="2700000" algn="tl">
                      <a:srgbClr val="C0C0C0"/>
                    </a:outerShdw>
                  </a:effectLst>
                  <a:latin typeface="Arial" charset="0"/>
                  <a:ea typeface="+mn-ea"/>
                </a:rPr>
                <a:t>PRINCIPALES ACTIVIDADES GERENCIALES VINCULADAS </a:t>
              </a:r>
            </a:p>
            <a:p>
              <a:pPr algn="just">
                <a:defRPr/>
              </a:pPr>
              <a:r>
                <a:rPr kumimoji="1" lang="es-MX" sz="2200" b="1" dirty="0">
                  <a:solidFill>
                    <a:srgbClr val="FF0000"/>
                  </a:solidFill>
                  <a:effectLst>
                    <a:outerShdw blurRad="38100" dist="38100" dir="2700000" algn="tl">
                      <a:srgbClr val="C0C0C0"/>
                    </a:outerShdw>
                  </a:effectLst>
                  <a:latin typeface="Arial" charset="0"/>
                  <a:ea typeface="+mn-ea"/>
                </a:rPr>
                <a:t>CON LA </a:t>
              </a:r>
              <a:r>
                <a:rPr kumimoji="1" lang="es-MX" sz="2200" b="1" dirty="0" smtClean="0">
                  <a:solidFill>
                    <a:srgbClr val="FF0000"/>
                  </a:solidFill>
                  <a:effectLst>
                    <a:outerShdw blurRad="38100" dist="38100" dir="2700000" algn="tl">
                      <a:srgbClr val="C0C0C0"/>
                    </a:outerShdw>
                  </a:effectLst>
                  <a:latin typeface="Arial" charset="0"/>
                  <a:ea typeface="+mn-ea"/>
                </a:rPr>
                <a:t>INFORMACIÓN </a:t>
              </a:r>
              <a:r>
                <a:rPr kumimoji="1" lang="es-MX" sz="2200" b="1" dirty="0">
                  <a:solidFill>
                    <a:srgbClr val="FF0000"/>
                  </a:solidFill>
                  <a:effectLst>
                    <a:outerShdw blurRad="38100" dist="38100" dir="2700000" algn="tl">
                      <a:srgbClr val="C0C0C0"/>
                    </a:outerShdw>
                  </a:effectLst>
                  <a:latin typeface="Arial" charset="0"/>
                  <a:ea typeface="+mn-ea"/>
                </a:rPr>
                <a:t>SOBRE </a:t>
              </a:r>
              <a:r>
                <a:rPr kumimoji="1" lang="es-MX" sz="2200" b="1" dirty="0" smtClean="0">
                  <a:solidFill>
                    <a:srgbClr val="FF0000"/>
                  </a:solidFill>
                  <a:effectLst>
                    <a:outerShdw blurRad="38100" dist="38100" dir="2700000" algn="tl">
                      <a:srgbClr val="C0C0C0"/>
                    </a:outerShdw>
                  </a:effectLst>
                  <a:latin typeface="Arial" charset="0"/>
                  <a:ea typeface="+mn-ea"/>
                </a:rPr>
                <a:t>ANÁLISIS </a:t>
              </a:r>
              <a:r>
                <a:rPr kumimoji="1" lang="es-MX" sz="2200" b="1" dirty="0">
                  <a:solidFill>
                    <a:srgbClr val="FF0000"/>
                  </a:solidFill>
                  <a:effectLst>
                    <a:outerShdw blurRad="38100" dist="38100" dir="2700000" algn="tl">
                      <a:srgbClr val="C0C0C0"/>
                    </a:outerShdw>
                  </a:effectLst>
                  <a:latin typeface="Arial" charset="0"/>
                  <a:ea typeface="+mn-ea"/>
                </a:rPr>
                <a:t>DE PUESTOS</a:t>
              </a:r>
              <a:endParaRPr kumimoji="1" lang="es-ES" sz="2200" b="1" dirty="0">
                <a:solidFill>
                  <a:srgbClr val="FF0000"/>
                </a:solidFill>
                <a:effectLst>
                  <a:outerShdw blurRad="38100" dist="38100" dir="2700000" algn="tl">
                    <a:srgbClr val="C0C0C0"/>
                  </a:outerShdw>
                </a:effectLst>
                <a:latin typeface="Arial" charset="0"/>
                <a:ea typeface="+mn-ea"/>
              </a:endParaRPr>
            </a:p>
          </p:txBody>
        </p:sp>
        <p:sp>
          <p:nvSpPr>
            <p:cNvPr id="141317" name="Text Box 4"/>
            <p:cNvSpPr txBox="1">
              <a:spLocks noChangeArrowheads="1"/>
            </p:cNvSpPr>
            <p:nvPr/>
          </p:nvSpPr>
          <p:spPr bwMode="auto">
            <a:xfrm>
              <a:off x="31" y="1071"/>
              <a:ext cx="5456" cy="30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marL="457200" indent="-457200"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buFontTx/>
                <a:buAutoNum type="arabicPeriod"/>
              </a:pPr>
              <a:r>
                <a:rPr kumimoji="1" lang="es-MX" altLang="es-MX" sz="2200" b="1" i="1" dirty="0">
                  <a:solidFill>
                    <a:srgbClr val="0000CC"/>
                  </a:solidFill>
                  <a:latin typeface="Arial" pitchFamily="34" charset="0"/>
                </a:rPr>
                <a:t>COMPENSAR: </a:t>
              </a:r>
              <a:r>
                <a:rPr kumimoji="1" lang="es-MX" altLang="es-MX" sz="2200" dirty="0">
                  <a:solidFill>
                    <a:srgbClr val="0000CC"/>
                  </a:solidFill>
                  <a:latin typeface="Arial" pitchFamily="34" charset="0"/>
                </a:rPr>
                <a:t>DE MANERA EQUITATIVA A LOS EMPLEADOS.</a:t>
              </a:r>
            </a:p>
            <a:p>
              <a:pPr algn="just" eaLnBrk="1" hangingPunct="1">
                <a:buFontTx/>
                <a:buAutoNum type="arabicPeriod"/>
              </a:pPr>
              <a:r>
                <a:rPr kumimoji="1" lang="es-MX" altLang="es-MX" sz="2200" b="1" i="1" dirty="0">
                  <a:solidFill>
                    <a:srgbClr val="0000CC"/>
                  </a:solidFill>
                  <a:latin typeface="Arial" pitchFamily="34" charset="0"/>
                </a:rPr>
                <a:t>UBICAR: </a:t>
              </a:r>
              <a:r>
                <a:rPr kumimoji="1" lang="es-MX" altLang="es-MX" sz="2200" dirty="0">
                  <a:solidFill>
                    <a:srgbClr val="0000CC"/>
                  </a:solidFill>
                  <a:latin typeface="Arial" pitchFamily="34" charset="0"/>
                </a:rPr>
                <a:t>AL PERSONAL EN PUESTOS ADECUADOS.</a:t>
              </a:r>
            </a:p>
            <a:p>
              <a:pPr algn="just" eaLnBrk="1" hangingPunct="1">
                <a:buFontTx/>
                <a:buAutoNum type="arabicPeriod"/>
              </a:pPr>
              <a:r>
                <a:rPr kumimoji="1" lang="es-MX" altLang="es-MX" sz="2200" b="1" i="1" dirty="0">
                  <a:solidFill>
                    <a:srgbClr val="0000CC"/>
                  </a:solidFill>
                  <a:latin typeface="Arial" pitchFamily="34" charset="0"/>
                </a:rPr>
                <a:t>DETERMINAR: </a:t>
              </a:r>
              <a:r>
                <a:rPr kumimoji="1" lang="es-MX" altLang="es-MX" sz="2200" dirty="0">
                  <a:solidFill>
                    <a:srgbClr val="0000CC"/>
                  </a:solidFill>
                  <a:latin typeface="Arial" pitchFamily="34" charset="0"/>
                </a:rPr>
                <a:t>NIVELES REALISTAS DE DESEMPEÑO.</a:t>
              </a:r>
            </a:p>
            <a:p>
              <a:pPr algn="just" eaLnBrk="1" hangingPunct="1">
                <a:buFontTx/>
                <a:buAutoNum type="arabicPeriod"/>
              </a:pPr>
              <a:r>
                <a:rPr kumimoji="1" lang="es-MX" altLang="es-MX" sz="2200" b="1" i="1" dirty="0">
                  <a:solidFill>
                    <a:srgbClr val="0000CC"/>
                  </a:solidFill>
                  <a:latin typeface="Arial" pitchFamily="34" charset="0"/>
                </a:rPr>
                <a:t>CREAR: </a:t>
              </a:r>
              <a:r>
                <a:rPr kumimoji="1" lang="es-MX" altLang="es-MX" sz="2200" dirty="0">
                  <a:solidFill>
                    <a:srgbClr val="0000CC"/>
                  </a:solidFill>
                  <a:latin typeface="Arial" pitchFamily="34" charset="0"/>
                </a:rPr>
                <a:t>PLANES DE </a:t>
              </a:r>
              <a:r>
                <a:rPr kumimoji="1" lang="es-MX" altLang="es-MX" sz="2200" dirty="0" smtClean="0">
                  <a:solidFill>
                    <a:srgbClr val="0000CC"/>
                  </a:solidFill>
                  <a:latin typeface="Arial" pitchFamily="34" charset="0"/>
                </a:rPr>
                <a:t>CAPACITACIÓN </a:t>
              </a:r>
              <a:r>
                <a:rPr kumimoji="1" lang="es-MX" altLang="es-MX" sz="2200" dirty="0">
                  <a:solidFill>
                    <a:srgbClr val="0000CC"/>
                  </a:solidFill>
                  <a:latin typeface="Arial" pitchFamily="34" charset="0"/>
                </a:rPr>
                <a:t>Y DESARROLLO.</a:t>
              </a:r>
            </a:p>
            <a:p>
              <a:pPr algn="just" eaLnBrk="1" hangingPunct="1">
                <a:buFontTx/>
                <a:buAutoNum type="arabicPeriod"/>
              </a:pPr>
              <a:r>
                <a:rPr kumimoji="1" lang="es-MX" altLang="es-MX" sz="2200" b="1" i="1" dirty="0">
                  <a:solidFill>
                    <a:srgbClr val="0000CC"/>
                  </a:solidFill>
                  <a:latin typeface="Arial" pitchFamily="34" charset="0"/>
                </a:rPr>
                <a:t>IDENTIFICAR: </a:t>
              </a:r>
              <a:r>
                <a:rPr kumimoji="1" lang="es-MX" altLang="es-MX" sz="2200" dirty="0">
                  <a:solidFill>
                    <a:srgbClr val="0000CC"/>
                  </a:solidFill>
                  <a:latin typeface="Arial" pitchFamily="34" charset="0"/>
                </a:rPr>
                <a:t>CANDIDATOS ADECUADOS PARA LAS </a:t>
              </a:r>
              <a:endParaRPr kumimoji="1" lang="es-MX" altLang="es-MX" sz="2200" dirty="0" smtClean="0">
                <a:solidFill>
                  <a:srgbClr val="0000CC"/>
                </a:solidFill>
                <a:latin typeface="Arial" pitchFamily="34" charset="0"/>
              </a:endParaRPr>
            </a:p>
            <a:p>
              <a:pPr algn="just" eaLnBrk="1" hangingPunct="1">
                <a:buFontTx/>
                <a:buAutoNum type="arabicPeriod"/>
              </a:pPr>
              <a:r>
                <a:rPr kumimoji="1" lang="es-MX" altLang="es-MX" sz="2200" dirty="0" smtClean="0">
                  <a:solidFill>
                    <a:srgbClr val="0000CC"/>
                  </a:solidFill>
                  <a:latin typeface="Arial" pitchFamily="34" charset="0"/>
                </a:rPr>
                <a:t>VACANTES </a:t>
              </a:r>
              <a:r>
                <a:rPr kumimoji="1" lang="es-MX" altLang="es-MX" sz="2200" dirty="0">
                  <a:solidFill>
                    <a:srgbClr val="0000CC"/>
                  </a:solidFill>
                  <a:latin typeface="Arial" pitchFamily="34" charset="0"/>
                </a:rPr>
                <a:t>ACTUALES.</a:t>
              </a:r>
            </a:p>
            <a:p>
              <a:pPr algn="just" eaLnBrk="1" hangingPunct="1">
                <a:buFontTx/>
                <a:buAutoNum type="arabicPeriod" startAt="6"/>
              </a:pPr>
              <a:r>
                <a:rPr kumimoji="1" lang="es-MX" altLang="es-MX" sz="2200" b="1" i="1" dirty="0">
                  <a:solidFill>
                    <a:srgbClr val="0000CC"/>
                  </a:solidFill>
                  <a:latin typeface="Arial" pitchFamily="34" charset="0"/>
                </a:rPr>
                <a:t>PLANEAR: </a:t>
              </a:r>
              <a:r>
                <a:rPr kumimoji="1" lang="es-MX" altLang="es-MX" sz="2200" dirty="0">
                  <a:solidFill>
                    <a:srgbClr val="0000CC"/>
                  </a:solidFill>
                  <a:latin typeface="Arial" pitchFamily="34" charset="0"/>
                </a:rPr>
                <a:t>LAS NECESIDADES DE </a:t>
              </a:r>
              <a:r>
                <a:rPr kumimoji="1" lang="es-MX" altLang="es-MX" sz="2200" dirty="0" smtClean="0">
                  <a:solidFill>
                    <a:srgbClr val="0000CC"/>
                  </a:solidFill>
                  <a:latin typeface="Arial" pitchFamily="34" charset="0"/>
                </a:rPr>
                <a:t>CAPACITACIÓN </a:t>
              </a:r>
              <a:r>
                <a:rPr kumimoji="1" lang="es-MX" altLang="es-MX" sz="2200" dirty="0">
                  <a:solidFill>
                    <a:srgbClr val="0000CC"/>
                  </a:solidFill>
                  <a:latin typeface="Arial" pitchFamily="34" charset="0"/>
                </a:rPr>
                <a:t>DE       </a:t>
              </a:r>
            </a:p>
            <a:p>
              <a:pPr algn="just" eaLnBrk="1" hangingPunct="1"/>
              <a:r>
                <a:rPr kumimoji="1" lang="es-MX" altLang="es-MX" sz="2200" b="1" i="1" dirty="0">
                  <a:solidFill>
                    <a:srgbClr val="0000CC"/>
                  </a:solidFill>
                  <a:latin typeface="Arial" pitchFamily="34" charset="0"/>
                </a:rPr>
                <a:t>      </a:t>
              </a:r>
              <a:r>
                <a:rPr kumimoji="1" lang="es-MX" altLang="es-MX" sz="2200" dirty="0">
                  <a:solidFill>
                    <a:srgbClr val="0000CC"/>
                  </a:solidFill>
                  <a:latin typeface="Arial" pitchFamily="34" charset="0"/>
                </a:rPr>
                <a:t>RECURSOS HUMANOS.</a:t>
              </a:r>
            </a:p>
            <a:p>
              <a:pPr algn="just" eaLnBrk="1" hangingPunct="1">
                <a:buFontTx/>
                <a:buAutoNum type="arabicPeriod" startAt="7"/>
              </a:pPr>
              <a:r>
                <a:rPr kumimoji="1" lang="es-MX" altLang="es-MX" sz="2200" b="1" i="1" dirty="0">
                  <a:solidFill>
                    <a:srgbClr val="0000CC"/>
                  </a:solidFill>
                  <a:latin typeface="Arial" pitchFamily="34" charset="0"/>
                </a:rPr>
                <a:t>PROPICIAR: </a:t>
              </a:r>
              <a:r>
                <a:rPr kumimoji="1" lang="es-MX" altLang="es-MX" sz="2200" dirty="0">
                  <a:solidFill>
                    <a:srgbClr val="0000CC"/>
                  </a:solidFill>
                  <a:latin typeface="Arial" pitchFamily="34" charset="0"/>
                </a:rPr>
                <a:t>CONDICIONES QUE MEJOREN EL ENTORNO </a:t>
              </a:r>
            </a:p>
            <a:p>
              <a:pPr algn="just" eaLnBrk="1" hangingPunct="1"/>
              <a:r>
                <a:rPr kumimoji="1" lang="es-MX" altLang="es-MX" sz="2200" b="1" i="1" dirty="0">
                  <a:solidFill>
                    <a:srgbClr val="0000CC"/>
                  </a:solidFill>
                  <a:latin typeface="Arial" pitchFamily="34" charset="0"/>
                </a:rPr>
                <a:t>      </a:t>
              </a:r>
              <a:r>
                <a:rPr kumimoji="1" lang="es-MX" altLang="es-MX" sz="2200" dirty="0">
                  <a:solidFill>
                    <a:srgbClr val="0000CC"/>
                  </a:solidFill>
                  <a:latin typeface="Arial" pitchFamily="34" charset="0"/>
                </a:rPr>
                <a:t>LABORAL.</a:t>
              </a:r>
            </a:p>
            <a:p>
              <a:pPr algn="just" eaLnBrk="1" hangingPunct="1">
                <a:buFontTx/>
                <a:buAutoNum type="arabicPeriod" startAt="8"/>
              </a:pPr>
              <a:r>
                <a:rPr kumimoji="1" lang="es-MX" altLang="es-MX" sz="2200" b="1" i="1" dirty="0">
                  <a:solidFill>
                    <a:srgbClr val="0000CC"/>
                  </a:solidFill>
                  <a:latin typeface="Arial" pitchFamily="34" charset="0"/>
                </a:rPr>
                <a:t>EVALUAR: </a:t>
              </a:r>
              <a:r>
                <a:rPr kumimoji="1" lang="es-MX" altLang="es-MX" sz="2200" dirty="0">
                  <a:solidFill>
                    <a:srgbClr val="0000CC"/>
                  </a:solidFill>
                  <a:latin typeface="Arial" pitchFamily="34" charset="0"/>
                </a:rPr>
                <a:t>LA MANERA EN QUE LOS CAMBIOS DEL </a:t>
              </a:r>
            </a:p>
            <a:p>
              <a:pPr algn="just" eaLnBrk="1" hangingPunct="1"/>
              <a:r>
                <a:rPr kumimoji="1" lang="es-MX" altLang="es-MX" sz="2200" b="1" i="1" dirty="0">
                  <a:solidFill>
                    <a:srgbClr val="0000CC"/>
                  </a:solidFill>
                  <a:latin typeface="Arial" pitchFamily="34" charset="0"/>
                </a:rPr>
                <a:t>      </a:t>
              </a:r>
              <a:r>
                <a:rPr kumimoji="1" lang="es-MX" altLang="es-MX" sz="2200" dirty="0">
                  <a:solidFill>
                    <a:srgbClr val="0000CC"/>
                  </a:solidFill>
                  <a:latin typeface="Arial" pitchFamily="34" charset="0"/>
                </a:rPr>
                <a:t>ENTORNO AFECTAN EL DESEMPEÑO DE PERSONAL</a:t>
              </a:r>
            </a:p>
            <a:p>
              <a:pPr algn="just" eaLnBrk="1" hangingPunct="1">
                <a:buFontTx/>
                <a:buAutoNum type="arabicPeriod" startAt="9"/>
              </a:pPr>
              <a:r>
                <a:rPr kumimoji="1" lang="es-MX" altLang="es-MX" sz="2200" b="1" i="1" dirty="0">
                  <a:solidFill>
                    <a:srgbClr val="0000CC"/>
                  </a:solidFill>
                  <a:latin typeface="Arial" pitchFamily="34" charset="0"/>
                </a:rPr>
                <a:t>ELIMINAR: </a:t>
              </a:r>
              <a:r>
                <a:rPr kumimoji="1" lang="es-MX" altLang="es-MX" sz="2200" dirty="0">
                  <a:solidFill>
                    <a:srgbClr val="0000CC"/>
                  </a:solidFill>
                  <a:latin typeface="Arial" pitchFamily="34" charset="0"/>
                </a:rPr>
                <a:t>REQUISITOS Y DEMANDAS INNECESARIOS </a:t>
              </a:r>
            </a:p>
            <a:p>
              <a:pPr algn="just" eaLnBrk="1" hangingPunct="1"/>
              <a:r>
                <a:rPr kumimoji="1" lang="es-MX" altLang="es-MX" sz="2200" b="1" i="1" dirty="0">
                  <a:solidFill>
                    <a:srgbClr val="0000CC"/>
                  </a:solidFill>
                  <a:latin typeface="Arial" pitchFamily="34" charset="0"/>
                </a:rPr>
                <a:t>      </a:t>
              </a:r>
              <a:r>
                <a:rPr kumimoji="1" lang="es-MX" altLang="es-MX" sz="2200" dirty="0">
                  <a:solidFill>
                    <a:srgbClr val="0000CC"/>
                  </a:solidFill>
                  <a:latin typeface="Arial" pitchFamily="34" charset="0"/>
                </a:rPr>
                <a:t>MEDIANTE LA RACIONALIZACION DEL PROCESO.</a:t>
              </a:r>
              <a:endParaRPr kumimoji="1" lang="es-ES" altLang="es-MX" sz="2200" b="1" i="1" dirty="0">
                <a:solidFill>
                  <a:srgbClr val="0000CC"/>
                </a:solidFill>
                <a:latin typeface="Arial" pitchFamily="34" charset="0"/>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95586"/>
                                        </p:tgtEl>
                                        <p:attrNameLst>
                                          <p:attrName>style.visibility</p:attrName>
                                        </p:attrNameLst>
                                      </p:cBhvr>
                                      <p:to>
                                        <p:strVal val="visible"/>
                                      </p:to>
                                    </p:set>
                                    <p:anim calcmode="lin" valueType="num">
                                      <p:cBhvr>
                                        <p:cTn id="7" dur="500" fill="hold"/>
                                        <p:tgtEl>
                                          <p:spTgt spid="195586"/>
                                        </p:tgtEl>
                                        <p:attrNameLst>
                                          <p:attrName>ppt_w</p:attrName>
                                        </p:attrNameLst>
                                      </p:cBhvr>
                                      <p:tavLst>
                                        <p:tav tm="0">
                                          <p:val>
                                            <p:strVal val="4*#ppt_w"/>
                                          </p:val>
                                        </p:tav>
                                        <p:tav tm="100000">
                                          <p:val>
                                            <p:strVal val="#ppt_w"/>
                                          </p:val>
                                        </p:tav>
                                      </p:tavLst>
                                    </p:anim>
                                    <p:anim calcmode="lin" valueType="num">
                                      <p:cBhvr>
                                        <p:cTn id="8" dur="500" fill="hold"/>
                                        <p:tgtEl>
                                          <p:spTgt spid="195586"/>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 presetClass="entr" presetSubtype="8" fill="hold" nodeType="afterEffect">
                                  <p:stCondLst>
                                    <p:cond delay="0"/>
                                  </p:stCondLst>
                                  <p:childTnLst>
                                    <p:set>
                                      <p:cBhvr>
                                        <p:cTn id="11" dur="1" fill="hold">
                                          <p:stCondLst>
                                            <p:cond delay="0"/>
                                          </p:stCondLst>
                                        </p:cTn>
                                        <p:tgtEl>
                                          <p:spTgt spid="195589"/>
                                        </p:tgtEl>
                                        <p:attrNameLst>
                                          <p:attrName>style.visibility</p:attrName>
                                        </p:attrNameLst>
                                      </p:cBhvr>
                                      <p:to>
                                        <p:strVal val="visible"/>
                                      </p:to>
                                    </p:set>
                                    <p:anim calcmode="lin" valueType="num">
                                      <p:cBhvr additive="base">
                                        <p:cTn id="12" dur="500" fill="hold"/>
                                        <p:tgtEl>
                                          <p:spTgt spid="195589"/>
                                        </p:tgtEl>
                                        <p:attrNameLst>
                                          <p:attrName>ppt_x</p:attrName>
                                        </p:attrNameLst>
                                      </p:cBhvr>
                                      <p:tavLst>
                                        <p:tav tm="0">
                                          <p:val>
                                            <p:strVal val="0-#ppt_w/2"/>
                                          </p:val>
                                        </p:tav>
                                        <p:tav tm="100000">
                                          <p:val>
                                            <p:strVal val="#ppt_x"/>
                                          </p:val>
                                        </p:tav>
                                      </p:tavLst>
                                    </p:anim>
                                    <p:anim calcmode="lin" valueType="num">
                                      <p:cBhvr additive="base">
                                        <p:cTn id="13" dur="500" fill="hold"/>
                                        <p:tgtEl>
                                          <p:spTgt spid="19558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6" grpId="0" autoUpdateAnimBg="0"/>
    </p:bldLst>
  </p:timing>
</p:sld>
</file>

<file path=ppt/slides/slide1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6610" name="Rectangle 2"/>
          <p:cNvSpPr>
            <a:spLocks noGrp="1" noChangeArrowheads="1"/>
          </p:cNvSpPr>
          <p:nvPr>
            <p:ph type="body" idx="1"/>
          </p:nvPr>
        </p:nvSpPr>
        <p:spPr>
          <a:xfrm>
            <a:off x="1295400" y="159296"/>
            <a:ext cx="7391400" cy="533400"/>
          </a:xfrm>
        </p:spPr>
        <p:txBody>
          <a:bodyPr/>
          <a:lstStyle/>
          <a:p>
            <a:pPr marL="0" indent="0" algn="ctr" eaLnBrk="1" hangingPunct="1">
              <a:lnSpc>
                <a:spcPct val="90000"/>
              </a:lnSpc>
              <a:buFont typeface="Wingdings" pitchFamily="2" charset="2"/>
              <a:buNone/>
            </a:pPr>
            <a:r>
              <a:rPr lang="es-MX" altLang="es-MX" b="1" dirty="0" smtClean="0">
                <a:solidFill>
                  <a:schemeClr val="tx2"/>
                </a:solidFill>
                <a:effectLst>
                  <a:outerShdw blurRad="38100" dist="38100" dir="2700000" algn="tl">
                    <a:srgbClr val="C0C0C0"/>
                  </a:outerShdw>
                </a:effectLst>
              </a:rPr>
              <a:t> ANÁLISIS Y DISEÑO DE PUESTOS</a:t>
            </a:r>
            <a:endParaRPr lang="es-MX" altLang="es-MX" b="1" i="1" dirty="0" smtClean="0">
              <a:solidFill>
                <a:schemeClr val="tx2"/>
              </a:solidFill>
              <a:effectLst>
                <a:outerShdw blurRad="38100" dist="38100" dir="2700000" algn="tl">
                  <a:srgbClr val="C0C0C0"/>
                </a:outerShdw>
              </a:effectLst>
            </a:endParaRPr>
          </a:p>
        </p:txBody>
      </p:sp>
      <p:pic>
        <p:nvPicPr>
          <p:cNvPr id="2" name="Imagen 1"/>
          <p:cNvPicPr>
            <a:picLocks noChangeAspect="1"/>
          </p:cNvPicPr>
          <p:nvPr/>
        </p:nvPicPr>
        <p:blipFill>
          <a:blip r:embed="rId2"/>
          <a:stretch>
            <a:fillRect/>
          </a:stretch>
        </p:blipFill>
        <p:spPr>
          <a:xfrm>
            <a:off x="2411760" y="3429000"/>
            <a:ext cx="4886531" cy="3384376"/>
          </a:xfrm>
          <a:prstGeom prst="rect">
            <a:avLst/>
          </a:prstGeom>
        </p:spPr>
      </p:pic>
      <p:sp>
        <p:nvSpPr>
          <p:cNvPr id="196611" name="Text Box 3"/>
          <p:cNvSpPr txBox="1">
            <a:spLocks noChangeArrowheads="1"/>
          </p:cNvSpPr>
          <p:nvPr/>
        </p:nvSpPr>
        <p:spPr bwMode="auto">
          <a:xfrm>
            <a:off x="1013718" y="732180"/>
            <a:ext cx="7878762" cy="320087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b="1" dirty="0">
                <a:solidFill>
                  <a:srgbClr val="0000CC"/>
                </a:solidFill>
                <a:latin typeface="Arial" pitchFamily="34" charset="0"/>
              </a:rPr>
              <a:t>MEDIANTE EL CUESTIONARIO </a:t>
            </a:r>
            <a:r>
              <a:rPr kumimoji="1" lang="es-MX" altLang="es-MX" b="1" dirty="0" smtClean="0">
                <a:solidFill>
                  <a:srgbClr val="0000CC"/>
                </a:solidFill>
                <a:latin typeface="Arial" pitchFamily="34" charset="0"/>
              </a:rPr>
              <a:t>DETECTAMOS: </a:t>
            </a:r>
            <a:r>
              <a:rPr kumimoji="1" lang="es-MX" altLang="es-MX" b="1" dirty="0">
                <a:solidFill>
                  <a:srgbClr val="264526"/>
                </a:solidFill>
                <a:latin typeface="Arial" pitchFamily="34" charset="0"/>
              </a:rPr>
              <a:t>LOS </a:t>
            </a:r>
          </a:p>
          <a:p>
            <a:pPr algn="just" eaLnBrk="1" hangingPunct="1"/>
            <a:r>
              <a:rPr kumimoji="1" lang="es-MX" altLang="es-MX" b="1" dirty="0">
                <a:solidFill>
                  <a:srgbClr val="264526"/>
                </a:solidFill>
                <a:latin typeface="Arial" pitchFamily="34" charset="0"/>
              </a:rPr>
              <a:t>DEBERES, LAS RESPONSABILIDADES, EL NIVEL </a:t>
            </a:r>
            <a:r>
              <a:rPr kumimoji="1" lang="es-MX" altLang="es-MX" b="1" dirty="0" smtClean="0">
                <a:solidFill>
                  <a:srgbClr val="264526"/>
                </a:solidFill>
                <a:latin typeface="Arial" pitchFamily="34" charset="0"/>
              </a:rPr>
              <a:t>DEL DESEMPEÑO </a:t>
            </a:r>
            <a:r>
              <a:rPr kumimoji="1" lang="es-MX" altLang="es-MX" b="1" dirty="0">
                <a:solidFill>
                  <a:srgbClr val="264526"/>
                </a:solidFill>
                <a:latin typeface="Arial" pitchFamily="34" charset="0"/>
              </a:rPr>
              <a:t>Y LAS HABILIDADES QUE REQUIERE </a:t>
            </a:r>
            <a:r>
              <a:rPr kumimoji="1" lang="es-MX" altLang="es-MX" b="1" dirty="0" smtClean="0">
                <a:solidFill>
                  <a:srgbClr val="264526"/>
                </a:solidFill>
                <a:latin typeface="Arial" pitchFamily="34" charset="0"/>
              </a:rPr>
              <a:t>EL </a:t>
            </a:r>
            <a:r>
              <a:rPr kumimoji="1" lang="es-MX" altLang="es-MX" b="1" dirty="0">
                <a:solidFill>
                  <a:srgbClr val="264526"/>
                </a:solidFill>
                <a:latin typeface="Arial" pitchFamily="34" charset="0"/>
              </a:rPr>
              <a:t>PUESTO</a:t>
            </a:r>
            <a:r>
              <a:rPr kumimoji="1" lang="es-MX" altLang="es-MX" b="1" dirty="0" smtClean="0">
                <a:solidFill>
                  <a:srgbClr val="0000CC"/>
                </a:solidFill>
                <a:latin typeface="Arial" pitchFamily="34" charset="0"/>
              </a:rPr>
              <a:t>,</a:t>
            </a:r>
            <a:r>
              <a:rPr kumimoji="1" lang="es-MX" altLang="es-MX" b="1" i="1" u="sng" dirty="0">
                <a:solidFill>
                  <a:srgbClr val="0000CC"/>
                </a:solidFill>
                <a:effectLst>
                  <a:outerShdw blurRad="38100" dist="38100" dir="2700000" algn="tl">
                    <a:srgbClr val="C0C0C0"/>
                  </a:outerShdw>
                </a:effectLst>
                <a:latin typeface="Arial" pitchFamily="34" charset="0"/>
              </a:rPr>
              <a:t> </a:t>
            </a:r>
            <a:r>
              <a:rPr kumimoji="1" lang="es-MX" altLang="es-MX" b="1" dirty="0" smtClean="0">
                <a:solidFill>
                  <a:srgbClr val="0000CC"/>
                </a:solidFill>
                <a:latin typeface="Arial" pitchFamily="34" charset="0"/>
              </a:rPr>
              <a:t>NO </a:t>
            </a:r>
            <a:r>
              <a:rPr kumimoji="1" lang="es-MX" altLang="es-MX" b="1" dirty="0">
                <a:solidFill>
                  <a:srgbClr val="0000CC"/>
                </a:solidFill>
                <a:latin typeface="Arial" pitchFamily="34" charset="0"/>
              </a:rPr>
              <a:t>ESTA LIMITADO A USAR </a:t>
            </a:r>
            <a:r>
              <a:rPr kumimoji="1" lang="es-MX" altLang="es-MX" b="1" dirty="0" smtClean="0">
                <a:solidFill>
                  <a:srgbClr val="0000CC"/>
                </a:solidFill>
                <a:latin typeface="Arial" pitchFamily="34" charset="0"/>
              </a:rPr>
              <a:t>SOLO </a:t>
            </a:r>
            <a:r>
              <a:rPr kumimoji="1" lang="es-MX" altLang="es-MX" b="1" i="1" u="sng" dirty="0">
                <a:solidFill>
                  <a:srgbClr val="0000CC"/>
                </a:solidFill>
                <a:effectLst>
                  <a:outerShdw blurRad="38100" dist="38100" dir="2700000" algn="tl">
                    <a:srgbClr val="C0C0C0"/>
                  </a:outerShdw>
                </a:effectLst>
                <a:latin typeface="Arial" pitchFamily="34" charset="0"/>
              </a:rPr>
              <a:t>UN</a:t>
            </a:r>
            <a:r>
              <a:rPr kumimoji="1" lang="es-MX" altLang="es-MX" b="1" dirty="0">
                <a:solidFill>
                  <a:srgbClr val="0000CC"/>
                </a:solidFill>
                <a:latin typeface="Arial" pitchFamily="34" charset="0"/>
              </a:rPr>
              <a:t> FORMATO PARA OBTENER </a:t>
            </a:r>
            <a:r>
              <a:rPr kumimoji="1" lang="es-MX" altLang="es-MX" b="1" dirty="0" smtClean="0">
                <a:solidFill>
                  <a:srgbClr val="0000CC"/>
                </a:solidFill>
                <a:latin typeface="Arial" pitchFamily="34" charset="0"/>
              </a:rPr>
              <a:t>INFORMACIÓN.</a:t>
            </a:r>
          </a:p>
          <a:p>
            <a:pPr algn="just" eaLnBrk="1" hangingPunct="1"/>
            <a:endParaRPr kumimoji="1" lang="es-MX" altLang="es-MX" sz="1000" b="1" dirty="0">
              <a:solidFill>
                <a:srgbClr val="0000CC"/>
              </a:solidFill>
              <a:latin typeface="Arial" pitchFamily="34" charset="0"/>
            </a:endParaRPr>
          </a:p>
          <a:p>
            <a:pPr algn="ctr" eaLnBrk="1" hangingPunct="1"/>
            <a:r>
              <a:rPr kumimoji="1" lang="es-MX" altLang="es-MX" b="1" i="1" dirty="0">
                <a:solidFill>
                  <a:srgbClr val="FF0000"/>
                </a:solidFill>
                <a:effectLst>
                  <a:outerShdw blurRad="38100" dist="38100" dir="2700000" algn="tl">
                    <a:srgbClr val="C0C0C0"/>
                  </a:outerShdw>
                </a:effectLst>
                <a:latin typeface="Arial" pitchFamily="34" charset="0"/>
              </a:rPr>
              <a:t>“ EL SECRETO CONSISTE EN HACER UN SOLO </a:t>
            </a:r>
          </a:p>
          <a:p>
            <a:pPr algn="ctr" eaLnBrk="1" hangingPunct="1"/>
            <a:r>
              <a:rPr kumimoji="1" lang="es-MX" altLang="es-MX" b="1" i="1" dirty="0">
                <a:solidFill>
                  <a:srgbClr val="FF0000"/>
                </a:solidFill>
                <a:effectLst>
                  <a:outerShdw blurRad="38100" dist="38100" dir="2700000" algn="tl">
                    <a:srgbClr val="C0C0C0"/>
                  </a:outerShdw>
                </a:effectLst>
                <a:latin typeface="Arial" pitchFamily="34" charset="0"/>
              </a:rPr>
              <a:t>CUESTIONARIO PARA UN PUESTO”.</a:t>
            </a:r>
            <a:endParaRPr kumimoji="1" lang="es-ES" altLang="es-MX" b="1" i="1" u="sng" dirty="0">
              <a:solidFill>
                <a:srgbClr val="FF0000"/>
              </a:solidFill>
              <a:effectLst>
                <a:outerShdw blurRad="38100" dist="38100" dir="2700000" algn="tl">
                  <a:srgbClr val="C0C0C0"/>
                </a:outerShdw>
              </a:effectLst>
              <a:latin typeface="Arial"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96610"/>
                                        </p:tgtEl>
                                        <p:attrNameLst>
                                          <p:attrName>style.visibility</p:attrName>
                                        </p:attrNameLst>
                                      </p:cBhvr>
                                      <p:to>
                                        <p:strVal val="visible"/>
                                      </p:to>
                                    </p:set>
                                    <p:anim calcmode="lin" valueType="num">
                                      <p:cBhvr>
                                        <p:cTn id="7" dur="500" fill="hold"/>
                                        <p:tgtEl>
                                          <p:spTgt spid="196610"/>
                                        </p:tgtEl>
                                        <p:attrNameLst>
                                          <p:attrName>ppt_w</p:attrName>
                                        </p:attrNameLst>
                                      </p:cBhvr>
                                      <p:tavLst>
                                        <p:tav tm="0">
                                          <p:val>
                                            <p:strVal val="4*#ppt_w"/>
                                          </p:val>
                                        </p:tav>
                                        <p:tav tm="100000">
                                          <p:val>
                                            <p:strVal val="#ppt_w"/>
                                          </p:val>
                                        </p:tav>
                                      </p:tavLst>
                                    </p:anim>
                                    <p:anim calcmode="lin" valueType="num">
                                      <p:cBhvr>
                                        <p:cTn id="8" dur="500" fill="hold"/>
                                        <p:tgtEl>
                                          <p:spTgt spid="196610"/>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96611"/>
                                        </p:tgtEl>
                                        <p:attrNameLst>
                                          <p:attrName>style.visibility</p:attrName>
                                        </p:attrNameLst>
                                      </p:cBhvr>
                                      <p:to>
                                        <p:strVal val="visible"/>
                                      </p:to>
                                    </p:set>
                                    <p:anim calcmode="lin" valueType="num">
                                      <p:cBhvr additive="base">
                                        <p:cTn id="12" dur="500" fill="hold"/>
                                        <p:tgtEl>
                                          <p:spTgt spid="196611"/>
                                        </p:tgtEl>
                                        <p:attrNameLst>
                                          <p:attrName>ppt_x</p:attrName>
                                        </p:attrNameLst>
                                      </p:cBhvr>
                                      <p:tavLst>
                                        <p:tav tm="0">
                                          <p:val>
                                            <p:strVal val="0-#ppt_w/2"/>
                                          </p:val>
                                        </p:tav>
                                        <p:tav tm="100000">
                                          <p:val>
                                            <p:strVal val="#ppt_x"/>
                                          </p:val>
                                        </p:tav>
                                      </p:tavLst>
                                    </p:anim>
                                    <p:anim calcmode="lin" valueType="num">
                                      <p:cBhvr additive="base">
                                        <p:cTn id="13" dur="500" fill="hold"/>
                                        <p:tgtEl>
                                          <p:spTgt spid="1966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610" grpId="0" autoUpdateAnimBg="0"/>
      <p:bldP spid="196611" grpId="0" autoUpdateAnimBg="0"/>
    </p:bldLst>
  </p:timing>
</p:sld>
</file>

<file path=ppt/slides/slide1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6610" name="Rectangle 2"/>
          <p:cNvSpPr>
            <a:spLocks noGrp="1" noChangeArrowheads="1"/>
          </p:cNvSpPr>
          <p:nvPr>
            <p:ph type="body" idx="1"/>
          </p:nvPr>
        </p:nvSpPr>
        <p:spPr>
          <a:xfrm>
            <a:off x="1295400" y="159296"/>
            <a:ext cx="7391400" cy="533400"/>
          </a:xfrm>
        </p:spPr>
        <p:txBody>
          <a:bodyPr/>
          <a:lstStyle/>
          <a:p>
            <a:pPr marL="0" indent="0" algn="ctr" eaLnBrk="1" hangingPunct="1">
              <a:lnSpc>
                <a:spcPct val="90000"/>
              </a:lnSpc>
              <a:buFont typeface="Wingdings" pitchFamily="2" charset="2"/>
              <a:buNone/>
            </a:pPr>
            <a:r>
              <a:rPr lang="es-MX" altLang="es-MX" b="1" dirty="0" smtClean="0">
                <a:solidFill>
                  <a:schemeClr val="tx2"/>
                </a:solidFill>
                <a:effectLst>
                  <a:outerShdw blurRad="38100" dist="38100" dir="2700000" algn="tl">
                    <a:srgbClr val="C0C0C0"/>
                  </a:outerShdw>
                </a:effectLst>
              </a:rPr>
              <a:t> ANÁLISIS Y DISEÑO DE PUESTOS</a:t>
            </a:r>
            <a:endParaRPr lang="es-MX" altLang="es-MX" b="1" i="1" dirty="0" smtClean="0">
              <a:solidFill>
                <a:schemeClr val="tx2"/>
              </a:solidFill>
              <a:effectLst>
                <a:outerShdw blurRad="38100" dist="38100" dir="2700000" algn="tl">
                  <a:srgbClr val="C0C0C0"/>
                </a:outerShdw>
              </a:effectLst>
            </a:endParaRPr>
          </a:p>
        </p:txBody>
      </p:sp>
      <p:pic>
        <p:nvPicPr>
          <p:cNvPr id="3" name="Imagen 2"/>
          <p:cNvPicPr>
            <a:picLocks noChangeAspect="1"/>
          </p:cNvPicPr>
          <p:nvPr/>
        </p:nvPicPr>
        <p:blipFill>
          <a:blip r:embed="rId2"/>
          <a:stretch>
            <a:fillRect/>
          </a:stretch>
        </p:blipFill>
        <p:spPr>
          <a:xfrm>
            <a:off x="789880" y="764704"/>
            <a:ext cx="8102600" cy="6083300"/>
          </a:xfrm>
          <a:prstGeom prst="rect">
            <a:avLst/>
          </a:prstGeom>
        </p:spPr>
      </p:pic>
    </p:spTree>
    <p:extLst>
      <p:ext uri="{BB962C8B-B14F-4D97-AF65-F5344CB8AC3E}">
        <p14:creationId xmlns:p14="http://schemas.microsoft.com/office/powerpoint/2010/main" val="2859561658"/>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96610"/>
                                        </p:tgtEl>
                                        <p:attrNameLst>
                                          <p:attrName>style.visibility</p:attrName>
                                        </p:attrNameLst>
                                      </p:cBhvr>
                                      <p:to>
                                        <p:strVal val="visible"/>
                                      </p:to>
                                    </p:set>
                                    <p:anim calcmode="lin" valueType="num">
                                      <p:cBhvr>
                                        <p:cTn id="7" dur="500" fill="hold"/>
                                        <p:tgtEl>
                                          <p:spTgt spid="196610"/>
                                        </p:tgtEl>
                                        <p:attrNameLst>
                                          <p:attrName>ppt_w</p:attrName>
                                        </p:attrNameLst>
                                      </p:cBhvr>
                                      <p:tavLst>
                                        <p:tav tm="0">
                                          <p:val>
                                            <p:strVal val="4*#ppt_w"/>
                                          </p:val>
                                        </p:tav>
                                        <p:tav tm="100000">
                                          <p:val>
                                            <p:strVal val="#ppt_w"/>
                                          </p:val>
                                        </p:tav>
                                      </p:tavLst>
                                    </p:anim>
                                    <p:anim calcmode="lin" valueType="num">
                                      <p:cBhvr>
                                        <p:cTn id="8" dur="500" fill="hold"/>
                                        <p:tgtEl>
                                          <p:spTgt spid="196610"/>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610" grpId="0" autoUpdateAnimBg="0"/>
    </p:bldLst>
  </p:timing>
</p:sld>
</file>

<file path=ppt/slides/slide1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8658" name="Rectangle 2"/>
          <p:cNvSpPr>
            <a:spLocks noGrp="1" noChangeArrowheads="1"/>
          </p:cNvSpPr>
          <p:nvPr>
            <p:ph type="body" idx="1"/>
          </p:nvPr>
        </p:nvSpPr>
        <p:spPr>
          <a:xfrm>
            <a:off x="1219200" y="76200"/>
            <a:ext cx="7391400" cy="533400"/>
          </a:xfrm>
        </p:spPr>
        <p:txBody>
          <a:bodyPr/>
          <a:lstStyle/>
          <a:p>
            <a:pPr marL="0" indent="0" algn="ctr" eaLnBrk="1" hangingPunct="1">
              <a:buFont typeface="Wingdings" pitchFamily="2" charset="2"/>
              <a:buNone/>
            </a:pPr>
            <a:r>
              <a:rPr lang="es-MX" altLang="es-MX" b="1" dirty="0" smtClean="0">
                <a:solidFill>
                  <a:schemeClr val="tx2"/>
                </a:solidFill>
                <a:effectLst>
                  <a:outerShdw blurRad="38100" dist="38100" dir="2700000" algn="tl">
                    <a:srgbClr val="C0C0C0"/>
                  </a:outerShdw>
                </a:effectLst>
              </a:rPr>
              <a:t> ANÁLISIS Y DISEÑO DE PUESTOS</a:t>
            </a:r>
            <a:endParaRPr lang="es-MX" altLang="es-MX" b="1" i="1" dirty="0" smtClean="0">
              <a:solidFill>
                <a:schemeClr val="tx2"/>
              </a:solidFill>
              <a:effectLst>
                <a:outerShdw blurRad="38100" dist="38100" dir="2700000" algn="tl">
                  <a:srgbClr val="C0C0C0"/>
                </a:outerShdw>
              </a:effectLst>
            </a:endParaRPr>
          </a:p>
        </p:txBody>
      </p:sp>
      <p:grpSp>
        <p:nvGrpSpPr>
          <p:cNvPr id="198661" name="Group 5"/>
          <p:cNvGrpSpPr>
            <a:grpSpLocks/>
          </p:cNvGrpSpPr>
          <p:nvPr/>
        </p:nvGrpSpPr>
        <p:grpSpPr bwMode="auto">
          <a:xfrm>
            <a:off x="1968500" y="657225"/>
            <a:ext cx="6565900" cy="5683250"/>
            <a:chOff x="1240" y="414"/>
            <a:chExt cx="4136" cy="3580"/>
          </a:xfrm>
        </p:grpSpPr>
        <p:sp>
          <p:nvSpPr>
            <p:cNvPr id="198659" name="Text Box 3"/>
            <p:cNvSpPr txBox="1">
              <a:spLocks noChangeArrowheads="1"/>
            </p:cNvSpPr>
            <p:nvPr/>
          </p:nvSpPr>
          <p:spPr bwMode="auto">
            <a:xfrm>
              <a:off x="1240" y="414"/>
              <a:ext cx="3729" cy="44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kumimoji="1" lang="es-MX" altLang="es-MX" sz="2000" b="1" dirty="0">
                  <a:solidFill>
                    <a:srgbClr val="FF0000"/>
                  </a:solidFill>
                  <a:effectLst>
                    <a:outerShdw blurRad="38100" dist="38100" dir="2700000" algn="tl">
                      <a:srgbClr val="C0C0C0"/>
                    </a:outerShdw>
                  </a:effectLst>
                  <a:latin typeface="Arial" pitchFamily="34" charset="0"/>
                </a:rPr>
                <a:t>PUNTOS A TOMAR EN CUENTA EN EL DISEÑO</a:t>
              </a:r>
            </a:p>
            <a:p>
              <a:pPr algn="ctr" eaLnBrk="1" hangingPunct="1"/>
              <a:r>
                <a:rPr kumimoji="1" lang="es-MX" altLang="es-MX" sz="2000" b="1" dirty="0">
                  <a:solidFill>
                    <a:srgbClr val="FF0000"/>
                  </a:solidFill>
                  <a:effectLst>
                    <a:outerShdw blurRad="38100" dist="38100" dir="2700000" algn="tl">
                      <a:srgbClr val="C0C0C0"/>
                    </a:outerShdw>
                  </a:effectLst>
                  <a:latin typeface="Arial" pitchFamily="34" charset="0"/>
                </a:rPr>
                <a:t>DE PUESTOS</a:t>
              </a:r>
              <a:endParaRPr kumimoji="1" lang="es-ES" altLang="es-MX" sz="2000" b="1" dirty="0">
                <a:solidFill>
                  <a:srgbClr val="FF0000"/>
                </a:solidFill>
                <a:effectLst>
                  <a:outerShdw blurRad="38100" dist="38100" dir="2700000" algn="tl">
                    <a:srgbClr val="C0C0C0"/>
                  </a:outerShdw>
                </a:effectLst>
                <a:latin typeface="Arial" pitchFamily="34" charset="0"/>
              </a:endParaRPr>
            </a:p>
          </p:txBody>
        </p:sp>
        <p:sp>
          <p:nvSpPr>
            <p:cNvPr id="143365" name="Text Box 4"/>
            <p:cNvSpPr txBox="1">
              <a:spLocks noChangeArrowheads="1"/>
            </p:cNvSpPr>
            <p:nvPr/>
          </p:nvSpPr>
          <p:spPr bwMode="auto">
            <a:xfrm>
              <a:off x="1456" y="864"/>
              <a:ext cx="3920" cy="313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marL="457200" indent="-457200"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buFontTx/>
                <a:buAutoNum type="arabicPeriod"/>
              </a:pPr>
              <a:r>
                <a:rPr kumimoji="1" lang="es-MX" altLang="es-MX" sz="2000" b="1" dirty="0" smtClean="0">
                  <a:solidFill>
                    <a:srgbClr val="0000CC"/>
                  </a:solidFill>
                  <a:latin typeface="Arial" pitchFamily="34" charset="0"/>
                </a:rPr>
                <a:t>IDENTIFICACIÓN </a:t>
              </a:r>
              <a:r>
                <a:rPr kumimoji="1" lang="es-MX" altLang="es-MX" sz="2000" b="1" dirty="0">
                  <a:solidFill>
                    <a:srgbClr val="0000CC"/>
                  </a:solidFill>
                  <a:latin typeface="Arial" pitchFamily="34" charset="0"/>
                </a:rPr>
                <a:t>DEL PUESTO</a:t>
              </a:r>
            </a:p>
            <a:p>
              <a:pPr eaLnBrk="1" hangingPunct="1">
                <a:buFontTx/>
                <a:buAutoNum type="arabicPeriod"/>
              </a:pPr>
              <a:r>
                <a:rPr kumimoji="1" lang="es-MX" altLang="es-MX" sz="2000" b="1" dirty="0" smtClean="0">
                  <a:solidFill>
                    <a:srgbClr val="0000CC"/>
                  </a:solidFill>
                  <a:latin typeface="Arial" pitchFamily="34" charset="0"/>
                </a:rPr>
                <a:t>ACTUALIZACIÓN </a:t>
              </a:r>
              <a:r>
                <a:rPr kumimoji="1" lang="es-MX" altLang="es-MX" sz="2000" b="1" dirty="0">
                  <a:solidFill>
                    <a:srgbClr val="0000CC"/>
                  </a:solidFill>
                  <a:latin typeface="Arial" pitchFamily="34" charset="0"/>
                </a:rPr>
                <a:t>DEL </a:t>
              </a:r>
              <a:r>
                <a:rPr kumimoji="1" lang="es-MX" altLang="es-MX" sz="2000" b="1" dirty="0" smtClean="0">
                  <a:solidFill>
                    <a:srgbClr val="0000CC"/>
                  </a:solidFill>
                  <a:latin typeface="Arial" pitchFamily="34" charset="0"/>
                </a:rPr>
                <a:t>ANÁLISIS</a:t>
              </a:r>
              <a:endParaRPr kumimoji="1" lang="es-MX" altLang="es-MX" sz="2000" b="1" dirty="0">
                <a:solidFill>
                  <a:srgbClr val="0000CC"/>
                </a:solidFill>
                <a:latin typeface="Arial" pitchFamily="34" charset="0"/>
              </a:endParaRPr>
            </a:p>
            <a:p>
              <a:pPr eaLnBrk="1" hangingPunct="1">
                <a:buFontTx/>
                <a:buAutoNum type="arabicPeriod"/>
              </a:pPr>
              <a:r>
                <a:rPr kumimoji="1" lang="es-MX" altLang="es-MX" sz="2000" b="1" dirty="0" smtClean="0">
                  <a:solidFill>
                    <a:srgbClr val="0000CC"/>
                  </a:solidFill>
                  <a:latin typeface="Arial" pitchFamily="34" charset="0"/>
                </a:rPr>
                <a:t>DESCRIPCIÓN </a:t>
              </a:r>
              <a:r>
                <a:rPr kumimoji="1" lang="es-MX" altLang="es-MX" sz="2000" b="1" dirty="0">
                  <a:solidFill>
                    <a:srgbClr val="0000CC"/>
                  </a:solidFill>
                  <a:latin typeface="Arial" pitchFamily="34" charset="0"/>
                </a:rPr>
                <a:t>RESUMIDA</a:t>
              </a:r>
            </a:p>
            <a:p>
              <a:pPr eaLnBrk="1" hangingPunct="1">
                <a:buFontTx/>
                <a:buAutoNum type="arabicPeriod"/>
              </a:pPr>
              <a:r>
                <a:rPr kumimoji="1" lang="es-MX" altLang="es-MX" sz="2000" b="1" dirty="0">
                  <a:solidFill>
                    <a:srgbClr val="0000CC"/>
                  </a:solidFill>
                  <a:latin typeface="Arial" pitchFamily="34" charset="0"/>
                </a:rPr>
                <a:t>DEBERES Y OBLIGACIONES</a:t>
              </a:r>
            </a:p>
            <a:p>
              <a:pPr eaLnBrk="1" hangingPunct="1">
                <a:buFontTx/>
                <a:buAutoNum type="arabicPeriod"/>
              </a:pPr>
              <a:r>
                <a:rPr kumimoji="1" lang="es-MX" altLang="es-MX" sz="2000" b="1" dirty="0">
                  <a:solidFill>
                    <a:srgbClr val="0000CC"/>
                  </a:solidFill>
                  <a:latin typeface="Arial" pitchFamily="34" charset="0"/>
                </a:rPr>
                <a:t>RESPONSABILIDADES</a:t>
              </a:r>
            </a:p>
            <a:p>
              <a:pPr eaLnBrk="1" hangingPunct="1">
                <a:buFontTx/>
                <a:buAutoNum type="arabicPeriod"/>
              </a:pPr>
              <a:r>
                <a:rPr kumimoji="1" lang="es-MX" altLang="es-MX" sz="2000" b="1" dirty="0">
                  <a:solidFill>
                    <a:srgbClr val="0000CC"/>
                  </a:solidFill>
                  <a:latin typeface="Arial" pitchFamily="34" charset="0"/>
                </a:rPr>
                <a:t>APTITUDES INTELECTUALES</a:t>
              </a:r>
            </a:p>
            <a:p>
              <a:pPr eaLnBrk="1" hangingPunct="1">
                <a:buFontTx/>
                <a:buAutoNum type="arabicPeriod"/>
              </a:pPr>
              <a:r>
                <a:rPr kumimoji="1" lang="es-MX" altLang="es-MX" sz="2000" b="1" dirty="0">
                  <a:solidFill>
                    <a:srgbClr val="0000CC"/>
                  </a:solidFill>
                  <a:latin typeface="Arial" pitchFamily="34" charset="0"/>
                </a:rPr>
                <a:t>APTITUDES </a:t>
              </a:r>
              <a:r>
                <a:rPr kumimoji="1" lang="es-MX" altLang="es-MX" sz="2000" b="1" dirty="0" smtClean="0">
                  <a:solidFill>
                    <a:srgbClr val="0000CC"/>
                  </a:solidFill>
                  <a:latin typeface="Arial" pitchFamily="34" charset="0"/>
                </a:rPr>
                <a:t>FÍSICAS</a:t>
              </a:r>
              <a:endParaRPr kumimoji="1" lang="es-MX" altLang="es-MX" sz="2000" b="1" dirty="0">
                <a:solidFill>
                  <a:srgbClr val="0000CC"/>
                </a:solidFill>
                <a:latin typeface="Arial" pitchFamily="34" charset="0"/>
              </a:endParaRPr>
            </a:p>
            <a:p>
              <a:pPr eaLnBrk="1" hangingPunct="1">
                <a:buFontTx/>
                <a:buAutoNum type="arabicPeriod"/>
              </a:pPr>
              <a:r>
                <a:rPr kumimoji="1" lang="es-MX" altLang="es-MX" sz="2000" b="1" dirty="0">
                  <a:solidFill>
                    <a:srgbClr val="0000CC"/>
                  </a:solidFill>
                  <a:latin typeface="Arial" pitchFamily="34" charset="0"/>
                </a:rPr>
                <a:t>EXPERIENCIA</a:t>
              </a:r>
            </a:p>
            <a:p>
              <a:pPr eaLnBrk="1" hangingPunct="1">
                <a:buFontTx/>
                <a:buAutoNum type="arabicPeriod"/>
              </a:pPr>
              <a:r>
                <a:rPr kumimoji="1" lang="es-MX" altLang="es-MX" sz="2000" b="1" dirty="0">
                  <a:solidFill>
                    <a:srgbClr val="0000CC"/>
                  </a:solidFill>
                  <a:latin typeface="Arial" pitchFamily="34" charset="0"/>
                </a:rPr>
                <a:t>AMBITO LABORAL</a:t>
              </a:r>
            </a:p>
            <a:p>
              <a:pPr eaLnBrk="1" hangingPunct="1">
                <a:buFontTx/>
                <a:buAutoNum type="arabicPeriod"/>
              </a:pPr>
              <a:r>
                <a:rPr kumimoji="1" lang="es-MX" altLang="es-MX" sz="2000" b="1" dirty="0">
                  <a:solidFill>
                    <a:srgbClr val="0000CC"/>
                  </a:solidFill>
                  <a:latin typeface="Arial" pitchFamily="34" charset="0"/>
                </a:rPr>
                <a:t>CONDICIONES DE SEGURIDAD E HIGIENE</a:t>
              </a:r>
            </a:p>
            <a:p>
              <a:pPr eaLnBrk="1" hangingPunct="1">
                <a:buFontTx/>
                <a:buAutoNum type="arabicPeriod"/>
              </a:pPr>
              <a:r>
                <a:rPr kumimoji="1" lang="es-MX" altLang="es-MX" sz="2000" b="1" dirty="0">
                  <a:solidFill>
                    <a:srgbClr val="0000CC"/>
                  </a:solidFill>
                  <a:latin typeface="Arial" pitchFamily="34" charset="0"/>
                </a:rPr>
                <a:t>PARAMETROS DEL DESEMPEÑO</a:t>
              </a:r>
            </a:p>
            <a:p>
              <a:pPr eaLnBrk="1" hangingPunct="1">
                <a:buFontTx/>
                <a:buAutoNum type="arabicPeriod"/>
              </a:pPr>
              <a:r>
                <a:rPr kumimoji="1" lang="es-MX" altLang="es-MX" sz="2000" b="1" dirty="0" smtClean="0">
                  <a:solidFill>
                    <a:srgbClr val="0000CC"/>
                  </a:solidFill>
                  <a:latin typeface="Arial" pitchFamily="34" charset="0"/>
                </a:rPr>
                <a:t>CAPACITACIÓN </a:t>
              </a:r>
              <a:r>
                <a:rPr kumimoji="1" lang="es-MX" altLang="es-MX" sz="2000" b="1" dirty="0">
                  <a:solidFill>
                    <a:srgbClr val="0000CC"/>
                  </a:solidFill>
                  <a:latin typeface="Arial" pitchFamily="34" charset="0"/>
                </a:rPr>
                <a:t>Y DESARROLLO PARA </a:t>
              </a:r>
            </a:p>
            <a:p>
              <a:pPr eaLnBrk="1" hangingPunct="1"/>
              <a:r>
                <a:rPr kumimoji="1" lang="es-MX" altLang="es-MX" sz="2000" b="1" dirty="0">
                  <a:solidFill>
                    <a:srgbClr val="0000CC"/>
                  </a:solidFill>
                  <a:latin typeface="Arial" pitchFamily="34" charset="0"/>
                </a:rPr>
                <a:t>      </a:t>
              </a:r>
              <a:r>
                <a:rPr kumimoji="1" lang="es-MX" altLang="es-MX" sz="2000" b="1" dirty="0" smtClean="0">
                  <a:solidFill>
                    <a:srgbClr val="0000CC"/>
                  </a:solidFill>
                  <a:latin typeface="Arial" pitchFamily="34" charset="0"/>
                </a:rPr>
                <a:t>EL </a:t>
              </a:r>
              <a:r>
                <a:rPr kumimoji="1" lang="es-MX" altLang="es-MX" sz="2000" b="1" dirty="0">
                  <a:solidFill>
                    <a:srgbClr val="0000CC"/>
                  </a:solidFill>
                  <a:latin typeface="Arial" pitchFamily="34" charset="0"/>
                </a:rPr>
                <a:t>PUESTO Y EN EL PUESTO</a:t>
              </a:r>
            </a:p>
            <a:p>
              <a:pPr eaLnBrk="1" hangingPunct="1">
                <a:buFontTx/>
                <a:buAutoNum type="arabicPeriod" startAt="13"/>
              </a:pPr>
              <a:r>
                <a:rPr kumimoji="1" lang="es-MX" altLang="es-MX" sz="2000" b="1" dirty="0">
                  <a:solidFill>
                    <a:srgbClr val="0000CC"/>
                  </a:solidFill>
                  <a:latin typeface="Arial" pitchFamily="34" charset="0"/>
                </a:rPr>
                <a:t>SISTEMA DE </a:t>
              </a:r>
              <a:r>
                <a:rPr kumimoji="1" lang="es-MX" altLang="es-MX" sz="2000" b="1" dirty="0" smtClean="0">
                  <a:solidFill>
                    <a:srgbClr val="0000CC"/>
                  </a:solidFill>
                  <a:latin typeface="Arial" pitchFamily="34" charset="0"/>
                </a:rPr>
                <a:t>EVALUACIÓN </a:t>
              </a:r>
              <a:r>
                <a:rPr kumimoji="1" lang="es-MX" altLang="es-MX" sz="2000" b="1" dirty="0">
                  <a:solidFill>
                    <a:srgbClr val="0000CC"/>
                  </a:solidFill>
                  <a:latin typeface="Arial" pitchFamily="34" charset="0"/>
                </a:rPr>
                <a:t>DEL DESEMPEÑO</a:t>
              </a:r>
            </a:p>
            <a:p>
              <a:pPr eaLnBrk="1" hangingPunct="1">
                <a:buFontTx/>
                <a:buAutoNum type="arabicPeriod" startAt="13"/>
              </a:pPr>
              <a:r>
                <a:rPr kumimoji="1" lang="es-MX" altLang="es-MX" sz="2000" b="1" dirty="0">
                  <a:solidFill>
                    <a:srgbClr val="0000CC"/>
                  </a:solidFill>
                  <a:latin typeface="Arial" pitchFamily="34" charset="0"/>
                </a:rPr>
                <a:t>SISTEMA ESCALAFONARIO </a:t>
              </a:r>
            </a:p>
            <a:p>
              <a:pPr eaLnBrk="1" hangingPunct="1">
                <a:buFontTx/>
                <a:buAutoNum type="arabicPeriod" startAt="13"/>
              </a:pPr>
              <a:r>
                <a:rPr kumimoji="1" lang="es-MX" altLang="es-MX" sz="2000" b="1" dirty="0">
                  <a:solidFill>
                    <a:srgbClr val="0000CC"/>
                  </a:solidFill>
                  <a:latin typeface="Arial" pitchFamily="34" charset="0"/>
                </a:rPr>
                <a:t>COMENTARIOS FINALES</a:t>
              </a:r>
              <a:endParaRPr kumimoji="1" lang="es-ES" altLang="es-MX" sz="2000" b="1" dirty="0">
                <a:solidFill>
                  <a:srgbClr val="0000CC"/>
                </a:solidFill>
                <a:latin typeface="Arial" pitchFamily="34" charset="0"/>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98658"/>
                                        </p:tgtEl>
                                        <p:attrNameLst>
                                          <p:attrName>style.visibility</p:attrName>
                                        </p:attrNameLst>
                                      </p:cBhvr>
                                      <p:to>
                                        <p:strVal val="visible"/>
                                      </p:to>
                                    </p:set>
                                    <p:anim calcmode="lin" valueType="num">
                                      <p:cBhvr>
                                        <p:cTn id="7" dur="500" fill="hold"/>
                                        <p:tgtEl>
                                          <p:spTgt spid="198658"/>
                                        </p:tgtEl>
                                        <p:attrNameLst>
                                          <p:attrName>ppt_w</p:attrName>
                                        </p:attrNameLst>
                                      </p:cBhvr>
                                      <p:tavLst>
                                        <p:tav tm="0">
                                          <p:val>
                                            <p:strVal val="4*#ppt_w"/>
                                          </p:val>
                                        </p:tav>
                                        <p:tav tm="100000">
                                          <p:val>
                                            <p:strVal val="#ppt_w"/>
                                          </p:val>
                                        </p:tav>
                                      </p:tavLst>
                                    </p:anim>
                                    <p:anim calcmode="lin" valueType="num">
                                      <p:cBhvr>
                                        <p:cTn id="8" dur="500" fill="hold"/>
                                        <p:tgtEl>
                                          <p:spTgt spid="198658"/>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7" presetClass="entr" presetSubtype="8" fill="hold" nodeType="afterEffect">
                                  <p:stCondLst>
                                    <p:cond delay="0"/>
                                  </p:stCondLst>
                                  <p:childTnLst>
                                    <p:set>
                                      <p:cBhvr>
                                        <p:cTn id="11" dur="1" fill="hold">
                                          <p:stCondLst>
                                            <p:cond delay="0"/>
                                          </p:stCondLst>
                                        </p:cTn>
                                        <p:tgtEl>
                                          <p:spTgt spid="198661"/>
                                        </p:tgtEl>
                                        <p:attrNameLst>
                                          <p:attrName>style.visibility</p:attrName>
                                        </p:attrNameLst>
                                      </p:cBhvr>
                                      <p:to>
                                        <p:strVal val="visible"/>
                                      </p:to>
                                    </p:set>
                                    <p:anim calcmode="lin" valueType="num">
                                      <p:cBhvr additive="base">
                                        <p:cTn id="12" dur="5000" fill="hold"/>
                                        <p:tgtEl>
                                          <p:spTgt spid="198661"/>
                                        </p:tgtEl>
                                        <p:attrNameLst>
                                          <p:attrName>ppt_x</p:attrName>
                                        </p:attrNameLst>
                                      </p:cBhvr>
                                      <p:tavLst>
                                        <p:tav tm="0">
                                          <p:val>
                                            <p:strVal val="0-#ppt_w/2"/>
                                          </p:val>
                                        </p:tav>
                                        <p:tav tm="100000">
                                          <p:val>
                                            <p:strVal val="#ppt_x"/>
                                          </p:val>
                                        </p:tav>
                                      </p:tavLst>
                                    </p:anim>
                                    <p:anim calcmode="lin" valueType="num">
                                      <p:cBhvr additive="base">
                                        <p:cTn id="13" dur="5000" fill="hold"/>
                                        <p:tgtEl>
                                          <p:spTgt spid="1986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658" grpId="0" autoUpdateAnimBg="0"/>
    </p:bldLst>
  </p:timing>
</p:sld>
</file>

<file path=ppt/slides/slide1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9682" name="Rectangle 2"/>
          <p:cNvSpPr>
            <a:spLocks noGrp="1" noChangeArrowheads="1"/>
          </p:cNvSpPr>
          <p:nvPr>
            <p:ph type="body" idx="1"/>
          </p:nvPr>
        </p:nvSpPr>
        <p:spPr>
          <a:xfrm>
            <a:off x="1066800" y="152400"/>
            <a:ext cx="7391400" cy="533400"/>
          </a:xfrm>
        </p:spPr>
        <p:txBody>
          <a:bodyPr/>
          <a:lstStyle/>
          <a:p>
            <a:pPr marL="0" indent="0" algn="ctr" eaLnBrk="1" hangingPunct="1">
              <a:buFont typeface="Wingdings" pitchFamily="2" charset="2"/>
              <a:buNone/>
            </a:pPr>
            <a:r>
              <a:rPr lang="es-MX" altLang="es-MX" sz="2400" b="1" dirty="0" smtClean="0">
                <a:solidFill>
                  <a:schemeClr val="tx2"/>
                </a:solidFill>
                <a:effectLst>
                  <a:outerShdw blurRad="38100" dist="38100" dir="2700000" algn="tl">
                    <a:srgbClr val="C0C0C0"/>
                  </a:outerShdw>
                </a:effectLst>
              </a:rPr>
              <a:t> ANÁLISIS Y DISEÑO DE PUESTOS</a:t>
            </a:r>
            <a:endParaRPr lang="es-MX" altLang="es-MX" sz="2400" b="1" i="1" dirty="0" smtClean="0">
              <a:solidFill>
                <a:schemeClr val="tx2"/>
              </a:solidFill>
              <a:effectLst>
                <a:outerShdw blurRad="38100" dist="38100" dir="2700000" algn="tl">
                  <a:srgbClr val="C0C0C0"/>
                </a:outerShdw>
              </a:effectLst>
            </a:endParaRPr>
          </a:p>
        </p:txBody>
      </p:sp>
      <p:grpSp>
        <p:nvGrpSpPr>
          <p:cNvPr id="199686" name="Group 6"/>
          <p:cNvGrpSpPr>
            <a:grpSpLocks/>
          </p:cNvGrpSpPr>
          <p:nvPr/>
        </p:nvGrpSpPr>
        <p:grpSpPr bwMode="auto">
          <a:xfrm>
            <a:off x="838200" y="692696"/>
            <a:ext cx="7897813" cy="4732338"/>
            <a:chOff x="672" y="451"/>
            <a:chExt cx="4975" cy="2981"/>
          </a:xfrm>
        </p:grpSpPr>
        <p:sp>
          <p:nvSpPr>
            <p:cNvPr id="199684" name="Text Box 4"/>
            <p:cNvSpPr txBox="1">
              <a:spLocks noChangeArrowheads="1"/>
            </p:cNvSpPr>
            <p:nvPr/>
          </p:nvSpPr>
          <p:spPr bwMode="auto">
            <a:xfrm>
              <a:off x="1791" y="451"/>
              <a:ext cx="2684" cy="33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defRPr/>
              </a:pPr>
              <a:r>
                <a:rPr kumimoji="1" lang="es-MX" sz="2800" b="1" dirty="0" smtClean="0">
                  <a:solidFill>
                    <a:srgbClr val="FF0000"/>
                  </a:solidFill>
                  <a:effectLst>
                    <a:outerShdw blurRad="38100" dist="38100" dir="2700000" algn="tl">
                      <a:srgbClr val="C0C0C0"/>
                    </a:outerShdw>
                  </a:effectLst>
                  <a:latin typeface="Arial" charset="0"/>
                  <a:ea typeface="+mn-ea"/>
                </a:rPr>
                <a:t>OBTENCIÓN </a:t>
              </a:r>
              <a:r>
                <a:rPr kumimoji="1" lang="es-MX" sz="2800" b="1" dirty="0">
                  <a:solidFill>
                    <a:srgbClr val="FF0000"/>
                  </a:solidFill>
                  <a:effectLst>
                    <a:outerShdw blurRad="38100" dist="38100" dir="2700000" algn="tl">
                      <a:srgbClr val="C0C0C0"/>
                    </a:outerShdw>
                  </a:effectLst>
                  <a:latin typeface="Arial" charset="0"/>
                  <a:ea typeface="+mn-ea"/>
                </a:rPr>
                <a:t>DE DATOS</a:t>
              </a:r>
              <a:endParaRPr kumimoji="1" lang="es-ES" sz="2800" b="1" dirty="0">
                <a:solidFill>
                  <a:srgbClr val="FF0000"/>
                </a:solidFill>
                <a:effectLst>
                  <a:outerShdw blurRad="38100" dist="38100" dir="2700000" algn="tl">
                    <a:srgbClr val="C0C0C0"/>
                  </a:outerShdw>
                </a:effectLst>
                <a:latin typeface="Arial" charset="0"/>
                <a:ea typeface="+mn-ea"/>
              </a:endParaRPr>
            </a:p>
          </p:txBody>
        </p:sp>
        <p:sp>
          <p:nvSpPr>
            <p:cNvPr id="199685" name="Text Box 5"/>
            <p:cNvSpPr txBox="1">
              <a:spLocks noChangeArrowheads="1"/>
            </p:cNvSpPr>
            <p:nvPr/>
          </p:nvSpPr>
          <p:spPr bwMode="auto">
            <a:xfrm>
              <a:off x="672" y="815"/>
              <a:ext cx="4975" cy="261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200" b="1" i="1" dirty="0">
                  <a:solidFill>
                    <a:srgbClr val="FF0000"/>
                  </a:solidFill>
                  <a:effectLst>
                    <a:outerShdw blurRad="38100" dist="38100" dir="2700000" algn="tl">
                      <a:srgbClr val="C0C0C0"/>
                    </a:outerShdw>
                  </a:effectLst>
                  <a:latin typeface="Arial" pitchFamily="34" charset="0"/>
                </a:rPr>
                <a:t>ENTREVISTAS</a:t>
              </a:r>
              <a:r>
                <a:rPr kumimoji="1" lang="es-MX" altLang="es-MX" sz="2200" b="1" i="1" dirty="0">
                  <a:solidFill>
                    <a:srgbClr val="0000CC"/>
                  </a:solidFill>
                  <a:effectLst>
                    <a:outerShdw blurRad="38100" dist="38100" dir="2700000" algn="tl">
                      <a:srgbClr val="C0C0C0"/>
                    </a:outerShdw>
                  </a:effectLst>
                  <a:latin typeface="Arial" pitchFamily="34" charset="0"/>
                </a:rPr>
                <a:t>: </a:t>
              </a:r>
              <a:r>
                <a:rPr kumimoji="1" lang="es-MX" altLang="es-MX" sz="2200" b="1" dirty="0" smtClean="0">
                  <a:solidFill>
                    <a:srgbClr val="0000CC"/>
                  </a:solidFill>
                  <a:latin typeface="Arial" pitchFamily="34" charset="0"/>
                </a:rPr>
                <a:t>VENTAJA </a:t>
              </a:r>
              <a:r>
                <a:rPr kumimoji="1" lang="es-MX" altLang="es-MX" sz="2200" b="1" dirty="0">
                  <a:solidFill>
                    <a:srgbClr val="0000CC"/>
                  </a:solidFill>
                  <a:latin typeface="Arial" pitchFamily="34" charset="0"/>
                </a:rPr>
                <a:t>SON DIRECTAS Y EL ANALISTA SE ASEGURA DE TENER A LA MANO UNA LISTA DE </a:t>
              </a:r>
              <a:r>
                <a:rPr kumimoji="1" lang="es-MX" altLang="es-MX" sz="2200" b="1" dirty="0" smtClean="0">
                  <a:solidFill>
                    <a:srgbClr val="0000CC"/>
                  </a:solidFill>
                  <a:latin typeface="Arial" pitchFamily="34" charset="0"/>
                </a:rPr>
                <a:t>VERIFICACIÓN, ADEMÁS </a:t>
              </a:r>
              <a:r>
                <a:rPr kumimoji="1" lang="es-MX" altLang="es-MX" sz="2200" b="1" dirty="0">
                  <a:solidFill>
                    <a:srgbClr val="0000CC"/>
                  </a:solidFill>
                  <a:latin typeface="Arial" pitchFamily="34" charset="0"/>
                </a:rPr>
                <a:t>SE TIENE CONTACTO PERSONAL CON LOS </a:t>
              </a:r>
              <a:r>
                <a:rPr kumimoji="1" lang="es-MX" altLang="es-MX" sz="2200" b="1" dirty="0" smtClean="0">
                  <a:solidFill>
                    <a:srgbClr val="0000CC"/>
                  </a:solidFill>
                  <a:latin typeface="Arial" pitchFamily="34" charset="0"/>
                </a:rPr>
                <a:t>QUE </a:t>
              </a:r>
              <a:r>
                <a:rPr kumimoji="1" lang="es-MX" altLang="es-MX" sz="2200" b="1" dirty="0">
                  <a:solidFill>
                    <a:srgbClr val="0000CC"/>
                  </a:solidFill>
                  <a:latin typeface="Arial" pitchFamily="34" charset="0"/>
                </a:rPr>
                <a:t>DESEMPEÑAN EL PUESTO Y SE INCLUYEN TAMBIEN A LOS SUPERVISORES EN LA ENTREVISTA</a:t>
              </a:r>
              <a:r>
                <a:rPr kumimoji="1" lang="es-MX" altLang="es-MX" sz="2200" b="1" dirty="0" smtClean="0">
                  <a:solidFill>
                    <a:srgbClr val="0000CC"/>
                  </a:solidFill>
                  <a:latin typeface="Arial" pitchFamily="34" charset="0"/>
                </a:rPr>
                <a:t>.</a:t>
              </a:r>
            </a:p>
            <a:p>
              <a:pPr algn="just" eaLnBrk="1" hangingPunct="1"/>
              <a:endParaRPr kumimoji="1" lang="es-MX" altLang="es-MX" sz="1200" b="1" dirty="0">
                <a:solidFill>
                  <a:srgbClr val="0000CC"/>
                </a:solidFill>
                <a:latin typeface="Arial" pitchFamily="34" charset="0"/>
              </a:endParaRPr>
            </a:p>
            <a:p>
              <a:pPr marL="342900" indent="-342900" eaLnBrk="1" hangingPunct="1">
                <a:buFont typeface="Arial"/>
                <a:buChar char="•"/>
              </a:pPr>
              <a:r>
                <a:rPr kumimoji="1" lang="es-MX" altLang="es-MX" sz="2200" b="1" dirty="0">
                  <a:solidFill>
                    <a:srgbClr val="264526"/>
                  </a:solidFill>
                  <a:latin typeface="Arial" pitchFamily="34" charset="0"/>
                </a:rPr>
                <a:t>LAS DESVENTAJAS ES QUE SON COSTOSAS Y DEMANDAN MUCHO TIEMPO.</a:t>
              </a:r>
            </a:p>
            <a:p>
              <a:pPr eaLnBrk="1" hangingPunct="1"/>
              <a:endParaRPr kumimoji="1" lang="es-MX" altLang="es-MX" sz="2200" b="1" dirty="0">
                <a:solidFill>
                  <a:srgbClr val="0000CC"/>
                </a:solidFill>
                <a:latin typeface="Arial" pitchFamily="34" charset="0"/>
              </a:endParaRPr>
            </a:p>
            <a:p>
              <a:pPr eaLnBrk="1" hangingPunct="1"/>
              <a:endParaRPr kumimoji="1" lang="es-MX" altLang="es-MX" sz="2200" b="1" i="1" dirty="0">
                <a:solidFill>
                  <a:srgbClr val="0000CC"/>
                </a:solidFill>
                <a:effectLst>
                  <a:outerShdw blurRad="38100" dist="38100" dir="2700000" algn="tl">
                    <a:srgbClr val="C0C0C0"/>
                  </a:outerShdw>
                </a:effectLst>
                <a:latin typeface="Arial" pitchFamily="34" charset="0"/>
              </a:endParaRPr>
            </a:p>
            <a:p>
              <a:pPr eaLnBrk="1" hangingPunct="1"/>
              <a:endParaRPr kumimoji="1" lang="es-ES" altLang="es-MX" sz="2200" b="1" i="1" dirty="0">
                <a:solidFill>
                  <a:srgbClr val="0000CC"/>
                </a:solidFill>
                <a:effectLst>
                  <a:outerShdw blurRad="38100" dist="38100" dir="2700000" algn="tl">
                    <a:srgbClr val="C0C0C0"/>
                  </a:outerShdw>
                </a:effectLst>
                <a:latin typeface="Arial" pitchFamily="34" charset="0"/>
              </a:endParaRPr>
            </a:p>
          </p:txBody>
        </p:sp>
      </p:grpSp>
      <p:pic>
        <p:nvPicPr>
          <p:cNvPr id="2" name="Imagen 1"/>
          <p:cNvPicPr>
            <a:picLocks noChangeAspect="1"/>
          </p:cNvPicPr>
          <p:nvPr/>
        </p:nvPicPr>
        <p:blipFill>
          <a:blip r:embed="rId2"/>
          <a:stretch>
            <a:fillRect/>
          </a:stretch>
        </p:blipFill>
        <p:spPr>
          <a:xfrm>
            <a:off x="2987824" y="4167336"/>
            <a:ext cx="3556000" cy="22860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99682"/>
                                        </p:tgtEl>
                                        <p:attrNameLst>
                                          <p:attrName>style.visibility</p:attrName>
                                        </p:attrNameLst>
                                      </p:cBhvr>
                                      <p:to>
                                        <p:strVal val="visible"/>
                                      </p:to>
                                    </p:set>
                                    <p:anim calcmode="lin" valueType="num">
                                      <p:cBhvr>
                                        <p:cTn id="7" dur="500" fill="hold"/>
                                        <p:tgtEl>
                                          <p:spTgt spid="199682"/>
                                        </p:tgtEl>
                                        <p:attrNameLst>
                                          <p:attrName>ppt_w</p:attrName>
                                        </p:attrNameLst>
                                      </p:cBhvr>
                                      <p:tavLst>
                                        <p:tav tm="0">
                                          <p:val>
                                            <p:strVal val="4*#ppt_w"/>
                                          </p:val>
                                        </p:tav>
                                        <p:tav tm="100000">
                                          <p:val>
                                            <p:strVal val="#ppt_w"/>
                                          </p:val>
                                        </p:tav>
                                      </p:tavLst>
                                    </p:anim>
                                    <p:anim calcmode="lin" valueType="num">
                                      <p:cBhvr>
                                        <p:cTn id="8" dur="500" fill="hold"/>
                                        <p:tgtEl>
                                          <p:spTgt spid="199682"/>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 presetClass="entr" presetSubtype="6" fill="hold" nodeType="afterEffect">
                                  <p:stCondLst>
                                    <p:cond delay="0"/>
                                  </p:stCondLst>
                                  <p:childTnLst>
                                    <p:set>
                                      <p:cBhvr>
                                        <p:cTn id="11" dur="1" fill="hold">
                                          <p:stCondLst>
                                            <p:cond delay="0"/>
                                          </p:stCondLst>
                                        </p:cTn>
                                        <p:tgtEl>
                                          <p:spTgt spid="199686"/>
                                        </p:tgtEl>
                                        <p:attrNameLst>
                                          <p:attrName>style.visibility</p:attrName>
                                        </p:attrNameLst>
                                      </p:cBhvr>
                                      <p:to>
                                        <p:strVal val="visible"/>
                                      </p:to>
                                    </p:set>
                                    <p:anim calcmode="lin" valueType="num">
                                      <p:cBhvr additive="base">
                                        <p:cTn id="12" dur="500" fill="hold"/>
                                        <p:tgtEl>
                                          <p:spTgt spid="199686"/>
                                        </p:tgtEl>
                                        <p:attrNameLst>
                                          <p:attrName>ppt_x</p:attrName>
                                        </p:attrNameLst>
                                      </p:cBhvr>
                                      <p:tavLst>
                                        <p:tav tm="0">
                                          <p:val>
                                            <p:strVal val="1+#ppt_w/2"/>
                                          </p:val>
                                        </p:tav>
                                        <p:tav tm="100000">
                                          <p:val>
                                            <p:strVal val="#ppt_x"/>
                                          </p:val>
                                        </p:tav>
                                      </p:tavLst>
                                    </p:anim>
                                    <p:anim calcmode="lin" valueType="num">
                                      <p:cBhvr additive="base">
                                        <p:cTn id="13" dur="500" fill="hold"/>
                                        <p:tgtEl>
                                          <p:spTgt spid="1996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682" grpId="0" autoUpdateAnimBg="0"/>
    </p:bldLst>
  </p:timing>
</p:sld>
</file>

<file path=ppt/slides/slide1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0706" name="Rectangle 2"/>
          <p:cNvSpPr>
            <a:spLocks noGrp="1" noChangeArrowheads="1"/>
          </p:cNvSpPr>
          <p:nvPr>
            <p:ph type="body" idx="1"/>
          </p:nvPr>
        </p:nvSpPr>
        <p:spPr>
          <a:xfrm>
            <a:off x="1187624" y="260648"/>
            <a:ext cx="7391400" cy="533400"/>
          </a:xfrm>
        </p:spPr>
        <p:txBody>
          <a:bodyPr/>
          <a:lstStyle/>
          <a:p>
            <a:pPr marL="0" indent="0" algn="ctr" eaLnBrk="1" hangingPunct="1">
              <a:lnSpc>
                <a:spcPct val="90000"/>
              </a:lnSpc>
              <a:buFont typeface="Wingdings" pitchFamily="2" charset="2"/>
              <a:buNone/>
            </a:pPr>
            <a:r>
              <a:rPr lang="es-MX" altLang="es-MX" b="1" dirty="0" smtClean="0">
                <a:solidFill>
                  <a:schemeClr val="tx2"/>
                </a:solidFill>
                <a:effectLst>
                  <a:outerShdw blurRad="38100" dist="38100" dir="2700000" algn="tl">
                    <a:srgbClr val="C0C0C0"/>
                  </a:outerShdw>
                </a:effectLst>
              </a:rPr>
              <a:t> ANÁLISIS Y DISEÑO DE PUESTOS</a:t>
            </a:r>
            <a:endParaRPr lang="es-MX" altLang="es-MX" b="1" i="1" dirty="0" smtClean="0">
              <a:solidFill>
                <a:schemeClr val="tx2"/>
              </a:solidFill>
              <a:effectLst>
                <a:outerShdw blurRad="38100" dist="38100" dir="2700000" algn="tl">
                  <a:srgbClr val="C0C0C0"/>
                </a:outerShdw>
              </a:effectLst>
            </a:endParaRPr>
          </a:p>
        </p:txBody>
      </p:sp>
      <p:sp>
        <p:nvSpPr>
          <p:cNvPr id="200707" name="Rectangle 3"/>
          <p:cNvSpPr>
            <a:spLocks noChangeArrowheads="1"/>
          </p:cNvSpPr>
          <p:nvPr/>
        </p:nvSpPr>
        <p:spPr bwMode="auto">
          <a:xfrm>
            <a:off x="990600" y="990724"/>
            <a:ext cx="7620000" cy="2654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defRPr/>
            </a:pPr>
            <a:r>
              <a:rPr kumimoji="1" lang="es-MX" sz="2800" b="1" i="1" dirty="0">
                <a:solidFill>
                  <a:srgbClr val="FF0000"/>
                </a:solidFill>
                <a:effectLst>
                  <a:outerShdw blurRad="38100" dist="38100" dir="2700000" algn="tl">
                    <a:srgbClr val="C0C0C0"/>
                  </a:outerShdw>
                </a:effectLst>
                <a:latin typeface="Arial" charset="0"/>
                <a:ea typeface="+mn-ea"/>
              </a:rPr>
              <a:t>GRUPO DE EXPERTOS:</a:t>
            </a:r>
            <a:r>
              <a:rPr kumimoji="1" lang="es-MX" sz="2800" b="1" dirty="0">
                <a:solidFill>
                  <a:srgbClr val="FF0000"/>
                </a:solidFill>
                <a:latin typeface="Arial" charset="0"/>
                <a:ea typeface="+mn-ea"/>
              </a:rPr>
              <a:t> </a:t>
            </a:r>
            <a:r>
              <a:rPr kumimoji="1" lang="es-MX" sz="2800" b="1" dirty="0">
                <a:solidFill>
                  <a:srgbClr val="0000CC"/>
                </a:solidFill>
                <a:latin typeface="Arial" charset="0"/>
                <a:ea typeface="+mn-ea"/>
              </a:rPr>
              <a:t>LA VENTAJA </a:t>
            </a:r>
            <a:r>
              <a:rPr kumimoji="1" lang="es-MX" sz="2800" b="1" dirty="0" smtClean="0">
                <a:solidFill>
                  <a:srgbClr val="0000CC"/>
                </a:solidFill>
                <a:latin typeface="Arial" charset="0"/>
                <a:ea typeface="+mn-ea"/>
              </a:rPr>
              <a:t>ES QUE </a:t>
            </a:r>
            <a:r>
              <a:rPr kumimoji="1" lang="es-MX" sz="2800" b="1" dirty="0">
                <a:solidFill>
                  <a:srgbClr val="0000CC"/>
                </a:solidFill>
                <a:latin typeface="Arial" charset="0"/>
                <a:ea typeface="+mn-ea"/>
              </a:rPr>
              <a:t>ES ALTAMENTE CONFIABLE, YA </a:t>
            </a:r>
            <a:r>
              <a:rPr kumimoji="1" lang="es-MX" sz="2800" b="1" dirty="0" smtClean="0">
                <a:solidFill>
                  <a:srgbClr val="0000CC"/>
                </a:solidFill>
                <a:latin typeface="Arial" charset="0"/>
                <a:ea typeface="+mn-ea"/>
              </a:rPr>
              <a:t>QUE RECABA </a:t>
            </a:r>
            <a:r>
              <a:rPr kumimoji="1" lang="es-MX" sz="2800" b="1" dirty="0">
                <a:solidFill>
                  <a:srgbClr val="0000CC"/>
                </a:solidFill>
                <a:latin typeface="Arial" charset="0"/>
                <a:ea typeface="+mn-ea"/>
              </a:rPr>
              <a:t>LA </a:t>
            </a:r>
            <a:r>
              <a:rPr kumimoji="1" lang="es-MX" sz="2800" b="1" dirty="0" smtClean="0">
                <a:solidFill>
                  <a:srgbClr val="0000CC"/>
                </a:solidFill>
                <a:latin typeface="Arial" charset="0"/>
                <a:ea typeface="+mn-ea"/>
              </a:rPr>
              <a:t>OPINIÓN </a:t>
            </a:r>
            <a:r>
              <a:rPr kumimoji="1" lang="es-MX" sz="2800" b="1" dirty="0">
                <a:solidFill>
                  <a:srgbClr val="0000CC"/>
                </a:solidFill>
                <a:latin typeface="Arial" charset="0"/>
                <a:ea typeface="+mn-ea"/>
              </a:rPr>
              <a:t>DE </a:t>
            </a:r>
            <a:r>
              <a:rPr kumimoji="1" lang="es-MX" sz="2800" b="1" dirty="0" smtClean="0">
                <a:solidFill>
                  <a:srgbClr val="0000CC"/>
                </a:solidFill>
                <a:latin typeface="Arial" charset="0"/>
                <a:ea typeface="+mn-ea"/>
              </a:rPr>
              <a:t>EXPERTOS REUNIDOS </a:t>
            </a:r>
            <a:r>
              <a:rPr kumimoji="1" lang="es-MX" sz="2800" b="1" dirty="0">
                <a:solidFill>
                  <a:srgbClr val="0000CC"/>
                </a:solidFill>
                <a:latin typeface="Arial" charset="0"/>
                <a:ea typeface="+mn-ea"/>
              </a:rPr>
              <a:t>PARA ANALIZAR UN </a:t>
            </a:r>
            <a:r>
              <a:rPr kumimoji="1" lang="es-MX" sz="2800" b="1" dirty="0" smtClean="0">
                <a:solidFill>
                  <a:srgbClr val="0000CC"/>
                </a:solidFill>
                <a:latin typeface="Arial" charset="0"/>
                <a:ea typeface="+mn-ea"/>
              </a:rPr>
              <a:t>PUESTO. LAS </a:t>
            </a:r>
            <a:r>
              <a:rPr kumimoji="1" lang="es-MX" sz="2800" b="1" dirty="0">
                <a:solidFill>
                  <a:srgbClr val="0000CC"/>
                </a:solidFill>
                <a:latin typeface="Arial" charset="0"/>
                <a:ea typeface="+mn-ea"/>
              </a:rPr>
              <a:t>DESVENTAJAS ES QUE ES </a:t>
            </a:r>
            <a:r>
              <a:rPr kumimoji="1" lang="es-MX" sz="2800" b="1" dirty="0" smtClean="0">
                <a:solidFill>
                  <a:srgbClr val="0000CC"/>
                </a:solidFill>
                <a:latin typeface="Arial" charset="0"/>
                <a:ea typeface="+mn-ea"/>
              </a:rPr>
              <a:t>COSTOSA Y </a:t>
            </a:r>
            <a:r>
              <a:rPr kumimoji="1" lang="es-MX" sz="2800" b="1" dirty="0">
                <a:solidFill>
                  <a:srgbClr val="0000CC"/>
                </a:solidFill>
                <a:latin typeface="Arial" charset="0"/>
                <a:ea typeface="+mn-ea"/>
              </a:rPr>
              <a:t>DE LENTA EJECUCION.</a:t>
            </a:r>
          </a:p>
        </p:txBody>
      </p:sp>
      <p:pic>
        <p:nvPicPr>
          <p:cNvPr id="2" name="Imagen 1"/>
          <p:cNvPicPr>
            <a:picLocks noChangeAspect="1"/>
          </p:cNvPicPr>
          <p:nvPr/>
        </p:nvPicPr>
        <p:blipFill>
          <a:blip r:embed="rId2"/>
          <a:stretch>
            <a:fillRect/>
          </a:stretch>
        </p:blipFill>
        <p:spPr>
          <a:xfrm>
            <a:off x="2915816" y="3861048"/>
            <a:ext cx="3289300" cy="24638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00706"/>
                                        </p:tgtEl>
                                        <p:attrNameLst>
                                          <p:attrName>style.visibility</p:attrName>
                                        </p:attrNameLst>
                                      </p:cBhvr>
                                      <p:to>
                                        <p:strVal val="visible"/>
                                      </p:to>
                                    </p:set>
                                    <p:anim calcmode="lin" valueType="num">
                                      <p:cBhvr>
                                        <p:cTn id="7" dur="500" fill="hold"/>
                                        <p:tgtEl>
                                          <p:spTgt spid="200706"/>
                                        </p:tgtEl>
                                        <p:attrNameLst>
                                          <p:attrName>ppt_w</p:attrName>
                                        </p:attrNameLst>
                                      </p:cBhvr>
                                      <p:tavLst>
                                        <p:tav tm="0">
                                          <p:val>
                                            <p:strVal val="4*#ppt_w"/>
                                          </p:val>
                                        </p:tav>
                                        <p:tav tm="100000">
                                          <p:val>
                                            <p:strVal val="#ppt_w"/>
                                          </p:val>
                                        </p:tav>
                                      </p:tavLst>
                                    </p:anim>
                                    <p:anim calcmode="lin" valueType="num">
                                      <p:cBhvr>
                                        <p:cTn id="8" dur="500" fill="hold"/>
                                        <p:tgtEl>
                                          <p:spTgt spid="200706"/>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00707"/>
                                        </p:tgtEl>
                                        <p:attrNameLst>
                                          <p:attrName>style.visibility</p:attrName>
                                        </p:attrNameLst>
                                      </p:cBhvr>
                                      <p:to>
                                        <p:strVal val="visible"/>
                                      </p:to>
                                    </p:set>
                                    <p:anim calcmode="lin" valueType="num">
                                      <p:cBhvr additive="base">
                                        <p:cTn id="12" dur="500" fill="hold"/>
                                        <p:tgtEl>
                                          <p:spTgt spid="200707"/>
                                        </p:tgtEl>
                                        <p:attrNameLst>
                                          <p:attrName>ppt_x</p:attrName>
                                        </p:attrNameLst>
                                      </p:cBhvr>
                                      <p:tavLst>
                                        <p:tav tm="0">
                                          <p:val>
                                            <p:strVal val="0-#ppt_w/2"/>
                                          </p:val>
                                        </p:tav>
                                        <p:tav tm="100000">
                                          <p:val>
                                            <p:strVal val="#ppt_x"/>
                                          </p:val>
                                        </p:tav>
                                      </p:tavLst>
                                    </p:anim>
                                    <p:anim calcmode="lin" valueType="num">
                                      <p:cBhvr additive="base">
                                        <p:cTn id="13" dur="500" fill="hold"/>
                                        <p:tgtEl>
                                          <p:spTgt spid="20070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706" grpId="0" autoUpdateAnimBg="0"/>
      <p:bldP spid="200707" grpId="0" autoUpdateAnimBg="0"/>
    </p:bldLst>
  </p:timing>
</p:sld>
</file>

<file path=ppt/slides/slide1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1730" name="Rectangle 2"/>
          <p:cNvSpPr>
            <a:spLocks noGrp="1" noChangeArrowheads="1"/>
          </p:cNvSpPr>
          <p:nvPr>
            <p:ph type="body" idx="1"/>
          </p:nvPr>
        </p:nvSpPr>
        <p:spPr>
          <a:xfrm>
            <a:off x="1187624" y="188640"/>
            <a:ext cx="7391400" cy="533400"/>
          </a:xfrm>
        </p:spPr>
        <p:txBody>
          <a:bodyPr/>
          <a:lstStyle/>
          <a:p>
            <a:pPr marL="0" indent="0" algn="ctr" eaLnBrk="1" hangingPunct="1">
              <a:lnSpc>
                <a:spcPct val="90000"/>
              </a:lnSpc>
              <a:buFont typeface="Wingdings" pitchFamily="2" charset="2"/>
              <a:buNone/>
            </a:pPr>
            <a:r>
              <a:rPr lang="es-MX" altLang="es-MX" sz="3200" b="1" dirty="0" smtClean="0">
                <a:solidFill>
                  <a:schemeClr val="tx2"/>
                </a:solidFill>
                <a:effectLst>
                  <a:outerShdw blurRad="38100" dist="38100" dir="2700000" algn="tl">
                    <a:srgbClr val="C0C0C0"/>
                  </a:outerShdw>
                </a:effectLst>
              </a:rPr>
              <a:t> ANÁLISIS Y DISEÑO DE PUESTOS</a:t>
            </a:r>
            <a:endParaRPr lang="es-MX" altLang="es-MX" sz="3200" b="1" i="1" dirty="0" smtClean="0">
              <a:solidFill>
                <a:schemeClr val="tx2"/>
              </a:solidFill>
              <a:effectLst>
                <a:outerShdw blurRad="38100" dist="38100" dir="2700000" algn="tl">
                  <a:srgbClr val="C0C0C0"/>
                </a:outerShdw>
              </a:effectLst>
            </a:endParaRPr>
          </a:p>
        </p:txBody>
      </p:sp>
      <p:sp>
        <p:nvSpPr>
          <p:cNvPr id="201731" name="Text Box 3"/>
          <p:cNvSpPr txBox="1">
            <a:spLocks noChangeArrowheads="1"/>
          </p:cNvSpPr>
          <p:nvPr/>
        </p:nvSpPr>
        <p:spPr bwMode="auto">
          <a:xfrm>
            <a:off x="827584" y="795476"/>
            <a:ext cx="8208912" cy="37856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lgn="just">
              <a:defRPr/>
            </a:pPr>
            <a:r>
              <a:rPr kumimoji="1" lang="es-MX" b="1" i="1" dirty="0">
                <a:solidFill>
                  <a:srgbClr val="FF0000"/>
                </a:solidFill>
                <a:effectLst>
                  <a:outerShdw blurRad="38100" dist="38100" dir="2700000" algn="tl">
                    <a:srgbClr val="C0C0C0"/>
                  </a:outerShdw>
                </a:effectLst>
                <a:latin typeface="Arial" charset="0"/>
                <a:ea typeface="+mn-ea"/>
              </a:rPr>
              <a:t>CUESTIONARIOS POR CORREO: </a:t>
            </a:r>
            <a:endParaRPr kumimoji="1" lang="es-MX" b="1" i="1" dirty="0" smtClean="0">
              <a:solidFill>
                <a:srgbClr val="FF0000"/>
              </a:solidFill>
              <a:effectLst>
                <a:outerShdw blurRad="38100" dist="38100" dir="2700000" algn="tl">
                  <a:srgbClr val="C0C0C0"/>
                </a:outerShdw>
              </a:effectLst>
              <a:latin typeface="Arial" charset="0"/>
              <a:ea typeface="+mn-ea"/>
            </a:endParaRPr>
          </a:p>
          <a:p>
            <a:pPr algn="just">
              <a:defRPr/>
            </a:pPr>
            <a:r>
              <a:rPr kumimoji="1" lang="es-MX" b="1" dirty="0" smtClean="0">
                <a:solidFill>
                  <a:srgbClr val="0000CC"/>
                </a:solidFill>
                <a:latin typeface="Arial" charset="0"/>
                <a:ea typeface="+mn-ea"/>
              </a:rPr>
              <a:t>LA VENTAJA ES </a:t>
            </a:r>
            <a:r>
              <a:rPr kumimoji="1" lang="es-MX" b="1" dirty="0">
                <a:solidFill>
                  <a:srgbClr val="0000CC"/>
                </a:solidFill>
                <a:latin typeface="Arial" charset="0"/>
                <a:ea typeface="+mn-ea"/>
              </a:rPr>
              <a:t>QUE ES </a:t>
            </a:r>
            <a:r>
              <a:rPr kumimoji="1" lang="es-MX" b="1" dirty="0" smtClean="0">
                <a:solidFill>
                  <a:srgbClr val="0000CC"/>
                </a:solidFill>
                <a:latin typeface="Arial" charset="0"/>
                <a:ea typeface="+mn-ea"/>
              </a:rPr>
              <a:t>MENOS </a:t>
            </a:r>
            <a:r>
              <a:rPr kumimoji="1" lang="es-MX" b="1" dirty="0">
                <a:solidFill>
                  <a:srgbClr val="0000CC"/>
                </a:solidFill>
                <a:latin typeface="Arial" charset="0"/>
                <a:ea typeface="+mn-ea"/>
              </a:rPr>
              <a:t>COSTOSO </a:t>
            </a:r>
            <a:r>
              <a:rPr kumimoji="1" lang="es-MX" b="1" dirty="0" smtClean="0">
                <a:solidFill>
                  <a:srgbClr val="0000CC"/>
                </a:solidFill>
                <a:latin typeface="Arial" charset="0"/>
                <a:ea typeface="+mn-ea"/>
              </a:rPr>
              <a:t>Y MÁS RÁPIDO DE APLICAR YA </a:t>
            </a:r>
            <a:r>
              <a:rPr kumimoji="1" lang="es-MX" b="1" dirty="0">
                <a:solidFill>
                  <a:srgbClr val="0000CC"/>
                </a:solidFill>
                <a:latin typeface="Arial" charset="0"/>
                <a:ea typeface="+mn-ea"/>
              </a:rPr>
              <a:t>QUE SE </a:t>
            </a:r>
            <a:r>
              <a:rPr kumimoji="1" lang="es-MX" b="1" dirty="0" smtClean="0">
                <a:solidFill>
                  <a:srgbClr val="0000CC"/>
                </a:solidFill>
                <a:latin typeface="Arial" charset="0"/>
                <a:ea typeface="+mn-ea"/>
              </a:rPr>
              <a:t>DISTRIBUYE UN CUESTIONARIO DONDE ES POSIBLE ESTUDIAR </a:t>
            </a:r>
            <a:r>
              <a:rPr kumimoji="1" lang="es-MX" b="1" dirty="0">
                <a:solidFill>
                  <a:srgbClr val="0000CC"/>
                </a:solidFill>
                <a:latin typeface="Arial" charset="0"/>
                <a:ea typeface="+mn-ea"/>
              </a:rPr>
              <a:t>VARIOS </a:t>
            </a:r>
            <a:r>
              <a:rPr kumimoji="1" lang="es-MX" b="1" dirty="0" smtClean="0">
                <a:solidFill>
                  <a:srgbClr val="0000CC"/>
                </a:solidFill>
                <a:latin typeface="Arial" charset="0"/>
                <a:ea typeface="+mn-ea"/>
              </a:rPr>
              <a:t>PUESTOS </a:t>
            </a:r>
            <a:r>
              <a:rPr kumimoji="1" lang="es-MX" b="1" dirty="0">
                <a:solidFill>
                  <a:srgbClr val="0000CC"/>
                </a:solidFill>
                <a:latin typeface="Arial" charset="0"/>
                <a:ea typeface="+mn-ea"/>
              </a:rPr>
              <a:t>AL </a:t>
            </a:r>
            <a:r>
              <a:rPr kumimoji="1" lang="es-MX" b="1" dirty="0" smtClean="0">
                <a:solidFill>
                  <a:srgbClr val="0000CC"/>
                </a:solidFill>
                <a:latin typeface="Arial" charset="0"/>
                <a:ea typeface="+mn-ea"/>
              </a:rPr>
              <a:t>MISMO TIEMPO </a:t>
            </a:r>
            <a:r>
              <a:rPr kumimoji="1" lang="es-MX" b="1" dirty="0">
                <a:solidFill>
                  <a:srgbClr val="0000CC"/>
                </a:solidFill>
                <a:latin typeface="Arial" charset="0"/>
                <a:ea typeface="+mn-ea"/>
              </a:rPr>
              <a:t>Y A UN </a:t>
            </a:r>
            <a:r>
              <a:rPr kumimoji="1" lang="es-MX" b="1" dirty="0" smtClean="0">
                <a:solidFill>
                  <a:srgbClr val="0000CC"/>
                </a:solidFill>
                <a:latin typeface="Arial" charset="0"/>
                <a:ea typeface="+mn-ea"/>
              </a:rPr>
              <a:t>COSTO </a:t>
            </a:r>
          </a:p>
          <a:p>
            <a:pPr algn="just">
              <a:defRPr/>
            </a:pPr>
            <a:r>
              <a:rPr kumimoji="1" lang="es-MX" b="1" dirty="0" smtClean="0">
                <a:solidFill>
                  <a:srgbClr val="0000CC"/>
                </a:solidFill>
                <a:latin typeface="Arial" charset="0"/>
                <a:ea typeface="+mn-ea"/>
              </a:rPr>
              <a:t>RELATIVAMENTE </a:t>
            </a:r>
            <a:r>
              <a:rPr kumimoji="1" lang="es-MX" b="1" dirty="0">
                <a:solidFill>
                  <a:srgbClr val="0000CC"/>
                </a:solidFill>
                <a:latin typeface="Arial" charset="0"/>
                <a:ea typeface="+mn-ea"/>
              </a:rPr>
              <a:t>BAJO</a:t>
            </a:r>
            <a:r>
              <a:rPr kumimoji="1" lang="es-MX" b="1" dirty="0" smtClean="0">
                <a:solidFill>
                  <a:srgbClr val="0000CC"/>
                </a:solidFill>
                <a:latin typeface="Arial" charset="0"/>
                <a:ea typeface="+mn-ea"/>
              </a:rPr>
              <a:t>.</a:t>
            </a:r>
          </a:p>
          <a:p>
            <a:pPr algn="just">
              <a:defRPr/>
            </a:pPr>
            <a:endParaRPr kumimoji="1" lang="es-MX" b="1" dirty="0">
              <a:solidFill>
                <a:srgbClr val="0000CC"/>
              </a:solidFill>
              <a:latin typeface="Arial" charset="0"/>
              <a:ea typeface="+mn-ea"/>
            </a:endParaRPr>
          </a:p>
          <a:p>
            <a:pPr algn="just">
              <a:defRPr/>
            </a:pPr>
            <a:r>
              <a:rPr kumimoji="1" lang="es-MX" b="1" dirty="0">
                <a:solidFill>
                  <a:srgbClr val="0000CC"/>
                </a:solidFill>
                <a:latin typeface="Arial" charset="0"/>
                <a:ea typeface="+mn-ea"/>
              </a:rPr>
              <a:t>LA DEVENTAJA </a:t>
            </a:r>
            <a:r>
              <a:rPr kumimoji="1" lang="es-MX" b="1" dirty="0" smtClean="0">
                <a:solidFill>
                  <a:srgbClr val="0000CC"/>
                </a:solidFill>
                <a:latin typeface="Arial" charset="0"/>
                <a:ea typeface="+mn-ea"/>
              </a:rPr>
              <a:t>ES </a:t>
            </a:r>
            <a:r>
              <a:rPr kumimoji="1" lang="es-MX" b="1" dirty="0">
                <a:solidFill>
                  <a:srgbClr val="0000CC"/>
                </a:solidFill>
                <a:latin typeface="Arial" charset="0"/>
                <a:ea typeface="+mn-ea"/>
              </a:rPr>
              <a:t>UN </a:t>
            </a:r>
            <a:r>
              <a:rPr kumimoji="1" lang="es-MX" b="1" dirty="0" smtClean="0">
                <a:solidFill>
                  <a:srgbClr val="0000CC"/>
                </a:solidFill>
                <a:latin typeface="Arial" charset="0"/>
                <a:ea typeface="+mn-ea"/>
              </a:rPr>
              <a:t>MÉTODO</a:t>
            </a:r>
            <a:r>
              <a:rPr kumimoji="1" lang="es-MX" b="1" dirty="0">
                <a:solidFill>
                  <a:srgbClr val="0000CC"/>
                </a:solidFill>
                <a:latin typeface="Arial" charset="0"/>
                <a:ea typeface="+mn-ea"/>
              </a:rPr>
              <a:t> </a:t>
            </a:r>
            <a:r>
              <a:rPr kumimoji="1" lang="es-MX" b="1" dirty="0" smtClean="0">
                <a:solidFill>
                  <a:srgbClr val="0000CC"/>
                </a:solidFill>
                <a:latin typeface="Arial" charset="0"/>
                <a:ea typeface="+mn-ea"/>
              </a:rPr>
              <a:t>MENOS PRECISO, </a:t>
            </a:r>
            <a:r>
              <a:rPr kumimoji="1" lang="es-MX" b="1" dirty="0">
                <a:solidFill>
                  <a:srgbClr val="0000CC"/>
                </a:solidFill>
                <a:latin typeface="Arial" charset="0"/>
                <a:ea typeface="+mn-ea"/>
              </a:rPr>
              <a:t>PORQUE LAS </a:t>
            </a:r>
            <a:r>
              <a:rPr kumimoji="1" lang="es-MX" b="1" dirty="0" smtClean="0">
                <a:solidFill>
                  <a:srgbClr val="0000CC"/>
                </a:solidFill>
                <a:latin typeface="Arial" charset="0"/>
                <a:ea typeface="+mn-ea"/>
              </a:rPr>
              <a:t>PREGUNTAS SON </a:t>
            </a:r>
            <a:r>
              <a:rPr kumimoji="1" lang="es-MX" b="1" dirty="0">
                <a:solidFill>
                  <a:srgbClr val="0000CC"/>
                </a:solidFill>
                <a:latin typeface="Arial" charset="0"/>
                <a:ea typeface="+mn-ea"/>
              </a:rPr>
              <a:t>MENOS ELABORADAS.</a:t>
            </a:r>
            <a:endParaRPr kumimoji="1" lang="es-ES" b="1" i="1" dirty="0">
              <a:solidFill>
                <a:srgbClr val="0000CC"/>
              </a:solidFill>
              <a:effectLst>
                <a:outerShdw blurRad="38100" dist="38100" dir="2700000" algn="tl">
                  <a:srgbClr val="C0C0C0"/>
                </a:outerShdw>
              </a:effectLst>
              <a:latin typeface="Arial" charset="0"/>
              <a:ea typeface="+mn-ea"/>
            </a:endParaRPr>
          </a:p>
        </p:txBody>
      </p:sp>
      <p:pic>
        <p:nvPicPr>
          <p:cNvPr id="2" name="Imagen 1"/>
          <p:cNvPicPr>
            <a:picLocks noChangeAspect="1"/>
          </p:cNvPicPr>
          <p:nvPr/>
        </p:nvPicPr>
        <p:blipFill>
          <a:blip r:embed="rId2"/>
          <a:stretch>
            <a:fillRect/>
          </a:stretch>
        </p:blipFill>
        <p:spPr>
          <a:xfrm>
            <a:off x="1619672" y="4509120"/>
            <a:ext cx="2808312" cy="1977520"/>
          </a:xfrm>
          <a:prstGeom prst="rect">
            <a:avLst/>
          </a:prstGeom>
        </p:spPr>
      </p:pic>
      <p:pic>
        <p:nvPicPr>
          <p:cNvPr id="3" name="Imagen 2"/>
          <p:cNvPicPr>
            <a:picLocks noChangeAspect="1"/>
          </p:cNvPicPr>
          <p:nvPr/>
        </p:nvPicPr>
        <p:blipFill>
          <a:blip r:embed="rId3"/>
          <a:stretch>
            <a:fillRect/>
          </a:stretch>
        </p:blipFill>
        <p:spPr>
          <a:xfrm>
            <a:off x="4932040" y="4319736"/>
            <a:ext cx="3797300" cy="21336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01730"/>
                                        </p:tgtEl>
                                        <p:attrNameLst>
                                          <p:attrName>style.visibility</p:attrName>
                                        </p:attrNameLst>
                                      </p:cBhvr>
                                      <p:to>
                                        <p:strVal val="visible"/>
                                      </p:to>
                                    </p:set>
                                    <p:anim calcmode="lin" valueType="num">
                                      <p:cBhvr>
                                        <p:cTn id="7" dur="500" fill="hold"/>
                                        <p:tgtEl>
                                          <p:spTgt spid="201730"/>
                                        </p:tgtEl>
                                        <p:attrNameLst>
                                          <p:attrName>ppt_w</p:attrName>
                                        </p:attrNameLst>
                                      </p:cBhvr>
                                      <p:tavLst>
                                        <p:tav tm="0">
                                          <p:val>
                                            <p:strVal val="4*#ppt_w"/>
                                          </p:val>
                                        </p:tav>
                                        <p:tav tm="100000">
                                          <p:val>
                                            <p:strVal val="#ppt_w"/>
                                          </p:val>
                                        </p:tav>
                                      </p:tavLst>
                                    </p:anim>
                                    <p:anim calcmode="lin" valueType="num">
                                      <p:cBhvr>
                                        <p:cTn id="8" dur="500" fill="hold"/>
                                        <p:tgtEl>
                                          <p:spTgt spid="201730"/>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 presetClass="entr" presetSubtype="12" fill="hold" grpId="0" nodeType="afterEffect">
                                  <p:stCondLst>
                                    <p:cond delay="0"/>
                                  </p:stCondLst>
                                  <p:childTnLst>
                                    <p:set>
                                      <p:cBhvr>
                                        <p:cTn id="11" dur="1" fill="hold">
                                          <p:stCondLst>
                                            <p:cond delay="0"/>
                                          </p:stCondLst>
                                        </p:cTn>
                                        <p:tgtEl>
                                          <p:spTgt spid="201731"/>
                                        </p:tgtEl>
                                        <p:attrNameLst>
                                          <p:attrName>style.visibility</p:attrName>
                                        </p:attrNameLst>
                                      </p:cBhvr>
                                      <p:to>
                                        <p:strVal val="visible"/>
                                      </p:to>
                                    </p:set>
                                    <p:anim calcmode="lin" valueType="num">
                                      <p:cBhvr additive="base">
                                        <p:cTn id="12" dur="500" fill="hold"/>
                                        <p:tgtEl>
                                          <p:spTgt spid="201731"/>
                                        </p:tgtEl>
                                        <p:attrNameLst>
                                          <p:attrName>ppt_x</p:attrName>
                                        </p:attrNameLst>
                                      </p:cBhvr>
                                      <p:tavLst>
                                        <p:tav tm="0">
                                          <p:val>
                                            <p:strVal val="0-#ppt_w/2"/>
                                          </p:val>
                                        </p:tav>
                                        <p:tav tm="100000">
                                          <p:val>
                                            <p:strVal val="#ppt_x"/>
                                          </p:val>
                                        </p:tav>
                                      </p:tavLst>
                                    </p:anim>
                                    <p:anim calcmode="lin" valueType="num">
                                      <p:cBhvr additive="base">
                                        <p:cTn id="13" dur="500" fill="hold"/>
                                        <p:tgtEl>
                                          <p:spTgt spid="2017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730" grpId="0" autoUpdateAnimBg="0"/>
      <p:bldP spid="201731" grpId="0" autoUpdateAnimBg="0"/>
    </p:bldLst>
  </p:timing>
</p:sld>
</file>

<file path=ppt/slides/slide1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2754" name="Rectangle 2"/>
          <p:cNvSpPr>
            <a:spLocks noGrp="1" noChangeArrowheads="1"/>
          </p:cNvSpPr>
          <p:nvPr>
            <p:ph type="body" idx="1"/>
          </p:nvPr>
        </p:nvSpPr>
        <p:spPr>
          <a:xfrm>
            <a:off x="1295400" y="260648"/>
            <a:ext cx="7391400" cy="533400"/>
          </a:xfrm>
        </p:spPr>
        <p:txBody>
          <a:bodyPr/>
          <a:lstStyle/>
          <a:p>
            <a:pPr marL="0" indent="0" algn="ctr" eaLnBrk="1" hangingPunct="1">
              <a:lnSpc>
                <a:spcPct val="90000"/>
              </a:lnSpc>
              <a:buFont typeface="Wingdings" pitchFamily="2" charset="2"/>
              <a:buNone/>
            </a:pPr>
            <a:r>
              <a:rPr lang="es-MX" altLang="es-MX" sz="3200" b="1" dirty="0" smtClean="0">
                <a:solidFill>
                  <a:schemeClr val="tx2"/>
                </a:solidFill>
                <a:effectLst>
                  <a:outerShdw blurRad="38100" dist="38100" dir="2700000" algn="tl">
                    <a:srgbClr val="C0C0C0"/>
                  </a:outerShdw>
                </a:effectLst>
              </a:rPr>
              <a:t> ANÁLISIS Y DISEÑO DE PUESTOS</a:t>
            </a:r>
            <a:endParaRPr lang="es-MX" altLang="es-MX" sz="3200" b="1" i="1" dirty="0" smtClean="0">
              <a:solidFill>
                <a:schemeClr val="tx2"/>
              </a:solidFill>
              <a:effectLst>
                <a:outerShdw blurRad="38100" dist="38100" dir="2700000" algn="tl">
                  <a:srgbClr val="C0C0C0"/>
                </a:outerShdw>
              </a:effectLst>
            </a:endParaRPr>
          </a:p>
        </p:txBody>
      </p:sp>
      <p:sp>
        <p:nvSpPr>
          <p:cNvPr id="202755" name="Text Box 3"/>
          <p:cNvSpPr txBox="1">
            <a:spLocks noChangeArrowheads="1"/>
          </p:cNvSpPr>
          <p:nvPr/>
        </p:nvSpPr>
        <p:spPr bwMode="auto">
          <a:xfrm>
            <a:off x="899592" y="4514344"/>
            <a:ext cx="7992888" cy="19389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lgn="just">
              <a:defRPr/>
            </a:pPr>
            <a:r>
              <a:rPr kumimoji="1" lang="es-MX" b="1" i="1" dirty="0">
                <a:solidFill>
                  <a:srgbClr val="FF0000"/>
                </a:solidFill>
                <a:effectLst>
                  <a:outerShdw blurRad="38100" dist="38100" dir="2700000" algn="tl">
                    <a:srgbClr val="C0C0C0"/>
                  </a:outerShdw>
                </a:effectLst>
                <a:latin typeface="Arial" charset="0"/>
                <a:ea typeface="+mn-ea"/>
              </a:rPr>
              <a:t>BITACORA DE EMPLEADOS:</a:t>
            </a:r>
            <a:r>
              <a:rPr kumimoji="1" lang="es-MX" b="1" dirty="0">
                <a:solidFill>
                  <a:srgbClr val="0000CC"/>
                </a:solidFill>
                <a:latin typeface="Arial" charset="0"/>
                <a:ea typeface="+mn-ea"/>
              </a:rPr>
              <a:t> EN ESTE </a:t>
            </a:r>
            <a:r>
              <a:rPr kumimoji="1" lang="es-MX" b="1" dirty="0" smtClean="0">
                <a:solidFill>
                  <a:srgbClr val="0000CC"/>
                </a:solidFill>
                <a:latin typeface="Arial" charset="0"/>
                <a:ea typeface="+mn-ea"/>
              </a:rPr>
              <a:t>MÉTODO </a:t>
            </a:r>
            <a:r>
              <a:rPr kumimoji="1" lang="es-MX" b="1" dirty="0">
                <a:solidFill>
                  <a:srgbClr val="0000CC"/>
                </a:solidFill>
                <a:latin typeface="Arial" charset="0"/>
                <a:ea typeface="+mn-ea"/>
              </a:rPr>
              <a:t>CADA EMPLEADO LLEVA </a:t>
            </a:r>
            <a:r>
              <a:rPr kumimoji="1" lang="es-MX" b="1" dirty="0" smtClean="0">
                <a:solidFill>
                  <a:srgbClr val="0000CC"/>
                </a:solidFill>
                <a:latin typeface="Arial" charset="0"/>
                <a:ea typeface="+mn-ea"/>
              </a:rPr>
              <a:t>UN </a:t>
            </a:r>
            <a:r>
              <a:rPr kumimoji="1" lang="es-MX" b="1" dirty="0">
                <a:solidFill>
                  <a:srgbClr val="0000CC"/>
                </a:solidFill>
                <a:latin typeface="Arial" charset="0"/>
                <a:ea typeface="+mn-ea"/>
              </a:rPr>
              <a:t>DIARIO O BITACORA DONDE </a:t>
            </a:r>
            <a:r>
              <a:rPr kumimoji="1" lang="es-MX" b="1" dirty="0" smtClean="0">
                <a:solidFill>
                  <a:srgbClr val="0000CC"/>
                </a:solidFill>
                <a:latin typeface="Arial" charset="0"/>
                <a:ea typeface="+mn-ea"/>
              </a:rPr>
              <a:t>ANOTA </a:t>
            </a:r>
            <a:r>
              <a:rPr kumimoji="1" lang="es-MX" b="1" dirty="0">
                <a:solidFill>
                  <a:srgbClr val="0000CC"/>
                </a:solidFill>
                <a:latin typeface="Arial" charset="0"/>
                <a:ea typeface="+mn-ea"/>
              </a:rPr>
              <a:t>TODAS SUS LABORES </a:t>
            </a:r>
            <a:r>
              <a:rPr kumimoji="1" lang="es-MX" b="1" dirty="0" smtClean="0">
                <a:solidFill>
                  <a:srgbClr val="0000CC"/>
                </a:solidFill>
                <a:latin typeface="Arial" charset="0"/>
                <a:ea typeface="+mn-ea"/>
              </a:rPr>
              <a:t>DESARROLLADAS </a:t>
            </a:r>
            <a:r>
              <a:rPr kumimoji="1" lang="es-MX" b="1" dirty="0">
                <a:solidFill>
                  <a:srgbClr val="0000CC"/>
                </a:solidFill>
                <a:latin typeface="Arial" charset="0"/>
                <a:ea typeface="+mn-ea"/>
              </a:rPr>
              <a:t>EN EL PUESTO, </a:t>
            </a:r>
            <a:r>
              <a:rPr kumimoji="1" lang="es-MX" b="1" dirty="0" smtClean="0">
                <a:solidFill>
                  <a:srgbClr val="0000CC"/>
                </a:solidFill>
                <a:latin typeface="Arial" charset="0"/>
                <a:ea typeface="+mn-ea"/>
              </a:rPr>
              <a:t>LA </a:t>
            </a:r>
            <a:r>
              <a:rPr kumimoji="1" lang="es-MX" b="1" dirty="0">
                <a:solidFill>
                  <a:srgbClr val="0000CC"/>
                </a:solidFill>
                <a:latin typeface="Arial" charset="0"/>
                <a:ea typeface="+mn-ea"/>
              </a:rPr>
              <a:t>DESVENTAJA ES QUE ESTE </a:t>
            </a:r>
            <a:r>
              <a:rPr kumimoji="1" lang="es-MX" b="1" dirty="0" smtClean="0">
                <a:solidFill>
                  <a:srgbClr val="0000CC"/>
                </a:solidFill>
                <a:latin typeface="Arial" charset="0"/>
                <a:ea typeface="+mn-ea"/>
              </a:rPr>
              <a:t>MÉTODO </a:t>
            </a:r>
            <a:r>
              <a:rPr kumimoji="1" lang="es-MX" b="1" dirty="0">
                <a:solidFill>
                  <a:srgbClr val="0000CC"/>
                </a:solidFill>
                <a:latin typeface="Arial" charset="0"/>
                <a:ea typeface="+mn-ea"/>
              </a:rPr>
              <a:t>ES LENTO Y COSTOSO.</a:t>
            </a:r>
            <a:endParaRPr kumimoji="1" lang="es-ES" b="1" i="1" dirty="0">
              <a:solidFill>
                <a:srgbClr val="0000CC"/>
              </a:solidFill>
              <a:effectLst>
                <a:outerShdw blurRad="38100" dist="38100" dir="2700000" algn="tl">
                  <a:srgbClr val="C0C0C0"/>
                </a:outerShdw>
              </a:effectLst>
              <a:latin typeface="Arial" charset="0"/>
              <a:ea typeface="+mn-ea"/>
            </a:endParaRPr>
          </a:p>
        </p:txBody>
      </p:sp>
      <p:pic>
        <p:nvPicPr>
          <p:cNvPr id="2" name="Imagen 1"/>
          <p:cNvPicPr>
            <a:picLocks noChangeAspect="1"/>
          </p:cNvPicPr>
          <p:nvPr/>
        </p:nvPicPr>
        <p:blipFill>
          <a:blip r:embed="rId2"/>
          <a:stretch>
            <a:fillRect/>
          </a:stretch>
        </p:blipFill>
        <p:spPr>
          <a:xfrm>
            <a:off x="1028576" y="1988840"/>
            <a:ext cx="3327400" cy="1625600"/>
          </a:xfrm>
          <a:prstGeom prst="rect">
            <a:avLst/>
          </a:prstGeom>
        </p:spPr>
      </p:pic>
      <p:pic>
        <p:nvPicPr>
          <p:cNvPr id="3" name="Imagen 2"/>
          <p:cNvPicPr>
            <a:picLocks noChangeAspect="1"/>
          </p:cNvPicPr>
          <p:nvPr/>
        </p:nvPicPr>
        <p:blipFill>
          <a:blip r:embed="rId3"/>
          <a:stretch>
            <a:fillRect/>
          </a:stretch>
        </p:blipFill>
        <p:spPr>
          <a:xfrm>
            <a:off x="4540448" y="940296"/>
            <a:ext cx="4352032" cy="3590426"/>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02754"/>
                                        </p:tgtEl>
                                        <p:attrNameLst>
                                          <p:attrName>style.visibility</p:attrName>
                                        </p:attrNameLst>
                                      </p:cBhvr>
                                      <p:to>
                                        <p:strVal val="visible"/>
                                      </p:to>
                                    </p:set>
                                    <p:anim calcmode="lin" valueType="num">
                                      <p:cBhvr>
                                        <p:cTn id="7" dur="500" fill="hold"/>
                                        <p:tgtEl>
                                          <p:spTgt spid="202754"/>
                                        </p:tgtEl>
                                        <p:attrNameLst>
                                          <p:attrName>ppt_w</p:attrName>
                                        </p:attrNameLst>
                                      </p:cBhvr>
                                      <p:tavLst>
                                        <p:tav tm="0">
                                          <p:val>
                                            <p:strVal val="4*#ppt_w"/>
                                          </p:val>
                                        </p:tav>
                                        <p:tav tm="100000">
                                          <p:val>
                                            <p:strVal val="#ppt_w"/>
                                          </p:val>
                                        </p:tav>
                                      </p:tavLst>
                                    </p:anim>
                                    <p:anim calcmode="lin" valueType="num">
                                      <p:cBhvr>
                                        <p:cTn id="8" dur="500" fill="hold"/>
                                        <p:tgtEl>
                                          <p:spTgt spid="202754"/>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02755"/>
                                        </p:tgtEl>
                                        <p:attrNameLst>
                                          <p:attrName>style.visibility</p:attrName>
                                        </p:attrNameLst>
                                      </p:cBhvr>
                                      <p:to>
                                        <p:strVal val="visible"/>
                                      </p:to>
                                    </p:set>
                                    <p:anim calcmode="lin" valueType="num">
                                      <p:cBhvr additive="base">
                                        <p:cTn id="12" dur="500" fill="hold"/>
                                        <p:tgtEl>
                                          <p:spTgt spid="202755"/>
                                        </p:tgtEl>
                                        <p:attrNameLst>
                                          <p:attrName>ppt_x</p:attrName>
                                        </p:attrNameLst>
                                      </p:cBhvr>
                                      <p:tavLst>
                                        <p:tav tm="0">
                                          <p:val>
                                            <p:strVal val="0-#ppt_w/2"/>
                                          </p:val>
                                        </p:tav>
                                        <p:tav tm="100000">
                                          <p:val>
                                            <p:strVal val="#ppt_x"/>
                                          </p:val>
                                        </p:tav>
                                      </p:tavLst>
                                    </p:anim>
                                    <p:anim calcmode="lin" valueType="num">
                                      <p:cBhvr additive="base">
                                        <p:cTn id="13" dur="500" fill="hold"/>
                                        <p:tgtEl>
                                          <p:spTgt spid="2027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54" grpId="0" autoUpdateAnimBg="0"/>
      <p:bldP spid="202755" grpId="0" autoUpdateAnimBg="0"/>
    </p:bldLst>
  </p:timing>
</p:sld>
</file>

<file path=ppt/slides/slide1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3778" name="Rectangle 2"/>
          <p:cNvSpPr>
            <a:spLocks noGrp="1" noChangeArrowheads="1"/>
          </p:cNvSpPr>
          <p:nvPr>
            <p:ph type="body" idx="1"/>
          </p:nvPr>
        </p:nvSpPr>
        <p:spPr>
          <a:xfrm>
            <a:off x="1295400" y="188640"/>
            <a:ext cx="7391400" cy="533400"/>
          </a:xfrm>
        </p:spPr>
        <p:txBody>
          <a:bodyPr/>
          <a:lstStyle/>
          <a:p>
            <a:pPr marL="0" indent="0" algn="ctr" eaLnBrk="1" hangingPunct="1">
              <a:lnSpc>
                <a:spcPct val="90000"/>
              </a:lnSpc>
              <a:buFont typeface="Wingdings" pitchFamily="2" charset="2"/>
              <a:buNone/>
            </a:pPr>
            <a:r>
              <a:rPr lang="es-MX" altLang="es-MX" sz="3200" b="1" dirty="0" smtClean="0">
                <a:solidFill>
                  <a:schemeClr val="tx2"/>
                </a:solidFill>
                <a:effectLst>
                  <a:outerShdw blurRad="38100" dist="38100" dir="2700000" algn="tl">
                    <a:srgbClr val="C0C0C0"/>
                  </a:outerShdw>
                </a:effectLst>
              </a:rPr>
              <a:t> ANÁLISIS Y DISEÑO DE PUESTOS</a:t>
            </a:r>
            <a:endParaRPr lang="es-MX" altLang="es-MX" sz="3200" b="1" i="1" dirty="0" smtClean="0">
              <a:solidFill>
                <a:schemeClr val="tx2"/>
              </a:solidFill>
              <a:effectLst>
                <a:outerShdw blurRad="38100" dist="38100" dir="2700000" algn="tl">
                  <a:srgbClr val="C0C0C0"/>
                </a:outerShdw>
              </a:effectLst>
            </a:endParaRPr>
          </a:p>
        </p:txBody>
      </p:sp>
      <p:sp>
        <p:nvSpPr>
          <p:cNvPr id="203779" name="Text Box 3"/>
          <p:cNvSpPr txBox="1">
            <a:spLocks noChangeArrowheads="1"/>
          </p:cNvSpPr>
          <p:nvPr/>
        </p:nvSpPr>
        <p:spPr bwMode="auto">
          <a:xfrm>
            <a:off x="1043608" y="823352"/>
            <a:ext cx="7719317" cy="267765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lgn="just">
              <a:defRPr/>
            </a:pPr>
            <a:r>
              <a:rPr kumimoji="1" lang="es-MX" b="1" i="1" dirty="0" smtClean="0">
                <a:solidFill>
                  <a:srgbClr val="FF0000"/>
                </a:solidFill>
                <a:effectLst>
                  <a:outerShdw blurRad="38100" dist="38100" dir="2700000" algn="tl">
                    <a:srgbClr val="C0C0C0"/>
                  </a:outerShdw>
                </a:effectLst>
                <a:latin typeface="Arial" charset="0"/>
                <a:ea typeface="+mn-ea"/>
              </a:rPr>
              <a:t>OBSERVACIÓN</a:t>
            </a:r>
            <a:r>
              <a:rPr kumimoji="1" lang="es-MX" b="1" i="1" dirty="0">
                <a:solidFill>
                  <a:srgbClr val="FF0000"/>
                </a:solidFill>
                <a:effectLst>
                  <a:outerShdw blurRad="38100" dist="38100" dir="2700000" algn="tl">
                    <a:srgbClr val="C0C0C0"/>
                  </a:outerShdw>
                </a:effectLst>
                <a:latin typeface="Arial" charset="0"/>
                <a:ea typeface="+mn-ea"/>
              </a:rPr>
              <a:t>:</a:t>
            </a:r>
            <a:r>
              <a:rPr kumimoji="1" lang="es-MX" b="1" i="1" dirty="0">
                <a:solidFill>
                  <a:srgbClr val="0000CC"/>
                </a:solidFill>
                <a:effectLst>
                  <a:outerShdw blurRad="38100" dist="38100" dir="2700000" algn="tl">
                    <a:srgbClr val="C0C0C0"/>
                  </a:outerShdw>
                </a:effectLst>
                <a:latin typeface="Arial" charset="0"/>
                <a:ea typeface="+mn-ea"/>
              </a:rPr>
              <a:t> </a:t>
            </a:r>
            <a:r>
              <a:rPr kumimoji="1" lang="es-MX" b="1" dirty="0">
                <a:solidFill>
                  <a:srgbClr val="0000CC"/>
                </a:solidFill>
                <a:latin typeface="Arial" charset="0"/>
                <a:ea typeface="+mn-ea"/>
              </a:rPr>
              <a:t>LA VENTAJA ES UN </a:t>
            </a:r>
            <a:r>
              <a:rPr kumimoji="1" lang="es-MX" b="1" dirty="0" smtClean="0">
                <a:solidFill>
                  <a:srgbClr val="0000CC"/>
                </a:solidFill>
                <a:latin typeface="Arial" charset="0"/>
                <a:ea typeface="+mn-ea"/>
              </a:rPr>
              <a:t>MÉTODO DIRECTO</a:t>
            </a:r>
            <a:r>
              <a:rPr kumimoji="1" lang="es-MX" b="1" dirty="0">
                <a:solidFill>
                  <a:srgbClr val="0000CC"/>
                </a:solidFill>
                <a:latin typeface="Arial" charset="0"/>
                <a:ea typeface="+mn-ea"/>
              </a:rPr>
              <a:t>, PERO LA </a:t>
            </a:r>
            <a:r>
              <a:rPr kumimoji="1" lang="es-MX" b="1" dirty="0" smtClean="0">
                <a:solidFill>
                  <a:srgbClr val="0000CC"/>
                </a:solidFill>
                <a:latin typeface="Arial" charset="0"/>
                <a:ea typeface="+mn-ea"/>
              </a:rPr>
              <a:t>DESVENTAJA </a:t>
            </a:r>
            <a:r>
              <a:rPr kumimoji="1" lang="es-MX" b="1" dirty="0">
                <a:solidFill>
                  <a:srgbClr val="0000CC"/>
                </a:solidFill>
                <a:latin typeface="Arial" charset="0"/>
                <a:ea typeface="+mn-ea"/>
              </a:rPr>
              <a:t>ES </a:t>
            </a:r>
            <a:r>
              <a:rPr kumimoji="1" lang="es-MX" b="1" dirty="0" smtClean="0">
                <a:solidFill>
                  <a:srgbClr val="0000CC"/>
                </a:solidFill>
                <a:latin typeface="Arial" charset="0"/>
                <a:ea typeface="+mn-ea"/>
              </a:rPr>
              <a:t>DEMASIADO LENTA. </a:t>
            </a:r>
            <a:r>
              <a:rPr kumimoji="1" lang="es-MX" b="1" dirty="0">
                <a:solidFill>
                  <a:srgbClr val="0000CC"/>
                </a:solidFill>
                <a:latin typeface="Arial" charset="0"/>
                <a:ea typeface="+mn-ea"/>
              </a:rPr>
              <a:t>LA RECABACION DE LA </a:t>
            </a:r>
            <a:r>
              <a:rPr kumimoji="1" lang="es-MX" b="1" dirty="0" smtClean="0">
                <a:solidFill>
                  <a:srgbClr val="0000CC"/>
                </a:solidFill>
                <a:latin typeface="Arial" charset="0"/>
                <a:ea typeface="+mn-ea"/>
              </a:rPr>
              <a:t>INFORMACIÓN Y ADEMÁS </a:t>
            </a:r>
            <a:r>
              <a:rPr kumimoji="1" lang="es-MX" b="1" dirty="0">
                <a:solidFill>
                  <a:srgbClr val="0000CC"/>
                </a:solidFill>
                <a:latin typeface="Arial" charset="0"/>
                <a:ea typeface="+mn-ea"/>
              </a:rPr>
              <a:t>COSTOSA </a:t>
            </a:r>
            <a:r>
              <a:rPr kumimoji="1" lang="es-MX" b="1" dirty="0" smtClean="0">
                <a:solidFill>
                  <a:srgbClr val="0000CC"/>
                </a:solidFill>
                <a:latin typeface="Arial" charset="0"/>
                <a:ea typeface="+mn-ea"/>
              </a:rPr>
              <a:t>POR </a:t>
            </a:r>
            <a:r>
              <a:rPr kumimoji="1" lang="es-MX" b="1" dirty="0">
                <a:solidFill>
                  <a:srgbClr val="0000CC"/>
                </a:solidFill>
                <a:latin typeface="Arial" charset="0"/>
                <a:ea typeface="+mn-ea"/>
              </a:rPr>
              <a:t>EL TIEMPO EMPLEADO, </a:t>
            </a:r>
            <a:r>
              <a:rPr kumimoji="1" lang="es-MX" b="1" dirty="0" smtClean="0">
                <a:solidFill>
                  <a:srgbClr val="0000CC"/>
                </a:solidFill>
                <a:latin typeface="Arial" charset="0"/>
                <a:ea typeface="+mn-ea"/>
              </a:rPr>
              <a:t>TAMBIÉN </a:t>
            </a:r>
            <a:r>
              <a:rPr kumimoji="1" lang="es-MX" b="1" dirty="0">
                <a:solidFill>
                  <a:srgbClr val="0000CC"/>
                </a:solidFill>
                <a:latin typeface="Arial" charset="0"/>
                <a:ea typeface="+mn-ea"/>
              </a:rPr>
              <a:t>PODEMOS OMITIR </a:t>
            </a:r>
            <a:r>
              <a:rPr kumimoji="1" lang="es-MX" b="1" dirty="0" smtClean="0">
                <a:solidFill>
                  <a:srgbClr val="0000CC"/>
                </a:solidFill>
                <a:latin typeface="Arial" charset="0"/>
                <a:ea typeface="+mn-ea"/>
              </a:rPr>
              <a:t>INFORMACIÓN DE ALGUNAS ACTIVIDADES </a:t>
            </a:r>
            <a:r>
              <a:rPr kumimoji="1" lang="es-MX" b="1" dirty="0">
                <a:solidFill>
                  <a:srgbClr val="0000CC"/>
                </a:solidFill>
                <a:latin typeface="Arial" charset="0"/>
                <a:ea typeface="+mn-ea"/>
              </a:rPr>
              <a:t>QUE SE REALICEN </a:t>
            </a:r>
            <a:r>
              <a:rPr kumimoji="1" lang="es-MX" b="1" dirty="0" smtClean="0">
                <a:solidFill>
                  <a:srgbClr val="0000CC"/>
                </a:solidFill>
                <a:latin typeface="Arial" charset="0"/>
                <a:ea typeface="+mn-ea"/>
              </a:rPr>
              <a:t>COTIDIANAMENTE</a:t>
            </a:r>
            <a:r>
              <a:rPr kumimoji="1" lang="es-MX" b="1" dirty="0">
                <a:solidFill>
                  <a:srgbClr val="0000CC"/>
                </a:solidFill>
                <a:latin typeface="Arial" charset="0"/>
                <a:ea typeface="+mn-ea"/>
              </a:rPr>
              <a:t>.</a:t>
            </a:r>
            <a:endParaRPr kumimoji="1" lang="es-ES" b="1" i="1" dirty="0">
              <a:solidFill>
                <a:srgbClr val="0000CC"/>
              </a:solidFill>
              <a:effectLst>
                <a:outerShdw blurRad="38100" dist="38100" dir="2700000" algn="tl">
                  <a:srgbClr val="C0C0C0"/>
                </a:outerShdw>
              </a:effectLst>
              <a:latin typeface="Arial" charset="0"/>
              <a:ea typeface="+mn-ea"/>
            </a:endParaRPr>
          </a:p>
        </p:txBody>
      </p:sp>
      <p:pic>
        <p:nvPicPr>
          <p:cNvPr id="2" name="Imagen 1"/>
          <p:cNvPicPr>
            <a:picLocks noChangeAspect="1"/>
          </p:cNvPicPr>
          <p:nvPr/>
        </p:nvPicPr>
        <p:blipFill>
          <a:blip r:embed="rId2"/>
          <a:stretch>
            <a:fillRect/>
          </a:stretch>
        </p:blipFill>
        <p:spPr>
          <a:xfrm>
            <a:off x="1475656" y="3819996"/>
            <a:ext cx="3251200" cy="2273300"/>
          </a:xfrm>
          <a:prstGeom prst="rect">
            <a:avLst/>
          </a:prstGeom>
        </p:spPr>
      </p:pic>
      <p:pic>
        <p:nvPicPr>
          <p:cNvPr id="3" name="Imagen 2"/>
          <p:cNvPicPr>
            <a:picLocks noChangeAspect="1"/>
          </p:cNvPicPr>
          <p:nvPr/>
        </p:nvPicPr>
        <p:blipFill>
          <a:blip r:embed="rId3"/>
          <a:stretch>
            <a:fillRect/>
          </a:stretch>
        </p:blipFill>
        <p:spPr>
          <a:xfrm>
            <a:off x="5508104" y="3356992"/>
            <a:ext cx="2717800" cy="29972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03778"/>
                                        </p:tgtEl>
                                        <p:attrNameLst>
                                          <p:attrName>style.visibility</p:attrName>
                                        </p:attrNameLst>
                                      </p:cBhvr>
                                      <p:to>
                                        <p:strVal val="visible"/>
                                      </p:to>
                                    </p:set>
                                    <p:anim calcmode="lin" valueType="num">
                                      <p:cBhvr>
                                        <p:cTn id="7" dur="500" fill="hold"/>
                                        <p:tgtEl>
                                          <p:spTgt spid="203778"/>
                                        </p:tgtEl>
                                        <p:attrNameLst>
                                          <p:attrName>ppt_w</p:attrName>
                                        </p:attrNameLst>
                                      </p:cBhvr>
                                      <p:tavLst>
                                        <p:tav tm="0">
                                          <p:val>
                                            <p:strVal val="4*#ppt_w"/>
                                          </p:val>
                                        </p:tav>
                                        <p:tav tm="100000">
                                          <p:val>
                                            <p:strVal val="#ppt_w"/>
                                          </p:val>
                                        </p:tav>
                                      </p:tavLst>
                                    </p:anim>
                                    <p:anim calcmode="lin" valueType="num">
                                      <p:cBhvr>
                                        <p:cTn id="8" dur="500" fill="hold"/>
                                        <p:tgtEl>
                                          <p:spTgt spid="203778"/>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203779"/>
                                        </p:tgtEl>
                                        <p:attrNameLst>
                                          <p:attrName>style.visibility</p:attrName>
                                        </p:attrNameLst>
                                      </p:cBhvr>
                                      <p:to>
                                        <p:strVal val="visible"/>
                                      </p:to>
                                    </p:set>
                                    <p:anim calcmode="lin" valueType="num">
                                      <p:cBhvr>
                                        <p:cTn id="12" dur="500" fill="hold"/>
                                        <p:tgtEl>
                                          <p:spTgt spid="203779"/>
                                        </p:tgtEl>
                                        <p:attrNameLst>
                                          <p:attrName>ppt_w</p:attrName>
                                        </p:attrNameLst>
                                      </p:cBhvr>
                                      <p:tavLst>
                                        <p:tav tm="0">
                                          <p:val>
                                            <p:fltVal val="0"/>
                                          </p:val>
                                        </p:tav>
                                        <p:tav tm="100000">
                                          <p:val>
                                            <p:strVal val="#ppt_w"/>
                                          </p:val>
                                        </p:tav>
                                      </p:tavLst>
                                    </p:anim>
                                    <p:anim calcmode="lin" valueType="num">
                                      <p:cBhvr>
                                        <p:cTn id="13" dur="500" fill="hold"/>
                                        <p:tgtEl>
                                          <p:spTgt spid="20377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778" grpId="0" autoUpdateAnimBg="0"/>
      <p:bldP spid="203779"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114" descr="http://t0.gstatic.com/images?q=tbn:ANd9GcReA0Ez-NpNMe5UOCO28Bf9-tAbD2hJDqTGASGLY-rOKtVffDgB">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22567" y="4928443"/>
            <a:ext cx="1785937" cy="1812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27650" name="Group 109"/>
          <p:cNvGrpSpPr>
            <a:grpSpLocks/>
          </p:cNvGrpSpPr>
          <p:nvPr/>
        </p:nvGrpSpPr>
        <p:grpSpPr bwMode="auto">
          <a:xfrm>
            <a:off x="755650" y="476250"/>
            <a:ext cx="8323569" cy="6048375"/>
            <a:chOff x="1152" y="672"/>
            <a:chExt cx="4508" cy="3369"/>
          </a:xfrm>
        </p:grpSpPr>
        <p:sp>
          <p:nvSpPr>
            <p:cNvPr id="45058" name="Rectangle 2"/>
            <p:cNvSpPr>
              <a:spLocks noChangeArrowheads="1"/>
            </p:cNvSpPr>
            <p:nvPr/>
          </p:nvSpPr>
          <p:spPr bwMode="auto">
            <a:xfrm>
              <a:off x="1313" y="672"/>
              <a:ext cx="3962" cy="37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lnSpc>
                  <a:spcPct val="90000"/>
                </a:lnSpc>
                <a:buClr>
                  <a:schemeClr val="tx2"/>
                </a:buClr>
              </a:pPr>
              <a:r>
                <a:rPr lang="es-MX" altLang="es-MX" b="1" i="1" dirty="0">
                  <a:solidFill>
                    <a:srgbClr val="000090"/>
                  </a:solidFill>
                  <a:effectLst>
                    <a:outerShdw blurRad="38100" dist="38100" dir="2700000" algn="tl">
                      <a:srgbClr val="C0C0C0"/>
                    </a:outerShdw>
                  </a:effectLst>
                  <a:latin typeface="Arial" pitchFamily="34" charset="0"/>
                </a:rPr>
                <a:t>DOMINANCIA CEREBRAL</a:t>
              </a:r>
              <a:r>
                <a:rPr lang="es-MX" altLang="es-MX" sz="1800" b="1" i="1" dirty="0">
                  <a:solidFill>
                    <a:srgbClr val="000090"/>
                  </a:solidFill>
                  <a:effectLst>
                    <a:outerShdw blurRad="38100" dist="38100" dir="2700000" algn="tl">
                      <a:srgbClr val="C0C0C0"/>
                    </a:outerShdw>
                  </a:effectLst>
                  <a:latin typeface="Arial" pitchFamily="34" charset="0"/>
                </a:rPr>
                <a:t/>
              </a:r>
              <a:br>
                <a:rPr lang="es-MX" altLang="es-MX" sz="1800" b="1" i="1" dirty="0">
                  <a:solidFill>
                    <a:srgbClr val="000090"/>
                  </a:solidFill>
                  <a:effectLst>
                    <a:outerShdw blurRad="38100" dist="38100" dir="2700000" algn="tl">
                      <a:srgbClr val="C0C0C0"/>
                    </a:outerShdw>
                  </a:effectLst>
                  <a:latin typeface="Arial" pitchFamily="34" charset="0"/>
                </a:rPr>
              </a:br>
              <a:r>
                <a:rPr lang="es-MX" altLang="es-MX" sz="1800" b="1" i="1" dirty="0">
                  <a:solidFill>
                    <a:srgbClr val="000090"/>
                  </a:solidFill>
                  <a:effectLst>
                    <a:outerShdw blurRad="38100" dist="38100" dir="2700000" algn="tl">
                      <a:srgbClr val="C0C0C0"/>
                    </a:outerShdw>
                  </a:effectLst>
                  <a:latin typeface="Arial" pitchFamily="34" charset="0"/>
                </a:rPr>
                <a:t> (HERRMANN BRAIN DOMINANCE INSTRUMENT)</a:t>
              </a:r>
              <a:br>
                <a:rPr lang="es-MX" altLang="es-MX" sz="1800" b="1" i="1" dirty="0">
                  <a:solidFill>
                    <a:srgbClr val="000090"/>
                  </a:solidFill>
                  <a:effectLst>
                    <a:outerShdw blurRad="38100" dist="38100" dir="2700000" algn="tl">
                      <a:srgbClr val="C0C0C0"/>
                    </a:outerShdw>
                  </a:effectLst>
                  <a:latin typeface="Arial" pitchFamily="34" charset="0"/>
                </a:rPr>
              </a:br>
              <a:r>
                <a:rPr lang="es-MX" altLang="es-MX" b="1" i="1" dirty="0">
                  <a:solidFill>
                    <a:srgbClr val="000090"/>
                  </a:solidFill>
                  <a:effectLst>
                    <a:outerShdw blurRad="38100" dist="38100" dir="2700000" algn="tl">
                      <a:srgbClr val="C0C0C0"/>
                    </a:outerShdw>
                  </a:effectLst>
                  <a:latin typeface="Arial" pitchFamily="34" charset="0"/>
                </a:rPr>
                <a:t>HBDI</a:t>
              </a:r>
              <a:endParaRPr lang="es-ES" altLang="es-MX" b="1" i="1" dirty="0">
                <a:solidFill>
                  <a:srgbClr val="000090"/>
                </a:solidFill>
                <a:effectLst>
                  <a:outerShdw blurRad="38100" dist="38100" dir="2700000" algn="tl">
                    <a:srgbClr val="C0C0C0"/>
                  </a:outerShdw>
                </a:effectLst>
                <a:latin typeface="Arial" pitchFamily="34" charset="0"/>
              </a:endParaRPr>
            </a:p>
          </p:txBody>
        </p:sp>
        <p:cxnSp>
          <p:nvCxnSpPr>
            <p:cNvPr id="8201" name="AutoShape 16"/>
            <p:cNvCxnSpPr>
              <a:cxnSpLocks noChangeShapeType="1"/>
              <a:stCxn id="8209" idx="3"/>
              <a:endCxn id="8209" idx="7"/>
            </p:cNvCxnSpPr>
            <p:nvPr/>
          </p:nvCxnSpPr>
          <p:spPr bwMode="auto">
            <a:xfrm flipV="1">
              <a:off x="2257" y="1972"/>
              <a:ext cx="1681" cy="1548"/>
            </a:xfrm>
            <a:prstGeom prst="straightConnector1">
              <a:avLst/>
            </a:prstGeom>
            <a:noFill/>
            <a:ln w="12700" cap="sq">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8202" name="Text Box 44"/>
            <p:cNvSpPr txBox="1">
              <a:spLocks noChangeArrowheads="1"/>
            </p:cNvSpPr>
            <p:nvPr/>
          </p:nvSpPr>
          <p:spPr bwMode="auto">
            <a:xfrm>
              <a:off x="2226" y="1579"/>
              <a:ext cx="228" cy="1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r>
                <a:rPr kumimoji="1" lang="es-MX" sz="1000" smtClean="0">
                  <a:solidFill>
                    <a:schemeClr val="tx2"/>
                  </a:solidFill>
                </a:rPr>
                <a:t>100</a:t>
              </a:r>
              <a:endParaRPr kumimoji="1" lang="es-ES" sz="1000" smtClean="0">
                <a:solidFill>
                  <a:schemeClr val="tx2"/>
                </a:solidFill>
              </a:endParaRPr>
            </a:p>
          </p:txBody>
        </p:sp>
        <p:sp>
          <p:nvSpPr>
            <p:cNvPr id="8203" name="Text Box 46"/>
            <p:cNvSpPr txBox="1">
              <a:spLocks noChangeArrowheads="1"/>
            </p:cNvSpPr>
            <p:nvPr/>
          </p:nvSpPr>
          <p:spPr bwMode="auto">
            <a:xfrm>
              <a:off x="2229" y="2628"/>
              <a:ext cx="228" cy="15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r>
                <a:rPr kumimoji="1" lang="es-MX" sz="1000" smtClean="0">
                  <a:solidFill>
                    <a:schemeClr val="tx2"/>
                  </a:solidFill>
                </a:rPr>
                <a:t>100</a:t>
              </a:r>
              <a:endParaRPr kumimoji="1" lang="es-ES" sz="1000" smtClean="0">
                <a:solidFill>
                  <a:schemeClr val="tx2"/>
                </a:solidFill>
              </a:endParaRPr>
            </a:p>
          </p:txBody>
        </p:sp>
        <p:sp>
          <p:nvSpPr>
            <p:cNvPr id="8204" name="Text Box 47"/>
            <p:cNvSpPr txBox="1">
              <a:spLocks noChangeArrowheads="1"/>
            </p:cNvSpPr>
            <p:nvPr/>
          </p:nvSpPr>
          <p:spPr bwMode="auto">
            <a:xfrm>
              <a:off x="3728" y="1549"/>
              <a:ext cx="228" cy="15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r>
                <a:rPr kumimoji="1" lang="es-MX" sz="1000" smtClean="0">
                  <a:solidFill>
                    <a:schemeClr val="tx2"/>
                  </a:solidFill>
                </a:rPr>
                <a:t>100</a:t>
              </a:r>
              <a:endParaRPr kumimoji="1" lang="es-ES" sz="1000" smtClean="0">
                <a:solidFill>
                  <a:schemeClr val="tx2"/>
                </a:solidFill>
              </a:endParaRPr>
            </a:p>
          </p:txBody>
        </p:sp>
        <p:sp>
          <p:nvSpPr>
            <p:cNvPr id="8205" name="Line 35"/>
            <p:cNvSpPr>
              <a:spLocks noChangeShapeType="1"/>
            </p:cNvSpPr>
            <p:nvPr/>
          </p:nvSpPr>
          <p:spPr bwMode="auto">
            <a:xfrm flipV="1">
              <a:off x="3684" y="3279"/>
              <a:ext cx="78" cy="74"/>
            </a:xfrm>
            <a:prstGeom prst="line">
              <a:avLst/>
            </a:prstGeom>
            <a:noFill/>
            <a:ln w="12700" cap="sq">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grpSp>
          <p:nvGrpSpPr>
            <p:cNvPr id="27660" name="Group 57"/>
            <p:cNvGrpSpPr>
              <a:grpSpLocks/>
            </p:cNvGrpSpPr>
            <p:nvPr/>
          </p:nvGrpSpPr>
          <p:grpSpPr bwMode="auto">
            <a:xfrm>
              <a:off x="2669" y="2378"/>
              <a:ext cx="1149" cy="1036"/>
              <a:chOff x="2400" y="1824"/>
              <a:chExt cx="1392" cy="1344"/>
            </a:xfrm>
          </p:grpSpPr>
          <p:sp>
            <p:nvSpPr>
              <p:cNvPr id="8241" name="Line 52"/>
              <p:cNvSpPr>
                <a:spLocks noChangeShapeType="1"/>
              </p:cNvSpPr>
              <p:nvPr/>
            </p:nvSpPr>
            <p:spPr bwMode="auto">
              <a:xfrm flipH="1">
                <a:off x="2400" y="1824"/>
                <a:ext cx="48" cy="959"/>
              </a:xfrm>
              <a:prstGeom prst="line">
                <a:avLst/>
              </a:prstGeom>
              <a:noFill/>
              <a:ln w="25400" cap="sq">
                <a:solidFill>
                  <a:schemeClr val="tx1"/>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sp>
            <p:nvSpPr>
              <p:cNvPr id="8242" name="Line 54"/>
              <p:cNvSpPr>
                <a:spLocks noChangeShapeType="1"/>
              </p:cNvSpPr>
              <p:nvPr/>
            </p:nvSpPr>
            <p:spPr bwMode="auto">
              <a:xfrm>
                <a:off x="2400" y="2783"/>
                <a:ext cx="1405" cy="383"/>
              </a:xfrm>
              <a:prstGeom prst="line">
                <a:avLst/>
              </a:prstGeom>
              <a:noFill/>
              <a:ln w="25400" cap="sq">
                <a:solidFill>
                  <a:schemeClr val="tx1"/>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sp>
            <p:nvSpPr>
              <p:cNvPr id="8243" name="Line 55"/>
              <p:cNvSpPr>
                <a:spLocks noChangeShapeType="1"/>
              </p:cNvSpPr>
              <p:nvPr/>
            </p:nvSpPr>
            <p:spPr bwMode="auto">
              <a:xfrm flipH="1" flipV="1">
                <a:off x="3408" y="1824"/>
                <a:ext cx="382" cy="1342"/>
              </a:xfrm>
              <a:prstGeom prst="line">
                <a:avLst/>
              </a:prstGeom>
              <a:noFill/>
              <a:ln w="25400" cap="sq">
                <a:solidFill>
                  <a:schemeClr val="tx1"/>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sp>
            <p:nvSpPr>
              <p:cNvPr id="8244" name="Line 56"/>
              <p:cNvSpPr>
                <a:spLocks noChangeShapeType="1"/>
              </p:cNvSpPr>
              <p:nvPr/>
            </p:nvSpPr>
            <p:spPr bwMode="auto">
              <a:xfrm flipH="1">
                <a:off x="2437" y="1824"/>
                <a:ext cx="962" cy="0"/>
              </a:xfrm>
              <a:prstGeom prst="line">
                <a:avLst/>
              </a:prstGeom>
              <a:noFill/>
              <a:ln w="25400" cap="sq">
                <a:solidFill>
                  <a:schemeClr val="tx1"/>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grpSp>
        <p:cxnSp>
          <p:nvCxnSpPr>
            <p:cNvPr id="8207" name="AutoShape 17"/>
            <p:cNvCxnSpPr>
              <a:cxnSpLocks noChangeShapeType="1"/>
              <a:stCxn id="8209" idx="1"/>
              <a:endCxn id="8209" idx="5"/>
            </p:cNvCxnSpPr>
            <p:nvPr/>
          </p:nvCxnSpPr>
          <p:spPr bwMode="auto">
            <a:xfrm>
              <a:off x="2257" y="1972"/>
              <a:ext cx="1681" cy="1548"/>
            </a:xfrm>
            <a:prstGeom prst="straightConnector1">
              <a:avLst/>
            </a:prstGeom>
            <a:noFill/>
            <a:ln w="12700" cap="sq">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8208" name="Text Box 21"/>
            <p:cNvSpPr txBox="1">
              <a:spLocks noChangeArrowheads="1"/>
            </p:cNvSpPr>
            <p:nvPr/>
          </p:nvSpPr>
          <p:spPr bwMode="auto">
            <a:xfrm>
              <a:off x="4331" y="816"/>
              <a:ext cx="1329" cy="1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r>
                <a:rPr kumimoji="1" lang="es-MX" sz="1200" b="1" dirty="0" smtClean="0">
                  <a:solidFill>
                    <a:schemeClr val="hlink"/>
                  </a:solidFill>
                  <a:latin typeface="Arial" charset="0"/>
                </a:rPr>
                <a:t>(PERFIL DEL COLABORADOR)</a:t>
              </a:r>
              <a:endParaRPr kumimoji="1" lang="es-ES" sz="1200" b="1" dirty="0" smtClean="0">
                <a:solidFill>
                  <a:schemeClr val="hlink"/>
                </a:solidFill>
                <a:latin typeface="Arial" charset="0"/>
              </a:endParaRPr>
            </a:p>
          </p:txBody>
        </p:sp>
        <p:sp>
          <p:nvSpPr>
            <p:cNvPr id="8209" name="AutoShape 12"/>
            <p:cNvSpPr>
              <a:spLocks noChangeArrowheads="1"/>
            </p:cNvSpPr>
            <p:nvPr/>
          </p:nvSpPr>
          <p:spPr bwMode="auto">
            <a:xfrm>
              <a:off x="1909" y="1652"/>
              <a:ext cx="2377" cy="2189"/>
            </a:xfrm>
            <a:prstGeom prst="flowChartOr">
              <a:avLst/>
            </a:prstGeom>
            <a:noFill/>
            <a:ln w="12700" cap="sq">
              <a:solidFill>
                <a:schemeClr val="tx2"/>
              </a:solidFill>
              <a:round/>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s-MX">
                <a:latin typeface="Times New Roman" charset="0"/>
                <a:ea typeface="ＭＳ Ｐゴシック" charset="0"/>
              </a:endParaRPr>
            </a:p>
          </p:txBody>
        </p:sp>
        <p:sp>
          <p:nvSpPr>
            <p:cNvPr id="8210" name="AutoShape 10"/>
            <p:cNvSpPr>
              <a:spLocks noChangeArrowheads="1"/>
            </p:cNvSpPr>
            <p:nvPr/>
          </p:nvSpPr>
          <p:spPr bwMode="auto">
            <a:xfrm>
              <a:off x="2719" y="2417"/>
              <a:ext cx="751" cy="668"/>
            </a:xfrm>
            <a:prstGeom prst="flowChartOr">
              <a:avLst/>
            </a:prstGeom>
            <a:noFill/>
            <a:ln w="12700" cap="sq">
              <a:solidFill>
                <a:schemeClr val="tx2"/>
              </a:solidFill>
              <a:round/>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s-MX">
                <a:latin typeface="Times New Roman" charset="0"/>
                <a:ea typeface="ＭＳ Ｐゴシック" charset="0"/>
              </a:endParaRPr>
            </a:p>
          </p:txBody>
        </p:sp>
        <p:sp>
          <p:nvSpPr>
            <p:cNvPr id="8211" name="AutoShape 11"/>
            <p:cNvSpPr>
              <a:spLocks noChangeArrowheads="1"/>
            </p:cNvSpPr>
            <p:nvPr/>
          </p:nvSpPr>
          <p:spPr bwMode="auto">
            <a:xfrm>
              <a:off x="2384" y="2084"/>
              <a:ext cx="1426" cy="1333"/>
            </a:xfrm>
            <a:prstGeom prst="flowChartOr">
              <a:avLst/>
            </a:prstGeom>
            <a:noFill/>
            <a:ln w="12700" cap="sq">
              <a:solidFill>
                <a:schemeClr val="tx2"/>
              </a:solidFill>
              <a:round/>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s-MX">
                <a:latin typeface="Times New Roman" charset="0"/>
                <a:ea typeface="ＭＳ Ｐゴシック" charset="0"/>
              </a:endParaRPr>
            </a:p>
          </p:txBody>
        </p:sp>
        <p:sp>
          <p:nvSpPr>
            <p:cNvPr id="8212" name="AutoShape 13"/>
            <p:cNvSpPr>
              <a:spLocks noChangeArrowheads="1"/>
            </p:cNvSpPr>
            <p:nvPr/>
          </p:nvSpPr>
          <p:spPr bwMode="auto">
            <a:xfrm>
              <a:off x="2146" y="1862"/>
              <a:ext cx="1902" cy="1776"/>
            </a:xfrm>
            <a:prstGeom prst="flowChartOr">
              <a:avLst/>
            </a:prstGeom>
            <a:noFill/>
            <a:ln w="12700" cap="sq">
              <a:solidFill>
                <a:schemeClr val="tx2"/>
              </a:solidFill>
              <a:round/>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s-MX">
                <a:latin typeface="Times New Roman" charset="0"/>
                <a:ea typeface="ＭＳ Ｐゴシック" charset="0"/>
              </a:endParaRPr>
            </a:p>
          </p:txBody>
        </p:sp>
        <p:sp>
          <p:nvSpPr>
            <p:cNvPr id="45078" name="Text Box 22"/>
            <p:cNvSpPr txBox="1">
              <a:spLocks noChangeArrowheads="1"/>
            </p:cNvSpPr>
            <p:nvPr/>
          </p:nvSpPr>
          <p:spPr bwMode="auto">
            <a:xfrm>
              <a:off x="1296" y="1008"/>
              <a:ext cx="269" cy="32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defRPr/>
              </a:pPr>
              <a:r>
                <a:rPr kumimoji="1" lang="es-MX" sz="2800" b="1" dirty="0">
                  <a:solidFill>
                    <a:srgbClr val="00CC00"/>
                  </a:solidFill>
                  <a:effectLst>
                    <a:outerShdw blurRad="38100" dist="38100" dir="2700000" algn="tl">
                      <a:srgbClr val="C0C0C0"/>
                    </a:outerShdw>
                  </a:effectLst>
                  <a:latin typeface="Arial" charset="0"/>
                  <a:ea typeface="+mn-ea"/>
                </a:rPr>
                <a:t>A</a:t>
              </a:r>
              <a:endParaRPr kumimoji="1" lang="es-ES" sz="2800" b="1" dirty="0">
                <a:solidFill>
                  <a:srgbClr val="00CC00"/>
                </a:solidFill>
                <a:effectLst>
                  <a:outerShdw blurRad="38100" dist="38100" dir="2700000" algn="tl">
                    <a:srgbClr val="C0C0C0"/>
                  </a:outerShdw>
                </a:effectLst>
                <a:latin typeface="Arial" charset="0"/>
                <a:ea typeface="+mn-ea"/>
              </a:endParaRPr>
            </a:p>
          </p:txBody>
        </p:sp>
        <p:sp>
          <p:nvSpPr>
            <p:cNvPr id="45079" name="Text Box 23"/>
            <p:cNvSpPr txBox="1">
              <a:spLocks noChangeArrowheads="1"/>
            </p:cNvSpPr>
            <p:nvPr/>
          </p:nvSpPr>
          <p:spPr bwMode="auto">
            <a:xfrm>
              <a:off x="4426" y="2409"/>
              <a:ext cx="269" cy="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defRPr/>
              </a:pPr>
              <a:r>
                <a:rPr kumimoji="1" lang="es-MX" sz="2800" b="1">
                  <a:solidFill>
                    <a:srgbClr val="FF0000"/>
                  </a:solidFill>
                  <a:effectLst>
                    <a:outerShdw blurRad="38100" dist="38100" dir="2700000" algn="tl">
                      <a:srgbClr val="C0C0C0"/>
                    </a:outerShdw>
                  </a:effectLst>
                  <a:latin typeface="Arial" charset="0"/>
                  <a:ea typeface="+mn-ea"/>
                </a:rPr>
                <a:t>C</a:t>
              </a:r>
              <a:endParaRPr kumimoji="1" lang="es-ES" sz="2800" b="1">
                <a:solidFill>
                  <a:srgbClr val="FF0000"/>
                </a:solidFill>
                <a:effectLst>
                  <a:outerShdw blurRad="38100" dist="38100" dir="2700000" algn="tl">
                    <a:srgbClr val="C0C0C0"/>
                  </a:outerShdw>
                </a:effectLst>
                <a:latin typeface="Arial" charset="0"/>
                <a:ea typeface="+mn-ea"/>
              </a:endParaRPr>
            </a:p>
          </p:txBody>
        </p:sp>
        <p:sp>
          <p:nvSpPr>
            <p:cNvPr id="45080" name="Text Box 24"/>
            <p:cNvSpPr txBox="1">
              <a:spLocks noChangeArrowheads="1"/>
            </p:cNvSpPr>
            <p:nvPr/>
          </p:nvSpPr>
          <p:spPr bwMode="auto">
            <a:xfrm>
              <a:off x="1296" y="2448"/>
              <a:ext cx="269" cy="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defRPr/>
              </a:pPr>
              <a:r>
                <a:rPr kumimoji="1" lang="es-MX" sz="2800" b="1">
                  <a:solidFill>
                    <a:srgbClr val="3D4BD1"/>
                  </a:solidFill>
                  <a:effectLst>
                    <a:outerShdw blurRad="38100" dist="38100" dir="2700000" algn="tl">
                      <a:srgbClr val="C0C0C0"/>
                    </a:outerShdw>
                  </a:effectLst>
                  <a:latin typeface="Arial" charset="0"/>
                  <a:ea typeface="+mn-ea"/>
                </a:rPr>
                <a:t>B</a:t>
              </a:r>
              <a:endParaRPr kumimoji="1" lang="es-ES" sz="2800" b="1">
                <a:solidFill>
                  <a:srgbClr val="3D4BD1"/>
                </a:solidFill>
                <a:effectLst>
                  <a:outerShdw blurRad="38100" dist="38100" dir="2700000" algn="tl">
                    <a:srgbClr val="C0C0C0"/>
                  </a:outerShdw>
                </a:effectLst>
                <a:latin typeface="Arial" charset="0"/>
                <a:ea typeface="+mn-ea"/>
              </a:endParaRPr>
            </a:p>
          </p:txBody>
        </p:sp>
        <p:sp>
          <p:nvSpPr>
            <p:cNvPr id="45081" name="Text Box 25"/>
            <p:cNvSpPr txBox="1">
              <a:spLocks noChangeArrowheads="1"/>
            </p:cNvSpPr>
            <p:nvPr/>
          </p:nvSpPr>
          <p:spPr bwMode="auto">
            <a:xfrm>
              <a:off x="4378" y="1056"/>
              <a:ext cx="269" cy="3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defRPr/>
              </a:pPr>
              <a:r>
                <a:rPr kumimoji="1" lang="es-MX" sz="2800" b="1">
                  <a:solidFill>
                    <a:srgbClr val="CC9900"/>
                  </a:solidFill>
                  <a:effectLst>
                    <a:outerShdw blurRad="38100" dist="38100" dir="2700000" algn="tl">
                      <a:srgbClr val="C0C0C0"/>
                    </a:outerShdw>
                  </a:effectLst>
                  <a:latin typeface="Arial" charset="0"/>
                  <a:ea typeface="+mn-ea"/>
                </a:rPr>
                <a:t>D</a:t>
              </a:r>
              <a:endParaRPr kumimoji="1" lang="es-ES" sz="2800" b="1">
                <a:solidFill>
                  <a:srgbClr val="CC9900"/>
                </a:solidFill>
                <a:effectLst>
                  <a:outerShdw blurRad="38100" dist="38100" dir="2700000" algn="tl">
                    <a:srgbClr val="C0C0C0"/>
                  </a:outerShdw>
                </a:effectLst>
                <a:latin typeface="Arial" charset="0"/>
                <a:ea typeface="+mn-ea"/>
              </a:endParaRPr>
            </a:p>
          </p:txBody>
        </p:sp>
        <p:sp>
          <p:nvSpPr>
            <p:cNvPr id="8217" name="Line 26"/>
            <p:cNvSpPr>
              <a:spLocks noChangeShapeType="1"/>
            </p:cNvSpPr>
            <p:nvPr/>
          </p:nvSpPr>
          <p:spPr bwMode="auto">
            <a:xfrm flipV="1">
              <a:off x="2971" y="2635"/>
              <a:ext cx="80" cy="74"/>
            </a:xfrm>
            <a:prstGeom prst="line">
              <a:avLst/>
            </a:prstGeom>
            <a:noFill/>
            <a:ln w="12700" cap="sq">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sp>
          <p:nvSpPr>
            <p:cNvPr id="8218" name="Line 27"/>
            <p:cNvSpPr>
              <a:spLocks noChangeShapeType="1"/>
            </p:cNvSpPr>
            <p:nvPr/>
          </p:nvSpPr>
          <p:spPr bwMode="auto">
            <a:xfrm flipV="1">
              <a:off x="2838" y="2512"/>
              <a:ext cx="78" cy="74"/>
            </a:xfrm>
            <a:prstGeom prst="line">
              <a:avLst/>
            </a:prstGeom>
            <a:noFill/>
            <a:ln w="12700" cap="sq">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sp>
          <p:nvSpPr>
            <p:cNvPr id="8219" name="Line 28"/>
            <p:cNvSpPr>
              <a:spLocks noChangeShapeType="1"/>
            </p:cNvSpPr>
            <p:nvPr/>
          </p:nvSpPr>
          <p:spPr bwMode="auto">
            <a:xfrm flipV="1">
              <a:off x="3130" y="2783"/>
              <a:ext cx="77" cy="74"/>
            </a:xfrm>
            <a:prstGeom prst="line">
              <a:avLst/>
            </a:prstGeom>
            <a:noFill/>
            <a:ln w="12700" cap="sq">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sp>
          <p:nvSpPr>
            <p:cNvPr id="8220" name="Line 29"/>
            <p:cNvSpPr>
              <a:spLocks noChangeShapeType="1"/>
            </p:cNvSpPr>
            <p:nvPr/>
          </p:nvSpPr>
          <p:spPr bwMode="auto">
            <a:xfrm flipV="1">
              <a:off x="3209" y="2857"/>
              <a:ext cx="83" cy="74"/>
            </a:xfrm>
            <a:prstGeom prst="line">
              <a:avLst/>
            </a:prstGeom>
            <a:noFill/>
            <a:ln w="12700" cap="sq">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sp>
          <p:nvSpPr>
            <p:cNvPr id="8221" name="Line 30"/>
            <p:cNvSpPr>
              <a:spLocks noChangeShapeType="1"/>
            </p:cNvSpPr>
            <p:nvPr/>
          </p:nvSpPr>
          <p:spPr bwMode="auto">
            <a:xfrm flipV="1">
              <a:off x="3289" y="2931"/>
              <a:ext cx="77" cy="72"/>
            </a:xfrm>
            <a:prstGeom prst="line">
              <a:avLst/>
            </a:prstGeom>
            <a:noFill/>
            <a:ln w="12700" cap="sq">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sp>
          <p:nvSpPr>
            <p:cNvPr id="8222" name="Line 31"/>
            <p:cNvSpPr>
              <a:spLocks noChangeShapeType="1"/>
            </p:cNvSpPr>
            <p:nvPr/>
          </p:nvSpPr>
          <p:spPr bwMode="auto">
            <a:xfrm flipV="1">
              <a:off x="3368" y="3005"/>
              <a:ext cx="78" cy="74"/>
            </a:xfrm>
            <a:prstGeom prst="line">
              <a:avLst/>
            </a:prstGeom>
            <a:noFill/>
            <a:ln w="12700" cap="sq">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sp>
          <p:nvSpPr>
            <p:cNvPr id="8223" name="Line 32"/>
            <p:cNvSpPr>
              <a:spLocks noChangeShapeType="1"/>
            </p:cNvSpPr>
            <p:nvPr/>
          </p:nvSpPr>
          <p:spPr bwMode="auto">
            <a:xfrm flipV="1">
              <a:off x="3446" y="3079"/>
              <a:ext cx="80" cy="74"/>
            </a:xfrm>
            <a:prstGeom prst="line">
              <a:avLst/>
            </a:prstGeom>
            <a:noFill/>
            <a:ln w="12700" cap="sq">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sp>
          <p:nvSpPr>
            <p:cNvPr id="8224" name="Line 33"/>
            <p:cNvSpPr>
              <a:spLocks noChangeShapeType="1"/>
            </p:cNvSpPr>
            <p:nvPr/>
          </p:nvSpPr>
          <p:spPr bwMode="auto">
            <a:xfrm flipV="1">
              <a:off x="3526" y="3153"/>
              <a:ext cx="77" cy="73"/>
            </a:xfrm>
            <a:prstGeom prst="line">
              <a:avLst/>
            </a:prstGeom>
            <a:noFill/>
            <a:ln w="12700" cap="sq">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sp>
          <p:nvSpPr>
            <p:cNvPr id="8225" name="Line 34"/>
            <p:cNvSpPr>
              <a:spLocks noChangeShapeType="1"/>
            </p:cNvSpPr>
            <p:nvPr/>
          </p:nvSpPr>
          <p:spPr bwMode="auto">
            <a:xfrm flipV="1">
              <a:off x="3605" y="3227"/>
              <a:ext cx="79" cy="73"/>
            </a:xfrm>
            <a:prstGeom prst="line">
              <a:avLst/>
            </a:prstGeom>
            <a:noFill/>
            <a:ln w="12700" cap="sq">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sp>
          <p:nvSpPr>
            <p:cNvPr id="8226" name="Line 36"/>
            <p:cNvSpPr>
              <a:spLocks noChangeShapeType="1"/>
            </p:cNvSpPr>
            <p:nvPr/>
          </p:nvSpPr>
          <p:spPr bwMode="auto">
            <a:xfrm flipV="1">
              <a:off x="3644" y="3264"/>
              <a:ext cx="79" cy="74"/>
            </a:xfrm>
            <a:prstGeom prst="line">
              <a:avLst/>
            </a:prstGeom>
            <a:noFill/>
            <a:ln w="12700" cap="sq">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sp>
          <p:nvSpPr>
            <p:cNvPr id="8227" name="Line 37"/>
            <p:cNvSpPr>
              <a:spLocks noChangeShapeType="1"/>
            </p:cNvSpPr>
            <p:nvPr/>
          </p:nvSpPr>
          <p:spPr bwMode="auto">
            <a:xfrm flipV="1">
              <a:off x="2902" y="2570"/>
              <a:ext cx="77" cy="74"/>
            </a:xfrm>
            <a:prstGeom prst="line">
              <a:avLst/>
            </a:prstGeom>
            <a:noFill/>
            <a:ln w="12700" cap="sq">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sp>
          <p:nvSpPr>
            <p:cNvPr id="8228" name="Line 38"/>
            <p:cNvSpPr>
              <a:spLocks noChangeShapeType="1"/>
            </p:cNvSpPr>
            <p:nvPr/>
          </p:nvSpPr>
          <p:spPr bwMode="auto">
            <a:xfrm flipV="1">
              <a:off x="2424" y="2133"/>
              <a:ext cx="77" cy="74"/>
            </a:xfrm>
            <a:prstGeom prst="line">
              <a:avLst/>
            </a:prstGeom>
            <a:noFill/>
            <a:ln w="12700" cap="sq">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sp>
          <p:nvSpPr>
            <p:cNvPr id="8229" name="Line 39"/>
            <p:cNvSpPr>
              <a:spLocks noChangeShapeType="1"/>
            </p:cNvSpPr>
            <p:nvPr/>
          </p:nvSpPr>
          <p:spPr bwMode="auto">
            <a:xfrm flipV="1">
              <a:off x="2464" y="2170"/>
              <a:ext cx="79" cy="73"/>
            </a:xfrm>
            <a:prstGeom prst="line">
              <a:avLst/>
            </a:prstGeom>
            <a:noFill/>
            <a:ln w="12700" cap="sq">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sp>
          <p:nvSpPr>
            <p:cNvPr id="8230" name="Line 40"/>
            <p:cNvSpPr>
              <a:spLocks noChangeShapeType="1"/>
            </p:cNvSpPr>
            <p:nvPr/>
          </p:nvSpPr>
          <p:spPr bwMode="auto">
            <a:xfrm flipV="1">
              <a:off x="2503" y="2207"/>
              <a:ext cx="79" cy="74"/>
            </a:xfrm>
            <a:prstGeom prst="line">
              <a:avLst/>
            </a:prstGeom>
            <a:noFill/>
            <a:ln w="12700" cap="sq">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sp>
          <p:nvSpPr>
            <p:cNvPr id="8231" name="Line 41"/>
            <p:cNvSpPr>
              <a:spLocks noChangeShapeType="1"/>
            </p:cNvSpPr>
            <p:nvPr/>
          </p:nvSpPr>
          <p:spPr bwMode="auto">
            <a:xfrm flipV="1">
              <a:off x="2597" y="2288"/>
              <a:ext cx="80" cy="73"/>
            </a:xfrm>
            <a:prstGeom prst="line">
              <a:avLst/>
            </a:prstGeom>
            <a:noFill/>
            <a:ln w="12700" cap="sq">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sp>
          <p:nvSpPr>
            <p:cNvPr id="8232" name="Line 42"/>
            <p:cNvSpPr>
              <a:spLocks noChangeShapeType="1"/>
            </p:cNvSpPr>
            <p:nvPr/>
          </p:nvSpPr>
          <p:spPr bwMode="auto">
            <a:xfrm flipV="1">
              <a:off x="2659" y="2353"/>
              <a:ext cx="79" cy="74"/>
            </a:xfrm>
            <a:prstGeom prst="line">
              <a:avLst/>
            </a:prstGeom>
            <a:noFill/>
            <a:ln w="12700" cap="sq">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sp>
          <p:nvSpPr>
            <p:cNvPr id="8233" name="Line 43"/>
            <p:cNvSpPr>
              <a:spLocks noChangeShapeType="1"/>
            </p:cNvSpPr>
            <p:nvPr/>
          </p:nvSpPr>
          <p:spPr bwMode="auto">
            <a:xfrm flipV="1">
              <a:off x="2724" y="2408"/>
              <a:ext cx="77" cy="74"/>
            </a:xfrm>
            <a:prstGeom prst="line">
              <a:avLst/>
            </a:prstGeom>
            <a:noFill/>
            <a:ln w="12700" cap="sq">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sp>
          <p:nvSpPr>
            <p:cNvPr id="8234" name="Text Box 45"/>
            <p:cNvSpPr txBox="1">
              <a:spLocks noChangeArrowheads="1"/>
            </p:cNvSpPr>
            <p:nvPr/>
          </p:nvSpPr>
          <p:spPr bwMode="auto">
            <a:xfrm>
              <a:off x="3735" y="2652"/>
              <a:ext cx="227" cy="1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r>
                <a:rPr kumimoji="1" lang="es-MX" sz="1000" smtClean="0">
                  <a:solidFill>
                    <a:schemeClr val="tx2"/>
                  </a:solidFill>
                </a:rPr>
                <a:t>100</a:t>
              </a:r>
              <a:endParaRPr kumimoji="1" lang="es-ES" sz="1000" smtClean="0">
                <a:solidFill>
                  <a:schemeClr val="tx2"/>
                </a:solidFill>
              </a:endParaRPr>
            </a:p>
          </p:txBody>
        </p:sp>
        <p:sp>
          <p:nvSpPr>
            <p:cNvPr id="8235" name="Text Box 48"/>
            <p:cNvSpPr txBox="1">
              <a:spLocks noChangeArrowheads="1"/>
            </p:cNvSpPr>
            <p:nvPr/>
          </p:nvSpPr>
          <p:spPr bwMode="auto">
            <a:xfrm>
              <a:off x="2896" y="2069"/>
              <a:ext cx="190" cy="15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r>
                <a:rPr kumimoji="1" lang="es-MX" sz="1000" smtClean="0">
                  <a:solidFill>
                    <a:schemeClr val="tx2"/>
                  </a:solidFill>
                </a:rPr>
                <a:t>10</a:t>
              </a:r>
              <a:endParaRPr kumimoji="1" lang="es-ES" sz="1000" smtClean="0">
                <a:solidFill>
                  <a:schemeClr val="tx2"/>
                </a:solidFill>
              </a:endParaRPr>
            </a:p>
          </p:txBody>
        </p:sp>
        <p:sp>
          <p:nvSpPr>
            <p:cNvPr id="45114" name="Text Box 58"/>
            <p:cNvSpPr txBox="1">
              <a:spLocks noChangeArrowheads="1"/>
            </p:cNvSpPr>
            <p:nvPr/>
          </p:nvSpPr>
          <p:spPr bwMode="auto">
            <a:xfrm>
              <a:off x="1200" y="1421"/>
              <a:ext cx="809" cy="5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defRPr/>
              </a:pPr>
              <a:r>
                <a:rPr kumimoji="1" lang="es-MX" sz="1400" b="1" dirty="0">
                  <a:solidFill>
                    <a:srgbClr val="00CC00"/>
                  </a:solidFill>
                  <a:effectLst>
                    <a:outerShdw blurRad="38100" dist="38100" dir="2700000" algn="tl">
                      <a:srgbClr val="C0C0C0"/>
                    </a:outerShdw>
                  </a:effectLst>
                  <a:latin typeface="Arial" charset="0"/>
                  <a:ea typeface="+mn-ea"/>
                </a:rPr>
                <a:t>LOGICO </a:t>
              </a:r>
            </a:p>
            <a:p>
              <a:pPr>
                <a:defRPr/>
              </a:pPr>
              <a:r>
                <a:rPr kumimoji="1" lang="es-MX" sz="1400" b="1" dirty="0">
                  <a:solidFill>
                    <a:srgbClr val="00CC00"/>
                  </a:solidFill>
                  <a:effectLst>
                    <a:outerShdw blurRad="38100" dist="38100" dir="2700000" algn="tl">
                      <a:srgbClr val="C0C0C0"/>
                    </a:outerShdw>
                  </a:effectLst>
                  <a:latin typeface="Arial" charset="0"/>
                  <a:ea typeface="+mn-ea"/>
                </a:rPr>
                <a:t>CUANTITATIVO</a:t>
              </a:r>
            </a:p>
            <a:p>
              <a:pPr>
                <a:defRPr/>
              </a:pPr>
              <a:r>
                <a:rPr kumimoji="1" lang="es-MX" sz="1400" b="1" dirty="0">
                  <a:solidFill>
                    <a:srgbClr val="00CC00"/>
                  </a:solidFill>
                  <a:effectLst>
                    <a:outerShdw blurRad="38100" dist="38100" dir="2700000" algn="tl">
                      <a:srgbClr val="C0C0C0"/>
                    </a:outerShdw>
                  </a:effectLst>
                  <a:latin typeface="Arial" charset="0"/>
                  <a:ea typeface="+mn-ea"/>
                </a:rPr>
                <a:t>CRITICO</a:t>
              </a:r>
            </a:p>
            <a:p>
              <a:pPr>
                <a:defRPr/>
              </a:pPr>
              <a:r>
                <a:rPr kumimoji="1" lang="es-MX" sz="1400" b="1" dirty="0">
                  <a:solidFill>
                    <a:srgbClr val="00CC00"/>
                  </a:solidFill>
                  <a:effectLst>
                    <a:outerShdw blurRad="38100" dist="38100" dir="2700000" algn="tl">
                      <a:srgbClr val="C0C0C0"/>
                    </a:outerShdw>
                  </a:effectLst>
                  <a:latin typeface="Arial" charset="0"/>
                  <a:ea typeface="+mn-ea"/>
                </a:rPr>
                <a:t>ANALITICO</a:t>
              </a:r>
              <a:endParaRPr kumimoji="1" lang="es-ES" sz="1400" b="1" dirty="0">
                <a:solidFill>
                  <a:srgbClr val="00CC00"/>
                </a:solidFill>
                <a:effectLst>
                  <a:outerShdw blurRad="38100" dist="38100" dir="2700000" algn="tl">
                    <a:srgbClr val="C0C0C0"/>
                  </a:outerShdw>
                </a:effectLst>
                <a:latin typeface="Arial" charset="0"/>
                <a:ea typeface="+mn-ea"/>
              </a:endParaRPr>
            </a:p>
          </p:txBody>
        </p:sp>
        <p:sp>
          <p:nvSpPr>
            <p:cNvPr id="45115" name="Text Box 59"/>
            <p:cNvSpPr txBox="1">
              <a:spLocks noChangeArrowheads="1"/>
            </p:cNvSpPr>
            <p:nvPr/>
          </p:nvSpPr>
          <p:spPr bwMode="auto">
            <a:xfrm>
              <a:off x="4296" y="2838"/>
              <a:ext cx="694" cy="5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defRPr/>
              </a:pPr>
              <a:r>
                <a:rPr kumimoji="1" lang="es-MX" sz="1400" b="1" dirty="0">
                  <a:solidFill>
                    <a:srgbClr val="FF0000"/>
                  </a:solidFill>
                  <a:effectLst>
                    <a:outerShdw blurRad="38100" dist="38100" dir="2700000" algn="tl">
                      <a:srgbClr val="C0C0C0"/>
                    </a:outerShdw>
                  </a:effectLst>
                  <a:latin typeface="Arial" charset="0"/>
                  <a:ea typeface="+mn-ea"/>
                </a:rPr>
                <a:t>EMOCIONAL</a:t>
              </a:r>
            </a:p>
            <a:p>
              <a:pPr>
                <a:defRPr/>
              </a:pPr>
              <a:r>
                <a:rPr kumimoji="1" lang="es-MX" sz="1400" b="1" dirty="0">
                  <a:solidFill>
                    <a:srgbClr val="FF0000"/>
                  </a:solidFill>
                  <a:effectLst>
                    <a:outerShdw blurRad="38100" dist="38100" dir="2700000" algn="tl">
                      <a:srgbClr val="C0C0C0"/>
                    </a:outerShdw>
                  </a:effectLst>
                  <a:latin typeface="Arial" charset="0"/>
                  <a:ea typeface="+mn-ea"/>
                </a:rPr>
                <a:t>SENCITIVO</a:t>
              </a:r>
            </a:p>
            <a:p>
              <a:pPr>
                <a:defRPr/>
              </a:pPr>
              <a:r>
                <a:rPr kumimoji="1" lang="es-MX" sz="1400" b="1" dirty="0">
                  <a:solidFill>
                    <a:srgbClr val="FF0000"/>
                  </a:solidFill>
                  <a:effectLst>
                    <a:outerShdw blurRad="38100" dist="38100" dir="2700000" algn="tl">
                      <a:srgbClr val="C0C0C0"/>
                    </a:outerShdw>
                  </a:effectLst>
                  <a:latin typeface="Arial" charset="0"/>
                  <a:ea typeface="+mn-ea"/>
                </a:rPr>
                <a:t>MUSICAL</a:t>
              </a:r>
            </a:p>
            <a:p>
              <a:pPr>
                <a:defRPr/>
              </a:pPr>
              <a:r>
                <a:rPr kumimoji="1" lang="es-MX" sz="1400" b="1" dirty="0">
                  <a:solidFill>
                    <a:srgbClr val="FF0000"/>
                  </a:solidFill>
                  <a:effectLst>
                    <a:outerShdw blurRad="38100" dist="38100" dir="2700000" algn="tl">
                      <a:srgbClr val="C0C0C0"/>
                    </a:outerShdw>
                  </a:effectLst>
                  <a:latin typeface="Arial" charset="0"/>
                  <a:ea typeface="+mn-ea"/>
                </a:rPr>
                <a:t>EXPRESIVO</a:t>
              </a:r>
              <a:endParaRPr kumimoji="1" lang="es-ES" sz="1400" b="1" dirty="0">
                <a:solidFill>
                  <a:srgbClr val="FF0000"/>
                </a:solidFill>
                <a:effectLst>
                  <a:outerShdw blurRad="38100" dist="38100" dir="2700000" algn="tl">
                    <a:srgbClr val="C0C0C0"/>
                  </a:outerShdw>
                </a:effectLst>
                <a:latin typeface="Arial" charset="0"/>
                <a:ea typeface="+mn-ea"/>
              </a:endParaRPr>
            </a:p>
          </p:txBody>
        </p:sp>
        <p:sp>
          <p:nvSpPr>
            <p:cNvPr id="45116" name="Text Box 60"/>
            <p:cNvSpPr txBox="1">
              <a:spLocks noChangeArrowheads="1"/>
            </p:cNvSpPr>
            <p:nvPr/>
          </p:nvSpPr>
          <p:spPr bwMode="auto">
            <a:xfrm>
              <a:off x="1152" y="2906"/>
              <a:ext cx="916" cy="5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defRPr/>
              </a:pPr>
              <a:r>
                <a:rPr kumimoji="1" lang="es-MX" sz="1400" b="1" dirty="0">
                  <a:solidFill>
                    <a:srgbClr val="3D4BD1"/>
                  </a:solidFill>
                  <a:effectLst>
                    <a:outerShdw blurRad="38100" dist="38100" dir="2700000" algn="tl">
                      <a:srgbClr val="C0C0C0"/>
                    </a:outerShdw>
                  </a:effectLst>
                  <a:latin typeface="Arial" charset="0"/>
                  <a:ea typeface="+mn-ea"/>
                </a:rPr>
                <a:t>CONTROLADO</a:t>
              </a:r>
            </a:p>
            <a:p>
              <a:pPr>
                <a:defRPr/>
              </a:pPr>
              <a:r>
                <a:rPr kumimoji="1" lang="es-MX" sz="1400" b="1" dirty="0">
                  <a:solidFill>
                    <a:srgbClr val="3D4BD1"/>
                  </a:solidFill>
                  <a:effectLst>
                    <a:outerShdw blurRad="38100" dist="38100" dir="2700000" algn="tl">
                      <a:srgbClr val="C0C0C0"/>
                    </a:outerShdw>
                  </a:effectLst>
                  <a:latin typeface="Arial" charset="0"/>
                  <a:ea typeface="+mn-ea"/>
                </a:rPr>
                <a:t>CONSERVADOR</a:t>
              </a:r>
            </a:p>
            <a:p>
              <a:pPr>
                <a:defRPr/>
              </a:pPr>
              <a:r>
                <a:rPr kumimoji="1" lang="es-MX" sz="1400" b="1" dirty="0">
                  <a:solidFill>
                    <a:srgbClr val="3D4BD1"/>
                  </a:solidFill>
                  <a:effectLst>
                    <a:outerShdw blurRad="38100" dist="38100" dir="2700000" algn="tl">
                      <a:srgbClr val="C0C0C0"/>
                    </a:outerShdw>
                  </a:effectLst>
                  <a:latin typeface="Arial" charset="0"/>
                  <a:ea typeface="+mn-ea"/>
                </a:rPr>
                <a:t>ESTRUCTURADO</a:t>
              </a:r>
            </a:p>
            <a:p>
              <a:pPr>
                <a:defRPr/>
              </a:pPr>
              <a:r>
                <a:rPr kumimoji="1" lang="es-MX" sz="1400" b="1" dirty="0">
                  <a:solidFill>
                    <a:srgbClr val="3D4BD1"/>
                  </a:solidFill>
                  <a:effectLst>
                    <a:outerShdw blurRad="38100" dist="38100" dir="2700000" algn="tl">
                      <a:srgbClr val="C0C0C0"/>
                    </a:outerShdw>
                  </a:effectLst>
                  <a:latin typeface="Arial" charset="0"/>
                  <a:ea typeface="+mn-ea"/>
                </a:rPr>
                <a:t>DETALLISTA</a:t>
              </a:r>
              <a:endParaRPr kumimoji="1" lang="es-ES" sz="1400" b="1" dirty="0">
                <a:solidFill>
                  <a:srgbClr val="3D4BD1"/>
                </a:solidFill>
                <a:effectLst>
                  <a:outerShdw blurRad="38100" dist="38100" dir="2700000" algn="tl">
                    <a:srgbClr val="C0C0C0"/>
                  </a:outerShdw>
                </a:effectLst>
                <a:latin typeface="Arial" charset="0"/>
                <a:ea typeface="+mn-ea"/>
              </a:endParaRPr>
            </a:p>
          </p:txBody>
        </p:sp>
        <p:sp>
          <p:nvSpPr>
            <p:cNvPr id="45117" name="Text Box 61"/>
            <p:cNvSpPr txBox="1">
              <a:spLocks noChangeArrowheads="1"/>
            </p:cNvSpPr>
            <p:nvPr/>
          </p:nvSpPr>
          <p:spPr bwMode="auto">
            <a:xfrm>
              <a:off x="4247" y="1421"/>
              <a:ext cx="818" cy="5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defRPr/>
              </a:pPr>
              <a:r>
                <a:rPr kumimoji="1" lang="es-MX" sz="1400" b="1" dirty="0">
                  <a:solidFill>
                    <a:srgbClr val="CC9900"/>
                  </a:solidFill>
                  <a:effectLst>
                    <a:outerShdw blurRad="38100" dist="38100" dir="2700000" algn="tl">
                      <a:srgbClr val="C0C0C0"/>
                    </a:outerShdw>
                  </a:effectLst>
                  <a:latin typeface="Arial" charset="0"/>
                  <a:ea typeface="+mn-ea"/>
                </a:rPr>
                <a:t>CONCEPTUAL</a:t>
              </a:r>
            </a:p>
            <a:p>
              <a:pPr>
                <a:defRPr/>
              </a:pPr>
              <a:r>
                <a:rPr kumimoji="1" lang="es-MX" sz="1400" b="1" dirty="0">
                  <a:solidFill>
                    <a:srgbClr val="CC9900"/>
                  </a:solidFill>
                  <a:effectLst>
                    <a:outerShdw blurRad="38100" dist="38100" dir="2700000" algn="tl">
                      <a:srgbClr val="C0C0C0"/>
                    </a:outerShdw>
                  </a:effectLst>
                  <a:latin typeface="Arial" charset="0"/>
                  <a:ea typeface="+mn-ea"/>
                </a:rPr>
                <a:t>SINTETIZADOR</a:t>
              </a:r>
            </a:p>
            <a:p>
              <a:pPr>
                <a:defRPr/>
              </a:pPr>
              <a:r>
                <a:rPr kumimoji="1" lang="es-MX" sz="1400" b="1" dirty="0">
                  <a:solidFill>
                    <a:srgbClr val="CC9900"/>
                  </a:solidFill>
                  <a:effectLst>
                    <a:outerShdw blurRad="38100" dist="38100" dir="2700000" algn="tl">
                      <a:srgbClr val="C0C0C0"/>
                    </a:outerShdw>
                  </a:effectLst>
                  <a:latin typeface="Arial" charset="0"/>
                  <a:ea typeface="+mn-ea"/>
                </a:rPr>
                <a:t>METAFORICO </a:t>
              </a:r>
            </a:p>
            <a:p>
              <a:pPr>
                <a:defRPr/>
              </a:pPr>
              <a:r>
                <a:rPr kumimoji="1" lang="es-MX" sz="1400" b="1" dirty="0">
                  <a:solidFill>
                    <a:srgbClr val="CC9900"/>
                  </a:solidFill>
                  <a:effectLst>
                    <a:outerShdw blurRad="38100" dist="38100" dir="2700000" algn="tl">
                      <a:srgbClr val="C0C0C0"/>
                    </a:outerShdw>
                  </a:effectLst>
                  <a:latin typeface="Arial" charset="0"/>
                  <a:ea typeface="+mn-ea"/>
                </a:rPr>
                <a:t>INTEGRADOR</a:t>
              </a:r>
              <a:endParaRPr kumimoji="1" lang="es-ES" sz="1400" b="1" dirty="0">
                <a:solidFill>
                  <a:srgbClr val="CC9900"/>
                </a:solidFill>
                <a:effectLst>
                  <a:outerShdw blurRad="38100" dist="38100" dir="2700000" algn="tl">
                    <a:srgbClr val="C0C0C0"/>
                  </a:outerShdw>
                </a:effectLst>
                <a:latin typeface="Arial" charset="0"/>
                <a:ea typeface="+mn-ea"/>
              </a:endParaRPr>
            </a:p>
          </p:txBody>
        </p:sp>
        <p:sp>
          <p:nvSpPr>
            <p:cNvPr id="8240" name="Text Box 63"/>
            <p:cNvSpPr txBox="1">
              <a:spLocks noChangeArrowheads="1"/>
            </p:cNvSpPr>
            <p:nvPr/>
          </p:nvSpPr>
          <p:spPr bwMode="auto">
            <a:xfrm>
              <a:off x="1354" y="3888"/>
              <a:ext cx="2262" cy="15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r>
                <a:rPr kumimoji="1" lang="es-MX" altLang="es-MX" sz="1000">
                  <a:solidFill>
                    <a:schemeClr val="tx2"/>
                  </a:solidFill>
                  <a:latin typeface="Arial" pitchFamily="34" charset="0"/>
                </a:rPr>
                <a:t>* CREADO EN LOS 70´S POR EL DOCTOR NED HERRMAN.</a:t>
              </a:r>
              <a:endParaRPr kumimoji="1" lang="es-ES" altLang="es-MX" sz="1000">
                <a:solidFill>
                  <a:schemeClr val="tx2"/>
                </a:solidFill>
                <a:latin typeface="Arial" pitchFamily="34" charset="0"/>
              </a:endParaRPr>
            </a:p>
          </p:txBody>
        </p:sp>
      </p:grpSp>
      <p:sp>
        <p:nvSpPr>
          <p:cNvPr id="8195" name="Rectangle 110"/>
          <p:cNvSpPr>
            <a:spLocks noChangeArrowheads="1"/>
          </p:cNvSpPr>
          <p:nvPr/>
        </p:nvSpPr>
        <p:spPr bwMode="auto">
          <a:xfrm>
            <a:off x="1141413" y="950913"/>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2" name="CuadroTexto 1"/>
          <p:cNvSpPr txBox="1"/>
          <p:nvPr/>
        </p:nvSpPr>
        <p:spPr>
          <a:xfrm rot="16200000">
            <a:off x="-1924544" y="3228801"/>
            <a:ext cx="4875349" cy="523220"/>
          </a:xfrm>
          <a:prstGeom prst="rect">
            <a:avLst/>
          </a:prstGeom>
          <a:noFill/>
        </p:spPr>
        <p:txBody>
          <a:bodyPr wrap="square" rtlCol="0">
            <a:spAutoFit/>
          </a:bodyPr>
          <a:lstStyle/>
          <a:p>
            <a:r>
              <a:rPr lang="es-MX" sz="2800" b="1" dirty="0" smtClean="0"/>
              <a:t>HERRAMIENTA  R.R.H.H</a:t>
            </a:r>
            <a:endParaRPr lang="es-MX" sz="2800" b="1" dirty="0"/>
          </a:p>
        </p:txBody>
      </p:sp>
    </p:spTree>
  </p:cSld>
  <p:clrMapOvr>
    <a:masterClrMapping/>
  </p:clrMapOvr>
  <p:transition>
    <p:fade thruBlk="1"/>
  </p:transition>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02" name="Rectangle 2"/>
          <p:cNvSpPr>
            <a:spLocks noGrp="1" noChangeArrowheads="1"/>
          </p:cNvSpPr>
          <p:nvPr>
            <p:ph type="body" idx="1"/>
          </p:nvPr>
        </p:nvSpPr>
        <p:spPr>
          <a:xfrm>
            <a:off x="1143000" y="228600"/>
            <a:ext cx="7391400" cy="533400"/>
          </a:xfrm>
        </p:spPr>
        <p:txBody>
          <a:bodyPr/>
          <a:lstStyle/>
          <a:p>
            <a:pPr marL="0" indent="0" algn="ctr" eaLnBrk="1" hangingPunct="1">
              <a:buFont typeface="Wingdings" pitchFamily="2" charset="2"/>
              <a:buNone/>
            </a:pPr>
            <a:r>
              <a:rPr lang="es-MX" altLang="es-MX" sz="2400" b="1" dirty="0" smtClean="0">
                <a:solidFill>
                  <a:schemeClr val="tx2"/>
                </a:solidFill>
                <a:effectLst>
                  <a:outerShdw blurRad="38100" dist="38100" dir="2700000" algn="tl">
                    <a:srgbClr val="C0C0C0"/>
                  </a:outerShdw>
                </a:effectLst>
              </a:rPr>
              <a:t> ANÁLISIS Y DISEÑO DE PUESTOS</a:t>
            </a:r>
            <a:endParaRPr lang="es-MX" altLang="es-MX" sz="2400" b="1" i="1" dirty="0" smtClean="0">
              <a:solidFill>
                <a:schemeClr val="tx2"/>
              </a:solidFill>
              <a:effectLst>
                <a:outerShdw blurRad="38100" dist="38100" dir="2700000" algn="tl">
                  <a:srgbClr val="C0C0C0"/>
                </a:outerShdw>
              </a:effectLst>
            </a:endParaRPr>
          </a:p>
        </p:txBody>
      </p:sp>
      <p:grpSp>
        <p:nvGrpSpPr>
          <p:cNvPr id="204818" name="Group 18"/>
          <p:cNvGrpSpPr>
            <a:grpSpLocks/>
          </p:cNvGrpSpPr>
          <p:nvPr/>
        </p:nvGrpSpPr>
        <p:grpSpPr bwMode="auto">
          <a:xfrm>
            <a:off x="35496" y="836712"/>
            <a:ext cx="9036496" cy="5688632"/>
            <a:chOff x="48" y="624"/>
            <a:chExt cx="5664" cy="3408"/>
          </a:xfrm>
        </p:grpSpPr>
        <p:sp>
          <p:nvSpPr>
            <p:cNvPr id="149508" name="Line 15"/>
            <p:cNvSpPr>
              <a:spLocks noChangeShapeType="1"/>
            </p:cNvSpPr>
            <p:nvPr/>
          </p:nvSpPr>
          <p:spPr bwMode="auto">
            <a:xfrm>
              <a:off x="1056" y="2640"/>
              <a:ext cx="288" cy="0"/>
            </a:xfrm>
            <a:prstGeom prst="line">
              <a:avLst/>
            </a:prstGeom>
            <a:noFill/>
            <a:ln w="38100" cap="sq">
              <a:solidFill>
                <a:srgbClr val="FFFF99"/>
              </a:solidFill>
              <a:round/>
              <a:headEnd type="none" w="sm" len="sm"/>
              <a:tailEnd type="triangle" w="med" len="lg"/>
            </a:ln>
            <a:effectLst>
              <a:outerShdw blurRad="63500" dist="38099" dir="2700000" algn="ctr" rotWithShape="0">
                <a:schemeClr val="bg2">
                  <a:alpha val="74998"/>
                </a:schemeClr>
              </a:outerShdw>
            </a:effectLst>
            <a:extLst>
              <a:ext uri="{909E8E84-426E-40dd-AFC4-6F175D3DCCD1}">
                <a14:hiddenFill xmlns="" xmlns:a14="http://schemas.microsoft.com/office/drawing/2010/main">
                  <a:noFill/>
                </a14:hiddenFill>
              </a:ext>
            </a:extLst>
          </p:spPr>
          <p:txBody>
            <a:bodyPr/>
            <a:lstStyle/>
            <a:p>
              <a:pPr>
                <a:defRPr/>
              </a:pPr>
              <a:endParaRPr lang="es-ES">
                <a:latin typeface="Times New Roman" charset="0"/>
                <a:ea typeface="ＭＳ Ｐゴシック" charset="0"/>
              </a:endParaRPr>
            </a:p>
          </p:txBody>
        </p:sp>
        <p:sp>
          <p:nvSpPr>
            <p:cNvPr id="204803" name="Text Box 3"/>
            <p:cNvSpPr txBox="1">
              <a:spLocks noChangeArrowheads="1"/>
            </p:cNvSpPr>
            <p:nvPr/>
          </p:nvSpPr>
          <p:spPr bwMode="auto">
            <a:xfrm>
              <a:off x="1116" y="624"/>
              <a:ext cx="3958" cy="42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defRPr/>
              </a:pPr>
              <a:r>
                <a:rPr kumimoji="1" lang="es-MX" sz="2000" b="1" dirty="0">
                  <a:effectLst>
                    <a:outerShdw blurRad="38100" dist="38100" dir="2700000" algn="tl">
                      <a:srgbClr val="C0C0C0"/>
                    </a:outerShdw>
                  </a:effectLst>
                  <a:latin typeface="Arial" charset="0"/>
                  <a:ea typeface="+mn-ea"/>
                </a:rPr>
                <a:t>FASES DE LA </a:t>
              </a:r>
              <a:r>
                <a:rPr kumimoji="1" lang="es-MX" sz="2000" b="1" dirty="0" smtClean="0">
                  <a:effectLst>
                    <a:outerShdw blurRad="38100" dist="38100" dir="2700000" algn="tl">
                      <a:srgbClr val="C0C0C0"/>
                    </a:outerShdw>
                  </a:effectLst>
                  <a:latin typeface="Arial" charset="0"/>
                  <a:ea typeface="+mn-ea"/>
                </a:rPr>
                <a:t>INFORMACIÓN </a:t>
              </a:r>
              <a:r>
                <a:rPr kumimoji="1" lang="es-MX" sz="2000" b="1" dirty="0">
                  <a:effectLst>
                    <a:outerShdw blurRad="38100" dist="38100" dir="2700000" algn="tl">
                      <a:srgbClr val="C0C0C0"/>
                    </a:outerShdw>
                  </a:effectLst>
                  <a:latin typeface="Arial" charset="0"/>
                  <a:ea typeface="+mn-ea"/>
                </a:rPr>
                <a:t>PARA EL </a:t>
              </a:r>
              <a:r>
                <a:rPr kumimoji="1" lang="es-MX" sz="2000" b="1" dirty="0" smtClean="0">
                  <a:effectLst>
                    <a:outerShdw blurRad="38100" dist="38100" dir="2700000" algn="tl">
                      <a:srgbClr val="C0C0C0"/>
                    </a:outerShdw>
                  </a:effectLst>
                  <a:latin typeface="Arial" charset="0"/>
                  <a:ea typeface="+mn-ea"/>
                </a:rPr>
                <a:t>ANÁLISIS</a:t>
              </a:r>
              <a:endParaRPr kumimoji="1" lang="es-MX" sz="2000" b="1" dirty="0">
                <a:effectLst>
                  <a:outerShdw blurRad="38100" dist="38100" dir="2700000" algn="tl">
                    <a:srgbClr val="C0C0C0"/>
                  </a:outerShdw>
                </a:effectLst>
                <a:latin typeface="Arial" charset="0"/>
                <a:ea typeface="+mn-ea"/>
              </a:endParaRPr>
            </a:p>
            <a:p>
              <a:pPr algn="ctr">
                <a:defRPr/>
              </a:pPr>
              <a:r>
                <a:rPr kumimoji="1" lang="es-MX" sz="2000" b="1" dirty="0">
                  <a:effectLst>
                    <a:outerShdw blurRad="38100" dist="38100" dir="2700000" algn="tl">
                      <a:srgbClr val="C0C0C0"/>
                    </a:outerShdw>
                  </a:effectLst>
                  <a:latin typeface="Arial" charset="0"/>
                  <a:ea typeface="+mn-ea"/>
                </a:rPr>
                <a:t>DE PUESTOS</a:t>
              </a:r>
              <a:endParaRPr kumimoji="1" lang="es-ES" sz="2000" b="1" dirty="0">
                <a:effectLst>
                  <a:outerShdw blurRad="38100" dist="38100" dir="2700000" algn="tl">
                    <a:srgbClr val="C0C0C0"/>
                  </a:outerShdw>
                </a:effectLst>
                <a:latin typeface="Arial" charset="0"/>
                <a:ea typeface="+mn-ea"/>
              </a:endParaRPr>
            </a:p>
          </p:txBody>
        </p:sp>
        <p:sp>
          <p:nvSpPr>
            <p:cNvPr id="204804" name="Text Box 4"/>
            <p:cNvSpPr txBox="1">
              <a:spLocks noChangeArrowheads="1"/>
            </p:cNvSpPr>
            <p:nvPr/>
          </p:nvSpPr>
          <p:spPr bwMode="auto">
            <a:xfrm>
              <a:off x="48" y="1104"/>
              <a:ext cx="1104" cy="54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defRPr/>
              </a:pPr>
              <a:r>
                <a:rPr kumimoji="1" lang="es-MX" sz="1200" b="1" dirty="0" smtClean="0">
                  <a:effectLst>
                    <a:outerShdw blurRad="38100" dist="38100" dir="2700000" algn="tl">
                      <a:srgbClr val="C0C0C0"/>
                    </a:outerShdw>
                  </a:effectLst>
                  <a:latin typeface="Arial" charset="0"/>
                  <a:ea typeface="+mn-ea"/>
                </a:rPr>
                <a:t>PREPARACIÓN </a:t>
              </a:r>
              <a:endParaRPr kumimoji="1" lang="es-MX" sz="1200" b="1" dirty="0">
                <a:effectLst>
                  <a:outerShdw blurRad="38100" dist="38100" dir="2700000" algn="tl">
                    <a:srgbClr val="C0C0C0"/>
                  </a:outerShdw>
                </a:effectLst>
                <a:latin typeface="Arial" charset="0"/>
                <a:ea typeface="+mn-ea"/>
              </a:endParaRPr>
            </a:p>
            <a:p>
              <a:pPr algn="ctr">
                <a:spcBef>
                  <a:spcPct val="50000"/>
                </a:spcBef>
                <a:defRPr/>
              </a:pPr>
              <a:r>
                <a:rPr kumimoji="1" lang="es-MX" sz="1200" b="1" dirty="0">
                  <a:effectLst>
                    <a:outerShdw blurRad="38100" dist="38100" dir="2700000" algn="tl">
                      <a:srgbClr val="C0C0C0"/>
                    </a:outerShdw>
                  </a:effectLst>
                  <a:latin typeface="Arial" charset="0"/>
                  <a:ea typeface="+mn-ea"/>
                </a:rPr>
                <a:t>PARA EL </a:t>
              </a:r>
              <a:r>
                <a:rPr kumimoji="1" lang="es-MX" sz="1200" b="1" dirty="0" smtClean="0">
                  <a:effectLst>
                    <a:outerShdw blurRad="38100" dist="38100" dir="2700000" algn="tl">
                      <a:srgbClr val="C0C0C0"/>
                    </a:outerShdw>
                  </a:effectLst>
                  <a:latin typeface="Arial" charset="0"/>
                  <a:ea typeface="+mn-ea"/>
                </a:rPr>
                <a:t>ANÁLISIS</a:t>
              </a:r>
              <a:endParaRPr kumimoji="1" lang="es-MX" sz="1200" b="1" dirty="0">
                <a:effectLst>
                  <a:outerShdw blurRad="38100" dist="38100" dir="2700000" algn="tl">
                    <a:srgbClr val="C0C0C0"/>
                  </a:outerShdw>
                </a:effectLst>
                <a:latin typeface="Arial" charset="0"/>
                <a:ea typeface="+mn-ea"/>
              </a:endParaRPr>
            </a:p>
            <a:p>
              <a:pPr algn="ctr">
                <a:spcBef>
                  <a:spcPct val="50000"/>
                </a:spcBef>
                <a:defRPr/>
              </a:pPr>
              <a:r>
                <a:rPr kumimoji="1" lang="es-MX" sz="1200" b="1" dirty="0">
                  <a:effectLst>
                    <a:outerShdw blurRad="38100" dist="38100" dir="2700000" algn="tl">
                      <a:srgbClr val="C0C0C0"/>
                    </a:outerShdw>
                  </a:effectLst>
                  <a:latin typeface="Arial" charset="0"/>
                  <a:ea typeface="+mn-ea"/>
                </a:rPr>
                <a:t>DE PUESTOS</a:t>
              </a:r>
              <a:endParaRPr kumimoji="1" lang="es-ES" sz="1200" b="1" dirty="0">
                <a:effectLst>
                  <a:outerShdw blurRad="38100" dist="38100" dir="2700000" algn="tl">
                    <a:srgbClr val="C0C0C0"/>
                  </a:outerShdw>
                </a:effectLst>
                <a:latin typeface="Arial" charset="0"/>
                <a:ea typeface="+mn-ea"/>
              </a:endParaRPr>
            </a:p>
          </p:txBody>
        </p:sp>
        <p:sp>
          <p:nvSpPr>
            <p:cNvPr id="204805" name="Text Box 5"/>
            <p:cNvSpPr txBox="1">
              <a:spLocks noChangeArrowheads="1"/>
            </p:cNvSpPr>
            <p:nvPr/>
          </p:nvSpPr>
          <p:spPr bwMode="auto">
            <a:xfrm>
              <a:off x="4128" y="1113"/>
              <a:ext cx="1344" cy="54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spcBef>
                  <a:spcPct val="50000"/>
                </a:spcBef>
              </a:pPr>
              <a:r>
                <a:rPr kumimoji="1" lang="es-MX" altLang="es-MX" sz="1200" b="1" dirty="0">
                  <a:effectLst>
                    <a:outerShdw blurRad="38100" dist="38100" dir="2700000" algn="tl">
                      <a:srgbClr val="C0C0C0"/>
                    </a:outerShdw>
                  </a:effectLst>
                  <a:latin typeface="Arial" pitchFamily="34" charset="0"/>
                </a:rPr>
                <a:t>APLICACIÓN DE LA </a:t>
              </a:r>
            </a:p>
            <a:p>
              <a:pPr algn="ctr" eaLnBrk="1" hangingPunct="1">
                <a:spcBef>
                  <a:spcPct val="50000"/>
                </a:spcBef>
              </a:pPr>
              <a:r>
                <a:rPr kumimoji="1" lang="es-MX" altLang="es-MX" sz="1200" b="1" dirty="0" smtClean="0">
                  <a:effectLst>
                    <a:outerShdw blurRad="38100" dist="38100" dir="2700000" algn="tl">
                      <a:srgbClr val="C0C0C0"/>
                    </a:outerShdw>
                  </a:effectLst>
                  <a:latin typeface="Arial" pitchFamily="34" charset="0"/>
                </a:rPr>
                <a:t>INFORMACIÓN </a:t>
              </a:r>
              <a:r>
                <a:rPr kumimoji="1" lang="es-MX" altLang="es-MX" sz="1200" b="1" dirty="0">
                  <a:effectLst>
                    <a:outerShdw blurRad="38100" dist="38100" dir="2700000" algn="tl">
                      <a:srgbClr val="C0C0C0"/>
                    </a:outerShdw>
                  </a:effectLst>
                  <a:latin typeface="Arial" pitchFamily="34" charset="0"/>
                </a:rPr>
                <a:t>SOBRE</a:t>
              </a:r>
            </a:p>
            <a:p>
              <a:pPr algn="ctr" eaLnBrk="1" hangingPunct="1">
                <a:spcBef>
                  <a:spcPct val="50000"/>
                </a:spcBef>
              </a:pPr>
              <a:r>
                <a:rPr kumimoji="1" lang="es-MX" altLang="es-MX" sz="1200" b="1" dirty="0" smtClean="0">
                  <a:effectLst>
                    <a:outerShdw blurRad="38100" dist="38100" dir="2700000" algn="tl">
                      <a:srgbClr val="C0C0C0"/>
                    </a:outerShdw>
                  </a:effectLst>
                  <a:latin typeface="Arial" pitchFamily="34" charset="0"/>
                </a:rPr>
                <a:t>ANÁLISIS </a:t>
              </a:r>
              <a:r>
                <a:rPr kumimoji="1" lang="es-MX" altLang="es-MX" sz="1200" b="1" dirty="0">
                  <a:effectLst>
                    <a:outerShdw blurRad="38100" dist="38100" dir="2700000" algn="tl">
                      <a:srgbClr val="C0C0C0"/>
                    </a:outerShdw>
                  </a:effectLst>
                  <a:latin typeface="Arial" pitchFamily="34" charset="0"/>
                </a:rPr>
                <a:t>DE PUESTOS</a:t>
              </a:r>
              <a:endParaRPr kumimoji="1" lang="es-ES" altLang="es-MX" sz="1200" b="1" dirty="0">
                <a:effectLst>
                  <a:outerShdw blurRad="38100" dist="38100" dir="2700000" algn="tl">
                    <a:srgbClr val="C0C0C0"/>
                  </a:outerShdw>
                </a:effectLst>
                <a:latin typeface="Arial" pitchFamily="34" charset="0"/>
              </a:endParaRPr>
            </a:p>
          </p:txBody>
        </p:sp>
        <p:sp>
          <p:nvSpPr>
            <p:cNvPr id="204806" name="Text Box 6"/>
            <p:cNvSpPr txBox="1">
              <a:spLocks noChangeArrowheads="1"/>
            </p:cNvSpPr>
            <p:nvPr/>
          </p:nvSpPr>
          <p:spPr bwMode="auto">
            <a:xfrm>
              <a:off x="1585" y="1104"/>
              <a:ext cx="1823" cy="36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defRPr/>
              </a:pPr>
              <a:r>
                <a:rPr kumimoji="1" lang="es-MX" sz="1200" b="1" dirty="0" smtClean="0">
                  <a:effectLst>
                    <a:outerShdw blurRad="38100" dist="38100" dir="2700000" algn="tl">
                      <a:srgbClr val="C0C0C0"/>
                    </a:outerShdw>
                  </a:effectLst>
                  <a:latin typeface="Arial" charset="0"/>
                  <a:ea typeface="+mn-ea"/>
                </a:rPr>
                <a:t>RECOLECCIÓN </a:t>
              </a:r>
              <a:r>
                <a:rPr kumimoji="1" lang="es-MX" sz="1200" b="1" dirty="0">
                  <a:effectLst>
                    <a:outerShdw blurRad="38100" dist="38100" dir="2700000" algn="tl">
                      <a:srgbClr val="C0C0C0"/>
                    </a:outerShdw>
                  </a:effectLst>
                  <a:latin typeface="Arial" charset="0"/>
                  <a:ea typeface="+mn-ea"/>
                </a:rPr>
                <a:t>DE </a:t>
              </a:r>
              <a:r>
                <a:rPr kumimoji="1" lang="es-MX" sz="1200" b="1" dirty="0" smtClean="0">
                  <a:effectLst>
                    <a:outerShdw blurRad="38100" dist="38100" dir="2700000" algn="tl">
                      <a:srgbClr val="C0C0C0"/>
                    </a:outerShdw>
                  </a:effectLst>
                  <a:latin typeface="Arial" charset="0"/>
                  <a:ea typeface="+mn-ea"/>
                </a:rPr>
                <a:t>INFORMACIÓN</a:t>
              </a:r>
              <a:endParaRPr kumimoji="1" lang="es-MX" sz="1200" b="1" dirty="0">
                <a:effectLst>
                  <a:outerShdw blurRad="38100" dist="38100" dir="2700000" algn="tl">
                    <a:srgbClr val="C0C0C0"/>
                  </a:outerShdw>
                </a:effectLst>
                <a:latin typeface="Arial" charset="0"/>
                <a:ea typeface="+mn-ea"/>
              </a:endParaRPr>
            </a:p>
            <a:p>
              <a:pPr algn="ctr">
                <a:spcBef>
                  <a:spcPct val="50000"/>
                </a:spcBef>
                <a:defRPr/>
              </a:pPr>
              <a:r>
                <a:rPr kumimoji="1" lang="es-MX" sz="1200" b="1" dirty="0">
                  <a:effectLst>
                    <a:outerShdw blurRad="38100" dist="38100" dir="2700000" algn="tl">
                      <a:srgbClr val="C0C0C0"/>
                    </a:outerShdw>
                  </a:effectLst>
                  <a:latin typeface="Arial" charset="0"/>
                  <a:ea typeface="+mn-ea"/>
                </a:rPr>
                <a:t>SOBRE </a:t>
              </a:r>
              <a:r>
                <a:rPr kumimoji="1" lang="es-MX" sz="1200" b="1" dirty="0" smtClean="0">
                  <a:effectLst>
                    <a:outerShdw blurRad="38100" dist="38100" dir="2700000" algn="tl">
                      <a:srgbClr val="C0C0C0"/>
                    </a:outerShdw>
                  </a:effectLst>
                  <a:latin typeface="Arial" charset="0"/>
                  <a:ea typeface="+mn-ea"/>
                </a:rPr>
                <a:t>ANÁLISIS </a:t>
              </a:r>
              <a:r>
                <a:rPr kumimoji="1" lang="es-MX" sz="1200" b="1" dirty="0">
                  <a:effectLst>
                    <a:outerShdw blurRad="38100" dist="38100" dir="2700000" algn="tl">
                      <a:srgbClr val="C0C0C0"/>
                    </a:outerShdw>
                  </a:effectLst>
                  <a:latin typeface="Arial" charset="0"/>
                  <a:ea typeface="+mn-ea"/>
                </a:rPr>
                <a:t>DE PUESTOS</a:t>
              </a:r>
              <a:endParaRPr kumimoji="1" lang="es-ES" sz="1200" b="1" dirty="0">
                <a:effectLst>
                  <a:outerShdw blurRad="38100" dist="38100" dir="2700000" algn="tl">
                    <a:srgbClr val="C0C0C0"/>
                  </a:outerShdw>
                </a:effectLst>
                <a:latin typeface="Arial" charset="0"/>
                <a:ea typeface="+mn-ea"/>
              </a:endParaRPr>
            </a:p>
          </p:txBody>
        </p:sp>
        <p:sp>
          <p:nvSpPr>
            <p:cNvPr id="149513" name="Line 7"/>
            <p:cNvSpPr>
              <a:spLocks noChangeShapeType="1"/>
            </p:cNvSpPr>
            <p:nvPr/>
          </p:nvSpPr>
          <p:spPr bwMode="auto">
            <a:xfrm>
              <a:off x="1200" y="1152"/>
              <a:ext cx="0" cy="2880"/>
            </a:xfrm>
            <a:prstGeom prst="line">
              <a:avLst/>
            </a:prstGeom>
            <a:noFill/>
            <a:ln w="57150">
              <a:solidFill>
                <a:schemeClr val="tx2"/>
              </a:solidFill>
              <a:prstDash val="dash"/>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sp>
          <p:nvSpPr>
            <p:cNvPr id="149514" name="Line 8"/>
            <p:cNvSpPr>
              <a:spLocks noChangeShapeType="1"/>
            </p:cNvSpPr>
            <p:nvPr/>
          </p:nvSpPr>
          <p:spPr bwMode="auto">
            <a:xfrm>
              <a:off x="3808" y="1152"/>
              <a:ext cx="0" cy="2880"/>
            </a:xfrm>
            <a:prstGeom prst="line">
              <a:avLst/>
            </a:prstGeom>
            <a:noFill/>
            <a:ln w="57150">
              <a:solidFill>
                <a:schemeClr val="tx2"/>
              </a:solidFill>
              <a:prstDash val="dash"/>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sp>
          <p:nvSpPr>
            <p:cNvPr id="204809" name="Text Box 9"/>
            <p:cNvSpPr txBox="1">
              <a:spLocks noChangeArrowheads="1"/>
            </p:cNvSpPr>
            <p:nvPr/>
          </p:nvSpPr>
          <p:spPr bwMode="auto">
            <a:xfrm>
              <a:off x="48" y="1776"/>
              <a:ext cx="960" cy="1530"/>
            </a:xfrm>
            <a:prstGeom prst="rect">
              <a:avLst/>
            </a:prstGeom>
            <a:ln/>
            <a:extLst/>
          </p:spPr>
          <p:style>
            <a:lnRef idx="0">
              <a:schemeClr val="dk1"/>
            </a:lnRef>
            <a:fillRef idx="3">
              <a:schemeClr val="dk1"/>
            </a:fillRef>
            <a:effectRef idx="3">
              <a:schemeClr val="dk1"/>
            </a:effectRef>
            <a:fontRef idx="minor">
              <a:schemeClr val="lt1"/>
            </a:fontRef>
          </p:style>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spcBef>
                  <a:spcPct val="50000"/>
                </a:spcBef>
              </a:pPr>
              <a:endParaRPr kumimoji="1" lang="es-MX" altLang="es-MX" sz="1000" b="1" dirty="0">
                <a:solidFill>
                  <a:schemeClr val="bg1"/>
                </a:solidFill>
                <a:effectLst>
                  <a:outerShdw blurRad="38100" dist="38100" dir="2700000" algn="tl">
                    <a:srgbClr val="000000"/>
                  </a:outerShdw>
                </a:effectLst>
                <a:latin typeface="Arial" pitchFamily="34" charset="0"/>
              </a:endParaRPr>
            </a:p>
            <a:p>
              <a:pPr algn="ctr" eaLnBrk="1" hangingPunct="1">
                <a:spcBef>
                  <a:spcPct val="50000"/>
                </a:spcBef>
              </a:pPr>
              <a:endParaRPr kumimoji="1" lang="es-MX" altLang="es-MX" sz="1000" b="1" dirty="0">
                <a:solidFill>
                  <a:schemeClr val="bg1"/>
                </a:solidFill>
                <a:effectLst>
                  <a:outerShdw blurRad="38100" dist="38100" dir="2700000" algn="tl">
                    <a:srgbClr val="000000"/>
                  </a:outerShdw>
                </a:effectLst>
                <a:latin typeface="Arial" pitchFamily="34" charset="0"/>
              </a:endParaRPr>
            </a:p>
            <a:p>
              <a:pPr algn="ctr" eaLnBrk="1" hangingPunct="1">
                <a:spcBef>
                  <a:spcPct val="50000"/>
                </a:spcBef>
              </a:pPr>
              <a:r>
                <a:rPr kumimoji="1" lang="es-MX" altLang="es-MX" sz="1000" b="1" dirty="0">
                  <a:solidFill>
                    <a:schemeClr val="bg1"/>
                  </a:solidFill>
                  <a:effectLst>
                    <a:outerShdw blurRad="38100" dist="38100" dir="2700000" algn="tl">
                      <a:srgbClr val="000000"/>
                    </a:outerShdw>
                  </a:effectLst>
                  <a:latin typeface="Arial" pitchFamily="34" charset="0"/>
                </a:rPr>
                <a:t>FAMILIARIZACION</a:t>
              </a:r>
            </a:p>
            <a:p>
              <a:pPr algn="ctr" eaLnBrk="1" hangingPunct="1">
                <a:spcBef>
                  <a:spcPct val="50000"/>
                </a:spcBef>
              </a:pPr>
              <a:r>
                <a:rPr kumimoji="1" lang="es-MX" altLang="es-MX" sz="1000" b="1" dirty="0">
                  <a:solidFill>
                    <a:schemeClr val="bg1"/>
                  </a:solidFill>
                  <a:effectLst>
                    <a:outerShdw blurRad="38100" dist="38100" dir="2700000" algn="tl">
                      <a:srgbClr val="000000"/>
                    </a:outerShdw>
                  </a:effectLst>
                  <a:latin typeface="Arial" pitchFamily="34" charset="0"/>
                </a:rPr>
                <a:t>GENERAL </a:t>
              </a:r>
            </a:p>
            <a:p>
              <a:pPr algn="ctr" eaLnBrk="1" hangingPunct="1">
                <a:spcBef>
                  <a:spcPct val="50000"/>
                </a:spcBef>
              </a:pPr>
              <a:r>
                <a:rPr kumimoji="1" lang="es-MX" altLang="es-MX" sz="1000" b="1" dirty="0">
                  <a:solidFill>
                    <a:schemeClr val="bg1"/>
                  </a:solidFill>
                  <a:effectLst>
                    <a:outerShdw blurRad="38100" dist="38100" dir="2700000" algn="tl">
                      <a:srgbClr val="000000"/>
                    </a:outerShdw>
                  </a:effectLst>
                  <a:latin typeface="Arial" pitchFamily="34" charset="0"/>
                </a:rPr>
                <a:t>CON LA</a:t>
              </a:r>
            </a:p>
            <a:p>
              <a:pPr algn="ctr" eaLnBrk="1" hangingPunct="1">
                <a:spcBef>
                  <a:spcPct val="50000"/>
                </a:spcBef>
              </a:pPr>
              <a:r>
                <a:rPr kumimoji="1" lang="es-MX" altLang="es-MX" sz="1000" b="1" dirty="0">
                  <a:solidFill>
                    <a:schemeClr val="bg1"/>
                  </a:solidFill>
                  <a:effectLst>
                    <a:outerShdw blurRad="38100" dist="38100" dir="2700000" algn="tl">
                      <a:srgbClr val="000000"/>
                    </a:outerShdw>
                  </a:effectLst>
                  <a:latin typeface="Arial" pitchFamily="34" charset="0"/>
                </a:rPr>
                <a:t>ORGANIZACIÓN </a:t>
              </a:r>
            </a:p>
            <a:p>
              <a:pPr algn="ctr" eaLnBrk="1" hangingPunct="1">
                <a:spcBef>
                  <a:spcPct val="50000"/>
                </a:spcBef>
              </a:pPr>
              <a:r>
                <a:rPr kumimoji="1" lang="es-MX" altLang="es-MX" sz="1000" b="1" dirty="0">
                  <a:solidFill>
                    <a:schemeClr val="bg1"/>
                  </a:solidFill>
                  <a:effectLst>
                    <a:outerShdw blurRad="38100" dist="38100" dir="2700000" algn="tl">
                      <a:srgbClr val="000000"/>
                    </a:outerShdw>
                  </a:effectLst>
                  <a:latin typeface="Arial" pitchFamily="34" charset="0"/>
                </a:rPr>
                <a:t>Y</a:t>
              </a:r>
            </a:p>
            <a:p>
              <a:pPr algn="ctr" eaLnBrk="1" hangingPunct="1">
                <a:spcBef>
                  <a:spcPct val="50000"/>
                </a:spcBef>
              </a:pPr>
              <a:r>
                <a:rPr kumimoji="1" lang="es-MX" altLang="es-MX" sz="1000" b="1" dirty="0">
                  <a:solidFill>
                    <a:schemeClr val="bg1"/>
                  </a:solidFill>
                  <a:effectLst>
                    <a:outerShdw blurRad="38100" dist="38100" dir="2700000" algn="tl">
                      <a:srgbClr val="000000"/>
                    </a:outerShdw>
                  </a:effectLst>
                  <a:latin typeface="Arial" pitchFamily="34" charset="0"/>
                </a:rPr>
                <a:t>EL TIPO DE</a:t>
              </a:r>
            </a:p>
            <a:p>
              <a:pPr algn="ctr" eaLnBrk="1" hangingPunct="1">
                <a:spcBef>
                  <a:spcPct val="50000"/>
                </a:spcBef>
              </a:pPr>
              <a:r>
                <a:rPr kumimoji="1" lang="es-MX" altLang="es-MX" sz="1000" b="1" dirty="0">
                  <a:solidFill>
                    <a:schemeClr val="bg1"/>
                  </a:solidFill>
                  <a:effectLst>
                    <a:outerShdw blurRad="38100" dist="38100" dir="2700000" algn="tl">
                      <a:srgbClr val="000000"/>
                    </a:outerShdw>
                  </a:effectLst>
                  <a:latin typeface="Arial" pitchFamily="34" charset="0"/>
                </a:rPr>
                <a:t>TRABAJO QUE </a:t>
              </a:r>
            </a:p>
            <a:p>
              <a:pPr algn="ctr" eaLnBrk="1" hangingPunct="1">
                <a:spcBef>
                  <a:spcPct val="50000"/>
                </a:spcBef>
              </a:pPr>
              <a:r>
                <a:rPr kumimoji="1" lang="es-MX" altLang="es-MX" sz="1000" b="1" dirty="0">
                  <a:solidFill>
                    <a:schemeClr val="bg1"/>
                  </a:solidFill>
                  <a:effectLst>
                    <a:outerShdw blurRad="38100" dist="38100" dir="2700000" algn="tl">
                      <a:srgbClr val="000000"/>
                    </a:outerShdw>
                  </a:effectLst>
                  <a:latin typeface="Arial" pitchFamily="34" charset="0"/>
                </a:rPr>
                <a:t>REALIZA</a:t>
              </a:r>
            </a:p>
            <a:p>
              <a:pPr algn="ctr" eaLnBrk="1" hangingPunct="1">
                <a:spcBef>
                  <a:spcPct val="50000"/>
                </a:spcBef>
              </a:pPr>
              <a:endParaRPr kumimoji="1" lang="es-MX" altLang="es-MX" sz="1000" b="1" dirty="0">
                <a:solidFill>
                  <a:schemeClr val="bg1"/>
                </a:solidFill>
                <a:effectLst>
                  <a:outerShdw blurRad="38100" dist="38100" dir="2700000" algn="tl">
                    <a:srgbClr val="000000"/>
                  </a:outerShdw>
                </a:effectLst>
                <a:latin typeface="Arial" pitchFamily="34" charset="0"/>
              </a:endParaRPr>
            </a:p>
          </p:txBody>
        </p:sp>
        <p:sp>
          <p:nvSpPr>
            <p:cNvPr id="204811" name="Text Box 11"/>
            <p:cNvSpPr txBox="1">
              <a:spLocks noChangeArrowheads="1"/>
            </p:cNvSpPr>
            <p:nvPr/>
          </p:nvSpPr>
          <p:spPr bwMode="auto">
            <a:xfrm>
              <a:off x="1343" y="1776"/>
              <a:ext cx="823" cy="1530"/>
            </a:xfrm>
            <a:prstGeom prst="rect">
              <a:avLst/>
            </a:prstGeom>
            <a:ln/>
            <a:extLst/>
          </p:spPr>
          <p:style>
            <a:lnRef idx="0">
              <a:schemeClr val="dk1"/>
            </a:lnRef>
            <a:fillRef idx="3">
              <a:schemeClr val="dk1"/>
            </a:fillRef>
            <a:effectRef idx="3">
              <a:schemeClr val="dk1"/>
            </a:effectRef>
            <a:fontRef idx="minor">
              <a:schemeClr val="lt1"/>
            </a:fontRef>
          </p:style>
          <p:txBody>
            <a:bodyPr wrap="square">
              <a:spAutoFit/>
            </a:bodyPr>
            <a:lstStyle/>
            <a:p>
              <a:pPr algn="ctr">
                <a:spcBef>
                  <a:spcPct val="50000"/>
                </a:spcBef>
                <a:defRPr/>
              </a:pPr>
              <a:endParaRPr kumimoji="1" lang="es-MX" sz="1000" b="1" dirty="0">
                <a:solidFill>
                  <a:srgbClr val="FFFFFF"/>
                </a:solidFill>
                <a:effectLst>
                  <a:outerShdw blurRad="38100" dist="38100" dir="2700000" algn="tl">
                    <a:srgbClr val="000000"/>
                  </a:outerShdw>
                </a:effectLst>
                <a:latin typeface="Arial" charset="0"/>
                <a:ea typeface="+mn-ea"/>
              </a:endParaRPr>
            </a:p>
            <a:p>
              <a:pPr algn="ctr">
                <a:spcBef>
                  <a:spcPct val="50000"/>
                </a:spcBef>
                <a:defRPr/>
              </a:pPr>
              <a:endParaRPr kumimoji="1" lang="es-MX" sz="1000" b="1" dirty="0">
                <a:solidFill>
                  <a:srgbClr val="FFFFFF"/>
                </a:solidFill>
                <a:effectLst>
                  <a:outerShdw blurRad="38100" dist="38100" dir="2700000" algn="tl">
                    <a:srgbClr val="000000"/>
                  </a:outerShdw>
                </a:effectLst>
                <a:latin typeface="Arial" charset="0"/>
                <a:ea typeface="+mn-ea"/>
              </a:endParaRPr>
            </a:p>
            <a:p>
              <a:pPr algn="ctr">
                <a:spcBef>
                  <a:spcPct val="50000"/>
                </a:spcBef>
                <a:defRPr/>
              </a:pPr>
              <a:endParaRPr kumimoji="1" lang="es-MX" sz="1000" b="1" dirty="0">
                <a:solidFill>
                  <a:srgbClr val="FFFFFF"/>
                </a:solidFill>
                <a:effectLst>
                  <a:outerShdw blurRad="38100" dist="38100" dir="2700000" algn="tl">
                    <a:srgbClr val="000000"/>
                  </a:outerShdw>
                </a:effectLst>
                <a:latin typeface="Arial" charset="0"/>
                <a:ea typeface="+mn-ea"/>
              </a:endParaRPr>
            </a:p>
            <a:p>
              <a:pPr algn="ctr">
                <a:spcBef>
                  <a:spcPct val="50000"/>
                </a:spcBef>
                <a:defRPr/>
              </a:pPr>
              <a:endParaRPr kumimoji="1" lang="es-MX" sz="1000" b="1" dirty="0">
                <a:solidFill>
                  <a:srgbClr val="FFFFFF"/>
                </a:solidFill>
                <a:effectLst>
                  <a:outerShdw blurRad="38100" dist="38100" dir="2700000" algn="tl">
                    <a:srgbClr val="000000"/>
                  </a:outerShdw>
                </a:effectLst>
                <a:latin typeface="Arial" charset="0"/>
                <a:ea typeface="+mn-ea"/>
              </a:endParaRPr>
            </a:p>
            <a:p>
              <a:pPr algn="ctr">
                <a:spcBef>
                  <a:spcPct val="50000"/>
                </a:spcBef>
                <a:defRPr/>
              </a:pPr>
              <a:r>
                <a:rPr kumimoji="1" lang="es-MX" sz="1000" b="1" dirty="0">
                  <a:solidFill>
                    <a:srgbClr val="FFFFFF"/>
                  </a:solidFill>
                  <a:effectLst>
                    <a:outerShdw blurRad="38100" dist="38100" dir="2700000" algn="tl">
                      <a:srgbClr val="000000"/>
                    </a:outerShdw>
                  </a:effectLst>
                  <a:latin typeface="Arial" charset="0"/>
                  <a:ea typeface="+mn-ea"/>
                </a:rPr>
                <a:t>IDENTIFICACION</a:t>
              </a:r>
            </a:p>
            <a:p>
              <a:pPr algn="ctr">
                <a:spcBef>
                  <a:spcPct val="50000"/>
                </a:spcBef>
                <a:defRPr/>
              </a:pPr>
              <a:r>
                <a:rPr kumimoji="1" lang="es-MX" sz="1000" b="1" dirty="0">
                  <a:solidFill>
                    <a:srgbClr val="FFFFFF"/>
                  </a:solidFill>
                  <a:effectLst>
                    <a:outerShdw blurRad="38100" dist="38100" dir="2700000" algn="tl">
                      <a:srgbClr val="000000"/>
                    </a:outerShdw>
                  </a:effectLst>
                  <a:latin typeface="Arial" charset="0"/>
                  <a:ea typeface="+mn-ea"/>
                </a:rPr>
                <a:t>DEL </a:t>
              </a:r>
            </a:p>
            <a:p>
              <a:pPr algn="ctr">
                <a:spcBef>
                  <a:spcPct val="50000"/>
                </a:spcBef>
                <a:defRPr/>
              </a:pPr>
              <a:r>
                <a:rPr kumimoji="1" lang="es-MX" sz="1000" b="1" dirty="0">
                  <a:solidFill>
                    <a:srgbClr val="FFFFFF"/>
                  </a:solidFill>
                  <a:effectLst>
                    <a:outerShdw blurRad="38100" dist="38100" dir="2700000" algn="tl">
                      <a:srgbClr val="000000"/>
                    </a:outerShdw>
                  </a:effectLst>
                  <a:latin typeface="Arial" charset="0"/>
                  <a:ea typeface="+mn-ea"/>
                </a:rPr>
                <a:t>PUESTO</a:t>
              </a:r>
            </a:p>
            <a:p>
              <a:pPr algn="ctr">
                <a:spcBef>
                  <a:spcPct val="50000"/>
                </a:spcBef>
                <a:defRPr/>
              </a:pPr>
              <a:endParaRPr kumimoji="1" lang="es-MX" sz="1000" b="1" dirty="0">
                <a:solidFill>
                  <a:srgbClr val="FFFFFF"/>
                </a:solidFill>
                <a:effectLst>
                  <a:outerShdw blurRad="38100" dist="38100" dir="2700000" algn="tl">
                    <a:srgbClr val="000000"/>
                  </a:outerShdw>
                </a:effectLst>
                <a:latin typeface="Arial" charset="0"/>
                <a:ea typeface="+mn-ea"/>
              </a:endParaRPr>
            </a:p>
            <a:p>
              <a:pPr algn="ctr">
                <a:spcBef>
                  <a:spcPct val="50000"/>
                </a:spcBef>
                <a:defRPr/>
              </a:pPr>
              <a:endParaRPr kumimoji="1" lang="es-MX" sz="1000" b="1" dirty="0">
                <a:solidFill>
                  <a:srgbClr val="FFFFFF"/>
                </a:solidFill>
                <a:effectLst>
                  <a:outerShdw blurRad="38100" dist="38100" dir="2700000" algn="tl">
                    <a:srgbClr val="000000"/>
                  </a:outerShdw>
                </a:effectLst>
                <a:latin typeface="Arial" charset="0"/>
                <a:ea typeface="+mn-ea"/>
              </a:endParaRPr>
            </a:p>
            <a:p>
              <a:pPr algn="ctr">
                <a:spcBef>
                  <a:spcPct val="50000"/>
                </a:spcBef>
                <a:defRPr/>
              </a:pPr>
              <a:endParaRPr kumimoji="1" lang="es-MX" sz="1000" b="1" dirty="0">
                <a:solidFill>
                  <a:srgbClr val="FFFFFF"/>
                </a:solidFill>
                <a:effectLst>
                  <a:outerShdw blurRad="38100" dist="38100" dir="2700000" algn="tl">
                    <a:srgbClr val="000000"/>
                  </a:outerShdw>
                </a:effectLst>
                <a:latin typeface="Arial" charset="0"/>
                <a:ea typeface="+mn-ea"/>
              </a:endParaRPr>
            </a:p>
            <a:p>
              <a:pPr algn="ctr">
                <a:spcBef>
                  <a:spcPct val="50000"/>
                </a:spcBef>
                <a:defRPr/>
              </a:pPr>
              <a:endParaRPr kumimoji="1" lang="es-MX" sz="1000" b="1" dirty="0">
                <a:solidFill>
                  <a:srgbClr val="FFFFFF"/>
                </a:solidFill>
                <a:effectLst>
                  <a:outerShdw blurRad="38100" dist="38100" dir="2700000" algn="tl">
                    <a:srgbClr val="000000"/>
                  </a:outerShdw>
                </a:effectLst>
                <a:latin typeface="Arial" charset="0"/>
                <a:ea typeface="+mn-ea"/>
              </a:endParaRPr>
            </a:p>
          </p:txBody>
        </p:sp>
        <p:sp>
          <p:nvSpPr>
            <p:cNvPr id="204812" name="Text Box 12"/>
            <p:cNvSpPr txBox="1">
              <a:spLocks noChangeArrowheads="1"/>
            </p:cNvSpPr>
            <p:nvPr/>
          </p:nvSpPr>
          <p:spPr bwMode="auto">
            <a:xfrm>
              <a:off x="2112" y="1784"/>
              <a:ext cx="768" cy="1530"/>
            </a:xfrm>
            <a:prstGeom prst="rect">
              <a:avLst/>
            </a:prstGeom>
            <a:ln/>
            <a:extLst/>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defRPr/>
              </a:pPr>
              <a:endParaRPr kumimoji="1" lang="es-MX" sz="1000" b="1" dirty="0">
                <a:solidFill>
                  <a:srgbClr val="FFFFFF"/>
                </a:solidFill>
                <a:effectLst>
                  <a:outerShdw blurRad="38100" dist="38100" dir="2700000" algn="tl">
                    <a:srgbClr val="000000"/>
                  </a:outerShdw>
                </a:effectLst>
                <a:latin typeface="Arial" charset="0"/>
                <a:ea typeface="+mn-ea"/>
              </a:endParaRPr>
            </a:p>
            <a:p>
              <a:pPr algn="ctr">
                <a:spcBef>
                  <a:spcPct val="50000"/>
                </a:spcBef>
                <a:defRPr/>
              </a:pPr>
              <a:endParaRPr kumimoji="1" lang="es-MX" sz="1000" b="1" dirty="0">
                <a:solidFill>
                  <a:srgbClr val="FFFFFF"/>
                </a:solidFill>
                <a:effectLst>
                  <a:outerShdw blurRad="38100" dist="38100" dir="2700000" algn="tl">
                    <a:srgbClr val="000000"/>
                  </a:outerShdw>
                </a:effectLst>
                <a:latin typeface="Arial" charset="0"/>
                <a:ea typeface="+mn-ea"/>
              </a:endParaRPr>
            </a:p>
            <a:p>
              <a:pPr algn="ctr">
                <a:spcBef>
                  <a:spcPct val="50000"/>
                </a:spcBef>
                <a:defRPr/>
              </a:pPr>
              <a:endParaRPr kumimoji="1" lang="es-MX" sz="1000" b="1" dirty="0">
                <a:solidFill>
                  <a:srgbClr val="FFFFFF"/>
                </a:solidFill>
                <a:effectLst>
                  <a:outerShdw blurRad="38100" dist="38100" dir="2700000" algn="tl">
                    <a:srgbClr val="000000"/>
                  </a:outerShdw>
                </a:effectLst>
                <a:latin typeface="Arial" charset="0"/>
                <a:ea typeface="+mn-ea"/>
              </a:endParaRPr>
            </a:p>
            <a:p>
              <a:pPr algn="ctr">
                <a:spcBef>
                  <a:spcPct val="50000"/>
                </a:spcBef>
                <a:defRPr/>
              </a:pPr>
              <a:endParaRPr kumimoji="1" lang="es-MX" sz="1000" b="1" dirty="0">
                <a:solidFill>
                  <a:srgbClr val="FFFFFF"/>
                </a:solidFill>
                <a:effectLst>
                  <a:outerShdw blurRad="38100" dist="38100" dir="2700000" algn="tl">
                    <a:srgbClr val="000000"/>
                  </a:outerShdw>
                </a:effectLst>
                <a:latin typeface="Arial" charset="0"/>
                <a:ea typeface="+mn-ea"/>
              </a:endParaRPr>
            </a:p>
            <a:p>
              <a:pPr algn="ctr">
                <a:spcBef>
                  <a:spcPct val="50000"/>
                </a:spcBef>
                <a:defRPr/>
              </a:pPr>
              <a:r>
                <a:rPr kumimoji="1" lang="es-MX" sz="1000" b="1" dirty="0">
                  <a:solidFill>
                    <a:srgbClr val="FFFFFF"/>
                  </a:solidFill>
                  <a:effectLst>
                    <a:outerShdw blurRad="38100" dist="38100" dir="2700000" algn="tl">
                      <a:srgbClr val="000000"/>
                    </a:outerShdw>
                  </a:effectLst>
                  <a:latin typeface="Arial" charset="0"/>
                  <a:ea typeface="+mn-ea"/>
                </a:rPr>
                <a:t>DESARROLLO</a:t>
              </a:r>
            </a:p>
            <a:p>
              <a:pPr algn="ctr">
                <a:spcBef>
                  <a:spcPct val="50000"/>
                </a:spcBef>
                <a:defRPr/>
              </a:pPr>
              <a:r>
                <a:rPr kumimoji="1" lang="es-MX" sz="1000" b="1" dirty="0">
                  <a:solidFill>
                    <a:srgbClr val="FFFFFF"/>
                  </a:solidFill>
                  <a:effectLst>
                    <a:outerShdw blurRad="38100" dist="38100" dir="2700000" algn="tl">
                      <a:srgbClr val="000000"/>
                    </a:outerShdw>
                  </a:effectLst>
                  <a:latin typeface="Arial" charset="0"/>
                  <a:ea typeface="+mn-ea"/>
                </a:rPr>
                <a:t>DEL</a:t>
              </a:r>
            </a:p>
            <a:p>
              <a:pPr algn="ctr">
                <a:spcBef>
                  <a:spcPct val="50000"/>
                </a:spcBef>
                <a:defRPr/>
              </a:pPr>
              <a:r>
                <a:rPr kumimoji="1" lang="es-MX" sz="1000" b="1" dirty="0">
                  <a:solidFill>
                    <a:srgbClr val="FFFFFF"/>
                  </a:solidFill>
                  <a:effectLst>
                    <a:outerShdw blurRad="38100" dist="38100" dir="2700000" algn="tl">
                      <a:srgbClr val="000000"/>
                    </a:outerShdw>
                  </a:effectLst>
                  <a:latin typeface="Arial" charset="0"/>
                  <a:ea typeface="+mn-ea"/>
                </a:rPr>
                <a:t>CUESTIONA-</a:t>
              </a:r>
            </a:p>
            <a:p>
              <a:pPr algn="ctr">
                <a:spcBef>
                  <a:spcPct val="50000"/>
                </a:spcBef>
                <a:defRPr/>
              </a:pPr>
              <a:r>
                <a:rPr kumimoji="1" lang="es-MX" sz="1000" b="1" dirty="0">
                  <a:solidFill>
                    <a:srgbClr val="FFFFFF"/>
                  </a:solidFill>
                  <a:effectLst>
                    <a:outerShdw blurRad="38100" dist="38100" dir="2700000" algn="tl">
                      <a:srgbClr val="000000"/>
                    </a:outerShdw>
                  </a:effectLst>
                  <a:latin typeface="Arial" charset="0"/>
                  <a:ea typeface="+mn-ea"/>
                </a:rPr>
                <a:t>MIENTO</a:t>
              </a:r>
            </a:p>
            <a:p>
              <a:pPr algn="ctr">
                <a:spcBef>
                  <a:spcPct val="50000"/>
                </a:spcBef>
                <a:defRPr/>
              </a:pPr>
              <a:endParaRPr kumimoji="1" lang="es-MX" sz="1000" b="1" dirty="0">
                <a:solidFill>
                  <a:srgbClr val="FFFFFF"/>
                </a:solidFill>
                <a:effectLst>
                  <a:outerShdw blurRad="38100" dist="38100" dir="2700000" algn="tl">
                    <a:srgbClr val="000000"/>
                  </a:outerShdw>
                </a:effectLst>
                <a:latin typeface="Arial" charset="0"/>
                <a:ea typeface="+mn-ea"/>
              </a:endParaRPr>
            </a:p>
            <a:p>
              <a:pPr algn="ctr">
                <a:spcBef>
                  <a:spcPct val="50000"/>
                </a:spcBef>
                <a:defRPr/>
              </a:pPr>
              <a:endParaRPr kumimoji="1" lang="es-MX" sz="1000" b="1" dirty="0">
                <a:solidFill>
                  <a:srgbClr val="FFFFFF"/>
                </a:solidFill>
                <a:effectLst>
                  <a:outerShdw blurRad="38100" dist="38100" dir="2700000" algn="tl">
                    <a:srgbClr val="000000"/>
                  </a:outerShdw>
                </a:effectLst>
                <a:latin typeface="Arial" charset="0"/>
                <a:ea typeface="+mn-ea"/>
              </a:endParaRPr>
            </a:p>
            <a:p>
              <a:pPr algn="ctr">
                <a:spcBef>
                  <a:spcPct val="50000"/>
                </a:spcBef>
                <a:defRPr/>
              </a:pPr>
              <a:endParaRPr kumimoji="1" lang="es-MX" sz="1000" b="1" dirty="0">
                <a:solidFill>
                  <a:srgbClr val="FFFFFF"/>
                </a:solidFill>
                <a:effectLst>
                  <a:outerShdw blurRad="38100" dist="38100" dir="2700000" algn="tl">
                    <a:srgbClr val="000000"/>
                  </a:outerShdw>
                </a:effectLst>
                <a:latin typeface="Arial" charset="0"/>
                <a:ea typeface="+mn-ea"/>
              </a:endParaRPr>
            </a:p>
          </p:txBody>
        </p:sp>
        <p:sp>
          <p:nvSpPr>
            <p:cNvPr id="204813" name="Text Box 13"/>
            <p:cNvSpPr txBox="1">
              <a:spLocks noChangeArrowheads="1"/>
            </p:cNvSpPr>
            <p:nvPr/>
          </p:nvSpPr>
          <p:spPr bwMode="auto">
            <a:xfrm>
              <a:off x="2880" y="1784"/>
              <a:ext cx="768" cy="1530"/>
            </a:xfrm>
            <a:prstGeom prst="rect">
              <a:avLst/>
            </a:prstGeom>
            <a:ln/>
            <a:extLst/>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defRPr/>
              </a:pPr>
              <a:endParaRPr kumimoji="1" lang="es-MX" sz="1000" b="1" dirty="0">
                <a:solidFill>
                  <a:srgbClr val="FFFFFF"/>
                </a:solidFill>
                <a:effectLst>
                  <a:outerShdw blurRad="38100" dist="38100" dir="2700000" algn="tl">
                    <a:srgbClr val="000000"/>
                  </a:outerShdw>
                </a:effectLst>
                <a:latin typeface="Arial" charset="0"/>
                <a:ea typeface="+mn-ea"/>
              </a:endParaRPr>
            </a:p>
            <a:p>
              <a:pPr algn="ctr">
                <a:spcBef>
                  <a:spcPct val="50000"/>
                </a:spcBef>
                <a:defRPr/>
              </a:pPr>
              <a:endParaRPr kumimoji="1" lang="es-MX" sz="1000" b="1" dirty="0">
                <a:solidFill>
                  <a:srgbClr val="FFFFFF"/>
                </a:solidFill>
                <a:effectLst>
                  <a:outerShdw blurRad="38100" dist="38100" dir="2700000" algn="tl">
                    <a:srgbClr val="000000"/>
                  </a:outerShdw>
                </a:effectLst>
                <a:latin typeface="Arial" charset="0"/>
                <a:ea typeface="+mn-ea"/>
              </a:endParaRPr>
            </a:p>
            <a:p>
              <a:pPr algn="ctr">
                <a:spcBef>
                  <a:spcPct val="50000"/>
                </a:spcBef>
                <a:defRPr/>
              </a:pPr>
              <a:endParaRPr kumimoji="1" lang="es-MX" sz="1000" b="1" dirty="0">
                <a:solidFill>
                  <a:srgbClr val="FFFFFF"/>
                </a:solidFill>
                <a:effectLst>
                  <a:outerShdw blurRad="38100" dist="38100" dir="2700000" algn="tl">
                    <a:srgbClr val="000000"/>
                  </a:outerShdw>
                </a:effectLst>
                <a:latin typeface="Arial" charset="0"/>
                <a:ea typeface="+mn-ea"/>
              </a:endParaRPr>
            </a:p>
            <a:p>
              <a:pPr algn="ctr">
                <a:spcBef>
                  <a:spcPct val="50000"/>
                </a:spcBef>
                <a:defRPr/>
              </a:pPr>
              <a:endParaRPr kumimoji="1" lang="es-MX" sz="1000" b="1" dirty="0">
                <a:solidFill>
                  <a:srgbClr val="FFFFFF"/>
                </a:solidFill>
                <a:effectLst>
                  <a:outerShdw blurRad="38100" dist="38100" dir="2700000" algn="tl">
                    <a:srgbClr val="000000"/>
                  </a:outerShdw>
                </a:effectLst>
                <a:latin typeface="Arial" charset="0"/>
                <a:ea typeface="+mn-ea"/>
              </a:endParaRPr>
            </a:p>
            <a:p>
              <a:pPr algn="ctr">
                <a:spcBef>
                  <a:spcPct val="50000"/>
                </a:spcBef>
                <a:defRPr/>
              </a:pPr>
              <a:r>
                <a:rPr kumimoji="1" lang="es-MX" sz="1000" b="1" dirty="0" smtClean="0">
                  <a:solidFill>
                    <a:srgbClr val="FFFFFF"/>
                  </a:solidFill>
                  <a:effectLst>
                    <a:outerShdw blurRad="38100" dist="38100" dir="2700000" algn="tl">
                      <a:srgbClr val="000000"/>
                    </a:outerShdw>
                  </a:effectLst>
                  <a:latin typeface="Arial" charset="0"/>
                  <a:ea typeface="+mn-ea"/>
                </a:rPr>
                <a:t>RECOLECCIÓN</a:t>
              </a:r>
              <a:endParaRPr kumimoji="1" lang="es-MX" sz="1000" b="1" dirty="0">
                <a:solidFill>
                  <a:srgbClr val="FFFFFF"/>
                </a:solidFill>
                <a:effectLst>
                  <a:outerShdw blurRad="38100" dist="38100" dir="2700000" algn="tl">
                    <a:srgbClr val="000000"/>
                  </a:outerShdw>
                </a:effectLst>
                <a:latin typeface="Arial" charset="0"/>
                <a:ea typeface="+mn-ea"/>
              </a:endParaRPr>
            </a:p>
            <a:p>
              <a:pPr algn="ctr">
                <a:spcBef>
                  <a:spcPct val="50000"/>
                </a:spcBef>
                <a:defRPr/>
              </a:pPr>
              <a:r>
                <a:rPr kumimoji="1" lang="es-MX" sz="1000" b="1" dirty="0">
                  <a:solidFill>
                    <a:srgbClr val="FFFFFF"/>
                  </a:solidFill>
                  <a:effectLst>
                    <a:outerShdw blurRad="38100" dist="38100" dir="2700000" algn="tl">
                      <a:srgbClr val="000000"/>
                    </a:outerShdw>
                  </a:effectLst>
                  <a:latin typeface="Arial" charset="0"/>
                  <a:ea typeface="+mn-ea"/>
                </a:rPr>
                <a:t>DE</a:t>
              </a:r>
            </a:p>
            <a:p>
              <a:pPr algn="ctr">
                <a:spcBef>
                  <a:spcPct val="50000"/>
                </a:spcBef>
                <a:defRPr/>
              </a:pPr>
              <a:r>
                <a:rPr kumimoji="1" lang="es-MX" sz="1000" b="1" dirty="0">
                  <a:solidFill>
                    <a:srgbClr val="FFFFFF"/>
                  </a:solidFill>
                  <a:effectLst>
                    <a:outerShdw blurRad="38100" dist="38100" dir="2700000" algn="tl">
                      <a:srgbClr val="000000"/>
                    </a:outerShdw>
                  </a:effectLst>
                  <a:latin typeface="Arial" charset="0"/>
                  <a:ea typeface="+mn-ea"/>
                </a:rPr>
                <a:t> DATOS</a:t>
              </a:r>
            </a:p>
            <a:p>
              <a:pPr algn="ctr">
                <a:spcBef>
                  <a:spcPct val="50000"/>
                </a:spcBef>
                <a:defRPr/>
              </a:pPr>
              <a:endParaRPr kumimoji="1" lang="es-MX" sz="1000" b="1" dirty="0">
                <a:solidFill>
                  <a:srgbClr val="FFFFFF"/>
                </a:solidFill>
                <a:effectLst>
                  <a:outerShdw blurRad="38100" dist="38100" dir="2700000" algn="tl">
                    <a:srgbClr val="000000"/>
                  </a:outerShdw>
                </a:effectLst>
                <a:latin typeface="Arial" charset="0"/>
                <a:ea typeface="+mn-ea"/>
              </a:endParaRPr>
            </a:p>
            <a:p>
              <a:pPr algn="ctr">
                <a:spcBef>
                  <a:spcPct val="50000"/>
                </a:spcBef>
                <a:defRPr/>
              </a:pPr>
              <a:endParaRPr kumimoji="1" lang="es-MX" sz="1000" b="1" dirty="0">
                <a:solidFill>
                  <a:srgbClr val="FFFFFF"/>
                </a:solidFill>
                <a:effectLst>
                  <a:outerShdw blurRad="38100" dist="38100" dir="2700000" algn="tl">
                    <a:srgbClr val="000000"/>
                  </a:outerShdw>
                </a:effectLst>
                <a:latin typeface="Arial" charset="0"/>
                <a:ea typeface="+mn-ea"/>
              </a:endParaRPr>
            </a:p>
            <a:p>
              <a:pPr algn="ctr">
                <a:spcBef>
                  <a:spcPct val="50000"/>
                </a:spcBef>
                <a:defRPr/>
              </a:pPr>
              <a:endParaRPr kumimoji="1" lang="es-MX" sz="1000" b="1" dirty="0">
                <a:solidFill>
                  <a:srgbClr val="FFFFFF"/>
                </a:solidFill>
                <a:effectLst>
                  <a:outerShdw blurRad="38100" dist="38100" dir="2700000" algn="tl">
                    <a:srgbClr val="000000"/>
                  </a:outerShdw>
                </a:effectLst>
                <a:latin typeface="Arial" charset="0"/>
                <a:ea typeface="+mn-ea"/>
              </a:endParaRPr>
            </a:p>
            <a:p>
              <a:pPr algn="ctr">
                <a:spcBef>
                  <a:spcPct val="50000"/>
                </a:spcBef>
                <a:defRPr/>
              </a:pPr>
              <a:endParaRPr kumimoji="1" lang="es-MX" sz="1000" b="1" dirty="0">
                <a:solidFill>
                  <a:srgbClr val="FFFFFF"/>
                </a:solidFill>
                <a:effectLst>
                  <a:outerShdw blurRad="38100" dist="38100" dir="2700000" algn="tl">
                    <a:srgbClr val="000000"/>
                  </a:outerShdw>
                </a:effectLst>
                <a:latin typeface="Arial" charset="0"/>
                <a:ea typeface="+mn-ea"/>
              </a:endParaRPr>
            </a:p>
          </p:txBody>
        </p:sp>
        <p:sp>
          <p:nvSpPr>
            <p:cNvPr id="204814" name="Text Box 14"/>
            <p:cNvSpPr txBox="1">
              <a:spLocks noChangeArrowheads="1"/>
            </p:cNvSpPr>
            <p:nvPr/>
          </p:nvSpPr>
          <p:spPr bwMode="auto">
            <a:xfrm>
              <a:off x="3888" y="1812"/>
              <a:ext cx="864" cy="1530"/>
            </a:xfrm>
            <a:prstGeom prst="rect">
              <a:avLst/>
            </a:prstGeom>
            <a:ln/>
            <a:extLst/>
          </p:spPr>
          <p:style>
            <a:lnRef idx="0">
              <a:schemeClr val="dk1"/>
            </a:lnRef>
            <a:fillRef idx="3">
              <a:schemeClr val="dk1"/>
            </a:fillRef>
            <a:effectRef idx="3">
              <a:schemeClr val="dk1"/>
            </a:effectRef>
            <a:fontRef idx="minor">
              <a:schemeClr val="lt1"/>
            </a:fontRef>
          </p:style>
          <p:txBody>
            <a:bodyPr>
              <a:spAutoFit/>
            </a:bodyPr>
            <a:lstStyle/>
            <a:p>
              <a:pPr>
                <a:spcBef>
                  <a:spcPct val="50000"/>
                </a:spcBef>
                <a:defRPr/>
              </a:pPr>
              <a:endParaRPr kumimoji="1" lang="es-MX" sz="1000" b="1" dirty="0">
                <a:solidFill>
                  <a:srgbClr val="FFFFFF"/>
                </a:solidFill>
                <a:effectLst>
                  <a:outerShdw blurRad="38100" dist="38100" dir="2700000" algn="tl">
                    <a:srgbClr val="000000"/>
                  </a:outerShdw>
                </a:effectLst>
                <a:latin typeface="Arial" charset="0"/>
                <a:ea typeface="+mn-ea"/>
              </a:endParaRPr>
            </a:p>
            <a:p>
              <a:pPr>
                <a:spcBef>
                  <a:spcPct val="50000"/>
                </a:spcBef>
                <a:defRPr/>
              </a:pPr>
              <a:endParaRPr kumimoji="1" lang="es-MX" sz="1000" b="1" dirty="0">
                <a:solidFill>
                  <a:srgbClr val="FFFFFF"/>
                </a:solidFill>
                <a:effectLst>
                  <a:outerShdw blurRad="38100" dist="38100" dir="2700000" algn="tl">
                    <a:srgbClr val="000000"/>
                  </a:outerShdw>
                </a:effectLst>
                <a:latin typeface="Arial" charset="0"/>
                <a:ea typeface="+mn-ea"/>
              </a:endParaRPr>
            </a:p>
            <a:p>
              <a:pPr>
                <a:spcBef>
                  <a:spcPct val="50000"/>
                </a:spcBef>
                <a:defRPr/>
              </a:pPr>
              <a:r>
                <a:rPr kumimoji="1" lang="es-MX" sz="1000" b="1" dirty="0">
                  <a:solidFill>
                    <a:srgbClr val="FFFFFF"/>
                  </a:solidFill>
                  <a:effectLst>
                    <a:outerShdw blurRad="38100" dist="38100" dir="2700000" algn="tl">
                      <a:srgbClr val="000000"/>
                    </a:outerShdw>
                  </a:effectLst>
                  <a:latin typeface="Arial" charset="0"/>
                  <a:ea typeface="+mn-ea"/>
                </a:rPr>
                <a:t>APLICACIONES</a:t>
              </a:r>
            </a:p>
            <a:p>
              <a:pPr>
                <a:spcBef>
                  <a:spcPct val="50000"/>
                </a:spcBef>
                <a:buFontTx/>
                <a:buChar char="•"/>
                <a:defRPr/>
              </a:pPr>
              <a:r>
                <a:rPr kumimoji="1" lang="es-MX" sz="1000" b="1" dirty="0">
                  <a:solidFill>
                    <a:srgbClr val="FFFFFF"/>
                  </a:solidFill>
                  <a:effectLst>
                    <a:outerShdw blurRad="38100" dist="38100" dir="2700000" algn="tl">
                      <a:srgbClr val="000000"/>
                    </a:outerShdw>
                  </a:effectLst>
                  <a:latin typeface="Arial" charset="0"/>
                  <a:ea typeface="+mn-ea"/>
                </a:rPr>
                <a:t> DESCRIPCION </a:t>
              </a:r>
            </a:p>
            <a:p>
              <a:pPr>
                <a:spcBef>
                  <a:spcPct val="50000"/>
                </a:spcBef>
                <a:defRPr/>
              </a:pPr>
              <a:r>
                <a:rPr kumimoji="1" lang="es-MX" sz="1000" b="1" dirty="0">
                  <a:solidFill>
                    <a:srgbClr val="FFFFFF"/>
                  </a:solidFill>
                  <a:effectLst>
                    <a:outerShdw blurRad="38100" dist="38100" dir="2700000" algn="tl">
                      <a:srgbClr val="000000"/>
                    </a:outerShdw>
                  </a:effectLst>
                  <a:latin typeface="Arial" charset="0"/>
                  <a:ea typeface="+mn-ea"/>
                </a:rPr>
                <a:t>   DEL PUESTO</a:t>
              </a:r>
            </a:p>
            <a:p>
              <a:pPr>
                <a:spcBef>
                  <a:spcPct val="50000"/>
                </a:spcBef>
                <a:buFontTx/>
                <a:buChar char="•"/>
                <a:defRPr/>
              </a:pPr>
              <a:r>
                <a:rPr kumimoji="1" lang="es-MX" sz="1000" b="1" dirty="0">
                  <a:solidFill>
                    <a:srgbClr val="FFFFFF"/>
                  </a:solidFill>
                  <a:effectLst>
                    <a:outerShdw blurRad="38100" dist="38100" dir="2700000" algn="tl">
                      <a:srgbClr val="000000"/>
                    </a:outerShdw>
                  </a:effectLst>
                  <a:latin typeface="Arial" charset="0"/>
                  <a:ea typeface="+mn-ea"/>
                </a:rPr>
                <a:t> ESPECIFICA-</a:t>
              </a:r>
            </a:p>
            <a:p>
              <a:pPr>
                <a:spcBef>
                  <a:spcPct val="50000"/>
                </a:spcBef>
                <a:defRPr/>
              </a:pPr>
              <a:r>
                <a:rPr kumimoji="1" lang="es-MX" sz="1000" b="1" dirty="0">
                  <a:solidFill>
                    <a:srgbClr val="FFFFFF"/>
                  </a:solidFill>
                  <a:effectLst>
                    <a:outerShdw blurRad="38100" dist="38100" dir="2700000" algn="tl">
                      <a:srgbClr val="000000"/>
                    </a:outerShdw>
                  </a:effectLst>
                  <a:latin typeface="Arial" charset="0"/>
                  <a:ea typeface="+mn-ea"/>
                </a:rPr>
                <a:t>  CIONES </a:t>
              </a:r>
            </a:p>
            <a:p>
              <a:pPr>
                <a:spcBef>
                  <a:spcPct val="50000"/>
                </a:spcBef>
                <a:defRPr/>
              </a:pPr>
              <a:r>
                <a:rPr kumimoji="1" lang="es-MX" sz="1000" b="1" dirty="0">
                  <a:solidFill>
                    <a:srgbClr val="FFFFFF"/>
                  </a:solidFill>
                  <a:effectLst>
                    <a:outerShdw blurRad="38100" dist="38100" dir="2700000" algn="tl">
                      <a:srgbClr val="000000"/>
                    </a:outerShdw>
                  </a:effectLst>
                  <a:latin typeface="Arial" charset="0"/>
                  <a:ea typeface="+mn-ea"/>
                </a:rPr>
                <a:t>   DEL PUESTO</a:t>
              </a:r>
            </a:p>
            <a:p>
              <a:pPr>
                <a:spcBef>
                  <a:spcPct val="50000"/>
                </a:spcBef>
                <a:buFontTx/>
                <a:buChar char="•"/>
                <a:defRPr/>
              </a:pPr>
              <a:r>
                <a:rPr kumimoji="1" lang="es-MX" sz="1000" b="1" dirty="0">
                  <a:solidFill>
                    <a:srgbClr val="FFFFFF"/>
                  </a:solidFill>
                  <a:effectLst>
                    <a:outerShdw blurRad="38100" dist="38100" dir="2700000" algn="tl">
                      <a:srgbClr val="000000"/>
                    </a:outerShdw>
                  </a:effectLst>
                  <a:latin typeface="Arial" charset="0"/>
                  <a:ea typeface="+mn-ea"/>
                </a:rPr>
                <a:t> NIVELES DE </a:t>
              </a:r>
            </a:p>
            <a:p>
              <a:pPr>
                <a:spcBef>
                  <a:spcPct val="50000"/>
                </a:spcBef>
                <a:defRPr/>
              </a:pPr>
              <a:r>
                <a:rPr kumimoji="1" lang="es-MX" sz="1000" b="1" dirty="0">
                  <a:solidFill>
                    <a:srgbClr val="FFFFFF"/>
                  </a:solidFill>
                  <a:effectLst>
                    <a:outerShdw blurRad="38100" dist="38100" dir="2700000" algn="tl">
                      <a:srgbClr val="000000"/>
                    </a:outerShdw>
                  </a:effectLst>
                  <a:latin typeface="Arial" charset="0"/>
                  <a:ea typeface="+mn-ea"/>
                </a:rPr>
                <a:t>  RENDIMIENTO</a:t>
              </a:r>
            </a:p>
            <a:p>
              <a:pPr>
                <a:spcBef>
                  <a:spcPct val="50000"/>
                </a:spcBef>
                <a:defRPr/>
              </a:pPr>
              <a:endParaRPr kumimoji="1" lang="es-MX" sz="1000" b="1" dirty="0">
                <a:solidFill>
                  <a:srgbClr val="FFFFFF"/>
                </a:solidFill>
                <a:effectLst>
                  <a:outerShdw blurRad="38100" dist="38100" dir="2700000" algn="tl">
                    <a:srgbClr val="000000"/>
                  </a:outerShdw>
                </a:effectLst>
                <a:latin typeface="Arial" charset="0"/>
                <a:ea typeface="+mn-ea"/>
              </a:endParaRPr>
            </a:p>
          </p:txBody>
        </p:sp>
        <p:sp>
          <p:nvSpPr>
            <p:cNvPr id="204810" name="Text Box 10"/>
            <p:cNvSpPr txBox="1">
              <a:spLocks noChangeArrowheads="1"/>
            </p:cNvSpPr>
            <p:nvPr/>
          </p:nvSpPr>
          <p:spPr bwMode="auto">
            <a:xfrm>
              <a:off x="4752" y="1784"/>
              <a:ext cx="960" cy="1576"/>
            </a:xfrm>
            <a:prstGeom prst="rect">
              <a:avLst/>
            </a:prstGeom>
            <a:ln/>
            <a:extLst/>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defRPr/>
              </a:pPr>
              <a:endParaRPr kumimoji="1" lang="es-MX" sz="1200" b="1" dirty="0">
                <a:solidFill>
                  <a:srgbClr val="FFFFFF"/>
                </a:solidFill>
                <a:effectLst>
                  <a:outerShdw blurRad="38100" dist="38100" dir="2700000" algn="tl">
                    <a:srgbClr val="000000"/>
                  </a:outerShdw>
                </a:effectLst>
                <a:latin typeface="Arial" charset="0"/>
                <a:ea typeface="+mn-ea"/>
              </a:endParaRPr>
            </a:p>
            <a:p>
              <a:pPr algn="ctr">
                <a:spcBef>
                  <a:spcPct val="50000"/>
                </a:spcBef>
                <a:defRPr/>
              </a:pPr>
              <a:endParaRPr kumimoji="1" lang="es-MX" sz="1200" b="1" dirty="0">
                <a:solidFill>
                  <a:srgbClr val="FFFFFF"/>
                </a:solidFill>
                <a:effectLst>
                  <a:outerShdw blurRad="38100" dist="38100" dir="2700000" algn="tl">
                    <a:srgbClr val="000000"/>
                  </a:outerShdw>
                </a:effectLst>
                <a:latin typeface="Arial" charset="0"/>
                <a:ea typeface="+mn-ea"/>
              </a:endParaRPr>
            </a:p>
            <a:p>
              <a:pPr algn="ctr">
                <a:spcBef>
                  <a:spcPct val="50000"/>
                </a:spcBef>
                <a:defRPr/>
              </a:pPr>
              <a:r>
                <a:rPr kumimoji="1" lang="es-MX" sz="1000" b="1" dirty="0">
                  <a:solidFill>
                    <a:srgbClr val="FFFFFF"/>
                  </a:solidFill>
                  <a:effectLst>
                    <a:outerShdw blurRad="38100" dist="38100" dir="2700000" algn="tl">
                      <a:srgbClr val="000000"/>
                    </a:outerShdw>
                  </a:effectLst>
                  <a:latin typeface="Arial" charset="0"/>
                  <a:ea typeface="+mn-ea"/>
                </a:rPr>
                <a:t>ENRIQUECIMIENTO</a:t>
              </a:r>
            </a:p>
            <a:p>
              <a:pPr algn="ctr">
                <a:spcBef>
                  <a:spcPct val="50000"/>
                </a:spcBef>
                <a:defRPr/>
              </a:pPr>
              <a:r>
                <a:rPr kumimoji="1" lang="es-MX" sz="1000" b="1" dirty="0">
                  <a:solidFill>
                    <a:srgbClr val="FFFFFF"/>
                  </a:solidFill>
                  <a:effectLst>
                    <a:outerShdw blurRad="38100" dist="38100" dir="2700000" algn="tl">
                      <a:srgbClr val="000000"/>
                    </a:outerShdw>
                  </a:effectLst>
                  <a:latin typeface="Arial" charset="0"/>
                  <a:ea typeface="+mn-ea"/>
                </a:rPr>
                <a:t>DEL </a:t>
              </a:r>
            </a:p>
            <a:p>
              <a:pPr algn="ctr">
                <a:spcBef>
                  <a:spcPct val="50000"/>
                </a:spcBef>
                <a:defRPr/>
              </a:pPr>
              <a:r>
                <a:rPr kumimoji="1" lang="es-MX" sz="1000" b="1" dirty="0">
                  <a:solidFill>
                    <a:srgbClr val="FFFFFF"/>
                  </a:solidFill>
                  <a:effectLst>
                    <a:outerShdw blurRad="38100" dist="38100" dir="2700000" algn="tl">
                      <a:srgbClr val="000000"/>
                    </a:outerShdw>
                  </a:effectLst>
                  <a:latin typeface="Arial" charset="0"/>
                  <a:ea typeface="+mn-ea"/>
                </a:rPr>
                <a:t>SISTEMA</a:t>
              </a:r>
            </a:p>
            <a:p>
              <a:pPr algn="ctr">
                <a:spcBef>
                  <a:spcPct val="50000"/>
                </a:spcBef>
                <a:defRPr/>
              </a:pPr>
              <a:r>
                <a:rPr kumimoji="1" lang="es-MX" sz="1000" b="1" dirty="0">
                  <a:solidFill>
                    <a:srgbClr val="FFFFFF"/>
                  </a:solidFill>
                  <a:effectLst>
                    <a:outerShdw blurRad="38100" dist="38100" dir="2700000" algn="tl">
                      <a:srgbClr val="000000"/>
                    </a:outerShdw>
                  </a:effectLst>
                  <a:latin typeface="Arial" charset="0"/>
                  <a:ea typeface="+mn-ea"/>
                </a:rPr>
                <a:t>DE </a:t>
              </a:r>
            </a:p>
            <a:p>
              <a:pPr algn="ctr">
                <a:spcBef>
                  <a:spcPct val="50000"/>
                </a:spcBef>
                <a:defRPr/>
              </a:pPr>
              <a:r>
                <a:rPr kumimoji="1" lang="es-MX" sz="1000" b="1" dirty="0" smtClean="0">
                  <a:solidFill>
                    <a:srgbClr val="FFFFFF"/>
                  </a:solidFill>
                  <a:effectLst>
                    <a:outerShdw blurRad="38100" dist="38100" dir="2700000" algn="tl">
                      <a:srgbClr val="000000"/>
                    </a:outerShdw>
                  </a:effectLst>
                  <a:latin typeface="Arial" charset="0"/>
                  <a:ea typeface="+mn-ea"/>
                </a:rPr>
                <a:t>INFORMACIÓN</a:t>
              </a:r>
              <a:endParaRPr kumimoji="1" lang="es-MX" sz="1000" b="1" dirty="0">
                <a:solidFill>
                  <a:srgbClr val="FFFFFF"/>
                </a:solidFill>
                <a:effectLst>
                  <a:outerShdw blurRad="38100" dist="38100" dir="2700000" algn="tl">
                    <a:srgbClr val="000000"/>
                  </a:outerShdw>
                </a:effectLst>
                <a:latin typeface="Arial" charset="0"/>
                <a:ea typeface="+mn-ea"/>
              </a:endParaRPr>
            </a:p>
            <a:p>
              <a:pPr algn="ctr">
                <a:spcBef>
                  <a:spcPct val="50000"/>
                </a:spcBef>
                <a:defRPr/>
              </a:pPr>
              <a:r>
                <a:rPr kumimoji="1" lang="es-MX" sz="1000" b="1" dirty="0">
                  <a:solidFill>
                    <a:srgbClr val="FFFFFF"/>
                  </a:solidFill>
                  <a:effectLst>
                    <a:outerShdw blurRad="38100" dist="38100" dir="2700000" algn="tl">
                      <a:srgbClr val="000000"/>
                    </a:outerShdw>
                  </a:effectLst>
                  <a:latin typeface="Arial" charset="0"/>
                  <a:ea typeface="+mn-ea"/>
                </a:rPr>
                <a:t>DEL</a:t>
              </a:r>
            </a:p>
            <a:p>
              <a:pPr algn="ctr">
                <a:spcBef>
                  <a:spcPct val="50000"/>
                </a:spcBef>
                <a:defRPr/>
              </a:pPr>
              <a:r>
                <a:rPr kumimoji="1" lang="es-MX" sz="1000" b="1" dirty="0">
                  <a:solidFill>
                    <a:srgbClr val="FFFFFF"/>
                  </a:solidFill>
                  <a:effectLst>
                    <a:outerShdw blurRad="38100" dist="38100" dir="2700000" algn="tl">
                      <a:srgbClr val="000000"/>
                    </a:outerShdw>
                  </a:effectLst>
                  <a:latin typeface="Arial" charset="0"/>
                  <a:ea typeface="+mn-ea"/>
                </a:rPr>
                <a:t>DEPARTAMENTO</a:t>
              </a:r>
            </a:p>
            <a:p>
              <a:pPr algn="ctr">
                <a:spcBef>
                  <a:spcPct val="50000"/>
                </a:spcBef>
                <a:defRPr/>
              </a:pPr>
              <a:r>
                <a:rPr kumimoji="1" lang="es-MX" sz="1000" b="1" dirty="0">
                  <a:solidFill>
                    <a:srgbClr val="FFFFFF"/>
                  </a:solidFill>
                  <a:effectLst>
                    <a:outerShdw blurRad="38100" dist="38100" dir="2700000" algn="tl">
                      <a:srgbClr val="000000"/>
                    </a:outerShdw>
                  </a:effectLst>
                  <a:latin typeface="Arial" charset="0"/>
                  <a:ea typeface="+mn-ea"/>
                </a:rPr>
                <a:t>DE</a:t>
              </a:r>
            </a:p>
            <a:p>
              <a:pPr algn="ctr">
                <a:spcBef>
                  <a:spcPct val="50000"/>
                </a:spcBef>
                <a:defRPr/>
              </a:pPr>
              <a:r>
                <a:rPr kumimoji="1" lang="es-MX" sz="1000" b="1" dirty="0">
                  <a:solidFill>
                    <a:srgbClr val="FFFFFF"/>
                  </a:solidFill>
                  <a:effectLst>
                    <a:outerShdw blurRad="38100" dist="38100" dir="2700000" algn="tl">
                      <a:srgbClr val="000000"/>
                    </a:outerShdw>
                  </a:effectLst>
                  <a:latin typeface="Arial" charset="0"/>
                  <a:ea typeface="+mn-ea"/>
                </a:rPr>
                <a:t> </a:t>
              </a:r>
              <a:r>
                <a:rPr kumimoji="1" lang="es-MX" sz="1000" b="1" dirty="0" smtClean="0">
                  <a:solidFill>
                    <a:srgbClr val="FFFFFF"/>
                  </a:solidFill>
                  <a:effectLst>
                    <a:outerShdw blurRad="38100" dist="38100" dir="2700000" algn="tl">
                      <a:srgbClr val="000000"/>
                    </a:outerShdw>
                  </a:effectLst>
                  <a:latin typeface="Arial" charset="0"/>
                  <a:ea typeface="+mn-ea"/>
                </a:rPr>
                <a:t>PERSONAL</a:t>
              </a:r>
              <a:endParaRPr kumimoji="1" lang="es-MX" sz="1000" b="1" dirty="0">
                <a:solidFill>
                  <a:srgbClr val="FFFFFF"/>
                </a:solidFill>
                <a:effectLst>
                  <a:outerShdw blurRad="38100" dist="38100" dir="2700000" algn="tl">
                    <a:srgbClr val="000000"/>
                  </a:outerShdw>
                </a:effectLst>
                <a:latin typeface="Arial" charset="0"/>
                <a:ea typeface="+mn-ea"/>
              </a:endParaRPr>
            </a:p>
          </p:txBody>
        </p:sp>
        <p:sp>
          <p:nvSpPr>
            <p:cNvPr id="149521" name="Line 16"/>
            <p:cNvSpPr>
              <a:spLocks noChangeShapeType="1"/>
            </p:cNvSpPr>
            <p:nvPr/>
          </p:nvSpPr>
          <p:spPr bwMode="auto">
            <a:xfrm>
              <a:off x="3656" y="2640"/>
              <a:ext cx="240" cy="0"/>
            </a:xfrm>
            <a:prstGeom prst="line">
              <a:avLst/>
            </a:prstGeom>
            <a:noFill/>
            <a:ln w="38100" cap="sq">
              <a:solidFill>
                <a:srgbClr val="FFFF99"/>
              </a:solidFill>
              <a:round/>
              <a:headEnd type="none" w="sm" len="sm"/>
              <a:tailEnd type="triangle" w="med" len="lg"/>
            </a:ln>
            <a:effectLst>
              <a:outerShdw blurRad="63500" dist="38099" dir="2700000" algn="ctr" rotWithShape="0">
                <a:schemeClr val="bg2">
                  <a:alpha val="74998"/>
                </a:schemeClr>
              </a:outerShdw>
            </a:effectLst>
            <a:extLst>
              <a:ext uri="{909E8E84-426E-40dd-AFC4-6F175D3DCCD1}">
                <a14:hiddenFill xmlns="" xmlns:a14="http://schemas.microsoft.com/office/drawing/2010/main">
                  <a:noFill/>
                </a14:hiddenFill>
              </a:ext>
            </a:extLst>
          </p:spPr>
          <p:txBody>
            <a:bodyPr/>
            <a:lstStyle/>
            <a:p>
              <a:pPr>
                <a:defRPr/>
              </a:pPr>
              <a:endParaRPr lang="es-ES">
                <a:latin typeface="Times New Roman" charset="0"/>
                <a:ea typeface="ＭＳ Ｐゴシック" charset="0"/>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04802"/>
                                        </p:tgtEl>
                                        <p:attrNameLst>
                                          <p:attrName>style.visibility</p:attrName>
                                        </p:attrNameLst>
                                      </p:cBhvr>
                                      <p:to>
                                        <p:strVal val="visible"/>
                                      </p:to>
                                    </p:set>
                                    <p:anim calcmode="lin" valueType="num">
                                      <p:cBhvr>
                                        <p:cTn id="7" dur="500" fill="hold"/>
                                        <p:tgtEl>
                                          <p:spTgt spid="204802"/>
                                        </p:tgtEl>
                                        <p:attrNameLst>
                                          <p:attrName>ppt_w</p:attrName>
                                        </p:attrNameLst>
                                      </p:cBhvr>
                                      <p:tavLst>
                                        <p:tav tm="0">
                                          <p:val>
                                            <p:strVal val="4*#ppt_w"/>
                                          </p:val>
                                        </p:tav>
                                        <p:tav tm="100000">
                                          <p:val>
                                            <p:strVal val="#ppt_w"/>
                                          </p:val>
                                        </p:tav>
                                      </p:tavLst>
                                    </p:anim>
                                    <p:anim calcmode="lin" valueType="num">
                                      <p:cBhvr>
                                        <p:cTn id="8" dur="500" fill="hold"/>
                                        <p:tgtEl>
                                          <p:spTgt spid="204802"/>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15" presetClass="entr" presetSubtype="0" fill="hold" nodeType="afterEffect">
                                  <p:stCondLst>
                                    <p:cond delay="0"/>
                                  </p:stCondLst>
                                  <p:childTnLst>
                                    <p:set>
                                      <p:cBhvr>
                                        <p:cTn id="11" dur="1" fill="hold">
                                          <p:stCondLst>
                                            <p:cond delay="0"/>
                                          </p:stCondLst>
                                        </p:cTn>
                                        <p:tgtEl>
                                          <p:spTgt spid="204818"/>
                                        </p:tgtEl>
                                        <p:attrNameLst>
                                          <p:attrName>style.visibility</p:attrName>
                                        </p:attrNameLst>
                                      </p:cBhvr>
                                      <p:to>
                                        <p:strVal val="visible"/>
                                      </p:to>
                                    </p:set>
                                    <p:anim calcmode="lin" valueType="num">
                                      <p:cBhvr>
                                        <p:cTn id="12" dur="1000" fill="hold"/>
                                        <p:tgtEl>
                                          <p:spTgt spid="204818"/>
                                        </p:tgtEl>
                                        <p:attrNameLst>
                                          <p:attrName>ppt_w</p:attrName>
                                        </p:attrNameLst>
                                      </p:cBhvr>
                                      <p:tavLst>
                                        <p:tav tm="0">
                                          <p:val>
                                            <p:fltVal val="0"/>
                                          </p:val>
                                        </p:tav>
                                        <p:tav tm="100000">
                                          <p:val>
                                            <p:strVal val="#ppt_w"/>
                                          </p:val>
                                        </p:tav>
                                      </p:tavLst>
                                    </p:anim>
                                    <p:anim calcmode="lin" valueType="num">
                                      <p:cBhvr>
                                        <p:cTn id="13" dur="1000" fill="hold"/>
                                        <p:tgtEl>
                                          <p:spTgt spid="204818"/>
                                        </p:tgtEl>
                                        <p:attrNameLst>
                                          <p:attrName>ppt_h</p:attrName>
                                        </p:attrNameLst>
                                      </p:cBhvr>
                                      <p:tavLst>
                                        <p:tav tm="0">
                                          <p:val>
                                            <p:fltVal val="0"/>
                                          </p:val>
                                        </p:tav>
                                        <p:tav tm="100000">
                                          <p:val>
                                            <p:strVal val="#ppt_h"/>
                                          </p:val>
                                        </p:tav>
                                      </p:tavLst>
                                    </p:anim>
                                    <p:anim calcmode="lin" valueType="num">
                                      <p:cBhvr>
                                        <p:cTn id="14" dur="1000" fill="hold"/>
                                        <p:tgtEl>
                                          <p:spTgt spid="204818"/>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20481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02" grpId="0" autoUpdateAnimBg="0"/>
    </p:bldLst>
  </p:timing>
</p:sld>
</file>

<file path=ppt/slides/slide1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826" name="Rectangle 2"/>
          <p:cNvSpPr>
            <a:spLocks noGrp="1" noChangeArrowheads="1"/>
          </p:cNvSpPr>
          <p:nvPr>
            <p:ph type="body" idx="1"/>
          </p:nvPr>
        </p:nvSpPr>
        <p:spPr>
          <a:xfrm>
            <a:off x="1043608" y="188640"/>
            <a:ext cx="7391400" cy="533400"/>
          </a:xfrm>
        </p:spPr>
        <p:txBody>
          <a:bodyPr/>
          <a:lstStyle/>
          <a:p>
            <a:pPr marL="0" indent="0" algn="ctr" eaLnBrk="1" hangingPunct="1">
              <a:lnSpc>
                <a:spcPct val="90000"/>
              </a:lnSpc>
              <a:buFont typeface="Wingdings" pitchFamily="2" charset="2"/>
              <a:buNone/>
            </a:pPr>
            <a:r>
              <a:rPr lang="es-MX" altLang="es-MX" sz="3200" b="1" dirty="0" smtClean="0">
                <a:solidFill>
                  <a:schemeClr val="tx2"/>
                </a:solidFill>
                <a:effectLst>
                  <a:outerShdw blurRad="38100" dist="38100" dir="2700000" algn="tl">
                    <a:srgbClr val="C0C0C0"/>
                  </a:outerShdw>
                </a:effectLst>
              </a:rPr>
              <a:t> ANÁLISIS Y DISEÑO DE PUESTOS</a:t>
            </a:r>
            <a:endParaRPr lang="es-MX" altLang="es-MX" sz="3200" b="1" i="1" dirty="0" smtClean="0">
              <a:solidFill>
                <a:schemeClr val="tx2"/>
              </a:solidFill>
              <a:effectLst>
                <a:outerShdw blurRad="38100" dist="38100" dir="2700000" algn="tl">
                  <a:srgbClr val="C0C0C0"/>
                </a:outerShdw>
              </a:effectLst>
            </a:endParaRPr>
          </a:p>
        </p:txBody>
      </p:sp>
      <p:sp>
        <p:nvSpPr>
          <p:cNvPr id="205827" name="Text Box 3"/>
          <p:cNvSpPr txBox="1">
            <a:spLocks noChangeArrowheads="1"/>
          </p:cNvSpPr>
          <p:nvPr/>
        </p:nvSpPr>
        <p:spPr bwMode="auto">
          <a:xfrm>
            <a:off x="1115616" y="764704"/>
            <a:ext cx="7391400" cy="19389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just">
              <a:defRPr/>
            </a:pPr>
            <a:r>
              <a:rPr kumimoji="1" lang="es-MX" b="1" i="1" dirty="0" smtClean="0">
                <a:solidFill>
                  <a:srgbClr val="FF0000"/>
                </a:solidFill>
                <a:effectLst>
                  <a:outerShdw blurRad="38100" dist="38100" dir="2700000" algn="tl">
                    <a:srgbClr val="C0C0C0"/>
                  </a:outerShdw>
                </a:effectLst>
                <a:latin typeface="Arial" charset="0"/>
                <a:ea typeface="+mn-ea"/>
              </a:rPr>
              <a:t>DESCRIPCIÓN </a:t>
            </a:r>
            <a:r>
              <a:rPr kumimoji="1" lang="es-MX" b="1" i="1" dirty="0">
                <a:solidFill>
                  <a:srgbClr val="FF0000"/>
                </a:solidFill>
                <a:effectLst>
                  <a:outerShdw blurRad="38100" dist="38100" dir="2700000" algn="tl">
                    <a:srgbClr val="C0C0C0"/>
                  </a:outerShdw>
                </a:effectLst>
                <a:latin typeface="Arial" charset="0"/>
                <a:ea typeface="+mn-ea"/>
              </a:rPr>
              <a:t>DE PUESTOS: </a:t>
            </a:r>
            <a:r>
              <a:rPr kumimoji="1" lang="es-MX" b="1" dirty="0" smtClean="0">
                <a:solidFill>
                  <a:srgbClr val="000090"/>
                </a:solidFill>
                <a:latin typeface="Arial" charset="0"/>
                <a:ea typeface="+mn-ea"/>
              </a:rPr>
              <a:t>ES </a:t>
            </a:r>
            <a:r>
              <a:rPr kumimoji="1" lang="es-MX" b="1" dirty="0">
                <a:solidFill>
                  <a:srgbClr val="000090"/>
                </a:solidFill>
                <a:latin typeface="Arial" charset="0"/>
                <a:ea typeface="+mn-ea"/>
              </a:rPr>
              <a:t>UNA </a:t>
            </a:r>
            <a:r>
              <a:rPr kumimoji="1" lang="es-MX" b="1" dirty="0" smtClean="0">
                <a:solidFill>
                  <a:srgbClr val="000090"/>
                </a:solidFill>
                <a:latin typeface="Arial" charset="0"/>
                <a:ea typeface="+mn-ea"/>
              </a:rPr>
              <a:t>EXPLICACIÓN </a:t>
            </a:r>
            <a:r>
              <a:rPr kumimoji="1" lang="es-MX" b="1" dirty="0">
                <a:solidFill>
                  <a:srgbClr val="000090"/>
                </a:solidFill>
                <a:latin typeface="Arial" charset="0"/>
                <a:ea typeface="+mn-ea"/>
              </a:rPr>
              <a:t>ESCRITA DE LAS RESPONSABILIDADES, DE LAS CONDICIONES DE TRABAJO Y OTROS ASPECTOS QUE CONTIENE UN PUESTO DETERMINADO.</a:t>
            </a:r>
            <a:endParaRPr kumimoji="1" lang="es-ES" b="1" i="1" dirty="0">
              <a:solidFill>
                <a:srgbClr val="000090"/>
              </a:solidFill>
              <a:effectLst>
                <a:outerShdw blurRad="38100" dist="38100" dir="2700000" algn="tl">
                  <a:srgbClr val="C0C0C0"/>
                </a:outerShdw>
              </a:effectLst>
              <a:latin typeface="Arial" charset="0"/>
              <a:ea typeface="+mn-ea"/>
            </a:endParaRPr>
          </a:p>
        </p:txBody>
      </p:sp>
      <p:pic>
        <p:nvPicPr>
          <p:cNvPr id="2" name="Imagen 1"/>
          <p:cNvPicPr>
            <a:picLocks noChangeAspect="1"/>
          </p:cNvPicPr>
          <p:nvPr/>
        </p:nvPicPr>
        <p:blipFill>
          <a:blip r:embed="rId2"/>
          <a:stretch>
            <a:fillRect/>
          </a:stretch>
        </p:blipFill>
        <p:spPr>
          <a:xfrm>
            <a:off x="899592" y="2589234"/>
            <a:ext cx="8069344" cy="4268766"/>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05826"/>
                                        </p:tgtEl>
                                        <p:attrNameLst>
                                          <p:attrName>style.visibility</p:attrName>
                                        </p:attrNameLst>
                                      </p:cBhvr>
                                      <p:to>
                                        <p:strVal val="visible"/>
                                      </p:to>
                                    </p:set>
                                    <p:anim calcmode="lin" valueType="num">
                                      <p:cBhvr>
                                        <p:cTn id="7" dur="500" fill="hold"/>
                                        <p:tgtEl>
                                          <p:spTgt spid="205826"/>
                                        </p:tgtEl>
                                        <p:attrNameLst>
                                          <p:attrName>ppt_w</p:attrName>
                                        </p:attrNameLst>
                                      </p:cBhvr>
                                      <p:tavLst>
                                        <p:tav tm="0">
                                          <p:val>
                                            <p:strVal val="4*#ppt_w"/>
                                          </p:val>
                                        </p:tav>
                                        <p:tav tm="100000">
                                          <p:val>
                                            <p:strVal val="#ppt_w"/>
                                          </p:val>
                                        </p:tav>
                                      </p:tavLst>
                                    </p:anim>
                                    <p:anim calcmode="lin" valueType="num">
                                      <p:cBhvr>
                                        <p:cTn id="8" dur="500" fill="hold"/>
                                        <p:tgtEl>
                                          <p:spTgt spid="205826"/>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16" presetClass="entr" presetSubtype="26" fill="hold" grpId="0" nodeType="afterEffect">
                                  <p:stCondLst>
                                    <p:cond delay="0"/>
                                  </p:stCondLst>
                                  <p:childTnLst>
                                    <p:set>
                                      <p:cBhvr>
                                        <p:cTn id="11" dur="1" fill="hold">
                                          <p:stCondLst>
                                            <p:cond delay="0"/>
                                          </p:stCondLst>
                                        </p:cTn>
                                        <p:tgtEl>
                                          <p:spTgt spid="205827"/>
                                        </p:tgtEl>
                                        <p:attrNameLst>
                                          <p:attrName>style.visibility</p:attrName>
                                        </p:attrNameLst>
                                      </p:cBhvr>
                                      <p:to>
                                        <p:strVal val="visible"/>
                                      </p:to>
                                    </p:set>
                                    <p:animEffect transition="in" filter="barn(inHorizontal)">
                                      <p:cBhvr>
                                        <p:cTn id="12" dur="500"/>
                                        <p:tgtEl>
                                          <p:spTgt spid="2058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26" grpId="0" autoUpdateAnimBg="0"/>
      <p:bldP spid="205827" grpId="0" autoUpdateAnimBg="0"/>
    </p:bldLst>
  </p:timing>
</p:sld>
</file>

<file path=ppt/slides/slide1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7634" name="Rectangle 2"/>
          <p:cNvSpPr>
            <a:spLocks noGrp="1" noChangeArrowheads="1"/>
          </p:cNvSpPr>
          <p:nvPr>
            <p:ph type="body" idx="1"/>
          </p:nvPr>
        </p:nvSpPr>
        <p:spPr>
          <a:xfrm>
            <a:off x="899592" y="38100"/>
            <a:ext cx="7391400" cy="533400"/>
          </a:xfrm>
        </p:spPr>
        <p:txBody>
          <a:bodyPr/>
          <a:lstStyle/>
          <a:p>
            <a:pPr marL="0" indent="0" algn="ctr" eaLnBrk="1" hangingPunct="1">
              <a:lnSpc>
                <a:spcPct val="90000"/>
              </a:lnSpc>
              <a:buFont typeface="Wingdings" pitchFamily="2" charset="2"/>
              <a:buNone/>
            </a:pPr>
            <a:r>
              <a:rPr lang="es-MX" altLang="es-MX" b="1" dirty="0" smtClean="0">
                <a:solidFill>
                  <a:schemeClr val="tx2"/>
                </a:solidFill>
                <a:effectLst>
                  <a:outerShdw blurRad="38100" dist="38100" dir="2700000" algn="tl">
                    <a:srgbClr val="C0C0C0"/>
                  </a:outerShdw>
                </a:effectLst>
              </a:rPr>
              <a:t> ANÁLISIS Y DISEÑO DE PUESTOS</a:t>
            </a:r>
            <a:endParaRPr lang="es-MX" altLang="es-MX" b="1" i="1" dirty="0" smtClean="0">
              <a:solidFill>
                <a:schemeClr val="tx2"/>
              </a:solidFill>
              <a:effectLst>
                <a:outerShdw blurRad="38100" dist="38100" dir="2700000" algn="tl">
                  <a:srgbClr val="C0C0C0"/>
                </a:outerShdw>
              </a:effectLst>
            </a:endParaRPr>
          </a:p>
        </p:txBody>
      </p:sp>
      <p:pic>
        <p:nvPicPr>
          <p:cNvPr id="197635" name="Picture 3" descr="C:\Documents and Settings\JOSE ANTONIO MONROY\Mis documentos\Mis documentos\RECURSOS HUMANOS\CEDULA DE PUESTOS.jpg"/>
          <p:cNvPicPr>
            <a:picLocks noChangeAspect="1" noChangeArrowheads="1"/>
          </p:cNvPicPr>
          <p:nvPr/>
        </p:nvPicPr>
        <p:blipFill>
          <a:blip r:embed="rId2" cstate="print">
            <a:lum bright="-8000" contrast="10000"/>
            <a:extLst>
              <a:ext uri="{28A0092B-C50C-407E-A947-70E740481C1C}">
                <a14:useLocalDpi xmlns:a14="http://schemas.microsoft.com/office/drawing/2010/main" val="0"/>
              </a:ext>
            </a:extLst>
          </a:blip>
          <a:srcRect/>
          <a:stretch>
            <a:fillRect/>
          </a:stretch>
        </p:blipFill>
        <p:spPr bwMode="auto">
          <a:xfrm>
            <a:off x="2123728" y="504056"/>
            <a:ext cx="4845821" cy="6381328"/>
          </a:xfrm>
          <a:prstGeom prst="rect">
            <a:avLst/>
          </a:prstGeom>
          <a:noFill/>
          <a:ln w="76200" cmpd="tri">
            <a:solidFill>
              <a:srgbClr val="00FF00"/>
            </a:solidFill>
            <a:prstDash val="sysDot"/>
            <a:miter lim="800000"/>
            <a:headEnd/>
            <a:tailEnd/>
          </a:ln>
          <a:extLst>
            <a:ext uri="{909E8E84-426E-40dd-AFC4-6F175D3DCCD1}">
              <a14:hiddenFill xmlns="" xmlns:a14="http://schemas.microsoft.com/office/drawing/2010/main">
                <a:solidFill>
                  <a:srgbClr val="FFFFFF"/>
                </a:solidFill>
              </a14:hiddenFill>
            </a:ext>
          </a:extLst>
        </p:spPr>
      </p:pic>
      <p:grpSp>
        <p:nvGrpSpPr>
          <p:cNvPr id="197659" name="Group 27"/>
          <p:cNvGrpSpPr>
            <a:grpSpLocks/>
          </p:cNvGrpSpPr>
          <p:nvPr/>
        </p:nvGrpSpPr>
        <p:grpSpPr bwMode="auto">
          <a:xfrm>
            <a:off x="107504" y="1073671"/>
            <a:ext cx="6552532" cy="1419225"/>
            <a:chOff x="136" y="690"/>
            <a:chExt cx="3953" cy="894"/>
          </a:xfrm>
        </p:grpSpPr>
        <p:sp>
          <p:nvSpPr>
            <p:cNvPr id="151578" name="Rectangle 8"/>
            <p:cNvSpPr>
              <a:spLocks noChangeArrowheads="1"/>
            </p:cNvSpPr>
            <p:nvPr/>
          </p:nvSpPr>
          <p:spPr bwMode="auto">
            <a:xfrm>
              <a:off x="1483" y="864"/>
              <a:ext cx="2606" cy="720"/>
            </a:xfrm>
            <a:prstGeom prst="rect">
              <a:avLst/>
            </a:prstGeom>
            <a:noFill/>
            <a:ln w="25400" cap="sq">
              <a:solidFill>
                <a:srgbClr val="FF0000"/>
              </a:solidFill>
              <a:miter lim="800000"/>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s-MX">
                <a:latin typeface="Times New Roman" charset="0"/>
                <a:ea typeface="ＭＳ Ｐゴシック" charset="0"/>
              </a:endParaRPr>
            </a:p>
          </p:txBody>
        </p:sp>
        <p:sp>
          <p:nvSpPr>
            <p:cNvPr id="151579" name="Line 9"/>
            <p:cNvSpPr>
              <a:spLocks noChangeShapeType="1"/>
            </p:cNvSpPr>
            <p:nvPr/>
          </p:nvSpPr>
          <p:spPr bwMode="auto">
            <a:xfrm flipH="1" flipV="1">
              <a:off x="1056" y="828"/>
              <a:ext cx="427" cy="198"/>
            </a:xfrm>
            <a:prstGeom prst="line">
              <a:avLst/>
            </a:prstGeom>
            <a:noFill/>
            <a:ln w="12700" cap="sq">
              <a:solidFill>
                <a:srgbClr val="FF0000"/>
              </a:solidFill>
              <a:round/>
              <a:headEnd type="none" w="sm" len="sm"/>
              <a:tailEnd type="triangle"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sp>
          <p:nvSpPr>
            <p:cNvPr id="197642" name="Text Box 10"/>
            <p:cNvSpPr txBox="1">
              <a:spLocks noChangeArrowheads="1"/>
            </p:cNvSpPr>
            <p:nvPr/>
          </p:nvSpPr>
          <p:spPr bwMode="auto">
            <a:xfrm>
              <a:off x="136" y="690"/>
              <a:ext cx="912" cy="334"/>
            </a:xfrm>
            <a:prstGeom prst="rect">
              <a:avLst/>
            </a:prstGeom>
            <a:noFill/>
            <a:ln w="12700" cap="sq">
              <a:solidFill>
                <a:srgbClr val="FF0000"/>
              </a:solidFill>
              <a:miter lim="800000"/>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1400" b="1">
                  <a:solidFill>
                    <a:srgbClr val="FF0000"/>
                  </a:solidFill>
                  <a:effectLst>
                    <a:outerShdw blurRad="38100" dist="38100" dir="2700000" algn="tl">
                      <a:srgbClr val="C0C0C0"/>
                    </a:outerShdw>
                  </a:effectLst>
                  <a:latin typeface="Arial" charset="0"/>
                  <a:ea typeface="+mn-ea"/>
                </a:rPr>
                <a:t>DATOS DEL PUESTO</a:t>
              </a:r>
              <a:endParaRPr kumimoji="1" lang="es-ES" sz="1400" b="1">
                <a:solidFill>
                  <a:srgbClr val="FF0000"/>
                </a:solidFill>
                <a:effectLst>
                  <a:outerShdw blurRad="38100" dist="38100" dir="2700000" algn="tl">
                    <a:srgbClr val="C0C0C0"/>
                  </a:outerShdw>
                </a:effectLst>
                <a:latin typeface="Arial" charset="0"/>
                <a:ea typeface="+mn-ea"/>
              </a:endParaRPr>
            </a:p>
          </p:txBody>
        </p:sp>
      </p:grpSp>
      <p:grpSp>
        <p:nvGrpSpPr>
          <p:cNvPr id="197660" name="Group 28"/>
          <p:cNvGrpSpPr>
            <a:grpSpLocks/>
          </p:cNvGrpSpPr>
          <p:nvPr/>
        </p:nvGrpSpPr>
        <p:grpSpPr bwMode="auto">
          <a:xfrm>
            <a:off x="2340011" y="2297113"/>
            <a:ext cx="6712650" cy="2046287"/>
            <a:chOff x="1580" y="1447"/>
            <a:chExt cx="4087" cy="1289"/>
          </a:xfrm>
        </p:grpSpPr>
        <p:sp>
          <p:nvSpPr>
            <p:cNvPr id="151575" name="Rectangle 12"/>
            <p:cNvSpPr>
              <a:spLocks noChangeArrowheads="1"/>
            </p:cNvSpPr>
            <p:nvPr/>
          </p:nvSpPr>
          <p:spPr bwMode="auto">
            <a:xfrm>
              <a:off x="1580" y="1584"/>
              <a:ext cx="2630" cy="1152"/>
            </a:xfrm>
            <a:prstGeom prst="rect">
              <a:avLst/>
            </a:prstGeom>
            <a:noFill/>
            <a:ln w="25400" cap="sq">
              <a:solidFill>
                <a:srgbClr val="00FF00"/>
              </a:solidFill>
              <a:miter lim="800000"/>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s-MX">
                <a:latin typeface="Times New Roman" charset="0"/>
                <a:ea typeface="ＭＳ Ｐゴシック" charset="0"/>
              </a:endParaRPr>
            </a:p>
          </p:txBody>
        </p:sp>
        <p:sp>
          <p:nvSpPr>
            <p:cNvPr id="151576" name="Line 13"/>
            <p:cNvSpPr>
              <a:spLocks noChangeShapeType="1"/>
            </p:cNvSpPr>
            <p:nvPr/>
          </p:nvSpPr>
          <p:spPr bwMode="auto">
            <a:xfrm flipV="1">
              <a:off x="4176" y="1680"/>
              <a:ext cx="432" cy="288"/>
            </a:xfrm>
            <a:prstGeom prst="line">
              <a:avLst/>
            </a:prstGeom>
            <a:noFill/>
            <a:ln w="12700" cap="sq">
              <a:solidFill>
                <a:srgbClr val="00FF00"/>
              </a:solidFill>
              <a:round/>
              <a:headEnd type="none" w="sm" len="sm"/>
              <a:tailEnd type="triangle"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sp>
          <p:nvSpPr>
            <p:cNvPr id="197646" name="Text Box 14"/>
            <p:cNvSpPr txBox="1">
              <a:spLocks noChangeArrowheads="1"/>
            </p:cNvSpPr>
            <p:nvPr/>
          </p:nvSpPr>
          <p:spPr bwMode="auto">
            <a:xfrm>
              <a:off x="4635" y="1447"/>
              <a:ext cx="1032" cy="737"/>
            </a:xfrm>
            <a:prstGeom prst="rect">
              <a:avLst/>
            </a:prstGeom>
            <a:noFill/>
            <a:ln w="12700" cap="sq">
              <a:solidFill>
                <a:srgbClr val="00FF00"/>
              </a:solidFill>
              <a:miter lim="800000"/>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defRPr/>
              </a:pPr>
              <a:r>
                <a:rPr kumimoji="1" lang="es-MX" sz="1400" b="1" dirty="0" smtClean="0">
                  <a:solidFill>
                    <a:schemeClr val="accent5">
                      <a:lumMod val="25000"/>
                    </a:schemeClr>
                  </a:solidFill>
                  <a:effectLst>
                    <a:outerShdw blurRad="38100" dist="38100" dir="2700000" algn="tl">
                      <a:srgbClr val="C0C0C0"/>
                    </a:outerShdw>
                  </a:effectLst>
                  <a:latin typeface="Arial" charset="0"/>
                  <a:ea typeface="+mn-ea"/>
                </a:rPr>
                <a:t>MISIÓN</a:t>
              </a:r>
              <a:r>
                <a:rPr kumimoji="1" lang="es-MX" sz="1400" b="1" dirty="0">
                  <a:solidFill>
                    <a:schemeClr val="accent5">
                      <a:lumMod val="25000"/>
                    </a:schemeClr>
                  </a:solidFill>
                  <a:effectLst>
                    <a:outerShdw blurRad="38100" dist="38100" dir="2700000" algn="tl">
                      <a:srgbClr val="C0C0C0"/>
                    </a:outerShdw>
                  </a:effectLst>
                  <a:latin typeface="Arial" charset="0"/>
                  <a:ea typeface="+mn-ea"/>
                </a:rPr>
                <a:t>, </a:t>
              </a:r>
            </a:p>
            <a:p>
              <a:pPr algn="ctr">
                <a:defRPr/>
              </a:pPr>
              <a:r>
                <a:rPr kumimoji="1" lang="es-MX" sz="1400" b="1" dirty="0">
                  <a:solidFill>
                    <a:schemeClr val="accent5">
                      <a:lumMod val="25000"/>
                    </a:schemeClr>
                  </a:solidFill>
                  <a:effectLst>
                    <a:outerShdw blurRad="38100" dist="38100" dir="2700000" algn="tl">
                      <a:srgbClr val="C0C0C0"/>
                    </a:outerShdw>
                  </a:effectLst>
                  <a:latin typeface="Arial" charset="0"/>
                  <a:ea typeface="+mn-ea"/>
                </a:rPr>
                <a:t>FUNCIONES,</a:t>
              </a:r>
            </a:p>
            <a:p>
              <a:pPr algn="ctr">
                <a:defRPr/>
              </a:pPr>
              <a:r>
                <a:rPr kumimoji="1" lang="es-MX" sz="1400" b="1" dirty="0">
                  <a:solidFill>
                    <a:schemeClr val="accent5">
                      <a:lumMod val="25000"/>
                    </a:schemeClr>
                  </a:solidFill>
                  <a:effectLst>
                    <a:outerShdw blurRad="38100" dist="38100" dir="2700000" algn="tl">
                      <a:srgbClr val="C0C0C0"/>
                    </a:outerShdw>
                  </a:effectLst>
                  <a:latin typeface="Arial" charset="0"/>
                  <a:ea typeface="+mn-ea"/>
                </a:rPr>
                <a:t>OBJETIVOS,</a:t>
              </a:r>
            </a:p>
            <a:p>
              <a:pPr algn="ctr">
                <a:defRPr/>
              </a:pPr>
              <a:r>
                <a:rPr kumimoji="1" lang="es-MX" sz="1400" b="1" dirty="0">
                  <a:solidFill>
                    <a:schemeClr val="accent5">
                      <a:lumMod val="25000"/>
                    </a:schemeClr>
                  </a:solidFill>
                  <a:effectLst>
                    <a:outerShdw blurRad="38100" dist="38100" dir="2700000" algn="tl">
                      <a:srgbClr val="C0C0C0"/>
                    </a:outerShdw>
                  </a:effectLst>
                  <a:latin typeface="Arial" charset="0"/>
                  <a:ea typeface="+mn-ea"/>
                </a:rPr>
                <a:t>REQUISITOS DEL </a:t>
              </a:r>
            </a:p>
            <a:p>
              <a:pPr algn="ctr">
                <a:defRPr/>
              </a:pPr>
              <a:r>
                <a:rPr kumimoji="1" lang="es-MX" sz="1400" b="1" dirty="0">
                  <a:solidFill>
                    <a:schemeClr val="accent5">
                      <a:lumMod val="25000"/>
                    </a:schemeClr>
                  </a:solidFill>
                  <a:effectLst>
                    <a:outerShdw blurRad="38100" dist="38100" dir="2700000" algn="tl">
                      <a:srgbClr val="C0C0C0"/>
                    </a:outerShdw>
                  </a:effectLst>
                  <a:latin typeface="Arial" charset="0"/>
                  <a:ea typeface="+mn-ea"/>
                </a:rPr>
                <a:t>PUESTO</a:t>
              </a:r>
              <a:endParaRPr kumimoji="1" lang="es-ES" sz="1400" b="1" dirty="0">
                <a:solidFill>
                  <a:schemeClr val="accent5">
                    <a:lumMod val="25000"/>
                  </a:schemeClr>
                </a:solidFill>
                <a:effectLst>
                  <a:outerShdw blurRad="38100" dist="38100" dir="2700000" algn="tl">
                    <a:srgbClr val="C0C0C0"/>
                  </a:outerShdw>
                </a:effectLst>
                <a:latin typeface="Arial" charset="0"/>
                <a:ea typeface="+mn-ea"/>
              </a:endParaRPr>
            </a:p>
          </p:txBody>
        </p:sp>
      </p:grpSp>
      <p:grpSp>
        <p:nvGrpSpPr>
          <p:cNvPr id="197658" name="Group 26"/>
          <p:cNvGrpSpPr>
            <a:grpSpLocks/>
          </p:cNvGrpSpPr>
          <p:nvPr/>
        </p:nvGrpSpPr>
        <p:grpSpPr bwMode="auto">
          <a:xfrm>
            <a:off x="5724128" y="836712"/>
            <a:ext cx="2497138" cy="433387"/>
            <a:chOff x="3552" y="583"/>
            <a:chExt cx="1573" cy="273"/>
          </a:xfrm>
        </p:grpSpPr>
        <p:grpSp>
          <p:nvGrpSpPr>
            <p:cNvPr id="243730" name="Group 7"/>
            <p:cNvGrpSpPr>
              <a:grpSpLocks/>
            </p:cNvGrpSpPr>
            <p:nvPr/>
          </p:nvGrpSpPr>
          <p:grpSpPr bwMode="auto">
            <a:xfrm>
              <a:off x="4128" y="583"/>
              <a:ext cx="997" cy="233"/>
              <a:chOff x="4128" y="583"/>
              <a:chExt cx="997" cy="233"/>
            </a:xfrm>
          </p:grpSpPr>
          <p:sp>
            <p:nvSpPr>
              <p:cNvPr id="151573" name="Line 4"/>
              <p:cNvSpPr>
                <a:spLocks noChangeShapeType="1"/>
              </p:cNvSpPr>
              <p:nvPr/>
            </p:nvSpPr>
            <p:spPr bwMode="auto">
              <a:xfrm flipV="1">
                <a:off x="4128" y="672"/>
                <a:ext cx="432" cy="144"/>
              </a:xfrm>
              <a:prstGeom prst="line">
                <a:avLst/>
              </a:prstGeom>
              <a:noFill/>
              <a:ln w="12700" cap="sq">
                <a:solidFill>
                  <a:srgbClr val="FFFF00"/>
                </a:solidFill>
                <a:round/>
                <a:headEnd type="none" w="sm" len="sm"/>
                <a:tailEnd type="triangle" w="lg"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sp>
            <p:nvSpPr>
              <p:cNvPr id="197638" name="Text Box 6"/>
              <p:cNvSpPr txBox="1">
                <a:spLocks noChangeArrowheads="1"/>
              </p:cNvSpPr>
              <p:nvPr/>
            </p:nvSpPr>
            <p:spPr bwMode="auto">
              <a:xfrm>
                <a:off x="4550" y="583"/>
                <a:ext cx="575" cy="194"/>
              </a:xfrm>
              <a:prstGeom prst="rect">
                <a:avLst/>
              </a:prstGeom>
              <a:noFill/>
              <a:ln w="12700" cap="sq">
                <a:solidFill>
                  <a:srgbClr val="FFFF00"/>
                </a:solidFill>
                <a:miter lim="800000"/>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defRPr/>
                </a:pPr>
                <a:r>
                  <a:rPr kumimoji="1" lang="es-MX" sz="1400" b="1" dirty="0" smtClean="0">
                    <a:solidFill>
                      <a:srgbClr val="8B8B00"/>
                    </a:solidFill>
                    <a:effectLst>
                      <a:outerShdw blurRad="38100" dist="38100" dir="2700000" algn="tl">
                        <a:srgbClr val="C0C0C0"/>
                      </a:outerShdw>
                    </a:effectLst>
                    <a:latin typeface="Arial" charset="0"/>
                    <a:ea typeface="+mn-ea"/>
                  </a:rPr>
                  <a:t>CÓDIGO</a:t>
                </a:r>
                <a:endParaRPr kumimoji="1" lang="es-ES" sz="1400" b="1" dirty="0">
                  <a:solidFill>
                    <a:srgbClr val="8B8B00"/>
                  </a:solidFill>
                  <a:effectLst>
                    <a:outerShdw blurRad="38100" dist="38100" dir="2700000" algn="tl">
                      <a:srgbClr val="C0C0C0"/>
                    </a:outerShdw>
                  </a:effectLst>
                  <a:latin typeface="Arial" charset="0"/>
                  <a:ea typeface="+mn-ea"/>
                </a:endParaRPr>
              </a:p>
            </p:txBody>
          </p:sp>
        </p:grpSp>
        <p:sp>
          <p:nvSpPr>
            <p:cNvPr id="151572" name="Rectangle 19"/>
            <p:cNvSpPr>
              <a:spLocks noChangeArrowheads="1"/>
            </p:cNvSpPr>
            <p:nvPr/>
          </p:nvSpPr>
          <p:spPr bwMode="auto">
            <a:xfrm>
              <a:off x="3552" y="760"/>
              <a:ext cx="624" cy="96"/>
            </a:xfrm>
            <a:prstGeom prst="rect">
              <a:avLst/>
            </a:prstGeom>
            <a:noFill/>
            <a:ln w="25400" cap="sq">
              <a:solidFill>
                <a:srgbClr val="FFFF00"/>
              </a:solidFill>
              <a:miter lim="800000"/>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s-MX">
                <a:latin typeface="Times New Roman" charset="0"/>
                <a:ea typeface="ＭＳ Ｐゴシック" charset="0"/>
              </a:endParaRPr>
            </a:p>
          </p:txBody>
        </p:sp>
      </p:grpSp>
      <p:grpSp>
        <p:nvGrpSpPr>
          <p:cNvPr id="197661" name="Group 29"/>
          <p:cNvGrpSpPr>
            <a:grpSpLocks/>
          </p:cNvGrpSpPr>
          <p:nvPr/>
        </p:nvGrpSpPr>
        <p:grpSpPr bwMode="auto">
          <a:xfrm>
            <a:off x="152400" y="3886200"/>
            <a:ext cx="6507163" cy="990600"/>
            <a:chOff x="96" y="2448"/>
            <a:chExt cx="4099" cy="624"/>
          </a:xfrm>
        </p:grpSpPr>
        <p:sp>
          <p:nvSpPr>
            <p:cNvPr id="151568" name="Rectangle 21"/>
            <p:cNvSpPr>
              <a:spLocks noChangeArrowheads="1"/>
            </p:cNvSpPr>
            <p:nvPr/>
          </p:nvSpPr>
          <p:spPr bwMode="auto">
            <a:xfrm>
              <a:off x="1465" y="2736"/>
              <a:ext cx="2730" cy="336"/>
            </a:xfrm>
            <a:prstGeom prst="rect">
              <a:avLst/>
            </a:prstGeom>
            <a:noFill/>
            <a:ln w="25400" cap="sq">
              <a:solidFill>
                <a:srgbClr val="FF00FF"/>
              </a:solidFill>
              <a:miter lim="800000"/>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s-MX">
                <a:latin typeface="Times New Roman" charset="0"/>
                <a:ea typeface="ＭＳ Ｐゴシック" charset="0"/>
              </a:endParaRPr>
            </a:p>
          </p:txBody>
        </p:sp>
        <p:sp>
          <p:nvSpPr>
            <p:cNvPr id="151569" name="Line 22"/>
            <p:cNvSpPr>
              <a:spLocks noChangeShapeType="1"/>
            </p:cNvSpPr>
            <p:nvPr/>
          </p:nvSpPr>
          <p:spPr bwMode="auto">
            <a:xfrm flipH="1" flipV="1">
              <a:off x="960" y="2640"/>
              <a:ext cx="514" cy="246"/>
            </a:xfrm>
            <a:prstGeom prst="line">
              <a:avLst/>
            </a:prstGeom>
            <a:noFill/>
            <a:ln w="12700" cap="sq">
              <a:solidFill>
                <a:srgbClr val="FF99CC"/>
              </a:solidFill>
              <a:round/>
              <a:headEnd type="none" w="sm" len="sm"/>
              <a:tailEnd type="triangle"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sp>
          <p:nvSpPr>
            <p:cNvPr id="197655" name="Text Box 23"/>
            <p:cNvSpPr txBox="1">
              <a:spLocks noChangeArrowheads="1"/>
            </p:cNvSpPr>
            <p:nvPr/>
          </p:nvSpPr>
          <p:spPr bwMode="auto">
            <a:xfrm>
              <a:off x="96" y="2448"/>
              <a:ext cx="864" cy="468"/>
            </a:xfrm>
            <a:prstGeom prst="rect">
              <a:avLst/>
            </a:prstGeom>
            <a:noFill/>
            <a:ln w="12700" cap="sq">
              <a:solidFill>
                <a:srgbClr val="FF99CC"/>
              </a:solidFill>
              <a:miter lim="800000"/>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1400" b="1" dirty="0">
                  <a:solidFill>
                    <a:srgbClr val="BE72BF"/>
                  </a:solidFill>
                  <a:effectLst>
                    <a:outerShdw blurRad="38100" dist="38100" dir="2700000" algn="tl">
                      <a:srgbClr val="C0C0C0"/>
                    </a:outerShdw>
                  </a:effectLst>
                  <a:latin typeface="Arial" charset="0"/>
                  <a:ea typeface="+mn-ea"/>
                </a:rPr>
                <a:t>REQUISITOSGENERALES</a:t>
              </a:r>
            </a:p>
            <a:p>
              <a:pPr algn="ctr">
                <a:defRPr/>
              </a:pPr>
              <a:r>
                <a:rPr kumimoji="1" lang="es-MX" sz="1400" b="1" dirty="0">
                  <a:solidFill>
                    <a:srgbClr val="BE72BF"/>
                  </a:solidFill>
                  <a:effectLst>
                    <a:outerShdw blurRad="38100" dist="38100" dir="2700000" algn="tl">
                      <a:srgbClr val="C0C0C0"/>
                    </a:outerShdw>
                  </a:effectLst>
                  <a:latin typeface="Arial" charset="0"/>
                  <a:ea typeface="+mn-ea"/>
                </a:rPr>
                <a:t>DEL PUESTO</a:t>
              </a:r>
              <a:endParaRPr kumimoji="1" lang="es-ES" sz="1400" b="1" dirty="0">
                <a:solidFill>
                  <a:srgbClr val="BE72BF"/>
                </a:solidFill>
                <a:effectLst>
                  <a:outerShdw blurRad="38100" dist="38100" dir="2700000" algn="tl">
                    <a:srgbClr val="C0C0C0"/>
                  </a:outerShdw>
                </a:effectLst>
                <a:latin typeface="Arial" charset="0"/>
                <a:ea typeface="+mn-ea"/>
              </a:endParaRPr>
            </a:p>
          </p:txBody>
        </p:sp>
      </p:grpSp>
      <p:grpSp>
        <p:nvGrpSpPr>
          <p:cNvPr id="197666" name="Group 34"/>
          <p:cNvGrpSpPr>
            <a:grpSpLocks/>
          </p:cNvGrpSpPr>
          <p:nvPr/>
        </p:nvGrpSpPr>
        <p:grpSpPr bwMode="auto">
          <a:xfrm>
            <a:off x="2339976" y="4278313"/>
            <a:ext cx="6673851" cy="1455737"/>
            <a:chOff x="1474" y="2695"/>
            <a:chExt cx="4204" cy="917"/>
          </a:xfrm>
        </p:grpSpPr>
        <p:sp>
          <p:nvSpPr>
            <p:cNvPr id="151565" name="Rectangle 30"/>
            <p:cNvSpPr>
              <a:spLocks noChangeArrowheads="1"/>
            </p:cNvSpPr>
            <p:nvPr/>
          </p:nvSpPr>
          <p:spPr bwMode="auto">
            <a:xfrm>
              <a:off x="1474" y="3072"/>
              <a:ext cx="2721" cy="540"/>
            </a:xfrm>
            <a:prstGeom prst="rect">
              <a:avLst/>
            </a:prstGeom>
            <a:noFill/>
            <a:ln w="25400" cap="sq">
              <a:solidFill>
                <a:srgbClr val="FF6600"/>
              </a:solidFill>
              <a:miter lim="800000"/>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s-MX">
                <a:latin typeface="Times New Roman" charset="0"/>
                <a:ea typeface="ＭＳ Ｐゴシック" charset="0"/>
              </a:endParaRPr>
            </a:p>
          </p:txBody>
        </p:sp>
        <p:sp>
          <p:nvSpPr>
            <p:cNvPr id="151566" name="Line 31"/>
            <p:cNvSpPr>
              <a:spLocks noChangeShapeType="1"/>
            </p:cNvSpPr>
            <p:nvPr/>
          </p:nvSpPr>
          <p:spPr bwMode="auto">
            <a:xfrm flipV="1">
              <a:off x="4176" y="2928"/>
              <a:ext cx="432" cy="240"/>
            </a:xfrm>
            <a:prstGeom prst="line">
              <a:avLst/>
            </a:prstGeom>
            <a:noFill/>
            <a:ln w="12700" cap="sq">
              <a:solidFill>
                <a:srgbClr val="FF6600"/>
              </a:solidFill>
              <a:round/>
              <a:headEnd type="none" w="sm" len="sm"/>
              <a:tailEnd type="triangle"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sp>
          <p:nvSpPr>
            <p:cNvPr id="197664" name="Text Box 32"/>
            <p:cNvSpPr txBox="1">
              <a:spLocks noChangeArrowheads="1"/>
            </p:cNvSpPr>
            <p:nvPr/>
          </p:nvSpPr>
          <p:spPr bwMode="auto">
            <a:xfrm>
              <a:off x="4582" y="2695"/>
              <a:ext cx="1096" cy="468"/>
            </a:xfrm>
            <a:prstGeom prst="rect">
              <a:avLst/>
            </a:prstGeom>
            <a:noFill/>
            <a:ln w="12700" cap="sq">
              <a:solidFill>
                <a:srgbClr val="FF6600"/>
              </a:solidFill>
              <a:miter lim="800000"/>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defRPr/>
              </a:pPr>
              <a:r>
                <a:rPr kumimoji="1" lang="es-MX" sz="1400" b="1" dirty="0">
                  <a:solidFill>
                    <a:srgbClr val="FF9900"/>
                  </a:solidFill>
                  <a:effectLst>
                    <a:outerShdw blurRad="38100" dist="38100" dir="2700000" algn="tl">
                      <a:srgbClr val="C0C0C0"/>
                    </a:outerShdw>
                  </a:effectLst>
                  <a:latin typeface="Arial" charset="0"/>
                  <a:ea typeface="+mn-ea"/>
                </a:rPr>
                <a:t>CURSOS</a:t>
              </a:r>
            </a:p>
            <a:p>
              <a:pPr algn="ctr">
                <a:defRPr/>
              </a:pPr>
              <a:r>
                <a:rPr kumimoji="1" lang="es-MX" sz="1400" b="1" dirty="0">
                  <a:solidFill>
                    <a:srgbClr val="FF9900"/>
                  </a:solidFill>
                  <a:effectLst>
                    <a:outerShdw blurRad="38100" dist="38100" dir="2700000" algn="tl">
                      <a:srgbClr val="C0C0C0"/>
                    </a:outerShdw>
                  </a:effectLst>
                  <a:latin typeface="Arial" charset="0"/>
                  <a:ea typeface="+mn-ea"/>
                </a:rPr>
                <a:t>REQUERIDOS DE </a:t>
              </a:r>
            </a:p>
            <a:p>
              <a:pPr algn="ctr">
                <a:defRPr/>
              </a:pPr>
              <a:r>
                <a:rPr kumimoji="1" lang="es-MX" sz="1400" b="1" dirty="0" smtClean="0">
                  <a:solidFill>
                    <a:srgbClr val="FF9900"/>
                  </a:solidFill>
                  <a:effectLst>
                    <a:outerShdw blurRad="38100" dist="38100" dir="2700000" algn="tl">
                      <a:srgbClr val="C0C0C0"/>
                    </a:outerShdw>
                  </a:effectLst>
                  <a:latin typeface="Arial" charset="0"/>
                  <a:ea typeface="+mn-ea"/>
                </a:rPr>
                <a:t>CAPACITACIÓN</a:t>
              </a:r>
              <a:endParaRPr kumimoji="1" lang="es-ES" sz="1400" b="1" dirty="0">
                <a:solidFill>
                  <a:srgbClr val="FF9900"/>
                </a:solidFill>
                <a:effectLst>
                  <a:outerShdw blurRad="38100" dist="38100" dir="2700000" algn="tl">
                    <a:srgbClr val="C0C0C0"/>
                  </a:outerShdw>
                </a:effectLst>
                <a:latin typeface="Arial" charset="0"/>
                <a:ea typeface="+mn-ea"/>
              </a:endParaRPr>
            </a:p>
          </p:txBody>
        </p:sp>
      </p:grpSp>
      <p:grpSp>
        <p:nvGrpSpPr>
          <p:cNvPr id="197671" name="Group 39"/>
          <p:cNvGrpSpPr>
            <a:grpSpLocks/>
          </p:cNvGrpSpPr>
          <p:nvPr/>
        </p:nvGrpSpPr>
        <p:grpSpPr bwMode="auto">
          <a:xfrm>
            <a:off x="152400" y="5410202"/>
            <a:ext cx="6507163" cy="1114426"/>
            <a:chOff x="96" y="3408"/>
            <a:chExt cx="4099" cy="702"/>
          </a:xfrm>
        </p:grpSpPr>
        <p:sp>
          <p:nvSpPr>
            <p:cNvPr id="151562" name="Rectangle 35"/>
            <p:cNvSpPr>
              <a:spLocks noChangeArrowheads="1"/>
            </p:cNvSpPr>
            <p:nvPr/>
          </p:nvSpPr>
          <p:spPr bwMode="auto">
            <a:xfrm>
              <a:off x="1474" y="3611"/>
              <a:ext cx="2721" cy="499"/>
            </a:xfrm>
            <a:prstGeom prst="rect">
              <a:avLst/>
            </a:prstGeom>
            <a:noFill/>
            <a:ln w="25400" cap="sq">
              <a:solidFill>
                <a:srgbClr val="0000FF"/>
              </a:solidFill>
              <a:miter lim="800000"/>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s-MX">
                <a:latin typeface="Times New Roman" charset="0"/>
                <a:ea typeface="ＭＳ Ｐゴシック" charset="0"/>
              </a:endParaRPr>
            </a:p>
          </p:txBody>
        </p:sp>
        <p:sp>
          <p:nvSpPr>
            <p:cNvPr id="151563" name="Line 36"/>
            <p:cNvSpPr>
              <a:spLocks noChangeShapeType="1"/>
            </p:cNvSpPr>
            <p:nvPr/>
          </p:nvSpPr>
          <p:spPr bwMode="auto">
            <a:xfrm flipH="1" flipV="1">
              <a:off x="1056" y="3648"/>
              <a:ext cx="418" cy="145"/>
            </a:xfrm>
            <a:prstGeom prst="line">
              <a:avLst/>
            </a:prstGeom>
            <a:noFill/>
            <a:ln w="12700" cap="sq">
              <a:solidFill>
                <a:srgbClr val="0000FF"/>
              </a:solidFill>
              <a:round/>
              <a:headEnd type="none" w="sm" len="sm"/>
              <a:tailEnd type="triangle"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sp>
          <p:nvSpPr>
            <p:cNvPr id="197669" name="Text Box 37"/>
            <p:cNvSpPr txBox="1">
              <a:spLocks noChangeArrowheads="1"/>
            </p:cNvSpPr>
            <p:nvPr/>
          </p:nvSpPr>
          <p:spPr bwMode="auto">
            <a:xfrm>
              <a:off x="96" y="3408"/>
              <a:ext cx="960" cy="641"/>
            </a:xfrm>
            <a:prstGeom prst="rect">
              <a:avLst/>
            </a:prstGeom>
            <a:noFill/>
            <a:ln w="12700" cap="sq">
              <a:solidFill>
                <a:srgbClr val="0000FF"/>
              </a:solidFill>
              <a:miter lim="800000"/>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1200" b="1" dirty="0">
                  <a:solidFill>
                    <a:srgbClr val="3D4BD1"/>
                  </a:solidFill>
                  <a:effectLst>
                    <a:outerShdw blurRad="38100" dist="38100" dir="2700000" algn="tl">
                      <a:srgbClr val="C0C0C0"/>
                    </a:outerShdw>
                  </a:effectLst>
                  <a:latin typeface="Arial" charset="0"/>
                  <a:ea typeface="+mn-ea"/>
                </a:rPr>
                <a:t>SISTEMA </a:t>
              </a:r>
            </a:p>
            <a:p>
              <a:pPr algn="ctr">
                <a:defRPr/>
              </a:pPr>
              <a:r>
                <a:rPr kumimoji="1" lang="es-MX" sz="1200" b="1" dirty="0">
                  <a:solidFill>
                    <a:srgbClr val="3D4BD1"/>
                  </a:solidFill>
                  <a:effectLst>
                    <a:outerShdw blurRad="38100" dist="38100" dir="2700000" algn="tl">
                      <a:srgbClr val="C0C0C0"/>
                    </a:outerShdw>
                  </a:effectLst>
                  <a:latin typeface="Arial" charset="0"/>
                  <a:ea typeface="+mn-ea"/>
                </a:rPr>
                <a:t>DE</a:t>
              </a:r>
            </a:p>
            <a:p>
              <a:pPr algn="ctr">
                <a:defRPr/>
              </a:pPr>
              <a:r>
                <a:rPr kumimoji="1" lang="es-MX" sz="1200" b="1" dirty="0" smtClean="0">
                  <a:solidFill>
                    <a:srgbClr val="3D4BD1"/>
                  </a:solidFill>
                  <a:effectLst>
                    <a:outerShdw blurRad="38100" dist="38100" dir="2700000" algn="tl">
                      <a:srgbClr val="C0C0C0"/>
                    </a:outerShdw>
                  </a:effectLst>
                  <a:latin typeface="Arial" charset="0"/>
                  <a:ea typeface="+mn-ea"/>
                </a:rPr>
                <a:t>ESCALAFÓN</a:t>
              </a:r>
              <a:endParaRPr kumimoji="1" lang="es-MX" sz="1200" b="1" dirty="0">
                <a:solidFill>
                  <a:srgbClr val="3D4BD1"/>
                </a:solidFill>
                <a:effectLst>
                  <a:outerShdw blurRad="38100" dist="38100" dir="2700000" algn="tl">
                    <a:srgbClr val="C0C0C0"/>
                  </a:outerShdw>
                </a:effectLst>
                <a:latin typeface="Arial" charset="0"/>
                <a:ea typeface="+mn-ea"/>
              </a:endParaRPr>
            </a:p>
            <a:p>
              <a:pPr algn="ctr">
                <a:defRPr/>
              </a:pPr>
              <a:r>
                <a:rPr kumimoji="1" lang="es-MX" sz="1200" b="1" dirty="0">
                  <a:solidFill>
                    <a:srgbClr val="3D4BD1"/>
                  </a:solidFill>
                  <a:effectLst>
                    <a:outerShdw blurRad="38100" dist="38100" dir="2700000" algn="tl">
                      <a:srgbClr val="C0C0C0"/>
                    </a:outerShdw>
                  </a:effectLst>
                  <a:latin typeface="Arial" charset="0"/>
                  <a:ea typeface="+mn-ea"/>
                </a:rPr>
                <a:t>Y FECHA DE</a:t>
              </a:r>
            </a:p>
            <a:p>
              <a:pPr algn="ctr">
                <a:defRPr/>
              </a:pPr>
              <a:r>
                <a:rPr kumimoji="1" lang="es-MX" sz="1200" b="1" dirty="0" smtClean="0">
                  <a:solidFill>
                    <a:srgbClr val="3D4BD1"/>
                  </a:solidFill>
                  <a:effectLst>
                    <a:outerShdw blurRad="38100" dist="38100" dir="2700000" algn="tl">
                      <a:srgbClr val="C0C0C0"/>
                    </a:outerShdw>
                  </a:effectLst>
                  <a:latin typeface="Arial" charset="0"/>
                  <a:ea typeface="+mn-ea"/>
                </a:rPr>
                <a:t>ACTUALIZACIÓN</a:t>
              </a:r>
              <a:endParaRPr kumimoji="1" lang="es-ES" sz="1200" b="1" dirty="0">
                <a:solidFill>
                  <a:srgbClr val="3D4BD1"/>
                </a:solidFill>
                <a:effectLst>
                  <a:outerShdw blurRad="38100" dist="38100" dir="2700000" algn="tl">
                    <a:srgbClr val="C0C0C0"/>
                  </a:outerShdw>
                </a:effectLst>
                <a:latin typeface="Arial" charset="0"/>
                <a:ea typeface="+mn-ea"/>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97634"/>
                                        </p:tgtEl>
                                        <p:attrNameLst>
                                          <p:attrName>style.visibility</p:attrName>
                                        </p:attrNameLst>
                                      </p:cBhvr>
                                      <p:to>
                                        <p:strVal val="visible"/>
                                      </p:to>
                                    </p:set>
                                    <p:anim calcmode="lin" valueType="num">
                                      <p:cBhvr>
                                        <p:cTn id="7" dur="500" fill="hold"/>
                                        <p:tgtEl>
                                          <p:spTgt spid="197634"/>
                                        </p:tgtEl>
                                        <p:attrNameLst>
                                          <p:attrName>ppt_w</p:attrName>
                                        </p:attrNameLst>
                                      </p:cBhvr>
                                      <p:tavLst>
                                        <p:tav tm="0">
                                          <p:val>
                                            <p:strVal val="4*#ppt_w"/>
                                          </p:val>
                                        </p:tav>
                                        <p:tav tm="100000">
                                          <p:val>
                                            <p:strVal val="#ppt_w"/>
                                          </p:val>
                                        </p:tav>
                                      </p:tavLst>
                                    </p:anim>
                                    <p:anim calcmode="lin" valueType="num">
                                      <p:cBhvr>
                                        <p:cTn id="8" dur="500" fill="hold"/>
                                        <p:tgtEl>
                                          <p:spTgt spid="197634"/>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 presetClass="entr" presetSubtype="12" fill="hold" nodeType="afterEffect">
                                  <p:stCondLst>
                                    <p:cond delay="0"/>
                                  </p:stCondLst>
                                  <p:childTnLst>
                                    <p:set>
                                      <p:cBhvr>
                                        <p:cTn id="11" dur="1" fill="hold">
                                          <p:stCondLst>
                                            <p:cond delay="0"/>
                                          </p:stCondLst>
                                        </p:cTn>
                                        <p:tgtEl>
                                          <p:spTgt spid="197635"/>
                                        </p:tgtEl>
                                        <p:attrNameLst>
                                          <p:attrName>style.visibility</p:attrName>
                                        </p:attrNameLst>
                                      </p:cBhvr>
                                      <p:to>
                                        <p:strVal val="visible"/>
                                      </p:to>
                                    </p:set>
                                    <p:anim calcmode="lin" valueType="num">
                                      <p:cBhvr additive="base">
                                        <p:cTn id="12" dur="500" fill="hold"/>
                                        <p:tgtEl>
                                          <p:spTgt spid="197635"/>
                                        </p:tgtEl>
                                        <p:attrNameLst>
                                          <p:attrName>ppt_x</p:attrName>
                                        </p:attrNameLst>
                                      </p:cBhvr>
                                      <p:tavLst>
                                        <p:tav tm="0">
                                          <p:val>
                                            <p:strVal val="0-#ppt_w/2"/>
                                          </p:val>
                                        </p:tav>
                                        <p:tav tm="100000">
                                          <p:val>
                                            <p:strVal val="#ppt_x"/>
                                          </p:val>
                                        </p:tav>
                                      </p:tavLst>
                                    </p:anim>
                                    <p:anim calcmode="lin" valueType="num">
                                      <p:cBhvr additive="base">
                                        <p:cTn id="13" dur="500" fill="hold"/>
                                        <p:tgtEl>
                                          <p:spTgt spid="197635"/>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8" fill="hold" nodeType="clickEffect">
                                  <p:stCondLst>
                                    <p:cond delay="0"/>
                                  </p:stCondLst>
                                  <p:childTnLst>
                                    <p:set>
                                      <p:cBhvr>
                                        <p:cTn id="17" dur="1" fill="hold">
                                          <p:stCondLst>
                                            <p:cond delay="0"/>
                                          </p:stCondLst>
                                        </p:cTn>
                                        <p:tgtEl>
                                          <p:spTgt spid="197658"/>
                                        </p:tgtEl>
                                        <p:attrNameLst>
                                          <p:attrName>style.visibility</p:attrName>
                                        </p:attrNameLst>
                                      </p:cBhvr>
                                      <p:to>
                                        <p:strVal val="visible"/>
                                      </p:to>
                                    </p:set>
                                    <p:anim calcmode="lin" valueType="num">
                                      <p:cBhvr additive="base">
                                        <p:cTn id="18" dur="500" fill="hold"/>
                                        <p:tgtEl>
                                          <p:spTgt spid="197658"/>
                                        </p:tgtEl>
                                        <p:attrNameLst>
                                          <p:attrName>ppt_x</p:attrName>
                                        </p:attrNameLst>
                                      </p:cBhvr>
                                      <p:tavLst>
                                        <p:tav tm="0">
                                          <p:val>
                                            <p:strVal val="0-#ppt_w/2"/>
                                          </p:val>
                                        </p:tav>
                                        <p:tav tm="100000">
                                          <p:val>
                                            <p:strVal val="#ppt_x"/>
                                          </p:val>
                                        </p:tav>
                                      </p:tavLst>
                                    </p:anim>
                                    <p:anim calcmode="lin" valueType="num">
                                      <p:cBhvr additive="base">
                                        <p:cTn id="19" dur="500" fill="hold"/>
                                        <p:tgtEl>
                                          <p:spTgt spid="197658"/>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8" fill="hold" nodeType="clickEffect">
                                  <p:stCondLst>
                                    <p:cond delay="0"/>
                                  </p:stCondLst>
                                  <p:childTnLst>
                                    <p:set>
                                      <p:cBhvr>
                                        <p:cTn id="23" dur="1" fill="hold">
                                          <p:stCondLst>
                                            <p:cond delay="0"/>
                                          </p:stCondLst>
                                        </p:cTn>
                                        <p:tgtEl>
                                          <p:spTgt spid="197659"/>
                                        </p:tgtEl>
                                        <p:attrNameLst>
                                          <p:attrName>style.visibility</p:attrName>
                                        </p:attrNameLst>
                                      </p:cBhvr>
                                      <p:to>
                                        <p:strVal val="visible"/>
                                      </p:to>
                                    </p:set>
                                    <p:anim calcmode="lin" valueType="num">
                                      <p:cBhvr additive="base">
                                        <p:cTn id="24" dur="500" fill="hold"/>
                                        <p:tgtEl>
                                          <p:spTgt spid="197659"/>
                                        </p:tgtEl>
                                        <p:attrNameLst>
                                          <p:attrName>ppt_x</p:attrName>
                                        </p:attrNameLst>
                                      </p:cBhvr>
                                      <p:tavLst>
                                        <p:tav tm="0">
                                          <p:val>
                                            <p:strVal val="0-#ppt_w/2"/>
                                          </p:val>
                                        </p:tav>
                                        <p:tav tm="100000">
                                          <p:val>
                                            <p:strVal val="#ppt_x"/>
                                          </p:val>
                                        </p:tav>
                                      </p:tavLst>
                                    </p:anim>
                                    <p:anim calcmode="lin" valueType="num">
                                      <p:cBhvr additive="base">
                                        <p:cTn id="25" dur="500" fill="hold"/>
                                        <p:tgtEl>
                                          <p:spTgt spid="197659"/>
                                        </p:tgtEl>
                                        <p:attrNameLst>
                                          <p:attrName>ppt_y</p:attrName>
                                        </p:attrNameLst>
                                      </p:cBhvr>
                                      <p:tavLst>
                                        <p:tav tm="0">
                                          <p:val>
                                            <p:strVal val="#ppt_y"/>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8" fill="hold" nodeType="clickEffect">
                                  <p:stCondLst>
                                    <p:cond delay="0"/>
                                  </p:stCondLst>
                                  <p:childTnLst>
                                    <p:set>
                                      <p:cBhvr>
                                        <p:cTn id="29" dur="1" fill="hold">
                                          <p:stCondLst>
                                            <p:cond delay="0"/>
                                          </p:stCondLst>
                                        </p:cTn>
                                        <p:tgtEl>
                                          <p:spTgt spid="197660"/>
                                        </p:tgtEl>
                                        <p:attrNameLst>
                                          <p:attrName>style.visibility</p:attrName>
                                        </p:attrNameLst>
                                      </p:cBhvr>
                                      <p:to>
                                        <p:strVal val="visible"/>
                                      </p:to>
                                    </p:set>
                                    <p:anim calcmode="lin" valueType="num">
                                      <p:cBhvr additive="base">
                                        <p:cTn id="30" dur="500" fill="hold"/>
                                        <p:tgtEl>
                                          <p:spTgt spid="197660"/>
                                        </p:tgtEl>
                                        <p:attrNameLst>
                                          <p:attrName>ppt_x</p:attrName>
                                        </p:attrNameLst>
                                      </p:cBhvr>
                                      <p:tavLst>
                                        <p:tav tm="0">
                                          <p:val>
                                            <p:strVal val="0-#ppt_w/2"/>
                                          </p:val>
                                        </p:tav>
                                        <p:tav tm="100000">
                                          <p:val>
                                            <p:strVal val="#ppt_x"/>
                                          </p:val>
                                        </p:tav>
                                      </p:tavLst>
                                    </p:anim>
                                    <p:anim calcmode="lin" valueType="num">
                                      <p:cBhvr additive="base">
                                        <p:cTn id="31" dur="500" fill="hold"/>
                                        <p:tgtEl>
                                          <p:spTgt spid="197660"/>
                                        </p:tgtEl>
                                        <p:attrNameLst>
                                          <p:attrName>ppt_y</p:attrName>
                                        </p:attrNameLst>
                                      </p:cBhvr>
                                      <p:tavLst>
                                        <p:tav tm="0">
                                          <p:val>
                                            <p:strVal val="#ppt_y"/>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8" fill="hold" nodeType="clickEffect">
                                  <p:stCondLst>
                                    <p:cond delay="0"/>
                                  </p:stCondLst>
                                  <p:childTnLst>
                                    <p:set>
                                      <p:cBhvr>
                                        <p:cTn id="35" dur="1" fill="hold">
                                          <p:stCondLst>
                                            <p:cond delay="0"/>
                                          </p:stCondLst>
                                        </p:cTn>
                                        <p:tgtEl>
                                          <p:spTgt spid="197661"/>
                                        </p:tgtEl>
                                        <p:attrNameLst>
                                          <p:attrName>style.visibility</p:attrName>
                                        </p:attrNameLst>
                                      </p:cBhvr>
                                      <p:to>
                                        <p:strVal val="visible"/>
                                      </p:to>
                                    </p:set>
                                    <p:anim calcmode="lin" valueType="num">
                                      <p:cBhvr additive="base">
                                        <p:cTn id="36" dur="500" fill="hold"/>
                                        <p:tgtEl>
                                          <p:spTgt spid="197661"/>
                                        </p:tgtEl>
                                        <p:attrNameLst>
                                          <p:attrName>ppt_x</p:attrName>
                                        </p:attrNameLst>
                                      </p:cBhvr>
                                      <p:tavLst>
                                        <p:tav tm="0">
                                          <p:val>
                                            <p:strVal val="0-#ppt_w/2"/>
                                          </p:val>
                                        </p:tav>
                                        <p:tav tm="100000">
                                          <p:val>
                                            <p:strVal val="#ppt_x"/>
                                          </p:val>
                                        </p:tav>
                                      </p:tavLst>
                                    </p:anim>
                                    <p:anim calcmode="lin" valueType="num">
                                      <p:cBhvr additive="base">
                                        <p:cTn id="37" dur="500" fill="hold"/>
                                        <p:tgtEl>
                                          <p:spTgt spid="197661"/>
                                        </p:tgtEl>
                                        <p:attrNameLst>
                                          <p:attrName>ppt_y</p:attrName>
                                        </p:attrNameLst>
                                      </p:cBhvr>
                                      <p:tavLst>
                                        <p:tav tm="0">
                                          <p:val>
                                            <p:strVal val="#ppt_y"/>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1" fill="hold" nodeType="clickEffect">
                                  <p:stCondLst>
                                    <p:cond delay="0"/>
                                  </p:stCondLst>
                                  <p:childTnLst>
                                    <p:set>
                                      <p:cBhvr>
                                        <p:cTn id="41" dur="1" fill="hold">
                                          <p:stCondLst>
                                            <p:cond delay="0"/>
                                          </p:stCondLst>
                                        </p:cTn>
                                        <p:tgtEl>
                                          <p:spTgt spid="197666"/>
                                        </p:tgtEl>
                                        <p:attrNameLst>
                                          <p:attrName>style.visibility</p:attrName>
                                        </p:attrNameLst>
                                      </p:cBhvr>
                                      <p:to>
                                        <p:strVal val="visible"/>
                                      </p:to>
                                    </p:set>
                                    <p:animEffect transition="in" filter="wipe(up)">
                                      <p:cBhvr>
                                        <p:cTn id="42" dur="500"/>
                                        <p:tgtEl>
                                          <p:spTgt spid="197666"/>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 presetClass="entr" presetSubtype="6" fill="hold" nodeType="clickEffect">
                                  <p:stCondLst>
                                    <p:cond delay="0"/>
                                  </p:stCondLst>
                                  <p:childTnLst>
                                    <p:set>
                                      <p:cBhvr>
                                        <p:cTn id="46" dur="1" fill="hold">
                                          <p:stCondLst>
                                            <p:cond delay="0"/>
                                          </p:stCondLst>
                                        </p:cTn>
                                        <p:tgtEl>
                                          <p:spTgt spid="197671"/>
                                        </p:tgtEl>
                                        <p:attrNameLst>
                                          <p:attrName>style.visibility</p:attrName>
                                        </p:attrNameLst>
                                      </p:cBhvr>
                                      <p:to>
                                        <p:strVal val="visible"/>
                                      </p:to>
                                    </p:set>
                                    <p:anim calcmode="lin" valueType="num">
                                      <p:cBhvr additive="base">
                                        <p:cTn id="47" dur="500" fill="hold"/>
                                        <p:tgtEl>
                                          <p:spTgt spid="197671"/>
                                        </p:tgtEl>
                                        <p:attrNameLst>
                                          <p:attrName>ppt_x</p:attrName>
                                        </p:attrNameLst>
                                      </p:cBhvr>
                                      <p:tavLst>
                                        <p:tav tm="0">
                                          <p:val>
                                            <p:strVal val="1+#ppt_w/2"/>
                                          </p:val>
                                        </p:tav>
                                        <p:tav tm="100000">
                                          <p:val>
                                            <p:strVal val="#ppt_x"/>
                                          </p:val>
                                        </p:tav>
                                      </p:tavLst>
                                    </p:anim>
                                    <p:anim calcmode="lin" valueType="num">
                                      <p:cBhvr additive="base">
                                        <p:cTn id="48" dur="500" fill="hold"/>
                                        <p:tgtEl>
                                          <p:spTgt spid="1976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634" grpId="0" autoUpdateAnimBg="0"/>
    </p:bldLst>
  </p:timing>
</p:sld>
</file>

<file path=ppt/slides/slide1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7874" name="Rectangle 2"/>
          <p:cNvSpPr>
            <a:spLocks noGrp="1" noChangeArrowheads="1"/>
          </p:cNvSpPr>
          <p:nvPr>
            <p:ph type="body" idx="1"/>
          </p:nvPr>
        </p:nvSpPr>
        <p:spPr>
          <a:xfrm>
            <a:off x="1295400" y="228600"/>
            <a:ext cx="7391400" cy="533400"/>
          </a:xfrm>
        </p:spPr>
        <p:txBody>
          <a:bodyPr/>
          <a:lstStyle/>
          <a:p>
            <a:pPr marL="0" indent="0" algn="ctr" eaLnBrk="1" hangingPunct="1">
              <a:lnSpc>
                <a:spcPct val="90000"/>
              </a:lnSpc>
              <a:buFont typeface="Wingdings" pitchFamily="2" charset="2"/>
              <a:buNone/>
            </a:pPr>
            <a:r>
              <a:rPr lang="es-MX" altLang="es-MX" sz="3600" b="1" dirty="0" smtClean="0">
                <a:solidFill>
                  <a:schemeClr val="tx2"/>
                </a:solidFill>
                <a:effectLst>
                  <a:outerShdw blurRad="38100" dist="38100" dir="2700000" algn="tl">
                    <a:srgbClr val="C0C0C0"/>
                  </a:outerShdw>
                </a:effectLst>
              </a:rPr>
              <a:t> ANÁLISIS Y DISEÑO DE PUESTOS</a:t>
            </a:r>
            <a:endParaRPr lang="es-MX" altLang="es-MX" sz="1400" b="1" i="1" dirty="0" smtClean="0">
              <a:solidFill>
                <a:schemeClr val="tx2"/>
              </a:solidFill>
              <a:effectLst>
                <a:outerShdw blurRad="38100" dist="38100" dir="2700000" algn="tl">
                  <a:srgbClr val="C0C0C0"/>
                </a:outerShdw>
              </a:effectLst>
            </a:endParaRPr>
          </a:p>
        </p:txBody>
      </p:sp>
      <p:sp>
        <p:nvSpPr>
          <p:cNvPr id="207875" name="Text Box 3"/>
          <p:cNvSpPr txBox="1">
            <a:spLocks noChangeArrowheads="1"/>
          </p:cNvSpPr>
          <p:nvPr/>
        </p:nvSpPr>
        <p:spPr bwMode="auto">
          <a:xfrm>
            <a:off x="971600" y="1412776"/>
            <a:ext cx="7788275" cy="50167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3200" b="1" i="1" dirty="0">
                <a:solidFill>
                  <a:schemeClr val="tx2"/>
                </a:solidFill>
                <a:effectLst>
                  <a:outerShdw blurRad="38100" dist="38100" dir="2700000" algn="tl">
                    <a:srgbClr val="C0C0C0"/>
                  </a:outerShdw>
                </a:effectLst>
                <a:latin typeface="Arial" pitchFamily="34" charset="0"/>
              </a:rPr>
              <a:t>     </a:t>
            </a:r>
            <a:r>
              <a:rPr kumimoji="1" lang="es-MX" altLang="es-MX" sz="3200" b="1" i="1" u="sng" dirty="0">
                <a:solidFill>
                  <a:srgbClr val="FF0000"/>
                </a:solidFill>
                <a:effectLst>
                  <a:outerShdw blurRad="38100" dist="38100" dir="2700000" algn="tl">
                    <a:srgbClr val="C0C0C0"/>
                  </a:outerShdw>
                </a:effectLst>
                <a:latin typeface="Arial" pitchFamily="34" charset="0"/>
              </a:rPr>
              <a:t> “</a:t>
            </a:r>
            <a:r>
              <a:rPr kumimoji="1" lang="es-MX" altLang="es-MX" sz="3200" b="1" i="1" u="sng" dirty="0" smtClean="0">
                <a:solidFill>
                  <a:srgbClr val="FF0000"/>
                </a:solidFill>
                <a:effectLst>
                  <a:outerShdw blurRad="38100" dist="38100" dir="2700000" algn="tl">
                    <a:srgbClr val="C0C0C0"/>
                  </a:outerShdw>
                </a:effectLst>
                <a:latin typeface="Arial" pitchFamily="34" charset="0"/>
              </a:rPr>
              <a:t>RESÚMEN </a:t>
            </a:r>
            <a:r>
              <a:rPr kumimoji="1" lang="es-MX" altLang="es-MX" sz="3200" b="1" i="1" u="sng" dirty="0">
                <a:solidFill>
                  <a:srgbClr val="FF0000"/>
                </a:solidFill>
                <a:effectLst>
                  <a:outerShdw blurRad="38100" dist="38100" dir="2700000" algn="tl">
                    <a:srgbClr val="C0C0C0"/>
                  </a:outerShdw>
                </a:effectLst>
                <a:latin typeface="Arial" pitchFamily="34" charset="0"/>
              </a:rPr>
              <a:t>DEL PUESTO Y SUS   </a:t>
            </a:r>
          </a:p>
          <a:p>
            <a:pPr algn="just" eaLnBrk="1" hangingPunct="1"/>
            <a:r>
              <a:rPr kumimoji="1" lang="es-MX" altLang="es-MX" sz="3200" b="1" i="1" dirty="0">
                <a:solidFill>
                  <a:srgbClr val="FF0000"/>
                </a:solidFill>
                <a:effectLst>
                  <a:outerShdw blurRad="38100" dist="38100" dir="2700000" algn="tl">
                    <a:srgbClr val="C0C0C0"/>
                  </a:outerShdw>
                </a:effectLst>
                <a:latin typeface="Arial" pitchFamily="34" charset="0"/>
              </a:rPr>
              <a:t>            </a:t>
            </a:r>
            <a:r>
              <a:rPr kumimoji="1" lang="es-MX" altLang="es-MX" sz="3200" b="1" i="1" u="sng" dirty="0">
                <a:solidFill>
                  <a:srgbClr val="FF0000"/>
                </a:solidFill>
                <a:effectLst>
                  <a:outerShdw blurRad="38100" dist="38100" dir="2700000" algn="tl">
                    <a:srgbClr val="C0C0C0"/>
                  </a:outerShdw>
                </a:effectLst>
                <a:latin typeface="Arial" pitchFamily="34" charset="0"/>
              </a:rPr>
              <a:t>RESPONSABILIDADES”</a:t>
            </a:r>
          </a:p>
          <a:p>
            <a:pPr algn="just" eaLnBrk="1" hangingPunct="1"/>
            <a:endParaRPr kumimoji="1" lang="es-MX" altLang="es-MX" sz="3200" b="1" i="1" dirty="0">
              <a:solidFill>
                <a:schemeClr val="tx2"/>
              </a:solidFill>
              <a:effectLst>
                <a:outerShdw blurRad="38100" dist="38100" dir="2700000" algn="tl">
                  <a:srgbClr val="C0C0C0"/>
                </a:outerShdw>
              </a:effectLst>
              <a:latin typeface="Arial" pitchFamily="34" charset="0"/>
            </a:endParaRPr>
          </a:p>
          <a:p>
            <a:pPr algn="just" eaLnBrk="1" hangingPunct="1"/>
            <a:r>
              <a:rPr kumimoji="1" lang="es-MX" altLang="es-MX" sz="3200" b="1" dirty="0">
                <a:solidFill>
                  <a:schemeClr val="tx2"/>
                </a:solidFill>
                <a:latin typeface="Arial" pitchFamily="34" charset="0"/>
              </a:rPr>
              <a:t>EN EL SE </a:t>
            </a:r>
            <a:r>
              <a:rPr kumimoji="1" lang="es-MX" altLang="es-MX" sz="3200" b="1" dirty="0" smtClean="0">
                <a:solidFill>
                  <a:schemeClr val="tx2"/>
                </a:solidFill>
                <a:latin typeface="Arial" pitchFamily="34" charset="0"/>
              </a:rPr>
              <a:t>ESPECÍFICA, QUÉ </a:t>
            </a:r>
            <a:r>
              <a:rPr kumimoji="1" lang="es-MX" altLang="es-MX" sz="3200" b="1" dirty="0">
                <a:solidFill>
                  <a:schemeClr val="tx2"/>
                </a:solidFill>
                <a:latin typeface="Arial" pitchFamily="34" charset="0"/>
              </a:rPr>
              <a:t>ES EL PUESTO, COMO SE LLEVA ESTE A CABO, </a:t>
            </a:r>
            <a:r>
              <a:rPr kumimoji="1" lang="es-MX" altLang="es-MX" sz="3200" b="1" i="1" u="sng" dirty="0">
                <a:solidFill>
                  <a:srgbClr val="008000"/>
                </a:solidFill>
                <a:effectLst>
                  <a:outerShdw blurRad="38100" dist="38100" dir="2700000" algn="tl">
                    <a:srgbClr val="C0C0C0"/>
                  </a:outerShdw>
                </a:effectLst>
                <a:latin typeface="Arial" pitchFamily="34" charset="0"/>
              </a:rPr>
              <a:t>¿</a:t>
            </a:r>
            <a:r>
              <a:rPr kumimoji="1" lang="es-MX" altLang="es-MX" sz="3200" b="1" i="1" u="sng" dirty="0" smtClean="0">
                <a:solidFill>
                  <a:srgbClr val="008000"/>
                </a:solidFill>
                <a:effectLst>
                  <a:outerShdw blurRad="38100" dist="38100" dir="2700000" algn="tl">
                    <a:srgbClr val="C0C0C0"/>
                  </a:outerShdw>
                </a:effectLst>
                <a:latin typeface="Arial" pitchFamily="34" charset="0"/>
              </a:rPr>
              <a:t>POR QUÉ?</a:t>
            </a:r>
            <a:r>
              <a:rPr kumimoji="1" lang="es-MX" altLang="es-MX" sz="3200" b="1" u="sng" dirty="0" smtClean="0">
                <a:solidFill>
                  <a:srgbClr val="008000"/>
                </a:solidFill>
                <a:latin typeface="Arial" pitchFamily="34" charset="0"/>
              </a:rPr>
              <a:t> </a:t>
            </a:r>
            <a:r>
              <a:rPr kumimoji="1" lang="es-MX" altLang="es-MX" sz="3200" b="1" dirty="0">
                <a:solidFill>
                  <a:schemeClr val="tx2"/>
                </a:solidFill>
                <a:latin typeface="Arial" pitchFamily="34" charset="0"/>
              </a:rPr>
              <a:t>SE NECESITA Y </a:t>
            </a:r>
            <a:r>
              <a:rPr kumimoji="1" lang="es-MX" altLang="es-MX" sz="3200" b="1" i="1" u="sng" dirty="0">
                <a:solidFill>
                  <a:srgbClr val="008000"/>
                </a:solidFill>
                <a:effectLst>
                  <a:outerShdw blurRad="38100" dist="38100" dir="2700000" algn="tl">
                    <a:srgbClr val="C0C0C0"/>
                  </a:outerShdw>
                </a:effectLst>
                <a:latin typeface="Arial" pitchFamily="34" charset="0"/>
              </a:rPr>
              <a:t>¿</a:t>
            </a:r>
            <a:r>
              <a:rPr kumimoji="1" lang="es-MX" altLang="es-MX" sz="3200" b="1" i="1" u="sng" dirty="0" smtClean="0">
                <a:solidFill>
                  <a:srgbClr val="008000"/>
                </a:solidFill>
                <a:effectLst>
                  <a:outerShdw blurRad="38100" dist="38100" dir="2700000" algn="tl">
                    <a:srgbClr val="C0C0C0"/>
                  </a:outerShdw>
                </a:effectLst>
                <a:latin typeface="Arial" pitchFamily="34" charset="0"/>
              </a:rPr>
              <a:t>PARA QUÉ?</a:t>
            </a:r>
            <a:r>
              <a:rPr kumimoji="1" lang="es-MX" altLang="es-MX" sz="3200" b="1" dirty="0" smtClean="0">
                <a:solidFill>
                  <a:srgbClr val="008000"/>
                </a:solidFill>
                <a:latin typeface="Arial" pitchFamily="34" charset="0"/>
              </a:rPr>
              <a:t> </a:t>
            </a:r>
            <a:r>
              <a:rPr kumimoji="1" lang="es-MX" altLang="es-MX" sz="3200" b="1" dirty="0">
                <a:solidFill>
                  <a:schemeClr val="tx2"/>
                </a:solidFill>
                <a:latin typeface="Arial" pitchFamily="34" charset="0"/>
              </a:rPr>
              <a:t>SE REQUIERE EL PUESTO DENTRO DE LA ORGANIZACIÓN </a:t>
            </a:r>
            <a:r>
              <a:rPr kumimoji="1" lang="es-MX" altLang="es-MX" sz="3200" b="1" dirty="0">
                <a:solidFill>
                  <a:srgbClr val="7030A0"/>
                </a:solidFill>
                <a:latin typeface="Arial" pitchFamily="34" charset="0"/>
              </a:rPr>
              <a:t>(SU </a:t>
            </a:r>
            <a:r>
              <a:rPr kumimoji="1" lang="es-MX" altLang="es-MX" sz="3200" b="1" dirty="0" smtClean="0">
                <a:solidFill>
                  <a:srgbClr val="7030A0"/>
                </a:solidFill>
                <a:latin typeface="Arial" pitchFamily="34" charset="0"/>
              </a:rPr>
              <a:t>RAZÓN </a:t>
            </a:r>
            <a:r>
              <a:rPr kumimoji="1" lang="es-MX" altLang="es-MX" sz="3200" b="1" dirty="0">
                <a:solidFill>
                  <a:srgbClr val="7030A0"/>
                </a:solidFill>
                <a:latin typeface="Arial" pitchFamily="34" charset="0"/>
              </a:rPr>
              <a:t>DE SER, </a:t>
            </a:r>
            <a:r>
              <a:rPr kumimoji="1" lang="es-MX" altLang="es-MX" sz="3200" b="1" dirty="0" smtClean="0">
                <a:solidFill>
                  <a:srgbClr val="7030A0"/>
                </a:solidFill>
                <a:latin typeface="Arial" pitchFamily="34" charset="0"/>
              </a:rPr>
              <a:t>LA JUSTIFICACIÓN</a:t>
            </a:r>
            <a:r>
              <a:rPr kumimoji="1" lang="es-MX" altLang="es-MX" sz="3200" b="1" dirty="0">
                <a:solidFill>
                  <a:srgbClr val="7030A0"/>
                </a:solidFill>
                <a:latin typeface="Arial" pitchFamily="34" charset="0"/>
              </a:rPr>
              <a:t>)</a:t>
            </a:r>
            <a:r>
              <a:rPr kumimoji="1" lang="es-MX" altLang="es-MX" sz="3200" b="1" dirty="0">
                <a:solidFill>
                  <a:schemeClr val="tx2"/>
                </a:solidFill>
                <a:latin typeface="Arial" pitchFamily="34" charset="0"/>
              </a:rPr>
              <a:t>. </a:t>
            </a:r>
            <a:endParaRPr kumimoji="1" lang="es-ES" altLang="es-MX" sz="3200" b="1" dirty="0">
              <a:solidFill>
                <a:schemeClr val="tx2"/>
              </a:solidFill>
              <a:latin typeface="Arial"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07874"/>
                                        </p:tgtEl>
                                        <p:attrNameLst>
                                          <p:attrName>style.visibility</p:attrName>
                                        </p:attrNameLst>
                                      </p:cBhvr>
                                      <p:to>
                                        <p:strVal val="visible"/>
                                      </p:to>
                                    </p:set>
                                    <p:anim calcmode="lin" valueType="num">
                                      <p:cBhvr>
                                        <p:cTn id="7" dur="500" fill="hold"/>
                                        <p:tgtEl>
                                          <p:spTgt spid="207874"/>
                                        </p:tgtEl>
                                        <p:attrNameLst>
                                          <p:attrName>ppt_w</p:attrName>
                                        </p:attrNameLst>
                                      </p:cBhvr>
                                      <p:tavLst>
                                        <p:tav tm="0">
                                          <p:val>
                                            <p:strVal val="4*#ppt_w"/>
                                          </p:val>
                                        </p:tav>
                                        <p:tav tm="100000">
                                          <p:val>
                                            <p:strVal val="#ppt_w"/>
                                          </p:val>
                                        </p:tav>
                                      </p:tavLst>
                                    </p:anim>
                                    <p:anim calcmode="lin" valueType="num">
                                      <p:cBhvr>
                                        <p:cTn id="8" dur="500" fill="hold"/>
                                        <p:tgtEl>
                                          <p:spTgt spid="207874"/>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17" presetClass="entr" presetSubtype="4" fill="hold" grpId="0" nodeType="afterEffect">
                                  <p:stCondLst>
                                    <p:cond delay="0"/>
                                  </p:stCondLst>
                                  <p:childTnLst>
                                    <p:set>
                                      <p:cBhvr>
                                        <p:cTn id="11" dur="1" fill="hold">
                                          <p:stCondLst>
                                            <p:cond delay="0"/>
                                          </p:stCondLst>
                                        </p:cTn>
                                        <p:tgtEl>
                                          <p:spTgt spid="207875"/>
                                        </p:tgtEl>
                                        <p:attrNameLst>
                                          <p:attrName>style.visibility</p:attrName>
                                        </p:attrNameLst>
                                      </p:cBhvr>
                                      <p:to>
                                        <p:strVal val="visible"/>
                                      </p:to>
                                    </p:set>
                                    <p:anim calcmode="lin" valueType="num">
                                      <p:cBhvr>
                                        <p:cTn id="12" dur="500" fill="hold"/>
                                        <p:tgtEl>
                                          <p:spTgt spid="207875"/>
                                        </p:tgtEl>
                                        <p:attrNameLst>
                                          <p:attrName>ppt_x</p:attrName>
                                        </p:attrNameLst>
                                      </p:cBhvr>
                                      <p:tavLst>
                                        <p:tav tm="0">
                                          <p:val>
                                            <p:strVal val="#ppt_x"/>
                                          </p:val>
                                        </p:tav>
                                        <p:tav tm="100000">
                                          <p:val>
                                            <p:strVal val="#ppt_x"/>
                                          </p:val>
                                        </p:tav>
                                      </p:tavLst>
                                    </p:anim>
                                    <p:anim calcmode="lin" valueType="num">
                                      <p:cBhvr>
                                        <p:cTn id="13" dur="500" fill="hold"/>
                                        <p:tgtEl>
                                          <p:spTgt spid="207875"/>
                                        </p:tgtEl>
                                        <p:attrNameLst>
                                          <p:attrName>ppt_y</p:attrName>
                                        </p:attrNameLst>
                                      </p:cBhvr>
                                      <p:tavLst>
                                        <p:tav tm="0">
                                          <p:val>
                                            <p:strVal val="#ppt_y+#ppt_h/2"/>
                                          </p:val>
                                        </p:tav>
                                        <p:tav tm="100000">
                                          <p:val>
                                            <p:strVal val="#ppt_y"/>
                                          </p:val>
                                        </p:tav>
                                      </p:tavLst>
                                    </p:anim>
                                    <p:anim calcmode="lin" valueType="num">
                                      <p:cBhvr>
                                        <p:cTn id="14" dur="500" fill="hold"/>
                                        <p:tgtEl>
                                          <p:spTgt spid="207875"/>
                                        </p:tgtEl>
                                        <p:attrNameLst>
                                          <p:attrName>ppt_w</p:attrName>
                                        </p:attrNameLst>
                                      </p:cBhvr>
                                      <p:tavLst>
                                        <p:tav tm="0">
                                          <p:val>
                                            <p:strVal val="#ppt_w"/>
                                          </p:val>
                                        </p:tav>
                                        <p:tav tm="100000">
                                          <p:val>
                                            <p:strVal val="#ppt_w"/>
                                          </p:val>
                                        </p:tav>
                                      </p:tavLst>
                                    </p:anim>
                                    <p:anim calcmode="lin" valueType="num">
                                      <p:cBhvr>
                                        <p:cTn id="15" dur="500" fill="hold"/>
                                        <p:tgtEl>
                                          <p:spTgt spid="20787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874" grpId="0" autoUpdateAnimBg="0"/>
      <p:bldP spid="207875" grpId="0" autoUpdateAnimBg="0"/>
    </p:bldLst>
  </p:timing>
</p:sld>
</file>

<file path=ppt/slides/slide1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8898" name="Rectangle 2"/>
          <p:cNvSpPr>
            <a:spLocks noGrp="1" noChangeArrowheads="1"/>
          </p:cNvSpPr>
          <p:nvPr>
            <p:ph type="body" idx="1"/>
          </p:nvPr>
        </p:nvSpPr>
        <p:spPr>
          <a:xfrm>
            <a:off x="1295400" y="228600"/>
            <a:ext cx="7391400" cy="533400"/>
          </a:xfrm>
        </p:spPr>
        <p:txBody>
          <a:bodyPr/>
          <a:lstStyle/>
          <a:p>
            <a:pPr marL="0" indent="0" algn="ctr" eaLnBrk="1" hangingPunct="1">
              <a:lnSpc>
                <a:spcPct val="90000"/>
              </a:lnSpc>
              <a:buFont typeface="Wingdings" pitchFamily="2" charset="2"/>
              <a:buNone/>
            </a:pPr>
            <a:r>
              <a:rPr lang="es-MX" altLang="es-MX" sz="3600" b="1" dirty="0" smtClean="0">
                <a:solidFill>
                  <a:schemeClr val="tx2"/>
                </a:solidFill>
                <a:effectLst>
                  <a:outerShdw blurRad="38100" dist="38100" dir="2700000" algn="tl">
                    <a:srgbClr val="C0C0C0"/>
                  </a:outerShdw>
                </a:effectLst>
              </a:rPr>
              <a:t> ANÁLISIS Y DISEÑO DE PUESTOS</a:t>
            </a:r>
            <a:endParaRPr lang="es-MX" altLang="es-MX" sz="1400" b="1" i="1" dirty="0" smtClean="0">
              <a:solidFill>
                <a:schemeClr val="tx2"/>
              </a:solidFill>
              <a:effectLst>
                <a:outerShdw blurRad="38100" dist="38100" dir="2700000" algn="tl">
                  <a:srgbClr val="C0C0C0"/>
                </a:outerShdw>
              </a:effectLst>
            </a:endParaRPr>
          </a:p>
        </p:txBody>
      </p:sp>
      <p:sp>
        <p:nvSpPr>
          <p:cNvPr id="208899" name="Text Box 3"/>
          <p:cNvSpPr txBox="1">
            <a:spLocks noChangeArrowheads="1"/>
          </p:cNvSpPr>
          <p:nvPr/>
        </p:nvSpPr>
        <p:spPr bwMode="auto">
          <a:xfrm>
            <a:off x="1187450" y="1376363"/>
            <a:ext cx="7788275" cy="397031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kumimoji="1" lang="es-MX" altLang="es-MX" sz="2800" b="1" i="1" u="sng" dirty="0">
                <a:solidFill>
                  <a:srgbClr val="0000CC"/>
                </a:solidFill>
                <a:effectLst>
                  <a:outerShdw blurRad="38100" dist="38100" dir="2700000" algn="tl">
                    <a:srgbClr val="C0C0C0"/>
                  </a:outerShdw>
                </a:effectLst>
                <a:latin typeface="Arial" pitchFamily="34" charset="0"/>
              </a:rPr>
              <a:t>“</a:t>
            </a:r>
            <a:r>
              <a:rPr kumimoji="1" lang="es-MX" altLang="es-MX" sz="2800" b="1" i="1" u="sng" dirty="0" smtClean="0">
                <a:solidFill>
                  <a:srgbClr val="0000CC"/>
                </a:solidFill>
                <a:effectLst>
                  <a:outerShdw blurRad="38100" dist="38100" dir="2700000" algn="tl">
                    <a:srgbClr val="C0C0C0"/>
                  </a:outerShdw>
                </a:effectLst>
                <a:latin typeface="Arial" pitchFamily="34" charset="0"/>
              </a:rPr>
              <a:t>APROBACIÓN </a:t>
            </a:r>
            <a:r>
              <a:rPr kumimoji="1" lang="es-MX" altLang="es-MX" sz="2800" b="1" i="1" u="sng" dirty="0">
                <a:solidFill>
                  <a:srgbClr val="0000CC"/>
                </a:solidFill>
                <a:effectLst>
                  <a:outerShdw blurRad="38100" dist="38100" dir="2700000" algn="tl">
                    <a:srgbClr val="C0C0C0"/>
                  </a:outerShdw>
                </a:effectLst>
                <a:latin typeface="Arial" pitchFamily="34" charset="0"/>
              </a:rPr>
              <a:t>DE LA </a:t>
            </a:r>
          </a:p>
          <a:p>
            <a:pPr algn="ctr" eaLnBrk="1" hangingPunct="1"/>
            <a:r>
              <a:rPr kumimoji="1" lang="es-MX" altLang="es-MX" sz="2800" b="1" i="1" u="sng" dirty="0">
                <a:solidFill>
                  <a:srgbClr val="0000CC"/>
                </a:solidFill>
                <a:effectLst>
                  <a:outerShdw blurRad="38100" dist="38100" dir="2700000" algn="tl">
                    <a:srgbClr val="C0C0C0"/>
                  </a:outerShdw>
                </a:effectLst>
                <a:latin typeface="Arial" pitchFamily="34" charset="0"/>
              </a:rPr>
              <a:t>DESCRIPCION DE PUESTOS”</a:t>
            </a:r>
          </a:p>
          <a:p>
            <a:pPr algn="just" eaLnBrk="1" hangingPunct="1"/>
            <a:endParaRPr kumimoji="1" lang="es-MX" altLang="es-MX" sz="2800" b="1" i="1" dirty="0">
              <a:solidFill>
                <a:schemeClr val="tx2"/>
              </a:solidFill>
              <a:effectLst>
                <a:outerShdw blurRad="38100" dist="38100" dir="2700000" algn="tl">
                  <a:srgbClr val="C0C0C0"/>
                </a:outerShdw>
              </a:effectLst>
              <a:latin typeface="Arial" pitchFamily="34" charset="0"/>
            </a:endParaRPr>
          </a:p>
          <a:p>
            <a:pPr algn="just" eaLnBrk="1" hangingPunct="1"/>
            <a:r>
              <a:rPr kumimoji="1" lang="es-MX" altLang="es-MX" sz="2800" b="1" dirty="0">
                <a:solidFill>
                  <a:schemeClr val="tx2"/>
                </a:solidFill>
                <a:latin typeface="Arial" pitchFamily="34" charset="0"/>
              </a:rPr>
              <a:t>UNA VEZ ELABORADA LA </a:t>
            </a:r>
            <a:r>
              <a:rPr kumimoji="1" lang="es-MX" altLang="es-MX" sz="2800" b="1" dirty="0" smtClean="0">
                <a:solidFill>
                  <a:schemeClr val="tx2"/>
                </a:solidFill>
                <a:latin typeface="Arial" pitchFamily="34" charset="0"/>
              </a:rPr>
              <a:t>DESCRIPCIÓN </a:t>
            </a:r>
            <a:r>
              <a:rPr kumimoji="1" lang="es-MX" altLang="es-MX" sz="2800" b="1" dirty="0">
                <a:solidFill>
                  <a:schemeClr val="tx2"/>
                </a:solidFill>
                <a:latin typeface="Arial" pitchFamily="34" charset="0"/>
              </a:rPr>
              <a:t>DE PUESTO, ES EL GRADO DE CONFIABILIDAD Y PRECISION QUE REQUIERE NUESTRA CÉDULA Y DEBE DE SER </a:t>
            </a:r>
            <a:r>
              <a:rPr kumimoji="1" lang="es-MX" altLang="es-MX" sz="2800" b="1" i="1" u="sng" dirty="0">
                <a:solidFill>
                  <a:srgbClr val="FF0000"/>
                </a:solidFill>
                <a:effectLst>
                  <a:outerShdw blurRad="38100" dist="38100" dir="2700000" algn="tl">
                    <a:srgbClr val="C0C0C0"/>
                  </a:outerShdw>
                </a:effectLst>
                <a:latin typeface="Arial" pitchFamily="34" charset="0"/>
              </a:rPr>
              <a:t>AVALADA</a:t>
            </a:r>
            <a:r>
              <a:rPr kumimoji="1" lang="es-MX" altLang="es-MX" sz="2800" b="1" dirty="0">
                <a:solidFill>
                  <a:schemeClr val="tx2"/>
                </a:solidFill>
                <a:latin typeface="Arial" pitchFamily="34" charset="0"/>
              </a:rPr>
              <a:t> POR LOS QUE PARTICIPARON.</a:t>
            </a:r>
            <a:endParaRPr kumimoji="1" lang="es-ES" altLang="es-MX" sz="2800" b="1" dirty="0">
              <a:solidFill>
                <a:schemeClr val="tx2"/>
              </a:solidFill>
              <a:latin typeface="Arial"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08898"/>
                                        </p:tgtEl>
                                        <p:attrNameLst>
                                          <p:attrName>style.visibility</p:attrName>
                                        </p:attrNameLst>
                                      </p:cBhvr>
                                      <p:to>
                                        <p:strVal val="visible"/>
                                      </p:to>
                                    </p:set>
                                    <p:anim calcmode="lin" valueType="num">
                                      <p:cBhvr>
                                        <p:cTn id="7" dur="500" fill="hold"/>
                                        <p:tgtEl>
                                          <p:spTgt spid="208898"/>
                                        </p:tgtEl>
                                        <p:attrNameLst>
                                          <p:attrName>ppt_w</p:attrName>
                                        </p:attrNameLst>
                                      </p:cBhvr>
                                      <p:tavLst>
                                        <p:tav tm="0">
                                          <p:val>
                                            <p:strVal val="4*#ppt_w"/>
                                          </p:val>
                                        </p:tav>
                                        <p:tav tm="100000">
                                          <p:val>
                                            <p:strVal val="#ppt_w"/>
                                          </p:val>
                                        </p:tav>
                                      </p:tavLst>
                                    </p:anim>
                                    <p:anim calcmode="lin" valueType="num">
                                      <p:cBhvr>
                                        <p:cTn id="8" dur="500" fill="hold"/>
                                        <p:tgtEl>
                                          <p:spTgt spid="208898"/>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17" presetClass="entr" presetSubtype="4" fill="hold" grpId="0" nodeType="afterEffect">
                                  <p:stCondLst>
                                    <p:cond delay="0"/>
                                  </p:stCondLst>
                                  <p:childTnLst>
                                    <p:set>
                                      <p:cBhvr>
                                        <p:cTn id="11" dur="1" fill="hold">
                                          <p:stCondLst>
                                            <p:cond delay="0"/>
                                          </p:stCondLst>
                                        </p:cTn>
                                        <p:tgtEl>
                                          <p:spTgt spid="208899"/>
                                        </p:tgtEl>
                                        <p:attrNameLst>
                                          <p:attrName>style.visibility</p:attrName>
                                        </p:attrNameLst>
                                      </p:cBhvr>
                                      <p:to>
                                        <p:strVal val="visible"/>
                                      </p:to>
                                    </p:set>
                                    <p:anim calcmode="lin" valueType="num">
                                      <p:cBhvr>
                                        <p:cTn id="12" dur="500" fill="hold"/>
                                        <p:tgtEl>
                                          <p:spTgt spid="208899"/>
                                        </p:tgtEl>
                                        <p:attrNameLst>
                                          <p:attrName>ppt_x</p:attrName>
                                        </p:attrNameLst>
                                      </p:cBhvr>
                                      <p:tavLst>
                                        <p:tav tm="0">
                                          <p:val>
                                            <p:strVal val="#ppt_x"/>
                                          </p:val>
                                        </p:tav>
                                        <p:tav tm="100000">
                                          <p:val>
                                            <p:strVal val="#ppt_x"/>
                                          </p:val>
                                        </p:tav>
                                      </p:tavLst>
                                    </p:anim>
                                    <p:anim calcmode="lin" valueType="num">
                                      <p:cBhvr>
                                        <p:cTn id="13" dur="500" fill="hold"/>
                                        <p:tgtEl>
                                          <p:spTgt spid="208899"/>
                                        </p:tgtEl>
                                        <p:attrNameLst>
                                          <p:attrName>ppt_y</p:attrName>
                                        </p:attrNameLst>
                                      </p:cBhvr>
                                      <p:tavLst>
                                        <p:tav tm="0">
                                          <p:val>
                                            <p:strVal val="#ppt_y+#ppt_h/2"/>
                                          </p:val>
                                        </p:tav>
                                        <p:tav tm="100000">
                                          <p:val>
                                            <p:strVal val="#ppt_y"/>
                                          </p:val>
                                        </p:tav>
                                      </p:tavLst>
                                    </p:anim>
                                    <p:anim calcmode="lin" valueType="num">
                                      <p:cBhvr>
                                        <p:cTn id="14" dur="500" fill="hold"/>
                                        <p:tgtEl>
                                          <p:spTgt spid="208899"/>
                                        </p:tgtEl>
                                        <p:attrNameLst>
                                          <p:attrName>ppt_w</p:attrName>
                                        </p:attrNameLst>
                                      </p:cBhvr>
                                      <p:tavLst>
                                        <p:tav tm="0">
                                          <p:val>
                                            <p:strVal val="#ppt_w"/>
                                          </p:val>
                                        </p:tav>
                                        <p:tav tm="100000">
                                          <p:val>
                                            <p:strVal val="#ppt_w"/>
                                          </p:val>
                                        </p:tav>
                                      </p:tavLst>
                                    </p:anim>
                                    <p:anim calcmode="lin" valueType="num">
                                      <p:cBhvr>
                                        <p:cTn id="15" dur="500" fill="hold"/>
                                        <p:tgtEl>
                                          <p:spTgt spid="20889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898" grpId="0" autoUpdateAnimBg="0"/>
      <p:bldP spid="208899" grpId="0" autoUpdateAnimBg="0"/>
    </p:bldLst>
  </p:timing>
</p:sld>
</file>

<file path=ppt/slides/slide1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9922" name="Rectangle 2"/>
          <p:cNvSpPr>
            <a:spLocks noGrp="1" noChangeArrowheads="1"/>
          </p:cNvSpPr>
          <p:nvPr>
            <p:ph type="body" idx="1"/>
          </p:nvPr>
        </p:nvSpPr>
        <p:spPr>
          <a:xfrm>
            <a:off x="925016" y="188640"/>
            <a:ext cx="7391400" cy="533400"/>
          </a:xfrm>
        </p:spPr>
        <p:txBody>
          <a:bodyPr/>
          <a:lstStyle/>
          <a:p>
            <a:pPr marL="0" indent="0" algn="ctr" eaLnBrk="1" hangingPunct="1">
              <a:lnSpc>
                <a:spcPct val="90000"/>
              </a:lnSpc>
              <a:buFont typeface="Wingdings" pitchFamily="2" charset="2"/>
              <a:buNone/>
              <a:defRPr/>
            </a:pPr>
            <a:r>
              <a:rPr lang="es-MX" sz="3600" b="1" smtClean="0">
                <a:solidFill>
                  <a:schemeClr val="tx2"/>
                </a:solidFill>
                <a:effectLst>
                  <a:outerShdw blurRad="38100" dist="38100" dir="2700000" algn="tl">
                    <a:srgbClr val="C0C0C0"/>
                  </a:outerShdw>
                </a:effectLst>
                <a:ea typeface="+mn-ea"/>
                <a:cs typeface="+mn-cs"/>
              </a:rPr>
              <a:t> RECLUTAMIENTO</a:t>
            </a:r>
            <a:endParaRPr lang="es-MX" sz="1400" b="1" i="1" smtClean="0">
              <a:solidFill>
                <a:schemeClr val="tx2"/>
              </a:solidFill>
              <a:effectLst>
                <a:outerShdw blurRad="38100" dist="38100" dir="2700000" algn="tl">
                  <a:srgbClr val="C0C0C0"/>
                </a:outerShdw>
              </a:effectLst>
              <a:ea typeface="+mn-ea"/>
              <a:cs typeface="+mn-cs"/>
            </a:endParaRPr>
          </a:p>
        </p:txBody>
      </p:sp>
      <p:sp>
        <p:nvSpPr>
          <p:cNvPr id="209925" name="Text Box 5"/>
          <p:cNvSpPr txBox="1">
            <a:spLocks noChangeArrowheads="1"/>
          </p:cNvSpPr>
          <p:nvPr/>
        </p:nvSpPr>
        <p:spPr bwMode="auto">
          <a:xfrm>
            <a:off x="1042988" y="764704"/>
            <a:ext cx="7772400" cy="286232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2"/>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b="1" dirty="0">
                <a:solidFill>
                  <a:schemeClr val="tx2"/>
                </a:solidFill>
                <a:effectLst>
                  <a:outerShdw blurRad="38100" dist="38100" dir="2700000" algn="tl">
                    <a:srgbClr val="C0C0C0"/>
                  </a:outerShdw>
                </a:effectLst>
                <a:latin typeface="Arial" pitchFamily="34" charset="0"/>
              </a:rPr>
              <a:t>PROCESO MEDIANTE EL CUAL IDENTIFICAMOS E INTERESAMOS A TODOS LOS POSIBLES </a:t>
            </a:r>
            <a:r>
              <a:rPr kumimoji="1" lang="es-MX" altLang="es-MX" b="1" dirty="0">
                <a:solidFill>
                  <a:srgbClr val="FF0000"/>
                </a:solidFill>
                <a:effectLst>
                  <a:outerShdw blurRad="38100" dist="38100" dir="2700000" algn="tl">
                    <a:srgbClr val="C0C0C0"/>
                  </a:outerShdw>
                </a:effectLst>
                <a:latin typeface="Arial" pitchFamily="34" charset="0"/>
              </a:rPr>
              <a:t>CANDIDATOS</a:t>
            </a:r>
            <a:r>
              <a:rPr kumimoji="1" lang="es-MX" altLang="es-MX" b="1" dirty="0">
                <a:solidFill>
                  <a:schemeClr val="tx2"/>
                </a:solidFill>
                <a:effectLst>
                  <a:outerShdw blurRad="38100" dist="38100" dir="2700000" algn="tl">
                    <a:srgbClr val="C0C0C0"/>
                  </a:outerShdw>
                </a:effectLst>
                <a:latin typeface="Arial" pitchFamily="34" charset="0"/>
              </a:rPr>
              <a:t> </a:t>
            </a:r>
            <a:r>
              <a:rPr kumimoji="1" lang="es-MX" altLang="es-MX" b="1" dirty="0">
                <a:solidFill>
                  <a:srgbClr val="FF0000"/>
                </a:solidFill>
                <a:effectLst>
                  <a:outerShdw blurRad="38100" dist="38100" dir="2700000" algn="tl">
                    <a:srgbClr val="C0C0C0"/>
                  </a:outerShdw>
                </a:effectLst>
                <a:latin typeface="Arial" pitchFamily="34" charset="0"/>
              </a:rPr>
              <a:t>CAPACITADOS</a:t>
            </a:r>
            <a:r>
              <a:rPr kumimoji="1" lang="es-MX" altLang="es-MX" b="1" dirty="0">
                <a:solidFill>
                  <a:schemeClr val="tx2"/>
                </a:solidFill>
                <a:effectLst>
                  <a:outerShdw blurRad="38100" dist="38100" dir="2700000" algn="tl">
                    <a:srgbClr val="C0C0C0"/>
                  </a:outerShdw>
                </a:effectLst>
                <a:latin typeface="Arial" pitchFamily="34" charset="0"/>
              </a:rPr>
              <a:t> PARA OCUPAR LAS</a:t>
            </a:r>
          </a:p>
          <a:p>
            <a:pPr algn="just" eaLnBrk="1" hangingPunct="1"/>
            <a:r>
              <a:rPr kumimoji="1" lang="es-MX" altLang="es-MX" b="1" dirty="0">
                <a:solidFill>
                  <a:schemeClr val="tx2"/>
                </a:solidFill>
                <a:effectLst>
                  <a:outerShdw blurRad="38100" dist="38100" dir="2700000" algn="tl">
                    <a:srgbClr val="C0C0C0"/>
                  </a:outerShdw>
                </a:effectLst>
                <a:latin typeface="Arial" pitchFamily="34" charset="0"/>
              </a:rPr>
              <a:t>DIFERENTES VACANTES DE LA ORGANIZACIÓN.</a:t>
            </a:r>
          </a:p>
          <a:p>
            <a:pPr algn="just" eaLnBrk="1" hangingPunct="1"/>
            <a:endParaRPr kumimoji="1" lang="es-MX" altLang="es-MX" sz="1200" b="1" dirty="0">
              <a:solidFill>
                <a:schemeClr val="tx2"/>
              </a:solidFill>
              <a:effectLst>
                <a:outerShdw blurRad="38100" dist="38100" dir="2700000" algn="tl">
                  <a:srgbClr val="C0C0C0"/>
                </a:outerShdw>
              </a:effectLst>
              <a:latin typeface="Arial" pitchFamily="34" charset="0"/>
            </a:endParaRPr>
          </a:p>
          <a:p>
            <a:pPr algn="just" eaLnBrk="1" hangingPunct="1"/>
            <a:r>
              <a:rPr kumimoji="1" lang="es-MX" altLang="es-MX" b="1" i="1" u="sng" dirty="0" smtClean="0">
                <a:solidFill>
                  <a:schemeClr val="tx2"/>
                </a:solidFill>
                <a:effectLst>
                  <a:outerShdw blurRad="38100" dist="38100" dir="2700000" algn="tl">
                    <a:srgbClr val="C0C0C0"/>
                  </a:outerShdw>
                </a:effectLst>
                <a:latin typeface="Arial" pitchFamily="34" charset="0"/>
              </a:rPr>
              <a:t>“</a:t>
            </a:r>
            <a:r>
              <a:rPr kumimoji="1" lang="es-MX" altLang="es-MX" b="1" i="1" u="sng" dirty="0" smtClean="0">
                <a:solidFill>
                  <a:srgbClr val="0000CC"/>
                </a:solidFill>
                <a:effectLst>
                  <a:outerShdw blurRad="38100" dist="38100" dir="2700000" algn="tl">
                    <a:srgbClr val="C0C0C0"/>
                  </a:outerShdw>
                </a:effectLst>
                <a:latin typeface="Arial" pitchFamily="34" charset="0"/>
              </a:rPr>
              <a:t>EL </a:t>
            </a:r>
            <a:r>
              <a:rPr kumimoji="1" lang="es-MX" altLang="es-MX" b="1" i="1" u="sng" dirty="0">
                <a:solidFill>
                  <a:srgbClr val="0000CC"/>
                </a:solidFill>
                <a:effectLst>
                  <a:outerShdw blurRad="38100" dist="38100" dir="2700000" algn="tl">
                    <a:srgbClr val="C0C0C0"/>
                  </a:outerShdw>
                </a:effectLst>
                <a:latin typeface="Arial" pitchFamily="34" charset="0"/>
              </a:rPr>
              <a:t>PROCESO DE SELECCIÓN DE PERSONAL, ES </a:t>
            </a:r>
            <a:r>
              <a:rPr kumimoji="1" lang="es-MX" altLang="es-MX" b="1" i="1" u="sng" dirty="0">
                <a:solidFill>
                  <a:srgbClr val="FF0000"/>
                </a:solidFill>
                <a:effectLst>
                  <a:outerShdw blurRad="38100" dist="38100" dir="2700000" algn="tl">
                    <a:srgbClr val="C0C0C0"/>
                  </a:outerShdw>
                </a:effectLst>
                <a:latin typeface="Arial" pitchFamily="34" charset="0"/>
              </a:rPr>
              <a:t>DEPENDIENTE</a:t>
            </a:r>
            <a:r>
              <a:rPr kumimoji="1" lang="es-MX" altLang="es-MX" b="1" i="1" u="sng" dirty="0">
                <a:solidFill>
                  <a:srgbClr val="0000CC"/>
                </a:solidFill>
                <a:effectLst>
                  <a:outerShdw blurRad="38100" dist="38100" dir="2700000" algn="tl">
                    <a:srgbClr val="C0C0C0"/>
                  </a:outerShdw>
                </a:effectLst>
                <a:latin typeface="Arial" pitchFamily="34" charset="0"/>
              </a:rPr>
              <a:t> DEL DE </a:t>
            </a:r>
            <a:r>
              <a:rPr kumimoji="1" lang="es-MX" altLang="es-MX" b="1" i="1" u="sng" dirty="0" smtClean="0">
                <a:solidFill>
                  <a:srgbClr val="0000CC"/>
                </a:solidFill>
                <a:effectLst>
                  <a:outerShdw blurRad="38100" dist="38100" dir="2700000" algn="tl">
                    <a:srgbClr val="C0C0C0"/>
                  </a:outerShdw>
                </a:effectLst>
                <a:latin typeface="Arial" pitchFamily="34" charset="0"/>
              </a:rPr>
              <a:t>RECLUTAMIENTO”</a:t>
            </a:r>
            <a:r>
              <a:rPr kumimoji="1" lang="es-MX" altLang="es-MX" b="1" i="1" u="sng" dirty="0" smtClean="0">
                <a:solidFill>
                  <a:schemeClr val="tx2"/>
                </a:solidFill>
                <a:effectLst>
                  <a:outerShdw blurRad="38100" dist="38100" dir="2700000" algn="tl">
                    <a:srgbClr val="C0C0C0"/>
                  </a:outerShdw>
                </a:effectLst>
                <a:latin typeface="Arial" pitchFamily="34" charset="0"/>
              </a:rPr>
              <a:t>.</a:t>
            </a:r>
            <a:endParaRPr kumimoji="1" lang="es-MX" altLang="es-MX" b="1" i="1" u="sng" dirty="0">
              <a:solidFill>
                <a:schemeClr val="tx2"/>
              </a:solidFill>
              <a:effectLst>
                <a:outerShdw blurRad="38100" dist="38100" dir="2700000" algn="tl">
                  <a:srgbClr val="C0C0C0"/>
                </a:outerShdw>
              </a:effectLst>
              <a:latin typeface="Arial" pitchFamily="34" charset="0"/>
            </a:endParaRPr>
          </a:p>
          <a:p>
            <a:pPr algn="just" eaLnBrk="1" hangingPunct="1"/>
            <a:endParaRPr kumimoji="1" lang="es-ES" altLang="es-MX" b="1" i="1" u="sng" dirty="0">
              <a:solidFill>
                <a:schemeClr val="tx2"/>
              </a:solidFill>
              <a:effectLst>
                <a:outerShdw blurRad="38100" dist="38100" dir="2700000" algn="tl">
                  <a:srgbClr val="C0C0C0"/>
                </a:outerShdw>
              </a:effectLst>
              <a:latin typeface="Arial" pitchFamily="34" charset="0"/>
            </a:endParaRPr>
          </a:p>
        </p:txBody>
      </p:sp>
      <p:pic>
        <p:nvPicPr>
          <p:cNvPr id="2" name="Imagen 1"/>
          <p:cNvPicPr>
            <a:picLocks noChangeAspect="1"/>
          </p:cNvPicPr>
          <p:nvPr/>
        </p:nvPicPr>
        <p:blipFill>
          <a:blip r:embed="rId2"/>
          <a:stretch>
            <a:fillRect/>
          </a:stretch>
        </p:blipFill>
        <p:spPr>
          <a:xfrm>
            <a:off x="1763688" y="3212977"/>
            <a:ext cx="6172474" cy="3590112"/>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09922"/>
                                        </p:tgtEl>
                                        <p:attrNameLst>
                                          <p:attrName>style.visibility</p:attrName>
                                        </p:attrNameLst>
                                      </p:cBhvr>
                                      <p:to>
                                        <p:strVal val="visible"/>
                                      </p:to>
                                    </p:set>
                                    <p:anim calcmode="lin" valueType="num">
                                      <p:cBhvr>
                                        <p:cTn id="7" dur="500" fill="hold"/>
                                        <p:tgtEl>
                                          <p:spTgt spid="209922"/>
                                        </p:tgtEl>
                                        <p:attrNameLst>
                                          <p:attrName>ppt_w</p:attrName>
                                        </p:attrNameLst>
                                      </p:cBhvr>
                                      <p:tavLst>
                                        <p:tav tm="0">
                                          <p:val>
                                            <p:strVal val="4*#ppt_w"/>
                                          </p:val>
                                        </p:tav>
                                        <p:tav tm="100000">
                                          <p:val>
                                            <p:strVal val="#ppt_w"/>
                                          </p:val>
                                        </p:tav>
                                      </p:tavLst>
                                    </p:anim>
                                    <p:anim calcmode="lin" valueType="num">
                                      <p:cBhvr>
                                        <p:cTn id="8" dur="500" fill="hold"/>
                                        <p:tgtEl>
                                          <p:spTgt spid="209922"/>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209925"/>
                                        </p:tgtEl>
                                        <p:attrNameLst>
                                          <p:attrName>style.visibility</p:attrName>
                                        </p:attrNameLst>
                                      </p:cBhvr>
                                      <p:to>
                                        <p:strVal val="visible"/>
                                      </p:to>
                                    </p:set>
                                    <p:anim calcmode="lin" valueType="num">
                                      <p:cBhvr>
                                        <p:cTn id="12" dur="500" fill="hold"/>
                                        <p:tgtEl>
                                          <p:spTgt spid="209925"/>
                                        </p:tgtEl>
                                        <p:attrNameLst>
                                          <p:attrName>ppt_w</p:attrName>
                                        </p:attrNameLst>
                                      </p:cBhvr>
                                      <p:tavLst>
                                        <p:tav tm="0">
                                          <p:val>
                                            <p:fltVal val="0"/>
                                          </p:val>
                                        </p:tav>
                                        <p:tav tm="100000">
                                          <p:val>
                                            <p:strVal val="#ppt_w"/>
                                          </p:val>
                                        </p:tav>
                                      </p:tavLst>
                                    </p:anim>
                                    <p:anim calcmode="lin" valueType="num">
                                      <p:cBhvr>
                                        <p:cTn id="13" dur="500" fill="hold"/>
                                        <p:tgtEl>
                                          <p:spTgt spid="20992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2" grpId="0" autoUpdateAnimBg="0"/>
      <p:bldP spid="209925" grpId="0" autoUpdateAnimBg="0"/>
    </p:bldLst>
  </p:timing>
</p:sld>
</file>

<file path=ppt/slides/slide1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4258" name="Rectangle 2"/>
          <p:cNvSpPr>
            <a:spLocks noGrp="1" noChangeArrowheads="1"/>
          </p:cNvSpPr>
          <p:nvPr>
            <p:ph type="body" idx="1"/>
          </p:nvPr>
        </p:nvSpPr>
        <p:spPr>
          <a:xfrm>
            <a:off x="1043608" y="188640"/>
            <a:ext cx="7391400" cy="533400"/>
          </a:xfrm>
        </p:spPr>
        <p:txBody>
          <a:bodyPr/>
          <a:lstStyle/>
          <a:p>
            <a:pPr marL="0" indent="0" algn="ctr" eaLnBrk="1" hangingPunct="1">
              <a:lnSpc>
                <a:spcPct val="90000"/>
              </a:lnSpc>
              <a:buFont typeface="Wingdings" pitchFamily="2" charset="2"/>
              <a:buNone/>
              <a:defRPr/>
            </a:pPr>
            <a:r>
              <a:rPr lang="es-MX" sz="3600" b="1" dirty="0" smtClean="0">
                <a:solidFill>
                  <a:schemeClr val="tx2"/>
                </a:solidFill>
                <a:effectLst>
                  <a:outerShdw blurRad="38100" dist="38100" dir="2700000" algn="tl">
                    <a:srgbClr val="C0C0C0"/>
                  </a:outerShdw>
                </a:effectLst>
                <a:ea typeface="+mn-ea"/>
                <a:cs typeface="+mn-cs"/>
              </a:rPr>
              <a:t> RECLUTAMIENTO</a:t>
            </a:r>
            <a:endParaRPr lang="es-MX" sz="1400" b="1" i="1" dirty="0" smtClean="0">
              <a:solidFill>
                <a:schemeClr val="tx2"/>
              </a:solidFill>
              <a:effectLst>
                <a:outerShdw blurRad="38100" dist="38100" dir="2700000" algn="tl">
                  <a:srgbClr val="C0C0C0"/>
                </a:outerShdw>
              </a:effectLst>
              <a:ea typeface="+mn-ea"/>
              <a:cs typeface="+mn-cs"/>
            </a:endParaRPr>
          </a:p>
        </p:txBody>
      </p:sp>
      <p:sp>
        <p:nvSpPr>
          <p:cNvPr id="224259" name="Text Box 3"/>
          <p:cNvSpPr txBox="1">
            <a:spLocks noChangeArrowheads="1"/>
          </p:cNvSpPr>
          <p:nvPr/>
        </p:nvSpPr>
        <p:spPr bwMode="auto">
          <a:xfrm>
            <a:off x="900113" y="764704"/>
            <a:ext cx="8077200" cy="286232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2"/>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defRPr/>
            </a:pPr>
            <a:r>
              <a:rPr kumimoji="1" lang="es-MX" sz="2800" b="1" i="1" dirty="0" smtClean="0">
                <a:solidFill>
                  <a:srgbClr val="FF0000"/>
                </a:solidFill>
                <a:effectLst>
                  <a:outerShdw blurRad="38100" dist="38100" dir="2700000" algn="tl">
                    <a:srgbClr val="DDDDDD"/>
                  </a:outerShdw>
                </a:effectLst>
                <a:latin typeface="Arial" charset="0"/>
              </a:rPr>
              <a:t>FUNCIÓN DE LOS RECLUTADORES</a:t>
            </a:r>
          </a:p>
          <a:p>
            <a:pPr algn="ctr" eaLnBrk="1" hangingPunct="1">
              <a:defRPr/>
            </a:pPr>
            <a:endParaRPr kumimoji="1" lang="es-MX" sz="1200" b="1" dirty="0" smtClean="0">
              <a:solidFill>
                <a:srgbClr val="FF0000"/>
              </a:solidFill>
              <a:effectLst>
                <a:outerShdw blurRad="38100" dist="38100" dir="2700000" algn="tl">
                  <a:srgbClr val="DDDDDD"/>
                </a:outerShdw>
              </a:effectLst>
              <a:latin typeface="Arial" charset="0"/>
            </a:endParaRPr>
          </a:p>
          <a:p>
            <a:pPr algn="just" eaLnBrk="1" hangingPunct="1">
              <a:defRPr/>
            </a:pPr>
            <a:r>
              <a:rPr kumimoji="1" lang="es-MX" sz="2800" b="1" dirty="0" smtClean="0">
                <a:solidFill>
                  <a:schemeClr val="tx2"/>
                </a:solidFill>
                <a:effectLst>
                  <a:outerShdw blurRad="38100" dist="38100" dir="2700000" algn="tl">
                    <a:srgbClr val="DDDDDD"/>
                  </a:outerShdw>
                </a:effectLst>
                <a:latin typeface="Arial" charset="0"/>
              </a:rPr>
              <a:t>LA ÚNICA NORMA UNIVERSAL ES QUE LOS RECLUTADORES DEBEN ACTUAR DE MANERA ÉTICA Y OBJETIVA </a:t>
            </a:r>
            <a:r>
              <a:rPr kumimoji="1" lang="es-MX" sz="2800" b="1" i="1" u="sng" dirty="0" smtClean="0">
                <a:solidFill>
                  <a:srgbClr val="000090"/>
                </a:solidFill>
                <a:effectLst>
                  <a:outerShdw blurRad="38100" dist="38100" dir="2700000" algn="tl">
                    <a:srgbClr val="DDDDDD"/>
                  </a:outerShdw>
                </a:effectLst>
                <a:latin typeface="Arial" charset="0"/>
              </a:rPr>
              <a:t>(IMPARCIALIDAD)</a:t>
            </a:r>
            <a:r>
              <a:rPr kumimoji="1" lang="es-MX" sz="2800" b="1" dirty="0" smtClean="0">
                <a:solidFill>
                  <a:schemeClr val="tx2"/>
                </a:solidFill>
                <a:effectLst>
                  <a:outerShdw blurRad="38100" dist="38100" dir="2700000" algn="tl">
                    <a:srgbClr val="DDDDDD"/>
                  </a:outerShdw>
                </a:effectLst>
                <a:latin typeface="Arial" charset="0"/>
              </a:rPr>
              <a:t>.</a:t>
            </a:r>
          </a:p>
          <a:p>
            <a:pPr eaLnBrk="1" hangingPunct="1">
              <a:defRPr/>
            </a:pPr>
            <a:endParaRPr kumimoji="1" lang="es-MX" sz="2800" b="1" dirty="0" smtClean="0">
              <a:solidFill>
                <a:schemeClr val="tx2"/>
              </a:solidFill>
              <a:effectLst>
                <a:outerShdw blurRad="38100" dist="38100" dir="2700000" algn="tl">
                  <a:srgbClr val="DDDDDD"/>
                </a:outerShdw>
              </a:effectLst>
              <a:latin typeface="Arial" charset="0"/>
            </a:endParaRPr>
          </a:p>
        </p:txBody>
      </p:sp>
      <p:pic>
        <p:nvPicPr>
          <p:cNvPr id="2" name="Imagen 1"/>
          <p:cNvPicPr>
            <a:picLocks noChangeAspect="1"/>
          </p:cNvPicPr>
          <p:nvPr/>
        </p:nvPicPr>
        <p:blipFill>
          <a:blip r:embed="rId2"/>
          <a:stretch>
            <a:fillRect/>
          </a:stretch>
        </p:blipFill>
        <p:spPr>
          <a:xfrm>
            <a:off x="1043607" y="3284984"/>
            <a:ext cx="3762999" cy="2592288"/>
          </a:xfrm>
          <a:prstGeom prst="rect">
            <a:avLst/>
          </a:prstGeom>
        </p:spPr>
      </p:pic>
      <p:pic>
        <p:nvPicPr>
          <p:cNvPr id="3" name="Imagen 2"/>
          <p:cNvPicPr>
            <a:picLocks noChangeAspect="1"/>
          </p:cNvPicPr>
          <p:nvPr/>
        </p:nvPicPr>
        <p:blipFill>
          <a:blip r:embed="rId3"/>
          <a:stretch>
            <a:fillRect/>
          </a:stretch>
        </p:blipFill>
        <p:spPr>
          <a:xfrm>
            <a:off x="5220072" y="2924944"/>
            <a:ext cx="3384376" cy="3384376"/>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24258"/>
                                        </p:tgtEl>
                                        <p:attrNameLst>
                                          <p:attrName>style.visibility</p:attrName>
                                        </p:attrNameLst>
                                      </p:cBhvr>
                                      <p:to>
                                        <p:strVal val="visible"/>
                                      </p:to>
                                    </p:set>
                                    <p:anim calcmode="lin" valueType="num">
                                      <p:cBhvr>
                                        <p:cTn id="7" dur="500" fill="hold"/>
                                        <p:tgtEl>
                                          <p:spTgt spid="224258"/>
                                        </p:tgtEl>
                                        <p:attrNameLst>
                                          <p:attrName>ppt_w</p:attrName>
                                        </p:attrNameLst>
                                      </p:cBhvr>
                                      <p:tavLst>
                                        <p:tav tm="0">
                                          <p:val>
                                            <p:strVal val="4*#ppt_w"/>
                                          </p:val>
                                        </p:tav>
                                        <p:tav tm="100000">
                                          <p:val>
                                            <p:strVal val="#ppt_w"/>
                                          </p:val>
                                        </p:tav>
                                      </p:tavLst>
                                    </p:anim>
                                    <p:anim calcmode="lin" valueType="num">
                                      <p:cBhvr>
                                        <p:cTn id="8" dur="500" fill="hold"/>
                                        <p:tgtEl>
                                          <p:spTgt spid="224258"/>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224259"/>
                                        </p:tgtEl>
                                        <p:attrNameLst>
                                          <p:attrName>style.visibility</p:attrName>
                                        </p:attrNameLst>
                                      </p:cBhvr>
                                      <p:to>
                                        <p:strVal val="visible"/>
                                      </p:to>
                                    </p:set>
                                    <p:anim calcmode="lin" valueType="num">
                                      <p:cBhvr>
                                        <p:cTn id="12" dur="500" fill="hold"/>
                                        <p:tgtEl>
                                          <p:spTgt spid="224259"/>
                                        </p:tgtEl>
                                        <p:attrNameLst>
                                          <p:attrName>ppt_w</p:attrName>
                                        </p:attrNameLst>
                                      </p:cBhvr>
                                      <p:tavLst>
                                        <p:tav tm="0">
                                          <p:val>
                                            <p:fltVal val="0"/>
                                          </p:val>
                                        </p:tav>
                                        <p:tav tm="100000">
                                          <p:val>
                                            <p:strVal val="#ppt_w"/>
                                          </p:val>
                                        </p:tav>
                                      </p:tavLst>
                                    </p:anim>
                                    <p:anim calcmode="lin" valueType="num">
                                      <p:cBhvr>
                                        <p:cTn id="13" dur="500" fill="hold"/>
                                        <p:tgtEl>
                                          <p:spTgt spid="22425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258" grpId="0" autoUpdateAnimBg="0"/>
      <p:bldP spid="224259" grpId="0" autoUpdateAnimBg="0"/>
    </p:bldLst>
  </p:timing>
</p:sld>
</file>

<file path=ppt/slides/slide1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6" name="Rectangle 2"/>
          <p:cNvSpPr>
            <a:spLocks noGrp="1" noChangeArrowheads="1"/>
          </p:cNvSpPr>
          <p:nvPr>
            <p:ph type="body" idx="1"/>
          </p:nvPr>
        </p:nvSpPr>
        <p:spPr>
          <a:xfrm>
            <a:off x="1115616" y="188640"/>
            <a:ext cx="7391400" cy="533400"/>
          </a:xfrm>
        </p:spPr>
        <p:txBody>
          <a:bodyPr/>
          <a:lstStyle/>
          <a:p>
            <a:pPr marL="0" indent="0" algn="ctr" eaLnBrk="1" hangingPunct="1">
              <a:lnSpc>
                <a:spcPct val="90000"/>
              </a:lnSpc>
              <a:buFont typeface="Wingdings" pitchFamily="2" charset="2"/>
              <a:buNone/>
              <a:defRPr/>
            </a:pPr>
            <a:r>
              <a:rPr lang="es-MX" sz="3600" b="1" dirty="0" smtClean="0">
                <a:solidFill>
                  <a:schemeClr val="tx2"/>
                </a:solidFill>
                <a:effectLst>
                  <a:outerShdw blurRad="38100" dist="38100" dir="2700000" algn="tl">
                    <a:srgbClr val="C0C0C0"/>
                  </a:outerShdw>
                </a:effectLst>
                <a:ea typeface="+mn-ea"/>
                <a:cs typeface="+mn-cs"/>
              </a:rPr>
              <a:t> RECLUTAMIENTO</a:t>
            </a:r>
            <a:endParaRPr lang="es-MX" sz="1400" b="1" i="1" dirty="0" smtClean="0">
              <a:solidFill>
                <a:schemeClr val="tx2"/>
              </a:solidFill>
              <a:effectLst>
                <a:outerShdw blurRad="38100" dist="38100" dir="2700000" algn="tl">
                  <a:srgbClr val="C0C0C0"/>
                </a:outerShdw>
              </a:effectLst>
              <a:ea typeface="+mn-ea"/>
              <a:cs typeface="+mn-cs"/>
            </a:endParaRPr>
          </a:p>
        </p:txBody>
      </p:sp>
      <p:sp>
        <p:nvSpPr>
          <p:cNvPr id="226307" name="Rectangle 3"/>
          <p:cNvSpPr>
            <a:spLocks noChangeArrowheads="1"/>
          </p:cNvSpPr>
          <p:nvPr/>
        </p:nvSpPr>
        <p:spPr bwMode="auto">
          <a:xfrm>
            <a:off x="971550" y="980728"/>
            <a:ext cx="8001000" cy="267765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800" b="1" dirty="0" smtClean="0">
                <a:solidFill>
                  <a:schemeClr val="tx2"/>
                </a:solidFill>
                <a:effectLst>
                  <a:outerShdw blurRad="38100" dist="38100" dir="2700000" algn="tl">
                    <a:srgbClr val="C0C0C0"/>
                  </a:outerShdw>
                </a:effectLst>
                <a:latin typeface="Arial" pitchFamily="34" charset="0"/>
              </a:rPr>
              <a:t>INICIAMOS </a:t>
            </a:r>
            <a:r>
              <a:rPr kumimoji="1" lang="es-MX" altLang="es-MX" sz="2800" b="1" dirty="0">
                <a:solidFill>
                  <a:schemeClr val="tx2"/>
                </a:solidFill>
                <a:effectLst>
                  <a:outerShdw blurRad="38100" dist="38100" dir="2700000" algn="tl">
                    <a:srgbClr val="C0C0C0"/>
                  </a:outerShdw>
                </a:effectLst>
                <a:latin typeface="Arial" pitchFamily="34" charset="0"/>
              </a:rPr>
              <a:t>LABOR </a:t>
            </a:r>
            <a:r>
              <a:rPr kumimoji="1" lang="es-MX" altLang="es-MX" sz="2800" b="1" dirty="0" smtClean="0">
                <a:solidFill>
                  <a:srgbClr val="FF0000"/>
                </a:solidFill>
                <a:effectLst>
                  <a:outerShdw blurRad="38100" dist="38100" dir="2700000" algn="tl">
                    <a:srgbClr val="C0C0C0"/>
                  </a:outerShdw>
                </a:effectLst>
                <a:latin typeface="Arial" pitchFamily="34" charset="0"/>
              </a:rPr>
              <a:t>IDENTIFICANDO </a:t>
            </a:r>
            <a:r>
              <a:rPr kumimoji="1" lang="es-MX" altLang="es-MX" sz="2800" b="1" dirty="0">
                <a:solidFill>
                  <a:srgbClr val="FF0000"/>
                </a:solidFill>
                <a:effectLst>
                  <a:outerShdw blurRad="38100" dist="38100" dir="2700000" algn="tl">
                    <a:srgbClr val="C0C0C0"/>
                  </a:outerShdw>
                </a:effectLst>
                <a:latin typeface="Arial" pitchFamily="34" charset="0"/>
              </a:rPr>
              <a:t>LAS VACANTES</a:t>
            </a:r>
            <a:r>
              <a:rPr kumimoji="1" lang="es-MX" altLang="es-MX" sz="2800" b="1" dirty="0">
                <a:solidFill>
                  <a:schemeClr val="tx2"/>
                </a:solidFill>
                <a:effectLst>
                  <a:outerShdw blurRad="38100" dist="38100" dir="2700000" algn="tl">
                    <a:srgbClr val="C0C0C0"/>
                  </a:outerShdw>
                </a:effectLst>
                <a:latin typeface="Arial" pitchFamily="34" charset="0"/>
              </a:rPr>
              <a:t> </a:t>
            </a:r>
            <a:r>
              <a:rPr kumimoji="1" lang="es-MX" altLang="es-MX" sz="2800" b="1" dirty="0" smtClean="0">
                <a:solidFill>
                  <a:schemeClr val="tx2"/>
                </a:solidFill>
                <a:effectLst>
                  <a:outerShdw blurRad="38100" dist="38100" dir="2700000" algn="tl">
                    <a:srgbClr val="C0C0C0"/>
                  </a:outerShdw>
                </a:effectLst>
                <a:latin typeface="Arial" pitchFamily="34" charset="0"/>
              </a:rPr>
              <a:t>TOMANDO </a:t>
            </a:r>
            <a:r>
              <a:rPr kumimoji="1" lang="es-MX" altLang="es-MX" sz="2800" b="1" dirty="0">
                <a:solidFill>
                  <a:schemeClr val="tx2"/>
                </a:solidFill>
                <a:effectLst>
                  <a:outerShdw blurRad="38100" dist="38100" dir="2700000" algn="tl">
                    <a:srgbClr val="C0C0C0"/>
                  </a:outerShdw>
                </a:effectLst>
                <a:latin typeface="Arial" pitchFamily="34" charset="0"/>
              </a:rPr>
              <a:t>EN CUENTA, </a:t>
            </a:r>
            <a:r>
              <a:rPr kumimoji="1" lang="es-MX" altLang="es-MX" sz="2800" b="1" dirty="0" smtClean="0">
                <a:solidFill>
                  <a:schemeClr val="tx2"/>
                </a:solidFill>
                <a:effectLst>
                  <a:outerShdw blurRad="38100" dist="38100" dir="2700000" algn="tl">
                    <a:srgbClr val="C0C0C0"/>
                  </a:outerShdw>
                </a:effectLst>
                <a:latin typeface="Arial" pitchFamily="34" charset="0"/>
              </a:rPr>
              <a:t>LAS </a:t>
            </a:r>
            <a:r>
              <a:rPr kumimoji="1" lang="es-MX" altLang="es-MX" sz="2800" b="1" dirty="0">
                <a:solidFill>
                  <a:srgbClr val="FF0000"/>
                </a:solidFill>
                <a:effectLst>
                  <a:outerShdw blurRad="38100" dist="38100" dir="2700000" algn="tl">
                    <a:srgbClr val="C0C0C0"/>
                  </a:outerShdw>
                </a:effectLst>
                <a:latin typeface="Arial" pitchFamily="34" charset="0"/>
              </a:rPr>
              <a:t>NECESIDADES DEL PUESTO </a:t>
            </a:r>
            <a:r>
              <a:rPr kumimoji="1" lang="es-MX" altLang="es-MX" sz="2800" b="1" dirty="0" smtClean="0">
                <a:solidFill>
                  <a:schemeClr val="tx2"/>
                </a:solidFill>
                <a:effectLst>
                  <a:outerShdw blurRad="38100" dist="38100" dir="2700000" algn="tl">
                    <a:srgbClr val="C0C0C0"/>
                  </a:outerShdw>
                </a:effectLst>
                <a:latin typeface="Arial" pitchFamily="34" charset="0"/>
              </a:rPr>
              <a:t>ASÍ </a:t>
            </a:r>
            <a:r>
              <a:rPr kumimoji="1" lang="es-MX" altLang="es-MX" sz="2800" b="1" dirty="0">
                <a:solidFill>
                  <a:schemeClr val="tx2"/>
                </a:solidFill>
                <a:effectLst>
                  <a:outerShdw blurRad="38100" dist="38100" dir="2700000" algn="tl">
                    <a:srgbClr val="C0C0C0"/>
                  </a:outerShdw>
                </a:effectLst>
                <a:latin typeface="Arial" pitchFamily="34" charset="0"/>
              </a:rPr>
              <a:t>COMO </a:t>
            </a:r>
            <a:r>
              <a:rPr kumimoji="1" lang="es-MX" altLang="es-MX" sz="2800" b="1" dirty="0" smtClean="0">
                <a:solidFill>
                  <a:schemeClr val="tx2"/>
                </a:solidFill>
                <a:effectLst>
                  <a:outerShdw blurRad="38100" dist="38100" dir="2700000" algn="tl">
                    <a:srgbClr val="C0C0C0"/>
                  </a:outerShdw>
                </a:effectLst>
                <a:latin typeface="Arial" pitchFamily="34" charset="0"/>
              </a:rPr>
              <a:t>TAMBIÉN </a:t>
            </a:r>
            <a:r>
              <a:rPr kumimoji="1" lang="es-MX" altLang="es-MX" sz="2800" b="1" dirty="0">
                <a:solidFill>
                  <a:schemeClr val="tx2"/>
                </a:solidFill>
                <a:effectLst>
                  <a:outerShdw blurRad="38100" dist="38100" dir="2700000" algn="tl">
                    <a:srgbClr val="C0C0C0"/>
                  </a:outerShdw>
                </a:effectLst>
                <a:latin typeface="Arial" pitchFamily="34" charset="0"/>
              </a:rPr>
              <a:t>LAS </a:t>
            </a:r>
            <a:r>
              <a:rPr kumimoji="1" lang="es-MX" altLang="es-MX" sz="2800" b="1" dirty="0" smtClean="0">
                <a:solidFill>
                  <a:srgbClr val="FF0000"/>
                </a:solidFill>
                <a:effectLst>
                  <a:outerShdw blurRad="38100" dist="38100" dir="2700000" algn="tl">
                    <a:srgbClr val="C0C0C0"/>
                  </a:outerShdw>
                </a:effectLst>
                <a:latin typeface="Arial" pitchFamily="34" charset="0"/>
              </a:rPr>
              <a:t>MÚLTIPLES CARACTERÍSTICAS </a:t>
            </a:r>
            <a:r>
              <a:rPr kumimoji="1" lang="es-MX" altLang="es-MX" sz="2800" b="1" dirty="0">
                <a:solidFill>
                  <a:srgbClr val="FF0000"/>
                </a:solidFill>
                <a:effectLst>
                  <a:outerShdw blurRad="38100" dist="38100" dir="2700000" algn="tl">
                    <a:srgbClr val="C0C0C0"/>
                  </a:outerShdw>
                </a:effectLst>
                <a:latin typeface="Arial" pitchFamily="34" charset="0"/>
              </a:rPr>
              <a:t>DE LAS PERSONAS </a:t>
            </a:r>
            <a:r>
              <a:rPr kumimoji="1" lang="es-MX" altLang="es-MX" sz="2800" b="1" dirty="0">
                <a:solidFill>
                  <a:schemeClr val="tx2"/>
                </a:solidFill>
                <a:effectLst>
                  <a:outerShdw blurRad="38100" dist="38100" dir="2700000" algn="tl">
                    <a:srgbClr val="C0C0C0"/>
                  </a:outerShdw>
                </a:effectLst>
                <a:latin typeface="Arial" pitchFamily="34" charset="0"/>
              </a:rPr>
              <a:t>QUE LO VAN A DESEMPEÑAR.</a:t>
            </a:r>
            <a:endParaRPr kumimoji="1" lang="es-ES" altLang="es-MX" sz="2800" b="1" dirty="0">
              <a:solidFill>
                <a:schemeClr val="tx2"/>
              </a:solidFill>
              <a:effectLst>
                <a:outerShdw blurRad="38100" dist="38100" dir="2700000" algn="tl">
                  <a:srgbClr val="C0C0C0"/>
                </a:outerShdw>
              </a:effectLst>
              <a:latin typeface="Arial" pitchFamily="34" charset="0"/>
            </a:endParaRPr>
          </a:p>
        </p:txBody>
      </p:sp>
      <p:pic>
        <p:nvPicPr>
          <p:cNvPr id="2" name="Imagen 1"/>
          <p:cNvPicPr>
            <a:picLocks noChangeAspect="1"/>
          </p:cNvPicPr>
          <p:nvPr/>
        </p:nvPicPr>
        <p:blipFill>
          <a:blip r:embed="rId2"/>
          <a:stretch>
            <a:fillRect/>
          </a:stretch>
        </p:blipFill>
        <p:spPr>
          <a:xfrm>
            <a:off x="1642492" y="3573016"/>
            <a:ext cx="2857500" cy="2857500"/>
          </a:xfrm>
          <a:prstGeom prst="rect">
            <a:avLst/>
          </a:prstGeom>
        </p:spPr>
      </p:pic>
      <p:pic>
        <p:nvPicPr>
          <p:cNvPr id="3" name="Imagen 2"/>
          <p:cNvPicPr>
            <a:picLocks noChangeAspect="1"/>
          </p:cNvPicPr>
          <p:nvPr/>
        </p:nvPicPr>
        <p:blipFill>
          <a:blip r:embed="rId3"/>
          <a:stretch>
            <a:fillRect/>
          </a:stretch>
        </p:blipFill>
        <p:spPr>
          <a:xfrm>
            <a:off x="5264224" y="3646512"/>
            <a:ext cx="3124200" cy="25908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26306"/>
                                        </p:tgtEl>
                                        <p:attrNameLst>
                                          <p:attrName>style.visibility</p:attrName>
                                        </p:attrNameLst>
                                      </p:cBhvr>
                                      <p:to>
                                        <p:strVal val="visible"/>
                                      </p:to>
                                    </p:set>
                                    <p:anim calcmode="lin" valueType="num">
                                      <p:cBhvr>
                                        <p:cTn id="7" dur="500" fill="hold"/>
                                        <p:tgtEl>
                                          <p:spTgt spid="226306"/>
                                        </p:tgtEl>
                                        <p:attrNameLst>
                                          <p:attrName>ppt_w</p:attrName>
                                        </p:attrNameLst>
                                      </p:cBhvr>
                                      <p:tavLst>
                                        <p:tav tm="0">
                                          <p:val>
                                            <p:strVal val="4*#ppt_w"/>
                                          </p:val>
                                        </p:tav>
                                        <p:tav tm="100000">
                                          <p:val>
                                            <p:strVal val="#ppt_w"/>
                                          </p:val>
                                        </p:tav>
                                      </p:tavLst>
                                    </p:anim>
                                    <p:anim calcmode="lin" valueType="num">
                                      <p:cBhvr>
                                        <p:cTn id="8" dur="500" fill="hold"/>
                                        <p:tgtEl>
                                          <p:spTgt spid="226306"/>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 presetClass="entr" presetSubtype="6" fill="hold" grpId="0" nodeType="afterEffect">
                                  <p:stCondLst>
                                    <p:cond delay="0"/>
                                  </p:stCondLst>
                                  <p:childTnLst>
                                    <p:set>
                                      <p:cBhvr>
                                        <p:cTn id="11" dur="1" fill="hold">
                                          <p:stCondLst>
                                            <p:cond delay="0"/>
                                          </p:stCondLst>
                                        </p:cTn>
                                        <p:tgtEl>
                                          <p:spTgt spid="226307"/>
                                        </p:tgtEl>
                                        <p:attrNameLst>
                                          <p:attrName>style.visibility</p:attrName>
                                        </p:attrNameLst>
                                      </p:cBhvr>
                                      <p:to>
                                        <p:strVal val="visible"/>
                                      </p:to>
                                    </p:set>
                                    <p:anim calcmode="lin" valueType="num">
                                      <p:cBhvr additive="base">
                                        <p:cTn id="12" dur="500" fill="hold"/>
                                        <p:tgtEl>
                                          <p:spTgt spid="226307"/>
                                        </p:tgtEl>
                                        <p:attrNameLst>
                                          <p:attrName>ppt_x</p:attrName>
                                        </p:attrNameLst>
                                      </p:cBhvr>
                                      <p:tavLst>
                                        <p:tav tm="0">
                                          <p:val>
                                            <p:strVal val="1+#ppt_w/2"/>
                                          </p:val>
                                        </p:tav>
                                        <p:tav tm="100000">
                                          <p:val>
                                            <p:strVal val="#ppt_x"/>
                                          </p:val>
                                        </p:tav>
                                      </p:tavLst>
                                    </p:anim>
                                    <p:anim calcmode="lin" valueType="num">
                                      <p:cBhvr additive="base">
                                        <p:cTn id="13" dur="500" fill="hold"/>
                                        <p:tgtEl>
                                          <p:spTgt spid="22630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306" grpId="0" autoUpdateAnimBg="0"/>
      <p:bldP spid="226307" grpId="0" autoUpdateAnimBg="0"/>
    </p:bldLst>
  </p:timing>
</p:sld>
</file>

<file path=ppt/slides/slide1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7330" name="Rectangle 2"/>
          <p:cNvSpPr>
            <a:spLocks noGrp="1" noChangeArrowheads="1"/>
          </p:cNvSpPr>
          <p:nvPr>
            <p:ph type="body" idx="1"/>
          </p:nvPr>
        </p:nvSpPr>
        <p:spPr>
          <a:xfrm>
            <a:off x="914400" y="116632"/>
            <a:ext cx="7391400" cy="533400"/>
          </a:xfrm>
        </p:spPr>
        <p:txBody>
          <a:bodyPr/>
          <a:lstStyle/>
          <a:p>
            <a:pPr marL="0" indent="0" algn="ctr" eaLnBrk="1" hangingPunct="1">
              <a:lnSpc>
                <a:spcPct val="90000"/>
              </a:lnSpc>
              <a:buFont typeface="Wingdings" pitchFamily="2" charset="2"/>
              <a:buNone/>
              <a:defRPr/>
            </a:pPr>
            <a:r>
              <a:rPr lang="es-MX" sz="3600" b="1" dirty="0" smtClean="0">
                <a:solidFill>
                  <a:schemeClr val="tx2"/>
                </a:solidFill>
                <a:effectLst>
                  <a:outerShdw blurRad="38100" dist="38100" dir="2700000" algn="tl">
                    <a:srgbClr val="C0C0C0"/>
                  </a:outerShdw>
                </a:effectLst>
                <a:ea typeface="+mn-ea"/>
                <a:cs typeface="+mn-cs"/>
              </a:rPr>
              <a:t> RECLUTAMIENTO</a:t>
            </a:r>
            <a:endParaRPr lang="es-MX" sz="1400" b="1" i="1" dirty="0" smtClean="0">
              <a:solidFill>
                <a:schemeClr val="tx2"/>
              </a:solidFill>
              <a:effectLst>
                <a:outerShdw blurRad="38100" dist="38100" dir="2700000" algn="tl">
                  <a:srgbClr val="C0C0C0"/>
                </a:outerShdw>
              </a:effectLst>
              <a:ea typeface="+mn-ea"/>
              <a:cs typeface="+mn-cs"/>
            </a:endParaRPr>
          </a:p>
        </p:txBody>
      </p:sp>
      <p:grpSp>
        <p:nvGrpSpPr>
          <p:cNvPr id="227353" name="Group 25"/>
          <p:cNvGrpSpPr>
            <a:grpSpLocks/>
          </p:cNvGrpSpPr>
          <p:nvPr/>
        </p:nvGrpSpPr>
        <p:grpSpPr bwMode="auto">
          <a:xfrm>
            <a:off x="35496" y="764704"/>
            <a:ext cx="9217024" cy="5904656"/>
            <a:chOff x="96" y="452"/>
            <a:chExt cx="5664" cy="3100"/>
          </a:xfrm>
        </p:grpSpPr>
        <p:sp>
          <p:nvSpPr>
            <p:cNvPr id="227331" name="Text Box 3"/>
            <p:cNvSpPr txBox="1">
              <a:spLocks noChangeArrowheads="1"/>
            </p:cNvSpPr>
            <p:nvPr/>
          </p:nvSpPr>
          <p:spPr bwMode="auto">
            <a:xfrm>
              <a:off x="96" y="452"/>
              <a:ext cx="5664" cy="43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b="1" dirty="0">
                  <a:solidFill>
                    <a:schemeClr val="bg2">
                      <a:lumMod val="75000"/>
                    </a:schemeClr>
                  </a:solidFill>
                  <a:effectLst>
                    <a:outerShdw blurRad="38100" dist="38100" dir="2700000" algn="tl">
                      <a:srgbClr val="C0C0C0"/>
                    </a:outerShdw>
                  </a:effectLst>
                  <a:latin typeface="Arial" charset="0"/>
                  <a:ea typeface="+mn-ea"/>
                </a:rPr>
                <a:t>ESQUEMA GENERAL </a:t>
              </a:r>
            </a:p>
            <a:p>
              <a:pPr algn="ctr">
                <a:defRPr/>
              </a:pPr>
              <a:r>
                <a:rPr kumimoji="1" lang="es-MX" b="1" dirty="0">
                  <a:solidFill>
                    <a:schemeClr val="bg2">
                      <a:lumMod val="75000"/>
                    </a:schemeClr>
                  </a:solidFill>
                  <a:effectLst>
                    <a:outerShdw blurRad="38100" dist="38100" dir="2700000" algn="tl">
                      <a:srgbClr val="C0C0C0"/>
                    </a:outerShdw>
                  </a:effectLst>
                  <a:latin typeface="Arial" charset="0"/>
                  <a:ea typeface="+mn-ea"/>
                </a:rPr>
                <a:t>DEL </a:t>
              </a:r>
              <a:r>
                <a:rPr kumimoji="1" lang="es-MX" b="1" dirty="0" smtClean="0">
                  <a:solidFill>
                    <a:schemeClr val="bg2">
                      <a:lumMod val="75000"/>
                    </a:schemeClr>
                  </a:solidFill>
                  <a:effectLst>
                    <a:outerShdw blurRad="38100" dist="38100" dir="2700000" algn="tl">
                      <a:srgbClr val="C0C0C0"/>
                    </a:outerShdw>
                  </a:effectLst>
                  <a:latin typeface="Arial" charset="0"/>
                  <a:ea typeface="+mn-ea"/>
                </a:rPr>
                <a:t>PROCESO</a:t>
              </a:r>
              <a:endParaRPr kumimoji="1" lang="es-ES" b="1" dirty="0">
                <a:solidFill>
                  <a:schemeClr val="bg2">
                    <a:lumMod val="75000"/>
                  </a:schemeClr>
                </a:solidFill>
                <a:effectLst>
                  <a:outerShdw blurRad="38100" dist="38100" dir="2700000" algn="tl">
                    <a:srgbClr val="C0C0C0"/>
                  </a:outerShdw>
                </a:effectLst>
                <a:latin typeface="Arial" charset="0"/>
                <a:ea typeface="+mn-ea"/>
              </a:endParaRPr>
            </a:p>
          </p:txBody>
        </p:sp>
        <p:sp>
          <p:nvSpPr>
            <p:cNvPr id="227332" name="Text Box 4"/>
            <p:cNvSpPr txBox="1">
              <a:spLocks noChangeArrowheads="1"/>
            </p:cNvSpPr>
            <p:nvPr/>
          </p:nvSpPr>
          <p:spPr bwMode="auto">
            <a:xfrm>
              <a:off x="96" y="990"/>
              <a:ext cx="864" cy="372"/>
            </a:xfrm>
            <a:prstGeom prst="rect">
              <a:avLst/>
            </a:prstGeom>
            <a:gradFill rotWithShape="0">
              <a:gsLst>
                <a:gs pos="0">
                  <a:schemeClr val="bg1"/>
                </a:gs>
                <a:gs pos="100000">
                  <a:schemeClr val="accent1"/>
                </a:gs>
              </a:gsLst>
              <a:lin ang="18900000" scaled="1"/>
            </a:gradFill>
            <a:ln w="12700" cap="sq">
              <a:solidFill>
                <a:schemeClr val="tx1"/>
              </a:solidFill>
              <a:miter lim="800000"/>
              <a:headEnd type="none" w="sm" len="sm"/>
              <a:tailEnd type="none" w="sm" len="sm"/>
            </a:ln>
            <a:effectLst>
              <a:outerShdw dist="107763" dir="2700000" algn="ctr" rotWithShape="0">
                <a:schemeClr val="bg2"/>
              </a:outerShdw>
            </a:effectLst>
          </p:spPr>
          <p:txBody>
            <a:bodyPr>
              <a:spAutoFit/>
            </a:bodyPr>
            <a:lstStyle/>
            <a:p>
              <a:pPr algn="ctr">
                <a:spcBef>
                  <a:spcPct val="50000"/>
                </a:spcBef>
                <a:defRPr/>
              </a:pPr>
              <a:r>
                <a:rPr kumimoji="1" lang="es-MX" sz="1000" b="1" dirty="0" smtClean="0">
                  <a:solidFill>
                    <a:schemeClr val="bg2">
                      <a:lumMod val="75000"/>
                    </a:schemeClr>
                  </a:solidFill>
                  <a:effectLst>
                    <a:outerShdw blurRad="38100" dist="38100" dir="2700000" algn="tl">
                      <a:srgbClr val="000000"/>
                    </a:outerShdw>
                  </a:effectLst>
                  <a:latin typeface="Arial" charset="0"/>
                  <a:ea typeface="+mn-ea"/>
                </a:rPr>
                <a:t>PLANEACIÓN</a:t>
              </a:r>
              <a:endParaRPr kumimoji="1" lang="es-MX" sz="1000" b="1" dirty="0">
                <a:solidFill>
                  <a:schemeClr val="bg2">
                    <a:lumMod val="75000"/>
                  </a:schemeClr>
                </a:solidFill>
                <a:effectLst>
                  <a:outerShdw blurRad="38100" dist="38100" dir="2700000" algn="tl">
                    <a:srgbClr val="000000"/>
                  </a:outerShdw>
                </a:effectLst>
                <a:latin typeface="Arial" charset="0"/>
                <a:ea typeface="+mn-ea"/>
              </a:endParaRPr>
            </a:p>
            <a:p>
              <a:pPr algn="ctr">
                <a:spcBef>
                  <a:spcPct val="50000"/>
                </a:spcBef>
                <a:defRPr/>
              </a:pPr>
              <a:r>
                <a:rPr kumimoji="1" lang="es-MX" sz="1000" b="1" dirty="0">
                  <a:solidFill>
                    <a:schemeClr val="bg2">
                      <a:lumMod val="75000"/>
                    </a:schemeClr>
                  </a:solidFill>
                  <a:effectLst>
                    <a:outerShdw blurRad="38100" dist="38100" dir="2700000" algn="tl">
                      <a:srgbClr val="000000"/>
                    </a:outerShdw>
                  </a:effectLst>
                  <a:latin typeface="Arial" charset="0"/>
                  <a:ea typeface="+mn-ea"/>
                </a:rPr>
                <a:t>DE RECURSOS</a:t>
              </a:r>
            </a:p>
            <a:p>
              <a:pPr algn="ctr">
                <a:spcBef>
                  <a:spcPct val="50000"/>
                </a:spcBef>
                <a:defRPr/>
              </a:pPr>
              <a:r>
                <a:rPr kumimoji="1" lang="es-MX" sz="1000" b="1" dirty="0">
                  <a:solidFill>
                    <a:schemeClr val="bg2">
                      <a:lumMod val="75000"/>
                    </a:schemeClr>
                  </a:solidFill>
                  <a:effectLst>
                    <a:outerShdw blurRad="38100" dist="38100" dir="2700000" algn="tl">
                      <a:srgbClr val="000000"/>
                    </a:outerShdw>
                  </a:effectLst>
                  <a:latin typeface="Arial" charset="0"/>
                  <a:ea typeface="+mn-ea"/>
                </a:rPr>
                <a:t>HUMANOS</a:t>
              </a:r>
              <a:endParaRPr kumimoji="1" lang="es-ES" sz="1000" b="1" dirty="0">
                <a:solidFill>
                  <a:schemeClr val="bg2">
                    <a:lumMod val="75000"/>
                  </a:schemeClr>
                </a:solidFill>
                <a:effectLst>
                  <a:outerShdw blurRad="38100" dist="38100" dir="2700000" algn="tl">
                    <a:srgbClr val="000000"/>
                  </a:outerShdw>
                </a:effectLst>
                <a:latin typeface="Arial" charset="0"/>
                <a:ea typeface="+mn-ea"/>
              </a:endParaRPr>
            </a:p>
          </p:txBody>
        </p:sp>
        <p:sp>
          <p:nvSpPr>
            <p:cNvPr id="227333" name="Text Box 5"/>
            <p:cNvSpPr txBox="1">
              <a:spLocks noChangeArrowheads="1"/>
            </p:cNvSpPr>
            <p:nvPr/>
          </p:nvSpPr>
          <p:spPr bwMode="auto">
            <a:xfrm>
              <a:off x="96" y="1825"/>
              <a:ext cx="864" cy="450"/>
            </a:xfrm>
            <a:prstGeom prst="rect">
              <a:avLst/>
            </a:prstGeom>
            <a:gradFill rotWithShape="0">
              <a:gsLst>
                <a:gs pos="0">
                  <a:schemeClr val="bg1"/>
                </a:gs>
                <a:gs pos="100000">
                  <a:schemeClr val="accent1"/>
                </a:gs>
              </a:gsLst>
              <a:lin ang="18900000" scaled="1"/>
            </a:gradFill>
            <a:ln w="12700" cap="sq">
              <a:solidFill>
                <a:schemeClr val="tx1"/>
              </a:solidFill>
              <a:miter lim="800000"/>
              <a:headEnd type="none" w="sm" len="sm"/>
              <a:tailEnd type="none" w="sm" len="sm"/>
            </a:ln>
            <a:effectLst>
              <a:outerShdw dist="107763" dir="2700000" algn="ctr" rotWithShape="0">
                <a:schemeClr val="bg2"/>
              </a:outerShdw>
            </a:effectLst>
          </p:spPr>
          <p:txBody>
            <a:bodyPr>
              <a:spAutoFit/>
            </a:bodyPr>
            <a:lstStyle/>
            <a:p>
              <a:pPr algn="ctr">
                <a:spcBef>
                  <a:spcPct val="50000"/>
                </a:spcBef>
                <a:defRPr/>
              </a:pPr>
              <a:r>
                <a:rPr kumimoji="1" lang="es-MX" sz="1000" b="1" dirty="0">
                  <a:solidFill>
                    <a:srgbClr val="00264D"/>
                  </a:solidFill>
                  <a:effectLst>
                    <a:outerShdw blurRad="38100" dist="38100" dir="2700000" algn="tl">
                      <a:srgbClr val="000000"/>
                    </a:outerShdw>
                  </a:effectLst>
                  <a:latin typeface="Arial" charset="0"/>
                  <a:ea typeface="+mn-ea"/>
                </a:rPr>
                <a:t>PLANES</a:t>
              </a:r>
            </a:p>
            <a:p>
              <a:pPr algn="ctr">
                <a:spcBef>
                  <a:spcPct val="50000"/>
                </a:spcBef>
                <a:defRPr/>
              </a:pPr>
              <a:r>
                <a:rPr kumimoji="1" lang="es-MX" sz="1000" b="1" dirty="0">
                  <a:solidFill>
                    <a:srgbClr val="00264D"/>
                  </a:solidFill>
                  <a:effectLst>
                    <a:outerShdw blurRad="38100" dist="38100" dir="2700000" algn="tl">
                      <a:srgbClr val="000000"/>
                    </a:outerShdw>
                  </a:effectLst>
                  <a:latin typeface="Arial" charset="0"/>
                  <a:ea typeface="+mn-ea"/>
                </a:rPr>
                <a:t>DE </a:t>
              </a:r>
              <a:r>
                <a:rPr kumimoji="1" lang="es-MX" sz="1000" b="1" dirty="0" smtClean="0">
                  <a:solidFill>
                    <a:srgbClr val="00264D"/>
                  </a:solidFill>
                  <a:effectLst>
                    <a:outerShdw blurRad="38100" dist="38100" dir="2700000" algn="tl">
                      <a:srgbClr val="000000"/>
                    </a:outerShdw>
                  </a:effectLst>
                  <a:latin typeface="Arial" charset="0"/>
                  <a:ea typeface="+mn-ea"/>
                </a:rPr>
                <a:t>ACCIÓN</a:t>
              </a:r>
              <a:endParaRPr kumimoji="1" lang="es-MX" sz="1000" b="1" dirty="0">
                <a:solidFill>
                  <a:srgbClr val="00264D"/>
                </a:solidFill>
                <a:effectLst>
                  <a:outerShdw blurRad="38100" dist="38100" dir="2700000" algn="tl">
                    <a:srgbClr val="000000"/>
                  </a:outerShdw>
                </a:effectLst>
                <a:latin typeface="Arial" charset="0"/>
                <a:ea typeface="+mn-ea"/>
              </a:endParaRPr>
            </a:p>
            <a:p>
              <a:pPr algn="ctr">
                <a:spcBef>
                  <a:spcPct val="50000"/>
                </a:spcBef>
                <a:defRPr/>
              </a:pPr>
              <a:r>
                <a:rPr kumimoji="1" lang="es-MX" sz="1000" b="1" dirty="0">
                  <a:solidFill>
                    <a:srgbClr val="00264D"/>
                  </a:solidFill>
                  <a:effectLst>
                    <a:outerShdw blurRad="38100" dist="38100" dir="2700000" algn="tl">
                      <a:srgbClr val="000000"/>
                    </a:outerShdw>
                  </a:effectLst>
                  <a:latin typeface="Arial" charset="0"/>
                  <a:ea typeface="+mn-ea"/>
                </a:rPr>
                <a:t>AFIRMATIVOS</a:t>
              </a:r>
              <a:endParaRPr kumimoji="1" lang="es-ES" sz="1000" b="1" dirty="0">
                <a:solidFill>
                  <a:srgbClr val="00264D"/>
                </a:solidFill>
                <a:effectLst>
                  <a:outerShdw blurRad="38100" dist="38100" dir="2700000" algn="tl">
                    <a:srgbClr val="000000"/>
                  </a:outerShdw>
                </a:effectLst>
                <a:latin typeface="Arial" charset="0"/>
                <a:ea typeface="+mn-ea"/>
              </a:endParaRPr>
            </a:p>
          </p:txBody>
        </p:sp>
        <p:sp>
          <p:nvSpPr>
            <p:cNvPr id="227334" name="Text Box 6"/>
            <p:cNvSpPr txBox="1">
              <a:spLocks noChangeArrowheads="1"/>
            </p:cNvSpPr>
            <p:nvPr/>
          </p:nvSpPr>
          <p:spPr bwMode="auto">
            <a:xfrm>
              <a:off x="96" y="2640"/>
              <a:ext cx="864" cy="450"/>
            </a:xfrm>
            <a:prstGeom prst="rect">
              <a:avLst/>
            </a:prstGeom>
            <a:gradFill rotWithShape="0">
              <a:gsLst>
                <a:gs pos="0">
                  <a:schemeClr val="bg1"/>
                </a:gs>
                <a:gs pos="100000">
                  <a:schemeClr val="accent1"/>
                </a:gs>
              </a:gsLst>
              <a:lin ang="18900000" scaled="1"/>
            </a:gradFill>
            <a:ln w="12700" cap="sq">
              <a:solidFill>
                <a:schemeClr val="tx1"/>
              </a:solidFill>
              <a:miter lim="800000"/>
              <a:headEnd type="none" w="sm" len="sm"/>
              <a:tailEnd type="none" w="sm" len="sm"/>
            </a:ln>
            <a:effectLst>
              <a:outerShdw dist="107763" dir="2700000" algn="ctr" rotWithShape="0">
                <a:schemeClr val="bg2"/>
              </a:outerShdw>
            </a:effectLst>
          </p:spPr>
          <p:txBody>
            <a:bodyPr>
              <a:spAutoFit/>
            </a:bodyPr>
            <a:lstStyle/>
            <a:p>
              <a:pPr algn="ctr">
                <a:spcBef>
                  <a:spcPct val="50000"/>
                </a:spcBef>
                <a:defRPr/>
              </a:pPr>
              <a:r>
                <a:rPr kumimoji="1" lang="es-MX" sz="1000" b="1" dirty="0">
                  <a:solidFill>
                    <a:srgbClr val="00264D"/>
                  </a:solidFill>
                  <a:effectLst>
                    <a:outerShdw blurRad="38100" dist="38100" dir="2700000" algn="tl">
                      <a:srgbClr val="000000"/>
                    </a:outerShdw>
                  </a:effectLst>
                  <a:latin typeface="Arial" charset="0"/>
                  <a:ea typeface="+mn-ea"/>
                </a:rPr>
                <a:t>REQUERIMIENTOS</a:t>
              </a:r>
            </a:p>
            <a:p>
              <a:pPr algn="ctr">
                <a:spcBef>
                  <a:spcPct val="50000"/>
                </a:spcBef>
                <a:defRPr/>
              </a:pPr>
              <a:r>
                <a:rPr kumimoji="1" lang="es-MX" sz="1000" b="1" dirty="0" smtClean="0">
                  <a:solidFill>
                    <a:srgbClr val="00264D"/>
                  </a:solidFill>
                  <a:effectLst>
                    <a:outerShdw blurRad="38100" dist="38100" dir="2700000" algn="tl">
                      <a:srgbClr val="000000"/>
                    </a:outerShdw>
                  </a:effectLst>
                  <a:latin typeface="Arial" charset="0"/>
                  <a:ea typeface="+mn-ea"/>
                </a:rPr>
                <a:t>ESPECÍFICOS </a:t>
              </a:r>
              <a:r>
                <a:rPr kumimoji="1" lang="es-MX" sz="1000" b="1" dirty="0">
                  <a:solidFill>
                    <a:srgbClr val="00264D"/>
                  </a:solidFill>
                  <a:effectLst>
                    <a:outerShdw blurRad="38100" dist="38100" dir="2700000" algn="tl">
                      <a:srgbClr val="000000"/>
                    </a:outerShdw>
                  </a:effectLst>
                  <a:latin typeface="Arial" charset="0"/>
                  <a:ea typeface="+mn-ea"/>
                </a:rPr>
                <a:t>DE </a:t>
              </a:r>
            </a:p>
            <a:p>
              <a:pPr algn="ctr">
                <a:spcBef>
                  <a:spcPct val="50000"/>
                </a:spcBef>
                <a:defRPr/>
              </a:pPr>
              <a:r>
                <a:rPr kumimoji="1" lang="es-MX" sz="1000" b="1" dirty="0">
                  <a:solidFill>
                    <a:srgbClr val="00264D"/>
                  </a:solidFill>
                  <a:effectLst>
                    <a:outerShdw blurRad="38100" dist="38100" dir="2700000" algn="tl">
                      <a:srgbClr val="000000"/>
                    </a:outerShdw>
                  </a:effectLst>
                  <a:latin typeface="Arial" charset="0"/>
                  <a:ea typeface="+mn-ea"/>
                </a:rPr>
                <a:t>LOS GERENTES</a:t>
              </a:r>
              <a:endParaRPr kumimoji="1" lang="es-ES" sz="1000" b="1" dirty="0">
                <a:solidFill>
                  <a:srgbClr val="00264D"/>
                </a:solidFill>
                <a:effectLst>
                  <a:outerShdw blurRad="38100" dist="38100" dir="2700000" algn="tl">
                    <a:srgbClr val="000000"/>
                  </a:outerShdw>
                </a:effectLst>
                <a:latin typeface="Arial" charset="0"/>
                <a:ea typeface="+mn-ea"/>
              </a:endParaRPr>
            </a:p>
          </p:txBody>
        </p:sp>
        <p:sp>
          <p:nvSpPr>
            <p:cNvPr id="227335" name="Text Box 7"/>
            <p:cNvSpPr txBox="1">
              <a:spLocks noChangeArrowheads="1"/>
            </p:cNvSpPr>
            <p:nvPr/>
          </p:nvSpPr>
          <p:spPr bwMode="auto">
            <a:xfrm>
              <a:off x="1248" y="1304"/>
              <a:ext cx="914" cy="1565"/>
            </a:xfrm>
            <a:prstGeom prst="rect">
              <a:avLst/>
            </a:prstGeom>
            <a:gradFill rotWithShape="0">
              <a:gsLst>
                <a:gs pos="0">
                  <a:schemeClr val="bg1"/>
                </a:gs>
                <a:gs pos="100000">
                  <a:schemeClr val="accent1"/>
                </a:gs>
              </a:gsLst>
              <a:lin ang="18900000" scaled="1"/>
            </a:gradFill>
            <a:ln w="12700" cap="sq">
              <a:solidFill>
                <a:schemeClr val="tx1"/>
              </a:solidFill>
              <a:miter lim="800000"/>
              <a:headEnd type="none" w="sm" len="sm"/>
              <a:tailEnd type="none" w="sm" len="sm"/>
            </a:ln>
            <a:effectLst>
              <a:outerShdw dist="107763" dir="2700000" algn="ctr" rotWithShape="0">
                <a:schemeClr val="bg2"/>
              </a:outerShdw>
            </a:effectLst>
          </p:spPr>
          <p:txBody>
            <a:bodyPr>
              <a:spAutoFit/>
            </a:bodyPr>
            <a:lstStyle/>
            <a:p>
              <a:pPr algn="ctr">
                <a:spcBef>
                  <a:spcPct val="50000"/>
                </a:spcBef>
                <a:defRPr/>
              </a:pPr>
              <a:endParaRPr kumimoji="1" lang="es-MX" sz="1200" b="1" dirty="0">
                <a:solidFill>
                  <a:schemeClr val="tx2"/>
                </a:solidFill>
                <a:effectLst>
                  <a:outerShdw blurRad="38100" dist="38100" dir="2700000" algn="tl">
                    <a:srgbClr val="000000"/>
                  </a:outerShdw>
                </a:effectLst>
                <a:latin typeface="Arial" charset="0"/>
                <a:ea typeface="+mn-ea"/>
              </a:endParaRPr>
            </a:p>
            <a:p>
              <a:pPr algn="ctr">
                <a:spcBef>
                  <a:spcPct val="50000"/>
                </a:spcBef>
                <a:defRPr/>
              </a:pPr>
              <a:endParaRPr kumimoji="1" lang="es-MX" sz="1200" b="1" dirty="0">
                <a:solidFill>
                  <a:schemeClr val="tx2"/>
                </a:solidFill>
                <a:effectLst>
                  <a:outerShdw blurRad="38100" dist="38100" dir="2700000" algn="tl">
                    <a:srgbClr val="000000"/>
                  </a:outerShdw>
                </a:effectLst>
                <a:latin typeface="Arial" charset="0"/>
                <a:ea typeface="+mn-ea"/>
              </a:endParaRPr>
            </a:p>
            <a:p>
              <a:pPr algn="ctr">
                <a:spcBef>
                  <a:spcPct val="50000"/>
                </a:spcBef>
                <a:defRPr/>
              </a:pPr>
              <a:r>
                <a:rPr kumimoji="1" lang="es-MX" sz="1200" b="1" dirty="0" smtClean="0">
                  <a:solidFill>
                    <a:srgbClr val="00264D"/>
                  </a:solidFill>
                  <a:effectLst>
                    <a:outerShdw blurRad="38100" dist="38100" dir="2700000" algn="tl">
                      <a:srgbClr val="000000"/>
                    </a:outerShdw>
                  </a:effectLst>
                  <a:latin typeface="Arial" charset="0"/>
                  <a:ea typeface="+mn-ea"/>
                </a:rPr>
                <a:t>IDENTIFICACIÓN</a:t>
              </a:r>
              <a:endParaRPr kumimoji="1" lang="es-MX" sz="1200" b="1" dirty="0">
                <a:solidFill>
                  <a:srgbClr val="00264D"/>
                </a:solidFill>
                <a:effectLst>
                  <a:outerShdw blurRad="38100" dist="38100" dir="2700000" algn="tl">
                    <a:srgbClr val="000000"/>
                  </a:outerShdw>
                </a:effectLst>
                <a:latin typeface="Arial" charset="0"/>
                <a:ea typeface="+mn-ea"/>
              </a:endParaRPr>
            </a:p>
            <a:p>
              <a:pPr algn="ctr">
                <a:spcBef>
                  <a:spcPct val="50000"/>
                </a:spcBef>
                <a:defRPr/>
              </a:pPr>
              <a:endParaRPr kumimoji="1" lang="es-MX" sz="1200" b="1" dirty="0">
                <a:solidFill>
                  <a:srgbClr val="00264D"/>
                </a:solidFill>
                <a:effectLst>
                  <a:outerShdw blurRad="38100" dist="38100" dir="2700000" algn="tl">
                    <a:srgbClr val="000000"/>
                  </a:outerShdw>
                </a:effectLst>
                <a:latin typeface="Arial" charset="0"/>
                <a:ea typeface="+mn-ea"/>
              </a:endParaRPr>
            </a:p>
            <a:p>
              <a:pPr algn="ctr">
                <a:spcBef>
                  <a:spcPct val="50000"/>
                </a:spcBef>
                <a:defRPr/>
              </a:pPr>
              <a:r>
                <a:rPr kumimoji="1" lang="es-MX" sz="1200" b="1" dirty="0">
                  <a:solidFill>
                    <a:srgbClr val="00264D"/>
                  </a:solidFill>
                  <a:effectLst>
                    <a:outerShdw blurRad="38100" dist="38100" dir="2700000" algn="tl">
                      <a:srgbClr val="000000"/>
                    </a:outerShdw>
                  </a:effectLst>
                  <a:latin typeface="Arial" charset="0"/>
                  <a:ea typeface="+mn-ea"/>
                </a:rPr>
                <a:t>DE UNA</a:t>
              </a:r>
            </a:p>
            <a:p>
              <a:pPr algn="ctr">
                <a:spcBef>
                  <a:spcPct val="50000"/>
                </a:spcBef>
                <a:defRPr/>
              </a:pPr>
              <a:endParaRPr kumimoji="1" lang="es-MX" sz="1200" b="1" dirty="0">
                <a:solidFill>
                  <a:srgbClr val="00264D"/>
                </a:solidFill>
                <a:effectLst>
                  <a:outerShdw blurRad="38100" dist="38100" dir="2700000" algn="tl">
                    <a:srgbClr val="000000"/>
                  </a:outerShdw>
                </a:effectLst>
                <a:latin typeface="Arial" charset="0"/>
                <a:ea typeface="+mn-ea"/>
              </a:endParaRPr>
            </a:p>
            <a:p>
              <a:pPr algn="ctr">
                <a:spcBef>
                  <a:spcPct val="50000"/>
                </a:spcBef>
                <a:defRPr/>
              </a:pPr>
              <a:r>
                <a:rPr kumimoji="1" lang="es-MX" sz="1200" b="1" dirty="0">
                  <a:solidFill>
                    <a:srgbClr val="00264D"/>
                  </a:solidFill>
                  <a:effectLst>
                    <a:outerShdw blurRad="38100" dist="38100" dir="2700000" algn="tl">
                      <a:srgbClr val="000000"/>
                    </a:outerShdw>
                  </a:effectLst>
                  <a:latin typeface="Arial" charset="0"/>
                  <a:ea typeface="+mn-ea"/>
                </a:rPr>
                <a:t>VACANTE</a:t>
              </a:r>
            </a:p>
            <a:p>
              <a:pPr algn="ctr">
                <a:spcBef>
                  <a:spcPct val="50000"/>
                </a:spcBef>
                <a:defRPr/>
              </a:pPr>
              <a:endParaRPr kumimoji="1" lang="es-MX" sz="1200" b="1" dirty="0">
                <a:solidFill>
                  <a:srgbClr val="00264D"/>
                </a:solidFill>
                <a:effectLst>
                  <a:outerShdw blurRad="38100" dist="38100" dir="2700000" algn="tl">
                    <a:srgbClr val="000000"/>
                  </a:outerShdw>
                </a:effectLst>
                <a:latin typeface="Arial" charset="0"/>
                <a:ea typeface="+mn-ea"/>
              </a:endParaRPr>
            </a:p>
            <a:p>
              <a:pPr algn="ctr">
                <a:spcBef>
                  <a:spcPct val="50000"/>
                </a:spcBef>
                <a:defRPr/>
              </a:pPr>
              <a:endParaRPr kumimoji="1" lang="es-ES" sz="1200" b="1" dirty="0">
                <a:solidFill>
                  <a:srgbClr val="00264D"/>
                </a:solidFill>
                <a:effectLst>
                  <a:outerShdw blurRad="38100" dist="38100" dir="2700000" algn="tl">
                    <a:srgbClr val="000000"/>
                  </a:outerShdw>
                </a:effectLst>
                <a:latin typeface="Arial" charset="0"/>
                <a:ea typeface="+mn-ea"/>
              </a:endParaRPr>
            </a:p>
          </p:txBody>
        </p:sp>
        <p:grpSp>
          <p:nvGrpSpPr>
            <p:cNvPr id="250888" name="Group 13"/>
            <p:cNvGrpSpPr>
              <a:grpSpLocks/>
            </p:cNvGrpSpPr>
            <p:nvPr/>
          </p:nvGrpSpPr>
          <p:grpSpPr bwMode="auto">
            <a:xfrm>
              <a:off x="2496" y="1312"/>
              <a:ext cx="1917" cy="1568"/>
              <a:chOff x="1488" y="1488"/>
              <a:chExt cx="1917" cy="1568"/>
            </a:xfrm>
          </p:grpSpPr>
          <p:sp>
            <p:nvSpPr>
              <p:cNvPr id="227336" name="Text Box 8"/>
              <p:cNvSpPr txBox="1">
                <a:spLocks noChangeArrowheads="1"/>
              </p:cNvSpPr>
              <p:nvPr/>
            </p:nvSpPr>
            <p:spPr bwMode="auto">
              <a:xfrm>
                <a:off x="1488" y="2356"/>
                <a:ext cx="866" cy="700"/>
              </a:xfrm>
              <a:prstGeom prst="rect">
                <a:avLst/>
              </a:prstGeom>
              <a:gradFill rotWithShape="0">
                <a:gsLst>
                  <a:gs pos="0">
                    <a:schemeClr val="bg1"/>
                  </a:gs>
                  <a:gs pos="100000">
                    <a:schemeClr val="accent1"/>
                  </a:gs>
                </a:gsLst>
                <a:lin ang="18900000" scaled="1"/>
              </a:gradFill>
              <a:ln w="12700" cap="sq">
                <a:solidFill>
                  <a:schemeClr val="tx1"/>
                </a:solidFill>
                <a:miter lim="800000"/>
                <a:headEnd type="none" w="sm" len="sm"/>
                <a:tailEnd type="none" w="sm" len="sm"/>
              </a:ln>
              <a:effectLst>
                <a:outerShdw dist="107763" dir="2700000" algn="ctr" rotWithShape="0">
                  <a:schemeClr val="bg2"/>
                </a:outerShdw>
              </a:effectLst>
            </p:spPr>
            <p:txBody>
              <a:bodyPr>
                <a:spAutoFit/>
              </a:bodyPr>
              <a:lstStyle/>
              <a:p>
                <a:pPr algn="ctr">
                  <a:spcBef>
                    <a:spcPct val="50000"/>
                  </a:spcBef>
                  <a:defRPr/>
                </a:pPr>
                <a:endParaRPr kumimoji="1" lang="es-MX" sz="1200" b="1" dirty="0">
                  <a:solidFill>
                    <a:schemeClr val="tx2"/>
                  </a:solidFill>
                  <a:effectLst>
                    <a:outerShdw blurRad="38100" dist="38100" dir="2700000" algn="tl">
                      <a:srgbClr val="000000"/>
                    </a:outerShdw>
                  </a:effectLst>
                  <a:latin typeface="Arial" charset="0"/>
                  <a:ea typeface="+mn-ea"/>
                </a:endParaRPr>
              </a:p>
              <a:p>
                <a:pPr algn="ctr">
                  <a:spcBef>
                    <a:spcPct val="50000"/>
                  </a:spcBef>
                  <a:defRPr/>
                </a:pPr>
                <a:r>
                  <a:rPr kumimoji="1" lang="es-MX" sz="1200" b="1" dirty="0">
                    <a:solidFill>
                      <a:srgbClr val="00264D"/>
                    </a:solidFill>
                    <a:effectLst>
                      <a:outerShdw blurRad="38100" dist="38100" dir="2700000" algn="tl">
                        <a:srgbClr val="000000"/>
                      </a:outerShdw>
                    </a:effectLst>
                    <a:latin typeface="Arial" charset="0"/>
                    <a:ea typeface="+mn-ea"/>
                  </a:rPr>
                  <a:t>COMENTARIOS</a:t>
                </a:r>
              </a:p>
              <a:p>
                <a:pPr algn="ctr">
                  <a:spcBef>
                    <a:spcPct val="50000"/>
                  </a:spcBef>
                  <a:defRPr/>
                </a:pPr>
                <a:r>
                  <a:rPr kumimoji="1" lang="es-MX" sz="1200" b="1" dirty="0">
                    <a:solidFill>
                      <a:srgbClr val="00264D"/>
                    </a:solidFill>
                    <a:effectLst>
                      <a:outerShdw blurRad="38100" dist="38100" dir="2700000" algn="tl">
                        <a:srgbClr val="000000"/>
                      </a:outerShdw>
                    </a:effectLst>
                    <a:latin typeface="Arial" charset="0"/>
                    <a:ea typeface="+mn-ea"/>
                  </a:rPr>
                  <a:t>DEL GERENTE</a:t>
                </a:r>
              </a:p>
              <a:p>
                <a:pPr algn="ctr">
                  <a:spcBef>
                    <a:spcPct val="50000"/>
                  </a:spcBef>
                  <a:defRPr/>
                </a:pPr>
                <a:endParaRPr kumimoji="1" lang="es-ES" sz="1200" b="1" dirty="0">
                  <a:solidFill>
                    <a:schemeClr val="tx2"/>
                  </a:solidFill>
                  <a:effectLst>
                    <a:outerShdw blurRad="38100" dist="38100" dir="2700000" algn="tl">
                      <a:srgbClr val="000000"/>
                    </a:outerShdw>
                  </a:effectLst>
                  <a:latin typeface="Arial" charset="0"/>
                  <a:ea typeface="+mn-ea"/>
                </a:endParaRPr>
              </a:p>
            </p:txBody>
          </p:sp>
          <p:sp>
            <p:nvSpPr>
              <p:cNvPr id="227337" name="Text Box 9"/>
              <p:cNvSpPr txBox="1">
                <a:spLocks noChangeArrowheads="1"/>
              </p:cNvSpPr>
              <p:nvPr/>
            </p:nvSpPr>
            <p:spPr bwMode="auto">
              <a:xfrm>
                <a:off x="1488" y="1489"/>
                <a:ext cx="865" cy="527"/>
              </a:xfrm>
              <a:prstGeom prst="rect">
                <a:avLst/>
              </a:prstGeom>
              <a:gradFill rotWithShape="0">
                <a:gsLst>
                  <a:gs pos="0">
                    <a:schemeClr val="bg1"/>
                  </a:gs>
                  <a:gs pos="100000">
                    <a:schemeClr val="accent1"/>
                  </a:gs>
                </a:gsLst>
                <a:lin ang="18900000" scaled="1"/>
              </a:gradFill>
              <a:ln w="12700" cap="sq">
                <a:solidFill>
                  <a:schemeClr val="tx1"/>
                </a:solidFill>
                <a:miter lim="800000"/>
                <a:headEnd type="none" w="sm" len="sm"/>
                <a:tailEnd type="none" w="sm" len="sm"/>
              </a:ln>
              <a:effectLst>
                <a:outerShdw dist="107763" dir="2700000" algn="ctr" rotWithShape="0">
                  <a:schemeClr val="bg2"/>
                </a:outerShdw>
              </a:effectLst>
            </p:spPr>
            <p:txBody>
              <a:bodyPr>
                <a:spAutoFit/>
              </a:bodyPr>
              <a:lstStyle/>
              <a:p>
                <a:pPr algn="ctr">
                  <a:spcBef>
                    <a:spcPct val="50000"/>
                  </a:spcBef>
                  <a:defRPr/>
                </a:pPr>
                <a:r>
                  <a:rPr kumimoji="1" lang="es-MX" sz="1200" b="1" dirty="0" smtClean="0">
                    <a:solidFill>
                      <a:srgbClr val="00264D"/>
                    </a:solidFill>
                    <a:effectLst>
                      <a:outerShdw blurRad="38100" dist="38100" dir="2700000" algn="tl">
                        <a:srgbClr val="000000"/>
                      </a:outerShdw>
                    </a:effectLst>
                    <a:latin typeface="Arial" charset="0"/>
                    <a:ea typeface="+mn-ea"/>
                  </a:rPr>
                  <a:t>INFORMACIÓN</a:t>
                </a:r>
                <a:endParaRPr kumimoji="1" lang="es-MX" sz="1200" b="1" dirty="0">
                  <a:solidFill>
                    <a:srgbClr val="00264D"/>
                  </a:solidFill>
                  <a:effectLst>
                    <a:outerShdw blurRad="38100" dist="38100" dir="2700000" algn="tl">
                      <a:srgbClr val="000000"/>
                    </a:outerShdw>
                  </a:effectLst>
                  <a:latin typeface="Arial" charset="0"/>
                  <a:ea typeface="+mn-ea"/>
                </a:endParaRPr>
              </a:p>
              <a:p>
                <a:pPr algn="ctr">
                  <a:spcBef>
                    <a:spcPct val="50000"/>
                  </a:spcBef>
                  <a:defRPr/>
                </a:pPr>
                <a:r>
                  <a:rPr kumimoji="1" lang="es-MX" sz="1200" b="1" dirty="0">
                    <a:solidFill>
                      <a:srgbClr val="00264D"/>
                    </a:solidFill>
                    <a:effectLst>
                      <a:outerShdw blurRad="38100" dist="38100" dir="2700000" algn="tl">
                        <a:srgbClr val="000000"/>
                      </a:outerShdw>
                    </a:effectLst>
                    <a:latin typeface="Arial" charset="0"/>
                    <a:ea typeface="+mn-ea"/>
                  </a:rPr>
                  <a:t>DEL </a:t>
                </a:r>
                <a:r>
                  <a:rPr kumimoji="1" lang="es-MX" sz="1200" b="1" dirty="0" smtClean="0">
                    <a:solidFill>
                      <a:srgbClr val="00264D"/>
                    </a:solidFill>
                    <a:effectLst>
                      <a:outerShdw blurRad="38100" dist="38100" dir="2700000" algn="tl">
                        <a:srgbClr val="000000"/>
                      </a:outerShdw>
                    </a:effectLst>
                    <a:latin typeface="Arial" charset="0"/>
                    <a:ea typeface="+mn-ea"/>
                  </a:rPr>
                  <a:t>ANÁLISIS</a:t>
                </a:r>
                <a:endParaRPr kumimoji="1" lang="es-MX" sz="1200" b="1" dirty="0">
                  <a:solidFill>
                    <a:srgbClr val="00264D"/>
                  </a:solidFill>
                  <a:effectLst>
                    <a:outerShdw blurRad="38100" dist="38100" dir="2700000" algn="tl">
                      <a:srgbClr val="000000"/>
                    </a:outerShdw>
                  </a:effectLst>
                  <a:latin typeface="Arial" charset="0"/>
                  <a:ea typeface="+mn-ea"/>
                </a:endParaRPr>
              </a:p>
              <a:p>
                <a:pPr algn="ctr">
                  <a:spcBef>
                    <a:spcPct val="50000"/>
                  </a:spcBef>
                  <a:defRPr/>
                </a:pPr>
                <a:r>
                  <a:rPr kumimoji="1" lang="es-MX" sz="1200" b="1" dirty="0">
                    <a:solidFill>
                      <a:srgbClr val="00264D"/>
                    </a:solidFill>
                    <a:effectLst>
                      <a:outerShdw blurRad="38100" dist="38100" dir="2700000" algn="tl">
                        <a:srgbClr val="000000"/>
                      </a:outerShdw>
                    </a:effectLst>
                    <a:latin typeface="Arial" charset="0"/>
                    <a:ea typeface="+mn-ea"/>
                  </a:rPr>
                  <a:t>DEL PUESTO</a:t>
                </a:r>
                <a:endParaRPr kumimoji="1" lang="es-ES" sz="1200" b="1" dirty="0">
                  <a:solidFill>
                    <a:srgbClr val="00264D"/>
                  </a:solidFill>
                  <a:effectLst>
                    <a:outerShdw blurRad="38100" dist="38100" dir="2700000" algn="tl">
                      <a:srgbClr val="000000"/>
                    </a:outerShdw>
                  </a:effectLst>
                  <a:latin typeface="Arial" charset="0"/>
                  <a:ea typeface="+mn-ea"/>
                </a:endParaRPr>
              </a:p>
            </p:txBody>
          </p:sp>
          <p:sp>
            <p:nvSpPr>
              <p:cNvPr id="227338" name="Text Box 10"/>
              <p:cNvSpPr txBox="1">
                <a:spLocks noChangeArrowheads="1"/>
              </p:cNvSpPr>
              <p:nvPr/>
            </p:nvSpPr>
            <p:spPr bwMode="auto">
              <a:xfrm>
                <a:off x="2366" y="1488"/>
                <a:ext cx="1039" cy="1507"/>
              </a:xfrm>
              <a:prstGeom prst="rect">
                <a:avLst/>
              </a:prstGeom>
              <a:gradFill rotWithShape="0">
                <a:gsLst>
                  <a:gs pos="0">
                    <a:schemeClr val="bg1"/>
                  </a:gs>
                  <a:gs pos="100000">
                    <a:schemeClr val="accent1"/>
                  </a:gs>
                </a:gsLst>
                <a:lin ang="18900000" scaled="1"/>
              </a:gradFill>
              <a:ln w="12700" cap="sq">
                <a:solidFill>
                  <a:schemeClr val="tx1"/>
                </a:solidFill>
                <a:miter lim="800000"/>
                <a:headEnd type="none" w="sm" len="sm"/>
                <a:tailEnd type="none" w="sm" len="sm"/>
              </a:ln>
              <a:effectLst>
                <a:outerShdw dist="107763" dir="2700000" algn="ctr" rotWithShape="0">
                  <a:schemeClr val="bg2"/>
                </a:outerShdw>
              </a:effectLst>
            </p:spPr>
            <p:txBody>
              <a:bodyPr>
                <a:spAutoFit/>
              </a:bodyPr>
              <a:lstStyle/>
              <a:p>
                <a:pPr algn="ctr">
                  <a:spcBef>
                    <a:spcPct val="50000"/>
                  </a:spcBef>
                  <a:defRPr/>
                </a:pPr>
                <a:endParaRPr kumimoji="1" lang="es-MX" sz="1200" b="1" dirty="0">
                  <a:solidFill>
                    <a:schemeClr val="tx2"/>
                  </a:solidFill>
                  <a:effectLst>
                    <a:outerShdw blurRad="38100" dist="38100" dir="2700000" algn="tl">
                      <a:srgbClr val="000000"/>
                    </a:outerShdw>
                  </a:effectLst>
                  <a:latin typeface="Arial" charset="0"/>
                  <a:ea typeface="+mn-ea"/>
                </a:endParaRPr>
              </a:p>
              <a:p>
                <a:pPr algn="ctr">
                  <a:spcBef>
                    <a:spcPct val="50000"/>
                  </a:spcBef>
                  <a:defRPr/>
                </a:pPr>
                <a:endParaRPr kumimoji="1" lang="es-MX" sz="1200" b="1" dirty="0">
                  <a:solidFill>
                    <a:schemeClr val="tx2"/>
                  </a:solidFill>
                  <a:effectLst>
                    <a:outerShdw blurRad="38100" dist="38100" dir="2700000" algn="tl">
                      <a:srgbClr val="000000"/>
                    </a:outerShdw>
                  </a:effectLst>
                  <a:latin typeface="Arial" charset="0"/>
                  <a:ea typeface="+mn-ea"/>
                </a:endParaRPr>
              </a:p>
              <a:p>
                <a:pPr algn="ctr">
                  <a:spcBef>
                    <a:spcPct val="50000"/>
                  </a:spcBef>
                  <a:defRPr/>
                </a:pPr>
                <a:endParaRPr kumimoji="1" lang="es-MX" sz="1200" b="1" dirty="0">
                  <a:solidFill>
                    <a:schemeClr val="tx2"/>
                  </a:solidFill>
                  <a:effectLst>
                    <a:outerShdw blurRad="38100" dist="38100" dir="2700000" algn="tl">
                      <a:srgbClr val="000000"/>
                    </a:outerShdw>
                  </a:effectLst>
                  <a:latin typeface="Arial" charset="0"/>
                  <a:ea typeface="+mn-ea"/>
                </a:endParaRPr>
              </a:p>
              <a:p>
                <a:pPr algn="ctr">
                  <a:spcBef>
                    <a:spcPct val="50000"/>
                  </a:spcBef>
                  <a:defRPr/>
                </a:pPr>
                <a:endParaRPr kumimoji="1" lang="es-MX" sz="1200" b="1" dirty="0">
                  <a:solidFill>
                    <a:schemeClr val="tx2"/>
                  </a:solidFill>
                  <a:effectLst>
                    <a:outerShdw blurRad="38100" dist="38100" dir="2700000" algn="tl">
                      <a:srgbClr val="000000"/>
                    </a:outerShdw>
                  </a:effectLst>
                  <a:latin typeface="Arial" charset="0"/>
                  <a:ea typeface="+mn-ea"/>
                </a:endParaRPr>
              </a:p>
              <a:p>
                <a:pPr algn="ctr">
                  <a:spcBef>
                    <a:spcPct val="50000"/>
                  </a:spcBef>
                  <a:defRPr/>
                </a:pPr>
                <a:r>
                  <a:rPr kumimoji="1" lang="es-MX" sz="1000" b="1" dirty="0">
                    <a:solidFill>
                      <a:srgbClr val="00264D"/>
                    </a:solidFill>
                    <a:effectLst>
                      <a:outerShdw blurRad="38100" dist="38100" dir="2700000" algn="tl">
                        <a:srgbClr val="000000"/>
                      </a:outerShdw>
                    </a:effectLst>
                    <a:latin typeface="Arial" charset="0"/>
                    <a:ea typeface="+mn-ea"/>
                  </a:rPr>
                  <a:t>REQUERIMIENTOS</a:t>
                </a:r>
              </a:p>
              <a:p>
                <a:pPr algn="ctr">
                  <a:spcBef>
                    <a:spcPct val="50000"/>
                  </a:spcBef>
                  <a:defRPr/>
                </a:pPr>
                <a:r>
                  <a:rPr kumimoji="1" lang="es-MX" sz="1000" b="1" dirty="0">
                    <a:solidFill>
                      <a:srgbClr val="00264D"/>
                    </a:solidFill>
                    <a:effectLst>
                      <a:outerShdw blurRad="38100" dist="38100" dir="2700000" algn="tl">
                        <a:srgbClr val="000000"/>
                      </a:outerShdw>
                    </a:effectLst>
                    <a:latin typeface="Arial" charset="0"/>
                    <a:ea typeface="+mn-ea"/>
                  </a:rPr>
                  <a:t>DEL PUESTO</a:t>
                </a:r>
              </a:p>
              <a:p>
                <a:pPr algn="ctr">
                  <a:spcBef>
                    <a:spcPct val="50000"/>
                  </a:spcBef>
                  <a:defRPr/>
                </a:pPr>
                <a:endParaRPr kumimoji="1" lang="es-MX" sz="1200" b="1" dirty="0">
                  <a:solidFill>
                    <a:schemeClr val="tx2"/>
                  </a:solidFill>
                  <a:effectLst>
                    <a:outerShdw blurRad="38100" dist="38100" dir="2700000" algn="tl">
                      <a:srgbClr val="000000"/>
                    </a:outerShdw>
                  </a:effectLst>
                  <a:latin typeface="Arial" charset="0"/>
                  <a:ea typeface="+mn-ea"/>
                </a:endParaRPr>
              </a:p>
              <a:p>
                <a:pPr algn="ctr">
                  <a:spcBef>
                    <a:spcPct val="50000"/>
                  </a:spcBef>
                  <a:defRPr/>
                </a:pPr>
                <a:endParaRPr kumimoji="1" lang="es-MX" sz="1200" b="1" dirty="0">
                  <a:solidFill>
                    <a:schemeClr val="tx2"/>
                  </a:solidFill>
                  <a:effectLst>
                    <a:outerShdw blurRad="38100" dist="38100" dir="2700000" algn="tl">
                      <a:srgbClr val="000000"/>
                    </a:outerShdw>
                  </a:effectLst>
                  <a:latin typeface="Arial" charset="0"/>
                  <a:ea typeface="+mn-ea"/>
                </a:endParaRPr>
              </a:p>
              <a:p>
                <a:pPr algn="ctr">
                  <a:spcBef>
                    <a:spcPct val="50000"/>
                  </a:spcBef>
                  <a:defRPr/>
                </a:pPr>
                <a:endParaRPr kumimoji="1" lang="es-ES" sz="1200" b="1" dirty="0">
                  <a:solidFill>
                    <a:schemeClr val="tx2"/>
                  </a:solidFill>
                  <a:effectLst>
                    <a:outerShdw blurRad="38100" dist="38100" dir="2700000" algn="tl">
                      <a:srgbClr val="000000"/>
                    </a:outerShdw>
                  </a:effectLst>
                  <a:latin typeface="Arial" charset="0"/>
                  <a:ea typeface="+mn-ea"/>
                </a:endParaRPr>
              </a:p>
            </p:txBody>
          </p:sp>
        </p:grpSp>
        <p:sp>
          <p:nvSpPr>
            <p:cNvPr id="227339" name="Text Box 11"/>
            <p:cNvSpPr txBox="1">
              <a:spLocks noChangeArrowheads="1"/>
            </p:cNvSpPr>
            <p:nvPr/>
          </p:nvSpPr>
          <p:spPr bwMode="auto">
            <a:xfrm>
              <a:off x="4624" y="3025"/>
              <a:ext cx="1056" cy="527"/>
            </a:xfrm>
            <a:prstGeom prst="rect">
              <a:avLst/>
            </a:prstGeom>
            <a:gradFill rotWithShape="0">
              <a:gsLst>
                <a:gs pos="0">
                  <a:schemeClr val="bg1"/>
                </a:gs>
                <a:gs pos="100000">
                  <a:schemeClr val="accent1"/>
                </a:gs>
              </a:gsLst>
              <a:lin ang="18900000" scaled="1"/>
            </a:gradFill>
            <a:ln w="12700" cap="sq">
              <a:solidFill>
                <a:schemeClr val="tx1"/>
              </a:solidFill>
              <a:miter lim="800000"/>
              <a:headEnd type="none" w="sm" len="sm"/>
              <a:tailEnd type="none" w="sm" len="sm"/>
            </a:ln>
            <a:effectLst>
              <a:outerShdw dist="107763" dir="2700000" algn="ctr" rotWithShape="0">
                <a:schemeClr val="bg2"/>
              </a:outerShdw>
            </a:effectLst>
          </p:spPr>
          <p:txBody>
            <a:bodyPr>
              <a:spAutoFit/>
            </a:bodyPr>
            <a:lstStyle/>
            <a:p>
              <a:pPr algn="ctr">
                <a:spcBef>
                  <a:spcPct val="50000"/>
                </a:spcBef>
                <a:defRPr/>
              </a:pPr>
              <a:r>
                <a:rPr kumimoji="1" lang="es-MX" sz="1200" b="1" dirty="0">
                  <a:solidFill>
                    <a:srgbClr val="00264D"/>
                  </a:solidFill>
                  <a:effectLst>
                    <a:outerShdw blurRad="38100" dist="38100" dir="2700000" algn="tl">
                      <a:srgbClr val="000000"/>
                    </a:outerShdw>
                  </a:effectLst>
                  <a:latin typeface="Arial" charset="0"/>
                  <a:ea typeface="+mn-ea"/>
                </a:rPr>
                <a:t>CONJUNTO DE </a:t>
              </a:r>
            </a:p>
            <a:p>
              <a:pPr algn="ctr">
                <a:spcBef>
                  <a:spcPct val="50000"/>
                </a:spcBef>
                <a:defRPr/>
              </a:pPr>
              <a:r>
                <a:rPr kumimoji="1" lang="es-MX" sz="1200" b="1" dirty="0">
                  <a:solidFill>
                    <a:srgbClr val="00264D"/>
                  </a:solidFill>
                  <a:effectLst>
                    <a:outerShdw blurRad="38100" dist="38100" dir="2700000" algn="tl">
                      <a:srgbClr val="000000"/>
                    </a:outerShdw>
                  </a:effectLst>
                  <a:latin typeface="Arial" charset="0"/>
                  <a:ea typeface="+mn-ea"/>
                </a:rPr>
                <a:t>CANDIDATOS</a:t>
              </a:r>
            </a:p>
            <a:p>
              <a:pPr algn="ctr">
                <a:spcBef>
                  <a:spcPct val="50000"/>
                </a:spcBef>
                <a:defRPr/>
              </a:pPr>
              <a:r>
                <a:rPr kumimoji="1" lang="es-MX" sz="1200" b="1" dirty="0">
                  <a:solidFill>
                    <a:srgbClr val="00264D"/>
                  </a:solidFill>
                  <a:effectLst>
                    <a:outerShdw blurRad="38100" dist="38100" dir="2700000" algn="tl">
                      <a:srgbClr val="000000"/>
                    </a:outerShdw>
                  </a:effectLst>
                  <a:latin typeface="Arial" charset="0"/>
                  <a:ea typeface="+mn-ea"/>
                </a:rPr>
                <a:t>SATISFACTORIOS</a:t>
              </a:r>
              <a:endParaRPr kumimoji="1" lang="es-ES" sz="1200" b="1" dirty="0">
                <a:solidFill>
                  <a:srgbClr val="00264D"/>
                </a:solidFill>
                <a:effectLst>
                  <a:outerShdw blurRad="38100" dist="38100" dir="2700000" algn="tl">
                    <a:srgbClr val="000000"/>
                  </a:outerShdw>
                </a:effectLst>
                <a:latin typeface="Arial" charset="0"/>
                <a:ea typeface="+mn-ea"/>
              </a:endParaRPr>
            </a:p>
          </p:txBody>
        </p:sp>
        <p:sp>
          <p:nvSpPr>
            <p:cNvPr id="227340" name="Text Box 12"/>
            <p:cNvSpPr txBox="1">
              <a:spLocks noChangeArrowheads="1"/>
            </p:cNvSpPr>
            <p:nvPr/>
          </p:nvSpPr>
          <p:spPr bwMode="auto">
            <a:xfrm>
              <a:off x="4720" y="1872"/>
              <a:ext cx="863" cy="527"/>
            </a:xfrm>
            <a:prstGeom prst="rect">
              <a:avLst/>
            </a:prstGeom>
            <a:gradFill rotWithShape="0">
              <a:gsLst>
                <a:gs pos="0">
                  <a:schemeClr val="bg1"/>
                </a:gs>
                <a:gs pos="100000">
                  <a:schemeClr val="accent1"/>
                </a:gs>
              </a:gsLst>
              <a:lin ang="18900000" scaled="1"/>
            </a:gradFill>
            <a:ln w="12700" cap="sq">
              <a:solidFill>
                <a:schemeClr val="tx1"/>
              </a:solidFill>
              <a:miter lim="800000"/>
              <a:headEnd type="none" w="sm" len="sm"/>
              <a:tailEnd type="none" w="sm" len="sm"/>
            </a:ln>
            <a:effectLst>
              <a:outerShdw dist="107763" dir="2700000" algn="ctr" rotWithShape="0">
                <a:schemeClr val="bg2"/>
              </a:outerShdw>
            </a:effectLst>
          </p:spPr>
          <p:txBody>
            <a:bodyPr>
              <a:spAutoFit/>
            </a:bodyPr>
            <a:lstStyle/>
            <a:p>
              <a:pPr algn="ctr">
                <a:spcBef>
                  <a:spcPct val="50000"/>
                </a:spcBef>
                <a:defRPr/>
              </a:pPr>
              <a:r>
                <a:rPr kumimoji="1" lang="es-MX" sz="1200" b="1" dirty="0" smtClean="0">
                  <a:solidFill>
                    <a:srgbClr val="00264D"/>
                  </a:solidFill>
                  <a:effectLst>
                    <a:outerShdw blurRad="38100" dist="38100" dir="2700000" algn="tl">
                      <a:srgbClr val="000000"/>
                    </a:outerShdw>
                  </a:effectLst>
                  <a:latin typeface="Arial" charset="0"/>
                  <a:ea typeface="+mn-ea"/>
                </a:rPr>
                <a:t>MÉTODOS</a:t>
              </a:r>
              <a:endParaRPr kumimoji="1" lang="es-MX" sz="1200" b="1" dirty="0">
                <a:solidFill>
                  <a:srgbClr val="00264D"/>
                </a:solidFill>
                <a:effectLst>
                  <a:outerShdw blurRad="38100" dist="38100" dir="2700000" algn="tl">
                    <a:srgbClr val="000000"/>
                  </a:outerShdw>
                </a:effectLst>
                <a:latin typeface="Arial" charset="0"/>
                <a:ea typeface="+mn-ea"/>
              </a:endParaRPr>
            </a:p>
            <a:p>
              <a:pPr algn="ctr">
                <a:spcBef>
                  <a:spcPct val="50000"/>
                </a:spcBef>
                <a:defRPr/>
              </a:pPr>
              <a:r>
                <a:rPr kumimoji="1" lang="es-MX" sz="1200" b="1" dirty="0">
                  <a:solidFill>
                    <a:srgbClr val="00264D"/>
                  </a:solidFill>
                  <a:effectLst>
                    <a:outerShdw blurRad="38100" dist="38100" dir="2700000" algn="tl">
                      <a:srgbClr val="000000"/>
                    </a:outerShdw>
                  </a:effectLst>
                  <a:latin typeface="Arial" charset="0"/>
                  <a:ea typeface="+mn-ea"/>
                </a:rPr>
                <a:t>DE RECLUTA-</a:t>
              </a:r>
            </a:p>
            <a:p>
              <a:pPr algn="ctr">
                <a:spcBef>
                  <a:spcPct val="50000"/>
                </a:spcBef>
                <a:defRPr/>
              </a:pPr>
              <a:r>
                <a:rPr kumimoji="1" lang="es-MX" sz="1200" b="1" dirty="0">
                  <a:solidFill>
                    <a:srgbClr val="00264D"/>
                  </a:solidFill>
                  <a:effectLst>
                    <a:outerShdw blurRad="38100" dist="38100" dir="2700000" algn="tl">
                      <a:srgbClr val="000000"/>
                    </a:outerShdw>
                  </a:effectLst>
                  <a:latin typeface="Arial" charset="0"/>
                  <a:ea typeface="+mn-ea"/>
                </a:rPr>
                <a:t>MIENTO</a:t>
              </a:r>
              <a:endParaRPr kumimoji="1" lang="es-ES" sz="1200" b="1" dirty="0">
                <a:solidFill>
                  <a:srgbClr val="00264D"/>
                </a:solidFill>
                <a:effectLst>
                  <a:outerShdw blurRad="38100" dist="38100" dir="2700000" algn="tl">
                    <a:srgbClr val="000000"/>
                  </a:outerShdw>
                </a:effectLst>
                <a:latin typeface="Arial" charset="0"/>
                <a:ea typeface="+mn-ea"/>
              </a:endParaRPr>
            </a:p>
          </p:txBody>
        </p:sp>
        <p:cxnSp>
          <p:nvCxnSpPr>
            <p:cNvPr id="159756" name="AutoShape 14"/>
            <p:cNvCxnSpPr>
              <a:cxnSpLocks noChangeShapeType="1"/>
              <a:stCxn id="227332" idx="2"/>
              <a:endCxn id="227333" idx="0"/>
            </p:cNvCxnSpPr>
            <p:nvPr/>
          </p:nvCxnSpPr>
          <p:spPr bwMode="auto">
            <a:xfrm>
              <a:off x="528" y="1362"/>
              <a:ext cx="0" cy="463"/>
            </a:xfrm>
            <a:prstGeom prst="straightConnector1">
              <a:avLst/>
            </a:prstGeom>
            <a:noFill/>
            <a:ln w="31750" cap="sq">
              <a:solidFill>
                <a:srgbClr val="FFFF00"/>
              </a:solidFill>
              <a:round/>
              <a:headEnd type="triangle" w="med" len="med"/>
              <a:tailEnd type="triangle" w="med" len="med"/>
            </a:ln>
            <a:effectLst>
              <a:outerShdw blurRad="63500" dist="38099" dir="2700000" algn="ctr" rotWithShape="0">
                <a:schemeClr val="bg2">
                  <a:alpha val="74998"/>
                </a:schemeClr>
              </a:outerShdw>
            </a:effectLst>
            <a:extLst>
              <a:ext uri="{909E8E84-426E-40dd-AFC4-6F175D3DCCD1}">
                <a14:hiddenFill xmlns="" xmlns:a14="http://schemas.microsoft.com/office/drawing/2010/main">
                  <a:noFill/>
                </a14:hiddenFill>
              </a:ext>
            </a:extLst>
          </p:spPr>
        </p:cxnSp>
        <p:cxnSp>
          <p:nvCxnSpPr>
            <p:cNvPr id="159757" name="AutoShape 15"/>
            <p:cNvCxnSpPr>
              <a:cxnSpLocks noChangeShapeType="1"/>
              <a:stCxn id="227333" idx="2"/>
              <a:endCxn id="227334" idx="0"/>
            </p:cNvCxnSpPr>
            <p:nvPr/>
          </p:nvCxnSpPr>
          <p:spPr bwMode="auto">
            <a:xfrm>
              <a:off x="528" y="2275"/>
              <a:ext cx="0" cy="365"/>
            </a:xfrm>
            <a:prstGeom prst="straightConnector1">
              <a:avLst/>
            </a:prstGeom>
            <a:noFill/>
            <a:ln w="31750" cap="sq">
              <a:solidFill>
                <a:srgbClr val="FFFF00"/>
              </a:solidFill>
              <a:round/>
              <a:headEnd type="triangle" w="med" len="med"/>
              <a:tailEnd type="triangle" w="med" len="med"/>
            </a:ln>
            <a:effectLst>
              <a:outerShdw blurRad="63500" dist="38099" dir="2700000" algn="ctr" rotWithShape="0">
                <a:schemeClr val="bg2">
                  <a:alpha val="74998"/>
                </a:schemeClr>
              </a:outerShdw>
            </a:effectLst>
            <a:extLst>
              <a:ext uri="{909E8E84-426E-40dd-AFC4-6F175D3DCCD1}">
                <a14:hiddenFill xmlns="" xmlns:a14="http://schemas.microsoft.com/office/drawing/2010/main">
                  <a:noFill/>
                </a14:hiddenFill>
              </a:ext>
            </a:extLst>
          </p:spPr>
        </p:cxnSp>
        <p:sp>
          <p:nvSpPr>
            <p:cNvPr id="159758" name="Line 17"/>
            <p:cNvSpPr>
              <a:spLocks noChangeShapeType="1"/>
            </p:cNvSpPr>
            <p:nvPr/>
          </p:nvSpPr>
          <p:spPr bwMode="auto">
            <a:xfrm>
              <a:off x="1008" y="1392"/>
              <a:ext cx="240" cy="0"/>
            </a:xfrm>
            <a:prstGeom prst="line">
              <a:avLst/>
            </a:prstGeom>
            <a:noFill/>
            <a:ln w="31750" cap="sq">
              <a:solidFill>
                <a:srgbClr val="FFFF00"/>
              </a:solidFill>
              <a:round/>
              <a:headEnd type="none" w="sm" len="sm"/>
              <a:tailEnd type="triangle" w="med" len="med"/>
            </a:ln>
            <a:effectLst>
              <a:outerShdw blurRad="63500" dist="38099" dir="2700000" algn="ctr" rotWithShape="0">
                <a:schemeClr val="bg2">
                  <a:alpha val="74998"/>
                </a:schemeClr>
              </a:outerShdw>
            </a:effectLst>
            <a:extLst>
              <a:ext uri="{909E8E84-426E-40dd-AFC4-6F175D3DCCD1}">
                <a14:hiddenFill xmlns="" xmlns:a14="http://schemas.microsoft.com/office/drawing/2010/main">
                  <a:noFill/>
                </a14:hiddenFill>
              </a:ext>
            </a:extLst>
          </p:spPr>
          <p:txBody>
            <a:bodyPr/>
            <a:lstStyle/>
            <a:p>
              <a:pPr>
                <a:defRPr/>
              </a:pPr>
              <a:endParaRPr lang="es-ES">
                <a:latin typeface="Times New Roman" charset="0"/>
                <a:ea typeface="ＭＳ Ｐゴシック" charset="0"/>
              </a:endParaRPr>
            </a:p>
          </p:txBody>
        </p:sp>
        <p:sp>
          <p:nvSpPr>
            <p:cNvPr id="159759" name="Line 18"/>
            <p:cNvSpPr>
              <a:spLocks noChangeShapeType="1"/>
            </p:cNvSpPr>
            <p:nvPr/>
          </p:nvSpPr>
          <p:spPr bwMode="auto">
            <a:xfrm>
              <a:off x="1008" y="2064"/>
              <a:ext cx="240" cy="0"/>
            </a:xfrm>
            <a:prstGeom prst="line">
              <a:avLst/>
            </a:prstGeom>
            <a:noFill/>
            <a:ln w="31750" cap="sq">
              <a:solidFill>
                <a:srgbClr val="FFFF00"/>
              </a:solidFill>
              <a:round/>
              <a:headEnd type="none" w="sm" len="sm"/>
              <a:tailEnd type="triangle" w="med" len="med"/>
            </a:ln>
            <a:effectLst>
              <a:outerShdw blurRad="63500" dist="38099" dir="2700000" algn="ctr" rotWithShape="0">
                <a:schemeClr val="bg2">
                  <a:alpha val="74998"/>
                </a:schemeClr>
              </a:outerShdw>
            </a:effectLst>
            <a:extLst>
              <a:ext uri="{909E8E84-426E-40dd-AFC4-6F175D3DCCD1}">
                <a14:hiddenFill xmlns="" xmlns:a14="http://schemas.microsoft.com/office/drawing/2010/main">
                  <a:noFill/>
                </a14:hiddenFill>
              </a:ext>
            </a:extLst>
          </p:spPr>
          <p:txBody>
            <a:bodyPr/>
            <a:lstStyle/>
            <a:p>
              <a:pPr>
                <a:defRPr/>
              </a:pPr>
              <a:endParaRPr lang="es-ES">
                <a:latin typeface="Times New Roman" charset="0"/>
                <a:ea typeface="ＭＳ Ｐゴシック" charset="0"/>
              </a:endParaRPr>
            </a:p>
          </p:txBody>
        </p:sp>
        <p:sp>
          <p:nvSpPr>
            <p:cNvPr id="159760" name="Line 19"/>
            <p:cNvSpPr>
              <a:spLocks noChangeShapeType="1"/>
            </p:cNvSpPr>
            <p:nvPr/>
          </p:nvSpPr>
          <p:spPr bwMode="auto">
            <a:xfrm>
              <a:off x="1008" y="2784"/>
              <a:ext cx="240" cy="0"/>
            </a:xfrm>
            <a:prstGeom prst="line">
              <a:avLst/>
            </a:prstGeom>
            <a:noFill/>
            <a:ln w="31750" cap="sq">
              <a:solidFill>
                <a:srgbClr val="FFFF00"/>
              </a:solidFill>
              <a:round/>
              <a:headEnd type="none" w="sm" len="sm"/>
              <a:tailEnd type="triangle" w="med" len="med"/>
            </a:ln>
            <a:effectLst>
              <a:outerShdw blurRad="63500" dist="38099" dir="2700000" algn="ctr" rotWithShape="0">
                <a:schemeClr val="bg2">
                  <a:alpha val="74998"/>
                </a:schemeClr>
              </a:outerShdw>
            </a:effectLst>
            <a:extLst>
              <a:ext uri="{909E8E84-426E-40dd-AFC4-6F175D3DCCD1}">
                <a14:hiddenFill xmlns="" xmlns:a14="http://schemas.microsoft.com/office/drawing/2010/main">
                  <a:noFill/>
                </a14:hiddenFill>
              </a:ext>
            </a:extLst>
          </p:spPr>
          <p:txBody>
            <a:bodyPr/>
            <a:lstStyle/>
            <a:p>
              <a:pPr>
                <a:defRPr/>
              </a:pPr>
              <a:endParaRPr lang="es-ES">
                <a:latin typeface="Times New Roman" charset="0"/>
                <a:ea typeface="ＭＳ Ｐゴシック" charset="0"/>
              </a:endParaRPr>
            </a:p>
          </p:txBody>
        </p:sp>
        <p:sp>
          <p:nvSpPr>
            <p:cNvPr id="159761" name="Line 20"/>
            <p:cNvSpPr>
              <a:spLocks noChangeShapeType="1"/>
            </p:cNvSpPr>
            <p:nvPr/>
          </p:nvSpPr>
          <p:spPr bwMode="auto">
            <a:xfrm>
              <a:off x="2208" y="1584"/>
              <a:ext cx="288" cy="0"/>
            </a:xfrm>
            <a:prstGeom prst="line">
              <a:avLst/>
            </a:prstGeom>
            <a:noFill/>
            <a:ln w="31750" cap="sq">
              <a:solidFill>
                <a:srgbClr val="FFFF00"/>
              </a:solidFill>
              <a:round/>
              <a:headEnd type="none" w="sm" len="sm"/>
              <a:tailEnd type="triangle" w="med" len="med"/>
            </a:ln>
            <a:effectLst>
              <a:outerShdw blurRad="63500" dist="38099" dir="2700000" algn="ctr" rotWithShape="0">
                <a:schemeClr val="bg2">
                  <a:alpha val="74998"/>
                </a:schemeClr>
              </a:outerShdw>
            </a:effectLst>
            <a:extLst>
              <a:ext uri="{909E8E84-426E-40dd-AFC4-6F175D3DCCD1}">
                <a14:hiddenFill xmlns="" xmlns:a14="http://schemas.microsoft.com/office/drawing/2010/main">
                  <a:noFill/>
                </a14:hiddenFill>
              </a:ext>
            </a:extLst>
          </p:spPr>
          <p:txBody>
            <a:bodyPr/>
            <a:lstStyle/>
            <a:p>
              <a:pPr>
                <a:defRPr/>
              </a:pPr>
              <a:endParaRPr lang="es-ES">
                <a:latin typeface="Times New Roman" charset="0"/>
                <a:ea typeface="ＭＳ Ｐゴシック" charset="0"/>
              </a:endParaRPr>
            </a:p>
          </p:txBody>
        </p:sp>
        <p:sp>
          <p:nvSpPr>
            <p:cNvPr id="159762" name="Line 21"/>
            <p:cNvSpPr>
              <a:spLocks noChangeShapeType="1"/>
            </p:cNvSpPr>
            <p:nvPr/>
          </p:nvSpPr>
          <p:spPr bwMode="auto">
            <a:xfrm>
              <a:off x="2208" y="2544"/>
              <a:ext cx="288" cy="0"/>
            </a:xfrm>
            <a:prstGeom prst="line">
              <a:avLst/>
            </a:prstGeom>
            <a:noFill/>
            <a:ln w="31750" cap="sq">
              <a:solidFill>
                <a:srgbClr val="FFFF00"/>
              </a:solidFill>
              <a:round/>
              <a:headEnd type="none" w="sm" len="sm"/>
              <a:tailEnd type="triangle" w="med" len="med"/>
            </a:ln>
            <a:effectLst>
              <a:outerShdw blurRad="63500" dist="38099" dir="2700000" algn="ctr" rotWithShape="0">
                <a:schemeClr val="bg2">
                  <a:alpha val="74998"/>
                </a:schemeClr>
              </a:outerShdw>
            </a:effectLst>
            <a:extLst>
              <a:ext uri="{909E8E84-426E-40dd-AFC4-6F175D3DCCD1}">
                <a14:hiddenFill xmlns="" xmlns:a14="http://schemas.microsoft.com/office/drawing/2010/main">
                  <a:noFill/>
                </a14:hiddenFill>
              </a:ext>
            </a:extLst>
          </p:spPr>
          <p:txBody>
            <a:bodyPr/>
            <a:lstStyle/>
            <a:p>
              <a:pPr>
                <a:defRPr/>
              </a:pPr>
              <a:endParaRPr lang="es-ES">
                <a:latin typeface="Times New Roman" charset="0"/>
                <a:ea typeface="ＭＳ Ｐゴシック" charset="0"/>
              </a:endParaRPr>
            </a:p>
          </p:txBody>
        </p:sp>
        <p:sp>
          <p:nvSpPr>
            <p:cNvPr id="159763" name="Line 22"/>
            <p:cNvSpPr>
              <a:spLocks noChangeShapeType="1"/>
            </p:cNvSpPr>
            <p:nvPr/>
          </p:nvSpPr>
          <p:spPr bwMode="auto">
            <a:xfrm>
              <a:off x="4416" y="2160"/>
              <a:ext cx="288" cy="0"/>
            </a:xfrm>
            <a:prstGeom prst="line">
              <a:avLst/>
            </a:prstGeom>
            <a:noFill/>
            <a:ln w="31750" cap="sq">
              <a:solidFill>
                <a:srgbClr val="FFFF00"/>
              </a:solidFill>
              <a:round/>
              <a:headEnd type="none" w="sm" len="sm"/>
              <a:tailEnd type="triangle" w="med" len="med"/>
            </a:ln>
            <a:effectLst>
              <a:outerShdw blurRad="63500" dist="38099" dir="2700000" algn="ctr" rotWithShape="0">
                <a:schemeClr val="bg2">
                  <a:alpha val="74998"/>
                </a:schemeClr>
              </a:outerShdw>
            </a:effectLst>
            <a:extLst>
              <a:ext uri="{909E8E84-426E-40dd-AFC4-6F175D3DCCD1}">
                <a14:hiddenFill xmlns="" xmlns:a14="http://schemas.microsoft.com/office/drawing/2010/main">
                  <a:noFill/>
                </a14:hiddenFill>
              </a:ext>
            </a:extLst>
          </p:spPr>
          <p:txBody>
            <a:bodyPr/>
            <a:lstStyle/>
            <a:p>
              <a:pPr>
                <a:defRPr/>
              </a:pPr>
              <a:endParaRPr lang="es-ES">
                <a:latin typeface="Times New Roman" charset="0"/>
                <a:ea typeface="ＭＳ Ｐゴシック" charset="0"/>
              </a:endParaRPr>
            </a:p>
          </p:txBody>
        </p:sp>
        <p:cxnSp>
          <p:nvCxnSpPr>
            <p:cNvPr id="159764" name="AutoShape 23"/>
            <p:cNvCxnSpPr>
              <a:cxnSpLocks noChangeShapeType="1"/>
              <a:stCxn id="227340" idx="2"/>
              <a:endCxn id="227339" idx="0"/>
            </p:cNvCxnSpPr>
            <p:nvPr/>
          </p:nvCxnSpPr>
          <p:spPr bwMode="auto">
            <a:xfrm>
              <a:off x="5152" y="2399"/>
              <a:ext cx="0" cy="626"/>
            </a:xfrm>
            <a:prstGeom prst="straightConnector1">
              <a:avLst/>
            </a:prstGeom>
            <a:noFill/>
            <a:ln w="31750" cap="sq">
              <a:solidFill>
                <a:srgbClr val="FFFF00"/>
              </a:solidFill>
              <a:round/>
              <a:headEnd type="none" w="sm" len="sm"/>
              <a:tailEnd type="triangle" w="med" len="med"/>
            </a:ln>
            <a:effectLst>
              <a:outerShdw blurRad="63500" dist="38099" dir="2700000" algn="ctr" rotWithShape="0">
                <a:schemeClr val="bg2">
                  <a:alpha val="74998"/>
                </a:schemeClr>
              </a:outerShdw>
            </a:effectLst>
            <a:extLst>
              <a:ext uri="{909E8E84-426E-40dd-AFC4-6F175D3DCCD1}">
                <a14:hiddenFill xmlns="" xmlns:a14="http://schemas.microsoft.com/office/drawing/2010/main">
                  <a:noFill/>
                </a14:hiddenFill>
              </a:ext>
            </a:extLst>
          </p:spPr>
        </p:cxnSp>
        <p:cxnSp>
          <p:nvCxnSpPr>
            <p:cNvPr id="159765" name="AutoShape 24"/>
            <p:cNvCxnSpPr>
              <a:cxnSpLocks noChangeShapeType="1"/>
              <a:stCxn id="227337" idx="2"/>
              <a:endCxn id="227336" idx="0"/>
            </p:cNvCxnSpPr>
            <p:nvPr/>
          </p:nvCxnSpPr>
          <p:spPr bwMode="auto">
            <a:xfrm>
              <a:off x="2928" y="1840"/>
              <a:ext cx="0" cy="340"/>
            </a:xfrm>
            <a:prstGeom prst="straightConnector1">
              <a:avLst/>
            </a:prstGeom>
            <a:noFill/>
            <a:ln w="25400" cap="sq">
              <a:solidFill>
                <a:srgbClr val="FFFF00"/>
              </a:solidFill>
              <a:round/>
              <a:headEnd type="triangle" w="med" len="med"/>
              <a:tailEnd type="triangle" w="med" len="med"/>
            </a:ln>
            <a:effectLst>
              <a:outerShdw blurRad="63500" dist="38099" dir="2700000" algn="ctr" rotWithShape="0">
                <a:schemeClr val="bg2">
                  <a:alpha val="74998"/>
                </a:schemeClr>
              </a:outerShdw>
            </a:effectLst>
            <a:extLst>
              <a:ext uri="{909E8E84-426E-40dd-AFC4-6F175D3DCCD1}">
                <a14:hiddenFill xmlns="" xmlns:a14="http://schemas.microsoft.com/office/drawing/2010/main">
                  <a:noFill/>
                </a14:hiddenFill>
              </a:ext>
            </a:extLst>
          </p:spPr>
        </p:cxn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27330"/>
                                        </p:tgtEl>
                                        <p:attrNameLst>
                                          <p:attrName>style.visibility</p:attrName>
                                        </p:attrNameLst>
                                      </p:cBhvr>
                                      <p:to>
                                        <p:strVal val="visible"/>
                                      </p:to>
                                    </p:set>
                                    <p:anim calcmode="lin" valueType="num">
                                      <p:cBhvr>
                                        <p:cTn id="7" dur="500" fill="hold"/>
                                        <p:tgtEl>
                                          <p:spTgt spid="227330"/>
                                        </p:tgtEl>
                                        <p:attrNameLst>
                                          <p:attrName>ppt_w</p:attrName>
                                        </p:attrNameLst>
                                      </p:cBhvr>
                                      <p:tavLst>
                                        <p:tav tm="0">
                                          <p:val>
                                            <p:strVal val="4*#ppt_w"/>
                                          </p:val>
                                        </p:tav>
                                        <p:tav tm="100000">
                                          <p:val>
                                            <p:strVal val="#ppt_w"/>
                                          </p:val>
                                        </p:tav>
                                      </p:tavLst>
                                    </p:anim>
                                    <p:anim calcmode="lin" valueType="num">
                                      <p:cBhvr>
                                        <p:cTn id="8" dur="500" fill="hold"/>
                                        <p:tgtEl>
                                          <p:spTgt spid="227330"/>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17" presetClass="entr" presetSubtype="10" fill="hold" nodeType="afterEffect">
                                  <p:stCondLst>
                                    <p:cond delay="0"/>
                                  </p:stCondLst>
                                  <p:childTnLst>
                                    <p:set>
                                      <p:cBhvr>
                                        <p:cTn id="11" dur="1" fill="hold">
                                          <p:stCondLst>
                                            <p:cond delay="0"/>
                                          </p:stCondLst>
                                        </p:cTn>
                                        <p:tgtEl>
                                          <p:spTgt spid="227353"/>
                                        </p:tgtEl>
                                        <p:attrNameLst>
                                          <p:attrName>style.visibility</p:attrName>
                                        </p:attrNameLst>
                                      </p:cBhvr>
                                      <p:to>
                                        <p:strVal val="visible"/>
                                      </p:to>
                                    </p:set>
                                    <p:anim calcmode="lin" valueType="num">
                                      <p:cBhvr>
                                        <p:cTn id="12" dur="500" fill="hold"/>
                                        <p:tgtEl>
                                          <p:spTgt spid="227353"/>
                                        </p:tgtEl>
                                        <p:attrNameLst>
                                          <p:attrName>ppt_w</p:attrName>
                                        </p:attrNameLst>
                                      </p:cBhvr>
                                      <p:tavLst>
                                        <p:tav tm="0">
                                          <p:val>
                                            <p:fltVal val="0"/>
                                          </p:val>
                                        </p:tav>
                                        <p:tav tm="100000">
                                          <p:val>
                                            <p:strVal val="#ppt_w"/>
                                          </p:val>
                                        </p:tav>
                                      </p:tavLst>
                                    </p:anim>
                                    <p:anim calcmode="lin" valueType="num">
                                      <p:cBhvr>
                                        <p:cTn id="13" dur="500" fill="hold"/>
                                        <p:tgtEl>
                                          <p:spTgt spid="22735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330" grpId="0" autoUpdateAnimBg="0"/>
    </p:bldLst>
  </p:timing>
</p:sld>
</file>

<file path=ppt/slides/slide1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9378" name="Rectangle 2"/>
          <p:cNvSpPr>
            <a:spLocks noGrp="1" noChangeArrowheads="1"/>
          </p:cNvSpPr>
          <p:nvPr>
            <p:ph type="body" idx="1"/>
          </p:nvPr>
        </p:nvSpPr>
        <p:spPr>
          <a:xfrm>
            <a:off x="899592" y="188640"/>
            <a:ext cx="7391400" cy="533400"/>
          </a:xfrm>
        </p:spPr>
        <p:txBody>
          <a:bodyPr/>
          <a:lstStyle/>
          <a:p>
            <a:pPr marL="0" indent="0" algn="ctr" eaLnBrk="1" hangingPunct="1">
              <a:lnSpc>
                <a:spcPct val="90000"/>
              </a:lnSpc>
              <a:buFont typeface="Wingdings" pitchFamily="2" charset="2"/>
              <a:buNone/>
              <a:defRPr/>
            </a:pPr>
            <a:r>
              <a:rPr lang="es-MX" sz="3600" b="1" dirty="0" smtClean="0">
                <a:solidFill>
                  <a:schemeClr val="tx2"/>
                </a:solidFill>
                <a:effectLst>
                  <a:outerShdw blurRad="38100" dist="38100" dir="2700000" algn="tl">
                    <a:srgbClr val="C0C0C0"/>
                  </a:outerShdw>
                </a:effectLst>
                <a:ea typeface="+mn-ea"/>
                <a:cs typeface="+mn-cs"/>
              </a:rPr>
              <a:t> RECLUTAMIENTO</a:t>
            </a:r>
            <a:endParaRPr lang="es-MX" sz="1400" b="1" i="1" dirty="0" smtClean="0">
              <a:solidFill>
                <a:schemeClr val="tx2"/>
              </a:solidFill>
              <a:effectLst>
                <a:outerShdw blurRad="38100" dist="38100" dir="2700000" algn="tl">
                  <a:srgbClr val="C0C0C0"/>
                </a:outerShdw>
              </a:effectLst>
              <a:ea typeface="+mn-ea"/>
              <a:cs typeface="+mn-cs"/>
            </a:endParaRPr>
          </a:p>
        </p:txBody>
      </p:sp>
      <p:grpSp>
        <p:nvGrpSpPr>
          <p:cNvPr id="229381" name="Group 5"/>
          <p:cNvGrpSpPr>
            <a:grpSpLocks/>
          </p:cNvGrpSpPr>
          <p:nvPr/>
        </p:nvGrpSpPr>
        <p:grpSpPr bwMode="auto">
          <a:xfrm>
            <a:off x="971600" y="980728"/>
            <a:ext cx="7872412" cy="4854575"/>
            <a:chOff x="801" y="802"/>
            <a:chExt cx="4959" cy="3058"/>
          </a:xfrm>
        </p:grpSpPr>
        <p:sp>
          <p:nvSpPr>
            <p:cNvPr id="229379" name="Text Box 3"/>
            <p:cNvSpPr txBox="1">
              <a:spLocks noChangeArrowheads="1"/>
            </p:cNvSpPr>
            <p:nvPr/>
          </p:nvSpPr>
          <p:spPr bwMode="auto">
            <a:xfrm>
              <a:off x="801" y="802"/>
              <a:ext cx="4650" cy="5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just">
                <a:defRPr/>
              </a:pPr>
              <a:r>
                <a:rPr kumimoji="1" lang="es-MX" sz="2500" b="1" dirty="0">
                  <a:solidFill>
                    <a:srgbClr val="00264D"/>
                  </a:solidFill>
                  <a:latin typeface="Arial" charset="0"/>
                  <a:ea typeface="+mn-ea"/>
                </a:rPr>
                <a:t>LAS </a:t>
              </a:r>
              <a:r>
                <a:rPr kumimoji="1" lang="es-MX" sz="2500" b="1" i="1" dirty="0">
                  <a:solidFill>
                    <a:srgbClr val="FF0000"/>
                  </a:solidFill>
                  <a:effectLst>
                    <a:outerShdw blurRad="38100" dist="38100" dir="2700000" algn="tl">
                      <a:srgbClr val="C0C0C0"/>
                    </a:outerShdw>
                  </a:effectLst>
                  <a:latin typeface="Arial" charset="0"/>
                  <a:ea typeface="+mn-ea"/>
                </a:rPr>
                <a:t>VENTAJAS</a:t>
              </a:r>
              <a:r>
                <a:rPr kumimoji="1" lang="es-MX" sz="2500" b="1" dirty="0">
                  <a:solidFill>
                    <a:srgbClr val="FF0000"/>
                  </a:solidFill>
                  <a:latin typeface="Arial" charset="0"/>
                  <a:ea typeface="+mn-ea"/>
                </a:rPr>
                <a:t> </a:t>
              </a:r>
              <a:r>
                <a:rPr kumimoji="1" lang="es-MX" sz="2500" b="1" dirty="0">
                  <a:solidFill>
                    <a:srgbClr val="00264D"/>
                  </a:solidFill>
                  <a:latin typeface="Arial" charset="0"/>
                  <a:ea typeface="+mn-ea"/>
                </a:rPr>
                <a:t>DE TENER UN RECLUTAMIENTO PLANEADO SON:</a:t>
              </a:r>
              <a:endParaRPr kumimoji="1" lang="es-ES" sz="2500" b="1" dirty="0">
                <a:solidFill>
                  <a:srgbClr val="00264D"/>
                </a:solidFill>
                <a:latin typeface="Arial" charset="0"/>
                <a:ea typeface="+mn-ea"/>
              </a:endParaRPr>
            </a:p>
          </p:txBody>
        </p:sp>
        <p:sp>
          <p:nvSpPr>
            <p:cNvPr id="161797" name="Text Box 4"/>
            <p:cNvSpPr txBox="1">
              <a:spLocks noChangeArrowheads="1"/>
            </p:cNvSpPr>
            <p:nvPr/>
          </p:nvSpPr>
          <p:spPr bwMode="auto">
            <a:xfrm>
              <a:off x="816" y="1402"/>
              <a:ext cx="4944" cy="24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just" eaLnBrk="1" hangingPunct="1">
                <a:buFontTx/>
                <a:buChar char="•"/>
                <a:defRPr/>
              </a:pPr>
              <a:r>
                <a:rPr kumimoji="1" lang="es-MX" sz="2500" b="1" dirty="0" smtClean="0">
                  <a:solidFill>
                    <a:schemeClr val="tx2"/>
                  </a:solidFill>
                  <a:latin typeface="Arial" charset="0"/>
                </a:rPr>
                <a:t>  </a:t>
              </a:r>
              <a:r>
                <a:rPr kumimoji="1" lang="es-MX" sz="2500" b="1" dirty="0" smtClean="0">
                  <a:solidFill>
                    <a:srgbClr val="0000CC"/>
                  </a:solidFill>
                  <a:latin typeface="Arial" charset="0"/>
                </a:rPr>
                <a:t>ASEGURAMIENTO DE QUE EXISTE UNA </a:t>
              </a:r>
            </a:p>
            <a:p>
              <a:pPr algn="just" eaLnBrk="1" hangingPunct="1">
                <a:defRPr/>
              </a:pPr>
              <a:r>
                <a:rPr kumimoji="1" lang="es-MX" sz="2500" b="1" dirty="0" smtClean="0">
                  <a:solidFill>
                    <a:srgbClr val="0000CC"/>
                  </a:solidFill>
                  <a:latin typeface="Arial" charset="0"/>
                </a:rPr>
                <a:t>   VACANTE.</a:t>
              </a:r>
            </a:p>
            <a:p>
              <a:pPr algn="just" eaLnBrk="1" hangingPunct="1">
                <a:buFontTx/>
                <a:buChar char="•"/>
                <a:defRPr/>
              </a:pPr>
              <a:r>
                <a:rPr kumimoji="1" lang="es-MX" sz="2500" b="1" dirty="0" smtClean="0">
                  <a:solidFill>
                    <a:srgbClr val="0000CC"/>
                  </a:solidFill>
                  <a:latin typeface="Arial" charset="0"/>
                </a:rPr>
                <a:t>  REVISAR LA POSICIÓN DE UN PUESTO </a:t>
              </a:r>
            </a:p>
            <a:p>
              <a:pPr algn="just" eaLnBrk="1" hangingPunct="1">
                <a:defRPr/>
              </a:pPr>
              <a:r>
                <a:rPr kumimoji="1" lang="es-MX" sz="2500" b="1" dirty="0" smtClean="0">
                  <a:solidFill>
                    <a:srgbClr val="0000CC"/>
                  </a:solidFill>
                  <a:latin typeface="Arial" charset="0"/>
                </a:rPr>
                <a:t>   QUE EXISTENTE PARA DETERMINAR SI SE </a:t>
              </a:r>
            </a:p>
            <a:p>
              <a:pPr algn="just" eaLnBrk="1" hangingPunct="1">
                <a:defRPr/>
              </a:pPr>
              <a:r>
                <a:rPr kumimoji="1" lang="es-MX" sz="2500" b="1" dirty="0" smtClean="0">
                  <a:solidFill>
                    <a:srgbClr val="0000CC"/>
                  </a:solidFill>
                  <a:latin typeface="Arial" charset="0"/>
                </a:rPr>
                <a:t>   REQUIERE  LA MODIFICACIÓN DE ALGUNAS </a:t>
              </a:r>
            </a:p>
            <a:p>
              <a:pPr algn="just" eaLnBrk="1" hangingPunct="1">
                <a:defRPr/>
              </a:pPr>
              <a:r>
                <a:rPr kumimoji="1" lang="es-MX" sz="2500" b="1" dirty="0" smtClean="0">
                  <a:solidFill>
                    <a:srgbClr val="0000CC"/>
                  </a:solidFill>
                  <a:latin typeface="Arial" charset="0"/>
                </a:rPr>
                <a:t>   ESPECIFICACIONES. </a:t>
              </a:r>
            </a:p>
            <a:p>
              <a:pPr algn="just" eaLnBrk="1" hangingPunct="1">
                <a:buFontTx/>
                <a:buChar char="•"/>
                <a:defRPr/>
              </a:pPr>
              <a:r>
                <a:rPr kumimoji="1" lang="es-MX" sz="2500" b="1" dirty="0" smtClean="0">
                  <a:solidFill>
                    <a:srgbClr val="0000CC"/>
                  </a:solidFill>
                  <a:latin typeface="Arial" charset="0"/>
                </a:rPr>
                <a:t>  DECIDIR SOBRE QUE BASE SE DESEA </a:t>
              </a:r>
            </a:p>
            <a:p>
              <a:pPr algn="just" eaLnBrk="1" hangingPunct="1">
                <a:defRPr/>
              </a:pPr>
              <a:r>
                <a:rPr kumimoji="1" lang="es-MX" sz="2500" b="1" dirty="0" smtClean="0">
                  <a:solidFill>
                    <a:srgbClr val="0000CC"/>
                  </a:solidFill>
                  <a:latin typeface="Arial" charset="0"/>
                </a:rPr>
                <a:t>   CONTRATAR A ALGUIEN.</a:t>
              </a:r>
            </a:p>
            <a:p>
              <a:pPr algn="just" eaLnBrk="1" hangingPunct="1">
                <a:buFontTx/>
                <a:buChar char="•"/>
                <a:defRPr/>
              </a:pPr>
              <a:r>
                <a:rPr kumimoji="1" lang="es-MX" sz="2500" b="1" dirty="0" smtClean="0">
                  <a:solidFill>
                    <a:srgbClr val="0000CC"/>
                  </a:solidFill>
                  <a:latin typeface="Arial" charset="0"/>
                </a:rPr>
                <a:t>  POSIBLES ALTERNATIVAS PARA </a:t>
              </a:r>
            </a:p>
            <a:p>
              <a:pPr algn="just" eaLnBrk="1" hangingPunct="1">
                <a:defRPr/>
              </a:pPr>
              <a:r>
                <a:rPr kumimoji="1" lang="es-MX" sz="2500" b="1" dirty="0" smtClean="0">
                  <a:solidFill>
                    <a:srgbClr val="0000CC"/>
                  </a:solidFill>
                  <a:latin typeface="Arial" charset="0"/>
                </a:rPr>
                <a:t>   ENCONTRAR A LA PERSONA ADECUADA</a:t>
              </a:r>
              <a:endParaRPr kumimoji="1" lang="es-ES" sz="2500" b="1" dirty="0" smtClean="0">
                <a:solidFill>
                  <a:srgbClr val="0000CC"/>
                </a:solidFill>
                <a:latin typeface="Arial" charset="0"/>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29378"/>
                                        </p:tgtEl>
                                        <p:attrNameLst>
                                          <p:attrName>style.visibility</p:attrName>
                                        </p:attrNameLst>
                                      </p:cBhvr>
                                      <p:to>
                                        <p:strVal val="visible"/>
                                      </p:to>
                                    </p:set>
                                    <p:anim calcmode="lin" valueType="num">
                                      <p:cBhvr>
                                        <p:cTn id="7" dur="500" fill="hold"/>
                                        <p:tgtEl>
                                          <p:spTgt spid="229378"/>
                                        </p:tgtEl>
                                        <p:attrNameLst>
                                          <p:attrName>ppt_w</p:attrName>
                                        </p:attrNameLst>
                                      </p:cBhvr>
                                      <p:tavLst>
                                        <p:tav tm="0">
                                          <p:val>
                                            <p:strVal val="4*#ppt_w"/>
                                          </p:val>
                                        </p:tav>
                                        <p:tav tm="100000">
                                          <p:val>
                                            <p:strVal val="#ppt_w"/>
                                          </p:val>
                                        </p:tav>
                                      </p:tavLst>
                                    </p:anim>
                                    <p:anim calcmode="lin" valueType="num">
                                      <p:cBhvr>
                                        <p:cTn id="8" dur="500" fill="hold"/>
                                        <p:tgtEl>
                                          <p:spTgt spid="229378"/>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17" presetClass="entr" presetSubtype="10" fill="hold" nodeType="afterEffect">
                                  <p:stCondLst>
                                    <p:cond delay="0"/>
                                  </p:stCondLst>
                                  <p:childTnLst>
                                    <p:set>
                                      <p:cBhvr>
                                        <p:cTn id="11" dur="1" fill="hold">
                                          <p:stCondLst>
                                            <p:cond delay="0"/>
                                          </p:stCondLst>
                                        </p:cTn>
                                        <p:tgtEl>
                                          <p:spTgt spid="229381"/>
                                        </p:tgtEl>
                                        <p:attrNameLst>
                                          <p:attrName>style.visibility</p:attrName>
                                        </p:attrNameLst>
                                      </p:cBhvr>
                                      <p:to>
                                        <p:strVal val="visible"/>
                                      </p:to>
                                    </p:set>
                                    <p:anim calcmode="lin" valueType="num">
                                      <p:cBhvr>
                                        <p:cTn id="12" dur="500" fill="hold"/>
                                        <p:tgtEl>
                                          <p:spTgt spid="229381"/>
                                        </p:tgtEl>
                                        <p:attrNameLst>
                                          <p:attrName>ppt_w</p:attrName>
                                        </p:attrNameLst>
                                      </p:cBhvr>
                                      <p:tavLst>
                                        <p:tav tm="0">
                                          <p:val>
                                            <p:fltVal val="0"/>
                                          </p:val>
                                        </p:tav>
                                        <p:tav tm="100000">
                                          <p:val>
                                            <p:strVal val="#ppt_w"/>
                                          </p:val>
                                        </p:tav>
                                      </p:tavLst>
                                    </p:anim>
                                    <p:anim calcmode="lin" valueType="num">
                                      <p:cBhvr>
                                        <p:cTn id="13" dur="500" fill="hold"/>
                                        <p:tgtEl>
                                          <p:spTgt spid="22938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378"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971600" y="116632"/>
            <a:ext cx="7551738" cy="1065213"/>
          </a:xfrm>
        </p:spPr>
        <p:txBody>
          <a:bodyPr lIns="92075" tIns="46038" rIns="92075" bIns="46038"/>
          <a:lstStyle/>
          <a:p>
            <a:pPr algn="ctr" eaLnBrk="1" hangingPunct="1"/>
            <a:r>
              <a:rPr lang="es-MX" altLang="es-MX" i="1" dirty="0" smtClean="0">
                <a:effectLst>
                  <a:outerShdw blurRad="38100" dist="38100" dir="2700000" algn="tl">
                    <a:srgbClr val="C0C0C0"/>
                  </a:outerShdw>
                </a:effectLst>
              </a:rPr>
              <a:t>Administración de los Recursos Humanos</a:t>
            </a:r>
            <a:endParaRPr lang="es-ES" altLang="es-MX" i="1" dirty="0" smtClean="0">
              <a:effectLst>
                <a:outerShdw blurRad="38100" dist="38100" dir="2700000" algn="tl">
                  <a:srgbClr val="C0C0C0"/>
                </a:outerShdw>
              </a:effectLst>
            </a:endParaRPr>
          </a:p>
        </p:txBody>
      </p:sp>
      <p:sp>
        <p:nvSpPr>
          <p:cNvPr id="61444" name="Rectangle 4"/>
          <p:cNvSpPr>
            <a:spLocks noGrp="1" noChangeArrowheads="1"/>
          </p:cNvSpPr>
          <p:nvPr>
            <p:ph type="body" idx="1"/>
          </p:nvPr>
        </p:nvSpPr>
        <p:spPr>
          <a:xfrm>
            <a:off x="684213" y="1124744"/>
            <a:ext cx="8223250" cy="5029200"/>
          </a:xfrm>
        </p:spPr>
        <p:txBody>
          <a:bodyPr/>
          <a:lstStyle/>
          <a:p>
            <a:pPr algn="ctr" eaLnBrk="1" hangingPunct="1">
              <a:buFont typeface="Wingdings" pitchFamily="2" charset="2"/>
              <a:buNone/>
            </a:pPr>
            <a:r>
              <a:rPr lang="es-ES" altLang="es-MX" sz="2400" b="1" i="1" dirty="0" smtClean="0">
                <a:solidFill>
                  <a:srgbClr val="FF0000"/>
                </a:solidFill>
              </a:rPr>
              <a:t>TIENE QUE VER CON:</a:t>
            </a:r>
          </a:p>
        </p:txBody>
      </p:sp>
      <p:sp>
        <p:nvSpPr>
          <p:cNvPr id="12293" name="Rectangle 6"/>
          <p:cNvSpPr>
            <a:spLocks noChangeArrowheads="1"/>
          </p:cNvSpPr>
          <p:nvPr/>
        </p:nvSpPr>
        <p:spPr bwMode="auto">
          <a:xfrm>
            <a:off x="741363" y="1017588"/>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12294" name="Rectangle 7"/>
          <p:cNvSpPr>
            <a:spLocks noChangeArrowheads="1"/>
          </p:cNvSpPr>
          <p:nvPr/>
        </p:nvSpPr>
        <p:spPr bwMode="auto">
          <a:xfrm>
            <a:off x="654050" y="1017588"/>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12295" name="Rectangle 11"/>
          <p:cNvSpPr>
            <a:spLocks noChangeArrowheads="1"/>
          </p:cNvSpPr>
          <p:nvPr/>
        </p:nvSpPr>
        <p:spPr bwMode="auto">
          <a:xfrm>
            <a:off x="741363" y="2178050"/>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grpSp>
        <p:nvGrpSpPr>
          <p:cNvPr id="44038" name="Group 14"/>
          <p:cNvGrpSpPr>
            <a:grpSpLocks/>
          </p:cNvGrpSpPr>
          <p:nvPr/>
        </p:nvGrpSpPr>
        <p:grpSpPr bwMode="auto">
          <a:xfrm>
            <a:off x="1043608" y="1484784"/>
            <a:ext cx="7552301" cy="2664296"/>
            <a:chOff x="779" y="2928"/>
            <a:chExt cx="4837" cy="1295"/>
          </a:xfrm>
        </p:grpSpPr>
        <p:pic>
          <p:nvPicPr>
            <p:cNvPr id="44039" name="Picture 10" descr="http://t1.gstatic.com/images?q=tbn:ANd9GcTz-U3L_NilVbAKtrPmDSrDiiNV7PYyWh2gDfSX_yk4P9WAbNblQw">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4" y="2928"/>
              <a:ext cx="2112" cy="12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1452" name="Text Box 12"/>
            <p:cNvSpPr txBox="1">
              <a:spLocks noChangeArrowheads="1"/>
            </p:cNvSpPr>
            <p:nvPr/>
          </p:nvSpPr>
          <p:spPr bwMode="auto">
            <a:xfrm>
              <a:off x="779" y="3294"/>
              <a:ext cx="2064" cy="49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defRPr/>
              </a:pPr>
              <a:r>
                <a:rPr lang="es-MX" sz="3200" b="1" dirty="0">
                  <a:effectLst>
                    <a:outerShdw blurRad="38100" dist="38100" dir="2700000" algn="tl">
                      <a:srgbClr val="C0C0C0"/>
                    </a:outerShdw>
                  </a:effectLst>
                  <a:ea typeface="+mn-ea"/>
                </a:rPr>
                <a:t>PROCESO PRODUCTIVO</a:t>
              </a:r>
              <a:endParaRPr lang="es-ES" sz="3200" b="1" dirty="0">
                <a:effectLst>
                  <a:outerShdw blurRad="38100" dist="38100" dir="2700000" algn="tl">
                    <a:srgbClr val="C0C0C0"/>
                  </a:outerShdw>
                </a:effectLst>
                <a:ea typeface="+mn-ea"/>
              </a:endParaRPr>
            </a:p>
          </p:txBody>
        </p:sp>
        <p:sp>
          <p:nvSpPr>
            <p:cNvPr id="61453" name="AutoShape 13"/>
            <p:cNvSpPr>
              <a:spLocks noChangeArrowheads="1"/>
            </p:cNvSpPr>
            <p:nvPr/>
          </p:nvSpPr>
          <p:spPr bwMode="auto">
            <a:xfrm>
              <a:off x="2688" y="3408"/>
              <a:ext cx="720" cy="240"/>
            </a:xfrm>
            <a:prstGeom prst="rightArrow">
              <a:avLst>
                <a:gd name="adj1" fmla="val 50000"/>
                <a:gd name="adj2" fmla="val 75000"/>
              </a:avLst>
            </a:prstGeom>
            <a:solidFill>
              <a:schemeClr val="accent1"/>
            </a:solidFill>
            <a:ln w="38100" cmpd="dbl">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a:defRPr/>
              </a:pPr>
              <a:endParaRPr lang="es-ES" b="1">
                <a:effectLst>
                  <a:outerShdw blurRad="38100" dist="38100" dir="2700000" algn="tl">
                    <a:srgbClr val="000000"/>
                  </a:outerShdw>
                </a:effectLst>
                <a:ea typeface="+mn-ea"/>
              </a:endParaRPr>
            </a:p>
          </p:txBody>
        </p:sp>
      </p:grpSp>
      <p:pic>
        <p:nvPicPr>
          <p:cNvPr id="2" name="Imagen 1"/>
          <p:cNvPicPr>
            <a:picLocks noChangeAspect="1"/>
          </p:cNvPicPr>
          <p:nvPr/>
        </p:nvPicPr>
        <p:blipFill>
          <a:blip r:embed="rId5"/>
          <a:stretch>
            <a:fillRect/>
          </a:stretch>
        </p:blipFill>
        <p:spPr>
          <a:xfrm>
            <a:off x="1823600" y="4077072"/>
            <a:ext cx="6132776" cy="2780928"/>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1442"/>
                                        </p:tgtEl>
                                        <p:attrNameLst>
                                          <p:attrName>style.visibility</p:attrName>
                                        </p:attrNameLst>
                                      </p:cBhvr>
                                      <p:to>
                                        <p:strVal val="visible"/>
                                      </p:to>
                                    </p:set>
                                    <p:anim calcmode="lin" valueType="num">
                                      <p:cBhvr additive="base">
                                        <p:cTn id="7" dur="500" fill="hold"/>
                                        <p:tgtEl>
                                          <p:spTgt spid="61442"/>
                                        </p:tgtEl>
                                        <p:attrNameLst>
                                          <p:attrName>ppt_x</p:attrName>
                                        </p:attrNameLst>
                                      </p:cBhvr>
                                      <p:tavLst>
                                        <p:tav tm="0">
                                          <p:val>
                                            <p:strVal val="#ppt_x"/>
                                          </p:val>
                                        </p:tav>
                                        <p:tav tm="100000">
                                          <p:val>
                                            <p:strVal val="#ppt_x"/>
                                          </p:val>
                                        </p:tav>
                                      </p:tavLst>
                                    </p:anim>
                                    <p:anim calcmode="lin" valueType="num">
                                      <p:cBhvr additive="base">
                                        <p:cTn id="8" dur="500" fill="hold"/>
                                        <p:tgtEl>
                                          <p:spTgt spid="6144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autoUpdateAnimBg="0"/>
    </p:bldLst>
  </p:timing>
</p:sld>
</file>

<file path=ppt/slides/slide1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0402" name="Rectangle 2"/>
          <p:cNvSpPr>
            <a:spLocks noGrp="1" noChangeArrowheads="1"/>
          </p:cNvSpPr>
          <p:nvPr>
            <p:ph type="body" idx="1"/>
          </p:nvPr>
        </p:nvSpPr>
        <p:spPr>
          <a:xfrm>
            <a:off x="1115616" y="188640"/>
            <a:ext cx="7391400" cy="533400"/>
          </a:xfrm>
        </p:spPr>
        <p:txBody>
          <a:bodyPr/>
          <a:lstStyle/>
          <a:p>
            <a:pPr marL="0" indent="0" algn="ctr" eaLnBrk="1" hangingPunct="1">
              <a:lnSpc>
                <a:spcPct val="90000"/>
              </a:lnSpc>
              <a:buFont typeface="Wingdings" pitchFamily="2" charset="2"/>
              <a:buNone/>
              <a:defRPr/>
            </a:pPr>
            <a:r>
              <a:rPr lang="es-MX" sz="3600" b="1" dirty="0" smtClean="0">
                <a:solidFill>
                  <a:schemeClr val="tx2"/>
                </a:solidFill>
                <a:effectLst>
                  <a:outerShdw blurRad="38100" dist="38100" dir="2700000" algn="tl">
                    <a:srgbClr val="C0C0C0"/>
                  </a:outerShdw>
                </a:effectLst>
                <a:ea typeface="+mn-ea"/>
                <a:cs typeface="+mn-cs"/>
              </a:rPr>
              <a:t> RECLUTAMIENTO</a:t>
            </a:r>
            <a:endParaRPr lang="es-MX" sz="1400" b="1" i="1" dirty="0" smtClean="0">
              <a:solidFill>
                <a:schemeClr val="tx2"/>
              </a:solidFill>
              <a:effectLst>
                <a:outerShdw blurRad="38100" dist="38100" dir="2700000" algn="tl">
                  <a:srgbClr val="C0C0C0"/>
                </a:outerShdw>
              </a:effectLst>
              <a:ea typeface="+mn-ea"/>
              <a:cs typeface="+mn-cs"/>
            </a:endParaRPr>
          </a:p>
        </p:txBody>
      </p:sp>
      <p:grpSp>
        <p:nvGrpSpPr>
          <p:cNvPr id="230406" name="Group 6"/>
          <p:cNvGrpSpPr>
            <a:grpSpLocks/>
          </p:cNvGrpSpPr>
          <p:nvPr/>
        </p:nvGrpSpPr>
        <p:grpSpPr bwMode="auto">
          <a:xfrm>
            <a:off x="827584" y="909291"/>
            <a:ext cx="8153400" cy="2279651"/>
            <a:chOff x="576" y="723"/>
            <a:chExt cx="5136" cy="1436"/>
          </a:xfrm>
        </p:grpSpPr>
        <p:sp>
          <p:nvSpPr>
            <p:cNvPr id="230404" name="Text Box 4"/>
            <p:cNvSpPr txBox="1">
              <a:spLocks noChangeArrowheads="1"/>
            </p:cNvSpPr>
            <p:nvPr/>
          </p:nvSpPr>
          <p:spPr bwMode="auto">
            <a:xfrm>
              <a:off x="576" y="723"/>
              <a:ext cx="5088" cy="52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b="1" dirty="0">
                  <a:solidFill>
                    <a:schemeClr val="tx2"/>
                  </a:solidFill>
                  <a:latin typeface="Arial" charset="0"/>
                  <a:ea typeface="+mn-ea"/>
                </a:rPr>
                <a:t>LAS </a:t>
              </a:r>
              <a:r>
                <a:rPr kumimoji="1" lang="es-MX" b="1" i="1" dirty="0">
                  <a:solidFill>
                    <a:srgbClr val="FF0000"/>
                  </a:solidFill>
                  <a:effectLst>
                    <a:outerShdw blurRad="38100" dist="38100" dir="2700000" algn="tl">
                      <a:srgbClr val="C0C0C0"/>
                    </a:outerShdw>
                  </a:effectLst>
                  <a:latin typeface="Arial" charset="0"/>
                  <a:ea typeface="+mn-ea"/>
                </a:rPr>
                <a:t>DESVENTAJAS</a:t>
              </a:r>
              <a:r>
                <a:rPr kumimoji="1" lang="es-MX" b="1" dirty="0">
                  <a:solidFill>
                    <a:schemeClr val="tx2"/>
                  </a:solidFill>
                  <a:latin typeface="Arial" charset="0"/>
                  <a:ea typeface="+mn-ea"/>
                </a:rPr>
                <a:t> DE TENER </a:t>
              </a:r>
            </a:p>
            <a:p>
              <a:pPr algn="ctr">
                <a:defRPr/>
              </a:pPr>
              <a:r>
                <a:rPr kumimoji="1" lang="es-MX" b="1" dirty="0">
                  <a:solidFill>
                    <a:schemeClr val="tx2"/>
                  </a:solidFill>
                  <a:latin typeface="Arial" charset="0"/>
                  <a:ea typeface="+mn-ea"/>
                </a:rPr>
                <a:t>UN RECLUTAMIENTO </a:t>
              </a:r>
              <a:r>
                <a:rPr kumimoji="1" lang="es-MX" b="1" i="1" u="sng" dirty="0" smtClean="0">
                  <a:solidFill>
                    <a:srgbClr val="FF0000"/>
                  </a:solidFill>
                  <a:latin typeface="Arial" charset="0"/>
                  <a:ea typeface="+mn-ea"/>
                </a:rPr>
                <a:t>NO</a:t>
              </a:r>
              <a:r>
                <a:rPr kumimoji="1" lang="es-MX" b="1" i="1" u="sng" dirty="0" smtClean="0">
                  <a:solidFill>
                    <a:schemeClr val="tx2"/>
                  </a:solidFill>
                  <a:latin typeface="Arial" charset="0"/>
                  <a:ea typeface="+mn-ea"/>
                </a:rPr>
                <a:t> </a:t>
              </a:r>
              <a:r>
                <a:rPr kumimoji="1" lang="es-MX" b="1" dirty="0" smtClean="0">
                  <a:solidFill>
                    <a:schemeClr val="tx2"/>
                  </a:solidFill>
                  <a:latin typeface="Arial" charset="0"/>
                  <a:ea typeface="+mn-ea"/>
                </a:rPr>
                <a:t>PLANEADO </a:t>
              </a:r>
              <a:r>
                <a:rPr kumimoji="1" lang="es-MX" b="1" dirty="0">
                  <a:solidFill>
                    <a:schemeClr val="tx2"/>
                  </a:solidFill>
                  <a:latin typeface="Arial" charset="0"/>
                  <a:ea typeface="+mn-ea"/>
                </a:rPr>
                <a:t>SON:</a:t>
              </a:r>
              <a:endParaRPr kumimoji="1" lang="es-ES" b="1" dirty="0">
                <a:solidFill>
                  <a:schemeClr val="tx2"/>
                </a:solidFill>
                <a:latin typeface="Arial" charset="0"/>
                <a:ea typeface="+mn-ea"/>
              </a:endParaRPr>
            </a:p>
          </p:txBody>
        </p:sp>
        <p:sp>
          <p:nvSpPr>
            <p:cNvPr id="162821" name="Text Box 5"/>
            <p:cNvSpPr txBox="1">
              <a:spLocks noChangeArrowheads="1"/>
            </p:cNvSpPr>
            <p:nvPr/>
          </p:nvSpPr>
          <p:spPr bwMode="auto">
            <a:xfrm>
              <a:off x="768" y="1403"/>
              <a:ext cx="4944" cy="75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marL="342900" indent="-342900" eaLnBrk="1" hangingPunct="1">
                <a:buFont typeface="Arial"/>
                <a:buChar char="•"/>
                <a:defRPr/>
              </a:pPr>
              <a:r>
                <a:rPr kumimoji="1" lang="es-MX" b="1" dirty="0" smtClean="0">
                  <a:solidFill>
                    <a:schemeClr val="tx2"/>
                  </a:solidFill>
                  <a:latin typeface="Arial" charset="0"/>
                </a:rPr>
                <a:t>PERDIDA DE TIEMPO </a:t>
              </a:r>
            </a:p>
            <a:p>
              <a:pPr marL="342900" indent="-342900" eaLnBrk="1" hangingPunct="1">
                <a:buFont typeface="Arial"/>
                <a:buChar char="•"/>
                <a:defRPr/>
              </a:pPr>
              <a:r>
                <a:rPr kumimoji="1" lang="es-MX" b="1" dirty="0" smtClean="0">
                  <a:solidFill>
                    <a:schemeClr val="tx2"/>
                  </a:solidFill>
                  <a:latin typeface="Arial" charset="0"/>
                </a:rPr>
                <a:t>RETRASO EN LA CONTRATACIÓN</a:t>
              </a:r>
            </a:p>
            <a:p>
              <a:pPr marL="342900" indent="-342900" eaLnBrk="1" hangingPunct="1">
                <a:buFont typeface="Arial"/>
                <a:buChar char="•"/>
                <a:defRPr/>
              </a:pPr>
              <a:r>
                <a:rPr kumimoji="1" lang="es-MX" b="1" dirty="0" smtClean="0">
                  <a:solidFill>
                    <a:schemeClr val="tx2"/>
                  </a:solidFill>
                  <a:latin typeface="Arial" charset="0"/>
                </a:rPr>
                <a:t>DINERO.</a:t>
              </a:r>
              <a:endParaRPr kumimoji="1" lang="es-ES" b="1" dirty="0" smtClean="0">
                <a:solidFill>
                  <a:schemeClr val="tx2"/>
                </a:solidFill>
                <a:latin typeface="Arial" charset="0"/>
              </a:endParaRPr>
            </a:p>
          </p:txBody>
        </p:sp>
      </p:grpSp>
      <p:pic>
        <p:nvPicPr>
          <p:cNvPr id="2" name="Imagen 1"/>
          <p:cNvPicPr>
            <a:picLocks noChangeAspect="1"/>
          </p:cNvPicPr>
          <p:nvPr/>
        </p:nvPicPr>
        <p:blipFill>
          <a:blip r:embed="rId2"/>
          <a:stretch>
            <a:fillRect/>
          </a:stretch>
        </p:blipFill>
        <p:spPr>
          <a:xfrm>
            <a:off x="5412432" y="3858096"/>
            <a:ext cx="3048000" cy="2235200"/>
          </a:xfrm>
          <a:prstGeom prst="rect">
            <a:avLst/>
          </a:prstGeom>
        </p:spPr>
      </p:pic>
      <p:pic>
        <p:nvPicPr>
          <p:cNvPr id="3" name="Imagen 2"/>
          <p:cNvPicPr>
            <a:picLocks noChangeAspect="1"/>
          </p:cNvPicPr>
          <p:nvPr/>
        </p:nvPicPr>
        <p:blipFill>
          <a:blip r:embed="rId3"/>
          <a:stretch>
            <a:fillRect/>
          </a:stretch>
        </p:blipFill>
        <p:spPr>
          <a:xfrm>
            <a:off x="1043608" y="3832696"/>
            <a:ext cx="3594100" cy="22606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30402"/>
                                        </p:tgtEl>
                                        <p:attrNameLst>
                                          <p:attrName>style.visibility</p:attrName>
                                        </p:attrNameLst>
                                      </p:cBhvr>
                                      <p:to>
                                        <p:strVal val="visible"/>
                                      </p:to>
                                    </p:set>
                                    <p:anim calcmode="lin" valueType="num">
                                      <p:cBhvr>
                                        <p:cTn id="7" dur="500" fill="hold"/>
                                        <p:tgtEl>
                                          <p:spTgt spid="230402"/>
                                        </p:tgtEl>
                                        <p:attrNameLst>
                                          <p:attrName>ppt_w</p:attrName>
                                        </p:attrNameLst>
                                      </p:cBhvr>
                                      <p:tavLst>
                                        <p:tav tm="0">
                                          <p:val>
                                            <p:strVal val="4*#ppt_w"/>
                                          </p:val>
                                        </p:tav>
                                        <p:tav tm="100000">
                                          <p:val>
                                            <p:strVal val="#ppt_w"/>
                                          </p:val>
                                        </p:tav>
                                      </p:tavLst>
                                    </p:anim>
                                    <p:anim calcmode="lin" valueType="num">
                                      <p:cBhvr>
                                        <p:cTn id="8" dur="500" fill="hold"/>
                                        <p:tgtEl>
                                          <p:spTgt spid="230402"/>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17" presetClass="entr" presetSubtype="10" fill="hold" nodeType="afterEffect">
                                  <p:stCondLst>
                                    <p:cond delay="0"/>
                                  </p:stCondLst>
                                  <p:childTnLst>
                                    <p:set>
                                      <p:cBhvr>
                                        <p:cTn id="11" dur="1" fill="hold">
                                          <p:stCondLst>
                                            <p:cond delay="0"/>
                                          </p:stCondLst>
                                        </p:cTn>
                                        <p:tgtEl>
                                          <p:spTgt spid="230406"/>
                                        </p:tgtEl>
                                        <p:attrNameLst>
                                          <p:attrName>style.visibility</p:attrName>
                                        </p:attrNameLst>
                                      </p:cBhvr>
                                      <p:to>
                                        <p:strVal val="visible"/>
                                      </p:to>
                                    </p:set>
                                    <p:anim calcmode="lin" valueType="num">
                                      <p:cBhvr>
                                        <p:cTn id="12" dur="500" fill="hold"/>
                                        <p:tgtEl>
                                          <p:spTgt spid="230406"/>
                                        </p:tgtEl>
                                        <p:attrNameLst>
                                          <p:attrName>ppt_w</p:attrName>
                                        </p:attrNameLst>
                                      </p:cBhvr>
                                      <p:tavLst>
                                        <p:tav tm="0">
                                          <p:val>
                                            <p:fltVal val="0"/>
                                          </p:val>
                                        </p:tav>
                                        <p:tav tm="100000">
                                          <p:val>
                                            <p:strVal val="#ppt_w"/>
                                          </p:val>
                                        </p:tav>
                                      </p:tavLst>
                                    </p:anim>
                                    <p:anim calcmode="lin" valueType="num">
                                      <p:cBhvr>
                                        <p:cTn id="13" dur="500" fill="hold"/>
                                        <p:tgtEl>
                                          <p:spTgt spid="23040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0402" grpId="0" autoUpdateAnimBg="0"/>
    </p:bldLst>
  </p:timing>
</p:sld>
</file>

<file path=ppt/slides/slide1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1426" name="Rectangle 2"/>
          <p:cNvSpPr>
            <a:spLocks noGrp="1" noChangeArrowheads="1"/>
          </p:cNvSpPr>
          <p:nvPr>
            <p:ph type="body" idx="1"/>
          </p:nvPr>
        </p:nvSpPr>
        <p:spPr>
          <a:xfrm>
            <a:off x="1043608" y="188640"/>
            <a:ext cx="7391400" cy="533400"/>
          </a:xfrm>
        </p:spPr>
        <p:txBody>
          <a:bodyPr/>
          <a:lstStyle/>
          <a:p>
            <a:pPr marL="0" indent="0" algn="ctr" eaLnBrk="1" hangingPunct="1">
              <a:lnSpc>
                <a:spcPct val="90000"/>
              </a:lnSpc>
              <a:buFont typeface="Wingdings" pitchFamily="2" charset="2"/>
              <a:buNone/>
              <a:defRPr/>
            </a:pPr>
            <a:r>
              <a:rPr lang="es-MX" sz="3600" b="1" dirty="0" smtClean="0">
                <a:solidFill>
                  <a:schemeClr val="tx2"/>
                </a:solidFill>
                <a:effectLst>
                  <a:outerShdw blurRad="38100" dist="38100" dir="2700000" algn="tl">
                    <a:srgbClr val="C0C0C0"/>
                  </a:outerShdw>
                </a:effectLst>
                <a:ea typeface="+mn-ea"/>
                <a:cs typeface="+mn-cs"/>
              </a:rPr>
              <a:t> RECLUTAMIENTO</a:t>
            </a:r>
            <a:endParaRPr lang="es-MX" sz="1400" b="1" i="1" dirty="0" smtClean="0">
              <a:solidFill>
                <a:schemeClr val="tx2"/>
              </a:solidFill>
              <a:effectLst>
                <a:outerShdw blurRad="38100" dist="38100" dir="2700000" algn="tl">
                  <a:srgbClr val="C0C0C0"/>
                </a:outerShdw>
              </a:effectLst>
              <a:ea typeface="+mn-ea"/>
              <a:cs typeface="+mn-cs"/>
            </a:endParaRPr>
          </a:p>
        </p:txBody>
      </p:sp>
      <p:grpSp>
        <p:nvGrpSpPr>
          <p:cNvPr id="231427" name="Group 3"/>
          <p:cNvGrpSpPr>
            <a:grpSpLocks/>
          </p:cNvGrpSpPr>
          <p:nvPr/>
        </p:nvGrpSpPr>
        <p:grpSpPr bwMode="auto">
          <a:xfrm>
            <a:off x="914400" y="764704"/>
            <a:ext cx="8077200" cy="2216150"/>
            <a:chOff x="576" y="663"/>
            <a:chExt cx="5088" cy="1396"/>
          </a:xfrm>
        </p:grpSpPr>
        <p:sp>
          <p:nvSpPr>
            <p:cNvPr id="231428" name="Text Box 4"/>
            <p:cNvSpPr txBox="1">
              <a:spLocks noChangeArrowheads="1"/>
            </p:cNvSpPr>
            <p:nvPr/>
          </p:nvSpPr>
          <p:spPr bwMode="auto">
            <a:xfrm>
              <a:off x="576" y="663"/>
              <a:ext cx="5088" cy="27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2200" b="1" dirty="0">
                  <a:solidFill>
                    <a:srgbClr val="FF0000"/>
                  </a:solidFill>
                  <a:effectLst>
                    <a:outerShdw blurRad="38100" dist="38100" dir="2700000" algn="tl">
                      <a:srgbClr val="C0C0C0"/>
                    </a:outerShdw>
                  </a:effectLst>
                  <a:latin typeface="Arial" charset="0"/>
                  <a:ea typeface="+mn-ea"/>
                </a:rPr>
                <a:t>LA </a:t>
              </a:r>
              <a:r>
                <a:rPr kumimoji="1" lang="es-MX" sz="2200" b="1" dirty="0" smtClean="0">
                  <a:solidFill>
                    <a:srgbClr val="FF0000"/>
                  </a:solidFill>
                  <a:effectLst>
                    <a:outerShdw blurRad="38100" dist="38100" dir="2700000" algn="tl">
                      <a:srgbClr val="C0C0C0"/>
                    </a:outerShdw>
                  </a:effectLst>
                  <a:latin typeface="Arial" charset="0"/>
                  <a:ea typeface="+mn-ea"/>
                </a:rPr>
                <a:t>PLANEACIÓN ESTRATÉGICA</a:t>
              </a:r>
              <a:endParaRPr kumimoji="1" lang="es-ES" sz="2200" b="1" dirty="0">
                <a:solidFill>
                  <a:srgbClr val="FF0000"/>
                </a:solidFill>
                <a:effectLst>
                  <a:outerShdw blurRad="38100" dist="38100" dir="2700000" algn="tl">
                    <a:srgbClr val="C0C0C0"/>
                  </a:outerShdw>
                </a:effectLst>
                <a:latin typeface="Arial" charset="0"/>
                <a:ea typeface="+mn-ea"/>
              </a:endParaRPr>
            </a:p>
          </p:txBody>
        </p:sp>
        <p:sp>
          <p:nvSpPr>
            <p:cNvPr id="163845" name="Text Box 5"/>
            <p:cNvSpPr txBox="1">
              <a:spLocks noChangeArrowheads="1"/>
            </p:cNvSpPr>
            <p:nvPr/>
          </p:nvSpPr>
          <p:spPr bwMode="auto">
            <a:xfrm>
              <a:off x="657" y="935"/>
              <a:ext cx="4944" cy="112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buFontTx/>
                <a:buChar char="•"/>
              </a:pPr>
              <a:r>
                <a:rPr kumimoji="1" lang="es-MX" altLang="es-MX" sz="2200" b="1" dirty="0">
                  <a:solidFill>
                    <a:schemeClr val="tx2"/>
                  </a:solidFill>
                  <a:latin typeface="Arial" pitchFamily="34" charset="0"/>
                </a:rPr>
                <a:t>  </a:t>
              </a:r>
              <a:r>
                <a:rPr kumimoji="1" lang="es-MX" altLang="es-MX" sz="2200" b="1" i="1" u="sng" dirty="0" smtClean="0">
                  <a:solidFill>
                    <a:srgbClr val="0000CC"/>
                  </a:solidFill>
                  <a:latin typeface="Arial" pitchFamily="34" charset="0"/>
                </a:rPr>
                <a:t>WERTHER</a:t>
              </a:r>
              <a:r>
                <a:rPr kumimoji="1" lang="es-MX" altLang="es-MX" sz="2200" b="1" dirty="0" smtClean="0">
                  <a:solidFill>
                    <a:schemeClr val="tx2"/>
                  </a:solidFill>
                  <a:latin typeface="Arial" pitchFamily="34" charset="0"/>
                </a:rPr>
                <a:t> </a:t>
              </a:r>
              <a:r>
                <a:rPr kumimoji="1" lang="es-MX" altLang="es-MX" sz="2200" b="1" dirty="0">
                  <a:solidFill>
                    <a:schemeClr val="tx2"/>
                  </a:solidFill>
                  <a:latin typeface="Arial" pitchFamily="34" charset="0"/>
                </a:rPr>
                <a:t>MENCIONA QUE LA </a:t>
              </a:r>
              <a:r>
                <a:rPr kumimoji="1" lang="es-MX" altLang="es-MX" sz="2200" b="1" dirty="0" smtClean="0">
                  <a:solidFill>
                    <a:schemeClr val="tx2"/>
                  </a:solidFill>
                  <a:latin typeface="Arial" pitchFamily="34" charset="0"/>
                </a:rPr>
                <a:t>PLANEACIÓN ESTRATÉGICA </a:t>
              </a:r>
              <a:r>
                <a:rPr kumimoji="1" lang="es-MX" altLang="es-MX" sz="2200" b="1" dirty="0">
                  <a:solidFill>
                    <a:schemeClr val="tx2"/>
                  </a:solidFill>
                  <a:latin typeface="Arial" pitchFamily="34" charset="0"/>
                </a:rPr>
                <a:t>SEÑALA EL RUMBO QUE DEBE ADOPTAR LA ORGANIZACIÓN Y NOS INDICAN LOS TIPOS DE PUESTOS Y LABORES QUE ES NECESARIO LLEVAR</a:t>
              </a:r>
              <a:r>
                <a:rPr kumimoji="1" lang="es-MX" altLang="es-MX" sz="2200" b="1" dirty="0" smtClean="0">
                  <a:solidFill>
                    <a:schemeClr val="tx2"/>
                  </a:solidFill>
                  <a:latin typeface="Arial" pitchFamily="34" charset="0"/>
                </a:rPr>
                <a:t>.</a:t>
              </a:r>
              <a:endParaRPr kumimoji="1" lang="es-MX" altLang="es-MX" sz="2200" b="1" dirty="0">
                <a:solidFill>
                  <a:schemeClr val="tx2"/>
                </a:solidFill>
                <a:latin typeface="Arial" pitchFamily="34" charset="0"/>
              </a:endParaRPr>
            </a:p>
          </p:txBody>
        </p:sp>
      </p:grpSp>
      <p:pic>
        <p:nvPicPr>
          <p:cNvPr id="2" name="Imagen 1"/>
          <p:cNvPicPr>
            <a:picLocks noChangeAspect="1"/>
          </p:cNvPicPr>
          <p:nvPr/>
        </p:nvPicPr>
        <p:blipFill>
          <a:blip r:embed="rId2"/>
          <a:stretch>
            <a:fillRect/>
          </a:stretch>
        </p:blipFill>
        <p:spPr>
          <a:xfrm>
            <a:off x="1979712" y="2929891"/>
            <a:ext cx="5328592" cy="3904922"/>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31426"/>
                                        </p:tgtEl>
                                        <p:attrNameLst>
                                          <p:attrName>style.visibility</p:attrName>
                                        </p:attrNameLst>
                                      </p:cBhvr>
                                      <p:to>
                                        <p:strVal val="visible"/>
                                      </p:to>
                                    </p:set>
                                    <p:anim calcmode="lin" valueType="num">
                                      <p:cBhvr>
                                        <p:cTn id="7" dur="500" fill="hold"/>
                                        <p:tgtEl>
                                          <p:spTgt spid="231426"/>
                                        </p:tgtEl>
                                        <p:attrNameLst>
                                          <p:attrName>ppt_w</p:attrName>
                                        </p:attrNameLst>
                                      </p:cBhvr>
                                      <p:tavLst>
                                        <p:tav tm="0">
                                          <p:val>
                                            <p:strVal val="4*#ppt_w"/>
                                          </p:val>
                                        </p:tav>
                                        <p:tav tm="100000">
                                          <p:val>
                                            <p:strVal val="#ppt_w"/>
                                          </p:val>
                                        </p:tav>
                                      </p:tavLst>
                                    </p:anim>
                                    <p:anim calcmode="lin" valueType="num">
                                      <p:cBhvr>
                                        <p:cTn id="8" dur="500" fill="hold"/>
                                        <p:tgtEl>
                                          <p:spTgt spid="231426"/>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17" presetClass="entr" presetSubtype="10" fill="hold" nodeType="afterEffect">
                                  <p:stCondLst>
                                    <p:cond delay="0"/>
                                  </p:stCondLst>
                                  <p:childTnLst>
                                    <p:set>
                                      <p:cBhvr>
                                        <p:cTn id="11" dur="1" fill="hold">
                                          <p:stCondLst>
                                            <p:cond delay="0"/>
                                          </p:stCondLst>
                                        </p:cTn>
                                        <p:tgtEl>
                                          <p:spTgt spid="231427"/>
                                        </p:tgtEl>
                                        <p:attrNameLst>
                                          <p:attrName>style.visibility</p:attrName>
                                        </p:attrNameLst>
                                      </p:cBhvr>
                                      <p:to>
                                        <p:strVal val="visible"/>
                                      </p:to>
                                    </p:set>
                                    <p:anim calcmode="lin" valueType="num">
                                      <p:cBhvr>
                                        <p:cTn id="12" dur="500" fill="hold"/>
                                        <p:tgtEl>
                                          <p:spTgt spid="231427"/>
                                        </p:tgtEl>
                                        <p:attrNameLst>
                                          <p:attrName>ppt_w</p:attrName>
                                        </p:attrNameLst>
                                      </p:cBhvr>
                                      <p:tavLst>
                                        <p:tav tm="0">
                                          <p:val>
                                            <p:fltVal val="0"/>
                                          </p:val>
                                        </p:tav>
                                        <p:tav tm="100000">
                                          <p:val>
                                            <p:strVal val="#ppt_w"/>
                                          </p:val>
                                        </p:tav>
                                      </p:tavLst>
                                    </p:anim>
                                    <p:anim calcmode="lin" valueType="num">
                                      <p:cBhvr>
                                        <p:cTn id="13" dur="500" fill="hold"/>
                                        <p:tgtEl>
                                          <p:spTgt spid="23142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1426" grpId="0" autoUpdateAnimBg="0"/>
    </p:bldLst>
  </p:timing>
</p:sld>
</file>

<file path=ppt/slides/slide1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2450" name="Rectangle 2"/>
          <p:cNvSpPr>
            <a:spLocks noGrp="1" noChangeArrowheads="1"/>
          </p:cNvSpPr>
          <p:nvPr>
            <p:ph type="body" idx="1"/>
          </p:nvPr>
        </p:nvSpPr>
        <p:spPr>
          <a:xfrm>
            <a:off x="1066800" y="87288"/>
            <a:ext cx="7391400" cy="533400"/>
          </a:xfrm>
        </p:spPr>
        <p:txBody>
          <a:bodyPr/>
          <a:lstStyle/>
          <a:p>
            <a:pPr marL="0" indent="0" algn="ctr" eaLnBrk="1" hangingPunct="1">
              <a:lnSpc>
                <a:spcPct val="90000"/>
              </a:lnSpc>
              <a:buFont typeface="Wingdings" pitchFamily="2" charset="2"/>
              <a:buNone/>
              <a:defRPr/>
            </a:pPr>
            <a:r>
              <a:rPr lang="es-MX" sz="3600" b="1" dirty="0" smtClean="0">
                <a:solidFill>
                  <a:schemeClr val="tx2"/>
                </a:solidFill>
                <a:effectLst>
                  <a:outerShdw blurRad="38100" dist="38100" dir="2700000" algn="tl">
                    <a:srgbClr val="C0C0C0"/>
                  </a:outerShdw>
                </a:effectLst>
                <a:ea typeface="+mn-ea"/>
                <a:cs typeface="+mn-cs"/>
              </a:rPr>
              <a:t> RECLUTAMIENTO</a:t>
            </a:r>
            <a:endParaRPr lang="es-MX" sz="1400" b="1" i="1" dirty="0" smtClean="0">
              <a:solidFill>
                <a:schemeClr val="tx2"/>
              </a:solidFill>
              <a:effectLst>
                <a:outerShdw blurRad="38100" dist="38100" dir="2700000" algn="tl">
                  <a:srgbClr val="C0C0C0"/>
                </a:outerShdw>
              </a:effectLst>
              <a:ea typeface="+mn-ea"/>
              <a:cs typeface="+mn-cs"/>
            </a:endParaRPr>
          </a:p>
        </p:txBody>
      </p:sp>
      <p:grpSp>
        <p:nvGrpSpPr>
          <p:cNvPr id="232451" name="Group 3"/>
          <p:cNvGrpSpPr>
            <a:grpSpLocks/>
          </p:cNvGrpSpPr>
          <p:nvPr/>
        </p:nvGrpSpPr>
        <p:grpSpPr bwMode="auto">
          <a:xfrm>
            <a:off x="683568" y="692696"/>
            <a:ext cx="8153400" cy="1878013"/>
            <a:chOff x="576" y="768"/>
            <a:chExt cx="5136" cy="1183"/>
          </a:xfrm>
        </p:grpSpPr>
        <p:sp>
          <p:nvSpPr>
            <p:cNvPr id="232452" name="Text Box 4"/>
            <p:cNvSpPr txBox="1">
              <a:spLocks noChangeArrowheads="1"/>
            </p:cNvSpPr>
            <p:nvPr/>
          </p:nvSpPr>
          <p:spPr bwMode="auto">
            <a:xfrm>
              <a:off x="576" y="768"/>
              <a:ext cx="5088" cy="27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2200" b="1" dirty="0">
                  <a:solidFill>
                    <a:srgbClr val="FF0000"/>
                  </a:solidFill>
                  <a:effectLst>
                    <a:outerShdw blurRad="38100" dist="38100" dir="2700000" algn="tl">
                      <a:srgbClr val="C0C0C0"/>
                    </a:outerShdw>
                  </a:effectLst>
                  <a:latin typeface="Arial" charset="0"/>
                  <a:ea typeface="+mn-ea"/>
                </a:rPr>
                <a:t>CONDICIONES DEL ENTORNO</a:t>
              </a:r>
              <a:endParaRPr kumimoji="1" lang="es-ES" sz="2200" b="1" dirty="0">
                <a:solidFill>
                  <a:srgbClr val="FF0000"/>
                </a:solidFill>
                <a:effectLst>
                  <a:outerShdw blurRad="38100" dist="38100" dir="2700000" algn="tl">
                    <a:srgbClr val="C0C0C0"/>
                  </a:outerShdw>
                </a:effectLst>
                <a:latin typeface="Arial" charset="0"/>
                <a:ea typeface="+mn-ea"/>
              </a:endParaRPr>
            </a:p>
          </p:txBody>
        </p:sp>
        <p:sp>
          <p:nvSpPr>
            <p:cNvPr id="164869" name="Text Box 5"/>
            <p:cNvSpPr txBox="1">
              <a:spLocks noChangeArrowheads="1"/>
            </p:cNvSpPr>
            <p:nvPr/>
          </p:nvSpPr>
          <p:spPr bwMode="auto">
            <a:xfrm>
              <a:off x="768" y="1040"/>
              <a:ext cx="4944" cy="91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just" eaLnBrk="1" hangingPunct="1">
                <a:defRPr/>
              </a:pPr>
              <a:r>
                <a:rPr kumimoji="1" lang="es-MX" sz="2200" b="1" dirty="0" smtClean="0">
                  <a:solidFill>
                    <a:schemeClr val="tx2"/>
                  </a:solidFill>
                  <a:latin typeface="Arial" charset="0"/>
                </a:rPr>
                <a:t>MUCHOS RECLUTADORES BASAN SUS ESTIMADOS DEL MERCADO DE TRABAJO EN TRES INDICADORES ESENCIALES LOS CUALES HAREMOS MENCIÓN A CONTINUACIÓN:</a:t>
              </a:r>
              <a:endParaRPr kumimoji="1" lang="es-ES" sz="2200" b="1" dirty="0" smtClean="0">
                <a:solidFill>
                  <a:schemeClr val="tx2"/>
                </a:solidFill>
                <a:latin typeface="Arial" charset="0"/>
              </a:endParaRPr>
            </a:p>
          </p:txBody>
        </p:sp>
      </p:grpSp>
      <p:pic>
        <p:nvPicPr>
          <p:cNvPr id="2" name="Imagen 1"/>
          <p:cNvPicPr>
            <a:picLocks noChangeAspect="1"/>
          </p:cNvPicPr>
          <p:nvPr/>
        </p:nvPicPr>
        <p:blipFill>
          <a:blip r:embed="rId2"/>
          <a:stretch>
            <a:fillRect/>
          </a:stretch>
        </p:blipFill>
        <p:spPr>
          <a:xfrm>
            <a:off x="2195736" y="2480858"/>
            <a:ext cx="5184576" cy="4377142"/>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32450"/>
                                        </p:tgtEl>
                                        <p:attrNameLst>
                                          <p:attrName>style.visibility</p:attrName>
                                        </p:attrNameLst>
                                      </p:cBhvr>
                                      <p:to>
                                        <p:strVal val="visible"/>
                                      </p:to>
                                    </p:set>
                                    <p:anim calcmode="lin" valueType="num">
                                      <p:cBhvr>
                                        <p:cTn id="7" dur="500" fill="hold"/>
                                        <p:tgtEl>
                                          <p:spTgt spid="232450"/>
                                        </p:tgtEl>
                                        <p:attrNameLst>
                                          <p:attrName>ppt_w</p:attrName>
                                        </p:attrNameLst>
                                      </p:cBhvr>
                                      <p:tavLst>
                                        <p:tav tm="0">
                                          <p:val>
                                            <p:strVal val="4*#ppt_w"/>
                                          </p:val>
                                        </p:tav>
                                        <p:tav tm="100000">
                                          <p:val>
                                            <p:strVal val="#ppt_w"/>
                                          </p:val>
                                        </p:tav>
                                      </p:tavLst>
                                    </p:anim>
                                    <p:anim calcmode="lin" valueType="num">
                                      <p:cBhvr>
                                        <p:cTn id="8" dur="500" fill="hold"/>
                                        <p:tgtEl>
                                          <p:spTgt spid="232450"/>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17" presetClass="entr" presetSubtype="10" fill="hold" nodeType="afterEffect">
                                  <p:stCondLst>
                                    <p:cond delay="0"/>
                                  </p:stCondLst>
                                  <p:childTnLst>
                                    <p:set>
                                      <p:cBhvr>
                                        <p:cTn id="11" dur="1" fill="hold">
                                          <p:stCondLst>
                                            <p:cond delay="0"/>
                                          </p:stCondLst>
                                        </p:cTn>
                                        <p:tgtEl>
                                          <p:spTgt spid="232451"/>
                                        </p:tgtEl>
                                        <p:attrNameLst>
                                          <p:attrName>style.visibility</p:attrName>
                                        </p:attrNameLst>
                                      </p:cBhvr>
                                      <p:to>
                                        <p:strVal val="visible"/>
                                      </p:to>
                                    </p:set>
                                    <p:anim calcmode="lin" valueType="num">
                                      <p:cBhvr>
                                        <p:cTn id="12" dur="500" fill="hold"/>
                                        <p:tgtEl>
                                          <p:spTgt spid="232451"/>
                                        </p:tgtEl>
                                        <p:attrNameLst>
                                          <p:attrName>ppt_w</p:attrName>
                                        </p:attrNameLst>
                                      </p:cBhvr>
                                      <p:tavLst>
                                        <p:tav tm="0">
                                          <p:val>
                                            <p:fltVal val="0"/>
                                          </p:val>
                                        </p:tav>
                                        <p:tav tm="100000">
                                          <p:val>
                                            <p:strVal val="#ppt_w"/>
                                          </p:val>
                                        </p:tav>
                                      </p:tavLst>
                                    </p:anim>
                                    <p:anim calcmode="lin" valueType="num">
                                      <p:cBhvr>
                                        <p:cTn id="13" dur="500" fill="hold"/>
                                        <p:tgtEl>
                                          <p:spTgt spid="23245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450" grpId="0" autoUpdateAnimBg="0"/>
    </p:bldLst>
  </p:timing>
</p:sld>
</file>

<file path=ppt/slides/slide1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3474" name="Rectangle 2"/>
          <p:cNvSpPr>
            <a:spLocks noGrp="1" noChangeArrowheads="1"/>
          </p:cNvSpPr>
          <p:nvPr>
            <p:ph type="body" idx="1"/>
          </p:nvPr>
        </p:nvSpPr>
        <p:spPr>
          <a:xfrm>
            <a:off x="1115616" y="116632"/>
            <a:ext cx="7391400" cy="533400"/>
          </a:xfrm>
        </p:spPr>
        <p:txBody>
          <a:bodyPr/>
          <a:lstStyle/>
          <a:p>
            <a:pPr marL="0" indent="0" algn="ctr" eaLnBrk="1" hangingPunct="1">
              <a:lnSpc>
                <a:spcPct val="90000"/>
              </a:lnSpc>
              <a:buFont typeface="Wingdings" pitchFamily="2" charset="2"/>
              <a:buNone/>
              <a:defRPr/>
            </a:pPr>
            <a:r>
              <a:rPr lang="es-MX" sz="3600" b="1" dirty="0" smtClean="0">
                <a:solidFill>
                  <a:schemeClr val="tx2"/>
                </a:solidFill>
                <a:effectLst>
                  <a:outerShdw blurRad="38100" dist="38100" dir="2700000" algn="tl">
                    <a:srgbClr val="C0C0C0"/>
                  </a:outerShdw>
                </a:effectLst>
                <a:ea typeface="+mn-ea"/>
                <a:cs typeface="+mn-cs"/>
              </a:rPr>
              <a:t> RECLUTAMIENTO</a:t>
            </a:r>
            <a:endParaRPr lang="es-MX" sz="1400" b="1" i="1" dirty="0" smtClean="0">
              <a:solidFill>
                <a:schemeClr val="tx2"/>
              </a:solidFill>
              <a:effectLst>
                <a:outerShdw blurRad="38100" dist="38100" dir="2700000" algn="tl">
                  <a:srgbClr val="C0C0C0"/>
                </a:outerShdw>
              </a:effectLst>
              <a:ea typeface="+mn-ea"/>
              <a:cs typeface="+mn-cs"/>
            </a:endParaRPr>
          </a:p>
        </p:txBody>
      </p:sp>
      <p:grpSp>
        <p:nvGrpSpPr>
          <p:cNvPr id="233475" name="Group 3"/>
          <p:cNvGrpSpPr>
            <a:grpSpLocks/>
          </p:cNvGrpSpPr>
          <p:nvPr/>
        </p:nvGrpSpPr>
        <p:grpSpPr bwMode="auto">
          <a:xfrm>
            <a:off x="683568" y="620688"/>
            <a:ext cx="8153400" cy="2614613"/>
            <a:chOff x="576" y="768"/>
            <a:chExt cx="5136" cy="1647"/>
          </a:xfrm>
        </p:grpSpPr>
        <p:sp>
          <p:nvSpPr>
            <p:cNvPr id="233476" name="Text Box 4"/>
            <p:cNvSpPr txBox="1">
              <a:spLocks noChangeArrowheads="1"/>
            </p:cNvSpPr>
            <p:nvPr/>
          </p:nvSpPr>
          <p:spPr bwMode="auto">
            <a:xfrm>
              <a:off x="576" y="768"/>
              <a:ext cx="5088" cy="27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2200" b="1" dirty="0">
                  <a:solidFill>
                    <a:srgbClr val="FF0000"/>
                  </a:solidFill>
                  <a:effectLst>
                    <a:outerShdw blurRad="38100" dist="38100" dir="2700000" algn="tl">
                      <a:srgbClr val="C0C0C0"/>
                    </a:outerShdw>
                  </a:effectLst>
                  <a:latin typeface="Arial" charset="0"/>
                  <a:ea typeface="+mn-ea"/>
                </a:rPr>
                <a:t>CONDICIONES DEL ENTORNO</a:t>
              </a:r>
              <a:endParaRPr kumimoji="1" lang="es-ES" sz="2200" b="1" dirty="0">
                <a:solidFill>
                  <a:srgbClr val="FF0000"/>
                </a:solidFill>
                <a:effectLst>
                  <a:outerShdw blurRad="38100" dist="38100" dir="2700000" algn="tl">
                    <a:srgbClr val="C0C0C0"/>
                  </a:outerShdw>
                </a:effectLst>
                <a:latin typeface="Arial" charset="0"/>
                <a:ea typeface="+mn-ea"/>
              </a:endParaRPr>
            </a:p>
          </p:txBody>
        </p:sp>
        <p:sp>
          <p:nvSpPr>
            <p:cNvPr id="165893" name="Text Box 5"/>
            <p:cNvSpPr txBox="1">
              <a:spLocks noChangeArrowheads="1"/>
            </p:cNvSpPr>
            <p:nvPr/>
          </p:nvSpPr>
          <p:spPr bwMode="auto">
            <a:xfrm>
              <a:off x="768" y="1077"/>
              <a:ext cx="4944" cy="13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just" eaLnBrk="1" hangingPunct="1">
                <a:buFontTx/>
                <a:buChar char="•"/>
                <a:defRPr/>
              </a:pPr>
              <a:r>
                <a:rPr kumimoji="1" lang="es-MX" sz="2200" b="1" dirty="0" smtClean="0">
                  <a:solidFill>
                    <a:schemeClr val="tx2"/>
                  </a:solidFill>
                  <a:latin typeface="Arial" charset="0"/>
                </a:rPr>
                <a:t>  </a:t>
              </a:r>
              <a:r>
                <a:rPr kumimoji="1" lang="es-MX" sz="2200" b="1" i="1" u="sng" dirty="0" smtClean="0">
                  <a:solidFill>
                    <a:srgbClr val="0000CC"/>
                  </a:solidFill>
                  <a:latin typeface="Arial" charset="0"/>
                </a:rPr>
                <a:t>PRINCIPALES INDICADORES MACRO-ECONÓMICOS:</a:t>
              </a:r>
              <a:r>
                <a:rPr kumimoji="1" lang="es-MX" sz="2200" b="1" i="1" dirty="0" smtClean="0">
                  <a:solidFill>
                    <a:srgbClr val="0000CC"/>
                  </a:solidFill>
                  <a:latin typeface="Arial" charset="0"/>
                </a:rPr>
                <a:t> </a:t>
              </a:r>
              <a:r>
                <a:rPr kumimoji="1" lang="es-MX" sz="2200" b="1" dirty="0" smtClean="0">
                  <a:solidFill>
                    <a:schemeClr val="tx2"/>
                  </a:solidFill>
                  <a:latin typeface="Arial" charset="0"/>
                </a:rPr>
                <a:t> SU INFORMACIÓN PROCEDE DE INSTITUCIONES COMO LA SECRETARIA DE PROGRAMACIÓN Y PRESUPUESTO, DIFERENTES ENTIDADES FIDUCIARIAS Y BANCARIAS, CONTANDO ASÍ CON INFORMACIÓN CONFIABLE PARA DETERMINAR EL CLÍMA ECONÓMICO.</a:t>
              </a:r>
              <a:endParaRPr kumimoji="1" lang="es-ES" sz="2200" b="1" dirty="0" smtClean="0">
                <a:solidFill>
                  <a:schemeClr val="tx2"/>
                </a:solidFill>
                <a:latin typeface="Arial" charset="0"/>
              </a:endParaRPr>
            </a:p>
          </p:txBody>
        </p:sp>
      </p:grpSp>
      <p:pic>
        <p:nvPicPr>
          <p:cNvPr id="2" name="Imagen 1"/>
          <p:cNvPicPr>
            <a:picLocks noChangeAspect="1"/>
          </p:cNvPicPr>
          <p:nvPr/>
        </p:nvPicPr>
        <p:blipFill>
          <a:blip r:embed="rId2"/>
          <a:stretch>
            <a:fillRect/>
          </a:stretch>
        </p:blipFill>
        <p:spPr>
          <a:xfrm>
            <a:off x="1696463" y="3140968"/>
            <a:ext cx="6331921" cy="3717032"/>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33474"/>
                                        </p:tgtEl>
                                        <p:attrNameLst>
                                          <p:attrName>style.visibility</p:attrName>
                                        </p:attrNameLst>
                                      </p:cBhvr>
                                      <p:to>
                                        <p:strVal val="visible"/>
                                      </p:to>
                                    </p:set>
                                    <p:anim calcmode="lin" valueType="num">
                                      <p:cBhvr>
                                        <p:cTn id="7" dur="500" fill="hold"/>
                                        <p:tgtEl>
                                          <p:spTgt spid="233474"/>
                                        </p:tgtEl>
                                        <p:attrNameLst>
                                          <p:attrName>ppt_w</p:attrName>
                                        </p:attrNameLst>
                                      </p:cBhvr>
                                      <p:tavLst>
                                        <p:tav tm="0">
                                          <p:val>
                                            <p:strVal val="4*#ppt_w"/>
                                          </p:val>
                                        </p:tav>
                                        <p:tav tm="100000">
                                          <p:val>
                                            <p:strVal val="#ppt_w"/>
                                          </p:val>
                                        </p:tav>
                                      </p:tavLst>
                                    </p:anim>
                                    <p:anim calcmode="lin" valueType="num">
                                      <p:cBhvr>
                                        <p:cTn id="8" dur="500" fill="hold"/>
                                        <p:tgtEl>
                                          <p:spTgt spid="233474"/>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17" presetClass="entr" presetSubtype="10" fill="hold" nodeType="afterEffect">
                                  <p:stCondLst>
                                    <p:cond delay="0"/>
                                  </p:stCondLst>
                                  <p:childTnLst>
                                    <p:set>
                                      <p:cBhvr>
                                        <p:cTn id="11" dur="1" fill="hold">
                                          <p:stCondLst>
                                            <p:cond delay="0"/>
                                          </p:stCondLst>
                                        </p:cTn>
                                        <p:tgtEl>
                                          <p:spTgt spid="233475"/>
                                        </p:tgtEl>
                                        <p:attrNameLst>
                                          <p:attrName>style.visibility</p:attrName>
                                        </p:attrNameLst>
                                      </p:cBhvr>
                                      <p:to>
                                        <p:strVal val="visible"/>
                                      </p:to>
                                    </p:set>
                                    <p:anim calcmode="lin" valueType="num">
                                      <p:cBhvr>
                                        <p:cTn id="12" dur="500" fill="hold"/>
                                        <p:tgtEl>
                                          <p:spTgt spid="233475"/>
                                        </p:tgtEl>
                                        <p:attrNameLst>
                                          <p:attrName>ppt_w</p:attrName>
                                        </p:attrNameLst>
                                      </p:cBhvr>
                                      <p:tavLst>
                                        <p:tav tm="0">
                                          <p:val>
                                            <p:fltVal val="0"/>
                                          </p:val>
                                        </p:tav>
                                        <p:tav tm="100000">
                                          <p:val>
                                            <p:strVal val="#ppt_w"/>
                                          </p:val>
                                        </p:tav>
                                      </p:tavLst>
                                    </p:anim>
                                    <p:anim calcmode="lin" valueType="num">
                                      <p:cBhvr>
                                        <p:cTn id="13" dur="500" fill="hold"/>
                                        <p:tgtEl>
                                          <p:spTgt spid="23347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474" grpId="0" autoUpdateAnimBg="0"/>
    </p:bldLst>
  </p:timing>
</p:sld>
</file>

<file path=ppt/slides/slide1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4498" name="Rectangle 2"/>
          <p:cNvSpPr>
            <a:spLocks noGrp="1" noChangeArrowheads="1"/>
          </p:cNvSpPr>
          <p:nvPr>
            <p:ph type="body" idx="1"/>
          </p:nvPr>
        </p:nvSpPr>
        <p:spPr>
          <a:xfrm>
            <a:off x="1043608" y="231304"/>
            <a:ext cx="7391400" cy="533400"/>
          </a:xfrm>
        </p:spPr>
        <p:txBody>
          <a:bodyPr/>
          <a:lstStyle/>
          <a:p>
            <a:pPr marL="0" indent="0" algn="ctr" eaLnBrk="1" hangingPunct="1">
              <a:lnSpc>
                <a:spcPct val="90000"/>
              </a:lnSpc>
              <a:buFont typeface="Wingdings" pitchFamily="2" charset="2"/>
              <a:buNone/>
              <a:defRPr/>
            </a:pPr>
            <a:r>
              <a:rPr lang="es-MX" sz="3600" b="1" dirty="0" smtClean="0">
                <a:solidFill>
                  <a:schemeClr val="tx2"/>
                </a:solidFill>
                <a:effectLst>
                  <a:outerShdw blurRad="38100" dist="38100" dir="2700000" algn="tl">
                    <a:srgbClr val="C0C0C0"/>
                  </a:outerShdw>
                </a:effectLst>
                <a:ea typeface="+mn-ea"/>
                <a:cs typeface="+mn-cs"/>
              </a:rPr>
              <a:t> RECLUTAMIENTO</a:t>
            </a:r>
            <a:endParaRPr lang="es-MX" sz="1400" b="1" i="1" dirty="0" smtClean="0">
              <a:solidFill>
                <a:schemeClr val="tx2"/>
              </a:solidFill>
              <a:effectLst>
                <a:outerShdw blurRad="38100" dist="38100" dir="2700000" algn="tl">
                  <a:srgbClr val="C0C0C0"/>
                </a:outerShdw>
              </a:effectLst>
              <a:ea typeface="+mn-ea"/>
              <a:cs typeface="+mn-cs"/>
            </a:endParaRPr>
          </a:p>
        </p:txBody>
      </p:sp>
      <p:grpSp>
        <p:nvGrpSpPr>
          <p:cNvPr id="234499" name="Group 3"/>
          <p:cNvGrpSpPr>
            <a:grpSpLocks/>
          </p:cNvGrpSpPr>
          <p:nvPr/>
        </p:nvGrpSpPr>
        <p:grpSpPr bwMode="auto">
          <a:xfrm>
            <a:off x="887288" y="1124744"/>
            <a:ext cx="8077200" cy="4632325"/>
            <a:chOff x="576" y="768"/>
            <a:chExt cx="5088" cy="2918"/>
          </a:xfrm>
        </p:grpSpPr>
        <p:sp>
          <p:nvSpPr>
            <p:cNvPr id="234500" name="Text Box 4"/>
            <p:cNvSpPr txBox="1">
              <a:spLocks noChangeArrowheads="1"/>
            </p:cNvSpPr>
            <p:nvPr/>
          </p:nvSpPr>
          <p:spPr bwMode="auto">
            <a:xfrm>
              <a:off x="576" y="768"/>
              <a:ext cx="5088" cy="3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200" b="1" dirty="0">
                  <a:solidFill>
                    <a:srgbClr val="FF0000"/>
                  </a:solidFill>
                  <a:effectLst>
                    <a:outerShdw blurRad="38100" dist="38100" dir="2700000" algn="tl">
                      <a:srgbClr val="C0C0C0"/>
                    </a:outerShdw>
                  </a:effectLst>
                  <a:latin typeface="Arial" charset="0"/>
                  <a:ea typeface="+mn-ea"/>
                </a:rPr>
                <a:t>CONDICIONES DEL ENTORNO</a:t>
              </a:r>
              <a:endParaRPr kumimoji="1" lang="es-ES" sz="3200" b="1" dirty="0">
                <a:solidFill>
                  <a:srgbClr val="FF0000"/>
                </a:solidFill>
                <a:effectLst>
                  <a:outerShdw blurRad="38100" dist="38100" dir="2700000" algn="tl">
                    <a:srgbClr val="C0C0C0"/>
                  </a:outerShdw>
                </a:effectLst>
                <a:latin typeface="Arial" charset="0"/>
                <a:ea typeface="+mn-ea"/>
              </a:endParaRPr>
            </a:p>
          </p:txBody>
        </p:sp>
        <p:sp>
          <p:nvSpPr>
            <p:cNvPr id="166917" name="Text Box 5"/>
            <p:cNvSpPr txBox="1">
              <a:spLocks noChangeArrowheads="1"/>
            </p:cNvSpPr>
            <p:nvPr/>
          </p:nvSpPr>
          <p:spPr bwMode="auto">
            <a:xfrm>
              <a:off x="612" y="1207"/>
              <a:ext cx="4944" cy="247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just" eaLnBrk="1" hangingPunct="1">
                <a:buFontTx/>
                <a:buChar char="•"/>
                <a:defRPr/>
              </a:pPr>
              <a:r>
                <a:rPr kumimoji="1" lang="es-MX" b="1" dirty="0" smtClean="0">
                  <a:solidFill>
                    <a:schemeClr val="tx2"/>
                  </a:solidFill>
                  <a:latin typeface="Arial" charset="0"/>
                </a:rPr>
                <a:t>  </a:t>
              </a:r>
              <a:r>
                <a:rPr kumimoji="1" lang="es-MX" sz="2800" b="1" i="1" u="sng" dirty="0" smtClean="0">
                  <a:solidFill>
                    <a:srgbClr val="0000CC"/>
                  </a:solidFill>
                  <a:latin typeface="Arial" charset="0"/>
                </a:rPr>
                <a:t>NIVEL </a:t>
              </a:r>
              <a:r>
                <a:rPr kumimoji="1" lang="es-MX" sz="2800" b="1" i="1" u="sng" dirty="0" smtClean="0">
                  <a:solidFill>
                    <a:srgbClr val="FF0000"/>
                  </a:solidFill>
                  <a:latin typeface="Arial" charset="0"/>
                </a:rPr>
                <a:t>ESTIMADO DE VENTAS</a:t>
              </a:r>
              <a:r>
                <a:rPr kumimoji="1" lang="es-MX" sz="2800" b="1" i="1" u="sng" dirty="0" smtClean="0">
                  <a:solidFill>
                    <a:srgbClr val="0000CC"/>
                  </a:solidFill>
                  <a:latin typeface="Arial" charset="0"/>
                </a:rPr>
                <a:t> Y/O LOGROS CORPORATIVOS COMPARADO CON LOS NIVELES REALMENTE ALCANZADOS:</a:t>
              </a:r>
              <a:r>
                <a:rPr kumimoji="1" lang="es-MX" sz="2800" b="1" dirty="0" smtClean="0">
                  <a:solidFill>
                    <a:srgbClr val="0000CC"/>
                  </a:solidFill>
                  <a:latin typeface="Arial" charset="0"/>
                </a:rPr>
                <a:t>  </a:t>
              </a:r>
              <a:r>
                <a:rPr kumimoji="1" lang="es-MX" sz="2800" b="1" dirty="0" smtClean="0">
                  <a:solidFill>
                    <a:schemeClr val="tx2"/>
                  </a:solidFill>
                  <a:latin typeface="Arial" charset="0"/>
                </a:rPr>
                <a:t>BASICAMENTE CONSISTE EN LAS VARIANTES QUE PUDIERAN HABER ENTRE LOS ESTIMADOS Y LAS VENTAS REALES, INDICANDONOS LO NECESARIOS PARA MODIFICAR LOS PLANES DE RECURSOS HUMANOS.</a:t>
              </a:r>
              <a:endParaRPr kumimoji="1" lang="es-ES" sz="2800" b="1" dirty="0" smtClean="0">
                <a:solidFill>
                  <a:schemeClr val="tx2"/>
                </a:solidFill>
                <a:latin typeface="Arial" charset="0"/>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34498"/>
                                        </p:tgtEl>
                                        <p:attrNameLst>
                                          <p:attrName>style.visibility</p:attrName>
                                        </p:attrNameLst>
                                      </p:cBhvr>
                                      <p:to>
                                        <p:strVal val="visible"/>
                                      </p:to>
                                    </p:set>
                                    <p:anim calcmode="lin" valueType="num">
                                      <p:cBhvr>
                                        <p:cTn id="7" dur="500" fill="hold"/>
                                        <p:tgtEl>
                                          <p:spTgt spid="234498"/>
                                        </p:tgtEl>
                                        <p:attrNameLst>
                                          <p:attrName>ppt_w</p:attrName>
                                        </p:attrNameLst>
                                      </p:cBhvr>
                                      <p:tavLst>
                                        <p:tav tm="0">
                                          <p:val>
                                            <p:strVal val="4*#ppt_w"/>
                                          </p:val>
                                        </p:tav>
                                        <p:tav tm="100000">
                                          <p:val>
                                            <p:strVal val="#ppt_w"/>
                                          </p:val>
                                        </p:tav>
                                      </p:tavLst>
                                    </p:anim>
                                    <p:anim calcmode="lin" valueType="num">
                                      <p:cBhvr>
                                        <p:cTn id="8" dur="500" fill="hold"/>
                                        <p:tgtEl>
                                          <p:spTgt spid="234498"/>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17" presetClass="entr" presetSubtype="10" fill="hold" nodeType="afterEffect">
                                  <p:stCondLst>
                                    <p:cond delay="0"/>
                                  </p:stCondLst>
                                  <p:childTnLst>
                                    <p:set>
                                      <p:cBhvr>
                                        <p:cTn id="11" dur="1" fill="hold">
                                          <p:stCondLst>
                                            <p:cond delay="0"/>
                                          </p:stCondLst>
                                        </p:cTn>
                                        <p:tgtEl>
                                          <p:spTgt spid="234499"/>
                                        </p:tgtEl>
                                        <p:attrNameLst>
                                          <p:attrName>style.visibility</p:attrName>
                                        </p:attrNameLst>
                                      </p:cBhvr>
                                      <p:to>
                                        <p:strVal val="visible"/>
                                      </p:to>
                                    </p:set>
                                    <p:anim calcmode="lin" valueType="num">
                                      <p:cBhvr>
                                        <p:cTn id="12" dur="500" fill="hold"/>
                                        <p:tgtEl>
                                          <p:spTgt spid="234499"/>
                                        </p:tgtEl>
                                        <p:attrNameLst>
                                          <p:attrName>ppt_w</p:attrName>
                                        </p:attrNameLst>
                                      </p:cBhvr>
                                      <p:tavLst>
                                        <p:tav tm="0">
                                          <p:val>
                                            <p:fltVal val="0"/>
                                          </p:val>
                                        </p:tav>
                                        <p:tav tm="100000">
                                          <p:val>
                                            <p:strVal val="#ppt_w"/>
                                          </p:val>
                                        </p:tav>
                                      </p:tavLst>
                                    </p:anim>
                                    <p:anim calcmode="lin" valueType="num">
                                      <p:cBhvr>
                                        <p:cTn id="13" dur="500" fill="hold"/>
                                        <p:tgtEl>
                                          <p:spTgt spid="23449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498" grpId="0" autoUpdateAnimBg="0"/>
    </p:bldLst>
  </p:timing>
</p:sld>
</file>

<file path=ppt/slides/slide1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22" name="Rectangle 2"/>
          <p:cNvSpPr>
            <a:spLocks noGrp="1" noChangeArrowheads="1"/>
          </p:cNvSpPr>
          <p:nvPr>
            <p:ph type="body" idx="1"/>
          </p:nvPr>
        </p:nvSpPr>
        <p:spPr>
          <a:xfrm>
            <a:off x="1069032" y="260648"/>
            <a:ext cx="7391400" cy="533400"/>
          </a:xfrm>
        </p:spPr>
        <p:txBody>
          <a:bodyPr/>
          <a:lstStyle/>
          <a:p>
            <a:pPr marL="0" indent="0" algn="ctr" eaLnBrk="1" hangingPunct="1">
              <a:lnSpc>
                <a:spcPct val="90000"/>
              </a:lnSpc>
              <a:buFont typeface="Wingdings" pitchFamily="2" charset="2"/>
              <a:buNone/>
              <a:defRPr/>
            </a:pPr>
            <a:r>
              <a:rPr lang="es-MX" sz="3600" b="1" dirty="0" smtClean="0">
                <a:solidFill>
                  <a:schemeClr val="tx2"/>
                </a:solidFill>
                <a:effectLst>
                  <a:outerShdw blurRad="38100" dist="38100" dir="2700000" algn="tl">
                    <a:srgbClr val="C0C0C0"/>
                  </a:outerShdw>
                </a:effectLst>
                <a:ea typeface="+mn-ea"/>
                <a:cs typeface="+mn-cs"/>
              </a:rPr>
              <a:t> RECLUTAMIENTO</a:t>
            </a:r>
            <a:endParaRPr lang="es-MX" sz="1400" b="1" i="1" dirty="0" smtClean="0">
              <a:solidFill>
                <a:schemeClr val="tx2"/>
              </a:solidFill>
              <a:effectLst>
                <a:outerShdw blurRad="38100" dist="38100" dir="2700000" algn="tl">
                  <a:srgbClr val="C0C0C0"/>
                </a:outerShdw>
              </a:effectLst>
              <a:ea typeface="+mn-ea"/>
              <a:cs typeface="+mn-cs"/>
            </a:endParaRPr>
          </a:p>
        </p:txBody>
      </p:sp>
      <p:grpSp>
        <p:nvGrpSpPr>
          <p:cNvPr id="235526" name="Group 6"/>
          <p:cNvGrpSpPr>
            <a:grpSpLocks/>
          </p:cNvGrpSpPr>
          <p:nvPr/>
        </p:nvGrpSpPr>
        <p:grpSpPr bwMode="auto">
          <a:xfrm>
            <a:off x="773354" y="836837"/>
            <a:ext cx="7811485" cy="5408613"/>
            <a:chOff x="451" y="632"/>
            <a:chExt cx="10176" cy="3407"/>
          </a:xfrm>
        </p:grpSpPr>
        <p:sp>
          <p:nvSpPr>
            <p:cNvPr id="235524" name="Text Box 4"/>
            <p:cNvSpPr txBox="1">
              <a:spLocks noChangeArrowheads="1"/>
            </p:cNvSpPr>
            <p:nvPr/>
          </p:nvSpPr>
          <p:spPr bwMode="auto">
            <a:xfrm>
              <a:off x="576" y="632"/>
              <a:ext cx="10051" cy="33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lgn="ctr">
                <a:defRPr/>
              </a:pPr>
              <a:r>
                <a:rPr kumimoji="1" lang="es-MX" sz="2800" b="1" dirty="0">
                  <a:solidFill>
                    <a:srgbClr val="FF0000"/>
                  </a:solidFill>
                  <a:effectLst>
                    <a:outerShdw blurRad="38100" dist="38100" dir="2700000" algn="tl">
                      <a:srgbClr val="C0C0C0"/>
                    </a:outerShdw>
                  </a:effectLst>
                  <a:latin typeface="Arial" charset="0"/>
                  <a:ea typeface="+mn-ea"/>
                </a:rPr>
                <a:t>CONDICIONES DEL ENTORNO</a:t>
              </a:r>
              <a:endParaRPr kumimoji="1" lang="es-ES" sz="2800" b="1" dirty="0">
                <a:solidFill>
                  <a:srgbClr val="FF0000"/>
                </a:solidFill>
                <a:effectLst>
                  <a:outerShdw blurRad="38100" dist="38100" dir="2700000" algn="tl">
                    <a:srgbClr val="C0C0C0"/>
                  </a:outerShdw>
                </a:effectLst>
                <a:latin typeface="Arial" charset="0"/>
                <a:ea typeface="+mn-ea"/>
              </a:endParaRPr>
            </a:p>
          </p:txBody>
        </p:sp>
        <p:sp>
          <p:nvSpPr>
            <p:cNvPr id="167941" name="Text Box 5"/>
            <p:cNvSpPr txBox="1">
              <a:spLocks noChangeArrowheads="1"/>
            </p:cNvSpPr>
            <p:nvPr/>
          </p:nvSpPr>
          <p:spPr bwMode="auto">
            <a:xfrm>
              <a:off x="451" y="995"/>
              <a:ext cx="5136" cy="30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buFontTx/>
                <a:buChar char="•"/>
              </a:pPr>
              <a:r>
                <a:rPr kumimoji="1" lang="es-MX" altLang="es-MX" sz="2800" b="1" dirty="0">
                  <a:solidFill>
                    <a:schemeClr val="tx2"/>
                  </a:solidFill>
                  <a:latin typeface="Arial" pitchFamily="34" charset="0"/>
                </a:rPr>
                <a:t>  </a:t>
              </a:r>
              <a:r>
                <a:rPr kumimoji="1" lang="es-MX" altLang="es-MX" sz="2800" b="1" i="1" u="sng" dirty="0">
                  <a:solidFill>
                    <a:srgbClr val="3366CC"/>
                  </a:solidFill>
                  <a:latin typeface="Arial" pitchFamily="34" charset="0"/>
                </a:rPr>
                <a:t>EL </a:t>
              </a:r>
              <a:r>
                <a:rPr kumimoji="1" lang="es-MX" altLang="es-MX" sz="2800" b="1" i="1" dirty="0" smtClean="0">
                  <a:solidFill>
                    <a:srgbClr val="3366CC"/>
                  </a:solidFill>
                  <a:latin typeface="Arial" pitchFamily="34" charset="0"/>
                </a:rPr>
                <a:t>ÍNDICE </a:t>
              </a:r>
              <a:r>
                <a:rPr kumimoji="1" lang="es-MX" altLang="es-MX" sz="2800" b="1" i="1" dirty="0">
                  <a:solidFill>
                    <a:srgbClr val="3366CC"/>
                  </a:solidFill>
                  <a:latin typeface="Arial" pitchFamily="34" charset="0"/>
                </a:rPr>
                <a:t>DE AVISOS DE SOLICITUD DE EMPLEADOS</a:t>
              </a:r>
              <a:r>
                <a:rPr kumimoji="1" lang="es-MX" altLang="es-MX" sz="2800" b="1" dirty="0">
                  <a:solidFill>
                    <a:srgbClr val="3366CC"/>
                  </a:solidFill>
                  <a:latin typeface="Arial" pitchFamily="34" charset="0"/>
                </a:rPr>
                <a:t>: </a:t>
              </a:r>
              <a:endParaRPr kumimoji="1" lang="es-MX" altLang="es-MX" sz="2800" b="1" dirty="0" smtClean="0">
                <a:solidFill>
                  <a:srgbClr val="3366CC"/>
                </a:solidFill>
                <a:latin typeface="Arial" pitchFamily="34" charset="0"/>
              </a:endParaRPr>
            </a:p>
            <a:p>
              <a:pPr algn="just" eaLnBrk="1" hangingPunct="1">
                <a:buFontTx/>
                <a:buChar char="•"/>
              </a:pPr>
              <a:r>
                <a:rPr kumimoji="1" lang="es-MX" altLang="es-MX" sz="2800" b="1" dirty="0">
                  <a:solidFill>
                    <a:srgbClr val="0000CC"/>
                  </a:solidFill>
                  <a:latin typeface="Arial" pitchFamily="34" charset="0"/>
                </a:rPr>
                <a:t> </a:t>
              </a:r>
              <a:r>
                <a:rPr kumimoji="1" lang="es-MX" altLang="es-MX" sz="2800" b="1" dirty="0" smtClean="0">
                  <a:solidFill>
                    <a:srgbClr val="0000CC"/>
                  </a:solidFill>
                  <a:latin typeface="Arial" pitchFamily="34" charset="0"/>
                </a:rPr>
                <a:t> </a:t>
              </a:r>
              <a:r>
                <a:rPr kumimoji="1" lang="es-MX" altLang="es-MX" sz="2800" b="1" dirty="0" smtClean="0">
                  <a:solidFill>
                    <a:schemeClr val="tx2"/>
                  </a:solidFill>
                  <a:latin typeface="Arial" pitchFamily="34" charset="0"/>
                </a:rPr>
                <a:t>PERIÓDICOS </a:t>
              </a:r>
              <a:r>
                <a:rPr kumimoji="1" lang="es-MX" altLang="es-MX" sz="2800" b="1" dirty="0">
                  <a:solidFill>
                    <a:schemeClr val="tx2"/>
                  </a:solidFill>
                  <a:latin typeface="Arial" pitchFamily="34" charset="0"/>
                </a:rPr>
                <a:t>Y REVISTAS ESPECIALIZADAS</a:t>
              </a:r>
            </a:p>
            <a:p>
              <a:pPr algn="just" eaLnBrk="1" hangingPunct="1">
                <a:buFontTx/>
                <a:buChar char="•"/>
              </a:pPr>
              <a:r>
                <a:rPr kumimoji="1" lang="es-MX" altLang="es-MX" sz="2800" b="1" dirty="0">
                  <a:solidFill>
                    <a:schemeClr val="tx2"/>
                  </a:solidFill>
                  <a:latin typeface="Arial" pitchFamily="34" charset="0"/>
                </a:rPr>
                <a:t>  CAMPAÑAS </a:t>
              </a:r>
              <a:r>
                <a:rPr kumimoji="1" lang="es-MX" altLang="es-MX" sz="2800" b="1" dirty="0" smtClean="0">
                  <a:solidFill>
                    <a:schemeClr val="tx2"/>
                  </a:solidFill>
                  <a:latin typeface="Arial" pitchFamily="34" charset="0"/>
                </a:rPr>
                <a:t>LOCALES, RADIO O TELEVISI</a:t>
              </a:r>
              <a:r>
                <a:rPr kumimoji="1" lang="es-ES" altLang="es-MX" sz="2800" b="1" dirty="0" smtClean="0">
                  <a:solidFill>
                    <a:schemeClr val="tx2"/>
                  </a:solidFill>
                  <a:latin typeface="Arial" pitchFamily="34" charset="0"/>
                </a:rPr>
                <a:t>ÓN LOCAL </a:t>
              </a:r>
              <a:r>
                <a:rPr kumimoji="1" lang="es-MX" altLang="es-MX" sz="2800" b="1" dirty="0" smtClean="0">
                  <a:solidFill>
                    <a:srgbClr val="000090"/>
                  </a:solidFill>
                  <a:latin typeface="Arial" pitchFamily="34" charset="0"/>
                </a:rPr>
                <a:t>(MENOR </a:t>
              </a:r>
              <a:r>
                <a:rPr kumimoji="1" lang="es-MX" altLang="es-MX" sz="2800" b="1" dirty="0">
                  <a:solidFill>
                    <a:srgbClr val="000090"/>
                  </a:solidFill>
                  <a:latin typeface="Arial" pitchFamily="34" charset="0"/>
                </a:rPr>
                <a:t>NIVEL)</a:t>
              </a:r>
              <a:r>
                <a:rPr kumimoji="1" lang="es-MX" altLang="es-MX" sz="2800" b="1" dirty="0">
                  <a:solidFill>
                    <a:schemeClr val="tx2"/>
                  </a:solidFill>
                  <a:latin typeface="Arial" pitchFamily="34" charset="0"/>
                </a:rPr>
                <a:t>.</a:t>
              </a:r>
              <a:endParaRPr kumimoji="1" lang="es-ES" altLang="es-MX" sz="2800" b="1" dirty="0">
                <a:solidFill>
                  <a:schemeClr val="tx2"/>
                </a:solidFill>
                <a:latin typeface="Arial" pitchFamily="34" charset="0"/>
              </a:endParaRPr>
            </a:p>
          </p:txBody>
        </p:sp>
      </p:grpSp>
      <p:pic>
        <p:nvPicPr>
          <p:cNvPr id="1030" name="Picture 6" descr="esultado de imagen para campaÃ±as de reclutamien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1854573"/>
            <a:ext cx="3810000" cy="3810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35522"/>
                                        </p:tgtEl>
                                        <p:attrNameLst>
                                          <p:attrName>style.visibility</p:attrName>
                                        </p:attrNameLst>
                                      </p:cBhvr>
                                      <p:to>
                                        <p:strVal val="visible"/>
                                      </p:to>
                                    </p:set>
                                    <p:anim calcmode="lin" valueType="num">
                                      <p:cBhvr>
                                        <p:cTn id="7" dur="500" fill="hold"/>
                                        <p:tgtEl>
                                          <p:spTgt spid="235522"/>
                                        </p:tgtEl>
                                        <p:attrNameLst>
                                          <p:attrName>ppt_w</p:attrName>
                                        </p:attrNameLst>
                                      </p:cBhvr>
                                      <p:tavLst>
                                        <p:tav tm="0">
                                          <p:val>
                                            <p:strVal val="4*#ppt_w"/>
                                          </p:val>
                                        </p:tav>
                                        <p:tav tm="100000">
                                          <p:val>
                                            <p:strVal val="#ppt_w"/>
                                          </p:val>
                                        </p:tav>
                                      </p:tavLst>
                                    </p:anim>
                                    <p:anim calcmode="lin" valueType="num">
                                      <p:cBhvr>
                                        <p:cTn id="8" dur="500" fill="hold"/>
                                        <p:tgtEl>
                                          <p:spTgt spid="235522"/>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17" presetClass="entr" presetSubtype="10" fill="hold" nodeType="afterEffect">
                                  <p:stCondLst>
                                    <p:cond delay="0"/>
                                  </p:stCondLst>
                                  <p:childTnLst>
                                    <p:set>
                                      <p:cBhvr>
                                        <p:cTn id="11" dur="1" fill="hold">
                                          <p:stCondLst>
                                            <p:cond delay="0"/>
                                          </p:stCondLst>
                                        </p:cTn>
                                        <p:tgtEl>
                                          <p:spTgt spid="235526"/>
                                        </p:tgtEl>
                                        <p:attrNameLst>
                                          <p:attrName>style.visibility</p:attrName>
                                        </p:attrNameLst>
                                      </p:cBhvr>
                                      <p:to>
                                        <p:strVal val="visible"/>
                                      </p:to>
                                    </p:set>
                                    <p:anim calcmode="lin" valueType="num">
                                      <p:cBhvr>
                                        <p:cTn id="12" dur="500" fill="hold"/>
                                        <p:tgtEl>
                                          <p:spTgt spid="235526"/>
                                        </p:tgtEl>
                                        <p:attrNameLst>
                                          <p:attrName>ppt_w</p:attrName>
                                        </p:attrNameLst>
                                      </p:cBhvr>
                                      <p:tavLst>
                                        <p:tav tm="0">
                                          <p:val>
                                            <p:fltVal val="0"/>
                                          </p:val>
                                        </p:tav>
                                        <p:tav tm="100000">
                                          <p:val>
                                            <p:strVal val="#ppt_w"/>
                                          </p:val>
                                        </p:tav>
                                      </p:tavLst>
                                    </p:anim>
                                    <p:anim calcmode="lin" valueType="num">
                                      <p:cBhvr>
                                        <p:cTn id="13" dur="500" fill="hold"/>
                                        <p:tgtEl>
                                          <p:spTgt spid="23552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22" grpId="0" autoUpdateAnimBg="0"/>
    </p:bldLst>
  </p:timing>
</p:sld>
</file>

<file path=ppt/slides/slide1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6546" name="Rectangle 2"/>
          <p:cNvSpPr>
            <a:spLocks noGrp="1" noChangeArrowheads="1"/>
          </p:cNvSpPr>
          <p:nvPr>
            <p:ph type="body" idx="1"/>
          </p:nvPr>
        </p:nvSpPr>
        <p:spPr>
          <a:xfrm>
            <a:off x="1143000" y="457200"/>
            <a:ext cx="7391400" cy="533400"/>
          </a:xfrm>
        </p:spPr>
        <p:txBody>
          <a:bodyPr/>
          <a:lstStyle/>
          <a:p>
            <a:pPr marL="0" indent="0" algn="ctr" eaLnBrk="1" hangingPunct="1">
              <a:lnSpc>
                <a:spcPct val="90000"/>
              </a:lnSpc>
              <a:buFont typeface="Wingdings" pitchFamily="2" charset="2"/>
              <a:buNone/>
              <a:defRPr/>
            </a:pPr>
            <a:r>
              <a:rPr lang="es-MX" sz="3600" b="1" smtClean="0">
                <a:solidFill>
                  <a:schemeClr val="tx2"/>
                </a:solidFill>
                <a:effectLst>
                  <a:outerShdw blurRad="38100" dist="38100" dir="2700000" algn="tl">
                    <a:srgbClr val="C0C0C0"/>
                  </a:outerShdw>
                </a:effectLst>
                <a:ea typeface="+mn-ea"/>
                <a:cs typeface="+mn-cs"/>
              </a:rPr>
              <a:t> RECLUTAMIENTO</a:t>
            </a:r>
            <a:endParaRPr lang="es-MX" sz="1400" b="1" i="1" smtClean="0">
              <a:solidFill>
                <a:schemeClr val="tx2"/>
              </a:solidFill>
              <a:effectLst>
                <a:outerShdw blurRad="38100" dist="38100" dir="2700000" algn="tl">
                  <a:srgbClr val="C0C0C0"/>
                </a:outerShdw>
              </a:effectLst>
              <a:ea typeface="+mn-ea"/>
              <a:cs typeface="+mn-cs"/>
            </a:endParaRPr>
          </a:p>
        </p:txBody>
      </p:sp>
      <p:grpSp>
        <p:nvGrpSpPr>
          <p:cNvPr id="236550" name="Group 6"/>
          <p:cNvGrpSpPr>
            <a:grpSpLocks/>
          </p:cNvGrpSpPr>
          <p:nvPr/>
        </p:nvGrpSpPr>
        <p:grpSpPr bwMode="auto">
          <a:xfrm>
            <a:off x="900113" y="1100484"/>
            <a:ext cx="8064375" cy="5516564"/>
            <a:chOff x="567" y="736"/>
            <a:chExt cx="5136" cy="3475"/>
          </a:xfrm>
        </p:grpSpPr>
        <p:sp>
          <p:nvSpPr>
            <p:cNvPr id="236548" name="Text Box 4"/>
            <p:cNvSpPr txBox="1">
              <a:spLocks noChangeArrowheads="1"/>
            </p:cNvSpPr>
            <p:nvPr/>
          </p:nvSpPr>
          <p:spPr bwMode="auto">
            <a:xfrm>
              <a:off x="576" y="736"/>
              <a:ext cx="5088" cy="29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b="1" dirty="0">
                  <a:solidFill>
                    <a:srgbClr val="FF0000"/>
                  </a:solidFill>
                  <a:effectLst>
                    <a:outerShdw blurRad="38100" dist="38100" dir="2700000" algn="tl">
                      <a:srgbClr val="C0C0C0"/>
                    </a:outerShdw>
                  </a:effectLst>
                  <a:latin typeface="Arial" charset="0"/>
                  <a:ea typeface="+mn-ea"/>
                </a:rPr>
                <a:t>REQUISITOS DEL PUESTO</a:t>
              </a:r>
              <a:endParaRPr kumimoji="1" lang="es-ES" b="1" dirty="0">
                <a:solidFill>
                  <a:srgbClr val="FF0000"/>
                </a:solidFill>
                <a:effectLst>
                  <a:outerShdw blurRad="38100" dist="38100" dir="2700000" algn="tl">
                    <a:srgbClr val="C0C0C0"/>
                  </a:outerShdw>
                </a:effectLst>
                <a:latin typeface="Arial" charset="0"/>
                <a:ea typeface="+mn-ea"/>
              </a:endParaRPr>
            </a:p>
          </p:txBody>
        </p:sp>
        <p:sp>
          <p:nvSpPr>
            <p:cNvPr id="236549" name="Text Box 5"/>
            <p:cNvSpPr txBox="1">
              <a:spLocks noChangeArrowheads="1"/>
            </p:cNvSpPr>
            <p:nvPr/>
          </p:nvSpPr>
          <p:spPr bwMode="auto">
            <a:xfrm>
              <a:off x="567" y="1128"/>
              <a:ext cx="5136" cy="308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buFontTx/>
                <a:buChar char="•"/>
              </a:pPr>
              <a:r>
                <a:rPr kumimoji="1" lang="es-MX" altLang="es-MX" b="1" dirty="0">
                  <a:solidFill>
                    <a:schemeClr val="tx2"/>
                  </a:solidFill>
                  <a:latin typeface="Arial" pitchFamily="34" charset="0"/>
                </a:rPr>
                <a:t>  EL RECLUTADOR DEBE HACERSE CONSTANTEMENTE LA SIGUIENTE </a:t>
              </a:r>
              <a:r>
                <a:rPr kumimoji="1" lang="es-MX" altLang="es-MX" b="1" dirty="0" smtClean="0">
                  <a:solidFill>
                    <a:schemeClr val="tx2"/>
                  </a:solidFill>
                  <a:latin typeface="Arial" pitchFamily="34" charset="0"/>
                </a:rPr>
                <a:t>PREGUNTA:</a:t>
              </a:r>
            </a:p>
            <a:p>
              <a:pPr algn="just" eaLnBrk="1" hangingPunct="1">
                <a:buFontTx/>
                <a:buChar char="•"/>
              </a:pPr>
              <a:r>
                <a:rPr kumimoji="1" lang="es-MX" altLang="es-MX" b="1" dirty="0" smtClean="0">
                  <a:solidFill>
                    <a:schemeClr val="tx2"/>
                  </a:solidFill>
                  <a:latin typeface="Arial" pitchFamily="34" charset="0"/>
                </a:rPr>
                <a:t> </a:t>
              </a:r>
              <a:endParaRPr kumimoji="1" lang="es-MX" altLang="es-MX" b="1" dirty="0">
                <a:solidFill>
                  <a:schemeClr val="tx2"/>
                </a:solidFill>
                <a:latin typeface="Arial" pitchFamily="34" charset="0"/>
              </a:endParaRPr>
            </a:p>
            <a:p>
              <a:pPr algn="just" eaLnBrk="1" hangingPunct="1"/>
              <a:r>
                <a:rPr kumimoji="1" lang="es-MX" altLang="es-MX" b="1" i="1" u="sng" dirty="0">
                  <a:solidFill>
                    <a:srgbClr val="FF0000"/>
                  </a:solidFill>
                  <a:effectLst>
                    <a:outerShdw blurRad="38100" dist="38100" dir="2700000" algn="tl">
                      <a:srgbClr val="C0C0C0"/>
                    </a:outerShdw>
                  </a:effectLst>
                  <a:latin typeface="Arial" pitchFamily="34" charset="0"/>
                </a:rPr>
                <a:t>¿ </a:t>
              </a:r>
              <a:r>
                <a:rPr kumimoji="1" lang="es-MX" altLang="es-MX" b="1" i="1" u="sng" dirty="0" smtClean="0">
                  <a:solidFill>
                    <a:srgbClr val="FF0000"/>
                  </a:solidFill>
                  <a:effectLst>
                    <a:outerShdw blurRad="38100" dist="38100" dir="2700000" algn="tl">
                      <a:srgbClr val="C0C0C0"/>
                    </a:outerShdw>
                  </a:effectLst>
                  <a:latin typeface="Arial" pitchFamily="34" charset="0"/>
                </a:rPr>
                <a:t>QU</a:t>
              </a:r>
              <a:r>
                <a:rPr kumimoji="1" lang="es-ES" altLang="es-MX" b="1" i="1" u="sng" dirty="0" smtClean="0">
                  <a:solidFill>
                    <a:srgbClr val="FF0000"/>
                  </a:solidFill>
                  <a:effectLst>
                    <a:outerShdw blurRad="38100" dist="38100" dir="2700000" algn="tl">
                      <a:srgbClr val="C0C0C0"/>
                    </a:outerShdw>
                  </a:effectLst>
                  <a:latin typeface="Arial" pitchFamily="34" charset="0"/>
                </a:rPr>
                <a:t>É</a:t>
              </a:r>
              <a:r>
                <a:rPr kumimoji="1" lang="es-MX" altLang="es-MX" b="1" i="1" u="sng" dirty="0" smtClean="0">
                  <a:solidFill>
                    <a:srgbClr val="FF0000"/>
                  </a:solidFill>
                  <a:effectLst>
                    <a:outerShdw blurRad="38100" dist="38100" dir="2700000" algn="tl">
                      <a:srgbClr val="C0C0C0"/>
                    </a:outerShdw>
                  </a:effectLst>
                  <a:latin typeface="Arial" pitchFamily="34" charset="0"/>
                </a:rPr>
                <a:t> REQUISITOS SE NECESITAN PARA </a:t>
              </a:r>
              <a:r>
                <a:rPr kumimoji="1" lang="es-MX" altLang="es-MX" b="1" i="1" u="sng" dirty="0">
                  <a:solidFill>
                    <a:srgbClr val="FF0000"/>
                  </a:solidFill>
                  <a:effectLst>
                    <a:outerShdw blurRad="38100" dist="38100" dir="2700000" algn="tl">
                      <a:srgbClr val="C0C0C0"/>
                    </a:outerShdw>
                  </a:effectLst>
                  <a:latin typeface="Arial" pitchFamily="34" charset="0"/>
                </a:rPr>
                <a:t>DESEMPEÑAR ESTE PUESTO </a:t>
              </a:r>
              <a:r>
                <a:rPr kumimoji="1" lang="es-MX" altLang="es-MX" b="1" i="1" u="sng" dirty="0" smtClean="0">
                  <a:solidFill>
                    <a:srgbClr val="FF0000"/>
                  </a:solidFill>
                  <a:effectLst>
                    <a:outerShdw blurRad="38100" dist="38100" dir="2700000" algn="tl">
                      <a:srgbClr val="C0C0C0"/>
                    </a:outerShdw>
                  </a:effectLst>
                  <a:latin typeface="Arial" pitchFamily="34" charset="0"/>
                </a:rPr>
                <a:t>?</a:t>
              </a:r>
            </a:p>
            <a:p>
              <a:pPr algn="just" eaLnBrk="1" hangingPunct="1"/>
              <a:endParaRPr kumimoji="1" lang="es-MX" altLang="es-MX" b="1" i="1" u="sng" dirty="0">
                <a:solidFill>
                  <a:srgbClr val="FF0000"/>
                </a:solidFill>
                <a:effectLst>
                  <a:outerShdw blurRad="38100" dist="38100" dir="2700000" algn="tl">
                    <a:srgbClr val="C0C0C0"/>
                  </a:outerShdw>
                </a:effectLst>
                <a:latin typeface="Arial" pitchFamily="34" charset="0"/>
              </a:endParaRPr>
            </a:p>
            <a:p>
              <a:pPr algn="just" eaLnBrk="1" hangingPunct="1"/>
              <a:r>
                <a:rPr kumimoji="1" lang="es-MX" altLang="es-MX" b="1" dirty="0" smtClean="0">
                  <a:solidFill>
                    <a:schemeClr val="tx2"/>
                  </a:solidFill>
                  <a:latin typeface="Arial" pitchFamily="34" charset="0"/>
                </a:rPr>
                <a:t>DEBEMOS </a:t>
              </a:r>
              <a:r>
                <a:rPr kumimoji="1" lang="es-MX" altLang="es-MX" b="1" dirty="0">
                  <a:solidFill>
                    <a:schemeClr val="tx2"/>
                  </a:solidFill>
                  <a:latin typeface="Arial" pitchFamily="34" charset="0"/>
                </a:rPr>
                <a:t>DE TENER ENCUENTA </a:t>
              </a:r>
              <a:r>
                <a:rPr kumimoji="1" lang="es-MX" altLang="es-MX" b="1" dirty="0" smtClean="0">
                  <a:solidFill>
                    <a:schemeClr val="tx2"/>
                  </a:solidFill>
                  <a:latin typeface="Arial" pitchFamily="34" charset="0"/>
                </a:rPr>
                <a:t>LA </a:t>
              </a:r>
              <a:r>
                <a:rPr kumimoji="1" lang="es-MX" altLang="es-MX" b="1" i="1" dirty="0">
                  <a:solidFill>
                    <a:srgbClr val="7030A0"/>
                  </a:solidFill>
                  <a:latin typeface="Arial" pitchFamily="34" charset="0"/>
                </a:rPr>
                <a:t>CAPACIDAD DE LEER Y ESCRIBIR</a:t>
              </a:r>
              <a:r>
                <a:rPr kumimoji="1" lang="es-MX" altLang="es-MX" b="1" dirty="0">
                  <a:solidFill>
                    <a:schemeClr val="tx2"/>
                  </a:solidFill>
                  <a:latin typeface="Arial" pitchFamily="34" charset="0"/>
                </a:rPr>
                <a:t>, EL LLEVAR A CABO </a:t>
              </a:r>
              <a:r>
                <a:rPr kumimoji="1" lang="es-MX" altLang="es-MX" b="1" i="1" dirty="0">
                  <a:solidFill>
                    <a:srgbClr val="7030A0"/>
                  </a:solidFill>
                  <a:latin typeface="Arial" pitchFamily="34" charset="0"/>
                </a:rPr>
                <a:t>OPERACIONES </a:t>
              </a:r>
              <a:r>
                <a:rPr kumimoji="1" lang="es-MX" altLang="es-MX" b="1" i="1" dirty="0" smtClean="0">
                  <a:solidFill>
                    <a:srgbClr val="7030A0"/>
                  </a:solidFill>
                  <a:latin typeface="Arial" pitchFamily="34" charset="0"/>
                </a:rPr>
                <a:t>ARITMÉTICAS </a:t>
              </a:r>
              <a:r>
                <a:rPr kumimoji="1" lang="es-MX" altLang="es-MX" b="1" i="1" dirty="0">
                  <a:solidFill>
                    <a:srgbClr val="7030A0"/>
                  </a:solidFill>
                  <a:latin typeface="Arial" pitchFamily="34" charset="0"/>
                </a:rPr>
                <a:t>ELEMENTALES</a:t>
              </a:r>
              <a:r>
                <a:rPr kumimoji="1" lang="es-MX" altLang="es-MX" b="1" dirty="0">
                  <a:solidFill>
                    <a:schemeClr val="tx2"/>
                  </a:solidFill>
                  <a:latin typeface="Arial" pitchFamily="34" charset="0"/>
                </a:rPr>
                <a:t>, ACTITUD DE RESPONSABILIDAD PROFESIONAL, CAPACIDAD DE COMUNICACIÓN Y LA </a:t>
              </a:r>
              <a:r>
                <a:rPr kumimoji="1" lang="es-MX" altLang="es-MX" b="1" dirty="0" smtClean="0">
                  <a:solidFill>
                    <a:schemeClr val="tx2"/>
                  </a:solidFill>
                  <a:latin typeface="Arial" pitchFamily="34" charset="0"/>
                </a:rPr>
                <a:t>DISPOSICIÓN </a:t>
              </a:r>
              <a:r>
                <a:rPr kumimoji="1" lang="es-MX" altLang="es-MX" b="1" dirty="0">
                  <a:solidFill>
                    <a:schemeClr val="tx2"/>
                  </a:solidFill>
                  <a:latin typeface="Arial" pitchFamily="34" charset="0"/>
                </a:rPr>
                <a:t>PARA </a:t>
              </a:r>
              <a:r>
                <a:rPr kumimoji="1" lang="es-MX" altLang="es-MX" b="1" dirty="0" smtClean="0">
                  <a:solidFill>
                    <a:schemeClr val="tx2"/>
                  </a:solidFill>
                  <a:latin typeface="Arial" pitchFamily="34" charset="0"/>
                </a:rPr>
                <a:t>APRENDER Y COLABORAR CON OTROS. </a:t>
              </a:r>
              <a:r>
                <a:rPr kumimoji="1" lang="es-MX" altLang="es-MX" b="1" dirty="0" smtClean="0">
                  <a:solidFill>
                    <a:srgbClr val="000090"/>
                  </a:solidFill>
                  <a:latin typeface="Arial" pitchFamily="34" charset="0"/>
                </a:rPr>
                <a:t>(ACTITUD)</a:t>
              </a:r>
              <a:r>
                <a:rPr kumimoji="1" lang="es-MX" altLang="es-MX" b="1" dirty="0" smtClean="0">
                  <a:solidFill>
                    <a:schemeClr val="tx2"/>
                  </a:solidFill>
                  <a:latin typeface="Arial" pitchFamily="34" charset="0"/>
                </a:rPr>
                <a:t>.</a:t>
              </a:r>
              <a:endParaRPr kumimoji="1" lang="es-ES" altLang="es-MX" b="1" dirty="0">
                <a:solidFill>
                  <a:schemeClr val="tx2"/>
                </a:solidFill>
                <a:latin typeface="Arial" pitchFamily="34" charset="0"/>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36546"/>
                                        </p:tgtEl>
                                        <p:attrNameLst>
                                          <p:attrName>style.visibility</p:attrName>
                                        </p:attrNameLst>
                                      </p:cBhvr>
                                      <p:to>
                                        <p:strVal val="visible"/>
                                      </p:to>
                                    </p:set>
                                    <p:anim calcmode="lin" valueType="num">
                                      <p:cBhvr>
                                        <p:cTn id="7" dur="500" fill="hold"/>
                                        <p:tgtEl>
                                          <p:spTgt spid="236546"/>
                                        </p:tgtEl>
                                        <p:attrNameLst>
                                          <p:attrName>ppt_w</p:attrName>
                                        </p:attrNameLst>
                                      </p:cBhvr>
                                      <p:tavLst>
                                        <p:tav tm="0">
                                          <p:val>
                                            <p:strVal val="4*#ppt_w"/>
                                          </p:val>
                                        </p:tav>
                                        <p:tav tm="100000">
                                          <p:val>
                                            <p:strVal val="#ppt_w"/>
                                          </p:val>
                                        </p:tav>
                                      </p:tavLst>
                                    </p:anim>
                                    <p:anim calcmode="lin" valueType="num">
                                      <p:cBhvr>
                                        <p:cTn id="8" dur="500" fill="hold"/>
                                        <p:tgtEl>
                                          <p:spTgt spid="236546"/>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17" presetClass="entr" presetSubtype="10" fill="hold" nodeType="afterEffect">
                                  <p:stCondLst>
                                    <p:cond delay="0"/>
                                  </p:stCondLst>
                                  <p:childTnLst>
                                    <p:set>
                                      <p:cBhvr>
                                        <p:cTn id="11" dur="1" fill="hold">
                                          <p:stCondLst>
                                            <p:cond delay="0"/>
                                          </p:stCondLst>
                                        </p:cTn>
                                        <p:tgtEl>
                                          <p:spTgt spid="236550"/>
                                        </p:tgtEl>
                                        <p:attrNameLst>
                                          <p:attrName>style.visibility</p:attrName>
                                        </p:attrNameLst>
                                      </p:cBhvr>
                                      <p:to>
                                        <p:strVal val="visible"/>
                                      </p:to>
                                    </p:set>
                                    <p:anim calcmode="lin" valueType="num">
                                      <p:cBhvr>
                                        <p:cTn id="12" dur="500" fill="hold"/>
                                        <p:tgtEl>
                                          <p:spTgt spid="236550"/>
                                        </p:tgtEl>
                                        <p:attrNameLst>
                                          <p:attrName>ppt_w</p:attrName>
                                        </p:attrNameLst>
                                      </p:cBhvr>
                                      <p:tavLst>
                                        <p:tav tm="0">
                                          <p:val>
                                            <p:fltVal val="0"/>
                                          </p:val>
                                        </p:tav>
                                        <p:tav tm="100000">
                                          <p:val>
                                            <p:strVal val="#ppt_w"/>
                                          </p:val>
                                        </p:tav>
                                      </p:tavLst>
                                    </p:anim>
                                    <p:anim calcmode="lin" valueType="num">
                                      <p:cBhvr>
                                        <p:cTn id="13" dur="500" fill="hold"/>
                                        <p:tgtEl>
                                          <p:spTgt spid="23655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546" grpId="0" autoUpdateAnimBg="0"/>
    </p:bldLst>
  </p:timing>
</p:sld>
</file>

<file path=ppt/slides/slide1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7570" name="Rectangle 2"/>
          <p:cNvSpPr>
            <a:spLocks noGrp="1" noChangeArrowheads="1"/>
          </p:cNvSpPr>
          <p:nvPr>
            <p:ph type="body" idx="1"/>
          </p:nvPr>
        </p:nvSpPr>
        <p:spPr>
          <a:xfrm>
            <a:off x="1141040" y="159296"/>
            <a:ext cx="7391400" cy="533400"/>
          </a:xfrm>
        </p:spPr>
        <p:txBody>
          <a:bodyPr/>
          <a:lstStyle/>
          <a:p>
            <a:pPr marL="0" indent="0" algn="ctr" eaLnBrk="1" hangingPunct="1">
              <a:lnSpc>
                <a:spcPct val="90000"/>
              </a:lnSpc>
              <a:buFont typeface="Wingdings" pitchFamily="2" charset="2"/>
              <a:buNone/>
              <a:defRPr/>
            </a:pPr>
            <a:r>
              <a:rPr lang="es-MX" sz="3600" b="1" dirty="0" smtClean="0">
                <a:solidFill>
                  <a:schemeClr val="tx2"/>
                </a:solidFill>
                <a:effectLst>
                  <a:outerShdw blurRad="38100" dist="38100" dir="2700000" algn="tl">
                    <a:srgbClr val="C0C0C0"/>
                  </a:outerShdw>
                </a:effectLst>
                <a:ea typeface="+mn-ea"/>
                <a:cs typeface="+mn-cs"/>
              </a:rPr>
              <a:t> RECLUTAMIENTO</a:t>
            </a:r>
            <a:endParaRPr lang="es-MX" sz="1400" b="1" i="1" dirty="0" smtClean="0">
              <a:solidFill>
                <a:schemeClr val="tx2"/>
              </a:solidFill>
              <a:effectLst>
                <a:outerShdw blurRad="38100" dist="38100" dir="2700000" algn="tl">
                  <a:srgbClr val="C0C0C0"/>
                </a:outerShdw>
              </a:effectLst>
              <a:ea typeface="+mn-ea"/>
              <a:cs typeface="+mn-cs"/>
            </a:endParaRPr>
          </a:p>
        </p:txBody>
      </p:sp>
      <p:grpSp>
        <p:nvGrpSpPr>
          <p:cNvPr id="237571" name="Group 3"/>
          <p:cNvGrpSpPr>
            <a:grpSpLocks/>
          </p:cNvGrpSpPr>
          <p:nvPr/>
        </p:nvGrpSpPr>
        <p:grpSpPr bwMode="auto">
          <a:xfrm>
            <a:off x="827088" y="794048"/>
            <a:ext cx="8316912" cy="4373563"/>
            <a:chOff x="425" y="736"/>
            <a:chExt cx="5239" cy="2755"/>
          </a:xfrm>
        </p:grpSpPr>
        <p:sp>
          <p:nvSpPr>
            <p:cNvPr id="237572" name="Text Box 4"/>
            <p:cNvSpPr txBox="1">
              <a:spLocks noChangeArrowheads="1"/>
            </p:cNvSpPr>
            <p:nvPr/>
          </p:nvSpPr>
          <p:spPr bwMode="auto">
            <a:xfrm>
              <a:off x="576" y="736"/>
              <a:ext cx="5088" cy="29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b="1" dirty="0">
                  <a:solidFill>
                    <a:srgbClr val="FF0000"/>
                  </a:solidFill>
                  <a:effectLst>
                    <a:outerShdw blurRad="38100" dist="38100" dir="2700000" algn="tl">
                      <a:srgbClr val="C0C0C0"/>
                    </a:outerShdw>
                  </a:effectLst>
                  <a:latin typeface="Arial" charset="0"/>
                  <a:ea typeface="+mn-ea"/>
                </a:rPr>
                <a:t>REQUISITOS DEL PUESTO</a:t>
              </a:r>
              <a:endParaRPr kumimoji="1" lang="es-ES" b="1" dirty="0">
                <a:solidFill>
                  <a:srgbClr val="FF0000"/>
                </a:solidFill>
                <a:effectLst>
                  <a:outerShdw blurRad="38100" dist="38100" dir="2700000" algn="tl">
                    <a:srgbClr val="C0C0C0"/>
                  </a:outerShdw>
                </a:effectLst>
                <a:latin typeface="Arial" charset="0"/>
                <a:ea typeface="+mn-ea"/>
              </a:endParaRPr>
            </a:p>
          </p:txBody>
        </p:sp>
        <p:sp>
          <p:nvSpPr>
            <p:cNvPr id="237573" name="Text Box 5"/>
            <p:cNvSpPr txBox="1">
              <a:spLocks noChangeArrowheads="1"/>
            </p:cNvSpPr>
            <p:nvPr/>
          </p:nvSpPr>
          <p:spPr bwMode="auto">
            <a:xfrm>
              <a:off x="425" y="990"/>
              <a:ext cx="5136" cy="250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buFontTx/>
                <a:buChar char="•"/>
              </a:pPr>
              <a:r>
                <a:rPr kumimoji="1" lang="es-MX" altLang="es-MX" sz="1800" b="1" dirty="0">
                  <a:solidFill>
                    <a:schemeClr val="tx2"/>
                  </a:solidFill>
                  <a:latin typeface="Arial" pitchFamily="34" charset="0"/>
                </a:rPr>
                <a:t>  CON FRECUENCIA EL RECLUTADOR SE ENCONTRARAN CON UNA SERIE DE SITUACIONES EN LA QUE EL GERENTE LE SOLICTARA LA CONTRATACION DE </a:t>
              </a:r>
              <a:r>
                <a:rPr kumimoji="1" lang="es-MX" altLang="es-MX" sz="1800" b="1" i="1" dirty="0">
                  <a:solidFill>
                    <a:srgbClr val="000090"/>
                  </a:solidFill>
                  <a:effectLst>
                    <a:outerShdw blurRad="38100" dist="38100" dir="2700000" algn="tl">
                      <a:srgbClr val="C0C0C0"/>
                    </a:outerShdw>
                  </a:effectLst>
                  <a:latin typeface="Arial" pitchFamily="34" charset="0"/>
                </a:rPr>
                <a:t>“EL CANDIDATO MAS CALIFICADO, CON EL MAYOR NIVEL DE EXPERIENCIA Y DENTRO DEL NIVEL DE COMPENSACION </a:t>
              </a:r>
              <a:r>
                <a:rPr kumimoji="1" lang="es-MX" altLang="es-MX" sz="1800" b="1" i="1" dirty="0" smtClean="0">
                  <a:solidFill>
                    <a:srgbClr val="000090"/>
                  </a:solidFill>
                  <a:effectLst>
                    <a:outerShdw blurRad="38100" dist="38100" dir="2700000" algn="tl">
                      <a:srgbClr val="C0C0C0"/>
                    </a:outerShdw>
                  </a:effectLst>
                  <a:latin typeface="Arial" pitchFamily="34" charset="0"/>
                </a:rPr>
                <a:t>DISPONIBLE“</a:t>
              </a:r>
              <a:r>
                <a:rPr kumimoji="1" lang="es-MX" altLang="ja-JP" sz="1800" b="1" dirty="0">
                  <a:solidFill>
                    <a:schemeClr val="tx2"/>
                  </a:solidFill>
                  <a:latin typeface="Arial" pitchFamily="34" charset="0"/>
                </a:rPr>
                <a:t>,  EN POCAS PALABRAS TENDRA QUE ENFRENTARSE CON EL POPULAR </a:t>
              </a:r>
              <a:r>
                <a:rPr kumimoji="1" lang="es-MX" altLang="ja-JP" sz="1800" b="1" dirty="0" smtClean="0">
                  <a:solidFill>
                    <a:schemeClr val="tx2"/>
                  </a:solidFill>
                  <a:latin typeface="Arial" pitchFamily="34" charset="0"/>
                </a:rPr>
                <a:t>REFR</a:t>
              </a:r>
              <a:r>
                <a:rPr kumimoji="1" lang="es-ES" altLang="ja-JP" sz="1800" b="1" dirty="0" smtClean="0">
                  <a:solidFill>
                    <a:schemeClr val="tx2"/>
                  </a:solidFill>
                  <a:latin typeface="Arial" pitchFamily="34" charset="0"/>
                </a:rPr>
                <a:t>Á</a:t>
              </a:r>
              <a:r>
                <a:rPr kumimoji="1" lang="es-MX" altLang="ja-JP" sz="1800" b="1" dirty="0" smtClean="0">
                  <a:solidFill>
                    <a:schemeClr val="tx2"/>
                  </a:solidFill>
                  <a:latin typeface="Arial" pitchFamily="34" charset="0"/>
                </a:rPr>
                <a:t>N </a:t>
              </a:r>
              <a:r>
                <a:rPr kumimoji="1" lang="es-MX" altLang="ja-JP" sz="1800" b="1" dirty="0">
                  <a:solidFill>
                    <a:schemeClr val="tx2"/>
                  </a:solidFill>
                  <a:latin typeface="Arial" pitchFamily="34" charset="0"/>
                </a:rPr>
                <a:t>DE </a:t>
              </a:r>
              <a:r>
                <a:rPr kumimoji="1" lang="es-MX" altLang="es-MX" sz="1800" b="1" i="1" dirty="0">
                  <a:solidFill>
                    <a:srgbClr val="FF0000"/>
                  </a:solidFill>
                  <a:effectLst>
                    <a:outerShdw blurRad="38100" dist="38100" dir="2700000" algn="tl">
                      <a:srgbClr val="C0C0C0"/>
                    </a:outerShdw>
                  </a:effectLst>
                  <a:latin typeface="Arial" pitchFamily="34" charset="0"/>
                </a:rPr>
                <a:t>“</a:t>
              </a:r>
              <a:r>
                <a:rPr kumimoji="1" lang="es-MX" altLang="ja-JP" sz="1800" b="1" i="1" dirty="0">
                  <a:solidFill>
                    <a:srgbClr val="FF0000"/>
                  </a:solidFill>
                  <a:effectLst>
                    <a:outerShdw blurRad="38100" dist="38100" dir="2700000" algn="tl">
                      <a:srgbClr val="C0C0C0"/>
                    </a:outerShdw>
                  </a:effectLst>
                  <a:latin typeface="Arial" pitchFamily="34" charset="0"/>
                </a:rPr>
                <a:t>BUENO, BONITO Y BARATO</a:t>
              </a:r>
              <a:r>
                <a:rPr kumimoji="1" lang="es-MX" altLang="es-MX" sz="1800" b="1" i="1" dirty="0" smtClean="0">
                  <a:solidFill>
                    <a:srgbClr val="FF0000"/>
                  </a:solidFill>
                  <a:effectLst>
                    <a:outerShdw blurRad="38100" dist="38100" dir="2700000" algn="tl">
                      <a:srgbClr val="C0C0C0"/>
                    </a:outerShdw>
                  </a:effectLst>
                  <a:latin typeface="Arial" pitchFamily="34" charset="0"/>
                </a:rPr>
                <a:t>”</a:t>
              </a:r>
              <a:r>
                <a:rPr kumimoji="1" lang="es-MX" altLang="es-MX" sz="1800" b="1" dirty="0">
                  <a:solidFill>
                    <a:schemeClr val="tx2"/>
                  </a:solidFill>
                  <a:latin typeface="Arial" pitchFamily="34" charset="0"/>
                </a:rPr>
                <a:t>.</a:t>
              </a:r>
              <a:r>
                <a:rPr kumimoji="1" lang="es-MX" altLang="ja-JP" sz="1800" b="1" dirty="0" smtClean="0">
                  <a:solidFill>
                    <a:schemeClr val="tx2"/>
                  </a:solidFill>
                  <a:latin typeface="Arial" pitchFamily="34" charset="0"/>
                </a:rPr>
                <a:t> </a:t>
              </a:r>
              <a:endParaRPr kumimoji="1" lang="es-ES" altLang="es-MX" sz="1800" b="1" i="1" dirty="0">
                <a:solidFill>
                  <a:schemeClr val="tx2"/>
                </a:solidFill>
                <a:effectLst>
                  <a:outerShdw blurRad="38100" dist="38100" dir="2700000" algn="tl">
                    <a:srgbClr val="C0C0C0"/>
                  </a:outerShdw>
                </a:effectLst>
                <a:latin typeface="Arial" pitchFamily="34" charset="0"/>
              </a:endParaRPr>
            </a:p>
          </p:txBody>
        </p:sp>
      </p:grpSp>
      <p:pic>
        <p:nvPicPr>
          <p:cNvPr id="279554" name="Picture 2" descr="l mito Bueno, Bonito y Bara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982725"/>
            <a:ext cx="4896544" cy="35157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37570"/>
                                        </p:tgtEl>
                                        <p:attrNameLst>
                                          <p:attrName>style.visibility</p:attrName>
                                        </p:attrNameLst>
                                      </p:cBhvr>
                                      <p:to>
                                        <p:strVal val="visible"/>
                                      </p:to>
                                    </p:set>
                                    <p:anim calcmode="lin" valueType="num">
                                      <p:cBhvr>
                                        <p:cTn id="7" dur="500" fill="hold"/>
                                        <p:tgtEl>
                                          <p:spTgt spid="237570"/>
                                        </p:tgtEl>
                                        <p:attrNameLst>
                                          <p:attrName>ppt_w</p:attrName>
                                        </p:attrNameLst>
                                      </p:cBhvr>
                                      <p:tavLst>
                                        <p:tav tm="0">
                                          <p:val>
                                            <p:strVal val="4*#ppt_w"/>
                                          </p:val>
                                        </p:tav>
                                        <p:tav tm="100000">
                                          <p:val>
                                            <p:strVal val="#ppt_w"/>
                                          </p:val>
                                        </p:tav>
                                      </p:tavLst>
                                    </p:anim>
                                    <p:anim calcmode="lin" valueType="num">
                                      <p:cBhvr>
                                        <p:cTn id="8" dur="500" fill="hold"/>
                                        <p:tgtEl>
                                          <p:spTgt spid="237570"/>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17" presetClass="entr" presetSubtype="10" fill="hold" nodeType="afterEffect">
                                  <p:stCondLst>
                                    <p:cond delay="0"/>
                                  </p:stCondLst>
                                  <p:childTnLst>
                                    <p:set>
                                      <p:cBhvr>
                                        <p:cTn id="11" dur="1" fill="hold">
                                          <p:stCondLst>
                                            <p:cond delay="0"/>
                                          </p:stCondLst>
                                        </p:cTn>
                                        <p:tgtEl>
                                          <p:spTgt spid="237571"/>
                                        </p:tgtEl>
                                        <p:attrNameLst>
                                          <p:attrName>style.visibility</p:attrName>
                                        </p:attrNameLst>
                                      </p:cBhvr>
                                      <p:to>
                                        <p:strVal val="visible"/>
                                      </p:to>
                                    </p:set>
                                    <p:anim calcmode="lin" valueType="num">
                                      <p:cBhvr>
                                        <p:cTn id="12" dur="500" fill="hold"/>
                                        <p:tgtEl>
                                          <p:spTgt spid="237571"/>
                                        </p:tgtEl>
                                        <p:attrNameLst>
                                          <p:attrName>ppt_w</p:attrName>
                                        </p:attrNameLst>
                                      </p:cBhvr>
                                      <p:tavLst>
                                        <p:tav tm="0">
                                          <p:val>
                                            <p:fltVal val="0"/>
                                          </p:val>
                                        </p:tav>
                                        <p:tav tm="100000">
                                          <p:val>
                                            <p:strVal val="#ppt_w"/>
                                          </p:val>
                                        </p:tav>
                                      </p:tavLst>
                                    </p:anim>
                                    <p:anim calcmode="lin" valueType="num">
                                      <p:cBhvr>
                                        <p:cTn id="13" dur="500" fill="hold"/>
                                        <p:tgtEl>
                                          <p:spTgt spid="23757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7570" grpId="0" autoUpdateAnimBg="0"/>
    </p:bldLst>
  </p:timing>
</p:sld>
</file>

<file path=ppt/slides/slide1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8594" name="Rectangle 2"/>
          <p:cNvSpPr>
            <a:spLocks noGrp="1" noChangeArrowheads="1"/>
          </p:cNvSpPr>
          <p:nvPr>
            <p:ph type="body" idx="1"/>
          </p:nvPr>
        </p:nvSpPr>
        <p:spPr>
          <a:xfrm>
            <a:off x="1066800" y="159296"/>
            <a:ext cx="7391400" cy="533400"/>
          </a:xfrm>
        </p:spPr>
        <p:txBody>
          <a:bodyPr/>
          <a:lstStyle/>
          <a:p>
            <a:pPr marL="0" indent="0" algn="ctr" eaLnBrk="1" hangingPunct="1">
              <a:lnSpc>
                <a:spcPct val="90000"/>
              </a:lnSpc>
              <a:buFont typeface="Wingdings" pitchFamily="2" charset="2"/>
              <a:buNone/>
              <a:defRPr/>
            </a:pPr>
            <a:r>
              <a:rPr lang="es-MX" sz="3600" b="1" dirty="0" smtClean="0">
                <a:solidFill>
                  <a:schemeClr val="tx2"/>
                </a:solidFill>
                <a:effectLst>
                  <a:outerShdw blurRad="38100" dist="38100" dir="2700000" algn="tl">
                    <a:srgbClr val="C0C0C0"/>
                  </a:outerShdw>
                </a:effectLst>
                <a:ea typeface="+mn-ea"/>
                <a:cs typeface="+mn-cs"/>
              </a:rPr>
              <a:t> RECLUTAMIENTO</a:t>
            </a:r>
            <a:endParaRPr lang="es-MX" sz="1400" b="1" i="1" dirty="0" smtClean="0">
              <a:solidFill>
                <a:schemeClr val="tx2"/>
              </a:solidFill>
              <a:effectLst>
                <a:outerShdw blurRad="38100" dist="38100" dir="2700000" algn="tl">
                  <a:srgbClr val="C0C0C0"/>
                </a:outerShdw>
              </a:effectLst>
              <a:ea typeface="+mn-ea"/>
              <a:cs typeface="+mn-cs"/>
            </a:endParaRPr>
          </a:p>
        </p:txBody>
      </p:sp>
      <p:grpSp>
        <p:nvGrpSpPr>
          <p:cNvPr id="238597" name="Group 5"/>
          <p:cNvGrpSpPr>
            <a:grpSpLocks/>
          </p:cNvGrpSpPr>
          <p:nvPr/>
        </p:nvGrpSpPr>
        <p:grpSpPr bwMode="auto">
          <a:xfrm>
            <a:off x="1043608" y="836712"/>
            <a:ext cx="8001000" cy="5376863"/>
            <a:chOff x="720" y="768"/>
            <a:chExt cx="5040" cy="3387"/>
          </a:xfrm>
        </p:grpSpPr>
        <p:sp>
          <p:nvSpPr>
            <p:cNvPr id="171012" name="Rectangle 3"/>
            <p:cNvSpPr>
              <a:spLocks noChangeArrowheads="1"/>
            </p:cNvSpPr>
            <p:nvPr/>
          </p:nvSpPr>
          <p:spPr bwMode="auto">
            <a:xfrm>
              <a:off x="720" y="1131"/>
              <a:ext cx="5040" cy="302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defRPr/>
              </a:pPr>
              <a:r>
                <a:rPr kumimoji="1" lang="es-MX" sz="2600" b="1" dirty="0" smtClean="0">
                  <a:solidFill>
                    <a:srgbClr val="000090"/>
                  </a:solidFill>
                  <a:latin typeface="Arial" charset="0"/>
                  <a:ea typeface="ＭＳ Ｐゴシック" charset="0"/>
                </a:rPr>
                <a:t>ENCIERRA </a:t>
              </a:r>
              <a:r>
                <a:rPr kumimoji="1" lang="es-MX" sz="2600" b="1" dirty="0">
                  <a:solidFill>
                    <a:srgbClr val="000090"/>
                  </a:solidFill>
                  <a:latin typeface="Arial" charset="0"/>
                  <a:ea typeface="ＭＳ Ｐゴシック" charset="0"/>
                </a:rPr>
                <a:t>UNA SERIE DE PROBLEMAS Y ENTRE ELLOS TENEMOS</a:t>
              </a:r>
              <a:r>
                <a:rPr kumimoji="1" lang="es-MX" sz="2600" b="1" dirty="0" smtClean="0">
                  <a:solidFill>
                    <a:srgbClr val="000090"/>
                  </a:solidFill>
                  <a:latin typeface="Arial" charset="0"/>
                  <a:ea typeface="ＭＳ Ｐゴシック" charset="0"/>
                </a:rPr>
                <a:t>:</a:t>
              </a:r>
            </a:p>
            <a:p>
              <a:pPr algn="just">
                <a:defRPr/>
              </a:pPr>
              <a:endParaRPr kumimoji="1" lang="es-MX" sz="1000" b="1" dirty="0">
                <a:solidFill>
                  <a:srgbClr val="000090"/>
                </a:solidFill>
                <a:latin typeface="Arial" charset="0"/>
                <a:ea typeface="ＭＳ Ｐゴシック" charset="0"/>
              </a:endParaRPr>
            </a:p>
            <a:p>
              <a:pPr marL="514350" indent="-514350" algn="just">
                <a:buFont typeface="+mj-lt"/>
                <a:buAutoNum type="arabicPeriod"/>
                <a:defRPr/>
              </a:pPr>
              <a:r>
                <a:rPr kumimoji="1" lang="es-MX" sz="2600" b="1" dirty="0" smtClean="0">
                  <a:solidFill>
                    <a:schemeClr val="tx2"/>
                  </a:solidFill>
                  <a:latin typeface="Arial" charset="0"/>
                  <a:ea typeface="ＭＳ Ｐゴシック" charset="0"/>
                </a:rPr>
                <a:t>IDENTIFICAR </a:t>
              </a:r>
              <a:r>
                <a:rPr kumimoji="1" lang="es-MX" sz="2600" b="1" dirty="0">
                  <a:solidFill>
                    <a:schemeClr val="tx2"/>
                  </a:solidFill>
                  <a:latin typeface="Arial" charset="0"/>
                  <a:ea typeface="ＭＳ Ｐゴシック" charset="0"/>
                </a:rPr>
                <a:t>LO MEJOR DEL MERCADO LABORAL</a:t>
              </a:r>
              <a:r>
                <a:rPr kumimoji="1" lang="es-MX" sz="2600" b="1" dirty="0" smtClean="0">
                  <a:solidFill>
                    <a:schemeClr val="tx2"/>
                  </a:solidFill>
                  <a:latin typeface="Arial" charset="0"/>
                  <a:ea typeface="ＭＳ Ｐゴシック" charset="0"/>
                </a:rPr>
                <a:t>.</a:t>
              </a:r>
            </a:p>
            <a:p>
              <a:pPr algn="just">
                <a:defRPr/>
              </a:pPr>
              <a:endParaRPr kumimoji="1" lang="es-MX" sz="1000" b="1" dirty="0">
                <a:solidFill>
                  <a:schemeClr val="tx2"/>
                </a:solidFill>
                <a:latin typeface="Arial" charset="0"/>
                <a:ea typeface="ＭＳ Ｐゴシック" charset="0"/>
              </a:endParaRPr>
            </a:p>
            <a:p>
              <a:pPr marL="514350" indent="-514350" algn="just">
                <a:buFont typeface="+mj-lt"/>
                <a:buAutoNum type="arabicPeriod"/>
                <a:defRPr/>
              </a:pPr>
              <a:r>
                <a:rPr kumimoji="1" lang="es-MX" sz="2600" b="1" dirty="0" smtClean="0">
                  <a:solidFill>
                    <a:schemeClr val="tx2"/>
                  </a:solidFill>
                  <a:latin typeface="Arial" charset="0"/>
                  <a:ea typeface="ＭＳ Ｐゴシック" charset="0"/>
                </a:rPr>
                <a:t>UNA </a:t>
              </a:r>
              <a:r>
                <a:rPr kumimoji="1" lang="es-MX" sz="2600" b="1" dirty="0">
                  <a:solidFill>
                    <a:schemeClr val="tx2"/>
                  </a:solidFill>
                  <a:latin typeface="Arial" charset="0"/>
                  <a:ea typeface="ＭＳ Ｐゴシック" charset="0"/>
                </a:rPr>
                <a:t>PERSONA CON ALTA </a:t>
              </a:r>
              <a:r>
                <a:rPr kumimoji="1" lang="es-MX" sz="2600" b="1" dirty="0" smtClean="0">
                  <a:solidFill>
                    <a:schemeClr val="tx2"/>
                  </a:solidFill>
                  <a:latin typeface="Arial" charset="0"/>
                  <a:ea typeface="ＭＳ Ｐゴシック" charset="0"/>
                </a:rPr>
                <a:t>CALIFICACIÓN </a:t>
              </a:r>
              <a:r>
                <a:rPr kumimoji="1" lang="es-MX" sz="2600" b="1" dirty="0">
                  <a:solidFill>
                    <a:schemeClr val="tx2"/>
                  </a:solidFill>
                  <a:latin typeface="Arial" charset="0"/>
                  <a:ea typeface="ＭＳ Ｐゴシック" charset="0"/>
                </a:rPr>
                <a:t>A PARTE DE SOLICITAR UNA </a:t>
              </a:r>
              <a:r>
                <a:rPr kumimoji="1" lang="es-MX" sz="2600" b="1" dirty="0" smtClean="0">
                  <a:solidFill>
                    <a:schemeClr val="tx2"/>
                  </a:solidFill>
                  <a:latin typeface="Arial" charset="0"/>
                  <a:ea typeface="ＭＳ Ｐゴシック" charset="0"/>
                </a:rPr>
                <a:t>COMPENSACIÓN MÁS </a:t>
              </a:r>
              <a:r>
                <a:rPr kumimoji="1" lang="es-MX" sz="2600" b="1" dirty="0">
                  <a:solidFill>
                    <a:schemeClr val="tx2"/>
                  </a:solidFill>
                  <a:latin typeface="Arial" charset="0"/>
                  <a:ea typeface="ＭＳ Ｐゴシック" charset="0"/>
                </a:rPr>
                <a:t>ALTA, </a:t>
              </a:r>
              <a:r>
                <a:rPr kumimoji="1" lang="es-MX" sz="2600" b="1" dirty="0" smtClean="0">
                  <a:solidFill>
                    <a:schemeClr val="tx2"/>
                  </a:solidFill>
                  <a:latin typeface="Arial" charset="0"/>
                  <a:ea typeface="ＭＳ Ｐゴシック" charset="0"/>
                </a:rPr>
                <a:t>TAMBIÉN </a:t>
              </a:r>
              <a:r>
                <a:rPr kumimoji="1" lang="es-MX" sz="2600" b="1" dirty="0">
                  <a:solidFill>
                    <a:schemeClr val="tx2"/>
                  </a:solidFill>
                  <a:latin typeface="Arial" charset="0"/>
                  <a:ea typeface="ＭＳ Ｐゴシック" charset="0"/>
                </a:rPr>
                <a:t>NOS PUEDE DERIVAR </a:t>
              </a:r>
              <a:r>
                <a:rPr kumimoji="1" lang="es-MX" sz="2600" b="1" dirty="0" smtClean="0">
                  <a:solidFill>
                    <a:schemeClr val="tx2"/>
                  </a:solidFill>
                  <a:latin typeface="Arial" charset="0"/>
                  <a:ea typeface="ＭＳ Ｐゴシック" charset="0"/>
                </a:rPr>
                <a:t>EN UN MÍNIMO </a:t>
              </a:r>
              <a:r>
                <a:rPr kumimoji="1" lang="es-MX" sz="2600" b="1" dirty="0">
                  <a:solidFill>
                    <a:schemeClr val="tx2"/>
                  </a:solidFill>
                  <a:latin typeface="Arial" charset="0"/>
                  <a:ea typeface="ＭＳ Ｐゴシック" charset="0"/>
                </a:rPr>
                <a:t>NIVEL DE </a:t>
              </a:r>
              <a:r>
                <a:rPr kumimoji="1" lang="es-MX" sz="2600" b="1" dirty="0" smtClean="0">
                  <a:solidFill>
                    <a:schemeClr val="tx2"/>
                  </a:solidFill>
                  <a:latin typeface="Arial" charset="0"/>
                  <a:ea typeface="ＭＳ Ｐゴシック" charset="0"/>
                </a:rPr>
                <a:t>SATISFACCIÓN </a:t>
              </a:r>
              <a:r>
                <a:rPr kumimoji="1" lang="es-MX" sz="2600" b="1" dirty="0">
                  <a:solidFill>
                    <a:schemeClr val="tx2"/>
                  </a:solidFill>
                  <a:latin typeface="Arial" charset="0"/>
                  <a:ea typeface="ＭＳ Ｐゴシック" charset="0"/>
                </a:rPr>
                <a:t>PROFESIONAL EN </a:t>
              </a:r>
              <a:r>
                <a:rPr kumimoji="1" lang="es-MX" sz="2600" b="1" dirty="0" smtClean="0">
                  <a:solidFill>
                    <a:schemeClr val="tx2"/>
                  </a:solidFill>
                  <a:latin typeface="Arial" charset="0"/>
                  <a:ea typeface="ＭＳ Ｐゴシック" charset="0"/>
                </a:rPr>
                <a:t>EL </a:t>
              </a:r>
              <a:r>
                <a:rPr kumimoji="1" lang="es-MX" sz="2600" b="1" dirty="0">
                  <a:solidFill>
                    <a:schemeClr val="tx2"/>
                  </a:solidFill>
                  <a:latin typeface="Arial" charset="0"/>
                  <a:ea typeface="ＭＳ Ｐゴシック" charset="0"/>
                </a:rPr>
                <a:t>PUESTO, LO CUAL PUEDE ORIGINAR UNA ROTACION </a:t>
              </a:r>
              <a:r>
                <a:rPr kumimoji="1" lang="es-MX" sz="2600" b="1" dirty="0" smtClean="0">
                  <a:solidFill>
                    <a:schemeClr val="tx2"/>
                  </a:solidFill>
                  <a:latin typeface="Arial" charset="0"/>
                  <a:ea typeface="ＭＳ Ｐゴシック" charset="0"/>
                </a:rPr>
                <a:t>RÁPIDA </a:t>
              </a:r>
              <a:r>
                <a:rPr kumimoji="1" lang="es-MX" sz="2600" b="1" dirty="0">
                  <a:solidFill>
                    <a:schemeClr val="tx2"/>
                  </a:solidFill>
                  <a:latin typeface="Arial" charset="0"/>
                  <a:ea typeface="ＭＳ Ｐゴシック" charset="0"/>
                </a:rPr>
                <a:t>DE PERSONAL.</a:t>
              </a:r>
              <a:endParaRPr kumimoji="1" lang="es-ES" sz="2600" b="1" dirty="0">
                <a:solidFill>
                  <a:schemeClr val="tx2"/>
                </a:solidFill>
                <a:latin typeface="Arial" charset="0"/>
                <a:ea typeface="ＭＳ Ｐゴシック" charset="0"/>
              </a:endParaRPr>
            </a:p>
          </p:txBody>
        </p:sp>
        <p:sp>
          <p:nvSpPr>
            <p:cNvPr id="238596" name="Rectangle 4"/>
            <p:cNvSpPr>
              <a:spLocks noChangeArrowheads="1"/>
            </p:cNvSpPr>
            <p:nvPr/>
          </p:nvSpPr>
          <p:spPr bwMode="auto">
            <a:xfrm>
              <a:off x="1302" y="768"/>
              <a:ext cx="3402" cy="3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just">
                <a:defRPr/>
              </a:pPr>
              <a:r>
                <a:rPr kumimoji="1" lang="es-MX" sz="3200" b="1" dirty="0" smtClean="0">
                  <a:solidFill>
                    <a:srgbClr val="FF0000"/>
                  </a:solidFill>
                  <a:effectLst>
                    <a:outerShdw blurRad="38100" dist="38100" dir="2700000" algn="tl">
                      <a:srgbClr val="C0C0C0"/>
                    </a:outerShdw>
                  </a:effectLst>
                  <a:latin typeface="Arial" charset="0"/>
                  <a:ea typeface="+mn-ea"/>
                </a:rPr>
                <a:t>REQUIS</a:t>
              </a:r>
              <a:r>
                <a:rPr kumimoji="1" lang="es-MX" sz="3200" b="1" dirty="0">
                  <a:solidFill>
                    <a:srgbClr val="FF0000"/>
                  </a:solidFill>
                  <a:effectLst>
                    <a:outerShdw blurRad="38100" dist="38100" dir="2700000" algn="tl">
                      <a:srgbClr val="C0C0C0"/>
                    </a:outerShdw>
                  </a:effectLst>
                  <a:latin typeface="Arial" charset="0"/>
                  <a:ea typeface="+mn-ea"/>
                </a:rPr>
                <a:t>I</a:t>
              </a:r>
              <a:r>
                <a:rPr kumimoji="1" lang="es-MX" sz="3200" b="1" dirty="0" smtClean="0">
                  <a:solidFill>
                    <a:srgbClr val="FF0000"/>
                  </a:solidFill>
                  <a:effectLst>
                    <a:outerShdw blurRad="38100" dist="38100" dir="2700000" algn="tl">
                      <a:srgbClr val="C0C0C0"/>
                    </a:outerShdw>
                  </a:effectLst>
                  <a:latin typeface="Arial" charset="0"/>
                  <a:ea typeface="+mn-ea"/>
                </a:rPr>
                <a:t>TOS </a:t>
              </a:r>
              <a:r>
                <a:rPr kumimoji="1" lang="es-MX" sz="3200" b="1" dirty="0">
                  <a:solidFill>
                    <a:srgbClr val="FF0000"/>
                  </a:solidFill>
                  <a:effectLst>
                    <a:outerShdw blurRad="38100" dist="38100" dir="2700000" algn="tl">
                      <a:srgbClr val="C0C0C0"/>
                    </a:outerShdw>
                  </a:effectLst>
                  <a:latin typeface="Arial" charset="0"/>
                  <a:ea typeface="+mn-ea"/>
                </a:rPr>
                <a:t>DEL PUESTO</a:t>
              </a:r>
              <a:endParaRPr kumimoji="1" lang="es-ES" sz="3200" b="1" dirty="0">
                <a:solidFill>
                  <a:srgbClr val="FF0000"/>
                </a:solidFill>
                <a:effectLst>
                  <a:outerShdw blurRad="38100" dist="38100" dir="2700000" algn="tl">
                    <a:srgbClr val="C0C0C0"/>
                  </a:outerShdw>
                </a:effectLst>
                <a:latin typeface="Arial" charset="0"/>
                <a:ea typeface="+mn-ea"/>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38594"/>
                                        </p:tgtEl>
                                        <p:attrNameLst>
                                          <p:attrName>style.visibility</p:attrName>
                                        </p:attrNameLst>
                                      </p:cBhvr>
                                      <p:to>
                                        <p:strVal val="visible"/>
                                      </p:to>
                                    </p:set>
                                    <p:anim calcmode="lin" valueType="num">
                                      <p:cBhvr>
                                        <p:cTn id="7" dur="500" fill="hold"/>
                                        <p:tgtEl>
                                          <p:spTgt spid="238594"/>
                                        </p:tgtEl>
                                        <p:attrNameLst>
                                          <p:attrName>ppt_w</p:attrName>
                                        </p:attrNameLst>
                                      </p:cBhvr>
                                      <p:tavLst>
                                        <p:tav tm="0">
                                          <p:val>
                                            <p:strVal val="4*#ppt_w"/>
                                          </p:val>
                                        </p:tav>
                                        <p:tav tm="100000">
                                          <p:val>
                                            <p:strVal val="#ppt_w"/>
                                          </p:val>
                                        </p:tav>
                                      </p:tavLst>
                                    </p:anim>
                                    <p:anim calcmode="lin" valueType="num">
                                      <p:cBhvr>
                                        <p:cTn id="8" dur="500" fill="hold"/>
                                        <p:tgtEl>
                                          <p:spTgt spid="238594"/>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17" presetClass="entr" presetSubtype="10" fill="hold" nodeType="afterEffect">
                                  <p:stCondLst>
                                    <p:cond delay="0"/>
                                  </p:stCondLst>
                                  <p:childTnLst>
                                    <p:set>
                                      <p:cBhvr>
                                        <p:cTn id="11" dur="1" fill="hold">
                                          <p:stCondLst>
                                            <p:cond delay="0"/>
                                          </p:stCondLst>
                                        </p:cTn>
                                        <p:tgtEl>
                                          <p:spTgt spid="238597"/>
                                        </p:tgtEl>
                                        <p:attrNameLst>
                                          <p:attrName>style.visibility</p:attrName>
                                        </p:attrNameLst>
                                      </p:cBhvr>
                                      <p:to>
                                        <p:strVal val="visible"/>
                                      </p:to>
                                    </p:set>
                                    <p:anim calcmode="lin" valueType="num">
                                      <p:cBhvr>
                                        <p:cTn id="12" dur="500" fill="hold"/>
                                        <p:tgtEl>
                                          <p:spTgt spid="238597"/>
                                        </p:tgtEl>
                                        <p:attrNameLst>
                                          <p:attrName>ppt_w</p:attrName>
                                        </p:attrNameLst>
                                      </p:cBhvr>
                                      <p:tavLst>
                                        <p:tav tm="0">
                                          <p:val>
                                            <p:fltVal val="0"/>
                                          </p:val>
                                        </p:tav>
                                        <p:tav tm="100000">
                                          <p:val>
                                            <p:strVal val="#ppt_w"/>
                                          </p:val>
                                        </p:tav>
                                      </p:tavLst>
                                    </p:anim>
                                    <p:anim calcmode="lin" valueType="num">
                                      <p:cBhvr>
                                        <p:cTn id="13" dur="500" fill="hold"/>
                                        <p:tgtEl>
                                          <p:spTgt spid="23859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8594" grpId="0" autoUpdateAnimBg="0"/>
    </p:bldLst>
  </p:timing>
</p:sld>
</file>

<file path=ppt/slides/slide1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9618" name="Rectangle 2"/>
          <p:cNvSpPr>
            <a:spLocks noGrp="1" noChangeArrowheads="1"/>
          </p:cNvSpPr>
          <p:nvPr>
            <p:ph type="body" idx="1"/>
          </p:nvPr>
        </p:nvSpPr>
        <p:spPr>
          <a:xfrm>
            <a:off x="1066800" y="457200"/>
            <a:ext cx="7391400" cy="533400"/>
          </a:xfrm>
        </p:spPr>
        <p:txBody>
          <a:bodyPr/>
          <a:lstStyle/>
          <a:p>
            <a:pPr marL="0" indent="0" algn="ctr" eaLnBrk="1" hangingPunct="1">
              <a:lnSpc>
                <a:spcPct val="90000"/>
              </a:lnSpc>
              <a:buFont typeface="Wingdings" pitchFamily="2" charset="2"/>
              <a:buNone/>
              <a:defRPr/>
            </a:pPr>
            <a:r>
              <a:rPr lang="es-MX" sz="3600" b="1" smtClean="0">
                <a:solidFill>
                  <a:schemeClr val="tx2"/>
                </a:solidFill>
                <a:effectLst>
                  <a:outerShdw blurRad="38100" dist="38100" dir="2700000" algn="tl">
                    <a:srgbClr val="C0C0C0"/>
                  </a:outerShdw>
                </a:effectLst>
                <a:ea typeface="+mn-ea"/>
                <a:cs typeface="+mn-cs"/>
              </a:rPr>
              <a:t> RECLUTAMIENTO</a:t>
            </a:r>
            <a:endParaRPr lang="es-MX" sz="1400" b="1" i="1" smtClean="0">
              <a:solidFill>
                <a:schemeClr val="tx2"/>
              </a:solidFill>
              <a:effectLst>
                <a:outerShdw blurRad="38100" dist="38100" dir="2700000" algn="tl">
                  <a:srgbClr val="C0C0C0"/>
                </a:outerShdw>
              </a:effectLst>
              <a:ea typeface="+mn-ea"/>
              <a:cs typeface="+mn-cs"/>
            </a:endParaRPr>
          </a:p>
        </p:txBody>
      </p:sp>
      <p:grpSp>
        <p:nvGrpSpPr>
          <p:cNvPr id="239622" name="Group 6"/>
          <p:cNvGrpSpPr>
            <a:grpSpLocks/>
          </p:cNvGrpSpPr>
          <p:nvPr/>
        </p:nvGrpSpPr>
        <p:grpSpPr bwMode="auto">
          <a:xfrm>
            <a:off x="914400" y="1268413"/>
            <a:ext cx="8763000" cy="5138737"/>
            <a:chOff x="576" y="799"/>
            <a:chExt cx="5520" cy="3237"/>
          </a:xfrm>
        </p:grpSpPr>
        <p:sp>
          <p:nvSpPr>
            <p:cNvPr id="239620" name="Rectangle 4"/>
            <p:cNvSpPr>
              <a:spLocks noChangeArrowheads="1"/>
            </p:cNvSpPr>
            <p:nvPr/>
          </p:nvSpPr>
          <p:spPr bwMode="auto">
            <a:xfrm>
              <a:off x="576" y="1266"/>
              <a:ext cx="5520" cy="277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buFontTx/>
                <a:buChar char="•"/>
              </a:pPr>
              <a:r>
                <a:rPr kumimoji="1" lang="es-MX" altLang="es-MX" sz="2600" b="1" dirty="0">
                  <a:solidFill>
                    <a:schemeClr val="tx2"/>
                  </a:solidFill>
                  <a:latin typeface="Arial" pitchFamily="34" charset="0"/>
                </a:rPr>
                <a:t>  PARA DETERMINAR LAS RESPONSABILIDADES </a:t>
              </a:r>
            </a:p>
            <a:p>
              <a:pPr eaLnBrk="1" hangingPunct="1"/>
              <a:r>
                <a:rPr kumimoji="1" lang="es-MX" altLang="es-MX" sz="2600" b="1" dirty="0">
                  <a:solidFill>
                    <a:schemeClr val="tx2"/>
                  </a:solidFill>
                  <a:latin typeface="Arial" pitchFamily="34" charset="0"/>
                </a:rPr>
                <a:t>   DEL PUESTO CON FRECUENCIA ES NECESARIO </a:t>
              </a:r>
            </a:p>
            <a:p>
              <a:pPr eaLnBrk="1" hangingPunct="1"/>
              <a:r>
                <a:rPr kumimoji="1" lang="es-MX" altLang="es-MX" sz="2600" b="1" dirty="0">
                  <a:solidFill>
                    <a:schemeClr val="tx2"/>
                  </a:solidFill>
                  <a:latin typeface="Arial" pitchFamily="34" charset="0"/>
                </a:rPr>
                <a:t>   RESPONDER A LOS SIGUIENTES  </a:t>
              </a:r>
            </a:p>
            <a:p>
              <a:pPr eaLnBrk="1" hangingPunct="1"/>
              <a:r>
                <a:rPr kumimoji="1" lang="es-MX" altLang="es-MX" sz="2600" b="1" dirty="0">
                  <a:solidFill>
                    <a:schemeClr val="tx2"/>
                  </a:solidFill>
                  <a:latin typeface="Arial" pitchFamily="34" charset="0"/>
                </a:rPr>
                <a:t>   CUESTIONAMIENTOS:</a:t>
              </a:r>
            </a:p>
            <a:p>
              <a:pPr eaLnBrk="1" hangingPunct="1">
                <a:buFontTx/>
                <a:buChar char="•"/>
              </a:pPr>
              <a:r>
                <a:rPr kumimoji="1" lang="es-MX" altLang="es-MX" sz="2600" b="1" dirty="0">
                  <a:solidFill>
                    <a:schemeClr val="tx2"/>
                  </a:solidFill>
                  <a:latin typeface="Arial" pitchFamily="34" charset="0"/>
                </a:rPr>
                <a:t>  </a:t>
              </a:r>
              <a:r>
                <a:rPr kumimoji="1" lang="es-MX" altLang="es-MX" sz="2600" b="1" dirty="0">
                  <a:solidFill>
                    <a:srgbClr val="000090"/>
                  </a:solidFill>
                  <a:latin typeface="Arial" pitchFamily="34" charset="0"/>
                </a:rPr>
                <a:t>¿ </a:t>
              </a:r>
              <a:r>
                <a:rPr kumimoji="1" lang="es-MX" altLang="es-MX" sz="2600" b="1" dirty="0" smtClean="0">
                  <a:solidFill>
                    <a:srgbClr val="000090"/>
                  </a:solidFill>
                  <a:latin typeface="Arial" pitchFamily="34" charset="0"/>
                </a:rPr>
                <a:t>QUÉ </a:t>
              </a:r>
              <a:r>
                <a:rPr kumimoji="1" lang="es-MX" altLang="es-MX" sz="2600" b="1" dirty="0">
                  <a:solidFill>
                    <a:srgbClr val="000090"/>
                  </a:solidFill>
                  <a:latin typeface="Arial" pitchFamily="34" charset="0"/>
                </a:rPr>
                <a:t>ES NECESARIO </a:t>
              </a:r>
              <a:r>
                <a:rPr kumimoji="1" lang="es-MX" altLang="es-MX" sz="2600" b="1" i="1" u="sng" dirty="0">
                  <a:solidFill>
                    <a:srgbClr val="FF0000"/>
                  </a:solidFill>
                  <a:effectLst>
                    <a:outerShdw blurRad="38100" dist="38100" dir="2700000" algn="tl">
                      <a:srgbClr val="C0C0C0"/>
                    </a:outerShdw>
                  </a:effectLst>
                  <a:latin typeface="Arial" pitchFamily="34" charset="0"/>
                </a:rPr>
                <a:t>HACER</a:t>
              </a:r>
              <a:r>
                <a:rPr kumimoji="1" lang="es-MX" altLang="es-MX" sz="2600" b="1" dirty="0">
                  <a:solidFill>
                    <a:srgbClr val="000090"/>
                  </a:solidFill>
                  <a:latin typeface="Arial" pitchFamily="34" charset="0"/>
                </a:rPr>
                <a:t> ?</a:t>
              </a:r>
            </a:p>
            <a:p>
              <a:pPr eaLnBrk="1" hangingPunct="1"/>
              <a:endParaRPr kumimoji="1" lang="es-MX" altLang="es-MX" sz="1600" b="1" dirty="0">
                <a:solidFill>
                  <a:srgbClr val="000090"/>
                </a:solidFill>
                <a:latin typeface="Arial" pitchFamily="34" charset="0"/>
              </a:endParaRPr>
            </a:p>
            <a:p>
              <a:pPr eaLnBrk="1" hangingPunct="1">
                <a:buFontTx/>
                <a:buChar char="•"/>
              </a:pPr>
              <a:r>
                <a:rPr kumimoji="1" lang="es-MX" altLang="es-MX" sz="2600" b="1" dirty="0">
                  <a:solidFill>
                    <a:srgbClr val="000090"/>
                  </a:solidFill>
                  <a:latin typeface="Arial" pitchFamily="34" charset="0"/>
                </a:rPr>
                <a:t>  ¿ </a:t>
              </a:r>
              <a:r>
                <a:rPr kumimoji="1" lang="es-MX" altLang="es-MX" sz="2600" b="1" dirty="0" smtClean="0">
                  <a:solidFill>
                    <a:srgbClr val="000090"/>
                  </a:solidFill>
                  <a:latin typeface="Arial" pitchFamily="34" charset="0"/>
                </a:rPr>
                <a:t>QUÉ </a:t>
              </a:r>
              <a:r>
                <a:rPr kumimoji="1" lang="es-MX" altLang="es-MX" sz="2600" b="1" dirty="0">
                  <a:solidFill>
                    <a:srgbClr val="000090"/>
                  </a:solidFill>
                  <a:latin typeface="Arial" pitchFamily="34" charset="0"/>
                </a:rPr>
                <a:t>ES NECESARIO </a:t>
              </a:r>
              <a:r>
                <a:rPr kumimoji="1" lang="es-MX" altLang="es-MX" sz="2600" b="1" i="1" u="sng" dirty="0">
                  <a:solidFill>
                    <a:srgbClr val="FF0000"/>
                  </a:solidFill>
                  <a:effectLst>
                    <a:outerShdw blurRad="38100" dist="38100" dir="2700000" algn="tl">
                      <a:srgbClr val="C0C0C0"/>
                    </a:outerShdw>
                  </a:effectLst>
                  <a:latin typeface="Arial" pitchFamily="34" charset="0"/>
                </a:rPr>
                <a:t>SABER</a:t>
              </a:r>
              <a:r>
                <a:rPr kumimoji="1" lang="es-MX" altLang="es-MX" sz="2600" b="1" dirty="0">
                  <a:solidFill>
                    <a:srgbClr val="FF0000"/>
                  </a:solidFill>
                  <a:latin typeface="Arial" pitchFamily="34" charset="0"/>
                </a:rPr>
                <a:t> </a:t>
              </a:r>
              <a:r>
                <a:rPr kumimoji="1" lang="es-MX" altLang="es-MX" sz="2600" b="1" dirty="0">
                  <a:solidFill>
                    <a:srgbClr val="000090"/>
                  </a:solidFill>
                  <a:latin typeface="Arial" pitchFamily="34" charset="0"/>
                </a:rPr>
                <a:t>?</a:t>
              </a:r>
            </a:p>
            <a:p>
              <a:pPr eaLnBrk="1" hangingPunct="1"/>
              <a:endParaRPr kumimoji="1" lang="es-MX" altLang="es-MX" sz="1600" b="1" dirty="0">
                <a:solidFill>
                  <a:srgbClr val="000090"/>
                </a:solidFill>
                <a:latin typeface="Arial" pitchFamily="34" charset="0"/>
              </a:endParaRPr>
            </a:p>
            <a:p>
              <a:pPr eaLnBrk="1" hangingPunct="1">
                <a:buFontTx/>
                <a:buChar char="•"/>
              </a:pPr>
              <a:r>
                <a:rPr kumimoji="1" lang="es-MX" altLang="es-MX" sz="2600" b="1" dirty="0">
                  <a:solidFill>
                    <a:srgbClr val="000090"/>
                  </a:solidFill>
                  <a:latin typeface="Arial" pitchFamily="34" charset="0"/>
                </a:rPr>
                <a:t>  ¿ </a:t>
              </a:r>
              <a:r>
                <a:rPr kumimoji="1" lang="es-MX" altLang="es-MX" sz="2600" b="1" dirty="0" smtClean="0">
                  <a:solidFill>
                    <a:srgbClr val="000090"/>
                  </a:solidFill>
                  <a:latin typeface="Arial" pitchFamily="34" charset="0"/>
                </a:rPr>
                <a:t>QUÉ </a:t>
              </a:r>
              <a:r>
                <a:rPr kumimoji="1" lang="es-MX" altLang="es-MX" sz="2600" b="1" dirty="0">
                  <a:solidFill>
                    <a:srgbClr val="000090"/>
                  </a:solidFill>
                  <a:latin typeface="Arial" pitchFamily="34" charset="0"/>
                </a:rPr>
                <a:t>ES NECESARIO </a:t>
              </a:r>
              <a:r>
                <a:rPr kumimoji="1" lang="es-MX" altLang="es-MX" sz="2600" b="1" i="1" u="sng" dirty="0">
                  <a:solidFill>
                    <a:srgbClr val="FF0000"/>
                  </a:solidFill>
                  <a:effectLst>
                    <a:outerShdw blurRad="38100" dist="38100" dir="2700000" algn="tl">
                      <a:srgbClr val="C0C0C0"/>
                    </a:outerShdw>
                  </a:effectLst>
                  <a:latin typeface="Arial" pitchFamily="34" charset="0"/>
                </a:rPr>
                <a:t>APRENDER</a:t>
              </a:r>
              <a:r>
                <a:rPr kumimoji="1" lang="es-MX" altLang="es-MX" sz="2600" b="1" dirty="0">
                  <a:solidFill>
                    <a:srgbClr val="000090"/>
                  </a:solidFill>
                  <a:latin typeface="Arial" pitchFamily="34" charset="0"/>
                </a:rPr>
                <a:t> ?</a:t>
              </a:r>
            </a:p>
            <a:p>
              <a:pPr eaLnBrk="1" hangingPunct="1"/>
              <a:endParaRPr kumimoji="1" lang="es-MX" altLang="es-MX" sz="1600" b="1" dirty="0">
                <a:solidFill>
                  <a:srgbClr val="000090"/>
                </a:solidFill>
                <a:latin typeface="Arial" pitchFamily="34" charset="0"/>
              </a:endParaRPr>
            </a:p>
            <a:p>
              <a:pPr eaLnBrk="1" hangingPunct="1">
                <a:buFontTx/>
                <a:buChar char="•"/>
              </a:pPr>
              <a:r>
                <a:rPr kumimoji="1" lang="es-MX" altLang="es-MX" sz="2600" b="1" dirty="0">
                  <a:solidFill>
                    <a:srgbClr val="000090"/>
                  </a:solidFill>
                  <a:latin typeface="Arial" pitchFamily="34" charset="0"/>
                </a:rPr>
                <a:t>  ¿ </a:t>
              </a:r>
              <a:r>
                <a:rPr kumimoji="1" lang="es-MX" altLang="es-MX" sz="2600" b="1" dirty="0" smtClean="0">
                  <a:solidFill>
                    <a:srgbClr val="000090"/>
                  </a:solidFill>
                  <a:latin typeface="Arial" pitchFamily="34" charset="0"/>
                </a:rPr>
                <a:t>QUÉ </a:t>
              </a:r>
              <a:r>
                <a:rPr kumimoji="1" lang="es-MX" altLang="es-MX" sz="2600" b="1" dirty="0">
                  <a:solidFill>
                    <a:srgbClr val="000090"/>
                  </a:solidFill>
                  <a:latin typeface="Arial" pitchFamily="34" charset="0"/>
                </a:rPr>
                <a:t>EXPERIENCIA  </a:t>
              </a:r>
              <a:r>
                <a:rPr kumimoji="1" lang="es-MX" altLang="es-MX" sz="2600" b="1" i="1" u="sng" dirty="0">
                  <a:solidFill>
                    <a:srgbClr val="FF0000"/>
                  </a:solidFill>
                  <a:effectLst>
                    <a:outerShdw blurRad="38100" dist="38100" dir="2700000" algn="tl">
                      <a:srgbClr val="C0C0C0"/>
                    </a:outerShdw>
                  </a:effectLst>
                  <a:latin typeface="Arial" pitchFamily="34" charset="0"/>
                </a:rPr>
                <a:t>ES REALMENTE </a:t>
              </a:r>
            </a:p>
            <a:p>
              <a:pPr eaLnBrk="1" hangingPunct="1"/>
              <a:r>
                <a:rPr kumimoji="1" lang="es-MX" altLang="es-MX" sz="2600" b="1" dirty="0">
                  <a:solidFill>
                    <a:srgbClr val="FF0000"/>
                  </a:solidFill>
                  <a:latin typeface="Arial" pitchFamily="34" charset="0"/>
                </a:rPr>
                <a:t>      </a:t>
              </a:r>
              <a:r>
                <a:rPr kumimoji="1" lang="es-MX" altLang="es-MX" sz="2600" b="1" i="1" u="sng" dirty="0">
                  <a:solidFill>
                    <a:srgbClr val="FF0000"/>
                  </a:solidFill>
                  <a:effectLst>
                    <a:outerShdw blurRad="38100" dist="38100" dir="2700000" algn="tl">
                      <a:srgbClr val="C0C0C0"/>
                    </a:outerShdw>
                  </a:effectLst>
                  <a:latin typeface="Arial" pitchFamily="34" charset="0"/>
                </a:rPr>
                <a:t>INDISPENSABLE</a:t>
              </a:r>
              <a:r>
                <a:rPr kumimoji="1" lang="es-MX" altLang="es-MX" sz="2600" b="1" i="1" u="sng" dirty="0">
                  <a:solidFill>
                    <a:srgbClr val="000090"/>
                  </a:solidFill>
                  <a:effectLst>
                    <a:outerShdw blurRad="38100" dist="38100" dir="2700000" algn="tl">
                      <a:srgbClr val="C0C0C0"/>
                    </a:outerShdw>
                  </a:effectLst>
                  <a:latin typeface="Arial" pitchFamily="34" charset="0"/>
                </a:rPr>
                <a:t> </a:t>
              </a:r>
              <a:r>
                <a:rPr kumimoji="1" lang="es-MX" altLang="es-MX" sz="2600" b="1" dirty="0">
                  <a:solidFill>
                    <a:srgbClr val="000090"/>
                  </a:solidFill>
                  <a:latin typeface="Arial" pitchFamily="34" charset="0"/>
                </a:rPr>
                <a:t> ?</a:t>
              </a:r>
              <a:endParaRPr kumimoji="1" lang="es-ES" altLang="es-MX" sz="2600" b="1" dirty="0">
                <a:solidFill>
                  <a:srgbClr val="000090"/>
                </a:solidFill>
                <a:latin typeface="Arial" pitchFamily="34" charset="0"/>
              </a:endParaRPr>
            </a:p>
          </p:txBody>
        </p:sp>
        <p:sp>
          <p:nvSpPr>
            <p:cNvPr id="239621" name="Rectangle 5"/>
            <p:cNvSpPr>
              <a:spLocks noChangeArrowheads="1"/>
            </p:cNvSpPr>
            <p:nvPr/>
          </p:nvSpPr>
          <p:spPr bwMode="auto">
            <a:xfrm>
              <a:off x="606" y="799"/>
              <a:ext cx="4867" cy="33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defRPr/>
              </a:pPr>
              <a:r>
                <a:rPr kumimoji="1" lang="es-MX" sz="2800" b="1" dirty="0" smtClean="0">
                  <a:solidFill>
                    <a:srgbClr val="FF0000"/>
                  </a:solidFill>
                  <a:effectLst>
                    <a:outerShdw blurRad="38100" dist="38100" dir="2700000" algn="tl">
                      <a:srgbClr val="C0C0C0"/>
                    </a:outerShdw>
                  </a:effectLst>
                  <a:latin typeface="Arial" charset="0"/>
                  <a:ea typeface="+mn-ea"/>
                </a:rPr>
                <a:t>DEFINICIÓN </a:t>
              </a:r>
              <a:r>
                <a:rPr kumimoji="1" lang="es-MX" sz="2800" b="1" dirty="0">
                  <a:solidFill>
                    <a:srgbClr val="FF0000"/>
                  </a:solidFill>
                  <a:effectLst>
                    <a:outerShdw blurRad="38100" dist="38100" dir="2700000" algn="tl">
                      <a:srgbClr val="C0C0C0"/>
                    </a:outerShdw>
                  </a:effectLst>
                  <a:latin typeface="Arial" charset="0"/>
                  <a:ea typeface="+mn-ea"/>
                </a:rPr>
                <a:t>DE LAS RESPONSABILIDADES</a:t>
              </a:r>
              <a:endParaRPr kumimoji="1" lang="es-ES" sz="2800" b="1" dirty="0">
                <a:solidFill>
                  <a:srgbClr val="FF0000"/>
                </a:solidFill>
                <a:effectLst>
                  <a:outerShdw blurRad="38100" dist="38100" dir="2700000" algn="tl">
                    <a:srgbClr val="C0C0C0"/>
                  </a:outerShdw>
                </a:effectLst>
                <a:latin typeface="Arial" charset="0"/>
                <a:ea typeface="+mn-ea"/>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39618"/>
                                        </p:tgtEl>
                                        <p:attrNameLst>
                                          <p:attrName>style.visibility</p:attrName>
                                        </p:attrNameLst>
                                      </p:cBhvr>
                                      <p:to>
                                        <p:strVal val="visible"/>
                                      </p:to>
                                    </p:set>
                                    <p:anim calcmode="lin" valueType="num">
                                      <p:cBhvr>
                                        <p:cTn id="7" dur="500" fill="hold"/>
                                        <p:tgtEl>
                                          <p:spTgt spid="239618"/>
                                        </p:tgtEl>
                                        <p:attrNameLst>
                                          <p:attrName>ppt_w</p:attrName>
                                        </p:attrNameLst>
                                      </p:cBhvr>
                                      <p:tavLst>
                                        <p:tav tm="0">
                                          <p:val>
                                            <p:strVal val="4*#ppt_w"/>
                                          </p:val>
                                        </p:tav>
                                        <p:tav tm="100000">
                                          <p:val>
                                            <p:strVal val="#ppt_w"/>
                                          </p:val>
                                        </p:tav>
                                      </p:tavLst>
                                    </p:anim>
                                    <p:anim calcmode="lin" valueType="num">
                                      <p:cBhvr>
                                        <p:cTn id="8" dur="500" fill="hold"/>
                                        <p:tgtEl>
                                          <p:spTgt spid="239618"/>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39622"/>
                                        </p:tgtEl>
                                        <p:attrNameLst>
                                          <p:attrName>style.visibility</p:attrName>
                                        </p:attrNameLst>
                                      </p:cBhvr>
                                      <p:to>
                                        <p:strVal val="visible"/>
                                      </p:to>
                                    </p:set>
                                    <p:anim calcmode="lin" valueType="num">
                                      <p:cBhvr>
                                        <p:cTn id="12" dur="500" fill="hold"/>
                                        <p:tgtEl>
                                          <p:spTgt spid="239622"/>
                                        </p:tgtEl>
                                        <p:attrNameLst>
                                          <p:attrName>ppt_w</p:attrName>
                                        </p:attrNameLst>
                                      </p:cBhvr>
                                      <p:tavLst>
                                        <p:tav tm="0">
                                          <p:val>
                                            <p:fltVal val="0"/>
                                          </p:val>
                                        </p:tav>
                                        <p:tav tm="100000">
                                          <p:val>
                                            <p:strVal val="#ppt_w"/>
                                          </p:val>
                                        </p:tav>
                                      </p:tavLst>
                                    </p:anim>
                                    <p:anim calcmode="lin" valueType="num">
                                      <p:cBhvr>
                                        <p:cTn id="13" dur="500" fill="hold"/>
                                        <p:tgtEl>
                                          <p:spTgt spid="23962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618"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1287463" y="230188"/>
            <a:ext cx="7627937" cy="1065212"/>
          </a:xfrm>
        </p:spPr>
        <p:txBody>
          <a:bodyPr lIns="92075" tIns="46038" rIns="92075" bIns="46038"/>
          <a:lstStyle/>
          <a:p>
            <a:pPr algn="ctr" eaLnBrk="1" hangingPunct="1"/>
            <a:r>
              <a:rPr lang="es-MX" altLang="es-MX" sz="3200" smtClean="0">
                <a:effectLst>
                  <a:outerShdw blurRad="38100" dist="38100" dir="2700000" algn="tl">
                    <a:srgbClr val="C0C0C0"/>
                  </a:outerShdw>
                </a:effectLst>
              </a:rPr>
              <a:t>Administración de los Recursos Humanos</a:t>
            </a:r>
            <a:endParaRPr lang="es-ES" altLang="es-MX" sz="3200" smtClean="0">
              <a:effectLst>
                <a:outerShdw blurRad="38100" dist="38100" dir="2700000" algn="tl">
                  <a:srgbClr val="C0C0C0"/>
                </a:outerShdw>
              </a:effectLst>
            </a:endParaRPr>
          </a:p>
        </p:txBody>
      </p:sp>
      <p:sp>
        <p:nvSpPr>
          <p:cNvPr id="32772" name="Rectangle 4"/>
          <p:cNvSpPr>
            <a:spLocks noGrp="1" noChangeArrowheads="1"/>
          </p:cNvSpPr>
          <p:nvPr>
            <p:ph type="body" idx="1"/>
          </p:nvPr>
        </p:nvSpPr>
        <p:spPr>
          <a:xfrm>
            <a:off x="762000" y="1340768"/>
            <a:ext cx="8077200" cy="3733800"/>
          </a:xfrm>
          <a:extLst>
            <a:ext uri="{FAA26D3D-D897-4be2-8F04-BA451C77F1D7}">
              <ma14:placeholderFlag xmlns:ma14="http://schemas.microsoft.com/office/mac/drawingml/2011/main" val="1"/>
            </a:ext>
          </a:extLst>
        </p:spPr>
        <p:txBody>
          <a:bodyPr/>
          <a:lstStyle/>
          <a:p>
            <a:pPr eaLnBrk="1" hangingPunct="1">
              <a:buFont typeface="Wingdings" charset="0"/>
              <a:buNone/>
              <a:defRPr/>
            </a:pPr>
            <a:r>
              <a:rPr lang="es-ES" sz="2400" b="1" dirty="0">
                <a:solidFill>
                  <a:schemeClr val="tx2"/>
                </a:solidFill>
                <a:ea typeface="ＭＳ Ｐゴシック" charset="0"/>
                <a:cs typeface="+mn-cs"/>
              </a:rPr>
              <a:t>   </a:t>
            </a:r>
            <a:r>
              <a:rPr lang="es-ES" sz="2400" b="1" dirty="0" smtClean="0">
                <a:solidFill>
                  <a:schemeClr val="tx2"/>
                </a:solidFill>
                <a:ea typeface="ＭＳ Ｐゴシック" charset="0"/>
                <a:cs typeface="+mn-cs"/>
              </a:rPr>
              <a:t>HAY MUCHAS DEFINICIONES:</a:t>
            </a:r>
            <a:endParaRPr lang="es-ES" sz="2400" b="1" dirty="0">
              <a:solidFill>
                <a:schemeClr val="tx2"/>
              </a:solidFill>
              <a:ea typeface="ＭＳ Ｐゴシック" charset="0"/>
              <a:cs typeface="+mn-cs"/>
            </a:endParaRPr>
          </a:p>
          <a:p>
            <a:pPr eaLnBrk="1" hangingPunct="1">
              <a:buFont typeface="Wingdings" charset="0"/>
              <a:buNone/>
              <a:defRPr/>
            </a:pPr>
            <a:endParaRPr lang="es-ES" sz="1200" b="1" dirty="0">
              <a:solidFill>
                <a:schemeClr val="tx2"/>
              </a:solidFill>
              <a:ea typeface="ＭＳ Ｐゴシック" charset="0"/>
              <a:cs typeface="+mn-cs"/>
            </a:endParaRPr>
          </a:p>
          <a:p>
            <a:pPr algn="just" eaLnBrk="1" hangingPunct="1">
              <a:buClr>
                <a:srgbClr val="330099"/>
              </a:buClr>
              <a:buFont typeface="Wingdings" charset="0"/>
              <a:buChar char="l"/>
              <a:defRPr/>
            </a:pPr>
            <a:r>
              <a:rPr lang="es-ES" sz="2400" b="1" dirty="0">
                <a:solidFill>
                  <a:schemeClr val="accent1">
                    <a:lumMod val="50000"/>
                  </a:schemeClr>
                </a:solidFill>
                <a:effectLst>
                  <a:outerShdw blurRad="38100" dist="38100" dir="2700000" algn="tl">
                    <a:srgbClr val="DDDDDD"/>
                  </a:outerShdw>
                </a:effectLst>
                <a:ea typeface="ＭＳ Ｐゴシック" charset="0"/>
                <a:cs typeface="+mn-cs"/>
              </a:rPr>
              <a:t>VÍCTOR M. RODRÍGUEZ</a:t>
            </a:r>
            <a:r>
              <a:rPr lang="es-ES" sz="2400" b="1" dirty="0">
                <a:solidFill>
                  <a:schemeClr val="accent1">
                    <a:lumMod val="50000"/>
                  </a:schemeClr>
                </a:solidFill>
                <a:ea typeface="ＭＳ Ｐゴシック" charset="0"/>
                <a:cs typeface="+mn-cs"/>
              </a:rPr>
              <a:t> </a:t>
            </a:r>
            <a:r>
              <a:rPr lang="es-ES" sz="2400" b="1" dirty="0">
                <a:solidFill>
                  <a:schemeClr val="tx2"/>
                </a:solidFill>
                <a:ea typeface="ＭＳ Ｐゴシック" charset="0"/>
                <a:cs typeface="+mn-cs"/>
              </a:rPr>
              <a:t>LA DEFINE COMO</a:t>
            </a:r>
            <a:r>
              <a:rPr lang="es-MX" sz="2400" b="1" dirty="0">
                <a:solidFill>
                  <a:schemeClr val="tx2"/>
                </a:solidFill>
                <a:ea typeface="ＭＳ Ｐゴシック" charset="0"/>
                <a:cs typeface="+mn-cs"/>
              </a:rPr>
              <a:t>:</a:t>
            </a:r>
          </a:p>
          <a:p>
            <a:pPr algn="just" eaLnBrk="1" hangingPunct="1">
              <a:buClr>
                <a:srgbClr val="330099"/>
              </a:buClr>
              <a:buFont typeface="Wingdings" charset="0"/>
              <a:buNone/>
              <a:defRPr/>
            </a:pPr>
            <a:r>
              <a:rPr lang="es-MX" sz="2400" b="1" dirty="0" smtClean="0">
                <a:solidFill>
                  <a:schemeClr val="tx2"/>
                </a:solidFill>
                <a:ea typeface="ＭＳ Ｐゴシック" charset="0"/>
                <a:cs typeface="+mn-cs"/>
              </a:rPr>
              <a:t>    </a:t>
            </a:r>
            <a:r>
              <a:rPr lang="es-ES" sz="2400" b="1" i="1" dirty="0" smtClean="0">
                <a:ln w="1905"/>
                <a:solidFill>
                  <a:srgbClr val="0000FF"/>
                </a:solidFill>
                <a:effectLst>
                  <a:innerShdw blurRad="69850" dist="43180" dir="5400000">
                    <a:srgbClr val="000000">
                      <a:alpha val="65000"/>
                    </a:srgbClr>
                  </a:innerShdw>
                </a:effectLst>
                <a:ea typeface="ＭＳ Ｐゴシック" charset="0"/>
                <a:cs typeface="+mn-cs"/>
              </a:rPr>
              <a:t>CONJUNTO </a:t>
            </a:r>
            <a:r>
              <a:rPr lang="es-ES" sz="2400" b="1" i="1" dirty="0">
                <a:ln w="1905"/>
                <a:solidFill>
                  <a:srgbClr val="0000FF"/>
                </a:solidFill>
                <a:effectLst>
                  <a:innerShdw blurRad="69850" dist="43180" dir="5400000">
                    <a:srgbClr val="000000">
                      <a:alpha val="65000"/>
                    </a:srgbClr>
                  </a:innerShdw>
                </a:effectLst>
                <a:ea typeface="ＭＳ Ｐゴシック" charset="0"/>
                <a:cs typeface="+mn-cs"/>
              </a:rPr>
              <a:t>DE PRINCIPIOS</a:t>
            </a:r>
            <a:r>
              <a:rPr lang="es-MX" sz="2400" b="1" i="1" dirty="0">
                <a:ln w="1905"/>
                <a:solidFill>
                  <a:srgbClr val="0000FF"/>
                </a:solidFill>
                <a:effectLst>
                  <a:innerShdw blurRad="69850" dist="43180" dir="5400000">
                    <a:srgbClr val="000000">
                      <a:alpha val="65000"/>
                    </a:srgbClr>
                  </a:innerShdw>
                </a:effectLst>
                <a:ea typeface="ＭＳ Ｐゴシック" charset="0"/>
                <a:cs typeface="+mn-cs"/>
              </a:rPr>
              <a:t> Y</a:t>
            </a:r>
            <a:r>
              <a:rPr lang="es-ES" sz="2400" b="1" i="1" dirty="0">
                <a:ln w="1905"/>
                <a:solidFill>
                  <a:srgbClr val="0000FF"/>
                </a:solidFill>
                <a:effectLst>
                  <a:innerShdw blurRad="69850" dist="43180" dir="5400000">
                    <a:srgbClr val="000000">
                      <a:alpha val="65000"/>
                    </a:srgbClr>
                  </a:innerShdw>
                </a:effectLst>
                <a:ea typeface="ＭＳ Ｐゴシック" charset="0"/>
                <a:cs typeface="+mn-cs"/>
              </a:rPr>
              <a:t> PROCEDIMIENTOS QUE PROCURAN LA </a:t>
            </a:r>
            <a:r>
              <a:rPr lang="es-ES" sz="2400" b="1" i="1" dirty="0">
                <a:ln w="1905"/>
                <a:solidFill>
                  <a:srgbClr val="FF0000"/>
                </a:solidFill>
                <a:effectLst>
                  <a:innerShdw blurRad="69850" dist="43180" dir="5400000">
                    <a:srgbClr val="000000">
                      <a:alpha val="65000"/>
                    </a:srgbClr>
                  </a:innerShdw>
                </a:effectLst>
                <a:ea typeface="ＭＳ Ｐゴシック" charset="0"/>
                <a:cs typeface="+mn-cs"/>
              </a:rPr>
              <a:t>MEJOR ELECCIÓN</a:t>
            </a:r>
            <a:r>
              <a:rPr lang="es-ES" sz="2400" b="1" i="1" dirty="0">
                <a:ln w="1905"/>
                <a:solidFill>
                  <a:srgbClr val="0000FF"/>
                </a:solidFill>
                <a:effectLst>
                  <a:innerShdw blurRad="69850" dist="43180" dir="5400000">
                    <a:srgbClr val="000000">
                      <a:alpha val="65000"/>
                    </a:srgbClr>
                  </a:innerShdw>
                </a:effectLst>
                <a:ea typeface="ＭＳ Ｐゴシック" charset="0"/>
                <a:cs typeface="+mn-cs"/>
              </a:rPr>
              <a:t>, </a:t>
            </a:r>
            <a:r>
              <a:rPr lang="es-ES" sz="2400" b="1" i="1" dirty="0">
                <a:ln w="1905"/>
                <a:solidFill>
                  <a:srgbClr val="FF0000"/>
                </a:solidFill>
                <a:effectLst>
                  <a:innerShdw blurRad="69850" dist="43180" dir="5400000">
                    <a:srgbClr val="000000">
                      <a:alpha val="65000"/>
                    </a:srgbClr>
                  </a:innerShdw>
                </a:effectLst>
                <a:ea typeface="ＭＳ Ｐゴシック" charset="0"/>
                <a:cs typeface="+mn-cs"/>
              </a:rPr>
              <a:t>EDUCACIÓN</a:t>
            </a:r>
            <a:r>
              <a:rPr lang="es-ES" sz="2400" b="1" i="1" dirty="0">
                <a:ln w="1905"/>
                <a:solidFill>
                  <a:srgbClr val="0000FF"/>
                </a:solidFill>
                <a:effectLst>
                  <a:innerShdw blurRad="69850" dist="43180" dir="5400000">
                    <a:srgbClr val="000000">
                      <a:alpha val="65000"/>
                    </a:srgbClr>
                  </a:innerShdw>
                </a:effectLst>
                <a:ea typeface="ＭＳ Ｐゴシック" charset="0"/>
                <a:cs typeface="+mn-cs"/>
              </a:rPr>
              <a:t> Y </a:t>
            </a:r>
            <a:r>
              <a:rPr lang="es-ES" sz="2400" b="1" i="1" dirty="0">
                <a:ln w="1905"/>
                <a:solidFill>
                  <a:srgbClr val="FF0000"/>
                </a:solidFill>
                <a:effectLst>
                  <a:innerShdw blurRad="69850" dist="43180" dir="5400000">
                    <a:srgbClr val="000000">
                      <a:alpha val="65000"/>
                    </a:srgbClr>
                  </a:innerShdw>
                </a:effectLst>
                <a:ea typeface="ＭＳ Ｐゴシック" charset="0"/>
                <a:cs typeface="+mn-cs"/>
              </a:rPr>
              <a:t>ORGANIZACIÓN</a:t>
            </a:r>
            <a:r>
              <a:rPr lang="es-ES" sz="2400" b="1" i="1" dirty="0">
                <a:ln w="1905"/>
                <a:solidFill>
                  <a:srgbClr val="0000FF"/>
                </a:solidFill>
                <a:effectLst>
                  <a:innerShdw blurRad="69850" dist="43180" dir="5400000">
                    <a:srgbClr val="000000">
                      <a:alpha val="65000"/>
                    </a:srgbClr>
                  </a:innerShdw>
                </a:effectLst>
                <a:ea typeface="ＭＳ Ｐゴシック" charset="0"/>
                <a:cs typeface="+mn-cs"/>
              </a:rPr>
              <a:t> DE LOS SERVIDORES DE UNA ORGANIZACIÓN </a:t>
            </a:r>
            <a:r>
              <a:rPr lang="es-ES" sz="2400" b="1" i="1" dirty="0">
                <a:ln w="1905"/>
                <a:solidFill>
                  <a:srgbClr val="FF0000"/>
                </a:solidFill>
                <a:effectLst>
                  <a:innerShdw blurRad="69850" dist="43180" dir="5400000">
                    <a:srgbClr val="000000">
                      <a:alpha val="65000"/>
                    </a:srgbClr>
                  </a:innerShdw>
                </a:effectLst>
                <a:ea typeface="ＭＳ Ｐゴシック" charset="0"/>
                <a:cs typeface="+mn-cs"/>
              </a:rPr>
              <a:t>SU SATISFACCIÓN EN EL TRABAJO </a:t>
            </a:r>
            <a:r>
              <a:rPr lang="es-ES" sz="2400" b="1" i="1" dirty="0">
                <a:ln w="1905"/>
                <a:solidFill>
                  <a:srgbClr val="0000FF"/>
                </a:solidFill>
                <a:effectLst>
                  <a:innerShdw blurRad="69850" dist="43180" dir="5400000">
                    <a:srgbClr val="000000">
                      <a:alpha val="65000"/>
                    </a:srgbClr>
                  </a:innerShdw>
                </a:effectLst>
                <a:ea typeface="ＭＳ Ｐゴシック" charset="0"/>
                <a:cs typeface="+mn-cs"/>
              </a:rPr>
              <a:t>Y EL MEJOR RENDIMIENTO EN FAVOR DE UNOS Y OTROS.</a:t>
            </a:r>
          </a:p>
        </p:txBody>
      </p:sp>
      <p:sp>
        <p:nvSpPr>
          <p:cNvPr id="13317" name="Rectangle 6"/>
          <p:cNvSpPr>
            <a:spLocks noChangeArrowheads="1"/>
          </p:cNvSpPr>
          <p:nvPr/>
        </p:nvSpPr>
        <p:spPr bwMode="auto">
          <a:xfrm>
            <a:off x="3827463" y="2111375"/>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13318" name="Rectangle 7"/>
          <p:cNvSpPr>
            <a:spLocks noChangeArrowheads="1"/>
          </p:cNvSpPr>
          <p:nvPr/>
        </p:nvSpPr>
        <p:spPr bwMode="auto">
          <a:xfrm>
            <a:off x="3740150" y="2111375"/>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pic>
        <p:nvPicPr>
          <p:cNvPr id="46085" name="Picture 9" descr="http://t1.gstatic.com/images?q=tbn:ANd9GcQlppjdVXN7cUTSHTE5UsbHiSQlgUmzU3Nkd2v9R3tN7hOb4M4ljM97fes">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550" y="4941888"/>
            <a:ext cx="1901825" cy="1752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3320" name="Rectangle 10"/>
          <p:cNvSpPr>
            <a:spLocks noChangeArrowheads="1"/>
          </p:cNvSpPr>
          <p:nvPr/>
        </p:nvSpPr>
        <p:spPr bwMode="auto">
          <a:xfrm>
            <a:off x="3128963" y="1135063"/>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13321" name="Rectangle 11"/>
          <p:cNvSpPr>
            <a:spLocks noChangeArrowheads="1"/>
          </p:cNvSpPr>
          <p:nvPr/>
        </p:nvSpPr>
        <p:spPr bwMode="auto">
          <a:xfrm>
            <a:off x="3041650" y="1135063"/>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13322" name="Rectangle 15"/>
          <p:cNvSpPr>
            <a:spLocks noChangeArrowheads="1"/>
          </p:cNvSpPr>
          <p:nvPr/>
        </p:nvSpPr>
        <p:spPr bwMode="auto">
          <a:xfrm>
            <a:off x="3128963" y="2295525"/>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pic>
        <p:nvPicPr>
          <p:cNvPr id="2" name="Imagen 1"/>
          <p:cNvPicPr>
            <a:picLocks noChangeAspect="1"/>
          </p:cNvPicPr>
          <p:nvPr/>
        </p:nvPicPr>
        <p:blipFill>
          <a:blip r:embed="rId5"/>
          <a:stretch>
            <a:fillRect/>
          </a:stretch>
        </p:blipFill>
        <p:spPr>
          <a:xfrm>
            <a:off x="6223069" y="4725144"/>
            <a:ext cx="2813427" cy="1872208"/>
          </a:xfrm>
          <a:prstGeom prst="rect">
            <a:avLst/>
          </a:prstGeom>
          <a:effectLst>
            <a:outerShdw blurRad="50800" dist="38100" dir="2700000" algn="tl" rotWithShape="0">
              <a:srgbClr val="000000">
                <a:alpha val="43000"/>
              </a:srgbClr>
            </a:outerShdw>
          </a:effectLst>
          <a:scene3d>
            <a:camera prst="orthographicFront"/>
            <a:lightRig rig="threePt" dir="t"/>
          </a:scene3d>
          <a:sp3d>
            <a:bevelT/>
          </a:sp3d>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barn(outHorizontal)">
                                      <p:cBhvr>
                                        <p:cTn id="7" dur="500"/>
                                        <p:tgtEl>
                                          <p:spTgt spid="32770"/>
                                        </p:tgtEl>
                                      </p:cBhvr>
                                    </p:animEffect>
                                  </p:childTnLst>
                                </p:cTn>
                              </p:par>
                            </p:childTnLst>
                          </p:cTn>
                        </p:par>
                        <p:par>
                          <p:cTn id="8" fill="hold" nodeType="afterGroup">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32772">
                                            <p:txEl>
                                              <p:pRg st="0" end="0"/>
                                            </p:txEl>
                                          </p:spTgt>
                                        </p:tgtEl>
                                        <p:attrNameLst>
                                          <p:attrName>style.visibility</p:attrName>
                                        </p:attrNameLst>
                                      </p:cBhvr>
                                      <p:to>
                                        <p:strVal val="visible"/>
                                      </p:to>
                                    </p:set>
                                    <p:anim calcmode="lin" valueType="num">
                                      <p:cBhvr additive="base">
                                        <p:cTn id="11" dur="500" fill="hold"/>
                                        <p:tgtEl>
                                          <p:spTgt spid="32772">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2772">
                                            <p:txEl>
                                              <p:pRg st="0" end="0"/>
                                            </p:txEl>
                                          </p:spTgt>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32772">
                                            <p:txEl>
                                              <p:pRg st="2" end="2"/>
                                            </p:txEl>
                                          </p:spTgt>
                                        </p:tgtEl>
                                        <p:attrNameLst>
                                          <p:attrName>style.visibility</p:attrName>
                                        </p:attrNameLst>
                                      </p:cBhvr>
                                      <p:to>
                                        <p:strVal val="visible"/>
                                      </p:to>
                                    </p:set>
                                    <p:anim calcmode="lin" valueType="num">
                                      <p:cBhvr additive="base">
                                        <p:cTn id="16" dur="500" fill="hold"/>
                                        <p:tgtEl>
                                          <p:spTgt spid="32772">
                                            <p:txEl>
                                              <p:pRg st="2" end="2"/>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32772">
                                            <p:txEl>
                                              <p:pRg st="2" end="2"/>
                                            </p:txEl>
                                          </p:spTgt>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1500"/>
                            </p:stCondLst>
                            <p:childTnLst>
                              <p:par>
                                <p:cTn id="19" presetID="2" presetClass="entr" presetSubtype="8" fill="hold" grpId="0" nodeType="afterEffect">
                                  <p:stCondLst>
                                    <p:cond delay="0"/>
                                  </p:stCondLst>
                                  <p:childTnLst>
                                    <p:set>
                                      <p:cBhvr>
                                        <p:cTn id="20" dur="1" fill="hold">
                                          <p:stCondLst>
                                            <p:cond delay="0"/>
                                          </p:stCondLst>
                                        </p:cTn>
                                        <p:tgtEl>
                                          <p:spTgt spid="32772">
                                            <p:txEl>
                                              <p:pRg st="3" end="3"/>
                                            </p:txEl>
                                          </p:spTgt>
                                        </p:tgtEl>
                                        <p:attrNameLst>
                                          <p:attrName>style.visibility</p:attrName>
                                        </p:attrNameLst>
                                      </p:cBhvr>
                                      <p:to>
                                        <p:strVal val="visible"/>
                                      </p:to>
                                    </p:set>
                                    <p:anim calcmode="lin" valueType="num">
                                      <p:cBhvr additive="base">
                                        <p:cTn id="21" dur="500" fill="hold"/>
                                        <p:tgtEl>
                                          <p:spTgt spid="32772">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2772">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P spid="32772" grpId="0" build="p" autoUpdateAnimBg="0" advAuto="0"/>
    </p:bldLst>
  </p:timing>
</p:sld>
</file>

<file path=ppt/slides/slide1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0642" name="Rectangle 2"/>
          <p:cNvSpPr>
            <a:spLocks noGrp="1" noChangeArrowheads="1"/>
          </p:cNvSpPr>
          <p:nvPr>
            <p:ph type="body" idx="1"/>
          </p:nvPr>
        </p:nvSpPr>
        <p:spPr>
          <a:xfrm>
            <a:off x="1219200" y="228600"/>
            <a:ext cx="7391400" cy="533400"/>
          </a:xfrm>
        </p:spPr>
        <p:txBody>
          <a:bodyPr/>
          <a:lstStyle/>
          <a:p>
            <a:pPr marL="0" indent="0" algn="ctr" eaLnBrk="1" hangingPunct="1">
              <a:lnSpc>
                <a:spcPct val="90000"/>
              </a:lnSpc>
              <a:buFont typeface="Wingdings" pitchFamily="2" charset="2"/>
              <a:buNone/>
              <a:defRPr/>
            </a:pPr>
            <a:r>
              <a:rPr lang="es-MX" sz="3600" b="1" smtClean="0">
                <a:solidFill>
                  <a:schemeClr val="tx2"/>
                </a:solidFill>
                <a:effectLst>
                  <a:outerShdw blurRad="38100" dist="38100" dir="2700000" algn="tl">
                    <a:srgbClr val="C0C0C0"/>
                  </a:outerShdw>
                </a:effectLst>
                <a:ea typeface="+mn-ea"/>
                <a:cs typeface="+mn-cs"/>
              </a:rPr>
              <a:t> RECLUTAMIENTO</a:t>
            </a:r>
            <a:endParaRPr lang="es-MX" sz="1400" b="1" i="1" smtClean="0">
              <a:solidFill>
                <a:schemeClr val="tx2"/>
              </a:solidFill>
              <a:effectLst>
                <a:outerShdw blurRad="38100" dist="38100" dir="2700000" algn="tl">
                  <a:srgbClr val="C0C0C0"/>
                </a:outerShdw>
              </a:effectLst>
              <a:ea typeface="+mn-ea"/>
              <a:cs typeface="+mn-cs"/>
            </a:endParaRPr>
          </a:p>
        </p:txBody>
      </p:sp>
      <p:sp>
        <p:nvSpPr>
          <p:cNvPr id="240644" name="Rectangle 4"/>
          <p:cNvSpPr>
            <a:spLocks noChangeArrowheads="1"/>
          </p:cNvSpPr>
          <p:nvPr/>
        </p:nvSpPr>
        <p:spPr bwMode="auto">
          <a:xfrm>
            <a:off x="1295400" y="1731963"/>
            <a:ext cx="3708648" cy="6463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buFontTx/>
              <a:buChar char="•"/>
            </a:pPr>
            <a:r>
              <a:rPr kumimoji="1" lang="es-MX" altLang="es-MX" sz="3600" b="1" dirty="0">
                <a:solidFill>
                  <a:schemeClr val="tx2"/>
                </a:solidFill>
                <a:latin typeface="Arial" pitchFamily="34" charset="0"/>
              </a:rPr>
              <a:t>  LOS </a:t>
            </a:r>
            <a:r>
              <a:rPr kumimoji="1" lang="es-MX" altLang="es-MX" sz="3600" b="1" i="1" u="sng" dirty="0" smtClean="0">
                <a:solidFill>
                  <a:srgbClr val="000090"/>
                </a:solidFill>
                <a:effectLst>
                  <a:outerShdw blurRad="38100" dist="38100" dir="2700000" algn="tl">
                    <a:srgbClr val="C0C0C0"/>
                  </a:outerShdw>
                </a:effectLst>
                <a:latin typeface="Arial" pitchFamily="34" charset="0"/>
              </a:rPr>
              <a:t>COSTOS</a:t>
            </a:r>
            <a:endParaRPr kumimoji="1" lang="es-ES" altLang="es-MX" sz="3600" b="1" dirty="0">
              <a:solidFill>
                <a:srgbClr val="000090"/>
              </a:solidFill>
              <a:latin typeface="Arial" pitchFamily="34" charset="0"/>
            </a:endParaRPr>
          </a:p>
        </p:txBody>
      </p:sp>
      <p:sp>
        <p:nvSpPr>
          <p:cNvPr id="240645" name="Rectangle 5"/>
          <p:cNvSpPr>
            <a:spLocks noChangeArrowheads="1"/>
          </p:cNvSpPr>
          <p:nvPr/>
        </p:nvSpPr>
        <p:spPr bwMode="auto">
          <a:xfrm>
            <a:off x="1698625" y="990600"/>
            <a:ext cx="6723063" cy="5191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defRPr/>
            </a:pPr>
            <a:r>
              <a:rPr kumimoji="1" lang="es-MX" sz="2800" b="1" dirty="0">
                <a:solidFill>
                  <a:srgbClr val="FF0000"/>
                </a:solidFill>
                <a:effectLst>
                  <a:outerShdw blurRad="38100" dist="38100" dir="2700000" algn="tl">
                    <a:srgbClr val="C0C0C0"/>
                  </a:outerShdw>
                </a:effectLst>
                <a:latin typeface="Arial" charset="0"/>
                <a:ea typeface="+mn-ea"/>
              </a:rPr>
              <a:t>LIMITACIONES DEL RECLUTAMIENTO</a:t>
            </a:r>
            <a:endParaRPr kumimoji="1" lang="es-ES" sz="2800" b="1" dirty="0">
              <a:solidFill>
                <a:srgbClr val="FF0000"/>
              </a:solidFill>
              <a:effectLst>
                <a:outerShdw blurRad="38100" dist="38100" dir="2700000" algn="tl">
                  <a:srgbClr val="C0C0C0"/>
                </a:outerShdw>
              </a:effectLst>
              <a:latin typeface="Arial" charset="0"/>
              <a:ea typeface="+mn-ea"/>
            </a:endParaRPr>
          </a:p>
        </p:txBody>
      </p:sp>
      <p:pic>
        <p:nvPicPr>
          <p:cNvPr id="2" name="Imagen 1"/>
          <p:cNvPicPr>
            <a:picLocks noChangeAspect="1"/>
          </p:cNvPicPr>
          <p:nvPr/>
        </p:nvPicPr>
        <p:blipFill>
          <a:blip r:embed="rId2"/>
          <a:stretch>
            <a:fillRect/>
          </a:stretch>
        </p:blipFill>
        <p:spPr>
          <a:xfrm>
            <a:off x="1475656" y="2708920"/>
            <a:ext cx="6604000" cy="31115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40642"/>
                                        </p:tgtEl>
                                        <p:attrNameLst>
                                          <p:attrName>style.visibility</p:attrName>
                                        </p:attrNameLst>
                                      </p:cBhvr>
                                      <p:to>
                                        <p:strVal val="visible"/>
                                      </p:to>
                                    </p:set>
                                    <p:anim calcmode="lin" valueType="num">
                                      <p:cBhvr>
                                        <p:cTn id="7" dur="500" fill="hold"/>
                                        <p:tgtEl>
                                          <p:spTgt spid="240642"/>
                                        </p:tgtEl>
                                        <p:attrNameLst>
                                          <p:attrName>ppt_w</p:attrName>
                                        </p:attrNameLst>
                                      </p:cBhvr>
                                      <p:tavLst>
                                        <p:tav tm="0">
                                          <p:val>
                                            <p:strVal val="4*#ppt_w"/>
                                          </p:val>
                                        </p:tav>
                                        <p:tav tm="100000">
                                          <p:val>
                                            <p:strVal val="#ppt_w"/>
                                          </p:val>
                                        </p:tav>
                                      </p:tavLst>
                                    </p:anim>
                                    <p:anim calcmode="lin" valueType="num">
                                      <p:cBhvr>
                                        <p:cTn id="8" dur="500" fill="hold"/>
                                        <p:tgtEl>
                                          <p:spTgt spid="240642"/>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642" grpId="0" autoUpdateAnimBg="0"/>
    </p:bldLst>
  </p:timing>
</p:sld>
</file>

<file path=ppt/slides/slide1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1666" name="Rectangle 2"/>
          <p:cNvSpPr>
            <a:spLocks noGrp="1" noChangeArrowheads="1"/>
          </p:cNvSpPr>
          <p:nvPr>
            <p:ph type="body" idx="1"/>
          </p:nvPr>
        </p:nvSpPr>
        <p:spPr>
          <a:xfrm>
            <a:off x="914400" y="228600"/>
            <a:ext cx="7391400" cy="533400"/>
          </a:xfrm>
        </p:spPr>
        <p:txBody>
          <a:bodyPr/>
          <a:lstStyle/>
          <a:p>
            <a:pPr marL="0" indent="0" algn="ctr" eaLnBrk="1" hangingPunct="1">
              <a:lnSpc>
                <a:spcPct val="90000"/>
              </a:lnSpc>
              <a:buFont typeface="Wingdings" pitchFamily="2" charset="2"/>
              <a:buNone/>
              <a:defRPr/>
            </a:pPr>
            <a:r>
              <a:rPr lang="es-MX" sz="3600" b="1" smtClean="0">
                <a:solidFill>
                  <a:schemeClr val="tx2"/>
                </a:solidFill>
                <a:effectLst>
                  <a:outerShdw blurRad="38100" dist="38100" dir="2700000" algn="tl">
                    <a:srgbClr val="C0C0C0"/>
                  </a:outerShdw>
                </a:effectLst>
                <a:ea typeface="+mn-ea"/>
                <a:cs typeface="+mn-cs"/>
              </a:rPr>
              <a:t> RECLUTAMIENTO</a:t>
            </a:r>
            <a:endParaRPr lang="es-MX" sz="1400" b="1" i="1" smtClean="0">
              <a:solidFill>
                <a:schemeClr val="tx2"/>
              </a:solidFill>
              <a:effectLst>
                <a:outerShdw blurRad="38100" dist="38100" dir="2700000" algn="tl">
                  <a:srgbClr val="C0C0C0"/>
                </a:outerShdw>
              </a:effectLst>
              <a:ea typeface="+mn-ea"/>
              <a:cs typeface="+mn-cs"/>
            </a:endParaRPr>
          </a:p>
        </p:txBody>
      </p:sp>
      <p:sp>
        <p:nvSpPr>
          <p:cNvPr id="241668" name="Rectangle 4"/>
          <p:cNvSpPr>
            <a:spLocks noChangeArrowheads="1"/>
          </p:cNvSpPr>
          <p:nvPr/>
        </p:nvSpPr>
        <p:spPr bwMode="auto">
          <a:xfrm>
            <a:off x="1042988" y="1655763"/>
            <a:ext cx="7924800" cy="48942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buFontTx/>
              <a:buChar char="•"/>
            </a:pPr>
            <a:r>
              <a:rPr kumimoji="1" lang="es-MX" altLang="es-MX" b="1" dirty="0">
                <a:solidFill>
                  <a:schemeClr val="tx2"/>
                </a:solidFill>
                <a:latin typeface="Arial" pitchFamily="34" charset="0"/>
              </a:rPr>
              <a:t>  LOS </a:t>
            </a:r>
            <a:r>
              <a:rPr kumimoji="1" lang="es-MX" altLang="es-MX" b="1" i="1" u="sng" dirty="0">
                <a:solidFill>
                  <a:srgbClr val="0033CC"/>
                </a:solidFill>
                <a:effectLst>
                  <a:outerShdw blurRad="38100" dist="38100" dir="2700000" algn="tl">
                    <a:srgbClr val="C0C0C0"/>
                  </a:outerShdw>
                </a:effectLst>
                <a:latin typeface="Arial" pitchFamily="34" charset="0"/>
              </a:rPr>
              <a:t>INCENTIVOS</a:t>
            </a:r>
            <a:r>
              <a:rPr kumimoji="1" lang="es-MX" altLang="es-MX" b="1" dirty="0">
                <a:solidFill>
                  <a:srgbClr val="00FF00"/>
                </a:solidFill>
                <a:latin typeface="Arial" pitchFamily="34" charset="0"/>
              </a:rPr>
              <a:t> </a:t>
            </a:r>
            <a:r>
              <a:rPr kumimoji="1" lang="es-MX" altLang="es-MX" b="1" dirty="0">
                <a:solidFill>
                  <a:schemeClr val="tx2"/>
                </a:solidFill>
                <a:latin typeface="Arial" pitchFamily="34" charset="0"/>
              </a:rPr>
              <a:t>ESTOS PUEDEN SER DE:</a:t>
            </a:r>
          </a:p>
          <a:p>
            <a:pPr algn="just" eaLnBrk="1" hangingPunct="1"/>
            <a:r>
              <a:rPr kumimoji="1" lang="es-MX" altLang="es-MX" b="1" dirty="0">
                <a:solidFill>
                  <a:schemeClr val="tx2"/>
                </a:solidFill>
                <a:latin typeface="Arial" pitchFamily="34" charset="0"/>
              </a:rPr>
              <a:t> </a:t>
            </a:r>
          </a:p>
          <a:p>
            <a:pPr algn="just" eaLnBrk="1" hangingPunct="1">
              <a:buFontTx/>
              <a:buChar char="•"/>
            </a:pPr>
            <a:r>
              <a:rPr kumimoji="1" lang="es-MX" altLang="es-MX" b="1" dirty="0">
                <a:solidFill>
                  <a:schemeClr val="tx2"/>
                </a:solidFill>
                <a:latin typeface="Arial" pitchFamily="34" charset="0"/>
              </a:rPr>
              <a:t>  </a:t>
            </a:r>
            <a:r>
              <a:rPr kumimoji="1" lang="es-MX" altLang="es-MX" b="1" i="1" dirty="0">
                <a:solidFill>
                  <a:srgbClr val="FF0000"/>
                </a:solidFill>
                <a:effectLst>
                  <a:outerShdw blurRad="38100" dist="38100" dir="2700000" algn="tl">
                    <a:srgbClr val="C0C0C0"/>
                  </a:outerShdw>
                </a:effectLst>
                <a:latin typeface="Arial" pitchFamily="34" charset="0"/>
              </a:rPr>
              <a:t>CARÁCTER MONETARIO</a:t>
            </a:r>
            <a:r>
              <a:rPr kumimoji="1" lang="es-MX" altLang="es-MX" b="1" dirty="0">
                <a:solidFill>
                  <a:schemeClr val="tx2"/>
                </a:solidFill>
                <a:latin typeface="Arial" pitchFamily="34" charset="0"/>
              </a:rPr>
              <a:t>, EJEMPLO: “SI CUMPLES CON LA PRODUCCION ANUAL PROPUESTA RECIBES UN </a:t>
            </a:r>
            <a:r>
              <a:rPr kumimoji="1" lang="es-MX" altLang="es-MX" b="1" i="1" u="sng" dirty="0">
                <a:solidFill>
                  <a:srgbClr val="0033CC"/>
                </a:solidFill>
                <a:latin typeface="Arial" pitchFamily="34" charset="0"/>
              </a:rPr>
              <a:t>BONO</a:t>
            </a:r>
            <a:r>
              <a:rPr kumimoji="1" lang="es-MX" altLang="es-MX" b="1" dirty="0">
                <a:solidFill>
                  <a:schemeClr val="tx2"/>
                </a:solidFill>
                <a:latin typeface="Arial" pitchFamily="34" charset="0"/>
              </a:rPr>
              <a:t> DE $3,500”.</a:t>
            </a:r>
          </a:p>
          <a:p>
            <a:pPr algn="just" eaLnBrk="1" hangingPunct="1">
              <a:buFontTx/>
              <a:buChar char="•"/>
            </a:pPr>
            <a:r>
              <a:rPr kumimoji="1" lang="es-MX" altLang="es-MX" b="1" dirty="0">
                <a:solidFill>
                  <a:schemeClr val="tx2"/>
                </a:solidFill>
                <a:latin typeface="Arial" pitchFamily="34" charset="0"/>
              </a:rPr>
              <a:t>  </a:t>
            </a:r>
            <a:r>
              <a:rPr kumimoji="1" lang="es-MX" altLang="es-MX" b="1" i="1" dirty="0">
                <a:solidFill>
                  <a:srgbClr val="FF0000"/>
                </a:solidFill>
                <a:effectLst>
                  <a:outerShdw blurRad="38100" dist="38100" dir="2700000" algn="tl">
                    <a:srgbClr val="C0C0C0"/>
                  </a:outerShdw>
                </a:effectLst>
                <a:latin typeface="Arial" pitchFamily="34" charset="0"/>
              </a:rPr>
              <a:t>DE SERVICIOS</a:t>
            </a:r>
            <a:r>
              <a:rPr kumimoji="1" lang="es-MX" altLang="es-MX" b="1" dirty="0">
                <a:solidFill>
                  <a:schemeClr val="tx2"/>
                </a:solidFill>
                <a:latin typeface="Arial" pitchFamily="34" charset="0"/>
              </a:rPr>
              <a:t>, EJEMPLO: “NUESTRA COMPAÑÍA OFRECE LOS MEJORES SERVICIOS DE COMEDOR, GUARDERIAS, GIMNASIO Y PISCINA DE LA CIUDAD”.</a:t>
            </a:r>
          </a:p>
          <a:p>
            <a:pPr algn="just" eaLnBrk="1" hangingPunct="1">
              <a:buFontTx/>
              <a:buChar char="•"/>
            </a:pPr>
            <a:r>
              <a:rPr kumimoji="1" lang="es-MX" altLang="es-MX" b="1" dirty="0">
                <a:solidFill>
                  <a:schemeClr val="tx2"/>
                </a:solidFill>
                <a:latin typeface="Arial" pitchFamily="34" charset="0"/>
              </a:rPr>
              <a:t>  </a:t>
            </a:r>
            <a:r>
              <a:rPr kumimoji="1" lang="es-MX" altLang="es-MX" b="1" i="1" dirty="0">
                <a:solidFill>
                  <a:srgbClr val="FF0000"/>
                </a:solidFill>
                <a:effectLst>
                  <a:outerShdw blurRad="38100" dist="38100" dir="2700000" algn="tl">
                    <a:srgbClr val="C0C0C0"/>
                  </a:outerShdw>
                </a:effectLst>
                <a:latin typeface="Arial" pitchFamily="34" charset="0"/>
              </a:rPr>
              <a:t>DE GARANTIAS</a:t>
            </a:r>
            <a:r>
              <a:rPr kumimoji="1" lang="es-MX" altLang="es-MX" b="1" dirty="0">
                <a:solidFill>
                  <a:schemeClr val="tx2"/>
                </a:solidFill>
                <a:latin typeface="Arial" pitchFamily="34" charset="0"/>
              </a:rPr>
              <a:t>, EJEMPLO: APARTE DEL SEGURO SOCIAL, LA EMPRESA LE OTORGA EL ACCESO A LOS MEJORES TRATAMIENTOS EN LOS MEJORES HOSPITALES DE MEXICO”.</a:t>
            </a:r>
            <a:endParaRPr kumimoji="1" lang="es-ES" altLang="es-MX" b="1" dirty="0">
              <a:solidFill>
                <a:schemeClr val="tx2"/>
              </a:solidFill>
              <a:latin typeface="Arial" pitchFamily="34" charset="0"/>
            </a:endParaRPr>
          </a:p>
        </p:txBody>
      </p:sp>
      <p:sp>
        <p:nvSpPr>
          <p:cNvPr id="241669" name="Rectangle 5"/>
          <p:cNvSpPr>
            <a:spLocks noChangeArrowheads="1"/>
          </p:cNvSpPr>
          <p:nvPr/>
        </p:nvSpPr>
        <p:spPr bwMode="auto">
          <a:xfrm>
            <a:off x="1917700" y="965200"/>
            <a:ext cx="5786438"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defRPr/>
            </a:pPr>
            <a:r>
              <a:rPr kumimoji="1" lang="es-MX" b="1" dirty="0">
                <a:solidFill>
                  <a:srgbClr val="FF0000"/>
                </a:solidFill>
                <a:effectLst>
                  <a:outerShdw blurRad="38100" dist="38100" dir="2700000" algn="tl">
                    <a:srgbClr val="C0C0C0"/>
                  </a:outerShdw>
                </a:effectLst>
                <a:latin typeface="Arial" charset="0"/>
                <a:ea typeface="+mn-ea"/>
              </a:rPr>
              <a:t>LIMITACIONES DEL RECLUTAMIENTO</a:t>
            </a:r>
            <a:endParaRPr kumimoji="1" lang="es-ES" b="1" dirty="0">
              <a:solidFill>
                <a:srgbClr val="FF0000"/>
              </a:solidFill>
              <a:effectLst>
                <a:outerShdw blurRad="38100" dist="38100" dir="2700000" algn="tl">
                  <a:srgbClr val="C0C0C0"/>
                </a:outerShdw>
              </a:effectLst>
              <a:latin typeface="Arial" charset="0"/>
              <a:ea typeface="+mn-ea"/>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41666"/>
                                        </p:tgtEl>
                                        <p:attrNameLst>
                                          <p:attrName>style.visibility</p:attrName>
                                        </p:attrNameLst>
                                      </p:cBhvr>
                                      <p:to>
                                        <p:strVal val="visible"/>
                                      </p:to>
                                    </p:set>
                                    <p:anim calcmode="lin" valueType="num">
                                      <p:cBhvr>
                                        <p:cTn id="7" dur="500" fill="hold"/>
                                        <p:tgtEl>
                                          <p:spTgt spid="241666"/>
                                        </p:tgtEl>
                                        <p:attrNameLst>
                                          <p:attrName>ppt_w</p:attrName>
                                        </p:attrNameLst>
                                      </p:cBhvr>
                                      <p:tavLst>
                                        <p:tav tm="0">
                                          <p:val>
                                            <p:strVal val="4*#ppt_w"/>
                                          </p:val>
                                        </p:tav>
                                        <p:tav tm="100000">
                                          <p:val>
                                            <p:strVal val="#ppt_w"/>
                                          </p:val>
                                        </p:tav>
                                      </p:tavLst>
                                    </p:anim>
                                    <p:anim calcmode="lin" valueType="num">
                                      <p:cBhvr>
                                        <p:cTn id="8" dur="500" fill="hold"/>
                                        <p:tgtEl>
                                          <p:spTgt spid="24166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1666" grpId="0" autoUpdateAnimBg="0"/>
    </p:bldLst>
  </p:timing>
</p:sld>
</file>

<file path=ppt/slides/slide1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4738" name="Rectangle 2"/>
          <p:cNvSpPr>
            <a:spLocks noGrp="1" noChangeArrowheads="1"/>
          </p:cNvSpPr>
          <p:nvPr>
            <p:ph type="body" idx="1"/>
          </p:nvPr>
        </p:nvSpPr>
        <p:spPr>
          <a:xfrm>
            <a:off x="971600" y="116632"/>
            <a:ext cx="7391400" cy="533400"/>
          </a:xfrm>
        </p:spPr>
        <p:txBody>
          <a:bodyPr/>
          <a:lstStyle/>
          <a:p>
            <a:pPr marL="0" indent="0" algn="ctr" eaLnBrk="1" hangingPunct="1">
              <a:lnSpc>
                <a:spcPct val="90000"/>
              </a:lnSpc>
              <a:buFont typeface="Wingdings" pitchFamily="2" charset="2"/>
              <a:buNone/>
              <a:defRPr/>
            </a:pPr>
            <a:r>
              <a:rPr lang="es-MX" sz="3600" b="1" dirty="0" smtClean="0">
                <a:solidFill>
                  <a:schemeClr val="tx2"/>
                </a:solidFill>
                <a:effectLst>
                  <a:outerShdw blurRad="38100" dist="38100" dir="2700000" algn="tl">
                    <a:srgbClr val="C0C0C0"/>
                  </a:outerShdw>
                </a:effectLst>
                <a:ea typeface="+mn-ea"/>
                <a:cs typeface="+mn-cs"/>
              </a:rPr>
              <a:t> RECLUTAMIENTO</a:t>
            </a:r>
            <a:endParaRPr lang="es-MX" sz="1400" b="1" i="1" dirty="0" smtClean="0">
              <a:solidFill>
                <a:schemeClr val="tx2"/>
              </a:solidFill>
              <a:effectLst>
                <a:outerShdw blurRad="38100" dist="38100" dir="2700000" algn="tl">
                  <a:srgbClr val="C0C0C0"/>
                </a:outerShdw>
              </a:effectLst>
              <a:ea typeface="+mn-ea"/>
              <a:cs typeface="+mn-cs"/>
            </a:endParaRPr>
          </a:p>
        </p:txBody>
      </p:sp>
      <p:grpSp>
        <p:nvGrpSpPr>
          <p:cNvPr id="244742" name="Group 6"/>
          <p:cNvGrpSpPr>
            <a:grpSpLocks/>
          </p:cNvGrpSpPr>
          <p:nvPr/>
        </p:nvGrpSpPr>
        <p:grpSpPr bwMode="auto">
          <a:xfrm>
            <a:off x="838200" y="692696"/>
            <a:ext cx="7859713" cy="1477963"/>
            <a:chOff x="576" y="701"/>
            <a:chExt cx="4633" cy="931"/>
          </a:xfrm>
        </p:grpSpPr>
        <p:sp>
          <p:nvSpPr>
            <p:cNvPr id="175108" name="Rectangle 4"/>
            <p:cNvSpPr>
              <a:spLocks noChangeArrowheads="1"/>
            </p:cNvSpPr>
            <p:nvPr/>
          </p:nvSpPr>
          <p:spPr bwMode="auto">
            <a:xfrm>
              <a:off x="697" y="992"/>
              <a:ext cx="4512" cy="64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buFontTx/>
                <a:buChar char="•"/>
                <a:defRPr/>
              </a:pPr>
              <a:r>
                <a:rPr kumimoji="1" lang="es-MX" sz="2000" b="1" dirty="0">
                  <a:solidFill>
                    <a:schemeClr val="tx2"/>
                  </a:solidFill>
                  <a:latin typeface="Arial" charset="0"/>
                  <a:ea typeface="ＭＳ Ｐゴシック" charset="0"/>
                </a:rPr>
                <a:t> NOS SIRVEN PARA DETERMINAR CIERTA UNIFORMIDAD EN DIVERSAS </a:t>
              </a:r>
              <a:r>
                <a:rPr kumimoji="1" lang="es-MX" sz="2000" b="1" dirty="0" smtClean="0">
                  <a:solidFill>
                    <a:schemeClr val="tx2"/>
                  </a:solidFill>
                  <a:latin typeface="Arial" charset="0"/>
                  <a:ea typeface="ＭＳ Ｐゴシック" charset="0"/>
                </a:rPr>
                <a:t>ÁREAS</a:t>
              </a:r>
              <a:r>
                <a:rPr kumimoji="1" lang="es-MX" sz="2000" b="1" dirty="0">
                  <a:solidFill>
                    <a:schemeClr val="tx2"/>
                  </a:solidFill>
                  <a:latin typeface="Arial" charset="0"/>
                  <a:ea typeface="ＭＳ Ｐゴシック" charset="0"/>
                </a:rPr>
                <a:t>, MATENER Y MEJORAR SU IMAGEN, LOGRAR </a:t>
              </a:r>
              <a:r>
                <a:rPr kumimoji="1" lang="es-MX" sz="2000" b="1" dirty="0" smtClean="0">
                  <a:solidFill>
                    <a:schemeClr val="tx2"/>
                  </a:solidFill>
                  <a:latin typeface="Arial" charset="0"/>
                  <a:ea typeface="ＭＳ Ｐゴシック" charset="0"/>
                </a:rPr>
                <a:t>ECONOMÍAS </a:t>
              </a:r>
              <a:r>
                <a:rPr kumimoji="1" lang="es-MX" sz="2000" b="1" dirty="0">
                  <a:solidFill>
                    <a:schemeClr val="tx2"/>
                  </a:solidFill>
                  <a:latin typeface="Arial" charset="0"/>
                  <a:ea typeface="ＭＳ Ｐゴシック" charset="0"/>
                </a:rPr>
                <a:t>DE ESCALA, ENTRE OTRAS </a:t>
              </a:r>
              <a:r>
                <a:rPr kumimoji="1" lang="es-MX" sz="2000" b="1" dirty="0" smtClean="0">
                  <a:solidFill>
                    <a:schemeClr val="tx2"/>
                  </a:solidFill>
                  <a:latin typeface="Arial" charset="0"/>
                  <a:ea typeface="ＭＳ Ｐゴシック" charset="0"/>
                </a:rPr>
                <a:t>MÁS</a:t>
              </a:r>
              <a:r>
                <a:rPr kumimoji="1" lang="es-MX" sz="2000" b="1" dirty="0">
                  <a:solidFill>
                    <a:schemeClr val="tx2"/>
                  </a:solidFill>
                  <a:latin typeface="Arial" charset="0"/>
                  <a:ea typeface="ＭＳ Ｐゴシック" charset="0"/>
                </a:rPr>
                <a:t>.</a:t>
              </a:r>
              <a:endParaRPr kumimoji="1" lang="es-ES" sz="2000" b="1" dirty="0">
                <a:solidFill>
                  <a:schemeClr val="tx2"/>
                </a:solidFill>
                <a:latin typeface="Arial" charset="0"/>
                <a:ea typeface="ＭＳ Ｐゴシック" charset="0"/>
              </a:endParaRPr>
            </a:p>
          </p:txBody>
        </p:sp>
        <p:sp>
          <p:nvSpPr>
            <p:cNvPr id="244741" name="Rectangle 5"/>
            <p:cNvSpPr>
              <a:spLocks noChangeArrowheads="1"/>
            </p:cNvSpPr>
            <p:nvPr/>
          </p:nvSpPr>
          <p:spPr bwMode="auto">
            <a:xfrm>
              <a:off x="576" y="701"/>
              <a:ext cx="3136" cy="29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defRPr/>
              </a:pPr>
              <a:r>
                <a:rPr kumimoji="1" lang="es-MX" b="1" dirty="0" smtClean="0">
                  <a:solidFill>
                    <a:srgbClr val="FF0000"/>
                  </a:solidFill>
                  <a:effectLst>
                    <a:outerShdw blurRad="38100" dist="38100" dir="2700000" algn="tl">
                      <a:srgbClr val="C0C0C0"/>
                    </a:outerShdw>
                  </a:effectLst>
                  <a:latin typeface="Arial" charset="0"/>
                  <a:ea typeface="+mn-ea"/>
                </a:rPr>
                <a:t>POLÍTICAS </a:t>
              </a:r>
              <a:r>
                <a:rPr kumimoji="1" lang="es-MX" b="1" dirty="0">
                  <a:solidFill>
                    <a:srgbClr val="FF0000"/>
                  </a:solidFill>
                  <a:effectLst>
                    <a:outerShdw blurRad="38100" dist="38100" dir="2700000" algn="tl">
                      <a:srgbClr val="C0C0C0"/>
                    </a:outerShdw>
                  </a:effectLst>
                  <a:latin typeface="Arial" charset="0"/>
                  <a:ea typeface="+mn-ea"/>
                </a:rPr>
                <a:t>DE LA </a:t>
              </a:r>
              <a:r>
                <a:rPr kumimoji="1" lang="es-MX" b="1" dirty="0" smtClean="0">
                  <a:solidFill>
                    <a:srgbClr val="FF0000"/>
                  </a:solidFill>
                  <a:effectLst>
                    <a:outerShdw blurRad="38100" dist="38100" dir="2700000" algn="tl">
                      <a:srgbClr val="C0C0C0"/>
                    </a:outerShdw>
                  </a:effectLst>
                  <a:latin typeface="Arial" charset="0"/>
                  <a:ea typeface="+mn-ea"/>
                </a:rPr>
                <a:t>ORGANIZACIÓN</a:t>
              </a:r>
              <a:endParaRPr kumimoji="1" lang="es-ES" b="1" dirty="0">
                <a:solidFill>
                  <a:srgbClr val="FF0000"/>
                </a:solidFill>
                <a:effectLst>
                  <a:outerShdw blurRad="38100" dist="38100" dir="2700000" algn="tl">
                    <a:srgbClr val="C0C0C0"/>
                  </a:outerShdw>
                </a:effectLst>
                <a:latin typeface="Arial" charset="0"/>
                <a:ea typeface="+mn-ea"/>
              </a:endParaRPr>
            </a:p>
          </p:txBody>
        </p:sp>
      </p:grpSp>
      <p:pic>
        <p:nvPicPr>
          <p:cNvPr id="2" name="Imagen 1"/>
          <p:cNvPicPr>
            <a:picLocks noChangeAspect="1"/>
          </p:cNvPicPr>
          <p:nvPr/>
        </p:nvPicPr>
        <p:blipFill>
          <a:blip r:embed="rId2"/>
          <a:stretch>
            <a:fillRect/>
          </a:stretch>
        </p:blipFill>
        <p:spPr>
          <a:xfrm>
            <a:off x="-36512" y="2132856"/>
            <a:ext cx="9180512" cy="4725144"/>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44738"/>
                                        </p:tgtEl>
                                        <p:attrNameLst>
                                          <p:attrName>style.visibility</p:attrName>
                                        </p:attrNameLst>
                                      </p:cBhvr>
                                      <p:to>
                                        <p:strVal val="visible"/>
                                      </p:to>
                                    </p:set>
                                    <p:anim calcmode="lin" valueType="num">
                                      <p:cBhvr>
                                        <p:cTn id="7" dur="500" fill="hold"/>
                                        <p:tgtEl>
                                          <p:spTgt spid="244738"/>
                                        </p:tgtEl>
                                        <p:attrNameLst>
                                          <p:attrName>ppt_w</p:attrName>
                                        </p:attrNameLst>
                                      </p:cBhvr>
                                      <p:tavLst>
                                        <p:tav tm="0">
                                          <p:val>
                                            <p:strVal val="4*#ppt_w"/>
                                          </p:val>
                                        </p:tav>
                                        <p:tav tm="100000">
                                          <p:val>
                                            <p:strVal val="#ppt_w"/>
                                          </p:val>
                                        </p:tav>
                                      </p:tavLst>
                                    </p:anim>
                                    <p:anim calcmode="lin" valueType="num">
                                      <p:cBhvr>
                                        <p:cTn id="8" dur="500" fill="hold"/>
                                        <p:tgtEl>
                                          <p:spTgt spid="244738"/>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44742"/>
                                        </p:tgtEl>
                                        <p:attrNameLst>
                                          <p:attrName>style.visibility</p:attrName>
                                        </p:attrNameLst>
                                      </p:cBhvr>
                                      <p:to>
                                        <p:strVal val="visible"/>
                                      </p:to>
                                    </p:set>
                                    <p:anim calcmode="lin" valueType="num">
                                      <p:cBhvr>
                                        <p:cTn id="12" dur="500" fill="hold"/>
                                        <p:tgtEl>
                                          <p:spTgt spid="244742"/>
                                        </p:tgtEl>
                                        <p:attrNameLst>
                                          <p:attrName>ppt_w</p:attrName>
                                        </p:attrNameLst>
                                      </p:cBhvr>
                                      <p:tavLst>
                                        <p:tav tm="0">
                                          <p:val>
                                            <p:fltVal val="0"/>
                                          </p:val>
                                        </p:tav>
                                        <p:tav tm="100000">
                                          <p:val>
                                            <p:strVal val="#ppt_w"/>
                                          </p:val>
                                        </p:tav>
                                      </p:tavLst>
                                    </p:anim>
                                    <p:anim calcmode="lin" valueType="num">
                                      <p:cBhvr>
                                        <p:cTn id="13" dur="500" fill="hold"/>
                                        <p:tgtEl>
                                          <p:spTgt spid="24474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4738" grpId="0" autoUpdateAnimBg="0"/>
    </p:bldLst>
  </p:timing>
</p:sld>
</file>

<file path=ppt/slides/slide1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6786" name="Rectangle 2"/>
          <p:cNvSpPr>
            <a:spLocks noGrp="1" noChangeArrowheads="1"/>
          </p:cNvSpPr>
          <p:nvPr>
            <p:ph type="body" idx="1"/>
          </p:nvPr>
        </p:nvSpPr>
        <p:spPr>
          <a:xfrm>
            <a:off x="838200" y="116632"/>
            <a:ext cx="7391400" cy="533400"/>
          </a:xfrm>
        </p:spPr>
        <p:txBody>
          <a:bodyPr/>
          <a:lstStyle/>
          <a:p>
            <a:pPr marL="0" indent="0" algn="ctr" eaLnBrk="1" hangingPunct="1">
              <a:lnSpc>
                <a:spcPct val="90000"/>
              </a:lnSpc>
              <a:buFont typeface="Wingdings" pitchFamily="2" charset="2"/>
              <a:buNone/>
              <a:defRPr/>
            </a:pPr>
            <a:r>
              <a:rPr lang="es-MX" sz="3600" b="1" dirty="0" smtClean="0">
                <a:solidFill>
                  <a:schemeClr val="tx2"/>
                </a:solidFill>
                <a:effectLst>
                  <a:outerShdw blurRad="38100" dist="38100" dir="2700000" algn="tl">
                    <a:srgbClr val="C0C0C0"/>
                  </a:outerShdw>
                </a:effectLst>
                <a:ea typeface="+mn-ea"/>
                <a:cs typeface="+mn-cs"/>
              </a:rPr>
              <a:t> RECLUTAMIENTO</a:t>
            </a:r>
            <a:endParaRPr lang="es-MX" sz="1400" b="1" i="1" dirty="0" smtClean="0">
              <a:solidFill>
                <a:schemeClr val="tx2"/>
              </a:solidFill>
              <a:effectLst>
                <a:outerShdw blurRad="38100" dist="38100" dir="2700000" algn="tl">
                  <a:srgbClr val="C0C0C0"/>
                </a:outerShdw>
              </a:effectLst>
              <a:ea typeface="+mn-ea"/>
              <a:cs typeface="+mn-cs"/>
            </a:endParaRPr>
          </a:p>
        </p:txBody>
      </p:sp>
      <p:sp>
        <p:nvSpPr>
          <p:cNvPr id="246787" name="Text Box 3"/>
          <p:cNvSpPr txBox="1">
            <a:spLocks noChangeArrowheads="1"/>
          </p:cNvSpPr>
          <p:nvPr/>
        </p:nvSpPr>
        <p:spPr bwMode="auto">
          <a:xfrm>
            <a:off x="685800" y="836712"/>
            <a:ext cx="8458200" cy="48320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200" b="1" dirty="0" smtClean="0">
                <a:solidFill>
                  <a:srgbClr val="FF0000"/>
                </a:solidFill>
                <a:effectLst>
                  <a:outerShdw blurRad="38100" dist="38100" dir="2700000" algn="tl">
                    <a:srgbClr val="C0C0C0"/>
                  </a:outerShdw>
                </a:effectLst>
                <a:latin typeface="Arial" pitchFamily="34" charset="0"/>
              </a:rPr>
              <a:t>ARTICULO </a:t>
            </a:r>
            <a:r>
              <a:rPr kumimoji="1" lang="es-MX" altLang="es-MX" sz="2200" b="1" dirty="0">
                <a:solidFill>
                  <a:srgbClr val="FF0000"/>
                </a:solidFill>
                <a:effectLst>
                  <a:outerShdw blurRad="38100" dist="38100" dir="2700000" algn="tl">
                    <a:srgbClr val="C0C0C0"/>
                  </a:outerShdw>
                </a:effectLst>
                <a:latin typeface="Arial" pitchFamily="34" charset="0"/>
              </a:rPr>
              <a:t>23</a:t>
            </a:r>
            <a:r>
              <a:rPr kumimoji="1" lang="es-MX" altLang="es-MX" sz="2200" b="1" dirty="0">
                <a:solidFill>
                  <a:srgbClr val="0000CC"/>
                </a:solidFill>
                <a:latin typeface="Arial" pitchFamily="34" charset="0"/>
              </a:rPr>
              <a:t>, “TODA PERSONA TIENE DERECHO AL TRABAJO, A LA LIBRE </a:t>
            </a:r>
            <a:r>
              <a:rPr kumimoji="1" lang="es-MX" altLang="es-MX" sz="2200" b="1" dirty="0" smtClean="0">
                <a:solidFill>
                  <a:srgbClr val="0000CC"/>
                </a:solidFill>
                <a:latin typeface="Arial" pitchFamily="34" charset="0"/>
              </a:rPr>
              <a:t>ELECCIÓN </a:t>
            </a:r>
            <a:r>
              <a:rPr kumimoji="1" lang="es-MX" altLang="es-MX" sz="2200" b="1" dirty="0">
                <a:solidFill>
                  <a:srgbClr val="0000CC"/>
                </a:solidFill>
                <a:latin typeface="Arial" pitchFamily="34" charset="0"/>
              </a:rPr>
              <a:t>DE SU TRABAJO, A CONDICIONES EQUITATIVAS Y SATISFACTIORIAS DE TRABAJO Y A LA </a:t>
            </a:r>
            <a:r>
              <a:rPr kumimoji="1" lang="es-MX" altLang="es-MX" sz="2200" b="1" dirty="0" smtClean="0">
                <a:solidFill>
                  <a:srgbClr val="0000CC"/>
                </a:solidFill>
                <a:latin typeface="Arial" pitchFamily="34" charset="0"/>
              </a:rPr>
              <a:t>PROTECCIÓN </a:t>
            </a:r>
            <a:r>
              <a:rPr kumimoji="1" lang="es-MX" altLang="es-MX" sz="2200" b="1" dirty="0">
                <a:solidFill>
                  <a:srgbClr val="0000CC"/>
                </a:solidFill>
                <a:latin typeface="Arial" pitchFamily="34" charset="0"/>
              </a:rPr>
              <a:t>CONTRA EL EMPLEO”.</a:t>
            </a:r>
          </a:p>
          <a:p>
            <a:pPr algn="just" eaLnBrk="1" hangingPunct="1"/>
            <a:endParaRPr kumimoji="1" lang="es-MX" altLang="es-MX" sz="2200" b="1" dirty="0">
              <a:solidFill>
                <a:srgbClr val="0000CC"/>
              </a:solidFill>
              <a:latin typeface="Arial" pitchFamily="34" charset="0"/>
            </a:endParaRPr>
          </a:p>
          <a:p>
            <a:pPr algn="just" eaLnBrk="1" hangingPunct="1"/>
            <a:r>
              <a:rPr kumimoji="1" lang="es-MX" altLang="es-MX" sz="2200" b="1" dirty="0">
                <a:solidFill>
                  <a:srgbClr val="0000CC"/>
                </a:solidFill>
                <a:latin typeface="Arial" pitchFamily="34" charset="0"/>
              </a:rPr>
              <a:t>POR SU PARTE </a:t>
            </a:r>
            <a:r>
              <a:rPr kumimoji="1" lang="es-MX" altLang="es-MX" sz="2200" b="1" i="1" u="sng" dirty="0">
                <a:solidFill>
                  <a:srgbClr val="0000CC"/>
                </a:solidFill>
                <a:effectLst>
                  <a:outerShdw blurRad="38100" dist="38100" dir="2700000" algn="tl">
                    <a:srgbClr val="C0C0C0"/>
                  </a:outerShdw>
                </a:effectLst>
                <a:latin typeface="Arial" pitchFamily="34" charset="0"/>
              </a:rPr>
              <a:t>LA </a:t>
            </a:r>
            <a:r>
              <a:rPr kumimoji="1" lang="es-MX" altLang="es-MX" sz="2200" b="1" i="1" u="sng" dirty="0" smtClean="0">
                <a:solidFill>
                  <a:srgbClr val="0000CC"/>
                </a:solidFill>
                <a:effectLst>
                  <a:outerShdw blurRad="38100" dist="38100" dir="2700000" algn="tl">
                    <a:srgbClr val="C0C0C0"/>
                  </a:outerShdw>
                </a:effectLst>
                <a:latin typeface="Arial" pitchFamily="34" charset="0"/>
              </a:rPr>
              <a:t>LEGISLACIÓN </a:t>
            </a:r>
            <a:r>
              <a:rPr kumimoji="1" lang="es-MX" altLang="es-MX" sz="2200" b="1" i="1" u="sng" dirty="0">
                <a:solidFill>
                  <a:srgbClr val="0000CC"/>
                </a:solidFill>
                <a:effectLst>
                  <a:outerShdw blurRad="38100" dist="38100" dir="2700000" algn="tl">
                    <a:srgbClr val="C0C0C0"/>
                  </a:outerShdw>
                </a:effectLst>
                <a:latin typeface="Arial" pitchFamily="34" charset="0"/>
              </a:rPr>
              <a:t>MEXICANA</a:t>
            </a:r>
            <a:r>
              <a:rPr kumimoji="1" lang="es-MX" altLang="es-MX" sz="2200" b="1" dirty="0">
                <a:solidFill>
                  <a:srgbClr val="0000CC"/>
                </a:solidFill>
                <a:latin typeface="Arial" pitchFamily="34" charset="0"/>
              </a:rPr>
              <a:t> NOS DICE, </a:t>
            </a:r>
          </a:p>
          <a:p>
            <a:pPr algn="just" eaLnBrk="1" hangingPunct="1"/>
            <a:r>
              <a:rPr kumimoji="1" lang="es-MX" altLang="es-MX" sz="2200" b="1" dirty="0">
                <a:solidFill>
                  <a:srgbClr val="0000CC"/>
                </a:solidFill>
                <a:latin typeface="Arial" pitchFamily="34" charset="0"/>
              </a:rPr>
              <a:t>EN SU </a:t>
            </a:r>
            <a:r>
              <a:rPr kumimoji="1" lang="es-MX" altLang="es-MX" sz="2200" b="1" dirty="0">
                <a:solidFill>
                  <a:srgbClr val="FF0000"/>
                </a:solidFill>
                <a:effectLst>
                  <a:outerShdw blurRad="38100" dist="38100" dir="2700000" algn="tl">
                    <a:srgbClr val="C0C0C0"/>
                  </a:outerShdw>
                </a:effectLst>
                <a:latin typeface="Arial" pitchFamily="34" charset="0"/>
              </a:rPr>
              <a:t>ARTICULO 3°</a:t>
            </a:r>
            <a:r>
              <a:rPr kumimoji="1" lang="es-MX" altLang="es-MX" sz="2200" b="1" dirty="0">
                <a:solidFill>
                  <a:srgbClr val="0000CC"/>
                </a:solidFill>
                <a:latin typeface="Arial" pitchFamily="34" charset="0"/>
              </a:rPr>
              <a:t> QUE:</a:t>
            </a:r>
          </a:p>
          <a:p>
            <a:pPr algn="just" eaLnBrk="1" hangingPunct="1"/>
            <a:endParaRPr kumimoji="1" lang="es-MX" altLang="es-MX" sz="2200" b="1" dirty="0">
              <a:solidFill>
                <a:srgbClr val="0000CC"/>
              </a:solidFill>
              <a:latin typeface="Arial" pitchFamily="34" charset="0"/>
            </a:endParaRPr>
          </a:p>
          <a:p>
            <a:pPr algn="just" eaLnBrk="1" hangingPunct="1"/>
            <a:r>
              <a:rPr kumimoji="1" lang="es-MX" altLang="es-MX" sz="2200" b="1" i="1" dirty="0">
                <a:solidFill>
                  <a:srgbClr val="FF0000"/>
                </a:solidFill>
                <a:effectLst>
                  <a:outerShdw blurRad="38100" dist="38100" dir="2700000" algn="tl">
                    <a:srgbClr val="C0C0C0"/>
                  </a:outerShdw>
                </a:effectLst>
                <a:latin typeface="Arial" pitchFamily="34" charset="0"/>
              </a:rPr>
              <a:t>EL TRABAJO ES UN DERECHO Y UN DEBER SOCIAL</a:t>
            </a:r>
            <a:r>
              <a:rPr kumimoji="1" lang="es-MX" altLang="es-MX" sz="2200" b="1" dirty="0">
                <a:solidFill>
                  <a:srgbClr val="0000CC"/>
                </a:solidFill>
                <a:latin typeface="Arial" pitchFamily="34" charset="0"/>
              </a:rPr>
              <a:t>, NO ES UN </a:t>
            </a:r>
            <a:r>
              <a:rPr kumimoji="1" lang="es-MX" altLang="es-MX" sz="2200" b="1" dirty="0" smtClean="0">
                <a:solidFill>
                  <a:srgbClr val="0000CC"/>
                </a:solidFill>
                <a:latin typeface="Arial" pitchFamily="34" charset="0"/>
              </a:rPr>
              <a:t>ARTÍCULO </a:t>
            </a:r>
            <a:r>
              <a:rPr kumimoji="1" lang="es-MX" altLang="es-MX" sz="2200" b="1" dirty="0">
                <a:solidFill>
                  <a:srgbClr val="0000CC"/>
                </a:solidFill>
                <a:latin typeface="Arial" pitchFamily="34" charset="0"/>
              </a:rPr>
              <a:t>DE COMERCIO, EXIGE RESPETO PARA LAS LIBERTADES Y DIGNIDAD DE QUIEN LO PRESTA Y DEBE EFECTUARSE EN CONDICIONES QUE ASEGUREN LA VIDA, LA SALUD Y UN NIVEL ECONOMICO DECOROSO PARA EL TRABAJADOR Y SU FAMILIA.</a:t>
            </a:r>
            <a:endParaRPr kumimoji="1" lang="es-ES" altLang="es-MX" sz="2200" b="1" dirty="0">
              <a:solidFill>
                <a:srgbClr val="0000CC"/>
              </a:solidFill>
              <a:latin typeface="Arial" pitchFamily="34" charset="0"/>
            </a:endParaRPr>
          </a:p>
        </p:txBody>
      </p:sp>
      <p:sp>
        <p:nvSpPr>
          <p:cNvPr id="4" name="Rectangle 2"/>
          <p:cNvSpPr txBox="1">
            <a:spLocks noChangeArrowheads="1"/>
          </p:cNvSpPr>
          <p:nvPr/>
        </p:nvSpPr>
        <p:spPr bwMode="auto">
          <a:xfrm>
            <a:off x="1141040" y="5733256"/>
            <a:ext cx="7391400" cy="533400"/>
          </a:xfrm>
          <a:prstGeom prst="rect">
            <a:avLst/>
          </a:prstGeom>
          <a:noFill/>
          <a:ln>
            <a:noFill/>
          </a:ln>
          <a:effectLst/>
          <a:extLst>
            <a:ext uri="{FAA26D3D-D897-4be2-8F04-BA451C77F1D7}">
              <ma14:placeholderFlag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1"/>
              </a:buClr>
              <a:buSzPct val="75000"/>
              <a:buFont typeface="Wingdings" pitchFamily="2" charset="2"/>
              <a:buChar char="l"/>
              <a:defRPr sz="2800">
                <a:solidFill>
                  <a:schemeClr val="tx1"/>
                </a:solidFill>
                <a:latin typeface="+mn-lt"/>
                <a:ea typeface="MS PGothic" pitchFamily="34" charset="-128"/>
                <a:cs typeface="ＭＳ Ｐゴシック" charset="0"/>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ea typeface="MS PGothic" pitchFamily="34" charset="-128"/>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latin typeface="+mn-lt"/>
                <a:ea typeface="MS PGothic" pitchFamily="34" charset="-128"/>
              </a:defRPr>
            </a:lvl3pPr>
            <a:lvl4pPr marL="1600200" indent="-228600" algn="l" rtl="0" eaLnBrk="0" fontAlgn="base" hangingPunct="0">
              <a:spcBef>
                <a:spcPct val="20000"/>
              </a:spcBef>
              <a:spcAft>
                <a:spcPct val="0"/>
              </a:spcAft>
              <a:buClr>
                <a:schemeClr val="tx1"/>
              </a:buClr>
              <a:buSzPct val="80000"/>
              <a:buChar char="–"/>
              <a:defRPr>
                <a:solidFill>
                  <a:schemeClr val="tx1"/>
                </a:solidFill>
                <a:latin typeface="+mn-lt"/>
                <a:ea typeface="MS PGothic" pitchFamily="34" charset="-128"/>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a:solidFill>
                  <a:schemeClr val="tx1"/>
                </a:solidFill>
                <a:latin typeface="+mn-lt"/>
                <a:ea typeface="MS PGothic" pitchFamily="34" charset="-128"/>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a:lstStyle>
          <a:p>
            <a:pPr marL="0" indent="0" algn="ctr" eaLnBrk="1" hangingPunct="1">
              <a:lnSpc>
                <a:spcPct val="90000"/>
              </a:lnSpc>
              <a:buFont typeface="Wingdings" pitchFamily="2" charset="2"/>
              <a:buNone/>
              <a:defRPr/>
            </a:pPr>
            <a:r>
              <a:rPr lang="es-MX" sz="3600" b="1" dirty="0" smtClean="0">
                <a:solidFill>
                  <a:schemeClr val="accent5">
                    <a:lumMod val="25000"/>
                  </a:schemeClr>
                </a:solidFill>
                <a:effectLst>
                  <a:outerShdw blurRad="38100" dist="38100" dir="2700000" algn="tl">
                    <a:srgbClr val="C0C0C0"/>
                  </a:outerShdw>
                </a:effectLst>
                <a:ea typeface="+mn-ea"/>
                <a:cs typeface="+mn-cs"/>
              </a:rPr>
              <a:t> ¿QUÉ HACEMOS CON ELLOS?</a:t>
            </a:r>
            <a:endParaRPr lang="es-MX" sz="1400" b="1" i="1" dirty="0" smtClean="0">
              <a:solidFill>
                <a:schemeClr val="accent5">
                  <a:lumMod val="25000"/>
                </a:schemeClr>
              </a:solidFill>
              <a:effectLst>
                <a:outerShdw blurRad="38100" dist="38100" dir="2700000" algn="tl">
                  <a:srgbClr val="C0C0C0"/>
                </a:outerShdw>
              </a:effectLst>
              <a:ea typeface="+mn-ea"/>
              <a:cs typeface="+mn-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46786"/>
                                        </p:tgtEl>
                                        <p:attrNameLst>
                                          <p:attrName>style.visibility</p:attrName>
                                        </p:attrNameLst>
                                      </p:cBhvr>
                                      <p:to>
                                        <p:strVal val="visible"/>
                                      </p:to>
                                    </p:set>
                                    <p:anim calcmode="lin" valueType="num">
                                      <p:cBhvr>
                                        <p:cTn id="7" dur="500" fill="hold"/>
                                        <p:tgtEl>
                                          <p:spTgt spid="246786"/>
                                        </p:tgtEl>
                                        <p:attrNameLst>
                                          <p:attrName>ppt_w</p:attrName>
                                        </p:attrNameLst>
                                      </p:cBhvr>
                                      <p:tavLst>
                                        <p:tav tm="0">
                                          <p:val>
                                            <p:strVal val="4*#ppt_w"/>
                                          </p:val>
                                        </p:tav>
                                        <p:tav tm="100000">
                                          <p:val>
                                            <p:strVal val="#ppt_w"/>
                                          </p:val>
                                        </p:tav>
                                      </p:tavLst>
                                    </p:anim>
                                    <p:anim calcmode="lin" valueType="num">
                                      <p:cBhvr>
                                        <p:cTn id="8" dur="500" fill="hold"/>
                                        <p:tgtEl>
                                          <p:spTgt spid="246786"/>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246787"/>
                                        </p:tgtEl>
                                        <p:attrNameLst>
                                          <p:attrName>style.visibility</p:attrName>
                                        </p:attrNameLst>
                                      </p:cBhvr>
                                      <p:to>
                                        <p:strVal val="visible"/>
                                      </p:to>
                                    </p:set>
                                    <p:anim calcmode="lin" valueType="num">
                                      <p:cBhvr>
                                        <p:cTn id="12" dur="500" fill="hold"/>
                                        <p:tgtEl>
                                          <p:spTgt spid="246787"/>
                                        </p:tgtEl>
                                        <p:attrNameLst>
                                          <p:attrName>ppt_w</p:attrName>
                                        </p:attrNameLst>
                                      </p:cBhvr>
                                      <p:tavLst>
                                        <p:tav tm="0">
                                          <p:val>
                                            <p:fltVal val="0"/>
                                          </p:val>
                                        </p:tav>
                                        <p:tav tm="100000">
                                          <p:val>
                                            <p:strVal val="#ppt_w"/>
                                          </p:val>
                                        </p:tav>
                                      </p:tavLst>
                                    </p:anim>
                                    <p:anim calcmode="lin" valueType="num">
                                      <p:cBhvr>
                                        <p:cTn id="13" dur="500" fill="hold"/>
                                        <p:tgtEl>
                                          <p:spTgt spid="246787"/>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32"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strVal val="4*#ppt_w"/>
                                          </p:val>
                                        </p:tav>
                                        <p:tav tm="100000">
                                          <p:val>
                                            <p:strVal val="#ppt_w"/>
                                          </p:val>
                                        </p:tav>
                                      </p:tavLst>
                                    </p:anim>
                                    <p:anim calcmode="lin" valueType="num">
                                      <p:cBhvr>
                                        <p:cTn id="18" dur="500" fill="hold"/>
                                        <p:tgtEl>
                                          <p:spTgt spid="4"/>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786" grpId="0" autoUpdateAnimBg="0"/>
      <p:bldP spid="246787" grpId="0" autoUpdateAnimBg="0"/>
      <p:bldP spid="4" grpId="0" autoUpdateAnimBg="0"/>
    </p:bldLst>
  </p:timing>
</p:sld>
</file>

<file path=ppt/slides/slide1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8834" name="Rectangle 2"/>
          <p:cNvSpPr>
            <a:spLocks noGrp="1" noChangeArrowheads="1"/>
          </p:cNvSpPr>
          <p:nvPr>
            <p:ph type="body" idx="1"/>
          </p:nvPr>
        </p:nvSpPr>
        <p:spPr>
          <a:xfrm>
            <a:off x="1115616" y="116632"/>
            <a:ext cx="7391400" cy="533400"/>
          </a:xfrm>
        </p:spPr>
        <p:txBody>
          <a:bodyPr/>
          <a:lstStyle/>
          <a:p>
            <a:pPr marL="0" indent="0" algn="ctr" eaLnBrk="1" hangingPunct="1">
              <a:lnSpc>
                <a:spcPct val="90000"/>
              </a:lnSpc>
              <a:buFont typeface="Wingdings" pitchFamily="2" charset="2"/>
              <a:buNone/>
              <a:defRPr/>
            </a:pPr>
            <a:r>
              <a:rPr lang="es-MX" sz="3600" b="1" dirty="0" smtClean="0">
                <a:solidFill>
                  <a:schemeClr val="tx2"/>
                </a:solidFill>
                <a:effectLst>
                  <a:outerShdw blurRad="38100" dist="38100" dir="2700000" algn="tl">
                    <a:srgbClr val="C0C0C0"/>
                  </a:outerShdw>
                </a:effectLst>
                <a:ea typeface="+mn-ea"/>
                <a:cs typeface="+mn-cs"/>
              </a:rPr>
              <a:t> RECLUTAMIENTO</a:t>
            </a:r>
            <a:endParaRPr lang="es-MX" sz="1400" b="1" i="1" dirty="0" smtClean="0">
              <a:solidFill>
                <a:schemeClr val="tx2"/>
              </a:solidFill>
              <a:effectLst>
                <a:outerShdw blurRad="38100" dist="38100" dir="2700000" algn="tl">
                  <a:srgbClr val="C0C0C0"/>
                </a:outerShdw>
              </a:effectLst>
              <a:ea typeface="+mn-ea"/>
              <a:cs typeface="+mn-cs"/>
            </a:endParaRPr>
          </a:p>
        </p:txBody>
      </p:sp>
      <p:grpSp>
        <p:nvGrpSpPr>
          <p:cNvPr id="248837" name="Group 5"/>
          <p:cNvGrpSpPr>
            <a:grpSpLocks/>
          </p:cNvGrpSpPr>
          <p:nvPr/>
        </p:nvGrpSpPr>
        <p:grpSpPr bwMode="auto">
          <a:xfrm>
            <a:off x="713928" y="836712"/>
            <a:ext cx="8610600" cy="4319588"/>
            <a:chOff x="432" y="825"/>
            <a:chExt cx="5424" cy="2721"/>
          </a:xfrm>
        </p:grpSpPr>
        <p:sp>
          <p:nvSpPr>
            <p:cNvPr id="248835" name="Text Box 3"/>
            <p:cNvSpPr txBox="1">
              <a:spLocks noChangeArrowheads="1"/>
            </p:cNvSpPr>
            <p:nvPr/>
          </p:nvSpPr>
          <p:spPr bwMode="auto">
            <a:xfrm>
              <a:off x="432" y="825"/>
              <a:ext cx="5424" cy="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800" b="1" i="1" u="sng" dirty="0">
                  <a:solidFill>
                    <a:srgbClr val="FF0000"/>
                  </a:solidFill>
                  <a:effectLst>
                    <a:outerShdw blurRad="38100" dist="38100" dir="2700000" algn="tl">
                      <a:srgbClr val="C0C0C0"/>
                    </a:outerShdw>
                  </a:effectLst>
                  <a:latin typeface="Arial" pitchFamily="34" charset="0"/>
                </a:rPr>
                <a:t>PRINCIPIOS DE LA SELECCIÓN DE PERSONAL</a:t>
              </a:r>
              <a:endParaRPr kumimoji="1" lang="es-ES" altLang="es-MX" sz="2800" b="1" i="1" u="sng" dirty="0">
                <a:solidFill>
                  <a:srgbClr val="FF0000"/>
                </a:solidFill>
                <a:effectLst>
                  <a:outerShdw blurRad="38100" dist="38100" dir="2700000" algn="tl">
                    <a:srgbClr val="C0C0C0"/>
                  </a:outerShdw>
                </a:effectLst>
                <a:latin typeface="Arial" pitchFamily="34" charset="0"/>
              </a:endParaRPr>
            </a:p>
          </p:txBody>
        </p:sp>
        <p:sp>
          <p:nvSpPr>
            <p:cNvPr id="248836" name="Text Box 4"/>
            <p:cNvSpPr txBox="1">
              <a:spLocks noChangeArrowheads="1"/>
            </p:cNvSpPr>
            <p:nvPr/>
          </p:nvSpPr>
          <p:spPr bwMode="auto">
            <a:xfrm>
              <a:off x="768" y="1200"/>
              <a:ext cx="4992" cy="234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just">
                <a:defRPr/>
              </a:pPr>
              <a:r>
                <a:rPr kumimoji="1" lang="es-MX" sz="2800" b="1" i="1" u="sng" dirty="0" smtClean="0">
                  <a:solidFill>
                    <a:srgbClr val="000090"/>
                  </a:solidFill>
                  <a:effectLst>
                    <a:outerShdw blurRad="38100" dist="38100" dir="2700000" algn="tl">
                      <a:srgbClr val="C0C0C0"/>
                    </a:outerShdw>
                  </a:effectLst>
                  <a:latin typeface="Arial" charset="0"/>
                  <a:ea typeface="+mn-ea"/>
                </a:rPr>
                <a:t>COLOCACIÓN</a:t>
              </a:r>
              <a:r>
                <a:rPr kumimoji="1" lang="es-MX" sz="2800" b="1" i="1" u="sng" dirty="0">
                  <a:solidFill>
                    <a:srgbClr val="000090"/>
                  </a:solidFill>
                  <a:effectLst>
                    <a:outerShdw blurRad="38100" dist="38100" dir="2700000" algn="tl">
                      <a:srgbClr val="C0C0C0"/>
                    </a:outerShdw>
                  </a:effectLst>
                  <a:latin typeface="Arial" charset="0"/>
                  <a:ea typeface="+mn-ea"/>
                </a:rPr>
                <a:t>:</a:t>
              </a:r>
              <a:r>
                <a:rPr kumimoji="1" lang="es-MX" sz="2800" b="1" dirty="0">
                  <a:solidFill>
                    <a:srgbClr val="000090"/>
                  </a:solidFill>
                  <a:latin typeface="Arial" charset="0"/>
                  <a:ea typeface="+mn-ea"/>
                </a:rPr>
                <a:t> </a:t>
              </a:r>
            </a:p>
            <a:p>
              <a:pPr algn="just">
                <a:defRPr/>
              </a:pPr>
              <a:endParaRPr kumimoji="1" lang="es-MX" sz="1200" b="1" dirty="0">
                <a:solidFill>
                  <a:schemeClr val="tx2"/>
                </a:solidFill>
                <a:latin typeface="Arial" charset="0"/>
                <a:ea typeface="+mn-ea"/>
              </a:endParaRPr>
            </a:p>
            <a:p>
              <a:pPr algn="just">
                <a:defRPr/>
              </a:pPr>
              <a:r>
                <a:rPr kumimoji="1" lang="es-MX" sz="2800" b="1" dirty="0">
                  <a:solidFill>
                    <a:schemeClr val="tx2"/>
                  </a:solidFill>
                  <a:latin typeface="Arial" charset="0"/>
                  <a:ea typeface="+mn-ea"/>
                </a:rPr>
                <a:t>SE REFIERE A QUE SI UN ASPIRANTE NO CUMPLE CON LOS REQUERIMIENTOS NECESARIO PARA UN DETERMINADO PUESTO, ES NECESARIO DETERMINAR SI SU PERFIL PUEDE CORRESPONDER A OTRO PUESTO O TRABAJO DENTRO DE LA EMPRESA.</a:t>
              </a:r>
              <a:endParaRPr kumimoji="1" lang="es-ES" sz="2800" b="1" i="1" u="sng" dirty="0">
                <a:solidFill>
                  <a:schemeClr val="tx2"/>
                </a:solidFill>
                <a:effectLst>
                  <a:outerShdw blurRad="38100" dist="38100" dir="2700000" algn="tl">
                    <a:srgbClr val="C0C0C0"/>
                  </a:outerShdw>
                </a:effectLst>
                <a:latin typeface="Arial" charset="0"/>
                <a:ea typeface="+mn-ea"/>
              </a:endParaRPr>
            </a:p>
          </p:txBody>
        </p:sp>
      </p:grpSp>
      <p:pic>
        <p:nvPicPr>
          <p:cNvPr id="2" name="Imagen 1"/>
          <p:cNvPicPr>
            <a:picLocks noChangeAspect="1"/>
          </p:cNvPicPr>
          <p:nvPr/>
        </p:nvPicPr>
        <p:blipFill>
          <a:blip r:embed="rId2"/>
          <a:stretch>
            <a:fillRect/>
          </a:stretch>
        </p:blipFill>
        <p:spPr>
          <a:xfrm>
            <a:off x="6372200" y="4797152"/>
            <a:ext cx="2448272" cy="1867165"/>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48834"/>
                                        </p:tgtEl>
                                        <p:attrNameLst>
                                          <p:attrName>style.visibility</p:attrName>
                                        </p:attrNameLst>
                                      </p:cBhvr>
                                      <p:to>
                                        <p:strVal val="visible"/>
                                      </p:to>
                                    </p:set>
                                    <p:anim calcmode="lin" valueType="num">
                                      <p:cBhvr>
                                        <p:cTn id="7" dur="500" fill="hold"/>
                                        <p:tgtEl>
                                          <p:spTgt spid="248834"/>
                                        </p:tgtEl>
                                        <p:attrNameLst>
                                          <p:attrName>ppt_w</p:attrName>
                                        </p:attrNameLst>
                                      </p:cBhvr>
                                      <p:tavLst>
                                        <p:tav tm="0">
                                          <p:val>
                                            <p:strVal val="4*#ppt_w"/>
                                          </p:val>
                                        </p:tav>
                                        <p:tav tm="100000">
                                          <p:val>
                                            <p:strVal val="#ppt_w"/>
                                          </p:val>
                                        </p:tav>
                                      </p:tavLst>
                                    </p:anim>
                                    <p:anim calcmode="lin" valueType="num">
                                      <p:cBhvr>
                                        <p:cTn id="8" dur="500" fill="hold"/>
                                        <p:tgtEl>
                                          <p:spTgt spid="248834"/>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48837"/>
                                        </p:tgtEl>
                                        <p:attrNameLst>
                                          <p:attrName>style.visibility</p:attrName>
                                        </p:attrNameLst>
                                      </p:cBhvr>
                                      <p:to>
                                        <p:strVal val="visible"/>
                                      </p:to>
                                    </p:set>
                                    <p:anim calcmode="lin" valueType="num">
                                      <p:cBhvr>
                                        <p:cTn id="12" dur="500" fill="hold"/>
                                        <p:tgtEl>
                                          <p:spTgt spid="248837"/>
                                        </p:tgtEl>
                                        <p:attrNameLst>
                                          <p:attrName>ppt_w</p:attrName>
                                        </p:attrNameLst>
                                      </p:cBhvr>
                                      <p:tavLst>
                                        <p:tav tm="0">
                                          <p:val>
                                            <p:fltVal val="0"/>
                                          </p:val>
                                        </p:tav>
                                        <p:tav tm="100000">
                                          <p:val>
                                            <p:strVal val="#ppt_w"/>
                                          </p:val>
                                        </p:tav>
                                      </p:tavLst>
                                    </p:anim>
                                    <p:anim calcmode="lin" valueType="num">
                                      <p:cBhvr>
                                        <p:cTn id="13" dur="500" fill="hold"/>
                                        <p:tgtEl>
                                          <p:spTgt spid="24883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8834" grpId="0" autoUpdateAnimBg="0"/>
    </p:bldLst>
  </p:timing>
</p:sld>
</file>

<file path=ppt/slides/slide18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9858" name="Rectangle 2"/>
          <p:cNvSpPr>
            <a:spLocks noGrp="1" noChangeArrowheads="1"/>
          </p:cNvSpPr>
          <p:nvPr>
            <p:ph type="body" idx="1"/>
          </p:nvPr>
        </p:nvSpPr>
        <p:spPr>
          <a:xfrm>
            <a:off x="1141040" y="188640"/>
            <a:ext cx="7391400" cy="533400"/>
          </a:xfrm>
        </p:spPr>
        <p:txBody>
          <a:bodyPr/>
          <a:lstStyle/>
          <a:p>
            <a:pPr marL="0" indent="0" algn="ctr" eaLnBrk="1" hangingPunct="1">
              <a:lnSpc>
                <a:spcPct val="90000"/>
              </a:lnSpc>
              <a:buFont typeface="Wingdings" pitchFamily="2" charset="2"/>
              <a:buNone/>
              <a:defRPr/>
            </a:pPr>
            <a:r>
              <a:rPr lang="es-MX" sz="3600" b="1" dirty="0" smtClean="0">
                <a:solidFill>
                  <a:schemeClr val="tx2"/>
                </a:solidFill>
                <a:effectLst>
                  <a:outerShdw blurRad="38100" dist="38100" dir="2700000" algn="tl">
                    <a:srgbClr val="C0C0C0"/>
                  </a:outerShdw>
                </a:effectLst>
                <a:ea typeface="+mn-ea"/>
                <a:cs typeface="+mn-cs"/>
              </a:rPr>
              <a:t> RECLUTAMIENTO</a:t>
            </a:r>
            <a:endParaRPr lang="es-MX" sz="1400" b="1" i="1" dirty="0" smtClean="0">
              <a:solidFill>
                <a:schemeClr val="tx2"/>
              </a:solidFill>
              <a:effectLst>
                <a:outerShdw blurRad="38100" dist="38100" dir="2700000" algn="tl">
                  <a:srgbClr val="C0C0C0"/>
                </a:outerShdw>
              </a:effectLst>
              <a:ea typeface="+mn-ea"/>
              <a:cs typeface="+mn-cs"/>
            </a:endParaRPr>
          </a:p>
        </p:txBody>
      </p:sp>
      <p:grpSp>
        <p:nvGrpSpPr>
          <p:cNvPr id="249859" name="Group 3"/>
          <p:cNvGrpSpPr>
            <a:grpSpLocks/>
          </p:cNvGrpSpPr>
          <p:nvPr/>
        </p:nvGrpSpPr>
        <p:grpSpPr bwMode="auto">
          <a:xfrm>
            <a:off x="683568" y="836712"/>
            <a:ext cx="8610600" cy="3457575"/>
            <a:chOff x="432" y="825"/>
            <a:chExt cx="5424" cy="2178"/>
          </a:xfrm>
        </p:grpSpPr>
        <p:sp>
          <p:nvSpPr>
            <p:cNvPr id="249860" name="Text Box 4"/>
            <p:cNvSpPr txBox="1">
              <a:spLocks noChangeArrowheads="1"/>
            </p:cNvSpPr>
            <p:nvPr/>
          </p:nvSpPr>
          <p:spPr bwMode="auto">
            <a:xfrm>
              <a:off x="432" y="825"/>
              <a:ext cx="5424" cy="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800" b="1" i="1" u="sng" dirty="0">
                  <a:solidFill>
                    <a:srgbClr val="FF0000"/>
                  </a:solidFill>
                  <a:effectLst>
                    <a:outerShdw blurRad="38100" dist="38100" dir="2700000" algn="tl">
                      <a:srgbClr val="C0C0C0"/>
                    </a:outerShdw>
                  </a:effectLst>
                  <a:latin typeface="Arial" pitchFamily="34" charset="0"/>
                </a:rPr>
                <a:t>PRINCIPIOS DE LA SELECCIÓN DE PERSONAL</a:t>
              </a:r>
              <a:endParaRPr kumimoji="1" lang="es-ES" altLang="es-MX" sz="2800" b="1" i="1" u="sng" dirty="0">
                <a:solidFill>
                  <a:srgbClr val="FF0000"/>
                </a:solidFill>
                <a:effectLst>
                  <a:outerShdw blurRad="38100" dist="38100" dir="2700000" algn="tl">
                    <a:srgbClr val="C0C0C0"/>
                  </a:outerShdw>
                </a:effectLst>
                <a:latin typeface="Arial" pitchFamily="34" charset="0"/>
              </a:endParaRPr>
            </a:p>
          </p:txBody>
        </p:sp>
        <p:sp>
          <p:nvSpPr>
            <p:cNvPr id="249861" name="Text Box 5"/>
            <p:cNvSpPr txBox="1">
              <a:spLocks noChangeArrowheads="1"/>
            </p:cNvSpPr>
            <p:nvPr/>
          </p:nvSpPr>
          <p:spPr bwMode="auto">
            <a:xfrm>
              <a:off x="768" y="1200"/>
              <a:ext cx="4992" cy="180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just">
                <a:defRPr/>
              </a:pPr>
              <a:r>
                <a:rPr kumimoji="1" lang="es-MX" sz="2800" b="1" i="1" u="sng" dirty="0" smtClean="0">
                  <a:solidFill>
                    <a:srgbClr val="000090"/>
                  </a:solidFill>
                  <a:effectLst>
                    <a:outerShdw blurRad="38100" dist="38100" dir="2700000" algn="tl">
                      <a:srgbClr val="C0C0C0"/>
                    </a:outerShdw>
                  </a:effectLst>
                  <a:latin typeface="Arial" charset="0"/>
                  <a:ea typeface="+mn-ea"/>
                </a:rPr>
                <a:t>ORIENTACIÓN</a:t>
              </a:r>
              <a:r>
                <a:rPr kumimoji="1" lang="es-MX" sz="2800" b="1" i="1" u="sng" dirty="0">
                  <a:solidFill>
                    <a:srgbClr val="000090"/>
                  </a:solidFill>
                  <a:effectLst>
                    <a:outerShdw blurRad="38100" dist="38100" dir="2700000" algn="tl">
                      <a:srgbClr val="C0C0C0"/>
                    </a:outerShdw>
                  </a:effectLst>
                  <a:latin typeface="Arial" charset="0"/>
                  <a:ea typeface="+mn-ea"/>
                </a:rPr>
                <a:t>:</a:t>
              </a:r>
              <a:r>
                <a:rPr kumimoji="1" lang="es-MX" sz="2800" b="1" dirty="0">
                  <a:solidFill>
                    <a:srgbClr val="000090"/>
                  </a:solidFill>
                  <a:latin typeface="Arial" charset="0"/>
                  <a:ea typeface="+mn-ea"/>
                </a:rPr>
                <a:t> </a:t>
              </a:r>
            </a:p>
            <a:p>
              <a:pPr algn="just">
                <a:defRPr/>
              </a:pPr>
              <a:endParaRPr kumimoji="1" lang="es-MX" sz="1200" b="1" dirty="0">
                <a:solidFill>
                  <a:schemeClr val="tx2"/>
                </a:solidFill>
                <a:latin typeface="Arial" charset="0"/>
                <a:ea typeface="+mn-ea"/>
              </a:endParaRPr>
            </a:p>
            <a:p>
              <a:pPr algn="just">
                <a:defRPr/>
              </a:pPr>
              <a:r>
                <a:rPr kumimoji="1" lang="es-MX" sz="2800" b="1" dirty="0">
                  <a:solidFill>
                    <a:schemeClr val="tx2"/>
                  </a:solidFill>
                  <a:latin typeface="Arial" charset="0"/>
                  <a:ea typeface="+mn-ea"/>
                </a:rPr>
                <a:t>EN CASO DE NO ACEPTAR AL CANDIDATO ES NUESTRA RESPONSABILIDAD SOCIAL Y HUMANA ORIENTARLO; ES DECIR, DIRIGIRLO HACIA OTRAS POSIBLES FUENTES DE EMPLEO.</a:t>
              </a:r>
              <a:endParaRPr kumimoji="1" lang="es-ES" sz="2800" b="1" i="1" u="sng" dirty="0">
                <a:solidFill>
                  <a:schemeClr val="tx2"/>
                </a:solidFill>
                <a:effectLst>
                  <a:outerShdw blurRad="38100" dist="38100" dir="2700000" algn="tl">
                    <a:srgbClr val="C0C0C0"/>
                  </a:outerShdw>
                </a:effectLst>
                <a:latin typeface="Arial" charset="0"/>
                <a:ea typeface="+mn-ea"/>
              </a:endParaRPr>
            </a:p>
          </p:txBody>
        </p:sp>
      </p:grpSp>
      <p:pic>
        <p:nvPicPr>
          <p:cNvPr id="2" name="Imagen 1"/>
          <p:cNvPicPr>
            <a:picLocks noChangeAspect="1"/>
          </p:cNvPicPr>
          <p:nvPr/>
        </p:nvPicPr>
        <p:blipFill>
          <a:blip r:embed="rId2"/>
          <a:stretch>
            <a:fillRect/>
          </a:stretch>
        </p:blipFill>
        <p:spPr>
          <a:xfrm>
            <a:off x="2786732" y="4293096"/>
            <a:ext cx="3873500" cy="20955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49858"/>
                                        </p:tgtEl>
                                        <p:attrNameLst>
                                          <p:attrName>style.visibility</p:attrName>
                                        </p:attrNameLst>
                                      </p:cBhvr>
                                      <p:to>
                                        <p:strVal val="visible"/>
                                      </p:to>
                                    </p:set>
                                    <p:anim calcmode="lin" valueType="num">
                                      <p:cBhvr>
                                        <p:cTn id="7" dur="500" fill="hold"/>
                                        <p:tgtEl>
                                          <p:spTgt spid="249858"/>
                                        </p:tgtEl>
                                        <p:attrNameLst>
                                          <p:attrName>ppt_w</p:attrName>
                                        </p:attrNameLst>
                                      </p:cBhvr>
                                      <p:tavLst>
                                        <p:tav tm="0">
                                          <p:val>
                                            <p:strVal val="4*#ppt_w"/>
                                          </p:val>
                                        </p:tav>
                                        <p:tav tm="100000">
                                          <p:val>
                                            <p:strVal val="#ppt_w"/>
                                          </p:val>
                                        </p:tav>
                                      </p:tavLst>
                                    </p:anim>
                                    <p:anim calcmode="lin" valueType="num">
                                      <p:cBhvr>
                                        <p:cTn id="8" dur="500" fill="hold"/>
                                        <p:tgtEl>
                                          <p:spTgt spid="249858"/>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49859"/>
                                        </p:tgtEl>
                                        <p:attrNameLst>
                                          <p:attrName>style.visibility</p:attrName>
                                        </p:attrNameLst>
                                      </p:cBhvr>
                                      <p:to>
                                        <p:strVal val="visible"/>
                                      </p:to>
                                    </p:set>
                                    <p:anim calcmode="lin" valueType="num">
                                      <p:cBhvr>
                                        <p:cTn id="12" dur="500" fill="hold"/>
                                        <p:tgtEl>
                                          <p:spTgt spid="249859"/>
                                        </p:tgtEl>
                                        <p:attrNameLst>
                                          <p:attrName>ppt_w</p:attrName>
                                        </p:attrNameLst>
                                      </p:cBhvr>
                                      <p:tavLst>
                                        <p:tav tm="0">
                                          <p:val>
                                            <p:fltVal val="0"/>
                                          </p:val>
                                        </p:tav>
                                        <p:tav tm="100000">
                                          <p:val>
                                            <p:strVal val="#ppt_w"/>
                                          </p:val>
                                        </p:tav>
                                      </p:tavLst>
                                    </p:anim>
                                    <p:anim calcmode="lin" valueType="num">
                                      <p:cBhvr>
                                        <p:cTn id="13" dur="500" fill="hold"/>
                                        <p:tgtEl>
                                          <p:spTgt spid="24985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9858" grpId="0" autoUpdateAnimBg="0"/>
    </p:bldLst>
  </p:timing>
</p:sld>
</file>

<file path=ppt/slides/slide18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0882" name="Rectangle 2"/>
          <p:cNvSpPr>
            <a:spLocks noGrp="1" noChangeArrowheads="1"/>
          </p:cNvSpPr>
          <p:nvPr>
            <p:ph type="body" idx="1"/>
          </p:nvPr>
        </p:nvSpPr>
        <p:spPr>
          <a:xfrm>
            <a:off x="1069032" y="188640"/>
            <a:ext cx="7391400" cy="533400"/>
          </a:xfrm>
        </p:spPr>
        <p:txBody>
          <a:bodyPr/>
          <a:lstStyle/>
          <a:p>
            <a:pPr marL="0" indent="0" algn="ctr" eaLnBrk="1" hangingPunct="1">
              <a:lnSpc>
                <a:spcPct val="90000"/>
              </a:lnSpc>
              <a:buFont typeface="Wingdings" pitchFamily="2" charset="2"/>
              <a:buNone/>
              <a:defRPr/>
            </a:pPr>
            <a:r>
              <a:rPr lang="es-MX" sz="3600" b="1" dirty="0" smtClean="0">
                <a:solidFill>
                  <a:schemeClr val="tx2"/>
                </a:solidFill>
                <a:effectLst>
                  <a:outerShdw blurRad="38100" dist="38100" dir="2700000" algn="tl">
                    <a:srgbClr val="C0C0C0"/>
                  </a:outerShdw>
                </a:effectLst>
                <a:ea typeface="+mn-ea"/>
                <a:cs typeface="+mn-cs"/>
              </a:rPr>
              <a:t> RECLUTAMIENTO</a:t>
            </a:r>
            <a:endParaRPr lang="es-MX" sz="1400" b="1" i="1" dirty="0" smtClean="0">
              <a:solidFill>
                <a:schemeClr val="tx2"/>
              </a:solidFill>
              <a:effectLst>
                <a:outerShdw blurRad="38100" dist="38100" dir="2700000" algn="tl">
                  <a:srgbClr val="C0C0C0"/>
                </a:outerShdw>
              </a:effectLst>
              <a:ea typeface="+mn-ea"/>
              <a:cs typeface="+mn-cs"/>
            </a:endParaRPr>
          </a:p>
        </p:txBody>
      </p:sp>
      <p:grpSp>
        <p:nvGrpSpPr>
          <p:cNvPr id="250883" name="Group 3"/>
          <p:cNvGrpSpPr>
            <a:grpSpLocks/>
          </p:cNvGrpSpPr>
          <p:nvPr/>
        </p:nvGrpSpPr>
        <p:grpSpPr bwMode="auto">
          <a:xfrm>
            <a:off x="762000" y="836712"/>
            <a:ext cx="8610600" cy="3676650"/>
            <a:chOff x="432" y="825"/>
            <a:chExt cx="5424" cy="2316"/>
          </a:xfrm>
        </p:grpSpPr>
        <p:sp>
          <p:nvSpPr>
            <p:cNvPr id="250884" name="Text Box 4"/>
            <p:cNvSpPr txBox="1">
              <a:spLocks noChangeArrowheads="1"/>
            </p:cNvSpPr>
            <p:nvPr/>
          </p:nvSpPr>
          <p:spPr bwMode="auto">
            <a:xfrm>
              <a:off x="432" y="825"/>
              <a:ext cx="5424" cy="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r>
                <a:rPr kumimoji="1" lang="es-MX" altLang="es-MX" sz="2800" b="1" i="1" u="sng">
                  <a:solidFill>
                    <a:srgbClr val="FF0000"/>
                  </a:solidFill>
                  <a:effectLst>
                    <a:outerShdw blurRad="38100" dist="38100" dir="2700000" algn="tl">
                      <a:srgbClr val="C0C0C0"/>
                    </a:outerShdw>
                  </a:effectLst>
                  <a:latin typeface="Arial" pitchFamily="34" charset="0"/>
                </a:rPr>
                <a:t>PRINCIPIOS DE LA SELECCIÓN DE PERSONAL</a:t>
              </a:r>
              <a:endParaRPr kumimoji="1" lang="es-ES" altLang="es-MX" sz="2800" b="1" i="1" u="sng">
                <a:solidFill>
                  <a:srgbClr val="FF0000"/>
                </a:solidFill>
                <a:effectLst>
                  <a:outerShdw blurRad="38100" dist="38100" dir="2700000" algn="tl">
                    <a:srgbClr val="C0C0C0"/>
                  </a:outerShdw>
                </a:effectLst>
                <a:latin typeface="Arial" pitchFamily="34" charset="0"/>
              </a:endParaRPr>
            </a:p>
          </p:txBody>
        </p:sp>
        <p:sp>
          <p:nvSpPr>
            <p:cNvPr id="250885" name="Text Box 5"/>
            <p:cNvSpPr txBox="1">
              <a:spLocks noChangeArrowheads="1"/>
            </p:cNvSpPr>
            <p:nvPr/>
          </p:nvSpPr>
          <p:spPr bwMode="auto">
            <a:xfrm>
              <a:off x="564" y="1200"/>
              <a:ext cx="4992" cy="19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800" b="1" i="1" u="sng" dirty="0" smtClean="0">
                  <a:solidFill>
                    <a:srgbClr val="000090"/>
                  </a:solidFill>
                  <a:effectLst>
                    <a:outerShdw blurRad="38100" dist="38100" dir="2700000" algn="tl">
                      <a:srgbClr val="C0C0C0"/>
                    </a:outerShdw>
                  </a:effectLst>
                  <a:latin typeface="Arial" pitchFamily="34" charset="0"/>
                </a:rPr>
                <a:t>ÉTICA </a:t>
              </a:r>
              <a:r>
                <a:rPr kumimoji="1" lang="es-MX" altLang="es-MX" sz="2800" b="1" i="1" u="sng" dirty="0">
                  <a:solidFill>
                    <a:srgbClr val="000090"/>
                  </a:solidFill>
                  <a:effectLst>
                    <a:outerShdw blurRad="38100" dist="38100" dir="2700000" algn="tl">
                      <a:srgbClr val="C0C0C0"/>
                    </a:outerShdw>
                  </a:effectLst>
                  <a:latin typeface="Arial" pitchFamily="34" charset="0"/>
                </a:rPr>
                <a:t>PROFESIONAL:</a:t>
              </a:r>
              <a:r>
                <a:rPr kumimoji="1" lang="es-MX" altLang="es-MX" sz="2800" b="1" dirty="0">
                  <a:solidFill>
                    <a:srgbClr val="000090"/>
                  </a:solidFill>
                  <a:latin typeface="Arial" pitchFamily="34" charset="0"/>
                </a:rPr>
                <a:t> </a:t>
              </a:r>
            </a:p>
            <a:p>
              <a:pPr algn="just" eaLnBrk="1" hangingPunct="1"/>
              <a:endParaRPr kumimoji="1" lang="es-MX" altLang="es-MX" sz="2800" b="1" dirty="0">
                <a:solidFill>
                  <a:schemeClr val="tx2"/>
                </a:solidFill>
                <a:latin typeface="Arial" pitchFamily="34" charset="0"/>
              </a:endParaRPr>
            </a:p>
            <a:p>
              <a:pPr algn="just" eaLnBrk="1" hangingPunct="1"/>
              <a:r>
                <a:rPr kumimoji="1" lang="es-MX" altLang="es-MX" sz="2800" b="1" dirty="0">
                  <a:solidFill>
                    <a:schemeClr val="tx2"/>
                  </a:solidFill>
                  <a:latin typeface="Arial" pitchFamily="34" charset="0"/>
                </a:rPr>
                <a:t>EL PROCESO DE SELECCIÓN IMPLICA UNA SERIE DE DESICIONES QUE PUEDEN AFECTAR DIRECTAMENTE A LA VIDA FUTURA DEL CANDIDATO Y DE LA MISMA EMPRESA.</a:t>
              </a:r>
              <a:endParaRPr kumimoji="1" lang="es-ES" altLang="es-MX" sz="2800" b="1" i="1" u="sng" dirty="0">
                <a:solidFill>
                  <a:schemeClr val="tx2"/>
                </a:solidFill>
                <a:effectLst>
                  <a:outerShdw blurRad="38100" dist="38100" dir="2700000" algn="tl">
                    <a:srgbClr val="C0C0C0"/>
                  </a:outerShdw>
                </a:effectLst>
                <a:latin typeface="Arial" pitchFamily="34" charset="0"/>
              </a:endParaRPr>
            </a:p>
          </p:txBody>
        </p:sp>
      </p:grpSp>
      <p:pic>
        <p:nvPicPr>
          <p:cNvPr id="2" name="Imagen 1"/>
          <p:cNvPicPr>
            <a:picLocks noChangeAspect="1"/>
          </p:cNvPicPr>
          <p:nvPr/>
        </p:nvPicPr>
        <p:blipFill>
          <a:blip r:embed="rId2"/>
          <a:stretch>
            <a:fillRect/>
          </a:stretch>
        </p:blipFill>
        <p:spPr>
          <a:xfrm>
            <a:off x="1512168" y="4470239"/>
            <a:ext cx="6732240" cy="2055105"/>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50882"/>
                                        </p:tgtEl>
                                        <p:attrNameLst>
                                          <p:attrName>style.visibility</p:attrName>
                                        </p:attrNameLst>
                                      </p:cBhvr>
                                      <p:to>
                                        <p:strVal val="visible"/>
                                      </p:to>
                                    </p:set>
                                    <p:anim calcmode="lin" valueType="num">
                                      <p:cBhvr>
                                        <p:cTn id="7" dur="500" fill="hold"/>
                                        <p:tgtEl>
                                          <p:spTgt spid="250882"/>
                                        </p:tgtEl>
                                        <p:attrNameLst>
                                          <p:attrName>ppt_w</p:attrName>
                                        </p:attrNameLst>
                                      </p:cBhvr>
                                      <p:tavLst>
                                        <p:tav tm="0">
                                          <p:val>
                                            <p:strVal val="4*#ppt_w"/>
                                          </p:val>
                                        </p:tav>
                                        <p:tav tm="100000">
                                          <p:val>
                                            <p:strVal val="#ppt_w"/>
                                          </p:val>
                                        </p:tav>
                                      </p:tavLst>
                                    </p:anim>
                                    <p:anim calcmode="lin" valueType="num">
                                      <p:cBhvr>
                                        <p:cTn id="8" dur="500" fill="hold"/>
                                        <p:tgtEl>
                                          <p:spTgt spid="250882"/>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50883"/>
                                        </p:tgtEl>
                                        <p:attrNameLst>
                                          <p:attrName>style.visibility</p:attrName>
                                        </p:attrNameLst>
                                      </p:cBhvr>
                                      <p:to>
                                        <p:strVal val="visible"/>
                                      </p:to>
                                    </p:set>
                                    <p:anim calcmode="lin" valueType="num">
                                      <p:cBhvr>
                                        <p:cTn id="12" dur="500" fill="hold"/>
                                        <p:tgtEl>
                                          <p:spTgt spid="250883"/>
                                        </p:tgtEl>
                                        <p:attrNameLst>
                                          <p:attrName>ppt_w</p:attrName>
                                        </p:attrNameLst>
                                      </p:cBhvr>
                                      <p:tavLst>
                                        <p:tav tm="0">
                                          <p:val>
                                            <p:fltVal val="0"/>
                                          </p:val>
                                        </p:tav>
                                        <p:tav tm="100000">
                                          <p:val>
                                            <p:strVal val="#ppt_w"/>
                                          </p:val>
                                        </p:tav>
                                      </p:tavLst>
                                    </p:anim>
                                    <p:anim calcmode="lin" valueType="num">
                                      <p:cBhvr>
                                        <p:cTn id="13" dur="500" fill="hold"/>
                                        <p:tgtEl>
                                          <p:spTgt spid="25088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0882" grpId="0" autoUpdateAnimBg="0"/>
    </p:bldLst>
  </p:timing>
</p:sld>
</file>

<file path=ppt/slides/slide18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1906" name="Rectangle 2"/>
          <p:cNvSpPr>
            <a:spLocks noGrp="1" noChangeArrowheads="1"/>
          </p:cNvSpPr>
          <p:nvPr>
            <p:ph type="body" idx="1"/>
          </p:nvPr>
        </p:nvSpPr>
        <p:spPr>
          <a:xfrm>
            <a:off x="1043608" y="116632"/>
            <a:ext cx="7391400" cy="533400"/>
          </a:xfrm>
        </p:spPr>
        <p:txBody>
          <a:bodyPr/>
          <a:lstStyle/>
          <a:p>
            <a:pPr marL="0" indent="0" algn="ctr" eaLnBrk="1" hangingPunct="1">
              <a:lnSpc>
                <a:spcPct val="90000"/>
              </a:lnSpc>
              <a:buFont typeface="Wingdings" pitchFamily="2" charset="2"/>
              <a:buNone/>
              <a:defRPr/>
            </a:pPr>
            <a:r>
              <a:rPr lang="es-MX" sz="3600" b="1" dirty="0" smtClean="0">
                <a:solidFill>
                  <a:schemeClr val="tx2"/>
                </a:solidFill>
                <a:effectLst>
                  <a:outerShdw blurRad="38100" dist="38100" dir="2700000" algn="tl">
                    <a:srgbClr val="C0C0C0"/>
                  </a:outerShdw>
                </a:effectLst>
                <a:ea typeface="+mn-ea"/>
                <a:cs typeface="+mn-cs"/>
              </a:rPr>
              <a:t> RECLUTAMIENTO</a:t>
            </a:r>
            <a:endParaRPr lang="es-MX" sz="1400" b="1" i="1" dirty="0" smtClean="0">
              <a:solidFill>
                <a:schemeClr val="tx2"/>
              </a:solidFill>
              <a:effectLst>
                <a:outerShdw blurRad="38100" dist="38100" dir="2700000" algn="tl">
                  <a:srgbClr val="C0C0C0"/>
                </a:outerShdw>
              </a:effectLst>
              <a:ea typeface="+mn-ea"/>
              <a:cs typeface="+mn-cs"/>
            </a:endParaRPr>
          </a:p>
        </p:txBody>
      </p:sp>
      <p:grpSp>
        <p:nvGrpSpPr>
          <p:cNvPr id="251907" name="Group 3"/>
          <p:cNvGrpSpPr>
            <a:grpSpLocks/>
          </p:cNvGrpSpPr>
          <p:nvPr/>
        </p:nvGrpSpPr>
        <p:grpSpPr bwMode="auto">
          <a:xfrm>
            <a:off x="785936" y="836712"/>
            <a:ext cx="8610600" cy="5170488"/>
            <a:chOff x="432" y="825"/>
            <a:chExt cx="5424" cy="3257"/>
          </a:xfrm>
        </p:grpSpPr>
        <p:sp>
          <p:nvSpPr>
            <p:cNvPr id="251908" name="Text Box 4"/>
            <p:cNvSpPr txBox="1">
              <a:spLocks noChangeArrowheads="1"/>
            </p:cNvSpPr>
            <p:nvPr/>
          </p:nvSpPr>
          <p:spPr bwMode="auto">
            <a:xfrm>
              <a:off x="432" y="825"/>
              <a:ext cx="5424" cy="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r>
                <a:rPr kumimoji="1" lang="es-MX" altLang="es-MX" sz="2800" b="1" i="1" u="sng">
                  <a:solidFill>
                    <a:srgbClr val="FF0000"/>
                  </a:solidFill>
                  <a:effectLst>
                    <a:outerShdw blurRad="38100" dist="38100" dir="2700000" algn="tl">
                      <a:srgbClr val="C0C0C0"/>
                    </a:outerShdw>
                  </a:effectLst>
                  <a:latin typeface="Arial" pitchFamily="34" charset="0"/>
                </a:rPr>
                <a:t>PRINCIPIOS DE LA SELECCIÓN DE PERSONAL</a:t>
              </a:r>
              <a:endParaRPr kumimoji="1" lang="es-ES" altLang="es-MX" sz="2800" b="1" i="1" u="sng">
                <a:solidFill>
                  <a:srgbClr val="FF0000"/>
                </a:solidFill>
                <a:effectLst>
                  <a:outerShdw blurRad="38100" dist="38100" dir="2700000" algn="tl">
                    <a:srgbClr val="C0C0C0"/>
                  </a:outerShdw>
                </a:effectLst>
                <a:latin typeface="Arial" pitchFamily="34" charset="0"/>
              </a:endParaRPr>
            </a:p>
          </p:txBody>
        </p:sp>
        <p:sp>
          <p:nvSpPr>
            <p:cNvPr id="251909" name="Text Box 5"/>
            <p:cNvSpPr txBox="1">
              <a:spLocks noChangeArrowheads="1"/>
            </p:cNvSpPr>
            <p:nvPr/>
          </p:nvSpPr>
          <p:spPr bwMode="auto">
            <a:xfrm>
              <a:off x="519" y="1200"/>
              <a:ext cx="4992" cy="288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800" b="1" i="1" u="sng" dirty="0">
                  <a:solidFill>
                    <a:srgbClr val="000090"/>
                  </a:solidFill>
                  <a:effectLst>
                    <a:outerShdw blurRad="38100" dist="38100" dir="2700000" algn="tl">
                      <a:srgbClr val="C0C0C0"/>
                    </a:outerShdw>
                  </a:effectLst>
                  <a:latin typeface="Arial" pitchFamily="34" charset="0"/>
                </a:rPr>
                <a:t>CONGRUENCIA ENTRE LA PERSONA Y SU TRABAJO:</a:t>
              </a:r>
              <a:r>
                <a:rPr kumimoji="1" lang="es-MX" altLang="es-MX" sz="2800" b="1" dirty="0">
                  <a:solidFill>
                    <a:srgbClr val="000090"/>
                  </a:solidFill>
                  <a:latin typeface="Arial" pitchFamily="34" charset="0"/>
                </a:rPr>
                <a:t> </a:t>
              </a:r>
            </a:p>
            <a:p>
              <a:pPr algn="just" eaLnBrk="1" hangingPunct="1"/>
              <a:endParaRPr kumimoji="1" lang="es-MX" altLang="es-MX" sz="1400" b="1" dirty="0">
                <a:solidFill>
                  <a:schemeClr val="tx2"/>
                </a:solidFill>
                <a:latin typeface="Arial" pitchFamily="34" charset="0"/>
              </a:endParaRPr>
            </a:p>
            <a:p>
              <a:pPr algn="just" eaLnBrk="1" hangingPunct="1"/>
              <a:r>
                <a:rPr kumimoji="1" lang="es-MX" altLang="es-MX" sz="2800" b="1" dirty="0">
                  <a:solidFill>
                    <a:schemeClr val="tx2"/>
                  </a:solidFill>
                  <a:latin typeface="Arial" pitchFamily="34" charset="0"/>
                </a:rPr>
                <a:t>DEBEMOS DE HACERNOS VARIAS PREGUNTAS, COMO: ¿CUÁLES SON MIS HABILIDADES?,  ¿CUÁLES MIS COMPETENCIAS?, ¿EN QUE OCUPACION PUEDO TENER MAS ÉXITO?, ESTAS PREGUNTAS SON TRASCENDENTALES PARA LA PERSONA, LA EMPRESA Y LA SOCIEDAD EN GENERAL.</a:t>
              </a:r>
              <a:endParaRPr kumimoji="1" lang="es-ES" altLang="es-MX" sz="2800" b="1" i="1" u="sng" dirty="0">
                <a:solidFill>
                  <a:schemeClr val="tx2"/>
                </a:solidFill>
                <a:effectLst>
                  <a:outerShdw blurRad="38100" dist="38100" dir="2700000" algn="tl">
                    <a:srgbClr val="C0C0C0"/>
                  </a:outerShdw>
                </a:effectLst>
                <a:latin typeface="Arial" pitchFamily="34" charset="0"/>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51906"/>
                                        </p:tgtEl>
                                        <p:attrNameLst>
                                          <p:attrName>style.visibility</p:attrName>
                                        </p:attrNameLst>
                                      </p:cBhvr>
                                      <p:to>
                                        <p:strVal val="visible"/>
                                      </p:to>
                                    </p:set>
                                    <p:anim calcmode="lin" valueType="num">
                                      <p:cBhvr>
                                        <p:cTn id="7" dur="500" fill="hold"/>
                                        <p:tgtEl>
                                          <p:spTgt spid="251906"/>
                                        </p:tgtEl>
                                        <p:attrNameLst>
                                          <p:attrName>ppt_w</p:attrName>
                                        </p:attrNameLst>
                                      </p:cBhvr>
                                      <p:tavLst>
                                        <p:tav tm="0">
                                          <p:val>
                                            <p:strVal val="4*#ppt_w"/>
                                          </p:val>
                                        </p:tav>
                                        <p:tav tm="100000">
                                          <p:val>
                                            <p:strVal val="#ppt_w"/>
                                          </p:val>
                                        </p:tav>
                                      </p:tavLst>
                                    </p:anim>
                                    <p:anim calcmode="lin" valueType="num">
                                      <p:cBhvr>
                                        <p:cTn id="8" dur="500" fill="hold"/>
                                        <p:tgtEl>
                                          <p:spTgt spid="251906"/>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51907"/>
                                        </p:tgtEl>
                                        <p:attrNameLst>
                                          <p:attrName>style.visibility</p:attrName>
                                        </p:attrNameLst>
                                      </p:cBhvr>
                                      <p:to>
                                        <p:strVal val="visible"/>
                                      </p:to>
                                    </p:set>
                                    <p:anim calcmode="lin" valueType="num">
                                      <p:cBhvr>
                                        <p:cTn id="12" dur="500" fill="hold"/>
                                        <p:tgtEl>
                                          <p:spTgt spid="251907"/>
                                        </p:tgtEl>
                                        <p:attrNameLst>
                                          <p:attrName>ppt_w</p:attrName>
                                        </p:attrNameLst>
                                      </p:cBhvr>
                                      <p:tavLst>
                                        <p:tav tm="0">
                                          <p:val>
                                            <p:fltVal val="0"/>
                                          </p:val>
                                        </p:tav>
                                        <p:tav tm="100000">
                                          <p:val>
                                            <p:strVal val="#ppt_w"/>
                                          </p:val>
                                        </p:tav>
                                      </p:tavLst>
                                    </p:anim>
                                    <p:anim calcmode="lin" valueType="num">
                                      <p:cBhvr>
                                        <p:cTn id="13" dur="500" fill="hold"/>
                                        <p:tgtEl>
                                          <p:spTgt spid="25190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1906" grpId="0" autoUpdateAnimBg="0"/>
    </p:bldLst>
  </p:timing>
</p:sld>
</file>

<file path=ppt/slides/slide18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2930" name="Rectangle 2"/>
          <p:cNvSpPr>
            <a:spLocks noGrp="1" noChangeArrowheads="1"/>
          </p:cNvSpPr>
          <p:nvPr>
            <p:ph type="body" idx="1"/>
          </p:nvPr>
        </p:nvSpPr>
        <p:spPr>
          <a:xfrm>
            <a:off x="1066800" y="116632"/>
            <a:ext cx="7391400" cy="533400"/>
          </a:xfrm>
        </p:spPr>
        <p:txBody>
          <a:bodyPr/>
          <a:lstStyle/>
          <a:p>
            <a:pPr marL="0" indent="0" algn="ctr" eaLnBrk="1" hangingPunct="1">
              <a:lnSpc>
                <a:spcPct val="90000"/>
              </a:lnSpc>
              <a:buFont typeface="Wingdings" pitchFamily="2" charset="2"/>
              <a:buNone/>
              <a:defRPr/>
            </a:pPr>
            <a:r>
              <a:rPr lang="es-MX" sz="3600" b="1" dirty="0" smtClean="0">
                <a:solidFill>
                  <a:schemeClr val="tx2"/>
                </a:solidFill>
                <a:effectLst>
                  <a:outerShdw blurRad="38100" dist="38100" dir="2700000" algn="tl">
                    <a:srgbClr val="C0C0C0"/>
                  </a:outerShdw>
                </a:effectLst>
                <a:ea typeface="+mn-ea"/>
                <a:cs typeface="+mn-cs"/>
              </a:rPr>
              <a:t> RECLUTAMIENTO</a:t>
            </a:r>
            <a:endParaRPr lang="es-MX" sz="1400" b="1" i="1" dirty="0" smtClean="0">
              <a:solidFill>
                <a:schemeClr val="tx2"/>
              </a:solidFill>
              <a:effectLst>
                <a:outerShdw blurRad="38100" dist="38100" dir="2700000" algn="tl">
                  <a:srgbClr val="C0C0C0"/>
                </a:outerShdw>
              </a:effectLst>
              <a:ea typeface="+mn-ea"/>
              <a:cs typeface="+mn-cs"/>
            </a:endParaRPr>
          </a:p>
        </p:txBody>
      </p:sp>
      <p:grpSp>
        <p:nvGrpSpPr>
          <p:cNvPr id="252931" name="Group 3"/>
          <p:cNvGrpSpPr>
            <a:grpSpLocks/>
          </p:cNvGrpSpPr>
          <p:nvPr/>
        </p:nvGrpSpPr>
        <p:grpSpPr bwMode="auto">
          <a:xfrm>
            <a:off x="857944" y="908720"/>
            <a:ext cx="8610600" cy="4995863"/>
            <a:chOff x="432" y="825"/>
            <a:chExt cx="5424" cy="3147"/>
          </a:xfrm>
        </p:grpSpPr>
        <p:sp>
          <p:nvSpPr>
            <p:cNvPr id="252932" name="Text Box 4"/>
            <p:cNvSpPr txBox="1">
              <a:spLocks noChangeArrowheads="1"/>
            </p:cNvSpPr>
            <p:nvPr/>
          </p:nvSpPr>
          <p:spPr bwMode="auto">
            <a:xfrm>
              <a:off x="432" y="825"/>
              <a:ext cx="5424" cy="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defRPr/>
              </a:pPr>
              <a:r>
                <a:rPr kumimoji="1" lang="es-MX" sz="2800" b="1" i="1" u="sng" dirty="0">
                  <a:solidFill>
                    <a:srgbClr val="000090"/>
                  </a:solidFill>
                  <a:effectLst>
                    <a:outerShdw blurRad="38100" dist="38100" dir="2700000" algn="tl">
                      <a:srgbClr val="C0C0C0"/>
                    </a:outerShdw>
                  </a:effectLst>
                  <a:latin typeface="Arial" charset="0"/>
                  <a:ea typeface="+mn-ea"/>
                </a:rPr>
                <a:t>EL PROBLEMA GENERAL DE LA </a:t>
              </a:r>
              <a:r>
                <a:rPr kumimoji="1" lang="es-MX" sz="2800" b="1" i="1" u="sng" dirty="0" smtClean="0">
                  <a:solidFill>
                    <a:srgbClr val="000090"/>
                  </a:solidFill>
                  <a:effectLst>
                    <a:outerShdw blurRad="38100" dist="38100" dir="2700000" algn="tl">
                      <a:srgbClr val="C0C0C0"/>
                    </a:outerShdw>
                  </a:effectLst>
                  <a:latin typeface="Arial" charset="0"/>
                  <a:ea typeface="+mn-ea"/>
                </a:rPr>
                <a:t>SELECCIÓN</a:t>
              </a:r>
              <a:endParaRPr kumimoji="1" lang="es-ES" sz="2800" b="1" i="1" u="sng" dirty="0">
                <a:solidFill>
                  <a:srgbClr val="000090"/>
                </a:solidFill>
                <a:effectLst>
                  <a:outerShdw blurRad="38100" dist="38100" dir="2700000" algn="tl">
                    <a:srgbClr val="C0C0C0"/>
                  </a:outerShdw>
                </a:effectLst>
                <a:latin typeface="Arial" charset="0"/>
                <a:ea typeface="+mn-ea"/>
              </a:endParaRPr>
            </a:p>
          </p:txBody>
        </p:sp>
        <p:sp>
          <p:nvSpPr>
            <p:cNvPr id="252933" name="Text Box 5"/>
            <p:cNvSpPr txBox="1">
              <a:spLocks noChangeArrowheads="1"/>
            </p:cNvSpPr>
            <p:nvPr/>
          </p:nvSpPr>
          <p:spPr bwMode="auto">
            <a:xfrm>
              <a:off x="519" y="1200"/>
              <a:ext cx="4992" cy="277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800" b="1" dirty="0" smtClean="0">
                  <a:solidFill>
                    <a:schemeClr val="tx2"/>
                  </a:solidFill>
                  <a:latin typeface="Arial" pitchFamily="34" charset="0"/>
                </a:rPr>
                <a:t>IDENTIFICAR CUÁLES </a:t>
              </a:r>
              <a:r>
                <a:rPr kumimoji="1" lang="es-MX" altLang="es-MX" sz="2800" b="1" dirty="0">
                  <a:solidFill>
                    <a:schemeClr val="tx2"/>
                  </a:solidFill>
                  <a:latin typeface="Arial" pitchFamily="34" charset="0"/>
                </a:rPr>
                <a:t>CANDIDATOS </a:t>
              </a:r>
              <a:r>
                <a:rPr kumimoji="1" lang="es-MX" altLang="es-MX" sz="2800" b="1" dirty="0">
                  <a:solidFill>
                    <a:srgbClr val="FF0000"/>
                  </a:solidFill>
                  <a:latin typeface="Arial" pitchFamily="34" charset="0"/>
                </a:rPr>
                <a:t>(INTERNOS O EXTERNOS) </a:t>
              </a:r>
              <a:r>
                <a:rPr kumimoji="1" lang="es-MX" altLang="es-MX" sz="2800" b="1" dirty="0">
                  <a:solidFill>
                    <a:schemeClr val="tx2"/>
                  </a:solidFill>
                  <a:latin typeface="Arial" pitchFamily="34" charset="0"/>
                </a:rPr>
                <a:t>VAN A TENER ÉXITO EN SU TRABAJO. </a:t>
              </a:r>
              <a:endParaRPr kumimoji="1" lang="es-MX" altLang="es-MX" sz="2800" b="1" dirty="0" smtClean="0">
                <a:solidFill>
                  <a:schemeClr val="tx2"/>
                </a:solidFill>
                <a:latin typeface="Arial" pitchFamily="34" charset="0"/>
              </a:endParaRPr>
            </a:p>
            <a:p>
              <a:pPr algn="just" eaLnBrk="1" hangingPunct="1"/>
              <a:endParaRPr kumimoji="1" lang="es-MX" altLang="es-MX" sz="2800" b="1" dirty="0">
                <a:solidFill>
                  <a:schemeClr val="tx2"/>
                </a:solidFill>
                <a:latin typeface="Arial" pitchFamily="34" charset="0"/>
              </a:endParaRPr>
            </a:p>
            <a:p>
              <a:pPr algn="just" eaLnBrk="1" hangingPunct="1"/>
              <a:r>
                <a:rPr kumimoji="1" lang="es-MX" altLang="es-MX" sz="2800" b="1" dirty="0">
                  <a:solidFill>
                    <a:schemeClr val="tx2"/>
                  </a:solidFill>
                  <a:latin typeface="Arial" pitchFamily="34" charset="0"/>
                </a:rPr>
                <a:t>ES </a:t>
              </a:r>
              <a:r>
                <a:rPr kumimoji="1" lang="es-MX" altLang="es-MX" sz="2800" b="1" i="1" u="sng" dirty="0">
                  <a:solidFill>
                    <a:srgbClr val="FF0000"/>
                  </a:solidFill>
                  <a:effectLst>
                    <a:outerShdw blurRad="38100" dist="38100" dir="2700000" algn="tl">
                      <a:srgbClr val="C0C0C0"/>
                    </a:outerShdw>
                  </a:effectLst>
                  <a:latin typeface="Arial" pitchFamily="34" charset="0"/>
                </a:rPr>
                <a:t>PREDECIR</a:t>
              </a:r>
              <a:r>
                <a:rPr kumimoji="1" lang="es-MX" altLang="es-MX" sz="2800" b="1" dirty="0">
                  <a:solidFill>
                    <a:schemeClr val="tx2"/>
                  </a:solidFill>
                  <a:latin typeface="Arial" pitchFamily="34" charset="0"/>
                </a:rPr>
                <a:t> EL ALTO DESEMPEÑO EN EL TRABAJO A TRAVES DE DIVERSOS INSTRUMENTOS LLAMADOS </a:t>
              </a:r>
              <a:r>
                <a:rPr kumimoji="1" lang="es-MX" altLang="es-MX" sz="2800" b="1" i="1" u="sng" dirty="0">
                  <a:solidFill>
                    <a:srgbClr val="FF0000"/>
                  </a:solidFill>
                  <a:effectLst>
                    <a:outerShdw blurRad="38100" dist="38100" dir="2700000" algn="tl">
                      <a:srgbClr val="C0C0C0"/>
                    </a:outerShdw>
                  </a:effectLst>
                  <a:latin typeface="Arial" pitchFamily="34" charset="0"/>
                </a:rPr>
                <a:t>PREDICTORES</a:t>
              </a:r>
              <a:r>
                <a:rPr kumimoji="1" lang="es-MX" altLang="es-MX" sz="2800" b="1" dirty="0">
                  <a:solidFill>
                    <a:schemeClr val="tx2"/>
                  </a:solidFill>
                  <a:latin typeface="Arial" pitchFamily="34" charset="0"/>
                </a:rPr>
                <a:t> LOS CUALES VAMOS A COMPARAR CON LOS RESULTADOS DE TRABAJO A LOS CUALES DENOMINAREMOS </a:t>
              </a:r>
              <a:r>
                <a:rPr kumimoji="1" lang="es-MX" altLang="es-MX" sz="2800" b="1" i="1" u="sng" dirty="0">
                  <a:solidFill>
                    <a:srgbClr val="FF0000"/>
                  </a:solidFill>
                  <a:effectLst>
                    <a:outerShdw blurRad="38100" dist="38100" dir="2700000" algn="tl">
                      <a:srgbClr val="C0C0C0"/>
                    </a:outerShdw>
                  </a:effectLst>
                  <a:latin typeface="Arial" pitchFamily="34" charset="0"/>
                </a:rPr>
                <a:t>CRITERIOS</a:t>
              </a:r>
              <a:r>
                <a:rPr kumimoji="1" lang="es-MX" altLang="es-MX" sz="2800" b="1" dirty="0">
                  <a:solidFill>
                    <a:schemeClr val="tx2"/>
                  </a:solidFill>
                  <a:latin typeface="Arial" pitchFamily="34" charset="0"/>
                </a:rPr>
                <a:t>.</a:t>
              </a:r>
              <a:endParaRPr kumimoji="1" lang="es-ES" altLang="es-MX" sz="2800" b="1" dirty="0">
                <a:solidFill>
                  <a:schemeClr val="tx2"/>
                </a:solidFill>
                <a:latin typeface="Arial" pitchFamily="34" charset="0"/>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52930"/>
                                        </p:tgtEl>
                                        <p:attrNameLst>
                                          <p:attrName>style.visibility</p:attrName>
                                        </p:attrNameLst>
                                      </p:cBhvr>
                                      <p:to>
                                        <p:strVal val="visible"/>
                                      </p:to>
                                    </p:set>
                                    <p:anim calcmode="lin" valueType="num">
                                      <p:cBhvr>
                                        <p:cTn id="7" dur="500" fill="hold"/>
                                        <p:tgtEl>
                                          <p:spTgt spid="252930"/>
                                        </p:tgtEl>
                                        <p:attrNameLst>
                                          <p:attrName>ppt_w</p:attrName>
                                        </p:attrNameLst>
                                      </p:cBhvr>
                                      <p:tavLst>
                                        <p:tav tm="0">
                                          <p:val>
                                            <p:strVal val="4*#ppt_w"/>
                                          </p:val>
                                        </p:tav>
                                        <p:tav tm="100000">
                                          <p:val>
                                            <p:strVal val="#ppt_w"/>
                                          </p:val>
                                        </p:tav>
                                      </p:tavLst>
                                    </p:anim>
                                    <p:anim calcmode="lin" valueType="num">
                                      <p:cBhvr>
                                        <p:cTn id="8" dur="500" fill="hold"/>
                                        <p:tgtEl>
                                          <p:spTgt spid="252930"/>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52931"/>
                                        </p:tgtEl>
                                        <p:attrNameLst>
                                          <p:attrName>style.visibility</p:attrName>
                                        </p:attrNameLst>
                                      </p:cBhvr>
                                      <p:to>
                                        <p:strVal val="visible"/>
                                      </p:to>
                                    </p:set>
                                    <p:anim calcmode="lin" valueType="num">
                                      <p:cBhvr>
                                        <p:cTn id="12" dur="500" fill="hold"/>
                                        <p:tgtEl>
                                          <p:spTgt spid="252931"/>
                                        </p:tgtEl>
                                        <p:attrNameLst>
                                          <p:attrName>ppt_w</p:attrName>
                                        </p:attrNameLst>
                                      </p:cBhvr>
                                      <p:tavLst>
                                        <p:tav tm="0">
                                          <p:val>
                                            <p:fltVal val="0"/>
                                          </p:val>
                                        </p:tav>
                                        <p:tav tm="100000">
                                          <p:val>
                                            <p:strVal val="#ppt_w"/>
                                          </p:val>
                                        </p:tav>
                                      </p:tavLst>
                                    </p:anim>
                                    <p:anim calcmode="lin" valueType="num">
                                      <p:cBhvr>
                                        <p:cTn id="13" dur="500" fill="hold"/>
                                        <p:tgtEl>
                                          <p:spTgt spid="25293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2930" grpId="0" autoUpdateAnimBg="0"/>
    </p:bldLst>
  </p:timing>
</p:sld>
</file>

<file path=ppt/slides/slide18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4978" name="Rectangle 2"/>
          <p:cNvSpPr>
            <a:spLocks noGrp="1" noChangeArrowheads="1"/>
          </p:cNvSpPr>
          <p:nvPr>
            <p:ph type="body" idx="1"/>
          </p:nvPr>
        </p:nvSpPr>
        <p:spPr>
          <a:xfrm>
            <a:off x="1143000" y="152400"/>
            <a:ext cx="7391400" cy="533400"/>
          </a:xfrm>
        </p:spPr>
        <p:txBody>
          <a:bodyPr/>
          <a:lstStyle/>
          <a:p>
            <a:pPr marL="0" indent="0" algn="ctr" eaLnBrk="1" hangingPunct="1">
              <a:lnSpc>
                <a:spcPct val="90000"/>
              </a:lnSpc>
              <a:buFont typeface="Wingdings" pitchFamily="2" charset="2"/>
              <a:buNone/>
              <a:defRPr/>
            </a:pPr>
            <a:r>
              <a:rPr lang="es-MX" sz="3600" b="1" smtClean="0">
                <a:solidFill>
                  <a:schemeClr val="tx2"/>
                </a:solidFill>
                <a:effectLst>
                  <a:outerShdw blurRad="38100" dist="38100" dir="2700000" algn="tl">
                    <a:srgbClr val="C0C0C0"/>
                  </a:outerShdw>
                </a:effectLst>
                <a:ea typeface="+mn-ea"/>
                <a:cs typeface="+mn-cs"/>
              </a:rPr>
              <a:t> RECLUTAMIENTO</a:t>
            </a:r>
            <a:endParaRPr lang="es-MX" sz="1400" b="1" i="1" smtClean="0">
              <a:solidFill>
                <a:schemeClr val="tx2"/>
              </a:solidFill>
              <a:effectLst>
                <a:outerShdw blurRad="38100" dist="38100" dir="2700000" algn="tl">
                  <a:srgbClr val="C0C0C0"/>
                </a:outerShdw>
              </a:effectLst>
              <a:ea typeface="+mn-ea"/>
              <a:cs typeface="+mn-cs"/>
            </a:endParaRPr>
          </a:p>
        </p:txBody>
      </p:sp>
      <p:grpSp>
        <p:nvGrpSpPr>
          <p:cNvPr id="254979" name="Group 3"/>
          <p:cNvGrpSpPr>
            <a:grpSpLocks/>
          </p:cNvGrpSpPr>
          <p:nvPr/>
        </p:nvGrpSpPr>
        <p:grpSpPr bwMode="auto">
          <a:xfrm>
            <a:off x="685800" y="1143000"/>
            <a:ext cx="8610600" cy="4995863"/>
            <a:chOff x="432" y="825"/>
            <a:chExt cx="5424" cy="3147"/>
          </a:xfrm>
        </p:grpSpPr>
        <p:sp>
          <p:nvSpPr>
            <p:cNvPr id="254980" name="Text Box 4"/>
            <p:cNvSpPr txBox="1">
              <a:spLocks noChangeArrowheads="1"/>
            </p:cNvSpPr>
            <p:nvPr/>
          </p:nvSpPr>
          <p:spPr bwMode="auto">
            <a:xfrm>
              <a:off x="432" y="825"/>
              <a:ext cx="5424" cy="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defRPr/>
              </a:pPr>
              <a:r>
                <a:rPr kumimoji="1" lang="es-MX" sz="2800" b="1" i="1" u="sng" dirty="0">
                  <a:solidFill>
                    <a:srgbClr val="FF0000"/>
                  </a:solidFill>
                  <a:effectLst>
                    <a:outerShdw blurRad="38100" dist="38100" dir="2700000" algn="tl">
                      <a:srgbClr val="C0C0C0"/>
                    </a:outerShdw>
                  </a:effectLst>
                  <a:latin typeface="Arial" charset="0"/>
                  <a:ea typeface="+mn-ea"/>
                </a:rPr>
                <a:t>INSTRUMENTOS DE EVALUACION EMPLEADOS</a:t>
              </a:r>
              <a:endParaRPr kumimoji="1" lang="es-ES" sz="2800" b="1" i="1" u="sng" dirty="0">
                <a:solidFill>
                  <a:srgbClr val="FF0000"/>
                </a:solidFill>
                <a:effectLst>
                  <a:outerShdw blurRad="38100" dist="38100" dir="2700000" algn="tl">
                    <a:srgbClr val="C0C0C0"/>
                  </a:outerShdw>
                </a:effectLst>
                <a:latin typeface="Arial" charset="0"/>
                <a:ea typeface="+mn-ea"/>
              </a:endParaRPr>
            </a:p>
          </p:txBody>
        </p:sp>
        <p:sp>
          <p:nvSpPr>
            <p:cNvPr id="254981" name="Text Box 5"/>
            <p:cNvSpPr txBox="1">
              <a:spLocks noChangeArrowheads="1"/>
            </p:cNvSpPr>
            <p:nvPr/>
          </p:nvSpPr>
          <p:spPr bwMode="auto">
            <a:xfrm>
              <a:off x="612" y="1200"/>
              <a:ext cx="4992" cy="277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just">
                <a:defRPr/>
              </a:pPr>
              <a:endParaRPr kumimoji="1" lang="es-MX" sz="2800" b="1" i="1" u="sng" dirty="0">
                <a:solidFill>
                  <a:schemeClr val="tx2"/>
                </a:solidFill>
                <a:effectLst>
                  <a:outerShdw blurRad="38100" dist="38100" dir="2700000" algn="tl">
                    <a:srgbClr val="C0C0C0"/>
                  </a:outerShdw>
                </a:effectLst>
                <a:latin typeface="Arial" charset="0"/>
                <a:ea typeface="+mn-ea"/>
              </a:endParaRPr>
            </a:p>
            <a:p>
              <a:pPr algn="just">
                <a:defRPr/>
              </a:pPr>
              <a:r>
                <a:rPr kumimoji="1" lang="es-MX" sz="3200" b="1" i="1" u="sng" dirty="0">
                  <a:solidFill>
                    <a:srgbClr val="000090"/>
                  </a:solidFill>
                  <a:effectLst>
                    <a:outerShdw blurRad="38100" dist="38100" dir="2700000" algn="tl">
                      <a:srgbClr val="C0C0C0"/>
                    </a:outerShdw>
                  </a:effectLst>
                  <a:latin typeface="Arial" charset="0"/>
                  <a:ea typeface="+mn-ea"/>
                </a:rPr>
                <a:t>SOLICITUD DE EMPLEO</a:t>
              </a:r>
              <a:r>
                <a:rPr kumimoji="1" lang="es-MX" sz="3200" b="1" dirty="0">
                  <a:solidFill>
                    <a:srgbClr val="000090"/>
                  </a:solidFill>
                  <a:latin typeface="Arial" charset="0"/>
                  <a:ea typeface="+mn-ea"/>
                </a:rPr>
                <a:t>: </a:t>
              </a:r>
              <a:r>
                <a:rPr kumimoji="1" lang="es-MX" sz="3200" b="1" dirty="0">
                  <a:solidFill>
                    <a:schemeClr val="tx2"/>
                  </a:solidFill>
                  <a:latin typeface="Arial" charset="0"/>
                  <a:ea typeface="+mn-ea"/>
                </a:rPr>
                <a:t>ES UN FORMATO EN EL CUAL SE PIDEN DIVERSOS DATOS DEMOGRAFICOS, COMO EL NOMBRE, DOMICILIO, TELEFONO, ESCOLARIDAD, EMPLEOS ANTERIORES.</a:t>
              </a:r>
            </a:p>
            <a:p>
              <a:pPr algn="just">
                <a:defRPr/>
              </a:pPr>
              <a:endParaRPr kumimoji="1" lang="es-MX" sz="3200" b="1" dirty="0">
                <a:solidFill>
                  <a:schemeClr val="tx2"/>
                </a:solidFill>
                <a:latin typeface="Arial" charset="0"/>
                <a:ea typeface="+mn-ea"/>
              </a:endParaRPr>
            </a:p>
            <a:p>
              <a:pPr algn="just">
                <a:defRPr/>
              </a:pPr>
              <a:endParaRPr kumimoji="1" lang="es-ES" sz="2800" b="1" dirty="0">
                <a:solidFill>
                  <a:schemeClr val="tx2"/>
                </a:solidFill>
                <a:latin typeface="Arial" charset="0"/>
                <a:ea typeface="+mn-ea"/>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54978"/>
                                        </p:tgtEl>
                                        <p:attrNameLst>
                                          <p:attrName>style.visibility</p:attrName>
                                        </p:attrNameLst>
                                      </p:cBhvr>
                                      <p:to>
                                        <p:strVal val="visible"/>
                                      </p:to>
                                    </p:set>
                                    <p:anim calcmode="lin" valueType="num">
                                      <p:cBhvr>
                                        <p:cTn id="7" dur="500" fill="hold"/>
                                        <p:tgtEl>
                                          <p:spTgt spid="254978"/>
                                        </p:tgtEl>
                                        <p:attrNameLst>
                                          <p:attrName>ppt_w</p:attrName>
                                        </p:attrNameLst>
                                      </p:cBhvr>
                                      <p:tavLst>
                                        <p:tav tm="0">
                                          <p:val>
                                            <p:strVal val="4*#ppt_w"/>
                                          </p:val>
                                        </p:tav>
                                        <p:tav tm="100000">
                                          <p:val>
                                            <p:strVal val="#ppt_w"/>
                                          </p:val>
                                        </p:tav>
                                      </p:tavLst>
                                    </p:anim>
                                    <p:anim calcmode="lin" valueType="num">
                                      <p:cBhvr>
                                        <p:cTn id="8" dur="500" fill="hold"/>
                                        <p:tgtEl>
                                          <p:spTgt spid="254978"/>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54979"/>
                                        </p:tgtEl>
                                        <p:attrNameLst>
                                          <p:attrName>style.visibility</p:attrName>
                                        </p:attrNameLst>
                                      </p:cBhvr>
                                      <p:to>
                                        <p:strVal val="visible"/>
                                      </p:to>
                                    </p:set>
                                    <p:anim calcmode="lin" valueType="num">
                                      <p:cBhvr>
                                        <p:cTn id="12" dur="500" fill="hold"/>
                                        <p:tgtEl>
                                          <p:spTgt spid="254979"/>
                                        </p:tgtEl>
                                        <p:attrNameLst>
                                          <p:attrName>ppt_w</p:attrName>
                                        </p:attrNameLst>
                                      </p:cBhvr>
                                      <p:tavLst>
                                        <p:tav tm="0">
                                          <p:val>
                                            <p:fltVal val="0"/>
                                          </p:val>
                                        </p:tav>
                                        <p:tav tm="100000">
                                          <p:val>
                                            <p:strVal val="#ppt_w"/>
                                          </p:val>
                                        </p:tav>
                                      </p:tavLst>
                                    </p:anim>
                                    <p:anim calcmode="lin" valueType="num">
                                      <p:cBhvr>
                                        <p:cTn id="13" dur="500" fill="hold"/>
                                        <p:tgtEl>
                                          <p:spTgt spid="25497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4978"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1066800" y="115888"/>
            <a:ext cx="7704138" cy="1065212"/>
          </a:xfrm>
        </p:spPr>
        <p:txBody>
          <a:bodyPr lIns="92075" tIns="46038" rIns="92075" bIns="46038"/>
          <a:lstStyle/>
          <a:p>
            <a:pPr algn="ctr" eaLnBrk="1" hangingPunct="1"/>
            <a:r>
              <a:rPr lang="es-MX" altLang="es-MX" smtClean="0">
                <a:effectLst>
                  <a:outerShdw blurRad="38100" dist="38100" dir="2700000" algn="tl">
                    <a:srgbClr val="C0C0C0"/>
                  </a:outerShdw>
                </a:effectLst>
              </a:rPr>
              <a:t>Administración de los Recursos Humanos</a:t>
            </a:r>
            <a:endParaRPr lang="es-ES" altLang="es-MX" smtClean="0">
              <a:effectLst>
                <a:outerShdw blurRad="38100" dist="38100" dir="2700000" algn="tl">
                  <a:srgbClr val="C0C0C0"/>
                </a:outerShdw>
              </a:effectLst>
            </a:endParaRPr>
          </a:p>
        </p:txBody>
      </p:sp>
      <p:sp>
        <p:nvSpPr>
          <p:cNvPr id="94212" name="Rectangle 4"/>
          <p:cNvSpPr>
            <a:spLocks noGrp="1" noChangeArrowheads="1"/>
          </p:cNvSpPr>
          <p:nvPr>
            <p:ph type="body" idx="1"/>
          </p:nvPr>
        </p:nvSpPr>
        <p:spPr>
          <a:xfrm>
            <a:off x="584200" y="1030288"/>
            <a:ext cx="8451850" cy="4343400"/>
          </a:xfrm>
        </p:spPr>
        <p:txBody>
          <a:bodyPr/>
          <a:lstStyle/>
          <a:p>
            <a:pPr algn="just" eaLnBrk="1" hangingPunct="1">
              <a:buFont typeface="Wingdings" pitchFamily="2" charset="2"/>
              <a:buNone/>
            </a:pPr>
            <a:endParaRPr lang="es-MX" altLang="es-MX" sz="1000" dirty="0" smtClean="0">
              <a:solidFill>
                <a:srgbClr val="33CC33"/>
              </a:solidFill>
            </a:endParaRPr>
          </a:p>
          <a:p>
            <a:pPr algn="just" eaLnBrk="1" hangingPunct="1">
              <a:buClr>
                <a:srgbClr val="660066"/>
              </a:buClr>
            </a:pPr>
            <a:r>
              <a:rPr lang="es-MX" altLang="es-MX" sz="2400" b="1" dirty="0" smtClean="0">
                <a:solidFill>
                  <a:srgbClr val="FF0000"/>
                </a:solidFill>
                <a:effectLst>
                  <a:outerShdw blurRad="38100" dist="38100" dir="2700000" algn="tl">
                    <a:srgbClr val="C0C0C0"/>
                  </a:outerShdw>
                </a:effectLst>
              </a:rPr>
              <a:t>IDALBERTO CHIAVENATO</a:t>
            </a:r>
            <a:r>
              <a:rPr lang="es-MX" altLang="es-MX" sz="2400" b="1" dirty="0" smtClean="0">
                <a:solidFill>
                  <a:srgbClr val="FF0000"/>
                </a:solidFill>
              </a:rPr>
              <a:t>: </a:t>
            </a:r>
          </a:p>
          <a:p>
            <a:pPr algn="just" eaLnBrk="1" hangingPunct="1">
              <a:buClr>
                <a:srgbClr val="660066"/>
              </a:buClr>
              <a:buFont typeface="Wingdings" pitchFamily="2" charset="2"/>
              <a:buNone/>
            </a:pPr>
            <a:endParaRPr lang="es-MX" altLang="es-MX" sz="1000" b="1" dirty="0" smtClean="0">
              <a:solidFill>
                <a:schemeClr val="tx2"/>
              </a:solidFill>
            </a:endParaRPr>
          </a:p>
          <a:p>
            <a:pPr marL="400050" lvl="1" indent="0" algn="just" eaLnBrk="1" hangingPunct="1">
              <a:buClr>
                <a:srgbClr val="660066"/>
              </a:buClr>
              <a:buFontTx/>
              <a:buNone/>
            </a:pPr>
            <a:r>
              <a:rPr lang="es-MX" altLang="es-MX" b="1" dirty="0" smtClean="0">
                <a:solidFill>
                  <a:srgbClr val="FF0000"/>
                </a:solidFill>
              </a:rPr>
              <a:t>ÁREA</a:t>
            </a:r>
            <a:r>
              <a:rPr lang="es-MX" altLang="es-MX" b="1" dirty="0" smtClean="0">
                <a:solidFill>
                  <a:schemeClr val="tx2"/>
                </a:solidFill>
              </a:rPr>
              <a:t> DE ESTUDIOS </a:t>
            </a:r>
            <a:r>
              <a:rPr lang="es-MX" altLang="es-MX" b="1" dirty="0" smtClean="0">
                <a:solidFill>
                  <a:srgbClr val="FF0000"/>
                </a:solidFill>
              </a:rPr>
              <a:t>INTERDISCIPLINARIA</a:t>
            </a:r>
            <a:r>
              <a:rPr lang="es-MX" altLang="es-MX" b="1" dirty="0" smtClean="0">
                <a:solidFill>
                  <a:schemeClr val="tx2"/>
                </a:solidFill>
              </a:rPr>
              <a:t> QUE SE APLICA A ORGANIZACIONES DE CUALQUIER CLASE Y TAMAÑO, INCLUYE LOS CONCEPTOS DE PSICOLOGIA INDUSTRIAL Y ORGANIZACIONAL, SOCIOLOGÍA ORGANIZACIONAL, INGENIERÍA INDUSTRIAL, DERECHO LABORAL, INGENIERÍA DE SEGURIDAD, MEDICINA LABORAL.</a:t>
            </a:r>
          </a:p>
          <a:p>
            <a:pPr algn="just" eaLnBrk="1" hangingPunct="1">
              <a:buFont typeface="Wingdings" pitchFamily="2" charset="2"/>
              <a:buNone/>
            </a:pPr>
            <a:r>
              <a:rPr lang="es-MX" altLang="es-MX" sz="2400" b="1" dirty="0" smtClean="0">
                <a:solidFill>
                  <a:schemeClr val="tx2"/>
                </a:solidFill>
              </a:rPr>
              <a:t>     </a:t>
            </a:r>
            <a:endParaRPr lang="es-ES" altLang="es-MX" sz="2400" b="1" dirty="0" smtClean="0">
              <a:solidFill>
                <a:schemeClr val="tx2"/>
              </a:solidFill>
              <a:effectLst>
                <a:outerShdw blurRad="38100" dist="38100" dir="2700000" algn="tl">
                  <a:srgbClr val="C0C0C0"/>
                </a:outerShdw>
              </a:effectLst>
            </a:endParaRPr>
          </a:p>
        </p:txBody>
      </p:sp>
      <p:sp>
        <p:nvSpPr>
          <p:cNvPr id="16389" name="Rectangle 6"/>
          <p:cNvSpPr>
            <a:spLocks noChangeArrowheads="1"/>
          </p:cNvSpPr>
          <p:nvPr/>
        </p:nvSpPr>
        <p:spPr bwMode="auto">
          <a:xfrm>
            <a:off x="209550" y="1455738"/>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16391" name="Rectangle 11"/>
          <p:cNvSpPr>
            <a:spLocks noChangeArrowheads="1"/>
          </p:cNvSpPr>
          <p:nvPr/>
        </p:nvSpPr>
        <p:spPr bwMode="auto">
          <a:xfrm>
            <a:off x="209550" y="2616200"/>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sp>
        <p:nvSpPr>
          <p:cNvPr id="16393" name="Rectangle 12"/>
          <p:cNvSpPr>
            <a:spLocks noChangeArrowheads="1"/>
          </p:cNvSpPr>
          <p:nvPr/>
        </p:nvSpPr>
        <p:spPr bwMode="auto">
          <a:xfrm>
            <a:off x="1952625" y="950913"/>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16394" name="Rectangle 13"/>
          <p:cNvSpPr>
            <a:spLocks noChangeArrowheads="1"/>
          </p:cNvSpPr>
          <p:nvPr/>
        </p:nvSpPr>
        <p:spPr bwMode="auto">
          <a:xfrm>
            <a:off x="1865313" y="950913"/>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16395" name="Rectangle 17"/>
          <p:cNvSpPr>
            <a:spLocks noChangeArrowheads="1"/>
          </p:cNvSpPr>
          <p:nvPr/>
        </p:nvSpPr>
        <p:spPr bwMode="auto">
          <a:xfrm>
            <a:off x="1952625" y="2111375"/>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pic>
        <p:nvPicPr>
          <p:cNvPr id="52233" name="Imagen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0113" y="4581525"/>
            <a:ext cx="2016125" cy="2106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Imagen 1"/>
          <p:cNvPicPr>
            <a:picLocks noChangeAspect="1"/>
          </p:cNvPicPr>
          <p:nvPr/>
        </p:nvPicPr>
        <p:blipFill>
          <a:blip r:embed="rId4"/>
          <a:stretch>
            <a:fillRect/>
          </a:stretch>
        </p:blipFill>
        <p:spPr>
          <a:xfrm>
            <a:off x="6228184" y="4509120"/>
            <a:ext cx="2880320" cy="2160240"/>
          </a:xfrm>
          <a:prstGeom prst="rect">
            <a:avLst/>
          </a:prstGeom>
          <a:effectLst>
            <a:outerShdw blurRad="50800" dist="38100" dir="2700000" algn="tl" rotWithShape="0">
              <a:srgbClr val="000000">
                <a:alpha val="43000"/>
              </a:srgbClr>
            </a:outerShdw>
          </a:effectLst>
          <a:scene3d>
            <a:camera prst="orthographicFront"/>
            <a:lightRig rig="threePt" dir="t"/>
          </a:scene3d>
          <a:sp3d>
            <a:bevelT prst="slope"/>
          </a:sp3d>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94210"/>
                                        </p:tgtEl>
                                        <p:attrNameLst>
                                          <p:attrName>style.visibility</p:attrName>
                                        </p:attrNameLst>
                                      </p:cBhvr>
                                      <p:to>
                                        <p:strVal val="visible"/>
                                      </p:to>
                                    </p:set>
                                    <p:animEffect transition="in" filter="barn(outHorizontal)">
                                      <p:cBhvr>
                                        <p:cTn id="7" dur="500"/>
                                        <p:tgtEl>
                                          <p:spTgt spid="94210"/>
                                        </p:tgtEl>
                                      </p:cBhvr>
                                    </p:animEffect>
                                  </p:childTnLst>
                                </p:cTn>
                              </p:par>
                            </p:childTnLst>
                          </p:cTn>
                        </p:par>
                        <p:par>
                          <p:cTn id="8" fill="hold" nodeType="afterGroup">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94212">
                                            <p:txEl>
                                              <p:pRg st="1" end="1"/>
                                            </p:txEl>
                                          </p:spTgt>
                                        </p:tgtEl>
                                        <p:attrNameLst>
                                          <p:attrName>style.visibility</p:attrName>
                                        </p:attrNameLst>
                                      </p:cBhvr>
                                      <p:to>
                                        <p:strVal val="visible"/>
                                      </p:to>
                                    </p:set>
                                    <p:anim calcmode="lin" valueType="num">
                                      <p:cBhvr additive="base">
                                        <p:cTn id="11" dur="500" fill="hold"/>
                                        <p:tgtEl>
                                          <p:spTgt spid="94212">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94212">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4212">
                                            <p:txEl>
                                              <p:pRg st="3" end="3"/>
                                            </p:txEl>
                                          </p:spTgt>
                                        </p:tgtEl>
                                        <p:attrNameLst>
                                          <p:attrName>style.visibility</p:attrName>
                                        </p:attrNameLst>
                                      </p:cBhvr>
                                      <p:to>
                                        <p:strVal val="visible"/>
                                      </p:to>
                                    </p:set>
                                    <p:anim calcmode="lin" valueType="num">
                                      <p:cBhvr additive="base">
                                        <p:cTn id="15" dur="500" fill="hold"/>
                                        <p:tgtEl>
                                          <p:spTgt spid="94212">
                                            <p:txEl>
                                              <p:pRg st="3" end="3"/>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94212">
                                            <p:txEl>
                                              <p:pRg st="3" end="3"/>
                                            </p:txEl>
                                          </p:spTgt>
                                        </p:tgtEl>
                                        <p:attrNameLst>
                                          <p:attrName>ppt_y</p:attrName>
                                        </p:attrNameLst>
                                      </p:cBhvr>
                                      <p:tavLst>
                                        <p:tav tm="0">
                                          <p:val>
                                            <p:strVal val="#ppt_y"/>
                                          </p:val>
                                        </p:tav>
                                        <p:tav tm="100000">
                                          <p:val>
                                            <p:strVal val="#ppt_y"/>
                                          </p:val>
                                        </p:tav>
                                      </p:tavLst>
                                    </p:anim>
                                  </p:childTnLst>
                                </p:cTn>
                              </p:par>
                            </p:childTnLst>
                          </p:cTn>
                        </p:par>
                        <p:par>
                          <p:cTn id="17" fill="hold" nodeType="afterGroup">
                            <p:stCondLst>
                              <p:cond delay="1000"/>
                            </p:stCondLst>
                            <p:childTnLst>
                              <p:par>
                                <p:cTn id="18" presetID="2" presetClass="entr" presetSubtype="8" fill="hold" grpId="0" nodeType="afterEffect">
                                  <p:stCondLst>
                                    <p:cond delay="0"/>
                                  </p:stCondLst>
                                  <p:childTnLst>
                                    <p:set>
                                      <p:cBhvr>
                                        <p:cTn id="19" dur="1" fill="hold">
                                          <p:stCondLst>
                                            <p:cond delay="0"/>
                                          </p:stCondLst>
                                        </p:cTn>
                                        <p:tgtEl>
                                          <p:spTgt spid="94212">
                                            <p:txEl>
                                              <p:pRg st="4" end="4"/>
                                            </p:txEl>
                                          </p:spTgt>
                                        </p:tgtEl>
                                        <p:attrNameLst>
                                          <p:attrName>style.visibility</p:attrName>
                                        </p:attrNameLst>
                                      </p:cBhvr>
                                      <p:to>
                                        <p:strVal val="visible"/>
                                      </p:to>
                                    </p:set>
                                    <p:anim calcmode="lin" valueType="num">
                                      <p:cBhvr additive="base">
                                        <p:cTn id="20" dur="500" fill="hold"/>
                                        <p:tgtEl>
                                          <p:spTgt spid="94212">
                                            <p:txEl>
                                              <p:pRg st="4" end="4"/>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9421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0" grpId="0" autoUpdateAnimBg="0"/>
      <p:bldP spid="94212" grpId="0" build="p" autoUpdateAnimBg="0" advAuto="0"/>
    </p:bldLst>
  </p:timing>
</p:sld>
</file>

<file path=ppt/slides/slide19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7026" name="Rectangle 2"/>
          <p:cNvSpPr>
            <a:spLocks noGrp="1" noChangeArrowheads="1"/>
          </p:cNvSpPr>
          <p:nvPr>
            <p:ph type="body" idx="1"/>
          </p:nvPr>
        </p:nvSpPr>
        <p:spPr>
          <a:xfrm>
            <a:off x="1155700" y="0"/>
            <a:ext cx="7391400" cy="533400"/>
          </a:xfrm>
        </p:spPr>
        <p:txBody>
          <a:bodyPr/>
          <a:lstStyle/>
          <a:p>
            <a:pPr marL="0" indent="0" algn="ctr" eaLnBrk="1" hangingPunct="1">
              <a:lnSpc>
                <a:spcPct val="90000"/>
              </a:lnSpc>
              <a:buFont typeface="Wingdings" pitchFamily="2" charset="2"/>
              <a:buNone/>
              <a:defRPr/>
            </a:pPr>
            <a:r>
              <a:rPr lang="es-MX" sz="3600" b="1" smtClean="0">
                <a:solidFill>
                  <a:schemeClr val="tx2"/>
                </a:solidFill>
                <a:effectLst>
                  <a:outerShdw blurRad="38100" dist="38100" dir="2700000" algn="tl">
                    <a:srgbClr val="C0C0C0"/>
                  </a:outerShdw>
                </a:effectLst>
                <a:ea typeface="+mn-ea"/>
                <a:cs typeface="+mn-cs"/>
              </a:rPr>
              <a:t> RECLUTAMIENTO</a:t>
            </a:r>
            <a:endParaRPr lang="es-MX" sz="1400" b="1" i="1" smtClean="0">
              <a:solidFill>
                <a:schemeClr val="tx2"/>
              </a:solidFill>
              <a:effectLst>
                <a:outerShdw blurRad="38100" dist="38100" dir="2700000" algn="tl">
                  <a:srgbClr val="C0C0C0"/>
                </a:outerShdw>
              </a:effectLst>
              <a:ea typeface="+mn-ea"/>
              <a:cs typeface="+mn-cs"/>
            </a:endParaRPr>
          </a:p>
        </p:txBody>
      </p:sp>
      <p:pic>
        <p:nvPicPr>
          <p:cNvPr id="186371" name="Picture 5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7300" y="549275"/>
            <a:ext cx="7131050" cy="6281738"/>
          </a:xfrm>
          <a:prstGeom prst="rect">
            <a:avLst/>
          </a:prstGeom>
          <a:solidFill>
            <a:srgbClr val="FFFFFF"/>
          </a:solidFill>
          <a:ln w="57150" cap="sq" cmpd="thickThin">
            <a:solidFill>
              <a:schemeClr val="tx1"/>
            </a:solidFill>
            <a:miter lim="800000"/>
            <a:headEnd type="none" w="sm" len="sm"/>
            <a:tailEnd type="none" w="sm" len="sm"/>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277507" name="WordArt 513"/>
          <p:cNvSpPr>
            <a:spLocks noChangeArrowheads="1" noChangeShapeType="1" noTextEdit="1"/>
          </p:cNvSpPr>
          <p:nvPr/>
        </p:nvSpPr>
        <p:spPr bwMode="auto">
          <a:xfrm>
            <a:off x="2895600" y="2209800"/>
            <a:ext cx="4800600" cy="2655888"/>
          </a:xfrm>
          <a:prstGeom prst="rect">
            <a:avLst/>
          </a:prstGeom>
        </p:spPr>
        <p:txBody>
          <a:bodyPr wrap="none" fromWordArt="1">
            <a:prstTxWarp prst="textSlantUp">
              <a:avLst>
                <a:gd name="adj" fmla="val 55556"/>
              </a:avLst>
            </a:prstTxWarp>
          </a:bodyPr>
          <a:lstStyle/>
          <a:p>
            <a:pPr algn="ctr"/>
            <a:r>
              <a:rPr lang="es-MX" sz="3600" i="1" kern="10">
                <a:ln w="9525" cap="sq">
                  <a:solidFill>
                    <a:srgbClr val="000000"/>
                  </a:solidFill>
                  <a:round/>
                  <a:headEnd type="none" w="sm" len="sm"/>
                  <a:tailEnd type="none" w="sm" len="sm"/>
                </a:ln>
                <a:solidFill>
                  <a:srgbClr val="FFFFFF">
                    <a:alpha val="50195"/>
                  </a:srgbClr>
                </a:solidFill>
                <a:latin typeface="Arial Black"/>
              </a:rPr>
              <a:t>EJEMPLO</a:t>
            </a:r>
          </a:p>
        </p:txBody>
      </p:sp>
      <p:sp>
        <p:nvSpPr>
          <p:cNvPr id="257538" name="WordArt 514"/>
          <p:cNvSpPr>
            <a:spLocks noChangeArrowheads="1" noChangeShapeType="1" noTextEdit="1"/>
          </p:cNvSpPr>
          <p:nvPr/>
        </p:nvSpPr>
        <p:spPr bwMode="auto">
          <a:xfrm rot="-5400000">
            <a:off x="-1276350" y="3219450"/>
            <a:ext cx="5791200" cy="571500"/>
          </a:xfrm>
          <a:prstGeom prst="rect">
            <a:avLst/>
          </a:prstGeom>
        </p:spPr>
        <p:txBody>
          <a:bodyPr wrap="none" fromWordArt="1">
            <a:prstTxWarp prst="textPlain">
              <a:avLst>
                <a:gd name="adj" fmla="val 49694"/>
              </a:avLst>
            </a:prstTxWarp>
          </a:bodyPr>
          <a:lstStyle/>
          <a:p>
            <a:pPr algn="ctr"/>
            <a:r>
              <a:rPr lang="es-MX" sz="3600" kern="10">
                <a:ln w="9525" cap="sq">
                  <a:solidFill>
                    <a:schemeClr val="tx1"/>
                  </a:solidFill>
                  <a:round/>
                  <a:headEnd type="none" w="sm" len="sm"/>
                  <a:tailEnd type="none" w="sm" len="sm"/>
                </a:ln>
                <a:gradFill rotWithShape="1">
                  <a:gsLst>
                    <a:gs pos="0">
                      <a:srgbClr val="475E47"/>
                    </a:gs>
                    <a:gs pos="50000">
                      <a:schemeClr val="accent1"/>
                    </a:gs>
                    <a:gs pos="100000">
                      <a:srgbClr val="475E47"/>
                    </a:gs>
                  </a:gsLst>
                  <a:lin ang="0" scaled="1"/>
                </a:gradFill>
                <a:effectLst>
                  <a:outerShdw dist="35921" dir="2700000" algn="ctr" rotWithShape="0">
                    <a:srgbClr val="C0C0C0"/>
                  </a:outerShdw>
                </a:effectLst>
                <a:latin typeface="Impact"/>
              </a:rPr>
              <a:t>                    </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57026"/>
                                        </p:tgtEl>
                                        <p:attrNameLst>
                                          <p:attrName>style.visibility</p:attrName>
                                        </p:attrNameLst>
                                      </p:cBhvr>
                                      <p:to>
                                        <p:strVal val="visible"/>
                                      </p:to>
                                    </p:set>
                                    <p:anim calcmode="lin" valueType="num">
                                      <p:cBhvr>
                                        <p:cTn id="7" dur="500" fill="hold"/>
                                        <p:tgtEl>
                                          <p:spTgt spid="257026"/>
                                        </p:tgtEl>
                                        <p:attrNameLst>
                                          <p:attrName>ppt_w</p:attrName>
                                        </p:attrNameLst>
                                      </p:cBhvr>
                                      <p:tavLst>
                                        <p:tav tm="0">
                                          <p:val>
                                            <p:strVal val="4*#ppt_w"/>
                                          </p:val>
                                        </p:tav>
                                        <p:tav tm="100000">
                                          <p:val>
                                            <p:strVal val="#ppt_w"/>
                                          </p:val>
                                        </p:tav>
                                      </p:tavLst>
                                    </p:anim>
                                    <p:anim calcmode="lin" valueType="num">
                                      <p:cBhvr>
                                        <p:cTn id="8" dur="500" fill="hold"/>
                                        <p:tgtEl>
                                          <p:spTgt spid="2570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7026" grpId="0" autoUpdateAnimBg="0"/>
    </p:bldLst>
  </p:timing>
</p:sld>
</file>

<file path=ppt/slides/slide19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278529" name="Object 3"/>
          <p:cNvGraphicFramePr>
            <a:graphicFrameLocks noChangeAspect="1"/>
          </p:cNvGraphicFramePr>
          <p:nvPr/>
        </p:nvGraphicFramePr>
        <p:xfrm>
          <a:off x="2209800" y="115888"/>
          <a:ext cx="5781675" cy="6642100"/>
        </p:xfrm>
        <a:graphic>
          <a:graphicData uri="http://schemas.openxmlformats.org/presentationml/2006/ole">
            <mc:AlternateContent xmlns:mc="http://schemas.openxmlformats.org/markup-compatibility/2006">
              <mc:Choice xmlns:v="urn:schemas-microsoft-com:vml" Requires="v">
                <p:oleObj spid="_x0000_s278755" name="Documento" r:id="rId3" imgW="7106412" imgH="8790432" progId="Word.Document.8">
                  <p:embed/>
                </p:oleObj>
              </mc:Choice>
              <mc:Fallback>
                <p:oleObj name="Documento" r:id="rId3" imgW="7106412" imgH="8790432" progId="Word.Documen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115888"/>
                        <a:ext cx="5781675" cy="6642100"/>
                      </a:xfrm>
                      <a:prstGeom prst="rect">
                        <a:avLst/>
                      </a:prstGeom>
                      <a:solidFill>
                        <a:srgbClr val="FFFFFF"/>
                      </a:solidFill>
                      <a:ln w="57150" cap="sq" cmpd="thickThin">
                        <a:solidFill>
                          <a:schemeClr val="tx1"/>
                        </a:solidFill>
                        <a:miter lim="800000"/>
                        <a:headEnd type="none" w="sm" len="sm"/>
                        <a:tailEnd type="none" w="sm" len="sm"/>
                      </a:ln>
                    </p:spPr>
                  </p:pic>
                </p:oleObj>
              </mc:Fallback>
            </mc:AlternateContent>
          </a:graphicData>
        </a:graphic>
      </p:graphicFrame>
      <p:sp>
        <p:nvSpPr>
          <p:cNvPr id="278530" name="WordArt 4"/>
          <p:cNvSpPr>
            <a:spLocks noChangeArrowheads="1" noChangeShapeType="1" noTextEdit="1"/>
          </p:cNvSpPr>
          <p:nvPr/>
        </p:nvSpPr>
        <p:spPr bwMode="auto">
          <a:xfrm>
            <a:off x="2987824" y="2057400"/>
            <a:ext cx="3962400" cy="2590800"/>
          </a:xfrm>
          <a:prstGeom prst="rect">
            <a:avLst/>
          </a:prstGeom>
        </p:spPr>
        <p:txBody>
          <a:bodyPr wrap="none" fromWordArt="1">
            <a:prstTxWarp prst="textSlantUp">
              <a:avLst>
                <a:gd name="adj" fmla="val 55556"/>
              </a:avLst>
            </a:prstTxWarp>
          </a:bodyPr>
          <a:lstStyle/>
          <a:p>
            <a:pPr algn="ctr"/>
            <a:r>
              <a:rPr lang="es-MX" sz="3600" i="1" kern="10" dirty="0">
                <a:ln w="9525" cap="sq">
                  <a:solidFill>
                    <a:srgbClr val="000000"/>
                  </a:solidFill>
                  <a:round/>
                  <a:headEnd type="none" w="sm" len="sm"/>
                  <a:tailEnd type="none" w="sm" len="sm"/>
                </a:ln>
                <a:solidFill>
                  <a:schemeClr val="bg1">
                    <a:lumMod val="85000"/>
                  </a:schemeClr>
                </a:solidFill>
                <a:latin typeface="Arial Black"/>
              </a:rPr>
              <a:t>EJEMPLO</a:t>
            </a:r>
          </a:p>
        </p:txBody>
      </p:sp>
      <p:sp>
        <p:nvSpPr>
          <p:cNvPr id="278531" name="WordArt 5"/>
          <p:cNvSpPr>
            <a:spLocks noChangeArrowheads="1" noChangeShapeType="1" noTextEdit="1"/>
          </p:cNvSpPr>
          <p:nvPr/>
        </p:nvSpPr>
        <p:spPr bwMode="auto">
          <a:xfrm rot="-5400000">
            <a:off x="-762794" y="3239294"/>
            <a:ext cx="5068888" cy="571500"/>
          </a:xfrm>
          <a:prstGeom prst="rect">
            <a:avLst/>
          </a:prstGeom>
          <a:extLst>
            <a:ext uri="{91240B29-F687-4f45-9708-019B960494DF}">
              <a14:hiddenLine xmlns="" xmlns:a14="http://schemas.microsoft.com/office/drawing/2010/main" w="9525">
                <a:solidFill>
                  <a:srgbClr val="000000"/>
                </a:solidFill>
                <a:round/>
                <a:headEnd/>
                <a:tailEnd/>
              </a14:hiddenLine>
            </a:ext>
          </a:extLst>
        </p:spPr>
        <p:txBody>
          <a:bodyPr wrap="none" fromWordArt="1">
            <a:prstTxWarp prst="textPlain">
              <a:avLst>
                <a:gd name="adj" fmla="val 49694"/>
              </a:avLst>
            </a:prstTxWarp>
          </a:bodyPr>
          <a:lstStyle/>
          <a:p>
            <a:pPr algn="ctr"/>
            <a:r>
              <a:rPr lang="es-MX" sz="3600" kern="10">
                <a:gradFill rotWithShape="1">
                  <a:gsLst>
                    <a:gs pos="0">
                      <a:srgbClr val="FFDCDC"/>
                    </a:gs>
                    <a:gs pos="100000">
                      <a:srgbClr val="FF0000"/>
                    </a:gs>
                  </a:gsLst>
                  <a:path path="rect">
                    <a:fillToRect l="50000" t="50000" r="50000" b="50000"/>
                  </a:path>
                </a:gradFill>
                <a:effectLst>
                  <a:outerShdw dist="35921" dir="2700000" algn="ctr" rotWithShape="0">
                    <a:srgbClr val="C0C0C0">
                      <a:alpha val="74997"/>
                    </a:srgbClr>
                  </a:outerShdw>
                </a:effectLst>
                <a:latin typeface="Impact"/>
              </a:rPr>
              <a:t>FORMATO DE SOLICITUD</a:t>
            </a:r>
          </a:p>
        </p:txBody>
      </p:sp>
    </p:spTree>
  </p:cSld>
  <p:clrMapOvr>
    <a:masterClrMapping/>
  </p:clrMapOvr>
  <p:transition>
    <p:fade thruBlk="1"/>
  </p:transition>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02" name="Rectangle 2"/>
          <p:cNvSpPr>
            <a:spLocks noGrp="1" noChangeArrowheads="1"/>
          </p:cNvSpPr>
          <p:nvPr>
            <p:ph type="body" idx="1"/>
          </p:nvPr>
        </p:nvSpPr>
        <p:spPr>
          <a:xfrm>
            <a:off x="990600" y="228600"/>
            <a:ext cx="7391400" cy="533400"/>
          </a:xfrm>
        </p:spPr>
        <p:txBody>
          <a:bodyPr/>
          <a:lstStyle/>
          <a:p>
            <a:pPr marL="0" indent="0" algn="ctr" eaLnBrk="1" hangingPunct="1">
              <a:lnSpc>
                <a:spcPct val="90000"/>
              </a:lnSpc>
              <a:buFont typeface="Wingdings" pitchFamily="2" charset="2"/>
              <a:buNone/>
              <a:defRPr/>
            </a:pPr>
            <a:r>
              <a:rPr lang="es-MX" sz="3600" b="1" smtClean="0">
                <a:solidFill>
                  <a:schemeClr val="tx2"/>
                </a:solidFill>
                <a:effectLst>
                  <a:outerShdw blurRad="38100" dist="38100" dir="2700000" algn="tl">
                    <a:srgbClr val="C0C0C0"/>
                  </a:outerShdw>
                </a:effectLst>
                <a:ea typeface="+mn-ea"/>
                <a:cs typeface="+mn-cs"/>
              </a:rPr>
              <a:t> RECLUTAMIENTO</a:t>
            </a:r>
            <a:endParaRPr lang="es-MX" sz="1400" b="1" i="1" smtClean="0">
              <a:solidFill>
                <a:schemeClr val="tx2"/>
              </a:solidFill>
              <a:effectLst>
                <a:outerShdw blurRad="38100" dist="38100" dir="2700000" algn="tl">
                  <a:srgbClr val="C0C0C0"/>
                </a:outerShdw>
              </a:effectLst>
              <a:ea typeface="+mn-ea"/>
              <a:cs typeface="+mn-cs"/>
            </a:endParaRPr>
          </a:p>
        </p:txBody>
      </p:sp>
      <p:grpSp>
        <p:nvGrpSpPr>
          <p:cNvPr id="256003" name="Group 3"/>
          <p:cNvGrpSpPr>
            <a:grpSpLocks/>
          </p:cNvGrpSpPr>
          <p:nvPr/>
        </p:nvGrpSpPr>
        <p:grpSpPr bwMode="auto">
          <a:xfrm>
            <a:off x="762000" y="1143000"/>
            <a:ext cx="8610600" cy="5286375"/>
            <a:chOff x="432" y="825"/>
            <a:chExt cx="5424" cy="3330"/>
          </a:xfrm>
        </p:grpSpPr>
        <p:sp>
          <p:nvSpPr>
            <p:cNvPr id="256004" name="Text Box 4"/>
            <p:cNvSpPr txBox="1">
              <a:spLocks noChangeArrowheads="1"/>
            </p:cNvSpPr>
            <p:nvPr/>
          </p:nvSpPr>
          <p:spPr bwMode="auto">
            <a:xfrm>
              <a:off x="432" y="825"/>
              <a:ext cx="5424" cy="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defRPr/>
              </a:pPr>
              <a:r>
                <a:rPr kumimoji="1" lang="es-MX" sz="2800" b="1" i="1" u="sng" dirty="0">
                  <a:solidFill>
                    <a:srgbClr val="FF0000"/>
                  </a:solidFill>
                  <a:effectLst>
                    <a:outerShdw blurRad="38100" dist="38100" dir="2700000" algn="tl">
                      <a:srgbClr val="C0C0C0"/>
                    </a:outerShdw>
                  </a:effectLst>
                  <a:latin typeface="Arial" charset="0"/>
                  <a:ea typeface="+mn-ea"/>
                </a:rPr>
                <a:t>INSTRUMENTOS DE EVALUACION EMPLEADOS</a:t>
              </a:r>
              <a:endParaRPr kumimoji="1" lang="es-ES" sz="2800" b="1" i="1" u="sng" dirty="0">
                <a:solidFill>
                  <a:srgbClr val="FF0000"/>
                </a:solidFill>
                <a:effectLst>
                  <a:outerShdw blurRad="38100" dist="38100" dir="2700000" algn="tl">
                    <a:srgbClr val="C0C0C0"/>
                  </a:outerShdw>
                </a:effectLst>
                <a:latin typeface="Arial" charset="0"/>
                <a:ea typeface="+mn-ea"/>
              </a:endParaRPr>
            </a:p>
          </p:txBody>
        </p:sp>
        <p:sp>
          <p:nvSpPr>
            <p:cNvPr id="256005" name="Text Box 5"/>
            <p:cNvSpPr txBox="1">
              <a:spLocks noChangeArrowheads="1"/>
            </p:cNvSpPr>
            <p:nvPr/>
          </p:nvSpPr>
          <p:spPr bwMode="auto">
            <a:xfrm>
              <a:off x="768" y="1200"/>
              <a:ext cx="4992" cy="295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defRPr/>
              </a:pPr>
              <a:r>
                <a:rPr kumimoji="1" lang="es-MX" sz="3200" b="1" i="1" u="sng">
                  <a:solidFill>
                    <a:schemeClr val="tx2"/>
                  </a:solidFill>
                  <a:effectLst>
                    <a:outerShdw blurRad="38100" dist="38100" dir="2700000" algn="tl">
                      <a:srgbClr val="C0C0C0"/>
                    </a:outerShdw>
                  </a:effectLst>
                  <a:latin typeface="Arial" charset="0"/>
                  <a:ea typeface="+mn-ea"/>
                </a:rPr>
                <a:t>CURRICULUM VITAE</a:t>
              </a:r>
              <a:r>
                <a:rPr kumimoji="1" lang="es-MX" sz="3200" b="1">
                  <a:solidFill>
                    <a:schemeClr val="tx2"/>
                  </a:solidFill>
                  <a:latin typeface="Arial" charset="0"/>
                  <a:ea typeface="+mn-ea"/>
                </a:rPr>
                <a:t>: (CAMINO O CARRERA DE VIDA). PROVIENE DE LA PALABRA LATINA </a:t>
              </a:r>
              <a:r>
                <a:rPr kumimoji="1" lang="es-MX" sz="3200" b="1" i="1" u="sng">
                  <a:solidFill>
                    <a:srgbClr val="00FF00"/>
                  </a:solidFill>
                  <a:effectLst>
                    <a:outerShdw blurRad="38100" dist="38100" dir="2700000" algn="tl">
                      <a:srgbClr val="C0C0C0"/>
                    </a:outerShdw>
                  </a:effectLst>
                  <a:latin typeface="Arial" charset="0"/>
                  <a:ea typeface="+mn-ea"/>
                </a:rPr>
                <a:t>CURRICULA</a:t>
              </a:r>
              <a:r>
                <a:rPr kumimoji="1" lang="es-MX" sz="3200" b="1">
                  <a:solidFill>
                    <a:schemeClr val="tx2"/>
                  </a:solidFill>
                  <a:latin typeface="Arial" charset="0"/>
                  <a:ea typeface="+mn-ea"/>
                </a:rPr>
                <a:t>.</a:t>
              </a:r>
            </a:p>
            <a:p>
              <a:pPr>
                <a:defRPr/>
              </a:pPr>
              <a:endParaRPr kumimoji="1" lang="es-MX" sz="1400" b="1" i="1" u="sng">
                <a:solidFill>
                  <a:srgbClr val="00FF00"/>
                </a:solidFill>
                <a:effectLst>
                  <a:outerShdw blurRad="38100" dist="38100" dir="2700000" algn="tl">
                    <a:srgbClr val="C0C0C0"/>
                  </a:outerShdw>
                </a:effectLst>
                <a:latin typeface="Arial" charset="0"/>
                <a:ea typeface="+mn-ea"/>
              </a:endParaRPr>
            </a:p>
            <a:p>
              <a:pPr>
                <a:defRPr/>
              </a:pPr>
              <a:r>
                <a:rPr kumimoji="1" lang="es-MX" sz="3200" b="1">
                  <a:solidFill>
                    <a:schemeClr val="tx2"/>
                  </a:solidFill>
                  <a:latin typeface="Arial" charset="0"/>
                  <a:ea typeface="+mn-ea"/>
                </a:rPr>
                <a:t>PARA PREPARARLO ES NECESARIO PONER LA MAYOR CANTIDAD POSIBLE DE INFORMACION QUE DE UNA IMAGEN COMPLETA DE LA EXPERIENCIAS PROPIAS, DESTREZAS Y LOGROS OBTENIDOS.</a:t>
              </a:r>
              <a:endParaRPr kumimoji="1" lang="es-ES" sz="3200" b="1">
                <a:solidFill>
                  <a:schemeClr val="tx2"/>
                </a:solidFill>
                <a:latin typeface="Arial" charset="0"/>
                <a:ea typeface="+mn-ea"/>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56002"/>
                                        </p:tgtEl>
                                        <p:attrNameLst>
                                          <p:attrName>style.visibility</p:attrName>
                                        </p:attrNameLst>
                                      </p:cBhvr>
                                      <p:to>
                                        <p:strVal val="visible"/>
                                      </p:to>
                                    </p:set>
                                    <p:anim calcmode="lin" valueType="num">
                                      <p:cBhvr>
                                        <p:cTn id="7" dur="500" fill="hold"/>
                                        <p:tgtEl>
                                          <p:spTgt spid="256002"/>
                                        </p:tgtEl>
                                        <p:attrNameLst>
                                          <p:attrName>ppt_w</p:attrName>
                                        </p:attrNameLst>
                                      </p:cBhvr>
                                      <p:tavLst>
                                        <p:tav tm="0">
                                          <p:val>
                                            <p:strVal val="4*#ppt_w"/>
                                          </p:val>
                                        </p:tav>
                                        <p:tav tm="100000">
                                          <p:val>
                                            <p:strVal val="#ppt_w"/>
                                          </p:val>
                                        </p:tav>
                                      </p:tavLst>
                                    </p:anim>
                                    <p:anim calcmode="lin" valueType="num">
                                      <p:cBhvr>
                                        <p:cTn id="8" dur="500" fill="hold"/>
                                        <p:tgtEl>
                                          <p:spTgt spid="256002"/>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56003"/>
                                        </p:tgtEl>
                                        <p:attrNameLst>
                                          <p:attrName>style.visibility</p:attrName>
                                        </p:attrNameLst>
                                      </p:cBhvr>
                                      <p:to>
                                        <p:strVal val="visible"/>
                                      </p:to>
                                    </p:set>
                                    <p:anim calcmode="lin" valueType="num">
                                      <p:cBhvr>
                                        <p:cTn id="12" dur="500" fill="hold"/>
                                        <p:tgtEl>
                                          <p:spTgt spid="256003"/>
                                        </p:tgtEl>
                                        <p:attrNameLst>
                                          <p:attrName>ppt_w</p:attrName>
                                        </p:attrNameLst>
                                      </p:cBhvr>
                                      <p:tavLst>
                                        <p:tav tm="0">
                                          <p:val>
                                            <p:fltVal val="0"/>
                                          </p:val>
                                        </p:tav>
                                        <p:tav tm="100000">
                                          <p:val>
                                            <p:strVal val="#ppt_w"/>
                                          </p:val>
                                        </p:tav>
                                      </p:tavLst>
                                    </p:anim>
                                    <p:anim calcmode="lin" valueType="num">
                                      <p:cBhvr>
                                        <p:cTn id="13" dur="500" fill="hold"/>
                                        <p:tgtEl>
                                          <p:spTgt spid="25600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02" grpId="0" autoUpdateAnimBg="0"/>
    </p:bldLst>
  </p:timing>
</p:sld>
</file>

<file path=ppt/slides/slide1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0098" name="Rectangle 2"/>
          <p:cNvSpPr>
            <a:spLocks noGrp="1" noChangeArrowheads="1"/>
          </p:cNvSpPr>
          <p:nvPr>
            <p:ph type="body" idx="1"/>
          </p:nvPr>
        </p:nvSpPr>
        <p:spPr>
          <a:xfrm>
            <a:off x="990600" y="228600"/>
            <a:ext cx="7391400" cy="533400"/>
          </a:xfrm>
        </p:spPr>
        <p:txBody>
          <a:bodyPr/>
          <a:lstStyle/>
          <a:p>
            <a:pPr marL="0" indent="0" algn="ctr" eaLnBrk="1" hangingPunct="1">
              <a:lnSpc>
                <a:spcPct val="90000"/>
              </a:lnSpc>
              <a:buFont typeface="Wingdings" pitchFamily="2" charset="2"/>
              <a:buNone/>
              <a:defRPr/>
            </a:pPr>
            <a:r>
              <a:rPr lang="es-MX" sz="3600" b="1" smtClean="0">
                <a:solidFill>
                  <a:schemeClr val="tx2"/>
                </a:solidFill>
                <a:effectLst>
                  <a:outerShdw blurRad="38100" dist="38100" dir="2700000" algn="tl">
                    <a:srgbClr val="C0C0C0"/>
                  </a:outerShdw>
                </a:effectLst>
                <a:ea typeface="+mn-ea"/>
                <a:cs typeface="+mn-cs"/>
              </a:rPr>
              <a:t> RECLUTAMIENTO</a:t>
            </a:r>
            <a:endParaRPr lang="es-MX" sz="1400" b="1" i="1" smtClean="0">
              <a:solidFill>
                <a:schemeClr val="tx2"/>
              </a:solidFill>
              <a:effectLst>
                <a:outerShdw blurRad="38100" dist="38100" dir="2700000" algn="tl">
                  <a:srgbClr val="C0C0C0"/>
                </a:outerShdw>
              </a:effectLst>
              <a:ea typeface="+mn-ea"/>
              <a:cs typeface="+mn-cs"/>
            </a:endParaRPr>
          </a:p>
        </p:txBody>
      </p:sp>
      <p:grpSp>
        <p:nvGrpSpPr>
          <p:cNvPr id="260099" name="Group 3"/>
          <p:cNvGrpSpPr>
            <a:grpSpLocks/>
          </p:cNvGrpSpPr>
          <p:nvPr/>
        </p:nvGrpSpPr>
        <p:grpSpPr bwMode="auto">
          <a:xfrm>
            <a:off x="685800" y="1066800"/>
            <a:ext cx="8610600" cy="5259388"/>
            <a:chOff x="432" y="825"/>
            <a:chExt cx="5424" cy="3313"/>
          </a:xfrm>
        </p:grpSpPr>
        <p:sp>
          <p:nvSpPr>
            <p:cNvPr id="260100" name="Text Box 4"/>
            <p:cNvSpPr txBox="1">
              <a:spLocks noChangeArrowheads="1"/>
            </p:cNvSpPr>
            <p:nvPr/>
          </p:nvSpPr>
          <p:spPr bwMode="auto">
            <a:xfrm>
              <a:off x="432" y="825"/>
              <a:ext cx="5424" cy="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defRPr/>
              </a:pPr>
              <a:r>
                <a:rPr kumimoji="1" lang="es-MX" sz="2800" b="1" i="1" u="sng" dirty="0">
                  <a:solidFill>
                    <a:srgbClr val="FF0000"/>
                  </a:solidFill>
                  <a:effectLst>
                    <a:outerShdw blurRad="38100" dist="38100" dir="2700000" algn="tl">
                      <a:srgbClr val="C0C0C0"/>
                    </a:outerShdw>
                  </a:effectLst>
                  <a:latin typeface="Arial" charset="0"/>
                  <a:ea typeface="+mn-ea"/>
                </a:rPr>
                <a:t>INSTRUMENTOS DE EVALUACION EMPLEADOS</a:t>
              </a:r>
              <a:endParaRPr kumimoji="1" lang="es-ES" sz="2800" b="1" i="1" u="sng" dirty="0">
                <a:solidFill>
                  <a:srgbClr val="FF0000"/>
                </a:solidFill>
                <a:effectLst>
                  <a:outerShdw blurRad="38100" dist="38100" dir="2700000" algn="tl">
                    <a:srgbClr val="C0C0C0"/>
                  </a:outerShdw>
                </a:effectLst>
                <a:latin typeface="Arial" charset="0"/>
                <a:ea typeface="+mn-ea"/>
              </a:endParaRPr>
            </a:p>
          </p:txBody>
        </p:sp>
        <p:sp>
          <p:nvSpPr>
            <p:cNvPr id="260101" name="Text Box 5"/>
            <p:cNvSpPr txBox="1">
              <a:spLocks noChangeArrowheads="1"/>
            </p:cNvSpPr>
            <p:nvPr/>
          </p:nvSpPr>
          <p:spPr bwMode="auto">
            <a:xfrm>
              <a:off x="768" y="1200"/>
              <a:ext cx="4992" cy="29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defRPr/>
              </a:pPr>
              <a:r>
                <a:rPr kumimoji="1" lang="es-MX" sz="2000" b="1" i="1">
                  <a:solidFill>
                    <a:schemeClr val="tx2"/>
                  </a:solidFill>
                  <a:effectLst>
                    <a:outerShdw blurRad="38100" dist="38100" dir="2700000" algn="tl">
                      <a:srgbClr val="C0C0C0"/>
                    </a:outerShdw>
                  </a:effectLst>
                  <a:latin typeface="Arial" charset="0"/>
                  <a:ea typeface="+mn-ea"/>
                </a:rPr>
                <a:t>EL CURRICULUM DEBE INCLUIR LOS SIGUIENTES PUNTOS:</a:t>
              </a:r>
            </a:p>
            <a:p>
              <a:pPr>
                <a:defRPr/>
              </a:pPr>
              <a:endParaRPr kumimoji="1" lang="es-MX" sz="2000" b="1" i="1">
                <a:solidFill>
                  <a:schemeClr val="tx2"/>
                </a:solidFill>
                <a:effectLst>
                  <a:outerShdw blurRad="38100" dist="38100" dir="2700000" algn="tl">
                    <a:srgbClr val="C0C0C0"/>
                  </a:outerShdw>
                </a:effectLst>
                <a:latin typeface="Arial" charset="0"/>
                <a:ea typeface="+mn-ea"/>
              </a:endParaRPr>
            </a:p>
            <a:p>
              <a:pPr>
                <a:buFontTx/>
                <a:buChar char="•"/>
                <a:defRPr/>
              </a:pPr>
              <a:r>
                <a:rPr kumimoji="1" lang="es-MX" sz="2000" b="1">
                  <a:solidFill>
                    <a:schemeClr val="tx2"/>
                  </a:solidFill>
                  <a:latin typeface="Arial" charset="0"/>
                  <a:ea typeface="+mn-ea"/>
                </a:rPr>
                <a:t> NOMBRE COMPLETO</a:t>
              </a:r>
            </a:p>
            <a:p>
              <a:pPr>
                <a:buFontTx/>
                <a:buChar char="•"/>
                <a:defRPr/>
              </a:pPr>
              <a:r>
                <a:rPr kumimoji="1" lang="es-MX" sz="2000" b="1">
                  <a:solidFill>
                    <a:schemeClr val="tx2"/>
                  </a:solidFill>
                  <a:latin typeface="Arial" charset="0"/>
                  <a:ea typeface="+mn-ea"/>
                </a:rPr>
                <a:t> DOMICILIO, TELEFONO Y CORREO ELECTRONICO.</a:t>
              </a:r>
            </a:p>
            <a:p>
              <a:pPr>
                <a:buFontTx/>
                <a:buChar char="•"/>
                <a:defRPr/>
              </a:pPr>
              <a:r>
                <a:rPr kumimoji="1" lang="es-MX" sz="2000" b="1">
                  <a:solidFill>
                    <a:schemeClr val="tx2"/>
                  </a:solidFill>
                  <a:latin typeface="Arial" charset="0"/>
                  <a:ea typeface="+mn-ea"/>
                </a:rPr>
                <a:t> REGISTRO FEDERAL DE CONTRIBUYENTES Y C.U.R.P.</a:t>
              </a:r>
            </a:p>
            <a:p>
              <a:pPr>
                <a:buFontTx/>
                <a:buChar char="•"/>
                <a:defRPr/>
              </a:pPr>
              <a:r>
                <a:rPr kumimoji="1" lang="es-MX" sz="2000" b="1">
                  <a:solidFill>
                    <a:schemeClr val="tx2"/>
                  </a:solidFill>
                  <a:latin typeface="Arial" charset="0"/>
                  <a:ea typeface="+mn-ea"/>
                </a:rPr>
                <a:t> FECHA Y LUGAR DE NACIMIENTO</a:t>
              </a:r>
            </a:p>
            <a:p>
              <a:pPr>
                <a:buFontTx/>
                <a:buChar char="•"/>
                <a:defRPr/>
              </a:pPr>
              <a:r>
                <a:rPr kumimoji="1" lang="es-MX" sz="2000" b="1">
                  <a:solidFill>
                    <a:schemeClr val="tx2"/>
                  </a:solidFill>
                  <a:latin typeface="Arial" charset="0"/>
                  <a:ea typeface="+mn-ea"/>
                </a:rPr>
                <a:t> SEXO (ALGUNOS NOMBRES SE APLICAN POR IGUAL)</a:t>
              </a:r>
            </a:p>
            <a:p>
              <a:pPr>
                <a:buFontTx/>
                <a:buChar char="•"/>
                <a:defRPr/>
              </a:pPr>
              <a:r>
                <a:rPr kumimoji="1" lang="es-MX" sz="2000" b="1">
                  <a:solidFill>
                    <a:schemeClr val="tx2"/>
                  </a:solidFill>
                  <a:latin typeface="Arial" charset="0"/>
                  <a:ea typeface="+mn-ea"/>
                </a:rPr>
                <a:t> SERVICIO MILITAR (No. DE CARTILLA).</a:t>
              </a:r>
            </a:p>
            <a:p>
              <a:pPr>
                <a:buFontTx/>
                <a:buChar char="•"/>
                <a:defRPr/>
              </a:pPr>
              <a:r>
                <a:rPr kumimoji="1" lang="es-MX" sz="2000" b="1">
                  <a:solidFill>
                    <a:schemeClr val="tx2"/>
                  </a:solidFill>
                  <a:latin typeface="Arial" charset="0"/>
                  <a:ea typeface="+mn-ea"/>
                </a:rPr>
                <a:t> ESTUDIOS FORMALES, EMPEZANDO POR LOS MAS </a:t>
              </a:r>
            </a:p>
            <a:p>
              <a:pPr>
                <a:defRPr/>
              </a:pPr>
              <a:r>
                <a:rPr kumimoji="1" lang="es-MX" sz="2000" b="1">
                  <a:solidFill>
                    <a:schemeClr val="tx2"/>
                  </a:solidFill>
                  <a:latin typeface="Arial" charset="0"/>
                  <a:ea typeface="+mn-ea"/>
                </a:rPr>
                <a:t>  RECIENTES, HASTA PRIMARIA Y ADJUNTAR COPIA DE </a:t>
              </a:r>
            </a:p>
            <a:p>
              <a:pPr>
                <a:defRPr/>
              </a:pPr>
              <a:r>
                <a:rPr kumimoji="1" lang="es-MX" sz="2000" b="1">
                  <a:solidFill>
                    <a:schemeClr val="tx2"/>
                  </a:solidFill>
                  <a:latin typeface="Arial" charset="0"/>
                  <a:ea typeface="+mn-ea"/>
                </a:rPr>
                <a:t>  TITULOS, DIPLOMAS, SEMINARIOS, CEDULA PROFESIONAL, </a:t>
              </a:r>
            </a:p>
            <a:p>
              <a:pPr>
                <a:defRPr/>
              </a:pPr>
              <a:r>
                <a:rPr kumimoji="1" lang="es-MX" sz="2000" b="1">
                  <a:solidFill>
                    <a:schemeClr val="tx2"/>
                  </a:solidFill>
                  <a:latin typeface="Arial" charset="0"/>
                  <a:ea typeface="+mn-ea"/>
                </a:rPr>
                <a:t>  ETC.</a:t>
              </a:r>
            </a:p>
            <a:p>
              <a:pPr>
                <a:buFontTx/>
                <a:buChar char="•"/>
                <a:defRPr/>
              </a:pPr>
              <a:r>
                <a:rPr kumimoji="1" lang="es-MX" sz="2000" b="1">
                  <a:solidFill>
                    <a:schemeClr val="tx2"/>
                  </a:solidFill>
                  <a:latin typeface="Arial" charset="0"/>
                  <a:ea typeface="+mn-ea"/>
                </a:rPr>
                <a:t> CURSOS CORTOS TOMADOS.</a:t>
              </a:r>
            </a:p>
            <a:p>
              <a:pPr>
                <a:buFontTx/>
                <a:buChar char="•"/>
                <a:defRPr/>
              </a:pPr>
              <a:r>
                <a:rPr kumimoji="1" lang="es-MX" sz="2000" b="1">
                  <a:solidFill>
                    <a:schemeClr val="tx2"/>
                  </a:solidFill>
                  <a:latin typeface="Arial" charset="0"/>
                  <a:ea typeface="+mn-ea"/>
                </a:rPr>
                <a:t> IDIOMAS INCLUYENDO EL GRADO DE EFICIENCIA DE ELLOS</a:t>
              </a:r>
            </a:p>
            <a:p>
              <a:pPr>
                <a:buFontTx/>
                <a:buChar char="•"/>
                <a:defRPr/>
              </a:pPr>
              <a:r>
                <a:rPr kumimoji="1" lang="es-MX" sz="2000" b="1">
                  <a:solidFill>
                    <a:schemeClr val="tx2"/>
                  </a:solidFill>
                  <a:latin typeface="Arial" charset="0"/>
                  <a:ea typeface="+mn-ea"/>
                </a:rPr>
                <a:t> TRABAJOS INICIANDO CON EL MAS ANTIGUO.</a:t>
              </a:r>
              <a:endParaRPr kumimoji="1" lang="es-ES" sz="2000" b="1">
                <a:solidFill>
                  <a:schemeClr val="tx2"/>
                </a:solidFill>
                <a:latin typeface="Arial" charset="0"/>
                <a:ea typeface="+mn-ea"/>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60098"/>
                                        </p:tgtEl>
                                        <p:attrNameLst>
                                          <p:attrName>style.visibility</p:attrName>
                                        </p:attrNameLst>
                                      </p:cBhvr>
                                      <p:to>
                                        <p:strVal val="visible"/>
                                      </p:to>
                                    </p:set>
                                    <p:anim calcmode="lin" valueType="num">
                                      <p:cBhvr>
                                        <p:cTn id="7" dur="500" fill="hold"/>
                                        <p:tgtEl>
                                          <p:spTgt spid="260098"/>
                                        </p:tgtEl>
                                        <p:attrNameLst>
                                          <p:attrName>ppt_w</p:attrName>
                                        </p:attrNameLst>
                                      </p:cBhvr>
                                      <p:tavLst>
                                        <p:tav tm="0">
                                          <p:val>
                                            <p:strVal val="4*#ppt_w"/>
                                          </p:val>
                                        </p:tav>
                                        <p:tav tm="100000">
                                          <p:val>
                                            <p:strVal val="#ppt_w"/>
                                          </p:val>
                                        </p:tav>
                                      </p:tavLst>
                                    </p:anim>
                                    <p:anim calcmode="lin" valueType="num">
                                      <p:cBhvr>
                                        <p:cTn id="8" dur="500" fill="hold"/>
                                        <p:tgtEl>
                                          <p:spTgt spid="260098"/>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60099"/>
                                        </p:tgtEl>
                                        <p:attrNameLst>
                                          <p:attrName>style.visibility</p:attrName>
                                        </p:attrNameLst>
                                      </p:cBhvr>
                                      <p:to>
                                        <p:strVal val="visible"/>
                                      </p:to>
                                    </p:set>
                                    <p:anim calcmode="lin" valueType="num">
                                      <p:cBhvr>
                                        <p:cTn id="12" dur="500" fill="hold"/>
                                        <p:tgtEl>
                                          <p:spTgt spid="260099"/>
                                        </p:tgtEl>
                                        <p:attrNameLst>
                                          <p:attrName>ppt_w</p:attrName>
                                        </p:attrNameLst>
                                      </p:cBhvr>
                                      <p:tavLst>
                                        <p:tav tm="0">
                                          <p:val>
                                            <p:fltVal val="0"/>
                                          </p:val>
                                        </p:tav>
                                        <p:tav tm="100000">
                                          <p:val>
                                            <p:strVal val="#ppt_w"/>
                                          </p:val>
                                        </p:tav>
                                      </p:tavLst>
                                    </p:anim>
                                    <p:anim calcmode="lin" valueType="num">
                                      <p:cBhvr>
                                        <p:cTn id="13" dur="500" fill="hold"/>
                                        <p:tgtEl>
                                          <p:spTgt spid="26009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0098" grpId="0" autoUpdateAnimBg="0"/>
    </p:bldLst>
  </p:timing>
</p:sld>
</file>

<file path=ppt/slides/slide19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1122" name="Rectangle 2"/>
          <p:cNvSpPr>
            <a:spLocks noGrp="1" noChangeArrowheads="1"/>
          </p:cNvSpPr>
          <p:nvPr>
            <p:ph type="body" idx="1"/>
          </p:nvPr>
        </p:nvSpPr>
        <p:spPr>
          <a:xfrm>
            <a:off x="1066800" y="304800"/>
            <a:ext cx="7391400" cy="533400"/>
          </a:xfrm>
        </p:spPr>
        <p:txBody>
          <a:bodyPr/>
          <a:lstStyle/>
          <a:p>
            <a:pPr marL="0" indent="0" algn="ctr" eaLnBrk="1" hangingPunct="1">
              <a:lnSpc>
                <a:spcPct val="90000"/>
              </a:lnSpc>
              <a:buFont typeface="Wingdings" pitchFamily="2" charset="2"/>
              <a:buNone/>
              <a:defRPr/>
            </a:pPr>
            <a:r>
              <a:rPr lang="es-MX" sz="3600" b="1" smtClean="0">
                <a:solidFill>
                  <a:schemeClr val="tx2"/>
                </a:solidFill>
                <a:effectLst>
                  <a:outerShdw blurRad="38100" dist="38100" dir="2700000" algn="tl">
                    <a:srgbClr val="C0C0C0"/>
                  </a:outerShdw>
                </a:effectLst>
                <a:ea typeface="+mn-ea"/>
                <a:cs typeface="+mn-cs"/>
              </a:rPr>
              <a:t> RECLUTAMIENTO</a:t>
            </a:r>
            <a:endParaRPr lang="es-MX" sz="1400" b="1" i="1" smtClean="0">
              <a:solidFill>
                <a:schemeClr val="tx2"/>
              </a:solidFill>
              <a:effectLst>
                <a:outerShdw blurRad="38100" dist="38100" dir="2700000" algn="tl">
                  <a:srgbClr val="C0C0C0"/>
                </a:outerShdw>
              </a:effectLst>
              <a:ea typeface="+mn-ea"/>
              <a:cs typeface="+mn-cs"/>
            </a:endParaRPr>
          </a:p>
        </p:txBody>
      </p:sp>
      <p:grpSp>
        <p:nvGrpSpPr>
          <p:cNvPr id="261123" name="Group 3"/>
          <p:cNvGrpSpPr>
            <a:grpSpLocks/>
          </p:cNvGrpSpPr>
          <p:nvPr/>
        </p:nvGrpSpPr>
        <p:grpSpPr bwMode="auto">
          <a:xfrm>
            <a:off x="304800" y="1300163"/>
            <a:ext cx="9144000" cy="4689475"/>
            <a:chOff x="432" y="825"/>
            <a:chExt cx="5424" cy="2954"/>
          </a:xfrm>
        </p:grpSpPr>
        <p:sp>
          <p:nvSpPr>
            <p:cNvPr id="261124" name="Text Box 4"/>
            <p:cNvSpPr txBox="1">
              <a:spLocks noChangeArrowheads="1"/>
            </p:cNvSpPr>
            <p:nvPr/>
          </p:nvSpPr>
          <p:spPr bwMode="auto">
            <a:xfrm>
              <a:off x="432" y="825"/>
              <a:ext cx="5424" cy="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2800" b="1" i="1" u="sng" dirty="0">
                  <a:solidFill>
                    <a:srgbClr val="FF0000"/>
                  </a:solidFill>
                  <a:effectLst>
                    <a:outerShdw blurRad="38100" dist="38100" dir="2700000" algn="tl">
                      <a:srgbClr val="C0C0C0"/>
                    </a:outerShdw>
                  </a:effectLst>
                  <a:latin typeface="Arial" charset="0"/>
                  <a:ea typeface="+mn-ea"/>
                </a:rPr>
                <a:t>INSTRUMENTOS DE EVALUACION EMPLEADOS</a:t>
              </a:r>
              <a:endParaRPr kumimoji="1" lang="es-ES" sz="2800" b="1" i="1" u="sng" dirty="0">
                <a:solidFill>
                  <a:srgbClr val="FF0000"/>
                </a:solidFill>
                <a:effectLst>
                  <a:outerShdw blurRad="38100" dist="38100" dir="2700000" algn="tl">
                    <a:srgbClr val="C0C0C0"/>
                  </a:outerShdw>
                </a:effectLst>
                <a:latin typeface="Arial" charset="0"/>
                <a:ea typeface="+mn-ea"/>
              </a:endParaRPr>
            </a:p>
          </p:txBody>
        </p:sp>
        <p:sp>
          <p:nvSpPr>
            <p:cNvPr id="261125" name="Text Box 5"/>
            <p:cNvSpPr txBox="1">
              <a:spLocks noChangeArrowheads="1"/>
            </p:cNvSpPr>
            <p:nvPr/>
          </p:nvSpPr>
          <p:spPr bwMode="auto">
            <a:xfrm>
              <a:off x="768" y="1200"/>
              <a:ext cx="4992" cy="257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defRPr/>
              </a:pPr>
              <a:endParaRPr kumimoji="1" lang="es-MX" sz="2000" b="1" i="1" dirty="0">
                <a:solidFill>
                  <a:schemeClr val="tx2"/>
                </a:solidFill>
                <a:effectLst>
                  <a:outerShdw blurRad="38100" dist="38100" dir="2700000" algn="tl">
                    <a:srgbClr val="C0C0C0"/>
                  </a:outerShdw>
                </a:effectLst>
                <a:latin typeface="Arial" charset="0"/>
                <a:ea typeface="+mn-ea"/>
              </a:endParaRPr>
            </a:p>
            <a:p>
              <a:pPr>
                <a:defRPr/>
              </a:pPr>
              <a:r>
                <a:rPr kumimoji="1" lang="es-MX" b="1" i="1" dirty="0">
                  <a:solidFill>
                    <a:schemeClr val="tx2"/>
                  </a:solidFill>
                  <a:effectLst>
                    <a:outerShdw blurRad="38100" dist="38100" dir="2700000" algn="tl">
                      <a:srgbClr val="C0C0C0"/>
                    </a:outerShdw>
                  </a:effectLst>
                  <a:latin typeface="Arial" charset="0"/>
                  <a:ea typeface="+mn-ea"/>
                </a:rPr>
                <a:t>EL CURRICULUM DEBE INCLUIR LOS SIGUIENTES PUNTOS:</a:t>
              </a:r>
            </a:p>
            <a:p>
              <a:pPr>
                <a:defRPr/>
              </a:pPr>
              <a:endParaRPr kumimoji="1" lang="es-MX" b="1" i="1" dirty="0">
                <a:solidFill>
                  <a:schemeClr val="tx2"/>
                </a:solidFill>
                <a:effectLst>
                  <a:outerShdw blurRad="38100" dist="38100" dir="2700000" algn="tl">
                    <a:srgbClr val="C0C0C0"/>
                  </a:outerShdw>
                </a:effectLst>
                <a:latin typeface="Arial" charset="0"/>
                <a:ea typeface="+mn-ea"/>
              </a:endParaRPr>
            </a:p>
            <a:p>
              <a:pPr>
                <a:buFontTx/>
                <a:buChar char="•"/>
                <a:defRPr/>
              </a:pPr>
              <a:r>
                <a:rPr kumimoji="1" lang="es-MX" b="1" dirty="0">
                  <a:solidFill>
                    <a:schemeClr val="tx2"/>
                  </a:solidFill>
                  <a:latin typeface="Arial" charset="0"/>
                  <a:ea typeface="+mn-ea"/>
                </a:rPr>
                <a:t> TIPO DE TRABAJO DESEADO: RESPONSABILIDADES,  </a:t>
              </a:r>
            </a:p>
            <a:p>
              <a:pPr>
                <a:defRPr/>
              </a:pPr>
              <a:r>
                <a:rPr kumimoji="1" lang="es-MX" b="1" dirty="0">
                  <a:solidFill>
                    <a:schemeClr val="tx2"/>
                  </a:solidFill>
                  <a:latin typeface="Arial" charset="0"/>
                  <a:ea typeface="+mn-ea"/>
                </a:rPr>
                <a:t>  RETOS, EXPECTATIVAS, ETC.</a:t>
              </a:r>
            </a:p>
            <a:p>
              <a:pPr>
                <a:buFontTx/>
                <a:buChar char="•"/>
                <a:defRPr/>
              </a:pPr>
              <a:r>
                <a:rPr kumimoji="1" lang="es-MX" b="1" dirty="0">
                  <a:solidFill>
                    <a:schemeClr val="tx2"/>
                  </a:solidFill>
                  <a:latin typeface="Arial" charset="0"/>
                  <a:ea typeface="+mn-ea"/>
                </a:rPr>
                <a:t> REFERENCIAS PERSONALES</a:t>
              </a:r>
            </a:p>
            <a:p>
              <a:pPr>
                <a:buFontTx/>
                <a:buChar char="•"/>
                <a:defRPr/>
              </a:pPr>
              <a:r>
                <a:rPr kumimoji="1" lang="es-MX" b="1" dirty="0">
                  <a:solidFill>
                    <a:schemeClr val="tx2"/>
                  </a:solidFill>
                  <a:latin typeface="Arial" charset="0"/>
                  <a:ea typeface="+mn-ea"/>
                </a:rPr>
                <a:t> ESTADO CIVIL Y COMPOSICION FAMILIAR.</a:t>
              </a:r>
            </a:p>
            <a:p>
              <a:pPr>
                <a:buFontTx/>
                <a:buChar char="•"/>
                <a:defRPr/>
              </a:pPr>
              <a:r>
                <a:rPr kumimoji="1" lang="es-MX" b="1" dirty="0">
                  <a:solidFill>
                    <a:schemeClr val="tx2"/>
                  </a:solidFill>
                  <a:latin typeface="Arial" charset="0"/>
                  <a:ea typeface="+mn-ea"/>
                </a:rPr>
                <a:t> PREMIOS O DISTINCIONES RECIBIDAS, TANTO EN EL  </a:t>
              </a:r>
            </a:p>
            <a:p>
              <a:pPr>
                <a:defRPr/>
              </a:pPr>
              <a:r>
                <a:rPr kumimoji="1" lang="es-MX" b="1" dirty="0">
                  <a:solidFill>
                    <a:schemeClr val="tx2"/>
                  </a:solidFill>
                  <a:latin typeface="Arial" charset="0"/>
                  <a:ea typeface="+mn-ea"/>
                </a:rPr>
                <a:t>  TRABAJO, COMO EN LA ESCUELA O LA VIDA CIVICA.</a:t>
              </a:r>
            </a:p>
            <a:p>
              <a:pPr>
                <a:defRPr/>
              </a:pPr>
              <a:endParaRPr kumimoji="1" lang="es-ES" b="1" dirty="0">
                <a:solidFill>
                  <a:schemeClr val="tx2"/>
                </a:solidFill>
                <a:latin typeface="Arial" charset="0"/>
                <a:ea typeface="+mn-ea"/>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61122"/>
                                        </p:tgtEl>
                                        <p:attrNameLst>
                                          <p:attrName>style.visibility</p:attrName>
                                        </p:attrNameLst>
                                      </p:cBhvr>
                                      <p:to>
                                        <p:strVal val="visible"/>
                                      </p:to>
                                    </p:set>
                                    <p:anim calcmode="lin" valueType="num">
                                      <p:cBhvr>
                                        <p:cTn id="7" dur="500" fill="hold"/>
                                        <p:tgtEl>
                                          <p:spTgt spid="261122"/>
                                        </p:tgtEl>
                                        <p:attrNameLst>
                                          <p:attrName>ppt_w</p:attrName>
                                        </p:attrNameLst>
                                      </p:cBhvr>
                                      <p:tavLst>
                                        <p:tav tm="0">
                                          <p:val>
                                            <p:strVal val="4*#ppt_w"/>
                                          </p:val>
                                        </p:tav>
                                        <p:tav tm="100000">
                                          <p:val>
                                            <p:strVal val="#ppt_w"/>
                                          </p:val>
                                        </p:tav>
                                      </p:tavLst>
                                    </p:anim>
                                    <p:anim calcmode="lin" valueType="num">
                                      <p:cBhvr>
                                        <p:cTn id="8" dur="500" fill="hold"/>
                                        <p:tgtEl>
                                          <p:spTgt spid="261122"/>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61123"/>
                                        </p:tgtEl>
                                        <p:attrNameLst>
                                          <p:attrName>style.visibility</p:attrName>
                                        </p:attrNameLst>
                                      </p:cBhvr>
                                      <p:to>
                                        <p:strVal val="visible"/>
                                      </p:to>
                                    </p:set>
                                    <p:anim calcmode="lin" valueType="num">
                                      <p:cBhvr>
                                        <p:cTn id="12" dur="500" fill="hold"/>
                                        <p:tgtEl>
                                          <p:spTgt spid="261123"/>
                                        </p:tgtEl>
                                        <p:attrNameLst>
                                          <p:attrName>ppt_w</p:attrName>
                                        </p:attrNameLst>
                                      </p:cBhvr>
                                      <p:tavLst>
                                        <p:tav tm="0">
                                          <p:val>
                                            <p:fltVal val="0"/>
                                          </p:val>
                                        </p:tav>
                                        <p:tav tm="100000">
                                          <p:val>
                                            <p:strVal val="#ppt_w"/>
                                          </p:val>
                                        </p:tav>
                                      </p:tavLst>
                                    </p:anim>
                                    <p:anim calcmode="lin" valueType="num">
                                      <p:cBhvr>
                                        <p:cTn id="13" dur="500" fill="hold"/>
                                        <p:tgtEl>
                                          <p:spTgt spid="26112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1122" grpId="0" autoUpdateAnimBg="0"/>
    </p:bldLst>
  </p:timing>
</p:sld>
</file>

<file path=ppt/slides/slide19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2146" name="Rectangle 2"/>
          <p:cNvSpPr>
            <a:spLocks noGrp="1" noChangeArrowheads="1"/>
          </p:cNvSpPr>
          <p:nvPr>
            <p:ph type="body" idx="1"/>
          </p:nvPr>
        </p:nvSpPr>
        <p:spPr>
          <a:xfrm>
            <a:off x="1295400" y="457200"/>
            <a:ext cx="7391400" cy="533400"/>
          </a:xfrm>
        </p:spPr>
        <p:txBody>
          <a:bodyPr/>
          <a:lstStyle/>
          <a:p>
            <a:pPr marL="0" indent="0" algn="ctr" eaLnBrk="1" hangingPunct="1">
              <a:lnSpc>
                <a:spcPct val="90000"/>
              </a:lnSpc>
              <a:buFont typeface="Wingdings" pitchFamily="2" charset="2"/>
              <a:buNone/>
              <a:defRPr/>
            </a:pPr>
            <a:r>
              <a:rPr lang="es-MX" sz="3600" b="1" smtClean="0">
                <a:solidFill>
                  <a:schemeClr val="tx2"/>
                </a:solidFill>
                <a:effectLst>
                  <a:outerShdw blurRad="38100" dist="38100" dir="2700000" algn="tl">
                    <a:srgbClr val="C0C0C0"/>
                  </a:outerShdw>
                </a:effectLst>
                <a:ea typeface="+mn-ea"/>
                <a:cs typeface="+mn-cs"/>
              </a:rPr>
              <a:t> RECLUTAMIENTO</a:t>
            </a:r>
            <a:endParaRPr lang="es-MX" sz="1400" b="1" i="1" smtClean="0">
              <a:solidFill>
                <a:schemeClr val="tx2"/>
              </a:solidFill>
              <a:effectLst>
                <a:outerShdw blurRad="38100" dist="38100" dir="2700000" algn="tl">
                  <a:srgbClr val="C0C0C0"/>
                </a:outerShdw>
              </a:effectLst>
              <a:ea typeface="+mn-ea"/>
              <a:cs typeface="+mn-cs"/>
            </a:endParaRPr>
          </a:p>
        </p:txBody>
      </p:sp>
      <p:grpSp>
        <p:nvGrpSpPr>
          <p:cNvPr id="262147" name="Group 3"/>
          <p:cNvGrpSpPr>
            <a:grpSpLocks/>
          </p:cNvGrpSpPr>
          <p:nvPr/>
        </p:nvGrpSpPr>
        <p:grpSpPr bwMode="auto">
          <a:xfrm>
            <a:off x="685800" y="1293813"/>
            <a:ext cx="8610600" cy="4802187"/>
            <a:chOff x="432" y="825"/>
            <a:chExt cx="5424" cy="3025"/>
          </a:xfrm>
        </p:grpSpPr>
        <p:sp>
          <p:nvSpPr>
            <p:cNvPr id="262148" name="Text Box 4"/>
            <p:cNvSpPr txBox="1">
              <a:spLocks noChangeArrowheads="1"/>
            </p:cNvSpPr>
            <p:nvPr/>
          </p:nvSpPr>
          <p:spPr bwMode="auto">
            <a:xfrm>
              <a:off x="432" y="825"/>
              <a:ext cx="5424" cy="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defRPr/>
              </a:pPr>
              <a:r>
                <a:rPr kumimoji="1" lang="es-MX" sz="2800" b="1" i="1" u="sng" dirty="0">
                  <a:solidFill>
                    <a:srgbClr val="FF0000"/>
                  </a:solidFill>
                  <a:effectLst>
                    <a:outerShdw blurRad="38100" dist="38100" dir="2700000" algn="tl">
                      <a:srgbClr val="C0C0C0"/>
                    </a:outerShdw>
                  </a:effectLst>
                  <a:latin typeface="Arial" charset="0"/>
                  <a:ea typeface="+mn-ea"/>
                </a:rPr>
                <a:t>INSTRUMENTOS DE </a:t>
              </a:r>
              <a:r>
                <a:rPr kumimoji="1" lang="es-MX" sz="2800" b="1" i="1" u="sng" dirty="0" smtClean="0">
                  <a:solidFill>
                    <a:srgbClr val="FF0000"/>
                  </a:solidFill>
                  <a:effectLst>
                    <a:outerShdw blurRad="38100" dist="38100" dir="2700000" algn="tl">
                      <a:srgbClr val="C0C0C0"/>
                    </a:outerShdw>
                  </a:effectLst>
                  <a:latin typeface="Arial" charset="0"/>
                  <a:ea typeface="+mn-ea"/>
                </a:rPr>
                <a:t>EVALUACIÓN </a:t>
              </a:r>
              <a:r>
                <a:rPr kumimoji="1" lang="es-MX" sz="2800" b="1" i="1" u="sng" dirty="0">
                  <a:solidFill>
                    <a:srgbClr val="FF0000"/>
                  </a:solidFill>
                  <a:effectLst>
                    <a:outerShdw blurRad="38100" dist="38100" dir="2700000" algn="tl">
                      <a:srgbClr val="C0C0C0"/>
                    </a:outerShdw>
                  </a:effectLst>
                  <a:latin typeface="Arial" charset="0"/>
                  <a:ea typeface="+mn-ea"/>
                </a:rPr>
                <a:t>EMPLEADOS</a:t>
              </a:r>
              <a:endParaRPr kumimoji="1" lang="es-ES" sz="2800" b="1" i="1" u="sng" dirty="0">
                <a:solidFill>
                  <a:srgbClr val="FF0000"/>
                </a:solidFill>
                <a:effectLst>
                  <a:outerShdw blurRad="38100" dist="38100" dir="2700000" algn="tl">
                    <a:srgbClr val="C0C0C0"/>
                  </a:outerShdw>
                </a:effectLst>
                <a:latin typeface="Arial" charset="0"/>
                <a:ea typeface="+mn-ea"/>
              </a:endParaRPr>
            </a:p>
          </p:txBody>
        </p:sp>
        <p:sp>
          <p:nvSpPr>
            <p:cNvPr id="262149" name="Text Box 5"/>
            <p:cNvSpPr txBox="1">
              <a:spLocks noChangeArrowheads="1"/>
            </p:cNvSpPr>
            <p:nvPr/>
          </p:nvSpPr>
          <p:spPr bwMode="auto">
            <a:xfrm>
              <a:off x="567" y="1200"/>
              <a:ext cx="4992" cy="26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3000" b="1" i="1" u="sng" dirty="0">
                  <a:solidFill>
                    <a:srgbClr val="0000FF"/>
                  </a:solidFill>
                  <a:effectLst>
                    <a:outerShdw blurRad="38100" dist="38100" dir="2700000" algn="tl">
                      <a:srgbClr val="C0C0C0"/>
                    </a:outerShdw>
                  </a:effectLst>
                  <a:latin typeface="Arial" pitchFamily="34" charset="0"/>
                </a:rPr>
                <a:t>ENTREVISTA</a:t>
              </a:r>
              <a:r>
                <a:rPr kumimoji="1" lang="es-MX" altLang="es-MX" sz="3000" b="1" dirty="0">
                  <a:solidFill>
                    <a:srgbClr val="0000FF"/>
                  </a:solidFill>
                  <a:latin typeface="Arial" pitchFamily="34" charset="0"/>
                </a:rPr>
                <a:t>:</a:t>
              </a:r>
              <a:r>
                <a:rPr kumimoji="1" lang="es-MX" altLang="es-MX" sz="3000" b="1" dirty="0">
                  <a:solidFill>
                    <a:schemeClr val="tx2"/>
                  </a:solidFill>
                  <a:latin typeface="Arial" pitchFamily="34" charset="0"/>
                </a:rPr>
                <a:t> LA </a:t>
              </a:r>
              <a:r>
                <a:rPr kumimoji="1" lang="es-MX" altLang="es-MX" sz="3000" b="1" dirty="0" smtClean="0">
                  <a:solidFill>
                    <a:schemeClr val="tx2"/>
                  </a:solidFill>
                  <a:latin typeface="Arial" pitchFamily="34" charset="0"/>
                </a:rPr>
                <a:t>DEFINICIÓN</a:t>
              </a:r>
              <a:r>
                <a:rPr kumimoji="1" lang="es-MX" altLang="es-MX" sz="3000" b="1" dirty="0">
                  <a:solidFill>
                    <a:schemeClr val="tx2"/>
                  </a:solidFill>
                  <a:latin typeface="Arial" pitchFamily="34" charset="0"/>
                </a:rPr>
                <a:t>. ES UNA FORMA DE COMUNICACIÓN INTERPERSONAL CUYO OBJETIVO CONSISTE EN PROPORCIONAR O RECABAR </a:t>
              </a:r>
              <a:r>
                <a:rPr kumimoji="1" lang="es-MX" altLang="es-MX" sz="3000" b="1" dirty="0" smtClean="0">
                  <a:solidFill>
                    <a:schemeClr val="tx2"/>
                  </a:solidFill>
                  <a:latin typeface="Arial" pitchFamily="34" charset="0"/>
                </a:rPr>
                <a:t>INFORMACIÓN </a:t>
              </a:r>
              <a:r>
                <a:rPr kumimoji="1" lang="es-MX" altLang="es-MX" sz="3000" b="1" dirty="0">
                  <a:solidFill>
                    <a:schemeClr val="tx2"/>
                  </a:solidFill>
                  <a:latin typeface="Arial" pitchFamily="34" charset="0"/>
                </a:rPr>
                <a:t>O MODIFICAR ACTITUDES, CON LA FINALIDAD DE TOMAR DETERMINADAS DECISIONES; EXISTEN VARIOS TIPOS DE ENTREVISTAS ENTRE ELLAS TENEMOS.</a:t>
              </a:r>
              <a:endParaRPr kumimoji="1" lang="es-ES" altLang="es-MX" sz="3000" b="1" dirty="0">
                <a:solidFill>
                  <a:schemeClr val="tx2"/>
                </a:solidFill>
                <a:latin typeface="Arial" pitchFamily="34" charset="0"/>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62146"/>
                                        </p:tgtEl>
                                        <p:attrNameLst>
                                          <p:attrName>style.visibility</p:attrName>
                                        </p:attrNameLst>
                                      </p:cBhvr>
                                      <p:to>
                                        <p:strVal val="visible"/>
                                      </p:to>
                                    </p:set>
                                    <p:anim calcmode="lin" valueType="num">
                                      <p:cBhvr>
                                        <p:cTn id="7" dur="500" fill="hold"/>
                                        <p:tgtEl>
                                          <p:spTgt spid="262146"/>
                                        </p:tgtEl>
                                        <p:attrNameLst>
                                          <p:attrName>ppt_w</p:attrName>
                                        </p:attrNameLst>
                                      </p:cBhvr>
                                      <p:tavLst>
                                        <p:tav tm="0">
                                          <p:val>
                                            <p:strVal val="4*#ppt_w"/>
                                          </p:val>
                                        </p:tav>
                                        <p:tav tm="100000">
                                          <p:val>
                                            <p:strVal val="#ppt_w"/>
                                          </p:val>
                                        </p:tav>
                                      </p:tavLst>
                                    </p:anim>
                                    <p:anim calcmode="lin" valueType="num">
                                      <p:cBhvr>
                                        <p:cTn id="8" dur="500" fill="hold"/>
                                        <p:tgtEl>
                                          <p:spTgt spid="262146"/>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62147"/>
                                        </p:tgtEl>
                                        <p:attrNameLst>
                                          <p:attrName>style.visibility</p:attrName>
                                        </p:attrNameLst>
                                      </p:cBhvr>
                                      <p:to>
                                        <p:strVal val="visible"/>
                                      </p:to>
                                    </p:set>
                                    <p:anim calcmode="lin" valueType="num">
                                      <p:cBhvr>
                                        <p:cTn id="12" dur="500" fill="hold"/>
                                        <p:tgtEl>
                                          <p:spTgt spid="262147"/>
                                        </p:tgtEl>
                                        <p:attrNameLst>
                                          <p:attrName>ppt_w</p:attrName>
                                        </p:attrNameLst>
                                      </p:cBhvr>
                                      <p:tavLst>
                                        <p:tav tm="0">
                                          <p:val>
                                            <p:fltVal val="0"/>
                                          </p:val>
                                        </p:tav>
                                        <p:tav tm="100000">
                                          <p:val>
                                            <p:strVal val="#ppt_w"/>
                                          </p:val>
                                        </p:tav>
                                      </p:tavLst>
                                    </p:anim>
                                    <p:anim calcmode="lin" valueType="num">
                                      <p:cBhvr>
                                        <p:cTn id="13" dur="500" fill="hold"/>
                                        <p:tgtEl>
                                          <p:spTgt spid="26214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146" grpId="0" autoUpdateAnimBg="0"/>
    </p:bldLst>
  </p:timing>
</p:sld>
</file>

<file path=ppt/slides/slide19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3170" name="Rectangle 2"/>
          <p:cNvSpPr>
            <a:spLocks noGrp="1" noChangeArrowheads="1"/>
          </p:cNvSpPr>
          <p:nvPr>
            <p:ph type="body" idx="1"/>
          </p:nvPr>
        </p:nvSpPr>
        <p:spPr>
          <a:xfrm>
            <a:off x="1295400" y="457200"/>
            <a:ext cx="7391400" cy="533400"/>
          </a:xfrm>
        </p:spPr>
        <p:txBody>
          <a:bodyPr/>
          <a:lstStyle/>
          <a:p>
            <a:pPr marL="0" indent="0" algn="ctr" eaLnBrk="1" hangingPunct="1">
              <a:lnSpc>
                <a:spcPct val="90000"/>
              </a:lnSpc>
              <a:buFont typeface="Wingdings" pitchFamily="2" charset="2"/>
              <a:buNone/>
              <a:defRPr/>
            </a:pPr>
            <a:r>
              <a:rPr lang="es-MX" sz="3600" b="1" smtClean="0">
                <a:solidFill>
                  <a:schemeClr val="tx2"/>
                </a:solidFill>
                <a:effectLst>
                  <a:outerShdw blurRad="38100" dist="38100" dir="2700000" algn="tl">
                    <a:srgbClr val="C0C0C0"/>
                  </a:outerShdw>
                </a:effectLst>
                <a:ea typeface="+mn-ea"/>
                <a:cs typeface="+mn-cs"/>
              </a:rPr>
              <a:t> RECLUTAMIENTO</a:t>
            </a:r>
            <a:endParaRPr lang="es-MX" sz="1400" b="1" i="1" smtClean="0">
              <a:solidFill>
                <a:schemeClr val="tx2"/>
              </a:solidFill>
              <a:effectLst>
                <a:outerShdw blurRad="38100" dist="38100" dir="2700000" algn="tl">
                  <a:srgbClr val="C0C0C0"/>
                </a:outerShdw>
              </a:effectLst>
              <a:ea typeface="+mn-ea"/>
              <a:cs typeface="+mn-cs"/>
            </a:endParaRPr>
          </a:p>
        </p:txBody>
      </p:sp>
      <p:grpSp>
        <p:nvGrpSpPr>
          <p:cNvPr id="263171" name="Group 3"/>
          <p:cNvGrpSpPr>
            <a:grpSpLocks/>
          </p:cNvGrpSpPr>
          <p:nvPr/>
        </p:nvGrpSpPr>
        <p:grpSpPr bwMode="auto">
          <a:xfrm>
            <a:off x="685800" y="1446213"/>
            <a:ext cx="8610600" cy="4344987"/>
            <a:chOff x="432" y="825"/>
            <a:chExt cx="5424" cy="2737"/>
          </a:xfrm>
        </p:grpSpPr>
        <p:sp>
          <p:nvSpPr>
            <p:cNvPr id="263172" name="Text Box 4"/>
            <p:cNvSpPr txBox="1">
              <a:spLocks noChangeArrowheads="1"/>
            </p:cNvSpPr>
            <p:nvPr/>
          </p:nvSpPr>
          <p:spPr bwMode="auto">
            <a:xfrm>
              <a:off x="432" y="825"/>
              <a:ext cx="5424" cy="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defRPr/>
              </a:pPr>
              <a:r>
                <a:rPr kumimoji="1" lang="es-MX" sz="2800" b="1" i="1" u="sng" dirty="0">
                  <a:solidFill>
                    <a:srgbClr val="FF0000"/>
                  </a:solidFill>
                  <a:effectLst>
                    <a:outerShdw blurRad="38100" dist="38100" dir="2700000" algn="tl">
                      <a:srgbClr val="C0C0C0"/>
                    </a:outerShdw>
                  </a:effectLst>
                  <a:latin typeface="Arial" charset="0"/>
                  <a:ea typeface="+mn-ea"/>
                </a:rPr>
                <a:t>INSTRUMENTOS DE </a:t>
              </a:r>
              <a:r>
                <a:rPr kumimoji="1" lang="es-MX" sz="2800" b="1" i="1" u="sng" dirty="0" smtClean="0">
                  <a:solidFill>
                    <a:srgbClr val="FF0000"/>
                  </a:solidFill>
                  <a:effectLst>
                    <a:outerShdw blurRad="38100" dist="38100" dir="2700000" algn="tl">
                      <a:srgbClr val="C0C0C0"/>
                    </a:outerShdw>
                  </a:effectLst>
                  <a:latin typeface="Arial" charset="0"/>
                  <a:ea typeface="+mn-ea"/>
                </a:rPr>
                <a:t>EVALUACIÓN </a:t>
              </a:r>
              <a:r>
                <a:rPr kumimoji="1" lang="es-MX" sz="2800" b="1" i="1" u="sng" dirty="0">
                  <a:solidFill>
                    <a:srgbClr val="FF0000"/>
                  </a:solidFill>
                  <a:effectLst>
                    <a:outerShdw blurRad="38100" dist="38100" dir="2700000" algn="tl">
                      <a:srgbClr val="C0C0C0"/>
                    </a:outerShdw>
                  </a:effectLst>
                  <a:latin typeface="Arial" charset="0"/>
                  <a:ea typeface="+mn-ea"/>
                </a:rPr>
                <a:t>EMPLEADOS</a:t>
              </a:r>
              <a:endParaRPr kumimoji="1" lang="es-ES" sz="2800" b="1" i="1" u="sng" dirty="0">
                <a:solidFill>
                  <a:srgbClr val="FF0000"/>
                </a:solidFill>
                <a:effectLst>
                  <a:outerShdw blurRad="38100" dist="38100" dir="2700000" algn="tl">
                    <a:srgbClr val="C0C0C0"/>
                  </a:outerShdw>
                </a:effectLst>
                <a:latin typeface="Arial" charset="0"/>
                <a:ea typeface="+mn-ea"/>
              </a:endParaRPr>
            </a:p>
          </p:txBody>
        </p:sp>
        <p:sp>
          <p:nvSpPr>
            <p:cNvPr id="263173" name="Text Box 5"/>
            <p:cNvSpPr txBox="1">
              <a:spLocks noChangeArrowheads="1"/>
            </p:cNvSpPr>
            <p:nvPr/>
          </p:nvSpPr>
          <p:spPr bwMode="auto">
            <a:xfrm>
              <a:off x="612" y="1200"/>
              <a:ext cx="4992" cy="23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endParaRPr kumimoji="1" lang="es-MX" altLang="es-MX" sz="3000" b="1" i="1" u="sng" dirty="0">
                <a:solidFill>
                  <a:schemeClr val="tx2"/>
                </a:solidFill>
                <a:effectLst>
                  <a:outerShdw blurRad="38100" dist="38100" dir="2700000" algn="tl">
                    <a:srgbClr val="C0C0C0"/>
                  </a:outerShdw>
                </a:effectLst>
                <a:latin typeface="Arial" pitchFamily="34" charset="0"/>
              </a:endParaRPr>
            </a:p>
            <a:p>
              <a:pPr algn="just" eaLnBrk="1" hangingPunct="1"/>
              <a:r>
                <a:rPr kumimoji="1" lang="es-MX" altLang="es-MX" sz="3000" b="1" i="1" u="sng" dirty="0">
                  <a:solidFill>
                    <a:srgbClr val="0000FF"/>
                  </a:solidFill>
                  <a:effectLst>
                    <a:outerShdw blurRad="38100" dist="38100" dir="2700000" algn="tl">
                      <a:srgbClr val="C0C0C0"/>
                    </a:outerShdw>
                  </a:effectLst>
                  <a:latin typeface="Arial" pitchFamily="34" charset="0"/>
                </a:rPr>
                <a:t>ENTREVISTA INICIAL O PRELIMINAR</a:t>
              </a:r>
              <a:r>
                <a:rPr kumimoji="1" lang="es-MX" altLang="es-MX" sz="3000" b="1" dirty="0">
                  <a:solidFill>
                    <a:srgbClr val="0000FF"/>
                  </a:solidFill>
                  <a:latin typeface="Arial" pitchFamily="34" charset="0"/>
                </a:rPr>
                <a:t>:</a:t>
              </a:r>
              <a:r>
                <a:rPr kumimoji="1" lang="es-MX" altLang="es-MX" sz="3000" b="1" dirty="0">
                  <a:solidFill>
                    <a:schemeClr val="tx2"/>
                  </a:solidFill>
                  <a:latin typeface="Arial" pitchFamily="34" charset="0"/>
                </a:rPr>
                <a:t> PRETENDE “DETECTAR” DE MANERA AMPLIA Y EN EL </a:t>
              </a:r>
              <a:r>
                <a:rPr kumimoji="1" lang="es-MX" altLang="es-MX" sz="3000" b="1" dirty="0" smtClean="0">
                  <a:solidFill>
                    <a:schemeClr val="tx2"/>
                  </a:solidFill>
                  <a:latin typeface="Arial" pitchFamily="34" charset="0"/>
                </a:rPr>
                <a:t>MÍNIMO </a:t>
              </a:r>
              <a:r>
                <a:rPr kumimoji="1" lang="es-MX" altLang="es-MX" sz="3000" b="1" dirty="0">
                  <a:solidFill>
                    <a:schemeClr val="tx2"/>
                  </a:solidFill>
                  <a:latin typeface="Arial" pitchFamily="34" charset="0"/>
                </a:rPr>
                <a:t>DE TIEMPO POSIBLE, LOS ASPECTOS </a:t>
              </a:r>
              <a:r>
                <a:rPr kumimoji="1" lang="es-MX" altLang="es-MX" sz="3000" b="1" dirty="0" smtClean="0">
                  <a:solidFill>
                    <a:schemeClr val="tx2"/>
                  </a:solidFill>
                  <a:latin typeface="Arial" pitchFamily="34" charset="0"/>
                </a:rPr>
                <a:t>MÁS </a:t>
              </a:r>
              <a:r>
                <a:rPr kumimoji="1" lang="es-MX" altLang="es-MX" sz="3000" b="1" dirty="0">
                  <a:solidFill>
                    <a:schemeClr val="tx2"/>
                  </a:solidFill>
                  <a:latin typeface="Arial" pitchFamily="34" charset="0"/>
                </a:rPr>
                <a:t>IMPORTANTES DEL CANDIDATO Y SU </a:t>
              </a:r>
              <a:r>
                <a:rPr kumimoji="1" lang="es-MX" altLang="es-MX" sz="3000" b="1" dirty="0" smtClean="0">
                  <a:solidFill>
                    <a:schemeClr val="tx2"/>
                  </a:solidFill>
                  <a:latin typeface="Arial" pitchFamily="34" charset="0"/>
                </a:rPr>
                <a:t>RELACIÓN </a:t>
              </a:r>
              <a:r>
                <a:rPr kumimoji="1" lang="es-MX" altLang="es-MX" sz="3000" b="1" dirty="0">
                  <a:solidFill>
                    <a:schemeClr val="tx2"/>
                  </a:solidFill>
                  <a:latin typeface="Arial" pitchFamily="34" charset="0"/>
                </a:rPr>
                <a:t>CON LOS REQUERIMIENTOS DEL PUESTO O TRABAJO.</a:t>
              </a:r>
              <a:endParaRPr kumimoji="1" lang="es-ES" altLang="es-MX" sz="3000" b="1" dirty="0">
                <a:solidFill>
                  <a:schemeClr val="tx2"/>
                </a:solidFill>
                <a:latin typeface="Arial" pitchFamily="34" charset="0"/>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63170"/>
                                        </p:tgtEl>
                                        <p:attrNameLst>
                                          <p:attrName>style.visibility</p:attrName>
                                        </p:attrNameLst>
                                      </p:cBhvr>
                                      <p:to>
                                        <p:strVal val="visible"/>
                                      </p:to>
                                    </p:set>
                                    <p:anim calcmode="lin" valueType="num">
                                      <p:cBhvr>
                                        <p:cTn id="7" dur="500" fill="hold"/>
                                        <p:tgtEl>
                                          <p:spTgt spid="263170"/>
                                        </p:tgtEl>
                                        <p:attrNameLst>
                                          <p:attrName>ppt_w</p:attrName>
                                        </p:attrNameLst>
                                      </p:cBhvr>
                                      <p:tavLst>
                                        <p:tav tm="0">
                                          <p:val>
                                            <p:strVal val="4*#ppt_w"/>
                                          </p:val>
                                        </p:tav>
                                        <p:tav tm="100000">
                                          <p:val>
                                            <p:strVal val="#ppt_w"/>
                                          </p:val>
                                        </p:tav>
                                      </p:tavLst>
                                    </p:anim>
                                    <p:anim calcmode="lin" valueType="num">
                                      <p:cBhvr>
                                        <p:cTn id="8" dur="500" fill="hold"/>
                                        <p:tgtEl>
                                          <p:spTgt spid="263170"/>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63171"/>
                                        </p:tgtEl>
                                        <p:attrNameLst>
                                          <p:attrName>style.visibility</p:attrName>
                                        </p:attrNameLst>
                                      </p:cBhvr>
                                      <p:to>
                                        <p:strVal val="visible"/>
                                      </p:to>
                                    </p:set>
                                    <p:anim calcmode="lin" valueType="num">
                                      <p:cBhvr>
                                        <p:cTn id="12" dur="500" fill="hold"/>
                                        <p:tgtEl>
                                          <p:spTgt spid="263171"/>
                                        </p:tgtEl>
                                        <p:attrNameLst>
                                          <p:attrName>ppt_w</p:attrName>
                                        </p:attrNameLst>
                                      </p:cBhvr>
                                      <p:tavLst>
                                        <p:tav tm="0">
                                          <p:val>
                                            <p:fltVal val="0"/>
                                          </p:val>
                                        </p:tav>
                                        <p:tav tm="100000">
                                          <p:val>
                                            <p:strVal val="#ppt_w"/>
                                          </p:val>
                                        </p:tav>
                                      </p:tavLst>
                                    </p:anim>
                                    <p:anim calcmode="lin" valueType="num">
                                      <p:cBhvr>
                                        <p:cTn id="13" dur="500" fill="hold"/>
                                        <p:tgtEl>
                                          <p:spTgt spid="26317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170" grpId="0" autoUpdateAnimBg="0"/>
    </p:bldLst>
  </p:timing>
</p:sld>
</file>

<file path=ppt/slides/slide19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4194" name="Rectangle 2"/>
          <p:cNvSpPr>
            <a:spLocks noGrp="1" noChangeArrowheads="1"/>
          </p:cNvSpPr>
          <p:nvPr>
            <p:ph type="body" idx="1"/>
          </p:nvPr>
        </p:nvSpPr>
        <p:spPr>
          <a:xfrm>
            <a:off x="990600" y="304800"/>
            <a:ext cx="7391400" cy="533400"/>
          </a:xfrm>
        </p:spPr>
        <p:txBody>
          <a:bodyPr/>
          <a:lstStyle/>
          <a:p>
            <a:pPr marL="0" indent="0" algn="ctr" eaLnBrk="1" hangingPunct="1">
              <a:lnSpc>
                <a:spcPct val="90000"/>
              </a:lnSpc>
              <a:buFont typeface="Wingdings" pitchFamily="2" charset="2"/>
              <a:buNone/>
              <a:defRPr/>
            </a:pPr>
            <a:r>
              <a:rPr lang="es-MX" sz="3600" b="1" smtClean="0">
                <a:solidFill>
                  <a:schemeClr val="tx2"/>
                </a:solidFill>
                <a:effectLst>
                  <a:outerShdw blurRad="38100" dist="38100" dir="2700000" algn="tl">
                    <a:srgbClr val="C0C0C0"/>
                  </a:outerShdw>
                </a:effectLst>
                <a:ea typeface="+mn-ea"/>
                <a:cs typeface="+mn-cs"/>
              </a:rPr>
              <a:t> RECLUTAMIENTO</a:t>
            </a:r>
            <a:endParaRPr lang="es-MX" sz="1400" b="1" i="1" smtClean="0">
              <a:solidFill>
                <a:schemeClr val="tx2"/>
              </a:solidFill>
              <a:effectLst>
                <a:outerShdw blurRad="38100" dist="38100" dir="2700000" algn="tl">
                  <a:srgbClr val="C0C0C0"/>
                </a:outerShdw>
              </a:effectLst>
              <a:ea typeface="+mn-ea"/>
              <a:cs typeface="+mn-cs"/>
            </a:endParaRPr>
          </a:p>
        </p:txBody>
      </p:sp>
      <p:grpSp>
        <p:nvGrpSpPr>
          <p:cNvPr id="264195" name="Group 3"/>
          <p:cNvGrpSpPr>
            <a:grpSpLocks/>
          </p:cNvGrpSpPr>
          <p:nvPr/>
        </p:nvGrpSpPr>
        <p:grpSpPr bwMode="auto">
          <a:xfrm>
            <a:off x="685800" y="1143000"/>
            <a:ext cx="8610600" cy="5303838"/>
            <a:chOff x="432" y="825"/>
            <a:chExt cx="5424" cy="3341"/>
          </a:xfrm>
        </p:grpSpPr>
        <p:sp>
          <p:nvSpPr>
            <p:cNvPr id="264196" name="Text Box 4"/>
            <p:cNvSpPr txBox="1">
              <a:spLocks noChangeArrowheads="1"/>
            </p:cNvSpPr>
            <p:nvPr/>
          </p:nvSpPr>
          <p:spPr bwMode="auto">
            <a:xfrm>
              <a:off x="432" y="825"/>
              <a:ext cx="5424" cy="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defRPr/>
              </a:pPr>
              <a:r>
                <a:rPr kumimoji="1" lang="es-MX" sz="2800" b="1" i="1" u="sng" dirty="0">
                  <a:solidFill>
                    <a:srgbClr val="FF0000"/>
                  </a:solidFill>
                  <a:effectLst>
                    <a:outerShdw blurRad="38100" dist="38100" dir="2700000" algn="tl">
                      <a:srgbClr val="C0C0C0"/>
                    </a:outerShdw>
                  </a:effectLst>
                  <a:latin typeface="Arial" charset="0"/>
                  <a:ea typeface="+mn-ea"/>
                </a:rPr>
                <a:t>INSTRUMENTOS DE EVALUACION EMPLEADOS</a:t>
              </a:r>
              <a:endParaRPr kumimoji="1" lang="es-ES" sz="2800" b="1" i="1" u="sng" dirty="0">
                <a:solidFill>
                  <a:srgbClr val="FF0000"/>
                </a:solidFill>
                <a:effectLst>
                  <a:outerShdw blurRad="38100" dist="38100" dir="2700000" algn="tl">
                    <a:srgbClr val="C0C0C0"/>
                  </a:outerShdw>
                </a:effectLst>
                <a:latin typeface="Arial" charset="0"/>
                <a:ea typeface="+mn-ea"/>
              </a:endParaRPr>
            </a:p>
          </p:txBody>
        </p:sp>
        <p:sp>
          <p:nvSpPr>
            <p:cNvPr id="264197" name="Text Box 5"/>
            <p:cNvSpPr txBox="1">
              <a:spLocks noChangeArrowheads="1"/>
            </p:cNvSpPr>
            <p:nvPr/>
          </p:nvSpPr>
          <p:spPr bwMode="auto">
            <a:xfrm>
              <a:off x="612" y="1200"/>
              <a:ext cx="4992" cy="29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3000" b="1" i="1" u="sng" dirty="0">
                  <a:solidFill>
                    <a:srgbClr val="0000FF"/>
                  </a:solidFill>
                  <a:effectLst>
                    <a:outerShdw blurRad="38100" dist="38100" dir="2700000" algn="tl">
                      <a:srgbClr val="C0C0C0"/>
                    </a:outerShdw>
                  </a:effectLst>
                  <a:latin typeface="Arial" pitchFamily="34" charset="0"/>
                </a:rPr>
                <a:t>ENTREVISTA </a:t>
              </a:r>
              <a:r>
                <a:rPr kumimoji="1" lang="es-MX" altLang="es-MX" sz="3000" b="1" i="1" u="sng" dirty="0" smtClean="0">
                  <a:solidFill>
                    <a:srgbClr val="0000FF"/>
                  </a:solidFill>
                  <a:effectLst>
                    <a:outerShdw blurRad="38100" dist="38100" dir="2700000" algn="tl">
                      <a:srgbClr val="C0C0C0"/>
                    </a:outerShdw>
                  </a:effectLst>
                  <a:latin typeface="Arial" pitchFamily="34" charset="0"/>
                </a:rPr>
                <a:t>TÉCNICA</a:t>
              </a:r>
              <a:r>
                <a:rPr kumimoji="1" lang="es-MX" altLang="es-MX" sz="3000" b="1" dirty="0">
                  <a:solidFill>
                    <a:schemeClr val="tx2"/>
                  </a:solidFill>
                  <a:latin typeface="Arial" pitchFamily="34" charset="0"/>
                </a:rPr>
                <a:t>: PARA LA </a:t>
              </a:r>
              <a:r>
                <a:rPr kumimoji="1" lang="es-MX" altLang="es-MX" sz="3000" b="1" dirty="0" smtClean="0">
                  <a:solidFill>
                    <a:schemeClr val="tx2"/>
                  </a:solidFill>
                  <a:latin typeface="Arial" pitchFamily="34" charset="0"/>
                </a:rPr>
                <a:t>EVALUACIÓN TÉCNICA </a:t>
              </a:r>
              <a:r>
                <a:rPr kumimoji="1" lang="es-MX" altLang="es-MX" sz="3000" b="1" dirty="0">
                  <a:solidFill>
                    <a:schemeClr val="tx2"/>
                  </a:solidFill>
                  <a:latin typeface="Arial" pitchFamily="34" charset="0"/>
                </a:rPr>
                <a:t>ES NECESARIO HACER UNA PEQUEÑA ENTREVISTA CON EL RESPONSABLE DEL </a:t>
              </a:r>
              <a:r>
                <a:rPr kumimoji="1" lang="es-MX" altLang="es-MX" sz="3000" b="1" dirty="0" smtClean="0">
                  <a:solidFill>
                    <a:schemeClr val="tx2"/>
                  </a:solidFill>
                  <a:latin typeface="Arial" pitchFamily="34" charset="0"/>
                </a:rPr>
                <a:t>ÁREA </a:t>
              </a:r>
              <a:r>
                <a:rPr kumimoji="1" lang="es-MX" altLang="es-MX" sz="3000" b="1" dirty="0">
                  <a:solidFill>
                    <a:schemeClr val="tx2"/>
                  </a:solidFill>
                  <a:latin typeface="Arial" pitchFamily="34" charset="0"/>
                </a:rPr>
                <a:t>EN LA CUAL SE LOCALIZA LA VACANTE, Y ESTE LE HACE UNAS PREGUNTAS REFERENTE A LAS ACTIVIDADES DEL PUESTO, PARA DETECTAR EL NIVEL DE CONOCIMIENTO QUE TIENE EL SOLICITANTE DE EMPLEO.</a:t>
              </a:r>
              <a:endParaRPr kumimoji="1" lang="es-ES" altLang="es-MX" sz="3000" b="1" dirty="0">
                <a:solidFill>
                  <a:schemeClr val="tx2"/>
                </a:solidFill>
                <a:latin typeface="Arial" pitchFamily="34" charset="0"/>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64194"/>
                                        </p:tgtEl>
                                        <p:attrNameLst>
                                          <p:attrName>style.visibility</p:attrName>
                                        </p:attrNameLst>
                                      </p:cBhvr>
                                      <p:to>
                                        <p:strVal val="visible"/>
                                      </p:to>
                                    </p:set>
                                    <p:anim calcmode="lin" valueType="num">
                                      <p:cBhvr>
                                        <p:cTn id="7" dur="500" fill="hold"/>
                                        <p:tgtEl>
                                          <p:spTgt spid="264194"/>
                                        </p:tgtEl>
                                        <p:attrNameLst>
                                          <p:attrName>ppt_w</p:attrName>
                                        </p:attrNameLst>
                                      </p:cBhvr>
                                      <p:tavLst>
                                        <p:tav tm="0">
                                          <p:val>
                                            <p:strVal val="4*#ppt_w"/>
                                          </p:val>
                                        </p:tav>
                                        <p:tav tm="100000">
                                          <p:val>
                                            <p:strVal val="#ppt_w"/>
                                          </p:val>
                                        </p:tav>
                                      </p:tavLst>
                                    </p:anim>
                                    <p:anim calcmode="lin" valueType="num">
                                      <p:cBhvr>
                                        <p:cTn id="8" dur="500" fill="hold"/>
                                        <p:tgtEl>
                                          <p:spTgt spid="264194"/>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64195"/>
                                        </p:tgtEl>
                                        <p:attrNameLst>
                                          <p:attrName>style.visibility</p:attrName>
                                        </p:attrNameLst>
                                      </p:cBhvr>
                                      <p:to>
                                        <p:strVal val="visible"/>
                                      </p:to>
                                    </p:set>
                                    <p:anim calcmode="lin" valueType="num">
                                      <p:cBhvr>
                                        <p:cTn id="12" dur="500" fill="hold"/>
                                        <p:tgtEl>
                                          <p:spTgt spid="264195"/>
                                        </p:tgtEl>
                                        <p:attrNameLst>
                                          <p:attrName>ppt_w</p:attrName>
                                        </p:attrNameLst>
                                      </p:cBhvr>
                                      <p:tavLst>
                                        <p:tav tm="0">
                                          <p:val>
                                            <p:fltVal val="0"/>
                                          </p:val>
                                        </p:tav>
                                        <p:tav tm="100000">
                                          <p:val>
                                            <p:strVal val="#ppt_w"/>
                                          </p:val>
                                        </p:tav>
                                      </p:tavLst>
                                    </p:anim>
                                    <p:anim calcmode="lin" valueType="num">
                                      <p:cBhvr>
                                        <p:cTn id="13" dur="500" fill="hold"/>
                                        <p:tgtEl>
                                          <p:spTgt spid="26419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194" grpId="0" autoUpdateAnimBg="0"/>
    </p:bldLst>
  </p:timing>
</p:sld>
</file>

<file path=ppt/slides/slide19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5218" name="Rectangle 2"/>
          <p:cNvSpPr>
            <a:spLocks noGrp="1" noChangeArrowheads="1"/>
          </p:cNvSpPr>
          <p:nvPr>
            <p:ph type="body" idx="1"/>
          </p:nvPr>
        </p:nvSpPr>
        <p:spPr>
          <a:xfrm>
            <a:off x="914400" y="304800"/>
            <a:ext cx="7391400" cy="533400"/>
          </a:xfrm>
        </p:spPr>
        <p:txBody>
          <a:bodyPr/>
          <a:lstStyle/>
          <a:p>
            <a:pPr marL="0" indent="0" algn="ctr" eaLnBrk="1" hangingPunct="1">
              <a:lnSpc>
                <a:spcPct val="90000"/>
              </a:lnSpc>
              <a:buFont typeface="Wingdings" pitchFamily="2" charset="2"/>
              <a:buNone/>
              <a:defRPr/>
            </a:pPr>
            <a:r>
              <a:rPr lang="es-MX" sz="3600" b="1" smtClean="0">
                <a:solidFill>
                  <a:schemeClr val="tx2"/>
                </a:solidFill>
                <a:effectLst>
                  <a:outerShdw blurRad="38100" dist="38100" dir="2700000" algn="tl">
                    <a:srgbClr val="C0C0C0"/>
                  </a:outerShdw>
                </a:effectLst>
                <a:ea typeface="+mn-ea"/>
                <a:cs typeface="+mn-cs"/>
              </a:rPr>
              <a:t> RECLUTAMIENTO</a:t>
            </a:r>
            <a:endParaRPr lang="es-MX" sz="1400" b="1" i="1" smtClean="0">
              <a:solidFill>
                <a:schemeClr val="tx2"/>
              </a:solidFill>
              <a:effectLst>
                <a:outerShdw blurRad="38100" dist="38100" dir="2700000" algn="tl">
                  <a:srgbClr val="C0C0C0"/>
                </a:outerShdw>
              </a:effectLst>
              <a:ea typeface="+mn-ea"/>
              <a:cs typeface="+mn-cs"/>
            </a:endParaRPr>
          </a:p>
        </p:txBody>
      </p:sp>
      <p:grpSp>
        <p:nvGrpSpPr>
          <p:cNvPr id="265219" name="Group 3"/>
          <p:cNvGrpSpPr>
            <a:grpSpLocks/>
          </p:cNvGrpSpPr>
          <p:nvPr/>
        </p:nvGrpSpPr>
        <p:grpSpPr bwMode="auto">
          <a:xfrm>
            <a:off x="685800" y="1143000"/>
            <a:ext cx="8610600" cy="5259388"/>
            <a:chOff x="432" y="825"/>
            <a:chExt cx="5424" cy="3313"/>
          </a:xfrm>
        </p:grpSpPr>
        <p:sp>
          <p:nvSpPr>
            <p:cNvPr id="265220" name="Text Box 4"/>
            <p:cNvSpPr txBox="1">
              <a:spLocks noChangeArrowheads="1"/>
            </p:cNvSpPr>
            <p:nvPr/>
          </p:nvSpPr>
          <p:spPr bwMode="auto">
            <a:xfrm>
              <a:off x="432" y="825"/>
              <a:ext cx="5424" cy="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defRPr/>
              </a:pPr>
              <a:r>
                <a:rPr kumimoji="1" lang="es-MX" sz="2800" b="1" i="1" u="sng" dirty="0">
                  <a:solidFill>
                    <a:srgbClr val="FF0000"/>
                  </a:solidFill>
                  <a:effectLst>
                    <a:outerShdw blurRad="38100" dist="38100" dir="2700000" algn="tl">
                      <a:srgbClr val="C0C0C0"/>
                    </a:outerShdw>
                  </a:effectLst>
                  <a:latin typeface="Arial" charset="0"/>
                  <a:ea typeface="+mn-ea"/>
                </a:rPr>
                <a:t>INSTRUMENTOS DE EVALUACION EMPLEADOS</a:t>
              </a:r>
              <a:endParaRPr kumimoji="1" lang="es-ES" sz="2800" b="1" i="1" u="sng" dirty="0">
                <a:solidFill>
                  <a:srgbClr val="FF0000"/>
                </a:solidFill>
                <a:effectLst>
                  <a:outerShdw blurRad="38100" dist="38100" dir="2700000" algn="tl">
                    <a:srgbClr val="C0C0C0"/>
                  </a:outerShdw>
                </a:effectLst>
                <a:latin typeface="Arial" charset="0"/>
                <a:ea typeface="+mn-ea"/>
              </a:endParaRPr>
            </a:p>
          </p:txBody>
        </p:sp>
        <p:sp>
          <p:nvSpPr>
            <p:cNvPr id="265221" name="Text Box 5"/>
            <p:cNvSpPr txBox="1">
              <a:spLocks noChangeArrowheads="1"/>
            </p:cNvSpPr>
            <p:nvPr/>
          </p:nvSpPr>
          <p:spPr bwMode="auto">
            <a:xfrm>
              <a:off x="612" y="1200"/>
              <a:ext cx="4992" cy="29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3000" b="1" i="1" u="sng" dirty="0">
                  <a:solidFill>
                    <a:srgbClr val="0000FF"/>
                  </a:solidFill>
                  <a:effectLst>
                    <a:outerShdw blurRad="38100" dist="38100" dir="2700000" algn="tl">
                      <a:srgbClr val="C0C0C0"/>
                    </a:outerShdw>
                  </a:effectLst>
                  <a:latin typeface="Arial" pitchFamily="34" charset="0"/>
                </a:rPr>
                <a:t>ENTREVISTA DE SELECCIÓN</a:t>
              </a:r>
              <a:r>
                <a:rPr kumimoji="1" lang="es-MX" altLang="es-MX" sz="3000" b="1" dirty="0">
                  <a:solidFill>
                    <a:srgbClr val="0000FF"/>
                  </a:solidFill>
                  <a:latin typeface="Arial" pitchFamily="34" charset="0"/>
                </a:rPr>
                <a:t>: </a:t>
              </a:r>
            </a:p>
            <a:p>
              <a:pPr algn="just" eaLnBrk="1" hangingPunct="1"/>
              <a:r>
                <a:rPr kumimoji="1" lang="es-MX" altLang="es-MX" sz="3000" b="1" dirty="0">
                  <a:solidFill>
                    <a:schemeClr val="tx2"/>
                  </a:solidFill>
                  <a:latin typeface="Arial" pitchFamily="34" charset="0"/>
                </a:rPr>
                <a:t>EL ENTREVISTADOR SELECCIONA EL ESCENARIO QUE VA APLICAR EN LA ENTEVISTA, PUDIENDO SER ESTA </a:t>
              </a:r>
              <a:r>
                <a:rPr kumimoji="1" lang="es-MX" altLang="es-MX" sz="3000" b="1" i="1" u="sng" dirty="0">
                  <a:solidFill>
                    <a:srgbClr val="FF0000"/>
                  </a:solidFill>
                  <a:effectLst>
                    <a:outerShdw blurRad="38100" dist="38100" dir="2700000" algn="tl">
                      <a:srgbClr val="C0C0C0"/>
                    </a:outerShdw>
                  </a:effectLst>
                  <a:latin typeface="Arial" pitchFamily="34" charset="0"/>
                </a:rPr>
                <a:t>INFORMAL</a:t>
              </a:r>
              <a:r>
                <a:rPr kumimoji="1" lang="es-MX" altLang="es-MX" sz="3000" b="1" dirty="0">
                  <a:solidFill>
                    <a:schemeClr val="tx2"/>
                  </a:solidFill>
                  <a:latin typeface="Arial" pitchFamily="34" charset="0"/>
                </a:rPr>
                <a:t>, HACIENDO </a:t>
              </a:r>
              <a:r>
                <a:rPr kumimoji="1" lang="es-MX" altLang="es-MX" sz="3000" b="1" dirty="0" smtClean="0">
                  <a:solidFill>
                    <a:schemeClr val="tx2"/>
                  </a:solidFill>
                  <a:latin typeface="Arial" pitchFamily="34" charset="0"/>
                </a:rPr>
                <a:t>MÁS </a:t>
              </a:r>
              <a:r>
                <a:rPr kumimoji="1" lang="es-MX" altLang="es-MX" sz="3000" b="1" dirty="0">
                  <a:solidFill>
                    <a:schemeClr val="tx2"/>
                  </a:solidFill>
                  <a:latin typeface="Arial" pitchFamily="34" charset="0"/>
                </a:rPr>
                <a:t>AMISTOSA Y RELAJADA LA ENTREVISTA; O DE UNA ACTITUD </a:t>
              </a:r>
              <a:r>
                <a:rPr kumimoji="1" lang="es-MX" altLang="es-MX" sz="3000" b="1" i="1" u="sng" dirty="0">
                  <a:solidFill>
                    <a:srgbClr val="FF0000"/>
                  </a:solidFill>
                  <a:effectLst>
                    <a:outerShdw blurRad="38100" dist="38100" dir="2700000" algn="tl">
                      <a:srgbClr val="C0C0C0"/>
                    </a:outerShdw>
                  </a:effectLst>
                  <a:latin typeface="Arial" pitchFamily="34" charset="0"/>
                </a:rPr>
                <a:t>AGRESIVA</a:t>
              </a:r>
              <a:r>
                <a:rPr kumimoji="1" lang="es-MX" altLang="es-MX" sz="3000" b="1" dirty="0">
                  <a:solidFill>
                    <a:schemeClr val="tx2"/>
                  </a:solidFill>
                  <a:latin typeface="Arial" pitchFamily="34" charset="0"/>
                </a:rPr>
                <a:t> Y MUY </a:t>
              </a:r>
              <a:r>
                <a:rPr kumimoji="1" lang="es-MX" altLang="es-MX" sz="3000" b="1" i="1" u="sng" dirty="0">
                  <a:solidFill>
                    <a:srgbClr val="FF0000"/>
                  </a:solidFill>
                  <a:effectLst>
                    <a:outerShdw blurRad="38100" dist="38100" dir="2700000" algn="tl">
                      <a:srgbClr val="C0C0C0"/>
                    </a:outerShdw>
                  </a:effectLst>
                  <a:latin typeface="Arial" pitchFamily="34" charset="0"/>
                </a:rPr>
                <a:t>FORMAL</a:t>
              </a:r>
              <a:r>
                <a:rPr kumimoji="1" lang="es-MX" altLang="es-MX" sz="3000" b="1" dirty="0">
                  <a:solidFill>
                    <a:schemeClr val="tx2"/>
                  </a:solidFill>
                  <a:latin typeface="Arial" pitchFamily="34" charset="0"/>
                </a:rPr>
                <a:t>, PARA VER LOS DIFERENTES TIPOS DE REACCIONES QUE PRESENTARAN LOS CANDIDATOS A OCUPAR LA VACANTE.</a:t>
              </a:r>
              <a:endParaRPr kumimoji="1" lang="es-ES" altLang="es-MX" sz="3000" b="1" dirty="0">
                <a:solidFill>
                  <a:schemeClr val="tx2"/>
                </a:solidFill>
                <a:latin typeface="Arial" pitchFamily="34" charset="0"/>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65218"/>
                                        </p:tgtEl>
                                        <p:attrNameLst>
                                          <p:attrName>style.visibility</p:attrName>
                                        </p:attrNameLst>
                                      </p:cBhvr>
                                      <p:to>
                                        <p:strVal val="visible"/>
                                      </p:to>
                                    </p:set>
                                    <p:anim calcmode="lin" valueType="num">
                                      <p:cBhvr>
                                        <p:cTn id="7" dur="500" fill="hold"/>
                                        <p:tgtEl>
                                          <p:spTgt spid="265218"/>
                                        </p:tgtEl>
                                        <p:attrNameLst>
                                          <p:attrName>ppt_w</p:attrName>
                                        </p:attrNameLst>
                                      </p:cBhvr>
                                      <p:tavLst>
                                        <p:tav tm="0">
                                          <p:val>
                                            <p:strVal val="4*#ppt_w"/>
                                          </p:val>
                                        </p:tav>
                                        <p:tav tm="100000">
                                          <p:val>
                                            <p:strVal val="#ppt_w"/>
                                          </p:val>
                                        </p:tav>
                                      </p:tavLst>
                                    </p:anim>
                                    <p:anim calcmode="lin" valueType="num">
                                      <p:cBhvr>
                                        <p:cTn id="8" dur="500" fill="hold"/>
                                        <p:tgtEl>
                                          <p:spTgt spid="265218"/>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65219"/>
                                        </p:tgtEl>
                                        <p:attrNameLst>
                                          <p:attrName>style.visibility</p:attrName>
                                        </p:attrNameLst>
                                      </p:cBhvr>
                                      <p:to>
                                        <p:strVal val="visible"/>
                                      </p:to>
                                    </p:set>
                                    <p:anim calcmode="lin" valueType="num">
                                      <p:cBhvr>
                                        <p:cTn id="12" dur="500" fill="hold"/>
                                        <p:tgtEl>
                                          <p:spTgt spid="265219"/>
                                        </p:tgtEl>
                                        <p:attrNameLst>
                                          <p:attrName>ppt_w</p:attrName>
                                        </p:attrNameLst>
                                      </p:cBhvr>
                                      <p:tavLst>
                                        <p:tav tm="0">
                                          <p:val>
                                            <p:fltVal val="0"/>
                                          </p:val>
                                        </p:tav>
                                        <p:tav tm="100000">
                                          <p:val>
                                            <p:strVal val="#ppt_w"/>
                                          </p:val>
                                        </p:tav>
                                      </p:tavLst>
                                    </p:anim>
                                    <p:anim calcmode="lin" valueType="num">
                                      <p:cBhvr>
                                        <p:cTn id="13" dur="500" fill="hold"/>
                                        <p:tgtEl>
                                          <p:spTgt spid="26521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5218" grpId="0" autoUpdateAnimBg="0"/>
    </p:bldLst>
  </p:timing>
</p:sld>
</file>

<file path=ppt/slides/slide19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42" name="Rectangle 2"/>
          <p:cNvSpPr>
            <a:spLocks noGrp="1" noChangeArrowheads="1"/>
          </p:cNvSpPr>
          <p:nvPr>
            <p:ph type="body" idx="1"/>
          </p:nvPr>
        </p:nvSpPr>
        <p:spPr>
          <a:xfrm>
            <a:off x="990600" y="152400"/>
            <a:ext cx="7391400" cy="533400"/>
          </a:xfrm>
        </p:spPr>
        <p:txBody>
          <a:bodyPr/>
          <a:lstStyle/>
          <a:p>
            <a:pPr marL="0" indent="0" algn="ctr" eaLnBrk="1" hangingPunct="1">
              <a:lnSpc>
                <a:spcPct val="90000"/>
              </a:lnSpc>
              <a:buFont typeface="Wingdings" pitchFamily="2" charset="2"/>
              <a:buNone/>
              <a:defRPr/>
            </a:pPr>
            <a:r>
              <a:rPr lang="es-MX" sz="3600" b="1" smtClean="0">
                <a:solidFill>
                  <a:schemeClr val="tx2"/>
                </a:solidFill>
                <a:effectLst>
                  <a:outerShdw blurRad="38100" dist="38100" dir="2700000" algn="tl">
                    <a:srgbClr val="C0C0C0"/>
                  </a:outerShdw>
                </a:effectLst>
                <a:ea typeface="+mn-ea"/>
                <a:cs typeface="+mn-cs"/>
              </a:rPr>
              <a:t> RECLUTAMIENTO</a:t>
            </a:r>
            <a:endParaRPr lang="es-MX" sz="1400" b="1" i="1" smtClean="0">
              <a:solidFill>
                <a:schemeClr val="tx2"/>
              </a:solidFill>
              <a:effectLst>
                <a:outerShdw blurRad="38100" dist="38100" dir="2700000" algn="tl">
                  <a:srgbClr val="C0C0C0"/>
                </a:outerShdw>
              </a:effectLst>
              <a:ea typeface="+mn-ea"/>
              <a:cs typeface="+mn-cs"/>
            </a:endParaRPr>
          </a:p>
        </p:txBody>
      </p:sp>
      <p:grpSp>
        <p:nvGrpSpPr>
          <p:cNvPr id="266247" name="Group 7"/>
          <p:cNvGrpSpPr>
            <a:grpSpLocks/>
          </p:cNvGrpSpPr>
          <p:nvPr/>
        </p:nvGrpSpPr>
        <p:grpSpPr bwMode="auto">
          <a:xfrm>
            <a:off x="762000" y="685800"/>
            <a:ext cx="8610600" cy="5715000"/>
            <a:chOff x="336" y="480"/>
            <a:chExt cx="5424" cy="3600"/>
          </a:xfrm>
        </p:grpSpPr>
        <p:sp>
          <p:nvSpPr>
            <p:cNvPr id="266244" name="Text Box 4"/>
            <p:cNvSpPr txBox="1">
              <a:spLocks noChangeArrowheads="1"/>
            </p:cNvSpPr>
            <p:nvPr/>
          </p:nvSpPr>
          <p:spPr bwMode="auto">
            <a:xfrm>
              <a:off x="336" y="480"/>
              <a:ext cx="5424" cy="3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200" b="1" i="1" u="sng" dirty="0">
                  <a:solidFill>
                    <a:srgbClr val="FF0000"/>
                  </a:solidFill>
                  <a:effectLst>
                    <a:outerShdw blurRad="38100" dist="38100" dir="2700000" algn="tl">
                      <a:srgbClr val="C0C0C0"/>
                    </a:outerShdw>
                  </a:effectLst>
                  <a:latin typeface="Arial" charset="0"/>
                  <a:ea typeface="+mn-ea"/>
                </a:rPr>
                <a:t>FASES DE LA ENTREVISTA</a:t>
              </a:r>
              <a:endParaRPr kumimoji="1" lang="es-ES" sz="3200" b="1" i="1" u="sng" dirty="0">
                <a:solidFill>
                  <a:srgbClr val="FF0000"/>
                </a:solidFill>
                <a:effectLst>
                  <a:outerShdw blurRad="38100" dist="38100" dir="2700000" algn="tl">
                    <a:srgbClr val="C0C0C0"/>
                  </a:outerShdw>
                </a:effectLst>
                <a:latin typeface="Arial" charset="0"/>
                <a:ea typeface="+mn-ea"/>
              </a:endParaRPr>
            </a:p>
          </p:txBody>
        </p:sp>
        <p:pic>
          <p:nvPicPr>
            <p:cNvPr id="287748" name="Picture 6" descr="C:\Documents and Settings\All Users\Documentos\Mis imágenes\Imágenes de muestra\Fases de Entrevista.jpg"/>
            <p:cNvPicPr>
              <a:picLocks noChangeAspect="1" noChangeArrowheads="1"/>
            </p:cNvPicPr>
            <p:nvPr/>
          </p:nvPicPr>
          <p:blipFill>
            <a:blip r:embed="rId2">
              <a:lum bright="12000" contrast="6000"/>
              <a:extLst>
                <a:ext uri="{28A0092B-C50C-407E-A947-70E740481C1C}">
                  <a14:useLocalDpi xmlns:a14="http://schemas.microsoft.com/office/drawing/2010/main" val="0"/>
                </a:ext>
              </a:extLst>
            </a:blip>
            <a:srcRect/>
            <a:stretch>
              <a:fillRect/>
            </a:stretch>
          </p:blipFill>
          <p:spPr bwMode="auto">
            <a:xfrm>
              <a:off x="528" y="910"/>
              <a:ext cx="4752" cy="3170"/>
            </a:xfrm>
            <a:prstGeom prst="rect">
              <a:avLst/>
            </a:prstGeom>
            <a:noFill/>
            <a:ln w="57150" cmpd="thickThin">
              <a:solidFill>
                <a:srgbClr val="800080"/>
              </a:solidFill>
              <a:miter lim="800000"/>
              <a:headEnd/>
              <a:tailEnd/>
            </a:ln>
            <a:extLst>
              <a:ext uri="{909E8E84-426E-40dd-AFC4-6F175D3DCCD1}">
                <a14:hiddenFill xmlns="" xmlns:a14="http://schemas.microsoft.com/office/drawing/2010/main">
                  <a:solidFill>
                    <a:srgbClr val="FFFFFF"/>
                  </a:solidFill>
                </a14:hiddenFill>
              </a:ext>
            </a:extLst>
          </p:spPr>
        </p:pic>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66242"/>
                                        </p:tgtEl>
                                        <p:attrNameLst>
                                          <p:attrName>style.visibility</p:attrName>
                                        </p:attrNameLst>
                                      </p:cBhvr>
                                      <p:to>
                                        <p:strVal val="visible"/>
                                      </p:to>
                                    </p:set>
                                    <p:anim calcmode="lin" valueType="num">
                                      <p:cBhvr>
                                        <p:cTn id="7" dur="500" fill="hold"/>
                                        <p:tgtEl>
                                          <p:spTgt spid="266242"/>
                                        </p:tgtEl>
                                        <p:attrNameLst>
                                          <p:attrName>ppt_w</p:attrName>
                                        </p:attrNameLst>
                                      </p:cBhvr>
                                      <p:tavLst>
                                        <p:tav tm="0">
                                          <p:val>
                                            <p:strVal val="4*#ppt_w"/>
                                          </p:val>
                                        </p:tav>
                                        <p:tav tm="100000">
                                          <p:val>
                                            <p:strVal val="#ppt_w"/>
                                          </p:val>
                                        </p:tav>
                                      </p:tavLst>
                                    </p:anim>
                                    <p:anim calcmode="lin" valueType="num">
                                      <p:cBhvr>
                                        <p:cTn id="8" dur="500" fill="hold"/>
                                        <p:tgtEl>
                                          <p:spTgt spid="266242"/>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66247"/>
                                        </p:tgtEl>
                                        <p:attrNameLst>
                                          <p:attrName>style.visibility</p:attrName>
                                        </p:attrNameLst>
                                      </p:cBhvr>
                                      <p:to>
                                        <p:strVal val="visible"/>
                                      </p:to>
                                    </p:set>
                                    <p:anim calcmode="lin" valueType="num">
                                      <p:cBhvr>
                                        <p:cTn id="12" dur="500" fill="hold"/>
                                        <p:tgtEl>
                                          <p:spTgt spid="266247"/>
                                        </p:tgtEl>
                                        <p:attrNameLst>
                                          <p:attrName>ppt_w</p:attrName>
                                        </p:attrNameLst>
                                      </p:cBhvr>
                                      <p:tavLst>
                                        <p:tav tm="0">
                                          <p:val>
                                            <p:fltVal val="0"/>
                                          </p:val>
                                        </p:tav>
                                        <p:tav tm="100000">
                                          <p:val>
                                            <p:strVal val="#ppt_w"/>
                                          </p:val>
                                        </p:tav>
                                      </p:tavLst>
                                    </p:anim>
                                    <p:anim calcmode="lin" valueType="num">
                                      <p:cBhvr>
                                        <p:cTn id="13" dur="500" fill="hold"/>
                                        <p:tgtEl>
                                          <p:spTgt spid="26624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42"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ctrTitle" idx="4294967295"/>
          </p:nvPr>
        </p:nvSpPr>
        <p:spPr>
          <a:xfrm>
            <a:off x="2274888" y="333375"/>
            <a:ext cx="6869112" cy="609600"/>
          </a:xfrm>
          <a:extLst>
            <a:ext uri="{FAA26D3D-D897-4be2-8F04-BA451C77F1D7}">
              <ma14:placeholderFlag xmlns:ma14="http://schemas.microsoft.com/office/mac/drawingml/2011/main" val="1"/>
            </a:ext>
          </a:extLst>
        </p:spPr>
        <p:txBody>
          <a:bodyPr lIns="92075" tIns="46038" rIns="92075" bIns="46038" anchor="b"/>
          <a:lstStyle/>
          <a:p>
            <a:pPr eaLnBrk="1" hangingPunct="1">
              <a:defRPr/>
            </a:pPr>
            <a:r>
              <a:rPr lang="es-MX" sz="5400"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mj-ea"/>
                <a:cs typeface="+mj-cs"/>
              </a:rPr>
              <a:t>BIBLIOGRAF</a:t>
            </a:r>
            <a:r>
              <a:rPr lang="es-ES" sz="5400"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mj-ea"/>
                <a:cs typeface="+mj-cs"/>
              </a:rPr>
              <a:t>Í</a:t>
            </a:r>
            <a:r>
              <a:rPr lang="es-MX" sz="5400"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mj-ea"/>
                <a:cs typeface="+mj-cs"/>
              </a:rPr>
              <a:t>A </a:t>
            </a:r>
            <a:endParaRPr lang="es-ES" sz="5400"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mj-ea"/>
              <a:cs typeface="+mj-cs"/>
            </a:endParaRPr>
          </a:p>
        </p:txBody>
      </p:sp>
      <p:sp>
        <p:nvSpPr>
          <p:cNvPr id="49156" name="Text Box 4"/>
          <p:cNvSpPr txBox="1">
            <a:spLocks noChangeArrowheads="1"/>
          </p:cNvSpPr>
          <p:nvPr/>
        </p:nvSpPr>
        <p:spPr bwMode="auto">
          <a:xfrm>
            <a:off x="381000" y="908720"/>
            <a:ext cx="8511480" cy="35394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kumimoji="1" sz="2400">
                <a:solidFill>
                  <a:schemeClr val="tx1"/>
                </a:solidFill>
                <a:latin typeface="Times New Roman" pitchFamily="18" charset="0"/>
              </a:defRPr>
            </a:lvl1pPr>
            <a:lvl2pPr marL="914400" indent="-457200">
              <a:defRPr kumimoji="1" sz="2400">
                <a:solidFill>
                  <a:schemeClr val="tx1"/>
                </a:solidFill>
                <a:latin typeface="Times New Roman" pitchFamily="18" charset="0"/>
              </a:defRPr>
            </a:lvl2pPr>
            <a:lvl3pPr marL="1371600" indent="-457200">
              <a:defRPr kumimoji="1" sz="2400">
                <a:solidFill>
                  <a:schemeClr val="tx1"/>
                </a:solidFill>
                <a:latin typeface="Times New Roman" pitchFamily="18" charset="0"/>
              </a:defRPr>
            </a:lvl3pPr>
            <a:lvl4pPr marL="1828800" indent="-457200">
              <a:defRPr kumimoji="1" sz="2400">
                <a:solidFill>
                  <a:schemeClr val="tx1"/>
                </a:solidFill>
                <a:latin typeface="Times New Roman" pitchFamily="18" charset="0"/>
              </a:defRPr>
            </a:lvl4pPr>
            <a:lvl5pPr marL="2286000" indent="-457200">
              <a:defRPr kumimoji="1" sz="2400">
                <a:solidFill>
                  <a:schemeClr val="tx1"/>
                </a:solidFill>
                <a:latin typeface="Times New Roman" pitchFamily="18" charset="0"/>
              </a:defRPr>
            </a:lvl5pPr>
            <a:lvl6pPr marL="2743200" indent="-457200" fontAlgn="base">
              <a:spcBef>
                <a:spcPct val="0"/>
              </a:spcBef>
              <a:spcAft>
                <a:spcPct val="0"/>
              </a:spcAft>
              <a:defRPr kumimoji="1" sz="2400">
                <a:solidFill>
                  <a:schemeClr val="tx1"/>
                </a:solidFill>
                <a:latin typeface="Times New Roman" pitchFamily="18" charset="0"/>
              </a:defRPr>
            </a:lvl6pPr>
            <a:lvl7pPr marL="3200400" indent="-457200" fontAlgn="base">
              <a:spcBef>
                <a:spcPct val="0"/>
              </a:spcBef>
              <a:spcAft>
                <a:spcPct val="0"/>
              </a:spcAft>
              <a:defRPr kumimoji="1" sz="2400">
                <a:solidFill>
                  <a:schemeClr val="tx1"/>
                </a:solidFill>
                <a:latin typeface="Times New Roman" pitchFamily="18" charset="0"/>
              </a:defRPr>
            </a:lvl7pPr>
            <a:lvl8pPr marL="3657600" indent="-457200" fontAlgn="base">
              <a:spcBef>
                <a:spcPct val="0"/>
              </a:spcBef>
              <a:spcAft>
                <a:spcPct val="0"/>
              </a:spcAft>
              <a:defRPr kumimoji="1" sz="2400">
                <a:solidFill>
                  <a:schemeClr val="tx1"/>
                </a:solidFill>
                <a:latin typeface="Times New Roman" pitchFamily="18" charset="0"/>
              </a:defRPr>
            </a:lvl8pPr>
            <a:lvl9pPr marL="4114800" indent="-457200" fontAlgn="base">
              <a:spcBef>
                <a:spcPct val="0"/>
              </a:spcBef>
              <a:spcAft>
                <a:spcPct val="0"/>
              </a:spcAft>
              <a:defRPr kumimoji="1" sz="2400">
                <a:solidFill>
                  <a:schemeClr val="tx1"/>
                </a:solidFill>
                <a:latin typeface="Times New Roman" pitchFamily="18" charset="0"/>
              </a:defRPr>
            </a:lvl9pPr>
          </a:lstStyle>
          <a:p>
            <a:pPr algn="just">
              <a:buFont typeface="+mj-lt"/>
              <a:buAutoNum type="arabicPeriod"/>
            </a:pPr>
            <a:r>
              <a:rPr lang="es-MX" sz="2800" b="1" dirty="0" smtClean="0">
                <a:solidFill>
                  <a:srgbClr val="FF0000"/>
                </a:solidFill>
              </a:rPr>
              <a:t>Chiavenato Idalberto (2011)</a:t>
            </a:r>
            <a:r>
              <a:rPr lang="es-MX" sz="2800" dirty="0" smtClean="0"/>
              <a:t>. </a:t>
            </a:r>
            <a:r>
              <a:rPr lang="es-MX" sz="2800" b="1" dirty="0" smtClean="0"/>
              <a:t>Administración de Recursos Humanos</a:t>
            </a:r>
            <a:r>
              <a:rPr lang="es-MX" sz="2800" dirty="0" smtClean="0"/>
              <a:t>, McGraw-Hill.</a:t>
            </a:r>
            <a:endParaRPr lang="es-MX" sz="2800" dirty="0"/>
          </a:p>
          <a:p>
            <a:pPr algn="just">
              <a:buFont typeface="+mj-lt"/>
              <a:buAutoNum type="arabicPeriod"/>
            </a:pPr>
            <a:endParaRPr lang="es-MX" sz="2800" dirty="0"/>
          </a:p>
          <a:p>
            <a:pPr algn="just">
              <a:buFont typeface="+mj-lt"/>
              <a:buAutoNum type="arabicPeriod"/>
            </a:pPr>
            <a:r>
              <a:rPr lang="es-MX" sz="2800" dirty="0" smtClean="0"/>
              <a:t>Rodriguez Valencia </a:t>
            </a:r>
            <a:r>
              <a:rPr lang="es-MX" sz="2800" dirty="0"/>
              <a:t>(</a:t>
            </a:r>
            <a:r>
              <a:rPr lang="es-MX" sz="2800" dirty="0" smtClean="0"/>
              <a:t>2012) </a:t>
            </a:r>
            <a:r>
              <a:rPr lang="es-MX" sz="2800" b="1" dirty="0" smtClean="0"/>
              <a:t>Administración Moderna de Personal</a:t>
            </a:r>
            <a:r>
              <a:rPr lang="es-MX" sz="2800" dirty="0" smtClean="0"/>
              <a:t>. </a:t>
            </a:r>
            <a:r>
              <a:rPr lang="es-MX" sz="2800" dirty="0"/>
              <a:t>Ed. </a:t>
            </a:r>
            <a:r>
              <a:rPr lang="es-MX" sz="2800" dirty="0" smtClean="0"/>
              <a:t>Thompson.</a:t>
            </a:r>
          </a:p>
          <a:p>
            <a:pPr algn="just">
              <a:buFont typeface="+mj-lt"/>
              <a:buAutoNum type="arabicPeriod"/>
            </a:pPr>
            <a:endParaRPr lang="es-MX" sz="2800" dirty="0"/>
          </a:p>
          <a:p>
            <a:pPr algn="just">
              <a:buFont typeface="+mj-lt"/>
              <a:buAutoNum type="arabicPeriod"/>
            </a:pPr>
            <a:r>
              <a:rPr lang="es-MX" sz="2800" dirty="0" smtClean="0"/>
              <a:t>Werther, Jr. Davis. </a:t>
            </a:r>
            <a:r>
              <a:rPr lang="es-MX" sz="2800" dirty="0"/>
              <a:t>(</a:t>
            </a:r>
            <a:r>
              <a:rPr lang="es-MX" sz="2800" dirty="0" smtClean="0"/>
              <a:t>2009) </a:t>
            </a:r>
            <a:r>
              <a:rPr lang="es-MX" sz="2800" b="1" dirty="0" smtClean="0"/>
              <a:t>Administración de Personal y Recursos Humanos</a:t>
            </a:r>
            <a:r>
              <a:rPr lang="es-MX" sz="2800" dirty="0" smtClean="0"/>
              <a:t>, Ed</a:t>
            </a:r>
            <a:r>
              <a:rPr lang="es-MX" sz="2800" dirty="0"/>
              <a:t>. </a:t>
            </a:r>
            <a:r>
              <a:rPr lang="es-MX" sz="2800" dirty="0" smtClean="0"/>
              <a:t>McGraw-Hill.</a:t>
            </a:r>
            <a:endParaRPr lang="es-MX" sz="2800" dirty="0"/>
          </a:p>
        </p:txBody>
      </p:sp>
      <p:pic>
        <p:nvPicPr>
          <p:cNvPr id="2" name="Imagen 1"/>
          <p:cNvPicPr>
            <a:picLocks noChangeAspect="1"/>
          </p:cNvPicPr>
          <p:nvPr/>
        </p:nvPicPr>
        <p:blipFill>
          <a:blip r:embed="rId3"/>
          <a:stretch>
            <a:fillRect/>
          </a:stretch>
        </p:blipFill>
        <p:spPr>
          <a:xfrm>
            <a:off x="3563888" y="4568618"/>
            <a:ext cx="2088232" cy="1884718"/>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49154"/>
                                        </p:tgtEl>
                                        <p:attrNameLst>
                                          <p:attrName>style.visibility</p:attrName>
                                        </p:attrNameLst>
                                      </p:cBhvr>
                                      <p:to>
                                        <p:strVal val="visible"/>
                                      </p:to>
                                    </p:set>
                                    <p:anim calcmode="lin" valueType="num">
                                      <p:cBhvr additive="base">
                                        <p:cTn id="7" dur="500" fill="hold"/>
                                        <p:tgtEl>
                                          <p:spTgt spid="49154"/>
                                        </p:tgtEl>
                                        <p:attrNameLst>
                                          <p:attrName>ppt_x</p:attrName>
                                        </p:attrNameLst>
                                      </p:cBhvr>
                                      <p:tavLst>
                                        <p:tav tm="0">
                                          <p:val>
                                            <p:strVal val="0-#ppt_w/2"/>
                                          </p:val>
                                        </p:tav>
                                        <p:tav tm="100000">
                                          <p:val>
                                            <p:strVal val="#ppt_x"/>
                                          </p:val>
                                        </p:tav>
                                      </p:tavLst>
                                    </p:anim>
                                    <p:anim calcmode="lin" valueType="num">
                                      <p:cBhvr additive="base">
                                        <p:cTn id="8" dur="500" fill="hold"/>
                                        <p:tgtEl>
                                          <p:spTgt spid="4915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9156"/>
                                        </p:tgtEl>
                                        <p:attrNameLst>
                                          <p:attrName>style.visibility</p:attrName>
                                        </p:attrNameLst>
                                      </p:cBhvr>
                                      <p:to>
                                        <p:strVal val="visible"/>
                                      </p:to>
                                    </p:set>
                                    <p:anim calcmode="lin" valueType="num">
                                      <p:cBhvr additive="base">
                                        <p:cTn id="12" dur="500" fill="hold"/>
                                        <p:tgtEl>
                                          <p:spTgt spid="49156"/>
                                        </p:tgtEl>
                                        <p:attrNameLst>
                                          <p:attrName>ppt_x</p:attrName>
                                        </p:attrNameLst>
                                      </p:cBhvr>
                                      <p:tavLst>
                                        <p:tav tm="0">
                                          <p:val>
                                            <p:strVal val="0-#ppt_w/2"/>
                                          </p:val>
                                        </p:tav>
                                        <p:tav tm="100000">
                                          <p:val>
                                            <p:strVal val="#ppt_x"/>
                                          </p:val>
                                        </p:tav>
                                      </p:tavLst>
                                    </p:anim>
                                    <p:anim calcmode="lin" valueType="num">
                                      <p:cBhvr additive="base">
                                        <p:cTn id="13" dur="500" fill="hold"/>
                                        <p:tgtEl>
                                          <p:spTgt spid="49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6"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1066800" y="152400"/>
            <a:ext cx="7704138" cy="1065213"/>
          </a:xfrm>
        </p:spPr>
        <p:txBody>
          <a:bodyPr lIns="92075" tIns="46038" rIns="92075" bIns="46038"/>
          <a:lstStyle/>
          <a:p>
            <a:pPr algn="ctr" eaLnBrk="1" hangingPunct="1"/>
            <a:r>
              <a:rPr lang="es-MX" altLang="es-MX" smtClean="0">
                <a:effectLst>
                  <a:outerShdw blurRad="38100" dist="38100" dir="2700000" algn="tl">
                    <a:srgbClr val="C0C0C0"/>
                  </a:outerShdw>
                </a:effectLst>
              </a:rPr>
              <a:t>Administración de los Recursos Humanos</a:t>
            </a:r>
            <a:endParaRPr lang="es-ES" altLang="es-MX" smtClean="0">
              <a:effectLst>
                <a:outerShdw blurRad="38100" dist="38100" dir="2700000" algn="tl">
                  <a:srgbClr val="C0C0C0"/>
                </a:outerShdw>
              </a:effectLst>
            </a:endParaRPr>
          </a:p>
        </p:txBody>
      </p:sp>
      <p:sp>
        <p:nvSpPr>
          <p:cNvPr id="94212" name="Rectangle 4"/>
          <p:cNvSpPr>
            <a:spLocks noGrp="1" noChangeArrowheads="1"/>
          </p:cNvSpPr>
          <p:nvPr>
            <p:ph type="body" idx="1"/>
          </p:nvPr>
        </p:nvSpPr>
        <p:spPr>
          <a:xfrm>
            <a:off x="615950" y="1143000"/>
            <a:ext cx="8451850" cy="4343400"/>
          </a:xfrm>
        </p:spPr>
        <p:txBody>
          <a:bodyPr/>
          <a:lstStyle/>
          <a:p>
            <a:pPr algn="just" eaLnBrk="1" hangingPunct="1">
              <a:buFont typeface="Wingdings" pitchFamily="2" charset="2"/>
              <a:buNone/>
            </a:pPr>
            <a:endParaRPr lang="es-MX" altLang="es-MX" sz="1200" dirty="0" smtClean="0">
              <a:solidFill>
                <a:srgbClr val="33CC33"/>
              </a:solidFill>
            </a:endParaRPr>
          </a:p>
          <a:p>
            <a:pPr algn="just" eaLnBrk="1" hangingPunct="1">
              <a:buClr>
                <a:srgbClr val="660066"/>
              </a:buClr>
            </a:pPr>
            <a:r>
              <a:rPr lang="es-MX" altLang="es-MX" sz="2400" b="1" dirty="0" smtClean="0">
                <a:solidFill>
                  <a:srgbClr val="FF0000"/>
                </a:solidFill>
                <a:effectLst>
                  <a:outerShdw blurRad="38100" dist="38100" dir="2700000" algn="tl">
                    <a:srgbClr val="C0C0C0"/>
                  </a:outerShdw>
                </a:effectLst>
              </a:rPr>
              <a:t>IDALBERTO CHIAVENATO</a:t>
            </a:r>
            <a:r>
              <a:rPr lang="es-MX" altLang="es-MX" sz="2400" b="1" dirty="0" smtClean="0">
                <a:solidFill>
                  <a:schemeClr val="tx2"/>
                </a:solidFill>
              </a:rPr>
              <a:t>: CONTINUACIÓN… </a:t>
            </a:r>
          </a:p>
          <a:p>
            <a:pPr marL="400050" lvl="1" indent="0" algn="just" eaLnBrk="1" hangingPunct="1">
              <a:buClr>
                <a:srgbClr val="660066"/>
              </a:buClr>
              <a:buFontTx/>
              <a:buNone/>
            </a:pPr>
            <a:r>
              <a:rPr lang="es-MX" altLang="es-MX" b="1" dirty="0" smtClean="0">
                <a:solidFill>
                  <a:schemeClr val="tx2"/>
                </a:solidFill>
              </a:rPr>
              <a:t>ABARCA CAMPOS DE </a:t>
            </a:r>
            <a:r>
              <a:rPr lang="es-MX" altLang="es-MX" b="1" dirty="0" smtClean="0">
                <a:solidFill>
                  <a:srgbClr val="FF0000"/>
                </a:solidFill>
              </a:rPr>
              <a:t>CONOCIMIENTOS, APLICACIONES</a:t>
            </a:r>
            <a:r>
              <a:rPr lang="es-MX" altLang="es-MX" b="1" dirty="0" smtClean="0">
                <a:solidFill>
                  <a:schemeClr val="tx2"/>
                </a:solidFill>
              </a:rPr>
              <a:t> E </a:t>
            </a:r>
            <a:r>
              <a:rPr lang="es-MX" altLang="es-MX" b="1" dirty="0" smtClean="0">
                <a:solidFill>
                  <a:srgbClr val="FF0000"/>
                </a:solidFill>
              </a:rPr>
              <a:t>INTERPRETACIONES DE MULTIPLES PRUEBAS PSICOLÓGICAS</a:t>
            </a:r>
            <a:r>
              <a:rPr lang="es-MX" altLang="es-MX" b="1" dirty="0" smtClean="0">
                <a:solidFill>
                  <a:schemeClr val="tx2"/>
                </a:solidFill>
              </a:rPr>
              <a:t>, Y ENTREVISTAS, TECNOLOGÍA DEL APRENDIZAJE INDIVIDUAL, ETC.</a:t>
            </a:r>
            <a:r>
              <a:rPr lang="es-MX" altLang="es-MX" dirty="0" smtClean="0">
                <a:solidFill>
                  <a:schemeClr val="tx2"/>
                </a:solidFill>
              </a:rPr>
              <a:t> </a:t>
            </a:r>
            <a:endParaRPr lang="es-ES" altLang="es-MX" b="1" dirty="0" smtClean="0">
              <a:solidFill>
                <a:schemeClr val="tx2"/>
              </a:solidFill>
              <a:effectLst>
                <a:outerShdw blurRad="38100" dist="38100" dir="2700000" algn="tl">
                  <a:srgbClr val="C0C0C0"/>
                </a:outerShdw>
              </a:effectLst>
            </a:endParaRPr>
          </a:p>
        </p:txBody>
      </p:sp>
      <p:sp>
        <p:nvSpPr>
          <p:cNvPr id="16389" name="Rectangle 6"/>
          <p:cNvSpPr>
            <a:spLocks noChangeArrowheads="1"/>
          </p:cNvSpPr>
          <p:nvPr/>
        </p:nvSpPr>
        <p:spPr bwMode="auto">
          <a:xfrm>
            <a:off x="209550" y="1455738"/>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16390" name="Rectangle 7"/>
          <p:cNvSpPr>
            <a:spLocks noChangeArrowheads="1"/>
          </p:cNvSpPr>
          <p:nvPr/>
        </p:nvSpPr>
        <p:spPr bwMode="auto">
          <a:xfrm>
            <a:off x="122238" y="1455738"/>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16391" name="Rectangle 11"/>
          <p:cNvSpPr>
            <a:spLocks noChangeArrowheads="1"/>
          </p:cNvSpPr>
          <p:nvPr/>
        </p:nvSpPr>
        <p:spPr bwMode="auto">
          <a:xfrm>
            <a:off x="209550" y="2616200"/>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sp>
        <p:nvSpPr>
          <p:cNvPr id="16393" name="Rectangle 12"/>
          <p:cNvSpPr>
            <a:spLocks noChangeArrowheads="1"/>
          </p:cNvSpPr>
          <p:nvPr/>
        </p:nvSpPr>
        <p:spPr bwMode="auto">
          <a:xfrm>
            <a:off x="1952625" y="950913"/>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16394" name="Rectangle 13"/>
          <p:cNvSpPr>
            <a:spLocks noChangeArrowheads="1"/>
          </p:cNvSpPr>
          <p:nvPr/>
        </p:nvSpPr>
        <p:spPr bwMode="auto">
          <a:xfrm>
            <a:off x="1865313" y="950913"/>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16395" name="Rectangle 17"/>
          <p:cNvSpPr>
            <a:spLocks noChangeArrowheads="1"/>
          </p:cNvSpPr>
          <p:nvPr/>
        </p:nvSpPr>
        <p:spPr bwMode="auto">
          <a:xfrm>
            <a:off x="1952625" y="2111375"/>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pic>
        <p:nvPicPr>
          <p:cNvPr id="54281" name="Picture 16" descr="http://t2.gstatic.com/images?q=tbn:ANd9GcR6fVdJ0zsZVD7cHjeivjgr5cxneoDBseWXKQyCwtZUgq6KBBg3">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6013" y="5507038"/>
            <a:ext cx="5349875" cy="1235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Imagen 1"/>
          <p:cNvPicPr>
            <a:picLocks noChangeAspect="1"/>
          </p:cNvPicPr>
          <p:nvPr/>
        </p:nvPicPr>
        <p:blipFill>
          <a:blip r:embed="rId5"/>
          <a:stretch>
            <a:fillRect/>
          </a:stretch>
        </p:blipFill>
        <p:spPr>
          <a:xfrm>
            <a:off x="6588224" y="3645024"/>
            <a:ext cx="2430512" cy="2441363"/>
          </a:xfrm>
          <a:prstGeom prst="rect">
            <a:avLst/>
          </a:prstGeom>
          <a:effectLst>
            <a:outerShdw blurRad="50800" dist="38100" dir="2700000" algn="tl" rotWithShape="0">
              <a:srgbClr val="000000">
                <a:alpha val="43000"/>
              </a:srgbClr>
            </a:outerShdw>
          </a:effectLst>
          <a:scene3d>
            <a:camera prst="orthographicFront"/>
            <a:lightRig rig="threePt" dir="t"/>
          </a:scene3d>
          <a:sp3d>
            <a:bevelT/>
          </a:sp3d>
        </p:spPr>
      </p:pic>
      <p:pic>
        <p:nvPicPr>
          <p:cNvPr id="54283" name="Imagen 2"/>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938463" y="3721100"/>
            <a:ext cx="3362325" cy="2228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94210"/>
                                        </p:tgtEl>
                                        <p:attrNameLst>
                                          <p:attrName>style.visibility</p:attrName>
                                        </p:attrNameLst>
                                      </p:cBhvr>
                                      <p:to>
                                        <p:strVal val="visible"/>
                                      </p:to>
                                    </p:set>
                                    <p:animEffect transition="in" filter="barn(outHorizontal)">
                                      <p:cBhvr>
                                        <p:cTn id="7" dur="500"/>
                                        <p:tgtEl>
                                          <p:spTgt spid="94210"/>
                                        </p:tgtEl>
                                      </p:cBhvr>
                                    </p:animEffect>
                                  </p:childTnLst>
                                </p:cTn>
                              </p:par>
                            </p:childTnLst>
                          </p:cTn>
                        </p:par>
                        <p:par>
                          <p:cTn id="8" fill="hold" nodeType="afterGroup">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94212">
                                            <p:txEl>
                                              <p:pRg st="1" end="1"/>
                                            </p:txEl>
                                          </p:spTgt>
                                        </p:tgtEl>
                                        <p:attrNameLst>
                                          <p:attrName>style.visibility</p:attrName>
                                        </p:attrNameLst>
                                      </p:cBhvr>
                                      <p:to>
                                        <p:strVal val="visible"/>
                                      </p:to>
                                    </p:set>
                                    <p:anim calcmode="lin" valueType="num">
                                      <p:cBhvr additive="base">
                                        <p:cTn id="11" dur="500" fill="hold"/>
                                        <p:tgtEl>
                                          <p:spTgt spid="94212">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94212">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4212">
                                            <p:txEl>
                                              <p:pRg st="2" end="2"/>
                                            </p:txEl>
                                          </p:spTgt>
                                        </p:tgtEl>
                                        <p:attrNameLst>
                                          <p:attrName>style.visibility</p:attrName>
                                        </p:attrNameLst>
                                      </p:cBhvr>
                                      <p:to>
                                        <p:strVal val="visible"/>
                                      </p:to>
                                    </p:set>
                                    <p:anim calcmode="lin" valueType="num">
                                      <p:cBhvr additive="base">
                                        <p:cTn id="15" dur="500" fill="hold"/>
                                        <p:tgtEl>
                                          <p:spTgt spid="94212">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94212">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0" grpId="0" autoUpdateAnimBg="0"/>
      <p:bldP spid="94212" grpId="0" build="p" autoUpdateAnimBg="0" advAuto="0"/>
    </p:bldLst>
  </p:timing>
</p:sld>
</file>

<file path=ppt/slides/slide20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7266" name="Rectangle 2"/>
          <p:cNvSpPr>
            <a:spLocks noGrp="1" noChangeArrowheads="1"/>
          </p:cNvSpPr>
          <p:nvPr>
            <p:ph type="body" idx="1"/>
          </p:nvPr>
        </p:nvSpPr>
        <p:spPr>
          <a:xfrm>
            <a:off x="1143000" y="76200"/>
            <a:ext cx="7391400" cy="533400"/>
          </a:xfrm>
        </p:spPr>
        <p:txBody>
          <a:bodyPr/>
          <a:lstStyle/>
          <a:p>
            <a:pPr marL="0" indent="0" algn="ctr" eaLnBrk="1" hangingPunct="1">
              <a:lnSpc>
                <a:spcPct val="90000"/>
              </a:lnSpc>
              <a:buFont typeface="Wingdings" pitchFamily="2" charset="2"/>
              <a:buNone/>
              <a:defRPr/>
            </a:pPr>
            <a:r>
              <a:rPr lang="es-MX" sz="3600" b="1" smtClean="0">
                <a:solidFill>
                  <a:schemeClr val="tx2"/>
                </a:solidFill>
                <a:effectLst>
                  <a:outerShdw blurRad="38100" dist="38100" dir="2700000" algn="tl">
                    <a:srgbClr val="C0C0C0"/>
                  </a:outerShdw>
                </a:effectLst>
                <a:ea typeface="+mn-ea"/>
                <a:cs typeface="+mn-cs"/>
              </a:rPr>
              <a:t> RECLUTAMIENTO</a:t>
            </a:r>
            <a:endParaRPr lang="es-MX" sz="1400" b="1" i="1" smtClean="0">
              <a:solidFill>
                <a:schemeClr val="tx2"/>
              </a:solidFill>
              <a:effectLst>
                <a:outerShdw blurRad="38100" dist="38100" dir="2700000" algn="tl">
                  <a:srgbClr val="C0C0C0"/>
                </a:outerShdw>
              </a:effectLst>
              <a:ea typeface="+mn-ea"/>
              <a:cs typeface="+mn-cs"/>
            </a:endParaRPr>
          </a:p>
        </p:txBody>
      </p:sp>
      <p:grpSp>
        <p:nvGrpSpPr>
          <p:cNvPr id="267267" name="Group 3"/>
          <p:cNvGrpSpPr>
            <a:grpSpLocks/>
          </p:cNvGrpSpPr>
          <p:nvPr/>
        </p:nvGrpSpPr>
        <p:grpSpPr bwMode="auto">
          <a:xfrm>
            <a:off x="533400" y="506413"/>
            <a:ext cx="8610600" cy="6103937"/>
            <a:chOff x="432" y="825"/>
            <a:chExt cx="5424" cy="3845"/>
          </a:xfrm>
        </p:grpSpPr>
        <p:sp>
          <p:nvSpPr>
            <p:cNvPr id="267268" name="Text Box 4"/>
            <p:cNvSpPr txBox="1">
              <a:spLocks noChangeArrowheads="1"/>
            </p:cNvSpPr>
            <p:nvPr/>
          </p:nvSpPr>
          <p:spPr bwMode="auto">
            <a:xfrm>
              <a:off x="432" y="825"/>
              <a:ext cx="5424" cy="3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200" b="1" i="1" u="sng">
                  <a:solidFill>
                    <a:srgbClr val="FFFF66"/>
                  </a:solidFill>
                  <a:effectLst>
                    <a:outerShdw blurRad="38100" dist="38100" dir="2700000" algn="tl">
                      <a:srgbClr val="C0C0C0"/>
                    </a:outerShdw>
                  </a:effectLst>
                  <a:latin typeface="Arial" charset="0"/>
                  <a:ea typeface="+mn-ea"/>
                </a:rPr>
                <a:t>RAPPORT</a:t>
              </a:r>
              <a:endParaRPr kumimoji="1" lang="es-ES" sz="3200" b="1" i="1" u="sng">
                <a:solidFill>
                  <a:srgbClr val="FFFF66"/>
                </a:solidFill>
                <a:effectLst>
                  <a:outerShdw blurRad="38100" dist="38100" dir="2700000" algn="tl">
                    <a:srgbClr val="C0C0C0"/>
                  </a:outerShdw>
                </a:effectLst>
                <a:latin typeface="Arial" charset="0"/>
                <a:ea typeface="+mn-ea"/>
              </a:endParaRPr>
            </a:p>
          </p:txBody>
        </p:sp>
        <p:sp>
          <p:nvSpPr>
            <p:cNvPr id="267269" name="Text Box 5"/>
            <p:cNvSpPr txBox="1">
              <a:spLocks noChangeArrowheads="1"/>
            </p:cNvSpPr>
            <p:nvPr/>
          </p:nvSpPr>
          <p:spPr bwMode="auto">
            <a:xfrm>
              <a:off x="768" y="1200"/>
              <a:ext cx="4992" cy="347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3200" b="1">
                  <a:solidFill>
                    <a:schemeClr val="tx2"/>
                  </a:solidFill>
                  <a:latin typeface="Arial" pitchFamily="34" charset="0"/>
                </a:rPr>
                <a:t>SIGNIFICA </a:t>
              </a:r>
              <a:r>
                <a:rPr kumimoji="1" lang="es-MX" altLang="es-MX" sz="3200" b="1" i="1" u="sng">
                  <a:solidFill>
                    <a:srgbClr val="00FF00"/>
                  </a:solidFill>
                  <a:effectLst>
                    <a:outerShdw blurRad="38100" dist="38100" dir="2700000" algn="tl">
                      <a:srgbClr val="C0C0C0"/>
                    </a:outerShdw>
                  </a:effectLst>
                  <a:latin typeface="Arial" pitchFamily="34" charset="0"/>
                </a:rPr>
                <a:t>“CONCORDANCIA”, “SIMPATIA”</a:t>
              </a:r>
              <a:r>
                <a:rPr kumimoji="1" lang="es-MX" altLang="ja-JP" sz="3200" b="1">
                  <a:solidFill>
                    <a:schemeClr val="tx2"/>
                  </a:solidFill>
                  <a:latin typeface="Arial" pitchFamily="34" charset="0"/>
                </a:rPr>
                <a:t>, SU PROPOSITO ES EL DE DISMINUIR LA TENSION DEL SOLICITANTE, HACIENDO PREGUNTAS QUE NO PONGAN EN TENSION AL CANDIDATO, SE TRATA DE UNA CONVERSACION Y NO DE UN INTERROGATORIO, EN POCAS PALABRAS ES </a:t>
              </a:r>
              <a:r>
                <a:rPr kumimoji="1" lang="es-MX" altLang="ja-JP" sz="3200" b="1" u="sng">
                  <a:solidFill>
                    <a:srgbClr val="FF0000"/>
                  </a:solidFill>
                  <a:effectLst>
                    <a:outerShdw blurRad="38100" dist="38100" dir="2700000" algn="tl">
                      <a:srgbClr val="C0C0C0"/>
                    </a:outerShdw>
                  </a:effectLst>
                  <a:latin typeface="Arial" pitchFamily="34" charset="0"/>
                </a:rPr>
                <a:t>ROMPER CON EL HIELO</a:t>
              </a:r>
              <a:r>
                <a:rPr kumimoji="1" lang="es-MX" altLang="ja-JP" sz="3200" b="1">
                  <a:solidFill>
                    <a:schemeClr val="tx2"/>
                  </a:solidFill>
                  <a:latin typeface="Arial" pitchFamily="34" charset="0"/>
                </a:rPr>
                <a:t>. Y ESTA PUEDE INICIAR CON LA HISTORIA DE LA EMPRESA.</a:t>
              </a:r>
              <a:endParaRPr kumimoji="1" lang="es-ES" altLang="es-MX" sz="3200" b="1">
                <a:solidFill>
                  <a:schemeClr val="tx2"/>
                </a:solidFill>
                <a:latin typeface="Arial" pitchFamily="34" charset="0"/>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67266"/>
                                        </p:tgtEl>
                                        <p:attrNameLst>
                                          <p:attrName>style.visibility</p:attrName>
                                        </p:attrNameLst>
                                      </p:cBhvr>
                                      <p:to>
                                        <p:strVal val="visible"/>
                                      </p:to>
                                    </p:set>
                                    <p:anim calcmode="lin" valueType="num">
                                      <p:cBhvr>
                                        <p:cTn id="7" dur="500" fill="hold"/>
                                        <p:tgtEl>
                                          <p:spTgt spid="267266"/>
                                        </p:tgtEl>
                                        <p:attrNameLst>
                                          <p:attrName>ppt_w</p:attrName>
                                        </p:attrNameLst>
                                      </p:cBhvr>
                                      <p:tavLst>
                                        <p:tav tm="0">
                                          <p:val>
                                            <p:strVal val="4*#ppt_w"/>
                                          </p:val>
                                        </p:tav>
                                        <p:tav tm="100000">
                                          <p:val>
                                            <p:strVal val="#ppt_w"/>
                                          </p:val>
                                        </p:tav>
                                      </p:tavLst>
                                    </p:anim>
                                    <p:anim calcmode="lin" valueType="num">
                                      <p:cBhvr>
                                        <p:cTn id="8" dur="500" fill="hold"/>
                                        <p:tgtEl>
                                          <p:spTgt spid="267266"/>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67267"/>
                                        </p:tgtEl>
                                        <p:attrNameLst>
                                          <p:attrName>style.visibility</p:attrName>
                                        </p:attrNameLst>
                                      </p:cBhvr>
                                      <p:to>
                                        <p:strVal val="visible"/>
                                      </p:to>
                                    </p:set>
                                    <p:anim calcmode="lin" valueType="num">
                                      <p:cBhvr>
                                        <p:cTn id="12" dur="500" fill="hold"/>
                                        <p:tgtEl>
                                          <p:spTgt spid="267267"/>
                                        </p:tgtEl>
                                        <p:attrNameLst>
                                          <p:attrName>ppt_w</p:attrName>
                                        </p:attrNameLst>
                                      </p:cBhvr>
                                      <p:tavLst>
                                        <p:tav tm="0">
                                          <p:val>
                                            <p:fltVal val="0"/>
                                          </p:val>
                                        </p:tav>
                                        <p:tav tm="100000">
                                          <p:val>
                                            <p:strVal val="#ppt_w"/>
                                          </p:val>
                                        </p:tav>
                                      </p:tavLst>
                                    </p:anim>
                                    <p:anim calcmode="lin" valueType="num">
                                      <p:cBhvr>
                                        <p:cTn id="13" dur="500" fill="hold"/>
                                        <p:tgtEl>
                                          <p:spTgt spid="26726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7266" grpId="0" autoUpdateAnimBg="0"/>
    </p:bldLst>
  </p:timing>
</p:sld>
</file>

<file path=ppt/slides/slide20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8290" name="Rectangle 2"/>
          <p:cNvSpPr>
            <a:spLocks noGrp="1" noChangeArrowheads="1"/>
          </p:cNvSpPr>
          <p:nvPr>
            <p:ph type="body" idx="1"/>
          </p:nvPr>
        </p:nvSpPr>
        <p:spPr>
          <a:xfrm>
            <a:off x="1143000" y="76200"/>
            <a:ext cx="7391400" cy="533400"/>
          </a:xfrm>
        </p:spPr>
        <p:txBody>
          <a:bodyPr/>
          <a:lstStyle/>
          <a:p>
            <a:pPr marL="0" indent="0" algn="ctr" eaLnBrk="1" hangingPunct="1">
              <a:lnSpc>
                <a:spcPct val="90000"/>
              </a:lnSpc>
              <a:buFont typeface="Wingdings" pitchFamily="2" charset="2"/>
              <a:buNone/>
              <a:defRPr/>
            </a:pPr>
            <a:r>
              <a:rPr lang="es-MX" sz="3600" b="1" smtClean="0">
                <a:solidFill>
                  <a:schemeClr val="tx2"/>
                </a:solidFill>
                <a:effectLst>
                  <a:outerShdw blurRad="38100" dist="38100" dir="2700000" algn="tl">
                    <a:srgbClr val="C0C0C0"/>
                  </a:outerShdw>
                </a:effectLst>
                <a:ea typeface="+mn-ea"/>
                <a:cs typeface="+mn-cs"/>
              </a:rPr>
              <a:t> RECLUTAMIENTO</a:t>
            </a:r>
            <a:endParaRPr lang="es-MX" sz="1400" b="1" i="1" smtClean="0">
              <a:solidFill>
                <a:schemeClr val="tx2"/>
              </a:solidFill>
              <a:effectLst>
                <a:outerShdw blurRad="38100" dist="38100" dir="2700000" algn="tl">
                  <a:srgbClr val="C0C0C0"/>
                </a:outerShdw>
              </a:effectLst>
              <a:ea typeface="+mn-ea"/>
              <a:cs typeface="+mn-cs"/>
            </a:endParaRPr>
          </a:p>
        </p:txBody>
      </p:sp>
      <p:grpSp>
        <p:nvGrpSpPr>
          <p:cNvPr id="268291" name="Group 3"/>
          <p:cNvGrpSpPr>
            <a:grpSpLocks/>
          </p:cNvGrpSpPr>
          <p:nvPr/>
        </p:nvGrpSpPr>
        <p:grpSpPr bwMode="auto">
          <a:xfrm>
            <a:off x="533400" y="692150"/>
            <a:ext cx="8610600" cy="5611813"/>
            <a:chOff x="432" y="825"/>
            <a:chExt cx="5424" cy="3535"/>
          </a:xfrm>
        </p:grpSpPr>
        <p:sp>
          <p:nvSpPr>
            <p:cNvPr id="268292" name="Text Box 4"/>
            <p:cNvSpPr txBox="1">
              <a:spLocks noChangeArrowheads="1"/>
            </p:cNvSpPr>
            <p:nvPr/>
          </p:nvSpPr>
          <p:spPr bwMode="auto">
            <a:xfrm>
              <a:off x="432" y="825"/>
              <a:ext cx="5424" cy="3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200" b="1" i="1" u="sng" dirty="0">
                  <a:solidFill>
                    <a:srgbClr val="FF0000"/>
                  </a:solidFill>
                  <a:effectLst>
                    <a:outerShdw blurRad="38100" dist="38100" dir="2700000" algn="tl">
                      <a:srgbClr val="C0C0C0"/>
                    </a:outerShdw>
                  </a:effectLst>
                  <a:latin typeface="Arial" charset="0"/>
                  <a:ea typeface="+mn-ea"/>
                </a:rPr>
                <a:t>CIMA</a:t>
              </a:r>
              <a:endParaRPr kumimoji="1" lang="es-ES" sz="3200" b="1" i="1" u="sng" dirty="0">
                <a:solidFill>
                  <a:srgbClr val="FF0000"/>
                </a:solidFill>
                <a:effectLst>
                  <a:outerShdw blurRad="38100" dist="38100" dir="2700000" algn="tl">
                    <a:srgbClr val="C0C0C0"/>
                  </a:outerShdw>
                </a:effectLst>
                <a:latin typeface="Arial" charset="0"/>
                <a:ea typeface="+mn-ea"/>
              </a:endParaRPr>
            </a:p>
          </p:txBody>
        </p:sp>
        <p:sp>
          <p:nvSpPr>
            <p:cNvPr id="268293" name="Text Box 5"/>
            <p:cNvSpPr txBox="1">
              <a:spLocks noChangeArrowheads="1"/>
            </p:cNvSpPr>
            <p:nvPr/>
          </p:nvSpPr>
          <p:spPr bwMode="auto">
            <a:xfrm>
              <a:off x="617" y="1200"/>
              <a:ext cx="2450" cy="316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000" b="1" dirty="0" smtClean="0">
                  <a:solidFill>
                    <a:schemeClr val="tx2"/>
                  </a:solidFill>
                  <a:latin typeface="Arial" pitchFamily="34" charset="0"/>
                </a:rPr>
                <a:t>SE </a:t>
              </a:r>
              <a:r>
                <a:rPr kumimoji="1" lang="es-MX" altLang="es-MX" sz="2000" b="1" dirty="0">
                  <a:solidFill>
                    <a:schemeClr val="tx2"/>
                  </a:solidFill>
                  <a:latin typeface="Arial" pitchFamily="34" charset="0"/>
                </a:rPr>
                <a:t>REFIERE A LA </a:t>
              </a:r>
              <a:r>
                <a:rPr kumimoji="1" lang="es-MX" altLang="es-MX" sz="2000" b="1" dirty="0" smtClean="0">
                  <a:solidFill>
                    <a:schemeClr val="tx2"/>
                  </a:solidFill>
                  <a:latin typeface="Arial" pitchFamily="34" charset="0"/>
                </a:rPr>
                <a:t>REALIZACIÓN </a:t>
              </a:r>
              <a:r>
                <a:rPr kumimoji="1" lang="es-MX" altLang="es-MX" sz="2000" b="1" dirty="0">
                  <a:solidFill>
                    <a:schemeClr val="tx2"/>
                  </a:solidFill>
                  <a:latin typeface="Arial" pitchFamily="34" charset="0"/>
                </a:rPr>
                <a:t>DE LA ENTREVISTA DONDE VAMOS A EXPLORAR LAS SIGUIENTES </a:t>
              </a:r>
              <a:r>
                <a:rPr kumimoji="1" lang="es-MX" altLang="es-MX" sz="2000" b="1" dirty="0" smtClean="0">
                  <a:solidFill>
                    <a:schemeClr val="tx2"/>
                  </a:solidFill>
                  <a:latin typeface="Arial" pitchFamily="34" charset="0"/>
                </a:rPr>
                <a:t>ÁREA</a:t>
              </a:r>
              <a:r>
                <a:rPr kumimoji="1" lang="es-MX" altLang="es-MX" sz="2000" b="1" dirty="0">
                  <a:solidFill>
                    <a:schemeClr val="tx2"/>
                  </a:solidFill>
                  <a:latin typeface="Arial" pitchFamily="34" charset="0"/>
                </a:rPr>
                <a:t>:</a:t>
              </a:r>
            </a:p>
            <a:p>
              <a:pPr algn="just" eaLnBrk="1" hangingPunct="1"/>
              <a:r>
                <a:rPr kumimoji="1" lang="es-MX" altLang="es-MX" sz="2000" b="1" dirty="0">
                  <a:solidFill>
                    <a:schemeClr val="tx2"/>
                  </a:solidFill>
                  <a:latin typeface="Arial" pitchFamily="34" charset="0"/>
                </a:rPr>
                <a:t>A). </a:t>
              </a:r>
              <a:r>
                <a:rPr kumimoji="1" lang="es-MX" altLang="es-MX" sz="2000" b="1" i="1" u="sng" dirty="0">
                  <a:solidFill>
                    <a:srgbClr val="0000FF"/>
                  </a:solidFill>
                  <a:effectLst>
                    <a:outerShdw blurRad="38100" dist="38100" dir="2700000" algn="tl">
                      <a:srgbClr val="C0C0C0"/>
                    </a:outerShdw>
                  </a:effectLst>
                  <a:latin typeface="Arial" pitchFamily="34" charset="0"/>
                </a:rPr>
                <a:t>HISTORIA LABORAL</a:t>
              </a:r>
              <a:r>
                <a:rPr kumimoji="1" lang="es-MX" altLang="es-MX" sz="2000" b="1" dirty="0">
                  <a:solidFill>
                    <a:schemeClr val="tx2"/>
                  </a:solidFill>
                  <a:latin typeface="Arial" pitchFamily="34" charset="0"/>
                </a:rPr>
                <a:t>: AQUÍ PRETENDEMOS CONOCER LA VELOCIDAD DE PROGRESO DEL INDIVIDUO, SU ESTABILIDAD, SUS INGRESOS </a:t>
              </a:r>
              <a:r>
                <a:rPr kumimoji="1" lang="es-MX" altLang="es-MX" sz="2000" b="1" dirty="0" smtClean="0">
                  <a:solidFill>
                    <a:schemeClr val="tx2"/>
                  </a:solidFill>
                  <a:latin typeface="Arial" pitchFamily="34" charset="0"/>
                </a:rPr>
                <a:t>ECONÓMICOS</a:t>
              </a:r>
              <a:r>
                <a:rPr kumimoji="1" lang="es-MX" altLang="es-MX" sz="2000" b="1" dirty="0">
                  <a:solidFill>
                    <a:schemeClr val="tx2"/>
                  </a:solidFill>
                  <a:latin typeface="Arial" pitchFamily="34" charset="0"/>
                </a:rPr>
                <a:t>, SU RESPUESTA ANTE LA AUTORIDAD (JEFES), ANTE SUS COMPAÑEROS DE TRABAJO, SUS HABILIDADES PARA RELACIONARSE, ETC.</a:t>
              </a:r>
              <a:endParaRPr kumimoji="1" lang="es-ES" altLang="es-MX" sz="2000" b="1" dirty="0">
                <a:solidFill>
                  <a:schemeClr val="tx2"/>
                </a:solidFill>
                <a:latin typeface="Arial" pitchFamily="34" charset="0"/>
              </a:endParaRPr>
            </a:p>
          </p:txBody>
        </p:sp>
      </p:grpSp>
      <p:pic>
        <p:nvPicPr>
          <p:cNvPr id="2" name="Imagen 1"/>
          <p:cNvPicPr>
            <a:picLocks noChangeAspect="1"/>
          </p:cNvPicPr>
          <p:nvPr/>
        </p:nvPicPr>
        <p:blipFill>
          <a:blip r:embed="rId2"/>
          <a:stretch>
            <a:fillRect/>
          </a:stretch>
        </p:blipFill>
        <p:spPr>
          <a:xfrm>
            <a:off x="5292080" y="1358652"/>
            <a:ext cx="3149600" cy="1638300"/>
          </a:xfrm>
          <a:prstGeom prst="rect">
            <a:avLst/>
          </a:prstGeom>
        </p:spPr>
      </p:pic>
      <p:pic>
        <p:nvPicPr>
          <p:cNvPr id="3" name="Imagen 2"/>
          <p:cNvPicPr>
            <a:picLocks noChangeAspect="1"/>
          </p:cNvPicPr>
          <p:nvPr/>
        </p:nvPicPr>
        <p:blipFill>
          <a:blip r:embed="rId3"/>
          <a:stretch>
            <a:fillRect/>
          </a:stretch>
        </p:blipFill>
        <p:spPr>
          <a:xfrm>
            <a:off x="4788024" y="3284984"/>
            <a:ext cx="4170749" cy="2952328"/>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68290"/>
                                        </p:tgtEl>
                                        <p:attrNameLst>
                                          <p:attrName>style.visibility</p:attrName>
                                        </p:attrNameLst>
                                      </p:cBhvr>
                                      <p:to>
                                        <p:strVal val="visible"/>
                                      </p:to>
                                    </p:set>
                                    <p:anim calcmode="lin" valueType="num">
                                      <p:cBhvr>
                                        <p:cTn id="7" dur="500" fill="hold"/>
                                        <p:tgtEl>
                                          <p:spTgt spid="268290"/>
                                        </p:tgtEl>
                                        <p:attrNameLst>
                                          <p:attrName>ppt_w</p:attrName>
                                        </p:attrNameLst>
                                      </p:cBhvr>
                                      <p:tavLst>
                                        <p:tav tm="0">
                                          <p:val>
                                            <p:strVal val="4*#ppt_w"/>
                                          </p:val>
                                        </p:tav>
                                        <p:tav tm="100000">
                                          <p:val>
                                            <p:strVal val="#ppt_w"/>
                                          </p:val>
                                        </p:tav>
                                      </p:tavLst>
                                    </p:anim>
                                    <p:anim calcmode="lin" valueType="num">
                                      <p:cBhvr>
                                        <p:cTn id="8" dur="500" fill="hold"/>
                                        <p:tgtEl>
                                          <p:spTgt spid="268290"/>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68291"/>
                                        </p:tgtEl>
                                        <p:attrNameLst>
                                          <p:attrName>style.visibility</p:attrName>
                                        </p:attrNameLst>
                                      </p:cBhvr>
                                      <p:to>
                                        <p:strVal val="visible"/>
                                      </p:to>
                                    </p:set>
                                    <p:anim calcmode="lin" valueType="num">
                                      <p:cBhvr>
                                        <p:cTn id="12" dur="500" fill="hold"/>
                                        <p:tgtEl>
                                          <p:spTgt spid="268291"/>
                                        </p:tgtEl>
                                        <p:attrNameLst>
                                          <p:attrName>ppt_w</p:attrName>
                                        </p:attrNameLst>
                                      </p:cBhvr>
                                      <p:tavLst>
                                        <p:tav tm="0">
                                          <p:val>
                                            <p:fltVal val="0"/>
                                          </p:val>
                                        </p:tav>
                                        <p:tav tm="100000">
                                          <p:val>
                                            <p:strVal val="#ppt_w"/>
                                          </p:val>
                                        </p:tav>
                                      </p:tavLst>
                                    </p:anim>
                                    <p:anim calcmode="lin" valueType="num">
                                      <p:cBhvr>
                                        <p:cTn id="13" dur="500" fill="hold"/>
                                        <p:tgtEl>
                                          <p:spTgt spid="26829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8290" grpId="0" autoUpdateAnimBg="0"/>
    </p:bldLst>
  </p:timing>
</p:sld>
</file>

<file path=ppt/slides/slide20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9314" name="Rectangle 2"/>
          <p:cNvSpPr>
            <a:spLocks noGrp="1" noChangeArrowheads="1"/>
          </p:cNvSpPr>
          <p:nvPr>
            <p:ph type="body" idx="1"/>
          </p:nvPr>
        </p:nvSpPr>
        <p:spPr>
          <a:xfrm>
            <a:off x="1219200" y="152400"/>
            <a:ext cx="7391400" cy="533400"/>
          </a:xfrm>
        </p:spPr>
        <p:txBody>
          <a:bodyPr/>
          <a:lstStyle/>
          <a:p>
            <a:pPr marL="0" indent="0" algn="ctr" eaLnBrk="1" hangingPunct="1">
              <a:lnSpc>
                <a:spcPct val="90000"/>
              </a:lnSpc>
              <a:buFont typeface="Wingdings" pitchFamily="2" charset="2"/>
              <a:buNone/>
              <a:defRPr/>
            </a:pPr>
            <a:r>
              <a:rPr lang="es-MX" sz="3600" b="1" smtClean="0">
                <a:solidFill>
                  <a:schemeClr val="tx2"/>
                </a:solidFill>
                <a:effectLst>
                  <a:outerShdw blurRad="38100" dist="38100" dir="2700000" algn="tl">
                    <a:srgbClr val="C0C0C0"/>
                  </a:outerShdw>
                </a:effectLst>
                <a:ea typeface="+mn-ea"/>
                <a:cs typeface="+mn-cs"/>
              </a:rPr>
              <a:t> RECLUTAMIENTO</a:t>
            </a:r>
            <a:endParaRPr lang="es-MX" sz="1400" b="1" i="1" smtClean="0">
              <a:solidFill>
                <a:schemeClr val="tx2"/>
              </a:solidFill>
              <a:effectLst>
                <a:outerShdw blurRad="38100" dist="38100" dir="2700000" algn="tl">
                  <a:srgbClr val="C0C0C0"/>
                </a:outerShdw>
              </a:effectLst>
              <a:ea typeface="+mn-ea"/>
              <a:cs typeface="+mn-cs"/>
            </a:endParaRPr>
          </a:p>
        </p:txBody>
      </p:sp>
      <p:grpSp>
        <p:nvGrpSpPr>
          <p:cNvPr id="269315" name="Group 3"/>
          <p:cNvGrpSpPr>
            <a:grpSpLocks/>
          </p:cNvGrpSpPr>
          <p:nvPr/>
        </p:nvGrpSpPr>
        <p:grpSpPr bwMode="auto">
          <a:xfrm>
            <a:off x="533400" y="764704"/>
            <a:ext cx="8610600" cy="2879727"/>
            <a:chOff x="432" y="825"/>
            <a:chExt cx="5424" cy="1814"/>
          </a:xfrm>
        </p:grpSpPr>
        <p:sp>
          <p:nvSpPr>
            <p:cNvPr id="269316" name="Text Box 4"/>
            <p:cNvSpPr txBox="1">
              <a:spLocks noChangeArrowheads="1"/>
            </p:cNvSpPr>
            <p:nvPr/>
          </p:nvSpPr>
          <p:spPr bwMode="auto">
            <a:xfrm>
              <a:off x="432" y="825"/>
              <a:ext cx="5424" cy="3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200" b="1" i="1" u="sng" dirty="0">
                  <a:solidFill>
                    <a:srgbClr val="FF0000"/>
                  </a:solidFill>
                  <a:effectLst>
                    <a:outerShdw blurRad="38100" dist="38100" dir="2700000" algn="tl">
                      <a:srgbClr val="C0C0C0"/>
                    </a:outerShdw>
                  </a:effectLst>
                  <a:latin typeface="Arial" charset="0"/>
                  <a:ea typeface="+mn-ea"/>
                </a:rPr>
                <a:t>CIMA</a:t>
              </a:r>
              <a:endParaRPr kumimoji="1" lang="es-ES" sz="3200" b="1" i="1" u="sng" dirty="0">
                <a:solidFill>
                  <a:srgbClr val="FF0000"/>
                </a:solidFill>
                <a:effectLst>
                  <a:outerShdw blurRad="38100" dist="38100" dir="2700000" algn="tl">
                    <a:srgbClr val="C0C0C0"/>
                  </a:outerShdw>
                </a:effectLst>
                <a:latin typeface="Arial" charset="0"/>
                <a:ea typeface="+mn-ea"/>
              </a:endParaRPr>
            </a:p>
          </p:txBody>
        </p:sp>
        <p:sp>
          <p:nvSpPr>
            <p:cNvPr id="269317" name="Text Box 5"/>
            <p:cNvSpPr txBox="1">
              <a:spLocks noChangeArrowheads="1"/>
            </p:cNvSpPr>
            <p:nvPr/>
          </p:nvSpPr>
          <p:spPr bwMode="auto">
            <a:xfrm>
              <a:off x="660" y="952"/>
              <a:ext cx="4992" cy="16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just">
                <a:defRPr/>
              </a:pPr>
              <a:endParaRPr kumimoji="1" lang="es-MX" b="1" dirty="0">
                <a:solidFill>
                  <a:schemeClr val="tx2"/>
                </a:solidFill>
                <a:latin typeface="Arial" charset="0"/>
                <a:ea typeface="+mn-ea"/>
              </a:endParaRPr>
            </a:p>
            <a:p>
              <a:pPr algn="just">
                <a:defRPr/>
              </a:pPr>
              <a:r>
                <a:rPr kumimoji="1" lang="es-MX" b="1" dirty="0">
                  <a:solidFill>
                    <a:schemeClr val="tx2"/>
                  </a:solidFill>
                  <a:latin typeface="Arial" charset="0"/>
                  <a:ea typeface="+mn-ea"/>
                </a:rPr>
                <a:t>B). </a:t>
              </a:r>
              <a:r>
                <a:rPr kumimoji="1" lang="es-MX" b="1" i="1" u="sng" dirty="0">
                  <a:solidFill>
                    <a:srgbClr val="0000FF"/>
                  </a:solidFill>
                  <a:effectLst>
                    <a:outerShdw blurRad="38100" dist="38100" dir="2700000" algn="tl">
                      <a:srgbClr val="C0C0C0"/>
                    </a:outerShdw>
                  </a:effectLst>
                  <a:latin typeface="Arial" charset="0"/>
                  <a:ea typeface="+mn-ea"/>
                </a:rPr>
                <a:t>HISTORIA ESCOLAR</a:t>
              </a:r>
              <a:r>
                <a:rPr kumimoji="1" lang="es-MX" b="1" dirty="0">
                  <a:solidFill>
                    <a:srgbClr val="0000FF"/>
                  </a:solidFill>
                  <a:latin typeface="Arial" charset="0"/>
                  <a:ea typeface="+mn-ea"/>
                </a:rPr>
                <a:t>: </a:t>
              </a:r>
              <a:r>
                <a:rPr kumimoji="1" lang="es-MX" b="1" dirty="0">
                  <a:solidFill>
                    <a:schemeClr val="tx2"/>
                  </a:solidFill>
                  <a:latin typeface="Arial" charset="0"/>
                  <a:ea typeface="+mn-ea"/>
                </a:rPr>
                <a:t>DEBEMOS DE EXPLORAR DEL ULTIMO TRABAJO REALIZADO AL PRIMERO. EN ESTA AREA SE PRETENDE CONOCER SI HA EXISTIDO UNA CONTINUIDAD EN SUS ESTUDIOS, PAPEL QUE JUGO EN ESTE AMBIENTE (LIDER, APLICADO, PELEONERO, DEPORTISTA, ETC).</a:t>
              </a:r>
              <a:endParaRPr kumimoji="1" lang="es-ES" b="1" dirty="0">
                <a:solidFill>
                  <a:schemeClr val="tx2"/>
                </a:solidFill>
                <a:latin typeface="Arial" charset="0"/>
                <a:ea typeface="+mn-ea"/>
              </a:endParaRPr>
            </a:p>
          </p:txBody>
        </p:sp>
      </p:grpSp>
      <p:pic>
        <p:nvPicPr>
          <p:cNvPr id="2" name="Imagen 1"/>
          <p:cNvPicPr>
            <a:picLocks noChangeAspect="1"/>
          </p:cNvPicPr>
          <p:nvPr/>
        </p:nvPicPr>
        <p:blipFill>
          <a:blip r:embed="rId2"/>
          <a:stretch>
            <a:fillRect/>
          </a:stretch>
        </p:blipFill>
        <p:spPr>
          <a:xfrm>
            <a:off x="2843808" y="3645024"/>
            <a:ext cx="3731253" cy="279844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69314"/>
                                        </p:tgtEl>
                                        <p:attrNameLst>
                                          <p:attrName>style.visibility</p:attrName>
                                        </p:attrNameLst>
                                      </p:cBhvr>
                                      <p:to>
                                        <p:strVal val="visible"/>
                                      </p:to>
                                    </p:set>
                                    <p:anim calcmode="lin" valueType="num">
                                      <p:cBhvr>
                                        <p:cTn id="7" dur="500" fill="hold"/>
                                        <p:tgtEl>
                                          <p:spTgt spid="269314"/>
                                        </p:tgtEl>
                                        <p:attrNameLst>
                                          <p:attrName>ppt_w</p:attrName>
                                        </p:attrNameLst>
                                      </p:cBhvr>
                                      <p:tavLst>
                                        <p:tav tm="0">
                                          <p:val>
                                            <p:strVal val="4*#ppt_w"/>
                                          </p:val>
                                        </p:tav>
                                        <p:tav tm="100000">
                                          <p:val>
                                            <p:strVal val="#ppt_w"/>
                                          </p:val>
                                        </p:tav>
                                      </p:tavLst>
                                    </p:anim>
                                    <p:anim calcmode="lin" valueType="num">
                                      <p:cBhvr>
                                        <p:cTn id="8" dur="500" fill="hold"/>
                                        <p:tgtEl>
                                          <p:spTgt spid="269314"/>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69315"/>
                                        </p:tgtEl>
                                        <p:attrNameLst>
                                          <p:attrName>style.visibility</p:attrName>
                                        </p:attrNameLst>
                                      </p:cBhvr>
                                      <p:to>
                                        <p:strVal val="visible"/>
                                      </p:to>
                                    </p:set>
                                    <p:anim calcmode="lin" valueType="num">
                                      <p:cBhvr>
                                        <p:cTn id="12" dur="500" fill="hold"/>
                                        <p:tgtEl>
                                          <p:spTgt spid="269315"/>
                                        </p:tgtEl>
                                        <p:attrNameLst>
                                          <p:attrName>ppt_w</p:attrName>
                                        </p:attrNameLst>
                                      </p:cBhvr>
                                      <p:tavLst>
                                        <p:tav tm="0">
                                          <p:val>
                                            <p:fltVal val="0"/>
                                          </p:val>
                                        </p:tav>
                                        <p:tav tm="100000">
                                          <p:val>
                                            <p:strVal val="#ppt_w"/>
                                          </p:val>
                                        </p:tav>
                                      </p:tavLst>
                                    </p:anim>
                                    <p:anim calcmode="lin" valueType="num">
                                      <p:cBhvr>
                                        <p:cTn id="13" dur="500" fill="hold"/>
                                        <p:tgtEl>
                                          <p:spTgt spid="26931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9314" grpId="0" autoUpdateAnimBg="0"/>
    </p:bldLst>
  </p:timing>
</p:sld>
</file>

<file path=ppt/slides/slide20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0338" name="Rectangle 2"/>
          <p:cNvSpPr>
            <a:spLocks noGrp="1" noChangeArrowheads="1"/>
          </p:cNvSpPr>
          <p:nvPr>
            <p:ph type="body" idx="1"/>
          </p:nvPr>
        </p:nvSpPr>
        <p:spPr>
          <a:xfrm>
            <a:off x="1069032" y="188640"/>
            <a:ext cx="7391400" cy="533400"/>
          </a:xfrm>
        </p:spPr>
        <p:txBody>
          <a:bodyPr/>
          <a:lstStyle/>
          <a:p>
            <a:pPr marL="0" indent="0" algn="ctr" eaLnBrk="1" hangingPunct="1">
              <a:lnSpc>
                <a:spcPct val="90000"/>
              </a:lnSpc>
              <a:buFont typeface="Wingdings" pitchFamily="2" charset="2"/>
              <a:buNone/>
              <a:defRPr/>
            </a:pPr>
            <a:r>
              <a:rPr lang="es-MX" sz="3600" b="1" dirty="0" smtClean="0">
                <a:solidFill>
                  <a:schemeClr val="tx2"/>
                </a:solidFill>
                <a:effectLst>
                  <a:outerShdw blurRad="38100" dist="38100" dir="2700000" algn="tl">
                    <a:srgbClr val="C0C0C0"/>
                  </a:outerShdw>
                </a:effectLst>
                <a:ea typeface="+mn-ea"/>
                <a:cs typeface="+mn-cs"/>
              </a:rPr>
              <a:t> RECLUTAMIENTO</a:t>
            </a:r>
            <a:endParaRPr lang="es-MX" sz="1400" b="1" i="1" dirty="0" smtClean="0">
              <a:solidFill>
                <a:schemeClr val="tx2"/>
              </a:solidFill>
              <a:effectLst>
                <a:outerShdw blurRad="38100" dist="38100" dir="2700000" algn="tl">
                  <a:srgbClr val="C0C0C0"/>
                </a:outerShdw>
              </a:effectLst>
              <a:ea typeface="+mn-ea"/>
              <a:cs typeface="+mn-cs"/>
            </a:endParaRPr>
          </a:p>
        </p:txBody>
      </p:sp>
      <p:grpSp>
        <p:nvGrpSpPr>
          <p:cNvPr id="270339" name="Group 3"/>
          <p:cNvGrpSpPr>
            <a:grpSpLocks/>
          </p:cNvGrpSpPr>
          <p:nvPr/>
        </p:nvGrpSpPr>
        <p:grpSpPr bwMode="auto">
          <a:xfrm>
            <a:off x="353888" y="692696"/>
            <a:ext cx="4506144" cy="5365751"/>
            <a:chOff x="432" y="825"/>
            <a:chExt cx="5424" cy="3380"/>
          </a:xfrm>
        </p:grpSpPr>
        <p:sp>
          <p:nvSpPr>
            <p:cNvPr id="270340" name="Text Box 4"/>
            <p:cNvSpPr txBox="1">
              <a:spLocks noChangeArrowheads="1"/>
            </p:cNvSpPr>
            <p:nvPr/>
          </p:nvSpPr>
          <p:spPr bwMode="auto">
            <a:xfrm>
              <a:off x="432" y="825"/>
              <a:ext cx="5424" cy="3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200" b="1" i="1" u="sng" dirty="0">
                  <a:solidFill>
                    <a:srgbClr val="FF0000"/>
                  </a:solidFill>
                  <a:effectLst>
                    <a:outerShdw blurRad="38100" dist="38100" dir="2700000" algn="tl">
                      <a:srgbClr val="C0C0C0"/>
                    </a:outerShdw>
                  </a:effectLst>
                  <a:latin typeface="Arial" charset="0"/>
                  <a:ea typeface="+mn-ea"/>
                </a:rPr>
                <a:t>CIMA</a:t>
              </a:r>
              <a:endParaRPr kumimoji="1" lang="es-ES" sz="3200" b="1" i="1" u="sng" dirty="0">
                <a:solidFill>
                  <a:srgbClr val="FF0000"/>
                </a:solidFill>
                <a:effectLst>
                  <a:outerShdw blurRad="38100" dist="38100" dir="2700000" algn="tl">
                    <a:srgbClr val="C0C0C0"/>
                  </a:outerShdw>
                </a:effectLst>
                <a:latin typeface="Arial" charset="0"/>
                <a:ea typeface="+mn-ea"/>
              </a:endParaRPr>
            </a:p>
          </p:txBody>
        </p:sp>
        <p:sp>
          <p:nvSpPr>
            <p:cNvPr id="270341" name="Text Box 5"/>
            <p:cNvSpPr txBox="1">
              <a:spLocks noChangeArrowheads="1"/>
            </p:cNvSpPr>
            <p:nvPr/>
          </p:nvSpPr>
          <p:spPr bwMode="auto">
            <a:xfrm>
              <a:off x="829" y="1200"/>
              <a:ext cx="4992" cy="300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b="1" dirty="0">
                  <a:solidFill>
                    <a:schemeClr val="tx2"/>
                  </a:solidFill>
                  <a:latin typeface="Arial" pitchFamily="34" charset="0"/>
                </a:rPr>
                <a:t>C). </a:t>
              </a:r>
              <a:r>
                <a:rPr kumimoji="1" lang="es-MX" altLang="es-MX" b="1" i="1" u="sng" dirty="0">
                  <a:solidFill>
                    <a:srgbClr val="0000FF"/>
                  </a:solidFill>
                  <a:effectLst>
                    <a:outerShdw blurRad="38100" dist="38100" dir="2700000" algn="tl">
                      <a:srgbClr val="C0C0C0"/>
                    </a:outerShdw>
                  </a:effectLst>
                  <a:latin typeface="Arial" pitchFamily="34" charset="0"/>
                </a:rPr>
                <a:t>HISTORIA PERSONAL</a:t>
              </a:r>
              <a:r>
                <a:rPr kumimoji="1" lang="es-MX" altLang="es-MX" b="1" dirty="0">
                  <a:solidFill>
                    <a:srgbClr val="0000FF"/>
                  </a:solidFill>
                  <a:latin typeface="Arial" pitchFamily="34" charset="0"/>
                </a:rPr>
                <a:t>: </a:t>
              </a:r>
              <a:r>
                <a:rPr kumimoji="1" lang="es-MX" altLang="es-MX" sz="2000" b="1" dirty="0" smtClean="0">
                  <a:solidFill>
                    <a:schemeClr val="tx2"/>
                  </a:solidFill>
                  <a:latin typeface="Arial" pitchFamily="34" charset="0"/>
                </a:rPr>
                <a:t>PRETENDEMOS </a:t>
              </a:r>
              <a:r>
                <a:rPr kumimoji="1" lang="es-MX" altLang="es-MX" sz="2000" b="1" dirty="0">
                  <a:solidFill>
                    <a:schemeClr val="tx2"/>
                  </a:solidFill>
                  <a:latin typeface="Arial" pitchFamily="34" charset="0"/>
                </a:rPr>
                <a:t>CONOCER LOS DIFERENTES PATRONES DE COMPORTAMIENTO APRENDIDO DESDE LA INFANCIA Y ESTOS TIENDEN A PRESENTARSE EN LA EDAD ADULTA, EL CONCEPTO QUE TIENE DE SUS PADRES, DE SUS ABUELOS, DE SUS HERMANOS, DEL MUNDO Y DE LA VIDA EN GENERAL, DANDONOS UNA PAUTA PARA CONOCER SUS RELACIONES INTERPERSONALES.</a:t>
              </a:r>
              <a:endParaRPr kumimoji="1" lang="es-ES" altLang="es-MX" sz="2000" b="1" dirty="0">
                <a:solidFill>
                  <a:schemeClr val="tx2"/>
                </a:solidFill>
                <a:latin typeface="Arial" pitchFamily="34" charset="0"/>
              </a:endParaRPr>
            </a:p>
          </p:txBody>
        </p:sp>
      </p:grpSp>
      <p:pic>
        <p:nvPicPr>
          <p:cNvPr id="2" name="Imagen 1"/>
          <p:cNvPicPr>
            <a:picLocks noChangeAspect="1"/>
          </p:cNvPicPr>
          <p:nvPr/>
        </p:nvPicPr>
        <p:blipFill>
          <a:blip r:embed="rId2"/>
          <a:stretch>
            <a:fillRect/>
          </a:stretch>
        </p:blipFill>
        <p:spPr>
          <a:xfrm>
            <a:off x="4788024" y="1988100"/>
            <a:ext cx="4355976" cy="3673148"/>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70338"/>
                                        </p:tgtEl>
                                        <p:attrNameLst>
                                          <p:attrName>style.visibility</p:attrName>
                                        </p:attrNameLst>
                                      </p:cBhvr>
                                      <p:to>
                                        <p:strVal val="visible"/>
                                      </p:to>
                                    </p:set>
                                    <p:anim calcmode="lin" valueType="num">
                                      <p:cBhvr>
                                        <p:cTn id="7" dur="500" fill="hold"/>
                                        <p:tgtEl>
                                          <p:spTgt spid="270338"/>
                                        </p:tgtEl>
                                        <p:attrNameLst>
                                          <p:attrName>ppt_w</p:attrName>
                                        </p:attrNameLst>
                                      </p:cBhvr>
                                      <p:tavLst>
                                        <p:tav tm="0">
                                          <p:val>
                                            <p:strVal val="4*#ppt_w"/>
                                          </p:val>
                                        </p:tav>
                                        <p:tav tm="100000">
                                          <p:val>
                                            <p:strVal val="#ppt_w"/>
                                          </p:val>
                                        </p:tav>
                                      </p:tavLst>
                                    </p:anim>
                                    <p:anim calcmode="lin" valueType="num">
                                      <p:cBhvr>
                                        <p:cTn id="8" dur="500" fill="hold"/>
                                        <p:tgtEl>
                                          <p:spTgt spid="270338"/>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70339"/>
                                        </p:tgtEl>
                                        <p:attrNameLst>
                                          <p:attrName>style.visibility</p:attrName>
                                        </p:attrNameLst>
                                      </p:cBhvr>
                                      <p:to>
                                        <p:strVal val="visible"/>
                                      </p:to>
                                    </p:set>
                                    <p:anim calcmode="lin" valueType="num">
                                      <p:cBhvr>
                                        <p:cTn id="12" dur="500" fill="hold"/>
                                        <p:tgtEl>
                                          <p:spTgt spid="270339"/>
                                        </p:tgtEl>
                                        <p:attrNameLst>
                                          <p:attrName>ppt_w</p:attrName>
                                        </p:attrNameLst>
                                      </p:cBhvr>
                                      <p:tavLst>
                                        <p:tav tm="0">
                                          <p:val>
                                            <p:fltVal val="0"/>
                                          </p:val>
                                        </p:tav>
                                        <p:tav tm="100000">
                                          <p:val>
                                            <p:strVal val="#ppt_w"/>
                                          </p:val>
                                        </p:tav>
                                      </p:tavLst>
                                    </p:anim>
                                    <p:anim calcmode="lin" valueType="num">
                                      <p:cBhvr>
                                        <p:cTn id="13" dur="500" fill="hold"/>
                                        <p:tgtEl>
                                          <p:spTgt spid="27033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0338" grpId="0" autoUpdateAnimBg="0"/>
    </p:bldLst>
  </p:timing>
</p:sld>
</file>

<file path=ppt/slides/slide20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1362" name="Rectangle 2"/>
          <p:cNvSpPr>
            <a:spLocks noGrp="1" noChangeArrowheads="1"/>
          </p:cNvSpPr>
          <p:nvPr>
            <p:ph type="body" idx="1"/>
          </p:nvPr>
        </p:nvSpPr>
        <p:spPr>
          <a:xfrm>
            <a:off x="1069032" y="188640"/>
            <a:ext cx="7391400" cy="533400"/>
          </a:xfrm>
        </p:spPr>
        <p:txBody>
          <a:bodyPr/>
          <a:lstStyle/>
          <a:p>
            <a:pPr marL="0" indent="0" algn="ctr" eaLnBrk="1" hangingPunct="1">
              <a:lnSpc>
                <a:spcPct val="90000"/>
              </a:lnSpc>
              <a:buFont typeface="Wingdings" pitchFamily="2" charset="2"/>
              <a:buNone/>
              <a:defRPr/>
            </a:pPr>
            <a:r>
              <a:rPr lang="es-MX" sz="3600" b="1" dirty="0" smtClean="0">
                <a:solidFill>
                  <a:schemeClr val="tx2"/>
                </a:solidFill>
                <a:effectLst>
                  <a:outerShdw blurRad="38100" dist="38100" dir="2700000" algn="tl">
                    <a:srgbClr val="C0C0C0"/>
                  </a:outerShdw>
                </a:effectLst>
                <a:ea typeface="+mn-ea"/>
                <a:cs typeface="+mn-cs"/>
              </a:rPr>
              <a:t> RECLUTAMIENTO</a:t>
            </a:r>
            <a:endParaRPr lang="es-MX" sz="1400" b="1" i="1" dirty="0" smtClean="0">
              <a:solidFill>
                <a:schemeClr val="tx2"/>
              </a:solidFill>
              <a:effectLst>
                <a:outerShdw blurRad="38100" dist="38100" dir="2700000" algn="tl">
                  <a:srgbClr val="C0C0C0"/>
                </a:outerShdw>
              </a:effectLst>
              <a:ea typeface="+mn-ea"/>
              <a:cs typeface="+mn-cs"/>
            </a:endParaRPr>
          </a:p>
        </p:txBody>
      </p:sp>
      <p:grpSp>
        <p:nvGrpSpPr>
          <p:cNvPr id="271363" name="Group 3"/>
          <p:cNvGrpSpPr>
            <a:grpSpLocks/>
          </p:cNvGrpSpPr>
          <p:nvPr/>
        </p:nvGrpSpPr>
        <p:grpSpPr bwMode="auto">
          <a:xfrm>
            <a:off x="467544" y="881409"/>
            <a:ext cx="8610600" cy="4995863"/>
            <a:chOff x="432" y="825"/>
            <a:chExt cx="5424" cy="3147"/>
          </a:xfrm>
        </p:grpSpPr>
        <p:sp>
          <p:nvSpPr>
            <p:cNvPr id="271364" name="Text Box 4"/>
            <p:cNvSpPr txBox="1">
              <a:spLocks noChangeArrowheads="1"/>
            </p:cNvSpPr>
            <p:nvPr/>
          </p:nvSpPr>
          <p:spPr bwMode="auto">
            <a:xfrm>
              <a:off x="432" y="825"/>
              <a:ext cx="5424" cy="3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200" b="1" i="1" u="sng" dirty="0">
                  <a:solidFill>
                    <a:srgbClr val="FF0000"/>
                  </a:solidFill>
                  <a:effectLst>
                    <a:outerShdw blurRad="38100" dist="38100" dir="2700000" algn="tl">
                      <a:srgbClr val="C0C0C0"/>
                    </a:outerShdw>
                  </a:effectLst>
                  <a:latin typeface="Arial" charset="0"/>
                  <a:ea typeface="+mn-ea"/>
                </a:rPr>
                <a:t>CIERRE</a:t>
              </a:r>
              <a:endParaRPr kumimoji="1" lang="es-ES" sz="3200" b="1" i="1" u="sng" dirty="0">
                <a:solidFill>
                  <a:srgbClr val="FF0000"/>
                </a:solidFill>
                <a:effectLst>
                  <a:outerShdw blurRad="38100" dist="38100" dir="2700000" algn="tl">
                    <a:srgbClr val="C0C0C0"/>
                  </a:outerShdw>
                </a:effectLst>
                <a:latin typeface="Arial" charset="0"/>
                <a:ea typeface="+mn-ea"/>
              </a:endParaRPr>
            </a:p>
          </p:txBody>
        </p:sp>
        <p:sp>
          <p:nvSpPr>
            <p:cNvPr id="271365" name="Text Box 5"/>
            <p:cNvSpPr txBox="1">
              <a:spLocks noChangeArrowheads="1"/>
            </p:cNvSpPr>
            <p:nvPr/>
          </p:nvSpPr>
          <p:spPr bwMode="auto">
            <a:xfrm>
              <a:off x="768" y="1200"/>
              <a:ext cx="4992" cy="277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800" b="1" dirty="0" smtClean="0">
                  <a:solidFill>
                    <a:schemeClr val="tx2"/>
                  </a:solidFill>
                  <a:latin typeface="Arial" pitchFamily="34" charset="0"/>
                </a:rPr>
                <a:t>ENTRE </a:t>
              </a:r>
              <a:r>
                <a:rPr kumimoji="1" lang="es-MX" altLang="es-MX" sz="2800" b="1" i="1" u="sng" dirty="0">
                  <a:solidFill>
                    <a:srgbClr val="0000FF"/>
                  </a:solidFill>
                  <a:effectLst>
                    <a:outerShdw blurRad="38100" dist="38100" dir="2700000" algn="tl">
                      <a:srgbClr val="C0C0C0"/>
                    </a:outerShdw>
                  </a:effectLst>
                  <a:latin typeface="Arial" pitchFamily="34" charset="0"/>
                </a:rPr>
                <a:t>CINCO O DIEZ MINUTOS</a:t>
              </a:r>
              <a:r>
                <a:rPr kumimoji="1" lang="es-MX" altLang="es-MX" sz="2800" b="1" dirty="0">
                  <a:solidFill>
                    <a:schemeClr val="tx2"/>
                  </a:solidFill>
                  <a:latin typeface="Arial" pitchFamily="34" charset="0"/>
                </a:rPr>
                <a:t> ANTES DE DAR POR TERMINADA LA ENTREVISTA, SE ANUNCIA EL FINAL DE LA MISMA , DANDO OPORTUNIDAD DE QUE EL ASPIRANTE / CANDIDATO, HAGA LAS PREGUNTAS PERTINENTES Y MANIFIESTE SUS IMPRESIONES SOBRE LA ENTREVISTA MISMA Y FINALMENTE, SE LE DÉ A CONOCER CUAL SERA EL SIGUIENTE PASO A REALIZAR.</a:t>
              </a:r>
              <a:endParaRPr kumimoji="1" lang="es-ES" altLang="es-MX" sz="2800" b="1" dirty="0">
                <a:solidFill>
                  <a:schemeClr val="tx2"/>
                </a:solidFill>
                <a:latin typeface="Arial" pitchFamily="34" charset="0"/>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71362"/>
                                        </p:tgtEl>
                                        <p:attrNameLst>
                                          <p:attrName>style.visibility</p:attrName>
                                        </p:attrNameLst>
                                      </p:cBhvr>
                                      <p:to>
                                        <p:strVal val="visible"/>
                                      </p:to>
                                    </p:set>
                                    <p:anim calcmode="lin" valueType="num">
                                      <p:cBhvr>
                                        <p:cTn id="7" dur="500" fill="hold"/>
                                        <p:tgtEl>
                                          <p:spTgt spid="271362"/>
                                        </p:tgtEl>
                                        <p:attrNameLst>
                                          <p:attrName>ppt_w</p:attrName>
                                        </p:attrNameLst>
                                      </p:cBhvr>
                                      <p:tavLst>
                                        <p:tav tm="0">
                                          <p:val>
                                            <p:strVal val="4*#ppt_w"/>
                                          </p:val>
                                        </p:tav>
                                        <p:tav tm="100000">
                                          <p:val>
                                            <p:strVal val="#ppt_w"/>
                                          </p:val>
                                        </p:tav>
                                      </p:tavLst>
                                    </p:anim>
                                    <p:anim calcmode="lin" valueType="num">
                                      <p:cBhvr>
                                        <p:cTn id="8" dur="500" fill="hold"/>
                                        <p:tgtEl>
                                          <p:spTgt spid="271362"/>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71363"/>
                                        </p:tgtEl>
                                        <p:attrNameLst>
                                          <p:attrName>style.visibility</p:attrName>
                                        </p:attrNameLst>
                                      </p:cBhvr>
                                      <p:to>
                                        <p:strVal val="visible"/>
                                      </p:to>
                                    </p:set>
                                    <p:anim calcmode="lin" valueType="num">
                                      <p:cBhvr>
                                        <p:cTn id="12" dur="500" fill="hold"/>
                                        <p:tgtEl>
                                          <p:spTgt spid="271363"/>
                                        </p:tgtEl>
                                        <p:attrNameLst>
                                          <p:attrName>ppt_w</p:attrName>
                                        </p:attrNameLst>
                                      </p:cBhvr>
                                      <p:tavLst>
                                        <p:tav tm="0">
                                          <p:val>
                                            <p:fltVal val="0"/>
                                          </p:val>
                                        </p:tav>
                                        <p:tav tm="100000">
                                          <p:val>
                                            <p:strVal val="#ppt_w"/>
                                          </p:val>
                                        </p:tav>
                                      </p:tavLst>
                                    </p:anim>
                                    <p:anim calcmode="lin" valueType="num">
                                      <p:cBhvr>
                                        <p:cTn id="13" dur="500" fill="hold"/>
                                        <p:tgtEl>
                                          <p:spTgt spid="27136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1362" grpId="0" autoUpdateAnimBg="0"/>
    </p:bldLst>
  </p:timing>
</p:sld>
</file>

<file path=ppt/slides/slide20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2386" name="Rectangle 2"/>
          <p:cNvSpPr>
            <a:spLocks noGrp="1" noChangeArrowheads="1"/>
          </p:cNvSpPr>
          <p:nvPr>
            <p:ph type="body" idx="1"/>
          </p:nvPr>
        </p:nvSpPr>
        <p:spPr>
          <a:xfrm>
            <a:off x="997024" y="87288"/>
            <a:ext cx="7391400" cy="533400"/>
          </a:xfrm>
        </p:spPr>
        <p:txBody>
          <a:bodyPr/>
          <a:lstStyle/>
          <a:p>
            <a:pPr marL="0" indent="0" algn="ctr" eaLnBrk="1" hangingPunct="1">
              <a:lnSpc>
                <a:spcPct val="90000"/>
              </a:lnSpc>
              <a:buFont typeface="Wingdings" pitchFamily="2" charset="2"/>
              <a:buNone/>
              <a:defRPr/>
            </a:pPr>
            <a:r>
              <a:rPr lang="es-MX" sz="3600" b="1" dirty="0" smtClean="0">
                <a:solidFill>
                  <a:schemeClr val="tx2"/>
                </a:solidFill>
                <a:effectLst>
                  <a:outerShdw blurRad="38100" dist="38100" dir="2700000" algn="tl">
                    <a:srgbClr val="C0C0C0"/>
                  </a:outerShdw>
                </a:effectLst>
                <a:ea typeface="+mn-ea"/>
                <a:cs typeface="+mn-cs"/>
              </a:rPr>
              <a:t> RECLUTAMIENTO</a:t>
            </a:r>
            <a:endParaRPr lang="es-MX" sz="1400" b="1" i="1" dirty="0" smtClean="0">
              <a:solidFill>
                <a:schemeClr val="tx2"/>
              </a:solidFill>
              <a:effectLst>
                <a:outerShdw blurRad="38100" dist="38100" dir="2700000" algn="tl">
                  <a:srgbClr val="C0C0C0"/>
                </a:outerShdw>
              </a:effectLst>
              <a:ea typeface="+mn-ea"/>
              <a:cs typeface="+mn-cs"/>
            </a:endParaRPr>
          </a:p>
        </p:txBody>
      </p:sp>
      <p:grpSp>
        <p:nvGrpSpPr>
          <p:cNvPr id="272387" name="Group 3"/>
          <p:cNvGrpSpPr>
            <a:grpSpLocks/>
          </p:cNvGrpSpPr>
          <p:nvPr/>
        </p:nvGrpSpPr>
        <p:grpSpPr bwMode="auto">
          <a:xfrm>
            <a:off x="704850" y="692696"/>
            <a:ext cx="8610600" cy="1425575"/>
            <a:chOff x="432" y="825"/>
            <a:chExt cx="5424" cy="898"/>
          </a:xfrm>
        </p:grpSpPr>
        <p:sp>
          <p:nvSpPr>
            <p:cNvPr id="272388" name="Text Box 4"/>
            <p:cNvSpPr txBox="1">
              <a:spLocks noChangeArrowheads="1"/>
            </p:cNvSpPr>
            <p:nvPr/>
          </p:nvSpPr>
          <p:spPr bwMode="auto">
            <a:xfrm>
              <a:off x="432" y="825"/>
              <a:ext cx="5424" cy="33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2800" b="1" i="1" u="sng" dirty="0">
                  <a:solidFill>
                    <a:srgbClr val="FF0000"/>
                  </a:solidFill>
                  <a:effectLst>
                    <a:outerShdw blurRad="38100" dist="38100" dir="2700000" algn="tl">
                      <a:srgbClr val="C0C0C0"/>
                    </a:outerShdw>
                  </a:effectLst>
                  <a:latin typeface="Arial" charset="0"/>
                  <a:ea typeface="+mn-ea"/>
                </a:rPr>
                <a:t>INFORME DE LA ENTREVISTA</a:t>
              </a:r>
              <a:endParaRPr kumimoji="1" lang="es-ES" sz="2800" b="1" i="1" u="sng" dirty="0">
                <a:solidFill>
                  <a:srgbClr val="FF0000"/>
                </a:solidFill>
                <a:effectLst>
                  <a:outerShdw blurRad="38100" dist="38100" dir="2700000" algn="tl">
                    <a:srgbClr val="C0C0C0"/>
                  </a:outerShdw>
                </a:effectLst>
                <a:latin typeface="Arial" charset="0"/>
                <a:ea typeface="+mn-ea"/>
              </a:endParaRPr>
            </a:p>
          </p:txBody>
        </p:sp>
        <p:sp>
          <p:nvSpPr>
            <p:cNvPr id="202757" name="Text Box 5"/>
            <p:cNvSpPr txBox="1">
              <a:spLocks noChangeArrowheads="1"/>
            </p:cNvSpPr>
            <p:nvPr/>
          </p:nvSpPr>
          <p:spPr bwMode="auto">
            <a:xfrm>
              <a:off x="600" y="1200"/>
              <a:ext cx="4992" cy="52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b="1" dirty="0">
                  <a:solidFill>
                    <a:schemeClr val="tx2"/>
                  </a:solidFill>
                  <a:latin typeface="Arial" pitchFamily="34" charset="0"/>
                </a:rPr>
                <a:t>LOS RESULTADOS Y CONCLUSIONES DEBEMOS DE REDACTARLAS </a:t>
              </a:r>
              <a:r>
                <a:rPr kumimoji="1" lang="es-MX" altLang="es-MX" b="1" dirty="0" smtClean="0">
                  <a:solidFill>
                    <a:schemeClr val="tx2"/>
                  </a:solidFill>
                  <a:latin typeface="Arial" pitchFamily="34" charset="0"/>
                </a:rPr>
                <a:t>INMEDIATAMENTE.</a:t>
              </a:r>
              <a:endParaRPr kumimoji="1" lang="es-ES" altLang="es-MX" b="1" dirty="0">
                <a:solidFill>
                  <a:schemeClr val="tx2"/>
                </a:solidFill>
                <a:latin typeface="Arial" pitchFamily="34" charset="0"/>
              </a:endParaRPr>
            </a:p>
          </p:txBody>
        </p:sp>
      </p:grpSp>
      <p:pic>
        <p:nvPicPr>
          <p:cNvPr id="3" name="Imagen 2"/>
          <p:cNvPicPr>
            <a:picLocks noChangeAspect="1"/>
          </p:cNvPicPr>
          <p:nvPr/>
        </p:nvPicPr>
        <p:blipFill>
          <a:blip r:embed="rId2"/>
          <a:stretch>
            <a:fillRect/>
          </a:stretch>
        </p:blipFill>
        <p:spPr>
          <a:xfrm>
            <a:off x="1907704" y="2077732"/>
            <a:ext cx="6048672" cy="4807652"/>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72386"/>
                                        </p:tgtEl>
                                        <p:attrNameLst>
                                          <p:attrName>style.visibility</p:attrName>
                                        </p:attrNameLst>
                                      </p:cBhvr>
                                      <p:to>
                                        <p:strVal val="visible"/>
                                      </p:to>
                                    </p:set>
                                    <p:anim calcmode="lin" valueType="num">
                                      <p:cBhvr>
                                        <p:cTn id="7" dur="500" fill="hold"/>
                                        <p:tgtEl>
                                          <p:spTgt spid="272386"/>
                                        </p:tgtEl>
                                        <p:attrNameLst>
                                          <p:attrName>ppt_w</p:attrName>
                                        </p:attrNameLst>
                                      </p:cBhvr>
                                      <p:tavLst>
                                        <p:tav tm="0">
                                          <p:val>
                                            <p:strVal val="4*#ppt_w"/>
                                          </p:val>
                                        </p:tav>
                                        <p:tav tm="100000">
                                          <p:val>
                                            <p:strVal val="#ppt_w"/>
                                          </p:val>
                                        </p:tav>
                                      </p:tavLst>
                                    </p:anim>
                                    <p:anim calcmode="lin" valueType="num">
                                      <p:cBhvr>
                                        <p:cTn id="8" dur="500" fill="hold"/>
                                        <p:tgtEl>
                                          <p:spTgt spid="272386"/>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72387"/>
                                        </p:tgtEl>
                                        <p:attrNameLst>
                                          <p:attrName>style.visibility</p:attrName>
                                        </p:attrNameLst>
                                      </p:cBhvr>
                                      <p:to>
                                        <p:strVal val="visible"/>
                                      </p:to>
                                    </p:set>
                                    <p:anim calcmode="lin" valueType="num">
                                      <p:cBhvr>
                                        <p:cTn id="12" dur="500" fill="hold"/>
                                        <p:tgtEl>
                                          <p:spTgt spid="272387"/>
                                        </p:tgtEl>
                                        <p:attrNameLst>
                                          <p:attrName>ppt_w</p:attrName>
                                        </p:attrNameLst>
                                      </p:cBhvr>
                                      <p:tavLst>
                                        <p:tav tm="0">
                                          <p:val>
                                            <p:fltVal val="0"/>
                                          </p:val>
                                        </p:tav>
                                        <p:tav tm="100000">
                                          <p:val>
                                            <p:strVal val="#ppt_w"/>
                                          </p:val>
                                        </p:tav>
                                      </p:tavLst>
                                    </p:anim>
                                    <p:anim calcmode="lin" valueType="num">
                                      <p:cBhvr>
                                        <p:cTn id="13" dur="500" fill="hold"/>
                                        <p:tgtEl>
                                          <p:spTgt spid="27238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2386" grpId="0" autoUpdateAnimBg="0"/>
    </p:bldLst>
  </p:timing>
</p:sld>
</file>

<file path=ppt/slides/slide20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3410" name="Rectangle 2"/>
          <p:cNvSpPr>
            <a:spLocks noGrp="1" noChangeArrowheads="1"/>
          </p:cNvSpPr>
          <p:nvPr>
            <p:ph type="body" idx="1"/>
          </p:nvPr>
        </p:nvSpPr>
        <p:spPr>
          <a:xfrm>
            <a:off x="685800" y="0"/>
            <a:ext cx="7391400" cy="533400"/>
          </a:xfrm>
        </p:spPr>
        <p:txBody>
          <a:bodyPr/>
          <a:lstStyle/>
          <a:p>
            <a:pPr marL="0" indent="0" algn="ctr" eaLnBrk="1" hangingPunct="1">
              <a:lnSpc>
                <a:spcPct val="90000"/>
              </a:lnSpc>
              <a:buFont typeface="Wingdings" pitchFamily="2" charset="2"/>
              <a:buNone/>
              <a:defRPr/>
            </a:pPr>
            <a:r>
              <a:rPr lang="es-MX" sz="3600" b="1" smtClean="0">
                <a:solidFill>
                  <a:schemeClr val="tx2"/>
                </a:solidFill>
                <a:effectLst>
                  <a:outerShdw blurRad="38100" dist="38100" dir="2700000" algn="tl">
                    <a:srgbClr val="C0C0C0"/>
                  </a:outerShdw>
                </a:effectLst>
                <a:ea typeface="+mn-ea"/>
                <a:cs typeface="+mn-cs"/>
              </a:rPr>
              <a:t> RECLUTAMIENTO</a:t>
            </a:r>
            <a:endParaRPr lang="es-MX" sz="1400" b="1" i="1" smtClean="0">
              <a:solidFill>
                <a:schemeClr val="tx2"/>
              </a:solidFill>
              <a:effectLst>
                <a:outerShdw blurRad="38100" dist="38100" dir="2700000" algn="tl">
                  <a:srgbClr val="C0C0C0"/>
                </a:outerShdw>
              </a:effectLst>
              <a:ea typeface="+mn-ea"/>
              <a:cs typeface="+mn-cs"/>
            </a:endParaRPr>
          </a:p>
        </p:txBody>
      </p:sp>
      <p:grpSp>
        <p:nvGrpSpPr>
          <p:cNvPr id="273411" name="Group 3"/>
          <p:cNvGrpSpPr>
            <a:grpSpLocks/>
          </p:cNvGrpSpPr>
          <p:nvPr/>
        </p:nvGrpSpPr>
        <p:grpSpPr bwMode="auto">
          <a:xfrm>
            <a:off x="152400" y="381000"/>
            <a:ext cx="8610600" cy="6238875"/>
            <a:chOff x="432" y="825"/>
            <a:chExt cx="5424" cy="3930"/>
          </a:xfrm>
        </p:grpSpPr>
        <p:sp>
          <p:nvSpPr>
            <p:cNvPr id="273412" name="Text Box 4"/>
            <p:cNvSpPr txBox="1">
              <a:spLocks noChangeArrowheads="1"/>
            </p:cNvSpPr>
            <p:nvPr/>
          </p:nvSpPr>
          <p:spPr bwMode="auto">
            <a:xfrm>
              <a:off x="432" y="825"/>
              <a:ext cx="5424" cy="3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200" b="1" i="1" u="sng" dirty="0">
                  <a:solidFill>
                    <a:srgbClr val="FF0000"/>
                  </a:solidFill>
                  <a:effectLst>
                    <a:outerShdw blurRad="38100" dist="38100" dir="2700000" algn="tl">
                      <a:srgbClr val="C0C0C0"/>
                    </a:outerShdw>
                  </a:effectLst>
                  <a:latin typeface="Arial" charset="0"/>
                  <a:ea typeface="+mn-ea"/>
                </a:rPr>
                <a:t>TEST</a:t>
              </a:r>
              <a:endParaRPr kumimoji="1" lang="es-ES" sz="3200" b="1" i="1" u="sng" dirty="0">
                <a:solidFill>
                  <a:srgbClr val="FF0000"/>
                </a:solidFill>
                <a:effectLst>
                  <a:outerShdw blurRad="38100" dist="38100" dir="2700000" algn="tl">
                    <a:srgbClr val="C0C0C0"/>
                  </a:outerShdw>
                </a:effectLst>
                <a:latin typeface="Arial" charset="0"/>
                <a:ea typeface="+mn-ea"/>
              </a:endParaRPr>
            </a:p>
          </p:txBody>
        </p:sp>
        <p:sp>
          <p:nvSpPr>
            <p:cNvPr id="273413" name="Text Box 5"/>
            <p:cNvSpPr txBox="1">
              <a:spLocks noChangeArrowheads="1"/>
            </p:cNvSpPr>
            <p:nvPr/>
          </p:nvSpPr>
          <p:spPr bwMode="auto">
            <a:xfrm>
              <a:off x="768" y="1200"/>
              <a:ext cx="4992" cy="355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800" b="1">
                  <a:solidFill>
                    <a:schemeClr val="tx2"/>
                  </a:solidFill>
                  <a:latin typeface="Arial" pitchFamily="34" charset="0"/>
                </a:rPr>
                <a:t>COMIENZAN DESDE EL AÑO DE 1890 DONDE EL </a:t>
              </a:r>
              <a:r>
                <a:rPr kumimoji="1" lang="es-MX" altLang="es-MX" sz="2800" b="1" i="1" u="sng">
                  <a:solidFill>
                    <a:srgbClr val="00FF00"/>
                  </a:solidFill>
                  <a:effectLst>
                    <a:outerShdw blurRad="38100" dist="38100" dir="2700000" algn="tl">
                      <a:srgbClr val="C0C0C0"/>
                    </a:outerShdw>
                  </a:effectLst>
                  <a:latin typeface="Arial" pitchFamily="34" charset="0"/>
                </a:rPr>
                <a:t>DR. CATTEL</a:t>
              </a:r>
              <a:r>
                <a:rPr kumimoji="1" lang="es-MX" altLang="es-MX" sz="2800" b="1">
                  <a:solidFill>
                    <a:schemeClr val="tx2"/>
                  </a:solidFill>
                  <a:latin typeface="Arial" pitchFamily="34" charset="0"/>
                </a:rPr>
                <a:t> (EUA), APLICO LA PRIMERA SERIE DE EXAMENES PSICOLOGICOS A DIFERENTES INDIVIDUOS DE UNA COMUNIDAD DE ESTUDIANTES POSTERIORMENTE EN 1905 </a:t>
              </a:r>
              <a:r>
                <a:rPr kumimoji="1" lang="es-MX" altLang="es-MX" sz="2800" b="1" i="1" u="sng">
                  <a:solidFill>
                    <a:srgbClr val="00FF00"/>
                  </a:solidFill>
                  <a:effectLst>
                    <a:outerShdw blurRad="38100" dist="38100" dir="2700000" algn="tl">
                      <a:srgbClr val="C0C0C0"/>
                    </a:outerShdw>
                  </a:effectLst>
                  <a:latin typeface="Arial" pitchFamily="34" charset="0"/>
                </a:rPr>
                <a:t>BINET</a:t>
              </a:r>
              <a:r>
                <a:rPr kumimoji="1" lang="es-MX" altLang="es-MX" sz="2800" b="1">
                  <a:solidFill>
                    <a:srgbClr val="00FF00"/>
                  </a:solidFill>
                  <a:latin typeface="Arial" pitchFamily="34" charset="0"/>
                </a:rPr>
                <a:t> </a:t>
              </a:r>
              <a:r>
                <a:rPr kumimoji="1" lang="es-MX" altLang="es-MX" sz="2800" b="1">
                  <a:solidFill>
                    <a:schemeClr val="tx2"/>
                  </a:solidFill>
                  <a:latin typeface="Arial" pitchFamily="34" charset="0"/>
                </a:rPr>
                <a:t>JUNTO CON </a:t>
              </a:r>
              <a:r>
                <a:rPr kumimoji="1" lang="es-MX" altLang="es-MX" sz="2800" b="1" i="1" u="sng">
                  <a:solidFill>
                    <a:srgbClr val="00FF00"/>
                  </a:solidFill>
                  <a:effectLst>
                    <a:outerShdw blurRad="38100" dist="38100" dir="2700000" algn="tl">
                      <a:srgbClr val="C0C0C0"/>
                    </a:outerShdw>
                  </a:effectLst>
                  <a:latin typeface="Arial" pitchFamily="34" charset="0"/>
                </a:rPr>
                <a:t>SIMON</a:t>
              </a:r>
              <a:r>
                <a:rPr kumimoji="1" lang="es-MX" altLang="es-MX" sz="2800" b="1">
                  <a:solidFill>
                    <a:schemeClr val="tx2"/>
                  </a:solidFill>
                  <a:latin typeface="Arial" pitchFamily="34" charset="0"/>
                </a:rPr>
                <a:t> EMPEZARON A APLICAR TEST MENTALES PARA TRATAR DE ENCONTRAR LA SIMILITUD ENTRE EL SER HUMANO Y SU TRABAJO, ASI COMO REALIZAR DIAGNOSTICOS DEL ESTADO DE SALUD MENTAL, DE PROBLEMAS DE APRENDIZAJE, ETC.</a:t>
              </a:r>
              <a:endParaRPr kumimoji="1" lang="es-ES" altLang="es-MX" sz="2800" b="1">
                <a:solidFill>
                  <a:schemeClr val="tx2"/>
                </a:solidFill>
                <a:latin typeface="Arial" pitchFamily="34" charset="0"/>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73410"/>
                                        </p:tgtEl>
                                        <p:attrNameLst>
                                          <p:attrName>style.visibility</p:attrName>
                                        </p:attrNameLst>
                                      </p:cBhvr>
                                      <p:to>
                                        <p:strVal val="visible"/>
                                      </p:to>
                                    </p:set>
                                    <p:anim calcmode="lin" valueType="num">
                                      <p:cBhvr>
                                        <p:cTn id="7" dur="500" fill="hold"/>
                                        <p:tgtEl>
                                          <p:spTgt spid="273410"/>
                                        </p:tgtEl>
                                        <p:attrNameLst>
                                          <p:attrName>ppt_w</p:attrName>
                                        </p:attrNameLst>
                                      </p:cBhvr>
                                      <p:tavLst>
                                        <p:tav tm="0">
                                          <p:val>
                                            <p:strVal val="4*#ppt_w"/>
                                          </p:val>
                                        </p:tav>
                                        <p:tav tm="100000">
                                          <p:val>
                                            <p:strVal val="#ppt_w"/>
                                          </p:val>
                                        </p:tav>
                                      </p:tavLst>
                                    </p:anim>
                                    <p:anim calcmode="lin" valueType="num">
                                      <p:cBhvr>
                                        <p:cTn id="8" dur="500" fill="hold"/>
                                        <p:tgtEl>
                                          <p:spTgt spid="273410"/>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73411"/>
                                        </p:tgtEl>
                                        <p:attrNameLst>
                                          <p:attrName>style.visibility</p:attrName>
                                        </p:attrNameLst>
                                      </p:cBhvr>
                                      <p:to>
                                        <p:strVal val="visible"/>
                                      </p:to>
                                    </p:set>
                                    <p:anim calcmode="lin" valueType="num">
                                      <p:cBhvr>
                                        <p:cTn id="12" dur="500" fill="hold"/>
                                        <p:tgtEl>
                                          <p:spTgt spid="273411"/>
                                        </p:tgtEl>
                                        <p:attrNameLst>
                                          <p:attrName>ppt_w</p:attrName>
                                        </p:attrNameLst>
                                      </p:cBhvr>
                                      <p:tavLst>
                                        <p:tav tm="0">
                                          <p:val>
                                            <p:fltVal val="0"/>
                                          </p:val>
                                        </p:tav>
                                        <p:tav tm="100000">
                                          <p:val>
                                            <p:strVal val="#ppt_w"/>
                                          </p:val>
                                        </p:tav>
                                      </p:tavLst>
                                    </p:anim>
                                    <p:anim calcmode="lin" valueType="num">
                                      <p:cBhvr>
                                        <p:cTn id="13" dur="500" fill="hold"/>
                                        <p:tgtEl>
                                          <p:spTgt spid="2734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3410" grpId="0" autoUpdateAnimBg="0"/>
    </p:bldLst>
  </p:timing>
</p:sld>
</file>

<file path=ppt/slides/slide20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4434" name="Rectangle 2"/>
          <p:cNvSpPr>
            <a:spLocks noGrp="1" noChangeArrowheads="1"/>
          </p:cNvSpPr>
          <p:nvPr>
            <p:ph type="body" idx="1"/>
          </p:nvPr>
        </p:nvSpPr>
        <p:spPr>
          <a:xfrm>
            <a:off x="1066800" y="76200"/>
            <a:ext cx="7391400" cy="533400"/>
          </a:xfrm>
        </p:spPr>
        <p:txBody>
          <a:bodyPr/>
          <a:lstStyle/>
          <a:p>
            <a:pPr marL="0" indent="0" algn="ctr" eaLnBrk="1" hangingPunct="1">
              <a:lnSpc>
                <a:spcPct val="90000"/>
              </a:lnSpc>
              <a:buFont typeface="Wingdings" pitchFamily="2" charset="2"/>
              <a:buNone/>
              <a:defRPr/>
            </a:pPr>
            <a:r>
              <a:rPr lang="es-MX" sz="3600" b="1" smtClean="0">
                <a:solidFill>
                  <a:schemeClr val="tx2"/>
                </a:solidFill>
                <a:effectLst>
                  <a:outerShdw blurRad="38100" dist="38100" dir="2700000" algn="tl">
                    <a:srgbClr val="C0C0C0"/>
                  </a:outerShdw>
                </a:effectLst>
                <a:ea typeface="+mn-ea"/>
                <a:cs typeface="+mn-cs"/>
              </a:rPr>
              <a:t> RECLUTAMIENTO</a:t>
            </a:r>
            <a:endParaRPr lang="es-MX" sz="1400" b="1" i="1" smtClean="0">
              <a:solidFill>
                <a:schemeClr val="tx2"/>
              </a:solidFill>
              <a:effectLst>
                <a:outerShdw blurRad="38100" dist="38100" dir="2700000" algn="tl">
                  <a:srgbClr val="C0C0C0"/>
                </a:outerShdw>
              </a:effectLst>
              <a:ea typeface="+mn-ea"/>
              <a:cs typeface="+mn-cs"/>
            </a:endParaRPr>
          </a:p>
        </p:txBody>
      </p:sp>
      <p:grpSp>
        <p:nvGrpSpPr>
          <p:cNvPr id="274438" name="Group 6"/>
          <p:cNvGrpSpPr>
            <a:grpSpLocks/>
          </p:cNvGrpSpPr>
          <p:nvPr/>
        </p:nvGrpSpPr>
        <p:grpSpPr bwMode="auto">
          <a:xfrm>
            <a:off x="304800" y="600075"/>
            <a:ext cx="8610600" cy="5876925"/>
            <a:chOff x="432" y="825"/>
            <a:chExt cx="5424" cy="3702"/>
          </a:xfrm>
        </p:grpSpPr>
        <p:sp>
          <p:nvSpPr>
            <p:cNvPr id="274439" name="Text Box 7"/>
            <p:cNvSpPr txBox="1">
              <a:spLocks noChangeArrowheads="1"/>
            </p:cNvSpPr>
            <p:nvPr/>
          </p:nvSpPr>
          <p:spPr bwMode="auto">
            <a:xfrm>
              <a:off x="432" y="825"/>
              <a:ext cx="5424" cy="3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200" b="1" i="1" u="sng" dirty="0">
                  <a:solidFill>
                    <a:srgbClr val="FF0000"/>
                  </a:solidFill>
                  <a:effectLst>
                    <a:outerShdw blurRad="38100" dist="38100" dir="2700000" algn="tl">
                      <a:srgbClr val="C0C0C0"/>
                    </a:outerShdw>
                  </a:effectLst>
                  <a:latin typeface="Arial" charset="0"/>
                  <a:ea typeface="+mn-ea"/>
                </a:rPr>
                <a:t>TEST</a:t>
              </a:r>
              <a:endParaRPr kumimoji="1" lang="es-ES" sz="3200" b="1" i="1" u="sng" dirty="0">
                <a:solidFill>
                  <a:srgbClr val="FF0000"/>
                </a:solidFill>
                <a:effectLst>
                  <a:outerShdw blurRad="38100" dist="38100" dir="2700000" algn="tl">
                    <a:srgbClr val="C0C0C0"/>
                  </a:outerShdw>
                </a:effectLst>
                <a:latin typeface="Arial" charset="0"/>
                <a:ea typeface="+mn-ea"/>
              </a:endParaRPr>
            </a:p>
          </p:txBody>
        </p:sp>
        <p:sp>
          <p:nvSpPr>
            <p:cNvPr id="274440" name="Text Box 8"/>
            <p:cNvSpPr txBox="1">
              <a:spLocks noChangeArrowheads="1"/>
            </p:cNvSpPr>
            <p:nvPr/>
          </p:nvSpPr>
          <p:spPr bwMode="auto">
            <a:xfrm>
              <a:off x="768" y="1200"/>
              <a:ext cx="4992" cy="3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800" b="1" i="1" u="sng" dirty="0">
                  <a:solidFill>
                    <a:srgbClr val="0000FF"/>
                  </a:solidFill>
                  <a:effectLst>
                    <a:outerShdw blurRad="38100" dist="38100" dir="2700000" algn="tl">
                      <a:srgbClr val="C0C0C0"/>
                    </a:outerShdw>
                  </a:effectLst>
                  <a:latin typeface="Arial" pitchFamily="34" charset="0"/>
                </a:rPr>
                <a:t>INVENTARIOS DE PERSONALIDAD</a:t>
              </a:r>
              <a:r>
                <a:rPr kumimoji="1" lang="es-MX" altLang="es-MX" sz="2800" b="1" i="1" u="sng" dirty="0">
                  <a:solidFill>
                    <a:schemeClr val="tx2"/>
                  </a:solidFill>
                  <a:effectLst>
                    <a:outerShdw blurRad="38100" dist="38100" dir="2700000" algn="tl">
                      <a:srgbClr val="C0C0C0"/>
                    </a:outerShdw>
                  </a:effectLst>
                  <a:latin typeface="Arial" pitchFamily="34" charset="0"/>
                </a:rPr>
                <a:t>:</a:t>
              </a:r>
              <a:endParaRPr kumimoji="1" lang="es-MX" altLang="es-MX" sz="2800" b="1" dirty="0">
                <a:solidFill>
                  <a:schemeClr val="tx2"/>
                </a:solidFill>
                <a:latin typeface="Arial" pitchFamily="34" charset="0"/>
              </a:endParaRPr>
            </a:p>
            <a:p>
              <a:pPr algn="just" eaLnBrk="1" hangingPunct="1"/>
              <a:r>
                <a:rPr kumimoji="1" lang="es-MX" altLang="es-MX" sz="2600" b="1" dirty="0">
                  <a:solidFill>
                    <a:schemeClr val="tx2"/>
                  </a:solidFill>
                  <a:latin typeface="Arial" pitchFamily="34" charset="0"/>
                </a:rPr>
                <a:t>EXISTE UN GRAN NUMERO DE CUESTIONARIOS, INVENTARIOS Y TEST DE PERSONALIDAD, ALGUNOS DE LOS MAS POPULARES SON: EL MMPI (INVENTARIO MULTIFASICO DE LA PERSONALIDAD DE MINNESOTA), EL GORDON, LA CONFIGURACION PSICOLOGICA INDIVIDUAL ( O INVENTARIO DE PERSONALIDAD DE CALIFORNIA), EL RORSCHACH (EMPLEANDO MANCHAS), ETC. TODOS ELLOS FUERON CREADOS PARA DIAGNOSTICAR LOS </a:t>
              </a:r>
              <a:r>
                <a:rPr kumimoji="1" lang="es-MX" altLang="es-MX" sz="2600" b="1" i="1" dirty="0">
                  <a:solidFill>
                    <a:schemeClr val="tx2"/>
                  </a:solidFill>
                  <a:effectLst>
                    <a:outerShdw blurRad="38100" dist="38100" dir="2700000" algn="tl">
                      <a:srgbClr val="C0C0C0"/>
                    </a:outerShdw>
                  </a:effectLst>
                  <a:latin typeface="Arial" pitchFamily="34" charset="0"/>
                </a:rPr>
                <a:t>PROBLEMAS DE LA PERSONALIDAD</a:t>
              </a:r>
              <a:r>
                <a:rPr kumimoji="1" lang="es-MX" altLang="es-MX" sz="2600" b="1" dirty="0">
                  <a:solidFill>
                    <a:schemeClr val="tx2"/>
                  </a:solidFill>
                  <a:latin typeface="Arial" pitchFamily="34" charset="0"/>
                </a:rPr>
                <a:t>.</a:t>
              </a:r>
              <a:endParaRPr kumimoji="1" lang="es-ES" altLang="es-MX" sz="2600" b="1" dirty="0">
                <a:solidFill>
                  <a:schemeClr val="tx2"/>
                </a:solidFill>
                <a:latin typeface="Arial" pitchFamily="34" charset="0"/>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74434"/>
                                        </p:tgtEl>
                                        <p:attrNameLst>
                                          <p:attrName>style.visibility</p:attrName>
                                        </p:attrNameLst>
                                      </p:cBhvr>
                                      <p:to>
                                        <p:strVal val="visible"/>
                                      </p:to>
                                    </p:set>
                                    <p:anim calcmode="lin" valueType="num">
                                      <p:cBhvr>
                                        <p:cTn id="7" dur="500" fill="hold"/>
                                        <p:tgtEl>
                                          <p:spTgt spid="274434"/>
                                        </p:tgtEl>
                                        <p:attrNameLst>
                                          <p:attrName>ppt_w</p:attrName>
                                        </p:attrNameLst>
                                      </p:cBhvr>
                                      <p:tavLst>
                                        <p:tav tm="0">
                                          <p:val>
                                            <p:strVal val="4*#ppt_w"/>
                                          </p:val>
                                        </p:tav>
                                        <p:tav tm="100000">
                                          <p:val>
                                            <p:strVal val="#ppt_w"/>
                                          </p:val>
                                        </p:tav>
                                      </p:tavLst>
                                    </p:anim>
                                    <p:anim calcmode="lin" valueType="num">
                                      <p:cBhvr>
                                        <p:cTn id="8" dur="500" fill="hold"/>
                                        <p:tgtEl>
                                          <p:spTgt spid="274434"/>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74438"/>
                                        </p:tgtEl>
                                        <p:attrNameLst>
                                          <p:attrName>style.visibility</p:attrName>
                                        </p:attrNameLst>
                                      </p:cBhvr>
                                      <p:to>
                                        <p:strVal val="visible"/>
                                      </p:to>
                                    </p:set>
                                    <p:anim calcmode="lin" valueType="num">
                                      <p:cBhvr>
                                        <p:cTn id="12" dur="500" fill="hold"/>
                                        <p:tgtEl>
                                          <p:spTgt spid="274438"/>
                                        </p:tgtEl>
                                        <p:attrNameLst>
                                          <p:attrName>ppt_w</p:attrName>
                                        </p:attrNameLst>
                                      </p:cBhvr>
                                      <p:tavLst>
                                        <p:tav tm="0">
                                          <p:val>
                                            <p:fltVal val="0"/>
                                          </p:val>
                                        </p:tav>
                                        <p:tav tm="100000">
                                          <p:val>
                                            <p:strVal val="#ppt_w"/>
                                          </p:val>
                                        </p:tav>
                                      </p:tavLst>
                                    </p:anim>
                                    <p:anim calcmode="lin" valueType="num">
                                      <p:cBhvr>
                                        <p:cTn id="13" dur="500" fill="hold"/>
                                        <p:tgtEl>
                                          <p:spTgt spid="27443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4434" grpId="0" autoUpdateAnimBg="0"/>
    </p:bldLst>
  </p:timing>
</p:sld>
</file>

<file path=ppt/slides/slide20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5458" name="Rectangle 2"/>
          <p:cNvSpPr>
            <a:spLocks noGrp="1" noChangeArrowheads="1"/>
          </p:cNvSpPr>
          <p:nvPr>
            <p:ph type="body" idx="1"/>
          </p:nvPr>
        </p:nvSpPr>
        <p:spPr>
          <a:xfrm>
            <a:off x="1066800" y="76200"/>
            <a:ext cx="7391400" cy="533400"/>
          </a:xfrm>
        </p:spPr>
        <p:txBody>
          <a:bodyPr/>
          <a:lstStyle/>
          <a:p>
            <a:pPr marL="0" indent="0" algn="ctr" eaLnBrk="1" hangingPunct="1">
              <a:lnSpc>
                <a:spcPct val="90000"/>
              </a:lnSpc>
              <a:buFont typeface="Wingdings" pitchFamily="2" charset="2"/>
              <a:buNone/>
              <a:defRPr/>
            </a:pPr>
            <a:r>
              <a:rPr lang="es-MX" sz="3600" b="1" smtClean="0">
                <a:solidFill>
                  <a:schemeClr val="tx2"/>
                </a:solidFill>
                <a:effectLst>
                  <a:outerShdw blurRad="38100" dist="38100" dir="2700000" algn="tl">
                    <a:srgbClr val="C0C0C0"/>
                  </a:outerShdw>
                </a:effectLst>
                <a:ea typeface="+mn-ea"/>
                <a:cs typeface="+mn-cs"/>
              </a:rPr>
              <a:t> RECLUTAMIENTO</a:t>
            </a:r>
            <a:endParaRPr lang="es-MX" sz="1400" b="1" i="1" smtClean="0">
              <a:solidFill>
                <a:schemeClr val="tx2"/>
              </a:solidFill>
              <a:effectLst>
                <a:outerShdw blurRad="38100" dist="38100" dir="2700000" algn="tl">
                  <a:srgbClr val="C0C0C0"/>
                </a:outerShdw>
              </a:effectLst>
              <a:ea typeface="+mn-ea"/>
              <a:cs typeface="+mn-cs"/>
            </a:endParaRPr>
          </a:p>
        </p:txBody>
      </p:sp>
      <p:grpSp>
        <p:nvGrpSpPr>
          <p:cNvPr id="275459" name="Group 3"/>
          <p:cNvGrpSpPr>
            <a:grpSpLocks/>
          </p:cNvGrpSpPr>
          <p:nvPr/>
        </p:nvGrpSpPr>
        <p:grpSpPr bwMode="auto">
          <a:xfrm>
            <a:off x="353888" y="836712"/>
            <a:ext cx="8610600" cy="4995862"/>
            <a:chOff x="432" y="825"/>
            <a:chExt cx="5424" cy="3147"/>
          </a:xfrm>
        </p:grpSpPr>
        <p:sp>
          <p:nvSpPr>
            <p:cNvPr id="275460" name="Text Box 4"/>
            <p:cNvSpPr txBox="1">
              <a:spLocks noChangeArrowheads="1"/>
            </p:cNvSpPr>
            <p:nvPr/>
          </p:nvSpPr>
          <p:spPr bwMode="auto">
            <a:xfrm>
              <a:off x="432" y="825"/>
              <a:ext cx="5424" cy="3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200" b="1" i="1" u="sng" dirty="0">
                  <a:solidFill>
                    <a:srgbClr val="FF0000"/>
                  </a:solidFill>
                  <a:effectLst>
                    <a:outerShdw blurRad="38100" dist="38100" dir="2700000" algn="tl">
                      <a:srgbClr val="C0C0C0"/>
                    </a:outerShdw>
                  </a:effectLst>
                  <a:latin typeface="Arial" charset="0"/>
                  <a:ea typeface="+mn-ea"/>
                </a:rPr>
                <a:t>TEST</a:t>
              </a:r>
              <a:endParaRPr kumimoji="1" lang="es-ES" sz="3200" b="1" i="1" u="sng" dirty="0">
                <a:solidFill>
                  <a:srgbClr val="FF0000"/>
                </a:solidFill>
                <a:effectLst>
                  <a:outerShdw blurRad="38100" dist="38100" dir="2700000" algn="tl">
                    <a:srgbClr val="C0C0C0"/>
                  </a:outerShdw>
                </a:effectLst>
                <a:latin typeface="Arial" charset="0"/>
                <a:ea typeface="+mn-ea"/>
              </a:endParaRPr>
            </a:p>
          </p:txBody>
        </p:sp>
        <p:sp>
          <p:nvSpPr>
            <p:cNvPr id="275461" name="Text Box 5"/>
            <p:cNvSpPr txBox="1">
              <a:spLocks noChangeArrowheads="1"/>
            </p:cNvSpPr>
            <p:nvPr/>
          </p:nvSpPr>
          <p:spPr bwMode="auto">
            <a:xfrm>
              <a:off x="768" y="1200"/>
              <a:ext cx="4992" cy="277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800" b="1" i="1" u="sng" dirty="0">
                  <a:solidFill>
                    <a:srgbClr val="0000FF"/>
                  </a:solidFill>
                  <a:effectLst>
                    <a:outerShdw blurRad="38100" dist="38100" dir="2700000" algn="tl">
                      <a:srgbClr val="C0C0C0"/>
                    </a:outerShdw>
                  </a:effectLst>
                  <a:latin typeface="Arial" pitchFamily="34" charset="0"/>
                </a:rPr>
                <a:t>INVENTARIOS DE PERSONALIDAD:</a:t>
              </a:r>
            </a:p>
            <a:p>
              <a:pPr algn="just" eaLnBrk="1" hangingPunct="1"/>
              <a:endParaRPr kumimoji="1" lang="es-MX" altLang="es-MX" sz="2800" b="1" dirty="0">
                <a:solidFill>
                  <a:schemeClr val="tx2"/>
                </a:solidFill>
                <a:latin typeface="Arial" pitchFamily="34" charset="0"/>
              </a:endParaRPr>
            </a:p>
            <a:p>
              <a:pPr algn="just" eaLnBrk="1" hangingPunct="1"/>
              <a:r>
                <a:rPr kumimoji="1" lang="es-MX" altLang="es-MX" sz="2800" b="1" dirty="0">
                  <a:solidFill>
                    <a:schemeClr val="tx2"/>
                  </a:solidFill>
                  <a:latin typeface="Arial" pitchFamily="34" charset="0"/>
                </a:rPr>
                <a:t>EL </a:t>
              </a:r>
              <a:r>
                <a:rPr kumimoji="1" lang="es-MX" altLang="es-MX" sz="2800" b="1" i="1" u="sng" dirty="0">
                  <a:solidFill>
                    <a:srgbClr val="0000FF"/>
                  </a:solidFill>
                  <a:effectLst>
                    <a:outerShdw blurRad="38100" dist="38100" dir="2700000" algn="tl">
                      <a:srgbClr val="C0C0C0"/>
                    </a:outerShdw>
                  </a:effectLst>
                  <a:latin typeface="Arial" pitchFamily="34" charset="0"/>
                </a:rPr>
                <a:t>16PF</a:t>
              </a:r>
              <a:r>
                <a:rPr kumimoji="1" lang="es-MX" altLang="es-MX" sz="2800" b="1" dirty="0">
                  <a:solidFill>
                    <a:srgbClr val="0000FF"/>
                  </a:solidFill>
                  <a:latin typeface="Arial" pitchFamily="34" charset="0"/>
                </a:rPr>
                <a:t>,</a:t>
              </a:r>
              <a:r>
                <a:rPr kumimoji="1" lang="es-MX" altLang="es-MX" sz="2800" b="1" dirty="0">
                  <a:solidFill>
                    <a:schemeClr val="tx2"/>
                  </a:solidFill>
                  <a:latin typeface="Arial" pitchFamily="34" charset="0"/>
                </a:rPr>
                <a:t> FUE DISEÑADO PARA </a:t>
              </a:r>
              <a:r>
                <a:rPr kumimoji="1" lang="es-MX" altLang="es-MX" sz="2800" b="1" dirty="0" smtClean="0">
                  <a:solidFill>
                    <a:schemeClr val="tx2"/>
                  </a:solidFill>
                  <a:latin typeface="Arial" pitchFamily="34" charset="0"/>
                </a:rPr>
                <a:t>INVESTIGACIÓN </a:t>
              </a:r>
              <a:r>
                <a:rPr kumimoji="1" lang="es-MX" altLang="es-MX" sz="2800" b="1" dirty="0">
                  <a:solidFill>
                    <a:schemeClr val="tx2"/>
                  </a:solidFill>
                  <a:latin typeface="Arial" pitchFamily="34" charset="0"/>
                </a:rPr>
                <a:t>DEL </a:t>
              </a:r>
              <a:r>
                <a:rPr kumimoji="1" lang="es-MX" altLang="es-MX" sz="2800" b="1" dirty="0" smtClean="0">
                  <a:solidFill>
                    <a:schemeClr val="tx2"/>
                  </a:solidFill>
                  <a:latin typeface="Arial" pitchFamily="34" charset="0"/>
                </a:rPr>
                <a:t>ÁREA </a:t>
              </a:r>
              <a:r>
                <a:rPr kumimoji="1" lang="es-MX" altLang="es-MX" sz="2800" b="1" dirty="0">
                  <a:solidFill>
                    <a:schemeClr val="tx2"/>
                  </a:solidFill>
                  <a:latin typeface="Arial" pitchFamily="34" charset="0"/>
                </a:rPr>
                <a:t>DE </a:t>
              </a:r>
              <a:r>
                <a:rPr kumimoji="1" lang="es-MX" altLang="es-MX" sz="2800" b="1" dirty="0" smtClean="0">
                  <a:solidFill>
                    <a:schemeClr val="tx2"/>
                  </a:solidFill>
                  <a:latin typeface="Arial" pitchFamily="34" charset="0"/>
                </a:rPr>
                <a:t>PSICOLOGÍA </a:t>
              </a:r>
              <a:r>
                <a:rPr kumimoji="1" lang="es-MX" altLang="es-MX" sz="2800" b="1" dirty="0">
                  <a:solidFill>
                    <a:schemeClr val="tx2"/>
                  </a:solidFill>
                  <a:latin typeface="Arial" pitchFamily="34" charset="0"/>
                </a:rPr>
                <a:t>SOCIAL.</a:t>
              </a:r>
            </a:p>
            <a:p>
              <a:pPr algn="just" eaLnBrk="1" hangingPunct="1"/>
              <a:endParaRPr kumimoji="1" lang="es-MX" altLang="es-MX" sz="2800" b="1" dirty="0">
                <a:solidFill>
                  <a:schemeClr val="tx2"/>
                </a:solidFill>
                <a:latin typeface="Arial" pitchFamily="34" charset="0"/>
              </a:endParaRPr>
            </a:p>
            <a:p>
              <a:pPr algn="just" eaLnBrk="1" hangingPunct="1"/>
              <a:r>
                <a:rPr kumimoji="1" lang="es-MX" altLang="es-MX" sz="2800" b="1" dirty="0">
                  <a:solidFill>
                    <a:schemeClr val="tx2"/>
                  </a:solidFill>
                  <a:latin typeface="Arial" pitchFamily="34" charset="0"/>
                </a:rPr>
                <a:t>EL </a:t>
              </a:r>
              <a:r>
                <a:rPr kumimoji="1" lang="es-MX" altLang="es-MX" sz="2800" b="1" i="1" u="sng" dirty="0">
                  <a:solidFill>
                    <a:srgbClr val="0000FF"/>
                  </a:solidFill>
                  <a:effectLst>
                    <a:outerShdw blurRad="38100" dist="38100" dir="2700000" algn="tl">
                      <a:srgbClr val="C0C0C0"/>
                    </a:outerShdw>
                  </a:effectLst>
                  <a:latin typeface="Arial" pitchFamily="34" charset="0"/>
                </a:rPr>
                <a:t>CLEAVER</a:t>
              </a:r>
              <a:r>
                <a:rPr kumimoji="1" lang="es-MX" altLang="es-MX" sz="2800" b="1" dirty="0">
                  <a:solidFill>
                    <a:schemeClr val="tx2"/>
                  </a:solidFill>
                  <a:latin typeface="Arial" pitchFamily="34" charset="0"/>
                </a:rPr>
                <a:t> QUE FUE CREADO EN LA </a:t>
              </a:r>
              <a:r>
                <a:rPr kumimoji="1" lang="es-MX" altLang="es-MX" sz="2800" b="1" dirty="0" smtClean="0">
                  <a:solidFill>
                    <a:schemeClr val="tx2"/>
                  </a:solidFill>
                  <a:latin typeface="Arial" pitchFamily="34" charset="0"/>
                </a:rPr>
                <a:t>ÉPOCA </a:t>
              </a:r>
              <a:r>
                <a:rPr kumimoji="1" lang="es-MX" altLang="es-MX" sz="2800" b="1" dirty="0">
                  <a:solidFill>
                    <a:schemeClr val="tx2"/>
                  </a:solidFill>
                  <a:latin typeface="Arial" pitchFamily="34" charset="0"/>
                </a:rPr>
                <a:t>DE LOS 30´S, Y SU DISEÑO OBEDECE A CONSIDERAR LOS OBJETIVOS AJENOS A LA EMPRESA.</a:t>
              </a:r>
              <a:endParaRPr kumimoji="1" lang="es-ES" altLang="es-MX" sz="2800" b="1" dirty="0">
                <a:solidFill>
                  <a:schemeClr val="tx2"/>
                </a:solidFill>
                <a:latin typeface="Arial" pitchFamily="34" charset="0"/>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75458"/>
                                        </p:tgtEl>
                                        <p:attrNameLst>
                                          <p:attrName>style.visibility</p:attrName>
                                        </p:attrNameLst>
                                      </p:cBhvr>
                                      <p:to>
                                        <p:strVal val="visible"/>
                                      </p:to>
                                    </p:set>
                                    <p:anim calcmode="lin" valueType="num">
                                      <p:cBhvr>
                                        <p:cTn id="7" dur="500" fill="hold"/>
                                        <p:tgtEl>
                                          <p:spTgt spid="275458"/>
                                        </p:tgtEl>
                                        <p:attrNameLst>
                                          <p:attrName>ppt_w</p:attrName>
                                        </p:attrNameLst>
                                      </p:cBhvr>
                                      <p:tavLst>
                                        <p:tav tm="0">
                                          <p:val>
                                            <p:strVal val="4*#ppt_w"/>
                                          </p:val>
                                        </p:tav>
                                        <p:tav tm="100000">
                                          <p:val>
                                            <p:strVal val="#ppt_w"/>
                                          </p:val>
                                        </p:tav>
                                      </p:tavLst>
                                    </p:anim>
                                    <p:anim calcmode="lin" valueType="num">
                                      <p:cBhvr>
                                        <p:cTn id="8" dur="500" fill="hold"/>
                                        <p:tgtEl>
                                          <p:spTgt spid="275458"/>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75459"/>
                                        </p:tgtEl>
                                        <p:attrNameLst>
                                          <p:attrName>style.visibility</p:attrName>
                                        </p:attrNameLst>
                                      </p:cBhvr>
                                      <p:to>
                                        <p:strVal val="visible"/>
                                      </p:to>
                                    </p:set>
                                    <p:anim calcmode="lin" valueType="num">
                                      <p:cBhvr>
                                        <p:cTn id="12" dur="500" fill="hold"/>
                                        <p:tgtEl>
                                          <p:spTgt spid="275459"/>
                                        </p:tgtEl>
                                        <p:attrNameLst>
                                          <p:attrName>ppt_w</p:attrName>
                                        </p:attrNameLst>
                                      </p:cBhvr>
                                      <p:tavLst>
                                        <p:tav tm="0">
                                          <p:val>
                                            <p:fltVal val="0"/>
                                          </p:val>
                                        </p:tav>
                                        <p:tav tm="100000">
                                          <p:val>
                                            <p:strVal val="#ppt_w"/>
                                          </p:val>
                                        </p:tav>
                                      </p:tavLst>
                                    </p:anim>
                                    <p:anim calcmode="lin" valueType="num">
                                      <p:cBhvr>
                                        <p:cTn id="13" dur="500" fill="hold"/>
                                        <p:tgtEl>
                                          <p:spTgt spid="27545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5458" grpId="0" autoUpdateAnimBg="0"/>
    </p:bldLst>
  </p:timing>
</p:sld>
</file>

<file path=ppt/slides/slide20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482" name="Rectangle 2"/>
          <p:cNvSpPr>
            <a:spLocks noGrp="1" noChangeArrowheads="1"/>
          </p:cNvSpPr>
          <p:nvPr>
            <p:ph type="body" idx="1"/>
          </p:nvPr>
        </p:nvSpPr>
        <p:spPr>
          <a:xfrm>
            <a:off x="1066800" y="76200"/>
            <a:ext cx="7391400" cy="533400"/>
          </a:xfrm>
        </p:spPr>
        <p:txBody>
          <a:bodyPr/>
          <a:lstStyle/>
          <a:p>
            <a:pPr marL="0" indent="0" algn="ctr" eaLnBrk="1" hangingPunct="1">
              <a:lnSpc>
                <a:spcPct val="90000"/>
              </a:lnSpc>
              <a:buFont typeface="Wingdings" pitchFamily="2" charset="2"/>
              <a:buNone/>
              <a:defRPr/>
            </a:pPr>
            <a:r>
              <a:rPr lang="es-MX" sz="3600" b="1" smtClean="0">
                <a:solidFill>
                  <a:schemeClr val="tx2"/>
                </a:solidFill>
                <a:effectLst>
                  <a:outerShdw blurRad="38100" dist="38100" dir="2700000" algn="tl">
                    <a:srgbClr val="C0C0C0"/>
                  </a:outerShdw>
                </a:effectLst>
                <a:ea typeface="+mn-ea"/>
                <a:cs typeface="+mn-cs"/>
              </a:rPr>
              <a:t> RECLUTAMIENTO</a:t>
            </a:r>
            <a:endParaRPr lang="es-MX" sz="1400" b="1" i="1" smtClean="0">
              <a:solidFill>
                <a:schemeClr val="tx2"/>
              </a:solidFill>
              <a:effectLst>
                <a:outerShdw blurRad="38100" dist="38100" dir="2700000" algn="tl">
                  <a:srgbClr val="C0C0C0"/>
                </a:outerShdw>
              </a:effectLst>
              <a:ea typeface="+mn-ea"/>
              <a:cs typeface="+mn-cs"/>
            </a:endParaRPr>
          </a:p>
        </p:txBody>
      </p:sp>
      <p:grpSp>
        <p:nvGrpSpPr>
          <p:cNvPr id="276483" name="Group 3"/>
          <p:cNvGrpSpPr>
            <a:grpSpLocks/>
          </p:cNvGrpSpPr>
          <p:nvPr/>
        </p:nvGrpSpPr>
        <p:grpSpPr bwMode="auto">
          <a:xfrm>
            <a:off x="304800" y="523875"/>
            <a:ext cx="8610600" cy="5876925"/>
            <a:chOff x="432" y="825"/>
            <a:chExt cx="5424" cy="3702"/>
          </a:xfrm>
        </p:grpSpPr>
        <p:sp>
          <p:nvSpPr>
            <p:cNvPr id="276484" name="Text Box 4"/>
            <p:cNvSpPr txBox="1">
              <a:spLocks noChangeArrowheads="1"/>
            </p:cNvSpPr>
            <p:nvPr/>
          </p:nvSpPr>
          <p:spPr bwMode="auto">
            <a:xfrm>
              <a:off x="432" y="825"/>
              <a:ext cx="5424" cy="3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200" b="1" i="1" u="sng" dirty="0">
                  <a:solidFill>
                    <a:srgbClr val="FF0000"/>
                  </a:solidFill>
                  <a:effectLst>
                    <a:outerShdw blurRad="38100" dist="38100" dir="2700000" algn="tl">
                      <a:srgbClr val="C0C0C0"/>
                    </a:outerShdw>
                  </a:effectLst>
                  <a:latin typeface="Arial" charset="0"/>
                  <a:ea typeface="+mn-ea"/>
                </a:rPr>
                <a:t>TEST</a:t>
              </a:r>
              <a:endParaRPr kumimoji="1" lang="es-ES" sz="3200" b="1" i="1" u="sng" dirty="0">
                <a:solidFill>
                  <a:srgbClr val="FF0000"/>
                </a:solidFill>
                <a:effectLst>
                  <a:outerShdw blurRad="38100" dist="38100" dir="2700000" algn="tl">
                    <a:srgbClr val="C0C0C0"/>
                  </a:outerShdw>
                </a:effectLst>
                <a:latin typeface="Arial" charset="0"/>
                <a:ea typeface="+mn-ea"/>
              </a:endParaRPr>
            </a:p>
          </p:txBody>
        </p:sp>
        <p:sp>
          <p:nvSpPr>
            <p:cNvPr id="276485" name="Text Box 5"/>
            <p:cNvSpPr txBox="1">
              <a:spLocks noChangeArrowheads="1"/>
            </p:cNvSpPr>
            <p:nvPr/>
          </p:nvSpPr>
          <p:spPr bwMode="auto">
            <a:xfrm>
              <a:off x="768" y="1200"/>
              <a:ext cx="4992" cy="3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just">
                <a:defRPr/>
              </a:pPr>
              <a:r>
                <a:rPr kumimoji="1" lang="es-MX" sz="2800" b="1" i="1" u="sng" dirty="0" smtClean="0">
                  <a:solidFill>
                    <a:srgbClr val="0000FF"/>
                  </a:solidFill>
                  <a:effectLst>
                    <a:outerShdw blurRad="38100" dist="38100" dir="2700000" algn="tl">
                      <a:srgbClr val="C0C0C0"/>
                    </a:outerShdw>
                  </a:effectLst>
                  <a:latin typeface="Arial" charset="0"/>
                  <a:ea typeface="+mn-ea"/>
                </a:rPr>
                <a:t>TÉCNICAS </a:t>
              </a:r>
              <a:r>
                <a:rPr kumimoji="1" lang="es-MX" sz="2800" b="1" i="1" u="sng" dirty="0">
                  <a:solidFill>
                    <a:srgbClr val="0000FF"/>
                  </a:solidFill>
                  <a:effectLst>
                    <a:outerShdw blurRad="38100" dist="38100" dir="2700000" algn="tl">
                      <a:srgbClr val="C0C0C0"/>
                    </a:outerShdw>
                  </a:effectLst>
                  <a:latin typeface="Arial" charset="0"/>
                  <a:ea typeface="+mn-ea"/>
                </a:rPr>
                <a:t>PROYECTIVAS</a:t>
              </a:r>
              <a:r>
                <a:rPr kumimoji="1" lang="es-MX" sz="2800" b="1" i="1" u="sng" dirty="0">
                  <a:solidFill>
                    <a:schemeClr val="tx2"/>
                  </a:solidFill>
                  <a:effectLst>
                    <a:outerShdw blurRad="38100" dist="38100" dir="2700000" algn="tl">
                      <a:srgbClr val="C0C0C0"/>
                    </a:outerShdw>
                  </a:effectLst>
                  <a:latin typeface="Arial" charset="0"/>
                  <a:ea typeface="+mn-ea"/>
                </a:rPr>
                <a:t>:</a:t>
              </a:r>
              <a:endParaRPr kumimoji="1" lang="es-MX" sz="2800" b="1" dirty="0">
                <a:solidFill>
                  <a:schemeClr val="tx2"/>
                </a:solidFill>
                <a:latin typeface="Arial" charset="0"/>
                <a:ea typeface="+mn-ea"/>
              </a:endParaRPr>
            </a:p>
            <a:p>
              <a:pPr algn="just">
                <a:defRPr/>
              </a:pPr>
              <a:r>
                <a:rPr kumimoji="1" lang="es-MX" sz="2600" b="1" i="1" u="sng" dirty="0">
                  <a:solidFill>
                    <a:srgbClr val="0000FF"/>
                  </a:solidFill>
                  <a:effectLst>
                    <a:outerShdw blurRad="38100" dist="38100" dir="2700000" algn="tl">
                      <a:srgbClr val="C0C0C0"/>
                    </a:outerShdw>
                  </a:effectLst>
                  <a:latin typeface="Arial" charset="0"/>
                  <a:ea typeface="+mn-ea"/>
                </a:rPr>
                <a:t>EL TAT</a:t>
              </a:r>
              <a:r>
                <a:rPr kumimoji="1" lang="es-MX" sz="2600" b="1" dirty="0">
                  <a:solidFill>
                    <a:srgbClr val="0000FF"/>
                  </a:solidFill>
                  <a:latin typeface="Arial" charset="0"/>
                  <a:ea typeface="+mn-ea"/>
                </a:rPr>
                <a:t> </a:t>
              </a:r>
              <a:r>
                <a:rPr kumimoji="1" lang="es-MX" sz="2600" b="1" dirty="0">
                  <a:solidFill>
                    <a:schemeClr val="tx2"/>
                  </a:solidFill>
                  <a:latin typeface="Arial" charset="0"/>
                  <a:ea typeface="+mn-ea"/>
                </a:rPr>
                <a:t>(THEMATIC APPERCEPTION </a:t>
              </a:r>
              <a:r>
                <a:rPr kumimoji="1" lang="es-MX" sz="2600" b="1" dirty="0" smtClean="0">
                  <a:solidFill>
                    <a:schemeClr val="tx2"/>
                  </a:solidFill>
                  <a:latin typeface="Arial" charset="0"/>
                  <a:ea typeface="+mn-ea"/>
                </a:rPr>
                <a:t>TEST), </a:t>
              </a:r>
              <a:r>
                <a:rPr kumimoji="1" lang="es-MX" sz="2600" b="1" dirty="0">
                  <a:solidFill>
                    <a:schemeClr val="tx2"/>
                  </a:solidFill>
                  <a:latin typeface="Arial" charset="0"/>
                  <a:ea typeface="+mn-ea"/>
                </a:rPr>
                <a:t>CON BASE EN ESCENAS SOBRE LAS CUALES EL ASPIRANTE DEBE ESCRIBIR LA </a:t>
              </a:r>
              <a:r>
                <a:rPr kumimoji="1" lang="es-MX" sz="2600" b="1" dirty="0" smtClean="0">
                  <a:solidFill>
                    <a:schemeClr val="tx2"/>
                  </a:solidFill>
                  <a:latin typeface="Arial" charset="0"/>
                  <a:ea typeface="+mn-ea"/>
                </a:rPr>
                <a:t>HISTORIA.</a:t>
              </a:r>
              <a:endParaRPr kumimoji="1" lang="es-MX" sz="2600" b="1" dirty="0">
                <a:solidFill>
                  <a:schemeClr val="tx2"/>
                </a:solidFill>
                <a:latin typeface="Arial" charset="0"/>
                <a:ea typeface="+mn-ea"/>
              </a:endParaRPr>
            </a:p>
            <a:p>
              <a:pPr algn="just">
                <a:defRPr/>
              </a:pPr>
              <a:endParaRPr kumimoji="1" lang="es-MX" sz="2600" b="1" dirty="0">
                <a:solidFill>
                  <a:schemeClr val="tx2"/>
                </a:solidFill>
                <a:latin typeface="Arial" charset="0"/>
                <a:ea typeface="+mn-ea"/>
              </a:endParaRPr>
            </a:p>
            <a:p>
              <a:pPr algn="just">
                <a:defRPr/>
              </a:pPr>
              <a:r>
                <a:rPr kumimoji="1" lang="es-MX" sz="2600" b="1" i="1" u="sng" dirty="0">
                  <a:solidFill>
                    <a:srgbClr val="0000FF"/>
                  </a:solidFill>
                  <a:effectLst>
                    <a:outerShdw blurRad="38100" dist="38100" dir="2700000" algn="tl">
                      <a:srgbClr val="C0C0C0"/>
                    </a:outerShdw>
                  </a:effectLst>
                  <a:latin typeface="Arial" charset="0"/>
                  <a:ea typeface="+mn-ea"/>
                </a:rPr>
                <a:t>EL BENDER</a:t>
              </a:r>
              <a:r>
                <a:rPr kumimoji="1" lang="es-MX" sz="2600" b="1" dirty="0">
                  <a:solidFill>
                    <a:srgbClr val="0000FF"/>
                  </a:solidFill>
                  <a:latin typeface="Arial" charset="0"/>
                  <a:ea typeface="+mn-ea"/>
                </a:rPr>
                <a:t> </a:t>
              </a:r>
              <a:r>
                <a:rPr kumimoji="1" lang="es-MX" sz="2600" b="1" dirty="0">
                  <a:solidFill>
                    <a:schemeClr val="tx2"/>
                  </a:solidFill>
                  <a:latin typeface="Arial" charset="0"/>
                  <a:ea typeface="+mn-ea"/>
                </a:rPr>
                <a:t>(EL ASPIRANTE DEBE DE DIBUJAR UNAS FIGURAS </a:t>
              </a:r>
              <a:r>
                <a:rPr kumimoji="1" lang="es-MX" sz="2600" b="1" dirty="0" smtClean="0">
                  <a:solidFill>
                    <a:schemeClr val="tx2"/>
                  </a:solidFill>
                  <a:latin typeface="Arial" charset="0"/>
                  <a:ea typeface="+mn-ea"/>
                </a:rPr>
                <a:t>ESPECÍFICAS </a:t>
              </a:r>
              <a:r>
                <a:rPr kumimoji="1" lang="es-MX" sz="2600" b="1" dirty="0">
                  <a:solidFill>
                    <a:schemeClr val="tx2"/>
                  </a:solidFill>
                  <a:latin typeface="Arial" charset="0"/>
                  <a:ea typeface="+mn-ea"/>
                </a:rPr>
                <a:t>A FIN DE DETECTARLE POSIBLES </a:t>
              </a:r>
              <a:r>
                <a:rPr kumimoji="1" lang="es-MX" sz="2600" b="1" dirty="0" smtClean="0">
                  <a:solidFill>
                    <a:schemeClr val="tx2"/>
                  </a:solidFill>
                  <a:latin typeface="Arial" charset="0"/>
                  <a:ea typeface="+mn-ea"/>
                </a:rPr>
                <a:t>PATOLOGÍAS NEUROLÓGICAS</a:t>
              </a:r>
              <a:r>
                <a:rPr kumimoji="1" lang="es-MX" sz="2600" b="1" dirty="0">
                  <a:solidFill>
                    <a:schemeClr val="tx2"/>
                  </a:solidFill>
                  <a:latin typeface="Arial" charset="0"/>
                  <a:ea typeface="+mn-ea"/>
                </a:rPr>
                <a:t>), ETC.</a:t>
              </a:r>
            </a:p>
            <a:p>
              <a:pPr algn="just">
                <a:defRPr/>
              </a:pPr>
              <a:endParaRPr kumimoji="1" lang="es-MX" sz="2600" b="1" dirty="0">
                <a:solidFill>
                  <a:schemeClr val="tx2"/>
                </a:solidFill>
                <a:latin typeface="Arial" charset="0"/>
                <a:ea typeface="+mn-ea"/>
              </a:endParaRPr>
            </a:p>
            <a:p>
              <a:pPr algn="just">
                <a:defRPr/>
              </a:pPr>
              <a:r>
                <a:rPr kumimoji="1" lang="es-MX" sz="2600" b="1" dirty="0">
                  <a:solidFill>
                    <a:schemeClr val="tx2"/>
                  </a:solidFill>
                  <a:latin typeface="Arial" charset="0"/>
                  <a:ea typeface="+mn-ea"/>
                </a:rPr>
                <a:t>OTRAS </a:t>
              </a:r>
              <a:r>
                <a:rPr kumimoji="1" lang="es-MX" sz="2600" b="1" dirty="0" smtClean="0">
                  <a:solidFill>
                    <a:schemeClr val="tx2"/>
                  </a:solidFill>
                  <a:latin typeface="Arial" charset="0"/>
                  <a:ea typeface="+mn-ea"/>
                </a:rPr>
                <a:t>TÉCNICAS </a:t>
              </a:r>
              <a:r>
                <a:rPr kumimoji="1" lang="es-MX" sz="2600" b="1" dirty="0">
                  <a:solidFill>
                    <a:schemeClr val="tx2"/>
                  </a:solidFill>
                  <a:latin typeface="Arial" charset="0"/>
                  <a:ea typeface="+mn-ea"/>
                </a:rPr>
                <a:t>ESTAN CONSTITUIDAS POR LA </a:t>
              </a:r>
              <a:r>
                <a:rPr kumimoji="1" lang="es-MX" sz="2600" b="1" i="1" u="sng" dirty="0" smtClean="0">
                  <a:solidFill>
                    <a:srgbClr val="0000FF"/>
                  </a:solidFill>
                  <a:effectLst>
                    <a:outerShdw blurRad="38100" dist="38100" dir="2700000" algn="tl">
                      <a:srgbClr val="C0C0C0"/>
                    </a:outerShdw>
                  </a:effectLst>
                  <a:latin typeface="Arial" charset="0"/>
                  <a:ea typeface="+mn-ea"/>
                </a:rPr>
                <a:t>COMPLEMENTACIÓN </a:t>
              </a:r>
              <a:r>
                <a:rPr kumimoji="1" lang="es-MX" sz="2600" b="1" i="1" u="sng" dirty="0">
                  <a:solidFill>
                    <a:srgbClr val="0000FF"/>
                  </a:solidFill>
                  <a:effectLst>
                    <a:outerShdw blurRad="38100" dist="38100" dir="2700000" algn="tl">
                      <a:srgbClr val="C0C0C0"/>
                    </a:outerShdw>
                  </a:effectLst>
                  <a:latin typeface="Arial" charset="0"/>
                  <a:ea typeface="+mn-ea"/>
                </a:rPr>
                <a:t>DE FRASES</a:t>
              </a:r>
              <a:r>
                <a:rPr kumimoji="1" lang="es-MX" sz="2600" b="1" dirty="0">
                  <a:solidFill>
                    <a:srgbClr val="0000FF"/>
                  </a:solidFill>
                  <a:latin typeface="Arial" charset="0"/>
                  <a:ea typeface="+mn-ea"/>
                </a:rPr>
                <a:t> </a:t>
              </a:r>
              <a:r>
                <a:rPr kumimoji="1" lang="es-MX" sz="2600" b="1" dirty="0">
                  <a:solidFill>
                    <a:schemeClr val="tx2"/>
                  </a:solidFill>
                  <a:latin typeface="Arial" charset="0"/>
                  <a:ea typeface="+mn-ea"/>
                </a:rPr>
                <a:t>EN UNA </a:t>
              </a:r>
              <a:r>
                <a:rPr kumimoji="1" lang="es-MX" sz="2600" b="1" dirty="0" smtClean="0">
                  <a:solidFill>
                    <a:schemeClr val="tx2"/>
                  </a:solidFill>
                  <a:latin typeface="Arial" charset="0"/>
                  <a:ea typeface="+mn-ea"/>
                </a:rPr>
                <a:t>ORACIÓN. </a:t>
              </a:r>
              <a:endParaRPr kumimoji="1" lang="es-ES" sz="2600" b="1" dirty="0">
                <a:solidFill>
                  <a:schemeClr val="tx2"/>
                </a:solidFill>
                <a:latin typeface="Arial" charset="0"/>
                <a:ea typeface="+mn-ea"/>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76482"/>
                                        </p:tgtEl>
                                        <p:attrNameLst>
                                          <p:attrName>style.visibility</p:attrName>
                                        </p:attrNameLst>
                                      </p:cBhvr>
                                      <p:to>
                                        <p:strVal val="visible"/>
                                      </p:to>
                                    </p:set>
                                    <p:anim calcmode="lin" valueType="num">
                                      <p:cBhvr>
                                        <p:cTn id="7" dur="500" fill="hold"/>
                                        <p:tgtEl>
                                          <p:spTgt spid="276482"/>
                                        </p:tgtEl>
                                        <p:attrNameLst>
                                          <p:attrName>ppt_w</p:attrName>
                                        </p:attrNameLst>
                                      </p:cBhvr>
                                      <p:tavLst>
                                        <p:tav tm="0">
                                          <p:val>
                                            <p:strVal val="4*#ppt_w"/>
                                          </p:val>
                                        </p:tav>
                                        <p:tav tm="100000">
                                          <p:val>
                                            <p:strVal val="#ppt_w"/>
                                          </p:val>
                                        </p:tav>
                                      </p:tavLst>
                                    </p:anim>
                                    <p:anim calcmode="lin" valueType="num">
                                      <p:cBhvr>
                                        <p:cTn id="8" dur="500" fill="hold"/>
                                        <p:tgtEl>
                                          <p:spTgt spid="276482"/>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76483"/>
                                        </p:tgtEl>
                                        <p:attrNameLst>
                                          <p:attrName>style.visibility</p:attrName>
                                        </p:attrNameLst>
                                      </p:cBhvr>
                                      <p:to>
                                        <p:strVal val="visible"/>
                                      </p:to>
                                    </p:set>
                                    <p:anim calcmode="lin" valueType="num">
                                      <p:cBhvr>
                                        <p:cTn id="12" dur="500" fill="hold"/>
                                        <p:tgtEl>
                                          <p:spTgt spid="276483"/>
                                        </p:tgtEl>
                                        <p:attrNameLst>
                                          <p:attrName>ppt_w</p:attrName>
                                        </p:attrNameLst>
                                      </p:cBhvr>
                                      <p:tavLst>
                                        <p:tav tm="0">
                                          <p:val>
                                            <p:fltVal val="0"/>
                                          </p:val>
                                        </p:tav>
                                        <p:tav tm="100000">
                                          <p:val>
                                            <p:strVal val="#ppt_w"/>
                                          </p:val>
                                        </p:tav>
                                      </p:tavLst>
                                    </p:anim>
                                    <p:anim calcmode="lin" valueType="num">
                                      <p:cBhvr>
                                        <p:cTn id="13" dur="500" fill="hold"/>
                                        <p:tgtEl>
                                          <p:spTgt spid="27648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482"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Rectangle 2"/>
          <p:cNvSpPr>
            <a:spLocks noChangeArrowheads="1"/>
          </p:cNvSpPr>
          <p:nvPr/>
        </p:nvSpPr>
        <p:spPr bwMode="auto">
          <a:xfrm>
            <a:off x="720725" y="152400"/>
            <a:ext cx="8194675" cy="1066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3200" b="1">
                <a:solidFill>
                  <a:schemeClr val="tx2"/>
                </a:solidFill>
                <a:effectLst>
                  <a:outerShdw blurRad="38100" dist="38100" dir="2700000" algn="tl">
                    <a:srgbClr val="C0C0C0"/>
                  </a:outerShdw>
                </a:effectLst>
                <a:latin typeface="Arial" pitchFamily="34" charset="0"/>
              </a:rPr>
              <a:t>Administración de los Recursos Humanos</a:t>
            </a:r>
            <a:endParaRPr lang="es-ES" altLang="es-MX" sz="3200" b="1">
              <a:solidFill>
                <a:schemeClr val="tx2"/>
              </a:solidFill>
              <a:effectLst>
                <a:outerShdw blurRad="38100" dist="38100" dir="2700000" algn="tl">
                  <a:srgbClr val="C0C0C0"/>
                </a:outerShdw>
              </a:effectLst>
              <a:latin typeface="Arial" pitchFamily="34" charset="0"/>
            </a:endParaRPr>
          </a:p>
        </p:txBody>
      </p:sp>
      <p:sp>
        <p:nvSpPr>
          <p:cNvPr id="422915" name="Rectangle 3"/>
          <p:cNvSpPr>
            <a:spLocks noChangeArrowheads="1"/>
          </p:cNvSpPr>
          <p:nvPr/>
        </p:nvSpPr>
        <p:spPr bwMode="auto">
          <a:xfrm>
            <a:off x="615950" y="1295400"/>
            <a:ext cx="8451850" cy="5029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lnSpc>
                <a:spcPct val="90000"/>
              </a:lnSpc>
              <a:spcBef>
                <a:spcPct val="20000"/>
              </a:spcBef>
              <a:buClr>
                <a:srgbClr val="330099"/>
              </a:buClr>
              <a:buSzPct val="75000"/>
            </a:pPr>
            <a:r>
              <a:rPr lang="es-MX" altLang="es-MX" b="1" dirty="0">
                <a:solidFill>
                  <a:srgbClr val="FF0000"/>
                </a:solidFill>
                <a:effectLst>
                  <a:outerShdw blurRad="38100" dist="38100" dir="2700000" algn="tl">
                    <a:srgbClr val="C0C0C0"/>
                  </a:outerShdw>
                </a:effectLst>
                <a:latin typeface="Arial" pitchFamily="34" charset="0"/>
              </a:rPr>
              <a:t>GARY DESSLER Y RICARDO VARELA:</a:t>
            </a:r>
            <a:r>
              <a:rPr lang="es-MX" altLang="es-MX" b="1" dirty="0">
                <a:solidFill>
                  <a:schemeClr val="tx2"/>
                </a:solidFill>
                <a:latin typeface="Arial" pitchFamily="34" charset="0"/>
              </a:rPr>
              <a:t> </a:t>
            </a:r>
          </a:p>
          <a:p>
            <a:pPr algn="just" eaLnBrk="1" hangingPunct="1">
              <a:lnSpc>
                <a:spcPct val="90000"/>
              </a:lnSpc>
              <a:spcBef>
                <a:spcPct val="20000"/>
              </a:spcBef>
              <a:buClr>
                <a:srgbClr val="330099"/>
              </a:buClr>
              <a:buSzPct val="75000"/>
              <a:buFont typeface="Wingdings" pitchFamily="2" charset="2"/>
              <a:buChar char="l"/>
            </a:pPr>
            <a:r>
              <a:rPr lang="es-MX" altLang="es-MX" b="1" dirty="0">
                <a:solidFill>
                  <a:srgbClr val="0000CC"/>
                </a:solidFill>
                <a:latin typeface="Arial" pitchFamily="34" charset="0"/>
              </a:rPr>
              <a:t>PRÁCTICAS Y POLÍTICAS NECESARIAS PARA MANEJAR LOS ASUNTOS DE LAS RELACIONES PERSONALES DE LA </a:t>
            </a:r>
            <a:r>
              <a:rPr lang="es-MX" altLang="es-MX" b="1" dirty="0" smtClean="0">
                <a:solidFill>
                  <a:srgbClr val="0000CC"/>
                </a:solidFill>
                <a:latin typeface="Arial" pitchFamily="34" charset="0"/>
              </a:rPr>
              <a:t>FUNCIÓN </a:t>
            </a:r>
            <a:r>
              <a:rPr lang="es-MX" altLang="es-MX" b="1" dirty="0">
                <a:solidFill>
                  <a:srgbClr val="0000CC"/>
                </a:solidFill>
                <a:latin typeface="Arial" pitchFamily="34" charset="0"/>
              </a:rPr>
              <a:t>GERENCIAL, SE TRATA DE:</a:t>
            </a:r>
          </a:p>
          <a:p>
            <a:pPr algn="just" eaLnBrk="1" hangingPunct="1">
              <a:lnSpc>
                <a:spcPct val="90000"/>
              </a:lnSpc>
              <a:spcBef>
                <a:spcPct val="20000"/>
              </a:spcBef>
              <a:buClr>
                <a:srgbClr val="330099"/>
              </a:buClr>
              <a:buSzPct val="75000"/>
              <a:buFont typeface="Wingdings" pitchFamily="2" charset="2"/>
              <a:buChar char="l"/>
            </a:pPr>
            <a:r>
              <a:rPr lang="es-MX" altLang="es-MX" b="1" dirty="0" smtClean="0">
                <a:solidFill>
                  <a:schemeClr val="tx2"/>
                </a:solidFill>
                <a:latin typeface="Arial" pitchFamily="34" charset="0"/>
              </a:rPr>
              <a:t> RECLUTAR</a:t>
            </a:r>
            <a:endParaRPr lang="es-MX" altLang="es-MX" b="1" dirty="0">
              <a:solidFill>
                <a:schemeClr val="tx2"/>
              </a:solidFill>
              <a:latin typeface="Arial" pitchFamily="34" charset="0"/>
            </a:endParaRPr>
          </a:p>
          <a:p>
            <a:pPr algn="just" eaLnBrk="1" hangingPunct="1">
              <a:lnSpc>
                <a:spcPct val="90000"/>
              </a:lnSpc>
              <a:spcBef>
                <a:spcPct val="20000"/>
              </a:spcBef>
              <a:buClr>
                <a:srgbClr val="330099"/>
              </a:buClr>
              <a:buSzPct val="75000"/>
              <a:buFont typeface="Wingdings" pitchFamily="2" charset="2"/>
              <a:buChar char="l"/>
            </a:pPr>
            <a:r>
              <a:rPr lang="es-MX" altLang="es-MX" b="1" dirty="0" smtClean="0">
                <a:solidFill>
                  <a:schemeClr val="tx2"/>
                </a:solidFill>
                <a:latin typeface="Arial" pitchFamily="34" charset="0"/>
              </a:rPr>
              <a:t> CAPACITAR</a:t>
            </a:r>
            <a:endParaRPr lang="es-MX" altLang="es-MX" b="1" dirty="0">
              <a:solidFill>
                <a:schemeClr val="tx2"/>
              </a:solidFill>
              <a:latin typeface="Arial" pitchFamily="34" charset="0"/>
            </a:endParaRPr>
          </a:p>
          <a:p>
            <a:pPr algn="just" eaLnBrk="1" hangingPunct="1">
              <a:lnSpc>
                <a:spcPct val="90000"/>
              </a:lnSpc>
              <a:spcBef>
                <a:spcPct val="20000"/>
              </a:spcBef>
              <a:buClr>
                <a:srgbClr val="330099"/>
              </a:buClr>
              <a:buSzPct val="75000"/>
              <a:buFont typeface="Wingdings" pitchFamily="2" charset="2"/>
              <a:buChar char="l"/>
            </a:pPr>
            <a:r>
              <a:rPr lang="es-MX" altLang="es-MX" b="1" dirty="0" smtClean="0">
                <a:solidFill>
                  <a:schemeClr val="tx2"/>
                </a:solidFill>
                <a:latin typeface="Arial" pitchFamily="34" charset="0"/>
              </a:rPr>
              <a:t> EVALUAR</a:t>
            </a:r>
            <a:endParaRPr lang="es-MX" altLang="es-MX" b="1" dirty="0">
              <a:solidFill>
                <a:schemeClr val="tx2"/>
              </a:solidFill>
              <a:latin typeface="Arial" pitchFamily="34" charset="0"/>
            </a:endParaRPr>
          </a:p>
          <a:p>
            <a:pPr algn="just" eaLnBrk="1" hangingPunct="1">
              <a:lnSpc>
                <a:spcPct val="90000"/>
              </a:lnSpc>
              <a:spcBef>
                <a:spcPct val="20000"/>
              </a:spcBef>
              <a:buClr>
                <a:srgbClr val="330099"/>
              </a:buClr>
              <a:buSzPct val="75000"/>
              <a:buFont typeface="Wingdings" pitchFamily="2" charset="2"/>
              <a:buChar char="l"/>
            </a:pPr>
            <a:r>
              <a:rPr lang="es-MX" altLang="es-MX" b="1" dirty="0" smtClean="0">
                <a:solidFill>
                  <a:schemeClr val="tx2"/>
                </a:solidFill>
                <a:latin typeface="Arial" pitchFamily="34" charset="0"/>
              </a:rPr>
              <a:t> REMUNERAR </a:t>
            </a:r>
            <a:r>
              <a:rPr lang="es-MX" altLang="es-MX" b="1" dirty="0">
                <a:solidFill>
                  <a:schemeClr val="tx2"/>
                </a:solidFill>
                <a:latin typeface="Arial" pitchFamily="34" charset="0"/>
              </a:rPr>
              <a:t>Y;</a:t>
            </a:r>
          </a:p>
          <a:p>
            <a:pPr algn="just" eaLnBrk="1" hangingPunct="1">
              <a:lnSpc>
                <a:spcPct val="90000"/>
              </a:lnSpc>
              <a:spcBef>
                <a:spcPct val="20000"/>
              </a:spcBef>
              <a:buClr>
                <a:srgbClr val="330099"/>
              </a:buClr>
              <a:buSzPct val="75000"/>
              <a:buFont typeface="Wingdings" pitchFamily="2" charset="2"/>
              <a:buChar char="l"/>
            </a:pPr>
            <a:r>
              <a:rPr lang="es-MX" altLang="es-MX" b="1" dirty="0" smtClean="0">
                <a:solidFill>
                  <a:schemeClr val="tx2"/>
                </a:solidFill>
                <a:latin typeface="Arial" pitchFamily="34" charset="0"/>
              </a:rPr>
              <a:t> OFRECER </a:t>
            </a:r>
            <a:r>
              <a:rPr lang="es-MX" altLang="es-MX" b="1" dirty="0">
                <a:solidFill>
                  <a:schemeClr val="tx2"/>
                </a:solidFill>
                <a:latin typeface="Arial" pitchFamily="34" charset="0"/>
              </a:rPr>
              <a:t>UN AMBIENTE SEGURO </a:t>
            </a:r>
          </a:p>
          <a:p>
            <a:pPr algn="just" eaLnBrk="1" hangingPunct="1">
              <a:lnSpc>
                <a:spcPct val="90000"/>
              </a:lnSpc>
              <a:spcBef>
                <a:spcPct val="20000"/>
              </a:spcBef>
              <a:buClr>
                <a:srgbClr val="330099"/>
              </a:buClr>
              <a:buSzPct val="75000"/>
            </a:pPr>
            <a:r>
              <a:rPr lang="es-MX" altLang="es-MX" b="1" dirty="0">
                <a:solidFill>
                  <a:schemeClr val="tx2"/>
                </a:solidFill>
                <a:latin typeface="Arial" pitchFamily="34" charset="0"/>
              </a:rPr>
              <a:t>   </a:t>
            </a:r>
            <a:r>
              <a:rPr lang="es-MX" altLang="es-MX" b="1" dirty="0" smtClean="0">
                <a:solidFill>
                  <a:schemeClr val="tx2"/>
                </a:solidFill>
                <a:latin typeface="Arial" pitchFamily="34" charset="0"/>
              </a:rPr>
              <a:t>CON </a:t>
            </a:r>
            <a:r>
              <a:rPr lang="es-MX" altLang="es-MX" b="1" dirty="0">
                <a:solidFill>
                  <a:schemeClr val="tx2"/>
                </a:solidFill>
                <a:latin typeface="Arial" pitchFamily="34" charset="0"/>
              </a:rPr>
              <a:t>UN CÓDIGO DE ÉTICA Y </a:t>
            </a:r>
          </a:p>
          <a:p>
            <a:pPr algn="just" eaLnBrk="1" hangingPunct="1">
              <a:lnSpc>
                <a:spcPct val="90000"/>
              </a:lnSpc>
              <a:spcBef>
                <a:spcPct val="20000"/>
              </a:spcBef>
              <a:buClr>
                <a:srgbClr val="330099"/>
              </a:buClr>
              <a:buSzPct val="75000"/>
            </a:pPr>
            <a:r>
              <a:rPr lang="es-MX" altLang="es-MX" b="1" dirty="0">
                <a:solidFill>
                  <a:schemeClr val="tx2"/>
                </a:solidFill>
                <a:latin typeface="Arial" pitchFamily="34" charset="0"/>
              </a:rPr>
              <a:t>   </a:t>
            </a:r>
            <a:r>
              <a:rPr lang="es-MX" altLang="es-MX" b="1" dirty="0" smtClean="0">
                <a:solidFill>
                  <a:schemeClr val="tx2"/>
                </a:solidFill>
                <a:latin typeface="Arial" pitchFamily="34" charset="0"/>
              </a:rPr>
              <a:t>TRATO </a:t>
            </a:r>
            <a:r>
              <a:rPr lang="es-MX" altLang="es-MX" b="1" dirty="0">
                <a:solidFill>
                  <a:schemeClr val="tx2"/>
                </a:solidFill>
                <a:latin typeface="Arial" pitchFamily="34" charset="0"/>
              </a:rPr>
              <a:t>JUSTO A LOS </a:t>
            </a:r>
          </a:p>
          <a:p>
            <a:pPr algn="just" eaLnBrk="1" hangingPunct="1">
              <a:lnSpc>
                <a:spcPct val="90000"/>
              </a:lnSpc>
              <a:spcBef>
                <a:spcPct val="20000"/>
              </a:spcBef>
              <a:buClr>
                <a:srgbClr val="330099"/>
              </a:buClr>
              <a:buSzPct val="75000"/>
            </a:pPr>
            <a:r>
              <a:rPr lang="es-MX" altLang="es-MX" b="1" dirty="0">
                <a:solidFill>
                  <a:schemeClr val="tx2"/>
                </a:solidFill>
                <a:latin typeface="Arial" pitchFamily="34" charset="0"/>
              </a:rPr>
              <a:t>   </a:t>
            </a:r>
            <a:r>
              <a:rPr lang="es-MX" altLang="es-MX" b="1" dirty="0" smtClean="0">
                <a:solidFill>
                  <a:schemeClr val="tx2"/>
                </a:solidFill>
                <a:latin typeface="Arial" pitchFamily="34" charset="0"/>
              </a:rPr>
              <a:t>EMPLEADOS </a:t>
            </a:r>
            <a:r>
              <a:rPr lang="es-MX" altLang="es-MX" b="1" dirty="0">
                <a:solidFill>
                  <a:schemeClr val="tx2"/>
                </a:solidFill>
                <a:latin typeface="Arial" pitchFamily="34" charset="0"/>
              </a:rPr>
              <a:t>DE LA ORGANIZACIÓN</a:t>
            </a:r>
            <a:endParaRPr lang="es-ES" altLang="es-MX" i="1" dirty="0">
              <a:solidFill>
                <a:srgbClr val="FF0000"/>
              </a:solidFill>
              <a:effectLst>
                <a:outerShdw blurRad="38100" dist="38100" dir="2700000" algn="tl">
                  <a:srgbClr val="C0C0C0"/>
                </a:outerShdw>
              </a:effectLst>
              <a:latin typeface="Arial" pitchFamily="34" charset="0"/>
            </a:endParaRPr>
          </a:p>
        </p:txBody>
      </p:sp>
      <p:pic>
        <p:nvPicPr>
          <p:cNvPr id="56323"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04025" y="2708275"/>
            <a:ext cx="1728788" cy="2146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6324" name="Imagen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546850" y="4921250"/>
            <a:ext cx="2417763" cy="18208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22915">
                                            <p:txEl>
                                              <p:pRg st="0" end="0"/>
                                            </p:txEl>
                                          </p:spTgt>
                                        </p:tgtEl>
                                        <p:attrNameLst>
                                          <p:attrName>style.visibility</p:attrName>
                                        </p:attrNameLst>
                                      </p:cBhvr>
                                      <p:to>
                                        <p:strVal val="visible"/>
                                      </p:to>
                                    </p:set>
                                    <p:anim calcmode="lin" valueType="num">
                                      <p:cBhvr additive="base">
                                        <p:cTn id="7" dur="500" fill="hold"/>
                                        <p:tgtEl>
                                          <p:spTgt spid="4229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22915">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22915">
                                            <p:txEl>
                                              <p:pRg st="1" end="1"/>
                                            </p:txEl>
                                          </p:spTgt>
                                        </p:tgtEl>
                                        <p:attrNameLst>
                                          <p:attrName>style.visibility</p:attrName>
                                        </p:attrNameLst>
                                      </p:cBhvr>
                                      <p:to>
                                        <p:strVal val="visible"/>
                                      </p:to>
                                    </p:set>
                                    <p:anim calcmode="lin" valueType="num">
                                      <p:cBhvr additive="base">
                                        <p:cTn id="12" dur="500" fill="hold"/>
                                        <p:tgtEl>
                                          <p:spTgt spid="422915">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422915">
                                            <p:txEl>
                                              <p:pRg st="1" end="1"/>
                                            </p:txEl>
                                          </p:spTgt>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422915">
                                            <p:txEl>
                                              <p:pRg st="2" end="2"/>
                                            </p:txEl>
                                          </p:spTgt>
                                        </p:tgtEl>
                                        <p:attrNameLst>
                                          <p:attrName>style.visibility</p:attrName>
                                        </p:attrNameLst>
                                      </p:cBhvr>
                                      <p:to>
                                        <p:strVal val="visible"/>
                                      </p:to>
                                    </p:set>
                                    <p:anim calcmode="lin" valueType="num">
                                      <p:cBhvr additive="base">
                                        <p:cTn id="17" dur="500" fill="hold"/>
                                        <p:tgtEl>
                                          <p:spTgt spid="42291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22915">
                                            <p:txEl>
                                              <p:pRg st="2" end="2"/>
                                            </p:txEl>
                                          </p:spTgt>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422915">
                                            <p:txEl>
                                              <p:pRg st="3" end="3"/>
                                            </p:txEl>
                                          </p:spTgt>
                                        </p:tgtEl>
                                        <p:attrNameLst>
                                          <p:attrName>style.visibility</p:attrName>
                                        </p:attrNameLst>
                                      </p:cBhvr>
                                      <p:to>
                                        <p:strVal val="visible"/>
                                      </p:to>
                                    </p:set>
                                    <p:anim calcmode="lin" valueType="num">
                                      <p:cBhvr additive="base">
                                        <p:cTn id="22" dur="500" fill="hold"/>
                                        <p:tgtEl>
                                          <p:spTgt spid="422915">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422915">
                                            <p:txEl>
                                              <p:pRg st="3" end="3"/>
                                            </p:txEl>
                                          </p:spTgt>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422915">
                                            <p:txEl>
                                              <p:pRg st="4" end="4"/>
                                            </p:txEl>
                                          </p:spTgt>
                                        </p:tgtEl>
                                        <p:attrNameLst>
                                          <p:attrName>style.visibility</p:attrName>
                                        </p:attrNameLst>
                                      </p:cBhvr>
                                      <p:to>
                                        <p:strVal val="visible"/>
                                      </p:to>
                                    </p:set>
                                    <p:anim calcmode="lin" valueType="num">
                                      <p:cBhvr additive="base">
                                        <p:cTn id="27" dur="500" fill="hold"/>
                                        <p:tgtEl>
                                          <p:spTgt spid="422915">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422915">
                                            <p:txEl>
                                              <p:pRg st="4" end="4"/>
                                            </p:txEl>
                                          </p:spTgt>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422915">
                                            <p:txEl>
                                              <p:pRg st="5" end="5"/>
                                            </p:txEl>
                                          </p:spTgt>
                                        </p:tgtEl>
                                        <p:attrNameLst>
                                          <p:attrName>style.visibility</p:attrName>
                                        </p:attrNameLst>
                                      </p:cBhvr>
                                      <p:to>
                                        <p:strVal val="visible"/>
                                      </p:to>
                                    </p:set>
                                    <p:anim calcmode="lin" valueType="num">
                                      <p:cBhvr additive="base">
                                        <p:cTn id="32" dur="500" fill="hold"/>
                                        <p:tgtEl>
                                          <p:spTgt spid="422915">
                                            <p:txEl>
                                              <p:pRg st="5" end="5"/>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422915">
                                            <p:txEl>
                                              <p:pRg st="5" end="5"/>
                                            </p:txEl>
                                          </p:spTgt>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422915">
                                            <p:txEl>
                                              <p:pRg st="6" end="6"/>
                                            </p:txEl>
                                          </p:spTgt>
                                        </p:tgtEl>
                                        <p:attrNameLst>
                                          <p:attrName>style.visibility</p:attrName>
                                        </p:attrNameLst>
                                      </p:cBhvr>
                                      <p:to>
                                        <p:strVal val="visible"/>
                                      </p:to>
                                    </p:set>
                                    <p:anim calcmode="lin" valueType="num">
                                      <p:cBhvr additive="base">
                                        <p:cTn id="37" dur="500" fill="hold"/>
                                        <p:tgtEl>
                                          <p:spTgt spid="422915">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22915">
                                            <p:txEl>
                                              <p:pRg st="6" end="6"/>
                                            </p:txEl>
                                          </p:spTgt>
                                        </p:tgtEl>
                                        <p:attrNameLst>
                                          <p:attrName>ppt_y</p:attrName>
                                        </p:attrNameLst>
                                      </p:cBhvr>
                                      <p:tavLst>
                                        <p:tav tm="0">
                                          <p:val>
                                            <p:strVal val="#ppt_y"/>
                                          </p:val>
                                        </p:tav>
                                        <p:tav tm="100000">
                                          <p:val>
                                            <p:strVal val="#ppt_y"/>
                                          </p:val>
                                        </p:tav>
                                      </p:tavLst>
                                    </p:anim>
                                  </p:childTnLst>
                                </p:cTn>
                              </p:par>
                            </p:childTnLst>
                          </p:cTn>
                        </p:par>
                        <p:par>
                          <p:cTn id="39" fill="hold" nodeType="afterGroup">
                            <p:stCondLst>
                              <p:cond delay="3500"/>
                            </p:stCondLst>
                            <p:childTnLst>
                              <p:par>
                                <p:cTn id="40" presetID="2" presetClass="entr" presetSubtype="8" fill="hold" grpId="0" nodeType="afterEffect">
                                  <p:stCondLst>
                                    <p:cond delay="0"/>
                                  </p:stCondLst>
                                  <p:childTnLst>
                                    <p:set>
                                      <p:cBhvr>
                                        <p:cTn id="41" dur="1" fill="hold">
                                          <p:stCondLst>
                                            <p:cond delay="0"/>
                                          </p:stCondLst>
                                        </p:cTn>
                                        <p:tgtEl>
                                          <p:spTgt spid="422915">
                                            <p:txEl>
                                              <p:pRg st="7" end="7"/>
                                            </p:txEl>
                                          </p:spTgt>
                                        </p:tgtEl>
                                        <p:attrNameLst>
                                          <p:attrName>style.visibility</p:attrName>
                                        </p:attrNameLst>
                                      </p:cBhvr>
                                      <p:to>
                                        <p:strVal val="visible"/>
                                      </p:to>
                                    </p:set>
                                    <p:anim calcmode="lin" valueType="num">
                                      <p:cBhvr additive="base">
                                        <p:cTn id="42" dur="500" fill="hold"/>
                                        <p:tgtEl>
                                          <p:spTgt spid="422915">
                                            <p:txEl>
                                              <p:pRg st="7" end="7"/>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422915">
                                            <p:txEl>
                                              <p:pRg st="7" end="7"/>
                                            </p:txEl>
                                          </p:spTgt>
                                        </p:tgtEl>
                                        <p:attrNameLst>
                                          <p:attrName>ppt_y</p:attrName>
                                        </p:attrNameLst>
                                      </p:cBhvr>
                                      <p:tavLst>
                                        <p:tav tm="0">
                                          <p:val>
                                            <p:strVal val="#ppt_y"/>
                                          </p:val>
                                        </p:tav>
                                        <p:tav tm="100000">
                                          <p:val>
                                            <p:strVal val="#ppt_y"/>
                                          </p:val>
                                        </p:tav>
                                      </p:tavLst>
                                    </p:anim>
                                  </p:childTnLst>
                                </p:cTn>
                              </p:par>
                            </p:childTnLst>
                          </p:cTn>
                        </p:par>
                        <p:par>
                          <p:cTn id="44" fill="hold" nodeType="afterGroup">
                            <p:stCondLst>
                              <p:cond delay="4000"/>
                            </p:stCondLst>
                            <p:childTnLst>
                              <p:par>
                                <p:cTn id="45" presetID="2" presetClass="entr" presetSubtype="8" fill="hold" grpId="0" nodeType="afterEffect">
                                  <p:stCondLst>
                                    <p:cond delay="0"/>
                                  </p:stCondLst>
                                  <p:childTnLst>
                                    <p:set>
                                      <p:cBhvr>
                                        <p:cTn id="46" dur="1" fill="hold">
                                          <p:stCondLst>
                                            <p:cond delay="0"/>
                                          </p:stCondLst>
                                        </p:cTn>
                                        <p:tgtEl>
                                          <p:spTgt spid="422915">
                                            <p:txEl>
                                              <p:pRg st="8" end="8"/>
                                            </p:txEl>
                                          </p:spTgt>
                                        </p:tgtEl>
                                        <p:attrNameLst>
                                          <p:attrName>style.visibility</p:attrName>
                                        </p:attrNameLst>
                                      </p:cBhvr>
                                      <p:to>
                                        <p:strVal val="visible"/>
                                      </p:to>
                                    </p:set>
                                    <p:anim calcmode="lin" valueType="num">
                                      <p:cBhvr additive="base">
                                        <p:cTn id="47" dur="500" fill="hold"/>
                                        <p:tgtEl>
                                          <p:spTgt spid="422915">
                                            <p:txEl>
                                              <p:pRg st="8" end="8"/>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422915">
                                            <p:txEl>
                                              <p:pRg st="8" end="8"/>
                                            </p:txEl>
                                          </p:spTgt>
                                        </p:tgtEl>
                                        <p:attrNameLst>
                                          <p:attrName>ppt_y</p:attrName>
                                        </p:attrNameLst>
                                      </p:cBhvr>
                                      <p:tavLst>
                                        <p:tav tm="0">
                                          <p:val>
                                            <p:strVal val="#ppt_y"/>
                                          </p:val>
                                        </p:tav>
                                        <p:tav tm="100000">
                                          <p:val>
                                            <p:strVal val="#ppt_y"/>
                                          </p:val>
                                        </p:tav>
                                      </p:tavLst>
                                    </p:anim>
                                  </p:childTnLst>
                                </p:cTn>
                              </p:par>
                            </p:childTnLst>
                          </p:cTn>
                        </p:par>
                        <p:par>
                          <p:cTn id="49" fill="hold" nodeType="afterGroup">
                            <p:stCondLst>
                              <p:cond delay="4500"/>
                            </p:stCondLst>
                            <p:childTnLst>
                              <p:par>
                                <p:cTn id="50" presetID="2" presetClass="entr" presetSubtype="8" fill="hold" grpId="0" nodeType="afterEffect">
                                  <p:stCondLst>
                                    <p:cond delay="0"/>
                                  </p:stCondLst>
                                  <p:childTnLst>
                                    <p:set>
                                      <p:cBhvr>
                                        <p:cTn id="51" dur="1" fill="hold">
                                          <p:stCondLst>
                                            <p:cond delay="0"/>
                                          </p:stCondLst>
                                        </p:cTn>
                                        <p:tgtEl>
                                          <p:spTgt spid="422915">
                                            <p:txEl>
                                              <p:pRg st="9" end="9"/>
                                            </p:txEl>
                                          </p:spTgt>
                                        </p:tgtEl>
                                        <p:attrNameLst>
                                          <p:attrName>style.visibility</p:attrName>
                                        </p:attrNameLst>
                                      </p:cBhvr>
                                      <p:to>
                                        <p:strVal val="visible"/>
                                      </p:to>
                                    </p:set>
                                    <p:anim calcmode="lin" valueType="num">
                                      <p:cBhvr additive="base">
                                        <p:cTn id="52" dur="500" fill="hold"/>
                                        <p:tgtEl>
                                          <p:spTgt spid="422915">
                                            <p:txEl>
                                              <p:pRg st="9" end="9"/>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422915">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2915" grpId="0" build="p" autoUpdateAnimBg="0" advAuto="0"/>
    </p:bldLst>
  </p:timing>
</p:sld>
</file>

<file path=ppt/slides/slide2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7506" name="Rectangle 2"/>
          <p:cNvSpPr>
            <a:spLocks noGrp="1" noChangeArrowheads="1"/>
          </p:cNvSpPr>
          <p:nvPr>
            <p:ph type="body" idx="1"/>
          </p:nvPr>
        </p:nvSpPr>
        <p:spPr>
          <a:xfrm>
            <a:off x="1066800" y="76200"/>
            <a:ext cx="7391400" cy="533400"/>
          </a:xfrm>
        </p:spPr>
        <p:txBody>
          <a:bodyPr/>
          <a:lstStyle/>
          <a:p>
            <a:pPr marL="0" indent="0" algn="ctr" eaLnBrk="1" hangingPunct="1">
              <a:lnSpc>
                <a:spcPct val="90000"/>
              </a:lnSpc>
              <a:buFont typeface="Wingdings" pitchFamily="2" charset="2"/>
              <a:buNone/>
              <a:defRPr/>
            </a:pPr>
            <a:r>
              <a:rPr lang="es-MX" sz="3600" b="1" smtClean="0">
                <a:solidFill>
                  <a:schemeClr val="tx2"/>
                </a:solidFill>
                <a:effectLst>
                  <a:outerShdw blurRad="38100" dist="38100" dir="2700000" algn="tl">
                    <a:srgbClr val="C0C0C0"/>
                  </a:outerShdw>
                </a:effectLst>
                <a:ea typeface="+mn-ea"/>
                <a:cs typeface="+mn-cs"/>
              </a:rPr>
              <a:t> RECLUTAMIENTO</a:t>
            </a:r>
            <a:endParaRPr lang="es-MX" sz="1400" b="1" i="1" smtClean="0">
              <a:solidFill>
                <a:schemeClr val="tx2"/>
              </a:solidFill>
              <a:effectLst>
                <a:outerShdw blurRad="38100" dist="38100" dir="2700000" algn="tl">
                  <a:srgbClr val="C0C0C0"/>
                </a:outerShdw>
              </a:effectLst>
              <a:ea typeface="+mn-ea"/>
              <a:cs typeface="+mn-cs"/>
            </a:endParaRPr>
          </a:p>
        </p:txBody>
      </p:sp>
      <p:grpSp>
        <p:nvGrpSpPr>
          <p:cNvPr id="277507" name="Group 3"/>
          <p:cNvGrpSpPr>
            <a:grpSpLocks/>
          </p:cNvGrpSpPr>
          <p:nvPr/>
        </p:nvGrpSpPr>
        <p:grpSpPr bwMode="auto">
          <a:xfrm>
            <a:off x="304800" y="665163"/>
            <a:ext cx="8610600" cy="5857874"/>
            <a:chOff x="432" y="825"/>
            <a:chExt cx="5424" cy="3690"/>
          </a:xfrm>
        </p:grpSpPr>
        <p:sp>
          <p:nvSpPr>
            <p:cNvPr id="277508" name="Text Box 4"/>
            <p:cNvSpPr txBox="1">
              <a:spLocks noChangeArrowheads="1"/>
            </p:cNvSpPr>
            <p:nvPr/>
          </p:nvSpPr>
          <p:spPr bwMode="auto">
            <a:xfrm>
              <a:off x="432" y="825"/>
              <a:ext cx="5424" cy="3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200" b="1" i="1" u="sng" dirty="0">
                  <a:solidFill>
                    <a:srgbClr val="FF0000"/>
                  </a:solidFill>
                  <a:effectLst>
                    <a:outerShdw blurRad="38100" dist="38100" dir="2700000" algn="tl">
                      <a:srgbClr val="C0C0C0"/>
                    </a:outerShdw>
                  </a:effectLst>
                  <a:latin typeface="Arial" charset="0"/>
                  <a:ea typeface="+mn-ea"/>
                </a:rPr>
                <a:t>TEST</a:t>
              </a:r>
              <a:endParaRPr kumimoji="1" lang="es-ES" sz="3200" b="1" i="1" u="sng" dirty="0">
                <a:solidFill>
                  <a:srgbClr val="FF0000"/>
                </a:solidFill>
                <a:effectLst>
                  <a:outerShdw blurRad="38100" dist="38100" dir="2700000" algn="tl">
                    <a:srgbClr val="C0C0C0"/>
                  </a:outerShdw>
                </a:effectLst>
                <a:latin typeface="Arial" charset="0"/>
                <a:ea typeface="+mn-ea"/>
              </a:endParaRPr>
            </a:p>
          </p:txBody>
        </p:sp>
        <p:sp>
          <p:nvSpPr>
            <p:cNvPr id="277509" name="Text Box 5"/>
            <p:cNvSpPr txBox="1">
              <a:spLocks noChangeArrowheads="1"/>
            </p:cNvSpPr>
            <p:nvPr/>
          </p:nvSpPr>
          <p:spPr bwMode="auto">
            <a:xfrm>
              <a:off x="768" y="1200"/>
              <a:ext cx="4992" cy="331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r>
                <a:rPr kumimoji="1" lang="es-MX" altLang="es-MX" sz="2800" b="1" i="1" u="sng" dirty="0">
                  <a:solidFill>
                    <a:srgbClr val="0000FF"/>
                  </a:solidFill>
                  <a:effectLst>
                    <a:outerShdw blurRad="38100" dist="38100" dir="2700000" algn="tl">
                      <a:srgbClr val="C0C0C0"/>
                    </a:outerShdw>
                  </a:effectLst>
                  <a:latin typeface="Arial" pitchFamily="34" charset="0"/>
                </a:rPr>
                <a:t>TEST DE HABILIDADES</a:t>
              </a:r>
              <a:r>
                <a:rPr kumimoji="1" lang="es-MX" altLang="es-MX" sz="2800" b="1" i="1" u="sng" dirty="0">
                  <a:solidFill>
                    <a:schemeClr val="tx2"/>
                  </a:solidFill>
                  <a:effectLst>
                    <a:outerShdw blurRad="38100" dist="38100" dir="2700000" algn="tl">
                      <a:srgbClr val="C0C0C0"/>
                    </a:outerShdw>
                  </a:effectLst>
                  <a:latin typeface="Arial" pitchFamily="34" charset="0"/>
                </a:rPr>
                <a:t>:</a:t>
              </a:r>
            </a:p>
            <a:p>
              <a:pPr eaLnBrk="1" hangingPunct="1"/>
              <a:endParaRPr kumimoji="1" lang="es-MX" altLang="es-MX" sz="2800" b="1" dirty="0">
                <a:solidFill>
                  <a:schemeClr val="tx2"/>
                </a:solidFill>
                <a:latin typeface="Arial" pitchFamily="34" charset="0"/>
              </a:endParaRPr>
            </a:p>
            <a:p>
              <a:pPr algn="just" eaLnBrk="1" hangingPunct="1"/>
              <a:r>
                <a:rPr kumimoji="1" lang="es-MX" altLang="es-MX" sz="2800" b="1" dirty="0">
                  <a:solidFill>
                    <a:schemeClr val="tx2"/>
                  </a:solidFill>
                  <a:latin typeface="Arial" pitchFamily="34" charset="0"/>
                </a:rPr>
                <a:t>EN ESTE CAMPO SE PRESENTAN UNA SERIE DE INSTRUMENTOS: </a:t>
              </a:r>
              <a:r>
                <a:rPr kumimoji="1" lang="es-MX" altLang="es-MX" sz="2800" b="1" dirty="0" smtClean="0">
                  <a:solidFill>
                    <a:schemeClr val="tx2"/>
                  </a:solidFill>
                  <a:latin typeface="Arial" pitchFamily="34" charset="0"/>
                </a:rPr>
                <a:t>COMPRENSIÓN </a:t>
              </a:r>
              <a:r>
                <a:rPr kumimoji="1" lang="es-MX" altLang="es-MX" sz="2800" b="1" dirty="0">
                  <a:solidFill>
                    <a:schemeClr val="tx2"/>
                  </a:solidFill>
                  <a:latin typeface="Arial" pitchFamily="34" charset="0"/>
                </a:rPr>
                <a:t>Y HABILIDAD </a:t>
              </a:r>
              <a:r>
                <a:rPr kumimoji="1" lang="es-MX" altLang="es-MX" sz="2800" b="1" dirty="0" smtClean="0">
                  <a:solidFill>
                    <a:schemeClr val="tx2"/>
                  </a:solidFill>
                  <a:latin typeface="Arial" pitchFamily="34" charset="0"/>
                </a:rPr>
                <a:t>MECÁNICA</a:t>
              </a:r>
              <a:r>
                <a:rPr kumimoji="1" lang="es-MX" altLang="es-MX" sz="2800" b="1" dirty="0">
                  <a:solidFill>
                    <a:schemeClr val="tx2"/>
                  </a:solidFill>
                  <a:latin typeface="Arial" pitchFamily="34" charset="0"/>
                </a:rPr>
                <a:t>, </a:t>
              </a:r>
              <a:r>
                <a:rPr kumimoji="1" lang="es-MX" altLang="es-MX" sz="2800" b="1" dirty="0" smtClean="0">
                  <a:solidFill>
                    <a:schemeClr val="tx2"/>
                  </a:solidFill>
                  <a:latin typeface="Arial" pitchFamily="34" charset="0"/>
                </a:rPr>
                <a:t>DETECCIÓN </a:t>
              </a:r>
              <a:r>
                <a:rPr kumimoji="1" lang="es-MX" altLang="es-MX" sz="2800" b="1" dirty="0">
                  <a:solidFill>
                    <a:schemeClr val="tx2"/>
                  </a:solidFill>
                  <a:latin typeface="Arial" pitchFamily="34" charset="0"/>
                </a:rPr>
                <a:t>DE ERRORES, ETC. CADA INSTRUMENTO DEBERA ESTAR LIGADO A LAS COMPETENCIAS REQUERIDAS EN EL TRABAJO, SEA DE OFICINA, DE </a:t>
              </a:r>
              <a:r>
                <a:rPr kumimoji="1" lang="es-MX" altLang="es-MX" sz="2800" b="1" dirty="0" smtClean="0">
                  <a:solidFill>
                    <a:schemeClr val="tx2"/>
                  </a:solidFill>
                  <a:latin typeface="Arial" pitchFamily="34" charset="0"/>
                </a:rPr>
                <a:t>PRODUCCIÓN</a:t>
              </a:r>
              <a:r>
                <a:rPr kumimoji="1" lang="es-MX" altLang="es-MX" sz="2800" b="1" dirty="0">
                  <a:solidFill>
                    <a:schemeClr val="tx2"/>
                  </a:solidFill>
                  <a:latin typeface="Arial" pitchFamily="34" charset="0"/>
                </a:rPr>
                <a:t>, DE SERVICIOS, ETC. ES NECESARIO LLEVAR UN CONTROL DE CALIDAD.</a:t>
              </a: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77506"/>
                                        </p:tgtEl>
                                        <p:attrNameLst>
                                          <p:attrName>style.visibility</p:attrName>
                                        </p:attrNameLst>
                                      </p:cBhvr>
                                      <p:to>
                                        <p:strVal val="visible"/>
                                      </p:to>
                                    </p:set>
                                    <p:anim calcmode="lin" valueType="num">
                                      <p:cBhvr>
                                        <p:cTn id="7" dur="500" fill="hold"/>
                                        <p:tgtEl>
                                          <p:spTgt spid="277506"/>
                                        </p:tgtEl>
                                        <p:attrNameLst>
                                          <p:attrName>ppt_w</p:attrName>
                                        </p:attrNameLst>
                                      </p:cBhvr>
                                      <p:tavLst>
                                        <p:tav tm="0">
                                          <p:val>
                                            <p:strVal val="4*#ppt_w"/>
                                          </p:val>
                                        </p:tav>
                                        <p:tav tm="100000">
                                          <p:val>
                                            <p:strVal val="#ppt_w"/>
                                          </p:val>
                                        </p:tav>
                                      </p:tavLst>
                                    </p:anim>
                                    <p:anim calcmode="lin" valueType="num">
                                      <p:cBhvr>
                                        <p:cTn id="8" dur="500" fill="hold"/>
                                        <p:tgtEl>
                                          <p:spTgt spid="277506"/>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77507"/>
                                        </p:tgtEl>
                                        <p:attrNameLst>
                                          <p:attrName>style.visibility</p:attrName>
                                        </p:attrNameLst>
                                      </p:cBhvr>
                                      <p:to>
                                        <p:strVal val="visible"/>
                                      </p:to>
                                    </p:set>
                                    <p:anim calcmode="lin" valueType="num">
                                      <p:cBhvr>
                                        <p:cTn id="12" dur="500" fill="hold"/>
                                        <p:tgtEl>
                                          <p:spTgt spid="277507"/>
                                        </p:tgtEl>
                                        <p:attrNameLst>
                                          <p:attrName>ppt_w</p:attrName>
                                        </p:attrNameLst>
                                      </p:cBhvr>
                                      <p:tavLst>
                                        <p:tav tm="0">
                                          <p:val>
                                            <p:fltVal val="0"/>
                                          </p:val>
                                        </p:tav>
                                        <p:tav tm="100000">
                                          <p:val>
                                            <p:strVal val="#ppt_w"/>
                                          </p:val>
                                        </p:tav>
                                      </p:tavLst>
                                    </p:anim>
                                    <p:anim calcmode="lin" valueType="num">
                                      <p:cBhvr>
                                        <p:cTn id="13" dur="500" fill="hold"/>
                                        <p:tgtEl>
                                          <p:spTgt spid="27750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506" grpId="0" autoUpdateAnimBg="0"/>
    </p:bldLst>
  </p:timing>
</p:sld>
</file>

<file path=ppt/slides/slide2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8530" name="Rectangle 2"/>
          <p:cNvSpPr>
            <a:spLocks noGrp="1" noChangeArrowheads="1"/>
          </p:cNvSpPr>
          <p:nvPr>
            <p:ph type="body" idx="1"/>
          </p:nvPr>
        </p:nvSpPr>
        <p:spPr>
          <a:xfrm>
            <a:off x="1066800" y="76200"/>
            <a:ext cx="7391400" cy="533400"/>
          </a:xfrm>
        </p:spPr>
        <p:txBody>
          <a:bodyPr/>
          <a:lstStyle/>
          <a:p>
            <a:pPr marL="0" indent="0" algn="ctr" eaLnBrk="1" hangingPunct="1">
              <a:lnSpc>
                <a:spcPct val="90000"/>
              </a:lnSpc>
              <a:buFont typeface="Wingdings" pitchFamily="2" charset="2"/>
              <a:buNone/>
              <a:defRPr/>
            </a:pPr>
            <a:r>
              <a:rPr lang="es-MX" sz="3600" b="1" smtClean="0">
                <a:solidFill>
                  <a:schemeClr val="tx2"/>
                </a:solidFill>
                <a:effectLst>
                  <a:outerShdw blurRad="38100" dist="38100" dir="2700000" algn="tl">
                    <a:srgbClr val="C0C0C0"/>
                  </a:outerShdw>
                </a:effectLst>
                <a:ea typeface="+mn-ea"/>
                <a:cs typeface="+mn-cs"/>
              </a:rPr>
              <a:t> RECLUTAMIENTO</a:t>
            </a:r>
            <a:endParaRPr lang="es-MX" sz="1400" b="1" i="1" smtClean="0">
              <a:solidFill>
                <a:schemeClr val="tx2"/>
              </a:solidFill>
              <a:effectLst>
                <a:outerShdw blurRad="38100" dist="38100" dir="2700000" algn="tl">
                  <a:srgbClr val="C0C0C0"/>
                </a:outerShdw>
              </a:effectLst>
              <a:ea typeface="+mn-ea"/>
              <a:cs typeface="+mn-cs"/>
            </a:endParaRPr>
          </a:p>
        </p:txBody>
      </p:sp>
      <p:grpSp>
        <p:nvGrpSpPr>
          <p:cNvPr id="278531" name="Group 3"/>
          <p:cNvGrpSpPr>
            <a:grpSpLocks/>
          </p:cNvGrpSpPr>
          <p:nvPr/>
        </p:nvGrpSpPr>
        <p:grpSpPr bwMode="auto">
          <a:xfrm>
            <a:off x="304800" y="665163"/>
            <a:ext cx="8610600" cy="5811837"/>
            <a:chOff x="432" y="825"/>
            <a:chExt cx="5424" cy="3661"/>
          </a:xfrm>
        </p:grpSpPr>
        <p:sp>
          <p:nvSpPr>
            <p:cNvPr id="278532" name="Text Box 4"/>
            <p:cNvSpPr txBox="1">
              <a:spLocks noChangeArrowheads="1"/>
            </p:cNvSpPr>
            <p:nvPr/>
          </p:nvSpPr>
          <p:spPr bwMode="auto">
            <a:xfrm>
              <a:off x="432" y="825"/>
              <a:ext cx="5424" cy="3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200" b="1" i="1" u="sng" dirty="0">
                  <a:solidFill>
                    <a:srgbClr val="FF0000"/>
                  </a:solidFill>
                  <a:effectLst>
                    <a:outerShdw blurRad="38100" dist="38100" dir="2700000" algn="tl">
                      <a:srgbClr val="C0C0C0"/>
                    </a:outerShdw>
                  </a:effectLst>
                  <a:latin typeface="Arial" charset="0"/>
                  <a:ea typeface="+mn-ea"/>
                </a:rPr>
                <a:t>CENTROS DE EVALUACION </a:t>
              </a:r>
              <a:endParaRPr kumimoji="1" lang="es-ES" sz="3200" b="1" i="1" u="sng" dirty="0">
                <a:solidFill>
                  <a:srgbClr val="FF0000"/>
                </a:solidFill>
                <a:effectLst>
                  <a:outerShdw blurRad="38100" dist="38100" dir="2700000" algn="tl">
                    <a:srgbClr val="C0C0C0"/>
                  </a:outerShdw>
                </a:effectLst>
                <a:latin typeface="Arial" charset="0"/>
                <a:ea typeface="+mn-ea"/>
              </a:endParaRPr>
            </a:p>
          </p:txBody>
        </p:sp>
        <p:sp>
          <p:nvSpPr>
            <p:cNvPr id="278533" name="Text Box 5"/>
            <p:cNvSpPr txBox="1">
              <a:spLocks noChangeArrowheads="1"/>
            </p:cNvSpPr>
            <p:nvPr/>
          </p:nvSpPr>
          <p:spPr bwMode="auto">
            <a:xfrm>
              <a:off x="768" y="1200"/>
              <a:ext cx="4992" cy="32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800" b="1" i="1" u="sng" dirty="0">
                  <a:solidFill>
                    <a:schemeClr val="tx2"/>
                  </a:solidFill>
                  <a:effectLst>
                    <a:outerShdw blurRad="38100" dist="38100" dir="2700000" algn="tl">
                      <a:srgbClr val="C0C0C0"/>
                    </a:outerShdw>
                  </a:effectLst>
                  <a:latin typeface="Arial" pitchFamily="34" charset="0"/>
                </a:rPr>
                <a:t>TAMBIEN </a:t>
              </a:r>
              <a:r>
                <a:rPr kumimoji="1" lang="es-MX" altLang="es-MX" sz="2800" b="1" i="1" u="sng" dirty="0">
                  <a:solidFill>
                    <a:srgbClr val="0000FF"/>
                  </a:solidFill>
                  <a:effectLst>
                    <a:outerShdw blurRad="38100" dist="38100" dir="2700000" algn="tl">
                      <a:srgbClr val="C0C0C0"/>
                    </a:outerShdw>
                  </a:effectLst>
                  <a:latin typeface="Arial" pitchFamily="34" charset="0"/>
                </a:rPr>
                <a:t>(ASSESSMENT CENTERS)</a:t>
              </a:r>
              <a:r>
                <a:rPr kumimoji="1" lang="es-MX" altLang="es-MX" sz="2800" b="1" i="1" u="sng" dirty="0">
                  <a:solidFill>
                    <a:schemeClr val="tx2"/>
                  </a:solidFill>
                  <a:effectLst>
                    <a:outerShdw blurRad="38100" dist="38100" dir="2700000" algn="tl">
                      <a:srgbClr val="C0C0C0"/>
                    </a:outerShdw>
                  </a:effectLst>
                  <a:latin typeface="Arial" pitchFamily="34" charset="0"/>
                </a:rPr>
                <a:t>:</a:t>
              </a:r>
            </a:p>
            <a:p>
              <a:pPr algn="just" eaLnBrk="1" hangingPunct="1"/>
              <a:endParaRPr kumimoji="1" lang="es-MX" altLang="es-MX" sz="2800" b="1" dirty="0">
                <a:solidFill>
                  <a:schemeClr val="tx2"/>
                </a:solidFill>
                <a:latin typeface="Arial" pitchFamily="34" charset="0"/>
              </a:endParaRPr>
            </a:p>
            <a:p>
              <a:pPr algn="just" eaLnBrk="1" hangingPunct="1"/>
              <a:r>
                <a:rPr kumimoji="1" lang="es-MX" altLang="es-MX" sz="2800" b="1" dirty="0">
                  <a:solidFill>
                    <a:schemeClr val="tx2"/>
                  </a:solidFill>
                  <a:latin typeface="Arial" pitchFamily="34" charset="0"/>
                </a:rPr>
                <a:t>EN ESTE TIPO DE PREDICTORES SE OBSERVA EL COMPORTAMIENTO DE LOS ASPIRANTES EN UNO O VARIOS EJERCICIOS GRUPALES DISEÑADOS </a:t>
              </a:r>
              <a:r>
                <a:rPr kumimoji="1" lang="es-MX" altLang="es-MX" sz="2800" b="1" dirty="0" smtClean="0">
                  <a:solidFill>
                    <a:schemeClr val="tx2"/>
                  </a:solidFill>
                  <a:latin typeface="Arial" pitchFamily="34" charset="0"/>
                </a:rPr>
                <a:t>ESPECÍFICAMENTE </a:t>
              </a:r>
              <a:r>
                <a:rPr kumimoji="1" lang="es-MX" altLang="es-MX" sz="2800" b="1" dirty="0">
                  <a:solidFill>
                    <a:schemeClr val="tx2"/>
                  </a:solidFill>
                  <a:latin typeface="Arial" pitchFamily="34" charset="0"/>
                </a:rPr>
                <a:t>PARA TAL FIN. </a:t>
              </a:r>
            </a:p>
            <a:p>
              <a:pPr algn="just" eaLnBrk="1" hangingPunct="1"/>
              <a:r>
                <a:rPr kumimoji="1" lang="es-MX" altLang="es-MX" sz="2800" b="1" dirty="0">
                  <a:solidFill>
                    <a:schemeClr val="tx2"/>
                  </a:solidFill>
                  <a:latin typeface="Arial" pitchFamily="34" charset="0"/>
                </a:rPr>
                <a:t>SE TRATA DE </a:t>
              </a:r>
              <a:r>
                <a:rPr kumimoji="1" lang="es-MX" altLang="es-MX" sz="2800" b="1" dirty="0" smtClean="0">
                  <a:solidFill>
                    <a:schemeClr val="tx2"/>
                  </a:solidFill>
                  <a:latin typeface="Arial" pitchFamily="34" charset="0"/>
                </a:rPr>
                <a:t>MODIFICAR </a:t>
              </a:r>
              <a:r>
                <a:rPr kumimoji="1" lang="es-MX" altLang="es-MX" sz="2800" b="1" dirty="0">
                  <a:solidFill>
                    <a:schemeClr val="tx2"/>
                  </a:solidFill>
                  <a:latin typeface="Arial" pitchFamily="34" charset="0"/>
                </a:rPr>
                <a:t>SUS COMPORTAMIENTOS ANTE DIVERSAS SITUACIONES O ESCENARIOS. OBTENIENDO ASI UNA MEJOR IDEA DE LAS COMPETENCIAS </a:t>
              </a:r>
              <a:r>
                <a:rPr kumimoji="1" lang="es-MX" altLang="es-MX" sz="2800" b="1" dirty="0" smtClean="0">
                  <a:solidFill>
                    <a:schemeClr val="tx2"/>
                  </a:solidFill>
                  <a:latin typeface="Arial" pitchFamily="34" charset="0"/>
                </a:rPr>
                <a:t>REQUERIDAS.</a:t>
              </a:r>
              <a:endParaRPr kumimoji="1" lang="es-MX" altLang="es-MX" sz="2800" b="1" dirty="0">
                <a:solidFill>
                  <a:schemeClr val="tx2"/>
                </a:solidFill>
                <a:latin typeface="Arial" pitchFamily="34" charset="0"/>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78530"/>
                                        </p:tgtEl>
                                        <p:attrNameLst>
                                          <p:attrName>style.visibility</p:attrName>
                                        </p:attrNameLst>
                                      </p:cBhvr>
                                      <p:to>
                                        <p:strVal val="visible"/>
                                      </p:to>
                                    </p:set>
                                    <p:anim calcmode="lin" valueType="num">
                                      <p:cBhvr>
                                        <p:cTn id="7" dur="500" fill="hold"/>
                                        <p:tgtEl>
                                          <p:spTgt spid="278530"/>
                                        </p:tgtEl>
                                        <p:attrNameLst>
                                          <p:attrName>ppt_w</p:attrName>
                                        </p:attrNameLst>
                                      </p:cBhvr>
                                      <p:tavLst>
                                        <p:tav tm="0">
                                          <p:val>
                                            <p:strVal val="4*#ppt_w"/>
                                          </p:val>
                                        </p:tav>
                                        <p:tav tm="100000">
                                          <p:val>
                                            <p:strVal val="#ppt_w"/>
                                          </p:val>
                                        </p:tav>
                                      </p:tavLst>
                                    </p:anim>
                                    <p:anim calcmode="lin" valueType="num">
                                      <p:cBhvr>
                                        <p:cTn id="8" dur="500" fill="hold"/>
                                        <p:tgtEl>
                                          <p:spTgt spid="278530"/>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78531"/>
                                        </p:tgtEl>
                                        <p:attrNameLst>
                                          <p:attrName>style.visibility</p:attrName>
                                        </p:attrNameLst>
                                      </p:cBhvr>
                                      <p:to>
                                        <p:strVal val="visible"/>
                                      </p:to>
                                    </p:set>
                                    <p:anim calcmode="lin" valueType="num">
                                      <p:cBhvr>
                                        <p:cTn id="12" dur="500" fill="hold"/>
                                        <p:tgtEl>
                                          <p:spTgt spid="278531"/>
                                        </p:tgtEl>
                                        <p:attrNameLst>
                                          <p:attrName>ppt_w</p:attrName>
                                        </p:attrNameLst>
                                      </p:cBhvr>
                                      <p:tavLst>
                                        <p:tav tm="0">
                                          <p:val>
                                            <p:fltVal val="0"/>
                                          </p:val>
                                        </p:tav>
                                        <p:tav tm="100000">
                                          <p:val>
                                            <p:strVal val="#ppt_w"/>
                                          </p:val>
                                        </p:tav>
                                      </p:tavLst>
                                    </p:anim>
                                    <p:anim calcmode="lin" valueType="num">
                                      <p:cBhvr>
                                        <p:cTn id="13" dur="500" fill="hold"/>
                                        <p:tgtEl>
                                          <p:spTgt spid="27853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8530" grpId="0" autoUpdateAnimBg="0"/>
    </p:bldLst>
  </p:timing>
</p:sld>
</file>

<file path=ppt/slides/slide2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9554" name="Rectangle 2"/>
          <p:cNvSpPr>
            <a:spLocks noGrp="1" noChangeArrowheads="1"/>
          </p:cNvSpPr>
          <p:nvPr>
            <p:ph type="body" idx="1"/>
          </p:nvPr>
        </p:nvSpPr>
        <p:spPr>
          <a:xfrm>
            <a:off x="1066800" y="76200"/>
            <a:ext cx="7391400" cy="533400"/>
          </a:xfrm>
        </p:spPr>
        <p:txBody>
          <a:bodyPr/>
          <a:lstStyle/>
          <a:p>
            <a:pPr marL="0" indent="0" algn="ctr" eaLnBrk="1" hangingPunct="1">
              <a:lnSpc>
                <a:spcPct val="90000"/>
              </a:lnSpc>
              <a:buFont typeface="Wingdings" pitchFamily="2" charset="2"/>
              <a:buNone/>
              <a:defRPr/>
            </a:pPr>
            <a:r>
              <a:rPr lang="es-MX" sz="3600" b="1" smtClean="0">
                <a:solidFill>
                  <a:schemeClr val="tx2"/>
                </a:solidFill>
                <a:effectLst>
                  <a:outerShdw blurRad="38100" dist="38100" dir="2700000" algn="tl">
                    <a:srgbClr val="C0C0C0"/>
                  </a:outerShdw>
                </a:effectLst>
                <a:ea typeface="+mn-ea"/>
                <a:cs typeface="+mn-cs"/>
              </a:rPr>
              <a:t> RECLUTAMIENTO</a:t>
            </a:r>
            <a:endParaRPr lang="es-MX" sz="1400" b="1" i="1" smtClean="0">
              <a:solidFill>
                <a:schemeClr val="tx2"/>
              </a:solidFill>
              <a:effectLst>
                <a:outerShdw blurRad="38100" dist="38100" dir="2700000" algn="tl">
                  <a:srgbClr val="C0C0C0"/>
                </a:outerShdw>
              </a:effectLst>
              <a:ea typeface="+mn-ea"/>
              <a:cs typeface="+mn-cs"/>
            </a:endParaRPr>
          </a:p>
        </p:txBody>
      </p:sp>
      <p:grpSp>
        <p:nvGrpSpPr>
          <p:cNvPr id="279555" name="Group 3"/>
          <p:cNvGrpSpPr>
            <a:grpSpLocks/>
          </p:cNvGrpSpPr>
          <p:nvPr/>
        </p:nvGrpSpPr>
        <p:grpSpPr bwMode="auto">
          <a:xfrm>
            <a:off x="304800" y="692696"/>
            <a:ext cx="8610600" cy="5643563"/>
            <a:chOff x="432" y="825"/>
            <a:chExt cx="5424" cy="3555"/>
          </a:xfrm>
        </p:grpSpPr>
        <p:sp>
          <p:nvSpPr>
            <p:cNvPr id="279556" name="Text Box 4"/>
            <p:cNvSpPr txBox="1">
              <a:spLocks noChangeArrowheads="1"/>
            </p:cNvSpPr>
            <p:nvPr/>
          </p:nvSpPr>
          <p:spPr bwMode="auto">
            <a:xfrm>
              <a:off x="432" y="825"/>
              <a:ext cx="5424" cy="3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200" b="1" i="1" u="sng" dirty="0">
                  <a:solidFill>
                    <a:srgbClr val="FF0000"/>
                  </a:solidFill>
                  <a:effectLst>
                    <a:outerShdw blurRad="38100" dist="38100" dir="2700000" algn="tl">
                      <a:srgbClr val="C0C0C0"/>
                    </a:outerShdw>
                  </a:effectLst>
                  <a:latin typeface="Arial" charset="0"/>
                  <a:ea typeface="+mn-ea"/>
                </a:rPr>
                <a:t>PRUEBA </a:t>
              </a:r>
              <a:r>
                <a:rPr kumimoji="1" lang="es-MX" sz="3200" b="1" i="1" u="sng" dirty="0" smtClean="0">
                  <a:solidFill>
                    <a:srgbClr val="FF0000"/>
                  </a:solidFill>
                  <a:effectLst>
                    <a:outerShdw blurRad="38100" dist="38100" dir="2700000" algn="tl">
                      <a:srgbClr val="C0C0C0"/>
                    </a:outerShdw>
                  </a:effectLst>
                  <a:latin typeface="Arial" charset="0"/>
                  <a:ea typeface="+mn-ea"/>
                </a:rPr>
                <a:t>PRÁCTICA </a:t>
              </a:r>
              <a:endParaRPr kumimoji="1" lang="es-ES" sz="3200" b="1" i="1" u="sng" dirty="0">
                <a:solidFill>
                  <a:srgbClr val="FF0000"/>
                </a:solidFill>
                <a:effectLst>
                  <a:outerShdw blurRad="38100" dist="38100" dir="2700000" algn="tl">
                    <a:srgbClr val="C0C0C0"/>
                  </a:outerShdw>
                </a:effectLst>
                <a:latin typeface="Arial" charset="0"/>
                <a:ea typeface="+mn-ea"/>
              </a:endParaRPr>
            </a:p>
          </p:txBody>
        </p:sp>
        <p:sp>
          <p:nvSpPr>
            <p:cNvPr id="209925" name="Text Box 5"/>
            <p:cNvSpPr txBox="1">
              <a:spLocks noChangeArrowheads="1"/>
            </p:cNvSpPr>
            <p:nvPr/>
          </p:nvSpPr>
          <p:spPr bwMode="auto">
            <a:xfrm>
              <a:off x="768" y="1200"/>
              <a:ext cx="4992" cy="318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just" eaLnBrk="1" hangingPunct="1">
                <a:defRPr/>
              </a:pPr>
              <a:endParaRPr kumimoji="1" lang="es-MX" sz="1400" b="1" dirty="0" smtClean="0">
                <a:solidFill>
                  <a:schemeClr val="tx2"/>
                </a:solidFill>
                <a:latin typeface="Arial" charset="0"/>
              </a:endParaRPr>
            </a:p>
            <a:p>
              <a:pPr algn="just" eaLnBrk="1" hangingPunct="1">
                <a:defRPr/>
              </a:pPr>
              <a:r>
                <a:rPr kumimoji="1" lang="es-MX" sz="2800" b="1" dirty="0" smtClean="0">
                  <a:solidFill>
                    <a:schemeClr val="tx2"/>
                  </a:solidFill>
                  <a:latin typeface="Arial" charset="0"/>
                </a:rPr>
                <a:t>ESTAS SE HACEN BASICAMENTE CUANDO SE TRATAN DE PUESTOS TECNICOS O ESPECIALIZADOS ES FRECUENTE SOLICITAR AL CANDIDATO UNA DEMOSTRACIÓN DE SUS COMPETENCIAS. PREPARANDO UNA MUESTRA DE TAREA ESPECIFICA PARA SU RESOLUCIÓN.</a:t>
              </a:r>
            </a:p>
            <a:p>
              <a:pPr algn="just" eaLnBrk="1" hangingPunct="1">
                <a:defRPr/>
              </a:pPr>
              <a:endParaRPr kumimoji="1" lang="es-MX" sz="2800" b="1" dirty="0" smtClean="0">
                <a:solidFill>
                  <a:schemeClr val="tx2"/>
                </a:solidFill>
                <a:latin typeface="Arial" charset="0"/>
              </a:endParaRPr>
            </a:p>
            <a:p>
              <a:pPr algn="just" eaLnBrk="1" hangingPunct="1">
                <a:defRPr/>
              </a:pPr>
              <a:r>
                <a:rPr kumimoji="1" lang="es-MX" sz="2800" b="1" dirty="0" smtClean="0">
                  <a:solidFill>
                    <a:schemeClr val="tx2"/>
                  </a:solidFill>
                  <a:latin typeface="Arial" charset="0"/>
                </a:rPr>
                <a:t>ENFOCANDO LA MUESTRA LO MÁS CERCANA POSIBLE A LAS QUE DEBEN EFECTUARSE EN LA VACANTE A CUBRIR.</a:t>
              </a: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79554"/>
                                        </p:tgtEl>
                                        <p:attrNameLst>
                                          <p:attrName>style.visibility</p:attrName>
                                        </p:attrNameLst>
                                      </p:cBhvr>
                                      <p:to>
                                        <p:strVal val="visible"/>
                                      </p:to>
                                    </p:set>
                                    <p:anim calcmode="lin" valueType="num">
                                      <p:cBhvr>
                                        <p:cTn id="7" dur="500" fill="hold"/>
                                        <p:tgtEl>
                                          <p:spTgt spid="279554"/>
                                        </p:tgtEl>
                                        <p:attrNameLst>
                                          <p:attrName>ppt_w</p:attrName>
                                        </p:attrNameLst>
                                      </p:cBhvr>
                                      <p:tavLst>
                                        <p:tav tm="0">
                                          <p:val>
                                            <p:strVal val="4*#ppt_w"/>
                                          </p:val>
                                        </p:tav>
                                        <p:tav tm="100000">
                                          <p:val>
                                            <p:strVal val="#ppt_w"/>
                                          </p:val>
                                        </p:tav>
                                      </p:tavLst>
                                    </p:anim>
                                    <p:anim calcmode="lin" valueType="num">
                                      <p:cBhvr>
                                        <p:cTn id="8" dur="500" fill="hold"/>
                                        <p:tgtEl>
                                          <p:spTgt spid="279554"/>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79555"/>
                                        </p:tgtEl>
                                        <p:attrNameLst>
                                          <p:attrName>style.visibility</p:attrName>
                                        </p:attrNameLst>
                                      </p:cBhvr>
                                      <p:to>
                                        <p:strVal val="visible"/>
                                      </p:to>
                                    </p:set>
                                    <p:anim calcmode="lin" valueType="num">
                                      <p:cBhvr>
                                        <p:cTn id="12" dur="500" fill="hold"/>
                                        <p:tgtEl>
                                          <p:spTgt spid="279555"/>
                                        </p:tgtEl>
                                        <p:attrNameLst>
                                          <p:attrName>ppt_w</p:attrName>
                                        </p:attrNameLst>
                                      </p:cBhvr>
                                      <p:tavLst>
                                        <p:tav tm="0">
                                          <p:val>
                                            <p:fltVal val="0"/>
                                          </p:val>
                                        </p:tav>
                                        <p:tav tm="100000">
                                          <p:val>
                                            <p:strVal val="#ppt_w"/>
                                          </p:val>
                                        </p:tav>
                                      </p:tavLst>
                                    </p:anim>
                                    <p:anim calcmode="lin" valueType="num">
                                      <p:cBhvr>
                                        <p:cTn id="13" dur="500" fill="hold"/>
                                        <p:tgtEl>
                                          <p:spTgt spid="27955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9554" grpId="0" autoUpdateAnimBg="0"/>
    </p:bldLst>
  </p:timing>
</p:sld>
</file>

<file path=ppt/slides/slide2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0578" name="Rectangle 2"/>
          <p:cNvSpPr>
            <a:spLocks noGrp="1" noChangeArrowheads="1"/>
          </p:cNvSpPr>
          <p:nvPr>
            <p:ph type="body" idx="1"/>
          </p:nvPr>
        </p:nvSpPr>
        <p:spPr>
          <a:xfrm>
            <a:off x="1066800" y="76200"/>
            <a:ext cx="7391400" cy="533400"/>
          </a:xfrm>
        </p:spPr>
        <p:txBody>
          <a:bodyPr/>
          <a:lstStyle/>
          <a:p>
            <a:pPr marL="0" indent="0" algn="ctr" eaLnBrk="1" hangingPunct="1">
              <a:lnSpc>
                <a:spcPct val="90000"/>
              </a:lnSpc>
              <a:buFont typeface="Wingdings" pitchFamily="2" charset="2"/>
              <a:buNone/>
              <a:defRPr/>
            </a:pPr>
            <a:r>
              <a:rPr lang="es-MX" sz="3600" b="1" smtClean="0">
                <a:solidFill>
                  <a:schemeClr val="tx2"/>
                </a:solidFill>
                <a:effectLst>
                  <a:outerShdw blurRad="38100" dist="38100" dir="2700000" algn="tl">
                    <a:srgbClr val="C0C0C0"/>
                  </a:outerShdw>
                </a:effectLst>
                <a:ea typeface="+mn-ea"/>
                <a:cs typeface="+mn-cs"/>
              </a:rPr>
              <a:t> RECLUTAMIENTO</a:t>
            </a:r>
            <a:endParaRPr lang="es-MX" sz="1400" b="1" i="1" smtClean="0">
              <a:solidFill>
                <a:schemeClr val="tx2"/>
              </a:solidFill>
              <a:effectLst>
                <a:outerShdw blurRad="38100" dist="38100" dir="2700000" algn="tl">
                  <a:srgbClr val="C0C0C0"/>
                </a:outerShdw>
              </a:effectLst>
              <a:ea typeface="+mn-ea"/>
              <a:cs typeface="+mn-cs"/>
            </a:endParaRPr>
          </a:p>
        </p:txBody>
      </p:sp>
      <p:grpSp>
        <p:nvGrpSpPr>
          <p:cNvPr id="280579" name="Group 3"/>
          <p:cNvGrpSpPr>
            <a:grpSpLocks/>
          </p:cNvGrpSpPr>
          <p:nvPr/>
        </p:nvGrpSpPr>
        <p:grpSpPr bwMode="auto">
          <a:xfrm>
            <a:off x="304800" y="735013"/>
            <a:ext cx="8610600" cy="5535612"/>
            <a:chOff x="432" y="825"/>
            <a:chExt cx="5424" cy="3487"/>
          </a:xfrm>
        </p:grpSpPr>
        <p:sp>
          <p:nvSpPr>
            <p:cNvPr id="280580" name="Text Box 4"/>
            <p:cNvSpPr txBox="1">
              <a:spLocks noChangeArrowheads="1"/>
            </p:cNvSpPr>
            <p:nvPr/>
          </p:nvSpPr>
          <p:spPr bwMode="auto">
            <a:xfrm>
              <a:off x="432" y="825"/>
              <a:ext cx="5424" cy="3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200" b="1" i="1" u="sng" dirty="0" smtClean="0">
                  <a:solidFill>
                    <a:srgbClr val="FF0000"/>
                  </a:solidFill>
                  <a:effectLst>
                    <a:outerShdw blurRad="38100" dist="38100" dir="2700000" algn="tl">
                      <a:srgbClr val="C0C0C0"/>
                    </a:outerShdw>
                  </a:effectLst>
                  <a:latin typeface="Arial" charset="0"/>
                  <a:ea typeface="+mn-ea"/>
                </a:rPr>
                <a:t>ANÁLISIS SOCIOECONÓMICO </a:t>
              </a:r>
              <a:endParaRPr kumimoji="1" lang="es-ES" sz="3200" b="1" i="1" u="sng" dirty="0">
                <a:solidFill>
                  <a:srgbClr val="FF0000"/>
                </a:solidFill>
                <a:effectLst>
                  <a:outerShdw blurRad="38100" dist="38100" dir="2700000" algn="tl">
                    <a:srgbClr val="C0C0C0"/>
                  </a:outerShdw>
                </a:effectLst>
                <a:latin typeface="Arial" charset="0"/>
                <a:ea typeface="+mn-ea"/>
              </a:endParaRPr>
            </a:p>
          </p:txBody>
        </p:sp>
        <p:sp>
          <p:nvSpPr>
            <p:cNvPr id="280581" name="Text Box 5"/>
            <p:cNvSpPr txBox="1">
              <a:spLocks noChangeArrowheads="1"/>
            </p:cNvSpPr>
            <p:nvPr/>
          </p:nvSpPr>
          <p:spPr bwMode="auto">
            <a:xfrm>
              <a:off x="768" y="1200"/>
              <a:ext cx="4992" cy="31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100" b="1" dirty="0">
                  <a:solidFill>
                    <a:schemeClr val="tx2"/>
                  </a:solidFill>
                  <a:latin typeface="Arial" pitchFamily="34" charset="0"/>
                </a:rPr>
                <a:t>NOS SIRVEN PARA CONOCER LOS DIFERENTES ESTILOS DE VIDA QUE LLEVAN LOS ASPIRANTES, DEBIENDO HACER UNA </a:t>
              </a:r>
              <a:r>
                <a:rPr kumimoji="1" lang="es-MX" altLang="es-MX" sz="2100" b="1" u="sng" dirty="0">
                  <a:solidFill>
                    <a:srgbClr val="FF0000"/>
                  </a:solidFill>
                  <a:effectLst>
                    <a:outerShdw blurRad="38100" dist="38100" dir="2700000" algn="tl">
                      <a:srgbClr val="C0C0C0"/>
                    </a:outerShdw>
                  </a:effectLst>
                  <a:latin typeface="Arial" pitchFamily="34" charset="0"/>
                </a:rPr>
                <a:t>VISITA AL DOMICILIO</a:t>
              </a:r>
              <a:r>
                <a:rPr kumimoji="1" lang="es-MX" altLang="es-MX" sz="2100" b="1" dirty="0">
                  <a:solidFill>
                    <a:srgbClr val="FF0000"/>
                  </a:solidFill>
                  <a:latin typeface="Arial" pitchFamily="34" charset="0"/>
                </a:rPr>
                <a:t> </a:t>
              </a:r>
              <a:r>
                <a:rPr kumimoji="1" lang="es-MX" altLang="es-MX" sz="2100" b="1" dirty="0">
                  <a:solidFill>
                    <a:schemeClr val="tx2"/>
                  </a:solidFill>
                  <a:latin typeface="Arial" pitchFamily="34" charset="0"/>
                </a:rPr>
                <a:t>DEL SOLICITANTE CON LA FINALIDAD DE OBSERVAR DE MANERA DIRECTA, ALGUNOS DE LOS ASPECTOS DE SU ENTORNO SOCIAL Y FAMILIAR COMO PUEDIERAN SER: SU INTEGRACION FAMILIAR, SI CORRESPONDEN LOS INGRESOS FAMILIARES Y LOS BIENES POSEIDOS, ESTILOS DE VIDA, SE VERIFICAN LAS REFERENCIAS DE LOS EMPLEOS ANTERIORES Y SE PUEDE PROFUNDIZAR </a:t>
              </a:r>
              <a:r>
                <a:rPr kumimoji="1" lang="es-MX" altLang="es-MX" sz="2100" b="1" dirty="0" smtClean="0">
                  <a:solidFill>
                    <a:schemeClr val="tx2"/>
                  </a:solidFill>
                  <a:latin typeface="Arial" pitchFamily="34" charset="0"/>
                </a:rPr>
                <a:t>TAMBIÉN </a:t>
              </a:r>
              <a:r>
                <a:rPr kumimoji="1" lang="es-MX" altLang="es-MX" sz="2100" b="1" dirty="0">
                  <a:solidFill>
                    <a:schemeClr val="tx2"/>
                  </a:solidFill>
                  <a:latin typeface="Arial" pitchFamily="34" charset="0"/>
                </a:rPr>
                <a:t>EN SUS ANTECEDENTES CREDITICIOS Y REFERENCIAS BANCARIAS E INCLUSO CON ANTECEDENTES POLICIACOS, TODO ESTO DEBE DE HACERSE CON LA ANUENCIA DE LOS ASPIRANTES, (GENERALMENTE SE HACE CUANDO YA VAMOS A CONTRATAR AL CANDIDATO).</a:t>
              </a: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80578"/>
                                        </p:tgtEl>
                                        <p:attrNameLst>
                                          <p:attrName>style.visibility</p:attrName>
                                        </p:attrNameLst>
                                      </p:cBhvr>
                                      <p:to>
                                        <p:strVal val="visible"/>
                                      </p:to>
                                    </p:set>
                                    <p:anim calcmode="lin" valueType="num">
                                      <p:cBhvr>
                                        <p:cTn id="7" dur="500" fill="hold"/>
                                        <p:tgtEl>
                                          <p:spTgt spid="280578"/>
                                        </p:tgtEl>
                                        <p:attrNameLst>
                                          <p:attrName>ppt_w</p:attrName>
                                        </p:attrNameLst>
                                      </p:cBhvr>
                                      <p:tavLst>
                                        <p:tav tm="0">
                                          <p:val>
                                            <p:strVal val="4*#ppt_w"/>
                                          </p:val>
                                        </p:tav>
                                        <p:tav tm="100000">
                                          <p:val>
                                            <p:strVal val="#ppt_w"/>
                                          </p:val>
                                        </p:tav>
                                      </p:tavLst>
                                    </p:anim>
                                    <p:anim calcmode="lin" valueType="num">
                                      <p:cBhvr>
                                        <p:cTn id="8" dur="500" fill="hold"/>
                                        <p:tgtEl>
                                          <p:spTgt spid="280578"/>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80579"/>
                                        </p:tgtEl>
                                        <p:attrNameLst>
                                          <p:attrName>style.visibility</p:attrName>
                                        </p:attrNameLst>
                                      </p:cBhvr>
                                      <p:to>
                                        <p:strVal val="visible"/>
                                      </p:to>
                                    </p:set>
                                    <p:anim calcmode="lin" valueType="num">
                                      <p:cBhvr>
                                        <p:cTn id="12" dur="500" fill="hold"/>
                                        <p:tgtEl>
                                          <p:spTgt spid="280579"/>
                                        </p:tgtEl>
                                        <p:attrNameLst>
                                          <p:attrName>ppt_w</p:attrName>
                                        </p:attrNameLst>
                                      </p:cBhvr>
                                      <p:tavLst>
                                        <p:tav tm="0">
                                          <p:val>
                                            <p:fltVal val="0"/>
                                          </p:val>
                                        </p:tav>
                                        <p:tav tm="100000">
                                          <p:val>
                                            <p:strVal val="#ppt_w"/>
                                          </p:val>
                                        </p:tav>
                                      </p:tavLst>
                                    </p:anim>
                                    <p:anim calcmode="lin" valueType="num">
                                      <p:cBhvr>
                                        <p:cTn id="13" dur="500" fill="hold"/>
                                        <p:tgtEl>
                                          <p:spTgt spid="28057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578" grpId="0" autoUpdateAnimBg="0"/>
    </p:bldLst>
  </p:timing>
</p:sld>
</file>

<file path=ppt/slides/slide2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1602" name="Rectangle 2"/>
          <p:cNvSpPr>
            <a:spLocks noGrp="1" noChangeArrowheads="1"/>
          </p:cNvSpPr>
          <p:nvPr>
            <p:ph type="body" idx="1"/>
          </p:nvPr>
        </p:nvSpPr>
        <p:spPr>
          <a:xfrm>
            <a:off x="1066800" y="76200"/>
            <a:ext cx="7391400" cy="533400"/>
          </a:xfrm>
        </p:spPr>
        <p:txBody>
          <a:bodyPr/>
          <a:lstStyle/>
          <a:p>
            <a:pPr marL="0" indent="0" algn="ctr" eaLnBrk="1" hangingPunct="1">
              <a:lnSpc>
                <a:spcPct val="90000"/>
              </a:lnSpc>
              <a:buFont typeface="Wingdings" pitchFamily="2" charset="2"/>
              <a:buNone/>
              <a:defRPr/>
            </a:pPr>
            <a:r>
              <a:rPr lang="es-MX" sz="3600" b="1" smtClean="0">
                <a:solidFill>
                  <a:schemeClr val="tx2"/>
                </a:solidFill>
                <a:effectLst>
                  <a:outerShdw blurRad="38100" dist="38100" dir="2700000" algn="tl">
                    <a:srgbClr val="C0C0C0"/>
                  </a:outerShdw>
                </a:effectLst>
                <a:ea typeface="+mn-ea"/>
                <a:cs typeface="+mn-cs"/>
              </a:rPr>
              <a:t> RECLUTAMIENTO</a:t>
            </a:r>
            <a:endParaRPr lang="es-MX" sz="1400" b="1" i="1" smtClean="0">
              <a:solidFill>
                <a:schemeClr val="tx2"/>
              </a:solidFill>
              <a:effectLst>
                <a:outerShdw blurRad="38100" dist="38100" dir="2700000" algn="tl">
                  <a:srgbClr val="C0C0C0"/>
                </a:outerShdw>
              </a:effectLst>
              <a:ea typeface="+mn-ea"/>
              <a:cs typeface="+mn-cs"/>
            </a:endParaRPr>
          </a:p>
        </p:txBody>
      </p:sp>
      <p:grpSp>
        <p:nvGrpSpPr>
          <p:cNvPr id="281603" name="Group 3"/>
          <p:cNvGrpSpPr>
            <a:grpSpLocks/>
          </p:cNvGrpSpPr>
          <p:nvPr/>
        </p:nvGrpSpPr>
        <p:grpSpPr bwMode="auto">
          <a:xfrm>
            <a:off x="304800" y="658813"/>
            <a:ext cx="8610600" cy="4995862"/>
            <a:chOff x="432" y="825"/>
            <a:chExt cx="5424" cy="3147"/>
          </a:xfrm>
        </p:grpSpPr>
        <p:sp>
          <p:nvSpPr>
            <p:cNvPr id="281604" name="Text Box 4"/>
            <p:cNvSpPr txBox="1">
              <a:spLocks noChangeArrowheads="1"/>
            </p:cNvSpPr>
            <p:nvPr/>
          </p:nvSpPr>
          <p:spPr bwMode="auto">
            <a:xfrm>
              <a:off x="432" y="825"/>
              <a:ext cx="5424" cy="3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200" b="1" i="1" u="sng" dirty="0" smtClean="0">
                  <a:solidFill>
                    <a:srgbClr val="FF0000"/>
                  </a:solidFill>
                  <a:effectLst>
                    <a:outerShdw blurRad="38100" dist="38100" dir="2700000" algn="tl">
                      <a:srgbClr val="C0C0C0"/>
                    </a:outerShdw>
                  </a:effectLst>
                  <a:latin typeface="Arial" charset="0"/>
                  <a:ea typeface="+mn-ea"/>
                </a:rPr>
                <a:t>EX</a:t>
              </a:r>
              <a:r>
                <a:rPr kumimoji="1" lang="es-MX" sz="3200" b="1" i="1" u="sng" dirty="0">
                  <a:solidFill>
                    <a:srgbClr val="FF0000"/>
                  </a:solidFill>
                  <a:effectLst>
                    <a:outerShdw blurRad="38100" dist="38100" dir="2700000" algn="tl">
                      <a:srgbClr val="C0C0C0"/>
                    </a:outerShdw>
                  </a:effectLst>
                  <a:latin typeface="Arial" charset="0"/>
                  <a:ea typeface="+mn-ea"/>
                </a:rPr>
                <a:t>A</a:t>
              </a:r>
              <a:r>
                <a:rPr kumimoji="1" lang="es-MX" sz="3200" b="1" i="1" u="sng" dirty="0" smtClean="0">
                  <a:solidFill>
                    <a:srgbClr val="FF0000"/>
                  </a:solidFill>
                  <a:effectLst>
                    <a:outerShdw blurRad="38100" dist="38100" dir="2700000" algn="tl">
                      <a:srgbClr val="C0C0C0"/>
                    </a:outerShdw>
                  </a:effectLst>
                  <a:latin typeface="Arial" charset="0"/>
                  <a:ea typeface="+mn-ea"/>
                </a:rPr>
                <a:t>MEN MÉDICO </a:t>
              </a:r>
              <a:endParaRPr kumimoji="1" lang="es-ES" sz="3200" b="1" i="1" u="sng" dirty="0">
                <a:solidFill>
                  <a:srgbClr val="FF0000"/>
                </a:solidFill>
                <a:effectLst>
                  <a:outerShdw blurRad="38100" dist="38100" dir="2700000" algn="tl">
                    <a:srgbClr val="C0C0C0"/>
                  </a:outerShdw>
                </a:effectLst>
                <a:latin typeface="Arial" charset="0"/>
                <a:ea typeface="+mn-ea"/>
              </a:endParaRPr>
            </a:p>
          </p:txBody>
        </p:sp>
        <p:sp>
          <p:nvSpPr>
            <p:cNvPr id="281605" name="Text Box 5"/>
            <p:cNvSpPr txBox="1">
              <a:spLocks noChangeArrowheads="1"/>
            </p:cNvSpPr>
            <p:nvPr/>
          </p:nvSpPr>
          <p:spPr bwMode="auto">
            <a:xfrm>
              <a:off x="768" y="1200"/>
              <a:ext cx="4992" cy="277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800" b="1" dirty="0">
                  <a:solidFill>
                    <a:schemeClr val="tx2"/>
                  </a:solidFill>
                  <a:latin typeface="Arial" pitchFamily="34" charset="0"/>
                </a:rPr>
                <a:t>ES IMPORTANTE SABER EL ESTADO DE SALUD DE LOS ASPIRANTES CON LA FINALIDAD DE CONOCER SI SU PRODUCTIVIDAD SE PUEDE VER AFECTADA O INFLUIR EN EL AUSENTISMO, POR NO DEJAR DE MENCIONAR LOS MAS IMPORTANTE QUE DEBEMOS DE TENER EN CUENTA Y ES: </a:t>
              </a:r>
              <a:r>
                <a:rPr kumimoji="1" lang="es-MX" altLang="es-MX" sz="2800" b="1" i="1" u="sng" dirty="0">
                  <a:solidFill>
                    <a:srgbClr val="0000FF"/>
                  </a:solidFill>
                  <a:effectLst>
                    <a:outerShdw blurRad="38100" dist="38100" dir="2700000" algn="tl">
                      <a:srgbClr val="C0C0C0"/>
                    </a:outerShdw>
                  </a:effectLst>
                  <a:latin typeface="Arial" pitchFamily="34" charset="0"/>
                </a:rPr>
                <a:t>LA SALUD DE LOS DEMAS MIEMBROS DE LA EMPRESA U ORGANIZACIÓN</a:t>
              </a:r>
              <a:r>
                <a:rPr kumimoji="1" lang="es-MX" altLang="es-MX" sz="2800" b="1" dirty="0">
                  <a:solidFill>
                    <a:schemeClr val="tx2"/>
                  </a:solidFill>
                  <a:latin typeface="Arial" pitchFamily="34" charset="0"/>
                </a:rPr>
                <a:t>.</a:t>
              </a: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81602"/>
                                        </p:tgtEl>
                                        <p:attrNameLst>
                                          <p:attrName>style.visibility</p:attrName>
                                        </p:attrNameLst>
                                      </p:cBhvr>
                                      <p:to>
                                        <p:strVal val="visible"/>
                                      </p:to>
                                    </p:set>
                                    <p:anim calcmode="lin" valueType="num">
                                      <p:cBhvr>
                                        <p:cTn id="7" dur="500" fill="hold"/>
                                        <p:tgtEl>
                                          <p:spTgt spid="281602"/>
                                        </p:tgtEl>
                                        <p:attrNameLst>
                                          <p:attrName>ppt_w</p:attrName>
                                        </p:attrNameLst>
                                      </p:cBhvr>
                                      <p:tavLst>
                                        <p:tav tm="0">
                                          <p:val>
                                            <p:strVal val="4*#ppt_w"/>
                                          </p:val>
                                        </p:tav>
                                        <p:tav tm="100000">
                                          <p:val>
                                            <p:strVal val="#ppt_w"/>
                                          </p:val>
                                        </p:tav>
                                      </p:tavLst>
                                    </p:anim>
                                    <p:anim calcmode="lin" valueType="num">
                                      <p:cBhvr>
                                        <p:cTn id="8" dur="500" fill="hold"/>
                                        <p:tgtEl>
                                          <p:spTgt spid="281602"/>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81603"/>
                                        </p:tgtEl>
                                        <p:attrNameLst>
                                          <p:attrName>style.visibility</p:attrName>
                                        </p:attrNameLst>
                                      </p:cBhvr>
                                      <p:to>
                                        <p:strVal val="visible"/>
                                      </p:to>
                                    </p:set>
                                    <p:anim calcmode="lin" valueType="num">
                                      <p:cBhvr>
                                        <p:cTn id="12" dur="500" fill="hold"/>
                                        <p:tgtEl>
                                          <p:spTgt spid="281603"/>
                                        </p:tgtEl>
                                        <p:attrNameLst>
                                          <p:attrName>ppt_w</p:attrName>
                                        </p:attrNameLst>
                                      </p:cBhvr>
                                      <p:tavLst>
                                        <p:tav tm="0">
                                          <p:val>
                                            <p:fltVal val="0"/>
                                          </p:val>
                                        </p:tav>
                                        <p:tav tm="100000">
                                          <p:val>
                                            <p:strVal val="#ppt_w"/>
                                          </p:val>
                                        </p:tav>
                                      </p:tavLst>
                                    </p:anim>
                                    <p:anim calcmode="lin" valueType="num">
                                      <p:cBhvr>
                                        <p:cTn id="13" dur="500" fill="hold"/>
                                        <p:tgtEl>
                                          <p:spTgt spid="28160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1602" grpId="0" autoUpdateAnimBg="0"/>
    </p:bldLst>
  </p:timing>
</p:sld>
</file>

<file path=ppt/slides/slide2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2626" name="Rectangle 2"/>
          <p:cNvSpPr>
            <a:spLocks noGrp="1" noChangeArrowheads="1"/>
          </p:cNvSpPr>
          <p:nvPr>
            <p:ph type="body" idx="1"/>
          </p:nvPr>
        </p:nvSpPr>
        <p:spPr>
          <a:xfrm>
            <a:off x="1066800" y="76200"/>
            <a:ext cx="7391400" cy="533400"/>
          </a:xfrm>
        </p:spPr>
        <p:txBody>
          <a:bodyPr/>
          <a:lstStyle/>
          <a:p>
            <a:pPr marL="0" indent="0" algn="ctr" eaLnBrk="1" hangingPunct="1">
              <a:lnSpc>
                <a:spcPct val="90000"/>
              </a:lnSpc>
              <a:buFont typeface="Wingdings" pitchFamily="2" charset="2"/>
              <a:buNone/>
              <a:defRPr/>
            </a:pPr>
            <a:r>
              <a:rPr lang="es-MX" sz="3600" b="1" smtClean="0">
                <a:solidFill>
                  <a:schemeClr val="tx2"/>
                </a:solidFill>
                <a:effectLst>
                  <a:outerShdw blurRad="38100" dist="38100" dir="2700000" algn="tl">
                    <a:srgbClr val="C0C0C0"/>
                  </a:outerShdw>
                </a:effectLst>
                <a:ea typeface="+mn-ea"/>
                <a:cs typeface="+mn-cs"/>
              </a:rPr>
              <a:t> RECLUTAMIENTO</a:t>
            </a:r>
            <a:endParaRPr lang="es-MX" sz="1400" b="1" i="1" smtClean="0">
              <a:solidFill>
                <a:schemeClr val="tx2"/>
              </a:solidFill>
              <a:effectLst>
                <a:outerShdw blurRad="38100" dist="38100" dir="2700000" algn="tl">
                  <a:srgbClr val="C0C0C0"/>
                </a:outerShdw>
              </a:effectLst>
              <a:ea typeface="+mn-ea"/>
              <a:cs typeface="+mn-cs"/>
            </a:endParaRPr>
          </a:p>
        </p:txBody>
      </p:sp>
      <p:grpSp>
        <p:nvGrpSpPr>
          <p:cNvPr id="282627" name="Group 3"/>
          <p:cNvGrpSpPr>
            <a:grpSpLocks/>
          </p:cNvGrpSpPr>
          <p:nvPr/>
        </p:nvGrpSpPr>
        <p:grpSpPr bwMode="auto">
          <a:xfrm>
            <a:off x="762000" y="950913"/>
            <a:ext cx="8610600" cy="5068887"/>
            <a:chOff x="432" y="825"/>
            <a:chExt cx="5424" cy="3193"/>
          </a:xfrm>
        </p:grpSpPr>
        <p:sp>
          <p:nvSpPr>
            <p:cNvPr id="282628" name="Text Box 4"/>
            <p:cNvSpPr txBox="1">
              <a:spLocks noChangeArrowheads="1"/>
            </p:cNvSpPr>
            <p:nvPr/>
          </p:nvSpPr>
          <p:spPr bwMode="auto">
            <a:xfrm>
              <a:off x="432" y="825"/>
              <a:ext cx="5424" cy="3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200" b="1" i="1" u="sng" dirty="0">
                  <a:solidFill>
                    <a:srgbClr val="FF0000"/>
                  </a:solidFill>
                  <a:effectLst>
                    <a:outerShdw blurRad="38100" dist="38100" dir="2700000" algn="tl">
                      <a:srgbClr val="C0C0C0"/>
                    </a:outerShdw>
                  </a:effectLst>
                  <a:latin typeface="Arial" charset="0"/>
                  <a:ea typeface="+mn-ea"/>
                </a:rPr>
                <a:t>DECISION FINAL </a:t>
              </a:r>
              <a:endParaRPr kumimoji="1" lang="es-ES" sz="3200" b="1" i="1" u="sng" dirty="0">
                <a:solidFill>
                  <a:srgbClr val="FF0000"/>
                </a:solidFill>
                <a:effectLst>
                  <a:outerShdw blurRad="38100" dist="38100" dir="2700000" algn="tl">
                    <a:srgbClr val="C0C0C0"/>
                  </a:outerShdw>
                </a:effectLst>
                <a:latin typeface="Arial" charset="0"/>
                <a:ea typeface="+mn-ea"/>
              </a:endParaRPr>
            </a:p>
          </p:txBody>
        </p:sp>
        <p:sp>
          <p:nvSpPr>
            <p:cNvPr id="282629" name="Text Box 5"/>
            <p:cNvSpPr txBox="1">
              <a:spLocks noChangeArrowheads="1"/>
            </p:cNvSpPr>
            <p:nvPr/>
          </p:nvSpPr>
          <p:spPr bwMode="auto">
            <a:xfrm>
              <a:off x="519" y="1200"/>
              <a:ext cx="4992" cy="281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100" b="1" dirty="0">
                  <a:solidFill>
                    <a:schemeClr val="tx2"/>
                  </a:solidFill>
                  <a:latin typeface="Arial" pitchFamily="34" charset="0"/>
                </a:rPr>
                <a:t>UNA VEZ QUE TENEMOS YA REGISTRADA TODA LA INFORMACION PROVENIENTE DE LOS DIFERENTES PREDICTORES DEBEMOS DE ARRIBAR A LA PREGUNTA FINAL Y MAS IMPORTANTE DEL DEPARTAMENTO O AREA DE LOS RECURSOS HUMANOS Y ESTA ES:</a:t>
              </a:r>
            </a:p>
            <a:p>
              <a:pPr algn="just" eaLnBrk="1" hangingPunct="1"/>
              <a:endParaRPr kumimoji="1" lang="es-MX" altLang="es-MX" sz="2100" b="1" dirty="0">
                <a:solidFill>
                  <a:schemeClr val="tx2"/>
                </a:solidFill>
                <a:latin typeface="Arial" pitchFamily="34" charset="0"/>
              </a:endParaRPr>
            </a:p>
            <a:p>
              <a:pPr algn="just" eaLnBrk="1" hangingPunct="1"/>
              <a:r>
                <a:rPr kumimoji="1" lang="es-MX" altLang="es-MX" sz="2800" b="1" i="1" u="sng" dirty="0">
                  <a:solidFill>
                    <a:srgbClr val="0000FF"/>
                  </a:solidFill>
                  <a:effectLst>
                    <a:outerShdw blurRad="38100" dist="38100" dir="2700000" algn="tl">
                      <a:srgbClr val="C0C0C0"/>
                    </a:outerShdw>
                  </a:effectLst>
                  <a:latin typeface="Arial" pitchFamily="34" charset="0"/>
                </a:rPr>
                <a:t>¿ ES CONVENIENTE CONTRATAR O ASCENDER A ESA(E) CANDIDATO(A) ?.</a:t>
              </a:r>
              <a:r>
                <a:rPr kumimoji="1" lang="es-MX" altLang="es-MX" sz="2100" b="1" dirty="0">
                  <a:solidFill>
                    <a:srgbClr val="0000FF"/>
                  </a:solidFill>
                  <a:latin typeface="Arial" pitchFamily="34" charset="0"/>
                </a:rPr>
                <a:t>  </a:t>
              </a:r>
            </a:p>
            <a:p>
              <a:pPr algn="just" eaLnBrk="1" hangingPunct="1"/>
              <a:endParaRPr kumimoji="1" lang="es-MX" altLang="es-MX" sz="2100" b="1" dirty="0">
                <a:solidFill>
                  <a:srgbClr val="0000FF"/>
                </a:solidFill>
                <a:latin typeface="Arial" pitchFamily="34" charset="0"/>
              </a:endParaRPr>
            </a:p>
            <a:p>
              <a:pPr algn="just" eaLnBrk="1" hangingPunct="1"/>
              <a:endParaRPr kumimoji="1" lang="es-MX" altLang="es-MX" sz="2100" b="1" dirty="0">
                <a:solidFill>
                  <a:schemeClr val="tx2"/>
                </a:solidFill>
                <a:latin typeface="Arial" pitchFamily="34" charset="0"/>
              </a:endParaRPr>
            </a:p>
            <a:p>
              <a:pPr algn="just" eaLnBrk="1" hangingPunct="1"/>
              <a:r>
                <a:rPr kumimoji="1" lang="es-MX" altLang="es-MX" sz="2100" b="1" dirty="0">
                  <a:solidFill>
                    <a:schemeClr val="tx2"/>
                  </a:solidFill>
                  <a:latin typeface="Arial" pitchFamily="34" charset="0"/>
                </a:rPr>
                <a:t>ESTABLECIENDO LOS RESULTADOS DEL CANDIDATO CON EL PERFIL DE COMPETENCIAS, A MANERA DE ESTABLECER LAS CONGRUENCIAS Y DEFICIENCIAS.</a:t>
              </a: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82626"/>
                                        </p:tgtEl>
                                        <p:attrNameLst>
                                          <p:attrName>style.visibility</p:attrName>
                                        </p:attrNameLst>
                                      </p:cBhvr>
                                      <p:to>
                                        <p:strVal val="visible"/>
                                      </p:to>
                                    </p:set>
                                    <p:anim calcmode="lin" valueType="num">
                                      <p:cBhvr>
                                        <p:cTn id="7" dur="500" fill="hold"/>
                                        <p:tgtEl>
                                          <p:spTgt spid="282626"/>
                                        </p:tgtEl>
                                        <p:attrNameLst>
                                          <p:attrName>ppt_w</p:attrName>
                                        </p:attrNameLst>
                                      </p:cBhvr>
                                      <p:tavLst>
                                        <p:tav tm="0">
                                          <p:val>
                                            <p:strVal val="4*#ppt_w"/>
                                          </p:val>
                                        </p:tav>
                                        <p:tav tm="100000">
                                          <p:val>
                                            <p:strVal val="#ppt_w"/>
                                          </p:val>
                                        </p:tav>
                                      </p:tavLst>
                                    </p:anim>
                                    <p:anim calcmode="lin" valueType="num">
                                      <p:cBhvr>
                                        <p:cTn id="8" dur="500" fill="hold"/>
                                        <p:tgtEl>
                                          <p:spTgt spid="282626"/>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82627"/>
                                        </p:tgtEl>
                                        <p:attrNameLst>
                                          <p:attrName>style.visibility</p:attrName>
                                        </p:attrNameLst>
                                      </p:cBhvr>
                                      <p:to>
                                        <p:strVal val="visible"/>
                                      </p:to>
                                    </p:set>
                                    <p:anim calcmode="lin" valueType="num">
                                      <p:cBhvr>
                                        <p:cTn id="12" dur="500" fill="hold"/>
                                        <p:tgtEl>
                                          <p:spTgt spid="282627"/>
                                        </p:tgtEl>
                                        <p:attrNameLst>
                                          <p:attrName>ppt_w</p:attrName>
                                        </p:attrNameLst>
                                      </p:cBhvr>
                                      <p:tavLst>
                                        <p:tav tm="0">
                                          <p:val>
                                            <p:fltVal val="0"/>
                                          </p:val>
                                        </p:tav>
                                        <p:tav tm="100000">
                                          <p:val>
                                            <p:strVal val="#ppt_w"/>
                                          </p:val>
                                        </p:tav>
                                      </p:tavLst>
                                    </p:anim>
                                    <p:anim calcmode="lin" valueType="num">
                                      <p:cBhvr>
                                        <p:cTn id="13" dur="500" fill="hold"/>
                                        <p:tgtEl>
                                          <p:spTgt spid="28262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626" grpId="0" autoUpdateAnimBg="0"/>
    </p:bldLst>
  </p:timing>
</p:sld>
</file>

<file path=ppt/slides/slide2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3650" name="Rectangle 2"/>
          <p:cNvSpPr>
            <a:spLocks noGrp="1" noChangeArrowheads="1"/>
          </p:cNvSpPr>
          <p:nvPr>
            <p:ph type="body" idx="1"/>
          </p:nvPr>
        </p:nvSpPr>
        <p:spPr>
          <a:xfrm>
            <a:off x="1069032" y="188640"/>
            <a:ext cx="7391400" cy="533400"/>
          </a:xfrm>
        </p:spPr>
        <p:txBody>
          <a:bodyPr/>
          <a:lstStyle/>
          <a:p>
            <a:pPr marL="0" indent="0" algn="ctr" eaLnBrk="1" hangingPunct="1">
              <a:buFont typeface="Wingdings" pitchFamily="2" charset="2"/>
              <a:buNone/>
              <a:defRPr/>
            </a:pPr>
            <a:r>
              <a:rPr lang="es-MX" sz="3200" b="1" dirty="0" smtClean="0">
                <a:solidFill>
                  <a:schemeClr val="tx2"/>
                </a:solidFill>
                <a:effectLst>
                  <a:outerShdw blurRad="38100" dist="38100" dir="2700000" algn="tl">
                    <a:srgbClr val="C0C0C0"/>
                  </a:outerShdw>
                </a:effectLst>
                <a:ea typeface="+mn-ea"/>
                <a:cs typeface="+mn-cs"/>
              </a:rPr>
              <a:t> CONTRATACIÓN  E INDUCCIÓN </a:t>
            </a:r>
            <a:endParaRPr lang="es-MX" sz="3200" b="1" i="1" dirty="0" smtClean="0">
              <a:solidFill>
                <a:schemeClr val="tx2"/>
              </a:solidFill>
              <a:effectLst>
                <a:outerShdw blurRad="38100" dist="38100" dir="2700000" algn="tl">
                  <a:srgbClr val="C0C0C0"/>
                </a:outerShdw>
              </a:effectLst>
              <a:ea typeface="+mn-ea"/>
              <a:cs typeface="+mn-cs"/>
            </a:endParaRPr>
          </a:p>
        </p:txBody>
      </p:sp>
      <p:grpSp>
        <p:nvGrpSpPr>
          <p:cNvPr id="283657" name="Group 9"/>
          <p:cNvGrpSpPr>
            <a:grpSpLocks/>
          </p:cNvGrpSpPr>
          <p:nvPr/>
        </p:nvGrpSpPr>
        <p:grpSpPr bwMode="auto">
          <a:xfrm>
            <a:off x="685800" y="836712"/>
            <a:ext cx="8610600" cy="5345112"/>
            <a:chOff x="336" y="791"/>
            <a:chExt cx="5424" cy="3367"/>
          </a:xfrm>
        </p:grpSpPr>
        <p:sp>
          <p:nvSpPr>
            <p:cNvPr id="283652" name="Text Box 4"/>
            <p:cNvSpPr txBox="1">
              <a:spLocks noChangeArrowheads="1"/>
            </p:cNvSpPr>
            <p:nvPr/>
          </p:nvSpPr>
          <p:spPr bwMode="auto">
            <a:xfrm>
              <a:off x="336" y="791"/>
              <a:ext cx="5424" cy="3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200" b="1" i="1" u="sng" dirty="0">
                  <a:solidFill>
                    <a:srgbClr val="FF0000"/>
                  </a:solidFill>
                  <a:effectLst>
                    <a:outerShdw blurRad="38100" dist="38100" dir="2700000" algn="tl">
                      <a:srgbClr val="C0C0C0"/>
                    </a:outerShdw>
                  </a:effectLst>
                  <a:latin typeface="Arial" charset="0"/>
                  <a:ea typeface="+mn-ea"/>
                </a:rPr>
                <a:t>INTRODUCCION </a:t>
              </a:r>
              <a:endParaRPr kumimoji="1" lang="es-ES" sz="3200" b="1" i="1" u="sng" dirty="0">
                <a:solidFill>
                  <a:srgbClr val="FF0000"/>
                </a:solidFill>
                <a:effectLst>
                  <a:outerShdw blurRad="38100" dist="38100" dir="2700000" algn="tl">
                    <a:srgbClr val="C0C0C0"/>
                  </a:outerShdw>
                </a:effectLst>
                <a:latin typeface="Arial" charset="0"/>
                <a:ea typeface="+mn-ea"/>
              </a:endParaRPr>
            </a:p>
          </p:txBody>
        </p:sp>
        <p:sp>
          <p:nvSpPr>
            <p:cNvPr id="283653" name="Text Box 5"/>
            <p:cNvSpPr txBox="1">
              <a:spLocks noChangeArrowheads="1"/>
            </p:cNvSpPr>
            <p:nvPr/>
          </p:nvSpPr>
          <p:spPr bwMode="auto">
            <a:xfrm>
              <a:off x="471" y="1272"/>
              <a:ext cx="4992" cy="28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100" b="1" dirty="0">
                  <a:solidFill>
                    <a:schemeClr val="tx2"/>
                  </a:solidFill>
                  <a:latin typeface="Arial" pitchFamily="34" charset="0"/>
                </a:rPr>
                <a:t>UNA VEZ SELECCIONADO Y CONTRATADO EL ASPIRANTE, ES NECESARIO </a:t>
              </a:r>
              <a:r>
                <a:rPr kumimoji="1" lang="es-MX" altLang="es-MX" sz="2100" b="1" dirty="0">
                  <a:solidFill>
                    <a:srgbClr val="0000CC"/>
                  </a:solidFill>
                  <a:latin typeface="Arial" pitchFamily="34" charset="0"/>
                </a:rPr>
                <a:t>INTRODUCIRLO AL AMBIENTE LABORAL </a:t>
              </a:r>
              <a:r>
                <a:rPr kumimoji="1" lang="es-MX" altLang="es-MX" sz="2100" b="1" dirty="0">
                  <a:solidFill>
                    <a:schemeClr val="tx2"/>
                  </a:solidFill>
                  <a:latin typeface="Arial" pitchFamily="34" charset="0"/>
                </a:rPr>
                <a:t>DE LA EMPRESA, YA QUE ES NECESARIO QUE CONOZCA LAS NORMAS, POLITICAS, PROCEDIMIENTOS DE LOS DIFERENTES PROCESOS Y COSTUMBRES, YA QUE AL SER NUEVO INTEGRANTE Y DESCONOCER ESTAS, PUEDE AFECTAR DIRECTAMENTE EN SU RENDIMIENTO Y OCASIONARLE UN ESTADO DE </a:t>
              </a:r>
              <a:r>
                <a:rPr kumimoji="1" lang="es-MX" altLang="es-MX" sz="2100" b="1" i="1" u="sng" dirty="0">
                  <a:solidFill>
                    <a:srgbClr val="0000CC"/>
                  </a:solidFill>
                  <a:latin typeface="Arial" pitchFamily="34" charset="0"/>
                </a:rPr>
                <a:t>SHOCK CULTURAL</a:t>
              </a:r>
              <a:r>
                <a:rPr kumimoji="1" lang="es-MX" altLang="es-MX" sz="2100" b="1" dirty="0">
                  <a:solidFill>
                    <a:schemeClr val="tx2"/>
                  </a:solidFill>
                  <a:latin typeface="Arial" pitchFamily="34" charset="0"/>
                </a:rPr>
                <a:t>, LO CUAL ES NUESTRA RESPONSABILIDAD COMO DEPARTAMENTO DE RECURSOS HUMANOS, EL HACERLO SENTIRSE BIEN, </a:t>
              </a:r>
              <a:r>
                <a:rPr kumimoji="1" lang="es-MX" altLang="es-MX" sz="2100" b="1" i="1" u="sng" dirty="0">
                  <a:solidFill>
                    <a:srgbClr val="0000CC"/>
                  </a:solidFill>
                  <a:effectLst>
                    <a:outerShdw blurRad="38100" dist="38100" dir="2700000" algn="tl">
                      <a:srgbClr val="C0C0C0"/>
                    </a:outerShdw>
                  </a:effectLst>
                  <a:latin typeface="Arial" pitchFamily="34" charset="0"/>
                </a:rPr>
                <a:t>(“COMO EN CASA</a:t>
              </a:r>
              <a:r>
                <a:rPr kumimoji="1" lang="es-MX" altLang="es-MX" sz="2100" b="1" dirty="0">
                  <a:solidFill>
                    <a:srgbClr val="0000CC"/>
                  </a:solidFill>
                  <a:latin typeface="Arial" pitchFamily="34" charset="0"/>
                </a:rPr>
                <a:t>”)</a:t>
              </a:r>
              <a:r>
                <a:rPr kumimoji="1" lang="es-MX" altLang="es-MX" sz="2100" b="1" dirty="0">
                  <a:solidFill>
                    <a:schemeClr val="tx2"/>
                  </a:solidFill>
                  <a:latin typeface="Arial" pitchFamily="34" charset="0"/>
                </a:rPr>
                <a:t>, Y EVITAR CON ELLO UNA ROTACION DE PERSONAL NUEVO.</a:t>
              </a:r>
            </a:p>
            <a:p>
              <a:pPr algn="just" eaLnBrk="1" hangingPunct="1"/>
              <a:r>
                <a:rPr kumimoji="1" lang="es-MX" altLang="es-MX" sz="2100" b="1" dirty="0" smtClean="0">
                  <a:solidFill>
                    <a:srgbClr val="7030A0"/>
                  </a:solidFill>
                  <a:latin typeface="Arial" pitchFamily="34" charset="0"/>
                </a:rPr>
                <a:t>WILLIAM </a:t>
              </a:r>
              <a:r>
                <a:rPr kumimoji="1" lang="es-MX" altLang="es-MX" sz="2100" b="1" dirty="0" smtClean="0">
                  <a:solidFill>
                    <a:srgbClr val="7030A0"/>
                  </a:solidFill>
                  <a:latin typeface="Arial" pitchFamily="34" charset="0"/>
                </a:rPr>
                <a:t>WETHER</a:t>
              </a:r>
              <a:r>
                <a:rPr kumimoji="1" lang="es-MX" altLang="es-MX" sz="2100" b="1" dirty="0" smtClean="0">
                  <a:solidFill>
                    <a:schemeClr val="tx2"/>
                  </a:solidFill>
                  <a:latin typeface="Arial" pitchFamily="34" charset="0"/>
                </a:rPr>
                <a:t> </a:t>
              </a:r>
              <a:r>
                <a:rPr kumimoji="1" lang="es-MX" altLang="es-MX" sz="2100" b="1" dirty="0">
                  <a:solidFill>
                    <a:schemeClr val="tx2"/>
                  </a:solidFill>
                  <a:latin typeface="Arial" pitchFamily="34" charset="0"/>
                </a:rPr>
                <a:t>LA MENCIONA COMO </a:t>
              </a:r>
              <a:r>
                <a:rPr kumimoji="1" lang="es-MX" altLang="es-MX" sz="2100" b="1" u="sng" dirty="0">
                  <a:solidFill>
                    <a:srgbClr val="0000CC"/>
                  </a:solidFill>
                  <a:effectLst>
                    <a:outerShdw blurRad="38100" dist="38100" dir="2700000" algn="tl">
                      <a:srgbClr val="C0C0C0"/>
                    </a:outerShdw>
                  </a:effectLst>
                  <a:latin typeface="Arial" pitchFamily="34" charset="0"/>
                </a:rPr>
                <a:t>ORIENTACION, UBICACIÓN Y SEPARACIÓN</a:t>
              </a:r>
              <a:r>
                <a:rPr kumimoji="1" lang="es-MX" altLang="es-MX" sz="2100" b="1" dirty="0">
                  <a:solidFill>
                    <a:schemeClr val="tx2"/>
                  </a:solidFill>
                  <a:latin typeface="Arial" pitchFamily="34" charset="0"/>
                </a:rPr>
                <a:t>. </a:t>
              </a: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83650"/>
                                        </p:tgtEl>
                                        <p:attrNameLst>
                                          <p:attrName>style.visibility</p:attrName>
                                        </p:attrNameLst>
                                      </p:cBhvr>
                                      <p:to>
                                        <p:strVal val="visible"/>
                                      </p:to>
                                    </p:set>
                                    <p:anim calcmode="lin" valueType="num">
                                      <p:cBhvr>
                                        <p:cTn id="7" dur="500" fill="hold"/>
                                        <p:tgtEl>
                                          <p:spTgt spid="283650"/>
                                        </p:tgtEl>
                                        <p:attrNameLst>
                                          <p:attrName>ppt_w</p:attrName>
                                        </p:attrNameLst>
                                      </p:cBhvr>
                                      <p:tavLst>
                                        <p:tav tm="0">
                                          <p:val>
                                            <p:strVal val="4*#ppt_w"/>
                                          </p:val>
                                        </p:tav>
                                        <p:tav tm="100000">
                                          <p:val>
                                            <p:strVal val="#ppt_w"/>
                                          </p:val>
                                        </p:tav>
                                      </p:tavLst>
                                    </p:anim>
                                    <p:anim calcmode="lin" valueType="num">
                                      <p:cBhvr>
                                        <p:cTn id="8" dur="500" fill="hold"/>
                                        <p:tgtEl>
                                          <p:spTgt spid="283650"/>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83657"/>
                                        </p:tgtEl>
                                        <p:attrNameLst>
                                          <p:attrName>style.visibility</p:attrName>
                                        </p:attrNameLst>
                                      </p:cBhvr>
                                      <p:to>
                                        <p:strVal val="visible"/>
                                      </p:to>
                                    </p:set>
                                    <p:anim calcmode="lin" valueType="num">
                                      <p:cBhvr>
                                        <p:cTn id="12" dur="500" fill="hold"/>
                                        <p:tgtEl>
                                          <p:spTgt spid="283657"/>
                                        </p:tgtEl>
                                        <p:attrNameLst>
                                          <p:attrName>ppt_w</p:attrName>
                                        </p:attrNameLst>
                                      </p:cBhvr>
                                      <p:tavLst>
                                        <p:tav tm="0">
                                          <p:val>
                                            <p:fltVal val="0"/>
                                          </p:val>
                                        </p:tav>
                                        <p:tav tm="100000">
                                          <p:val>
                                            <p:strVal val="#ppt_w"/>
                                          </p:val>
                                        </p:tav>
                                      </p:tavLst>
                                    </p:anim>
                                    <p:anim calcmode="lin" valueType="num">
                                      <p:cBhvr>
                                        <p:cTn id="13" dur="500" fill="hold"/>
                                        <p:tgtEl>
                                          <p:spTgt spid="28365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3650" grpId="0" autoUpdateAnimBg="0"/>
    </p:bldLst>
  </p:timing>
</p:sld>
</file>

<file path=ppt/slides/slide2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4674" name="Rectangle 2"/>
          <p:cNvSpPr>
            <a:spLocks noGrp="1" noChangeArrowheads="1"/>
          </p:cNvSpPr>
          <p:nvPr>
            <p:ph type="body" idx="1"/>
          </p:nvPr>
        </p:nvSpPr>
        <p:spPr>
          <a:xfrm>
            <a:off x="1069032" y="188640"/>
            <a:ext cx="7391400" cy="533400"/>
          </a:xfrm>
        </p:spPr>
        <p:txBody>
          <a:bodyPr/>
          <a:lstStyle/>
          <a:p>
            <a:pPr marL="0" indent="0" algn="ctr" eaLnBrk="1" hangingPunct="1">
              <a:buFont typeface="Wingdings" pitchFamily="2" charset="2"/>
              <a:buNone/>
              <a:defRPr/>
            </a:pPr>
            <a:r>
              <a:rPr lang="es-MX" sz="3200" b="1" dirty="0" smtClean="0">
                <a:solidFill>
                  <a:schemeClr val="tx2"/>
                </a:solidFill>
                <a:effectLst>
                  <a:outerShdw blurRad="38100" dist="38100" dir="2700000" algn="tl">
                    <a:srgbClr val="C0C0C0"/>
                  </a:outerShdw>
                </a:effectLst>
                <a:ea typeface="+mn-ea"/>
                <a:cs typeface="+mn-cs"/>
              </a:rPr>
              <a:t> CONTRATACIÓN E INDUCCIÓN</a:t>
            </a:r>
            <a:endParaRPr lang="es-MX" sz="3200" b="1" i="1" dirty="0" smtClean="0">
              <a:solidFill>
                <a:schemeClr val="tx2"/>
              </a:solidFill>
              <a:effectLst>
                <a:outerShdw blurRad="38100" dist="38100" dir="2700000" algn="tl">
                  <a:srgbClr val="C0C0C0"/>
                </a:outerShdw>
              </a:effectLst>
              <a:ea typeface="+mn-ea"/>
              <a:cs typeface="+mn-cs"/>
            </a:endParaRPr>
          </a:p>
        </p:txBody>
      </p:sp>
      <p:grpSp>
        <p:nvGrpSpPr>
          <p:cNvPr id="284675" name="Group 3"/>
          <p:cNvGrpSpPr>
            <a:grpSpLocks/>
          </p:cNvGrpSpPr>
          <p:nvPr/>
        </p:nvGrpSpPr>
        <p:grpSpPr bwMode="auto">
          <a:xfrm>
            <a:off x="539552" y="1168251"/>
            <a:ext cx="8610600" cy="3844925"/>
            <a:chOff x="336" y="791"/>
            <a:chExt cx="5424" cy="2422"/>
          </a:xfrm>
        </p:grpSpPr>
        <p:sp>
          <p:nvSpPr>
            <p:cNvPr id="284676" name="Text Box 4"/>
            <p:cNvSpPr txBox="1">
              <a:spLocks noChangeArrowheads="1"/>
            </p:cNvSpPr>
            <p:nvPr/>
          </p:nvSpPr>
          <p:spPr bwMode="auto">
            <a:xfrm>
              <a:off x="336" y="791"/>
              <a:ext cx="5424" cy="3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200" b="1" i="1" u="sng" dirty="0">
                  <a:solidFill>
                    <a:srgbClr val="FF0000"/>
                  </a:solidFill>
                  <a:effectLst>
                    <a:outerShdw blurRad="38100" dist="38100" dir="2700000" algn="tl">
                      <a:srgbClr val="C0C0C0"/>
                    </a:outerShdw>
                  </a:effectLst>
                  <a:latin typeface="Arial" charset="0"/>
                  <a:ea typeface="+mn-ea"/>
                </a:rPr>
                <a:t>CONTRATO DE TRABAJO </a:t>
              </a:r>
              <a:endParaRPr kumimoji="1" lang="es-ES" sz="3200" b="1" i="1" u="sng" dirty="0">
                <a:solidFill>
                  <a:srgbClr val="FF0000"/>
                </a:solidFill>
                <a:effectLst>
                  <a:outerShdw blurRad="38100" dist="38100" dir="2700000" algn="tl">
                    <a:srgbClr val="C0C0C0"/>
                  </a:outerShdw>
                </a:effectLst>
                <a:latin typeface="Arial" charset="0"/>
                <a:ea typeface="+mn-ea"/>
              </a:endParaRPr>
            </a:p>
          </p:txBody>
        </p:sp>
        <p:sp>
          <p:nvSpPr>
            <p:cNvPr id="284677" name="Text Box 5"/>
            <p:cNvSpPr txBox="1">
              <a:spLocks noChangeArrowheads="1"/>
            </p:cNvSpPr>
            <p:nvPr/>
          </p:nvSpPr>
          <p:spPr bwMode="auto">
            <a:xfrm>
              <a:off x="560" y="1272"/>
              <a:ext cx="4992" cy="19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just">
                <a:defRPr/>
              </a:pPr>
              <a:r>
                <a:rPr kumimoji="1" lang="es-MX" sz="2800" b="1" dirty="0">
                  <a:solidFill>
                    <a:schemeClr val="tx2"/>
                  </a:solidFill>
                  <a:latin typeface="Arial" charset="0"/>
                  <a:ea typeface="+mn-ea"/>
                </a:rPr>
                <a:t>LA </a:t>
              </a:r>
              <a:r>
                <a:rPr kumimoji="1" lang="es-MX" sz="2800" b="1" dirty="0" smtClean="0">
                  <a:solidFill>
                    <a:schemeClr val="tx2"/>
                  </a:solidFill>
                  <a:latin typeface="Arial" charset="0"/>
                  <a:ea typeface="+mn-ea"/>
                </a:rPr>
                <a:t>RELACIÓN </a:t>
              </a:r>
              <a:r>
                <a:rPr kumimoji="1" lang="es-MX" sz="2800" b="1" dirty="0">
                  <a:solidFill>
                    <a:schemeClr val="tx2"/>
                  </a:solidFill>
                  <a:latin typeface="Arial" charset="0"/>
                  <a:ea typeface="+mn-ea"/>
                </a:rPr>
                <a:t>DE TRABAJO SE </a:t>
              </a:r>
              <a:r>
                <a:rPr kumimoji="1" lang="es-MX" sz="2800" b="1" dirty="0" smtClean="0">
                  <a:solidFill>
                    <a:schemeClr val="tx2"/>
                  </a:solidFill>
                  <a:latin typeface="Arial" charset="0"/>
                  <a:ea typeface="+mn-ea"/>
                </a:rPr>
                <a:t>ESTABLECE </a:t>
              </a:r>
              <a:r>
                <a:rPr kumimoji="1" lang="es-MX" sz="2800" b="1" dirty="0">
                  <a:solidFill>
                    <a:schemeClr val="tx2"/>
                  </a:solidFill>
                  <a:latin typeface="Arial" charset="0"/>
                  <a:ea typeface="+mn-ea"/>
                </a:rPr>
                <a:t>FORMALMENTE POR </a:t>
              </a:r>
              <a:r>
                <a:rPr kumimoji="1" lang="es-MX" sz="2800" b="1" dirty="0" smtClean="0">
                  <a:solidFill>
                    <a:schemeClr val="tx2"/>
                  </a:solidFill>
                  <a:latin typeface="Arial" charset="0"/>
                  <a:ea typeface="+mn-ea"/>
                </a:rPr>
                <a:t>MEDIO </a:t>
              </a:r>
              <a:r>
                <a:rPr kumimoji="1" lang="es-MX" sz="2800" b="1" dirty="0">
                  <a:solidFill>
                    <a:schemeClr val="tx2"/>
                  </a:solidFill>
                  <a:latin typeface="Arial" charset="0"/>
                  <a:ea typeface="+mn-ea"/>
                </a:rPr>
                <a:t>DEL CONTRATO DE TRABAJO </a:t>
              </a:r>
              <a:r>
                <a:rPr kumimoji="1" lang="es-MX" sz="2800" b="1" dirty="0">
                  <a:solidFill>
                    <a:srgbClr val="0000FF"/>
                  </a:solidFill>
                  <a:latin typeface="Arial" charset="0"/>
                  <a:ea typeface="+mn-ea"/>
                </a:rPr>
                <a:t>(</a:t>
              </a:r>
              <a:r>
                <a:rPr kumimoji="1" lang="es-MX" sz="2800" b="1" i="1" u="sng" dirty="0">
                  <a:solidFill>
                    <a:srgbClr val="0000FF"/>
                  </a:solidFill>
                  <a:effectLst>
                    <a:outerShdw blurRad="38100" dist="38100" dir="2700000" algn="tl">
                      <a:srgbClr val="C0C0C0"/>
                    </a:outerShdw>
                  </a:effectLst>
                  <a:latin typeface="Arial" charset="0"/>
                  <a:ea typeface="+mn-ea"/>
                </a:rPr>
                <a:t>POR TIEMPO DETEMINADO O INDETERMINADO, INDIVIDUAL O COLECTIVO</a:t>
              </a:r>
              <a:r>
                <a:rPr kumimoji="1" lang="es-MX" sz="2800" b="1" dirty="0">
                  <a:solidFill>
                    <a:srgbClr val="0000FF"/>
                  </a:solidFill>
                  <a:latin typeface="Arial" charset="0"/>
                  <a:ea typeface="+mn-ea"/>
                </a:rPr>
                <a:t>)</a:t>
              </a:r>
              <a:r>
                <a:rPr kumimoji="1" lang="es-MX" sz="2800" b="1" dirty="0">
                  <a:solidFill>
                    <a:schemeClr val="tx2"/>
                  </a:solidFill>
                  <a:latin typeface="Arial" charset="0"/>
                  <a:ea typeface="+mn-ea"/>
                </a:rPr>
                <a:t>, CUMPLIENDOSE </a:t>
              </a:r>
              <a:r>
                <a:rPr kumimoji="1" lang="es-MX" sz="2800" b="1" dirty="0" smtClean="0">
                  <a:solidFill>
                    <a:schemeClr val="tx2"/>
                  </a:solidFill>
                  <a:latin typeface="Arial" charset="0"/>
                  <a:ea typeface="+mn-ea"/>
                </a:rPr>
                <a:t>ASÍ </a:t>
              </a:r>
              <a:r>
                <a:rPr kumimoji="1" lang="es-MX" sz="2800" b="1" dirty="0">
                  <a:solidFill>
                    <a:schemeClr val="tx2"/>
                  </a:solidFill>
                  <a:latin typeface="Arial" charset="0"/>
                  <a:ea typeface="+mn-ea"/>
                </a:rPr>
                <a:t>LO DISPUESTO EN LA LEGISLACION VIGENTE DE NUESTRO </a:t>
              </a:r>
              <a:r>
                <a:rPr kumimoji="1" lang="es-MX" sz="2800" b="1" dirty="0" smtClean="0">
                  <a:solidFill>
                    <a:schemeClr val="tx2"/>
                  </a:solidFill>
                  <a:latin typeface="Arial" charset="0"/>
                  <a:ea typeface="+mn-ea"/>
                </a:rPr>
                <a:t>PAÍS</a:t>
              </a:r>
              <a:r>
                <a:rPr kumimoji="1" lang="es-MX" sz="2800" b="1" dirty="0">
                  <a:solidFill>
                    <a:schemeClr val="tx2"/>
                  </a:solidFill>
                  <a:latin typeface="Arial" charset="0"/>
                  <a:ea typeface="+mn-ea"/>
                </a:rPr>
                <a:t>.</a:t>
              </a: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84674"/>
                                        </p:tgtEl>
                                        <p:attrNameLst>
                                          <p:attrName>style.visibility</p:attrName>
                                        </p:attrNameLst>
                                      </p:cBhvr>
                                      <p:to>
                                        <p:strVal val="visible"/>
                                      </p:to>
                                    </p:set>
                                    <p:anim calcmode="lin" valueType="num">
                                      <p:cBhvr>
                                        <p:cTn id="7" dur="500" fill="hold"/>
                                        <p:tgtEl>
                                          <p:spTgt spid="284674"/>
                                        </p:tgtEl>
                                        <p:attrNameLst>
                                          <p:attrName>ppt_w</p:attrName>
                                        </p:attrNameLst>
                                      </p:cBhvr>
                                      <p:tavLst>
                                        <p:tav tm="0">
                                          <p:val>
                                            <p:strVal val="4*#ppt_w"/>
                                          </p:val>
                                        </p:tav>
                                        <p:tav tm="100000">
                                          <p:val>
                                            <p:strVal val="#ppt_w"/>
                                          </p:val>
                                        </p:tav>
                                      </p:tavLst>
                                    </p:anim>
                                    <p:anim calcmode="lin" valueType="num">
                                      <p:cBhvr>
                                        <p:cTn id="8" dur="500" fill="hold"/>
                                        <p:tgtEl>
                                          <p:spTgt spid="284674"/>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84675"/>
                                        </p:tgtEl>
                                        <p:attrNameLst>
                                          <p:attrName>style.visibility</p:attrName>
                                        </p:attrNameLst>
                                      </p:cBhvr>
                                      <p:to>
                                        <p:strVal val="visible"/>
                                      </p:to>
                                    </p:set>
                                    <p:anim calcmode="lin" valueType="num">
                                      <p:cBhvr>
                                        <p:cTn id="12" dur="500" fill="hold"/>
                                        <p:tgtEl>
                                          <p:spTgt spid="284675"/>
                                        </p:tgtEl>
                                        <p:attrNameLst>
                                          <p:attrName>ppt_w</p:attrName>
                                        </p:attrNameLst>
                                      </p:cBhvr>
                                      <p:tavLst>
                                        <p:tav tm="0">
                                          <p:val>
                                            <p:fltVal val="0"/>
                                          </p:val>
                                        </p:tav>
                                        <p:tav tm="100000">
                                          <p:val>
                                            <p:strVal val="#ppt_w"/>
                                          </p:val>
                                        </p:tav>
                                      </p:tavLst>
                                    </p:anim>
                                    <p:anim calcmode="lin" valueType="num">
                                      <p:cBhvr>
                                        <p:cTn id="13" dur="500" fill="hold"/>
                                        <p:tgtEl>
                                          <p:spTgt spid="28467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4674" grpId="0" autoUpdateAnimBg="0"/>
    </p:bldLst>
  </p:timing>
</p:sld>
</file>

<file path=ppt/slides/slide2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5698" name="Rectangle 2"/>
          <p:cNvSpPr>
            <a:spLocks noGrp="1" noChangeArrowheads="1"/>
          </p:cNvSpPr>
          <p:nvPr>
            <p:ph type="body" idx="1"/>
          </p:nvPr>
        </p:nvSpPr>
        <p:spPr>
          <a:xfrm>
            <a:off x="1066800" y="188640"/>
            <a:ext cx="7391400" cy="533400"/>
          </a:xfrm>
        </p:spPr>
        <p:txBody>
          <a:bodyPr/>
          <a:lstStyle/>
          <a:p>
            <a:pPr marL="0" indent="0" algn="ctr" eaLnBrk="1" hangingPunct="1">
              <a:buFont typeface="Wingdings" pitchFamily="2" charset="2"/>
              <a:buNone/>
              <a:defRPr/>
            </a:pPr>
            <a:r>
              <a:rPr lang="es-MX" b="1" dirty="0" smtClean="0">
                <a:solidFill>
                  <a:schemeClr val="tx2"/>
                </a:solidFill>
                <a:effectLst>
                  <a:outerShdw blurRad="38100" dist="38100" dir="2700000" algn="tl">
                    <a:srgbClr val="C0C0C0"/>
                  </a:outerShdw>
                </a:effectLst>
                <a:ea typeface="+mn-ea"/>
                <a:cs typeface="+mn-cs"/>
              </a:rPr>
              <a:t> CONTRATACIÓN E INDUCCIÓN </a:t>
            </a:r>
            <a:endParaRPr lang="es-MX" b="1" i="1" dirty="0" smtClean="0">
              <a:solidFill>
                <a:schemeClr val="tx2"/>
              </a:solidFill>
              <a:effectLst>
                <a:outerShdw blurRad="38100" dist="38100" dir="2700000" algn="tl">
                  <a:srgbClr val="C0C0C0"/>
                </a:outerShdw>
              </a:effectLst>
              <a:ea typeface="+mn-ea"/>
              <a:cs typeface="+mn-cs"/>
            </a:endParaRPr>
          </a:p>
        </p:txBody>
      </p:sp>
      <p:grpSp>
        <p:nvGrpSpPr>
          <p:cNvPr id="285702" name="Group 6"/>
          <p:cNvGrpSpPr>
            <a:grpSpLocks/>
          </p:cNvGrpSpPr>
          <p:nvPr/>
        </p:nvGrpSpPr>
        <p:grpSpPr bwMode="auto">
          <a:xfrm>
            <a:off x="425896" y="1340768"/>
            <a:ext cx="8610600" cy="4121152"/>
            <a:chOff x="432" y="668"/>
            <a:chExt cx="5424" cy="2596"/>
          </a:xfrm>
        </p:grpSpPr>
        <p:sp>
          <p:nvSpPr>
            <p:cNvPr id="285700" name="Text Box 4"/>
            <p:cNvSpPr txBox="1">
              <a:spLocks noChangeArrowheads="1"/>
            </p:cNvSpPr>
            <p:nvPr/>
          </p:nvSpPr>
          <p:spPr bwMode="auto">
            <a:xfrm>
              <a:off x="432" y="668"/>
              <a:ext cx="5424" cy="5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2800" b="1" i="1" u="sng" dirty="0" smtClean="0">
                  <a:solidFill>
                    <a:srgbClr val="FF0000"/>
                  </a:solidFill>
                  <a:effectLst>
                    <a:outerShdw blurRad="38100" dist="38100" dir="2700000" algn="tl">
                      <a:srgbClr val="C0C0C0"/>
                    </a:outerShdw>
                  </a:effectLst>
                  <a:latin typeface="Arial" charset="0"/>
                  <a:ea typeface="+mn-ea"/>
                </a:rPr>
                <a:t>AFILIACIÓN </a:t>
              </a:r>
              <a:r>
                <a:rPr kumimoji="1" lang="es-MX" sz="2800" b="1" i="1" u="sng" dirty="0">
                  <a:solidFill>
                    <a:srgbClr val="FF0000"/>
                  </a:solidFill>
                  <a:effectLst>
                    <a:outerShdw blurRad="38100" dist="38100" dir="2700000" algn="tl">
                      <a:srgbClr val="C0C0C0"/>
                    </a:outerShdw>
                  </a:effectLst>
                  <a:latin typeface="Arial" charset="0"/>
                  <a:ea typeface="+mn-ea"/>
                </a:rPr>
                <a:t>A LAS INSTITUCIONES DE SEGURIDAD SOCIAL. </a:t>
              </a:r>
              <a:endParaRPr kumimoji="1" lang="es-ES" sz="2800" b="1" i="1" u="sng" dirty="0">
                <a:solidFill>
                  <a:srgbClr val="FF0000"/>
                </a:solidFill>
                <a:effectLst>
                  <a:outerShdw blurRad="38100" dist="38100" dir="2700000" algn="tl">
                    <a:srgbClr val="C0C0C0"/>
                  </a:outerShdw>
                </a:effectLst>
                <a:latin typeface="Arial" charset="0"/>
                <a:ea typeface="+mn-ea"/>
              </a:endParaRPr>
            </a:p>
          </p:txBody>
        </p:sp>
        <p:sp>
          <p:nvSpPr>
            <p:cNvPr id="285701" name="Text Box 5"/>
            <p:cNvSpPr txBox="1">
              <a:spLocks noChangeArrowheads="1"/>
            </p:cNvSpPr>
            <p:nvPr/>
          </p:nvSpPr>
          <p:spPr bwMode="auto">
            <a:xfrm>
              <a:off x="768" y="1323"/>
              <a:ext cx="4992" cy="19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800" b="1" dirty="0">
                  <a:solidFill>
                    <a:schemeClr val="tx2"/>
                  </a:solidFill>
                  <a:latin typeface="Arial" pitchFamily="34" charset="0"/>
                </a:rPr>
                <a:t>EN CONJUNTO CON EL CONTRATO DE TRABAJO, EL NUEVO INTEGRANTE DE LA ORGANIZACIÓN DEBE DE FIRMAR TAMBIEN SU INCORPORACION A LAS INSTITUCIONES DE SEGURIDAD SOCIAL TALES COMO: (</a:t>
              </a:r>
              <a:r>
                <a:rPr kumimoji="1" lang="es-MX" altLang="es-MX" sz="2800" b="1" i="1" u="sng" dirty="0">
                  <a:solidFill>
                    <a:srgbClr val="0000FF"/>
                  </a:solidFill>
                  <a:effectLst>
                    <a:outerShdw blurRad="38100" dist="38100" dir="2700000" algn="tl">
                      <a:srgbClr val="C0C0C0"/>
                    </a:outerShdw>
                  </a:effectLst>
                  <a:latin typeface="Arial" pitchFamily="34" charset="0"/>
                </a:rPr>
                <a:t>ISSSTE, IMSS, ISSEMYM</a:t>
              </a:r>
              <a:r>
                <a:rPr kumimoji="1" lang="es-MX" altLang="es-MX" sz="2800" b="1" dirty="0">
                  <a:solidFill>
                    <a:srgbClr val="0000FF"/>
                  </a:solidFill>
                  <a:latin typeface="Arial" pitchFamily="34" charset="0"/>
                </a:rPr>
                <a:t> </a:t>
              </a:r>
              <a:r>
                <a:rPr kumimoji="1" lang="es-MX" altLang="es-MX" sz="2800" b="1" dirty="0">
                  <a:solidFill>
                    <a:schemeClr val="tx2"/>
                  </a:solidFill>
                  <a:latin typeface="Arial" pitchFamily="34" charset="0"/>
                </a:rPr>
                <a:t>EN EL CASO DEL ESTADO DE MEXICO).</a:t>
              </a: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85698">
                                            <p:txEl>
                                              <p:pRg st="0" end="0"/>
                                            </p:txEl>
                                          </p:spTgt>
                                        </p:tgtEl>
                                        <p:attrNameLst>
                                          <p:attrName>style.visibility</p:attrName>
                                        </p:attrNameLst>
                                      </p:cBhvr>
                                      <p:to>
                                        <p:strVal val="visible"/>
                                      </p:to>
                                    </p:set>
                                    <p:anim calcmode="lin" valueType="num">
                                      <p:cBhvr>
                                        <p:cTn id="7" dur="500" fill="hold"/>
                                        <p:tgtEl>
                                          <p:spTgt spid="285698">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285698">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85702"/>
                                        </p:tgtEl>
                                        <p:attrNameLst>
                                          <p:attrName>style.visibility</p:attrName>
                                        </p:attrNameLst>
                                      </p:cBhvr>
                                      <p:to>
                                        <p:strVal val="visible"/>
                                      </p:to>
                                    </p:set>
                                    <p:anim calcmode="lin" valueType="num">
                                      <p:cBhvr>
                                        <p:cTn id="12" dur="500" fill="hold"/>
                                        <p:tgtEl>
                                          <p:spTgt spid="285702"/>
                                        </p:tgtEl>
                                        <p:attrNameLst>
                                          <p:attrName>ppt_w</p:attrName>
                                        </p:attrNameLst>
                                      </p:cBhvr>
                                      <p:tavLst>
                                        <p:tav tm="0">
                                          <p:val>
                                            <p:fltVal val="0"/>
                                          </p:val>
                                        </p:tav>
                                        <p:tav tm="100000">
                                          <p:val>
                                            <p:strVal val="#ppt_w"/>
                                          </p:val>
                                        </p:tav>
                                      </p:tavLst>
                                    </p:anim>
                                    <p:anim calcmode="lin" valueType="num">
                                      <p:cBhvr>
                                        <p:cTn id="13" dur="500" fill="hold"/>
                                        <p:tgtEl>
                                          <p:spTgt spid="28570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5698" grpId="0" build="p" autoUpdateAnimBg="0" advAuto="0"/>
    </p:bldLst>
  </p:timing>
</p:sld>
</file>

<file path=ppt/slides/slide2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22" name="Rectangle 2"/>
          <p:cNvSpPr>
            <a:spLocks noGrp="1" noChangeArrowheads="1"/>
          </p:cNvSpPr>
          <p:nvPr>
            <p:ph type="body" idx="1"/>
          </p:nvPr>
        </p:nvSpPr>
        <p:spPr>
          <a:xfrm>
            <a:off x="1066800" y="304800"/>
            <a:ext cx="7391400" cy="533400"/>
          </a:xfrm>
        </p:spPr>
        <p:txBody>
          <a:bodyPr/>
          <a:lstStyle/>
          <a:p>
            <a:pPr marL="0" indent="0" algn="ctr" eaLnBrk="1" hangingPunct="1">
              <a:buFont typeface="Wingdings" pitchFamily="2" charset="2"/>
              <a:buNone/>
              <a:defRPr/>
            </a:pPr>
            <a:r>
              <a:rPr lang="es-MX" b="1" dirty="0" smtClean="0">
                <a:solidFill>
                  <a:schemeClr val="tx2"/>
                </a:solidFill>
                <a:effectLst>
                  <a:outerShdw blurRad="38100" dist="38100" dir="2700000" algn="tl">
                    <a:srgbClr val="C0C0C0"/>
                  </a:outerShdw>
                </a:effectLst>
                <a:ea typeface="+mn-ea"/>
                <a:cs typeface="+mn-cs"/>
              </a:rPr>
              <a:t> CONTRATACION E </a:t>
            </a:r>
            <a:r>
              <a:rPr lang="es-MX" b="1" dirty="0" smtClean="0">
                <a:solidFill>
                  <a:schemeClr val="tx2"/>
                </a:solidFill>
                <a:effectLst>
                  <a:outerShdw blurRad="38100" dist="38100" dir="2700000" algn="tl">
                    <a:srgbClr val="C0C0C0"/>
                  </a:outerShdw>
                </a:effectLst>
                <a:ea typeface="+mn-ea"/>
                <a:cs typeface="+mn-cs"/>
              </a:rPr>
              <a:t>INDUCCI</a:t>
            </a:r>
            <a:r>
              <a:rPr lang="es-ES" b="1" dirty="0" err="1" smtClean="0">
                <a:solidFill>
                  <a:schemeClr val="tx2"/>
                </a:solidFill>
                <a:effectLst>
                  <a:outerShdw blurRad="38100" dist="38100" dir="2700000" algn="tl">
                    <a:srgbClr val="C0C0C0"/>
                  </a:outerShdw>
                </a:effectLst>
                <a:ea typeface="+mn-ea"/>
                <a:cs typeface="+mn-cs"/>
              </a:rPr>
              <a:t>Ó</a:t>
            </a:r>
            <a:r>
              <a:rPr lang="es-MX" b="1" dirty="0" smtClean="0">
                <a:solidFill>
                  <a:schemeClr val="tx2"/>
                </a:solidFill>
                <a:effectLst>
                  <a:outerShdw blurRad="38100" dist="38100" dir="2700000" algn="tl">
                    <a:srgbClr val="C0C0C0"/>
                  </a:outerShdw>
                </a:effectLst>
                <a:ea typeface="+mn-ea"/>
                <a:cs typeface="+mn-cs"/>
              </a:rPr>
              <a:t>N </a:t>
            </a:r>
            <a:endParaRPr lang="es-MX" b="1" i="1" dirty="0" smtClean="0">
              <a:solidFill>
                <a:schemeClr val="tx2"/>
              </a:solidFill>
              <a:effectLst>
                <a:outerShdw blurRad="38100" dist="38100" dir="2700000" algn="tl">
                  <a:srgbClr val="C0C0C0"/>
                </a:outerShdw>
              </a:effectLst>
              <a:ea typeface="+mn-ea"/>
              <a:cs typeface="+mn-cs"/>
            </a:endParaRPr>
          </a:p>
        </p:txBody>
      </p:sp>
      <p:grpSp>
        <p:nvGrpSpPr>
          <p:cNvPr id="286726" name="Group 6"/>
          <p:cNvGrpSpPr>
            <a:grpSpLocks/>
          </p:cNvGrpSpPr>
          <p:nvPr/>
        </p:nvGrpSpPr>
        <p:grpSpPr bwMode="auto">
          <a:xfrm>
            <a:off x="457200" y="1050925"/>
            <a:ext cx="8686800" cy="4664075"/>
            <a:chOff x="336" y="768"/>
            <a:chExt cx="5472" cy="2938"/>
          </a:xfrm>
        </p:grpSpPr>
        <p:sp>
          <p:nvSpPr>
            <p:cNvPr id="286724" name="Text Box 4"/>
            <p:cNvSpPr txBox="1">
              <a:spLocks noChangeArrowheads="1"/>
            </p:cNvSpPr>
            <p:nvPr/>
          </p:nvSpPr>
          <p:spPr bwMode="auto">
            <a:xfrm>
              <a:off x="336" y="768"/>
              <a:ext cx="5424" cy="4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600" b="1" i="1" u="sng" dirty="0">
                  <a:solidFill>
                    <a:srgbClr val="FF0000"/>
                  </a:solidFill>
                  <a:effectLst>
                    <a:outerShdw blurRad="38100" dist="38100" dir="2700000" algn="tl">
                      <a:srgbClr val="C0C0C0"/>
                    </a:outerShdw>
                  </a:effectLst>
                  <a:latin typeface="Arial" charset="0"/>
                  <a:ea typeface="+mn-ea"/>
                </a:rPr>
                <a:t>REGISTROS. </a:t>
              </a:r>
              <a:endParaRPr kumimoji="1" lang="es-ES" sz="3600" b="1" i="1" u="sng" dirty="0">
                <a:solidFill>
                  <a:srgbClr val="FF0000"/>
                </a:solidFill>
                <a:effectLst>
                  <a:outerShdw blurRad="38100" dist="38100" dir="2700000" algn="tl">
                    <a:srgbClr val="C0C0C0"/>
                  </a:outerShdw>
                </a:effectLst>
                <a:latin typeface="Arial" charset="0"/>
                <a:ea typeface="+mn-ea"/>
              </a:endParaRPr>
            </a:p>
          </p:txBody>
        </p:sp>
        <p:sp>
          <p:nvSpPr>
            <p:cNvPr id="286725" name="Text Box 5"/>
            <p:cNvSpPr txBox="1">
              <a:spLocks noChangeArrowheads="1"/>
            </p:cNvSpPr>
            <p:nvPr/>
          </p:nvSpPr>
          <p:spPr bwMode="auto">
            <a:xfrm>
              <a:off x="816" y="1266"/>
              <a:ext cx="4992" cy="244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r>
                <a:rPr kumimoji="1" lang="es-MX" altLang="es-MX" sz="2800" b="1">
                  <a:solidFill>
                    <a:schemeClr val="tx2"/>
                  </a:solidFill>
                  <a:latin typeface="Arial" pitchFamily="34" charset="0"/>
                </a:rPr>
                <a:t>AL INGRESAR EL ASPIRANTE A LA ORGANIZACIÓN SE DEBEN DE HACER SOLO </a:t>
              </a:r>
              <a:r>
                <a:rPr kumimoji="1" lang="es-MX" altLang="es-MX" sz="2800" b="1" i="1" u="sng">
                  <a:solidFill>
                    <a:schemeClr val="tx2"/>
                  </a:solidFill>
                  <a:effectLst>
                    <a:outerShdw blurRad="38100" dist="38100" dir="2700000" algn="tl">
                      <a:srgbClr val="C0C0C0"/>
                    </a:outerShdw>
                  </a:effectLst>
                  <a:latin typeface="Arial" pitchFamily="34" charset="0"/>
                </a:rPr>
                <a:t>DOS REGISTROS</a:t>
              </a:r>
              <a:r>
                <a:rPr kumimoji="1" lang="es-MX" altLang="es-MX" sz="2800" b="1">
                  <a:solidFill>
                    <a:schemeClr val="tx2"/>
                  </a:solidFill>
                  <a:latin typeface="Arial" pitchFamily="34" charset="0"/>
                </a:rPr>
                <a:t> EN EL DEPARTAMENTO DE RECURSOS HUMANOS, QUE SON:</a:t>
              </a:r>
            </a:p>
            <a:p>
              <a:pPr eaLnBrk="1" hangingPunct="1"/>
              <a:endParaRPr kumimoji="1" lang="es-MX" altLang="es-MX" sz="2800" b="1">
                <a:solidFill>
                  <a:schemeClr val="tx2"/>
                </a:solidFill>
                <a:latin typeface="Arial" pitchFamily="34" charset="0"/>
              </a:endParaRPr>
            </a:p>
            <a:p>
              <a:pPr algn="ctr" eaLnBrk="1" hangingPunct="1"/>
              <a:r>
                <a:rPr kumimoji="1" lang="es-MX" altLang="es-MX" sz="4000" b="1" i="1" u="sng">
                  <a:solidFill>
                    <a:schemeClr val="tx2"/>
                  </a:solidFill>
                  <a:effectLst>
                    <a:outerShdw blurRad="38100" dist="38100" dir="2700000" algn="tl">
                      <a:srgbClr val="C0C0C0"/>
                    </a:outerShdw>
                  </a:effectLst>
                  <a:latin typeface="Arial" pitchFamily="34" charset="0"/>
                </a:rPr>
                <a:t>EL EXPEDIENTE Y LA HOJA DE SERVICIOS.</a:t>
              </a: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86722">
                                            <p:txEl>
                                              <p:pRg st="0" end="0"/>
                                            </p:txEl>
                                          </p:spTgt>
                                        </p:tgtEl>
                                        <p:attrNameLst>
                                          <p:attrName>style.visibility</p:attrName>
                                        </p:attrNameLst>
                                      </p:cBhvr>
                                      <p:to>
                                        <p:strVal val="visible"/>
                                      </p:to>
                                    </p:set>
                                    <p:anim calcmode="lin" valueType="num">
                                      <p:cBhvr>
                                        <p:cTn id="7" dur="500" fill="hold"/>
                                        <p:tgtEl>
                                          <p:spTgt spid="286722">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286722">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86726"/>
                                        </p:tgtEl>
                                        <p:attrNameLst>
                                          <p:attrName>style.visibility</p:attrName>
                                        </p:attrNameLst>
                                      </p:cBhvr>
                                      <p:to>
                                        <p:strVal val="visible"/>
                                      </p:to>
                                    </p:set>
                                    <p:anim calcmode="lin" valueType="num">
                                      <p:cBhvr>
                                        <p:cTn id="12" dur="500" fill="hold"/>
                                        <p:tgtEl>
                                          <p:spTgt spid="286726"/>
                                        </p:tgtEl>
                                        <p:attrNameLst>
                                          <p:attrName>ppt_w</p:attrName>
                                        </p:attrNameLst>
                                      </p:cBhvr>
                                      <p:tavLst>
                                        <p:tav tm="0">
                                          <p:val>
                                            <p:fltVal val="0"/>
                                          </p:val>
                                        </p:tav>
                                        <p:tav tm="100000">
                                          <p:val>
                                            <p:strVal val="#ppt_w"/>
                                          </p:val>
                                        </p:tav>
                                      </p:tavLst>
                                    </p:anim>
                                    <p:anim calcmode="lin" valueType="num">
                                      <p:cBhvr>
                                        <p:cTn id="13" dur="500" fill="hold"/>
                                        <p:tgtEl>
                                          <p:spTgt spid="28672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22" grpId="0" build="p" autoUpdateAnimBg="0"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Rectangle 2"/>
          <p:cNvSpPr>
            <a:spLocks noChangeArrowheads="1"/>
          </p:cNvSpPr>
          <p:nvPr/>
        </p:nvSpPr>
        <p:spPr bwMode="auto">
          <a:xfrm>
            <a:off x="720725" y="44624"/>
            <a:ext cx="8194675" cy="58477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3200" b="1" dirty="0" smtClean="0">
                <a:solidFill>
                  <a:schemeClr val="tx2"/>
                </a:solidFill>
                <a:effectLst>
                  <a:outerShdw blurRad="38100" dist="38100" dir="2700000" algn="tl">
                    <a:srgbClr val="C0C0C0"/>
                  </a:outerShdw>
                </a:effectLst>
                <a:latin typeface="Arial" pitchFamily="34" charset="0"/>
              </a:rPr>
              <a:t>Planeación </a:t>
            </a:r>
            <a:r>
              <a:rPr lang="es-MX" altLang="es-MX" sz="3200" b="1" dirty="0">
                <a:solidFill>
                  <a:schemeClr val="tx2"/>
                </a:solidFill>
                <a:effectLst>
                  <a:outerShdw blurRad="38100" dist="38100" dir="2700000" algn="tl">
                    <a:srgbClr val="C0C0C0"/>
                  </a:outerShdw>
                </a:effectLst>
                <a:latin typeface="Arial" pitchFamily="34" charset="0"/>
              </a:rPr>
              <a:t>de los Recursos Humanos</a:t>
            </a:r>
            <a:endParaRPr lang="es-ES" altLang="es-MX" sz="3200" b="1" dirty="0">
              <a:solidFill>
                <a:schemeClr val="tx2"/>
              </a:solidFill>
              <a:effectLst>
                <a:outerShdw blurRad="38100" dist="38100" dir="2700000" algn="tl">
                  <a:srgbClr val="C0C0C0"/>
                </a:outerShdw>
              </a:effectLst>
              <a:latin typeface="Arial" pitchFamily="34" charset="0"/>
            </a:endParaRPr>
          </a:p>
        </p:txBody>
      </p:sp>
      <p:sp>
        <p:nvSpPr>
          <p:cNvPr id="422915" name="Rectangle 3"/>
          <p:cNvSpPr>
            <a:spLocks noChangeArrowheads="1"/>
          </p:cNvSpPr>
          <p:nvPr/>
        </p:nvSpPr>
        <p:spPr bwMode="auto">
          <a:xfrm>
            <a:off x="728662" y="836712"/>
            <a:ext cx="8451850" cy="5029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lnSpc>
                <a:spcPct val="90000"/>
              </a:lnSpc>
              <a:spcBef>
                <a:spcPct val="20000"/>
              </a:spcBef>
              <a:buClr>
                <a:srgbClr val="330099"/>
              </a:buClr>
              <a:buSzPct val="75000"/>
            </a:pPr>
            <a:endParaRPr lang="es-MX" altLang="es-MX" sz="2800" b="1" dirty="0">
              <a:solidFill>
                <a:schemeClr val="tx2"/>
              </a:solidFill>
              <a:latin typeface="Arial" pitchFamily="34" charset="0"/>
            </a:endParaRPr>
          </a:p>
        </p:txBody>
      </p:sp>
      <p:sp>
        <p:nvSpPr>
          <p:cNvPr id="3" name="Rectángulo 2"/>
          <p:cNvSpPr/>
          <p:nvPr/>
        </p:nvSpPr>
        <p:spPr>
          <a:xfrm>
            <a:off x="827584" y="692696"/>
            <a:ext cx="8208912" cy="2739211"/>
          </a:xfrm>
          <a:prstGeom prst="rect">
            <a:avLst/>
          </a:prstGeom>
        </p:spPr>
        <p:txBody>
          <a:bodyPr wrap="square">
            <a:spAutoFit/>
          </a:bodyPr>
          <a:lstStyle/>
          <a:p>
            <a:pPr algn="just"/>
            <a:r>
              <a:rPr lang="es-MX" sz="2800" b="1" dirty="0" smtClean="0">
                <a:solidFill>
                  <a:srgbClr val="FF0000"/>
                </a:solidFill>
              </a:rPr>
              <a:t>¿Qué es la planeación?</a:t>
            </a:r>
          </a:p>
          <a:p>
            <a:pPr algn="just"/>
            <a:r>
              <a:rPr lang="es-MX" b="1" dirty="0"/>
              <a:t>E</a:t>
            </a:r>
            <a:r>
              <a:rPr lang="es-MX" b="1" dirty="0" smtClean="0"/>
              <a:t>legir </a:t>
            </a:r>
            <a:r>
              <a:rPr lang="es-MX" b="1" dirty="0"/>
              <a:t>un curso de acción y decidir por anticipado qué es lo que debe </a:t>
            </a:r>
            <a:r>
              <a:rPr lang="es-MX" b="1" dirty="0" smtClean="0"/>
              <a:t>hacerse. “Consiste </a:t>
            </a:r>
            <a:r>
              <a:rPr lang="es-MX" b="1" dirty="0"/>
              <a:t>en fijar el curso concreto de acción que ha de seguirse, estableciendo los principios que habrán de orientarlo, la secuencia de operaciones para realizarlo, y la determinación de tiempos y números necesarios para su </a:t>
            </a:r>
            <a:r>
              <a:rPr lang="es-MX" b="1" dirty="0" smtClean="0"/>
              <a:t>realización”.</a:t>
            </a:r>
            <a:endParaRPr lang="es-MX" b="1" dirty="0"/>
          </a:p>
        </p:txBody>
      </p:sp>
      <p:pic>
        <p:nvPicPr>
          <p:cNvPr id="4" name="Imagen 3"/>
          <p:cNvPicPr>
            <a:picLocks noChangeAspect="1"/>
          </p:cNvPicPr>
          <p:nvPr/>
        </p:nvPicPr>
        <p:blipFill>
          <a:blip r:embed="rId3"/>
          <a:stretch>
            <a:fillRect/>
          </a:stretch>
        </p:blipFill>
        <p:spPr>
          <a:xfrm>
            <a:off x="899592" y="3789040"/>
            <a:ext cx="4248472" cy="2706322"/>
          </a:xfrm>
          <a:prstGeom prst="rect">
            <a:avLst/>
          </a:prstGeom>
        </p:spPr>
      </p:pic>
      <p:pic>
        <p:nvPicPr>
          <p:cNvPr id="5" name="Imagen 4"/>
          <p:cNvPicPr>
            <a:picLocks noChangeAspect="1"/>
          </p:cNvPicPr>
          <p:nvPr/>
        </p:nvPicPr>
        <p:blipFill>
          <a:blip r:embed="rId4"/>
          <a:stretch>
            <a:fillRect/>
          </a:stretch>
        </p:blipFill>
        <p:spPr>
          <a:xfrm>
            <a:off x="5148064" y="3789040"/>
            <a:ext cx="3917235" cy="2664296"/>
          </a:xfrm>
          <a:prstGeom prst="rect">
            <a:avLst/>
          </a:prstGeom>
        </p:spPr>
      </p:pic>
    </p:spTree>
    <p:extLst>
      <p:ext uri="{BB962C8B-B14F-4D97-AF65-F5344CB8AC3E}">
        <p14:creationId xmlns:p14="http://schemas.microsoft.com/office/powerpoint/2010/main" val="590482858"/>
      </p:ext>
    </p:extLst>
  </p:cSld>
  <p:clrMapOvr>
    <a:masterClrMapping/>
  </p:clrMapOvr>
  <p:timing>
    <p:tnLst>
      <p:par>
        <p:cTn id="1" dur="indefinite" restart="never" nodeType="tmRoot"/>
      </p:par>
    </p:tnLst>
  </p:timing>
</p:sld>
</file>

<file path=ppt/slides/slide2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7746" name="Rectangle 2"/>
          <p:cNvSpPr>
            <a:spLocks noGrp="1" noChangeArrowheads="1"/>
          </p:cNvSpPr>
          <p:nvPr>
            <p:ph type="body" idx="1"/>
          </p:nvPr>
        </p:nvSpPr>
        <p:spPr>
          <a:xfrm>
            <a:off x="1066800" y="228600"/>
            <a:ext cx="7391400" cy="533400"/>
          </a:xfrm>
        </p:spPr>
        <p:txBody>
          <a:bodyPr/>
          <a:lstStyle/>
          <a:p>
            <a:pPr marL="0" indent="0" algn="ctr" eaLnBrk="1" hangingPunct="1">
              <a:buFont typeface="Wingdings" pitchFamily="2" charset="2"/>
              <a:buNone/>
              <a:defRPr/>
            </a:pPr>
            <a:r>
              <a:rPr lang="es-MX" b="1" dirty="0" smtClean="0">
                <a:solidFill>
                  <a:schemeClr val="tx2"/>
                </a:solidFill>
                <a:effectLst>
                  <a:outerShdw blurRad="38100" dist="38100" dir="2700000" algn="tl">
                    <a:srgbClr val="C0C0C0"/>
                  </a:outerShdw>
                </a:effectLst>
                <a:ea typeface="+mn-ea"/>
                <a:cs typeface="+mn-cs"/>
              </a:rPr>
              <a:t> CONTRATACION E </a:t>
            </a:r>
            <a:r>
              <a:rPr lang="es-MX" b="1" dirty="0" smtClean="0">
                <a:solidFill>
                  <a:schemeClr val="tx2"/>
                </a:solidFill>
                <a:effectLst>
                  <a:outerShdw blurRad="38100" dist="38100" dir="2700000" algn="tl">
                    <a:srgbClr val="C0C0C0"/>
                  </a:outerShdw>
                </a:effectLst>
                <a:ea typeface="+mn-ea"/>
                <a:cs typeface="+mn-cs"/>
              </a:rPr>
              <a:t>INDUCCI</a:t>
            </a:r>
            <a:r>
              <a:rPr lang="es-ES" b="1" dirty="0" err="1" smtClean="0">
                <a:solidFill>
                  <a:schemeClr val="tx2"/>
                </a:solidFill>
                <a:effectLst>
                  <a:outerShdw blurRad="38100" dist="38100" dir="2700000" algn="tl">
                    <a:srgbClr val="C0C0C0"/>
                  </a:outerShdw>
                </a:effectLst>
                <a:ea typeface="+mn-ea"/>
                <a:cs typeface="+mn-cs"/>
              </a:rPr>
              <a:t>Ó</a:t>
            </a:r>
            <a:r>
              <a:rPr lang="es-MX" b="1" dirty="0" smtClean="0">
                <a:solidFill>
                  <a:schemeClr val="tx2"/>
                </a:solidFill>
                <a:effectLst>
                  <a:outerShdw blurRad="38100" dist="38100" dir="2700000" algn="tl">
                    <a:srgbClr val="C0C0C0"/>
                  </a:outerShdw>
                </a:effectLst>
                <a:ea typeface="+mn-ea"/>
                <a:cs typeface="+mn-cs"/>
              </a:rPr>
              <a:t>N </a:t>
            </a:r>
            <a:endParaRPr lang="es-MX" b="1" i="1" dirty="0" smtClean="0">
              <a:solidFill>
                <a:schemeClr val="tx2"/>
              </a:solidFill>
              <a:effectLst>
                <a:outerShdw blurRad="38100" dist="38100" dir="2700000" algn="tl">
                  <a:srgbClr val="C0C0C0"/>
                </a:outerShdw>
              </a:effectLst>
              <a:ea typeface="+mn-ea"/>
              <a:cs typeface="+mn-cs"/>
            </a:endParaRPr>
          </a:p>
        </p:txBody>
      </p:sp>
      <p:grpSp>
        <p:nvGrpSpPr>
          <p:cNvPr id="287747" name="Group 3"/>
          <p:cNvGrpSpPr>
            <a:grpSpLocks/>
          </p:cNvGrpSpPr>
          <p:nvPr/>
        </p:nvGrpSpPr>
        <p:grpSpPr bwMode="auto">
          <a:xfrm>
            <a:off x="381000" y="1628800"/>
            <a:ext cx="8686800" cy="3836988"/>
            <a:chOff x="336" y="768"/>
            <a:chExt cx="5472" cy="2417"/>
          </a:xfrm>
        </p:grpSpPr>
        <p:sp>
          <p:nvSpPr>
            <p:cNvPr id="287748" name="Text Box 4"/>
            <p:cNvSpPr txBox="1">
              <a:spLocks noChangeArrowheads="1"/>
            </p:cNvSpPr>
            <p:nvPr/>
          </p:nvSpPr>
          <p:spPr bwMode="auto">
            <a:xfrm>
              <a:off x="336" y="768"/>
              <a:ext cx="5424" cy="4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600" b="1" i="1" u="sng" dirty="0">
                  <a:solidFill>
                    <a:srgbClr val="FF0000"/>
                  </a:solidFill>
                  <a:effectLst>
                    <a:outerShdw blurRad="38100" dist="38100" dir="2700000" algn="tl">
                      <a:srgbClr val="C0C0C0"/>
                    </a:outerShdw>
                  </a:effectLst>
                  <a:latin typeface="Arial" charset="0"/>
                  <a:ea typeface="+mn-ea"/>
                </a:rPr>
                <a:t>EXPEDIENTE.</a:t>
              </a:r>
              <a:r>
                <a:rPr kumimoji="1" lang="es-MX" sz="3600" b="1" i="1" u="sng" dirty="0">
                  <a:solidFill>
                    <a:srgbClr val="FFFF66"/>
                  </a:solidFill>
                  <a:effectLst>
                    <a:outerShdw blurRad="38100" dist="38100" dir="2700000" algn="tl">
                      <a:srgbClr val="C0C0C0"/>
                    </a:outerShdw>
                  </a:effectLst>
                  <a:latin typeface="Arial" charset="0"/>
                  <a:ea typeface="+mn-ea"/>
                </a:rPr>
                <a:t> </a:t>
              </a:r>
              <a:endParaRPr kumimoji="1" lang="es-ES" sz="3600" b="1" i="1" u="sng" dirty="0">
                <a:solidFill>
                  <a:srgbClr val="FFFF66"/>
                </a:solidFill>
                <a:effectLst>
                  <a:outerShdw blurRad="38100" dist="38100" dir="2700000" algn="tl">
                    <a:srgbClr val="C0C0C0"/>
                  </a:outerShdw>
                </a:effectLst>
                <a:latin typeface="Arial" charset="0"/>
                <a:ea typeface="+mn-ea"/>
              </a:endParaRPr>
            </a:p>
          </p:txBody>
        </p:sp>
        <p:sp>
          <p:nvSpPr>
            <p:cNvPr id="287749" name="Text Box 5"/>
            <p:cNvSpPr txBox="1">
              <a:spLocks noChangeArrowheads="1"/>
            </p:cNvSpPr>
            <p:nvPr/>
          </p:nvSpPr>
          <p:spPr bwMode="auto">
            <a:xfrm>
              <a:off x="816" y="1266"/>
              <a:ext cx="4992" cy="191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b="1" dirty="0">
                  <a:solidFill>
                    <a:schemeClr val="tx2"/>
                  </a:solidFill>
                  <a:latin typeface="Arial" pitchFamily="34" charset="0"/>
                </a:rPr>
                <a:t>ESTARA INTEGRADO POR UNA </a:t>
              </a:r>
              <a:r>
                <a:rPr kumimoji="1" lang="es-MX" altLang="es-MX" b="1" i="1" u="sng" dirty="0">
                  <a:solidFill>
                    <a:srgbClr val="FF0000"/>
                  </a:solidFill>
                  <a:effectLst>
                    <a:outerShdw blurRad="38100" dist="38100" dir="2700000" algn="tl">
                      <a:srgbClr val="C0C0C0"/>
                    </a:outerShdw>
                  </a:effectLst>
                  <a:latin typeface="Arial" pitchFamily="34" charset="0"/>
                </a:rPr>
                <a:t>CARPETA</a:t>
              </a:r>
              <a:r>
                <a:rPr kumimoji="1" lang="es-MX" altLang="es-MX" b="1" dirty="0">
                  <a:solidFill>
                    <a:schemeClr val="tx2"/>
                  </a:solidFill>
                  <a:latin typeface="Arial" pitchFamily="34" charset="0"/>
                </a:rPr>
                <a:t>, LA CUAL DEBERA DE CONTENER, LA SOLICITUD DE EMPLEO, UNA COPIA DEL CONTRATO DE TRABAJO, AVISOS DE ALTA AL SINDICATO, AL SEGURO SOCIAL, AL REGISTRO FEDERAL DE CAUSANTES O CONTRIBUYENTES, LOS AUMENTOS DE SUELDO, EVALUACION DEL DESEMPEÑO, AMONESTACIONES, ETC</a:t>
              </a:r>
              <a:r>
                <a:rPr kumimoji="1" lang="es-MX" altLang="es-MX" b="1" dirty="0" smtClean="0">
                  <a:solidFill>
                    <a:schemeClr val="tx2"/>
                  </a:solidFill>
                  <a:latin typeface="Arial" pitchFamily="34" charset="0"/>
                </a:rPr>
                <a:t>.</a:t>
              </a:r>
              <a:endParaRPr kumimoji="1" lang="es-MX" altLang="es-MX" b="1" dirty="0">
                <a:solidFill>
                  <a:schemeClr val="tx2"/>
                </a:solidFill>
                <a:latin typeface="Arial" pitchFamily="34" charset="0"/>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87746">
                                            <p:txEl>
                                              <p:pRg st="0" end="0"/>
                                            </p:txEl>
                                          </p:spTgt>
                                        </p:tgtEl>
                                        <p:attrNameLst>
                                          <p:attrName>style.visibility</p:attrName>
                                        </p:attrNameLst>
                                      </p:cBhvr>
                                      <p:to>
                                        <p:strVal val="visible"/>
                                      </p:to>
                                    </p:set>
                                    <p:anim calcmode="lin" valueType="num">
                                      <p:cBhvr>
                                        <p:cTn id="7" dur="500" fill="hold"/>
                                        <p:tgtEl>
                                          <p:spTgt spid="287746">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287746">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87747"/>
                                        </p:tgtEl>
                                        <p:attrNameLst>
                                          <p:attrName>style.visibility</p:attrName>
                                        </p:attrNameLst>
                                      </p:cBhvr>
                                      <p:to>
                                        <p:strVal val="visible"/>
                                      </p:to>
                                    </p:set>
                                    <p:anim calcmode="lin" valueType="num">
                                      <p:cBhvr>
                                        <p:cTn id="12" dur="500" fill="hold"/>
                                        <p:tgtEl>
                                          <p:spTgt spid="287747"/>
                                        </p:tgtEl>
                                        <p:attrNameLst>
                                          <p:attrName>ppt_w</p:attrName>
                                        </p:attrNameLst>
                                      </p:cBhvr>
                                      <p:tavLst>
                                        <p:tav tm="0">
                                          <p:val>
                                            <p:fltVal val="0"/>
                                          </p:val>
                                        </p:tav>
                                        <p:tav tm="100000">
                                          <p:val>
                                            <p:strVal val="#ppt_w"/>
                                          </p:val>
                                        </p:tav>
                                      </p:tavLst>
                                    </p:anim>
                                    <p:anim calcmode="lin" valueType="num">
                                      <p:cBhvr>
                                        <p:cTn id="13" dur="500" fill="hold"/>
                                        <p:tgtEl>
                                          <p:spTgt spid="28774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746" grpId="0" build="p" autoUpdateAnimBg="0" advAuto="0"/>
    </p:bldLst>
  </p:timing>
</p:sld>
</file>

<file path=ppt/slides/slide2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8770" name="Rectangle 2"/>
          <p:cNvSpPr>
            <a:spLocks noGrp="1" noChangeArrowheads="1"/>
          </p:cNvSpPr>
          <p:nvPr>
            <p:ph type="body" idx="1"/>
          </p:nvPr>
        </p:nvSpPr>
        <p:spPr>
          <a:xfrm>
            <a:off x="1066800" y="228600"/>
            <a:ext cx="7391400" cy="533400"/>
          </a:xfrm>
        </p:spPr>
        <p:txBody>
          <a:bodyPr/>
          <a:lstStyle/>
          <a:p>
            <a:pPr marL="0" indent="0" algn="ctr" eaLnBrk="1" hangingPunct="1">
              <a:buFont typeface="Wingdings" pitchFamily="2" charset="2"/>
              <a:buNone/>
              <a:defRPr/>
            </a:pPr>
            <a:r>
              <a:rPr lang="es-MX" b="1" dirty="0" smtClean="0">
                <a:solidFill>
                  <a:schemeClr val="tx2"/>
                </a:solidFill>
                <a:effectLst>
                  <a:outerShdw blurRad="38100" dist="38100" dir="2700000" algn="tl">
                    <a:srgbClr val="C0C0C0"/>
                  </a:outerShdw>
                </a:effectLst>
                <a:ea typeface="+mn-ea"/>
                <a:cs typeface="+mn-cs"/>
              </a:rPr>
              <a:t> CONTRATACION E </a:t>
            </a:r>
            <a:r>
              <a:rPr lang="es-MX" b="1" dirty="0" smtClean="0">
                <a:solidFill>
                  <a:schemeClr val="tx2"/>
                </a:solidFill>
                <a:effectLst>
                  <a:outerShdw blurRad="38100" dist="38100" dir="2700000" algn="tl">
                    <a:srgbClr val="C0C0C0"/>
                  </a:outerShdw>
                </a:effectLst>
                <a:ea typeface="+mn-ea"/>
                <a:cs typeface="+mn-cs"/>
              </a:rPr>
              <a:t>INDUCCI</a:t>
            </a:r>
            <a:r>
              <a:rPr lang="es-ES" b="1" dirty="0" err="1" smtClean="0">
                <a:solidFill>
                  <a:schemeClr val="tx2"/>
                </a:solidFill>
                <a:effectLst>
                  <a:outerShdw blurRad="38100" dist="38100" dir="2700000" algn="tl">
                    <a:srgbClr val="C0C0C0"/>
                  </a:outerShdw>
                </a:effectLst>
                <a:ea typeface="+mn-ea"/>
                <a:cs typeface="+mn-cs"/>
              </a:rPr>
              <a:t>Ó</a:t>
            </a:r>
            <a:r>
              <a:rPr lang="es-MX" b="1" dirty="0" smtClean="0">
                <a:solidFill>
                  <a:schemeClr val="tx2"/>
                </a:solidFill>
                <a:effectLst>
                  <a:outerShdw blurRad="38100" dist="38100" dir="2700000" algn="tl">
                    <a:srgbClr val="C0C0C0"/>
                  </a:outerShdw>
                </a:effectLst>
                <a:ea typeface="+mn-ea"/>
                <a:cs typeface="+mn-cs"/>
              </a:rPr>
              <a:t>N </a:t>
            </a:r>
            <a:endParaRPr lang="es-MX" b="1" i="1" dirty="0" smtClean="0">
              <a:solidFill>
                <a:schemeClr val="tx2"/>
              </a:solidFill>
              <a:effectLst>
                <a:outerShdw blurRad="38100" dist="38100" dir="2700000" algn="tl">
                  <a:srgbClr val="C0C0C0"/>
                </a:outerShdw>
              </a:effectLst>
              <a:ea typeface="+mn-ea"/>
              <a:cs typeface="+mn-cs"/>
            </a:endParaRPr>
          </a:p>
        </p:txBody>
      </p:sp>
      <p:grpSp>
        <p:nvGrpSpPr>
          <p:cNvPr id="288771" name="Group 3"/>
          <p:cNvGrpSpPr>
            <a:grpSpLocks/>
          </p:cNvGrpSpPr>
          <p:nvPr/>
        </p:nvGrpSpPr>
        <p:grpSpPr bwMode="auto">
          <a:xfrm>
            <a:off x="609600" y="908050"/>
            <a:ext cx="8610600" cy="5314950"/>
            <a:chOff x="336" y="768"/>
            <a:chExt cx="5424" cy="3348"/>
          </a:xfrm>
        </p:grpSpPr>
        <p:sp>
          <p:nvSpPr>
            <p:cNvPr id="288772" name="Text Box 4"/>
            <p:cNvSpPr txBox="1">
              <a:spLocks noChangeArrowheads="1"/>
            </p:cNvSpPr>
            <p:nvPr/>
          </p:nvSpPr>
          <p:spPr bwMode="auto">
            <a:xfrm>
              <a:off x="336" y="768"/>
              <a:ext cx="5424" cy="4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600" b="1" i="1" u="sng" dirty="0">
                  <a:solidFill>
                    <a:srgbClr val="FF0000"/>
                  </a:solidFill>
                  <a:effectLst>
                    <a:outerShdw blurRad="38100" dist="38100" dir="2700000" algn="tl">
                      <a:srgbClr val="C0C0C0"/>
                    </a:outerShdw>
                  </a:effectLst>
                  <a:latin typeface="Arial" charset="0"/>
                  <a:ea typeface="+mn-ea"/>
                </a:rPr>
                <a:t>HOJA DE SERVICIO</a:t>
              </a:r>
              <a:r>
                <a:rPr kumimoji="1" lang="es-MX" sz="3600" b="1" i="1" u="sng" dirty="0">
                  <a:solidFill>
                    <a:srgbClr val="FFFF66"/>
                  </a:solidFill>
                  <a:effectLst>
                    <a:outerShdw blurRad="38100" dist="38100" dir="2700000" algn="tl">
                      <a:srgbClr val="C0C0C0"/>
                    </a:outerShdw>
                  </a:effectLst>
                  <a:latin typeface="Arial" charset="0"/>
                  <a:ea typeface="+mn-ea"/>
                </a:rPr>
                <a:t>. </a:t>
              </a:r>
              <a:endParaRPr kumimoji="1" lang="es-ES" sz="3600" b="1" i="1" u="sng" dirty="0">
                <a:solidFill>
                  <a:srgbClr val="FFFF66"/>
                </a:solidFill>
                <a:effectLst>
                  <a:outerShdw blurRad="38100" dist="38100" dir="2700000" algn="tl">
                    <a:srgbClr val="C0C0C0"/>
                  </a:outerShdw>
                </a:effectLst>
                <a:latin typeface="Arial" charset="0"/>
                <a:ea typeface="+mn-ea"/>
              </a:endParaRPr>
            </a:p>
          </p:txBody>
        </p:sp>
        <p:sp>
          <p:nvSpPr>
            <p:cNvPr id="219141" name="Text Box 5"/>
            <p:cNvSpPr txBox="1">
              <a:spLocks noChangeArrowheads="1"/>
            </p:cNvSpPr>
            <p:nvPr/>
          </p:nvSpPr>
          <p:spPr bwMode="auto">
            <a:xfrm>
              <a:off x="564" y="1266"/>
              <a:ext cx="4992" cy="2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b="1" dirty="0">
                  <a:solidFill>
                    <a:schemeClr val="tx2"/>
                  </a:solidFill>
                  <a:latin typeface="Arial" pitchFamily="34" charset="0"/>
                </a:rPr>
                <a:t>ES UN </a:t>
              </a:r>
              <a:r>
                <a:rPr kumimoji="1" lang="es-MX" altLang="es-MX" b="1" dirty="0">
                  <a:solidFill>
                    <a:srgbClr val="0000CC"/>
                  </a:solidFill>
                  <a:latin typeface="Arial" pitchFamily="34" charset="0"/>
                </a:rPr>
                <a:t>REGISTRO</a:t>
              </a:r>
              <a:r>
                <a:rPr kumimoji="1" lang="es-MX" altLang="es-MX" b="1" dirty="0">
                  <a:solidFill>
                    <a:schemeClr val="tx2"/>
                  </a:solidFill>
                  <a:latin typeface="Arial" pitchFamily="34" charset="0"/>
                </a:rPr>
                <a:t> EN EL CUAL TENEMOS EN FORMA RESUMIDA LOS </a:t>
              </a:r>
              <a:r>
                <a:rPr kumimoji="1" lang="es-MX" altLang="es-MX" b="1" dirty="0">
                  <a:solidFill>
                    <a:srgbClr val="0000CC"/>
                  </a:solidFill>
                  <a:latin typeface="Arial" pitchFamily="34" charset="0"/>
                </a:rPr>
                <a:t>DETALLES PERSONALES </a:t>
              </a:r>
              <a:r>
                <a:rPr kumimoji="1" lang="es-MX" altLang="es-MX" b="1" dirty="0">
                  <a:solidFill>
                    <a:schemeClr val="tx2"/>
                  </a:solidFill>
                  <a:latin typeface="Arial" pitchFamily="34" charset="0"/>
                </a:rPr>
                <a:t>COMO SON: LA ESCOLARIDAD, SUS ANTECEDENTES DE TRABAJO, PROMOCIONES Y TRANSFERENCIAS, EVALUACION DEL DESEMPEÑO, Y CONTROL DE ASISTENCIAS; CAPACITACION Y DESARROLLO, SEPARACION DE LA EMPRESA (EN SU CASO); ES DECIR UN RESUMEN DE TODO LO QUE APAREZCA EN SU EXPEDIENTE, CONSTITUYE PARTE IMPORTANTE DEL INVENTARIO DE RECURSOS HUMANOS, LA HOJA DE SERVICIO DEBE CONTENER:</a:t>
              </a: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88770">
                                            <p:txEl>
                                              <p:pRg st="0" end="0"/>
                                            </p:txEl>
                                          </p:spTgt>
                                        </p:tgtEl>
                                        <p:attrNameLst>
                                          <p:attrName>style.visibility</p:attrName>
                                        </p:attrNameLst>
                                      </p:cBhvr>
                                      <p:to>
                                        <p:strVal val="visible"/>
                                      </p:to>
                                    </p:set>
                                    <p:anim calcmode="lin" valueType="num">
                                      <p:cBhvr>
                                        <p:cTn id="7" dur="500" fill="hold"/>
                                        <p:tgtEl>
                                          <p:spTgt spid="288770">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288770">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88771"/>
                                        </p:tgtEl>
                                        <p:attrNameLst>
                                          <p:attrName>style.visibility</p:attrName>
                                        </p:attrNameLst>
                                      </p:cBhvr>
                                      <p:to>
                                        <p:strVal val="visible"/>
                                      </p:to>
                                    </p:set>
                                    <p:anim calcmode="lin" valueType="num">
                                      <p:cBhvr>
                                        <p:cTn id="12" dur="500" fill="hold"/>
                                        <p:tgtEl>
                                          <p:spTgt spid="288771"/>
                                        </p:tgtEl>
                                        <p:attrNameLst>
                                          <p:attrName>ppt_w</p:attrName>
                                        </p:attrNameLst>
                                      </p:cBhvr>
                                      <p:tavLst>
                                        <p:tav tm="0">
                                          <p:val>
                                            <p:fltVal val="0"/>
                                          </p:val>
                                        </p:tav>
                                        <p:tav tm="100000">
                                          <p:val>
                                            <p:strVal val="#ppt_w"/>
                                          </p:val>
                                        </p:tav>
                                      </p:tavLst>
                                    </p:anim>
                                    <p:anim calcmode="lin" valueType="num">
                                      <p:cBhvr>
                                        <p:cTn id="13" dur="500" fill="hold"/>
                                        <p:tgtEl>
                                          <p:spTgt spid="28877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8770" grpId="0" build="p" autoUpdateAnimBg="0" advAuto="0"/>
    </p:bldLst>
  </p:timing>
</p:sld>
</file>

<file path=ppt/slides/slide2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9794" name="Rectangle 1026"/>
          <p:cNvSpPr>
            <a:spLocks noGrp="1" noChangeArrowheads="1"/>
          </p:cNvSpPr>
          <p:nvPr>
            <p:ph type="body" idx="1"/>
          </p:nvPr>
        </p:nvSpPr>
        <p:spPr>
          <a:xfrm>
            <a:off x="1066800" y="228600"/>
            <a:ext cx="7391400" cy="533400"/>
          </a:xfrm>
        </p:spPr>
        <p:txBody>
          <a:bodyPr/>
          <a:lstStyle/>
          <a:p>
            <a:pPr marL="0" indent="0" algn="ctr" eaLnBrk="1" hangingPunct="1">
              <a:buFont typeface="Wingdings" pitchFamily="2" charset="2"/>
              <a:buNone/>
              <a:defRPr/>
            </a:pPr>
            <a:r>
              <a:rPr lang="es-MX" b="1" dirty="0" smtClean="0">
                <a:solidFill>
                  <a:schemeClr val="tx2"/>
                </a:solidFill>
                <a:effectLst>
                  <a:outerShdw blurRad="38100" dist="38100" dir="2700000" algn="tl">
                    <a:srgbClr val="C0C0C0"/>
                  </a:outerShdw>
                </a:effectLst>
                <a:ea typeface="+mn-ea"/>
                <a:cs typeface="+mn-cs"/>
              </a:rPr>
              <a:t> CONTRATACION E </a:t>
            </a:r>
            <a:r>
              <a:rPr lang="es-MX" b="1" dirty="0" smtClean="0">
                <a:solidFill>
                  <a:schemeClr val="tx2"/>
                </a:solidFill>
                <a:effectLst>
                  <a:outerShdw blurRad="38100" dist="38100" dir="2700000" algn="tl">
                    <a:srgbClr val="C0C0C0"/>
                  </a:outerShdw>
                </a:effectLst>
                <a:ea typeface="+mn-ea"/>
                <a:cs typeface="+mn-cs"/>
              </a:rPr>
              <a:t>INDUCCI</a:t>
            </a:r>
            <a:r>
              <a:rPr lang="es-ES" b="1" dirty="0" err="1" smtClean="0">
                <a:solidFill>
                  <a:schemeClr val="tx2"/>
                </a:solidFill>
                <a:effectLst>
                  <a:outerShdw blurRad="38100" dist="38100" dir="2700000" algn="tl">
                    <a:srgbClr val="C0C0C0"/>
                  </a:outerShdw>
                </a:effectLst>
                <a:ea typeface="+mn-ea"/>
                <a:cs typeface="+mn-cs"/>
              </a:rPr>
              <a:t>Ó</a:t>
            </a:r>
            <a:r>
              <a:rPr lang="es-MX" b="1" dirty="0" smtClean="0">
                <a:solidFill>
                  <a:schemeClr val="tx2"/>
                </a:solidFill>
                <a:effectLst>
                  <a:outerShdw blurRad="38100" dist="38100" dir="2700000" algn="tl">
                    <a:srgbClr val="C0C0C0"/>
                  </a:outerShdw>
                </a:effectLst>
                <a:ea typeface="+mn-ea"/>
                <a:cs typeface="+mn-cs"/>
              </a:rPr>
              <a:t>N </a:t>
            </a:r>
            <a:endParaRPr lang="es-MX" b="1" i="1" dirty="0" smtClean="0">
              <a:solidFill>
                <a:schemeClr val="tx2"/>
              </a:solidFill>
              <a:effectLst>
                <a:outerShdw blurRad="38100" dist="38100" dir="2700000" algn="tl">
                  <a:srgbClr val="C0C0C0"/>
                </a:outerShdw>
              </a:effectLst>
              <a:ea typeface="+mn-ea"/>
              <a:cs typeface="+mn-cs"/>
            </a:endParaRPr>
          </a:p>
        </p:txBody>
      </p:sp>
      <p:grpSp>
        <p:nvGrpSpPr>
          <p:cNvPr id="289795" name="Group 1027"/>
          <p:cNvGrpSpPr>
            <a:grpSpLocks/>
          </p:cNvGrpSpPr>
          <p:nvPr/>
        </p:nvGrpSpPr>
        <p:grpSpPr bwMode="auto">
          <a:xfrm>
            <a:off x="381000" y="838200"/>
            <a:ext cx="8686800" cy="5264150"/>
            <a:chOff x="336" y="768"/>
            <a:chExt cx="5472" cy="3316"/>
          </a:xfrm>
        </p:grpSpPr>
        <p:sp>
          <p:nvSpPr>
            <p:cNvPr id="289796" name="Text Box 1028"/>
            <p:cNvSpPr txBox="1">
              <a:spLocks noChangeArrowheads="1"/>
            </p:cNvSpPr>
            <p:nvPr/>
          </p:nvSpPr>
          <p:spPr bwMode="auto">
            <a:xfrm>
              <a:off x="336" y="768"/>
              <a:ext cx="5424" cy="4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600" b="1" i="1" u="sng" dirty="0">
                  <a:solidFill>
                    <a:srgbClr val="FF0000"/>
                  </a:solidFill>
                  <a:effectLst>
                    <a:outerShdw blurRad="38100" dist="38100" dir="2700000" algn="tl">
                      <a:srgbClr val="C0C0C0"/>
                    </a:outerShdw>
                  </a:effectLst>
                  <a:latin typeface="Arial" charset="0"/>
                  <a:ea typeface="+mn-ea"/>
                </a:rPr>
                <a:t>HOJA DE SERVICIO. </a:t>
              </a:r>
              <a:endParaRPr kumimoji="1" lang="es-ES" sz="3600" b="1" i="1" u="sng" dirty="0">
                <a:solidFill>
                  <a:srgbClr val="FF0000"/>
                </a:solidFill>
                <a:effectLst>
                  <a:outerShdw blurRad="38100" dist="38100" dir="2700000" algn="tl">
                    <a:srgbClr val="C0C0C0"/>
                  </a:outerShdw>
                </a:effectLst>
                <a:latin typeface="Arial" charset="0"/>
                <a:ea typeface="+mn-ea"/>
              </a:endParaRPr>
            </a:p>
          </p:txBody>
        </p:sp>
        <p:sp>
          <p:nvSpPr>
            <p:cNvPr id="220165" name="Text Box 1029"/>
            <p:cNvSpPr txBox="1">
              <a:spLocks noChangeArrowheads="1"/>
            </p:cNvSpPr>
            <p:nvPr/>
          </p:nvSpPr>
          <p:spPr bwMode="auto">
            <a:xfrm>
              <a:off x="816" y="1266"/>
              <a:ext cx="4992" cy="281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buFontTx/>
                <a:buChar char="•"/>
                <a:defRPr/>
              </a:pPr>
              <a:r>
                <a:rPr kumimoji="1" lang="es-MX" b="1" smtClean="0">
                  <a:solidFill>
                    <a:schemeClr val="tx2"/>
                  </a:solidFill>
                  <a:latin typeface="Arial" charset="0"/>
                </a:rPr>
                <a:t> NUMERO ASIGNADO AL EMPLEADO (MATRICULA </a:t>
              </a:r>
            </a:p>
            <a:p>
              <a:pPr eaLnBrk="1" hangingPunct="1">
                <a:defRPr/>
              </a:pPr>
              <a:r>
                <a:rPr kumimoji="1" lang="es-MX" b="1" smtClean="0">
                  <a:solidFill>
                    <a:schemeClr val="tx2"/>
                  </a:solidFill>
                  <a:latin typeface="Arial" charset="0"/>
                </a:rPr>
                <a:t>  O CLAVE).</a:t>
              </a:r>
            </a:p>
            <a:p>
              <a:pPr eaLnBrk="1" hangingPunct="1">
                <a:buFontTx/>
                <a:buChar char="•"/>
                <a:defRPr/>
              </a:pPr>
              <a:r>
                <a:rPr kumimoji="1" lang="es-MX" b="1" smtClean="0">
                  <a:solidFill>
                    <a:schemeClr val="tx2"/>
                  </a:solidFill>
                  <a:latin typeface="Arial" charset="0"/>
                </a:rPr>
                <a:t> FECHA DE INGRESO.</a:t>
              </a:r>
            </a:p>
            <a:p>
              <a:pPr eaLnBrk="1" hangingPunct="1">
                <a:buFontTx/>
                <a:buChar char="•"/>
                <a:defRPr/>
              </a:pPr>
              <a:r>
                <a:rPr kumimoji="1" lang="es-MX" b="1" smtClean="0">
                  <a:solidFill>
                    <a:schemeClr val="tx2"/>
                  </a:solidFill>
                  <a:latin typeface="Arial" charset="0"/>
                </a:rPr>
                <a:t> TIPO DE CONTRATO.</a:t>
              </a:r>
            </a:p>
            <a:p>
              <a:pPr eaLnBrk="1" hangingPunct="1">
                <a:buFontTx/>
                <a:buChar char="•"/>
                <a:defRPr/>
              </a:pPr>
              <a:r>
                <a:rPr kumimoji="1" lang="es-MX" b="1" smtClean="0">
                  <a:solidFill>
                    <a:schemeClr val="tx2"/>
                  </a:solidFill>
                  <a:latin typeface="Arial" charset="0"/>
                </a:rPr>
                <a:t> LUGAR Y FECHA DE NACIMIENTO</a:t>
              </a:r>
            </a:p>
            <a:p>
              <a:pPr eaLnBrk="1" hangingPunct="1">
                <a:buFontTx/>
                <a:buChar char="•"/>
                <a:defRPr/>
              </a:pPr>
              <a:r>
                <a:rPr kumimoji="1" lang="es-MX" b="1" smtClean="0">
                  <a:solidFill>
                    <a:schemeClr val="tx2"/>
                  </a:solidFill>
                  <a:latin typeface="Arial" charset="0"/>
                </a:rPr>
                <a:t> ESTADO CIVIL.</a:t>
              </a:r>
            </a:p>
            <a:p>
              <a:pPr eaLnBrk="1" hangingPunct="1">
                <a:buFontTx/>
                <a:buChar char="•"/>
                <a:defRPr/>
              </a:pPr>
              <a:r>
                <a:rPr kumimoji="1" lang="es-MX" b="1" smtClean="0">
                  <a:solidFill>
                    <a:schemeClr val="tx2"/>
                  </a:solidFill>
                  <a:latin typeface="Arial" charset="0"/>
                </a:rPr>
                <a:t> NUMERO DE AFILIACION A LAS INSTITUCIONES </a:t>
              </a:r>
            </a:p>
            <a:p>
              <a:pPr eaLnBrk="1" hangingPunct="1">
                <a:defRPr/>
              </a:pPr>
              <a:r>
                <a:rPr kumimoji="1" lang="es-MX" b="1" smtClean="0">
                  <a:solidFill>
                    <a:schemeClr val="tx2"/>
                  </a:solidFill>
                  <a:latin typeface="Arial" charset="0"/>
                </a:rPr>
                <a:t>  DE SEGURIDAD SOCIAL.</a:t>
              </a:r>
            </a:p>
            <a:p>
              <a:pPr eaLnBrk="1" hangingPunct="1">
                <a:buFontTx/>
                <a:buChar char="•"/>
                <a:defRPr/>
              </a:pPr>
              <a:r>
                <a:rPr kumimoji="1" lang="es-MX" b="1" smtClean="0">
                  <a:solidFill>
                    <a:schemeClr val="tx2"/>
                  </a:solidFill>
                  <a:latin typeface="Arial" charset="0"/>
                </a:rPr>
                <a:t> NUMERO DE REGISTRO FEDERAL DE </a:t>
              </a:r>
            </a:p>
            <a:p>
              <a:pPr eaLnBrk="1" hangingPunct="1">
                <a:defRPr/>
              </a:pPr>
              <a:r>
                <a:rPr kumimoji="1" lang="es-MX" b="1" smtClean="0">
                  <a:solidFill>
                    <a:schemeClr val="tx2"/>
                  </a:solidFill>
                  <a:latin typeface="Arial" charset="0"/>
                </a:rPr>
                <a:t>  CONTRIBUYENTES Y CLAVE UNICA DE REGISTRO  </a:t>
              </a:r>
            </a:p>
            <a:p>
              <a:pPr eaLnBrk="1" hangingPunct="1">
                <a:defRPr/>
              </a:pPr>
              <a:r>
                <a:rPr kumimoji="1" lang="es-MX" b="1" smtClean="0">
                  <a:solidFill>
                    <a:schemeClr val="tx2"/>
                  </a:solidFill>
                  <a:latin typeface="Arial" charset="0"/>
                </a:rPr>
                <a:t>  POBLACIONAL).</a:t>
              </a:r>
            </a:p>
            <a:p>
              <a:pPr eaLnBrk="1" hangingPunct="1">
                <a:buFontTx/>
                <a:buChar char="•"/>
                <a:defRPr/>
              </a:pPr>
              <a:r>
                <a:rPr kumimoji="1" lang="es-MX" b="1" smtClean="0">
                  <a:solidFill>
                    <a:schemeClr val="tx2"/>
                  </a:solidFill>
                  <a:latin typeface="Arial" charset="0"/>
                </a:rPr>
                <a:t> NUMERO DE CARTILLA DE SERVICIO MILITAR.</a:t>
              </a: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89794">
                                            <p:txEl>
                                              <p:pRg st="0" end="0"/>
                                            </p:txEl>
                                          </p:spTgt>
                                        </p:tgtEl>
                                        <p:attrNameLst>
                                          <p:attrName>style.visibility</p:attrName>
                                        </p:attrNameLst>
                                      </p:cBhvr>
                                      <p:to>
                                        <p:strVal val="visible"/>
                                      </p:to>
                                    </p:set>
                                    <p:anim calcmode="lin" valueType="num">
                                      <p:cBhvr>
                                        <p:cTn id="7" dur="500" fill="hold"/>
                                        <p:tgtEl>
                                          <p:spTgt spid="289794">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289794">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89795"/>
                                        </p:tgtEl>
                                        <p:attrNameLst>
                                          <p:attrName>style.visibility</p:attrName>
                                        </p:attrNameLst>
                                      </p:cBhvr>
                                      <p:to>
                                        <p:strVal val="visible"/>
                                      </p:to>
                                    </p:set>
                                    <p:anim calcmode="lin" valueType="num">
                                      <p:cBhvr>
                                        <p:cTn id="12" dur="500" fill="hold"/>
                                        <p:tgtEl>
                                          <p:spTgt spid="289795"/>
                                        </p:tgtEl>
                                        <p:attrNameLst>
                                          <p:attrName>ppt_w</p:attrName>
                                        </p:attrNameLst>
                                      </p:cBhvr>
                                      <p:tavLst>
                                        <p:tav tm="0">
                                          <p:val>
                                            <p:fltVal val="0"/>
                                          </p:val>
                                        </p:tav>
                                        <p:tav tm="100000">
                                          <p:val>
                                            <p:strVal val="#ppt_w"/>
                                          </p:val>
                                        </p:tav>
                                      </p:tavLst>
                                    </p:anim>
                                    <p:anim calcmode="lin" valueType="num">
                                      <p:cBhvr>
                                        <p:cTn id="13" dur="500" fill="hold"/>
                                        <p:tgtEl>
                                          <p:spTgt spid="28979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9794" grpId="0" build="p" autoUpdateAnimBg="0" advAuto="0"/>
    </p:bldLst>
  </p:timing>
</p:sld>
</file>

<file path=ppt/slides/slide2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0818" name="Rectangle 2"/>
          <p:cNvSpPr>
            <a:spLocks noGrp="1" noChangeArrowheads="1"/>
          </p:cNvSpPr>
          <p:nvPr>
            <p:ph type="body" idx="1"/>
          </p:nvPr>
        </p:nvSpPr>
        <p:spPr>
          <a:xfrm>
            <a:off x="1066800" y="304800"/>
            <a:ext cx="7391400" cy="533400"/>
          </a:xfrm>
        </p:spPr>
        <p:txBody>
          <a:bodyPr/>
          <a:lstStyle/>
          <a:p>
            <a:pPr marL="0" indent="0" algn="ctr" eaLnBrk="1" hangingPunct="1">
              <a:buFont typeface="Wingdings" pitchFamily="2" charset="2"/>
              <a:buNone/>
              <a:defRPr/>
            </a:pPr>
            <a:r>
              <a:rPr lang="es-MX" b="1" dirty="0" smtClean="0">
                <a:solidFill>
                  <a:schemeClr val="tx2"/>
                </a:solidFill>
                <a:effectLst>
                  <a:outerShdw blurRad="38100" dist="38100" dir="2700000" algn="tl">
                    <a:srgbClr val="C0C0C0"/>
                  </a:outerShdw>
                </a:effectLst>
                <a:ea typeface="+mn-ea"/>
                <a:cs typeface="+mn-cs"/>
              </a:rPr>
              <a:t> CONTRATACION E </a:t>
            </a:r>
            <a:r>
              <a:rPr lang="es-MX" b="1" dirty="0" smtClean="0">
                <a:solidFill>
                  <a:schemeClr val="tx2"/>
                </a:solidFill>
                <a:effectLst>
                  <a:outerShdw blurRad="38100" dist="38100" dir="2700000" algn="tl">
                    <a:srgbClr val="C0C0C0"/>
                  </a:outerShdw>
                </a:effectLst>
                <a:ea typeface="+mn-ea"/>
                <a:cs typeface="+mn-cs"/>
              </a:rPr>
              <a:t>INDUCCI</a:t>
            </a:r>
            <a:r>
              <a:rPr lang="es-ES" b="1" dirty="0" err="1" smtClean="0">
                <a:solidFill>
                  <a:schemeClr val="tx2"/>
                </a:solidFill>
                <a:effectLst>
                  <a:outerShdw blurRad="38100" dist="38100" dir="2700000" algn="tl">
                    <a:srgbClr val="C0C0C0"/>
                  </a:outerShdw>
                </a:effectLst>
                <a:ea typeface="+mn-ea"/>
                <a:cs typeface="+mn-cs"/>
              </a:rPr>
              <a:t>Ó</a:t>
            </a:r>
            <a:r>
              <a:rPr lang="es-MX" b="1" dirty="0" smtClean="0">
                <a:solidFill>
                  <a:schemeClr val="tx2"/>
                </a:solidFill>
                <a:effectLst>
                  <a:outerShdw blurRad="38100" dist="38100" dir="2700000" algn="tl">
                    <a:srgbClr val="C0C0C0"/>
                  </a:outerShdw>
                </a:effectLst>
                <a:ea typeface="+mn-ea"/>
                <a:cs typeface="+mn-cs"/>
              </a:rPr>
              <a:t>N </a:t>
            </a:r>
            <a:endParaRPr lang="es-MX" b="1" i="1" dirty="0" smtClean="0">
              <a:solidFill>
                <a:schemeClr val="tx2"/>
              </a:solidFill>
              <a:effectLst>
                <a:outerShdw blurRad="38100" dist="38100" dir="2700000" algn="tl">
                  <a:srgbClr val="C0C0C0"/>
                </a:outerShdw>
              </a:effectLst>
              <a:ea typeface="+mn-ea"/>
              <a:cs typeface="+mn-cs"/>
            </a:endParaRPr>
          </a:p>
        </p:txBody>
      </p:sp>
      <p:grpSp>
        <p:nvGrpSpPr>
          <p:cNvPr id="290819" name="Group 3"/>
          <p:cNvGrpSpPr>
            <a:grpSpLocks/>
          </p:cNvGrpSpPr>
          <p:nvPr/>
        </p:nvGrpSpPr>
        <p:grpSpPr bwMode="auto">
          <a:xfrm>
            <a:off x="457200" y="984250"/>
            <a:ext cx="8686800" cy="5314950"/>
            <a:chOff x="336" y="768"/>
            <a:chExt cx="5472" cy="3348"/>
          </a:xfrm>
        </p:grpSpPr>
        <p:sp>
          <p:nvSpPr>
            <p:cNvPr id="290820" name="Text Box 4"/>
            <p:cNvSpPr txBox="1">
              <a:spLocks noChangeArrowheads="1"/>
            </p:cNvSpPr>
            <p:nvPr/>
          </p:nvSpPr>
          <p:spPr bwMode="auto">
            <a:xfrm>
              <a:off x="336" y="768"/>
              <a:ext cx="5424" cy="4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600" b="1" i="1" u="sng" dirty="0">
                  <a:solidFill>
                    <a:srgbClr val="FF0000"/>
                  </a:solidFill>
                  <a:effectLst>
                    <a:outerShdw blurRad="38100" dist="38100" dir="2700000" algn="tl">
                      <a:srgbClr val="C0C0C0"/>
                    </a:outerShdw>
                  </a:effectLst>
                  <a:latin typeface="Arial" charset="0"/>
                  <a:ea typeface="+mn-ea"/>
                </a:rPr>
                <a:t>HOJA DE SERVICIO. </a:t>
              </a:r>
              <a:endParaRPr kumimoji="1" lang="es-ES" sz="3600" b="1" i="1" u="sng" dirty="0">
                <a:solidFill>
                  <a:srgbClr val="FF0000"/>
                </a:solidFill>
                <a:effectLst>
                  <a:outerShdw blurRad="38100" dist="38100" dir="2700000" algn="tl">
                    <a:srgbClr val="C0C0C0"/>
                  </a:outerShdw>
                </a:effectLst>
                <a:latin typeface="Arial" charset="0"/>
                <a:ea typeface="+mn-ea"/>
              </a:endParaRPr>
            </a:p>
          </p:txBody>
        </p:sp>
        <p:sp>
          <p:nvSpPr>
            <p:cNvPr id="221189" name="Text Box 5"/>
            <p:cNvSpPr txBox="1">
              <a:spLocks noChangeArrowheads="1"/>
            </p:cNvSpPr>
            <p:nvPr/>
          </p:nvSpPr>
          <p:spPr bwMode="auto">
            <a:xfrm>
              <a:off x="816" y="1266"/>
              <a:ext cx="4992" cy="2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buFontTx/>
                <a:buChar char="•"/>
                <a:defRPr/>
              </a:pPr>
              <a:r>
                <a:rPr kumimoji="1" lang="es-MX" b="1" dirty="0" smtClean="0">
                  <a:solidFill>
                    <a:schemeClr val="tx2"/>
                  </a:solidFill>
                  <a:latin typeface="Arial" charset="0"/>
                </a:rPr>
                <a:t> NUMERO DE LICENCIA DE CONDUCIR</a:t>
              </a:r>
            </a:p>
            <a:p>
              <a:pPr eaLnBrk="1" hangingPunct="1">
                <a:buFontTx/>
                <a:buChar char="•"/>
                <a:defRPr/>
              </a:pPr>
              <a:r>
                <a:rPr kumimoji="1" lang="es-MX" b="1" dirty="0" smtClean="0">
                  <a:solidFill>
                    <a:schemeClr val="tx2"/>
                  </a:solidFill>
                  <a:latin typeface="Arial" charset="0"/>
                </a:rPr>
                <a:t> </a:t>
              </a:r>
              <a:r>
                <a:rPr kumimoji="1" lang="es-MX" b="1" dirty="0" smtClean="0">
                  <a:solidFill>
                    <a:srgbClr val="0000CC"/>
                  </a:solidFill>
                  <a:latin typeface="Arial" charset="0"/>
                </a:rPr>
                <a:t>FIANZA (SI SE REQUIERE) DEBIDO AL PUESTO SOBRE TODO DONDE SE MANEJAN VALORES O SUMAS IMPORTANTES DE VALORES</a:t>
              </a:r>
              <a:r>
                <a:rPr kumimoji="1" lang="es-MX" b="1" dirty="0" smtClean="0">
                  <a:solidFill>
                    <a:schemeClr val="tx2"/>
                  </a:solidFill>
                  <a:latin typeface="Arial" charset="0"/>
                </a:rPr>
                <a:t>.</a:t>
              </a:r>
            </a:p>
            <a:p>
              <a:pPr eaLnBrk="1" hangingPunct="1">
                <a:buFontTx/>
                <a:buChar char="•"/>
                <a:defRPr/>
              </a:pPr>
              <a:r>
                <a:rPr kumimoji="1" lang="es-MX" b="1" dirty="0" smtClean="0">
                  <a:solidFill>
                    <a:schemeClr val="tx2"/>
                  </a:solidFill>
                  <a:latin typeface="Arial" charset="0"/>
                </a:rPr>
                <a:t> ESTATURA, PESO, COLOR DE PIEL Y DE OJOS, DATOS QUE SE ENCONTRARAN EN LA HOJA DE EXAMEN </a:t>
              </a:r>
              <a:r>
                <a:rPr kumimoji="1" lang="es-MX" b="1" dirty="0" smtClean="0">
                  <a:solidFill>
                    <a:schemeClr val="tx2"/>
                  </a:solidFill>
                  <a:latin typeface="Arial" charset="0"/>
                </a:rPr>
                <a:t>M</a:t>
              </a:r>
              <a:r>
                <a:rPr kumimoji="1" lang="es-ES" b="1" dirty="0" smtClean="0">
                  <a:solidFill>
                    <a:schemeClr val="tx2"/>
                  </a:solidFill>
                  <a:latin typeface="Arial" charset="0"/>
                </a:rPr>
                <a:t>É</a:t>
              </a:r>
              <a:r>
                <a:rPr kumimoji="1" lang="es-MX" b="1" dirty="0" smtClean="0">
                  <a:solidFill>
                    <a:schemeClr val="tx2"/>
                  </a:solidFill>
                  <a:latin typeface="Arial" charset="0"/>
                </a:rPr>
                <a:t>DICO</a:t>
              </a:r>
              <a:r>
                <a:rPr kumimoji="1" lang="es-MX" b="1" dirty="0" smtClean="0">
                  <a:solidFill>
                    <a:schemeClr val="tx2"/>
                  </a:solidFill>
                  <a:latin typeface="Arial" charset="0"/>
                </a:rPr>
                <a:t>.</a:t>
              </a:r>
            </a:p>
            <a:p>
              <a:pPr eaLnBrk="1" hangingPunct="1">
                <a:buFontTx/>
                <a:buChar char="•"/>
                <a:defRPr/>
              </a:pPr>
              <a:r>
                <a:rPr kumimoji="1" lang="es-MX" b="1" dirty="0" smtClean="0">
                  <a:solidFill>
                    <a:schemeClr val="tx2"/>
                  </a:solidFill>
                  <a:latin typeface="Arial" charset="0"/>
                </a:rPr>
                <a:t> </a:t>
              </a:r>
              <a:r>
                <a:rPr kumimoji="1" lang="es-MX" b="1" dirty="0" smtClean="0">
                  <a:solidFill>
                    <a:srgbClr val="0000CC"/>
                  </a:solidFill>
                  <a:latin typeface="Arial" charset="0"/>
                </a:rPr>
                <a:t>FOTO Y FIRMA</a:t>
              </a:r>
            </a:p>
            <a:p>
              <a:pPr eaLnBrk="1" hangingPunct="1">
                <a:buFontTx/>
                <a:buChar char="•"/>
                <a:defRPr/>
              </a:pPr>
              <a:r>
                <a:rPr kumimoji="1" lang="es-MX" b="1" dirty="0" smtClean="0">
                  <a:solidFill>
                    <a:schemeClr val="tx2"/>
                  </a:solidFill>
                  <a:latin typeface="Arial" charset="0"/>
                </a:rPr>
                <a:t> DOMICILIO (COMPLETO)</a:t>
              </a:r>
            </a:p>
            <a:p>
              <a:pPr eaLnBrk="1" hangingPunct="1">
                <a:buFontTx/>
                <a:buChar char="•"/>
                <a:defRPr/>
              </a:pPr>
              <a:r>
                <a:rPr kumimoji="1" lang="es-MX" b="1" dirty="0" smtClean="0">
                  <a:solidFill>
                    <a:schemeClr val="tx2"/>
                  </a:solidFill>
                  <a:latin typeface="Arial" charset="0"/>
                </a:rPr>
                <a:t> </a:t>
              </a:r>
              <a:r>
                <a:rPr kumimoji="1" lang="es-MX" b="1" dirty="0" smtClean="0">
                  <a:solidFill>
                    <a:srgbClr val="0000CC"/>
                  </a:solidFill>
                  <a:latin typeface="Arial" charset="0"/>
                </a:rPr>
                <a:t>NOMBRE, DOMICILIO Y NUMERO DE TELEFONO DE LA PERSONA QUE SE AVISARA EN CASO DE ACCIDENTE.</a:t>
              </a: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90818">
                                            <p:txEl>
                                              <p:pRg st="0" end="0"/>
                                            </p:txEl>
                                          </p:spTgt>
                                        </p:tgtEl>
                                        <p:attrNameLst>
                                          <p:attrName>style.visibility</p:attrName>
                                        </p:attrNameLst>
                                      </p:cBhvr>
                                      <p:to>
                                        <p:strVal val="visible"/>
                                      </p:to>
                                    </p:set>
                                    <p:anim calcmode="lin" valueType="num">
                                      <p:cBhvr>
                                        <p:cTn id="7" dur="500" fill="hold"/>
                                        <p:tgtEl>
                                          <p:spTgt spid="290818">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290818">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90819"/>
                                        </p:tgtEl>
                                        <p:attrNameLst>
                                          <p:attrName>style.visibility</p:attrName>
                                        </p:attrNameLst>
                                      </p:cBhvr>
                                      <p:to>
                                        <p:strVal val="visible"/>
                                      </p:to>
                                    </p:set>
                                    <p:anim calcmode="lin" valueType="num">
                                      <p:cBhvr>
                                        <p:cTn id="12" dur="500" fill="hold"/>
                                        <p:tgtEl>
                                          <p:spTgt spid="290819"/>
                                        </p:tgtEl>
                                        <p:attrNameLst>
                                          <p:attrName>ppt_w</p:attrName>
                                        </p:attrNameLst>
                                      </p:cBhvr>
                                      <p:tavLst>
                                        <p:tav tm="0">
                                          <p:val>
                                            <p:fltVal val="0"/>
                                          </p:val>
                                        </p:tav>
                                        <p:tav tm="100000">
                                          <p:val>
                                            <p:strVal val="#ppt_w"/>
                                          </p:val>
                                        </p:tav>
                                      </p:tavLst>
                                    </p:anim>
                                    <p:anim calcmode="lin" valueType="num">
                                      <p:cBhvr>
                                        <p:cTn id="13" dur="500" fill="hold"/>
                                        <p:tgtEl>
                                          <p:spTgt spid="29081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0818" grpId="0" build="p" autoUpdateAnimBg="0" advAuto="0"/>
    </p:bldLst>
  </p:timing>
</p:sld>
</file>

<file path=ppt/slides/slide2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1842" name="Rectangle 2"/>
          <p:cNvSpPr>
            <a:spLocks noGrp="1" noChangeArrowheads="1"/>
          </p:cNvSpPr>
          <p:nvPr>
            <p:ph type="body" idx="1"/>
          </p:nvPr>
        </p:nvSpPr>
        <p:spPr>
          <a:xfrm>
            <a:off x="1066800" y="304800"/>
            <a:ext cx="7391400" cy="533400"/>
          </a:xfrm>
        </p:spPr>
        <p:txBody>
          <a:bodyPr/>
          <a:lstStyle/>
          <a:p>
            <a:pPr marL="0" indent="0" algn="ctr" eaLnBrk="1" hangingPunct="1">
              <a:buFont typeface="Wingdings" pitchFamily="2" charset="2"/>
              <a:buNone/>
              <a:defRPr/>
            </a:pPr>
            <a:r>
              <a:rPr lang="es-MX" b="1" smtClean="0">
                <a:solidFill>
                  <a:schemeClr val="tx2"/>
                </a:solidFill>
                <a:effectLst>
                  <a:outerShdw blurRad="38100" dist="38100" dir="2700000" algn="tl">
                    <a:srgbClr val="C0C0C0"/>
                  </a:outerShdw>
                </a:effectLst>
                <a:ea typeface="+mn-ea"/>
                <a:cs typeface="+mn-cs"/>
              </a:rPr>
              <a:t> CONTRATACION E INDUCCION </a:t>
            </a:r>
            <a:endParaRPr lang="es-MX" b="1" i="1" smtClean="0">
              <a:solidFill>
                <a:schemeClr val="tx2"/>
              </a:solidFill>
              <a:effectLst>
                <a:outerShdw blurRad="38100" dist="38100" dir="2700000" algn="tl">
                  <a:srgbClr val="C0C0C0"/>
                </a:outerShdw>
              </a:effectLst>
              <a:ea typeface="+mn-ea"/>
              <a:cs typeface="+mn-cs"/>
            </a:endParaRPr>
          </a:p>
        </p:txBody>
      </p:sp>
      <p:grpSp>
        <p:nvGrpSpPr>
          <p:cNvPr id="291843" name="Group 3"/>
          <p:cNvGrpSpPr>
            <a:grpSpLocks/>
          </p:cNvGrpSpPr>
          <p:nvPr/>
        </p:nvGrpSpPr>
        <p:grpSpPr bwMode="auto">
          <a:xfrm>
            <a:off x="381000" y="914400"/>
            <a:ext cx="8686800" cy="5314950"/>
            <a:chOff x="336" y="768"/>
            <a:chExt cx="5472" cy="3348"/>
          </a:xfrm>
        </p:grpSpPr>
        <p:sp>
          <p:nvSpPr>
            <p:cNvPr id="291844" name="Text Box 4"/>
            <p:cNvSpPr txBox="1">
              <a:spLocks noChangeArrowheads="1"/>
            </p:cNvSpPr>
            <p:nvPr/>
          </p:nvSpPr>
          <p:spPr bwMode="auto">
            <a:xfrm>
              <a:off x="336" y="768"/>
              <a:ext cx="5424" cy="4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600" b="1" i="1" u="sng" dirty="0">
                  <a:solidFill>
                    <a:srgbClr val="FF0000"/>
                  </a:solidFill>
                  <a:effectLst>
                    <a:outerShdw blurRad="38100" dist="38100" dir="2700000" algn="tl">
                      <a:srgbClr val="C0C0C0"/>
                    </a:outerShdw>
                  </a:effectLst>
                  <a:latin typeface="Arial" charset="0"/>
                  <a:ea typeface="+mn-ea"/>
                </a:rPr>
                <a:t>HOJA DE SERVICIO. </a:t>
              </a:r>
              <a:endParaRPr kumimoji="1" lang="es-ES" sz="3600" b="1" i="1" u="sng" dirty="0">
                <a:solidFill>
                  <a:srgbClr val="FF0000"/>
                </a:solidFill>
                <a:effectLst>
                  <a:outerShdw blurRad="38100" dist="38100" dir="2700000" algn="tl">
                    <a:srgbClr val="C0C0C0"/>
                  </a:outerShdw>
                </a:effectLst>
                <a:latin typeface="Arial" charset="0"/>
                <a:ea typeface="+mn-ea"/>
              </a:endParaRPr>
            </a:p>
          </p:txBody>
        </p:sp>
        <p:sp>
          <p:nvSpPr>
            <p:cNvPr id="222213" name="Text Box 5"/>
            <p:cNvSpPr txBox="1">
              <a:spLocks noChangeArrowheads="1"/>
            </p:cNvSpPr>
            <p:nvPr/>
          </p:nvSpPr>
          <p:spPr bwMode="auto">
            <a:xfrm>
              <a:off x="816" y="1266"/>
              <a:ext cx="4992" cy="2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buFontTx/>
                <a:buChar char="•"/>
              </a:pPr>
              <a:r>
                <a:rPr kumimoji="1" lang="es-MX" altLang="es-MX" b="1" dirty="0">
                  <a:solidFill>
                    <a:schemeClr val="tx2"/>
                  </a:solidFill>
                  <a:latin typeface="Arial" pitchFamily="34" charset="0"/>
                </a:rPr>
                <a:t> ESCOLARIDAD</a:t>
              </a:r>
            </a:p>
            <a:p>
              <a:pPr eaLnBrk="1" hangingPunct="1">
                <a:buFontTx/>
                <a:buChar char="•"/>
              </a:pPr>
              <a:r>
                <a:rPr kumimoji="1" lang="es-MX" altLang="es-MX" b="1" dirty="0">
                  <a:solidFill>
                    <a:schemeClr val="tx2"/>
                  </a:solidFill>
                  <a:latin typeface="Arial" pitchFamily="34" charset="0"/>
                </a:rPr>
                <a:t> </a:t>
              </a:r>
              <a:r>
                <a:rPr kumimoji="1" lang="es-MX" altLang="es-MX" b="1" dirty="0">
                  <a:solidFill>
                    <a:srgbClr val="0000CC"/>
                  </a:solidFill>
                  <a:latin typeface="Arial" pitchFamily="34" charset="0"/>
                </a:rPr>
                <a:t>ANTECEDENTES DE TRABAJO</a:t>
              </a:r>
            </a:p>
            <a:p>
              <a:pPr eaLnBrk="1" hangingPunct="1">
                <a:buFontTx/>
                <a:buChar char="•"/>
              </a:pPr>
              <a:r>
                <a:rPr kumimoji="1" lang="es-MX" altLang="es-MX" b="1" dirty="0">
                  <a:solidFill>
                    <a:schemeClr val="tx2"/>
                  </a:solidFill>
                  <a:latin typeface="Arial" pitchFamily="34" charset="0"/>
                </a:rPr>
                <a:t> PROMOCIONES Y TRANSFERENCIAS</a:t>
              </a:r>
            </a:p>
            <a:p>
              <a:pPr eaLnBrk="1" hangingPunct="1">
                <a:buFontTx/>
                <a:buChar char="•"/>
              </a:pPr>
              <a:r>
                <a:rPr kumimoji="1" lang="es-MX" altLang="es-MX" b="1" dirty="0">
                  <a:solidFill>
                    <a:schemeClr val="tx2"/>
                  </a:solidFill>
                  <a:latin typeface="Arial" pitchFamily="34" charset="0"/>
                </a:rPr>
                <a:t> </a:t>
              </a:r>
              <a:r>
                <a:rPr kumimoji="1" lang="es-MX" altLang="es-MX" b="1" dirty="0">
                  <a:solidFill>
                    <a:srgbClr val="0000CC"/>
                  </a:solidFill>
                  <a:latin typeface="Arial" pitchFamily="34" charset="0"/>
                </a:rPr>
                <a:t>EVALUACION DEL DESEMPEÑO, REGISTRANDO LA FECHA, LOS RESULTADOS Y LAS OBSERVACIONES DEL EVALUADOR, ASI COMO EL NOMBRE DEL MISMO.</a:t>
              </a:r>
            </a:p>
            <a:p>
              <a:pPr eaLnBrk="1" hangingPunct="1">
                <a:buFontTx/>
                <a:buChar char="•"/>
              </a:pPr>
              <a:r>
                <a:rPr kumimoji="1" lang="es-MX" altLang="es-MX" b="1" dirty="0">
                  <a:solidFill>
                    <a:schemeClr val="tx2"/>
                  </a:solidFill>
                  <a:latin typeface="Arial" pitchFamily="34" charset="0"/>
                </a:rPr>
                <a:t> CONTROL DE ASISTENCIA, ANOTANDO EL TOTAL DE DIAS LABORADOS, DE VACACIONES, FALTAS INJUSTIFICADAS, ENFERMEDADES GENERALES, RIESGOS PROFESIONALES, PERMISOS CON Y SIN PERCEPCION DE SUELDO, RETARDOS, ETC.</a:t>
              </a: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91842">
                                            <p:txEl>
                                              <p:pRg st="0" end="0"/>
                                            </p:txEl>
                                          </p:spTgt>
                                        </p:tgtEl>
                                        <p:attrNameLst>
                                          <p:attrName>style.visibility</p:attrName>
                                        </p:attrNameLst>
                                      </p:cBhvr>
                                      <p:to>
                                        <p:strVal val="visible"/>
                                      </p:to>
                                    </p:set>
                                    <p:anim calcmode="lin" valueType="num">
                                      <p:cBhvr>
                                        <p:cTn id="7" dur="500" fill="hold"/>
                                        <p:tgtEl>
                                          <p:spTgt spid="291842">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291842">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91843"/>
                                        </p:tgtEl>
                                        <p:attrNameLst>
                                          <p:attrName>style.visibility</p:attrName>
                                        </p:attrNameLst>
                                      </p:cBhvr>
                                      <p:to>
                                        <p:strVal val="visible"/>
                                      </p:to>
                                    </p:set>
                                    <p:anim calcmode="lin" valueType="num">
                                      <p:cBhvr>
                                        <p:cTn id="12" dur="500" fill="hold"/>
                                        <p:tgtEl>
                                          <p:spTgt spid="291843"/>
                                        </p:tgtEl>
                                        <p:attrNameLst>
                                          <p:attrName>ppt_w</p:attrName>
                                        </p:attrNameLst>
                                      </p:cBhvr>
                                      <p:tavLst>
                                        <p:tav tm="0">
                                          <p:val>
                                            <p:fltVal val="0"/>
                                          </p:val>
                                        </p:tav>
                                        <p:tav tm="100000">
                                          <p:val>
                                            <p:strVal val="#ppt_w"/>
                                          </p:val>
                                        </p:tav>
                                      </p:tavLst>
                                    </p:anim>
                                    <p:anim calcmode="lin" valueType="num">
                                      <p:cBhvr>
                                        <p:cTn id="13" dur="500" fill="hold"/>
                                        <p:tgtEl>
                                          <p:spTgt spid="29184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1842" grpId="0" build="p" autoUpdateAnimBg="0" advAuto="0"/>
    </p:bldLst>
  </p:timing>
</p:sld>
</file>

<file path=ppt/slides/slide2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2866" name="Rectangle 2"/>
          <p:cNvSpPr>
            <a:spLocks noGrp="1" noChangeArrowheads="1"/>
          </p:cNvSpPr>
          <p:nvPr>
            <p:ph type="body" idx="1"/>
          </p:nvPr>
        </p:nvSpPr>
        <p:spPr>
          <a:xfrm>
            <a:off x="1143000" y="228600"/>
            <a:ext cx="7391400" cy="533400"/>
          </a:xfrm>
        </p:spPr>
        <p:txBody>
          <a:bodyPr/>
          <a:lstStyle/>
          <a:p>
            <a:pPr marL="0" indent="0" algn="ctr" eaLnBrk="1" hangingPunct="1">
              <a:buFont typeface="Wingdings" pitchFamily="2" charset="2"/>
              <a:buNone/>
              <a:defRPr/>
            </a:pPr>
            <a:r>
              <a:rPr lang="es-MX" b="1" smtClean="0">
                <a:solidFill>
                  <a:schemeClr val="tx2"/>
                </a:solidFill>
                <a:effectLst>
                  <a:outerShdw blurRad="38100" dist="38100" dir="2700000" algn="tl">
                    <a:srgbClr val="C0C0C0"/>
                  </a:outerShdw>
                </a:effectLst>
                <a:ea typeface="+mn-ea"/>
                <a:cs typeface="+mn-cs"/>
              </a:rPr>
              <a:t> CONTRATACION E INDUCCION </a:t>
            </a:r>
            <a:endParaRPr lang="es-MX" b="1" i="1" smtClean="0">
              <a:solidFill>
                <a:schemeClr val="tx2"/>
              </a:solidFill>
              <a:effectLst>
                <a:outerShdw blurRad="38100" dist="38100" dir="2700000" algn="tl">
                  <a:srgbClr val="C0C0C0"/>
                </a:outerShdw>
              </a:effectLst>
              <a:ea typeface="+mn-ea"/>
              <a:cs typeface="+mn-cs"/>
            </a:endParaRPr>
          </a:p>
        </p:txBody>
      </p:sp>
      <p:grpSp>
        <p:nvGrpSpPr>
          <p:cNvPr id="292867" name="Group 3"/>
          <p:cNvGrpSpPr>
            <a:grpSpLocks/>
          </p:cNvGrpSpPr>
          <p:nvPr/>
        </p:nvGrpSpPr>
        <p:grpSpPr bwMode="auto">
          <a:xfrm>
            <a:off x="381000" y="914400"/>
            <a:ext cx="8686800" cy="2728913"/>
            <a:chOff x="336" y="768"/>
            <a:chExt cx="5472" cy="1719"/>
          </a:xfrm>
        </p:grpSpPr>
        <p:sp>
          <p:nvSpPr>
            <p:cNvPr id="292868" name="Text Box 4"/>
            <p:cNvSpPr txBox="1">
              <a:spLocks noChangeArrowheads="1"/>
            </p:cNvSpPr>
            <p:nvPr/>
          </p:nvSpPr>
          <p:spPr bwMode="auto">
            <a:xfrm>
              <a:off x="336" y="768"/>
              <a:ext cx="5424" cy="4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600" b="1" i="1" u="sng">
                  <a:effectLst>
                    <a:outerShdw blurRad="38100" dist="38100" dir="2700000" algn="tl">
                      <a:srgbClr val="C0C0C0"/>
                    </a:outerShdw>
                  </a:effectLst>
                  <a:latin typeface="Arial" charset="0"/>
                  <a:ea typeface="+mn-ea"/>
                </a:rPr>
                <a:t>BIENVENIDA. </a:t>
              </a:r>
              <a:endParaRPr kumimoji="1" lang="es-ES" sz="3600" b="1" i="1" u="sng">
                <a:effectLst>
                  <a:outerShdw blurRad="38100" dist="38100" dir="2700000" algn="tl">
                    <a:srgbClr val="C0C0C0"/>
                  </a:outerShdw>
                </a:effectLst>
                <a:latin typeface="Arial" charset="0"/>
                <a:ea typeface="+mn-ea"/>
              </a:endParaRPr>
            </a:p>
          </p:txBody>
        </p:sp>
        <p:sp>
          <p:nvSpPr>
            <p:cNvPr id="223237" name="Text Box 5"/>
            <p:cNvSpPr txBox="1">
              <a:spLocks noChangeArrowheads="1"/>
            </p:cNvSpPr>
            <p:nvPr/>
          </p:nvSpPr>
          <p:spPr bwMode="auto">
            <a:xfrm>
              <a:off x="816" y="1266"/>
              <a:ext cx="4992" cy="12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r>
                <a:rPr kumimoji="1" lang="es-MX" altLang="es-MX" b="1" dirty="0">
                  <a:solidFill>
                    <a:schemeClr val="tx2"/>
                  </a:solidFill>
                  <a:latin typeface="Arial" pitchFamily="34" charset="0"/>
                </a:rPr>
                <a:t>UNO DE LOS ASPECTOS MAS IMPORTANTES Y DELICADOS DEL PROCESO DE INDUCCION TIENE LUGAR EN EL “PRIMER DIA DE LABORES”. DONDE LOS INDIVIDUOS EXACERBAN SU NECESIDAD DE APOYO, SEGURIDAD Y ACEPTACION</a:t>
              </a:r>
              <a:r>
                <a:rPr kumimoji="1" lang="es-MX" altLang="es-MX" b="1" dirty="0" smtClean="0">
                  <a:solidFill>
                    <a:schemeClr val="tx2"/>
                  </a:solidFill>
                  <a:latin typeface="Arial" pitchFamily="34" charset="0"/>
                </a:rPr>
                <a:t>.</a:t>
              </a:r>
              <a:endParaRPr kumimoji="1" lang="es-MX" altLang="es-MX" b="1" dirty="0">
                <a:solidFill>
                  <a:schemeClr val="tx2"/>
                </a:solidFill>
                <a:latin typeface="Arial" pitchFamily="34" charset="0"/>
              </a:endParaRPr>
            </a:p>
          </p:txBody>
        </p:sp>
      </p:grpSp>
      <p:pic>
        <p:nvPicPr>
          <p:cNvPr id="1028" name="Picture 4" descr="esultado de imagen para bienveni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4688" y="3643313"/>
            <a:ext cx="4788024" cy="25137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92866">
                                            <p:txEl>
                                              <p:pRg st="0" end="0"/>
                                            </p:txEl>
                                          </p:spTgt>
                                        </p:tgtEl>
                                        <p:attrNameLst>
                                          <p:attrName>style.visibility</p:attrName>
                                        </p:attrNameLst>
                                      </p:cBhvr>
                                      <p:to>
                                        <p:strVal val="visible"/>
                                      </p:to>
                                    </p:set>
                                    <p:anim calcmode="lin" valueType="num">
                                      <p:cBhvr>
                                        <p:cTn id="7" dur="500" fill="hold"/>
                                        <p:tgtEl>
                                          <p:spTgt spid="292866">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292866">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92867"/>
                                        </p:tgtEl>
                                        <p:attrNameLst>
                                          <p:attrName>style.visibility</p:attrName>
                                        </p:attrNameLst>
                                      </p:cBhvr>
                                      <p:to>
                                        <p:strVal val="visible"/>
                                      </p:to>
                                    </p:set>
                                    <p:anim calcmode="lin" valueType="num">
                                      <p:cBhvr>
                                        <p:cTn id="12" dur="500" fill="hold"/>
                                        <p:tgtEl>
                                          <p:spTgt spid="292867"/>
                                        </p:tgtEl>
                                        <p:attrNameLst>
                                          <p:attrName>ppt_w</p:attrName>
                                        </p:attrNameLst>
                                      </p:cBhvr>
                                      <p:tavLst>
                                        <p:tav tm="0">
                                          <p:val>
                                            <p:fltVal val="0"/>
                                          </p:val>
                                        </p:tav>
                                        <p:tav tm="100000">
                                          <p:val>
                                            <p:strVal val="#ppt_w"/>
                                          </p:val>
                                        </p:tav>
                                      </p:tavLst>
                                    </p:anim>
                                    <p:anim calcmode="lin" valueType="num">
                                      <p:cBhvr>
                                        <p:cTn id="13" dur="500" fill="hold"/>
                                        <p:tgtEl>
                                          <p:spTgt spid="29286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2866" grpId="0" build="p" autoUpdateAnimBg="0" advAuto="0"/>
    </p:bldLst>
  </p:timing>
</p:sld>
</file>

<file path=ppt/slides/slide2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2866" name="Rectangle 2"/>
          <p:cNvSpPr>
            <a:spLocks noGrp="1" noChangeArrowheads="1"/>
          </p:cNvSpPr>
          <p:nvPr>
            <p:ph type="body" idx="1"/>
          </p:nvPr>
        </p:nvSpPr>
        <p:spPr>
          <a:xfrm>
            <a:off x="1143000" y="228600"/>
            <a:ext cx="7391400" cy="533400"/>
          </a:xfrm>
        </p:spPr>
        <p:txBody>
          <a:bodyPr/>
          <a:lstStyle/>
          <a:p>
            <a:pPr marL="0" indent="0" algn="ctr" eaLnBrk="1" hangingPunct="1">
              <a:buFont typeface="Wingdings" pitchFamily="2" charset="2"/>
              <a:buNone/>
              <a:defRPr/>
            </a:pPr>
            <a:r>
              <a:rPr lang="es-MX" b="1" dirty="0" smtClean="0">
                <a:solidFill>
                  <a:schemeClr val="tx2"/>
                </a:solidFill>
                <a:effectLst>
                  <a:outerShdw blurRad="38100" dist="38100" dir="2700000" algn="tl">
                    <a:srgbClr val="C0C0C0"/>
                  </a:outerShdw>
                </a:effectLst>
                <a:ea typeface="+mn-ea"/>
                <a:cs typeface="+mn-cs"/>
              </a:rPr>
              <a:t> CONTRATACION E </a:t>
            </a:r>
            <a:r>
              <a:rPr lang="es-MX" b="1" dirty="0" smtClean="0">
                <a:solidFill>
                  <a:schemeClr val="tx2"/>
                </a:solidFill>
                <a:effectLst>
                  <a:outerShdw blurRad="38100" dist="38100" dir="2700000" algn="tl">
                    <a:srgbClr val="C0C0C0"/>
                  </a:outerShdw>
                </a:effectLst>
                <a:ea typeface="+mn-ea"/>
                <a:cs typeface="+mn-cs"/>
              </a:rPr>
              <a:t>INDUCCI</a:t>
            </a:r>
            <a:r>
              <a:rPr lang="es-ES" b="1" dirty="0" err="1" smtClean="0">
                <a:solidFill>
                  <a:schemeClr val="tx2"/>
                </a:solidFill>
                <a:effectLst>
                  <a:outerShdw blurRad="38100" dist="38100" dir="2700000" algn="tl">
                    <a:srgbClr val="C0C0C0"/>
                  </a:outerShdw>
                </a:effectLst>
                <a:ea typeface="+mn-ea"/>
                <a:cs typeface="+mn-cs"/>
              </a:rPr>
              <a:t>Ó</a:t>
            </a:r>
            <a:r>
              <a:rPr lang="es-MX" b="1" dirty="0" smtClean="0">
                <a:solidFill>
                  <a:schemeClr val="tx2"/>
                </a:solidFill>
                <a:effectLst>
                  <a:outerShdw blurRad="38100" dist="38100" dir="2700000" algn="tl">
                    <a:srgbClr val="C0C0C0"/>
                  </a:outerShdw>
                </a:effectLst>
                <a:ea typeface="+mn-ea"/>
                <a:cs typeface="+mn-cs"/>
              </a:rPr>
              <a:t>N </a:t>
            </a:r>
            <a:endParaRPr lang="es-MX" b="1" i="1" dirty="0" smtClean="0">
              <a:solidFill>
                <a:schemeClr val="tx2"/>
              </a:solidFill>
              <a:effectLst>
                <a:outerShdw blurRad="38100" dist="38100" dir="2700000" algn="tl">
                  <a:srgbClr val="C0C0C0"/>
                </a:outerShdw>
              </a:effectLst>
              <a:ea typeface="+mn-ea"/>
              <a:cs typeface="+mn-cs"/>
            </a:endParaRPr>
          </a:p>
        </p:txBody>
      </p:sp>
      <p:grpSp>
        <p:nvGrpSpPr>
          <p:cNvPr id="292867" name="Group 3"/>
          <p:cNvGrpSpPr>
            <a:grpSpLocks/>
          </p:cNvGrpSpPr>
          <p:nvPr/>
        </p:nvGrpSpPr>
        <p:grpSpPr bwMode="auto">
          <a:xfrm>
            <a:off x="381000" y="1688504"/>
            <a:ext cx="8686800" cy="3468688"/>
            <a:chOff x="336" y="768"/>
            <a:chExt cx="5472" cy="2185"/>
          </a:xfrm>
        </p:grpSpPr>
        <p:sp>
          <p:nvSpPr>
            <p:cNvPr id="292868" name="Text Box 4"/>
            <p:cNvSpPr txBox="1">
              <a:spLocks noChangeArrowheads="1"/>
            </p:cNvSpPr>
            <p:nvPr/>
          </p:nvSpPr>
          <p:spPr bwMode="auto">
            <a:xfrm>
              <a:off x="336" y="768"/>
              <a:ext cx="5424" cy="4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600" b="1" i="1" u="sng">
                  <a:effectLst>
                    <a:outerShdw blurRad="38100" dist="38100" dir="2700000" algn="tl">
                      <a:srgbClr val="C0C0C0"/>
                    </a:outerShdw>
                  </a:effectLst>
                  <a:latin typeface="Arial" charset="0"/>
                  <a:ea typeface="+mn-ea"/>
                </a:rPr>
                <a:t>BIENVENIDA. </a:t>
              </a:r>
              <a:endParaRPr kumimoji="1" lang="es-ES" sz="3600" b="1" i="1" u="sng">
                <a:effectLst>
                  <a:outerShdw blurRad="38100" dist="38100" dir="2700000" algn="tl">
                    <a:srgbClr val="C0C0C0"/>
                  </a:outerShdw>
                </a:effectLst>
                <a:latin typeface="Arial" charset="0"/>
                <a:ea typeface="+mn-ea"/>
              </a:endParaRPr>
            </a:p>
          </p:txBody>
        </p:sp>
        <p:sp>
          <p:nvSpPr>
            <p:cNvPr id="223237" name="Text Box 5"/>
            <p:cNvSpPr txBox="1">
              <a:spLocks noChangeArrowheads="1"/>
            </p:cNvSpPr>
            <p:nvPr/>
          </p:nvSpPr>
          <p:spPr bwMode="auto">
            <a:xfrm>
              <a:off x="816" y="1266"/>
              <a:ext cx="4992" cy="16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r>
                <a:rPr kumimoji="1" lang="es-MX" altLang="es-MX" b="1" dirty="0" smtClean="0">
                  <a:solidFill>
                    <a:schemeClr val="tx2"/>
                  </a:solidFill>
                  <a:latin typeface="Arial" pitchFamily="34" charset="0"/>
                </a:rPr>
                <a:t>EL </a:t>
              </a:r>
              <a:r>
                <a:rPr kumimoji="1" lang="es-MX" altLang="es-MX" b="1" dirty="0">
                  <a:solidFill>
                    <a:schemeClr val="tx2"/>
                  </a:solidFill>
                  <a:latin typeface="Arial" pitchFamily="34" charset="0"/>
                </a:rPr>
                <a:t>TIPO DE PLAN DE </a:t>
              </a:r>
              <a:r>
                <a:rPr kumimoji="1" lang="es-MX" altLang="es-MX" b="1" dirty="0" smtClean="0">
                  <a:solidFill>
                    <a:schemeClr val="tx2"/>
                  </a:solidFill>
                  <a:latin typeface="Arial" pitchFamily="34" charset="0"/>
                </a:rPr>
                <a:t>INDUCCI</a:t>
              </a:r>
              <a:r>
                <a:rPr kumimoji="1" lang="es-ES" altLang="es-MX" b="1" dirty="0" err="1" smtClean="0">
                  <a:solidFill>
                    <a:schemeClr val="tx2"/>
                  </a:solidFill>
                  <a:latin typeface="Arial" pitchFamily="34" charset="0"/>
                </a:rPr>
                <a:t>Ó</a:t>
              </a:r>
              <a:r>
                <a:rPr kumimoji="1" lang="es-MX" altLang="es-MX" b="1" dirty="0" smtClean="0">
                  <a:solidFill>
                    <a:schemeClr val="tx2"/>
                  </a:solidFill>
                  <a:latin typeface="Arial" pitchFamily="34" charset="0"/>
                </a:rPr>
                <a:t>N ESTAR</a:t>
              </a:r>
              <a:r>
                <a:rPr kumimoji="1" lang="es-ES" altLang="es-MX" b="1" dirty="0" smtClean="0">
                  <a:solidFill>
                    <a:schemeClr val="tx2"/>
                  </a:solidFill>
                  <a:latin typeface="Arial" pitchFamily="34" charset="0"/>
                </a:rPr>
                <a:t>Á</a:t>
              </a:r>
              <a:r>
                <a:rPr kumimoji="1" lang="es-MX" altLang="es-MX" b="1" dirty="0" smtClean="0">
                  <a:solidFill>
                    <a:schemeClr val="tx2"/>
                  </a:solidFill>
                  <a:latin typeface="Arial" pitchFamily="34" charset="0"/>
                </a:rPr>
                <a:t> </a:t>
              </a:r>
              <a:r>
                <a:rPr kumimoji="1" lang="es-MX" altLang="es-MX" b="1" dirty="0">
                  <a:solidFill>
                    <a:schemeClr val="tx2"/>
                  </a:solidFill>
                  <a:latin typeface="Arial" pitchFamily="34" charset="0"/>
                </a:rPr>
                <a:t>DETERMINADO POR EL TIPO DE ORGANIZACIÓN, ESTOS CONTIENEN </a:t>
              </a:r>
              <a:r>
                <a:rPr kumimoji="1" lang="es-MX" altLang="es-MX" b="1" dirty="0" smtClean="0">
                  <a:solidFill>
                    <a:schemeClr val="tx2"/>
                  </a:solidFill>
                  <a:latin typeface="Arial" pitchFamily="34" charset="0"/>
                </a:rPr>
                <a:t>INFORMACI</a:t>
              </a:r>
              <a:r>
                <a:rPr kumimoji="1" lang="es-ES" altLang="es-MX" b="1" dirty="0" err="1" smtClean="0">
                  <a:solidFill>
                    <a:schemeClr val="tx2"/>
                  </a:solidFill>
                  <a:latin typeface="Arial" pitchFamily="34" charset="0"/>
                </a:rPr>
                <a:t>Ó</a:t>
              </a:r>
              <a:r>
                <a:rPr kumimoji="1" lang="es-MX" altLang="es-MX" b="1" dirty="0" smtClean="0">
                  <a:solidFill>
                    <a:schemeClr val="tx2"/>
                  </a:solidFill>
                  <a:latin typeface="Arial" pitchFamily="34" charset="0"/>
                </a:rPr>
                <a:t>N </a:t>
              </a:r>
              <a:r>
                <a:rPr kumimoji="1" lang="es-MX" altLang="es-MX" b="1" dirty="0">
                  <a:solidFill>
                    <a:schemeClr val="tx2"/>
                  </a:solidFill>
                  <a:latin typeface="Arial" pitchFamily="34" charset="0"/>
                </a:rPr>
                <a:t>SOBRE LA EMPRESA, LAS </a:t>
              </a:r>
              <a:r>
                <a:rPr kumimoji="1" lang="es-MX" altLang="es-MX" b="1" dirty="0" smtClean="0">
                  <a:solidFill>
                    <a:schemeClr val="tx2"/>
                  </a:solidFill>
                  <a:latin typeface="Arial" pitchFamily="34" charset="0"/>
                </a:rPr>
                <a:t>POL</a:t>
              </a:r>
              <a:r>
                <a:rPr kumimoji="1" lang="es-ES" altLang="es-MX" b="1" dirty="0" smtClean="0">
                  <a:solidFill>
                    <a:schemeClr val="tx2"/>
                  </a:solidFill>
                  <a:latin typeface="Arial" pitchFamily="34" charset="0"/>
                </a:rPr>
                <a:t>Í</a:t>
              </a:r>
              <a:r>
                <a:rPr kumimoji="1" lang="es-MX" altLang="es-MX" b="1" dirty="0" smtClean="0">
                  <a:solidFill>
                    <a:schemeClr val="tx2"/>
                  </a:solidFill>
                  <a:latin typeface="Arial" pitchFamily="34" charset="0"/>
                </a:rPr>
                <a:t>TICAS </a:t>
              </a:r>
              <a:r>
                <a:rPr kumimoji="1" lang="es-MX" altLang="es-MX" b="1" dirty="0">
                  <a:solidFill>
                    <a:schemeClr val="tx2"/>
                  </a:solidFill>
                  <a:latin typeface="Arial" pitchFamily="34" charset="0"/>
                </a:rPr>
                <a:t>DE PERSONAL, LAS CONDICIONES DE </a:t>
              </a:r>
              <a:r>
                <a:rPr kumimoji="1" lang="es-MX" altLang="es-MX" b="1" dirty="0" smtClean="0">
                  <a:solidFill>
                    <a:schemeClr val="tx2"/>
                  </a:solidFill>
                  <a:latin typeface="Arial" pitchFamily="34" charset="0"/>
                </a:rPr>
                <a:t>CONTRATACI</a:t>
              </a:r>
              <a:r>
                <a:rPr kumimoji="1" lang="es-ES" altLang="es-MX" b="1" dirty="0" err="1" smtClean="0">
                  <a:solidFill>
                    <a:schemeClr val="tx2"/>
                  </a:solidFill>
                  <a:latin typeface="Arial" pitchFamily="34" charset="0"/>
                </a:rPr>
                <a:t>Ó</a:t>
              </a:r>
              <a:r>
                <a:rPr kumimoji="1" lang="es-MX" altLang="es-MX" b="1" dirty="0" smtClean="0">
                  <a:solidFill>
                    <a:schemeClr val="tx2"/>
                  </a:solidFill>
                  <a:latin typeface="Arial" pitchFamily="34" charset="0"/>
                </a:rPr>
                <a:t>N</a:t>
              </a:r>
              <a:r>
                <a:rPr kumimoji="1" lang="es-MX" altLang="es-MX" b="1" dirty="0">
                  <a:solidFill>
                    <a:schemeClr val="tx2"/>
                  </a:solidFill>
                  <a:latin typeface="Arial" pitchFamily="34" charset="0"/>
                </a:rPr>
                <a:t>, EL PLAN DE BENEFICIOS PARA EL EMPLEADO, LOS </a:t>
              </a:r>
              <a:r>
                <a:rPr kumimoji="1" lang="es-MX" altLang="es-MX" b="1" dirty="0" smtClean="0">
                  <a:solidFill>
                    <a:schemeClr val="tx2"/>
                  </a:solidFill>
                  <a:latin typeface="Arial" pitchFamily="34" charset="0"/>
                </a:rPr>
                <a:t>D</a:t>
              </a:r>
              <a:r>
                <a:rPr kumimoji="1" lang="es-ES" altLang="es-MX" b="1" dirty="0" smtClean="0">
                  <a:solidFill>
                    <a:schemeClr val="tx2"/>
                  </a:solidFill>
                  <a:latin typeface="Arial" pitchFamily="34" charset="0"/>
                </a:rPr>
                <a:t>Í</a:t>
              </a:r>
              <a:r>
                <a:rPr kumimoji="1" lang="es-MX" altLang="es-MX" b="1" dirty="0" smtClean="0">
                  <a:solidFill>
                    <a:schemeClr val="tx2"/>
                  </a:solidFill>
                  <a:latin typeface="Arial" pitchFamily="34" charset="0"/>
                </a:rPr>
                <a:t>AS </a:t>
              </a:r>
              <a:r>
                <a:rPr kumimoji="1" lang="es-MX" altLang="es-MX" b="1" dirty="0">
                  <a:solidFill>
                    <a:schemeClr val="tx2"/>
                  </a:solidFill>
                  <a:latin typeface="Arial" pitchFamily="34" charset="0"/>
                </a:rPr>
                <a:t>DE DESCANSO, EL TRABAJO A DESEMPEÑAR, ETC.</a:t>
              </a:r>
            </a:p>
          </p:txBody>
        </p:sp>
      </p:grpSp>
    </p:spTree>
    <p:extLst>
      <p:ext uri="{BB962C8B-B14F-4D97-AF65-F5344CB8AC3E}">
        <p14:creationId xmlns:p14="http://schemas.microsoft.com/office/powerpoint/2010/main" val="937093394"/>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92866">
                                            <p:txEl>
                                              <p:pRg st="0" end="0"/>
                                            </p:txEl>
                                          </p:spTgt>
                                        </p:tgtEl>
                                        <p:attrNameLst>
                                          <p:attrName>style.visibility</p:attrName>
                                        </p:attrNameLst>
                                      </p:cBhvr>
                                      <p:to>
                                        <p:strVal val="visible"/>
                                      </p:to>
                                    </p:set>
                                    <p:anim calcmode="lin" valueType="num">
                                      <p:cBhvr>
                                        <p:cTn id="7" dur="500" fill="hold"/>
                                        <p:tgtEl>
                                          <p:spTgt spid="292866">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292866">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92867"/>
                                        </p:tgtEl>
                                        <p:attrNameLst>
                                          <p:attrName>style.visibility</p:attrName>
                                        </p:attrNameLst>
                                      </p:cBhvr>
                                      <p:to>
                                        <p:strVal val="visible"/>
                                      </p:to>
                                    </p:set>
                                    <p:anim calcmode="lin" valueType="num">
                                      <p:cBhvr>
                                        <p:cTn id="12" dur="500" fill="hold"/>
                                        <p:tgtEl>
                                          <p:spTgt spid="292867"/>
                                        </p:tgtEl>
                                        <p:attrNameLst>
                                          <p:attrName>ppt_w</p:attrName>
                                        </p:attrNameLst>
                                      </p:cBhvr>
                                      <p:tavLst>
                                        <p:tav tm="0">
                                          <p:val>
                                            <p:fltVal val="0"/>
                                          </p:val>
                                        </p:tav>
                                        <p:tav tm="100000">
                                          <p:val>
                                            <p:strVal val="#ppt_w"/>
                                          </p:val>
                                        </p:tav>
                                      </p:tavLst>
                                    </p:anim>
                                    <p:anim calcmode="lin" valueType="num">
                                      <p:cBhvr>
                                        <p:cTn id="13" dur="500" fill="hold"/>
                                        <p:tgtEl>
                                          <p:spTgt spid="29286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2866" grpId="0" build="p" autoUpdateAnimBg="0" advAuto="0"/>
    </p:bldLst>
  </p:timing>
</p:sld>
</file>

<file path=ppt/slides/slide2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3890" name="Rectangle 2"/>
          <p:cNvSpPr>
            <a:spLocks noGrp="1" noChangeArrowheads="1"/>
          </p:cNvSpPr>
          <p:nvPr>
            <p:ph type="body" idx="1"/>
          </p:nvPr>
        </p:nvSpPr>
        <p:spPr>
          <a:xfrm>
            <a:off x="1066800" y="304800"/>
            <a:ext cx="7391400" cy="533400"/>
          </a:xfrm>
        </p:spPr>
        <p:txBody>
          <a:bodyPr/>
          <a:lstStyle/>
          <a:p>
            <a:pPr marL="0" indent="0" algn="ctr" eaLnBrk="1" hangingPunct="1">
              <a:buFont typeface="Wingdings" pitchFamily="2" charset="2"/>
              <a:buNone/>
              <a:defRPr/>
            </a:pPr>
            <a:r>
              <a:rPr lang="es-MX" b="1" dirty="0" smtClean="0">
                <a:solidFill>
                  <a:schemeClr val="tx2"/>
                </a:solidFill>
                <a:effectLst>
                  <a:outerShdw blurRad="38100" dist="38100" dir="2700000" algn="tl">
                    <a:srgbClr val="C0C0C0"/>
                  </a:outerShdw>
                </a:effectLst>
                <a:ea typeface="+mn-ea"/>
                <a:cs typeface="+mn-cs"/>
              </a:rPr>
              <a:t> CONTRATACION E </a:t>
            </a:r>
            <a:r>
              <a:rPr lang="es-MX" b="1" dirty="0" smtClean="0">
                <a:solidFill>
                  <a:schemeClr val="tx2"/>
                </a:solidFill>
                <a:effectLst>
                  <a:outerShdw blurRad="38100" dist="38100" dir="2700000" algn="tl">
                    <a:srgbClr val="C0C0C0"/>
                  </a:outerShdw>
                </a:effectLst>
                <a:ea typeface="+mn-ea"/>
                <a:cs typeface="+mn-cs"/>
              </a:rPr>
              <a:t>INDUCCI</a:t>
            </a:r>
            <a:r>
              <a:rPr lang="es-ES" b="1" dirty="0" err="1" smtClean="0">
                <a:solidFill>
                  <a:schemeClr val="tx2"/>
                </a:solidFill>
                <a:effectLst>
                  <a:outerShdw blurRad="38100" dist="38100" dir="2700000" algn="tl">
                    <a:srgbClr val="C0C0C0"/>
                  </a:outerShdw>
                </a:effectLst>
                <a:ea typeface="+mn-ea"/>
                <a:cs typeface="+mn-cs"/>
              </a:rPr>
              <a:t>Ó</a:t>
            </a:r>
            <a:r>
              <a:rPr lang="es-MX" b="1" dirty="0" smtClean="0">
                <a:solidFill>
                  <a:schemeClr val="tx2"/>
                </a:solidFill>
                <a:effectLst>
                  <a:outerShdw blurRad="38100" dist="38100" dir="2700000" algn="tl">
                    <a:srgbClr val="C0C0C0"/>
                  </a:outerShdw>
                </a:effectLst>
                <a:ea typeface="+mn-ea"/>
                <a:cs typeface="+mn-cs"/>
              </a:rPr>
              <a:t>N </a:t>
            </a:r>
            <a:endParaRPr lang="es-MX" b="1" i="1" dirty="0" smtClean="0">
              <a:solidFill>
                <a:schemeClr val="tx2"/>
              </a:solidFill>
              <a:effectLst>
                <a:outerShdw blurRad="38100" dist="38100" dir="2700000" algn="tl">
                  <a:srgbClr val="C0C0C0"/>
                </a:outerShdw>
              </a:effectLst>
              <a:ea typeface="+mn-ea"/>
              <a:cs typeface="+mn-cs"/>
            </a:endParaRPr>
          </a:p>
        </p:txBody>
      </p:sp>
      <p:grpSp>
        <p:nvGrpSpPr>
          <p:cNvPr id="293891" name="Group 3"/>
          <p:cNvGrpSpPr>
            <a:grpSpLocks/>
          </p:cNvGrpSpPr>
          <p:nvPr/>
        </p:nvGrpSpPr>
        <p:grpSpPr bwMode="auto">
          <a:xfrm>
            <a:off x="381000" y="1143000"/>
            <a:ext cx="8610600" cy="4298950"/>
            <a:chOff x="336" y="768"/>
            <a:chExt cx="5424" cy="2708"/>
          </a:xfrm>
        </p:grpSpPr>
        <p:sp>
          <p:nvSpPr>
            <p:cNvPr id="293892" name="Text Box 4"/>
            <p:cNvSpPr txBox="1">
              <a:spLocks noChangeArrowheads="1"/>
            </p:cNvSpPr>
            <p:nvPr/>
          </p:nvSpPr>
          <p:spPr bwMode="auto">
            <a:xfrm>
              <a:off x="336" y="768"/>
              <a:ext cx="5424" cy="4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600" b="1" i="1" u="sng">
                  <a:effectLst>
                    <a:outerShdw blurRad="38100" dist="38100" dir="2700000" algn="tl">
                      <a:srgbClr val="C0C0C0"/>
                    </a:outerShdw>
                  </a:effectLst>
                  <a:latin typeface="Arial" charset="0"/>
                  <a:ea typeface="+mn-ea"/>
                </a:rPr>
                <a:t>BIENVENIDA. </a:t>
              </a:r>
              <a:endParaRPr kumimoji="1" lang="es-ES" sz="3600" b="1" i="1" u="sng">
                <a:effectLst>
                  <a:outerShdw blurRad="38100" dist="38100" dir="2700000" algn="tl">
                    <a:srgbClr val="C0C0C0"/>
                  </a:outerShdw>
                </a:effectLst>
                <a:latin typeface="Arial" charset="0"/>
                <a:ea typeface="+mn-ea"/>
              </a:endParaRPr>
            </a:p>
          </p:txBody>
        </p:sp>
        <p:sp>
          <p:nvSpPr>
            <p:cNvPr id="293893" name="Text Box 5"/>
            <p:cNvSpPr txBox="1">
              <a:spLocks noChangeArrowheads="1"/>
            </p:cNvSpPr>
            <p:nvPr/>
          </p:nvSpPr>
          <p:spPr bwMode="auto">
            <a:xfrm>
              <a:off x="706" y="1266"/>
              <a:ext cx="4992" cy="22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800" b="1" dirty="0">
                  <a:solidFill>
                    <a:schemeClr val="tx2"/>
                  </a:solidFill>
                  <a:latin typeface="Arial" pitchFamily="34" charset="0"/>
                </a:rPr>
                <a:t>TODOS ESTOS Y OTROS </a:t>
              </a:r>
              <a:r>
                <a:rPr kumimoji="1" lang="es-MX" altLang="es-MX" sz="2800" b="1" dirty="0" smtClean="0">
                  <a:solidFill>
                    <a:schemeClr val="tx2"/>
                  </a:solidFill>
                  <a:latin typeface="Arial" pitchFamily="34" charset="0"/>
                </a:rPr>
                <a:t>M</a:t>
              </a:r>
              <a:r>
                <a:rPr kumimoji="1" lang="es-ES" altLang="es-MX" sz="2800" b="1" dirty="0" smtClean="0">
                  <a:solidFill>
                    <a:schemeClr val="tx2"/>
                  </a:solidFill>
                  <a:latin typeface="Arial" pitchFamily="34" charset="0"/>
                </a:rPr>
                <a:t>Á</a:t>
              </a:r>
              <a:r>
                <a:rPr kumimoji="1" lang="es-MX" altLang="es-MX" sz="2800" b="1" dirty="0" smtClean="0">
                  <a:solidFill>
                    <a:schemeClr val="tx2"/>
                  </a:solidFill>
                  <a:latin typeface="Arial" pitchFamily="34" charset="0"/>
                </a:rPr>
                <a:t>S </a:t>
              </a:r>
              <a:r>
                <a:rPr kumimoji="1" lang="es-MX" altLang="es-MX" sz="2800" b="1" dirty="0">
                  <a:solidFill>
                    <a:schemeClr val="tx2"/>
                  </a:solidFill>
                  <a:latin typeface="Arial" pitchFamily="34" charset="0"/>
                </a:rPr>
                <a:t>SE ENCUENTRAN EN EL DENOMINADO </a:t>
              </a:r>
              <a:r>
                <a:rPr kumimoji="1" lang="es-MX" altLang="es-MX" sz="2800" b="1" i="1" u="sng" dirty="0">
                  <a:solidFill>
                    <a:srgbClr val="0000CC"/>
                  </a:solidFill>
                  <a:effectLst>
                    <a:outerShdw blurRad="38100" dist="38100" dir="2700000" algn="tl">
                      <a:srgbClr val="C0C0C0"/>
                    </a:outerShdw>
                  </a:effectLst>
                  <a:latin typeface="Arial" pitchFamily="34" charset="0"/>
                </a:rPr>
                <a:t>“MANUAL DE BIENVENIDA”</a:t>
              </a:r>
              <a:r>
                <a:rPr kumimoji="1" lang="es-MX" altLang="ja-JP" sz="2800" b="1" dirty="0">
                  <a:solidFill>
                    <a:schemeClr val="tx2"/>
                  </a:solidFill>
                  <a:latin typeface="Arial" pitchFamily="34" charset="0"/>
                </a:rPr>
                <a:t>, ENTREGADO A CADA NUEVO TRABAJADOR. EN </a:t>
              </a:r>
              <a:r>
                <a:rPr kumimoji="1" lang="es-MX" altLang="ja-JP" sz="2800" b="1" dirty="0" smtClean="0">
                  <a:solidFill>
                    <a:schemeClr val="tx2"/>
                  </a:solidFill>
                  <a:latin typeface="Arial" pitchFamily="34" charset="0"/>
                </a:rPr>
                <a:t>M</a:t>
              </a:r>
              <a:r>
                <a:rPr kumimoji="1" lang="es-ES" altLang="ja-JP" sz="2800" b="1" dirty="0" smtClean="0">
                  <a:solidFill>
                    <a:schemeClr val="tx2"/>
                  </a:solidFill>
                  <a:latin typeface="Arial" pitchFamily="34" charset="0"/>
                </a:rPr>
                <a:t>É</a:t>
              </a:r>
              <a:r>
                <a:rPr kumimoji="1" lang="es-MX" altLang="ja-JP" sz="2800" b="1" dirty="0" smtClean="0">
                  <a:solidFill>
                    <a:schemeClr val="tx2"/>
                  </a:solidFill>
                  <a:latin typeface="Arial" pitchFamily="34" charset="0"/>
                </a:rPr>
                <a:t>XICO </a:t>
              </a:r>
              <a:r>
                <a:rPr kumimoji="1" lang="es-MX" altLang="ja-JP" sz="2800" b="1" dirty="0">
                  <a:solidFill>
                    <a:schemeClr val="tx2"/>
                  </a:solidFill>
                  <a:latin typeface="Arial" pitchFamily="34" charset="0"/>
                </a:rPr>
                <a:t>EN EL </a:t>
              </a:r>
              <a:r>
                <a:rPr kumimoji="1" lang="es-MX" altLang="ja-JP" sz="2800" b="1" dirty="0" smtClean="0">
                  <a:solidFill>
                    <a:schemeClr val="tx2"/>
                  </a:solidFill>
                  <a:latin typeface="Arial" pitchFamily="34" charset="0"/>
                </a:rPr>
                <a:t>ART</a:t>
              </a:r>
              <a:r>
                <a:rPr kumimoji="1" lang="es-ES" altLang="ja-JP" sz="2800" b="1" dirty="0" smtClean="0">
                  <a:solidFill>
                    <a:schemeClr val="tx2"/>
                  </a:solidFill>
                  <a:latin typeface="Arial" pitchFamily="34" charset="0"/>
                </a:rPr>
                <a:t>Í</a:t>
              </a:r>
              <a:r>
                <a:rPr kumimoji="1" lang="es-MX" altLang="ja-JP" sz="2800" b="1" dirty="0" smtClean="0">
                  <a:solidFill>
                    <a:schemeClr val="tx2"/>
                  </a:solidFill>
                  <a:latin typeface="Arial" pitchFamily="34" charset="0"/>
                </a:rPr>
                <a:t>CULO </a:t>
              </a:r>
              <a:r>
                <a:rPr kumimoji="1" lang="es-MX" altLang="ja-JP" sz="2800" b="1" dirty="0">
                  <a:solidFill>
                    <a:schemeClr val="tx2"/>
                  </a:solidFill>
                  <a:latin typeface="Arial" pitchFamily="34" charset="0"/>
                </a:rPr>
                <a:t>425 DE LA LEY FEDERAL DEL TRABAJO ORDENA QUE SE ENTREGUE A CADA TRABAJADOR UNA COPIA DEL REGLAMENTO INTERNO DE TRABAJO.</a:t>
              </a:r>
              <a:endParaRPr kumimoji="1" lang="es-MX" altLang="es-MX" sz="2800" b="1" dirty="0">
                <a:solidFill>
                  <a:schemeClr val="tx2"/>
                </a:solidFill>
                <a:latin typeface="Arial" pitchFamily="34" charset="0"/>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93890">
                                            <p:txEl>
                                              <p:pRg st="0" end="0"/>
                                            </p:txEl>
                                          </p:spTgt>
                                        </p:tgtEl>
                                        <p:attrNameLst>
                                          <p:attrName>style.visibility</p:attrName>
                                        </p:attrNameLst>
                                      </p:cBhvr>
                                      <p:to>
                                        <p:strVal val="visible"/>
                                      </p:to>
                                    </p:set>
                                    <p:anim calcmode="lin" valueType="num">
                                      <p:cBhvr>
                                        <p:cTn id="7" dur="500" fill="hold"/>
                                        <p:tgtEl>
                                          <p:spTgt spid="293890">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293890">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93891"/>
                                        </p:tgtEl>
                                        <p:attrNameLst>
                                          <p:attrName>style.visibility</p:attrName>
                                        </p:attrNameLst>
                                      </p:cBhvr>
                                      <p:to>
                                        <p:strVal val="visible"/>
                                      </p:to>
                                    </p:set>
                                    <p:anim calcmode="lin" valueType="num">
                                      <p:cBhvr>
                                        <p:cTn id="12" dur="500" fill="hold"/>
                                        <p:tgtEl>
                                          <p:spTgt spid="293891"/>
                                        </p:tgtEl>
                                        <p:attrNameLst>
                                          <p:attrName>ppt_w</p:attrName>
                                        </p:attrNameLst>
                                      </p:cBhvr>
                                      <p:tavLst>
                                        <p:tav tm="0">
                                          <p:val>
                                            <p:fltVal val="0"/>
                                          </p:val>
                                        </p:tav>
                                        <p:tav tm="100000">
                                          <p:val>
                                            <p:strVal val="#ppt_w"/>
                                          </p:val>
                                        </p:tav>
                                      </p:tavLst>
                                    </p:anim>
                                    <p:anim calcmode="lin" valueType="num">
                                      <p:cBhvr>
                                        <p:cTn id="13" dur="500" fill="hold"/>
                                        <p:tgtEl>
                                          <p:spTgt spid="29389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3890" grpId="0" build="p" autoUpdateAnimBg="0" advAuto="0"/>
    </p:bldLst>
  </p:timing>
</p:sld>
</file>

<file path=ppt/slides/slide2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4914" name="Rectangle 2"/>
          <p:cNvSpPr>
            <a:spLocks noGrp="1" noChangeArrowheads="1"/>
          </p:cNvSpPr>
          <p:nvPr>
            <p:ph type="body" idx="1"/>
          </p:nvPr>
        </p:nvSpPr>
        <p:spPr>
          <a:xfrm>
            <a:off x="1066800" y="304800"/>
            <a:ext cx="7391400" cy="533400"/>
          </a:xfrm>
        </p:spPr>
        <p:txBody>
          <a:bodyPr/>
          <a:lstStyle/>
          <a:p>
            <a:pPr marL="0" indent="0" algn="ctr" eaLnBrk="1" hangingPunct="1">
              <a:buFont typeface="Wingdings" pitchFamily="2" charset="2"/>
              <a:buNone/>
              <a:defRPr/>
            </a:pPr>
            <a:r>
              <a:rPr lang="es-MX" b="1" dirty="0" smtClean="0">
                <a:solidFill>
                  <a:schemeClr val="tx2"/>
                </a:solidFill>
                <a:effectLst>
                  <a:outerShdw blurRad="38100" dist="38100" dir="2700000" algn="tl">
                    <a:srgbClr val="C0C0C0"/>
                  </a:outerShdw>
                </a:effectLst>
                <a:ea typeface="+mn-ea"/>
                <a:cs typeface="+mn-cs"/>
              </a:rPr>
              <a:t> CONTRATACION E </a:t>
            </a:r>
            <a:r>
              <a:rPr lang="es-MX" b="1" dirty="0" smtClean="0">
                <a:solidFill>
                  <a:schemeClr val="tx2"/>
                </a:solidFill>
                <a:effectLst>
                  <a:outerShdw blurRad="38100" dist="38100" dir="2700000" algn="tl">
                    <a:srgbClr val="C0C0C0"/>
                  </a:outerShdw>
                </a:effectLst>
                <a:ea typeface="+mn-ea"/>
                <a:cs typeface="+mn-cs"/>
              </a:rPr>
              <a:t>INDUCCI</a:t>
            </a:r>
            <a:r>
              <a:rPr lang="es-ES" b="1" dirty="0" err="1" smtClean="0">
                <a:solidFill>
                  <a:schemeClr val="tx2"/>
                </a:solidFill>
                <a:effectLst>
                  <a:outerShdw blurRad="38100" dist="38100" dir="2700000" algn="tl">
                    <a:srgbClr val="C0C0C0"/>
                  </a:outerShdw>
                </a:effectLst>
                <a:ea typeface="+mn-ea"/>
                <a:cs typeface="+mn-cs"/>
              </a:rPr>
              <a:t>Ó</a:t>
            </a:r>
            <a:r>
              <a:rPr lang="es-MX" b="1" dirty="0" smtClean="0">
                <a:solidFill>
                  <a:schemeClr val="tx2"/>
                </a:solidFill>
                <a:effectLst>
                  <a:outerShdw blurRad="38100" dist="38100" dir="2700000" algn="tl">
                    <a:srgbClr val="C0C0C0"/>
                  </a:outerShdw>
                </a:effectLst>
                <a:ea typeface="+mn-ea"/>
                <a:cs typeface="+mn-cs"/>
              </a:rPr>
              <a:t>N </a:t>
            </a:r>
            <a:endParaRPr lang="es-MX" b="1" i="1" dirty="0" smtClean="0">
              <a:solidFill>
                <a:schemeClr val="tx2"/>
              </a:solidFill>
              <a:effectLst>
                <a:outerShdw blurRad="38100" dist="38100" dir="2700000" algn="tl">
                  <a:srgbClr val="C0C0C0"/>
                </a:outerShdw>
              </a:effectLst>
              <a:ea typeface="+mn-ea"/>
              <a:cs typeface="+mn-cs"/>
            </a:endParaRPr>
          </a:p>
        </p:txBody>
      </p:sp>
      <p:grpSp>
        <p:nvGrpSpPr>
          <p:cNvPr id="294915" name="Group 3"/>
          <p:cNvGrpSpPr>
            <a:grpSpLocks/>
          </p:cNvGrpSpPr>
          <p:nvPr/>
        </p:nvGrpSpPr>
        <p:grpSpPr bwMode="auto">
          <a:xfrm>
            <a:off x="381000" y="1143000"/>
            <a:ext cx="8610600" cy="5226050"/>
            <a:chOff x="336" y="768"/>
            <a:chExt cx="5424" cy="3292"/>
          </a:xfrm>
        </p:grpSpPr>
        <p:sp>
          <p:nvSpPr>
            <p:cNvPr id="294916" name="Text Box 4"/>
            <p:cNvSpPr txBox="1">
              <a:spLocks noChangeArrowheads="1"/>
            </p:cNvSpPr>
            <p:nvPr/>
          </p:nvSpPr>
          <p:spPr bwMode="auto">
            <a:xfrm>
              <a:off x="336" y="768"/>
              <a:ext cx="5424" cy="4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600" b="1" i="1" u="sng">
                  <a:effectLst>
                    <a:outerShdw blurRad="38100" dist="38100" dir="2700000" algn="tl">
                      <a:srgbClr val="C0C0C0"/>
                    </a:outerShdw>
                  </a:effectLst>
                  <a:latin typeface="Arial" charset="0"/>
                  <a:ea typeface="+mn-ea"/>
                </a:rPr>
                <a:t>ACTIVIDADES. </a:t>
              </a:r>
              <a:endParaRPr kumimoji="1" lang="es-ES" sz="3600" b="1" i="1" u="sng">
                <a:effectLst>
                  <a:outerShdw blurRad="38100" dist="38100" dir="2700000" algn="tl">
                    <a:srgbClr val="C0C0C0"/>
                  </a:outerShdw>
                </a:effectLst>
                <a:latin typeface="Arial" charset="0"/>
                <a:ea typeface="+mn-ea"/>
              </a:endParaRPr>
            </a:p>
          </p:txBody>
        </p:sp>
        <p:sp>
          <p:nvSpPr>
            <p:cNvPr id="225285" name="Text Box 5"/>
            <p:cNvSpPr txBox="1">
              <a:spLocks noChangeArrowheads="1"/>
            </p:cNvSpPr>
            <p:nvPr/>
          </p:nvSpPr>
          <p:spPr bwMode="auto">
            <a:xfrm>
              <a:off x="663" y="1210"/>
              <a:ext cx="4992" cy="2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457200" indent="-457200"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buFontTx/>
                <a:buAutoNum type="arabicPeriod"/>
              </a:pPr>
              <a:r>
                <a:rPr kumimoji="1" lang="es-MX" altLang="es-MX" b="1" dirty="0" smtClean="0">
                  <a:solidFill>
                    <a:schemeClr val="tx2"/>
                  </a:solidFill>
                  <a:latin typeface="Arial" pitchFamily="34" charset="0"/>
                </a:rPr>
                <a:t>REUNI</a:t>
              </a:r>
              <a:r>
                <a:rPr kumimoji="1" lang="es-ES" altLang="es-MX" b="1" dirty="0" err="1" smtClean="0">
                  <a:solidFill>
                    <a:schemeClr val="tx2"/>
                  </a:solidFill>
                  <a:latin typeface="Arial" pitchFamily="34" charset="0"/>
                </a:rPr>
                <a:t>Ó</a:t>
              </a:r>
              <a:r>
                <a:rPr kumimoji="1" lang="es-MX" altLang="es-MX" b="1" dirty="0" smtClean="0">
                  <a:solidFill>
                    <a:schemeClr val="tx2"/>
                  </a:solidFill>
                  <a:latin typeface="Arial" pitchFamily="34" charset="0"/>
                </a:rPr>
                <a:t>N </a:t>
              </a:r>
              <a:r>
                <a:rPr kumimoji="1" lang="es-MX" altLang="es-MX" b="1" dirty="0">
                  <a:solidFill>
                    <a:schemeClr val="tx2"/>
                  </a:solidFill>
                  <a:latin typeface="Arial" pitchFamily="34" charset="0"/>
                </a:rPr>
                <a:t>CON EL PERSONAL DE NUEVO INGRESO.</a:t>
              </a:r>
            </a:p>
            <a:p>
              <a:pPr algn="just" eaLnBrk="1" hangingPunct="1">
                <a:buFontTx/>
                <a:buAutoNum type="arabicPeriod"/>
              </a:pPr>
              <a:r>
                <a:rPr kumimoji="1" lang="es-MX" altLang="es-MX" b="1" dirty="0" smtClean="0">
                  <a:solidFill>
                    <a:schemeClr val="tx2"/>
                  </a:solidFill>
                  <a:latin typeface="Arial" pitchFamily="34" charset="0"/>
                </a:rPr>
                <a:t>INFORMACI</a:t>
              </a:r>
              <a:r>
                <a:rPr kumimoji="1" lang="es-ES" altLang="es-MX" b="1" dirty="0" err="1" smtClean="0">
                  <a:solidFill>
                    <a:schemeClr val="tx2"/>
                  </a:solidFill>
                  <a:latin typeface="Arial" pitchFamily="34" charset="0"/>
                </a:rPr>
                <a:t>Ó</a:t>
              </a:r>
              <a:r>
                <a:rPr kumimoji="1" lang="es-MX" altLang="es-MX" b="1" dirty="0" smtClean="0">
                  <a:solidFill>
                    <a:schemeClr val="tx2"/>
                  </a:solidFill>
                  <a:latin typeface="Arial" pitchFamily="34" charset="0"/>
                </a:rPr>
                <a:t>N </a:t>
              </a:r>
              <a:r>
                <a:rPr kumimoji="1" lang="es-MX" altLang="es-MX" b="1" dirty="0">
                  <a:solidFill>
                    <a:schemeClr val="tx2"/>
                  </a:solidFill>
                  <a:latin typeface="Arial" pitchFamily="34" charset="0"/>
                </a:rPr>
                <a:t>Y EXPLICACION AMPLIA SOBRE EL CONTENIDO DEL MANUAL DE BIENVENIDA, QUE PUEDE CONTENER LOS SIGUIENTES ASPECTOS:</a:t>
              </a:r>
            </a:p>
            <a:p>
              <a:pPr algn="just" eaLnBrk="1" hangingPunct="1"/>
              <a:r>
                <a:rPr kumimoji="1" lang="es-MX" altLang="es-MX" b="1" dirty="0">
                  <a:solidFill>
                    <a:schemeClr val="tx2"/>
                  </a:solidFill>
                  <a:latin typeface="Arial" pitchFamily="34" charset="0"/>
                </a:rPr>
                <a:t>	A) HISTORIA DE LA ORGANIZACIÓN.</a:t>
              </a:r>
            </a:p>
            <a:p>
              <a:pPr algn="just" eaLnBrk="1" hangingPunct="1"/>
              <a:r>
                <a:rPr kumimoji="1" lang="es-MX" altLang="es-MX" b="1" dirty="0">
                  <a:solidFill>
                    <a:schemeClr val="tx2"/>
                  </a:solidFill>
                  <a:latin typeface="Arial" pitchFamily="34" charset="0"/>
                </a:rPr>
                <a:t>	B) SU </a:t>
              </a:r>
              <a:r>
                <a:rPr kumimoji="1" lang="es-MX" altLang="es-MX" b="1" dirty="0" smtClean="0">
                  <a:solidFill>
                    <a:schemeClr val="tx2"/>
                  </a:solidFill>
                  <a:latin typeface="Arial" pitchFamily="34" charset="0"/>
                </a:rPr>
                <a:t>VISI</a:t>
              </a:r>
              <a:r>
                <a:rPr kumimoji="1" lang="es-ES" altLang="es-MX" b="1" dirty="0" err="1" smtClean="0">
                  <a:solidFill>
                    <a:schemeClr val="tx2"/>
                  </a:solidFill>
                  <a:latin typeface="Arial" pitchFamily="34" charset="0"/>
                </a:rPr>
                <a:t>Ó</a:t>
              </a:r>
              <a:r>
                <a:rPr kumimoji="1" lang="es-MX" altLang="es-MX" b="1" dirty="0" smtClean="0">
                  <a:solidFill>
                    <a:schemeClr val="tx2"/>
                  </a:solidFill>
                  <a:latin typeface="Arial" pitchFamily="34" charset="0"/>
                </a:rPr>
                <a:t>N</a:t>
              </a:r>
              <a:r>
                <a:rPr kumimoji="1" lang="es-MX" altLang="es-MX" b="1" dirty="0">
                  <a:solidFill>
                    <a:schemeClr val="tx2"/>
                  </a:solidFill>
                  <a:latin typeface="Arial" pitchFamily="34" charset="0"/>
                </a:rPr>
                <a:t>, </a:t>
              </a:r>
              <a:r>
                <a:rPr kumimoji="1" lang="es-MX" altLang="es-MX" b="1" dirty="0" smtClean="0">
                  <a:solidFill>
                    <a:schemeClr val="tx2"/>
                  </a:solidFill>
                  <a:latin typeface="Arial" pitchFamily="34" charset="0"/>
                </a:rPr>
                <a:t>MISI</a:t>
              </a:r>
              <a:r>
                <a:rPr kumimoji="1" lang="es-ES" altLang="es-MX" b="1" dirty="0" err="1" smtClean="0">
                  <a:solidFill>
                    <a:schemeClr val="tx2"/>
                  </a:solidFill>
                  <a:latin typeface="Arial" pitchFamily="34" charset="0"/>
                </a:rPr>
                <a:t>Ó</a:t>
              </a:r>
              <a:r>
                <a:rPr kumimoji="1" lang="es-MX" altLang="es-MX" b="1" dirty="0" smtClean="0">
                  <a:solidFill>
                    <a:schemeClr val="tx2"/>
                  </a:solidFill>
                  <a:latin typeface="Arial" pitchFamily="34" charset="0"/>
                </a:rPr>
                <a:t>N </a:t>
              </a:r>
              <a:r>
                <a:rPr kumimoji="1" lang="es-MX" altLang="es-MX" b="1" dirty="0">
                  <a:solidFill>
                    <a:schemeClr val="tx2"/>
                  </a:solidFill>
                  <a:latin typeface="Arial" pitchFamily="34" charset="0"/>
                </a:rPr>
                <a:t>Y OBJETIVOS.</a:t>
              </a:r>
            </a:p>
            <a:p>
              <a:pPr algn="just" eaLnBrk="1" hangingPunct="1"/>
              <a:r>
                <a:rPr kumimoji="1" lang="es-MX" altLang="es-MX" b="1" dirty="0">
                  <a:solidFill>
                    <a:schemeClr val="tx2"/>
                  </a:solidFill>
                  <a:latin typeface="Arial" pitchFamily="34" charset="0"/>
                </a:rPr>
                <a:t>	C) HORARIOS</a:t>
              </a:r>
            </a:p>
            <a:p>
              <a:pPr algn="just" eaLnBrk="1" hangingPunct="1"/>
              <a:r>
                <a:rPr kumimoji="1" lang="es-MX" altLang="es-MX" b="1" dirty="0">
                  <a:solidFill>
                    <a:schemeClr val="tx2"/>
                  </a:solidFill>
                  <a:latin typeface="Arial" pitchFamily="34" charset="0"/>
                </a:rPr>
                <a:t>	D) </a:t>
              </a:r>
              <a:r>
                <a:rPr kumimoji="1" lang="es-MX" altLang="es-MX" b="1" dirty="0" smtClean="0">
                  <a:solidFill>
                    <a:schemeClr val="tx2"/>
                  </a:solidFill>
                  <a:latin typeface="Arial" pitchFamily="34" charset="0"/>
                </a:rPr>
                <a:t>ART</a:t>
              </a:r>
              <a:r>
                <a:rPr kumimoji="1" lang="es-ES" altLang="es-MX" b="1" dirty="0" smtClean="0">
                  <a:solidFill>
                    <a:schemeClr val="tx2"/>
                  </a:solidFill>
                  <a:latin typeface="Arial" pitchFamily="34" charset="0"/>
                </a:rPr>
                <a:t>Í</a:t>
              </a:r>
              <a:r>
                <a:rPr kumimoji="1" lang="es-MX" altLang="es-MX" b="1" dirty="0" smtClean="0">
                  <a:solidFill>
                    <a:schemeClr val="tx2"/>
                  </a:solidFill>
                  <a:latin typeface="Arial" pitchFamily="34" charset="0"/>
                </a:rPr>
                <a:t>CULOS </a:t>
              </a:r>
              <a:r>
                <a:rPr kumimoji="1" lang="es-MX" altLang="es-MX" b="1" dirty="0">
                  <a:solidFill>
                    <a:schemeClr val="tx2"/>
                  </a:solidFill>
                  <a:latin typeface="Arial" pitchFamily="34" charset="0"/>
                </a:rPr>
                <a:t>QUE PRODUCE O SERVICIOS QUE PRESTA.</a:t>
              </a:r>
            </a:p>
            <a:p>
              <a:pPr algn="just" eaLnBrk="1" hangingPunct="1"/>
              <a:r>
                <a:rPr kumimoji="1" lang="es-MX" altLang="es-MX" b="1" dirty="0">
                  <a:solidFill>
                    <a:schemeClr val="tx2"/>
                  </a:solidFill>
                  <a:latin typeface="Arial" pitchFamily="34" charset="0"/>
                </a:rPr>
                <a:t>	E) ESTRUCTURA DE LA ORGANIZACIÓN.</a:t>
              </a: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94914">
                                            <p:txEl>
                                              <p:pRg st="0" end="0"/>
                                            </p:txEl>
                                          </p:spTgt>
                                        </p:tgtEl>
                                        <p:attrNameLst>
                                          <p:attrName>style.visibility</p:attrName>
                                        </p:attrNameLst>
                                      </p:cBhvr>
                                      <p:to>
                                        <p:strVal val="visible"/>
                                      </p:to>
                                    </p:set>
                                    <p:anim calcmode="lin" valueType="num">
                                      <p:cBhvr>
                                        <p:cTn id="7" dur="500" fill="hold"/>
                                        <p:tgtEl>
                                          <p:spTgt spid="294914">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294914">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94915"/>
                                        </p:tgtEl>
                                        <p:attrNameLst>
                                          <p:attrName>style.visibility</p:attrName>
                                        </p:attrNameLst>
                                      </p:cBhvr>
                                      <p:to>
                                        <p:strVal val="visible"/>
                                      </p:to>
                                    </p:set>
                                    <p:anim calcmode="lin" valueType="num">
                                      <p:cBhvr>
                                        <p:cTn id="12" dur="500" fill="hold"/>
                                        <p:tgtEl>
                                          <p:spTgt spid="294915"/>
                                        </p:tgtEl>
                                        <p:attrNameLst>
                                          <p:attrName>ppt_w</p:attrName>
                                        </p:attrNameLst>
                                      </p:cBhvr>
                                      <p:tavLst>
                                        <p:tav tm="0">
                                          <p:val>
                                            <p:fltVal val="0"/>
                                          </p:val>
                                        </p:tav>
                                        <p:tav tm="100000">
                                          <p:val>
                                            <p:strVal val="#ppt_w"/>
                                          </p:val>
                                        </p:tav>
                                      </p:tavLst>
                                    </p:anim>
                                    <p:anim calcmode="lin" valueType="num">
                                      <p:cBhvr>
                                        <p:cTn id="13" dur="500" fill="hold"/>
                                        <p:tgtEl>
                                          <p:spTgt spid="29491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4914" grpId="0" build="p" autoUpdateAnimBg="0" advAuto="0"/>
    </p:bldLst>
  </p:timing>
</p:sld>
</file>

<file path=ppt/slides/slide2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5938" name="Rectangle 2"/>
          <p:cNvSpPr>
            <a:spLocks noGrp="1" noChangeArrowheads="1"/>
          </p:cNvSpPr>
          <p:nvPr>
            <p:ph type="body" idx="1"/>
          </p:nvPr>
        </p:nvSpPr>
        <p:spPr>
          <a:xfrm>
            <a:off x="1066800" y="304800"/>
            <a:ext cx="7391400" cy="533400"/>
          </a:xfrm>
        </p:spPr>
        <p:txBody>
          <a:bodyPr/>
          <a:lstStyle/>
          <a:p>
            <a:pPr marL="0" indent="0" algn="ctr" eaLnBrk="1" hangingPunct="1">
              <a:buFont typeface="Wingdings" pitchFamily="2" charset="2"/>
              <a:buNone/>
              <a:defRPr/>
            </a:pPr>
            <a:r>
              <a:rPr lang="es-MX" b="1" dirty="0" smtClean="0">
                <a:solidFill>
                  <a:schemeClr val="tx2"/>
                </a:solidFill>
                <a:effectLst>
                  <a:outerShdw blurRad="38100" dist="38100" dir="2700000" algn="tl">
                    <a:srgbClr val="C0C0C0"/>
                  </a:outerShdw>
                </a:effectLst>
                <a:ea typeface="+mn-ea"/>
                <a:cs typeface="+mn-cs"/>
              </a:rPr>
              <a:t> CONTRATACIÓN E INDUCCIÓN </a:t>
            </a:r>
            <a:endParaRPr lang="es-MX" b="1" i="1" dirty="0" smtClean="0">
              <a:solidFill>
                <a:schemeClr val="tx2"/>
              </a:solidFill>
              <a:effectLst>
                <a:outerShdw blurRad="38100" dist="38100" dir="2700000" algn="tl">
                  <a:srgbClr val="C0C0C0"/>
                </a:outerShdw>
              </a:effectLst>
              <a:ea typeface="+mn-ea"/>
              <a:cs typeface="+mn-cs"/>
            </a:endParaRPr>
          </a:p>
        </p:txBody>
      </p:sp>
      <p:grpSp>
        <p:nvGrpSpPr>
          <p:cNvPr id="295939" name="Group 3"/>
          <p:cNvGrpSpPr>
            <a:grpSpLocks/>
          </p:cNvGrpSpPr>
          <p:nvPr/>
        </p:nvGrpSpPr>
        <p:grpSpPr bwMode="auto">
          <a:xfrm>
            <a:off x="381000" y="1143000"/>
            <a:ext cx="8686800" cy="4206875"/>
            <a:chOff x="336" y="768"/>
            <a:chExt cx="5472" cy="2650"/>
          </a:xfrm>
        </p:grpSpPr>
        <p:sp>
          <p:nvSpPr>
            <p:cNvPr id="295940" name="Text Box 4"/>
            <p:cNvSpPr txBox="1">
              <a:spLocks noChangeArrowheads="1"/>
            </p:cNvSpPr>
            <p:nvPr/>
          </p:nvSpPr>
          <p:spPr bwMode="auto">
            <a:xfrm>
              <a:off x="336" y="768"/>
              <a:ext cx="5424" cy="4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600" b="1" i="1" u="sng" dirty="0">
                  <a:solidFill>
                    <a:srgbClr val="FF0000"/>
                  </a:solidFill>
                  <a:effectLst>
                    <a:outerShdw blurRad="38100" dist="38100" dir="2700000" algn="tl">
                      <a:srgbClr val="C0C0C0"/>
                    </a:outerShdw>
                  </a:effectLst>
                  <a:latin typeface="Arial" charset="0"/>
                  <a:ea typeface="+mn-ea"/>
                </a:rPr>
                <a:t>ACTIVIDADES.</a:t>
              </a:r>
              <a:r>
                <a:rPr kumimoji="1" lang="es-MX" sz="3600" b="1" i="1" u="sng" dirty="0">
                  <a:solidFill>
                    <a:srgbClr val="FFFF66"/>
                  </a:solidFill>
                  <a:effectLst>
                    <a:outerShdw blurRad="38100" dist="38100" dir="2700000" algn="tl">
                      <a:srgbClr val="C0C0C0"/>
                    </a:outerShdw>
                  </a:effectLst>
                  <a:latin typeface="Arial" charset="0"/>
                  <a:ea typeface="+mn-ea"/>
                </a:rPr>
                <a:t> </a:t>
              </a:r>
              <a:endParaRPr kumimoji="1" lang="es-ES" sz="3600" b="1" i="1" u="sng" dirty="0">
                <a:solidFill>
                  <a:srgbClr val="FFFF66"/>
                </a:solidFill>
                <a:effectLst>
                  <a:outerShdw blurRad="38100" dist="38100" dir="2700000" algn="tl">
                    <a:srgbClr val="C0C0C0"/>
                  </a:outerShdw>
                </a:effectLst>
                <a:latin typeface="Arial" charset="0"/>
                <a:ea typeface="+mn-ea"/>
              </a:endParaRPr>
            </a:p>
          </p:txBody>
        </p:sp>
        <p:sp>
          <p:nvSpPr>
            <p:cNvPr id="226309" name="Text Box 5"/>
            <p:cNvSpPr txBox="1">
              <a:spLocks noChangeArrowheads="1"/>
            </p:cNvSpPr>
            <p:nvPr/>
          </p:nvSpPr>
          <p:spPr bwMode="auto">
            <a:xfrm>
              <a:off x="816" y="1266"/>
              <a:ext cx="4992" cy="21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457200" indent="-457200"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b="1" dirty="0">
                  <a:solidFill>
                    <a:schemeClr val="tx2"/>
                  </a:solidFill>
                  <a:latin typeface="Arial" pitchFamily="34" charset="0"/>
                </a:rPr>
                <a:t>	F) POLITICAS DE PERSONAL</a:t>
              </a:r>
            </a:p>
            <a:p>
              <a:pPr algn="just" eaLnBrk="1" hangingPunct="1"/>
              <a:r>
                <a:rPr kumimoji="1" lang="es-MX" altLang="es-MX" b="1" dirty="0">
                  <a:solidFill>
                    <a:schemeClr val="tx2"/>
                  </a:solidFill>
                  <a:latin typeface="Arial" pitchFamily="34" charset="0"/>
                </a:rPr>
                <a:t>	G) PRESTACIONES Y BENEFICIOS</a:t>
              </a:r>
            </a:p>
            <a:p>
              <a:pPr algn="just" eaLnBrk="1" hangingPunct="1"/>
              <a:r>
                <a:rPr kumimoji="1" lang="es-MX" altLang="es-MX" b="1" dirty="0">
                  <a:solidFill>
                    <a:schemeClr val="tx2"/>
                  </a:solidFill>
                  <a:latin typeface="Arial" pitchFamily="34" charset="0"/>
                </a:rPr>
                <a:t>	H) </a:t>
              </a:r>
              <a:r>
                <a:rPr kumimoji="1" lang="es-MX" altLang="es-MX" b="1" dirty="0" smtClean="0">
                  <a:solidFill>
                    <a:schemeClr val="tx2"/>
                  </a:solidFill>
                  <a:latin typeface="Arial" pitchFamily="34" charset="0"/>
                </a:rPr>
                <a:t>UBICACIÓM </a:t>
              </a:r>
              <a:r>
                <a:rPr kumimoji="1" lang="es-MX" altLang="es-MX" b="1" dirty="0">
                  <a:solidFill>
                    <a:schemeClr val="tx2"/>
                  </a:solidFill>
                  <a:latin typeface="Arial" pitchFamily="34" charset="0"/>
                </a:rPr>
                <a:t>DE SERVICIOS: COMEDOR, CONSULTORIO </a:t>
              </a:r>
              <a:r>
                <a:rPr kumimoji="1" lang="es-MX" altLang="es-MX" b="1" dirty="0" smtClean="0">
                  <a:solidFill>
                    <a:schemeClr val="tx2"/>
                  </a:solidFill>
                  <a:latin typeface="Arial" pitchFamily="34" charset="0"/>
                </a:rPr>
                <a:t>MÉDICO</a:t>
              </a:r>
              <a:r>
                <a:rPr kumimoji="1" lang="es-MX" altLang="es-MX" b="1" dirty="0">
                  <a:solidFill>
                    <a:schemeClr val="tx2"/>
                  </a:solidFill>
                  <a:latin typeface="Arial" pitchFamily="34" charset="0"/>
                </a:rPr>
                <a:t>, ETC.</a:t>
              </a:r>
            </a:p>
            <a:p>
              <a:pPr algn="just" eaLnBrk="1" hangingPunct="1"/>
              <a:r>
                <a:rPr kumimoji="1" lang="es-MX" altLang="es-MX" b="1" dirty="0">
                  <a:solidFill>
                    <a:schemeClr val="tx2"/>
                  </a:solidFill>
                  <a:latin typeface="Arial" pitchFamily="34" charset="0"/>
                </a:rPr>
                <a:t>	I) REGLAMENTO INTERNO DE TRABAJO</a:t>
              </a:r>
            </a:p>
            <a:p>
              <a:pPr algn="just" eaLnBrk="1" hangingPunct="1"/>
              <a:r>
                <a:rPr kumimoji="1" lang="es-MX" altLang="es-MX" b="1" dirty="0">
                  <a:solidFill>
                    <a:schemeClr val="tx2"/>
                  </a:solidFill>
                  <a:latin typeface="Arial" pitchFamily="34" charset="0"/>
                </a:rPr>
                <a:t>	J) PEQUEÑO PLANO DE LAS INSTALACIONES</a:t>
              </a:r>
            </a:p>
            <a:p>
              <a:pPr algn="just" eaLnBrk="1" hangingPunct="1"/>
              <a:r>
                <a:rPr kumimoji="1" lang="es-MX" altLang="es-MX" b="1" dirty="0">
                  <a:solidFill>
                    <a:schemeClr val="tx2"/>
                  </a:solidFill>
                  <a:latin typeface="Arial" pitchFamily="34" charset="0"/>
                </a:rPr>
                <a:t>	K) MEDIDAS DE EMERGENCIA: CASO DE INCENDIO, TERREMOTOS, CORTOS </a:t>
              </a:r>
              <a:r>
                <a:rPr kumimoji="1" lang="es-MX" altLang="es-MX" b="1" dirty="0" smtClean="0">
                  <a:solidFill>
                    <a:schemeClr val="tx2"/>
                  </a:solidFill>
                  <a:latin typeface="Arial" pitchFamily="34" charset="0"/>
                </a:rPr>
                <a:t>CIRCUÍTOS</a:t>
              </a:r>
              <a:r>
                <a:rPr kumimoji="1" lang="es-MX" altLang="es-MX" b="1" dirty="0">
                  <a:solidFill>
                    <a:schemeClr val="tx2"/>
                  </a:solidFill>
                  <a:latin typeface="Arial" pitchFamily="34" charset="0"/>
                </a:rPr>
                <a:t>, ETC.</a:t>
              </a: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95938">
                                            <p:txEl>
                                              <p:pRg st="0" end="0"/>
                                            </p:txEl>
                                          </p:spTgt>
                                        </p:tgtEl>
                                        <p:attrNameLst>
                                          <p:attrName>style.visibility</p:attrName>
                                        </p:attrNameLst>
                                      </p:cBhvr>
                                      <p:to>
                                        <p:strVal val="visible"/>
                                      </p:to>
                                    </p:set>
                                    <p:anim calcmode="lin" valueType="num">
                                      <p:cBhvr>
                                        <p:cTn id="7" dur="500" fill="hold"/>
                                        <p:tgtEl>
                                          <p:spTgt spid="295938">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295938">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95939"/>
                                        </p:tgtEl>
                                        <p:attrNameLst>
                                          <p:attrName>style.visibility</p:attrName>
                                        </p:attrNameLst>
                                      </p:cBhvr>
                                      <p:to>
                                        <p:strVal val="visible"/>
                                      </p:to>
                                    </p:set>
                                    <p:anim calcmode="lin" valueType="num">
                                      <p:cBhvr>
                                        <p:cTn id="12" dur="500" fill="hold"/>
                                        <p:tgtEl>
                                          <p:spTgt spid="295939"/>
                                        </p:tgtEl>
                                        <p:attrNameLst>
                                          <p:attrName>ppt_w</p:attrName>
                                        </p:attrNameLst>
                                      </p:cBhvr>
                                      <p:tavLst>
                                        <p:tav tm="0">
                                          <p:val>
                                            <p:fltVal val="0"/>
                                          </p:val>
                                        </p:tav>
                                        <p:tav tm="100000">
                                          <p:val>
                                            <p:strVal val="#ppt_w"/>
                                          </p:val>
                                        </p:tav>
                                      </p:tavLst>
                                    </p:anim>
                                    <p:anim calcmode="lin" valueType="num">
                                      <p:cBhvr>
                                        <p:cTn id="13" dur="500" fill="hold"/>
                                        <p:tgtEl>
                                          <p:spTgt spid="29593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938" grpId="0" build="p" autoUpdateAnimBg="0" advAuto="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Rectangle 2"/>
          <p:cNvSpPr>
            <a:spLocks noChangeArrowheads="1"/>
          </p:cNvSpPr>
          <p:nvPr/>
        </p:nvSpPr>
        <p:spPr bwMode="auto">
          <a:xfrm>
            <a:off x="625797" y="179928"/>
            <a:ext cx="8194675" cy="58477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3200" b="1" dirty="0" smtClean="0">
                <a:solidFill>
                  <a:schemeClr val="tx2"/>
                </a:solidFill>
                <a:effectLst>
                  <a:outerShdw blurRad="38100" dist="38100" dir="2700000" algn="tl">
                    <a:srgbClr val="C0C0C0"/>
                  </a:outerShdw>
                </a:effectLst>
                <a:latin typeface="Arial" pitchFamily="34" charset="0"/>
              </a:rPr>
              <a:t>Planeación </a:t>
            </a:r>
            <a:r>
              <a:rPr lang="es-MX" altLang="es-MX" sz="3200" b="1" dirty="0">
                <a:solidFill>
                  <a:schemeClr val="tx2"/>
                </a:solidFill>
                <a:effectLst>
                  <a:outerShdw blurRad="38100" dist="38100" dir="2700000" algn="tl">
                    <a:srgbClr val="C0C0C0"/>
                  </a:outerShdw>
                </a:effectLst>
                <a:latin typeface="Arial" pitchFamily="34" charset="0"/>
              </a:rPr>
              <a:t>de los Recursos Humanos</a:t>
            </a:r>
            <a:endParaRPr lang="es-ES" altLang="es-MX" sz="3200" b="1" dirty="0">
              <a:solidFill>
                <a:schemeClr val="tx2"/>
              </a:solidFill>
              <a:effectLst>
                <a:outerShdw blurRad="38100" dist="38100" dir="2700000" algn="tl">
                  <a:srgbClr val="C0C0C0"/>
                </a:outerShdw>
              </a:effectLst>
              <a:latin typeface="Arial" pitchFamily="34" charset="0"/>
            </a:endParaRPr>
          </a:p>
        </p:txBody>
      </p:sp>
      <p:sp>
        <p:nvSpPr>
          <p:cNvPr id="422915" name="Rectangle 3"/>
          <p:cNvSpPr>
            <a:spLocks noChangeArrowheads="1"/>
          </p:cNvSpPr>
          <p:nvPr/>
        </p:nvSpPr>
        <p:spPr bwMode="auto">
          <a:xfrm>
            <a:off x="728662" y="836712"/>
            <a:ext cx="8451850" cy="5029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lnSpc>
                <a:spcPct val="90000"/>
              </a:lnSpc>
              <a:spcBef>
                <a:spcPct val="20000"/>
              </a:spcBef>
              <a:buClr>
                <a:srgbClr val="330099"/>
              </a:buClr>
              <a:buSzPct val="75000"/>
            </a:pPr>
            <a:endParaRPr lang="es-MX" altLang="es-MX" sz="2800" b="1" dirty="0">
              <a:solidFill>
                <a:schemeClr val="tx2"/>
              </a:solidFill>
              <a:latin typeface="Arial" pitchFamily="34" charset="0"/>
            </a:endParaRPr>
          </a:p>
        </p:txBody>
      </p:sp>
      <p:sp>
        <p:nvSpPr>
          <p:cNvPr id="3" name="Rectángulo 2"/>
          <p:cNvSpPr/>
          <p:nvPr/>
        </p:nvSpPr>
        <p:spPr>
          <a:xfrm>
            <a:off x="827584" y="774571"/>
            <a:ext cx="8208912" cy="3662541"/>
          </a:xfrm>
          <a:prstGeom prst="rect">
            <a:avLst/>
          </a:prstGeom>
        </p:spPr>
        <p:txBody>
          <a:bodyPr wrap="square">
            <a:spAutoFit/>
          </a:bodyPr>
          <a:lstStyle/>
          <a:p>
            <a:pPr algn="just"/>
            <a:r>
              <a:rPr lang="es-MX" sz="2800" b="1" dirty="0" smtClean="0">
                <a:solidFill>
                  <a:srgbClr val="FF0000"/>
                </a:solidFill>
              </a:rPr>
              <a:t>¿Qué es una estratégia?</a:t>
            </a:r>
          </a:p>
          <a:p>
            <a:pPr algn="just"/>
            <a:r>
              <a:rPr lang="es-MX" sz="2800" dirty="0"/>
              <a:t>M</a:t>
            </a:r>
            <a:r>
              <a:rPr lang="es-MX" sz="2800" dirty="0" smtClean="0"/>
              <a:t>odelo que </a:t>
            </a:r>
            <a:r>
              <a:rPr lang="es-MX" sz="2800" dirty="0"/>
              <a:t>integra los principales objetivos, políticas y sucesión de acciones de una organización en un todo coherente. Una estrategia bien formulada ayuda a ordenar y asignar los recursos de una organización, de una forma singular y viable. </a:t>
            </a:r>
          </a:p>
          <a:p>
            <a:pPr algn="ctr"/>
            <a:r>
              <a:rPr lang="es-MX" dirty="0"/>
              <a:t>• </a:t>
            </a:r>
            <a:r>
              <a:rPr lang="es-MX" sz="3200" b="1" dirty="0">
                <a:solidFill>
                  <a:schemeClr val="accent5">
                    <a:lumMod val="25000"/>
                  </a:schemeClr>
                </a:solidFill>
              </a:rPr>
              <a:t>“Planes enfocados hacia el futuro, con patrones del pasado” </a:t>
            </a:r>
          </a:p>
        </p:txBody>
      </p:sp>
      <p:pic>
        <p:nvPicPr>
          <p:cNvPr id="2" name="Imagen 1"/>
          <p:cNvPicPr>
            <a:picLocks noChangeAspect="1"/>
          </p:cNvPicPr>
          <p:nvPr/>
        </p:nvPicPr>
        <p:blipFill>
          <a:blip r:embed="rId3"/>
          <a:stretch>
            <a:fillRect/>
          </a:stretch>
        </p:blipFill>
        <p:spPr>
          <a:xfrm>
            <a:off x="5436096" y="4341102"/>
            <a:ext cx="3312368" cy="2184242"/>
          </a:xfrm>
          <a:prstGeom prst="rect">
            <a:avLst/>
          </a:prstGeom>
        </p:spPr>
      </p:pic>
    </p:spTree>
    <p:extLst>
      <p:ext uri="{BB962C8B-B14F-4D97-AF65-F5344CB8AC3E}">
        <p14:creationId xmlns:p14="http://schemas.microsoft.com/office/powerpoint/2010/main" val="2560077580"/>
      </p:ext>
    </p:extLst>
  </p:cSld>
  <p:clrMapOvr>
    <a:masterClrMapping/>
  </p:clrMapOvr>
  <p:timing>
    <p:tnLst>
      <p:par>
        <p:cTn id="1" dur="indefinite" restart="never" nodeType="tmRoot"/>
      </p:par>
    </p:tnLst>
  </p:timing>
</p:sld>
</file>

<file path=ppt/slides/slide2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62" name="Rectangle 2"/>
          <p:cNvSpPr>
            <a:spLocks noGrp="1" noChangeArrowheads="1"/>
          </p:cNvSpPr>
          <p:nvPr>
            <p:ph type="body" idx="1"/>
          </p:nvPr>
        </p:nvSpPr>
        <p:spPr>
          <a:xfrm>
            <a:off x="1066800" y="152400"/>
            <a:ext cx="7391400" cy="533400"/>
          </a:xfrm>
        </p:spPr>
        <p:txBody>
          <a:bodyPr/>
          <a:lstStyle/>
          <a:p>
            <a:pPr marL="0" indent="0" algn="ctr" eaLnBrk="1" hangingPunct="1">
              <a:lnSpc>
                <a:spcPct val="90000"/>
              </a:lnSpc>
              <a:buFont typeface="Wingdings" pitchFamily="2" charset="2"/>
              <a:buNone/>
              <a:defRPr/>
            </a:pPr>
            <a:r>
              <a:rPr lang="es-MX" sz="3200" b="1" dirty="0" smtClean="0">
                <a:solidFill>
                  <a:schemeClr val="tx2"/>
                </a:solidFill>
                <a:effectLst>
                  <a:outerShdw blurRad="38100" dist="38100" dir="2700000" algn="tl">
                    <a:srgbClr val="C0C0C0"/>
                  </a:outerShdw>
                </a:effectLst>
                <a:ea typeface="+mn-ea"/>
                <a:cs typeface="+mn-cs"/>
              </a:rPr>
              <a:t> CAPACITACIÓN </a:t>
            </a:r>
            <a:endParaRPr lang="es-MX" sz="3200" b="1" i="1" dirty="0" smtClean="0">
              <a:solidFill>
                <a:schemeClr val="tx2"/>
              </a:solidFill>
              <a:effectLst>
                <a:outerShdw blurRad="38100" dist="38100" dir="2700000" algn="tl">
                  <a:srgbClr val="C0C0C0"/>
                </a:outerShdw>
              </a:effectLst>
              <a:ea typeface="+mn-ea"/>
              <a:cs typeface="+mn-cs"/>
            </a:endParaRPr>
          </a:p>
        </p:txBody>
      </p:sp>
      <p:grpSp>
        <p:nvGrpSpPr>
          <p:cNvPr id="296963" name="Group 3"/>
          <p:cNvGrpSpPr>
            <a:grpSpLocks/>
          </p:cNvGrpSpPr>
          <p:nvPr/>
        </p:nvGrpSpPr>
        <p:grpSpPr bwMode="auto">
          <a:xfrm>
            <a:off x="354014" y="838200"/>
            <a:ext cx="8610600" cy="5684838"/>
            <a:chOff x="607" y="768"/>
            <a:chExt cx="5424" cy="3581"/>
          </a:xfrm>
        </p:grpSpPr>
        <p:sp>
          <p:nvSpPr>
            <p:cNvPr id="296964" name="Text Box 4"/>
            <p:cNvSpPr txBox="1">
              <a:spLocks noChangeArrowheads="1"/>
            </p:cNvSpPr>
            <p:nvPr/>
          </p:nvSpPr>
          <p:spPr bwMode="auto">
            <a:xfrm>
              <a:off x="607" y="768"/>
              <a:ext cx="5424" cy="4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600" b="1" i="1" u="sng" dirty="0" smtClean="0">
                  <a:solidFill>
                    <a:srgbClr val="FF0000"/>
                  </a:solidFill>
                  <a:effectLst>
                    <a:outerShdw blurRad="38100" dist="38100" dir="2700000" algn="tl">
                      <a:srgbClr val="C0C0C0"/>
                    </a:outerShdw>
                  </a:effectLst>
                  <a:latin typeface="Arial" charset="0"/>
                  <a:ea typeface="+mn-ea"/>
                </a:rPr>
                <a:t>INTRODUCCIÓN </a:t>
              </a:r>
              <a:endParaRPr kumimoji="1" lang="es-ES" sz="3600" b="1" i="1" u="sng" dirty="0">
                <a:solidFill>
                  <a:srgbClr val="FF0000"/>
                </a:solidFill>
                <a:effectLst>
                  <a:outerShdw blurRad="38100" dist="38100" dir="2700000" algn="tl">
                    <a:srgbClr val="C0C0C0"/>
                  </a:outerShdw>
                </a:effectLst>
                <a:latin typeface="Arial" charset="0"/>
                <a:ea typeface="+mn-ea"/>
              </a:endParaRPr>
            </a:p>
          </p:txBody>
        </p:sp>
        <p:sp>
          <p:nvSpPr>
            <p:cNvPr id="227333" name="Text Box 5"/>
            <p:cNvSpPr txBox="1">
              <a:spLocks noChangeArrowheads="1"/>
            </p:cNvSpPr>
            <p:nvPr/>
          </p:nvSpPr>
          <p:spPr bwMode="auto">
            <a:xfrm>
              <a:off x="816" y="1266"/>
              <a:ext cx="4992" cy="308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457200" indent="-457200"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b="1" dirty="0">
                  <a:solidFill>
                    <a:schemeClr val="tx2"/>
                  </a:solidFill>
                  <a:latin typeface="Arial" pitchFamily="34" charset="0"/>
                </a:rPr>
                <a:t>     UN VEZ CONTRATADOS Y OPERANDO NUESTROS NUEVOS COLABORADORES EN </a:t>
              </a:r>
              <a:r>
                <a:rPr kumimoji="1" lang="es-MX" altLang="es-MX" b="1" dirty="0" smtClean="0">
                  <a:solidFill>
                    <a:schemeClr val="tx2"/>
                  </a:solidFill>
                  <a:latin typeface="Arial" pitchFamily="34" charset="0"/>
                </a:rPr>
                <a:t>LA </a:t>
              </a:r>
              <a:r>
                <a:rPr kumimoji="1" lang="es-MX" altLang="es-MX" b="1" dirty="0">
                  <a:solidFill>
                    <a:schemeClr val="tx2"/>
                  </a:solidFill>
                  <a:latin typeface="Arial" pitchFamily="34" charset="0"/>
                </a:rPr>
                <a:t>ORGANIZACIÓN, DEBEMOS DE TENER ESPECIAL CUIDADO QUE SE DESEMPEÑEN CORRECTAMENTE EN SUS AREAS DE TRABAJO; QUE OPTIMICEN SUS RECURSOS, COMO EL TIEMPO Y LAS HERRAMIENTAS QUE TENGAN QUE UTILIZAR PARA CUMPLIR CON LOS OBJETIVOS Y METAS DE LA EMPRESA, </a:t>
              </a:r>
              <a:r>
                <a:rPr kumimoji="1" lang="es-MX" altLang="es-MX" b="1" dirty="0" smtClean="0">
                  <a:solidFill>
                    <a:schemeClr val="tx2"/>
                  </a:solidFill>
                  <a:latin typeface="Arial" pitchFamily="34" charset="0"/>
                </a:rPr>
                <a:t>APLICANDO CORRECTAMENTE </a:t>
              </a:r>
              <a:r>
                <a:rPr kumimoji="1" lang="es-MX" altLang="es-MX" b="1" dirty="0">
                  <a:solidFill>
                    <a:schemeClr val="tx2"/>
                  </a:solidFill>
                  <a:latin typeface="Arial" pitchFamily="34" charset="0"/>
                </a:rPr>
                <a:t>SUS CONOCIMIENTOS, HABILIDADES, APTITUDES, COMPETENCIAS, POR LO CUAL ES IMPORTANTE PLANEAR SU </a:t>
              </a:r>
              <a:r>
                <a:rPr kumimoji="1" lang="es-MX" altLang="es-MX" b="1" dirty="0" smtClean="0">
                  <a:solidFill>
                    <a:schemeClr val="tx2"/>
                  </a:solidFill>
                  <a:latin typeface="Arial" pitchFamily="34" charset="0"/>
                </a:rPr>
                <a:t>CAPACITACIÓN</a:t>
              </a:r>
              <a:r>
                <a:rPr kumimoji="1" lang="es-MX" altLang="es-MX" b="1" dirty="0">
                  <a:solidFill>
                    <a:schemeClr val="tx2"/>
                  </a:solidFill>
                  <a:latin typeface="Arial" pitchFamily="34" charset="0"/>
                </a:rPr>
                <a:t>.</a:t>
              </a: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96962">
                                            <p:txEl>
                                              <p:pRg st="0" end="0"/>
                                            </p:txEl>
                                          </p:spTgt>
                                        </p:tgtEl>
                                        <p:attrNameLst>
                                          <p:attrName>style.visibility</p:attrName>
                                        </p:attrNameLst>
                                      </p:cBhvr>
                                      <p:to>
                                        <p:strVal val="visible"/>
                                      </p:to>
                                    </p:set>
                                    <p:anim calcmode="lin" valueType="num">
                                      <p:cBhvr>
                                        <p:cTn id="7" dur="500" fill="hold"/>
                                        <p:tgtEl>
                                          <p:spTgt spid="296962">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296962">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96963"/>
                                        </p:tgtEl>
                                        <p:attrNameLst>
                                          <p:attrName>style.visibility</p:attrName>
                                        </p:attrNameLst>
                                      </p:cBhvr>
                                      <p:to>
                                        <p:strVal val="visible"/>
                                      </p:to>
                                    </p:set>
                                    <p:anim calcmode="lin" valueType="num">
                                      <p:cBhvr>
                                        <p:cTn id="12" dur="500" fill="hold"/>
                                        <p:tgtEl>
                                          <p:spTgt spid="296963"/>
                                        </p:tgtEl>
                                        <p:attrNameLst>
                                          <p:attrName>ppt_w</p:attrName>
                                        </p:attrNameLst>
                                      </p:cBhvr>
                                      <p:tavLst>
                                        <p:tav tm="0">
                                          <p:val>
                                            <p:fltVal val="0"/>
                                          </p:val>
                                        </p:tav>
                                        <p:tav tm="100000">
                                          <p:val>
                                            <p:strVal val="#ppt_w"/>
                                          </p:val>
                                        </p:tav>
                                      </p:tavLst>
                                    </p:anim>
                                    <p:anim calcmode="lin" valueType="num">
                                      <p:cBhvr>
                                        <p:cTn id="13" dur="500" fill="hold"/>
                                        <p:tgtEl>
                                          <p:spTgt spid="29696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62" grpId="0" build="p" autoUpdateAnimBg="0" advAuto="0"/>
    </p:bldLst>
  </p:timing>
</p:sld>
</file>

<file path=ppt/slides/slide2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7986" name="Rectangle 2"/>
          <p:cNvSpPr>
            <a:spLocks noGrp="1" noChangeArrowheads="1"/>
          </p:cNvSpPr>
          <p:nvPr>
            <p:ph type="body" idx="1"/>
          </p:nvPr>
        </p:nvSpPr>
        <p:spPr>
          <a:xfrm>
            <a:off x="1066800" y="152400"/>
            <a:ext cx="7391400" cy="533400"/>
          </a:xfrm>
        </p:spPr>
        <p:txBody>
          <a:bodyPr/>
          <a:lstStyle/>
          <a:p>
            <a:pPr marL="0" indent="0" algn="ctr" eaLnBrk="1" hangingPunct="1">
              <a:lnSpc>
                <a:spcPct val="90000"/>
              </a:lnSpc>
              <a:buFont typeface="Wingdings" pitchFamily="2" charset="2"/>
              <a:buNone/>
              <a:defRPr/>
            </a:pPr>
            <a:r>
              <a:rPr lang="es-MX" sz="3200" b="1" dirty="0" smtClean="0">
                <a:solidFill>
                  <a:schemeClr val="tx2"/>
                </a:solidFill>
                <a:effectLst>
                  <a:outerShdw blurRad="38100" dist="38100" dir="2700000" algn="tl">
                    <a:srgbClr val="C0C0C0"/>
                  </a:outerShdw>
                </a:effectLst>
                <a:ea typeface="+mn-ea"/>
                <a:cs typeface="+mn-cs"/>
              </a:rPr>
              <a:t> CAPACITACIÓN </a:t>
            </a:r>
            <a:endParaRPr lang="es-MX" sz="3200" b="1" i="1" dirty="0" smtClean="0">
              <a:solidFill>
                <a:schemeClr val="tx2"/>
              </a:solidFill>
              <a:effectLst>
                <a:outerShdw blurRad="38100" dist="38100" dir="2700000" algn="tl">
                  <a:srgbClr val="C0C0C0"/>
                </a:outerShdw>
              </a:effectLst>
              <a:ea typeface="+mn-ea"/>
              <a:cs typeface="+mn-cs"/>
            </a:endParaRPr>
          </a:p>
        </p:txBody>
      </p:sp>
      <p:grpSp>
        <p:nvGrpSpPr>
          <p:cNvPr id="297987" name="Group 3"/>
          <p:cNvGrpSpPr>
            <a:grpSpLocks/>
          </p:cNvGrpSpPr>
          <p:nvPr/>
        </p:nvGrpSpPr>
        <p:grpSpPr bwMode="auto">
          <a:xfrm>
            <a:off x="323853" y="1032418"/>
            <a:ext cx="8610600" cy="4268790"/>
            <a:chOff x="540" y="768"/>
            <a:chExt cx="5424" cy="2689"/>
          </a:xfrm>
        </p:grpSpPr>
        <p:sp>
          <p:nvSpPr>
            <p:cNvPr id="297988" name="Text Box 4"/>
            <p:cNvSpPr txBox="1">
              <a:spLocks noChangeArrowheads="1"/>
            </p:cNvSpPr>
            <p:nvPr/>
          </p:nvSpPr>
          <p:spPr bwMode="auto">
            <a:xfrm>
              <a:off x="540" y="768"/>
              <a:ext cx="5424" cy="4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600" b="1" i="1" u="sng" dirty="0" smtClean="0">
                  <a:solidFill>
                    <a:srgbClr val="FF0000"/>
                  </a:solidFill>
                  <a:effectLst>
                    <a:outerShdw blurRad="38100" dist="38100" dir="2700000" algn="tl">
                      <a:srgbClr val="C0C0C0"/>
                    </a:outerShdw>
                  </a:effectLst>
                  <a:latin typeface="Arial" charset="0"/>
                  <a:ea typeface="+mn-ea"/>
                </a:rPr>
                <a:t>INTRODUCCIÓN </a:t>
              </a:r>
              <a:endParaRPr kumimoji="1" lang="es-ES" sz="3600" b="1" i="1" u="sng" dirty="0">
                <a:solidFill>
                  <a:srgbClr val="FF0000"/>
                </a:solidFill>
                <a:effectLst>
                  <a:outerShdw blurRad="38100" dist="38100" dir="2700000" algn="tl">
                    <a:srgbClr val="C0C0C0"/>
                  </a:outerShdw>
                </a:effectLst>
                <a:latin typeface="Arial" charset="0"/>
                <a:ea typeface="+mn-ea"/>
              </a:endParaRPr>
            </a:p>
          </p:txBody>
        </p:sp>
        <p:sp>
          <p:nvSpPr>
            <p:cNvPr id="228357" name="Text Box 5"/>
            <p:cNvSpPr txBox="1">
              <a:spLocks noChangeArrowheads="1"/>
            </p:cNvSpPr>
            <p:nvPr/>
          </p:nvSpPr>
          <p:spPr bwMode="auto">
            <a:xfrm>
              <a:off x="816" y="1538"/>
              <a:ext cx="4992" cy="191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457200" indent="-457200"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3200" b="1" dirty="0">
                  <a:solidFill>
                    <a:schemeClr val="tx2"/>
                  </a:solidFill>
                  <a:latin typeface="Arial" pitchFamily="34" charset="0"/>
                </a:rPr>
                <a:t>    </a:t>
              </a:r>
              <a:r>
                <a:rPr kumimoji="1" lang="es-MX" altLang="es-MX" sz="3200" b="1" dirty="0" smtClean="0">
                  <a:solidFill>
                    <a:srgbClr val="0000CC"/>
                  </a:solidFill>
                  <a:latin typeface="Arial" pitchFamily="34" charset="0"/>
                </a:rPr>
                <a:t>PLANEAR </a:t>
              </a:r>
              <a:r>
                <a:rPr kumimoji="1" lang="es-MX" altLang="es-MX" sz="3200" b="1" dirty="0">
                  <a:solidFill>
                    <a:srgbClr val="0000CC"/>
                  </a:solidFill>
                  <a:latin typeface="Arial" pitchFamily="34" charset="0"/>
                </a:rPr>
                <a:t>CORRECTAMENTE</a:t>
              </a:r>
              <a:r>
                <a:rPr kumimoji="1" lang="es-MX" altLang="es-MX" sz="3200" b="1" dirty="0">
                  <a:solidFill>
                    <a:schemeClr val="tx2"/>
                  </a:solidFill>
                  <a:latin typeface="Arial" pitchFamily="34" charset="0"/>
                </a:rPr>
                <a:t> LA  </a:t>
              </a:r>
              <a:r>
                <a:rPr kumimoji="1" lang="es-MX" altLang="es-MX" sz="3200" b="1" dirty="0" smtClean="0">
                  <a:solidFill>
                    <a:schemeClr val="tx2"/>
                  </a:solidFill>
                  <a:latin typeface="Arial" pitchFamily="34" charset="0"/>
                </a:rPr>
                <a:t>CAPACITACI</a:t>
              </a:r>
              <a:r>
                <a:rPr kumimoji="1" lang="es-ES" altLang="es-MX" sz="3200" b="1" dirty="0" err="1" smtClean="0">
                  <a:solidFill>
                    <a:schemeClr val="tx2"/>
                  </a:solidFill>
                  <a:latin typeface="Arial" pitchFamily="34" charset="0"/>
                </a:rPr>
                <a:t>Ó</a:t>
              </a:r>
              <a:r>
                <a:rPr kumimoji="1" lang="es-MX" altLang="es-MX" sz="3200" b="1" dirty="0" smtClean="0">
                  <a:solidFill>
                    <a:schemeClr val="tx2"/>
                  </a:solidFill>
                  <a:latin typeface="Arial" pitchFamily="34" charset="0"/>
                </a:rPr>
                <a:t>N </a:t>
              </a:r>
              <a:r>
                <a:rPr kumimoji="1" lang="es-MX" altLang="es-MX" sz="3200" b="1" dirty="0">
                  <a:solidFill>
                    <a:schemeClr val="tx2"/>
                  </a:solidFill>
                  <a:latin typeface="Arial" pitchFamily="34" charset="0"/>
                </a:rPr>
                <a:t>EN LAS DIFERENTES </a:t>
              </a:r>
              <a:r>
                <a:rPr kumimoji="1" lang="es-MX" altLang="es-MX" sz="3200" b="1" dirty="0" smtClean="0">
                  <a:solidFill>
                    <a:schemeClr val="tx2"/>
                  </a:solidFill>
                  <a:latin typeface="Arial" pitchFamily="34" charset="0"/>
                </a:rPr>
                <a:t>ÁREAS </a:t>
              </a:r>
              <a:r>
                <a:rPr kumimoji="1" lang="es-MX" altLang="es-MX" sz="3200" b="1" dirty="0">
                  <a:solidFill>
                    <a:schemeClr val="tx2"/>
                  </a:solidFill>
                  <a:latin typeface="Arial" pitchFamily="34" charset="0"/>
                </a:rPr>
                <a:t>DE LA EMPRESA, </a:t>
              </a:r>
              <a:r>
                <a:rPr kumimoji="1" lang="es-MX" altLang="es-MX" sz="3200" b="1" dirty="0" smtClean="0">
                  <a:solidFill>
                    <a:schemeClr val="tx2"/>
                  </a:solidFill>
                  <a:latin typeface="Arial" pitchFamily="34" charset="0"/>
                </a:rPr>
                <a:t>EVITAMOS TIEMPOS </a:t>
              </a:r>
              <a:r>
                <a:rPr kumimoji="1" lang="es-MX" altLang="es-MX" sz="3200" b="1" dirty="0">
                  <a:solidFill>
                    <a:schemeClr val="tx2"/>
                  </a:solidFill>
                  <a:latin typeface="Arial" pitchFamily="34" charset="0"/>
                </a:rPr>
                <a:t>MUERTOS, SOBRECARGAS DE </a:t>
              </a:r>
              <a:r>
                <a:rPr kumimoji="1" lang="es-MX" altLang="es-MX" sz="3200" b="1" dirty="0" smtClean="0">
                  <a:solidFill>
                    <a:schemeClr val="tx2"/>
                  </a:solidFill>
                  <a:latin typeface="Arial" pitchFamily="34" charset="0"/>
                </a:rPr>
                <a:t>TRABAJO, ETC.</a:t>
              </a:r>
              <a:endParaRPr kumimoji="1" lang="es-MX" altLang="es-MX" sz="3200" b="1" dirty="0">
                <a:solidFill>
                  <a:schemeClr val="tx2"/>
                </a:solidFill>
                <a:latin typeface="Arial" pitchFamily="34" charset="0"/>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97986">
                                            <p:txEl>
                                              <p:pRg st="0" end="0"/>
                                            </p:txEl>
                                          </p:spTgt>
                                        </p:tgtEl>
                                        <p:attrNameLst>
                                          <p:attrName>style.visibility</p:attrName>
                                        </p:attrNameLst>
                                      </p:cBhvr>
                                      <p:to>
                                        <p:strVal val="visible"/>
                                      </p:to>
                                    </p:set>
                                    <p:anim calcmode="lin" valueType="num">
                                      <p:cBhvr>
                                        <p:cTn id="7" dur="500" fill="hold"/>
                                        <p:tgtEl>
                                          <p:spTgt spid="297986">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297986">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297987"/>
                                        </p:tgtEl>
                                        <p:attrNameLst>
                                          <p:attrName>style.visibility</p:attrName>
                                        </p:attrNameLst>
                                      </p:cBhvr>
                                      <p:to>
                                        <p:strVal val="visible"/>
                                      </p:to>
                                    </p:set>
                                    <p:anim calcmode="lin" valueType="num">
                                      <p:cBhvr>
                                        <p:cTn id="12" dur="500" fill="hold"/>
                                        <p:tgtEl>
                                          <p:spTgt spid="297987"/>
                                        </p:tgtEl>
                                        <p:attrNameLst>
                                          <p:attrName>ppt_w</p:attrName>
                                        </p:attrNameLst>
                                      </p:cBhvr>
                                      <p:tavLst>
                                        <p:tav tm="0">
                                          <p:val>
                                            <p:fltVal val="0"/>
                                          </p:val>
                                        </p:tav>
                                        <p:tav tm="100000">
                                          <p:val>
                                            <p:strVal val="#ppt_w"/>
                                          </p:val>
                                        </p:tav>
                                      </p:tavLst>
                                    </p:anim>
                                    <p:anim calcmode="lin" valueType="num">
                                      <p:cBhvr>
                                        <p:cTn id="13" dur="500" fill="hold"/>
                                        <p:tgtEl>
                                          <p:spTgt spid="29798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986" grpId="0" build="p" autoUpdateAnimBg="0" advAuto="0"/>
    </p:bldLst>
  </p:timing>
</p:sld>
</file>

<file path=ppt/slides/slide2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9010" name="Rectangle 2"/>
          <p:cNvSpPr>
            <a:spLocks noGrp="1" noChangeArrowheads="1"/>
          </p:cNvSpPr>
          <p:nvPr>
            <p:ph type="body" idx="1"/>
          </p:nvPr>
        </p:nvSpPr>
        <p:spPr>
          <a:xfrm>
            <a:off x="1066800" y="304800"/>
            <a:ext cx="7391400" cy="533400"/>
          </a:xfrm>
        </p:spPr>
        <p:txBody>
          <a:bodyPr/>
          <a:lstStyle/>
          <a:p>
            <a:pPr marL="0" indent="0" algn="ctr" eaLnBrk="1" hangingPunct="1">
              <a:buFont typeface="Wingdings" pitchFamily="2" charset="2"/>
              <a:buNone/>
              <a:defRPr/>
            </a:pPr>
            <a:r>
              <a:rPr lang="es-MX" b="1" dirty="0" smtClean="0">
                <a:solidFill>
                  <a:schemeClr val="tx2"/>
                </a:solidFill>
                <a:effectLst>
                  <a:outerShdw blurRad="38100" dist="38100" dir="2700000" algn="tl">
                    <a:srgbClr val="C0C0C0"/>
                  </a:outerShdw>
                </a:effectLst>
                <a:ea typeface="+mn-ea"/>
                <a:cs typeface="+mn-cs"/>
              </a:rPr>
              <a:t> CAPACITACIÓN </a:t>
            </a:r>
            <a:endParaRPr lang="es-MX" b="1" i="1" dirty="0" smtClean="0">
              <a:solidFill>
                <a:schemeClr val="tx2"/>
              </a:solidFill>
              <a:effectLst>
                <a:outerShdw blurRad="38100" dist="38100" dir="2700000" algn="tl">
                  <a:srgbClr val="C0C0C0"/>
                </a:outerShdw>
              </a:effectLst>
              <a:ea typeface="+mn-ea"/>
              <a:cs typeface="+mn-cs"/>
            </a:endParaRPr>
          </a:p>
        </p:txBody>
      </p:sp>
      <p:sp>
        <p:nvSpPr>
          <p:cNvPr id="299014" name="Rectangle 6"/>
          <p:cNvSpPr>
            <a:spLocks noChangeArrowheads="1"/>
          </p:cNvSpPr>
          <p:nvPr/>
        </p:nvSpPr>
        <p:spPr bwMode="auto">
          <a:xfrm>
            <a:off x="727075" y="1352550"/>
            <a:ext cx="8382000" cy="397031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spcBef>
                <a:spcPct val="20000"/>
              </a:spcBef>
              <a:buClr>
                <a:srgbClr val="FFFF66"/>
              </a:buClr>
              <a:buSzPct val="115000"/>
              <a:buFont typeface="Wingdings" pitchFamily="2" charset="2"/>
              <a:buChar char="ü"/>
            </a:pPr>
            <a:r>
              <a:rPr lang="es-MX" altLang="es-MX" sz="2800" b="1" dirty="0">
                <a:solidFill>
                  <a:schemeClr val="tx2"/>
                </a:solidFill>
                <a:latin typeface="Arial" pitchFamily="34" charset="0"/>
              </a:rPr>
              <a:t> SU </a:t>
            </a:r>
            <a:r>
              <a:rPr lang="es-MX" altLang="es-MX" sz="2800" b="1" i="1" u="sng" dirty="0">
                <a:solidFill>
                  <a:srgbClr val="FF0000"/>
                </a:solidFill>
                <a:effectLst>
                  <a:outerShdw blurRad="38100" dist="38100" dir="2700000" algn="tl">
                    <a:srgbClr val="C0C0C0"/>
                  </a:outerShdw>
                </a:effectLst>
                <a:latin typeface="Arial" pitchFamily="34" charset="0"/>
              </a:rPr>
              <a:t>COBERTURA</a:t>
            </a:r>
            <a:r>
              <a:rPr lang="es-MX" altLang="es-MX" sz="2800" b="1" dirty="0">
                <a:solidFill>
                  <a:schemeClr val="tx2"/>
                </a:solidFill>
                <a:latin typeface="Arial" pitchFamily="34" charset="0"/>
              </a:rPr>
              <a:t> </a:t>
            </a:r>
            <a:r>
              <a:rPr lang="es-MX" altLang="es-MX" sz="2800" b="1" dirty="0" smtClean="0">
                <a:solidFill>
                  <a:schemeClr val="tx2"/>
                </a:solidFill>
                <a:latin typeface="Arial" pitchFamily="34" charset="0"/>
              </a:rPr>
              <a:t>ABARCA, </a:t>
            </a:r>
            <a:r>
              <a:rPr lang="es-MX" altLang="es-MX" sz="2800" b="1" dirty="0">
                <a:solidFill>
                  <a:schemeClr val="tx2"/>
                </a:solidFill>
                <a:latin typeface="Arial" pitchFamily="34" charset="0"/>
              </a:rPr>
              <a:t>LOS ASPECTOS DE </a:t>
            </a:r>
            <a:r>
              <a:rPr lang="es-MX" altLang="es-MX" sz="2800" b="1" dirty="0">
                <a:solidFill>
                  <a:srgbClr val="0000CC"/>
                </a:solidFill>
                <a:latin typeface="Arial" pitchFamily="34" charset="0"/>
              </a:rPr>
              <a:t>CONOCIMIENTOS (GENERALES HASTA LOS </a:t>
            </a:r>
            <a:r>
              <a:rPr lang="es-MX" altLang="es-MX" sz="2800" b="1" dirty="0" smtClean="0">
                <a:solidFill>
                  <a:srgbClr val="0000CC"/>
                </a:solidFill>
                <a:latin typeface="Arial" pitchFamily="34" charset="0"/>
              </a:rPr>
              <a:t>ESPECÍFICOS </a:t>
            </a:r>
            <a:r>
              <a:rPr lang="es-MX" altLang="es-MX" sz="2800" b="1" dirty="0">
                <a:solidFill>
                  <a:srgbClr val="0000CC"/>
                </a:solidFill>
                <a:latin typeface="Arial" pitchFamily="34" charset="0"/>
              </a:rPr>
              <a:t>DEL PUESTO)</a:t>
            </a:r>
            <a:r>
              <a:rPr lang="es-MX" altLang="es-MX" sz="2800" b="1" dirty="0">
                <a:solidFill>
                  <a:schemeClr val="tx2"/>
                </a:solidFill>
                <a:latin typeface="Arial" pitchFamily="34" charset="0"/>
              </a:rPr>
              <a:t>, DE ATENCIÓN, MEMORIA, ANÁLISIS Y RESOLUCIÓN DE PROBLEMAS, ACTITUDES Y VALORES DE LOS INDIVIDUOS, RESPONDIENDO SOBRE TODO A LAS ÁREAS COGNITIVAS DEL APRENDIZAJE, DESDE LOS NIVELES OPERATIVOS, HASTA LOS GERENCIALES.</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99010">
                                            <p:txEl>
                                              <p:pRg st="0" end="0"/>
                                            </p:txEl>
                                          </p:spTgt>
                                        </p:tgtEl>
                                        <p:attrNameLst>
                                          <p:attrName>style.visibility</p:attrName>
                                        </p:attrNameLst>
                                      </p:cBhvr>
                                      <p:to>
                                        <p:strVal val="visible"/>
                                      </p:to>
                                    </p:set>
                                    <p:anim calcmode="lin" valueType="num">
                                      <p:cBhvr>
                                        <p:cTn id="7" dur="500" fill="hold"/>
                                        <p:tgtEl>
                                          <p:spTgt spid="299010">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299010">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299014"/>
                                        </p:tgtEl>
                                        <p:attrNameLst>
                                          <p:attrName>style.visibility</p:attrName>
                                        </p:attrNameLst>
                                      </p:cBhvr>
                                      <p:to>
                                        <p:strVal val="visible"/>
                                      </p:to>
                                    </p:set>
                                    <p:anim calcmode="lin" valueType="num">
                                      <p:cBhvr>
                                        <p:cTn id="12" dur="500" fill="hold"/>
                                        <p:tgtEl>
                                          <p:spTgt spid="299014"/>
                                        </p:tgtEl>
                                        <p:attrNameLst>
                                          <p:attrName>ppt_w</p:attrName>
                                        </p:attrNameLst>
                                      </p:cBhvr>
                                      <p:tavLst>
                                        <p:tav tm="0">
                                          <p:val>
                                            <p:fltVal val="0"/>
                                          </p:val>
                                        </p:tav>
                                        <p:tav tm="100000">
                                          <p:val>
                                            <p:strVal val="#ppt_w"/>
                                          </p:val>
                                        </p:tav>
                                      </p:tavLst>
                                    </p:anim>
                                    <p:anim calcmode="lin" valueType="num">
                                      <p:cBhvr>
                                        <p:cTn id="13" dur="500" fill="hold"/>
                                        <p:tgtEl>
                                          <p:spTgt spid="29901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9010" grpId="0" build="p" autoUpdateAnimBg="0" advAuto="0"/>
      <p:bldP spid="299014" grpId="0" autoUpdateAnimBg="0"/>
    </p:bldLst>
  </p:timing>
</p:sld>
</file>

<file path=ppt/slides/slide2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6178" name="Rectangle 2"/>
          <p:cNvSpPr>
            <a:spLocks noGrp="1" noChangeArrowheads="1"/>
          </p:cNvSpPr>
          <p:nvPr>
            <p:ph type="body" idx="1"/>
          </p:nvPr>
        </p:nvSpPr>
        <p:spPr>
          <a:xfrm>
            <a:off x="1066800" y="188640"/>
            <a:ext cx="7391400" cy="533400"/>
          </a:xfrm>
        </p:spPr>
        <p:txBody>
          <a:bodyPr/>
          <a:lstStyle/>
          <a:p>
            <a:pPr marL="0" indent="0" algn="ctr" eaLnBrk="1" hangingPunct="1">
              <a:buFont typeface="Wingdings" pitchFamily="2" charset="2"/>
              <a:buNone/>
              <a:defRPr/>
            </a:pPr>
            <a:r>
              <a:rPr lang="es-MX" sz="3200" b="1" dirty="0" smtClean="0">
                <a:solidFill>
                  <a:schemeClr val="tx2"/>
                </a:solidFill>
                <a:effectLst>
                  <a:outerShdw blurRad="38100" dist="38100" dir="2700000" algn="tl">
                    <a:srgbClr val="C0C0C0"/>
                  </a:outerShdw>
                </a:effectLst>
                <a:ea typeface="+mn-ea"/>
                <a:cs typeface="+mn-cs"/>
              </a:rPr>
              <a:t> CAPACITACIÓN </a:t>
            </a:r>
            <a:endParaRPr lang="es-MX" sz="3200" b="1" i="1" dirty="0" smtClean="0">
              <a:solidFill>
                <a:schemeClr val="tx2"/>
              </a:solidFill>
              <a:effectLst>
                <a:outerShdw blurRad="38100" dist="38100" dir="2700000" algn="tl">
                  <a:srgbClr val="C0C0C0"/>
                </a:outerShdw>
              </a:effectLst>
              <a:ea typeface="+mn-ea"/>
              <a:cs typeface="+mn-cs"/>
            </a:endParaRPr>
          </a:p>
        </p:txBody>
      </p:sp>
      <p:grpSp>
        <p:nvGrpSpPr>
          <p:cNvPr id="306179" name="Group 3"/>
          <p:cNvGrpSpPr>
            <a:grpSpLocks/>
          </p:cNvGrpSpPr>
          <p:nvPr/>
        </p:nvGrpSpPr>
        <p:grpSpPr bwMode="auto">
          <a:xfrm>
            <a:off x="827088" y="1452091"/>
            <a:ext cx="8621712" cy="3921125"/>
            <a:chOff x="233" y="768"/>
            <a:chExt cx="5431" cy="2470"/>
          </a:xfrm>
        </p:grpSpPr>
        <p:sp>
          <p:nvSpPr>
            <p:cNvPr id="306180" name="Rectangle 4"/>
            <p:cNvSpPr>
              <a:spLocks noChangeArrowheads="1"/>
            </p:cNvSpPr>
            <p:nvPr/>
          </p:nvSpPr>
          <p:spPr bwMode="auto">
            <a:xfrm>
              <a:off x="240" y="768"/>
              <a:ext cx="5424" cy="3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spcBef>
                  <a:spcPct val="20000"/>
                </a:spcBef>
                <a:buClr>
                  <a:srgbClr val="FFFF66"/>
                </a:buClr>
                <a:buSzPct val="115000"/>
                <a:buFont typeface="Wingdings" pitchFamily="2" charset="2"/>
                <a:buNone/>
              </a:pPr>
              <a:r>
                <a:rPr lang="es-MX" altLang="es-MX" sz="3200" b="1" dirty="0">
                  <a:solidFill>
                    <a:srgbClr val="FF0000"/>
                  </a:solidFill>
                  <a:effectLst>
                    <a:outerShdw blurRad="38100" dist="38100" dir="2700000" algn="tl">
                      <a:srgbClr val="C0C0C0"/>
                    </a:outerShdw>
                  </a:effectLst>
                  <a:latin typeface="Arial" pitchFamily="34" charset="0"/>
                </a:rPr>
                <a:t>LA </a:t>
              </a:r>
              <a:r>
                <a:rPr lang="es-MX" altLang="es-MX" sz="3200" b="1" dirty="0" smtClean="0">
                  <a:solidFill>
                    <a:srgbClr val="FF0000"/>
                  </a:solidFill>
                  <a:effectLst>
                    <a:outerShdw blurRad="38100" dist="38100" dir="2700000" algn="tl">
                      <a:srgbClr val="C0C0C0"/>
                    </a:outerShdw>
                  </a:effectLst>
                  <a:latin typeface="Arial" pitchFamily="34" charset="0"/>
                </a:rPr>
                <a:t>LEGISLACIÓN </a:t>
              </a:r>
              <a:r>
                <a:rPr lang="es-MX" altLang="es-MX" sz="3200" b="1" dirty="0">
                  <a:solidFill>
                    <a:srgbClr val="FF0000"/>
                  </a:solidFill>
                  <a:effectLst>
                    <a:outerShdw blurRad="38100" dist="38100" dir="2700000" algn="tl">
                      <a:srgbClr val="C0C0C0"/>
                    </a:outerShdw>
                  </a:effectLst>
                  <a:latin typeface="Arial" pitchFamily="34" charset="0"/>
                </a:rPr>
                <a:t>Y LAS NORMAS</a:t>
              </a:r>
            </a:p>
          </p:txBody>
        </p:sp>
        <p:sp>
          <p:nvSpPr>
            <p:cNvPr id="306181" name="Text Box 5"/>
            <p:cNvSpPr txBox="1">
              <a:spLocks noChangeArrowheads="1"/>
            </p:cNvSpPr>
            <p:nvPr/>
          </p:nvSpPr>
          <p:spPr bwMode="auto">
            <a:xfrm>
              <a:off x="233" y="1280"/>
              <a:ext cx="5146" cy="19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just">
                <a:defRPr/>
              </a:pPr>
              <a:r>
                <a:rPr kumimoji="1" lang="es-MX" b="1" dirty="0">
                  <a:solidFill>
                    <a:schemeClr val="tx2"/>
                  </a:solidFill>
                  <a:latin typeface="Arial" charset="0"/>
                  <a:ea typeface="+mn-ea"/>
                </a:rPr>
                <a:t>EN </a:t>
              </a:r>
              <a:r>
                <a:rPr kumimoji="1" lang="es-MX" b="1" dirty="0" smtClean="0">
                  <a:solidFill>
                    <a:schemeClr val="tx2"/>
                  </a:solidFill>
                  <a:latin typeface="Arial" charset="0"/>
                  <a:ea typeface="+mn-ea"/>
                </a:rPr>
                <a:t>MÉXICO </a:t>
              </a:r>
              <a:r>
                <a:rPr kumimoji="1" lang="es-MX" b="1" dirty="0">
                  <a:solidFill>
                    <a:schemeClr val="tx2"/>
                  </a:solidFill>
                  <a:latin typeface="Arial" charset="0"/>
                  <a:ea typeface="+mn-ea"/>
                </a:rPr>
                <a:t>SE APLICAN LOS ARTICULOS </a:t>
              </a:r>
              <a:r>
                <a:rPr kumimoji="1" lang="es-MX" sz="2800" b="1" i="1" u="sng" dirty="0">
                  <a:solidFill>
                    <a:srgbClr val="0000CC"/>
                  </a:solidFill>
                  <a:effectLst>
                    <a:outerShdw blurRad="38100" dist="38100" dir="2700000" algn="tl">
                      <a:srgbClr val="C0C0C0"/>
                    </a:outerShdw>
                  </a:effectLst>
                  <a:latin typeface="Arial" charset="0"/>
                  <a:ea typeface="+mn-ea"/>
                </a:rPr>
                <a:t>153a</a:t>
              </a:r>
              <a:r>
                <a:rPr kumimoji="1" lang="es-MX" b="1" dirty="0">
                  <a:solidFill>
                    <a:schemeClr val="tx2"/>
                  </a:solidFill>
                  <a:latin typeface="Arial" charset="0"/>
                  <a:ea typeface="+mn-ea"/>
                </a:rPr>
                <a:t> Y </a:t>
              </a:r>
              <a:r>
                <a:rPr kumimoji="1" lang="es-MX" b="1" i="1" u="sng" dirty="0">
                  <a:solidFill>
                    <a:srgbClr val="0000CC"/>
                  </a:solidFill>
                  <a:effectLst>
                    <a:outerShdw blurRad="38100" dist="38100" dir="2700000" algn="tl">
                      <a:srgbClr val="C0C0C0"/>
                    </a:outerShdw>
                  </a:effectLst>
                  <a:latin typeface="Arial" charset="0"/>
                  <a:ea typeface="+mn-ea"/>
                </a:rPr>
                <a:t>SUBSIGUIENTES</a:t>
              </a:r>
              <a:r>
                <a:rPr kumimoji="1" lang="es-MX" b="1" dirty="0">
                  <a:solidFill>
                    <a:schemeClr val="tx2"/>
                  </a:solidFill>
                  <a:latin typeface="Arial" charset="0"/>
                  <a:ea typeface="+mn-ea"/>
                </a:rPr>
                <a:t> DE </a:t>
              </a:r>
              <a:r>
                <a:rPr kumimoji="1" lang="es-MX" b="1" i="1" u="sng" dirty="0">
                  <a:solidFill>
                    <a:srgbClr val="0000CC"/>
                  </a:solidFill>
                  <a:effectLst>
                    <a:outerShdw blurRad="38100" dist="38100" dir="2700000" algn="tl">
                      <a:srgbClr val="C0C0C0"/>
                    </a:outerShdw>
                  </a:effectLst>
                  <a:latin typeface="Arial" charset="0"/>
                  <a:ea typeface="+mn-ea"/>
                </a:rPr>
                <a:t>LA LEY FEDERAL DEL TRABAJO</a:t>
              </a:r>
              <a:r>
                <a:rPr kumimoji="1" lang="es-MX" b="1" dirty="0">
                  <a:solidFill>
                    <a:schemeClr val="tx2"/>
                  </a:solidFill>
                  <a:latin typeface="Arial" charset="0"/>
                  <a:ea typeface="+mn-ea"/>
                </a:rPr>
                <a:t>, LOS CUALES SE REFIEREN </a:t>
              </a:r>
              <a:r>
                <a:rPr kumimoji="1" lang="es-MX" b="1" dirty="0" smtClean="0">
                  <a:solidFill>
                    <a:schemeClr val="tx2"/>
                  </a:solidFill>
                  <a:latin typeface="Arial" charset="0"/>
                  <a:ea typeface="+mn-ea"/>
                </a:rPr>
                <a:t>ESPECÍFICAMENTE </a:t>
              </a:r>
              <a:r>
                <a:rPr kumimoji="1" lang="es-MX" b="1" dirty="0">
                  <a:solidFill>
                    <a:schemeClr val="tx2"/>
                  </a:solidFill>
                  <a:latin typeface="Arial" charset="0"/>
                  <a:ea typeface="+mn-ea"/>
                </a:rPr>
                <a:t>A LA </a:t>
              </a:r>
              <a:r>
                <a:rPr kumimoji="1" lang="es-MX" b="1" dirty="0" smtClean="0">
                  <a:solidFill>
                    <a:schemeClr val="tx2"/>
                  </a:solidFill>
                  <a:latin typeface="Arial" charset="0"/>
                  <a:ea typeface="+mn-ea"/>
                </a:rPr>
                <a:t>CAPACITACIÓN</a:t>
              </a:r>
              <a:r>
                <a:rPr kumimoji="1" lang="es-MX" b="1" dirty="0">
                  <a:solidFill>
                    <a:schemeClr val="tx2"/>
                  </a:solidFill>
                  <a:latin typeface="Arial" charset="0"/>
                  <a:ea typeface="+mn-ea"/>
                </a:rPr>
                <a:t>, </a:t>
              </a:r>
              <a:r>
                <a:rPr kumimoji="1" lang="es-MX" b="1" dirty="0" smtClean="0">
                  <a:solidFill>
                    <a:schemeClr val="tx2"/>
                  </a:solidFill>
                  <a:latin typeface="Arial" charset="0"/>
                  <a:ea typeface="+mn-ea"/>
                </a:rPr>
                <a:t>TAMBIÉN </a:t>
              </a:r>
              <a:r>
                <a:rPr kumimoji="1" lang="es-MX" b="1" dirty="0">
                  <a:solidFill>
                    <a:schemeClr val="tx2"/>
                  </a:solidFill>
                  <a:latin typeface="Arial" charset="0"/>
                  <a:ea typeface="+mn-ea"/>
                </a:rPr>
                <a:t>APLICA LA </a:t>
              </a:r>
              <a:r>
                <a:rPr kumimoji="1" lang="es-MX" b="1" i="1" u="sng" dirty="0">
                  <a:solidFill>
                    <a:srgbClr val="0000CC"/>
                  </a:solidFill>
                  <a:effectLst>
                    <a:outerShdw blurRad="38100" dist="38100" dir="2700000" algn="tl">
                      <a:srgbClr val="C0C0C0"/>
                    </a:outerShdw>
                  </a:effectLst>
                  <a:latin typeface="Arial" charset="0"/>
                  <a:ea typeface="+mn-ea"/>
                </a:rPr>
                <a:t>NORMA OFICIAL MEXICANA (NOM)</a:t>
              </a:r>
              <a:r>
                <a:rPr kumimoji="1" lang="es-MX" b="1" dirty="0">
                  <a:solidFill>
                    <a:schemeClr val="tx2"/>
                  </a:solidFill>
                  <a:latin typeface="Arial" charset="0"/>
                  <a:ea typeface="+mn-ea"/>
                </a:rPr>
                <a:t> Y ACTUALMENTE LA </a:t>
              </a:r>
              <a:r>
                <a:rPr kumimoji="1" lang="es-MX" b="1" dirty="0" smtClean="0">
                  <a:solidFill>
                    <a:schemeClr val="tx2"/>
                  </a:solidFill>
                  <a:latin typeface="Arial" charset="0"/>
                  <a:ea typeface="+mn-ea"/>
                </a:rPr>
                <a:t>VERSIÓN </a:t>
              </a:r>
              <a:r>
                <a:rPr kumimoji="1" lang="es-MX" b="1" dirty="0">
                  <a:solidFill>
                    <a:schemeClr val="tx2"/>
                  </a:solidFill>
                  <a:latin typeface="Arial" charset="0"/>
                  <a:ea typeface="+mn-ea"/>
                </a:rPr>
                <a:t>DE LA </a:t>
              </a:r>
              <a:r>
                <a:rPr kumimoji="1" lang="es-MX" b="1" i="1" u="sng" dirty="0">
                  <a:solidFill>
                    <a:srgbClr val="0000CC"/>
                  </a:solidFill>
                  <a:effectLst>
                    <a:outerShdw blurRad="38100" dist="38100" dir="2700000" algn="tl">
                      <a:srgbClr val="C0C0C0"/>
                    </a:outerShdw>
                  </a:effectLst>
                  <a:latin typeface="Arial" charset="0"/>
                  <a:ea typeface="+mn-ea"/>
                </a:rPr>
                <a:t>ISO </a:t>
              </a:r>
              <a:r>
                <a:rPr kumimoji="1" lang="es-MX" b="1" i="1" u="sng" dirty="0" smtClean="0">
                  <a:solidFill>
                    <a:srgbClr val="0000CC"/>
                  </a:solidFill>
                  <a:effectLst>
                    <a:outerShdw blurRad="38100" dist="38100" dir="2700000" algn="tl">
                      <a:srgbClr val="C0C0C0"/>
                    </a:outerShdw>
                  </a:effectLst>
                  <a:latin typeface="Arial" charset="0"/>
                  <a:ea typeface="+mn-ea"/>
                </a:rPr>
                <a:t>9001:2015</a:t>
              </a:r>
              <a:r>
                <a:rPr kumimoji="1" lang="es-MX" b="1" dirty="0" smtClean="0">
                  <a:solidFill>
                    <a:srgbClr val="0000CC"/>
                  </a:solidFill>
                  <a:latin typeface="Arial" charset="0"/>
                  <a:ea typeface="+mn-ea"/>
                </a:rPr>
                <a:t> </a:t>
              </a:r>
              <a:r>
                <a:rPr kumimoji="1" lang="es-MX" b="1" dirty="0">
                  <a:solidFill>
                    <a:schemeClr val="tx2"/>
                  </a:solidFill>
                  <a:latin typeface="Arial" charset="0"/>
                  <a:ea typeface="+mn-ea"/>
                </a:rPr>
                <a:t>QUE ES LA </a:t>
              </a:r>
              <a:r>
                <a:rPr kumimoji="1" lang="es-MX" b="1" dirty="0" smtClean="0">
                  <a:solidFill>
                    <a:schemeClr val="tx2"/>
                  </a:solidFill>
                  <a:latin typeface="Arial" charset="0"/>
                  <a:ea typeface="+mn-ea"/>
                </a:rPr>
                <a:t>CERTIFICACIÓN </a:t>
              </a:r>
              <a:r>
                <a:rPr kumimoji="1" lang="es-MX" b="1" dirty="0">
                  <a:solidFill>
                    <a:schemeClr val="tx2"/>
                  </a:solidFill>
                  <a:latin typeface="Arial" charset="0"/>
                  <a:ea typeface="+mn-ea"/>
                </a:rPr>
                <a:t>INTERNACIONAL DE CALIDAD. </a:t>
              </a: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06178">
                                            <p:txEl>
                                              <p:pRg st="0" end="0"/>
                                            </p:txEl>
                                          </p:spTgt>
                                        </p:tgtEl>
                                        <p:attrNameLst>
                                          <p:attrName>style.visibility</p:attrName>
                                        </p:attrNameLst>
                                      </p:cBhvr>
                                      <p:to>
                                        <p:strVal val="visible"/>
                                      </p:to>
                                    </p:set>
                                    <p:anim calcmode="lin" valueType="num">
                                      <p:cBhvr>
                                        <p:cTn id="7" dur="500" fill="hold"/>
                                        <p:tgtEl>
                                          <p:spTgt spid="306178">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06178">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306179"/>
                                        </p:tgtEl>
                                        <p:attrNameLst>
                                          <p:attrName>style.visibility</p:attrName>
                                        </p:attrNameLst>
                                      </p:cBhvr>
                                      <p:to>
                                        <p:strVal val="visible"/>
                                      </p:to>
                                    </p:set>
                                    <p:anim calcmode="lin" valueType="num">
                                      <p:cBhvr>
                                        <p:cTn id="12" dur="500" fill="hold"/>
                                        <p:tgtEl>
                                          <p:spTgt spid="306179"/>
                                        </p:tgtEl>
                                        <p:attrNameLst>
                                          <p:attrName>ppt_w</p:attrName>
                                        </p:attrNameLst>
                                      </p:cBhvr>
                                      <p:tavLst>
                                        <p:tav tm="0">
                                          <p:val>
                                            <p:fltVal val="0"/>
                                          </p:val>
                                        </p:tav>
                                        <p:tav tm="100000">
                                          <p:val>
                                            <p:strVal val="#ppt_w"/>
                                          </p:val>
                                        </p:tav>
                                      </p:tavLst>
                                    </p:anim>
                                    <p:anim calcmode="lin" valueType="num">
                                      <p:cBhvr>
                                        <p:cTn id="13" dur="500" fill="hold"/>
                                        <p:tgtEl>
                                          <p:spTgt spid="30617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178" grpId="0" build="p" autoUpdateAnimBg="0" advAuto="0"/>
    </p:bldLst>
  </p:timing>
</p:sld>
</file>

<file path=ppt/slides/slide2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02" name="Rectangle 2"/>
          <p:cNvSpPr>
            <a:spLocks noGrp="1" noChangeArrowheads="1"/>
          </p:cNvSpPr>
          <p:nvPr>
            <p:ph type="body" idx="1"/>
          </p:nvPr>
        </p:nvSpPr>
        <p:spPr>
          <a:xfrm>
            <a:off x="1066800" y="152400"/>
            <a:ext cx="7391400" cy="533400"/>
          </a:xfrm>
        </p:spPr>
        <p:txBody>
          <a:bodyPr/>
          <a:lstStyle/>
          <a:p>
            <a:pPr marL="0" indent="0" algn="ctr" eaLnBrk="1" hangingPunct="1">
              <a:buFont typeface="Wingdings" pitchFamily="2" charset="2"/>
              <a:buNone/>
              <a:defRPr/>
            </a:pPr>
            <a:r>
              <a:rPr lang="es-MX" b="1" dirty="0" smtClean="0">
                <a:solidFill>
                  <a:schemeClr val="tx2"/>
                </a:solidFill>
                <a:effectLst>
                  <a:outerShdw blurRad="38100" dist="38100" dir="2700000" algn="tl">
                    <a:srgbClr val="C0C0C0"/>
                  </a:outerShdw>
                </a:effectLst>
                <a:ea typeface="+mn-ea"/>
                <a:cs typeface="+mn-cs"/>
              </a:rPr>
              <a:t> CAPACITACIÓN </a:t>
            </a:r>
            <a:endParaRPr lang="es-MX" b="1" i="1" dirty="0" smtClean="0">
              <a:solidFill>
                <a:schemeClr val="tx2"/>
              </a:solidFill>
              <a:effectLst>
                <a:outerShdw blurRad="38100" dist="38100" dir="2700000" algn="tl">
                  <a:srgbClr val="C0C0C0"/>
                </a:outerShdw>
              </a:effectLst>
              <a:ea typeface="+mn-ea"/>
              <a:cs typeface="+mn-cs"/>
            </a:endParaRPr>
          </a:p>
        </p:txBody>
      </p:sp>
      <p:grpSp>
        <p:nvGrpSpPr>
          <p:cNvPr id="307203" name="Group 3"/>
          <p:cNvGrpSpPr>
            <a:grpSpLocks/>
          </p:cNvGrpSpPr>
          <p:nvPr/>
        </p:nvGrpSpPr>
        <p:grpSpPr bwMode="auto">
          <a:xfrm>
            <a:off x="381000" y="1003893"/>
            <a:ext cx="8610600" cy="4729166"/>
            <a:chOff x="240" y="768"/>
            <a:chExt cx="5424" cy="2979"/>
          </a:xfrm>
        </p:grpSpPr>
        <p:sp>
          <p:nvSpPr>
            <p:cNvPr id="307204" name="Rectangle 4"/>
            <p:cNvSpPr>
              <a:spLocks noChangeArrowheads="1"/>
            </p:cNvSpPr>
            <p:nvPr/>
          </p:nvSpPr>
          <p:spPr bwMode="auto">
            <a:xfrm>
              <a:off x="240" y="768"/>
              <a:ext cx="5424" cy="5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spcBef>
                  <a:spcPct val="20000"/>
                </a:spcBef>
                <a:buClr>
                  <a:srgbClr val="FFFF66"/>
                </a:buClr>
                <a:buSzPct val="115000"/>
                <a:buFont typeface="Wingdings" pitchFamily="2" charset="2"/>
                <a:buNone/>
              </a:pPr>
              <a:r>
                <a:rPr lang="es-MX" altLang="es-MX" sz="2800" b="1" dirty="0">
                  <a:solidFill>
                    <a:srgbClr val="FF0000"/>
                  </a:solidFill>
                  <a:effectLst>
                    <a:outerShdw blurRad="38100" dist="38100" dir="2700000" algn="tl">
                      <a:srgbClr val="C0C0C0"/>
                    </a:outerShdw>
                  </a:effectLst>
                  <a:latin typeface="Arial" pitchFamily="34" charset="0"/>
                </a:rPr>
                <a:t>AMBIENTE DE LA </a:t>
              </a:r>
              <a:r>
                <a:rPr lang="es-MX" altLang="es-MX" sz="2800" b="1" dirty="0" smtClean="0">
                  <a:solidFill>
                    <a:srgbClr val="FF0000"/>
                  </a:solidFill>
                  <a:effectLst>
                    <a:outerShdw blurRad="38100" dist="38100" dir="2700000" algn="tl">
                      <a:srgbClr val="C0C0C0"/>
                    </a:outerShdw>
                  </a:effectLst>
                  <a:latin typeface="Arial" pitchFamily="34" charset="0"/>
                </a:rPr>
                <a:t>CAPACITACIÓN </a:t>
              </a:r>
              <a:r>
                <a:rPr lang="es-MX" altLang="es-MX" sz="2800" b="1" dirty="0">
                  <a:solidFill>
                    <a:srgbClr val="FF0000"/>
                  </a:solidFill>
                  <a:effectLst>
                    <a:outerShdw blurRad="38100" dist="38100" dir="2700000" algn="tl">
                      <a:srgbClr val="C0C0C0"/>
                    </a:outerShdw>
                  </a:effectLst>
                  <a:latin typeface="Arial" pitchFamily="34" charset="0"/>
                </a:rPr>
                <a:t>Y EL DESARROLLO</a:t>
              </a:r>
            </a:p>
          </p:txBody>
        </p:sp>
        <p:sp>
          <p:nvSpPr>
            <p:cNvPr id="307205" name="Text Box 5"/>
            <p:cNvSpPr txBox="1">
              <a:spLocks noChangeArrowheads="1"/>
            </p:cNvSpPr>
            <p:nvPr/>
          </p:nvSpPr>
          <p:spPr bwMode="auto">
            <a:xfrm>
              <a:off x="470" y="1517"/>
              <a:ext cx="5146" cy="223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800" b="1" dirty="0" smtClean="0">
                  <a:solidFill>
                    <a:schemeClr val="tx2"/>
                  </a:solidFill>
                  <a:latin typeface="Arial" pitchFamily="34" charset="0"/>
                </a:rPr>
                <a:t>EL </a:t>
              </a:r>
              <a:r>
                <a:rPr kumimoji="1" lang="es-MX" altLang="es-MX" sz="2800" b="1" dirty="0">
                  <a:solidFill>
                    <a:schemeClr val="tx2"/>
                  </a:solidFill>
                  <a:latin typeface="Arial" pitchFamily="34" charset="0"/>
                </a:rPr>
                <a:t>“MEDIO AMBIENTE PROFESIONAL” DE LA </a:t>
              </a:r>
              <a:r>
                <a:rPr kumimoji="1" lang="es-MX" altLang="es-MX" sz="2800" b="1" dirty="0" smtClean="0">
                  <a:solidFill>
                    <a:schemeClr val="tx2"/>
                  </a:solidFill>
                  <a:latin typeface="Arial" pitchFamily="34" charset="0"/>
                </a:rPr>
                <a:t>CAPACITACI</a:t>
              </a:r>
              <a:r>
                <a:rPr kumimoji="1" lang="es-ES" altLang="es-MX" sz="2800" b="1" dirty="0" err="1" smtClean="0">
                  <a:solidFill>
                    <a:schemeClr val="tx2"/>
                  </a:solidFill>
                  <a:latin typeface="Arial" pitchFamily="34" charset="0"/>
                </a:rPr>
                <a:t>Ó</a:t>
              </a:r>
              <a:r>
                <a:rPr kumimoji="1" lang="es-MX" altLang="es-MX" sz="2800" b="1" dirty="0" smtClean="0">
                  <a:solidFill>
                    <a:schemeClr val="tx2"/>
                  </a:solidFill>
                  <a:latin typeface="Arial" pitchFamily="34" charset="0"/>
                </a:rPr>
                <a:t>N </a:t>
              </a:r>
              <a:r>
                <a:rPr kumimoji="1" lang="es-MX" altLang="es-MX" sz="2800" b="1" dirty="0">
                  <a:solidFill>
                    <a:schemeClr val="tx2"/>
                  </a:solidFill>
                  <a:latin typeface="Arial" pitchFamily="34" charset="0"/>
                </a:rPr>
                <a:t>Y EN ESTE AMBITO ENCONTRAMOS LAS SIGUIENTES,</a:t>
              </a:r>
            </a:p>
            <a:p>
              <a:pPr algn="just" eaLnBrk="1" hangingPunct="1"/>
              <a:r>
                <a:rPr kumimoji="1" lang="es-MX" altLang="es-MX" sz="2800" b="1" dirty="0">
                  <a:solidFill>
                    <a:schemeClr val="tx2"/>
                  </a:solidFill>
                  <a:latin typeface="Arial" pitchFamily="34" charset="0"/>
                </a:rPr>
                <a:t>ASOCIACIONES PROFESIONALES Y EN MEXICO EXISTE LA ASOCIACION MEXICANA DE CAPACITACION DE PERSONAL A.C. (AMECAP), SU </a:t>
              </a:r>
              <a:r>
                <a:rPr kumimoji="1" lang="es-ES" altLang="es-MX" sz="2800" b="1" dirty="0" smtClean="0">
                  <a:solidFill>
                    <a:schemeClr val="tx2"/>
                  </a:solidFill>
                  <a:latin typeface="Arial" pitchFamily="34" charset="0"/>
                </a:rPr>
                <a:t>PÁGINA ELECTRÓNICA</a:t>
              </a:r>
              <a:r>
                <a:rPr kumimoji="1" lang="es-MX" altLang="es-MX" sz="2800" b="1" dirty="0" smtClean="0">
                  <a:solidFill>
                    <a:schemeClr val="tx2"/>
                  </a:solidFill>
                  <a:latin typeface="Arial" pitchFamily="34" charset="0"/>
                </a:rPr>
                <a:t> </a:t>
              </a:r>
              <a:r>
                <a:rPr kumimoji="1" lang="es-MX" altLang="es-MX" sz="2800" b="1" dirty="0">
                  <a:solidFill>
                    <a:schemeClr val="tx2"/>
                  </a:solidFill>
                  <a:latin typeface="Arial" pitchFamily="34" charset="0"/>
                </a:rPr>
                <a:t>ES </a:t>
              </a:r>
              <a:r>
                <a:rPr kumimoji="1" lang="es-MX" altLang="es-MX" sz="2800" b="1" i="1" u="sng" dirty="0" smtClean="0">
                  <a:solidFill>
                    <a:srgbClr val="00FF00"/>
                  </a:solidFill>
                  <a:effectLst>
                    <a:outerShdw blurRad="38100" dist="38100" dir="2700000" algn="tl">
                      <a:srgbClr val="C0C0C0"/>
                    </a:outerShdw>
                  </a:effectLst>
                  <a:latin typeface="Arial" pitchFamily="34" charset="0"/>
                  <a:hlinkClick r:id="rId2"/>
                </a:rPr>
                <a:t>www.amecap.com.mx</a:t>
              </a:r>
              <a:endParaRPr kumimoji="1" lang="es-MX" altLang="es-MX" sz="2800" b="1" i="1" u="sng" dirty="0">
                <a:solidFill>
                  <a:srgbClr val="00FF00"/>
                </a:solidFill>
                <a:effectLst>
                  <a:outerShdw blurRad="38100" dist="38100" dir="2700000" algn="tl">
                    <a:srgbClr val="C0C0C0"/>
                  </a:outerShdw>
                </a:effectLst>
                <a:latin typeface="Arial" pitchFamily="34" charset="0"/>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07202">
                                            <p:txEl>
                                              <p:pRg st="0" end="0"/>
                                            </p:txEl>
                                          </p:spTgt>
                                        </p:tgtEl>
                                        <p:attrNameLst>
                                          <p:attrName>style.visibility</p:attrName>
                                        </p:attrNameLst>
                                      </p:cBhvr>
                                      <p:to>
                                        <p:strVal val="visible"/>
                                      </p:to>
                                    </p:set>
                                    <p:anim calcmode="lin" valueType="num">
                                      <p:cBhvr>
                                        <p:cTn id="7" dur="500" fill="hold"/>
                                        <p:tgtEl>
                                          <p:spTgt spid="307202">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07202">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307203"/>
                                        </p:tgtEl>
                                        <p:attrNameLst>
                                          <p:attrName>style.visibility</p:attrName>
                                        </p:attrNameLst>
                                      </p:cBhvr>
                                      <p:to>
                                        <p:strVal val="visible"/>
                                      </p:to>
                                    </p:set>
                                    <p:anim calcmode="lin" valueType="num">
                                      <p:cBhvr>
                                        <p:cTn id="12" dur="500" fill="hold"/>
                                        <p:tgtEl>
                                          <p:spTgt spid="307203"/>
                                        </p:tgtEl>
                                        <p:attrNameLst>
                                          <p:attrName>ppt_w</p:attrName>
                                        </p:attrNameLst>
                                      </p:cBhvr>
                                      <p:tavLst>
                                        <p:tav tm="0">
                                          <p:val>
                                            <p:fltVal val="0"/>
                                          </p:val>
                                        </p:tav>
                                        <p:tav tm="100000">
                                          <p:val>
                                            <p:strVal val="#ppt_w"/>
                                          </p:val>
                                        </p:tav>
                                      </p:tavLst>
                                    </p:anim>
                                    <p:anim calcmode="lin" valueType="num">
                                      <p:cBhvr>
                                        <p:cTn id="13" dur="500" fill="hold"/>
                                        <p:tgtEl>
                                          <p:spTgt spid="30720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02" grpId="0" build="p" autoUpdateAnimBg="0" advAuto="0"/>
    </p:bldLst>
  </p:timing>
</p:sld>
</file>

<file path=ppt/slides/slide2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8226" name="Rectangle 2"/>
          <p:cNvSpPr>
            <a:spLocks noGrp="1" noChangeArrowheads="1"/>
          </p:cNvSpPr>
          <p:nvPr>
            <p:ph type="body" idx="1"/>
          </p:nvPr>
        </p:nvSpPr>
        <p:spPr>
          <a:xfrm>
            <a:off x="1066800" y="152400"/>
            <a:ext cx="7391400" cy="533400"/>
          </a:xfrm>
        </p:spPr>
        <p:txBody>
          <a:bodyPr/>
          <a:lstStyle/>
          <a:p>
            <a:pPr marL="0" indent="0" algn="ctr" eaLnBrk="1" hangingPunct="1">
              <a:buFont typeface="Wingdings" pitchFamily="2" charset="2"/>
              <a:buNone/>
              <a:defRPr/>
            </a:pPr>
            <a:r>
              <a:rPr lang="es-MX" b="1" dirty="0" smtClean="0">
                <a:solidFill>
                  <a:schemeClr val="tx2"/>
                </a:solidFill>
                <a:effectLst>
                  <a:outerShdw blurRad="38100" dist="38100" dir="2700000" algn="tl">
                    <a:srgbClr val="C0C0C0"/>
                  </a:outerShdw>
                </a:effectLst>
                <a:ea typeface="+mn-ea"/>
                <a:cs typeface="+mn-cs"/>
              </a:rPr>
              <a:t> CAPACITACIÓN </a:t>
            </a:r>
            <a:endParaRPr lang="es-MX" b="1" i="1" dirty="0" smtClean="0">
              <a:solidFill>
                <a:schemeClr val="tx2"/>
              </a:solidFill>
              <a:effectLst>
                <a:outerShdw blurRad="38100" dist="38100" dir="2700000" algn="tl">
                  <a:srgbClr val="C0C0C0"/>
                </a:outerShdw>
              </a:effectLst>
              <a:ea typeface="+mn-ea"/>
              <a:cs typeface="+mn-cs"/>
            </a:endParaRPr>
          </a:p>
        </p:txBody>
      </p:sp>
      <p:grpSp>
        <p:nvGrpSpPr>
          <p:cNvPr id="308227" name="Group 3"/>
          <p:cNvGrpSpPr>
            <a:grpSpLocks/>
          </p:cNvGrpSpPr>
          <p:nvPr/>
        </p:nvGrpSpPr>
        <p:grpSpPr bwMode="auto">
          <a:xfrm>
            <a:off x="323528" y="1196752"/>
            <a:ext cx="8650288" cy="4352926"/>
            <a:chOff x="167" y="768"/>
            <a:chExt cx="5449" cy="2742"/>
          </a:xfrm>
        </p:grpSpPr>
        <p:sp>
          <p:nvSpPr>
            <p:cNvPr id="308228" name="Rectangle 4"/>
            <p:cNvSpPr>
              <a:spLocks noChangeArrowheads="1"/>
            </p:cNvSpPr>
            <p:nvPr/>
          </p:nvSpPr>
          <p:spPr bwMode="auto">
            <a:xfrm>
              <a:off x="167" y="768"/>
              <a:ext cx="5424" cy="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spcBef>
                  <a:spcPct val="20000"/>
                </a:spcBef>
                <a:buClr>
                  <a:srgbClr val="FFFF66"/>
                </a:buClr>
                <a:buSzPct val="115000"/>
                <a:buFont typeface="Wingdings" pitchFamily="2" charset="2"/>
                <a:buNone/>
              </a:pPr>
              <a:r>
                <a:rPr lang="es-MX" altLang="es-MX" sz="2800" b="1" dirty="0" smtClean="0">
                  <a:solidFill>
                    <a:srgbClr val="FF0000"/>
                  </a:solidFill>
                  <a:effectLst>
                    <a:outerShdw blurRad="38100" dist="38100" dir="2700000" algn="tl">
                      <a:srgbClr val="C0C0C0"/>
                    </a:outerShdw>
                  </a:effectLst>
                  <a:latin typeface="Arial" pitchFamily="34" charset="0"/>
                </a:rPr>
                <a:t>CAPACITACIÓN </a:t>
              </a:r>
              <a:r>
                <a:rPr lang="es-MX" altLang="es-MX" sz="2800" b="1" dirty="0">
                  <a:solidFill>
                    <a:srgbClr val="FF0000"/>
                  </a:solidFill>
                  <a:effectLst>
                    <a:outerShdw blurRad="38100" dist="38100" dir="2700000" algn="tl">
                      <a:srgbClr val="C0C0C0"/>
                    </a:outerShdw>
                  </a:effectLst>
                  <a:latin typeface="Arial" pitchFamily="34" charset="0"/>
                </a:rPr>
                <a:t>VS. DESARROLLO</a:t>
              </a:r>
            </a:p>
          </p:txBody>
        </p:sp>
        <p:sp>
          <p:nvSpPr>
            <p:cNvPr id="238597" name="Text Box 5"/>
            <p:cNvSpPr txBox="1">
              <a:spLocks noChangeArrowheads="1"/>
            </p:cNvSpPr>
            <p:nvPr/>
          </p:nvSpPr>
          <p:spPr bwMode="auto">
            <a:xfrm>
              <a:off x="470" y="1280"/>
              <a:ext cx="5146" cy="223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800" b="1" dirty="0" smtClean="0">
                  <a:solidFill>
                    <a:srgbClr val="0000CC"/>
                  </a:solidFill>
                  <a:latin typeface="Arial" pitchFamily="34" charset="0"/>
                </a:rPr>
                <a:t>WILLIAM WETHER</a:t>
              </a:r>
              <a:r>
                <a:rPr kumimoji="1" lang="es-MX" altLang="es-MX" sz="2800" b="1" dirty="0" smtClean="0">
                  <a:solidFill>
                    <a:schemeClr val="tx2"/>
                  </a:solidFill>
                  <a:latin typeface="Arial" pitchFamily="34" charset="0"/>
                </a:rPr>
                <a:t>. </a:t>
              </a:r>
              <a:r>
                <a:rPr kumimoji="1" lang="es-MX" altLang="es-MX" sz="2800" b="1" dirty="0" smtClean="0">
                  <a:solidFill>
                    <a:schemeClr val="tx2"/>
                  </a:solidFill>
                  <a:latin typeface="Arial" pitchFamily="34" charset="0"/>
                </a:rPr>
                <a:t>MENCIONA QUE LA CAPACITACIÓN </a:t>
              </a:r>
              <a:r>
                <a:rPr kumimoji="1" lang="es-MX" altLang="es-MX" sz="2800" b="1" dirty="0">
                  <a:solidFill>
                    <a:schemeClr val="tx2"/>
                  </a:solidFill>
                  <a:latin typeface="Arial" pitchFamily="34" charset="0"/>
                </a:rPr>
                <a:t>AUXILIA A LOS MIEMBROS DE LA ORGANIZACIÓN A DESEMPEÑAR SU TRABAJO ACTUAL, SU BENEFICIO PUEDE PROLONGARSE A TODA SU VIDA LABORAL Y PUEDE CONTRIBUIR AL DESARROLLO DE ESA PERSONA PARA CUMPLIR CON FUTURAS RESPONSABILIDADES. </a:t>
              </a: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08226">
                                            <p:txEl>
                                              <p:pRg st="0" end="0"/>
                                            </p:txEl>
                                          </p:spTgt>
                                        </p:tgtEl>
                                        <p:attrNameLst>
                                          <p:attrName>style.visibility</p:attrName>
                                        </p:attrNameLst>
                                      </p:cBhvr>
                                      <p:to>
                                        <p:strVal val="visible"/>
                                      </p:to>
                                    </p:set>
                                    <p:anim calcmode="lin" valueType="num">
                                      <p:cBhvr>
                                        <p:cTn id="7" dur="500" fill="hold"/>
                                        <p:tgtEl>
                                          <p:spTgt spid="308226">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08226">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308227"/>
                                        </p:tgtEl>
                                        <p:attrNameLst>
                                          <p:attrName>style.visibility</p:attrName>
                                        </p:attrNameLst>
                                      </p:cBhvr>
                                      <p:to>
                                        <p:strVal val="visible"/>
                                      </p:to>
                                    </p:set>
                                    <p:anim calcmode="lin" valueType="num">
                                      <p:cBhvr>
                                        <p:cTn id="12" dur="500" fill="hold"/>
                                        <p:tgtEl>
                                          <p:spTgt spid="308227"/>
                                        </p:tgtEl>
                                        <p:attrNameLst>
                                          <p:attrName>ppt_w</p:attrName>
                                        </p:attrNameLst>
                                      </p:cBhvr>
                                      <p:tavLst>
                                        <p:tav tm="0">
                                          <p:val>
                                            <p:fltVal val="0"/>
                                          </p:val>
                                        </p:tav>
                                        <p:tav tm="100000">
                                          <p:val>
                                            <p:strVal val="#ppt_w"/>
                                          </p:val>
                                        </p:tav>
                                      </p:tavLst>
                                    </p:anim>
                                    <p:anim calcmode="lin" valueType="num">
                                      <p:cBhvr>
                                        <p:cTn id="13" dur="500" fill="hold"/>
                                        <p:tgtEl>
                                          <p:spTgt spid="30822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226" grpId="0" build="p" autoUpdateAnimBg="0" advAuto="0"/>
    </p:bldLst>
  </p:timing>
</p:sld>
</file>

<file path=ppt/slides/slide2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9250" name="Rectangle 2"/>
          <p:cNvSpPr>
            <a:spLocks noGrp="1" noChangeArrowheads="1"/>
          </p:cNvSpPr>
          <p:nvPr>
            <p:ph type="body" idx="1"/>
          </p:nvPr>
        </p:nvSpPr>
        <p:spPr>
          <a:xfrm>
            <a:off x="1066800" y="152400"/>
            <a:ext cx="7391400" cy="533400"/>
          </a:xfrm>
        </p:spPr>
        <p:txBody>
          <a:bodyPr/>
          <a:lstStyle/>
          <a:p>
            <a:pPr marL="0" indent="0" algn="ctr" eaLnBrk="1" hangingPunct="1">
              <a:buFont typeface="Wingdings" pitchFamily="2" charset="2"/>
              <a:buNone/>
              <a:defRPr/>
            </a:pPr>
            <a:r>
              <a:rPr lang="es-MX" b="1" dirty="0" smtClean="0">
                <a:solidFill>
                  <a:schemeClr val="tx2"/>
                </a:solidFill>
                <a:effectLst>
                  <a:outerShdw blurRad="38100" dist="38100" dir="2700000" algn="tl">
                    <a:srgbClr val="C0C0C0"/>
                  </a:outerShdw>
                </a:effectLst>
                <a:ea typeface="+mn-ea"/>
                <a:cs typeface="+mn-cs"/>
              </a:rPr>
              <a:t> CAPACITACIÓN </a:t>
            </a:r>
            <a:endParaRPr lang="es-MX" b="1" i="1" dirty="0" smtClean="0">
              <a:solidFill>
                <a:schemeClr val="tx2"/>
              </a:solidFill>
              <a:effectLst>
                <a:outerShdw blurRad="38100" dist="38100" dir="2700000" algn="tl">
                  <a:srgbClr val="C0C0C0"/>
                </a:outerShdw>
              </a:effectLst>
              <a:ea typeface="+mn-ea"/>
              <a:cs typeface="+mn-cs"/>
            </a:endParaRPr>
          </a:p>
        </p:txBody>
      </p:sp>
      <p:grpSp>
        <p:nvGrpSpPr>
          <p:cNvPr id="309272" name="Group 24"/>
          <p:cNvGrpSpPr>
            <a:grpSpLocks/>
          </p:cNvGrpSpPr>
          <p:nvPr/>
        </p:nvGrpSpPr>
        <p:grpSpPr bwMode="auto">
          <a:xfrm>
            <a:off x="152400" y="914400"/>
            <a:ext cx="8884096" cy="5034880"/>
            <a:chOff x="240" y="576"/>
            <a:chExt cx="5424" cy="2880"/>
          </a:xfrm>
        </p:grpSpPr>
        <p:sp>
          <p:nvSpPr>
            <p:cNvPr id="309252" name="Rectangle 4"/>
            <p:cNvSpPr>
              <a:spLocks noChangeArrowheads="1"/>
            </p:cNvSpPr>
            <p:nvPr/>
          </p:nvSpPr>
          <p:spPr bwMode="auto">
            <a:xfrm>
              <a:off x="240" y="576"/>
              <a:ext cx="5424" cy="51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spcBef>
                  <a:spcPct val="20000"/>
                </a:spcBef>
                <a:buClr>
                  <a:srgbClr val="FFFF66"/>
                </a:buClr>
                <a:buSzPct val="115000"/>
                <a:buFont typeface="Wingdings" pitchFamily="2" charset="2"/>
                <a:buNone/>
              </a:pPr>
              <a:r>
                <a:rPr lang="es-MX" altLang="es-MX" b="1">
                  <a:effectLst>
                    <a:outerShdw blurRad="38100" dist="38100" dir="2700000" algn="tl">
                      <a:srgbClr val="C0C0C0"/>
                    </a:outerShdw>
                  </a:effectLst>
                  <a:latin typeface="Arial" pitchFamily="34" charset="0"/>
                </a:rPr>
                <a:t>EQUILIBRIO ENTRE LAS APTITUDES DEL NUEVO EMPLEADO Y LAS NECESIDADES DEL PUESTO</a:t>
              </a:r>
            </a:p>
          </p:txBody>
        </p:sp>
        <p:grpSp>
          <p:nvGrpSpPr>
            <p:cNvPr id="330756" name="Group 23"/>
            <p:cNvGrpSpPr>
              <a:grpSpLocks/>
            </p:cNvGrpSpPr>
            <p:nvPr/>
          </p:nvGrpSpPr>
          <p:grpSpPr bwMode="auto">
            <a:xfrm>
              <a:off x="648" y="1488"/>
              <a:ext cx="4608" cy="1968"/>
              <a:chOff x="824" y="1871"/>
              <a:chExt cx="4272" cy="1585"/>
            </a:xfrm>
          </p:grpSpPr>
          <p:grpSp>
            <p:nvGrpSpPr>
              <p:cNvPr id="330757" name="Group 22"/>
              <p:cNvGrpSpPr>
                <a:grpSpLocks/>
              </p:cNvGrpSpPr>
              <p:nvPr/>
            </p:nvGrpSpPr>
            <p:grpSpPr bwMode="auto">
              <a:xfrm>
                <a:off x="1064" y="1871"/>
                <a:ext cx="1672" cy="673"/>
                <a:chOff x="968" y="1871"/>
                <a:chExt cx="1672" cy="673"/>
              </a:xfrm>
            </p:grpSpPr>
            <p:sp>
              <p:nvSpPr>
                <p:cNvPr id="3" name="AutoShape 8"/>
                <p:cNvSpPr>
                  <a:spLocks noChangeArrowheads="1"/>
                </p:cNvSpPr>
                <p:nvPr/>
              </p:nvSpPr>
              <p:spPr bwMode="auto">
                <a:xfrm rot="-10786216">
                  <a:off x="968" y="1871"/>
                  <a:ext cx="909" cy="672"/>
                </a:xfrm>
                <a:prstGeom prst="flowChartManualOperation">
                  <a:avLst/>
                </a:prstGeom>
                <a:gradFill rotWithShape="0">
                  <a:gsLst>
                    <a:gs pos="0">
                      <a:srgbClr val="475E47"/>
                    </a:gs>
                    <a:gs pos="50000">
                      <a:schemeClr val="accent1"/>
                    </a:gs>
                    <a:gs pos="100000">
                      <a:srgbClr val="475E47"/>
                    </a:gs>
                  </a:gsLst>
                  <a:lin ang="5400000" scaled="1"/>
                </a:gradFill>
                <a:ln w="12700" cap="sq">
                  <a:solidFill>
                    <a:schemeClr val="tx1"/>
                  </a:solidFill>
                  <a:miter lim="800000"/>
                  <a:headEnd type="none" w="sm" len="sm"/>
                  <a:tailEnd type="none" w="sm" len="sm"/>
                </a:ln>
                <a:effectLst>
                  <a:outerShdw dist="107763" dir="2700000" algn="ctr" rotWithShape="0">
                    <a:schemeClr val="bg2"/>
                  </a:outerShdw>
                </a:effectLst>
              </p:spPr>
              <p:txBody>
                <a:bodyPr rot="10800000" wrap="none" anchor="ctr"/>
                <a:lstStyle/>
                <a:p>
                  <a:pPr algn="ctr">
                    <a:defRPr/>
                  </a:pPr>
                  <a:endParaRPr kumimoji="1" lang="es-ES">
                    <a:ea typeface="+mn-ea"/>
                  </a:endParaRPr>
                </a:p>
              </p:txBody>
            </p:sp>
            <p:sp>
              <p:nvSpPr>
                <p:cNvPr id="330763" name="WordArt 10"/>
                <p:cNvSpPr>
                  <a:spLocks noChangeArrowheads="1" noChangeShapeType="1" noTextEdit="1"/>
                </p:cNvSpPr>
                <p:nvPr/>
              </p:nvSpPr>
              <p:spPr bwMode="auto">
                <a:xfrm>
                  <a:off x="1104" y="2064"/>
                  <a:ext cx="627" cy="347"/>
                </a:xfrm>
                <a:prstGeom prst="rect">
                  <a:avLst/>
                </a:prstGeom>
                <a:extLst>
                  <a:ext uri="{91240B29-F687-4f45-9708-019B960494DF}">
                    <a14:hiddenLine xmlns=""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s-MX" sz="900" b="1" kern="10">
                      <a:solidFill>
                        <a:schemeClr val="tx2"/>
                      </a:solidFill>
                      <a:latin typeface="Arial Narrow"/>
                    </a:rPr>
                    <a:t>APTITUDES</a:t>
                  </a:r>
                </a:p>
                <a:p>
                  <a:pPr algn="ctr"/>
                  <a:r>
                    <a:rPr lang="es-MX" sz="900" b="1" kern="10">
                      <a:solidFill>
                        <a:schemeClr val="tx2"/>
                      </a:solidFill>
                      <a:latin typeface="Arial Narrow"/>
                    </a:rPr>
                    <a:t>DEL NUEVO</a:t>
                  </a:r>
                </a:p>
                <a:p>
                  <a:pPr algn="ctr"/>
                  <a:r>
                    <a:rPr lang="es-MX" sz="900" b="1" kern="10">
                      <a:solidFill>
                        <a:schemeClr val="tx2"/>
                      </a:solidFill>
                      <a:latin typeface="Arial Narrow"/>
                    </a:rPr>
                    <a:t>EMPLEADO</a:t>
                  </a:r>
                </a:p>
              </p:txBody>
            </p:sp>
            <p:sp>
              <p:nvSpPr>
                <p:cNvPr id="309260" name="AutoShape 12"/>
                <p:cNvSpPr>
                  <a:spLocks noChangeArrowheads="1"/>
                </p:cNvSpPr>
                <p:nvPr/>
              </p:nvSpPr>
              <p:spPr bwMode="auto">
                <a:xfrm>
                  <a:off x="1696" y="1872"/>
                  <a:ext cx="944" cy="288"/>
                </a:xfrm>
                <a:custGeom>
                  <a:avLst/>
                  <a:gdLst>
                    <a:gd name="T0" fmla="*/ 911 w 21600"/>
                    <a:gd name="T1" fmla="*/ 144 h 21600"/>
                    <a:gd name="T2" fmla="*/ 472 w 21600"/>
                    <a:gd name="T3" fmla="*/ 288 h 21600"/>
                    <a:gd name="T4" fmla="*/ 33 w 21600"/>
                    <a:gd name="T5" fmla="*/ 144 h 21600"/>
                    <a:gd name="T6" fmla="*/ 472 w 21600"/>
                    <a:gd name="T7" fmla="*/ 0 h 21600"/>
                    <a:gd name="T8" fmla="*/ 0 60000 65536"/>
                    <a:gd name="T9" fmla="*/ 0 60000 65536"/>
                    <a:gd name="T10" fmla="*/ 0 60000 65536"/>
                    <a:gd name="T11" fmla="*/ 0 60000 65536"/>
                    <a:gd name="T12" fmla="*/ 2563 w 21600"/>
                    <a:gd name="T13" fmla="*/ 2550 h 21600"/>
                    <a:gd name="T14" fmla="*/ 19037 w 21600"/>
                    <a:gd name="T15" fmla="*/ 19050 h 21600"/>
                  </a:gdLst>
                  <a:ahLst/>
                  <a:cxnLst>
                    <a:cxn ang="T8">
                      <a:pos x="T0" y="T1"/>
                    </a:cxn>
                    <a:cxn ang="T9">
                      <a:pos x="T2" y="T3"/>
                    </a:cxn>
                    <a:cxn ang="T10">
                      <a:pos x="T4" y="T5"/>
                    </a:cxn>
                    <a:cxn ang="T11">
                      <a:pos x="T6" y="T7"/>
                    </a:cxn>
                  </a:cxnLst>
                  <a:rect l="T12" t="T13" r="T14" b="T15"/>
                  <a:pathLst>
                    <a:path w="21600" h="21600">
                      <a:moveTo>
                        <a:pt x="0" y="0"/>
                      </a:moveTo>
                      <a:lnTo>
                        <a:pt x="1516" y="21600"/>
                      </a:lnTo>
                      <a:lnTo>
                        <a:pt x="20084" y="21600"/>
                      </a:lnTo>
                      <a:lnTo>
                        <a:pt x="21600" y="0"/>
                      </a:lnTo>
                      <a:lnTo>
                        <a:pt x="0" y="0"/>
                      </a:lnTo>
                      <a:close/>
                    </a:path>
                  </a:pathLst>
                </a:custGeom>
                <a:gradFill rotWithShape="0">
                  <a:gsLst>
                    <a:gs pos="0">
                      <a:srgbClr val="475E47"/>
                    </a:gs>
                    <a:gs pos="50000">
                      <a:schemeClr val="accent1"/>
                    </a:gs>
                    <a:gs pos="100000">
                      <a:srgbClr val="475E47"/>
                    </a:gs>
                  </a:gsLst>
                  <a:lin ang="5400000" scaled="1"/>
                </a:gradFill>
                <a:ln w="12700" cap="sq">
                  <a:solidFill>
                    <a:schemeClr val="tx1"/>
                  </a:solidFill>
                  <a:miter lim="800000"/>
                  <a:headEnd type="none" w="sm" len="sm"/>
                  <a:tailEnd type="none" w="sm" len="sm"/>
                </a:ln>
                <a:effectLst>
                  <a:outerShdw dist="107763" dir="2700000" algn="ctr" rotWithShape="0">
                    <a:schemeClr val="bg2"/>
                  </a:outerShdw>
                </a:effectLst>
              </p:spPr>
              <p:txBody>
                <a:bodyPr wrap="none" anchor="ctr"/>
                <a:lstStyle/>
                <a:p>
                  <a:pPr algn="ctr">
                    <a:defRPr/>
                  </a:pPr>
                  <a:r>
                    <a:rPr kumimoji="1" lang="es-MX" sz="1200" b="1">
                      <a:latin typeface="Arial" charset="0"/>
                      <a:ea typeface="+mn-ea"/>
                    </a:rPr>
                    <a:t>ORIENTACION</a:t>
                  </a:r>
                  <a:endParaRPr kumimoji="1" lang="es-ES" sz="1200" b="1">
                    <a:latin typeface="Arial" charset="0"/>
                    <a:ea typeface="+mn-ea"/>
                  </a:endParaRPr>
                </a:p>
              </p:txBody>
            </p:sp>
            <p:sp>
              <p:nvSpPr>
                <p:cNvPr id="309262" name="AutoShape 14"/>
                <p:cNvSpPr>
                  <a:spLocks noChangeArrowheads="1"/>
                </p:cNvSpPr>
                <p:nvPr/>
              </p:nvSpPr>
              <p:spPr bwMode="auto">
                <a:xfrm>
                  <a:off x="1752" y="2160"/>
                  <a:ext cx="824" cy="384"/>
                </a:xfrm>
                <a:custGeom>
                  <a:avLst/>
                  <a:gdLst>
                    <a:gd name="T0" fmla="*/ 778 w 21600"/>
                    <a:gd name="T1" fmla="*/ 192 h 21600"/>
                    <a:gd name="T2" fmla="*/ 412 w 21600"/>
                    <a:gd name="T3" fmla="*/ 384 h 21600"/>
                    <a:gd name="T4" fmla="*/ 46 w 21600"/>
                    <a:gd name="T5" fmla="*/ 192 h 21600"/>
                    <a:gd name="T6" fmla="*/ 412 w 21600"/>
                    <a:gd name="T7" fmla="*/ 0 h 21600"/>
                    <a:gd name="T8" fmla="*/ 0 60000 65536"/>
                    <a:gd name="T9" fmla="*/ 0 60000 65536"/>
                    <a:gd name="T10" fmla="*/ 0 60000 65536"/>
                    <a:gd name="T11" fmla="*/ 0 60000 65536"/>
                    <a:gd name="T12" fmla="*/ 3015 w 21600"/>
                    <a:gd name="T13" fmla="*/ 2981 h 21600"/>
                    <a:gd name="T14" fmla="*/ 18585 w 21600"/>
                    <a:gd name="T15" fmla="*/ 18619 h 21600"/>
                  </a:gdLst>
                  <a:ahLst/>
                  <a:cxnLst>
                    <a:cxn ang="T8">
                      <a:pos x="T0" y="T1"/>
                    </a:cxn>
                    <a:cxn ang="T9">
                      <a:pos x="T2" y="T3"/>
                    </a:cxn>
                    <a:cxn ang="T10">
                      <a:pos x="T4" y="T5"/>
                    </a:cxn>
                    <a:cxn ang="T11">
                      <a:pos x="T6" y="T7"/>
                    </a:cxn>
                  </a:cxnLst>
                  <a:rect l="T12" t="T13" r="T14" b="T15"/>
                  <a:pathLst>
                    <a:path w="21600" h="21600">
                      <a:moveTo>
                        <a:pt x="0" y="0"/>
                      </a:moveTo>
                      <a:lnTo>
                        <a:pt x="2418" y="21600"/>
                      </a:lnTo>
                      <a:lnTo>
                        <a:pt x="19182" y="21600"/>
                      </a:lnTo>
                      <a:lnTo>
                        <a:pt x="21600" y="0"/>
                      </a:lnTo>
                      <a:lnTo>
                        <a:pt x="0" y="0"/>
                      </a:lnTo>
                      <a:close/>
                    </a:path>
                  </a:pathLst>
                </a:custGeom>
                <a:gradFill rotWithShape="0">
                  <a:gsLst>
                    <a:gs pos="0">
                      <a:srgbClr val="475E47"/>
                    </a:gs>
                    <a:gs pos="50000">
                      <a:schemeClr val="accent1"/>
                    </a:gs>
                    <a:gs pos="100000">
                      <a:srgbClr val="475E47"/>
                    </a:gs>
                  </a:gsLst>
                  <a:lin ang="5400000" scaled="1"/>
                </a:gradFill>
                <a:ln w="12700" cap="sq">
                  <a:solidFill>
                    <a:schemeClr val="tx1"/>
                  </a:solidFill>
                  <a:miter lim="800000"/>
                  <a:headEnd type="none" w="sm" len="sm"/>
                  <a:tailEnd type="none" w="sm" len="sm"/>
                </a:ln>
                <a:effectLst>
                  <a:outerShdw dist="107763" dir="2700000" algn="ctr" rotWithShape="0">
                    <a:schemeClr val="bg2"/>
                  </a:outerShdw>
                </a:effectLst>
              </p:spPr>
              <p:txBody>
                <a:bodyPr wrap="none" anchor="ctr"/>
                <a:lstStyle/>
                <a:p>
                  <a:pPr algn="ctr">
                    <a:defRPr/>
                  </a:pPr>
                  <a:r>
                    <a:rPr kumimoji="1" lang="es-MX" sz="1200" b="1">
                      <a:latin typeface="Arial" charset="0"/>
                      <a:ea typeface="+mn-ea"/>
                    </a:rPr>
                    <a:t>CAPACITCION</a:t>
                  </a:r>
                  <a:endParaRPr kumimoji="1" lang="es-ES" sz="1200" b="1">
                    <a:latin typeface="Arial" charset="0"/>
                    <a:ea typeface="+mn-ea"/>
                  </a:endParaRPr>
                </a:p>
              </p:txBody>
            </p:sp>
          </p:grpSp>
          <p:sp>
            <p:nvSpPr>
              <p:cNvPr id="309264" name="AutoShape 16"/>
              <p:cNvSpPr>
                <a:spLocks noChangeArrowheads="1"/>
              </p:cNvSpPr>
              <p:nvPr/>
            </p:nvSpPr>
            <p:spPr bwMode="auto">
              <a:xfrm>
                <a:off x="3216" y="1872"/>
                <a:ext cx="1632" cy="672"/>
              </a:xfrm>
              <a:prstGeom prst="flowChartManualOperation">
                <a:avLst/>
              </a:prstGeom>
              <a:gradFill rotWithShape="0">
                <a:gsLst>
                  <a:gs pos="0">
                    <a:srgbClr val="475E47"/>
                  </a:gs>
                  <a:gs pos="50000">
                    <a:schemeClr val="accent1"/>
                  </a:gs>
                  <a:gs pos="100000">
                    <a:srgbClr val="475E47"/>
                  </a:gs>
                </a:gsLst>
                <a:lin ang="5400000" scaled="1"/>
              </a:gradFill>
              <a:ln w="12700" cap="sq">
                <a:solidFill>
                  <a:schemeClr val="tx1"/>
                </a:solidFill>
                <a:miter lim="800000"/>
                <a:headEnd type="none" w="sm" len="sm"/>
                <a:tailEnd type="none" w="sm" len="sm"/>
              </a:ln>
              <a:effectLst>
                <a:outerShdw dist="107763" dir="2700000" algn="ctr" rotWithShape="0">
                  <a:schemeClr val="bg2"/>
                </a:outerShdw>
              </a:effectLst>
            </p:spPr>
            <p:txBody>
              <a:bodyPr wrap="none" anchor="ctr"/>
              <a:lstStyle/>
              <a:p>
                <a:pPr algn="ctr">
                  <a:defRPr/>
                </a:pPr>
                <a:r>
                  <a:rPr kumimoji="1" lang="es-MX" sz="1600" b="1">
                    <a:latin typeface="Arial" charset="0"/>
                    <a:ea typeface="+mn-ea"/>
                  </a:rPr>
                  <a:t>NECESIDADES</a:t>
                </a:r>
              </a:p>
              <a:p>
                <a:pPr algn="ctr">
                  <a:defRPr/>
                </a:pPr>
                <a:r>
                  <a:rPr kumimoji="1" lang="es-MX" sz="1600" b="1">
                    <a:latin typeface="Arial" charset="0"/>
                    <a:ea typeface="+mn-ea"/>
                  </a:rPr>
                  <a:t>DEL PUESTO</a:t>
                </a:r>
                <a:endParaRPr kumimoji="1" lang="es-ES" sz="1600" b="1">
                  <a:latin typeface="Arial" charset="0"/>
                  <a:ea typeface="+mn-ea"/>
                </a:endParaRPr>
              </a:p>
            </p:txBody>
          </p:sp>
          <p:sp>
            <p:nvSpPr>
              <p:cNvPr id="239624" name="Rectangle 18"/>
              <p:cNvSpPr>
                <a:spLocks noChangeArrowheads="1"/>
              </p:cNvSpPr>
              <p:nvPr/>
            </p:nvSpPr>
            <p:spPr bwMode="auto">
              <a:xfrm>
                <a:off x="824" y="2544"/>
                <a:ext cx="4272" cy="96"/>
              </a:xfrm>
              <a:prstGeom prst="rect">
                <a:avLst/>
              </a:prstGeom>
              <a:solidFill>
                <a:srgbClr val="FF0000"/>
              </a:solidFill>
              <a:ln w="12700" cap="sq">
                <a:solidFill>
                  <a:schemeClr val="tx1"/>
                </a:solidFill>
                <a:miter lim="800000"/>
                <a:headEnd type="none" w="sm" len="sm"/>
                <a:tailEnd type="none" w="sm" len="sm"/>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s-MX">
                  <a:latin typeface="Times New Roman" charset="0"/>
                  <a:ea typeface="ＭＳ Ｐゴシック" charset="0"/>
                </a:endParaRPr>
              </a:p>
            </p:txBody>
          </p:sp>
          <p:sp>
            <p:nvSpPr>
              <p:cNvPr id="330760" name="AutoShape 21"/>
              <p:cNvSpPr>
                <a:spLocks noChangeArrowheads="1"/>
              </p:cNvSpPr>
              <p:nvPr/>
            </p:nvSpPr>
            <p:spPr bwMode="auto">
              <a:xfrm rot="10800000">
                <a:off x="1824" y="2304"/>
                <a:ext cx="2352" cy="672"/>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7714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lnTo>
                      <a:pt x="5400" y="10800"/>
                    </a:lnTo>
                    <a:close/>
                  </a:path>
                </a:pathLst>
              </a:custGeom>
              <a:solidFill>
                <a:srgbClr val="FFFF99"/>
              </a:solidFill>
              <a:ln w="12700" cap="sq">
                <a:solidFill>
                  <a:schemeClr val="tx1"/>
                </a:solidFill>
                <a:miter lim="800000"/>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239626" name="AutoShape 19"/>
              <p:cNvSpPr>
                <a:spLocks noChangeArrowheads="1"/>
              </p:cNvSpPr>
              <p:nvPr/>
            </p:nvSpPr>
            <p:spPr bwMode="auto">
              <a:xfrm>
                <a:off x="2592" y="2640"/>
                <a:ext cx="816" cy="816"/>
              </a:xfrm>
              <a:prstGeom prst="triangle">
                <a:avLst>
                  <a:gd name="adj" fmla="val 50000"/>
                </a:avLst>
              </a:prstGeom>
              <a:solidFill>
                <a:srgbClr val="FFFF99"/>
              </a:solidFill>
              <a:ln w="12700" cap="sq">
                <a:solidFill>
                  <a:schemeClr val="tx1"/>
                </a:solidFill>
                <a:miter lim="800000"/>
                <a:headEnd type="none" w="sm" len="sm"/>
                <a:tailEnd type="none" w="sm" len="sm"/>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s-MX">
                  <a:latin typeface="Times New Roman" charset="0"/>
                  <a:ea typeface="ＭＳ Ｐゴシック" charset="0"/>
                </a:endParaRPr>
              </a:p>
            </p:txBody>
          </p:sp>
        </p:gr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09250">
                                            <p:txEl>
                                              <p:pRg st="0" end="0"/>
                                            </p:txEl>
                                          </p:spTgt>
                                        </p:tgtEl>
                                        <p:attrNameLst>
                                          <p:attrName>style.visibility</p:attrName>
                                        </p:attrNameLst>
                                      </p:cBhvr>
                                      <p:to>
                                        <p:strVal val="visible"/>
                                      </p:to>
                                    </p:set>
                                    <p:anim calcmode="lin" valueType="num">
                                      <p:cBhvr>
                                        <p:cTn id="7" dur="500" fill="hold"/>
                                        <p:tgtEl>
                                          <p:spTgt spid="309250">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09250">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309272"/>
                                        </p:tgtEl>
                                        <p:attrNameLst>
                                          <p:attrName>style.visibility</p:attrName>
                                        </p:attrNameLst>
                                      </p:cBhvr>
                                      <p:to>
                                        <p:strVal val="visible"/>
                                      </p:to>
                                    </p:set>
                                    <p:anim calcmode="lin" valueType="num">
                                      <p:cBhvr>
                                        <p:cTn id="12" dur="500" fill="hold"/>
                                        <p:tgtEl>
                                          <p:spTgt spid="309272"/>
                                        </p:tgtEl>
                                        <p:attrNameLst>
                                          <p:attrName>ppt_w</p:attrName>
                                        </p:attrNameLst>
                                      </p:cBhvr>
                                      <p:tavLst>
                                        <p:tav tm="0">
                                          <p:val>
                                            <p:fltVal val="0"/>
                                          </p:val>
                                        </p:tav>
                                        <p:tav tm="100000">
                                          <p:val>
                                            <p:strVal val="#ppt_w"/>
                                          </p:val>
                                        </p:tav>
                                      </p:tavLst>
                                    </p:anim>
                                    <p:anim calcmode="lin" valueType="num">
                                      <p:cBhvr>
                                        <p:cTn id="13" dur="500" fill="hold"/>
                                        <p:tgtEl>
                                          <p:spTgt spid="30927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250" grpId="0" build="p" autoUpdateAnimBg="0" advAuto="0"/>
    </p:bldLst>
  </p:timing>
</p:sld>
</file>

<file path=ppt/slides/slide2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0274" name="Rectangle 2"/>
          <p:cNvSpPr>
            <a:spLocks noGrp="1" noChangeArrowheads="1"/>
          </p:cNvSpPr>
          <p:nvPr>
            <p:ph type="body" idx="1"/>
          </p:nvPr>
        </p:nvSpPr>
        <p:spPr>
          <a:xfrm>
            <a:off x="1066800" y="152400"/>
            <a:ext cx="7391400" cy="533400"/>
          </a:xfrm>
        </p:spPr>
        <p:txBody>
          <a:bodyPr/>
          <a:lstStyle/>
          <a:p>
            <a:pPr marL="0" indent="0" algn="ctr" eaLnBrk="1" hangingPunct="1">
              <a:buFont typeface="Wingdings" pitchFamily="2" charset="2"/>
              <a:buNone/>
              <a:defRPr/>
            </a:pPr>
            <a:r>
              <a:rPr lang="es-MX" sz="3200" b="1" dirty="0" smtClean="0">
                <a:solidFill>
                  <a:schemeClr val="tx2"/>
                </a:solidFill>
                <a:effectLst>
                  <a:outerShdw blurRad="38100" dist="38100" dir="2700000" algn="tl">
                    <a:srgbClr val="C0C0C0"/>
                  </a:outerShdw>
                </a:effectLst>
                <a:ea typeface="+mn-ea"/>
                <a:cs typeface="+mn-cs"/>
              </a:rPr>
              <a:t> CAPACITACIÓN </a:t>
            </a:r>
            <a:endParaRPr lang="es-MX" sz="3200" b="1" i="1" dirty="0" smtClean="0">
              <a:solidFill>
                <a:schemeClr val="tx2"/>
              </a:solidFill>
              <a:effectLst>
                <a:outerShdw blurRad="38100" dist="38100" dir="2700000" algn="tl">
                  <a:srgbClr val="C0C0C0"/>
                </a:outerShdw>
              </a:effectLst>
              <a:ea typeface="+mn-ea"/>
              <a:cs typeface="+mn-cs"/>
            </a:endParaRPr>
          </a:p>
        </p:txBody>
      </p:sp>
      <p:sp>
        <p:nvSpPr>
          <p:cNvPr id="240643" name="Text Box 15"/>
          <p:cNvSpPr txBox="1">
            <a:spLocks noChangeArrowheads="1"/>
          </p:cNvSpPr>
          <p:nvPr/>
        </p:nvSpPr>
        <p:spPr bwMode="auto">
          <a:xfrm>
            <a:off x="683568" y="980728"/>
            <a:ext cx="8458200" cy="30813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800" b="1" dirty="0">
                <a:solidFill>
                  <a:schemeClr val="tx2"/>
                </a:solidFill>
                <a:latin typeface="Arial" pitchFamily="34" charset="0"/>
              </a:rPr>
              <a:t>DEBEMOS DE TENER SIEMPRE EN CUENTA </a:t>
            </a:r>
          </a:p>
          <a:p>
            <a:pPr algn="just" eaLnBrk="1" hangingPunct="1"/>
            <a:r>
              <a:rPr kumimoji="1" lang="es-MX" altLang="es-MX" sz="2800" b="1" dirty="0">
                <a:solidFill>
                  <a:schemeClr val="tx2"/>
                </a:solidFill>
                <a:latin typeface="Arial" pitchFamily="34" charset="0"/>
              </a:rPr>
              <a:t>QUE LA </a:t>
            </a:r>
            <a:r>
              <a:rPr kumimoji="1" lang="es-MX" altLang="es-MX" sz="2800" b="1" dirty="0" smtClean="0">
                <a:solidFill>
                  <a:schemeClr val="tx2"/>
                </a:solidFill>
                <a:latin typeface="Arial" pitchFamily="34" charset="0"/>
              </a:rPr>
              <a:t>CAPACITACIÓN </a:t>
            </a:r>
            <a:r>
              <a:rPr kumimoji="1" lang="es-MX" altLang="es-MX" sz="2800" b="1" dirty="0">
                <a:solidFill>
                  <a:schemeClr val="tx2"/>
                </a:solidFill>
                <a:latin typeface="Arial" pitchFamily="34" charset="0"/>
              </a:rPr>
              <a:t>A TODOS LOS NIVELES CONSTITUYE UNA DE LAS MEJORES INVERSIONES EN RECURSOS HUMANOS  UNA DE LAS PRINCIPALES FUENTES DEL BIENESTAR PARA EL PERSONAL DE TODA ORGANIZACIÓN.</a:t>
            </a:r>
            <a:endParaRPr kumimoji="1" lang="es-ES" altLang="es-MX" sz="2800" b="1" dirty="0">
              <a:solidFill>
                <a:schemeClr val="tx2"/>
              </a:solidFill>
              <a:latin typeface="Arial" pitchFamily="34" charset="0"/>
            </a:endParaRPr>
          </a:p>
        </p:txBody>
      </p:sp>
      <p:pic>
        <p:nvPicPr>
          <p:cNvPr id="2" name="Imagen 1"/>
          <p:cNvPicPr>
            <a:picLocks noChangeAspect="1"/>
          </p:cNvPicPr>
          <p:nvPr/>
        </p:nvPicPr>
        <p:blipFill>
          <a:blip r:embed="rId2"/>
          <a:stretch>
            <a:fillRect/>
          </a:stretch>
        </p:blipFill>
        <p:spPr>
          <a:xfrm>
            <a:off x="2987824" y="4005064"/>
            <a:ext cx="3378200" cy="2400300"/>
          </a:xfrm>
          <a:prstGeom prst="rect">
            <a:avLst/>
          </a:prstGeom>
          <a:effectLst>
            <a:outerShdw blurRad="50800" dist="38100" dir="2700000" algn="tl" rotWithShape="0">
              <a:srgbClr val="000000">
                <a:alpha val="43000"/>
              </a:srgbClr>
            </a:outerShdw>
          </a:effectLst>
          <a:scene3d>
            <a:camera prst="orthographicFront"/>
            <a:lightRig rig="threePt" dir="t"/>
          </a:scene3d>
          <a:sp3d>
            <a:bevelT w="152400" h="50800" prst="softRound"/>
          </a:sp3d>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10274">
                                            <p:txEl>
                                              <p:pRg st="0" end="0"/>
                                            </p:txEl>
                                          </p:spTgt>
                                        </p:tgtEl>
                                        <p:attrNameLst>
                                          <p:attrName>style.visibility</p:attrName>
                                        </p:attrNameLst>
                                      </p:cBhvr>
                                      <p:to>
                                        <p:strVal val="visible"/>
                                      </p:to>
                                    </p:set>
                                    <p:anim calcmode="lin" valueType="num">
                                      <p:cBhvr>
                                        <p:cTn id="7" dur="500" fill="hold"/>
                                        <p:tgtEl>
                                          <p:spTgt spid="310274">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10274">
                                            <p:txEl>
                                              <p:pRg st="0" end="0"/>
                                            </p:txEl>
                                          </p:spTgt>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0274" grpId="0" build="p" autoUpdateAnimBg="0" advAuto="0"/>
    </p:bldLst>
  </p:timing>
</p:sld>
</file>

<file path=ppt/slides/slide2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1298" name="Rectangle 2"/>
          <p:cNvSpPr>
            <a:spLocks noGrp="1" noChangeArrowheads="1"/>
          </p:cNvSpPr>
          <p:nvPr>
            <p:ph type="body" idx="1"/>
          </p:nvPr>
        </p:nvSpPr>
        <p:spPr>
          <a:xfrm>
            <a:off x="1066800" y="152400"/>
            <a:ext cx="7391400" cy="533400"/>
          </a:xfrm>
        </p:spPr>
        <p:txBody>
          <a:bodyPr/>
          <a:lstStyle/>
          <a:p>
            <a:pPr marL="0" indent="0" algn="ctr" eaLnBrk="1" hangingPunct="1">
              <a:buFont typeface="Wingdings" pitchFamily="2" charset="2"/>
              <a:buNone/>
              <a:defRPr/>
            </a:pPr>
            <a:r>
              <a:rPr lang="es-MX" b="1" dirty="0" smtClean="0">
                <a:solidFill>
                  <a:schemeClr val="tx2"/>
                </a:solidFill>
                <a:effectLst>
                  <a:outerShdw blurRad="38100" dist="38100" dir="2700000" algn="tl">
                    <a:srgbClr val="C0C0C0"/>
                  </a:outerShdw>
                </a:effectLst>
                <a:ea typeface="+mn-ea"/>
                <a:cs typeface="+mn-cs"/>
              </a:rPr>
              <a:t> CAPACITACIÓN </a:t>
            </a:r>
            <a:endParaRPr lang="es-MX" b="1" i="1" dirty="0" smtClean="0">
              <a:solidFill>
                <a:schemeClr val="tx2"/>
              </a:solidFill>
              <a:effectLst>
                <a:outerShdw blurRad="38100" dist="38100" dir="2700000" algn="tl">
                  <a:srgbClr val="C0C0C0"/>
                </a:outerShdw>
              </a:effectLst>
              <a:ea typeface="+mn-ea"/>
              <a:cs typeface="+mn-cs"/>
            </a:endParaRPr>
          </a:p>
        </p:txBody>
      </p:sp>
      <p:grpSp>
        <p:nvGrpSpPr>
          <p:cNvPr id="311301" name="Group 5"/>
          <p:cNvGrpSpPr>
            <a:grpSpLocks/>
          </p:cNvGrpSpPr>
          <p:nvPr/>
        </p:nvGrpSpPr>
        <p:grpSpPr bwMode="auto">
          <a:xfrm>
            <a:off x="457200" y="762000"/>
            <a:ext cx="8763000" cy="5513388"/>
            <a:chOff x="288" y="480"/>
            <a:chExt cx="5520" cy="3473"/>
          </a:xfrm>
        </p:grpSpPr>
        <p:sp>
          <p:nvSpPr>
            <p:cNvPr id="311299" name="Text Box 3"/>
            <p:cNvSpPr txBox="1">
              <a:spLocks noChangeArrowheads="1"/>
            </p:cNvSpPr>
            <p:nvPr/>
          </p:nvSpPr>
          <p:spPr bwMode="auto">
            <a:xfrm>
              <a:off x="288" y="480"/>
              <a:ext cx="5520" cy="5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2800" b="1" dirty="0">
                  <a:solidFill>
                    <a:srgbClr val="FF0000"/>
                  </a:solidFill>
                  <a:effectLst>
                    <a:outerShdw blurRad="38100" dist="38100" dir="2700000" algn="tl">
                      <a:srgbClr val="C0C0C0"/>
                    </a:outerShdw>
                  </a:effectLst>
                  <a:latin typeface="Arial" charset="0"/>
                  <a:ea typeface="+mn-ea"/>
                </a:rPr>
                <a:t>LOS BENEFICIOS DE LA </a:t>
              </a:r>
              <a:r>
                <a:rPr kumimoji="1" lang="es-MX" sz="2800" b="1" dirty="0" smtClean="0">
                  <a:solidFill>
                    <a:srgbClr val="FF0000"/>
                  </a:solidFill>
                  <a:effectLst>
                    <a:outerShdw blurRad="38100" dist="38100" dir="2700000" algn="tl">
                      <a:srgbClr val="C0C0C0"/>
                    </a:outerShdw>
                  </a:effectLst>
                  <a:latin typeface="Arial" charset="0"/>
                  <a:ea typeface="+mn-ea"/>
                </a:rPr>
                <a:t>CAPACITACIÓN </a:t>
              </a:r>
              <a:endParaRPr kumimoji="1" lang="es-MX" sz="2800" b="1" dirty="0">
                <a:solidFill>
                  <a:srgbClr val="FF0000"/>
                </a:solidFill>
                <a:effectLst>
                  <a:outerShdw blurRad="38100" dist="38100" dir="2700000" algn="tl">
                    <a:srgbClr val="C0C0C0"/>
                  </a:outerShdw>
                </a:effectLst>
                <a:latin typeface="Arial" charset="0"/>
                <a:ea typeface="+mn-ea"/>
              </a:endParaRPr>
            </a:p>
            <a:p>
              <a:pPr algn="ctr">
                <a:defRPr/>
              </a:pPr>
              <a:r>
                <a:rPr kumimoji="1" lang="es-MX" sz="2800" b="1" dirty="0">
                  <a:solidFill>
                    <a:srgbClr val="FF0000"/>
                  </a:solidFill>
                  <a:effectLst>
                    <a:outerShdw blurRad="38100" dist="38100" dir="2700000" algn="tl">
                      <a:srgbClr val="C0C0C0"/>
                    </a:outerShdw>
                  </a:effectLst>
                  <a:latin typeface="Arial" charset="0"/>
                  <a:ea typeface="+mn-ea"/>
                </a:rPr>
                <a:t>PARA LAS ORGANIZACIONES</a:t>
              </a:r>
              <a:endParaRPr kumimoji="1" lang="es-ES" sz="2800" b="1" dirty="0">
                <a:solidFill>
                  <a:srgbClr val="FF0000"/>
                </a:solidFill>
                <a:effectLst>
                  <a:outerShdw blurRad="38100" dist="38100" dir="2700000" algn="tl">
                    <a:srgbClr val="C0C0C0"/>
                  </a:outerShdw>
                </a:effectLst>
                <a:latin typeface="Arial" charset="0"/>
                <a:ea typeface="+mn-ea"/>
              </a:endParaRPr>
            </a:p>
          </p:txBody>
        </p:sp>
        <p:sp>
          <p:nvSpPr>
            <p:cNvPr id="241669" name="Text Box 4"/>
            <p:cNvSpPr txBox="1">
              <a:spLocks noChangeArrowheads="1"/>
            </p:cNvSpPr>
            <p:nvPr/>
          </p:nvSpPr>
          <p:spPr bwMode="auto">
            <a:xfrm>
              <a:off x="758" y="1127"/>
              <a:ext cx="4830" cy="282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buFontTx/>
                <a:buChar char="•"/>
              </a:pPr>
              <a:r>
                <a:rPr kumimoji="1" lang="es-MX" altLang="es-MX" sz="1800" b="1">
                  <a:solidFill>
                    <a:schemeClr val="tx2"/>
                  </a:solidFill>
                  <a:latin typeface="Arial" pitchFamily="34" charset="0"/>
                </a:rPr>
                <a:t> MAYOR RENTABILIDAD Y ACTITUD MAS POSITIVA</a:t>
              </a:r>
            </a:p>
            <a:p>
              <a:pPr eaLnBrk="1" hangingPunct="1">
                <a:buFontTx/>
                <a:buChar char="•"/>
              </a:pPr>
              <a:r>
                <a:rPr kumimoji="1" lang="es-MX" altLang="es-MX" sz="1800" b="1">
                  <a:solidFill>
                    <a:schemeClr val="tx2"/>
                  </a:solidFill>
                  <a:latin typeface="Arial" pitchFamily="34" charset="0"/>
                </a:rPr>
                <a:t> MEJORA EL CONOCIMIENTO DEL PUESTO</a:t>
              </a:r>
            </a:p>
            <a:p>
              <a:pPr eaLnBrk="1" hangingPunct="1">
                <a:buFontTx/>
                <a:buChar char="•"/>
              </a:pPr>
              <a:r>
                <a:rPr kumimoji="1" lang="es-MX" altLang="es-MX" sz="1800" b="1">
                  <a:solidFill>
                    <a:schemeClr val="tx2"/>
                  </a:solidFill>
                  <a:latin typeface="Arial" pitchFamily="34" charset="0"/>
                </a:rPr>
                <a:t> ELEVA LA MORAL DE LA FUERZA DE TRABAJO</a:t>
              </a:r>
            </a:p>
            <a:p>
              <a:pPr eaLnBrk="1" hangingPunct="1">
                <a:buFontTx/>
                <a:buChar char="•"/>
              </a:pPr>
              <a:r>
                <a:rPr kumimoji="1" lang="es-MX" altLang="es-MX" sz="1800" b="1">
                  <a:solidFill>
                    <a:schemeClr val="tx2"/>
                  </a:solidFill>
                  <a:latin typeface="Arial" pitchFamily="34" charset="0"/>
                </a:rPr>
                <a:t> IDENTIFICA AL PERSONAL CON LOS OBJETIVOS DE LA </a:t>
              </a:r>
            </a:p>
            <a:p>
              <a:pPr eaLnBrk="1" hangingPunct="1"/>
              <a:r>
                <a:rPr kumimoji="1" lang="es-MX" altLang="es-MX" sz="1800" b="1">
                  <a:solidFill>
                    <a:schemeClr val="tx2"/>
                  </a:solidFill>
                  <a:latin typeface="Arial" pitchFamily="34" charset="0"/>
                </a:rPr>
                <a:t>  ORGANIZACIÓN.</a:t>
              </a:r>
            </a:p>
            <a:p>
              <a:pPr eaLnBrk="1" hangingPunct="1">
                <a:buFontTx/>
                <a:buChar char="•"/>
              </a:pPr>
              <a:r>
                <a:rPr kumimoji="1" lang="es-MX" altLang="es-MX" sz="1800" b="1">
                  <a:solidFill>
                    <a:schemeClr val="tx2"/>
                  </a:solidFill>
                  <a:latin typeface="Arial" pitchFamily="34" charset="0"/>
                </a:rPr>
                <a:t> CREA UNA MEJOR IMAGEN</a:t>
              </a:r>
            </a:p>
            <a:p>
              <a:pPr eaLnBrk="1" hangingPunct="1">
                <a:buFontTx/>
                <a:buChar char="•"/>
              </a:pPr>
              <a:r>
                <a:rPr kumimoji="1" lang="es-MX" altLang="es-MX" sz="1800" b="1">
                  <a:solidFill>
                    <a:schemeClr val="tx2"/>
                  </a:solidFill>
                  <a:latin typeface="Arial" pitchFamily="34" charset="0"/>
                </a:rPr>
                <a:t> FOMENTA  LA APERTURA Y LA CONFIANZA</a:t>
              </a:r>
            </a:p>
            <a:p>
              <a:pPr eaLnBrk="1" hangingPunct="1">
                <a:buFontTx/>
                <a:buChar char="•"/>
              </a:pPr>
              <a:r>
                <a:rPr kumimoji="1" lang="es-MX" altLang="es-MX" sz="1800" b="1">
                  <a:solidFill>
                    <a:schemeClr val="tx2"/>
                  </a:solidFill>
                  <a:latin typeface="Arial" pitchFamily="34" charset="0"/>
                </a:rPr>
                <a:t> MEJORA LA RELACION ENTRE JEFES Y SUBORDINADOS</a:t>
              </a:r>
            </a:p>
            <a:p>
              <a:pPr eaLnBrk="1" hangingPunct="1">
                <a:buFontTx/>
                <a:buChar char="•"/>
              </a:pPr>
              <a:r>
                <a:rPr kumimoji="1" lang="es-MX" altLang="es-MX" sz="1800" b="1">
                  <a:solidFill>
                    <a:schemeClr val="tx2"/>
                  </a:solidFill>
                  <a:latin typeface="Arial" pitchFamily="34" charset="0"/>
                </a:rPr>
                <a:t> AYUDA EN LA PREPARACION DE GUIAS PARA EL TRABAJO</a:t>
              </a:r>
            </a:p>
            <a:p>
              <a:pPr eaLnBrk="1" hangingPunct="1">
                <a:buFontTx/>
                <a:buChar char="•"/>
              </a:pPr>
              <a:r>
                <a:rPr kumimoji="1" lang="es-MX" altLang="es-MX" sz="1800" b="1">
                  <a:solidFill>
                    <a:schemeClr val="tx2"/>
                  </a:solidFill>
                  <a:latin typeface="Arial" pitchFamily="34" charset="0"/>
                </a:rPr>
                <a:t> ES UN AUXILIAR PARA COMPRENDER Y ADOPTAR LAS </a:t>
              </a:r>
            </a:p>
            <a:p>
              <a:pPr eaLnBrk="1" hangingPunct="1"/>
              <a:r>
                <a:rPr kumimoji="1" lang="es-MX" altLang="es-MX" sz="1800" b="1">
                  <a:solidFill>
                    <a:schemeClr val="tx2"/>
                  </a:solidFill>
                  <a:latin typeface="Arial" pitchFamily="34" charset="0"/>
                </a:rPr>
                <a:t>  NUEVAS POLITICAS QUE IMPLEMENTE LA EMPRESA.</a:t>
              </a:r>
            </a:p>
            <a:p>
              <a:pPr eaLnBrk="1" hangingPunct="1">
                <a:buFontTx/>
                <a:buChar char="•"/>
              </a:pPr>
              <a:r>
                <a:rPr kumimoji="1" lang="es-MX" altLang="es-MX" sz="1800" b="1">
                  <a:solidFill>
                    <a:schemeClr val="tx2"/>
                  </a:solidFill>
                  <a:latin typeface="Arial" pitchFamily="34" charset="0"/>
                </a:rPr>
                <a:t> PROPORCIONA INFORMACION REFERENTE A LAS NECESIDADES</a:t>
              </a:r>
            </a:p>
            <a:p>
              <a:pPr eaLnBrk="1" hangingPunct="1"/>
              <a:r>
                <a:rPr kumimoji="1" lang="es-MX" altLang="es-MX" sz="1800" b="1">
                  <a:solidFill>
                    <a:schemeClr val="tx2"/>
                  </a:solidFill>
                  <a:latin typeface="Arial" pitchFamily="34" charset="0"/>
                </a:rPr>
                <a:t>  FUTURAS A TODOS LOS NIVELES.</a:t>
              </a:r>
            </a:p>
            <a:p>
              <a:pPr eaLnBrk="1" hangingPunct="1">
                <a:buFontTx/>
                <a:buChar char="•"/>
              </a:pPr>
              <a:r>
                <a:rPr kumimoji="1" lang="es-MX" altLang="es-MX" sz="1800" b="1">
                  <a:solidFill>
                    <a:schemeClr val="tx2"/>
                  </a:solidFill>
                  <a:latin typeface="Arial" pitchFamily="34" charset="0"/>
                </a:rPr>
                <a:t> AGILIZA LA TOMA DE DESICIONES Y LA RESOLUCION DE LOS </a:t>
              </a:r>
            </a:p>
            <a:p>
              <a:pPr eaLnBrk="1" hangingPunct="1"/>
              <a:r>
                <a:rPr kumimoji="1" lang="es-MX" altLang="es-MX" sz="1800" b="1">
                  <a:solidFill>
                    <a:schemeClr val="tx2"/>
                  </a:solidFill>
                  <a:latin typeface="Arial" pitchFamily="34" charset="0"/>
                </a:rPr>
                <a:t>  PROBLEMAS.</a:t>
              </a:r>
            </a:p>
            <a:p>
              <a:pPr eaLnBrk="1" hangingPunct="1">
                <a:buFontTx/>
                <a:buChar char="•"/>
              </a:pPr>
              <a:r>
                <a:rPr kumimoji="1" lang="es-MX" altLang="es-MX" sz="1800" b="1">
                  <a:solidFill>
                    <a:schemeClr val="tx2"/>
                  </a:solidFill>
                  <a:latin typeface="Arial" pitchFamily="34" charset="0"/>
                </a:rPr>
                <a:t> PROMUEVE EL DESARROLLO CON VISTAS A LA PROMOCION</a:t>
              </a:r>
              <a:endParaRPr kumimoji="1" lang="es-ES" altLang="es-MX" sz="1800" b="1">
                <a:solidFill>
                  <a:schemeClr val="tx2"/>
                </a:solidFill>
                <a:latin typeface="Arial" pitchFamily="34" charset="0"/>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11298">
                                            <p:txEl>
                                              <p:pRg st="0" end="0"/>
                                            </p:txEl>
                                          </p:spTgt>
                                        </p:tgtEl>
                                        <p:attrNameLst>
                                          <p:attrName>style.visibility</p:attrName>
                                        </p:attrNameLst>
                                      </p:cBhvr>
                                      <p:to>
                                        <p:strVal val="visible"/>
                                      </p:to>
                                    </p:set>
                                    <p:anim calcmode="lin" valueType="num">
                                      <p:cBhvr>
                                        <p:cTn id="7" dur="500" fill="hold"/>
                                        <p:tgtEl>
                                          <p:spTgt spid="311298">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11298">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15" presetClass="entr" presetSubtype="0" fill="hold" nodeType="afterEffect">
                                  <p:stCondLst>
                                    <p:cond delay="0"/>
                                  </p:stCondLst>
                                  <p:childTnLst>
                                    <p:set>
                                      <p:cBhvr>
                                        <p:cTn id="11" dur="1" fill="hold">
                                          <p:stCondLst>
                                            <p:cond delay="0"/>
                                          </p:stCondLst>
                                        </p:cTn>
                                        <p:tgtEl>
                                          <p:spTgt spid="311301"/>
                                        </p:tgtEl>
                                        <p:attrNameLst>
                                          <p:attrName>style.visibility</p:attrName>
                                        </p:attrNameLst>
                                      </p:cBhvr>
                                      <p:to>
                                        <p:strVal val="visible"/>
                                      </p:to>
                                    </p:set>
                                    <p:anim calcmode="lin" valueType="num">
                                      <p:cBhvr>
                                        <p:cTn id="12" dur="1000" fill="hold"/>
                                        <p:tgtEl>
                                          <p:spTgt spid="311301"/>
                                        </p:tgtEl>
                                        <p:attrNameLst>
                                          <p:attrName>ppt_w</p:attrName>
                                        </p:attrNameLst>
                                      </p:cBhvr>
                                      <p:tavLst>
                                        <p:tav tm="0">
                                          <p:val>
                                            <p:fltVal val="0"/>
                                          </p:val>
                                        </p:tav>
                                        <p:tav tm="100000">
                                          <p:val>
                                            <p:strVal val="#ppt_w"/>
                                          </p:val>
                                        </p:tav>
                                      </p:tavLst>
                                    </p:anim>
                                    <p:anim calcmode="lin" valueType="num">
                                      <p:cBhvr>
                                        <p:cTn id="13" dur="1000" fill="hold"/>
                                        <p:tgtEl>
                                          <p:spTgt spid="311301"/>
                                        </p:tgtEl>
                                        <p:attrNameLst>
                                          <p:attrName>ppt_h</p:attrName>
                                        </p:attrNameLst>
                                      </p:cBhvr>
                                      <p:tavLst>
                                        <p:tav tm="0">
                                          <p:val>
                                            <p:fltVal val="0"/>
                                          </p:val>
                                        </p:tav>
                                        <p:tav tm="100000">
                                          <p:val>
                                            <p:strVal val="#ppt_h"/>
                                          </p:val>
                                        </p:tav>
                                      </p:tavLst>
                                    </p:anim>
                                    <p:anim calcmode="lin" valueType="num">
                                      <p:cBhvr>
                                        <p:cTn id="14" dur="1000" fill="hold"/>
                                        <p:tgtEl>
                                          <p:spTgt spid="311301"/>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31130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1298" grpId="0" build="p" autoUpdateAnimBg="0" advAuto="0"/>
    </p:bldLst>
  </p:timing>
</p:sld>
</file>

<file path=ppt/slides/slide2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2322" name="Rectangle 2"/>
          <p:cNvSpPr>
            <a:spLocks noGrp="1" noChangeArrowheads="1"/>
          </p:cNvSpPr>
          <p:nvPr>
            <p:ph type="body" idx="1"/>
          </p:nvPr>
        </p:nvSpPr>
        <p:spPr>
          <a:xfrm>
            <a:off x="1066800" y="152400"/>
            <a:ext cx="7391400" cy="533400"/>
          </a:xfrm>
        </p:spPr>
        <p:txBody>
          <a:bodyPr/>
          <a:lstStyle/>
          <a:p>
            <a:pPr marL="0" indent="0" algn="ctr" eaLnBrk="1" hangingPunct="1">
              <a:buFont typeface="Wingdings" pitchFamily="2" charset="2"/>
              <a:buNone/>
              <a:defRPr/>
            </a:pPr>
            <a:r>
              <a:rPr lang="es-MX" b="1" dirty="0" smtClean="0">
                <a:solidFill>
                  <a:schemeClr val="tx2"/>
                </a:solidFill>
                <a:effectLst>
                  <a:outerShdw blurRad="38100" dist="38100" dir="2700000" algn="tl">
                    <a:srgbClr val="C0C0C0"/>
                  </a:outerShdw>
                </a:effectLst>
                <a:ea typeface="+mn-ea"/>
                <a:cs typeface="+mn-cs"/>
              </a:rPr>
              <a:t> </a:t>
            </a:r>
            <a:r>
              <a:rPr lang="es-MX" b="1" dirty="0" smtClean="0">
                <a:solidFill>
                  <a:schemeClr val="tx2"/>
                </a:solidFill>
                <a:effectLst>
                  <a:outerShdw blurRad="38100" dist="38100" dir="2700000" algn="tl">
                    <a:srgbClr val="C0C0C0"/>
                  </a:outerShdw>
                </a:effectLst>
                <a:ea typeface="+mn-ea"/>
                <a:cs typeface="+mn-cs"/>
              </a:rPr>
              <a:t>CAPACITACI</a:t>
            </a:r>
            <a:r>
              <a:rPr lang="es-ES" b="1" dirty="0" err="1" smtClean="0">
                <a:solidFill>
                  <a:schemeClr val="tx2"/>
                </a:solidFill>
                <a:effectLst>
                  <a:outerShdw blurRad="38100" dist="38100" dir="2700000" algn="tl">
                    <a:srgbClr val="C0C0C0"/>
                  </a:outerShdw>
                </a:effectLst>
                <a:ea typeface="+mn-ea"/>
                <a:cs typeface="+mn-cs"/>
              </a:rPr>
              <a:t>Ó</a:t>
            </a:r>
            <a:r>
              <a:rPr lang="es-MX" b="1" dirty="0" smtClean="0">
                <a:solidFill>
                  <a:schemeClr val="tx2"/>
                </a:solidFill>
                <a:effectLst>
                  <a:outerShdw blurRad="38100" dist="38100" dir="2700000" algn="tl">
                    <a:srgbClr val="C0C0C0"/>
                  </a:outerShdw>
                </a:effectLst>
                <a:ea typeface="+mn-ea"/>
                <a:cs typeface="+mn-cs"/>
              </a:rPr>
              <a:t>N </a:t>
            </a:r>
            <a:endParaRPr lang="es-MX" b="1" i="1" dirty="0" smtClean="0">
              <a:solidFill>
                <a:schemeClr val="tx2"/>
              </a:solidFill>
              <a:effectLst>
                <a:outerShdw blurRad="38100" dist="38100" dir="2700000" algn="tl">
                  <a:srgbClr val="C0C0C0"/>
                </a:outerShdw>
              </a:effectLst>
              <a:ea typeface="+mn-ea"/>
              <a:cs typeface="+mn-cs"/>
            </a:endParaRPr>
          </a:p>
        </p:txBody>
      </p:sp>
      <p:grpSp>
        <p:nvGrpSpPr>
          <p:cNvPr id="312326" name="Group 6"/>
          <p:cNvGrpSpPr>
            <a:grpSpLocks/>
          </p:cNvGrpSpPr>
          <p:nvPr/>
        </p:nvGrpSpPr>
        <p:grpSpPr bwMode="auto">
          <a:xfrm>
            <a:off x="457200" y="762000"/>
            <a:ext cx="8763000" cy="4584700"/>
            <a:chOff x="288" y="480"/>
            <a:chExt cx="5520" cy="2888"/>
          </a:xfrm>
        </p:grpSpPr>
        <p:sp>
          <p:nvSpPr>
            <p:cNvPr id="312324" name="Text Box 4"/>
            <p:cNvSpPr txBox="1">
              <a:spLocks noChangeArrowheads="1"/>
            </p:cNvSpPr>
            <p:nvPr/>
          </p:nvSpPr>
          <p:spPr bwMode="auto">
            <a:xfrm>
              <a:off x="288" y="480"/>
              <a:ext cx="5520" cy="5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2800" b="1" dirty="0">
                  <a:solidFill>
                    <a:srgbClr val="FF0000"/>
                  </a:solidFill>
                  <a:effectLst>
                    <a:outerShdw blurRad="38100" dist="38100" dir="2700000" algn="tl">
                      <a:srgbClr val="C0C0C0"/>
                    </a:outerShdw>
                  </a:effectLst>
                  <a:latin typeface="Arial" charset="0"/>
                  <a:ea typeface="+mn-ea"/>
                </a:rPr>
                <a:t>LOS BENEFICIOS DE LA CAPACITACION </a:t>
              </a:r>
            </a:p>
            <a:p>
              <a:pPr algn="ctr">
                <a:defRPr/>
              </a:pPr>
              <a:r>
                <a:rPr kumimoji="1" lang="es-MX" sz="2800" b="1" dirty="0">
                  <a:solidFill>
                    <a:srgbClr val="FF0000"/>
                  </a:solidFill>
                  <a:effectLst>
                    <a:outerShdw blurRad="38100" dist="38100" dir="2700000" algn="tl">
                      <a:srgbClr val="C0C0C0"/>
                    </a:outerShdw>
                  </a:effectLst>
                  <a:latin typeface="Arial" charset="0"/>
                  <a:ea typeface="+mn-ea"/>
                </a:rPr>
                <a:t>PARA LAS ORGANIZACIONES</a:t>
              </a:r>
              <a:endParaRPr kumimoji="1" lang="es-ES" sz="2800" b="1" dirty="0">
                <a:solidFill>
                  <a:srgbClr val="FF0000"/>
                </a:solidFill>
                <a:effectLst>
                  <a:outerShdw blurRad="38100" dist="38100" dir="2700000" algn="tl">
                    <a:srgbClr val="C0C0C0"/>
                  </a:outerShdw>
                </a:effectLst>
                <a:latin typeface="Arial" charset="0"/>
                <a:ea typeface="+mn-ea"/>
              </a:endParaRPr>
            </a:p>
          </p:txBody>
        </p:sp>
        <p:sp>
          <p:nvSpPr>
            <p:cNvPr id="242693" name="Text Box 5"/>
            <p:cNvSpPr txBox="1">
              <a:spLocks noChangeArrowheads="1"/>
            </p:cNvSpPr>
            <p:nvPr/>
          </p:nvSpPr>
          <p:spPr bwMode="auto">
            <a:xfrm>
              <a:off x="758" y="1200"/>
              <a:ext cx="4758" cy="216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buFontTx/>
                <a:buChar char="•"/>
              </a:pPr>
              <a:r>
                <a:rPr kumimoji="1" lang="es-MX" altLang="es-MX" sz="2200" b="1">
                  <a:solidFill>
                    <a:schemeClr val="tx2"/>
                  </a:solidFill>
                  <a:latin typeface="Arial" pitchFamily="34" charset="0"/>
                </a:rPr>
                <a:t> DESARROLLA NUEVOS LIDERES Y DIRIGENTES</a:t>
              </a:r>
            </a:p>
            <a:p>
              <a:pPr eaLnBrk="1" hangingPunct="1">
                <a:buFontTx/>
                <a:buChar char="•"/>
              </a:pPr>
              <a:r>
                <a:rPr kumimoji="1" lang="es-MX" altLang="es-MX" sz="2200" b="1">
                  <a:solidFill>
                    <a:schemeClr val="tx2"/>
                  </a:solidFill>
                  <a:latin typeface="Arial" pitchFamily="34" charset="0"/>
                </a:rPr>
                <a:t> INCREMENTA LA PRODUCTIVIDAD Y LA CALIDAD  </a:t>
              </a:r>
            </a:p>
            <a:p>
              <a:pPr eaLnBrk="1" hangingPunct="1"/>
              <a:r>
                <a:rPr kumimoji="1" lang="es-MX" altLang="es-MX" sz="2200" b="1">
                  <a:solidFill>
                    <a:schemeClr val="tx2"/>
                  </a:solidFill>
                  <a:latin typeface="Arial" pitchFamily="34" charset="0"/>
                </a:rPr>
                <a:t>  DEL TRABAJO</a:t>
              </a:r>
            </a:p>
            <a:p>
              <a:pPr eaLnBrk="1" hangingPunct="1">
                <a:buFontTx/>
                <a:buChar char="•"/>
              </a:pPr>
              <a:r>
                <a:rPr kumimoji="1" lang="es-MX" altLang="es-MX" sz="2200" b="1">
                  <a:solidFill>
                    <a:schemeClr val="tx2"/>
                  </a:solidFill>
                  <a:latin typeface="Arial" pitchFamily="34" charset="0"/>
                </a:rPr>
                <a:t> BAJA LOS COSTOS EN LAS AREAS QUE SE APLICA</a:t>
              </a:r>
            </a:p>
            <a:p>
              <a:pPr eaLnBrk="1" hangingPunct="1">
                <a:buFontTx/>
                <a:buChar char="•"/>
              </a:pPr>
              <a:r>
                <a:rPr kumimoji="1" lang="es-MX" altLang="es-MX" sz="2200" b="1">
                  <a:solidFill>
                    <a:schemeClr val="tx2"/>
                  </a:solidFill>
                  <a:latin typeface="Arial" pitchFamily="34" charset="0"/>
                </a:rPr>
                <a:t> ELIMINA LOS COSTOS DE CONTRATAR A  </a:t>
              </a:r>
            </a:p>
            <a:p>
              <a:pPr eaLnBrk="1" hangingPunct="1"/>
              <a:r>
                <a:rPr kumimoji="1" lang="es-MX" altLang="es-MX" sz="2200" b="1">
                  <a:solidFill>
                    <a:schemeClr val="tx2"/>
                  </a:solidFill>
                  <a:latin typeface="Arial" pitchFamily="34" charset="0"/>
                </a:rPr>
                <a:t>  EXTERNOS (OUTSOURCING).</a:t>
              </a:r>
            </a:p>
            <a:p>
              <a:pPr eaLnBrk="1" hangingPunct="1">
                <a:buFontTx/>
                <a:buChar char="•"/>
              </a:pPr>
              <a:r>
                <a:rPr kumimoji="1" lang="es-MX" altLang="es-MX" sz="2200" b="1">
                  <a:solidFill>
                    <a:schemeClr val="tx2"/>
                  </a:solidFill>
                  <a:latin typeface="Arial" pitchFamily="34" charset="0"/>
                </a:rPr>
                <a:t> PROMUEVE LA COMUNICACIÓN EN TODA LA </a:t>
              </a:r>
            </a:p>
            <a:p>
              <a:pPr eaLnBrk="1" hangingPunct="1"/>
              <a:r>
                <a:rPr kumimoji="1" lang="es-MX" altLang="es-MX" sz="2200" b="1">
                  <a:solidFill>
                    <a:schemeClr val="tx2"/>
                  </a:solidFill>
                  <a:latin typeface="Arial" pitchFamily="34" charset="0"/>
                </a:rPr>
                <a:t>  ORGANIZACIÓN.</a:t>
              </a:r>
            </a:p>
            <a:p>
              <a:pPr eaLnBrk="1" hangingPunct="1">
                <a:buFontTx/>
                <a:buChar char="•"/>
              </a:pPr>
              <a:r>
                <a:rPr kumimoji="1" lang="es-MX" altLang="es-MX" sz="2200" b="1">
                  <a:solidFill>
                    <a:schemeClr val="tx2"/>
                  </a:solidFill>
                  <a:latin typeface="Arial" pitchFamily="34" charset="0"/>
                </a:rPr>
                <a:t> REDUCE LA TENSION Y PERMITE EL MANEJO DE  </a:t>
              </a:r>
            </a:p>
            <a:p>
              <a:pPr eaLnBrk="1" hangingPunct="1"/>
              <a:r>
                <a:rPr kumimoji="1" lang="es-MX" altLang="es-MX" sz="2200" b="1">
                  <a:solidFill>
                    <a:schemeClr val="tx2"/>
                  </a:solidFill>
                  <a:latin typeface="Arial" pitchFamily="34" charset="0"/>
                </a:rPr>
                <a:t>  AREAS DE CONFLICTO.</a:t>
              </a:r>
              <a:endParaRPr kumimoji="1" lang="es-ES" altLang="es-MX" sz="2200" b="1">
                <a:solidFill>
                  <a:schemeClr val="tx2"/>
                </a:solidFill>
                <a:latin typeface="Arial" pitchFamily="34" charset="0"/>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12322">
                                            <p:txEl>
                                              <p:pRg st="0" end="0"/>
                                            </p:txEl>
                                          </p:spTgt>
                                        </p:tgtEl>
                                        <p:attrNameLst>
                                          <p:attrName>style.visibility</p:attrName>
                                        </p:attrNameLst>
                                      </p:cBhvr>
                                      <p:to>
                                        <p:strVal val="visible"/>
                                      </p:to>
                                    </p:set>
                                    <p:anim calcmode="lin" valueType="num">
                                      <p:cBhvr>
                                        <p:cTn id="7" dur="500" fill="hold"/>
                                        <p:tgtEl>
                                          <p:spTgt spid="312322">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12322">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312326"/>
                                        </p:tgtEl>
                                        <p:attrNameLst>
                                          <p:attrName>style.visibility</p:attrName>
                                        </p:attrNameLst>
                                      </p:cBhvr>
                                      <p:to>
                                        <p:strVal val="visible"/>
                                      </p:to>
                                    </p:set>
                                    <p:anim calcmode="lin" valueType="num">
                                      <p:cBhvr>
                                        <p:cTn id="12" dur="500" fill="hold"/>
                                        <p:tgtEl>
                                          <p:spTgt spid="312326"/>
                                        </p:tgtEl>
                                        <p:attrNameLst>
                                          <p:attrName>ppt_w</p:attrName>
                                        </p:attrNameLst>
                                      </p:cBhvr>
                                      <p:tavLst>
                                        <p:tav tm="0">
                                          <p:val>
                                            <p:fltVal val="0"/>
                                          </p:val>
                                        </p:tav>
                                        <p:tav tm="100000">
                                          <p:val>
                                            <p:strVal val="#ppt_w"/>
                                          </p:val>
                                        </p:tav>
                                      </p:tavLst>
                                    </p:anim>
                                    <p:anim calcmode="lin" valueType="num">
                                      <p:cBhvr>
                                        <p:cTn id="13" dur="500" fill="hold"/>
                                        <p:tgtEl>
                                          <p:spTgt spid="31232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2322" grpId="0" build="p" autoUpdateAnimBg="0" advAuto="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Rectangle 2"/>
          <p:cNvSpPr>
            <a:spLocks noChangeArrowheads="1"/>
          </p:cNvSpPr>
          <p:nvPr/>
        </p:nvSpPr>
        <p:spPr bwMode="auto">
          <a:xfrm>
            <a:off x="720725" y="152400"/>
            <a:ext cx="8194675" cy="58477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3200" b="1" dirty="0" smtClean="0">
                <a:solidFill>
                  <a:schemeClr val="tx2"/>
                </a:solidFill>
                <a:effectLst>
                  <a:outerShdw blurRad="38100" dist="38100" dir="2700000" algn="tl">
                    <a:srgbClr val="C0C0C0"/>
                  </a:outerShdw>
                </a:effectLst>
                <a:latin typeface="Arial" pitchFamily="34" charset="0"/>
              </a:rPr>
              <a:t>Planeación </a:t>
            </a:r>
            <a:r>
              <a:rPr lang="es-MX" altLang="es-MX" sz="3200" b="1" dirty="0">
                <a:solidFill>
                  <a:schemeClr val="tx2"/>
                </a:solidFill>
                <a:effectLst>
                  <a:outerShdw blurRad="38100" dist="38100" dir="2700000" algn="tl">
                    <a:srgbClr val="C0C0C0"/>
                  </a:outerShdw>
                </a:effectLst>
                <a:latin typeface="Arial" pitchFamily="34" charset="0"/>
              </a:rPr>
              <a:t>de los Recursos Humanos</a:t>
            </a:r>
            <a:endParaRPr lang="es-ES" altLang="es-MX" sz="3200" b="1" dirty="0">
              <a:solidFill>
                <a:schemeClr val="tx2"/>
              </a:solidFill>
              <a:effectLst>
                <a:outerShdw blurRad="38100" dist="38100" dir="2700000" algn="tl">
                  <a:srgbClr val="C0C0C0"/>
                </a:outerShdw>
              </a:effectLst>
              <a:latin typeface="Arial" pitchFamily="34" charset="0"/>
            </a:endParaRPr>
          </a:p>
        </p:txBody>
      </p:sp>
      <p:sp>
        <p:nvSpPr>
          <p:cNvPr id="422915" name="Rectangle 3"/>
          <p:cNvSpPr>
            <a:spLocks noChangeArrowheads="1"/>
          </p:cNvSpPr>
          <p:nvPr/>
        </p:nvSpPr>
        <p:spPr bwMode="auto">
          <a:xfrm>
            <a:off x="728662" y="836712"/>
            <a:ext cx="8451850" cy="5029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lnSpc>
                <a:spcPct val="90000"/>
              </a:lnSpc>
              <a:spcBef>
                <a:spcPct val="20000"/>
              </a:spcBef>
              <a:buClr>
                <a:srgbClr val="330099"/>
              </a:buClr>
              <a:buSzPct val="75000"/>
            </a:pPr>
            <a:r>
              <a:rPr lang="es-MX" altLang="es-MX" sz="3200" b="1" dirty="0" smtClean="0">
                <a:solidFill>
                  <a:srgbClr val="FF0000"/>
                </a:solidFill>
                <a:effectLst>
                  <a:outerShdw blurRad="38100" dist="38100" dir="2700000" algn="tl">
                    <a:srgbClr val="C0C0C0"/>
                  </a:outerShdw>
                </a:effectLst>
                <a:latin typeface="Arial" pitchFamily="34" charset="0"/>
              </a:rPr>
              <a:t>¿Qué tendrá que ver todo esto con la planeación estratégica de R.R.H.H?</a:t>
            </a:r>
            <a:endParaRPr lang="es-MX" altLang="es-MX" sz="3200" b="1" dirty="0">
              <a:solidFill>
                <a:srgbClr val="0000CC"/>
              </a:solidFill>
              <a:latin typeface="Arial" pitchFamily="34" charset="0"/>
            </a:endParaRPr>
          </a:p>
          <a:p>
            <a:pPr algn="just" eaLnBrk="1" hangingPunct="1">
              <a:lnSpc>
                <a:spcPct val="90000"/>
              </a:lnSpc>
              <a:spcBef>
                <a:spcPct val="20000"/>
              </a:spcBef>
              <a:buClr>
                <a:srgbClr val="330099"/>
              </a:buClr>
              <a:buSzPct val="75000"/>
            </a:pPr>
            <a:endParaRPr lang="es-MX" altLang="es-MX" sz="1000" b="1" dirty="0">
              <a:solidFill>
                <a:schemeClr val="tx2"/>
              </a:solidFill>
              <a:latin typeface="Arial" pitchFamily="34" charset="0"/>
            </a:endParaRPr>
          </a:p>
          <a:p>
            <a:pPr algn="just" eaLnBrk="1" hangingPunct="1">
              <a:lnSpc>
                <a:spcPct val="90000"/>
              </a:lnSpc>
              <a:spcBef>
                <a:spcPct val="20000"/>
              </a:spcBef>
              <a:buClr>
                <a:srgbClr val="330099"/>
              </a:buClr>
              <a:buSzPct val="75000"/>
            </a:pPr>
            <a:r>
              <a:rPr lang="es-MX" sz="3200" dirty="0"/>
              <a:t>Proceso en el que los que toman decisiones clarifican el propósito central de la organización, selecciona objetivos a cumplir, identifican puntos fuertes y débiles, analizan los futuros riesgos y oportunidades, comparan esos riesgos con los puntos fuertes y débiles, deciden una estrategia a largo plazo, implantan la estrategia y la evalúan. </a:t>
            </a:r>
          </a:p>
        </p:txBody>
      </p:sp>
    </p:spTree>
    <p:extLst>
      <p:ext uri="{BB962C8B-B14F-4D97-AF65-F5344CB8AC3E}">
        <p14:creationId xmlns:p14="http://schemas.microsoft.com/office/powerpoint/2010/main" val="177421325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22915">
                                            <p:txEl>
                                              <p:pRg st="0" end="0"/>
                                            </p:txEl>
                                          </p:spTgt>
                                        </p:tgtEl>
                                        <p:attrNameLst>
                                          <p:attrName>style.visibility</p:attrName>
                                        </p:attrNameLst>
                                      </p:cBhvr>
                                      <p:to>
                                        <p:strVal val="visible"/>
                                      </p:to>
                                    </p:set>
                                    <p:anim calcmode="lin" valueType="num">
                                      <p:cBhvr additive="base">
                                        <p:cTn id="7" dur="500" fill="hold"/>
                                        <p:tgtEl>
                                          <p:spTgt spid="4229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22915">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22915">
                                            <p:txEl>
                                              <p:pRg st="2" end="2"/>
                                            </p:txEl>
                                          </p:spTgt>
                                        </p:tgtEl>
                                        <p:attrNameLst>
                                          <p:attrName>style.visibility</p:attrName>
                                        </p:attrNameLst>
                                      </p:cBhvr>
                                      <p:to>
                                        <p:strVal val="visible"/>
                                      </p:to>
                                    </p:set>
                                    <p:anim calcmode="lin" valueType="num">
                                      <p:cBhvr additive="base">
                                        <p:cTn id="12" dur="500" fill="hold"/>
                                        <p:tgtEl>
                                          <p:spTgt spid="422915">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42291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2915" grpId="0" build="p" autoUpdateAnimBg="0" advAuto="0"/>
    </p:bldLst>
  </p:timing>
</p:sld>
</file>

<file path=ppt/slides/slide2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3346" name="Rectangle 2"/>
          <p:cNvSpPr>
            <a:spLocks noGrp="1" noChangeArrowheads="1"/>
          </p:cNvSpPr>
          <p:nvPr>
            <p:ph type="body" idx="1"/>
          </p:nvPr>
        </p:nvSpPr>
        <p:spPr>
          <a:xfrm>
            <a:off x="1066800" y="152400"/>
            <a:ext cx="7391400" cy="533400"/>
          </a:xfrm>
        </p:spPr>
        <p:txBody>
          <a:bodyPr/>
          <a:lstStyle/>
          <a:p>
            <a:pPr marL="0" indent="0" algn="ctr" eaLnBrk="1" hangingPunct="1">
              <a:buFont typeface="Wingdings" pitchFamily="2" charset="2"/>
              <a:buNone/>
              <a:defRPr/>
            </a:pPr>
            <a:r>
              <a:rPr lang="es-MX" b="1" dirty="0" smtClean="0">
                <a:solidFill>
                  <a:schemeClr val="tx2"/>
                </a:solidFill>
                <a:effectLst>
                  <a:outerShdw blurRad="38100" dist="38100" dir="2700000" algn="tl">
                    <a:srgbClr val="C0C0C0"/>
                  </a:outerShdw>
                </a:effectLst>
                <a:ea typeface="+mn-ea"/>
                <a:cs typeface="+mn-cs"/>
              </a:rPr>
              <a:t> </a:t>
            </a:r>
            <a:r>
              <a:rPr lang="es-MX" b="1" dirty="0" smtClean="0">
                <a:solidFill>
                  <a:schemeClr val="tx2"/>
                </a:solidFill>
                <a:effectLst>
                  <a:outerShdw blurRad="38100" dist="38100" dir="2700000" algn="tl">
                    <a:srgbClr val="C0C0C0"/>
                  </a:outerShdw>
                </a:effectLst>
                <a:ea typeface="+mn-ea"/>
                <a:cs typeface="+mn-cs"/>
              </a:rPr>
              <a:t>CAPACITACI</a:t>
            </a:r>
            <a:r>
              <a:rPr lang="es-ES" b="1" dirty="0" err="1" smtClean="0">
                <a:solidFill>
                  <a:schemeClr val="tx2"/>
                </a:solidFill>
                <a:effectLst>
                  <a:outerShdw blurRad="38100" dist="38100" dir="2700000" algn="tl">
                    <a:srgbClr val="C0C0C0"/>
                  </a:outerShdw>
                </a:effectLst>
                <a:ea typeface="+mn-ea"/>
                <a:cs typeface="+mn-cs"/>
              </a:rPr>
              <a:t>Ó</a:t>
            </a:r>
            <a:r>
              <a:rPr lang="es-MX" b="1" dirty="0" smtClean="0">
                <a:solidFill>
                  <a:schemeClr val="tx2"/>
                </a:solidFill>
                <a:effectLst>
                  <a:outerShdw blurRad="38100" dist="38100" dir="2700000" algn="tl">
                    <a:srgbClr val="C0C0C0"/>
                  </a:outerShdw>
                </a:effectLst>
                <a:ea typeface="+mn-ea"/>
                <a:cs typeface="+mn-cs"/>
              </a:rPr>
              <a:t>N </a:t>
            </a:r>
            <a:endParaRPr lang="es-MX" b="1" i="1" dirty="0" smtClean="0">
              <a:solidFill>
                <a:schemeClr val="tx2"/>
              </a:solidFill>
              <a:effectLst>
                <a:outerShdw blurRad="38100" dist="38100" dir="2700000" algn="tl">
                  <a:srgbClr val="C0C0C0"/>
                </a:outerShdw>
              </a:effectLst>
              <a:ea typeface="+mn-ea"/>
              <a:cs typeface="+mn-cs"/>
            </a:endParaRPr>
          </a:p>
        </p:txBody>
      </p:sp>
      <p:grpSp>
        <p:nvGrpSpPr>
          <p:cNvPr id="313350" name="Group 6"/>
          <p:cNvGrpSpPr>
            <a:grpSpLocks/>
          </p:cNvGrpSpPr>
          <p:nvPr/>
        </p:nvGrpSpPr>
        <p:grpSpPr bwMode="auto">
          <a:xfrm>
            <a:off x="457200" y="762000"/>
            <a:ext cx="8763000" cy="5734050"/>
            <a:chOff x="288" y="480"/>
            <a:chExt cx="5520" cy="3612"/>
          </a:xfrm>
        </p:grpSpPr>
        <p:sp>
          <p:nvSpPr>
            <p:cNvPr id="313348" name="Text Box 4"/>
            <p:cNvSpPr txBox="1">
              <a:spLocks noChangeArrowheads="1"/>
            </p:cNvSpPr>
            <p:nvPr/>
          </p:nvSpPr>
          <p:spPr bwMode="auto">
            <a:xfrm>
              <a:off x="288" y="480"/>
              <a:ext cx="5520" cy="5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2800" b="1" dirty="0">
                  <a:solidFill>
                    <a:srgbClr val="FF0000"/>
                  </a:solidFill>
                  <a:effectLst>
                    <a:outerShdw blurRad="38100" dist="38100" dir="2700000" algn="tl">
                      <a:srgbClr val="C0C0C0"/>
                    </a:outerShdw>
                  </a:effectLst>
                  <a:latin typeface="Arial" charset="0"/>
                  <a:ea typeface="+mn-ea"/>
                </a:rPr>
                <a:t>BENEFICIOS PARA EL INDIVIDUO QUE REPERCUTEN A FAVOR DE LA EMPRESA</a:t>
              </a:r>
              <a:endParaRPr kumimoji="1" lang="es-ES" sz="2800" b="1" dirty="0">
                <a:solidFill>
                  <a:srgbClr val="FF0000"/>
                </a:solidFill>
                <a:effectLst>
                  <a:outerShdw blurRad="38100" dist="38100" dir="2700000" algn="tl">
                    <a:srgbClr val="C0C0C0"/>
                  </a:outerShdw>
                </a:effectLst>
                <a:latin typeface="Arial" charset="0"/>
                <a:ea typeface="+mn-ea"/>
              </a:endParaRPr>
            </a:p>
          </p:txBody>
        </p:sp>
        <p:sp>
          <p:nvSpPr>
            <p:cNvPr id="243717" name="Text Box 5"/>
            <p:cNvSpPr txBox="1">
              <a:spLocks noChangeArrowheads="1"/>
            </p:cNvSpPr>
            <p:nvPr/>
          </p:nvSpPr>
          <p:spPr bwMode="auto">
            <a:xfrm>
              <a:off x="758" y="1080"/>
              <a:ext cx="4758" cy="30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buFontTx/>
                <a:buChar char="•"/>
                <a:defRPr/>
              </a:pPr>
              <a:r>
                <a:rPr kumimoji="1" lang="es-MX" sz="2200" b="1" smtClean="0">
                  <a:solidFill>
                    <a:schemeClr val="tx2"/>
                  </a:solidFill>
                  <a:latin typeface="Arial" charset="0"/>
                </a:rPr>
                <a:t> AYUDA EN LA TOMA DE DESICIONES Y LA  </a:t>
              </a:r>
            </a:p>
            <a:p>
              <a:pPr eaLnBrk="1" hangingPunct="1">
                <a:defRPr/>
              </a:pPr>
              <a:r>
                <a:rPr kumimoji="1" lang="es-MX" sz="2200" b="1" smtClean="0">
                  <a:solidFill>
                    <a:schemeClr val="tx2"/>
                  </a:solidFill>
                  <a:latin typeface="Arial" charset="0"/>
                </a:rPr>
                <a:t>  SOLUCION DE PROLEMAS.</a:t>
              </a:r>
            </a:p>
            <a:p>
              <a:pPr eaLnBrk="1" hangingPunct="1">
                <a:buFontTx/>
                <a:buChar char="•"/>
                <a:defRPr/>
              </a:pPr>
              <a:r>
                <a:rPr kumimoji="1" lang="es-MX" sz="2200" b="1" smtClean="0">
                  <a:solidFill>
                    <a:schemeClr val="tx2"/>
                  </a:solidFill>
                  <a:latin typeface="Arial" charset="0"/>
                </a:rPr>
                <a:t> DA CONFIANZA AL TENER LA POSICION ASERTIVA </a:t>
              </a:r>
            </a:p>
            <a:p>
              <a:pPr eaLnBrk="1" hangingPunct="1">
                <a:defRPr/>
              </a:pPr>
              <a:r>
                <a:rPr kumimoji="1" lang="es-MX" sz="2200" b="1" smtClean="0">
                  <a:solidFill>
                    <a:schemeClr val="tx2"/>
                  </a:solidFill>
                  <a:latin typeface="Arial" charset="0"/>
                </a:rPr>
                <a:t>  Y FOMENTA AL DESARROLLO.</a:t>
              </a:r>
            </a:p>
            <a:p>
              <a:pPr eaLnBrk="1" hangingPunct="1">
                <a:buFontTx/>
                <a:buChar char="•"/>
                <a:defRPr/>
              </a:pPr>
              <a:r>
                <a:rPr kumimoji="1" lang="es-MX" sz="2200" b="1" smtClean="0">
                  <a:solidFill>
                    <a:schemeClr val="tx2"/>
                  </a:solidFill>
                  <a:latin typeface="Arial" charset="0"/>
                </a:rPr>
                <a:t> CONTRIBUYE POSITIVAMENTE AL MANEJO DE </a:t>
              </a:r>
            </a:p>
            <a:p>
              <a:pPr eaLnBrk="1" hangingPunct="1">
                <a:defRPr/>
              </a:pPr>
              <a:r>
                <a:rPr kumimoji="1" lang="es-MX" sz="2200" b="1" smtClean="0">
                  <a:solidFill>
                    <a:schemeClr val="tx2"/>
                  </a:solidFill>
                  <a:latin typeface="Arial" charset="0"/>
                </a:rPr>
                <a:t>  CONFLICTOS Y TENSIONES </a:t>
              </a:r>
            </a:p>
            <a:p>
              <a:pPr eaLnBrk="1" hangingPunct="1">
                <a:buFontTx/>
                <a:buChar char="•"/>
                <a:defRPr/>
              </a:pPr>
              <a:r>
                <a:rPr kumimoji="1" lang="es-MX" sz="2200" b="1" smtClean="0">
                  <a:solidFill>
                    <a:schemeClr val="tx2"/>
                  </a:solidFill>
                  <a:latin typeface="Arial" charset="0"/>
                </a:rPr>
                <a:t> FORJA LIDERES Y MEJORA LAS APTITUDES </a:t>
              </a:r>
            </a:p>
            <a:p>
              <a:pPr eaLnBrk="1" hangingPunct="1">
                <a:defRPr/>
              </a:pPr>
              <a:r>
                <a:rPr kumimoji="1" lang="es-MX" sz="2200" b="1" smtClean="0">
                  <a:solidFill>
                    <a:schemeClr val="tx2"/>
                  </a:solidFill>
                  <a:latin typeface="Arial" charset="0"/>
                </a:rPr>
                <a:t>  COMUNICATIVAS.</a:t>
              </a:r>
            </a:p>
            <a:p>
              <a:pPr eaLnBrk="1" hangingPunct="1">
                <a:buFontTx/>
                <a:buChar char="•"/>
                <a:defRPr/>
              </a:pPr>
              <a:r>
                <a:rPr kumimoji="1" lang="es-MX" sz="2200" b="1" smtClean="0">
                  <a:solidFill>
                    <a:schemeClr val="tx2"/>
                  </a:solidFill>
                  <a:latin typeface="Arial" charset="0"/>
                </a:rPr>
                <a:t> INCREMENTA EL NIVEL DE SATISFACCION CON EL </a:t>
              </a:r>
            </a:p>
            <a:p>
              <a:pPr eaLnBrk="1" hangingPunct="1">
                <a:defRPr/>
              </a:pPr>
              <a:r>
                <a:rPr kumimoji="1" lang="es-MX" sz="2200" b="1" smtClean="0">
                  <a:solidFill>
                    <a:schemeClr val="tx2"/>
                  </a:solidFill>
                  <a:latin typeface="Arial" charset="0"/>
                </a:rPr>
                <a:t>  PUESTO.</a:t>
              </a:r>
            </a:p>
            <a:p>
              <a:pPr eaLnBrk="1" hangingPunct="1">
                <a:buFontTx/>
                <a:buChar char="•"/>
                <a:defRPr/>
              </a:pPr>
              <a:r>
                <a:rPr kumimoji="1" lang="es-MX" sz="2200" b="1" smtClean="0">
                  <a:solidFill>
                    <a:schemeClr val="tx2"/>
                  </a:solidFill>
                  <a:latin typeface="Arial" charset="0"/>
                </a:rPr>
                <a:t> PERMITE EL LOGRO DE LAS METAS INDIVIDUALES.</a:t>
              </a:r>
            </a:p>
            <a:p>
              <a:pPr eaLnBrk="1" hangingPunct="1">
                <a:buFontTx/>
                <a:buChar char="•"/>
                <a:defRPr/>
              </a:pPr>
              <a:r>
                <a:rPr kumimoji="1" lang="es-MX" sz="2200" b="1" smtClean="0">
                  <a:solidFill>
                    <a:schemeClr val="tx2"/>
                  </a:solidFill>
                  <a:latin typeface="Arial" charset="0"/>
                </a:rPr>
                <a:t> DESARROLLA UN SENTIDO DE PROGRESO</a:t>
              </a:r>
            </a:p>
            <a:p>
              <a:pPr eaLnBrk="1" hangingPunct="1">
                <a:buFontTx/>
                <a:buChar char="•"/>
                <a:defRPr/>
              </a:pPr>
              <a:r>
                <a:rPr kumimoji="1" lang="es-MX" sz="2200" b="1" smtClean="0">
                  <a:solidFill>
                    <a:schemeClr val="tx2"/>
                  </a:solidFill>
                  <a:latin typeface="Arial" charset="0"/>
                </a:rPr>
                <a:t> ELIMINA LOS TEMORES A LA INCOMPETENCIA O LA </a:t>
              </a:r>
            </a:p>
            <a:p>
              <a:pPr eaLnBrk="1" hangingPunct="1">
                <a:defRPr/>
              </a:pPr>
              <a:r>
                <a:rPr kumimoji="1" lang="es-MX" sz="2200" b="1" smtClean="0">
                  <a:solidFill>
                    <a:schemeClr val="tx2"/>
                  </a:solidFill>
                  <a:latin typeface="Arial" charset="0"/>
                </a:rPr>
                <a:t>  IGNORANCIA INDIVIDUAL.</a:t>
              </a:r>
              <a:endParaRPr kumimoji="1" lang="es-ES" sz="2200" b="1" smtClean="0">
                <a:solidFill>
                  <a:schemeClr val="tx2"/>
                </a:solidFill>
                <a:latin typeface="Arial" charset="0"/>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13346">
                                            <p:txEl>
                                              <p:pRg st="0" end="0"/>
                                            </p:txEl>
                                          </p:spTgt>
                                        </p:tgtEl>
                                        <p:attrNameLst>
                                          <p:attrName>style.visibility</p:attrName>
                                        </p:attrNameLst>
                                      </p:cBhvr>
                                      <p:to>
                                        <p:strVal val="visible"/>
                                      </p:to>
                                    </p:set>
                                    <p:anim calcmode="lin" valueType="num">
                                      <p:cBhvr>
                                        <p:cTn id="7" dur="500" fill="hold"/>
                                        <p:tgtEl>
                                          <p:spTgt spid="313346">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13346">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313350"/>
                                        </p:tgtEl>
                                        <p:attrNameLst>
                                          <p:attrName>style.visibility</p:attrName>
                                        </p:attrNameLst>
                                      </p:cBhvr>
                                      <p:to>
                                        <p:strVal val="visible"/>
                                      </p:to>
                                    </p:set>
                                    <p:anim calcmode="lin" valueType="num">
                                      <p:cBhvr>
                                        <p:cTn id="12" dur="500" fill="hold"/>
                                        <p:tgtEl>
                                          <p:spTgt spid="313350"/>
                                        </p:tgtEl>
                                        <p:attrNameLst>
                                          <p:attrName>ppt_w</p:attrName>
                                        </p:attrNameLst>
                                      </p:cBhvr>
                                      <p:tavLst>
                                        <p:tav tm="0">
                                          <p:val>
                                            <p:fltVal val="0"/>
                                          </p:val>
                                        </p:tav>
                                        <p:tav tm="100000">
                                          <p:val>
                                            <p:strVal val="#ppt_w"/>
                                          </p:val>
                                        </p:tav>
                                      </p:tavLst>
                                    </p:anim>
                                    <p:anim calcmode="lin" valueType="num">
                                      <p:cBhvr>
                                        <p:cTn id="13" dur="500" fill="hold"/>
                                        <p:tgtEl>
                                          <p:spTgt spid="31335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3346" grpId="0" build="p" autoUpdateAnimBg="0" advAuto="0"/>
    </p:bldLst>
  </p:timing>
</p:sld>
</file>

<file path=ppt/slides/slide2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4370" name="Rectangle 2"/>
          <p:cNvSpPr>
            <a:spLocks noGrp="1" noChangeArrowheads="1"/>
          </p:cNvSpPr>
          <p:nvPr>
            <p:ph type="body" idx="1"/>
          </p:nvPr>
        </p:nvSpPr>
        <p:spPr>
          <a:xfrm>
            <a:off x="1066800" y="152400"/>
            <a:ext cx="7391400" cy="533400"/>
          </a:xfrm>
        </p:spPr>
        <p:txBody>
          <a:bodyPr/>
          <a:lstStyle/>
          <a:p>
            <a:pPr marL="0" indent="0" algn="ctr" eaLnBrk="1" hangingPunct="1">
              <a:buFont typeface="Wingdings" pitchFamily="2" charset="2"/>
              <a:buNone/>
              <a:defRPr/>
            </a:pPr>
            <a:r>
              <a:rPr lang="es-MX" b="1" dirty="0" smtClean="0">
                <a:solidFill>
                  <a:schemeClr val="tx2"/>
                </a:solidFill>
                <a:effectLst>
                  <a:outerShdw blurRad="38100" dist="38100" dir="2700000" algn="tl">
                    <a:srgbClr val="C0C0C0"/>
                  </a:outerShdw>
                </a:effectLst>
                <a:ea typeface="+mn-ea"/>
                <a:cs typeface="+mn-cs"/>
              </a:rPr>
              <a:t> </a:t>
            </a:r>
            <a:r>
              <a:rPr lang="es-MX" b="1" dirty="0" smtClean="0">
                <a:solidFill>
                  <a:schemeClr val="tx2"/>
                </a:solidFill>
                <a:effectLst>
                  <a:outerShdw blurRad="38100" dist="38100" dir="2700000" algn="tl">
                    <a:srgbClr val="C0C0C0"/>
                  </a:outerShdw>
                </a:effectLst>
                <a:ea typeface="+mn-ea"/>
                <a:cs typeface="+mn-cs"/>
              </a:rPr>
              <a:t>CAPACITACI</a:t>
            </a:r>
            <a:r>
              <a:rPr lang="es-ES" b="1" dirty="0" err="1" smtClean="0">
                <a:solidFill>
                  <a:schemeClr val="tx2"/>
                </a:solidFill>
                <a:effectLst>
                  <a:outerShdw blurRad="38100" dist="38100" dir="2700000" algn="tl">
                    <a:srgbClr val="C0C0C0"/>
                  </a:outerShdw>
                </a:effectLst>
                <a:ea typeface="+mn-ea"/>
                <a:cs typeface="+mn-cs"/>
              </a:rPr>
              <a:t>Ó</a:t>
            </a:r>
            <a:r>
              <a:rPr lang="es-MX" b="1" dirty="0" smtClean="0">
                <a:solidFill>
                  <a:schemeClr val="tx2"/>
                </a:solidFill>
                <a:effectLst>
                  <a:outerShdw blurRad="38100" dist="38100" dir="2700000" algn="tl">
                    <a:srgbClr val="C0C0C0"/>
                  </a:outerShdw>
                </a:effectLst>
                <a:ea typeface="+mn-ea"/>
                <a:cs typeface="+mn-cs"/>
              </a:rPr>
              <a:t>N </a:t>
            </a:r>
            <a:endParaRPr lang="es-MX" b="1" i="1" dirty="0" smtClean="0">
              <a:solidFill>
                <a:schemeClr val="tx2"/>
              </a:solidFill>
              <a:effectLst>
                <a:outerShdw blurRad="38100" dist="38100" dir="2700000" algn="tl">
                  <a:srgbClr val="C0C0C0"/>
                </a:outerShdw>
              </a:effectLst>
              <a:ea typeface="+mn-ea"/>
              <a:cs typeface="+mn-cs"/>
            </a:endParaRPr>
          </a:p>
        </p:txBody>
      </p:sp>
      <p:sp>
        <p:nvSpPr>
          <p:cNvPr id="314372" name="Text Box 4"/>
          <p:cNvSpPr txBox="1">
            <a:spLocks noChangeArrowheads="1"/>
          </p:cNvSpPr>
          <p:nvPr/>
        </p:nvSpPr>
        <p:spPr bwMode="auto">
          <a:xfrm>
            <a:off x="457200" y="653787"/>
            <a:ext cx="8763000" cy="83099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b="1" dirty="0">
                <a:solidFill>
                  <a:srgbClr val="FF0000"/>
                </a:solidFill>
                <a:effectLst>
                  <a:outerShdw blurRad="38100" dist="38100" dir="2700000" algn="tl">
                    <a:srgbClr val="C0C0C0"/>
                  </a:outerShdw>
                </a:effectLst>
                <a:latin typeface="Arial" charset="0"/>
                <a:ea typeface="+mn-ea"/>
              </a:rPr>
              <a:t>PASOS PARA PREPARAR UN PROGRAMA DE </a:t>
            </a:r>
            <a:r>
              <a:rPr kumimoji="1" lang="es-MX" b="1" dirty="0" smtClean="0">
                <a:solidFill>
                  <a:srgbClr val="FF0000"/>
                </a:solidFill>
                <a:effectLst>
                  <a:outerShdw blurRad="38100" dist="38100" dir="2700000" algn="tl">
                    <a:srgbClr val="C0C0C0"/>
                  </a:outerShdw>
                </a:effectLst>
                <a:latin typeface="Arial" charset="0"/>
                <a:ea typeface="+mn-ea"/>
              </a:rPr>
              <a:t>CAPACITACI</a:t>
            </a:r>
            <a:r>
              <a:rPr kumimoji="1" lang="es-ES" b="1" dirty="0" err="1" smtClean="0">
                <a:solidFill>
                  <a:srgbClr val="FF0000"/>
                </a:solidFill>
                <a:effectLst>
                  <a:outerShdw blurRad="38100" dist="38100" dir="2700000" algn="tl">
                    <a:srgbClr val="C0C0C0"/>
                  </a:outerShdw>
                </a:effectLst>
                <a:latin typeface="Arial" charset="0"/>
                <a:ea typeface="+mn-ea"/>
              </a:rPr>
              <a:t>Ó</a:t>
            </a:r>
            <a:r>
              <a:rPr kumimoji="1" lang="es-MX" b="1" dirty="0" smtClean="0">
                <a:solidFill>
                  <a:srgbClr val="FF0000"/>
                </a:solidFill>
                <a:effectLst>
                  <a:outerShdw blurRad="38100" dist="38100" dir="2700000" algn="tl">
                    <a:srgbClr val="C0C0C0"/>
                  </a:outerShdw>
                </a:effectLst>
                <a:latin typeface="Arial" charset="0"/>
                <a:ea typeface="+mn-ea"/>
              </a:rPr>
              <a:t>N </a:t>
            </a:r>
            <a:r>
              <a:rPr kumimoji="1" lang="es-MX" b="1" dirty="0">
                <a:solidFill>
                  <a:srgbClr val="FF0000"/>
                </a:solidFill>
                <a:effectLst>
                  <a:outerShdw blurRad="38100" dist="38100" dir="2700000" algn="tl">
                    <a:srgbClr val="C0C0C0"/>
                  </a:outerShdw>
                </a:effectLst>
                <a:latin typeface="Arial" charset="0"/>
                <a:ea typeface="+mn-ea"/>
              </a:rPr>
              <a:t>Y DESARROLLO</a:t>
            </a:r>
            <a:endParaRPr kumimoji="1" lang="es-ES" b="1" dirty="0">
              <a:solidFill>
                <a:srgbClr val="FF0000"/>
              </a:solidFill>
              <a:effectLst>
                <a:outerShdw blurRad="38100" dist="38100" dir="2700000" algn="tl">
                  <a:srgbClr val="C0C0C0"/>
                </a:outerShdw>
              </a:effectLst>
              <a:latin typeface="Arial" charset="0"/>
              <a:ea typeface="+mn-ea"/>
            </a:endParaRPr>
          </a:p>
        </p:txBody>
      </p:sp>
      <p:grpSp>
        <p:nvGrpSpPr>
          <p:cNvPr id="314398" name="Group 30"/>
          <p:cNvGrpSpPr>
            <a:grpSpLocks/>
          </p:cNvGrpSpPr>
          <p:nvPr/>
        </p:nvGrpSpPr>
        <p:grpSpPr bwMode="auto">
          <a:xfrm>
            <a:off x="35496" y="1412776"/>
            <a:ext cx="9067800" cy="4968552"/>
            <a:chOff x="48" y="1104"/>
            <a:chExt cx="5568" cy="2304"/>
          </a:xfrm>
        </p:grpSpPr>
        <p:sp>
          <p:nvSpPr>
            <p:cNvPr id="314374" name="AutoShape 6"/>
            <p:cNvSpPr>
              <a:spLocks noChangeArrowheads="1"/>
            </p:cNvSpPr>
            <p:nvPr/>
          </p:nvSpPr>
          <p:spPr bwMode="auto">
            <a:xfrm>
              <a:off x="48" y="1344"/>
              <a:ext cx="768" cy="528"/>
            </a:xfrm>
            <a:prstGeom prst="flowChartProcess">
              <a:avLst/>
            </a:prstGeom>
            <a:gradFill rotWithShape="0">
              <a:gsLst>
                <a:gs pos="0">
                  <a:srgbClr val="475E47"/>
                </a:gs>
                <a:gs pos="50000">
                  <a:schemeClr val="accent1"/>
                </a:gs>
                <a:gs pos="100000">
                  <a:srgbClr val="475E47"/>
                </a:gs>
              </a:gsLst>
              <a:lin ang="5400000" scaled="1"/>
            </a:gradFill>
            <a:ln w="12700" cap="sq">
              <a:solidFill>
                <a:schemeClr val="tx1"/>
              </a:solidFill>
              <a:miter lim="800000"/>
              <a:headEnd type="none" w="sm" len="sm"/>
              <a:tailEnd type="none" w="sm" len="sm"/>
            </a:ln>
            <a:effectLst>
              <a:outerShdw dist="107763" dir="2700000" algn="ctr" rotWithShape="0">
                <a:schemeClr val="bg2"/>
              </a:outerShdw>
            </a:effectLst>
          </p:spPr>
          <p:txBody>
            <a:bodyPr wrap="none" anchor="ctr"/>
            <a:lstStyle/>
            <a:p>
              <a:pPr algn="ctr">
                <a:defRPr/>
              </a:pPr>
              <a:r>
                <a:rPr kumimoji="1" lang="es-MX" sz="1200" b="1" dirty="0">
                  <a:solidFill>
                    <a:schemeClr val="tx2">
                      <a:lumMod val="20000"/>
                      <a:lumOff val="80000"/>
                    </a:schemeClr>
                  </a:solidFill>
                  <a:latin typeface="Arial" charset="0"/>
                  <a:ea typeface="+mn-ea"/>
                </a:rPr>
                <a:t>EVALUACION DE </a:t>
              </a:r>
            </a:p>
            <a:p>
              <a:pPr algn="ctr">
                <a:defRPr/>
              </a:pPr>
              <a:r>
                <a:rPr kumimoji="1" lang="es-MX" sz="1200" b="1" dirty="0">
                  <a:solidFill>
                    <a:schemeClr val="tx2">
                      <a:lumMod val="20000"/>
                      <a:lumOff val="80000"/>
                    </a:schemeClr>
                  </a:solidFill>
                  <a:latin typeface="Arial" charset="0"/>
                  <a:ea typeface="+mn-ea"/>
                </a:rPr>
                <a:t>NECESIDADES</a:t>
              </a:r>
            </a:p>
            <a:p>
              <a:pPr algn="ctr">
                <a:defRPr/>
              </a:pPr>
              <a:r>
                <a:rPr kumimoji="1" lang="es-MX" sz="1200" b="1" dirty="0">
                  <a:solidFill>
                    <a:schemeClr val="tx2">
                      <a:lumMod val="20000"/>
                      <a:lumOff val="80000"/>
                    </a:schemeClr>
                  </a:solidFill>
                  <a:latin typeface="Arial" charset="0"/>
                  <a:ea typeface="+mn-ea"/>
                </a:rPr>
                <a:t>(</a:t>
              </a:r>
              <a:r>
                <a:rPr kumimoji="1" lang="es-MX" sz="1200" b="1" dirty="0" smtClean="0">
                  <a:solidFill>
                    <a:schemeClr val="tx2">
                      <a:lumMod val="20000"/>
                      <a:lumOff val="80000"/>
                    </a:schemeClr>
                  </a:solidFill>
                  <a:latin typeface="Arial" charset="0"/>
                  <a:ea typeface="+mn-ea"/>
                </a:rPr>
                <a:t>DIAGN</a:t>
              </a:r>
              <a:r>
                <a:rPr kumimoji="1" lang="es-ES" sz="1200" b="1" dirty="0" err="1" smtClean="0">
                  <a:solidFill>
                    <a:schemeClr val="tx2">
                      <a:lumMod val="20000"/>
                      <a:lumOff val="80000"/>
                    </a:schemeClr>
                  </a:solidFill>
                  <a:latin typeface="Arial" charset="0"/>
                  <a:ea typeface="+mn-ea"/>
                </a:rPr>
                <a:t>Ó</a:t>
              </a:r>
              <a:r>
                <a:rPr kumimoji="1" lang="es-MX" sz="1200" b="1" dirty="0" smtClean="0">
                  <a:solidFill>
                    <a:schemeClr val="tx2">
                      <a:lumMod val="20000"/>
                      <a:lumOff val="80000"/>
                    </a:schemeClr>
                  </a:solidFill>
                  <a:latin typeface="Arial" charset="0"/>
                  <a:ea typeface="+mn-ea"/>
                </a:rPr>
                <a:t>STICO</a:t>
              </a:r>
              <a:r>
                <a:rPr kumimoji="1" lang="es-MX" sz="1200" b="1" dirty="0">
                  <a:solidFill>
                    <a:schemeClr val="tx2">
                      <a:lumMod val="20000"/>
                      <a:lumOff val="80000"/>
                    </a:schemeClr>
                  </a:solidFill>
                  <a:latin typeface="Arial" charset="0"/>
                  <a:ea typeface="+mn-ea"/>
                </a:rPr>
                <a:t>)</a:t>
              </a:r>
            </a:p>
            <a:p>
              <a:pPr algn="ctr">
                <a:defRPr/>
              </a:pPr>
              <a:r>
                <a:rPr kumimoji="1" lang="es-MX" sz="1200" b="1" i="1" u="sng" dirty="0">
                  <a:solidFill>
                    <a:schemeClr val="tx2">
                      <a:lumMod val="20000"/>
                      <a:lumOff val="80000"/>
                    </a:schemeClr>
                  </a:solidFill>
                  <a:effectLst>
                    <a:outerShdw blurRad="38100" dist="38100" dir="2700000" algn="tl">
                      <a:srgbClr val="000000"/>
                    </a:outerShdw>
                  </a:effectLst>
                  <a:latin typeface="Arial" charset="0"/>
                  <a:ea typeface="+mn-ea"/>
                </a:rPr>
                <a:t>DNC</a:t>
              </a:r>
              <a:endParaRPr kumimoji="1" lang="es-ES" sz="1200" b="1" i="1" u="sng" dirty="0">
                <a:solidFill>
                  <a:schemeClr val="tx2">
                    <a:lumMod val="20000"/>
                    <a:lumOff val="80000"/>
                  </a:schemeClr>
                </a:solidFill>
                <a:effectLst>
                  <a:outerShdw blurRad="38100" dist="38100" dir="2700000" algn="tl">
                    <a:srgbClr val="000000"/>
                  </a:outerShdw>
                </a:effectLst>
                <a:latin typeface="Arial" charset="0"/>
                <a:ea typeface="+mn-ea"/>
              </a:endParaRPr>
            </a:p>
          </p:txBody>
        </p:sp>
        <p:sp>
          <p:nvSpPr>
            <p:cNvPr id="314376" name="AutoShape 8"/>
            <p:cNvSpPr>
              <a:spLocks noChangeArrowheads="1"/>
            </p:cNvSpPr>
            <p:nvPr/>
          </p:nvSpPr>
          <p:spPr bwMode="auto">
            <a:xfrm>
              <a:off x="1112" y="1344"/>
              <a:ext cx="768" cy="528"/>
            </a:xfrm>
            <a:prstGeom prst="flowChartProcess">
              <a:avLst/>
            </a:prstGeom>
            <a:gradFill rotWithShape="0">
              <a:gsLst>
                <a:gs pos="0">
                  <a:srgbClr val="475E47"/>
                </a:gs>
                <a:gs pos="50000">
                  <a:schemeClr val="accent1"/>
                </a:gs>
                <a:gs pos="100000">
                  <a:srgbClr val="475E47"/>
                </a:gs>
              </a:gsLst>
              <a:lin ang="5400000" scaled="1"/>
            </a:gradFill>
            <a:ln w="12700" cap="sq">
              <a:solidFill>
                <a:schemeClr val="tx1"/>
              </a:solidFill>
              <a:miter lim="800000"/>
              <a:headEnd type="none" w="sm" len="sm"/>
              <a:tailEnd type="none" w="sm" len="sm"/>
            </a:ln>
            <a:effectLst>
              <a:outerShdw dist="107763" dir="2700000" algn="ctr" rotWithShape="0">
                <a:schemeClr val="bg2"/>
              </a:outerShdw>
            </a:effectLst>
          </p:spPr>
          <p:txBody>
            <a:bodyPr wrap="none" anchor="ctr"/>
            <a:lstStyle/>
            <a:p>
              <a:pPr algn="ctr">
                <a:defRPr/>
              </a:pPr>
              <a:r>
                <a:rPr kumimoji="1" lang="es-MX" sz="1200" b="1" dirty="0">
                  <a:solidFill>
                    <a:schemeClr val="tx2">
                      <a:lumMod val="20000"/>
                      <a:lumOff val="80000"/>
                    </a:schemeClr>
                  </a:solidFill>
                  <a:latin typeface="Arial" charset="0"/>
                  <a:ea typeface="+mn-ea"/>
                </a:rPr>
                <a:t>OBJETIVO DE </a:t>
              </a:r>
            </a:p>
            <a:p>
              <a:pPr algn="ctr">
                <a:defRPr/>
              </a:pPr>
              <a:r>
                <a:rPr kumimoji="1" lang="es-MX" sz="1200" b="1" dirty="0" smtClean="0">
                  <a:solidFill>
                    <a:schemeClr val="tx2">
                      <a:lumMod val="20000"/>
                      <a:lumOff val="80000"/>
                    </a:schemeClr>
                  </a:solidFill>
                  <a:latin typeface="Arial" charset="0"/>
                  <a:ea typeface="+mn-ea"/>
                </a:rPr>
                <a:t>CAPACITACI</a:t>
              </a:r>
              <a:r>
                <a:rPr kumimoji="1" lang="es-ES" sz="1200" b="1" dirty="0" err="1" smtClean="0">
                  <a:solidFill>
                    <a:schemeClr val="tx2">
                      <a:lumMod val="20000"/>
                      <a:lumOff val="80000"/>
                    </a:schemeClr>
                  </a:solidFill>
                  <a:latin typeface="Arial" charset="0"/>
                  <a:ea typeface="+mn-ea"/>
                </a:rPr>
                <a:t>Ó</a:t>
              </a:r>
              <a:r>
                <a:rPr kumimoji="1" lang="es-MX" sz="1200" b="1" dirty="0" smtClean="0">
                  <a:solidFill>
                    <a:schemeClr val="tx2">
                      <a:lumMod val="20000"/>
                      <a:lumOff val="80000"/>
                    </a:schemeClr>
                  </a:solidFill>
                  <a:latin typeface="Arial" charset="0"/>
                  <a:ea typeface="+mn-ea"/>
                </a:rPr>
                <a:t>N</a:t>
              </a:r>
              <a:endParaRPr kumimoji="1" lang="es-MX" sz="1200" b="1" dirty="0">
                <a:solidFill>
                  <a:schemeClr val="tx2">
                    <a:lumMod val="20000"/>
                    <a:lumOff val="80000"/>
                  </a:schemeClr>
                </a:solidFill>
                <a:latin typeface="Arial" charset="0"/>
                <a:ea typeface="+mn-ea"/>
              </a:endParaRPr>
            </a:p>
            <a:p>
              <a:pPr algn="ctr">
                <a:defRPr/>
              </a:pPr>
              <a:r>
                <a:rPr kumimoji="1" lang="es-MX" sz="1200" b="1" dirty="0">
                  <a:solidFill>
                    <a:schemeClr val="tx2">
                      <a:lumMod val="20000"/>
                      <a:lumOff val="80000"/>
                    </a:schemeClr>
                  </a:solidFill>
                  <a:latin typeface="Arial" charset="0"/>
                  <a:ea typeface="+mn-ea"/>
                </a:rPr>
                <a:t>Y DESARROLLO</a:t>
              </a:r>
              <a:endParaRPr kumimoji="1" lang="es-ES" sz="1200" b="1" dirty="0">
                <a:solidFill>
                  <a:schemeClr val="tx2">
                    <a:lumMod val="20000"/>
                    <a:lumOff val="80000"/>
                  </a:schemeClr>
                </a:solidFill>
                <a:latin typeface="Arial" charset="0"/>
                <a:ea typeface="+mn-ea"/>
              </a:endParaRPr>
            </a:p>
          </p:txBody>
        </p:sp>
        <p:sp>
          <p:nvSpPr>
            <p:cNvPr id="314377" name="AutoShape 9"/>
            <p:cNvSpPr>
              <a:spLocks noChangeArrowheads="1"/>
            </p:cNvSpPr>
            <p:nvPr/>
          </p:nvSpPr>
          <p:spPr bwMode="auto">
            <a:xfrm>
              <a:off x="1112" y="2160"/>
              <a:ext cx="768" cy="528"/>
            </a:xfrm>
            <a:prstGeom prst="flowChartProcess">
              <a:avLst/>
            </a:prstGeom>
            <a:gradFill rotWithShape="0">
              <a:gsLst>
                <a:gs pos="0">
                  <a:srgbClr val="475E47"/>
                </a:gs>
                <a:gs pos="50000">
                  <a:schemeClr val="accent1"/>
                </a:gs>
                <a:gs pos="100000">
                  <a:srgbClr val="475E47"/>
                </a:gs>
              </a:gsLst>
              <a:lin ang="5400000" scaled="1"/>
            </a:gradFill>
            <a:ln w="12700" cap="sq">
              <a:solidFill>
                <a:schemeClr val="tx1"/>
              </a:solidFill>
              <a:miter lim="800000"/>
              <a:headEnd type="none" w="sm" len="sm"/>
              <a:tailEnd type="none" w="sm" len="sm"/>
            </a:ln>
            <a:effectLst>
              <a:outerShdw dist="107763" dir="2700000" algn="ctr" rotWithShape="0">
                <a:schemeClr val="bg2"/>
              </a:outerShdw>
            </a:effectLst>
          </p:spPr>
          <p:txBody>
            <a:bodyPr wrap="none" anchor="ctr"/>
            <a:lstStyle/>
            <a:p>
              <a:pPr algn="ctr">
                <a:defRPr/>
              </a:pPr>
              <a:r>
                <a:rPr kumimoji="1" lang="es-MX" sz="1200" b="1" dirty="0">
                  <a:solidFill>
                    <a:schemeClr val="tx2">
                      <a:lumMod val="20000"/>
                      <a:lumOff val="80000"/>
                    </a:schemeClr>
                  </a:solidFill>
                  <a:latin typeface="Arial" charset="0"/>
                  <a:ea typeface="+mn-ea"/>
                </a:rPr>
                <a:t>CRITERIOS</a:t>
              </a:r>
            </a:p>
            <a:p>
              <a:pPr algn="ctr">
                <a:defRPr/>
              </a:pPr>
              <a:r>
                <a:rPr kumimoji="1" lang="es-MX" sz="1200" b="1" dirty="0">
                  <a:solidFill>
                    <a:schemeClr val="tx2">
                      <a:lumMod val="20000"/>
                      <a:lumOff val="80000"/>
                    </a:schemeClr>
                  </a:solidFill>
                  <a:latin typeface="Arial" charset="0"/>
                  <a:ea typeface="+mn-ea"/>
                </a:rPr>
                <a:t>DE </a:t>
              </a:r>
            </a:p>
            <a:p>
              <a:pPr algn="ctr">
                <a:defRPr/>
              </a:pPr>
              <a:r>
                <a:rPr kumimoji="1" lang="es-MX" sz="1200" b="1" dirty="0" smtClean="0">
                  <a:solidFill>
                    <a:schemeClr val="tx2">
                      <a:lumMod val="20000"/>
                      <a:lumOff val="80000"/>
                    </a:schemeClr>
                  </a:solidFill>
                  <a:latin typeface="Arial" charset="0"/>
                  <a:ea typeface="+mn-ea"/>
                </a:rPr>
                <a:t>EVALUACI</a:t>
              </a:r>
              <a:r>
                <a:rPr kumimoji="1" lang="es-ES" sz="1200" b="1" dirty="0" err="1" smtClean="0">
                  <a:solidFill>
                    <a:schemeClr val="tx2">
                      <a:lumMod val="20000"/>
                      <a:lumOff val="80000"/>
                    </a:schemeClr>
                  </a:solidFill>
                  <a:latin typeface="Arial" charset="0"/>
                  <a:ea typeface="+mn-ea"/>
                </a:rPr>
                <a:t>Ó</a:t>
              </a:r>
              <a:r>
                <a:rPr kumimoji="1" lang="es-MX" sz="1200" b="1" dirty="0" smtClean="0">
                  <a:solidFill>
                    <a:schemeClr val="tx2">
                      <a:lumMod val="20000"/>
                      <a:lumOff val="80000"/>
                    </a:schemeClr>
                  </a:solidFill>
                  <a:latin typeface="Arial" charset="0"/>
                  <a:ea typeface="+mn-ea"/>
                </a:rPr>
                <a:t>N</a:t>
              </a:r>
              <a:endParaRPr kumimoji="1" lang="es-ES" sz="1200" b="1" i="1" u="sng" dirty="0">
                <a:solidFill>
                  <a:schemeClr val="tx2">
                    <a:lumMod val="20000"/>
                    <a:lumOff val="80000"/>
                  </a:schemeClr>
                </a:solidFill>
                <a:effectLst>
                  <a:outerShdw blurRad="38100" dist="38100" dir="2700000" algn="tl">
                    <a:srgbClr val="000000"/>
                  </a:outerShdw>
                </a:effectLst>
                <a:latin typeface="Arial" charset="0"/>
                <a:ea typeface="+mn-ea"/>
              </a:endParaRPr>
            </a:p>
          </p:txBody>
        </p:sp>
        <p:sp>
          <p:nvSpPr>
            <p:cNvPr id="314378" name="AutoShape 10"/>
            <p:cNvSpPr>
              <a:spLocks noChangeArrowheads="1"/>
            </p:cNvSpPr>
            <p:nvPr/>
          </p:nvSpPr>
          <p:spPr bwMode="auto">
            <a:xfrm>
              <a:off x="2304" y="2880"/>
              <a:ext cx="768" cy="528"/>
            </a:xfrm>
            <a:prstGeom prst="flowChartProcess">
              <a:avLst/>
            </a:prstGeom>
            <a:gradFill rotWithShape="0">
              <a:gsLst>
                <a:gs pos="0">
                  <a:srgbClr val="475E47"/>
                </a:gs>
                <a:gs pos="50000">
                  <a:schemeClr val="accent1"/>
                </a:gs>
                <a:gs pos="100000">
                  <a:srgbClr val="475E47"/>
                </a:gs>
              </a:gsLst>
              <a:lin ang="5400000" scaled="1"/>
            </a:gradFill>
            <a:ln w="12700" cap="sq">
              <a:solidFill>
                <a:schemeClr val="tx1"/>
              </a:solidFill>
              <a:miter lim="800000"/>
              <a:headEnd type="none" w="sm" len="sm"/>
              <a:tailEnd type="none" w="sm" len="sm"/>
            </a:ln>
            <a:effectLst>
              <a:outerShdw dist="107763" dir="2700000" algn="ctr" rotWithShape="0">
                <a:schemeClr val="bg2"/>
              </a:outerShdw>
            </a:effectLst>
          </p:spPr>
          <p:txBody>
            <a:bodyPr wrap="none" anchor="ctr"/>
            <a:lstStyle/>
            <a:p>
              <a:pPr algn="ctr">
                <a:defRPr/>
              </a:pPr>
              <a:r>
                <a:rPr kumimoji="1" lang="es-MX" sz="1200" b="1" dirty="0" smtClean="0">
                  <a:solidFill>
                    <a:schemeClr val="tx2">
                      <a:lumMod val="20000"/>
                      <a:lumOff val="80000"/>
                    </a:schemeClr>
                  </a:solidFill>
                  <a:latin typeface="Arial" charset="0"/>
                  <a:ea typeface="+mn-ea"/>
                </a:rPr>
                <a:t>EVALUACI</a:t>
              </a:r>
              <a:r>
                <a:rPr kumimoji="1" lang="es-ES" sz="1200" b="1" dirty="0" err="1" smtClean="0">
                  <a:solidFill>
                    <a:schemeClr val="tx2">
                      <a:lumMod val="20000"/>
                      <a:lumOff val="80000"/>
                    </a:schemeClr>
                  </a:solidFill>
                  <a:latin typeface="Arial" charset="0"/>
                  <a:ea typeface="+mn-ea"/>
                </a:rPr>
                <a:t>Ó</a:t>
              </a:r>
              <a:r>
                <a:rPr kumimoji="1" lang="es-MX" sz="1200" b="1" dirty="0" smtClean="0">
                  <a:solidFill>
                    <a:schemeClr val="tx2">
                      <a:lumMod val="20000"/>
                      <a:lumOff val="80000"/>
                    </a:schemeClr>
                  </a:solidFill>
                  <a:latin typeface="Arial" charset="0"/>
                  <a:ea typeface="+mn-ea"/>
                </a:rPr>
                <a:t>N</a:t>
              </a:r>
              <a:endParaRPr kumimoji="1" lang="es-ES" sz="1200" b="1" i="1" u="sng" dirty="0">
                <a:solidFill>
                  <a:schemeClr val="tx2">
                    <a:lumMod val="20000"/>
                    <a:lumOff val="80000"/>
                  </a:schemeClr>
                </a:solidFill>
                <a:effectLst>
                  <a:outerShdw blurRad="38100" dist="38100" dir="2700000" algn="tl">
                    <a:srgbClr val="000000"/>
                  </a:outerShdw>
                </a:effectLst>
                <a:latin typeface="Arial" charset="0"/>
                <a:ea typeface="+mn-ea"/>
              </a:endParaRPr>
            </a:p>
          </p:txBody>
        </p:sp>
        <p:sp>
          <p:nvSpPr>
            <p:cNvPr id="314379" name="AutoShape 11"/>
            <p:cNvSpPr>
              <a:spLocks noChangeArrowheads="1"/>
            </p:cNvSpPr>
            <p:nvPr/>
          </p:nvSpPr>
          <p:spPr bwMode="auto">
            <a:xfrm>
              <a:off x="2352" y="1920"/>
              <a:ext cx="832" cy="528"/>
            </a:xfrm>
            <a:prstGeom prst="flowChartProcess">
              <a:avLst/>
            </a:prstGeom>
            <a:gradFill rotWithShape="0">
              <a:gsLst>
                <a:gs pos="0">
                  <a:srgbClr val="475E47"/>
                </a:gs>
                <a:gs pos="50000">
                  <a:schemeClr val="accent1"/>
                </a:gs>
                <a:gs pos="100000">
                  <a:srgbClr val="475E47"/>
                </a:gs>
              </a:gsLst>
              <a:lin ang="5400000" scaled="1"/>
            </a:gradFill>
            <a:ln w="12700" cap="sq">
              <a:solidFill>
                <a:schemeClr val="tx1"/>
              </a:solidFill>
              <a:miter lim="800000"/>
              <a:headEnd type="none" w="sm" len="sm"/>
              <a:tailEnd type="none" w="sm" len="sm"/>
            </a:ln>
            <a:effectLst>
              <a:outerShdw dist="107763" dir="2700000" algn="ctr" rotWithShape="0">
                <a:schemeClr val="bg2"/>
              </a:outerShdw>
            </a:effectLst>
          </p:spPr>
          <p:txBody>
            <a:bodyPr wrap="none" anchor="ctr"/>
            <a:lstStyle/>
            <a:p>
              <a:pPr algn="ctr">
                <a:defRPr/>
              </a:pPr>
              <a:r>
                <a:rPr kumimoji="1" lang="es-MX" sz="1200" b="1" dirty="0">
                  <a:solidFill>
                    <a:schemeClr val="tx2">
                      <a:lumMod val="20000"/>
                      <a:lumOff val="80000"/>
                    </a:schemeClr>
                  </a:solidFill>
                  <a:latin typeface="Arial" charset="0"/>
                  <a:ea typeface="+mn-ea"/>
                </a:rPr>
                <a:t>PRINCIPIOS </a:t>
              </a:r>
            </a:p>
            <a:p>
              <a:pPr algn="ctr">
                <a:defRPr/>
              </a:pPr>
              <a:r>
                <a:rPr kumimoji="1" lang="es-MX" sz="1200" b="1" dirty="0" smtClean="0">
                  <a:solidFill>
                    <a:schemeClr val="tx2">
                      <a:lumMod val="20000"/>
                      <a:lumOff val="80000"/>
                    </a:schemeClr>
                  </a:solidFill>
                  <a:latin typeface="Arial" charset="0"/>
                  <a:ea typeface="+mn-ea"/>
                </a:rPr>
                <a:t>PEDAG</a:t>
              </a:r>
              <a:r>
                <a:rPr kumimoji="1" lang="es-ES" sz="1200" b="1" dirty="0" err="1" smtClean="0">
                  <a:solidFill>
                    <a:schemeClr val="tx2">
                      <a:lumMod val="20000"/>
                      <a:lumOff val="80000"/>
                    </a:schemeClr>
                  </a:solidFill>
                  <a:latin typeface="Arial" charset="0"/>
                  <a:ea typeface="+mn-ea"/>
                </a:rPr>
                <a:t>Ó</a:t>
              </a:r>
              <a:r>
                <a:rPr kumimoji="1" lang="es-MX" sz="1200" b="1" dirty="0" smtClean="0">
                  <a:solidFill>
                    <a:schemeClr val="tx2">
                      <a:lumMod val="20000"/>
                      <a:lumOff val="80000"/>
                    </a:schemeClr>
                  </a:solidFill>
                  <a:latin typeface="Arial" charset="0"/>
                  <a:ea typeface="+mn-ea"/>
                </a:rPr>
                <a:t>GICOS </a:t>
              </a:r>
              <a:endParaRPr kumimoji="1" lang="es-MX" sz="1200" b="1" dirty="0">
                <a:solidFill>
                  <a:schemeClr val="tx2">
                    <a:lumMod val="20000"/>
                    <a:lumOff val="80000"/>
                  </a:schemeClr>
                </a:solidFill>
                <a:latin typeface="Arial" charset="0"/>
                <a:ea typeface="+mn-ea"/>
              </a:endParaRPr>
            </a:p>
            <a:p>
              <a:pPr algn="ctr">
                <a:defRPr/>
              </a:pPr>
              <a:r>
                <a:rPr kumimoji="1" lang="es-MX" sz="1200" b="1" dirty="0">
                  <a:solidFill>
                    <a:schemeClr val="tx2">
                      <a:lumMod val="20000"/>
                      <a:lumOff val="80000"/>
                    </a:schemeClr>
                  </a:solidFill>
                  <a:latin typeface="Arial" charset="0"/>
                  <a:ea typeface="+mn-ea"/>
                </a:rPr>
                <a:t>DE APRENDIZAJE</a:t>
              </a:r>
              <a:endParaRPr kumimoji="1" lang="es-ES" sz="1200" b="1" i="1" u="sng" dirty="0">
                <a:solidFill>
                  <a:schemeClr val="tx2">
                    <a:lumMod val="20000"/>
                    <a:lumOff val="80000"/>
                  </a:schemeClr>
                </a:solidFill>
                <a:effectLst>
                  <a:outerShdw blurRad="38100" dist="38100" dir="2700000" algn="tl">
                    <a:srgbClr val="000000"/>
                  </a:outerShdw>
                </a:effectLst>
                <a:latin typeface="Arial" charset="0"/>
                <a:ea typeface="+mn-ea"/>
              </a:endParaRPr>
            </a:p>
          </p:txBody>
        </p:sp>
        <p:sp>
          <p:nvSpPr>
            <p:cNvPr id="314380" name="AutoShape 12"/>
            <p:cNvSpPr>
              <a:spLocks noChangeArrowheads="1"/>
            </p:cNvSpPr>
            <p:nvPr/>
          </p:nvSpPr>
          <p:spPr bwMode="auto">
            <a:xfrm>
              <a:off x="2352" y="1104"/>
              <a:ext cx="768" cy="528"/>
            </a:xfrm>
            <a:prstGeom prst="flowChartProcess">
              <a:avLst/>
            </a:prstGeom>
            <a:gradFill rotWithShape="0">
              <a:gsLst>
                <a:gs pos="0">
                  <a:srgbClr val="475E47"/>
                </a:gs>
                <a:gs pos="50000">
                  <a:schemeClr val="accent1"/>
                </a:gs>
                <a:gs pos="100000">
                  <a:srgbClr val="475E47"/>
                </a:gs>
              </a:gsLst>
              <a:lin ang="5400000" scaled="1"/>
            </a:gradFill>
            <a:ln w="12700" cap="sq">
              <a:solidFill>
                <a:schemeClr val="tx1"/>
              </a:solidFill>
              <a:miter lim="800000"/>
              <a:headEnd type="none" w="sm" len="sm"/>
              <a:tailEnd type="none" w="sm" len="sm"/>
            </a:ln>
            <a:effectLst>
              <a:outerShdw dist="107763" dir="2700000" algn="ctr" rotWithShape="0">
                <a:schemeClr val="bg2"/>
              </a:outerShdw>
            </a:effectLst>
          </p:spPr>
          <p:txBody>
            <a:bodyPr wrap="none" anchor="ctr"/>
            <a:lstStyle/>
            <a:p>
              <a:pPr algn="ctr">
                <a:defRPr/>
              </a:pPr>
              <a:r>
                <a:rPr kumimoji="1" lang="es-MX" sz="1200" b="1" dirty="0" smtClean="0">
                  <a:solidFill>
                    <a:schemeClr val="tx2">
                      <a:lumMod val="20000"/>
                      <a:lumOff val="80000"/>
                    </a:schemeClr>
                  </a:solidFill>
                  <a:latin typeface="Arial" charset="0"/>
                  <a:ea typeface="+mn-ea"/>
                </a:rPr>
                <a:t>CONTENIDO</a:t>
              </a:r>
              <a:endParaRPr kumimoji="1" lang="es-MX" sz="1200" b="1" dirty="0">
                <a:solidFill>
                  <a:schemeClr val="tx2">
                    <a:lumMod val="20000"/>
                    <a:lumOff val="80000"/>
                  </a:schemeClr>
                </a:solidFill>
                <a:latin typeface="Arial" charset="0"/>
                <a:ea typeface="+mn-ea"/>
              </a:endParaRPr>
            </a:p>
            <a:p>
              <a:pPr algn="ctr">
                <a:defRPr/>
              </a:pPr>
              <a:r>
                <a:rPr kumimoji="1" lang="es-MX" sz="1200" b="1" dirty="0">
                  <a:solidFill>
                    <a:schemeClr val="tx2">
                      <a:lumMod val="20000"/>
                      <a:lumOff val="80000"/>
                    </a:schemeClr>
                  </a:solidFill>
                  <a:latin typeface="Arial" charset="0"/>
                  <a:ea typeface="+mn-ea"/>
                </a:rPr>
                <a:t>DEL</a:t>
              </a:r>
            </a:p>
            <a:p>
              <a:pPr algn="ctr">
                <a:defRPr/>
              </a:pPr>
              <a:r>
                <a:rPr kumimoji="1" lang="es-MX" sz="1200" b="1" dirty="0">
                  <a:solidFill>
                    <a:schemeClr val="tx2">
                      <a:lumMod val="20000"/>
                      <a:lumOff val="80000"/>
                    </a:schemeClr>
                  </a:solidFill>
                  <a:latin typeface="Arial" charset="0"/>
                  <a:ea typeface="+mn-ea"/>
                </a:rPr>
                <a:t>PROGRAMA</a:t>
              </a:r>
              <a:endParaRPr kumimoji="1" lang="es-ES" sz="1200" b="1" i="1" u="sng" dirty="0">
                <a:solidFill>
                  <a:schemeClr val="tx2">
                    <a:lumMod val="20000"/>
                    <a:lumOff val="80000"/>
                  </a:schemeClr>
                </a:solidFill>
                <a:effectLst>
                  <a:outerShdw blurRad="38100" dist="38100" dir="2700000" algn="tl">
                    <a:srgbClr val="000000"/>
                  </a:outerShdw>
                </a:effectLst>
                <a:latin typeface="Arial" charset="0"/>
                <a:ea typeface="+mn-ea"/>
              </a:endParaRPr>
            </a:p>
          </p:txBody>
        </p:sp>
        <p:sp>
          <p:nvSpPr>
            <p:cNvPr id="314381" name="AutoShape 13"/>
            <p:cNvSpPr>
              <a:spLocks noChangeArrowheads="1"/>
            </p:cNvSpPr>
            <p:nvPr/>
          </p:nvSpPr>
          <p:spPr bwMode="auto">
            <a:xfrm>
              <a:off x="3600" y="2880"/>
              <a:ext cx="768" cy="528"/>
            </a:xfrm>
            <a:prstGeom prst="flowChartProcess">
              <a:avLst/>
            </a:prstGeom>
            <a:gradFill rotWithShape="0">
              <a:gsLst>
                <a:gs pos="0">
                  <a:srgbClr val="475E47"/>
                </a:gs>
                <a:gs pos="50000">
                  <a:schemeClr val="accent1"/>
                </a:gs>
                <a:gs pos="100000">
                  <a:srgbClr val="475E47"/>
                </a:gs>
              </a:gsLst>
              <a:lin ang="5400000" scaled="1"/>
            </a:gradFill>
            <a:ln w="12700" cap="sq">
              <a:solidFill>
                <a:schemeClr val="tx1"/>
              </a:solidFill>
              <a:miter lim="800000"/>
              <a:headEnd type="none" w="sm" len="sm"/>
              <a:tailEnd type="none" w="sm" len="sm"/>
            </a:ln>
            <a:effectLst>
              <a:outerShdw dist="107763" dir="2700000" algn="ctr" rotWithShape="0">
                <a:schemeClr val="bg2"/>
              </a:outerShdw>
            </a:effectLst>
          </p:spPr>
          <p:txBody>
            <a:bodyPr wrap="none" anchor="ctr"/>
            <a:lstStyle/>
            <a:p>
              <a:pPr algn="ctr">
                <a:defRPr/>
              </a:pPr>
              <a:r>
                <a:rPr kumimoji="1" lang="es-MX" sz="1200" b="1">
                  <a:solidFill>
                    <a:schemeClr val="tx2">
                      <a:lumMod val="20000"/>
                      <a:lumOff val="80000"/>
                    </a:schemeClr>
                  </a:solidFill>
                  <a:latin typeface="Arial" charset="0"/>
                  <a:ea typeface="+mn-ea"/>
                </a:rPr>
                <a:t>HABILIDADES</a:t>
              </a:r>
              <a:endParaRPr kumimoji="1" lang="es-ES" sz="1200" b="1" i="1" u="sng">
                <a:solidFill>
                  <a:schemeClr val="tx2">
                    <a:lumMod val="20000"/>
                    <a:lumOff val="80000"/>
                  </a:schemeClr>
                </a:solidFill>
                <a:effectLst>
                  <a:outerShdw blurRad="38100" dist="38100" dir="2700000" algn="tl">
                    <a:srgbClr val="000000"/>
                  </a:outerShdw>
                </a:effectLst>
                <a:latin typeface="Arial" charset="0"/>
                <a:ea typeface="+mn-ea"/>
              </a:endParaRPr>
            </a:p>
          </p:txBody>
        </p:sp>
        <p:sp>
          <p:nvSpPr>
            <p:cNvPr id="314382" name="AutoShape 14"/>
            <p:cNvSpPr>
              <a:spLocks noChangeArrowheads="1"/>
            </p:cNvSpPr>
            <p:nvPr/>
          </p:nvSpPr>
          <p:spPr bwMode="auto">
            <a:xfrm>
              <a:off x="3584" y="1344"/>
              <a:ext cx="768" cy="528"/>
            </a:xfrm>
            <a:prstGeom prst="flowChartProcess">
              <a:avLst/>
            </a:prstGeom>
            <a:gradFill rotWithShape="0">
              <a:gsLst>
                <a:gs pos="0">
                  <a:srgbClr val="475E47"/>
                </a:gs>
                <a:gs pos="50000">
                  <a:schemeClr val="accent1"/>
                </a:gs>
                <a:gs pos="100000">
                  <a:srgbClr val="475E47"/>
                </a:gs>
              </a:gsLst>
              <a:lin ang="5400000" scaled="1"/>
            </a:gradFill>
            <a:ln w="12700" cap="sq">
              <a:solidFill>
                <a:schemeClr val="tx1"/>
              </a:solidFill>
              <a:miter lim="800000"/>
              <a:headEnd type="none" w="sm" len="sm"/>
              <a:tailEnd type="none" w="sm" len="sm"/>
            </a:ln>
            <a:effectLst>
              <a:outerShdw dist="107763" dir="2700000" algn="ctr" rotWithShape="0">
                <a:schemeClr val="bg2"/>
              </a:outerShdw>
            </a:effectLst>
          </p:spPr>
          <p:txBody>
            <a:bodyPr wrap="none" anchor="ctr"/>
            <a:lstStyle/>
            <a:p>
              <a:pPr algn="ctr">
                <a:defRPr/>
              </a:pPr>
              <a:r>
                <a:rPr kumimoji="1" lang="es-MX" sz="1200" b="1">
                  <a:solidFill>
                    <a:schemeClr val="tx2">
                      <a:lumMod val="20000"/>
                      <a:lumOff val="80000"/>
                    </a:schemeClr>
                  </a:solidFill>
                  <a:latin typeface="Arial" charset="0"/>
                  <a:ea typeface="+mn-ea"/>
                </a:rPr>
                <a:t>PROGRAMA</a:t>
              </a:r>
            </a:p>
            <a:p>
              <a:pPr algn="ctr">
                <a:defRPr/>
              </a:pPr>
              <a:r>
                <a:rPr kumimoji="1" lang="es-MX" sz="1200" b="1">
                  <a:solidFill>
                    <a:schemeClr val="tx2">
                      <a:lumMod val="20000"/>
                      <a:lumOff val="80000"/>
                    </a:schemeClr>
                  </a:solidFill>
                  <a:latin typeface="Arial" charset="0"/>
                  <a:ea typeface="+mn-ea"/>
                </a:rPr>
                <a:t>REAL</a:t>
              </a:r>
              <a:endParaRPr kumimoji="1" lang="es-ES" sz="1200" b="1" i="1" u="sng">
                <a:solidFill>
                  <a:schemeClr val="tx2">
                    <a:lumMod val="20000"/>
                    <a:lumOff val="80000"/>
                  </a:schemeClr>
                </a:solidFill>
                <a:effectLst>
                  <a:outerShdw blurRad="38100" dist="38100" dir="2700000" algn="tl">
                    <a:srgbClr val="000000"/>
                  </a:outerShdw>
                </a:effectLst>
                <a:latin typeface="Arial" charset="0"/>
                <a:ea typeface="+mn-ea"/>
              </a:endParaRPr>
            </a:p>
          </p:txBody>
        </p:sp>
        <p:sp>
          <p:nvSpPr>
            <p:cNvPr id="314383" name="AutoShape 15"/>
            <p:cNvSpPr>
              <a:spLocks noChangeArrowheads="1"/>
            </p:cNvSpPr>
            <p:nvPr/>
          </p:nvSpPr>
          <p:spPr bwMode="auto">
            <a:xfrm>
              <a:off x="4848" y="2880"/>
              <a:ext cx="768" cy="528"/>
            </a:xfrm>
            <a:prstGeom prst="flowChartProcess">
              <a:avLst/>
            </a:prstGeom>
            <a:gradFill rotWithShape="0">
              <a:gsLst>
                <a:gs pos="0">
                  <a:srgbClr val="475E47"/>
                </a:gs>
                <a:gs pos="50000">
                  <a:schemeClr val="accent1"/>
                </a:gs>
                <a:gs pos="100000">
                  <a:srgbClr val="475E47"/>
                </a:gs>
              </a:gsLst>
              <a:lin ang="5400000" scaled="1"/>
            </a:gradFill>
            <a:ln w="12700" cap="sq">
              <a:solidFill>
                <a:schemeClr val="tx1"/>
              </a:solidFill>
              <a:miter lim="800000"/>
              <a:headEnd type="none" w="sm" len="sm"/>
              <a:tailEnd type="none" w="sm" len="sm"/>
            </a:ln>
            <a:effectLst>
              <a:outerShdw dist="107763" dir="2700000" algn="ctr" rotWithShape="0">
                <a:schemeClr val="bg2"/>
              </a:outerShdw>
            </a:effectLst>
          </p:spPr>
          <p:txBody>
            <a:bodyPr wrap="none" anchor="ctr"/>
            <a:lstStyle/>
            <a:p>
              <a:pPr algn="ctr">
                <a:defRPr/>
              </a:pPr>
              <a:r>
                <a:rPr kumimoji="1" lang="es-MX" sz="1200" b="1">
                  <a:solidFill>
                    <a:schemeClr val="tx2">
                      <a:lumMod val="20000"/>
                      <a:lumOff val="80000"/>
                    </a:schemeClr>
                  </a:solidFill>
                  <a:latin typeface="Arial" charset="0"/>
                  <a:ea typeface="+mn-ea"/>
                </a:rPr>
                <a:t>CONOCIMIENTO</a:t>
              </a:r>
              <a:endParaRPr kumimoji="1" lang="es-ES" sz="1200" b="1" i="1" u="sng">
                <a:solidFill>
                  <a:schemeClr val="tx2">
                    <a:lumMod val="20000"/>
                    <a:lumOff val="80000"/>
                  </a:schemeClr>
                </a:solidFill>
                <a:effectLst>
                  <a:outerShdw blurRad="38100" dist="38100" dir="2700000" algn="tl">
                    <a:srgbClr val="000000"/>
                  </a:outerShdw>
                </a:effectLst>
                <a:latin typeface="Arial" charset="0"/>
                <a:ea typeface="+mn-ea"/>
              </a:endParaRPr>
            </a:p>
          </p:txBody>
        </p:sp>
        <p:sp>
          <p:nvSpPr>
            <p:cNvPr id="314384" name="AutoShape 16"/>
            <p:cNvSpPr>
              <a:spLocks noChangeArrowheads="1"/>
            </p:cNvSpPr>
            <p:nvPr/>
          </p:nvSpPr>
          <p:spPr bwMode="auto">
            <a:xfrm>
              <a:off x="4848" y="1344"/>
              <a:ext cx="768" cy="528"/>
            </a:xfrm>
            <a:prstGeom prst="flowChartProcess">
              <a:avLst/>
            </a:prstGeom>
            <a:gradFill rotWithShape="0">
              <a:gsLst>
                <a:gs pos="0">
                  <a:srgbClr val="475E47"/>
                </a:gs>
                <a:gs pos="50000">
                  <a:schemeClr val="accent1"/>
                </a:gs>
                <a:gs pos="100000">
                  <a:srgbClr val="475E47"/>
                </a:gs>
              </a:gsLst>
              <a:lin ang="5400000" scaled="1"/>
            </a:gradFill>
            <a:ln w="12700" cap="sq">
              <a:solidFill>
                <a:schemeClr val="tx1"/>
              </a:solidFill>
              <a:miter lim="800000"/>
              <a:headEnd type="none" w="sm" len="sm"/>
              <a:tailEnd type="none" w="sm" len="sm"/>
            </a:ln>
            <a:effectLst>
              <a:outerShdw dist="107763" dir="2700000" algn="ctr" rotWithShape="0">
                <a:schemeClr val="bg2"/>
              </a:outerShdw>
            </a:effectLst>
          </p:spPr>
          <p:txBody>
            <a:bodyPr wrap="none" anchor="ctr"/>
            <a:lstStyle/>
            <a:p>
              <a:pPr algn="ctr">
                <a:defRPr/>
              </a:pPr>
              <a:r>
                <a:rPr kumimoji="1" lang="es-MX" sz="1200" b="1">
                  <a:solidFill>
                    <a:schemeClr val="tx2">
                      <a:lumMod val="20000"/>
                      <a:lumOff val="80000"/>
                    </a:schemeClr>
                  </a:solidFill>
                  <a:latin typeface="Arial" charset="0"/>
                  <a:ea typeface="+mn-ea"/>
                </a:rPr>
                <a:t>APTITUDES</a:t>
              </a:r>
              <a:endParaRPr kumimoji="1" lang="es-ES" sz="1200" b="1" i="1" u="sng">
                <a:solidFill>
                  <a:schemeClr val="tx2">
                    <a:lumMod val="20000"/>
                    <a:lumOff val="80000"/>
                  </a:schemeClr>
                </a:solidFill>
                <a:effectLst>
                  <a:outerShdw blurRad="38100" dist="38100" dir="2700000" algn="tl">
                    <a:srgbClr val="000000"/>
                  </a:outerShdw>
                </a:effectLst>
                <a:latin typeface="Arial" charset="0"/>
                <a:ea typeface="+mn-ea"/>
              </a:endParaRPr>
            </a:p>
          </p:txBody>
        </p:sp>
        <p:cxnSp>
          <p:nvCxnSpPr>
            <p:cNvPr id="244751" name="AutoShape 17"/>
            <p:cNvCxnSpPr>
              <a:cxnSpLocks noChangeShapeType="1"/>
              <a:stCxn id="314374" idx="3"/>
              <a:endCxn id="314376" idx="1"/>
            </p:cNvCxnSpPr>
            <p:nvPr/>
          </p:nvCxnSpPr>
          <p:spPr bwMode="auto">
            <a:xfrm>
              <a:off x="816" y="1608"/>
              <a:ext cx="296" cy="0"/>
            </a:xfrm>
            <a:prstGeom prst="straightConnector1">
              <a:avLst/>
            </a:prstGeom>
            <a:noFill/>
            <a:ln w="25400" cap="sq">
              <a:solidFill>
                <a:schemeClr val="tx1"/>
              </a:solidFill>
              <a:round/>
              <a:headEnd type="none" w="sm" len="sm"/>
              <a:tailEnd type="triangle"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244752" name="AutoShape 18"/>
            <p:cNvCxnSpPr>
              <a:cxnSpLocks noChangeShapeType="1"/>
              <a:stCxn id="314380" idx="1"/>
              <a:endCxn id="314379" idx="1"/>
            </p:cNvCxnSpPr>
            <p:nvPr/>
          </p:nvCxnSpPr>
          <p:spPr bwMode="auto">
            <a:xfrm rot="10800000" flipV="1">
              <a:off x="2352" y="1368"/>
              <a:ext cx="8" cy="816"/>
            </a:xfrm>
            <a:prstGeom prst="bentConnector3">
              <a:avLst>
                <a:gd name="adj1" fmla="val 1800000"/>
              </a:avLst>
            </a:prstGeom>
            <a:noFill/>
            <a:ln w="25400" cap="sq">
              <a:solidFill>
                <a:schemeClr val="tx1"/>
              </a:solidFill>
              <a:miter lim="800000"/>
              <a:headEnd type="triangle" w="med" len="lg"/>
              <a:tailEnd type="triangle"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244753" name="Line 20"/>
            <p:cNvSpPr>
              <a:spLocks noChangeShapeType="1"/>
            </p:cNvSpPr>
            <p:nvPr/>
          </p:nvSpPr>
          <p:spPr bwMode="auto">
            <a:xfrm>
              <a:off x="1872" y="1632"/>
              <a:ext cx="240" cy="0"/>
            </a:xfrm>
            <a:prstGeom prst="line">
              <a:avLst/>
            </a:prstGeom>
            <a:noFill/>
            <a:ln w="25400" cap="sq">
              <a:solidFill>
                <a:schemeClr val="tx1"/>
              </a:solidFill>
              <a:round/>
              <a:headEnd type="none" w="sm" len="sm"/>
              <a:tailEnd type="triangle"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cxnSp>
          <p:nvCxnSpPr>
            <p:cNvPr id="244754" name="AutoShape 21"/>
            <p:cNvCxnSpPr>
              <a:cxnSpLocks noChangeShapeType="1"/>
              <a:stCxn id="314380" idx="3"/>
              <a:endCxn id="314379" idx="3"/>
            </p:cNvCxnSpPr>
            <p:nvPr/>
          </p:nvCxnSpPr>
          <p:spPr bwMode="auto">
            <a:xfrm>
              <a:off x="3120" y="1368"/>
              <a:ext cx="64" cy="816"/>
            </a:xfrm>
            <a:prstGeom prst="bentConnector3">
              <a:avLst>
                <a:gd name="adj1" fmla="val 319327"/>
              </a:avLst>
            </a:prstGeom>
            <a:noFill/>
            <a:ln w="25400" cap="sq">
              <a:solidFill>
                <a:srgbClr val="CCFFCC"/>
              </a:solidFill>
              <a:miter lim="800000"/>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244755" name="Line 22"/>
            <p:cNvSpPr>
              <a:spLocks noChangeShapeType="1"/>
            </p:cNvSpPr>
            <p:nvPr/>
          </p:nvSpPr>
          <p:spPr bwMode="auto">
            <a:xfrm>
              <a:off x="3344" y="1632"/>
              <a:ext cx="240" cy="0"/>
            </a:xfrm>
            <a:prstGeom prst="line">
              <a:avLst/>
            </a:prstGeom>
            <a:noFill/>
            <a:ln w="25400" cap="sq">
              <a:solidFill>
                <a:schemeClr val="tx1"/>
              </a:solidFill>
              <a:round/>
              <a:headEnd type="none" w="sm" len="sm"/>
              <a:tailEnd type="triangle"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cxnSp>
          <p:nvCxnSpPr>
            <p:cNvPr id="244756" name="AutoShape 23"/>
            <p:cNvCxnSpPr>
              <a:cxnSpLocks noChangeShapeType="1"/>
              <a:stCxn id="314382" idx="3"/>
              <a:endCxn id="314384" idx="1"/>
            </p:cNvCxnSpPr>
            <p:nvPr/>
          </p:nvCxnSpPr>
          <p:spPr bwMode="auto">
            <a:xfrm>
              <a:off x="4352" y="1608"/>
              <a:ext cx="496" cy="0"/>
            </a:xfrm>
            <a:prstGeom prst="straightConnector1">
              <a:avLst/>
            </a:prstGeom>
            <a:noFill/>
            <a:ln w="25400" cap="sq">
              <a:solidFill>
                <a:schemeClr val="tx1"/>
              </a:solidFill>
              <a:round/>
              <a:headEnd type="none" w="sm" len="sm"/>
              <a:tailEnd type="triangle"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244757" name="AutoShape 24"/>
            <p:cNvCxnSpPr>
              <a:cxnSpLocks noChangeShapeType="1"/>
              <a:stCxn id="314384" idx="2"/>
              <a:endCxn id="314383" idx="0"/>
            </p:cNvCxnSpPr>
            <p:nvPr/>
          </p:nvCxnSpPr>
          <p:spPr bwMode="auto">
            <a:xfrm>
              <a:off x="5232" y="1872"/>
              <a:ext cx="0" cy="1008"/>
            </a:xfrm>
            <a:prstGeom prst="straightConnector1">
              <a:avLst/>
            </a:prstGeom>
            <a:noFill/>
            <a:ln w="25400" cap="sq">
              <a:solidFill>
                <a:schemeClr val="tx1"/>
              </a:solidFill>
              <a:round/>
              <a:headEnd type="none" w="sm" len="sm"/>
              <a:tailEnd type="triangle"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244758" name="AutoShape 25"/>
            <p:cNvCxnSpPr>
              <a:cxnSpLocks noChangeShapeType="1"/>
              <a:stCxn id="314383" idx="1"/>
              <a:endCxn id="314381" idx="3"/>
            </p:cNvCxnSpPr>
            <p:nvPr/>
          </p:nvCxnSpPr>
          <p:spPr bwMode="auto">
            <a:xfrm flipH="1">
              <a:off x="4368" y="3144"/>
              <a:ext cx="480" cy="0"/>
            </a:xfrm>
            <a:prstGeom prst="straightConnector1">
              <a:avLst/>
            </a:prstGeom>
            <a:noFill/>
            <a:ln w="25400" cap="sq">
              <a:solidFill>
                <a:schemeClr val="tx1"/>
              </a:solidFill>
              <a:round/>
              <a:headEnd type="none" w="sm" len="sm"/>
              <a:tailEnd type="triangle"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244759" name="AutoShape 26"/>
            <p:cNvCxnSpPr>
              <a:cxnSpLocks noChangeShapeType="1"/>
              <a:stCxn id="314381" idx="1"/>
              <a:endCxn id="314378" idx="3"/>
            </p:cNvCxnSpPr>
            <p:nvPr/>
          </p:nvCxnSpPr>
          <p:spPr bwMode="auto">
            <a:xfrm flipH="1">
              <a:off x="3072" y="3144"/>
              <a:ext cx="528" cy="0"/>
            </a:xfrm>
            <a:prstGeom prst="straightConnector1">
              <a:avLst/>
            </a:prstGeom>
            <a:noFill/>
            <a:ln w="25400" cap="sq">
              <a:solidFill>
                <a:schemeClr val="tx1"/>
              </a:solidFill>
              <a:round/>
              <a:headEnd type="none" w="sm" len="sm"/>
              <a:tailEnd type="triangle"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244760" name="AutoShape 27"/>
            <p:cNvCxnSpPr>
              <a:cxnSpLocks noChangeShapeType="1"/>
              <a:stCxn id="314378" idx="1"/>
              <a:endCxn id="314374" idx="2"/>
            </p:cNvCxnSpPr>
            <p:nvPr/>
          </p:nvCxnSpPr>
          <p:spPr bwMode="auto">
            <a:xfrm rot="10800000">
              <a:off x="432" y="1872"/>
              <a:ext cx="1872" cy="1272"/>
            </a:xfrm>
            <a:prstGeom prst="bentConnector2">
              <a:avLst/>
            </a:prstGeom>
            <a:noFill/>
            <a:ln w="25400" cap="sq">
              <a:solidFill>
                <a:schemeClr val="tx1"/>
              </a:solidFill>
              <a:miter lim="800000"/>
              <a:headEnd type="none" w="sm" len="sm"/>
              <a:tailEnd type="triangle"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244761" name="AutoShape 28"/>
            <p:cNvCxnSpPr>
              <a:cxnSpLocks noChangeShapeType="1"/>
              <a:stCxn id="314376" idx="2"/>
              <a:endCxn id="314377" idx="0"/>
            </p:cNvCxnSpPr>
            <p:nvPr/>
          </p:nvCxnSpPr>
          <p:spPr bwMode="auto">
            <a:xfrm>
              <a:off x="1496" y="1872"/>
              <a:ext cx="0" cy="288"/>
            </a:xfrm>
            <a:prstGeom prst="straightConnector1">
              <a:avLst/>
            </a:prstGeom>
            <a:noFill/>
            <a:ln w="25400">
              <a:solidFill>
                <a:schemeClr val="tx1"/>
              </a:solidFill>
              <a:prstDash val="sysDot"/>
              <a:round/>
              <a:headEnd type="none" w="sm" len="sm"/>
              <a:tailEnd type="triangle" w="med"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244762" name="AutoShape 29"/>
            <p:cNvCxnSpPr>
              <a:cxnSpLocks noChangeShapeType="1"/>
              <a:stCxn id="314377" idx="2"/>
              <a:endCxn id="314378" idx="0"/>
            </p:cNvCxnSpPr>
            <p:nvPr/>
          </p:nvCxnSpPr>
          <p:spPr bwMode="auto">
            <a:xfrm rot="16200000" flipH="1">
              <a:off x="1996" y="2188"/>
              <a:ext cx="192" cy="1192"/>
            </a:xfrm>
            <a:prstGeom prst="bentConnector3">
              <a:avLst>
                <a:gd name="adj1" fmla="val 50000"/>
              </a:avLst>
            </a:prstGeom>
            <a:noFill/>
            <a:ln w="25400">
              <a:solidFill>
                <a:schemeClr val="tx1"/>
              </a:solidFill>
              <a:prstDash val="sysDot"/>
              <a:miter lim="800000"/>
              <a:headEnd type="none" w="sm" len="sm"/>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14370">
                                            <p:txEl>
                                              <p:pRg st="0" end="0"/>
                                            </p:txEl>
                                          </p:spTgt>
                                        </p:tgtEl>
                                        <p:attrNameLst>
                                          <p:attrName>style.visibility</p:attrName>
                                        </p:attrNameLst>
                                      </p:cBhvr>
                                      <p:to>
                                        <p:strVal val="visible"/>
                                      </p:to>
                                    </p:set>
                                    <p:anim calcmode="lin" valueType="num">
                                      <p:cBhvr>
                                        <p:cTn id="7" dur="500" fill="hold"/>
                                        <p:tgtEl>
                                          <p:spTgt spid="314370">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14370">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14372"/>
                                        </p:tgtEl>
                                        <p:attrNameLst>
                                          <p:attrName>style.visibility</p:attrName>
                                        </p:attrNameLst>
                                      </p:cBhvr>
                                      <p:to>
                                        <p:strVal val="visible"/>
                                      </p:to>
                                    </p:set>
                                    <p:anim calcmode="lin" valueType="num">
                                      <p:cBhvr additive="base">
                                        <p:cTn id="12" dur="500" fill="hold"/>
                                        <p:tgtEl>
                                          <p:spTgt spid="314372"/>
                                        </p:tgtEl>
                                        <p:attrNameLst>
                                          <p:attrName>ppt_x</p:attrName>
                                        </p:attrNameLst>
                                      </p:cBhvr>
                                      <p:tavLst>
                                        <p:tav tm="0">
                                          <p:val>
                                            <p:strVal val="0-#ppt_w/2"/>
                                          </p:val>
                                        </p:tav>
                                        <p:tav tm="100000">
                                          <p:val>
                                            <p:strVal val="#ppt_x"/>
                                          </p:val>
                                        </p:tav>
                                      </p:tavLst>
                                    </p:anim>
                                    <p:anim calcmode="lin" valueType="num">
                                      <p:cBhvr additive="base">
                                        <p:cTn id="13" dur="500" fill="hold"/>
                                        <p:tgtEl>
                                          <p:spTgt spid="314372"/>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3" presetClass="entr" presetSubtype="16" fill="hold" nodeType="afterEffect">
                                  <p:stCondLst>
                                    <p:cond delay="0"/>
                                  </p:stCondLst>
                                  <p:childTnLst>
                                    <p:set>
                                      <p:cBhvr>
                                        <p:cTn id="16" dur="1" fill="hold">
                                          <p:stCondLst>
                                            <p:cond delay="0"/>
                                          </p:stCondLst>
                                        </p:cTn>
                                        <p:tgtEl>
                                          <p:spTgt spid="314398"/>
                                        </p:tgtEl>
                                        <p:attrNameLst>
                                          <p:attrName>style.visibility</p:attrName>
                                        </p:attrNameLst>
                                      </p:cBhvr>
                                      <p:to>
                                        <p:strVal val="visible"/>
                                      </p:to>
                                    </p:set>
                                    <p:anim calcmode="lin" valueType="num">
                                      <p:cBhvr>
                                        <p:cTn id="17" dur="500" fill="hold"/>
                                        <p:tgtEl>
                                          <p:spTgt spid="314398"/>
                                        </p:tgtEl>
                                        <p:attrNameLst>
                                          <p:attrName>ppt_w</p:attrName>
                                        </p:attrNameLst>
                                      </p:cBhvr>
                                      <p:tavLst>
                                        <p:tav tm="0">
                                          <p:val>
                                            <p:fltVal val="0"/>
                                          </p:val>
                                        </p:tav>
                                        <p:tav tm="100000">
                                          <p:val>
                                            <p:strVal val="#ppt_w"/>
                                          </p:val>
                                        </p:tav>
                                      </p:tavLst>
                                    </p:anim>
                                    <p:anim calcmode="lin" valueType="num">
                                      <p:cBhvr>
                                        <p:cTn id="18" dur="500" fill="hold"/>
                                        <p:tgtEl>
                                          <p:spTgt spid="31439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370" grpId="0" build="p" autoUpdateAnimBg="0" advAuto="0"/>
      <p:bldP spid="314372" grpId="0" autoUpdateAnimBg="0"/>
    </p:bldLst>
  </p:timing>
</p:sld>
</file>

<file path=ppt/slides/slide2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5394" name="Rectangle 2"/>
          <p:cNvSpPr>
            <a:spLocks noGrp="1" noChangeArrowheads="1"/>
          </p:cNvSpPr>
          <p:nvPr>
            <p:ph type="body" idx="1"/>
          </p:nvPr>
        </p:nvSpPr>
        <p:spPr>
          <a:xfrm>
            <a:off x="1066800" y="152400"/>
            <a:ext cx="7391400" cy="533400"/>
          </a:xfrm>
        </p:spPr>
        <p:txBody>
          <a:bodyPr/>
          <a:lstStyle/>
          <a:p>
            <a:pPr marL="0" indent="0" algn="ctr" eaLnBrk="1" hangingPunct="1">
              <a:buFont typeface="Wingdings" pitchFamily="2" charset="2"/>
              <a:buNone/>
              <a:defRPr/>
            </a:pPr>
            <a:r>
              <a:rPr lang="es-MX" b="1" dirty="0" smtClean="0">
                <a:solidFill>
                  <a:schemeClr val="tx2"/>
                </a:solidFill>
                <a:effectLst>
                  <a:outerShdw blurRad="38100" dist="38100" dir="2700000" algn="tl">
                    <a:srgbClr val="C0C0C0"/>
                  </a:outerShdw>
                </a:effectLst>
                <a:ea typeface="+mn-ea"/>
                <a:cs typeface="+mn-cs"/>
              </a:rPr>
              <a:t> CAPACITACIÓN </a:t>
            </a:r>
            <a:endParaRPr lang="es-MX" b="1" i="1" dirty="0" smtClean="0">
              <a:solidFill>
                <a:schemeClr val="tx2"/>
              </a:solidFill>
              <a:effectLst>
                <a:outerShdw blurRad="38100" dist="38100" dir="2700000" algn="tl">
                  <a:srgbClr val="C0C0C0"/>
                </a:outerShdw>
              </a:effectLst>
              <a:ea typeface="+mn-ea"/>
              <a:cs typeface="+mn-cs"/>
            </a:endParaRPr>
          </a:p>
        </p:txBody>
      </p:sp>
      <p:grpSp>
        <p:nvGrpSpPr>
          <p:cNvPr id="315420" name="Group 28"/>
          <p:cNvGrpSpPr>
            <a:grpSpLocks/>
          </p:cNvGrpSpPr>
          <p:nvPr/>
        </p:nvGrpSpPr>
        <p:grpSpPr bwMode="auto">
          <a:xfrm>
            <a:off x="533400" y="764704"/>
            <a:ext cx="8763000" cy="3244853"/>
            <a:chOff x="288" y="738"/>
            <a:chExt cx="5520" cy="2044"/>
          </a:xfrm>
        </p:grpSpPr>
        <p:sp>
          <p:nvSpPr>
            <p:cNvPr id="315395" name="Text Box 3"/>
            <p:cNvSpPr txBox="1">
              <a:spLocks noChangeArrowheads="1"/>
            </p:cNvSpPr>
            <p:nvPr/>
          </p:nvSpPr>
          <p:spPr bwMode="auto">
            <a:xfrm>
              <a:off x="288" y="738"/>
              <a:ext cx="5520" cy="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2800" b="1" dirty="0" smtClean="0">
                  <a:solidFill>
                    <a:srgbClr val="FF0000"/>
                  </a:solidFill>
                  <a:effectLst>
                    <a:outerShdw blurRad="38100" dist="38100" dir="2700000" algn="tl">
                      <a:srgbClr val="C0C0C0"/>
                    </a:outerShdw>
                  </a:effectLst>
                  <a:latin typeface="Arial" charset="0"/>
                  <a:ea typeface="+mn-ea"/>
                </a:rPr>
                <a:t>EVALUACIÓN </a:t>
              </a:r>
              <a:r>
                <a:rPr kumimoji="1" lang="es-MX" sz="2800" b="1" dirty="0">
                  <a:solidFill>
                    <a:srgbClr val="FF0000"/>
                  </a:solidFill>
                  <a:effectLst>
                    <a:outerShdw blurRad="38100" dist="38100" dir="2700000" algn="tl">
                      <a:srgbClr val="C0C0C0"/>
                    </a:outerShdw>
                  </a:effectLst>
                  <a:latin typeface="Arial" charset="0"/>
                  <a:ea typeface="+mn-ea"/>
                </a:rPr>
                <a:t>DE LAS NECESIDADES</a:t>
              </a:r>
              <a:endParaRPr kumimoji="1" lang="es-ES" sz="2800" b="1" dirty="0">
                <a:solidFill>
                  <a:srgbClr val="FF0000"/>
                </a:solidFill>
                <a:effectLst>
                  <a:outerShdw blurRad="38100" dist="38100" dir="2700000" algn="tl">
                    <a:srgbClr val="C0C0C0"/>
                  </a:outerShdw>
                </a:effectLst>
                <a:latin typeface="Arial" charset="0"/>
                <a:ea typeface="+mn-ea"/>
              </a:endParaRPr>
            </a:p>
          </p:txBody>
        </p:sp>
        <p:sp>
          <p:nvSpPr>
            <p:cNvPr id="245765" name="Text Box 27"/>
            <p:cNvSpPr txBox="1">
              <a:spLocks noChangeArrowheads="1"/>
            </p:cNvSpPr>
            <p:nvPr/>
          </p:nvSpPr>
          <p:spPr bwMode="auto">
            <a:xfrm>
              <a:off x="565" y="1095"/>
              <a:ext cx="4989" cy="16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800" b="1" dirty="0">
                  <a:latin typeface="Arial" pitchFamily="34" charset="0"/>
                </a:rPr>
                <a:t>DETECTAN LOS PROBLEMAS DE LA ORGANIZACIÓN Y </a:t>
              </a:r>
              <a:r>
                <a:rPr kumimoji="1" lang="es-MX" altLang="es-MX" sz="2800" b="1" dirty="0" smtClean="0">
                  <a:latin typeface="Arial" pitchFamily="34" charset="0"/>
                </a:rPr>
                <a:t>LOS DESAFIOS </a:t>
              </a:r>
              <a:r>
                <a:rPr kumimoji="1" lang="es-MX" altLang="es-MX" sz="2800" b="1" dirty="0">
                  <a:latin typeface="Arial" pitchFamily="34" charset="0"/>
                </a:rPr>
                <a:t>A FUTURO QUE DEBERA DE ENFRENTAR, LOS </a:t>
              </a:r>
            </a:p>
            <a:p>
              <a:pPr algn="just" eaLnBrk="1" hangingPunct="1"/>
              <a:r>
                <a:rPr kumimoji="1" lang="es-MX" altLang="es-MX" sz="2800" b="1" dirty="0">
                  <a:latin typeface="Arial" pitchFamily="34" charset="0"/>
                </a:rPr>
                <a:t>CAMBIOS EXTERNOS PUEDEN CONVERTIRSE EN FUENTES </a:t>
              </a:r>
              <a:r>
                <a:rPr kumimoji="1" lang="es-MX" altLang="es-MX" sz="2800" b="1" dirty="0" smtClean="0">
                  <a:latin typeface="Arial" pitchFamily="34" charset="0"/>
                </a:rPr>
                <a:t>DE </a:t>
              </a:r>
              <a:r>
                <a:rPr kumimoji="1" lang="es-MX" altLang="es-MX" sz="2800" b="1" dirty="0">
                  <a:latin typeface="Arial" pitchFamily="34" charset="0"/>
                </a:rPr>
                <a:t>NUEVOS RETOS</a:t>
              </a:r>
              <a:r>
                <a:rPr kumimoji="1" lang="es-MX" altLang="es-MX" sz="2800" b="1" dirty="0" smtClean="0">
                  <a:latin typeface="Arial" pitchFamily="34" charset="0"/>
                </a:rPr>
                <a:t>.</a:t>
              </a:r>
              <a:endParaRPr kumimoji="1" lang="es-MX" altLang="es-MX" sz="2800" b="1" dirty="0">
                <a:latin typeface="Arial" pitchFamily="34" charset="0"/>
              </a:endParaRPr>
            </a:p>
          </p:txBody>
        </p:sp>
      </p:grpSp>
      <p:pic>
        <p:nvPicPr>
          <p:cNvPr id="2" name="Imagen 1"/>
          <p:cNvPicPr>
            <a:picLocks noChangeAspect="1"/>
          </p:cNvPicPr>
          <p:nvPr/>
        </p:nvPicPr>
        <p:blipFill>
          <a:blip r:embed="rId2"/>
          <a:stretch>
            <a:fillRect/>
          </a:stretch>
        </p:blipFill>
        <p:spPr>
          <a:xfrm>
            <a:off x="3059832" y="3607857"/>
            <a:ext cx="3312368" cy="2810083"/>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15394">
                                            <p:txEl>
                                              <p:pRg st="0" end="0"/>
                                            </p:txEl>
                                          </p:spTgt>
                                        </p:tgtEl>
                                        <p:attrNameLst>
                                          <p:attrName>style.visibility</p:attrName>
                                        </p:attrNameLst>
                                      </p:cBhvr>
                                      <p:to>
                                        <p:strVal val="visible"/>
                                      </p:to>
                                    </p:set>
                                    <p:anim calcmode="lin" valueType="num">
                                      <p:cBhvr>
                                        <p:cTn id="7" dur="500" fill="hold"/>
                                        <p:tgtEl>
                                          <p:spTgt spid="315394">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15394">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315420"/>
                                        </p:tgtEl>
                                        <p:attrNameLst>
                                          <p:attrName>style.visibility</p:attrName>
                                        </p:attrNameLst>
                                      </p:cBhvr>
                                      <p:to>
                                        <p:strVal val="visible"/>
                                      </p:to>
                                    </p:set>
                                    <p:anim calcmode="lin" valueType="num">
                                      <p:cBhvr>
                                        <p:cTn id="12" dur="500" fill="hold"/>
                                        <p:tgtEl>
                                          <p:spTgt spid="315420"/>
                                        </p:tgtEl>
                                        <p:attrNameLst>
                                          <p:attrName>ppt_w</p:attrName>
                                        </p:attrNameLst>
                                      </p:cBhvr>
                                      <p:tavLst>
                                        <p:tav tm="0">
                                          <p:val>
                                            <p:fltVal val="0"/>
                                          </p:val>
                                        </p:tav>
                                        <p:tav tm="100000">
                                          <p:val>
                                            <p:strVal val="#ppt_w"/>
                                          </p:val>
                                        </p:tav>
                                      </p:tavLst>
                                    </p:anim>
                                    <p:anim calcmode="lin" valueType="num">
                                      <p:cBhvr>
                                        <p:cTn id="13" dur="500" fill="hold"/>
                                        <p:tgtEl>
                                          <p:spTgt spid="31542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5394" grpId="0" build="p" autoUpdateAnimBg="0" advAuto="0"/>
    </p:bldLst>
  </p:timing>
</p:sld>
</file>

<file path=ppt/slides/slide2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6418" name="Rectangle 2"/>
          <p:cNvSpPr>
            <a:spLocks noGrp="1" noChangeArrowheads="1"/>
          </p:cNvSpPr>
          <p:nvPr>
            <p:ph type="body" idx="1"/>
          </p:nvPr>
        </p:nvSpPr>
        <p:spPr>
          <a:xfrm>
            <a:off x="1066800" y="152400"/>
            <a:ext cx="7391400" cy="533400"/>
          </a:xfrm>
        </p:spPr>
        <p:txBody>
          <a:bodyPr/>
          <a:lstStyle/>
          <a:p>
            <a:pPr marL="0" indent="0" algn="ctr" eaLnBrk="1" hangingPunct="1">
              <a:buFont typeface="Wingdings" pitchFamily="2" charset="2"/>
              <a:buNone/>
              <a:defRPr/>
            </a:pPr>
            <a:r>
              <a:rPr lang="es-MX" b="1" smtClean="0">
                <a:solidFill>
                  <a:schemeClr val="tx2"/>
                </a:solidFill>
                <a:effectLst>
                  <a:outerShdw blurRad="38100" dist="38100" dir="2700000" algn="tl">
                    <a:srgbClr val="C0C0C0"/>
                  </a:outerShdw>
                </a:effectLst>
                <a:ea typeface="+mn-ea"/>
                <a:cs typeface="+mn-cs"/>
              </a:rPr>
              <a:t> CAPACITACION </a:t>
            </a:r>
            <a:endParaRPr lang="es-MX" b="1" i="1" smtClean="0">
              <a:solidFill>
                <a:schemeClr val="tx2"/>
              </a:solidFill>
              <a:effectLst>
                <a:outerShdw blurRad="38100" dist="38100" dir="2700000" algn="tl">
                  <a:srgbClr val="C0C0C0"/>
                </a:outerShdw>
              </a:effectLst>
              <a:ea typeface="+mn-ea"/>
              <a:cs typeface="+mn-cs"/>
            </a:endParaRPr>
          </a:p>
        </p:txBody>
      </p:sp>
      <p:grpSp>
        <p:nvGrpSpPr>
          <p:cNvPr id="316419" name="Group 3"/>
          <p:cNvGrpSpPr>
            <a:grpSpLocks/>
          </p:cNvGrpSpPr>
          <p:nvPr/>
        </p:nvGrpSpPr>
        <p:grpSpPr bwMode="auto">
          <a:xfrm>
            <a:off x="395288" y="1054100"/>
            <a:ext cx="8796337" cy="4874142"/>
            <a:chOff x="153" y="673"/>
            <a:chExt cx="5541" cy="2680"/>
          </a:xfrm>
        </p:grpSpPr>
        <p:sp>
          <p:nvSpPr>
            <p:cNvPr id="316420" name="Text Box 4"/>
            <p:cNvSpPr txBox="1">
              <a:spLocks noChangeArrowheads="1"/>
            </p:cNvSpPr>
            <p:nvPr/>
          </p:nvSpPr>
          <p:spPr bwMode="auto">
            <a:xfrm>
              <a:off x="153" y="673"/>
              <a:ext cx="5520" cy="2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2800" b="1" dirty="0" smtClean="0">
                  <a:solidFill>
                    <a:srgbClr val="FF0000"/>
                  </a:solidFill>
                  <a:effectLst>
                    <a:outerShdw blurRad="38100" dist="38100" dir="2700000" algn="tl">
                      <a:srgbClr val="C0C0C0"/>
                    </a:outerShdw>
                  </a:effectLst>
                  <a:latin typeface="Arial" charset="0"/>
                  <a:ea typeface="+mn-ea"/>
                </a:rPr>
                <a:t>EVALUACIÓN </a:t>
              </a:r>
              <a:r>
                <a:rPr kumimoji="1" lang="es-MX" sz="2800" b="1" dirty="0">
                  <a:solidFill>
                    <a:srgbClr val="FF0000"/>
                  </a:solidFill>
                  <a:effectLst>
                    <a:outerShdw blurRad="38100" dist="38100" dir="2700000" algn="tl">
                      <a:srgbClr val="C0C0C0"/>
                    </a:outerShdw>
                  </a:effectLst>
                  <a:latin typeface="Arial" charset="0"/>
                  <a:ea typeface="+mn-ea"/>
                </a:rPr>
                <a:t>DE LAS NECESIDADES</a:t>
              </a:r>
              <a:endParaRPr kumimoji="1" lang="es-ES" sz="2800" b="1" dirty="0">
                <a:solidFill>
                  <a:srgbClr val="FF0000"/>
                </a:solidFill>
                <a:effectLst>
                  <a:outerShdw blurRad="38100" dist="38100" dir="2700000" algn="tl">
                    <a:srgbClr val="C0C0C0"/>
                  </a:outerShdw>
                </a:effectLst>
                <a:latin typeface="Arial" charset="0"/>
                <a:ea typeface="+mn-ea"/>
              </a:endParaRPr>
            </a:p>
          </p:txBody>
        </p:sp>
        <p:sp>
          <p:nvSpPr>
            <p:cNvPr id="316421" name="Text Box 5"/>
            <p:cNvSpPr txBox="1">
              <a:spLocks noChangeArrowheads="1"/>
            </p:cNvSpPr>
            <p:nvPr/>
          </p:nvSpPr>
          <p:spPr bwMode="auto">
            <a:xfrm>
              <a:off x="392" y="1068"/>
              <a:ext cx="5302" cy="22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just">
                <a:defRPr/>
              </a:pPr>
              <a:r>
                <a:rPr kumimoji="1" lang="es-MX" sz="2200" b="1" dirty="0">
                  <a:solidFill>
                    <a:schemeClr val="tx2"/>
                  </a:solidFill>
                  <a:latin typeface="Arial" charset="0"/>
                  <a:ea typeface="+mn-ea"/>
                </a:rPr>
                <a:t>LA </a:t>
              </a:r>
              <a:r>
                <a:rPr kumimoji="1" lang="es-MX" sz="2200" b="1" dirty="0" smtClean="0">
                  <a:solidFill>
                    <a:schemeClr val="tx2"/>
                  </a:solidFill>
                  <a:latin typeface="Arial" charset="0"/>
                  <a:ea typeface="+mn-ea"/>
                </a:rPr>
                <a:t>EVALUACIÓN </a:t>
              </a:r>
              <a:r>
                <a:rPr kumimoji="1" lang="es-MX" sz="2200" b="1" dirty="0">
                  <a:solidFill>
                    <a:schemeClr val="tx2"/>
                  </a:solidFill>
                  <a:latin typeface="Arial" charset="0"/>
                  <a:ea typeface="+mn-ea"/>
                </a:rPr>
                <a:t>DE NECESIDADES DEBE DE TENER EN </a:t>
              </a:r>
            </a:p>
            <a:p>
              <a:pPr algn="just">
                <a:defRPr/>
              </a:pPr>
              <a:r>
                <a:rPr kumimoji="1" lang="es-MX" sz="2200" b="1" dirty="0">
                  <a:solidFill>
                    <a:schemeClr val="tx2"/>
                  </a:solidFill>
                  <a:latin typeface="Arial" charset="0"/>
                  <a:ea typeface="+mn-ea"/>
                </a:rPr>
                <a:t>CUENTA A CADA PERSONA</a:t>
              </a:r>
              <a:r>
                <a:rPr kumimoji="1" lang="es-MX" sz="2200" b="1" dirty="0" smtClean="0">
                  <a:solidFill>
                    <a:schemeClr val="tx2"/>
                  </a:solidFill>
                  <a:latin typeface="Arial" charset="0"/>
                  <a:ea typeface="+mn-ea"/>
                </a:rPr>
                <a:t>.</a:t>
              </a:r>
            </a:p>
            <a:p>
              <a:pPr algn="just">
                <a:defRPr/>
              </a:pPr>
              <a:endParaRPr kumimoji="1" lang="es-MX" sz="2200" b="1" dirty="0">
                <a:solidFill>
                  <a:schemeClr val="tx2"/>
                </a:solidFill>
                <a:latin typeface="Arial" charset="0"/>
                <a:ea typeface="+mn-ea"/>
              </a:endParaRPr>
            </a:p>
            <a:p>
              <a:pPr algn="just">
                <a:defRPr/>
              </a:pPr>
              <a:r>
                <a:rPr kumimoji="1" lang="es-MX" sz="2200" b="1" dirty="0">
                  <a:solidFill>
                    <a:schemeClr val="tx2"/>
                  </a:solidFill>
                  <a:latin typeface="Arial" charset="0"/>
                  <a:ea typeface="+mn-ea"/>
                </a:rPr>
                <a:t>UN ENFOQUE DE </a:t>
              </a:r>
              <a:r>
                <a:rPr kumimoji="1" lang="es-MX" sz="2200" b="1" dirty="0" smtClean="0">
                  <a:solidFill>
                    <a:schemeClr val="tx2"/>
                  </a:solidFill>
                  <a:latin typeface="Arial" charset="0"/>
                  <a:ea typeface="+mn-ea"/>
                </a:rPr>
                <a:t>EVALUACIÓN </a:t>
              </a:r>
              <a:r>
                <a:rPr kumimoji="1" lang="es-MX" sz="2200" b="1" dirty="0">
                  <a:solidFill>
                    <a:schemeClr val="tx2"/>
                  </a:solidFill>
                  <a:latin typeface="Arial" charset="0"/>
                  <a:ea typeface="+mn-ea"/>
                </a:rPr>
                <a:t>CONSISTE EN LA </a:t>
              </a:r>
              <a:r>
                <a:rPr kumimoji="1" lang="es-MX" sz="2200" b="1" i="1" u="sng" dirty="0">
                  <a:solidFill>
                    <a:schemeClr val="tx2"/>
                  </a:solidFill>
                  <a:effectLst>
                    <a:outerShdw blurRad="38100" dist="38100" dir="2700000" algn="tl">
                      <a:srgbClr val="C0C0C0"/>
                    </a:outerShdw>
                  </a:effectLst>
                  <a:latin typeface="Arial" charset="0"/>
                  <a:ea typeface="+mn-ea"/>
                </a:rPr>
                <a:t>IDENTIFI-</a:t>
              </a:r>
            </a:p>
            <a:p>
              <a:pPr algn="just">
                <a:defRPr/>
              </a:pPr>
              <a:r>
                <a:rPr kumimoji="1" lang="es-MX" sz="2200" b="1" i="1" u="sng" dirty="0" smtClean="0">
                  <a:solidFill>
                    <a:schemeClr val="tx2"/>
                  </a:solidFill>
                  <a:effectLst>
                    <a:outerShdw blurRad="38100" dist="38100" dir="2700000" algn="tl">
                      <a:srgbClr val="C0C0C0"/>
                    </a:outerShdw>
                  </a:effectLst>
                  <a:latin typeface="Arial" charset="0"/>
                  <a:ea typeface="+mn-ea"/>
                </a:rPr>
                <a:t>CACIÓN </a:t>
              </a:r>
              <a:r>
                <a:rPr kumimoji="1" lang="es-MX" sz="2200" b="1" i="1" u="sng" dirty="0">
                  <a:solidFill>
                    <a:schemeClr val="tx2"/>
                  </a:solidFill>
                  <a:effectLst>
                    <a:outerShdw blurRad="38100" dist="38100" dir="2700000" algn="tl">
                      <a:srgbClr val="C0C0C0"/>
                    </a:outerShdw>
                  </a:effectLst>
                  <a:latin typeface="Arial" charset="0"/>
                  <a:ea typeface="+mn-ea"/>
                </a:rPr>
                <a:t>DE TAREAS</a:t>
              </a:r>
              <a:r>
                <a:rPr kumimoji="1" lang="es-MX" sz="2200" b="1" dirty="0">
                  <a:solidFill>
                    <a:schemeClr val="tx2"/>
                  </a:solidFill>
                  <a:latin typeface="Arial" charset="0"/>
                  <a:ea typeface="+mn-ea"/>
                </a:rPr>
                <a:t>, DONDE LOS CAPACITADORES </a:t>
              </a:r>
            </a:p>
            <a:p>
              <a:pPr algn="just">
                <a:defRPr/>
              </a:pPr>
              <a:r>
                <a:rPr kumimoji="1" lang="es-MX" sz="2200" b="1" dirty="0">
                  <a:solidFill>
                    <a:schemeClr val="tx2"/>
                  </a:solidFill>
                  <a:latin typeface="Arial" charset="0"/>
                  <a:ea typeface="+mn-ea"/>
                </a:rPr>
                <a:t>COMIENZAN POR EVALUAR LA </a:t>
              </a:r>
              <a:r>
                <a:rPr kumimoji="1" lang="es-MX" sz="2200" b="1" dirty="0" smtClean="0">
                  <a:solidFill>
                    <a:schemeClr val="tx2"/>
                  </a:solidFill>
                  <a:latin typeface="Arial" charset="0"/>
                  <a:ea typeface="+mn-ea"/>
                </a:rPr>
                <a:t>DESCRIPCIÓN </a:t>
              </a:r>
              <a:r>
                <a:rPr kumimoji="1" lang="es-MX" sz="2200" b="1" dirty="0">
                  <a:solidFill>
                    <a:schemeClr val="tx2"/>
                  </a:solidFill>
                  <a:latin typeface="Arial" charset="0"/>
                  <a:ea typeface="+mn-ea"/>
                </a:rPr>
                <a:t>DE UN </a:t>
              </a:r>
              <a:endParaRPr kumimoji="1" lang="es-MX" sz="2200" b="1" dirty="0" smtClean="0">
                <a:solidFill>
                  <a:schemeClr val="tx2"/>
                </a:solidFill>
                <a:latin typeface="Arial" charset="0"/>
                <a:ea typeface="+mn-ea"/>
              </a:endParaRPr>
            </a:p>
            <a:p>
              <a:pPr algn="just">
                <a:defRPr/>
              </a:pPr>
              <a:r>
                <a:rPr kumimoji="1" lang="es-MX" sz="2200" b="1" dirty="0" smtClean="0">
                  <a:solidFill>
                    <a:schemeClr val="tx2"/>
                  </a:solidFill>
                  <a:latin typeface="Arial" charset="0"/>
                  <a:ea typeface="+mn-ea"/>
                </a:rPr>
                <a:t>PUESTO </a:t>
              </a:r>
              <a:r>
                <a:rPr kumimoji="1" lang="es-MX" sz="2200" b="1" dirty="0">
                  <a:solidFill>
                    <a:schemeClr val="tx2"/>
                  </a:solidFill>
                  <a:latin typeface="Arial" charset="0"/>
                  <a:ea typeface="+mn-ea"/>
                </a:rPr>
                <a:t>DETERMINADO PARA IDENTIFICAR SUS PRINCI-</a:t>
              </a:r>
            </a:p>
            <a:p>
              <a:pPr algn="just">
                <a:defRPr/>
              </a:pPr>
              <a:r>
                <a:rPr kumimoji="1" lang="es-MX" sz="2200" b="1" dirty="0">
                  <a:solidFill>
                    <a:schemeClr val="tx2"/>
                  </a:solidFill>
                  <a:latin typeface="Arial" charset="0"/>
                  <a:ea typeface="+mn-ea"/>
                </a:rPr>
                <a:t>PALES TAREAS</a:t>
              </a:r>
              <a:r>
                <a:rPr kumimoji="1" lang="es-MX" sz="2200" b="1" dirty="0" smtClean="0">
                  <a:solidFill>
                    <a:schemeClr val="tx2"/>
                  </a:solidFill>
                  <a:latin typeface="Arial" charset="0"/>
                  <a:ea typeface="+mn-ea"/>
                </a:rPr>
                <a:t>.</a:t>
              </a:r>
            </a:p>
            <a:p>
              <a:pPr algn="just">
                <a:defRPr/>
              </a:pPr>
              <a:endParaRPr kumimoji="1" lang="es-MX" sz="2200" b="1" dirty="0">
                <a:solidFill>
                  <a:schemeClr val="tx2"/>
                </a:solidFill>
                <a:latin typeface="Arial" charset="0"/>
                <a:ea typeface="+mn-ea"/>
              </a:endParaRPr>
            </a:p>
            <a:p>
              <a:pPr algn="just">
                <a:defRPr/>
              </a:pPr>
              <a:r>
                <a:rPr kumimoji="1" lang="es-MX" sz="2200" b="1" dirty="0">
                  <a:solidFill>
                    <a:schemeClr val="tx2"/>
                  </a:solidFill>
                  <a:latin typeface="Arial" charset="0"/>
                  <a:ea typeface="+mn-ea"/>
                </a:rPr>
                <a:t>OTRO ENFOQUE CONSISTE EN REALIZAR UNA </a:t>
              </a:r>
              <a:r>
                <a:rPr kumimoji="1" lang="es-MX" sz="2200" b="1" i="1" u="sng" dirty="0">
                  <a:solidFill>
                    <a:schemeClr val="tx2"/>
                  </a:solidFill>
                  <a:effectLst>
                    <a:outerShdw blurRad="38100" dist="38100" dir="2700000" algn="tl">
                      <a:srgbClr val="C0C0C0"/>
                    </a:outerShdw>
                  </a:effectLst>
                  <a:latin typeface="Arial" charset="0"/>
                  <a:ea typeface="+mn-ea"/>
                </a:rPr>
                <a:t>ENCUESTA</a:t>
              </a:r>
            </a:p>
            <a:p>
              <a:pPr algn="just">
                <a:defRPr/>
              </a:pPr>
              <a:r>
                <a:rPr kumimoji="1" lang="es-MX" sz="2200" b="1" i="1" u="sng" dirty="0">
                  <a:solidFill>
                    <a:schemeClr val="tx2"/>
                  </a:solidFill>
                  <a:effectLst>
                    <a:outerShdw blurRad="38100" dist="38100" dir="2700000" algn="tl">
                      <a:srgbClr val="C0C0C0"/>
                    </a:outerShdw>
                  </a:effectLst>
                  <a:latin typeface="Arial" charset="0"/>
                  <a:ea typeface="+mn-ea"/>
                </a:rPr>
                <a:t>ENTRE LOS CANDIDATOS A CAPACITAR</a:t>
              </a:r>
              <a:r>
                <a:rPr kumimoji="1" lang="es-MX" sz="2200" b="1" dirty="0">
                  <a:solidFill>
                    <a:schemeClr val="tx2"/>
                  </a:solidFill>
                  <a:latin typeface="Arial" charset="0"/>
                  <a:ea typeface="+mn-ea"/>
                </a:rPr>
                <a:t> PARA IDENTIFICAR</a:t>
              </a:r>
            </a:p>
            <a:p>
              <a:pPr algn="just">
                <a:defRPr/>
              </a:pPr>
              <a:r>
                <a:rPr kumimoji="1" lang="es-MX" sz="2200" b="1" dirty="0">
                  <a:solidFill>
                    <a:schemeClr val="tx2"/>
                  </a:solidFill>
                  <a:latin typeface="Arial" charset="0"/>
                  <a:ea typeface="+mn-ea"/>
                </a:rPr>
                <a:t>LAS AREAS EN QUE DESEAN PERFECCIONARSE.</a:t>
              </a: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16418">
                                            <p:txEl>
                                              <p:pRg st="0" end="0"/>
                                            </p:txEl>
                                          </p:spTgt>
                                        </p:tgtEl>
                                        <p:attrNameLst>
                                          <p:attrName>style.visibility</p:attrName>
                                        </p:attrNameLst>
                                      </p:cBhvr>
                                      <p:to>
                                        <p:strVal val="visible"/>
                                      </p:to>
                                    </p:set>
                                    <p:anim calcmode="lin" valueType="num">
                                      <p:cBhvr>
                                        <p:cTn id="7" dur="500" fill="hold"/>
                                        <p:tgtEl>
                                          <p:spTgt spid="316418">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16418">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316419"/>
                                        </p:tgtEl>
                                        <p:attrNameLst>
                                          <p:attrName>style.visibility</p:attrName>
                                        </p:attrNameLst>
                                      </p:cBhvr>
                                      <p:to>
                                        <p:strVal val="visible"/>
                                      </p:to>
                                    </p:set>
                                    <p:anim calcmode="lin" valueType="num">
                                      <p:cBhvr>
                                        <p:cTn id="12" dur="500" fill="hold"/>
                                        <p:tgtEl>
                                          <p:spTgt spid="316419"/>
                                        </p:tgtEl>
                                        <p:attrNameLst>
                                          <p:attrName>ppt_w</p:attrName>
                                        </p:attrNameLst>
                                      </p:cBhvr>
                                      <p:tavLst>
                                        <p:tav tm="0">
                                          <p:val>
                                            <p:fltVal val="0"/>
                                          </p:val>
                                        </p:tav>
                                        <p:tav tm="100000">
                                          <p:val>
                                            <p:strVal val="#ppt_w"/>
                                          </p:val>
                                        </p:tav>
                                      </p:tavLst>
                                    </p:anim>
                                    <p:anim calcmode="lin" valueType="num">
                                      <p:cBhvr>
                                        <p:cTn id="13" dur="500" fill="hold"/>
                                        <p:tgtEl>
                                          <p:spTgt spid="31641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6418" grpId="0" build="p" autoUpdateAnimBg="0" advAuto="0"/>
    </p:bldLst>
  </p:timing>
</p:sld>
</file>

<file path=ppt/slides/slide2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42" name="Rectangle 2"/>
          <p:cNvSpPr>
            <a:spLocks noGrp="1" noChangeArrowheads="1"/>
          </p:cNvSpPr>
          <p:nvPr>
            <p:ph type="body" idx="1"/>
          </p:nvPr>
        </p:nvSpPr>
        <p:spPr>
          <a:xfrm>
            <a:off x="1066800" y="152400"/>
            <a:ext cx="7391400" cy="533400"/>
          </a:xfrm>
        </p:spPr>
        <p:txBody>
          <a:bodyPr/>
          <a:lstStyle/>
          <a:p>
            <a:pPr marL="0" indent="0" algn="ctr" eaLnBrk="1" hangingPunct="1">
              <a:buFont typeface="Wingdings" pitchFamily="2" charset="2"/>
              <a:buNone/>
              <a:defRPr/>
            </a:pPr>
            <a:r>
              <a:rPr lang="es-MX" b="1" smtClean="0">
                <a:solidFill>
                  <a:schemeClr val="tx2"/>
                </a:solidFill>
                <a:effectLst>
                  <a:outerShdw blurRad="38100" dist="38100" dir="2700000" algn="tl">
                    <a:srgbClr val="C0C0C0"/>
                  </a:outerShdw>
                </a:effectLst>
                <a:ea typeface="+mn-ea"/>
                <a:cs typeface="+mn-cs"/>
              </a:rPr>
              <a:t> CAPACITACION </a:t>
            </a:r>
            <a:endParaRPr lang="es-MX" b="1" i="1" smtClean="0">
              <a:solidFill>
                <a:schemeClr val="tx2"/>
              </a:solidFill>
              <a:effectLst>
                <a:outerShdw blurRad="38100" dist="38100" dir="2700000" algn="tl">
                  <a:srgbClr val="C0C0C0"/>
                </a:outerShdw>
              </a:effectLst>
              <a:ea typeface="+mn-ea"/>
              <a:cs typeface="+mn-cs"/>
            </a:endParaRPr>
          </a:p>
        </p:txBody>
      </p:sp>
      <p:grpSp>
        <p:nvGrpSpPr>
          <p:cNvPr id="317443" name="Group 3"/>
          <p:cNvGrpSpPr>
            <a:grpSpLocks/>
          </p:cNvGrpSpPr>
          <p:nvPr/>
        </p:nvGrpSpPr>
        <p:grpSpPr bwMode="auto">
          <a:xfrm>
            <a:off x="160569" y="908720"/>
            <a:ext cx="9163262" cy="2880572"/>
            <a:chOff x="184" y="738"/>
            <a:chExt cx="6443" cy="1574"/>
          </a:xfrm>
        </p:grpSpPr>
        <p:sp>
          <p:nvSpPr>
            <p:cNvPr id="317444" name="Text Box 4"/>
            <p:cNvSpPr txBox="1">
              <a:spLocks noChangeArrowheads="1"/>
            </p:cNvSpPr>
            <p:nvPr/>
          </p:nvSpPr>
          <p:spPr bwMode="auto">
            <a:xfrm>
              <a:off x="288" y="738"/>
              <a:ext cx="5521" cy="28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2800" b="1" dirty="0" smtClean="0">
                  <a:solidFill>
                    <a:srgbClr val="FF0000"/>
                  </a:solidFill>
                  <a:effectLst>
                    <a:outerShdw blurRad="38100" dist="38100" dir="2700000" algn="tl">
                      <a:srgbClr val="C0C0C0"/>
                    </a:outerShdw>
                  </a:effectLst>
                  <a:latin typeface="Arial" charset="0"/>
                  <a:ea typeface="+mn-ea"/>
                </a:rPr>
                <a:t>EVALUACIÓN </a:t>
              </a:r>
              <a:r>
                <a:rPr kumimoji="1" lang="es-MX" sz="2800" b="1" dirty="0">
                  <a:solidFill>
                    <a:srgbClr val="FF0000"/>
                  </a:solidFill>
                  <a:effectLst>
                    <a:outerShdw blurRad="38100" dist="38100" dir="2700000" algn="tl">
                      <a:srgbClr val="C0C0C0"/>
                    </a:outerShdw>
                  </a:effectLst>
                  <a:latin typeface="Arial" charset="0"/>
                  <a:ea typeface="+mn-ea"/>
                </a:rPr>
                <a:t>DE LAS NECESIDADES</a:t>
              </a:r>
              <a:endParaRPr kumimoji="1" lang="es-ES" sz="2800" b="1" dirty="0">
                <a:solidFill>
                  <a:srgbClr val="FF0000"/>
                </a:solidFill>
                <a:effectLst>
                  <a:outerShdw blurRad="38100" dist="38100" dir="2700000" algn="tl">
                    <a:srgbClr val="C0C0C0"/>
                  </a:outerShdw>
                </a:effectLst>
                <a:latin typeface="Arial" charset="0"/>
                <a:ea typeface="+mn-ea"/>
              </a:endParaRPr>
            </a:p>
          </p:txBody>
        </p:sp>
        <p:sp>
          <p:nvSpPr>
            <p:cNvPr id="317445" name="Text Box 5"/>
            <p:cNvSpPr txBox="1">
              <a:spLocks noChangeArrowheads="1"/>
            </p:cNvSpPr>
            <p:nvPr/>
          </p:nvSpPr>
          <p:spPr bwMode="auto">
            <a:xfrm>
              <a:off x="184" y="849"/>
              <a:ext cx="6443" cy="14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just">
                <a:defRPr/>
              </a:pPr>
              <a:endParaRPr kumimoji="1" lang="es-MX" b="1" dirty="0">
                <a:solidFill>
                  <a:schemeClr val="tx2"/>
                </a:solidFill>
                <a:latin typeface="Arial" charset="0"/>
                <a:ea typeface="+mn-ea"/>
              </a:endParaRPr>
            </a:p>
            <a:p>
              <a:pPr algn="just">
                <a:defRPr/>
              </a:pPr>
              <a:r>
                <a:rPr kumimoji="1" lang="es-MX" b="1" dirty="0">
                  <a:solidFill>
                    <a:schemeClr val="tx2"/>
                  </a:solidFill>
                  <a:latin typeface="Arial" charset="0"/>
                  <a:ea typeface="+mn-ea"/>
                </a:rPr>
                <a:t>LA </a:t>
              </a:r>
              <a:r>
                <a:rPr kumimoji="1" lang="es-MX" b="1" i="1" u="sng" dirty="0" smtClean="0">
                  <a:solidFill>
                    <a:schemeClr val="tx2"/>
                  </a:solidFill>
                  <a:effectLst>
                    <a:outerShdw blurRad="38100" dist="38100" dir="2700000" algn="tl">
                      <a:srgbClr val="C0C0C0"/>
                    </a:outerShdw>
                  </a:effectLst>
                  <a:latin typeface="Arial" charset="0"/>
                  <a:ea typeface="+mn-ea"/>
                </a:rPr>
                <a:t>TÉCNICA </a:t>
              </a:r>
              <a:r>
                <a:rPr kumimoji="1" lang="es-MX" b="1" i="1" u="sng" dirty="0">
                  <a:solidFill>
                    <a:schemeClr val="tx2"/>
                  </a:solidFill>
                  <a:effectLst>
                    <a:outerShdw blurRad="38100" dist="38100" dir="2700000" algn="tl">
                      <a:srgbClr val="C0C0C0"/>
                    </a:outerShdw>
                  </a:effectLst>
                  <a:latin typeface="Arial" charset="0"/>
                  <a:ea typeface="+mn-ea"/>
                </a:rPr>
                <a:t>DE </a:t>
              </a:r>
              <a:r>
                <a:rPr kumimoji="1" lang="es-MX" b="1" i="1" u="sng" dirty="0" smtClean="0">
                  <a:solidFill>
                    <a:schemeClr val="tx2"/>
                  </a:solidFill>
                  <a:effectLst>
                    <a:outerShdw blurRad="38100" dist="38100" dir="2700000" algn="tl">
                      <a:srgbClr val="C0C0C0"/>
                    </a:outerShdw>
                  </a:effectLst>
                  <a:latin typeface="Arial" charset="0"/>
                  <a:ea typeface="+mn-ea"/>
                </a:rPr>
                <a:t>PARTICIPACIÓN </a:t>
              </a:r>
              <a:r>
                <a:rPr kumimoji="1" lang="es-MX" b="1" i="1" u="sng" dirty="0">
                  <a:solidFill>
                    <a:schemeClr val="tx2"/>
                  </a:solidFill>
                  <a:effectLst>
                    <a:outerShdw blurRad="38100" dist="38100" dir="2700000" algn="tl">
                      <a:srgbClr val="C0C0C0"/>
                    </a:outerShdw>
                  </a:effectLst>
                  <a:latin typeface="Arial" charset="0"/>
                  <a:ea typeface="+mn-ea"/>
                </a:rPr>
                <a:t>TOTAL DEL CAPACITADOR</a:t>
              </a:r>
            </a:p>
            <a:p>
              <a:pPr algn="just">
                <a:defRPr/>
              </a:pPr>
              <a:r>
                <a:rPr kumimoji="1" lang="es-MX" b="1" i="1" u="sng" dirty="0">
                  <a:solidFill>
                    <a:schemeClr val="tx2"/>
                  </a:solidFill>
                  <a:effectLst>
                    <a:outerShdw blurRad="38100" dist="38100" dir="2700000" algn="tl">
                      <a:srgbClr val="C0C0C0"/>
                    </a:outerShdw>
                  </a:effectLst>
                  <a:latin typeface="Arial" charset="0"/>
                  <a:ea typeface="+mn-ea"/>
                </a:rPr>
                <a:t>Y DEL CAPACITADO</a:t>
              </a:r>
              <a:r>
                <a:rPr kumimoji="1" lang="es-MX" b="1" dirty="0">
                  <a:solidFill>
                    <a:schemeClr val="tx2"/>
                  </a:solidFill>
                  <a:latin typeface="Arial" charset="0"/>
                  <a:ea typeface="+mn-ea"/>
                </a:rPr>
                <a:t>  SE OBTIENEN IDEAS DE UN </a:t>
              </a:r>
              <a:endParaRPr kumimoji="1" lang="es-MX" b="1" dirty="0" smtClean="0">
                <a:solidFill>
                  <a:schemeClr val="tx2"/>
                </a:solidFill>
                <a:latin typeface="Arial" charset="0"/>
                <a:ea typeface="+mn-ea"/>
              </a:endParaRPr>
            </a:p>
            <a:p>
              <a:pPr algn="just">
                <a:defRPr/>
              </a:pPr>
              <a:r>
                <a:rPr kumimoji="1" lang="es-MX" b="1" dirty="0" smtClean="0">
                  <a:solidFill>
                    <a:schemeClr val="tx2"/>
                  </a:solidFill>
                  <a:latin typeface="Arial" charset="0"/>
                  <a:ea typeface="+mn-ea"/>
                </a:rPr>
                <a:t>GRUPO </a:t>
              </a:r>
              <a:r>
                <a:rPr kumimoji="1" lang="es-MX" b="1" dirty="0">
                  <a:solidFill>
                    <a:schemeClr val="tx2"/>
                  </a:solidFill>
                  <a:latin typeface="Arial" charset="0"/>
                  <a:ea typeface="+mn-ea"/>
                </a:rPr>
                <a:t>DE PERSONAS SOBRE UN TEMA DETERMINADO, </a:t>
              </a:r>
            </a:p>
            <a:p>
              <a:pPr algn="just">
                <a:defRPr/>
              </a:pPr>
              <a:r>
                <a:rPr kumimoji="1" lang="es-MX" b="1" dirty="0">
                  <a:solidFill>
                    <a:schemeClr val="tx2"/>
                  </a:solidFill>
                  <a:latin typeface="Arial" charset="0"/>
                  <a:ea typeface="+mn-ea"/>
                </a:rPr>
                <a:t>SE SOLICITA </a:t>
              </a:r>
              <a:r>
                <a:rPr kumimoji="1" lang="es-MX" b="1" dirty="0" smtClean="0">
                  <a:solidFill>
                    <a:schemeClr val="tx2"/>
                  </a:solidFill>
                  <a:latin typeface="Arial" charset="0"/>
                  <a:ea typeface="+mn-ea"/>
                </a:rPr>
                <a:t>TAMBIÉN </a:t>
              </a:r>
              <a:r>
                <a:rPr kumimoji="1" lang="es-MX" b="1" dirty="0">
                  <a:solidFill>
                    <a:schemeClr val="tx2"/>
                  </a:solidFill>
                  <a:latin typeface="Arial" charset="0"/>
                  <a:ea typeface="+mn-ea"/>
                </a:rPr>
                <a:t>QUE A CADA PERSONA QUE </a:t>
              </a:r>
            </a:p>
            <a:p>
              <a:pPr algn="just">
                <a:defRPr/>
              </a:pPr>
              <a:r>
                <a:rPr kumimoji="1" lang="es-MX" b="1" dirty="0">
                  <a:solidFill>
                    <a:schemeClr val="tx2"/>
                  </a:solidFill>
                  <a:latin typeface="Arial" charset="0"/>
                  <a:ea typeface="+mn-ea"/>
                </a:rPr>
                <a:t>EXPRESE SUS IDEAS Y SE REGISTRA EN UN</a:t>
              </a:r>
            </a:p>
            <a:p>
              <a:pPr algn="just">
                <a:defRPr/>
              </a:pPr>
              <a:r>
                <a:rPr kumimoji="1" lang="es-MX" b="1" dirty="0">
                  <a:solidFill>
                    <a:schemeClr val="tx2"/>
                  </a:solidFill>
                  <a:latin typeface="Arial" charset="0"/>
                  <a:ea typeface="+mn-ea"/>
                </a:rPr>
                <a:t>ROTAFOLIOS CADA </a:t>
              </a:r>
              <a:r>
                <a:rPr kumimoji="1" lang="es-MX" b="1" dirty="0" smtClean="0">
                  <a:solidFill>
                    <a:schemeClr val="tx2"/>
                  </a:solidFill>
                  <a:latin typeface="Arial" charset="0"/>
                  <a:ea typeface="+mn-ea"/>
                </a:rPr>
                <a:t>APORTACIÓN</a:t>
              </a:r>
              <a:r>
                <a:rPr kumimoji="1" lang="es-MX" b="1" dirty="0">
                  <a:solidFill>
                    <a:schemeClr val="tx2"/>
                  </a:solidFill>
                  <a:latin typeface="Arial" charset="0"/>
                  <a:ea typeface="+mn-ea"/>
                </a:rPr>
                <a:t>.</a:t>
              </a:r>
              <a:endParaRPr kumimoji="1" lang="es-ES" b="1" dirty="0">
                <a:solidFill>
                  <a:schemeClr val="tx2"/>
                </a:solidFill>
                <a:latin typeface="Arial" charset="0"/>
                <a:ea typeface="+mn-ea"/>
              </a:endParaRPr>
            </a:p>
          </p:txBody>
        </p:sp>
      </p:grpSp>
      <p:pic>
        <p:nvPicPr>
          <p:cNvPr id="2" name="Imagen 1"/>
          <p:cNvPicPr>
            <a:picLocks noChangeAspect="1"/>
          </p:cNvPicPr>
          <p:nvPr/>
        </p:nvPicPr>
        <p:blipFill>
          <a:blip r:embed="rId2"/>
          <a:stretch>
            <a:fillRect/>
          </a:stretch>
        </p:blipFill>
        <p:spPr>
          <a:xfrm>
            <a:off x="2195736" y="3789040"/>
            <a:ext cx="4752528" cy="2661416"/>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17442">
                                            <p:txEl>
                                              <p:pRg st="0" end="0"/>
                                            </p:txEl>
                                          </p:spTgt>
                                        </p:tgtEl>
                                        <p:attrNameLst>
                                          <p:attrName>style.visibility</p:attrName>
                                        </p:attrNameLst>
                                      </p:cBhvr>
                                      <p:to>
                                        <p:strVal val="visible"/>
                                      </p:to>
                                    </p:set>
                                    <p:anim calcmode="lin" valueType="num">
                                      <p:cBhvr>
                                        <p:cTn id="7" dur="500" fill="hold"/>
                                        <p:tgtEl>
                                          <p:spTgt spid="317442">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17442">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317443"/>
                                        </p:tgtEl>
                                        <p:attrNameLst>
                                          <p:attrName>style.visibility</p:attrName>
                                        </p:attrNameLst>
                                      </p:cBhvr>
                                      <p:to>
                                        <p:strVal val="visible"/>
                                      </p:to>
                                    </p:set>
                                    <p:anim calcmode="lin" valueType="num">
                                      <p:cBhvr>
                                        <p:cTn id="12" dur="500" fill="hold"/>
                                        <p:tgtEl>
                                          <p:spTgt spid="317443"/>
                                        </p:tgtEl>
                                        <p:attrNameLst>
                                          <p:attrName>ppt_w</p:attrName>
                                        </p:attrNameLst>
                                      </p:cBhvr>
                                      <p:tavLst>
                                        <p:tav tm="0">
                                          <p:val>
                                            <p:fltVal val="0"/>
                                          </p:val>
                                        </p:tav>
                                        <p:tav tm="100000">
                                          <p:val>
                                            <p:strVal val="#ppt_w"/>
                                          </p:val>
                                        </p:tav>
                                      </p:tavLst>
                                    </p:anim>
                                    <p:anim calcmode="lin" valueType="num">
                                      <p:cBhvr>
                                        <p:cTn id="13" dur="500" fill="hold"/>
                                        <p:tgtEl>
                                          <p:spTgt spid="31744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42" grpId="0" build="p" autoUpdateAnimBg="0" advAuto="0"/>
    </p:bldLst>
  </p:timing>
</p:sld>
</file>

<file path=ppt/slides/slide2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8466" name="Rectangle 2"/>
          <p:cNvSpPr>
            <a:spLocks noGrp="1" noChangeArrowheads="1"/>
          </p:cNvSpPr>
          <p:nvPr>
            <p:ph type="body" idx="1"/>
          </p:nvPr>
        </p:nvSpPr>
        <p:spPr>
          <a:xfrm>
            <a:off x="1066800" y="304800"/>
            <a:ext cx="7391400" cy="533400"/>
          </a:xfrm>
        </p:spPr>
        <p:txBody>
          <a:bodyPr/>
          <a:lstStyle/>
          <a:p>
            <a:pPr marL="0" indent="0" algn="ctr" eaLnBrk="1" hangingPunct="1">
              <a:buFont typeface="Wingdings" pitchFamily="2" charset="2"/>
              <a:buNone/>
              <a:defRPr/>
            </a:pPr>
            <a:r>
              <a:rPr lang="es-MX" b="1" dirty="0" smtClean="0">
                <a:solidFill>
                  <a:schemeClr val="tx2"/>
                </a:solidFill>
                <a:effectLst>
                  <a:outerShdw blurRad="38100" dist="38100" dir="2700000" algn="tl">
                    <a:srgbClr val="C0C0C0"/>
                  </a:outerShdw>
                </a:effectLst>
                <a:ea typeface="+mn-ea"/>
                <a:cs typeface="+mn-cs"/>
              </a:rPr>
              <a:t> CAPACITACIÓN </a:t>
            </a:r>
            <a:endParaRPr lang="es-MX" b="1" i="1" dirty="0" smtClean="0">
              <a:solidFill>
                <a:schemeClr val="tx2"/>
              </a:solidFill>
              <a:effectLst>
                <a:outerShdw blurRad="38100" dist="38100" dir="2700000" algn="tl">
                  <a:srgbClr val="C0C0C0"/>
                </a:outerShdw>
              </a:effectLst>
              <a:ea typeface="+mn-ea"/>
              <a:cs typeface="+mn-cs"/>
            </a:endParaRPr>
          </a:p>
        </p:txBody>
      </p:sp>
      <p:grpSp>
        <p:nvGrpSpPr>
          <p:cNvPr id="318470" name="Group 6"/>
          <p:cNvGrpSpPr>
            <a:grpSpLocks/>
          </p:cNvGrpSpPr>
          <p:nvPr/>
        </p:nvGrpSpPr>
        <p:grpSpPr bwMode="auto">
          <a:xfrm>
            <a:off x="900113" y="1219200"/>
            <a:ext cx="8002587" cy="4497388"/>
            <a:chOff x="567" y="768"/>
            <a:chExt cx="5041" cy="2833"/>
          </a:xfrm>
        </p:grpSpPr>
        <p:sp>
          <p:nvSpPr>
            <p:cNvPr id="318468" name="Text Box 4"/>
            <p:cNvSpPr txBox="1">
              <a:spLocks noChangeArrowheads="1"/>
            </p:cNvSpPr>
            <p:nvPr/>
          </p:nvSpPr>
          <p:spPr bwMode="auto">
            <a:xfrm>
              <a:off x="692" y="768"/>
              <a:ext cx="4396" cy="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2800" b="1" dirty="0">
                  <a:solidFill>
                    <a:srgbClr val="FF0000"/>
                  </a:solidFill>
                  <a:effectLst>
                    <a:outerShdw blurRad="38100" dist="38100" dir="2700000" algn="tl">
                      <a:srgbClr val="C0C0C0"/>
                    </a:outerShdw>
                  </a:effectLst>
                  <a:latin typeface="Arial" charset="0"/>
                  <a:ea typeface="+mn-ea"/>
                </a:rPr>
                <a:t>CONTENIDO DEL PROGRAMA</a:t>
              </a:r>
              <a:endParaRPr kumimoji="1" lang="es-ES" sz="2800" b="1" dirty="0">
                <a:solidFill>
                  <a:srgbClr val="FF0000"/>
                </a:solidFill>
                <a:effectLst>
                  <a:outerShdw blurRad="38100" dist="38100" dir="2700000" algn="tl">
                    <a:srgbClr val="C0C0C0"/>
                  </a:outerShdw>
                </a:effectLst>
                <a:latin typeface="Arial" charset="0"/>
                <a:ea typeface="+mn-ea"/>
              </a:endParaRPr>
            </a:p>
          </p:txBody>
        </p:sp>
        <p:sp>
          <p:nvSpPr>
            <p:cNvPr id="248837" name="Text Box 5"/>
            <p:cNvSpPr txBox="1">
              <a:spLocks noChangeArrowheads="1"/>
            </p:cNvSpPr>
            <p:nvPr/>
          </p:nvSpPr>
          <p:spPr bwMode="auto">
            <a:xfrm>
              <a:off x="567" y="1371"/>
              <a:ext cx="5041" cy="223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800" b="1" dirty="0">
                  <a:solidFill>
                    <a:schemeClr val="tx2"/>
                  </a:solidFill>
                  <a:latin typeface="Arial" pitchFamily="34" charset="0"/>
                </a:rPr>
                <a:t>SE DETERMINA DE ACUERDO CON LA EVALUACION DE NECESIDADES Y LOS OBJETIVOS DE APRENDIZAJE</a:t>
              </a:r>
              <a:r>
                <a:rPr kumimoji="1" lang="es-MX" altLang="es-MX" sz="2800" b="1" dirty="0" smtClean="0">
                  <a:solidFill>
                    <a:schemeClr val="tx2"/>
                  </a:solidFill>
                  <a:latin typeface="Arial" pitchFamily="34" charset="0"/>
                </a:rPr>
                <a:t>.</a:t>
              </a:r>
            </a:p>
            <a:p>
              <a:pPr algn="just" eaLnBrk="1" hangingPunct="1"/>
              <a:endParaRPr kumimoji="1" lang="es-MX" altLang="es-MX" sz="2800" b="1" dirty="0">
                <a:solidFill>
                  <a:schemeClr val="tx2"/>
                </a:solidFill>
                <a:latin typeface="Arial" pitchFamily="34" charset="0"/>
              </a:endParaRPr>
            </a:p>
            <a:p>
              <a:pPr algn="just" eaLnBrk="1" hangingPunct="1"/>
              <a:r>
                <a:rPr kumimoji="1" lang="es-MX" altLang="es-MX" sz="2800" b="1" dirty="0">
                  <a:solidFill>
                    <a:schemeClr val="tx2"/>
                  </a:solidFill>
                  <a:latin typeface="Arial" pitchFamily="34" charset="0"/>
                </a:rPr>
                <a:t>PUEDE PROPONER LA ENSEÑANZA DE HABILIDADES ESPECIFICAS, SUMINISTRAR CONOCIMIENTOS NECESARIOS O INFLUIR EN LAS ACTIVIDADES.</a:t>
              </a: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18466">
                                            <p:txEl>
                                              <p:pRg st="0" end="0"/>
                                            </p:txEl>
                                          </p:spTgt>
                                        </p:tgtEl>
                                        <p:attrNameLst>
                                          <p:attrName>style.visibility</p:attrName>
                                        </p:attrNameLst>
                                      </p:cBhvr>
                                      <p:to>
                                        <p:strVal val="visible"/>
                                      </p:to>
                                    </p:set>
                                    <p:anim calcmode="lin" valueType="num">
                                      <p:cBhvr>
                                        <p:cTn id="7" dur="500" fill="hold"/>
                                        <p:tgtEl>
                                          <p:spTgt spid="318466">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18466">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318470"/>
                                        </p:tgtEl>
                                        <p:attrNameLst>
                                          <p:attrName>style.visibility</p:attrName>
                                        </p:attrNameLst>
                                      </p:cBhvr>
                                      <p:to>
                                        <p:strVal val="visible"/>
                                      </p:to>
                                    </p:set>
                                    <p:anim calcmode="lin" valueType="num">
                                      <p:cBhvr>
                                        <p:cTn id="12" dur="500" fill="hold"/>
                                        <p:tgtEl>
                                          <p:spTgt spid="318470"/>
                                        </p:tgtEl>
                                        <p:attrNameLst>
                                          <p:attrName>ppt_w</p:attrName>
                                        </p:attrNameLst>
                                      </p:cBhvr>
                                      <p:tavLst>
                                        <p:tav tm="0">
                                          <p:val>
                                            <p:fltVal val="0"/>
                                          </p:val>
                                        </p:tav>
                                        <p:tav tm="100000">
                                          <p:val>
                                            <p:strVal val="#ppt_w"/>
                                          </p:val>
                                        </p:tav>
                                      </p:tavLst>
                                    </p:anim>
                                    <p:anim calcmode="lin" valueType="num">
                                      <p:cBhvr>
                                        <p:cTn id="13" dur="500" fill="hold"/>
                                        <p:tgtEl>
                                          <p:spTgt spid="31847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8466" grpId="0" build="p" autoUpdateAnimBg="0" advAuto="0"/>
    </p:bldLst>
  </p:timing>
</p:sld>
</file>

<file path=ppt/slides/slide2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9490" name="Rectangle 2"/>
          <p:cNvSpPr>
            <a:spLocks noGrp="1" noChangeArrowheads="1"/>
          </p:cNvSpPr>
          <p:nvPr>
            <p:ph type="body" idx="1"/>
          </p:nvPr>
        </p:nvSpPr>
        <p:spPr>
          <a:xfrm>
            <a:off x="990600" y="304800"/>
            <a:ext cx="7391400" cy="533400"/>
          </a:xfrm>
        </p:spPr>
        <p:txBody>
          <a:bodyPr/>
          <a:lstStyle/>
          <a:p>
            <a:pPr marL="0" indent="0" algn="ctr" eaLnBrk="1" hangingPunct="1">
              <a:buFont typeface="Wingdings" pitchFamily="2" charset="2"/>
              <a:buNone/>
              <a:defRPr/>
            </a:pPr>
            <a:r>
              <a:rPr lang="es-MX" b="1" dirty="0" smtClean="0">
                <a:solidFill>
                  <a:schemeClr val="tx2"/>
                </a:solidFill>
                <a:effectLst>
                  <a:outerShdw blurRad="38100" dist="38100" dir="2700000" algn="tl">
                    <a:srgbClr val="C0C0C0"/>
                  </a:outerShdw>
                </a:effectLst>
                <a:ea typeface="+mn-ea"/>
                <a:cs typeface="+mn-cs"/>
              </a:rPr>
              <a:t> CAPACITACIÓN </a:t>
            </a:r>
            <a:endParaRPr lang="es-MX" b="1" i="1" dirty="0" smtClean="0">
              <a:solidFill>
                <a:schemeClr val="tx2"/>
              </a:solidFill>
              <a:effectLst>
                <a:outerShdw blurRad="38100" dist="38100" dir="2700000" algn="tl">
                  <a:srgbClr val="C0C0C0"/>
                </a:outerShdw>
              </a:effectLst>
              <a:ea typeface="+mn-ea"/>
              <a:cs typeface="+mn-cs"/>
            </a:endParaRPr>
          </a:p>
        </p:txBody>
      </p:sp>
      <p:grpSp>
        <p:nvGrpSpPr>
          <p:cNvPr id="319494" name="Group 6"/>
          <p:cNvGrpSpPr>
            <a:grpSpLocks/>
          </p:cNvGrpSpPr>
          <p:nvPr/>
        </p:nvGrpSpPr>
        <p:grpSpPr bwMode="auto">
          <a:xfrm>
            <a:off x="900113" y="1219200"/>
            <a:ext cx="8002587" cy="4576763"/>
            <a:chOff x="567" y="768"/>
            <a:chExt cx="5041" cy="2883"/>
          </a:xfrm>
        </p:grpSpPr>
        <p:sp>
          <p:nvSpPr>
            <p:cNvPr id="319492" name="Text Box 4"/>
            <p:cNvSpPr txBox="1">
              <a:spLocks noChangeArrowheads="1"/>
            </p:cNvSpPr>
            <p:nvPr/>
          </p:nvSpPr>
          <p:spPr bwMode="auto">
            <a:xfrm>
              <a:off x="788" y="768"/>
              <a:ext cx="4396" cy="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2800" b="1" dirty="0">
                  <a:solidFill>
                    <a:srgbClr val="FF0000"/>
                  </a:solidFill>
                  <a:effectLst>
                    <a:outerShdw blurRad="38100" dist="38100" dir="2700000" algn="tl">
                      <a:srgbClr val="C0C0C0"/>
                    </a:outerShdw>
                  </a:effectLst>
                  <a:latin typeface="Arial" charset="0"/>
                  <a:ea typeface="+mn-ea"/>
                </a:rPr>
                <a:t>PRINCIPIOS DE APRENDIZAJE</a:t>
              </a:r>
              <a:endParaRPr kumimoji="1" lang="es-ES" sz="2800" b="1" dirty="0">
                <a:solidFill>
                  <a:srgbClr val="FF0000"/>
                </a:solidFill>
                <a:effectLst>
                  <a:outerShdw blurRad="38100" dist="38100" dir="2700000" algn="tl">
                    <a:srgbClr val="C0C0C0"/>
                  </a:outerShdw>
                </a:effectLst>
                <a:latin typeface="Arial" charset="0"/>
                <a:ea typeface="+mn-ea"/>
              </a:endParaRPr>
            </a:p>
          </p:txBody>
        </p:sp>
        <p:sp>
          <p:nvSpPr>
            <p:cNvPr id="319493" name="Text Box 5"/>
            <p:cNvSpPr txBox="1">
              <a:spLocks noChangeArrowheads="1"/>
            </p:cNvSpPr>
            <p:nvPr/>
          </p:nvSpPr>
          <p:spPr bwMode="auto">
            <a:xfrm>
              <a:off x="567" y="1150"/>
              <a:ext cx="5041" cy="250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800" b="1" dirty="0">
                  <a:solidFill>
                    <a:schemeClr val="tx2"/>
                  </a:solidFill>
                  <a:latin typeface="Arial" pitchFamily="34" charset="0"/>
                </a:rPr>
                <a:t>PARA QUE LA </a:t>
              </a:r>
              <a:r>
                <a:rPr kumimoji="1" lang="es-MX" altLang="es-MX" sz="2800" b="1" dirty="0" smtClean="0">
                  <a:solidFill>
                    <a:schemeClr val="tx2"/>
                  </a:solidFill>
                  <a:latin typeface="Arial" pitchFamily="34" charset="0"/>
                </a:rPr>
                <a:t>CAPACITACIÓN </a:t>
              </a:r>
              <a:r>
                <a:rPr kumimoji="1" lang="es-MX" altLang="es-MX" sz="2800" b="1" dirty="0">
                  <a:solidFill>
                    <a:schemeClr val="tx2"/>
                  </a:solidFill>
                  <a:latin typeface="Arial" pitchFamily="34" charset="0"/>
                </a:rPr>
                <a:t>DE LA ORGANIZACIÓN SE REALICE ADECUADAMENTE Y RESULTE EFECTIVA NECESITAMOS APLICAR CUATRO PRINCIPIOS DEL APRENDIZAJE Y ESTOS SON</a:t>
              </a:r>
              <a:r>
                <a:rPr kumimoji="1" lang="es-MX" altLang="es-MX" sz="2800" b="1" dirty="0" smtClean="0">
                  <a:solidFill>
                    <a:schemeClr val="tx2"/>
                  </a:solidFill>
                  <a:latin typeface="Arial" pitchFamily="34" charset="0"/>
                </a:rPr>
                <a:t>:</a:t>
              </a:r>
            </a:p>
            <a:p>
              <a:pPr algn="just" eaLnBrk="1" hangingPunct="1"/>
              <a:endParaRPr kumimoji="1" lang="es-MX" altLang="es-MX" sz="2800" b="1" dirty="0">
                <a:solidFill>
                  <a:schemeClr val="tx2"/>
                </a:solidFill>
                <a:latin typeface="Arial" pitchFamily="34" charset="0"/>
              </a:endParaRPr>
            </a:p>
            <a:p>
              <a:pPr algn="just" eaLnBrk="1" hangingPunct="1"/>
              <a:r>
                <a:rPr kumimoji="1" lang="es-MX" altLang="es-MX" sz="2800" b="1" i="1" u="sng" dirty="0" smtClean="0">
                  <a:solidFill>
                    <a:srgbClr val="FF0000"/>
                  </a:solidFill>
                  <a:effectLst>
                    <a:outerShdw blurRad="38100" dist="38100" dir="2700000" algn="tl">
                      <a:srgbClr val="C0C0C0"/>
                    </a:outerShdw>
                  </a:effectLst>
                  <a:latin typeface="Arial" pitchFamily="34" charset="0"/>
                </a:rPr>
                <a:t>PARTICIPACIÓN</a:t>
              </a:r>
              <a:r>
                <a:rPr kumimoji="1" lang="es-MX" altLang="es-MX" sz="2800" b="1" i="1" u="sng" dirty="0">
                  <a:solidFill>
                    <a:srgbClr val="FF0000"/>
                  </a:solidFill>
                  <a:effectLst>
                    <a:outerShdw blurRad="38100" dist="38100" dir="2700000" algn="tl">
                      <a:srgbClr val="C0C0C0"/>
                    </a:outerShdw>
                  </a:effectLst>
                  <a:latin typeface="Arial" pitchFamily="34" charset="0"/>
                </a:rPr>
                <a:t>, </a:t>
              </a:r>
              <a:r>
                <a:rPr kumimoji="1" lang="es-MX" altLang="es-MX" sz="2800" b="1" i="1" u="sng" dirty="0" smtClean="0">
                  <a:solidFill>
                    <a:srgbClr val="FF0000"/>
                  </a:solidFill>
                  <a:effectLst>
                    <a:outerShdw blurRad="38100" dist="38100" dir="2700000" algn="tl">
                      <a:srgbClr val="C0C0C0"/>
                    </a:outerShdw>
                  </a:effectLst>
                  <a:latin typeface="Arial" pitchFamily="34" charset="0"/>
                </a:rPr>
                <a:t>REPETICIÓN</a:t>
              </a:r>
              <a:r>
                <a:rPr kumimoji="1" lang="es-MX" altLang="es-MX" sz="2800" b="1" i="1" u="sng" dirty="0">
                  <a:solidFill>
                    <a:srgbClr val="FF0000"/>
                  </a:solidFill>
                  <a:effectLst>
                    <a:outerShdw blurRad="38100" dist="38100" dir="2700000" algn="tl">
                      <a:srgbClr val="C0C0C0"/>
                    </a:outerShdw>
                  </a:effectLst>
                  <a:latin typeface="Arial" pitchFamily="34" charset="0"/>
                </a:rPr>
                <a:t>, RELEVANCIA, TRANSFERENCIA Y </a:t>
              </a:r>
              <a:r>
                <a:rPr kumimoji="1" lang="es-MX" altLang="es-MX" sz="2800" b="1" i="1" u="sng" dirty="0" smtClean="0">
                  <a:solidFill>
                    <a:srgbClr val="FF0000"/>
                  </a:solidFill>
                  <a:effectLst>
                    <a:outerShdw blurRad="38100" dist="38100" dir="2700000" algn="tl">
                      <a:srgbClr val="C0C0C0"/>
                    </a:outerShdw>
                  </a:effectLst>
                  <a:latin typeface="Arial" pitchFamily="34" charset="0"/>
                </a:rPr>
                <a:t>RETROALIMENTACIÓN</a:t>
              </a:r>
              <a:r>
                <a:rPr kumimoji="1" lang="es-MX" altLang="es-MX" sz="2800" b="1" i="1" u="sng" dirty="0">
                  <a:solidFill>
                    <a:srgbClr val="FF0000"/>
                  </a:solidFill>
                  <a:effectLst>
                    <a:outerShdw blurRad="38100" dist="38100" dir="2700000" algn="tl">
                      <a:srgbClr val="C0C0C0"/>
                    </a:outerShdw>
                  </a:effectLst>
                  <a:latin typeface="Arial" pitchFamily="34" charset="0"/>
                </a:rPr>
                <a:t>.</a:t>
              </a: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19490">
                                            <p:txEl>
                                              <p:pRg st="0" end="0"/>
                                            </p:txEl>
                                          </p:spTgt>
                                        </p:tgtEl>
                                        <p:attrNameLst>
                                          <p:attrName>style.visibility</p:attrName>
                                        </p:attrNameLst>
                                      </p:cBhvr>
                                      <p:to>
                                        <p:strVal val="visible"/>
                                      </p:to>
                                    </p:set>
                                    <p:anim calcmode="lin" valueType="num">
                                      <p:cBhvr>
                                        <p:cTn id="7" dur="500" fill="hold"/>
                                        <p:tgtEl>
                                          <p:spTgt spid="319490">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19490">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319494"/>
                                        </p:tgtEl>
                                        <p:attrNameLst>
                                          <p:attrName>style.visibility</p:attrName>
                                        </p:attrNameLst>
                                      </p:cBhvr>
                                      <p:to>
                                        <p:strVal val="visible"/>
                                      </p:to>
                                    </p:set>
                                    <p:anim calcmode="lin" valueType="num">
                                      <p:cBhvr>
                                        <p:cTn id="12" dur="500" fill="hold"/>
                                        <p:tgtEl>
                                          <p:spTgt spid="319494"/>
                                        </p:tgtEl>
                                        <p:attrNameLst>
                                          <p:attrName>ppt_w</p:attrName>
                                        </p:attrNameLst>
                                      </p:cBhvr>
                                      <p:tavLst>
                                        <p:tav tm="0">
                                          <p:val>
                                            <p:fltVal val="0"/>
                                          </p:val>
                                        </p:tav>
                                        <p:tav tm="100000">
                                          <p:val>
                                            <p:strVal val="#ppt_w"/>
                                          </p:val>
                                        </p:tav>
                                      </p:tavLst>
                                    </p:anim>
                                    <p:anim calcmode="lin" valueType="num">
                                      <p:cBhvr>
                                        <p:cTn id="13" dur="500" fill="hold"/>
                                        <p:tgtEl>
                                          <p:spTgt spid="31949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9490" grpId="0" build="p" autoUpdateAnimBg="0" advAuto="0"/>
    </p:bldLst>
  </p:timing>
</p:sld>
</file>

<file path=ppt/slides/slide2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0514" name="Rectangle 2"/>
          <p:cNvSpPr>
            <a:spLocks noGrp="1" noChangeArrowheads="1"/>
          </p:cNvSpPr>
          <p:nvPr>
            <p:ph type="body" idx="1"/>
          </p:nvPr>
        </p:nvSpPr>
        <p:spPr>
          <a:xfrm>
            <a:off x="990600" y="304800"/>
            <a:ext cx="7391400" cy="533400"/>
          </a:xfrm>
        </p:spPr>
        <p:txBody>
          <a:bodyPr/>
          <a:lstStyle/>
          <a:p>
            <a:pPr marL="0" indent="0" algn="ctr" eaLnBrk="1" hangingPunct="1">
              <a:buFont typeface="Wingdings" pitchFamily="2" charset="2"/>
              <a:buNone/>
              <a:defRPr/>
            </a:pPr>
            <a:r>
              <a:rPr lang="es-MX" b="1" dirty="0" smtClean="0">
                <a:solidFill>
                  <a:schemeClr val="tx2"/>
                </a:solidFill>
                <a:effectLst>
                  <a:outerShdw blurRad="38100" dist="38100" dir="2700000" algn="tl">
                    <a:srgbClr val="C0C0C0"/>
                  </a:outerShdw>
                </a:effectLst>
                <a:ea typeface="+mn-ea"/>
                <a:cs typeface="+mn-cs"/>
              </a:rPr>
              <a:t> CAPACITACIÓN </a:t>
            </a:r>
            <a:endParaRPr lang="es-MX" b="1" i="1" dirty="0" smtClean="0">
              <a:solidFill>
                <a:schemeClr val="tx2"/>
              </a:solidFill>
              <a:effectLst>
                <a:outerShdw blurRad="38100" dist="38100" dir="2700000" algn="tl">
                  <a:srgbClr val="C0C0C0"/>
                </a:outerShdw>
              </a:effectLst>
              <a:ea typeface="+mn-ea"/>
              <a:cs typeface="+mn-cs"/>
            </a:endParaRPr>
          </a:p>
        </p:txBody>
      </p:sp>
      <p:grpSp>
        <p:nvGrpSpPr>
          <p:cNvPr id="320515" name="Group 3"/>
          <p:cNvGrpSpPr>
            <a:grpSpLocks/>
          </p:cNvGrpSpPr>
          <p:nvPr/>
        </p:nvGrpSpPr>
        <p:grpSpPr bwMode="auto">
          <a:xfrm>
            <a:off x="1066800" y="1219200"/>
            <a:ext cx="8002588" cy="4968875"/>
            <a:chOff x="672" y="768"/>
            <a:chExt cx="5041" cy="3130"/>
          </a:xfrm>
        </p:grpSpPr>
        <p:sp>
          <p:nvSpPr>
            <p:cNvPr id="320516" name="Text Box 4"/>
            <p:cNvSpPr txBox="1">
              <a:spLocks noChangeArrowheads="1"/>
            </p:cNvSpPr>
            <p:nvPr/>
          </p:nvSpPr>
          <p:spPr bwMode="auto">
            <a:xfrm>
              <a:off x="788" y="768"/>
              <a:ext cx="4396" cy="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2800" b="1" dirty="0">
                  <a:solidFill>
                    <a:srgbClr val="FF0000"/>
                  </a:solidFill>
                  <a:effectLst>
                    <a:outerShdw blurRad="38100" dist="38100" dir="2700000" algn="tl">
                      <a:srgbClr val="C0C0C0"/>
                    </a:outerShdw>
                  </a:effectLst>
                  <a:latin typeface="Arial" charset="0"/>
                  <a:ea typeface="+mn-ea"/>
                </a:rPr>
                <a:t>PRINCIPIO DE </a:t>
              </a:r>
              <a:r>
                <a:rPr kumimoji="1" lang="es-MX" sz="2800" b="1" dirty="0" smtClean="0">
                  <a:solidFill>
                    <a:srgbClr val="FF0000"/>
                  </a:solidFill>
                  <a:effectLst>
                    <a:outerShdw blurRad="38100" dist="38100" dir="2700000" algn="tl">
                      <a:srgbClr val="C0C0C0"/>
                    </a:outerShdw>
                  </a:effectLst>
                  <a:latin typeface="Arial" charset="0"/>
                  <a:ea typeface="+mn-ea"/>
                </a:rPr>
                <a:t>PARTICIPACIÓN</a:t>
              </a:r>
              <a:endParaRPr kumimoji="1" lang="es-ES" sz="2800" b="1" dirty="0">
                <a:solidFill>
                  <a:srgbClr val="FF0000"/>
                </a:solidFill>
                <a:effectLst>
                  <a:outerShdw blurRad="38100" dist="38100" dir="2700000" algn="tl">
                    <a:srgbClr val="C0C0C0"/>
                  </a:outerShdw>
                </a:effectLst>
                <a:latin typeface="Arial" charset="0"/>
                <a:ea typeface="+mn-ea"/>
              </a:endParaRPr>
            </a:p>
          </p:txBody>
        </p:sp>
        <p:sp>
          <p:nvSpPr>
            <p:cNvPr id="250885" name="Text Box 5"/>
            <p:cNvSpPr txBox="1">
              <a:spLocks noChangeArrowheads="1"/>
            </p:cNvSpPr>
            <p:nvPr/>
          </p:nvSpPr>
          <p:spPr bwMode="auto">
            <a:xfrm>
              <a:off x="672" y="1150"/>
              <a:ext cx="5041" cy="27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800" b="1" dirty="0" smtClean="0">
                  <a:solidFill>
                    <a:schemeClr val="tx2"/>
                  </a:solidFill>
                  <a:latin typeface="Arial" pitchFamily="34" charset="0"/>
                </a:rPr>
                <a:t>M</a:t>
              </a:r>
              <a:r>
                <a:rPr kumimoji="1" lang="es-ES" altLang="es-MX" sz="2800" b="1" dirty="0" smtClean="0">
                  <a:solidFill>
                    <a:schemeClr val="tx2"/>
                  </a:solidFill>
                  <a:latin typeface="Arial" pitchFamily="34" charset="0"/>
                </a:rPr>
                <a:t>É</a:t>
              </a:r>
              <a:r>
                <a:rPr kumimoji="1" lang="es-MX" altLang="es-MX" sz="2800" b="1" dirty="0" smtClean="0">
                  <a:solidFill>
                    <a:schemeClr val="tx2"/>
                  </a:solidFill>
                  <a:latin typeface="Arial" pitchFamily="34" charset="0"/>
                </a:rPr>
                <a:t>TODO </a:t>
              </a:r>
              <a:r>
                <a:rPr kumimoji="1" lang="es-MX" altLang="es-MX" sz="2800" b="1" dirty="0">
                  <a:solidFill>
                    <a:schemeClr val="tx2"/>
                  </a:solidFill>
                  <a:latin typeface="Arial" pitchFamily="34" charset="0"/>
                </a:rPr>
                <a:t>EMPLEADO EN UN GRUPO DE PERSONAS, DONDE SE PROPONE UN TEMA, EL CUAL SE DESARROLLA Y SE DISCUTE ENTRE LOS INTEGRANTE, ESTE APRENDIZAJE ES </a:t>
              </a:r>
              <a:r>
                <a:rPr kumimoji="1" lang="es-MX" altLang="es-MX" sz="2800" b="1" dirty="0" smtClean="0">
                  <a:solidFill>
                    <a:schemeClr val="tx2"/>
                  </a:solidFill>
                  <a:latin typeface="Arial" pitchFamily="34" charset="0"/>
                </a:rPr>
                <a:t>M</a:t>
              </a:r>
              <a:r>
                <a:rPr kumimoji="1" lang="es-ES" altLang="es-MX" sz="2800" b="1" dirty="0" smtClean="0">
                  <a:solidFill>
                    <a:schemeClr val="tx2"/>
                  </a:solidFill>
                  <a:latin typeface="Arial" pitchFamily="34" charset="0"/>
                </a:rPr>
                <a:t>Á</a:t>
              </a:r>
              <a:r>
                <a:rPr kumimoji="1" lang="es-MX" altLang="es-MX" sz="2800" b="1" dirty="0" smtClean="0">
                  <a:solidFill>
                    <a:schemeClr val="tx2"/>
                  </a:solidFill>
                  <a:latin typeface="Arial" pitchFamily="34" charset="0"/>
                </a:rPr>
                <a:t>S R</a:t>
              </a:r>
              <a:r>
                <a:rPr kumimoji="1" lang="es-ES" altLang="es-MX" sz="2800" b="1" dirty="0" smtClean="0">
                  <a:solidFill>
                    <a:schemeClr val="tx2"/>
                  </a:solidFill>
                  <a:latin typeface="Arial" pitchFamily="34" charset="0"/>
                </a:rPr>
                <a:t>Á</a:t>
              </a:r>
              <a:r>
                <a:rPr kumimoji="1" lang="es-MX" altLang="es-MX" sz="2800" b="1" dirty="0" smtClean="0">
                  <a:solidFill>
                    <a:schemeClr val="tx2"/>
                  </a:solidFill>
                  <a:latin typeface="Arial" pitchFamily="34" charset="0"/>
                </a:rPr>
                <a:t>PIDO </a:t>
              </a:r>
              <a:r>
                <a:rPr kumimoji="1" lang="es-MX" altLang="es-MX" sz="2800" b="1" dirty="0">
                  <a:solidFill>
                    <a:schemeClr val="tx2"/>
                  </a:solidFill>
                  <a:latin typeface="Arial" pitchFamily="34" charset="0"/>
                </a:rPr>
                <a:t>Y SUELE TENER EFECTOS </a:t>
              </a:r>
              <a:r>
                <a:rPr kumimoji="1" lang="es-MX" altLang="es-MX" sz="2800" b="1" dirty="0" smtClean="0">
                  <a:solidFill>
                    <a:schemeClr val="tx2"/>
                  </a:solidFill>
                  <a:latin typeface="Arial" pitchFamily="34" charset="0"/>
                </a:rPr>
                <a:t>M</a:t>
              </a:r>
              <a:r>
                <a:rPr kumimoji="1" lang="es-ES" altLang="es-MX" sz="2800" b="1" dirty="0" smtClean="0">
                  <a:solidFill>
                    <a:schemeClr val="tx2"/>
                  </a:solidFill>
                  <a:latin typeface="Arial" pitchFamily="34" charset="0"/>
                </a:rPr>
                <a:t>Á</a:t>
              </a:r>
              <a:r>
                <a:rPr kumimoji="1" lang="es-MX" altLang="es-MX" sz="2800" b="1" dirty="0" smtClean="0">
                  <a:solidFill>
                    <a:schemeClr val="tx2"/>
                  </a:solidFill>
                  <a:latin typeface="Arial" pitchFamily="34" charset="0"/>
                </a:rPr>
                <a:t>S </a:t>
              </a:r>
              <a:r>
                <a:rPr kumimoji="1" lang="es-MX" altLang="es-MX" sz="2800" b="1" dirty="0">
                  <a:solidFill>
                    <a:schemeClr val="tx2"/>
                  </a:solidFill>
                  <a:latin typeface="Arial" pitchFamily="34" charset="0"/>
                </a:rPr>
                <a:t>POSITIVOS Y DURADEROS, HACIENDO QUE LOS PARTICIPANTES UTILICEN </a:t>
              </a:r>
              <a:r>
                <a:rPr kumimoji="1" lang="es-MX" altLang="es-MX" sz="2800" b="1" dirty="0" smtClean="0">
                  <a:solidFill>
                    <a:schemeClr val="tx2"/>
                  </a:solidFill>
                  <a:latin typeface="Arial" pitchFamily="34" charset="0"/>
                </a:rPr>
                <a:t>M</a:t>
              </a:r>
              <a:r>
                <a:rPr kumimoji="1" lang="es-ES" altLang="es-MX" sz="2800" b="1" dirty="0" smtClean="0">
                  <a:solidFill>
                    <a:schemeClr val="tx2"/>
                  </a:solidFill>
                  <a:latin typeface="Arial" pitchFamily="34" charset="0"/>
                </a:rPr>
                <a:t>Á</a:t>
              </a:r>
              <a:r>
                <a:rPr kumimoji="1" lang="es-MX" altLang="es-MX" sz="2800" b="1" dirty="0" smtClean="0">
                  <a:solidFill>
                    <a:schemeClr val="tx2"/>
                  </a:solidFill>
                  <a:latin typeface="Arial" pitchFamily="34" charset="0"/>
                </a:rPr>
                <a:t>S </a:t>
              </a:r>
              <a:r>
                <a:rPr kumimoji="1" lang="es-MX" altLang="es-MX" sz="2800" b="1" dirty="0">
                  <a:solidFill>
                    <a:schemeClr val="tx2"/>
                  </a:solidFill>
                  <a:latin typeface="Arial" pitchFamily="34" charset="0"/>
                </a:rPr>
                <a:t>SUS SENTIDOS Y ENTREN EN UN AMBIENTE SANO DE COMPETENCIA.</a:t>
              </a: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20514">
                                            <p:txEl>
                                              <p:pRg st="0" end="0"/>
                                            </p:txEl>
                                          </p:spTgt>
                                        </p:tgtEl>
                                        <p:attrNameLst>
                                          <p:attrName>style.visibility</p:attrName>
                                        </p:attrNameLst>
                                      </p:cBhvr>
                                      <p:to>
                                        <p:strVal val="visible"/>
                                      </p:to>
                                    </p:set>
                                    <p:anim calcmode="lin" valueType="num">
                                      <p:cBhvr>
                                        <p:cTn id="7" dur="500" fill="hold"/>
                                        <p:tgtEl>
                                          <p:spTgt spid="320514">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20514">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320515"/>
                                        </p:tgtEl>
                                        <p:attrNameLst>
                                          <p:attrName>style.visibility</p:attrName>
                                        </p:attrNameLst>
                                      </p:cBhvr>
                                      <p:to>
                                        <p:strVal val="visible"/>
                                      </p:to>
                                    </p:set>
                                    <p:anim calcmode="lin" valueType="num">
                                      <p:cBhvr>
                                        <p:cTn id="12" dur="500" fill="hold"/>
                                        <p:tgtEl>
                                          <p:spTgt spid="320515"/>
                                        </p:tgtEl>
                                        <p:attrNameLst>
                                          <p:attrName>ppt_w</p:attrName>
                                        </p:attrNameLst>
                                      </p:cBhvr>
                                      <p:tavLst>
                                        <p:tav tm="0">
                                          <p:val>
                                            <p:fltVal val="0"/>
                                          </p:val>
                                        </p:tav>
                                        <p:tav tm="100000">
                                          <p:val>
                                            <p:strVal val="#ppt_w"/>
                                          </p:val>
                                        </p:tav>
                                      </p:tavLst>
                                    </p:anim>
                                    <p:anim calcmode="lin" valueType="num">
                                      <p:cBhvr>
                                        <p:cTn id="13" dur="500" fill="hold"/>
                                        <p:tgtEl>
                                          <p:spTgt spid="32051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0514" grpId="0" build="p" autoUpdateAnimBg="0" advAuto="0"/>
    </p:bldLst>
  </p:timing>
</p:sld>
</file>

<file path=ppt/slides/slide2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1538" name="Rectangle 2"/>
          <p:cNvSpPr>
            <a:spLocks noGrp="1" noChangeArrowheads="1"/>
          </p:cNvSpPr>
          <p:nvPr>
            <p:ph type="body" idx="1"/>
          </p:nvPr>
        </p:nvSpPr>
        <p:spPr>
          <a:xfrm>
            <a:off x="997024" y="159296"/>
            <a:ext cx="7391400" cy="533400"/>
          </a:xfrm>
        </p:spPr>
        <p:txBody>
          <a:bodyPr/>
          <a:lstStyle/>
          <a:p>
            <a:pPr marL="0" indent="0" algn="ctr" eaLnBrk="1" hangingPunct="1">
              <a:buFont typeface="Wingdings" pitchFamily="2" charset="2"/>
              <a:buNone/>
              <a:defRPr/>
            </a:pPr>
            <a:r>
              <a:rPr lang="es-MX" sz="3200" b="1" dirty="0" smtClean="0">
                <a:solidFill>
                  <a:schemeClr val="tx2"/>
                </a:solidFill>
                <a:effectLst>
                  <a:outerShdw blurRad="38100" dist="38100" dir="2700000" algn="tl">
                    <a:srgbClr val="C0C0C0"/>
                  </a:outerShdw>
                </a:effectLst>
                <a:ea typeface="+mn-ea"/>
                <a:cs typeface="+mn-cs"/>
              </a:rPr>
              <a:t> CAPACITACIÓN </a:t>
            </a:r>
            <a:endParaRPr lang="es-MX" sz="3200" b="1" i="1" dirty="0" smtClean="0">
              <a:solidFill>
                <a:schemeClr val="tx2"/>
              </a:solidFill>
              <a:effectLst>
                <a:outerShdw blurRad="38100" dist="38100" dir="2700000" algn="tl">
                  <a:srgbClr val="C0C0C0"/>
                </a:outerShdw>
              </a:effectLst>
              <a:ea typeface="+mn-ea"/>
              <a:cs typeface="+mn-cs"/>
            </a:endParaRPr>
          </a:p>
        </p:txBody>
      </p:sp>
      <p:grpSp>
        <p:nvGrpSpPr>
          <p:cNvPr id="321539" name="Group 3"/>
          <p:cNvGrpSpPr>
            <a:grpSpLocks/>
          </p:cNvGrpSpPr>
          <p:nvPr/>
        </p:nvGrpSpPr>
        <p:grpSpPr bwMode="auto">
          <a:xfrm>
            <a:off x="890586" y="764704"/>
            <a:ext cx="8002588" cy="3687763"/>
            <a:chOff x="561" y="768"/>
            <a:chExt cx="5041" cy="2323"/>
          </a:xfrm>
        </p:grpSpPr>
        <p:sp>
          <p:nvSpPr>
            <p:cNvPr id="321540" name="Text Box 4"/>
            <p:cNvSpPr txBox="1">
              <a:spLocks noChangeArrowheads="1"/>
            </p:cNvSpPr>
            <p:nvPr/>
          </p:nvSpPr>
          <p:spPr bwMode="auto">
            <a:xfrm>
              <a:off x="788" y="768"/>
              <a:ext cx="4396" cy="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2800" b="1" dirty="0">
                  <a:solidFill>
                    <a:srgbClr val="FF0000"/>
                  </a:solidFill>
                  <a:effectLst>
                    <a:outerShdw blurRad="38100" dist="38100" dir="2700000" algn="tl">
                      <a:srgbClr val="C0C0C0"/>
                    </a:outerShdw>
                  </a:effectLst>
                  <a:latin typeface="Arial" charset="0"/>
                  <a:ea typeface="+mn-ea"/>
                </a:rPr>
                <a:t>PRINCIPIO DE </a:t>
              </a:r>
              <a:r>
                <a:rPr kumimoji="1" lang="es-MX" sz="2800" b="1" dirty="0" smtClean="0">
                  <a:solidFill>
                    <a:srgbClr val="FF0000"/>
                  </a:solidFill>
                  <a:effectLst>
                    <a:outerShdw blurRad="38100" dist="38100" dir="2700000" algn="tl">
                      <a:srgbClr val="C0C0C0"/>
                    </a:outerShdw>
                  </a:effectLst>
                  <a:latin typeface="Arial" charset="0"/>
                  <a:ea typeface="+mn-ea"/>
                </a:rPr>
                <a:t>REPETICIÓN</a:t>
              </a:r>
              <a:endParaRPr kumimoji="1" lang="es-ES" sz="2800" b="1" dirty="0">
                <a:solidFill>
                  <a:srgbClr val="FF0000"/>
                </a:solidFill>
                <a:effectLst>
                  <a:outerShdw blurRad="38100" dist="38100" dir="2700000" algn="tl">
                    <a:srgbClr val="C0C0C0"/>
                  </a:outerShdw>
                </a:effectLst>
                <a:latin typeface="Arial" charset="0"/>
                <a:ea typeface="+mn-ea"/>
              </a:endParaRPr>
            </a:p>
          </p:txBody>
        </p:sp>
        <p:sp>
          <p:nvSpPr>
            <p:cNvPr id="251909" name="Text Box 5"/>
            <p:cNvSpPr txBox="1">
              <a:spLocks noChangeArrowheads="1"/>
            </p:cNvSpPr>
            <p:nvPr/>
          </p:nvSpPr>
          <p:spPr bwMode="auto">
            <a:xfrm>
              <a:off x="561" y="1150"/>
              <a:ext cx="5041" cy="19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just" eaLnBrk="1" hangingPunct="1">
                <a:defRPr/>
              </a:pPr>
              <a:r>
                <a:rPr kumimoji="1" lang="es-MX" sz="2800" b="1" dirty="0" smtClean="0">
                  <a:solidFill>
                    <a:schemeClr val="tx2"/>
                  </a:solidFill>
                  <a:latin typeface="Arial" charset="0"/>
                </a:rPr>
                <a:t>TAL VEZ  EL </a:t>
              </a:r>
              <a:r>
                <a:rPr kumimoji="1" lang="es-MX" sz="2800" b="1" dirty="0" smtClean="0">
                  <a:solidFill>
                    <a:schemeClr val="tx2"/>
                  </a:solidFill>
                  <a:latin typeface="Arial" charset="0"/>
                </a:rPr>
                <a:t>M</a:t>
              </a:r>
              <a:r>
                <a:rPr kumimoji="1" lang="es-ES" sz="2800" b="1" dirty="0" smtClean="0">
                  <a:solidFill>
                    <a:schemeClr val="tx2"/>
                  </a:solidFill>
                  <a:latin typeface="Arial" charset="0"/>
                </a:rPr>
                <a:t>Á</a:t>
              </a:r>
              <a:r>
                <a:rPr kumimoji="1" lang="es-MX" sz="2800" b="1" dirty="0" smtClean="0">
                  <a:solidFill>
                    <a:schemeClr val="tx2"/>
                  </a:solidFill>
                  <a:latin typeface="Arial" charset="0"/>
                </a:rPr>
                <a:t>S </a:t>
              </a:r>
              <a:r>
                <a:rPr kumimoji="1" lang="es-MX" sz="2800" b="1" dirty="0" smtClean="0">
                  <a:solidFill>
                    <a:schemeClr val="tx2"/>
                  </a:solidFill>
                  <a:latin typeface="Arial" charset="0"/>
                </a:rPr>
                <a:t>ANTÍGÜO, YA QUE EL SER HUMANO APRENDE TODO EN UN PRINCIPIO A BASE DE REPETICIÓN Y PUEDE DEJAR O NO TRAZOS PERMANENTES EN LA MEMORIA Y EN ALGUNOS INDIVIDUOS PUEDE LLEGAR A SER TEDIOSO Y ABURRIDO</a:t>
              </a:r>
            </a:p>
          </p:txBody>
        </p:sp>
      </p:grpSp>
      <p:pic>
        <p:nvPicPr>
          <p:cNvPr id="2" name="Imagen 1"/>
          <p:cNvPicPr>
            <a:picLocks noChangeAspect="1"/>
          </p:cNvPicPr>
          <p:nvPr/>
        </p:nvPicPr>
        <p:blipFill>
          <a:blip r:embed="rId2"/>
          <a:stretch>
            <a:fillRect/>
          </a:stretch>
        </p:blipFill>
        <p:spPr>
          <a:xfrm>
            <a:off x="3082900" y="4005064"/>
            <a:ext cx="3289300" cy="24765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21538">
                                            <p:txEl>
                                              <p:pRg st="0" end="0"/>
                                            </p:txEl>
                                          </p:spTgt>
                                        </p:tgtEl>
                                        <p:attrNameLst>
                                          <p:attrName>style.visibility</p:attrName>
                                        </p:attrNameLst>
                                      </p:cBhvr>
                                      <p:to>
                                        <p:strVal val="visible"/>
                                      </p:to>
                                    </p:set>
                                    <p:anim calcmode="lin" valueType="num">
                                      <p:cBhvr>
                                        <p:cTn id="7" dur="500" fill="hold"/>
                                        <p:tgtEl>
                                          <p:spTgt spid="321538">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21538">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321539"/>
                                        </p:tgtEl>
                                        <p:attrNameLst>
                                          <p:attrName>style.visibility</p:attrName>
                                        </p:attrNameLst>
                                      </p:cBhvr>
                                      <p:to>
                                        <p:strVal val="visible"/>
                                      </p:to>
                                    </p:set>
                                    <p:anim calcmode="lin" valueType="num">
                                      <p:cBhvr>
                                        <p:cTn id="12" dur="500" fill="hold"/>
                                        <p:tgtEl>
                                          <p:spTgt spid="321539"/>
                                        </p:tgtEl>
                                        <p:attrNameLst>
                                          <p:attrName>ppt_w</p:attrName>
                                        </p:attrNameLst>
                                      </p:cBhvr>
                                      <p:tavLst>
                                        <p:tav tm="0">
                                          <p:val>
                                            <p:fltVal val="0"/>
                                          </p:val>
                                        </p:tav>
                                        <p:tav tm="100000">
                                          <p:val>
                                            <p:strVal val="#ppt_w"/>
                                          </p:val>
                                        </p:tav>
                                      </p:tavLst>
                                    </p:anim>
                                    <p:anim calcmode="lin" valueType="num">
                                      <p:cBhvr>
                                        <p:cTn id="13" dur="500" fill="hold"/>
                                        <p:tgtEl>
                                          <p:spTgt spid="32153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1538" grpId="0" build="p" autoUpdateAnimBg="0" advAuto="0"/>
    </p:bldLst>
  </p:timing>
</p:sld>
</file>

<file path=ppt/slides/slide2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2562" name="Rectangle 2"/>
          <p:cNvSpPr>
            <a:spLocks noGrp="1" noChangeArrowheads="1"/>
          </p:cNvSpPr>
          <p:nvPr>
            <p:ph type="body" idx="1"/>
          </p:nvPr>
        </p:nvSpPr>
        <p:spPr>
          <a:xfrm>
            <a:off x="990600" y="116632"/>
            <a:ext cx="7391400" cy="533400"/>
          </a:xfrm>
        </p:spPr>
        <p:txBody>
          <a:bodyPr/>
          <a:lstStyle/>
          <a:p>
            <a:pPr marL="0" indent="0" algn="ctr" eaLnBrk="1" hangingPunct="1">
              <a:buFont typeface="Wingdings" pitchFamily="2" charset="2"/>
              <a:buNone/>
              <a:defRPr/>
            </a:pPr>
            <a:r>
              <a:rPr lang="es-MX" sz="3200" b="1" dirty="0" smtClean="0">
                <a:solidFill>
                  <a:schemeClr val="tx2"/>
                </a:solidFill>
                <a:effectLst>
                  <a:outerShdw blurRad="38100" dist="38100" dir="2700000" algn="tl">
                    <a:srgbClr val="C0C0C0"/>
                  </a:outerShdw>
                </a:effectLst>
                <a:ea typeface="+mn-ea"/>
                <a:cs typeface="+mn-cs"/>
              </a:rPr>
              <a:t> CAPACITACIÓN </a:t>
            </a:r>
            <a:endParaRPr lang="es-MX" sz="3200" b="1" i="1" dirty="0" smtClean="0">
              <a:solidFill>
                <a:schemeClr val="tx2"/>
              </a:solidFill>
              <a:effectLst>
                <a:outerShdw blurRad="38100" dist="38100" dir="2700000" algn="tl">
                  <a:srgbClr val="C0C0C0"/>
                </a:outerShdw>
              </a:effectLst>
              <a:ea typeface="+mn-ea"/>
              <a:cs typeface="+mn-cs"/>
            </a:endParaRPr>
          </a:p>
        </p:txBody>
      </p:sp>
      <p:grpSp>
        <p:nvGrpSpPr>
          <p:cNvPr id="322563" name="Group 3"/>
          <p:cNvGrpSpPr>
            <a:grpSpLocks/>
          </p:cNvGrpSpPr>
          <p:nvPr/>
        </p:nvGrpSpPr>
        <p:grpSpPr bwMode="auto">
          <a:xfrm>
            <a:off x="971600" y="836712"/>
            <a:ext cx="8002588" cy="3687763"/>
            <a:chOff x="672" y="768"/>
            <a:chExt cx="5041" cy="2323"/>
          </a:xfrm>
        </p:grpSpPr>
        <p:sp>
          <p:nvSpPr>
            <p:cNvPr id="322564" name="Text Box 4"/>
            <p:cNvSpPr txBox="1">
              <a:spLocks noChangeArrowheads="1"/>
            </p:cNvSpPr>
            <p:nvPr/>
          </p:nvSpPr>
          <p:spPr bwMode="auto">
            <a:xfrm>
              <a:off x="788" y="768"/>
              <a:ext cx="4396" cy="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2800" b="1" dirty="0">
                  <a:solidFill>
                    <a:srgbClr val="FF0000"/>
                  </a:solidFill>
                  <a:effectLst>
                    <a:outerShdw blurRad="38100" dist="38100" dir="2700000" algn="tl">
                      <a:srgbClr val="C0C0C0"/>
                    </a:outerShdw>
                  </a:effectLst>
                  <a:latin typeface="Arial" charset="0"/>
                  <a:ea typeface="+mn-ea"/>
                </a:rPr>
                <a:t>PRINCIPIO DE RELEVANCIA</a:t>
              </a:r>
              <a:endParaRPr kumimoji="1" lang="es-ES" sz="2800" b="1" dirty="0">
                <a:solidFill>
                  <a:srgbClr val="FF0000"/>
                </a:solidFill>
                <a:effectLst>
                  <a:outerShdw blurRad="38100" dist="38100" dir="2700000" algn="tl">
                    <a:srgbClr val="C0C0C0"/>
                  </a:outerShdw>
                </a:effectLst>
                <a:latin typeface="Arial" charset="0"/>
                <a:ea typeface="+mn-ea"/>
              </a:endParaRPr>
            </a:p>
          </p:txBody>
        </p:sp>
        <p:sp>
          <p:nvSpPr>
            <p:cNvPr id="252933" name="Text Box 5"/>
            <p:cNvSpPr txBox="1">
              <a:spLocks noChangeArrowheads="1"/>
            </p:cNvSpPr>
            <p:nvPr/>
          </p:nvSpPr>
          <p:spPr bwMode="auto">
            <a:xfrm>
              <a:off x="672" y="1150"/>
              <a:ext cx="5041" cy="19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just" eaLnBrk="1" hangingPunct="1">
                <a:defRPr/>
              </a:pPr>
              <a:r>
                <a:rPr kumimoji="1" lang="es-MX" sz="2800" b="1" dirty="0" smtClean="0">
                  <a:solidFill>
                    <a:schemeClr val="tx2"/>
                  </a:solidFill>
                  <a:latin typeface="Arial" charset="0"/>
                </a:rPr>
                <a:t>CUANDO EL MATERIAL QUE SE VA A IMPARTIR ES DE IMPORTANCIA PARA EL GRUPO DE PERSONAS Y ESTE ES EXPLICADO EN UN PRINCIPIO POR EL CAPACITADOR ENTONCES LAS PERSONAS SUELEN SEGUIR LOS PROCEDIMIENTOS CORRECTOS.</a:t>
              </a:r>
            </a:p>
          </p:txBody>
        </p:sp>
      </p:grpSp>
      <p:pic>
        <p:nvPicPr>
          <p:cNvPr id="2" name="Imagen 1"/>
          <p:cNvPicPr>
            <a:picLocks noChangeAspect="1"/>
          </p:cNvPicPr>
          <p:nvPr/>
        </p:nvPicPr>
        <p:blipFill>
          <a:blip r:embed="rId2"/>
          <a:stretch>
            <a:fillRect/>
          </a:stretch>
        </p:blipFill>
        <p:spPr>
          <a:xfrm>
            <a:off x="4139952" y="4077072"/>
            <a:ext cx="3910652" cy="2376264"/>
          </a:xfrm>
          <a:prstGeom prst="rect">
            <a:avLst/>
          </a:prstGeom>
          <a:effectLst>
            <a:outerShdw blurRad="50800" dist="38100" dir="2700000" algn="tl" rotWithShape="0">
              <a:srgbClr val="000000">
                <a:alpha val="43000"/>
              </a:srgbClr>
            </a:outerShdw>
          </a:effectLst>
          <a:scene3d>
            <a:camera prst="orthographicFront"/>
            <a:lightRig rig="threePt" dir="t"/>
          </a:scene3d>
          <a:sp3d>
            <a:bevelT/>
          </a:sp3d>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22562">
                                            <p:txEl>
                                              <p:pRg st="0" end="0"/>
                                            </p:txEl>
                                          </p:spTgt>
                                        </p:tgtEl>
                                        <p:attrNameLst>
                                          <p:attrName>style.visibility</p:attrName>
                                        </p:attrNameLst>
                                      </p:cBhvr>
                                      <p:to>
                                        <p:strVal val="visible"/>
                                      </p:to>
                                    </p:set>
                                    <p:anim calcmode="lin" valueType="num">
                                      <p:cBhvr>
                                        <p:cTn id="7" dur="500" fill="hold"/>
                                        <p:tgtEl>
                                          <p:spTgt spid="322562">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22562">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322563"/>
                                        </p:tgtEl>
                                        <p:attrNameLst>
                                          <p:attrName>style.visibility</p:attrName>
                                        </p:attrNameLst>
                                      </p:cBhvr>
                                      <p:to>
                                        <p:strVal val="visible"/>
                                      </p:to>
                                    </p:set>
                                    <p:anim calcmode="lin" valueType="num">
                                      <p:cBhvr>
                                        <p:cTn id="12" dur="500" fill="hold"/>
                                        <p:tgtEl>
                                          <p:spTgt spid="322563"/>
                                        </p:tgtEl>
                                        <p:attrNameLst>
                                          <p:attrName>ppt_w</p:attrName>
                                        </p:attrNameLst>
                                      </p:cBhvr>
                                      <p:tavLst>
                                        <p:tav tm="0">
                                          <p:val>
                                            <p:fltVal val="0"/>
                                          </p:val>
                                        </p:tav>
                                        <p:tav tm="100000">
                                          <p:val>
                                            <p:strVal val="#ppt_w"/>
                                          </p:val>
                                        </p:tav>
                                      </p:tavLst>
                                    </p:anim>
                                    <p:anim calcmode="lin" valueType="num">
                                      <p:cBhvr>
                                        <p:cTn id="13" dur="500" fill="hold"/>
                                        <p:tgtEl>
                                          <p:spTgt spid="32256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2562" grpId="0" build="p" autoUpdateAnimBg="0" advAuto="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576064" y="459432"/>
            <a:ext cx="8567936" cy="6425952"/>
          </a:xfrm>
          <a:prstGeom prst="rect">
            <a:avLst/>
          </a:prstGeom>
        </p:spPr>
      </p:pic>
    </p:spTree>
    <p:extLst>
      <p:ext uri="{BB962C8B-B14F-4D97-AF65-F5344CB8AC3E}">
        <p14:creationId xmlns:p14="http://schemas.microsoft.com/office/powerpoint/2010/main" val="3490698411"/>
      </p:ext>
    </p:extLst>
  </p:cSld>
  <p:clrMapOvr>
    <a:masterClrMapping/>
  </p:clrMapOvr>
  <p:timing>
    <p:tnLst>
      <p:par>
        <p:cTn id="1" dur="indefinite" restart="never" nodeType="tmRoot"/>
      </p:par>
    </p:tnLst>
  </p:timing>
</p:sld>
</file>

<file path=ppt/slides/slide2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3586" name="Rectangle 2"/>
          <p:cNvSpPr>
            <a:spLocks noGrp="1" noChangeArrowheads="1"/>
          </p:cNvSpPr>
          <p:nvPr>
            <p:ph type="body" idx="1"/>
          </p:nvPr>
        </p:nvSpPr>
        <p:spPr>
          <a:xfrm>
            <a:off x="990600" y="116632"/>
            <a:ext cx="7391400" cy="533400"/>
          </a:xfrm>
        </p:spPr>
        <p:txBody>
          <a:bodyPr/>
          <a:lstStyle/>
          <a:p>
            <a:pPr marL="0" indent="0" algn="ctr" eaLnBrk="1" hangingPunct="1">
              <a:buFont typeface="Wingdings" pitchFamily="2" charset="2"/>
              <a:buNone/>
            </a:pPr>
            <a:r>
              <a:rPr lang="es-MX" altLang="es-MX" sz="3200" b="1" dirty="0" smtClean="0">
                <a:solidFill>
                  <a:schemeClr val="tx2"/>
                </a:solidFill>
                <a:effectLst>
                  <a:outerShdw blurRad="38100" dist="38100" dir="2700000" algn="tl">
                    <a:srgbClr val="C0C0C0"/>
                  </a:outerShdw>
                </a:effectLst>
              </a:rPr>
              <a:t> CAPACITACIÓN </a:t>
            </a:r>
          </a:p>
        </p:txBody>
      </p:sp>
      <p:grpSp>
        <p:nvGrpSpPr>
          <p:cNvPr id="323587" name="Group 3"/>
          <p:cNvGrpSpPr>
            <a:grpSpLocks/>
          </p:cNvGrpSpPr>
          <p:nvPr/>
        </p:nvGrpSpPr>
        <p:grpSpPr bwMode="auto">
          <a:xfrm>
            <a:off x="899592" y="764704"/>
            <a:ext cx="8002588" cy="3284538"/>
            <a:chOff x="672" y="768"/>
            <a:chExt cx="5041" cy="2069"/>
          </a:xfrm>
        </p:grpSpPr>
        <p:sp>
          <p:nvSpPr>
            <p:cNvPr id="323588" name="Text Box 4"/>
            <p:cNvSpPr txBox="1">
              <a:spLocks noChangeArrowheads="1"/>
            </p:cNvSpPr>
            <p:nvPr/>
          </p:nvSpPr>
          <p:spPr bwMode="auto">
            <a:xfrm>
              <a:off x="788" y="768"/>
              <a:ext cx="4396" cy="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2800" b="1" dirty="0">
                  <a:solidFill>
                    <a:srgbClr val="FF0000"/>
                  </a:solidFill>
                  <a:effectLst>
                    <a:outerShdw blurRad="38100" dist="38100" dir="2700000" algn="tl">
                      <a:srgbClr val="C0C0C0"/>
                    </a:outerShdw>
                  </a:effectLst>
                  <a:latin typeface="Arial" charset="0"/>
                  <a:ea typeface="+mn-ea"/>
                </a:rPr>
                <a:t>PRINCIPIO DE TRANSFERENCIA</a:t>
              </a:r>
              <a:endParaRPr kumimoji="1" lang="es-ES" sz="2800" b="1" dirty="0">
                <a:solidFill>
                  <a:srgbClr val="FF0000"/>
                </a:solidFill>
                <a:effectLst>
                  <a:outerShdw blurRad="38100" dist="38100" dir="2700000" algn="tl">
                    <a:srgbClr val="C0C0C0"/>
                  </a:outerShdw>
                </a:effectLst>
                <a:latin typeface="Arial" charset="0"/>
                <a:ea typeface="+mn-ea"/>
              </a:endParaRPr>
            </a:p>
          </p:txBody>
        </p:sp>
        <p:sp>
          <p:nvSpPr>
            <p:cNvPr id="253957" name="Text Box 5"/>
            <p:cNvSpPr txBox="1">
              <a:spLocks noChangeArrowheads="1"/>
            </p:cNvSpPr>
            <p:nvPr/>
          </p:nvSpPr>
          <p:spPr bwMode="auto">
            <a:xfrm>
              <a:off x="672" y="1150"/>
              <a:ext cx="5041" cy="16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just" eaLnBrk="1" hangingPunct="1">
                <a:defRPr/>
              </a:pPr>
              <a:r>
                <a:rPr kumimoji="1" lang="es-MX" sz="2800" b="1" dirty="0" smtClean="0">
                  <a:solidFill>
                    <a:schemeClr val="tx2"/>
                  </a:solidFill>
                  <a:latin typeface="Arial" charset="0"/>
                </a:rPr>
                <a:t>SIGNIFICA QUE A MAYOR CONCORDANCIA DEL PROGRAMA  DE CAPACITACIÓN CON LAS DEMANDAS DEL PUESTO, CORRESPONDE UNA MAYOR VELOCIDAD PARA DOMINAR EL PUESTO Y LAS LABORES QUE CONLLEVA.</a:t>
              </a:r>
            </a:p>
          </p:txBody>
        </p:sp>
      </p:grpSp>
      <p:pic>
        <p:nvPicPr>
          <p:cNvPr id="2" name="Imagen 1"/>
          <p:cNvPicPr>
            <a:picLocks noChangeAspect="1"/>
          </p:cNvPicPr>
          <p:nvPr/>
        </p:nvPicPr>
        <p:blipFill>
          <a:blip r:embed="rId2"/>
          <a:stretch>
            <a:fillRect/>
          </a:stretch>
        </p:blipFill>
        <p:spPr>
          <a:xfrm>
            <a:off x="2771800" y="3933056"/>
            <a:ext cx="3825376" cy="2592288"/>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23586">
                                            <p:txEl>
                                              <p:pRg st="0" end="0"/>
                                            </p:txEl>
                                          </p:spTgt>
                                        </p:tgtEl>
                                        <p:attrNameLst>
                                          <p:attrName>style.visibility</p:attrName>
                                        </p:attrNameLst>
                                      </p:cBhvr>
                                      <p:to>
                                        <p:strVal val="visible"/>
                                      </p:to>
                                    </p:set>
                                    <p:anim calcmode="lin" valueType="num">
                                      <p:cBhvr>
                                        <p:cTn id="7" dur="500" fill="hold"/>
                                        <p:tgtEl>
                                          <p:spTgt spid="323586">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23586">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323587"/>
                                        </p:tgtEl>
                                        <p:attrNameLst>
                                          <p:attrName>style.visibility</p:attrName>
                                        </p:attrNameLst>
                                      </p:cBhvr>
                                      <p:to>
                                        <p:strVal val="visible"/>
                                      </p:to>
                                    </p:set>
                                    <p:anim calcmode="lin" valueType="num">
                                      <p:cBhvr>
                                        <p:cTn id="12" dur="500" fill="hold"/>
                                        <p:tgtEl>
                                          <p:spTgt spid="323587"/>
                                        </p:tgtEl>
                                        <p:attrNameLst>
                                          <p:attrName>ppt_w</p:attrName>
                                        </p:attrNameLst>
                                      </p:cBhvr>
                                      <p:tavLst>
                                        <p:tav tm="0">
                                          <p:val>
                                            <p:fltVal val="0"/>
                                          </p:val>
                                        </p:tav>
                                        <p:tav tm="100000">
                                          <p:val>
                                            <p:strVal val="#ppt_w"/>
                                          </p:val>
                                        </p:tav>
                                      </p:tavLst>
                                    </p:anim>
                                    <p:anim calcmode="lin" valueType="num">
                                      <p:cBhvr>
                                        <p:cTn id="13" dur="500" fill="hold"/>
                                        <p:tgtEl>
                                          <p:spTgt spid="32358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3586" grpId="0" build="p" autoUpdateAnimBg="0" advAuto="0"/>
    </p:bldLst>
  </p:timing>
</p:sld>
</file>

<file path=ppt/slides/slide2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4610" name="Rectangle 2"/>
          <p:cNvSpPr>
            <a:spLocks noGrp="1" noChangeArrowheads="1"/>
          </p:cNvSpPr>
          <p:nvPr>
            <p:ph type="body" idx="1"/>
          </p:nvPr>
        </p:nvSpPr>
        <p:spPr>
          <a:xfrm>
            <a:off x="990600" y="304800"/>
            <a:ext cx="7391400" cy="533400"/>
          </a:xfrm>
        </p:spPr>
        <p:txBody>
          <a:bodyPr/>
          <a:lstStyle/>
          <a:p>
            <a:pPr marL="0" indent="0" algn="ctr" eaLnBrk="1" hangingPunct="1">
              <a:buFont typeface="Wingdings" pitchFamily="2" charset="2"/>
              <a:buNone/>
            </a:pPr>
            <a:r>
              <a:rPr lang="es-MX" altLang="es-MX" b="1" dirty="0" smtClean="0">
                <a:solidFill>
                  <a:schemeClr val="tx2"/>
                </a:solidFill>
                <a:effectLst>
                  <a:outerShdw blurRad="38100" dist="38100" dir="2700000" algn="tl">
                    <a:srgbClr val="C0C0C0"/>
                  </a:outerShdw>
                </a:effectLst>
              </a:rPr>
              <a:t> CAPACITACIÓN </a:t>
            </a:r>
          </a:p>
        </p:txBody>
      </p:sp>
      <p:grpSp>
        <p:nvGrpSpPr>
          <p:cNvPr id="324611" name="Group 3"/>
          <p:cNvGrpSpPr>
            <a:grpSpLocks/>
          </p:cNvGrpSpPr>
          <p:nvPr/>
        </p:nvGrpSpPr>
        <p:grpSpPr bwMode="auto">
          <a:xfrm>
            <a:off x="899592" y="908720"/>
            <a:ext cx="8002588" cy="3714750"/>
            <a:chOff x="672" y="768"/>
            <a:chExt cx="5041" cy="2340"/>
          </a:xfrm>
        </p:grpSpPr>
        <p:sp>
          <p:nvSpPr>
            <p:cNvPr id="324612" name="Text Box 4"/>
            <p:cNvSpPr txBox="1">
              <a:spLocks noChangeArrowheads="1"/>
            </p:cNvSpPr>
            <p:nvPr/>
          </p:nvSpPr>
          <p:spPr bwMode="auto">
            <a:xfrm>
              <a:off x="788" y="768"/>
              <a:ext cx="4396" cy="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2800" b="1" dirty="0">
                  <a:solidFill>
                    <a:srgbClr val="FF0000"/>
                  </a:solidFill>
                  <a:effectLst>
                    <a:outerShdw blurRad="38100" dist="38100" dir="2700000" algn="tl">
                      <a:srgbClr val="C0C0C0"/>
                    </a:outerShdw>
                  </a:effectLst>
                  <a:latin typeface="Arial" charset="0"/>
                  <a:ea typeface="+mn-ea"/>
                </a:rPr>
                <a:t>PRINCIPIO DE </a:t>
              </a:r>
              <a:r>
                <a:rPr kumimoji="1" lang="es-MX" sz="2800" b="1" dirty="0" smtClean="0">
                  <a:solidFill>
                    <a:srgbClr val="FF0000"/>
                  </a:solidFill>
                  <a:effectLst>
                    <a:outerShdw blurRad="38100" dist="38100" dir="2700000" algn="tl">
                      <a:srgbClr val="C0C0C0"/>
                    </a:outerShdw>
                  </a:effectLst>
                  <a:latin typeface="Arial" charset="0"/>
                  <a:ea typeface="+mn-ea"/>
                </a:rPr>
                <a:t>RETROALIMENTACIÓN</a:t>
              </a:r>
              <a:endParaRPr kumimoji="1" lang="es-ES" sz="2800" b="1" dirty="0">
                <a:solidFill>
                  <a:srgbClr val="FF0000"/>
                </a:solidFill>
                <a:effectLst>
                  <a:outerShdw blurRad="38100" dist="38100" dir="2700000" algn="tl">
                    <a:srgbClr val="C0C0C0"/>
                  </a:outerShdw>
                </a:effectLst>
                <a:latin typeface="Arial" charset="0"/>
                <a:ea typeface="+mn-ea"/>
              </a:endParaRPr>
            </a:p>
          </p:txBody>
        </p:sp>
        <p:sp>
          <p:nvSpPr>
            <p:cNvPr id="254981" name="Text Box 5"/>
            <p:cNvSpPr txBox="1">
              <a:spLocks noChangeArrowheads="1"/>
            </p:cNvSpPr>
            <p:nvPr/>
          </p:nvSpPr>
          <p:spPr bwMode="auto">
            <a:xfrm>
              <a:off x="672" y="1150"/>
              <a:ext cx="5041" cy="19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800" b="1" dirty="0">
                  <a:solidFill>
                    <a:schemeClr val="tx2"/>
                  </a:solidFill>
                  <a:latin typeface="Arial" pitchFamily="34" charset="0"/>
                </a:rPr>
                <a:t>ESTA NOS PROPORCIONA EL PROGRESO QUE TIENEN LAS PERSONAS EN SU </a:t>
              </a:r>
              <a:r>
                <a:rPr kumimoji="1" lang="es-MX" altLang="es-MX" sz="2800" b="1" dirty="0" smtClean="0">
                  <a:solidFill>
                    <a:schemeClr val="tx2"/>
                  </a:solidFill>
                  <a:latin typeface="Arial" pitchFamily="34" charset="0"/>
                </a:rPr>
                <a:t>CAPACITACIÓN </a:t>
              </a:r>
              <a:r>
                <a:rPr kumimoji="1" lang="es-MX" altLang="es-MX" sz="2800" b="1" dirty="0">
                  <a:solidFill>
                    <a:schemeClr val="tx2"/>
                  </a:solidFill>
                  <a:latin typeface="Arial" pitchFamily="34" charset="0"/>
                </a:rPr>
                <a:t>Y COMO ESTA SIENDO APLICADA A SU ACTIVIDAD LABORAL, DE MANERA QUE LAS PERSONAS PUEDAN TENER SU CURVA DE APRENDIZAJE LO MAS ALTA </a:t>
              </a:r>
              <a:r>
                <a:rPr kumimoji="1" lang="es-MX" altLang="es-MX" sz="2800" b="1" dirty="0" smtClean="0">
                  <a:solidFill>
                    <a:schemeClr val="tx2"/>
                  </a:solidFill>
                  <a:latin typeface="Arial" pitchFamily="34" charset="0"/>
                </a:rPr>
                <a:t>POSIBLE.</a:t>
              </a:r>
              <a:endParaRPr kumimoji="1" lang="es-MX" altLang="es-MX" sz="2800" b="1" dirty="0">
                <a:solidFill>
                  <a:schemeClr val="tx2"/>
                </a:solidFill>
                <a:latin typeface="Arial" pitchFamily="34" charset="0"/>
              </a:endParaRPr>
            </a:p>
          </p:txBody>
        </p:sp>
      </p:grpSp>
      <p:pic>
        <p:nvPicPr>
          <p:cNvPr id="279556" name="Picture 4" descr="esultado de imagen para PRINCIPIO DE RETROALIMENTACIÃ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5973" y="4352677"/>
            <a:ext cx="2409825" cy="18954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24610">
                                            <p:txEl>
                                              <p:pRg st="0" end="0"/>
                                            </p:txEl>
                                          </p:spTgt>
                                        </p:tgtEl>
                                        <p:attrNameLst>
                                          <p:attrName>style.visibility</p:attrName>
                                        </p:attrNameLst>
                                      </p:cBhvr>
                                      <p:to>
                                        <p:strVal val="visible"/>
                                      </p:to>
                                    </p:set>
                                    <p:anim calcmode="lin" valueType="num">
                                      <p:cBhvr>
                                        <p:cTn id="7" dur="500" fill="hold"/>
                                        <p:tgtEl>
                                          <p:spTgt spid="324610">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24610">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324611"/>
                                        </p:tgtEl>
                                        <p:attrNameLst>
                                          <p:attrName>style.visibility</p:attrName>
                                        </p:attrNameLst>
                                      </p:cBhvr>
                                      <p:to>
                                        <p:strVal val="visible"/>
                                      </p:to>
                                    </p:set>
                                    <p:anim calcmode="lin" valueType="num">
                                      <p:cBhvr>
                                        <p:cTn id="12" dur="500" fill="hold"/>
                                        <p:tgtEl>
                                          <p:spTgt spid="324611"/>
                                        </p:tgtEl>
                                        <p:attrNameLst>
                                          <p:attrName>ppt_w</p:attrName>
                                        </p:attrNameLst>
                                      </p:cBhvr>
                                      <p:tavLst>
                                        <p:tav tm="0">
                                          <p:val>
                                            <p:fltVal val="0"/>
                                          </p:val>
                                        </p:tav>
                                        <p:tav tm="100000">
                                          <p:val>
                                            <p:strVal val="#ppt_w"/>
                                          </p:val>
                                        </p:tav>
                                      </p:tavLst>
                                    </p:anim>
                                    <p:anim calcmode="lin" valueType="num">
                                      <p:cBhvr>
                                        <p:cTn id="13" dur="500" fill="hold"/>
                                        <p:tgtEl>
                                          <p:spTgt spid="3246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4610" grpId="0" build="p" autoUpdateAnimBg="0" advAuto="0"/>
    </p:bldLst>
  </p:timing>
</p:sld>
</file>

<file path=ppt/slides/slide2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6658" name="Rectangle 2"/>
          <p:cNvSpPr>
            <a:spLocks noGrp="1" noChangeArrowheads="1"/>
          </p:cNvSpPr>
          <p:nvPr>
            <p:ph type="body" idx="1"/>
          </p:nvPr>
        </p:nvSpPr>
        <p:spPr>
          <a:xfrm>
            <a:off x="990600" y="116632"/>
            <a:ext cx="7391400" cy="533400"/>
          </a:xfrm>
        </p:spPr>
        <p:txBody>
          <a:bodyPr/>
          <a:lstStyle/>
          <a:p>
            <a:pPr marL="0" indent="0" algn="ctr" eaLnBrk="1" hangingPunct="1">
              <a:buFont typeface="Wingdings" pitchFamily="2" charset="2"/>
              <a:buNone/>
            </a:pPr>
            <a:r>
              <a:rPr lang="es-MX" altLang="es-MX" b="1" dirty="0" smtClean="0">
                <a:solidFill>
                  <a:schemeClr val="tx2"/>
                </a:solidFill>
                <a:effectLst>
                  <a:outerShdw blurRad="38100" dist="38100" dir="2700000" algn="tl">
                    <a:srgbClr val="C0C0C0"/>
                  </a:outerShdw>
                </a:effectLst>
              </a:rPr>
              <a:t> CAPACITACIÓN </a:t>
            </a:r>
          </a:p>
        </p:txBody>
      </p:sp>
      <p:grpSp>
        <p:nvGrpSpPr>
          <p:cNvPr id="326659" name="Group 3"/>
          <p:cNvGrpSpPr>
            <a:grpSpLocks/>
          </p:cNvGrpSpPr>
          <p:nvPr/>
        </p:nvGrpSpPr>
        <p:grpSpPr bwMode="auto">
          <a:xfrm>
            <a:off x="1066800" y="764704"/>
            <a:ext cx="8002588" cy="5608637"/>
            <a:chOff x="672" y="768"/>
            <a:chExt cx="5041" cy="3533"/>
          </a:xfrm>
        </p:grpSpPr>
        <p:sp>
          <p:nvSpPr>
            <p:cNvPr id="326660" name="Text Box 4"/>
            <p:cNvSpPr txBox="1">
              <a:spLocks noChangeArrowheads="1"/>
            </p:cNvSpPr>
            <p:nvPr/>
          </p:nvSpPr>
          <p:spPr bwMode="auto">
            <a:xfrm>
              <a:off x="788" y="768"/>
              <a:ext cx="4396" cy="5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2800" b="1" dirty="0">
                  <a:solidFill>
                    <a:srgbClr val="FF0000"/>
                  </a:solidFill>
                  <a:effectLst>
                    <a:outerShdw blurRad="38100" dist="38100" dir="2700000" algn="tl">
                      <a:srgbClr val="C0C0C0"/>
                    </a:outerShdw>
                  </a:effectLst>
                  <a:latin typeface="Arial" charset="0"/>
                  <a:ea typeface="+mn-ea"/>
                </a:rPr>
                <a:t>ENFOQUE DE </a:t>
              </a:r>
              <a:r>
                <a:rPr kumimoji="1" lang="es-MX" sz="2800" b="1" dirty="0" smtClean="0">
                  <a:solidFill>
                    <a:srgbClr val="FF0000"/>
                  </a:solidFill>
                  <a:effectLst>
                    <a:outerShdw blurRad="38100" dist="38100" dir="2700000" algn="tl">
                      <a:srgbClr val="C0C0C0"/>
                    </a:outerShdw>
                  </a:effectLst>
                  <a:latin typeface="Arial" charset="0"/>
                  <a:ea typeface="+mn-ea"/>
                </a:rPr>
                <a:t>CAPACITACIÓN </a:t>
              </a:r>
              <a:r>
                <a:rPr kumimoji="1" lang="es-MX" sz="2800" b="1" dirty="0">
                  <a:solidFill>
                    <a:srgbClr val="FF0000"/>
                  </a:solidFill>
                  <a:effectLst>
                    <a:outerShdw blurRad="38100" dist="38100" dir="2700000" algn="tl">
                      <a:srgbClr val="C0C0C0"/>
                    </a:outerShdw>
                  </a:effectLst>
                  <a:latin typeface="Arial" charset="0"/>
                  <a:ea typeface="+mn-ea"/>
                </a:rPr>
                <a:t>Y DESARROLLO</a:t>
              </a:r>
              <a:endParaRPr kumimoji="1" lang="es-ES" sz="2800" b="1" dirty="0">
                <a:solidFill>
                  <a:srgbClr val="FF0000"/>
                </a:solidFill>
                <a:effectLst>
                  <a:outerShdw blurRad="38100" dist="38100" dir="2700000" algn="tl">
                    <a:srgbClr val="C0C0C0"/>
                  </a:outerShdw>
                </a:effectLst>
                <a:latin typeface="Arial" charset="0"/>
                <a:ea typeface="+mn-ea"/>
              </a:endParaRPr>
            </a:p>
          </p:txBody>
        </p:sp>
        <p:sp>
          <p:nvSpPr>
            <p:cNvPr id="257029" name="Text Box 5"/>
            <p:cNvSpPr txBox="1">
              <a:spLocks noChangeArrowheads="1"/>
            </p:cNvSpPr>
            <p:nvPr/>
          </p:nvSpPr>
          <p:spPr bwMode="auto">
            <a:xfrm>
              <a:off x="672" y="1284"/>
              <a:ext cx="5041" cy="301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just" eaLnBrk="1" hangingPunct="1">
                <a:defRPr/>
              </a:pPr>
              <a:r>
                <a:rPr kumimoji="1" lang="es-MX" sz="2800" b="1" dirty="0" smtClean="0">
                  <a:solidFill>
                    <a:schemeClr val="tx2"/>
                  </a:solidFill>
                  <a:latin typeface="Arial" charset="0"/>
                </a:rPr>
                <a:t>DE LOS ANTERIOR DEBEMOS DE CONSIDERAR SEIS FACTORES PARA QUE LA TÉCNICA Y EL MÉTODO FUNCIONEN Y ESTOS SON:</a:t>
              </a:r>
            </a:p>
            <a:p>
              <a:pPr algn="just" eaLnBrk="1" hangingPunct="1">
                <a:buFontTx/>
                <a:buChar char="•"/>
                <a:defRPr/>
              </a:pPr>
              <a:r>
                <a:rPr kumimoji="1" lang="es-MX" sz="2800" b="1" dirty="0" smtClean="0">
                  <a:solidFill>
                    <a:schemeClr val="tx2"/>
                  </a:solidFill>
                  <a:latin typeface="Arial" charset="0"/>
                </a:rPr>
                <a:t> LA EFECTIVIDAD RESPECTO AL COSTO</a:t>
              </a:r>
            </a:p>
            <a:p>
              <a:pPr algn="just" eaLnBrk="1" hangingPunct="1">
                <a:buFontTx/>
                <a:buChar char="•"/>
                <a:defRPr/>
              </a:pPr>
              <a:r>
                <a:rPr kumimoji="1" lang="es-MX" sz="2800" b="1" dirty="0" smtClean="0">
                  <a:solidFill>
                    <a:schemeClr val="tx2"/>
                  </a:solidFill>
                  <a:latin typeface="Arial" charset="0"/>
                </a:rPr>
                <a:t> EL CONTENIDO DEL PROGRAMA</a:t>
              </a:r>
            </a:p>
            <a:p>
              <a:pPr algn="just" eaLnBrk="1" hangingPunct="1">
                <a:buFontTx/>
                <a:buChar char="•"/>
                <a:defRPr/>
              </a:pPr>
              <a:r>
                <a:rPr kumimoji="1" lang="es-MX" sz="2800" b="1" dirty="0" smtClean="0">
                  <a:solidFill>
                    <a:schemeClr val="tx2"/>
                  </a:solidFill>
                  <a:latin typeface="Arial" charset="0"/>
                </a:rPr>
                <a:t> LA IDONEIDAD DE LAS INSTALACIONES</a:t>
              </a:r>
            </a:p>
            <a:p>
              <a:pPr algn="just" eaLnBrk="1" hangingPunct="1">
                <a:buFontTx/>
                <a:buChar char="•"/>
                <a:defRPr/>
              </a:pPr>
              <a:r>
                <a:rPr kumimoji="1" lang="es-MX" sz="2800" b="1" dirty="0" smtClean="0">
                  <a:solidFill>
                    <a:schemeClr val="tx2"/>
                  </a:solidFill>
                  <a:latin typeface="Arial" charset="0"/>
                </a:rPr>
                <a:t> LAS CAPACIDAD DE LAS PERSONAS QUE  </a:t>
              </a:r>
            </a:p>
            <a:p>
              <a:pPr algn="just" eaLnBrk="1" hangingPunct="1">
                <a:defRPr/>
              </a:pPr>
              <a:r>
                <a:rPr kumimoji="1" lang="es-MX" sz="2800" b="1" dirty="0" smtClean="0">
                  <a:solidFill>
                    <a:schemeClr val="tx2"/>
                  </a:solidFill>
                  <a:latin typeface="Arial" charset="0"/>
                </a:rPr>
                <a:t>  RECIBIRAN EL CURSO.</a:t>
              </a:r>
            </a:p>
            <a:p>
              <a:pPr algn="just" eaLnBrk="1" hangingPunct="1">
                <a:buFontTx/>
                <a:buChar char="•"/>
                <a:defRPr/>
              </a:pPr>
              <a:r>
                <a:rPr kumimoji="1" lang="es-MX" sz="2800" b="1" dirty="0" smtClean="0">
                  <a:solidFill>
                    <a:schemeClr val="tx2"/>
                  </a:solidFill>
                  <a:latin typeface="Arial" charset="0"/>
                </a:rPr>
                <a:t> LA CAPACIDAD DEL CAPACITADOR</a:t>
              </a:r>
            </a:p>
            <a:p>
              <a:pPr algn="just" eaLnBrk="1" hangingPunct="1">
                <a:buFontTx/>
                <a:buChar char="•"/>
                <a:defRPr/>
              </a:pPr>
              <a:r>
                <a:rPr kumimoji="1" lang="es-MX" sz="2800" b="1" dirty="0" smtClean="0">
                  <a:solidFill>
                    <a:schemeClr val="tx2"/>
                  </a:solidFill>
                  <a:latin typeface="Arial" charset="0"/>
                </a:rPr>
                <a:t> LOS PRINCIPIOS DE APRENDIZAJE </a:t>
              </a: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26658">
                                            <p:txEl>
                                              <p:pRg st="0" end="0"/>
                                            </p:txEl>
                                          </p:spTgt>
                                        </p:tgtEl>
                                        <p:attrNameLst>
                                          <p:attrName>style.visibility</p:attrName>
                                        </p:attrNameLst>
                                      </p:cBhvr>
                                      <p:to>
                                        <p:strVal val="visible"/>
                                      </p:to>
                                    </p:set>
                                    <p:anim calcmode="lin" valueType="num">
                                      <p:cBhvr>
                                        <p:cTn id="7" dur="500" fill="hold"/>
                                        <p:tgtEl>
                                          <p:spTgt spid="326658">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26658">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326659"/>
                                        </p:tgtEl>
                                        <p:attrNameLst>
                                          <p:attrName>style.visibility</p:attrName>
                                        </p:attrNameLst>
                                      </p:cBhvr>
                                      <p:to>
                                        <p:strVal val="visible"/>
                                      </p:to>
                                    </p:set>
                                    <p:anim calcmode="lin" valueType="num">
                                      <p:cBhvr>
                                        <p:cTn id="12" dur="500" fill="hold"/>
                                        <p:tgtEl>
                                          <p:spTgt spid="326659"/>
                                        </p:tgtEl>
                                        <p:attrNameLst>
                                          <p:attrName>ppt_w</p:attrName>
                                        </p:attrNameLst>
                                      </p:cBhvr>
                                      <p:tavLst>
                                        <p:tav tm="0">
                                          <p:val>
                                            <p:fltVal val="0"/>
                                          </p:val>
                                        </p:tav>
                                        <p:tav tm="100000">
                                          <p:val>
                                            <p:strVal val="#ppt_w"/>
                                          </p:val>
                                        </p:tav>
                                      </p:tavLst>
                                    </p:anim>
                                    <p:anim calcmode="lin" valueType="num">
                                      <p:cBhvr>
                                        <p:cTn id="13" dur="500" fill="hold"/>
                                        <p:tgtEl>
                                          <p:spTgt spid="32665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6658" grpId="0" build="p" autoUpdateAnimBg="0" advAuto="0"/>
    </p:bldLst>
  </p:timing>
</p:sld>
</file>

<file path=ppt/slides/slide2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0994" name="Rectangle 2"/>
          <p:cNvSpPr>
            <a:spLocks noGrp="1" noChangeArrowheads="1"/>
          </p:cNvSpPr>
          <p:nvPr>
            <p:ph type="body" idx="1"/>
          </p:nvPr>
        </p:nvSpPr>
        <p:spPr>
          <a:xfrm>
            <a:off x="990600" y="152400"/>
            <a:ext cx="7391400" cy="533400"/>
          </a:xfrm>
        </p:spPr>
        <p:txBody>
          <a:bodyPr/>
          <a:lstStyle/>
          <a:p>
            <a:pPr marL="0" indent="0" algn="ctr" eaLnBrk="1" hangingPunct="1">
              <a:buFont typeface="Wingdings" pitchFamily="2" charset="2"/>
              <a:buNone/>
            </a:pPr>
            <a:r>
              <a:rPr lang="es-MX" altLang="es-MX" b="1" dirty="0" smtClean="0">
                <a:solidFill>
                  <a:schemeClr val="tx2"/>
                </a:solidFill>
                <a:effectLst>
                  <a:outerShdw blurRad="38100" dist="38100" dir="2700000" algn="tl">
                    <a:srgbClr val="C0C0C0"/>
                  </a:outerShdw>
                </a:effectLst>
              </a:rPr>
              <a:t> CAPACITACIÓN </a:t>
            </a:r>
          </a:p>
        </p:txBody>
      </p:sp>
      <p:grpSp>
        <p:nvGrpSpPr>
          <p:cNvPr id="340999" name="Group 7"/>
          <p:cNvGrpSpPr>
            <a:grpSpLocks/>
          </p:cNvGrpSpPr>
          <p:nvPr/>
        </p:nvGrpSpPr>
        <p:grpSpPr bwMode="auto">
          <a:xfrm>
            <a:off x="609600" y="762000"/>
            <a:ext cx="8305800" cy="5353051"/>
            <a:chOff x="384" y="547"/>
            <a:chExt cx="5232" cy="3372"/>
          </a:xfrm>
        </p:grpSpPr>
        <p:sp>
          <p:nvSpPr>
            <p:cNvPr id="340996" name="Text Box 4"/>
            <p:cNvSpPr txBox="1">
              <a:spLocks noChangeArrowheads="1"/>
            </p:cNvSpPr>
            <p:nvPr/>
          </p:nvSpPr>
          <p:spPr bwMode="auto">
            <a:xfrm>
              <a:off x="788" y="547"/>
              <a:ext cx="4396" cy="5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2800" b="1" dirty="0">
                  <a:solidFill>
                    <a:srgbClr val="FF0000"/>
                  </a:solidFill>
                  <a:effectLst>
                    <a:outerShdw blurRad="38100" dist="38100" dir="2700000" algn="tl">
                      <a:srgbClr val="C0C0C0"/>
                    </a:outerShdw>
                  </a:effectLst>
                  <a:latin typeface="Arial" charset="0"/>
                  <a:ea typeface="+mn-ea"/>
                </a:rPr>
                <a:t>ENFOQUE DE </a:t>
              </a:r>
              <a:r>
                <a:rPr kumimoji="1" lang="es-MX" sz="2800" b="1" dirty="0" smtClean="0">
                  <a:solidFill>
                    <a:srgbClr val="FF0000"/>
                  </a:solidFill>
                  <a:effectLst>
                    <a:outerShdw blurRad="38100" dist="38100" dir="2700000" algn="tl">
                      <a:srgbClr val="C0C0C0"/>
                    </a:outerShdw>
                  </a:effectLst>
                  <a:latin typeface="Arial" charset="0"/>
                  <a:ea typeface="+mn-ea"/>
                </a:rPr>
                <a:t>CAPACITACIÓN </a:t>
              </a:r>
              <a:r>
                <a:rPr kumimoji="1" lang="es-MX" sz="2800" b="1" dirty="0">
                  <a:solidFill>
                    <a:srgbClr val="FF0000"/>
                  </a:solidFill>
                  <a:effectLst>
                    <a:outerShdw blurRad="38100" dist="38100" dir="2700000" algn="tl">
                      <a:srgbClr val="C0C0C0"/>
                    </a:outerShdw>
                  </a:effectLst>
                  <a:latin typeface="Arial" charset="0"/>
                  <a:ea typeface="+mn-ea"/>
                </a:rPr>
                <a:t>Y DESARROLLO</a:t>
              </a:r>
              <a:endParaRPr kumimoji="1" lang="es-ES" sz="2800" b="1" dirty="0">
                <a:solidFill>
                  <a:srgbClr val="FF0000"/>
                </a:solidFill>
                <a:effectLst>
                  <a:outerShdw blurRad="38100" dist="38100" dir="2700000" algn="tl">
                    <a:srgbClr val="C0C0C0"/>
                  </a:outerShdw>
                </a:effectLst>
                <a:latin typeface="Arial" charset="0"/>
                <a:ea typeface="+mn-ea"/>
              </a:endParaRPr>
            </a:p>
          </p:txBody>
        </p:sp>
        <p:sp>
          <p:nvSpPr>
            <p:cNvPr id="340998" name="Text Box 6"/>
            <p:cNvSpPr txBox="1">
              <a:spLocks noChangeArrowheads="1"/>
            </p:cNvSpPr>
            <p:nvPr/>
          </p:nvSpPr>
          <p:spPr bwMode="auto">
            <a:xfrm>
              <a:off x="384" y="1224"/>
              <a:ext cx="5232" cy="26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000" b="1" dirty="0">
                  <a:solidFill>
                    <a:schemeClr val="tx2"/>
                  </a:solidFill>
                  <a:latin typeface="Arial" pitchFamily="34" charset="0"/>
                </a:rPr>
                <a:t> </a:t>
              </a:r>
              <a:r>
                <a:rPr kumimoji="1" lang="es-MX" altLang="es-MX" sz="2800" b="1" i="1" dirty="0">
                  <a:solidFill>
                    <a:srgbClr val="0000FF"/>
                  </a:solidFill>
                  <a:effectLst>
                    <a:outerShdw blurRad="38100" dist="38100" dir="2700000" algn="tl">
                      <a:srgbClr val="C0C0C0"/>
                    </a:outerShdw>
                  </a:effectLst>
                  <a:latin typeface="Arial" pitchFamily="34" charset="0"/>
                </a:rPr>
                <a:t>INSTRUCCIÓN DIRECTA SOBRE EL PUESTO.</a:t>
              </a:r>
            </a:p>
            <a:p>
              <a:pPr algn="just" eaLnBrk="1" hangingPunct="1"/>
              <a:endParaRPr kumimoji="1" lang="es-MX" altLang="es-MX" sz="2800" b="1" i="1" dirty="0">
                <a:solidFill>
                  <a:srgbClr val="0000FF"/>
                </a:solidFill>
                <a:effectLst>
                  <a:outerShdw blurRad="38100" dist="38100" dir="2700000" algn="tl">
                    <a:srgbClr val="C0C0C0"/>
                  </a:outerShdw>
                </a:effectLst>
                <a:latin typeface="Arial" pitchFamily="34" charset="0"/>
              </a:endParaRPr>
            </a:p>
            <a:p>
              <a:pPr algn="just" eaLnBrk="1" hangingPunct="1"/>
              <a:r>
                <a:rPr kumimoji="1" lang="es-MX" altLang="es-MX" b="1" dirty="0">
                  <a:solidFill>
                    <a:schemeClr val="tx2"/>
                  </a:solidFill>
                  <a:latin typeface="Arial" pitchFamily="34" charset="0"/>
                </a:rPr>
                <a:t>ESTA SE IMPARTE DURANTE LAS HORAS DE TRABAJO,  BASICAMENTE RADICA EN ENSEÑAR AL PERSONAL OPERATIVO A DESEMPEÑAR SU PUESTO ACTUAL. (EJEMPLO: CUANDO ENTRE UN NUEVO INTEGRANTE A PRODUCCION, UN OBRERO).</a:t>
              </a:r>
            </a:p>
            <a:p>
              <a:pPr algn="just" eaLnBrk="1" hangingPunct="1"/>
              <a:endParaRPr kumimoji="1" lang="es-MX" altLang="es-MX" b="1" dirty="0">
                <a:solidFill>
                  <a:schemeClr val="tx2"/>
                </a:solidFill>
                <a:latin typeface="Arial" pitchFamily="34" charset="0"/>
              </a:endParaRPr>
            </a:p>
            <a:p>
              <a:pPr algn="just" eaLnBrk="1" hangingPunct="1"/>
              <a:r>
                <a:rPr kumimoji="1" lang="es-MX" altLang="es-MX" b="1" dirty="0">
                  <a:solidFill>
                    <a:schemeClr val="tx2"/>
                  </a:solidFill>
                  <a:latin typeface="Arial" pitchFamily="34" charset="0"/>
                </a:rPr>
                <a:t>LAS INSTRUCCIONES SON IMPARTIDAS POR UN COMPAÑERO DE TRABAJO O POR UN CAPACITADOR EXPERIMENTADO EN EL AREA.</a:t>
              </a:r>
              <a:endParaRPr kumimoji="1" lang="es-ES" altLang="es-MX" b="1" dirty="0">
                <a:solidFill>
                  <a:schemeClr val="tx2"/>
                </a:solidFill>
                <a:latin typeface="Arial" pitchFamily="34" charset="0"/>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40994">
                                            <p:txEl>
                                              <p:pRg st="0" end="0"/>
                                            </p:txEl>
                                          </p:spTgt>
                                        </p:tgtEl>
                                        <p:attrNameLst>
                                          <p:attrName>style.visibility</p:attrName>
                                        </p:attrNameLst>
                                      </p:cBhvr>
                                      <p:to>
                                        <p:strVal val="visible"/>
                                      </p:to>
                                    </p:set>
                                    <p:anim calcmode="lin" valueType="num">
                                      <p:cBhvr>
                                        <p:cTn id="7" dur="500" fill="hold"/>
                                        <p:tgtEl>
                                          <p:spTgt spid="340994">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40994">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340999"/>
                                        </p:tgtEl>
                                        <p:attrNameLst>
                                          <p:attrName>style.visibility</p:attrName>
                                        </p:attrNameLst>
                                      </p:cBhvr>
                                      <p:to>
                                        <p:strVal val="visible"/>
                                      </p:to>
                                    </p:set>
                                    <p:anim calcmode="lin" valueType="num">
                                      <p:cBhvr>
                                        <p:cTn id="12" dur="500" fill="hold"/>
                                        <p:tgtEl>
                                          <p:spTgt spid="340999"/>
                                        </p:tgtEl>
                                        <p:attrNameLst>
                                          <p:attrName>ppt_w</p:attrName>
                                        </p:attrNameLst>
                                      </p:cBhvr>
                                      <p:tavLst>
                                        <p:tav tm="0">
                                          <p:val>
                                            <p:fltVal val="0"/>
                                          </p:val>
                                        </p:tav>
                                        <p:tav tm="100000">
                                          <p:val>
                                            <p:strVal val="#ppt_w"/>
                                          </p:val>
                                        </p:tav>
                                      </p:tavLst>
                                    </p:anim>
                                    <p:anim calcmode="lin" valueType="num">
                                      <p:cBhvr>
                                        <p:cTn id="13" dur="500" fill="hold"/>
                                        <p:tgtEl>
                                          <p:spTgt spid="34099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0994" grpId="0" build="p" autoUpdateAnimBg="0" advAuto="0"/>
    </p:bldLst>
  </p:timing>
</p:sld>
</file>

<file path=ppt/slides/slide2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2258" name="Rectangle 2"/>
          <p:cNvSpPr>
            <a:spLocks noGrp="1" noChangeArrowheads="1"/>
          </p:cNvSpPr>
          <p:nvPr>
            <p:ph type="body" idx="1"/>
          </p:nvPr>
        </p:nvSpPr>
        <p:spPr>
          <a:xfrm>
            <a:off x="990600" y="152400"/>
            <a:ext cx="7391400" cy="533400"/>
          </a:xfrm>
        </p:spPr>
        <p:txBody>
          <a:bodyPr/>
          <a:lstStyle/>
          <a:p>
            <a:pPr marL="0" indent="0" algn="ctr" eaLnBrk="1" hangingPunct="1">
              <a:buFont typeface="Wingdings" pitchFamily="2" charset="2"/>
              <a:buNone/>
            </a:pPr>
            <a:r>
              <a:rPr lang="es-MX" altLang="es-MX" sz="3200" b="1" dirty="0" smtClean="0">
                <a:solidFill>
                  <a:schemeClr val="tx2"/>
                </a:solidFill>
                <a:effectLst>
                  <a:outerShdw blurRad="38100" dist="38100" dir="2700000" algn="tl">
                    <a:srgbClr val="C0C0C0"/>
                  </a:outerShdw>
                </a:effectLst>
              </a:rPr>
              <a:t> CAPACITACIÓN </a:t>
            </a:r>
          </a:p>
        </p:txBody>
      </p:sp>
      <p:sp>
        <p:nvSpPr>
          <p:cNvPr id="352261" name="Text Box 5"/>
          <p:cNvSpPr txBox="1">
            <a:spLocks noChangeArrowheads="1"/>
          </p:cNvSpPr>
          <p:nvPr/>
        </p:nvSpPr>
        <p:spPr bwMode="auto">
          <a:xfrm>
            <a:off x="762000" y="692696"/>
            <a:ext cx="8305800" cy="28315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800" b="1" i="1" dirty="0">
                <a:solidFill>
                  <a:schemeClr val="tx2"/>
                </a:solidFill>
                <a:effectLst>
                  <a:outerShdw blurRad="38100" dist="38100" dir="2700000" algn="tl">
                    <a:srgbClr val="C0C0C0"/>
                  </a:outerShdw>
                </a:effectLst>
                <a:latin typeface="Arial" pitchFamily="34" charset="0"/>
              </a:rPr>
              <a:t>               </a:t>
            </a:r>
            <a:r>
              <a:rPr kumimoji="1" lang="es-MX" altLang="es-MX" sz="2800" b="1" i="1" dirty="0">
                <a:solidFill>
                  <a:srgbClr val="0000FF"/>
                </a:solidFill>
                <a:effectLst>
                  <a:outerShdw blurRad="38100" dist="38100" dir="2700000" algn="tl">
                    <a:srgbClr val="C0C0C0"/>
                  </a:outerShdw>
                </a:effectLst>
                <a:latin typeface="Arial" pitchFamily="34" charset="0"/>
              </a:rPr>
              <a:t>  </a:t>
            </a:r>
            <a:r>
              <a:rPr kumimoji="1" lang="es-MX" altLang="es-MX" sz="2800" b="1" i="1" dirty="0" smtClean="0">
                <a:solidFill>
                  <a:srgbClr val="0000FF"/>
                </a:solidFill>
                <a:effectLst>
                  <a:outerShdw blurRad="38100" dist="38100" dir="2700000" algn="tl">
                    <a:srgbClr val="C0C0C0"/>
                  </a:outerShdw>
                </a:effectLst>
                <a:latin typeface="Arial" pitchFamily="34" charset="0"/>
              </a:rPr>
              <a:t>ROTACIÓN </a:t>
            </a:r>
            <a:r>
              <a:rPr kumimoji="1" lang="es-MX" altLang="es-MX" sz="2800" b="1" i="1" dirty="0">
                <a:solidFill>
                  <a:srgbClr val="0000FF"/>
                </a:solidFill>
                <a:effectLst>
                  <a:outerShdw blurRad="38100" dist="38100" dir="2700000" algn="tl">
                    <a:srgbClr val="C0C0C0"/>
                  </a:outerShdw>
                </a:effectLst>
                <a:latin typeface="Arial" pitchFamily="34" charset="0"/>
              </a:rPr>
              <a:t>DE PUESTOS </a:t>
            </a:r>
          </a:p>
          <a:p>
            <a:pPr algn="just" eaLnBrk="1" hangingPunct="1"/>
            <a:endParaRPr kumimoji="1" lang="es-MX" altLang="es-MX" sz="1000" b="1" dirty="0">
              <a:solidFill>
                <a:schemeClr val="tx2"/>
              </a:solidFill>
              <a:latin typeface="Arial" pitchFamily="34" charset="0"/>
            </a:endParaRPr>
          </a:p>
          <a:p>
            <a:pPr algn="just" eaLnBrk="1" hangingPunct="1"/>
            <a:r>
              <a:rPr kumimoji="1" lang="es-MX" altLang="es-MX" sz="2000" b="1" dirty="0" smtClean="0">
                <a:solidFill>
                  <a:schemeClr val="tx2"/>
                </a:solidFill>
                <a:latin typeface="Arial" pitchFamily="34" charset="0"/>
              </a:rPr>
              <a:t>CON </a:t>
            </a:r>
            <a:r>
              <a:rPr kumimoji="1" lang="es-MX" altLang="es-MX" sz="2000" b="1" dirty="0">
                <a:solidFill>
                  <a:schemeClr val="tx2"/>
                </a:solidFill>
                <a:latin typeface="Arial" pitchFamily="34" charset="0"/>
              </a:rPr>
              <a:t>LA FINALIDAD DE ROMPER CON LA </a:t>
            </a:r>
            <a:r>
              <a:rPr kumimoji="1" lang="es-MX" altLang="es-MX" sz="2000" b="1" dirty="0" smtClean="0">
                <a:solidFill>
                  <a:schemeClr val="tx2"/>
                </a:solidFill>
                <a:latin typeface="Arial" pitchFamily="34" charset="0"/>
              </a:rPr>
              <a:t>MONOTON</a:t>
            </a:r>
            <a:r>
              <a:rPr kumimoji="1" lang="es-ES" altLang="es-MX" sz="2000" b="1" dirty="0" smtClean="0">
                <a:solidFill>
                  <a:schemeClr val="tx2"/>
                </a:solidFill>
                <a:latin typeface="Arial" pitchFamily="34" charset="0"/>
              </a:rPr>
              <a:t>Í</a:t>
            </a:r>
            <a:r>
              <a:rPr kumimoji="1" lang="es-MX" altLang="es-MX" sz="2000" b="1" dirty="0" smtClean="0">
                <a:solidFill>
                  <a:schemeClr val="tx2"/>
                </a:solidFill>
                <a:latin typeface="Arial" pitchFamily="34" charset="0"/>
              </a:rPr>
              <a:t>A </a:t>
            </a:r>
            <a:r>
              <a:rPr kumimoji="1" lang="es-MX" altLang="es-MX" sz="2000" b="1" dirty="0">
                <a:solidFill>
                  <a:schemeClr val="tx2"/>
                </a:solidFill>
                <a:latin typeface="Arial" pitchFamily="34" charset="0"/>
              </a:rPr>
              <a:t>PROPIA DEL PUESTO, </a:t>
            </a:r>
            <a:r>
              <a:rPr kumimoji="1" lang="es-MX" altLang="es-MX" sz="2000" b="1" dirty="0" smtClean="0">
                <a:solidFill>
                  <a:schemeClr val="tx2"/>
                </a:solidFill>
                <a:latin typeface="Arial" pitchFamily="34" charset="0"/>
              </a:rPr>
              <a:t>HAY QUE HACER </a:t>
            </a:r>
            <a:r>
              <a:rPr kumimoji="1" lang="es-MX" altLang="es-MX" sz="2000" b="1" dirty="0">
                <a:solidFill>
                  <a:schemeClr val="tx2"/>
                </a:solidFill>
                <a:latin typeface="Arial" pitchFamily="34" charset="0"/>
              </a:rPr>
              <a:t>UNA </a:t>
            </a:r>
            <a:r>
              <a:rPr kumimoji="1" lang="es-MX" altLang="es-MX" sz="2000" b="1" dirty="0" smtClean="0">
                <a:solidFill>
                  <a:schemeClr val="tx2"/>
                </a:solidFill>
                <a:latin typeface="Arial" pitchFamily="34" charset="0"/>
              </a:rPr>
              <a:t>ROTACIÓN </a:t>
            </a:r>
            <a:r>
              <a:rPr kumimoji="1" lang="es-MX" altLang="es-MX" sz="2000" b="1" dirty="0">
                <a:solidFill>
                  <a:schemeClr val="tx2"/>
                </a:solidFill>
                <a:latin typeface="Arial" pitchFamily="34" charset="0"/>
              </a:rPr>
              <a:t>DE PERSONAL, CADA UNO DE LOS MOVIMIENTOS ES PRECEDIDO POR UNA </a:t>
            </a:r>
            <a:r>
              <a:rPr kumimoji="1" lang="es-MX" altLang="es-MX" sz="2000" b="1" dirty="0">
                <a:solidFill>
                  <a:srgbClr val="002060"/>
                </a:solidFill>
                <a:latin typeface="Arial" pitchFamily="34" charset="0"/>
              </a:rPr>
              <a:t>INSTRUCCIÓN DIRECTA DEL MANDO SUPERIOR </a:t>
            </a:r>
            <a:r>
              <a:rPr kumimoji="1" lang="es-MX" altLang="es-MX" sz="2000" b="1" dirty="0">
                <a:solidFill>
                  <a:schemeClr val="tx2"/>
                </a:solidFill>
                <a:latin typeface="Arial" pitchFamily="34" charset="0"/>
              </a:rPr>
              <a:t>(</a:t>
            </a:r>
            <a:r>
              <a:rPr kumimoji="1" lang="es-MX" altLang="es-MX" sz="2000" b="1" dirty="0" smtClean="0">
                <a:solidFill>
                  <a:schemeClr val="tx2"/>
                </a:solidFill>
                <a:latin typeface="Arial" pitchFamily="34" charset="0"/>
              </a:rPr>
              <a:t>DIRECCIÓN </a:t>
            </a:r>
            <a:r>
              <a:rPr kumimoji="1" lang="es-MX" altLang="es-MX" sz="2000" b="1" dirty="0">
                <a:solidFill>
                  <a:schemeClr val="tx2"/>
                </a:solidFill>
                <a:latin typeface="Arial" pitchFamily="34" charset="0"/>
              </a:rPr>
              <a:t>GENERAL, JEFE INMEDIATO SUPERIOR, ETC), AYUDANDO A LA ORGANIZACIÓN </a:t>
            </a:r>
            <a:r>
              <a:rPr kumimoji="1" lang="es-MX" altLang="es-MX" sz="2000" b="1" dirty="0" smtClean="0">
                <a:solidFill>
                  <a:schemeClr val="tx2"/>
                </a:solidFill>
                <a:latin typeface="Arial" pitchFamily="34" charset="0"/>
              </a:rPr>
              <a:t>TAMBIÉN </a:t>
            </a:r>
            <a:r>
              <a:rPr kumimoji="1" lang="es-MX" altLang="es-MX" sz="2000" b="1" dirty="0">
                <a:solidFill>
                  <a:schemeClr val="tx2"/>
                </a:solidFill>
                <a:latin typeface="Arial" pitchFamily="34" charset="0"/>
              </a:rPr>
              <a:t>EN </a:t>
            </a:r>
            <a:r>
              <a:rPr kumimoji="1" lang="es-MX" altLang="es-MX" sz="2000" b="1" dirty="0" smtClean="0">
                <a:solidFill>
                  <a:schemeClr val="tx2"/>
                </a:solidFill>
                <a:latin typeface="Arial" pitchFamily="34" charset="0"/>
              </a:rPr>
              <a:t>PERÍODOS </a:t>
            </a:r>
            <a:r>
              <a:rPr kumimoji="1" lang="es-MX" altLang="es-MX" sz="2000" b="1" dirty="0">
                <a:solidFill>
                  <a:schemeClr val="tx2"/>
                </a:solidFill>
                <a:latin typeface="Arial" pitchFamily="34" charset="0"/>
              </a:rPr>
              <a:t>DE </a:t>
            </a:r>
            <a:r>
              <a:rPr kumimoji="1" lang="es-MX" altLang="es-MX" sz="2000" b="1" dirty="0">
                <a:solidFill>
                  <a:srgbClr val="7030A0"/>
                </a:solidFill>
                <a:latin typeface="Arial" pitchFamily="34" charset="0"/>
              </a:rPr>
              <a:t>VACACIONES, AUSENCIAS, RENUNCIAS, PERMISOS</a:t>
            </a:r>
            <a:r>
              <a:rPr kumimoji="1" lang="es-MX" altLang="es-MX" sz="2000" b="1" dirty="0">
                <a:solidFill>
                  <a:schemeClr val="tx2"/>
                </a:solidFill>
                <a:latin typeface="Arial" pitchFamily="34" charset="0"/>
              </a:rPr>
              <a:t>, ETC. </a:t>
            </a:r>
          </a:p>
        </p:txBody>
      </p:sp>
      <p:pic>
        <p:nvPicPr>
          <p:cNvPr id="282626" name="Picture 2" descr="esultado de imagen para ROTACIÃN DE PUEST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44316" y="3573016"/>
            <a:ext cx="4259932" cy="281333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52258">
                                            <p:txEl>
                                              <p:pRg st="0" end="0"/>
                                            </p:txEl>
                                          </p:spTgt>
                                        </p:tgtEl>
                                        <p:attrNameLst>
                                          <p:attrName>style.visibility</p:attrName>
                                        </p:attrNameLst>
                                      </p:cBhvr>
                                      <p:to>
                                        <p:strVal val="visible"/>
                                      </p:to>
                                    </p:set>
                                    <p:anim calcmode="lin" valueType="num">
                                      <p:cBhvr>
                                        <p:cTn id="7" dur="500" fill="hold"/>
                                        <p:tgtEl>
                                          <p:spTgt spid="352258">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52258">
                                            <p:txEl>
                                              <p:pRg st="0" end="0"/>
                                            </p:txEl>
                                          </p:spTgt>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2258" grpId="0" build="p" autoUpdateAnimBg="0" advAuto="0"/>
    </p:bldLst>
  </p:timing>
</p:sld>
</file>

<file path=ppt/slides/slide2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3282" name="Rectangle 2"/>
          <p:cNvSpPr>
            <a:spLocks noGrp="1" noChangeArrowheads="1"/>
          </p:cNvSpPr>
          <p:nvPr>
            <p:ph type="body" idx="1"/>
          </p:nvPr>
        </p:nvSpPr>
        <p:spPr>
          <a:xfrm>
            <a:off x="990600" y="44624"/>
            <a:ext cx="7391400" cy="533400"/>
          </a:xfrm>
        </p:spPr>
        <p:txBody>
          <a:bodyPr/>
          <a:lstStyle/>
          <a:p>
            <a:pPr marL="0" indent="0" algn="ctr" eaLnBrk="1" hangingPunct="1">
              <a:buFont typeface="Wingdings" pitchFamily="2" charset="2"/>
              <a:buNone/>
            </a:pPr>
            <a:r>
              <a:rPr lang="es-MX" altLang="es-MX" sz="3200" b="1" dirty="0" smtClean="0">
                <a:solidFill>
                  <a:schemeClr val="tx2"/>
                </a:solidFill>
                <a:effectLst>
                  <a:outerShdw blurRad="38100" dist="38100" dir="2700000" algn="tl">
                    <a:srgbClr val="C0C0C0"/>
                  </a:outerShdw>
                </a:effectLst>
              </a:rPr>
              <a:t> CAPACITACIÓN </a:t>
            </a:r>
          </a:p>
        </p:txBody>
      </p:sp>
      <p:sp>
        <p:nvSpPr>
          <p:cNvPr id="353285" name="Text Box 5"/>
          <p:cNvSpPr txBox="1">
            <a:spLocks noChangeArrowheads="1"/>
          </p:cNvSpPr>
          <p:nvPr/>
        </p:nvSpPr>
        <p:spPr bwMode="auto">
          <a:xfrm>
            <a:off x="838200" y="692696"/>
            <a:ext cx="8305800" cy="369331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000" b="1" dirty="0">
                <a:solidFill>
                  <a:schemeClr val="tx2"/>
                </a:solidFill>
                <a:latin typeface="Arial" pitchFamily="34" charset="0"/>
              </a:rPr>
              <a:t>            </a:t>
            </a:r>
            <a:r>
              <a:rPr kumimoji="1" lang="es-MX" altLang="es-MX" sz="2800" b="1" i="1" dirty="0" smtClean="0">
                <a:solidFill>
                  <a:srgbClr val="0000FF"/>
                </a:solidFill>
                <a:effectLst>
                  <a:outerShdw blurRad="38100" dist="38100" dir="2700000" algn="tl">
                    <a:srgbClr val="C0C0C0"/>
                  </a:outerShdw>
                </a:effectLst>
                <a:latin typeface="Arial" pitchFamily="34" charset="0"/>
              </a:rPr>
              <a:t>RELACIÓN </a:t>
            </a:r>
            <a:r>
              <a:rPr kumimoji="1" lang="es-MX" altLang="es-MX" sz="2800" b="1" i="1" dirty="0">
                <a:solidFill>
                  <a:srgbClr val="0000FF"/>
                </a:solidFill>
                <a:effectLst>
                  <a:outerShdw blurRad="38100" dist="38100" dir="2700000" algn="tl">
                    <a:srgbClr val="C0C0C0"/>
                  </a:outerShdw>
                </a:effectLst>
                <a:latin typeface="Arial" pitchFamily="34" charset="0"/>
              </a:rPr>
              <a:t>EXPERTO-APRENDIZAJE</a:t>
            </a:r>
            <a:r>
              <a:rPr kumimoji="1" lang="es-MX" altLang="es-MX" sz="2800" b="1" i="1" dirty="0">
                <a:solidFill>
                  <a:schemeClr val="tx2"/>
                </a:solidFill>
                <a:effectLst>
                  <a:outerShdw blurRad="38100" dist="38100" dir="2700000" algn="tl">
                    <a:srgbClr val="C0C0C0"/>
                  </a:outerShdw>
                </a:effectLst>
                <a:latin typeface="Arial" pitchFamily="34" charset="0"/>
              </a:rPr>
              <a:t>.</a:t>
            </a:r>
          </a:p>
          <a:p>
            <a:pPr algn="just" eaLnBrk="1" hangingPunct="1"/>
            <a:endParaRPr kumimoji="1" lang="es-MX" altLang="es-MX" sz="1400" b="1" i="1" dirty="0">
              <a:solidFill>
                <a:schemeClr val="tx2"/>
              </a:solidFill>
              <a:effectLst>
                <a:outerShdw blurRad="38100" dist="38100" dir="2700000" algn="tl">
                  <a:srgbClr val="C0C0C0"/>
                </a:outerShdw>
              </a:effectLst>
              <a:latin typeface="Arial" pitchFamily="34" charset="0"/>
            </a:endParaRPr>
          </a:p>
          <a:p>
            <a:pPr algn="just" eaLnBrk="1" hangingPunct="1"/>
            <a:r>
              <a:rPr kumimoji="1" lang="es-MX" altLang="es-MX" b="1" dirty="0" smtClean="0">
                <a:solidFill>
                  <a:schemeClr val="tx2"/>
                </a:solidFill>
                <a:latin typeface="Arial" pitchFamily="34" charset="0"/>
              </a:rPr>
              <a:t>INTERVIENE </a:t>
            </a:r>
            <a:r>
              <a:rPr kumimoji="1" lang="es-MX" altLang="es-MX" b="1" dirty="0">
                <a:solidFill>
                  <a:schemeClr val="tx2"/>
                </a:solidFill>
                <a:latin typeface="Arial" pitchFamily="34" charset="0"/>
              </a:rPr>
              <a:t>UN “MAESTRO” Y UN </a:t>
            </a:r>
            <a:r>
              <a:rPr kumimoji="1" lang="es-MX" altLang="es-MX" b="1" dirty="0" smtClean="0">
                <a:solidFill>
                  <a:schemeClr val="tx2"/>
                </a:solidFill>
                <a:latin typeface="Arial" pitchFamily="34" charset="0"/>
              </a:rPr>
              <a:t>APRENDÍZ </a:t>
            </a:r>
            <a:r>
              <a:rPr kumimoji="1" lang="es-MX" altLang="es-MX" b="1" dirty="0">
                <a:solidFill>
                  <a:schemeClr val="tx2"/>
                </a:solidFill>
                <a:latin typeface="Arial" pitchFamily="34" charset="0"/>
              </a:rPr>
              <a:t>OFRECEN CIERTAS VENTAJAS, EN ESPECIAL PARA EL GRUPO DE TRABAJADORES CALIFICADOS COMO (SOLDADORES, MONTACARGUISTAS, PLOMEROS, ELECTRICISTAS, CARPINTEROS, ETC), </a:t>
            </a:r>
            <a:r>
              <a:rPr kumimoji="1" lang="es-MX" altLang="es-MX" b="1" dirty="0" smtClean="0">
                <a:solidFill>
                  <a:schemeClr val="tx2"/>
                </a:solidFill>
                <a:latin typeface="Arial" pitchFamily="34" charset="0"/>
              </a:rPr>
              <a:t>SE </a:t>
            </a:r>
            <a:r>
              <a:rPr kumimoji="1" lang="es-MX" altLang="es-MX" b="1" dirty="0">
                <a:solidFill>
                  <a:schemeClr val="tx2"/>
                </a:solidFill>
                <a:latin typeface="Arial" pitchFamily="34" charset="0"/>
              </a:rPr>
              <a:t>OBSERVA UNA MUY ALTA </a:t>
            </a:r>
            <a:r>
              <a:rPr kumimoji="1" lang="es-MX" altLang="es-MX" b="1" dirty="0" smtClean="0">
                <a:solidFill>
                  <a:schemeClr val="tx2"/>
                </a:solidFill>
                <a:latin typeface="Arial" pitchFamily="34" charset="0"/>
              </a:rPr>
              <a:t>RELACIÓN </a:t>
            </a:r>
            <a:r>
              <a:rPr kumimoji="1" lang="es-MX" altLang="es-MX" b="1" dirty="0">
                <a:solidFill>
                  <a:schemeClr val="tx2"/>
                </a:solidFill>
                <a:latin typeface="Arial" pitchFamily="34" charset="0"/>
              </a:rPr>
              <a:t>DE </a:t>
            </a:r>
            <a:r>
              <a:rPr kumimoji="1" lang="es-MX" altLang="es-MX" b="1" dirty="0" smtClean="0">
                <a:solidFill>
                  <a:schemeClr val="tx2"/>
                </a:solidFill>
                <a:latin typeface="Arial" pitchFamily="34" charset="0"/>
              </a:rPr>
              <a:t>PARTICIPACIÓN </a:t>
            </a:r>
            <a:r>
              <a:rPr kumimoji="1" lang="es-MX" altLang="es-MX" b="1" dirty="0">
                <a:solidFill>
                  <a:schemeClr val="tx2"/>
                </a:solidFill>
                <a:latin typeface="Arial" pitchFamily="34" charset="0"/>
              </a:rPr>
              <a:t>Y </a:t>
            </a:r>
            <a:r>
              <a:rPr kumimoji="1" lang="es-MX" altLang="es-MX" b="1" dirty="0" smtClean="0">
                <a:solidFill>
                  <a:schemeClr val="tx2"/>
                </a:solidFill>
                <a:latin typeface="Arial" pitchFamily="34" charset="0"/>
              </a:rPr>
              <a:t>TRANSFERENCIA </a:t>
            </a:r>
            <a:r>
              <a:rPr kumimoji="1" lang="es-MX" altLang="es-MX" b="1" dirty="0">
                <a:solidFill>
                  <a:schemeClr val="tx2"/>
                </a:solidFill>
                <a:latin typeface="Arial" pitchFamily="34" charset="0"/>
              </a:rPr>
              <a:t>DEL TRABAJO Y DE LOS CONOCIMIENTOS PARA DESARROLLAR ESTE.</a:t>
            </a:r>
          </a:p>
        </p:txBody>
      </p:sp>
      <p:pic>
        <p:nvPicPr>
          <p:cNvPr id="281602" name="Picture 2" descr="esultado de imagen para aprendiz a exper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848" y="4266869"/>
            <a:ext cx="3231232" cy="218646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53282">
                                            <p:txEl>
                                              <p:pRg st="0" end="0"/>
                                            </p:txEl>
                                          </p:spTgt>
                                        </p:tgtEl>
                                        <p:attrNameLst>
                                          <p:attrName>style.visibility</p:attrName>
                                        </p:attrNameLst>
                                      </p:cBhvr>
                                      <p:to>
                                        <p:strVal val="visible"/>
                                      </p:to>
                                    </p:set>
                                    <p:anim calcmode="lin" valueType="num">
                                      <p:cBhvr>
                                        <p:cTn id="7" dur="500" fill="hold"/>
                                        <p:tgtEl>
                                          <p:spTgt spid="353282">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53282">
                                            <p:txEl>
                                              <p:pRg st="0" end="0"/>
                                            </p:txEl>
                                          </p:spTgt>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3282" grpId="0" build="p" autoUpdateAnimBg="0" advAuto="0"/>
    </p:bldLst>
  </p:timing>
</p:sld>
</file>

<file path=ppt/slides/slide2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4306" name="Rectangle 2"/>
          <p:cNvSpPr>
            <a:spLocks noGrp="1" noChangeArrowheads="1"/>
          </p:cNvSpPr>
          <p:nvPr>
            <p:ph type="body" idx="1"/>
          </p:nvPr>
        </p:nvSpPr>
        <p:spPr>
          <a:xfrm>
            <a:off x="990600" y="152400"/>
            <a:ext cx="7391400" cy="533400"/>
          </a:xfrm>
        </p:spPr>
        <p:txBody>
          <a:bodyPr/>
          <a:lstStyle/>
          <a:p>
            <a:pPr marL="0" indent="0" algn="ctr" eaLnBrk="1" hangingPunct="1">
              <a:buFont typeface="Wingdings" pitchFamily="2" charset="2"/>
              <a:buNone/>
            </a:pPr>
            <a:r>
              <a:rPr lang="es-MX" altLang="es-MX" b="1" dirty="0" smtClean="0">
                <a:solidFill>
                  <a:schemeClr val="tx2"/>
                </a:solidFill>
                <a:effectLst>
                  <a:outerShdw blurRad="38100" dist="38100" dir="2700000" algn="tl">
                    <a:srgbClr val="C0C0C0"/>
                  </a:outerShdw>
                </a:effectLst>
              </a:rPr>
              <a:t> CAPACITACIÓN </a:t>
            </a:r>
          </a:p>
        </p:txBody>
      </p:sp>
      <p:sp>
        <p:nvSpPr>
          <p:cNvPr id="354309" name="Text Box 5"/>
          <p:cNvSpPr txBox="1">
            <a:spLocks noChangeArrowheads="1"/>
          </p:cNvSpPr>
          <p:nvPr/>
        </p:nvSpPr>
        <p:spPr bwMode="auto">
          <a:xfrm>
            <a:off x="971600" y="773410"/>
            <a:ext cx="7848600" cy="32316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b="1" dirty="0">
                <a:solidFill>
                  <a:schemeClr val="tx2"/>
                </a:solidFill>
                <a:latin typeface="Arial" pitchFamily="34" charset="0"/>
              </a:rPr>
              <a:t> </a:t>
            </a:r>
            <a:r>
              <a:rPr kumimoji="1" lang="es-MX" altLang="es-MX" b="1" i="1" dirty="0">
                <a:solidFill>
                  <a:srgbClr val="0000FF"/>
                </a:solidFill>
                <a:effectLst>
                  <a:outerShdw blurRad="38100" dist="38100" dir="2700000" algn="tl">
                    <a:srgbClr val="C0C0C0"/>
                  </a:outerShdw>
                </a:effectLst>
                <a:latin typeface="Arial" pitchFamily="34" charset="0"/>
              </a:rPr>
              <a:t>CONFERENCIAS Y </a:t>
            </a:r>
            <a:r>
              <a:rPr kumimoji="1" lang="es-MX" altLang="es-MX" b="1" i="1" dirty="0" smtClean="0">
                <a:solidFill>
                  <a:srgbClr val="0000FF"/>
                </a:solidFill>
                <a:effectLst>
                  <a:outerShdw blurRad="38100" dist="38100" dir="2700000" algn="tl">
                    <a:srgbClr val="C0C0C0"/>
                  </a:outerShdw>
                </a:effectLst>
                <a:latin typeface="Arial" pitchFamily="34" charset="0"/>
              </a:rPr>
              <a:t>PRESENTACIÓN </a:t>
            </a:r>
            <a:r>
              <a:rPr kumimoji="1" lang="es-MX" altLang="es-MX" b="1" i="1" dirty="0">
                <a:solidFill>
                  <a:srgbClr val="0000FF"/>
                </a:solidFill>
                <a:effectLst>
                  <a:outerShdw blurRad="38100" dist="38100" dir="2700000" algn="tl">
                    <a:srgbClr val="C0C0C0"/>
                  </a:outerShdw>
                </a:effectLst>
                <a:latin typeface="Arial" pitchFamily="34" charset="0"/>
              </a:rPr>
              <a:t>DE VIDEOS.</a:t>
            </a:r>
          </a:p>
          <a:p>
            <a:pPr algn="just" eaLnBrk="1" hangingPunct="1"/>
            <a:endParaRPr kumimoji="1" lang="es-MX" altLang="es-MX" sz="1200" b="1" i="1" dirty="0">
              <a:solidFill>
                <a:schemeClr val="tx2"/>
              </a:solidFill>
              <a:effectLst>
                <a:outerShdw blurRad="38100" dist="38100" dir="2700000" algn="tl">
                  <a:srgbClr val="C0C0C0"/>
                </a:outerShdw>
              </a:effectLst>
              <a:latin typeface="Arial" pitchFamily="34" charset="0"/>
            </a:endParaRPr>
          </a:p>
          <a:p>
            <a:pPr algn="just" eaLnBrk="1" hangingPunct="1"/>
            <a:r>
              <a:rPr kumimoji="1" lang="es-MX" altLang="es-MX" b="1" dirty="0">
                <a:solidFill>
                  <a:schemeClr val="tx2"/>
                </a:solidFill>
                <a:latin typeface="Arial" pitchFamily="34" charset="0"/>
              </a:rPr>
              <a:t>LAS CONFERENCIAS IMPARTIDAS POR EXPERTOS EN LA MATERIA, LA EXHIBICION DE MATERIAL </a:t>
            </a:r>
            <a:r>
              <a:rPr kumimoji="1" lang="es-MX" altLang="es-MX" b="1" dirty="0" smtClean="0">
                <a:solidFill>
                  <a:schemeClr val="tx2"/>
                </a:solidFill>
                <a:latin typeface="Arial" pitchFamily="34" charset="0"/>
              </a:rPr>
              <a:t>DIDÁCTICO </a:t>
            </a:r>
            <a:r>
              <a:rPr kumimoji="1" lang="es-MX" altLang="es-MX" b="1" dirty="0">
                <a:solidFill>
                  <a:schemeClr val="tx2"/>
                </a:solidFill>
                <a:latin typeface="Arial" pitchFamily="34" charset="0"/>
              </a:rPr>
              <a:t>COMO VIDEOS Y </a:t>
            </a:r>
            <a:r>
              <a:rPr kumimoji="1" lang="es-MX" altLang="es-MX" b="1" dirty="0" smtClean="0">
                <a:solidFill>
                  <a:schemeClr val="tx2"/>
                </a:solidFill>
                <a:latin typeface="Arial" pitchFamily="34" charset="0"/>
              </a:rPr>
              <a:t>PELÍCULAS </a:t>
            </a:r>
            <a:r>
              <a:rPr kumimoji="1" lang="es-MX" altLang="es-MX" b="1" dirty="0">
                <a:solidFill>
                  <a:schemeClr val="tx2"/>
                </a:solidFill>
                <a:latin typeface="Arial" pitchFamily="34" charset="0"/>
              </a:rPr>
              <a:t>MOTIVACIONALES, DE </a:t>
            </a:r>
            <a:r>
              <a:rPr kumimoji="1" lang="es-MX" altLang="es-MX" b="1" dirty="0" smtClean="0">
                <a:solidFill>
                  <a:schemeClr val="tx2"/>
                </a:solidFill>
                <a:latin typeface="Arial" pitchFamily="34" charset="0"/>
              </a:rPr>
              <a:t>SUPERACIÓN, </a:t>
            </a:r>
            <a:r>
              <a:rPr kumimoji="1" lang="es-MX" altLang="es-MX" b="1" dirty="0">
                <a:solidFill>
                  <a:schemeClr val="tx2"/>
                </a:solidFill>
                <a:latin typeface="Arial" pitchFamily="34" charset="0"/>
              </a:rPr>
              <a:t>DE VENTAS, Y AUDIOVISUALES, DEPENDEN </a:t>
            </a:r>
            <a:r>
              <a:rPr kumimoji="1" lang="es-MX" altLang="es-MX" b="1" dirty="0" smtClean="0">
                <a:solidFill>
                  <a:schemeClr val="tx2"/>
                </a:solidFill>
                <a:latin typeface="Arial" pitchFamily="34" charset="0"/>
              </a:rPr>
              <a:t>MÁS </a:t>
            </a:r>
            <a:r>
              <a:rPr kumimoji="1" lang="es-MX" altLang="es-MX" b="1" dirty="0">
                <a:solidFill>
                  <a:schemeClr val="tx2"/>
                </a:solidFill>
                <a:latin typeface="Arial" pitchFamily="34" charset="0"/>
              </a:rPr>
              <a:t>DE LA COMUNICACIÓN  Y MENOS DE LA PARTICIPACION ACTIVA</a:t>
            </a:r>
            <a:r>
              <a:rPr kumimoji="1" lang="es-MX" altLang="es-MX" b="1" dirty="0" smtClean="0">
                <a:solidFill>
                  <a:schemeClr val="tx2"/>
                </a:solidFill>
                <a:latin typeface="Arial" pitchFamily="34" charset="0"/>
              </a:rPr>
              <a:t>.</a:t>
            </a:r>
            <a:endParaRPr kumimoji="1" lang="es-MX" altLang="es-MX" b="1" dirty="0" smtClean="0">
              <a:solidFill>
                <a:schemeClr val="tx2"/>
              </a:solidFill>
              <a:latin typeface="Arial" pitchFamily="34" charset="0"/>
            </a:endParaRPr>
          </a:p>
        </p:txBody>
      </p:sp>
      <p:pic>
        <p:nvPicPr>
          <p:cNvPr id="280578" name="Picture 2" descr="esultado de imagen para conferenci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1037" y="3931246"/>
            <a:ext cx="6029725" cy="247776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54306">
                                            <p:txEl>
                                              <p:pRg st="0" end="0"/>
                                            </p:txEl>
                                          </p:spTgt>
                                        </p:tgtEl>
                                        <p:attrNameLst>
                                          <p:attrName>style.visibility</p:attrName>
                                        </p:attrNameLst>
                                      </p:cBhvr>
                                      <p:to>
                                        <p:strVal val="visible"/>
                                      </p:to>
                                    </p:set>
                                    <p:anim calcmode="lin" valueType="num">
                                      <p:cBhvr>
                                        <p:cTn id="7" dur="500" fill="hold"/>
                                        <p:tgtEl>
                                          <p:spTgt spid="354306">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54306">
                                            <p:txEl>
                                              <p:pRg st="0" end="0"/>
                                            </p:txEl>
                                          </p:spTgt>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4306" grpId="0" build="p" autoUpdateAnimBg="0" advAuto="0"/>
    </p:bldLst>
  </p:timing>
</p:sld>
</file>

<file path=ppt/slides/slide2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5330" name="Rectangle 2"/>
          <p:cNvSpPr>
            <a:spLocks noGrp="1" noChangeArrowheads="1"/>
          </p:cNvSpPr>
          <p:nvPr>
            <p:ph type="body" idx="1"/>
          </p:nvPr>
        </p:nvSpPr>
        <p:spPr>
          <a:xfrm>
            <a:off x="990600" y="152400"/>
            <a:ext cx="7391400" cy="533400"/>
          </a:xfrm>
        </p:spPr>
        <p:txBody>
          <a:bodyPr/>
          <a:lstStyle/>
          <a:p>
            <a:pPr marL="0" indent="0" algn="ctr" eaLnBrk="1" hangingPunct="1">
              <a:buFont typeface="Wingdings" pitchFamily="2" charset="2"/>
              <a:buNone/>
            </a:pPr>
            <a:r>
              <a:rPr lang="es-MX" altLang="es-MX" b="1" dirty="0" smtClean="0">
                <a:solidFill>
                  <a:schemeClr val="tx2"/>
                </a:solidFill>
                <a:effectLst>
                  <a:outerShdw blurRad="38100" dist="38100" dir="2700000" algn="tl">
                    <a:srgbClr val="C0C0C0"/>
                  </a:outerShdw>
                </a:effectLst>
              </a:rPr>
              <a:t> CAPACITACIÓN </a:t>
            </a:r>
          </a:p>
        </p:txBody>
      </p:sp>
      <p:grpSp>
        <p:nvGrpSpPr>
          <p:cNvPr id="355331" name="Group 3"/>
          <p:cNvGrpSpPr>
            <a:grpSpLocks/>
          </p:cNvGrpSpPr>
          <p:nvPr/>
        </p:nvGrpSpPr>
        <p:grpSpPr bwMode="auto">
          <a:xfrm>
            <a:off x="899592" y="868363"/>
            <a:ext cx="7848600" cy="4830762"/>
            <a:chOff x="384" y="547"/>
            <a:chExt cx="5232" cy="3043"/>
          </a:xfrm>
        </p:grpSpPr>
        <p:sp>
          <p:nvSpPr>
            <p:cNvPr id="355332" name="Text Box 4"/>
            <p:cNvSpPr txBox="1">
              <a:spLocks noChangeArrowheads="1"/>
            </p:cNvSpPr>
            <p:nvPr/>
          </p:nvSpPr>
          <p:spPr bwMode="auto">
            <a:xfrm>
              <a:off x="788" y="547"/>
              <a:ext cx="4396" cy="604"/>
            </a:xfrm>
            <a:prstGeom prst="rect">
              <a:avLst/>
            </a:prstGeom>
            <a:noFill/>
            <a:ln w="12700" cap="sq">
              <a:solidFill>
                <a:schemeClr val="bg1"/>
              </a:solidFill>
              <a:miter lim="800000"/>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2800" b="1" dirty="0">
                  <a:solidFill>
                    <a:srgbClr val="FF0000"/>
                  </a:solidFill>
                  <a:effectLst>
                    <a:outerShdw blurRad="38100" dist="38100" dir="2700000" algn="tl">
                      <a:srgbClr val="C0C0C0"/>
                    </a:outerShdw>
                  </a:effectLst>
                  <a:latin typeface="Arial" charset="0"/>
                  <a:ea typeface="+mn-ea"/>
                </a:rPr>
                <a:t>ENFOQUE DE </a:t>
              </a:r>
              <a:r>
                <a:rPr kumimoji="1" lang="es-MX" sz="2800" b="1" dirty="0" smtClean="0">
                  <a:solidFill>
                    <a:srgbClr val="FF0000"/>
                  </a:solidFill>
                  <a:effectLst>
                    <a:outerShdw blurRad="38100" dist="38100" dir="2700000" algn="tl">
                      <a:srgbClr val="C0C0C0"/>
                    </a:outerShdw>
                  </a:effectLst>
                  <a:latin typeface="Arial" charset="0"/>
                  <a:ea typeface="+mn-ea"/>
                </a:rPr>
                <a:t>CAPACITACIÓN </a:t>
              </a:r>
              <a:r>
                <a:rPr kumimoji="1" lang="es-MX" sz="2800" b="1" dirty="0">
                  <a:solidFill>
                    <a:srgbClr val="FF0000"/>
                  </a:solidFill>
                  <a:effectLst>
                    <a:outerShdw blurRad="38100" dist="38100" dir="2700000" algn="tl">
                      <a:srgbClr val="C0C0C0"/>
                    </a:outerShdw>
                  </a:effectLst>
                  <a:latin typeface="Arial" charset="0"/>
                  <a:ea typeface="+mn-ea"/>
                </a:rPr>
                <a:t>Y DESARROLLO</a:t>
              </a:r>
              <a:endParaRPr kumimoji="1" lang="es-ES" sz="2800" b="1" dirty="0">
                <a:solidFill>
                  <a:srgbClr val="FF0000"/>
                </a:solidFill>
                <a:effectLst>
                  <a:outerShdw blurRad="38100" dist="38100" dir="2700000" algn="tl">
                    <a:srgbClr val="C0C0C0"/>
                  </a:outerShdw>
                </a:effectLst>
                <a:latin typeface="Arial" charset="0"/>
                <a:ea typeface="+mn-ea"/>
              </a:endParaRPr>
            </a:p>
          </p:txBody>
        </p:sp>
        <p:sp>
          <p:nvSpPr>
            <p:cNvPr id="264197" name="Text Box 5"/>
            <p:cNvSpPr txBox="1">
              <a:spLocks noChangeArrowheads="1"/>
            </p:cNvSpPr>
            <p:nvPr/>
          </p:nvSpPr>
          <p:spPr bwMode="auto">
            <a:xfrm>
              <a:off x="384" y="1224"/>
              <a:ext cx="5232" cy="2366"/>
            </a:xfrm>
            <a:prstGeom prst="rect">
              <a:avLst/>
            </a:prstGeom>
            <a:noFill/>
            <a:ln w="12700" cap="sq">
              <a:solidFill>
                <a:schemeClr val="bg1"/>
              </a:solidFill>
              <a:miter lim="800000"/>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b="1" dirty="0">
                  <a:solidFill>
                    <a:schemeClr val="tx2"/>
                  </a:solidFill>
                  <a:latin typeface="Arial" pitchFamily="34" charset="0"/>
                </a:rPr>
                <a:t>POR LO ANTERIOR PARA MEJORAR LOS NIVELES DE </a:t>
              </a:r>
              <a:r>
                <a:rPr kumimoji="1" lang="es-MX" altLang="es-MX" b="1" dirty="0" smtClean="0">
                  <a:solidFill>
                    <a:schemeClr val="tx2"/>
                  </a:solidFill>
                  <a:latin typeface="Arial" pitchFamily="34" charset="0"/>
                </a:rPr>
                <a:t>PARTICIPACIÓN</a:t>
              </a:r>
              <a:r>
                <a:rPr kumimoji="1" lang="es-MX" altLang="es-MX" b="1" dirty="0">
                  <a:solidFill>
                    <a:schemeClr val="tx2"/>
                  </a:solidFill>
                  <a:latin typeface="Arial" pitchFamily="34" charset="0"/>
                </a:rPr>
                <a:t>, DE TRANSFERENCIA, </a:t>
              </a:r>
              <a:r>
                <a:rPr kumimoji="1" lang="es-MX" altLang="es-MX" b="1" dirty="0" smtClean="0">
                  <a:solidFill>
                    <a:schemeClr val="tx2"/>
                  </a:solidFill>
                  <a:latin typeface="Arial" pitchFamily="34" charset="0"/>
                </a:rPr>
                <a:t>REPETICIÓN </a:t>
              </a:r>
              <a:r>
                <a:rPr kumimoji="1" lang="es-MX" altLang="es-MX" b="1" dirty="0">
                  <a:solidFill>
                    <a:schemeClr val="tx2"/>
                  </a:solidFill>
                  <a:latin typeface="Arial" pitchFamily="34" charset="0"/>
                </a:rPr>
                <a:t>Y RETROALIMENTACION DE LA </a:t>
              </a:r>
              <a:r>
                <a:rPr kumimoji="1" lang="es-MX" altLang="es-MX" b="1" dirty="0" smtClean="0">
                  <a:solidFill>
                    <a:schemeClr val="tx2"/>
                  </a:solidFill>
                  <a:latin typeface="Arial" pitchFamily="34" charset="0"/>
                </a:rPr>
                <a:t>INFORMACIÓN </a:t>
              </a:r>
              <a:r>
                <a:rPr kumimoji="1" lang="es-MX" altLang="es-MX" b="1" dirty="0">
                  <a:solidFill>
                    <a:schemeClr val="tx2"/>
                  </a:solidFill>
                  <a:latin typeface="Arial" pitchFamily="34" charset="0"/>
                </a:rPr>
                <a:t>Y CON LA FINALIDAD DE TENER UNA MEJOR </a:t>
              </a:r>
              <a:r>
                <a:rPr kumimoji="1" lang="es-MX" altLang="es-MX" b="1" dirty="0" smtClean="0">
                  <a:solidFill>
                    <a:schemeClr val="tx2"/>
                  </a:solidFill>
                  <a:latin typeface="Arial" pitchFamily="34" charset="0"/>
                </a:rPr>
                <a:t>ADQUISICIÓN </a:t>
              </a:r>
              <a:r>
                <a:rPr kumimoji="1" lang="es-MX" altLang="es-MX" b="1" dirty="0">
                  <a:solidFill>
                    <a:schemeClr val="tx2"/>
                  </a:solidFill>
                  <a:latin typeface="Arial" pitchFamily="34" charset="0"/>
                </a:rPr>
                <a:t>DE CONOCIMIENTOS ENTRE NUESTROS CAPACITADOS ES NECESARIO ORGANIZAR AL FINAL DE LA </a:t>
              </a:r>
              <a:r>
                <a:rPr kumimoji="1" lang="es-MX" altLang="es-MX" b="1" dirty="0" smtClean="0">
                  <a:solidFill>
                    <a:schemeClr val="tx2"/>
                  </a:solidFill>
                  <a:latin typeface="Arial" pitchFamily="34" charset="0"/>
                </a:rPr>
                <a:t>CAPACITACIÓN</a:t>
              </a:r>
              <a:r>
                <a:rPr kumimoji="1" lang="es-MX" altLang="es-MX" b="1" dirty="0">
                  <a:solidFill>
                    <a:schemeClr val="tx2"/>
                  </a:solidFill>
                  <a:latin typeface="Arial" pitchFamily="34" charset="0"/>
                </a:rPr>
                <a:t>, </a:t>
              </a:r>
              <a:r>
                <a:rPr kumimoji="1" lang="es-MX" altLang="es-MX" b="1" i="1" u="sng" dirty="0">
                  <a:solidFill>
                    <a:srgbClr val="0000FF"/>
                  </a:solidFill>
                  <a:latin typeface="Arial" pitchFamily="34" charset="0"/>
                </a:rPr>
                <a:t>FOROS DE </a:t>
              </a:r>
              <a:r>
                <a:rPr kumimoji="1" lang="es-MX" altLang="es-MX" b="1" i="1" u="sng" dirty="0" smtClean="0">
                  <a:solidFill>
                    <a:srgbClr val="0000FF"/>
                  </a:solidFill>
                  <a:latin typeface="Arial" pitchFamily="34" charset="0"/>
                </a:rPr>
                <a:t>DISCUSIÓN</a:t>
              </a:r>
              <a:r>
                <a:rPr kumimoji="1" lang="es-MX" altLang="es-MX" b="1" i="1" u="sng" dirty="0">
                  <a:solidFill>
                    <a:srgbClr val="0000FF"/>
                  </a:solidFill>
                  <a:latin typeface="Arial" pitchFamily="34" charset="0"/>
                </a:rPr>
                <a:t>, MESAS REDONDAS </a:t>
              </a:r>
              <a:r>
                <a:rPr kumimoji="1" lang="es-MX" altLang="es-MX" b="1" dirty="0">
                  <a:solidFill>
                    <a:schemeClr val="tx2"/>
                  </a:solidFill>
                  <a:latin typeface="Arial" pitchFamily="34" charset="0"/>
                </a:rPr>
                <a:t>Y CUALQUIER OTRO </a:t>
              </a:r>
              <a:r>
                <a:rPr kumimoji="1" lang="es-MX" altLang="es-MX" b="1" dirty="0" smtClean="0">
                  <a:solidFill>
                    <a:schemeClr val="tx2"/>
                  </a:solidFill>
                  <a:latin typeface="Arial" pitchFamily="34" charset="0"/>
                </a:rPr>
                <a:t>MÉTODO </a:t>
              </a:r>
              <a:r>
                <a:rPr kumimoji="1" lang="es-MX" altLang="es-MX" b="1" dirty="0">
                  <a:solidFill>
                    <a:schemeClr val="tx2"/>
                  </a:solidFill>
                  <a:latin typeface="Arial" pitchFamily="34" charset="0"/>
                </a:rPr>
                <a:t>QUE IMPLIQUE LA </a:t>
              </a:r>
              <a:r>
                <a:rPr kumimoji="1" lang="es-MX" altLang="es-MX" b="1" dirty="0" smtClean="0">
                  <a:solidFill>
                    <a:schemeClr val="tx2"/>
                  </a:solidFill>
                  <a:latin typeface="Arial" pitchFamily="34" charset="0"/>
                </a:rPr>
                <a:t>PARTICIPACIÓN </a:t>
              </a:r>
              <a:r>
                <a:rPr kumimoji="1" lang="es-MX" altLang="es-MX" b="1" dirty="0">
                  <a:solidFill>
                    <a:schemeClr val="tx2"/>
                  </a:solidFill>
                  <a:latin typeface="Arial" pitchFamily="34" charset="0"/>
                </a:rPr>
                <a:t>DE LOS EDUCANDOS.</a:t>
              </a:r>
              <a:endParaRPr kumimoji="1" lang="es-ES" altLang="es-MX" b="1" dirty="0">
                <a:solidFill>
                  <a:schemeClr val="tx2"/>
                </a:solidFill>
                <a:latin typeface="Arial" pitchFamily="34" charset="0"/>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55330">
                                            <p:txEl>
                                              <p:pRg st="0" end="0"/>
                                            </p:txEl>
                                          </p:spTgt>
                                        </p:tgtEl>
                                        <p:attrNameLst>
                                          <p:attrName>style.visibility</p:attrName>
                                        </p:attrNameLst>
                                      </p:cBhvr>
                                      <p:to>
                                        <p:strVal val="visible"/>
                                      </p:to>
                                    </p:set>
                                    <p:anim calcmode="lin" valueType="num">
                                      <p:cBhvr>
                                        <p:cTn id="7" dur="500" fill="hold"/>
                                        <p:tgtEl>
                                          <p:spTgt spid="355330">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55330">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355331"/>
                                        </p:tgtEl>
                                        <p:attrNameLst>
                                          <p:attrName>style.visibility</p:attrName>
                                        </p:attrNameLst>
                                      </p:cBhvr>
                                      <p:to>
                                        <p:strVal val="visible"/>
                                      </p:to>
                                    </p:set>
                                    <p:anim calcmode="lin" valueType="num">
                                      <p:cBhvr>
                                        <p:cTn id="12" dur="500" fill="hold"/>
                                        <p:tgtEl>
                                          <p:spTgt spid="355331"/>
                                        </p:tgtEl>
                                        <p:attrNameLst>
                                          <p:attrName>ppt_w</p:attrName>
                                        </p:attrNameLst>
                                      </p:cBhvr>
                                      <p:tavLst>
                                        <p:tav tm="0">
                                          <p:val>
                                            <p:fltVal val="0"/>
                                          </p:val>
                                        </p:tav>
                                        <p:tav tm="100000">
                                          <p:val>
                                            <p:strVal val="#ppt_w"/>
                                          </p:val>
                                        </p:tav>
                                      </p:tavLst>
                                    </p:anim>
                                    <p:anim calcmode="lin" valueType="num">
                                      <p:cBhvr>
                                        <p:cTn id="13" dur="500" fill="hold"/>
                                        <p:tgtEl>
                                          <p:spTgt spid="35533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5330" grpId="0" build="p" autoUpdateAnimBg="0" advAuto="0"/>
    </p:bldLst>
  </p:timing>
</p:sld>
</file>

<file path=ppt/slides/slide2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6354" name="Rectangle 2"/>
          <p:cNvSpPr>
            <a:spLocks noGrp="1" noChangeArrowheads="1"/>
          </p:cNvSpPr>
          <p:nvPr>
            <p:ph type="body" idx="1"/>
          </p:nvPr>
        </p:nvSpPr>
        <p:spPr>
          <a:xfrm>
            <a:off x="990600" y="44624"/>
            <a:ext cx="7391400" cy="533400"/>
          </a:xfrm>
        </p:spPr>
        <p:txBody>
          <a:bodyPr/>
          <a:lstStyle/>
          <a:p>
            <a:pPr marL="0" indent="0" algn="ctr" eaLnBrk="1" hangingPunct="1">
              <a:buFont typeface="Wingdings" pitchFamily="2" charset="2"/>
              <a:buNone/>
            </a:pPr>
            <a:r>
              <a:rPr lang="es-MX" altLang="es-MX" sz="3200" b="1" dirty="0" smtClean="0">
                <a:solidFill>
                  <a:schemeClr val="tx2"/>
                </a:solidFill>
                <a:effectLst>
                  <a:outerShdw blurRad="38100" dist="38100" dir="2700000" algn="tl">
                    <a:srgbClr val="C0C0C0"/>
                  </a:outerShdw>
                </a:effectLst>
              </a:rPr>
              <a:t> CAPACITACIÓN </a:t>
            </a:r>
          </a:p>
        </p:txBody>
      </p:sp>
      <p:grpSp>
        <p:nvGrpSpPr>
          <p:cNvPr id="356355" name="Group 3"/>
          <p:cNvGrpSpPr>
            <a:grpSpLocks/>
          </p:cNvGrpSpPr>
          <p:nvPr/>
        </p:nvGrpSpPr>
        <p:grpSpPr bwMode="auto">
          <a:xfrm>
            <a:off x="730696" y="692696"/>
            <a:ext cx="8305800" cy="3600450"/>
            <a:chOff x="384" y="547"/>
            <a:chExt cx="5232" cy="2268"/>
          </a:xfrm>
        </p:grpSpPr>
        <p:sp>
          <p:nvSpPr>
            <p:cNvPr id="356356" name="Text Box 4"/>
            <p:cNvSpPr txBox="1">
              <a:spLocks noChangeArrowheads="1"/>
            </p:cNvSpPr>
            <p:nvPr/>
          </p:nvSpPr>
          <p:spPr bwMode="auto">
            <a:xfrm>
              <a:off x="788" y="547"/>
              <a:ext cx="4396" cy="52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b="1" dirty="0">
                  <a:solidFill>
                    <a:srgbClr val="FF0000"/>
                  </a:solidFill>
                  <a:effectLst>
                    <a:outerShdw blurRad="38100" dist="38100" dir="2700000" algn="tl">
                      <a:srgbClr val="C0C0C0"/>
                    </a:outerShdw>
                  </a:effectLst>
                  <a:latin typeface="Arial" charset="0"/>
                  <a:ea typeface="+mn-ea"/>
                </a:rPr>
                <a:t>ENFOQUE DE </a:t>
              </a:r>
              <a:r>
                <a:rPr kumimoji="1" lang="es-MX" b="1" dirty="0" smtClean="0">
                  <a:solidFill>
                    <a:srgbClr val="FF0000"/>
                  </a:solidFill>
                  <a:effectLst>
                    <a:outerShdw blurRad="38100" dist="38100" dir="2700000" algn="tl">
                      <a:srgbClr val="C0C0C0"/>
                    </a:outerShdw>
                  </a:effectLst>
                  <a:latin typeface="Arial" charset="0"/>
                  <a:ea typeface="+mn-ea"/>
                </a:rPr>
                <a:t>CAPACITACIÓN </a:t>
              </a:r>
              <a:r>
                <a:rPr kumimoji="1" lang="es-MX" b="1" dirty="0">
                  <a:solidFill>
                    <a:srgbClr val="FF0000"/>
                  </a:solidFill>
                  <a:effectLst>
                    <a:outerShdw blurRad="38100" dist="38100" dir="2700000" algn="tl">
                      <a:srgbClr val="C0C0C0"/>
                    </a:outerShdw>
                  </a:effectLst>
                  <a:latin typeface="Arial" charset="0"/>
                  <a:ea typeface="+mn-ea"/>
                </a:rPr>
                <a:t>Y DESARROLLO</a:t>
              </a:r>
              <a:endParaRPr kumimoji="1" lang="es-ES" b="1" dirty="0">
                <a:solidFill>
                  <a:srgbClr val="FF0000"/>
                </a:solidFill>
                <a:effectLst>
                  <a:outerShdw blurRad="38100" dist="38100" dir="2700000" algn="tl">
                    <a:srgbClr val="C0C0C0"/>
                  </a:outerShdw>
                </a:effectLst>
                <a:latin typeface="Arial" charset="0"/>
                <a:ea typeface="+mn-ea"/>
              </a:endParaRPr>
            </a:p>
          </p:txBody>
        </p:sp>
        <p:sp>
          <p:nvSpPr>
            <p:cNvPr id="356357" name="Text Box 5"/>
            <p:cNvSpPr txBox="1">
              <a:spLocks noChangeArrowheads="1"/>
            </p:cNvSpPr>
            <p:nvPr/>
          </p:nvSpPr>
          <p:spPr bwMode="auto">
            <a:xfrm>
              <a:off x="384" y="1051"/>
              <a:ext cx="5232" cy="176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r>
                <a:rPr kumimoji="1" lang="es-MX" altLang="es-MX" sz="2200" b="1" dirty="0">
                  <a:solidFill>
                    <a:schemeClr val="tx2"/>
                  </a:solidFill>
                  <a:latin typeface="Arial" pitchFamily="34" charset="0"/>
                </a:rPr>
                <a:t>                 </a:t>
              </a:r>
              <a:r>
                <a:rPr kumimoji="1" lang="es-MX" altLang="es-MX" sz="2200" b="1" i="1" dirty="0">
                  <a:solidFill>
                    <a:srgbClr val="0000FF"/>
                  </a:solidFill>
                  <a:effectLst>
                    <a:outerShdw blurRad="38100" dist="38100" dir="2700000" algn="tl">
                      <a:srgbClr val="C0C0C0"/>
                    </a:outerShdw>
                  </a:effectLst>
                  <a:latin typeface="Arial" pitchFamily="34" charset="0"/>
                </a:rPr>
                <a:t>ENTRENAMIENTO VESTICULAR.</a:t>
              </a:r>
            </a:p>
            <a:p>
              <a:pPr eaLnBrk="1" hangingPunct="1"/>
              <a:endParaRPr kumimoji="1" lang="es-MX" altLang="es-MX" sz="2200" b="1" dirty="0">
                <a:solidFill>
                  <a:schemeClr val="tx2"/>
                </a:solidFill>
                <a:latin typeface="Arial" pitchFamily="34" charset="0"/>
              </a:endParaRPr>
            </a:p>
            <a:p>
              <a:pPr algn="just" eaLnBrk="1" hangingPunct="1"/>
              <a:r>
                <a:rPr kumimoji="1" lang="es-MX" altLang="es-MX" sz="2200" b="1" dirty="0" smtClean="0">
                  <a:solidFill>
                    <a:schemeClr val="tx2"/>
                  </a:solidFill>
                  <a:latin typeface="Arial" pitchFamily="34" charset="0"/>
                </a:rPr>
                <a:t>CON </a:t>
              </a:r>
              <a:r>
                <a:rPr kumimoji="1" lang="es-MX" altLang="es-MX" sz="2200" b="1" dirty="0">
                  <a:solidFill>
                    <a:schemeClr val="tx2"/>
                  </a:solidFill>
                  <a:latin typeface="Arial" pitchFamily="34" charset="0"/>
                </a:rPr>
                <a:t>LA FINALIDAD DE NO INTERRUMPIR CON SUS OPERACIONES NORMALES, UTILIZAN Y ACONDICIONAN OTRAS INSTALACIONES, QUE SIMULAN LAS DIFERENTES CONDICIONES DE LA OPERACIÓN REAL, EN LA CUAL SE INSTRUYE AL PERSONAL, COMO SI ESTUVIERAN </a:t>
              </a:r>
              <a:r>
                <a:rPr kumimoji="1" lang="es-MX" altLang="es-MX" sz="2200" b="1" dirty="0" smtClean="0">
                  <a:solidFill>
                    <a:schemeClr val="tx2"/>
                  </a:solidFill>
                  <a:latin typeface="Arial" pitchFamily="34" charset="0"/>
                </a:rPr>
                <a:t>LABORANDO.</a:t>
              </a:r>
              <a:endParaRPr kumimoji="1" lang="es-MX" altLang="es-MX" sz="2200" b="1" dirty="0">
                <a:solidFill>
                  <a:schemeClr val="tx2"/>
                </a:solidFill>
                <a:latin typeface="Arial" pitchFamily="34" charset="0"/>
              </a:endParaRPr>
            </a:p>
          </p:txBody>
        </p:sp>
      </p:grpSp>
      <p:pic>
        <p:nvPicPr>
          <p:cNvPr id="2" name="Imagen 1"/>
          <p:cNvPicPr>
            <a:picLocks noChangeAspect="1"/>
          </p:cNvPicPr>
          <p:nvPr/>
        </p:nvPicPr>
        <p:blipFill>
          <a:blip r:embed="rId2"/>
          <a:stretch>
            <a:fillRect/>
          </a:stretch>
        </p:blipFill>
        <p:spPr>
          <a:xfrm>
            <a:off x="3010892" y="4005064"/>
            <a:ext cx="3289300" cy="24638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56354">
                                            <p:txEl>
                                              <p:pRg st="0" end="0"/>
                                            </p:txEl>
                                          </p:spTgt>
                                        </p:tgtEl>
                                        <p:attrNameLst>
                                          <p:attrName>style.visibility</p:attrName>
                                        </p:attrNameLst>
                                      </p:cBhvr>
                                      <p:to>
                                        <p:strVal val="visible"/>
                                      </p:to>
                                    </p:set>
                                    <p:anim calcmode="lin" valueType="num">
                                      <p:cBhvr>
                                        <p:cTn id="7" dur="500" fill="hold"/>
                                        <p:tgtEl>
                                          <p:spTgt spid="356354">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56354">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356355"/>
                                        </p:tgtEl>
                                        <p:attrNameLst>
                                          <p:attrName>style.visibility</p:attrName>
                                        </p:attrNameLst>
                                      </p:cBhvr>
                                      <p:to>
                                        <p:strVal val="visible"/>
                                      </p:to>
                                    </p:set>
                                    <p:anim calcmode="lin" valueType="num">
                                      <p:cBhvr>
                                        <p:cTn id="12" dur="500" fill="hold"/>
                                        <p:tgtEl>
                                          <p:spTgt spid="356355"/>
                                        </p:tgtEl>
                                        <p:attrNameLst>
                                          <p:attrName>ppt_w</p:attrName>
                                        </p:attrNameLst>
                                      </p:cBhvr>
                                      <p:tavLst>
                                        <p:tav tm="0">
                                          <p:val>
                                            <p:fltVal val="0"/>
                                          </p:val>
                                        </p:tav>
                                        <p:tav tm="100000">
                                          <p:val>
                                            <p:strVal val="#ppt_w"/>
                                          </p:val>
                                        </p:tav>
                                      </p:tavLst>
                                    </p:anim>
                                    <p:anim calcmode="lin" valueType="num">
                                      <p:cBhvr>
                                        <p:cTn id="13" dur="500" fill="hold"/>
                                        <p:tgtEl>
                                          <p:spTgt spid="35635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6354" grpId="0" build="p" autoUpdateAnimBg="0" advAuto="0"/>
    </p:bldLst>
  </p:timing>
</p:sld>
</file>

<file path=ppt/slides/slide2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7378" name="Rectangle 2"/>
          <p:cNvSpPr>
            <a:spLocks noGrp="1" noChangeArrowheads="1"/>
          </p:cNvSpPr>
          <p:nvPr>
            <p:ph type="body" idx="1"/>
          </p:nvPr>
        </p:nvSpPr>
        <p:spPr>
          <a:xfrm>
            <a:off x="990600" y="152400"/>
            <a:ext cx="7391400" cy="533400"/>
          </a:xfrm>
        </p:spPr>
        <p:txBody>
          <a:bodyPr/>
          <a:lstStyle/>
          <a:p>
            <a:pPr marL="0" indent="0" algn="ctr" eaLnBrk="1" hangingPunct="1">
              <a:buFont typeface="Wingdings" pitchFamily="2" charset="2"/>
              <a:buNone/>
            </a:pPr>
            <a:r>
              <a:rPr lang="es-MX" altLang="es-MX" b="1" dirty="0" smtClean="0">
                <a:solidFill>
                  <a:schemeClr val="tx2"/>
                </a:solidFill>
                <a:effectLst>
                  <a:outerShdw blurRad="38100" dist="38100" dir="2700000" algn="tl">
                    <a:srgbClr val="C0C0C0"/>
                  </a:outerShdw>
                </a:effectLst>
              </a:rPr>
              <a:t> CAPACITACIÓN </a:t>
            </a:r>
          </a:p>
        </p:txBody>
      </p:sp>
      <p:grpSp>
        <p:nvGrpSpPr>
          <p:cNvPr id="357382" name="Group 6"/>
          <p:cNvGrpSpPr>
            <a:grpSpLocks/>
          </p:cNvGrpSpPr>
          <p:nvPr/>
        </p:nvGrpSpPr>
        <p:grpSpPr bwMode="auto">
          <a:xfrm>
            <a:off x="838200" y="685800"/>
            <a:ext cx="8305800" cy="2652713"/>
            <a:chOff x="384" y="502"/>
            <a:chExt cx="5232" cy="1671"/>
          </a:xfrm>
        </p:grpSpPr>
        <p:sp>
          <p:nvSpPr>
            <p:cNvPr id="357380" name="Text Box 4"/>
            <p:cNvSpPr txBox="1">
              <a:spLocks noChangeArrowheads="1"/>
            </p:cNvSpPr>
            <p:nvPr/>
          </p:nvSpPr>
          <p:spPr bwMode="auto">
            <a:xfrm>
              <a:off x="788" y="502"/>
              <a:ext cx="4396" cy="5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2800" b="1" dirty="0">
                  <a:solidFill>
                    <a:srgbClr val="FF0000"/>
                  </a:solidFill>
                  <a:effectLst>
                    <a:outerShdw blurRad="38100" dist="38100" dir="2700000" algn="tl">
                      <a:srgbClr val="C0C0C0"/>
                    </a:outerShdw>
                  </a:effectLst>
                  <a:latin typeface="Arial" charset="0"/>
                  <a:ea typeface="+mn-ea"/>
                </a:rPr>
                <a:t>ENFOQUE DE </a:t>
              </a:r>
              <a:r>
                <a:rPr kumimoji="1" lang="es-MX" sz="2800" b="1" dirty="0" smtClean="0">
                  <a:solidFill>
                    <a:srgbClr val="FF0000"/>
                  </a:solidFill>
                  <a:effectLst>
                    <a:outerShdw blurRad="38100" dist="38100" dir="2700000" algn="tl">
                      <a:srgbClr val="C0C0C0"/>
                    </a:outerShdw>
                  </a:effectLst>
                  <a:latin typeface="Arial" charset="0"/>
                  <a:ea typeface="+mn-ea"/>
                </a:rPr>
                <a:t>CAPACITACIÓN </a:t>
              </a:r>
              <a:r>
                <a:rPr kumimoji="1" lang="es-MX" sz="2800" b="1" dirty="0">
                  <a:solidFill>
                    <a:srgbClr val="FF0000"/>
                  </a:solidFill>
                  <a:effectLst>
                    <a:outerShdw blurRad="38100" dist="38100" dir="2700000" algn="tl">
                      <a:srgbClr val="C0C0C0"/>
                    </a:outerShdw>
                  </a:effectLst>
                  <a:latin typeface="Arial" charset="0"/>
                  <a:ea typeface="+mn-ea"/>
                </a:rPr>
                <a:t>Y DESARROLLO</a:t>
              </a:r>
              <a:endParaRPr kumimoji="1" lang="es-ES" sz="2800" b="1" dirty="0">
                <a:solidFill>
                  <a:srgbClr val="FF0000"/>
                </a:solidFill>
                <a:effectLst>
                  <a:outerShdw blurRad="38100" dist="38100" dir="2700000" algn="tl">
                    <a:srgbClr val="C0C0C0"/>
                  </a:outerShdw>
                </a:effectLst>
                <a:latin typeface="Arial" charset="0"/>
                <a:ea typeface="+mn-ea"/>
              </a:endParaRPr>
            </a:p>
          </p:txBody>
        </p:sp>
        <p:sp>
          <p:nvSpPr>
            <p:cNvPr id="357381" name="Text Box 5"/>
            <p:cNvSpPr txBox="1">
              <a:spLocks noChangeArrowheads="1"/>
            </p:cNvSpPr>
            <p:nvPr/>
          </p:nvSpPr>
          <p:spPr bwMode="auto">
            <a:xfrm>
              <a:off x="384" y="1068"/>
              <a:ext cx="5232" cy="110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000" b="1" dirty="0">
                  <a:solidFill>
                    <a:schemeClr val="tx2"/>
                  </a:solidFill>
                  <a:latin typeface="Arial" pitchFamily="34" charset="0"/>
                </a:rPr>
                <a:t>              </a:t>
              </a:r>
              <a:r>
                <a:rPr kumimoji="1" lang="es-MX" altLang="es-MX" sz="2800" b="1" i="1" dirty="0">
                  <a:solidFill>
                    <a:srgbClr val="0000FF"/>
                  </a:solidFill>
                  <a:effectLst>
                    <a:outerShdw blurRad="38100" dist="38100" dir="2700000" algn="tl">
                      <a:srgbClr val="C0C0C0"/>
                    </a:outerShdw>
                  </a:effectLst>
                  <a:latin typeface="Arial" pitchFamily="34" charset="0"/>
                </a:rPr>
                <a:t>ROLE PLAYING Y </a:t>
              </a:r>
              <a:r>
                <a:rPr kumimoji="1" lang="es-MX" altLang="es-MX" sz="2800" b="1" i="1" dirty="0" smtClean="0">
                  <a:solidFill>
                    <a:srgbClr val="0000FF"/>
                  </a:solidFill>
                  <a:effectLst>
                    <a:outerShdw blurRad="38100" dist="38100" dir="2700000" algn="tl">
                      <a:srgbClr val="C0C0C0"/>
                    </a:outerShdw>
                  </a:effectLst>
                  <a:latin typeface="Arial" pitchFamily="34" charset="0"/>
                </a:rPr>
                <a:t>DRAMATIZACIÓN.</a:t>
              </a:r>
            </a:p>
            <a:p>
              <a:pPr algn="just" eaLnBrk="1" hangingPunct="1"/>
              <a:endParaRPr kumimoji="1" lang="es-MX" altLang="es-MX" sz="1400" b="1" i="1" dirty="0">
                <a:solidFill>
                  <a:schemeClr val="tx2"/>
                </a:solidFill>
                <a:effectLst>
                  <a:outerShdw blurRad="38100" dist="38100" dir="2700000" algn="tl">
                    <a:srgbClr val="C0C0C0"/>
                  </a:outerShdw>
                </a:effectLst>
                <a:latin typeface="Arial" pitchFamily="34" charset="0"/>
              </a:endParaRPr>
            </a:p>
            <a:p>
              <a:pPr algn="just" eaLnBrk="1" hangingPunct="1"/>
              <a:r>
                <a:rPr kumimoji="1" lang="es-MX" altLang="es-MX" sz="2200" b="1" dirty="0" smtClean="0">
                  <a:solidFill>
                    <a:schemeClr val="tx2"/>
                  </a:solidFill>
                  <a:latin typeface="Arial" pitchFamily="34" charset="0"/>
                </a:rPr>
                <a:t>TÉCNICA QUE OBLIGA </a:t>
              </a:r>
              <a:r>
                <a:rPr kumimoji="1" lang="es-MX" altLang="es-MX" sz="2200" b="1" dirty="0">
                  <a:solidFill>
                    <a:schemeClr val="tx2"/>
                  </a:solidFill>
                  <a:latin typeface="Arial" pitchFamily="34" charset="0"/>
                </a:rPr>
                <a:t>A NUESTROS CAPACITADOS A DESEMPEÑAR DIVERSAS ACTIVIDADES E IDENTIDADES DENTRO DE UN </a:t>
              </a:r>
              <a:r>
                <a:rPr kumimoji="1" lang="es-MX" altLang="es-MX" sz="2200" b="1" dirty="0" smtClean="0">
                  <a:solidFill>
                    <a:schemeClr val="tx2"/>
                  </a:solidFill>
                  <a:latin typeface="Arial" pitchFamily="34" charset="0"/>
                </a:rPr>
                <a:t>ÁREA </a:t>
              </a:r>
              <a:r>
                <a:rPr kumimoji="1" lang="es-MX" altLang="es-MX" sz="2200" b="1" dirty="0">
                  <a:solidFill>
                    <a:schemeClr val="tx2"/>
                  </a:solidFill>
                  <a:latin typeface="Arial" pitchFamily="34" charset="0"/>
                </a:rPr>
                <a:t>DE LA ORGANIZACIÓN. </a:t>
              </a:r>
            </a:p>
          </p:txBody>
        </p:sp>
      </p:grpSp>
      <p:pic>
        <p:nvPicPr>
          <p:cNvPr id="2" name="Imagen 1"/>
          <p:cNvPicPr>
            <a:picLocks noChangeAspect="1"/>
          </p:cNvPicPr>
          <p:nvPr/>
        </p:nvPicPr>
        <p:blipFill>
          <a:blip r:embed="rId2"/>
          <a:stretch>
            <a:fillRect/>
          </a:stretch>
        </p:blipFill>
        <p:spPr>
          <a:xfrm>
            <a:off x="2483768" y="3284983"/>
            <a:ext cx="4608512" cy="3262205"/>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57378">
                                            <p:txEl>
                                              <p:pRg st="0" end="0"/>
                                            </p:txEl>
                                          </p:spTgt>
                                        </p:tgtEl>
                                        <p:attrNameLst>
                                          <p:attrName>style.visibility</p:attrName>
                                        </p:attrNameLst>
                                      </p:cBhvr>
                                      <p:to>
                                        <p:strVal val="visible"/>
                                      </p:to>
                                    </p:set>
                                    <p:anim calcmode="lin" valueType="num">
                                      <p:cBhvr>
                                        <p:cTn id="7" dur="500" fill="hold"/>
                                        <p:tgtEl>
                                          <p:spTgt spid="357378">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57378">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357382"/>
                                        </p:tgtEl>
                                        <p:attrNameLst>
                                          <p:attrName>style.visibility</p:attrName>
                                        </p:attrNameLst>
                                      </p:cBhvr>
                                      <p:to>
                                        <p:strVal val="visible"/>
                                      </p:to>
                                    </p:set>
                                    <p:anim calcmode="lin" valueType="num">
                                      <p:cBhvr>
                                        <p:cTn id="12" dur="500" fill="hold"/>
                                        <p:tgtEl>
                                          <p:spTgt spid="357382"/>
                                        </p:tgtEl>
                                        <p:attrNameLst>
                                          <p:attrName>ppt_w</p:attrName>
                                        </p:attrNameLst>
                                      </p:cBhvr>
                                      <p:tavLst>
                                        <p:tav tm="0">
                                          <p:val>
                                            <p:fltVal val="0"/>
                                          </p:val>
                                        </p:tav>
                                        <p:tav tm="100000">
                                          <p:val>
                                            <p:strVal val="#ppt_w"/>
                                          </p:val>
                                        </p:tav>
                                      </p:tavLst>
                                    </p:anim>
                                    <p:anim calcmode="lin" valueType="num">
                                      <p:cBhvr>
                                        <p:cTn id="13" dur="500" fill="hold"/>
                                        <p:tgtEl>
                                          <p:spTgt spid="35738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7378" grpId="0" build="p" autoUpdateAnimBg="0"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Rectangle 2"/>
          <p:cNvSpPr>
            <a:spLocks noChangeArrowheads="1"/>
          </p:cNvSpPr>
          <p:nvPr/>
        </p:nvSpPr>
        <p:spPr bwMode="auto">
          <a:xfrm>
            <a:off x="625797" y="179928"/>
            <a:ext cx="8194675" cy="58477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3200" b="1" dirty="0" smtClean="0">
                <a:solidFill>
                  <a:schemeClr val="tx2"/>
                </a:solidFill>
                <a:effectLst>
                  <a:outerShdw blurRad="38100" dist="38100" dir="2700000" algn="tl">
                    <a:srgbClr val="C0C0C0"/>
                  </a:outerShdw>
                </a:effectLst>
                <a:latin typeface="Arial" pitchFamily="34" charset="0"/>
              </a:rPr>
              <a:t>Planeación </a:t>
            </a:r>
            <a:r>
              <a:rPr lang="es-MX" altLang="es-MX" sz="3200" b="1" dirty="0">
                <a:solidFill>
                  <a:schemeClr val="tx2"/>
                </a:solidFill>
                <a:effectLst>
                  <a:outerShdw blurRad="38100" dist="38100" dir="2700000" algn="tl">
                    <a:srgbClr val="C0C0C0"/>
                  </a:outerShdw>
                </a:effectLst>
                <a:latin typeface="Arial" pitchFamily="34" charset="0"/>
              </a:rPr>
              <a:t>de los Recursos Humanos</a:t>
            </a:r>
            <a:endParaRPr lang="es-ES" altLang="es-MX" sz="3200" b="1" dirty="0">
              <a:solidFill>
                <a:schemeClr val="tx2"/>
              </a:solidFill>
              <a:effectLst>
                <a:outerShdw blurRad="38100" dist="38100" dir="2700000" algn="tl">
                  <a:srgbClr val="C0C0C0"/>
                </a:outerShdw>
              </a:effectLst>
              <a:latin typeface="Arial" pitchFamily="34" charset="0"/>
            </a:endParaRPr>
          </a:p>
        </p:txBody>
      </p:sp>
      <p:sp>
        <p:nvSpPr>
          <p:cNvPr id="422915" name="Rectangle 3"/>
          <p:cNvSpPr>
            <a:spLocks noChangeArrowheads="1"/>
          </p:cNvSpPr>
          <p:nvPr/>
        </p:nvSpPr>
        <p:spPr bwMode="auto">
          <a:xfrm>
            <a:off x="728662" y="836712"/>
            <a:ext cx="8451850" cy="5029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lnSpc>
                <a:spcPct val="90000"/>
              </a:lnSpc>
              <a:spcBef>
                <a:spcPct val="20000"/>
              </a:spcBef>
              <a:buClr>
                <a:srgbClr val="330099"/>
              </a:buClr>
              <a:buSzPct val="75000"/>
            </a:pPr>
            <a:endParaRPr lang="es-MX" altLang="es-MX" sz="2800" b="1" dirty="0">
              <a:solidFill>
                <a:schemeClr val="tx2"/>
              </a:solidFill>
              <a:latin typeface="Arial" pitchFamily="34" charset="0"/>
            </a:endParaRPr>
          </a:p>
        </p:txBody>
      </p:sp>
      <p:sp>
        <p:nvSpPr>
          <p:cNvPr id="6" name="Rectángulo 5"/>
          <p:cNvSpPr/>
          <p:nvPr/>
        </p:nvSpPr>
        <p:spPr>
          <a:xfrm>
            <a:off x="827584" y="811734"/>
            <a:ext cx="8136904" cy="4185761"/>
          </a:xfrm>
          <a:prstGeom prst="rect">
            <a:avLst/>
          </a:prstGeom>
        </p:spPr>
        <p:txBody>
          <a:bodyPr wrap="square">
            <a:spAutoFit/>
          </a:bodyPr>
          <a:lstStyle/>
          <a:p>
            <a:pPr algn="ctr"/>
            <a:r>
              <a:rPr lang="es-MX" sz="3200" b="1" dirty="0" smtClean="0">
                <a:solidFill>
                  <a:srgbClr val="FF0000"/>
                </a:solidFill>
              </a:rPr>
              <a:t>¿ENTONCES, QUÉ </a:t>
            </a:r>
            <a:r>
              <a:rPr lang="es-MX" sz="3200" b="1" dirty="0">
                <a:solidFill>
                  <a:srgbClr val="FF0000"/>
                </a:solidFill>
              </a:rPr>
              <a:t>ES PLANIFICACIÓN </a:t>
            </a:r>
            <a:r>
              <a:rPr lang="es-MX" sz="3200" b="1" dirty="0" smtClean="0">
                <a:solidFill>
                  <a:srgbClr val="FF0000"/>
                </a:solidFill>
              </a:rPr>
              <a:t>ESTRATÉGICA </a:t>
            </a:r>
            <a:r>
              <a:rPr lang="es-MX" sz="3200" b="1" dirty="0">
                <a:solidFill>
                  <a:srgbClr val="FF0000"/>
                </a:solidFill>
              </a:rPr>
              <a:t>DE RRHH</a:t>
            </a:r>
            <a:r>
              <a:rPr lang="es-MX" sz="3200" b="1" dirty="0" smtClean="0">
                <a:solidFill>
                  <a:srgbClr val="FF0000"/>
                </a:solidFill>
              </a:rPr>
              <a:t>?</a:t>
            </a:r>
          </a:p>
          <a:p>
            <a:endParaRPr lang="es-MX" sz="1000" b="1" dirty="0">
              <a:solidFill>
                <a:srgbClr val="FF0000"/>
              </a:solidFill>
            </a:endParaRPr>
          </a:p>
          <a:p>
            <a:pPr algn="just"/>
            <a:r>
              <a:rPr lang="es-MX" sz="3200" b="1" u="sng" dirty="0"/>
              <a:t>Proceso</a:t>
            </a:r>
            <a:r>
              <a:rPr lang="es-MX" sz="3200" dirty="0"/>
              <a:t> en el que </a:t>
            </a:r>
            <a:r>
              <a:rPr lang="es-MX" sz="3200" dirty="0" smtClean="0"/>
              <a:t>se </a:t>
            </a:r>
            <a:r>
              <a:rPr lang="es-MX" sz="3200" b="1" u="sng" dirty="0">
                <a:solidFill>
                  <a:srgbClr val="FF0000"/>
                </a:solidFill>
              </a:rPr>
              <a:t>toman </a:t>
            </a:r>
            <a:r>
              <a:rPr lang="es-MX" sz="3200" b="1" u="sng" dirty="0" smtClean="0">
                <a:solidFill>
                  <a:srgbClr val="FF0000"/>
                </a:solidFill>
              </a:rPr>
              <a:t>decisiones,</a:t>
            </a:r>
            <a:r>
              <a:rPr lang="es-MX" sz="3200" b="1" dirty="0" smtClean="0">
                <a:solidFill>
                  <a:srgbClr val="FF0000"/>
                </a:solidFill>
              </a:rPr>
              <a:t> </a:t>
            </a:r>
            <a:r>
              <a:rPr lang="es-MX" sz="3200" dirty="0" smtClean="0"/>
              <a:t>seleccionan </a:t>
            </a:r>
            <a:r>
              <a:rPr lang="es-MX" sz="3200" dirty="0"/>
              <a:t>objetivos a cumplir, identifican puntos fuertes y débiles, analizan los futuros riesgos y oportunidades, </a:t>
            </a:r>
            <a:r>
              <a:rPr lang="es-MX" sz="3200" dirty="0" smtClean="0"/>
              <a:t>deciden </a:t>
            </a:r>
            <a:r>
              <a:rPr lang="es-MX" sz="3200" dirty="0"/>
              <a:t>una estrategia a largo plazo, implantan la estrategia y la evalúan</a:t>
            </a:r>
            <a:r>
              <a:rPr lang="es-MX" sz="3200" dirty="0" smtClean="0"/>
              <a:t>.</a:t>
            </a:r>
            <a:endParaRPr lang="es-MX" sz="3200" dirty="0"/>
          </a:p>
        </p:txBody>
      </p:sp>
      <p:pic>
        <p:nvPicPr>
          <p:cNvPr id="2" name="Imagen 1"/>
          <p:cNvPicPr>
            <a:picLocks noChangeAspect="1"/>
          </p:cNvPicPr>
          <p:nvPr/>
        </p:nvPicPr>
        <p:blipFill>
          <a:blip r:embed="rId3"/>
          <a:stretch>
            <a:fillRect/>
          </a:stretch>
        </p:blipFill>
        <p:spPr>
          <a:xfrm>
            <a:off x="6228184" y="4437112"/>
            <a:ext cx="2664296" cy="2373238"/>
          </a:xfrm>
          <a:prstGeom prst="rect">
            <a:avLst/>
          </a:prstGeom>
        </p:spPr>
      </p:pic>
    </p:spTree>
    <p:extLst>
      <p:ext uri="{BB962C8B-B14F-4D97-AF65-F5344CB8AC3E}">
        <p14:creationId xmlns:p14="http://schemas.microsoft.com/office/powerpoint/2010/main" val="2095207747"/>
      </p:ext>
    </p:extLst>
  </p:cSld>
  <p:clrMapOvr>
    <a:masterClrMapping/>
  </p:clrMapOvr>
  <p:timing>
    <p:tnLst>
      <p:par>
        <p:cTn id="1" dur="indefinite" restart="never" nodeType="tmRoot"/>
      </p:par>
    </p:tnLst>
  </p:timing>
</p:sld>
</file>

<file path=ppt/slides/slide2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02" name="Rectangle 2"/>
          <p:cNvSpPr>
            <a:spLocks noGrp="1" noChangeArrowheads="1"/>
          </p:cNvSpPr>
          <p:nvPr>
            <p:ph type="body" idx="1"/>
          </p:nvPr>
        </p:nvSpPr>
        <p:spPr>
          <a:xfrm>
            <a:off x="990600" y="44624"/>
            <a:ext cx="7391400" cy="533400"/>
          </a:xfrm>
        </p:spPr>
        <p:txBody>
          <a:bodyPr/>
          <a:lstStyle/>
          <a:p>
            <a:pPr marL="0" indent="0" algn="ctr" eaLnBrk="1" hangingPunct="1">
              <a:buFont typeface="Wingdings" pitchFamily="2" charset="2"/>
              <a:buNone/>
            </a:pPr>
            <a:r>
              <a:rPr lang="es-MX" altLang="es-MX" sz="3200" b="1" dirty="0" smtClean="0">
                <a:solidFill>
                  <a:schemeClr val="tx2"/>
                </a:solidFill>
                <a:effectLst>
                  <a:outerShdw blurRad="38100" dist="38100" dir="2700000" algn="tl">
                    <a:srgbClr val="C0C0C0"/>
                  </a:outerShdw>
                </a:effectLst>
              </a:rPr>
              <a:t> CAPACITACIÓN </a:t>
            </a:r>
          </a:p>
        </p:txBody>
      </p:sp>
      <p:grpSp>
        <p:nvGrpSpPr>
          <p:cNvPr id="358403" name="Group 3"/>
          <p:cNvGrpSpPr>
            <a:grpSpLocks/>
          </p:cNvGrpSpPr>
          <p:nvPr/>
        </p:nvGrpSpPr>
        <p:grpSpPr bwMode="auto">
          <a:xfrm>
            <a:off x="684213" y="692696"/>
            <a:ext cx="7545388" cy="5624516"/>
            <a:chOff x="431" y="547"/>
            <a:chExt cx="4753" cy="3543"/>
          </a:xfrm>
        </p:grpSpPr>
        <p:sp>
          <p:nvSpPr>
            <p:cNvPr id="358404" name="Text Box 4"/>
            <p:cNvSpPr txBox="1">
              <a:spLocks noChangeArrowheads="1"/>
            </p:cNvSpPr>
            <p:nvPr/>
          </p:nvSpPr>
          <p:spPr bwMode="auto">
            <a:xfrm>
              <a:off x="788" y="547"/>
              <a:ext cx="4396" cy="5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2800" b="1" dirty="0">
                  <a:solidFill>
                    <a:srgbClr val="FF0000"/>
                  </a:solidFill>
                  <a:effectLst>
                    <a:outerShdw blurRad="38100" dist="38100" dir="2700000" algn="tl">
                      <a:srgbClr val="C0C0C0"/>
                    </a:outerShdw>
                  </a:effectLst>
                  <a:latin typeface="Arial" charset="0"/>
                  <a:ea typeface="+mn-ea"/>
                </a:rPr>
                <a:t>ENFOQUE DE </a:t>
              </a:r>
              <a:r>
                <a:rPr kumimoji="1" lang="es-MX" sz="2800" b="1" dirty="0" smtClean="0">
                  <a:solidFill>
                    <a:srgbClr val="FF0000"/>
                  </a:solidFill>
                  <a:effectLst>
                    <a:outerShdw blurRad="38100" dist="38100" dir="2700000" algn="tl">
                      <a:srgbClr val="C0C0C0"/>
                    </a:outerShdw>
                  </a:effectLst>
                  <a:latin typeface="Arial" charset="0"/>
                  <a:ea typeface="+mn-ea"/>
                </a:rPr>
                <a:t>CAPACITACIÓN </a:t>
              </a:r>
              <a:r>
                <a:rPr kumimoji="1" lang="es-MX" sz="2800" b="1" dirty="0">
                  <a:solidFill>
                    <a:srgbClr val="FF0000"/>
                  </a:solidFill>
                  <a:effectLst>
                    <a:outerShdw blurRad="38100" dist="38100" dir="2700000" algn="tl">
                      <a:srgbClr val="C0C0C0"/>
                    </a:outerShdw>
                  </a:effectLst>
                  <a:latin typeface="Arial" charset="0"/>
                  <a:ea typeface="+mn-ea"/>
                </a:rPr>
                <a:t>Y DESARROLLO</a:t>
              </a:r>
              <a:endParaRPr kumimoji="1" lang="es-ES" sz="2800" b="1" dirty="0">
                <a:solidFill>
                  <a:srgbClr val="FF0000"/>
                </a:solidFill>
                <a:effectLst>
                  <a:outerShdw blurRad="38100" dist="38100" dir="2700000" algn="tl">
                    <a:srgbClr val="C0C0C0"/>
                  </a:outerShdw>
                </a:effectLst>
                <a:latin typeface="Arial" charset="0"/>
                <a:ea typeface="+mn-ea"/>
              </a:endParaRPr>
            </a:p>
          </p:txBody>
        </p:sp>
        <p:sp>
          <p:nvSpPr>
            <p:cNvPr id="358405" name="Text Box 5"/>
            <p:cNvSpPr txBox="1">
              <a:spLocks noChangeArrowheads="1"/>
            </p:cNvSpPr>
            <p:nvPr/>
          </p:nvSpPr>
          <p:spPr bwMode="auto">
            <a:xfrm>
              <a:off x="431" y="1318"/>
              <a:ext cx="2995" cy="277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000" b="1" dirty="0">
                  <a:solidFill>
                    <a:schemeClr val="tx2"/>
                  </a:solidFill>
                  <a:latin typeface="Arial" pitchFamily="34" charset="0"/>
                </a:rPr>
                <a:t>     </a:t>
              </a:r>
              <a:r>
                <a:rPr kumimoji="1" lang="es-MX" altLang="es-MX" sz="2800" b="1" i="1" dirty="0" smtClean="0">
                  <a:solidFill>
                    <a:srgbClr val="0000FF"/>
                  </a:solidFill>
                  <a:effectLst>
                    <a:outerShdw blurRad="38100" dist="38100" dir="2700000" algn="tl">
                      <a:srgbClr val="C0C0C0"/>
                    </a:outerShdw>
                  </a:effectLst>
                  <a:latin typeface="Arial" pitchFamily="34" charset="0"/>
                </a:rPr>
                <a:t>ESTUDIOS </a:t>
              </a:r>
              <a:r>
                <a:rPr kumimoji="1" lang="es-MX" altLang="es-MX" sz="2800" b="1" i="1" dirty="0">
                  <a:solidFill>
                    <a:srgbClr val="0000FF"/>
                  </a:solidFill>
                  <a:effectLst>
                    <a:outerShdw blurRad="38100" dist="38100" dir="2700000" algn="tl">
                      <a:srgbClr val="C0C0C0"/>
                    </a:outerShdw>
                  </a:effectLst>
                  <a:latin typeface="Arial" pitchFamily="34" charset="0"/>
                </a:rPr>
                <a:t>DE CASOS.</a:t>
              </a:r>
            </a:p>
            <a:p>
              <a:pPr algn="just" eaLnBrk="1" hangingPunct="1"/>
              <a:endParaRPr kumimoji="1" lang="es-MX" altLang="es-MX" sz="1200" b="1" dirty="0">
                <a:solidFill>
                  <a:schemeClr val="tx2"/>
                </a:solidFill>
                <a:latin typeface="Arial" pitchFamily="34" charset="0"/>
              </a:endParaRPr>
            </a:p>
            <a:p>
              <a:pPr algn="just" eaLnBrk="1" hangingPunct="1"/>
              <a:r>
                <a:rPr kumimoji="1" lang="es-MX" altLang="es-MX" b="1" dirty="0">
                  <a:solidFill>
                    <a:schemeClr val="tx2"/>
                  </a:solidFill>
                  <a:latin typeface="Arial" pitchFamily="34" charset="0"/>
                </a:rPr>
                <a:t>SIRVE PARA DESARROLLAR LA HABILIDAD DE LA TOMA DE DECISIONES, ESTO ES MEDIANTE EL </a:t>
              </a:r>
              <a:r>
                <a:rPr kumimoji="1" lang="es-MX" altLang="es-MX" b="1" dirty="0" smtClean="0">
                  <a:solidFill>
                    <a:schemeClr val="tx2"/>
                  </a:solidFill>
                  <a:latin typeface="Arial" pitchFamily="34" charset="0"/>
                </a:rPr>
                <a:t>ANÁLISIS</a:t>
              </a:r>
              <a:r>
                <a:rPr kumimoji="1" lang="es-MX" altLang="es-MX" b="1" dirty="0">
                  <a:solidFill>
                    <a:schemeClr val="tx2"/>
                  </a:solidFill>
                  <a:latin typeface="Arial" pitchFamily="34" charset="0"/>
                </a:rPr>
                <a:t>, </a:t>
              </a:r>
              <a:r>
                <a:rPr kumimoji="1" lang="es-MX" altLang="es-MX" b="1" dirty="0" smtClean="0">
                  <a:solidFill>
                    <a:schemeClr val="tx2"/>
                  </a:solidFill>
                  <a:latin typeface="Arial" pitchFamily="34" charset="0"/>
                </a:rPr>
                <a:t>COMPRENSIÓN </a:t>
              </a:r>
              <a:r>
                <a:rPr kumimoji="1" lang="es-MX" altLang="es-MX" b="1" dirty="0">
                  <a:solidFill>
                    <a:schemeClr val="tx2"/>
                  </a:solidFill>
                  <a:latin typeface="Arial" pitchFamily="34" charset="0"/>
                </a:rPr>
                <a:t>Y ESTUDIO DE UN CASO REAL O SIMULADO, SE HACE A </a:t>
              </a:r>
              <a:r>
                <a:rPr kumimoji="1" lang="es-MX" altLang="es-MX" b="1" dirty="0" smtClean="0">
                  <a:solidFill>
                    <a:schemeClr val="tx2"/>
                  </a:solidFill>
                  <a:latin typeface="Arial" pitchFamily="34" charset="0"/>
                </a:rPr>
                <a:t>TRAVÉS </a:t>
              </a:r>
              <a:r>
                <a:rPr kumimoji="1" lang="es-MX" altLang="es-MX" b="1" dirty="0">
                  <a:solidFill>
                    <a:schemeClr val="tx2"/>
                  </a:solidFill>
                  <a:latin typeface="Arial" pitchFamily="34" charset="0"/>
                </a:rPr>
                <a:t>DE SUGERENCIAS DE OTRAS PERSONAS ASÍ COMO DE LAS PROPIAS.</a:t>
              </a:r>
            </a:p>
          </p:txBody>
        </p:sp>
      </p:grpSp>
      <p:pic>
        <p:nvPicPr>
          <p:cNvPr id="2" name="Imagen 1"/>
          <p:cNvPicPr>
            <a:picLocks noChangeAspect="1"/>
          </p:cNvPicPr>
          <p:nvPr/>
        </p:nvPicPr>
        <p:blipFill>
          <a:blip r:embed="rId2"/>
          <a:stretch>
            <a:fillRect/>
          </a:stretch>
        </p:blipFill>
        <p:spPr>
          <a:xfrm>
            <a:off x="5436096" y="2492896"/>
            <a:ext cx="3586196" cy="3384376"/>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58402">
                                            <p:txEl>
                                              <p:pRg st="0" end="0"/>
                                            </p:txEl>
                                          </p:spTgt>
                                        </p:tgtEl>
                                        <p:attrNameLst>
                                          <p:attrName>style.visibility</p:attrName>
                                        </p:attrNameLst>
                                      </p:cBhvr>
                                      <p:to>
                                        <p:strVal val="visible"/>
                                      </p:to>
                                    </p:set>
                                    <p:anim calcmode="lin" valueType="num">
                                      <p:cBhvr>
                                        <p:cTn id="7" dur="500" fill="hold"/>
                                        <p:tgtEl>
                                          <p:spTgt spid="358402">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58402">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358403"/>
                                        </p:tgtEl>
                                        <p:attrNameLst>
                                          <p:attrName>style.visibility</p:attrName>
                                        </p:attrNameLst>
                                      </p:cBhvr>
                                      <p:to>
                                        <p:strVal val="visible"/>
                                      </p:to>
                                    </p:set>
                                    <p:anim calcmode="lin" valueType="num">
                                      <p:cBhvr>
                                        <p:cTn id="12" dur="500" fill="hold"/>
                                        <p:tgtEl>
                                          <p:spTgt spid="358403"/>
                                        </p:tgtEl>
                                        <p:attrNameLst>
                                          <p:attrName>ppt_w</p:attrName>
                                        </p:attrNameLst>
                                      </p:cBhvr>
                                      <p:tavLst>
                                        <p:tav tm="0">
                                          <p:val>
                                            <p:fltVal val="0"/>
                                          </p:val>
                                        </p:tav>
                                        <p:tav tm="100000">
                                          <p:val>
                                            <p:strVal val="#ppt_w"/>
                                          </p:val>
                                        </p:tav>
                                      </p:tavLst>
                                    </p:anim>
                                    <p:anim calcmode="lin" valueType="num">
                                      <p:cBhvr>
                                        <p:cTn id="13" dur="500" fill="hold"/>
                                        <p:tgtEl>
                                          <p:spTgt spid="35840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02" grpId="0" build="p" autoUpdateAnimBg="0" advAuto="0"/>
    </p:bldLst>
  </p:timing>
</p:sld>
</file>

<file path=ppt/slides/slide2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9426" name="Rectangle 2"/>
          <p:cNvSpPr>
            <a:spLocks noGrp="1" noChangeArrowheads="1"/>
          </p:cNvSpPr>
          <p:nvPr>
            <p:ph type="body" idx="1"/>
          </p:nvPr>
        </p:nvSpPr>
        <p:spPr>
          <a:xfrm>
            <a:off x="1043608" y="-27384"/>
            <a:ext cx="7391400" cy="533400"/>
          </a:xfrm>
        </p:spPr>
        <p:txBody>
          <a:bodyPr/>
          <a:lstStyle/>
          <a:p>
            <a:pPr marL="0" indent="0" algn="ctr" eaLnBrk="1" hangingPunct="1">
              <a:buFont typeface="Wingdings" pitchFamily="2" charset="2"/>
              <a:buNone/>
            </a:pPr>
            <a:r>
              <a:rPr lang="es-MX" altLang="es-MX" b="1" dirty="0" smtClean="0">
                <a:solidFill>
                  <a:schemeClr val="tx2"/>
                </a:solidFill>
                <a:effectLst>
                  <a:outerShdw blurRad="38100" dist="38100" dir="2700000" algn="tl">
                    <a:srgbClr val="C0C0C0"/>
                  </a:outerShdw>
                </a:effectLst>
              </a:rPr>
              <a:t> CAPACITACIÓN </a:t>
            </a:r>
          </a:p>
        </p:txBody>
      </p:sp>
      <p:grpSp>
        <p:nvGrpSpPr>
          <p:cNvPr id="359427" name="Group 3"/>
          <p:cNvGrpSpPr>
            <a:grpSpLocks/>
          </p:cNvGrpSpPr>
          <p:nvPr/>
        </p:nvGrpSpPr>
        <p:grpSpPr bwMode="auto">
          <a:xfrm>
            <a:off x="899592" y="692696"/>
            <a:ext cx="7924800" cy="3798888"/>
            <a:chOff x="384" y="547"/>
            <a:chExt cx="5232" cy="2393"/>
          </a:xfrm>
        </p:grpSpPr>
        <p:sp>
          <p:nvSpPr>
            <p:cNvPr id="359428" name="Text Box 4"/>
            <p:cNvSpPr txBox="1">
              <a:spLocks noChangeArrowheads="1"/>
            </p:cNvSpPr>
            <p:nvPr/>
          </p:nvSpPr>
          <p:spPr bwMode="auto">
            <a:xfrm>
              <a:off x="788" y="547"/>
              <a:ext cx="4403" cy="5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2800" b="1" dirty="0">
                  <a:solidFill>
                    <a:srgbClr val="FF0000"/>
                  </a:solidFill>
                  <a:effectLst>
                    <a:outerShdw blurRad="38100" dist="38100" dir="2700000" algn="tl">
                      <a:srgbClr val="C0C0C0"/>
                    </a:outerShdw>
                  </a:effectLst>
                  <a:latin typeface="Arial" charset="0"/>
                  <a:ea typeface="+mn-ea"/>
                </a:rPr>
                <a:t>ENFOQUE DE </a:t>
              </a:r>
              <a:r>
                <a:rPr kumimoji="1" lang="es-MX" sz="2800" b="1" dirty="0" smtClean="0">
                  <a:solidFill>
                    <a:srgbClr val="FF0000"/>
                  </a:solidFill>
                  <a:effectLst>
                    <a:outerShdw blurRad="38100" dist="38100" dir="2700000" algn="tl">
                      <a:srgbClr val="C0C0C0"/>
                    </a:outerShdw>
                  </a:effectLst>
                  <a:latin typeface="Arial" charset="0"/>
                  <a:ea typeface="+mn-ea"/>
                </a:rPr>
                <a:t>CAPACITACIÓN </a:t>
              </a:r>
              <a:r>
                <a:rPr kumimoji="1" lang="es-MX" sz="2800" b="1" dirty="0">
                  <a:solidFill>
                    <a:srgbClr val="FF0000"/>
                  </a:solidFill>
                  <a:effectLst>
                    <a:outerShdw blurRad="38100" dist="38100" dir="2700000" algn="tl">
                      <a:srgbClr val="C0C0C0"/>
                    </a:outerShdw>
                  </a:effectLst>
                  <a:latin typeface="Arial" charset="0"/>
                  <a:ea typeface="+mn-ea"/>
                </a:rPr>
                <a:t>Y DESARROLLO</a:t>
              </a:r>
              <a:endParaRPr kumimoji="1" lang="es-ES" sz="2800" b="1" dirty="0">
                <a:solidFill>
                  <a:srgbClr val="FF0000"/>
                </a:solidFill>
                <a:effectLst>
                  <a:outerShdw blurRad="38100" dist="38100" dir="2700000" algn="tl">
                    <a:srgbClr val="C0C0C0"/>
                  </a:outerShdw>
                </a:effectLst>
                <a:latin typeface="Arial" charset="0"/>
                <a:ea typeface="+mn-ea"/>
              </a:endParaRPr>
            </a:p>
          </p:txBody>
        </p:sp>
        <p:sp>
          <p:nvSpPr>
            <p:cNvPr id="359429" name="Text Box 5"/>
            <p:cNvSpPr txBox="1">
              <a:spLocks noChangeArrowheads="1"/>
            </p:cNvSpPr>
            <p:nvPr/>
          </p:nvSpPr>
          <p:spPr bwMode="auto">
            <a:xfrm>
              <a:off x="384" y="1137"/>
              <a:ext cx="5232" cy="180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000" b="1" dirty="0">
                  <a:solidFill>
                    <a:schemeClr val="tx2"/>
                  </a:solidFill>
                  <a:latin typeface="Arial" pitchFamily="34" charset="0"/>
                </a:rPr>
                <a:t>          </a:t>
              </a:r>
              <a:r>
                <a:rPr kumimoji="1" lang="es-MX" altLang="es-MX" sz="2000" b="1" dirty="0">
                  <a:solidFill>
                    <a:srgbClr val="0000FF"/>
                  </a:solidFill>
                  <a:latin typeface="Arial" pitchFamily="34" charset="0"/>
                </a:rPr>
                <a:t> </a:t>
              </a:r>
              <a:r>
                <a:rPr kumimoji="1" lang="es-MX" altLang="es-MX" sz="2000" b="1" i="1" dirty="0">
                  <a:solidFill>
                    <a:srgbClr val="0000FF"/>
                  </a:solidFill>
                  <a:effectLst>
                    <a:outerShdw blurRad="38100" dist="38100" dir="2700000" algn="tl">
                      <a:srgbClr val="C0C0C0"/>
                    </a:outerShdw>
                  </a:effectLst>
                  <a:latin typeface="Arial" pitchFamily="34" charset="0"/>
                </a:rPr>
                <a:t>ESTUDIO INDIVIDUAL Y APRENDIZAJE PROGRAMADO</a:t>
              </a:r>
            </a:p>
            <a:p>
              <a:pPr algn="just" eaLnBrk="1" hangingPunct="1"/>
              <a:endParaRPr kumimoji="1" lang="es-MX" altLang="es-MX" sz="2000" b="1" dirty="0">
                <a:solidFill>
                  <a:srgbClr val="0000FF"/>
                </a:solidFill>
                <a:latin typeface="Arial" pitchFamily="34" charset="0"/>
              </a:endParaRPr>
            </a:p>
            <a:p>
              <a:pPr algn="just" eaLnBrk="1" hangingPunct="1"/>
              <a:r>
                <a:rPr kumimoji="1" lang="es-MX" altLang="es-MX" sz="2000" b="1" dirty="0">
                  <a:solidFill>
                    <a:schemeClr val="tx2"/>
                  </a:solidFill>
                  <a:latin typeface="Arial" pitchFamily="34" charset="0"/>
                </a:rPr>
                <a:t>SE REFIRE A LOS MATERIALES DE INSTRUCCIÓN </a:t>
              </a:r>
              <a:r>
                <a:rPr kumimoji="1" lang="es-MX" altLang="es-MX" sz="2000" b="1" dirty="0" smtClean="0">
                  <a:solidFill>
                    <a:schemeClr val="tx2"/>
                  </a:solidFill>
                  <a:latin typeface="Arial" pitchFamily="34" charset="0"/>
                </a:rPr>
                <a:t>QUE </a:t>
              </a:r>
              <a:r>
                <a:rPr kumimoji="1" lang="es-MX" altLang="es-MX" sz="2000" b="1" dirty="0">
                  <a:solidFill>
                    <a:schemeClr val="tx2"/>
                  </a:solidFill>
                  <a:latin typeface="Arial" pitchFamily="34" charset="0"/>
                </a:rPr>
                <a:t>SE UTILIZAMOS PARA EL APRENDIZAJE INDIVIDUAL, RESULTAN DE GRAN UTILIDAD EN </a:t>
              </a:r>
              <a:r>
                <a:rPr kumimoji="1" lang="es-MX" altLang="es-MX" sz="2000" b="1" dirty="0" smtClean="0">
                  <a:solidFill>
                    <a:schemeClr val="tx2"/>
                  </a:solidFill>
                  <a:latin typeface="Arial" pitchFamily="34" charset="0"/>
                </a:rPr>
                <a:t>LAS </a:t>
              </a:r>
              <a:r>
                <a:rPr kumimoji="1" lang="es-MX" altLang="es-MX" sz="2000" b="1" dirty="0">
                  <a:solidFill>
                    <a:schemeClr val="tx2"/>
                  </a:solidFill>
                  <a:latin typeface="Arial" pitchFamily="34" charset="0"/>
                </a:rPr>
                <a:t>SITUACIONES DE DISPERSION </a:t>
              </a:r>
              <a:r>
                <a:rPr kumimoji="1" lang="es-MX" altLang="es-MX" sz="2000" b="1" dirty="0" smtClean="0">
                  <a:solidFill>
                    <a:schemeClr val="tx2"/>
                  </a:solidFill>
                  <a:latin typeface="Arial" pitchFamily="34" charset="0"/>
                </a:rPr>
                <a:t>GEOGRÁFICA </a:t>
              </a:r>
              <a:r>
                <a:rPr kumimoji="1" lang="es-MX" altLang="es-MX" sz="2000" b="1" dirty="0">
                  <a:solidFill>
                    <a:schemeClr val="tx2"/>
                  </a:solidFill>
                  <a:latin typeface="Arial" pitchFamily="34" charset="0"/>
                </a:rPr>
                <a:t>DEL PERSONAL, ESTA </a:t>
              </a:r>
              <a:r>
                <a:rPr kumimoji="1" lang="es-MX" altLang="es-MX" sz="2000" b="1" dirty="0" smtClean="0">
                  <a:solidFill>
                    <a:schemeClr val="tx2"/>
                  </a:solidFill>
                  <a:latin typeface="Arial" pitchFamily="34" charset="0"/>
                </a:rPr>
                <a:t>TÉCNICA </a:t>
              </a:r>
              <a:r>
                <a:rPr kumimoji="1" lang="es-MX" altLang="es-MX" sz="2000" b="1" dirty="0">
                  <a:solidFill>
                    <a:schemeClr val="tx2"/>
                  </a:solidFill>
                  <a:latin typeface="Arial" pitchFamily="34" charset="0"/>
                </a:rPr>
                <a:t>SE EMPLEA EN LOS CASOS </a:t>
              </a:r>
              <a:r>
                <a:rPr kumimoji="1" lang="es-MX" altLang="es-MX" sz="2000" b="1" dirty="0" smtClean="0">
                  <a:solidFill>
                    <a:schemeClr val="tx2"/>
                  </a:solidFill>
                  <a:latin typeface="Arial" pitchFamily="34" charset="0"/>
                </a:rPr>
                <a:t>DONDE </a:t>
              </a:r>
              <a:r>
                <a:rPr kumimoji="1" lang="es-MX" altLang="es-MX" sz="2000" b="1" dirty="0">
                  <a:solidFill>
                    <a:schemeClr val="tx2"/>
                  </a:solidFill>
                  <a:latin typeface="Arial" pitchFamily="34" charset="0"/>
                </a:rPr>
                <a:t>EL APRENDIZAJE REQUIERA DE POCA </a:t>
              </a:r>
              <a:r>
                <a:rPr kumimoji="1" lang="es-MX" altLang="es-MX" sz="2000" b="1" dirty="0" smtClean="0">
                  <a:solidFill>
                    <a:schemeClr val="tx2"/>
                  </a:solidFill>
                  <a:latin typeface="Arial" pitchFamily="34" charset="0"/>
                </a:rPr>
                <a:t>INTERRACIÓN </a:t>
              </a:r>
              <a:r>
                <a:rPr kumimoji="1" lang="es-MX" altLang="es-MX" sz="2000" b="1" dirty="0">
                  <a:solidFill>
                    <a:schemeClr val="tx2"/>
                  </a:solidFill>
                  <a:latin typeface="Arial" pitchFamily="34" charset="0"/>
                </a:rPr>
                <a:t>POR PARTE DE LOS CAPACITADOS.</a:t>
              </a:r>
            </a:p>
            <a:p>
              <a:pPr algn="just" eaLnBrk="1" hangingPunct="1"/>
              <a:endParaRPr kumimoji="1" lang="es-MX" altLang="es-MX" sz="2000" b="1" dirty="0">
                <a:solidFill>
                  <a:schemeClr val="tx2"/>
                </a:solidFill>
                <a:latin typeface="Arial" pitchFamily="34" charset="0"/>
              </a:endParaRPr>
            </a:p>
          </p:txBody>
        </p:sp>
      </p:grpSp>
      <p:pic>
        <p:nvPicPr>
          <p:cNvPr id="2" name="Imagen 1"/>
          <p:cNvPicPr>
            <a:picLocks noChangeAspect="1"/>
          </p:cNvPicPr>
          <p:nvPr/>
        </p:nvPicPr>
        <p:blipFill>
          <a:blip r:embed="rId2"/>
          <a:stretch>
            <a:fillRect/>
          </a:stretch>
        </p:blipFill>
        <p:spPr>
          <a:xfrm>
            <a:off x="2915816" y="4074244"/>
            <a:ext cx="3314700" cy="24511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59426">
                                            <p:txEl>
                                              <p:pRg st="0" end="0"/>
                                            </p:txEl>
                                          </p:spTgt>
                                        </p:tgtEl>
                                        <p:attrNameLst>
                                          <p:attrName>style.visibility</p:attrName>
                                        </p:attrNameLst>
                                      </p:cBhvr>
                                      <p:to>
                                        <p:strVal val="visible"/>
                                      </p:to>
                                    </p:set>
                                    <p:anim calcmode="lin" valueType="num">
                                      <p:cBhvr>
                                        <p:cTn id="7" dur="500" fill="hold"/>
                                        <p:tgtEl>
                                          <p:spTgt spid="359426">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59426">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359427"/>
                                        </p:tgtEl>
                                        <p:attrNameLst>
                                          <p:attrName>style.visibility</p:attrName>
                                        </p:attrNameLst>
                                      </p:cBhvr>
                                      <p:to>
                                        <p:strVal val="visible"/>
                                      </p:to>
                                    </p:set>
                                    <p:anim calcmode="lin" valueType="num">
                                      <p:cBhvr>
                                        <p:cTn id="12" dur="500" fill="hold"/>
                                        <p:tgtEl>
                                          <p:spTgt spid="359427"/>
                                        </p:tgtEl>
                                        <p:attrNameLst>
                                          <p:attrName>ppt_w</p:attrName>
                                        </p:attrNameLst>
                                      </p:cBhvr>
                                      <p:tavLst>
                                        <p:tav tm="0">
                                          <p:val>
                                            <p:fltVal val="0"/>
                                          </p:val>
                                        </p:tav>
                                        <p:tav tm="100000">
                                          <p:val>
                                            <p:strVal val="#ppt_w"/>
                                          </p:val>
                                        </p:tav>
                                      </p:tavLst>
                                    </p:anim>
                                    <p:anim calcmode="lin" valueType="num">
                                      <p:cBhvr>
                                        <p:cTn id="13" dur="500" fill="hold"/>
                                        <p:tgtEl>
                                          <p:spTgt spid="35942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9426" grpId="0" build="p" autoUpdateAnimBg="0" advAuto="0"/>
    </p:bldLst>
  </p:timing>
</p:sld>
</file>

<file path=ppt/slides/slide2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9426" name="Rectangle 2"/>
          <p:cNvSpPr>
            <a:spLocks noGrp="1" noChangeArrowheads="1"/>
          </p:cNvSpPr>
          <p:nvPr>
            <p:ph type="body" idx="1"/>
          </p:nvPr>
        </p:nvSpPr>
        <p:spPr>
          <a:xfrm>
            <a:off x="990600" y="152400"/>
            <a:ext cx="7391400" cy="533400"/>
          </a:xfrm>
        </p:spPr>
        <p:txBody>
          <a:bodyPr/>
          <a:lstStyle/>
          <a:p>
            <a:pPr marL="0" indent="0" algn="ctr" eaLnBrk="1" hangingPunct="1">
              <a:buFont typeface="Wingdings" pitchFamily="2" charset="2"/>
              <a:buNone/>
            </a:pPr>
            <a:r>
              <a:rPr lang="es-MX" altLang="es-MX" b="1" dirty="0" smtClean="0">
                <a:solidFill>
                  <a:schemeClr val="tx2"/>
                </a:solidFill>
                <a:effectLst>
                  <a:outerShdw blurRad="38100" dist="38100" dir="2700000" algn="tl">
                    <a:srgbClr val="C0C0C0"/>
                  </a:outerShdw>
                </a:effectLst>
              </a:rPr>
              <a:t> CAPACITACIÓN </a:t>
            </a:r>
          </a:p>
        </p:txBody>
      </p:sp>
      <p:grpSp>
        <p:nvGrpSpPr>
          <p:cNvPr id="359427" name="Group 3"/>
          <p:cNvGrpSpPr>
            <a:grpSpLocks/>
          </p:cNvGrpSpPr>
          <p:nvPr/>
        </p:nvGrpSpPr>
        <p:grpSpPr bwMode="auto">
          <a:xfrm>
            <a:off x="971600" y="692696"/>
            <a:ext cx="7924800" cy="3552825"/>
            <a:chOff x="384" y="547"/>
            <a:chExt cx="5232" cy="2238"/>
          </a:xfrm>
        </p:grpSpPr>
        <p:sp>
          <p:nvSpPr>
            <p:cNvPr id="359428" name="Text Box 4"/>
            <p:cNvSpPr txBox="1">
              <a:spLocks noChangeArrowheads="1"/>
            </p:cNvSpPr>
            <p:nvPr/>
          </p:nvSpPr>
          <p:spPr bwMode="auto">
            <a:xfrm>
              <a:off x="788" y="547"/>
              <a:ext cx="4403" cy="5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2800" b="1" dirty="0">
                  <a:solidFill>
                    <a:srgbClr val="FF0000"/>
                  </a:solidFill>
                  <a:effectLst>
                    <a:outerShdw blurRad="38100" dist="38100" dir="2700000" algn="tl">
                      <a:srgbClr val="C0C0C0"/>
                    </a:outerShdw>
                  </a:effectLst>
                  <a:latin typeface="Arial" charset="0"/>
                  <a:ea typeface="+mn-ea"/>
                </a:rPr>
                <a:t>ENFOQUE DE </a:t>
              </a:r>
              <a:r>
                <a:rPr kumimoji="1" lang="es-MX" sz="2800" b="1" dirty="0" smtClean="0">
                  <a:solidFill>
                    <a:srgbClr val="FF0000"/>
                  </a:solidFill>
                  <a:effectLst>
                    <a:outerShdw blurRad="38100" dist="38100" dir="2700000" algn="tl">
                      <a:srgbClr val="C0C0C0"/>
                    </a:outerShdw>
                  </a:effectLst>
                  <a:latin typeface="Arial" charset="0"/>
                  <a:ea typeface="+mn-ea"/>
                </a:rPr>
                <a:t>CAPACITACIÓN </a:t>
              </a:r>
              <a:r>
                <a:rPr kumimoji="1" lang="es-MX" sz="2800" b="1" dirty="0">
                  <a:solidFill>
                    <a:srgbClr val="FF0000"/>
                  </a:solidFill>
                  <a:effectLst>
                    <a:outerShdw blurRad="38100" dist="38100" dir="2700000" algn="tl">
                      <a:srgbClr val="C0C0C0"/>
                    </a:outerShdw>
                  </a:effectLst>
                  <a:latin typeface="Arial" charset="0"/>
                  <a:ea typeface="+mn-ea"/>
                </a:rPr>
                <a:t>Y DESARROLLO</a:t>
              </a:r>
              <a:endParaRPr kumimoji="1" lang="es-ES" sz="2800" b="1" dirty="0">
                <a:solidFill>
                  <a:srgbClr val="FF0000"/>
                </a:solidFill>
                <a:effectLst>
                  <a:outerShdw blurRad="38100" dist="38100" dir="2700000" algn="tl">
                    <a:srgbClr val="C0C0C0"/>
                  </a:outerShdw>
                </a:effectLst>
                <a:latin typeface="Arial" charset="0"/>
                <a:ea typeface="+mn-ea"/>
              </a:endParaRPr>
            </a:p>
          </p:txBody>
        </p:sp>
        <p:sp>
          <p:nvSpPr>
            <p:cNvPr id="359429" name="Text Box 5"/>
            <p:cNvSpPr txBox="1">
              <a:spLocks noChangeArrowheads="1"/>
            </p:cNvSpPr>
            <p:nvPr/>
          </p:nvSpPr>
          <p:spPr bwMode="auto">
            <a:xfrm>
              <a:off x="384" y="1137"/>
              <a:ext cx="5232" cy="16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000" b="1" dirty="0">
                  <a:solidFill>
                    <a:schemeClr val="tx2"/>
                  </a:solidFill>
                  <a:latin typeface="Arial" pitchFamily="34" charset="0"/>
                </a:rPr>
                <a:t>          </a:t>
              </a:r>
              <a:r>
                <a:rPr kumimoji="1" lang="es-MX" altLang="es-MX" sz="2000" b="1" dirty="0">
                  <a:solidFill>
                    <a:srgbClr val="0000FF"/>
                  </a:solidFill>
                  <a:latin typeface="Arial" pitchFamily="34" charset="0"/>
                </a:rPr>
                <a:t> </a:t>
              </a:r>
              <a:r>
                <a:rPr kumimoji="1" lang="es-MX" altLang="es-MX" sz="2000" b="1" i="1" dirty="0">
                  <a:solidFill>
                    <a:srgbClr val="0000FF"/>
                  </a:solidFill>
                  <a:effectLst>
                    <a:outerShdw blurRad="38100" dist="38100" dir="2700000" algn="tl">
                      <a:srgbClr val="C0C0C0"/>
                    </a:outerShdw>
                  </a:effectLst>
                  <a:latin typeface="Arial" pitchFamily="34" charset="0"/>
                </a:rPr>
                <a:t>ESTUDIO INDIVIDUAL Y APRENDIZAJE PROGRAMADO</a:t>
              </a:r>
            </a:p>
            <a:p>
              <a:pPr algn="just" eaLnBrk="1" hangingPunct="1"/>
              <a:endParaRPr kumimoji="1" lang="es-MX" altLang="es-MX" sz="1800" b="1" dirty="0">
                <a:solidFill>
                  <a:srgbClr val="0000FF"/>
                </a:solidFill>
                <a:latin typeface="Arial" pitchFamily="34" charset="0"/>
              </a:endParaRPr>
            </a:p>
            <a:p>
              <a:pPr algn="just" eaLnBrk="1" hangingPunct="1"/>
              <a:r>
                <a:rPr kumimoji="1" lang="es-MX" altLang="es-MX" sz="1800" b="1" dirty="0">
                  <a:solidFill>
                    <a:schemeClr val="tx2"/>
                  </a:solidFill>
                  <a:latin typeface="Arial" pitchFamily="34" charset="0"/>
                </a:rPr>
                <a:t>AQUÍ PODEMOS INCLUIR LOS CURSOS BASADOS EN LECTURAS, GRABACIONES, </a:t>
              </a:r>
              <a:r>
                <a:rPr kumimoji="1" lang="es-MX" altLang="es-MX" sz="1800" b="1" dirty="0" smtClean="0">
                  <a:solidFill>
                    <a:schemeClr val="tx2"/>
                  </a:solidFill>
                  <a:latin typeface="Arial" pitchFamily="34" charset="0"/>
                </a:rPr>
                <a:t>FASÍCULOS </a:t>
              </a:r>
              <a:r>
                <a:rPr kumimoji="1" lang="es-MX" altLang="es-MX" sz="1800" b="1" dirty="0">
                  <a:solidFill>
                    <a:schemeClr val="tx2"/>
                  </a:solidFill>
                  <a:latin typeface="Arial" pitchFamily="34" charset="0"/>
                </a:rPr>
                <a:t>DE INSTRUCCIÓN PROGRAMADA Y CIERTOS PROGRAMAS DE COMPUTADORA (POR LO GENERAL CON UNA SERIE DE PREGUNTAS Y RESPUESTAS). PERMITIENDO AL CAPACITADO AVANZAR EN SU APRENDIZAJE A LA VELOCIDAD QUE ESTE REQUIERA, POR LO MISMO PUEDE SER COSTOSA LA CAPACITACION Y LENTA.</a:t>
              </a:r>
            </a:p>
          </p:txBody>
        </p:sp>
      </p:grpSp>
      <p:pic>
        <p:nvPicPr>
          <p:cNvPr id="2" name="Imagen 1"/>
          <p:cNvPicPr>
            <a:picLocks noChangeAspect="1"/>
          </p:cNvPicPr>
          <p:nvPr/>
        </p:nvPicPr>
        <p:blipFill>
          <a:blip r:embed="rId2"/>
          <a:stretch>
            <a:fillRect/>
          </a:stretch>
        </p:blipFill>
        <p:spPr>
          <a:xfrm>
            <a:off x="2108006" y="4245521"/>
            <a:ext cx="5272306" cy="2135807"/>
          </a:xfrm>
          <a:prstGeom prst="rect">
            <a:avLst/>
          </a:prstGeom>
        </p:spPr>
      </p:pic>
    </p:spTree>
    <p:extLst>
      <p:ext uri="{BB962C8B-B14F-4D97-AF65-F5344CB8AC3E}">
        <p14:creationId xmlns:p14="http://schemas.microsoft.com/office/powerpoint/2010/main" val="2813895268"/>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59426">
                                            <p:txEl>
                                              <p:pRg st="0" end="0"/>
                                            </p:txEl>
                                          </p:spTgt>
                                        </p:tgtEl>
                                        <p:attrNameLst>
                                          <p:attrName>style.visibility</p:attrName>
                                        </p:attrNameLst>
                                      </p:cBhvr>
                                      <p:to>
                                        <p:strVal val="visible"/>
                                      </p:to>
                                    </p:set>
                                    <p:anim calcmode="lin" valueType="num">
                                      <p:cBhvr>
                                        <p:cTn id="7" dur="500" fill="hold"/>
                                        <p:tgtEl>
                                          <p:spTgt spid="359426">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59426">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359427"/>
                                        </p:tgtEl>
                                        <p:attrNameLst>
                                          <p:attrName>style.visibility</p:attrName>
                                        </p:attrNameLst>
                                      </p:cBhvr>
                                      <p:to>
                                        <p:strVal val="visible"/>
                                      </p:to>
                                    </p:set>
                                    <p:anim calcmode="lin" valueType="num">
                                      <p:cBhvr>
                                        <p:cTn id="12" dur="500" fill="hold"/>
                                        <p:tgtEl>
                                          <p:spTgt spid="359427"/>
                                        </p:tgtEl>
                                        <p:attrNameLst>
                                          <p:attrName>ppt_w</p:attrName>
                                        </p:attrNameLst>
                                      </p:cBhvr>
                                      <p:tavLst>
                                        <p:tav tm="0">
                                          <p:val>
                                            <p:fltVal val="0"/>
                                          </p:val>
                                        </p:tav>
                                        <p:tav tm="100000">
                                          <p:val>
                                            <p:strVal val="#ppt_w"/>
                                          </p:val>
                                        </p:tav>
                                      </p:tavLst>
                                    </p:anim>
                                    <p:anim calcmode="lin" valueType="num">
                                      <p:cBhvr>
                                        <p:cTn id="13" dur="500" fill="hold"/>
                                        <p:tgtEl>
                                          <p:spTgt spid="35942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9426" grpId="0" build="p" autoUpdateAnimBg="0" advAuto="0"/>
    </p:bldLst>
  </p:timing>
</p:sld>
</file>

<file path=ppt/slides/slide2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0450" name="Rectangle 2"/>
          <p:cNvSpPr>
            <a:spLocks noGrp="1" noChangeArrowheads="1"/>
          </p:cNvSpPr>
          <p:nvPr>
            <p:ph type="body" idx="1"/>
          </p:nvPr>
        </p:nvSpPr>
        <p:spPr>
          <a:xfrm>
            <a:off x="990600" y="44624"/>
            <a:ext cx="7391400" cy="533400"/>
          </a:xfrm>
        </p:spPr>
        <p:txBody>
          <a:bodyPr/>
          <a:lstStyle/>
          <a:p>
            <a:pPr marL="0" indent="0" algn="ctr" eaLnBrk="1" hangingPunct="1">
              <a:buFont typeface="Wingdings" pitchFamily="2" charset="2"/>
              <a:buNone/>
            </a:pPr>
            <a:r>
              <a:rPr lang="es-MX" altLang="es-MX" sz="3200" b="1" dirty="0" smtClean="0">
                <a:solidFill>
                  <a:schemeClr val="tx2"/>
                </a:solidFill>
                <a:effectLst>
                  <a:outerShdw blurRad="38100" dist="38100" dir="2700000" algn="tl">
                    <a:srgbClr val="C0C0C0"/>
                  </a:outerShdw>
                </a:effectLst>
              </a:rPr>
              <a:t> CAPACITACIÓN </a:t>
            </a:r>
          </a:p>
        </p:txBody>
      </p:sp>
      <p:grpSp>
        <p:nvGrpSpPr>
          <p:cNvPr id="360451" name="Group 3"/>
          <p:cNvGrpSpPr>
            <a:grpSpLocks/>
          </p:cNvGrpSpPr>
          <p:nvPr/>
        </p:nvGrpSpPr>
        <p:grpSpPr bwMode="auto">
          <a:xfrm>
            <a:off x="899592" y="692696"/>
            <a:ext cx="7924800" cy="5818188"/>
            <a:chOff x="384" y="547"/>
            <a:chExt cx="5232" cy="3665"/>
          </a:xfrm>
        </p:grpSpPr>
        <p:sp>
          <p:nvSpPr>
            <p:cNvPr id="360452" name="Text Box 4"/>
            <p:cNvSpPr txBox="1">
              <a:spLocks noChangeArrowheads="1"/>
            </p:cNvSpPr>
            <p:nvPr/>
          </p:nvSpPr>
          <p:spPr bwMode="auto">
            <a:xfrm>
              <a:off x="788" y="547"/>
              <a:ext cx="4403" cy="5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2800" b="1" dirty="0">
                  <a:solidFill>
                    <a:srgbClr val="FF0000"/>
                  </a:solidFill>
                  <a:effectLst>
                    <a:outerShdw blurRad="38100" dist="38100" dir="2700000" algn="tl">
                      <a:srgbClr val="C0C0C0"/>
                    </a:outerShdw>
                  </a:effectLst>
                  <a:latin typeface="Arial" charset="0"/>
                  <a:ea typeface="+mn-ea"/>
                </a:rPr>
                <a:t>ENFOQUE DE </a:t>
              </a:r>
              <a:r>
                <a:rPr kumimoji="1" lang="es-MX" sz="2800" b="1" dirty="0" smtClean="0">
                  <a:solidFill>
                    <a:srgbClr val="FF0000"/>
                  </a:solidFill>
                  <a:effectLst>
                    <a:outerShdw blurRad="38100" dist="38100" dir="2700000" algn="tl">
                      <a:srgbClr val="C0C0C0"/>
                    </a:outerShdw>
                  </a:effectLst>
                  <a:latin typeface="Arial" charset="0"/>
                  <a:ea typeface="+mn-ea"/>
                </a:rPr>
                <a:t>CAPACITACIÓN </a:t>
              </a:r>
              <a:r>
                <a:rPr kumimoji="1" lang="es-MX" sz="2800" b="1" dirty="0">
                  <a:solidFill>
                    <a:srgbClr val="FF0000"/>
                  </a:solidFill>
                  <a:effectLst>
                    <a:outerShdw blurRad="38100" dist="38100" dir="2700000" algn="tl">
                      <a:srgbClr val="C0C0C0"/>
                    </a:outerShdw>
                  </a:effectLst>
                  <a:latin typeface="Arial" charset="0"/>
                  <a:ea typeface="+mn-ea"/>
                </a:rPr>
                <a:t>Y DESARROLLO</a:t>
              </a:r>
              <a:endParaRPr kumimoji="1" lang="es-ES" sz="2800" b="1" dirty="0">
                <a:solidFill>
                  <a:srgbClr val="FF0000"/>
                </a:solidFill>
                <a:effectLst>
                  <a:outerShdw blurRad="38100" dist="38100" dir="2700000" algn="tl">
                    <a:srgbClr val="C0C0C0"/>
                  </a:outerShdw>
                </a:effectLst>
                <a:latin typeface="Arial" charset="0"/>
                <a:ea typeface="+mn-ea"/>
              </a:endParaRPr>
            </a:p>
          </p:txBody>
        </p:sp>
        <p:sp>
          <p:nvSpPr>
            <p:cNvPr id="360453" name="Text Box 5"/>
            <p:cNvSpPr txBox="1">
              <a:spLocks noChangeArrowheads="1"/>
            </p:cNvSpPr>
            <p:nvPr/>
          </p:nvSpPr>
          <p:spPr bwMode="auto">
            <a:xfrm>
              <a:off x="384" y="1091"/>
              <a:ext cx="5232" cy="31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r>
                <a:rPr kumimoji="1" lang="es-MX" altLang="es-MX" b="1" dirty="0">
                  <a:solidFill>
                    <a:schemeClr val="tx2"/>
                  </a:solidFill>
                  <a:effectLst>
                    <a:outerShdw blurRad="38100" dist="38100" dir="2700000" algn="tl">
                      <a:srgbClr val="C0C0C0"/>
                    </a:outerShdw>
                  </a:effectLst>
                  <a:latin typeface="Arial" pitchFamily="34" charset="0"/>
                </a:rPr>
                <a:t>          </a:t>
              </a:r>
              <a:r>
                <a:rPr kumimoji="1" lang="es-MX" altLang="es-MX" sz="2800" b="1" dirty="0" smtClean="0">
                  <a:solidFill>
                    <a:srgbClr val="0000FF"/>
                  </a:solidFill>
                  <a:effectLst>
                    <a:outerShdw blurRad="38100" dist="38100" dir="2700000" algn="tl">
                      <a:srgbClr val="C0C0C0"/>
                    </a:outerShdw>
                  </a:effectLst>
                  <a:latin typeface="Arial" pitchFamily="34" charset="0"/>
                </a:rPr>
                <a:t>CAPACITACIÓN </a:t>
              </a:r>
              <a:r>
                <a:rPr kumimoji="1" lang="es-MX" altLang="es-MX" sz="2800" b="1" dirty="0">
                  <a:solidFill>
                    <a:srgbClr val="0000FF"/>
                  </a:solidFill>
                  <a:effectLst>
                    <a:outerShdw blurRad="38100" dist="38100" dir="2700000" algn="tl">
                      <a:srgbClr val="C0C0C0"/>
                    </a:outerShdw>
                  </a:effectLst>
                  <a:latin typeface="Arial" pitchFamily="34" charset="0"/>
                </a:rPr>
                <a:t>EN LABORATORIOS</a:t>
              </a:r>
            </a:p>
            <a:p>
              <a:pPr eaLnBrk="1" hangingPunct="1"/>
              <a:endParaRPr kumimoji="1" lang="es-MX" altLang="es-MX" b="1" dirty="0">
                <a:solidFill>
                  <a:srgbClr val="0000FF"/>
                </a:solidFill>
                <a:effectLst>
                  <a:outerShdw blurRad="38100" dist="38100" dir="2700000" algn="tl">
                    <a:srgbClr val="C0C0C0"/>
                  </a:outerShdw>
                </a:effectLst>
                <a:latin typeface="Arial" pitchFamily="34" charset="0"/>
              </a:endParaRPr>
            </a:p>
            <a:p>
              <a:pPr algn="just" eaLnBrk="1" hangingPunct="1"/>
              <a:r>
                <a:rPr kumimoji="1" lang="es-MX" altLang="es-MX" b="1" dirty="0">
                  <a:solidFill>
                    <a:schemeClr val="tx2"/>
                  </a:solidFill>
                  <a:latin typeface="Arial" pitchFamily="34" charset="0"/>
                </a:rPr>
                <a:t>ES UNA MODALIDAD DE LA </a:t>
              </a:r>
              <a:r>
                <a:rPr kumimoji="1" lang="es-MX" altLang="es-MX" b="1" dirty="0" smtClean="0">
                  <a:solidFill>
                    <a:schemeClr val="tx2"/>
                  </a:solidFill>
                  <a:latin typeface="Arial" pitchFamily="34" charset="0"/>
                </a:rPr>
                <a:t>CAPACITACIÓN EN GRUPO DONDE SE DESARROLLAN:</a:t>
              </a:r>
            </a:p>
            <a:p>
              <a:pPr algn="just" eaLnBrk="1" hangingPunct="1"/>
              <a:endParaRPr kumimoji="1" lang="es-MX" altLang="es-MX" b="1" dirty="0" smtClean="0">
                <a:solidFill>
                  <a:schemeClr val="tx2"/>
                </a:solidFill>
                <a:latin typeface="Arial" pitchFamily="34" charset="0"/>
              </a:endParaRPr>
            </a:p>
            <a:p>
              <a:pPr marL="342900" indent="-342900" algn="just" eaLnBrk="1" hangingPunct="1">
                <a:buFont typeface="Arial"/>
                <a:buChar char="•"/>
              </a:pPr>
              <a:r>
                <a:rPr kumimoji="1" lang="es-MX" altLang="es-MX" b="1" dirty="0" smtClean="0">
                  <a:solidFill>
                    <a:schemeClr val="tx2"/>
                  </a:solidFill>
                  <a:latin typeface="Arial" pitchFamily="34" charset="0"/>
                </a:rPr>
                <a:t>LAS </a:t>
              </a:r>
              <a:r>
                <a:rPr kumimoji="1" lang="es-MX" altLang="es-MX" b="1" dirty="0">
                  <a:solidFill>
                    <a:schemeClr val="tx2"/>
                  </a:solidFill>
                  <a:latin typeface="Arial" pitchFamily="34" charset="0"/>
                </a:rPr>
                <a:t>HABILIDADES INTERPERSONALES, </a:t>
              </a:r>
              <a:endParaRPr kumimoji="1" lang="es-MX" altLang="es-MX" b="1" dirty="0" smtClean="0">
                <a:solidFill>
                  <a:schemeClr val="tx2"/>
                </a:solidFill>
                <a:latin typeface="Arial" pitchFamily="34" charset="0"/>
              </a:endParaRPr>
            </a:p>
            <a:p>
              <a:pPr algn="just" eaLnBrk="1" hangingPunct="1"/>
              <a:r>
                <a:rPr kumimoji="1" lang="es-MX" altLang="es-MX" b="1" dirty="0" smtClean="0">
                  <a:solidFill>
                    <a:schemeClr val="tx2"/>
                  </a:solidFill>
                  <a:latin typeface="Arial" pitchFamily="34" charset="0"/>
                </a:rPr>
                <a:t>DE </a:t>
              </a:r>
              <a:r>
                <a:rPr kumimoji="1" lang="es-MX" altLang="es-MX" b="1" dirty="0">
                  <a:solidFill>
                    <a:schemeClr val="tx2"/>
                  </a:solidFill>
                  <a:latin typeface="Arial" pitchFamily="34" charset="0"/>
                </a:rPr>
                <a:t>CONOCIMIENTOS </a:t>
              </a:r>
              <a:r>
                <a:rPr kumimoji="1" lang="es-MX" altLang="es-MX" b="1" dirty="0" smtClean="0">
                  <a:solidFill>
                    <a:schemeClr val="tx2"/>
                  </a:solidFill>
                  <a:latin typeface="Arial" pitchFamily="34" charset="0"/>
                </a:rPr>
                <a:t>Y;</a:t>
              </a:r>
            </a:p>
            <a:p>
              <a:pPr marL="342900" indent="-342900" algn="just" eaLnBrk="1" hangingPunct="1">
                <a:buFont typeface="Arial"/>
                <a:buChar char="•"/>
              </a:pPr>
              <a:r>
                <a:rPr kumimoji="1" lang="es-MX" altLang="es-MX" b="1" dirty="0" smtClean="0">
                  <a:solidFill>
                    <a:schemeClr val="tx2"/>
                  </a:solidFill>
                  <a:latin typeface="Arial" pitchFamily="34" charset="0"/>
                </a:rPr>
                <a:t>CONDUCTAS </a:t>
              </a:r>
              <a:r>
                <a:rPr kumimoji="1" lang="es-MX" altLang="es-MX" b="1" dirty="0">
                  <a:solidFill>
                    <a:schemeClr val="tx2"/>
                  </a:solidFill>
                  <a:latin typeface="Arial" pitchFamily="34" charset="0"/>
                </a:rPr>
                <a:t>ADECUADAS PARA FUTURAS ACTIVIDADES Y RESPONSABILIDADES LABORALES. </a:t>
              </a:r>
              <a:endParaRPr kumimoji="1" lang="es-MX" altLang="es-MX" b="1" dirty="0" smtClean="0">
                <a:solidFill>
                  <a:schemeClr val="tx2"/>
                </a:solidFill>
                <a:latin typeface="Arial" pitchFamily="34" charset="0"/>
              </a:endParaRPr>
            </a:p>
            <a:p>
              <a:pPr algn="just" eaLnBrk="1" hangingPunct="1"/>
              <a:endParaRPr kumimoji="1" lang="es-MX" altLang="es-MX" b="1" dirty="0">
                <a:solidFill>
                  <a:schemeClr val="tx2"/>
                </a:solidFill>
                <a:latin typeface="Arial" pitchFamily="34" charset="0"/>
              </a:endParaRPr>
            </a:p>
            <a:p>
              <a:pPr algn="just" eaLnBrk="1" hangingPunct="1"/>
              <a:r>
                <a:rPr kumimoji="1" lang="es-MX" altLang="es-MX" b="1" dirty="0" smtClean="0">
                  <a:solidFill>
                    <a:schemeClr val="tx2"/>
                  </a:solidFill>
                  <a:latin typeface="Arial" pitchFamily="34" charset="0"/>
                </a:rPr>
                <a:t>INCLUYE </a:t>
              </a:r>
              <a:r>
                <a:rPr kumimoji="1" lang="es-MX" altLang="es-MX" b="1" dirty="0">
                  <a:solidFill>
                    <a:schemeClr val="tx2"/>
                  </a:solidFill>
                  <a:latin typeface="Arial" pitchFamily="34" charset="0"/>
                </a:rPr>
                <a:t>LA </a:t>
              </a:r>
              <a:r>
                <a:rPr kumimoji="1" lang="es-MX" altLang="es-MX" b="1" dirty="0" smtClean="0">
                  <a:solidFill>
                    <a:schemeClr val="tx2"/>
                  </a:solidFill>
                  <a:latin typeface="Arial" pitchFamily="34" charset="0"/>
                </a:rPr>
                <a:t>COMPRENSIÓN </a:t>
              </a:r>
              <a:r>
                <a:rPr kumimoji="1" lang="es-MX" altLang="es-MX" b="1" dirty="0">
                  <a:solidFill>
                    <a:schemeClr val="tx2"/>
                  </a:solidFill>
                  <a:latin typeface="Arial" pitchFamily="34" charset="0"/>
                </a:rPr>
                <a:t>DE </a:t>
              </a:r>
              <a:r>
                <a:rPr kumimoji="1" lang="es-MX" altLang="es-MX" b="1" dirty="0" smtClean="0">
                  <a:solidFill>
                    <a:schemeClr val="tx2"/>
                  </a:solidFill>
                  <a:latin typeface="Arial" pitchFamily="34" charset="0"/>
                </a:rPr>
                <a:t>SÍ </a:t>
              </a:r>
              <a:r>
                <a:rPr kumimoji="1" lang="es-MX" altLang="es-MX" b="1" dirty="0">
                  <a:solidFill>
                    <a:schemeClr val="tx2"/>
                  </a:solidFill>
                  <a:latin typeface="Arial" pitchFamily="34" charset="0"/>
                </a:rPr>
                <a:t>MISMO Y DE LAS PERSONAS QUE INTERVIENEN A SU ALREDEDOR.</a:t>
              </a:r>
              <a:endParaRPr kumimoji="1" lang="es-ES" altLang="es-MX" b="1" dirty="0">
                <a:solidFill>
                  <a:schemeClr val="tx2"/>
                </a:solidFill>
                <a:latin typeface="Arial" pitchFamily="34" charset="0"/>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60450">
                                            <p:txEl>
                                              <p:pRg st="0" end="0"/>
                                            </p:txEl>
                                          </p:spTgt>
                                        </p:tgtEl>
                                        <p:attrNameLst>
                                          <p:attrName>style.visibility</p:attrName>
                                        </p:attrNameLst>
                                      </p:cBhvr>
                                      <p:to>
                                        <p:strVal val="visible"/>
                                      </p:to>
                                    </p:set>
                                    <p:anim calcmode="lin" valueType="num">
                                      <p:cBhvr>
                                        <p:cTn id="7" dur="500" fill="hold"/>
                                        <p:tgtEl>
                                          <p:spTgt spid="360450">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60450">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360451"/>
                                        </p:tgtEl>
                                        <p:attrNameLst>
                                          <p:attrName>style.visibility</p:attrName>
                                        </p:attrNameLst>
                                      </p:cBhvr>
                                      <p:to>
                                        <p:strVal val="visible"/>
                                      </p:to>
                                    </p:set>
                                    <p:anim calcmode="lin" valueType="num">
                                      <p:cBhvr>
                                        <p:cTn id="12" dur="500" fill="hold"/>
                                        <p:tgtEl>
                                          <p:spTgt spid="360451"/>
                                        </p:tgtEl>
                                        <p:attrNameLst>
                                          <p:attrName>ppt_w</p:attrName>
                                        </p:attrNameLst>
                                      </p:cBhvr>
                                      <p:tavLst>
                                        <p:tav tm="0">
                                          <p:val>
                                            <p:fltVal val="0"/>
                                          </p:val>
                                        </p:tav>
                                        <p:tav tm="100000">
                                          <p:val>
                                            <p:strVal val="#ppt_w"/>
                                          </p:val>
                                        </p:tav>
                                      </p:tavLst>
                                    </p:anim>
                                    <p:anim calcmode="lin" valueType="num">
                                      <p:cBhvr>
                                        <p:cTn id="13" dur="500" fill="hold"/>
                                        <p:tgtEl>
                                          <p:spTgt spid="36045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0450" grpId="0" build="p" autoUpdateAnimBg="0" advAuto="0"/>
    </p:bldLst>
  </p:timing>
</p:sld>
</file>

<file path=ppt/slides/slide2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1474" name="Rectangle 2"/>
          <p:cNvSpPr>
            <a:spLocks noGrp="1" noChangeArrowheads="1"/>
          </p:cNvSpPr>
          <p:nvPr>
            <p:ph type="body" idx="1"/>
          </p:nvPr>
        </p:nvSpPr>
        <p:spPr>
          <a:xfrm>
            <a:off x="990600" y="152400"/>
            <a:ext cx="7391400" cy="533400"/>
          </a:xfrm>
        </p:spPr>
        <p:txBody>
          <a:bodyPr/>
          <a:lstStyle/>
          <a:p>
            <a:pPr marL="0" indent="0" algn="ctr" eaLnBrk="1" hangingPunct="1">
              <a:buFont typeface="Wingdings" pitchFamily="2" charset="2"/>
              <a:buNone/>
            </a:pPr>
            <a:r>
              <a:rPr lang="es-MX" altLang="es-MX" sz="3200" b="1" dirty="0" smtClean="0">
                <a:solidFill>
                  <a:schemeClr val="tx2"/>
                </a:solidFill>
                <a:effectLst>
                  <a:outerShdw blurRad="38100" dist="38100" dir="2700000" algn="tl">
                    <a:srgbClr val="C0C0C0"/>
                  </a:outerShdw>
                </a:effectLst>
              </a:rPr>
              <a:t> CAPACITACIÓN </a:t>
            </a:r>
          </a:p>
        </p:txBody>
      </p:sp>
      <p:sp>
        <p:nvSpPr>
          <p:cNvPr id="361477" name="Text Box 5"/>
          <p:cNvSpPr txBox="1">
            <a:spLocks noChangeArrowheads="1"/>
          </p:cNvSpPr>
          <p:nvPr/>
        </p:nvSpPr>
        <p:spPr bwMode="auto">
          <a:xfrm>
            <a:off x="1124272" y="692696"/>
            <a:ext cx="7696200" cy="372409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kumimoji="1" lang="es-MX" altLang="es-MX" sz="2000" b="1" dirty="0">
                <a:solidFill>
                  <a:schemeClr val="tx2"/>
                </a:solidFill>
                <a:latin typeface="Arial" pitchFamily="34" charset="0"/>
              </a:rPr>
              <a:t> </a:t>
            </a:r>
            <a:r>
              <a:rPr kumimoji="1" lang="es-MX" altLang="es-MX" sz="2800" b="1" i="1" dirty="0" smtClean="0">
                <a:solidFill>
                  <a:srgbClr val="0000FF"/>
                </a:solidFill>
                <a:effectLst>
                  <a:outerShdw blurRad="38100" dist="38100" dir="2700000" algn="tl">
                    <a:srgbClr val="C0C0C0"/>
                  </a:outerShdw>
                </a:effectLst>
                <a:latin typeface="Arial" pitchFamily="34" charset="0"/>
              </a:rPr>
              <a:t>EVALUACIÓN </a:t>
            </a:r>
            <a:r>
              <a:rPr kumimoji="1" lang="es-MX" altLang="es-MX" sz="2800" b="1" i="1" dirty="0">
                <a:solidFill>
                  <a:srgbClr val="0000FF"/>
                </a:solidFill>
                <a:effectLst>
                  <a:outerShdw blurRad="38100" dist="38100" dir="2700000" algn="tl">
                    <a:srgbClr val="C0C0C0"/>
                  </a:outerShdw>
                </a:effectLst>
                <a:latin typeface="Arial" pitchFamily="34" charset="0"/>
              </a:rPr>
              <a:t>DE LA </a:t>
            </a:r>
            <a:r>
              <a:rPr kumimoji="1" lang="es-MX" altLang="es-MX" sz="2800" b="1" i="1" dirty="0" smtClean="0">
                <a:solidFill>
                  <a:srgbClr val="0000FF"/>
                </a:solidFill>
                <a:effectLst>
                  <a:outerShdw blurRad="38100" dist="38100" dir="2700000" algn="tl">
                    <a:srgbClr val="C0C0C0"/>
                  </a:outerShdw>
                </a:effectLst>
                <a:latin typeface="Arial" pitchFamily="34" charset="0"/>
              </a:rPr>
              <a:t>CAPACITACIÓN </a:t>
            </a:r>
            <a:r>
              <a:rPr kumimoji="1" lang="es-MX" altLang="es-MX" sz="2800" b="1" i="1" dirty="0">
                <a:solidFill>
                  <a:srgbClr val="0000FF"/>
                </a:solidFill>
                <a:effectLst>
                  <a:outerShdw blurRad="38100" dist="38100" dir="2700000" algn="tl">
                    <a:srgbClr val="C0C0C0"/>
                  </a:outerShdw>
                </a:effectLst>
                <a:latin typeface="Arial" pitchFamily="34" charset="0"/>
              </a:rPr>
              <a:t>Y EL DESARROLLO</a:t>
            </a:r>
            <a:r>
              <a:rPr kumimoji="1" lang="es-MX" altLang="es-MX" sz="2800" b="1" i="1" dirty="0" smtClean="0">
                <a:solidFill>
                  <a:srgbClr val="0000FF"/>
                </a:solidFill>
                <a:effectLst>
                  <a:outerShdw blurRad="38100" dist="38100" dir="2700000" algn="tl">
                    <a:srgbClr val="C0C0C0"/>
                  </a:outerShdw>
                </a:effectLst>
                <a:latin typeface="Arial" pitchFamily="34" charset="0"/>
              </a:rPr>
              <a:t>.</a:t>
            </a:r>
          </a:p>
          <a:p>
            <a:pPr algn="ctr" eaLnBrk="1" hangingPunct="1"/>
            <a:endParaRPr kumimoji="1" lang="es-MX" altLang="es-MX" sz="1200" b="1" dirty="0">
              <a:solidFill>
                <a:srgbClr val="0000FF"/>
              </a:solidFill>
              <a:latin typeface="Arial" pitchFamily="34" charset="0"/>
            </a:endParaRPr>
          </a:p>
          <a:p>
            <a:pPr algn="just" eaLnBrk="1" hangingPunct="1"/>
            <a:r>
              <a:rPr kumimoji="1" lang="es-MX" altLang="es-MX" b="1" dirty="0" smtClean="0">
                <a:solidFill>
                  <a:schemeClr val="tx2"/>
                </a:solidFill>
                <a:latin typeface="Arial" pitchFamily="34" charset="0"/>
              </a:rPr>
              <a:t>SE </a:t>
            </a:r>
            <a:r>
              <a:rPr kumimoji="1" lang="es-MX" altLang="es-MX" b="1" dirty="0">
                <a:solidFill>
                  <a:schemeClr val="tx2"/>
                </a:solidFill>
                <a:latin typeface="Arial" pitchFamily="34" charset="0"/>
              </a:rPr>
              <a:t>DEBE HACER </a:t>
            </a:r>
            <a:r>
              <a:rPr kumimoji="1" lang="es-MX" altLang="es-MX" b="1" dirty="0" smtClean="0">
                <a:solidFill>
                  <a:schemeClr val="tx2"/>
                </a:solidFill>
                <a:latin typeface="Arial" pitchFamily="34" charset="0"/>
              </a:rPr>
              <a:t>ANTES, DURANTE Y DESPUÉS </a:t>
            </a:r>
            <a:r>
              <a:rPr kumimoji="1" lang="es-MX" altLang="es-MX" b="1" dirty="0">
                <a:solidFill>
                  <a:schemeClr val="tx2"/>
                </a:solidFill>
                <a:latin typeface="Arial" pitchFamily="34" charset="0"/>
              </a:rPr>
              <a:t>DE QUE SE IMPARTA LA </a:t>
            </a:r>
            <a:r>
              <a:rPr kumimoji="1" lang="es-MX" altLang="es-MX" b="1" dirty="0" smtClean="0">
                <a:solidFill>
                  <a:schemeClr val="tx2"/>
                </a:solidFill>
                <a:latin typeface="Arial" pitchFamily="34" charset="0"/>
              </a:rPr>
              <a:t>CAPACITACIÓN PARA </a:t>
            </a:r>
            <a:r>
              <a:rPr kumimoji="1" lang="es-MX" altLang="es-MX" b="1" dirty="0">
                <a:solidFill>
                  <a:schemeClr val="tx2"/>
                </a:solidFill>
                <a:latin typeface="Arial" pitchFamily="34" charset="0"/>
              </a:rPr>
              <a:t>CONOCER SI HUBO </a:t>
            </a:r>
            <a:r>
              <a:rPr kumimoji="1" lang="es-MX" altLang="es-MX" b="1" dirty="0" smtClean="0">
                <a:solidFill>
                  <a:schemeClr val="tx2"/>
                </a:solidFill>
                <a:latin typeface="Arial" pitchFamily="34" charset="0"/>
              </a:rPr>
              <a:t>ALGÚN</a:t>
            </a:r>
            <a:r>
              <a:rPr kumimoji="1" lang="es-MX" altLang="es-MX" b="1" dirty="0">
                <a:solidFill>
                  <a:schemeClr val="tx2"/>
                </a:solidFill>
                <a:latin typeface="Arial" pitchFamily="34" charset="0"/>
              </a:rPr>
              <a:t>, CAMBIO, MEJORA O SI SE ESTAN APLICANDO LOS CONOCIMIENTOS </a:t>
            </a:r>
            <a:r>
              <a:rPr kumimoji="1" lang="es-MX" altLang="es-MX" b="1" dirty="0" smtClean="0">
                <a:solidFill>
                  <a:schemeClr val="tx2"/>
                </a:solidFill>
                <a:latin typeface="Arial" pitchFamily="34" charset="0"/>
              </a:rPr>
              <a:t>IMPARTIDOS, </a:t>
            </a:r>
            <a:r>
              <a:rPr kumimoji="1" lang="es-MX" altLang="es-MX" b="1" dirty="0">
                <a:solidFill>
                  <a:schemeClr val="tx2"/>
                </a:solidFill>
                <a:latin typeface="Arial" pitchFamily="34" charset="0"/>
              </a:rPr>
              <a:t>TODO ELLO CON LA FINALIDAD DE VERIFICAR EL ÉXITO DEL PROGRAMA Y SI SE ESTAN CUMPLIENDO CON LOS OBJETIVOS.</a:t>
            </a:r>
          </a:p>
        </p:txBody>
      </p:sp>
      <p:pic>
        <p:nvPicPr>
          <p:cNvPr id="2" name="Imagen 1"/>
          <p:cNvPicPr>
            <a:picLocks noChangeAspect="1"/>
          </p:cNvPicPr>
          <p:nvPr/>
        </p:nvPicPr>
        <p:blipFill>
          <a:blip r:embed="rId2"/>
          <a:stretch>
            <a:fillRect/>
          </a:stretch>
        </p:blipFill>
        <p:spPr>
          <a:xfrm>
            <a:off x="3563888" y="4365104"/>
            <a:ext cx="2032000" cy="20320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61474">
                                            <p:txEl>
                                              <p:pRg st="0" end="0"/>
                                            </p:txEl>
                                          </p:spTgt>
                                        </p:tgtEl>
                                        <p:attrNameLst>
                                          <p:attrName>style.visibility</p:attrName>
                                        </p:attrNameLst>
                                      </p:cBhvr>
                                      <p:to>
                                        <p:strVal val="visible"/>
                                      </p:to>
                                    </p:set>
                                    <p:anim calcmode="lin" valueType="num">
                                      <p:cBhvr>
                                        <p:cTn id="7" dur="500" fill="hold"/>
                                        <p:tgtEl>
                                          <p:spTgt spid="361474">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61474">
                                            <p:txEl>
                                              <p:pRg st="0" end="0"/>
                                            </p:txEl>
                                          </p:spTgt>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1474" grpId="0" build="p" autoUpdateAnimBg="0" advAuto="0"/>
    </p:bldLst>
  </p:timing>
</p:sld>
</file>

<file path=ppt/slides/slide2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3522" name="Rectangle 2"/>
          <p:cNvSpPr>
            <a:spLocks noGrp="1" noChangeArrowheads="1"/>
          </p:cNvSpPr>
          <p:nvPr>
            <p:ph type="body" idx="1"/>
          </p:nvPr>
        </p:nvSpPr>
        <p:spPr>
          <a:xfrm>
            <a:off x="990600" y="76200"/>
            <a:ext cx="7391400" cy="533400"/>
          </a:xfrm>
        </p:spPr>
        <p:txBody>
          <a:bodyPr/>
          <a:lstStyle/>
          <a:p>
            <a:pPr marL="0" indent="0" algn="ctr" eaLnBrk="1" hangingPunct="1">
              <a:buFont typeface="Wingdings" pitchFamily="2" charset="2"/>
              <a:buNone/>
            </a:pPr>
            <a:r>
              <a:rPr lang="es-MX" altLang="es-MX" b="1" dirty="0" smtClean="0">
                <a:solidFill>
                  <a:schemeClr val="tx2"/>
                </a:solidFill>
                <a:effectLst>
                  <a:outerShdw blurRad="38100" dist="38100" dir="2700000" algn="tl">
                    <a:srgbClr val="C0C0C0"/>
                  </a:outerShdw>
                </a:effectLst>
              </a:rPr>
              <a:t> CAPACITACIÓN </a:t>
            </a:r>
          </a:p>
        </p:txBody>
      </p:sp>
      <p:sp>
        <p:nvSpPr>
          <p:cNvPr id="363525" name="Text Box 5"/>
          <p:cNvSpPr txBox="1">
            <a:spLocks noChangeArrowheads="1"/>
          </p:cNvSpPr>
          <p:nvPr/>
        </p:nvSpPr>
        <p:spPr bwMode="auto">
          <a:xfrm>
            <a:off x="899592" y="692696"/>
            <a:ext cx="7924800" cy="38779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kumimoji="1" lang="es-MX" altLang="es-MX" sz="2000" b="1" dirty="0">
                <a:solidFill>
                  <a:schemeClr val="tx2"/>
                </a:solidFill>
                <a:latin typeface="Arial" pitchFamily="34" charset="0"/>
              </a:rPr>
              <a:t> </a:t>
            </a:r>
            <a:r>
              <a:rPr kumimoji="1" lang="es-MX" altLang="es-MX" sz="2800" b="1" i="1" dirty="0" smtClean="0">
                <a:solidFill>
                  <a:srgbClr val="0000FF"/>
                </a:solidFill>
                <a:effectLst>
                  <a:outerShdw blurRad="38100" dist="38100" dir="2700000" algn="tl">
                    <a:srgbClr val="C0C0C0"/>
                  </a:outerShdw>
                </a:effectLst>
                <a:latin typeface="Arial" pitchFamily="34" charset="0"/>
              </a:rPr>
              <a:t>EVALUACIÓN </a:t>
            </a:r>
            <a:r>
              <a:rPr kumimoji="1" lang="es-MX" altLang="es-MX" sz="2800" b="1" i="1" dirty="0">
                <a:solidFill>
                  <a:srgbClr val="0000FF"/>
                </a:solidFill>
                <a:effectLst>
                  <a:outerShdw blurRad="38100" dist="38100" dir="2700000" algn="tl">
                    <a:srgbClr val="C0C0C0"/>
                  </a:outerShdw>
                </a:effectLst>
                <a:latin typeface="Arial" pitchFamily="34" charset="0"/>
              </a:rPr>
              <a:t>DE LA </a:t>
            </a:r>
            <a:r>
              <a:rPr kumimoji="1" lang="es-MX" altLang="es-MX" sz="2800" b="1" i="1" dirty="0" smtClean="0">
                <a:solidFill>
                  <a:srgbClr val="0000FF"/>
                </a:solidFill>
                <a:effectLst>
                  <a:outerShdw blurRad="38100" dist="38100" dir="2700000" algn="tl">
                    <a:srgbClr val="C0C0C0"/>
                  </a:outerShdw>
                </a:effectLst>
                <a:latin typeface="Arial" pitchFamily="34" charset="0"/>
              </a:rPr>
              <a:t>CAPACITACIÓN </a:t>
            </a:r>
            <a:r>
              <a:rPr kumimoji="1" lang="es-MX" altLang="es-MX" sz="2800" b="1" i="1" dirty="0">
                <a:solidFill>
                  <a:srgbClr val="0000FF"/>
                </a:solidFill>
                <a:effectLst>
                  <a:outerShdw blurRad="38100" dist="38100" dir="2700000" algn="tl">
                    <a:srgbClr val="C0C0C0"/>
                  </a:outerShdw>
                </a:effectLst>
                <a:latin typeface="Arial" pitchFamily="34" charset="0"/>
              </a:rPr>
              <a:t>Y EL DESARROLLO.</a:t>
            </a:r>
          </a:p>
          <a:p>
            <a:pPr algn="just" eaLnBrk="1" hangingPunct="1"/>
            <a:endParaRPr kumimoji="1" lang="es-MX" altLang="es-MX" sz="1200" b="1" dirty="0">
              <a:solidFill>
                <a:srgbClr val="0000FF"/>
              </a:solidFill>
              <a:latin typeface="Arial" pitchFamily="34" charset="0"/>
            </a:endParaRPr>
          </a:p>
          <a:p>
            <a:pPr algn="just" eaLnBrk="1" hangingPunct="1"/>
            <a:r>
              <a:rPr kumimoji="1" lang="es-MX" altLang="es-MX" b="1" dirty="0">
                <a:solidFill>
                  <a:schemeClr val="tx2"/>
                </a:solidFill>
                <a:latin typeface="Arial" pitchFamily="34" charset="0"/>
              </a:rPr>
              <a:t>EXISTE UNA GRAN DIFERENCIA ENTRE LOS </a:t>
            </a:r>
            <a:r>
              <a:rPr kumimoji="1" lang="es-MX" altLang="es-MX" b="1" i="1" dirty="0">
                <a:solidFill>
                  <a:srgbClr val="FF0000"/>
                </a:solidFill>
                <a:effectLst>
                  <a:outerShdw blurRad="38100" dist="38100" dir="2700000" algn="tl">
                    <a:srgbClr val="C0C0C0"/>
                  </a:outerShdw>
                </a:effectLst>
                <a:latin typeface="Arial" pitchFamily="34" charset="0"/>
              </a:rPr>
              <a:t>CONOCIMIENTOS</a:t>
            </a:r>
            <a:r>
              <a:rPr kumimoji="1" lang="es-MX" altLang="es-MX" b="1" dirty="0">
                <a:solidFill>
                  <a:schemeClr val="tx2"/>
                </a:solidFill>
                <a:latin typeface="Arial" pitchFamily="34" charset="0"/>
              </a:rPr>
              <a:t> IMPARTIDOS EN UN CURSO Y EL GRADO DE </a:t>
            </a:r>
            <a:r>
              <a:rPr kumimoji="1" lang="es-MX" altLang="es-MX" b="1" i="1" dirty="0">
                <a:solidFill>
                  <a:srgbClr val="FF0000"/>
                </a:solidFill>
                <a:effectLst>
                  <a:outerShdw blurRad="38100" dist="38100" dir="2700000" algn="tl">
                    <a:srgbClr val="C0C0C0"/>
                  </a:outerShdw>
                </a:effectLst>
                <a:latin typeface="Arial" pitchFamily="34" charset="0"/>
              </a:rPr>
              <a:t>TRANSFERENCIA</a:t>
            </a:r>
            <a:r>
              <a:rPr kumimoji="1" lang="es-MX" altLang="es-MX" b="1" dirty="0">
                <a:solidFill>
                  <a:schemeClr val="tx2"/>
                </a:solidFill>
                <a:latin typeface="Arial" pitchFamily="34" charset="0"/>
              </a:rPr>
              <a:t> EFECTIVA DE ESTOS. </a:t>
            </a:r>
          </a:p>
          <a:p>
            <a:pPr algn="just" eaLnBrk="1" hangingPunct="1"/>
            <a:endParaRPr kumimoji="1" lang="es-MX" altLang="es-MX" sz="1000" b="1" dirty="0">
              <a:solidFill>
                <a:schemeClr val="tx2"/>
              </a:solidFill>
              <a:latin typeface="Arial" pitchFamily="34" charset="0"/>
            </a:endParaRPr>
          </a:p>
          <a:p>
            <a:pPr algn="just" eaLnBrk="1" hangingPunct="1"/>
            <a:r>
              <a:rPr kumimoji="1" lang="es-MX" altLang="es-MX" b="1" dirty="0">
                <a:solidFill>
                  <a:schemeClr val="tx2"/>
                </a:solidFill>
                <a:latin typeface="Arial" pitchFamily="34" charset="0"/>
              </a:rPr>
              <a:t>COMO </a:t>
            </a:r>
            <a:r>
              <a:rPr kumimoji="1" lang="es-MX" altLang="es-MX" b="1" dirty="0" smtClean="0">
                <a:solidFill>
                  <a:schemeClr val="tx2"/>
                </a:solidFill>
                <a:latin typeface="Arial" pitchFamily="34" charset="0"/>
              </a:rPr>
              <a:t>ÚLTIMO T</a:t>
            </a:r>
            <a:r>
              <a:rPr kumimoji="1" lang="es-MX" altLang="es-MX" b="1" dirty="0">
                <a:solidFill>
                  <a:schemeClr val="tx2"/>
                </a:solidFill>
                <a:latin typeface="Arial" pitchFamily="34" charset="0"/>
              </a:rPr>
              <a:t>E</a:t>
            </a:r>
            <a:r>
              <a:rPr kumimoji="1" lang="es-MX" altLang="es-MX" b="1" dirty="0" smtClean="0">
                <a:solidFill>
                  <a:schemeClr val="tx2"/>
                </a:solidFill>
                <a:latin typeface="Arial" pitchFamily="34" charset="0"/>
              </a:rPr>
              <a:t>RMINO </a:t>
            </a:r>
            <a:r>
              <a:rPr kumimoji="1" lang="es-MX" altLang="es-MX" b="1" dirty="0">
                <a:solidFill>
                  <a:schemeClr val="tx2"/>
                </a:solidFill>
                <a:latin typeface="Arial" pitchFamily="34" charset="0"/>
              </a:rPr>
              <a:t>TENEMOS QUE EL ÉXITO DE UN PROGRAMA DE </a:t>
            </a:r>
            <a:r>
              <a:rPr kumimoji="1" lang="es-MX" altLang="es-MX" b="1" dirty="0" smtClean="0">
                <a:solidFill>
                  <a:schemeClr val="tx2"/>
                </a:solidFill>
                <a:latin typeface="Arial" pitchFamily="34" charset="0"/>
              </a:rPr>
              <a:t>CAPACITACIÓN </a:t>
            </a:r>
            <a:r>
              <a:rPr kumimoji="1" lang="es-MX" altLang="es-MX" b="1" dirty="0">
                <a:solidFill>
                  <a:schemeClr val="tx2"/>
                </a:solidFill>
                <a:latin typeface="Arial" pitchFamily="34" charset="0"/>
              </a:rPr>
              <a:t>Y DESARROLLO SE MIDE POR LOS </a:t>
            </a:r>
            <a:r>
              <a:rPr kumimoji="1" lang="es-MX" altLang="es-MX" b="1" i="1" u="sng" dirty="0">
                <a:solidFill>
                  <a:srgbClr val="002060"/>
                </a:solidFill>
                <a:latin typeface="Arial" pitchFamily="34" charset="0"/>
              </a:rPr>
              <a:t>CAMBIOS EFECTIVOS QUE INDUZCAN AL DESEMPEÑO</a:t>
            </a:r>
            <a:r>
              <a:rPr kumimoji="1" lang="es-MX" altLang="es-MX" b="1" dirty="0">
                <a:solidFill>
                  <a:schemeClr val="tx2"/>
                </a:solidFill>
                <a:latin typeface="Arial" pitchFamily="34" charset="0"/>
              </a:rPr>
              <a:t>. </a:t>
            </a:r>
          </a:p>
        </p:txBody>
      </p:sp>
      <p:pic>
        <p:nvPicPr>
          <p:cNvPr id="283650" name="Picture 2" descr="esultado de imagen para evaluaciÃ³n de capacitaciÃ³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3534" y="4581128"/>
            <a:ext cx="3258666" cy="174881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63522">
                                            <p:txEl>
                                              <p:pRg st="0" end="0"/>
                                            </p:txEl>
                                          </p:spTgt>
                                        </p:tgtEl>
                                        <p:attrNameLst>
                                          <p:attrName>style.visibility</p:attrName>
                                        </p:attrNameLst>
                                      </p:cBhvr>
                                      <p:to>
                                        <p:strVal val="visible"/>
                                      </p:to>
                                    </p:set>
                                    <p:anim calcmode="lin" valueType="num">
                                      <p:cBhvr>
                                        <p:cTn id="7" dur="500" fill="hold"/>
                                        <p:tgtEl>
                                          <p:spTgt spid="363522">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63522">
                                            <p:txEl>
                                              <p:pRg st="0" end="0"/>
                                            </p:txEl>
                                          </p:spTgt>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3522" grpId="0" build="p" autoUpdateAnimBg="0" advAuto="0"/>
    </p:bldLst>
  </p:timing>
</p:sld>
</file>

<file path=ppt/slides/slide2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5570" name="Rectangle 2"/>
          <p:cNvSpPr>
            <a:spLocks noGrp="1" noChangeArrowheads="1"/>
          </p:cNvSpPr>
          <p:nvPr>
            <p:ph type="body" idx="1"/>
          </p:nvPr>
        </p:nvSpPr>
        <p:spPr>
          <a:xfrm>
            <a:off x="1141040" y="152400"/>
            <a:ext cx="7391400" cy="533400"/>
          </a:xfrm>
        </p:spPr>
        <p:txBody>
          <a:bodyPr/>
          <a:lstStyle/>
          <a:p>
            <a:pPr marL="0" indent="0" algn="ctr" eaLnBrk="1" hangingPunct="1">
              <a:buFont typeface="Wingdings" pitchFamily="2" charset="2"/>
              <a:buNone/>
            </a:pPr>
            <a:r>
              <a:rPr lang="es-MX" altLang="es-MX" b="1" smtClean="0">
                <a:solidFill>
                  <a:schemeClr val="tx2"/>
                </a:solidFill>
                <a:effectLst>
                  <a:outerShdw blurRad="38100" dist="38100" dir="2700000" algn="tl">
                    <a:srgbClr val="C0C0C0"/>
                  </a:outerShdw>
                </a:effectLst>
              </a:rPr>
              <a:t> CARRERA PROFESIONAL </a:t>
            </a:r>
          </a:p>
        </p:txBody>
      </p:sp>
      <p:grpSp>
        <p:nvGrpSpPr>
          <p:cNvPr id="365574" name="Group 6"/>
          <p:cNvGrpSpPr>
            <a:grpSpLocks/>
          </p:cNvGrpSpPr>
          <p:nvPr/>
        </p:nvGrpSpPr>
        <p:grpSpPr bwMode="auto">
          <a:xfrm>
            <a:off x="971600" y="620688"/>
            <a:ext cx="7772400" cy="6042025"/>
            <a:chOff x="384" y="528"/>
            <a:chExt cx="5232" cy="3806"/>
          </a:xfrm>
        </p:grpSpPr>
        <p:sp>
          <p:nvSpPr>
            <p:cNvPr id="365572" name="Text Box 4"/>
            <p:cNvSpPr txBox="1">
              <a:spLocks noChangeArrowheads="1"/>
            </p:cNvSpPr>
            <p:nvPr/>
          </p:nvSpPr>
          <p:spPr bwMode="auto">
            <a:xfrm>
              <a:off x="788" y="528"/>
              <a:ext cx="4396" cy="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2800" b="1" dirty="0" smtClean="0">
                  <a:solidFill>
                    <a:srgbClr val="FF0000"/>
                  </a:solidFill>
                  <a:effectLst>
                    <a:outerShdw blurRad="38100" dist="38100" dir="2700000" algn="tl">
                      <a:srgbClr val="C0C0C0"/>
                    </a:outerShdw>
                  </a:effectLst>
                  <a:latin typeface="Arial" charset="0"/>
                  <a:ea typeface="+mn-ea"/>
                </a:rPr>
                <a:t>PLANEACIÓN </a:t>
              </a:r>
              <a:endParaRPr kumimoji="1" lang="es-ES" sz="2800" b="1" dirty="0">
                <a:solidFill>
                  <a:srgbClr val="FF0000"/>
                </a:solidFill>
                <a:effectLst>
                  <a:outerShdw blurRad="38100" dist="38100" dir="2700000" algn="tl">
                    <a:srgbClr val="C0C0C0"/>
                  </a:outerShdw>
                </a:effectLst>
                <a:latin typeface="Arial" charset="0"/>
                <a:ea typeface="+mn-ea"/>
              </a:endParaRPr>
            </a:p>
          </p:txBody>
        </p:sp>
        <p:sp>
          <p:nvSpPr>
            <p:cNvPr id="273413" name="Text Box 5"/>
            <p:cNvSpPr txBox="1">
              <a:spLocks noChangeArrowheads="1"/>
            </p:cNvSpPr>
            <p:nvPr/>
          </p:nvSpPr>
          <p:spPr bwMode="auto">
            <a:xfrm>
              <a:off x="384" y="864"/>
              <a:ext cx="5232" cy="347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buFontTx/>
                <a:buChar char="•"/>
              </a:pPr>
              <a:r>
                <a:rPr kumimoji="1" lang="es-MX" altLang="es-MX" b="1" dirty="0">
                  <a:solidFill>
                    <a:schemeClr val="tx2"/>
                  </a:solidFill>
                  <a:latin typeface="Arial" pitchFamily="34" charset="0"/>
                </a:rPr>
                <a:t> ¿CÓMO </a:t>
              </a:r>
              <a:r>
                <a:rPr kumimoji="1" lang="es-MX" altLang="es-MX" b="1" dirty="0" smtClean="0">
                  <a:solidFill>
                    <a:schemeClr val="tx2"/>
                  </a:solidFill>
                  <a:latin typeface="Arial" pitchFamily="34" charset="0"/>
                </a:rPr>
                <a:t>PUEDE </a:t>
              </a:r>
              <a:r>
                <a:rPr kumimoji="1" lang="es-MX" altLang="es-MX" b="1" dirty="0">
                  <a:solidFill>
                    <a:schemeClr val="tx2"/>
                  </a:solidFill>
                  <a:latin typeface="Arial" pitchFamily="34" charset="0"/>
                </a:rPr>
                <a:t>PROGRESAR EN MI </a:t>
              </a:r>
              <a:r>
                <a:rPr kumimoji="1" lang="es-MX" altLang="es-MX" b="1" dirty="0" smtClean="0">
                  <a:solidFill>
                    <a:schemeClr val="tx2"/>
                  </a:solidFill>
                  <a:latin typeface="Arial" pitchFamily="34" charset="0"/>
                </a:rPr>
                <a:t>COMPAÑÍA MI COLABORADOR?</a:t>
              </a:r>
              <a:endParaRPr kumimoji="1" lang="es-MX" altLang="es-MX" b="1" dirty="0">
                <a:solidFill>
                  <a:schemeClr val="tx2"/>
                </a:solidFill>
                <a:latin typeface="Arial" pitchFamily="34" charset="0"/>
              </a:endParaRPr>
            </a:p>
            <a:p>
              <a:pPr eaLnBrk="1" hangingPunct="1"/>
              <a:endParaRPr kumimoji="1" lang="es-MX" altLang="es-MX" sz="1600" b="1" dirty="0">
                <a:solidFill>
                  <a:schemeClr val="tx2"/>
                </a:solidFill>
                <a:latin typeface="Arial" pitchFamily="34" charset="0"/>
              </a:endParaRPr>
            </a:p>
            <a:p>
              <a:pPr eaLnBrk="1" hangingPunct="1">
                <a:buFontTx/>
                <a:buChar char="•"/>
              </a:pPr>
              <a:r>
                <a:rPr kumimoji="1" lang="es-MX" altLang="es-MX" b="1" dirty="0">
                  <a:solidFill>
                    <a:schemeClr val="tx2"/>
                  </a:solidFill>
                  <a:latin typeface="Arial" pitchFamily="34" charset="0"/>
                </a:rPr>
                <a:t> </a:t>
              </a:r>
              <a:r>
                <a:rPr kumimoji="1" lang="es-MX" altLang="es-MX" b="1" dirty="0">
                  <a:solidFill>
                    <a:srgbClr val="002060"/>
                  </a:solidFill>
                  <a:latin typeface="Arial" pitchFamily="34" charset="0"/>
                </a:rPr>
                <a:t>¿POR QUÉ NO </a:t>
              </a:r>
              <a:r>
                <a:rPr kumimoji="1" lang="es-MX" altLang="es-MX" b="1" dirty="0" smtClean="0">
                  <a:solidFill>
                    <a:srgbClr val="002060"/>
                  </a:solidFill>
                  <a:latin typeface="Arial" pitchFamily="34" charset="0"/>
                </a:rPr>
                <a:t>SE LE HA </a:t>
              </a:r>
              <a:r>
                <a:rPr kumimoji="1" lang="es-MX" altLang="es-MX" b="1" dirty="0">
                  <a:solidFill>
                    <a:srgbClr val="002060"/>
                  </a:solidFill>
                  <a:latin typeface="Arial" pitchFamily="34" charset="0"/>
                </a:rPr>
                <a:t>DADO ASESORIA PROFESIONAL </a:t>
              </a:r>
              <a:r>
                <a:rPr kumimoji="1" lang="es-MX" altLang="es-MX" b="1" dirty="0" smtClean="0">
                  <a:solidFill>
                    <a:srgbClr val="002060"/>
                  </a:solidFill>
                  <a:latin typeface="Arial" pitchFamily="34" charset="0"/>
                </a:rPr>
                <a:t>A LOS JEFES INMEDIATOS?</a:t>
              </a:r>
              <a:endParaRPr kumimoji="1" lang="es-MX" altLang="es-MX" b="1" dirty="0">
                <a:solidFill>
                  <a:srgbClr val="002060"/>
                </a:solidFill>
                <a:latin typeface="Arial" pitchFamily="34" charset="0"/>
              </a:endParaRPr>
            </a:p>
            <a:p>
              <a:pPr eaLnBrk="1" hangingPunct="1"/>
              <a:endParaRPr kumimoji="1" lang="es-MX" altLang="es-MX" sz="1600" b="1" dirty="0">
                <a:solidFill>
                  <a:schemeClr val="tx2"/>
                </a:solidFill>
                <a:latin typeface="Arial" pitchFamily="34" charset="0"/>
              </a:endParaRPr>
            </a:p>
            <a:p>
              <a:pPr eaLnBrk="1" hangingPunct="1">
                <a:buFontTx/>
                <a:buChar char="•"/>
              </a:pPr>
              <a:r>
                <a:rPr kumimoji="1" lang="es-MX" altLang="es-MX" b="1" dirty="0">
                  <a:solidFill>
                    <a:schemeClr val="tx2"/>
                  </a:solidFill>
                  <a:latin typeface="Arial" pitchFamily="34" charset="0"/>
                </a:rPr>
                <a:t> ¿CONSIDERA QUE LA MAYOR PARTE DE LAS PROMOCIONES SE BASAN EN LA BUENA SUERTE Y LAS BUENAS CONEXIONES?</a:t>
              </a:r>
            </a:p>
            <a:p>
              <a:pPr eaLnBrk="1" hangingPunct="1"/>
              <a:endParaRPr kumimoji="1" lang="es-MX" altLang="es-MX" sz="1600" b="1" dirty="0">
                <a:solidFill>
                  <a:schemeClr val="tx2"/>
                </a:solidFill>
                <a:latin typeface="Arial" pitchFamily="34" charset="0"/>
              </a:endParaRPr>
            </a:p>
            <a:p>
              <a:pPr eaLnBrk="1" hangingPunct="1">
                <a:buFontTx/>
                <a:buChar char="•"/>
              </a:pPr>
              <a:r>
                <a:rPr kumimoji="1" lang="es-MX" altLang="es-MX" b="1" dirty="0">
                  <a:solidFill>
                    <a:schemeClr val="tx2"/>
                  </a:solidFill>
                  <a:latin typeface="Arial" pitchFamily="34" charset="0"/>
                </a:rPr>
                <a:t> </a:t>
              </a:r>
              <a:r>
                <a:rPr kumimoji="1" lang="es-MX" altLang="es-MX" b="1" dirty="0">
                  <a:solidFill>
                    <a:srgbClr val="002060"/>
                  </a:solidFill>
                  <a:latin typeface="Arial" pitchFamily="34" charset="0"/>
                </a:rPr>
                <a:t>¿HACE FALTA UN GRADO UNIVERSITARIO PARA ASCENDER AL SIGUIENTE PUESTO?</a:t>
              </a:r>
            </a:p>
            <a:p>
              <a:pPr eaLnBrk="1" hangingPunct="1"/>
              <a:endParaRPr kumimoji="1" lang="es-MX" altLang="es-MX" sz="1600" b="1" dirty="0">
                <a:solidFill>
                  <a:schemeClr val="tx2"/>
                </a:solidFill>
                <a:latin typeface="Arial" pitchFamily="34" charset="0"/>
              </a:endParaRPr>
            </a:p>
            <a:p>
              <a:pPr eaLnBrk="1" hangingPunct="1">
                <a:buFontTx/>
                <a:buChar char="•"/>
              </a:pPr>
              <a:r>
                <a:rPr kumimoji="1" lang="es-MX" altLang="es-MX" b="1" dirty="0">
                  <a:solidFill>
                    <a:schemeClr val="tx2"/>
                  </a:solidFill>
                  <a:latin typeface="Arial" pitchFamily="34" charset="0"/>
                </a:rPr>
                <a:t> ¿EN QUE MEDIDA AYUDAN LOS CURSOS QUE ESTOY TOMANDO  EN LA COMPAÑÍA PARA QUE YO LOGRE MI PROMOCION?</a:t>
              </a: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65570">
                                            <p:txEl>
                                              <p:pRg st="0" end="0"/>
                                            </p:txEl>
                                          </p:spTgt>
                                        </p:tgtEl>
                                        <p:attrNameLst>
                                          <p:attrName>style.visibility</p:attrName>
                                        </p:attrNameLst>
                                      </p:cBhvr>
                                      <p:to>
                                        <p:strVal val="visible"/>
                                      </p:to>
                                    </p:set>
                                    <p:anim calcmode="lin" valueType="num">
                                      <p:cBhvr>
                                        <p:cTn id="7" dur="500" fill="hold"/>
                                        <p:tgtEl>
                                          <p:spTgt spid="365570">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65570">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1" presetClass="entr" presetSubtype="0" fill="hold" nodeType="afterEffect">
                                  <p:stCondLst>
                                    <p:cond delay="0"/>
                                  </p:stCondLst>
                                  <p:childTnLst>
                                    <p:set>
                                      <p:cBhvr>
                                        <p:cTn id="11" dur="1" fill="hold">
                                          <p:stCondLst>
                                            <p:cond delay="499"/>
                                          </p:stCondLst>
                                        </p:cTn>
                                        <p:tgtEl>
                                          <p:spTgt spid="3655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5570" grpId="0" build="p" autoUpdateAnimBg="0" advAuto="0"/>
    </p:bldLst>
  </p:timing>
</p:sld>
</file>

<file path=ppt/slides/slide2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7618" name="Rectangle 2"/>
          <p:cNvSpPr>
            <a:spLocks noGrp="1" noChangeArrowheads="1"/>
          </p:cNvSpPr>
          <p:nvPr>
            <p:ph type="body" idx="1"/>
          </p:nvPr>
        </p:nvSpPr>
        <p:spPr>
          <a:xfrm>
            <a:off x="1143000" y="76200"/>
            <a:ext cx="7391400" cy="533400"/>
          </a:xfrm>
        </p:spPr>
        <p:txBody>
          <a:bodyPr/>
          <a:lstStyle/>
          <a:p>
            <a:pPr marL="0" indent="0" algn="ctr" eaLnBrk="1" hangingPunct="1">
              <a:buFont typeface="Wingdings" pitchFamily="2" charset="2"/>
              <a:buNone/>
            </a:pPr>
            <a:r>
              <a:rPr lang="es-MX" altLang="es-MX" b="1" smtClean="0">
                <a:solidFill>
                  <a:schemeClr val="tx2"/>
                </a:solidFill>
                <a:effectLst>
                  <a:outerShdw blurRad="38100" dist="38100" dir="2700000" algn="tl">
                    <a:srgbClr val="C0C0C0"/>
                  </a:outerShdw>
                </a:effectLst>
              </a:rPr>
              <a:t> CARRERA PROFESIONAL </a:t>
            </a:r>
          </a:p>
        </p:txBody>
      </p:sp>
      <p:grpSp>
        <p:nvGrpSpPr>
          <p:cNvPr id="367619" name="Group 3"/>
          <p:cNvGrpSpPr>
            <a:grpSpLocks/>
          </p:cNvGrpSpPr>
          <p:nvPr/>
        </p:nvGrpSpPr>
        <p:grpSpPr bwMode="auto">
          <a:xfrm>
            <a:off x="730250" y="609600"/>
            <a:ext cx="8305800" cy="5934075"/>
            <a:chOff x="316" y="585"/>
            <a:chExt cx="5232" cy="3738"/>
          </a:xfrm>
        </p:grpSpPr>
        <p:sp>
          <p:nvSpPr>
            <p:cNvPr id="367620" name="Text Box 4"/>
            <p:cNvSpPr txBox="1">
              <a:spLocks noChangeArrowheads="1"/>
            </p:cNvSpPr>
            <p:nvPr/>
          </p:nvSpPr>
          <p:spPr bwMode="auto">
            <a:xfrm>
              <a:off x="788" y="585"/>
              <a:ext cx="4396" cy="3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1" lang="es-MX" sz="3200" b="1" dirty="0">
                  <a:solidFill>
                    <a:srgbClr val="FF0000"/>
                  </a:solidFill>
                  <a:effectLst>
                    <a:outerShdw blurRad="38100" dist="38100" dir="2700000" algn="tl">
                      <a:srgbClr val="C0C0C0"/>
                    </a:outerShdw>
                  </a:effectLst>
                  <a:latin typeface="Arial" charset="0"/>
                  <a:ea typeface="+mn-ea"/>
                </a:rPr>
                <a:t>TERMINOS CLAVE </a:t>
              </a:r>
              <a:endParaRPr kumimoji="1" lang="es-ES" sz="3200" b="1" dirty="0">
                <a:solidFill>
                  <a:srgbClr val="FF0000"/>
                </a:solidFill>
                <a:effectLst>
                  <a:outerShdw blurRad="38100" dist="38100" dir="2700000" algn="tl">
                    <a:srgbClr val="C0C0C0"/>
                  </a:outerShdw>
                </a:effectLst>
                <a:latin typeface="Arial" charset="0"/>
                <a:ea typeface="+mn-ea"/>
              </a:endParaRPr>
            </a:p>
          </p:txBody>
        </p:sp>
        <p:sp>
          <p:nvSpPr>
            <p:cNvPr id="367621" name="Text Box 5"/>
            <p:cNvSpPr txBox="1">
              <a:spLocks noChangeArrowheads="1"/>
            </p:cNvSpPr>
            <p:nvPr/>
          </p:nvSpPr>
          <p:spPr bwMode="auto">
            <a:xfrm>
              <a:off x="316" y="1008"/>
              <a:ext cx="5232" cy="331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buFontTx/>
                <a:buChar char="•"/>
              </a:pPr>
              <a:r>
                <a:rPr kumimoji="1" lang="es-MX" altLang="es-MX" b="1" dirty="0">
                  <a:solidFill>
                    <a:schemeClr val="tx2"/>
                  </a:solidFill>
                  <a:latin typeface="Arial" pitchFamily="34" charset="0"/>
                </a:rPr>
                <a:t> </a:t>
              </a:r>
              <a:r>
                <a:rPr kumimoji="1" lang="es-MX" altLang="es-MX" b="1" i="1" dirty="0">
                  <a:solidFill>
                    <a:srgbClr val="0000FF"/>
                  </a:solidFill>
                  <a:effectLst>
                    <a:outerShdw blurRad="38100" dist="38100" dir="2700000" algn="tl">
                      <a:srgbClr val="C0C0C0"/>
                    </a:outerShdw>
                  </a:effectLst>
                  <a:latin typeface="Arial" pitchFamily="34" charset="0"/>
                </a:rPr>
                <a:t>CARRERA PROFESIONAL:</a:t>
              </a:r>
              <a:r>
                <a:rPr kumimoji="1" lang="es-MX" altLang="es-MX" b="1" dirty="0">
                  <a:solidFill>
                    <a:srgbClr val="0000FF"/>
                  </a:solidFill>
                  <a:latin typeface="Arial" pitchFamily="34" charset="0"/>
                </a:rPr>
                <a:t> </a:t>
              </a:r>
              <a:r>
                <a:rPr kumimoji="1" lang="es-MX" altLang="es-MX" b="1" dirty="0">
                  <a:solidFill>
                    <a:schemeClr val="tx2"/>
                  </a:solidFill>
                  <a:latin typeface="Arial" pitchFamily="34" charset="0"/>
                </a:rPr>
                <a:t>SON TODOS LOS PUESTOS QUE DESEMPEÑA UNA PERSONA DURANTE SU VIDA LABORAL.</a:t>
              </a:r>
            </a:p>
            <a:p>
              <a:pPr algn="just" eaLnBrk="1" hangingPunct="1">
                <a:buFontTx/>
                <a:buChar char="•"/>
              </a:pPr>
              <a:r>
                <a:rPr kumimoji="1" lang="es-MX" altLang="es-MX" b="1" dirty="0">
                  <a:solidFill>
                    <a:schemeClr val="tx2"/>
                  </a:solidFill>
                  <a:latin typeface="Arial" pitchFamily="34" charset="0"/>
                </a:rPr>
                <a:t> </a:t>
              </a:r>
              <a:r>
                <a:rPr kumimoji="1" lang="es-MX" altLang="es-MX" b="1" i="1" dirty="0">
                  <a:solidFill>
                    <a:srgbClr val="0000FF"/>
                  </a:solidFill>
                  <a:effectLst>
                    <a:outerShdw blurRad="38100" dist="38100" dir="2700000" algn="tl">
                      <a:srgbClr val="C0C0C0"/>
                    </a:outerShdw>
                  </a:effectLst>
                  <a:latin typeface="Arial" pitchFamily="34" charset="0"/>
                </a:rPr>
                <a:t>HISTORIA PROFESIONAL:</a:t>
              </a:r>
              <a:r>
                <a:rPr kumimoji="1" lang="es-MX" altLang="es-MX" b="1" dirty="0">
                  <a:solidFill>
                    <a:srgbClr val="0000FF"/>
                  </a:solidFill>
                  <a:latin typeface="Arial" pitchFamily="34" charset="0"/>
                </a:rPr>
                <a:t> </a:t>
              </a:r>
              <a:r>
                <a:rPr kumimoji="1" lang="es-MX" altLang="es-MX" b="1" dirty="0">
                  <a:solidFill>
                    <a:schemeClr val="tx2"/>
                  </a:solidFill>
                  <a:latin typeface="Arial" pitchFamily="34" charset="0"/>
                </a:rPr>
                <a:t>ES EL CONJUNTO DE TRABAJOS, FUNCIONES, PUESTOS Y RESPONSABILIDADES EFECTUADOS DURANTE LA VIDA LABORAL.</a:t>
              </a:r>
            </a:p>
            <a:p>
              <a:pPr algn="just" eaLnBrk="1" hangingPunct="1">
                <a:buFontTx/>
                <a:buChar char="•"/>
              </a:pPr>
              <a:r>
                <a:rPr kumimoji="1" lang="es-MX" altLang="es-MX" b="1" dirty="0">
                  <a:solidFill>
                    <a:schemeClr val="tx2"/>
                  </a:solidFill>
                  <a:latin typeface="Arial" pitchFamily="34" charset="0"/>
                </a:rPr>
                <a:t> </a:t>
              </a:r>
              <a:r>
                <a:rPr kumimoji="1" lang="es-MX" altLang="es-MX" b="1" i="1" dirty="0">
                  <a:solidFill>
                    <a:srgbClr val="0000FF"/>
                  </a:solidFill>
                  <a:effectLst>
                    <a:outerShdw blurRad="38100" dist="38100" dir="2700000" algn="tl">
                      <a:srgbClr val="C0C0C0"/>
                    </a:outerShdw>
                  </a:effectLst>
                  <a:latin typeface="Arial" pitchFamily="34" charset="0"/>
                </a:rPr>
                <a:t>OBJETIVOS PROFESIONALES:</a:t>
              </a:r>
              <a:r>
                <a:rPr kumimoji="1" lang="es-MX" altLang="es-MX" b="1" dirty="0">
                  <a:solidFill>
                    <a:srgbClr val="0000FF"/>
                  </a:solidFill>
                  <a:latin typeface="Arial" pitchFamily="34" charset="0"/>
                </a:rPr>
                <a:t> </a:t>
              </a:r>
              <a:r>
                <a:rPr kumimoji="1" lang="es-MX" altLang="es-MX" b="1" dirty="0">
                  <a:solidFill>
                    <a:schemeClr val="tx2"/>
                  </a:solidFill>
                  <a:latin typeface="Arial" pitchFamily="34" charset="0"/>
                </a:rPr>
                <a:t>SON LOS TRABAJOS, FUNCIONES, PUESTOS Y RESPONSABILIDADES QUE SE BUSCA DESEMPEÑAR.</a:t>
              </a:r>
            </a:p>
            <a:p>
              <a:pPr algn="just" eaLnBrk="1" hangingPunct="1">
                <a:buFontTx/>
                <a:buChar char="•"/>
              </a:pPr>
              <a:r>
                <a:rPr kumimoji="1" lang="es-MX" altLang="es-MX" b="1" dirty="0">
                  <a:solidFill>
                    <a:schemeClr val="tx2"/>
                  </a:solidFill>
                  <a:latin typeface="Arial" pitchFamily="34" charset="0"/>
                </a:rPr>
                <a:t> </a:t>
              </a:r>
              <a:r>
                <a:rPr kumimoji="1" lang="es-MX" altLang="es-MX" b="1" i="1" dirty="0">
                  <a:solidFill>
                    <a:srgbClr val="0000FF"/>
                  </a:solidFill>
                  <a:effectLst>
                    <a:outerShdw blurRad="38100" dist="38100" dir="2700000" algn="tl">
                      <a:srgbClr val="C0C0C0"/>
                    </a:outerShdw>
                  </a:effectLst>
                  <a:latin typeface="Arial" pitchFamily="34" charset="0"/>
                </a:rPr>
                <a:t>PLANEACION DE LA CARRERA PROFESIONAL:</a:t>
              </a:r>
              <a:r>
                <a:rPr kumimoji="1" lang="es-MX" altLang="es-MX" b="1" dirty="0">
                  <a:solidFill>
                    <a:srgbClr val="0000FF"/>
                  </a:solidFill>
                  <a:latin typeface="Arial" pitchFamily="34" charset="0"/>
                </a:rPr>
                <a:t> </a:t>
              </a:r>
              <a:r>
                <a:rPr kumimoji="1" lang="es-MX" altLang="es-MX" b="1" dirty="0">
                  <a:solidFill>
                    <a:schemeClr val="tx2"/>
                  </a:solidFill>
                  <a:latin typeface="Arial" pitchFamily="34" charset="0"/>
                </a:rPr>
                <a:t>PROCESO MEDIANTE EL CUAL SE SELECCIONAN LOS OBJETIVOS Y SE DETERMINAN A FUTURO EL HISTORIAL PROFESIONAL.</a:t>
              </a: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67618">
                                            <p:txEl>
                                              <p:pRg st="0" end="0"/>
                                            </p:txEl>
                                          </p:spTgt>
                                        </p:tgtEl>
                                        <p:attrNameLst>
                                          <p:attrName>style.visibility</p:attrName>
                                        </p:attrNameLst>
                                      </p:cBhvr>
                                      <p:to>
                                        <p:strVal val="visible"/>
                                      </p:to>
                                    </p:set>
                                    <p:anim calcmode="lin" valueType="num">
                                      <p:cBhvr>
                                        <p:cTn id="7" dur="500" fill="hold"/>
                                        <p:tgtEl>
                                          <p:spTgt spid="367618">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67618">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367619"/>
                                        </p:tgtEl>
                                        <p:attrNameLst>
                                          <p:attrName>style.visibility</p:attrName>
                                        </p:attrNameLst>
                                      </p:cBhvr>
                                      <p:to>
                                        <p:strVal val="visible"/>
                                      </p:to>
                                    </p:set>
                                    <p:anim calcmode="lin" valueType="num">
                                      <p:cBhvr>
                                        <p:cTn id="12" dur="500" fill="hold"/>
                                        <p:tgtEl>
                                          <p:spTgt spid="367619"/>
                                        </p:tgtEl>
                                        <p:attrNameLst>
                                          <p:attrName>ppt_w</p:attrName>
                                        </p:attrNameLst>
                                      </p:cBhvr>
                                      <p:tavLst>
                                        <p:tav tm="0">
                                          <p:val>
                                            <p:fltVal val="0"/>
                                          </p:val>
                                        </p:tav>
                                        <p:tav tm="100000">
                                          <p:val>
                                            <p:strVal val="#ppt_w"/>
                                          </p:val>
                                        </p:tav>
                                      </p:tavLst>
                                    </p:anim>
                                    <p:anim calcmode="lin" valueType="num">
                                      <p:cBhvr>
                                        <p:cTn id="13" dur="500" fill="hold"/>
                                        <p:tgtEl>
                                          <p:spTgt spid="36761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7618" grpId="0" build="p" autoUpdateAnimBg="0" advAuto="0"/>
    </p:bldLst>
  </p:timing>
</p:sld>
</file>

<file path=ppt/slides/slide2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9666" name="Rectangle 2"/>
          <p:cNvSpPr>
            <a:spLocks noGrp="1" noChangeArrowheads="1"/>
          </p:cNvSpPr>
          <p:nvPr>
            <p:ph type="body" idx="1"/>
          </p:nvPr>
        </p:nvSpPr>
        <p:spPr>
          <a:xfrm>
            <a:off x="1143000" y="76200"/>
            <a:ext cx="7391400" cy="533400"/>
          </a:xfrm>
        </p:spPr>
        <p:txBody>
          <a:bodyPr/>
          <a:lstStyle/>
          <a:p>
            <a:pPr marL="0" indent="0" algn="ctr" eaLnBrk="1" hangingPunct="1">
              <a:buFont typeface="Wingdings" pitchFamily="2" charset="2"/>
              <a:buNone/>
            </a:pPr>
            <a:r>
              <a:rPr lang="es-MX" altLang="es-MX" b="1" smtClean="0">
                <a:solidFill>
                  <a:schemeClr val="tx2"/>
                </a:solidFill>
                <a:effectLst>
                  <a:outerShdw blurRad="38100" dist="38100" dir="2700000" algn="tl">
                    <a:srgbClr val="C0C0C0"/>
                  </a:outerShdw>
                </a:effectLst>
              </a:rPr>
              <a:t> CARRERA PROFESIONAL </a:t>
            </a:r>
          </a:p>
        </p:txBody>
      </p:sp>
      <p:sp>
        <p:nvSpPr>
          <p:cNvPr id="369670" name="Text Box 6"/>
          <p:cNvSpPr txBox="1">
            <a:spLocks noChangeArrowheads="1"/>
          </p:cNvSpPr>
          <p:nvPr/>
        </p:nvSpPr>
        <p:spPr bwMode="auto">
          <a:xfrm>
            <a:off x="971600" y="1340768"/>
            <a:ext cx="8104398" cy="249299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b="1" dirty="0" smtClean="0">
                <a:solidFill>
                  <a:schemeClr val="tx2"/>
                </a:solidFill>
                <a:latin typeface="Arial" pitchFamily="34" charset="0"/>
              </a:rPr>
              <a:t>COMO </a:t>
            </a:r>
            <a:r>
              <a:rPr kumimoji="1" lang="es-MX" altLang="es-MX" b="1" dirty="0">
                <a:solidFill>
                  <a:schemeClr val="tx2"/>
                </a:solidFill>
                <a:latin typeface="Arial" pitchFamily="34" charset="0"/>
              </a:rPr>
              <a:t>DEPARTAMENTO DE </a:t>
            </a:r>
            <a:r>
              <a:rPr kumimoji="1" lang="es-MX" altLang="es-MX" b="1" dirty="0" smtClean="0">
                <a:solidFill>
                  <a:schemeClr val="tx2"/>
                </a:solidFill>
                <a:latin typeface="Arial" pitchFamily="34" charset="0"/>
              </a:rPr>
              <a:t>RECURSOS </a:t>
            </a:r>
            <a:r>
              <a:rPr kumimoji="1" lang="es-MX" altLang="es-MX" b="1" dirty="0">
                <a:solidFill>
                  <a:schemeClr val="tx2"/>
                </a:solidFill>
                <a:latin typeface="Arial" pitchFamily="34" charset="0"/>
              </a:rPr>
              <a:t>HUMANOS, </a:t>
            </a:r>
            <a:endParaRPr kumimoji="1" lang="es-MX" altLang="es-MX" b="1" dirty="0" smtClean="0">
              <a:solidFill>
                <a:schemeClr val="tx2"/>
              </a:solidFill>
              <a:latin typeface="Arial" pitchFamily="34" charset="0"/>
            </a:endParaRPr>
          </a:p>
          <a:p>
            <a:pPr algn="just" eaLnBrk="1" hangingPunct="1"/>
            <a:r>
              <a:rPr kumimoji="1" lang="es-MX" altLang="es-MX" b="1" dirty="0" smtClean="0">
                <a:solidFill>
                  <a:schemeClr val="tx2"/>
                </a:solidFill>
                <a:latin typeface="Arial" pitchFamily="34" charset="0"/>
              </a:rPr>
              <a:t>TENEMOS </a:t>
            </a:r>
            <a:r>
              <a:rPr kumimoji="1" lang="es-MX" altLang="es-MX" b="1" dirty="0">
                <a:solidFill>
                  <a:schemeClr val="tx2"/>
                </a:solidFill>
                <a:latin typeface="Arial" pitchFamily="34" charset="0"/>
              </a:rPr>
              <a:t>LA </a:t>
            </a:r>
            <a:r>
              <a:rPr kumimoji="1" lang="es-MX" altLang="es-MX" b="1" dirty="0" smtClean="0">
                <a:solidFill>
                  <a:schemeClr val="tx2"/>
                </a:solidFill>
                <a:latin typeface="Arial" pitchFamily="34" charset="0"/>
              </a:rPr>
              <a:t>OBLIGACIÓN</a:t>
            </a:r>
            <a:r>
              <a:rPr kumimoji="1" lang="es-MX" altLang="es-MX" b="1" dirty="0">
                <a:solidFill>
                  <a:schemeClr val="tx2"/>
                </a:solidFill>
                <a:latin typeface="Arial" pitchFamily="34" charset="0"/>
              </a:rPr>
              <a:t> </a:t>
            </a:r>
            <a:r>
              <a:rPr kumimoji="1" lang="es-MX" altLang="es-MX" b="1" dirty="0" smtClean="0">
                <a:solidFill>
                  <a:schemeClr val="tx2"/>
                </a:solidFill>
                <a:latin typeface="Arial" pitchFamily="34" charset="0"/>
              </a:rPr>
              <a:t>DE </a:t>
            </a:r>
            <a:r>
              <a:rPr kumimoji="1" lang="es-MX" altLang="es-MX" b="1" dirty="0">
                <a:solidFill>
                  <a:schemeClr val="tx2"/>
                </a:solidFill>
                <a:latin typeface="Arial" pitchFamily="34" charset="0"/>
              </a:rPr>
              <a:t>RESOLVER </a:t>
            </a:r>
            <a:r>
              <a:rPr kumimoji="1" lang="es-MX" altLang="es-MX" b="1" dirty="0" smtClean="0">
                <a:solidFill>
                  <a:schemeClr val="tx2"/>
                </a:solidFill>
                <a:latin typeface="Arial" pitchFamily="34" charset="0"/>
              </a:rPr>
              <a:t>ALGUNAS</a:t>
            </a:r>
          </a:p>
          <a:p>
            <a:pPr algn="just" eaLnBrk="1" hangingPunct="1"/>
            <a:r>
              <a:rPr kumimoji="1" lang="es-MX" altLang="es-MX" b="1" dirty="0" smtClean="0">
                <a:solidFill>
                  <a:schemeClr val="tx2"/>
                </a:solidFill>
                <a:latin typeface="Arial" pitchFamily="34" charset="0"/>
              </a:rPr>
              <a:t>DUDAS </a:t>
            </a:r>
            <a:r>
              <a:rPr kumimoji="1" lang="es-MX" altLang="es-MX" b="1" dirty="0">
                <a:solidFill>
                  <a:schemeClr val="tx2"/>
                </a:solidFill>
                <a:latin typeface="Arial" pitchFamily="34" charset="0"/>
              </a:rPr>
              <a:t>Y </a:t>
            </a:r>
            <a:r>
              <a:rPr kumimoji="1" lang="es-MX" altLang="es-MX" b="1" dirty="0" smtClean="0">
                <a:solidFill>
                  <a:schemeClr val="tx2"/>
                </a:solidFill>
                <a:latin typeface="Arial" pitchFamily="34" charset="0"/>
              </a:rPr>
              <a:t>PLANEAR DETERMINADO </a:t>
            </a:r>
            <a:r>
              <a:rPr kumimoji="1" lang="es-MX" altLang="es-MX" b="1" dirty="0">
                <a:solidFill>
                  <a:schemeClr val="tx2"/>
                </a:solidFill>
                <a:latin typeface="Arial" pitchFamily="34" charset="0"/>
              </a:rPr>
              <a:t>HISTORIAL </a:t>
            </a:r>
            <a:endParaRPr kumimoji="1" lang="es-MX" altLang="es-MX" b="1" dirty="0" smtClean="0">
              <a:solidFill>
                <a:schemeClr val="tx2"/>
              </a:solidFill>
              <a:latin typeface="Arial" pitchFamily="34" charset="0"/>
            </a:endParaRPr>
          </a:p>
          <a:p>
            <a:pPr algn="just" eaLnBrk="1" hangingPunct="1"/>
            <a:r>
              <a:rPr kumimoji="1" lang="es-MX" altLang="es-MX" b="1" dirty="0" smtClean="0">
                <a:solidFill>
                  <a:schemeClr val="tx2"/>
                </a:solidFill>
                <a:latin typeface="Arial" pitchFamily="34" charset="0"/>
              </a:rPr>
              <a:t>PROFESIONAL</a:t>
            </a:r>
            <a:r>
              <a:rPr kumimoji="1" lang="es-MX" altLang="es-MX" b="1" dirty="0">
                <a:solidFill>
                  <a:schemeClr val="tx2"/>
                </a:solidFill>
                <a:latin typeface="Arial" pitchFamily="34" charset="0"/>
              </a:rPr>
              <a:t>, PERO </a:t>
            </a:r>
            <a:r>
              <a:rPr kumimoji="1" lang="es-MX" altLang="es-MX" b="1" dirty="0" smtClean="0">
                <a:solidFill>
                  <a:schemeClr val="tx2"/>
                </a:solidFill>
                <a:latin typeface="Arial" pitchFamily="34" charset="0"/>
              </a:rPr>
              <a:t>EN ÚLTIMO TÉRMINO</a:t>
            </a:r>
          </a:p>
          <a:p>
            <a:pPr algn="just" eaLnBrk="1" hangingPunct="1"/>
            <a:r>
              <a:rPr kumimoji="1" lang="es-MX" altLang="es-MX" b="1" dirty="0" smtClean="0">
                <a:solidFill>
                  <a:schemeClr val="tx2"/>
                </a:solidFill>
                <a:latin typeface="Arial" pitchFamily="34" charset="0"/>
              </a:rPr>
              <a:t>CORRESPONDE </a:t>
            </a:r>
            <a:r>
              <a:rPr kumimoji="1" lang="es-MX" altLang="es-MX" b="1" dirty="0">
                <a:solidFill>
                  <a:schemeClr val="tx2"/>
                </a:solidFill>
                <a:latin typeface="Arial" pitchFamily="34" charset="0"/>
              </a:rPr>
              <a:t>AL INDIVIDUO </a:t>
            </a:r>
            <a:r>
              <a:rPr kumimoji="1" lang="es-MX" altLang="es-MX" b="1" dirty="0" smtClean="0">
                <a:solidFill>
                  <a:schemeClr val="tx2"/>
                </a:solidFill>
                <a:latin typeface="Arial" pitchFamily="34" charset="0"/>
              </a:rPr>
              <a:t>LA ELECCIÓN </a:t>
            </a:r>
          </a:p>
          <a:p>
            <a:pPr algn="just" eaLnBrk="1" hangingPunct="1"/>
            <a:r>
              <a:rPr kumimoji="1" lang="es-MX" altLang="es-MX" b="1" dirty="0" smtClean="0">
                <a:solidFill>
                  <a:schemeClr val="tx2"/>
                </a:solidFill>
                <a:latin typeface="Arial" pitchFamily="34" charset="0"/>
              </a:rPr>
              <a:t>DE </a:t>
            </a:r>
            <a:r>
              <a:rPr kumimoji="1" lang="es-MX" altLang="es-MX" b="1" dirty="0">
                <a:solidFill>
                  <a:schemeClr val="tx2"/>
                </a:solidFill>
                <a:latin typeface="Arial" pitchFamily="34" charset="0"/>
              </a:rPr>
              <a:t>HASTA DONDE QUIERE LLEGAR.</a:t>
            </a:r>
          </a:p>
          <a:p>
            <a:pPr algn="just" eaLnBrk="1" hangingPunct="1"/>
            <a:endParaRPr kumimoji="1" lang="es-MX" altLang="es-MX" sz="1200" b="1" dirty="0">
              <a:solidFill>
                <a:schemeClr val="tx2"/>
              </a:solidFill>
              <a:latin typeface="Arial" pitchFamily="34" charset="0"/>
            </a:endParaRPr>
          </a:p>
        </p:txBody>
      </p:sp>
      <p:pic>
        <p:nvPicPr>
          <p:cNvPr id="2" name="Imagen 1"/>
          <p:cNvPicPr>
            <a:picLocks noChangeAspect="1"/>
          </p:cNvPicPr>
          <p:nvPr/>
        </p:nvPicPr>
        <p:blipFill>
          <a:blip r:embed="rId2"/>
          <a:stretch>
            <a:fillRect/>
          </a:stretch>
        </p:blipFill>
        <p:spPr>
          <a:xfrm>
            <a:off x="2339752" y="4221088"/>
            <a:ext cx="4536504" cy="2218789"/>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69666">
                                            <p:txEl>
                                              <p:pRg st="0" end="0"/>
                                            </p:txEl>
                                          </p:spTgt>
                                        </p:tgtEl>
                                        <p:attrNameLst>
                                          <p:attrName>style.visibility</p:attrName>
                                        </p:attrNameLst>
                                      </p:cBhvr>
                                      <p:to>
                                        <p:strVal val="visible"/>
                                      </p:to>
                                    </p:set>
                                    <p:anim calcmode="lin" valueType="num">
                                      <p:cBhvr>
                                        <p:cTn id="7" dur="500" fill="hold"/>
                                        <p:tgtEl>
                                          <p:spTgt spid="369666">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69666">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18" presetClass="entr" presetSubtype="12" fill="hold" grpId="0" nodeType="afterEffect">
                                  <p:stCondLst>
                                    <p:cond delay="0"/>
                                  </p:stCondLst>
                                  <p:childTnLst>
                                    <p:set>
                                      <p:cBhvr>
                                        <p:cTn id="11" dur="1" fill="hold">
                                          <p:stCondLst>
                                            <p:cond delay="0"/>
                                          </p:stCondLst>
                                        </p:cTn>
                                        <p:tgtEl>
                                          <p:spTgt spid="369670"/>
                                        </p:tgtEl>
                                        <p:attrNameLst>
                                          <p:attrName>style.visibility</p:attrName>
                                        </p:attrNameLst>
                                      </p:cBhvr>
                                      <p:to>
                                        <p:strVal val="visible"/>
                                      </p:to>
                                    </p:set>
                                    <p:animEffect transition="in" filter="strips(downLeft)">
                                      <p:cBhvr>
                                        <p:cTn id="12" dur="500"/>
                                        <p:tgtEl>
                                          <p:spTgt spid="3696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9666" grpId="0" build="p" autoUpdateAnimBg="0" advAuto="0"/>
      <p:bldP spid="369670" grpId="0" autoUpdateAnimBg="0"/>
    </p:bldLst>
  </p:timing>
</p:sld>
</file>

<file path=ppt/slides/slide2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0690" name="Rectangle 2"/>
          <p:cNvSpPr>
            <a:spLocks noGrp="1" noChangeArrowheads="1"/>
          </p:cNvSpPr>
          <p:nvPr>
            <p:ph type="body" idx="1"/>
          </p:nvPr>
        </p:nvSpPr>
        <p:spPr>
          <a:xfrm>
            <a:off x="990600" y="152400"/>
            <a:ext cx="7391400" cy="533400"/>
          </a:xfrm>
        </p:spPr>
        <p:txBody>
          <a:bodyPr/>
          <a:lstStyle/>
          <a:p>
            <a:pPr marL="0" indent="0" algn="ctr" eaLnBrk="1" hangingPunct="1">
              <a:buFont typeface="Wingdings" pitchFamily="2" charset="2"/>
              <a:buNone/>
            </a:pPr>
            <a:r>
              <a:rPr lang="es-MX" altLang="es-MX" b="1" smtClean="0">
                <a:solidFill>
                  <a:schemeClr val="tx2"/>
                </a:solidFill>
                <a:effectLst>
                  <a:outerShdw blurRad="38100" dist="38100" dir="2700000" algn="tl">
                    <a:srgbClr val="C0C0C0"/>
                  </a:outerShdw>
                </a:effectLst>
              </a:rPr>
              <a:t> CARRERA PROFESIONAL </a:t>
            </a:r>
          </a:p>
        </p:txBody>
      </p:sp>
      <p:sp>
        <p:nvSpPr>
          <p:cNvPr id="370691" name="Text Box 3"/>
          <p:cNvSpPr txBox="1">
            <a:spLocks noChangeArrowheads="1"/>
          </p:cNvSpPr>
          <p:nvPr/>
        </p:nvSpPr>
        <p:spPr bwMode="auto">
          <a:xfrm>
            <a:off x="968992" y="836712"/>
            <a:ext cx="8104402" cy="526297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b="1" dirty="0" smtClean="0">
                <a:solidFill>
                  <a:schemeClr val="tx2"/>
                </a:solidFill>
                <a:latin typeface="Arial" pitchFamily="34" charset="0"/>
              </a:rPr>
              <a:t>ESTE </a:t>
            </a:r>
            <a:r>
              <a:rPr kumimoji="1" lang="es-MX" altLang="es-MX" b="1" dirty="0">
                <a:solidFill>
                  <a:schemeClr val="tx2"/>
                </a:solidFill>
                <a:latin typeface="Arial" pitchFamily="34" charset="0"/>
              </a:rPr>
              <a:t>SERVICIOS SE </a:t>
            </a:r>
            <a:r>
              <a:rPr kumimoji="1" lang="es-MX" altLang="es-MX" b="1" dirty="0" smtClean="0">
                <a:solidFill>
                  <a:schemeClr val="tx2"/>
                </a:solidFill>
                <a:latin typeface="Arial" pitchFamily="34" charset="0"/>
              </a:rPr>
              <a:t>ENCUENTRA LIMITADO</a:t>
            </a:r>
          </a:p>
          <a:p>
            <a:pPr algn="just" eaLnBrk="1" hangingPunct="1"/>
            <a:r>
              <a:rPr kumimoji="1" lang="es-MX" altLang="es-MX" b="1" dirty="0" smtClean="0">
                <a:solidFill>
                  <a:schemeClr val="tx2"/>
                </a:solidFill>
                <a:latin typeface="Arial" pitchFamily="34" charset="0"/>
              </a:rPr>
              <a:t>A </a:t>
            </a:r>
            <a:r>
              <a:rPr kumimoji="1" lang="es-MX" altLang="es-MX" b="1" dirty="0">
                <a:solidFill>
                  <a:schemeClr val="tx2"/>
                </a:solidFill>
                <a:latin typeface="Arial" pitchFamily="34" charset="0"/>
              </a:rPr>
              <a:t>LOS EMPLEADOS DE </a:t>
            </a:r>
            <a:r>
              <a:rPr kumimoji="1" lang="es-MX" altLang="es-MX" b="1" dirty="0" smtClean="0">
                <a:solidFill>
                  <a:schemeClr val="tx2"/>
                </a:solidFill>
                <a:latin typeface="Arial" pitchFamily="34" charset="0"/>
              </a:rPr>
              <a:t>NIVEL </a:t>
            </a:r>
            <a:r>
              <a:rPr kumimoji="1" lang="es-MX" altLang="es-MX" b="1" dirty="0">
                <a:solidFill>
                  <a:schemeClr val="tx2"/>
                </a:solidFill>
                <a:latin typeface="Arial" pitchFamily="34" charset="0"/>
              </a:rPr>
              <a:t>PROFESIONAL </a:t>
            </a:r>
            <a:endParaRPr kumimoji="1" lang="es-MX" altLang="es-MX" b="1" dirty="0" smtClean="0">
              <a:solidFill>
                <a:schemeClr val="tx2"/>
              </a:solidFill>
              <a:latin typeface="Arial" pitchFamily="34" charset="0"/>
            </a:endParaRPr>
          </a:p>
          <a:p>
            <a:pPr algn="just" eaLnBrk="1" hangingPunct="1"/>
            <a:r>
              <a:rPr kumimoji="1" lang="es-MX" altLang="es-MX" b="1" dirty="0" smtClean="0">
                <a:solidFill>
                  <a:schemeClr val="tx2"/>
                </a:solidFill>
                <a:latin typeface="Arial" pitchFamily="34" charset="0"/>
              </a:rPr>
              <a:t>Y </a:t>
            </a:r>
            <a:r>
              <a:rPr kumimoji="1" lang="es-MX" altLang="es-MX" b="1" dirty="0">
                <a:solidFill>
                  <a:schemeClr val="tx2"/>
                </a:solidFill>
                <a:latin typeface="Arial" pitchFamily="34" charset="0"/>
              </a:rPr>
              <a:t>EJECUTIVO, </a:t>
            </a:r>
            <a:r>
              <a:rPr kumimoji="1" lang="es-MX" altLang="es-MX" b="1" dirty="0" smtClean="0">
                <a:solidFill>
                  <a:schemeClr val="tx2"/>
                </a:solidFill>
                <a:latin typeface="Arial" pitchFamily="34" charset="0"/>
              </a:rPr>
              <a:t>SOBRE TODO </a:t>
            </a:r>
            <a:r>
              <a:rPr kumimoji="1" lang="es-MX" altLang="es-MX" b="1" dirty="0">
                <a:solidFill>
                  <a:schemeClr val="tx2"/>
                </a:solidFill>
                <a:latin typeface="Arial" pitchFamily="34" charset="0"/>
              </a:rPr>
              <a:t>POR </a:t>
            </a:r>
            <a:r>
              <a:rPr kumimoji="1" lang="es-MX" altLang="es-MX" b="1" dirty="0" smtClean="0">
                <a:solidFill>
                  <a:schemeClr val="tx2"/>
                </a:solidFill>
                <a:latin typeface="Arial" pitchFamily="34" charset="0"/>
              </a:rPr>
              <a:t>SUS COSTOS</a:t>
            </a:r>
          </a:p>
          <a:p>
            <a:pPr algn="just" eaLnBrk="1" hangingPunct="1"/>
            <a:r>
              <a:rPr kumimoji="1" lang="es-MX" altLang="es-MX" b="1" dirty="0" smtClean="0">
                <a:solidFill>
                  <a:schemeClr val="tx2"/>
                </a:solidFill>
                <a:latin typeface="Arial" pitchFamily="34" charset="0"/>
              </a:rPr>
              <a:t>ELEVADOS</a:t>
            </a:r>
            <a:r>
              <a:rPr kumimoji="1" lang="es-MX" altLang="es-MX" b="1" dirty="0">
                <a:solidFill>
                  <a:schemeClr val="tx2"/>
                </a:solidFill>
                <a:latin typeface="Arial" pitchFamily="34" charset="0"/>
              </a:rPr>
              <a:t>.</a:t>
            </a:r>
          </a:p>
          <a:p>
            <a:pPr algn="just" eaLnBrk="1" hangingPunct="1"/>
            <a:endParaRPr kumimoji="1" lang="es-MX" altLang="es-MX" b="1" dirty="0">
              <a:solidFill>
                <a:schemeClr val="tx2"/>
              </a:solidFill>
              <a:latin typeface="Arial" pitchFamily="34" charset="0"/>
            </a:endParaRPr>
          </a:p>
          <a:p>
            <a:pPr algn="just" eaLnBrk="1" hangingPunct="1"/>
            <a:r>
              <a:rPr kumimoji="1" lang="es-MX" altLang="es-MX" b="1" dirty="0">
                <a:solidFill>
                  <a:schemeClr val="tx2"/>
                </a:solidFill>
                <a:latin typeface="Arial" pitchFamily="34" charset="0"/>
              </a:rPr>
              <a:t>EXISTEN </a:t>
            </a:r>
            <a:r>
              <a:rPr kumimoji="1" lang="es-MX" altLang="es-MX" b="1" i="1" dirty="0">
                <a:solidFill>
                  <a:srgbClr val="FF0000"/>
                </a:solidFill>
                <a:effectLst>
                  <a:outerShdw blurRad="38100" dist="38100" dir="2700000" algn="tl">
                    <a:srgbClr val="C0C0C0"/>
                  </a:outerShdw>
                </a:effectLst>
                <a:latin typeface="Arial" pitchFamily="34" charset="0"/>
              </a:rPr>
              <a:t>CINCO</a:t>
            </a:r>
            <a:r>
              <a:rPr kumimoji="1" lang="es-MX" altLang="es-MX" b="1" dirty="0">
                <a:solidFill>
                  <a:srgbClr val="FF0000"/>
                </a:solidFill>
                <a:latin typeface="Arial" pitchFamily="34" charset="0"/>
              </a:rPr>
              <a:t> </a:t>
            </a:r>
            <a:r>
              <a:rPr kumimoji="1" lang="es-MX" altLang="es-MX" b="1" dirty="0">
                <a:solidFill>
                  <a:schemeClr val="tx2"/>
                </a:solidFill>
                <a:latin typeface="Arial" pitchFamily="34" charset="0"/>
              </a:rPr>
              <a:t>FACTORES ESCENCIALES PARA </a:t>
            </a:r>
          </a:p>
          <a:p>
            <a:pPr algn="just" eaLnBrk="1" hangingPunct="1"/>
            <a:r>
              <a:rPr kumimoji="1" lang="es-MX" altLang="es-MX" b="1" dirty="0">
                <a:solidFill>
                  <a:schemeClr val="tx2"/>
                </a:solidFill>
                <a:latin typeface="Arial" pitchFamily="34" charset="0"/>
              </a:rPr>
              <a:t>LAS PERSONAS QUE SE DESEMPEÑAN </a:t>
            </a:r>
          </a:p>
          <a:p>
            <a:pPr algn="just" eaLnBrk="1" hangingPunct="1"/>
            <a:r>
              <a:rPr kumimoji="1" lang="es-MX" altLang="es-MX" b="1" dirty="0">
                <a:solidFill>
                  <a:schemeClr val="tx2"/>
                </a:solidFill>
                <a:latin typeface="Arial" pitchFamily="34" charset="0"/>
              </a:rPr>
              <a:t>PROFESIONAL-MENTE EN UNA ORGANIZACIÓN:</a:t>
            </a:r>
          </a:p>
          <a:p>
            <a:pPr algn="just" eaLnBrk="1" hangingPunct="1"/>
            <a:endParaRPr kumimoji="1" lang="es-MX" altLang="es-MX" b="1" dirty="0">
              <a:solidFill>
                <a:schemeClr val="tx2"/>
              </a:solidFill>
              <a:latin typeface="Arial" pitchFamily="34" charset="0"/>
            </a:endParaRPr>
          </a:p>
          <a:p>
            <a:pPr algn="just" eaLnBrk="1" hangingPunct="1">
              <a:buFont typeface="Wingdings" pitchFamily="2" charset="2"/>
              <a:buChar char="v"/>
            </a:pPr>
            <a:r>
              <a:rPr kumimoji="1" lang="es-MX" altLang="es-MX" b="1" dirty="0">
                <a:solidFill>
                  <a:srgbClr val="0000FF"/>
                </a:solidFill>
                <a:latin typeface="Arial" pitchFamily="34" charset="0"/>
              </a:rPr>
              <a:t> </a:t>
            </a:r>
            <a:r>
              <a:rPr kumimoji="1" lang="es-MX" altLang="es-MX" b="1" i="1" dirty="0">
                <a:solidFill>
                  <a:srgbClr val="0000FF"/>
                </a:solidFill>
                <a:effectLst>
                  <a:outerShdw blurRad="38100" dist="38100" dir="2700000" algn="tl">
                    <a:srgbClr val="C0C0C0"/>
                  </a:outerShdw>
                </a:effectLst>
                <a:latin typeface="Arial" pitchFamily="34" charset="0"/>
              </a:rPr>
              <a:t>IGUALDAD DE OPORTUNIDADES</a:t>
            </a:r>
            <a:r>
              <a:rPr kumimoji="1" lang="es-MX" altLang="es-MX" b="1" i="1" dirty="0" smtClean="0">
                <a:solidFill>
                  <a:srgbClr val="0000FF"/>
                </a:solidFill>
                <a:effectLst>
                  <a:outerShdw blurRad="38100" dist="38100" dir="2700000" algn="tl">
                    <a:srgbClr val="C0C0C0"/>
                  </a:outerShdw>
                </a:effectLst>
                <a:latin typeface="Arial" pitchFamily="34" charset="0"/>
              </a:rPr>
              <a:t>:</a:t>
            </a:r>
            <a:endParaRPr kumimoji="1" lang="es-MX" altLang="es-MX" b="1" dirty="0">
              <a:solidFill>
                <a:schemeClr val="tx2"/>
              </a:solidFill>
              <a:latin typeface="Arial" pitchFamily="34" charset="0"/>
            </a:endParaRPr>
          </a:p>
          <a:p>
            <a:pPr algn="just" eaLnBrk="1" hangingPunct="1">
              <a:buFont typeface="Wingdings" pitchFamily="2" charset="2"/>
              <a:buNone/>
            </a:pPr>
            <a:r>
              <a:rPr kumimoji="1" lang="es-MX" altLang="es-MX" b="1" dirty="0" smtClean="0">
                <a:solidFill>
                  <a:schemeClr val="tx2"/>
                </a:solidFill>
                <a:latin typeface="Arial" pitchFamily="34" charset="0"/>
              </a:rPr>
              <a:t>ACTUALMENTE </a:t>
            </a:r>
            <a:r>
              <a:rPr kumimoji="1" lang="es-MX" altLang="es-MX" b="1" dirty="0">
                <a:solidFill>
                  <a:schemeClr val="tx2"/>
                </a:solidFill>
                <a:latin typeface="Arial" pitchFamily="34" charset="0"/>
              </a:rPr>
              <a:t>EL PERSONAL </a:t>
            </a:r>
            <a:r>
              <a:rPr kumimoji="1" lang="es-MX" altLang="es-MX" b="1" dirty="0" smtClean="0">
                <a:solidFill>
                  <a:schemeClr val="tx2"/>
                </a:solidFill>
                <a:latin typeface="Arial" pitchFamily="34" charset="0"/>
              </a:rPr>
              <a:t>JUZGA LAS REGLAS</a:t>
            </a:r>
          </a:p>
          <a:p>
            <a:pPr algn="just" eaLnBrk="1" hangingPunct="1">
              <a:buFont typeface="Wingdings" pitchFamily="2" charset="2"/>
              <a:buNone/>
            </a:pPr>
            <a:r>
              <a:rPr kumimoji="1" lang="es-MX" altLang="es-MX" b="1" dirty="0" smtClean="0">
                <a:solidFill>
                  <a:schemeClr val="tx2"/>
                </a:solidFill>
                <a:latin typeface="Arial" pitchFamily="34" charset="0"/>
              </a:rPr>
              <a:t>DEL </a:t>
            </a:r>
            <a:r>
              <a:rPr kumimoji="1" lang="es-MX" altLang="es-MX" b="1" dirty="0">
                <a:solidFill>
                  <a:schemeClr val="tx2"/>
                </a:solidFill>
                <a:latin typeface="Arial" pitchFamily="34" charset="0"/>
              </a:rPr>
              <a:t>JUEGO, (YA NO SON PASIVOS)</a:t>
            </a:r>
            <a:r>
              <a:rPr kumimoji="1" lang="es-MX" altLang="es-MX" b="1" dirty="0" smtClean="0">
                <a:solidFill>
                  <a:schemeClr val="tx2"/>
                </a:solidFill>
                <a:latin typeface="Arial" pitchFamily="34" charset="0"/>
              </a:rPr>
              <a:t>, OBSERVAN QUE</a:t>
            </a:r>
          </a:p>
          <a:p>
            <a:pPr algn="just" eaLnBrk="1" hangingPunct="1">
              <a:buFont typeface="Wingdings" pitchFamily="2" charset="2"/>
              <a:buNone/>
            </a:pPr>
            <a:r>
              <a:rPr kumimoji="1" lang="es-MX" altLang="es-MX" b="1" dirty="0" smtClean="0">
                <a:solidFill>
                  <a:schemeClr val="tx2"/>
                </a:solidFill>
                <a:latin typeface="Arial" pitchFamily="34" charset="0"/>
              </a:rPr>
              <a:t>ESTAS </a:t>
            </a:r>
            <a:r>
              <a:rPr kumimoji="1" lang="es-MX" altLang="es-MX" b="1" dirty="0">
                <a:solidFill>
                  <a:schemeClr val="tx2"/>
                </a:solidFill>
                <a:latin typeface="Arial" pitchFamily="34" charset="0"/>
              </a:rPr>
              <a:t>SEAN TRANSPARENTES Y </a:t>
            </a:r>
            <a:r>
              <a:rPr kumimoji="1" lang="es-MX" altLang="es-MX" b="1" dirty="0" smtClean="0">
                <a:solidFill>
                  <a:schemeClr val="tx2"/>
                </a:solidFill>
                <a:latin typeface="Arial" pitchFamily="34" charset="0"/>
              </a:rPr>
              <a:t>EQUITATIVAS </a:t>
            </a:r>
          </a:p>
          <a:p>
            <a:pPr algn="just" eaLnBrk="1" hangingPunct="1">
              <a:buFont typeface="Wingdings" pitchFamily="2" charset="2"/>
              <a:buNone/>
            </a:pPr>
            <a:r>
              <a:rPr kumimoji="1" lang="es-MX" altLang="es-MX" b="1" dirty="0" smtClean="0">
                <a:solidFill>
                  <a:schemeClr val="tx2"/>
                </a:solidFill>
                <a:latin typeface="Arial" pitchFamily="34" charset="0"/>
              </a:rPr>
              <a:t>PARA </a:t>
            </a:r>
            <a:r>
              <a:rPr kumimoji="1" lang="es-MX" altLang="es-MX" b="1" dirty="0">
                <a:solidFill>
                  <a:schemeClr val="tx2"/>
                </a:solidFill>
                <a:latin typeface="Arial" pitchFamily="34" charset="0"/>
              </a:rPr>
              <a:t>TODOS. </a:t>
            </a:r>
            <a:r>
              <a:rPr kumimoji="1" lang="es-MX" altLang="es-MX" b="1" dirty="0" smtClean="0">
                <a:solidFill>
                  <a:srgbClr val="FF0000"/>
                </a:solidFill>
                <a:latin typeface="Arial" pitchFamily="34" charset="0"/>
              </a:rPr>
              <a:t>(</a:t>
            </a:r>
            <a:r>
              <a:rPr kumimoji="1" lang="es-MX" altLang="es-MX" b="1" dirty="0">
                <a:solidFill>
                  <a:srgbClr val="FF0000"/>
                </a:solidFill>
                <a:latin typeface="Arial" pitchFamily="34" charset="0"/>
              </a:rPr>
              <a:t>LEY DE TRANSPARENCIA)</a:t>
            </a:r>
            <a:endParaRPr kumimoji="1" lang="es-ES" altLang="es-MX" b="1" dirty="0">
              <a:solidFill>
                <a:srgbClr val="FF0000"/>
              </a:solidFill>
              <a:latin typeface="Arial"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70690">
                                            <p:txEl>
                                              <p:pRg st="0" end="0"/>
                                            </p:txEl>
                                          </p:spTgt>
                                        </p:tgtEl>
                                        <p:attrNameLst>
                                          <p:attrName>style.visibility</p:attrName>
                                        </p:attrNameLst>
                                      </p:cBhvr>
                                      <p:to>
                                        <p:strVal val="visible"/>
                                      </p:to>
                                    </p:set>
                                    <p:anim calcmode="lin" valueType="num">
                                      <p:cBhvr>
                                        <p:cTn id="7" dur="500" fill="hold"/>
                                        <p:tgtEl>
                                          <p:spTgt spid="370690">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70690">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7" presetClass="entr" presetSubtype="4" fill="hold" grpId="0" nodeType="afterEffect">
                                  <p:stCondLst>
                                    <p:cond delay="0"/>
                                  </p:stCondLst>
                                  <p:childTnLst>
                                    <p:set>
                                      <p:cBhvr>
                                        <p:cTn id="11" dur="1" fill="hold">
                                          <p:stCondLst>
                                            <p:cond delay="0"/>
                                          </p:stCondLst>
                                        </p:cTn>
                                        <p:tgtEl>
                                          <p:spTgt spid="370691"/>
                                        </p:tgtEl>
                                        <p:attrNameLst>
                                          <p:attrName>style.visibility</p:attrName>
                                        </p:attrNameLst>
                                      </p:cBhvr>
                                      <p:to>
                                        <p:strVal val="visible"/>
                                      </p:to>
                                    </p:set>
                                    <p:anim calcmode="lin" valueType="num">
                                      <p:cBhvr additive="base">
                                        <p:cTn id="12" dur="5000" fill="hold"/>
                                        <p:tgtEl>
                                          <p:spTgt spid="370691"/>
                                        </p:tgtEl>
                                        <p:attrNameLst>
                                          <p:attrName>ppt_x</p:attrName>
                                        </p:attrNameLst>
                                      </p:cBhvr>
                                      <p:tavLst>
                                        <p:tav tm="0">
                                          <p:val>
                                            <p:strVal val="#ppt_x"/>
                                          </p:val>
                                        </p:tav>
                                        <p:tav tm="100000">
                                          <p:val>
                                            <p:strVal val="#ppt_x"/>
                                          </p:val>
                                        </p:tav>
                                      </p:tavLst>
                                    </p:anim>
                                    <p:anim calcmode="lin" valueType="num">
                                      <p:cBhvr additive="base">
                                        <p:cTn id="13" dur="5000" fill="hold"/>
                                        <p:tgtEl>
                                          <p:spTgt spid="37069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0690" grpId="0" build="p" autoUpdateAnimBg="0" advAuto="0"/>
      <p:bldP spid="370691"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Rectangle 2"/>
          <p:cNvSpPr>
            <a:spLocks noChangeArrowheads="1"/>
          </p:cNvSpPr>
          <p:nvPr/>
        </p:nvSpPr>
        <p:spPr bwMode="auto">
          <a:xfrm>
            <a:off x="625797" y="179928"/>
            <a:ext cx="8194675" cy="58477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3200" b="1" dirty="0" smtClean="0">
                <a:solidFill>
                  <a:schemeClr val="tx2"/>
                </a:solidFill>
                <a:effectLst>
                  <a:outerShdw blurRad="38100" dist="38100" dir="2700000" algn="tl">
                    <a:srgbClr val="C0C0C0"/>
                  </a:outerShdw>
                </a:effectLst>
                <a:latin typeface="Arial" pitchFamily="34" charset="0"/>
              </a:rPr>
              <a:t>Planeación </a:t>
            </a:r>
            <a:r>
              <a:rPr lang="es-MX" altLang="es-MX" sz="3200" b="1" dirty="0">
                <a:solidFill>
                  <a:schemeClr val="tx2"/>
                </a:solidFill>
                <a:effectLst>
                  <a:outerShdw blurRad="38100" dist="38100" dir="2700000" algn="tl">
                    <a:srgbClr val="C0C0C0"/>
                  </a:outerShdw>
                </a:effectLst>
                <a:latin typeface="Arial" pitchFamily="34" charset="0"/>
              </a:rPr>
              <a:t>de los Recursos Humanos</a:t>
            </a:r>
            <a:endParaRPr lang="es-ES" altLang="es-MX" sz="3200" b="1" dirty="0">
              <a:solidFill>
                <a:schemeClr val="tx2"/>
              </a:solidFill>
              <a:effectLst>
                <a:outerShdw blurRad="38100" dist="38100" dir="2700000" algn="tl">
                  <a:srgbClr val="C0C0C0"/>
                </a:outerShdw>
              </a:effectLst>
              <a:latin typeface="Arial" pitchFamily="34" charset="0"/>
            </a:endParaRPr>
          </a:p>
        </p:txBody>
      </p:sp>
      <p:sp>
        <p:nvSpPr>
          <p:cNvPr id="422915" name="Rectangle 3"/>
          <p:cNvSpPr>
            <a:spLocks noChangeArrowheads="1"/>
          </p:cNvSpPr>
          <p:nvPr/>
        </p:nvSpPr>
        <p:spPr bwMode="auto">
          <a:xfrm>
            <a:off x="728662" y="836712"/>
            <a:ext cx="8451850" cy="5029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lnSpc>
                <a:spcPct val="90000"/>
              </a:lnSpc>
              <a:spcBef>
                <a:spcPct val="20000"/>
              </a:spcBef>
              <a:buClr>
                <a:srgbClr val="330099"/>
              </a:buClr>
              <a:buSzPct val="75000"/>
            </a:pPr>
            <a:endParaRPr lang="es-MX" altLang="es-MX" sz="2800" b="1" dirty="0">
              <a:solidFill>
                <a:schemeClr val="tx2"/>
              </a:solidFill>
              <a:latin typeface="Arial" pitchFamily="34" charset="0"/>
            </a:endParaRPr>
          </a:p>
        </p:txBody>
      </p:sp>
      <p:pic>
        <p:nvPicPr>
          <p:cNvPr id="3" name="Imagen 2"/>
          <p:cNvPicPr>
            <a:picLocks noChangeAspect="1"/>
          </p:cNvPicPr>
          <p:nvPr/>
        </p:nvPicPr>
        <p:blipFill>
          <a:blip r:embed="rId3"/>
          <a:stretch>
            <a:fillRect/>
          </a:stretch>
        </p:blipFill>
        <p:spPr>
          <a:xfrm>
            <a:off x="1187624" y="788144"/>
            <a:ext cx="7416824" cy="5748038"/>
          </a:xfrm>
          <a:prstGeom prst="rect">
            <a:avLst/>
          </a:prstGeom>
        </p:spPr>
      </p:pic>
    </p:spTree>
    <p:extLst>
      <p:ext uri="{BB962C8B-B14F-4D97-AF65-F5344CB8AC3E}">
        <p14:creationId xmlns:p14="http://schemas.microsoft.com/office/powerpoint/2010/main" val="3965394450"/>
      </p:ext>
    </p:extLst>
  </p:cSld>
  <p:clrMapOvr>
    <a:masterClrMapping/>
  </p:clrMapOvr>
  <p:timing>
    <p:tnLst>
      <p:par>
        <p:cTn id="1" dur="indefinite" restart="never" nodeType="tmRoot"/>
      </p:par>
    </p:tnLst>
  </p:timing>
</p:sld>
</file>

<file path=ppt/slides/slide2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1714" name="Rectangle 2"/>
          <p:cNvSpPr>
            <a:spLocks noGrp="1" noChangeArrowheads="1"/>
          </p:cNvSpPr>
          <p:nvPr>
            <p:ph type="body" idx="1"/>
          </p:nvPr>
        </p:nvSpPr>
        <p:spPr>
          <a:xfrm>
            <a:off x="990600" y="152400"/>
            <a:ext cx="7391400" cy="533400"/>
          </a:xfrm>
        </p:spPr>
        <p:txBody>
          <a:bodyPr/>
          <a:lstStyle/>
          <a:p>
            <a:pPr marL="0" indent="0" algn="ctr" eaLnBrk="1" hangingPunct="1">
              <a:buFont typeface="Wingdings" pitchFamily="2" charset="2"/>
              <a:buNone/>
            </a:pPr>
            <a:r>
              <a:rPr lang="es-MX" altLang="es-MX" b="1" smtClean="0">
                <a:solidFill>
                  <a:schemeClr val="tx2"/>
                </a:solidFill>
                <a:effectLst>
                  <a:outerShdw blurRad="38100" dist="38100" dir="2700000" algn="tl">
                    <a:srgbClr val="C0C0C0"/>
                  </a:outerShdw>
                </a:effectLst>
              </a:rPr>
              <a:t> CARRERA PROFESIONAL </a:t>
            </a:r>
          </a:p>
        </p:txBody>
      </p:sp>
      <p:sp>
        <p:nvSpPr>
          <p:cNvPr id="371715" name="Text Box 3"/>
          <p:cNvSpPr txBox="1">
            <a:spLocks noChangeArrowheads="1"/>
          </p:cNvSpPr>
          <p:nvPr/>
        </p:nvSpPr>
        <p:spPr bwMode="auto">
          <a:xfrm>
            <a:off x="685800" y="1052736"/>
            <a:ext cx="8494633" cy="526297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buFont typeface="Wingdings" pitchFamily="2" charset="2"/>
              <a:buChar char="v"/>
            </a:pPr>
            <a:r>
              <a:rPr kumimoji="1" lang="es-MX" altLang="es-MX" b="1" dirty="0">
                <a:solidFill>
                  <a:schemeClr val="tx2"/>
                </a:solidFill>
                <a:latin typeface="Arial" pitchFamily="34" charset="0"/>
              </a:rPr>
              <a:t> </a:t>
            </a:r>
            <a:r>
              <a:rPr kumimoji="1" lang="es-MX" altLang="es-MX" b="1" i="1" dirty="0">
                <a:solidFill>
                  <a:srgbClr val="0000FF"/>
                </a:solidFill>
                <a:effectLst>
                  <a:outerShdw blurRad="38100" dist="38100" dir="2700000" algn="tl">
                    <a:srgbClr val="C0C0C0"/>
                  </a:outerShdw>
                </a:effectLst>
                <a:latin typeface="Arial" pitchFamily="34" charset="0"/>
              </a:rPr>
              <a:t>APOYO DEL JEFE INMEDIATO:</a:t>
            </a:r>
            <a:r>
              <a:rPr kumimoji="1" lang="es-MX" altLang="es-MX" b="1" dirty="0">
                <a:solidFill>
                  <a:srgbClr val="0000FF"/>
                </a:solidFill>
                <a:latin typeface="Arial" pitchFamily="34" charset="0"/>
              </a:rPr>
              <a:t> </a:t>
            </a:r>
            <a:r>
              <a:rPr kumimoji="1" lang="es-MX" altLang="es-MX" b="1" dirty="0">
                <a:solidFill>
                  <a:schemeClr val="tx2"/>
                </a:solidFill>
                <a:latin typeface="Arial" pitchFamily="34" charset="0"/>
              </a:rPr>
              <a:t>EL PERSONAL DESEA</a:t>
            </a:r>
          </a:p>
          <a:p>
            <a:pPr eaLnBrk="1" hangingPunct="1">
              <a:buFont typeface="Wingdings" pitchFamily="2" charset="2"/>
              <a:buNone/>
            </a:pPr>
            <a:r>
              <a:rPr kumimoji="1" lang="es-MX" altLang="es-MX" b="1" dirty="0">
                <a:solidFill>
                  <a:schemeClr val="tx2"/>
                </a:solidFill>
                <a:latin typeface="Arial" pitchFamily="34" charset="0"/>
              </a:rPr>
              <a:t>    TAMBIEN QUE SU SUPERVISOR ESTE EN UN PAPEL</a:t>
            </a:r>
          </a:p>
          <a:p>
            <a:pPr eaLnBrk="1" hangingPunct="1">
              <a:buFont typeface="Wingdings" pitchFamily="2" charset="2"/>
              <a:buNone/>
            </a:pPr>
            <a:r>
              <a:rPr kumimoji="1" lang="es-MX" altLang="es-MX" b="1" dirty="0">
                <a:solidFill>
                  <a:schemeClr val="tx2"/>
                </a:solidFill>
                <a:latin typeface="Arial" pitchFamily="34" charset="0"/>
              </a:rPr>
              <a:t>    ACTIVO EN SU DESARROLLO PROFESIONAL Y QUE </a:t>
            </a:r>
          </a:p>
          <a:p>
            <a:pPr eaLnBrk="1" hangingPunct="1">
              <a:buFont typeface="Wingdings" pitchFamily="2" charset="2"/>
              <a:buNone/>
            </a:pPr>
            <a:r>
              <a:rPr kumimoji="1" lang="es-MX" altLang="es-MX" b="1" dirty="0">
                <a:solidFill>
                  <a:schemeClr val="tx2"/>
                </a:solidFill>
                <a:latin typeface="Arial" pitchFamily="34" charset="0"/>
              </a:rPr>
              <a:t>    LES PROPORCIONE RETROALIMENTACION </a:t>
            </a:r>
          </a:p>
          <a:p>
            <a:pPr eaLnBrk="1" hangingPunct="1">
              <a:buFont typeface="Wingdings" pitchFamily="2" charset="2"/>
              <a:buNone/>
            </a:pPr>
            <a:r>
              <a:rPr kumimoji="1" lang="es-MX" altLang="es-MX" b="1" dirty="0">
                <a:solidFill>
                  <a:schemeClr val="tx2"/>
                </a:solidFill>
                <a:latin typeface="Arial" pitchFamily="34" charset="0"/>
              </a:rPr>
              <a:t>    ADECUADA Y OPORTUNA.</a:t>
            </a:r>
            <a:endParaRPr kumimoji="1" lang="es-MX" altLang="es-MX" b="1" i="1" dirty="0">
              <a:solidFill>
                <a:schemeClr val="tx2"/>
              </a:solidFill>
              <a:effectLst>
                <a:outerShdw blurRad="38100" dist="38100" dir="2700000" algn="tl">
                  <a:srgbClr val="C0C0C0"/>
                </a:outerShdw>
              </a:effectLst>
              <a:latin typeface="Arial" pitchFamily="34" charset="0"/>
            </a:endParaRPr>
          </a:p>
          <a:p>
            <a:pPr eaLnBrk="1" hangingPunct="1">
              <a:buFont typeface="Wingdings" pitchFamily="2" charset="2"/>
              <a:buChar char="v"/>
            </a:pPr>
            <a:r>
              <a:rPr kumimoji="1" lang="es-MX" altLang="es-MX" b="1" i="1" dirty="0">
                <a:solidFill>
                  <a:schemeClr val="tx2"/>
                </a:solidFill>
                <a:effectLst>
                  <a:outerShdw blurRad="38100" dist="38100" dir="2700000" algn="tl">
                    <a:srgbClr val="C0C0C0"/>
                  </a:outerShdw>
                </a:effectLst>
                <a:latin typeface="Arial" pitchFamily="34" charset="0"/>
              </a:rPr>
              <a:t> </a:t>
            </a:r>
            <a:r>
              <a:rPr kumimoji="1" lang="es-MX" altLang="es-MX" b="1" i="1" dirty="0">
                <a:solidFill>
                  <a:srgbClr val="0000FF"/>
                </a:solidFill>
                <a:effectLst>
                  <a:outerShdw blurRad="38100" dist="38100" dir="2700000" algn="tl">
                    <a:srgbClr val="C0C0C0"/>
                  </a:outerShdw>
                </a:effectLst>
                <a:latin typeface="Arial" pitchFamily="34" charset="0"/>
              </a:rPr>
              <a:t>CONOCIMIENTO DE LAS OPORTUNIDADES:</a:t>
            </a:r>
            <a:r>
              <a:rPr kumimoji="1" lang="es-MX" altLang="es-MX" b="1" dirty="0">
                <a:solidFill>
                  <a:srgbClr val="0000FF"/>
                </a:solidFill>
                <a:latin typeface="Arial" pitchFamily="34" charset="0"/>
              </a:rPr>
              <a:t> </a:t>
            </a:r>
            <a:r>
              <a:rPr kumimoji="1" lang="es-MX" altLang="es-MX" b="1" dirty="0">
                <a:solidFill>
                  <a:schemeClr val="tx2"/>
                </a:solidFill>
                <a:latin typeface="Arial" pitchFamily="34" charset="0"/>
              </a:rPr>
              <a:t>UN </a:t>
            </a:r>
          </a:p>
          <a:p>
            <a:pPr eaLnBrk="1" hangingPunct="1">
              <a:buFont typeface="Wingdings" pitchFamily="2" charset="2"/>
              <a:buNone/>
            </a:pPr>
            <a:r>
              <a:rPr kumimoji="1" lang="es-MX" altLang="es-MX" b="1" dirty="0">
                <a:solidFill>
                  <a:schemeClr val="tx2"/>
                </a:solidFill>
                <a:latin typeface="Arial" pitchFamily="34" charset="0"/>
              </a:rPr>
              <a:t>    SISTEMA IDONEO DE COMUNICACIÓN DENTRO DE </a:t>
            </a:r>
          </a:p>
          <a:p>
            <a:pPr eaLnBrk="1" hangingPunct="1">
              <a:buFont typeface="Wingdings" pitchFamily="2" charset="2"/>
              <a:buNone/>
            </a:pPr>
            <a:r>
              <a:rPr kumimoji="1" lang="es-MX" altLang="es-MX" b="1" dirty="0">
                <a:solidFill>
                  <a:schemeClr val="tx2"/>
                </a:solidFill>
                <a:latin typeface="Arial" pitchFamily="34" charset="0"/>
              </a:rPr>
              <a:t>    LA ORGANIZACIÓN QUE INFORME A TODOS SUS </a:t>
            </a:r>
          </a:p>
          <a:p>
            <a:pPr eaLnBrk="1" hangingPunct="1">
              <a:buFont typeface="Wingdings" pitchFamily="2" charset="2"/>
              <a:buNone/>
            </a:pPr>
            <a:r>
              <a:rPr kumimoji="1" lang="es-MX" altLang="es-MX" b="1" dirty="0">
                <a:solidFill>
                  <a:schemeClr val="tx2"/>
                </a:solidFill>
                <a:latin typeface="Arial" pitchFamily="34" charset="0"/>
              </a:rPr>
              <a:t>    INTEGRANTES.</a:t>
            </a:r>
          </a:p>
          <a:p>
            <a:pPr eaLnBrk="1" hangingPunct="1">
              <a:buFont typeface="Wingdings" pitchFamily="2" charset="2"/>
              <a:buChar char="v"/>
            </a:pPr>
            <a:r>
              <a:rPr kumimoji="1" lang="es-MX" altLang="es-MX" b="1" i="1" dirty="0">
                <a:solidFill>
                  <a:schemeClr val="tx2"/>
                </a:solidFill>
                <a:effectLst>
                  <a:outerShdw blurRad="38100" dist="38100" dir="2700000" algn="tl">
                    <a:srgbClr val="C0C0C0"/>
                  </a:outerShdw>
                </a:effectLst>
                <a:latin typeface="Arial" pitchFamily="34" charset="0"/>
              </a:rPr>
              <a:t> </a:t>
            </a:r>
            <a:r>
              <a:rPr kumimoji="1" lang="es-MX" altLang="es-MX" b="1" i="1" dirty="0">
                <a:solidFill>
                  <a:srgbClr val="0000FF"/>
                </a:solidFill>
                <a:effectLst>
                  <a:outerShdw blurRad="38100" dist="38100" dir="2700000" algn="tl">
                    <a:srgbClr val="C0C0C0"/>
                  </a:outerShdw>
                </a:effectLst>
                <a:latin typeface="Arial" pitchFamily="34" charset="0"/>
              </a:rPr>
              <a:t>INTERES DEL EMPLEADO:</a:t>
            </a:r>
            <a:r>
              <a:rPr kumimoji="1" lang="es-MX" altLang="es-MX" b="1" dirty="0">
                <a:solidFill>
                  <a:srgbClr val="0000FF"/>
                </a:solidFill>
                <a:latin typeface="Arial" pitchFamily="34" charset="0"/>
              </a:rPr>
              <a:t> </a:t>
            </a:r>
            <a:r>
              <a:rPr kumimoji="1" lang="es-MX" altLang="es-MX" b="1" dirty="0">
                <a:solidFill>
                  <a:schemeClr val="tx2"/>
                </a:solidFill>
                <a:latin typeface="Arial" pitchFamily="34" charset="0"/>
              </a:rPr>
              <a:t>LOS EMPLEADOS NECE-</a:t>
            </a:r>
          </a:p>
          <a:p>
            <a:pPr eaLnBrk="1" hangingPunct="1">
              <a:buFont typeface="Wingdings" pitchFamily="2" charset="2"/>
              <a:buNone/>
            </a:pPr>
            <a:r>
              <a:rPr kumimoji="1" lang="es-MX" altLang="es-MX" b="1" dirty="0">
                <a:solidFill>
                  <a:schemeClr val="tx2"/>
                </a:solidFill>
                <a:latin typeface="Arial" pitchFamily="34" charset="0"/>
              </a:rPr>
              <a:t>    SITAN DIFERENTES NIVELES DE INFORMACION Y </a:t>
            </a:r>
          </a:p>
          <a:p>
            <a:pPr eaLnBrk="1" hangingPunct="1">
              <a:buFont typeface="Wingdings" pitchFamily="2" charset="2"/>
              <a:buNone/>
            </a:pPr>
            <a:r>
              <a:rPr kumimoji="1" lang="es-MX" altLang="es-MX" b="1" dirty="0">
                <a:solidFill>
                  <a:schemeClr val="tx2"/>
                </a:solidFill>
                <a:latin typeface="Arial" pitchFamily="34" charset="0"/>
              </a:rPr>
              <a:t>    MUESTRAN DISTINTOS GRADOS DE INTERES EN SU </a:t>
            </a:r>
          </a:p>
          <a:p>
            <a:pPr eaLnBrk="1" hangingPunct="1">
              <a:buFont typeface="Wingdings" pitchFamily="2" charset="2"/>
              <a:buNone/>
            </a:pPr>
            <a:r>
              <a:rPr kumimoji="1" lang="es-MX" altLang="es-MX" b="1" dirty="0">
                <a:solidFill>
                  <a:schemeClr val="tx2"/>
                </a:solidFill>
                <a:latin typeface="Arial" pitchFamily="34" charset="0"/>
              </a:rPr>
              <a:t>    AVANCE, MISMOS QUE DEPENDEN DE VARIOS </a:t>
            </a:r>
          </a:p>
          <a:p>
            <a:pPr eaLnBrk="1" hangingPunct="1">
              <a:buFont typeface="Wingdings" pitchFamily="2" charset="2"/>
              <a:buNone/>
            </a:pPr>
            <a:r>
              <a:rPr kumimoji="1" lang="es-MX" altLang="es-MX" b="1" dirty="0">
                <a:solidFill>
                  <a:schemeClr val="tx2"/>
                </a:solidFill>
                <a:latin typeface="Arial" pitchFamily="34" charset="0"/>
              </a:rPr>
              <a:t>    FACTORES.</a:t>
            </a:r>
            <a:endParaRPr kumimoji="1" lang="es-ES" altLang="es-MX" b="1" dirty="0">
              <a:solidFill>
                <a:schemeClr val="tx2"/>
              </a:solidFill>
              <a:latin typeface="Arial"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71714">
                                            <p:txEl>
                                              <p:pRg st="0" end="0"/>
                                            </p:txEl>
                                          </p:spTgt>
                                        </p:tgtEl>
                                        <p:attrNameLst>
                                          <p:attrName>style.visibility</p:attrName>
                                        </p:attrNameLst>
                                      </p:cBhvr>
                                      <p:to>
                                        <p:strVal val="visible"/>
                                      </p:to>
                                    </p:set>
                                    <p:anim calcmode="lin" valueType="num">
                                      <p:cBhvr>
                                        <p:cTn id="7" dur="500" fill="hold"/>
                                        <p:tgtEl>
                                          <p:spTgt spid="371714">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71714">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7" presetClass="entr" presetSubtype="4" fill="hold" grpId="0" nodeType="afterEffect">
                                  <p:stCondLst>
                                    <p:cond delay="0"/>
                                  </p:stCondLst>
                                  <p:childTnLst>
                                    <p:set>
                                      <p:cBhvr>
                                        <p:cTn id="11" dur="1" fill="hold">
                                          <p:stCondLst>
                                            <p:cond delay="0"/>
                                          </p:stCondLst>
                                        </p:cTn>
                                        <p:tgtEl>
                                          <p:spTgt spid="371715"/>
                                        </p:tgtEl>
                                        <p:attrNameLst>
                                          <p:attrName>style.visibility</p:attrName>
                                        </p:attrNameLst>
                                      </p:cBhvr>
                                      <p:to>
                                        <p:strVal val="visible"/>
                                      </p:to>
                                    </p:set>
                                    <p:anim calcmode="lin" valueType="num">
                                      <p:cBhvr additive="base">
                                        <p:cTn id="12" dur="5000" fill="hold"/>
                                        <p:tgtEl>
                                          <p:spTgt spid="371715"/>
                                        </p:tgtEl>
                                        <p:attrNameLst>
                                          <p:attrName>ppt_x</p:attrName>
                                        </p:attrNameLst>
                                      </p:cBhvr>
                                      <p:tavLst>
                                        <p:tav tm="0">
                                          <p:val>
                                            <p:strVal val="#ppt_x"/>
                                          </p:val>
                                        </p:tav>
                                        <p:tav tm="100000">
                                          <p:val>
                                            <p:strVal val="#ppt_x"/>
                                          </p:val>
                                        </p:tav>
                                      </p:tavLst>
                                    </p:anim>
                                    <p:anim calcmode="lin" valueType="num">
                                      <p:cBhvr additive="base">
                                        <p:cTn id="13" dur="5000" fill="hold"/>
                                        <p:tgtEl>
                                          <p:spTgt spid="3717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1714" grpId="0" build="p" autoUpdateAnimBg="0" advAuto="0"/>
      <p:bldP spid="371715" grpId="0" autoUpdateAnimBg="0"/>
    </p:bldLst>
  </p:timing>
</p:sld>
</file>

<file path=ppt/slides/slide2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2738" name="Rectangle 2"/>
          <p:cNvSpPr>
            <a:spLocks noGrp="1" noChangeArrowheads="1"/>
          </p:cNvSpPr>
          <p:nvPr>
            <p:ph type="body" idx="1"/>
          </p:nvPr>
        </p:nvSpPr>
        <p:spPr>
          <a:xfrm>
            <a:off x="990600" y="152400"/>
            <a:ext cx="7391400" cy="533400"/>
          </a:xfrm>
        </p:spPr>
        <p:txBody>
          <a:bodyPr/>
          <a:lstStyle/>
          <a:p>
            <a:pPr marL="0" indent="0" algn="ctr" eaLnBrk="1" hangingPunct="1">
              <a:buFont typeface="Wingdings" pitchFamily="2" charset="2"/>
              <a:buNone/>
            </a:pPr>
            <a:r>
              <a:rPr lang="es-MX" altLang="es-MX" b="1" smtClean="0">
                <a:solidFill>
                  <a:schemeClr val="tx2"/>
                </a:solidFill>
                <a:effectLst>
                  <a:outerShdw blurRad="38100" dist="38100" dir="2700000" algn="tl">
                    <a:srgbClr val="C0C0C0"/>
                  </a:outerShdw>
                </a:effectLst>
              </a:rPr>
              <a:t> CARRERA PROFESIONAL </a:t>
            </a:r>
          </a:p>
        </p:txBody>
      </p:sp>
      <p:sp>
        <p:nvSpPr>
          <p:cNvPr id="372739" name="Text Box 3"/>
          <p:cNvSpPr txBox="1">
            <a:spLocks noChangeArrowheads="1"/>
          </p:cNvSpPr>
          <p:nvPr/>
        </p:nvSpPr>
        <p:spPr bwMode="auto">
          <a:xfrm>
            <a:off x="744538" y="2057400"/>
            <a:ext cx="8212505" cy="30469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buFont typeface="Wingdings" pitchFamily="2" charset="2"/>
              <a:buChar char="v"/>
            </a:pPr>
            <a:r>
              <a:rPr kumimoji="1" lang="es-MX" altLang="es-MX" b="1" dirty="0">
                <a:solidFill>
                  <a:schemeClr val="tx2"/>
                </a:solidFill>
                <a:latin typeface="Arial" pitchFamily="34" charset="0"/>
              </a:rPr>
              <a:t> </a:t>
            </a:r>
            <a:r>
              <a:rPr kumimoji="1" lang="es-MX" altLang="es-MX" b="1" i="1" dirty="0">
                <a:solidFill>
                  <a:srgbClr val="0000FF"/>
                </a:solidFill>
                <a:effectLst>
                  <a:outerShdw blurRad="38100" dist="38100" dir="2700000" algn="tl">
                    <a:srgbClr val="C0C0C0"/>
                  </a:outerShdw>
                </a:effectLst>
                <a:latin typeface="Arial" pitchFamily="34" charset="0"/>
              </a:rPr>
              <a:t>SATISFACCION PROFESIONAL</a:t>
            </a:r>
            <a:r>
              <a:rPr kumimoji="1" lang="es-MX" altLang="es-MX" b="1" dirty="0">
                <a:solidFill>
                  <a:schemeClr val="tx2"/>
                </a:solidFill>
                <a:latin typeface="Arial" pitchFamily="34" charset="0"/>
              </a:rPr>
              <a:t>: SEGÚN SU EDAD Y</a:t>
            </a:r>
          </a:p>
          <a:p>
            <a:pPr eaLnBrk="1" hangingPunct="1">
              <a:buFont typeface="Wingdings" pitchFamily="2" charset="2"/>
              <a:buNone/>
            </a:pPr>
            <a:r>
              <a:rPr kumimoji="1" lang="es-MX" altLang="es-MX" b="1" dirty="0">
                <a:solidFill>
                  <a:schemeClr val="tx2"/>
                </a:solidFill>
                <a:latin typeface="Arial" pitchFamily="34" charset="0"/>
              </a:rPr>
              <a:t>    OCUPACION, LOS EMPLEADOS ENCUENTRAN </a:t>
            </a:r>
          </a:p>
          <a:p>
            <a:pPr eaLnBrk="1" hangingPunct="1">
              <a:buFont typeface="Wingdings" pitchFamily="2" charset="2"/>
              <a:buNone/>
            </a:pPr>
            <a:r>
              <a:rPr kumimoji="1" lang="es-MX" altLang="es-MX" b="1" dirty="0">
                <a:solidFill>
                  <a:schemeClr val="tx2"/>
                </a:solidFill>
                <a:latin typeface="Arial" pitchFamily="34" charset="0"/>
              </a:rPr>
              <a:t>    SATISFACTORES EN DIFERENTES ELEMENTOS.</a:t>
            </a:r>
          </a:p>
          <a:p>
            <a:pPr eaLnBrk="1" hangingPunct="1">
              <a:buFont typeface="Wingdings" pitchFamily="2" charset="2"/>
              <a:buNone/>
            </a:pPr>
            <a:endParaRPr kumimoji="1" lang="es-MX" altLang="es-MX" b="1" dirty="0">
              <a:solidFill>
                <a:schemeClr val="tx2"/>
              </a:solidFill>
              <a:latin typeface="Arial" pitchFamily="34" charset="0"/>
            </a:endParaRPr>
          </a:p>
          <a:p>
            <a:pPr eaLnBrk="1" hangingPunct="1">
              <a:buFont typeface="Wingdings" pitchFamily="2" charset="2"/>
              <a:buNone/>
            </a:pPr>
            <a:r>
              <a:rPr kumimoji="1" lang="es-MX" altLang="es-MX" b="1" dirty="0">
                <a:solidFill>
                  <a:srgbClr val="FF0000"/>
                </a:solidFill>
                <a:latin typeface="Arial" pitchFamily="34" charset="0"/>
              </a:rPr>
              <a:t>POR LO MISMO UN PROGRAMA DE </a:t>
            </a:r>
            <a:r>
              <a:rPr kumimoji="1" lang="es-MX" altLang="es-MX" b="1" dirty="0" smtClean="0">
                <a:solidFill>
                  <a:srgbClr val="FF0000"/>
                </a:solidFill>
                <a:latin typeface="Arial" pitchFamily="34" charset="0"/>
              </a:rPr>
              <a:t>PLANEACIÓN </a:t>
            </a:r>
            <a:r>
              <a:rPr kumimoji="1" lang="es-MX" altLang="es-MX" b="1" dirty="0">
                <a:solidFill>
                  <a:srgbClr val="FF0000"/>
                </a:solidFill>
                <a:latin typeface="Arial" pitchFamily="34" charset="0"/>
              </a:rPr>
              <a:t>DE </a:t>
            </a:r>
          </a:p>
          <a:p>
            <a:pPr eaLnBrk="1" hangingPunct="1">
              <a:buFont typeface="Wingdings" pitchFamily="2" charset="2"/>
              <a:buNone/>
            </a:pPr>
            <a:r>
              <a:rPr kumimoji="1" lang="es-MX" altLang="es-MX" b="1" dirty="0">
                <a:solidFill>
                  <a:srgbClr val="FF0000"/>
                </a:solidFill>
                <a:latin typeface="Arial" pitchFamily="34" charset="0"/>
              </a:rPr>
              <a:t>CARRERA PROFESIONAL DEBE TOMAR EN </a:t>
            </a:r>
          </a:p>
          <a:p>
            <a:pPr eaLnBrk="1" hangingPunct="1">
              <a:buFont typeface="Wingdings" pitchFamily="2" charset="2"/>
              <a:buNone/>
            </a:pPr>
            <a:r>
              <a:rPr kumimoji="1" lang="es-MX" altLang="es-MX" b="1" dirty="0">
                <a:solidFill>
                  <a:srgbClr val="FF0000"/>
                </a:solidFill>
                <a:latin typeface="Arial" pitchFamily="34" charset="0"/>
              </a:rPr>
              <a:t>CUENTA LAS OPINIONES, LOS DESEOS, Y LOS OBJE-</a:t>
            </a:r>
          </a:p>
          <a:p>
            <a:pPr eaLnBrk="1" hangingPunct="1">
              <a:buFont typeface="Wingdings" pitchFamily="2" charset="2"/>
              <a:buNone/>
            </a:pPr>
            <a:r>
              <a:rPr kumimoji="1" lang="es-MX" altLang="es-MX" b="1" dirty="0">
                <a:solidFill>
                  <a:srgbClr val="FF0000"/>
                </a:solidFill>
                <a:latin typeface="Arial" pitchFamily="34" charset="0"/>
              </a:rPr>
              <a:t>TIVOS DEL PERSONAL A QUIENES HA DE AFECTAR.</a:t>
            </a:r>
            <a:endParaRPr kumimoji="1" lang="es-ES" altLang="es-MX" b="1" dirty="0">
              <a:solidFill>
                <a:srgbClr val="FF0000"/>
              </a:solidFill>
              <a:latin typeface="Arial"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72738">
                                            <p:txEl>
                                              <p:pRg st="0" end="0"/>
                                            </p:txEl>
                                          </p:spTgt>
                                        </p:tgtEl>
                                        <p:attrNameLst>
                                          <p:attrName>style.visibility</p:attrName>
                                        </p:attrNameLst>
                                      </p:cBhvr>
                                      <p:to>
                                        <p:strVal val="visible"/>
                                      </p:to>
                                    </p:set>
                                    <p:anim calcmode="lin" valueType="num">
                                      <p:cBhvr>
                                        <p:cTn id="7" dur="500" fill="hold"/>
                                        <p:tgtEl>
                                          <p:spTgt spid="372738">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72738">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7" presetClass="entr" presetSubtype="4" fill="hold" grpId="0" nodeType="afterEffect">
                                  <p:stCondLst>
                                    <p:cond delay="0"/>
                                  </p:stCondLst>
                                  <p:childTnLst>
                                    <p:set>
                                      <p:cBhvr>
                                        <p:cTn id="11" dur="1" fill="hold">
                                          <p:stCondLst>
                                            <p:cond delay="0"/>
                                          </p:stCondLst>
                                        </p:cTn>
                                        <p:tgtEl>
                                          <p:spTgt spid="372739"/>
                                        </p:tgtEl>
                                        <p:attrNameLst>
                                          <p:attrName>style.visibility</p:attrName>
                                        </p:attrNameLst>
                                      </p:cBhvr>
                                      <p:to>
                                        <p:strVal val="visible"/>
                                      </p:to>
                                    </p:set>
                                    <p:anim calcmode="lin" valueType="num">
                                      <p:cBhvr additive="base">
                                        <p:cTn id="12" dur="5000" fill="hold"/>
                                        <p:tgtEl>
                                          <p:spTgt spid="372739"/>
                                        </p:tgtEl>
                                        <p:attrNameLst>
                                          <p:attrName>ppt_x</p:attrName>
                                        </p:attrNameLst>
                                      </p:cBhvr>
                                      <p:tavLst>
                                        <p:tav tm="0">
                                          <p:val>
                                            <p:strVal val="#ppt_x"/>
                                          </p:val>
                                        </p:tav>
                                        <p:tav tm="100000">
                                          <p:val>
                                            <p:strVal val="#ppt_x"/>
                                          </p:val>
                                        </p:tav>
                                      </p:tavLst>
                                    </p:anim>
                                    <p:anim calcmode="lin" valueType="num">
                                      <p:cBhvr additive="base">
                                        <p:cTn id="13" dur="5000" fill="hold"/>
                                        <p:tgtEl>
                                          <p:spTgt spid="3727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2738" grpId="0" build="p" autoUpdateAnimBg="0" advAuto="0"/>
      <p:bldP spid="372739" grpId="0" autoUpdateAnimBg="0"/>
    </p:bldLst>
  </p:timing>
</p:sld>
</file>

<file path=ppt/slides/slide2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3762" name="Rectangle 2"/>
          <p:cNvSpPr>
            <a:spLocks noGrp="1" noChangeArrowheads="1"/>
          </p:cNvSpPr>
          <p:nvPr>
            <p:ph type="body" idx="1"/>
          </p:nvPr>
        </p:nvSpPr>
        <p:spPr>
          <a:xfrm>
            <a:off x="1143000" y="735360"/>
            <a:ext cx="7391400" cy="533400"/>
          </a:xfrm>
        </p:spPr>
        <p:txBody>
          <a:bodyPr/>
          <a:lstStyle/>
          <a:p>
            <a:pPr marL="0" indent="0" algn="ctr" eaLnBrk="1" hangingPunct="1">
              <a:buFont typeface="Wingdings" pitchFamily="2" charset="2"/>
              <a:buNone/>
            </a:pPr>
            <a:r>
              <a:rPr lang="es-MX" altLang="es-MX" b="1" smtClean="0">
                <a:solidFill>
                  <a:schemeClr val="tx2"/>
                </a:solidFill>
                <a:effectLst>
                  <a:outerShdw blurRad="38100" dist="38100" dir="2700000" algn="tl">
                    <a:srgbClr val="C0C0C0"/>
                  </a:outerShdw>
                </a:effectLst>
              </a:rPr>
              <a:t> CARRERA PROFESIONAL </a:t>
            </a:r>
          </a:p>
        </p:txBody>
      </p:sp>
      <p:sp>
        <p:nvSpPr>
          <p:cNvPr id="373763" name="Text Box 3"/>
          <p:cNvSpPr txBox="1">
            <a:spLocks noChangeArrowheads="1"/>
          </p:cNvSpPr>
          <p:nvPr/>
        </p:nvSpPr>
        <p:spPr bwMode="auto">
          <a:xfrm>
            <a:off x="914400" y="1412776"/>
            <a:ext cx="7987073" cy="452431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buFont typeface="Wingdings" pitchFamily="2" charset="2"/>
              <a:buNone/>
            </a:pPr>
            <a:r>
              <a:rPr kumimoji="1" lang="es-MX" altLang="es-MX" b="1" i="1" dirty="0">
                <a:solidFill>
                  <a:schemeClr val="tx2"/>
                </a:solidFill>
                <a:effectLst>
                  <a:outerShdw blurRad="38100" dist="38100" dir="2700000" algn="tl">
                    <a:srgbClr val="C0C0C0"/>
                  </a:outerShdw>
                </a:effectLst>
                <a:latin typeface="Arial" pitchFamily="34" charset="0"/>
              </a:rPr>
              <a:t>               </a:t>
            </a:r>
            <a:r>
              <a:rPr kumimoji="1" lang="es-MX" altLang="es-MX" b="1" i="1" dirty="0">
                <a:solidFill>
                  <a:srgbClr val="0000FF"/>
                </a:solidFill>
                <a:effectLst>
                  <a:outerShdw blurRad="38100" dist="38100" dir="2700000" algn="tl">
                    <a:srgbClr val="C0C0C0"/>
                  </a:outerShdw>
                </a:effectLst>
                <a:latin typeface="Arial" pitchFamily="34" charset="0"/>
              </a:rPr>
              <a:t>BENEFICIOS DE LA </a:t>
            </a:r>
            <a:r>
              <a:rPr kumimoji="1" lang="es-MX" altLang="es-MX" b="1" i="1" dirty="0" smtClean="0">
                <a:solidFill>
                  <a:srgbClr val="0000FF"/>
                </a:solidFill>
                <a:effectLst>
                  <a:outerShdw blurRad="38100" dist="38100" dir="2700000" algn="tl">
                    <a:srgbClr val="C0C0C0"/>
                  </a:outerShdw>
                </a:effectLst>
                <a:latin typeface="Arial" pitchFamily="34" charset="0"/>
              </a:rPr>
              <a:t>PLANEACI</a:t>
            </a:r>
            <a:r>
              <a:rPr kumimoji="1" lang="es-ES" altLang="es-MX" b="1" i="1" dirty="0" err="1" smtClean="0">
                <a:solidFill>
                  <a:srgbClr val="0000FF"/>
                </a:solidFill>
                <a:effectLst>
                  <a:outerShdw blurRad="38100" dist="38100" dir="2700000" algn="tl">
                    <a:srgbClr val="C0C0C0"/>
                  </a:outerShdw>
                </a:effectLst>
                <a:latin typeface="Arial" pitchFamily="34" charset="0"/>
              </a:rPr>
              <a:t>Ó</a:t>
            </a:r>
            <a:r>
              <a:rPr kumimoji="1" lang="es-MX" altLang="es-MX" b="1" i="1" dirty="0" smtClean="0">
                <a:solidFill>
                  <a:srgbClr val="0000FF"/>
                </a:solidFill>
                <a:effectLst>
                  <a:outerShdw blurRad="38100" dist="38100" dir="2700000" algn="tl">
                    <a:srgbClr val="C0C0C0"/>
                  </a:outerShdw>
                </a:effectLst>
                <a:latin typeface="Arial" pitchFamily="34" charset="0"/>
              </a:rPr>
              <a:t>N </a:t>
            </a:r>
            <a:endParaRPr kumimoji="1" lang="es-MX" altLang="es-MX" b="1" i="1" dirty="0">
              <a:solidFill>
                <a:srgbClr val="0000FF"/>
              </a:solidFill>
              <a:effectLst>
                <a:outerShdw blurRad="38100" dist="38100" dir="2700000" algn="tl">
                  <a:srgbClr val="C0C0C0"/>
                </a:outerShdw>
              </a:effectLst>
              <a:latin typeface="Arial" pitchFamily="34" charset="0"/>
            </a:endParaRPr>
          </a:p>
          <a:p>
            <a:pPr eaLnBrk="1" hangingPunct="1">
              <a:buFont typeface="Wingdings" pitchFamily="2" charset="2"/>
              <a:buNone/>
            </a:pPr>
            <a:r>
              <a:rPr kumimoji="1" lang="es-MX" altLang="es-MX" b="1" i="1" dirty="0">
                <a:solidFill>
                  <a:srgbClr val="0000FF"/>
                </a:solidFill>
                <a:effectLst>
                  <a:outerShdw blurRad="38100" dist="38100" dir="2700000" algn="tl">
                    <a:srgbClr val="C0C0C0"/>
                  </a:outerShdw>
                </a:effectLst>
                <a:latin typeface="Arial" pitchFamily="34" charset="0"/>
              </a:rPr>
              <a:t>                DE LA CARRERA PROFESIONAL</a:t>
            </a:r>
          </a:p>
          <a:p>
            <a:pPr eaLnBrk="1" hangingPunct="1">
              <a:buFont typeface="Wingdings" pitchFamily="2" charset="2"/>
              <a:buNone/>
            </a:pPr>
            <a:endParaRPr kumimoji="1" lang="es-MX" altLang="es-MX" b="1" i="1" dirty="0">
              <a:solidFill>
                <a:schemeClr val="tx2"/>
              </a:solidFill>
              <a:effectLst>
                <a:outerShdw blurRad="38100" dist="38100" dir="2700000" algn="tl">
                  <a:srgbClr val="C0C0C0"/>
                </a:outerShdw>
              </a:effectLst>
              <a:latin typeface="Arial" pitchFamily="34" charset="0"/>
            </a:endParaRPr>
          </a:p>
          <a:p>
            <a:pPr eaLnBrk="1" hangingPunct="1">
              <a:buFont typeface="Wingdings" pitchFamily="2" charset="2"/>
              <a:buChar char="v"/>
            </a:pPr>
            <a:r>
              <a:rPr kumimoji="1" lang="es-MX" altLang="es-MX" b="1" dirty="0">
                <a:solidFill>
                  <a:schemeClr val="tx2"/>
                </a:solidFill>
                <a:latin typeface="Arial" pitchFamily="34" charset="0"/>
              </a:rPr>
              <a:t> PERMITE COORDINAR LAS ESTRATEGIAS </a:t>
            </a:r>
          </a:p>
          <a:p>
            <a:pPr eaLnBrk="1" hangingPunct="1">
              <a:buFont typeface="Wingdings" pitchFamily="2" charset="2"/>
              <a:buNone/>
            </a:pPr>
            <a:r>
              <a:rPr kumimoji="1" lang="es-MX" altLang="es-MX" b="1" dirty="0">
                <a:solidFill>
                  <a:schemeClr val="tx2"/>
                </a:solidFill>
                <a:latin typeface="Arial" pitchFamily="34" charset="0"/>
              </a:rPr>
              <a:t>    GENERALES DE LA COMPAÑÍA CON LAS NECESI-</a:t>
            </a:r>
          </a:p>
          <a:p>
            <a:pPr eaLnBrk="1" hangingPunct="1">
              <a:buFont typeface="Wingdings" pitchFamily="2" charset="2"/>
              <a:buNone/>
            </a:pPr>
            <a:r>
              <a:rPr kumimoji="1" lang="es-MX" altLang="es-MX" b="1" dirty="0">
                <a:solidFill>
                  <a:schemeClr val="tx2"/>
                </a:solidFill>
                <a:latin typeface="Arial" pitchFamily="34" charset="0"/>
              </a:rPr>
              <a:t>    DADES DE PERSONAL.</a:t>
            </a:r>
          </a:p>
          <a:p>
            <a:pPr eaLnBrk="1" hangingPunct="1">
              <a:buFont typeface="Wingdings" pitchFamily="2" charset="2"/>
              <a:buChar char="v"/>
            </a:pPr>
            <a:r>
              <a:rPr kumimoji="1" lang="es-MX" altLang="es-MX" b="1" dirty="0">
                <a:solidFill>
                  <a:schemeClr val="tx2"/>
                </a:solidFill>
                <a:latin typeface="Arial" pitchFamily="34" charset="0"/>
              </a:rPr>
              <a:t> PERMITE EL DESARROLLO DE EMPLEADOS CON </a:t>
            </a:r>
          </a:p>
          <a:p>
            <a:pPr eaLnBrk="1" hangingPunct="1">
              <a:buFont typeface="Wingdings" pitchFamily="2" charset="2"/>
              <a:buNone/>
            </a:pPr>
            <a:r>
              <a:rPr kumimoji="1" lang="es-MX" altLang="es-MX" b="1" dirty="0">
                <a:solidFill>
                  <a:schemeClr val="tx2"/>
                </a:solidFill>
                <a:latin typeface="Arial" pitchFamily="34" charset="0"/>
              </a:rPr>
              <a:t>    POTENCIAL DE </a:t>
            </a:r>
            <a:r>
              <a:rPr kumimoji="1" lang="es-MX" altLang="es-MX" b="1" dirty="0" smtClean="0">
                <a:solidFill>
                  <a:schemeClr val="tx2"/>
                </a:solidFill>
                <a:latin typeface="Arial" pitchFamily="34" charset="0"/>
              </a:rPr>
              <a:t>PROMOCI</a:t>
            </a:r>
            <a:r>
              <a:rPr kumimoji="1" lang="es-ES" altLang="es-MX" b="1" dirty="0" err="1" smtClean="0">
                <a:solidFill>
                  <a:schemeClr val="tx2"/>
                </a:solidFill>
                <a:latin typeface="Arial" pitchFamily="34" charset="0"/>
              </a:rPr>
              <a:t>Ó</a:t>
            </a:r>
            <a:r>
              <a:rPr kumimoji="1" lang="es-MX" altLang="es-MX" b="1" dirty="0" smtClean="0">
                <a:solidFill>
                  <a:schemeClr val="tx2"/>
                </a:solidFill>
                <a:latin typeface="Arial" pitchFamily="34" charset="0"/>
              </a:rPr>
              <a:t>N</a:t>
            </a:r>
            <a:r>
              <a:rPr kumimoji="1" lang="es-MX" altLang="es-MX" b="1" dirty="0">
                <a:solidFill>
                  <a:schemeClr val="tx2"/>
                </a:solidFill>
                <a:latin typeface="Arial" pitchFamily="34" charset="0"/>
              </a:rPr>
              <a:t>.</a:t>
            </a:r>
          </a:p>
          <a:p>
            <a:pPr eaLnBrk="1" hangingPunct="1">
              <a:buFont typeface="Wingdings" pitchFamily="2" charset="2"/>
              <a:buChar char="v"/>
            </a:pPr>
            <a:r>
              <a:rPr kumimoji="1" lang="es-MX" altLang="es-MX" b="1" dirty="0">
                <a:solidFill>
                  <a:schemeClr val="tx2"/>
                </a:solidFill>
                <a:latin typeface="Arial" pitchFamily="34" charset="0"/>
              </a:rPr>
              <a:t> FACILITA LA UBICACIÓN INTERNACIONAL.</a:t>
            </a:r>
          </a:p>
          <a:p>
            <a:pPr eaLnBrk="1" hangingPunct="1">
              <a:buFont typeface="Wingdings" pitchFamily="2" charset="2"/>
              <a:buChar char="v"/>
            </a:pPr>
            <a:r>
              <a:rPr kumimoji="1" lang="es-MX" altLang="es-MX" b="1" dirty="0">
                <a:solidFill>
                  <a:schemeClr val="tx2"/>
                </a:solidFill>
                <a:latin typeface="Arial" pitchFamily="34" charset="0"/>
              </a:rPr>
              <a:t> DISMINUYE LA TASA DE </a:t>
            </a:r>
            <a:r>
              <a:rPr kumimoji="1" lang="es-MX" altLang="es-MX" b="1" dirty="0" smtClean="0">
                <a:solidFill>
                  <a:schemeClr val="tx2"/>
                </a:solidFill>
                <a:latin typeface="Arial" pitchFamily="34" charset="0"/>
              </a:rPr>
              <a:t>ROTACI</a:t>
            </a:r>
            <a:r>
              <a:rPr kumimoji="1" lang="es-ES" altLang="es-MX" b="1" dirty="0" err="1" smtClean="0">
                <a:solidFill>
                  <a:schemeClr val="tx2"/>
                </a:solidFill>
                <a:latin typeface="Arial" pitchFamily="34" charset="0"/>
              </a:rPr>
              <a:t>Ó</a:t>
            </a:r>
            <a:r>
              <a:rPr kumimoji="1" lang="es-MX" altLang="es-MX" b="1" dirty="0" smtClean="0">
                <a:solidFill>
                  <a:schemeClr val="tx2"/>
                </a:solidFill>
                <a:latin typeface="Arial" pitchFamily="34" charset="0"/>
              </a:rPr>
              <a:t>N</a:t>
            </a:r>
            <a:endParaRPr kumimoji="1" lang="es-MX" altLang="es-MX" b="1" dirty="0">
              <a:solidFill>
                <a:schemeClr val="tx2"/>
              </a:solidFill>
              <a:latin typeface="Arial" pitchFamily="34" charset="0"/>
            </a:endParaRPr>
          </a:p>
          <a:p>
            <a:pPr eaLnBrk="1" hangingPunct="1">
              <a:buFont typeface="Wingdings" pitchFamily="2" charset="2"/>
              <a:buChar char="v"/>
            </a:pPr>
            <a:r>
              <a:rPr kumimoji="1" lang="es-MX" altLang="es-MX" b="1" dirty="0">
                <a:solidFill>
                  <a:schemeClr val="tx2"/>
                </a:solidFill>
                <a:latin typeface="Arial" pitchFamily="34" charset="0"/>
              </a:rPr>
              <a:t> SATISFACE LAS NECESIDADES </a:t>
            </a:r>
            <a:r>
              <a:rPr kumimoji="1" lang="es-MX" altLang="es-MX" b="1" dirty="0" smtClean="0">
                <a:solidFill>
                  <a:schemeClr val="tx2"/>
                </a:solidFill>
                <a:latin typeface="Arial" pitchFamily="34" charset="0"/>
              </a:rPr>
              <a:t>PSICOLOG</a:t>
            </a:r>
            <a:r>
              <a:rPr kumimoji="1" lang="es-ES" altLang="es-MX" b="1" dirty="0" smtClean="0">
                <a:solidFill>
                  <a:schemeClr val="tx2"/>
                </a:solidFill>
                <a:latin typeface="Arial" pitchFamily="34" charset="0"/>
              </a:rPr>
              <a:t>Í</a:t>
            </a:r>
            <a:r>
              <a:rPr kumimoji="1" lang="es-MX" altLang="es-MX" b="1" dirty="0" smtClean="0">
                <a:solidFill>
                  <a:schemeClr val="tx2"/>
                </a:solidFill>
                <a:latin typeface="Arial" pitchFamily="34" charset="0"/>
              </a:rPr>
              <a:t>CAS </a:t>
            </a:r>
            <a:endParaRPr kumimoji="1" lang="es-MX" altLang="es-MX" b="1" dirty="0">
              <a:solidFill>
                <a:schemeClr val="tx2"/>
              </a:solidFill>
              <a:latin typeface="Arial" pitchFamily="34" charset="0"/>
            </a:endParaRPr>
          </a:p>
          <a:p>
            <a:pPr eaLnBrk="1" hangingPunct="1">
              <a:buFont typeface="Wingdings" pitchFamily="2" charset="2"/>
              <a:buNone/>
            </a:pPr>
            <a:r>
              <a:rPr kumimoji="1" lang="es-MX" altLang="es-MX" b="1" dirty="0">
                <a:solidFill>
                  <a:schemeClr val="tx2"/>
                </a:solidFill>
                <a:latin typeface="Arial" pitchFamily="34" charset="0"/>
              </a:rPr>
              <a:t>    DEL EMPLEADO.</a:t>
            </a:r>
            <a:endParaRPr kumimoji="1" lang="es-ES" altLang="es-MX" b="1" dirty="0">
              <a:solidFill>
                <a:schemeClr val="tx2"/>
              </a:solidFill>
              <a:latin typeface="Arial"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73762">
                                            <p:txEl>
                                              <p:pRg st="0" end="0"/>
                                            </p:txEl>
                                          </p:spTgt>
                                        </p:tgtEl>
                                        <p:attrNameLst>
                                          <p:attrName>style.visibility</p:attrName>
                                        </p:attrNameLst>
                                      </p:cBhvr>
                                      <p:to>
                                        <p:strVal val="visible"/>
                                      </p:to>
                                    </p:set>
                                    <p:anim calcmode="lin" valueType="num">
                                      <p:cBhvr>
                                        <p:cTn id="7" dur="500" fill="hold"/>
                                        <p:tgtEl>
                                          <p:spTgt spid="373762">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73762">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7" presetClass="entr" presetSubtype="4" fill="hold" grpId="0" nodeType="afterEffect">
                                  <p:stCondLst>
                                    <p:cond delay="0"/>
                                  </p:stCondLst>
                                  <p:childTnLst>
                                    <p:set>
                                      <p:cBhvr>
                                        <p:cTn id="11" dur="1" fill="hold">
                                          <p:stCondLst>
                                            <p:cond delay="0"/>
                                          </p:stCondLst>
                                        </p:cTn>
                                        <p:tgtEl>
                                          <p:spTgt spid="373763"/>
                                        </p:tgtEl>
                                        <p:attrNameLst>
                                          <p:attrName>style.visibility</p:attrName>
                                        </p:attrNameLst>
                                      </p:cBhvr>
                                      <p:to>
                                        <p:strVal val="visible"/>
                                      </p:to>
                                    </p:set>
                                    <p:anim calcmode="lin" valueType="num">
                                      <p:cBhvr additive="base">
                                        <p:cTn id="12" dur="5000" fill="hold"/>
                                        <p:tgtEl>
                                          <p:spTgt spid="373763"/>
                                        </p:tgtEl>
                                        <p:attrNameLst>
                                          <p:attrName>ppt_x</p:attrName>
                                        </p:attrNameLst>
                                      </p:cBhvr>
                                      <p:tavLst>
                                        <p:tav tm="0">
                                          <p:val>
                                            <p:strVal val="#ppt_x"/>
                                          </p:val>
                                        </p:tav>
                                        <p:tav tm="100000">
                                          <p:val>
                                            <p:strVal val="#ppt_x"/>
                                          </p:val>
                                        </p:tav>
                                      </p:tavLst>
                                    </p:anim>
                                    <p:anim calcmode="lin" valueType="num">
                                      <p:cBhvr additive="base">
                                        <p:cTn id="13" dur="5000" fill="hold"/>
                                        <p:tgtEl>
                                          <p:spTgt spid="3737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3762" grpId="0" build="p" autoUpdateAnimBg="0" advAuto="0"/>
      <p:bldP spid="373763" grpId="0" autoUpdateAnimBg="0"/>
    </p:bldLst>
  </p:timing>
</p:sld>
</file>

<file path=ppt/slides/slide2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4786" name="Rectangle 2"/>
          <p:cNvSpPr>
            <a:spLocks noGrp="1" noChangeArrowheads="1"/>
          </p:cNvSpPr>
          <p:nvPr>
            <p:ph type="body" idx="1"/>
          </p:nvPr>
        </p:nvSpPr>
        <p:spPr>
          <a:xfrm>
            <a:off x="1143000" y="152400"/>
            <a:ext cx="7391400" cy="533400"/>
          </a:xfrm>
        </p:spPr>
        <p:txBody>
          <a:bodyPr/>
          <a:lstStyle/>
          <a:p>
            <a:pPr marL="0" indent="0" algn="ctr" eaLnBrk="1" hangingPunct="1">
              <a:buFont typeface="Wingdings" pitchFamily="2" charset="2"/>
              <a:buNone/>
            </a:pPr>
            <a:r>
              <a:rPr lang="es-MX" altLang="es-MX" b="1" smtClean="0">
                <a:solidFill>
                  <a:schemeClr val="tx2"/>
                </a:solidFill>
                <a:effectLst>
                  <a:outerShdw blurRad="38100" dist="38100" dir="2700000" algn="tl">
                    <a:srgbClr val="C0C0C0"/>
                  </a:outerShdw>
                </a:effectLst>
              </a:rPr>
              <a:t> CARRERA PROFESIONAL </a:t>
            </a:r>
          </a:p>
        </p:txBody>
      </p:sp>
      <p:sp>
        <p:nvSpPr>
          <p:cNvPr id="374787" name="Text Box 3"/>
          <p:cNvSpPr txBox="1">
            <a:spLocks noChangeArrowheads="1"/>
          </p:cNvSpPr>
          <p:nvPr/>
        </p:nvSpPr>
        <p:spPr bwMode="auto">
          <a:xfrm>
            <a:off x="1027113" y="914400"/>
            <a:ext cx="7882577" cy="544764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defRPr kumimoji="1" sz="2400">
                <a:solidFill>
                  <a:schemeClr val="tx1"/>
                </a:solidFill>
                <a:latin typeface="Times New Roman" pitchFamily="18" charset="0"/>
              </a:defRPr>
            </a:lvl1pPr>
            <a:lvl2pPr marL="914400" indent="-457200">
              <a:defRPr kumimoji="1" sz="2400">
                <a:solidFill>
                  <a:schemeClr val="tx1"/>
                </a:solidFill>
                <a:latin typeface="Times New Roman" pitchFamily="18" charset="0"/>
              </a:defRPr>
            </a:lvl2pPr>
            <a:lvl3pPr marL="1371600" indent="-457200">
              <a:defRPr kumimoji="1" sz="2400">
                <a:solidFill>
                  <a:schemeClr val="tx1"/>
                </a:solidFill>
                <a:latin typeface="Times New Roman" pitchFamily="18" charset="0"/>
              </a:defRPr>
            </a:lvl3pPr>
            <a:lvl4pPr marL="1828800" indent="-457200">
              <a:defRPr kumimoji="1" sz="2400">
                <a:solidFill>
                  <a:schemeClr val="tx1"/>
                </a:solidFill>
                <a:latin typeface="Times New Roman" pitchFamily="18" charset="0"/>
              </a:defRPr>
            </a:lvl4pPr>
            <a:lvl5pPr marL="2286000" indent="-457200">
              <a:defRPr kumimoji="1" sz="2400">
                <a:solidFill>
                  <a:schemeClr val="tx1"/>
                </a:solidFill>
                <a:latin typeface="Times New Roman" pitchFamily="18" charset="0"/>
              </a:defRPr>
            </a:lvl5pPr>
            <a:lvl6pPr marL="2743200" indent="-457200" fontAlgn="base">
              <a:spcBef>
                <a:spcPct val="0"/>
              </a:spcBef>
              <a:spcAft>
                <a:spcPct val="0"/>
              </a:spcAft>
              <a:defRPr kumimoji="1" sz="2400">
                <a:solidFill>
                  <a:schemeClr val="tx1"/>
                </a:solidFill>
                <a:latin typeface="Times New Roman" pitchFamily="18" charset="0"/>
              </a:defRPr>
            </a:lvl6pPr>
            <a:lvl7pPr marL="3200400" indent="-457200" fontAlgn="base">
              <a:spcBef>
                <a:spcPct val="0"/>
              </a:spcBef>
              <a:spcAft>
                <a:spcPct val="0"/>
              </a:spcAft>
              <a:defRPr kumimoji="1" sz="2400">
                <a:solidFill>
                  <a:schemeClr val="tx1"/>
                </a:solidFill>
                <a:latin typeface="Times New Roman" pitchFamily="18" charset="0"/>
              </a:defRPr>
            </a:lvl7pPr>
            <a:lvl8pPr marL="3657600" indent="-457200" fontAlgn="base">
              <a:spcBef>
                <a:spcPct val="0"/>
              </a:spcBef>
              <a:spcAft>
                <a:spcPct val="0"/>
              </a:spcAft>
              <a:defRPr kumimoji="1" sz="2400">
                <a:solidFill>
                  <a:schemeClr val="tx1"/>
                </a:solidFill>
                <a:latin typeface="Times New Roman" pitchFamily="18" charset="0"/>
              </a:defRPr>
            </a:lvl8pPr>
            <a:lvl9pPr marL="4114800" indent="-457200" fontAlgn="base">
              <a:spcBef>
                <a:spcPct val="0"/>
              </a:spcBef>
              <a:spcAft>
                <a:spcPct val="0"/>
              </a:spcAft>
              <a:defRPr kumimoji="1" sz="2400">
                <a:solidFill>
                  <a:schemeClr val="tx1"/>
                </a:solidFill>
                <a:latin typeface="Times New Roman" pitchFamily="18" charset="0"/>
              </a:defRPr>
            </a:lvl9pPr>
          </a:lstStyle>
          <a:p>
            <a:pPr>
              <a:defRPr/>
            </a:pPr>
            <a:r>
              <a:rPr lang="es-MX" b="1" dirty="0" smtClean="0">
                <a:solidFill>
                  <a:schemeClr val="tx2"/>
                </a:solidFill>
                <a:latin typeface="Arial" charset="0"/>
                <a:ea typeface="+mn-ea"/>
              </a:rPr>
              <a:t>    </a:t>
            </a:r>
            <a:r>
              <a:rPr lang="es-MX" b="1" i="1" dirty="0" smtClean="0">
                <a:solidFill>
                  <a:srgbClr val="0000CC"/>
                </a:solidFill>
                <a:effectLst>
                  <a:outerShdw blurRad="38100" dist="38100" dir="2700000" algn="tl">
                    <a:srgbClr val="C0C0C0"/>
                  </a:outerShdw>
                </a:effectLst>
                <a:latin typeface="Arial" charset="0"/>
                <a:ea typeface="+mn-ea"/>
              </a:rPr>
              <a:t>ALGUNAS POSIBILIDADES DE UN LICENCIADO </a:t>
            </a:r>
          </a:p>
          <a:p>
            <a:pPr>
              <a:defRPr/>
            </a:pPr>
            <a:r>
              <a:rPr lang="es-MX" b="1" i="1" dirty="0" smtClean="0">
                <a:solidFill>
                  <a:srgbClr val="0000CC"/>
                </a:solidFill>
                <a:effectLst>
                  <a:outerShdw blurRad="38100" dist="38100" dir="2700000" algn="tl">
                    <a:srgbClr val="C0C0C0"/>
                  </a:outerShdw>
                </a:effectLst>
                <a:latin typeface="Arial" charset="0"/>
                <a:ea typeface="+mn-ea"/>
              </a:rPr>
              <a:t>              EN ADMINISTRACION EN PUESTOS </a:t>
            </a:r>
          </a:p>
          <a:p>
            <a:pPr>
              <a:defRPr/>
            </a:pPr>
            <a:r>
              <a:rPr lang="es-MX" b="1" i="1" dirty="0" smtClean="0">
                <a:solidFill>
                  <a:srgbClr val="0000CC"/>
                </a:solidFill>
                <a:effectLst>
                  <a:outerShdw blurRad="38100" dist="38100" dir="2700000" algn="tl">
                    <a:srgbClr val="C0C0C0"/>
                  </a:outerShdw>
                </a:effectLst>
                <a:latin typeface="Arial" charset="0"/>
                <a:ea typeface="+mn-ea"/>
              </a:rPr>
              <a:t>                   DE CARRERA PROFESIONAL</a:t>
            </a:r>
          </a:p>
          <a:p>
            <a:pPr>
              <a:defRPr/>
            </a:pPr>
            <a:endParaRPr lang="es-MX" sz="1200" b="1" i="1" dirty="0" smtClean="0">
              <a:solidFill>
                <a:schemeClr val="tx2"/>
              </a:solidFill>
              <a:effectLst>
                <a:outerShdw blurRad="38100" dist="38100" dir="2700000" algn="tl">
                  <a:srgbClr val="C0C0C0"/>
                </a:outerShdw>
              </a:effectLst>
              <a:latin typeface="Arial" charset="0"/>
              <a:ea typeface="+mn-ea"/>
            </a:endParaRPr>
          </a:p>
          <a:p>
            <a:pPr>
              <a:buFontTx/>
              <a:buAutoNum type="arabicPeriod"/>
              <a:defRPr/>
            </a:pPr>
            <a:r>
              <a:rPr lang="es-MX" b="1" dirty="0" smtClean="0">
                <a:solidFill>
                  <a:schemeClr val="tx2"/>
                </a:solidFill>
                <a:latin typeface="Arial" charset="0"/>
                <a:ea typeface="+mn-ea"/>
              </a:rPr>
              <a:t>JEFE DE CAPACITACIÓN</a:t>
            </a:r>
          </a:p>
          <a:p>
            <a:pPr>
              <a:buFontTx/>
              <a:buAutoNum type="arabicPeriod"/>
              <a:defRPr/>
            </a:pPr>
            <a:r>
              <a:rPr lang="es-MX" b="1" dirty="0" smtClean="0">
                <a:solidFill>
                  <a:schemeClr val="tx2"/>
                </a:solidFill>
                <a:latin typeface="Arial" charset="0"/>
                <a:ea typeface="+mn-ea"/>
              </a:rPr>
              <a:t>JEFE DE PRODUCCIÓN</a:t>
            </a:r>
          </a:p>
          <a:p>
            <a:pPr>
              <a:buFontTx/>
              <a:buAutoNum type="arabicPeriod"/>
              <a:defRPr/>
            </a:pPr>
            <a:r>
              <a:rPr lang="es-MX" b="1" dirty="0" smtClean="0">
                <a:solidFill>
                  <a:schemeClr val="tx2"/>
                </a:solidFill>
                <a:latin typeface="Arial" charset="0"/>
                <a:ea typeface="+mn-ea"/>
              </a:rPr>
              <a:t>GERENTE DE PRODUCCIÓN</a:t>
            </a:r>
          </a:p>
          <a:p>
            <a:pPr>
              <a:buFontTx/>
              <a:buAutoNum type="arabicPeriod"/>
              <a:defRPr/>
            </a:pPr>
            <a:r>
              <a:rPr lang="es-MX" b="1" dirty="0" smtClean="0">
                <a:solidFill>
                  <a:schemeClr val="tx2"/>
                </a:solidFill>
                <a:latin typeface="Arial" charset="0"/>
                <a:ea typeface="+mn-ea"/>
              </a:rPr>
              <a:t>CAPACITADOR</a:t>
            </a:r>
          </a:p>
          <a:p>
            <a:pPr>
              <a:buFontTx/>
              <a:buAutoNum type="arabicPeriod"/>
              <a:defRPr/>
            </a:pPr>
            <a:r>
              <a:rPr lang="es-MX" b="1" dirty="0" smtClean="0">
                <a:solidFill>
                  <a:schemeClr val="tx2"/>
                </a:solidFill>
                <a:latin typeface="Arial" charset="0"/>
                <a:ea typeface="+mn-ea"/>
              </a:rPr>
              <a:t>GERENTE DE CAPACITACIÓN</a:t>
            </a:r>
          </a:p>
          <a:p>
            <a:pPr>
              <a:buFontTx/>
              <a:buAutoNum type="arabicPeriod"/>
              <a:defRPr/>
            </a:pPr>
            <a:r>
              <a:rPr lang="es-MX" b="1" dirty="0" smtClean="0">
                <a:solidFill>
                  <a:schemeClr val="tx2"/>
                </a:solidFill>
                <a:latin typeface="Arial" charset="0"/>
                <a:ea typeface="+mn-ea"/>
              </a:rPr>
              <a:t>JEFE DE ANALISTAS, ÁREA, ZONA.</a:t>
            </a:r>
          </a:p>
          <a:p>
            <a:pPr>
              <a:buFontTx/>
              <a:buAutoNum type="arabicPeriod"/>
              <a:defRPr/>
            </a:pPr>
            <a:r>
              <a:rPr lang="es-MX" b="1" dirty="0" smtClean="0">
                <a:solidFill>
                  <a:schemeClr val="tx2"/>
                </a:solidFill>
                <a:latin typeface="Arial" charset="0"/>
                <a:ea typeface="+mn-ea"/>
              </a:rPr>
              <a:t>SUPERVISOR DE LÍNEA, VENTAS, PRODUCCIÓN.</a:t>
            </a:r>
          </a:p>
          <a:p>
            <a:pPr>
              <a:buFontTx/>
              <a:buAutoNum type="arabicPeriod"/>
              <a:defRPr/>
            </a:pPr>
            <a:r>
              <a:rPr lang="es-MX" b="1" dirty="0" smtClean="0">
                <a:solidFill>
                  <a:schemeClr val="tx2"/>
                </a:solidFill>
                <a:latin typeface="Arial" charset="0"/>
                <a:ea typeface="+mn-ea"/>
              </a:rPr>
              <a:t>EJECUTIVO DE VENTAS, PROMOTOR.</a:t>
            </a:r>
          </a:p>
          <a:p>
            <a:pPr>
              <a:buFontTx/>
              <a:buAutoNum type="arabicPeriod"/>
              <a:defRPr/>
            </a:pPr>
            <a:r>
              <a:rPr lang="es-MX" b="1" dirty="0" smtClean="0">
                <a:solidFill>
                  <a:schemeClr val="tx2"/>
                </a:solidFill>
                <a:latin typeface="Arial" charset="0"/>
                <a:ea typeface="+mn-ea"/>
              </a:rPr>
              <a:t>GERENTE DE VENTAS.</a:t>
            </a:r>
          </a:p>
          <a:p>
            <a:pPr>
              <a:buFontTx/>
              <a:buAutoNum type="arabicPeriod"/>
              <a:defRPr/>
            </a:pPr>
            <a:r>
              <a:rPr lang="es-MX" b="1" dirty="0" smtClean="0">
                <a:solidFill>
                  <a:schemeClr val="tx2"/>
                </a:solidFill>
                <a:latin typeface="Arial" charset="0"/>
                <a:ea typeface="+mn-ea"/>
              </a:rPr>
              <a:t>GERENTE DE PUBLICIDAD.</a:t>
            </a:r>
          </a:p>
          <a:p>
            <a:pPr>
              <a:buFontTx/>
              <a:buAutoNum type="arabicPeriod"/>
              <a:defRPr/>
            </a:pPr>
            <a:r>
              <a:rPr lang="es-MX" b="1" dirty="0" smtClean="0">
                <a:solidFill>
                  <a:schemeClr val="tx2"/>
                </a:solidFill>
                <a:latin typeface="Arial" charset="0"/>
                <a:ea typeface="+mn-ea"/>
              </a:rPr>
              <a:t>LOGÍSTICA, MERCADOTECNIA, ETC.</a:t>
            </a:r>
            <a:endParaRPr lang="es-ES" b="1" dirty="0" smtClean="0">
              <a:solidFill>
                <a:schemeClr val="tx2"/>
              </a:solidFill>
              <a:latin typeface="Arial" charset="0"/>
              <a:ea typeface="+mn-ea"/>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74786">
                                            <p:txEl>
                                              <p:pRg st="0" end="0"/>
                                            </p:txEl>
                                          </p:spTgt>
                                        </p:tgtEl>
                                        <p:attrNameLst>
                                          <p:attrName>style.visibility</p:attrName>
                                        </p:attrNameLst>
                                      </p:cBhvr>
                                      <p:to>
                                        <p:strVal val="visible"/>
                                      </p:to>
                                    </p:set>
                                    <p:anim calcmode="lin" valueType="num">
                                      <p:cBhvr>
                                        <p:cTn id="7" dur="500" fill="hold"/>
                                        <p:tgtEl>
                                          <p:spTgt spid="374786">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74786">
                                            <p:txEl>
                                              <p:pRg st="0" end="0"/>
                                            </p:txEl>
                                          </p:spTgt>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4786" grpId="0" build="p" autoUpdateAnimBg="0" advAuto="0"/>
    </p:bldLst>
  </p:timing>
</p:sld>
</file>

<file path=ppt/slides/slide2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42" name="Rectangle 2"/>
          <p:cNvSpPr>
            <a:spLocks noGrp="1" noChangeArrowheads="1"/>
          </p:cNvSpPr>
          <p:nvPr>
            <p:ph type="body" idx="1"/>
          </p:nvPr>
        </p:nvSpPr>
        <p:spPr>
          <a:xfrm>
            <a:off x="990600" y="228600"/>
            <a:ext cx="7391400" cy="533400"/>
          </a:xfrm>
        </p:spPr>
        <p:txBody>
          <a:bodyPr/>
          <a:lstStyle/>
          <a:p>
            <a:pPr marL="0" indent="0" algn="ctr" eaLnBrk="1" hangingPunct="1">
              <a:buFont typeface="Wingdings" pitchFamily="2" charset="2"/>
              <a:buNone/>
            </a:pPr>
            <a:r>
              <a:rPr lang="es-MX" altLang="es-MX" b="1" smtClean="0">
                <a:solidFill>
                  <a:schemeClr val="tx2"/>
                </a:solidFill>
                <a:effectLst>
                  <a:outerShdw blurRad="38100" dist="38100" dir="2700000" algn="tl">
                    <a:srgbClr val="C0C0C0"/>
                  </a:outerShdw>
                </a:effectLst>
              </a:rPr>
              <a:t> EVALUACION DEL DESEMPEÑO </a:t>
            </a:r>
          </a:p>
        </p:txBody>
      </p:sp>
      <p:sp>
        <p:nvSpPr>
          <p:cNvPr id="368646" name="Text Box 6"/>
          <p:cNvSpPr txBox="1">
            <a:spLocks noChangeArrowheads="1"/>
          </p:cNvSpPr>
          <p:nvPr/>
        </p:nvSpPr>
        <p:spPr bwMode="auto">
          <a:xfrm>
            <a:off x="990600" y="1290240"/>
            <a:ext cx="7901880" cy="415498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3200" b="1" i="1" dirty="0">
                <a:solidFill>
                  <a:srgbClr val="0000FF"/>
                </a:solidFill>
                <a:effectLst>
                  <a:outerShdw blurRad="38100" dist="38100" dir="2700000" algn="tl">
                    <a:srgbClr val="C0C0C0"/>
                  </a:outerShdw>
                </a:effectLst>
                <a:latin typeface="Arial" pitchFamily="34" charset="0"/>
              </a:rPr>
              <a:t>LA </a:t>
            </a:r>
            <a:r>
              <a:rPr kumimoji="1" lang="es-MX" altLang="es-MX" sz="3200" b="1" i="1" dirty="0" smtClean="0">
                <a:solidFill>
                  <a:srgbClr val="0000FF"/>
                </a:solidFill>
                <a:effectLst>
                  <a:outerShdw blurRad="38100" dist="38100" dir="2700000" algn="tl">
                    <a:srgbClr val="C0C0C0"/>
                  </a:outerShdw>
                </a:effectLst>
                <a:latin typeface="Arial" pitchFamily="34" charset="0"/>
              </a:rPr>
              <a:t>EVALUACI</a:t>
            </a:r>
            <a:r>
              <a:rPr kumimoji="1" lang="es-ES" altLang="es-MX" sz="3200" b="1" i="1" dirty="0" err="1" smtClean="0">
                <a:solidFill>
                  <a:srgbClr val="0000FF"/>
                </a:solidFill>
                <a:effectLst>
                  <a:outerShdw blurRad="38100" dist="38100" dir="2700000" algn="tl">
                    <a:srgbClr val="C0C0C0"/>
                  </a:outerShdw>
                </a:effectLst>
                <a:latin typeface="Arial" pitchFamily="34" charset="0"/>
              </a:rPr>
              <a:t>Ó</a:t>
            </a:r>
            <a:r>
              <a:rPr kumimoji="1" lang="es-MX" altLang="es-MX" sz="3200" b="1" i="1" dirty="0" smtClean="0">
                <a:solidFill>
                  <a:srgbClr val="0000FF"/>
                </a:solidFill>
                <a:effectLst>
                  <a:outerShdw blurRad="38100" dist="38100" dir="2700000" algn="tl">
                    <a:srgbClr val="C0C0C0"/>
                  </a:outerShdw>
                </a:effectLst>
                <a:latin typeface="Arial" pitchFamily="34" charset="0"/>
              </a:rPr>
              <a:t>N </a:t>
            </a:r>
            <a:r>
              <a:rPr kumimoji="1" lang="es-MX" altLang="es-MX" sz="3200" b="1" i="1" dirty="0">
                <a:solidFill>
                  <a:srgbClr val="0000FF"/>
                </a:solidFill>
                <a:effectLst>
                  <a:outerShdw blurRad="38100" dist="38100" dir="2700000" algn="tl">
                    <a:srgbClr val="C0C0C0"/>
                  </a:outerShdw>
                </a:effectLst>
                <a:latin typeface="Arial" pitchFamily="34" charset="0"/>
              </a:rPr>
              <a:t>DEL DESEMPEÑO </a:t>
            </a:r>
          </a:p>
          <a:p>
            <a:pPr algn="just" eaLnBrk="1" hangingPunct="1"/>
            <a:r>
              <a:rPr kumimoji="1" lang="es-MX" altLang="es-MX" sz="3200" b="1" i="1" dirty="0" smtClean="0">
                <a:solidFill>
                  <a:srgbClr val="0000FF"/>
                </a:solidFill>
                <a:effectLst>
                  <a:outerShdw blurRad="38100" dist="38100" dir="2700000" algn="tl">
                    <a:srgbClr val="C0C0C0"/>
                  </a:outerShdw>
                </a:effectLst>
                <a:latin typeface="Arial" pitchFamily="34" charset="0"/>
              </a:rPr>
              <a:t>A</a:t>
            </a:r>
            <a:r>
              <a:rPr kumimoji="1" lang="es-ES" altLang="es-MX" sz="3200" b="1" i="1" dirty="0" smtClean="0">
                <a:solidFill>
                  <a:srgbClr val="0000FF"/>
                </a:solidFill>
                <a:effectLst>
                  <a:outerShdw blurRad="38100" dist="38100" dir="2700000" algn="tl">
                    <a:srgbClr val="C0C0C0"/>
                  </a:outerShdw>
                </a:effectLst>
                <a:latin typeface="Arial" pitchFamily="34" charset="0"/>
              </a:rPr>
              <a:t>Ú</a:t>
            </a:r>
            <a:r>
              <a:rPr kumimoji="1" lang="es-MX" altLang="es-MX" sz="3200" b="1" i="1" dirty="0" smtClean="0">
                <a:solidFill>
                  <a:srgbClr val="0000FF"/>
                </a:solidFill>
                <a:effectLst>
                  <a:outerShdw blurRad="38100" dist="38100" dir="2700000" algn="tl">
                    <a:srgbClr val="C0C0C0"/>
                  </a:outerShdw>
                </a:effectLst>
                <a:latin typeface="Arial" pitchFamily="34" charset="0"/>
              </a:rPr>
              <a:t>N </a:t>
            </a:r>
            <a:r>
              <a:rPr kumimoji="1" lang="es-MX" altLang="es-MX" sz="3200" b="1" i="1" dirty="0">
                <a:solidFill>
                  <a:srgbClr val="0000FF"/>
                </a:solidFill>
                <a:effectLst>
                  <a:outerShdw blurRad="38100" dist="38100" dir="2700000" algn="tl">
                    <a:srgbClr val="C0C0C0"/>
                  </a:outerShdw>
                </a:effectLst>
                <a:latin typeface="Arial" pitchFamily="34" charset="0"/>
              </a:rPr>
              <a:t>ES UN FACTOR IRRITANTE PARA </a:t>
            </a:r>
            <a:r>
              <a:rPr kumimoji="1" lang="es-MX" altLang="es-MX" sz="3200" b="1" i="1" dirty="0" smtClean="0">
                <a:solidFill>
                  <a:srgbClr val="0000FF"/>
                </a:solidFill>
                <a:effectLst>
                  <a:outerShdw blurRad="38100" dist="38100" dir="2700000" algn="tl">
                    <a:srgbClr val="C0C0C0"/>
                  </a:outerShdw>
                </a:effectLst>
                <a:latin typeface="Arial" pitchFamily="34" charset="0"/>
              </a:rPr>
              <a:t>UN </a:t>
            </a:r>
            <a:r>
              <a:rPr kumimoji="1" lang="es-MX" altLang="es-MX" sz="3200" b="1" i="1" dirty="0">
                <a:solidFill>
                  <a:srgbClr val="0000FF"/>
                </a:solidFill>
                <a:effectLst>
                  <a:outerShdw blurRad="38100" dist="38100" dir="2700000" algn="tl">
                    <a:srgbClr val="C0C0C0"/>
                  </a:outerShdw>
                </a:effectLst>
                <a:latin typeface="Arial" pitchFamily="34" charset="0"/>
              </a:rPr>
              <a:t>PORCENTAJE CONSIDERABLE DE PERSONAL DE MUCHAS </a:t>
            </a:r>
            <a:r>
              <a:rPr kumimoji="1" lang="es-MX" altLang="es-MX" sz="3200" b="1" i="1" dirty="0" smtClean="0">
                <a:solidFill>
                  <a:srgbClr val="0000FF"/>
                </a:solidFill>
                <a:effectLst>
                  <a:outerShdw blurRad="38100" dist="38100" dir="2700000" algn="tl">
                    <a:srgbClr val="C0C0C0"/>
                  </a:outerShdw>
                </a:effectLst>
                <a:latin typeface="Arial" pitchFamily="34" charset="0"/>
              </a:rPr>
              <a:t>ORGANIZACIONES </a:t>
            </a:r>
            <a:r>
              <a:rPr kumimoji="1" lang="es-MX" altLang="es-MX" sz="3200" b="1" i="1" dirty="0">
                <a:solidFill>
                  <a:srgbClr val="0000FF"/>
                </a:solidFill>
                <a:effectLst>
                  <a:outerShdw blurRad="38100" dist="38100" dir="2700000" algn="tl">
                    <a:srgbClr val="C0C0C0"/>
                  </a:outerShdw>
                </a:effectLst>
                <a:latin typeface="Arial" pitchFamily="34" charset="0"/>
              </a:rPr>
              <a:t>MODERNAS.</a:t>
            </a:r>
          </a:p>
          <a:p>
            <a:pPr algn="just" eaLnBrk="1" hangingPunct="1"/>
            <a:endParaRPr kumimoji="1" lang="es-MX" altLang="es-MX" sz="3200" b="1" i="1" dirty="0">
              <a:solidFill>
                <a:schemeClr val="tx2"/>
              </a:solidFill>
              <a:effectLst>
                <a:outerShdw blurRad="38100" dist="38100" dir="2700000" algn="tl">
                  <a:srgbClr val="C0C0C0"/>
                </a:outerShdw>
              </a:effectLst>
              <a:latin typeface="Arial" pitchFamily="34" charset="0"/>
            </a:endParaRPr>
          </a:p>
          <a:p>
            <a:pPr algn="just" eaLnBrk="1" hangingPunct="1"/>
            <a:r>
              <a:rPr kumimoji="1" lang="es-MX" altLang="es-MX" b="1" dirty="0" smtClean="0">
                <a:solidFill>
                  <a:schemeClr val="tx2"/>
                </a:solidFill>
                <a:effectLst>
                  <a:outerShdw blurRad="38100" dist="38100" dir="2700000" algn="tl">
                    <a:srgbClr val="C0C0C0"/>
                  </a:outerShdw>
                </a:effectLst>
                <a:latin typeface="Arial" pitchFamily="34" charset="0"/>
              </a:rPr>
              <a:t>* WILLIAM </a:t>
            </a:r>
            <a:r>
              <a:rPr kumimoji="1" lang="es-MX" altLang="es-MX" b="1" dirty="0">
                <a:solidFill>
                  <a:schemeClr val="tx2"/>
                </a:solidFill>
                <a:effectLst>
                  <a:outerShdw blurRad="38100" dist="38100" dir="2700000" algn="tl">
                    <a:srgbClr val="C0C0C0"/>
                  </a:outerShdw>
                </a:effectLst>
                <a:latin typeface="Arial" pitchFamily="34" charset="0"/>
              </a:rPr>
              <a:t>M. FOX, “IMPROVING PERFORMANCE</a:t>
            </a:r>
          </a:p>
          <a:p>
            <a:pPr algn="just" eaLnBrk="1" hangingPunct="1"/>
            <a:r>
              <a:rPr kumimoji="1" lang="es-MX" altLang="es-MX" b="1" dirty="0">
                <a:solidFill>
                  <a:schemeClr val="tx2"/>
                </a:solidFill>
                <a:effectLst>
                  <a:outerShdw blurRad="38100" dist="38100" dir="2700000" algn="tl">
                    <a:srgbClr val="C0C0C0"/>
                  </a:outerShdw>
                </a:effectLst>
                <a:latin typeface="Arial" pitchFamily="34" charset="0"/>
              </a:rPr>
              <a:t>APPRAISAL SYSTEM”, EN LA REVISTA DE </a:t>
            </a:r>
          </a:p>
          <a:p>
            <a:pPr algn="just" eaLnBrk="1" hangingPunct="1"/>
            <a:r>
              <a:rPr kumimoji="1" lang="es-MX" altLang="es-MX" b="1" dirty="0">
                <a:solidFill>
                  <a:schemeClr val="tx2"/>
                </a:solidFill>
                <a:effectLst>
                  <a:outerShdw blurRad="38100" dist="38100" dir="2700000" algn="tl">
                    <a:srgbClr val="C0C0C0"/>
                  </a:outerShdw>
                </a:effectLst>
                <a:latin typeface="Arial" pitchFamily="34" charset="0"/>
              </a:rPr>
              <a:t>“NATIONAL PRODUCTIVITY”, </a:t>
            </a:r>
            <a:r>
              <a:rPr kumimoji="1" lang="es-MX" altLang="es-MX" b="1" dirty="0" smtClean="0">
                <a:solidFill>
                  <a:schemeClr val="tx2"/>
                </a:solidFill>
                <a:effectLst>
                  <a:outerShdw blurRad="38100" dist="38100" dir="2700000" algn="tl">
                    <a:srgbClr val="C0C0C0"/>
                  </a:outerShdw>
                </a:effectLst>
                <a:latin typeface="Arial" pitchFamily="34" charset="0"/>
              </a:rPr>
              <a:t>(1987).</a:t>
            </a:r>
            <a:endParaRPr kumimoji="1" lang="es-ES" altLang="es-MX" b="1" dirty="0">
              <a:solidFill>
                <a:schemeClr val="tx2"/>
              </a:solidFill>
              <a:effectLst>
                <a:outerShdw blurRad="38100" dist="38100" dir="2700000" algn="tl">
                  <a:srgbClr val="C0C0C0"/>
                </a:outerShdw>
              </a:effectLst>
              <a:latin typeface="Arial"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68642">
                                            <p:txEl>
                                              <p:pRg st="0" end="0"/>
                                            </p:txEl>
                                          </p:spTgt>
                                        </p:tgtEl>
                                        <p:attrNameLst>
                                          <p:attrName>style.visibility</p:attrName>
                                        </p:attrNameLst>
                                      </p:cBhvr>
                                      <p:to>
                                        <p:strVal val="visible"/>
                                      </p:to>
                                    </p:set>
                                    <p:anim calcmode="lin" valueType="num">
                                      <p:cBhvr>
                                        <p:cTn id="7" dur="500" fill="hold"/>
                                        <p:tgtEl>
                                          <p:spTgt spid="368642">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68642">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68646"/>
                                        </p:tgtEl>
                                        <p:attrNameLst>
                                          <p:attrName>style.visibility</p:attrName>
                                        </p:attrNameLst>
                                      </p:cBhvr>
                                      <p:to>
                                        <p:strVal val="visible"/>
                                      </p:to>
                                    </p:set>
                                    <p:anim calcmode="lin" valueType="num">
                                      <p:cBhvr additive="base">
                                        <p:cTn id="12" dur="500" fill="hold"/>
                                        <p:tgtEl>
                                          <p:spTgt spid="368646"/>
                                        </p:tgtEl>
                                        <p:attrNameLst>
                                          <p:attrName>ppt_x</p:attrName>
                                        </p:attrNameLst>
                                      </p:cBhvr>
                                      <p:tavLst>
                                        <p:tav tm="0">
                                          <p:val>
                                            <p:strVal val="0-#ppt_w/2"/>
                                          </p:val>
                                        </p:tav>
                                        <p:tav tm="100000">
                                          <p:val>
                                            <p:strVal val="#ppt_x"/>
                                          </p:val>
                                        </p:tav>
                                      </p:tavLst>
                                    </p:anim>
                                    <p:anim calcmode="lin" valueType="num">
                                      <p:cBhvr additive="base">
                                        <p:cTn id="13" dur="500" fill="hold"/>
                                        <p:tgtEl>
                                          <p:spTgt spid="3686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42" grpId="0" build="p" autoUpdateAnimBg="0" advAuto="0"/>
      <p:bldP spid="368646" grpId="0" autoUpdateAnimBg="0"/>
    </p:bldLst>
  </p:timing>
</p:sld>
</file>

<file path=ppt/slides/slide2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9906" name="Rectangle 2"/>
          <p:cNvSpPr>
            <a:spLocks noGrp="1" noChangeArrowheads="1"/>
          </p:cNvSpPr>
          <p:nvPr>
            <p:ph type="body" idx="1"/>
          </p:nvPr>
        </p:nvSpPr>
        <p:spPr>
          <a:xfrm>
            <a:off x="990600" y="228600"/>
            <a:ext cx="7391400" cy="533400"/>
          </a:xfrm>
        </p:spPr>
        <p:txBody>
          <a:bodyPr/>
          <a:lstStyle/>
          <a:p>
            <a:pPr marL="0" indent="0" algn="ctr" eaLnBrk="1" hangingPunct="1">
              <a:buFont typeface="Wingdings" pitchFamily="2" charset="2"/>
              <a:buNone/>
            </a:pPr>
            <a:r>
              <a:rPr lang="es-MX" altLang="es-MX" b="1" dirty="0" smtClean="0">
                <a:solidFill>
                  <a:schemeClr val="tx2"/>
                </a:solidFill>
                <a:effectLst>
                  <a:outerShdw blurRad="38100" dist="38100" dir="2700000" algn="tl">
                    <a:srgbClr val="C0C0C0"/>
                  </a:outerShdw>
                </a:effectLst>
              </a:rPr>
              <a:t> EVALUACIÓN DEL DESEMPEÑO </a:t>
            </a:r>
          </a:p>
        </p:txBody>
      </p:sp>
      <p:sp>
        <p:nvSpPr>
          <p:cNvPr id="379907" name="Text Box 3"/>
          <p:cNvSpPr txBox="1">
            <a:spLocks noChangeArrowheads="1"/>
          </p:cNvSpPr>
          <p:nvPr/>
        </p:nvSpPr>
        <p:spPr bwMode="auto">
          <a:xfrm>
            <a:off x="971600" y="3888918"/>
            <a:ext cx="7848600" cy="270843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r>
              <a:rPr kumimoji="1" lang="es-MX" altLang="es-MX" sz="3200" b="1" i="1" dirty="0">
                <a:solidFill>
                  <a:srgbClr val="0000FF"/>
                </a:solidFill>
                <a:effectLst>
                  <a:outerShdw blurRad="38100" dist="38100" dir="2700000" algn="tl">
                    <a:srgbClr val="C0C0C0"/>
                  </a:outerShdw>
                </a:effectLst>
                <a:latin typeface="Arial" pitchFamily="34" charset="0"/>
              </a:rPr>
              <a:t>LA </a:t>
            </a:r>
            <a:r>
              <a:rPr kumimoji="1" lang="es-MX" altLang="es-MX" sz="3200" b="1" i="1" dirty="0" smtClean="0">
                <a:solidFill>
                  <a:srgbClr val="0000FF"/>
                </a:solidFill>
                <a:effectLst>
                  <a:outerShdw blurRad="38100" dist="38100" dir="2700000" algn="tl">
                    <a:srgbClr val="C0C0C0"/>
                  </a:outerShdw>
                </a:effectLst>
                <a:latin typeface="Arial" pitchFamily="34" charset="0"/>
              </a:rPr>
              <a:t>EVALUACIÓN </a:t>
            </a:r>
            <a:r>
              <a:rPr kumimoji="1" lang="es-MX" altLang="es-MX" sz="3200" b="1" i="1" dirty="0">
                <a:solidFill>
                  <a:srgbClr val="0000FF"/>
                </a:solidFill>
                <a:effectLst>
                  <a:outerShdw blurRad="38100" dist="38100" dir="2700000" algn="tl">
                    <a:srgbClr val="C0C0C0"/>
                  </a:outerShdw>
                </a:effectLst>
                <a:latin typeface="Arial" pitchFamily="34" charset="0"/>
              </a:rPr>
              <a:t>DEL DESEMPEÑO ES EL PROCESO MEDIANTE EL CUAL SE ESTIMA EL RENDIMIENTO GLOBAL DEL EMPLEADO.</a:t>
            </a:r>
          </a:p>
          <a:p>
            <a:pPr eaLnBrk="1" hangingPunct="1"/>
            <a:endParaRPr kumimoji="1" lang="es-MX" altLang="es-MX" sz="1000" b="1" dirty="0">
              <a:solidFill>
                <a:srgbClr val="0000FF"/>
              </a:solidFill>
              <a:effectLst>
                <a:outerShdw blurRad="38100" dist="38100" dir="2700000" algn="tl">
                  <a:srgbClr val="C0C0C0"/>
                </a:outerShdw>
              </a:effectLst>
              <a:latin typeface="Arial" pitchFamily="34" charset="0"/>
            </a:endParaRPr>
          </a:p>
          <a:p>
            <a:pPr eaLnBrk="1" hangingPunct="1"/>
            <a:r>
              <a:rPr kumimoji="1" lang="es-MX" altLang="es-MX" sz="3200" b="1" dirty="0">
                <a:solidFill>
                  <a:srgbClr val="0000FF"/>
                </a:solidFill>
                <a:effectLst>
                  <a:outerShdw blurRad="38100" dist="38100" dir="2700000" algn="tl">
                    <a:srgbClr val="C0C0C0"/>
                  </a:outerShdw>
                </a:effectLst>
                <a:latin typeface="Arial" pitchFamily="34" charset="0"/>
              </a:rPr>
              <a:t>                   </a:t>
            </a:r>
            <a:r>
              <a:rPr kumimoji="1" lang="es-MX" altLang="es-MX" b="1" dirty="0">
                <a:solidFill>
                  <a:srgbClr val="FF0000"/>
                </a:solidFill>
                <a:latin typeface="Arial" pitchFamily="34" charset="0"/>
              </a:rPr>
              <a:t>WILLIAM WHERTHER.</a:t>
            </a:r>
            <a:endParaRPr kumimoji="1" lang="es-ES" altLang="es-MX" b="1" dirty="0">
              <a:solidFill>
                <a:srgbClr val="FF0000"/>
              </a:solidFill>
              <a:latin typeface="Arial" pitchFamily="34" charset="0"/>
            </a:endParaRPr>
          </a:p>
        </p:txBody>
      </p:sp>
      <p:pic>
        <p:nvPicPr>
          <p:cNvPr id="2" name="Imagen 1"/>
          <p:cNvPicPr>
            <a:picLocks noChangeAspect="1"/>
          </p:cNvPicPr>
          <p:nvPr/>
        </p:nvPicPr>
        <p:blipFill>
          <a:blip r:embed="rId2"/>
          <a:stretch>
            <a:fillRect/>
          </a:stretch>
        </p:blipFill>
        <p:spPr>
          <a:xfrm>
            <a:off x="2627784" y="764703"/>
            <a:ext cx="4176464" cy="3128317"/>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79906">
                                            <p:txEl>
                                              <p:pRg st="0" end="0"/>
                                            </p:txEl>
                                          </p:spTgt>
                                        </p:tgtEl>
                                        <p:attrNameLst>
                                          <p:attrName>style.visibility</p:attrName>
                                        </p:attrNameLst>
                                      </p:cBhvr>
                                      <p:to>
                                        <p:strVal val="visible"/>
                                      </p:to>
                                    </p:set>
                                    <p:anim calcmode="lin" valueType="num">
                                      <p:cBhvr>
                                        <p:cTn id="7" dur="500" fill="hold"/>
                                        <p:tgtEl>
                                          <p:spTgt spid="379906">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79906">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79907"/>
                                        </p:tgtEl>
                                        <p:attrNameLst>
                                          <p:attrName>style.visibility</p:attrName>
                                        </p:attrNameLst>
                                      </p:cBhvr>
                                      <p:to>
                                        <p:strVal val="visible"/>
                                      </p:to>
                                    </p:set>
                                    <p:anim calcmode="lin" valueType="num">
                                      <p:cBhvr>
                                        <p:cTn id="12" dur="500" fill="hold"/>
                                        <p:tgtEl>
                                          <p:spTgt spid="379907"/>
                                        </p:tgtEl>
                                        <p:attrNameLst>
                                          <p:attrName>ppt_w</p:attrName>
                                        </p:attrNameLst>
                                      </p:cBhvr>
                                      <p:tavLst>
                                        <p:tav tm="0">
                                          <p:val>
                                            <p:fltVal val="0"/>
                                          </p:val>
                                        </p:tav>
                                        <p:tav tm="100000">
                                          <p:val>
                                            <p:strVal val="#ppt_w"/>
                                          </p:val>
                                        </p:tav>
                                      </p:tavLst>
                                    </p:anim>
                                    <p:anim calcmode="lin" valueType="num">
                                      <p:cBhvr>
                                        <p:cTn id="13" dur="500" fill="hold"/>
                                        <p:tgtEl>
                                          <p:spTgt spid="37990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906" grpId="0" build="p" autoUpdateAnimBg="0" advAuto="0"/>
      <p:bldP spid="379907" grpId="0" autoUpdateAnimBg="0"/>
    </p:bldLst>
  </p:timing>
</p:sld>
</file>

<file path=ppt/slides/slide2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1170" name="Rectangle 2"/>
          <p:cNvSpPr>
            <a:spLocks noGrp="1" noChangeArrowheads="1"/>
          </p:cNvSpPr>
          <p:nvPr>
            <p:ph type="body" idx="1"/>
          </p:nvPr>
        </p:nvSpPr>
        <p:spPr>
          <a:xfrm>
            <a:off x="990600" y="228600"/>
            <a:ext cx="7391400" cy="533400"/>
          </a:xfrm>
        </p:spPr>
        <p:txBody>
          <a:bodyPr/>
          <a:lstStyle/>
          <a:p>
            <a:pPr marL="0" indent="0" algn="ctr" eaLnBrk="1" hangingPunct="1">
              <a:buFont typeface="Wingdings" pitchFamily="2" charset="2"/>
              <a:buNone/>
            </a:pPr>
            <a:r>
              <a:rPr lang="es-MX" altLang="es-MX" b="1" dirty="0" smtClean="0">
                <a:solidFill>
                  <a:schemeClr val="tx2"/>
                </a:solidFill>
                <a:effectLst>
                  <a:outerShdw blurRad="38100" dist="38100" dir="2700000" algn="tl">
                    <a:srgbClr val="C0C0C0"/>
                  </a:outerShdw>
                </a:effectLst>
              </a:rPr>
              <a:t> EVALUACIÓN DEL DESEMPEÑO </a:t>
            </a:r>
          </a:p>
        </p:txBody>
      </p:sp>
      <p:sp>
        <p:nvSpPr>
          <p:cNvPr id="391171" name="Text Box 3"/>
          <p:cNvSpPr txBox="1">
            <a:spLocks noChangeArrowheads="1"/>
          </p:cNvSpPr>
          <p:nvPr/>
        </p:nvSpPr>
        <p:spPr bwMode="auto">
          <a:xfrm>
            <a:off x="900113" y="1676400"/>
            <a:ext cx="7848600" cy="4032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3200" b="1" dirty="0" smtClean="0">
                <a:solidFill>
                  <a:srgbClr val="FF0000"/>
                </a:solidFill>
                <a:latin typeface="Arial" pitchFamily="34" charset="0"/>
              </a:rPr>
              <a:t>FERNANDO </a:t>
            </a:r>
            <a:r>
              <a:rPr kumimoji="1" lang="es-MX" altLang="es-MX" sz="3200" b="1" dirty="0">
                <a:solidFill>
                  <a:srgbClr val="FF0000"/>
                </a:solidFill>
                <a:latin typeface="Arial" pitchFamily="34" charset="0"/>
              </a:rPr>
              <a:t>ARIAS </a:t>
            </a:r>
            <a:r>
              <a:rPr kumimoji="1" lang="es-MX" altLang="es-MX" sz="3200" b="1" dirty="0" smtClean="0">
                <a:solidFill>
                  <a:srgbClr val="FF0000"/>
                </a:solidFill>
                <a:latin typeface="Arial" pitchFamily="34" charset="0"/>
              </a:rPr>
              <a:t>GALICIA</a:t>
            </a:r>
            <a:r>
              <a:rPr kumimoji="1" lang="es-MX" altLang="es-MX" sz="3200" b="1" dirty="0" smtClean="0">
                <a:solidFill>
                  <a:schemeClr val="tx2"/>
                </a:solidFill>
                <a:latin typeface="Arial" pitchFamily="34" charset="0"/>
              </a:rPr>
              <a:t>, </a:t>
            </a:r>
            <a:r>
              <a:rPr kumimoji="1" lang="es-MX" altLang="es-MX" sz="3200" b="1" dirty="0">
                <a:solidFill>
                  <a:schemeClr val="tx2"/>
                </a:solidFill>
                <a:latin typeface="Arial" pitchFamily="34" charset="0"/>
              </a:rPr>
              <a:t>LA </a:t>
            </a:r>
            <a:r>
              <a:rPr kumimoji="1" lang="es-MX" altLang="es-MX" sz="3200" b="1" dirty="0" smtClean="0">
                <a:solidFill>
                  <a:schemeClr val="tx2"/>
                </a:solidFill>
                <a:latin typeface="Arial" pitchFamily="34" charset="0"/>
              </a:rPr>
              <a:t>EVALUACIÓN </a:t>
            </a:r>
            <a:r>
              <a:rPr kumimoji="1" lang="es-MX" altLang="es-MX" sz="3200" b="1" dirty="0">
                <a:solidFill>
                  <a:schemeClr val="tx2"/>
                </a:solidFill>
                <a:latin typeface="Arial" pitchFamily="34" charset="0"/>
              </a:rPr>
              <a:t>DEL DESEMPEÑO SE REFIERE A UNA </a:t>
            </a:r>
            <a:r>
              <a:rPr kumimoji="1" lang="es-MX" altLang="es-MX" sz="3200" b="1" dirty="0">
                <a:solidFill>
                  <a:srgbClr val="0000CC"/>
                </a:solidFill>
                <a:latin typeface="Arial" pitchFamily="34" charset="0"/>
              </a:rPr>
              <a:t>SERIE DE FACTORES </a:t>
            </a:r>
            <a:r>
              <a:rPr kumimoji="1" lang="es-MX" altLang="es-MX" sz="3200" b="1" dirty="0">
                <a:solidFill>
                  <a:schemeClr val="tx2"/>
                </a:solidFill>
                <a:latin typeface="Arial" pitchFamily="34" charset="0"/>
              </a:rPr>
              <a:t>O ASPECTOS QUE </a:t>
            </a:r>
            <a:r>
              <a:rPr kumimoji="1" lang="es-MX" altLang="es-MX" sz="3200" b="1" dirty="0">
                <a:solidFill>
                  <a:srgbClr val="0000CC"/>
                </a:solidFill>
                <a:latin typeface="Arial" pitchFamily="34" charset="0"/>
              </a:rPr>
              <a:t>APUNTAN DIRECTAMENTE HACIA LA PRODUCTIVIDAD</a:t>
            </a:r>
            <a:r>
              <a:rPr kumimoji="1" lang="es-MX" altLang="es-MX" sz="3200" b="1" dirty="0">
                <a:solidFill>
                  <a:schemeClr val="tx2"/>
                </a:solidFill>
                <a:latin typeface="Arial" pitchFamily="34" charset="0"/>
              </a:rPr>
              <a:t> Y LA CALIDAD EN EL CUMPLIMIENTO DE UN PUESTO O TRABAJO.</a:t>
            </a:r>
            <a:endParaRPr kumimoji="1" lang="es-ES" altLang="es-MX" sz="3200" b="1" dirty="0">
              <a:solidFill>
                <a:schemeClr val="tx2"/>
              </a:solidFill>
              <a:latin typeface="Arial"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91170">
                                            <p:txEl>
                                              <p:pRg st="0" end="0"/>
                                            </p:txEl>
                                          </p:spTgt>
                                        </p:tgtEl>
                                        <p:attrNameLst>
                                          <p:attrName>style.visibility</p:attrName>
                                        </p:attrNameLst>
                                      </p:cBhvr>
                                      <p:to>
                                        <p:strVal val="visible"/>
                                      </p:to>
                                    </p:set>
                                    <p:anim calcmode="lin" valueType="num">
                                      <p:cBhvr>
                                        <p:cTn id="7" dur="500" fill="hold"/>
                                        <p:tgtEl>
                                          <p:spTgt spid="391170">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91170">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91171"/>
                                        </p:tgtEl>
                                        <p:attrNameLst>
                                          <p:attrName>style.visibility</p:attrName>
                                        </p:attrNameLst>
                                      </p:cBhvr>
                                      <p:to>
                                        <p:strVal val="visible"/>
                                      </p:to>
                                    </p:set>
                                    <p:anim calcmode="lin" valueType="num">
                                      <p:cBhvr>
                                        <p:cTn id="12" dur="500" fill="hold"/>
                                        <p:tgtEl>
                                          <p:spTgt spid="391171"/>
                                        </p:tgtEl>
                                        <p:attrNameLst>
                                          <p:attrName>ppt_w</p:attrName>
                                        </p:attrNameLst>
                                      </p:cBhvr>
                                      <p:tavLst>
                                        <p:tav tm="0">
                                          <p:val>
                                            <p:fltVal val="0"/>
                                          </p:val>
                                        </p:tav>
                                        <p:tav tm="100000">
                                          <p:val>
                                            <p:strVal val="#ppt_w"/>
                                          </p:val>
                                        </p:tav>
                                      </p:tavLst>
                                    </p:anim>
                                    <p:anim calcmode="lin" valueType="num">
                                      <p:cBhvr>
                                        <p:cTn id="13" dur="500" fill="hold"/>
                                        <p:tgtEl>
                                          <p:spTgt spid="39117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1170" grpId="0" build="p" autoUpdateAnimBg="0" advAuto="0"/>
      <p:bldP spid="391171" grpId="0" autoUpdateAnimBg="0"/>
    </p:bldLst>
  </p:timing>
</p:sld>
</file>

<file path=ppt/slides/slide2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2194" name="Rectangle 2"/>
          <p:cNvSpPr>
            <a:spLocks noGrp="1" noChangeArrowheads="1"/>
          </p:cNvSpPr>
          <p:nvPr>
            <p:ph type="body" idx="1"/>
          </p:nvPr>
        </p:nvSpPr>
        <p:spPr>
          <a:xfrm>
            <a:off x="990600" y="87288"/>
            <a:ext cx="7391400" cy="533400"/>
          </a:xfrm>
        </p:spPr>
        <p:txBody>
          <a:bodyPr/>
          <a:lstStyle/>
          <a:p>
            <a:pPr marL="0" indent="0" algn="ctr" eaLnBrk="1" hangingPunct="1">
              <a:buFont typeface="Wingdings" pitchFamily="2" charset="2"/>
              <a:buNone/>
            </a:pPr>
            <a:r>
              <a:rPr lang="es-MX" altLang="es-MX" sz="3200" b="1" dirty="0" smtClean="0">
                <a:solidFill>
                  <a:schemeClr val="tx2"/>
                </a:solidFill>
                <a:effectLst>
                  <a:outerShdw blurRad="38100" dist="38100" dir="2700000" algn="tl">
                    <a:srgbClr val="C0C0C0"/>
                  </a:outerShdw>
                </a:effectLst>
              </a:rPr>
              <a:t> EVALUACIÓN DEL DESEMPEÑO </a:t>
            </a:r>
          </a:p>
        </p:txBody>
      </p:sp>
      <p:sp>
        <p:nvSpPr>
          <p:cNvPr id="392195" name="Text Box 3"/>
          <p:cNvSpPr txBox="1">
            <a:spLocks noChangeArrowheads="1"/>
          </p:cNvSpPr>
          <p:nvPr/>
        </p:nvSpPr>
        <p:spPr bwMode="auto">
          <a:xfrm>
            <a:off x="684213" y="908720"/>
            <a:ext cx="8229600" cy="48320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just" eaLnBrk="1" hangingPunct="1">
              <a:defRPr/>
            </a:pPr>
            <a:r>
              <a:rPr kumimoji="1" lang="es-MX" sz="2800" b="1" dirty="0" smtClean="0">
                <a:solidFill>
                  <a:schemeClr val="tx2"/>
                </a:solidFill>
                <a:latin typeface="Arial" charset="0"/>
              </a:rPr>
              <a:t>DEBEMOS DE TENER EN CUENTA LA </a:t>
            </a:r>
            <a:r>
              <a:rPr kumimoji="1" lang="es-MX" sz="2800" b="1" dirty="0" smtClean="0">
                <a:solidFill>
                  <a:schemeClr val="tx2"/>
                </a:solidFill>
                <a:latin typeface="Arial" charset="0"/>
              </a:rPr>
              <a:t>RECOPILACI</a:t>
            </a:r>
            <a:r>
              <a:rPr kumimoji="1" lang="es-ES" sz="2800" b="1" dirty="0" err="1" smtClean="0">
                <a:solidFill>
                  <a:schemeClr val="tx2"/>
                </a:solidFill>
                <a:latin typeface="Arial" charset="0"/>
              </a:rPr>
              <a:t>Ó</a:t>
            </a:r>
            <a:r>
              <a:rPr kumimoji="1" lang="es-MX" sz="2800" b="1" dirty="0" smtClean="0">
                <a:solidFill>
                  <a:schemeClr val="tx2"/>
                </a:solidFill>
                <a:latin typeface="Arial" charset="0"/>
              </a:rPr>
              <a:t>N </a:t>
            </a:r>
            <a:r>
              <a:rPr kumimoji="1" lang="es-MX" sz="2800" b="1" dirty="0" smtClean="0">
                <a:solidFill>
                  <a:schemeClr val="tx2"/>
                </a:solidFill>
                <a:latin typeface="Arial" charset="0"/>
              </a:rPr>
              <a:t>DE LOS DATOS SOBRE LOS ASPECTOS TALES COMO: </a:t>
            </a:r>
          </a:p>
          <a:p>
            <a:pPr algn="just" eaLnBrk="1" hangingPunct="1">
              <a:defRPr/>
            </a:pPr>
            <a:endParaRPr kumimoji="1" lang="es-MX" sz="2800" b="1" dirty="0" smtClean="0">
              <a:solidFill>
                <a:schemeClr val="tx2"/>
              </a:solidFill>
              <a:latin typeface="Arial" charset="0"/>
            </a:endParaRPr>
          </a:p>
          <a:p>
            <a:pPr marL="457200" indent="-457200" algn="just" eaLnBrk="1" hangingPunct="1">
              <a:buFont typeface="Arial"/>
              <a:buChar char="•"/>
              <a:defRPr/>
            </a:pPr>
            <a:r>
              <a:rPr kumimoji="1" lang="es-MX" sz="2800" b="1" dirty="0" smtClean="0">
                <a:solidFill>
                  <a:schemeClr val="tx2"/>
                </a:solidFill>
                <a:latin typeface="Arial" charset="0"/>
              </a:rPr>
              <a:t>UNIDADES PRODUCIDAS POR UN TRABAJADOR, </a:t>
            </a:r>
          </a:p>
          <a:p>
            <a:pPr marL="457200" indent="-457200" algn="just" eaLnBrk="1" hangingPunct="1">
              <a:buFont typeface="Arial"/>
              <a:buChar char="•"/>
              <a:defRPr/>
            </a:pPr>
            <a:r>
              <a:rPr kumimoji="1" lang="es-MX" sz="2800" b="1" dirty="0" smtClean="0">
                <a:solidFill>
                  <a:srgbClr val="0000CC"/>
                </a:solidFill>
                <a:latin typeface="Arial" charset="0"/>
              </a:rPr>
              <a:t>ERRORES COMETIDOS, </a:t>
            </a:r>
          </a:p>
          <a:p>
            <a:pPr marL="457200" indent="-457200" algn="just" eaLnBrk="1" hangingPunct="1">
              <a:buFont typeface="Arial"/>
              <a:buChar char="•"/>
              <a:defRPr/>
            </a:pPr>
            <a:r>
              <a:rPr kumimoji="1" lang="es-MX" sz="2800" b="1" dirty="0" smtClean="0">
                <a:solidFill>
                  <a:schemeClr val="tx2"/>
                </a:solidFill>
                <a:latin typeface="Arial" charset="0"/>
              </a:rPr>
              <a:t>MATERIALES DESPERDICIADOS, ACIERTOS E INNOVACIONES LOGRADAS, </a:t>
            </a:r>
          </a:p>
          <a:p>
            <a:pPr marL="457200" indent="-457200" algn="just" eaLnBrk="1" hangingPunct="1">
              <a:buFont typeface="Arial"/>
              <a:buChar char="•"/>
              <a:defRPr/>
            </a:pPr>
            <a:r>
              <a:rPr kumimoji="1" lang="es-MX" sz="2800" b="1" dirty="0" smtClean="0">
                <a:solidFill>
                  <a:srgbClr val="0000CC"/>
                </a:solidFill>
                <a:latin typeface="Arial" charset="0"/>
              </a:rPr>
              <a:t>CALIDAD DE LA PRODUCCION, PRODUCTIVIDAD, ETC.</a:t>
            </a:r>
            <a:endParaRPr kumimoji="1" lang="es-ES" sz="2800" b="1" dirty="0" smtClean="0">
              <a:solidFill>
                <a:srgbClr val="0000CC"/>
              </a:solidFill>
              <a:latin typeface="Arial"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92194">
                                            <p:txEl>
                                              <p:pRg st="0" end="0"/>
                                            </p:txEl>
                                          </p:spTgt>
                                        </p:tgtEl>
                                        <p:attrNameLst>
                                          <p:attrName>style.visibility</p:attrName>
                                        </p:attrNameLst>
                                      </p:cBhvr>
                                      <p:to>
                                        <p:strVal val="visible"/>
                                      </p:to>
                                    </p:set>
                                    <p:anim calcmode="lin" valueType="num">
                                      <p:cBhvr>
                                        <p:cTn id="7" dur="500" fill="hold"/>
                                        <p:tgtEl>
                                          <p:spTgt spid="392194">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92194">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92195"/>
                                        </p:tgtEl>
                                        <p:attrNameLst>
                                          <p:attrName>style.visibility</p:attrName>
                                        </p:attrNameLst>
                                      </p:cBhvr>
                                      <p:to>
                                        <p:strVal val="visible"/>
                                      </p:to>
                                    </p:set>
                                    <p:anim calcmode="lin" valueType="num">
                                      <p:cBhvr>
                                        <p:cTn id="12" dur="500" fill="hold"/>
                                        <p:tgtEl>
                                          <p:spTgt spid="392195"/>
                                        </p:tgtEl>
                                        <p:attrNameLst>
                                          <p:attrName>ppt_w</p:attrName>
                                        </p:attrNameLst>
                                      </p:cBhvr>
                                      <p:tavLst>
                                        <p:tav tm="0">
                                          <p:val>
                                            <p:fltVal val="0"/>
                                          </p:val>
                                        </p:tav>
                                        <p:tav tm="100000">
                                          <p:val>
                                            <p:strVal val="#ppt_w"/>
                                          </p:val>
                                        </p:tav>
                                      </p:tavLst>
                                    </p:anim>
                                    <p:anim calcmode="lin" valueType="num">
                                      <p:cBhvr>
                                        <p:cTn id="13" dur="500" fill="hold"/>
                                        <p:tgtEl>
                                          <p:spTgt spid="39219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2194" grpId="0" build="p" autoUpdateAnimBg="0" advAuto="0"/>
      <p:bldP spid="392195" grpId="0" autoUpdateAnimBg="0"/>
    </p:bldLst>
  </p:timing>
</p:sld>
</file>

<file path=ppt/slides/slide2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3218" name="Rectangle 2"/>
          <p:cNvSpPr>
            <a:spLocks noGrp="1" noChangeArrowheads="1"/>
          </p:cNvSpPr>
          <p:nvPr>
            <p:ph type="body" idx="1"/>
          </p:nvPr>
        </p:nvSpPr>
        <p:spPr>
          <a:xfrm>
            <a:off x="990600" y="228600"/>
            <a:ext cx="7391400" cy="533400"/>
          </a:xfrm>
        </p:spPr>
        <p:txBody>
          <a:bodyPr/>
          <a:lstStyle/>
          <a:p>
            <a:pPr marL="0" indent="0" algn="ctr" eaLnBrk="1" hangingPunct="1">
              <a:buFont typeface="Wingdings" pitchFamily="2" charset="2"/>
              <a:buNone/>
            </a:pPr>
            <a:r>
              <a:rPr lang="es-MX" altLang="es-MX" b="1" dirty="0" smtClean="0">
                <a:solidFill>
                  <a:schemeClr val="tx2"/>
                </a:solidFill>
                <a:effectLst>
                  <a:outerShdw blurRad="38100" dist="38100" dir="2700000" algn="tl">
                    <a:srgbClr val="C0C0C0"/>
                  </a:outerShdw>
                </a:effectLst>
              </a:rPr>
              <a:t> EVALUACIÓN DEL DESEMPEÑO </a:t>
            </a:r>
          </a:p>
        </p:txBody>
      </p:sp>
      <p:sp>
        <p:nvSpPr>
          <p:cNvPr id="393219" name="Text Box 3"/>
          <p:cNvSpPr txBox="1">
            <a:spLocks noChangeArrowheads="1"/>
          </p:cNvSpPr>
          <p:nvPr/>
        </p:nvSpPr>
        <p:spPr bwMode="auto">
          <a:xfrm>
            <a:off x="762000" y="1052736"/>
            <a:ext cx="8077200" cy="44935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kumimoji="1" lang="es-MX" altLang="es-MX" sz="2600" b="1" dirty="0" smtClean="0">
                <a:solidFill>
                  <a:schemeClr val="tx2"/>
                </a:solidFill>
                <a:effectLst>
                  <a:outerShdw blurRad="38100" dist="38100" dir="2700000" algn="tl">
                    <a:srgbClr val="C0C0C0"/>
                  </a:outerShdw>
                </a:effectLst>
                <a:latin typeface="Arial" pitchFamily="34" charset="0"/>
              </a:rPr>
              <a:t>VENTAJAS</a:t>
            </a:r>
          </a:p>
          <a:p>
            <a:pPr algn="ctr" eaLnBrk="1" hangingPunct="1"/>
            <a:endParaRPr kumimoji="1" lang="es-MX" altLang="es-MX" sz="2600" b="1" dirty="0">
              <a:solidFill>
                <a:schemeClr val="tx2"/>
              </a:solidFill>
              <a:effectLst>
                <a:outerShdw blurRad="38100" dist="38100" dir="2700000" algn="tl">
                  <a:srgbClr val="C0C0C0"/>
                </a:outerShdw>
              </a:effectLst>
              <a:latin typeface="Arial" pitchFamily="34" charset="0"/>
            </a:endParaRPr>
          </a:p>
          <a:p>
            <a:pPr eaLnBrk="1" hangingPunct="1">
              <a:buFontTx/>
              <a:buChar char="•"/>
            </a:pPr>
            <a:r>
              <a:rPr kumimoji="1" lang="es-MX" altLang="es-MX" sz="2600" b="1" dirty="0">
                <a:solidFill>
                  <a:schemeClr val="tx2"/>
                </a:solidFill>
                <a:effectLst>
                  <a:outerShdw blurRad="38100" dist="38100" dir="2700000" algn="tl">
                    <a:srgbClr val="C0C0C0"/>
                  </a:outerShdw>
                </a:effectLst>
                <a:latin typeface="Arial" pitchFamily="34" charset="0"/>
              </a:rPr>
              <a:t> MEJORA DEL DESEMPEÑO.</a:t>
            </a:r>
          </a:p>
          <a:p>
            <a:pPr eaLnBrk="1" hangingPunct="1">
              <a:buFontTx/>
              <a:buChar char="•"/>
            </a:pPr>
            <a:r>
              <a:rPr kumimoji="1" lang="es-MX" altLang="es-MX" sz="2600" b="1" dirty="0">
                <a:solidFill>
                  <a:schemeClr val="tx2"/>
                </a:solidFill>
                <a:effectLst>
                  <a:outerShdw blurRad="38100" dist="38100" dir="2700000" algn="tl">
                    <a:srgbClr val="C0C0C0"/>
                  </a:outerShdw>
                </a:effectLst>
                <a:latin typeface="Arial" pitchFamily="34" charset="0"/>
              </a:rPr>
              <a:t> </a:t>
            </a:r>
            <a:r>
              <a:rPr kumimoji="1" lang="es-MX" altLang="es-MX" sz="2600" b="1" dirty="0" smtClean="0">
                <a:solidFill>
                  <a:schemeClr val="tx2"/>
                </a:solidFill>
                <a:effectLst>
                  <a:outerShdw blurRad="38100" dist="38100" dir="2700000" algn="tl">
                    <a:srgbClr val="C0C0C0"/>
                  </a:outerShdw>
                </a:effectLst>
                <a:latin typeface="Arial" pitchFamily="34" charset="0"/>
              </a:rPr>
              <a:t>POLÍTICAS </a:t>
            </a:r>
            <a:r>
              <a:rPr kumimoji="1" lang="es-MX" altLang="es-MX" sz="2600" b="1" dirty="0">
                <a:solidFill>
                  <a:schemeClr val="tx2"/>
                </a:solidFill>
                <a:effectLst>
                  <a:outerShdw blurRad="38100" dist="38100" dir="2700000" algn="tl">
                    <a:srgbClr val="C0C0C0"/>
                  </a:outerShdw>
                </a:effectLst>
                <a:latin typeface="Arial" pitchFamily="34" charset="0"/>
              </a:rPr>
              <a:t>DE </a:t>
            </a:r>
            <a:r>
              <a:rPr kumimoji="1" lang="es-MX" altLang="es-MX" sz="2600" b="1" dirty="0" smtClean="0">
                <a:solidFill>
                  <a:schemeClr val="tx2"/>
                </a:solidFill>
                <a:effectLst>
                  <a:outerShdw blurRad="38100" dist="38100" dir="2700000" algn="tl">
                    <a:srgbClr val="C0C0C0"/>
                  </a:outerShdw>
                </a:effectLst>
                <a:latin typeface="Arial" pitchFamily="34" charset="0"/>
              </a:rPr>
              <a:t>COMPENSACIÓN </a:t>
            </a:r>
            <a:r>
              <a:rPr kumimoji="1" lang="es-MX" altLang="es-MX" sz="2600" b="1" dirty="0">
                <a:solidFill>
                  <a:schemeClr val="tx2"/>
                </a:solidFill>
                <a:effectLst>
                  <a:outerShdw blurRad="38100" dist="38100" dir="2700000" algn="tl">
                    <a:srgbClr val="C0C0C0"/>
                  </a:outerShdw>
                </a:effectLst>
                <a:latin typeface="Arial" pitchFamily="34" charset="0"/>
              </a:rPr>
              <a:t>(MAS JUSTAS).</a:t>
            </a:r>
          </a:p>
          <a:p>
            <a:pPr eaLnBrk="1" hangingPunct="1">
              <a:buFontTx/>
              <a:buChar char="•"/>
            </a:pPr>
            <a:r>
              <a:rPr kumimoji="1" lang="es-MX" altLang="es-MX" sz="2600" b="1" dirty="0">
                <a:solidFill>
                  <a:schemeClr val="tx2"/>
                </a:solidFill>
                <a:effectLst>
                  <a:outerShdw blurRad="38100" dist="38100" dir="2700000" algn="tl">
                    <a:srgbClr val="C0C0C0"/>
                  </a:outerShdw>
                </a:effectLst>
                <a:latin typeface="Arial" pitchFamily="34" charset="0"/>
              </a:rPr>
              <a:t> DECISIONES DE UBICACIÓN.</a:t>
            </a:r>
          </a:p>
          <a:p>
            <a:pPr eaLnBrk="1" hangingPunct="1">
              <a:buFontTx/>
              <a:buChar char="•"/>
            </a:pPr>
            <a:r>
              <a:rPr kumimoji="1" lang="es-MX" altLang="es-MX" sz="2600" b="1" dirty="0">
                <a:solidFill>
                  <a:schemeClr val="tx2"/>
                </a:solidFill>
                <a:effectLst>
                  <a:outerShdw blurRad="38100" dist="38100" dir="2700000" algn="tl">
                    <a:srgbClr val="C0C0C0"/>
                  </a:outerShdw>
                </a:effectLst>
                <a:latin typeface="Arial" pitchFamily="34" charset="0"/>
              </a:rPr>
              <a:t> NECESIDADES DE CAPACITACION Y DESARROLLO</a:t>
            </a:r>
          </a:p>
          <a:p>
            <a:pPr eaLnBrk="1" hangingPunct="1">
              <a:buFontTx/>
              <a:buChar char="•"/>
            </a:pPr>
            <a:r>
              <a:rPr kumimoji="1" lang="es-MX" altLang="es-MX" sz="2600" b="1" dirty="0">
                <a:solidFill>
                  <a:schemeClr val="tx2"/>
                </a:solidFill>
                <a:effectLst>
                  <a:outerShdw blurRad="38100" dist="38100" dir="2700000" algn="tl">
                    <a:srgbClr val="C0C0C0"/>
                  </a:outerShdw>
                </a:effectLst>
                <a:latin typeface="Arial" pitchFamily="34" charset="0"/>
              </a:rPr>
              <a:t> </a:t>
            </a:r>
            <a:r>
              <a:rPr kumimoji="1" lang="es-MX" altLang="es-MX" sz="2600" b="1" dirty="0" smtClean="0">
                <a:solidFill>
                  <a:schemeClr val="tx2"/>
                </a:solidFill>
                <a:effectLst>
                  <a:outerShdw blurRad="38100" dist="38100" dir="2700000" algn="tl">
                    <a:srgbClr val="C0C0C0"/>
                  </a:outerShdw>
                </a:effectLst>
                <a:latin typeface="Arial" pitchFamily="34" charset="0"/>
              </a:rPr>
              <a:t>PLANEACIÓN </a:t>
            </a:r>
            <a:r>
              <a:rPr kumimoji="1" lang="es-MX" altLang="es-MX" sz="2600" b="1" dirty="0">
                <a:solidFill>
                  <a:schemeClr val="tx2"/>
                </a:solidFill>
                <a:effectLst>
                  <a:outerShdw blurRad="38100" dist="38100" dir="2700000" algn="tl">
                    <a:srgbClr val="C0C0C0"/>
                  </a:outerShdw>
                </a:effectLst>
                <a:latin typeface="Arial" pitchFamily="34" charset="0"/>
              </a:rPr>
              <a:t>Y DESARROLLO DE LA </a:t>
            </a:r>
            <a:r>
              <a:rPr kumimoji="1" lang="es-MX" altLang="es-MX" sz="2600" b="1" dirty="0" smtClean="0">
                <a:solidFill>
                  <a:schemeClr val="tx2"/>
                </a:solidFill>
                <a:effectLst>
                  <a:outerShdw blurRad="38100" dist="38100" dir="2700000" algn="tl">
                    <a:srgbClr val="C0C0C0"/>
                  </a:outerShdw>
                </a:effectLst>
                <a:latin typeface="Arial" pitchFamily="34" charset="0"/>
              </a:rPr>
              <a:t>CARRERA PROFESIONAL</a:t>
            </a:r>
            <a:r>
              <a:rPr kumimoji="1" lang="es-MX" altLang="es-MX" sz="2600" b="1" dirty="0">
                <a:solidFill>
                  <a:schemeClr val="tx2"/>
                </a:solidFill>
                <a:effectLst>
                  <a:outerShdw blurRad="38100" dist="38100" dir="2700000" algn="tl">
                    <a:srgbClr val="C0C0C0"/>
                  </a:outerShdw>
                </a:effectLst>
                <a:latin typeface="Arial" pitchFamily="34" charset="0"/>
              </a:rPr>
              <a:t>.</a:t>
            </a:r>
          </a:p>
          <a:p>
            <a:pPr eaLnBrk="1" hangingPunct="1">
              <a:buFontTx/>
              <a:buChar char="•"/>
            </a:pPr>
            <a:r>
              <a:rPr kumimoji="1" lang="es-MX" altLang="es-MX" sz="2600" b="1" dirty="0">
                <a:solidFill>
                  <a:schemeClr val="tx2"/>
                </a:solidFill>
                <a:effectLst>
                  <a:outerShdw blurRad="38100" dist="38100" dir="2700000" algn="tl">
                    <a:srgbClr val="C0C0C0"/>
                  </a:outerShdw>
                </a:effectLst>
                <a:latin typeface="Arial" pitchFamily="34" charset="0"/>
              </a:rPr>
              <a:t> ERRORES EN EL DISEÑO DEL PUESTO.</a:t>
            </a:r>
          </a:p>
          <a:p>
            <a:pPr eaLnBrk="1" hangingPunct="1">
              <a:buFontTx/>
              <a:buChar char="•"/>
            </a:pPr>
            <a:r>
              <a:rPr kumimoji="1" lang="es-MX" altLang="es-MX" sz="2600" b="1" dirty="0">
                <a:solidFill>
                  <a:schemeClr val="tx2"/>
                </a:solidFill>
                <a:effectLst>
                  <a:outerShdw blurRad="38100" dist="38100" dir="2700000" algn="tl">
                    <a:srgbClr val="C0C0C0"/>
                  </a:outerShdw>
                </a:effectLst>
                <a:latin typeface="Arial" pitchFamily="34" charset="0"/>
              </a:rPr>
              <a:t> DESAFIOS EXTERNOS.</a:t>
            </a:r>
            <a:endParaRPr kumimoji="1" lang="es-ES" altLang="es-MX" sz="2600" b="1" dirty="0">
              <a:solidFill>
                <a:schemeClr val="tx2"/>
              </a:solidFill>
              <a:effectLst>
                <a:outerShdw blurRad="38100" dist="38100" dir="2700000" algn="tl">
                  <a:srgbClr val="C0C0C0"/>
                </a:outerShdw>
              </a:effectLst>
              <a:latin typeface="Arial"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93218">
                                            <p:txEl>
                                              <p:pRg st="0" end="0"/>
                                            </p:txEl>
                                          </p:spTgt>
                                        </p:tgtEl>
                                        <p:attrNameLst>
                                          <p:attrName>style.visibility</p:attrName>
                                        </p:attrNameLst>
                                      </p:cBhvr>
                                      <p:to>
                                        <p:strVal val="visible"/>
                                      </p:to>
                                    </p:set>
                                    <p:anim calcmode="lin" valueType="num">
                                      <p:cBhvr>
                                        <p:cTn id="7" dur="500" fill="hold"/>
                                        <p:tgtEl>
                                          <p:spTgt spid="393218">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93218">
                                            <p:txEl>
                                              <p:pRg st="0" end="0"/>
                                            </p:txEl>
                                          </p:spTgt>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93219"/>
                                        </p:tgtEl>
                                        <p:attrNameLst>
                                          <p:attrName>style.visibility</p:attrName>
                                        </p:attrNameLst>
                                      </p:cBhvr>
                                      <p:to>
                                        <p:strVal val="visible"/>
                                      </p:to>
                                    </p:set>
                                    <p:anim calcmode="lin" valueType="num">
                                      <p:cBhvr>
                                        <p:cTn id="12" dur="500" fill="hold"/>
                                        <p:tgtEl>
                                          <p:spTgt spid="393219"/>
                                        </p:tgtEl>
                                        <p:attrNameLst>
                                          <p:attrName>ppt_w</p:attrName>
                                        </p:attrNameLst>
                                      </p:cBhvr>
                                      <p:tavLst>
                                        <p:tav tm="0">
                                          <p:val>
                                            <p:fltVal val="0"/>
                                          </p:val>
                                        </p:tav>
                                        <p:tav tm="100000">
                                          <p:val>
                                            <p:strVal val="#ppt_w"/>
                                          </p:val>
                                        </p:tav>
                                      </p:tavLst>
                                    </p:anim>
                                    <p:anim calcmode="lin" valueType="num">
                                      <p:cBhvr>
                                        <p:cTn id="13" dur="500" fill="hold"/>
                                        <p:tgtEl>
                                          <p:spTgt spid="39321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218" grpId="0" build="p" autoUpdateAnimBg="0" advAuto="0"/>
      <p:bldP spid="393219" grpId="0" autoUpdateAnimBg="0"/>
    </p:bldLst>
  </p:timing>
</p:sld>
</file>

<file path=ppt/slides/slide2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4242" name="Rectangle 2"/>
          <p:cNvSpPr>
            <a:spLocks noGrp="1" noChangeArrowheads="1"/>
          </p:cNvSpPr>
          <p:nvPr>
            <p:ph type="body" idx="1"/>
          </p:nvPr>
        </p:nvSpPr>
        <p:spPr>
          <a:xfrm>
            <a:off x="1066800" y="152400"/>
            <a:ext cx="7391400" cy="533400"/>
          </a:xfrm>
        </p:spPr>
        <p:txBody>
          <a:bodyPr/>
          <a:lstStyle/>
          <a:p>
            <a:pPr marL="0" indent="0" algn="ctr" eaLnBrk="1" hangingPunct="1">
              <a:buFont typeface="Wingdings" pitchFamily="2" charset="2"/>
              <a:buNone/>
            </a:pPr>
            <a:r>
              <a:rPr lang="es-MX" altLang="es-MX" b="1" dirty="0" smtClean="0">
                <a:solidFill>
                  <a:schemeClr val="tx2"/>
                </a:solidFill>
                <a:effectLst>
                  <a:outerShdw blurRad="38100" dist="38100" dir="2700000" algn="tl">
                    <a:srgbClr val="C0C0C0"/>
                  </a:outerShdw>
                </a:effectLst>
              </a:rPr>
              <a:t> EVALUACIÓN DEL DESEMPEÑO </a:t>
            </a:r>
          </a:p>
        </p:txBody>
      </p:sp>
      <p:grpSp>
        <p:nvGrpSpPr>
          <p:cNvPr id="394262" name="Group 22"/>
          <p:cNvGrpSpPr>
            <a:grpSpLocks/>
          </p:cNvGrpSpPr>
          <p:nvPr/>
        </p:nvGrpSpPr>
        <p:grpSpPr bwMode="auto">
          <a:xfrm>
            <a:off x="755576" y="732312"/>
            <a:ext cx="8316416" cy="5937048"/>
            <a:chOff x="327" y="695"/>
            <a:chExt cx="5145" cy="3433"/>
          </a:xfrm>
        </p:grpSpPr>
        <p:grpSp>
          <p:nvGrpSpPr>
            <p:cNvPr id="378883" name="Group 20"/>
            <p:cNvGrpSpPr>
              <a:grpSpLocks/>
            </p:cNvGrpSpPr>
            <p:nvPr/>
          </p:nvGrpSpPr>
          <p:grpSpPr bwMode="auto">
            <a:xfrm>
              <a:off x="327" y="1056"/>
              <a:ext cx="5145" cy="3072"/>
              <a:chOff x="327" y="864"/>
              <a:chExt cx="5001" cy="2688"/>
            </a:xfrm>
          </p:grpSpPr>
          <p:sp>
            <p:nvSpPr>
              <p:cNvPr id="394244" name="Rectangle 4"/>
              <p:cNvSpPr>
                <a:spLocks noChangeArrowheads="1"/>
              </p:cNvSpPr>
              <p:nvPr/>
            </p:nvSpPr>
            <p:spPr bwMode="auto">
              <a:xfrm>
                <a:off x="327" y="864"/>
                <a:ext cx="1104" cy="336"/>
              </a:xfrm>
              <a:prstGeom prst="rect">
                <a:avLst/>
              </a:prstGeom>
              <a:ln/>
              <a:extLst/>
            </p:spPr>
            <p:style>
              <a:lnRef idx="2">
                <a:schemeClr val="dk1">
                  <a:shade val="50000"/>
                </a:schemeClr>
              </a:lnRef>
              <a:fillRef idx="1">
                <a:schemeClr val="dk1"/>
              </a:fillRef>
              <a:effectRef idx="0">
                <a:schemeClr val="dk1"/>
              </a:effectRef>
              <a:fontRef idx="minor">
                <a:schemeClr val="lt1"/>
              </a:fontRef>
            </p:style>
            <p:txBody>
              <a:bodyPr wrap="none" anchor="ct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kumimoji="1" lang="es-MX" altLang="es-MX" sz="1400" b="1" dirty="0">
                    <a:solidFill>
                      <a:srgbClr val="FFFF00"/>
                    </a:solidFill>
                    <a:effectLst>
                      <a:outerShdw blurRad="38100" dist="38100" dir="2700000" algn="tl">
                        <a:srgbClr val="000000"/>
                      </a:outerShdw>
                    </a:effectLst>
                    <a:latin typeface="Arial" pitchFamily="34" charset="0"/>
                  </a:rPr>
                  <a:t>DESEMPEÑO </a:t>
                </a:r>
              </a:p>
              <a:p>
                <a:pPr algn="ctr" eaLnBrk="1" hangingPunct="1"/>
                <a:r>
                  <a:rPr kumimoji="1" lang="es-MX" altLang="es-MX" sz="1400" b="1" dirty="0">
                    <a:solidFill>
                      <a:srgbClr val="FFFF00"/>
                    </a:solidFill>
                    <a:effectLst>
                      <a:outerShdw blurRad="38100" dist="38100" dir="2700000" algn="tl">
                        <a:srgbClr val="000000"/>
                      </a:outerShdw>
                    </a:effectLst>
                    <a:latin typeface="Arial" pitchFamily="34" charset="0"/>
                  </a:rPr>
                  <a:t>INDIVIDUAL</a:t>
                </a:r>
                <a:endParaRPr kumimoji="1" lang="es-ES" altLang="es-MX" sz="1400" b="1" dirty="0">
                  <a:solidFill>
                    <a:srgbClr val="FFFF00"/>
                  </a:solidFill>
                  <a:effectLst>
                    <a:outerShdw blurRad="38100" dist="38100" dir="2700000" algn="tl">
                      <a:srgbClr val="000000"/>
                    </a:outerShdw>
                  </a:effectLst>
                  <a:latin typeface="Arial" pitchFamily="34" charset="0"/>
                </a:endParaRPr>
              </a:p>
            </p:txBody>
          </p:sp>
          <p:sp>
            <p:nvSpPr>
              <p:cNvPr id="394246" name="Rectangle 6"/>
              <p:cNvSpPr>
                <a:spLocks noChangeArrowheads="1"/>
              </p:cNvSpPr>
              <p:nvPr/>
            </p:nvSpPr>
            <p:spPr bwMode="auto">
              <a:xfrm>
                <a:off x="327" y="3216"/>
                <a:ext cx="1104" cy="336"/>
              </a:xfrm>
              <a:prstGeom prst="rect">
                <a:avLst/>
              </a:prstGeom>
              <a:ln/>
              <a:extLst/>
            </p:spPr>
            <p:style>
              <a:lnRef idx="2">
                <a:schemeClr val="dk1">
                  <a:shade val="50000"/>
                </a:schemeClr>
              </a:lnRef>
              <a:fillRef idx="1">
                <a:schemeClr val="dk1"/>
              </a:fillRef>
              <a:effectRef idx="0">
                <a:schemeClr val="dk1"/>
              </a:effectRef>
              <a:fontRef idx="minor">
                <a:schemeClr val="lt1"/>
              </a:fontRef>
            </p:style>
            <p:txBody>
              <a:bodyPr wrap="none" anchor="ctr"/>
              <a:lstStyle/>
              <a:p>
                <a:pPr algn="ctr">
                  <a:defRPr/>
                </a:pPr>
                <a:r>
                  <a:rPr kumimoji="1" lang="es-MX" sz="1200" b="1" dirty="0">
                    <a:solidFill>
                      <a:srgbClr val="FFFF00"/>
                    </a:solidFill>
                    <a:effectLst>
                      <a:outerShdw blurRad="38100" dist="38100" dir="2700000" algn="tl">
                        <a:srgbClr val="000000"/>
                      </a:outerShdw>
                    </a:effectLst>
                    <a:latin typeface="Arial" charset="0"/>
                    <a:ea typeface="+mn-ea"/>
                  </a:rPr>
                  <a:t>DECISIONES</a:t>
                </a:r>
              </a:p>
              <a:p>
                <a:pPr algn="ctr">
                  <a:defRPr/>
                </a:pPr>
                <a:r>
                  <a:rPr kumimoji="1" lang="es-MX" sz="1200" b="1" dirty="0">
                    <a:solidFill>
                      <a:srgbClr val="FFFF00"/>
                    </a:solidFill>
                    <a:effectLst>
                      <a:outerShdw blurRad="38100" dist="38100" dir="2700000" algn="tl">
                        <a:srgbClr val="000000"/>
                      </a:outerShdw>
                    </a:effectLst>
                    <a:latin typeface="Arial" charset="0"/>
                    <a:ea typeface="+mn-ea"/>
                  </a:rPr>
                  <a:t>EN EL DEPARTAMENTO</a:t>
                </a:r>
              </a:p>
              <a:p>
                <a:pPr algn="ctr">
                  <a:defRPr/>
                </a:pPr>
                <a:r>
                  <a:rPr kumimoji="1" lang="es-MX" sz="1200" b="1" dirty="0">
                    <a:solidFill>
                      <a:srgbClr val="FFFF00"/>
                    </a:solidFill>
                    <a:effectLst>
                      <a:outerShdw blurRad="38100" dist="38100" dir="2700000" algn="tl">
                        <a:srgbClr val="000000"/>
                      </a:outerShdw>
                    </a:effectLst>
                    <a:latin typeface="Arial" charset="0"/>
                    <a:ea typeface="+mn-ea"/>
                  </a:rPr>
                  <a:t>DE PERSONAL</a:t>
                </a:r>
                <a:endParaRPr kumimoji="1" lang="es-ES" sz="1200" b="1" dirty="0">
                  <a:solidFill>
                    <a:srgbClr val="FFFF00"/>
                  </a:solidFill>
                  <a:effectLst>
                    <a:outerShdw blurRad="38100" dist="38100" dir="2700000" algn="tl">
                      <a:srgbClr val="000000"/>
                    </a:outerShdw>
                  </a:effectLst>
                  <a:latin typeface="Arial" charset="0"/>
                  <a:ea typeface="+mn-ea"/>
                </a:endParaRPr>
              </a:p>
            </p:txBody>
          </p:sp>
          <p:sp>
            <p:nvSpPr>
              <p:cNvPr id="394247" name="Rectangle 7"/>
              <p:cNvSpPr>
                <a:spLocks noChangeArrowheads="1"/>
              </p:cNvSpPr>
              <p:nvPr/>
            </p:nvSpPr>
            <p:spPr bwMode="auto">
              <a:xfrm>
                <a:off x="4224" y="3216"/>
                <a:ext cx="1104" cy="336"/>
              </a:xfrm>
              <a:prstGeom prst="rect">
                <a:avLst/>
              </a:prstGeom>
              <a:ln/>
              <a:extLst/>
            </p:spPr>
            <p:style>
              <a:lnRef idx="2">
                <a:schemeClr val="dk1">
                  <a:shade val="50000"/>
                </a:schemeClr>
              </a:lnRef>
              <a:fillRef idx="1">
                <a:schemeClr val="dk1"/>
              </a:fillRef>
              <a:effectRef idx="0">
                <a:schemeClr val="dk1"/>
              </a:effectRef>
              <a:fontRef idx="minor">
                <a:schemeClr val="lt1"/>
              </a:fontRef>
            </p:style>
            <p:txBody>
              <a:bodyPr wrap="none" anchor="ctr"/>
              <a:lstStyle/>
              <a:p>
                <a:pPr algn="ctr">
                  <a:defRPr/>
                </a:pPr>
                <a:r>
                  <a:rPr kumimoji="1" lang="es-MX" sz="1200" b="1" dirty="0">
                    <a:solidFill>
                      <a:srgbClr val="FFFF00"/>
                    </a:solidFill>
                    <a:effectLst>
                      <a:outerShdw blurRad="38100" dist="38100" dir="2700000" algn="tl">
                        <a:srgbClr val="000000"/>
                      </a:outerShdw>
                    </a:effectLst>
                    <a:latin typeface="Arial" charset="0"/>
                    <a:ea typeface="+mn-ea"/>
                  </a:rPr>
                  <a:t>REGISTROS </a:t>
                </a:r>
              </a:p>
              <a:p>
                <a:pPr algn="ctr">
                  <a:defRPr/>
                </a:pPr>
                <a:r>
                  <a:rPr kumimoji="1" lang="es-MX" sz="1200" b="1" dirty="0">
                    <a:solidFill>
                      <a:srgbClr val="FFFF00"/>
                    </a:solidFill>
                    <a:effectLst>
                      <a:outerShdw blurRad="38100" dist="38100" dir="2700000" algn="tl">
                        <a:srgbClr val="000000"/>
                      </a:outerShdw>
                    </a:effectLst>
                    <a:latin typeface="Arial" charset="0"/>
                    <a:ea typeface="+mn-ea"/>
                  </a:rPr>
                  <a:t>DEL EMPLEADO</a:t>
                </a:r>
                <a:endParaRPr kumimoji="1" lang="es-ES" sz="1200" b="1" dirty="0">
                  <a:solidFill>
                    <a:srgbClr val="FFFF00"/>
                  </a:solidFill>
                  <a:effectLst>
                    <a:outerShdw blurRad="38100" dist="38100" dir="2700000" algn="tl">
                      <a:srgbClr val="000000"/>
                    </a:outerShdw>
                  </a:effectLst>
                  <a:latin typeface="Arial" charset="0"/>
                  <a:ea typeface="+mn-ea"/>
                </a:endParaRPr>
              </a:p>
            </p:txBody>
          </p:sp>
          <p:sp>
            <p:nvSpPr>
              <p:cNvPr id="394248" name="Rectangle 8"/>
              <p:cNvSpPr>
                <a:spLocks noChangeArrowheads="1"/>
              </p:cNvSpPr>
              <p:nvPr/>
            </p:nvSpPr>
            <p:spPr bwMode="auto">
              <a:xfrm>
                <a:off x="2189" y="2448"/>
                <a:ext cx="1299" cy="336"/>
              </a:xfrm>
              <a:prstGeom prst="rect">
                <a:avLst/>
              </a:prstGeom>
              <a:ln/>
              <a:extLst/>
            </p:spPr>
            <p:style>
              <a:lnRef idx="2">
                <a:schemeClr val="dk1">
                  <a:shade val="50000"/>
                </a:schemeClr>
              </a:lnRef>
              <a:fillRef idx="1">
                <a:schemeClr val="dk1"/>
              </a:fillRef>
              <a:effectRef idx="0">
                <a:schemeClr val="dk1"/>
              </a:effectRef>
              <a:fontRef idx="minor">
                <a:schemeClr val="lt1"/>
              </a:fontRef>
            </p:style>
            <p:txBody>
              <a:bodyPr wrap="none" anchor="ct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kumimoji="1" lang="es-MX" altLang="es-MX" sz="1200" b="1" dirty="0">
                    <a:solidFill>
                      <a:srgbClr val="FFFF00"/>
                    </a:solidFill>
                    <a:effectLst>
                      <a:outerShdw blurRad="38100" dist="38100" dir="2700000" algn="tl">
                        <a:srgbClr val="000000"/>
                      </a:outerShdw>
                    </a:effectLst>
                    <a:latin typeface="Arial" pitchFamily="34" charset="0"/>
                  </a:rPr>
                  <a:t>NORMAS RELACIONADAS</a:t>
                </a:r>
              </a:p>
              <a:p>
                <a:pPr algn="ctr" eaLnBrk="1" hangingPunct="1"/>
                <a:r>
                  <a:rPr kumimoji="1" lang="es-MX" altLang="es-MX" sz="1200" b="1" dirty="0">
                    <a:solidFill>
                      <a:srgbClr val="FFFF00"/>
                    </a:solidFill>
                    <a:effectLst>
                      <a:outerShdw blurRad="38100" dist="38100" dir="2700000" algn="tl">
                        <a:srgbClr val="000000"/>
                      </a:outerShdw>
                    </a:effectLst>
                    <a:latin typeface="Arial" pitchFamily="34" charset="0"/>
                  </a:rPr>
                  <a:t>CON EL DESEMPEÑO</a:t>
                </a:r>
              </a:p>
            </p:txBody>
          </p:sp>
          <p:sp>
            <p:nvSpPr>
              <p:cNvPr id="394249" name="Rectangle 9"/>
              <p:cNvSpPr>
                <a:spLocks noChangeArrowheads="1"/>
              </p:cNvSpPr>
              <p:nvPr/>
            </p:nvSpPr>
            <p:spPr bwMode="auto">
              <a:xfrm>
                <a:off x="2303" y="1584"/>
                <a:ext cx="1096" cy="576"/>
              </a:xfrm>
              <a:prstGeom prst="rect">
                <a:avLst/>
              </a:prstGeom>
              <a:ln/>
              <a:extLst/>
            </p:spPr>
            <p:style>
              <a:lnRef idx="2">
                <a:schemeClr val="dk1">
                  <a:shade val="50000"/>
                </a:schemeClr>
              </a:lnRef>
              <a:fillRef idx="1">
                <a:schemeClr val="dk1"/>
              </a:fillRef>
              <a:effectRef idx="0">
                <a:schemeClr val="dk1"/>
              </a:effectRef>
              <a:fontRef idx="minor">
                <a:schemeClr val="lt1"/>
              </a:fontRef>
            </p:style>
            <p:txBody>
              <a:bodyPr wrap="none" anchor="ct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kumimoji="1" lang="es-MX" altLang="es-MX" sz="1200" b="1" dirty="0">
                    <a:solidFill>
                      <a:srgbClr val="FFFF00"/>
                    </a:solidFill>
                    <a:effectLst>
                      <a:outerShdw blurRad="38100" dist="38100" dir="2700000" algn="tl">
                        <a:srgbClr val="000000"/>
                      </a:outerShdw>
                    </a:effectLst>
                    <a:latin typeface="Arial" pitchFamily="34" charset="0"/>
                  </a:rPr>
                  <a:t>NORMAS ESTANDARES</a:t>
                </a:r>
              </a:p>
              <a:p>
                <a:pPr algn="ctr" eaLnBrk="1" hangingPunct="1"/>
                <a:r>
                  <a:rPr kumimoji="1" lang="es-MX" altLang="es-MX" sz="1200" b="1" dirty="0">
                    <a:solidFill>
                      <a:srgbClr val="FFFF00"/>
                    </a:solidFill>
                    <a:effectLst>
                      <a:outerShdw blurRad="38100" dist="38100" dir="2700000" algn="tl">
                        <a:srgbClr val="000000"/>
                      </a:outerShdw>
                    </a:effectLst>
                    <a:latin typeface="Arial" pitchFamily="34" charset="0"/>
                  </a:rPr>
                  <a:t>DE DESEMPEÑO</a:t>
                </a:r>
              </a:p>
              <a:p>
                <a:pPr algn="ctr" eaLnBrk="1" hangingPunct="1"/>
                <a:r>
                  <a:rPr kumimoji="1" lang="es-MX" altLang="es-MX" sz="1200" b="1" dirty="0">
                    <a:solidFill>
                      <a:srgbClr val="FFFF00"/>
                    </a:solidFill>
                    <a:effectLst>
                      <a:outerShdw blurRad="38100" dist="38100" dir="2700000" algn="tl">
                        <a:srgbClr val="000000"/>
                      </a:outerShdw>
                    </a:effectLst>
                    <a:latin typeface="Arial" pitchFamily="34" charset="0"/>
                  </a:rPr>
                  <a:t>INDIVIDUAL O GRUPAL</a:t>
                </a:r>
                <a:endParaRPr kumimoji="1" lang="es-ES" altLang="es-MX" sz="1200" b="1" dirty="0">
                  <a:solidFill>
                    <a:srgbClr val="FFFF00"/>
                  </a:solidFill>
                  <a:effectLst>
                    <a:outerShdw blurRad="38100" dist="38100" dir="2700000" algn="tl">
                      <a:srgbClr val="000000"/>
                    </a:outerShdw>
                  </a:effectLst>
                  <a:latin typeface="Arial" pitchFamily="34" charset="0"/>
                </a:endParaRPr>
              </a:p>
            </p:txBody>
          </p:sp>
          <p:sp>
            <p:nvSpPr>
              <p:cNvPr id="394250" name="Rectangle 10"/>
              <p:cNvSpPr>
                <a:spLocks noChangeArrowheads="1"/>
              </p:cNvSpPr>
              <p:nvPr/>
            </p:nvSpPr>
            <p:spPr bwMode="auto">
              <a:xfrm>
                <a:off x="4138" y="864"/>
                <a:ext cx="1190" cy="336"/>
              </a:xfrm>
              <a:prstGeom prst="rect">
                <a:avLst/>
              </a:prstGeom>
              <a:ln/>
              <a:extLst/>
            </p:spPr>
            <p:style>
              <a:lnRef idx="2">
                <a:schemeClr val="dk1">
                  <a:shade val="50000"/>
                </a:schemeClr>
              </a:lnRef>
              <a:fillRef idx="1">
                <a:schemeClr val="dk1"/>
              </a:fillRef>
              <a:effectRef idx="0">
                <a:schemeClr val="dk1"/>
              </a:effectRef>
              <a:fontRef idx="minor">
                <a:schemeClr val="lt1"/>
              </a:fontRef>
            </p:style>
            <p:txBody>
              <a:bodyPr wrap="none" anchor="ctr"/>
              <a:lstStyle/>
              <a:p>
                <a:pPr algn="ctr">
                  <a:defRPr/>
                </a:pPr>
                <a:r>
                  <a:rPr kumimoji="1" lang="es-MX" sz="1400" b="1" dirty="0">
                    <a:solidFill>
                      <a:srgbClr val="FFFF00"/>
                    </a:solidFill>
                    <a:effectLst>
                      <a:outerShdw blurRad="38100" dist="38100" dir="2700000" algn="tl">
                        <a:srgbClr val="000000"/>
                      </a:outerShdw>
                    </a:effectLst>
                    <a:latin typeface="Arial" charset="0"/>
                    <a:ea typeface="+mn-ea"/>
                  </a:rPr>
                  <a:t>RETROALIMENTACION</a:t>
                </a:r>
              </a:p>
              <a:p>
                <a:pPr algn="ctr">
                  <a:defRPr/>
                </a:pPr>
                <a:r>
                  <a:rPr kumimoji="1" lang="es-MX" sz="1400" b="1" dirty="0">
                    <a:solidFill>
                      <a:srgbClr val="FFFF00"/>
                    </a:solidFill>
                    <a:effectLst>
                      <a:outerShdw blurRad="38100" dist="38100" dir="2700000" algn="tl">
                        <a:srgbClr val="000000"/>
                      </a:outerShdw>
                    </a:effectLst>
                    <a:latin typeface="Arial" charset="0"/>
                    <a:ea typeface="+mn-ea"/>
                  </a:rPr>
                  <a:t>DEL EMPLEADO</a:t>
                </a:r>
                <a:endParaRPr kumimoji="1" lang="es-ES" sz="1400" b="1" dirty="0">
                  <a:solidFill>
                    <a:srgbClr val="FFFF00"/>
                  </a:solidFill>
                  <a:effectLst>
                    <a:outerShdw blurRad="38100" dist="38100" dir="2700000" algn="tl">
                      <a:srgbClr val="000000"/>
                    </a:outerShdw>
                  </a:effectLst>
                  <a:latin typeface="Arial" charset="0"/>
                  <a:ea typeface="+mn-ea"/>
                </a:endParaRPr>
              </a:p>
            </p:txBody>
          </p:sp>
          <p:sp>
            <p:nvSpPr>
              <p:cNvPr id="394251" name="Rectangle 11"/>
              <p:cNvSpPr>
                <a:spLocks noChangeArrowheads="1"/>
              </p:cNvSpPr>
              <p:nvPr/>
            </p:nvSpPr>
            <p:spPr bwMode="auto">
              <a:xfrm>
                <a:off x="2303" y="864"/>
                <a:ext cx="1096" cy="336"/>
              </a:xfrm>
              <a:prstGeom prst="rect">
                <a:avLst/>
              </a:prstGeom>
              <a:ln/>
              <a:extLst/>
            </p:spPr>
            <p:style>
              <a:lnRef idx="2">
                <a:schemeClr val="dk1">
                  <a:shade val="50000"/>
                </a:schemeClr>
              </a:lnRef>
              <a:fillRef idx="1">
                <a:schemeClr val="dk1"/>
              </a:fillRef>
              <a:effectRef idx="0">
                <a:schemeClr val="dk1"/>
              </a:effectRef>
              <a:fontRef idx="minor">
                <a:schemeClr val="lt1"/>
              </a:fontRef>
            </p:style>
            <p:txBody>
              <a:bodyPr wrap="none" anchor="ct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kumimoji="1" lang="es-MX" altLang="es-MX" sz="1400" b="1" dirty="0">
                    <a:solidFill>
                      <a:srgbClr val="FFFF00"/>
                    </a:solidFill>
                    <a:effectLst>
                      <a:outerShdw blurRad="38100" dist="38100" dir="2700000" algn="tl">
                        <a:srgbClr val="000000"/>
                      </a:outerShdw>
                    </a:effectLst>
                    <a:latin typeface="Arial" pitchFamily="34" charset="0"/>
                  </a:rPr>
                  <a:t>EVALUACION </a:t>
                </a:r>
              </a:p>
              <a:p>
                <a:pPr algn="ctr" eaLnBrk="1" hangingPunct="1"/>
                <a:r>
                  <a:rPr kumimoji="1" lang="es-MX" altLang="es-MX" sz="1400" b="1" dirty="0">
                    <a:solidFill>
                      <a:srgbClr val="FFFF00"/>
                    </a:solidFill>
                    <a:effectLst>
                      <a:outerShdw blurRad="38100" dist="38100" dir="2700000" algn="tl">
                        <a:srgbClr val="000000"/>
                      </a:outerShdw>
                    </a:effectLst>
                    <a:latin typeface="Arial" pitchFamily="34" charset="0"/>
                  </a:rPr>
                  <a:t>DEL DESEMPEÑO</a:t>
                </a:r>
                <a:endParaRPr kumimoji="1" lang="es-ES" altLang="es-MX" sz="1400" b="1" dirty="0">
                  <a:solidFill>
                    <a:srgbClr val="FFFF00"/>
                  </a:solidFill>
                  <a:effectLst>
                    <a:outerShdw blurRad="38100" dist="38100" dir="2700000" algn="tl">
                      <a:srgbClr val="000000"/>
                    </a:outerShdw>
                  </a:effectLst>
                  <a:latin typeface="Arial" pitchFamily="34" charset="0"/>
                </a:endParaRPr>
              </a:p>
            </p:txBody>
          </p:sp>
          <p:cxnSp>
            <p:nvCxnSpPr>
              <p:cNvPr id="287757" name="AutoShape 12"/>
              <p:cNvCxnSpPr>
                <a:cxnSpLocks noChangeShapeType="1"/>
                <a:stCxn id="394244" idx="3"/>
                <a:endCxn id="394251" idx="1"/>
              </p:cNvCxnSpPr>
              <p:nvPr/>
            </p:nvCxnSpPr>
            <p:spPr bwMode="auto">
              <a:xfrm>
                <a:off x="1431" y="1032"/>
                <a:ext cx="872" cy="0"/>
              </a:xfrm>
              <a:prstGeom prst="straightConnector1">
                <a:avLst/>
              </a:prstGeom>
              <a:noFill/>
              <a:ln w="25400" cap="sq">
                <a:solidFill>
                  <a:schemeClr val="tx2"/>
                </a:solidFill>
                <a:round/>
                <a:headEnd type="none" w="sm" len="sm"/>
                <a:tailEnd type="triangle"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287758" name="AutoShape 13"/>
              <p:cNvCxnSpPr>
                <a:cxnSpLocks noChangeShapeType="1"/>
                <a:stCxn id="394251" idx="3"/>
                <a:endCxn id="394250" idx="1"/>
              </p:cNvCxnSpPr>
              <p:nvPr/>
            </p:nvCxnSpPr>
            <p:spPr bwMode="auto">
              <a:xfrm>
                <a:off x="3399" y="1032"/>
                <a:ext cx="739" cy="0"/>
              </a:xfrm>
              <a:prstGeom prst="straightConnector1">
                <a:avLst/>
              </a:prstGeom>
              <a:noFill/>
              <a:ln w="25400" cap="sq">
                <a:solidFill>
                  <a:schemeClr val="tx2"/>
                </a:solidFill>
                <a:round/>
                <a:headEnd type="none" w="sm" len="sm"/>
                <a:tailEnd type="triangle"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287759" name="AutoShape 14"/>
              <p:cNvCxnSpPr>
                <a:cxnSpLocks noChangeShapeType="1"/>
                <a:endCxn id="394247" idx="0"/>
              </p:cNvCxnSpPr>
              <p:nvPr/>
            </p:nvCxnSpPr>
            <p:spPr bwMode="auto">
              <a:xfrm>
                <a:off x="4744" y="1200"/>
                <a:ext cx="32" cy="2016"/>
              </a:xfrm>
              <a:prstGeom prst="straightConnector1">
                <a:avLst/>
              </a:prstGeom>
              <a:noFill/>
              <a:ln w="25400" cap="sq">
                <a:solidFill>
                  <a:schemeClr val="tx2"/>
                </a:solidFill>
                <a:round/>
                <a:headEnd type="none" w="sm" len="sm"/>
                <a:tailEnd type="triangle"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287760" name="AutoShape 15"/>
              <p:cNvCxnSpPr>
                <a:cxnSpLocks noChangeShapeType="1"/>
                <a:stCxn id="394247" idx="1"/>
                <a:endCxn id="394246" idx="3"/>
              </p:cNvCxnSpPr>
              <p:nvPr/>
            </p:nvCxnSpPr>
            <p:spPr bwMode="auto">
              <a:xfrm flipH="1">
                <a:off x="1431" y="3384"/>
                <a:ext cx="2793" cy="0"/>
              </a:xfrm>
              <a:prstGeom prst="straightConnector1">
                <a:avLst/>
              </a:prstGeom>
              <a:noFill/>
              <a:ln w="25400" cap="sq">
                <a:solidFill>
                  <a:schemeClr val="tx2"/>
                </a:solidFill>
                <a:round/>
                <a:headEnd type="none" w="sm" len="sm"/>
                <a:tailEnd type="triangle"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287761" name="AutoShape 16"/>
              <p:cNvCxnSpPr>
                <a:cxnSpLocks noChangeShapeType="1"/>
                <a:stCxn id="394248" idx="0"/>
                <a:endCxn id="394249" idx="2"/>
              </p:cNvCxnSpPr>
              <p:nvPr/>
            </p:nvCxnSpPr>
            <p:spPr bwMode="auto">
              <a:xfrm flipV="1">
                <a:off x="2838" y="2160"/>
                <a:ext cx="13" cy="288"/>
              </a:xfrm>
              <a:prstGeom prst="straightConnector1">
                <a:avLst/>
              </a:prstGeom>
              <a:noFill/>
              <a:ln w="25400" cap="sq">
                <a:solidFill>
                  <a:schemeClr val="tx2"/>
                </a:solidFill>
                <a:round/>
                <a:headEnd type="none" w="sm" len="sm"/>
                <a:tailEnd type="triangle"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287762" name="AutoShape 17"/>
              <p:cNvCxnSpPr>
                <a:cxnSpLocks noChangeShapeType="1"/>
                <a:stCxn id="394249" idx="0"/>
                <a:endCxn id="394251" idx="2"/>
              </p:cNvCxnSpPr>
              <p:nvPr/>
            </p:nvCxnSpPr>
            <p:spPr bwMode="auto">
              <a:xfrm flipV="1">
                <a:off x="2856" y="1200"/>
                <a:ext cx="0" cy="384"/>
              </a:xfrm>
              <a:prstGeom prst="straightConnector1">
                <a:avLst/>
              </a:prstGeom>
              <a:noFill/>
              <a:ln w="25400" cap="sq">
                <a:solidFill>
                  <a:schemeClr val="tx2"/>
                </a:solidFill>
                <a:round/>
                <a:headEnd type="none" w="sm" len="sm"/>
                <a:tailEnd type="triangle"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287763" name="AutoShape 18"/>
              <p:cNvCxnSpPr>
                <a:cxnSpLocks noChangeShapeType="1"/>
                <a:stCxn id="394246" idx="0"/>
                <a:endCxn id="394244" idx="2"/>
              </p:cNvCxnSpPr>
              <p:nvPr/>
            </p:nvCxnSpPr>
            <p:spPr bwMode="auto">
              <a:xfrm flipV="1">
                <a:off x="879" y="1200"/>
                <a:ext cx="0" cy="2016"/>
              </a:xfrm>
              <a:prstGeom prst="straightConnector1">
                <a:avLst/>
              </a:prstGeom>
              <a:noFill/>
              <a:ln w="25400" cap="sq">
                <a:solidFill>
                  <a:schemeClr val="tx2"/>
                </a:solidFill>
                <a:round/>
                <a:headEnd type="none" w="sm" len="sm"/>
                <a:tailEnd type="triangle"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287764" name="Line 19"/>
              <p:cNvSpPr>
                <a:spLocks noChangeShapeType="1"/>
              </p:cNvSpPr>
              <p:nvPr/>
            </p:nvSpPr>
            <p:spPr bwMode="auto">
              <a:xfrm flipH="1">
                <a:off x="864" y="2976"/>
                <a:ext cx="3888" cy="0"/>
              </a:xfrm>
              <a:prstGeom prst="line">
                <a:avLst/>
              </a:prstGeom>
              <a:noFill/>
              <a:ln w="25400" cap="sq">
                <a:solidFill>
                  <a:schemeClr val="tx2"/>
                </a:solidFill>
                <a:round/>
                <a:headEnd type="none" w="sm" len="sm"/>
                <a:tailEnd type="triangle"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Times New Roman" charset="0"/>
                  <a:ea typeface="ＭＳ Ｐゴシック" charset="0"/>
                </a:endParaRPr>
              </a:p>
            </p:txBody>
          </p:sp>
        </p:grpSp>
        <p:sp>
          <p:nvSpPr>
            <p:cNvPr id="394261" name="Text Box 21"/>
            <p:cNvSpPr txBox="1">
              <a:spLocks noChangeArrowheads="1"/>
            </p:cNvSpPr>
            <p:nvPr/>
          </p:nvSpPr>
          <p:spPr bwMode="auto">
            <a:xfrm>
              <a:off x="1036" y="695"/>
              <a:ext cx="3815" cy="28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kumimoji="1" lang="es-MX" altLang="es-MX" b="1" i="1" dirty="0">
                  <a:solidFill>
                    <a:schemeClr val="tx2"/>
                  </a:solidFill>
                  <a:effectLst>
                    <a:outerShdw blurRad="38100" dist="38100" dir="2700000" algn="tl">
                      <a:srgbClr val="C0C0C0"/>
                    </a:outerShdw>
                  </a:effectLst>
                  <a:latin typeface="Arial" pitchFamily="34" charset="0"/>
                </a:rPr>
                <a:t>ELEMENTOS CLAVE EN LOS SISTEMAS </a:t>
              </a: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94242">
                                            <p:txEl>
                                              <p:pRg st="0" end="0"/>
                                            </p:txEl>
                                          </p:spTgt>
                                        </p:tgtEl>
                                        <p:attrNameLst>
                                          <p:attrName>style.visibility</p:attrName>
                                        </p:attrNameLst>
                                      </p:cBhvr>
                                      <p:to>
                                        <p:strVal val="visible"/>
                                      </p:to>
                                    </p:set>
                                    <p:anim calcmode="lin" valueType="num">
                                      <p:cBhvr>
                                        <p:cTn id="7" dur="500" fill="hold"/>
                                        <p:tgtEl>
                                          <p:spTgt spid="394242">
                                            <p:txEl>
                                              <p:pRg st="0" end="0"/>
                                            </p:txEl>
                                          </p:spTgt>
                                        </p:tgtEl>
                                        <p:attrNameLst>
                                          <p:attrName>ppt_w</p:attrName>
                                        </p:attrNameLst>
                                      </p:cBhvr>
                                      <p:tavLst>
                                        <p:tav tm="0">
                                          <p:val>
                                            <p:strVal val="4*#ppt_w"/>
                                          </p:val>
                                        </p:tav>
                                        <p:tav tm="100000">
                                          <p:val>
                                            <p:strVal val="#ppt_w"/>
                                          </p:val>
                                        </p:tav>
                                      </p:tavLst>
                                    </p:anim>
                                    <p:anim calcmode="lin" valueType="num">
                                      <p:cBhvr>
                                        <p:cTn id="8" dur="500" fill="hold"/>
                                        <p:tgtEl>
                                          <p:spTgt spid="394242">
                                            <p:txEl>
                                              <p:pRg st="0" end="0"/>
                                            </p:txEl>
                                          </p:spTgt>
                                        </p:tgtEl>
                                        <p:attrNameLst>
                                          <p:attrName>ppt_h</p:attrName>
                                        </p:attrNameLst>
                                      </p:cBhvr>
                                      <p:tavLst>
                                        <p:tav tm="0">
                                          <p:val>
                                            <p:strVal val="4*#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394262"/>
                                        </p:tgtEl>
                                        <p:attrNameLst>
                                          <p:attrName>style.visibility</p:attrName>
                                        </p:attrNameLst>
                                      </p:cBhvr>
                                      <p:to>
                                        <p:strVal val="visible"/>
                                      </p:to>
                                    </p:set>
                                    <p:anim calcmode="lin" valueType="num">
                                      <p:cBhvr>
                                        <p:cTn id="13" dur="500" fill="hold"/>
                                        <p:tgtEl>
                                          <p:spTgt spid="394262"/>
                                        </p:tgtEl>
                                        <p:attrNameLst>
                                          <p:attrName>ppt_w</p:attrName>
                                        </p:attrNameLst>
                                      </p:cBhvr>
                                      <p:tavLst>
                                        <p:tav tm="0">
                                          <p:val>
                                            <p:fltVal val="0"/>
                                          </p:val>
                                        </p:tav>
                                        <p:tav tm="100000">
                                          <p:val>
                                            <p:strVal val="#ppt_w"/>
                                          </p:val>
                                        </p:tav>
                                      </p:tavLst>
                                    </p:anim>
                                    <p:anim calcmode="lin" valueType="num">
                                      <p:cBhvr>
                                        <p:cTn id="14" dur="500" fill="hold"/>
                                        <p:tgtEl>
                                          <p:spTgt spid="39426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4242" grpId="0" build="p" autoUpdateAnimBg="0" advAuto="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Rectangle 2"/>
          <p:cNvSpPr>
            <a:spLocks noChangeArrowheads="1"/>
          </p:cNvSpPr>
          <p:nvPr/>
        </p:nvSpPr>
        <p:spPr bwMode="auto">
          <a:xfrm>
            <a:off x="625797" y="179928"/>
            <a:ext cx="8194675" cy="58477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3200" b="1" dirty="0" smtClean="0">
                <a:solidFill>
                  <a:schemeClr val="tx2"/>
                </a:solidFill>
                <a:effectLst>
                  <a:outerShdw blurRad="38100" dist="38100" dir="2700000" algn="tl">
                    <a:srgbClr val="C0C0C0"/>
                  </a:outerShdw>
                </a:effectLst>
                <a:latin typeface="Arial" pitchFamily="34" charset="0"/>
              </a:rPr>
              <a:t>Planeación </a:t>
            </a:r>
            <a:r>
              <a:rPr lang="es-MX" altLang="es-MX" sz="3200" b="1" dirty="0">
                <a:solidFill>
                  <a:schemeClr val="tx2"/>
                </a:solidFill>
                <a:effectLst>
                  <a:outerShdw blurRad="38100" dist="38100" dir="2700000" algn="tl">
                    <a:srgbClr val="C0C0C0"/>
                  </a:outerShdw>
                </a:effectLst>
                <a:latin typeface="Arial" pitchFamily="34" charset="0"/>
              </a:rPr>
              <a:t>de los Recursos Humanos</a:t>
            </a:r>
            <a:endParaRPr lang="es-ES" altLang="es-MX" sz="3200" b="1" dirty="0">
              <a:solidFill>
                <a:schemeClr val="tx2"/>
              </a:solidFill>
              <a:effectLst>
                <a:outerShdw blurRad="38100" dist="38100" dir="2700000" algn="tl">
                  <a:srgbClr val="C0C0C0"/>
                </a:outerShdw>
              </a:effectLst>
              <a:latin typeface="Arial" pitchFamily="34" charset="0"/>
            </a:endParaRPr>
          </a:p>
        </p:txBody>
      </p:sp>
      <p:sp>
        <p:nvSpPr>
          <p:cNvPr id="422915" name="Rectangle 3"/>
          <p:cNvSpPr>
            <a:spLocks noChangeArrowheads="1"/>
          </p:cNvSpPr>
          <p:nvPr/>
        </p:nvSpPr>
        <p:spPr bwMode="auto">
          <a:xfrm>
            <a:off x="728662" y="836712"/>
            <a:ext cx="8451850" cy="5029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lnSpc>
                <a:spcPct val="90000"/>
              </a:lnSpc>
              <a:spcBef>
                <a:spcPct val="20000"/>
              </a:spcBef>
              <a:buClr>
                <a:srgbClr val="330099"/>
              </a:buClr>
              <a:buSzPct val="75000"/>
            </a:pPr>
            <a:endParaRPr lang="es-MX" altLang="es-MX" sz="2800" b="1" dirty="0">
              <a:solidFill>
                <a:schemeClr val="tx2"/>
              </a:solidFill>
              <a:latin typeface="Arial" pitchFamily="34" charset="0"/>
            </a:endParaRPr>
          </a:p>
        </p:txBody>
      </p:sp>
      <p:sp>
        <p:nvSpPr>
          <p:cNvPr id="6" name="Rectángulo 5"/>
          <p:cNvSpPr/>
          <p:nvPr/>
        </p:nvSpPr>
        <p:spPr>
          <a:xfrm>
            <a:off x="827584" y="1086991"/>
            <a:ext cx="8316416" cy="4955203"/>
          </a:xfrm>
          <a:prstGeom prst="rect">
            <a:avLst/>
          </a:prstGeom>
        </p:spPr>
        <p:txBody>
          <a:bodyPr wrap="square">
            <a:spAutoFit/>
          </a:bodyPr>
          <a:lstStyle/>
          <a:p>
            <a:r>
              <a:rPr lang="es-MX" sz="2800" b="1" dirty="0" smtClean="0"/>
              <a:t>La </a:t>
            </a:r>
            <a:r>
              <a:rPr lang="es-MX" sz="2800" b="1" dirty="0"/>
              <a:t>planificación estratégica posee tres niveles </a:t>
            </a:r>
            <a:r>
              <a:rPr lang="es-MX" sz="2800" b="1" dirty="0" smtClean="0"/>
              <a:t>:</a:t>
            </a:r>
          </a:p>
          <a:p>
            <a:endParaRPr lang="es-MX" sz="1200" dirty="0"/>
          </a:p>
          <a:p>
            <a:pPr marL="457200" indent="-457200">
              <a:buAutoNum type="arabicPeriod"/>
            </a:pPr>
            <a:r>
              <a:rPr lang="es-MX" sz="2800" b="1" dirty="0" smtClean="0"/>
              <a:t>Global </a:t>
            </a:r>
            <a:r>
              <a:rPr lang="es-MX" sz="2800" b="1" dirty="0"/>
              <a:t>o estratégico: </a:t>
            </a:r>
            <a:r>
              <a:rPr lang="es-MX" sz="2800" dirty="0"/>
              <a:t>define el propósito esencial de toda organización,</a:t>
            </a:r>
          </a:p>
          <a:p>
            <a:pPr marL="457200" indent="-457200">
              <a:buAutoNum type="arabicPeriod"/>
            </a:pPr>
            <a:r>
              <a:rPr lang="es-MX" sz="2800" b="1" dirty="0" smtClean="0"/>
              <a:t>Táctico </a:t>
            </a:r>
            <a:r>
              <a:rPr lang="es-MX" sz="2800" b="1" dirty="0"/>
              <a:t>o de coordinación: </a:t>
            </a:r>
            <a:r>
              <a:rPr lang="es-MX" sz="2800" dirty="0"/>
              <a:t>planes que cada organización concreta </a:t>
            </a:r>
            <a:endParaRPr lang="es-MX" sz="2800" dirty="0" smtClean="0"/>
          </a:p>
          <a:p>
            <a:pPr marL="457200" indent="-457200">
              <a:buAutoNum type="arabicPeriod"/>
            </a:pPr>
            <a:r>
              <a:rPr lang="es-MX" sz="2800" b="1" dirty="0" smtClean="0"/>
              <a:t>Estrategia </a:t>
            </a:r>
            <a:r>
              <a:rPr lang="es-MX" sz="2800" b="1" dirty="0"/>
              <a:t>funcional de cada unidad: </a:t>
            </a:r>
            <a:r>
              <a:rPr lang="es-MX" sz="2800" dirty="0"/>
              <a:t>para servir al plan </a:t>
            </a:r>
            <a:r>
              <a:rPr lang="es-MX" sz="2800" dirty="0" smtClean="0"/>
              <a:t>de coordinación</a:t>
            </a:r>
            <a:r>
              <a:rPr lang="es-MX" dirty="0" smtClean="0"/>
              <a:t>.</a:t>
            </a:r>
          </a:p>
          <a:p>
            <a:endParaRPr lang="es-MX" dirty="0" smtClean="0"/>
          </a:p>
          <a:p>
            <a:endParaRPr lang="es-MX" sz="1200" dirty="0"/>
          </a:p>
          <a:p>
            <a:pPr algn="ctr"/>
            <a:r>
              <a:rPr lang="es-MX" sz="3600" b="1" i="1" dirty="0" smtClean="0">
                <a:solidFill>
                  <a:srgbClr val="FF0000"/>
                </a:solidFill>
              </a:rPr>
              <a:t>“La </a:t>
            </a:r>
            <a:r>
              <a:rPr lang="es-MX" sz="3600" b="1" i="1" dirty="0">
                <a:solidFill>
                  <a:srgbClr val="FF0000"/>
                </a:solidFill>
              </a:rPr>
              <a:t>planificación es un proceso continuo, sujeto a adaptación y </a:t>
            </a:r>
            <a:r>
              <a:rPr lang="es-MX" sz="3600" b="1" i="1" dirty="0" smtClean="0">
                <a:solidFill>
                  <a:srgbClr val="FF0000"/>
                </a:solidFill>
              </a:rPr>
              <a:t>cambios”.</a:t>
            </a:r>
            <a:endParaRPr lang="es-MX" sz="3600" b="1" i="1" dirty="0">
              <a:solidFill>
                <a:srgbClr val="FF0000"/>
              </a:solidFill>
            </a:endParaRPr>
          </a:p>
        </p:txBody>
      </p:sp>
    </p:spTree>
    <p:extLst>
      <p:ext uri="{BB962C8B-B14F-4D97-AF65-F5344CB8AC3E}">
        <p14:creationId xmlns:p14="http://schemas.microsoft.com/office/powerpoint/2010/main" val="2163626779"/>
      </p:ext>
    </p:extLst>
  </p:cSld>
  <p:clrMapOvr>
    <a:masterClrMapping/>
  </p:clrMapOvr>
  <p:timing>
    <p:tnLst>
      <p:par>
        <p:cTn id="1" dur="indefinite" restart="never" nodeType="tmRoot"/>
      </p:par>
    </p:tnLst>
  </p:timing>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231798" y="4313631"/>
            <a:ext cx="6751955" cy="1014094"/>
          </a:xfrm>
          <a:prstGeom prst="rect">
            <a:avLst/>
          </a:prstGeom>
        </p:spPr>
        <p:txBody>
          <a:bodyPr vert="horz" wrap="square" lIns="0" tIns="118745" rIns="0" bIns="0" rtlCol="0">
            <a:spAutoFit/>
          </a:bodyPr>
          <a:lstStyle/>
          <a:p>
            <a:pPr marL="488315" marR="5080" indent="-476250">
              <a:lnSpc>
                <a:spcPts val="3460"/>
              </a:lnSpc>
              <a:spcBef>
                <a:spcPts val="935"/>
              </a:spcBef>
            </a:pPr>
            <a:r>
              <a:rPr sz="3600" b="1" spc="-5" dirty="0">
                <a:solidFill>
                  <a:srgbClr val="000099"/>
                </a:solidFill>
                <a:latin typeface="Tw Cen MT"/>
                <a:cs typeface="Tw Cen MT"/>
              </a:rPr>
              <a:t>CONCEPTOS </a:t>
            </a:r>
            <a:r>
              <a:rPr sz="3600" b="1" dirty="0">
                <a:solidFill>
                  <a:srgbClr val="000099"/>
                </a:solidFill>
                <a:latin typeface="Tw Cen MT"/>
                <a:cs typeface="Tw Cen MT"/>
              </a:rPr>
              <a:t>DE </a:t>
            </a:r>
            <a:r>
              <a:rPr sz="3600" b="1" spc="-10" dirty="0">
                <a:solidFill>
                  <a:srgbClr val="000099"/>
                </a:solidFill>
                <a:latin typeface="Tw Cen MT"/>
                <a:cs typeface="Tw Cen MT"/>
              </a:rPr>
              <a:t>COMPENSACION </a:t>
            </a:r>
            <a:r>
              <a:rPr sz="3600" b="1" dirty="0">
                <a:solidFill>
                  <a:srgbClr val="000099"/>
                </a:solidFill>
                <a:latin typeface="Tw Cen MT"/>
                <a:cs typeface="Tw Cen MT"/>
              </a:rPr>
              <a:t>,  </a:t>
            </a:r>
            <a:r>
              <a:rPr sz="3600" b="1" spc="-5" dirty="0">
                <a:solidFill>
                  <a:srgbClr val="000099"/>
                </a:solidFill>
                <a:latin typeface="Tw Cen MT"/>
                <a:cs typeface="Tw Cen MT"/>
              </a:rPr>
              <a:t>REMUNERACION </a:t>
            </a:r>
            <a:r>
              <a:rPr sz="3600" b="1" dirty="0">
                <a:solidFill>
                  <a:srgbClr val="000099"/>
                </a:solidFill>
                <a:latin typeface="Tw Cen MT"/>
                <a:cs typeface="Tw Cen MT"/>
              </a:rPr>
              <a:t>Y</a:t>
            </a:r>
            <a:r>
              <a:rPr sz="3600" b="1" spc="-25" dirty="0">
                <a:solidFill>
                  <a:srgbClr val="000099"/>
                </a:solidFill>
                <a:latin typeface="Tw Cen MT"/>
                <a:cs typeface="Tw Cen MT"/>
              </a:rPr>
              <a:t> </a:t>
            </a:r>
            <a:r>
              <a:rPr sz="3600" b="1" spc="-5" dirty="0">
                <a:solidFill>
                  <a:srgbClr val="000099"/>
                </a:solidFill>
                <a:latin typeface="Tw Cen MT"/>
                <a:cs typeface="Tw Cen MT"/>
              </a:rPr>
              <a:t>SALARIOS</a:t>
            </a:r>
            <a:endParaRPr sz="3600">
              <a:latin typeface="Tw Cen MT"/>
              <a:cs typeface="Tw Cen MT"/>
            </a:endParaRPr>
          </a:p>
        </p:txBody>
      </p:sp>
      <p:sp>
        <p:nvSpPr>
          <p:cNvPr id="3" name="object 3"/>
          <p:cNvSpPr/>
          <p:nvPr/>
        </p:nvSpPr>
        <p:spPr>
          <a:xfrm>
            <a:off x="2499360" y="1216152"/>
            <a:ext cx="4111751" cy="2901696"/>
          </a:xfrm>
          <a:prstGeom prst="rect">
            <a:avLst/>
          </a:prstGeom>
          <a:blipFill>
            <a:blip r:embed="rId2" cstate="print"/>
            <a:stretch>
              <a:fillRect/>
            </a:stretch>
          </a:blipFill>
        </p:spPr>
        <p:txBody>
          <a:bodyPr wrap="square" lIns="0" tIns="0" rIns="0" bIns="0" rtlCol="0"/>
          <a:lstStyle/>
          <a:p>
            <a:endParaRPr/>
          </a:p>
        </p:txBody>
      </p:sp>
      <p:sp>
        <p:nvSpPr>
          <p:cNvPr id="5" name="object 5"/>
          <p:cNvSpPr txBox="1"/>
          <p:nvPr/>
        </p:nvSpPr>
        <p:spPr>
          <a:xfrm>
            <a:off x="5475478" y="6661006"/>
            <a:ext cx="3568700" cy="196215"/>
          </a:xfrm>
          <a:prstGeom prst="rect">
            <a:avLst/>
          </a:prstGeom>
        </p:spPr>
        <p:txBody>
          <a:bodyPr vert="horz" wrap="square" lIns="0" tIns="0" rIns="0" bIns="0" rtlCol="0">
            <a:spAutoFit/>
          </a:bodyPr>
          <a:lstStyle/>
          <a:p>
            <a:pPr marL="12700">
              <a:lnSpc>
                <a:spcPts val="1425"/>
              </a:lnSpc>
            </a:pPr>
            <a:r>
              <a:rPr sz="1200" b="1" i="1" dirty="0">
                <a:solidFill>
                  <a:srgbClr val="FFFFFF"/>
                </a:solidFill>
                <a:latin typeface="Arial"/>
                <a:cs typeface="Arial"/>
              </a:rPr>
              <a:t>Instituto de Especialización </a:t>
            </a:r>
            <a:r>
              <a:rPr sz="1200" b="1" i="1" spc="-5" dirty="0">
                <a:solidFill>
                  <a:srgbClr val="FFFFFF"/>
                </a:solidFill>
                <a:latin typeface="Arial"/>
                <a:cs typeface="Arial"/>
              </a:rPr>
              <a:t>para </a:t>
            </a:r>
            <a:r>
              <a:rPr sz="1200" b="1" i="1" dirty="0">
                <a:solidFill>
                  <a:srgbClr val="FFFFFF"/>
                </a:solidFill>
                <a:latin typeface="Arial"/>
                <a:cs typeface="Arial"/>
              </a:rPr>
              <a:t>Ejecutivos,</a:t>
            </a:r>
            <a:r>
              <a:rPr sz="1200" b="1" i="1" spc="-210" dirty="0">
                <a:solidFill>
                  <a:srgbClr val="FFFFFF"/>
                </a:solidFill>
                <a:latin typeface="Arial"/>
                <a:cs typeface="Arial"/>
              </a:rPr>
              <a:t> </a:t>
            </a:r>
            <a:r>
              <a:rPr sz="1200" b="1" i="1" spc="-5" dirty="0">
                <a:solidFill>
                  <a:srgbClr val="FFFFFF"/>
                </a:solidFill>
                <a:latin typeface="Arial"/>
                <a:cs typeface="Arial"/>
              </a:rPr>
              <a:t>S.C.</a:t>
            </a:r>
            <a:endParaRPr sz="1200">
              <a:latin typeface="Arial"/>
              <a:cs typeface="Arial"/>
            </a:endParaRPr>
          </a:p>
        </p:txBody>
      </p:sp>
    </p:spTree>
    <p:extLst>
      <p:ext uri="{BB962C8B-B14F-4D97-AF65-F5344CB8AC3E}">
        <p14:creationId xmlns:p14="http://schemas.microsoft.com/office/powerpoint/2010/main" val="589977602"/>
      </p:ext>
    </p:extLst>
  </p:cSld>
  <p:clrMapOvr>
    <a:masterClrMapping/>
  </p:clrMapOvr>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69442" y="958672"/>
            <a:ext cx="7942580" cy="2825115"/>
          </a:xfrm>
          <a:prstGeom prst="rect">
            <a:avLst/>
          </a:prstGeom>
        </p:spPr>
        <p:txBody>
          <a:bodyPr vert="horz" wrap="square" lIns="0" tIns="12700" rIns="0" bIns="0" rtlCol="0">
            <a:spAutoFit/>
          </a:bodyPr>
          <a:lstStyle/>
          <a:p>
            <a:pPr marL="12700">
              <a:lnSpc>
                <a:spcPct val="100000"/>
              </a:lnSpc>
              <a:spcBef>
                <a:spcPts val="100"/>
              </a:spcBef>
            </a:pPr>
            <a:r>
              <a:rPr sz="1800" b="1" spc="-10" dirty="0">
                <a:latin typeface="Tw Cen MT"/>
                <a:cs typeface="Tw Cen MT"/>
              </a:rPr>
              <a:t>I. </a:t>
            </a:r>
            <a:r>
              <a:rPr sz="1800" b="1" dirty="0">
                <a:latin typeface="Tw Cen MT"/>
                <a:cs typeface="Tw Cen MT"/>
              </a:rPr>
              <a:t>CONCEPTO DE </a:t>
            </a:r>
            <a:r>
              <a:rPr sz="1800" b="1" spc="-10" dirty="0">
                <a:latin typeface="Tw Cen MT"/>
                <a:cs typeface="Tw Cen MT"/>
              </a:rPr>
              <a:t>COMPENSACION, REMUNERACION </a:t>
            </a:r>
            <a:r>
              <a:rPr sz="1800" b="1" dirty="0">
                <a:latin typeface="Tw Cen MT"/>
                <a:cs typeface="Tw Cen MT"/>
              </a:rPr>
              <a:t>Y</a:t>
            </a:r>
            <a:r>
              <a:rPr sz="1800" b="1" spc="-130" dirty="0">
                <a:latin typeface="Tw Cen MT"/>
                <a:cs typeface="Tw Cen MT"/>
              </a:rPr>
              <a:t> </a:t>
            </a:r>
            <a:r>
              <a:rPr sz="1800" b="1" spc="-15" dirty="0">
                <a:latin typeface="Tw Cen MT"/>
                <a:cs typeface="Tw Cen MT"/>
              </a:rPr>
              <a:t>SALARIO.</a:t>
            </a:r>
            <a:endParaRPr sz="1800">
              <a:latin typeface="Tw Cen MT"/>
              <a:cs typeface="Tw Cen MT"/>
            </a:endParaRPr>
          </a:p>
          <a:p>
            <a:pPr>
              <a:lnSpc>
                <a:spcPct val="100000"/>
              </a:lnSpc>
              <a:spcBef>
                <a:spcPts val="5"/>
              </a:spcBef>
            </a:pPr>
            <a:endParaRPr sz="2250">
              <a:latin typeface="Times New Roman"/>
              <a:cs typeface="Times New Roman"/>
            </a:endParaRPr>
          </a:p>
          <a:p>
            <a:pPr marL="12700" marR="5080" algn="just">
              <a:lnSpc>
                <a:spcPct val="80100"/>
              </a:lnSpc>
            </a:pPr>
            <a:r>
              <a:rPr sz="1800" dirty="0">
                <a:latin typeface="Tw Cen MT"/>
                <a:cs typeface="Tw Cen MT"/>
              </a:rPr>
              <a:t>En </a:t>
            </a:r>
            <a:r>
              <a:rPr sz="1800" spc="-10" dirty="0">
                <a:latin typeface="Tw Cen MT"/>
                <a:cs typeface="Tw Cen MT"/>
              </a:rPr>
              <a:t>nuestro </a:t>
            </a:r>
            <a:r>
              <a:rPr sz="1800" spc="-5" dirty="0">
                <a:latin typeface="Tw Cen MT"/>
                <a:cs typeface="Tw Cen MT"/>
              </a:rPr>
              <a:t>medio </a:t>
            </a:r>
            <a:r>
              <a:rPr sz="1800" dirty="0">
                <a:latin typeface="Tw Cen MT"/>
                <a:cs typeface="Tw Cen MT"/>
              </a:rPr>
              <a:t>se </a:t>
            </a:r>
            <a:r>
              <a:rPr sz="1800" spc="-10" dirty="0">
                <a:latin typeface="Tw Cen MT"/>
                <a:cs typeface="Tw Cen MT"/>
              </a:rPr>
              <a:t>utiliza </a:t>
            </a:r>
            <a:r>
              <a:rPr sz="1800" spc="5" dirty="0">
                <a:latin typeface="Tw Cen MT"/>
                <a:cs typeface="Tw Cen MT"/>
              </a:rPr>
              <a:t>el </a:t>
            </a:r>
            <a:r>
              <a:rPr sz="1800" dirty="0">
                <a:latin typeface="Tw Cen MT"/>
                <a:cs typeface="Tw Cen MT"/>
              </a:rPr>
              <a:t>término </a:t>
            </a:r>
            <a:r>
              <a:rPr sz="1800" spc="-10" dirty="0">
                <a:latin typeface="Tw Cen MT"/>
                <a:cs typeface="Tw Cen MT"/>
              </a:rPr>
              <a:t>COMPENSACION </a:t>
            </a:r>
            <a:r>
              <a:rPr sz="1800" spc="-15" dirty="0">
                <a:latin typeface="Tw Cen MT"/>
                <a:cs typeface="Tw Cen MT"/>
              </a:rPr>
              <a:t>para </a:t>
            </a:r>
            <a:r>
              <a:rPr sz="1800" spc="-5" dirty="0">
                <a:latin typeface="Tw Cen MT"/>
                <a:cs typeface="Tw Cen MT"/>
              </a:rPr>
              <a:t>designar todo </a:t>
            </a:r>
            <a:r>
              <a:rPr sz="1800" spc="-10" dirty="0">
                <a:latin typeface="Tw Cen MT"/>
                <a:cs typeface="Tw Cen MT"/>
              </a:rPr>
              <a:t>lo </a:t>
            </a:r>
            <a:r>
              <a:rPr sz="1800" spc="-5" dirty="0">
                <a:latin typeface="Tw Cen MT"/>
                <a:cs typeface="Tw Cen MT"/>
              </a:rPr>
              <a:t>que </a:t>
            </a:r>
            <a:r>
              <a:rPr sz="1800" dirty="0">
                <a:latin typeface="Tw Cen MT"/>
                <a:cs typeface="Tw Cen MT"/>
              </a:rPr>
              <a:t>una  persona </a:t>
            </a:r>
            <a:r>
              <a:rPr sz="1800" spc="-10" dirty="0">
                <a:latin typeface="Tw Cen MT"/>
                <a:cs typeface="Tw Cen MT"/>
              </a:rPr>
              <a:t>recibe </a:t>
            </a:r>
            <a:r>
              <a:rPr sz="1800" dirty="0">
                <a:latin typeface="Tw Cen MT"/>
                <a:cs typeface="Tw Cen MT"/>
              </a:rPr>
              <a:t>a </a:t>
            </a:r>
            <a:r>
              <a:rPr sz="1800" spc="-10" dirty="0">
                <a:latin typeface="Tw Cen MT"/>
                <a:cs typeface="Tw Cen MT"/>
              </a:rPr>
              <a:t>cambio </a:t>
            </a:r>
            <a:r>
              <a:rPr sz="1800" dirty="0">
                <a:latin typeface="Tw Cen MT"/>
                <a:cs typeface="Tw Cen MT"/>
              </a:rPr>
              <a:t>del </a:t>
            </a:r>
            <a:r>
              <a:rPr sz="1800" spc="-10" dirty="0">
                <a:latin typeface="Tw Cen MT"/>
                <a:cs typeface="Tw Cen MT"/>
              </a:rPr>
              <a:t>trabajo </a:t>
            </a:r>
            <a:r>
              <a:rPr sz="1800" spc="-5" dirty="0">
                <a:latin typeface="Tw Cen MT"/>
                <a:cs typeface="Tw Cen MT"/>
              </a:rPr>
              <a:t>que </a:t>
            </a:r>
            <a:r>
              <a:rPr sz="1800" dirty="0">
                <a:latin typeface="Tw Cen MT"/>
                <a:cs typeface="Tw Cen MT"/>
              </a:rPr>
              <a:t>desempeña </a:t>
            </a:r>
            <a:r>
              <a:rPr sz="1800" spc="-10" dirty="0">
                <a:latin typeface="Tw Cen MT"/>
                <a:cs typeface="Tw Cen MT"/>
              </a:rPr>
              <a:t>en </a:t>
            </a:r>
            <a:r>
              <a:rPr sz="1800" dirty="0">
                <a:latin typeface="Tw Cen MT"/>
                <a:cs typeface="Tw Cen MT"/>
              </a:rPr>
              <a:t>forma </a:t>
            </a:r>
            <a:r>
              <a:rPr sz="1800" spc="-5" dirty="0">
                <a:latin typeface="Tw Cen MT"/>
                <a:cs typeface="Tw Cen MT"/>
              </a:rPr>
              <a:t>subordinada </a:t>
            </a:r>
            <a:r>
              <a:rPr sz="1800" dirty="0">
                <a:latin typeface="Tw Cen MT"/>
                <a:cs typeface="Tw Cen MT"/>
              </a:rPr>
              <a:t>a un  </a:t>
            </a:r>
            <a:r>
              <a:rPr sz="1800" spc="-5" dirty="0">
                <a:latin typeface="Tw Cen MT"/>
                <a:cs typeface="Tw Cen MT"/>
              </a:rPr>
              <a:t>patrón.</a:t>
            </a:r>
            <a:endParaRPr sz="1800">
              <a:latin typeface="Tw Cen MT"/>
              <a:cs typeface="Tw Cen MT"/>
            </a:endParaRPr>
          </a:p>
          <a:p>
            <a:pPr>
              <a:lnSpc>
                <a:spcPct val="100000"/>
              </a:lnSpc>
              <a:spcBef>
                <a:spcPts val="5"/>
              </a:spcBef>
            </a:pPr>
            <a:endParaRPr sz="2250">
              <a:latin typeface="Times New Roman"/>
              <a:cs typeface="Times New Roman"/>
            </a:endParaRPr>
          </a:p>
          <a:p>
            <a:pPr marL="12700" marR="6985" algn="just">
              <a:lnSpc>
                <a:spcPct val="80000"/>
              </a:lnSpc>
            </a:pPr>
            <a:r>
              <a:rPr sz="1800" spc="-10" dirty="0">
                <a:latin typeface="Tw Cen MT"/>
                <a:cs typeface="Tw Cen MT"/>
              </a:rPr>
              <a:t>Dentro </a:t>
            </a:r>
            <a:r>
              <a:rPr sz="1800" spc="-5" dirty="0">
                <a:latin typeface="Tw Cen MT"/>
                <a:cs typeface="Tw Cen MT"/>
              </a:rPr>
              <a:t>de </a:t>
            </a:r>
            <a:r>
              <a:rPr sz="1800" spc="-10" dirty="0">
                <a:latin typeface="Tw Cen MT"/>
                <a:cs typeface="Tw Cen MT"/>
              </a:rPr>
              <a:t>lo </a:t>
            </a:r>
            <a:r>
              <a:rPr sz="1800" spc="-15" dirty="0">
                <a:latin typeface="Tw Cen MT"/>
                <a:cs typeface="Tw Cen MT"/>
              </a:rPr>
              <a:t>anterior, se </a:t>
            </a:r>
            <a:r>
              <a:rPr sz="1800" spc="-10" dirty="0">
                <a:latin typeface="Tw Cen MT"/>
                <a:cs typeface="Tw Cen MT"/>
              </a:rPr>
              <a:t>incluyen </a:t>
            </a:r>
            <a:r>
              <a:rPr sz="1800" spc="5" dirty="0">
                <a:latin typeface="Tw Cen MT"/>
                <a:cs typeface="Tw Cen MT"/>
              </a:rPr>
              <a:t>el </a:t>
            </a:r>
            <a:r>
              <a:rPr sz="1800" spc="-10" dirty="0">
                <a:latin typeface="Tw Cen MT"/>
                <a:cs typeface="Tw Cen MT"/>
              </a:rPr>
              <a:t>salario </a:t>
            </a:r>
            <a:r>
              <a:rPr sz="1800" dirty="0">
                <a:latin typeface="Tw Cen MT"/>
                <a:cs typeface="Tw Cen MT"/>
              </a:rPr>
              <a:t>o </a:t>
            </a:r>
            <a:r>
              <a:rPr sz="1800" spc="-15" dirty="0">
                <a:latin typeface="Tw Cen MT"/>
                <a:cs typeface="Tw Cen MT"/>
              </a:rPr>
              <a:t>sueldo, </a:t>
            </a:r>
            <a:r>
              <a:rPr sz="1800" spc="-5" dirty="0">
                <a:latin typeface="Tw Cen MT"/>
                <a:cs typeface="Tw Cen MT"/>
              </a:rPr>
              <a:t>los incentivos </a:t>
            </a:r>
            <a:r>
              <a:rPr sz="1800" dirty="0">
                <a:latin typeface="Tw Cen MT"/>
                <a:cs typeface="Tw Cen MT"/>
              </a:rPr>
              <a:t>y </a:t>
            </a:r>
            <a:r>
              <a:rPr sz="1800" spc="-10" dirty="0">
                <a:latin typeface="Tw Cen MT"/>
                <a:cs typeface="Tw Cen MT"/>
              </a:rPr>
              <a:t>las </a:t>
            </a:r>
            <a:r>
              <a:rPr sz="1800" spc="-5" dirty="0">
                <a:latin typeface="Tw Cen MT"/>
                <a:cs typeface="Tw Cen MT"/>
              </a:rPr>
              <a:t>prestaciones  que </a:t>
            </a:r>
            <a:r>
              <a:rPr sz="1800" dirty="0">
                <a:latin typeface="Tw Cen MT"/>
                <a:cs typeface="Tw Cen MT"/>
              </a:rPr>
              <a:t>se </a:t>
            </a:r>
            <a:r>
              <a:rPr sz="1800" spc="-10" dirty="0">
                <a:latin typeface="Tw Cen MT"/>
                <a:cs typeface="Tw Cen MT"/>
              </a:rPr>
              <a:t>le entregan </a:t>
            </a:r>
            <a:r>
              <a:rPr sz="1800" spc="-5" dirty="0">
                <a:latin typeface="Tw Cen MT"/>
                <a:cs typeface="Tw Cen MT"/>
              </a:rPr>
              <a:t>tanto </a:t>
            </a:r>
            <a:r>
              <a:rPr sz="1800" spc="5" dirty="0">
                <a:latin typeface="Tw Cen MT"/>
                <a:cs typeface="Tw Cen MT"/>
              </a:rPr>
              <a:t>en </a:t>
            </a:r>
            <a:r>
              <a:rPr sz="1800" spc="-5" dirty="0">
                <a:latin typeface="Tw Cen MT"/>
                <a:cs typeface="Tw Cen MT"/>
              </a:rPr>
              <a:t>efectivo </a:t>
            </a:r>
            <a:r>
              <a:rPr sz="1800" dirty="0">
                <a:latin typeface="Tw Cen MT"/>
                <a:cs typeface="Tw Cen MT"/>
              </a:rPr>
              <a:t>como </a:t>
            </a:r>
            <a:r>
              <a:rPr sz="1800" spc="5" dirty="0">
                <a:latin typeface="Tw Cen MT"/>
                <a:cs typeface="Tw Cen MT"/>
              </a:rPr>
              <a:t>en</a:t>
            </a:r>
            <a:r>
              <a:rPr sz="1800" spc="-5" dirty="0">
                <a:latin typeface="Tw Cen MT"/>
                <a:cs typeface="Tw Cen MT"/>
              </a:rPr>
              <a:t> especie.</a:t>
            </a:r>
            <a:endParaRPr sz="1800">
              <a:latin typeface="Tw Cen MT"/>
              <a:cs typeface="Tw Cen MT"/>
            </a:endParaRPr>
          </a:p>
          <a:p>
            <a:pPr>
              <a:lnSpc>
                <a:spcPct val="100000"/>
              </a:lnSpc>
              <a:spcBef>
                <a:spcPts val="45"/>
              </a:spcBef>
            </a:pPr>
            <a:endParaRPr sz="2200">
              <a:latin typeface="Times New Roman"/>
              <a:cs typeface="Times New Roman"/>
            </a:endParaRPr>
          </a:p>
          <a:p>
            <a:pPr marL="12700" marR="7620" algn="just">
              <a:lnSpc>
                <a:spcPts val="1730"/>
              </a:lnSpc>
              <a:spcBef>
                <a:spcPts val="5"/>
              </a:spcBef>
            </a:pPr>
            <a:r>
              <a:rPr sz="1800" dirty="0">
                <a:latin typeface="Tw Cen MT"/>
                <a:cs typeface="Tw Cen MT"/>
              </a:rPr>
              <a:t>La </a:t>
            </a:r>
            <a:r>
              <a:rPr sz="1800" spc="-20" dirty="0">
                <a:latin typeface="Tw Cen MT"/>
                <a:cs typeface="Tw Cen MT"/>
              </a:rPr>
              <a:t>Ley </a:t>
            </a:r>
            <a:r>
              <a:rPr sz="1800" spc="-5" dirty="0">
                <a:latin typeface="Tw Cen MT"/>
                <a:cs typeface="Tw Cen MT"/>
              </a:rPr>
              <a:t>Federal </a:t>
            </a:r>
            <a:r>
              <a:rPr sz="1800" dirty="0">
                <a:latin typeface="Tw Cen MT"/>
                <a:cs typeface="Tw Cen MT"/>
              </a:rPr>
              <a:t>del </a:t>
            </a:r>
            <a:r>
              <a:rPr sz="1800" spc="-25" dirty="0">
                <a:latin typeface="Tw Cen MT"/>
                <a:cs typeface="Tw Cen MT"/>
              </a:rPr>
              <a:t>Trabajo </a:t>
            </a:r>
            <a:r>
              <a:rPr sz="1800" spc="5" dirty="0">
                <a:latin typeface="Tw Cen MT"/>
                <a:cs typeface="Tw Cen MT"/>
              </a:rPr>
              <a:t>en </a:t>
            </a:r>
            <a:r>
              <a:rPr sz="1800" dirty="0">
                <a:latin typeface="Tw Cen MT"/>
                <a:cs typeface="Tw Cen MT"/>
              </a:rPr>
              <a:t>su artículo </a:t>
            </a:r>
            <a:r>
              <a:rPr sz="1800" spc="-10" dirty="0">
                <a:latin typeface="Tw Cen MT"/>
                <a:cs typeface="Tw Cen MT"/>
              </a:rPr>
              <a:t>82, </a:t>
            </a:r>
            <a:r>
              <a:rPr sz="1800" spc="-5" dirty="0">
                <a:latin typeface="Tw Cen MT"/>
                <a:cs typeface="Tw Cen MT"/>
              </a:rPr>
              <a:t>señala </a:t>
            </a:r>
            <a:r>
              <a:rPr sz="1800" spc="-10" dirty="0">
                <a:latin typeface="Tw Cen MT"/>
                <a:cs typeface="Tw Cen MT"/>
              </a:rPr>
              <a:t>que salario es la </a:t>
            </a:r>
            <a:r>
              <a:rPr sz="1800" spc="-5" dirty="0">
                <a:latin typeface="Tw Cen MT"/>
                <a:cs typeface="Tw Cen MT"/>
              </a:rPr>
              <a:t>retribución </a:t>
            </a:r>
            <a:r>
              <a:rPr sz="1800" spc="-20" dirty="0">
                <a:latin typeface="Tw Cen MT"/>
                <a:cs typeface="Tw Cen MT"/>
              </a:rPr>
              <a:t>que  </a:t>
            </a:r>
            <a:r>
              <a:rPr sz="1800" spc="-15" dirty="0">
                <a:latin typeface="Tw Cen MT"/>
                <a:cs typeface="Tw Cen MT"/>
              </a:rPr>
              <a:t>debe </a:t>
            </a:r>
            <a:r>
              <a:rPr sz="1800" spc="-20" dirty="0">
                <a:latin typeface="Tw Cen MT"/>
                <a:cs typeface="Tw Cen MT"/>
              </a:rPr>
              <a:t>pagar </a:t>
            </a:r>
            <a:r>
              <a:rPr sz="1800" spc="5" dirty="0">
                <a:latin typeface="Tw Cen MT"/>
                <a:cs typeface="Tw Cen MT"/>
              </a:rPr>
              <a:t>el </a:t>
            </a:r>
            <a:r>
              <a:rPr sz="1800" spc="-5" dirty="0">
                <a:latin typeface="Tw Cen MT"/>
                <a:cs typeface="Tw Cen MT"/>
              </a:rPr>
              <a:t>patrón al </a:t>
            </a:r>
            <a:r>
              <a:rPr sz="1800" spc="-10" dirty="0">
                <a:latin typeface="Tw Cen MT"/>
                <a:cs typeface="Tw Cen MT"/>
              </a:rPr>
              <a:t>trabajador </a:t>
            </a:r>
            <a:r>
              <a:rPr sz="1800" dirty="0">
                <a:latin typeface="Tw Cen MT"/>
                <a:cs typeface="Tw Cen MT"/>
              </a:rPr>
              <a:t>por su</a:t>
            </a:r>
            <a:r>
              <a:rPr sz="1800" spc="85" dirty="0">
                <a:latin typeface="Tw Cen MT"/>
                <a:cs typeface="Tw Cen MT"/>
              </a:rPr>
              <a:t> </a:t>
            </a:r>
            <a:r>
              <a:rPr sz="1800" spc="-15" dirty="0">
                <a:latin typeface="Tw Cen MT"/>
                <a:cs typeface="Tw Cen MT"/>
              </a:rPr>
              <a:t>trabajo.</a:t>
            </a:r>
            <a:endParaRPr sz="1800">
              <a:latin typeface="Tw Cen MT"/>
              <a:cs typeface="Tw Cen MT"/>
            </a:endParaRPr>
          </a:p>
        </p:txBody>
      </p:sp>
      <p:sp>
        <p:nvSpPr>
          <p:cNvPr id="3" name="object 3"/>
          <p:cNvSpPr/>
          <p:nvPr/>
        </p:nvSpPr>
        <p:spPr>
          <a:xfrm>
            <a:off x="3449701" y="4025900"/>
            <a:ext cx="2530475" cy="2209800"/>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3443351" y="4019550"/>
            <a:ext cx="2543175" cy="2222500"/>
          </a:xfrm>
          <a:custGeom>
            <a:avLst/>
            <a:gdLst/>
            <a:ahLst/>
            <a:cxnLst/>
            <a:rect l="l" t="t" r="r" b="b"/>
            <a:pathLst>
              <a:path w="2543175" h="2222500">
                <a:moveTo>
                  <a:pt x="0" y="2222500"/>
                </a:moveTo>
                <a:lnTo>
                  <a:pt x="2543175" y="2222500"/>
                </a:lnTo>
                <a:lnTo>
                  <a:pt x="2543175" y="0"/>
                </a:lnTo>
                <a:lnTo>
                  <a:pt x="0" y="0"/>
                </a:lnTo>
                <a:lnTo>
                  <a:pt x="0" y="2222500"/>
                </a:lnTo>
                <a:close/>
              </a:path>
            </a:pathLst>
          </a:custGeom>
          <a:ln w="12700">
            <a:solidFill>
              <a:srgbClr val="000000"/>
            </a:solidFill>
          </a:ln>
        </p:spPr>
        <p:txBody>
          <a:bodyPr wrap="square" lIns="0" tIns="0" rIns="0" bIns="0" rtlCol="0"/>
          <a:lstStyle/>
          <a:p>
            <a:endParaRPr/>
          </a:p>
        </p:txBody>
      </p:sp>
      <p:sp>
        <p:nvSpPr>
          <p:cNvPr id="6" name="object 6"/>
          <p:cNvSpPr txBox="1"/>
          <p:nvPr/>
        </p:nvSpPr>
        <p:spPr>
          <a:xfrm>
            <a:off x="5475478" y="6661006"/>
            <a:ext cx="3568700" cy="196215"/>
          </a:xfrm>
          <a:prstGeom prst="rect">
            <a:avLst/>
          </a:prstGeom>
        </p:spPr>
        <p:txBody>
          <a:bodyPr vert="horz" wrap="square" lIns="0" tIns="0" rIns="0" bIns="0" rtlCol="0">
            <a:spAutoFit/>
          </a:bodyPr>
          <a:lstStyle/>
          <a:p>
            <a:pPr marL="12700">
              <a:lnSpc>
                <a:spcPts val="1425"/>
              </a:lnSpc>
            </a:pPr>
            <a:r>
              <a:rPr sz="1200" b="1" i="1" dirty="0">
                <a:solidFill>
                  <a:srgbClr val="FFFFFF"/>
                </a:solidFill>
                <a:latin typeface="Arial"/>
                <a:cs typeface="Arial"/>
              </a:rPr>
              <a:t>Instituto de Especialización </a:t>
            </a:r>
            <a:r>
              <a:rPr sz="1200" b="1" i="1" spc="-5" dirty="0">
                <a:solidFill>
                  <a:srgbClr val="FFFFFF"/>
                </a:solidFill>
                <a:latin typeface="Arial"/>
                <a:cs typeface="Arial"/>
              </a:rPr>
              <a:t>para </a:t>
            </a:r>
            <a:r>
              <a:rPr sz="1200" b="1" i="1" dirty="0">
                <a:solidFill>
                  <a:srgbClr val="FFFFFF"/>
                </a:solidFill>
                <a:latin typeface="Arial"/>
                <a:cs typeface="Arial"/>
              </a:rPr>
              <a:t>Ejecutivos,</a:t>
            </a:r>
            <a:r>
              <a:rPr sz="1200" b="1" i="1" spc="-210" dirty="0">
                <a:solidFill>
                  <a:srgbClr val="FFFFFF"/>
                </a:solidFill>
                <a:latin typeface="Arial"/>
                <a:cs typeface="Arial"/>
              </a:rPr>
              <a:t> </a:t>
            </a:r>
            <a:r>
              <a:rPr sz="1200" b="1" i="1" spc="-5" dirty="0">
                <a:solidFill>
                  <a:srgbClr val="FFFFFF"/>
                </a:solidFill>
                <a:latin typeface="Arial"/>
                <a:cs typeface="Arial"/>
              </a:rPr>
              <a:t>S.C.</a:t>
            </a:r>
            <a:endParaRPr sz="1200">
              <a:latin typeface="Arial"/>
              <a:cs typeface="Arial"/>
            </a:endParaRPr>
          </a:p>
        </p:txBody>
      </p:sp>
    </p:spTree>
    <p:extLst>
      <p:ext uri="{BB962C8B-B14F-4D97-AF65-F5344CB8AC3E}">
        <p14:creationId xmlns:p14="http://schemas.microsoft.com/office/powerpoint/2010/main" val="821558615"/>
      </p:ext>
    </p:extLst>
  </p:cSld>
  <p:clrMapOvr>
    <a:masterClrMapping/>
  </p:clrMapOvr>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98093" y="894969"/>
            <a:ext cx="7833359" cy="2715260"/>
          </a:xfrm>
          <a:prstGeom prst="rect">
            <a:avLst/>
          </a:prstGeom>
        </p:spPr>
        <p:txBody>
          <a:bodyPr vert="horz" wrap="square" lIns="0" tIns="12700" rIns="0" bIns="0" rtlCol="0">
            <a:spAutoFit/>
          </a:bodyPr>
          <a:lstStyle/>
          <a:p>
            <a:pPr marL="12700">
              <a:lnSpc>
                <a:spcPts val="1945"/>
              </a:lnSpc>
              <a:spcBef>
                <a:spcPts val="100"/>
              </a:spcBef>
            </a:pPr>
            <a:r>
              <a:rPr sz="1800" dirty="0">
                <a:latin typeface="Tw Cen MT"/>
                <a:cs typeface="Tw Cen MT"/>
              </a:rPr>
              <a:t>El</a:t>
            </a:r>
            <a:r>
              <a:rPr sz="1800" spc="85" dirty="0">
                <a:latin typeface="Tw Cen MT"/>
                <a:cs typeface="Tw Cen MT"/>
              </a:rPr>
              <a:t> </a:t>
            </a:r>
            <a:r>
              <a:rPr sz="1800" dirty="0">
                <a:latin typeface="Tw Cen MT"/>
                <a:cs typeface="Tw Cen MT"/>
              </a:rPr>
              <a:t>artículo</a:t>
            </a:r>
            <a:r>
              <a:rPr sz="1800" spc="120" dirty="0">
                <a:latin typeface="Tw Cen MT"/>
                <a:cs typeface="Tw Cen MT"/>
              </a:rPr>
              <a:t> </a:t>
            </a:r>
            <a:r>
              <a:rPr sz="1800" spc="-5" dirty="0">
                <a:latin typeface="Tw Cen MT"/>
                <a:cs typeface="Tw Cen MT"/>
              </a:rPr>
              <a:t>83</a:t>
            </a:r>
            <a:r>
              <a:rPr sz="1800" spc="110" dirty="0">
                <a:latin typeface="Tw Cen MT"/>
                <a:cs typeface="Tw Cen MT"/>
              </a:rPr>
              <a:t> </a:t>
            </a:r>
            <a:r>
              <a:rPr sz="1800" spc="-5" dirty="0">
                <a:latin typeface="Tw Cen MT"/>
                <a:cs typeface="Tw Cen MT"/>
              </a:rPr>
              <a:t>señala</a:t>
            </a:r>
            <a:r>
              <a:rPr sz="1800" spc="95" dirty="0">
                <a:latin typeface="Tw Cen MT"/>
                <a:cs typeface="Tw Cen MT"/>
              </a:rPr>
              <a:t> </a:t>
            </a:r>
            <a:r>
              <a:rPr sz="1800" spc="-5" dirty="0">
                <a:latin typeface="Tw Cen MT"/>
                <a:cs typeface="Tw Cen MT"/>
              </a:rPr>
              <a:t>que</a:t>
            </a:r>
            <a:r>
              <a:rPr sz="1800" spc="114" dirty="0">
                <a:latin typeface="Tw Cen MT"/>
                <a:cs typeface="Tw Cen MT"/>
              </a:rPr>
              <a:t> </a:t>
            </a:r>
            <a:r>
              <a:rPr sz="1800" spc="5" dirty="0">
                <a:latin typeface="Tw Cen MT"/>
                <a:cs typeface="Tw Cen MT"/>
              </a:rPr>
              <a:t>el</a:t>
            </a:r>
            <a:r>
              <a:rPr sz="1800" spc="90" dirty="0">
                <a:latin typeface="Tw Cen MT"/>
                <a:cs typeface="Tw Cen MT"/>
              </a:rPr>
              <a:t> </a:t>
            </a:r>
            <a:r>
              <a:rPr sz="1800" spc="-5" dirty="0">
                <a:latin typeface="Tw Cen MT"/>
                <a:cs typeface="Tw Cen MT"/>
              </a:rPr>
              <a:t>salario</a:t>
            </a:r>
            <a:r>
              <a:rPr sz="1800" spc="120" dirty="0">
                <a:latin typeface="Tw Cen MT"/>
                <a:cs typeface="Tw Cen MT"/>
              </a:rPr>
              <a:t> </a:t>
            </a:r>
            <a:r>
              <a:rPr sz="1800" spc="-5" dirty="0">
                <a:latin typeface="Tw Cen MT"/>
                <a:cs typeface="Tw Cen MT"/>
              </a:rPr>
              <a:t>puede</a:t>
            </a:r>
            <a:r>
              <a:rPr sz="1800" spc="110" dirty="0">
                <a:latin typeface="Tw Cen MT"/>
                <a:cs typeface="Tw Cen MT"/>
              </a:rPr>
              <a:t> </a:t>
            </a:r>
            <a:r>
              <a:rPr sz="1800" spc="-5" dirty="0">
                <a:latin typeface="Tw Cen MT"/>
                <a:cs typeface="Tw Cen MT"/>
              </a:rPr>
              <a:t>fijarse</a:t>
            </a:r>
            <a:r>
              <a:rPr sz="1800" spc="114" dirty="0">
                <a:latin typeface="Tw Cen MT"/>
                <a:cs typeface="Tw Cen MT"/>
              </a:rPr>
              <a:t> </a:t>
            </a:r>
            <a:r>
              <a:rPr sz="1800" dirty="0">
                <a:latin typeface="Tw Cen MT"/>
                <a:cs typeface="Tw Cen MT"/>
              </a:rPr>
              <a:t>por</a:t>
            </a:r>
            <a:r>
              <a:rPr sz="1800" spc="100" dirty="0">
                <a:latin typeface="Tw Cen MT"/>
                <a:cs typeface="Tw Cen MT"/>
              </a:rPr>
              <a:t> </a:t>
            </a:r>
            <a:r>
              <a:rPr sz="1800" spc="-5" dirty="0">
                <a:latin typeface="Tw Cen MT"/>
                <a:cs typeface="Tw Cen MT"/>
              </a:rPr>
              <a:t>unidad</a:t>
            </a:r>
            <a:r>
              <a:rPr sz="1800" spc="114" dirty="0">
                <a:latin typeface="Tw Cen MT"/>
                <a:cs typeface="Tw Cen MT"/>
              </a:rPr>
              <a:t> </a:t>
            </a:r>
            <a:r>
              <a:rPr sz="1800" spc="-5" dirty="0">
                <a:latin typeface="Tw Cen MT"/>
                <a:cs typeface="Tw Cen MT"/>
              </a:rPr>
              <a:t>de</a:t>
            </a:r>
            <a:r>
              <a:rPr sz="1800" spc="110" dirty="0">
                <a:latin typeface="Tw Cen MT"/>
                <a:cs typeface="Tw Cen MT"/>
              </a:rPr>
              <a:t> </a:t>
            </a:r>
            <a:r>
              <a:rPr sz="1800" spc="-5" dirty="0">
                <a:latin typeface="Tw Cen MT"/>
                <a:cs typeface="Tw Cen MT"/>
              </a:rPr>
              <a:t>tiempo,</a:t>
            </a:r>
            <a:r>
              <a:rPr sz="1800" spc="100" dirty="0">
                <a:latin typeface="Tw Cen MT"/>
                <a:cs typeface="Tw Cen MT"/>
              </a:rPr>
              <a:t> </a:t>
            </a:r>
            <a:r>
              <a:rPr sz="1800" dirty="0">
                <a:latin typeface="Tw Cen MT"/>
                <a:cs typeface="Tw Cen MT"/>
              </a:rPr>
              <a:t>por</a:t>
            </a:r>
            <a:r>
              <a:rPr sz="1800" spc="100" dirty="0">
                <a:latin typeface="Tw Cen MT"/>
                <a:cs typeface="Tw Cen MT"/>
              </a:rPr>
              <a:t> </a:t>
            </a:r>
            <a:r>
              <a:rPr sz="1800" spc="-5" dirty="0">
                <a:latin typeface="Tw Cen MT"/>
                <a:cs typeface="Tw Cen MT"/>
              </a:rPr>
              <a:t>unidad</a:t>
            </a:r>
            <a:endParaRPr sz="1800">
              <a:latin typeface="Tw Cen MT"/>
              <a:cs typeface="Tw Cen MT"/>
            </a:endParaRPr>
          </a:p>
          <a:p>
            <a:pPr marL="12700">
              <a:lnSpc>
                <a:spcPts val="1945"/>
              </a:lnSpc>
            </a:pPr>
            <a:r>
              <a:rPr sz="1800" spc="-10" dirty="0">
                <a:latin typeface="Tw Cen MT"/>
                <a:cs typeface="Tw Cen MT"/>
              </a:rPr>
              <a:t>de obra, </a:t>
            </a:r>
            <a:r>
              <a:rPr sz="1800" spc="-5" dirty="0">
                <a:latin typeface="Tw Cen MT"/>
                <a:cs typeface="Tw Cen MT"/>
              </a:rPr>
              <a:t>por comisión, </a:t>
            </a:r>
            <a:r>
              <a:rPr sz="1800" dirty="0">
                <a:latin typeface="Tw Cen MT"/>
                <a:cs typeface="Tw Cen MT"/>
              </a:rPr>
              <a:t>a </a:t>
            </a:r>
            <a:r>
              <a:rPr sz="1800" spc="-5" dirty="0">
                <a:latin typeface="Tw Cen MT"/>
                <a:cs typeface="Tw Cen MT"/>
              </a:rPr>
              <a:t>precio </a:t>
            </a:r>
            <a:r>
              <a:rPr sz="1800" spc="-10" dirty="0">
                <a:latin typeface="Tw Cen MT"/>
                <a:cs typeface="Tw Cen MT"/>
              </a:rPr>
              <a:t>alzado </a:t>
            </a:r>
            <a:r>
              <a:rPr sz="1800" dirty="0">
                <a:latin typeface="Tw Cen MT"/>
                <a:cs typeface="Tw Cen MT"/>
              </a:rPr>
              <a:t>o </a:t>
            </a:r>
            <a:r>
              <a:rPr sz="1800" spc="-10" dirty="0">
                <a:latin typeface="Tw Cen MT"/>
                <a:cs typeface="Tw Cen MT"/>
              </a:rPr>
              <a:t>de cualquiera otra</a:t>
            </a:r>
            <a:r>
              <a:rPr sz="1800" spc="110" dirty="0">
                <a:latin typeface="Tw Cen MT"/>
                <a:cs typeface="Tw Cen MT"/>
              </a:rPr>
              <a:t> </a:t>
            </a:r>
            <a:r>
              <a:rPr sz="1800" spc="-5" dirty="0">
                <a:latin typeface="Tw Cen MT"/>
                <a:cs typeface="Tw Cen MT"/>
              </a:rPr>
              <a:t>manera.</a:t>
            </a:r>
            <a:endParaRPr sz="1800">
              <a:latin typeface="Tw Cen MT"/>
              <a:cs typeface="Tw Cen MT"/>
            </a:endParaRPr>
          </a:p>
          <a:p>
            <a:pPr>
              <a:lnSpc>
                <a:spcPct val="100000"/>
              </a:lnSpc>
              <a:spcBef>
                <a:spcPts val="5"/>
              </a:spcBef>
            </a:pPr>
            <a:endParaRPr sz="2250">
              <a:latin typeface="Times New Roman"/>
              <a:cs typeface="Times New Roman"/>
            </a:endParaRPr>
          </a:p>
          <a:p>
            <a:pPr marL="12700" marR="5080" algn="just">
              <a:lnSpc>
                <a:spcPct val="80000"/>
              </a:lnSpc>
            </a:pPr>
            <a:r>
              <a:rPr sz="1800" dirty="0">
                <a:latin typeface="Tw Cen MT"/>
                <a:cs typeface="Tw Cen MT"/>
              </a:rPr>
              <a:t>El artículo </a:t>
            </a:r>
            <a:r>
              <a:rPr sz="1800" spc="-5" dirty="0">
                <a:latin typeface="Tw Cen MT"/>
                <a:cs typeface="Tw Cen MT"/>
              </a:rPr>
              <a:t>84 de </a:t>
            </a:r>
            <a:r>
              <a:rPr sz="1800" spc="-10" dirty="0">
                <a:latin typeface="Tw Cen MT"/>
                <a:cs typeface="Tw Cen MT"/>
              </a:rPr>
              <a:t>la </a:t>
            </a:r>
            <a:r>
              <a:rPr sz="1800" spc="-15" dirty="0">
                <a:latin typeface="Tw Cen MT"/>
                <a:cs typeface="Tw Cen MT"/>
              </a:rPr>
              <a:t>propia </a:t>
            </a:r>
            <a:r>
              <a:rPr sz="1800" spc="-25" dirty="0">
                <a:latin typeface="Tw Cen MT"/>
                <a:cs typeface="Tw Cen MT"/>
              </a:rPr>
              <a:t>ley </a:t>
            </a:r>
            <a:r>
              <a:rPr sz="1800" spc="-5" dirty="0">
                <a:latin typeface="Tw Cen MT"/>
                <a:cs typeface="Tw Cen MT"/>
              </a:rPr>
              <a:t>señala que </a:t>
            </a:r>
            <a:r>
              <a:rPr sz="1800" spc="5" dirty="0">
                <a:latin typeface="Tw Cen MT"/>
                <a:cs typeface="Tw Cen MT"/>
              </a:rPr>
              <a:t>el </a:t>
            </a:r>
            <a:r>
              <a:rPr sz="1800" spc="-5" dirty="0">
                <a:latin typeface="Tw Cen MT"/>
                <a:cs typeface="Tw Cen MT"/>
              </a:rPr>
              <a:t>salario </a:t>
            </a:r>
            <a:r>
              <a:rPr sz="1800" spc="-15" dirty="0">
                <a:latin typeface="Tw Cen MT"/>
                <a:cs typeface="Tw Cen MT"/>
              </a:rPr>
              <a:t>para </a:t>
            </a:r>
            <a:r>
              <a:rPr sz="1800" dirty="0">
                <a:latin typeface="Tw Cen MT"/>
                <a:cs typeface="Tw Cen MT"/>
              </a:rPr>
              <a:t>efectos </a:t>
            </a:r>
            <a:r>
              <a:rPr sz="1800" spc="-5" dirty="0">
                <a:latin typeface="Tw Cen MT"/>
                <a:cs typeface="Tw Cen MT"/>
              </a:rPr>
              <a:t>de indemnización  se </a:t>
            </a:r>
            <a:r>
              <a:rPr sz="1800" spc="-10" dirty="0">
                <a:latin typeface="Tw Cen MT"/>
                <a:cs typeface="Tw Cen MT"/>
              </a:rPr>
              <a:t>integra </a:t>
            </a:r>
            <a:r>
              <a:rPr sz="1800" dirty="0">
                <a:latin typeface="Tw Cen MT"/>
                <a:cs typeface="Tw Cen MT"/>
              </a:rPr>
              <a:t>con </a:t>
            </a:r>
            <a:r>
              <a:rPr sz="1800" spc="-5" dirty="0">
                <a:latin typeface="Tw Cen MT"/>
                <a:cs typeface="Tw Cen MT"/>
              </a:rPr>
              <a:t>los </a:t>
            </a:r>
            <a:r>
              <a:rPr sz="1800" spc="-10" dirty="0">
                <a:latin typeface="Tw Cen MT"/>
                <a:cs typeface="Tw Cen MT"/>
              </a:rPr>
              <a:t>pagos </a:t>
            </a:r>
            <a:r>
              <a:rPr sz="1800" spc="10" dirty="0">
                <a:latin typeface="Tw Cen MT"/>
                <a:cs typeface="Tw Cen MT"/>
              </a:rPr>
              <a:t>hechos </a:t>
            </a:r>
            <a:r>
              <a:rPr sz="1800" spc="5" dirty="0">
                <a:latin typeface="Tw Cen MT"/>
                <a:cs typeface="Tw Cen MT"/>
              </a:rPr>
              <a:t>en </a:t>
            </a:r>
            <a:r>
              <a:rPr sz="1800" spc="-10" dirty="0">
                <a:latin typeface="Tw Cen MT"/>
                <a:cs typeface="Tw Cen MT"/>
              </a:rPr>
              <a:t>efectivo </a:t>
            </a:r>
            <a:r>
              <a:rPr sz="1800" spc="-5" dirty="0">
                <a:latin typeface="Tw Cen MT"/>
                <a:cs typeface="Tw Cen MT"/>
              </a:rPr>
              <a:t>por cuota </a:t>
            </a:r>
            <a:r>
              <a:rPr sz="1800" spc="-10" dirty="0">
                <a:latin typeface="Tw Cen MT"/>
                <a:cs typeface="Tw Cen MT"/>
              </a:rPr>
              <a:t>diaria, gratificaciones,  </a:t>
            </a:r>
            <a:r>
              <a:rPr sz="1800" spc="-5" dirty="0">
                <a:latin typeface="Tw Cen MT"/>
                <a:cs typeface="Tw Cen MT"/>
              </a:rPr>
              <a:t>percepciones, habitación, </a:t>
            </a:r>
            <a:r>
              <a:rPr sz="1800" spc="-10" dirty="0">
                <a:latin typeface="Tw Cen MT"/>
                <a:cs typeface="Tw Cen MT"/>
              </a:rPr>
              <a:t>primas, </a:t>
            </a:r>
            <a:r>
              <a:rPr sz="1800" spc="-5" dirty="0">
                <a:latin typeface="Tw Cen MT"/>
                <a:cs typeface="Tw Cen MT"/>
              </a:rPr>
              <a:t>comisiones, prestaciones </a:t>
            </a:r>
            <a:r>
              <a:rPr sz="1800" spc="5" dirty="0">
                <a:latin typeface="Tw Cen MT"/>
                <a:cs typeface="Tw Cen MT"/>
              </a:rPr>
              <a:t>en </a:t>
            </a:r>
            <a:r>
              <a:rPr sz="1800" spc="-5" dirty="0">
                <a:latin typeface="Tw Cen MT"/>
                <a:cs typeface="Tw Cen MT"/>
              </a:rPr>
              <a:t>especie </a:t>
            </a:r>
            <a:r>
              <a:rPr sz="1800" dirty="0">
                <a:latin typeface="Tw Cen MT"/>
                <a:cs typeface="Tw Cen MT"/>
              </a:rPr>
              <a:t>y </a:t>
            </a:r>
            <a:r>
              <a:rPr sz="1800" spc="-10" dirty="0">
                <a:latin typeface="Tw Cen MT"/>
                <a:cs typeface="Tw Cen MT"/>
              </a:rPr>
              <a:t>cualquiera  otra cantidad </a:t>
            </a:r>
            <a:r>
              <a:rPr sz="1800" dirty="0">
                <a:latin typeface="Tw Cen MT"/>
                <a:cs typeface="Tw Cen MT"/>
              </a:rPr>
              <a:t>o </a:t>
            </a:r>
            <a:r>
              <a:rPr sz="1800" spc="-5" dirty="0">
                <a:latin typeface="Tw Cen MT"/>
                <a:cs typeface="Tw Cen MT"/>
              </a:rPr>
              <a:t>prestación que </a:t>
            </a:r>
            <a:r>
              <a:rPr sz="1800" dirty="0">
                <a:latin typeface="Tw Cen MT"/>
                <a:cs typeface="Tw Cen MT"/>
              </a:rPr>
              <a:t>se entregue </a:t>
            </a:r>
            <a:r>
              <a:rPr sz="1800" spc="-5" dirty="0">
                <a:latin typeface="Tw Cen MT"/>
                <a:cs typeface="Tw Cen MT"/>
              </a:rPr>
              <a:t>al </a:t>
            </a:r>
            <a:r>
              <a:rPr sz="1800" spc="-10" dirty="0">
                <a:latin typeface="Tw Cen MT"/>
                <a:cs typeface="Tw Cen MT"/>
              </a:rPr>
              <a:t>trabajador </a:t>
            </a:r>
            <a:r>
              <a:rPr sz="1800" dirty="0">
                <a:latin typeface="Tw Cen MT"/>
                <a:cs typeface="Tw Cen MT"/>
              </a:rPr>
              <a:t>por su</a:t>
            </a:r>
            <a:r>
              <a:rPr sz="1800" spc="75" dirty="0">
                <a:latin typeface="Tw Cen MT"/>
                <a:cs typeface="Tw Cen MT"/>
              </a:rPr>
              <a:t> </a:t>
            </a:r>
            <a:r>
              <a:rPr sz="1800" spc="-15" dirty="0">
                <a:latin typeface="Tw Cen MT"/>
                <a:cs typeface="Tw Cen MT"/>
              </a:rPr>
              <a:t>trabajo.</a:t>
            </a:r>
            <a:endParaRPr sz="1800">
              <a:latin typeface="Tw Cen MT"/>
              <a:cs typeface="Tw Cen MT"/>
            </a:endParaRPr>
          </a:p>
          <a:p>
            <a:pPr>
              <a:lnSpc>
                <a:spcPct val="100000"/>
              </a:lnSpc>
              <a:spcBef>
                <a:spcPts val="5"/>
              </a:spcBef>
            </a:pPr>
            <a:endParaRPr sz="2250">
              <a:latin typeface="Times New Roman"/>
              <a:cs typeface="Times New Roman"/>
            </a:endParaRPr>
          </a:p>
          <a:p>
            <a:pPr marL="12700" marR="6985" algn="just">
              <a:lnSpc>
                <a:spcPct val="80100"/>
              </a:lnSpc>
            </a:pPr>
            <a:r>
              <a:rPr sz="1800" dirty="0">
                <a:latin typeface="Tw Cen MT"/>
                <a:cs typeface="Tw Cen MT"/>
              </a:rPr>
              <a:t>El artículo </a:t>
            </a:r>
            <a:r>
              <a:rPr sz="1800" spc="-5" dirty="0">
                <a:latin typeface="Tw Cen MT"/>
                <a:cs typeface="Tw Cen MT"/>
              </a:rPr>
              <a:t>85 establece que </a:t>
            </a:r>
            <a:r>
              <a:rPr sz="1800" spc="5" dirty="0">
                <a:latin typeface="Tw Cen MT"/>
                <a:cs typeface="Tw Cen MT"/>
              </a:rPr>
              <a:t>el </a:t>
            </a:r>
            <a:r>
              <a:rPr sz="1800" spc="-5" dirty="0">
                <a:latin typeface="Tw Cen MT"/>
                <a:cs typeface="Tw Cen MT"/>
              </a:rPr>
              <a:t>salario </a:t>
            </a:r>
            <a:r>
              <a:rPr sz="1800" spc="-15" dirty="0">
                <a:latin typeface="Tw Cen MT"/>
                <a:cs typeface="Tw Cen MT"/>
              </a:rPr>
              <a:t>debe </a:t>
            </a:r>
            <a:r>
              <a:rPr sz="1800" dirty="0">
                <a:latin typeface="Tw Cen MT"/>
                <a:cs typeface="Tw Cen MT"/>
              </a:rPr>
              <a:t>ser remunerador y nunca </a:t>
            </a:r>
            <a:r>
              <a:rPr sz="1800" spc="-5" dirty="0">
                <a:latin typeface="Tw Cen MT"/>
                <a:cs typeface="Tw Cen MT"/>
              </a:rPr>
              <a:t>menor </a:t>
            </a:r>
            <a:r>
              <a:rPr sz="1800" spc="-10" dirty="0">
                <a:latin typeface="Tw Cen MT"/>
                <a:cs typeface="Tw Cen MT"/>
              </a:rPr>
              <a:t>al  </a:t>
            </a:r>
            <a:r>
              <a:rPr sz="1800" spc="-5" dirty="0">
                <a:latin typeface="Tw Cen MT"/>
                <a:cs typeface="Tw Cen MT"/>
              </a:rPr>
              <a:t>fijado </a:t>
            </a:r>
            <a:r>
              <a:rPr sz="1800" dirty="0">
                <a:latin typeface="Tw Cen MT"/>
                <a:cs typeface="Tw Cen MT"/>
              </a:rPr>
              <a:t>como </a:t>
            </a:r>
            <a:r>
              <a:rPr sz="1800" spc="-5" dirty="0">
                <a:latin typeface="Tw Cen MT"/>
                <a:cs typeface="Tw Cen MT"/>
              </a:rPr>
              <a:t>mínimo de acuerdo </a:t>
            </a:r>
            <a:r>
              <a:rPr sz="1800" dirty="0">
                <a:latin typeface="Tw Cen MT"/>
                <a:cs typeface="Tw Cen MT"/>
              </a:rPr>
              <a:t>con </a:t>
            </a:r>
            <a:r>
              <a:rPr sz="1800" spc="-10" dirty="0">
                <a:latin typeface="Tw Cen MT"/>
                <a:cs typeface="Tw Cen MT"/>
              </a:rPr>
              <a:t>las </a:t>
            </a:r>
            <a:r>
              <a:rPr sz="1800" spc="-5" dirty="0">
                <a:latin typeface="Tw Cen MT"/>
                <a:cs typeface="Tw Cen MT"/>
              </a:rPr>
              <a:t>disposiciones de </a:t>
            </a:r>
            <a:r>
              <a:rPr sz="1800" spc="-10" dirty="0">
                <a:latin typeface="Tw Cen MT"/>
                <a:cs typeface="Tw Cen MT"/>
              </a:rPr>
              <a:t>la </a:t>
            </a:r>
            <a:r>
              <a:rPr sz="1800" spc="-25" dirty="0">
                <a:latin typeface="Tw Cen MT"/>
                <a:cs typeface="Tw Cen MT"/>
              </a:rPr>
              <a:t>ley </a:t>
            </a:r>
            <a:r>
              <a:rPr sz="1800" dirty="0">
                <a:latin typeface="Tw Cen MT"/>
                <a:cs typeface="Tw Cen MT"/>
              </a:rPr>
              <a:t>y </a:t>
            </a:r>
            <a:r>
              <a:rPr sz="1800" spc="-5" dirty="0">
                <a:latin typeface="Tw Cen MT"/>
                <a:cs typeface="Tw Cen MT"/>
              </a:rPr>
              <a:t>que </a:t>
            </a:r>
            <a:r>
              <a:rPr sz="1800" spc="-15" dirty="0">
                <a:latin typeface="Tw Cen MT"/>
                <a:cs typeface="Tw Cen MT"/>
              </a:rPr>
              <a:t>para </a:t>
            </a:r>
            <a:r>
              <a:rPr sz="1800" spc="-5" dirty="0">
                <a:latin typeface="Tw Cen MT"/>
                <a:cs typeface="Tw Cen MT"/>
              </a:rPr>
              <a:t>fijar </a:t>
            </a:r>
            <a:r>
              <a:rPr sz="1800" spc="10" dirty="0">
                <a:latin typeface="Tw Cen MT"/>
                <a:cs typeface="Tw Cen MT"/>
              </a:rPr>
              <a:t>el  </a:t>
            </a:r>
            <a:r>
              <a:rPr sz="1800" dirty="0">
                <a:latin typeface="Tw Cen MT"/>
                <a:cs typeface="Tw Cen MT"/>
              </a:rPr>
              <a:t>importe </a:t>
            </a:r>
            <a:r>
              <a:rPr sz="1800" spc="-5" dirty="0">
                <a:latin typeface="Tw Cen MT"/>
                <a:cs typeface="Tw Cen MT"/>
              </a:rPr>
              <a:t>del </a:t>
            </a:r>
            <a:r>
              <a:rPr sz="1800" spc="-10" dirty="0">
                <a:latin typeface="Tw Cen MT"/>
                <a:cs typeface="Tw Cen MT"/>
              </a:rPr>
              <a:t>salario </a:t>
            </a:r>
            <a:r>
              <a:rPr sz="1800" spc="-5" dirty="0">
                <a:latin typeface="Tw Cen MT"/>
                <a:cs typeface="Tw Cen MT"/>
              </a:rPr>
              <a:t>se tomará </a:t>
            </a:r>
            <a:r>
              <a:rPr sz="1800" spc="5" dirty="0">
                <a:latin typeface="Tw Cen MT"/>
                <a:cs typeface="Tw Cen MT"/>
              </a:rPr>
              <a:t>en </a:t>
            </a:r>
            <a:r>
              <a:rPr sz="1800" spc="-5" dirty="0">
                <a:latin typeface="Tw Cen MT"/>
                <a:cs typeface="Tw Cen MT"/>
              </a:rPr>
              <a:t>consideración </a:t>
            </a:r>
            <a:r>
              <a:rPr sz="1800" spc="-10" dirty="0">
                <a:latin typeface="Tw Cen MT"/>
                <a:cs typeface="Tw Cen MT"/>
              </a:rPr>
              <a:t>la cantidad </a:t>
            </a:r>
            <a:r>
              <a:rPr sz="1800" dirty="0">
                <a:latin typeface="Tw Cen MT"/>
                <a:cs typeface="Tw Cen MT"/>
              </a:rPr>
              <a:t>y </a:t>
            </a:r>
            <a:r>
              <a:rPr sz="1800" spc="-10" dirty="0">
                <a:latin typeface="Tw Cen MT"/>
                <a:cs typeface="Tw Cen MT"/>
              </a:rPr>
              <a:t>calidad </a:t>
            </a:r>
            <a:r>
              <a:rPr sz="1800" spc="-5" dirty="0">
                <a:latin typeface="Tw Cen MT"/>
                <a:cs typeface="Tw Cen MT"/>
              </a:rPr>
              <a:t>del</a:t>
            </a:r>
            <a:r>
              <a:rPr sz="1800" spc="170" dirty="0">
                <a:latin typeface="Tw Cen MT"/>
                <a:cs typeface="Tw Cen MT"/>
              </a:rPr>
              <a:t> </a:t>
            </a:r>
            <a:r>
              <a:rPr sz="1800" spc="-20" dirty="0">
                <a:latin typeface="Tw Cen MT"/>
                <a:cs typeface="Tw Cen MT"/>
              </a:rPr>
              <a:t>trabajo.</a:t>
            </a:r>
            <a:endParaRPr sz="1800">
              <a:latin typeface="Tw Cen MT"/>
              <a:cs typeface="Tw Cen MT"/>
            </a:endParaRPr>
          </a:p>
        </p:txBody>
      </p:sp>
      <p:sp>
        <p:nvSpPr>
          <p:cNvPr id="3" name="object 3"/>
          <p:cNvSpPr/>
          <p:nvPr/>
        </p:nvSpPr>
        <p:spPr>
          <a:xfrm>
            <a:off x="3321050" y="4048125"/>
            <a:ext cx="2371725" cy="2057400"/>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3314700" y="4041775"/>
            <a:ext cx="2384425" cy="2070100"/>
          </a:xfrm>
          <a:custGeom>
            <a:avLst/>
            <a:gdLst/>
            <a:ahLst/>
            <a:cxnLst/>
            <a:rect l="l" t="t" r="r" b="b"/>
            <a:pathLst>
              <a:path w="2384425" h="2070100">
                <a:moveTo>
                  <a:pt x="0" y="2070100"/>
                </a:moveTo>
                <a:lnTo>
                  <a:pt x="2384425" y="2070100"/>
                </a:lnTo>
                <a:lnTo>
                  <a:pt x="2384425" y="0"/>
                </a:lnTo>
                <a:lnTo>
                  <a:pt x="0" y="0"/>
                </a:lnTo>
                <a:lnTo>
                  <a:pt x="0" y="2070100"/>
                </a:lnTo>
                <a:close/>
              </a:path>
            </a:pathLst>
          </a:custGeom>
          <a:ln w="12700">
            <a:solidFill>
              <a:srgbClr val="000000"/>
            </a:solidFill>
          </a:ln>
        </p:spPr>
        <p:txBody>
          <a:bodyPr wrap="square" lIns="0" tIns="0" rIns="0" bIns="0" rtlCol="0"/>
          <a:lstStyle/>
          <a:p>
            <a:endParaRPr/>
          </a:p>
        </p:txBody>
      </p:sp>
      <p:sp>
        <p:nvSpPr>
          <p:cNvPr id="6" name="object 6"/>
          <p:cNvSpPr txBox="1"/>
          <p:nvPr/>
        </p:nvSpPr>
        <p:spPr>
          <a:xfrm>
            <a:off x="5475478" y="6661006"/>
            <a:ext cx="3568700" cy="196215"/>
          </a:xfrm>
          <a:prstGeom prst="rect">
            <a:avLst/>
          </a:prstGeom>
        </p:spPr>
        <p:txBody>
          <a:bodyPr vert="horz" wrap="square" lIns="0" tIns="0" rIns="0" bIns="0" rtlCol="0">
            <a:spAutoFit/>
          </a:bodyPr>
          <a:lstStyle/>
          <a:p>
            <a:pPr marL="12700">
              <a:lnSpc>
                <a:spcPts val="1425"/>
              </a:lnSpc>
            </a:pPr>
            <a:r>
              <a:rPr sz="1200" b="1" i="1" dirty="0">
                <a:solidFill>
                  <a:srgbClr val="FFFFFF"/>
                </a:solidFill>
                <a:latin typeface="Arial"/>
                <a:cs typeface="Arial"/>
              </a:rPr>
              <a:t>Instituto de Especialización </a:t>
            </a:r>
            <a:r>
              <a:rPr sz="1200" b="1" i="1" spc="-5" dirty="0">
                <a:solidFill>
                  <a:srgbClr val="FFFFFF"/>
                </a:solidFill>
                <a:latin typeface="Arial"/>
                <a:cs typeface="Arial"/>
              </a:rPr>
              <a:t>para </a:t>
            </a:r>
            <a:r>
              <a:rPr sz="1200" b="1" i="1" dirty="0">
                <a:solidFill>
                  <a:srgbClr val="FFFFFF"/>
                </a:solidFill>
                <a:latin typeface="Arial"/>
                <a:cs typeface="Arial"/>
              </a:rPr>
              <a:t>Ejecutivos,</a:t>
            </a:r>
            <a:r>
              <a:rPr sz="1200" b="1" i="1" spc="-210" dirty="0">
                <a:solidFill>
                  <a:srgbClr val="FFFFFF"/>
                </a:solidFill>
                <a:latin typeface="Arial"/>
                <a:cs typeface="Arial"/>
              </a:rPr>
              <a:t> </a:t>
            </a:r>
            <a:r>
              <a:rPr sz="1200" b="1" i="1" spc="-5" dirty="0">
                <a:solidFill>
                  <a:srgbClr val="FFFFFF"/>
                </a:solidFill>
                <a:latin typeface="Arial"/>
                <a:cs typeface="Arial"/>
              </a:rPr>
              <a:t>S.C.</a:t>
            </a:r>
            <a:endParaRPr sz="1200">
              <a:latin typeface="Arial"/>
              <a:cs typeface="Arial"/>
            </a:endParaRPr>
          </a:p>
        </p:txBody>
      </p:sp>
    </p:spTree>
    <p:extLst>
      <p:ext uri="{BB962C8B-B14F-4D97-AF65-F5344CB8AC3E}">
        <p14:creationId xmlns:p14="http://schemas.microsoft.com/office/powerpoint/2010/main" val="1763275742"/>
      </p:ext>
    </p:extLst>
  </p:cSld>
  <p:clrMapOvr>
    <a:masterClrMapping/>
  </p:clrMapOvr>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06044" y="1056589"/>
            <a:ext cx="8047355" cy="3483610"/>
          </a:xfrm>
          <a:prstGeom prst="rect">
            <a:avLst/>
          </a:prstGeom>
        </p:spPr>
        <p:txBody>
          <a:bodyPr vert="horz" wrap="square" lIns="0" tIns="67945" rIns="0" bIns="0" rtlCol="0">
            <a:spAutoFit/>
          </a:bodyPr>
          <a:lstStyle/>
          <a:p>
            <a:pPr marL="12700" marR="5080" algn="just">
              <a:lnSpc>
                <a:spcPct val="80000"/>
              </a:lnSpc>
              <a:spcBef>
                <a:spcPts val="535"/>
              </a:spcBef>
            </a:pPr>
            <a:r>
              <a:rPr sz="1800" dirty="0">
                <a:latin typeface="Tw Cen MT"/>
                <a:cs typeface="Tw Cen MT"/>
              </a:rPr>
              <a:t>En </a:t>
            </a:r>
            <a:r>
              <a:rPr sz="1800" spc="5" dirty="0">
                <a:latin typeface="Tw Cen MT"/>
                <a:cs typeface="Tw Cen MT"/>
              </a:rPr>
              <a:t>el </a:t>
            </a:r>
            <a:r>
              <a:rPr sz="1800" spc="-10" dirty="0">
                <a:latin typeface="Tw Cen MT"/>
                <a:cs typeface="Tw Cen MT"/>
              </a:rPr>
              <a:t>salario </a:t>
            </a:r>
            <a:r>
              <a:rPr sz="1800" spc="-5" dirty="0">
                <a:latin typeface="Tw Cen MT"/>
                <a:cs typeface="Tw Cen MT"/>
              </a:rPr>
              <a:t>por </a:t>
            </a:r>
            <a:r>
              <a:rPr sz="1800" spc="-10" dirty="0">
                <a:latin typeface="Tw Cen MT"/>
                <a:cs typeface="Tw Cen MT"/>
              </a:rPr>
              <a:t>unidad de </a:t>
            </a:r>
            <a:r>
              <a:rPr sz="1800" spc="-15" dirty="0">
                <a:latin typeface="Tw Cen MT"/>
                <a:cs typeface="Tw Cen MT"/>
              </a:rPr>
              <a:t>obra, </a:t>
            </a:r>
            <a:r>
              <a:rPr sz="1800" spc="-10" dirty="0">
                <a:latin typeface="Tw Cen MT"/>
                <a:cs typeface="Tw Cen MT"/>
              </a:rPr>
              <a:t>la </a:t>
            </a:r>
            <a:r>
              <a:rPr sz="1800" spc="-5" dirty="0">
                <a:latin typeface="Tw Cen MT"/>
                <a:cs typeface="Tw Cen MT"/>
              </a:rPr>
              <a:t>retribución que </a:t>
            </a:r>
            <a:r>
              <a:rPr sz="1800" spc="-15" dirty="0">
                <a:latin typeface="Tw Cen MT"/>
                <a:cs typeface="Tw Cen MT"/>
              </a:rPr>
              <a:t>se pague </a:t>
            </a:r>
            <a:r>
              <a:rPr sz="1800" spc="-5" dirty="0">
                <a:latin typeface="Tw Cen MT"/>
                <a:cs typeface="Tw Cen MT"/>
              </a:rPr>
              <a:t>será </a:t>
            </a:r>
            <a:r>
              <a:rPr sz="1800" spc="-10" dirty="0">
                <a:latin typeface="Tw Cen MT"/>
                <a:cs typeface="Tw Cen MT"/>
              </a:rPr>
              <a:t>tal, </a:t>
            </a:r>
            <a:r>
              <a:rPr sz="1800" spc="-5" dirty="0">
                <a:latin typeface="Tw Cen MT"/>
                <a:cs typeface="Tw Cen MT"/>
              </a:rPr>
              <a:t>que </a:t>
            </a:r>
            <a:r>
              <a:rPr sz="1800" spc="-15" dirty="0">
                <a:latin typeface="Tw Cen MT"/>
                <a:cs typeface="Tw Cen MT"/>
              </a:rPr>
              <a:t>para </a:t>
            </a:r>
            <a:r>
              <a:rPr sz="1800" dirty="0">
                <a:latin typeface="Tw Cen MT"/>
                <a:cs typeface="Tw Cen MT"/>
              </a:rPr>
              <a:t>un  </a:t>
            </a:r>
            <a:r>
              <a:rPr sz="1800" spc="-10" dirty="0">
                <a:latin typeface="Tw Cen MT"/>
                <a:cs typeface="Tw Cen MT"/>
              </a:rPr>
              <a:t>trabajo </a:t>
            </a:r>
            <a:r>
              <a:rPr sz="1800" dirty="0">
                <a:latin typeface="Tw Cen MT"/>
                <a:cs typeface="Tw Cen MT"/>
              </a:rPr>
              <a:t>normal, </a:t>
            </a:r>
            <a:r>
              <a:rPr sz="1800" spc="5" dirty="0">
                <a:latin typeface="Tw Cen MT"/>
                <a:cs typeface="Tw Cen MT"/>
              </a:rPr>
              <a:t>en </a:t>
            </a:r>
            <a:r>
              <a:rPr sz="1800" dirty="0">
                <a:latin typeface="Tw Cen MT"/>
                <a:cs typeface="Tw Cen MT"/>
              </a:rPr>
              <a:t>una jornada </a:t>
            </a:r>
            <a:r>
              <a:rPr sz="1800" spc="-5" dirty="0">
                <a:latin typeface="Tw Cen MT"/>
                <a:cs typeface="Tw Cen MT"/>
              </a:rPr>
              <a:t>de </a:t>
            </a:r>
            <a:r>
              <a:rPr sz="1800" spc="10" dirty="0">
                <a:latin typeface="Tw Cen MT"/>
                <a:cs typeface="Tw Cen MT"/>
              </a:rPr>
              <a:t>ocho </a:t>
            </a:r>
            <a:r>
              <a:rPr sz="1800" spc="-15" dirty="0">
                <a:latin typeface="Tw Cen MT"/>
                <a:cs typeface="Tw Cen MT"/>
              </a:rPr>
              <a:t>horas, </a:t>
            </a:r>
            <a:r>
              <a:rPr sz="1800" spc="-5" dirty="0">
                <a:latin typeface="Tw Cen MT"/>
                <a:cs typeface="Tw Cen MT"/>
              </a:rPr>
              <a:t>dé </a:t>
            </a:r>
            <a:r>
              <a:rPr sz="1800" dirty="0">
                <a:latin typeface="Tw Cen MT"/>
                <a:cs typeface="Tw Cen MT"/>
              </a:rPr>
              <a:t>por </a:t>
            </a:r>
            <a:r>
              <a:rPr sz="1800" spc="-10" dirty="0">
                <a:latin typeface="Tw Cen MT"/>
                <a:cs typeface="Tw Cen MT"/>
              </a:rPr>
              <a:t>resultado </a:t>
            </a:r>
            <a:r>
              <a:rPr sz="1800" spc="5" dirty="0">
                <a:latin typeface="Tw Cen MT"/>
                <a:cs typeface="Tw Cen MT"/>
              </a:rPr>
              <a:t>el </a:t>
            </a:r>
            <a:r>
              <a:rPr sz="1800" dirty="0">
                <a:latin typeface="Tw Cen MT"/>
                <a:cs typeface="Tw Cen MT"/>
              </a:rPr>
              <a:t>monto </a:t>
            </a:r>
            <a:r>
              <a:rPr sz="1800" spc="-10" dirty="0">
                <a:latin typeface="Tw Cen MT"/>
                <a:cs typeface="Tw Cen MT"/>
              </a:rPr>
              <a:t>del salario  </a:t>
            </a:r>
            <a:r>
              <a:rPr sz="1800" spc="-5" dirty="0">
                <a:latin typeface="Tw Cen MT"/>
                <a:cs typeface="Tw Cen MT"/>
              </a:rPr>
              <a:t>mínimo </a:t>
            </a:r>
            <a:r>
              <a:rPr sz="1800" dirty="0">
                <a:latin typeface="Tw Cen MT"/>
                <a:cs typeface="Tw Cen MT"/>
              </a:rPr>
              <a:t>por </a:t>
            </a:r>
            <a:r>
              <a:rPr sz="1800" spc="-10" dirty="0">
                <a:latin typeface="Tw Cen MT"/>
                <a:cs typeface="Tw Cen MT"/>
              </a:rPr>
              <a:t>lo</a:t>
            </a:r>
            <a:r>
              <a:rPr sz="1800" spc="15" dirty="0">
                <a:latin typeface="Tw Cen MT"/>
                <a:cs typeface="Tw Cen MT"/>
              </a:rPr>
              <a:t> </a:t>
            </a:r>
            <a:r>
              <a:rPr sz="1800" spc="-5" dirty="0">
                <a:latin typeface="Tw Cen MT"/>
                <a:cs typeface="Tw Cen MT"/>
              </a:rPr>
              <a:t>menos.</a:t>
            </a:r>
            <a:endParaRPr sz="1800">
              <a:latin typeface="Tw Cen MT"/>
              <a:cs typeface="Tw Cen MT"/>
            </a:endParaRPr>
          </a:p>
          <a:p>
            <a:pPr>
              <a:lnSpc>
                <a:spcPct val="100000"/>
              </a:lnSpc>
              <a:spcBef>
                <a:spcPts val="45"/>
              </a:spcBef>
            </a:pPr>
            <a:endParaRPr sz="2200">
              <a:latin typeface="Times New Roman"/>
              <a:cs typeface="Times New Roman"/>
            </a:endParaRPr>
          </a:p>
          <a:p>
            <a:pPr marL="12700" marR="6985" algn="just">
              <a:lnSpc>
                <a:spcPts val="1730"/>
              </a:lnSpc>
            </a:pPr>
            <a:r>
              <a:rPr sz="1800" dirty="0">
                <a:latin typeface="Tw Cen MT"/>
                <a:cs typeface="Tw Cen MT"/>
              </a:rPr>
              <a:t>El artículo </a:t>
            </a:r>
            <a:r>
              <a:rPr sz="1800" spc="-10" dirty="0">
                <a:latin typeface="Tw Cen MT"/>
                <a:cs typeface="Tw Cen MT"/>
              </a:rPr>
              <a:t>86, </a:t>
            </a:r>
            <a:r>
              <a:rPr sz="1800" spc="-5" dirty="0">
                <a:latin typeface="Tw Cen MT"/>
                <a:cs typeface="Tw Cen MT"/>
              </a:rPr>
              <a:t>de misma legislación </a:t>
            </a:r>
            <a:r>
              <a:rPr sz="1800" dirty="0">
                <a:latin typeface="Tw Cen MT"/>
                <a:cs typeface="Tw Cen MT"/>
              </a:rPr>
              <a:t>menciona </a:t>
            </a:r>
            <a:r>
              <a:rPr sz="1800" spc="-5" dirty="0">
                <a:latin typeface="Tw Cen MT"/>
                <a:cs typeface="Tw Cen MT"/>
              </a:rPr>
              <a:t>que </a:t>
            </a:r>
            <a:r>
              <a:rPr sz="1800" dirty="0">
                <a:latin typeface="Tw Cen MT"/>
                <a:cs typeface="Tw Cen MT"/>
              </a:rPr>
              <a:t>a </a:t>
            </a:r>
            <a:r>
              <a:rPr sz="1800" spc="-15" dirty="0">
                <a:latin typeface="Tw Cen MT"/>
                <a:cs typeface="Tw Cen MT"/>
              </a:rPr>
              <a:t>trabajo </a:t>
            </a:r>
            <a:r>
              <a:rPr sz="1800" spc="-5" dirty="0">
                <a:latin typeface="Tw Cen MT"/>
                <a:cs typeface="Tw Cen MT"/>
              </a:rPr>
              <a:t>igual, desempeñado </a:t>
            </a:r>
            <a:r>
              <a:rPr sz="1800" spc="-15" dirty="0">
                <a:latin typeface="Tw Cen MT"/>
                <a:cs typeface="Tw Cen MT"/>
              </a:rPr>
              <a:t>en  </a:t>
            </a:r>
            <a:r>
              <a:rPr sz="1800" spc="-10" dirty="0">
                <a:latin typeface="Tw Cen MT"/>
                <a:cs typeface="Tw Cen MT"/>
              </a:rPr>
              <a:t>puesto, </a:t>
            </a:r>
            <a:r>
              <a:rPr sz="1800" dirty="0">
                <a:latin typeface="Tw Cen MT"/>
                <a:cs typeface="Tw Cen MT"/>
              </a:rPr>
              <a:t>jornada y </a:t>
            </a:r>
            <a:r>
              <a:rPr sz="1800" spc="-5" dirty="0">
                <a:latin typeface="Tw Cen MT"/>
                <a:cs typeface="Tw Cen MT"/>
              </a:rPr>
              <a:t>condiciones de eficiencia </a:t>
            </a:r>
            <a:r>
              <a:rPr sz="1800" spc="-10" dirty="0">
                <a:latin typeface="Tw Cen MT"/>
                <a:cs typeface="Tw Cen MT"/>
              </a:rPr>
              <a:t>también iguales, </a:t>
            </a:r>
            <a:r>
              <a:rPr sz="1800" spc="-15" dirty="0">
                <a:latin typeface="Tw Cen MT"/>
                <a:cs typeface="Tw Cen MT"/>
              </a:rPr>
              <a:t>debe </a:t>
            </a:r>
            <a:r>
              <a:rPr sz="1800" spc="-5" dirty="0">
                <a:latin typeface="Tw Cen MT"/>
                <a:cs typeface="Tw Cen MT"/>
              </a:rPr>
              <a:t>corresponder </a:t>
            </a:r>
            <a:r>
              <a:rPr sz="1800" spc="-10" dirty="0">
                <a:latin typeface="Tw Cen MT"/>
                <a:cs typeface="Tw Cen MT"/>
              </a:rPr>
              <a:t>salario  igual.</a:t>
            </a:r>
            <a:endParaRPr sz="1800">
              <a:latin typeface="Tw Cen MT"/>
              <a:cs typeface="Tw Cen MT"/>
            </a:endParaRPr>
          </a:p>
          <a:p>
            <a:pPr>
              <a:lnSpc>
                <a:spcPct val="100000"/>
              </a:lnSpc>
            </a:pPr>
            <a:endParaRPr sz="2250">
              <a:latin typeface="Times New Roman"/>
              <a:cs typeface="Times New Roman"/>
            </a:endParaRPr>
          </a:p>
          <a:p>
            <a:pPr marL="12700" marR="5715" algn="just">
              <a:lnSpc>
                <a:spcPts val="1730"/>
              </a:lnSpc>
            </a:pPr>
            <a:r>
              <a:rPr sz="1800" dirty="0">
                <a:latin typeface="Tw Cen MT"/>
                <a:cs typeface="Tw Cen MT"/>
              </a:rPr>
              <a:t>El artículo 5 </a:t>
            </a:r>
            <a:r>
              <a:rPr sz="1800" spc="-5" dirty="0">
                <a:latin typeface="Tw Cen MT"/>
                <a:cs typeface="Tw Cen MT"/>
              </a:rPr>
              <a:t>de </a:t>
            </a:r>
            <a:r>
              <a:rPr sz="1800" spc="5" dirty="0">
                <a:latin typeface="Tw Cen MT"/>
                <a:cs typeface="Tw Cen MT"/>
              </a:rPr>
              <a:t>la </a:t>
            </a:r>
            <a:r>
              <a:rPr sz="1800" spc="-20" dirty="0">
                <a:latin typeface="Tw Cen MT"/>
                <a:cs typeface="Tw Cen MT"/>
              </a:rPr>
              <a:t>Ley </a:t>
            </a:r>
            <a:r>
              <a:rPr sz="1800" spc="-5" dirty="0">
                <a:latin typeface="Tw Cen MT"/>
                <a:cs typeface="Tw Cen MT"/>
              </a:rPr>
              <a:t>Federal </a:t>
            </a:r>
            <a:r>
              <a:rPr sz="1800" dirty="0">
                <a:latin typeface="Tw Cen MT"/>
                <a:cs typeface="Tw Cen MT"/>
              </a:rPr>
              <a:t>del </a:t>
            </a:r>
            <a:r>
              <a:rPr sz="1800" spc="-25" dirty="0">
                <a:latin typeface="Tw Cen MT"/>
                <a:cs typeface="Tw Cen MT"/>
              </a:rPr>
              <a:t>Trabajo </a:t>
            </a:r>
            <a:r>
              <a:rPr sz="1800" spc="5" dirty="0">
                <a:latin typeface="Tw Cen MT"/>
                <a:cs typeface="Tw Cen MT"/>
              </a:rPr>
              <a:t>en </a:t>
            </a:r>
            <a:r>
              <a:rPr sz="1800" dirty="0">
                <a:latin typeface="Tw Cen MT"/>
                <a:cs typeface="Tw Cen MT"/>
              </a:rPr>
              <a:t>su </a:t>
            </a:r>
            <a:r>
              <a:rPr sz="1800" spc="-5" dirty="0">
                <a:latin typeface="Tw Cen MT"/>
                <a:cs typeface="Tw Cen MT"/>
              </a:rPr>
              <a:t>fracción </a:t>
            </a:r>
            <a:r>
              <a:rPr sz="1800" spc="-10" dirty="0">
                <a:latin typeface="Tw Cen MT"/>
                <a:cs typeface="Tw Cen MT"/>
              </a:rPr>
              <a:t>VII </a:t>
            </a:r>
            <a:r>
              <a:rPr sz="1800" dirty="0">
                <a:latin typeface="Tw Cen MT"/>
                <a:cs typeface="Tw Cen MT"/>
              </a:rPr>
              <a:t>no permite </a:t>
            </a:r>
            <a:r>
              <a:rPr sz="1800" spc="-10" dirty="0">
                <a:latin typeface="Tw Cen MT"/>
                <a:cs typeface="Tw Cen MT"/>
              </a:rPr>
              <a:t>que </a:t>
            </a:r>
            <a:r>
              <a:rPr sz="1800" dirty="0">
                <a:latin typeface="Tw Cen MT"/>
                <a:cs typeface="Tw Cen MT"/>
              </a:rPr>
              <a:t>se  </a:t>
            </a:r>
            <a:r>
              <a:rPr sz="1800" spc="-5" dirty="0">
                <a:latin typeface="Tw Cen MT"/>
                <a:cs typeface="Tw Cen MT"/>
              </a:rPr>
              <a:t>establezca </a:t>
            </a:r>
            <a:r>
              <a:rPr sz="1800" dirty="0">
                <a:latin typeface="Tw Cen MT"/>
                <a:cs typeface="Tw Cen MT"/>
              </a:rPr>
              <a:t>un </a:t>
            </a:r>
            <a:r>
              <a:rPr sz="1800" spc="-10" dirty="0">
                <a:latin typeface="Tw Cen MT"/>
                <a:cs typeface="Tw Cen MT"/>
              </a:rPr>
              <a:t>plazo </a:t>
            </a:r>
            <a:r>
              <a:rPr sz="1800" spc="-20" dirty="0">
                <a:latin typeface="Tw Cen MT"/>
                <a:cs typeface="Tw Cen MT"/>
              </a:rPr>
              <a:t>mayor </a:t>
            </a:r>
            <a:r>
              <a:rPr sz="1800" spc="-5" dirty="0">
                <a:latin typeface="Tw Cen MT"/>
                <a:cs typeface="Tw Cen MT"/>
              </a:rPr>
              <a:t>de </a:t>
            </a:r>
            <a:r>
              <a:rPr sz="1800" dirty="0">
                <a:latin typeface="Tw Cen MT"/>
                <a:cs typeface="Tw Cen MT"/>
              </a:rPr>
              <a:t>una </a:t>
            </a:r>
            <a:r>
              <a:rPr sz="1800" spc="-5" dirty="0">
                <a:latin typeface="Tw Cen MT"/>
                <a:cs typeface="Tw Cen MT"/>
              </a:rPr>
              <a:t>semana </a:t>
            </a:r>
            <a:r>
              <a:rPr sz="1800" spc="-15" dirty="0">
                <a:latin typeface="Tw Cen MT"/>
                <a:cs typeface="Tw Cen MT"/>
              </a:rPr>
              <a:t>para </a:t>
            </a:r>
            <a:r>
              <a:rPr sz="1800" spc="5" dirty="0">
                <a:latin typeface="Tw Cen MT"/>
                <a:cs typeface="Tw Cen MT"/>
              </a:rPr>
              <a:t>el </a:t>
            </a:r>
            <a:r>
              <a:rPr sz="1800" spc="-10" dirty="0">
                <a:latin typeface="Tw Cen MT"/>
                <a:cs typeface="Tw Cen MT"/>
              </a:rPr>
              <a:t>pago </a:t>
            </a:r>
            <a:r>
              <a:rPr sz="1800" spc="-5" dirty="0">
                <a:latin typeface="Tw Cen MT"/>
                <a:cs typeface="Tw Cen MT"/>
              </a:rPr>
              <a:t>de los salarios </a:t>
            </a:r>
            <a:r>
              <a:rPr sz="1800" dirty="0">
                <a:latin typeface="Tw Cen MT"/>
                <a:cs typeface="Tw Cen MT"/>
              </a:rPr>
              <a:t>a </a:t>
            </a:r>
            <a:r>
              <a:rPr sz="1800" spc="-5" dirty="0">
                <a:latin typeface="Tw Cen MT"/>
                <a:cs typeface="Tw Cen MT"/>
              </a:rPr>
              <a:t>los</a:t>
            </a:r>
            <a:r>
              <a:rPr sz="1800" spc="160" dirty="0">
                <a:latin typeface="Tw Cen MT"/>
                <a:cs typeface="Tw Cen MT"/>
              </a:rPr>
              <a:t> </a:t>
            </a:r>
            <a:r>
              <a:rPr sz="1800" spc="-10" dirty="0">
                <a:latin typeface="Tw Cen MT"/>
                <a:cs typeface="Tw Cen MT"/>
              </a:rPr>
              <a:t>obreros.</a:t>
            </a:r>
            <a:endParaRPr sz="1800">
              <a:latin typeface="Tw Cen MT"/>
              <a:cs typeface="Tw Cen MT"/>
            </a:endParaRPr>
          </a:p>
          <a:p>
            <a:pPr>
              <a:lnSpc>
                <a:spcPct val="100000"/>
              </a:lnSpc>
              <a:spcBef>
                <a:spcPts val="25"/>
              </a:spcBef>
            </a:pPr>
            <a:endParaRPr sz="2250">
              <a:latin typeface="Times New Roman"/>
              <a:cs typeface="Times New Roman"/>
            </a:endParaRPr>
          </a:p>
          <a:p>
            <a:pPr marL="12700" marR="9525" algn="just">
              <a:lnSpc>
                <a:spcPct val="80000"/>
              </a:lnSpc>
            </a:pPr>
            <a:r>
              <a:rPr sz="1800" dirty="0">
                <a:latin typeface="Tw Cen MT"/>
                <a:cs typeface="Tw Cen MT"/>
              </a:rPr>
              <a:t>El artículo </a:t>
            </a:r>
            <a:r>
              <a:rPr sz="1800" spc="-10" dirty="0">
                <a:latin typeface="Tw Cen MT"/>
                <a:cs typeface="Tw Cen MT"/>
              </a:rPr>
              <a:t>88 de la </a:t>
            </a:r>
            <a:r>
              <a:rPr sz="1800" spc="-30" dirty="0">
                <a:latin typeface="Tw Cen MT"/>
                <a:cs typeface="Tw Cen MT"/>
              </a:rPr>
              <a:t>ley </a:t>
            </a:r>
            <a:r>
              <a:rPr sz="1800" spc="-5" dirty="0">
                <a:latin typeface="Tw Cen MT"/>
                <a:cs typeface="Tw Cen MT"/>
              </a:rPr>
              <a:t>mencionada establece que los plazos </a:t>
            </a:r>
            <a:r>
              <a:rPr sz="1800" spc="-15" dirty="0">
                <a:latin typeface="Tw Cen MT"/>
                <a:cs typeface="Tw Cen MT"/>
              </a:rPr>
              <a:t>para </a:t>
            </a:r>
            <a:r>
              <a:rPr sz="1800" spc="5" dirty="0">
                <a:latin typeface="Tw Cen MT"/>
                <a:cs typeface="Tw Cen MT"/>
              </a:rPr>
              <a:t>el </a:t>
            </a:r>
            <a:r>
              <a:rPr sz="1800" spc="-10" dirty="0">
                <a:latin typeface="Tw Cen MT"/>
                <a:cs typeface="Tw Cen MT"/>
              </a:rPr>
              <a:t>pago </a:t>
            </a:r>
            <a:r>
              <a:rPr sz="1800" spc="-5" dirty="0">
                <a:latin typeface="Tw Cen MT"/>
                <a:cs typeface="Tw Cen MT"/>
              </a:rPr>
              <a:t>del salario  </a:t>
            </a:r>
            <a:r>
              <a:rPr sz="1800" dirty="0">
                <a:latin typeface="Tw Cen MT"/>
                <a:cs typeface="Tw Cen MT"/>
              </a:rPr>
              <a:t>nunca </a:t>
            </a:r>
            <a:r>
              <a:rPr sz="1800" spc="-5" dirty="0">
                <a:latin typeface="Tw Cen MT"/>
                <a:cs typeface="Tw Cen MT"/>
              </a:rPr>
              <a:t>podrán </a:t>
            </a:r>
            <a:r>
              <a:rPr sz="1800" dirty="0">
                <a:latin typeface="Tw Cen MT"/>
                <a:cs typeface="Tw Cen MT"/>
              </a:rPr>
              <a:t>ser </a:t>
            </a:r>
            <a:r>
              <a:rPr sz="1800" spc="-15" dirty="0">
                <a:latin typeface="Tw Cen MT"/>
                <a:cs typeface="Tw Cen MT"/>
              </a:rPr>
              <a:t>mayores </a:t>
            </a:r>
            <a:r>
              <a:rPr sz="1800" spc="-5" dirty="0">
                <a:latin typeface="Tw Cen MT"/>
                <a:cs typeface="Tw Cen MT"/>
              </a:rPr>
              <a:t>de </a:t>
            </a:r>
            <a:r>
              <a:rPr sz="1800" spc="-10" dirty="0">
                <a:latin typeface="Tw Cen MT"/>
                <a:cs typeface="Tw Cen MT"/>
              </a:rPr>
              <a:t>una </a:t>
            </a:r>
            <a:r>
              <a:rPr sz="1800" spc="-5" dirty="0">
                <a:latin typeface="Tw Cen MT"/>
                <a:cs typeface="Tw Cen MT"/>
              </a:rPr>
              <a:t>semana </a:t>
            </a:r>
            <a:r>
              <a:rPr sz="1800" spc="-15" dirty="0">
                <a:latin typeface="Tw Cen MT"/>
                <a:cs typeface="Tw Cen MT"/>
              </a:rPr>
              <a:t>para </a:t>
            </a:r>
            <a:r>
              <a:rPr sz="1800" spc="-10" dirty="0">
                <a:latin typeface="Tw Cen MT"/>
                <a:cs typeface="Tw Cen MT"/>
              </a:rPr>
              <a:t>las </a:t>
            </a:r>
            <a:r>
              <a:rPr sz="1800" dirty="0">
                <a:latin typeface="Tw Cen MT"/>
                <a:cs typeface="Tw Cen MT"/>
              </a:rPr>
              <a:t>personas </a:t>
            </a:r>
            <a:r>
              <a:rPr sz="1800" spc="-5" dirty="0">
                <a:latin typeface="Tw Cen MT"/>
                <a:cs typeface="Tw Cen MT"/>
              </a:rPr>
              <a:t>que desempeñen </a:t>
            </a:r>
            <a:r>
              <a:rPr sz="1800" spc="-25" dirty="0">
                <a:latin typeface="Tw Cen MT"/>
                <a:cs typeface="Tw Cen MT"/>
              </a:rPr>
              <a:t>un  </a:t>
            </a:r>
            <a:r>
              <a:rPr sz="1800" spc="-15" dirty="0">
                <a:latin typeface="Tw Cen MT"/>
                <a:cs typeface="Tw Cen MT"/>
              </a:rPr>
              <a:t>trabajo </a:t>
            </a:r>
            <a:r>
              <a:rPr sz="1800" spc="-5" dirty="0">
                <a:latin typeface="Tw Cen MT"/>
                <a:cs typeface="Tw Cen MT"/>
              </a:rPr>
              <a:t>material </a:t>
            </a:r>
            <a:r>
              <a:rPr sz="1800" dirty="0">
                <a:latin typeface="Tw Cen MT"/>
                <a:cs typeface="Tw Cen MT"/>
              </a:rPr>
              <a:t>y </a:t>
            </a:r>
            <a:r>
              <a:rPr sz="1800" spc="-5" dirty="0">
                <a:latin typeface="Tw Cen MT"/>
                <a:cs typeface="Tw Cen MT"/>
              </a:rPr>
              <a:t>de quince </a:t>
            </a:r>
            <a:r>
              <a:rPr sz="1800" spc="-10" dirty="0">
                <a:latin typeface="Tw Cen MT"/>
                <a:cs typeface="Tw Cen MT"/>
              </a:rPr>
              <a:t>días </a:t>
            </a:r>
            <a:r>
              <a:rPr sz="1800" spc="-15" dirty="0">
                <a:latin typeface="Tw Cen MT"/>
                <a:cs typeface="Tw Cen MT"/>
              </a:rPr>
              <a:t>para </a:t>
            </a:r>
            <a:r>
              <a:rPr sz="1800" spc="-5" dirty="0">
                <a:latin typeface="Tw Cen MT"/>
                <a:cs typeface="Tw Cen MT"/>
              </a:rPr>
              <a:t>los demás</a:t>
            </a:r>
            <a:r>
              <a:rPr sz="1800" spc="140" dirty="0">
                <a:latin typeface="Tw Cen MT"/>
                <a:cs typeface="Tw Cen MT"/>
              </a:rPr>
              <a:t> </a:t>
            </a:r>
            <a:r>
              <a:rPr sz="1800" spc="-10" dirty="0">
                <a:latin typeface="Tw Cen MT"/>
                <a:cs typeface="Tw Cen MT"/>
              </a:rPr>
              <a:t>trabajadores.</a:t>
            </a:r>
            <a:endParaRPr sz="1800">
              <a:latin typeface="Tw Cen MT"/>
              <a:cs typeface="Tw Cen MT"/>
            </a:endParaRPr>
          </a:p>
        </p:txBody>
      </p:sp>
      <p:sp>
        <p:nvSpPr>
          <p:cNvPr id="3" name="object 3"/>
          <p:cNvSpPr/>
          <p:nvPr/>
        </p:nvSpPr>
        <p:spPr>
          <a:xfrm>
            <a:off x="3346703" y="4690871"/>
            <a:ext cx="2206752" cy="1496567"/>
          </a:xfrm>
          <a:prstGeom prst="rect">
            <a:avLst/>
          </a:prstGeom>
          <a:blipFill>
            <a:blip r:embed="rId2" cstate="print"/>
            <a:stretch>
              <a:fillRect/>
            </a:stretch>
          </a:blipFill>
        </p:spPr>
        <p:txBody>
          <a:bodyPr wrap="square" lIns="0" tIns="0" rIns="0" bIns="0" rtlCol="0"/>
          <a:lstStyle/>
          <a:p>
            <a:endParaRPr/>
          </a:p>
        </p:txBody>
      </p:sp>
      <p:sp>
        <p:nvSpPr>
          <p:cNvPr id="5" name="object 5"/>
          <p:cNvSpPr txBox="1"/>
          <p:nvPr/>
        </p:nvSpPr>
        <p:spPr>
          <a:xfrm>
            <a:off x="5475478" y="6661006"/>
            <a:ext cx="3568700" cy="196215"/>
          </a:xfrm>
          <a:prstGeom prst="rect">
            <a:avLst/>
          </a:prstGeom>
        </p:spPr>
        <p:txBody>
          <a:bodyPr vert="horz" wrap="square" lIns="0" tIns="0" rIns="0" bIns="0" rtlCol="0">
            <a:spAutoFit/>
          </a:bodyPr>
          <a:lstStyle/>
          <a:p>
            <a:pPr marL="12700">
              <a:lnSpc>
                <a:spcPts val="1425"/>
              </a:lnSpc>
            </a:pPr>
            <a:r>
              <a:rPr sz="1200" b="1" i="1" dirty="0">
                <a:solidFill>
                  <a:srgbClr val="FFFFFF"/>
                </a:solidFill>
                <a:latin typeface="Arial"/>
                <a:cs typeface="Arial"/>
              </a:rPr>
              <a:t>Instituto de Especialización </a:t>
            </a:r>
            <a:r>
              <a:rPr sz="1200" b="1" i="1" spc="-5" dirty="0">
                <a:solidFill>
                  <a:srgbClr val="FFFFFF"/>
                </a:solidFill>
                <a:latin typeface="Arial"/>
                <a:cs typeface="Arial"/>
              </a:rPr>
              <a:t>para </a:t>
            </a:r>
            <a:r>
              <a:rPr sz="1200" b="1" i="1" dirty="0">
                <a:solidFill>
                  <a:srgbClr val="FFFFFF"/>
                </a:solidFill>
                <a:latin typeface="Arial"/>
                <a:cs typeface="Arial"/>
              </a:rPr>
              <a:t>Ejecutivos,</a:t>
            </a:r>
            <a:r>
              <a:rPr sz="1200" b="1" i="1" spc="-210" dirty="0">
                <a:solidFill>
                  <a:srgbClr val="FFFFFF"/>
                </a:solidFill>
                <a:latin typeface="Arial"/>
                <a:cs typeface="Arial"/>
              </a:rPr>
              <a:t> </a:t>
            </a:r>
            <a:r>
              <a:rPr sz="1200" b="1" i="1" spc="-5" dirty="0">
                <a:solidFill>
                  <a:srgbClr val="FFFFFF"/>
                </a:solidFill>
                <a:latin typeface="Arial"/>
                <a:cs typeface="Arial"/>
              </a:rPr>
              <a:t>S.C.</a:t>
            </a:r>
            <a:endParaRPr sz="1200">
              <a:latin typeface="Arial"/>
              <a:cs typeface="Arial"/>
            </a:endParaRPr>
          </a:p>
        </p:txBody>
      </p:sp>
    </p:spTree>
    <p:extLst>
      <p:ext uri="{BB962C8B-B14F-4D97-AF65-F5344CB8AC3E}">
        <p14:creationId xmlns:p14="http://schemas.microsoft.com/office/powerpoint/2010/main" val="101067194"/>
      </p:ext>
    </p:extLst>
  </p:cSld>
  <p:clrMapOvr>
    <a:masterClrMapping/>
  </p:clrMapOvr>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90194" y="910844"/>
            <a:ext cx="7899400" cy="1946910"/>
          </a:xfrm>
          <a:prstGeom prst="rect">
            <a:avLst/>
          </a:prstGeom>
        </p:spPr>
        <p:txBody>
          <a:bodyPr vert="horz" wrap="square" lIns="0" tIns="12700" rIns="0" bIns="0" rtlCol="0">
            <a:spAutoFit/>
          </a:bodyPr>
          <a:lstStyle/>
          <a:p>
            <a:pPr marL="12700">
              <a:lnSpc>
                <a:spcPts val="1945"/>
              </a:lnSpc>
              <a:spcBef>
                <a:spcPts val="100"/>
              </a:spcBef>
            </a:pPr>
            <a:r>
              <a:rPr sz="1800" spc="-40" dirty="0">
                <a:latin typeface="Tw Cen MT"/>
                <a:cs typeface="Tw Cen MT"/>
              </a:rPr>
              <a:t>Para</a:t>
            </a:r>
            <a:r>
              <a:rPr sz="1800" spc="90" dirty="0">
                <a:latin typeface="Tw Cen MT"/>
                <a:cs typeface="Tw Cen MT"/>
              </a:rPr>
              <a:t> </a:t>
            </a:r>
            <a:r>
              <a:rPr sz="1800" spc="-5" dirty="0">
                <a:latin typeface="Tw Cen MT"/>
                <a:cs typeface="Tw Cen MT"/>
              </a:rPr>
              <a:t>distinguirlos,</a:t>
            </a:r>
            <a:r>
              <a:rPr sz="1800" spc="100" dirty="0">
                <a:latin typeface="Tw Cen MT"/>
                <a:cs typeface="Tw Cen MT"/>
              </a:rPr>
              <a:t> </a:t>
            </a:r>
            <a:r>
              <a:rPr sz="1800" dirty="0">
                <a:latin typeface="Tw Cen MT"/>
                <a:cs typeface="Tw Cen MT"/>
              </a:rPr>
              <a:t>se</a:t>
            </a:r>
            <a:r>
              <a:rPr sz="1800" spc="120" dirty="0">
                <a:latin typeface="Tw Cen MT"/>
                <a:cs typeface="Tw Cen MT"/>
              </a:rPr>
              <a:t> </a:t>
            </a:r>
            <a:r>
              <a:rPr sz="1800" dirty="0">
                <a:latin typeface="Tw Cen MT"/>
                <a:cs typeface="Tw Cen MT"/>
              </a:rPr>
              <a:t>ha</a:t>
            </a:r>
            <a:r>
              <a:rPr sz="1800" spc="90" dirty="0">
                <a:latin typeface="Tw Cen MT"/>
                <a:cs typeface="Tw Cen MT"/>
              </a:rPr>
              <a:t> </a:t>
            </a:r>
            <a:r>
              <a:rPr sz="1800" dirty="0">
                <a:latin typeface="Tw Cen MT"/>
                <a:cs typeface="Tw Cen MT"/>
              </a:rPr>
              <a:t>reservado</a:t>
            </a:r>
            <a:r>
              <a:rPr sz="1800" spc="125" dirty="0">
                <a:latin typeface="Tw Cen MT"/>
                <a:cs typeface="Tw Cen MT"/>
              </a:rPr>
              <a:t> </a:t>
            </a:r>
            <a:r>
              <a:rPr sz="1800" spc="5" dirty="0">
                <a:latin typeface="Tw Cen MT"/>
                <a:cs typeface="Tw Cen MT"/>
              </a:rPr>
              <a:t>el</a:t>
            </a:r>
            <a:r>
              <a:rPr sz="1800" spc="95" dirty="0">
                <a:latin typeface="Tw Cen MT"/>
                <a:cs typeface="Tw Cen MT"/>
              </a:rPr>
              <a:t> </a:t>
            </a:r>
            <a:r>
              <a:rPr sz="1800" dirty="0">
                <a:latin typeface="Tw Cen MT"/>
                <a:cs typeface="Tw Cen MT"/>
              </a:rPr>
              <a:t>término</a:t>
            </a:r>
            <a:r>
              <a:rPr sz="1800" spc="125" dirty="0">
                <a:latin typeface="Tw Cen MT"/>
                <a:cs typeface="Tw Cen MT"/>
              </a:rPr>
              <a:t> </a:t>
            </a:r>
            <a:r>
              <a:rPr sz="1800" spc="-10" dirty="0">
                <a:latin typeface="Tw Cen MT"/>
                <a:cs typeface="Tw Cen MT"/>
              </a:rPr>
              <a:t>salario</a:t>
            </a:r>
            <a:r>
              <a:rPr sz="1800" spc="114" dirty="0">
                <a:latin typeface="Tw Cen MT"/>
                <a:cs typeface="Tw Cen MT"/>
              </a:rPr>
              <a:t> </a:t>
            </a:r>
            <a:r>
              <a:rPr sz="1800" spc="-15" dirty="0">
                <a:latin typeface="Tw Cen MT"/>
                <a:cs typeface="Tw Cen MT"/>
              </a:rPr>
              <a:t>para</a:t>
            </a:r>
            <a:r>
              <a:rPr sz="1800" spc="100" dirty="0">
                <a:latin typeface="Tw Cen MT"/>
                <a:cs typeface="Tw Cen MT"/>
              </a:rPr>
              <a:t> </a:t>
            </a:r>
            <a:r>
              <a:rPr sz="1800" spc="-5" dirty="0">
                <a:latin typeface="Tw Cen MT"/>
                <a:cs typeface="Tw Cen MT"/>
              </a:rPr>
              <a:t>los</a:t>
            </a:r>
            <a:r>
              <a:rPr sz="1800" spc="105" dirty="0">
                <a:latin typeface="Tw Cen MT"/>
                <a:cs typeface="Tw Cen MT"/>
              </a:rPr>
              <a:t> </a:t>
            </a:r>
            <a:r>
              <a:rPr sz="1800" spc="-10" dirty="0">
                <a:latin typeface="Tw Cen MT"/>
                <a:cs typeface="Tw Cen MT"/>
              </a:rPr>
              <a:t>obreros</a:t>
            </a:r>
            <a:r>
              <a:rPr sz="1800" spc="110" dirty="0">
                <a:latin typeface="Tw Cen MT"/>
                <a:cs typeface="Tw Cen MT"/>
              </a:rPr>
              <a:t> </a:t>
            </a:r>
            <a:r>
              <a:rPr sz="1800" dirty="0">
                <a:latin typeface="Tw Cen MT"/>
                <a:cs typeface="Tw Cen MT"/>
              </a:rPr>
              <a:t>y</a:t>
            </a:r>
            <a:r>
              <a:rPr sz="1800" spc="90" dirty="0">
                <a:latin typeface="Tw Cen MT"/>
                <a:cs typeface="Tw Cen MT"/>
              </a:rPr>
              <a:t> </a:t>
            </a:r>
            <a:r>
              <a:rPr sz="1800" spc="5" dirty="0">
                <a:latin typeface="Tw Cen MT"/>
                <a:cs typeface="Tw Cen MT"/>
              </a:rPr>
              <a:t>el</a:t>
            </a:r>
            <a:r>
              <a:rPr sz="1800" spc="95" dirty="0">
                <a:latin typeface="Tw Cen MT"/>
                <a:cs typeface="Tw Cen MT"/>
              </a:rPr>
              <a:t> </a:t>
            </a:r>
            <a:r>
              <a:rPr sz="1800" spc="-5" dirty="0">
                <a:latin typeface="Tw Cen MT"/>
                <a:cs typeface="Tw Cen MT"/>
              </a:rPr>
              <a:t>de</a:t>
            </a:r>
            <a:r>
              <a:rPr sz="1800" spc="90" dirty="0">
                <a:latin typeface="Tw Cen MT"/>
                <a:cs typeface="Tw Cen MT"/>
              </a:rPr>
              <a:t> </a:t>
            </a:r>
            <a:r>
              <a:rPr sz="1800" spc="-5" dirty="0">
                <a:latin typeface="Tw Cen MT"/>
                <a:cs typeface="Tw Cen MT"/>
              </a:rPr>
              <a:t>sueldo</a:t>
            </a:r>
            <a:endParaRPr sz="1800">
              <a:latin typeface="Tw Cen MT"/>
              <a:cs typeface="Tw Cen MT"/>
            </a:endParaRPr>
          </a:p>
          <a:p>
            <a:pPr marL="12700">
              <a:lnSpc>
                <a:spcPts val="1945"/>
              </a:lnSpc>
            </a:pPr>
            <a:r>
              <a:rPr sz="1800" spc="-15" dirty="0">
                <a:latin typeface="Tw Cen MT"/>
                <a:cs typeface="Tw Cen MT"/>
              </a:rPr>
              <a:t>para </a:t>
            </a:r>
            <a:r>
              <a:rPr sz="1800" spc="-5" dirty="0">
                <a:latin typeface="Tw Cen MT"/>
                <a:cs typeface="Tw Cen MT"/>
              </a:rPr>
              <a:t>los empleados </a:t>
            </a:r>
            <a:r>
              <a:rPr sz="1800" dirty="0">
                <a:latin typeface="Tw Cen MT"/>
                <a:cs typeface="Tw Cen MT"/>
              </a:rPr>
              <a:t>o</a:t>
            </a:r>
            <a:r>
              <a:rPr sz="1800" spc="5" dirty="0">
                <a:latin typeface="Tw Cen MT"/>
                <a:cs typeface="Tw Cen MT"/>
              </a:rPr>
              <a:t> </a:t>
            </a:r>
            <a:r>
              <a:rPr sz="1800" spc="-10" dirty="0">
                <a:latin typeface="Tw Cen MT"/>
                <a:cs typeface="Tw Cen MT"/>
              </a:rPr>
              <a:t>ejecutivos.</a:t>
            </a:r>
            <a:endParaRPr sz="1800">
              <a:latin typeface="Tw Cen MT"/>
              <a:cs typeface="Tw Cen MT"/>
            </a:endParaRPr>
          </a:p>
          <a:p>
            <a:pPr>
              <a:lnSpc>
                <a:spcPct val="100000"/>
              </a:lnSpc>
            </a:pPr>
            <a:endParaRPr sz="2250">
              <a:latin typeface="Times New Roman"/>
              <a:cs typeface="Times New Roman"/>
            </a:endParaRPr>
          </a:p>
          <a:p>
            <a:pPr marL="12700" marR="5080" algn="just">
              <a:lnSpc>
                <a:spcPct val="80100"/>
              </a:lnSpc>
            </a:pPr>
            <a:r>
              <a:rPr sz="1800" dirty="0">
                <a:latin typeface="Tw Cen MT"/>
                <a:cs typeface="Tw Cen MT"/>
              </a:rPr>
              <a:t>El artículo </a:t>
            </a:r>
            <a:r>
              <a:rPr sz="1800" spc="-5" dirty="0">
                <a:latin typeface="Tw Cen MT"/>
                <a:cs typeface="Tw Cen MT"/>
              </a:rPr>
              <a:t>89 </a:t>
            </a:r>
            <a:r>
              <a:rPr sz="1800" spc="-10" dirty="0">
                <a:latin typeface="Tw Cen MT"/>
                <a:cs typeface="Tw Cen MT"/>
              </a:rPr>
              <a:t>expresa que </a:t>
            </a:r>
            <a:r>
              <a:rPr sz="1800" spc="-15" dirty="0">
                <a:latin typeface="Tw Cen MT"/>
                <a:cs typeface="Tw Cen MT"/>
              </a:rPr>
              <a:t>para </a:t>
            </a:r>
            <a:r>
              <a:rPr sz="1800" dirty="0">
                <a:latin typeface="Tw Cen MT"/>
                <a:cs typeface="Tw Cen MT"/>
              </a:rPr>
              <a:t>determinar </a:t>
            </a:r>
            <a:r>
              <a:rPr sz="1800" spc="5" dirty="0">
                <a:latin typeface="Tw Cen MT"/>
                <a:cs typeface="Tw Cen MT"/>
              </a:rPr>
              <a:t>el </a:t>
            </a:r>
            <a:r>
              <a:rPr sz="1800" dirty="0">
                <a:latin typeface="Tw Cen MT"/>
                <a:cs typeface="Tw Cen MT"/>
              </a:rPr>
              <a:t>monto </a:t>
            </a:r>
            <a:r>
              <a:rPr sz="1800" spc="-5" dirty="0">
                <a:latin typeface="Tw Cen MT"/>
                <a:cs typeface="Tw Cen MT"/>
              </a:rPr>
              <a:t>de </a:t>
            </a:r>
            <a:r>
              <a:rPr sz="1800" spc="-10" dirty="0">
                <a:latin typeface="Tw Cen MT"/>
                <a:cs typeface="Tw Cen MT"/>
              </a:rPr>
              <a:t>las </a:t>
            </a:r>
            <a:r>
              <a:rPr sz="1800" spc="-5" dirty="0">
                <a:latin typeface="Tw Cen MT"/>
                <a:cs typeface="Tw Cen MT"/>
              </a:rPr>
              <a:t>indemnizaciones </a:t>
            </a:r>
            <a:r>
              <a:rPr sz="1800" spc="-20" dirty="0">
                <a:latin typeface="Tw Cen MT"/>
                <a:cs typeface="Tw Cen MT"/>
              </a:rPr>
              <a:t>que  deban </a:t>
            </a:r>
            <a:r>
              <a:rPr sz="1800" spc="-15" dirty="0">
                <a:latin typeface="Tw Cen MT"/>
                <a:cs typeface="Tw Cen MT"/>
              </a:rPr>
              <a:t>pagarse </a:t>
            </a:r>
            <a:r>
              <a:rPr sz="1800" dirty="0">
                <a:latin typeface="Tw Cen MT"/>
                <a:cs typeface="Tw Cen MT"/>
              </a:rPr>
              <a:t>a </a:t>
            </a:r>
            <a:r>
              <a:rPr sz="1800" spc="-5" dirty="0">
                <a:latin typeface="Tw Cen MT"/>
                <a:cs typeface="Tw Cen MT"/>
              </a:rPr>
              <a:t>los </a:t>
            </a:r>
            <a:r>
              <a:rPr sz="1800" spc="-15" dirty="0">
                <a:latin typeface="Tw Cen MT"/>
                <a:cs typeface="Tw Cen MT"/>
              </a:rPr>
              <a:t>trabajadores, </a:t>
            </a:r>
            <a:r>
              <a:rPr sz="1800" spc="-5" dirty="0">
                <a:latin typeface="Tw Cen MT"/>
                <a:cs typeface="Tw Cen MT"/>
              </a:rPr>
              <a:t>se tomará como </a:t>
            </a:r>
            <a:r>
              <a:rPr sz="1800" spc="-10" dirty="0">
                <a:latin typeface="Tw Cen MT"/>
                <a:cs typeface="Tw Cen MT"/>
              </a:rPr>
              <a:t>base </a:t>
            </a:r>
            <a:r>
              <a:rPr sz="1800" spc="5" dirty="0">
                <a:latin typeface="Tw Cen MT"/>
                <a:cs typeface="Tw Cen MT"/>
              </a:rPr>
              <a:t>el </a:t>
            </a:r>
            <a:r>
              <a:rPr sz="1800" spc="-10" dirty="0">
                <a:latin typeface="Tw Cen MT"/>
                <a:cs typeface="Tw Cen MT"/>
              </a:rPr>
              <a:t>salario </a:t>
            </a:r>
            <a:r>
              <a:rPr sz="1800" spc="-5" dirty="0">
                <a:latin typeface="Tw Cen MT"/>
                <a:cs typeface="Tw Cen MT"/>
              </a:rPr>
              <a:t>correspondiente  al </a:t>
            </a:r>
            <a:r>
              <a:rPr sz="1800" spc="-10" dirty="0">
                <a:latin typeface="Tw Cen MT"/>
                <a:cs typeface="Tw Cen MT"/>
              </a:rPr>
              <a:t>día </a:t>
            </a:r>
            <a:r>
              <a:rPr sz="1800" spc="5" dirty="0">
                <a:latin typeface="Tw Cen MT"/>
                <a:cs typeface="Tw Cen MT"/>
              </a:rPr>
              <a:t>en </a:t>
            </a:r>
            <a:r>
              <a:rPr sz="1800" spc="-5" dirty="0">
                <a:latin typeface="Tw Cen MT"/>
                <a:cs typeface="Tw Cen MT"/>
              </a:rPr>
              <a:t>que nazca </a:t>
            </a:r>
            <a:r>
              <a:rPr sz="1800" spc="5" dirty="0">
                <a:latin typeface="Tw Cen MT"/>
                <a:cs typeface="Tw Cen MT"/>
              </a:rPr>
              <a:t>el derecho el derecho </a:t>
            </a:r>
            <a:r>
              <a:rPr sz="1800" dirty="0">
                <a:latin typeface="Tw Cen MT"/>
                <a:cs typeface="Tw Cen MT"/>
              </a:rPr>
              <a:t>a </a:t>
            </a:r>
            <a:r>
              <a:rPr sz="1800" spc="-10" dirty="0">
                <a:latin typeface="Tw Cen MT"/>
                <a:cs typeface="Tw Cen MT"/>
              </a:rPr>
              <a:t>la </a:t>
            </a:r>
            <a:r>
              <a:rPr sz="1800" spc="-5" dirty="0">
                <a:latin typeface="Tw Cen MT"/>
                <a:cs typeface="Tw Cen MT"/>
              </a:rPr>
              <a:t>indemnización, incluyendo </a:t>
            </a:r>
            <a:r>
              <a:rPr sz="1800" spc="5" dirty="0">
                <a:latin typeface="Tw Cen MT"/>
                <a:cs typeface="Tw Cen MT"/>
              </a:rPr>
              <a:t>en él </a:t>
            </a:r>
            <a:r>
              <a:rPr sz="1800" spc="-15" dirty="0">
                <a:latin typeface="Tw Cen MT"/>
                <a:cs typeface="Tw Cen MT"/>
              </a:rPr>
              <a:t>la  </a:t>
            </a:r>
            <a:r>
              <a:rPr sz="1800" dirty="0">
                <a:latin typeface="Tw Cen MT"/>
                <a:cs typeface="Tw Cen MT"/>
              </a:rPr>
              <a:t>cuota </a:t>
            </a:r>
            <a:r>
              <a:rPr sz="1800" spc="-10" dirty="0">
                <a:latin typeface="Tw Cen MT"/>
                <a:cs typeface="Tw Cen MT"/>
              </a:rPr>
              <a:t>diaria </a:t>
            </a:r>
            <a:r>
              <a:rPr sz="1800" dirty="0">
                <a:latin typeface="Tw Cen MT"/>
                <a:cs typeface="Tw Cen MT"/>
              </a:rPr>
              <a:t>y </a:t>
            </a:r>
            <a:r>
              <a:rPr sz="1800" spc="-10" dirty="0">
                <a:latin typeface="Tw Cen MT"/>
                <a:cs typeface="Tw Cen MT"/>
              </a:rPr>
              <a:t>la </a:t>
            </a:r>
            <a:r>
              <a:rPr sz="1800" spc="-5" dirty="0">
                <a:latin typeface="Tw Cen MT"/>
                <a:cs typeface="Tw Cen MT"/>
              </a:rPr>
              <a:t>parte </a:t>
            </a:r>
            <a:r>
              <a:rPr sz="1800" spc="-10" dirty="0">
                <a:latin typeface="Tw Cen MT"/>
                <a:cs typeface="Tw Cen MT"/>
              </a:rPr>
              <a:t>proporcional </a:t>
            </a:r>
            <a:r>
              <a:rPr sz="1800" spc="-5" dirty="0">
                <a:latin typeface="Tw Cen MT"/>
                <a:cs typeface="Tw Cen MT"/>
              </a:rPr>
              <a:t>de </a:t>
            </a:r>
            <a:r>
              <a:rPr sz="1800" spc="-10" dirty="0">
                <a:latin typeface="Tw Cen MT"/>
                <a:cs typeface="Tw Cen MT"/>
              </a:rPr>
              <a:t>las </a:t>
            </a:r>
            <a:r>
              <a:rPr sz="1800" spc="-5" dirty="0">
                <a:latin typeface="Tw Cen MT"/>
                <a:cs typeface="Tw Cen MT"/>
              </a:rPr>
              <a:t>prestaciones </a:t>
            </a:r>
            <a:r>
              <a:rPr sz="1800" spc="-10" dirty="0">
                <a:latin typeface="Tw Cen MT"/>
                <a:cs typeface="Tw Cen MT"/>
              </a:rPr>
              <a:t>mencionadas </a:t>
            </a:r>
            <a:r>
              <a:rPr sz="1800" spc="5" dirty="0">
                <a:latin typeface="Tw Cen MT"/>
                <a:cs typeface="Tw Cen MT"/>
              </a:rPr>
              <a:t>en el </a:t>
            </a:r>
            <a:r>
              <a:rPr sz="1800" dirty="0">
                <a:latin typeface="Tw Cen MT"/>
                <a:cs typeface="Tw Cen MT"/>
              </a:rPr>
              <a:t>artículo  </a:t>
            </a:r>
            <a:r>
              <a:rPr sz="1800" spc="-10" dirty="0">
                <a:latin typeface="Tw Cen MT"/>
                <a:cs typeface="Tw Cen MT"/>
              </a:rPr>
              <a:t>84.</a:t>
            </a:r>
            <a:endParaRPr sz="1800">
              <a:latin typeface="Tw Cen MT"/>
              <a:cs typeface="Tw Cen MT"/>
            </a:endParaRPr>
          </a:p>
        </p:txBody>
      </p:sp>
      <p:sp>
        <p:nvSpPr>
          <p:cNvPr id="3" name="object 3"/>
          <p:cNvSpPr/>
          <p:nvPr/>
        </p:nvSpPr>
        <p:spPr>
          <a:xfrm>
            <a:off x="3148329" y="3082163"/>
            <a:ext cx="2579370" cy="2928112"/>
          </a:xfrm>
          <a:prstGeom prst="rect">
            <a:avLst/>
          </a:prstGeom>
          <a:blipFill>
            <a:blip r:embed="rId2" cstate="print"/>
            <a:stretch>
              <a:fillRect/>
            </a:stretch>
          </a:blipFill>
        </p:spPr>
        <p:txBody>
          <a:bodyPr wrap="square" lIns="0" tIns="0" rIns="0" bIns="0" rtlCol="0"/>
          <a:lstStyle/>
          <a:p>
            <a:endParaRPr/>
          </a:p>
        </p:txBody>
      </p:sp>
      <p:sp>
        <p:nvSpPr>
          <p:cNvPr id="5" name="object 5"/>
          <p:cNvSpPr txBox="1"/>
          <p:nvPr/>
        </p:nvSpPr>
        <p:spPr>
          <a:xfrm>
            <a:off x="5475478" y="6661006"/>
            <a:ext cx="3568700" cy="196215"/>
          </a:xfrm>
          <a:prstGeom prst="rect">
            <a:avLst/>
          </a:prstGeom>
        </p:spPr>
        <p:txBody>
          <a:bodyPr vert="horz" wrap="square" lIns="0" tIns="0" rIns="0" bIns="0" rtlCol="0">
            <a:spAutoFit/>
          </a:bodyPr>
          <a:lstStyle/>
          <a:p>
            <a:pPr marL="12700">
              <a:lnSpc>
                <a:spcPts val="1425"/>
              </a:lnSpc>
            </a:pPr>
            <a:r>
              <a:rPr sz="1200" b="1" i="1" dirty="0">
                <a:solidFill>
                  <a:srgbClr val="FFFFFF"/>
                </a:solidFill>
                <a:latin typeface="Arial"/>
                <a:cs typeface="Arial"/>
              </a:rPr>
              <a:t>Instituto de Especialización </a:t>
            </a:r>
            <a:r>
              <a:rPr sz="1200" b="1" i="1" spc="-5" dirty="0">
                <a:solidFill>
                  <a:srgbClr val="FFFFFF"/>
                </a:solidFill>
                <a:latin typeface="Arial"/>
                <a:cs typeface="Arial"/>
              </a:rPr>
              <a:t>para </a:t>
            </a:r>
            <a:r>
              <a:rPr sz="1200" b="1" i="1" dirty="0">
                <a:solidFill>
                  <a:srgbClr val="FFFFFF"/>
                </a:solidFill>
                <a:latin typeface="Arial"/>
                <a:cs typeface="Arial"/>
              </a:rPr>
              <a:t>Ejecutivos,</a:t>
            </a:r>
            <a:r>
              <a:rPr sz="1200" b="1" i="1" spc="-210" dirty="0">
                <a:solidFill>
                  <a:srgbClr val="FFFFFF"/>
                </a:solidFill>
                <a:latin typeface="Arial"/>
                <a:cs typeface="Arial"/>
              </a:rPr>
              <a:t> </a:t>
            </a:r>
            <a:r>
              <a:rPr sz="1200" b="1" i="1" spc="-5" dirty="0">
                <a:solidFill>
                  <a:srgbClr val="FFFFFF"/>
                </a:solidFill>
                <a:latin typeface="Arial"/>
                <a:cs typeface="Arial"/>
              </a:rPr>
              <a:t>S.C.</a:t>
            </a:r>
            <a:endParaRPr sz="1200">
              <a:latin typeface="Arial"/>
              <a:cs typeface="Arial"/>
            </a:endParaRPr>
          </a:p>
        </p:txBody>
      </p:sp>
    </p:spTree>
    <p:extLst>
      <p:ext uri="{BB962C8B-B14F-4D97-AF65-F5344CB8AC3E}">
        <p14:creationId xmlns:p14="http://schemas.microsoft.com/office/powerpoint/2010/main" val="2124248428"/>
      </p:ext>
    </p:extLst>
  </p:cSld>
  <p:clrMapOvr>
    <a:masterClrMapping/>
  </p:clrMapOvr>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013782" y="775326"/>
            <a:ext cx="7806690" cy="4271426"/>
          </a:xfrm>
          <a:prstGeom prst="rect">
            <a:avLst/>
          </a:prstGeom>
        </p:spPr>
        <p:txBody>
          <a:bodyPr vert="horz" wrap="square" lIns="0" tIns="67945" rIns="0" bIns="0" rtlCol="0">
            <a:spAutoFit/>
          </a:bodyPr>
          <a:lstStyle/>
          <a:p>
            <a:pPr marL="12700" marR="6350" algn="just">
              <a:lnSpc>
                <a:spcPct val="80000"/>
              </a:lnSpc>
              <a:spcBef>
                <a:spcPts val="535"/>
              </a:spcBef>
            </a:pPr>
            <a:r>
              <a:rPr sz="2200" spc="-5" dirty="0">
                <a:latin typeface="Tw Cen MT"/>
                <a:cs typeface="Tw Cen MT"/>
              </a:rPr>
              <a:t>Así </a:t>
            </a:r>
            <a:r>
              <a:rPr sz="2200" spc="-10" dirty="0">
                <a:latin typeface="Tw Cen MT"/>
                <a:cs typeface="Tw Cen MT"/>
              </a:rPr>
              <a:t>mismo, </a:t>
            </a:r>
            <a:r>
              <a:rPr sz="2200" spc="-5" dirty="0">
                <a:latin typeface="Tw Cen MT"/>
                <a:cs typeface="Tw Cen MT"/>
              </a:rPr>
              <a:t>establece que </a:t>
            </a:r>
            <a:r>
              <a:rPr sz="2200" spc="5" dirty="0">
                <a:latin typeface="Tw Cen MT"/>
                <a:cs typeface="Tw Cen MT"/>
              </a:rPr>
              <a:t>en </a:t>
            </a:r>
            <a:r>
              <a:rPr sz="2200" spc="-5" dirty="0">
                <a:latin typeface="Tw Cen MT"/>
                <a:cs typeface="Tw Cen MT"/>
              </a:rPr>
              <a:t>los </a:t>
            </a:r>
            <a:r>
              <a:rPr sz="2200" spc="-10" dirty="0">
                <a:latin typeface="Tw Cen MT"/>
                <a:cs typeface="Tw Cen MT"/>
              </a:rPr>
              <a:t>casos de salario </a:t>
            </a:r>
            <a:r>
              <a:rPr sz="2200" spc="-5" dirty="0">
                <a:latin typeface="Tw Cen MT"/>
                <a:cs typeface="Tw Cen MT"/>
              </a:rPr>
              <a:t>por </a:t>
            </a:r>
            <a:r>
              <a:rPr sz="2200" spc="-10" dirty="0">
                <a:latin typeface="Tw Cen MT"/>
                <a:cs typeface="Tw Cen MT"/>
              </a:rPr>
              <a:t>unidad de </a:t>
            </a:r>
            <a:r>
              <a:rPr sz="2200" spc="-15" dirty="0">
                <a:latin typeface="Tw Cen MT"/>
                <a:cs typeface="Tw Cen MT"/>
              </a:rPr>
              <a:t>obra </a:t>
            </a:r>
            <a:r>
              <a:rPr sz="2200" dirty="0">
                <a:latin typeface="Tw Cen MT"/>
                <a:cs typeface="Tw Cen MT"/>
              </a:rPr>
              <a:t>y </a:t>
            </a:r>
            <a:r>
              <a:rPr sz="2200" spc="5" dirty="0">
                <a:latin typeface="Tw Cen MT"/>
                <a:cs typeface="Tw Cen MT"/>
              </a:rPr>
              <a:t>en </a:t>
            </a:r>
            <a:r>
              <a:rPr sz="2200" spc="-15" dirty="0">
                <a:latin typeface="Tw Cen MT"/>
                <a:cs typeface="Tw Cen MT"/>
              </a:rPr>
              <a:t>general  </a:t>
            </a:r>
            <a:r>
              <a:rPr sz="2200" spc="-5" dirty="0">
                <a:latin typeface="Tw Cen MT"/>
                <a:cs typeface="Tw Cen MT"/>
              </a:rPr>
              <a:t>cuando </a:t>
            </a:r>
            <a:r>
              <a:rPr sz="2200" spc="-10" dirty="0">
                <a:latin typeface="Tw Cen MT"/>
                <a:cs typeface="Tw Cen MT"/>
              </a:rPr>
              <a:t>la </a:t>
            </a:r>
            <a:r>
              <a:rPr sz="2200" spc="-5" dirty="0">
                <a:latin typeface="Tw Cen MT"/>
                <a:cs typeface="Tw Cen MT"/>
              </a:rPr>
              <a:t>retribución </a:t>
            </a:r>
            <a:r>
              <a:rPr sz="2200" dirty="0">
                <a:latin typeface="Tw Cen MT"/>
                <a:cs typeface="Tw Cen MT"/>
              </a:rPr>
              <a:t>sea </a:t>
            </a:r>
            <a:r>
              <a:rPr sz="2200" spc="-15" dirty="0">
                <a:latin typeface="Tw Cen MT"/>
                <a:cs typeface="Tw Cen MT"/>
              </a:rPr>
              <a:t>variable, </a:t>
            </a:r>
            <a:r>
              <a:rPr sz="2200" dirty="0">
                <a:latin typeface="Tw Cen MT"/>
                <a:cs typeface="Tw Cen MT"/>
              </a:rPr>
              <a:t>se </a:t>
            </a:r>
            <a:r>
              <a:rPr sz="2200" spc="-5" dirty="0">
                <a:latin typeface="Tw Cen MT"/>
                <a:cs typeface="Tw Cen MT"/>
              </a:rPr>
              <a:t>tomará como </a:t>
            </a:r>
            <a:r>
              <a:rPr sz="2200" spc="-10" dirty="0">
                <a:latin typeface="Tw Cen MT"/>
                <a:cs typeface="Tw Cen MT"/>
              </a:rPr>
              <a:t>salario diario </a:t>
            </a:r>
            <a:r>
              <a:rPr sz="2200" spc="5" dirty="0">
                <a:latin typeface="Tw Cen MT"/>
                <a:cs typeface="Tw Cen MT"/>
              </a:rPr>
              <a:t>el </a:t>
            </a:r>
            <a:r>
              <a:rPr sz="2200" spc="-10" dirty="0">
                <a:latin typeface="Tw Cen MT"/>
                <a:cs typeface="Tw Cen MT"/>
              </a:rPr>
              <a:t>promedio </a:t>
            </a:r>
            <a:r>
              <a:rPr sz="2200" spc="-5" dirty="0">
                <a:latin typeface="Tw Cen MT"/>
                <a:cs typeface="Tw Cen MT"/>
              </a:rPr>
              <a:t>de </a:t>
            </a:r>
            <a:r>
              <a:rPr sz="2200" spc="-15" dirty="0">
                <a:latin typeface="Tw Cen MT"/>
                <a:cs typeface="Tw Cen MT"/>
              </a:rPr>
              <a:t>las  </a:t>
            </a:r>
            <a:r>
              <a:rPr sz="2200" spc="-5" dirty="0">
                <a:latin typeface="Tw Cen MT"/>
                <a:cs typeface="Tw Cen MT"/>
              </a:rPr>
              <a:t>percepciones obtenidas </a:t>
            </a:r>
            <a:r>
              <a:rPr sz="2200" spc="5" dirty="0">
                <a:latin typeface="Tw Cen MT"/>
                <a:cs typeface="Tw Cen MT"/>
              </a:rPr>
              <a:t>en </a:t>
            </a:r>
            <a:r>
              <a:rPr sz="2200" spc="-5" dirty="0">
                <a:latin typeface="Tw Cen MT"/>
                <a:cs typeface="Tw Cen MT"/>
              </a:rPr>
              <a:t>los 30 días efectivamente </a:t>
            </a:r>
            <a:r>
              <a:rPr sz="2200" spc="-10" dirty="0">
                <a:latin typeface="Tw Cen MT"/>
                <a:cs typeface="Tw Cen MT"/>
              </a:rPr>
              <a:t>trabajados </a:t>
            </a:r>
            <a:r>
              <a:rPr sz="2200" spc="-5" dirty="0">
                <a:latin typeface="Tw Cen MT"/>
                <a:cs typeface="Tw Cen MT"/>
              </a:rPr>
              <a:t>antes </a:t>
            </a:r>
            <a:r>
              <a:rPr sz="2200" dirty="0">
                <a:latin typeface="Tw Cen MT"/>
                <a:cs typeface="Tw Cen MT"/>
              </a:rPr>
              <a:t>del  </a:t>
            </a:r>
            <a:r>
              <a:rPr sz="2200" spc="-5" dirty="0">
                <a:latin typeface="Tw Cen MT"/>
                <a:cs typeface="Tw Cen MT"/>
              </a:rPr>
              <a:t>nacimiento del </a:t>
            </a:r>
            <a:r>
              <a:rPr sz="2200" dirty="0">
                <a:latin typeface="Tw Cen MT"/>
                <a:cs typeface="Tw Cen MT"/>
              </a:rPr>
              <a:t>derecho. </a:t>
            </a:r>
            <a:r>
              <a:rPr sz="2200" spc="5" dirty="0">
                <a:latin typeface="Tw Cen MT"/>
                <a:cs typeface="Tw Cen MT"/>
              </a:rPr>
              <a:t>Si en </a:t>
            </a:r>
            <a:r>
              <a:rPr sz="2200" dirty="0">
                <a:latin typeface="Tw Cen MT"/>
                <a:cs typeface="Tw Cen MT"/>
              </a:rPr>
              <a:t>ese </a:t>
            </a:r>
            <a:r>
              <a:rPr sz="2200" spc="-15" dirty="0">
                <a:latin typeface="Tw Cen MT"/>
                <a:cs typeface="Tw Cen MT"/>
              </a:rPr>
              <a:t>lapso, </a:t>
            </a:r>
            <a:r>
              <a:rPr sz="2200" spc="-5" dirty="0">
                <a:latin typeface="Tw Cen MT"/>
                <a:cs typeface="Tw Cen MT"/>
              </a:rPr>
              <a:t>hubiese </a:t>
            </a:r>
            <a:r>
              <a:rPr sz="2200" spc="-10" dirty="0">
                <a:latin typeface="Tw Cen MT"/>
                <a:cs typeface="Tw Cen MT"/>
              </a:rPr>
              <a:t>habido </a:t>
            </a:r>
            <a:r>
              <a:rPr sz="2200" dirty="0">
                <a:latin typeface="Tw Cen MT"/>
                <a:cs typeface="Tw Cen MT"/>
              </a:rPr>
              <a:t>un </a:t>
            </a:r>
            <a:r>
              <a:rPr sz="2200" spc="-5" dirty="0">
                <a:latin typeface="Tw Cen MT"/>
                <a:cs typeface="Tw Cen MT"/>
              </a:rPr>
              <a:t>aumento </a:t>
            </a:r>
            <a:r>
              <a:rPr sz="2200" spc="5" dirty="0">
                <a:latin typeface="Tw Cen MT"/>
                <a:cs typeface="Tw Cen MT"/>
              </a:rPr>
              <a:t>en el </a:t>
            </a:r>
            <a:r>
              <a:rPr sz="2200" spc="-15" dirty="0">
                <a:latin typeface="Tw Cen MT"/>
                <a:cs typeface="Tw Cen MT"/>
              </a:rPr>
              <a:t>salario, </a:t>
            </a:r>
            <a:r>
              <a:rPr sz="2200" spc="-5" dirty="0">
                <a:latin typeface="Tw Cen MT"/>
                <a:cs typeface="Tw Cen MT"/>
              </a:rPr>
              <a:t>se  tomará </a:t>
            </a:r>
            <a:r>
              <a:rPr sz="2200" dirty="0">
                <a:latin typeface="Tw Cen MT"/>
                <a:cs typeface="Tw Cen MT"/>
              </a:rPr>
              <a:t>como </a:t>
            </a:r>
            <a:r>
              <a:rPr sz="2200" spc="-5" dirty="0">
                <a:latin typeface="Tw Cen MT"/>
                <a:cs typeface="Tw Cen MT"/>
              </a:rPr>
              <a:t>base </a:t>
            </a:r>
            <a:r>
              <a:rPr sz="2200" spc="5" dirty="0">
                <a:latin typeface="Tw Cen MT"/>
                <a:cs typeface="Tw Cen MT"/>
              </a:rPr>
              <a:t>el </a:t>
            </a:r>
            <a:r>
              <a:rPr sz="2200" spc="-10" dirty="0">
                <a:latin typeface="Tw Cen MT"/>
                <a:cs typeface="Tw Cen MT"/>
              </a:rPr>
              <a:t>promedio </a:t>
            </a:r>
            <a:r>
              <a:rPr sz="2200" spc="-5" dirty="0">
                <a:latin typeface="Tw Cen MT"/>
                <a:cs typeface="Tw Cen MT"/>
              </a:rPr>
              <a:t>de </a:t>
            </a:r>
            <a:r>
              <a:rPr sz="2200" spc="-10" dirty="0">
                <a:latin typeface="Tw Cen MT"/>
                <a:cs typeface="Tw Cen MT"/>
              </a:rPr>
              <a:t>las </a:t>
            </a:r>
            <a:r>
              <a:rPr sz="2200" dirty="0">
                <a:latin typeface="Tw Cen MT"/>
                <a:cs typeface="Tw Cen MT"/>
              </a:rPr>
              <a:t>percepciones </a:t>
            </a:r>
            <a:r>
              <a:rPr sz="2200" spc="-10" dirty="0">
                <a:latin typeface="Tw Cen MT"/>
                <a:cs typeface="Tw Cen MT"/>
              </a:rPr>
              <a:t>obtenidas </a:t>
            </a:r>
            <a:r>
              <a:rPr sz="2200" spc="5" dirty="0">
                <a:latin typeface="Tw Cen MT"/>
                <a:cs typeface="Tw Cen MT"/>
              </a:rPr>
              <a:t>por el </a:t>
            </a:r>
            <a:r>
              <a:rPr sz="2200" spc="-10" dirty="0">
                <a:latin typeface="Tw Cen MT"/>
                <a:cs typeface="Tw Cen MT"/>
              </a:rPr>
              <a:t>trabajador </a:t>
            </a:r>
            <a:r>
              <a:rPr sz="2200" dirty="0">
                <a:latin typeface="Tw Cen MT"/>
                <a:cs typeface="Tw Cen MT"/>
              </a:rPr>
              <a:t>a  partir </a:t>
            </a:r>
            <a:r>
              <a:rPr sz="2200" spc="-5" dirty="0">
                <a:latin typeface="Tw Cen MT"/>
                <a:cs typeface="Tw Cen MT"/>
              </a:rPr>
              <a:t>de </a:t>
            </a:r>
            <a:r>
              <a:rPr sz="2200" spc="-10" dirty="0">
                <a:latin typeface="Tw Cen MT"/>
                <a:cs typeface="Tw Cen MT"/>
              </a:rPr>
              <a:t>la </a:t>
            </a:r>
            <a:r>
              <a:rPr sz="2200" spc="15" dirty="0">
                <a:latin typeface="Tw Cen MT"/>
                <a:cs typeface="Tw Cen MT"/>
              </a:rPr>
              <a:t>fecha </a:t>
            </a:r>
            <a:r>
              <a:rPr sz="2200" dirty="0">
                <a:latin typeface="Tw Cen MT"/>
                <a:cs typeface="Tw Cen MT"/>
              </a:rPr>
              <a:t>del</a:t>
            </a:r>
            <a:r>
              <a:rPr sz="2200" spc="-5" dirty="0">
                <a:latin typeface="Tw Cen MT"/>
                <a:cs typeface="Tw Cen MT"/>
              </a:rPr>
              <a:t> aumento.</a:t>
            </a:r>
            <a:endParaRPr sz="2200" dirty="0">
              <a:latin typeface="Tw Cen MT"/>
              <a:cs typeface="Tw Cen MT"/>
            </a:endParaRPr>
          </a:p>
          <a:p>
            <a:pPr>
              <a:lnSpc>
                <a:spcPct val="100000"/>
              </a:lnSpc>
              <a:spcBef>
                <a:spcPts val="5"/>
              </a:spcBef>
            </a:pPr>
            <a:endParaRPr sz="2200" dirty="0">
              <a:latin typeface="Times New Roman"/>
              <a:cs typeface="Times New Roman"/>
            </a:endParaRPr>
          </a:p>
          <a:p>
            <a:pPr marL="12700" marR="6350" algn="just">
              <a:lnSpc>
                <a:spcPct val="80000"/>
              </a:lnSpc>
            </a:pPr>
            <a:r>
              <a:rPr sz="2200" spc="-5" dirty="0">
                <a:latin typeface="Tw Cen MT"/>
                <a:cs typeface="Tw Cen MT"/>
              </a:rPr>
              <a:t>Cuando </a:t>
            </a:r>
            <a:r>
              <a:rPr sz="2200" spc="5" dirty="0">
                <a:latin typeface="Tw Cen MT"/>
                <a:cs typeface="Tw Cen MT"/>
              </a:rPr>
              <a:t>el </a:t>
            </a:r>
            <a:r>
              <a:rPr sz="2200" spc="-10" dirty="0">
                <a:latin typeface="Tw Cen MT"/>
                <a:cs typeface="Tw Cen MT"/>
              </a:rPr>
              <a:t>salario </a:t>
            </a:r>
            <a:r>
              <a:rPr sz="2200" dirty="0">
                <a:latin typeface="Tw Cen MT"/>
                <a:cs typeface="Tw Cen MT"/>
              </a:rPr>
              <a:t>se </a:t>
            </a:r>
            <a:r>
              <a:rPr sz="2200" spc="-5" dirty="0">
                <a:latin typeface="Tw Cen MT"/>
                <a:cs typeface="Tw Cen MT"/>
              </a:rPr>
              <a:t>fije </a:t>
            </a:r>
            <a:r>
              <a:rPr sz="2200" dirty="0">
                <a:latin typeface="Tw Cen MT"/>
                <a:cs typeface="Tw Cen MT"/>
              </a:rPr>
              <a:t>por </a:t>
            </a:r>
            <a:r>
              <a:rPr sz="2200" spc="-5" dirty="0">
                <a:latin typeface="Tw Cen MT"/>
                <a:cs typeface="Tw Cen MT"/>
              </a:rPr>
              <a:t>semana </a:t>
            </a:r>
            <a:r>
              <a:rPr sz="2200" dirty="0">
                <a:latin typeface="Tw Cen MT"/>
                <a:cs typeface="Tw Cen MT"/>
              </a:rPr>
              <a:t>o por </a:t>
            </a:r>
            <a:r>
              <a:rPr sz="2200" spc="-15" dirty="0">
                <a:latin typeface="Tw Cen MT"/>
                <a:cs typeface="Tw Cen MT"/>
              </a:rPr>
              <a:t>mes, </a:t>
            </a:r>
            <a:r>
              <a:rPr sz="2200" dirty="0">
                <a:latin typeface="Tw Cen MT"/>
                <a:cs typeface="Tw Cen MT"/>
              </a:rPr>
              <a:t>se </a:t>
            </a:r>
            <a:r>
              <a:rPr sz="2200" spc="-10" dirty="0">
                <a:latin typeface="Tw Cen MT"/>
                <a:cs typeface="Tw Cen MT"/>
              </a:rPr>
              <a:t>dividirá </a:t>
            </a:r>
            <a:r>
              <a:rPr sz="2200" spc="5" dirty="0">
                <a:latin typeface="Tw Cen MT"/>
                <a:cs typeface="Tw Cen MT"/>
              </a:rPr>
              <a:t>entre </a:t>
            </a:r>
            <a:r>
              <a:rPr sz="2200" spc="-5" dirty="0">
                <a:latin typeface="Tw Cen MT"/>
                <a:cs typeface="Tw Cen MT"/>
              </a:rPr>
              <a:t>siete </a:t>
            </a:r>
            <a:r>
              <a:rPr sz="2200" dirty="0">
                <a:latin typeface="Tw Cen MT"/>
                <a:cs typeface="Tw Cen MT"/>
              </a:rPr>
              <a:t>o entre </a:t>
            </a:r>
            <a:r>
              <a:rPr sz="2200" spc="-10" dirty="0">
                <a:latin typeface="Tw Cen MT"/>
                <a:cs typeface="Tw Cen MT"/>
              </a:rPr>
              <a:t>30,  </a:t>
            </a:r>
            <a:r>
              <a:rPr sz="2200" dirty="0">
                <a:latin typeface="Tw Cen MT"/>
                <a:cs typeface="Tw Cen MT"/>
              </a:rPr>
              <a:t>según </a:t>
            </a:r>
            <a:r>
              <a:rPr sz="2200" spc="5" dirty="0">
                <a:latin typeface="Tw Cen MT"/>
                <a:cs typeface="Tw Cen MT"/>
              </a:rPr>
              <a:t>el </a:t>
            </a:r>
            <a:r>
              <a:rPr sz="2200" spc="-10" dirty="0">
                <a:latin typeface="Tw Cen MT"/>
                <a:cs typeface="Tw Cen MT"/>
              </a:rPr>
              <a:t>caso, </a:t>
            </a:r>
            <a:r>
              <a:rPr sz="2200" spc="-15" dirty="0">
                <a:latin typeface="Tw Cen MT"/>
                <a:cs typeface="Tw Cen MT"/>
              </a:rPr>
              <a:t>para </a:t>
            </a:r>
            <a:r>
              <a:rPr sz="2200" dirty="0">
                <a:latin typeface="Tw Cen MT"/>
                <a:cs typeface="Tw Cen MT"/>
              </a:rPr>
              <a:t>determinar </a:t>
            </a:r>
            <a:r>
              <a:rPr sz="2200" spc="5" dirty="0">
                <a:latin typeface="Tw Cen MT"/>
                <a:cs typeface="Tw Cen MT"/>
              </a:rPr>
              <a:t>el </a:t>
            </a:r>
            <a:r>
              <a:rPr sz="2200" spc="-10" dirty="0">
                <a:latin typeface="Tw Cen MT"/>
                <a:cs typeface="Tw Cen MT"/>
              </a:rPr>
              <a:t>salario</a:t>
            </a:r>
            <a:r>
              <a:rPr sz="2200" spc="20" dirty="0">
                <a:latin typeface="Tw Cen MT"/>
                <a:cs typeface="Tw Cen MT"/>
              </a:rPr>
              <a:t> </a:t>
            </a:r>
            <a:r>
              <a:rPr sz="2200" spc="-15" dirty="0">
                <a:latin typeface="Tw Cen MT"/>
                <a:cs typeface="Tw Cen MT"/>
              </a:rPr>
              <a:t>diario.</a:t>
            </a:r>
            <a:endParaRPr sz="2200" dirty="0">
              <a:latin typeface="Tw Cen MT"/>
              <a:cs typeface="Tw Cen MT"/>
            </a:endParaRPr>
          </a:p>
          <a:p>
            <a:pPr>
              <a:lnSpc>
                <a:spcPct val="100000"/>
              </a:lnSpc>
              <a:spcBef>
                <a:spcPts val="5"/>
              </a:spcBef>
            </a:pPr>
            <a:endParaRPr sz="2200" dirty="0">
              <a:latin typeface="Times New Roman"/>
              <a:cs typeface="Times New Roman"/>
            </a:endParaRPr>
          </a:p>
          <a:p>
            <a:pPr marL="12700" marR="5080" algn="just">
              <a:lnSpc>
                <a:spcPct val="80000"/>
              </a:lnSpc>
            </a:pPr>
            <a:r>
              <a:rPr sz="2200" spc="-5" dirty="0">
                <a:latin typeface="Tw Cen MT"/>
                <a:cs typeface="Tw Cen MT"/>
              </a:rPr>
              <a:t>Sin </a:t>
            </a:r>
            <a:r>
              <a:rPr sz="2200" spc="-10" dirty="0">
                <a:latin typeface="Tw Cen MT"/>
                <a:cs typeface="Tw Cen MT"/>
              </a:rPr>
              <a:t>embargo, </a:t>
            </a:r>
            <a:r>
              <a:rPr sz="2200" spc="5" dirty="0">
                <a:latin typeface="Tw Cen MT"/>
                <a:cs typeface="Tw Cen MT"/>
              </a:rPr>
              <a:t>el </a:t>
            </a:r>
            <a:r>
              <a:rPr sz="2200" dirty="0">
                <a:latin typeface="Tw Cen MT"/>
                <a:cs typeface="Tw Cen MT"/>
              </a:rPr>
              <a:t>artículo </a:t>
            </a:r>
            <a:r>
              <a:rPr sz="2200" spc="-10" dirty="0">
                <a:latin typeface="Tw Cen MT"/>
                <a:cs typeface="Tw Cen MT"/>
              </a:rPr>
              <a:t>289 </a:t>
            </a:r>
            <a:r>
              <a:rPr sz="2200" spc="-5" dirty="0">
                <a:latin typeface="Tw Cen MT"/>
                <a:cs typeface="Tw Cen MT"/>
              </a:rPr>
              <a:t>señala que </a:t>
            </a:r>
            <a:r>
              <a:rPr sz="2200" spc="-15" dirty="0">
                <a:latin typeface="Tw Cen MT"/>
                <a:cs typeface="Tw Cen MT"/>
              </a:rPr>
              <a:t>para </a:t>
            </a:r>
            <a:r>
              <a:rPr sz="2200" spc="5" dirty="0">
                <a:latin typeface="Tw Cen MT"/>
                <a:cs typeface="Tw Cen MT"/>
              </a:rPr>
              <a:t>el </a:t>
            </a:r>
            <a:r>
              <a:rPr sz="2200" spc="-5" dirty="0">
                <a:latin typeface="Tw Cen MT"/>
                <a:cs typeface="Tw Cen MT"/>
              </a:rPr>
              <a:t>caso de vendedores </a:t>
            </a:r>
            <a:r>
              <a:rPr sz="2200" dirty="0">
                <a:latin typeface="Tw Cen MT"/>
                <a:cs typeface="Tw Cen MT"/>
              </a:rPr>
              <a:t>o </a:t>
            </a:r>
            <a:r>
              <a:rPr sz="2200" spc="-10" dirty="0">
                <a:latin typeface="Tw Cen MT"/>
                <a:cs typeface="Tw Cen MT"/>
              </a:rPr>
              <a:t>semejantes,  </a:t>
            </a:r>
            <a:r>
              <a:rPr sz="2200" spc="5" dirty="0">
                <a:latin typeface="Tw Cen MT"/>
                <a:cs typeface="Tw Cen MT"/>
              </a:rPr>
              <a:t>el </a:t>
            </a:r>
            <a:r>
              <a:rPr sz="2200" spc="-5" dirty="0">
                <a:latin typeface="Tw Cen MT"/>
                <a:cs typeface="Tw Cen MT"/>
              </a:rPr>
              <a:t>salario </a:t>
            </a:r>
            <a:r>
              <a:rPr sz="2200" spc="-10" dirty="0">
                <a:latin typeface="Tw Cen MT"/>
                <a:cs typeface="Tw Cen MT"/>
              </a:rPr>
              <a:t>diario </a:t>
            </a:r>
            <a:r>
              <a:rPr sz="2200" spc="-5" dirty="0">
                <a:latin typeface="Tw Cen MT"/>
                <a:cs typeface="Tw Cen MT"/>
              </a:rPr>
              <a:t>se </a:t>
            </a:r>
            <a:r>
              <a:rPr sz="2200" dirty="0">
                <a:latin typeface="Tw Cen MT"/>
                <a:cs typeface="Tw Cen MT"/>
              </a:rPr>
              <a:t>determinará </a:t>
            </a:r>
            <a:r>
              <a:rPr sz="2200" spc="-5" dirty="0">
                <a:latin typeface="Tw Cen MT"/>
                <a:cs typeface="Tw Cen MT"/>
              </a:rPr>
              <a:t>tomando como </a:t>
            </a:r>
            <a:r>
              <a:rPr sz="2200" spc="-10" dirty="0">
                <a:latin typeface="Tw Cen MT"/>
                <a:cs typeface="Tw Cen MT"/>
              </a:rPr>
              <a:t>base </a:t>
            </a:r>
            <a:r>
              <a:rPr sz="2200" spc="5" dirty="0">
                <a:latin typeface="Tw Cen MT"/>
                <a:cs typeface="Tw Cen MT"/>
              </a:rPr>
              <a:t>el </a:t>
            </a:r>
            <a:r>
              <a:rPr sz="2200" spc="-10" dirty="0">
                <a:latin typeface="Tw Cen MT"/>
                <a:cs typeface="Tw Cen MT"/>
              </a:rPr>
              <a:t>promedio </a:t>
            </a:r>
            <a:r>
              <a:rPr sz="2200" spc="-5" dirty="0">
                <a:latin typeface="Tw Cen MT"/>
                <a:cs typeface="Tw Cen MT"/>
              </a:rPr>
              <a:t>que resulte </a:t>
            </a:r>
            <a:r>
              <a:rPr sz="2200" spc="-20" dirty="0">
                <a:latin typeface="Tw Cen MT"/>
                <a:cs typeface="Tw Cen MT"/>
              </a:rPr>
              <a:t>de </a:t>
            </a:r>
            <a:r>
              <a:rPr sz="2200" spc="-5" dirty="0">
                <a:latin typeface="Tw Cen MT"/>
                <a:cs typeface="Tw Cen MT"/>
              </a:rPr>
              <a:t>los  salarios </a:t>
            </a:r>
            <a:r>
              <a:rPr sz="2200" dirty="0">
                <a:latin typeface="Tw Cen MT"/>
                <a:cs typeface="Tw Cen MT"/>
              </a:rPr>
              <a:t>del </a:t>
            </a:r>
            <a:r>
              <a:rPr sz="2200" spc="-5" dirty="0">
                <a:latin typeface="Tw Cen MT"/>
                <a:cs typeface="Tw Cen MT"/>
              </a:rPr>
              <a:t>último año </a:t>
            </a:r>
            <a:r>
              <a:rPr sz="2200" dirty="0">
                <a:latin typeface="Tw Cen MT"/>
                <a:cs typeface="Tw Cen MT"/>
              </a:rPr>
              <a:t>o del </a:t>
            </a:r>
            <a:r>
              <a:rPr sz="2200" spc="-5" dirty="0">
                <a:latin typeface="Tw Cen MT"/>
                <a:cs typeface="Tw Cen MT"/>
              </a:rPr>
              <a:t>total de los percibidos </a:t>
            </a:r>
            <a:r>
              <a:rPr sz="2200" dirty="0">
                <a:latin typeface="Tw Cen MT"/>
                <a:cs typeface="Tw Cen MT"/>
              </a:rPr>
              <a:t>si </a:t>
            </a:r>
            <a:r>
              <a:rPr sz="2200" spc="5" dirty="0">
                <a:latin typeface="Tw Cen MT"/>
                <a:cs typeface="Tw Cen MT"/>
              </a:rPr>
              <a:t>el </a:t>
            </a:r>
            <a:r>
              <a:rPr sz="2200" spc="-5" dirty="0">
                <a:latin typeface="Tw Cen MT"/>
                <a:cs typeface="Tw Cen MT"/>
              </a:rPr>
              <a:t>trabajador </a:t>
            </a:r>
            <a:r>
              <a:rPr sz="2200" dirty="0">
                <a:latin typeface="Tw Cen MT"/>
                <a:cs typeface="Tw Cen MT"/>
              </a:rPr>
              <a:t>no </a:t>
            </a:r>
            <a:r>
              <a:rPr sz="2200" spc="-10" dirty="0">
                <a:latin typeface="Tw Cen MT"/>
                <a:cs typeface="Tw Cen MT"/>
              </a:rPr>
              <a:t>cumplió </a:t>
            </a:r>
            <a:r>
              <a:rPr sz="2200" dirty="0">
                <a:latin typeface="Tw Cen MT"/>
                <a:cs typeface="Tw Cen MT"/>
              </a:rPr>
              <a:t>un  </a:t>
            </a:r>
            <a:r>
              <a:rPr sz="2200" spc="-5" dirty="0">
                <a:latin typeface="Tw Cen MT"/>
                <a:cs typeface="Tw Cen MT"/>
              </a:rPr>
              <a:t>año de</a:t>
            </a:r>
            <a:r>
              <a:rPr sz="2200" spc="-10" dirty="0">
                <a:latin typeface="Tw Cen MT"/>
                <a:cs typeface="Tw Cen MT"/>
              </a:rPr>
              <a:t> </a:t>
            </a:r>
            <a:r>
              <a:rPr sz="2200" spc="5" dirty="0">
                <a:latin typeface="Tw Cen MT"/>
                <a:cs typeface="Tw Cen MT"/>
              </a:rPr>
              <a:t>servicios.</a:t>
            </a:r>
            <a:endParaRPr sz="2200" dirty="0">
              <a:latin typeface="Tw Cen MT"/>
              <a:cs typeface="Tw Cen MT"/>
            </a:endParaRPr>
          </a:p>
        </p:txBody>
      </p:sp>
      <p:sp>
        <p:nvSpPr>
          <p:cNvPr id="3" name="object 3"/>
          <p:cNvSpPr/>
          <p:nvPr/>
        </p:nvSpPr>
        <p:spPr>
          <a:xfrm>
            <a:off x="5475478" y="5046752"/>
            <a:ext cx="3344994" cy="1349272"/>
          </a:xfrm>
          <a:prstGeom prst="rect">
            <a:avLst/>
          </a:prstGeom>
          <a:blipFill>
            <a:blip r:embed="rId2" cstate="print"/>
            <a:stretch>
              <a:fillRect/>
            </a:stretch>
          </a:blipFill>
        </p:spPr>
        <p:txBody>
          <a:bodyPr wrap="square" lIns="0" tIns="0" rIns="0" bIns="0" rtlCol="0"/>
          <a:lstStyle/>
          <a:p>
            <a:endParaRPr/>
          </a:p>
        </p:txBody>
      </p:sp>
      <p:sp>
        <p:nvSpPr>
          <p:cNvPr id="5" name="object 5"/>
          <p:cNvSpPr txBox="1"/>
          <p:nvPr/>
        </p:nvSpPr>
        <p:spPr>
          <a:xfrm>
            <a:off x="5475478" y="6661006"/>
            <a:ext cx="3568700" cy="196215"/>
          </a:xfrm>
          <a:prstGeom prst="rect">
            <a:avLst/>
          </a:prstGeom>
        </p:spPr>
        <p:txBody>
          <a:bodyPr vert="horz" wrap="square" lIns="0" tIns="0" rIns="0" bIns="0" rtlCol="0">
            <a:spAutoFit/>
          </a:bodyPr>
          <a:lstStyle/>
          <a:p>
            <a:pPr marL="12700">
              <a:lnSpc>
                <a:spcPts val="1425"/>
              </a:lnSpc>
            </a:pPr>
            <a:r>
              <a:rPr sz="1200" b="1" i="1" dirty="0">
                <a:solidFill>
                  <a:srgbClr val="FFFFFF"/>
                </a:solidFill>
                <a:latin typeface="Arial"/>
                <a:cs typeface="Arial"/>
              </a:rPr>
              <a:t>Instituto de Especialización </a:t>
            </a:r>
            <a:r>
              <a:rPr sz="1200" b="1" i="1" spc="-5" dirty="0">
                <a:solidFill>
                  <a:srgbClr val="FFFFFF"/>
                </a:solidFill>
                <a:latin typeface="Arial"/>
                <a:cs typeface="Arial"/>
              </a:rPr>
              <a:t>para </a:t>
            </a:r>
            <a:r>
              <a:rPr sz="1200" b="1" i="1" dirty="0">
                <a:solidFill>
                  <a:srgbClr val="FFFFFF"/>
                </a:solidFill>
                <a:latin typeface="Arial"/>
                <a:cs typeface="Arial"/>
              </a:rPr>
              <a:t>Ejecutivos,</a:t>
            </a:r>
            <a:r>
              <a:rPr sz="1200" b="1" i="1" spc="-210" dirty="0">
                <a:solidFill>
                  <a:srgbClr val="FFFFFF"/>
                </a:solidFill>
                <a:latin typeface="Arial"/>
                <a:cs typeface="Arial"/>
              </a:rPr>
              <a:t> </a:t>
            </a:r>
            <a:r>
              <a:rPr sz="1200" b="1" i="1" spc="-5" dirty="0">
                <a:solidFill>
                  <a:srgbClr val="FFFFFF"/>
                </a:solidFill>
                <a:latin typeface="Arial"/>
                <a:cs typeface="Arial"/>
              </a:rPr>
              <a:t>S.C.</a:t>
            </a:r>
            <a:endParaRPr sz="1200">
              <a:latin typeface="Arial"/>
              <a:cs typeface="Arial"/>
            </a:endParaRPr>
          </a:p>
        </p:txBody>
      </p:sp>
    </p:spTree>
    <p:extLst>
      <p:ext uri="{BB962C8B-B14F-4D97-AF65-F5344CB8AC3E}">
        <p14:creationId xmlns:p14="http://schemas.microsoft.com/office/powerpoint/2010/main" val="327698021"/>
      </p:ext>
    </p:extLst>
  </p:cSld>
  <p:clrMapOvr>
    <a:masterClrMapping/>
  </p:clrMapOvr>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61077" y="764704"/>
            <a:ext cx="7859395" cy="3932230"/>
          </a:xfrm>
          <a:prstGeom prst="rect">
            <a:avLst/>
          </a:prstGeom>
        </p:spPr>
        <p:txBody>
          <a:bodyPr vert="horz" wrap="square" lIns="0" tIns="67310" rIns="0" bIns="0" rtlCol="0">
            <a:spAutoFit/>
          </a:bodyPr>
          <a:lstStyle/>
          <a:p>
            <a:pPr marL="12700" marR="5080" algn="just">
              <a:lnSpc>
                <a:spcPct val="80000"/>
              </a:lnSpc>
              <a:spcBef>
                <a:spcPts val="530"/>
              </a:spcBef>
            </a:pPr>
            <a:r>
              <a:rPr sz="2200" dirty="0">
                <a:latin typeface="Tw Cen MT"/>
                <a:cs typeface="Tw Cen MT"/>
              </a:rPr>
              <a:t>El </a:t>
            </a:r>
            <a:r>
              <a:rPr sz="2200" spc="-5" dirty="0">
                <a:latin typeface="Tw Cen MT"/>
                <a:cs typeface="Tw Cen MT"/>
              </a:rPr>
              <a:t>concepto de </a:t>
            </a:r>
            <a:r>
              <a:rPr sz="2200" b="1" i="1" spc="-10" dirty="0">
                <a:solidFill>
                  <a:srgbClr val="FF0000"/>
                </a:solidFill>
                <a:latin typeface="Tw Cen MT"/>
                <a:cs typeface="Tw Cen MT"/>
              </a:rPr>
              <a:t>incentivo</a:t>
            </a:r>
            <a:r>
              <a:rPr sz="2200" spc="-10" dirty="0">
                <a:latin typeface="Tw Cen MT"/>
                <a:cs typeface="Tw Cen MT"/>
              </a:rPr>
              <a:t> </a:t>
            </a:r>
            <a:r>
              <a:rPr sz="2200" dirty="0">
                <a:latin typeface="Tw Cen MT"/>
                <a:cs typeface="Tw Cen MT"/>
              </a:rPr>
              <a:t>se </a:t>
            </a:r>
            <a:r>
              <a:rPr sz="2200" spc="-5" dirty="0">
                <a:latin typeface="Tw Cen MT"/>
                <a:cs typeface="Tw Cen MT"/>
              </a:rPr>
              <a:t>utiliza </a:t>
            </a:r>
            <a:r>
              <a:rPr sz="2200" spc="-15" dirty="0">
                <a:latin typeface="Tw Cen MT"/>
                <a:cs typeface="Tw Cen MT"/>
              </a:rPr>
              <a:t>para </a:t>
            </a:r>
            <a:r>
              <a:rPr sz="2200" spc="-5" dirty="0">
                <a:latin typeface="Tw Cen MT"/>
                <a:cs typeface="Tw Cen MT"/>
              </a:rPr>
              <a:t>designar cualquier cantidad de </a:t>
            </a:r>
            <a:r>
              <a:rPr sz="2200" spc="-10" dirty="0">
                <a:latin typeface="Tw Cen MT"/>
                <a:cs typeface="Tw Cen MT"/>
              </a:rPr>
              <a:t>dinero  </a:t>
            </a:r>
            <a:r>
              <a:rPr sz="2200" spc="-5" dirty="0">
                <a:latin typeface="Tw Cen MT"/>
                <a:cs typeface="Tw Cen MT"/>
              </a:rPr>
              <a:t>contingente que pueda </a:t>
            </a:r>
            <a:r>
              <a:rPr sz="2200" spc="-10" dirty="0">
                <a:latin typeface="Tw Cen MT"/>
                <a:cs typeface="Tw Cen MT"/>
              </a:rPr>
              <a:t>recibir </a:t>
            </a:r>
            <a:r>
              <a:rPr sz="2200" spc="5" dirty="0">
                <a:latin typeface="Tw Cen MT"/>
                <a:cs typeface="Tw Cen MT"/>
              </a:rPr>
              <a:t>el </a:t>
            </a:r>
            <a:r>
              <a:rPr sz="2200" spc="-5" dirty="0">
                <a:latin typeface="Tw Cen MT"/>
                <a:cs typeface="Tw Cen MT"/>
              </a:rPr>
              <a:t>colaborador de </a:t>
            </a:r>
            <a:r>
              <a:rPr sz="2200" dirty="0">
                <a:latin typeface="Tw Cen MT"/>
                <a:cs typeface="Tw Cen MT"/>
              </a:rPr>
              <a:t>una </a:t>
            </a:r>
            <a:r>
              <a:rPr sz="2200" spc="-5" dirty="0">
                <a:latin typeface="Tw Cen MT"/>
                <a:cs typeface="Tw Cen MT"/>
              </a:rPr>
              <a:t>empresa, </a:t>
            </a:r>
            <a:r>
              <a:rPr sz="2200" spc="5" dirty="0">
                <a:latin typeface="Tw Cen MT"/>
                <a:cs typeface="Tw Cen MT"/>
              </a:rPr>
              <a:t>es </a:t>
            </a:r>
            <a:r>
              <a:rPr sz="2200" spc="-25" dirty="0">
                <a:latin typeface="Tw Cen MT"/>
                <a:cs typeface="Tw Cen MT"/>
              </a:rPr>
              <a:t>decir, </a:t>
            </a:r>
            <a:r>
              <a:rPr sz="2200" spc="-5" dirty="0">
                <a:latin typeface="Tw Cen MT"/>
                <a:cs typeface="Tw Cen MT"/>
              </a:rPr>
              <a:t>condicionada  al </a:t>
            </a:r>
            <a:r>
              <a:rPr sz="2200" dirty="0">
                <a:latin typeface="Tw Cen MT"/>
                <a:cs typeface="Tw Cen MT"/>
              </a:rPr>
              <a:t>cumplimiento </a:t>
            </a:r>
            <a:r>
              <a:rPr sz="2200" spc="-5" dirty="0">
                <a:latin typeface="Tw Cen MT"/>
                <a:cs typeface="Tw Cen MT"/>
              </a:rPr>
              <a:t>de </a:t>
            </a:r>
            <a:r>
              <a:rPr sz="2200" dirty="0">
                <a:latin typeface="Tw Cen MT"/>
                <a:cs typeface="Tw Cen MT"/>
              </a:rPr>
              <a:t>ciertas </a:t>
            </a:r>
            <a:r>
              <a:rPr sz="2200" spc="-5" dirty="0">
                <a:latin typeface="Tw Cen MT"/>
                <a:cs typeface="Tw Cen MT"/>
              </a:rPr>
              <a:t>condiciones </a:t>
            </a:r>
            <a:r>
              <a:rPr sz="2200" spc="-10" dirty="0">
                <a:latin typeface="Tw Cen MT"/>
                <a:cs typeface="Tw Cen MT"/>
              </a:rPr>
              <a:t>predefinidas, </a:t>
            </a:r>
            <a:r>
              <a:rPr sz="2200" dirty="0">
                <a:latin typeface="Tw Cen MT"/>
                <a:cs typeface="Tw Cen MT"/>
              </a:rPr>
              <a:t>por </a:t>
            </a:r>
            <a:r>
              <a:rPr sz="2200" spc="-10" dirty="0">
                <a:latin typeface="Tw Cen MT"/>
                <a:cs typeface="Tw Cen MT"/>
              </a:rPr>
              <a:t>ejemplo, </a:t>
            </a:r>
            <a:r>
              <a:rPr sz="2200" spc="-5" dirty="0">
                <a:latin typeface="Tw Cen MT"/>
                <a:cs typeface="Tw Cen MT"/>
              </a:rPr>
              <a:t>cuotas </a:t>
            </a:r>
            <a:r>
              <a:rPr sz="2200" spc="-20" dirty="0">
                <a:latin typeface="Tw Cen MT"/>
                <a:cs typeface="Tw Cen MT"/>
              </a:rPr>
              <a:t>de ventas,  </a:t>
            </a:r>
            <a:r>
              <a:rPr sz="2200" spc="-5" dirty="0">
                <a:latin typeface="Tw Cen MT"/>
                <a:cs typeface="Tw Cen MT"/>
              </a:rPr>
              <a:t>de </a:t>
            </a:r>
            <a:r>
              <a:rPr sz="2200" spc="-10" dirty="0">
                <a:latin typeface="Tw Cen MT"/>
                <a:cs typeface="Tw Cen MT"/>
              </a:rPr>
              <a:t>productividad, </a:t>
            </a:r>
            <a:r>
              <a:rPr sz="2200" spc="-5" dirty="0">
                <a:latin typeface="Tw Cen MT"/>
                <a:cs typeface="Tw Cen MT"/>
              </a:rPr>
              <a:t>de </a:t>
            </a:r>
            <a:r>
              <a:rPr sz="2200" dirty="0">
                <a:latin typeface="Tw Cen MT"/>
                <a:cs typeface="Tw Cen MT"/>
              </a:rPr>
              <a:t>reducción </a:t>
            </a:r>
            <a:r>
              <a:rPr sz="2200" spc="-5" dirty="0">
                <a:latin typeface="Tw Cen MT"/>
                <a:cs typeface="Tw Cen MT"/>
              </a:rPr>
              <a:t>de</a:t>
            </a:r>
            <a:r>
              <a:rPr sz="2200" spc="35" dirty="0">
                <a:latin typeface="Tw Cen MT"/>
                <a:cs typeface="Tw Cen MT"/>
              </a:rPr>
              <a:t> </a:t>
            </a:r>
            <a:r>
              <a:rPr sz="2200" dirty="0">
                <a:latin typeface="Tw Cen MT"/>
                <a:cs typeface="Tw Cen MT"/>
              </a:rPr>
              <a:t>costos…</a:t>
            </a:r>
          </a:p>
          <a:p>
            <a:pPr>
              <a:lnSpc>
                <a:spcPct val="100000"/>
              </a:lnSpc>
              <a:spcBef>
                <a:spcPts val="5"/>
              </a:spcBef>
            </a:pPr>
            <a:endParaRPr sz="2200" dirty="0">
              <a:latin typeface="Times New Roman"/>
              <a:cs typeface="Times New Roman"/>
            </a:endParaRPr>
          </a:p>
          <a:p>
            <a:pPr marL="12700" marR="5080" algn="just">
              <a:lnSpc>
                <a:spcPct val="80000"/>
              </a:lnSpc>
              <a:spcBef>
                <a:spcPts val="5"/>
              </a:spcBef>
            </a:pPr>
            <a:r>
              <a:rPr sz="2200" dirty="0">
                <a:latin typeface="Tw Cen MT"/>
                <a:cs typeface="Tw Cen MT"/>
              </a:rPr>
              <a:t>El </a:t>
            </a:r>
            <a:r>
              <a:rPr sz="2200" spc="-5" dirty="0">
                <a:latin typeface="Tw Cen MT"/>
                <a:cs typeface="Tw Cen MT"/>
              </a:rPr>
              <a:t>concepto de </a:t>
            </a:r>
            <a:r>
              <a:rPr sz="2200" b="1" i="1" spc="-5" dirty="0">
                <a:solidFill>
                  <a:srgbClr val="FF0000"/>
                </a:solidFill>
                <a:latin typeface="Tw Cen MT"/>
                <a:cs typeface="Tw Cen MT"/>
              </a:rPr>
              <a:t>prestación</a:t>
            </a:r>
            <a:r>
              <a:rPr sz="2200" spc="-5" dirty="0">
                <a:latin typeface="Tw Cen MT"/>
                <a:cs typeface="Tw Cen MT"/>
              </a:rPr>
              <a:t> </a:t>
            </a:r>
            <a:r>
              <a:rPr sz="2200" spc="-15" dirty="0">
                <a:latin typeface="Tw Cen MT"/>
                <a:cs typeface="Tw Cen MT"/>
              </a:rPr>
              <a:t>se </a:t>
            </a:r>
            <a:r>
              <a:rPr sz="2200" spc="-5" dirty="0">
                <a:latin typeface="Tw Cen MT"/>
                <a:cs typeface="Tw Cen MT"/>
              </a:rPr>
              <a:t>emplea </a:t>
            </a:r>
            <a:r>
              <a:rPr sz="2200" spc="-15" dirty="0">
                <a:latin typeface="Tw Cen MT"/>
                <a:cs typeface="Tw Cen MT"/>
              </a:rPr>
              <a:t>para </a:t>
            </a:r>
            <a:r>
              <a:rPr sz="2200" spc="-5" dirty="0">
                <a:latin typeface="Tw Cen MT"/>
                <a:cs typeface="Tw Cen MT"/>
              </a:rPr>
              <a:t>denotar los pagos </a:t>
            </a:r>
            <a:r>
              <a:rPr sz="2200" spc="5" dirty="0">
                <a:latin typeface="Tw Cen MT"/>
                <a:cs typeface="Tw Cen MT"/>
              </a:rPr>
              <a:t>en </a:t>
            </a:r>
            <a:r>
              <a:rPr sz="2200" spc="-10" dirty="0">
                <a:latin typeface="Tw Cen MT"/>
                <a:cs typeface="Tw Cen MT"/>
              </a:rPr>
              <a:t>efectivo (aguinaldo,  </a:t>
            </a:r>
            <a:r>
              <a:rPr sz="2200" spc="-5" dirty="0">
                <a:latin typeface="Tw Cen MT"/>
                <a:cs typeface="Tw Cen MT"/>
              </a:rPr>
              <a:t>prima </a:t>
            </a:r>
            <a:r>
              <a:rPr sz="2200" spc="-10" dirty="0">
                <a:latin typeface="Tw Cen MT"/>
                <a:cs typeface="Tw Cen MT"/>
              </a:rPr>
              <a:t>vacacional </a:t>
            </a:r>
            <a:r>
              <a:rPr sz="2200" dirty="0">
                <a:latin typeface="Tw Cen MT"/>
                <a:cs typeface="Tw Cen MT"/>
              </a:rPr>
              <a:t>por </a:t>
            </a:r>
            <a:r>
              <a:rPr sz="2200" spc="-5" dirty="0">
                <a:latin typeface="Tw Cen MT"/>
                <a:cs typeface="Tw Cen MT"/>
              </a:rPr>
              <a:t>ejemplo), adicionales </a:t>
            </a:r>
            <a:r>
              <a:rPr sz="2200" spc="5" dirty="0">
                <a:latin typeface="Tw Cen MT"/>
                <a:cs typeface="Tw Cen MT"/>
              </a:rPr>
              <a:t>al </a:t>
            </a:r>
            <a:r>
              <a:rPr sz="2200" spc="-10" dirty="0">
                <a:latin typeface="Tw Cen MT"/>
                <a:cs typeface="Tw Cen MT"/>
              </a:rPr>
              <a:t>sueldo, </a:t>
            </a:r>
            <a:r>
              <a:rPr sz="2200" spc="-5" dirty="0">
                <a:latin typeface="Tw Cen MT"/>
                <a:cs typeface="Tw Cen MT"/>
              </a:rPr>
              <a:t>que recibe </a:t>
            </a:r>
            <a:r>
              <a:rPr sz="2200" spc="5" dirty="0">
                <a:latin typeface="Tw Cen MT"/>
                <a:cs typeface="Tw Cen MT"/>
              </a:rPr>
              <a:t>el </a:t>
            </a:r>
            <a:r>
              <a:rPr sz="2200" spc="-5" dirty="0">
                <a:latin typeface="Tw Cen MT"/>
                <a:cs typeface="Tw Cen MT"/>
              </a:rPr>
              <a:t>personal, así  </a:t>
            </a:r>
            <a:r>
              <a:rPr sz="2200" dirty="0">
                <a:latin typeface="Tw Cen MT"/>
                <a:cs typeface="Tw Cen MT"/>
              </a:rPr>
              <a:t>como </a:t>
            </a:r>
            <a:r>
              <a:rPr sz="2200" spc="-5" dirty="0">
                <a:latin typeface="Tw Cen MT"/>
                <a:cs typeface="Tw Cen MT"/>
              </a:rPr>
              <a:t>los </a:t>
            </a:r>
            <a:r>
              <a:rPr sz="2200" dirty="0">
                <a:latin typeface="Tw Cen MT"/>
                <a:cs typeface="Tw Cen MT"/>
              </a:rPr>
              <a:t>servicios o </a:t>
            </a:r>
            <a:r>
              <a:rPr sz="2200" spc="-5" dirty="0">
                <a:latin typeface="Tw Cen MT"/>
                <a:cs typeface="Tw Cen MT"/>
              </a:rPr>
              <a:t>beneficios </a:t>
            </a:r>
            <a:r>
              <a:rPr sz="2200" spc="-15" dirty="0">
                <a:latin typeface="Tw Cen MT"/>
                <a:cs typeface="Tw Cen MT"/>
              </a:rPr>
              <a:t>que se </a:t>
            </a:r>
            <a:r>
              <a:rPr sz="2200" spc="-10" dirty="0">
                <a:latin typeface="Tw Cen MT"/>
                <a:cs typeface="Tw Cen MT"/>
              </a:rPr>
              <a:t>le proporcionan en especie, tales </a:t>
            </a:r>
            <a:r>
              <a:rPr sz="2200" dirty="0">
                <a:latin typeface="Tw Cen MT"/>
                <a:cs typeface="Tw Cen MT"/>
              </a:rPr>
              <a:t>como </a:t>
            </a:r>
            <a:r>
              <a:rPr sz="2200" spc="-5" dirty="0">
                <a:latin typeface="Tw Cen MT"/>
                <a:cs typeface="Tw Cen MT"/>
              </a:rPr>
              <a:t>los </a:t>
            </a:r>
            <a:r>
              <a:rPr sz="2200" spc="-35" dirty="0">
                <a:latin typeface="Tw Cen MT"/>
                <a:cs typeface="Tw Cen MT"/>
              </a:rPr>
              <a:t>de  </a:t>
            </a:r>
            <a:r>
              <a:rPr sz="2200" spc="-5" dirty="0">
                <a:latin typeface="Tw Cen MT"/>
                <a:cs typeface="Tw Cen MT"/>
              </a:rPr>
              <a:t>seguridad </a:t>
            </a:r>
            <a:r>
              <a:rPr sz="2200" dirty="0">
                <a:latin typeface="Tw Cen MT"/>
                <a:cs typeface="Tw Cen MT"/>
              </a:rPr>
              <a:t>social. </a:t>
            </a:r>
            <a:r>
              <a:rPr sz="2200" spc="-5" dirty="0">
                <a:latin typeface="Tw Cen MT"/>
                <a:cs typeface="Tw Cen MT"/>
              </a:rPr>
              <a:t>Las prestaciones </a:t>
            </a:r>
            <a:r>
              <a:rPr sz="2200" dirty="0">
                <a:latin typeface="Tw Cen MT"/>
                <a:cs typeface="Tw Cen MT"/>
              </a:rPr>
              <a:t>se </a:t>
            </a:r>
            <a:r>
              <a:rPr sz="2200" spc="-5" dirty="0">
                <a:latin typeface="Tw Cen MT"/>
                <a:cs typeface="Tw Cen MT"/>
              </a:rPr>
              <a:t>suelen clasificar </a:t>
            </a:r>
            <a:r>
              <a:rPr sz="2200" spc="5" dirty="0">
                <a:latin typeface="Tw Cen MT"/>
                <a:cs typeface="Tw Cen MT"/>
              </a:rPr>
              <a:t>en </a:t>
            </a:r>
            <a:r>
              <a:rPr sz="2200" spc="-5" dirty="0">
                <a:latin typeface="Tw Cen MT"/>
                <a:cs typeface="Tw Cen MT"/>
              </a:rPr>
              <a:t>legales </a:t>
            </a:r>
            <a:r>
              <a:rPr sz="2200" dirty="0">
                <a:latin typeface="Tw Cen MT"/>
                <a:cs typeface="Tw Cen MT"/>
              </a:rPr>
              <a:t>o </a:t>
            </a:r>
            <a:r>
              <a:rPr sz="2200" spc="-15" dirty="0">
                <a:latin typeface="Tw Cen MT"/>
                <a:cs typeface="Tw Cen MT"/>
              </a:rPr>
              <a:t>supralegales,  </a:t>
            </a:r>
            <a:r>
              <a:rPr sz="2200" dirty="0">
                <a:latin typeface="Tw Cen MT"/>
                <a:cs typeface="Tw Cen MT"/>
              </a:rPr>
              <a:t>según sea </a:t>
            </a:r>
            <a:r>
              <a:rPr sz="2200" spc="-5" dirty="0">
                <a:latin typeface="Tw Cen MT"/>
                <a:cs typeface="Tw Cen MT"/>
              </a:rPr>
              <a:t>que </a:t>
            </a:r>
            <a:r>
              <a:rPr sz="2200" spc="-25" dirty="0">
                <a:latin typeface="Tw Cen MT"/>
                <a:cs typeface="Tw Cen MT"/>
              </a:rPr>
              <a:t>hayan </a:t>
            </a:r>
            <a:r>
              <a:rPr sz="2200" spc="-5" dirty="0">
                <a:latin typeface="Tw Cen MT"/>
                <a:cs typeface="Tw Cen MT"/>
              </a:rPr>
              <a:t>sido establecidas </a:t>
            </a:r>
            <a:r>
              <a:rPr sz="2200" dirty="0">
                <a:latin typeface="Tw Cen MT"/>
                <a:cs typeface="Tw Cen MT"/>
              </a:rPr>
              <a:t>por </a:t>
            </a:r>
            <a:r>
              <a:rPr sz="2200" spc="-10" dirty="0">
                <a:latin typeface="Tw Cen MT"/>
                <a:cs typeface="Tw Cen MT"/>
              </a:rPr>
              <a:t>obligación </a:t>
            </a:r>
            <a:r>
              <a:rPr sz="2200" spc="-5" dirty="0">
                <a:latin typeface="Tw Cen MT"/>
                <a:cs typeface="Tw Cen MT"/>
              </a:rPr>
              <a:t>establecida </a:t>
            </a:r>
            <a:r>
              <a:rPr sz="2200" spc="5" dirty="0">
                <a:latin typeface="Tw Cen MT"/>
                <a:cs typeface="Tw Cen MT"/>
              </a:rPr>
              <a:t>en </a:t>
            </a:r>
            <a:r>
              <a:rPr sz="2200" spc="-10" dirty="0">
                <a:latin typeface="Tw Cen MT"/>
                <a:cs typeface="Tw Cen MT"/>
              </a:rPr>
              <a:t>la </a:t>
            </a:r>
            <a:r>
              <a:rPr sz="2200" spc="-20" dirty="0">
                <a:latin typeface="Tw Cen MT"/>
                <a:cs typeface="Tw Cen MT"/>
              </a:rPr>
              <a:t>Ley </a:t>
            </a:r>
            <a:r>
              <a:rPr sz="2200" spc="-10" dirty="0">
                <a:latin typeface="Tw Cen MT"/>
                <a:cs typeface="Tw Cen MT"/>
              </a:rPr>
              <a:t>federal  </a:t>
            </a:r>
            <a:r>
              <a:rPr sz="2200" spc="-5" dirty="0">
                <a:latin typeface="Tw Cen MT"/>
                <a:cs typeface="Tw Cen MT"/>
              </a:rPr>
              <a:t>del </a:t>
            </a:r>
            <a:r>
              <a:rPr sz="2200" spc="-15" dirty="0">
                <a:latin typeface="Tw Cen MT"/>
                <a:cs typeface="Tw Cen MT"/>
              </a:rPr>
              <a:t>trabajo </a:t>
            </a:r>
            <a:r>
              <a:rPr sz="2200" dirty="0">
                <a:latin typeface="Tw Cen MT"/>
                <a:cs typeface="Tw Cen MT"/>
              </a:rPr>
              <a:t>o </a:t>
            </a:r>
            <a:r>
              <a:rPr sz="2200" spc="-30" dirty="0">
                <a:latin typeface="Tw Cen MT"/>
                <a:cs typeface="Tw Cen MT"/>
              </a:rPr>
              <a:t>hayan </a:t>
            </a:r>
            <a:r>
              <a:rPr sz="2200" spc="-10" dirty="0">
                <a:latin typeface="Tw Cen MT"/>
                <a:cs typeface="Tw Cen MT"/>
              </a:rPr>
              <a:t>sido </a:t>
            </a:r>
            <a:r>
              <a:rPr sz="2200" spc="-15" dirty="0">
                <a:latin typeface="Tw Cen MT"/>
                <a:cs typeface="Tw Cen MT"/>
              </a:rPr>
              <a:t>otorgadas </a:t>
            </a:r>
            <a:r>
              <a:rPr sz="2200" spc="5" dirty="0">
                <a:latin typeface="Tw Cen MT"/>
                <a:cs typeface="Tw Cen MT"/>
              </a:rPr>
              <a:t>en </a:t>
            </a:r>
            <a:r>
              <a:rPr sz="2200" dirty="0">
                <a:latin typeface="Tw Cen MT"/>
                <a:cs typeface="Tw Cen MT"/>
              </a:rPr>
              <a:t>forma </a:t>
            </a:r>
            <a:r>
              <a:rPr sz="2200" spc="-10" dirty="0">
                <a:latin typeface="Tw Cen MT"/>
                <a:cs typeface="Tw Cen MT"/>
              </a:rPr>
              <a:t>voluntaria </a:t>
            </a:r>
            <a:r>
              <a:rPr sz="2200" spc="-5" dirty="0">
                <a:latin typeface="Tw Cen MT"/>
                <a:cs typeface="Tw Cen MT"/>
              </a:rPr>
              <a:t>por </a:t>
            </a:r>
            <a:r>
              <a:rPr sz="2200" spc="5" dirty="0">
                <a:latin typeface="Tw Cen MT"/>
                <a:cs typeface="Tw Cen MT"/>
              </a:rPr>
              <a:t>el </a:t>
            </a:r>
            <a:r>
              <a:rPr sz="2200" spc="-5" dirty="0">
                <a:latin typeface="Tw Cen MT"/>
                <a:cs typeface="Tw Cen MT"/>
              </a:rPr>
              <a:t>patrón, por encima </a:t>
            </a:r>
            <a:r>
              <a:rPr sz="2200" spc="-15" dirty="0">
                <a:latin typeface="Tw Cen MT"/>
                <a:cs typeface="Tw Cen MT"/>
              </a:rPr>
              <a:t>de  </a:t>
            </a:r>
            <a:r>
              <a:rPr sz="2200" spc="-10" dirty="0">
                <a:latin typeface="Tw Cen MT"/>
                <a:cs typeface="Tw Cen MT"/>
              </a:rPr>
              <a:t>lo </a:t>
            </a:r>
            <a:r>
              <a:rPr sz="2200" spc="-15" dirty="0">
                <a:latin typeface="Tw Cen MT"/>
                <a:cs typeface="Tw Cen MT"/>
              </a:rPr>
              <a:t>exigido </a:t>
            </a:r>
            <a:r>
              <a:rPr sz="2200" dirty="0">
                <a:latin typeface="Tw Cen MT"/>
                <a:cs typeface="Tw Cen MT"/>
              </a:rPr>
              <a:t>por </a:t>
            </a:r>
            <a:r>
              <a:rPr sz="2200" spc="-10" dirty="0">
                <a:latin typeface="Tw Cen MT"/>
                <a:cs typeface="Tw Cen MT"/>
              </a:rPr>
              <a:t>la</a:t>
            </a:r>
            <a:r>
              <a:rPr sz="2200" spc="35" dirty="0">
                <a:latin typeface="Tw Cen MT"/>
                <a:cs typeface="Tw Cen MT"/>
              </a:rPr>
              <a:t> </a:t>
            </a:r>
            <a:r>
              <a:rPr sz="2200" spc="-45" dirty="0">
                <a:latin typeface="Tw Cen MT"/>
                <a:cs typeface="Tw Cen MT"/>
              </a:rPr>
              <a:t>ley.</a:t>
            </a:r>
            <a:endParaRPr sz="2200" dirty="0">
              <a:latin typeface="Tw Cen MT"/>
              <a:cs typeface="Tw Cen MT"/>
            </a:endParaRPr>
          </a:p>
        </p:txBody>
      </p:sp>
      <p:sp>
        <p:nvSpPr>
          <p:cNvPr id="3" name="object 3"/>
          <p:cNvSpPr/>
          <p:nvPr/>
        </p:nvSpPr>
        <p:spPr>
          <a:xfrm>
            <a:off x="6084168" y="4581128"/>
            <a:ext cx="2736304" cy="1801110"/>
          </a:xfrm>
          <a:prstGeom prst="rect">
            <a:avLst/>
          </a:prstGeom>
          <a:blipFill>
            <a:blip r:embed="rId2" cstate="print"/>
            <a:stretch>
              <a:fillRect/>
            </a:stretch>
          </a:blipFill>
        </p:spPr>
        <p:txBody>
          <a:bodyPr wrap="square" lIns="0" tIns="0" rIns="0" bIns="0" rtlCol="0"/>
          <a:lstStyle/>
          <a:p>
            <a:endParaRPr/>
          </a:p>
        </p:txBody>
      </p:sp>
      <p:sp>
        <p:nvSpPr>
          <p:cNvPr id="5" name="object 5"/>
          <p:cNvSpPr txBox="1"/>
          <p:nvPr/>
        </p:nvSpPr>
        <p:spPr>
          <a:xfrm>
            <a:off x="5475478" y="6661006"/>
            <a:ext cx="3568700" cy="196215"/>
          </a:xfrm>
          <a:prstGeom prst="rect">
            <a:avLst/>
          </a:prstGeom>
        </p:spPr>
        <p:txBody>
          <a:bodyPr vert="horz" wrap="square" lIns="0" tIns="0" rIns="0" bIns="0" rtlCol="0">
            <a:spAutoFit/>
          </a:bodyPr>
          <a:lstStyle/>
          <a:p>
            <a:pPr marL="12700">
              <a:lnSpc>
                <a:spcPts val="1425"/>
              </a:lnSpc>
            </a:pPr>
            <a:r>
              <a:rPr sz="1200" b="1" i="1" dirty="0">
                <a:solidFill>
                  <a:srgbClr val="FFFFFF"/>
                </a:solidFill>
                <a:latin typeface="Arial"/>
                <a:cs typeface="Arial"/>
              </a:rPr>
              <a:t>Instituto de Especialización </a:t>
            </a:r>
            <a:r>
              <a:rPr sz="1200" b="1" i="1" spc="-5" dirty="0">
                <a:solidFill>
                  <a:srgbClr val="FFFFFF"/>
                </a:solidFill>
                <a:latin typeface="Arial"/>
                <a:cs typeface="Arial"/>
              </a:rPr>
              <a:t>para </a:t>
            </a:r>
            <a:r>
              <a:rPr sz="1200" b="1" i="1" dirty="0">
                <a:solidFill>
                  <a:srgbClr val="FFFFFF"/>
                </a:solidFill>
                <a:latin typeface="Arial"/>
                <a:cs typeface="Arial"/>
              </a:rPr>
              <a:t>Ejecutivos,</a:t>
            </a:r>
            <a:r>
              <a:rPr sz="1200" b="1" i="1" spc="-210" dirty="0">
                <a:solidFill>
                  <a:srgbClr val="FFFFFF"/>
                </a:solidFill>
                <a:latin typeface="Arial"/>
                <a:cs typeface="Arial"/>
              </a:rPr>
              <a:t> </a:t>
            </a:r>
            <a:r>
              <a:rPr sz="1200" b="1" i="1" spc="-5" dirty="0">
                <a:solidFill>
                  <a:srgbClr val="FFFFFF"/>
                </a:solidFill>
                <a:latin typeface="Arial"/>
                <a:cs typeface="Arial"/>
              </a:rPr>
              <a:t>S.C.</a:t>
            </a:r>
            <a:endParaRPr sz="1200">
              <a:latin typeface="Arial"/>
              <a:cs typeface="Arial"/>
            </a:endParaRPr>
          </a:p>
        </p:txBody>
      </p:sp>
    </p:spTree>
    <p:extLst>
      <p:ext uri="{BB962C8B-B14F-4D97-AF65-F5344CB8AC3E}">
        <p14:creationId xmlns:p14="http://schemas.microsoft.com/office/powerpoint/2010/main" val="1472568039"/>
      </p:ext>
    </p:extLst>
  </p:cSld>
  <p:clrMapOvr>
    <a:masterClrMapping/>
  </p:clrMapOvr>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322324" y="4549216"/>
            <a:ext cx="6672580" cy="795020"/>
          </a:xfrm>
          <a:prstGeom prst="rect">
            <a:avLst/>
          </a:prstGeom>
        </p:spPr>
        <p:txBody>
          <a:bodyPr vert="horz" wrap="square" lIns="0" tIns="13970" rIns="0" bIns="0" rtlCol="0">
            <a:spAutoFit/>
          </a:bodyPr>
          <a:lstStyle/>
          <a:p>
            <a:pPr algn="ctr">
              <a:lnSpc>
                <a:spcPts val="3025"/>
              </a:lnSpc>
              <a:spcBef>
                <a:spcPts val="110"/>
              </a:spcBef>
            </a:pPr>
            <a:r>
              <a:rPr sz="2800" dirty="0">
                <a:solidFill>
                  <a:srgbClr val="000099"/>
                </a:solidFill>
              </a:rPr>
              <a:t>LAS </a:t>
            </a:r>
            <a:r>
              <a:rPr sz="2800" spc="-5" dirty="0">
                <a:solidFill>
                  <a:srgbClr val="000099"/>
                </a:solidFill>
              </a:rPr>
              <a:t>CARACTERISTICAS</a:t>
            </a:r>
            <a:r>
              <a:rPr sz="2800" spc="-15" dirty="0">
                <a:solidFill>
                  <a:srgbClr val="000099"/>
                </a:solidFill>
              </a:rPr>
              <a:t> </a:t>
            </a:r>
            <a:r>
              <a:rPr sz="2800" dirty="0">
                <a:solidFill>
                  <a:srgbClr val="000099"/>
                </a:solidFill>
              </a:rPr>
              <a:t>DE</a:t>
            </a:r>
            <a:endParaRPr sz="2800"/>
          </a:p>
          <a:p>
            <a:pPr algn="ctr">
              <a:lnSpc>
                <a:spcPts val="3025"/>
              </a:lnSpc>
            </a:pPr>
            <a:r>
              <a:rPr sz="2800" spc="-5" dirty="0">
                <a:solidFill>
                  <a:srgbClr val="000099"/>
                </a:solidFill>
              </a:rPr>
              <a:t>UNA </a:t>
            </a:r>
            <a:r>
              <a:rPr sz="2800" dirty="0">
                <a:solidFill>
                  <a:srgbClr val="000099"/>
                </a:solidFill>
              </a:rPr>
              <a:t>COMPENSACION JUSTA Y</a:t>
            </a:r>
            <a:r>
              <a:rPr sz="2800" spc="-85" dirty="0">
                <a:solidFill>
                  <a:srgbClr val="000099"/>
                </a:solidFill>
              </a:rPr>
              <a:t> </a:t>
            </a:r>
            <a:r>
              <a:rPr sz="2800" spc="-5" dirty="0">
                <a:solidFill>
                  <a:srgbClr val="000099"/>
                </a:solidFill>
              </a:rPr>
              <a:t>ATRACTIVA</a:t>
            </a:r>
            <a:endParaRPr sz="2800"/>
          </a:p>
        </p:txBody>
      </p:sp>
      <p:sp>
        <p:nvSpPr>
          <p:cNvPr id="3" name="object 3"/>
          <p:cNvSpPr/>
          <p:nvPr/>
        </p:nvSpPr>
        <p:spPr>
          <a:xfrm>
            <a:off x="3254375" y="1224025"/>
            <a:ext cx="2738501" cy="2808224"/>
          </a:xfrm>
          <a:prstGeom prst="rect">
            <a:avLst/>
          </a:prstGeom>
          <a:blipFill>
            <a:blip r:embed="rId2" cstate="print"/>
            <a:stretch>
              <a:fillRect/>
            </a:stretch>
          </a:blipFill>
        </p:spPr>
        <p:txBody>
          <a:bodyPr wrap="square" lIns="0" tIns="0" rIns="0" bIns="0" rtlCol="0"/>
          <a:lstStyle/>
          <a:p>
            <a:endParaRPr/>
          </a:p>
        </p:txBody>
      </p:sp>
      <p:sp>
        <p:nvSpPr>
          <p:cNvPr id="5" name="object 5"/>
          <p:cNvSpPr txBox="1"/>
          <p:nvPr/>
        </p:nvSpPr>
        <p:spPr>
          <a:xfrm>
            <a:off x="5475478" y="6661006"/>
            <a:ext cx="3568700" cy="196215"/>
          </a:xfrm>
          <a:prstGeom prst="rect">
            <a:avLst/>
          </a:prstGeom>
        </p:spPr>
        <p:txBody>
          <a:bodyPr vert="horz" wrap="square" lIns="0" tIns="0" rIns="0" bIns="0" rtlCol="0">
            <a:spAutoFit/>
          </a:bodyPr>
          <a:lstStyle/>
          <a:p>
            <a:pPr marL="12700">
              <a:lnSpc>
                <a:spcPts val="1425"/>
              </a:lnSpc>
            </a:pPr>
            <a:r>
              <a:rPr sz="1200" b="1" i="1" dirty="0">
                <a:solidFill>
                  <a:srgbClr val="FFFFFF"/>
                </a:solidFill>
                <a:latin typeface="Arial"/>
                <a:cs typeface="Arial"/>
              </a:rPr>
              <a:t>Instituto de Especialización </a:t>
            </a:r>
            <a:r>
              <a:rPr sz="1200" b="1" i="1" spc="-5" dirty="0">
                <a:solidFill>
                  <a:srgbClr val="FFFFFF"/>
                </a:solidFill>
                <a:latin typeface="Arial"/>
                <a:cs typeface="Arial"/>
              </a:rPr>
              <a:t>para </a:t>
            </a:r>
            <a:r>
              <a:rPr sz="1200" b="1" i="1" dirty="0">
                <a:solidFill>
                  <a:srgbClr val="FFFFFF"/>
                </a:solidFill>
                <a:latin typeface="Arial"/>
                <a:cs typeface="Arial"/>
              </a:rPr>
              <a:t>Ejecutivos,</a:t>
            </a:r>
            <a:r>
              <a:rPr sz="1200" b="1" i="1" spc="-210" dirty="0">
                <a:solidFill>
                  <a:srgbClr val="FFFFFF"/>
                </a:solidFill>
                <a:latin typeface="Arial"/>
                <a:cs typeface="Arial"/>
              </a:rPr>
              <a:t> </a:t>
            </a:r>
            <a:r>
              <a:rPr sz="1200" b="1" i="1" spc="-5" dirty="0">
                <a:solidFill>
                  <a:srgbClr val="FFFFFF"/>
                </a:solidFill>
                <a:latin typeface="Arial"/>
                <a:cs typeface="Arial"/>
              </a:rPr>
              <a:t>S.C.</a:t>
            </a:r>
            <a:endParaRPr sz="1200">
              <a:latin typeface="Arial"/>
              <a:cs typeface="Arial"/>
            </a:endParaRPr>
          </a:p>
        </p:txBody>
      </p:sp>
    </p:spTree>
    <p:extLst>
      <p:ext uri="{BB962C8B-B14F-4D97-AF65-F5344CB8AC3E}">
        <p14:creationId xmlns:p14="http://schemas.microsoft.com/office/powerpoint/2010/main" val="1589953437"/>
      </p:ext>
    </p:extLst>
  </p:cSld>
  <p:clrMapOvr>
    <a:masterClrMapping/>
  </p:clrMapOvr>
</p:sld>
</file>

<file path=ppt/slides/slide2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81015" y="836712"/>
            <a:ext cx="7911465" cy="5533823"/>
          </a:xfrm>
          <a:prstGeom prst="rect">
            <a:avLst/>
          </a:prstGeom>
        </p:spPr>
        <p:txBody>
          <a:bodyPr vert="horz" wrap="square" lIns="0" tIns="12700" rIns="0" bIns="0" rtlCol="0">
            <a:spAutoFit/>
          </a:bodyPr>
          <a:lstStyle/>
          <a:p>
            <a:pPr marL="12700">
              <a:lnSpc>
                <a:spcPct val="100000"/>
              </a:lnSpc>
              <a:spcBef>
                <a:spcPts val="100"/>
              </a:spcBef>
            </a:pPr>
            <a:r>
              <a:rPr sz="2200" dirty="0">
                <a:latin typeface="Tw Cen MT"/>
                <a:cs typeface="Tw Cen MT"/>
              </a:rPr>
              <a:t>La </a:t>
            </a:r>
            <a:r>
              <a:rPr sz="2200" spc="-5" dirty="0">
                <a:latin typeface="Tw Cen MT"/>
                <a:cs typeface="Tw Cen MT"/>
              </a:rPr>
              <a:t>compensación al </a:t>
            </a:r>
            <a:r>
              <a:rPr sz="2200" spc="-15" dirty="0">
                <a:latin typeface="Tw Cen MT"/>
                <a:cs typeface="Tw Cen MT"/>
              </a:rPr>
              <a:t>trabajo </a:t>
            </a:r>
            <a:r>
              <a:rPr sz="2200" spc="-5" dirty="0">
                <a:latin typeface="Tw Cen MT"/>
                <a:cs typeface="Tw Cen MT"/>
              </a:rPr>
              <a:t>de los colaboradores </a:t>
            </a:r>
            <a:r>
              <a:rPr sz="2200" spc="-15" dirty="0">
                <a:latin typeface="Tw Cen MT"/>
                <a:cs typeface="Tw Cen MT"/>
              </a:rPr>
              <a:t>debe </a:t>
            </a:r>
            <a:r>
              <a:rPr sz="2200" spc="-10" dirty="0">
                <a:latin typeface="Tw Cen MT"/>
                <a:cs typeface="Tw Cen MT"/>
              </a:rPr>
              <a:t>cumplir </a:t>
            </a:r>
            <a:r>
              <a:rPr sz="2200" dirty="0">
                <a:latin typeface="Tw Cen MT"/>
                <a:cs typeface="Tw Cen MT"/>
              </a:rPr>
              <a:t>ciertas</a:t>
            </a:r>
            <a:r>
              <a:rPr sz="2200" spc="150" dirty="0">
                <a:latin typeface="Tw Cen MT"/>
                <a:cs typeface="Tw Cen MT"/>
              </a:rPr>
              <a:t> </a:t>
            </a:r>
            <a:r>
              <a:rPr sz="2200" spc="-5" dirty="0">
                <a:latin typeface="Tw Cen MT"/>
                <a:cs typeface="Tw Cen MT"/>
              </a:rPr>
              <a:t>características:</a:t>
            </a:r>
            <a:endParaRPr sz="2200" dirty="0">
              <a:latin typeface="Tw Cen MT"/>
              <a:cs typeface="Tw Cen MT"/>
            </a:endParaRPr>
          </a:p>
          <a:p>
            <a:pPr>
              <a:lnSpc>
                <a:spcPct val="100000"/>
              </a:lnSpc>
              <a:spcBef>
                <a:spcPts val="5"/>
              </a:spcBef>
            </a:pPr>
            <a:endParaRPr sz="2200" dirty="0">
              <a:latin typeface="Times New Roman"/>
              <a:cs typeface="Times New Roman"/>
            </a:endParaRPr>
          </a:p>
          <a:p>
            <a:pPr marL="12700" marR="8890" algn="just">
              <a:lnSpc>
                <a:spcPct val="80000"/>
              </a:lnSpc>
              <a:buAutoNum type="arabicPeriod"/>
              <a:tabLst>
                <a:tab pos="250825" algn="l"/>
              </a:tabLst>
            </a:pPr>
            <a:r>
              <a:rPr lang="es-ES" sz="2200" spc="-15" dirty="0" smtClean="0">
                <a:latin typeface="Tw Cen MT"/>
                <a:cs typeface="Tw Cen MT"/>
              </a:rPr>
              <a:t> </a:t>
            </a:r>
            <a:r>
              <a:rPr sz="2200" spc="-15" dirty="0" smtClean="0">
                <a:latin typeface="Tw Cen MT"/>
                <a:cs typeface="Tw Cen MT"/>
              </a:rPr>
              <a:t>Debe </a:t>
            </a:r>
            <a:r>
              <a:rPr sz="2200" dirty="0">
                <a:latin typeface="Tw Cen MT"/>
                <a:cs typeface="Tw Cen MT"/>
              </a:rPr>
              <a:t>ser </a:t>
            </a:r>
            <a:r>
              <a:rPr sz="2200" b="1" spc="-40" dirty="0">
                <a:latin typeface="Tw Cen MT"/>
                <a:cs typeface="Tw Cen MT"/>
              </a:rPr>
              <a:t>EQUITATIVA </a:t>
            </a:r>
            <a:r>
              <a:rPr sz="2200" b="1" spc="-5" dirty="0">
                <a:latin typeface="Tw Cen MT"/>
                <a:cs typeface="Tw Cen MT"/>
              </a:rPr>
              <a:t>INTERNAMENTE</a:t>
            </a:r>
            <a:r>
              <a:rPr sz="2200" spc="-5" dirty="0">
                <a:latin typeface="Tw Cen MT"/>
                <a:cs typeface="Tw Cen MT"/>
              </a:rPr>
              <a:t>. </a:t>
            </a:r>
            <a:r>
              <a:rPr sz="2200" dirty="0">
                <a:latin typeface="Tw Cen MT"/>
                <a:cs typeface="Tw Cen MT"/>
              </a:rPr>
              <a:t>Es </a:t>
            </a:r>
            <a:r>
              <a:rPr sz="2200" spc="-5" dirty="0">
                <a:latin typeface="Tw Cen MT"/>
                <a:cs typeface="Tw Cen MT"/>
              </a:rPr>
              <a:t>decir que corresponda </a:t>
            </a:r>
            <a:r>
              <a:rPr sz="2200" dirty="0">
                <a:latin typeface="Tw Cen MT"/>
                <a:cs typeface="Tw Cen MT"/>
              </a:rPr>
              <a:t>a </a:t>
            </a:r>
            <a:r>
              <a:rPr sz="2200" spc="-10" dirty="0">
                <a:latin typeface="Tw Cen MT"/>
                <a:cs typeface="Tw Cen MT"/>
              </a:rPr>
              <a:t>la </a:t>
            </a:r>
            <a:r>
              <a:rPr sz="2200" spc="-5" dirty="0">
                <a:latin typeface="Tw Cen MT"/>
                <a:cs typeface="Tw Cen MT"/>
              </a:rPr>
              <a:t>importancia  </a:t>
            </a:r>
            <a:r>
              <a:rPr sz="2200" spc="-15" dirty="0">
                <a:latin typeface="Tw Cen MT"/>
                <a:cs typeface="Tw Cen MT"/>
              </a:rPr>
              <a:t>relativa </a:t>
            </a:r>
            <a:r>
              <a:rPr sz="2200" spc="-5" dirty="0">
                <a:latin typeface="Tw Cen MT"/>
                <a:cs typeface="Tw Cen MT"/>
              </a:rPr>
              <a:t>que </a:t>
            </a:r>
            <a:r>
              <a:rPr sz="2200" spc="-15" dirty="0">
                <a:latin typeface="Tw Cen MT"/>
                <a:cs typeface="Tw Cen MT"/>
              </a:rPr>
              <a:t>tenga </a:t>
            </a:r>
            <a:r>
              <a:rPr sz="2200" spc="-5" dirty="0">
                <a:latin typeface="Tw Cen MT"/>
                <a:cs typeface="Tw Cen MT"/>
              </a:rPr>
              <a:t>cada puesto </a:t>
            </a:r>
            <a:r>
              <a:rPr sz="2200" spc="-10" dirty="0">
                <a:latin typeface="Tw Cen MT"/>
                <a:cs typeface="Tw Cen MT"/>
              </a:rPr>
              <a:t>dentro </a:t>
            </a:r>
            <a:r>
              <a:rPr sz="2200" spc="-5" dirty="0">
                <a:latin typeface="Tw Cen MT"/>
                <a:cs typeface="Tw Cen MT"/>
              </a:rPr>
              <a:t>de </a:t>
            </a:r>
            <a:r>
              <a:rPr sz="2200" spc="-10" dirty="0">
                <a:latin typeface="Tw Cen MT"/>
                <a:cs typeface="Tw Cen MT"/>
              </a:rPr>
              <a:t>la</a:t>
            </a:r>
            <a:r>
              <a:rPr sz="2200" spc="105" dirty="0">
                <a:latin typeface="Tw Cen MT"/>
                <a:cs typeface="Tw Cen MT"/>
              </a:rPr>
              <a:t> </a:t>
            </a:r>
            <a:r>
              <a:rPr sz="2200" dirty="0">
                <a:latin typeface="Tw Cen MT"/>
                <a:cs typeface="Tw Cen MT"/>
              </a:rPr>
              <a:t>empresa.</a:t>
            </a:r>
          </a:p>
          <a:p>
            <a:pPr>
              <a:lnSpc>
                <a:spcPct val="100000"/>
              </a:lnSpc>
              <a:spcBef>
                <a:spcPts val="35"/>
              </a:spcBef>
              <a:buFont typeface="Tw Cen MT"/>
              <a:buAutoNum type="arabicPeriod"/>
            </a:pPr>
            <a:endParaRPr sz="2200" dirty="0">
              <a:latin typeface="Times New Roman"/>
              <a:cs typeface="Times New Roman"/>
            </a:endParaRPr>
          </a:p>
          <a:p>
            <a:pPr marL="12700">
              <a:lnSpc>
                <a:spcPts val="1945"/>
              </a:lnSpc>
            </a:pPr>
            <a:r>
              <a:rPr sz="2200" dirty="0">
                <a:latin typeface="Tw Cen MT"/>
                <a:cs typeface="Tw Cen MT"/>
              </a:rPr>
              <a:t>Y</a:t>
            </a:r>
            <a:r>
              <a:rPr sz="2200" spc="90" dirty="0">
                <a:latin typeface="Tw Cen MT"/>
                <a:cs typeface="Tw Cen MT"/>
              </a:rPr>
              <a:t> </a:t>
            </a:r>
            <a:r>
              <a:rPr sz="2200" spc="-10" dirty="0">
                <a:latin typeface="Tw Cen MT"/>
                <a:cs typeface="Tw Cen MT"/>
              </a:rPr>
              <a:t>dentro</a:t>
            </a:r>
            <a:r>
              <a:rPr sz="2200" spc="120" dirty="0">
                <a:latin typeface="Tw Cen MT"/>
                <a:cs typeface="Tw Cen MT"/>
              </a:rPr>
              <a:t> </a:t>
            </a:r>
            <a:r>
              <a:rPr sz="2200" spc="-5" dirty="0">
                <a:latin typeface="Tw Cen MT"/>
                <a:cs typeface="Tw Cen MT"/>
              </a:rPr>
              <a:t>de</a:t>
            </a:r>
            <a:r>
              <a:rPr sz="2200" spc="120" dirty="0">
                <a:latin typeface="Tw Cen MT"/>
                <a:cs typeface="Tw Cen MT"/>
              </a:rPr>
              <a:t> </a:t>
            </a:r>
            <a:r>
              <a:rPr sz="2200" spc="-10" dirty="0">
                <a:latin typeface="Tw Cen MT"/>
                <a:cs typeface="Tw Cen MT"/>
              </a:rPr>
              <a:t>la</a:t>
            </a:r>
            <a:r>
              <a:rPr sz="2200" spc="95" dirty="0">
                <a:latin typeface="Tw Cen MT"/>
                <a:cs typeface="Tw Cen MT"/>
              </a:rPr>
              <a:t> </a:t>
            </a:r>
            <a:r>
              <a:rPr sz="2200" spc="-5" dirty="0">
                <a:latin typeface="Tw Cen MT"/>
                <a:cs typeface="Tw Cen MT"/>
              </a:rPr>
              <a:t>categoría</a:t>
            </a:r>
            <a:r>
              <a:rPr sz="2200" spc="125" dirty="0">
                <a:latin typeface="Tw Cen MT"/>
                <a:cs typeface="Tw Cen MT"/>
              </a:rPr>
              <a:t> </a:t>
            </a:r>
            <a:r>
              <a:rPr sz="2200" spc="-5" dirty="0">
                <a:latin typeface="Tw Cen MT"/>
                <a:cs typeface="Tw Cen MT"/>
              </a:rPr>
              <a:t>salarial</a:t>
            </a:r>
            <a:r>
              <a:rPr sz="2200" spc="125" dirty="0">
                <a:latin typeface="Tw Cen MT"/>
                <a:cs typeface="Tw Cen MT"/>
              </a:rPr>
              <a:t> </a:t>
            </a:r>
            <a:r>
              <a:rPr sz="2200" dirty="0">
                <a:latin typeface="Tw Cen MT"/>
                <a:cs typeface="Tw Cen MT"/>
              </a:rPr>
              <a:t>a</a:t>
            </a:r>
            <a:r>
              <a:rPr sz="2200" spc="90" dirty="0">
                <a:latin typeface="Tw Cen MT"/>
                <a:cs typeface="Tw Cen MT"/>
              </a:rPr>
              <a:t> </a:t>
            </a:r>
            <a:r>
              <a:rPr sz="2200" spc="-10" dirty="0">
                <a:latin typeface="Tw Cen MT"/>
                <a:cs typeface="Tw Cen MT"/>
              </a:rPr>
              <a:t>la</a:t>
            </a:r>
            <a:r>
              <a:rPr sz="2200" spc="120" dirty="0">
                <a:latin typeface="Tw Cen MT"/>
                <a:cs typeface="Tw Cen MT"/>
              </a:rPr>
              <a:t> </a:t>
            </a:r>
            <a:r>
              <a:rPr sz="2200" spc="-5" dirty="0">
                <a:latin typeface="Tw Cen MT"/>
                <a:cs typeface="Tw Cen MT"/>
              </a:rPr>
              <a:t>que</a:t>
            </a:r>
            <a:r>
              <a:rPr sz="2200" spc="125" dirty="0">
                <a:latin typeface="Tw Cen MT"/>
                <a:cs typeface="Tw Cen MT"/>
              </a:rPr>
              <a:t> </a:t>
            </a:r>
            <a:r>
              <a:rPr sz="2200" spc="-5" dirty="0">
                <a:latin typeface="Tw Cen MT"/>
                <a:cs typeface="Tw Cen MT"/>
              </a:rPr>
              <a:t>corresponda</a:t>
            </a:r>
            <a:r>
              <a:rPr sz="2200" spc="105" dirty="0">
                <a:latin typeface="Tw Cen MT"/>
                <a:cs typeface="Tw Cen MT"/>
              </a:rPr>
              <a:t> </a:t>
            </a:r>
            <a:r>
              <a:rPr sz="2200" spc="5" dirty="0">
                <a:latin typeface="Tw Cen MT"/>
                <a:cs typeface="Tw Cen MT"/>
              </a:rPr>
              <a:t>el</a:t>
            </a:r>
            <a:r>
              <a:rPr sz="2200" spc="90" dirty="0">
                <a:latin typeface="Tw Cen MT"/>
                <a:cs typeface="Tw Cen MT"/>
              </a:rPr>
              <a:t> </a:t>
            </a:r>
            <a:r>
              <a:rPr sz="2200" spc="-10" dirty="0">
                <a:latin typeface="Tw Cen MT"/>
                <a:cs typeface="Tw Cen MT"/>
              </a:rPr>
              <a:t>puesto,</a:t>
            </a:r>
            <a:r>
              <a:rPr sz="2200" spc="100" dirty="0">
                <a:latin typeface="Tw Cen MT"/>
                <a:cs typeface="Tw Cen MT"/>
              </a:rPr>
              <a:t> </a:t>
            </a:r>
            <a:r>
              <a:rPr sz="2200" spc="-5" dirty="0">
                <a:latin typeface="Tw Cen MT"/>
                <a:cs typeface="Tw Cen MT"/>
              </a:rPr>
              <a:t>cada</a:t>
            </a:r>
            <a:r>
              <a:rPr sz="2200" spc="100" dirty="0">
                <a:latin typeface="Tw Cen MT"/>
                <a:cs typeface="Tw Cen MT"/>
              </a:rPr>
              <a:t> </a:t>
            </a:r>
            <a:r>
              <a:rPr sz="2200" dirty="0">
                <a:latin typeface="Tw Cen MT"/>
                <a:cs typeface="Tw Cen MT"/>
              </a:rPr>
              <a:t>persona</a:t>
            </a:r>
            <a:r>
              <a:rPr sz="2200" spc="100" dirty="0">
                <a:latin typeface="Tw Cen MT"/>
                <a:cs typeface="Tw Cen MT"/>
              </a:rPr>
              <a:t> </a:t>
            </a:r>
            <a:r>
              <a:rPr sz="2200" spc="-5" dirty="0">
                <a:latin typeface="Tw Cen MT"/>
                <a:cs typeface="Tw Cen MT"/>
              </a:rPr>
              <a:t>que</a:t>
            </a:r>
            <a:endParaRPr sz="2200" dirty="0">
              <a:latin typeface="Tw Cen MT"/>
              <a:cs typeface="Tw Cen MT"/>
            </a:endParaRPr>
          </a:p>
          <a:p>
            <a:pPr marL="12700">
              <a:lnSpc>
                <a:spcPts val="1945"/>
              </a:lnSpc>
            </a:pPr>
            <a:r>
              <a:rPr sz="2200" spc="-10" dirty="0">
                <a:latin typeface="Tw Cen MT"/>
                <a:cs typeface="Tw Cen MT"/>
              </a:rPr>
              <a:t>lo </a:t>
            </a:r>
            <a:r>
              <a:rPr sz="2200" dirty="0">
                <a:latin typeface="Tw Cen MT"/>
                <a:cs typeface="Tw Cen MT"/>
              </a:rPr>
              <a:t>ocupe </a:t>
            </a:r>
            <a:r>
              <a:rPr sz="2200" spc="-20" dirty="0">
                <a:latin typeface="Tw Cen MT"/>
                <a:cs typeface="Tw Cen MT"/>
              </a:rPr>
              <a:t>debe </a:t>
            </a:r>
            <a:r>
              <a:rPr sz="2200" dirty="0">
                <a:latin typeface="Tw Cen MT"/>
                <a:cs typeface="Tw Cen MT"/>
              </a:rPr>
              <a:t>tener </a:t>
            </a:r>
            <a:r>
              <a:rPr sz="2200" spc="5" dirty="0">
                <a:latin typeface="Tw Cen MT"/>
                <a:cs typeface="Tw Cen MT"/>
              </a:rPr>
              <a:t>el </a:t>
            </a:r>
            <a:r>
              <a:rPr sz="2200" spc="-10" dirty="0">
                <a:latin typeface="Tw Cen MT"/>
                <a:cs typeface="Tw Cen MT"/>
              </a:rPr>
              <a:t>salario </a:t>
            </a:r>
            <a:r>
              <a:rPr sz="2200" spc="-5" dirty="0">
                <a:latin typeface="Tw Cen MT"/>
                <a:cs typeface="Tw Cen MT"/>
              </a:rPr>
              <a:t>que </a:t>
            </a:r>
            <a:r>
              <a:rPr sz="2200" dirty="0">
                <a:latin typeface="Tw Cen MT"/>
                <a:cs typeface="Tw Cen MT"/>
              </a:rPr>
              <a:t>corresponda a </a:t>
            </a:r>
            <a:r>
              <a:rPr sz="2200" spc="-5" dirty="0">
                <a:latin typeface="Tw Cen MT"/>
                <a:cs typeface="Tw Cen MT"/>
              </a:rPr>
              <a:t>su desempeño </a:t>
            </a:r>
            <a:r>
              <a:rPr sz="2200" spc="-10" dirty="0">
                <a:latin typeface="Tw Cen MT"/>
                <a:cs typeface="Tw Cen MT"/>
              </a:rPr>
              <a:t>de</a:t>
            </a:r>
            <a:r>
              <a:rPr sz="2200" spc="20" dirty="0">
                <a:latin typeface="Tw Cen MT"/>
                <a:cs typeface="Tw Cen MT"/>
              </a:rPr>
              <a:t> </a:t>
            </a:r>
            <a:r>
              <a:rPr sz="2200" spc="-20" dirty="0">
                <a:latin typeface="Tw Cen MT"/>
                <a:cs typeface="Tw Cen MT"/>
              </a:rPr>
              <a:t>trabajo.</a:t>
            </a:r>
            <a:endParaRPr sz="2200" dirty="0">
              <a:latin typeface="Tw Cen MT"/>
              <a:cs typeface="Tw Cen MT"/>
            </a:endParaRPr>
          </a:p>
          <a:p>
            <a:pPr>
              <a:lnSpc>
                <a:spcPct val="100000"/>
              </a:lnSpc>
              <a:spcBef>
                <a:spcPts val="5"/>
              </a:spcBef>
            </a:pPr>
            <a:endParaRPr sz="2200" dirty="0">
              <a:latin typeface="Times New Roman"/>
              <a:cs typeface="Times New Roman"/>
            </a:endParaRPr>
          </a:p>
          <a:p>
            <a:pPr marL="12700" marR="5715" algn="just">
              <a:lnSpc>
                <a:spcPct val="80000"/>
              </a:lnSpc>
              <a:spcBef>
                <a:spcPts val="5"/>
              </a:spcBef>
              <a:buAutoNum type="arabicPeriod" startAt="2"/>
              <a:tabLst>
                <a:tab pos="363855" algn="l"/>
              </a:tabLst>
            </a:pPr>
            <a:r>
              <a:rPr lang="es-ES" sz="2200" spc="-15" dirty="0" smtClean="0">
                <a:latin typeface="Tw Cen MT"/>
                <a:cs typeface="Tw Cen MT"/>
              </a:rPr>
              <a:t> </a:t>
            </a:r>
            <a:r>
              <a:rPr sz="2200" spc="-15" dirty="0" smtClean="0">
                <a:latin typeface="Tw Cen MT"/>
                <a:cs typeface="Tw Cen MT"/>
              </a:rPr>
              <a:t>Debe </a:t>
            </a:r>
            <a:r>
              <a:rPr sz="2200" dirty="0">
                <a:latin typeface="Tw Cen MT"/>
                <a:cs typeface="Tw Cen MT"/>
              </a:rPr>
              <a:t>ser </a:t>
            </a:r>
            <a:r>
              <a:rPr sz="2200" b="1" spc="-15" dirty="0">
                <a:latin typeface="Tw Cen MT"/>
                <a:cs typeface="Tw Cen MT"/>
              </a:rPr>
              <a:t>COMPETITIVA </a:t>
            </a:r>
            <a:r>
              <a:rPr sz="2200" b="1" spc="-5" dirty="0">
                <a:latin typeface="Tw Cen MT"/>
                <a:cs typeface="Tw Cen MT"/>
              </a:rPr>
              <a:t>EXTERNAMENTE</a:t>
            </a:r>
            <a:r>
              <a:rPr sz="2200" spc="-5" dirty="0">
                <a:latin typeface="Tw Cen MT"/>
                <a:cs typeface="Tw Cen MT"/>
              </a:rPr>
              <a:t>. </a:t>
            </a:r>
            <a:r>
              <a:rPr sz="2200" dirty="0">
                <a:latin typeface="Tw Cen MT"/>
                <a:cs typeface="Tw Cen MT"/>
              </a:rPr>
              <a:t>Es </a:t>
            </a:r>
            <a:r>
              <a:rPr sz="2200" spc="-10" dirty="0">
                <a:latin typeface="Tw Cen MT"/>
                <a:cs typeface="Tw Cen MT"/>
              </a:rPr>
              <a:t>decir </a:t>
            </a:r>
            <a:r>
              <a:rPr sz="2200" spc="-5" dirty="0">
                <a:latin typeface="Tw Cen MT"/>
                <a:cs typeface="Tw Cen MT"/>
              </a:rPr>
              <a:t>que </a:t>
            </a:r>
            <a:r>
              <a:rPr sz="2200" dirty="0">
                <a:latin typeface="Tw Cen MT"/>
                <a:cs typeface="Tw Cen MT"/>
              </a:rPr>
              <a:t>su </a:t>
            </a:r>
            <a:r>
              <a:rPr sz="2200" spc="-10" dirty="0">
                <a:latin typeface="Tw Cen MT"/>
                <a:cs typeface="Tw Cen MT"/>
              </a:rPr>
              <a:t>nivel </a:t>
            </a:r>
            <a:r>
              <a:rPr sz="2200" dirty="0">
                <a:latin typeface="Tw Cen MT"/>
                <a:cs typeface="Tw Cen MT"/>
              </a:rPr>
              <a:t>sea </a:t>
            </a:r>
            <a:r>
              <a:rPr sz="2200" spc="-15" dirty="0">
                <a:latin typeface="Tw Cen MT"/>
                <a:cs typeface="Tw Cen MT"/>
              </a:rPr>
              <a:t>lo  </a:t>
            </a:r>
            <a:r>
              <a:rPr sz="2200" spc="-5" dirty="0">
                <a:latin typeface="Tw Cen MT"/>
                <a:cs typeface="Tw Cen MT"/>
              </a:rPr>
              <a:t>suficientemente </a:t>
            </a:r>
            <a:r>
              <a:rPr sz="2200" spc="-15" dirty="0">
                <a:latin typeface="Tw Cen MT"/>
                <a:cs typeface="Tw Cen MT"/>
              </a:rPr>
              <a:t>atractivo para </a:t>
            </a:r>
            <a:r>
              <a:rPr sz="2200" spc="-20" dirty="0">
                <a:latin typeface="Tw Cen MT"/>
                <a:cs typeface="Tw Cen MT"/>
              </a:rPr>
              <a:t>atraer, </a:t>
            </a:r>
            <a:r>
              <a:rPr sz="2200" spc="-15" dirty="0">
                <a:latin typeface="Tw Cen MT"/>
                <a:cs typeface="Tw Cen MT"/>
              </a:rPr>
              <a:t>motivar </a:t>
            </a:r>
            <a:r>
              <a:rPr sz="2200" dirty="0">
                <a:latin typeface="Tw Cen MT"/>
                <a:cs typeface="Tw Cen MT"/>
              </a:rPr>
              <a:t>y conservar </a:t>
            </a:r>
            <a:r>
              <a:rPr sz="2200" spc="-10" dirty="0">
                <a:latin typeface="Tw Cen MT"/>
                <a:cs typeface="Tw Cen MT"/>
              </a:rPr>
              <a:t>al </a:t>
            </a:r>
            <a:r>
              <a:rPr sz="2200" spc="-5" dirty="0">
                <a:latin typeface="Tw Cen MT"/>
                <a:cs typeface="Tw Cen MT"/>
              </a:rPr>
              <a:t>personal que requiere </a:t>
            </a:r>
            <a:r>
              <a:rPr sz="2200" spc="-15" dirty="0">
                <a:latin typeface="Tw Cen MT"/>
                <a:cs typeface="Tw Cen MT"/>
              </a:rPr>
              <a:t>la  </a:t>
            </a:r>
            <a:r>
              <a:rPr sz="2200" spc="-10" dirty="0">
                <a:latin typeface="Tw Cen MT"/>
                <a:cs typeface="Tw Cen MT"/>
              </a:rPr>
              <a:t>organización </a:t>
            </a:r>
            <a:r>
              <a:rPr sz="2200" spc="-15" dirty="0">
                <a:latin typeface="Tw Cen MT"/>
                <a:cs typeface="Tw Cen MT"/>
              </a:rPr>
              <a:t>para llevar </a:t>
            </a:r>
            <a:r>
              <a:rPr sz="2200" spc="-5" dirty="0">
                <a:latin typeface="Tw Cen MT"/>
                <a:cs typeface="Tw Cen MT"/>
              </a:rPr>
              <a:t>cabo </a:t>
            </a:r>
            <a:r>
              <a:rPr sz="2200" dirty="0">
                <a:latin typeface="Tw Cen MT"/>
                <a:cs typeface="Tw Cen MT"/>
              </a:rPr>
              <a:t>sus </a:t>
            </a:r>
            <a:r>
              <a:rPr sz="2200" spc="-10" dirty="0">
                <a:latin typeface="Tw Cen MT"/>
                <a:cs typeface="Tw Cen MT"/>
              </a:rPr>
              <a:t>estrategias </a:t>
            </a:r>
            <a:r>
              <a:rPr sz="2200" dirty="0">
                <a:latin typeface="Tw Cen MT"/>
                <a:cs typeface="Tw Cen MT"/>
              </a:rPr>
              <a:t>y </a:t>
            </a:r>
            <a:r>
              <a:rPr sz="2200" spc="-5" dirty="0">
                <a:latin typeface="Tw Cen MT"/>
                <a:cs typeface="Tw Cen MT"/>
              </a:rPr>
              <a:t>planes de</a:t>
            </a:r>
            <a:r>
              <a:rPr sz="2200" spc="155" dirty="0">
                <a:latin typeface="Tw Cen MT"/>
                <a:cs typeface="Tw Cen MT"/>
              </a:rPr>
              <a:t> </a:t>
            </a:r>
            <a:r>
              <a:rPr sz="2200" spc="-15" dirty="0">
                <a:latin typeface="Tw Cen MT"/>
                <a:cs typeface="Tw Cen MT"/>
              </a:rPr>
              <a:t>trabajo.</a:t>
            </a:r>
            <a:endParaRPr sz="2200" dirty="0">
              <a:latin typeface="Tw Cen MT"/>
              <a:cs typeface="Tw Cen MT"/>
            </a:endParaRPr>
          </a:p>
          <a:p>
            <a:pPr>
              <a:lnSpc>
                <a:spcPct val="100000"/>
              </a:lnSpc>
              <a:spcBef>
                <a:spcPts val="45"/>
              </a:spcBef>
            </a:pPr>
            <a:endParaRPr sz="2200" dirty="0">
              <a:latin typeface="Times New Roman"/>
              <a:cs typeface="Times New Roman"/>
            </a:endParaRPr>
          </a:p>
          <a:p>
            <a:pPr marL="12700" marR="5080" algn="just">
              <a:lnSpc>
                <a:spcPts val="1730"/>
              </a:lnSpc>
            </a:pPr>
            <a:r>
              <a:rPr sz="2200" spc="-5" dirty="0">
                <a:latin typeface="Tw Cen MT"/>
                <a:cs typeface="Tw Cen MT"/>
              </a:rPr>
              <a:t>Esto </a:t>
            </a:r>
            <a:r>
              <a:rPr sz="2200" spc="-10" dirty="0">
                <a:latin typeface="Tw Cen MT"/>
                <a:cs typeface="Tw Cen MT"/>
              </a:rPr>
              <a:t>significa </a:t>
            </a:r>
            <a:r>
              <a:rPr sz="2200" spc="-5" dirty="0">
                <a:latin typeface="Tw Cen MT"/>
                <a:cs typeface="Tw Cen MT"/>
              </a:rPr>
              <a:t>que </a:t>
            </a:r>
            <a:r>
              <a:rPr sz="2200" spc="-10" dirty="0">
                <a:latin typeface="Tw Cen MT"/>
                <a:cs typeface="Tw Cen MT"/>
              </a:rPr>
              <a:t>debemos comparar la práctica de pago de la </a:t>
            </a:r>
            <a:r>
              <a:rPr sz="2200" spc="-5" dirty="0">
                <a:latin typeface="Tw Cen MT"/>
                <a:cs typeface="Tw Cen MT"/>
              </a:rPr>
              <a:t>empresa con </a:t>
            </a:r>
            <a:r>
              <a:rPr sz="2200" spc="-10" dirty="0">
                <a:latin typeface="Tw Cen MT"/>
                <a:cs typeface="Tw Cen MT"/>
              </a:rPr>
              <a:t>las </a:t>
            </a:r>
            <a:r>
              <a:rPr sz="2200" spc="-15" dirty="0">
                <a:latin typeface="Tw Cen MT"/>
                <a:cs typeface="Tw Cen MT"/>
              </a:rPr>
              <a:t>que  </a:t>
            </a:r>
            <a:r>
              <a:rPr sz="2200" dirty="0">
                <a:latin typeface="Tw Cen MT"/>
                <a:cs typeface="Tw Cen MT"/>
              </a:rPr>
              <a:t>estén </a:t>
            </a:r>
            <a:r>
              <a:rPr sz="2200" spc="5" dirty="0">
                <a:latin typeface="Tw Cen MT"/>
                <a:cs typeface="Tw Cen MT"/>
              </a:rPr>
              <a:t>en </a:t>
            </a:r>
            <a:r>
              <a:rPr sz="2200" spc="-10" dirty="0">
                <a:latin typeface="Tw Cen MT"/>
                <a:cs typeface="Tw Cen MT"/>
              </a:rPr>
              <a:t>uso </a:t>
            </a:r>
            <a:r>
              <a:rPr sz="2200" spc="5" dirty="0">
                <a:latin typeface="Tw Cen MT"/>
                <a:cs typeface="Tw Cen MT"/>
              </a:rPr>
              <a:t>en el </a:t>
            </a:r>
            <a:r>
              <a:rPr sz="2200" spc="-10" dirty="0">
                <a:latin typeface="Tw Cen MT"/>
                <a:cs typeface="Tw Cen MT"/>
              </a:rPr>
              <a:t>mercado, </a:t>
            </a:r>
            <a:r>
              <a:rPr sz="2200" spc="5" dirty="0">
                <a:latin typeface="Tw Cen MT"/>
                <a:cs typeface="Tw Cen MT"/>
              </a:rPr>
              <a:t>en </a:t>
            </a:r>
            <a:r>
              <a:rPr sz="2200" spc="-10" dirty="0">
                <a:latin typeface="Tw Cen MT"/>
                <a:cs typeface="Tw Cen MT"/>
              </a:rPr>
              <a:t>salario </a:t>
            </a:r>
            <a:r>
              <a:rPr sz="2200" spc="-15" dirty="0">
                <a:latin typeface="Tw Cen MT"/>
                <a:cs typeface="Tw Cen MT"/>
              </a:rPr>
              <a:t>puro </a:t>
            </a:r>
            <a:r>
              <a:rPr sz="2200" dirty="0">
                <a:latin typeface="Tw Cen MT"/>
                <a:cs typeface="Tw Cen MT"/>
              </a:rPr>
              <a:t>o </a:t>
            </a:r>
            <a:r>
              <a:rPr sz="2200" spc="5" dirty="0">
                <a:latin typeface="Tw Cen MT"/>
                <a:cs typeface="Tw Cen MT"/>
              </a:rPr>
              <a:t>en </a:t>
            </a:r>
            <a:r>
              <a:rPr sz="2200" spc="-10" dirty="0">
                <a:latin typeface="Tw Cen MT"/>
                <a:cs typeface="Tw Cen MT"/>
              </a:rPr>
              <a:t>salario </a:t>
            </a:r>
            <a:r>
              <a:rPr sz="2200" spc="-5" dirty="0">
                <a:latin typeface="Tw Cen MT"/>
                <a:cs typeface="Tw Cen MT"/>
              </a:rPr>
              <a:t>más prestaciones </a:t>
            </a:r>
            <a:r>
              <a:rPr sz="2200" spc="-15" dirty="0">
                <a:latin typeface="Tw Cen MT"/>
                <a:cs typeface="Tw Cen MT"/>
              </a:rPr>
              <a:t>legales </a:t>
            </a:r>
            <a:r>
              <a:rPr sz="2200" dirty="0">
                <a:latin typeface="Tw Cen MT"/>
                <a:cs typeface="Tw Cen MT"/>
              </a:rPr>
              <a:t>o </a:t>
            </a:r>
            <a:r>
              <a:rPr sz="2200" spc="10" dirty="0">
                <a:latin typeface="Tw Cen MT"/>
                <a:cs typeface="Tw Cen MT"/>
              </a:rPr>
              <a:t>en  </a:t>
            </a:r>
            <a:r>
              <a:rPr sz="2200" spc="-10" dirty="0">
                <a:latin typeface="Tw Cen MT"/>
                <a:cs typeface="Tw Cen MT"/>
              </a:rPr>
              <a:t>salario </a:t>
            </a:r>
            <a:r>
              <a:rPr sz="2200" spc="-5" dirty="0">
                <a:latin typeface="Tw Cen MT"/>
                <a:cs typeface="Tw Cen MT"/>
              </a:rPr>
              <a:t>más prestaciones </a:t>
            </a:r>
            <a:r>
              <a:rPr sz="2200" spc="-15" dirty="0">
                <a:latin typeface="Tw Cen MT"/>
                <a:cs typeface="Tw Cen MT"/>
              </a:rPr>
              <a:t>legales </a:t>
            </a:r>
            <a:r>
              <a:rPr sz="2200" dirty="0">
                <a:latin typeface="Tw Cen MT"/>
                <a:cs typeface="Tw Cen MT"/>
              </a:rPr>
              <a:t>y</a:t>
            </a:r>
            <a:r>
              <a:rPr sz="2200" spc="80" dirty="0">
                <a:latin typeface="Tw Cen MT"/>
                <a:cs typeface="Tw Cen MT"/>
              </a:rPr>
              <a:t> </a:t>
            </a:r>
            <a:r>
              <a:rPr sz="2200" spc="-15" dirty="0">
                <a:latin typeface="Tw Cen MT"/>
                <a:cs typeface="Tw Cen MT"/>
              </a:rPr>
              <a:t>supralegales.</a:t>
            </a:r>
            <a:endParaRPr sz="2200" dirty="0">
              <a:latin typeface="Tw Cen MT"/>
              <a:cs typeface="Tw Cen MT"/>
            </a:endParaRPr>
          </a:p>
        </p:txBody>
      </p:sp>
      <p:sp>
        <p:nvSpPr>
          <p:cNvPr id="4" name="object 4"/>
          <p:cNvSpPr txBox="1"/>
          <p:nvPr/>
        </p:nvSpPr>
        <p:spPr>
          <a:xfrm>
            <a:off x="5475478" y="6661006"/>
            <a:ext cx="3568700" cy="196215"/>
          </a:xfrm>
          <a:prstGeom prst="rect">
            <a:avLst/>
          </a:prstGeom>
        </p:spPr>
        <p:txBody>
          <a:bodyPr vert="horz" wrap="square" lIns="0" tIns="0" rIns="0" bIns="0" rtlCol="0">
            <a:spAutoFit/>
          </a:bodyPr>
          <a:lstStyle/>
          <a:p>
            <a:pPr marL="12700">
              <a:lnSpc>
                <a:spcPts val="1425"/>
              </a:lnSpc>
            </a:pPr>
            <a:r>
              <a:rPr sz="1200" b="1" i="1" dirty="0">
                <a:solidFill>
                  <a:srgbClr val="FFFFFF"/>
                </a:solidFill>
                <a:latin typeface="Arial"/>
                <a:cs typeface="Arial"/>
              </a:rPr>
              <a:t>Instituto de Especialización </a:t>
            </a:r>
            <a:r>
              <a:rPr sz="1200" b="1" i="1" spc="-5" dirty="0">
                <a:solidFill>
                  <a:srgbClr val="FFFFFF"/>
                </a:solidFill>
                <a:latin typeface="Arial"/>
                <a:cs typeface="Arial"/>
              </a:rPr>
              <a:t>para </a:t>
            </a:r>
            <a:r>
              <a:rPr sz="1200" b="1" i="1" dirty="0">
                <a:solidFill>
                  <a:srgbClr val="FFFFFF"/>
                </a:solidFill>
                <a:latin typeface="Arial"/>
                <a:cs typeface="Arial"/>
              </a:rPr>
              <a:t>Ejecutivos,</a:t>
            </a:r>
            <a:r>
              <a:rPr sz="1200" b="1" i="1" spc="-210" dirty="0">
                <a:solidFill>
                  <a:srgbClr val="FFFFFF"/>
                </a:solidFill>
                <a:latin typeface="Arial"/>
                <a:cs typeface="Arial"/>
              </a:rPr>
              <a:t> </a:t>
            </a:r>
            <a:r>
              <a:rPr sz="1200" b="1" i="1" spc="-5" dirty="0">
                <a:solidFill>
                  <a:srgbClr val="FFFFFF"/>
                </a:solidFill>
                <a:latin typeface="Arial"/>
                <a:cs typeface="Arial"/>
              </a:rPr>
              <a:t>S.C.</a:t>
            </a:r>
            <a:endParaRPr sz="1200">
              <a:latin typeface="Arial"/>
              <a:cs typeface="Arial"/>
            </a:endParaRPr>
          </a:p>
        </p:txBody>
      </p:sp>
    </p:spTree>
    <p:extLst>
      <p:ext uri="{BB962C8B-B14F-4D97-AF65-F5344CB8AC3E}">
        <p14:creationId xmlns:p14="http://schemas.microsoft.com/office/powerpoint/2010/main" val="1208396038"/>
      </p:ext>
    </p:extLst>
  </p:cSld>
  <p:clrMapOvr>
    <a:masterClrMapping/>
  </p:clrMapOvr>
</p:sld>
</file>

<file path=ppt/slides/slide2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22362" y="836712"/>
            <a:ext cx="7954645" cy="3458254"/>
          </a:xfrm>
          <a:prstGeom prst="rect">
            <a:avLst/>
          </a:prstGeom>
        </p:spPr>
        <p:txBody>
          <a:bodyPr vert="horz" wrap="square" lIns="0" tIns="67310" rIns="0" bIns="0" rtlCol="0">
            <a:spAutoFit/>
          </a:bodyPr>
          <a:lstStyle/>
          <a:p>
            <a:pPr marL="12700" marR="5080" algn="just">
              <a:lnSpc>
                <a:spcPct val="80000"/>
              </a:lnSpc>
              <a:spcBef>
                <a:spcPts val="530"/>
              </a:spcBef>
              <a:buAutoNum type="arabicPeriod" startAt="3"/>
              <a:tabLst>
                <a:tab pos="256540" algn="l"/>
              </a:tabLst>
            </a:pPr>
            <a:r>
              <a:rPr lang="es-ES" sz="2200" spc="-5" dirty="0" smtClean="0">
                <a:latin typeface="Tw Cen MT"/>
                <a:cs typeface="Tw Cen MT"/>
              </a:rPr>
              <a:t> </a:t>
            </a:r>
            <a:r>
              <a:rPr sz="2200" spc="-5" dirty="0" smtClean="0">
                <a:latin typeface="Tw Cen MT"/>
                <a:cs typeface="Tw Cen MT"/>
              </a:rPr>
              <a:t>No </a:t>
            </a:r>
            <a:r>
              <a:rPr sz="2200" dirty="0">
                <a:latin typeface="Tw Cen MT"/>
                <a:cs typeface="Tw Cen MT"/>
              </a:rPr>
              <a:t>se </a:t>
            </a:r>
            <a:r>
              <a:rPr sz="2200" spc="-10" dirty="0">
                <a:latin typeface="Tw Cen MT"/>
                <a:cs typeface="Tw Cen MT"/>
              </a:rPr>
              <a:t>deberá contratar </a:t>
            </a:r>
            <a:r>
              <a:rPr sz="2200" dirty="0">
                <a:latin typeface="Tw Cen MT"/>
                <a:cs typeface="Tw Cen MT"/>
              </a:rPr>
              <a:t>a </a:t>
            </a:r>
            <a:r>
              <a:rPr sz="2200" spc="-5" dirty="0">
                <a:latin typeface="Tw Cen MT"/>
                <a:cs typeface="Tw Cen MT"/>
              </a:rPr>
              <a:t>nadie sin haber estudiado antes </a:t>
            </a:r>
            <a:r>
              <a:rPr sz="2200" spc="5" dirty="0">
                <a:latin typeface="Tw Cen MT"/>
                <a:cs typeface="Tw Cen MT"/>
              </a:rPr>
              <a:t>el </a:t>
            </a:r>
            <a:r>
              <a:rPr sz="2200" spc="-5" dirty="0">
                <a:latin typeface="Tw Cen MT"/>
                <a:cs typeface="Tw Cen MT"/>
              </a:rPr>
              <a:t>nivel de </a:t>
            </a:r>
            <a:r>
              <a:rPr sz="2200" dirty="0">
                <a:latin typeface="Tw Cen MT"/>
                <a:cs typeface="Tw Cen MT"/>
              </a:rPr>
              <a:t>remuneración  </a:t>
            </a:r>
            <a:r>
              <a:rPr sz="2200" spc="-5" dirty="0">
                <a:latin typeface="Tw Cen MT"/>
                <a:cs typeface="Tw Cen MT"/>
              </a:rPr>
              <a:t>que </a:t>
            </a:r>
            <a:r>
              <a:rPr sz="2200" spc="-10" dirty="0">
                <a:latin typeface="Tw Cen MT"/>
                <a:cs typeface="Tw Cen MT"/>
              </a:rPr>
              <a:t>le </a:t>
            </a:r>
            <a:r>
              <a:rPr sz="2200" dirty="0">
                <a:latin typeface="Tw Cen MT"/>
                <a:cs typeface="Tw Cen MT"/>
              </a:rPr>
              <a:t>corresponde a </a:t>
            </a:r>
            <a:r>
              <a:rPr sz="2200" spc="-10" dirty="0">
                <a:latin typeface="Tw Cen MT"/>
                <a:cs typeface="Tw Cen MT"/>
              </a:rPr>
              <a:t>través </a:t>
            </a:r>
            <a:r>
              <a:rPr sz="2200" spc="-5" dirty="0">
                <a:latin typeface="Tw Cen MT"/>
                <a:cs typeface="Tw Cen MT"/>
              </a:rPr>
              <a:t>de </a:t>
            </a:r>
            <a:r>
              <a:rPr sz="2200" spc="-10" dirty="0">
                <a:latin typeface="Tw Cen MT"/>
                <a:cs typeface="Tw Cen MT"/>
              </a:rPr>
              <a:t>la valuación </a:t>
            </a:r>
            <a:r>
              <a:rPr sz="2200" dirty="0">
                <a:latin typeface="Tw Cen MT"/>
                <a:cs typeface="Tw Cen MT"/>
              </a:rPr>
              <a:t>del </a:t>
            </a:r>
            <a:r>
              <a:rPr sz="2200" spc="-5" dirty="0">
                <a:latin typeface="Tw Cen MT"/>
                <a:cs typeface="Tw Cen MT"/>
              </a:rPr>
              <a:t>puesto que </a:t>
            </a:r>
            <a:r>
              <a:rPr sz="2200" spc="-45" dirty="0">
                <a:latin typeface="Tw Cen MT"/>
                <a:cs typeface="Tw Cen MT"/>
              </a:rPr>
              <a:t>vaya </a:t>
            </a:r>
            <a:r>
              <a:rPr sz="2200" dirty="0">
                <a:latin typeface="Tw Cen MT"/>
                <a:cs typeface="Tw Cen MT"/>
              </a:rPr>
              <a:t>a</a:t>
            </a:r>
            <a:r>
              <a:rPr sz="2200" spc="114" dirty="0">
                <a:latin typeface="Tw Cen MT"/>
                <a:cs typeface="Tw Cen MT"/>
              </a:rPr>
              <a:t> </a:t>
            </a:r>
            <a:r>
              <a:rPr sz="2200" spc="-20" dirty="0">
                <a:latin typeface="Tw Cen MT"/>
                <a:cs typeface="Tw Cen MT"/>
              </a:rPr>
              <a:t>ocupar.</a:t>
            </a:r>
            <a:endParaRPr sz="2200" dirty="0">
              <a:latin typeface="Tw Cen MT"/>
              <a:cs typeface="Tw Cen MT"/>
            </a:endParaRPr>
          </a:p>
          <a:p>
            <a:pPr>
              <a:lnSpc>
                <a:spcPct val="100000"/>
              </a:lnSpc>
              <a:spcBef>
                <a:spcPts val="5"/>
              </a:spcBef>
              <a:buFont typeface="Tw Cen MT"/>
              <a:buAutoNum type="arabicPeriod" startAt="3"/>
            </a:pPr>
            <a:endParaRPr sz="2200" dirty="0">
              <a:latin typeface="Times New Roman"/>
              <a:cs typeface="Times New Roman"/>
            </a:endParaRPr>
          </a:p>
          <a:p>
            <a:pPr marL="12700" marR="8890" algn="just">
              <a:lnSpc>
                <a:spcPct val="80100"/>
              </a:lnSpc>
              <a:buAutoNum type="arabicPeriod" startAt="3"/>
              <a:tabLst>
                <a:tab pos="266065" algn="l"/>
              </a:tabLst>
            </a:pPr>
            <a:r>
              <a:rPr lang="es-ES" sz="2200" spc="5" dirty="0" smtClean="0">
                <a:latin typeface="Tw Cen MT"/>
                <a:cs typeface="Tw Cen MT"/>
              </a:rPr>
              <a:t> </a:t>
            </a:r>
            <a:r>
              <a:rPr sz="2200" spc="5" dirty="0" smtClean="0">
                <a:latin typeface="Tw Cen MT"/>
                <a:cs typeface="Tw Cen MT"/>
              </a:rPr>
              <a:t>Se </a:t>
            </a:r>
            <a:r>
              <a:rPr sz="2200" dirty="0">
                <a:latin typeface="Tw Cen MT"/>
                <a:cs typeface="Tw Cen MT"/>
              </a:rPr>
              <a:t>preferírá </a:t>
            </a:r>
            <a:r>
              <a:rPr sz="2200" spc="-5" dirty="0">
                <a:latin typeface="Tw Cen MT"/>
                <a:cs typeface="Tw Cen MT"/>
              </a:rPr>
              <a:t>que los salarios </a:t>
            </a:r>
            <a:r>
              <a:rPr sz="2200" dirty="0">
                <a:latin typeface="Tw Cen MT"/>
                <a:cs typeface="Tw Cen MT"/>
              </a:rPr>
              <a:t>y </a:t>
            </a:r>
            <a:r>
              <a:rPr sz="2200" spc="-5" dirty="0">
                <a:latin typeface="Tw Cen MT"/>
                <a:cs typeface="Tw Cen MT"/>
              </a:rPr>
              <a:t>los sueldos </a:t>
            </a:r>
            <a:r>
              <a:rPr sz="2200" spc="-10" dirty="0">
                <a:latin typeface="Tw Cen MT"/>
                <a:cs typeface="Tw Cen MT"/>
              </a:rPr>
              <a:t>constituyan </a:t>
            </a:r>
            <a:r>
              <a:rPr sz="2200" dirty="0">
                <a:latin typeface="Tw Cen MT"/>
                <a:cs typeface="Tw Cen MT"/>
              </a:rPr>
              <a:t>costos o </a:t>
            </a:r>
            <a:r>
              <a:rPr sz="2200" spc="-20" dirty="0">
                <a:latin typeface="Tw Cen MT"/>
                <a:cs typeface="Tw Cen MT"/>
              </a:rPr>
              <a:t>gastos </a:t>
            </a:r>
            <a:r>
              <a:rPr sz="2200" spc="-10" dirty="0">
                <a:latin typeface="Tw Cen MT"/>
                <a:cs typeface="Tw Cen MT"/>
              </a:rPr>
              <a:t>variables. </a:t>
            </a:r>
            <a:r>
              <a:rPr sz="2200" dirty="0">
                <a:latin typeface="Tw Cen MT"/>
                <a:cs typeface="Tw Cen MT"/>
              </a:rPr>
              <a:t>Lo  </a:t>
            </a:r>
            <a:r>
              <a:rPr sz="2200" spc="-5" dirty="0">
                <a:latin typeface="Tw Cen MT"/>
                <a:cs typeface="Tw Cen MT"/>
              </a:rPr>
              <a:t>anterior </a:t>
            </a:r>
            <a:r>
              <a:rPr sz="2200" dirty="0">
                <a:latin typeface="Tw Cen MT"/>
                <a:cs typeface="Tw Cen MT"/>
              </a:rPr>
              <a:t>a </a:t>
            </a:r>
            <a:r>
              <a:rPr sz="2200" spc="-10" dirty="0">
                <a:latin typeface="Tw Cen MT"/>
                <a:cs typeface="Tw Cen MT"/>
              </a:rPr>
              <a:t>través de </a:t>
            </a:r>
            <a:r>
              <a:rPr sz="2200" spc="-5" dirty="0">
                <a:latin typeface="Tw Cen MT"/>
                <a:cs typeface="Tw Cen MT"/>
              </a:rPr>
              <a:t>sistemas </a:t>
            </a:r>
            <a:r>
              <a:rPr sz="2200" spc="-10" dirty="0">
                <a:latin typeface="Tw Cen MT"/>
                <a:cs typeface="Tw Cen MT"/>
              </a:rPr>
              <a:t>de </a:t>
            </a:r>
            <a:r>
              <a:rPr sz="2200" spc="-5" dirty="0">
                <a:latin typeface="Tw Cen MT"/>
                <a:cs typeface="Tw Cen MT"/>
              </a:rPr>
              <a:t>comisiones, </a:t>
            </a:r>
            <a:r>
              <a:rPr sz="2200" spc="-10" dirty="0">
                <a:latin typeface="Tw Cen MT"/>
                <a:cs typeface="Tw Cen MT"/>
              </a:rPr>
              <a:t>incentivos </a:t>
            </a:r>
            <a:r>
              <a:rPr sz="2200" dirty="0">
                <a:latin typeface="Tw Cen MT"/>
                <a:cs typeface="Tw Cen MT"/>
              </a:rPr>
              <a:t>y bonos </a:t>
            </a:r>
            <a:r>
              <a:rPr sz="2200" spc="-15" dirty="0">
                <a:latin typeface="Tw Cen MT"/>
                <a:cs typeface="Tw Cen MT"/>
              </a:rPr>
              <a:t>ligados </a:t>
            </a:r>
            <a:r>
              <a:rPr sz="2200" spc="5" dirty="0">
                <a:latin typeface="Tw Cen MT"/>
                <a:cs typeface="Tw Cen MT"/>
              </a:rPr>
              <a:t>al </a:t>
            </a:r>
            <a:r>
              <a:rPr sz="2200" spc="-15" dirty="0">
                <a:latin typeface="Tw Cen MT"/>
                <a:cs typeface="Tw Cen MT"/>
              </a:rPr>
              <a:t>logro de  </a:t>
            </a:r>
            <a:r>
              <a:rPr sz="2200" spc="-10" dirty="0">
                <a:latin typeface="Tw Cen MT"/>
                <a:cs typeface="Tw Cen MT"/>
              </a:rPr>
              <a:t>metas.</a:t>
            </a:r>
            <a:endParaRPr sz="2200" dirty="0">
              <a:latin typeface="Tw Cen MT"/>
              <a:cs typeface="Tw Cen MT"/>
            </a:endParaRPr>
          </a:p>
          <a:p>
            <a:pPr>
              <a:lnSpc>
                <a:spcPct val="100000"/>
              </a:lnSpc>
              <a:spcBef>
                <a:spcPts val="5"/>
              </a:spcBef>
              <a:buFont typeface="Tw Cen MT"/>
              <a:buAutoNum type="arabicPeriod" startAt="3"/>
            </a:pPr>
            <a:endParaRPr sz="2200" dirty="0">
              <a:latin typeface="Times New Roman"/>
              <a:cs typeface="Times New Roman"/>
            </a:endParaRPr>
          </a:p>
          <a:p>
            <a:pPr marL="12700" marR="5715" algn="just">
              <a:lnSpc>
                <a:spcPct val="80000"/>
              </a:lnSpc>
              <a:buAutoNum type="arabicPeriod" startAt="3"/>
              <a:tabLst>
                <a:tab pos="308610" algn="l"/>
              </a:tabLst>
            </a:pPr>
            <a:r>
              <a:rPr lang="es-ES" sz="2200" dirty="0" smtClean="0">
                <a:latin typeface="Tw Cen MT"/>
                <a:cs typeface="Tw Cen MT"/>
              </a:rPr>
              <a:t> </a:t>
            </a:r>
            <a:r>
              <a:rPr sz="2200" dirty="0" smtClean="0">
                <a:latin typeface="Tw Cen MT"/>
                <a:cs typeface="Tw Cen MT"/>
              </a:rPr>
              <a:t>A </a:t>
            </a:r>
            <a:r>
              <a:rPr sz="2200" spc="-10" dirty="0">
                <a:latin typeface="Tw Cen MT"/>
                <a:cs typeface="Tw Cen MT"/>
              </a:rPr>
              <a:t>trabajo </a:t>
            </a:r>
            <a:r>
              <a:rPr sz="2200" spc="-5" dirty="0">
                <a:latin typeface="Tw Cen MT"/>
                <a:cs typeface="Tw Cen MT"/>
              </a:rPr>
              <a:t>igual, desempeñado </a:t>
            </a:r>
            <a:r>
              <a:rPr sz="2200" spc="5" dirty="0">
                <a:latin typeface="Tw Cen MT"/>
                <a:cs typeface="Tw Cen MT"/>
              </a:rPr>
              <a:t>en </a:t>
            </a:r>
            <a:r>
              <a:rPr sz="2200" spc="-15" dirty="0">
                <a:latin typeface="Tw Cen MT"/>
                <a:cs typeface="Tw Cen MT"/>
              </a:rPr>
              <a:t>puesto, </a:t>
            </a:r>
            <a:r>
              <a:rPr sz="2200" dirty="0">
                <a:latin typeface="Tw Cen MT"/>
                <a:cs typeface="Tw Cen MT"/>
              </a:rPr>
              <a:t>jornada y </a:t>
            </a:r>
            <a:r>
              <a:rPr sz="2200" spc="-5" dirty="0">
                <a:latin typeface="Tw Cen MT"/>
                <a:cs typeface="Tw Cen MT"/>
              </a:rPr>
              <a:t>condiciones </a:t>
            </a:r>
            <a:r>
              <a:rPr sz="2200" spc="-10" dirty="0">
                <a:latin typeface="Tw Cen MT"/>
                <a:cs typeface="Tw Cen MT"/>
              </a:rPr>
              <a:t>de </a:t>
            </a:r>
            <a:r>
              <a:rPr sz="2200" spc="-5" dirty="0">
                <a:latin typeface="Tw Cen MT"/>
                <a:cs typeface="Tw Cen MT"/>
              </a:rPr>
              <a:t>eficiencia  </a:t>
            </a:r>
            <a:r>
              <a:rPr sz="2200" spc="-10" dirty="0">
                <a:latin typeface="Tw Cen MT"/>
                <a:cs typeface="Tw Cen MT"/>
              </a:rPr>
              <a:t>también iguales, </a:t>
            </a:r>
            <a:r>
              <a:rPr sz="2200" spc="-15" dirty="0">
                <a:latin typeface="Tw Cen MT"/>
                <a:cs typeface="Tw Cen MT"/>
              </a:rPr>
              <a:t>debe </a:t>
            </a:r>
            <a:r>
              <a:rPr sz="2200" spc="-5" dirty="0">
                <a:latin typeface="Tw Cen MT"/>
                <a:cs typeface="Tw Cen MT"/>
              </a:rPr>
              <a:t>corresponder </a:t>
            </a:r>
            <a:r>
              <a:rPr sz="2200" spc="-10" dirty="0">
                <a:latin typeface="Tw Cen MT"/>
                <a:cs typeface="Tw Cen MT"/>
              </a:rPr>
              <a:t>salario </a:t>
            </a:r>
            <a:r>
              <a:rPr sz="2200" spc="-5" dirty="0">
                <a:latin typeface="Tw Cen MT"/>
                <a:cs typeface="Tw Cen MT"/>
              </a:rPr>
              <a:t>igual, </a:t>
            </a:r>
            <a:r>
              <a:rPr sz="2200" spc="-10" dirty="0">
                <a:latin typeface="Tw Cen MT"/>
                <a:cs typeface="Tw Cen MT"/>
              </a:rPr>
              <a:t>lo </a:t>
            </a:r>
            <a:r>
              <a:rPr sz="2200" spc="-5" dirty="0">
                <a:latin typeface="Tw Cen MT"/>
                <a:cs typeface="Tw Cen MT"/>
              </a:rPr>
              <a:t>cual </a:t>
            </a:r>
            <a:r>
              <a:rPr sz="2200" dirty="0">
                <a:latin typeface="Tw Cen MT"/>
                <a:cs typeface="Tw Cen MT"/>
              </a:rPr>
              <a:t>se </a:t>
            </a:r>
            <a:r>
              <a:rPr sz="2200" spc="-5" dirty="0">
                <a:latin typeface="Tw Cen MT"/>
                <a:cs typeface="Tw Cen MT"/>
              </a:rPr>
              <a:t>determinará </a:t>
            </a:r>
            <a:r>
              <a:rPr sz="2200" dirty="0">
                <a:latin typeface="Tw Cen MT"/>
                <a:cs typeface="Tw Cen MT"/>
              </a:rPr>
              <a:t>a </a:t>
            </a:r>
            <a:r>
              <a:rPr sz="2200" spc="10" dirty="0">
                <a:latin typeface="Tw Cen MT"/>
                <a:cs typeface="Tw Cen MT"/>
              </a:rPr>
              <a:t>tarvés </a:t>
            </a:r>
            <a:r>
              <a:rPr sz="2200" spc="-35" dirty="0">
                <a:latin typeface="Tw Cen MT"/>
                <a:cs typeface="Tw Cen MT"/>
              </a:rPr>
              <a:t>de  </a:t>
            </a:r>
            <a:r>
              <a:rPr sz="2200" dirty="0">
                <a:latin typeface="Tw Cen MT"/>
                <a:cs typeface="Tw Cen MT"/>
              </a:rPr>
              <a:t>un </a:t>
            </a:r>
            <a:r>
              <a:rPr sz="2200" spc="-5" dirty="0">
                <a:latin typeface="Tw Cen MT"/>
                <a:cs typeface="Tw Cen MT"/>
              </a:rPr>
              <a:t>sistema de </a:t>
            </a:r>
            <a:r>
              <a:rPr sz="2200" spc="-10" dirty="0">
                <a:latin typeface="Tw Cen MT"/>
                <a:cs typeface="Tw Cen MT"/>
              </a:rPr>
              <a:t>valuación </a:t>
            </a:r>
            <a:r>
              <a:rPr sz="2200" spc="-5" dirty="0">
                <a:latin typeface="Tw Cen MT"/>
                <a:cs typeface="Tw Cen MT"/>
              </a:rPr>
              <a:t>de </a:t>
            </a:r>
            <a:r>
              <a:rPr sz="2200" dirty="0">
                <a:latin typeface="Tw Cen MT"/>
                <a:cs typeface="Tw Cen MT"/>
              </a:rPr>
              <a:t>puestos y </a:t>
            </a:r>
            <a:r>
              <a:rPr sz="2200" spc="-10" dirty="0">
                <a:latin typeface="Tw Cen MT"/>
                <a:cs typeface="Tw Cen MT"/>
              </a:rPr>
              <a:t>evaluación </a:t>
            </a:r>
            <a:r>
              <a:rPr sz="2200" dirty="0">
                <a:latin typeface="Tw Cen MT"/>
                <a:cs typeface="Tw Cen MT"/>
              </a:rPr>
              <a:t>del</a:t>
            </a:r>
            <a:r>
              <a:rPr sz="2200" spc="50" dirty="0">
                <a:latin typeface="Tw Cen MT"/>
                <a:cs typeface="Tw Cen MT"/>
              </a:rPr>
              <a:t> </a:t>
            </a:r>
            <a:r>
              <a:rPr sz="2200" spc="-5" dirty="0">
                <a:latin typeface="Tw Cen MT"/>
                <a:cs typeface="Tw Cen MT"/>
              </a:rPr>
              <a:t>desempeño.</a:t>
            </a:r>
            <a:endParaRPr sz="2200" dirty="0">
              <a:latin typeface="Tw Cen MT"/>
              <a:cs typeface="Tw Cen MT"/>
            </a:endParaRPr>
          </a:p>
        </p:txBody>
      </p:sp>
      <p:sp>
        <p:nvSpPr>
          <p:cNvPr id="3" name="object 3"/>
          <p:cNvSpPr/>
          <p:nvPr/>
        </p:nvSpPr>
        <p:spPr>
          <a:xfrm>
            <a:off x="5652119" y="4149080"/>
            <a:ext cx="3164075" cy="2311152"/>
          </a:xfrm>
          <a:prstGeom prst="rect">
            <a:avLst/>
          </a:prstGeom>
          <a:blipFill>
            <a:blip r:embed="rId2" cstate="print"/>
            <a:stretch>
              <a:fillRect/>
            </a:stretch>
          </a:blipFill>
        </p:spPr>
        <p:txBody>
          <a:bodyPr wrap="square" lIns="0" tIns="0" rIns="0" bIns="0" rtlCol="0"/>
          <a:lstStyle/>
          <a:p>
            <a:endParaRPr/>
          </a:p>
        </p:txBody>
      </p:sp>
      <p:sp>
        <p:nvSpPr>
          <p:cNvPr id="5" name="object 5"/>
          <p:cNvSpPr txBox="1"/>
          <p:nvPr/>
        </p:nvSpPr>
        <p:spPr>
          <a:xfrm>
            <a:off x="5475478" y="6661006"/>
            <a:ext cx="3568700" cy="196215"/>
          </a:xfrm>
          <a:prstGeom prst="rect">
            <a:avLst/>
          </a:prstGeom>
        </p:spPr>
        <p:txBody>
          <a:bodyPr vert="horz" wrap="square" lIns="0" tIns="0" rIns="0" bIns="0" rtlCol="0">
            <a:spAutoFit/>
          </a:bodyPr>
          <a:lstStyle/>
          <a:p>
            <a:pPr marL="12700">
              <a:lnSpc>
                <a:spcPts val="1425"/>
              </a:lnSpc>
            </a:pPr>
            <a:r>
              <a:rPr sz="1200" b="1" i="1" dirty="0">
                <a:solidFill>
                  <a:srgbClr val="FFFFFF"/>
                </a:solidFill>
                <a:latin typeface="Arial"/>
                <a:cs typeface="Arial"/>
              </a:rPr>
              <a:t>Instituto de Especialización </a:t>
            </a:r>
            <a:r>
              <a:rPr sz="1200" b="1" i="1" spc="-5" dirty="0">
                <a:solidFill>
                  <a:srgbClr val="FFFFFF"/>
                </a:solidFill>
                <a:latin typeface="Arial"/>
                <a:cs typeface="Arial"/>
              </a:rPr>
              <a:t>para </a:t>
            </a:r>
            <a:r>
              <a:rPr sz="1200" b="1" i="1" dirty="0">
                <a:solidFill>
                  <a:srgbClr val="FFFFFF"/>
                </a:solidFill>
                <a:latin typeface="Arial"/>
                <a:cs typeface="Arial"/>
              </a:rPr>
              <a:t>Ejecutivos,</a:t>
            </a:r>
            <a:r>
              <a:rPr sz="1200" b="1" i="1" spc="-210" dirty="0">
                <a:solidFill>
                  <a:srgbClr val="FFFFFF"/>
                </a:solidFill>
                <a:latin typeface="Arial"/>
                <a:cs typeface="Arial"/>
              </a:rPr>
              <a:t> </a:t>
            </a:r>
            <a:r>
              <a:rPr sz="1200" b="1" i="1" spc="-5" dirty="0">
                <a:solidFill>
                  <a:srgbClr val="FFFFFF"/>
                </a:solidFill>
                <a:latin typeface="Arial"/>
                <a:cs typeface="Arial"/>
              </a:rPr>
              <a:t>S.C.</a:t>
            </a:r>
            <a:endParaRPr sz="1200">
              <a:latin typeface="Arial"/>
              <a:cs typeface="Arial"/>
            </a:endParaRPr>
          </a:p>
        </p:txBody>
      </p:sp>
    </p:spTree>
    <p:extLst>
      <p:ext uri="{BB962C8B-B14F-4D97-AF65-F5344CB8AC3E}">
        <p14:creationId xmlns:p14="http://schemas.microsoft.com/office/powerpoint/2010/main" val="7593609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827584" y="-99392"/>
            <a:ext cx="7856538" cy="1065213"/>
          </a:xfrm>
        </p:spPr>
        <p:txBody>
          <a:bodyPr lIns="92075" tIns="46038" rIns="92075" bIns="46038"/>
          <a:lstStyle/>
          <a:p>
            <a:pPr algn="ctr" eaLnBrk="1" hangingPunct="1"/>
            <a:r>
              <a:rPr lang="es-MX" altLang="es-MX" sz="2800" i="1" dirty="0" smtClean="0">
                <a:effectLst>
                  <a:outerShdw blurRad="38100" dist="38100" dir="2700000" algn="tl">
                    <a:srgbClr val="C0C0C0"/>
                  </a:outerShdw>
                </a:effectLst>
              </a:rPr>
              <a:t>¿QUÉ ES EL COMPORTAMIENTO ORGANIZACIONAL?</a:t>
            </a:r>
            <a:endParaRPr lang="es-ES" altLang="es-MX" sz="2800" i="1" dirty="0" smtClean="0">
              <a:effectLst>
                <a:outerShdw blurRad="38100" dist="38100" dir="2700000" algn="tl">
                  <a:srgbClr val="C0C0C0"/>
                </a:outerShdw>
              </a:effectLst>
            </a:endParaRPr>
          </a:p>
        </p:txBody>
      </p:sp>
      <p:sp>
        <p:nvSpPr>
          <p:cNvPr id="51204" name="Rectangle 4"/>
          <p:cNvSpPr>
            <a:spLocks noGrp="1" noChangeArrowheads="1"/>
          </p:cNvSpPr>
          <p:nvPr>
            <p:ph type="body" idx="1"/>
          </p:nvPr>
        </p:nvSpPr>
        <p:spPr>
          <a:xfrm>
            <a:off x="457200" y="980728"/>
            <a:ext cx="8451850" cy="2667000"/>
          </a:xfrm>
        </p:spPr>
        <p:txBody>
          <a:bodyPr/>
          <a:lstStyle/>
          <a:p>
            <a:pPr algn="just" eaLnBrk="1" hangingPunct="1">
              <a:buClr>
                <a:srgbClr val="330099"/>
              </a:buClr>
              <a:buSzPct val="120000"/>
              <a:buFont typeface="Wingdings" pitchFamily="2" charset="2"/>
              <a:buChar char="ü"/>
            </a:pPr>
            <a:r>
              <a:rPr lang="es-ES" altLang="es-MX" sz="2400" b="1" u="sng" dirty="0" smtClean="0">
                <a:solidFill>
                  <a:srgbClr val="FF0000"/>
                </a:solidFill>
              </a:rPr>
              <a:t>LA MANERA EN LA QUE LAS PERSONAS</a:t>
            </a:r>
            <a:r>
              <a:rPr lang="es-ES" altLang="es-MX" sz="2400" b="1" dirty="0" smtClean="0">
                <a:solidFill>
                  <a:srgbClr val="FF0000"/>
                </a:solidFill>
              </a:rPr>
              <a:t> </a:t>
            </a:r>
            <a:r>
              <a:rPr lang="es-ES" altLang="es-MX" sz="2400" b="1" dirty="0" smtClean="0">
                <a:solidFill>
                  <a:schemeClr val="accent4">
                    <a:lumMod val="90000"/>
                    <a:lumOff val="10000"/>
                  </a:schemeClr>
                </a:solidFill>
              </a:rPr>
              <a:t>(TANTO INDIVIDUAL COMO EN GRUPOS) </a:t>
            </a:r>
            <a:r>
              <a:rPr lang="es-ES" altLang="es-MX" sz="2400" b="1" u="sng" dirty="0" smtClean="0">
                <a:solidFill>
                  <a:srgbClr val="FF0000"/>
                </a:solidFill>
              </a:rPr>
              <a:t>ACTÚAN EN LAS ORGANIZACIONES</a:t>
            </a:r>
            <a:r>
              <a:rPr lang="es-ES" altLang="es-MX" sz="2400" b="1" dirty="0" smtClean="0">
                <a:solidFill>
                  <a:schemeClr val="accent4">
                    <a:lumMod val="90000"/>
                    <a:lumOff val="10000"/>
                  </a:schemeClr>
                </a:solidFill>
              </a:rPr>
              <a:t>.</a:t>
            </a:r>
            <a:endParaRPr lang="es-MX" altLang="es-MX" sz="2400" b="1" dirty="0" smtClean="0">
              <a:solidFill>
                <a:schemeClr val="accent4">
                  <a:lumMod val="90000"/>
                  <a:lumOff val="10000"/>
                </a:schemeClr>
              </a:solidFill>
            </a:endParaRPr>
          </a:p>
          <a:p>
            <a:pPr algn="just" eaLnBrk="1" hangingPunct="1">
              <a:buClr>
                <a:srgbClr val="330099"/>
              </a:buClr>
              <a:buSzPct val="120000"/>
              <a:buFont typeface="Wingdings" pitchFamily="2" charset="2"/>
              <a:buChar char="ü"/>
            </a:pPr>
            <a:r>
              <a:rPr lang="es-ES" altLang="es-MX" sz="2400" b="1" dirty="0" smtClean="0">
                <a:solidFill>
                  <a:schemeClr val="accent4">
                    <a:lumMod val="90000"/>
                    <a:lumOff val="10000"/>
                  </a:schemeClr>
                </a:solidFill>
              </a:rPr>
              <a:t>IDENTIFICAR LOS MEDIOS QUE EXISTEN ACTUALMENTE PARA QUE ACTÚEN MÁS EFICAZMENTE. </a:t>
            </a:r>
            <a:endParaRPr lang="es-MX" altLang="es-MX" sz="2400" b="1" dirty="0" smtClean="0">
              <a:solidFill>
                <a:schemeClr val="accent4">
                  <a:lumMod val="90000"/>
                  <a:lumOff val="10000"/>
                </a:schemeClr>
              </a:solidFill>
            </a:endParaRPr>
          </a:p>
        </p:txBody>
      </p:sp>
      <p:sp>
        <p:nvSpPr>
          <p:cNvPr id="19461" name="Rectangle 6"/>
          <p:cNvSpPr>
            <a:spLocks noChangeArrowheads="1"/>
          </p:cNvSpPr>
          <p:nvPr/>
        </p:nvSpPr>
        <p:spPr bwMode="auto">
          <a:xfrm>
            <a:off x="2039938" y="1697038"/>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19463" name="Rectangle 11"/>
          <p:cNvSpPr>
            <a:spLocks noChangeArrowheads="1"/>
          </p:cNvSpPr>
          <p:nvPr/>
        </p:nvSpPr>
        <p:spPr bwMode="auto">
          <a:xfrm>
            <a:off x="2039938" y="2857500"/>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sp>
        <p:nvSpPr>
          <p:cNvPr id="19464" name="Rectangle 12"/>
          <p:cNvSpPr>
            <a:spLocks noChangeArrowheads="1"/>
          </p:cNvSpPr>
          <p:nvPr/>
        </p:nvSpPr>
        <p:spPr bwMode="auto">
          <a:xfrm>
            <a:off x="2116138" y="950913"/>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19465" name="Rectangle 13"/>
          <p:cNvSpPr>
            <a:spLocks noChangeArrowheads="1"/>
          </p:cNvSpPr>
          <p:nvPr/>
        </p:nvSpPr>
        <p:spPr bwMode="auto">
          <a:xfrm>
            <a:off x="2028825" y="950913"/>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19466" name="Rectangle 17"/>
          <p:cNvSpPr>
            <a:spLocks noChangeArrowheads="1"/>
          </p:cNvSpPr>
          <p:nvPr/>
        </p:nvSpPr>
        <p:spPr bwMode="auto">
          <a:xfrm>
            <a:off x="2116138" y="2111375"/>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pic>
        <p:nvPicPr>
          <p:cNvPr id="59401" name="Picture 16" descr="http://t2.gstatic.com/images?q=tbn:ANd9GcR_BVYl4I02WEJU5A6xyPOfFMKaJpOoUcvDqq_FHpQ4LPU_8lgc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90664" y="2996952"/>
            <a:ext cx="3873624" cy="34667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51202"/>
                                        </p:tgtEl>
                                        <p:attrNameLst>
                                          <p:attrName>style.visibility</p:attrName>
                                        </p:attrNameLst>
                                      </p:cBhvr>
                                      <p:to>
                                        <p:strVal val="visible"/>
                                      </p:to>
                                    </p:set>
                                    <p:animEffect transition="in" filter="barn(outHorizontal)">
                                      <p:cBhvr>
                                        <p:cTn id="7" dur="500"/>
                                        <p:tgtEl>
                                          <p:spTgt spid="51202"/>
                                        </p:tgtEl>
                                      </p:cBhvr>
                                    </p:animEffect>
                                  </p:childTnLst>
                                </p:cTn>
                              </p:par>
                            </p:childTnLst>
                          </p:cTn>
                        </p:par>
                        <p:par>
                          <p:cTn id="8" fill="hold" nodeType="afterGroup">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51204">
                                            <p:txEl>
                                              <p:pRg st="0" end="0"/>
                                            </p:txEl>
                                          </p:spTgt>
                                        </p:tgtEl>
                                        <p:attrNameLst>
                                          <p:attrName>style.visibility</p:attrName>
                                        </p:attrNameLst>
                                      </p:cBhvr>
                                      <p:to>
                                        <p:strVal val="visible"/>
                                      </p:to>
                                    </p:set>
                                    <p:anim calcmode="lin" valueType="num">
                                      <p:cBhvr additive="base">
                                        <p:cTn id="11" dur="500" fill="hold"/>
                                        <p:tgtEl>
                                          <p:spTgt spid="51204">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51204">
                                            <p:txEl>
                                              <p:pRg st="0" end="0"/>
                                            </p:txEl>
                                          </p:spTgt>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51204">
                                            <p:txEl>
                                              <p:pRg st="1" end="1"/>
                                            </p:txEl>
                                          </p:spTgt>
                                        </p:tgtEl>
                                        <p:attrNameLst>
                                          <p:attrName>style.visibility</p:attrName>
                                        </p:attrNameLst>
                                      </p:cBhvr>
                                      <p:to>
                                        <p:strVal val="visible"/>
                                      </p:to>
                                    </p:set>
                                    <p:anim calcmode="lin" valueType="num">
                                      <p:cBhvr additive="base">
                                        <p:cTn id="16" dur="500" fill="hold"/>
                                        <p:tgtEl>
                                          <p:spTgt spid="51204">
                                            <p:txEl>
                                              <p:pRg st="1" end="1"/>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51204">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2" grpId="0" autoUpdateAnimBg="0"/>
      <p:bldP spid="51204" grpId="0" build="p" autoUpdateAnimBg="0" advAuto="0"/>
    </p:bldLst>
  </p:timing>
</p:sld>
</file>

<file path=ppt/slides/slide2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50848" y="872185"/>
            <a:ext cx="8064500" cy="3575081"/>
          </a:xfrm>
          <a:prstGeom prst="rect">
            <a:avLst/>
          </a:prstGeom>
        </p:spPr>
        <p:txBody>
          <a:bodyPr vert="horz" wrap="square" lIns="0" tIns="67310" rIns="0" bIns="0" rtlCol="0">
            <a:spAutoFit/>
          </a:bodyPr>
          <a:lstStyle/>
          <a:p>
            <a:pPr marL="12700" marR="5080" algn="just">
              <a:lnSpc>
                <a:spcPct val="80100"/>
              </a:lnSpc>
              <a:spcBef>
                <a:spcPts val="530"/>
              </a:spcBef>
            </a:pPr>
            <a:r>
              <a:rPr sz="2200" spc="-40" dirty="0">
                <a:latin typeface="Tw Cen MT"/>
                <a:cs typeface="Tw Cen MT"/>
              </a:rPr>
              <a:t>Para </a:t>
            </a:r>
            <a:r>
              <a:rPr sz="2200" spc="-10" dirty="0">
                <a:latin typeface="Tw Cen MT"/>
                <a:cs typeface="Tw Cen MT"/>
              </a:rPr>
              <a:t>determinar, </a:t>
            </a:r>
            <a:r>
              <a:rPr sz="2200" dirty="0">
                <a:latin typeface="Tw Cen MT"/>
                <a:cs typeface="Tw Cen MT"/>
              </a:rPr>
              <a:t>si </a:t>
            </a:r>
            <a:r>
              <a:rPr sz="2200" spc="-5" dirty="0">
                <a:latin typeface="Tw Cen MT"/>
                <a:cs typeface="Tw Cen MT"/>
              </a:rPr>
              <a:t>conviene </a:t>
            </a:r>
            <a:r>
              <a:rPr sz="2200" dirty="0">
                <a:latin typeface="Tw Cen MT"/>
                <a:cs typeface="Tw Cen MT"/>
              </a:rPr>
              <a:t>a </a:t>
            </a:r>
            <a:r>
              <a:rPr sz="2200" spc="-10" dirty="0">
                <a:latin typeface="Tw Cen MT"/>
                <a:cs typeface="Tw Cen MT"/>
              </a:rPr>
              <a:t>la </a:t>
            </a:r>
            <a:r>
              <a:rPr sz="2200" dirty="0">
                <a:latin typeface="Tw Cen MT"/>
                <a:cs typeface="Tw Cen MT"/>
              </a:rPr>
              <a:t>empresa </a:t>
            </a:r>
            <a:r>
              <a:rPr sz="2200" spc="-20" dirty="0">
                <a:latin typeface="Tw Cen MT"/>
                <a:cs typeface="Tw Cen MT"/>
              </a:rPr>
              <a:t>pagar </a:t>
            </a:r>
            <a:r>
              <a:rPr sz="2200" spc="5" dirty="0">
                <a:latin typeface="Tw Cen MT"/>
                <a:cs typeface="Tw Cen MT"/>
              </a:rPr>
              <a:t>en </a:t>
            </a:r>
            <a:r>
              <a:rPr sz="2200" spc="-5" dirty="0">
                <a:latin typeface="Tw Cen MT"/>
                <a:cs typeface="Tw Cen MT"/>
              </a:rPr>
              <a:t>forma </a:t>
            </a:r>
            <a:r>
              <a:rPr sz="2200" spc="-10" dirty="0">
                <a:latin typeface="Tw Cen MT"/>
                <a:cs typeface="Tw Cen MT"/>
              </a:rPr>
              <a:t>equivalente </a:t>
            </a:r>
            <a:r>
              <a:rPr sz="2200" spc="-5" dirty="0">
                <a:latin typeface="Tw Cen MT"/>
                <a:cs typeface="Tw Cen MT"/>
              </a:rPr>
              <a:t>al medio </a:t>
            </a:r>
            <a:r>
              <a:rPr sz="2200" dirty="0">
                <a:latin typeface="Tw Cen MT"/>
                <a:cs typeface="Tw Cen MT"/>
              </a:rPr>
              <a:t>del  </a:t>
            </a:r>
            <a:r>
              <a:rPr sz="2200" spc="-10" dirty="0">
                <a:latin typeface="Tw Cen MT"/>
                <a:cs typeface="Tw Cen MT"/>
              </a:rPr>
              <a:t>mercado, abajo </a:t>
            </a:r>
            <a:r>
              <a:rPr sz="2200" dirty="0">
                <a:latin typeface="Tw Cen MT"/>
                <a:cs typeface="Tw Cen MT"/>
              </a:rPr>
              <a:t>o </a:t>
            </a:r>
            <a:r>
              <a:rPr sz="2200" spc="-10" dirty="0">
                <a:latin typeface="Tw Cen MT"/>
                <a:cs typeface="Tw Cen MT"/>
              </a:rPr>
              <a:t>por </a:t>
            </a:r>
            <a:r>
              <a:rPr sz="2200" dirty="0">
                <a:latin typeface="Tw Cen MT"/>
                <a:cs typeface="Tw Cen MT"/>
              </a:rPr>
              <a:t>encima </a:t>
            </a:r>
            <a:r>
              <a:rPr sz="2200" spc="-20" dirty="0">
                <a:latin typeface="Tw Cen MT"/>
                <a:cs typeface="Tw Cen MT"/>
              </a:rPr>
              <a:t>de </a:t>
            </a:r>
            <a:r>
              <a:rPr sz="2200" spc="5" dirty="0">
                <a:latin typeface="Tw Cen MT"/>
                <a:cs typeface="Tw Cen MT"/>
              </a:rPr>
              <a:t>él </a:t>
            </a:r>
            <a:r>
              <a:rPr sz="2200" dirty="0">
                <a:latin typeface="Tw Cen MT"/>
                <a:cs typeface="Tw Cen MT"/>
              </a:rPr>
              <a:t>y </a:t>
            </a:r>
            <a:r>
              <a:rPr sz="2200" spc="5" dirty="0">
                <a:latin typeface="Tw Cen MT"/>
                <a:cs typeface="Tw Cen MT"/>
              </a:rPr>
              <a:t>en </a:t>
            </a:r>
            <a:r>
              <a:rPr sz="2200" spc="-10" dirty="0">
                <a:latin typeface="Tw Cen MT"/>
                <a:cs typeface="Tw Cen MT"/>
              </a:rPr>
              <a:t>qué </a:t>
            </a:r>
            <a:r>
              <a:rPr sz="2200" spc="-15" dirty="0">
                <a:latin typeface="Tw Cen MT"/>
                <a:cs typeface="Tw Cen MT"/>
              </a:rPr>
              <a:t>porcentaje, </a:t>
            </a:r>
            <a:r>
              <a:rPr sz="2200" spc="-5" dirty="0">
                <a:latin typeface="Tw Cen MT"/>
                <a:cs typeface="Tw Cen MT"/>
              </a:rPr>
              <a:t>así como cada </a:t>
            </a:r>
            <a:r>
              <a:rPr sz="2200" spc="-10" dirty="0">
                <a:latin typeface="Tw Cen MT"/>
                <a:cs typeface="Tw Cen MT"/>
              </a:rPr>
              <a:t>cuándo </a:t>
            </a:r>
            <a:r>
              <a:rPr sz="2200" spc="-25" dirty="0">
                <a:latin typeface="Tw Cen MT"/>
                <a:cs typeface="Tw Cen MT"/>
              </a:rPr>
              <a:t>se  </a:t>
            </a:r>
            <a:r>
              <a:rPr sz="2200" spc="-5" dirty="0">
                <a:latin typeface="Tw Cen MT"/>
                <a:cs typeface="Tw Cen MT"/>
              </a:rPr>
              <a:t>revisarán los </a:t>
            </a:r>
            <a:r>
              <a:rPr sz="2200" spc="-15" dirty="0">
                <a:latin typeface="Tw Cen MT"/>
                <a:cs typeface="Tw Cen MT"/>
              </a:rPr>
              <a:t>salarios, </a:t>
            </a:r>
            <a:r>
              <a:rPr sz="2200" spc="-10" dirty="0">
                <a:latin typeface="Tw Cen MT"/>
                <a:cs typeface="Tw Cen MT"/>
              </a:rPr>
              <a:t>la organización </a:t>
            </a:r>
            <a:r>
              <a:rPr sz="2200" spc="-20" dirty="0">
                <a:latin typeface="Tw Cen MT"/>
                <a:cs typeface="Tw Cen MT"/>
              </a:rPr>
              <a:t>debe </a:t>
            </a:r>
            <a:r>
              <a:rPr sz="2200" spc="-5" dirty="0">
                <a:latin typeface="Tw Cen MT"/>
                <a:cs typeface="Tw Cen MT"/>
              </a:rPr>
              <a:t>tomar </a:t>
            </a:r>
            <a:r>
              <a:rPr sz="2200" spc="5" dirty="0">
                <a:latin typeface="Tw Cen MT"/>
                <a:cs typeface="Tw Cen MT"/>
              </a:rPr>
              <a:t>en </a:t>
            </a:r>
            <a:r>
              <a:rPr sz="2200" dirty="0">
                <a:latin typeface="Tw Cen MT"/>
                <a:cs typeface="Tw Cen MT"/>
              </a:rPr>
              <a:t>cuenta </a:t>
            </a:r>
            <a:r>
              <a:rPr sz="2200" spc="-5" dirty="0">
                <a:latin typeface="Tw Cen MT"/>
                <a:cs typeface="Tw Cen MT"/>
              </a:rPr>
              <a:t>los siguientes</a:t>
            </a:r>
            <a:r>
              <a:rPr sz="2200" spc="245" dirty="0">
                <a:latin typeface="Tw Cen MT"/>
                <a:cs typeface="Tw Cen MT"/>
              </a:rPr>
              <a:t> </a:t>
            </a:r>
            <a:r>
              <a:rPr sz="2200" spc="-5" dirty="0">
                <a:latin typeface="Tw Cen MT"/>
                <a:cs typeface="Tw Cen MT"/>
              </a:rPr>
              <a:t>factores:</a:t>
            </a:r>
            <a:endParaRPr sz="2200" dirty="0">
              <a:latin typeface="Tw Cen MT"/>
              <a:cs typeface="Tw Cen MT"/>
            </a:endParaRPr>
          </a:p>
          <a:p>
            <a:pPr>
              <a:lnSpc>
                <a:spcPct val="100000"/>
              </a:lnSpc>
              <a:spcBef>
                <a:spcPts val="30"/>
              </a:spcBef>
            </a:pPr>
            <a:endParaRPr sz="2200" dirty="0">
              <a:latin typeface="Times New Roman"/>
              <a:cs typeface="Times New Roman"/>
            </a:endParaRPr>
          </a:p>
          <a:p>
            <a:pPr marL="177165" indent="-164465" algn="just">
              <a:lnSpc>
                <a:spcPct val="100000"/>
              </a:lnSpc>
              <a:buFont typeface="Wingdings"/>
              <a:buChar char=""/>
              <a:tabLst>
                <a:tab pos="177800" algn="l"/>
              </a:tabLst>
            </a:pPr>
            <a:r>
              <a:rPr sz="2200" dirty="0">
                <a:latin typeface="Tw Cen MT"/>
                <a:cs typeface="Tw Cen MT"/>
              </a:rPr>
              <a:t>Presupuesto</a:t>
            </a:r>
            <a:r>
              <a:rPr sz="2200" spc="-25" dirty="0">
                <a:latin typeface="Tw Cen MT"/>
                <a:cs typeface="Tw Cen MT"/>
              </a:rPr>
              <a:t> </a:t>
            </a:r>
            <a:r>
              <a:rPr sz="2200" spc="-10" dirty="0">
                <a:latin typeface="Tw Cen MT"/>
                <a:cs typeface="Tw Cen MT"/>
              </a:rPr>
              <a:t>disponible.</a:t>
            </a:r>
            <a:endParaRPr sz="2200" dirty="0">
              <a:latin typeface="Tw Cen MT"/>
              <a:cs typeface="Tw Cen MT"/>
            </a:endParaRPr>
          </a:p>
          <a:p>
            <a:pPr marL="177165" indent="-164465" algn="just">
              <a:lnSpc>
                <a:spcPct val="100000"/>
              </a:lnSpc>
              <a:spcBef>
                <a:spcPts val="5"/>
              </a:spcBef>
              <a:buFont typeface="Wingdings"/>
              <a:buChar char=""/>
              <a:tabLst>
                <a:tab pos="177800" algn="l"/>
              </a:tabLst>
            </a:pPr>
            <a:r>
              <a:rPr sz="2200" spc="-10" dirty="0">
                <a:latin typeface="Tw Cen MT"/>
                <a:cs typeface="Tw Cen MT"/>
              </a:rPr>
              <a:t>Indice de rotación de </a:t>
            </a:r>
            <a:r>
              <a:rPr sz="2200" spc="-5" dirty="0">
                <a:latin typeface="Tw Cen MT"/>
                <a:cs typeface="Tw Cen MT"/>
              </a:rPr>
              <a:t>personal que se </a:t>
            </a:r>
            <a:r>
              <a:rPr sz="2200" dirty="0">
                <a:latin typeface="Tw Cen MT"/>
                <a:cs typeface="Tw Cen MT"/>
              </a:rPr>
              <a:t>ha </a:t>
            </a:r>
            <a:r>
              <a:rPr sz="2200" spc="-5" dirty="0">
                <a:latin typeface="Tw Cen MT"/>
                <a:cs typeface="Tw Cen MT"/>
              </a:rPr>
              <a:t>tenido </a:t>
            </a:r>
            <a:r>
              <a:rPr sz="2200" dirty="0">
                <a:latin typeface="Tw Cen MT"/>
                <a:cs typeface="Tw Cen MT"/>
              </a:rPr>
              <a:t>y </a:t>
            </a:r>
            <a:r>
              <a:rPr sz="2200" spc="-5" dirty="0">
                <a:latin typeface="Tw Cen MT"/>
                <a:cs typeface="Tw Cen MT"/>
              </a:rPr>
              <a:t>su</a:t>
            </a:r>
            <a:r>
              <a:rPr sz="2200" spc="114" dirty="0">
                <a:latin typeface="Tw Cen MT"/>
                <a:cs typeface="Tw Cen MT"/>
              </a:rPr>
              <a:t> </a:t>
            </a:r>
            <a:r>
              <a:rPr sz="2200" spc="-10" dirty="0">
                <a:latin typeface="Tw Cen MT"/>
                <a:cs typeface="Tw Cen MT"/>
              </a:rPr>
              <a:t>costo.</a:t>
            </a:r>
            <a:endParaRPr sz="2200" dirty="0">
              <a:latin typeface="Tw Cen MT"/>
              <a:cs typeface="Tw Cen MT"/>
            </a:endParaRPr>
          </a:p>
          <a:p>
            <a:pPr marL="189230" indent="-176530" algn="just">
              <a:lnSpc>
                <a:spcPts val="1945"/>
              </a:lnSpc>
              <a:buFont typeface="Wingdings"/>
              <a:buChar char=""/>
              <a:tabLst>
                <a:tab pos="189865" algn="l"/>
              </a:tabLst>
            </a:pPr>
            <a:r>
              <a:rPr sz="2200" spc="-5" dirty="0">
                <a:latin typeface="Tw Cen MT"/>
                <a:cs typeface="Tw Cen MT"/>
              </a:rPr>
              <a:t>Datos</a:t>
            </a:r>
            <a:r>
              <a:rPr sz="2200" spc="150" dirty="0">
                <a:latin typeface="Tw Cen MT"/>
                <a:cs typeface="Tw Cen MT"/>
              </a:rPr>
              <a:t> </a:t>
            </a:r>
            <a:r>
              <a:rPr sz="2200" spc="-5" dirty="0">
                <a:latin typeface="Tw Cen MT"/>
                <a:cs typeface="Tw Cen MT"/>
              </a:rPr>
              <a:t>obtenidos</a:t>
            </a:r>
            <a:r>
              <a:rPr sz="2200" spc="155" dirty="0">
                <a:latin typeface="Tw Cen MT"/>
                <a:cs typeface="Tw Cen MT"/>
              </a:rPr>
              <a:t> </a:t>
            </a:r>
            <a:r>
              <a:rPr sz="2200" dirty="0">
                <a:latin typeface="Tw Cen MT"/>
                <a:cs typeface="Tw Cen MT"/>
              </a:rPr>
              <a:t>del</a:t>
            </a:r>
            <a:r>
              <a:rPr sz="2200" spc="140" dirty="0">
                <a:latin typeface="Tw Cen MT"/>
                <a:cs typeface="Tw Cen MT"/>
              </a:rPr>
              <a:t> </a:t>
            </a:r>
            <a:r>
              <a:rPr sz="2200" spc="-10" dirty="0">
                <a:latin typeface="Tw Cen MT"/>
                <a:cs typeface="Tw Cen MT"/>
              </a:rPr>
              <a:t>mercado</a:t>
            </a:r>
            <a:r>
              <a:rPr sz="2200" spc="165" dirty="0">
                <a:latin typeface="Tw Cen MT"/>
                <a:cs typeface="Tw Cen MT"/>
              </a:rPr>
              <a:t> </a:t>
            </a:r>
            <a:r>
              <a:rPr sz="2200" spc="-5" dirty="0">
                <a:latin typeface="Tw Cen MT"/>
                <a:cs typeface="Tw Cen MT"/>
              </a:rPr>
              <a:t>salarial</a:t>
            </a:r>
            <a:r>
              <a:rPr sz="2200" spc="140" dirty="0">
                <a:latin typeface="Tw Cen MT"/>
                <a:cs typeface="Tw Cen MT"/>
              </a:rPr>
              <a:t> </a:t>
            </a:r>
            <a:r>
              <a:rPr sz="2200" dirty="0">
                <a:latin typeface="Tw Cen MT"/>
                <a:cs typeface="Tw Cen MT"/>
              </a:rPr>
              <a:t>y</a:t>
            </a:r>
            <a:r>
              <a:rPr sz="2200" spc="165" dirty="0">
                <a:latin typeface="Tw Cen MT"/>
                <a:cs typeface="Tw Cen MT"/>
              </a:rPr>
              <a:t> </a:t>
            </a:r>
            <a:r>
              <a:rPr sz="2200" spc="-5" dirty="0">
                <a:latin typeface="Tw Cen MT"/>
                <a:cs typeface="Tw Cen MT"/>
              </a:rPr>
              <a:t>de</a:t>
            </a:r>
            <a:r>
              <a:rPr sz="2200" spc="160" dirty="0">
                <a:latin typeface="Tw Cen MT"/>
                <a:cs typeface="Tw Cen MT"/>
              </a:rPr>
              <a:t> </a:t>
            </a:r>
            <a:r>
              <a:rPr sz="2200" spc="-5" dirty="0">
                <a:latin typeface="Tw Cen MT"/>
                <a:cs typeface="Tw Cen MT"/>
              </a:rPr>
              <a:t>prestaciones</a:t>
            </a:r>
            <a:r>
              <a:rPr sz="2200" spc="155" dirty="0">
                <a:latin typeface="Tw Cen MT"/>
                <a:cs typeface="Tw Cen MT"/>
              </a:rPr>
              <a:t> </a:t>
            </a:r>
            <a:r>
              <a:rPr sz="2200" dirty="0">
                <a:latin typeface="Tw Cen MT"/>
                <a:cs typeface="Tw Cen MT"/>
              </a:rPr>
              <a:t>(en</a:t>
            </a:r>
            <a:r>
              <a:rPr sz="2200" spc="130" dirty="0">
                <a:latin typeface="Tw Cen MT"/>
                <a:cs typeface="Tw Cen MT"/>
              </a:rPr>
              <a:t> </a:t>
            </a:r>
            <a:r>
              <a:rPr sz="2200" spc="5" dirty="0">
                <a:latin typeface="Tw Cen MT"/>
                <a:cs typeface="Tw Cen MT"/>
              </a:rPr>
              <a:t>el</a:t>
            </a:r>
            <a:r>
              <a:rPr sz="2200" spc="140" dirty="0">
                <a:latin typeface="Tw Cen MT"/>
                <a:cs typeface="Tw Cen MT"/>
              </a:rPr>
              <a:t> </a:t>
            </a:r>
            <a:r>
              <a:rPr sz="2200" spc="-15" dirty="0">
                <a:latin typeface="Tw Cen MT"/>
                <a:cs typeface="Tw Cen MT"/>
              </a:rPr>
              <a:t>ramo,</a:t>
            </a:r>
            <a:r>
              <a:rPr sz="2200" spc="140" dirty="0">
                <a:latin typeface="Tw Cen MT"/>
                <a:cs typeface="Tw Cen MT"/>
              </a:rPr>
              <a:t> </a:t>
            </a:r>
            <a:r>
              <a:rPr sz="2200" spc="5" dirty="0">
                <a:latin typeface="Tw Cen MT"/>
                <a:cs typeface="Tw Cen MT"/>
              </a:rPr>
              <a:t>en</a:t>
            </a:r>
            <a:r>
              <a:rPr sz="2200" spc="130" dirty="0">
                <a:latin typeface="Tw Cen MT"/>
                <a:cs typeface="Tw Cen MT"/>
              </a:rPr>
              <a:t> </a:t>
            </a:r>
            <a:r>
              <a:rPr sz="2200" spc="5" dirty="0">
                <a:latin typeface="Tw Cen MT"/>
                <a:cs typeface="Tw Cen MT"/>
              </a:rPr>
              <a:t>el</a:t>
            </a:r>
            <a:r>
              <a:rPr sz="2200" spc="140" dirty="0">
                <a:latin typeface="Tw Cen MT"/>
                <a:cs typeface="Tw Cen MT"/>
              </a:rPr>
              <a:t> </a:t>
            </a:r>
            <a:r>
              <a:rPr sz="2200" spc="-5" dirty="0">
                <a:latin typeface="Tw Cen MT"/>
                <a:cs typeface="Tw Cen MT"/>
              </a:rPr>
              <a:t>rumbo,</a:t>
            </a:r>
            <a:r>
              <a:rPr sz="2200" spc="145" dirty="0">
                <a:latin typeface="Tw Cen MT"/>
                <a:cs typeface="Tw Cen MT"/>
              </a:rPr>
              <a:t> </a:t>
            </a:r>
            <a:r>
              <a:rPr sz="2200" dirty="0">
                <a:latin typeface="Tw Cen MT"/>
                <a:cs typeface="Tw Cen MT"/>
              </a:rPr>
              <a:t>a</a:t>
            </a:r>
          </a:p>
          <a:p>
            <a:pPr marL="189230">
              <a:lnSpc>
                <a:spcPts val="1945"/>
              </a:lnSpc>
            </a:pPr>
            <a:r>
              <a:rPr sz="2200" spc="-10" dirty="0">
                <a:latin typeface="Tw Cen MT"/>
                <a:cs typeface="Tw Cen MT"/>
              </a:rPr>
              <a:t>través de </a:t>
            </a:r>
            <a:r>
              <a:rPr sz="2200" spc="-5" dirty="0">
                <a:latin typeface="Tw Cen MT"/>
                <a:cs typeface="Tw Cen MT"/>
              </a:rPr>
              <a:t>encuestas del mercado</a:t>
            </a:r>
            <a:r>
              <a:rPr sz="2200" spc="-10" dirty="0">
                <a:latin typeface="Tw Cen MT"/>
                <a:cs typeface="Tw Cen MT"/>
              </a:rPr>
              <a:t> salarial…).</a:t>
            </a:r>
            <a:endParaRPr sz="2200" dirty="0">
              <a:latin typeface="Tw Cen MT"/>
              <a:cs typeface="Tw Cen MT"/>
            </a:endParaRPr>
          </a:p>
          <a:p>
            <a:pPr marL="177165" indent="-164465" algn="just">
              <a:lnSpc>
                <a:spcPct val="100000"/>
              </a:lnSpc>
              <a:buFont typeface="Wingdings"/>
              <a:buChar char=""/>
              <a:tabLst>
                <a:tab pos="177800" algn="l"/>
              </a:tabLst>
            </a:pPr>
            <a:r>
              <a:rPr sz="2200" spc="-5" dirty="0">
                <a:latin typeface="Tw Cen MT"/>
                <a:cs typeface="Tw Cen MT"/>
              </a:rPr>
              <a:t>Planes de crecimiento </a:t>
            </a:r>
            <a:r>
              <a:rPr sz="2200" dirty="0">
                <a:latin typeface="Tw Cen MT"/>
                <a:cs typeface="Tw Cen MT"/>
              </a:rPr>
              <a:t>o decremento </a:t>
            </a:r>
            <a:r>
              <a:rPr sz="2200" spc="-5" dirty="0">
                <a:latin typeface="Tw Cen MT"/>
                <a:cs typeface="Tw Cen MT"/>
              </a:rPr>
              <a:t>que pretende </a:t>
            </a:r>
            <a:r>
              <a:rPr sz="2200" dirty="0">
                <a:latin typeface="Tw Cen MT"/>
                <a:cs typeface="Tw Cen MT"/>
              </a:rPr>
              <a:t>poner </a:t>
            </a:r>
            <a:r>
              <a:rPr sz="2200" spc="5" dirty="0">
                <a:latin typeface="Tw Cen MT"/>
                <a:cs typeface="Tw Cen MT"/>
              </a:rPr>
              <a:t>en </a:t>
            </a:r>
            <a:r>
              <a:rPr sz="2200" spc="-5" dirty="0">
                <a:latin typeface="Tw Cen MT"/>
                <a:cs typeface="Tw Cen MT"/>
              </a:rPr>
              <a:t>práctica </a:t>
            </a:r>
            <a:r>
              <a:rPr sz="2200" spc="-10" dirty="0">
                <a:latin typeface="Tw Cen MT"/>
                <a:cs typeface="Tw Cen MT"/>
              </a:rPr>
              <a:t>la</a:t>
            </a:r>
            <a:r>
              <a:rPr sz="2200" spc="-5" dirty="0">
                <a:latin typeface="Tw Cen MT"/>
                <a:cs typeface="Tw Cen MT"/>
              </a:rPr>
              <a:t> </a:t>
            </a:r>
            <a:r>
              <a:rPr sz="2200" dirty="0">
                <a:latin typeface="Tw Cen MT"/>
                <a:cs typeface="Tw Cen MT"/>
              </a:rPr>
              <a:t>empresa.</a:t>
            </a:r>
          </a:p>
        </p:txBody>
      </p:sp>
      <p:sp>
        <p:nvSpPr>
          <p:cNvPr id="3" name="object 3"/>
          <p:cNvSpPr txBox="1">
            <a:spLocks noGrp="1"/>
          </p:cNvSpPr>
          <p:nvPr>
            <p:ph type="title"/>
          </p:nvPr>
        </p:nvSpPr>
        <p:spPr>
          <a:xfrm>
            <a:off x="1506963" y="260648"/>
            <a:ext cx="7508385" cy="505267"/>
          </a:xfrm>
          <a:prstGeom prst="rect">
            <a:avLst/>
          </a:prstGeom>
        </p:spPr>
        <p:txBody>
          <a:bodyPr vert="horz" wrap="square" lIns="0" tIns="12700" rIns="0" bIns="0" rtlCol="0">
            <a:spAutoFit/>
          </a:bodyPr>
          <a:lstStyle/>
          <a:p>
            <a:pPr marL="12700">
              <a:lnSpc>
                <a:spcPct val="100000"/>
              </a:lnSpc>
              <a:spcBef>
                <a:spcPts val="100"/>
              </a:spcBef>
            </a:pPr>
            <a:r>
              <a:rPr sz="3200" dirty="0">
                <a:solidFill>
                  <a:srgbClr val="000000"/>
                </a:solidFill>
              </a:rPr>
              <a:t>EL </a:t>
            </a:r>
            <a:r>
              <a:rPr sz="3200" spc="-5" dirty="0">
                <a:solidFill>
                  <a:srgbClr val="000000"/>
                </a:solidFill>
              </a:rPr>
              <a:t>NIVEL </a:t>
            </a:r>
            <a:r>
              <a:rPr sz="3200" spc="-10" dirty="0">
                <a:solidFill>
                  <a:srgbClr val="000000"/>
                </a:solidFill>
              </a:rPr>
              <a:t>DE </a:t>
            </a:r>
            <a:r>
              <a:rPr sz="3200" dirty="0">
                <a:solidFill>
                  <a:srgbClr val="000000"/>
                </a:solidFill>
              </a:rPr>
              <a:t>LA</a:t>
            </a:r>
            <a:r>
              <a:rPr sz="3200" spc="-55" dirty="0">
                <a:solidFill>
                  <a:srgbClr val="000000"/>
                </a:solidFill>
              </a:rPr>
              <a:t> </a:t>
            </a:r>
            <a:r>
              <a:rPr sz="3200" spc="-15" dirty="0">
                <a:solidFill>
                  <a:srgbClr val="000000"/>
                </a:solidFill>
              </a:rPr>
              <a:t>REMUNERACION</a:t>
            </a:r>
          </a:p>
        </p:txBody>
      </p:sp>
      <p:sp>
        <p:nvSpPr>
          <p:cNvPr id="4" name="object 4"/>
          <p:cNvSpPr/>
          <p:nvPr/>
        </p:nvSpPr>
        <p:spPr>
          <a:xfrm>
            <a:off x="6084168" y="4075539"/>
            <a:ext cx="2779652" cy="2377797"/>
          </a:xfrm>
          <a:prstGeom prst="rect">
            <a:avLst/>
          </a:prstGeom>
          <a:blipFill>
            <a:blip r:embed="rId2" cstate="print"/>
            <a:stretch>
              <a:fillRect/>
            </a:stretch>
          </a:blipFill>
        </p:spPr>
        <p:txBody>
          <a:bodyPr wrap="square" lIns="0" tIns="0" rIns="0" bIns="0" rtlCol="0"/>
          <a:lstStyle/>
          <a:p>
            <a:endParaRPr/>
          </a:p>
        </p:txBody>
      </p:sp>
      <p:sp>
        <p:nvSpPr>
          <p:cNvPr id="6" name="object 6"/>
          <p:cNvSpPr txBox="1"/>
          <p:nvPr/>
        </p:nvSpPr>
        <p:spPr>
          <a:xfrm>
            <a:off x="5475478" y="6661006"/>
            <a:ext cx="3568700" cy="196215"/>
          </a:xfrm>
          <a:prstGeom prst="rect">
            <a:avLst/>
          </a:prstGeom>
        </p:spPr>
        <p:txBody>
          <a:bodyPr vert="horz" wrap="square" lIns="0" tIns="0" rIns="0" bIns="0" rtlCol="0">
            <a:spAutoFit/>
          </a:bodyPr>
          <a:lstStyle/>
          <a:p>
            <a:pPr marL="12700">
              <a:lnSpc>
                <a:spcPts val="1425"/>
              </a:lnSpc>
            </a:pPr>
            <a:r>
              <a:rPr sz="1200" b="1" i="1" dirty="0">
                <a:solidFill>
                  <a:srgbClr val="FFFFFF"/>
                </a:solidFill>
                <a:latin typeface="Arial"/>
                <a:cs typeface="Arial"/>
              </a:rPr>
              <a:t>Instituto de Especialización </a:t>
            </a:r>
            <a:r>
              <a:rPr sz="1200" b="1" i="1" spc="-5" dirty="0">
                <a:solidFill>
                  <a:srgbClr val="FFFFFF"/>
                </a:solidFill>
                <a:latin typeface="Arial"/>
                <a:cs typeface="Arial"/>
              </a:rPr>
              <a:t>para </a:t>
            </a:r>
            <a:r>
              <a:rPr sz="1200" b="1" i="1" dirty="0">
                <a:solidFill>
                  <a:srgbClr val="FFFFFF"/>
                </a:solidFill>
                <a:latin typeface="Arial"/>
                <a:cs typeface="Arial"/>
              </a:rPr>
              <a:t>Ejecutivos,</a:t>
            </a:r>
            <a:r>
              <a:rPr sz="1200" b="1" i="1" spc="-210" dirty="0">
                <a:solidFill>
                  <a:srgbClr val="FFFFFF"/>
                </a:solidFill>
                <a:latin typeface="Arial"/>
                <a:cs typeface="Arial"/>
              </a:rPr>
              <a:t> </a:t>
            </a:r>
            <a:r>
              <a:rPr sz="1200" b="1" i="1" spc="-5" dirty="0">
                <a:solidFill>
                  <a:srgbClr val="FFFFFF"/>
                </a:solidFill>
                <a:latin typeface="Arial"/>
                <a:cs typeface="Arial"/>
              </a:rPr>
              <a:t>S.C.</a:t>
            </a:r>
            <a:endParaRPr sz="1200">
              <a:latin typeface="Arial"/>
              <a:cs typeface="Arial"/>
            </a:endParaRPr>
          </a:p>
        </p:txBody>
      </p:sp>
    </p:spTree>
    <p:extLst>
      <p:ext uri="{BB962C8B-B14F-4D97-AF65-F5344CB8AC3E}">
        <p14:creationId xmlns:p14="http://schemas.microsoft.com/office/powerpoint/2010/main" val="84794388"/>
      </p:ext>
    </p:extLst>
  </p:cSld>
  <p:clrMapOvr>
    <a:masterClrMapping/>
  </p:clrMapOvr>
</p:sld>
</file>

<file path=ppt/slides/slide2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6052820"/>
            <a:ext cx="2239010" cy="713740"/>
          </a:xfrm>
          <a:custGeom>
            <a:avLst/>
            <a:gdLst/>
            <a:ahLst/>
            <a:cxnLst/>
            <a:rect l="l" t="t" r="r" b="b"/>
            <a:pathLst>
              <a:path w="2239010" h="713740">
                <a:moveTo>
                  <a:pt x="2239010" y="0"/>
                </a:moveTo>
                <a:lnTo>
                  <a:pt x="0" y="0"/>
                </a:lnTo>
                <a:lnTo>
                  <a:pt x="0" y="713739"/>
                </a:lnTo>
                <a:lnTo>
                  <a:pt x="2239010" y="713739"/>
                </a:lnTo>
                <a:lnTo>
                  <a:pt x="2239010" y="0"/>
                </a:lnTo>
                <a:close/>
              </a:path>
            </a:pathLst>
          </a:custGeom>
          <a:solidFill>
            <a:srgbClr val="DC7F46"/>
          </a:solidFill>
        </p:spPr>
        <p:txBody>
          <a:bodyPr wrap="square" lIns="0" tIns="0" rIns="0" bIns="0" rtlCol="0"/>
          <a:lstStyle/>
          <a:p>
            <a:endParaRPr/>
          </a:p>
        </p:txBody>
      </p:sp>
      <p:sp>
        <p:nvSpPr>
          <p:cNvPr id="3" name="object 3"/>
          <p:cNvSpPr/>
          <p:nvPr/>
        </p:nvSpPr>
        <p:spPr>
          <a:xfrm>
            <a:off x="2359660" y="6043929"/>
            <a:ext cx="6784340" cy="712470"/>
          </a:xfrm>
          <a:custGeom>
            <a:avLst/>
            <a:gdLst/>
            <a:ahLst/>
            <a:cxnLst/>
            <a:rect l="l" t="t" r="r" b="b"/>
            <a:pathLst>
              <a:path w="6784340" h="712470">
                <a:moveTo>
                  <a:pt x="6784340" y="0"/>
                </a:moveTo>
                <a:lnTo>
                  <a:pt x="0" y="0"/>
                </a:lnTo>
                <a:lnTo>
                  <a:pt x="0" y="712470"/>
                </a:lnTo>
                <a:lnTo>
                  <a:pt x="6784340" y="712470"/>
                </a:lnTo>
                <a:lnTo>
                  <a:pt x="6784340" y="0"/>
                </a:lnTo>
                <a:close/>
              </a:path>
            </a:pathLst>
          </a:custGeom>
          <a:solidFill>
            <a:srgbClr val="93B5D1"/>
          </a:solidFill>
        </p:spPr>
        <p:txBody>
          <a:bodyPr wrap="square" lIns="0" tIns="0" rIns="0" bIns="0" rtlCol="0"/>
          <a:lstStyle/>
          <a:p>
            <a:endParaRPr/>
          </a:p>
        </p:txBody>
      </p:sp>
      <p:sp>
        <p:nvSpPr>
          <p:cNvPr id="4" name="object 4"/>
          <p:cNvSpPr txBox="1">
            <a:spLocks noGrp="1"/>
          </p:cNvSpPr>
          <p:nvPr>
            <p:ph type="title"/>
          </p:nvPr>
        </p:nvSpPr>
        <p:spPr>
          <a:xfrm>
            <a:off x="1119505" y="637109"/>
            <a:ext cx="7324725" cy="1859483"/>
          </a:xfrm>
          <a:prstGeom prst="rect">
            <a:avLst/>
          </a:prstGeom>
        </p:spPr>
        <p:txBody>
          <a:bodyPr vert="horz" wrap="square" lIns="0" tIns="12700" rIns="0" bIns="0" rtlCol="0">
            <a:spAutoFit/>
          </a:bodyPr>
          <a:lstStyle/>
          <a:p>
            <a:pPr marL="12700" algn="ctr">
              <a:lnSpc>
                <a:spcPct val="100000"/>
              </a:lnSpc>
              <a:spcBef>
                <a:spcPts val="100"/>
              </a:spcBef>
            </a:pPr>
            <a:r>
              <a:rPr sz="6000" spc="-5" dirty="0"/>
              <a:t>SEGURIDAD </a:t>
            </a:r>
            <a:r>
              <a:rPr sz="6000" dirty="0"/>
              <a:t>E</a:t>
            </a:r>
            <a:r>
              <a:rPr sz="6000" spc="-35" dirty="0"/>
              <a:t> </a:t>
            </a:r>
            <a:r>
              <a:rPr sz="6000" spc="-5" dirty="0"/>
              <a:t>HIGIENE</a:t>
            </a:r>
            <a:endParaRPr sz="6000"/>
          </a:p>
        </p:txBody>
      </p:sp>
      <p:sp>
        <p:nvSpPr>
          <p:cNvPr id="5" name="object 5"/>
          <p:cNvSpPr txBox="1"/>
          <p:nvPr/>
        </p:nvSpPr>
        <p:spPr>
          <a:xfrm>
            <a:off x="2330668" y="2360703"/>
            <a:ext cx="5165090" cy="939800"/>
          </a:xfrm>
          <a:prstGeom prst="rect">
            <a:avLst/>
          </a:prstGeom>
        </p:spPr>
        <p:txBody>
          <a:bodyPr vert="horz" wrap="square" lIns="0" tIns="12700" rIns="0" bIns="0" rtlCol="0">
            <a:spAutoFit/>
          </a:bodyPr>
          <a:lstStyle/>
          <a:p>
            <a:pPr marL="12700">
              <a:lnSpc>
                <a:spcPct val="100000"/>
              </a:lnSpc>
              <a:spcBef>
                <a:spcPts val="100"/>
              </a:spcBef>
            </a:pPr>
            <a:r>
              <a:rPr sz="6000" b="1" dirty="0">
                <a:latin typeface="Tw Cen MT"/>
                <a:cs typeface="Tw Cen MT"/>
              </a:rPr>
              <a:t>EN EL</a:t>
            </a:r>
            <a:r>
              <a:rPr sz="6000" b="1" spc="-85" dirty="0">
                <a:latin typeface="Tw Cen MT"/>
                <a:cs typeface="Tw Cen MT"/>
              </a:rPr>
              <a:t> </a:t>
            </a:r>
            <a:r>
              <a:rPr sz="6000" b="1" dirty="0">
                <a:latin typeface="Tw Cen MT"/>
                <a:cs typeface="Tw Cen MT"/>
              </a:rPr>
              <a:t>TRABAJO</a:t>
            </a:r>
            <a:endParaRPr sz="6000" dirty="0">
              <a:latin typeface="Tw Cen MT"/>
              <a:cs typeface="Tw Cen MT"/>
            </a:endParaRPr>
          </a:p>
        </p:txBody>
      </p:sp>
      <p:sp>
        <p:nvSpPr>
          <p:cNvPr id="6" name="object 6"/>
          <p:cNvSpPr/>
          <p:nvPr/>
        </p:nvSpPr>
        <p:spPr>
          <a:xfrm>
            <a:off x="2082145" y="3405501"/>
            <a:ext cx="5662137" cy="2428431"/>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2046238287"/>
      </p:ext>
    </p:extLst>
  </p:cSld>
  <p:clrMapOvr>
    <a:masterClrMapping/>
  </p:clrMapOvr>
</p:sld>
</file>

<file path=ppt/slides/slide2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99592" y="1774424"/>
            <a:ext cx="4930637" cy="4534896"/>
          </a:xfrm>
          <a:prstGeom prst="rect">
            <a:avLst/>
          </a:prstGeom>
        </p:spPr>
        <p:txBody>
          <a:bodyPr vert="horz" wrap="square" lIns="0" tIns="6350" rIns="0" bIns="0" rtlCol="0">
            <a:spAutoFit/>
          </a:bodyPr>
          <a:lstStyle/>
          <a:p>
            <a:pPr marL="12700" marR="139065" algn="just">
              <a:lnSpc>
                <a:spcPct val="101699"/>
              </a:lnSpc>
              <a:spcBef>
                <a:spcPts val="50"/>
              </a:spcBef>
              <a:buSzPct val="39583"/>
              <a:buFont typeface="Wingdings"/>
              <a:buChar char=""/>
              <a:tabLst>
                <a:tab pos="135890" algn="l"/>
              </a:tabLst>
            </a:pPr>
            <a:r>
              <a:rPr sz="2400" u="heavy" dirty="0">
                <a:uFill>
                  <a:solidFill>
                    <a:srgbClr val="000000"/>
                  </a:solidFill>
                </a:uFill>
                <a:latin typeface="Times New Roman"/>
                <a:cs typeface="Times New Roman"/>
              </a:rPr>
              <a:t> </a:t>
            </a:r>
            <a:r>
              <a:rPr sz="2400" u="heavy" spc="-220" dirty="0">
                <a:uFill>
                  <a:solidFill>
                    <a:srgbClr val="000000"/>
                  </a:solidFill>
                </a:uFill>
                <a:latin typeface="Times New Roman"/>
                <a:cs typeface="Times New Roman"/>
              </a:rPr>
              <a:t> </a:t>
            </a:r>
            <a:r>
              <a:rPr sz="2400" b="1" u="heavy" dirty="0">
                <a:uFill>
                  <a:solidFill>
                    <a:srgbClr val="000000"/>
                  </a:solidFill>
                </a:uFill>
                <a:latin typeface="Corbel"/>
                <a:cs typeface="Corbel"/>
              </a:rPr>
              <a:t>Seguridad </a:t>
            </a:r>
            <a:r>
              <a:rPr sz="2400" b="1" u="heavy" spc="5" dirty="0">
                <a:uFill>
                  <a:solidFill>
                    <a:srgbClr val="000000"/>
                  </a:solidFill>
                </a:uFill>
                <a:latin typeface="Corbel"/>
                <a:cs typeface="Corbel"/>
              </a:rPr>
              <a:t>en el </a:t>
            </a:r>
            <a:r>
              <a:rPr sz="2400" b="1" u="heavy" spc="-5" dirty="0">
                <a:uFill>
                  <a:solidFill>
                    <a:srgbClr val="000000"/>
                  </a:solidFill>
                </a:uFill>
                <a:latin typeface="Corbel"/>
                <a:cs typeface="Corbel"/>
              </a:rPr>
              <a:t>trabajo</a:t>
            </a:r>
            <a:r>
              <a:rPr sz="2400" b="1" spc="-5" dirty="0">
                <a:latin typeface="Corbel"/>
                <a:cs typeface="Corbel"/>
              </a:rPr>
              <a:t> </a:t>
            </a:r>
            <a:r>
              <a:rPr sz="2400" b="1" dirty="0">
                <a:latin typeface="Corbel"/>
                <a:cs typeface="Corbel"/>
              </a:rPr>
              <a:t>es </a:t>
            </a:r>
            <a:r>
              <a:rPr sz="2400" b="1" spc="5" dirty="0">
                <a:latin typeface="Corbel"/>
                <a:cs typeface="Corbel"/>
              </a:rPr>
              <a:t>el  </a:t>
            </a:r>
            <a:r>
              <a:rPr sz="2400" b="1" spc="-5" dirty="0">
                <a:latin typeface="Corbel"/>
                <a:cs typeface="Corbel"/>
              </a:rPr>
              <a:t>conjunto </a:t>
            </a:r>
            <a:r>
              <a:rPr sz="2400" b="1" spc="5" dirty="0">
                <a:latin typeface="Corbel"/>
                <a:cs typeface="Corbel"/>
              </a:rPr>
              <a:t>de </a:t>
            </a:r>
            <a:r>
              <a:rPr sz="2400" b="1" dirty="0">
                <a:latin typeface="Corbel"/>
                <a:cs typeface="Corbel"/>
              </a:rPr>
              <a:t>acciones </a:t>
            </a:r>
            <a:r>
              <a:rPr sz="2400" b="1" spc="-5" dirty="0">
                <a:latin typeface="Corbel"/>
                <a:cs typeface="Corbel"/>
              </a:rPr>
              <a:t>que </a:t>
            </a:r>
            <a:r>
              <a:rPr sz="2400" b="1" dirty="0">
                <a:latin typeface="Corbel"/>
                <a:cs typeface="Corbel"/>
              </a:rPr>
              <a:t>permiten  </a:t>
            </a:r>
            <a:r>
              <a:rPr sz="2400" b="1" spc="-5" dirty="0">
                <a:latin typeface="Corbel"/>
                <a:cs typeface="Corbel"/>
              </a:rPr>
              <a:t>localizar </a:t>
            </a:r>
            <a:r>
              <a:rPr sz="2400" b="1" dirty="0">
                <a:latin typeface="Corbel"/>
                <a:cs typeface="Corbel"/>
              </a:rPr>
              <a:t>y </a:t>
            </a:r>
            <a:r>
              <a:rPr sz="2400" b="1" spc="-5" dirty="0">
                <a:latin typeface="Corbel"/>
                <a:cs typeface="Corbel"/>
              </a:rPr>
              <a:t>evaluar los </a:t>
            </a:r>
            <a:r>
              <a:rPr sz="2400" b="1" dirty="0">
                <a:latin typeface="Corbel"/>
                <a:cs typeface="Corbel"/>
              </a:rPr>
              <a:t>riesgos y  establecer </a:t>
            </a:r>
            <a:r>
              <a:rPr sz="2400" b="1" spc="-5" dirty="0">
                <a:latin typeface="Corbel"/>
                <a:cs typeface="Corbel"/>
              </a:rPr>
              <a:t>las </a:t>
            </a:r>
            <a:r>
              <a:rPr sz="2400" b="1" dirty="0">
                <a:latin typeface="Corbel"/>
                <a:cs typeface="Corbel"/>
              </a:rPr>
              <a:t>medidas </a:t>
            </a:r>
            <a:r>
              <a:rPr sz="2400" b="1" spc="-5" dirty="0">
                <a:latin typeface="Corbel"/>
                <a:cs typeface="Corbel"/>
              </a:rPr>
              <a:t>para</a:t>
            </a:r>
            <a:r>
              <a:rPr sz="2400" b="1" spc="-75" dirty="0">
                <a:latin typeface="Corbel"/>
                <a:cs typeface="Corbel"/>
              </a:rPr>
              <a:t> </a:t>
            </a:r>
            <a:r>
              <a:rPr sz="2400" b="1" dirty="0">
                <a:latin typeface="Corbel"/>
                <a:cs typeface="Corbel"/>
              </a:rPr>
              <a:t>prevenir  los accidentes de</a:t>
            </a:r>
            <a:r>
              <a:rPr sz="2400" b="1" spc="-15" dirty="0">
                <a:latin typeface="Corbel"/>
                <a:cs typeface="Corbel"/>
              </a:rPr>
              <a:t> </a:t>
            </a:r>
            <a:r>
              <a:rPr sz="2400" b="1" spc="-5" dirty="0">
                <a:latin typeface="Corbel"/>
                <a:cs typeface="Corbel"/>
              </a:rPr>
              <a:t>trabajo.</a:t>
            </a:r>
            <a:endParaRPr sz="2400">
              <a:latin typeface="Corbel"/>
              <a:cs typeface="Corbel"/>
            </a:endParaRPr>
          </a:p>
          <a:p>
            <a:pPr algn="just">
              <a:lnSpc>
                <a:spcPct val="100000"/>
              </a:lnSpc>
              <a:spcBef>
                <a:spcPts val="45"/>
              </a:spcBef>
              <a:buFont typeface="Wingdings"/>
              <a:buChar char=""/>
            </a:pPr>
            <a:endParaRPr sz="2500" dirty="0">
              <a:latin typeface="Times New Roman"/>
              <a:cs typeface="Times New Roman"/>
            </a:endParaRPr>
          </a:p>
          <a:p>
            <a:pPr marL="12700" marR="5080" algn="just">
              <a:lnSpc>
                <a:spcPct val="101699"/>
              </a:lnSpc>
              <a:buSzPct val="39583"/>
              <a:buFont typeface="Wingdings"/>
              <a:buChar char=""/>
              <a:tabLst>
                <a:tab pos="259079" algn="l"/>
              </a:tabLst>
            </a:pPr>
            <a:r>
              <a:rPr sz="2400" b="1" u="heavy" dirty="0">
                <a:uFill>
                  <a:solidFill>
                    <a:srgbClr val="000000"/>
                  </a:solidFill>
                </a:uFill>
                <a:latin typeface="Corbel"/>
                <a:cs typeface="Corbel"/>
              </a:rPr>
              <a:t>Higiene en </a:t>
            </a:r>
            <a:r>
              <a:rPr sz="2400" b="1" u="heavy" spc="5" dirty="0">
                <a:uFill>
                  <a:solidFill>
                    <a:srgbClr val="000000"/>
                  </a:solidFill>
                </a:uFill>
                <a:latin typeface="Corbel"/>
                <a:cs typeface="Corbel"/>
              </a:rPr>
              <a:t>el </a:t>
            </a:r>
            <a:r>
              <a:rPr sz="2400" b="1" u="heavy" spc="-5" dirty="0">
                <a:uFill>
                  <a:solidFill>
                    <a:srgbClr val="000000"/>
                  </a:solidFill>
                </a:uFill>
                <a:latin typeface="Corbel"/>
                <a:cs typeface="Corbel"/>
              </a:rPr>
              <a:t>trabajo</a:t>
            </a:r>
            <a:r>
              <a:rPr sz="2400" b="1" spc="-5" dirty="0">
                <a:latin typeface="Corbel"/>
                <a:cs typeface="Corbel"/>
              </a:rPr>
              <a:t> </a:t>
            </a:r>
            <a:r>
              <a:rPr sz="2400" b="1" spc="5" dirty="0">
                <a:latin typeface="Corbel"/>
                <a:cs typeface="Corbel"/>
              </a:rPr>
              <a:t>es </a:t>
            </a:r>
            <a:r>
              <a:rPr sz="2400" b="1" spc="-5" dirty="0">
                <a:latin typeface="Corbel"/>
                <a:cs typeface="Corbel"/>
              </a:rPr>
              <a:t>la disciplina  </a:t>
            </a:r>
            <a:r>
              <a:rPr sz="2400" b="1" dirty="0">
                <a:latin typeface="Corbel"/>
                <a:cs typeface="Corbel"/>
              </a:rPr>
              <a:t>al reconocimiento, </a:t>
            </a:r>
            <a:r>
              <a:rPr sz="2400" b="1" spc="-5" dirty="0">
                <a:latin typeface="Corbel"/>
                <a:cs typeface="Corbel"/>
              </a:rPr>
              <a:t>evaluación </a:t>
            </a:r>
            <a:r>
              <a:rPr sz="2400" b="1" dirty="0">
                <a:latin typeface="Corbel"/>
                <a:cs typeface="Corbel"/>
              </a:rPr>
              <a:t>y  control de </a:t>
            </a:r>
            <a:r>
              <a:rPr sz="2400" b="1" spc="-5" dirty="0">
                <a:latin typeface="Corbel"/>
                <a:cs typeface="Corbel"/>
              </a:rPr>
              <a:t>los </a:t>
            </a:r>
            <a:r>
              <a:rPr sz="2400" b="1" dirty="0">
                <a:latin typeface="Corbel"/>
                <a:cs typeface="Corbel"/>
              </a:rPr>
              <a:t>agentes a </a:t>
            </a:r>
            <a:r>
              <a:rPr sz="2400" b="1" spc="-5" dirty="0">
                <a:latin typeface="Corbel"/>
                <a:cs typeface="Corbel"/>
              </a:rPr>
              <a:t>que </a:t>
            </a:r>
            <a:r>
              <a:rPr sz="2400" b="1" dirty="0">
                <a:latin typeface="Corbel"/>
                <a:cs typeface="Corbel"/>
              </a:rPr>
              <a:t>están  expuestos </a:t>
            </a:r>
            <a:r>
              <a:rPr sz="2400" b="1" spc="-5" dirty="0">
                <a:latin typeface="Corbel"/>
                <a:cs typeface="Corbel"/>
              </a:rPr>
              <a:t>los </a:t>
            </a:r>
            <a:r>
              <a:rPr sz="2400" b="1" dirty="0">
                <a:latin typeface="Corbel"/>
                <a:cs typeface="Corbel"/>
              </a:rPr>
              <a:t>trabajadores </a:t>
            </a:r>
            <a:r>
              <a:rPr sz="2400" b="1" spc="5" dirty="0">
                <a:latin typeface="Corbel"/>
                <a:cs typeface="Corbel"/>
              </a:rPr>
              <a:t>en el  </a:t>
            </a:r>
            <a:r>
              <a:rPr sz="2400" b="1" dirty="0">
                <a:latin typeface="Corbel"/>
                <a:cs typeface="Corbel"/>
              </a:rPr>
              <a:t>centro </a:t>
            </a:r>
            <a:r>
              <a:rPr sz="2400" b="1" spc="-5" dirty="0">
                <a:latin typeface="Corbel"/>
                <a:cs typeface="Corbel"/>
              </a:rPr>
              <a:t>laboral </a:t>
            </a:r>
            <a:r>
              <a:rPr sz="2400" b="1" dirty="0">
                <a:latin typeface="Corbel"/>
                <a:cs typeface="Corbel"/>
              </a:rPr>
              <a:t>que puede causar </a:t>
            </a:r>
            <a:r>
              <a:rPr sz="2400" b="1" spc="-5" dirty="0">
                <a:latin typeface="Corbel"/>
                <a:cs typeface="Corbel"/>
              </a:rPr>
              <a:t>una  </a:t>
            </a:r>
            <a:r>
              <a:rPr sz="2400" b="1" dirty="0">
                <a:latin typeface="Corbel"/>
                <a:cs typeface="Corbel"/>
              </a:rPr>
              <a:t>enfermedad de</a:t>
            </a:r>
            <a:r>
              <a:rPr sz="2400" b="1" spc="-5" dirty="0">
                <a:latin typeface="Corbel"/>
                <a:cs typeface="Corbel"/>
              </a:rPr>
              <a:t> trabajo</a:t>
            </a:r>
            <a:endParaRPr sz="2400" dirty="0">
              <a:latin typeface="Corbel"/>
              <a:cs typeface="Corbel"/>
            </a:endParaRPr>
          </a:p>
        </p:txBody>
      </p:sp>
      <p:sp>
        <p:nvSpPr>
          <p:cNvPr id="3" name="object 3"/>
          <p:cNvSpPr txBox="1">
            <a:spLocks noGrp="1"/>
          </p:cNvSpPr>
          <p:nvPr>
            <p:ph type="title"/>
          </p:nvPr>
        </p:nvSpPr>
        <p:spPr>
          <a:xfrm>
            <a:off x="827584" y="836712"/>
            <a:ext cx="4824536" cy="848360"/>
          </a:xfrm>
          <a:prstGeom prst="rect">
            <a:avLst/>
          </a:prstGeom>
        </p:spPr>
        <p:txBody>
          <a:bodyPr vert="horz" wrap="square" lIns="0" tIns="12700" rIns="0" bIns="0" rtlCol="0">
            <a:spAutoFit/>
          </a:bodyPr>
          <a:lstStyle/>
          <a:p>
            <a:pPr marL="12700">
              <a:lnSpc>
                <a:spcPct val="100000"/>
              </a:lnSpc>
              <a:spcBef>
                <a:spcPts val="100"/>
              </a:spcBef>
            </a:pPr>
            <a:r>
              <a:rPr sz="5400" spc="-5" dirty="0"/>
              <a:t>CONCEPTOS:</a:t>
            </a:r>
            <a:endParaRPr sz="5400"/>
          </a:p>
        </p:txBody>
      </p:sp>
      <p:sp>
        <p:nvSpPr>
          <p:cNvPr id="4" name="object 4"/>
          <p:cNvSpPr/>
          <p:nvPr/>
        </p:nvSpPr>
        <p:spPr>
          <a:xfrm>
            <a:off x="6012160" y="1927860"/>
            <a:ext cx="2846089" cy="3589372"/>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1323766551"/>
      </p:ext>
    </p:extLst>
  </p:cSld>
  <p:clrMapOvr>
    <a:masterClrMapping/>
  </p:clrMapOvr>
</p:sld>
</file>

<file path=ppt/slides/slide2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475894" y="5184"/>
            <a:ext cx="6875780" cy="756920"/>
          </a:xfrm>
          <a:prstGeom prst="rect">
            <a:avLst/>
          </a:prstGeom>
        </p:spPr>
        <p:txBody>
          <a:bodyPr vert="horz" wrap="square" lIns="0" tIns="12700" rIns="0" bIns="0" rtlCol="0">
            <a:spAutoFit/>
          </a:bodyPr>
          <a:lstStyle/>
          <a:p>
            <a:pPr marL="12700">
              <a:lnSpc>
                <a:spcPct val="100000"/>
              </a:lnSpc>
              <a:spcBef>
                <a:spcPts val="100"/>
              </a:spcBef>
            </a:pPr>
            <a:r>
              <a:rPr dirty="0"/>
              <a:t>AGENTES </a:t>
            </a:r>
            <a:r>
              <a:rPr spc="-5" dirty="0"/>
              <a:t>QUE</a:t>
            </a:r>
            <a:r>
              <a:rPr spc="-75" dirty="0"/>
              <a:t> </a:t>
            </a:r>
            <a:r>
              <a:rPr spc="-5" dirty="0"/>
              <a:t>PRODUCEN</a:t>
            </a:r>
          </a:p>
        </p:txBody>
      </p:sp>
      <p:sp>
        <p:nvSpPr>
          <p:cNvPr id="3" name="object 3"/>
          <p:cNvSpPr txBox="1"/>
          <p:nvPr/>
        </p:nvSpPr>
        <p:spPr>
          <a:xfrm>
            <a:off x="957417" y="762104"/>
            <a:ext cx="7912734" cy="756920"/>
          </a:xfrm>
          <a:prstGeom prst="rect">
            <a:avLst/>
          </a:prstGeom>
        </p:spPr>
        <p:txBody>
          <a:bodyPr vert="horz" wrap="square" lIns="0" tIns="12700" rIns="0" bIns="0" rtlCol="0">
            <a:spAutoFit/>
          </a:bodyPr>
          <a:lstStyle/>
          <a:p>
            <a:pPr marL="12700">
              <a:lnSpc>
                <a:spcPct val="100000"/>
              </a:lnSpc>
              <a:spcBef>
                <a:spcPts val="100"/>
              </a:spcBef>
            </a:pPr>
            <a:r>
              <a:rPr sz="4800" b="1" dirty="0">
                <a:latin typeface="Tw Cen MT"/>
                <a:cs typeface="Tw Cen MT"/>
              </a:rPr>
              <a:t>ENFERMEDADES DE</a:t>
            </a:r>
            <a:r>
              <a:rPr sz="4800" b="1" spc="-80" dirty="0">
                <a:latin typeface="Tw Cen MT"/>
                <a:cs typeface="Tw Cen MT"/>
              </a:rPr>
              <a:t> </a:t>
            </a:r>
            <a:r>
              <a:rPr sz="4800" b="1" spc="-5" dirty="0">
                <a:latin typeface="Tw Cen MT"/>
                <a:cs typeface="Tw Cen MT"/>
              </a:rPr>
              <a:t>TRABAJO:</a:t>
            </a:r>
            <a:endParaRPr sz="4800">
              <a:latin typeface="Tw Cen MT"/>
              <a:cs typeface="Tw Cen MT"/>
            </a:endParaRPr>
          </a:p>
        </p:txBody>
      </p:sp>
      <p:sp>
        <p:nvSpPr>
          <p:cNvPr id="4" name="object 4"/>
          <p:cNvSpPr txBox="1">
            <a:spLocks noGrp="1"/>
          </p:cNvSpPr>
          <p:nvPr>
            <p:ph type="body" idx="1"/>
          </p:nvPr>
        </p:nvSpPr>
        <p:spPr>
          <a:xfrm>
            <a:off x="611560" y="1519024"/>
            <a:ext cx="8460432" cy="5027210"/>
          </a:xfrm>
          <a:prstGeom prst="rect">
            <a:avLst/>
          </a:prstGeom>
        </p:spPr>
        <p:txBody>
          <a:bodyPr vert="horz" wrap="square" lIns="0" tIns="6350" rIns="0" bIns="0" rtlCol="0">
            <a:spAutoFit/>
          </a:bodyPr>
          <a:lstStyle/>
          <a:p>
            <a:pPr marL="496570" marR="5080" algn="just">
              <a:lnSpc>
                <a:spcPct val="101699"/>
              </a:lnSpc>
              <a:spcBef>
                <a:spcPts val="50"/>
              </a:spcBef>
              <a:buSzPct val="43750"/>
              <a:buFont typeface="Wingdings"/>
              <a:buChar char=""/>
              <a:tabLst>
                <a:tab pos="681355" algn="l"/>
              </a:tabLst>
            </a:pPr>
            <a:r>
              <a:rPr sz="2400" b="1" i="1" spc="-5" dirty="0">
                <a:solidFill>
                  <a:srgbClr val="FF0000"/>
                </a:solidFill>
              </a:rPr>
              <a:t>Agentes físicos: </a:t>
            </a:r>
            <a:r>
              <a:rPr sz="2400" spc="-5" dirty="0"/>
              <a:t>Son manifestaciones de la energía que pueden  causar daños a las personas.</a:t>
            </a:r>
          </a:p>
          <a:p>
            <a:pPr marL="496570" marR="384175" indent="62230" algn="just">
              <a:lnSpc>
                <a:spcPct val="101699"/>
              </a:lnSpc>
            </a:pPr>
            <a:r>
              <a:rPr sz="2400" spc="-5" dirty="0"/>
              <a:t>Tales manifestaciones son: La energía mecánica, en forma de  ruido y vibraciones. La energía calorífica, en forma de calor o  frío.</a:t>
            </a:r>
          </a:p>
          <a:p>
            <a:pPr marL="496570" marR="389890" algn="just">
              <a:lnSpc>
                <a:spcPct val="101600"/>
              </a:lnSpc>
              <a:spcBef>
                <a:spcPts val="5"/>
              </a:spcBef>
              <a:buSzPct val="43750"/>
              <a:buFont typeface="Wingdings"/>
              <a:buChar char=""/>
              <a:tabLst>
                <a:tab pos="743585" algn="l"/>
              </a:tabLst>
            </a:pPr>
            <a:r>
              <a:rPr sz="2400" b="1" i="1" spc="-5" dirty="0">
                <a:solidFill>
                  <a:srgbClr val="FF0000"/>
                </a:solidFill>
              </a:rPr>
              <a:t>Agentes Químicos: </a:t>
            </a:r>
            <a:r>
              <a:rPr sz="2400" spc="-5" dirty="0"/>
              <a:t>Es toda sustancia natural o sintética que  durante la fabricación, manejo, transporte, almacenamiento  que afectan de manera adversa la salud y al medio ambiente.</a:t>
            </a:r>
          </a:p>
          <a:p>
            <a:pPr marL="496570" marR="271145" algn="just">
              <a:lnSpc>
                <a:spcPct val="101699"/>
              </a:lnSpc>
              <a:buSzPct val="43750"/>
              <a:buFont typeface="Wingdings"/>
              <a:buChar char=""/>
              <a:tabLst>
                <a:tab pos="743585" algn="l"/>
              </a:tabLst>
            </a:pPr>
            <a:r>
              <a:rPr sz="2400" b="1" i="1" spc="-5" dirty="0">
                <a:solidFill>
                  <a:srgbClr val="FF0000"/>
                </a:solidFill>
              </a:rPr>
              <a:t>Agentes biológicos:</a:t>
            </a:r>
            <a:r>
              <a:rPr sz="2400" spc="-5" dirty="0"/>
              <a:t> Son todos aquellos organismos vivos,  como ser hongos, virus, bacterias y sustancias derivadas de los  mismos, que provocan efectos negativos a la salud.</a:t>
            </a:r>
          </a:p>
        </p:txBody>
      </p:sp>
    </p:spTree>
    <p:extLst>
      <p:ext uri="{BB962C8B-B14F-4D97-AF65-F5344CB8AC3E}">
        <p14:creationId xmlns:p14="http://schemas.microsoft.com/office/powerpoint/2010/main" val="613839737"/>
      </p:ext>
    </p:extLst>
  </p:cSld>
  <p:clrMapOvr>
    <a:masterClrMapping/>
  </p:clrMapOvr>
</p:sld>
</file>

<file path=ppt/slides/slide2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19690" y="35780"/>
            <a:ext cx="7715250" cy="756920"/>
          </a:xfrm>
          <a:prstGeom prst="rect">
            <a:avLst/>
          </a:prstGeom>
        </p:spPr>
        <p:txBody>
          <a:bodyPr vert="horz" wrap="square" lIns="0" tIns="12700" rIns="0" bIns="0" rtlCol="0">
            <a:spAutoFit/>
          </a:bodyPr>
          <a:lstStyle/>
          <a:p>
            <a:pPr marL="12700">
              <a:lnSpc>
                <a:spcPct val="100000"/>
              </a:lnSpc>
              <a:spcBef>
                <a:spcPts val="100"/>
              </a:spcBef>
            </a:pPr>
            <a:r>
              <a:rPr dirty="0"/>
              <a:t>FACTORES </a:t>
            </a:r>
            <a:r>
              <a:rPr spc="-5" dirty="0"/>
              <a:t>QUE</a:t>
            </a:r>
            <a:r>
              <a:rPr spc="-110" dirty="0"/>
              <a:t> </a:t>
            </a:r>
            <a:r>
              <a:rPr dirty="0"/>
              <a:t>INTERVIENEN</a:t>
            </a:r>
          </a:p>
        </p:txBody>
      </p:sp>
      <p:sp>
        <p:nvSpPr>
          <p:cNvPr id="3" name="object 3"/>
          <p:cNvSpPr txBox="1"/>
          <p:nvPr/>
        </p:nvSpPr>
        <p:spPr>
          <a:xfrm>
            <a:off x="539552" y="908720"/>
            <a:ext cx="8364220" cy="756920"/>
          </a:xfrm>
          <a:prstGeom prst="rect">
            <a:avLst/>
          </a:prstGeom>
        </p:spPr>
        <p:txBody>
          <a:bodyPr vert="horz" wrap="square" lIns="0" tIns="12700" rIns="0" bIns="0" rtlCol="0">
            <a:spAutoFit/>
          </a:bodyPr>
          <a:lstStyle/>
          <a:p>
            <a:pPr marL="12700">
              <a:lnSpc>
                <a:spcPct val="100000"/>
              </a:lnSpc>
              <a:spcBef>
                <a:spcPts val="100"/>
              </a:spcBef>
            </a:pPr>
            <a:r>
              <a:rPr sz="4800" b="1" dirty="0">
                <a:latin typeface="Tw Cen MT"/>
                <a:cs typeface="Tw Cen MT"/>
              </a:rPr>
              <a:t>EN UN ACCIDENTE </a:t>
            </a:r>
            <a:r>
              <a:rPr sz="4800" b="1" spc="-5" dirty="0">
                <a:latin typeface="Tw Cen MT"/>
                <a:cs typeface="Tw Cen MT"/>
              </a:rPr>
              <a:t>DE</a:t>
            </a:r>
            <a:r>
              <a:rPr sz="4800" b="1" spc="-85" dirty="0">
                <a:latin typeface="Tw Cen MT"/>
                <a:cs typeface="Tw Cen MT"/>
              </a:rPr>
              <a:t> </a:t>
            </a:r>
            <a:r>
              <a:rPr sz="4800" b="1" spc="-5" dirty="0">
                <a:latin typeface="Tw Cen MT"/>
                <a:cs typeface="Tw Cen MT"/>
              </a:rPr>
              <a:t>TRABAJO</a:t>
            </a:r>
            <a:endParaRPr sz="4800">
              <a:latin typeface="Tw Cen MT"/>
              <a:cs typeface="Tw Cen MT"/>
            </a:endParaRPr>
          </a:p>
        </p:txBody>
      </p:sp>
      <p:sp>
        <p:nvSpPr>
          <p:cNvPr id="4" name="object 4"/>
          <p:cNvSpPr txBox="1"/>
          <p:nvPr/>
        </p:nvSpPr>
        <p:spPr>
          <a:xfrm>
            <a:off x="1043608" y="2204864"/>
            <a:ext cx="7980680" cy="3513654"/>
          </a:xfrm>
          <a:prstGeom prst="rect">
            <a:avLst/>
          </a:prstGeom>
        </p:spPr>
        <p:txBody>
          <a:bodyPr vert="horz" wrap="square" lIns="0" tIns="6350" rIns="0" bIns="0" rtlCol="0">
            <a:spAutoFit/>
          </a:bodyPr>
          <a:lstStyle/>
          <a:p>
            <a:pPr marL="12700" marR="330835" algn="just">
              <a:lnSpc>
                <a:spcPct val="101699"/>
              </a:lnSpc>
              <a:spcBef>
                <a:spcPts val="50"/>
              </a:spcBef>
              <a:buSzPct val="43750"/>
              <a:buFont typeface="Wingdings"/>
              <a:buChar char=""/>
              <a:tabLst>
                <a:tab pos="259079" algn="l"/>
              </a:tabLst>
            </a:pPr>
            <a:r>
              <a:rPr sz="2800" b="1" u="heavy" dirty="0">
                <a:solidFill>
                  <a:srgbClr val="FF0000"/>
                </a:solidFill>
                <a:uFill>
                  <a:solidFill>
                    <a:srgbClr val="000000"/>
                  </a:solidFill>
                </a:uFill>
                <a:latin typeface="Corbel"/>
                <a:cs typeface="Corbel"/>
              </a:rPr>
              <a:t>CONDICIONES </a:t>
            </a:r>
            <a:r>
              <a:rPr sz="2800" b="1" u="heavy" spc="-5" dirty="0">
                <a:solidFill>
                  <a:srgbClr val="FF0000"/>
                </a:solidFill>
                <a:uFill>
                  <a:solidFill>
                    <a:srgbClr val="000000"/>
                  </a:solidFill>
                </a:uFill>
                <a:latin typeface="Corbel"/>
                <a:cs typeface="Corbel"/>
              </a:rPr>
              <a:t>INSEGURAS:</a:t>
            </a:r>
            <a:r>
              <a:rPr sz="2800" b="1" spc="-5" dirty="0">
                <a:solidFill>
                  <a:srgbClr val="FF0000"/>
                </a:solidFill>
                <a:latin typeface="Corbel"/>
                <a:cs typeface="Corbel"/>
              </a:rPr>
              <a:t> </a:t>
            </a:r>
            <a:r>
              <a:rPr sz="2800" b="1" spc="-5" dirty="0">
                <a:latin typeface="Corbel"/>
                <a:cs typeface="Corbel"/>
              </a:rPr>
              <a:t>Se </a:t>
            </a:r>
            <a:r>
              <a:rPr sz="2800" b="1" dirty="0">
                <a:latin typeface="Corbel"/>
                <a:cs typeface="Corbel"/>
              </a:rPr>
              <a:t>refiere al grado de  inseguridad que puede tener </a:t>
            </a:r>
            <a:r>
              <a:rPr sz="2800" b="1" spc="-5" dirty="0">
                <a:latin typeface="Corbel"/>
                <a:cs typeface="Corbel"/>
              </a:rPr>
              <a:t>los locales, la maquinaria, los  </a:t>
            </a:r>
            <a:r>
              <a:rPr sz="2800" b="1" dirty="0">
                <a:latin typeface="Corbel"/>
                <a:cs typeface="Corbel"/>
              </a:rPr>
              <a:t>equipos, </a:t>
            </a:r>
            <a:r>
              <a:rPr sz="2800" b="1" spc="-5" dirty="0">
                <a:latin typeface="Corbel"/>
                <a:cs typeface="Corbel"/>
              </a:rPr>
              <a:t>las </a:t>
            </a:r>
            <a:r>
              <a:rPr sz="2800" b="1" dirty="0">
                <a:latin typeface="Corbel"/>
                <a:cs typeface="Corbel"/>
              </a:rPr>
              <a:t>herramientas y </a:t>
            </a:r>
            <a:r>
              <a:rPr sz="2800" b="1" spc="-5" dirty="0">
                <a:latin typeface="Corbel"/>
                <a:cs typeface="Corbel"/>
              </a:rPr>
              <a:t>los puntos </a:t>
            </a:r>
            <a:r>
              <a:rPr sz="2800" b="1" dirty="0">
                <a:latin typeface="Corbel"/>
                <a:cs typeface="Corbel"/>
              </a:rPr>
              <a:t>de</a:t>
            </a:r>
            <a:r>
              <a:rPr sz="2800" b="1" spc="5" dirty="0">
                <a:latin typeface="Corbel"/>
                <a:cs typeface="Corbel"/>
              </a:rPr>
              <a:t> </a:t>
            </a:r>
            <a:r>
              <a:rPr sz="2800" b="1" spc="-5" dirty="0">
                <a:latin typeface="Corbel"/>
                <a:cs typeface="Corbel"/>
              </a:rPr>
              <a:t>operación.</a:t>
            </a:r>
            <a:endParaRPr sz="2800" dirty="0">
              <a:latin typeface="Corbel"/>
              <a:cs typeface="Corbel"/>
            </a:endParaRPr>
          </a:p>
          <a:p>
            <a:pPr algn="just">
              <a:lnSpc>
                <a:spcPct val="100000"/>
              </a:lnSpc>
              <a:spcBef>
                <a:spcPts val="45"/>
              </a:spcBef>
              <a:buFont typeface="Wingdings"/>
              <a:buChar char=""/>
            </a:pPr>
            <a:endParaRPr sz="2800" dirty="0">
              <a:latin typeface="Times New Roman"/>
              <a:cs typeface="Times New Roman"/>
            </a:endParaRPr>
          </a:p>
          <a:p>
            <a:pPr marL="12700" marR="5080" algn="just">
              <a:lnSpc>
                <a:spcPct val="101699"/>
              </a:lnSpc>
              <a:buSzPct val="43750"/>
              <a:buFont typeface="Wingdings"/>
              <a:buChar char=""/>
              <a:tabLst>
                <a:tab pos="259079" algn="l"/>
              </a:tabLst>
            </a:pPr>
            <a:r>
              <a:rPr sz="2800" b="1" u="heavy" spc="-5" dirty="0">
                <a:solidFill>
                  <a:srgbClr val="FF0000"/>
                </a:solidFill>
                <a:uFill>
                  <a:solidFill>
                    <a:srgbClr val="000000"/>
                  </a:solidFill>
                </a:uFill>
                <a:latin typeface="Corbel"/>
                <a:cs typeface="Corbel"/>
              </a:rPr>
              <a:t>ASPECTOS INSEGUROS:</a:t>
            </a:r>
            <a:r>
              <a:rPr sz="2800" b="1" spc="-5" dirty="0">
                <a:solidFill>
                  <a:srgbClr val="FF0000"/>
                </a:solidFill>
                <a:latin typeface="Corbel"/>
                <a:cs typeface="Corbel"/>
              </a:rPr>
              <a:t> </a:t>
            </a:r>
            <a:r>
              <a:rPr sz="2800" b="1" dirty="0">
                <a:latin typeface="Corbel"/>
                <a:cs typeface="Corbel"/>
              </a:rPr>
              <a:t>Es </a:t>
            </a:r>
            <a:r>
              <a:rPr sz="2800" b="1" spc="-5" dirty="0">
                <a:latin typeface="Corbel"/>
                <a:cs typeface="Corbel"/>
              </a:rPr>
              <a:t>la </a:t>
            </a:r>
            <a:r>
              <a:rPr sz="2800" b="1" dirty="0">
                <a:latin typeface="Corbel"/>
                <a:cs typeface="Corbel"/>
              </a:rPr>
              <a:t>causa </a:t>
            </a:r>
            <a:r>
              <a:rPr sz="2800" b="1" spc="-5" dirty="0">
                <a:latin typeface="Corbel"/>
                <a:cs typeface="Corbel"/>
              </a:rPr>
              <a:t>humana </a:t>
            </a:r>
            <a:r>
              <a:rPr sz="2800" b="1" dirty="0">
                <a:latin typeface="Corbel"/>
                <a:cs typeface="Corbel"/>
              </a:rPr>
              <a:t>que </a:t>
            </a:r>
            <a:r>
              <a:rPr sz="2800" b="1" spc="-5" dirty="0">
                <a:latin typeface="Corbel"/>
                <a:cs typeface="Corbel"/>
              </a:rPr>
              <a:t>actualiza  la situación </a:t>
            </a:r>
            <a:r>
              <a:rPr sz="2800" b="1" dirty="0">
                <a:latin typeface="Corbel"/>
                <a:cs typeface="Corbel"/>
              </a:rPr>
              <a:t>de riesgo para </a:t>
            </a:r>
            <a:r>
              <a:rPr sz="2800" b="1" spc="-5" dirty="0">
                <a:latin typeface="Corbel"/>
                <a:cs typeface="Corbel"/>
              </a:rPr>
              <a:t>produzca </a:t>
            </a:r>
            <a:r>
              <a:rPr sz="2800" b="1" spc="5" dirty="0">
                <a:latin typeface="Corbel"/>
                <a:cs typeface="Corbel"/>
              </a:rPr>
              <a:t>el</a:t>
            </a:r>
            <a:r>
              <a:rPr sz="2800" b="1" spc="-5" dirty="0">
                <a:latin typeface="Corbel"/>
                <a:cs typeface="Corbel"/>
              </a:rPr>
              <a:t> </a:t>
            </a:r>
            <a:r>
              <a:rPr sz="2800" b="1" dirty="0">
                <a:latin typeface="Corbel"/>
                <a:cs typeface="Corbel"/>
              </a:rPr>
              <a:t>accidente.</a:t>
            </a:r>
            <a:endParaRPr sz="2800" dirty="0">
              <a:latin typeface="Corbel"/>
              <a:cs typeface="Corbel"/>
            </a:endParaRPr>
          </a:p>
        </p:txBody>
      </p:sp>
    </p:spTree>
    <p:extLst>
      <p:ext uri="{BB962C8B-B14F-4D97-AF65-F5344CB8AC3E}">
        <p14:creationId xmlns:p14="http://schemas.microsoft.com/office/powerpoint/2010/main" val="293019571"/>
      </p:ext>
    </p:extLst>
  </p:cSld>
  <p:clrMapOvr>
    <a:masterClrMapping/>
  </p:clrMapOvr>
</p:sld>
</file>

<file path=ppt/slides/slide2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81859" y="43179"/>
            <a:ext cx="6346190" cy="756920"/>
          </a:xfrm>
          <a:prstGeom prst="rect">
            <a:avLst/>
          </a:prstGeom>
        </p:spPr>
        <p:txBody>
          <a:bodyPr vert="horz" wrap="square" lIns="0" tIns="12700" rIns="0" bIns="0" rtlCol="0">
            <a:spAutoFit/>
          </a:bodyPr>
          <a:lstStyle/>
          <a:p>
            <a:pPr marL="12700">
              <a:lnSpc>
                <a:spcPct val="100000"/>
              </a:lnSpc>
              <a:spcBef>
                <a:spcPts val="100"/>
              </a:spcBef>
            </a:pPr>
            <a:r>
              <a:rPr spc="-5" dirty="0"/>
              <a:t>CONDICIONES </a:t>
            </a:r>
            <a:r>
              <a:rPr dirty="0"/>
              <a:t>O</a:t>
            </a:r>
            <a:r>
              <a:rPr spc="-65" dirty="0"/>
              <a:t> </a:t>
            </a:r>
            <a:r>
              <a:rPr spc="-5" dirty="0"/>
              <a:t>ACTOS</a:t>
            </a:r>
          </a:p>
        </p:txBody>
      </p:sp>
      <p:sp>
        <p:nvSpPr>
          <p:cNvPr id="3" name="object 3"/>
          <p:cNvSpPr txBox="1"/>
          <p:nvPr/>
        </p:nvSpPr>
        <p:spPr>
          <a:xfrm>
            <a:off x="755576" y="817878"/>
            <a:ext cx="7997825" cy="756920"/>
          </a:xfrm>
          <a:prstGeom prst="rect">
            <a:avLst/>
          </a:prstGeom>
        </p:spPr>
        <p:txBody>
          <a:bodyPr vert="horz" wrap="square" lIns="0" tIns="12700" rIns="0" bIns="0" rtlCol="0">
            <a:spAutoFit/>
          </a:bodyPr>
          <a:lstStyle/>
          <a:p>
            <a:pPr marL="12700">
              <a:lnSpc>
                <a:spcPct val="100000"/>
              </a:lnSpc>
              <a:spcBef>
                <a:spcPts val="100"/>
              </a:spcBef>
            </a:pPr>
            <a:r>
              <a:rPr sz="4800" b="1" spc="-5" dirty="0">
                <a:latin typeface="Tw Cen MT"/>
                <a:cs typeface="Tw Cen MT"/>
              </a:rPr>
              <a:t>INSEGURAS </a:t>
            </a:r>
            <a:r>
              <a:rPr sz="4800" b="1" dirty="0">
                <a:latin typeface="Tw Cen MT"/>
                <a:cs typeface="Tw Cen MT"/>
              </a:rPr>
              <a:t>MAS</a:t>
            </a:r>
            <a:r>
              <a:rPr sz="4800" b="1" spc="-55" dirty="0">
                <a:latin typeface="Tw Cen MT"/>
                <a:cs typeface="Tw Cen MT"/>
              </a:rPr>
              <a:t> </a:t>
            </a:r>
            <a:r>
              <a:rPr sz="4800" b="1" spc="-5" dirty="0">
                <a:latin typeface="Tw Cen MT"/>
                <a:cs typeface="Tw Cen MT"/>
              </a:rPr>
              <a:t>FRECUENTES:</a:t>
            </a:r>
            <a:endParaRPr sz="4800">
              <a:latin typeface="Tw Cen MT"/>
              <a:cs typeface="Tw Cen MT"/>
            </a:endParaRPr>
          </a:p>
        </p:txBody>
      </p:sp>
      <p:sp>
        <p:nvSpPr>
          <p:cNvPr id="4" name="object 4"/>
          <p:cNvSpPr txBox="1"/>
          <p:nvPr/>
        </p:nvSpPr>
        <p:spPr>
          <a:xfrm>
            <a:off x="971599" y="1624029"/>
            <a:ext cx="7966709" cy="4832028"/>
          </a:xfrm>
          <a:prstGeom prst="rect">
            <a:avLst/>
          </a:prstGeom>
        </p:spPr>
        <p:txBody>
          <a:bodyPr vert="horz" wrap="square" lIns="0" tIns="6350" rIns="0" bIns="0" rtlCol="0">
            <a:spAutoFit/>
          </a:bodyPr>
          <a:lstStyle/>
          <a:p>
            <a:pPr marL="12700" marR="5080" algn="just">
              <a:lnSpc>
                <a:spcPct val="101699"/>
              </a:lnSpc>
              <a:spcBef>
                <a:spcPts val="50"/>
              </a:spcBef>
              <a:buSzPct val="43750"/>
              <a:buFont typeface="Wingdings"/>
              <a:buChar char=""/>
              <a:tabLst>
                <a:tab pos="259079" algn="l"/>
              </a:tabLst>
            </a:pPr>
            <a:r>
              <a:rPr sz="2800" b="1" spc="5" dirty="0">
                <a:latin typeface="Corbel"/>
                <a:cs typeface="Corbel"/>
              </a:rPr>
              <a:t>La </a:t>
            </a:r>
            <a:r>
              <a:rPr sz="2800" b="1" spc="-5" dirty="0">
                <a:latin typeface="Corbel"/>
                <a:cs typeface="Corbel"/>
              </a:rPr>
              <a:t>falta </a:t>
            </a:r>
            <a:r>
              <a:rPr sz="2800" b="1" dirty="0">
                <a:latin typeface="Corbel"/>
                <a:cs typeface="Corbel"/>
              </a:rPr>
              <a:t>de </a:t>
            </a:r>
            <a:r>
              <a:rPr sz="2800" b="1" spc="-5" dirty="0">
                <a:latin typeface="Corbel"/>
                <a:cs typeface="Corbel"/>
              </a:rPr>
              <a:t>capacitación </a:t>
            </a:r>
            <a:r>
              <a:rPr sz="2800" b="1" dirty="0">
                <a:latin typeface="Corbel"/>
                <a:cs typeface="Corbel"/>
              </a:rPr>
              <a:t>y </a:t>
            </a:r>
            <a:r>
              <a:rPr sz="2800" b="1" spc="-5" dirty="0">
                <a:latin typeface="Corbel"/>
                <a:cs typeface="Corbel"/>
              </a:rPr>
              <a:t>adiestramiento </a:t>
            </a:r>
            <a:r>
              <a:rPr sz="2800" b="1" dirty="0">
                <a:latin typeface="Corbel"/>
                <a:cs typeface="Corbel"/>
              </a:rPr>
              <a:t>para </a:t>
            </a:r>
            <a:r>
              <a:rPr sz="2800" b="1" spc="5" dirty="0">
                <a:latin typeface="Corbel"/>
                <a:cs typeface="Corbel"/>
              </a:rPr>
              <a:t>el </a:t>
            </a:r>
            <a:r>
              <a:rPr sz="2800" b="1" dirty="0">
                <a:latin typeface="Corbel"/>
                <a:cs typeface="Corbel"/>
              </a:rPr>
              <a:t>puesto </a:t>
            </a:r>
            <a:r>
              <a:rPr sz="2800" b="1" spc="5" dirty="0">
                <a:latin typeface="Corbel"/>
                <a:cs typeface="Corbel"/>
              </a:rPr>
              <a:t>de  </a:t>
            </a:r>
            <a:r>
              <a:rPr sz="2800" b="1" dirty="0">
                <a:latin typeface="Corbel"/>
                <a:cs typeface="Corbel"/>
              </a:rPr>
              <a:t>trabajo.</a:t>
            </a:r>
            <a:endParaRPr sz="2800" dirty="0">
              <a:latin typeface="Corbel"/>
              <a:cs typeface="Corbel"/>
            </a:endParaRPr>
          </a:p>
          <a:p>
            <a:pPr marL="259079" indent="-246379" algn="just">
              <a:lnSpc>
                <a:spcPct val="100000"/>
              </a:lnSpc>
              <a:spcBef>
                <a:spcPts val="50"/>
              </a:spcBef>
              <a:buSzPct val="43750"/>
              <a:buFont typeface="Wingdings"/>
              <a:buChar char=""/>
              <a:tabLst>
                <a:tab pos="259079" algn="l"/>
              </a:tabLst>
            </a:pPr>
            <a:r>
              <a:rPr sz="2800" b="1" dirty="0">
                <a:latin typeface="Corbel"/>
                <a:cs typeface="Corbel"/>
              </a:rPr>
              <a:t>Protecciones</a:t>
            </a:r>
            <a:r>
              <a:rPr sz="2800" b="1" spc="-10" dirty="0">
                <a:latin typeface="Corbel"/>
                <a:cs typeface="Corbel"/>
              </a:rPr>
              <a:t> </a:t>
            </a:r>
            <a:r>
              <a:rPr sz="2800" b="1" dirty="0">
                <a:latin typeface="Corbel"/>
                <a:cs typeface="Corbel"/>
              </a:rPr>
              <a:t>inadecuadas.</a:t>
            </a:r>
            <a:endParaRPr sz="2800" dirty="0">
              <a:latin typeface="Corbel"/>
              <a:cs typeface="Corbel"/>
            </a:endParaRPr>
          </a:p>
          <a:p>
            <a:pPr marL="12700" marR="243204" algn="just">
              <a:lnSpc>
                <a:spcPct val="101400"/>
              </a:lnSpc>
              <a:spcBef>
                <a:spcPts val="10"/>
              </a:spcBef>
              <a:buSzPct val="43750"/>
              <a:buFont typeface="Wingdings"/>
              <a:buChar char=""/>
              <a:tabLst>
                <a:tab pos="259079" algn="l"/>
              </a:tabLst>
            </a:pPr>
            <a:r>
              <a:rPr sz="2800" b="1" spc="5" dirty="0">
                <a:latin typeface="Corbel"/>
                <a:cs typeface="Corbel"/>
              </a:rPr>
              <a:t>La </a:t>
            </a:r>
            <a:r>
              <a:rPr sz="2800" b="1" spc="-5" dirty="0">
                <a:latin typeface="Corbel"/>
                <a:cs typeface="Corbel"/>
              </a:rPr>
              <a:t>actitud </a:t>
            </a:r>
            <a:r>
              <a:rPr sz="2800" b="1" dirty="0">
                <a:latin typeface="Corbel"/>
                <a:cs typeface="Corbel"/>
              </a:rPr>
              <a:t>de </a:t>
            </a:r>
            <a:r>
              <a:rPr sz="2800" b="1" spc="-5" dirty="0">
                <a:latin typeface="Corbel"/>
                <a:cs typeface="Corbel"/>
              </a:rPr>
              <a:t>incumplimiento </a:t>
            </a:r>
            <a:r>
              <a:rPr sz="2800" b="1" dirty="0">
                <a:latin typeface="Corbel"/>
                <a:cs typeface="Corbel"/>
              </a:rPr>
              <a:t>a </a:t>
            </a:r>
            <a:r>
              <a:rPr sz="2800" b="1" spc="-5" dirty="0">
                <a:latin typeface="Corbel"/>
                <a:cs typeface="Corbel"/>
              </a:rPr>
              <a:t>normas </a:t>
            </a:r>
            <a:r>
              <a:rPr sz="2800" b="1" dirty="0">
                <a:latin typeface="Corbel"/>
                <a:cs typeface="Corbel"/>
              </a:rPr>
              <a:t>y procedimientos  </a:t>
            </a:r>
            <a:r>
              <a:rPr sz="2800" b="1" spc="5" dirty="0">
                <a:latin typeface="Corbel"/>
                <a:cs typeface="Corbel"/>
              </a:rPr>
              <a:t>de </a:t>
            </a:r>
            <a:r>
              <a:rPr sz="2800" b="1" spc="-5" dirty="0">
                <a:latin typeface="Corbel"/>
                <a:cs typeface="Corbel"/>
              </a:rPr>
              <a:t>trabajos </a:t>
            </a:r>
            <a:r>
              <a:rPr sz="2800" b="1" dirty="0">
                <a:latin typeface="Corbel"/>
                <a:cs typeface="Corbel"/>
              </a:rPr>
              <a:t>establecidos </a:t>
            </a:r>
            <a:r>
              <a:rPr sz="2800" b="1" spc="-5" dirty="0">
                <a:latin typeface="Corbel"/>
                <a:cs typeface="Corbel"/>
              </a:rPr>
              <a:t>como </a:t>
            </a:r>
            <a:r>
              <a:rPr sz="2800" b="1" dirty="0">
                <a:latin typeface="Corbel"/>
                <a:cs typeface="Corbel"/>
              </a:rPr>
              <a:t>seguros.</a:t>
            </a:r>
            <a:endParaRPr sz="2800" dirty="0">
              <a:latin typeface="Corbel"/>
              <a:cs typeface="Corbel"/>
            </a:endParaRPr>
          </a:p>
          <a:p>
            <a:pPr marL="12700" marR="958850" algn="just">
              <a:lnSpc>
                <a:spcPct val="101699"/>
              </a:lnSpc>
              <a:buSzPct val="43750"/>
              <a:buFont typeface="Wingdings"/>
              <a:buChar char=""/>
              <a:tabLst>
                <a:tab pos="259079" algn="l"/>
              </a:tabLst>
            </a:pPr>
            <a:r>
              <a:rPr sz="2800" b="1" spc="-5" dirty="0">
                <a:latin typeface="Corbel"/>
                <a:cs typeface="Corbel"/>
              </a:rPr>
              <a:t>Falta </a:t>
            </a:r>
            <a:r>
              <a:rPr sz="2800" b="1" dirty="0">
                <a:latin typeface="Corbel"/>
                <a:cs typeface="Corbel"/>
              </a:rPr>
              <a:t>de medidas </a:t>
            </a:r>
            <a:r>
              <a:rPr sz="2800" b="1" spc="5" dirty="0">
                <a:latin typeface="Corbel"/>
                <a:cs typeface="Corbel"/>
              </a:rPr>
              <a:t>de </a:t>
            </a:r>
            <a:r>
              <a:rPr sz="2800" b="1" spc="-5" dirty="0">
                <a:latin typeface="Corbel"/>
                <a:cs typeface="Corbel"/>
              </a:rPr>
              <a:t>prevención </a:t>
            </a:r>
            <a:r>
              <a:rPr sz="2800" b="1" dirty="0">
                <a:latin typeface="Corbel"/>
                <a:cs typeface="Corbel"/>
              </a:rPr>
              <a:t>y </a:t>
            </a:r>
            <a:r>
              <a:rPr sz="2800" b="1" spc="-5" dirty="0">
                <a:latin typeface="Corbel"/>
                <a:cs typeface="Corbel"/>
              </a:rPr>
              <a:t>protección contra  </a:t>
            </a:r>
            <a:r>
              <a:rPr sz="2800" b="1" dirty="0">
                <a:latin typeface="Corbel"/>
                <a:cs typeface="Corbel"/>
              </a:rPr>
              <a:t>incendios.</a:t>
            </a:r>
            <a:endParaRPr sz="2800" dirty="0">
              <a:latin typeface="Corbel"/>
              <a:cs typeface="Corbel"/>
            </a:endParaRPr>
          </a:p>
          <a:p>
            <a:pPr marL="12700" marR="747395" algn="just">
              <a:lnSpc>
                <a:spcPct val="101699"/>
              </a:lnSpc>
              <a:buSzPct val="43750"/>
              <a:buFont typeface="Wingdings"/>
              <a:buChar char=""/>
              <a:tabLst>
                <a:tab pos="259079" algn="l"/>
              </a:tabLst>
            </a:pPr>
            <a:r>
              <a:rPr sz="2800" b="1" spc="-5" dirty="0">
                <a:latin typeface="Corbel"/>
                <a:cs typeface="Corbel"/>
              </a:rPr>
              <a:t>Instalaciones </a:t>
            </a:r>
            <a:r>
              <a:rPr sz="2800" b="1" spc="5" dirty="0">
                <a:latin typeface="Corbel"/>
                <a:cs typeface="Corbel"/>
              </a:rPr>
              <a:t>en </a:t>
            </a:r>
            <a:r>
              <a:rPr sz="2800" b="1" spc="-5" dirty="0">
                <a:latin typeface="Corbel"/>
                <a:cs typeface="Corbel"/>
              </a:rPr>
              <a:t>maquinaria </a:t>
            </a:r>
            <a:r>
              <a:rPr sz="2800" b="1" dirty="0">
                <a:latin typeface="Corbel"/>
                <a:cs typeface="Corbel"/>
              </a:rPr>
              <a:t>y equipo </a:t>
            </a:r>
            <a:r>
              <a:rPr sz="2800" b="1" spc="-5" dirty="0">
                <a:latin typeface="Corbel"/>
                <a:cs typeface="Corbel"/>
              </a:rPr>
              <a:t>impropiamente  </a:t>
            </a:r>
            <a:r>
              <a:rPr sz="2800" b="1" dirty="0">
                <a:latin typeface="Corbel"/>
                <a:cs typeface="Corbel"/>
              </a:rPr>
              <a:t>diseñadas, </a:t>
            </a:r>
            <a:r>
              <a:rPr sz="2800" b="1" spc="-5" dirty="0">
                <a:latin typeface="Corbel"/>
                <a:cs typeface="Corbel"/>
              </a:rPr>
              <a:t>construidas, </a:t>
            </a:r>
            <a:r>
              <a:rPr sz="2800" b="1" dirty="0">
                <a:latin typeface="Corbel"/>
                <a:cs typeface="Corbel"/>
              </a:rPr>
              <a:t>armadas o en </a:t>
            </a:r>
            <a:r>
              <a:rPr sz="2800" b="1" spc="-5" dirty="0">
                <a:latin typeface="Corbel"/>
                <a:cs typeface="Corbel"/>
              </a:rPr>
              <a:t>mal </a:t>
            </a:r>
            <a:r>
              <a:rPr sz="2800" b="1" dirty="0">
                <a:latin typeface="Corbel"/>
                <a:cs typeface="Corbel"/>
              </a:rPr>
              <a:t>estado </a:t>
            </a:r>
            <a:r>
              <a:rPr sz="2800" b="1" spc="5" dirty="0">
                <a:latin typeface="Corbel"/>
                <a:cs typeface="Corbel"/>
              </a:rPr>
              <a:t>de  </a:t>
            </a:r>
            <a:r>
              <a:rPr sz="2800" b="1" spc="-5" dirty="0">
                <a:latin typeface="Corbel"/>
                <a:cs typeface="Corbel"/>
              </a:rPr>
              <a:t>mantenimiento.</a:t>
            </a:r>
            <a:endParaRPr sz="2800" dirty="0">
              <a:latin typeface="Corbel"/>
              <a:cs typeface="Corbel"/>
            </a:endParaRPr>
          </a:p>
        </p:txBody>
      </p:sp>
    </p:spTree>
    <p:extLst>
      <p:ext uri="{BB962C8B-B14F-4D97-AF65-F5344CB8AC3E}">
        <p14:creationId xmlns:p14="http://schemas.microsoft.com/office/powerpoint/2010/main" val="599927226"/>
      </p:ext>
    </p:extLst>
  </p:cSld>
  <p:clrMapOvr>
    <a:masterClrMapping/>
  </p:clrMapOvr>
</p:sld>
</file>

<file path=ppt/slides/slide2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59632" y="5184"/>
            <a:ext cx="7292975" cy="756920"/>
          </a:xfrm>
          <a:prstGeom prst="rect">
            <a:avLst/>
          </a:prstGeom>
        </p:spPr>
        <p:txBody>
          <a:bodyPr vert="horz" wrap="square" lIns="0" tIns="12700" rIns="0" bIns="0" rtlCol="0">
            <a:spAutoFit/>
          </a:bodyPr>
          <a:lstStyle/>
          <a:p>
            <a:pPr marL="12700">
              <a:lnSpc>
                <a:spcPct val="100000"/>
              </a:lnSpc>
              <a:spcBef>
                <a:spcPts val="100"/>
              </a:spcBef>
            </a:pPr>
            <a:r>
              <a:rPr dirty="0"/>
              <a:t>CONTROLES DE</a:t>
            </a:r>
            <a:r>
              <a:rPr spc="-80" dirty="0"/>
              <a:t> </a:t>
            </a:r>
            <a:r>
              <a:rPr spc="-5" dirty="0"/>
              <a:t>SEGURIDAD</a:t>
            </a:r>
          </a:p>
        </p:txBody>
      </p:sp>
      <p:sp>
        <p:nvSpPr>
          <p:cNvPr id="3" name="object 3"/>
          <p:cNvSpPr txBox="1"/>
          <p:nvPr/>
        </p:nvSpPr>
        <p:spPr>
          <a:xfrm>
            <a:off x="899592" y="908720"/>
            <a:ext cx="7784465" cy="5104603"/>
          </a:xfrm>
          <a:prstGeom prst="rect">
            <a:avLst/>
          </a:prstGeom>
        </p:spPr>
        <p:txBody>
          <a:bodyPr vert="horz" wrap="square" lIns="0" tIns="92075" rIns="0" bIns="0" rtlCol="0">
            <a:spAutoFit/>
          </a:bodyPr>
          <a:lstStyle/>
          <a:p>
            <a:pPr marL="12700" marR="20320" indent="-12700" algn="ctr">
              <a:lnSpc>
                <a:spcPts val="5220"/>
              </a:lnSpc>
              <a:spcBef>
                <a:spcPts val="725"/>
              </a:spcBef>
            </a:pPr>
            <a:r>
              <a:rPr sz="4000" b="1" spc="-5" dirty="0" smtClean="0">
                <a:latin typeface="Tw Cen MT"/>
                <a:cs typeface="Tw Cen MT"/>
              </a:rPr>
              <a:t>QUE </a:t>
            </a:r>
            <a:r>
              <a:rPr sz="4000" b="1" dirty="0">
                <a:latin typeface="Tw Cen MT"/>
                <a:cs typeface="Tw Cen MT"/>
              </a:rPr>
              <a:t>DEBEN</a:t>
            </a:r>
            <a:r>
              <a:rPr sz="4000" b="1" spc="-65" dirty="0">
                <a:latin typeface="Tw Cen MT"/>
                <a:cs typeface="Tw Cen MT"/>
              </a:rPr>
              <a:t> </a:t>
            </a:r>
            <a:r>
              <a:rPr sz="4000" b="1" spc="-5" dirty="0" smtClean="0">
                <a:latin typeface="Tw Cen MT"/>
                <a:cs typeface="Tw Cen MT"/>
              </a:rPr>
              <a:t>CONSIDERARSE</a:t>
            </a:r>
            <a:r>
              <a:rPr lang="es-ES" sz="4000" b="1" spc="-5" dirty="0" smtClean="0">
                <a:latin typeface="Tw Cen MT"/>
                <a:cs typeface="Tw Cen MT"/>
              </a:rPr>
              <a:t> </a:t>
            </a:r>
            <a:r>
              <a:rPr sz="4000" b="1" dirty="0" smtClean="0">
                <a:latin typeface="Tw Cen MT"/>
                <a:cs typeface="Tw Cen MT"/>
              </a:rPr>
              <a:t>E</a:t>
            </a:r>
            <a:r>
              <a:rPr lang="es-ES" sz="4000" b="1" dirty="0" smtClean="0">
                <a:latin typeface="Tw Cen MT"/>
                <a:cs typeface="Tw Cen MT"/>
              </a:rPr>
              <a:t>N E</a:t>
            </a:r>
            <a:r>
              <a:rPr sz="4000" b="1" spc="-5" dirty="0" smtClean="0">
                <a:latin typeface="Tw Cen MT"/>
                <a:cs typeface="Tw Cen MT"/>
              </a:rPr>
              <a:t>L</a:t>
            </a:r>
            <a:r>
              <a:rPr sz="4000" b="1" spc="-30" dirty="0" smtClean="0">
                <a:latin typeface="Tw Cen MT"/>
                <a:cs typeface="Tw Cen MT"/>
              </a:rPr>
              <a:t> </a:t>
            </a:r>
            <a:r>
              <a:rPr sz="4000" b="1" spc="-5" dirty="0">
                <a:latin typeface="Tw Cen MT"/>
                <a:cs typeface="Tw Cen MT"/>
              </a:rPr>
              <a:t>TRABAJO:</a:t>
            </a:r>
            <a:endParaRPr sz="4000" dirty="0">
              <a:latin typeface="Tw Cen MT"/>
              <a:cs typeface="Tw Cen MT"/>
            </a:endParaRPr>
          </a:p>
          <a:p>
            <a:pPr marL="12700" marR="5080" algn="just">
              <a:lnSpc>
                <a:spcPct val="101600"/>
              </a:lnSpc>
              <a:spcBef>
                <a:spcPts val="2235"/>
              </a:spcBef>
              <a:buSzPct val="43750"/>
              <a:buFont typeface="Wingdings"/>
              <a:buChar char=""/>
              <a:tabLst>
                <a:tab pos="196850" algn="l"/>
              </a:tabLst>
            </a:pPr>
            <a:r>
              <a:rPr sz="2400" u="heavy" spc="-100" dirty="0">
                <a:uFill>
                  <a:solidFill>
                    <a:srgbClr val="000000"/>
                  </a:solidFill>
                </a:uFill>
                <a:latin typeface="Times New Roman"/>
                <a:cs typeface="Times New Roman"/>
              </a:rPr>
              <a:t> </a:t>
            </a:r>
            <a:r>
              <a:rPr sz="2400" b="1" u="heavy" spc="-5" dirty="0">
                <a:solidFill>
                  <a:srgbClr val="FF0000"/>
                </a:solidFill>
                <a:uFill>
                  <a:solidFill>
                    <a:srgbClr val="000000"/>
                  </a:solidFill>
                </a:uFill>
                <a:latin typeface="Corbel"/>
                <a:cs typeface="Corbel"/>
              </a:rPr>
              <a:t>Controles </a:t>
            </a:r>
            <a:r>
              <a:rPr sz="2400" b="1" u="heavy" dirty="0">
                <a:solidFill>
                  <a:srgbClr val="FF0000"/>
                </a:solidFill>
                <a:uFill>
                  <a:solidFill>
                    <a:srgbClr val="000000"/>
                  </a:solidFill>
                </a:uFill>
                <a:latin typeface="Corbel"/>
                <a:cs typeface="Corbel"/>
              </a:rPr>
              <a:t>de ingeniería:</a:t>
            </a:r>
            <a:r>
              <a:rPr sz="2400" b="1" dirty="0">
                <a:solidFill>
                  <a:srgbClr val="FF0000"/>
                </a:solidFill>
                <a:latin typeface="Corbel"/>
                <a:cs typeface="Corbel"/>
              </a:rPr>
              <a:t> </a:t>
            </a:r>
            <a:r>
              <a:rPr sz="2400" b="1" dirty="0">
                <a:latin typeface="Corbel"/>
                <a:cs typeface="Corbel"/>
              </a:rPr>
              <a:t>Realizan </a:t>
            </a:r>
            <a:r>
              <a:rPr sz="2400" b="1" spc="-5" dirty="0">
                <a:latin typeface="Corbel"/>
                <a:cs typeface="Corbel"/>
              </a:rPr>
              <a:t>una </a:t>
            </a:r>
            <a:r>
              <a:rPr sz="2400" b="1" dirty="0">
                <a:latin typeface="Corbel"/>
                <a:cs typeface="Corbel"/>
              </a:rPr>
              <a:t>tarea especializada  </a:t>
            </a:r>
            <a:r>
              <a:rPr sz="2400" b="1" spc="5" dirty="0">
                <a:latin typeface="Corbel"/>
                <a:cs typeface="Corbel"/>
              </a:rPr>
              <a:t>en el </a:t>
            </a:r>
            <a:r>
              <a:rPr sz="2400" b="1" spc="-5" dirty="0">
                <a:latin typeface="Corbel"/>
                <a:cs typeface="Corbel"/>
              </a:rPr>
              <a:t>análisis, </a:t>
            </a:r>
            <a:r>
              <a:rPr sz="2400" b="1" dirty="0">
                <a:latin typeface="Corbel"/>
                <a:cs typeface="Corbel"/>
              </a:rPr>
              <a:t>diseño e </a:t>
            </a:r>
            <a:r>
              <a:rPr sz="2400" b="1" spc="-5" dirty="0">
                <a:latin typeface="Corbel"/>
                <a:cs typeface="Corbel"/>
              </a:rPr>
              <a:t>implementación </a:t>
            </a:r>
            <a:r>
              <a:rPr sz="2400" b="1" dirty="0">
                <a:latin typeface="Corbel"/>
                <a:cs typeface="Corbel"/>
              </a:rPr>
              <a:t>de sistemas y  programas orientados a </a:t>
            </a:r>
            <a:r>
              <a:rPr sz="2400" b="1" spc="-5" dirty="0">
                <a:latin typeface="Corbel"/>
                <a:cs typeface="Corbel"/>
              </a:rPr>
              <a:t>la </a:t>
            </a:r>
            <a:r>
              <a:rPr sz="2400" b="1" dirty="0">
                <a:latin typeface="Corbel"/>
                <a:cs typeface="Corbel"/>
              </a:rPr>
              <a:t>prevención </a:t>
            </a:r>
            <a:r>
              <a:rPr sz="2400" b="1" spc="5" dirty="0">
                <a:latin typeface="Corbel"/>
                <a:cs typeface="Corbel"/>
              </a:rPr>
              <a:t>de </a:t>
            </a:r>
            <a:r>
              <a:rPr sz="2400" b="1" dirty="0">
                <a:latin typeface="Corbel"/>
                <a:cs typeface="Corbel"/>
              </a:rPr>
              <a:t>los peligros  </a:t>
            </a:r>
            <a:r>
              <a:rPr sz="2400" b="1" spc="-5" dirty="0">
                <a:latin typeface="Corbel"/>
                <a:cs typeface="Corbel"/>
              </a:rPr>
              <a:t>industriales, lo </a:t>
            </a:r>
            <a:r>
              <a:rPr sz="2400" b="1" dirty="0">
                <a:latin typeface="Corbel"/>
                <a:cs typeface="Corbel"/>
              </a:rPr>
              <a:t>que provoca </a:t>
            </a:r>
            <a:r>
              <a:rPr sz="2400" b="1" spc="-5" dirty="0">
                <a:latin typeface="Corbel"/>
                <a:cs typeface="Corbel"/>
              </a:rPr>
              <a:t>la disminución </a:t>
            </a:r>
            <a:r>
              <a:rPr sz="2400" b="1" dirty="0">
                <a:latin typeface="Corbel"/>
                <a:cs typeface="Corbel"/>
              </a:rPr>
              <a:t>de </a:t>
            </a:r>
            <a:r>
              <a:rPr sz="2400" b="1" spc="-5" dirty="0">
                <a:latin typeface="Corbel"/>
                <a:cs typeface="Corbel"/>
              </a:rPr>
              <a:t>la frecuencia  </a:t>
            </a:r>
            <a:r>
              <a:rPr sz="2400" b="1" spc="5" dirty="0">
                <a:latin typeface="Corbel"/>
                <a:cs typeface="Corbel"/>
              </a:rPr>
              <a:t>de </a:t>
            </a:r>
            <a:r>
              <a:rPr sz="2400" b="1" spc="-5" dirty="0">
                <a:latin typeface="Corbel"/>
                <a:cs typeface="Corbel"/>
              </a:rPr>
              <a:t>accidentes</a:t>
            </a:r>
            <a:r>
              <a:rPr sz="2400" b="1" dirty="0">
                <a:latin typeface="Corbel"/>
                <a:cs typeface="Corbel"/>
              </a:rPr>
              <a:t> </a:t>
            </a:r>
            <a:r>
              <a:rPr sz="2400" b="1" spc="-5" dirty="0">
                <a:latin typeface="Corbel"/>
                <a:cs typeface="Corbel"/>
              </a:rPr>
              <a:t>laborales</a:t>
            </a:r>
            <a:r>
              <a:rPr sz="2400" b="1" spc="-5" dirty="0" smtClean="0">
                <a:latin typeface="Corbel"/>
                <a:cs typeface="Corbel"/>
              </a:rPr>
              <a:t>.</a:t>
            </a:r>
            <a:endParaRPr sz="2400" dirty="0">
              <a:latin typeface="Corbel"/>
              <a:cs typeface="Corbel"/>
            </a:endParaRPr>
          </a:p>
          <a:p>
            <a:pPr marL="12700" marR="305435" algn="just">
              <a:lnSpc>
                <a:spcPct val="101699"/>
              </a:lnSpc>
              <a:spcBef>
                <a:spcPts val="5"/>
              </a:spcBef>
              <a:buSzPct val="43750"/>
              <a:buFont typeface="Wingdings"/>
              <a:buChar char=""/>
              <a:tabLst>
                <a:tab pos="259079" algn="l"/>
              </a:tabLst>
            </a:pPr>
            <a:r>
              <a:rPr sz="2400" b="1" u="heavy" spc="-5" dirty="0">
                <a:solidFill>
                  <a:srgbClr val="FF0000"/>
                </a:solidFill>
                <a:uFill>
                  <a:solidFill>
                    <a:srgbClr val="000000"/>
                  </a:solidFill>
                </a:uFill>
                <a:latin typeface="Corbel"/>
                <a:cs typeface="Corbel"/>
              </a:rPr>
              <a:t>Controles administrativos</a:t>
            </a:r>
            <a:r>
              <a:rPr sz="2400" b="1" spc="-5" dirty="0">
                <a:solidFill>
                  <a:srgbClr val="FF0000"/>
                </a:solidFill>
                <a:latin typeface="Corbel"/>
                <a:cs typeface="Corbel"/>
              </a:rPr>
              <a:t>. </a:t>
            </a:r>
            <a:r>
              <a:rPr sz="2400" b="1" dirty="0">
                <a:latin typeface="Corbel"/>
                <a:cs typeface="Corbel"/>
              </a:rPr>
              <a:t>Realizan </a:t>
            </a:r>
            <a:r>
              <a:rPr sz="2400" b="1" spc="-5" dirty="0">
                <a:latin typeface="Corbel"/>
                <a:cs typeface="Corbel"/>
              </a:rPr>
              <a:t>la </a:t>
            </a:r>
            <a:r>
              <a:rPr sz="2400" b="1" dirty="0">
                <a:latin typeface="Corbel"/>
                <a:cs typeface="Corbel"/>
              </a:rPr>
              <a:t>supervisión </a:t>
            </a:r>
            <a:r>
              <a:rPr sz="2400" b="1" spc="5" dirty="0">
                <a:latin typeface="Corbel"/>
                <a:cs typeface="Corbel"/>
              </a:rPr>
              <a:t>en el  </a:t>
            </a:r>
            <a:r>
              <a:rPr sz="2400" b="1" spc="-5" dirty="0">
                <a:latin typeface="Corbel"/>
                <a:cs typeface="Corbel"/>
              </a:rPr>
              <a:t>trabajo </a:t>
            </a:r>
            <a:r>
              <a:rPr sz="2400" b="1" dirty="0">
                <a:latin typeface="Corbel"/>
                <a:cs typeface="Corbel"/>
              </a:rPr>
              <a:t>para asegurar que se </a:t>
            </a:r>
            <a:r>
              <a:rPr sz="2400" b="1" spc="-5" dirty="0">
                <a:latin typeface="Corbel"/>
                <a:cs typeface="Corbel"/>
              </a:rPr>
              <a:t>cumplan </a:t>
            </a:r>
            <a:r>
              <a:rPr sz="2400" b="1" dirty="0">
                <a:latin typeface="Corbel"/>
                <a:cs typeface="Corbel"/>
              </a:rPr>
              <a:t>con </a:t>
            </a:r>
            <a:r>
              <a:rPr sz="2400" b="1" spc="-5" dirty="0">
                <a:latin typeface="Corbel"/>
                <a:cs typeface="Corbel"/>
              </a:rPr>
              <a:t>normas </a:t>
            </a:r>
            <a:r>
              <a:rPr sz="2400" b="1" dirty="0">
                <a:latin typeface="Corbel"/>
                <a:cs typeface="Corbel"/>
              </a:rPr>
              <a:t>y  </a:t>
            </a:r>
            <a:r>
              <a:rPr sz="2400" b="1" spc="-5" dirty="0">
                <a:latin typeface="Corbel"/>
                <a:cs typeface="Corbel"/>
              </a:rPr>
              <a:t>controles </a:t>
            </a:r>
            <a:r>
              <a:rPr sz="2400" b="1" spc="5" dirty="0">
                <a:latin typeface="Corbel"/>
                <a:cs typeface="Corbel"/>
              </a:rPr>
              <a:t>de </a:t>
            </a:r>
            <a:r>
              <a:rPr sz="2400" b="1" dirty="0">
                <a:latin typeface="Corbel"/>
                <a:cs typeface="Corbel"/>
              </a:rPr>
              <a:t>seguridad </a:t>
            </a:r>
            <a:r>
              <a:rPr sz="2400" b="1" spc="-5" dirty="0">
                <a:latin typeface="Corbel"/>
                <a:cs typeface="Corbel"/>
              </a:rPr>
              <a:t>establecidos</a:t>
            </a:r>
            <a:r>
              <a:rPr sz="2400" b="1" spc="-5" dirty="0" smtClean="0">
                <a:latin typeface="Corbel"/>
                <a:cs typeface="Corbel"/>
              </a:rPr>
              <a:t>.</a:t>
            </a:r>
            <a:endParaRPr sz="2400" dirty="0">
              <a:latin typeface="Corbel"/>
              <a:cs typeface="Corbel"/>
            </a:endParaRPr>
          </a:p>
          <a:p>
            <a:pPr marL="196850" indent="-184150" algn="just">
              <a:lnSpc>
                <a:spcPct val="100000"/>
              </a:lnSpc>
              <a:spcBef>
                <a:spcPts val="50"/>
              </a:spcBef>
              <a:buSzPct val="43750"/>
              <a:buFont typeface="Wingdings"/>
              <a:buChar char=""/>
              <a:tabLst>
                <a:tab pos="196850" algn="l"/>
              </a:tabLst>
            </a:pPr>
            <a:r>
              <a:rPr sz="2400" u="heavy" spc="-100" dirty="0">
                <a:uFill>
                  <a:solidFill>
                    <a:srgbClr val="000000"/>
                  </a:solidFill>
                </a:uFill>
                <a:latin typeface="Times New Roman"/>
                <a:cs typeface="Times New Roman"/>
              </a:rPr>
              <a:t> </a:t>
            </a:r>
            <a:r>
              <a:rPr sz="2400" b="1" u="heavy" spc="-5" dirty="0">
                <a:solidFill>
                  <a:srgbClr val="FF0000"/>
                </a:solidFill>
                <a:uFill>
                  <a:solidFill>
                    <a:srgbClr val="000000"/>
                  </a:solidFill>
                </a:uFill>
                <a:latin typeface="Corbel"/>
                <a:cs typeface="Corbel"/>
              </a:rPr>
              <a:t>E.P.P</a:t>
            </a:r>
            <a:r>
              <a:rPr sz="2400" b="1" spc="-5" dirty="0">
                <a:solidFill>
                  <a:srgbClr val="FF0000"/>
                </a:solidFill>
                <a:latin typeface="Corbel"/>
                <a:cs typeface="Corbel"/>
              </a:rPr>
              <a:t>:</a:t>
            </a:r>
            <a:r>
              <a:rPr sz="2400" b="1" spc="-5" dirty="0">
                <a:latin typeface="Corbel"/>
                <a:cs typeface="Corbel"/>
              </a:rPr>
              <a:t> </a:t>
            </a:r>
            <a:r>
              <a:rPr sz="2400" b="1" dirty="0">
                <a:latin typeface="Corbel"/>
                <a:cs typeface="Corbel"/>
              </a:rPr>
              <a:t>Equipo </a:t>
            </a:r>
            <a:r>
              <a:rPr sz="2400" b="1" spc="5" dirty="0">
                <a:latin typeface="Corbel"/>
                <a:cs typeface="Corbel"/>
              </a:rPr>
              <a:t>de </a:t>
            </a:r>
            <a:r>
              <a:rPr sz="2400" b="1" dirty="0">
                <a:latin typeface="Corbel"/>
                <a:cs typeface="Corbel"/>
              </a:rPr>
              <a:t>Protección</a:t>
            </a:r>
            <a:r>
              <a:rPr sz="2400" b="1" spc="-25" dirty="0">
                <a:latin typeface="Corbel"/>
                <a:cs typeface="Corbel"/>
              </a:rPr>
              <a:t> </a:t>
            </a:r>
            <a:r>
              <a:rPr sz="2400" b="1" spc="-5" dirty="0">
                <a:latin typeface="Corbel"/>
                <a:cs typeface="Corbel"/>
              </a:rPr>
              <a:t>Personal.</a:t>
            </a:r>
            <a:endParaRPr sz="2400" dirty="0">
              <a:latin typeface="Corbel"/>
              <a:cs typeface="Corbel"/>
            </a:endParaRPr>
          </a:p>
        </p:txBody>
      </p:sp>
    </p:spTree>
    <p:extLst>
      <p:ext uri="{BB962C8B-B14F-4D97-AF65-F5344CB8AC3E}">
        <p14:creationId xmlns:p14="http://schemas.microsoft.com/office/powerpoint/2010/main" val="541164717"/>
      </p:ext>
    </p:extLst>
  </p:cSld>
  <p:clrMapOvr>
    <a:masterClrMapping/>
  </p:clrMapOvr>
</p:sld>
</file>

<file path=ppt/slides/slide2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946910" y="5184"/>
            <a:ext cx="6544945" cy="756920"/>
          </a:xfrm>
          <a:prstGeom prst="rect">
            <a:avLst/>
          </a:prstGeom>
        </p:spPr>
        <p:txBody>
          <a:bodyPr vert="horz" wrap="square" lIns="0" tIns="12700" rIns="0" bIns="0" rtlCol="0">
            <a:spAutoFit/>
          </a:bodyPr>
          <a:lstStyle/>
          <a:p>
            <a:pPr marL="12700">
              <a:lnSpc>
                <a:spcPct val="100000"/>
              </a:lnSpc>
              <a:spcBef>
                <a:spcPts val="100"/>
              </a:spcBef>
            </a:pPr>
            <a:r>
              <a:rPr spc="-5" dirty="0"/>
              <a:t>EQUIPO DE</a:t>
            </a:r>
            <a:r>
              <a:rPr spc="-50" dirty="0"/>
              <a:t> </a:t>
            </a:r>
            <a:r>
              <a:rPr spc="-5" dirty="0"/>
              <a:t>PROTECCION</a:t>
            </a:r>
          </a:p>
        </p:txBody>
      </p:sp>
      <p:sp>
        <p:nvSpPr>
          <p:cNvPr id="3" name="object 3"/>
          <p:cNvSpPr txBox="1"/>
          <p:nvPr/>
        </p:nvSpPr>
        <p:spPr>
          <a:xfrm>
            <a:off x="3037204" y="762104"/>
            <a:ext cx="2994025" cy="756920"/>
          </a:xfrm>
          <a:prstGeom prst="rect">
            <a:avLst/>
          </a:prstGeom>
        </p:spPr>
        <p:txBody>
          <a:bodyPr vert="horz" wrap="square" lIns="0" tIns="12700" rIns="0" bIns="0" rtlCol="0">
            <a:spAutoFit/>
          </a:bodyPr>
          <a:lstStyle/>
          <a:p>
            <a:pPr marL="12700">
              <a:lnSpc>
                <a:spcPct val="100000"/>
              </a:lnSpc>
              <a:spcBef>
                <a:spcPts val="100"/>
              </a:spcBef>
            </a:pPr>
            <a:r>
              <a:rPr sz="4800" b="1" spc="-10" dirty="0">
                <a:latin typeface="Tw Cen MT"/>
                <a:cs typeface="Tw Cen MT"/>
              </a:rPr>
              <a:t>P</a:t>
            </a:r>
            <a:r>
              <a:rPr sz="4800" b="1" dirty="0">
                <a:latin typeface="Tw Cen MT"/>
                <a:cs typeface="Tw Cen MT"/>
              </a:rPr>
              <a:t>ER</a:t>
            </a:r>
            <a:r>
              <a:rPr sz="4800" b="1" spc="-5" dirty="0">
                <a:latin typeface="Tw Cen MT"/>
                <a:cs typeface="Tw Cen MT"/>
              </a:rPr>
              <a:t>SO</a:t>
            </a:r>
            <a:r>
              <a:rPr sz="4800" b="1" dirty="0">
                <a:latin typeface="Tw Cen MT"/>
                <a:cs typeface="Tw Cen MT"/>
              </a:rPr>
              <a:t>NAL:</a:t>
            </a:r>
            <a:endParaRPr sz="4800">
              <a:latin typeface="Tw Cen MT"/>
              <a:cs typeface="Tw Cen MT"/>
            </a:endParaRPr>
          </a:p>
        </p:txBody>
      </p:sp>
      <p:sp>
        <p:nvSpPr>
          <p:cNvPr id="4" name="object 4"/>
          <p:cNvSpPr txBox="1"/>
          <p:nvPr/>
        </p:nvSpPr>
        <p:spPr>
          <a:xfrm>
            <a:off x="899592" y="1519024"/>
            <a:ext cx="8059291" cy="4979055"/>
          </a:xfrm>
          <a:prstGeom prst="rect">
            <a:avLst/>
          </a:prstGeom>
        </p:spPr>
        <p:txBody>
          <a:bodyPr vert="horz" wrap="square" lIns="0" tIns="6350" rIns="0" bIns="0" rtlCol="0">
            <a:spAutoFit/>
          </a:bodyPr>
          <a:lstStyle/>
          <a:p>
            <a:pPr marL="12700" marR="661035" algn="just">
              <a:lnSpc>
                <a:spcPct val="101699"/>
              </a:lnSpc>
              <a:spcBef>
                <a:spcPts val="50"/>
              </a:spcBef>
              <a:buSzPct val="39583"/>
              <a:buFont typeface="Wingdings"/>
              <a:buChar char=""/>
              <a:tabLst>
                <a:tab pos="135890" algn="l"/>
              </a:tabLst>
            </a:pPr>
            <a:r>
              <a:rPr sz="2800" b="1" u="heavy" dirty="0">
                <a:solidFill>
                  <a:srgbClr val="FF0000"/>
                </a:solidFill>
                <a:uFill>
                  <a:solidFill>
                    <a:srgbClr val="000000"/>
                  </a:solidFill>
                </a:uFill>
                <a:latin typeface="Corbel"/>
                <a:cs typeface="Corbel"/>
              </a:rPr>
              <a:t>Protección de </a:t>
            </a:r>
            <a:r>
              <a:rPr sz="2800" b="1" u="heavy" spc="-5" dirty="0">
                <a:solidFill>
                  <a:srgbClr val="FF0000"/>
                </a:solidFill>
                <a:uFill>
                  <a:solidFill>
                    <a:srgbClr val="000000"/>
                  </a:solidFill>
                </a:uFill>
                <a:latin typeface="Corbel"/>
                <a:cs typeface="Corbel"/>
              </a:rPr>
              <a:t>la cabeza:</a:t>
            </a:r>
            <a:r>
              <a:rPr sz="2800" b="1" spc="-5" dirty="0">
                <a:latin typeface="Corbel"/>
                <a:cs typeface="Corbel"/>
              </a:rPr>
              <a:t> casco </a:t>
            </a:r>
            <a:r>
              <a:rPr sz="2800" b="1" spc="5" dirty="0">
                <a:latin typeface="Corbel"/>
                <a:cs typeface="Corbel"/>
              </a:rPr>
              <a:t>de </a:t>
            </a:r>
            <a:r>
              <a:rPr sz="2800" b="1" dirty="0">
                <a:latin typeface="Corbel"/>
                <a:cs typeface="Corbel"/>
              </a:rPr>
              <a:t>seguridad, protector  auditivo con </a:t>
            </a:r>
            <a:r>
              <a:rPr sz="2800" b="1" spc="-5" dirty="0">
                <a:latin typeface="Corbel"/>
                <a:cs typeface="Corbel"/>
              </a:rPr>
              <a:t>características </a:t>
            </a:r>
            <a:r>
              <a:rPr sz="2800" b="1" dirty="0">
                <a:latin typeface="Corbel"/>
                <a:cs typeface="Corbel"/>
              </a:rPr>
              <a:t>adecuada a </a:t>
            </a:r>
            <a:r>
              <a:rPr sz="2800" b="1" spc="5" dirty="0">
                <a:latin typeface="Corbel"/>
                <a:cs typeface="Corbel"/>
              </a:rPr>
              <a:t>el</a:t>
            </a:r>
            <a:r>
              <a:rPr sz="2800" b="1" spc="-20" dirty="0">
                <a:latin typeface="Corbel"/>
                <a:cs typeface="Corbel"/>
              </a:rPr>
              <a:t> </a:t>
            </a:r>
            <a:r>
              <a:rPr sz="2800" b="1" spc="-5" dirty="0">
                <a:latin typeface="Corbel"/>
                <a:cs typeface="Corbel"/>
              </a:rPr>
              <a:t>trabajo</a:t>
            </a:r>
            <a:r>
              <a:rPr sz="2800" b="1" spc="-5" dirty="0" smtClean="0">
                <a:latin typeface="Corbel"/>
                <a:cs typeface="Corbel"/>
              </a:rPr>
              <a:t>.</a:t>
            </a:r>
            <a:endParaRPr lang="es-ES" sz="2800" b="1" spc="-5" dirty="0" smtClean="0">
              <a:latin typeface="Corbel"/>
              <a:cs typeface="Corbel"/>
            </a:endParaRPr>
          </a:p>
          <a:p>
            <a:pPr marL="12700" marR="661035" algn="just">
              <a:lnSpc>
                <a:spcPct val="101699"/>
              </a:lnSpc>
              <a:spcBef>
                <a:spcPts val="50"/>
              </a:spcBef>
              <a:buSzPct val="39583"/>
              <a:buFont typeface="Wingdings"/>
              <a:buChar char=""/>
              <a:tabLst>
                <a:tab pos="135890" algn="l"/>
              </a:tabLst>
            </a:pPr>
            <a:endParaRPr sz="1800" dirty="0">
              <a:latin typeface="Corbel"/>
              <a:cs typeface="Corbel"/>
            </a:endParaRPr>
          </a:p>
          <a:p>
            <a:pPr marL="12700" marR="255904" algn="just">
              <a:lnSpc>
                <a:spcPct val="101600"/>
              </a:lnSpc>
              <a:spcBef>
                <a:spcPts val="5"/>
              </a:spcBef>
              <a:buSzPct val="39583"/>
              <a:buFont typeface="Wingdings"/>
              <a:buChar char=""/>
              <a:tabLst>
                <a:tab pos="259079" algn="l"/>
              </a:tabLst>
            </a:pPr>
            <a:r>
              <a:rPr sz="2800" b="1" u="heavy" dirty="0">
                <a:solidFill>
                  <a:srgbClr val="FF0000"/>
                </a:solidFill>
                <a:uFill>
                  <a:solidFill>
                    <a:srgbClr val="000000"/>
                  </a:solidFill>
                </a:uFill>
                <a:latin typeface="Corbel"/>
                <a:cs typeface="Corbel"/>
              </a:rPr>
              <a:t>Protección </a:t>
            </a:r>
            <a:r>
              <a:rPr sz="2800" b="1" u="heavy" spc="5" dirty="0">
                <a:solidFill>
                  <a:srgbClr val="FF0000"/>
                </a:solidFill>
                <a:uFill>
                  <a:solidFill>
                    <a:srgbClr val="000000"/>
                  </a:solidFill>
                </a:uFill>
                <a:latin typeface="Corbel"/>
                <a:cs typeface="Corbel"/>
              </a:rPr>
              <a:t>de </a:t>
            </a:r>
            <a:r>
              <a:rPr sz="2800" b="1" u="heavy" spc="-5" dirty="0">
                <a:solidFill>
                  <a:srgbClr val="FF0000"/>
                </a:solidFill>
                <a:uFill>
                  <a:solidFill>
                    <a:srgbClr val="000000"/>
                  </a:solidFill>
                </a:uFill>
                <a:latin typeface="Corbel"/>
                <a:cs typeface="Corbel"/>
              </a:rPr>
              <a:t>cara </a:t>
            </a:r>
            <a:r>
              <a:rPr sz="2800" b="1" u="heavy" dirty="0">
                <a:solidFill>
                  <a:srgbClr val="FF0000"/>
                </a:solidFill>
                <a:uFill>
                  <a:solidFill>
                    <a:srgbClr val="000000"/>
                  </a:solidFill>
                </a:uFill>
                <a:latin typeface="Corbel"/>
                <a:cs typeface="Corbel"/>
              </a:rPr>
              <a:t>y ojos:</a:t>
            </a:r>
            <a:r>
              <a:rPr sz="2800" b="1" dirty="0">
                <a:solidFill>
                  <a:srgbClr val="FF0000"/>
                </a:solidFill>
                <a:latin typeface="Corbel"/>
                <a:cs typeface="Corbel"/>
              </a:rPr>
              <a:t> </a:t>
            </a:r>
            <a:r>
              <a:rPr sz="2800" b="1" spc="-5" dirty="0">
                <a:latin typeface="Corbel"/>
                <a:cs typeface="Corbel"/>
              </a:rPr>
              <a:t>antiparras, caretas, pantalla </a:t>
            </a:r>
            <a:r>
              <a:rPr sz="2800" b="1" dirty="0">
                <a:latin typeface="Corbel"/>
                <a:cs typeface="Corbel"/>
              </a:rPr>
              <a:t>o  </a:t>
            </a:r>
            <a:r>
              <a:rPr sz="2800" b="1" spc="-5" dirty="0">
                <a:latin typeface="Corbel"/>
                <a:cs typeface="Corbel"/>
              </a:rPr>
              <a:t>cualquier otro </a:t>
            </a:r>
            <a:r>
              <a:rPr sz="2800" b="1" dirty="0">
                <a:latin typeface="Corbel"/>
                <a:cs typeface="Corbel"/>
              </a:rPr>
              <a:t>equipo de </a:t>
            </a:r>
            <a:r>
              <a:rPr sz="2800" b="1" spc="-5" dirty="0">
                <a:latin typeface="Corbel"/>
                <a:cs typeface="Corbel"/>
              </a:rPr>
              <a:t>protección </a:t>
            </a:r>
            <a:r>
              <a:rPr sz="2800" b="1" dirty="0">
                <a:latin typeface="Corbel"/>
                <a:cs typeface="Corbel"/>
              </a:rPr>
              <a:t>contra radiaciones  </a:t>
            </a:r>
            <a:r>
              <a:rPr sz="2800" b="1" spc="-5" dirty="0">
                <a:latin typeface="Corbel"/>
                <a:cs typeface="Corbel"/>
              </a:rPr>
              <a:t>luminosas </a:t>
            </a:r>
            <a:r>
              <a:rPr sz="2800" b="1" dirty="0">
                <a:latin typeface="Corbel"/>
                <a:cs typeface="Corbel"/>
              </a:rPr>
              <a:t>mas intensas de </a:t>
            </a:r>
            <a:r>
              <a:rPr sz="2800" b="1" spc="-5" dirty="0">
                <a:latin typeface="Corbel"/>
                <a:cs typeface="Corbel"/>
              </a:rPr>
              <a:t>lo</a:t>
            </a:r>
            <a:r>
              <a:rPr sz="2800" b="1" spc="-10" dirty="0">
                <a:latin typeface="Corbel"/>
                <a:cs typeface="Corbel"/>
              </a:rPr>
              <a:t> </a:t>
            </a:r>
            <a:r>
              <a:rPr sz="2800" b="1" spc="-5" dirty="0">
                <a:latin typeface="Corbel"/>
                <a:cs typeface="Corbel"/>
              </a:rPr>
              <a:t>normal</a:t>
            </a:r>
            <a:r>
              <a:rPr sz="2800" b="1" spc="-5" dirty="0" smtClean="0">
                <a:latin typeface="Corbel"/>
                <a:cs typeface="Corbel"/>
              </a:rPr>
              <a:t>.</a:t>
            </a:r>
            <a:endParaRPr lang="es-ES" sz="2800" b="1" spc="-5" dirty="0" smtClean="0">
              <a:latin typeface="Corbel"/>
              <a:cs typeface="Corbel"/>
            </a:endParaRPr>
          </a:p>
          <a:p>
            <a:pPr marL="12700" marR="255904" algn="just">
              <a:lnSpc>
                <a:spcPct val="101600"/>
              </a:lnSpc>
              <a:spcBef>
                <a:spcPts val="5"/>
              </a:spcBef>
              <a:buSzPct val="39583"/>
              <a:buFont typeface="Wingdings"/>
              <a:buChar char=""/>
              <a:tabLst>
                <a:tab pos="259079" algn="l"/>
              </a:tabLst>
            </a:pPr>
            <a:endParaRPr sz="1800" dirty="0">
              <a:latin typeface="Corbel"/>
              <a:cs typeface="Corbel"/>
            </a:endParaRPr>
          </a:p>
          <a:p>
            <a:pPr marL="12700" marR="5080" algn="just">
              <a:lnSpc>
                <a:spcPct val="101699"/>
              </a:lnSpc>
              <a:buSzPct val="39583"/>
              <a:buFont typeface="Wingdings"/>
              <a:buChar char=""/>
              <a:tabLst>
                <a:tab pos="196850" algn="l"/>
              </a:tabLst>
            </a:pPr>
            <a:r>
              <a:rPr sz="2800" u="heavy" spc="-100" dirty="0">
                <a:uFill>
                  <a:solidFill>
                    <a:srgbClr val="000000"/>
                  </a:solidFill>
                </a:uFill>
                <a:latin typeface="Times New Roman"/>
                <a:cs typeface="Times New Roman"/>
              </a:rPr>
              <a:t> </a:t>
            </a:r>
            <a:r>
              <a:rPr sz="2800" b="1" u="heavy" spc="-5" dirty="0">
                <a:solidFill>
                  <a:srgbClr val="FF0000"/>
                </a:solidFill>
                <a:uFill>
                  <a:solidFill>
                    <a:srgbClr val="000000"/>
                  </a:solidFill>
                </a:uFill>
                <a:latin typeface="Corbel"/>
                <a:cs typeface="Corbel"/>
              </a:rPr>
              <a:t>Protección </a:t>
            </a:r>
            <a:r>
              <a:rPr sz="2800" b="1" u="heavy" dirty="0">
                <a:solidFill>
                  <a:srgbClr val="FF0000"/>
                </a:solidFill>
                <a:uFill>
                  <a:solidFill>
                    <a:srgbClr val="000000"/>
                  </a:solidFill>
                </a:uFill>
                <a:latin typeface="Corbel"/>
                <a:cs typeface="Corbel"/>
              </a:rPr>
              <a:t>del cuerpo y de </a:t>
            </a:r>
            <a:r>
              <a:rPr sz="2800" b="1" u="heavy" spc="-5" dirty="0">
                <a:solidFill>
                  <a:srgbClr val="FF0000"/>
                </a:solidFill>
                <a:uFill>
                  <a:solidFill>
                    <a:srgbClr val="000000"/>
                  </a:solidFill>
                </a:uFill>
                <a:latin typeface="Corbel"/>
                <a:cs typeface="Corbel"/>
              </a:rPr>
              <a:t>los miembros:</a:t>
            </a:r>
            <a:r>
              <a:rPr sz="2800" b="1" spc="-5" dirty="0">
                <a:latin typeface="Corbel"/>
                <a:cs typeface="Corbel"/>
              </a:rPr>
              <a:t> guantes, </a:t>
            </a:r>
            <a:r>
              <a:rPr sz="2800" b="1" dirty="0">
                <a:latin typeface="Corbel"/>
                <a:cs typeface="Corbel"/>
              </a:rPr>
              <a:t>ropa de  </a:t>
            </a:r>
            <a:r>
              <a:rPr sz="2800" b="1" spc="-5" dirty="0">
                <a:latin typeface="Corbel"/>
                <a:cs typeface="Corbel"/>
              </a:rPr>
              <a:t>manga larga </a:t>
            </a:r>
            <a:r>
              <a:rPr sz="2800" b="1" dirty="0">
                <a:latin typeface="Corbel"/>
                <a:cs typeface="Corbel"/>
              </a:rPr>
              <a:t>adecuada a </a:t>
            </a:r>
            <a:r>
              <a:rPr sz="2800" b="1" spc="-5" dirty="0">
                <a:latin typeface="Corbel"/>
                <a:cs typeface="Corbel"/>
              </a:rPr>
              <a:t>la </a:t>
            </a:r>
            <a:r>
              <a:rPr sz="2800" b="1" dirty="0">
                <a:latin typeface="Corbel"/>
                <a:cs typeface="Corbel"/>
              </a:rPr>
              <a:t>tarea, zapatos de seguridad,  </a:t>
            </a:r>
            <a:r>
              <a:rPr sz="2800" b="1" spc="-5" dirty="0">
                <a:latin typeface="Corbel"/>
                <a:cs typeface="Corbel"/>
              </a:rPr>
              <a:t>cinturón, </a:t>
            </a:r>
            <a:r>
              <a:rPr sz="2800" b="1" dirty="0">
                <a:latin typeface="Corbel"/>
                <a:cs typeface="Corbel"/>
              </a:rPr>
              <a:t>y </a:t>
            </a:r>
            <a:r>
              <a:rPr sz="2800" b="1" spc="-5" dirty="0">
                <a:latin typeface="Corbel"/>
                <a:cs typeface="Corbel"/>
              </a:rPr>
              <a:t>chaleco</a:t>
            </a:r>
            <a:r>
              <a:rPr sz="2800" b="1" spc="-10" dirty="0">
                <a:latin typeface="Corbel"/>
                <a:cs typeface="Corbel"/>
              </a:rPr>
              <a:t> </a:t>
            </a:r>
            <a:r>
              <a:rPr sz="2800" b="1" dirty="0">
                <a:latin typeface="Corbel"/>
                <a:cs typeface="Corbel"/>
              </a:rPr>
              <a:t>refractario.</a:t>
            </a:r>
            <a:endParaRPr sz="2800" dirty="0">
              <a:latin typeface="Corbel"/>
              <a:cs typeface="Corbel"/>
            </a:endParaRPr>
          </a:p>
        </p:txBody>
      </p:sp>
    </p:spTree>
    <p:extLst>
      <p:ext uri="{BB962C8B-B14F-4D97-AF65-F5344CB8AC3E}">
        <p14:creationId xmlns:p14="http://schemas.microsoft.com/office/powerpoint/2010/main" val="762153574"/>
      </p:ext>
    </p:extLst>
  </p:cSld>
  <p:clrMapOvr>
    <a:masterClrMapping/>
  </p:clrMapOvr>
</p:sld>
</file>

<file path=ppt/slides/slide2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43608" y="583848"/>
            <a:ext cx="8605520" cy="756920"/>
          </a:xfrm>
          <a:prstGeom prst="rect">
            <a:avLst/>
          </a:prstGeom>
        </p:spPr>
        <p:txBody>
          <a:bodyPr vert="horz" wrap="square" lIns="0" tIns="12700" rIns="0" bIns="0" rtlCol="0">
            <a:spAutoFit/>
          </a:bodyPr>
          <a:lstStyle/>
          <a:p>
            <a:pPr marL="12700">
              <a:lnSpc>
                <a:spcPct val="100000"/>
              </a:lnSpc>
              <a:spcBef>
                <a:spcPts val="100"/>
              </a:spcBef>
            </a:pPr>
            <a:r>
              <a:rPr dirty="0"/>
              <a:t>LAS </a:t>
            </a:r>
            <a:r>
              <a:rPr spc="-5" dirty="0"/>
              <a:t>COMISIONES </a:t>
            </a:r>
            <a:r>
              <a:rPr dirty="0"/>
              <a:t>DE</a:t>
            </a:r>
            <a:r>
              <a:rPr spc="-55" dirty="0"/>
              <a:t> </a:t>
            </a:r>
            <a:r>
              <a:rPr spc="-5" dirty="0"/>
              <a:t>SEGURIDAD</a:t>
            </a:r>
          </a:p>
        </p:txBody>
      </p:sp>
      <p:sp>
        <p:nvSpPr>
          <p:cNvPr id="3" name="object 3"/>
          <p:cNvSpPr txBox="1"/>
          <p:nvPr/>
        </p:nvSpPr>
        <p:spPr>
          <a:xfrm>
            <a:off x="1925270" y="1350010"/>
            <a:ext cx="6247130" cy="566822"/>
          </a:xfrm>
          <a:prstGeom prst="rect">
            <a:avLst/>
          </a:prstGeom>
        </p:spPr>
        <p:txBody>
          <a:bodyPr vert="horz" wrap="square" lIns="0" tIns="12700" rIns="0" bIns="0" rtlCol="0">
            <a:spAutoFit/>
          </a:bodyPr>
          <a:lstStyle/>
          <a:p>
            <a:pPr marL="12700">
              <a:lnSpc>
                <a:spcPct val="100000"/>
              </a:lnSpc>
              <a:spcBef>
                <a:spcPts val="100"/>
              </a:spcBef>
            </a:pPr>
            <a:r>
              <a:rPr sz="3600" b="1" spc="-5" dirty="0">
                <a:solidFill>
                  <a:schemeClr val="tx2"/>
                </a:solidFill>
                <a:latin typeface="+mj-lt"/>
                <a:cs typeface="ＭＳ Ｐゴシック" charset="0"/>
              </a:rPr>
              <a:t>E HIGIENE SUPERVISAN</a:t>
            </a:r>
            <a:r>
              <a:rPr sz="3600" b="1" spc="-5" dirty="0">
                <a:solidFill>
                  <a:schemeClr val="tx2"/>
                </a:solidFill>
                <a:latin typeface="+mj-lt"/>
                <a:cs typeface="ＭＳ Ｐゴシック" charset="0"/>
              </a:rPr>
              <a:t>:</a:t>
            </a:r>
          </a:p>
        </p:txBody>
      </p:sp>
      <p:sp>
        <p:nvSpPr>
          <p:cNvPr id="4" name="object 4"/>
          <p:cNvSpPr txBox="1"/>
          <p:nvPr/>
        </p:nvSpPr>
        <p:spPr>
          <a:xfrm>
            <a:off x="1187624" y="2081107"/>
            <a:ext cx="7312025" cy="3940181"/>
          </a:xfrm>
          <a:prstGeom prst="rect">
            <a:avLst/>
          </a:prstGeom>
        </p:spPr>
        <p:txBody>
          <a:bodyPr vert="horz" wrap="square" lIns="0" tIns="6350" rIns="0" bIns="0" rtlCol="0">
            <a:spAutoFit/>
          </a:bodyPr>
          <a:lstStyle/>
          <a:p>
            <a:pPr marL="12700" marR="19685" algn="just">
              <a:lnSpc>
                <a:spcPct val="101699"/>
              </a:lnSpc>
              <a:spcBef>
                <a:spcPts val="50"/>
              </a:spcBef>
              <a:buSzPct val="43750"/>
              <a:buFont typeface="Wingdings"/>
              <a:buChar char=""/>
              <a:tabLst>
                <a:tab pos="259079" algn="l"/>
              </a:tabLst>
            </a:pPr>
            <a:r>
              <a:rPr lang="es-ES" sz="2800" b="1" dirty="0" smtClean="0">
                <a:latin typeface="Corbel"/>
                <a:cs typeface="Corbel"/>
              </a:rPr>
              <a:t> </a:t>
            </a:r>
            <a:r>
              <a:rPr sz="2800" b="1" dirty="0" smtClean="0">
                <a:latin typeface="Corbel"/>
                <a:cs typeface="Corbel"/>
              </a:rPr>
              <a:t>Que </a:t>
            </a:r>
            <a:r>
              <a:rPr sz="2800" b="1" dirty="0">
                <a:latin typeface="Corbel"/>
                <a:cs typeface="Corbel"/>
              </a:rPr>
              <a:t>el equipo </a:t>
            </a:r>
            <a:r>
              <a:rPr sz="2800" b="1" spc="5" dirty="0">
                <a:latin typeface="Corbel"/>
                <a:cs typeface="Corbel"/>
              </a:rPr>
              <a:t>de </a:t>
            </a:r>
            <a:r>
              <a:rPr sz="2800" b="1" dirty="0">
                <a:latin typeface="Corbel"/>
                <a:cs typeface="Corbel"/>
              </a:rPr>
              <a:t>protección personal se </a:t>
            </a:r>
            <a:r>
              <a:rPr sz="2800" b="1" spc="-5" dirty="0">
                <a:latin typeface="Corbel"/>
                <a:cs typeface="Corbel"/>
              </a:rPr>
              <a:t>seleccione </a:t>
            </a:r>
            <a:r>
              <a:rPr sz="2800" b="1" spc="5" dirty="0">
                <a:latin typeface="Corbel"/>
                <a:cs typeface="Corbel"/>
              </a:rPr>
              <a:t>de  </a:t>
            </a:r>
            <a:r>
              <a:rPr sz="2800" b="1" dirty="0">
                <a:latin typeface="Corbel"/>
                <a:cs typeface="Corbel"/>
              </a:rPr>
              <a:t>acuerdo </a:t>
            </a:r>
            <a:r>
              <a:rPr sz="2800" b="1" spc="-5" dirty="0">
                <a:latin typeface="Corbel"/>
                <a:cs typeface="Corbel"/>
              </a:rPr>
              <a:t>con los </a:t>
            </a:r>
            <a:r>
              <a:rPr sz="2800" b="1" dirty="0">
                <a:latin typeface="Corbel"/>
                <a:cs typeface="Corbel"/>
              </a:rPr>
              <a:t>riesgos a que estarán expuestos </a:t>
            </a:r>
            <a:r>
              <a:rPr sz="2800" b="1" spc="-5" dirty="0">
                <a:latin typeface="Corbel"/>
                <a:cs typeface="Corbel"/>
              </a:rPr>
              <a:t>los  </a:t>
            </a:r>
            <a:r>
              <a:rPr sz="2800" b="1" dirty="0">
                <a:latin typeface="Corbel"/>
                <a:cs typeface="Corbel"/>
              </a:rPr>
              <a:t>trabajadores.</a:t>
            </a:r>
            <a:endParaRPr sz="2800" dirty="0">
              <a:latin typeface="Corbel"/>
              <a:cs typeface="Corbel"/>
            </a:endParaRPr>
          </a:p>
          <a:p>
            <a:pPr algn="just">
              <a:lnSpc>
                <a:spcPct val="100000"/>
              </a:lnSpc>
              <a:spcBef>
                <a:spcPts val="45"/>
              </a:spcBef>
              <a:buFont typeface="Wingdings"/>
              <a:buChar char=""/>
            </a:pPr>
            <a:endParaRPr sz="2800" dirty="0">
              <a:latin typeface="Times New Roman"/>
              <a:cs typeface="Times New Roman"/>
            </a:endParaRPr>
          </a:p>
          <a:p>
            <a:pPr marL="259079" indent="-246379" algn="just">
              <a:lnSpc>
                <a:spcPct val="100000"/>
              </a:lnSpc>
              <a:buSzPct val="43750"/>
              <a:buFont typeface="Wingdings"/>
              <a:buChar char=""/>
              <a:tabLst>
                <a:tab pos="259079" algn="l"/>
              </a:tabLst>
            </a:pPr>
            <a:r>
              <a:rPr sz="2800" b="1" dirty="0">
                <a:latin typeface="Corbel"/>
                <a:cs typeface="Corbel"/>
              </a:rPr>
              <a:t>Que el equipo sea </a:t>
            </a:r>
            <a:r>
              <a:rPr sz="2800" b="1" spc="-5" dirty="0">
                <a:latin typeface="Corbel"/>
                <a:cs typeface="Corbel"/>
              </a:rPr>
              <a:t>facilitado siempre </a:t>
            </a:r>
            <a:r>
              <a:rPr sz="2800" b="1" dirty="0">
                <a:latin typeface="Corbel"/>
                <a:cs typeface="Corbel"/>
              </a:rPr>
              <a:t>que </a:t>
            </a:r>
            <a:r>
              <a:rPr sz="2800" b="1" spc="5" dirty="0">
                <a:latin typeface="Corbel"/>
                <a:cs typeface="Corbel"/>
              </a:rPr>
              <a:t>se</a:t>
            </a:r>
            <a:r>
              <a:rPr sz="2800" b="1" spc="-15" dirty="0">
                <a:latin typeface="Corbel"/>
                <a:cs typeface="Corbel"/>
              </a:rPr>
              <a:t> </a:t>
            </a:r>
            <a:r>
              <a:rPr sz="2800" b="1" dirty="0">
                <a:latin typeface="Corbel"/>
                <a:cs typeface="Corbel"/>
              </a:rPr>
              <a:t>requiera0.</a:t>
            </a:r>
            <a:endParaRPr sz="2800" dirty="0">
              <a:latin typeface="Corbel"/>
              <a:cs typeface="Corbel"/>
            </a:endParaRPr>
          </a:p>
          <a:p>
            <a:pPr algn="just">
              <a:lnSpc>
                <a:spcPct val="100000"/>
              </a:lnSpc>
              <a:spcBef>
                <a:spcPts val="50"/>
              </a:spcBef>
              <a:buFont typeface="Wingdings"/>
              <a:buChar char=""/>
            </a:pPr>
            <a:endParaRPr sz="2800" dirty="0">
              <a:latin typeface="Times New Roman"/>
              <a:cs typeface="Times New Roman"/>
            </a:endParaRPr>
          </a:p>
          <a:p>
            <a:pPr marL="12700" marR="321945" algn="just">
              <a:lnSpc>
                <a:spcPct val="101699"/>
              </a:lnSpc>
              <a:buSzPct val="43750"/>
              <a:buFont typeface="Wingdings"/>
              <a:buChar char=""/>
              <a:tabLst>
                <a:tab pos="259079" algn="l"/>
              </a:tabLst>
            </a:pPr>
            <a:r>
              <a:rPr lang="es-ES" sz="2800" b="1" dirty="0" smtClean="0">
                <a:latin typeface="Corbel"/>
                <a:cs typeface="Corbel"/>
              </a:rPr>
              <a:t> </a:t>
            </a:r>
            <a:r>
              <a:rPr sz="2800" b="1" dirty="0" smtClean="0">
                <a:latin typeface="Corbel"/>
                <a:cs typeface="Corbel"/>
              </a:rPr>
              <a:t>Que </a:t>
            </a:r>
            <a:r>
              <a:rPr sz="2800" b="1" dirty="0">
                <a:latin typeface="Corbel"/>
                <a:cs typeface="Corbel"/>
              </a:rPr>
              <a:t>el equipo se </a:t>
            </a:r>
            <a:r>
              <a:rPr sz="2800" b="1" spc="-5" dirty="0">
                <a:latin typeface="Corbel"/>
                <a:cs typeface="Corbel"/>
              </a:rPr>
              <a:t>mantenga </a:t>
            </a:r>
            <a:r>
              <a:rPr sz="2800" b="1" dirty="0">
                <a:latin typeface="Corbel"/>
                <a:cs typeface="Corbel"/>
              </a:rPr>
              <a:t>en optimas condiciones  higiénicas y de</a:t>
            </a:r>
            <a:r>
              <a:rPr sz="2800" b="1" spc="-5" dirty="0">
                <a:latin typeface="Corbel"/>
                <a:cs typeface="Corbel"/>
              </a:rPr>
              <a:t> funcionamiento.</a:t>
            </a:r>
            <a:endParaRPr sz="2800" dirty="0">
              <a:latin typeface="Corbel"/>
              <a:cs typeface="Corbel"/>
            </a:endParaRPr>
          </a:p>
        </p:txBody>
      </p:sp>
    </p:spTree>
    <p:extLst>
      <p:ext uri="{BB962C8B-B14F-4D97-AF65-F5344CB8AC3E}">
        <p14:creationId xmlns:p14="http://schemas.microsoft.com/office/powerpoint/2010/main" val="750264161"/>
      </p:ext>
    </p:extLst>
  </p:cSld>
  <p:clrMapOvr>
    <a:masterClrMapping/>
  </p:clrMapOvr>
</p:sld>
</file>

<file path=ppt/slides/slide2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195144" y="1412776"/>
            <a:ext cx="7193280" cy="1736373"/>
          </a:xfrm>
          <a:prstGeom prst="rect">
            <a:avLst/>
          </a:prstGeom>
        </p:spPr>
        <p:txBody>
          <a:bodyPr vert="horz" wrap="square" lIns="0" tIns="12700" rIns="0" bIns="0" rtlCol="0">
            <a:spAutoFit/>
          </a:bodyPr>
          <a:lstStyle/>
          <a:p>
            <a:pPr marL="12700" marR="5080" algn="just">
              <a:lnSpc>
                <a:spcPct val="100000"/>
              </a:lnSpc>
              <a:spcBef>
                <a:spcPts val="100"/>
              </a:spcBef>
            </a:pPr>
            <a:r>
              <a:rPr sz="2800" dirty="0">
                <a:solidFill>
                  <a:srgbClr val="073D86"/>
                </a:solidFill>
                <a:latin typeface="Candara"/>
                <a:cs typeface="Candara"/>
              </a:rPr>
              <a:t>Las </a:t>
            </a:r>
            <a:r>
              <a:rPr sz="2800" spc="-5" dirty="0">
                <a:solidFill>
                  <a:srgbClr val="073D86"/>
                </a:solidFill>
                <a:latin typeface="Candara"/>
                <a:cs typeface="Candara"/>
              </a:rPr>
              <a:t>buenas </a:t>
            </a:r>
            <a:r>
              <a:rPr sz="2800" dirty="0">
                <a:solidFill>
                  <a:srgbClr val="073D86"/>
                </a:solidFill>
                <a:latin typeface="Candara"/>
                <a:cs typeface="Candara"/>
              </a:rPr>
              <a:t>relaciones laborales y </a:t>
            </a:r>
            <a:r>
              <a:rPr sz="2800" spc="-5" dirty="0">
                <a:solidFill>
                  <a:srgbClr val="073D86"/>
                </a:solidFill>
                <a:latin typeface="Candara"/>
                <a:cs typeface="Candara"/>
              </a:rPr>
              <a:t>el diálogo </a:t>
            </a:r>
            <a:r>
              <a:rPr sz="2800" dirty="0">
                <a:solidFill>
                  <a:srgbClr val="073D86"/>
                </a:solidFill>
                <a:latin typeface="Candara"/>
                <a:cs typeface="Candara"/>
              </a:rPr>
              <a:t>social </a:t>
            </a:r>
            <a:r>
              <a:rPr sz="2800" spc="-5" dirty="0">
                <a:solidFill>
                  <a:srgbClr val="073D86"/>
                </a:solidFill>
                <a:latin typeface="Candara"/>
                <a:cs typeface="Candara"/>
              </a:rPr>
              <a:t>eficaz  </a:t>
            </a:r>
            <a:r>
              <a:rPr sz="2800" dirty="0">
                <a:solidFill>
                  <a:srgbClr val="073D86"/>
                </a:solidFill>
                <a:latin typeface="Candara"/>
                <a:cs typeface="Candara"/>
              </a:rPr>
              <a:t>no sólo son medios para promover mejores salarios y  </a:t>
            </a:r>
            <a:r>
              <a:rPr sz="2800" spc="-5" dirty="0">
                <a:solidFill>
                  <a:srgbClr val="073D86"/>
                </a:solidFill>
                <a:latin typeface="Candara"/>
                <a:cs typeface="Candara"/>
              </a:rPr>
              <a:t>condiciones de </a:t>
            </a:r>
            <a:r>
              <a:rPr sz="2800" dirty="0">
                <a:solidFill>
                  <a:srgbClr val="073D86"/>
                </a:solidFill>
                <a:latin typeface="Candara"/>
                <a:cs typeface="Candara"/>
              </a:rPr>
              <a:t>trabajo, sino también la </a:t>
            </a:r>
            <a:r>
              <a:rPr sz="2800" spc="-5" dirty="0">
                <a:solidFill>
                  <a:srgbClr val="073D86"/>
                </a:solidFill>
                <a:latin typeface="Candara"/>
                <a:cs typeface="Candara"/>
              </a:rPr>
              <a:t>paz </a:t>
            </a:r>
            <a:r>
              <a:rPr sz="2800" dirty="0">
                <a:solidFill>
                  <a:srgbClr val="073D86"/>
                </a:solidFill>
                <a:latin typeface="Candara"/>
                <a:cs typeface="Candara"/>
              </a:rPr>
              <a:t>y la justicia  social.</a:t>
            </a:r>
            <a:endParaRPr sz="2800">
              <a:latin typeface="Candara"/>
              <a:cs typeface="Candara"/>
            </a:endParaRPr>
          </a:p>
        </p:txBody>
      </p:sp>
      <p:sp>
        <p:nvSpPr>
          <p:cNvPr id="3" name="object 3"/>
          <p:cNvSpPr txBox="1">
            <a:spLocks noGrp="1"/>
          </p:cNvSpPr>
          <p:nvPr>
            <p:ph type="title"/>
          </p:nvPr>
        </p:nvSpPr>
        <p:spPr>
          <a:xfrm>
            <a:off x="1719642" y="644173"/>
            <a:ext cx="6059805" cy="696595"/>
          </a:xfrm>
          <a:prstGeom prst="rect">
            <a:avLst/>
          </a:prstGeom>
        </p:spPr>
        <p:txBody>
          <a:bodyPr vert="horz" wrap="square" lIns="0" tIns="13335" rIns="0" bIns="0" rtlCol="0">
            <a:spAutoFit/>
          </a:bodyPr>
          <a:lstStyle/>
          <a:p>
            <a:pPr marL="12700">
              <a:lnSpc>
                <a:spcPct val="100000"/>
              </a:lnSpc>
              <a:spcBef>
                <a:spcPts val="105"/>
              </a:spcBef>
            </a:pPr>
            <a:r>
              <a:rPr spc="-5" dirty="0"/>
              <a:t>RELACIONES</a:t>
            </a:r>
            <a:r>
              <a:rPr spc="-100" dirty="0"/>
              <a:t> </a:t>
            </a:r>
            <a:r>
              <a:rPr dirty="0"/>
              <a:t>LABORALES</a:t>
            </a:r>
          </a:p>
        </p:txBody>
      </p:sp>
      <p:sp>
        <p:nvSpPr>
          <p:cNvPr id="4" name="object 4"/>
          <p:cNvSpPr/>
          <p:nvPr/>
        </p:nvSpPr>
        <p:spPr>
          <a:xfrm>
            <a:off x="2196083" y="3357371"/>
            <a:ext cx="5106924" cy="2880360"/>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9666468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ctrTitle" idx="4294967295"/>
          </p:nvPr>
        </p:nvSpPr>
        <p:spPr>
          <a:xfrm>
            <a:off x="2274888" y="333375"/>
            <a:ext cx="6869112" cy="609600"/>
          </a:xfrm>
          <a:extLst>
            <a:ext uri="{FAA26D3D-D897-4be2-8F04-BA451C77F1D7}">
              <ma14:placeholderFlag xmlns:ma14="http://schemas.microsoft.com/office/mac/drawingml/2011/main" val="1"/>
            </a:ext>
          </a:extLst>
        </p:spPr>
        <p:txBody>
          <a:bodyPr lIns="92075" tIns="46038" rIns="92075" bIns="46038" anchor="b"/>
          <a:lstStyle/>
          <a:p>
            <a:pPr eaLnBrk="1" hangingPunct="1">
              <a:defRPr/>
            </a:pPr>
            <a:r>
              <a:rPr lang="es-MX" sz="5400"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mj-ea"/>
                <a:cs typeface="+mj-cs"/>
              </a:rPr>
              <a:t>BIBLIOGRAF</a:t>
            </a:r>
            <a:r>
              <a:rPr lang="es-ES" sz="5400"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mj-ea"/>
                <a:cs typeface="+mj-cs"/>
              </a:rPr>
              <a:t>Í</a:t>
            </a:r>
            <a:r>
              <a:rPr lang="es-MX" sz="5400"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mj-ea"/>
                <a:cs typeface="+mj-cs"/>
              </a:rPr>
              <a:t>A </a:t>
            </a:r>
            <a:endParaRPr lang="es-ES" sz="5400"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mj-ea"/>
              <a:cs typeface="+mj-cs"/>
            </a:endParaRPr>
          </a:p>
        </p:txBody>
      </p:sp>
      <p:sp>
        <p:nvSpPr>
          <p:cNvPr id="2" name="Rectángulo 1"/>
          <p:cNvSpPr/>
          <p:nvPr/>
        </p:nvSpPr>
        <p:spPr>
          <a:xfrm>
            <a:off x="683568" y="908720"/>
            <a:ext cx="8136904" cy="3046988"/>
          </a:xfrm>
          <a:prstGeom prst="rect">
            <a:avLst/>
          </a:prstGeom>
        </p:spPr>
        <p:txBody>
          <a:bodyPr wrap="square">
            <a:spAutoFit/>
          </a:bodyPr>
          <a:lstStyle/>
          <a:p>
            <a:pPr marL="514350" indent="-514350" algn="just">
              <a:buFont typeface="+mj-lt"/>
              <a:buAutoNum type="arabicPeriod" startAt="4"/>
            </a:pPr>
            <a:r>
              <a:rPr lang="es-MX" sz="2800" dirty="0" smtClean="0"/>
              <a:t>Ivancevich, (2012) </a:t>
            </a:r>
            <a:r>
              <a:rPr lang="es-MX" sz="2800" b="1" dirty="0" smtClean="0"/>
              <a:t>Administración de Recursos Humanos</a:t>
            </a:r>
            <a:r>
              <a:rPr lang="es-MX" sz="2800" dirty="0" smtClean="0"/>
              <a:t>. Novena Edición. Ed. McGraw-Hill.</a:t>
            </a:r>
          </a:p>
          <a:p>
            <a:pPr algn="just"/>
            <a:endParaRPr lang="es-MX" sz="2800" dirty="0" smtClean="0"/>
          </a:p>
          <a:p>
            <a:pPr algn="just"/>
            <a:endParaRPr lang="es-MX" sz="1200" dirty="0"/>
          </a:p>
          <a:p>
            <a:pPr marL="514350" indent="-514350" algn="just">
              <a:buFont typeface="+mj-lt"/>
              <a:buAutoNum type="arabicPeriod" startAt="5"/>
            </a:pPr>
            <a:r>
              <a:rPr lang="es-MX" sz="2800" dirty="0"/>
              <a:t>Madrigal. B. (2009) </a:t>
            </a:r>
            <a:r>
              <a:rPr lang="es-MX" sz="2800" b="1" dirty="0"/>
              <a:t>Habilidades directivas</a:t>
            </a:r>
            <a:r>
              <a:rPr lang="es-MX" sz="2800" dirty="0"/>
              <a:t>. México. Ed. McGraw Hill</a:t>
            </a:r>
            <a:r>
              <a:rPr lang="es-MX" sz="2800" dirty="0" smtClean="0"/>
              <a:t>.</a:t>
            </a:r>
          </a:p>
          <a:p>
            <a:pPr marL="457200" indent="-457200" algn="just">
              <a:buFont typeface="+mj-lt"/>
              <a:buAutoNum type="arabicPeriod" startAt="5"/>
            </a:pPr>
            <a:endParaRPr lang="es-MX" sz="2800" dirty="0" smtClean="0"/>
          </a:p>
          <a:p>
            <a:pPr marL="457200" indent="-457200" algn="just">
              <a:buFont typeface="+mj-lt"/>
              <a:buAutoNum type="arabicPeriod" startAt="5"/>
            </a:pPr>
            <a:endParaRPr lang="es-MX" sz="1200" dirty="0"/>
          </a:p>
        </p:txBody>
      </p:sp>
      <p:pic>
        <p:nvPicPr>
          <p:cNvPr id="3" name="Imagen 2"/>
          <p:cNvPicPr>
            <a:picLocks noChangeAspect="1"/>
          </p:cNvPicPr>
          <p:nvPr/>
        </p:nvPicPr>
        <p:blipFill>
          <a:blip r:embed="rId3"/>
          <a:stretch>
            <a:fillRect/>
          </a:stretch>
        </p:blipFill>
        <p:spPr>
          <a:xfrm>
            <a:off x="6444208" y="3212976"/>
            <a:ext cx="2527300" cy="3213100"/>
          </a:xfrm>
          <a:prstGeom prst="rect">
            <a:avLst/>
          </a:prstGeom>
        </p:spPr>
      </p:pic>
      <p:pic>
        <p:nvPicPr>
          <p:cNvPr id="4" name="Imagen 3"/>
          <p:cNvPicPr>
            <a:picLocks noChangeAspect="1"/>
          </p:cNvPicPr>
          <p:nvPr/>
        </p:nvPicPr>
        <p:blipFill>
          <a:blip r:embed="rId4"/>
          <a:stretch>
            <a:fillRect/>
          </a:stretch>
        </p:blipFill>
        <p:spPr>
          <a:xfrm>
            <a:off x="611560" y="3356991"/>
            <a:ext cx="5400600" cy="3058503"/>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49154"/>
                                        </p:tgtEl>
                                        <p:attrNameLst>
                                          <p:attrName>style.visibility</p:attrName>
                                        </p:attrNameLst>
                                      </p:cBhvr>
                                      <p:to>
                                        <p:strVal val="visible"/>
                                      </p:to>
                                    </p:set>
                                    <p:anim calcmode="lin" valueType="num">
                                      <p:cBhvr additive="base">
                                        <p:cTn id="7" dur="500" fill="hold"/>
                                        <p:tgtEl>
                                          <p:spTgt spid="49154"/>
                                        </p:tgtEl>
                                        <p:attrNameLst>
                                          <p:attrName>ppt_x</p:attrName>
                                        </p:attrNameLst>
                                      </p:cBhvr>
                                      <p:tavLst>
                                        <p:tav tm="0">
                                          <p:val>
                                            <p:strVal val="0-#ppt_w/2"/>
                                          </p:val>
                                        </p:tav>
                                        <p:tav tm="100000">
                                          <p:val>
                                            <p:strVal val="#ppt_x"/>
                                          </p:val>
                                        </p:tav>
                                      </p:tavLst>
                                    </p:anim>
                                    <p:anim calcmode="lin" valueType="num">
                                      <p:cBhvr additive="base">
                                        <p:cTn id="8" dur="500" fill="hold"/>
                                        <p:tgtEl>
                                          <p:spTgt spid="491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838200" y="-152400"/>
            <a:ext cx="8305800" cy="1065213"/>
          </a:xfrm>
        </p:spPr>
        <p:txBody>
          <a:bodyPr lIns="92075" tIns="46038" rIns="92075" bIns="46038"/>
          <a:lstStyle/>
          <a:p>
            <a:pPr algn="ctr" eaLnBrk="1" hangingPunct="1"/>
            <a:r>
              <a:rPr lang="es-MX" altLang="es-MX" sz="2400" dirty="0" smtClean="0">
                <a:effectLst>
                  <a:outerShdw blurRad="38100" dist="38100" dir="2700000" algn="tl">
                    <a:srgbClr val="C0C0C0"/>
                  </a:outerShdw>
                </a:effectLst>
              </a:rPr>
              <a:t>¿PARA QUÉ SIRVE EL COMPORTAMIENTO ORGANIZACIONAL?</a:t>
            </a:r>
            <a:endParaRPr lang="es-ES" altLang="es-MX" sz="2400" dirty="0" smtClean="0">
              <a:effectLst>
                <a:outerShdw blurRad="38100" dist="38100" dir="2700000" algn="tl">
                  <a:srgbClr val="C0C0C0"/>
                </a:outerShdw>
              </a:effectLst>
            </a:endParaRPr>
          </a:p>
        </p:txBody>
      </p:sp>
      <p:sp>
        <p:nvSpPr>
          <p:cNvPr id="53252" name="Rectangle 4"/>
          <p:cNvSpPr>
            <a:spLocks noGrp="1" noChangeArrowheads="1"/>
          </p:cNvSpPr>
          <p:nvPr>
            <p:ph type="body" idx="1"/>
          </p:nvPr>
        </p:nvSpPr>
        <p:spPr>
          <a:xfrm>
            <a:off x="1066800" y="844550"/>
            <a:ext cx="7689850" cy="5105400"/>
          </a:xfrm>
          <a:extLst>
            <a:ext uri="{909E8E84-426E-40dd-AFC4-6F175D3DCCD1}">
              <a14:hiddenFill xmlns="" xmlns:a14="http://schemas.microsoft.com/office/drawing/2010/main">
                <a:solidFill>
                  <a:schemeClr val="accent2"/>
                </a:solidFill>
              </a14:hiddenFill>
            </a:ext>
            <a:ext uri="{91240B29-F687-4f45-9708-019B960494DF}">
              <a14:hiddenLine xmlns="" xmlns:a14="http://schemas.microsoft.com/office/drawing/2010/main" w="9525">
                <a:solidFill>
                  <a:schemeClr val="hlink"/>
                </a:solidFill>
                <a:miter lim="800000"/>
                <a:headEnd/>
                <a:tailEnd/>
              </a14:hiddenLine>
            </a:ext>
          </a:extLst>
        </p:spPr>
        <p:txBody>
          <a:bodyPr/>
          <a:lstStyle/>
          <a:p>
            <a:pPr algn="just" eaLnBrk="1" hangingPunct="1">
              <a:buClr>
                <a:srgbClr val="330099"/>
              </a:buClr>
              <a:buSzPct val="120000"/>
              <a:buFont typeface="Wingdings" pitchFamily="2" charset="2"/>
              <a:buChar char="ü"/>
            </a:pPr>
            <a:r>
              <a:rPr lang="es-ES" altLang="es-MX" sz="2400" b="1" dirty="0" smtClean="0">
                <a:solidFill>
                  <a:srgbClr val="0000CC"/>
                </a:solidFill>
              </a:rPr>
              <a:t>LOS </a:t>
            </a:r>
            <a:r>
              <a:rPr lang="es-ES" altLang="es-MX" sz="2400" b="1" i="1" u="sng" dirty="0" smtClean="0">
                <a:solidFill>
                  <a:srgbClr val="FF0000"/>
                </a:solidFill>
                <a:effectLst>
                  <a:outerShdw blurRad="38100" dist="38100" dir="2700000" algn="tl">
                    <a:srgbClr val="C0C0C0"/>
                  </a:outerShdw>
                </a:effectLst>
              </a:rPr>
              <a:t>ADMINISTRADORES</a:t>
            </a:r>
            <a:r>
              <a:rPr lang="es-ES" altLang="es-MX" sz="2400" b="1" dirty="0" smtClean="0">
                <a:solidFill>
                  <a:srgbClr val="FF0000"/>
                </a:solidFill>
                <a:effectLst>
                  <a:outerShdw blurRad="38100" dist="38100" dir="2700000" algn="tl">
                    <a:srgbClr val="C0C0C0"/>
                  </a:outerShdw>
                </a:effectLst>
              </a:rPr>
              <a:t> </a:t>
            </a:r>
            <a:r>
              <a:rPr lang="es-ES" altLang="es-MX" sz="2400" b="1" dirty="0" smtClean="0">
                <a:solidFill>
                  <a:srgbClr val="0000CC"/>
                </a:solidFill>
              </a:rPr>
              <a:t>OBSERVAN EL </a:t>
            </a:r>
            <a:r>
              <a:rPr lang="es-ES" altLang="es-MX" sz="2400" b="1" i="1" u="sng" dirty="0" smtClean="0">
                <a:solidFill>
                  <a:srgbClr val="FF0000"/>
                </a:solidFill>
                <a:effectLst>
                  <a:outerShdw blurRad="38100" dist="38100" dir="2700000" algn="tl">
                    <a:srgbClr val="C0C0C0"/>
                  </a:outerShdw>
                </a:effectLst>
              </a:rPr>
              <a:t>COMPORTAMIENTO</a:t>
            </a:r>
            <a:r>
              <a:rPr lang="es-ES" altLang="es-MX" sz="2400" b="1" dirty="0" smtClean="0">
                <a:solidFill>
                  <a:srgbClr val="0000CC"/>
                </a:solidFill>
              </a:rPr>
              <a:t> DE LOS </a:t>
            </a:r>
            <a:r>
              <a:rPr lang="es-ES" altLang="es-MX" sz="2400" b="1" i="1" u="sng" dirty="0" smtClean="0">
                <a:solidFill>
                  <a:srgbClr val="FF0000"/>
                </a:solidFill>
              </a:rPr>
              <a:t>INDIVIDUOS</a:t>
            </a:r>
            <a:r>
              <a:rPr lang="es-ES" altLang="es-MX" sz="2400" b="1" u="sng" dirty="0" smtClean="0">
                <a:solidFill>
                  <a:srgbClr val="FF0000"/>
                </a:solidFill>
              </a:rPr>
              <a:t> </a:t>
            </a:r>
            <a:r>
              <a:rPr lang="es-ES" altLang="es-MX" sz="2400" b="1" dirty="0" smtClean="0">
                <a:solidFill>
                  <a:srgbClr val="0000CC"/>
                </a:solidFill>
              </a:rPr>
              <a:t>EN LA ORGANIZACIÓN. </a:t>
            </a:r>
            <a:endParaRPr lang="es-MX" altLang="es-MX" sz="2400" b="1" dirty="0" smtClean="0">
              <a:solidFill>
                <a:srgbClr val="0000CC"/>
              </a:solidFill>
            </a:endParaRPr>
          </a:p>
          <a:p>
            <a:pPr algn="just" eaLnBrk="1" hangingPunct="1">
              <a:buClr>
                <a:srgbClr val="330099"/>
              </a:buClr>
              <a:buSzPct val="120000"/>
              <a:buFont typeface="Wingdings" pitchFamily="2" charset="2"/>
              <a:buChar char="ü"/>
            </a:pPr>
            <a:r>
              <a:rPr lang="es-ES" altLang="es-MX" sz="2400" b="1" dirty="0" smtClean="0">
                <a:solidFill>
                  <a:srgbClr val="0000CC"/>
                </a:solidFill>
              </a:rPr>
              <a:t>ENTENDEMOS LA COMPLEJIDAD DE LAS RELACIONES </a:t>
            </a:r>
            <a:r>
              <a:rPr lang="es-ES" altLang="es-MX" sz="2400" b="1" i="1" u="sng" dirty="0" smtClean="0">
                <a:solidFill>
                  <a:srgbClr val="FF0000"/>
                </a:solidFill>
              </a:rPr>
              <a:t>INTERPERSONALES</a:t>
            </a:r>
            <a:r>
              <a:rPr lang="es-MX" altLang="es-MX" sz="2400" b="1" dirty="0" smtClean="0">
                <a:solidFill>
                  <a:srgbClr val="0000CC"/>
                </a:solidFill>
              </a:rPr>
              <a:t>.</a:t>
            </a:r>
            <a:r>
              <a:rPr lang="es-ES" altLang="es-MX" sz="2400" b="1" dirty="0" smtClean="0">
                <a:solidFill>
                  <a:srgbClr val="0000CC"/>
                </a:solidFill>
              </a:rPr>
              <a:t> </a:t>
            </a:r>
            <a:endParaRPr lang="es-MX" altLang="es-MX" sz="2400" b="1" dirty="0" smtClean="0">
              <a:solidFill>
                <a:srgbClr val="0000CC"/>
              </a:solidFill>
            </a:endParaRPr>
          </a:p>
          <a:p>
            <a:pPr algn="just" eaLnBrk="1" hangingPunct="1">
              <a:buClr>
                <a:srgbClr val="330099"/>
              </a:buClr>
              <a:buSzPct val="120000"/>
              <a:buFont typeface="Wingdings" pitchFamily="2" charset="2"/>
              <a:buChar char="ü"/>
            </a:pPr>
            <a:r>
              <a:rPr lang="es-ES" altLang="es-MX" sz="2400" b="1" dirty="0" smtClean="0">
                <a:solidFill>
                  <a:srgbClr val="0000CC"/>
                </a:solidFill>
              </a:rPr>
              <a:t>EXAMINAMOS LA DINÁMICA DE LAS RELACIONES EN </a:t>
            </a:r>
            <a:r>
              <a:rPr lang="es-ES" altLang="es-MX" sz="2400" b="1" i="1" u="sng" dirty="0" smtClean="0">
                <a:solidFill>
                  <a:srgbClr val="FF0000"/>
                </a:solidFill>
              </a:rPr>
              <a:t>GRUPOS</a:t>
            </a:r>
            <a:r>
              <a:rPr lang="es-ES" altLang="es-MX" sz="2400" b="1" u="sng" dirty="0" smtClean="0">
                <a:solidFill>
                  <a:srgbClr val="FF0000"/>
                </a:solidFill>
              </a:rPr>
              <a:t> </a:t>
            </a:r>
            <a:r>
              <a:rPr lang="es-ES" altLang="es-MX" sz="2400" b="1" dirty="0" smtClean="0">
                <a:solidFill>
                  <a:srgbClr val="0000CC"/>
                </a:solidFill>
              </a:rPr>
              <a:t>PEQUEÑOS, TANTO EN EQUIPOS FORMALES COMO EN GRUPOS INFORMALES. </a:t>
            </a:r>
            <a:endParaRPr lang="es-MX" altLang="es-MX" sz="2400" b="1" dirty="0" smtClean="0">
              <a:solidFill>
                <a:srgbClr val="0000CC"/>
              </a:solidFill>
            </a:endParaRPr>
          </a:p>
        </p:txBody>
      </p:sp>
      <p:sp>
        <p:nvSpPr>
          <p:cNvPr id="20485" name="Rectangle 6"/>
          <p:cNvSpPr>
            <a:spLocks noChangeArrowheads="1"/>
          </p:cNvSpPr>
          <p:nvPr/>
        </p:nvSpPr>
        <p:spPr bwMode="auto">
          <a:xfrm>
            <a:off x="4567238" y="2751138"/>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20486" name="Rectangle 7"/>
          <p:cNvSpPr>
            <a:spLocks noChangeArrowheads="1"/>
          </p:cNvSpPr>
          <p:nvPr/>
        </p:nvSpPr>
        <p:spPr bwMode="auto">
          <a:xfrm>
            <a:off x="4479925" y="2751138"/>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61445" name="AutoShape 9" descr="data:image/jpg;base64,/9j/4AAQSkZJRgABAQAAAQABAAD/2wBDAAkGBwgHBgkIBwgKCgkLDRYPDQwMDRsUFRAWIB0iIiAdHx8kKDQsJCYxJx8fLT0tMTU3Ojo6Iys/RD84QzQ5Ojf/2wBDAQoKCg0MDRoPDxo3JR8lNzc3Nzc3Nzc3Nzc3Nzc3Nzc3Nzc3Nzc3Nzc3Nzc3Nzc3Nzc3Nzc3Nzc3Nzc3Nzc3Nzf/wAARCACMAIwDASIAAhEBAxEB/8QAHAAAAgIDAQEAAAAAAAAAAAAABAUDBgECBwAI/8QAQhAAAgEDAgMGAgcECQMFAAAAAQIDAAQREiEFMUEGEyJRYXGBkRQjMkKhscEV0dLwBzNSU2KTosLhJXLxRWNzguL/xAAZAQADAQEBAAAAAAAAAAAAAAAAAgMBBAX/xAAjEQACAgMAAgICAwAAAAAAAAAAAQIRAxIhMUEEEyJhI1GB/9oADAMBAAIRAxEAPwC8mAufCAPPOd63itAXVWY7nHhIOKDW4njY/Vqf/r+6irW+dpFDRYPIYbqfevUadHkUFfsxcnTK4xsMpn8q0PDjoyZd8ZPgNYjvx9IuYHeNWgK6zIAoOsFhg58s1sblmtdeu27vTjXr2z71P80DQG8LCUxjxANpz8cVAW9RREV9GGmdpYshwhkEgwCfM/OiDxewZQwvIShONRk2B9yKrcl6JNMXBuRG4rOqjmvLKXR3RS57yQREwlG0kg7nlgbUDdCKOQBJ4mB5KJAT7YrYu3TQrTMhqzqoVbiFjhZkJ54VgTUNtfpLBHJNogdxkxvIuVHTPwxT6sKYxDCs66G15GQc1nXWagEh6zroXXXtdZqAXrr3eUJrrYMScAHz2H8+VGoBXeV7vahnTuuTZ3x+JH6VD3lLVgTGprTAnjJxjUKgzvWdRAB1aQGBJG3n1rX4LgfELFbntORcWnfQNdW5YPFqRgLeQEnIOwOB70JxGytba/nb9nauHJeRu6RWxdMG2YZ0gb+LGTjnVktmuJiifSJhqiD57zkM4xuKDvLom1McksxSaI5XUucbgjOnPxpYyd1/g+xRrgW8jXP0ODuoFu4GZGtCwAEb5Jj2JGTUtva20qqVVZFkvIBLGLLuECjVvpPPnufanltb2/D+9W1WWMyldRMjMTjGPwqUzSnndnPqT+tdbyekTlISNAlpxtWsLbu41mtyBGg0kgSZPl5V7s9bW9x+zoZQkcsTI0gXhLK+odGmzjB6k06Nw4XDTg+un/iiEkeNIZYn0sRlj/awxHKllN0Kp0LLHgUEPB7G5a0Ec6Q6iwjCvqKkYbbPXrSHSVhhjuLSFNNrEAZOGtMz+AZ8Q5Y5YrosF2l1Fkr4t8o3TpQV3btCSyNlOZx92lhmd0zFKmLODBk4RZI4KsIEBDcxtRhNaFvOsF/Wh9diPrN817NR6qxq9RRQEmqvZeVgqNoIGBt9onPy51HqoqwyLqHfAbf5H/gVj8Aj17LLoBeIKNfMODvz/wB1Daj50VxkfZwOUn+0fuoANWQ7EGMc71PAjbENp3PPODtUMah1bAJbI+7k7ny+BpnbppSTCtlQRqLYIOPTY1KcqRdK2FJ3SaZG7ws0XRsDmfT0pTdtAqRApNkJ/ert4j/ho3idrK0MfdKuMZwrHI8Rz70kuRIj4cMAMZGc/wDmkxxT6NJ06PSSwvq1JdN6mRPz0Vr3lqoJNvcnbrP/APmgbpiCME50j0oZpnxhnPxY10qBNtjV2tGOfoU5A5n6SP4akFxZGJQIbgBBgDvl8/8At9aSC5kXk55+dbxzg51nxEc8etNoJY1ivrFJVdIbgOOTd6o/2Uc3ErNo3BhuCCCM6x5f9tLbeKF4oAwGXJGep51ObO2Izj/UKlJRvoWe72z5d1Ptz+tX+CsGW0/urj/OX+Csv3MaYZgwA9CefvUTwxkEpId+W1aqMsnjNo8Uz93cjuwDjvV3yQP7HrUJmsv7q4/zl/goZ5hDa3wIZ9KJnSDvl15VVr/tEsS6YE0AKT3sp8OxA8OB4iCRtmilbHSbouPfWXSO4/zl/gom0ms++iKpMGBwAZV/grkbdqeKd6Cky4G+koMH3qwcM47dcQKGNNEqKdaqcgn+0M0apmuMl06DxSS0JdXSYEEMPrFGcBv8PpS1JbJ1ysdxj/5V/gpdLxO7lH1kBJ0jO+M7/wDJrEMh7pNaANgZAOMUQikqFbLPY58ZA3LqPlk0xgJCPnYmQfmKhiTA8EePFnBkBqZSwiBETfa33G/41zTnZ0xh0KudRhQg/d8s9TSS9V2hl8ORkclPnTd2keGEiJvsHYMvmfM0PM2lPFBIN/8AARn4Glxy1Zs4WytX9u3eLpVsaB0P7q07s6AD9kDfVzNPp5dONUT8s5Cgj86HecDcpIR18OcfjXQsrok8aFBRD/dn3xWiwRK5bbODjlgHHrTKaZCu8bgH/wBs/uoGVomJOnAxzZSBy9q1ZGJoiNXdY1PetkZyQAOpraS6lGRHO/plR+6lE/GeGRuuZtaZPjjRmUYxnJ5dR86MUwOiSIyOjjKsNwRzprM1GPDFmurj6x8ssZx4cdR++iru3eKUFXOSM8gP03rXs2o+lygYGIzyI8x6UXxyeGzU3FzII4lUZZuXXb3qUpvaiqhHWyu9oJWsuA8QlUAlhFGTk7AyLn8K5VeXDXEgLIqYUKQvLOTv8zXU07R8EvrS/huA/cKia2mjGn+sUDkSRviq5d9m7SW5dZItCy+OKaF8oyEnSw9/l+dNH3ZtqNFTsuH3NxbvdRRaoIs6iCARgbkDriiOE/S34pbrwwE3OshVUjc8987Y5/CrdFBFw+xt7W3zLLFqVWxjWW8x8cb1duyPZ7h3BE75YYjxKVQzykZC530L5dNxz68sAnLSJsfzZvB2ZumsUeZ4o59GTECWUHy1f8UruOEX8cpRrS4yP7KFh8xtV0dmZiSVRhvnGMZ6ZHP+fKtzJKuxMfsx3H765lmmirwwYvt/pUx0LEhJ5hZCMe/ho+OydFBuJI0AP2VJYfkKFiLwDSrgnzXlREJLNqYknzNJIaNeze9tmWBJoyr6ByYlfvemaVSiUxMcoD6Odvwp1PHrkgLHcxvGD5Z33HuopHPrTZpUDZO6x9fnWwDIq8A80kisP6rOfvFjn/TUUkspBVhEw8g5z+VYnc6tRudvLSKgeMsciRdXQgKT+VXSIMyWkx4o1z0BbOP9NIe1TXR4PJHbJqeZlj0AknBOTjYeVNH7xpBGJnY8gcLz+VD3LIV0GQbsGDOBsenKqRQllJsuD8YmiMZhljToZNlGff0/SnXYmWcWVxZSJvbTlVGvkCM4Hxz86du9+9usarbxvr0Md2GMZyNsfPNCLIltd3BUAZiBkkU4yQyAbeR1flTN2ZZZ+z5Y3EwZRtHtg56+1B9sILS7eIXb3P1IIWKNtKtnnk/AfKo+DcXht5mMpJWQBS+r7O/M1D2rtnHFTCkkiFsSBcnHLfGNjy/OpJfydHv8OFM4tFDDBxb6DCscQtYcqCTg98vn6YorsFBccYsby1hYd7Y6XiDnSrK+rKE9NwCPc5oq4t43tr4kH+qjUjb+8U5+da9n+00XZvj0lteNGbK80s8+k64iqkKds5HPpnfPTekrSbQQp0mH8FsZJOOZuYJFSyGsqynHeD7K55c98enrV+iBSCMZOQudxzJ2HL41olxb39vDcWs8c8OcxvGda5O3Me9THTjbAG+wPQDy965pzci0IamyMe8Ea6dvskfdx5j32r2plAAaNMfdkGSPxH8/IQSuIY2lmYAbJqflnr79dh18udDPdxMx1TLkc86ifmMUmrYzlQyYDO64x+VSRFQedSylEwW9iK1Nq+QwGB1U86Sx9bYYSpRCCM42PlvVK45fwWXEZrdpJQ2deBsoDbgZztVwfAjRT0X9TVV7Q9nxxbjsGktGJINcso3HgJCjfbOWXbbYGnwtJ9DNBuPCtz8fjS3BuBomPMfSAVHljf8ASgH7QLGzkQG4dyFhjjJLO2DseuMjpmrDHwG5tYWDPbO5Y4zqTIwAPtqBzpnwHgiG5F1fweOBw0UZXKqw5OcczucfPoK6XkglaOVY5N0wzsvYs3CY7i8t0guLlSQADmNGHhG/I43PvjpXNrqeTvXgm2aNijAHqCQa7DLKqhgWQMBkgtg4+NcX4ldR3XFb2aEjQ1zIV9tRrPjtuTbG+RFJJIli4i2sx3bsAMESA5G3LI/d8qguLoCBoYiXaVgZ5d8HByFXrjJBJ6kDoBQ0x35/jUDuSAoYjoAvWulo5kENdMSUU5Zjp28ycfrVh7W9qYUv4YJY5GeDJlyNLx7bDp5Z+VVF454ynhVTKQqGUYXJO3tvS7iclxxC4nmn8dwxDSsr5Axtv0HKkklaKQjwsH7et7jh/FpB3oWOKI4KgFsyrVSAuuJ30aRo0txPIESNeZJ2CiirEf8ASOMHXlxFCuMch3ycqadheEJcSyX8yhlibREG3BcjJPrgEfE+lI22W1jFWdf7M8MbgvA+H8PkKl4B9ayZ0l2JZjn3OMnyppklAzKcYyQV/nffNcy4jHHaxy3NwSsaIdscgB0pL2N7WyWd+ls31ME5AlkLs2kA5JA5AncZ6ZPwm8P7COW/R1G7aK7ue7YahGCq4bGT1weh5/L5R/spJfHGRIh5M+5+JyD88n1qu8O4xCWKtLrYbnxaicfnR6XpKhldG1b533+Vbo1wTdPrLdayi44kFwSsa6uW2eX6039a4bwDtIlhO8tvfX0ZkB1r33eBz0J1Z9emafQ9qe1d5L/0+7sXTH2CsbN8eR/CpywSb4XhmS8nVZFVgueeP1NVrjF3dxzusUML9y2w8QYrtsDy325+lDwP2wura0YXPCIXMf1upCxLa35KOhXT15g4xvTe2srmWPPFjZyygg67VHTPuGJzUY1DyVlc1SIOHd3xO0Fy9vfWIB+zKQh9x5j3qeC2ntpnKTiVG0nMgAY48yByx150bc7wsulifIVBbs4hWMx7gcycDH51lthqk+i+7sbq7kX6VHbMFbKBnbKjOMDA2yK5pe9iuJ2nF5Irdu8t5JARKDkR6mOzeoG5x8K680eN2cnzAOB/PxrzIhiMZRWjP3CNsU8MziJLCpHIrzsnIgf6NxVbgoM5+jOqn2bJB+FIohNY8Rkjn+jo0YXTJLhkLHBGxIJ26AH23zXcX4fZuhVraHu8aQunwgeg5Cldz2Q7P3Uvey8LhaQDAOptvbfAqq+TymIvj07OPXrzBma0kZgytmO3Ot1B5gBdlU4zn254wENtMLiRYZEEduvSJDjONsnqeQz612zinYHgc1q8MZubV3YsO5kBYsSDzYE/dG/v5mo76x4dZ8NS3NjHLEunaSLLyEcmJ89uZrVkvwbJKPk54be1ThV8RCyWRgjH0gxYaQ/SByAOSOWD+dXDgdhHbcNgiEaRd2n1gUYy53bbz6fCtLbhlrc8Qvb2NDHGtvEBC5JXvBKrDBz0wCRgbketDdoeJtwPhbTFdcz5WMZyM+ZI6D8dqdeyc5bUkivf0hcUQuvDbU504ec+vRf1+VU+xmEFyrsQAM5z7VpNM88jSyuXdyWZidyfOoTzzTXQyjyi02N4sn18BIKnAOMHbf8AWn3DXub+376FGHiKth8eL+cVU+Ag/Q5ieQfb5CrzwBDbcJt1BALgyHPqc/liq3as5ZKm0ilnhCH/ANW4T8bhv4aljspIsFeNcK25ZuWOP9NKjkGpILae4DNCjFUGWboo9TUer2dSp+i8RdoLy1tbCKHj3DHWKArMss5ddXeORsyH7pXl+lWSz7TXsUUdzd3tjHbhwutLohT6BJFb8CPhvXJHX6HOpDpJKhDHw5UHyOef/mori5muX1SuW68sCk1s3h3mx7X2IEaXN/w99beJ4mZCo8yDkH3DfCn8fELGZA1vd286sdjHIGr5xspY7RlJLXErAFYY3IUHn4sfa2zlR8804s7q4upUN3LDdSkaRqYRw2wxnxvsBjJ8I8jvuKV4Y/2MpzR3Jb2PU3e4RV5Nq1A/Ab/hRELxXKK8E8Thtxv+nOuFXHaqazkEMcy3hQAd+kjIqnyTzHvkeXmT7DjXHLol/pBhwVIWSfVnOceHB8ifMAE9DSvB+w+2Sfg7PcfVwu4ZGYDq2M/hUVlMl1CXWWIsp0uqyagrdRnAzzrn3Du2b8NUx8dMpimQbNKWCZ5EEjOk5OxJ9OoFevO3fEOFo0NvYG1incyLN3wk704AyHAKkYA5cqX6ZeBvt9pHaG0RjU8kY8OefSgDxGOd5EguYNAQFtMpDrq5bcx1+VccPbLifEI8wWdujD7U8rsxJxyB5kY3IyRvk4BqWPjlzwaWQOp4hNMxaRoD4U09cgtq3LbkjcHyplirjZjnJriL/wASl4dYrxHiV9dM8L248KSGTDBhpODv5DyrjF9xO84lxKXiM1ybWLOlGGSAByRQPtHz6b74zR3aXtDPekQXkciKp1m0L4JboZCN/ULz6kjaq5PM0765PtYAAUYAHkB0FUSFitfKM312bqYyFFXbGQoBb1OABn2HlUKqzAuB4VPPpXm2wRzrUHO3IeVHgbyO7O/jKG3ihkGR9iOPV8sV0C3YiFRIgQgYCg50joM+1V3+j+wZrC7u1UktKI8jyAB/NvwqyNC2elWTtdOTKkpUjmxOamS/ubeHu7d+6GCCUGCd87n4D5DyFDDmfevSfYrGWXGRd5ucjnUsMUlw4jgjaRzuERSx+QoZudTWV/dcMuVurKVopU3yORxvgjqNhsantRRxsKtNKLrkkLIx09xGfFLyOD5A7b8/IGmfEL9DwYWLxQwkPqjggzqQ55ysc6sg/Z5+EE45Uf2qij/YvD+ORL3N5dCMTd2SFbUr5OPPwjr1Pwr/AA6FHukDqGURs+k8iVRmAPpkCmi1JWI7jwxY2t200U1vGAQ6lGkKhSc+Hnz3HxpnHx2/XiHdiVGdSIlbDDRpOwXJyB6Nt5im7wgXLwwPLBG7GJljlYhtKBgxDE5b8NhgAgGhHsLa0sra4hiAkltXl1HcoyuoBB58mPX8hRab6DjSdDa74fY2vDjdcXxLqBz9YBhweWGGOhyNznA2O1USTifc3dwbABbORhmFkBjfA5lDtvz9M7YxTTjzMbElmLHbdjnqKrJ2z70ZItPpmJpx4WSy41F9Fe1sJ04XK+rPeamifJBID7so8K7MGG3MAkE3ifEYOEd2IobsTFHVJe8xHLGdvAd15Yyy5O3MZwKWTjcUwtL2ezsZe6fVCzkPbyDVE+x3Knr6jB9ai1Z0JkM0sl3O9xNjW5ydIwBtgADoAABjyArUgCnPHuHW9gLGS2DKLq2WZkLZCE9BnfHuSfWkzc9xmrKqJPyaaGkOFGTWjLoOM71MkruQurSPJdqw8KiXTlsE0rSNVll7Mcds+H2CW8k7RSF2ZjjbfAG/sKtttx21kgRv2lAcj706A/nXL5IlGwzWjRjOxIprfgm8cZOz/9k=">
            <a:hlinkClick r:id="rId3"/>
          </p:cNvPr>
          <p:cNvSpPr>
            <a:spLocks noChangeAspect="1" noChangeArrowheads="1"/>
          </p:cNvSpPr>
          <p:nvPr/>
        </p:nvSpPr>
        <p:spPr bwMode="auto">
          <a:xfrm>
            <a:off x="4545013" y="3911600"/>
            <a:ext cx="9525" cy="196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endParaRPr lang="es-MX" altLang="es-MX"/>
          </a:p>
        </p:txBody>
      </p:sp>
      <p:sp>
        <p:nvSpPr>
          <p:cNvPr id="20488" name="Rectangle 10"/>
          <p:cNvSpPr>
            <a:spLocks noChangeArrowheads="1"/>
          </p:cNvSpPr>
          <p:nvPr/>
        </p:nvSpPr>
        <p:spPr bwMode="auto">
          <a:xfrm>
            <a:off x="2986088" y="1500188"/>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20490" name="Rectangle 15"/>
          <p:cNvSpPr>
            <a:spLocks noChangeArrowheads="1"/>
          </p:cNvSpPr>
          <p:nvPr/>
        </p:nvSpPr>
        <p:spPr bwMode="auto">
          <a:xfrm>
            <a:off x="2986088" y="2660650"/>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pic>
        <p:nvPicPr>
          <p:cNvPr id="61448" name="Picture 14" descr="http://t3.gstatic.com/images?q=tbn:ANd9GcSGqMYmSgtfx0S0xShCrXa894o3kkSylbEqeSO9wvl_h_Bo5JftlA">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59437" y="4666413"/>
            <a:ext cx="1788755" cy="1786775"/>
          </a:xfrm>
          <a:prstGeom prst="rect">
            <a:avLst/>
          </a:prstGeom>
          <a:noFill/>
          <a:ln>
            <a:noFill/>
          </a:ln>
          <a:scene3d>
            <a:camera prst="orthographicFront"/>
            <a:lightRig rig="threePt" dir="t"/>
          </a:scene3d>
          <a:sp3d>
            <a:bevelT w="152400" h="50800" prst="softRound"/>
          </a:sp3d>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492" name="Rectangle 16"/>
          <p:cNvSpPr>
            <a:spLocks noChangeArrowheads="1"/>
          </p:cNvSpPr>
          <p:nvPr/>
        </p:nvSpPr>
        <p:spPr bwMode="auto">
          <a:xfrm>
            <a:off x="209550" y="1495425"/>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20493" name="Rectangle 17"/>
          <p:cNvSpPr>
            <a:spLocks noChangeArrowheads="1"/>
          </p:cNvSpPr>
          <p:nvPr/>
        </p:nvSpPr>
        <p:spPr bwMode="auto">
          <a:xfrm>
            <a:off x="122238" y="1495425"/>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20494" name="Rectangle 21"/>
          <p:cNvSpPr>
            <a:spLocks noChangeArrowheads="1"/>
          </p:cNvSpPr>
          <p:nvPr/>
        </p:nvSpPr>
        <p:spPr bwMode="auto">
          <a:xfrm>
            <a:off x="209550" y="2655888"/>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pic>
        <p:nvPicPr>
          <p:cNvPr id="61452" name="Picture 20" descr="http://t0.gstatic.com/images?q=tbn:ANd9GcQlFjvstRzkVhwanuz0txVdGKsrXG5uBB1Pjhh8GldNcTG91DeDpQ">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55776" y="4666413"/>
            <a:ext cx="1728887" cy="1753438"/>
          </a:xfrm>
          <a:prstGeom prst="rect">
            <a:avLst/>
          </a:prstGeom>
          <a:noFill/>
          <a:ln>
            <a:noFill/>
          </a:ln>
          <a:scene3d>
            <a:camera prst="orthographicFront"/>
            <a:lightRig rig="threePt" dir="t"/>
          </a:scene3d>
          <a:sp3d>
            <a:bevelT/>
          </a:sp3d>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3270" name="Text Box 22"/>
          <p:cNvSpPr txBox="1">
            <a:spLocks noChangeArrowheads="1"/>
          </p:cNvSpPr>
          <p:nvPr/>
        </p:nvSpPr>
        <p:spPr bwMode="auto">
          <a:xfrm>
            <a:off x="4572000" y="5157192"/>
            <a:ext cx="106680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es-MX" sz="3600" b="1" i="1" dirty="0">
                <a:solidFill>
                  <a:srgbClr val="FF0000"/>
                </a:solidFill>
                <a:effectLst>
                  <a:outerShdw blurRad="38100" dist="38100" dir="2700000" algn="tl">
                    <a:srgbClr val="C0C0C0"/>
                  </a:outerShdw>
                </a:effectLst>
                <a:ea typeface="+mn-ea"/>
              </a:rPr>
              <a:t>VS.</a:t>
            </a:r>
            <a:endParaRPr lang="es-ES" sz="3600" b="1" i="1" dirty="0">
              <a:solidFill>
                <a:srgbClr val="FF0000"/>
              </a:solidFill>
              <a:effectLst>
                <a:outerShdw blurRad="38100" dist="38100" dir="2700000" algn="tl">
                  <a:srgbClr val="C0C0C0"/>
                </a:outerShdw>
              </a:effectLst>
              <a:ea typeface="+mn-ea"/>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53250"/>
                                        </p:tgtEl>
                                        <p:attrNameLst>
                                          <p:attrName>style.visibility</p:attrName>
                                        </p:attrNameLst>
                                      </p:cBhvr>
                                      <p:to>
                                        <p:strVal val="visible"/>
                                      </p:to>
                                    </p:set>
                                    <p:animEffect transition="in" filter="barn(outHorizontal)">
                                      <p:cBhvr>
                                        <p:cTn id="7" dur="500"/>
                                        <p:tgtEl>
                                          <p:spTgt spid="53250"/>
                                        </p:tgtEl>
                                      </p:cBhvr>
                                    </p:animEffect>
                                  </p:childTnLst>
                                </p:cTn>
                              </p:par>
                            </p:childTnLst>
                          </p:cTn>
                        </p:par>
                        <p:par>
                          <p:cTn id="8" fill="hold" nodeType="afterGroup">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53252">
                                            <p:txEl>
                                              <p:pRg st="0" end="0"/>
                                            </p:txEl>
                                          </p:spTgt>
                                        </p:tgtEl>
                                        <p:attrNameLst>
                                          <p:attrName>style.visibility</p:attrName>
                                        </p:attrNameLst>
                                      </p:cBhvr>
                                      <p:to>
                                        <p:strVal val="visible"/>
                                      </p:to>
                                    </p:set>
                                    <p:anim calcmode="lin" valueType="num">
                                      <p:cBhvr additive="base">
                                        <p:cTn id="11" dur="500" fill="hold"/>
                                        <p:tgtEl>
                                          <p:spTgt spid="53252">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53252">
                                            <p:txEl>
                                              <p:pRg st="0" end="0"/>
                                            </p:txEl>
                                          </p:spTgt>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53252">
                                            <p:txEl>
                                              <p:pRg st="1" end="1"/>
                                            </p:txEl>
                                          </p:spTgt>
                                        </p:tgtEl>
                                        <p:attrNameLst>
                                          <p:attrName>style.visibility</p:attrName>
                                        </p:attrNameLst>
                                      </p:cBhvr>
                                      <p:to>
                                        <p:strVal val="visible"/>
                                      </p:to>
                                    </p:set>
                                    <p:anim calcmode="lin" valueType="num">
                                      <p:cBhvr additive="base">
                                        <p:cTn id="16" dur="500" fill="hold"/>
                                        <p:tgtEl>
                                          <p:spTgt spid="53252">
                                            <p:txEl>
                                              <p:pRg st="1" end="1"/>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53252">
                                            <p:txEl>
                                              <p:pRg st="1" end="1"/>
                                            </p:txEl>
                                          </p:spTgt>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1500"/>
                            </p:stCondLst>
                            <p:childTnLst>
                              <p:par>
                                <p:cTn id="19" presetID="2" presetClass="entr" presetSubtype="8" fill="hold" grpId="0" nodeType="afterEffect">
                                  <p:stCondLst>
                                    <p:cond delay="0"/>
                                  </p:stCondLst>
                                  <p:childTnLst>
                                    <p:set>
                                      <p:cBhvr>
                                        <p:cTn id="20" dur="1" fill="hold">
                                          <p:stCondLst>
                                            <p:cond delay="0"/>
                                          </p:stCondLst>
                                        </p:cTn>
                                        <p:tgtEl>
                                          <p:spTgt spid="53252">
                                            <p:txEl>
                                              <p:pRg st="2" end="2"/>
                                            </p:txEl>
                                          </p:spTgt>
                                        </p:tgtEl>
                                        <p:attrNameLst>
                                          <p:attrName>style.visibility</p:attrName>
                                        </p:attrNameLst>
                                      </p:cBhvr>
                                      <p:to>
                                        <p:strVal val="visible"/>
                                      </p:to>
                                    </p:set>
                                    <p:anim calcmode="lin" valueType="num">
                                      <p:cBhvr additive="base">
                                        <p:cTn id="21" dur="500" fill="hold"/>
                                        <p:tgtEl>
                                          <p:spTgt spid="53252">
                                            <p:txEl>
                                              <p:pRg st="2" end="2"/>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53252">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autoUpdateAnimBg="0"/>
      <p:bldP spid="53252" grpId="0" build="p" autoUpdateAnimBg="0" advAuto="0"/>
    </p:bldLst>
  </p:timing>
</p:sld>
</file>

<file path=ppt/slides/slide3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115616" y="1683297"/>
            <a:ext cx="7416824" cy="3761927"/>
          </a:xfrm>
          <a:prstGeom prst="rect">
            <a:avLst/>
          </a:prstGeom>
        </p:spPr>
        <p:txBody>
          <a:bodyPr vert="horz" wrap="square" lIns="0" tIns="85725" rIns="0" bIns="0" rtlCol="0">
            <a:spAutoFit/>
          </a:bodyPr>
          <a:lstStyle/>
          <a:p>
            <a:pPr marL="12700" algn="just">
              <a:lnSpc>
                <a:spcPct val="100000"/>
              </a:lnSpc>
              <a:spcBef>
                <a:spcPts val="675"/>
              </a:spcBef>
            </a:pPr>
            <a:r>
              <a:rPr sz="3200" b="1" i="1" spc="-5" dirty="0">
                <a:solidFill>
                  <a:srgbClr val="073D86"/>
                </a:solidFill>
                <a:latin typeface="Candara"/>
                <a:cs typeface="Candara"/>
              </a:rPr>
              <a:t>Como </a:t>
            </a:r>
            <a:r>
              <a:rPr sz="3200" b="1" i="1" dirty="0">
                <a:solidFill>
                  <a:srgbClr val="073D86"/>
                </a:solidFill>
                <a:latin typeface="Candara"/>
                <a:cs typeface="Candara"/>
              </a:rPr>
              <a:t>mejorar las relaciones</a:t>
            </a:r>
            <a:r>
              <a:rPr sz="3200" b="1" i="1" spc="-40" dirty="0">
                <a:solidFill>
                  <a:srgbClr val="073D86"/>
                </a:solidFill>
                <a:latin typeface="Candara"/>
                <a:cs typeface="Candara"/>
              </a:rPr>
              <a:t> </a:t>
            </a:r>
            <a:r>
              <a:rPr sz="3200" b="1" i="1" spc="-5" dirty="0">
                <a:solidFill>
                  <a:srgbClr val="073D86"/>
                </a:solidFill>
                <a:latin typeface="Candara"/>
                <a:cs typeface="Candara"/>
              </a:rPr>
              <a:t>profesionales</a:t>
            </a:r>
            <a:r>
              <a:rPr sz="3200" b="1" i="1" spc="-5" dirty="0" smtClean="0">
                <a:solidFill>
                  <a:srgbClr val="073D86"/>
                </a:solidFill>
                <a:latin typeface="Candara"/>
                <a:cs typeface="Candara"/>
              </a:rPr>
              <a:t>:</a:t>
            </a:r>
            <a:endParaRPr lang="es-ES" sz="3200" b="1" i="1" spc="-5" dirty="0" smtClean="0">
              <a:solidFill>
                <a:srgbClr val="073D86"/>
              </a:solidFill>
              <a:latin typeface="Candara"/>
              <a:cs typeface="Candara"/>
            </a:endParaRPr>
          </a:p>
          <a:p>
            <a:pPr marL="12700" algn="just">
              <a:lnSpc>
                <a:spcPct val="100000"/>
              </a:lnSpc>
              <a:spcBef>
                <a:spcPts val="675"/>
              </a:spcBef>
            </a:pPr>
            <a:endParaRPr sz="1600" dirty="0">
              <a:latin typeface="Candara"/>
              <a:cs typeface="Candara"/>
            </a:endParaRPr>
          </a:p>
          <a:p>
            <a:pPr marL="353695" indent="-340995" algn="just">
              <a:lnSpc>
                <a:spcPct val="100000"/>
              </a:lnSpc>
              <a:spcBef>
                <a:spcPts val="575"/>
              </a:spcBef>
              <a:buClr>
                <a:srgbClr val="30B6FC"/>
              </a:buClr>
              <a:buFont typeface="Wingdings"/>
              <a:buChar char=""/>
              <a:tabLst>
                <a:tab pos="354330" algn="l"/>
              </a:tabLst>
            </a:pPr>
            <a:r>
              <a:rPr sz="3200" spc="-5" dirty="0">
                <a:solidFill>
                  <a:srgbClr val="073D86"/>
                </a:solidFill>
                <a:latin typeface="Candara"/>
                <a:cs typeface="Candara"/>
              </a:rPr>
              <a:t>Tipos de</a:t>
            </a:r>
            <a:r>
              <a:rPr sz="3200" spc="5" dirty="0">
                <a:solidFill>
                  <a:srgbClr val="073D86"/>
                </a:solidFill>
                <a:latin typeface="Candara"/>
                <a:cs typeface="Candara"/>
              </a:rPr>
              <a:t> </a:t>
            </a:r>
            <a:r>
              <a:rPr sz="3200" spc="-5" dirty="0">
                <a:solidFill>
                  <a:srgbClr val="073D86"/>
                </a:solidFill>
                <a:latin typeface="Candara"/>
                <a:cs typeface="Candara"/>
              </a:rPr>
              <a:t>enfado</a:t>
            </a:r>
            <a:endParaRPr sz="3200" dirty="0">
              <a:latin typeface="Candara"/>
              <a:cs typeface="Candara"/>
            </a:endParaRPr>
          </a:p>
          <a:p>
            <a:pPr marL="353695" indent="-340995" algn="just">
              <a:lnSpc>
                <a:spcPct val="100000"/>
              </a:lnSpc>
              <a:spcBef>
                <a:spcPts val="575"/>
              </a:spcBef>
              <a:buClr>
                <a:srgbClr val="30B6FC"/>
              </a:buClr>
              <a:buFont typeface="Wingdings"/>
              <a:buChar char=""/>
              <a:tabLst>
                <a:tab pos="354330" algn="l"/>
              </a:tabLst>
            </a:pPr>
            <a:r>
              <a:rPr sz="3200" spc="-5" dirty="0">
                <a:solidFill>
                  <a:srgbClr val="073D86"/>
                </a:solidFill>
                <a:latin typeface="Candara"/>
                <a:cs typeface="Candara"/>
              </a:rPr>
              <a:t>Chantaje</a:t>
            </a:r>
            <a:r>
              <a:rPr sz="3200" dirty="0">
                <a:solidFill>
                  <a:srgbClr val="073D86"/>
                </a:solidFill>
                <a:latin typeface="Candara"/>
                <a:cs typeface="Candara"/>
              </a:rPr>
              <a:t> </a:t>
            </a:r>
            <a:r>
              <a:rPr sz="3200" spc="-5" dirty="0">
                <a:solidFill>
                  <a:srgbClr val="073D86"/>
                </a:solidFill>
                <a:latin typeface="Candara"/>
                <a:cs typeface="Candara"/>
              </a:rPr>
              <a:t>emocional</a:t>
            </a:r>
            <a:endParaRPr sz="3200" dirty="0">
              <a:latin typeface="Candara"/>
              <a:cs typeface="Candara"/>
            </a:endParaRPr>
          </a:p>
          <a:p>
            <a:pPr marL="353695" indent="-340995" algn="just">
              <a:lnSpc>
                <a:spcPct val="100000"/>
              </a:lnSpc>
              <a:spcBef>
                <a:spcPts val="580"/>
              </a:spcBef>
              <a:buClr>
                <a:srgbClr val="30B6FC"/>
              </a:buClr>
              <a:buFont typeface="Wingdings"/>
              <a:buChar char=""/>
              <a:tabLst>
                <a:tab pos="354330" algn="l"/>
              </a:tabLst>
            </a:pPr>
            <a:r>
              <a:rPr sz="3200" dirty="0">
                <a:solidFill>
                  <a:srgbClr val="073D86"/>
                </a:solidFill>
                <a:latin typeface="Candara"/>
                <a:cs typeface="Candara"/>
              </a:rPr>
              <a:t>El</a:t>
            </a:r>
            <a:r>
              <a:rPr sz="3200" spc="-5" dirty="0">
                <a:solidFill>
                  <a:srgbClr val="073D86"/>
                </a:solidFill>
                <a:latin typeface="Candara"/>
                <a:cs typeface="Candara"/>
              </a:rPr>
              <a:t> </a:t>
            </a:r>
            <a:r>
              <a:rPr sz="3200" dirty="0">
                <a:solidFill>
                  <a:srgbClr val="073D86"/>
                </a:solidFill>
                <a:latin typeface="Candara"/>
                <a:cs typeface="Candara"/>
              </a:rPr>
              <a:t>jefe</a:t>
            </a:r>
            <a:endParaRPr sz="3200" dirty="0">
              <a:latin typeface="Candara"/>
              <a:cs typeface="Candara"/>
            </a:endParaRPr>
          </a:p>
          <a:p>
            <a:pPr marL="353695" indent="-340995" algn="just">
              <a:lnSpc>
                <a:spcPct val="100000"/>
              </a:lnSpc>
              <a:spcBef>
                <a:spcPts val="575"/>
              </a:spcBef>
              <a:buClr>
                <a:srgbClr val="30B6FC"/>
              </a:buClr>
              <a:buFont typeface="Wingdings"/>
              <a:buChar char=""/>
              <a:tabLst>
                <a:tab pos="354330" algn="l"/>
              </a:tabLst>
            </a:pPr>
            <a:r>
              <a:rPr sz="3200" spc="-5" dirty="0">
                <a:solidFill>
                  <a:srgbClr val="073D86"/>
                </a:solidFill>
                <a:latin typeface="Candara"/>
                <a:cs typeface="Candara"/>
              </a:rPr>
              <a:t>Conflictos en el</a:t>
            </a:r>
            <a:r>
              <a:rPr sz="3200" spc="-20" dirty="0">
                <a:solidFill>
                  <a:srgbClr val="073D86"/>
                </a:solidFill>
                <a:latin typeface="Candara"/>
                <a:cs typeface="Candara"/>
              </a:rPr>
              <a:t> </a:t>
            </a:r>
            <a:r>
              <a:rPr sz="3200" spc="-5" dirty="0">
                <a:solidFill>
                  <a:srgbClr val="073D86"/>
                </a:solidFill>
                <a:latin typeface="Candara"/>
                <a:cs typeface="Candara"/>
              </a:rPr>
              <a:t>equipo</a:t>
            </a:r>
            <a:endParaRPr sz="3200" dirty="0">
              <a:latin typeface="Candara"/>
              <a:cs typeface="Candara"/>
            </a:endParaRPr>
          </a:p>
          <a:p>
            <a:pPr marL="353695" indent="-340995" algn="just">
              <a:lnSpc>
                <a:spcPct val="100000"/>
              </a:lnSpc>
              <a:spcBef>
                <a:spcPts val="575"/>
              </a:spcBef>
              <a:buClr>
                <a:srgbClr val="30B6FC"/>
              </a:buClr>
              <a:buFont typeface="Wingdings"/>
              <a:buChar char=""/>
              <a:tabLst>
                <a:tab pos="354330" algn="l"/>
              </a:tabLst>
            </a:pPr>
            <a:r>
              <a:rPr sz="3200" spc="-5" dirty="0">
                <a:solidFill>
                  <a:srgbClr val="073D86"/>
                </a:solidFill>
                <a:latin typeface="Candara"/>
                <a:cs typeface="Candara"/>
              </a:rPr>
              <a:t>Facciones de </a:t>
            </a:r>
            <a:r>
              <a:rPr sz="3200" dirty="0">
                <a:solidFill>
                  <a:srgbClr val="073D86"/>
                </a:solidFill>
                <a:latin typeface="Candara"/>
                <a:cs typeface="Candara"/>
              </a:rPr>
              <a:t>un mismo</a:t>
            </a:r>
            <a:r>
              <a:rPr sz="3200" spc="-10" dirty="0">
                <a:solidFill>
                  <a:srgbClr val="073D86"/>
                </a:solidFill>
                <a:latin typeface="Candara"/>
                <a:cs typeface="Candara"/>
              </a:rPr>
              <a:t> </a:t>
            </a:r>
            <a:r>
              <a:rPr sz="3200" spc="-5" dirty="0">
                <a:solidFill>
                  <a:srgbClr val="073D86"/>
                </a:solidFill>
                <a:latin typeface="Candara"/>
                <a:cs typeface="Candara"/>
              </a:rPr>
              <a:t>equipo</a:t>
            </a:r>
            <a:endParaRPr sz="3200" dirty="0">
              <a:latin typeface="Candara"/>
              <a:cs typeface="Candara"/>
            </a:endParaRPr>
          </a:p>
        </p:txBody>
      </p:sp>
      <p:sp>
        <p:nvSpPr>
          <p:cNvPr id="3" name="object 3"/>
          <p:cNvSpPr txBox="1">
            <a:spLocks noGrp="1"/>
          </p:cNvSpPr>
          <p:nvPr>
            <p:ph type="title"/>
          </p:nvPr>
        </p:nvSpPr>
        <p:spPr>
          <a:xfrm>
            <a:off x="1691680" y="620688"/>
            <a:ext cx="6059805" cy="696595"/>
          </a:xfrm>
          <a:prstGeom prst="rect">
            <a:avLst/>
          </a:prstGeom>
        </p:spPr>
        <p:txBody>
          <a:bodyPr vert="horz" wrap="square" lIns="0" tIns="13335" rIns="0" bIns="0" rtlCol="0">
            <a:spAutoFit/>
          </a:bodyPr>
          <a:lstStyle/>
          <a:p>
            <a:pPr marL="12700">
              <a:lnSpc>
                <a:spcPct val="100000"/>
              </a:lnSpc>
              <a:spcBef>
                <a:spcPts val="105"/>
              </a:spcBef>
            </a:pPr>
            <a:r>
              <a:rPr spc="-5" dirty="0"/>
              <a:t>RELACIONES</a:t>
            </a:r>
            <a:r>
              <a:rPr spc="-100" dirty="0"/>
              <a:t> </a:t>
            </a:r>
            <a:r>
              <a:rPr dirty="0"/>
              <a:t>LABORALES</a:t>
            </a:r>
          </a:p>
        </p:txBody>
      </p:sp>
    </p:spTree>
    <p:extLst>
      <p:ext uri="{BB962C8B-B14F-4D97-AF65-F5344CB8AC3E}">
        <p14:creationId xmlns:p14="http://schemas.microsoft.com/office/powerpoint/2010/main" val="720457061"/>
      </p:ext>
    </p:extLst>
  </p:cSld>
  <p:clrMapOvr>
    <a:masterClrMapping/>
  </p:clrMapOvr>
</p:sld>
</file>

<file path=ppt/slides/slide3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318385" y="580389"/>
            <a:ext cx="4506595" cy="696595"/>
          </a:xfrm>
          <a:prstGeom prst="rect">
            <a:avLst/>
          </a:prstGeom>
        </p:spPr>
        <p:txBody>
          <a:bodyPr vert="horz" wrap="square" lIns="0" tIns="13335" rIns="0" bIns="0" rtlCol="0">
            <a:spAutoFit/>
          </a:bodyPr>
          <a:lstStyle/>
          <a:p>
            <a:pPr marL="12700">
              <a:lnSpc>
                <a:spcPct val="100000"/>
              </a:lnSpc>
              <a:spcBef>
                <a:spcPts val="105"/>
              </a:spcBef>
            </a:pPr>
            <a:r>
              <a:rPr spc="-5" dirty="0"/>
              <a:t>TIPOS </a:t>
            </a:r>
            <a:r>
              <a:rPr dirty="0"/>
              <a:t>DE</a:t>
            </a:r>
            <a:r>
              <a:rPr spc="-80" dirty="0"/>
              <a:t> </a:t>
            </a:r>
            <a:r>
              <a:rPr spc="-10" dirty="0"/>
              <a:t>ENFADO:</a:t>
            </a:r>
          </a:p>
        </p:txBody>
      </p:sp>
      <p:sp>
        <p:nvSpPr>
          <p:cNvPr id="3" name="object 3"/>
          <p:cNvSpPr txBox="1"/>
          <p:nvPr/>
        </p:nvSpPr>
        <p:spPr>
          <a:xfrm>
            <a:off x="762406" y="1640395"/>
            <a:ext cx="7301865" cy="4365298"/>
          </a:xfrm>
          <a:prstGeom prst="rect">
            <a:avLst/>
          </a:prstGeom>
        </p:spPr>
        <p:txBody>
          <a:bodyPr vert="horz" wrap="square" lIns="0" tIns="86360" rIns="0" bIns="0" rtlCol="0">
            <a:spAutoFit/>
          </a:bodyPr>
          <a:lstStyle/>
          <a:p>
            <a:pPr marL="12700">
              <a:lnSpc>
                <a:spcPct val="100000"/>
              </a:lnSpc>
              <a:spcBef>
                <a:spcPts val="680"/>
              </a:spcBef>
            </a:pPr>
            <a:r>
              <a:rPr sz="2800" spc="-5" dirty="0">
                <a:solidFill>
                  <a:srgbClr val="073D86"/>
                </a:solidFill>
                <a:latin typeface="Candara"/>
                <a:cs typeface="Candara"/>
              </a:rPr>
              <a:t>Enfado justificado:</a:t>
            </a:r>
            <a:endParaRPr sz="2800" dirty="0">
              <a:latin typeface="Candara"/>
              <a:cs typeface="Candara"/>
            </a:endParaRPr>
          </a:p>
          <a:p>
            <a:pPr marL="346075" indent="-333375">
              <a:lnSpc>
                <a:spcPct val="100000"/>
              </a:lnSpc>
              <a:spcBef>
                <a:spcPts val="580"/>
              </a:spcBef>
              <a:buClr>
                <a:srgbClr val="30B6FC"/>
              </a:buClr>
              <a:buFont typeface="Wingdings"/>
              <a:buChar char=""/>
              <a:tabLst>
                <a:tab pos="354330" algn="l"/>
              </a:tabLst>
            </a:pPr>
            <a:r>
              <a:rPr sz="2800" dirty="0">
                <a:solidFill>
                  <a:srgbClr val="073D86"/>
                </a:solidFill>
                <a:latin typeface="Candara"/>
                <a:cs typeface="Candara"/>
              </a:rPr>
              <a:t>No </a:t>
            </a:r>
            <a:r>
              <a:rPr sz="2800" spc="-5" dirty="0">
                <a:solidFill>
                  <a:srgbClr val="073D86"/>
                </a:solidFill>
                <a:latin typeface="Candara"/>
                <a:cs typeface="Candara"/>
              </a:rPr>
              <a:t>es </a:t>
            </a:r>
            <a:r>
              <a:rPr sz="2800" dirty="0">
                <a:solidFill>
                  <a:srgbClr val="073D86"/>
                </a:solidFill>
                <a:latin typeface="Candara"/>
                <a:cs typeface="Candara"/>
              </a:rPr>
              <a:t>un buen método </a:t>
            </a:r>
            <a:r>
              <a:rPr sz="2800" spc="-5" dirty="0">
                <a:solidFill>
                  <a:srgbClr val="073D86"/>
                </a:solidFill>
                <a:latin typeface="Candara"/>
                <a:cs typeface="Candara"/>
              </a:rPr>
              <a:t>para </a:t>
            </a:r>
            <a:r>
              <a:rPr sz="2800" dirty="0">
                <a:solidFill>
                  <a:srgbClr val="073D86"/>
                </a:solidFill>
                <a:latin typeface="Candara"/>
                <a:cs typeface="Candara"/>
              </a:rPr>
              <a:t>lograr </a:t>
            </a:r>
            <a:r>
              <a:rPr sz="2800" spc="-5" dirty="0">
                <a:solidFill>
                  <a:srgbClr val="073D86"/>
                </a:solidFill>
                <a:latin typeface="Candara"/>
                <a:cs typeface="Candara"/>
              </a:rPr>
              <a:t>nuestros</a:t>
            </a:r>
            <a:r>
              <a:rPr sz="2800" spc="-25" dirty="0">
                <a:solidFill>
                  <a:srgbClr val="073D86"/>
                </a:solidFill>
                <a:latin typeface="Candara"/>
                <a:cs typeface="Candara"/>
              </a:rPr>
              <a:t> </a:t>
            </a:r>
            <a:r>
              <a:rPr sz="2800" dirty="0">
                <a:solidFill>
                  <a:srgbClr val="073D86"/>
                </a:solidFill>
                <a:latin typeface="Candara"/>
                <a:cs typeface="Candara"/>
              </a:rPr>
              <a:t>objetivos.</a:t>
            </a:r>
            <a:endParaRPr sz="2800" dirty="0">
              <a:latin typeface="Candara"/>
              <a:cs typeface="Candara"/>
            </a:endParaRPr>
          </a:p>
          <a:p>
            <a:pPr>
              <a:lnSpc>
                <a:spcPct val="100000"/>
              </a:lnSpc>
              <a:spcBef>
                <a:spcPts val="5"/>
              </a:spcBef>
              <a:buClr>
                <a:srgbClr val="30B6FC"/>
              </a:buClr>
              <a:buFont typeface="Wingdings"/>
              <a:buChar char=""/>
            </a:pPr>
            <a:endParaRPr sz="2800" dirty="0">
              <a:latin typeface="Times New Roman"/>
              <a:cs typeface="Times New Roman"/>
            </a:endParaRPr>
          </a:p>
          <a:p>
            <a:pPr marL="12700">
              <a:lnSpc>
                <a:spcPct val="100000"/>
              </a:lnSpc>
            </a:pPr>
            <a:r>
              <a:rPr sz="2800" spc="-5" dirty="0">
                <a:solidFill>
                  <a:srgbClr val="073D86"/>
                </a:solidFill>
                <a:latin typeface="Candara"/>
                <a:cs typeface="Candara"/>
              </a:rPr>
              <a:t>Solución:</a:t>
            </a:r>
            <a:endParaRPr sz="2800" dirty="0">
              <a:latin typeface="Candara"/>
              <a:cs typeface="Candara"/>
            </a:endParaRPr>
          </a:p>
          <a:p>
            <a:pPr marL="346075" marR="3938270" indent="-333375">
              <a:lnSpc>
                <a:spcPct val="120000"/>
              </a:lnSpc>
              <a:spcBef>
                <a:spcPts val="5"/>
              </a:spcBef>
              <a:buClr>
                <a:srgbClr val="30B6FC"/>
              </a:buClr>
              <a:buFont typeface="Wingdings"/>
              <a:buChar char=""/>
              <a:tabLst>
                <a:tab pos="354330" algn="l"/>
              </a:tabLst>
            </a:pPr>
            <a:r>
              <a:rPr sz="2800" spc="-5" dirty="0">
                <a:solidFill>
                  <a:srgbClr val="073D86"/>
                </a:solidFill>
                <a:latin typeface="Candara"/>
                <a:cs typeface="Candara"/>
              </a:rPr>
              <a:t>Escuchar, </a:t>
            </a:r>
            <a:r>
              <a:rPr sz="2800" dirty="0">
                <a:solidFill>
                  <a:srgbClr val="073D86"/>
                </a:solidFill>
                <a:latin typeface="Candara"/>
                <a:cs typeface="Candara"/>
              </a:rPr>
              <a:t>mostrar  comprensión e</a:t>
            </a:r>
            <a:r>
              <a:rPr sz="2800" spc="-90" dirty="0">
                <a:solidFill>
                  <a:srgbClr val="073D86"/>
                </a:solidFill>
                <a:latin typeface="Candara"/>
                <a:cs typeface="Candara"/>
              </a:rPr>
              <a:t> </a:t>
            </a:r>
            <a:r>
              <a:rPr sz="2800" dirty="0">
                <a:solidFill>
                  <a:srgbClr val="073D86"/>
                </a:solidFill>
                <a:latin typeface="Candara"/>
                <a:cs typeface="Candara"/>
              </a:rPr>
              <a:t>intentar  llegar a un</a:t>
            </a:r>
            <a:r>
              <a:rPr sz="2800" spc="-35" dirty="0">
                <a:solidFill>
                  <a:srgbClr val="073D86"/>
                </a:solidFill>
                <a:latin typeface="Candara"/>
                <a:cs typeface="Candara"/>
              </a:rPr>
              <a:t> </a:t>
            </a:r>
            <a:r>
              <a:rPr sz="2800" dirty="0">
                <a:solidFill>
                  <a:srgbClr val="073D86"/>
                </a:solidFill>
                <a:latin typeface="Candara"/>
                <a:cs typeface="Candara"/>
              </a:rPr>
              <a:t>acuerdo.</a:t>
            </a:r>
            <a:endParaRPr sz="2800" dirty="0">
              <a:latin typeface="Candara"/>
              <a:cs typeface="Candara"/>
            </a:endParaRPr>
          </a:p>
        </p:txBody>
      </p:sp>
      <p:sp>
        <p:nvSpPr>
          <p:cNvPr id="4" name="object 4"/>
          <p:cNvSpPr/>
          <p:nvPr/>
        </p:nvSpPr>
        <p:spPr>
          <a:xfrm>
            <a:off x="4355591" y="2887979"/>
            <a:ext cx="3889248" cy="2773680"/>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1209022441"/>
      </p:ext>
    </p:extLst>
  </p:cSld>
  <p:clrMapOvr>
    <a:masterClrMapping/>
  </p:clrMapOvr>
</p:sld>
</file>

<file path=ppt/slides/slide3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34339" y="1713357"/>
            <a:ext cx="7433945" cy="4342130"/>
          </a:xfrm>
          <a:prstGeom prst="rect">
            <a:avLst/>
          </a:prstGeom>
        </p:spPr>
        <p:txBody>
          <a:bodyPr vert="horz" wrap="square" lIns="0" tIns="85725" rIns="0" bIns="0" rtlCol="0">
            <a:spAutoFit/>
          </a:bodyPr>
          <a:lstStyle/>
          <a:p>
            <a:pPr marL="12700">
              <a:lnSpc>
                <a:spcPct val="100000"/>
              </a:lnSpc>
              <a:spcBef>
                <a:spcPts val="675"/>
              </a:spcBef>
            </a:pPr>
            <a:r>
              <a:rPr sz="2400" b="1" spc="-10" dirty="0">
                <a:solidFill>
                  <a:srgbClr val="073D86"/>
                </a:solidFill>
                <a:latin typeface="Candara"/>
                <a:cs typeface="Candara"/>
              </a:rPr>
              <a:t>Enfado </a:t>
            </a:r>
            <a:r>
              <a:rPr sz="2400" b="1" spc="-20" dirty="0">
                <a:solidFill>
                  <a:srgbClr val="073D86"/>
                </a:solidFill>
                <a:latin typeface="Candara"/>
                <a:cs typeface="Candara"/>
              </a:rPr>
              <a:t>Táctico:</a:t>
            </a:r>
            <a:endParaRPr sz="2400">
              <a:latin typeface="Candara"/>
              <a:cs typeface="Candara"/>
            </a:endParaRPr>
          </a:p>
          <a:p>
            <a:pPr marL="287020" marR="5080" indent="-274320">
              <a:lnSpc>
                <a:spcPct val="100000"/>
              </a:lnSpc>
              <a:spcBef>
                <a:spcPts val="575"/>
              </a:spcBef>
              <a:buClr>
                <a:srgbClr val="30B6FC"/>
              </a:buClr>
              <a:buFont typeface="Wingdings"/>
              <a:buChar char=""/>
              <a:tabLst>
                <a:tab pos="354965" algn="l"/>
              </a:tabLst>
            </a:pPr>
            <a:r>
              <a:rPr sz="2400" dirty="0">
                <a:solidFill>
                  <a:srgbClr val="073D86"/>
                </a:solidFill>
                <a:latin typeface="Candara"/>
                <a:cs typeface="Candara"/>
              </a:rPr>
              <a:t>Lo peor </a:t>
            </a:r>
            <a:r>
              <a:rPr sz="2400" spc="-5" dirty="0">
                <a:solidFill>
                  <a:srgbClr val="073D86"/>
                </a:solidFill>
                <a:latin typeface="Candara"/>
                <a:cs typeface="Candara"/>
              </a:rPr>
              <a:t>que </a:t>
            </a:r>
            <a:r>
              <a:rPr sz="2400" dirty="0">
                <a:solidFill>
                  <a:srgbClr val="073D86"/>
                </a:solidFill>
                <a:latin typeface="Candara"/>
                <a:cs typeface="Candara"/>
              </a:rPr>
              <a:t>podemos </a:t>
            </a:r>
            <a:r>
              <a:rPr sz="2400" spc="-5" dirty="0">
                <a:solidFill>
                  <a:srgbClr val="073D86"/>
                </a:solidFill>
                <a:latin typeface="Candara"/>
                <a:cs typeface="Candara"/>
              </a:rPr>
              <a:t>hacer </a:t>
            </a:r>
            <a:r>
              <a:rPr sz="2400" dirty="0">
                <a:solidFill>
                  <a:srgbClr val="073D86"/>
                </a:solidFill>
                <a:latin typeface="Candara"/>
                <a:cs typeface="Candara"/>
              </a:rPr>
              <a:t>es permitir la otra persona  se salga </a:t>
            </a:r>
            <a:r>
              <a:rPr sz="2400" spc="-5" dirty="0">
                <a:solidFill>
                  <a:srgbClr val="073D86"/>
                </a:solidFill>
                <a:latin typeface="Candara"/>
                <a:cs typeface="Candara"/>
              </a:rPr>
              <a:t>con </a:t>
            </a:r>
            <a:r>
              <a:rPr sz="2400" dirty="0">
                <a:solidFill>
                  <a:srgbClr val="073D86"/>
                </a:solidFill>
                <a:latin typeface="Candara"/>
                <a:cs typeface="Candara"/>
              </a:rPr>
              <a:t>la</a:t>
            </a:r>
            <a:r>
              <a:rPr sz="2400" spc="-5" dirty="0">
                <a:solidFill>
                  <a:srgbClr val="073D86"/>
                </a:solidFill>
                <a:latin typeface="Candara"/>
                <a:cs typeface="Candara"/>
              </a:rPr>
              <a:t> </a:t>
            </a:r>
            <a:r>
              <a:rPr sz="2400" dirty="0">
                <a:solidFill>
                  <a:srgbClr val="073D86"/>
                </a:solidFill>
                <a:latin typeface="Candara"/>
                <a:cs typeface="Candara"/>
              </a:rPr>
              <a:t>suya.</a:t>
            </a:r>
            <a:endParaRPr sz="2400">
              <a:latin typeface="Candara"/>
              <a:cs typeface="Candara"/>
            </a:endParaRPr>
          </a:p>
          <a:p>
            <a:pPr marL="12700">
              <a:lnSpc>
                <a:spcPct val="100000"/>
              </a:lnSpc>
              <a:spcBef>
                <a:spcPts val="580"/>
              </a:spcBef>
            </a:pPr>
            <a:r>
              <a:rPr sz="2400" b="1" dirty="0">
                <a:solidFill>
                  <a:srgbClr val="073D86"/>
                </a:solidFill>
                <a:latin typeface="Candara"/>
                <a:cs typeface="Candara"/>
              </a:rPr>
              <a:t>Solución:</a:t>
            </a:r>
            <a:endParaRPr sz="2400">
              <a:latin typeface="Candara"/>
              <a:cs typeface="Candara"/>
            </a:endParaRPr>
          </a:p>
          <a:p>
            <a:pPr marL="346710" marR="3103245" indent="-334010">
              <a:lnSpc>
                <a:spcPct val="120000"/>
              </a:lnSpc>
              <a:buClr>
                <a:srgbClr val="30B6FC"/>
              </a:buClr>
              <a:buFont typeface="Wingdings"/>
              <a:buChar char=""/>
              <a:tabLst>
                <a:tab pos="354965" algn="l"/>
                <a:tab pos="3419475" algn="l"/>
              </a:tabLst>
            </a:pPr>
            <a:r>
              <a:rPr sz="2400" dirty="0">
                <a:solidFill>
                  <a:srgbClr val="073D86"/>
                </a:solidFill>
                <a:latin typeface="Candara"/>
                <a:cs typeface="Candara"/>
              </a:rPr>
              <a:t>Muéstrate seguro</a:t>
            </a:r>
            <a:r>
              <a:rPr sz="2400" spc="5" dirty="0">
                <a:solidFill>
                  <a:srgbClr val="073D86"/>
                </a:solidFill>
                <a:latin typeface="Candara"/>
                <a:cs typeface="Candara"/>
              </a:rPr>
              <a:t> </a:t>
            </a:r>
            <a:r>
              <a:rPr sz="2400" spc="-5" dirty="0">
                <a:solidFill>
                  <a:srgbClr val="073D86"/>
                </a:solidFill>
                <a:latin typeface="Candara"/>
                <a:cs typeface="Candara"/>
              </a:rPr>
              <a:t>de</a:t>
            </a:r>
            <a:r>
              <a:rPr sz="2400" spc="10" dirty="0">
                <a:solidFill>
                  <a:srgbClr val="073D86"/>
                </a:solidFill>
                <a:latin typeface="Candara"/>
                <a:cs typeface="Candara"/>
              </a:rPr>
              <a:t> </a:t>
            </a:r>
            <a:r>
              <a:rPr sz="2400" dirty="0">
                <a:solidFill>
                  <a:srgbClr val="073D86"/>
                </a:solidFill>
                <a:latin typeface="Candara"/>
                <a:cs typeface="Candara"/>
              </a:rPr>
              <a:t>ti	mismo  y </a:t>
            </a:r>
            <a:r>
              <a:rPr sz="2400" spc="-5" dirty="0">
                <a:solidFill>
                  <a:srgbClr val="073D86"/>
                </a:solidFill>
                <a:latin typeface="Candara"/>
                <a:cs typeface="Candara"/>
              </a:rPr>
              <a:t>abandona </a:t>
            </a:r>
            <a:r>
              <a:rPr sz="2400" dirty="0">
                <a:solidFill>
                  <a:srgbClr val="073D86"/>
                </a:solidFill>
                <a:latin typeface="Candara"/>
                <a:cs typeface="Candara"/>
              </a:rPr>
              <a:t>la </a:t>
            </a:r>
            <a:r>
              <a:rPr sz="2400" spc="-5" dirty="0">
                <a:solidFill>
                  <a:srgbClr val="073D86"/>
                </a:solidFill>
                <a:latin typeface="Candara"/>
                <a:cs typeface="Candara"/>
              </a:rPr>
              <a:t>conversación </a:t>
            </a:r>
            <a:r>
              <a:rPr sz="2400" dirty="0">
                <a:solidFill>
                  <a:srgbClr val="073D86"/>
                </a:solidFill>
                <a:latin typeface="Candara"/>
                <a:cs typeface="Candara"/>
              </a:rPr>
              <a:t>si  </a:t>
            </a:r>
            <a:r>
              <a:rPr sz="2400" spc="-5" dirty="0">
                <a:solidFill>
                  <a:srgbClr val="073D86"/>
                </a:solidFill>
                <a:latin typeface="Candara"/>
                <a:cs typeface="Candara"/>
              </a:rPr>
              <a:t>es necesario, </a:t>
            </a:r>
            <a:r>
              <a:rPr sz="2400" spc="-10" dirty="0">
                <a:solidFill>
                  <a:srgbClr val="073D86"/>
                </a:solidFill>
                <a:latin typeface="Candara"/>
                <a:cs typeface="Candara"/>
              </a:rPr>
              <a:t>no </a:t>
            </a:r>
            <a:r>
              <a:rPr sz="2400" dirty="0">
                <a:solidFill>
                  <a:srgbClr val="073D86"/>
                </a:solidFill>
                <a:latin typeface="Candara"/>
                <a:cs typeface="Candara"/>
              </a:rPr>
              <a:t>permitas </a:t>
            </a:r>
            <a:r>
              <a:rPr sz="2400" spc="-5" dirty="0">
                <a:solidFill>
                  <a:srgbClr val="073D86"/>
                </a:solidFill>
                <a:latin typeface="Candara"/>
                <a:cs typeface="Candara"/>
              </a:rPr>
              <a:t>que  </a:t>
            </a:r>
            <a:r>
              <a:rPr sz="2400" dirty="0">
                <a:solidFill>
                  <a:srgbClr val="073D86"/>
                </a:solidFill>
                <a:latin typeface="Candara"/>
                <a:cs typeface="Candara"/>
              </a:rPr>
              <a:t>te griten, </a:t>
            </a:r>
            <a:r>
              <a:rPr sz="2400" spc="-5" dirty="0">
                <a:solidFill>
                  <a:srgbClr val="073D86"/>
                </a:solidFill>
                <a:latin typeface="Candara"/>
                <a:cs typeface="Candara"/>
              </a:rPr>
              <a:t>el problema es que </a:t>
            </a:r>
            <a:r>
              <a:rPr sz="2400" dirty="0">
                <a:solidFill>
                  <a:srgbClr val="073D86"/>
                </a:solidFill>
                <a:latin typeface="Candara"/>
                <a:cs typeface="Candara"/>
              </a:rPr>
              <a:t>la  otra persona </a:t>
            </a:r>
            <a:r>
              <a:rPr sz="2400" spc="-10" dirty="0">
                <a:solidFill>
                  <a:srgbClr val="073D86"/>
                </a:solidFill>
                <a:latin typeface="Candara"/>
                <a:cs typeface="Candara"/>
              </a:rPr>
              <a:t>no </a:t>
            </a:r>
            <a:r>
              <a:rPr sz="2400" dirty="0">
                <a:solidFill>
                  <a:srgbClr val="073D86"/>
                </a:solidFill>
                <a:latin typeface="Candara"/>
                <a:cs typeface="Candara"/>
              </a:rPr>
              <a:t>sabe  </a:t>
            </a:r>
            <a:r>
              <a:rPr sz="2400" spc="-5" dirty="0">
                <a:solidFill>
                  <a:srgbClr val="073D86"/>
                </a:solidFill>
                <a:latin typeface="Candara"/>
                <a:cs typeface="Candara"/>
              </a:rPr>
              <a:t>comunicarse.</a:t>
            </a:r>
            <a:endParaRPr sz="2400">
              <a:latin typeface="Candara"/>
              <a:cs typeface="Candara"/>
            </a:endParaRPr>
          </a:p>
        </p:txBody>
      </p:sp>
      <p:sp>
        <p:nvSpPr>
          <p:cNvPr id="3" name="object 3"/>
          <p:cNvSpPr txBox="1">
            <a:spLocks noGrp="1"/>
          </p:cNvSpPr>
          <p:nvPr>
            <p:ph type="title"/>
          </p:nvPr>
        </p:nvSpPr>
        <p:spPr>
          <a:xfrm>
            <a:off x="2318385" y="580389"/>
            <a:ext cx="4506595" cy="696595"/>
          </a:xfrm>
          <a:prstGeom prst="rect">
            <a:avLst/>
          </a:prstGeom>
        </p:spPr>
        <p:txBody>
          <a:bodyPr vert="horz" wrap="square" lIns="0" tIns="13335" rIns="0" bIns="0" rtlCol="0">
            <a:spAutoFit/>
          </a:bodyPr>
          <a:lstStyle/>
          <a:p>
            <a:pPr marL="12700">
              <a:lnSpc>
                <a:spcPct val="100000"/>
              </a:lnSpc>
              <a:spcBef>
                <a:spcPts val="105"/>
              </a:spcBef>
            </a:pPr>
            <a:r>
              <a:rPr spc="-5" dirty="0"/>
              <a:t>TIPOS </a:t>
            </a:r>
            <a:r>
              <a:rPr dirty="0"/>
              <a:t>DE</a:t>
            </a:r>
            <a:r>
              <a:rPr spc="-80" dirty="0"/>
              <a:t> </a:t>
            </a:r>
            <a:r>
              <a:rPr spc="-10" dirty="0"/>
              <a:t>ENFADO:</a:t>
            </a:r>
          </a:p>
        </p:txBody>
      </p:sp>
      <p:sp>
        <p:nvSpPr>
          <p:cNvPr id="4" name="object 4"/>
          <p:cNvSpPr/>
          <p:nvPr/>
        </p:nvSpPr>
        <p:spPr>
          <a:xfrm>
            <a:off x="5224271" y="2924555"/>
            <a:ext cx="3116579" cy="3025140"/>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549897973"/>
      </p:ext>
    </p:extLst>
  </p:cSld>
  <p:clrMapOvr>
    <a:masterClrMapping/>
  </p:clrMapOvr>
</p:sld>
</file>

<file path=ppt/slides/slide3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90473" y="1428115"/>
            <a:ext cx="6919595" cy="3121367"/>
          </a:xfrm>
          <a:prstGeom prst="rect">
            <a:avLst/>
          </a:prstGeom>
        </p:spPr>
        <p:txBody>
          <a:bodyPr vert="horz" wrap="square" lIns="0" tIns="12700" rIns="0" bIns="0" rtlCol="0">
            <a:spAutoFit/>
          </a:bodyPr>
          <a:lstStyle/>
          <a:p>
            <a:pPr marL="287020" marR="5080" indent="-274320" algn="just">
              <a:lnSpc>
                <a:spcPct val="100000"/>
              </a:lnSpc>
              <a:spcBef>
                <a:spcPts val="100"/>
              </a:spcBef>
              <a:buClr>
                <a:srgbClr val="30B6FC"/>
              </a:buClr>
              <a:buFont typeface="Wingdings"/>
              <a:buChar char=""/>
              <a:tabLst>
                <a:tab pos="354330" algn="l"/>
                <a:tab pos="1270635" algn="l"/>
              </a:tabLst>
            </a:pPr>
            <a:r>
              <a:rPr sz="3200" dirty="0">
                <a:solidFill>
                  <a:srgbClr val="073D86"/>
                </a:solidFill>
                <a:latin typeface="Candara"/>
                <a:cs typeface="Candara"/>
              </a:rPr>
              <a:t>El </a:t>
            </a:r>
            <a:r>
              <a:rPr sz="3200" spc="-5" dirty="0">
                <a:solidFill>
                  <a:srgbClr val="073D86"/>
                </a:solidFill>
                <a:latin typeface="Candara"/>
                <a:cs typeface="Candara"/>
              </a:rPr>
              <a:t>chantajista </a:t>
            </a:r>
            <a:r>
              <a:rPr sz="3200" dirty="0">
                <a:solidFill>
                  <a:srgbClr val="073D86"/>
                </a:solidFill>
                <a:latin typeface="Candara"/>
                <a:cs typeface="Candara"/>
              </a:rPr>
              <a:t>utiliza el </a:t>
            </a:r>
            <a:r>
              <a:rPr sz="3200" spc="-5" dirty="0">
                <a:solidFill>
                  <a:srgbClr val="073D86"/>
                </a:solidFill>
                <a:latin typeface="Candara"/>
                <a:cs typeface="Candara"/>
              </a:rPr>
              <a:t>sentimiento de culpa </a:t>
            </a:r>
            <a:r>
              <a:rPr sz="3200" dirty="0">
                <a:solidFill>
                  <a:srgbClr val="073D86"/>
                </a:solidFill>
                <a:latin typeface="Candara"/>
                <a:cs typeface="Candara"/>
              </a:rPr>
              <a:t>o la  </a:t>
            </a:r>
            <a:r>
              <a:rPr sz="3200" spc="-5" dirty="0">
                <a:solidFill>
                  <a:srgbClr val="073D86"/>
                </a:solidFill>
                <a:latin typeface="Candara"/>
                <a:cs typeface="Candara"/>
              </a:rPr>
              <a:t>necesidad de </a:t>
            </a:r>
            <a:r>
              <a:rPr sz="3200" dirty="0">
                <a:solidFill>
                  <a:srgbClr val="073D86"/>
                </a:solidFill>
                <a:latin typeface="Candara"/>
                <a:cs typeface="Candara"/>
              </a:rPr>
              <a:t>sentirse </a:t>
            </a:r>
            <a:r>
              <a:rPr sz="3200" spc="-5" dirty="0">
                <a:solidFill>
                  <a:srgbClr val="073D86"/>
                </a:solidFill>
                <a:latin typeface="Candara"/>
                <a:cs typeface="Candara"/>
              </a:rPr>
              <a:t>valorado </a:t>
            </a:r>
            <a:r>
              <a:rPr sz="3200" dirty="0">
                <a:solidFill>
                  <a:srgbClr val="073D86"/>
                </a:solidFill>
                <a:latin typeface="Candara"/>
                <a:cs typeface="Candara"/>
              </a:rPr>
              <a:t>para manipular a los  </a:t>
            </a:r>
            <a:r>
              <a:rPr sz="3200" spc="-5" dirty="0">
                <a:solidFill>
                  <a:srgbClr val="073D86"/>
                </a:solidFill>
                <a:latin typeface="Candara"/>
                <a:cs typeface="Candara"/>
              </a:rPr>
              <a:t>demás	</a:t>
            </a:r>
            <a:r>
              <a:rPr sz="3200" dirty="0">
                <a:solidFill>
                  <a:srgbClr val="073D86"/>
                </a:solidFill>
                <a:latin typeface="Candara"/>
                <a:cs typeface="Candara"/>
              </a:rPr>
              <a:t>y lograr u </a:t>
            </a:r>
            <a:r>
              <a:rPr sz="3200" spc="-5" dirty="0">
                <a:solidFill>
                  <a:srgbClr val="073D86"/>
                </a:solidFill>
                <a:latin typeface="Candara"/>
                <a:cs typeface="Candara"/>
              </a:rPr>
              <a:t>resultado</a:t>
            </a:r>
            <a:r>
              <a:rPr sz="3200" spc="-15" dirty="0">
                <a:solidFill>
                  <a:srgbClr val="073D86"/>
                </a:solidFill>
                <a:latin typeface="Candara"/>
                <a:cs typeface="Candara"/>
              </a:rPr>
              <a:t> </a:t>
            </a:r>
            <a:r>
              <a:rPr sz="3200" spc="-5" dirty="0">
                <a:solidFill>
                  <a:srgbClr val="073D86"/>
                </a:solidFill>
                <a:latin typeface="Candara"/>
                <a:cs typeface="Candara"/>
              </a:rPr>
              <a:t>concreto.</a:t>
            </a:r>
            <a:endParaRPr sz="3200" dirty="0">
              <a:latin typeface="Candara"/>
              <a:cs typeface="Candara"/>
            </a:endParaRPr>
          </a:p>
          <a:p>
            <a:pPr marL="353695" indent="-340995" algn="just">
              <a:lnSpc>
                <a:spcPct val="100000"/>
              </a:lnSpc>
              <a:spcBef>
                <a:spcPts val="575"/>
              </a:spcBef>
              <a:buClr>
                <a:srgbClr val="30B6FC"/>
              </a:buClr>
              <a:buFont typeface="Wingdings"/>
              <a:buChar char=""/>
              <a:tabLst>
                <a:tab pos="354330" algn="l"/>
              </a:tabLst>
            </a:pPr>
            <a:r>
              <a:rPr sz="3200" dirty="0">
                <a:solidFill>
                  <a:srgbClr val="073D86"/>
                </a:solidFill>
                <a:latin typeface="Candara"/>
                <a:cs typeface="Candara"/>
              </a:rPr>
              <a:t>Esto no </a:t>
            </a:r>
            <a:r>
              <a:rPr sz="3200" spc="-5" dirty="0">
                <a:solidFill>
                  <a:srgbClr val="073D86"/>
                </a:solidFill>
                <a:latin typeface="Candara"/>
                <a:cs typeface="Candara"/>
              </a:rPr>
              <a:t>funciona </a:t>
            </a:r>
            <a:r>
              <a:rPr sz="3200" dirty="0">
                <a:solidFill>
                  <a:srgbClr val="073D86"/>
                </a:solidFill>
                <a:latin typeface="Candara"/>
                <a:cs typeface="Candara"/>
              </a:rPr>
              <a:t>con</a:t>
            </a:r>
            <a:r>
              <a:rPr sz="3200" spc="-25" dirty="0">
                <a:solidFill>
                  <a:srgbClr val="073D86"/>
                </a:solidFill>
                <a:latin typeface="Candara"/>
                <a:cs typeface="Candara"/>
              </a:rPr>
              <a:t> </a:t>
            </a:r>
            <a:r>
              <a:rPr sz="3200" dirty="0">
                <a:solidFill>
                  <a:srgbClr val="073D86"/>
                </a:solidFill>
                <a:latin typeface="Candara"/>
                <a:cs typeface="Candara"/>
              </a:rPr>
              <a:t>las</a:t>
            </a:r>
            <a:endParaRPr sz="3200" dirty="0">
              <a:latin typeface="Candara"/>
              <a:cs typeface="Candara"/>
            </a:endParaRPr>
          </a:p>
          <a:p>
            <a:pPr marL="346075" algn="just">
              <a:lnSpc>
                <a:spcPct val="100000"/>
              </a:lnSpc>
              <a:spcBef>
                <a:spcPts val="580"/>
              </a:spcBef>
            </a:pPr>
            <a:r>
              <a:rPr sz="3200" spc="-5" dirty="0">
                <a:solidFill>
                  <a:srgbClr val="073D86"/>
                </a:solidFill>
                <a:latin typeface="Candara"/>
                <a:cs typeface="Candara"/>
              </a:rPr>
              <a:t>personas </a:t>
            </a:r>
            <a:r>
              <a:rPr sz="3200" dirty="0">
                <a:solidFill>
                  <a:srgbClr val="073D86"/>
                </a:solidFill>
                <a:latin typeface="Candara"/>
                <a:cs typeface="Candara"/>
              </a:rPr>
              <a:t>seguras </a:t>
            </a:r>
            <a:r>
              <a:rPr sz="3200" spc="-5" dirty="0">
                <a:solidFill>
                  <a:srgbClr val="073D86"/>
                </a:solidFill>
                <a:latin typeface="Candara"/>
                <a:cs typeface="Candara"/>
              </a:rPr>
              <a:t>de </a:t>
            </a:r>
            <a:r>
              <a:rPr sz="3200" dirty="0">
                <a:solidFill>
                  <a:srgbClr val="073D86"/>
                </a:solidFill>
                <a:latin typeface="Candara"/>
                <a:cs typeface="Candara"/>
              </a:rPr>
              <a:t>si</a:t>
            </a:r>
            <a:r>
              <a:rPr sz="3200" spc="-5" dirty="0">
                <a:solidFill>
                  <a:srgbClr val="073D86"/>
                </a:solidFill>
                <a:latin typeface="Candara"/>
                <a:cs typeface="Candara"/>
              </a:rPr>
              <a:t> </a:t>
            </a:r>
            <a:r>
              <a:rPr sz="3200" dirty="0">
                <a:solidFill>
                  <a:srgbClr val="073D86"/>
                </a:solidFill>
                <a:latin typeface="Candara"/>
                <a:cs typeface="Candara"/>
              </a:rPr>
              <a:t>mismo.</a:t>
            </a:r>
            <a:endParaRPr sz="3200" dirty="0">
              <a:latin typeface="Candara"/>
              <a:cs typeface="Candara"/>
            </a:endParaRPr>
          </a:p>
        </p:txBody>
      </p:sp>
      <p:sp>
        <p:nvSpPr>
          <p:cNvPr id="3" name="object 3"/>
          <p:cNvSpPr txBox="1">
            <a:spLocks noGrp="1"/>
          </p:cNvSpPr>
          <p:nvPr>
            <p:ph type="title"/>
          </p:nvPr>
        </p:nvSpPr>
        <p:spPr>
          <a:xfrm>
            <a:off x="1660017" y="580389"/>
            <a:ext cx="5820410" cy="696595"/>
          </a:xfrm>
          <a:prstGeom prst="rect">
            <a:avLst/>
          </a:prstGeom>
        </p:spPr>
        <p:txBody>
          <a:bodyPr vert="horz" wrap="square" lIns="0" tIns="13335" rIns="0" bIns="0" rtlCol="0">
            <a:spAutoFit/>
          </a:bodyPr>
          <a:lstStyle/>
          <a:p>
            <a:pPr marL="12700">
              <a:lnSpc>
                <a:spcPct val="100000"/>
              </a:lnSpc>
              <a:spcBef>
                <a:spcPts val="105"/>
              </a:spcBef>
            </a:pPr>
            <a:r>
              <a:rPr spc="-15" dirty="0"/>
              <a:t>CHANTAJE</a:t>
            </a:r>
            <a:r>
              <a:rPr spc="-105" dirty="0"/>
              <a:t> </a:t>
            </a:r>
            <a:r>
              <a:rPr dirty="0"/>
              <a:t>EMOCIONAL:</a:t>
            </a:r>
          </a:p>
        </p:txBody>
      </p:sp>
      <p:sp>
        <p:nvSpPr>
          <p:cNvPr id="4" name="object 4"/>
          <p:cNvSpPr/>
          <p:nvPr/>
        </p:nvSpPr>
        <p:spPr>
          <a:xfrm>
            <a:off x="6372200" y="2996952"/>
            <a:ext cx="2232304" cy="3443470"/>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1513099170"/>
      </p:ext>
    </p:extLst>
  </p:cSld>
  <p:clrMapOvr>
    <a:masterClrMapping/>
  </p:clrMapOvr>
</p:sld>
</file>

<file path=ppt/slides/slide3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35607" y="2060848"/>
            <a:ext cx="7273925" cy="2921313"/>
          </a:xfrm>
          <a:prstGeom prst="rect">
            <a:avLst/>
          </a:prstGeom>
        </p:spPr>
        <p:txBody>
          <a:bodyPr vert="horz" wrap="square" lIns="0" tIns="12700" rIns="0" bIns="0" rtlCol="0">
            <a:spAutoFit/>
          </a:bodyPr>
          <a:lstStyle/>
          <a:p>
            <a:pPr marL="287020" marR="5080" indent="-274320">
              <a:lnSpc>
                <a:spcPct val="100000"/>
              </a:lnSpc>
              <a:spcBef>
                <a:spcPts val="100"/>
              </a:spcBef>
              <a:buClr>
                <a:srgbClr val="30B6FC"/>
              </a:buClr>
              <a:buFont typeface="Wingdings"/>
              <a:buChar char=""/>
              <a:tabLst>
                <a:tab pos="354330" algn="l"/>
              </a:tabLst>
            </a:pPr>
            <a:r>
              <a:rPr sz="2800" dirty="0">
                <a:solidFill>
                  <a:srgbClr val="073D86"/>
                </a:solidFill>
                <a:latin typeface="Candara"/>
                <a:cs typeface="Candara"/>
              </a:rPr>
              <a:t>Los jefes «difíciles» pertenecen </a:t>
            </a:r>
            <a:r>
              <a:rPr sz="2800" dirty="0" smtClean="0">
                <a:solidFill>
                  <a:srgbClr val="073D86"/>
                </a:solidFill>
                <a:latin typeface="Candara"/>
                <a:cs typeface="Candara"/>
              </a:rPr>
              <a:t>a</a:t>
            </a:r>
            <a:r>
              <a:rPr lang="es-ES" sz="2800" dirty="0" smtClean="0">
                <a:solidFill>
                  <a:srgbClr val="073D86"/>
                </a:solidFill>
                <a:latin typeface="Candara"/>
                <a:cs typeface="Candara"/>
              </a:rPr>
              <a:t> </a:t>
            </a:r>
            <a:r>
              <a:rPr sz="2800" dirty="0" smtClean="0">
                <a:solidFill>
                  <a:srgbClr val="073D86"/>
                </a:solidFill>
                <a:latin typeface="Candara"/>
                <a:cs typeface="Candara"/>
              </a:rPr>
              <a:t>la </a:t>
            </a:r>
            <a:r>
              <a:rPr sz="2800" dirty="0">
                <a:solidFill>
                  <a:srgbClr val="073D86"/>
                </a:solidFill>
                <a:latin typeface="Candara"/>
                <a:cs typeface="Candara"/>
              </a:rPr>
              <a:t>categoría </a:t>
            </a:r>
            <a:r>
              <a:rPr sz="2800" spc="-5" dirty="0">
                <a:solidFill>
                  <a:srgbClr val="073D86"/>
                </a:solidFill>
                <a:latin typeface="Candara"/>
                <a:cs typeface="Candara"/>
              </a:rPr>
              <a:t>de </a:t>
            </a:r>
            <a:r>
              <a:rPr sz="2800" dirty="0">
                <a:solidFill>
                  <a:srgbClr val="073D86"/>
                </a:solidFill>
                <a:latin typeface="Candara"/>
                <a:cs typeface="Candara"/>
              </a:rPr>
              <a:t>gente </a:t>
            </a:r>
            <a:r>
              <a:rPr sz="2800" dirty="0" smtClean="0">
                <a:solidFill>
                  <a:srgbClr val="073D86"/>
                </a:solidFill>
                <a:latin typeface="Candara"/>
                <a:cs typeface="Candara"/>
              </a:rPr>
              <a:t>m</a:t>
            </a:r>
            <a:r>
              <a:rPr lang="es-ES" sz="2800" dirty="0" smtClean="0">
                <a:solidFill>
                  <a:srgbClr val="073D86"/>
                </a:solidFill>
                <a:latin typeface="Candara"/>
                <a:cs typeface="Candara"/>
              </a:rPr>
              <a:t>á</a:t>
            </a:r>
            <a:r>
              <a:rPr sz="2800" dirty="0" smtClean="0">
                <a:solidFill>
                  <a:srgbClr val="073D86"/>
                </a:solidFill>
                <a:latin typeface="Candara"/>
                <a:cs typeface="Candara"/>
              </a:rPr>
              <a:t>s</a:t>
            </a:r>
            <a:r>
              <a:rPr sz="2800" spc="-5" dirty="0" smtClean="0">
                <a:solidFill>
                  <a:srgbClr val="073D86"/>
                </a:solidFill>
                <a:latin typeface="Candara"/>
                <a:cs typeface="Candara"/>
              </a:rPr>
              <a:t> </a:t>
            </a:r>
            <a:r>
              <a:rPr sz="2800" spc="-5" dirty="0">
                <a:solidFill>
                  <a:srgbClr val="073D86"/>
                </a:solidFill>
                <a:latin typeface="Candara"/>
                <a:cs typeface="Candara"/>
              </a:rPr>
              <a:t>conflictiva.</a:t>
            </a:r>
            <a:endParaRPr sz="2800" dirty="0">
              <a:latin typeface="Candara"/>
              <a:cs typeface="Candara"/>
            </a:endParaRPr>
          </a:p>
          <a:p>
            <a:pPr marL="346075" marR="3281045" indent="-333375">
              <a:lnSpc>
                <a:spcPct val="120000"/>
              </a:lnSpc>
              <a:buClr>
                <a:srgbClr val="30B6FC"/>
              </a:buClr>
              <a:buFont typeface="Wingdings"/>
              <a:buChar char=""/>
              <a:tabLst>
                <a:tab pos="354330" algn="l"/>
              </a:tabLst>
            </a:pPr>
            <a:r>
              <a:rPr sz="2800" dirty="0">
                <a:solidFill>
                  <a:srgbClr val="073D86"/>
                </a:solidFill>
                <a:latin typeface="Candara"/>
                <a:cs typeface="Candara"/>
              </a:rPr>
              <a:t>El </a:t>
            </a:r>
            <a:r>
              <a:rPr sz="2800" spc="-5" dirty="0">
                <a:solidFill>
                  <a:srgbClr val="073D86"/>
                </a:solidFill>
                <a:latin typeface="Candara"/>
                <a:cs typeface="Candara"/>
              </a:rPr>
              <a:t>problema </a:t>
            </a:r>
            <a:r>
              <a:rPr sz="2800" dirty="0">
                <a:solidFill>
                  <a:srgbClr val="073D86"/>
                </a:solidFill>
                <a:latin typeface="Candara"/>
                <a:cs typeface="Candara"/>
              </a:rPr>
              <a:t>se agrava por</a:t>
            </a:r>
            <a:r>
              <a:rPr sz="2800" spc="-55" dirty="0">
                <a:solidFill>
                  <a:srgbClr val="073D86"/>
                </a:solidFill>
                <a:latin typeface="Candara"/>
                <a:cs typeface="Candara"/>
              </a:rPr>
              <a:t> </a:t>
            </a:r>
            <a:r>
              <a:rPr sz="2800" spc="-5" dirty="0">
                <a:solidFill>
                  <a:srgbClr val="073D86"/>
                </a:solidFill>
                <a:latin typeface="Candara"/>
                <a:cs typeface="Candara"/>
              </a:rPr>
              <a:t>el  </a:t>
            </a:r>
            <a:r>
              <a:rPr sz="2800" dirty="0">
                <a:solidFill>
                  <a:srgbClr val="073D86"/>
                </a:solidFill>
                <a:latin typeface="Candara"/>
                <a:cs typeface="Candara"/>
              </a:rPr>
              <a:t>temor a contrariarles, y </a:t>
            </a:r>
            <a:r>
              <a:rPr sz="2800" spc="-5" dirty="0">
                <a:solidFill>
                  <a:srgbClr val="073D86"/>
                </a:solidFill>
                <a:latin typeface="Candara"/>
                <a:cs typeface="Candara"/>
              </a:rPr>
              <a:t>que  </a:t>
            </a:r>
            <a:r>
              <a:rPr sz="2800" dirty="0">
                <a:solidFill>
                  <a:srgbClr val="073D86"/>
                </a:solidFill>
                <a:latin typeface="Candara"/>
                <a:cs typeface="Candara"/>
              </a:rPr>
              <a:t>tomen</a:t>
            </a:r>
            <a:r>
              <a:rPr sz="2800" spc="-10" dirty="0">
                <a:solidFill>
                  <a:srgbClr val="073D86"/>
                </a:solidFill>
                <a:latin typeface="Candara"/>
                <a:cs typeface="Candara"/>
              </a:rPr>
              <a:t> </a:t>
            </a:r>
            <a:r>
              <a:rPr sz="2800" dirty="0">
                <a:solidFill>
                  <a:srgbClr val="073D86"/>
                </a:solidFill>
                <a:latin typeface="Candara"/>
                <a:cs typeface="Candara"/>
              </a:rPr>
              <a:t>represalias.</a:t>
            </a:r>
            <a:endParaRPr sz="2800" dirty="0">
              <a:latin typeface="Candara"/>
              <a:cs typeface="Candara"/>
            </a:endParaRPr>
          </a:p>
        </p:txBody>
      </p:sp>
      <p:sp>
        <p:nvSpPr>
          <p:cNvPr id="3" name="object 3"/>
          <p:cNvSpPr txBox="1">
            <a:spLocks noGrp="1"/>
          </p:cNvSpPr>
          <p:nvPr>
            <p:ph type="title"/>
          </p:nvPr>
        </p:nvSpPr>
        <p:spPr>
          <a:xfrm>
            <a:off x="1259632" y="1196752"/>
            <a:ext cx="2627352" cy="567463"/>
          </a:xfrm>
          <a:prstGeom prst="rect">
            <a:avLst/>
          </a:prstGeom>
        </p:spPr>
        <p:txBody>
          <a:bodyPr vert="horz" wrap="square" lIns="0" tIns="13335" rIns="0" bIns="0" rtlCol="0">
            <a:spAutoFit/>
          </a:bodyPr>
          <a:lstStyle/>
          <a:p>
            <a:pPr marL="12700">
              <a:lnSpc>
                <a:spcPct val="100000"/>
              </a:lnSpc>
              <a:spcBef>
                <a:spcPts val="105"/>
              </a:spcBef>
            </a:pPr>
            <a:r>
              <a:rPr dirty="0"/>
              <a:t>EL</a:t>
            </a:r>
            <a:r>
              <a:rPr spc="-100" dirty="0"/>
              <a:t> </a:t>
            </a:r>
            <a:r>
              <a:rPr dirty="0"/>
              <a:t>JEFE:</a:t>
            </a:r>
          </a:p>
        </p:txBody>
      </p:sp>
      <p:sp>
        <p:nvSpPr>
          <p:cNvPr id="4" name="object 4"/>
          <p:cNvSpPr/>
          <p:nvPr/>
        </p:nvSpPr>
        <p:spPr>
          <a:xfrm>
            <a:off x="5292080" y="2871275"/>
            <a:ext cx="3313176" cy="3384804"/>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156402416"/>
      </p:ext>
    </p:extLst>
  </p:cSld>
  <p:clrMapOvr>
    <a:masterClrMapping/>
  </p:clrMapOvr>
</p:sld>
</file>

<file path=ppt/slides/slide3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219606" y="1999243"/>
            <a:ext cx="6583680" cy="997709"/>
          </a:xfrm>
          <a:prstGeom prst="rect">
            <a:avLst/>
          </a:prstGeom>
        </p:spPr>
        <p:txBody>
          <a:bodyPr vert="horz" wrap="square" lIns="0" tIns="12700" rIns="0" bIns="0" rtlCol="0">
            <a:spAutoFit/>
          </a:bodyPr>
          <a:lstStyle/>
          <a:p>
            <a:pPr marL="287020" marR="5080" indent="-274320" algn="just">
              <a:lnSpc>
                <a:spcPct val="100000"/>
              </a:lnSpc>
              <a:spcBef>
                <a:spcPts val="100"/>
              </a:spcBef>
              <a:buClr>
                <a:srgbClr val="30B6FC"/>
              </a:buClr>
              <a:buFont typeface="Wingdings"/>
              <a:buChar char=""/>
              <a:tabLst>
                <a:tab pos="354330" algn="l"/>
              </a:tabLst>
            </a:pPr>
            <a:r>
              <a:rPr sz="3200" spc="-5" dirty="0">
                <a:solidFill>
                  <a:srgbClr val="073D86"/>
                </a:solidFill>
                <a:latin typeface="Candara"/>
                <a:cs typeface="Candara"/>
              </a:rPr>
              <a:t>Si </a:t>
            </a:r>
            <a:r>
              <a:rPr sz="3200" dirty="0">
                <a:solidFill>
                  <a:srgbClr val="073D86"/>
                </a:solidFill>
                <a:latin typeface="Candara"/>
                <a:cs typeface="Candara"/>
              </a:rPr>
              <a:t>un miembro </a:t>
            </a:r>
            <a:r>
              <a:rPr sz="3200" spc="-5" dirty="0">
                <a:solidFill>
                  <a:srgbClr val="073D86"/>
                </a:solidFill>
                <a:latin typeface="Candara"/>
                <a:cs typeface="Candara"/>
              </a:rPr>
              <a:t>esta estresado, haz </a:t>
            </a:r>
            <a:r>
              <a:rPr sz="3200" dirty="0">
                <a:solidFill>
                  <a:srgbClr val="073D86"/>
                </a:solidFill>
                <a:latin typeface="Candara"/>
                <a:cs typeface="Candara"/>
              </a:rPr>
              <a:t>lo posible </a:t>
            </a:r>
            <a:r>
              <a:rPr sz="3200" spc="-5" dirty="0">
                <a:solidFill>
                  <a:srgbClr val="073D86"/>
                </a:solidFill>
                <a:latin typeface="Candara"/>
                <a:cs typeface="Candara"/>
              </a:rPr>
              <a:t>por  ayudarlo </a:t>
            </a:r>
            <a:r>
              <a:rPr sz="3200" dirty="0">
                <a:solidFill>
                  <a:srgbClr val="073D86"/>
                </a:solidFill>
                <a:latin typeface="Candara"/>
                <a:cs typeface="Candara"/>
              </a:rPr>
              <a:t>a relajarse.</a:t>
            </a:r>
            <a:endParaRPr sz="3200">
              <a:latin typeface="Candara"/>
              <a:cs typeface="Candara"/>
            </a:endParaRPr>
          </a:p>
        </p:txBody>
      </p:sp>
      <p:sp>
        <p:nvSpPr>
          <p:cNvPr id="3" name="object 3"/>
          <p:cNvSpPr txBox="1">
            <a:spLocks noGrp="1"/>
          </p:cNvSpPr>
          <p:nvPr>
            <p:ph type="title"/>
          </p:nvPr>
        </p:nvSpPr>
        <p:spPr>
          <a:xfrm>
            <a:off x="1538637" y="932205"/>
            <a:ext cx="6706234" cy="696595"/>
          </a:xfrm>
          <a:prstGeom prst="rect">
            <a:avLst/>
          </a:prstGeom>
        </p:spPr>
        <p:txBody>
          <a:bodyPr vert="horz" wrap="square" lIns="0" tIns="13335" rIns="0" bIns="0" rtlCol="0">
            <a:spAutoFit/>
          </a:bodyPr>
          <a:lstStyle/>
          <a:p>
            <a:pPr marL="12700">
              <a:lnSpc>
                <a:spcPct val="100000"/>
              </a:lnSpc>
              <a:spcBef>
                <a:spcPts val="105"/>
              </a:spcBef>
            </a:pPr>
            <a:r>
              <a:rPr spc="-5" dirty="0"/>
              <a:t>CONFLICTOS </a:t>
            </a:r>
            <a:r>
              <a:rPr dirty="0"/>
              <a:t>EN EL</a:t>
            </a:r>
            <a:r>
              <a:rPr spc="-140" dirty="0"/>
              <a:t> </a:t>
            </a:r>
            <a:r>
              <a:rPr dirty="0"/>
              <a:t>EQUIPO:</a:t>
            </a:r>
          </a:p>
        </p:txBody>
      </p:sp>
      <p:sp>
        <p:nvSpPr>
          <p:cNvPr id="4" name="object 4"/>
          <p:cNvSpPr/>
          <p:nvPr/>
        </p:nvSpPr>
        <p:spPr>
          <a:xfrm>
            <a:off x="1876520" y="3573016"/>
            <a:ext cx="6030468" cy="2752343"/>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135421784"/>
      </p:ext>
    </p:extLst>
  </p:cSld>
  <p:clrMapOvr>
    <a:masterClrMapping/>
  </p:clrMapOvr>
</p:sld>
</file>

<file path=ppt/slides/slide3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089193" y="1438936"/>
            <a:ext cx="7164705" cy="1982594"/>
          </a:xfrm>
          <a:prstGeom prst="rect">
            <a:avLst/>
          </a:prstGeom>
        </p:spPr>
        <p:txBody>
          <a:bodyPr vert="horz" wrap="square" lIns="0" tIns="12700" rIns="0" bIns="0" rtlCol="0">
            <a:spAutoFit/>
          </a:bodyPr>
          <a:lstStyle/>
          <a:p>
            <a:pPr marL="287020" marR="5080" indent="-274320" algn="just">
              <a:lnSpc>
                <a:spcPct val="100000"/>
              </a:lnSpc>
              <a:spcBef>
                <a:spcPts val="100"/>
              </a:spcBef>
              <a:buClr>
                <a:srgbClr val="30B6FC"/>
              </a:buClr>
              <a:buFont typeface="Wingdings"/>
              <a:buChar char=""/>
              <a:tabLst>
                <a:tab pos="354330" algn="l"/>
              </a:tabLst>
            </a:pPr>
            <a:r>
              <a:rPr sz="3200" dirty="0">
                <a:solidFill>
                  <a:srgbClr val="073D86"/>
                </a:solidFill>
                <a:latin typeface="Candara"/>
                <a:cs typeface="Candara"/>
              </a:rPr>
              <a:t>Dejar claro </a:t>
            </a:r>
            <a:r>
              <a:rPr sz="3200" spc="-5" dirty="0">
                <a:solidFill>
                  <a:srgbClr val="073D86"/>
                </a:solidFill>
                <a:latin typeface="Candara"/>
                <a:cs typeface="Candara"/>
              </a:rPr>
              <a:t>que nuestro </a:t>
            </a:r>
            <a:r>
              <a:rPr sz="3200" dirty="0">
                <a:solidFill>
                  <a:srgbClr val="073D86"/>
                </a:solidFill>
                <a:latin typeface="Candara"/>
                <a:cs typeface="Candara"/>
              </a:rPr>
              <a:t>trabajo </a:t>
            </a:r>
            <a:r>
              <a:rPr sz="3200" spc="-5" dirty="0">
                <a:solidFill>
                  <a:srgbClr val="073D86"/>
                </a:solidFill>
                <a:latin typeface="Candara"/>
                <a:cs typeface="Candara"/>
              </a:rPr>
              <a:t>consiste en </a:t>
            </a:r>
            <a:r>
              <a:rPr sz="3200" dirty="0">
                <a:solidFill>
                  <a:srgbClr val="073D86"/>
                </a:solidFill>
                <a:latin typeface="Candara"/>
                <a:cs typeface="Candara"/>
              </a:rPr>
              <a:t>ayudar al  </a:t>
            </a:r>
            <a:r>
              <a:rPr sz="3200" spc="-5" dirty="0">
                <a:solidFill>
                  <a:srgbClr val="073D86"/>
                </a:solidFill>
                <a:latin typeface="Candara"/>
                <a:cs typeface="Candara"/>
              </a:rPr>
              <a:t>equipo </a:t>
            </a:r>
            <a:r>
              <a:rPr sz="3200" dirty="0">
                <a:solidFill>
                  <a:srgbClr val="073D86"/>
                </a:solidFill>
                <a:latin typeface="Candara"/>
                <a:cs typeface="Candara"/>
              </a:rPr>
              <a:t>a conseguir los objetivos con la mayor </a:t>
            </a:r>
            <a:r>
              <a:rPr sz="3200" spc="-5" dirty="0">
                <a:solidFill>
                  <a:srgbClr val="073D86"/>
                </a:solidFill>
                <a:latin typeface="Candara"/>
                <a:cs typeface="Candara"/>
              </a:rPr>
              <a:t>eficacia  </a:t>
            </a:r>
            <a:r>
              <a:rPr sz="3200" dirty="0">
                <a:solidFill>
                  <a:srgbClr val="073D86"/>
                </a:solidFill>
                <a:latin typeface="Candara"/>
                <a:cs typeface="Candara"/>
              </a:rPr>
              <a:t>posible.</a:t>
            </a:r>
            <a:endParaRPr sz="3200">
              <a:latin typeface="Candara"/>
              <a:cs typeface="Candara"/>
            </a:endParaRPr>
          </a:p>
        </p:txBody>
      </p:sp>
      <p:sp>
        <p:nvSpPr>
          <p:cNvPr id="3" name="object 3"/>
          <p:cNvSpPr txBox="1">
            <a:spLocks noGrp="1"/>
          </p:cNvSpPr>
          <p:nvPr>
            <p:ph type="title"/>
          </p:nvPr>
        </p:nvSpPr>
        <p:spPr>
          <a:xfrm>
            <a:off x="1547664" y="675996"/>
            <a:ext cx="6706234" cy="696595"/>
          </a:xfrm>
          <a:prstGeom prst="rect">
            <a:avLst/>
          </a:prstGeom>
        </p:spPr>
        <p:txBody>
          <a:bodyPr vert="horz" wrap="square" lIns="0" tIns="13335" rIns="0" bIns="0" rtlCol="0">
            <a:spAutoFit/>
          </a:bodyPr>
          <a:lstStyle/>
          <a:p>
            <a:pPr marL="12700">
              <a:lnSpc>
                <a:spcPct val="100000"/>
              </a:lnSpc>
              <a:spcBef>
                <a:spcPts val="105"/>
              </a:spcBef>
            </a:pPr>
            <a:r>
              <a:rPr spc="-5" dirty="0"/>
              <a:t>CONFLICTOS </a:t>
            </a:r>
            <a:r>
              <a:rPr dirty="0"/>
              <a:t>EN EL</a:t>
            </a:r>
            <a:r>
              <a:rPr spc="-140" dirty="0"/>
              <a:t> </a:t>
            </a:r>
            <a:r>
              <a:rPr dirty="0"/>
              <a:t>EQUIPO:</a:t>
            </a:r>
          </a:p>
        </p:txBody>
      </p:sp>
      <p:sp>
        <p:nvSpPr>
          <p:cNvPr id="4" name="object 4"/>
          <p:cNvSpPr/>
          <p:nvPr/>
        </p:nvSpPr>
        <p:spPr>
          <a:xfrm>
            <a:off x="1611353" y="3487875"/>
            <a:ext cx="6120384" cy="2857500"/>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1848741515"/>
      </p:ext>
    </p:extLst>
  </p:cSld>
  <p:clrMapOvr>
    <a:masterClrMapping/>
  </p:clrMapOvr>
</p:sld>
</file>

<file path=ppt/slides/slide3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120437" y="1593919"/>
            <a:ext cx="7333881" cy="997709"/>
          </a:xfrm>
          <a:prstGeom prst="rect">
            <a:avLst/>
          </a:prstGeom>
        </p:spPr>
        <p:txBody>
          <a:bodyPr vert="horz" wrap="square" lIns="0" tIns="12700" rIns="0" bIns="0" rtlCol="0">
            <a:spAutoFit/>
          </a:bodyPr>
          <a:lstStyle/>
          <a:p>
            <a:pPr marL="287020" marR="5080" indent="-274320">
              <a:lnSpc>
                <a:spcPct val="100000"/>
              </a:lnSpc>
              <a:spcBef>
                <a:spcPts val="100"/>
              </a:spcBef>
              <a:buClr>
                <a:srgbClr val="30B6FC"/>
              </a:buClr>
              <a:buFont typeface="Wingdings"/>
              <a:buChar char=""/>
              <a:tabLst>
                <a:tab pos="354330" algn="l"/>
              </a:tabLst>
            </a:pPr>
            <a:r>
              <a:rPr sz="3200" dirty="0">
                <a:solidFill>
                  <a:srgbClr val="073D86"/>
                </a:solidFill>
                <a:latin typeface="Candara"/>
                <a:cs typeface="Candara"/>
              </a:rPr>
              <a:t>No permitas </a:t>
            </a:r>
            <a:r>
              <a:rPr sz="3200" spc="-5" dirty="0">
                <a:solidFill>
                  <a:srgbClr val="073D86"/>
                </a:solidFill>
                <a:latin typeface="Candara"/>
                <a:cs typeface="Candara"/>
              </a:rPr>
              <a:t>que </a:t>
            </a:r>
            <a:r>
              <a:rPr sz="3200" dirty="0">
                <a:solidFill>
                  <a:srgbClr val="073D86"/>
                </a:solidFill>
                <a:latin typeface="Candara"/>
                <a:cs typeface="Candara"/>
              </a:rPr>
              <a:t>la </a:t>
            </a:r>
            <a:r>
              <a:rPr sz="3200" spc="-5" dirty="0">
                <a:solidFill>
                  <a:srgbClr val="073D86"/>
                </a:solidFill>
                <a:latin typeface="Candara"/>
                <a:cs typeface="Candara"/>
              </a:rPr>
              <a:t>reunión acabe </a:t>
            </a:r>
            <a:r>
              <a:rPr sz="3200" dirty="0">
                <a:solidFill>
                  <a:srgbClr val="073D86"/>
                </a:solidFill>
                <a:latin typeface="Candara"/>
                <a:cs typeface="Candara"/>
              </a:rPr>
              <a:t>sin </a:t>
            </a:r>
            <a:r>
              <a:rPr sz="3200" spc="-5" dirty="0">
                <a:solidFill>
                  <a:srgbClr val="073D86"/>
                </a:solidFill>
                <a:latin typeface="Candara"/>
                <a:cs typeface="Candara"/>
              </a:rPr>
              <a:t>que </a:t>
            </a:r>
            <a:r>
              <a:rPr sz="3200" dirty="0">
                <a:solidFill>
                  <a:srgbClr val="073D86"/>
                </a:solidFill>
                <a:latin typeface="Candara"/>
                <a:cs typeface="Candara"/>
              </a:rPr>
              <a:t>lleguen a  un</a:t>
            </a:r>
            <a:r>
              <a:rPr sz="3200" spc="-15" dirty="0">
                <a:solidFill>
                  <a:srgbClr val="073D86"/>
                </a:solidFill>
                <a:latin typeface="Candara"/>
                <a:cs typeface="Candara"/>
              </a:rPr>
              <a:t> </a:t>
            </a:r>
            <a:r>
              <a:rPr sz="3200" dirty="0">
                <a:solidFill>
                  <a:srgbClr val="073D86"/>
                </a:solidFill>
                <a:latin typeface="Candara"/>
                <a:cs typeface="Candara"/>
              </a:rPr>
              <a:t>acuerdo.</a:t>
            </a:r>
            <a:endParaRPr sz="3200">
              <a:latin typeface="Candara"/>
              <a:cs typeface="Candara"/>
            </a:endParaRPr>
          </a:p>
        </p:txBody>
      </p:sp>
      <p:sp>
        <p:nvSpPr>
          <p:cNvPr id="3" name="object 3"/>
          <p:cNvSpPr txBox="1">
            <a:spLocks noGrp="1"/>
          </p:cNvSpPr>
          <p:nvPr>
            <p:ph type="title"/>
          </p:nvPr>
        </p:nvSpPr>
        <p:spPr>
          <a:xfrm>
            <a:off x="1776526" y="636016"/>
            <a:ext cx="6021705" cy="696595"/>
          </a:xfrm>
          <a:prstGeom prst="rect">
            <a:avLst/>
          </a:prstGeom>
        </p:spPr>
        <p:txBody>
          <a:bodyPr vert="horz" wrap="square" lIns="0" tIns="13335" rIns="0" bIns="0" rtlCol="0">
            <a:spAutoFit/>
          </a:bodyPr>
          <a:lstStyle/>
          <a:p>
            <a:pPr marL="12700">
              <a:lnSpc>
                <a:spcPct val="100000"/>
              </a:lnSpc>
              <a:spcBef>
                <a:spcPts val="105"/>
              </a:spcBef>
            </a:pPr>
            <a:r>
              <a:rPr spc="-5" dirty="0"/>
              <a:t>CONFLICTOS </a:t>
            </a:r>
            <a:r>
              <a:rPr dirty="0"/>
              <a:t>EN</a:t>
            </a:r>
            <a:r>
              <a:rPr spc="-120" dirty="0"/>
              <a:t> </a:t>
            </a:r>
            <a:r>
              <a:rPr dirty="0"/>
              <a:t>EQUIPO:</a:t>
            </a:r>
          </a:p>
        </p:txBody>
      </p:sp>
      <p:sp>
        <p:nvSpPr>
          <p:cNvPr id="4" name="object 4"/>
          <p:cNvSpPr/>
          <p:nvPr/>
        </p:nvSpPr>
        <p:spPr>
          <a:xfrm>
            <a:off x="1547354" y="2852936"/>
            <a:ext cx="6480048" cy="2951988"/>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2005237809"/>
      </p:ext>
    </p:extLst>
  </p:cSld>
  <p:clrMapOvr>
    <a:masterClrMapping/>
  </p:clrMapOvr>
</p:sld>
</file>

<file path=ppt/slides/slide3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55576" y="1399762"/>
            <a:ext cx="8064896" cy="2069284"/>
          </a:xfrm>
          <a:prstGeom prst="rect">
            <a:avLst/>
          </a:prstGeom>
        </p:spPr>
        <p:txBody>
          <a:bodyPr vert="horz" wrap="square" lIns="0" tIns="86360" rIns="0" bIns="0" rtlCol="0">
            <a:spAutoFit/>
          </a:bodyPr>
          <a:lstStyle/>
          <a:p>
            <a:pPr marL="353695" indent="-340995" algn="just">
              <a:lnSpc>
                <a:spcPct val="100000"/>
              </a:lnSpc>
              <a:spcBef>
                <a:spcPts val="680"/>
              </a:spcBef>
              <a:buClr>
                <a:srgbClr val="30B6FC"/>
              </a:buClr>
              <a:buFont typeface="Wingdings"/>
              <a:buChar char=""/>
              <a:tabLst>
                <a:tab pos="354330" algn="l"/>
              </a:tabLst>
            </a:pPr>
            <a:r>
              <a:rPr sz="2800" dirty="0">
                <a:solidFill>
                  <a:srgbClr val="073D86"/>
                </a:solidFill>
                <a:latin typeface="Candara"/>
                <a:cs typeface="Candara"/>
              </a:rPr>
              <a:t>De </a:t>
            </a:r>
            <a:r>
              <a:rPr sz="2800" spc="-5" dirty="0">
                <a:solidFill>
                  <a:srgbClr val="073D86"/>
                </a:solidFill>
                <a:latin typeface="Candara"/>
                <a:cs typeface="Candara"/>
              </a:rPr>
              <a:t>acuerdo </a:t>
            </a:r>
            <a:r>
              <a:rPr sz="2800" dirty="0">
                <a:solidFill>
                  <a:srgbClr val="073D86"/>
                </a:solidFill>
                <a:latin typeface="Candara"/>
                <a:cs typeface="Candara"/>
              </a:rPr>
              <a:t>en política interna </a:t>
            </a:r>
            <a:r>
              <a:rPr sz="2800" spc="-5" dirty="0">
                <a:solidFill>
                  <a:srgbClr val="073D86"/>
                </a:solidFill>
                <a:latin typeface="Candara"/>
                <a:cs typeface="Candara"/>
              </a:rPr>
              <a:t>de </a:t>
            </a:r>
            <a:r>
              <a:rPr sz="2800" dirty="0">
                <a:solidFill>
                  <a:srgbClr val="073D86"/>
                </a:solidFill>
                <a:latin typeface="Candara"/>
                <a:cs typeface="Candara"/>
              </a:rPr>
              <a:t>la empresa:</a:t>
            </a:r>
            <a:endParaRPr sz="2800">
              <a:latin typeface="Candara"/>
              <a:cs typeface="Candara"/>
            </a:endParaRPr>
          </a:p>
          <a:p>
            <a:pPr marL="346075" marR="5080" algn="just">
              <a:lnSpc>
                <a:spcPct val="120000"/>
              </a:lnSpc>
              <a:spcBef>
                <a:spcPts val="5"/>
              </a:spcBef>
            </a:pPr>
            <a:r>
              <a:rPr sz="2800" spc="-5" dirty="0">
                <a:solidFill>
                  <a:srgbClr val="073D86"/>
                </a:solidFill>
                <a:latin typeface="Candara"/>
                <a:cs typeface="Candara"/>
              </a:rPr>
              <a:t>Como </a:t>
            </a:r>
            <a:r>
              <a:rPr sz="2800" dirty="0">
                <a:solidFill>
                  <a:srgbClr val="073D86"/>
                </a:solidFill>
                <a:latin typeface="Candara"/>
                <a:cs typeface="Candara"/>
              </a:rPr>
              <a:t>jefe, una </a:t>
            </a:r>
            <a:r>
              <a:rPr sz="2800" spc="-5" dirty="0">
                <a:solidFill>
                  <a:srgbClr val="073D86"/>
                </a:solidFill>
                <a:latin typeface="Candara"/>
                <a:cs typeface="Candara"/>
              </a:rPr>
              <a:t>vez detectado el </a:t>
            </a:r>
            <a:r>
              <a:rPr sz="2800" dirty="0">
                <a:solidFill>
                  <a:srgbClr val="073D86"/>
                </a:solidFill>
                <a:latin typeface="Candara"/>
                <a:cs typeface="Candara"/>
              </a:rPr>
              <a:t>problema </a:t>
            </a:r>
            <a:r>
              <a:rPr sz="2800" spc="-5" dirty="0">
                <a:solidFill>
                  <a:srgbClr val="073D86"/>
                </a:solidFill>
                <a:latin typeface="Candara"/>
                <a:cs typeface="Candara"/>
              </a:rPr>
              <a:t>convoca </a:t>
            </a:r>
            <a:r>
              <a:rPr sz="2800" dirty="0">
                <a:solidFill>
                  <a:srgbClr val="073D86"/>
                </a:solidFill>
                <a:latin typeface="Candara"/>
                <a:cs typeface="Candara"/>
              </a:rPr>
              <a:t>una  reunión para tratar </a:t>
            </a:r>
            <a:r>
              <a:rPr sz="2800" spc="-5" dirty="0">
                <a:solidFill>
                  <a:srgbClr val="073D86"/>
                </a:solidFill>
                <a:latin typeface="Candara"/>
                <a:cs typeface="Candara"/>
              </a:rPr>
              <a:t>el problema </a:t>
            </a:r>
            <a:r>
              <a:rPr sz="2800" dirty="0">
                <a:solidFill>
                  <a:srgbClr val="073D86"/>
                </a:solidFill>
                <a:latin typeface="Candara"/>
                <a:cs typeface="Candara"/>
              </a:rPr>
              <a:t>y recordar los objetivos  al</a:t>
            </a:r>
            <a:r>
              <a:rPr sz="2800" spc="-5" dirty="0">
                <a:solidFill>
                  <a:srgbClr val="073D86"/>
                </a:solidFill>
                <a:latin typeface="Candara"/>
                <a:cs typeface="Candara"/>
              </a:rPr>
              <a:t> equipo.</a:t>
            </a:r>
            <a:endParaRPr sz="2800" dirty="0">
              <a:latin typeface="Candara"/>
              <a:cs typeface="Candara"/>
            </a:endParaRPr>
          </a:p>
        </p:txBody>
      </p:sp>
      <p:sp>
        <p:nvSpPr>
          <p:cNvPr id="3" name="object 3"/>
          <p:cNvSpPr txBox="1">
            <a:spLocks noGrp="1"/>
          </p:cNvSpPr>
          <p:nvPr>
            <p:ph type="title"/>
          </p:nvPr>
        </p:nvSpPr>
        <p:spPr>
          <a:xfrm>
            <a:off x="971600" y="256762"/>
            <a:ext cx="8001000" cy="1143000"/>
          </a:xfrm>
          <a:prstGeom prst="rect">
            <a:avLst/>
          </a:prstGeom>
        </p:spPr>
        <p:txBody>
          <a:bodyPr vert="horz" wrap="square" lIns="0" tIns="13335" rIns="0" bIns="0" rtlCol="0">
            <a:spAutoFit/>
          </a:bodyPr>
          <a:lstStyle/>
          <a:p>
            <a:pPr marL="17780">
              <a:lnSpc>
                <a:spcPct val="100000"/>
              </a:lnSpc>
              <a:spcBef>
                <a:spcPts val="105"/>
              </a:spcBef>
            </a:pPr>
            <a:r>
              <a:rPr dirty="0"/>
              <a:t>DIVISIÓN DEL</a:t>
            </a:r>
            <a:r>
              <a:rPr spc="-114" dirty="0"/>
              <a:t> </a:t>
            </a:r>
            <a:r>
              <a:rPr dirty="0"/>
              <a:t>EQUIPO:</a:t>
            </a:r>
          </a:p>
        </p:txBody>
      </p:sp>
      <p:sp>
        <p:nvSpPr>
          <p:cNvPr id="4" name="object 4"/>
          <p:cNvSpPr/>
          <p:nvPr/>
        </p:nvSpPr>
        <p:spPr>
          <a:xfrm>
            <a:off x="2339718" y="3491320"/>
            <a:ext cx="4896611" cy="2791968"/>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1570983492"/>
      </p:ext>
    </p:extLst>
  </p:cSld>
  <p:clrMapOvr>
    <a:masterClrMapping/>
  </p:clrMapOvr>
</p:sld>
</file>

<file path=ppt/slides/slide3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71599" y="1369378"/>
            <a:ext cx="6985203" cy="1456168"/>
          </a:xfrm>
          <a:prstGeom prst="rect">
            <a:avLst/>
          </a:prstGeom>
        </p:spPr>
        <p:txBody>
          <a:bodyPr vert="horz" wrap="square" lIns="0" tIns="85725" rIns="0" bIns="0" rtlCol="0">
            <a:spAutoFit/>
          </a:bodyPr>
          <a:lstStyle/>
          <a:p>
            <a:pPr marL="12700">
              <a:lnSpc>
                <a:spcPct val="100000"/>
              </a:lnSpc>
              <a:spcBef>
                <a:spcPts val="675"/>
              </a:spcBef>
            </a:pPr>
            <a:r>
              <a:rPr sz="2800" spc="-5" dirty="0">
                <a:solidFill>
                  <a:srgbClr val="073D86"/>
                </a:solidFill>
                <a:latin typeface="Candara"/>
                <a:cs typeface="Candara"/>
              </a:rPr>
              <a:t>Lucha de</a:t>
            </a:r>
            <a:r>
              <a:rPr sz="2800" spc="15" dirty="0">
                <a:solidFill>
                  <a:srgbClr val="073D86"/>
                </a:solidFill>
                <a:latin typeface="Candara"/>
                <a:cs typeface="Candara"/>
              </a:rPr>
              <a:t> </a:t>
            </a:r>
            <a:r>
              <a:rPr sz="2800" dirty="0">
                <a:solidFill>
                  <a:srgbClr val="073D86"/>
                </a:solidFill>
                <a:latin typeface="Candara"/>
                <a:cs typeface="Candara"/>
              </a:rPr>
              <a:t>PODER:</a:t>
            </a:r>
            <a:endParaRPr sz="2800" dirty="0">
              <a:latin typeface="Candara"/>
              <a:cs typeface="Candara"/>
            </a:endParaRPr>
          </a:p>
          <a:p>
            <a:pPr marL="287020" marR="5080" indent="-274320">
              <a:lnSpc>
                <a:spcPct val="100000"/>
              </a:lnSpc>
              <a:spcBef>
                <a:spcPts val="580"/>
              </a:spcBef>
              <a:buClr>
                <a:srgbClr val="30B6FC"/>
              </a:buClr>
              <a:buFont typeface="Wingdings"/>
              <a:buChar char=""/>
              <a:tabLst>
                <a:tab pos="354330" algn="l"/>
              </a:tabLst>
            </a:pPr>
            <a:r>
              <a:rPr sz="2800" dirty="0">
                <a:solidFill>
                  <a:srgbClr val="073D86"/>
                </a:solidFill>
                <a:latin typeface="Candara"/>
                <a:cs typeface="Candara"/>
              </a:rPr>
              <a:t>El </a:t>
            </a:r>
            <a:r>
              <a:rPr sz="2800" spc="-5" dirty="0">
                <a:solidFill>
                  <a:srgbClr val="073D86"/>
                </a:solidFill>
                <a:latin typeface="Candara"/>
                <a:cs typeface="Candara"/>
              </a:rPr>
              <a:t>equipo </a:t>
            </a:r>
            <a:r>
              <a:rPr sz="2800" dirty="0">
                <a:solidFill>
                  <a:srgbClr val="073D86"/>
                </a:solidFill>
                <a:latin typeface="Candara"/>
                <a:cs typeface="Candara"/>
              </a:rPr>
              <a:t>se </a:t>
            </a:r>
            <a:r>
              <a:rPr sz="2800" spc="-5" dirty="0">
                <a:solidFill>
                  <a:srgbClr val="073D86"/>
                </a:solidFill>
                <a:latin typeface="Candara"/>
                <a:cs typeface="Candara"/>
              </a:rPr>
              <a:t>divide </a:t>
            </a:r>
            <a:r>
              <a:rPr sz="2800" dirty="0">
                <a:solidFill>
                  <a:srgbClr val="073D86"/>
                </a:solidFill>
                <a:latin typeface="Candara"/>
                <a:cs typeface="Candara"/>
              </a:rPr>
              <a:t>en </a:t>
            </a:r>
            <a:r>
              <a:rPr sz="2800" spc="-5" dirty="0">
                <a:solidFill>
                  <a:srgbClr val="073D86"/>
                </a:solidFill>
                <a:latin typeface="Candara"/>
                <a:cs typeface="Candara"/>
              </a:rPr>
              <a:t>dos grupos entorno </a:t>
            </a:r>
            <a:r>
              <a:rPr sz="2800" dirty="0">
                <a:solidFill>
                  <a:srgbClr val="073D86"/>
                </a:solidFill>
                <a:latin typeface="Candara"/>
                <a:cs typeface="Candara"/>
              </a:rPr>
              <a:t>a </a:t>
            </a:r>
            <a:r>
              <a:rPr sz="2800" spc="-5" dirty="0">
                <a:solidFill>
                  <a:srgbClr val="073D86"/>
                </a:solidFill>
                <a:latin typeface="Candara"/>
                <a:cs typeface="Candara"/>
              </a:rPr>
              <a:t>dos  cabezas</a:t>
            </a:r>
            <a:r>
              <a:rPr sz="2800" dirty="0">
                <a:solidFill>
                  <a:srgbClr val="073D86"/>
                </a:solidFill>
                <a:latin typeface="Candara"/>
                <a:cs typeface="Candara"/>
              </a:rPr>
              <a:t> </a:t>
            </a:r>
            <a:r>
              <a:rPr sz="2800" spc="-5" dirty="0">
                <a:solidFill>
                  <a:srgbClr val="073D86"/>
                </a:solidFill>
                <a:latin typeface="Candara"/>
                <a:cs typeface="Candara"/>
              </a:rPr>
              <a:t>visibles.</a:t>
            </a:r>
            <a:endParaRPr sz="2800" dirty="0">
              <a:latin typeface="Candara"/>
              <a:cs typeface="Candara"/>
            </a:endParaRPr>
          </a:p>
        </p:txBody>
      </p:sp>
      <p:sp>
        <p:nvSpPr>
          <p:cNvPr id="3" name="object 3"/>
          <p:cNvSpPr txBox="1">
            <a:spLocks noGrp="1"/>
          </p:cNvSpPr>
          <p:nvPr>
            <p:ph type="title"/>
          </p:nvPr>
        </p:nvSpPr>
        <p:spPr>
          <a:xfrm>
            <a:off x="2123728" y="226378"/>
            <a:ext cx="8001000" cy="1143000"/>
          </a:xfrm>
          <a:prstGeom prst="rect">
            <a:avLst/>
          </a:prstGeom>
        </p:spPr>
        <p:txBody>
          <a:bodyPr vert="horz" wrap="square" lIns="0" tIns="13335" rIns="0" bIns="0" rtlCol="0">
            <a:spAutoFit/>
          </a:bodyPr>
          <a:lstStyle/>
          <a:p>
            <a:pPr marL="17780">
              <a:lnSpc>
                <a:spcPct val="100000"/>
              </a:lnSpc>
              <a:spcBef>
                <a:spcPts val="105"/>
              </a:spcBef>
            </a:pPr>
            <a:r>
              <a:rPr dirty="0"/>
              <a:t>DIVISIÓN DEL</a:t>
            </a:r>
            <a:r>
              <a:rPr spc="-114" dirty="0"/>
              <a:t> </a:t>
            </a:r>
            <a:r>
              <a:rPr dirty="0"/>
              <a:t>EQUIPO:</a:t>
            </a:r>
          </a:p>
        </p:txBody>
      </p:sp>
      <p:sp>
        <p:nvSpPr>
          <p:cNvPr id="4" name="object 4"/>
          <p:cNvSpPr/>
          <p:nvPr/>
        </p:nvSpPr>
        <p:spPr>
          <a:xfrm>
            <a:off x="1260347" y="3124200"/>
            <a:ext cx="6696456" cy="2897124"/>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2081101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685800" y="0"/>
            <a:ext cx="8534400" cy="1065213"/>
          </a:xfrm>
        </p:spPr>
        <p:txBody>
          <a:bodyPr lIns="92075" tIns="46038" rIns="92075" bIns="46038"/>
          <a:lstStyle/>
          <a:p>
            <a:pPr algn="ctr" eaLnBrk="1" hangingPunct="1">
              <a:defRPr/>
            </a:pPr>
            <a:r>
              <a:rPr lang="es-MX" sz="2800" i="1" smtClean="0">
                <a:effectLst>
                  <a:outerShdw blurRad="38100" dist="38100" dir="2700000" algn="tl">
                    <a:srgbClr val="C0C0C0"/>
                  </a:outerShdw>
                </a:effectLst>
                <a:ea typeface="+mj-ea"/>
                <a:cs typeface="+mj-cs"/>
              </a:rPr>
              <a:t>OBJETIVOS DEL COMPORTAMIENTO ORGANIZACIONAL</a:t>
            </a:r>
            <a:endParaRPr lang="es-ES" sz="2800" i="1" smtClean="0">
              <a:effectLst>
                <a:outerShdw blurRad="38100" dist="38100" dir="2700000" algn="tl">
                  <a:srgbClr val="C0C0C0"/>
                </a:outerShdw>
              </a:effectLst>
              <a:ea typeface="+mj-ea"/>
              <a:cs typeface="+mj-cs"/>
            </a:endParaRPr>
          </a:p>
        </p:txBody>
      </p:sp>
      <p:sp>
        <p:nvSpPr>
          <p:cNvPr id="55300" name="Rectangle 4"/>
          <p:cNvSpPr>
            <a:spLocks noGrp="1" noChangeArrowheads="1"/>
          </p:cNvSpPr>
          <p:nvPr>
            <p:ph type="body" idx="1"/>
          </p:nvPr>
        </p:nvSpPr>
        <p:spPr>
          <a:xfrm>
            <a:off x="1149350" y="1219200"/>
            <a:ext cx="7689850" cy="4648200"/>
          </a:xfrm>
        </p:spPr>
        <p:txBody>
          <a:bodyPr/>
          <a:lstStyle/>
          <a:p>
            <a:pPr lvl="0" algn="just" eaLnBrk="1" hangingPunct="1">
              <a:buClr>
                <a:srgbClr val="330099"/>
              </a:buClr>
              <a:buSzPct val="120000"/>
              <a:buFont typeface="Wingdings" pitchFamily="2" charset="2"/>
              <a:buChar char="ü"/>
            </a:pPr>
            <a:r>
              <a:rPr lang="es-ES" altLang="es-MX" b="1" dirty="0">
                <a:solidFill>
                  <a:srgbClr val="0000CC"/>
                </a:solidFill>
              </a:rPr>
              <a:t>ESTOS SON LOS </a:t>
            </a:r>
            <a:r>
              <a:rPr lang="es-ES" altLang="es-MX" b="1" u="sng" dirty="0">
                <a:solidFill>
                  <a:srgbClr val="FF0000"/>
                </a:solidFill>
                <a:effectLst>
                  <a:outerShdw blurRad="38100" dist="38100" dir="2700000" algn="tl">
                    <a:srgbClr val="000000">
                      <a:alpha val="43137"/>
                    </a:srgbClr>
                  </a:outerShdw>
                </a:effectLst>
              </a:rPr>
              <a:t>4 OBJETIVOS </a:t>
            </a:r>
            <a:r>
              <a:rPr lang="es-ES" altLang="es-MX" b="1" dirty="0">
                <a:solidFill>
                  <a:srgbClr val="0000CC"/>
                </a:solidFill>
              </a:rPr>
              <a:t>DEL COMPORTAMIENTO ORGANIZACIONAL. </a:t>
            </a:r>
          </a:p>
          <a:p>
            <a:pPr algn="just" eaLnBrk="1" hangingPunct="1">
              <a:buClr>
                <a:srgbClr val="330099"/>
              </a:buClr>
              <a:buSzPct val="120000"/>
              <a:buFont typeface="Wingdings" pitchFamily="2" charset="2"/>
              <a:buChar char="ü"/>
            </a:pPr>
            <a:endParaRPr lang="es-ES" altLang="es-MX" sz="1000" b="1" i="1" u="sng" dirty="0" smtClean="0">
              <a:solidFill>
                <a:srgbClr val="33CC33"/>
              </a:solidFill>
              <a:effectLst>
                <a:outerShdw blurRad="38100" dist="38100" dir="2700000" algn="tl">
                  <a:srgbClr val="C0C0C0"/>
                </a:outerShdw>
              </a:effectLst>
            </a:endParaRPr>
          </a:p>
          <a:p>
            <a:pPr algn="just" eaLnBrk="1" hangingPunct="1">
              <a:buClr>
                <a:srgbClr val="330099"/>
              </a:buClr>
              <a:buSzPct val="120000"/>
              <a:buFont typeface="Wingdings" pitchFamily="2" charset="2"/>
              <a:buChar char="ü"/>
            </a:pPr>
            <a:r>
              <a:rPr lang="es-ES" altLang="es-MX" b="1" i="1" u="sng" dirty="0" smtClean="0">
                <a:solidFill>
                  <a:schemeClr val="accent1">
                    <a:lumMod val="50000"/>
                  </a:schemeClr>
                </a:solidFill>
                <a:effectLst>
                  <a:outerShdw blurRad="38100" dist="38100" dir="2700000" algn="tl">
                    <a:srgbClr val="C0C0C0"/>
                  </a:outerShdw>
                </a:effectLst>
              </a:rPr>
              <a:t>DESCRIBIR, ENTENDER, PREDECIR Y CONTROLAR</a:t>
            </a:r>
            <a:r>
              <a:rPr lang="es-ES" altLang="es-MX" b="1" dirty="0" smtClean="0">
                <a:solidFill>
                  <a:srgbClr val="0000CC"/>
                </a:solidFill>
              </a:rPr>
              <a:t> CIERTOS </a:t>
            </a:r>
            <a:r>
              <a:rPr lang="es-ES" altLang="es-MX" b="1" i="1" u="sng" dirty="0" smtClean="0">
                <a:solidFill>
                  <a:schemeClr val="accent1">
                    <a:lumMod val="50000"/>
                  </a:schemeClr>
                </a:solidFill>
                <a:effectLst>
                  <a:outerShdw blurRad="38100" dist="38100" dir="2700000" algn="tl">
                    <a:srgbClr val="000000">
                      <a:alpha val="43137"/>
                    </a:srgbClr>
                  </a:outerShdw>
                </a:effectLst>
              </a:rPr>
              <a:t>FENÓMENOS</a:t>
            </a:r>
            <a:r>
              <a:rPr lang="es-ES" altLang="es-MX" b="1" dirty="0" smtClean="0">
                <a:solidFill>
                  <a:schemeClr val="accent1">
                    <a:lumMod val="50000"/>
                  </a:schemeClr>
                </a:solidFill>
              </a:rPr>
              <a:t>.</a:t>
            </a:r>
            <a:r>
              <a:rPr lang="es-ES" altLang="es-MX" b="1" dirty="0" smtClean="0">
                <a:solidFill>
                  <a:srgbClr val="0000CC"/>
                </a:solidFill>
              </a:rPr>
              <a:t> </a:t>
            </a:r>
          </a:p>
        </p:txBody>
      </p:sp>
      <p:sp>
        <p:nvSpPr>
          <p:cNvPr id="21509" name="Rectangle 6"/>
          <p:cNvSpPr>
            <a:spLocks noChangeArrowheads="1"/>
          </p:cNvSpPr>
          <p:nvPr/>
        </p:nvSpPr>
        <p:spPr bwMode="auto">
          <a:xfrm>
            <a:off x="3022600" y="1473200"/>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21510" name="Rectangle 7"/>
          <p:cNvSpPr>
            <a:spLocks noChangeArrowheads="1"/>
          </p:cNvSpPr>
          <p:nvPr/>
        </p:nvSpPr>
        <p:spPr bwMode="auto">
          <a:xfrm>
            <a:off x="2935288" y="1473200"/>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21511" name="Rectangle 11"/>
          <p:cNvSpPr>
            <a:spLocks noChangeArrowheads="1"/>
          </p:cNvSpPr>
          <p:nvPr/>
        </p:nvSpPr>
        <p:spPr bwMode="auto">
          <a:xfrm>
            <a:off x="3022600" y="2633663"/>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pic>
        <p:nvPicPr>
          <p:cNvPr id="61446" name="Picture 10" descr="http://t3.gstatic.com/images?q=tbn:ANd9GcS629XArtUCxaU1uez2kMTuCfJT8L3XOfTmQ9BulOZGGExPViz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46212" y="3602845"/>
            <a:ext cx="1873226" cy="20584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 xmlns:a14="http://schemas.microsoft.com/office/drawing/2010/main" w="9525">
                <a:solidFill>
                  <a:srgbClr val="000000"/>
                </a:solidFill>
                <a:miter lim="800000"/>
                <a:headEnd/>
                <a:tailEnd/>
              </a14:hiddenLine>
            </a:ext>
          </a:extLst>
        </p:spPr>
      </p:pic>
      <p:sp>
        <p:nvSpPr>
          <p:cNvPr id="21513" name="Rectangle 12"/>
          <p:cNvSpPr>
            <a:spLocks noChangeArrowheads="1"/>
          </p:cNvSpPr>
          <p:nvPr/>
        </p:nvSpPr>
        <p:spPr bwMode="auto">
          <a:xfrm>
            <a:off x="2262188" y="1566863"/>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21514" name="Rectangle 13"/>
          <p:cNvSpPr>
            <a:spLocks noChangeArrowheads="1"/>
          </p:cNvSpPr>
          <p:nvPr/>
        </p:nvSpPr>
        <p:spPr bwMode="auto">
          <a:xfrm>
            <a:off x="2174875" y="1566863"/>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21515" name="Rectangle 17"/>
          <p:cNvSpPr>
            <a:spLocks noChangeArrowheads="1"/>
          </p:cNvSpPr>
          <p:nvPr/>
        </p:nvSpPr>
        <p:spPr bwMode="auto">
          <a:xfrm>
            <a:off x="2262188" y="2727325"/>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pic>
        <p:nvPicPr>
          <p:cNvPr id="61450" name="Picture 16" descr="http://t3.gstatic.com/images?q=tbn:ANd9GcR1xd1nMO8OPqbmAeZ9_hzzHIJ9vpsTeJUXQnHrSAbd3-nXvuz3">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19873" y="4172058"/>
            <a:ext cx="2843764" cy="2130937"/>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1517" name="Rectangle 18"/>
          <p:cNvSpPr>
            <a:spLocks noChangeArrowheads="1"/>
          </p:cNvSpPr>
          <p:nvPr/>
        </p:nvSpPr>
        <p:spPr bwMode="auto">
          <a:xfrm>
            <a:off x="1449388" y="950913"/>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21519" name="Rectangle 23"/>
          <p:cNvSpPr>
            <a:spLocks noChangeArrowheads="1"/>
          </p:cNvSpPr>
          <p:nvPr/>
        </p:nvSpPr>
        <p:spPr bwMode="auto">
          <a:xfrm>
            <a:off x="1449388" y="2111375"/>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dirty="0">
              <a:solidFill>
                <a:srgbClr val="CC0000"/>
              </a:solidFill>
              <a:latin typeface="Times New Roman" charset="0"/>
              <a:ea typeface="ＭＳ Ｐゴシック" charset="0"/>
            </a:endParaRPr>
          </a:p>
          <a:p>
            <a:pPr eaLnBrk="0" hangingPunct="0">
              <a:defRPr/>
            </a:pPr>
            <a:endParaRPr kumimoji="1" lang="en-US" dirty="0">
              <a:latin typeface="Times New Roman" charset="0"/>
              <a:ea typeface="ＭＳ Ｐゴシック" charset="0"/>
            </a:endParaRPr>
          </a:p>
        </p:txBody>
      </p:sp>
      <p:pic>
        <p:nvPicPr>
          <p:cNvPr id="61454" name="Picture 22" descr="http://t2.gstatic.com/images?q=tbn:ANd9GcRtK9wVPJ9z_dDt0y3Ug4PBJQZCWK6nfOQnmKicU-cb5FHWsAGUHw">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16216" y="3683274"/>
            <a:ext cx="2265388" cy="2193651"/>
          </a:xfrm>
          <a:prstGeom prst="rect">
            <a:avLst/>
          </a:prstGeom>
          <a:noFill/>
          <a:ln>
            <a:noFill/>
          </a:ln>
          <a:effectLst>
            <a:outerShdw blurRad="292100" dist="139700" dir="2700000" algn="tl" rotWithShape="0">
              <a:srgbClr val="333333">
                <a:alpha val="64999"/>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55298"/>
                                        </p:tgtEl>
                                        <p:attrNameLst>
                                          <p:attrName>style.visibility</p:attrName>
                                        </p:attrNameLst>
                                      </p:cBhvr>
                                      <p:to>
                                        <p:strVal val="visible"/>
                                      </p:to>
                                    </p:set>
                                    <p:animEffect transition="in" filter="barn(outHorizontal)">
                                      <p:cBhvr>
                                        <p:cTn id="7" dur="500"/>
                                        <p:tgtEl>
                                          <p:spTgt spid="55298"/>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55300">
                                            <p:txEl>
                                              <p:pRg st="0" end="0"/>
                                            </p:txEl>
                                          </p:spTgt>
                                        </p:tgtEl>
                                        <p:attrNameLst>
                                          <p:attrName>style.visibility</p:attrName>
                                        </p:attrNameLst>
                                      </p:cBhvr>
                                      <p:to>
                                        <p:strVal val="visible"/>
                                      </p:to>
                                    </p:set>
                                    <p:anim calcmode="lin" valueType="num">
                                      <p:cBhvr additive="base">
                                        <p:cTn id="11" dur="500" fill="hold"/>
                                        <p:tgtEl>
                                          <p:spTgt spid="55300">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55300">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55300">
                                            <p:txEl>
                                              <p:pRg st="2" end="2"/>
                                            </p:txEl>
                                          </p:spTgt>
                                        </p:tgtEl>
                                        <p:attrNameLst>
                                          <p:attrName>style.visibility</p:attrName>
                                        </p:attrNameLst>
                                      </p:cBhvr>
                                      <p:to>
                                        <p:strVal val="visible"/>
                                      </p:to>
                                    </p:set>
                                    <p:anim calcmode="lin" valueType="num">
                                      <p:cBhvr additive="base">
                                        <p:cTn id="16" dur="500" fill="hold"/>
                                        <p:tgtEl>
                                          <p:spTgt spid="55300">
                                            <p:txEl>
                                              <p:pRg st="2" end="2"/>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55300">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autoUpdateAnimBg="0"/>
      <p:bldP spid="55300" grpId="0" build="p" autoUpdateAnimBg="0" advAuto="0"/>
    </p:bldLst>
  </p:timing>
</p:sld>
</file>

<file path=ppt/slides/slide3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46810" y="1612792"/>
            <a:ext cx="7729646" cy="1456168"/>
          </a:xfrm>
          <a:prstGeom prst="rect">
            <a:avLst/>
          </a:prstGeom>
        </p:spPr>
        <p:txBody>
          <a:bodyPr vert="horz" wrap="square" lIns="0" tIns="85725" rIns="0" bIns="0" rtlCol="0">
            <a:spAutoFit/>
          </a:bodyPr>
          <a:lstStyle/>
          <a:p>
            <a:pPr marL="12700" algn="just">
              <a:lnSpc>
                <a:spcPct val="100000"/>
              </a:lnSpc>
              <a:spcBef>
                <a:spcPts val="675"/>
              </a:spcBef>
            </a:pPr>
            <a:r>
              <a:rPr sz="2800" spc="-5" dirty="0">
                <a:solidFill>
                  <a:srgbClr val="073D86"/>
                </a:solidFill>
                <a:latin typeface="Candara"/>
                <a:cs typeface="Candara"/>
              </a:rPr>
              <a:t>Rivalidad entre</a:t>
            </a:r>
            <a:r>
              <a:rPr sz="2800" spc="-10" dirty="0">
                <a:solidFill>
                  <a:srgbClr val="073D86"/>
                </a:solidFill>
                <a:latin typeface="Candara"/>
                <a:cs typeface="Candara"/>
              </a:rPr>
              <a:t> </a:t>
            </a:r>
            <a:r>
              <a:rPr sz="2800" dirty="0">
                <a:solidFill>
                  <a:srgbClr val="073D86"/>
                </a:solidFill>
                <a:latin typeface="Candara"/>
                <a:cs typeface="Candara"/>
              </a:rPr>
              <a:t>grupos:</a:t>
            </a:r>
            <a:endParaRPr sz="2800" dirty="0">
              <a:latin typeface="Candara"/>
              <a:cs typeface="Candara"/>
            </a:endParaRPr>
          </a:p>
          <a:p>
            <a:pPr marL="287020" marR="5080" indent="-274320" algn="just">
              <a:lnSpc>
                <a:spcPct val="100000"/>
              </a:lnSpc>
              <a:spcBef>
                <a:spcPts val="580"/>
              </a:spcBef>
              <a:buClr>
                <a:srgbClr val="30B6FC"/>
              </a:buClr>
              <a:buFont typeface="Wingdings"/>
              <a:buChar char=""/>
              <a:tabLst>
                <a:tab pos="354330" algn="l"/>
              </a:tabLst>
            </a:pPr>
            <a:r>
              <a:rPr sz="2800" dirty="0">
                <a:solidFill>
                  <a:srgbClr val="073D86"/>
                </a:solidFill>
                <a:latin typeface="Candara"/>
                <a:cs typeface="Candara"/>
              </a:rPr>
              <a:t>El </a:t>
            </a:r>
            <a:r>
              <a:rPr sz="2800" spc="-5" dirty="0">
                <a:solidFill>
                  <a:srgbClr val="073D86"/>
                </a:solidFill>
                <a:latin typeface="Candara"/>
                <a:cs typeface="Candara"/>
              </a:rPr>
              <a:t>ambiente </a:t>
            </a:r>
            <a:r>
              <a:rPr sz="2800" dirty="0">
                <a:solidFill>
                  <a:srgbClr val="073D86"/>
                </a:solidFill>
                <a:latin typeface="Candara"/>
                <a:cs typeface="Candara"/>
              </a:rPr>
              <a:t>puede </a:t>
            </a:r>
            <a:r>
              <a:rPr sz="2800" spc="-5" dirty="0">
                <a:solidFill>
                  <a:srgbClr val="073D86"/>
                </a:solidFill>
                <a:latin typeface="Candara"/>
                <a:cs typeface="Candara"/>
              </a:rPr>
              <a:t>volverse </a:t>
            </a:r>
            <a:r>
              <a:rPr sz="2800" dirty="0">
                <a:solidFill>
                  <a:srgbClr val="073D86"/>
                </a:solidFill>
                <a:latin typeface="Candara"/>
                <a:cs typeface="Candara"/>
              </a:rPr>
              <a:t>tenso y la </a:t>
            </a:r>
            <a:r>
              <a:rPr sz="2800" spc="-5" dirty="0">
                <a:solidFill>
                  <a:srgbClr val="073D86"/>
                </a:solidFill>
                <a:latin typeface="Candara"/>
                <a:cs typeface="Candara"/>
              </a:rPr>
              <a:t>rivalidad </a:t>
            </a:r>
            <a:r>
              <a:rPr sz="2800" dirty="0">
                <a:solidFill>
                  <a:srgbClr val="073D86"/>
                </a:solidFill>
                <a:latin typeface="Candara"/>
                <a:cs typeface="Candara"/>
              </a:rPr>
              <a:t>puede </a:t>
            </a:r>
            <a:r>
              <a:rPr sz="2800" dirty="0" smtClean="0">
                <a:solidFill>
                  <a:srgbClr val="073D86"/>
                </a:solidFill>
                <a:latin typeface="Candara"/>
                <a:cs typeface="Candara"/>
              </a:rPr>
              <a:t>adquirir </a:t>
            </a:r>
            <a:r>
              <a:rPr sz="2800" spc="-5" dirty="0">
                <a:solidFill>
                  <a:srgbClr val="073D86"/>
                </a:solidFill>
                <a:latin typeface="Candara"/>
                <a:cs typeface="Candara"/>
              </a:rPr>
              <a:t>visos</a:t>
            </a:r>
            <a:r>
              <a:rPr sz="2800" spc="-25" dirty="0">
                <a:solidFill>
                  <a:srgbClr val="073D86"/>
                </a:solidFill>
                <a:latin typeface="Candara"/>
                <a:cs typeface="Candara"/>
              </a:rPr>
              <a:t> </a:t>
            </a:r>
            <a:r>
              <a:rPr sz="2800" dirty="0">
                <a:solidFill>
                  <a:srgbClr val="073D86"/>
                </a:solidFill>
                <a:latin typeface="Candara"/>
                <a:cs typeface="Candara"/>
              </a:rPr>
              <a:t>serios.</a:t>
            </a:r>
            <a:endParaRPr sz="2800" dirty="0">
              <a:latin typeface="Candara"/>
              <a:cs typeface="Candara"/>
            </a:endParaRPr>
          </a:p>
        </p:txBody>
      </p:sp>
      <p:sp>
        <p:nvSpPr>
          <p:cNvPr id="3" name="object 3"/>
          <p:cNvSpPr txBox="1">
            <a:spLocks noGrp="1"/>
          </p:cNvSpPr>
          <p:nvPr>
            <p:ph type="title"/>
          </p:nvPr>
        </p:nvSpPr>
        <p:spPr>
          <a:xfrm>
            <a:off x="1971712" y="761810"/>
            <a:ext cx="6219813" cy="635000"/>
          </a:xfrm>
          <a:prstGeom prst="rect">
            <a:avLst/>
          </a:prstGeom>
        </p:spPr>
        <p:txBody>
          <a:bodyPr vert="horz" wrap="square" lIns="0" tIns="12065" rIns="0" bIns="0" rtlCol="0">
            <a:spAutoFit/>
          </a:bodyPr>
          <a:lstStyle/>
          <a:p>
            <a:pPr marL="12700">
              <a:lnSpc>
                <a:spcPct val="100000"/>
              </a:lnSpc>
              <a:spcBef>
                <a:spcPts val="95"/>
              </a:spcBef>
            </a:pPr>
            <a:r>
              <a:rPr sz="4000" spc="-5" dirty="0"/>
              <a:t>DIVISIÓN DEL</a:t>
            </a:r>
            <a:r>
              <a:rPr sz="4000" spc="-35" dirty="0"/>
              <a:t> </a:t>
            </a:r>
            <a:r>
              <a:rPr sz="4000" spc="-5" dirty="0"/>
              <a:t>EQUIPO:</a:t>
            </a:r>
            <a:endParaRPr sz="4000"/>
          </a:p>
        </p:txBody>
      </p:sp>
      <p:sp>
        <p:nvSpPr>
          <p:cNvPr id="4" name="object 4"/>
          <p:cNvSpPr/>
          <p:nvPr/>
        </p:nvSpPr>
        <p:spPr>
          <a:xfrm>
            <a:off x="2219309" y="3286088"/>
            <a:ext cx="5184648" cy="2807208"/>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1604401137"/>
      </p:ext>
    </p:extLst>
  </p:cSld>
  <p:clrMapOvr>
    <a:masterClrMapping/>
  </p:clrMapOvr>
</p:sld>
</file>

<file path=ppt/slides/slide3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88032" y="889253"/>
            <a:ext cx="8861680" cy="5096637"/>
          </a:xfrm>
          <a:prstGeom prst="rect">
            <a:avLst/>
          </a:prstGeom>
          <a:blipFill>
            <a:blip r:embed="rId2" cstate="print"/>
            <a:stretch>
              <a:fillRect/>
            </a:stretch>
          </a:blipFill>
        </p:spPr>
        <p:txBody>
          <a:bodyPr wrap="square" lIns="0" tIns="0" rIns="0" bIns="0" rtlCol="0"/>
          <a:lstStyle/>
          <a:p>
            <a:endParaRPr sz="1800"/>
          </a:p>
        </p:txBody>
      </p:sp>
      <p:sp>
        <p:nvSpPr>
          <p:cNvPr id="3" name="object 3"/>
          <p:cNvSpPr/>
          <p:nvPr/>
        </p:nvSpPr>
        <p:spPr>
          <a:xfrm>
            <a:off x="251520" y="857250"/>
            <a:ext cx="8750321" cy="4941189"/>
          </a:xfrm>
          <a:prstGeom prst="rect">
            <a:avLst/>
          </a:prstGeom>
          <a:blipFill>
            <a:blip r:embed="rId3" cstate="print"/>
            <a:stretch>
              <a:fillRect/>
            </a:stretch>
          </a:blipFill>
        </p:spPr>
        <p:txBody>
          <a:bodyPr wrap="square" lIns="0" tIns="0" rIns="0" bIns="0" rtlCol="0"/>
          <a:lstStyle/>
          <a:p>
            <a:endParaRPr sz="1800"/>
          </a:p>
        </p:txBody>
      </p:sp>
      <p:sp>
        <p:nvSpPr>
          <p:cNvPr id="4" name="object 4"/>
          <p:cNvSpPr/>
          <p:nvPr/>
        </p:nvSpPr>
        <p:spPr>
          <a:xfrm>
            <a:off x="251520" y="4069080"/>
            <a:ext cx="8497062" cy="1521333"/>
          </a:xfrm>
          <a:prstGeom prst="rect">
            <a:avLst/>
          </a:prstGeom>
          <a:blipFill>
            <a:blip r:embed="rId4" cstate="print"/>
            <a:stretch>
              <a:fillRect/>
            </a:stretch>
          </a:blipFill>
        </p:spPr>
        <p:txBody>
          <a:bodyPr wrap="square" lIns="0" tIns="0" rIns="0" bIns="0" rtlCol="0"/>
          <a:lstStyle/>
          <a:p>
            <a:endParaRPr sz="1800"/>
          </a:p>
        </p:txBody>
      </p:sp>
      <p:sp>
        <p:nvSpPr>
          <p:cNvPr id="5" name="object 5"/>
          <p:cNvSpPr/>
          <p:nvPr/>
        </p:nvSpPr>
        <p:spPr>
          <a:xfrm>
            <a:off x="251520" y="857250"/>
            <a:ext cx="6540246" cy="342900"/>
          </a:xfrm>
          <a:prstGeom prst="rect">
            <a:avLst/>
          </a:prstGeom>
          <a:blipFill>
            <a:blip r:embed="rId5" cstate="print"/>
            <a:stretch>
              <a:fillRect/>
            </a:stretch>
          </a:blipFill>
        </p:spPr>
        <p:txBody>
          <a:bodyPr wrap="square" lIns="0" tIns="0" rIns="0" bIns="0" rtlCol="0"/>
          <a:lstStyle/>
          <a:p>
            <a:endParaRPr sz="1800"/>
          </a:p>
        </p:txBody>
      </p:sp>
      <p:sp>
        <p:nvSpPr>
          <p:cNvPr id="7" name="CuadroTexto 6"/>
          <p:cNvSpPr txBox="1"/>
          <p:nvPr/>
        </p:nvSpPr>
        <p:spPr>
          <a:xfrm rot="21358154">
            <a:off x="688368" y="1841629"/>
            <a:ext cx="7704856" cy="1446550"/>
          </a:xfrm>
          <a:prstGeom prst="rect">
            <a:avLst/>
          </a:prstGeom>
          <a:noFill/>
        </p:spPr>
        <p:txBody>
          <a:bodyPr wrap="square" rtlCol="0">
            <a:spAutoFit/>
          </a:bodyPr>
          <a:lstStyle/>
          <a:p>
            <a:pPr algn="ctr"/>
            <a:r>
              <a:rPr lang="es-ES_tradnl" sz="4400" b="1" smtClean="0">
                <a:solidFill>
                  <a:schemeClr val="accent2">
                    <a:lumMod val="50000"/>
                  </a:schemeClr>
                </a:solidFill>
              </a:rPr>
              <a:t>AUDITORIA DE RECURSOS HUMANOS</a:t>
            </a:r>
            <a:endParaRPr lang="es-ES_tradnl" sz="4400" b="1">
              <a:solidFill>
                <a:schemeClr val="accent2">
                  <a:lumMod val="50000"/>
                </a:schemeClr>
              </a:solidFill>
            </a:endParaRPr>
          </a:p>
        </p:txBody>
      </p:sp>
    </p:spTree>
    <p:extLst>
      <p:ext uri="{BB962C8B-B14F-4D97-AF65-F5344CB8AC3E}">
        <p14:creationId xmlns:p14="http://schemas.microsoft.com/office/powerpoint/2010/main" val="1323766162"/>
      </p:ext>
    </p:extLst>
  </p:cSld>
  <p:clrMapOvr>
    <a:masterClrMapping/>
  </p:clrMapOvr>
</p:sld>
</file>

<file path=ppt/slides/slide3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1115616" y="836712"/>
            <a:ext cx="7056784" cy="5472608"/>
          </a:xfrm>
          <a:prstGeom prst="rect">
            <a:avLst/>
          </a:prstGeom>
          <a:blipFill>
            <a:blip r:embed="rId2" cstate="print"/>
            <a:stretch>
              <a:fillRect/>
            </a:stretch>
          </a:blipFill>
        </p:spPr>
        <p:txBody>
          <a:bodyPr wrap="square" lIns="0" tIns="0" rIns="0" bIns="0" rtlCol="0"/>
          <a:lstStyle/>
          <a:p>
            <a:endParaRPr sz="1800"/>
          </a:p>
        </p:txBody>
      </p:sp>
      <p:sp>
        <p:nvSpPr>
          <p:cNvPr id="4" name="object 4"/>
          <p:cNvSpPr txBox="1">
            <a:spLocks noGrp="1"/>
          </p:cNvSpPr>
          <p:nvPr>
            <p:ph type="title"/>
          </p:nvPr>
        </p:nvSpPr>
        <p:spPr>
          <a:xfrm>
            <a:off x="3551354" y="980728"/>
            <a:ext cx="2529992" cy="482985"/>
          </a:xfrm>
          <a:prstGeom prst="rect">
            <a:avLst/>
          </a:prstGeom>
        </p:spPr>
        <p:txBody>
          <a:bodyPr vert="horz" wrap="square" lIns="0" tIns="31909" rIns="0" bIns="0" numCol="1" rtlCol="0" anchor="b" anchorCtr="0" compatLnSpc="1">
            <a:prstTxWarp prst="textNoShape">
              <a:avLst/>
            </a:prstTxWarp>
            <a:spAutoFit/>
          </a:bodyPr>
          <a:lstStyle/>
          <a:p>
            <a:pPr marL="9525" marR="3810" indent="334804">
              <a:lnSpc>
                <a:spcPts val="1658"/>
              </a:lnSpc>
              <a:spcBef>
                <a:spcPts val="251"/>
              </a:spcBef>
            </a:pPr>
            <a:r>
              <a:rPr sz="1800" spc="-8" dirty="0">
                <a:solidFill>
                  <a:srgbClr val="000000"/>
                </a:solidFill>
                <a:latin typeface="Corbel"/>
                <a:cs typeface="Corbel"/>
              </a:rPr>
              <a:t>AUDITORIA </a:t>
            </a:r>
            <a:r>
              <a:rPr sz="1800" dirty="0">
                <a:solidFill>
                  <a:srgbClr val="000000"/>
                </a:solidFill>
                <a:latin typeface="Corbel"/>
                <a:cs typeface="Corbel"/>
              </a:rPr>
              <a:t>DE  RECURSOS</a:t>
            </a:r>
            <a:r>
              <a:rPr sz="1800" spc="-90" dirty="0">
                <a:solidFill>
                  <a:srgbClr val="000000"/>
                </a:solidFill>
                <a:latin typeface="Corbel"/>
                <a:cs typeface="Corbel"/>
              </a:rPr>
              <a:t> </a:t>
            </a:r>
            <a:r>
              <a:rPr sz="1800" dirty="0">
                <a:solidFill>
                  <a:srgbClr val="000000"/>
                </a:solidFill>
                <a:latin typeface="Corbel"/>
                <a:cs typeface="Corbel"/>
              </a:rPr>
              <a:t>HUMANOS</a:t>
            </a:r>
            <a:endParaRPr sz="1800" dirty="0">
              <a:latin typeface="Corbel"/>
              <a:cs typeface="Corbel"/>
            </a:endParaRPr>
          </a:p>
        </p:txBody>
      </p:sp>
      <p:sp>
        <p:nvSpPr>
          <p:cNvPr id="5" name="object 5"/>
          <p:cNvSpPr txBox="1"/>
          <p:nvPr/>
        </p:nvSpPr>
        <p:spPr>
          <a:xfrm>
            <a:off x="1919658" y="2270782"/>
            <a:ext cx="1014097" cy="287098"/>
          </a:xfrm>
          <a:prstGeom prst="rect">
            <a:avLst/>
          </a:prstGeom>
        </p:spPr>
        <p:txBody>
          <a:bodyPr vert="horz" wrap="square" lIns="0" tIns="10001" rIns="0" bIns="0" rtlCol="0">
            <a:spAutoFit/>
          </a:bodyPr>
          <a:lstStyle/>
          <a:p>
            <a:pPr marL="9525">
              <a:spcBef>
                <a:spcPts val="79"/>
              </a:spcBef>
            </a:pPr>
            <a:r>
              <a:rPr sz="1800" b="1" spc="-4" dirty="0">
                <a:latin typeface="Corbel"/>
                <a:cs typeface="Corbel"/>
              </a:rPr>
              <a:t>Concepto</a:t>
            </a:r>
            <a:endParaRPr sz="1800" b="1">
              <a:latin typeface="Corbel"/>
              <a:cs typeface="Corbel"/>
            </a:endParaRPr>
          </a:p>
        </p:txBody>
      </p:sp>
      <p:sp>
        <p:nvSpPr>
          <p:cNvPr id="6" name="object 6"/>
          <p:cNvSpPr txBox="1"/>
          <p:nvPr/>
        </p:nvSpPr>
        <p:spPr>
          <a:xfrm>
            <a:off x="1547664" y="4150495"/>
            <a:ext cx="1011008" cy="286617"/>
          </a:xfrm>
          <a:prstGeom prst="rect">
            <a:avLst/>
          </a:prstGeom>
        </p:spPr>
        <p:txBody>
          <a:bodyPr vert="horz" wrap="square" lIns="0" tIns="9525" rIns="0" bIns="0" rtlCol="0">
            <a:spAutoFit/>
          </a:bodyPr>
          <a:lstStyle/>
          <a:p>
            <a:pPr marL="9525">
              <a:spcBef>
                <a:spcPts val="75"/>
              </a:spcBef>
            </a:pPr>
            <a:r>
              <a:rPr sz="1800" b="1" spc="-4" dirty="0">
                <a:latin typeface="Corbel"/>
                <a:cs typeface="Corbel"/>
              </a:rPr>
              <a:t>Objetivos</a:t>
            </a:r>
            <a:endParaRPr sz="1800" b="1">
              <a:latin typeface="Corbel"/>
              <a:cs typeface="Corbel"/>
            </a:endParaRPr>
          </a:p>
        </p:txBody>
      </p:sp>
      <p:sp>
        <p:nvSpPr>
          <p:cNvPr id="7" name="object 7"/>
          <p:cNvSpPr txBox="1"/>
          <p:nvPr/>
        </p:nvSpPr>
        <p:spPr>
          <a:xfrm>
            <a:off x="2777174" y="5675499"/>
            <a:ext cx="1082075" cy="286617"/>
          </a:xfrm>
          <a:prstGeom prst="rect">
            <a:avLst/>
          </a:prstGeom>
        </p:spPr>
        <p:txBody>
          <a:bodyPr vert="horz" wrap="square" lIns="0" tIns="9525" rIns="0" bIns="0" rtlCol="0">
            <a:spAutoFit/>
          </a:bodyPr>
          <a:lstStyle/>
          <a:p>
            <a:pPr marL="9525">
              <a:spcBef>
                <a:spcPts val="75"/>
              </a:spcBef>
            </a:pPr>
            <a:r>
              <a:rPr sz="1800" b="1" spc="-4" dirty="0">
                <a:latin typeface="Corbel"/>
                <a:cs typeface="Corbel"/>
              </a:rPr>
              <a:t>Beneficios</a:t>
            </a:r>
            <a:endParaRPr sz="1800" b="1">
              <a:latin typeface="Corbel"/>
              <a:cs typeface="Corbel"/>
            </a:endParaRPr>
          </a:p>
        </p:txBody>
      </p:sp>
      <p:sp>
        <p:nvSpPr>
          <p:cNvPr id="8" name="object 8"/>
          <p:cNvSpPr txBox="1"/>
          <p:nvPr/>
        </p:nvSpPr>
        <p:spPr>
          <a:xfrm>
            <a:off x="5595110" y="5561606"/>
            <a:ext cx="1062300" cy="482985"/>
          </a:xfrm>
          <a:prstGeom prst="rect">
            <a:avLst/>
          </a:prstGeom>
        </p:spPr>
        <p:txBody>
          <a:bodyPr vert="horz" wrap="square" lIns="0" tIns="31909" rIns="0" bIns="0" rtlCol="0">
            <a:spAutoFit/>
          </a:bodyPr>
          <a:lstStyle/>
          <a:p>
            <a:pPr marL="115729" marR="3810" indent="-106680">
              <a:lnSpc>
                <a:spcPts val="1658"/>
              </a:lnSpc>
              <a:spcBef>
                <a:spcPts val="251"/>
              </a:spcBef>
            </a:pPr>
            <a:r>
              <a:rPr sz="1800" b="1" spc="-4" dirty="0">
                <a:latin typeface="Corbel"/>
                <a:cs typeface="Corbel"/>
              </a:rPr>
              <a:t>Criterios</a:t>
            </a:r>
            <a:r>
              <a:rPr sz="1800" b="1" spc="-64" dirty="0">
                <a:latin typeface="Corbel"/>
                <a:cs typeface="Corbel"/>
              </a:rPr>
              <a:t> </a:t>
            </a:r>
            <a:r>
              <a:rPr sz="1800" b="1" dirty="0">
                <a:latin typeface="Corbel"/>
                <a:cs typeface="Corbel"/>
              </a:rPr>
              <a:t>a  </a:t>
            </a:r>
            <a:r>
              <a:rPr sz="1800" b="1" spc="-4" dirty="0">
                <a:latin typeface="Corbel"/>
                <a:cs typeface="Corbel"/>
              </a:rPr>
              <a:t>Evaluar</a:t>
            </a:r>
            <a:endParaRPr sz="1800" b="1">
              <a:latin typeface="Corbel"/>
              <a:cs typeface="Corbel"/>
            </a:endParaRPr>
          </a:p>
        </p:txBody>
      </p:sp>
      <p:sp>
        <p:nvSpPr>
          <p:cNvPr id="9" name="object 9"/>
          <p:cNvSpPr txBox="1"/>
          <p:nvPr/>
        </p:nvSpPr>
        <p:spPr>
          <a:xfrm>
            <a:off x="6367590" y="4077072"/>
            <a:ext cx="1732802" cy="482985"/>
          </a:xfrm>
          <a:prstGeom prst="rect">
            <a:avLst/>
          </a:prstGeom>
        </p:spPr>
        <p:txBody>
          <a:bodyPr vert="horz" wrap="square" lIns="0" tIns="31909" rIns="0" bIns="0" rtlCol="0">
            <a:spAutoFit/>
          </a:bodyPr>
          <a:lstStyle/>
          <a:p>
            <a:pPr marL="188595" marR="3810" indent="-179546">
              <a:lnSpc>
                <a:spcPts val="1658"/>
              </a:lnSpc>
              <a:spcBef>
                <a:spcPts val="251"/>
              </a:spcBef>
            </a:pPr>
            <a:r>
              <a:rPr sz="1800" b="1" spc="-4" dirty="0">
                <a:latin typeface="Corbel"/>
                <a:cs typeface="Corbel"/>
              </a:rPr>
              <a:t>Áreas Que</a:t>
            </a:r>
            <a:r>
              <a:rPr sz="1800" b="1" spc="-176" dirty="0">
                <a:latin typeface="Corbel"/>
                <a:cs typeface="Corbel"/>
              </a:rPr>
              <a:t> </a:t>
            </a:r>
            <a:r>
              <a:rPr sz="1800" b="1" spc="-4" dirty="0">
                <a:latin typeface="Corbel"/>
                <a:cs typeface="Corbel"/>
              </a:rPr>
              <a:t>Cubre  </a:t>
            </a:r>
            <a:r>
              <a:rPr sz="1800" b="1" dirty="0">
                <a:latin typeface="Corbel"/>
                <a:cs typeface="Corbel"/>
              </a:rPr>
              <a:t>La</a:t>
            </a:r>
            <a:r>
              <a:rPr sz="1800" b="1" spc="-83" dirty="0">
                <a:latin typeface="Corbel"/>
                <a:cs typeface="Corbel"/>
              </a:rPr>
              <a:t> </a:t>
            </a:r>
            <a:r>
              <a:rPr sz="1800" b="1" spc="-4" dirty="0">
                <a:latin typeface="Corbel"/>
                <a:cs typeface="Corbel"/>
              </a:rPr>
              <a:t>Auditoría</a:t>
            </a:r>
            <a:endParaRPr sz="1800" b="1">
              <a:latin typeface="Corbel"/>
              <a:cs typeface="Corbel"/>
            </a:endParaRPr>
          </a:p>
        </p:txBody>
      </p:sp>
      <p:sp>
        <p:nvSpPr>
          <p:cNvPr id="10" name="object 10"/>
          <p:cNvSpPr txBox="1"/>
          <p:nvPr/>
        </p:nvSpPr>
        <p:spPr>
          <a:xfrm>
            <a:off x="6009338" y="2058272"/>
            <a:ext cx="1894094" cy="798808"/>
          </a:xfrm>
          <a:prstGeom prst="rect">
            <a:avLst/>
          </a:prstGeom>
        </p:spPr>
        <p:txBody>
          <a:bodyPr vert="horz" wrap="square" lIns="0" tIns="28575" rIns="0" bIns="0" rtlCol="0">
            <a:spAutoFit/>
          </a:bodyPr>
          <a:lstStyle/>
          <a:p>
            <a:pPr marL="9525" marR="3810" indent="-476" algn="ctr">
              <a:lnSpc>
                <a:spcPct val="91800"/>
              </a:lnSpc>
              <a:spcBef>
                <a:spcPts val="225"/>
              </a:spcBef>
            </a:pPr>
            <a:r>
              <a:rPr sz="1800" b="1" spc="-15" dirty="0">
                <a:latin typeface="Corbel"/>
                <a:cs typeface="Corbel"/>
              </a:rPr>
              <a:t>Técnicas </a:t>
            </a:r>
            <a:r>
              <a:rPr sz="1800" b="1" dirty="0">
                <a:latin typeface="Corbel"/>
                <a:cs typeface="Corbel"/>
              </a:rPr>
              <a:t>De  Investigación</a:t>
            </a:r>
            <a:r>
              <a:rPr sz="1800" b="1" spc="-68" dirty="0">
                <a:latin typeface="Corbel"/>
                <a:cs typeface="Corbel"/>
              </a:rPr>
              <a:t> </a:t>
            </a:r>
            <a:r>
              <a:rPr sz="1800" b="1" spc="-4" dirty="0">
                <a:latin typeface="Corbel"/>
                <a:cs typeface="Corbel"/>
              </a:rPr>
              <a:t>Para  </a:t>
            </a:r>
            <a:r>
              <a:rPr sz="1800" b="1" dirty="0">
                <a:latin typeface="Corbel"/>
                <a:cs typeface="Corbel"/>
              </a:rPr>
              <a:t>La</a:t>
            </a:r>
            <a:r>
              <a:rPr sz="1800" b="1" spc="-83" dirty="0">
                <a:latin typeface="Corbel"/>
                <a:cs typeface="Corbel"/>
              </a:rPr>
              <a:t> </a:t>
            </a:r>
            <a:r>
              <a:rPr sz="1800" b="1" spc="-4" dirty="0">
                <a:latin typeface="Corbel"/>
                <a:cs typeface="Corbel"/>
              </a:rPr>
              <a:t>Auditoría</a:t>
            </a:r>
            <a:endParaRPr sz="1800" b="1">
              <a:latin typeface="Corbel"/>
              <a:cs typeface="Corbel"/>
            </a:endParaRPr>
          </a:p>
        </p:txBody>
      </p:sp>
      <p:sp>
        <p:nvSpPr>
          <p:cNvPr id="11" name="object 11"/>
          <p:cNvSpPr/>
          <p:nvPr/>
        </p:nvSpPr>
        <p:spPr>
          <a:xfrm>
            <a:off x="3525600" y="2270218"/>
            <a:ext cx="2483738" cy="2484882"/>
          </a:xfrm>
          <a:prstGeom prst="rect">
            <a:avLst/>
          </a:prstGeom>
          <a:blipFill>
            <a:blip r:embed="rId3" cstate="print"/>
            <a:stretch>
              <a:fillRect/>
            </a:stretch>
          </a:blipFill>
        </p:spPr>
        <p:txBody>
          <a:bodyPr wrap="square" lIns="0" tIns="0" rIns="0" bIns="0" rtlCol="0"/>
          <a:lstStyle/>
          <a:p>
            <a:endParaRPr sz="1800"/>
          </a:p>
        </p:txBody>
      </p:sp>
    </p:spTree>
    <p:extLst>
      <p:ext uri="{BB962C8B-B14F-4D97-AF65-F5344CB8AC3E}">
        <p14:creationId xmlns:p14="http://schemas.microsoft.com/office/powerpoint/2010/main" val="607301814"/>
      </p:ext>
    </p:extLst>
  </p:cSld>
  <p:clrMapOvr>
    <a:masterClrMapping/>
  </p:clrMapOvr>
</p:sld>
</file>

<file path=ppt/slides/slide3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1170091" y="980728"/>
            <a:ext cx="7362349" cy="470802"/>
          </a:xfrm>
          <a:prstGeom prst="rect">
            <a:avLst/>
          </a:prstGeom>
        </p:spPr>
        <p:txBody>
          <a:bodyPr vert="horz" wrap="square" lIns="0" tIns="9049" rIns="0" bIns="0" numCol="1" rtlCol="0" anchor="b" anchorCtr="0" compatLnSpc="1">
            <a:prstTxWarp prst="textNoShape">
              <a:avLst/>
            </a:prstTxWarp>
            <a:spAutoFit/>
          </a:bodyPr>
          <a:lstStyle/>
          <a:p>
            <a:pPr marL="9525">
              <a:lnSpc>
                <a:spcPct val="100000"/>
              </a:lnSpc>
              <a:spcBef>
                <a:spcPts val="71"/>
              </a:spcBef>
            </a:pPr>
            <a:r>
              <a:rPr sz="3000" b="0" spc="-8" dirty="0">
                <a:latin typeface="Impact"/>
                <a:cs typeface="Impact"/>
              </a:rPr>
              <a:t>CONCEPTO </a:t>
            </a:r>
            <a:r>
              <a:rPr sz="3000" b="0" spc="-4" dirty="0">
                <a:latin typeface="Impact"/>
                <a:cs typeface="Impact"/>
              </a:rPr>
              <a:t>DE AUDITORIA DE </a:t>
            </a:r>
            <a:r>
              <a:rPr sz="3000" b="0" spc="-8" dirty="0">
                <a:latin typeface="Impact"/>
                <a:cs typeface="Impact"/>
              </a:rPr>
              <a:t>RECURSOS</a:t>
            </a:r>
            <a:r>
              <a:rPr sz="3000" b="0" spc="79" dirty="0">
                <a:latin typeface="Impact"/>
                <a:cs typeface="Impact"/>
              </a:rPr>
              <a:t> </a:t>
            </a:r>
            <a:r>
              <a:rPr sz="3000" b="0" spc="-8" dirty="0">
                <a:latin typeface="Impact"/>
                <a:cs typeface="Impact"/>
              </a:rPr>
              <a:t>HUMANOS</a:t>
            </a:r>
            <a:endParaRPr sz="3000">
              <a:latin typeface="Impact"/>
              <a:cs typeface="Impact"/>
            </a:endParaRPr>
          </a:p>
        </p:txBody>
      </p:sp>
      <p:sp>
        <p:nvSpPr>
          <p:cNvPr id="4" name="object 4"/>
          <p:cNvSpPr txBox="1"/>
          <p:nvPr/>
        </p:nvSpPr>
        <p:spPr>
          <a:xfrm>
            <a:off x="899592" y="2361122"/>
            <a:ext cx="4968552" cy="3139321"/>
          </a:xfrm>
          <a:prstGeom prst="rect">
            <a:avLst/>
          </a:prstGeom>
        </p:spPr>
        <p:txBody>
          <a:bodyPr vert="horz" wrap="square" lIns="0" tIns="0" rIns="0" bIns="0" rtlCol="0">
            <a:spAutoFit/>
          </a:bodyPr>
          <a:lstStyle/>
          <a:p>
            <a:pPr marL="180499" indent="-170974" algn="just">
              <a:lnSpc>
                <a:spcPts val="2884"/>
              </a:lnSpc>
              <a:buClr>
                <a:srgbClr val="8FA751"/>
              </a:buClr>
              <a:buSzPct val="160416"/>
              <a:buChar char="•"/>
              <a:tabLst>
                <a:tab pos="180975" algn="l"/>
                <a:tab pos="760095" algn="l"/>
                <a:tab pos="1810703" algn="l"/>
                <a:tab pos="2224564" algn="l"/>
                <a:tab pos="2677478" algn="l"/>
              </a:tabLst>
            </a:pPr>
            <a:r>
              <a:rPr lang="es-ES" spc="-4" dirty="0" smtClean="0">
                <a:latin typeface="Arial"/>
                <a:cs typeface="Arial"/>
              </a:rPr>
              <a:t> </a:t>
            </a:r>
            <a:r>
              <a:rPr spc="-4" dirty="0" smtClean="0">
                <a:latin typeface="Arial"/>
                <a:cs typeface="Arial"/>
              </a:rPr>
              <a:t>Una</a:t>
            </a:r>
            <a:r>
              <a:rPr spc="-4" dirty="0">
                <a:latin typeface="Arial"/>
                <a:cs typeface="Arial"/>
              </a:rPr>
              <a:t>	auditoría	de	los	</a:t>
            </a:r>
            <a:r>
              <a:rPr spc="-4" dirty="0" smtClean="0">
                <a:latin typeface="Arial"/>
                <a:cs typeface="Arial"/>
              </a:rPr>
              <a:t>recursos</a:t>
            </a:r>
            <a:r>
              <a:rPr lang="es-ES" dirty="0">
                <a:latin typeface="Arial"/>
                <a:cs typeface="Arial"/>
              </a:rPr>
              <a:t> </a:t>
            </a:r>
            <a:r>
              <a:rPr spc="-4" dirty="0" smtClean="0">
                <a:latin typeface="Arial"/>
                <a:cs typeface="Arial"/>
              </a:rPr>
              <a:t>humanos</a:t>
            </a:r>
            <a:r>
              <a:rPr spc="-4" dirty="0">
                <a:latin typeface="Arial"/>
                <a:cs typeface="Arial"/>
              </a:rPr>
              <a:t>	ev</a:t>
            </a:r>
            <a:r>
              <a:rPr spc="4" dirty="0">
                <a:latin typeface="Arial"/>
                <a:cs typeface="Arial"/>
              </a:rPr>
              <a:t>a</a:t>
            </a:r>
            <a:r>
              <a:rPr spc="-4" dirty="0">
                <a:latin typeface="Arial"/>
                <a:cs typeface="Arial"/>
              </a:rPr>
              <a:t>lúa</a:t>
            </a:r>
            <a:r>
              <a:rPr dirty="0">
                <a:latin typeface="Arial"/>
                <a:cs typeface="Arial"/>
              </a:rPr>
              <a:t>	</a:t>
            </a:r>
            <a:r>
              <a:rPr lang="es-ES" dirty="0" smtClean="0">
                <a:latin typeface="Arial"/>
                <a:cs typeface="Arial"/>
              </a:rPr>
              <a:t> </a:t>
            </a:r>
            <a:r>
              <a:rPr spc="-4" dirty="0" smtClean="0">
                <a:latin typeface="Arial"/>
                <a:cs typeface="Arial"/>
              </a:rPr>
              <a:t>las</a:t>
            </a:r>
            <a:r>
              <a:rPr lang="es-ES" dirty="0" smtClean="0">
                <a:latin typeface="Arial"/>
                <a:cs typeface="Arial"/>
              </a:rPr>
              <a:t> </a:t>
            </a:r>
            <a:r>
              <a:rPr spc="-4" dirty="0" smtClean="0">
                <a:latin typeface="Arial"/>
                <a:cs typeface="Arial"/>
              </a:rPr>
              <a:t>activida</a:t>
            </a:r>
            <a:r>
              <a:rPr dirty="0" smtClean="0">
                <a:latin typeface="Arial"/>
                <a:cs typeface="Arial"/>
              </a:rPr>
              <a:t>des</a:t>
            </a:r>
            <a:r>
              <a:rPr lang="es-ES" dirty="0">
                <a:latin typeface="Arial"/>
                <a:cs typeface="Arial"/>
              </a:rPr>
              <a:t> </a:t>
            </a:r>
            <a:r>
              <a:rPr spc="-4" dirty="0" smtClean="0">
                <a:latin typeface="Arial"/>
                <a:cs typeface="Arial"/>
              </a:rPr>
              <a:t>de </a:t>
            </a:r>
            <a:r>
              <a:rPr dirty="0">
                <a:latin typeface="Arial"/>
                <a:cs typeface="Arial"/>
              </a:rPr>
              <a:t>administración </a:t>
            </a:r>
            <a:r>
              <a:rPr spc="-4" dirty="0">
                <a:latin typeface="Arial"/>
                <a:cs typeface="Arial"/>
              </a:rPr>
              <a:t>de personal</a:t>
            </a:r>
            <a:r>
              <a:rPr spc="-11" dirty="0">
                <a:latin typeface="Arial"/>
                <a:cs typeface="Arial"/>
              </a:rPr>
              <a:t> </a:t>
            </a:r>
            <a:r>
              <a:rPr spc="4" dirty="0" smtClean="0">
                <a:latin typeface="Arial"/>
                <a:cs typeface="Arial"/>
              </a:rPr>
              <a:t>en</a:t>
            </a:r>
            <a:r>
              <a:rPr lang="es-ES" dirty="0">
                <a:latin typeface="Arial"/>
                <a:cs typeface="Arial"/>
              </a:rPr>
              <a:t> </a:t>
            </a:r>
            <a:r>
              <a:rPr spc="-8" dirty="0" smtClean="0">
                <a:latin typeface="Arial"/>
                <a:cs typeface="Arial"/>
              </a:rPr>
              <a:t>l</a:t>
            </a:r>
            <a:r>
              <a:rPr spc="-4" dirty="0" smtClean="0">
                <a:latin typeface="Arial"/>
                <a:cs typeface="Arial"/>
              </a:rPr>
              <a:t>a</a:t>
            </a:r>
            <a:r>
              <a:rPr dirty="0">
                <a:latin typeface="Arial"/>
                <a:cs typeface="Arial"/>
              </a:rPr>
              <a:t>	</a:t>
            </a:r>
            <a:r>
              <a:rPr spc="-4" dirty="0">
                <a:latin typeface="Arial"/>
                <a:cs typeface="Arial"/>
              </a:rPr>
              <a:t>org</a:t>
            </a:r>
            <a:r>
              <a:rPr dirty="0">
                <a:latin typeface="Arial"/>
                <a:cs typeface="Arial"/>
              </a:rPr>
              <a:t>an</a:t>
            </a:r>
            <a:r>
              <a:rPr spc="-4" dirty="0">
                <a:latin typeface="Arial"/>
                <a:cs typeface="Arial"/>
              </a:rPr>
              <a:t>izac</a:t>
            </a:r>
            <a:r>
              <a:rPr dirty="0">
                <a:latin typeface="Arial"/>
                <a:cs typeface="Arial"/>
              </a:rPr>
              <a:t>i</a:t>
            </a:r>
            <a:r>
              <a:rPr spc="-4" dirty="0">
                <a:latin typeface="Arial"/>
                <a:cs typeface="Arial"/>
              </a:rPr>
              <a:t>ón</a:t>
            </a:r>
            <a:r>
              <a:rPr dirty="0">
                <a:latin typeface="Arial"/>
                <a:cs typeface="Arial"/>
              </a:rPr>
              <a:t>	</a:t>
            </a:r>
            <a:r>
              <a:rPr spc="-4" dirty="0">
                <a:latin typeface="Arial"/>
                <a:cs typeface="Arial"/>
              </a:rPr>
              <a:t>con</a:t>
            </a:r>
            <a:r>
              <a:rPr dirty="0">
                <a:latin typeface="Arial"/>
                <a:cs typeface="Arial"/>
              </a:rPr>
              <a:t>	</a:t>
            </a:r>
            <a:r>
              <a:rPr spc="-8" dirty="0" smtClean="0">
                <a:latin typeface="Arial"/>
                <a:cs typeface="Arial"/>
              </a:rPr>
              <a:t>e</a:t>
            </a:r>
            <a:r>
              <a:rPr spc="-4" dirty="0" smtClean="0">
                <a:latin typeface="Arial"/>
                <a:cs typeface="Arial"/>
              </a:rPr>
              <a:t>l</a:t>
            </a:r>
            <a:r>
              <a:rPr lang="es-ES" dirty="0">
                <a:latin typeface="Arial"/>
                <a:cs typeface="Arial"/>
              </a:rPr>
              <a:t> </a:t>
            </a:r>
            <a:r>
              <a:rPr spc="-4" dirty="0" smtClean="0">
                <a:latin typeface="Arial"/>
                <a:cs typeface="Arial"/>
              </a:rPr>
              <a:t>objeti</a:t>
            </a:r>
            <a:r>
              <a:rPr dirty="0" smtClean="0">
                <a:latin typeface="Arial"/>
                <a:cs typeface="Arial"/>
              </a:rPr>
              <a:t>v</a:t>
            </a:r>
            <a:r>
              <a:rPr spc="-4" dirty="0" smtClean="0">
                <a:latin typeface="Arial"/>
                <a:cs typeface="Arial"/>
              </a:rPr>
              <a:t>o  </a:t>
            </a:r>
            <a:r>
              <a:rPr spc="-4" dirty="0">
                <a:latin typeface="Arial"/>
                <a:cs typeface="Arial"/>
              </a:rPr>
              <a:t>de </a:t>
            </a:r>
            <a:r>
              <a:rPr dirty="0">
                <a:latin typeface="Arial"/>
                <a:cs typeface="Arial"/>
              </a:rPr>
              <a:t>mejorarlas.</a:t>
            </a:r>
          </a:p>
          <a:p>
            <a:pPr marL="180499" indent="-170974" algn="just">
              <a:lnSpc>
                <a:spcPts val="3409"/>
              </a:lnSpc>
              <a:spcBef>
                <a:spcPts val="90"/>
              </a:spcBef>
              <a:buClr>
                <a:srgbClr val="8FA751"/>
              </a:buClr>
              <a:buSzPct val="160416"/>
              <a:buChar char="•"/>
              <a:tabLst>
                <a:tab pos="180975" algn="l"/>
              </a:tabLst>
            </a:pPr>
            <a:r>
              <a:rPr lang="es-ES" spc="-4" dirty="0" smtClean="0">
                <a:latin typeface="Arial"/>
                <a:cs typeface="Arial"/>
              </a:rPr>
              <a:t> </a:t>
            </a:r>
            <a:r>
              <a:rPr spc="-4" dirty="0" smtClean="0">
                <a:latin typeface="Arial"/>
                <a:cs typeface="Arial"/>
              </a:rPr>
              <a:t>¿</a:t>
            </a:r>
            <a:r>
              <a:rPr spc="-4" dirty="0">
                <a:latin typeface="Arial"/>
                <a:cs typeface="Arial"/>
              </a:rPr>
              <a:t>Cuál es su propósito</a:t>
            </a:r>
            <a:r>
              <a:rPr spc="19" dirty="0">
                <a:latin typeface="Arial"/>
                <a:cs typeface="Arial"/>
              </a:rPr>
              <a:t> </a:t>
            </a:r>
            <a:r>
              <a:rPr spc="-4" dirty="0">
                <a:latin typeface="Arial"/>
                <a:cs typeface="Arial"/>
              </a:rPr>
              <a:t>principal?</a:t>
            </a:r>
            <a:endParaRPr dirty="0">
              <a:latin typeface="Arial"/>
              <a:cs typeface="Arial"/>
            </a:endParaRPr>
          </a:p>
          <a:p>
            <a:pPr marL="180499" indent="-170974" algn="just">
              <a:lnSpc>
                <a:spcPts val="3409"/>
              </a:lnSpc>
              <a:buClr>
                <a:srgbClr val="8FA751"/>
              </a:buClr>
              <a:buSzPct val="160416"/>
              <a:buChar char="•"/>
              <a:tabLst>
                <a:tab pos="180975" algn="l"/>
              </a:tabLst>
            </a:pPr>
            <a:r>
              <a:rPr lang="es-ES" spc="-4" dirty="0" smtClean="0">
                <a:latin typeface="Arial"/>
                <a:cs typeface="Arial"/>
              </a:rPr>
              <a:t> </a:t>
            </a:r>
            <a:r>
              <a:rPr spc="-4" dirty="0" smtClean="0">
                <a:latin typeface="Arial"/>
                <a:cs typeface="Arial"/>
              </a:rPr>
              <a:t>¿</a:t>
            </a:r>
            <a:r>
              <a:rPr spc="-4" dirty="0">
                <a:latin typeface="Arial"/>
                <a:cs typeface="Arial"/>
              </a:rPr>
              <a:t>Cómo se</a:t>
            </a:r>
            <a:r>
              <a:rPr spc="344" dirty="0">
                <a:latin typeface="Arial"/>
                <a:cs typeface="Arial"/>
              </a:rPr>
              <a:t> </a:t>
            </a:r>
            <a:r>
              <a:rPr spc="-4" dirty="0">
                <a:latin typeface="Arial"/>
                <a:cs typeface="Arial"/>
              </a:rPr>
              <a:t>define </a:t>
            </a:r>
            <a:r>
              <a:rPr dirty="0">
                <a:latin typeface="Arial"/>
                <a:cs typeface="Arial"/>
              </a:rPr>
              <a:t>la </a:t>
            </a:r>
            <a:r>
              <a:rPr spc="-4" dirty="0">
                <a:latin typeface="Arial"/>
                <a:cs typeface="Arial"/>
              </a:rPr>
              <a:t>Auditoria </a:t>
            </a:r>
            <a:r>
              <a:rPr dirty="0">
                <a:latin typeface="Arial"/>
                <a:cs typeface="Arial"/>
              </a:rPr>
              <a:t>de</a:t>
            </a:r>
          </a:p>
          <a:p>
            <a:pPr marL="180499" algn="just">
              <a:spcBef>
                <a:spcPts val="214"/>
              </a:spcBef>
            </a:pPr>
            <a:r>
              <a:rPr spc="-4" dirty="0">
                <a:latin typeface="Arial"/>
                <a:cs typeface="Arial"/>
              </a:rPr>
              <a:t>Recursos</a:t>
            </a:r>
            <a:r>
              <a:rPr spc="8" dirty="0">
                <a:latin typeface="Arial"/>
                <a:cs typeface="Arial"/>
              </a:rPr>
              <a:t> </a:t>
            </a:r>
            <a:r>
              <a:rPr spc="-4" dirty="0">
                <a:latin typeface="Arial"/>
                <a:cs typeface="Arial"/>
              </a:rPr>
              <a:t>Humanos?</a:t>
            </a:r>
            <a:endParaRPr dirty="0">
              <a:latin typeface="Arial"/>
              <a:cs typeface="Arial"/>
            </a:endParaRPr>
          </a:p>
        </p:txBody>
      </p:sp>
      <p:sp>
        <p:nvSpPr>
          <p:cNvPr id="5" name="object 5"/>
          <p:cNvSpPr/>
          <p:nvPr/>
        </p:nvSpPr>
        <p:spPr>
          <a:xfrm>
            <a:off x="5868144" y="2996951"/>
            <a:ext cx="2833497" cy="1867662"/>
          </a:xfrm>
          <a:prstGeom prst="rect">
            <a:avLst/>
          </a:prstGeom>
          <a:blipFill>
            <a:blip r:embed="rId2" cstate="print"/>
            <a:stretch>
              <a:fillRect/>
            </a:stretch>
          </a:blipFill>
        </p:spPr>
        <p:txBody>
          <a:bodyPr wrap="square" lIns="0" tIns="0" rIns="0" bIns="0" rtlCol="0"/>
          <a:lstStyle/>
          <a:p>
            <a:endParaRPr sz="1800"/>
          </a:p>
        </p:txBody>
      </p:sp>
    </p:spTree>
    <p:extLst>
      <p:ext uri="{BB962C8B-B14F-4D97-AF65-F5344CB8AC3E}">
        <p14:creationId xmlns:p14="http://schemas.microsoft.com/office/powerpoint/2010/main" val="2079297354"/>
      </p:ext>
    </p:extLst>
  </p:cSld>
  <p:clrMapOvr>
    <a:masterClrMapping/>
  </p:clrMapOvr>
</p:sld>
</file>

<file path=ppt/slides/slide3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1979332" y="1172180"/>
            <a:ext cx="4317206" cy="4317206"/>
          </a:xfrm>
          <a:custGeom>
            <a:avLst/>
            <a:gdLst/>
            <a:ahLst/>
            <a:cxnLst/>
            <a:rect l="l" t="t" r="r" b="b"/>
            <a:pathLst>
              <a:path w="5756275" h="5756275">
                <a:moveTo>
                  <a:pt x="2878074" y="0"/>
                </a:moveTo>
                <a:lnTo>
                  <a:pt x="0" y="5756147"/>
                </a:lnTo>
                <a:lnTo>
                  <a:pt x="5756148" y="5756147"/>
                </a:lnTo>
                <a:lnTo>
                  <a:pt x="2878074" y="0"/>
                </a:lnTo>
                <a:close/>
              </a:path>
            </a:pathLst>
          </a:custGeom>
          <a:solidFill>
            <a:srgbClr val="8FA751"/>
          </a:solidFill>
        </p:spPr>
        <p:txBody>
          <a:bodyPr wrap="square" lIns="0" tIns="0" rIns="0" bIns="0" rtlCol="0"/>
          <a:lstStyle/>
          <a:p>
            <a:endParaRPr sz="1800"/>
          </a:p>
        </p:txBody>
      </p:sp>
      <p:sp>
        <p:nvSpPr>
          <p:cNvPr id="4" name="object 4"/>
          <p:cNvSpPr/>
          <p:nvPr/>
        </p:nvSpPr>
        <p:spPr>
          <a:xfrm>
            <a:off x="1979332" y="1172180"/>
            <a:ext cx="4317206" cy="4317206"/>
          </a:xfrm>
          <a:custGeom>
            <a:avLst/>
            <a:gdLst/>
            <a:ahLst/>
            <a:cxnLst/>
            <a:rect l="l" t="t" r="r" b="b"/>
            <a:pathLst>
              <a:path w="5756275" h="5756275">
                <a:moveTo>
                  <a:pt x="0" y="5756147"/>
                </a:moveTo>
                <a:lnTo>
                  <a:pt x="2878074" y="0"/>
                </a:lnTo>
                <a:lnTo>
                  <a:pt x="5756148" y="5756147"/>
                </a:lnTo>
                <a:lnTo>
                  <a:pt x="0" y="5756147"/>
                </a:lnTo>
                <a:close/>
              </a:path>
            </a:pathLst>
          </a:custGeom>
          <a:ln w="19812">
            <a:solidFill>
              <a:srgbClr val="FFFFFF"/>
            </a:solidFill>
          </a:ln>
        </p:spPr>
        <p:txBody>
          <a:bodyPr wrap="square" lIns="0" tIns="0" rIns="0" bIns="0" rtlCol="0"/>
          <a:lstStyle/>
          <a:p>
            <a:endParaRPr sz="1800"/>
          </a:p>
        </p:txBody>
      </p:sp>
      <p:sp>
        <p:nvSpPr>
          <p:cNvPr id="5" name="object 5"/>
          <p:cNvSpPr/>
          <p:nvPr/>
        </p:nvSpPr>
        <p:spPr>
          <a:xfrm>
            <a:off x="4047020" y="1495648"/>
            <a:ext cx="3560445" cy="455295"/>
          </a:xfrm>
          <a:custGeom>
            <a:avLst/>
            <a:gdLst/>
            <a:ahLst/>
            <a:cxnLst/>
            <a:rect l="l" t="t" r="r" b="b"/>
            <a:pathLst>
              <a:path w="4747259" h="607060">
                <a:moveTo>
                  <a:pt x="4646167" y="0"/>
                </a:moveTo>
                <a:lnTo>
                  <a:pt x="101091" y="0"/>
                </a:lnTo>
                <a:lnTo>
                  <a:pt x="61721" y="7937"/>
                </a:lnTo>
                <a:lnTo>
                  <a:pt x="29590" y="29591"/>
                </a:lnTo>
                <a:lnTo>
                  <a:pt x="7937" y="61722"/>
                </a:lnTo>
                <a:lnTo>
                  <a:pt x="0" y="101091"/>
                </a:lnTo>
                <a:lnTo>
                  <a:pt x="0" y="505460"/>
                </a:lnTo>
                <a:lnTo>
                  <a:pt x="7937" y="544830"/>
                </a:lnTo>
                <a:lnTo>
                  <a:pt x="29590" y="576961"/>
                </a:lnTo>
                <a:lnTo>
                  <a:pt x="61721" y="598614"/>
                </a:lnTo>
                <a:lnTo>
                  <a:pt x="101091" y="606551"/>
                </a:lnTo>
                <a:lnTo>
                  <a:pt x="4646167" y="606551"/>
                </a:lnTo>
                <a:lnTo>
                  <a:pt x="4685537" y="598614"/>
                </a:lnTo>
                <a:lnTo>
                  <a:pt x="4717668" y="576961"/>
                </a:lnTo>
                <a:lnTo>
                  <a:pt x="4739322" y="544830"/>
                </a:lnTo>
                <a:lnTo>
                  <a:pt x="4747259" y="505460"/>
                </a:lnTo>
                <a:lnTo>
                  <a:pt x="4747259" y="101091"/>
                </a:lnTo>
                <a:lnTo>
                  <a:pt x="4739322" y="61722"/>
                </a:lnTo>
                <a:lnTo>
                  <a:pt x="4717668" y="29591"/>
                </a:lnTo>
                <a:lnTo>
                  <a:pt x="4685538" y="7937"/>
                </a:lnTo>
                <a:lnTo>
                  <a:pt x="4646167" y="0"/>
                </a:lnTo>
                <a:close/>
              </a:path>
            </a:pathLst>
          </a:custGeom>
          <a:solidFill>
            <a:srgbClr val="FFFFFF">
              <a:alpha val="90194"/>
            </a:srgbClr>
          </a:solidFill>
        </p:spPr>
        <p:txBody>
          <a:bodyPr wrap="square" lIns="0" tIns="0" rIns="0" bIns="0" rtlCol="0"/>
          <a:lstStyle/>
          <a:p>
            <a:endParaRPr sz="1800"/>
          </a:p>
        </p:txBody>
      </p:sp>
      <p:sp>
        <p:nvSpPr>
          <p:cNvPr id="6" name="object 6"/>
          <p:cNvSpPr/>
          <p:nvPr/>
        </p:nvSpPr>
        <p:spPr>
          <a:xfrm>
            <a:off x="4047020" y="1495648"/>
            <a:ext cx="3560445" cy="455295"/>
          </a:xfrm>
          <a:custGeom>
            <a:avLst/>
            <a:gdLst/>
            <a:ahLst/>
            <a:cxnLst/>
            <a:rect l="l" t="t" r="r" b="b"/>
            <a:pathLst>
              <a:path w="4747259" h="607060">
                <a:moveTo>
                  <a:pt x="0" y="101091"/>
                </a:moveTo>
                <a:lnTo>
                  <a:pt x="7937" y="61722"/>
                </a:lnTo>
                <a:lnTo>
                  <a:pt x="29590" y="29591"/>
                </a:lnTo>
                <a:lnTo>
                  <a:pt x="61721" y="7937"/>
                </a:lnTo>
                <a:lnTo>
                  <a:pt x="101091" y="0"/>
                </a:lnTo>
                <a:lnTo>
                  <a:pt x="4646167" y="0"/>
                </a:lnTo>
                <a:lnTo>
                  <a:pt x="4685537" y="7937"/>
                </a:lnTo>
                <a:lnTo>
                  <a:pt x="4717668" y="29590"/>
                </a:lnTo>
                <a:lnTo>
                  <a:pt x="4739322" y="61721"/>
                </a:lnTo>
                <a:lnTo>
                  <a:pt x="4747259" y="101091"/>
                </a:lnTo>
                <a:lnTo>
                  <a:pt x="4747259" y="505460"/>
                </a:lnTo>
                <a:lnTo>
                  <a:pt x="4739322" y="544829"/>
                </a:lnTo>
                <a:lnTo>
                  <a:pt x="4717668" y="576960"/>
                </a:lnTo>
                <a:lnTo>
                  <a:pt x="4685537" y="598614"/>
                </a:lnTo>
                <a:lnTo>
                  <a:pt x="4646167" y="606551"/>
                </a:lnTo>
                <a:lnTo>
                  <a:pt x="101091" y="606551"/>
                </a:lnTo>
                <a:lnTo>
                  <a:pt x="61721" y="598614"/>
                </a:lnTo>
                <a:lnTo>
                  <a:pt x="29590" y="576961"/>
                </a:lnTo>
                <a:lnTo>
                  <a:pt x="7937" y="544830"/>
                </a:lnTo>
                <a:lnTo>
                  <a:pt x="0" y="505460"/>
                </a:lnTo>
                <a:lnTo>
                  <a:pt x="0" y="101091"/>
                </a:lnTo>
                <a:close/>
              </a:path>
            </a:pathLst>
          </a:custGeom>
          <a:ln w="19812">
            <a:solidFill>
              <a:srgbClr val="8FA751"/>
            </a:solidFill>
          </a:ln>
        </p:spPr>
        <p:txBody>
          <a:bodyPr wrap="square" lIns="0" tIns="0" rIns="0" bIns="0" rtlCol="0"/>
          <a:lstStyle/>
          <a:p>
            <a:endParaRPr sz="1800"/>
          </a:p>
        </p:txBody>
      </p:sp>
      <p:sp>
        <p:nvSpPr>
          <p:cNvPr id="7" name="object 7"/>
          <p:cNvSpPr txBox="1">
            <a:spLocks noGrp="1"/>
          </p:cNvSpPr>
          <p:nvPr>
            <p:ph type="title"/>
          </p:nvPr>
        </p:nvSpPr>
        <p:spPr>
          <a:xfrm>
            <a:off x="4265523" y="1587807"/>
            <a:ext cx="3123247" cy="240931"/>
          </a:xfrm>
          <a:prstGeom prst="rect">
            <a:avLst/>
          </a:prstGeom>
        </p:spPr>
        <p:txBody>
          <a:bodyPr vert="horz" wrap="square" lIns="0" tIns="10001" rIns="0" bIns="0" numCol="1" rtlCol="0" anchor="b" anchorCtr="0" compatLnSpc="1">
            <a:prstTxWarp prst="textNoShape">
              <a:avLst/>
            </a:prstTxWarp>
            <a:spAutoFit/>
          </a:bodyPr>
          <a:lstStyle/>
          <a:p>
            <a:pPr marL="9525">
              <a:lnSpc>
                <a:spcPct val="100000"/>
              </a:lnSpc>
              <a:spcBef>
                <a:spcPts val="79"/>
              </a:spcBef>
              <a:tabLst>
                <a:tab pos="2021205" algn="l"/>
              </a:tabLst>
            </a:pPr>
            <a:r>
              <a:rPr sz="1500" dirty="0">
                <a:solidFill>
                  <a:srgbClr val="000000"/>
                </a:solidFill>
                <a:latin typeface="Arial"/>
                <a:cs typeface="Arial"/>
              </a:rPr>
              <a:t>Precisar</a:t>
            </a:r>
            <a:r>
              <a:rPr sz="1500" spc="-11" dirty="0">
                <a:solidFill>
                  <a:srgbClr val="000000"/>
                </a:solidFill>
                <a:latin typeface="Arial"/>
                <a:cs typeface="Arial"/>
              </a:rPr>
              <a:t> </a:t>
            </a:r>
            <a:r>
              <a:rPr sz="1500" dirty="0">
                <a:solidFill>
                  <a:srgbClr val="000000"/>
                </a:solidFill>
                <a:latin typeface="Arial"/>
                <a:cs typeface="Arial"/>
              </a:rPr>
              <a:t>la</a:t>
            </a:r>
            <a:r>
              <a:rPr sz="1500" spc="4" dirty="0">
                <a:solidFill>
                  <a:srgbClr val="000000"/>
                </a:solidFill>
                <a:latin typeface="Arial"/>
                <a:cs typeface="Arial"/>
              </a:rPr>
              <a:t> </a:t>
            </a:r>
            <a:r>
              <a:rPr sz="1500" dirty="0">
                <a:solidFill>
                  <a:srgbClr val="000000"/>
                </a:solidFill>
                <a:latin typeface="Arial"/>
                <a:cs typeface="Arial"/>
              </a:rPr>
              <a:t>Eficiencia	y la</a:t>
            </a:r>
            <a:r>
              <a:rPr sz="1500" spc="-68" dirty="0">
                <a:solidFill>
                  <a:srgbClr val="000000"/>
                </a:solidFill>
                <a:latin typeface="Arial"/>
                <a:cs typeface="Arial"/>
              </a:rPr>
              <a:t> </a:t>
            </a:r>
            <a:r>
              <a:rPr sz="1500" dirty="0">
                <a:solidFill>
                  <a:srgbClr val="000000"/>
                </a:solidFill>
                <a:latin typeface="Arial"/>
                <a:cs typeface="Arial"/>
              </a:rPr>
              <a:t>Eficacia</a:t>
            </a:r>
            <a:endParaRPr sz="1500">
              <a:latin typeface="Arial"/>
              <a:cs typeface="Arial"/>
            </a:endParaRPr>
          </a:p>
        </p:txBody>
      </p:sp>
      <p:sp>
        <p:nvSpPr>
          <p:cNvPr id="8" name="object 8"/>
          <p:cNvSpPr/>
          <p:nvPr/>
        </p:nvSpPr>
        <p:spPr>
          <a:xfrm>
            <a:off x="4329340" y="2085437"/>
            <a:ext cx="3527584" cy="453866"/>
          </a:xfrm>
          <a:custGeom>
            <a:avLst/>
            <a:gdLst/>
            <a:ahLst/>
            <a:cxnLst/>
            <a:rect l="l" t="t" r="r" b="b"/>
            <a:pathLst>
              <a:path w="4703445" h="605155">
                <a:moveTo>
                  <a:pt x="4602226" y="0"/>
                </a:moveTo>
                <a:lnTo>
                  <a:pt x="100837" y="0"/>
                </a:lnTo>
                <a:lnTo>
                  <a:pt x="61561" y="7915"/>
                </a:lnTo>
                <a:lnTo>
                  <a:pt x="29511" y="29511"/>
                </a:lnTo>
                <a:lnTo>
                  <a:pt x="7915" y="61561"/>
                </a:lnTo>
                <a:lnTo>
                  <a:pt x="0" y="100837"/>
                </a:lnTo>
                <a:lnTo>
                  <a:pt x="0" y="504189"/>
                </a:lnTo>
                <a:lnTo>
                  <a:pt x="7915" y="543466"/>
                </a:lnTo>
                <a:lnTo>
                  <a:pt x="29511" y="575516"/>
                </a:lnTo>
                <a:lnTo>
                  <a:pt x="61561" y="597112"/>
                </a:lnTo>
                <a:lnTo>
                  <a:pt x="100837" y="605027"/>
                </a:lnTo>
                <a:lnTo>
                  <a:pt x="4602226" y="605027"/>
                </a:lnTo>
                <a:lnTo>
                  <a:pt x="4641502" y="597112"/>
                </a:lnTo>
                <a:lnTo>
                  <a:pt x="4673552" y="575516"/>
                </a:lnTo>
                <a:lnTo>
                  <a:pt x="4695148" y="543466"/>
                </a:lnTo>
                <a:lnTo>
                  <a:pt x="4703063" y="504189"/>
                </a:lnTo>
                <a:lnTo>
                  <a:pt x="4703063" y="100837"/>
                </a:lnTo>
                <a:lnTo>
                  <a:pt x="4695148" y="61561"/>
                </a:lnTo>
                <a:lnTo>
                  <a:pt x="4673552" y="29511"/>
                </a:lnTo>
                <a:lnTo>
                  <a:pt x="4641502" y="7915"/>
                </a:lnTo>
                <a:lnTo>
                  <a:pt x="4602226" y="0"/>
                </a:lnTo>
                <a:close/>
              </a:path>
            </a:pathLst>
          </a:custGeom>
          <a:solidFill>
            <a:srgbClr val="FFFFFF">
              <a:alpha val="90194"/>
            </a:srgbClr>
          </a:solidFill>
        </p:spPr>
        <p:txBody>
          <a:bodyPr wrap="square" lIns="0" tIns="0" rIns="0" bIns="0" rtlCol="0"/>
          <a:lstStyle/>
          <a:p>
            <a:endParaRPr sz="1800"/>
          </a:p>
        </p:txBody>
      </p:sp>
      <p:sp>
        <p:nvSpPr>
          <p:cNvPr id="9" name="object 9"/>
          <p:cNvSpPr/>
          <p:nvPr/>
        </p:nvSpPr>
        <p:spPr>
          <a:xfrm>
            <a:off x="4329340" y="2085437"/>
            <a:ext cx="3527584" cy="453866"/>
          </a:xfrm>
          <a:custGeom>
            <a:avLst/>
            <a:gdLst/>
            <a:ahLst/>
            <a:cxnLst/>
            <a:rect l="l" t="t" r="r" b="b"/>
            <a:pathLst>
              <a:path w="4703445" h="605155">
                <a:moveTo>
                  <a:pt x="0" y="100837"/>
                </a:moveTo>
                <a:lnTo>
                  <a:pt x="7915" y="61561"/>
                </a:lnTo>
                <a:lnTo>
                  <a:pt x="29511" y="29511"/>
                </a:lnTo>
                <a:lnTo>
                  <a:pt x="61561" y="7915"/>
                </a:lnTo>
                <a:lnTo>
                  <a:pt x="100837" y="0"/>
                </a:lnTo>
                <a:lnTo>
                  <a:pt x="4602226" y="0"/>
                </a:lnTo>
                <a:lnTo>
                  <a:pt x="4641502" y="7915"/>
                </a:lnTo>
                <a:lnTo>
                  <a:pt x="4673552" y="29511"/>
                </a:lnTo>
                <a:lnTo>
                  <a:pt x="4695148" y="61561"/>
                </a:lnTo>
                <a:lnTo>
                  <a:pt x="4703063" y="100837"/>
                </a:lnTo>
                <a:lnTo>
                  <a:pt x="4703063" y="504189"/>
                </a:lnTo>
                <a:lnTo>
                  <a:pt x="4695148" y="543466"/>
                </a:lnTo>
                <a:lnTo>
                  <a:pt x="4673552" y="575516"/>
                </a:lnTo>
                <a:lnTo>
                  <a:pt x="4641502" y="597112"/>
                </a:lnTo>
                <a:lnTo>
                  <a:pt x="4602226" y="605027"/>
                </a:lnTo>
                <a:lnTo>
                  <a:pt x="100837" y="605027"/>
                </a:lnTo>
                <a:lnTo>
                  <a:pt x="61561" y="597112"/>
                </a:lnTo>
                <a:lnTo>
                  <a:pt x="29511" y="575516"/>
                </a:lnTo>
                <a:lnTo>
                  <a:pt x="7915" y="543466"/>
                </a:lnTo>
                <a:lnTo>
                  <a:pt x="0" y="504189"/>
                </a:lnTo>
                <a:lnTo>
                  <a:pt x="0" y="100837"/>
                </a:lnTo>
                <a:close/>
              </a:path>
            </a:pathLst>
          </a:custGeom>
          <a:ln w="19812">
            <a:solidFill>
              <a:srgbClr val="8FA751"/>
            </a:solidFill>
          </a:ln>
        </p:spPr>
        <p:txBody>
          <a:bodyPr wrap="square" lIns="0" tIns="0" rIns="0" bIns="0" rtlCol="0"/>
          <a:lstStyle/>
          <a:p>
            <a:endParaRPr sz="1800"/>
          </a:p>
        </p:txBody>
      </p:sp>
      <p:sp>
        <p:nvSpPr>
          <p:cNvPr id="10" name="object 10"/>
          <p:cNvSpPr/>
          <p:nvPr/>
        </p:nvSpPr>
        <p:spPr>
          <a:xfrm>
            <a:off x="4533937" y="2664937"/>
            <a:ext cx="3508058" cy="453866"/>
          </a:xfrm>
          <a:custGeom>
            <a:avLst/>
            <a:gdLst/>
            <a:ahLst/>
            <a:cxnLst/>
            <a:rect l="l" t="t" r="r" b="b"/>
            <a:pathLst>
              <a:path w="4677409" h="605155">
                <a:moveTo>
                  <a:pt x="4576318" y="0"/>
                </a:moveTo>
                <a:lnTo>
                  <a:pt x="100837" y="0"/>
                </a:lnTo>
                <a:lnTo>
                  <a:pt x="61561" y="7915"/>
                </a:lnTo>
                <a:lnTo>
                  <a:pt x="29511" y="29511"/>
                </a:lnTo>
                <a:lnTo>
                  <a:pt x="7915" y="61561"/>
                </a:lnTo>
                <a:lnTo>
                  <a:pt x="0" y="100837"/>
                </a:lnTo>
                <a:lnTo>
                  <a:pt x="0" y="504189"/>
                </a:lnTo>
                <a:lnTo>
                  <a:pt x="7915" y="543413"/>
                </a:lnTo>
                <a:lnTo>
                  <a:pt x="29511" y="575468"/>
                </a:lnTo>
                <a:lnTo>
                  <a:pt x="61561" y="597094"/>
                </a:lnTo>
                <a:lnTo>
                  <a:pt x="100837" y="605027"/>
                </a:lnTo>
                <a:lnTo>
                  <a:pt x="4576318" y="605027"/>
                </a:lnTo>
                <a:lnTo>
                  <a:pt x="4615541" y="597094"/>
                </a:lnTo>
                <a:lnTo>
                  <a:pt x="4647596" y="575468"/>
                </a:lnTo>
                <a:lnTo>
                  <a:pt x="4669222" y="543413"/>
                </a:lnTo>
                <a:lnTo>
                  <a:pt x="4677156" y="504189"/>
                </a:lnTo>
                <a:lnTo>
                  <a:pt x="4677156" y="100837"/>
                </a:lnTo>
                <a:lnTo>
                  <a:pt x="4669222" y="61561"/>
                </a:lnTo>
                <a:lnTo>
                  <a:pt x="4647596" y="29511"/>
                </a:lnTo>
                <a:lnTo>
                  <a:pt x="4615541" y="7915"/>
                </a:lnTo>
                <a:lnTo>
                  <a:pt x="4576318" y="0"/>
                </a:lnTo>
                <a:close/>
              </a:path>
            </a:pathLst>
          </a:custGeom>
          <a:solidFill>
            <a:srgbClr val="FFFFFF">
              <a:alpha val="90194"/>
            </a:srgbClr>
          </a:solidFill>
        </p:spPr>
        <p:txBody>
          <a:bodyPr wrap="square" lIns="0" tIns="0" rIns="0" bIns="0" rtlCol="0"/>
          <a:lstStyle/>
          <a:p>
            <a:endParaRPr sz="1800"/>
          </a:p>
        </p:txBody>
      </p:sp>
      <p:sp>
        <p:nvSpPr>
          <p:cNvPr id="11" name="object 11"/>
          <p:cNvSpPr/>
          <p:nvPr/>
        </p:nvSpPr>
        <p:spPr>
          <a:xfrm>
            <a:off x="4533937" y="2664937"/>
            <a:ext cx="3508058" cy="453866"/>
          </a:xfrm>
          <a:custGeom>
            <a:avLst/>
            <a:gdLst/>
            <a:ahLst/>
            <a:cxnLst/>
            <a:rect l="l" t="t" r="r" b="b"/>
            <a:pathLst>
              <a:path w="4677409" h="605155">
                <a:moveTo>
                  <a:pt x="0" y="100837"/>
                </a:moveTo>
                <a:lnTo>
                  <a:pt x="7915" y="61561"/>
                </a:lnTo>
                <a:lnTo>
                  <a:pt x="29511" y="29511"/>
                </a:lnTo>
                <a:lnTo>
                  <a:pt x="61561" y="7915"/>
                </a:lnTo>
                <a:lnTo>
                  <a:pt x="100837" y="0"/>
                </a:lnTo>
                <a:lnTo>
                  <a:pt x="4576318" y="0"/>
                </a:lnTo>
                <a:lnTo>
                  <a:pt x="4615541" y="7915"/>
                </a:lnTo>
                <a:lnTo>
                  <a:pt x="4647596" y="29511"/>
                </a:lnTo>
                <a:lnTo>
                  <a:pt x="4669222" y="61561"/>
                </a:lnTo>
                <a:lnTo>
                  <a:pt x="4677156" y="100837"/>
                </a:lnTo>
                <a:lnTo>
                  <a:pt x="4677156" y="504189"/>
                </a:lnTo>
                <a:lnTo>
                  <a:pt x="4669222" y="543413"/>
                </a:lnTo>
                <a:lnTo>
                  <a:pt x="4647596" y="575468"/>
                </a:lnTo>
                <a:lnTo>
                  <a:pt x="4615541" y="597094"/>
                </a:lnTo>
                <a:lnTo>
                  <a:pt x="4576318" y="605027"/>
                </a:lnTo>
                <a:lnTo>
                  <a:pt x="100837" y="605027"/>
                </a:lnTo>
                <a:lnTo>
                  <a:pt x="61561" y="597094"/>
                </a:lnTo>
                <a:lnTo>
                  <a:pt x="29511" y="575468"/>
                </a:lnTo>
                <a:lnTo>
                  <a:pt x="7915" y="543413"/>
                </a:lnTo>
                <a:lnTo>
                  <a:pt x="0" y="504189"/>
                </a:lnTo>
                <a:lnTo>
                  <a:pt x="0" y="100837"/>
                </a:lnTo>
                <a:close/>
              </a:path>
            </a:pathLst>
          </a:custGeom>
          <a:ln w="19812">
            <a:solidFill>
              <a:srgbClr val="8FA751"/>
            </a:solidFill>
          </a:ln>
        </p:spPr>
        <p:txBody>
          <a:bodyPr wrap="square" lIns="0" tIns="0" rIns="0" bIns="0" rtlCol="0"/>
          <a:lstStyle/>
          <a:p>
            <a:endParaRPr sz="1800"/>
          </a:p>
        </p:txBody>
      </p:sp>
      <p:sp>
        <p:nvSpPr>
          <p:cNvPr id="12" name="object 12"/>
          <p:cNvSpPr txBox="1"/>
          <p:nvPr/>
        </p:nvSpPr>
        <p:spPr>
          <a:xfrm>
            <a:off x="5055527" y="2169732"/>
            <a:ext cx="2075021" cy="841095"/>
          </a:xfrm>
          <a:prstGeom prst="rect">
            <a:avLst/>
          </a:prstGeom>
        </p:spPr>
        <p:txBody>
          <a:bodyPr vert="horz" wrap="square" lIns="0" tIns="10001" rIns="0" bIns="0" rtlCol="0">
            <a:spAutoFit/>
          </a:bodyPr>
          <a:lstStyle/>
          <a:p>
            <a:pPr marL="9525">
              <a:spcBef>
                <a:spcPts val="79"/>
              </a:spcBef>
            </a:pPr>
            <a:r>
              <a:rPr sz="1500" b="1" dirty="0">
                <a:latin typeface="Arial"/>
                <a:cs typeface="Arial"/>
              </a:rPr>
              <a:t>Descubrir</a:t>
            </a:r>
            <a:r>
              <a:rPr sz="1500" b="1" spc="-64" dirty="0">
                <a:latin typeface="Arial"/>
                <a:cs typeface="Arial"/>
              </a:rPr>
              <a:t> </a:t>
            </a:r>
            <a:r>
              <a:rPr sz="1500" b="1" dirty="0">
                <a:latin typeface="Arial"/>
                <a:cs typeface="Arial"/>
              </a:rPr>
              <a:t>Deficiencias</a:t>
            </a:r>
            <a:endParaRPr sz="1500">
              <a:latin typeface="Arial"/>
              <a:cs typeface="Arial"/>
            </a:endParaRPr>
          </a:p>
          <a:p>
            <a:pPr>
              <a:lnSpc>
                <a:spcPct val="100000"/>
              </a:lnSpc>
            </a:pPr>
            <a:endParaRPr>
              <a:latin typeface="Times New Roman"/>
              <a:cs typeface="Times New Roman"/>
            </a:endParaRPr>
          </a:p>
          <a:p>
            <a:pPr marL="553403"/>
            <a:r>
              <a:rPr sz="1500" b="1" dirty="0">
                <a:latin typeface="Arial"/>
                <a:cs typeface="Arial"/>
              </a:rPr>
              <a:t>Detectar</a:t>
            </a:r>
            <a:r>
              <a:rPr sz="1500" b="1" spc="-45" dirty="0">
                <a:latin typeface="Arial"/>
                <a:cs typeface="Arial"/>
              </a:rPr>
              <a:t> </a:t>
            </a:r>
            <a:r>
              <a:rPr sz="1500" b="1" dirty="0">
                <a:latin typeface="Arial"/>
                <a:cs typeface="Arial"/>
              </a:rPr>
              <a:t>Fallas</a:t>
            </a:r>
            <a:endParaRPr sz="1500">
              <a:latin typeface="Arial"/>
              <a:cs typeface="Arial"/>
            </a:endParaRPr>
          </a:p>
        </p:txBody>
      </p:sp>
      <p:sp>
        <p:nvSpPr>
          <p:cNvPr id="13" name="object 13"/>
          <p:cNvSpPr/>
          <p:nvPr/>
        </p:nvSpPr>
        <p:spPr>
          <a:xfrm>
            <a:off x="4739677" y="3239866"/>
            <a:ext cx="3445193" cy="453866"/>
          </a:xfrm>
          <a:custGeom>
            <a:avLst/>
            <a:gdLst/>
            <a:ahLst/>
            <a:cxnLst/>
            <a:rect l="l" t="t" r="r" b="b"/>
            <a:pathLst>
              <a:path w="4593590" h="605154">
                <a:moveTo>
                  <a:pt x="4492497" y="0"/>
                </a:moveTo>
                <a:lnTo>
                  <a:pt x="100837" y="0"/>
                </a:lnTo>
                <a:lnTo>
                  <a:pt x="61561" y="7915"/>
                </a:lnTo>
                <a:lnTo>
                  <a:pt x="29511" y="29511"/>
                </a:lnTo>
                <a:lnTo>
                  <a:pt x="7915" y="61561"/>
                </a:lnTo>
                <a:lnTo>
                  <a:pt x="0" y="100837"/>
                </a:lnTo>
                <a:lnTo>
                  <a:pt x="0" y="504189"/>
                </a:lnTo>
                <a:lnTo>
                  <a:pt x="7915" y="543466"/>
                </a:lnTo>
                <a:lnTo>
                  <a:pt x="29511" y="575516"/>
                </a:lnTo>
                <a:lnTo>
                  <a:pt x="61561" y="597112"/>
                </a:lnTo>
                <a:lnTo>
                  <a:pt x="100837" y="605027"/>
                </a:lnTo>
                <a:lnTo>
                  <a:pt x="4492497" y="605027"/>
                </a:lnTo>
                <a:lnTo>
                  <a:pt x="4531774" y="597112"/>
                </a:lnTo>
                <a:lnTo>
                  <a:pt x="4563824" y="575516"/>
                </a:lnTo>
                <a:lnTo>
                  <a:pt x="4585420" y="543466"/>
                </a:lnTo>
                <a:lnTo>
                  <a:pt x="4593336" y="504189"/>
                </a:lnTo>
                <a:lnTo>
                  <a:pt x="4593336" y="100837"/>
                </a:lnTo>
                <a:lnTo>
                  <a:pt x="4585420" y="61561"/>
                </a:lnTo>
                <a:lnTo>
                  <a:pt x="4563824" y="29511"/>
                </a:lnTo>
                <a:lnTo>
                  <a:pt x="4531774" y="7915"/>
                </a:lnTo>
                <a:lnTo>
                  <a:pt x="4492497" y="0"/>
                </a:lnTo>
                <a:close/>
              </a:path>
            </a:pathLst>
          </a:custGeom>
          <a:solidFill>
            <a:srgbClr val="FFFFFF">
              <a:alpha val="90194"/>
            </a:srgbClr>
          </a:solidFill>
        </p:spPr>
        <p:txBody>
          <a:bodyPr wrap="square" lIns="0" tIns="0" rIns="0" bIns="0" rtlCol="0"/>
          <a:lstStyle/>
          <a:p>
            <a:endParaRPr sz="1800"/>
          </a:p>
        </p:txBody>
      </p:sp>
      <p:sp>
        <p:nvSpPr>
          <p:cNvPr id="14" name="object 14"/>
          <p:cNvSpPr/>
          <p:nvPr/>
        </p:nvSpPr>
        <p:spPr>
          <a:xfrm>
            <a:off x="4739677" y="3239866"/>
            <a:ext cx="3445193" cy="453866"/>
          </a:xfrm>
          <a:custGeom>
            <a:avLst/>
            <a:gdLst/>
            <a:ahLst/>
            <a:cxnLst/>
            <a:rect l="l" t="t" r="r" b="b"/>
            <a:pathLst>
              <a:path w="4593590" h="605154">
                <a:moveTo>
                  <a:pt x="0" y="100837"/>
                </a:moveTo>
                <a:lnTo>
                  <a:pt x="7915" y="61561"/>
                </a:lnTo>
                <a:lnTo>
                  <a:pt x="29511" y="29511"/>
                </a:lnTo>
                <a:lnTo>
                  <a:pt x="61561" y="7915"/>
                </a:lnTo>
                <a:lnTo>
                  <a:pt x="100837" y="0"/>
                </a:lnTo>
                <a:lnTo>
                  <a:pt x="4492497" y="0"/>
                </a:lnTo>
                <a:lnTo>
                  <a:pt x="4531774" y="7915"/>
                </a:lnTo>
                <a:lnTo>
                  <a:pt x="4563824" y="29511"/>
                </a:lnTo>
                <a:lnTo>
                  <a:pt x="4585420" y="61561"/>
                </a:lnTo>
                <a:lnTo>
                  <a:pt x="4593336" y="100837"/>
                </a:lnTo>
                <a:lnTo>
                  <a:pt x="4593336" y="504189"/>
                </a:lnTo>
                <a:lnTo>
                  <a:pt x="4585420" y="543466"/>
                </a:lnTo>
                <a:lnTo>
                  <a:pt x="4563824" y="575516"/>
                </a:lnTo>
                <a:lnTo>
                  <a:pt x="4531774" y="597112"/>
                </a:lnTo>
                <a:lnTo>
                  <a:pt x="4492497" y="605027"/>
                </a:lnTo>
                <a:lnTo>
                  <a:pt x="100837" y="605027"/>
                </a:lnTo>
                <a:lnTo>
                  <a:pt x="61561" y="597112"/>
                </a:lnTo>
                <a:lnTo>
                  <a:pt x="29511" y="575516"/>
                </a:lnTo>
                <a:lnTo>
                  <a:pt x="7915" y="543466"/>
                </a:lnTo>
                <a:lnTo>
                  <a:pt x="0" y="504189"/>
                </a:lnTo>
                <a:lnTo>
                  <a:pt x="0" y="100837"/>
                </a:lnTo>
                <a:close/>
              </a:path>
            </a:pathLst>
          </a:custGeom>
          <a:ln w="19812">
            <a:solidFill>
              <a:srgbClr val="8FA751"/>
            </a:solidFill>
          </a:ln>
        </p:spPr>
        <p:txBody>
          <a:bodyPr wrap="square" lIns="0" tIns="0" rIns="0" bIns="0" rtlCol="0"/>
          <a:lstStyle/>
          <a:p>
            <a:endParaRPr sz="1800"/>
          </a:p>
        </p:txBody>
      </p:sp>
      <p:sp>
        <p:nvSpPr>
          <p:cNvPr id="15" name="object 15"/>
          <p:cNvSpPr txBox="1"/>
          <p:nvPr/>
        </p:nvSpPr>
        <p:spPr>
          <a:xfrm>
            <a:off x="5350706" y="3225160"/>
            <a:ext cx="2221706" cy="446115"/>
          </a:xfrm>
          <a:prstGeom prst="rect">
            <a:avLst/>
          </a:prstGeom>
        </p:spPr>
        <p:txBody>
          <a:bodyPr vert="horz" wrap="square" lIns="0" tIns="10001" rIns="0" bIns="0" rtlCol="0">
            <a:spAutoFit/>
          </a:bodyPr>
          <a:lstStyle/>
          <a:p>
            <a:pPr algn="ctr">
              <a:lnSpc>
                <a:spcPts val="1680"/>
              </a:lnSpc>
              <a:spcBef>
                <a:spcPts val="79"/>
              </a:spcBef>
            </a:pPr>
            <a:r>
              <a:rPr sz="1500" b="1" dirty="0">
                <a:latin typeface="Arial"/>
                <a:cs typeface="Arial"/>
              </a:rPr>
              <a:t>Implantar un Sistema</a:t>
            </a:r>
            <a:r>
              <a:rPr sz="1500" b="1" spc="-75" dirty="0">
                <a:latin typeface="Arial"/>
                <a:cs typeface="Arial"/>
              </a:rPr>
              <a:t> </a:t>
            </a:r>
            <a:r>
              <a:rPr sz="1500" b="1" spc="-4" dirty="0">
                <a:latin typeface="Arial"/>
                <a:cs typeface="Arial"/>
              </a:rPr>
              <a:t>de</a:t>
            </a:r>
            <a:endParaRPr sz="1500">
              <a:latin typeface="Arial"/>
              <a:cs typeface="Arial"/>
            </a:endParaRPr>
          </a:p>
          <a:p>
            <a:pPr marL="476" algn="ctr">
              <a:lnSpc>
                <a:spcPts val="1680"/>
              </a:lnSpc>
            </a:pPr>
            <a:r>
              <a:rPr sz="1500" b="1" dirty="0">
                <a:latin typeface="Arial"/>
                <a:cs typeface="Arial"/>
              </a:rPr>
              <a:t>Información</a:t>
            </a:r>
            <a:endParaRPr sz="1500">
              <a:latin typeface="Arial"/>
              <a:cs typeface="Arial"/>
            </a:endParaRPr>
          </a:p>
        </p:txBody>
      </p:sp>
      <p:sp>
        <p:nvSpPr>
          <p:cNvPr id="16" name="object 16"/>
          <p:cNvSpPr/>
          <p:nvPr/>
        </p:nvSpPr>
        <p:spPr>
          <a:xfrm>
            <a:off x="4933987" y="3795364"/>
            <a:ext cx="3424714" cy="455295"/>
          </a:xfrm>
          <a:custGeom>
            <a:avLst/>
            <a:gdLst/>
            <a:ahLst/>
            <a:cxnLst/>
            <a:rect l="l" t="t" r="r" b="b"/>
            <a:pathLst>
              <a:path w="4566284" h="607060">
                <a:moveTo>
                  <a:pt x="4464812" y="0"/>
                </a:moveTo>
                <a:lnTo>
                  <a:pt x="101092" y="0"/>
                </a:lnTo>
                <a:lnTo>
                  <a:pt x="61722" y="7937"/>
                </a:lnTo>
                <a:lnTo>
                  <a:pt x="29590" y="29590"/>
                </a:lnTo>
                <a:lnTo>
                  <a:pt x="7937" y="61721"/>
                </a:lnTo>
                <a:lnTo>
                  <a:pt x="0" y="101091"/>
                </a:lnTo>
                <a:lnTo>
                  <a:pt x="0" y="505459"/>
                </a:lnTo>
                <a:lnTo>
                  <a:pt x="7937" y="544829"/>
                </a:lnTo>
                <a:lnTo>
                  <a:pt x="29590" y="576960"/>
                </a:lnTo>
                <a:lnTo>
                  <a:pt x="61722" y="598614"/>
                </a:lnTo>
                <a:lnTo>
                  <a:pt x="101092" y="606551"/>
                </a:lnTo>
                <a:lnTo>
                  <a:pt x="4464812" y="606551"/>
                </a:lnTo>
                <a:lnTo>
                  <a:pt x="4504182" y="598614"/>
                </a:lnTo>
                <a:lnTo>
                  <a:pt x="4536313" y="576960"/>
                </a:lnTo>
                <a:lnTo>
                  <a:pt x="4557966" y="544829"/>
                </a:lnTo>
                <a:lnTo>
                  <a:pt x="4565904" y="505459"/>
                </a:lnTo>
                <a:lnTo>
                  <a:pt x="4565904" y="101091"/>
                </a:lnTo>
                <a:lnTo>
                  <a:pt x="4557966" y="61721"/>
                </a:lnTo>
                <a:lnTo>
                  <a:pt x="4536313" y="29590"/>
                </a:lnTo>
                <a:lnTo>
                  <a:pt x="4504182" y="7937"/>
                </a:lnTo>
                <a:lnTo>
                  <a:pt x="4464812" y="0"/>
                </a:lnTo>
                <a:close/>
              </a:path>
            </a:pathLst>
          </a:custGeom>
          <a:solidFill>
            <a:srgbClr val="FFFFFF">
              <a:alpha val="90194"/>
            </a:srgbClr>
          </a:solidFill>
        </p:spPr>
        <p:txBody>
          <a:bodyPr wrap="square" lIns="0" tIns="0" rIns="0" bIns="0" rtlCol="0"/>
          <a:lstStyle/>
          <a:p>
            <a:endParaRPr sz="1800"/>
          </a:p>
        </p:txBody>
      </p:sp>
      <p:sp>
        <p:nvSpPr>
          <p:cNvPr id="17" name="object 17"/>
          <p:cNvSpPr/>
          <p:nvPr/>
        </p:nvSpPr>
        <p:spPr>
          <a:xfrm>
            <a:off x="4933987" y="3795364"/>
            <a:ext cx="3424714" cy="455295"/>
          </a:xfrm>
          <a:custGeom>
            <a:avLst/>
            <a:gdLst/>
            <a:ahLst/>
            <a:cxnLst/>
            <a:rect l="l" t="t" r="r" b="b"/>
            <a:pathLst>
              <a:path w="4566284" h="607060">
                <a:moveTo>
                  <a:pt x="0" y="101091"/>
                </a:moveTo>
                <a:lnTo>
                  <a:pt x="7937" y="61721"/>
                </a:lnTo>
                <a:lnTo>
                  <a:pt x="29590" y="29590"/>
                </a:lnTo>
                <a:lnTo>
                  <a:pt x="61722" y="7937"/>
                </a:lnTo>
                <a:lnTo>
                  <a:pt x="101092" y="0"/>
                </a:lnTo>
                <a:lnTo>
                  <a:pt x="4464812" y="0"/>
                </a:lnTo>
                <a:lnTo>
                  <a:pt x="4504182" y="7937"/>
                </a:lnTo>
                <a:lnTo>
                  <a:pt x="4536313" y="29590"/>
                </a:lnTo>
                <a:lnTo>
                  <a:pt x="4557966" y="61721"/>
                </a:lnTo>
                <a:lnTo>
                  <a:pt x="4565904" y="101091"/>
                </a:lnTo>
                <a:lnTo>
                  <a:pt x="4565904" y="505459"/>
                </a:lnTo>
                <a:lnTo>
                  <a:pt x="4557966" y="544829"/>
                </a:lnTo>
                <a:lnTo>
                  <a:pt x="4536313" y="576960"/>
                </a:lnTo>
                <a:lnTo>
                  <a:pt x="4504182" y="598614"/>
                </a:lnTo>
                <a:lnTo>
                  <a:pt x="4464812" y="606551"/>
                </a:lnTo>
                <a:lnTo>
                  <a:pt x="101092" y="606551"/>
                </a:lnTo>
                <a:lnTo>
                  <a:pt x="61722" y="598614"/>
                </a:lnTo>
                <a:lnTo>
                  <a:pt x="29590" y="576960"/>
                </a:lnTo>
                <a:lnTo>
                  <a:pt x="7937" y="544829"/>
                </a:lnTo>
                <a:lnTo>
                  <a:pt x="0" y="505459"/>
                </a:lnTo>
                <a:lnTo>
                  <a:pt x="0" y="101091"/>
                </a:lnTo>
                <a:close/>
              </a:path>
            </a:pathLst>
          </a:custGeom>
          <a:ln w="19812">
            <a:solidFill>
              <a:srgbClr val="8FA751"/>
            </a:solidFill>
          </a:ln>
        </p:spPr>
        <p:txBody>
          <a:bodyPr wrap="square" lIns="0" tIns="0" rIns="0" bIns="0" rtlCol="0"/>
          <a:lstStyle/>
          <a:p>
            <a:endParaRPr sz="1800"/>
          </a:p>
        </p:txBody>
      </p:sp>
      <p:sp>
        <p:nvSpPr>
          <p:cNvPr id="18" name="object 18"/>
          <p:cNvSpPr/>
          <p:nvPr/>
        </p:nvSpPr>
        <p:spPr>
          <a:xfrm>
            <a:off x="5046002" y="4417156"/>
            <a:ext cx="3630454" cy="838200"/>
          </a:xfrm>
          <a:custGeom>
            <a:avLst/>
            <a:gdLst/>
            <a:ahLst/>
            <a:cxnLst/>
            <a:rect l="l" t="t" r="r" b="b"/>
            <a:pathLst>
              <a:path w="4840605" h="1117600">
                <a:moveTo>
                  <a:pt x="4654041" y="0"/>
                </a:moveTo>
                <a:lnTo>
                  <a:pt x="186181" y="0"/>
                </a:lnTo>
                <a:lnTo>
                  <a:pt x="136671" y="6647"/>
                </a:lnTo>
                <a:lnTo>
                  <a:pt x="92192" y="25409"/>
                </a:lnTo>
                <a:lnTo>
                  <a:pt x="54514" y="54514"/>
                </a:lnTo>
                <a:lnTo>
                  <a:pt x="25409" y="92192"/>
                </a:lnTo>
                <a:lnTo>
                  <a:pt x="6647" y="136671"/>
                </a:lnTo>
                <a:lnTo>
                  <a:pt x="0" y="186182"/>
                </a:lnTo>
                <a:lnTo>
                  <a:pt x="0" y="930910"/>
                </a:lnTo>
                <a:lnTo>
                  <a:pt x="6647" y="980420"/>
                </a:lnTo>
                <a:lnTo>
                  <a:pt x="25409" y="1024899"/>
                </a:lnTo>
                <a:lnTo>
                  <a:pt x="54514" y="1062577"/>
                </a:lnTo>
                <a:lnTo>
                  <a:pt x="92192" y="1091682"/>
                </a:lnTo>
                <a:lnTo>
                  <a:pt x="136671" y="1110444"/>
                </a:lnTo>
                <a:lnTo>
                  <a:pt x="186181" y="1117092"/>
                </a:lnTo>
                <a:lnTo>
                  <a:pt x="4654041" y="1117092"/>
                </a:lnTo>
                <a:lnTo>
                  <a:pt x="4703552" y="1110444"/>
                </a:lnTo>
                <a:lnTo>
                  <a:pt x="4748031" y="1091682"/>
                </a:lnTo>
                <a:lnTo>
                  <a:pt x="4785709" y="1062577"/>
                </a:lnTo>
                <a:lnTo>
                  <a:pt x="4814814" y="1024899"/>
                </a:lnTo>
                <a:lnTo>
                  <a:pt x="4833576" y="980420"/>
                </a:lnTo>
                <a:lnTo>
                  <a:pt x="4840224" y="930910"/>
                </a:lnTo>
                <a:lnTo>
                  <a:pt x="4840224" y="186182"/>
                </a:lnTo>
                <a:lnTo>
                  <a:pt x="4833576" y="136671"/>
                </a:lnTo>
                <a:lnTo>
                  <a:pt x="4814814" y="92192"/>
                </a:lnTo>
                <a:lnTo>
                  <a:pt x="4785709" y="54514"/>
                </a:lnTo>
                <a:lnTo>
                  <a:pt x="4748031" y="25409"/>
                </a:lnTo>
                <a:lnTo>
                  <a:pt x="4703552" y="6647"/>
                </a:lnTo>
                <a:lnTo>
                  <a:pt x="4654041" y="0"/>
                </a:lnTo>
                <a:close/>
              </a:path>
            </a:pathLst>
          </a:custGeom>
          <a:solidFill>
            <a:srgbClr val="FFFFFF">
              <a:alpha val="90194"/>
            </a:srgbClr>
          </a:solidFill>
        </p:spPr>
        <p:txBody>
          <a:bodyPr wrap="square" lIns="0" tIns="0" rIns="0" bIns="0" rtlCol="0"/>
          <a:lstStyle/>
          <a:p>
            <a:endParaRPr sz="1800"/>
          </a:p>
        </p:txBody>
      </p:sp>
      <p:sp>
        <p:nvSpPr>
          <p:cNvPr id="19" name="object 19"/>
          <p:cNvSpPr/>
          <p:nvPr/>
        </p:nvSpPr>
        <p:spPr>
          <a:xfrm>
            <a:off x="5046002" y="4417156"/>
            <a:ext cx="3630454" cy="838200"/>
          </a:xfrm>
          <a:custGeom>
            <a:avLst/>
            <a:gdLst/>
            <a:ahLst/>
            <a:cxnLst/>
            <a:rect l="l" t="t" r="r" b="b"/>
            <a:pathLst>
              <a:path w="4840605" h="1117600">
                <a:moveTo>
                  <a:pt x="0" y="186182"/>
                </a:moveTo>
                <a:lnTo>
                  <a:pt x="6647" y="136671"/>
                </a:lnTo>
                <a:lnTo>
                  <a:pt x="25409" y="92192"/>
                </a:lnTo>
                <a:lnTo>
                  <a:pt x="54514" y="54514"/>
                </a:lnTo>
                <a:lnTo>
                  <a:pt x="92192" y="25409"/>
                </a:lnTo>
                <a:lnTo>
                  <a:pt x="136671" y="6647"/>
                </a:lnTo>
                <a:lnTo>
                  <a:pt x="186181" y="0"/>
                </a:lnTo>
                <a:lnTo>
                  <a:pt x="4654041" y="0"/>
                </a:lnTo>
                <a:lnTo>
                  <a:pt x="4703552" y="6647"/>
                </a:lnTo>
                <a:lnTo>
                  <a:pt x="4748031" y="25409"/>
                </a:lnTo>
                <a:lnTo>
                  <a:pt x="4785709" y="54514"/>
                </a:lnTo>
                <a:lnTo>
                  <a:pt x="4814814" y="92192"/>
                </a:lnTo>
                <a:lnTo>
                  <a:pt x="4833576" y="136671"/>
                </a:lnTo>
                <a:lnTo>
                  <a:pt x="4840224" y="186182"/>
                </a:lnTo>
                <a:lnTo>
                  <a:pt x="4840224" y="930910"/>
                </a:lnTo>
                <a:lnTo>
                  <a:pt x="4833576" y="980420"/>
                </a:lnTo>
                <a:lnTo>
                  <a:pt x="4814814" y="1024899"/>
                </a:lnTo>
                <a:lnTo>
                  <a:pt x="4785709" y="1062577"/>
                </a:lnTo>
                <a:lnTo>
                  <a:pt x="4748031" y="1091682"/>
                </a:lnTo>
                <a:lnTo>
                  <a:pt x="4703552" y="1110444"/>
                </a:lnTo>
                <a:lnTo>
                  <a:pt x="4654041" y="1117092"/>
                </a:lnTo>
                <a:lnTo>
                  <a:pt x="186181" y="1117092"/>
                </a:lnTo>
                <a:lnTo>
                  <a:pt x="136671" y="1110444"/>
                </a:lnTo>
                <a:lnTo>
                  <a:pt x="92192" y="1091682"/>
                </a:lnTo>
                <a:lnTo>
                  <a:pt x="54514" y="1062577"/>
                </a:lnTo>
                <a:lnTo>
                  <a:pt x="25409" y="1024899"/>
                </a:lnTo>
                <a:lnTo>
                  <a:pt x="6647" y="980420"/>
                </a:lnTo>
                <a:lnTo>
                  <a:pt x="0" y="930910"/>
                </a:lnTo>
                <a:lnTo>
                  <a:pt x="0" y="186182"/>
                </a:lnTo>
                <a:close/>
              </a:path>
            </a:pathLst>
          </a:custGeom>
          <a:ln w="19812">
            <a:solidFill>
              <a:srgbClr val="8FA751"/>
            </a:solidFill>
          </a:ln>
        </p:spPr>
        <p:txBody>
          <a:bodyPr wrap="square" lIns="0" tIns="0" rIns="0" bIns="0" rtlCol="0"/>
          <a:lstStyle/>
          <a:p>
            <a:endParaRPr sz="1800"/>
          </a:p>
        </p:txBody>
      </p:sp>
      <p:sp>
        <p:nvSpPr>
          <p:cNvPr id="20" name="object 20"/>
          <p:cNvSpPr txBox="1"/>
          <p:nvPr/>
        </p:nvSpPr>
        <p:spPr>
          <a:xfrm>
            <a:off x="5110867" y="3782029"/>
            <a:ext cx="3395663" cy="1377237"/>
          </a:xfrm>
          <a:prstGeom prst="rect">
            <a:avLst/>
          </a:prstGeom>
        </p:spPr>
        <p:txBody>
          <a:bodyPr vert="horz" wrap="square" lIns="0" tIns="41910" rIns="0" bIns="0" rtlCol="0">
            <a:spAutoFit/>
          </a:bodyPr>
          <a:lstStyle/>
          <a:p>
            <a:pPr marL="988695" marR="329565" indent="-979646">
              <a:lnSpc>
                <a:spcPts val="1560"/>
              </a:lnSpc>
              <a:spcBef>
                <a:spcPts val="330"/>
              </a:spcBef>
            </a:pPr>
            <a:r>
              <a:rPr sz="1500" b="1" spc="-11" dirty="0">
                <a:latin typeface="Arial"/>
                <a:cs typeface="Arial"/>
              </a:rPr>
              <a:t>Valorar </a:t>
            </a:r>
            <a:r>
              <a:rPr sz="1500" b="1" dirty="0">
                <a:latin typeface="Arial"/>
                <a:cs typeface="Arial"/>
              </a:rPr>
              <a:t>el Proceso del Sistema</a:t>
            </a:r>
            <a:r>
              <a:rPr sz="1500" b="1" spc="-79" dirty="0">
                <a:latin typeface="Arial"/>
                <a:cs typeface="Arial"/>
              </a:rPr>
              <a:t> </a:t>
            </a:r>
            <a:r>
              <a:rPr sz="1500" b="1" dirty="0">
                <a:latin typeface="Arial"/>
                <a:cs typeface="Arial"/>
              </a:rPr>
              <a:t>de  Información</a:t>
            </a:r>
            <a:endParaRPr sz="1500">
              <a:latin typeface="Arial"/>
              <a:cs typeface="Arial"/>
            </a:endParaRPr>
          </a:p>
          <a:p>
            <a:pPr>
              <a:spcBef>
                <a:spcPts val="38"/>
              </a:spcBef>
            </a:pPr>
            <a:endParaRPr sz="2138">
              <a:latin typeface="Times New Roman"/>
              <a:cs typeface="Times New Roman"/>
            </a:endParaRPr>
          </a:p>
          <a:p>
            <a:pPr marL="112871" marR="3810" algn="ctr">
              <a:lnSpc>
                <a:spcPct val="86300"/>
              </a:lnSpc>
            </a:pPr>
            <a:r>
              <a:rPr sz="1500" b="1" dirty="0">
                <a:latin typeface="Arial"/>
                <a:cs typeface="Arial"/>
              </a:rPr>
              <a:t>Comprobar el Manejo o la</a:t>
            </a:r>
            <a:r>
              <a:rPr sz="1500" b="1" spc="-86" dirty="0">
                <a:latin typeface="Arial"/>
                <a:cs typeface="Arial"/>
              </a:rPr>
              <a:t> </a:t>
            </a:r>
            <a:r>
              <a:rPr sz="1500" b="1" dirty="0">
                <a:latin typeface="Arial"/>
                <a:cs typeface="Arial"/>
              </a:rPr>
              <a:t>Eficiencia  de </a:t>
            </a:r>
            <a:r>
              <a:rPr sz="1500" b="1" spc="-4" dirty="0">
                <a:latin typeface="Arial"/>
                <a:cs typeface="Arial"/>
              </a:rPr>
              <a:t>los </a:t>
            </a:r>
            <a:r>
              <a:rPr sz="1500" b="1" dirty="0">
                <a:latin typeface="Arial"/>
                <a:cs typeface="Arial"/>
              </a:rPr>
              <a:t>Recursos y Analizar la  Remuneración de </a:t>
            </a:r>
            <a:r>
              <a:rPr sz="1500" b="1" spc="-4" dirty="0">
                <a:latin typeface="Arial"/>
                <a:cs typeface="Arial"/>
              </a:rPr>
              <a:t>los</a:t>
            </a:r>
            <a:r>
              <a:rPr sz="1500" b="1" spc="-34" dirty="0">
                <a:latin typeface="Arial"/>
                <a:cs typeface="Arial"/>
              </a:rPr>
              <a:t> </a:t>
            </a:r>
            <a:r>
              <a:rPr sz="1500" b="1" spc="-4" dirty="0">
                <a:latin typeface="Arial"/>
                <a:cs typeface="Arial"/>
              </a:rPr>
              <a:t>Empleados</a:t>
            </a:r>
            <a:endParaRPr sz="1500">
              <a:latin typeface="Arial"/>
              <a:cs typeface="Arial"/>
            </a:endParaRPr>
          </a:p>
        </p:txBody>
      </p:sp>
      <p:sp>
        <p:nvSpPr>
          <p:cNvPr id="21" name="object 21"/>
          <p:cNvSpPr/>
          <p:nvPr/>
        </p:nvSpPr>
        <p:spPr>
          <a:xfrm>
            <a:off x="1266671" y="1124744"/>
            <a:ext cx="2643759" cy="5054346"/>
          </a:xfrm>
          <a:prstGeom prst="rect">
            <a:avLst/>
          </a:prstGeom>
          <a:blipFill>
            <a:blip r:embed="rId2" cstate="print"/>
            <a:stretch>
              <a:fillRect/>
            </a:stretch>
          </a:blipFill>
        </p:spPr>
        <p:txBody>
          <a:bodyPr wrap="square" lIns="0" tIns="0" rIns="0" bIns="0" rtlCol="0"/>
          <a:lstStyle/>
          <a:p>
            <a:endParaRPr sz="1800"/>
          </a:p>
        </p:txBody>
      </p:sp>
      <p:sp>
        <p:nvSpPr>
          <p:cNvPr id="22" name="object 22"/>
          <p:cNvSpPr/>
          <p:nvPr/>
        </p:nvSpPr>
        <p:spPr>
          <a:xfrm>
            <a:off x="3245204" y="2998121"/>
            <a:ext cx="1314450" cy="895350"/>
          </a:xfrm>
          <a:custGeom>
            <a:avLst/>
            <a:gdLst/>
            <a:ahLst/>
            <a:cxnLst/>
            <a:rect l="l" t="t" r="r" b="b"/>
            <a:pathLst>
              <a:path w="1752600" h="1193800">
                <a:moveTo>
                  <a:pt x="37337" y="298322"/>
                </a:moveTo>
                <a:lnTo>
                  <a:pt x="0" y="298322"/>
                </a:lnTo>
                <a:lnTo>
                  <a:pt x="0" y="894968"/>
                </a:lnTo>
                <a:lnTo>
                  <a:pt x="37337" y="894968"/>
                </a:lnTo>
                <a:lnTo>
                  <a:pt x="37337" y="298322"/>
                </a:lnTo>
                <a:close/>
              </a:path>
              <a:path w="1752600" h="1193800">
                <a:moveTo>
                  <a:pt x="149098" y="298322"/>
                </a:moveTo>
                <a:lnTo>
                  <a:pt x="74549" y="298322"/>
                </a:lnTo>
                <a:lnTo>
                  <a:pt x="74549" y="894968"/>
                </a:lnTo>
                <a:lnTo>
                  <a:pt x="149098" y="894968"/>
                </a:lnTo>
                <a:lnTo>
                  <a:pt x="149098" y="298322"/>
                </a:lnTo>
                <a:close/>
              </a:path>
              <a:path w="1752600" h="1193800">
                <a:moveTo>
                  <a:pt x="1155954" y="0"/>
                </a:moveTo>
                <a:lnTo>
                  <a:pt x="1155954" y="298322"/>
                </a:lnTo>
                <a:lnTo>
                  <a:pt x="186436" y="298322"/>
                </a:lnTo>
                <a:lnTo>
                  <a:pt x="186436" y="894968"/>
                </a:lnTo>
                <a:lnTo>
                  <a:pt x="1155954" y="894968"/>
                </a:lnTo>
                <a:lnTo>
                  <a:pt x="1155954" y="1193291"/>
                </a:lnTo>
                <a:lnTo>
                  <a:pt x="1752600" y="596645"/>
                </a:lnTo>
                <a:lnTo>
                  <a:pt x="1155954" y="0"/>
                </a:lnTo>
                <a:close/>
              </a:path>
            </a:pathLst>
          </a:custGeom>
          <a:solidFill>
            <a:srgbClr val="D2DDB8"/>
          </a:solidFill>
        </p:spPr>
        <p:txBody>
          <a:bodyPr wrap="square" lIns="0" tIns="0" rIns="0" bIns="0" rtlCol="0"/>
          <a:lstStyle/>
          <a:p>
            <a:endParaRPr sz="1800"/>
          </a:p>
        </p:txBody>
      </p:sp>
      <p:sp>
        <p:nvSpPr>
          <p:cNvPr id="23" name="object 23"/>
          <p:cNvSpPr/>
          <p:nvPr/>
        </p:nvSpPr>
        <p:spPr>
          <a:xfrm>
            <a:off x="3245205" y="3221864"/>
            <a:ext cx="28099" cy="447675"/>
          </a:xfrm>
          <a:custGeom>
            <a:avLst/>
            <a:gdLst/>
            <a:ahLst/>
            <a:cxnLst/>
            <a:rect l="l" t="t" r="r" b="b"/>
            <a:pathLst>
              <a:path w="37464" h="596900">
                <a:moveTo>
                  <a:pt x="0" y="0"/>
                </a:moveTo>
                <a:lnTo>
                  <a:pt x="37337" y="0"/>
                </a:lnTo>
                <a:lnTo>
                  <a:pt x="37337" y="596646"/>
                </a:lnTo>
                <a:lnTo>
                  <a:pt x="0" y="596646"/>
                </a:lnTo>
                <a:lnTo>
                  <a:pt x="0" y="0"/>
                </a:lnTo>
                <a:close/>
              </a:path>
            </a:pathLst>
          </a:custGeom>
          <a:ln w="57912">
            <a:solidFill>
              <a:srgbClr val="6B7C3C"/>
            </a:solidFill>
          </a:ln>
        </p:spPr>
        <p:txBody>
          <a:bodyPr wrap="square" lIns="0" tIns="0" rIns="0" bIns="0" rtlCol="0"/>
          <a:lstStyle/>
          <a:p>
            <a:endParaRPr sz="1800"/>
          </a:p>
        </p:txBody>
      </p:sp>
      <p:sp>
        <p:nvSpPr>
          <p:cNvPr id="24" name="object 24"/>
          <p:cNvSpPr/>
          <p:nvPr/>
        </p:nvSpPr>
        <p:spPr>
          <a:xfrm>
            <a:off x="3301117" y="3221864"/>
            <a:ext cx="56198" cy="447675"/>
          </a:xfrm>
          <a:custGeom>
            <a:avLst/>
            <a:gdLst/>
            <a:ahLst/>
            <a:cxnLst/>
            <a:rect l="l" t="t" r="r" b="b"/>
            <a:pathLst>
              <a:path w="74930" h="596900">
                <a:moveTo>
                  <a:pt x="0" y="0"/>
                </a:moveTo>
                <a:lnTo>
                  <a:pt x="74549" y="0"/>
                </a:lnTo>
                <a:lnTo>
                  <a:pt x="74549" y="596646"/>
                </a:lnTo>
                <a:lnTo>
                  <a:pt x="0" y="596646"/>
                </a:lnTo>
                <a:lnTo>
                  <a:pt x="0" y="0"/>
                </a:lnTo>
                <a:close/>
              </a:path>
            </a:pathLst>
          </a:custGeom>
          <a:ln w="57912">
            <a:solidFill>
              <a:srgbClr val="6B7C3C"/>
            </a:solidFill>
          </a:ln>
        </p:spPr>
        <p:txBody>
          <a:bodyPr wrap="square" lIns="0" tIns="0" rIns="0" bIns="0" rtlCol="0"/>
          <a:lstStyle/>
          <a:p>
            <a:endParaRPr sz="1800"/>
          </a:p>
        </p:txBody>
      </p:sp>
      <p:sp>
        <p:nvSpPr>
          <p:cNvPr id="25" name="object 25"/>
          <p:cNvSpPr/>
          <p:nvPr/>
        </p:nvSpPr>
        <p:spPr>
          <a:xfrm>
            <a:off x="3385032" y="2998121"/>
            <a:ext cx="1174909" cy="895350"/>
          </a:xfrm>
          <a:custGeom>
            <a:avLst/>
            <a:gdLst/>
            <a:ahLst/>
            <a:cxnLst/>
            <a:rect l="l" t="t" r="r" b="b"/>
            <a:pathLst>
              <a:path w="1566545" h="1193800">
                <a:moveTo>
                  <a:pt x="0" y="298322"/>
                </a:moveTo>
                <a:lnTo>
                  <a:pt x="969518" y="298322"/>
                </a:lnTo>
                <a:lnTo>
                  <a:pt x="969518" y="0"/>
                </a:lnTo>
                <a:lnTo>
                  <a:pt x="1566164" y="596645"/>
                </a:lnTo>
                <a:lnTo>
                  <a:pt x="969518" y="1193291"/>
                </a:lnTo>
                <a:lnTo>
                  <a:pt x="969518" y="894968"/>
                </a:lnTo>
                <a:lnTo>
                  <a:pt x="0" y="894968"/>
                </a:lnTo>
                <a:lnTo>
                  <a:pt x="0" y="298322"/>
                </a:lnTo>
                <a:close/>
              </a:path>
            </a:pathLst>
          </a:custGeom>
          <a:ln w="57912">
            <a:solidFill>
              <a:srgbClr val="6B7C3C"/>
            </a:solidFill>
          </a:ln>
        </p:spPr>
        <p:txBody>
          <a:bodyPr wrap="square" lIns="0" tIns="0" rIns="0" bIns="0" rtlCol="0"/>
          <a:lstStyle/>
          <a:p>
            <a:endParaRPr sz="1800"/>
          </a:p>
        </p:txBody>
      </p:sp>
      <p:sp>
        <p:nvSpPr>
          <p:cNvPr id="26" name="object 26"/>
          <p:cNvSpPr txBox="1"/>
          <p:nvPr/>
        </p:nvSpPr>
        <p:spPr>
          <a:xfrm>
            <a:off x="3468185" y="3351881"/>
            <a:ext cx="784860" cy="171681"/>
          </a:xfrm>
          <a:prstGeom prst="rect">
            <a:avLst/>
          </a:prstGeom>
        </p:spPr>
        <p:txBody>
          <a:bodyPr vert="horz" wrap="square" lIns="0" tIns="10001" rIns="0" bIns="0" rtlCol="0">
            <a:spAutoFit/>
          </a:bodyPr>
          <a:lstStyle/>
          <a:p>
            <a:pPr marL="9525">
              <a:spcBef>
                <a:spcPts val="79"/>
              </a:spcBef>
            </a:pPr>
            <a:r>
              <a:rPr sz="1050" b="1" dirty="0">
                <a:latin typeface="Arial"/>
                <a:cs typeface="Arial"/>
              </a:rPr>
              <a:t>OBJETIVOS</a:t>
            </a:r>
            <a:endParaRPr sz="1050">
              <a:latin typeface="Arial"/>
              <a:cs typeface="Arial"/>
            </a:endParaRPr>
          </a:p>
        </p:txBody>
      </p:sp>
    </p:spTree>
    <p:extLst>
      <p:ext uri="{BB962C8B-B14F-4D97-AF65-F5344CB8AC3E}">
        <p14:creationId xmlns:p14="http://schemas.microsoft.com/office/powerpoint/2010/main" val="749241047"/>
      </p:ext>
    </p:extLst>
  </p:cSld>
  <p:clrMapOvr>
    <a:masterClrMapping/>
  </p:clrMapOvr>
</p:sld>
</file>

<file path=ppt/slides/slide3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3419872" y="620688"/>
            <a:ext cx="2582703" cy="517930"/>
          </a:xfrm>
          <a:prstGeom prst="rect">
            <a:avLst/>
          </a:prstGeom>
        </p:spPr>
        <p:txBody>
          <a:bodyPr vert="horz" wrap="square" lIns="0" tIns="10001" rIns="0" bIns="0" numCol="1" rtlCol="0" anchor="b" anchorCtr="0" compatLnSpc="1">
            <a:prstTxWarp prst="textNoShape">
              <a:avLst/>
            </a:prstTxWarp>
            <a:spAutoFit/>
          </a:bodyPr>
          <a:lstStyle/>
          <a:p>
            <a:pPr marL="9525">
              <a:lnSpc>
                <a:spcPct val="100000"/>
              </a:lnSpc>
              <a:spcBef>
                <a:spcPts val="79"/>
              </a:spcBef>
            </a:pPr>
            <a:r>
              <a:rPr sz="3300" dirty="0">
                <a:latin typeface="Arial"/>
                <a:cs typeface="Arial"/>
              </a:rPr>
              <a:t>BENEFICI</a:t>
            </a:r>
            <a:r>
              <a:rPr sz="3300" spc="-15" dirty="0">
                <a:latin typeface="Arial"/>
                <a:cs typeface="Arial"/>
              </a:rPr>
              <a:t>O</a:t>
            </a:r>
            <a:r>
              <a:rPr sz="3300" dirty="0">
                <a:latin typeface="Arial"/>
                <a:cs typeface="Arial"/>
              </a:rPr>
              <a:t>S</a:t>
            </a:r>
            <a:endParaRPr sz="3300">
              <a:latin typeface="Arial"/>
              <a:cs typeface="Arial"/>
            </a:endParaRPr>
          </a:p>
        </p:txBody>
      </p:sp>
      <p:sp>
        <p:nvSpPr>
          <p:cNvPr id="4" name="object 4"/>
          <p:cNvSpPr txBox="1">
            <a:spLocks noGrp="1"/>
          </p:cNvSpPr>
          <p:nvPr>
            <p:ph type="body" idx="1"/>
          </p:nvPr>
        </p:nvSpPr>
        <p:spPr>
          <a:xfrm>
            <a:off x="1254529" y="1196752"/>
            <a:ext cx="7781967" cy="5010987"/>
          </a:xfrm>
          <a:prstGeom prst="rect">
            <a:avLst/>
          </a:prstGeom>
        </p:spPr>
        <p:txBody>
          <a:bodyPr vert="horz" wrap="square" lIns="0" tIns="123825" rIns="0" bIns="0" numCol="1" rtlCol="0" anchor="t" anchorCtr="0" compatLnSpc="1">
            <a:prstTxWarp prst="textNoShape">
              <a:avLst/>
            </a:prstTxWarp>
            <a:spAutoFit/>
          </a:bodyPr>
          <a:lstStyle/>
          <a:p>
            <a:pPr marL="2858453" indent="-214789">
              <a:spcBef>
                <a:spcPts val="975"/>
              </a:spcBef>
              <a:buFont typeface="Wingdings"/>
              <a:buChar char=""/>
              <a:tabLst>
                <a:tab pos="2859405" algn="l"/>
              </a:tabLst>
            </a:pPr>
            <a:r>
              <a:rPr dirty="0"/>
              <a:t>Identifica las</a:t>
            </a:r>
            <a:r>
              <a:rPr spc="-19" dirty="0"/>
              <a:t> </a:t>
            </a:r>
            <a:r>
              <a:rPr dirty="0"/>
              <a:t>contribuciones</a:t>
            </a:r>
          </a:p>
          <a:p>
            <a:pPr marL="2858453" indent="-214789">
              <a:spcBef>
                <a:spcPts val="900"/>
              </a:spcBef>
              <a:buFont typeface="Wingdings"/>
              <a:buChar char=""/>
              <a:tabLst>
                <a:tab pos="2859405" algn="l"/>
              </a:tabLst>
            </a:pPr>
            <a:r>
              <a:rPr dirty="0"/>
              <a:t>Esclarece las funciones y</a:t>
            </a:r>
            <a:r>
              <a:rPr spc="-64" dirty="0"/>
              <a:t> </a:t>
            </a:r>
            <a:r>
              <a:rPr dirty="0"/>
              <a:t>responsabilidades</a:t>
            </a:r>
          </a:p>
          <a:p>
            <a:pPr marL="2858453" indent="-214789">
              <a:spcBef>
                <a:spcPts val="900"/>
              </a:spcBef>
              <a:buFont typeface="Wingdings"/>
              <a:buChar char=""/>
              <a:tabLst>
                <a:tab pos="2859405" algn="l"/>
              </a:tabLst>
            </a:pPr>
            <a:r>
              <a:rPr dirty="0"/>
              <a:t>Identifica problemas de importancia</a:t>
            </a:r>
            <a:r>
              <a:rPr spc="-86" dirty="0"/>
              <a:t> </a:t>
            </a:r>
            <a:r>
              <a:rPr dirty="0"/>
              <a:t>crítica.</a:t>
            </a:r>
          </a:p>
          <a:p>
            <a:pPr marL="2858453" indent="-214789">
              <a:spcBef>
                <a:spcPts val="900"/>
              </a:spcBef>
              <a:buFont typeface="Wingdings"/>
              <a:buChar char=""/>
              <a:tabLst>
                <a:tab pos="2859405" algn="l"/>
              </a:tabLst>
            </a:pPr>
            <a:r>
              <a:rPr dirty="0"/>
              <a:t>Alienta </a:t>
            </a:r>
            <a:r>
              <a:rPr spc="-4" dirty="0"/>
              <a:t>la </a:t>
            </a:r>
            <a:r>
              <a:rPr dirty="0"/>
              <a:t>uniformidad de políticas y</a:t>
            </a:r>
            <a:r>
              <a:rPr spc="-68" dirty="0"/>
              <a:t> </a:t>
            </a:r>
            <a:r>
              <a:rPr dirty="0"/>
              <a:t>prácticas.</a:t>
            </a:r>
          </a:p>
          <a:p>
            <a:pPr marL="2858453" indent="-214789">
              <a:spcBef>
                <a:spcPts val="900"/>
              </a:spcBef>
              <a:buFont typeface="Wingdings"/>
              <a:buChar char=""/>
              <a:tabLst>
                <a:tab pos="2859405" algn="l"/>
                <a:tab pos="3976688" algn="l"/>
                <a:tab pos="4418171" algn="l"/>
                <a:tab pos="5834538" algn="l"/>
                <a:tab pos="6338411" algn="l"/>
              </a:tabLst>
            </a:pPr>
            <a:r>
              <a:rPr dirty="0"/>
              <a:t>G</a:t>
            </a:r>
            <a:r>
              <a:rPr spc="-8" dirty="0"/>
              <a:t>a</a:t>
            </a:r>
            <a:r>
              <a:rPr dirty="0"/>
              <a:t>ran</a:t>
            </a:r>
            <a:r>
              <a:rPr spc="-8" dirty="0"/>
              <a:t>t</a:t>
            </a:r>
            <a:r>
              <a:rPr dirty="0"/>
              <a:t>iza	el	c</a:t>
            </a:r>
            <a:r>
              <a:rPr spc="4" dirty="0"/>
              <a:t>u</a:t>
            </a:r>
            <a:r>
              <a:rPr dirty="0"/>
              <a:t>mpli</a:t>
            </a:r>
            <a:r>
              <a:rPr spc="-11" dirty="0"/>
              <a:t>m</a:t>
            </a:r>
            <a:r>
              <a:rPr dirty="0"/>
              <a:t>iento	de	</a:t>
            </a:r>
            <a:r>
              <a:rPr dirty="0" smtClean="0"/>
              <a:t>diver</a:t>
            </a:r>
            <a:r>
              <a:rPr spc="4" dirty="0" smtClean="0"/>
              <a:t>s</a:t>
            </a:r>
            <a:r>
              <a:rPr spc="-8" dirty="0" smtClean="0"/>
              <a:t>a</a:t>
            </a:r>
            <a:r>
              <a:rPr dirty="0" smtClean="0"/>
              <a:t>s</a:t>
            </a:r>
            <a:r>
              <a:rPr lang="es-ES" dirty="0" smtClean="0"/>
              <a:t> </a:t>
            </a:r>
            <a:r>
              <a:rPr dirty="0" smtClean="0"/>
              <a:t>disposiciones</a:t>
            </a:r>
            <a:r>
              <a:rPr spc="-26" dirty="0" smtClean="0"/>
              <a:t> </a:t>
            </a:r>
            <a:r>
              <a:rPr dirty="0"/>
              <a:t>legales.</a:t>
            </a:r>
          </a:p>
        </p:txBody>
      </p:sp>
      <p:sp>
        <p:nvSpPr>
          <p:cNvPr id="6" name="object 6"/>
          <p:cNvSpPr/>
          <p:nvPr/>
        </p:nvSpPr>
        <p:spPr>
          <a:xfrm>
            <a:off x="827584" y="2852936"/>
            <a:ext cx="2471166" cy="1528191"/>
          </a:xfrm>
          <a:prstGeom prst="rect">
            <a:avLst/>
          </a:prstGeom>
          <a:blipFill>
            <a:blip r:embed="rId2" cstate="print"/>
            <a:stretch>
              <a:fillRect/>
            </a:stretch>
          </a:blipFill>
        </p:spPr>
        <p:txBody>
          <a:bodyPr wrap="square" lIns="0" tIns="0" rIns="0" bIns="0" rtlCol="0"/>
          <a:lstStyle/>
          <a:p>
            <a:endParaRPr sz="1800"/>
          </a:p>
        </p:txBody>
      </p:sp>
    </p:spTree>
    <p:extLst>
      <p:ext uri="{BB962C8B-B14F-4D97-AF65-F5344CB8AC3E}">
        <p14:creationId xmlns:p14="http://schemas.microsoft.com/office/powerpoint/2010/main" val="1797654568"/>
      </p:ext>
    </p:extLst>
  </p:cSld>
  <p:clrMapOvr>
    <a:masterClrMapping/>
  </p:clrMapOvr>
</p:sld>
</file>

<file path=ppt/slides/slide3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p:nvPr/>
        </p:nvSpPr>
        <p:spPr>
          <a:xfrm>
            <a:off x="3635896" y="908720"/>
            <a:ext cx="5222315" cy="5053165"/>
          </a:xfrm>
          <a:prstGeom prst="rect">
            <a:avLst/>
          </a:prstGeom>
          <a:blipFill>
            <a:blip r:embed="rId2" cstate="print"/>
            <a:stretch>
              <a:fillRect/>
            </a:stretch>
          </a:blipFill>
        </p:spPr>
        <p:txBody>
          <a:bodyPr wrap="square" lIns="0" tIns="0" rIns="0" bIns="0" rtlCol="0"/>
          <a:lstStyle/>
          <a:p>
            <a:endParaRPr sz="1800"/>
          </a:p>
        </p:txBody>
      </p:sp>
      <p:sp>
        <p:nvSpPr>
          <p:cNvPr id="7" name="object 7"/>
          <p:cNvSpPr/>
          <p:nvPr/>
        </p:nvSpPr>
        <p:spPr>
          <a:xfrm>
            <a:off x="755576" y="1832244"/>
            <a:ext cx="3206115" cy="3206115"/>
          </a:xfrm>
          <a:prstGeom prst="rect">
            <a:avLst/>
          </a:prstGeom>
          <a:blipFill>
            <a:blip r:embed="rId3" cstate="print"/>
            <a:stretch>
              <a:fillRect/>
            </a:stretch>
          </a:blipFill>
        </p:spPr>
        <p:txBody>
          <a:bodyPr wrap="square" lIns="0" tIns="0" rIns="0" bIns="0" rtlCol="0"/>
          <a:lstStyle/>
          <a:p>
            <a:endParaRPr sz="1800"/>
          </a:p>
        </p:txBody>
      </p:sp>
    </p:spTree>
    <p:extLst>
      <p:ext uri="{BB962C8B-B14F-4D97-AF65-F5344CB8AC3E}">
        <p14:creationId xmlns:p14="http://schemas.microsoft.com/office/powerpoint/2010/main" val="232894733"/>
      </p:ext>
    </p:extLst>
  </p:cSld>
  <p:clrMapOvr>
    <a:masterClrMapping/>
  </p:clrMapOvr>
</p:sld>
</file>

<file path=ppt/slides/slide3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648652" y="721086"/>
            <a:ext cx="7883788" cy="1051730"/>
          </a:xfrm>
          <a:prstGeom prst="rect">
            <a:avLst/>
          </a:prstGeom>
        </p:spPr>
        <p:txBody>
          <a:bodyPr vert="horz" wrap="square" lIns="0" tIns="50959" rIns="0" bIns="0" numCol="1" rtlCol="0" anchor="b" anchorCtr="0" compatLnSpc="1">
            <a:prstTxWarp prst="textNoShape">
              <a:avLst/>
            </a:prstTxWarp>
            <a:spAutoFit/>
          </a:bodyPr>
          <a:lstStyle/>
          <a:p>
            <a:pPr marL="376713" marR="3810" indent="297180" algn="ctr">
              <a:lnSpc>
                <a:spcPts val="2595"/>
              </a:lnSpc>
              <a:spcBef>
                <a:spcPts val="401"/>
              </a:spcBef>
            </a:pPr>
            <a:r>
              <a:rPr sz="2800" spc="4" dirty="0"/>
              <a:t>ÁREAS QUE CUBRE </a:t>
            </a:r>
            <a:r>
              <a:rPr sz="2800" spc="34" dirty="0"/>
              <a:t>LA </a:t>
            </a:r>
            <a:r>
              <a:rPr sz="2800" dirty="0"/>
              <a:t>AUDITORÍA </a:t>
            </a:r>
            <a:r>
              <a:rPr sz="2800" spc="4" dirty="0"/>
              <a:t>DE </a:t>
            </a:r>
            <a:r>
              <a:rPr sz="2800" spc="34" dirty="0"/>
              <a:t>LA  </a:t>
            </a:r>
            <a:r>
              <a:rPr sz="2800" spc="-4" dirty="0"/>
              <a:t>ADMINISTRACIÓN </a:t>
            </a:r>
            <a:r>
              <a:rPr sz="2800" spc="4" dirty="0"/>
              <a:t>DE </a:t>
            </a:r>
            <a:r>
              <a:rPr sz="2800" dirty="0"/>
              <a:t>RECURSOS</a:t>
            </a:r>
            <a:r>
              <a:rPr sz="2800" spc="-26" dirty="0"/>
              <a:t> </a:t>
            </a:r>
            <a:r>
              <a:rPr sz="2800" dirty="0"/>
              <a:t>HUMANOS.</a:t>
            </a:r>
          </a:p>
        </p:txBody>
      </p:sp>
      <p:sp>
        <p:nvSpPr>
          <p:cNvPr id="4" name="object 4"/>
          <p:cNvSpPr/>
          <p:nvPr/>
        </p:nvSpPr>
        <p:spPr>
          <a:xfrm>
            <a:off x="359473" y="2077403"/>
            <a:ext cx="5776913" cy="340994"/>
          </a:xfrm>
          <a:custGeom>
            <a:avLst/>
            <a:gdLst/>
            <a:ahLst/>
            <a:cxnLst/>
            <a:rect l="l" t="t" r="r" b="b"/>
            <a:pathLst>
              <a:path w="7702550" h="454660">
                <a:moveTo>
                  <a:pt x="0" y="454151"/>
                </a:moveTo>
                <a:lnTo>
                  <a:pt x="7702296" y="454151"/>
                </a:lnTo>
                <a:lnTo>
                  <a:pt x="7702296" y="0"/>
                </a:lnTo>
                <a:lnTo>
                  <a:pt x="0" y="0"/>
                </a:lnTo>
                <a:lnTo>
                  <a:pt x="0" y="454151"/>
                </a:lnTo>
                <a:close/>
              </a:path>
            </a:pathLst>
          </a:custGeom>
          <a:solidFill>
            <a:srgbClr val="FFFFFF">
              <a:alpha val="90194"/>
            </a:srgbClr>
          </a:solidFill>
        </p:spPr>
        <p:txBody>
          <a:bodyPr wrap="square" lIns="0" tIns="0" rIns="0" bIns="0" rtlCol="0"/>
          <a:lstStyle/>
          <a:p>
            <a:endParaRPr sz="1800"/>
          </a:p>
        </p:txBody>
      </p:sp>
      <p:sp>
        <p:nvSpPr>
          <p:cNvPr id="5" name="object 5"/>
          <p:cNvSpPr/>
          <p:nvPr/>
        </p:nvSpPr>
        <p:spPr>
          <a:xfrm>
            <a:off x="359473" y="2077403"/>
            <a:ext cx="5776913" cy="340994"/>
          </a:xfrm>
          <a:custGeom>
            <a:avLst/>
            <a:gdLst/>
            <a:ahLst/>
            <a:cxnLst/>
            <a:rect l="l" t="t" r="r" b="b"/>
            <a:pathLst>
              <a:path w="7702550" h="454660">
                <a:moveTo>
                  <a:pt x="0" y="454151"/>
                </a:moveTo>
                <a:lnTo>
                  <a:pt x="7702296" y="454151"/>
                </a:lnTo>
                <a:lnTo>
                  <a:pt x="7702296" y="0"/>
                </a:lnTo>
                <a:lnTo>
                  <a:pt x="0" y="0"/>
                </a:lnTo>
                <a:lnTo>
                  <a:pt x="0" y="454151"/>
                </a:lnTo>
                <a:close/>
              </a:path>
            </a:pathLst>
          </a:custGeom>
          <a:ln w="19812">
            <a:solidFill>
              <a:srgbClr val="AA608F"/>
            </a:solidFill>
          </a:ln>
        </p:spPr>
        <p:txBody>
          <a:bodyPr wrap="square" lIns="0" tIns="0" rIns="0" bIns="0" rtlCol="0"/>
          <a:lstStyle/>
          <a:p>
            <a:endParaRPr sz="1800"/>
          </a:p>
        </p:txBody>
      </p:sp>
      <p:sp>
        <p:nvSpPr>
          <p:cNvPr id="6" name="object 6"/>
          <p:cNvSpPr/>
          <p:nvPr/>
        </p:nvSpPr>
        <p:spPr>
          <a:xfrm>
            <a:off x="648652" y="1878521"/>
            <a:ext cx="4042886" cy="398145"/>
          </a:xfrm>
          <a:custGeom>
            <a:avLst/>
            <a:gdLst/>
            <a:ahLst/>
            <a:cxnLst/>
            <a:rect l="l" t="t" r="r" b="b"/>
            <a:pathLst>
              <a:path w="5390515" h="530860">
                <a:moveTo>
                  <a:pt x="5301996" y="0"/>
                </a:moveTo>
                <a:lnTo>
                  <a:pt x="88392" y="0"/>
                </a:lnTo>
                <a:lnTo>
                  <a:pt x="53985" y="6953"/>
                </a:lnTo>
                <a:lnTo>
                  <a:pt x="25888" y="25908"/>
                </a:lnTo>
                <a:lnTo>
                  <a:pt x="6946" y="54006"/>
                </a:lnTo>
                <a:lnTo>
                  <a:pt x="0" y="88391"/>
                </a:lnTo>
                <a:lnTo>
                  <a:pt x="0" y="441959"/>
                </a:lnTo>
                <a:lnTo>
                  <a:pt x="6946" y="476345"/>
                </a:lnTo>
                <a:lnTo>
                  <a:pt x="25888" y="504444"/>
                </a:lnTo>
                <a:lnTo>
                  <a:pt x="53985" y="523398"/>
                </a:lnTo>
                <a:lnTo>
                  <a:pt x="88392" y="530351"/>
                </a:lnTo>
                <a:lnTo>
                  <a:pt x="5301996" y="530351"/>
                </a:lnTo>
                <a:lnTo>
                  <a:pt x="5336381" y="523398"/>
                </a:lnTo>
                <a:lnTo>
                  <a:pt x="5364480" y="504444"/>
                </a:lnTo>
                <a:lnTo>
                  <a:pt x="5383434" y="476345"/>
                </a:lnTo>
                <a:lnTo>
                  <a:pt x="5390388" y="441959"/>
                </a:lnTo>
                <a:lnTo>
                  <a:pt x="5390388" y="88391"/>
                </a:lnTo>
                <a:lnTo>
                  <a:pt x="5383434" y="54006"/>
                </a:lnTo>
                <a:lnTo>
                  <a:pt x="5364480" y="25908"/>
                </a:lnTo>
                <a:lnTo>
                  <a:pt x="5336381" y="6953"/>
                </a:lnTo>
                <a:lnTo>
                  <a:pt x="5301996" y="0"/>
                </a:lnTo>
                <a:close/>
              </a:path>
            </a:pathLst>
          </a:custGeom>
          <a:solidFill>
            <a:srgbClr val="AA608F"/>
          </a:solidFill>
        </p:spPr>
        <p:txBody>
          <a:bodyPr wrap="square" lIns="0" tIns="0" rIns="0" bIns="0" rtlCol="0"/>
          <a:lstStyle/>
          <a:p>
            <a:endParaRPr sz="1800"/>
          </a:p>
        </p:txBody>
      </p:sp>
      <p:sp>
        <p:nvSpPr>
          <p:cNvPr id="7" name="object 7"/>
          <p:cNvSpPr/>
          <p:nvPr/>
        </p:nvSpPr>
        <p:spPr>
          <a:xfrm>
            <a:off x="648652" y="1878521"/>
            <a:ext cx="4042886" cy="398145"/>
          </a:xfrm>
          <a:custGeom>
            <a:avLst/>
            <a:gdLst/>
            <a:ahLst/>
            <a:cxnLst/>
            <a:rect l="l" t="t" r="r" b="b"/>
            <a:pathLst>
              <a:path w="5390515" h="530860">
                <a:moveTo>
                  <a:pt x="0" y="88391"/>
                </a:moveTo>
                <a:lnTo>
                  <a:pt x="6946" y="54006"/>
                </a:lnTo>
                <a:lnTo>
                  <a:pt x="25888" y="25907"/>
                </a:lnTo>
                <a:lnTo>
                  <a:pt x="53985" y="6953"/>
                </a:lnTo>
                <a:lnTo>
                  <a:pt x="88392" y="0"/>
                </a:lnTo>
                <a:lnTo>
                  <a:pt x="5301996" y="0"/>
                </a:lnTo>
                <a:lnTo>
                  <a:pt x="5336381" y="6953"/>
                </a:lnTo>
                <a:lnTo>
                  <a:pt x="5364480" y="25908"/>
                </a:lnTo>
                <a:lnTo>
                  <a:pt x="5383434" y="54006"/>
                </a:lnTo>
                <a:lnTo>
                  <a:pt x="5390388" y="88391"/>
                </a:lnTo>
                <a:lnTo>
                  <a:pt x="5390388" y="441959"/>
                </a:lnTo>
                <a:lnTo>
                  <a:pt x="5383434" y="476345"/>
                </a:lnTo>
                <a:lnTo>
                  <a:pt x="5364480" y="504444"/>
                </a:lnTo>
                <a:lnTo>
                  <a:pt x="5336381" y="523398"/>
                </a:lnTo>
                <a:lnTo>
                  <a:pt x="5301996" y="530351"/>
                </a:lnTo>
                <a:lnTo>
                  <a:pt x="88392" y="530351"/>
                </a:lnTo>
                <a:lnTo>
                  <a:pt x="53985" y="523398"/>
                </a:lnTo>
                <a:lnTo>
                  <a:pt x="25888" y="504443"/>
                </a:lnTo>
                <a:lnTo>
                  <a:pt x="6946" y="476345"/>
                </a:lnTo>
                <a:lnTo>
                  <a:pt x="0" y="441959"/>
                </a:lnTo>
                <a:lnTo>
                  <a:pt x="0" y="88391"/>
                </a:lnTo>
                <a:close/>
              </a:path>
            </a:pathLst>
          </a:custGeom>
          <a:ln w="19812">
            <a:solidFill>
              <a:srgbClr val="FFFFFF"/>
            </a:solidFill>
          </a:ln>
        </p:spPr>
        <p:txBody>
          <a:bodyPr wrap="square" lIns="0" tIns="0" rIns="0" bIns="0" rtlCol="0"/>
          <a:lstStyle/>
          <a:p>
            <a:endParaRPr sz="1800"/>
          </a:p>
        </p:txBody>
      </p:sp>
      <p:sp>
        <p:nvSpPr>
          <p:cNvPr id="8" name="object 8"/>
          <p:cNvSpPr/>
          <p:nvPr/>
        </p:nvSpPr>
        <p:spPr>
          <a:xfrm>
            <a:off x="359473" y="2690050"/>
            <a:ext cx="5776913" cy="339566"/>
          </a:xfrm>
          <a:custGeom>
            <a:avLst/>
            <a:gdLst/>
            <a:ahLst/>
            <a:cxnLst/>
            <a:rect l="l" t="t" r="r" b="b"/>
            <a:pathLst>
              <a:path w="7702550" h="452755">
                <a:moveTo>
                  <a:pt x="0" y="452627"/>
                </a:moveTo>
                <a:lnTo>
                  <a:pt x="7702296" y="452627"/>
                </a:lnTo>
                <a:lnTo>
                  <a:pt x="7702296" y="0"/>
                </a:lnTo>
                <a:lnTo>
                  <a:pt x="0" y="0"/>
                </a:lnTo>
                <a:lnTo>
                  <a:pt x="0" y="452627"/>
                </a:lnTo>
                <a:close/>
              </a:path>
            </a:pathLst>
          </a:custGeom>
          <a:solidFill>
            <a:srgbClr val="FFFFFF">
              <a:alpha val="90194"/>
            </a:srgbClr>
          </a:solidFill>
        </p:spPr>
        <p:txBody>
          <a:bodyPr wrap="square" lIns="0" tIns="0" rIns="0" bIns="0" rtlCol="0"/>
          <a:lstStyle/>
          <a:p>
            <a:endParaRPr sz="1800"/>
          </a:p>
        </p:txBody>
      </p:sp>
      <p:sp>
        <p:nvSpPr>
          <p:cNvPr id="9" name="object 9"/>
          <p:cNvSpPr/>
          <p:nvPr/>
        </p:nvSpPr>
        <p:spPr>
          <a:xfrm>
            <a:off x="359473" y="2690050"/>
            <a:ext cx="5776913" cy="339566"/>
          </a:xfrm>
          <a:custGeom>
            <a:avLst/>
            <a:gdLst/>
            <a:ahLst/>
            <a:cxnLst/>
            <a:rect l="l" t="t" r="r" b="b"/>
            <a:pathLst>
              <a:path w="7702550" h="452755">
                <a:moveTo>
                  <a:pt x="0" y="452627"/>
                </a:moveTo>
                <a:lnTo>
                  <a:pt x="7702296" y="452627"/>
                </a:lnTo>
                <a:lnTo>
                  <a:pt x="7702296" y="0"/>
                </a:lnTo>
                <a:lnTo>
                  <a:pt x="0" y="0"/>
                </a:lnTo>
                <a:lnTo>
                  <a:pt x="0" y="452627"/>
                </a:lnTo>
                <a:close/>
              </a:path>
            </a:pathLst>
          </a:custGeom>
          <a:ln w="19812">
            <a:solidFill>
              <a:srgbClr val="765CAC"/>
            </a:solidFill>
          </a:ln>
        </p:spPr>
        <p:txBody>
          <a:bodyPr wrap="square" lIns="0" tIns="0" rIns="0" bIns="0" rtlCol="0"/>
          <a:lstStyle/>
          <a:p>
            <a:endParaRPr sz="1800"/>
          </a:p>
        </p:txBody>
      </p:sp>
      <p:sp>
        <p:nvSpPr>
          <p:cNvPr id="10" name="object 10"/>
          <p:cNvSpPr/>
          <p:nvPr/>
        </p:nvSpPr>
        <p:spPr>
          <a:xfrm>
            <a:off x="648652" y="2490025"/>
            <a:ext cx="4042886" cy="399098"/>
          </a:xfrm>
          <a:custGeom>
            <a:avLst/>
            <a:gdLst/>
            <a:ahLst/>
            <a:cxnLst/>
            <a:rect l="l" t="t" r="r" b="b"/>
            <a:pathLst>
              <a:path w="5390515" h="532130">
                <a:moveTo>
                  <a:pt x="5301742" y="0"/>
                </a:moveTo>
                <a:lnTo>
                  <a:pt x="88646" y="0"/>
                </a:lnTo>
                <a:lnTo>
                  <a:pt x="54140" y="6975"/>
                </a:lnTo>
                <a:lnTo>
                  <a:pt x="25963" y="25987"/>
                </a:lnTo>
                <a:lnTo>
                  <a:pt x="6966" y="54167"/>
                </a:lnTo>
                <a:lnTo>
                  <a:pt x="0" y="88645"/>
                </a:lnTo>
                <a:lnTo>
                  <a:pt x="0" y="443229"/>
                </a:lnTo>
                <a:lnTo>
                  <a:pt x="6966" y="477708"/>
                </a:lnTo>
                <a:lnTo>
                  <a:pt x="25963" y="505888"/>
                </a:lnTo>
                <a:lnTo>
                  <a:pt x="54140" y="524900"/>
                </a:lnTo>
                <a:lnTo>
                  <a:pt x="88646" y="531876"/>
                </a:lnTo>
                <a:lnTo>
                  <a:pt x="5301742" y="531876"/>
                </a:lnTo>
                <a:lnTo>
                  <a:pt x="5336220" y="524900"/>
                </a:lnTo>
                <a:lnTo>
                  <a:pt x="5364400" y="505888"/>
                </a:lnTo>
                <a:lnTo>
                  <a:pt x="5383412" y="477708"/>
                </a:lnTo>
                <a:lnTo>
                  <a:pt x="5390388" y="443229"/>
                </a:lnTo>
                <a:lnTo>
                  <a:pt x="5390388" y="88645"/>
                </a:lnTo>
                <a:lnTo>
                  <a:pt x="5383412" y="54167"/>
                </a:lnTo>
                <a:lnTo>
                  <a:pt x="5364400" y="25987"/>
                </a:lnTo>
                <a:lnTo>
                  <a:pt x="5336220" y="6975"/>
                </a:lnTo>
                <a:lnTo>
                  <a:pt x="5301742" y="0"/>
                </a:lnTo>
                <a:close/>
              </a:path>
            </a:pathLst>
          </a:custGeom>
          <a:solidFill>
            <a:srgbClr val="765CAC"/>
          </a:solidFill>
        </p:spPr>
        <p:txBody>
          <a:bodyPr wrap="square" lIns="0" tIns="0" rIns="0" bIns="0" rtlCol="0"/>
          <a:lstStyle/>
          <a:p>
            <a:endParaRPr sz="1800"/>
          </a:p>
        </p:txBody>
      </p:sp>
      <p:sp>
        <p:nvSpPr>
          <p:cNvPr id="11" name="object 11"/>
          <p:cNvSpPr/>
          <p:nvPr/>
        </p:nvSpPr>
        <p:spPr>
          <a:xfrm>
            <a:off x="648652" y="2490025"/>
            <a:ext cx="4042886" cy="399098"/>
          </a:xfrm>
          <a:custGeom>
            <a:avLst/>
            <a:gdLst/>
            <a:ahLst/>
            <a:cxnLst/>
            <a:rect l="l" t="t" r="r" b="b"/>
            <a:pathLst>
              <a:path w="5390515" h="532130">
                <a:moveTo>
                  <a:pt x="0" y="88645"/>
                </a:moveTo>
                <a:lnTo>
                  <a:pt x="6966" y="54167"/>
                </a:lnTo>
                <a:lnTo>
                  <a:pt x="25963" y="25987"/>
                </a:lnTo>
                <a:lnTo>
                  <a:pt x="54140" y="6975"/>
                </a:lnTo>
                <a:lnTo>
                  <a:pt x="88646" y="0"/>
                </a:lnTo>
                <a:lnTo>
                  <a:pt x="5301742" y="0"/>
                </a:lnTo>
                <a:lnTo>
                  <a:pt x="5336220" y="6975"/>
                </a:lnTo>
                <a:lnTo>
                  <a:pt x="5364400" y="25987"/>
                </a:lnTo>
                <a:lnTo>
                  <a:pt x="5383412" y="54167"/>
                </a:lnTo>
                <a:lnTo>
                  <a:pt x="5390388" y="88645"/>
                </a:lnTo>
                <a:lnTo>
                  <a:pt x="5390388" y="443229"/>
                </a:lnTo>
                <a:lnTo>
                  <a:pt x="5383412" y="477708"/>
                </a:lnTo>
                <a:lnTo>
                  <a:pt x="5364400" y="505888"/>
                </a:lnTo>
                <a:lnTo>
                  <a:pt x="5336220" y="524900"/>
                </a:lnTo>
                <a:lnTo>
                  <a:pt x="5301742" y="531876"/>
                </a:lnTo>
                <a:lnTo>
                  <a:pt x="88646" y="531876"/>
                </a:lnTo>
                <a:lnTo>
                  <a:pt x="54140" y="524900"/>
                </a:lnTo>
                <a:lnTo>
                  <a:pt x="25963" y="505888"/>
                </a:lnTo>
                <a:lnTo>
                  <a:pt x="6966" y="477708"/>
                </a:lnTo>
                <a:lnTo>
                  <a:pt x="0" y="443229"/>
                </a:lnTo>
                <a:lnTo>
                  <a:pt x="0" y="88645"/>
                </a:lnTo>
                <a:close/>
              </a:path>
            </a:pathLst>
          </a:custGeom>
          <a:ln w="19812">
            <a:solidFill>
              <a:srgbClr val="FFFFFF"/>
            </a:solidFill>
          </a:ln>
        </p:spPr>
        <p:txBody>
          <a:bodyPr wrap="square" lIns="0" tIns="0" rIns="0" bIns="0" rtlCol="0"/>
          <a:lstStyle/>
          <a:p>
            <a:endParaRPr sz="1800"/>
          </a:p>
        </p:txBody>
      </p:sp>
      <p:sp>
        <p:nvSpPr>
          <p:cNvPr id="12" name="object 12"/>
          <p:cNvSpPr/>
          <p:nvPr/>
        </p:nvSpPr>
        <p:spPr>
          <a:xfrm>
            <a:off x="359473" y="3301555"/>
            <a:ext cx="5776913" cy="340994"/>
          </a:xfrm>
          <a:custGeom>
            <a:avLst/>
            <a:gdLst/>
            <a:ahLst/>
            <a:cxnLst/>
            <a:rect l="l" t="t" r="r" b="b"/>
            <a:pathLst>
              <a:path w="7702550" h="454660">
                <a:moveTo>
                  <a:pt x="0" y="454151"/>
                </a:moveTo>
                <a:lnTo>
                  <a:pt x="7702296" y="454151"/>
                </a:lnTo>
                <a:lnTo>
                  <a:pt x="7702296" y="0"/>
                </a:lnTo>
                <a:lnTo>
                  <a:pt x="0" y="0"/>
                </a:lnTo>
                <a:lnTo>
                  <a:pt x="0" y="454151"/>
                </a:lnTo>
                <a:close/>
              </a:path>
            </a:pathLst>
          </a:custGeom>
          <a:solidFill>
            <a:srgbClr val="FFFFFF">
              <a:alpha val="90194"/>
            </a:srgbClr>
          </a:solidFill>
        </p:spPr>
        <p:txBody>
          <a:bodyPr wrap="square" lIns="0" tIns="0" rIns="0" bIns="0" rtlCol="0"/>
          <a:lstStyle/>
          <a:p>
            <a:endParaRPr sz="1800"/>
          </a:p>
        </p:txBody>
      </p:sp>
      <p:sp>
        <p:nvSpPr>
          <p:cNvPr id="13" name="object 13"/>
          <p:cNvSpPr/>
          <p:nvPr/>
        </p:nvSpPr>
        <p:spPr>
          <a:xfrm>
            <a:off x="359473" y="3301555"/>
            <a:ext cx="5776913" cy="340994"/>
          </a:xfrm>
          <a:custGeom>
            <a:avLst/>
            <a:gdLst/>
            <a:ahLst/>
            <a:cxnLst/>
            <a:rect l="l" t="t" r="r" b="b"/>
            <a:pathLst>
              <a:path w="7702550" h="454660">
                <a:moveTo>
                  <a:pt x="0" y="454151"/>
                </a:moveTo>
                <a:lnTo>
                  <a:pt x="7702296" y="454151"/>
                </a:lnTo>
                <a:lnTo>
                  <a:pt x="7702296" y="0"/>
                </a:lnTo>
                <a:lnTo>
                  <a:pt x="0" y="0"/>
                </a:lnTo>
                <a:lnTo>
                  <a:pt x="0" y="454151"/>
                </a:lnTo>
                <a:close/>
              </a:path>
            </a:pathLst>
          </a:custGeom>
          <a:ln w="19812">
            <a:solidFill>
              <a:srgbClr val="5597AF"/>
            </a:solidFill>
          </a:ln>
        </p:spPr>
        <p:txBody>
          <a:bodyPr wrap="square" lIns="0" tIns="0" rIns="0" bIns="0" rtlCol="0"/>
          <a:lstStyle/>
          <a:p>
            <a:endParaRPr sz="1800"/>
          </a:p>
        </p:txBody>
      </p:sp>
      <p:sp>
        <p:nvSpPr>
          <p:cNvPr id="14" name="object 14"/>
          <p:cNvSpPr/>
          <p:nvPr/>
        </p:nvSpPr>
        <p:spPr>
          <a:xfrm>
            <a:off x="648652" y="3102673"/>
            <a:ext cx="4042886" cy="399098"/>
          </a:xfrm>
          <a:custGeom>
            <a:avLst/>
            <a:gdLst/>
            <a:ahLst/>
            <a:cxnLst/>
            <a:rect l="l" t="t" r="r" b="b"/>
            <a:pathLst>
              <a:path w="5390515" h="532129">
                <a:moveTo>
                  <a:pt x="5301742" y="0"/>
                </a:moveTo>
                <a:lnTo>
                  <a:pt x="88646" y="0"/>
                </a:lnTo>
                <a:lnTo>
                  <a:pt x="54140" y="6975"/>
                </a:lnTo>
                <a:lnTo>
                  <a:pt x="25963" y="25987"/>
                </a:lnTo>
                <a:lnTo>
                  <a:pt x="6966" y="54167"/>
                </a:lnTo>
                <a:lnTo>
                  <a:pt x="0" y="88646"/>
                </a:lnTo>
                <a:lnTo>
                  <a:pt x="0" y="443229"/>
                </a:lnTo>
                <a:lnTo>
                  <a:pt x="6966" y="477708"/>
                </a:lnTo>
                <a:lnTo>
                  <a:pt x="25963" y="505888"/>
                </a:lnTo>
                <a:lnTo>
                  <a:pt x="54140" y="524900"/>
                </a:lnTo>
                <a:lnTo>
                  <a:pt x="88646" y="531876"/>
                </a:lnTo>
                <a:lnTo>
                  <a:pt x="5301742" y="531876"/>
                </a:lnTo>
                <a:lnTo>
                  <a:pt x="5336220" y="524900"/>
                </a:lnTo>
                <a:lnTo>
                  <a:pt x="5364400" y="505888"/>
                </a:lnTo>
                <a:lnTo>
                  <a:pt x="5383412" y="477708"/>
                </a:lnTo>
                <a:lnTo>
                  <a:pt x="5390388" y="443229"/>
                </a:lnTo>
                <a:lnTo>
                  <a:pt x="5390388" y="88646"/>
                </a:lnTo>
                <a:lnTo>
                  <a:pt x="5383412" y="54167"/>
                </a:lnTo>
                <a:lnTo>
                  <a:pt x="5364400" y="25987"/>
                </a:lnTo>
                <a:lnTo>
                  <a:pt x="5336220" y="6975"/>
                </a:lnTo>
                <a:lnTo>
                  <a:pt x="5301742" y="0"/>
                </a:lnTo>
                <a:close/>
              </a:path>
            </a:pathLst>
          </a:custGeom>
          <a:solidFill>
            <a:srgbClr val="5597AF"/>
          </a:solidFill>
        </p:spPr>
        <p:txBody>
          <a:bodyPr wrap="square" lIns="0" tIns="0" rIns="0" bIns="0" rtlCol="0"/>
          <a:lstStyle/>
          <a:p>
            <a:endParaRPr sz="1800"/>
          </a:p>
        </p:txBody>
      </p:sp>
      <p:sp>
        <p:nvSpPr>
          <p:cNvPr id="15" name="object 15"/>
          <p:cNvSpPr/>
          <p:nvPr/>
        </p:nvSpPr>
        <p:spPr>
          <a:xfrm>
            <a:off x="648652" y="3102673"/>
            <a:ext cx="4042886" cy="399098"/>
          </a:xfrm>
          <a:custGeom>
            <a:avLst/>
            <a:gdLst/>
            <a:ahLst/>
            <a:cxnLst/>
            <a:rect l="l" t="t" r="r" b="b"/>
            <a:pathLst>
              <a:path w="5390515" h="532129">
                <a:moveTo>
                  <a:pt x="0" y="88646"/>
                </a:moveTo>
                <a:lnTo>
                  <a:pt x="6966" y="54167"/>
                </a:lnTo>
                <a:lnTo>
                  <a:pt x="25963" y="25987"/>
                </a:lnTo>
                <a:lnTo>
                  <a:pt x="54140" y="6975"/>
                </a:lnTo>
                <a:lnTo>
                  <a:pt x="88646" y="0"/>
                </a:lnTo>
                <a:lnTo>
                  <a:pt x="5301742" y="0"/>
                </a:lnTo>
                <a:lnTo>
                  <a:pt x="5336220" y="6975"/>
                </a:lnTo>
                <a:lnTo>
                  <a:pt x="5364400" y="25987"/>
                </a:lnTo>
                <a:lnTo>
                  <a:pt x="5383412" y="54167"/>
                </a:lnTo>
                <a:lnTo>
                  <a:pt x="5390388" y="88646"/>
                </a:lnTo>
                <a:lnTo>
                  <a:pt x="5390388" y="443229"/>
                </a:lnTo>
                <a:lnTo>
                  <a:pt x="5383412" y="477708"/>
                </a:lnTo>
                <a:lnTo>
                  <a:pt x="5364400" y="505888"/>
                </a:lnTo>
                <a:lnTo>
                  <a:pt x="5336220" y="524900"/>
                </a:lnTo>
                <a:lnTo>
                  <a:pt x="5301742" y="531876"/>
                </a:lnTo>
                <a:lnTo>
                  <a:pt x="88646" y="531876"/>
                </a:lnTo>
                <a:lnTo>
                  <a:pt x="54140" y="524900"/>
                </a:lnTo>
                <a:lnTo>
                  <a:pt x="25963" y="505888"/>
                </a:lnTo>
                <a:lnTo>
                  <a:pt x="6966" y="477708"/>
                </a:lnTo>
                <a:lnTo>
                  <a:pt x="0" y="443229"/>
                </a:lnTo>
                <a:lnTo>
                  <a:pt x="0" y="88646"/>
                </a:lnTo>
                <a:close/>
              </a:path>
            </a:pathLst>
          </a:custGeom>
          <a:ln w="19812">
            <a:solidFill>
              <a:srgbClr val="FFFFFF"/>
            </a:solidFill>
          </a:ln>
        </p:spPr>
        <p:txBody>
          <a:bodyPr wrap="square" lIns="0" tIns="0" rIns="0" bIns="0" rtlCol="0"/>
          <a:lstStyle/>
          <a:p>
            <a:endParaRPr sz="1800"/>
          </a:p>
        </p:txBody>
      </p:sp>
      <p:sp>
        <p:nvSpPr>
          <p:cNvPr id="16" name="object 16"/>
          <p:cNvSpPr/>
          <p:nvPr/>
        </p:nvSpPr>
        <p:spPr>
          <a:xfrm>
            <a:off x="359473" y="3914204"/>
            <a:ext cx="5776913" cy="340994"/>
          </a:xfrm>
          <a:custGeom>
            <a:avLst/>
            <a:gdLst/>
            <a:ahLst/>
            <a:cxnLst/>
            <a:rect l="l" t="t" r="r" b="b"/>
            <a:pathLst>
              <a:path w="7702550" h="454660">
                <a:moveTo>
                  <a:pt x="0" y="454151"/>
                </a:moveTo>
                <a:lnTo>
                  <a:pt x="7702296" y="454151"/>
                </a:lnTo>
                <a:lnTo>
                  <a:pt x="7702296" y="0"/>
                </a:lnTo>
                <a:lnTo>
                  <a:pt x="0" y="0"/>
                </a:lnTo>
                <a:lnTo>
                  <a:pt x="0" y="454151"/>
                </a:lnTo>
                <a:close/>
              </a:path>
            </a:pathLst>
          </a:custGeom>
          <a:solidFill>
            <a:srgbClr val="FFFFFF">
              <a:alpha val="90194"/>
            </a:srgbClr>
          </a:solidFill>
        </p:spPr>
        <p:txBody>
          <a:bodyPr wrap="square" lIns="0" tIns="0" rIns="0" bIns="0" rtlCol="0"/>
          <a:lstStyle/>
          <a:p>
            <a:endParaRPr sz="1800"/>
          </a:p>
        </p:txBody>
      </p:sp>
      <p:sp>
        <p:nvSpPr>
          <p:cNvPr id="17" name="object 17"/>
          <p:cNvSpPr/>
          <p:nvPr/>
        </p:nvSpPr>
        <p:spPr>
          <a:xfrm>
            <a:off x="359473" y="3914204"/>
            <a:ext cx="5776913" cy="340994"/>
          </a:xfrm>
          <a:custGeom>
            <a:avLst/>
            <a:gdLst/>
            <a:ahLst/>
            <a:cxnLst/>
            <a:rect l="l" t="t" r="r" b="b"/>
            <a:pathLst>
              <a:path w="7702550" h="454660">
                <a:moveTo>
                  <a:pt x="0" y="454151"/>
                </a:moveTo>
                <a:lnTo>
                  <a:pt x="7702296" y="454151"/>
                </a:lnTo>
                <a:lnTo>
                  <a:pt x="7702296" y="0"/>
                </a:lnTo>
                <a:lnTo>
                  <a:pt x="0" y="0"/>
                </a:lnTo>
                <a:lnTo>
                  <a:pt x="0" y="454151"/>
                </a:lnTo>
                <a:close/>
              </a:path>
            </a:pathLst>
          </a:custGeom>
          <a:ln w="19812">
            <a:solidFill>
              <a:srgbClr val="50B367"/>
            </a:solidFill>
          </a:ln>
        </p:spPr>
        <p:txBody>
          <a:bodyPr wrap="square" lIns="0" tIns="0" rIns="0" bIns="0" rtlCol="0"/>
          <a:lstStyle/>
          <a:p>
            <a:endParaRPr sz="1800"/>
          </a:p>
        </p:txBody>
      </p:sp>
      <p:sp>
        <p:nvSpPr>
          <p:cNvPr id="18" name="object 18"/>
          <p:cNvSpPr/>
          <p:nvPr/>
        </p:nvSpPr>
        <p:spPr>
          <a:xfrm>
            <a:off x="648652" y="3715321"/>
            <a:ext cx="4042886" cy="399098"/>
          </a:xfrm>
          <a:custGeom>
            <a:avLst/>
            <a:gdLst/>
            <a:ahLst/>
            <a:cxnLst/>
            <a:rect l="l" t="t" r="r" b="b"/>
            <a:pathLst>
              <a:path w="5390515" h="532129">
                <a:moveTo>
                  <a:pt x="5301742" y="0"/>
                </a:moveTo>
                <a:lnTo>
                  <a:pt x="88646" y="0"/>
                </a:lnTo>
                <a:lnTo>
                  <a:pt x="54140" y="6975"/>
                </a:lnTo>
                <a:lnTo>
                  <a:pt x="25963" y="25987"/>
                </a:lnTo>
                <a:lnTo>
                  <a:pt x="6966" y="54167"/>
                </a:lnTo>
                <a:lnTo>
                  <a:pt x="0" y="88645"/>
                </a:lnTo>
                <a:lnTo>
                  <a:pt x="0" y="443230"/>
                </a:lnTo>
                <a:lnTo>
                  <a:pt x="6966" y="477708"/>
                </a:lnTo>
                <a:lnTo>
                  <a:pt x="25963" y="505888"/>
                </a:lnTo>
                <a:lnTo>
                  <a:pt x="54140" y="524900"/>
                </a:lnTo>
                <a:lnTo>
                  <a:pt x="88646" y="531876"/>
                </a:lnTo>
                <a:lnTo>
                  <a:pt x="5301742" y="531876"/>
                </a:lnTo>
                <a:lnTo>
                  <a:pt x="5336220" y="524900"/>
                </a:lnTo>
                <a:lnTo>
                  <a:pt x="5364400" y="505888"/>
                </a:lnTo>
                <a:lnTo>
                  <a:pt x="5383412" y="477708"/>
                </a:lnTo>
                <a:lnTo>
                  <a:pt x="5390388" y="443230"/>
                </a:lnTo>
                <a:lnTo>
                  <a:pt x="5390388" y="88645"/>
                </a:lnTo>
                <a:lnTo>
                  <a:pt x="5383412" y="54167"/>
                </a:lnTo>
                <a:lnTo>
                  <a:pt x="5364400" y="25987"/>
                </a:lnTo>
                <a:lnTo>
                  <a:pt x="5336220" y="6975"/>
                </a:lnTo>
                <a:lnTo>
                  <a:pt x="5301742" y="0"/>
                </a:lnTo>
                <a:close/>
              </a:path>
            </a:pathLst>
          </a:custGeom>
          <a:solidFill>
            <a:srgbClr val="50B367"/>
          </a:solidFill>
        </p:spPr>
        <p:txBody>
          <a:bodyPr wrap="square" lIns="0" tIns="0" rIns="0" bIns="0" rtlCol="0"/>
          <a:lstStyle/>
          <a:p>
            <a:endParaRPr sz="1800"/>
          </a:p>
        </p:txBody>
      </p:sp>
      <p:sp>
        <p:nvSpPr>
          <p:cNvPr id="19" name="object 19"/>
          <p:cNvSpPr/>
          <p:nvPr/>
        </p:nvSpPr>
        <p:spPr>
          <a:xfrm>
            <a:off x="648652" y="3715321"/>
            <a:ext cx="4042886" cy="399098"/>
          </a:xfrm>
          <a:custGeom>
            <a:avLst/>
            <a:gdLst/>
            <a:ahLst/>
            <a:cxnLst/>
            <a:rect l="l" t="t" r="r" b="b"/>
            <a:pathLst>
              <a:path w="5390515" h="532129">
                <a:moveTo>
                  <a:pt x="0" y="88645"/>
                </a:moveTo>
                <a:lnTo>
                  <a:pt x="6966" y="54167"/>
                </a:lnTo>
                <a:lnTo>
                  <a:pt x="25963" y="25987"/>
                </a:lnTo>
                <a:lnTo>
                  <a:pt x="54140" y="6975"/>
                </a:lnTo>
                <a:lnTo>
                  <a:pt x="88646" y="0"/>
                </a:lnTo>
                <a:lnTo>
                  <a:pt x="5301742" y="0"/>
                </a:lnTo>
                <a:lnTo>
                  <a:pt x="5336220" y="6975"/>
                </a:lnTo>
                <a:lnTo>
                  <a:pt x="5364400" y="25987"/>
                </a:lnTo>
                <a:lnTo>
                  <a:pt x="5383412" y="54167"/>
                </a:lnTo>
                <a:lnTo>
                  <a:pt x="5390388" y="88645"/>
                </a:lnTo>
                <a:lnTo>
                  <a:pt x="5390388" y="443230"/>
                </a:lnTo>
                <a:lnTo>
                  <a:pt x="5383412" y="477708"/>
                </a:lnTo>
                <a:lnTo>
                  <a:pt x="5364400" y="505888"/>
                </a:lnTo>
                <a:lnTo>
                  <a:pt x="5336220" y="524900"/>
                </a:lnTo>
                <a:lnTo>
                  <a:pt x="5301742" y="531876"/>
                </a:lnTo>
                <a:lnTo>
                  <a:pt x="88646" y="531876"/>
                </a:lnTo>
                <a:lnTo>
                  <a:pt x="54140" y="524900"/>
                </a:lnTo>
                <a:lnTo>
                  <a:pt x="25963" y="505888"/>
                </a:lnTo>
                <a:lnTo>
                  <a:pt x="6966" y="477708"/>
                </a:lnTo>
                <a:lnTo>
                  <a:pt x="0" y="443230"/>
                </a:lnTo>
                <a:lnTo>
                  <a:pt x="0" y="88645"/>
                </a:lnTo>
                <a:close/>
              </a:path>
            </a:pathLst>
          </a:custGeom>
          <a:ln w="19812">
            <a:solidFill>
              <a:srgbClr val="FFFFFF"/>
            </a:solidFill>
          </a:ln>
        </p:spPr>
        <p:txBody>
          <a:bodyPr wrap="square" lIns="0" tIns="0" rIns="0" bIns="0" rtlCol="0"/>
          <a:lstStyle/>
          <a:p>
            <a:endParaRPr sz="1800"/>
          </a:p>
        </p:txBody>
      </p:sp>
      <p:sp>
        <p:nvSpPr>
          <p:cNvPr id="20" name="object 20"/>
          <p:cNvSpPr/>
          <p:nvPr/>
        </p:nvSpPr>
        <p:spPr>
          <a:xfrm>
            <a:off x="359473" y="4526852"/>
            <a:ext cx="5776913" cy="340994"/>
          </a:xfrm>
          <a:custGeom>
            <a:avLst/>
            <a:gdLst/>
            <a:ahLst/>
            <a:cxnLst/>
            <a:rect l="l" t="t" r="r" b="b"/>
            <a:pathLst>
              <a:path w="7702550" h="454660">
                <a:moveTo>
                  <a:pt x="0" y="454152"/>
                </a:moveTo>
                <a:lnTo>
                  <a:pt x="7702296" y="454152"/>
                </a:lnTo>
                <a:lnTo>
                  <a:pt x="7702296" y="0"/>
                </a:lnTo>
                <a:lnTo>
                  <a:pt x="0" y="0"/>
                </a:lnTo>
                <a:lnTo>
                  <a:pt x="0" y="454152"/>
                </a:lnTo>
                <a:close/>
              </a:path>
            </a:pathLst>
          </a:custGeom>
          <a:solidFill>
            <a:srgbClr val="FFFFFF">
              <a:alpha val="90194"/>
            </a:srgbClr>
          </a:solidFill>
        </p:spPr>
        <p:txBody>
          <a:bodyPr wrap="square" lIns="0" tIns="0" rIns="0" bIns="0" rtlCol="0"/>
          <a:lstStyle/>
          <a:p>
            <a:endParaRPr sz="1800"/>
          </a:p>
        </p:txBody>
      </p:sp>
      <p:sp>
        <p:nvSpPr>
          <p:cNvPr id="21" name="object 21"/>
          <p:cNvSpPr/>
          <p:nvPr/>
        </p:nvSpPr>
        <p:spPr>
          <a:xfrm>
            <a:off x="359473" y="4526852"/>
            <a:ext cx="5776913" cy="340994"/>
          </a:xfrm>
          <a:custGeom>
            <a:avLst/>
            <a:gdLst/>
            <a:ahLst/>
            <a:cxnLst/>
            <a:rect l="l" t="t" r="r" b="b"/>
            <a:pathLst>
              <a:path w="7702550" h="454660">
                <a:moveTo>
                  <a:pt x="0" y="454152"/>
                </a:moveTo>
                <a:lnTo>
                  <a:pt x="7702296" y="454152"/>
                </a:lnTo>
                <a:lnTo>
                  <a:pt x="7702296" y="0"/>
                </a:lnTo>
                <a:lnTo>
                  <a:pt x="0" y="0"/>
                </a:lnTo>
                <a:lnTo>
                  <a:pt x="0" y="454152"/>
                </a:lnTo>
                <a:close/>
              </a:path>
            </a:pathLst>
          </a:custGeom>
          <a:ln w="19812">
            <a:solidFill>
              <a:srgbClr val="A3B74A"/>
            </a:solidFill>
          </a:ln>
        </p:spPr>
        <p:txBody>
          <a:bodyPr wrap="square" lIns="0" tIns="0" rIns="0" bIns="0" rtlCol="0"/>
          <a:lstStyle/>
          <a:p>
            <a:endParaRPr sz="1800"/>
          </a:p>
        </p:txBody>
      </p:sp>
      <p:sp>
        <p:nvSpPr>
          <p:cNvPr id="22" name="object 22"/>
          <p:cNvSpPr/>
          <p:nvPr/>
        </p:nvSpPr>
        <p:spPr>
          <a:xfrm>
            <a:off x="648652" y="4327970"/>
            <a:ext cx="4042886" cy="398145"/>
          </a:xfrm>
          <a:custGeom>
            <a:avLst/>
            <a:gdLst/>
            <a:ahLst/>
            <a:cxnLst/>
            <a:rect l="l" t="t" r="r" b="b"/>
            <a:pathLst>
              <a:path w="5390515" h="530860">
                <a:moveTo>
                  <a:pt x="5301996" y="0"/>
                </a:moveTo>
                <a:lnTo>
                  <a:pt x="88392" y="0"/>
                </a:lnTo>
                <a:lnTo>
                  <a:pt x="53985" y="6953"/>
                </a:lnTo>
                <a:lnTo>
                  <a:pt x="25888" y="25908"/>
                </a:lnTo>
                <a:lnTo>
                  <a:pt x="6946" y="54006"/>
                </a:lnTo>
                <a:lnTo>
                  <a:pt x="0" y="88392"/>
                </a:lnTo>
                <a:lnTo>
                  <a:pt x="0" y="441960"/>
                </a:lnTo>
                <a:lnTo>
                  <a:pt x="6946" y="476345"/>
                </a:lnTo>
                <a:lnTo>
                  <a:pt x="25888" y="504444"/>
                </a:lnTo>
                <a:lnTo>
                  <a:pt x="53985" y="523398"/>
                </a:lnTo>
                <a:lnTo>
                  <a:pt x="88392" y="530351"/>
                </a:lnTo>
                <a:lnTo>
                  <a:pt x="5301996" y="530351"/>
                </a:lnTo>
                <a:lnTo>
                  <a:pt x="5336381" y="523398"/>
                </a:lnTo>
                <a:lnTo>
                  <a:pt x="5364480" y="504444"/>
                </a:lnTo>
                <a:lnTo>
                  <a:pt x="5383434" y="476345"/>
                </a:lnTo>
                <a:lnTo>
                  <a:pt x="5390388" y="441960"/>
                </a:lnTo>
                <a:lnTo>
                  <a:pt x="5390388" y="88392"/>
                </a:lnTo>
                <a:lnTo>
                  <a:pt x="5383434" y="54006"/>
                </a:lnTo>
                <a:lnTo>
                  <a:pt x="5364480" y="25908"/>
                </a:lnTo>
                <a:lnTo>
                  <a:pt x="5336381" y="6953"/>
                </a:lnTo>
                <a:lnTo>
                  <a:pt x="5301996" y="0"/>
                </a:lnTo>
                <a:close/>
              </a:path>
            </a:pathLst>
          </a:custGeom>
          <a:solidFill>
            <a:srgbClr val="A3B74A"/>
          </a:solidFill>
        </p:spPr>
        <p:txBody>
          <a:bodyPr wrap="square" lIns="0" tIns="0" rIns="0" bIns="0" rtlCol="0"/>
          <a:lstStyle/>
          <a:p>
            <a:endParaRPr sz="1800"/>
          </a:p>
        </p:txBody>
      </p:sp>
      <p:sp>
        <p:nvSpPr>
          <p:cNvPr id="23" name="object 23"/>
          <p:cNvSpPr/>
          <p:nvPr/>
        </p:nvSpPr>
        <p:spPr>
          <a:xfrm>
            <a:off x="648652" y="4327970"/>
            <a:ext cx="4042886" cy="398145"/>
          </a:xfrm>
          <a:custGeom>
            <a:avLst/>
            <a:gdLst/>
            <a:ahLst/>
            <a:cxnLst/>
            <a:rect l="l" t="t" r="r" b="b"/>
            <a:pathLst>
              <a:path w="5390515" h="530860">
                <a:moveTo>
                  <a:pt x="0" y="88392"/>
                </a:moveTo>
                <a:lnTo>
                  <a:pt x="6946" y="54006"/>
                </a:lnTo>
                <a:lnTo>
                  <a:pt x="25888" y="25907"/>
                </a:lnTo>
                <a:lnTo>
                  <a:pt x="53985" y="6953"/>
                </a:lnTo>
                <a:lnTo>
                  <a:pt x="88392" y="0"/>
                </a:lnTo>
                <a:lnTo>
                  <a:pt x="5301996" y="0"/>
                </a:lnTo>
                <a:lnTo>
                  <a:pt x="5336381" y="6953"/>
                </a:lnTo>
                <a:lnTo>
                  <a:pt x="5364480" y="25908"/>
                </a:lnTo>
                <a:lnTo>
                  <a:pt x="5383434" y="54006"/>
                </a:lnTo>
                <a:lnTo>
                  <a:pt x="5390388" y="88392"/>
                </a:lnTo>
                <a:lnTo>
                  <a:pt x="5390388" y="441960"/>
                </a:lnTo>
                <a:lnTo>
                  <a:pt x="5383434" y="476345"/>
                </a:lnTo>
                <a:lnTo>
                  <a:pt x="5364480" y="504444"/>
                </a:lnTo>
                <a:lnTo>
                  <a:pt x="5336381" y="523398"/>
                </a:lnTo>
                <a:lnTo>
                  <a:pt x="5301996" y="530351"/>
                </a:lnTo>
                <a:lnTo>
                  <a:pt x="88392" y="530351"/>
                </a:lnTo>
                <a:lnTo>
                  <a:pt x="53985" y="523398"/>
                </a:lnTo>
                <a:lnTo>
                  <a:pt x="25888" y="504444"/>
                </a:lnTo>
                <a:lnTo>
                  <a:pt x="6946" y="476345"/>
                </a:lnTo>
                <a:lnTo>
                  <a:pt x="0" y="441960"/>
                </a:lnTo>
                <a:lnTo>
                  <a:pt x="0" y="88392"/>
                </a:lnTo>
                <a:close/>
              </a:path>
            </a:pathLst>
          </a:custGeom>
          <a:ln w="19812">
            <a:solidFill>
              <a:srgbClr val="FFFFFF"/>
            </a:solidFill>
          </a:ln>
        </p:spPr>
        <p:txBody>
          <a:bodyPr wrap="square" lIns="0" tIns="0" rIns="0" bIns="0" rtlCol="0"/>
          <a:lstStyle/>
          <a:p>
            <a:endParaRPr sz="1800"/>
          </a:p>
        </p:txBody>
      </p:sp>
      <p:sp>
        <p:nvSpPr>
          <p:cNvPr id="24" name="object 24"/>
          <p:cNvSpPr/>
          <p:nvPr/>
        </p:nvSpPr>
        <p:spPr>
          <a:xfrm>
            <a:off x="359473" y="5139499"/>
            <a:ext cx="5776913" cy="339566"/>
          </a:xfrm>
          <a:custGeom>
            <a:avLst/>
            <a:gdLst/>
            <a:ahLst/>
            <a:cxnLst/>
            <a:rect l="l" t="t" r="r" b="b"/>
            <a:pathLst>
              <a:path w="7702550" h="452754">
                <a:moveTo>
                  <a:pt x="0" y="452628"/>
                </a:moveTo>
                <a:lnTo>
                  <a:pt x="7702296" y="452628"/>
                </a:lnTo>
                <a:lnTo>
                  <a:pt x="7702296" y="0"/>
                </a:lnTo>
                <a:lnTo>
                  <a:pt x="0" y="0"/>
                </a:lnTo>
                <a:lnTo>
                  <a:pt x="0" y="452628"/>
                </a:lnTo>
                <a:close/>
              </a:path>
            </a:pathLst>
          </a:custGeom>
          <a:solidFill>
            <a:srgbClr val="FFFFFF">
              <a:alpha val="90194"/>
            </a:srgbClr>
          </a:solidFill>
        </p:spPr>
        <p:txBody>
          <a:bodyPr wrap="square" lIns="0" tIns="0" rIns="0" bIns="0" rtlCol="0"/>
          <a:lstStyle/>
          <a:p>
            <a:endParaRPr sz="1800"/>
          </a:p>
        </p:txBody>
      </p:sp>
      <p:sp>
        <p:nvSpPr>
          <p:cNvPr id="25" name="object 25"/>
          <p:cNvSpPr/>
          <p:nvPr/>
        </p:nvSpPr>
        <p:spPr>
          <a:xfrm>
            <a:off x="359473" y="5139499"/>
            <a:ext cx="5776913" cy="339566"/>
          </a:xfrm>
          <a:custGeom>
            <a:avLst/>
            <a:gdLst/>
            <a:ahLst/>
            <a:cxnLst/>
            <a:rect l="l" t="t" r="r" b="b"/>
            <a:pathLst>
              <a:path w="7702550" h="452754">
                <a:moveTo>
                  <a:pt x="0" y="452628"/>
                </a:moveTo>
                <a:lnTo>
                  <a:pt x="7702296" y="452628"/>
                </a:lnTo>
                <a:lnTo>
                  <a:pt x="7702296" y="0"/>
                </a:lnTo>
                <a:lnTo>
                  <a:pt x="0" y="0"/>
                </a:lnTo>
                <a:lnTo>
                  <a:pt x="0" y="452628"/>
                </a:lnTo>
                <a:close/>
              </a:path>
            </a:pathLst>
          </a:custGeom>
          <a:ln w="19812">
            <a:solidFill>
              <a:srgbClr val="B95345"/>
            </a:solidFill>
          </a:ln>
        </p:spPr>
        <p:txBody>
          <a:bodyPr wrap="square" lIns="0" tIns="0" rIns="0" bIns="0" rtlCol="0"/>
          <a:lstStyle/>
          <a:p>
            <a:endParaRPr sz="1800"/>
          </a:p>
        </p:txBody>
      </p:sp>
      <p:sp>
        <p:nvSpPr>
          <p:cNvPr id="26" name="object 26"/>
          <p:cNvSpPr/>
          <p:nvPr/>
        </p:nvSpPr>
        <p:spPr>
          <a:xfrm>
            <a:off x="648652" y="4939474"/>
            <a:ext cx="4042886" cy="399098"/>
          </a:xfrm>
          <a:custGeom>
            <a:avLst/>
            <a:gdLst/>
            <a:ahLst/>
            <a:cxnLst/>
            <a:rect l="l" t="t" r="r" b="b"/>
            <a:pathLst>
              <a:path w="5390515" h="532129">
                <a:moveTo>
                  <a:pt x="5301742" y="0"/>
                </a:moveTo>
                <a:lnTo>
                  <a:pt x="88646" y="0"/>
                </a:lnTo>
                <a:lnTo>
                  <a:pt x="54140" y="6975"/>
                </a:lnTo>
                <a:lnTo>
                  <a:pt x="25963" y="25987"/>
                </a:lnTo>
                <a:lnTo>
                  <a:pt x="6966" y="54167"/>
                </a:lnTo>
                <a:lnTo>
                  <a:pt x="0" y="88646"/>
                </a:lnTo>
                <a:lnTo>
                  <a:pt x="0" y="443230"/>
                </a:lnTo>
                <a:lnTo>
                  <a:pt x="6966" y="477735"/>
                </a:lnTo>
                <a:lnTo>
                  <a:pt x="25963" y="505912"/>
                </a:lnTo>
                <a:lnTo>
                  <a:pt x="54140" y="524909"/>
                </a:lnTo>
                <a:lnTo>
                  <a:pt x="88646" y="531876"/>
                </a:lnTo>
                <a:lnTo>
                  <a:pt x="5301742" y="531876"/>
                </a:lnTo>
                <a:lnTo>
                  <a:pt x="5336220" y="524909"/>
                </a:lnTo>
                <a:lnTo>
                  <a:pt x="5364400" y="505912"/>
                </a:lnTo>
                <a:lnTo>
                  <a:pt x="5383412" y="477735"/>
                </a:lnTo>
                <a:lnTo>
                  <a:pt x="5390388" y="443230"/>
                </a:lnTo>
                <a:lnTo>
                  <a:pt x="5390388" y="88646"/>
                </a:lnTo>
                <a:lnTo>
                  <a:pt x="5383412" y="54167"/>
                </a:lnTo>
                <a:lnTo>
                  <a:pt x="5364400" y="25987"/>
                </a:lnTo>
                <a:lnTo>
                  <a:pt x="5336220" y="6975"/>
                </a:lnTo>
                <a:lnTo>
                  <a:pt x="5301742" y="0"/>
                </a:lnTo>
                <a:close/>
              </a:path>
            </a:pathLst>
          </a:custGeom>
          <a:solidFill>
            <a:srgbClr val="B95345"/>
          </a:solidFill>
        </p:spPr>
        <p:txBody>
          <a:bodyPr wrap="square" lIns="0" tIns="0" rIns="0" bIns="0" rtlCol="0"/>
          <a:lstStyle/>
          <a:p>
            <a:endParaRPr sz="1800"/>
          </a:p>
        </p:txBody>
      </p:sp>
      <p:sp>
        <p:nvSpPr>
          <p:cNvPr id="27" name="object 27"/>
          <p:cNvSpPr/>
          <p:nvPr/>
        </p:nvSpPr>
        <p:spPr>
          <a:xfrm>
            <a:off x="648652" y="4939474"/>
            <a:ext cx="4042886" cy="399098"/>
          </a:xfrm>
          <a:custGeom>
            <a:avLst/>
            <a:gdLst/>
            <a:ahLst/>
            <a:cxnLst/>
            <a:rect l="l" t="t" r="r" b="b"/>
            <a:pathLst>
              <a:path w="5390515" h="532129">
                <a:moveTo>
                  <a:pt x="0" y="88646"/>
                </a:moveTo>
                <a:lnTo>
                  <a:pt x="6966" y="54167"/>
                </a:lnTo>
                <a:lnTo>
                  <a:pt x="25963" y="25987"/>
                </a:lnTo>
                <a:lnTo>
                  <a:pt x="54140" y="6975"/>
                </a:lnTo>
                <a:lnTo>
                  <a:pt x="88646" y="0"/>
                </a:lnTo>
                <a:lnTo>
                  <a:pt x="5301742" y="0"/>
                </a:lnTo>
                <a:lnTo>
                  <a:pt x="5336220" y="6975"/>
                </a:lnTo>
                <a:lnTo>
                  <a:pt x="5364400" y="25987"/>
                </a:lnTo>
                <a:lnTo>
                  <a:pt x="5383412" y="54167"/>
                </a:lnTo>
                <a:lnTo>
                  <a:pt x="5390388" y="88646"/>
                </a:lnTo>
                <a:lnTo>
                  <a:pt x="5390388" y="443230"/>
                </a:lnTo>
                <a:lnTo>
                  <a:pt x="5383412" y="477735"/>
                </a:lnTo>
                <a:lnTo>
                  <a:pt x="5364400" y="505912"/>
                </a:lnTo>
                <a:lnTo>
                  <a:pt x="5336220" y="524909"/>
                </a:lnTo>
                <a:lnTo>
                  <a:pt x="5301742" y="531876"/>
                </a:lnTo>
                <a:lnTo>
                  <a:pt x="88646" y="531876"/>
                </a:lnTo>
                <a:lnTo>
                  <a:pt x="54140" y="524909"/>
                </a:lnTo>
                <a:lnTo>
                  <a:pt x="25963" y="505912"/>
                </a:lnTo>
                <a:lnTo>
                  <a:pt x="6966" y="477735"/>
                </a:lnTo>
                <a:lnTo>
                  <a:pt x="0" y="443230"/>
                </a:lnTo>
                <a:lnTo>
                  <a:pt x="0" y="88646"/>
                </a:lnTo>
                <a:close/>
              </a:path>
            </a:pathLst>
          </a:custGeom>
          <a:ln w="19812">
            <a:solidFill>
              <a:srgbClr val="FFFFFF"/>
            </a:solidFill>
          </a:ln>
        </p:spPr>
        <p:txBody>
          <a:bodyPr wrap="square" lIns="0" tIns="0" rIns="0" bIns="0" rtlCol="0"/>
          <a:lstStyle/>
          <a:p>
            <a:endParaRPr sz="1800"/>
          </a:p>
        </p:txBody>
      </p:sp>
      <p:sp>
        <p:nvSpPr>
          <p:cNvPr id="28" name="object 28"/>
          <p:cNvSpPr txBox="1"/>
          <p:nvPr/>
        </p:nvSpPr>
        <p:spPr>
          <a:xfrm>
            <a:off x="810692" y="1947958"/>
            <a:ext cx="3007995" cy="3377912"/>
          </a:xfrm>
          <a:prstGeom prst="rect">
            <a:avLst/>
          </a:prstGeom>
        </p:spPr>
        <p:txBody>
          <a:bodyPr vert="horz" wrap="square" lIns="0" tIns="9525" rIns="0" bIns="0" rtlCol="0">
            <a:spAutoFit/>
          </a:bodyPr>
          <a:lstStyle/>
          <a:p>
            <a:pPr marL="9525">
              <a:spcBef>
                <a:spcPts val="75"/>
              </a:spcBef>
            </a:pPr>
            <a:r>
              <a:rPr sz="1350" spc="-4" dirty="0">
                <a:solidFill>
                  <a:srgbClr val="FFFFFF"/>
                </a:solidFill>
                <a:latin typeface="Arial"/>
                <a:cs typeface="Arial"/>
              </a:rPr>
              <a:t>Sistema </a:t>
            </a:r>
            <a:r>
              <a:rPr sz="1350" spc="-8" dirty="0">
                <a:solidFill>
                  <a:srgbClr val="FFFFFF"/>
                </a:solidFill>
                <a:latin typeface="Arial"/>
                <a:cs typeface="Arial"/>
              </a:rPr>
              <a:t>de</a:t>
            </a:r>
            <a:r>
              <a:rPr sz="1350" spc="4" dirty="0">
                <a:solidFill>
                  <a:srgbClr val="FFFFFF"/>
                </a:solidFill>
                <a:latin typeface="Arial"/>
                <a:cs typeface="Arial"/>
              </a:rPr>
              <a:t> </a:t>
            </a:r>
            <a:r>
              <a:rPr sz="1350" spc="-4" dirty="0">
                <a:solidFill>
                  <a:srgbClr val="FFFFFF"/>
                </a:solidFill>
                <a:latin typeface="Arial"/>
                <a:cs typeface="Arial"/>
              </a:rPr>
              <a:t>información</a:t>
            </a:r>
            <a:endParaRPr sz="1350" dirty="0">
              <a:latin typeface="Arial"/>
              <a:cs typeface="Arial"/>
            </a:endParaRPr>
          </a:p>
          <a:p>
            <a:pPr>
              <a:lnSpc>
                <a:spcPct val="100000"/>
              </a:lnSpc>
            </a:pPr>
            <a:endParaRPr sz="1500" dirty="0">
              <a:latin typeface="Times New Roman"/>
              <a:cs typeface="Times New Roman"/>
            </a:endParaRPr>
          </a:p>
          <a:p>
            <a:pPr>
              <a:spcBef>
                <a:spcPts val="11"/>
              </a:spcBef>
            </a:pPr>
            <a:endParaRPr sz="1275" dirty="0">
              <a:latin typeface="Times New Roman"/>
              <a:cs typeface="Times New Roman"/>
            </a:endParaRPr>
          </a:p>
          <a:p>
            <a:pPr marL="9525"/>
            <a:r>
              <a:rPr sz="1350" spc="-4" dirty="0">
                <a:solidFill>
                  <a:srgbClr val="FFFFFF"/>
                </a:solidFill>
                <a:latin typeface="Arial"/>
                <a:cs typeface="Arial"/>
              </a:rPr>
              <a:t>Planes</a:t>
            </a:r>
            <a:endParaRPr sz="1350" dirty="0">
              <a:latin typeface="Arial"/>
              <a:cs typeface="Arial"/>
            </a:endParaRPr>
          </a:p>
          <a:p>
            <a:pPr>
              <a:lnSpc>
                <a:spcPct val="100000"/>
              </a:lnSpc>
            </a:pPr>
            <a:endParaRPr sz="1500" dirty="0">
              <a:latin typeface="Times New Roman"/>
              <a:cs typeface="Times New Roman"/>
            </a:endParaRPr>
          </a:p>
          <a:p>
            <a:pPr>
              <a:spcBef>
                <a:spcPts val="8"/>
              </a:spcBef>
            </a:pPr>
            <a:endParaRPr sz="1275" dirty="0">
              <a:latin typeface="Times New Roman"/>
              <a:cs typeface="Times New Roman"/>
            </a:endParaRPr>
          </a:p>
          <a:p>
            <a:pPr marL="9525">
              <a:spcBef>
                <a:spcPts val="4"/>
              </a:spcBef>
            </a:pPr>
            <a:r>
              <a:rPr sz="1350" spc="-4" dirty="0">
                <a:solidFill>
                  <a:srgbClr val="FFFFFF"/>
                </a:solidFill>
                <a:latin typeface="Arial"/>
                <a:cs typeface="Arial"/>
              </a:rPr>
              <a:t>Análisis de</a:t>
            </a:r>
            <a:r>
              <a:rPr sz="1350" spc="8" dirty="0">
                <a:solidFill>
                  <a:srgbClr val="FFFFFF"/>
                </a:solidFill>
                <a:latin typeface="Arial"/>
                <a:cs typeface="Arial"/>
              </a:rPr>
              <a:t> </a:t>
            </a:r>
            <a:r>
              <a:rPr sz="1350" spc="-4" dirty="0">
                <a:solidFill>
                  <a:srgbClr val="FFFFFF"/>
                </a:solidFill>
                <a:latin typeface="Arial"/>
                <a:cs typeface="Arial"/>
              </a:rPr>
              <a:t>puestos</a:t>
            </a:r>
            <a:endParaRPr sz="1350" dirty="0">
              <a:latin typeface="Arial"/>
              <a:cs typeface="Arial"/>
            </a:endParaRPr>
          </a:p>
          <a:p>
            <a:pPr>
              <a:lnSpc>
                <a:spcPct val="100000"/>
              </a:lnSpc>
            </a:pPr>
            <a:endParaRPr sz="2175" dirty="0">
              <a:latin typeface="Times New Roman"/>
              <a:cs typeface="Times New Roman"/>
            </a:endParaRPr>
          </a:p>
          <a:p>
            <a:pPr marL="9525">
              <a:lnSpc>
                <a:spcPts val="1511"/>
              </a:lnSpc>
              <a:spcBef>
                <a:spcPts val="4"/>
              </a:spcBef>
            </a:pPr>
            <a:r>
              <a:rPr sz="1350" spc="-4" dirty="0">
                <a:solidFill>
                  <a:srgbClr val="FFFFFF"/>
                </a:solidFill>
                <a:latin typeface="Arial"/>
                <a:cs typeface="Arial"/>
              </a:rPr>
              <a:t>Capacitación </a:t>
            </a:r>
            <a:r>
              <a:rPr sz="1350" dirty="0">
                <a:solidFill>
                  <a:srgbClr val="FFFFFF"/>
                </a:solidFill>
                <a:latin typeface="Arial"/>
                <a:cs typeface="Arial"/>
              </a:rPr>
              <a:t>y </a:t>
            </a:r>
            <a:r>
              <a:rPr sz="1350" spc="-4" dirty="0">
                <a:solidFill>
                  <a:srgbClr val="FFFFFF"/>
                </a:solidFill>
                <a:latin typeface="Arial"/>
                <a:cs typeface="Arial"/>
              </a:rPr>
              <a:t>orientación </a:t>
            </a:r>
            <a:r>
              <a:rPr sz="1350" dirty="0">
                <a:solidFill>
                  <a:srgbClr val="FFFFFF"/>
                </a:solidFill>
                <a:latin typeface="Arial"/>
                <a:cs typeface="Arial"/>
              </a:rPr>
              <a:t>y</a:t>
            </a:r>
            <a:r>
              <a:rPr sz="1350" spc="4" dirty="0">
                <a:solidFill>
                  <a:srgbClr val="FFFFFF"/>
                </a:solidFill>
                <a:latin typeface="Arial"/>
                <a:cs typeface="Arial"/>
              </a:rPr>
              <a:t> </a:t>
            </a:r>
            <a:r>
              <a:rPr sz="1350" spc="-4" dirty="0">
                <a:solidFill>
                  <a:srgbClr val="FFFFFF"/>
                </a:solidFill>
                <a:latin typeface="Arial"/>
                <a:cs typeface="Arial"/>
              </a:rPr>
              <a:t>desarrollo</a:t>
            </a:r>
            <a:endParaRPr sz="1350" dirty="0">
              <a:latin typeface="Arial"/>
              <a:cs typeface="Arial"/>
            </a:endParaRPr>
          </a:p>
          <a:p>
            <a:pPr marL="9525">
              <a:lnSpc>
                <a:spcPts val="1511"/>
              </a:lnSpc>
            </a:pPr>
            <a:r>
              <a:rPr sz="1350" spc="-4" dirty="0">
                <a:solidFill>
                  <a:srgbClr val="FFFFFF"/>
                </a:solidFill>
                <a:latin typeface="Arial"/>
                <a:cs typeface="Arial"/>
              </a:rPr>
              <a:t>profesional</a:t>
            </a:r>
            <a:endParaRPr sz="1350" dirty="0">
              <a:latin typeface="Arial"/>
              <a:cs typeface="Arial"/>
            </a:endParaRPr>
          </a:p>
          <a:p>
            <a:pPr>
              <a:spcBef>
                <a:spcPts val="38"/>
              </a:spcBef>
            </a:pPr>
            <a:endParaRPr sz="2138" dirty="0">
              <a:latin typeface="Times New Roman"/>
              <a:cs typeface="Times New Roman"/>
            </a:endParaRPr>
          </a:p>
          <a:p>
            <a:pPr marL="9525"/>
            <a:r>
              <a:rPr sz="1350" spc="-4" dirty="0">
                <a:solidFill>
                  <a:srgbClr val="FFFFFF"/>
                </a:solidFill>
                <a:latin typeface="Arial"/>
                <a:cs typeface="Arial"/>
              </a:rPr>
              <a:t>Control </a:t>
            </a:r>
            <a:r>
              <a:rPr sz="1350" dirty="0">
                <a:solidFill>
                  <a:srgbClr val="FFFFFF"/>
                </a:solidFill>
                <a:latin typeface="Arial"/>
                <a:cs typeface="Arial"/>
              </a:rPr>
              <a:t>y </a:t>
            </a:r>
            <a:r>
              <a:rPr sz="1350" spc="-4" dirty="0">
                <a:solidFill>
                  <a:srgbClr val="FFFFFF"/>
                </a:solidFill>
                <a:latin typeface="Arial"/>
                <a:cs typeface="Arial"/>
              </a:rPr>
              <a:t>evaluación de la</a:t>
            </a:r>
            <a:r>
              <a:rPr sz="1350" spc="8" dirty="0">
                <a:solidFill>
                  <a:srgbClr val="FFFFFF"/>
                </a:solidFill>
                <a:latin typeface="Arial"/>
                <a:cs typeface="Arial"/>
              </a:rPr>
              <a:t> </a:t>
            </a:r>
            <a:r>
              <a:rPr sz="1350" spc="-4" dirty="0">
                <a:solidFill>
                  <a:srgbClr val="FFFFFF"/>
                </a:solidFill>
                <a:latin typeface="Arial"/>
                <a:cs typeface="Arial"/>
              </a:rPr>
              <a:t>organización</a:t>
            </a:r>
            <a:endParaRPr sz="1350" dirty="0">
              <a:latin typeface="Arial"/>
              <a:cs typeface="Arial"/>
            </a:endParaRPr>
          </a:p>
          <a:p>
            <a:pPr>
              <a:lnSpc>
                <a:spcPct val="100000"/>
              </a:lnSpc>
            </a:pPr>
            <a:endParaRPr sz="1500" dirty="0">
              <a:latin typeface="Times New Roman"/>
              <a:cs typeface="Times New Roman"/>
            </a:endParaRPr>
          </a:p>
          <a:p>
            <a:pPr>
              <a:spcBef>
                <a:spcPts val="11"/>
              </a:spcBef>
            </a:pPr>
            <a:endParaRPr sz="1275" dirty="0">
              <a:latin typeface="Times New Roman"/>
              <a:cs typeface="Times New Roman"/>
            </a:endParaRPr>
          </a:p>
          <a:p>
            <a:pPr marL="9525"/>
            <a:r>
              <a:rPr sz="1350" spc="-4" dirty="0">
                <a:solidFill>
                  <a:srgbClr val="FFFFFF"/>
                </a:solidFill>
                <a:latin typeface="Arial"/>
                <a:cs typeface="Arial"/>
              </a:rPr>
              <a:t>Auditorías de</a:t>
            </a:r>
            <a:r>
              <a:rPr sz="1350" dirty="0">
                <a:solidFill>
                  <a:srgbClr val="FFFFFF"/>
                </a:solidFill>
                <a:latin typeface="Arial"/>
                <a:cs typeface="Arial"/>
              </a:rPr>
              <a:t> </a:t>
            </a:r>
            <a:r>
              <a:rPr sz="1350" spc="-4" dirty="0">
                <a:solidFill>
                  <a:srgbClr val="FFFFFF"/>
                </a:solidFill>
                <a:latin typeface="Arial"/>
                <a:cs typeface="Arial"/>
              </a:rPr>
              <a:t>personal</a:t>
            </a:r>
            <a:endParaRPr sz="1350" dirty="0">
              <a:latin typeface="Arial"/>
              <a:cs typeface="Arial"/>
            </a:endParaRPr>
          </a:p>
        </p:txBody>
      </p:sp>
      <p:sp>
        <p:nvSpPr>
          <p:cNvPr id="29" name="object 29"/>
          <p:cNvSpPr/>
          <p:nvPr/>
        </p:nvSpPr>
        <p:spPr>
          <a:xfrm>
            <a:off x="6587605" y="2886647"/>
            <a:ext cx="2416301" cy="1441323"/>
          </a:xfrm>
          <a:prstGeom prst="rect">
            <a:avLst/>
          </a:prstGeom>
          <a:blipFill>
            <a:blip r:embed="rId2" cstate="print"/>
            <a:stretch>
              <a:fillRect/>
            </a:stretch>
          </a:blipFill>
        </p:spPr>
        <p:txBody>
          <a:bodyPr wrap="square" lIns="0" tIns="0" rIns="0" bIns="0" rtlCol="0"/>
          <a:lstStyle/>
          <a:p>
            <a:endParaRPr sz="1800"/>
          </a:p>
        </p:txBody>
      </p:sp>
    </p:spTree>
    <p:extLst>
      <p:ext uri="{BB962C8B-B14F-4D97-AF65-F5344CB8AC3E}">
        <p14:creationId xmlns:p14="http://schemas.microsoft.com/office/powerpoint/2010/main" val="1546572697"/>
      </p:ext>
    </p:extLst>
  </p:cSld>
  <p:clrMapOvr>
    <a:masterClrMapping/>
  </p:clrMapOvr>
</p:sld>
</file>

<file path=ppt/slides/slide3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1270343" y="1292275"/>
            <a:ext cx="7293293" cy="470802"/>
          </a:xfrm>
          <a:prstGeom prst="rect">
            <a:avLst/>
          </a:prstGeom>
        </p:spPr>
        <p:txBody>
          <a:bodyPr vert="horz" wrap="square" lIns="0" tIns="9049" rIns="0" bIns="0" numCol="1" rtlCol="0" anchor="b" anchorCtr="0" compatLnSpc="1">
            <a:prstTxWarp prst="textNoShape">
              <a:avLst/>
            </a:prstTxWarp>
            <a:spAutoFit/>
          </a:bodyPr>
          <a:lstStyle/>
          <a:p>
            <a:pPr marL="9525">
              <a:lnSpc>
                <a:spcPct val="100000"/>
              </a:lnSpc>
              <a:spcBef>
                <a:spcPts val="71"/>
              </a:spcBef>
            </a:pPr>
            <a:r>
              <a:rPr sz="3000" b="0" spc="-8" dirty="0">
                <a:latin typeface="Impact"/>
                <a:cs typeface="Impact"/>
              </a:rPr>
              <a:t>TÉCNICAS </a:t>
            </a:r>
            <a:r>
              <a:rPr sz="3000" b="0" spc="-4" dirty="0">
                <a:latin typeface="Impact"/>
                <a:cs typeface="Impact"/>
              </a:rPr>
              <a:t>DE </a:t>
            </a:r>
            <a:r>
              <a:rPr sz="3000" b="0" spc="-8" dirty="0">
                <a:latin typeface="Impact"/>
                <a:cs typeface="Impact"/>
              </a:rPr>
              <a:t>INVESTIGACIÓN </a:t>
            </a:r>
            <a:r>
              <a:rPr sz="3000" b="0" spc="-23" dirty="0">
                <a:latin typeface="Impact"/>
                <a:cs typeface="Impact"/>
              </a:rPr>
              <a:t>PARA </a:t>
            </a:r>
            <a:r>
              <a:rPr sz="3000" b="0" spc="30" dirty="0">
                <a:latin typeface="Impact"/>
                <a:cs typeface="Impact"/>
              </a:rPr>
              <a:t>LA</a:t>
            </a:r>
            <a:r>
              <a:rPr sz="3000" b="0" spc="131" dirty="0">
                <a:latin typeface="Impact"/>
                <a:cs typeface="Impact"/>
              </a:rPr>
              <a:t> </a:t>
            </a:r>
            <a:r>
              <a:rPr sz="3000" b="0" dirty="0">
                <a:latin typeface="Impact"/>
                <a:cs typeface="Impact"/>
              </a:rPr>
              <a:t>AUDITORÍA.</a:t>
            </a:r>
            <a:endParaRPr sz="3000">
              <a:latin typeface="Impact"/>
              <a:cs typeface="Impact"/>
            </a:endParaRPr>
          </a:p>
        </p:txBody>
      </p:sp>
      <p:sp>
        <p:nvSpPr>
          <p:cNvPr id="4" name="object 4"/>
          <p:cNvSpPr/>
          <p:nvPr/>
        </p:nvSpPr>
        <p:spPr>
          <a:xfrm>
            <a:off x="899592" y="2196275"/>
            <a:ext cx="701993" cy="1002506"/>
          </a:xfrm>
          <a:custGeom>
            <a:avLst/>
            <a:gdLst/>
            <a:ahLst/>
            <a:cxnLst/>
            <a:rect l="l" t="t" r="r" b="b"/>
            <a:pathLst>
              <a:path w="935990" h="1336675">
                <a:moveTo>
                  <a:pt x="0" y="0"/>
                </a:moveTo>
                <a:lnTo>
                  <a:pt x="0" y="868680"/>
                </a:lnTo>
                <a:lnTo>
                  <a:pt x="467868" y="1336548"/>
                </a:lnTo>
                <a:lnTo>
                  <a:pt x="935736" y="868680"/>
                </a:lnTo>
                <a:lnTo>
                  <a:pt x="935736" y="467868"/>
                </a:lnTo>
                <a:lnTo>
                  <a:pt x="467868" y="467868"/>
                </a:lnTo>
                <a:lnTo>
                  <a:pt x="0" y="0"/>
                </a:lnTo>
                <a:close/>
              </a:path>
              <a:path w="935990" h="1336675">
                <a:moveTo>
                  <a:pt x="935736" y="0"/>
                </a:moveTo>
                <a:lnTo>
                  <a:pt x="467868" y="467868"/>
                </a:lnTo>
                <a:lnTo>
                  <a:pt x="935736" y="467868"/>
                </a:lnTo>
                <a:lnTo>
                  <a:pt x="935736" y="0"/>
                </a:lnTo>
                <a:close/>
              </a:path>
            </a:pathLst>
          </a:custGeom>
          <a:solidFill>
            <a:srgbClr val="8FA751"/>
          </a:solidFill>
        </p:spPr>
        <p:txBody>
          <a:bodyPr wrap="square" lIns="0" tIns="0" rIns="0" bIns="0" rtlCol="0"/>
          <a:lstStyle/>
          <a:p>
            <a:endParaRPr sz="1800"/>
          </a:p>
        </p:txBody>
      </p:sp>
      <p:sp>
        <p:nvSpPr>
          <p:cNvPr id="5" name="object 5"/>
          <p:cNvSpPr/>
          <p:nvPr/>
        </p:nvSpPr>
        <p:spPr>
          <a:xfrm>
            <a:off x="899592" y="2196275"/>
            <a:ext cx="701993" cy="1002506"/>
          </a:xfrm>
          <a:custGeom>
            <a:avLst/>
            <a:gdLst/>
            <a:ahLst/>
            <a:cxnLst/>
            <a:rect l="l" t="t" r="r" b="b"/>
            <a:pathLst>
              <a:path w="935990" h="1336675">
                <a:moveTo>
                  <a:pt x="935736" y="0"/>
                </a:moveTo>
                <a:lnTo>
                  <a:pt x="935736" y="868680"/>
                </a:lnTo>
                <a:lnTo>
                  <a:pt x="467868" y="1336548"/>
                </a:lnTo>
                <a:lnTo>
                  <a:pt x="0" y="868680"/>
                </a:lnTo>
                <a:lnTo>
                  <a:pt x="0" y="0"/>
                </a:lnTo>
                <a:lnTo>
                  <a:pt x="467868" y="467868"/>
                </a:lnTo>
                <a:lnTo>
                  <a:pt x="935736" y="0"/>
                </a:lnTo>
                <a:close/>
              </a:path>
            </a:pathLst>
          </a:custGeom>
          <a:ln w="19811">
            <a:solidFill>
              <a:srgbClr val="8FA751"/>
            </a:solidFill>
          </a:ln>
        </p:spPr>
        <p:txBody>
          <a:bodyPr wrap="square" lIns="0" tIns="0" rIns="0" bIns="0" rtlCol="0"/>
          <a:lstStyle/>
          <a:p>
            <a:endParaRPr sz="1800"/>
          </a:p>
        </p:txBody>
      </p:sp>
      <p:sp>
        <p:nvSpPr>
          <p:cNvPr id="6" name="object 6"/>
          <p:cNvSpPr/>
          <p:nvPr/>
        </p:nvSpPr>
        <p:spPr>
          <a:xfrm>
            <a:off x="1601395" y="2196275"/>
            <a:ext cx="4114800" cy="651510"/>
          </a:xfrm>
          <a:custGeom>
            <a:avLst/>
            <a:gdLst/>
            <a:ahLst/>
            <a:cxnLst/>
            <a:rect l="l" t="t" r="r" b="b"/>
            <a:pathLst>
              <a:path w="5486400" h="868680">
                <a:moveTo>
                  <a:pt x="5341620" y="0"/>
                </a:moveTo>
                <a:lnTo>
                  <a:pt x="0" y="0"/>
                </a:lnTo>
                <a:lnTo>
                  <a:pt x="0" y="868680"/>
                </a:lnTo>
                <a:lnTo>
                  <a:pt x="5341620" y="868680"/>
                </a:lnTo>
                <a:lnTo>
                  <a:pt x="5387400" y="861303"/>
                </a:lnTo>
                <a:lnTo>
                  <a:pt x="5427146" y="840760"/>
                </a:lnTo>
                <a:lnTo>
                  <a:pt x="5458480" y="809426"/>
                </a:lnTo>
                <a:lnTo>
                  <a:pt x="5479023" y="769680"/>
                </a:lnTo>
                <a:lnTo>
                  <a:pt x="5486400" y="723900"/>
                </a:lnTo>
                <a:lnTo>
                  <a:pt x="5486400" y="144780"/>
                </a:lnTo>
                <a:lnTo>
                  <a:pt x="5479023" y="98999"/>
                </a:lnTo>
                <a:lnTo>
                  <a:pt x="5458480" y="59253"/>
                </a:lnTo>
                <a:lnTo>
                  <a:pt x="5427146" y="27919"/>
                </a:lnTo>
                <a:lnTo>
                  <a:pt x="5387400" y="7376"/>
                </a:lnTo>
                <a:lnTo>
                  <a:pt x="5341620" y="0"/>
                </a:lnTo>
                <a:close/>
              </a:path>
            </a:pathLst>
          </a:custGeom>
          <a:solidFill>
            <a:srgbClr val="FFFFFF">
              <a:alpha val="90194"/>
            </a:srgbClr>
          </a:solidFill>
        </p:spPr>
        <p:txBody>
          <a:bodyPr wrap="square" lIns="0" tIns="0" rIns="0" bIns="0" rtlCol="0"/>
          <a:lstStyle/>
          <a:p>
            <a:endParaRPr sz="1800"/>
          </a:p>
        </p:txBody>
      </p:sp>
      <p:sp>
        <p:nvSpPr>
          <p:cNvPr id="7" name="object 7"/>
          <p:cNvSpPr/>
          <p:nvPr/>
        </p:nvSpPr>
        <p:spPr>
          <a:xfrm>
            <a:off x="1601395" y="2196275"/>
            <a:ext cx="4114800" cy="651510"/>
          </a:xfrm>
          <a:custGeom>
            <a:avLst/>
            <a:gdLst/>
            <a:ahLst/>
            <a:cxnLst/>
            <a:rect l="l" t="t" r="r" b="b"/>
            <a:pathLst>
              <a:path w="5486400" h="868680">
                <a:moveTo>
                  <a:pt x="5486400" y="144780"/>
                </a:moveTo>
                <a:lnTo>
                  <a:pt x="5486400" y="723900"/>
                </a:lnTo>
                <a:lnTo>
                  <a:pt x="5479023" y="769680"/>
                </a:lnTo>
                <a:lnTo>
                  <a:pt x="5458480" y="809426"/>
                </a:lnTo>
                <a:lnTo>
                  <a:pt x="5427146" y="840760"/>
                </a:lnTo>
                <a:lnTo>
                  <a:pt x="5387400" y="861303"/>
                </a:lnTo>
                <a:lnTo>
                  <a:pt x="5341620" y="868680"/>
                </a:lnTo>
                <a:lnTo>
                  <a:pt x="0" y="868680"/>
                </a:lnTo>
                <a:lnTo>
                  <a:pt x="0" y="0"/>
                </a:lnTo>
                <a:lnTo>
                  <a:pt x="5341620" y="0"/>
                </a:lnTo>
                <a:lnTo>
                  <a:pt x="5387400" y="7376"/>
                </a:lnTo>
                <a:lnTo>
                  <a:pt x="5427146" y="27919"/>
                </a:lnTo>
                <a:lnTo>
                  <a:pt x="5458480" y="59253"/>
                </a:lnTo>
                <a:lnTo>
                  <a:pt x="5479023" y="98999"/>
                </a:lnTo>
                <a:lnTo>
                  <a:pt x="5486400" y="144780"/>
                </a:lnTo>
                <a:close/>
              </a:path>
            </a:pathLst>
          </a:custGeom>
          <a:ln w="19812">
            <a:solidFill>
              <a:srgbClr val="8FA751"/>
            </a:solidFill>
          </a:ln>
        </p:spPr>
        <p:txBody>
          <a:bodyPr wrap="square" lIns="0" tIns="0" rIns="0" bIns="0" rtlCol="0"/>
          <a:lstStyle/>
          <a:p>
            <a:endParaRPr sz="1800"/>
          </a:p>
        </p:txBody>
      </p:sp>
      <p:sp>
        <p:nvSpPr>
          <p:cNvPr id="8" name="object 8"/>
          <p:cNvSpPr/>
          <p:nvPr/>
        </p:nvSpPr>
        <p:spPr>
          <a:xfrm>
            <a:off x="899592" y="3050096"/>
            <a:ext cx="701993" cy="1003935"/>
          </a:xfrm>
          <a:custGeom>
            <a:avLst/>
            <a:gdLst/>
            <a:ahLst/>
            <a:cxnLst/>
            <a:rect l="l" t="t" r="r" b="b"/>
            <a:pathLst>
              <a:path w="935990" h="1338579">
                <a:moveTo>
                  <a:pt x="0" y="0"/>
                </a:moveTo>
                <a:lnTo>
                  <a:pt x="0" y="870203"/>
                </a:lnTo>
                <a:lnTo>
                  <a:pt x="467868" y="1338071"/>
                </a:lnTo>
                <a:lnTo>
                  <a:pt x="935736" y="870203"/>
                </a:lnTo>
                <a:lnTo>
                  <a:pt x="935736" y="467867"/>
                </a:lnTo>
                <a:lnTo>
                  <a:pt x="467868" y="467867"/>
                </a:lnTo>
                <a:lnTo>
                  <a:pt x="0" y="0"/>
                </a:lnTo>
                <a:close/>
              </a:path>
              <a:path w="935990" h="1338579">
                <a:moveTo>
                  <a:pt x="935736" y="0"/>
                </a:moveTo>
                <a:lnTo>
                  <a:pt x="467868" y="467867"/>
                </a:lnTo>
                <a:lnTo>
                  <a:pt x="935736" y="467867"/>
                </a:lnTo>
                <a:lnTo>
                  <a:pt x="935736" y="0"/>
                </a:lnTo>
                <a:close/>
              </a:path>
            </a:pathLst>
          </a:custGeom>
          <a:solidFill>
            <a:srgbClr val="8FA751"/>
          </a:solidFill>
        </p:spPr>
        <p:txBody>
          <a:bodyPr wrap="square" lIns="0" tIns="0" rIns="0" bIns="0" rtlCol="0"/>
          <a:lstStyle/>
          <a:p>
            <a:endParaRPr sz="1800"/>
          </a:p>
        </p:txBody>
      </p:sp>
      <p:sp>
        <p:nvSpPr>
          <p:cNvPr id="9" name="object 9"/>
          <p:cNvSpPr/>
          <p:nvPr/>
        </p:nvSpPr>
        <p:spPr>
          <a:xfrm>
            <a:off x="899592" y="3050096"/>
            <a:ext cx="701993" cy="1003935"/>
          </a:xfrm>
          <a:custGeom>
            <a:avLst/>
            <a:gdLst/>
            <a:ahLst/>
            <a:cxnLst/>
            <a:rect l="l" t="t" r="r" b="b"/>
            <a:pathLst>
              <a:path w="935990" h="1338579">
                <a:moveTo>
                  <a:pt x="935736" y="0"/>
                </a:moveTo>
                <a:lnTo>
                  <a:pt x="935736" y="870203"/>
                </a:lnTo>
                <a:lnTo>
                  <a:pt x="467868" y="1338071"/>
                </a:lnTo>
                <a:lnTo>
                  <a:pt x="0" y="870203"/>
                </a:lnTo>
                <a:lnTo>
                  <a:pt x="0" y="0"/>
                </a:lnTo>
                <a:lnTo>
                  <a:pt x="467868" y="467867"/>
                </a:lnTo>
                <a:lnTo>
                  <a:pt x="935736" y="0"/>
                </a:lnTo>
                <a:close/>
              </a:path>
            </a:pathLst>
          </a:custGeom>
          <a:ln w="19812">
            <a:solidFill>
              <a:srgbClr val="8FA751"/>
            </a:solidFill>
          </a:ln>
        </p:spPr>
        <p:txBody>
          <a:bodyPr wrap="square" lIns="0" tIns="0" rIns="0" bIns="0" rtlCol="0"/>
          <a:lstStyle/>
          <a:p>
            <a:endParaRPr sz="1800"/>
          </a:p>
        </p:txBody>
      </p:sp>
      <p:sp>
        <p:nvSpPr>
          <p:cNvPr id="10" name="object 10"/>
          <p:cNvSpPr/>
          <p:nvPr/>
        </p:nvSpPr>
        <p:spPr>
          <a:xfrm>
            <a:off x="1601395" y="3050096"/>
            <a:ext cx="4114800" cy="652939"/>
          </a:xfrm>
          <a:custGeom>
            <a:avLst/>
            <a:gdLst/>
            <a:ahLst/>
            <a:cxnLst/>
            <a:rect l="l" t="t" r="r" b="b"/>
            <a:pathLst>
              <a:path w="5486400" h="870585">
                <a:moveTo>
                  <a:pt x="5341366" y="0"/>
                </a:moveTo>
                <a:lnTo>
                  <a:pt x="0" y="0"/>
                </a:lnTo>
                <a:lnTo>
                  <a:pt x="0" y="870203"/>
                </a:lnTo>
                <a:lnTo>
                  <a:pt x="5341366" y="870203"/>
                </a:lnTo>
                <a:lnTo>
                  <a:pt x="5387222" y="862813"/>
                </a:lnTo>
                <a:lnTo>
                  <a:pt x="5427037" y="842231"/>
                </a:lnTo>
                <a:lnTo>
                  <a:pt x="5458427" y="810841"/>
                </a:lnTo>
                <a:lnTo>
                  <a:pt x="5479009" y="771026"/>
                </a:lnTo>
                <a:lnTo>
                  <a:pt x="5486400" y="725169"/>
                </a:lnTo>
                <a:lnTo>
                  <a:pt x="5486400" y="145033"/>
                </a:lnTo>
                <a:lnTo>
                  <a:pt x="5479009" y="99177"/>
                </a:lnTo>
                <a:lnTo>
                  <a:pt x="5458427" y="59362"/>
                </a:lnTo>
                <a:lnTo>
                  <a:pt x="5427037" y="27972"/>
                </a:lnTo>
                <a:lnTo>
                  <a:pt x="5387222" y="7390"/>
                </a:lnTo>
                <a:lnTo>
                  <a:pt x="5341366" y="0"/>
                </a:lnTo>
                <a:close/>
              </a:path>
            </a:pathLst>
          </a:custGeom>
          <a:solidFill>
            <a:srgbClr val="FFFFFF">
              <a:alpha val="90194"/>
            </a:srgbClr>
          </a:solidFill>
        </p:spPr>
        <p:txBody>
          <a:bodyPr wrap="square" lIns="0" tIns="0" rIns="0" bIns="0" rtlCol="0"/>
          <a:lstStyle/>
          <a:p>
            <a:endParaRPr sz="1800"/>
          </a:p>
        </p:txBody>
      </p:sp>
      <p:sp>
        <p:nvSpPr>
          <p:cNvPr id="11" name="object 11"/>
          <p:cNvSpPr/>
          <p:nvPr/>
        </p:nvSpPr>
        <p:spPr>
          <a:xfrm>
            <a:off x="1601395" y="3050096"/>
            <a:ext cx="4114800" cy="652939"/>
          </a:xfrm>
          <a:custGeom>
            <a:avLst/>
            <a:gdLst/>
            <a:ahLst/>
            <a:cxnLst/>
            <a:rect l="l" t="t" r="r" b="b"/>
            <a:pathLst>
              <a:path w="5486400" h="870585">
                <a:moveTo>
                  <a:pt x="5486400" y="145033"/>
                </a:moveTo>
                <a:lnTo>
                  <a:pt x="5486400" y="725169"/>
                </a:lnTo>
                <a:lnTo>
                  <a:pt x="5479009" y="771026"/>
                </a:lnTo>
                <a:lnTo>
                  <a:pt x="5458427" y="810841"/>
                </a:lnTo>
                <a:lnTo>
                  <a:pt x="5427037" y="842231"/>
                </a:lnTo>
                <a:lnTo>
                  <a:pt x="5387222" y="862813"/>
                </a:lnTo>
                <a:lnTo>
                  <a:pt x="5341366" y="870203"/>
                </a:lnTo>
                <a:lnTo>
                  <a:pt x="0" y="870203"/>
                </a:lnTo>
                <a:lnTo>
                  <a:pt x="0" y="0"/>
                </a:lnTo>
                <a:lnTo>
                  <a:pt x="5341366" y="0"/>
                </a:lnTo>
                <a:lnTo>
                  <a:pt x="5387222" y="7390"/>
                </a:lnTo>
                <a:lnTo>
                  <a:pt x="5427037" y="27972"/>
                </a:lnTo>
                <a:lnTo>
                  <a:pt x="5458427" y="59362"/>
                </a:lnTo>
                <a:lnTo>
                  <a:pt x="5479009" y="99177"/>
                </a:lnTo>
                <a:lnTo>
                  <a:pt x="5486400" y="145033"/>
                </a:lnTo>
                <a:close/>
              </a:path>
            </a:pathLst>
          </a:custGeom>
          <a:ln w="19812">
            <a:solidFill>
              <a:srgbClr val="8FA751"/>
            </a:solidFill>
          </a:ln>
        </p:spPr>
        <p:txBody>
          <a:bodyPr wrap="square" lIns="0" tIns="0" rIns="0" bIns="0" rtlCol="0"/>
          <a:lstStyle/>
          <a:p>
            <a:endParaRPr sz="1800"/>
          </a:p>
        </p:txBody>
      </p:sp>
      <p:sp>
        <p:nvSpPr>
          <p:cNvPr id="12" name="object 12"/>
          <p:cNvSpPr/>
          <p:nvPr/>
        </p:nvSpPr>
        <p:spPr>
          <a:xfrm>
            <a:off x="899592" y="3905060"/>
            <a:ext cx="701993" cy="1002506"/>
          </a:xfrm>
          <a:custGeom>
            <a:avLst/>
            <a:gdLst/>
            <a:ahLst/>
            <a:cxnLst/>
            <a:rect l="l" t="t" r="r" b="b"/>
            <a:pathLst>
              <a:path w="935990" h="1336675">
                <a:moveTo>
                  <a:pt x="0" y="0"/>
                </a:moveTo>
                <a:lnTo>
                  <a:pt x="0" y="868679"/>
                </a:lnTo>
                <a:lnTo>
                  <a:pt x="467868" y="1336547"/>
                </a:lnTo>
                <a:lnTo>
                  <a:pt x="935736" y="868679"/>
                </a:lnTo>
                <a:lnTo>
                  <a:pt x="935736" y="467867"/>
                </a:lnTo>
                <a:lnTo>
                  <a:pt x="467868" y="467867"/>
                </a:lnTo>
                <a:lnTo>
                  <a:pt x="0" y="0"/>
                </a:lnTo>
                <a:close/>
              </a:path>
              <a:path w="935990" h="1336675">
                <a:moveTo>
                  <a:pt x="935736" y="0"/>
                </a:moveTo>
                <a:lnTo>
                  <a:pt x="467868" y="467867"/>
                </a:lnTo>
                <a:lnTo>
                  <a:pt x="935736" y="467867"/>
                </a:lnTo>
                <a:lnTo>
                  <a:pt x="935736" y="0"/>
                </a:lnTo>
                <a:close/>
              </a:path>
            </a:pathLst>
          </a:custGeom>
          <a:solidFill>
            <a:srgbClr val="8FA751"/>
          </a:solidFill>
        </p:spPr>
        <p:txBody>
          <a:bodyPr wrap="square" lIns="0" tIns="0" rIns="0" bIns="0" rtlCol="0"/>
          <a:lstStyle/>
          <a:p>
            <a:endParaRPr sz="1800"/>
          </a:p>
        </p:txBody>
      </p:sp>
      <p:sp>
        <p:nvSpPr>
          <p:cNvPr id="13" name="object 13"/>
          <p:cNvSpPr/>
          <p:nvPr/>
        </p:nvSpPr>
        <p:spPr>
          <a:xfrm>
            <a:off x="899592" y="3905060"/>
            <a:ext cx="701993" cy="1002506"/>
          </a:xfrm>
          <a:custGeom>
            <a:avLst/>
            <a:gdLst/>
            <a:ahLst/>
            <a:cxnLst/>
            <a:rect l="l" t="t" r="r" b="b"/>
            <a:pathLst>
              <a:path w="935990" h="1336675">
                <a:moveTo>
                  <a:pt x="935736" y="0"/>
                </a:moveTo>
                <a:lnTo>
                  <a:pt x="935736" y="868679"/>
                </a:lnTo>
                <a:lnTo>
                  <a:pt x="467868" y="1336547"/>
                </a:lnTo>
                <a:lnTo>
                  <a:pt x="0" y="868679"/>
                </a:lnTo>
                <a:lnTo>
                  <a:pt x="0" y="0"/>
                </a:lnTo>
                <a:lnTo>
                  <a:pt x="467868" y="467867"/>
                </a:lnTo>
                <a:lnTo>
                  <a:pt x="935736" y="0"/>
                </a:lnTo>
                <a:close/>
              </a:path>
            </a:pathLst>
          </a:custGeom>
          <a:ln w="19811">
            <a:solidFill>
              <a:srgbClr val="8FA751"/>
            </a:solidFill>
          </a:ln>
        </p:spPr>
        <p:txBody>
          <a:bodyPr wrap="square" lIns="0" tIns="0" rIns="0" bIns="0" rtlCol="0"/>
          <a:lstStyle/>
          <a:p>
            <a:endParaRPr sz="1800"/>
          </a:p>
        </p:txBody>
      </p:sp>
      <p:sp>
        <p:nvSpPr>
          <p:cNvPr id="14" name="object 14"/>
          <p:cNvSpPr/>
          <p:nvPr/>
        </p:nvSpPr>
        <p:spPr>
          <a:xfrm>
            <a:off x="1601395" y="3905060"/>
            <a:ext cx="4114800" cy="651510"/>
          </a:xfrm>
          <a:custGeom>
            <a:avLst/>
            <a:gdLst/>
            <a:ahLst/>
            <a:cxnLst/>
            <a:rect l="l" t="t" r="r" b="b"/>
            <a:pathLst>
              <a:path w="5486400" h="868679">
                <a:moveTo>
                  <a:pt x="5341620" y="0"/>
                </a:moveTo>
                <a:lnTo>
                  <a:pt x="0" y="0"/>
                </a:lnTo>
                <a:lnTo>
                  <a:pt x="0" y="868679"/>
                </a:lnTo>
                <a:lnTo>
                  <a:pt x="5341620" y="868679"/>
                </a:lnTo>
                <a:lnTo>
                  <a:pt x="5387400" y="861303"/>
                </a:lnTo>
                <a:lnTo>
                  <a:pt x="5427146" y="840760"/>
                </a:lnTo>
                <a:lnTo>
                  <a:pt x="5458480" y="809426"/>
                </a:lnTo>
                <a:lnTo>
                  <a:pt x="5479023" y="769680"/>
                </a:lnTo>
                <a:lnTo>
                  <a:pt x="5486400" y="723899"/>
                </a:lnTo>
                <a:lnTo>
                  <a:pt x="5486400" y="144779"/>
                </a:lnTo>
                <a:lnTo>
                  <a:pt x="5479023" y="98999"/>
                </a:lnTo>
                <a:lnTo>
                  <a:pt x="5458480" y="59253"/>
                </a:lnTo>
                <a:lnTo>
                  <a:pt x="5427146" y="27919"/>
                </a:lnTo>
                <a:lnTo>
                  <a:pt x="5387400" y="7376"/>
                </a:lnTo>
                <a:lnTo>
                  <a:pt x="5341620" y="0"/>
                </a:lnTo>
                <a:close/>
              </a:path>
            </a:pathLst>
          </a:custGeom>
          <a:solidFill>
            <a:srgbClr val="FFFFFF">
              <a:alpha val="90194"/>
            </a:srgbClr>
          </a:solidFill>
        </p:spPr>
        <p:txBody>
          <a:bodyPr wrap="square" lIns="0" tIns="0" rIns="0" bIns="0" rtlCol="0"/>
          <a:lstStyle/>
          <a:p>
            <a:endParaRPr sz="1800"/>
          </a:p>
        </p:txBody>
      </p:sp>
      <p:sp>
        <p:nvSpPr>
          <p:cNvPr id="15" name="object 15"/>
          <p:cNvSpPr/>
          <p:nvPr/>
        </p:nvSpPr>
        <p:spPr>
          <a:xfrm>
            <a:off x="1601395" y="3905060"/>
            <a:ext cx="4114800" cy="651510"/>
          </a:xfrm>
          <a:custGeom>
            <a:avLst/>
            <a:gdLst/>
            <a:ahLst/>
            <a:cxnLst/>
            <a:rect l="l" t="t" r="r" b="b"/>
            <a:pathLst>
              <a:path w="5486400" h="868679">
                <a:moveTo>
                  <a:pt x="5486400" y="144779"/>
                </a:moveTo>
                <a:lnTo>
                  <a:pt x="5486400" y="723899"/>
                </a:lnTo>
                <a:lnTo>
                  <a:pt x="5479023" y="769680"/>
                </a:lnTo>
                <a:lnTo>
                  <a:pt x="5458480" y="809426"/>
                </a:lnTo>
                <a:lnTo>
                  <a:pt x="5427146" y="840760"/>
                </a:lnTo>
                <a:lnTo>
                  <a:pt x="5387400" y="861303"/>
                </a:lnTo>
                <a:lnTo>
                  <a:pt x="5341620" y="868679"/>
                </a:lnTo>
                <a:lnTo>
                  <a:pt x="0" y="868679"/>
                </a:lnTo>
                <a:lnTo>
                  <a:pt x="0" y="0"/>
                </a:lnTo>
                <a:lnTo>
                  <a:pt x="5341620" y="0"/>
                </a:lnTo>
                <a:lnTo>
                  <a:pt x="5387400" y="7376"/>
                </a:lnTo>
                <a:lnTo>
                  <a:pt x="5427146" y="27919"/>
                </a:lnTo>
                <a:lnTo>
                  <a:pt x="5458480" y="59253"/>
                </a:lnTo>
                <a:lnTo>
                  <a:pt x="5479023" y="98999"/>
                </a:lnTo>
                <a:lnTo>
                  <a:pt x="5486400" y="144779"/>
                </a:lnTo>
                <a:close/>
              </a:path>
            </a:pathLst>
          </a:custGeom>
          <a:ln w="19812">
            <a:solidFill>
              <a:srgbClr val="8FA751"/>
            </a:solidFill>
          </a:ln>
        </p:spPr>
        <p:txBody>
          <a:bodyPr wrap="square" lIns="0" tIns="0" rIns="0" bIns="0" rtlCol="0"/>
          <a:lstStyle/>
          <a:p>
            <a:endParaRPr sz="1800"/>
          </a:p>
        </p:txBody>
      </p:sp>
      <p:sp>
        <p:nvSpPr>
          <p:cNvPr id="16" name="object 16"/>
          <p:cNvSpPr txBox="1"/>
          <p:nvPr/>
        </p:nvSpPr>
        <p:spPr>
          <a:xfrm>
            <a:off x="1741031" y="2327434"/>
            <a:ext cx="3448526" cy="2091182"/>
          </a:xfrm>
          <a:prstGeom prst="rect">
            <a:avLst/>
          </a:prstGeom>
        </p:spPr>
        <p:txBody>
          <a:bodyPr vert="horz" wrap="square" lIns="0" tIns="9049" rIns="0" bIns="0" rtlCol="0">
            <a:spAutoFit/>
          </a:bodyPr>
          <a:lstStyle/>
          <a:p>
            <a:pPr marL="224314" indent="-214789">
              <a:spcBef>
                <a:spcPts val="71"/>
              </a:spcBef>
              <a:buFont typeface="Arial"/>
              <a:buChar char="•"/>
              <a:tabLst>
                <a:tab pos="224314" algn="l"/>
                <a:tab pos="224790" algn="l"/>
              </a:tabLst>
            </a:pPr>
            <a:r>
              <a:rPr sz="2100" b="1" spc="-4" dirty="0">
                <a:latin typeface="Arial"/>
                <a:cs typeface="Arial"/>
              </a:rPr>
              <a:t>Enfoque</a:t>
            </a:r>
            <a:r>
              <a:rPr sz="2100" b="1" spc="11" dirty="0">
                <a:latin typeface="Arial"/>
                <a:cs typeface="Arial"/>
              </a:rPr>
              <a:t> </a:t>
            </a:r>
            <a:r>
              <a:rPr sz="2100" b="1" spc="-4" dirty="0">
                <a:latin typeface="Arial"/>
                <a:cs typeface="Arial"/>
              </a:rPr>
              <a:t>estadístico.</a:t>
            </a:r>
            <a:endParaRPr sz="2100" dirty="0">
              <a:latin typeface="Arial"/>
              <a:cs typeface="Arial"/>
            </a:endParaRPr>
          </a:p>
          <a:p>
            <a:pPr>
              <a:spcBef>
                <a:spcPts val="26"/>
              </a:spcBef>
              <a:buFont typeface="Arial"/>
              <a:buChar char="•"/>
            </a:pPr>
            <a:endParaRPr sz="3000" dirty="0">
              <a:latin typeface="Times New Roman"/>
              <a:cs typeface="Times New Roman"/>
            </a:endParaRPr>
          </a:p>
          <a:p>
            <a:pPr marL="224314" marR="3810" indent="-214789">
              <a:lnSpc>
                <a:spcPts val="2183"/>
              </a:lnSpc>
              <a:buFont typeface="Arial"/>
              <a:buChar char="•"/>
              <a:tabLst>
                <a:tab pos="224314" algn="l"/>
                <a:tab pos="224790" algn="l"/>
              </a:tabLst>
            </a:pPr>
            <a:r>
              <a:rPr sz="2100" b="1" spc="-8" dirty="0">
                <a:latin typeface="Arial"/>
                <a:cs typeface="Arial"/>
              </a:rPr>
              <a:t>Enfoque </a:t>
            </a:r>
            <a:r>
              <a:rPr sz="2100" b="1" spc="-4" dirty="0">
                <a:latin typeface="Arial"/>
                <a:cs typeface="Arial"/>
              </a:rPr>
              <a:t>retrospectivo de  logros</a:t>
            </a:r>
            <a:r>
              <a:rPr sz="2100" spc="-4" dirty="0">
                <a:latin typeface="Arial"/>
                <a:cs typeface="Arial"/>
              </a:rPr>
              <a:t>.</a:t>
            </a:r>
            <a:endParaRPr sz="2100" dirty="0">
              <a:latin typeface="Arial"/>
              <a:cs typeface="Arial"/>
            </a:endParaRPr>
          </a:p>
          <a:p>
            <a:pPr>
              <a:spcBef>
                <a:spcPts val="34"/>
              </a:spcBef>
              <a:buFont typeface="Arial"/>
              <a:buChar char="•"/>
            </a:pPr>
            <a:endParaRPr sz="2663" dirty="0">
              <a:latin typeface="Times New Roman"/>
              <a:cs typeface="Times New Roman"/>
            </a:endParaRPr>
          </a:p>
          <a:p>
            <a:pPr marL="224314" indent="-214789">
              <a:buFont typeface="Arial"/>
              <a:buChar char="•"/>
              <a:tabLst>
                <a:tab pos="224314" algn="l"/>
                <a:tab pos="224790" algn="l"/>
              </a:tabLst>
            </a:pPr>
            <a:r>
              <a:rPr sz="2100" b="1" spc="-8" dirty="0">
                <a:latin typeface="Arial"/>
                <a:cs typeface="Arial"/>
              </a:rPr>
              <a:t>Enfoque por</a:t>
            </a:r>
            <a:r>
              <a:rPr sz="2100" b="1" spc="30" dirty="0">
                <a:latin typeface="Arial"/>
                <a:cs typeface="Arial"/>
              </a:rPr>
              <a:t> </a:t>
            </a:r>
            <a:r>
              <a:rPr sz="2100" b="1" spc="-4" dirty="0">
                <a:latin typeface="Arial"/>
                <a:cs typeface="Arial"/>
              </a:rPr>
              <a:t>objetivos</a:t>
            </a:r>
            <a:r>
              <a:rPr sz="2100" spc="-4" dirty="0">
                <a:latin typeface="Arial"/>
                <a:cs typeface="Arial"/>
              </a:rPr>
              <a:t>.</a:t>
            </a:r>
            <a:endParaRPr sz="2100" dirty="0">
              <a:latin typeface="Arial"/>
              <a:cs typeface="Arial"/>
            </a:endParaRPr>
          </a:p>
        </p:txBody>
      </p:sp>
      <p:sp>
        <p:nvSpPr>
          <p:cNvPr id="17" name="object 17"/>
          <p:cNvSpPr/>
          <p:nvPr/>
        </p:nvSpPr>
        <p:spPr>
          <a:xfrm>
            <a:off x="5903075" y="2219705"/>
            <a:ext cx="3118104" cy="2441448"/>
          </a:xfrm>
          <a:prstGeom prst="rect">
            <a:avLst/>
          </a:prstGeom>
          <a:blipFill>
            <a:blip r:embed="rId2" cstate="print"/>
            <a:stretch>
              <a:fillRect/>
            </a:stretch>
          </a:blipFill>
        </p:spPr>
        <p:txBody>
          <a:bodyPr wrap="square" lIns="0" tIns="0" rIns="0" bIns="0" rtlCol="0"/>
          <a:lstStyle/>
          <a:p>
            <a:endParaRPr sz="1800"/>
          </a:p>
        </p:txBody>
      </p:sp>
    </p:spTree>
    <p:extLst>
      <p:ext uri="{BB962C8B-B14F-4D97-AF65-F5344CB8AC3E}">
        <p14:creationId xmlns:p14="http://schemas.microsoft.com/office/powerpoint/2010/main" val="105255191"/>
      </p:ext>
    </p:extLst>
  </p:cSld>
  <p:clrMapOvr>
    <a:masterClrMapping/>
  </p:clrMapOvr>
</p:sld>
</file>

<file path=ppt/slides/slide3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3411835" y="1211958"/>
            <a:ext cx="2600325" cy="632866"/>
          </a:xfrm>
          <a:prstGeom prst="rect">
            <a:avLst/>
          </a:prstGeom>
        </p:spPr>
        <p:txBody>
          <a:bodyPr vert="horz" wrap="square" lIns="0" tIns="9525" rIns="0" bIns="0" numCol="1" rtlCol="0" anchor="b" anchorCtr="0" compatLnSpc="1">
            <a:prstTxWarp prst="textNoShape">
              <a:avLst/>
            </a:prstTxWarp>
            <a:spAutoFit/>
          </a:bodyPr>
          <a:lstStyle/>
          <a:p>
            <a:pPr marL="9525">
              <a:lnSpc>
                <a:spcPct val="100000"/>
              </a:lnSpc>
              <a:spcBef>
                <a:spcPts val="75"/>
              </a:spcBef>
            </a:pPr>
            <a:r>
              <a:rPr sz="4050" b="0" dirty="0">
                <a:latin typeface="Impact"/>
                <a:cs typeface="Impact"/>
              </a:rPr>
              <a:t>CONCLUSIÓN</a:t>
            </a:r>
            <a:endParaRPr sz="4050" dirty="0">
              <a:latin typeface="Impact"/>
              <a:cs typeface="Impact"/>
            </a:endParaRPr>
          </a:p>
        </p:txBody>
      </p:sp>
      <p:grpSp>
        <p:nvGrpSpPr>
          <p:cNvPr id="18" name="Agrupar 17"/>
          <p:cNvGrpSpPr/>
          <p:nvPr/>
        </p:nvGrpSpPr>
        <p:grpSpPr>
          <a:xfrm>
            <a:off x="4203611" y="2429697"/>
            <a:ext cx="4472845" cy="1935407"/>
            <a:chOff x="4347627" y="2513552"/>
            <a:chExt cx="4472845" cy="1935407"/>
          </a:xfrm>
        </p:grpSpPr>
        <p:sp>
          <p:nvSpPr>
            <p:cNvPr id="5" name="object 5"/>
            <p:cNvSpPr txBox="1"/>
            <p:nvPr/>
          </p:nvSpPr>
          <p:spPr>
            <a:xfrm>
              <a:off x="4355976" y="2513553"/>
              <a:ext cx="1139379" cy="286617"/>
            </a:xfrm>
            <a:prstGeom prst="rect">
              <a:avLst/>
            </a:prstGeom>
          </p:spPr>
          <p:txBody>
            <a:bodyPr vert="horz" wrap="square" lIns="0" tIns="9525" rIns="0" bIns="0" rtlCol="0">
              <a:spAutoFit/>
            </a:bodyPr>
            <a:lstStyle/>
            <a:p>
              <a:pPr marL="9525">
                <a:spcBef>
                  <a:spcPts val="75"/>
                </a:spcBef>
              </a:pPr>
              <a:r>
                <a:rPr lang="es-ES" sz="1800" spc="-4" dirty="0" smtClean="0">
                  <a:latin typeface="Arial"/>
                  <a:cs typeface="Arial"/>
                </a:rPr>
                <a:t>P</a:t>
              </a:r>
              <a:r>
                <a:rPr sz="1800" spc="-4" dirty="0" smtClean="0">
                  <a:latin typeface="Arial"/>
                  <a:cs typeface="Arial"/>
                </a:rPr>
                <a:t>od</a:t>
              </a:r>
              <a:r>
                <a:rPr sz="1800" spc="4" dirty="0" smtClean="0">
                  <a:latin typeface="Arial"/>
                  <a:cs typeface="Arial"/>
                </a:rPr>
                <a:t>e</a:t>
              </a:r>
              <a:r>
                <a:rPr sz="1800" spc="-4" dirty="0" smtClean="0">
                  <a:latin typeface="Arial"/>
                  <a:cs typeface="Arial"/>
                </a:rPr>
                <a:t>mos</a:t>
              </a:r>
              <a:endParaRPr sz="1800" dirty="0">
                <a:latin typeface="Arial"/>
                <a:cs typeface="Arial"/>
              </a:endParaRPr>
            </a:p>
          </p:txBody>
        </p:sp>
        <p:sp>
          <p:nvSpPr>
            <p:cNvPr id="6" name="object 6"/>
            <p:cNvSpPr txBox="1"/>
            <p:nvPr/>
          </p:nvSpPr>
          <p:spPr>
            <a:xfrm>
              <a:off x="5426278" y="2513553"/>
              <a:ext cx="513874" cy="286617"/>
            </a:xfrm>
            <a:prstGeom prst="rect">
              <a:avLst/>
            </a:prstGeom>
          </p:spPr>
          <p:txBody>
            <a:bodyPr vert="horz" wrap="square" lIns="0" tIns="9525" rIns="0" bIns="0" rtlCol="0">
              <a:spAutoFit/>
            </a:bodyPr>
            <a:lstStyle/>
            <a:p>
              <a:pPr marL="9525">
                <a:spcBef>
                  <a:spcPts val="75"/>
                </a:spcBef>
              </a:pPr>
              <a:r>
                <a:rPr sz="1800" spc="-4" dirty="0">
                  <a:latin typeface="Arial"/>
                  <a:cs typeface="Arial"/>
                </a:rPr>
                <a:t>dec</a:t>
              </a:r>
              <a:r>
                <a:rPr sz="1800" spc="-11" dirty="0">
                  <a:latin typeface="Arial"/>
                  <a:cs typeface="Arial"/>
                </a:rPr>
                <a:t>i</a:t>
              </a:r>
              <a:r>
                <a:rPr sz="1800" dirty="0">
                  <a:latin typeface="Arial"/>
                  <a:cs typeface="Arial"/>
                </a:rPr>
                <a:t>r</a:t>
              </a:r>
              <a:endParaRPr sz="1800">
                <a:latin typeface="Arial"/>
                <a:cs typeface="Arial"/>
              </a:endParaRPr>
            </a:p>
          </p:txBody>
        </p:sp>
        <p:sp>
          <p:nvSpPr>
            <p:cNvPr id="7" name="object 7"/>
            <p:cNvSpPr txBox="1"/>
            <p:nvPr/>
          </p:nvSpPr>
          <p:spPr>
            <a:xfrm>
              <a:off x="4347627" y="2787873"/>
              <a:ext cx="2379345" cy="286617"/>
            </a:xfrm>
            <a:prstGeom prst="rect">
              <a:avLst/>
            </a:prstGeom>
          </p:spPr>
          <p:txBody>
            <a:bodyPr vert="horz" wrap="square" lIns="0" tIns="9525" rIns="0" bIns="0" rtlCol="0">
              <a:spAutoFit/>
            </a:bodyPr>
            <a:lstStyle/>
            <a:p>
              <a:pPr marL="9525">
                <a:spcBef>
                  <a:spcPts val="75"/>
                </a:spcBef>
                <a:tabLst>
                  <a:tab pos="1063466" algn="l"/>
                  <a:tab pos="1493044" algn="l"/>
                </a:tabLst>
              </a:pPr>
              <a:r>
                <a:rPr sz="1800" spc="-4" dirty="0">
                  <a:latin typeface="Arial"/>
                  <a:cs typeface="Arial"/>
                </a:rPr>
                <a:t>auditoria	de	recursos</a:t>
              </a:r>
              <a:endParaRPr sz="1800" dirty="0">
                <a:latin typeface="Arial"/>
                <a:cs typeface="Arial"/>
              </a:endParaRPr>
            </a:p>
          </p:txBody>
        </p:sp>
        <p:sp>
          <p:nvSpPr>
            <p:cNvPr id="8" name="object 8"/>
            <p:cNvSpPr txBox="1"/>
            <p:nvPr/>
          </p:nvSpPr>
          <p:spPr>
            <a:xfrm>
              <a:off x="6884421" y="2787873"/>
              <a:ext cx="960120" cy="286617"/>
            </a:xfrm>
            <a:prstGeom prst="rect">
              <a:avLst/>
            </a:prstGeom>
          </p:spPr>
          <p:txBody>
            <a:bodyPr vert="horz" wrap="square" lIns="0" tIns="9525" rIns="0" bIns="0" rtlCol="0">
              <a:spAutoFit/>
            </a:bodyPr>
            <a:lstStyle/>
            <a:p>
              <a:pPr marL="9525">
                <a:spcBef>
                  <a:spcPts val="75"/>
                </a:spcBef>
              </a:pPr>
              <a:r>
                <a:rPr sz="1800" spc="-4" dirty="0">
                  <a:latin typeface="Arial"/>
                  <a:cs typeface="Arial"/>
                </a:rPr>
                <a:t>humanos</a:t>
              </a:r>
              <a:endParaRPr sz="1800">
                <a:latin typeface="Arial"/>
                <a:cs typeface="Arial"/>
              </a:endParaRPr>
            </a:p>
          </p:txBody>
        </p:sp>
        <p:sp>
          <p:nvSpPr>
            <p:cNvPr id="9" name="object 9"/>
            <p:cNvSpPr txBox="1"/>
            <p:nvPr/>
          </p:nvSpPr>
          <p:spPr>
            <a:xfrm>
              <a:off x="7929314" y="2513552"/>
              <a:ext cx="819150" cy="563616"/>
            </a:xfrm>
            <a:prstGeom prst="rect">
              <a:avLst/>
            </a:prstGeom>
          </p:spPr>
          <p:txBody>
            <a:bodyPr vert="horz" wrap="square" lIns="0" tIns="9525" rIns="0" bIns="0" rtlCol="0">
              <a:spAutoFit/>
            </a:bodyPr>
            <a:lstStyle/>
            <a:p>
              <a:pPr marL="9525" marR="3810" indent="22860">
                <a:spcBef>
                  <a:spcPts val="75"/>
                </a:spcBef>
                <a:tabLst>
                  <a:tab pos="426244" algn="l"/>
                  <a:tab pos="632460" algn="l"/>
                </a:tabLst>
              </a:pPr>
              <a:r>
                <a:rPr sz="1800" spc="-8" dirty="0">
                  <a:latin typeface="Arial"/>
                  <a:cs typeface="Arial"/>
                </a:rPr>
                <a:t>qu</a:t>
              </a:r>
              <a:r>
                <a:rPr sz="1800" spc="-4" dirty="0">
                  <a:latin typeface="Arial"/>
                  <a:cs typeface="Arial"/>
                </a:rPr>
                <a:t>e</a:t>
              </a:r>
              <a:r>
                <a:rPr sz="1800" dirty="0">
                  <a:latin typeface="Arial"/>
                  <a:cs typeface="Arial"/>
                </a:rPr>
                <a:t>		</a:t>
              </a:r>
              <a:r>
                <a:rPr sz="1800" spc="-8" dirty="0">
                  <a:latin typeface="Arial"/>
                  <a:cs typeface="Arial"/>
                </a:rPr>
                <a:t>la  e</a:t>
              </a:r>
              <a:r>
                <a:rPr sz="1800" spc="-4" dirty="0">
                  <a:latin typeface="Arial"/>
                  <a:cs typeface="Arial"/>
                </a:rPr>
                <a:t>s</a:t>
              </a:r>
              <a:r>
                <a:rPr sz="1800" dirty="0">
                  <a:latin typeface="Arial"/>
                  <a:cs typeface="Arial"/>
                </a:rPr>
                <a:t>	</a:t>
              </a:r>
              <a:r>
                <a:rPr sz="1800" spc="-4" dirty="0">
                  <a:latin typeface="Arial"/>
                  <a:cs typeface="Arial"/>
                </a:rPr>
                <a:t>una</a:t>
              </a:r>
              <a:endParaRPr sz="1800">
                <a:latin typeface="Arial"/>
                <a:cs typeface="Arial"/>
              </a:endParaRPr>
            </a:p>
          </p:txBody>
        </p:sp>
        <p:sp>
          <p:nvSpPr>
            <p:cNvPr id="10" name="object 10"/>
            <p:cNvSpPr txBox="1"/>
            <p:nvPr/>
          </p:nvSpPr>
          <p:spPr>
            <a:xfrm>
              <a:off x="4347628" y="3062192"/>
              <a:ext cx="4471511" cy="286617"/>
            </a:xfrm>
            <a:prstGeom prst="rect">
              <a:avLst/>
            </a:prstGeom>
          </p:spPr>
          <p:txBody>
            <a:bodyPr vert="horz" wrap="square" lIns="0" tIns="9525" rIns="0" bIns="0" rtlCol="0">
              <a:spAutoFit/>
            </a:bodyPr>
            <a:lstStyle/>
            <a:p>
              <a:pPr marL="9525">
                <a:spcBef>
                  <a:spcPts val="75"/>
                </a:spcBef>
              </a:pPr>
              <a:r>
                <a:rPr sz="1800" spc="-4" dirty="0">
                  <a:latin typeface="Arial"/>
                  <a:cs typeface="Arial"/>
                </a:rPr>
                <a:t>herramienta </a:t>
              </a:r>
              <a:r>
                <a:rPr sz="1800" dirty="0">
                  <a:latin typeface="Arial"/>
                  <a:cs typeface="Arial"/>
                </a:rPr>
                <a:t>fundamental para alcanzar</a:t>
              </a:r>
              <a:r>
                <a:rPr sz="1800" spc="293" dirty="0">
                  <a:latin typeface="Arial"/>
                  <a:cs typeface="Arial"/>
                </a:rPr>
                <a:t> </a:t>
              </a:r>
              <a:r>
                <a:rPr sz="1800" spc="-4" dirty="0">
                  <a:latin typeface="Arial"/>
                  <a:cs typeface="Arial"/>
                </a:rPr>
                <a:t>los</a:t>
              </a:r>
              <a:endParaRPr sz="1800" dirty="0">
                <a:latin typeface="Arial"/>
                <a:cs typeface="Arial"/>
              </a:endParaRPr>
            </a:p>
          </p:txBody>
        </p:sp>
        <p:sp>
          <p:nvSpPr>
            <p:cNvPr id="11" name="object 11"/>
            <p:cNvSpPr txBox="1"/>
            <p:nvPr/>
          </p:nvSpPr>
          <p:spPr>
            <a:xfrm>
              <a:off x="4347627" y="3336284"/>
              <a:ext cx="1279208" cy="286617"/>
            </a:xfrm>
            <a:prstGeom prst="rect">
              <a:avLst/>
            </a:prstGeom>
          </p:spPr>
          <p:txBody>
            <a:bodyPr vert="horz" wrap="square" lIns="0" tIns="9525" rIns="0" bIns="0" rtlCol="0">
              <a:spAutoFit/>
            </a:bodyPr>
            <a:lstStyle/>
            <a:p>
              <a:pPr marL="9525">
                <a:spcBef>
                  <a:spcPts val="75"/>
                </a:spcBef>
                <a:tabLst>
                  <a:tab pos="1154906" algn="l"/>
                </a:tabLst>
              </a:pPr>
              <a:r>
                <a:rPr sz="1800" dirty="0">
                  <a:latin typeface="Arial"/>
                  <a:cs typeface="Arial"/>
                </a:rPr>
                <a:t>o</a:t>
              </a:r>
              <a:r>
                <a:rPr sz="1800" spc="-8" dirty="0">
                  <a:latin typeface="Arial"/>
                  <a:cs typeface="Arial"/>
                </a:rPr>
                <a:t>b</a:t>
              </a:r>
              <a:r>
                <a:rPr sz="1800" dirty="0">
                  <a:latin typeface="Arial"/>
                  <a:cs typeface="Arial"/>
                </a:rPr>
                <a:t>jeti</a:t>
              </a:r>
              <a:r>
                <a:rPr sz="1800" spc="4" dirty="0">
                  <a:latin typeface="Arial"/>
                  <a:cs typeface="Arial"/>
                </a:rPr>
                <a:t>v</a:t>
              </a:r>
              <a:r>
                <a:rPr sz="1800" dirty="0">
                  <a:latin typeface="Arial"/>
                  <a:cs typeface="Arial"/>
                </a:rPr>
                <a:t>os	y</a:t>
              </a:r>
              <a:endParaRPr sz="1800">
                <a:latin typeface="Arial"/>
                <a:cs typeface="Arial"/>
              </a:endParaRPr>
            </a:p>
          </p:txBody>
        </p:sp>
        <p:sp>
          <p:nvSpPr>
            <p:cNvPr id="12" name="object 12"/>
            <p:cNvSpPr txBox="1"/>
            <p:nvPr/>
          </p:nvSpPr>
          <p:spPr>
            <a:xfrm>
              <a:off x="4347627" y="3611023"/>
              <a:ext cx="1304448" cy="286617"/>
            </a:xfrm>
            <a:prstGeom prst="rect">
              <a:avLst/>
            </a:prstGeom>
          </p:spPr>
          <p:txBody>
            <a:bodyPr vert="horz" wrap="square" lIns="0" tIns="9525" rIns="0" bIns="0" rtlCol="0">
              <a:spAutoFit/>
            </a:bodyPr>
            <a:lstStyle/>
            <a:p>
              <a:pPr marL="9525">
                <a:spcBef>
                  <a:spcPts val="75"/>
                </a:spcBef>
              </a:pPr>
              <a:r>
                <a:rPr sz="1800" spc="-4" dirty="0">
                  <a:latin typeface="Arial"/>
                  <a:cs typeface="Arial"/>
                </a:rPr>
                <a:t>mi</a:t>
              </a:r>
              <a:r>
                <a:rPr sz="1800" dirty="0">
                  <a:latin typeface="Arial"/>
                  <a:cs typeface="Arial"/>
                </a:rPr>
                <a:t>n</a:t>
              </a:r>
              <a:r>
                <a:rPr sz="1800" spc="-4" dirty="0">
                  <a:latin typeface="Arial"/>
                  <a:cs typeface="Arial"/>
                </a:rPr>
                <a:t>imizan</a:t>
              </a:r>
              <a:r>
                <a:rPr sz="1800" dirty="0">
                  <a:latin typeface="Arial"/>
                  <a:cs typeface="Arial"/>
                </a:rPr>
                <a:t>d</a:t>
              </a:r>
              <a:r>
                <a:rPr sz="1800" spc="-4" dirty="0">
                  <a:latin typeface="Arial"/>
                  <a:cs typeface="Arial"/>
                </a:rPr>
                <a:t>o</a:t>
              </a:r>
              <a:endParaRPr sz="1800" dirty="0">
                <a:latin typeface="Arial"/>
                <a:cs typeface="Arial"/>
              </a:endParaRPr>
            </a:p>
          </p:txBody>
        </p:sp>
        <p:sp>
          <p:nvSpPr>
            <p:cNvPr id="13" name="object 13"/>
            <p:cNvSpPr txBox="1"/>
            <p:nvPr/>
          </p:nvSpPr>
          <p:spPr>
            <a:xfrm>
              <a:off x="5849720" y="3336283"/>
              <a:ext cx="1893094" cy="563616"/>
            </a:xfrm>
            <a:prstGeom prst="rect">
              <a:avLst/>
            </a:prstGeom>
          </p:spPr>
          <p:txBody>
            <a:bodyPr vert="horz" wrap="square" lIns="0" tIns="9525" rIns="0" bIns="0" rtlCol="0">
              <a:spAutoFit/>
            </a:bodyPr>
            <a:lstStyle/>
            <a:p>
              <a:pPr marL="9525">
                <a:spcBef>
                  <a:spcPts val="75"/>
                </a:spcBef>
                <a:tabLst>
                  <a:tab pos="873443" algn="l"/>
                  <a:tab pos="1369695" algn="l"/>
                </a:tabLst>
              </a:pPr>
              <a:r>
                <a:rPr sz="1800" dirty="0">
                  <a:latin typeface="Arial"/>
                  <a:cs typeface="Arial"/>
                </a:rPr>
                <a:t>metas	</a:t>
              </a:r>
              <a:r>
                <a:rPr sz="1800" spc="-4" dirty="0">
                  <a:latin typeface="Arial"/>
                  <a:cs typeface="Arial"/>
                </a:rPr>
                <a:t>de	las</a:t>
              </a:r>
              <a:endParaRPr sz="1800">
                <a:latin typeface="Arial"/>
                <a:cs typeface="Arial"/>
              </a:endParaRPr>
            </a:p>
            <a:p>
              <a:pPr marL="132874">
                <a:spcBef>
                  <a:spcPts val="4"/>
                </a:spcBef>
                <a:tabLst>
                  <a:tab pos="1031558" algn="l"/>
                </a:tabLst>
              </a:pPr>
              <a:r>
                <a:rPr sz="1800" spc="-4" dirty="0">
                  <a:latin typeface="Arial"/>
                  <a:cs typeface="Arial"/>
                </a:rPr>
                <a:t>todos	aquellos</a:t>
              </a:r>
              <a:endParaRPr sz="1800">
                <a:latin typeface="Arial"/>
                <a:cs typeface="Arial"/>
              </a:endParaRPr>
            </a:p>
          </p:txBody>
        </p:sp>
        <p:sp>
          <p:nvSpPr>
            <p:cNvPr id="14" name="object 14"/>
            <p:cNvSpPr txBox="1"/>
            <p:nvPr/>
          </p:nvSpPr>
          <p:spPr>
            <a:xfrm>
              <a:off x="7745099" y="3336283"/>
              <a:ext cx="1075373" cy="563616"/>
            </a:xfrm>
            <a:prstGeom prst="rect">
              <a:avLst/>
            </a:prstGeom>
          </p:spPr>
          <p:txBody>
            <a:bodyPr vert="horz" wrap="square" lIns="0" tIns="9525" rIns="0" bIns="0" rtlCol="0">
              <a:spAutoFit/>
            </a:bodyPr>
            <a:lstStyle/>
            <a:p>
              <a:pPr marL="9525">
                <a:spcBef>
                  <a:spcPts val="75"/>
                </a:spcBef>
              </a:pPr>
              <a:r>
                <a:rPr sz="1800" spc="-4" dirty="0">
                  <a:latin typeface="Arial"/>
                  <a:cs typeface="Arial"/>
                </a:rPr>
                <a:t>entidades;</a:t>
              </a:r>
              <a:endParaRPr sz="1800">
                <a:latin typeface="Arial"/>
                <a:cs typeface="Arial"/>
              </a:endParaRPr>
            </a:p>
            <a:p>
              <a:pPr marL="328136">
                <a:spcBef>
                  <a:spcPts val="4"/>
                </a:spcBef>
              </a:pPr>
              <a:r>
                <a:rPr sz="1800" spc="-4" dirty="0">
                  <a:latin typeface="Arial"/>
                  <a:cs typeface="Arial"/>
                </a:rPr>
                <a:t>riesgos</a:t>
              </a:r>
              <a:endParaRPr sz="1800">
                <a:latin typeface="Arial"/>
                <a:cs typeface="Arial"/>
              </a:endParaRPr>
            </a:p>
          </p:txBody>
        </p:sp>
        <p:sp>
          <p:nvSpPr>
            <p:cNvPr id="15" name="object 15"/>
            <p:cNvSpPr txBox="1"/>
            <p:nvPr/>
          </p:nvSpPr>
          <p:spPr>
            <a:xfrm>
              <a:off x="4347628" y="3885343"/>
              <a:ext cx="4471511" cy="563616"/>
            </a:xfrm>
            <a:prstGeom prst="rect">
              <a:avLst/>
            </a:prstGeom>
          </p:spPr>
          <p:txBody>
            <a:bodyPr vert="horz" wrap="square" lIns="0" tIns="9525" rIns="0" bIns="0" rtlCol="0">
              <a:spAutoFit/>
            </a:bodyPr>
            <a:lstStyle/>
            <a:p>
              <a:pPr marL="9525" marR="3810">
                <a:spcBef>
                  <a:spcPts val="75"/>
                </a:spcBef>
              </a:pPr>
              <a:r>
                <a:rPr sz="1800" dirty="0">
                  <a:latin typeface="Arial"/>
                  <a:cs typeface="Arial"/>
                </a:rPr>
                <a:t>inherentes </a:t>
              </a:r>
              <a:r>
                <a:rPr sz="1800" spc="-4" dirty="0">
                  <a:latin typeface="Arial"/>
                  <a:cs typeface="Arial"/>
                </a:rPr>
                <a:t>que </a:t>
              </a:r>
              <a:r>
                <a:rPr sz="1800" dirty="0">
                  <a:latin typeface="Arial"/>
                  <a:cs typeface="Arial"/>
                </a:rPr>
                <a:t>surgen </a:t>
              </a:r>
              <a:r>
                <a:rPr sz="1800" spc="-4" dirty="0">
                  <a:latin typeface="Arial"/>
                  <a:cs typeface="Arial"/>
                </a:rPr>
                <a:t>en cada una </a:t>
              </a:r>
              <a:r>
                <a:rPr sz="1800" dirty="0">
                  <a:latin typeface="Arial"/>
                  <a:cs typeface="Arial"/>
                </a:rPr>
                <a:t>de </a:t>
              </a:r>
              <a:r>
                <a:rPr sz="1800" spc="-4" dirty="0">
                  <a:latin typeface="Arial"/>
                  <a:cs typeface="Arial"/>
                </a:rPr>
                <a:t>las  áreas donde opera el recurso</a:t>
              </a:r>
              <a:r>
                <a:rPr sz="1800" spc="49" dirty="0">
                  <a:latin typeface="Arial"/>
                  <a:cs typeface="Arial"/>
                </a:rPr>
                <a:t> </a:t>
              </a:r>
              <a:r>
                <a:rPr sz="1800" spc="-4" dirty="0">
                  <a:latin typeface="Arial"/>
                  <a:cs typeface="Arial"/>
                </a:rPr>
                <a:t>humano.</a:t>
              </a:r>
              <a:endParaRPr sz="1800" dirty="0">
                <a:latin typeface="Arial"/>
                <a:cs typeface="Arial"/>
              </a:endParaRPr>
            </a:p>
          </p:txBody>
        </p:sp>
      </p:grpSp>
      <p:sp>
        <p:nvSpPr>
          <p:cNvPr id="16" name="object 16"/>
          <p:cNvSpPr/>
          <p:nvPr/>
        </p:nvSpPr>
        <p:spPr>
          <a:xfrm>
            <a:off x="947554" y="2364866"/>
            <a:ext cx="3120390" cy="2266569"/>
          </a:xfrm>
          <a:prstGeom prst="rect">
            <a:avLst/>
          </a:prstGeom>
          <a:blipFill>
            <a:blip r:embed="rId2" cstate="print"/>
            <a:stretch>
              <a:fillRect/>
            </a:stretch>
          </a:blipFill>
        </p:spPr>
        <p:txBody>
          <a:bodyPr wrap="square" lIns="0" tIns="0" rIns="0" bIns="0" rtlCol="0"/>
          <a:lstStyle/>
          <a:p>
            <a:endParaRPr sz="1800"/>
          </a:p>
        </p:txBody>
      </p:sp>
    </p:spTree>
    <p:extLst>
      <p:ext uri="{BB962C8B-B14F-4D97-AF65-F5344CB8AC3E}">
        <p14:creationId xmlns:p14="http://schemas.microsoft.com/office/powerpoint/2010/main" val="16449536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685800" y="0"/>
            <a:ext cx="8534400" cy="1065213"/>
          </a:xfrm>
        </p:spPr>
        <p:txBody>
          <a:bodyPr lIns="92075" tIns="46038" rIns="92075" bIns="46038"/>
          <a:lstStyle/>
          <a:p>
            <a:pPr algn="ctr" eaLnBrk="1" hangingPunct="1">
              <a:defRPr/>
            </a:pPr>
            <a:r>
              <a:rPr lang="es-MX" sz="2800" i="1" smtClean="0">
                <a:effectLst>
                  <a:outerShdw blurRad="38100" dist="38100" dir="2700000" algn="tl">
                    <a:srgbClr val="C0C0C0"/>
                  </a:outerShdw>
                </a:effectLst>
                <a:ea typeface="+mj-ea"/>
                <a:cs typeface="+mj-cs"/>
              </a:rPr>
              <a:t>OBJETIVOS DEL COMPORTAMIENTO ORGANIZACIONAL</a:t>
            </a:r>
            <a:endParaRPr lang="es-ES" sz="2800" i="1" smtClean="0">
              <a:effectLst>
                <a:outerShdw blurRad="38100" dist="38100" dir="2700000" algn="tl">
                  <a:srgbClr val="C0C0C0"/>
                </a:outerShdw>
              </a:effectLst>
              <a:ea typeface="+mj-ea"/>
              <a:cs typeface="+mj-cs"/>
            </a:endParaRPr>
          </a:p>
        </p:txBody>
      </p:sp>
      <p:sp>
        <p:nvSpPr>
          <p:cNvPr id="55300" name="Rectangle 4"/>
          <p:cNvSpPr>
            <a:spLocks noGrp="1" noChangeArrowheads="1"/>
          </p:cNvSpPr>
          <p:nvPr>
            <p:ph type="body" idx="1"/>
          </p:nvPr>
        </p:nvSpPr>
        <p:spPr>
          <a:xfrm>
            <a:off x="717552" y="1700807"/>
            <a:ext cx="4232274" cy="4176465"/>
          </a:xfrm>
        </p:spPr>
        <p:txBody>
          <a:bodyPr/>
          <a:lstStyle/>
          <a:p>
            <a:pPr algn="just" eaLnBrk="1" hangingPunct="1">
              <a:buClr>
                <a:srgbClr val="330099"/>
              </a:buClr>
              <a:buSzPct val="120000"/>
              <a:buFont typeface="Wingdings" pitchFamily="2" charset="2"/>
              <a:buChar char="ü"/>
            </a:pPr>
            <a:r>
              <a:rPr lang="es-ES" altLang="es-MX" sz="2200" b="1" dirty="0" smtClean="0">
                <a:solidFill>
                  <a:srgbClr val="0000CC"/>
                </a:solidFill>
                <a:effectLst>
                  <a:outerShdw blurRad="38100" dist="38100" dir="2700000" algn="tl">
                    <a:srgbClr val="000000">
                      <a:alpha val="43137"/>
                    </a:srgbClr>
                  </a:outerShdw>
                </a:effectLst>
              </a:rPr>
              <a:t>DESCRIBIR CÓMO SE COMPORTAN LAS PERSONAS EN DIVERSAS  CONDICIONES. </a:t>
            </a:r>
            <a:endParaRPr lang="es-MX" altLang="es-MX" sz="2200" b="1" dirty="0" smtClean="0">
              <a:solidFill>
                <a:srgbClr val="0000CC"/>
              </a:solidFill>
              <a:effectLst>
                <a:outerShdw blurRad="38100" dist="38100" dir="2700000" algn="tl">
                  <a:srgbClr val="000000">
                    <a:alpha val="43137"/>
                  </a:srgbClr>
                </a:outerShdw>
              </a:effectLst>
            </a:endParaRPr>
          </a:p>
          <a:p>
            <a:pPr algn="just" eaLnBrk="1" hangingPunct="1">
              <a:buClr>
                <a:srgbClr val="330099"/>
              </a:buClr>
              <a:buSzPct val="120000"/>
              <a:buFont typeface="Wingdings" pitchFamily="2" charset="2"/>
              <a:buNone/>
            </a:pPr>
            <a:endParaRPr lang="es-MX" altLang="es-MX" sz="2200" b="1" dirty="0" smtClean="0">
              <a:solidFill>
                <a:srgbClr val="0000CC"/>
              </a:solidFill>
              <a:effectLst>
                <a:outerShdw blurRad="38100" dist="38100" dir="2700000" algn="tl">
                  <a:srgbClr val="000000">
                    <a:alpha val="43137"/>
                  </a:srgbClr>
                </a:outerShdw>
              </a:effectLst>
            </a:endParaRPr>
          </a:p>
          <a:p>
            <a:pPr algn="just" eaLnBrk="1" hangingPunct="1">
              <a:buClr>
                <a:srgbClr val="330099"/>
              </a:buClr>
              <a:buSzPct val="120000"/>
              <a:buFont typeface="Wingdings" pitchFamily="2" charset="2"/>
              <a:buChar char="ü"/>
            </a:pPr>
            <a:r>
              <a:rPr lang="es-ES" altLang="es-MX" sz="2200" b="1" dirty="0" smtClean="0">
                <a:solidFill>
                  <a:srgbClr val="0000CC"/>
                </a:solidFill>
                <a:effectLst>
                  <a:outerShdw blurRad="38100" dist="38100" dir="2700000" algn="tl">
                    <a:srgbClr val="000000">
                      <a:alpha val="43137"/>
                    </a:srgbClr>
                  </a:outerShdw>
                </a:effectLst>
              </a:rPr>
              <a:t>PERMITE COMUNICARNOS CON UN LENGUAJE COMÚN RESPECTO DEL COMPORTAMIENTO HUMANO EN EL TRABAJO.      </a:t>
            </a:r>
          </a:p>
        </p:txBody>
      </p:sp>
      <p:sp>
        <p:nvSpPr>
          <p:cNvPr id="21509" name="Rectangle 6"/>
          <p:cNvSpPr>
            <a:spLocks noChangeArrowheads="1"/>
          </p:cNvSpPr>
          <p:nvPr/>
        </p:nvSpPr>
        <p:spPr bwMode="auto">
          <a:xfrm>
            <a:off x="3022600" y="1473200"/>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21511" name="Rectangle 11"/>
          <p:cNvSpPr>
            <a:spLocks noChangeArrowheads="1"/>
          </p:cNvSpPr>
          <p:nvPr/>
        </p:nvSpPr>
        <p:spPr bwMode="auto">
          <a:xfrm>
            <a:off x="3022600" y="2633663"/>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sp>
        <p:nvSpPr>
          <p:cNvPr id="21513" name="Rectangle 12"/>
          <p:cNvSpPr>
            <a:spLocks noChangeArrowheads="1"/>
          </p:cNvSpPr>
          <p:nvPr/>
        </p:nvSpPr>
        <p:spPr bwMode="auto">
          <a:xfrm>
            <a:off x="2262188" y="1566863"/>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21515" name="Rectangle 17"/>
          <p:cNvSpPr>
            <a:spLocks noChangeArrowheads="1"/>
          </p:cNvSpPr>
          <p:nvPr/>
        </p:nvSpPr>
        <p:spPr bwMode="auto">
          <a:xfrm>
            <a:off x="2262188" y="2727325"/>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sp>
        <p:nvSpPr>
          <p:cNvPr id="21517" name="Rectangle 18"/>
          <p:cNvSpPr>
            <a:spLocks noChangeArrowheads="1"/>
          </p:cNvSpPr>
          <p:nvPr/>
        </p:nvSpPr>
        <p:spPr bwMode="auto">
          <a:xfrm>
            <a:off x="1449388" y="950913"/>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21519" name="Rectangle 23"/>
          <p:cNvSpPr>
            <a:spLocks noChangeArrowheads="1"/>
          </p:cNvSpPr>
          <p:nvPr/>
        </p:nvSpPr>
        <p:spPr bwMode="auto">
          <a:xfrm>
            <a:off x="1449388" y="2111375"/>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pic>
        <p:nvPicPr>
          <p:cNvPr id="65546" name="Imagen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49825" y="1074738"/>
            <a:ext cx="4194175" cy="544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55298"/>
                                        </p:tgtEl>
                                        <p:attrNameLst>
                                          <p:attrName>style.visibility</p:attrName>
                                        </p:attrNameLst>
                                      </p:cBhvr>
                                      <p:to>
                                        <p:strVal val="visible"/>
                                      </p:to>
                                    </p:set>
                                    <p:animEffect transition="in" filter="barn(outHorizontal)">
                                      <p:cBhvr>
                                        <p:cTn id="7" dur="500"/>
                                        <p:tgtEl>
                                          <p:spTgt spid="55298"/>
                                        </p:tgtEl>
                                      </p:cBhvr>
                                    </p:animEffect>
                                  </p:childTnLst>
                                </p:cTn>
                              </p:par>
                            </p:childTnLst>
                          </p:cTn>
                        </p:par>
                        <p:par>
                          <p:cTn id="8" fill="hold" nodeType="afterGroup">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55300">
                                            <p:txEl>
                                              <p:pRg st="0" end="0"/>
                                            </p:txEl>
                                          </p:spTgt>
                                        </p:tgtEl>
                                        <p:attrNameLst>
                                          <p:attrName>style.visibility</p:attrName>
                                        </p:attrNameLst>
                                      </p:cBhvr>
                                      <p:to>
                                        <p:strVal val="visible"/>
                                      </p:to>
                                    </p:set>
                                    <p:anim calcmode="lin" valueType="num">
                                      <p:cBhvr additive="base">
                                        <p:cTn id="11" dur="500" fill="hold"/>
                                        <p:tgtEl>
                                          <p:spTgt spid="55300">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55300">
                                            <p:txEl>
                                              <p:pRg st="0" end="0"/>
                                            </p:txEl>
                                          </p:spTgt>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55300">
                                            <p:txEl>
                                              <p:pRg st="2" end="2"/>
                                            </p:txEl>
                                          </p:spTgt>
                                        </p:tgtEl>
                                        <p:attrNameLst>
                                          <p:attrName>style.visibility</p:attrName>
                                        </p:attrNameLst>
                                      </p:cBhvr>
                                      <p:to>
                                        <p:strVal val="visible"/>
                                      </p:to>
                                    </p:set>
                                    <p:anim calcmode="lin" valueType="num">
                                      <p:cBhvr additive="base">
                                        <p:cTn id="16" dur="500" fill="hold"/>
                                        <p:tgtEl>
                                          <p:spTgt spid="55300">
                                            <p:txEl>
                                              <p:pRg st="2" end="2"/>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55300">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autoUpdateAnimBg="0"/>
      <p:bldP spid="55300" grpId="0" build="p" autoUpdateAnimBg="0" advAuto="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1208088" y="-152400"/>
            <a:ext cx="7859712" cy="1065213"/>
          </a:xfrm>
        </p:spPr>
        <p:txBody>
          <a:bodyPr lIns="92075" tIns="46038" rIns="92075" bIns="46038"/>
          <a:lstStyle/>
          <a:p>
            <a:pPr algn="ctr" eaLnBrk="1" hangingPunct="1">
              <a:defRPr/>
            </a:pPr>
            <a:r>
              <a:rPr lang="es-MX" sz="2400" i="1" smtClean="0">
                <a:effectLst>
                  <a:outerShdw blurRad="38100" dist="38100" dir="2700000" algn="tl">
                    <a:srgbClr val="C0C0C0"/>
                  </a:outerShdw>
                </a:effectLst>
                <a:ea typeface="+mj-ea"/>
                <a:cs typeface="+mj-cs"/>
              </a:rPr>
              <a:t>OBJETIVOS DEL COMPORTAMIENTO ORGANIZACIONAL</a:t>
            </a:r>
            <a:endParaRPr lang="es-ES" sz="2400" i="1" smtClean="0">
              <a:effectLst>
                <a:outerShdw blurRad="38100" dist="38100" dir="2700000" algn="tl">
                  <a:srgbClr val="C0C0C0"/>
                </a:outerShdw>
              </a:effectLst>
              <a:ea typeface="+mj-ea"/>
              <a:cs typeface="+mj-cs"/>
            </a:endParaRPr>
          </a:p>
        </p:txBody>
      </p:sp>
      <p:sp>
        <p:nvSpPr>
          <p:cNvPr id="57348" name="Rectangle 4"/>
          <p:cNvSpPr>
            <a:spLocks noGrp="1" noChangeArrowheads="1"/>
          </p:cNvSpPr>
          <p:nvPr>
            <p:ph type="body" idx="1"/>
          </p:nvPr>
        </p:nvSpPr>
        <p:spPr>
          <a:xfrm>
            <a:off x="914400" y="924272"/>
            <a:ext cx="8147050" cy="4953000"/>
          </a:xfrm>
        </p:spPr>
        <p:txBody>
          <a:bodyPr/>
          <a:lstStyle/>
          <a:p>
            <a:pPr algn="just" eaLnBrk="1" hangingPunct="1">
              <a:buClr>
                <a:srgbClr val="330099"/>
              </a:buClr>
              <a:buSzPct val="120000"/>
              <a:buFont typeface="Wingdings" pitchFamily="2" charset="2"/>
              <a:buChar char="ü"/>
            </a:pPr>
            <a:r>
              <a:rPr lang="es-ES" altLang="es-MX" sz="2400" b="1" dirty="0" smtClean="0">
                <a:solidFill>
                  <a:srgbClr val="0000CC"/>
                </a:solidFill>
                <a:effectLst>
                  <a:outerShdw blurRad="38100" dist="38100" dir="2700000" algn="tl">
                    <a:srgbClr val="000000">
                      <a:alpha val="43137"/>
                    </a:srgbClr>
                  </a:outerShdw>
                </a:effectLst>
              </a:rPr>
              <a:t>PREDECIR EL COMPORTAMIENTO FUTURO DE LOS EMPLEADOS ES OTRO OBJETIVO</a:t>
            </a:r>
            <a:endParaRPr lang="es-MX" altLang="es-MX" sz="2400" b="1" dirty="0" smtClean="0">
              <a:solidFill>
                <a:srgbClr val="0000CC"/>
              </a:solidFill>
              <a:effectLst>
                <a:outerShdw blurRad="38100" dist="38100" dir="2700000" algn="tl">
                  <a:srgbClr val="000000">
                    <a:alpha val="43137"/>
                  </a:srgbClr>
                </a:outerShdw>
              </a:effectLst>
            </a:endParaRPr>
          </a:p>
          <a:p>
            <a:pPr algn="just" eaLnBrk="1" hangingPunct="1">
              <a:buClr>
                <a:srgbClr val="330099"/>
              </a:buClr>
              <a:buSzPct val="120000"/>
              <a:buFont typeface="Wingdings" pitchFamily="2" charset="2"/>
              <a:buChar char="ü"/>
            </a:pPr>
            <a:r>
              <a:rPr lang="es-ES" altLang="es-MX" sz="2400" b="1" dirty="0" smtClean="0">
                <a:solidFill>
                  <a:srgbClr val="0000CC"/>
                </a:solidFill>
                <a:effectLst>
                  <a:outerShdw blurRad="38100" dist="38100" dir="2700000" algn="tl">
                    <a:srgbClr val="000000">
                      <a:alpha val="43137"/>
                    </a:srgbClr>
                  </a:outerShdw>
                </a:effectLst>
              </a:rPr>
              <a:t>EL ÚLTIMO OBJETIVO DEL COMPORTAMIENTO ORGANIZACIONAL ES </a:t>
            </a:r>
            <a:r>
              <a:rPr lang="es-ES" altLang="es-MX" sz="2400" b="1" i="1" u="sng" dirty="0" smtClean="0">
                <a:solidFill>
                  <a:srgbClr val="FF0000"/>
                </a:solidFill>
                <a:effectLst>
                  <a:outerShdw blurRad="38100" dist="38100" dir="2700000" algn="tl">
                    <a:srgbClr val="000000">
                      <a:alpha val="43137"/>
                    </a:srgbClr>
                  </a:outerShdw>
                </a:effectLst>
              </a:rPr>
              <a:t>CONTROLAR, Y DESARROLLAR</a:t>
            </a:r>
            <a:r>
              <a:rPr lang="es-ES" altLang="es-MX" sz="2400" b="1" dirty="0" smtClean="0">
                <a:solidFill>
                  <a:srgbClr val="0000CC"/>
                </a:solidFill>
                <a:effectLst>
                  <a:outerShdw blurRad="38100" dist="38100" dir="2700000" algn="tl">
                    <a:srgbClr val="000000">
                      <a:alpha val="43137"/>
                    </a:srgbClr>
                  </a:outerShdw>
                </a:effectLst>
              </a:rPr>
              <a:t> CIERTA ACTIVIDAD HUMANA EN EL TRABAJO. </a:t>
            </a:r>
          </a:p>
          <a:p>
            <a:pPr algn="just" eaLnBrk="1" hangingPunct="1">
              <a:buClr>
                <a:srgbClr val="330099"/>
              </a:buClr>
              <a:buSzPct val="120000"/>
              <a:buFont typeface="Wingdings" pitchFamily="2" charset="2"/>
              <a:buChar char="ü"/>
            </a:pPr>
            <a:r>
              <a:rPr lang="es-ES" altLang="es-MX" sz="2400" b="1" dirty="0" smtClean="0">
                <a:solidFill>
                  <a:srgbClr val="0000CC"/>
                </a:solidFill>
                <a:effectLst>
                  <a:outerShdw blurRad="38100" dist="38100" dir="2700000" algn="tl">
                    <a:srgbClr val="000000">
                      <a:alpha val="43137"/>
                    </a:srgbClr>
                  </a:outerShdw>
                </a:effectLst>
              </a:rPr>
              <a:t>SOMOS RESPONSABLES DE LOS RESULTADOS DE RENDIMIENTO.</a:t>
            </a:r>
          </a:p>
        </p:txBody>
      </p:sp>
      <p:sp>
        <p:nvSpPr>
          <p:cNvPr id="22533" name="Rectangle 6"/>
          <p:cNvSpPr>
            <a:spLocks noChangeArrowheads="1"/>
          </p:cNvSpPr>
          <p:nvPr/>
        </p:nvSpPr>
        <p:spPr bwMode="auto">
          <a:xfrm>
            <a:off x="874713" y="1379538"/>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22535" name="Rectangle 11"/>
          <p:cNvSpPr>
            <a:spLocks noChangeArrowheads="1"/>
          </p:cNvSpPr>
          <p:nvPr/>
        </p:nvSpPr>
        <p:spPr bwMode="auto">
          <a:xfrm>
            <a:off x="874713" y="2540000"/>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pic>
        <p:nvPicPr>
          <p:cNvPr id="63494" name="Picture 10" descr="http://t0.gstatic.com/images?q=tbn:ANd9GcR_pjbtpynUrRMvpy_d9MUWRt0s3R2cTxRhtW3VgmsooQQVisQA">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0232" y="4179550"/>
            <a:ext cx="2088232" cy="234579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2537" name="Rectangle 12"/>
          <p:cNvSpPr>
            <a:spLocks noChangeArrowheads="1"/>
          </p:cNvSpPr>
          <p:nvPr/>
        </p:nvSpPr>
        <p:spPr bwMode="auto">
          <a:xfrm>
            <a:off x="365125" y="1687513"/>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22538" name="Rectangle 13"/>
          <p:cNvSpPr>
            <a:spLocks noChangeArrowheads="1"/>
          </p:cNvSpPr>
          <p:nvPr/>
        </p:nvSpPr>
        <p:spPr bwMode="auto">
          <a:xfrm>
            <a:off x="277813" y="1687513"/>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22539" name="Rectangle 17"/>
          <p:cNvSpPr>
            <a:spLocks noChangeArrowheads="1"/>
          </p:cNvSpPr>
          <p:nvPr/>
        </p:nvSpPr>
        <p:spPr bwMode="auto">
          <a:xfrm>
            <a:off x="365125" y="2847975"/>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sp>
        <p:nvSpPr>
          <p:cNvPr id="22541" name="Rectangle 18"/>
          <p:cNvSpPr>
            <a:spLocks noChangeArrowheads="1"/>
          </p:cNvSpPr>
          <p:nvPr/>
        </p:nvSpPr>
        <p:spPr bwMode="auto">
          <a:xfrm>
            <a:off x="1624013" y="1581150"/>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22543" name="Rectangle 23"/>
          <p:cNvSpPr>
            <a:spLocks noChangeArrowheads="1"/>
          </p:cNvSpPr>
          <p:nvPr/>
        </p:nvSpPr>
        <p:spPr bwMode="auto">
          <a:xfrm>
            <a:off x="1624013" y="2741613"/>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pic>
        <p:nvPicPr>
          <p:cNvPr id="2" name="Imagen 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403350" y="4522788"/>
            <a:ext cx="1824038" cy="2001837"/>
          </a:xfrm>
          <a:prstGeom prst="rect">
            <a:avLst/>
          </a:prstGeom>
          <a:noFill/>
          <a:ln>
            <a:noFill/>
          </a:ln>
          <a:effectLst>
            <a:outerShdw blurRad="190500" algn="tl" rotWithShape="0">
              <a:srgbClr val="808080">
                <a:alpha val="70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Imagen 2"/>
          <p:cNvPicPr>
            <a:picLocks noChangeAspect="1"/>
          </p:cNvPicPr>
          <p:nvPr/>
        </p:nvPicPr>
        <p:blipFill>
          <a:blip r:embed="rId6"/>
          <a:stretch>
            <a:fillRect/>
          </a:stretch>
        </p:blipFill>
        <p:spPr>
          <a:xfrm>
            <a:off x="3990149" y="4204940"/>
            <a:ext cx="2238035" cy="224839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57346"/>
                                        </p:tgtEl>
                                        <p:attrNameLst>
                                          <p:attrName>style.visibility</p:attrName>
                                        </p:attrNameLst>
                                      </p:cBhvr>
                                      <p:to>
                                        <p:strVal val="visible"/>
                                      </p:to>
                                    </p:set>
                                    <p:animEffect transition="in" filter="barn(outHorizontal)">
                                      <p:cBhvr>
                                        <p:cTn id="7" dur="500"/>
                                        <p:tgtEl>
                                          <p:spTgt spid="57346"/>
                                        </p:tgtEl>
                                      </p:cBhvr>
                                    </p:animEffect>
                                  </p:childTnLst>
                                </p:cTn>
                              </p:par>
                            </p:childTnLst>
                          </p:cTn>
                        </p:par>
                        <p:par>
                          <p:cTn id="8" fill="hold" nodeType="afterGroup">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57348">
                                            <p:txEl>
                                              <p:pRg st="0" end="0"/>
                                            </p:txEl>
                                          </p:spTgt>
                                        </p:tgtEl>
                                        <p:attrNameLst>
                                          <p:attrName>style.visibility</p:attrName>
                                        </p:attrNameLst>
                                      </p:cBhvr>
                                      <p:to>
                                        <p:strVal val="visible"/>
                                      </p:to>
                                    </p:set>
                                    <p:anim calcmode="lin" valueType="num">
                                      <p:cBhvr additive="base">
                                        <p:cTn id="11" dur="500" fill="hold"/>
                                        <p:tgtEl>
                                          <p:spTgt spid="57348">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57348">
                                            <p:txEl>
                                              <p:pRg st="0" end="0"/>
                                            </p:txEl>
                                          </p:spTgt>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57348">
                                            <p:txEl>
                                              <p:pRg st="1" end="1"/>
                                            </p:txEl>
                                          </p:spTgt>
                                        </p:tgtEl>
                                        <p:attrNameLst>
                                          <p:attrName>style.visibility</p:attrName>
                                        </p:attrNameLst>
                                      </p:cBhvr>
                                      <p:to>
                                        <p:strVal val="visible"/>
                                      </p:to>
                                    </p:set>
                                    <p:anim calcmode="lin" valueType="num">
                                      <p:cBhvr additive="base">
                                        <p:cTn id="16" dur="500" fill="hold"/>
                                        <p:tgtEl>
                                          <p:spTgt spid="57348">
                                            <p:txEl>
                                              <p:pRg st="1" end="1"/>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57348">
                                            <p:txEl>
                                              <p:pRg st="1" end="1"/>
                                            </p:txEl>
                                          </p:spTgt>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grpId="0" nodeType="afterEffect">
                                  <p:stCondLst>
                                    <p:cond delay="0"/>
                                  </p:stCondLst>
                                  <p:childTnLst>
                                    <p:set>
                                      <p:cBhvr>
                                        <p:cTn id="20" dur="1" fill="hold">
                                          <p:stCondLst>
                                            <p:cond delay="0"/>
                                          </p:stCondLst>
                                        </p:cTn>
                                        <p:tgtEl>
                                          <p:spTgt spid="57348">
                                            <p:txEl>
                                              <p:pRg st="2" end="2"/>
                                            </p:txEl>
                                          </p:spTgt>
                                        </p:tgtEl>
                                        <p:attrNameLst>
                                          <p:attrName>style.visibility</p:attrName>
                                        </p:attrNameLst>
                                      </p:cBhvr>
                                      <p:to>
                                        <p:strVal val="visible"/>
                                      </p:to>
                                    </p:set>
                                    <p:anim calcmode="lin" valueType="num">
                                      <p:cBhvr additive="base">
                                        <p:cTn id="21" dur="500" fill="hold"/>
                                        <p:tgtEl>
                                          <p:spTgt spid="57348">
                                            <p:txEl>
                                              <p:pRg st="2" end="2"/>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57348">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autoUpdateAnimBg="0"/>
      <p:bldP spid="57348" grpId="0" build="p" autoUpdateAnimBg="0" advAuto="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73729" name="Imagen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2420888"/>
            <a:ext cx="3131840" cy="37578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194" name="Rectangle 2"/>
          <p:cNvSpPr>
            <a:spLocks noGrp="1" noChangeArrowheads="1"/>
          </p:cNvSpPr>
          <p:nvPr>
            <p:ph type="title"/>
          </p:nvPr>
        </p:nvSpPr>
        <p:spPr>
          <a:xfrm>
            <a:off x="827584" y="491579"/>
            <a:ext cx="7772400" cy="1065213"/>
          </a:xfrm>
        </p:spPr>
        <p:txBody>
          <a:bodyPr lIns="92075" tIns="46038" rIns="92075" bIns="46038"/>
          <a:lstStyle/>
          <a:p>
            <a:pPr algn="ctr" eaLnBrk="1" hangingPunct="1"/>
            <a:r>
              <a:rPr lang="es-MX" altLang="es-MX" sz="2800" i="1" dirty="0" smtClean="0">
                <a:solidFill>
                  <a:srgbClr val="FF0000"/>
                </a:solidFill>
                <a:effectLst>
                  <a:outerShdw blurRad="38100" dist="38100" dir="2700000" algn="tl">
                    <a:srgbClr val="C0C0C0"/>
                  </a:outerShdw>
                </a:effectLst>
              </a:rPr>
              <a:t>¿CUÁLES SON LAS ÁREAS DE INFLUENCIA DE LA ADMINISTRACIÓN DE RECURSOS HUMANOS?</a:t>
            </a:r>
            <a:endParaRPr lang="es-ES" altLang="es-MX" sz="2800" i="1" dirty="0" smtClean="0">
              <a:solidFill>
                <a:srgbClr val="FF0000"/>
              </a:solidFill>
              <a:effectLst>
                <a:outerShdw blurRad="38100" dist="38100" dir="2700000" algn="tl">
                  <a:srgbClr val="C0C0C0"/>
                </a:outerShdw>
              </a:effectLst>
            </a:endParaRPr>
          </a:p>
        </p:txBody>
      </p:sp>
      <p:sp>
        <p:nvSpPr>
          <p:cNvPr id="8195" name="Rectangle 3"/>
          <p:cNvSpPr>
            <a:spLocks noGrp="1" noChangeArrowheads="1"/>
          </p:cNvSpPr>
          <p:nvPr>
            <p:ph type="body" idx="1"/>
          </p:nvPr>
        </p:nvSpPr>
        <p:spPr>
          <a:xfrm>
            <a:off x="755650" y="1602383"/>
            <a:ext cx="5942013" cy="4706937"/>
          </a:xfrm>
        </p:spPr>
        <p:txBody>
          <a:bodyPr lIns="92075" tIns="46038" rIns="92075" bIns="46038"/>
          <a:lstStyle/>
          <a:p>
            <a:pPr eaLnBrk="1" hangingPunct="1">
              <a:lnSpc>
                <a:spcPct val="90000"/>
              </a:lnSpc>
            </a:pPr>
            <a:r>
              <a:rPr lang="es-MX" altLang="es-MX" sz="2400" b="1" dirty="0" smtClean="0">
                <a:solidFill>
                  <a:srgbClr val="0000CC"/>
                </a:solidFill>
                <a:effectLst>
                  <a:outerShdw blurRad="38100" dist="38100" dir="2700000" algn="tl">
                    <a:srgbClr val="000000">
                      <a:alpha val="43137"/>
                    </a:srgbClr>
                  </a:outerShdw>
                </a:effectLst>
              </a:rPr>
              <a:t>RECLUTAMIENTO Y SELECCIÓN.</a:t>
            </a:r>
          </a:p>
          <a:p>
            <a:pPr eaLnBrk="1" hangingPunct="1">
              <a:lnSpc>
                <a:spcPct val="90000"/>
              </a:lnSpc>
            </a:pPr>
            <a:r>
              <a:rPr lang="es-MX" altLang="es-MX" sz="2400" b="1" dirty="0" smtClean="0">
                <a:solidFill>
                  <a:srgbClr val="0000CC"/>
                </a:solidFill>
                <a:effectLst>
                  <a:outerShdw blurRad="38100" dist="38100" dir="2700000" algn="tl">
                    <a:srgbClr val="000000">
                      <a:alpha val="43137"/>
                    </a:srgbClr>
                  </a:outerShdw>
                </a:effectLst>
              </a:rPr>
              <a:t>ANÁLISIS DE PUESTOS.</a:t>
            </a:r>
          </a:p>
          <a:p>
            <a:pPr eaLnBrk="1" hangingPunct="1">
              <a:lnSpc>
                <a:spcPct val="90000"/>
              </a:lnSpc>
            </a:pPr>
            <a:r>
              <a:rPr lang="es-MX" altLang="es-MX" sz="2400" b="1" dirty="0" smtClean="0">
                <a:solidFill>
                  <a:srgbClr val="0000CC"/>
                </a:solidFill>
                <a:effectLst>
                  <a:outerShdw blurRad="38100" dist="38100" dir="2700000" algn="tl">
                    <a:srgbClr val="000000">
                      <a:alpha val="43137"/>
                    </a:srgbClr>
                  </a:outerShdw>
                </a:effectLst>
              </a:rPr>
              <a:t>EVALUACIÓN DEL DESEMPEÑO.</a:t>
            </a:r>
          </a:p>
          <a:p>
            <a:pPr eaLnBrk="1" hangingPunct="1">
              <a:lnSpc>
                <a:spcPct val="90000"/>
              </a:lnSpc>
            </a:pPr>
            <a:r>
              <a:rPr lang="es-MX" altLang="es-MX" sz="2400" b="1" dirty="0" smtClean="0">
                <a:solidFill>
                  <a:srgbClr val="0000CC"/>
                </a:solidFill>
                <a:effectLst>
                  <a:outerShdw blurRad="38100" dist="38100" dir="2700000" algn="tl">
                    <a:srgbClr val="000000">
                      <a:alpha val="43137"/>
                    </a:srgbClr>
                  </a:outerShdw>
                </a:effectLst>
              </a:rPr>
              <a:t>ESCALAFÓN.</a:t>
            </a:r>
          </a:p>
          <a:p>
            <a:pPr eaLnBrk="1" hangingPunct="1">
              <a:lnSpc>
                <a:spcPct val="90000"/>
              </a:lnSpc>
            </a:pPr>
            <a:r>
              <a:rPr lang="es-MX" altLang="es-MX" sz="2400" b="1" dirty="0" smtClean="0">
                <a:solidFill>
                  <a:srgbClr val="0000CC"/>
                </a:solidFill>
                <a:effectLst>
                  <a:outerShdw blurRad="38100" dist="38100" dir="2700000" algn="tl">
                    <a:srgbClr val="000000">
                      <a:alpha val="43137"/>
                    </a:srgbClr>
                  </a:outerShdw>
                </a:effectLst>
              </a:rPr>
              <a:t>SUELDOS Y SALARIOS.</a:t>
            </a:r>
          </a:p>
          <a:p>
            <a:pPr eaLnBrk="1" hangingPunct="1">
              <a:lnSpc>
                <a:spcPct val="90000"/>
              </a:lnSpc>
            </a:pPr>
            <a:r>
              <a:rPr lang="es-MX" altLang="es-MX" sz="2400" b="1" dirty="0" smtClean="0">
                <a:solidFill>
                  <a:srgbClr val="0000CC"/>
                </a:solidFill>
                <a:effectLst>
                  <a:outerShdw blurRad="38100" dist="38100" dir="2700000" algn="tl">
                    <a:srgbClr val="000000">
                      <a:alpha val="43137"/>
                    </a:srgbClr>
                  </a:outerShdw>
                </a:effectLst>
              </a:rPr>
              <a:t>SEGURIDAD,  HIGIENE Y AMBIENTE </a:t>
            </a:r>
          </a:p>
          <a:p>
            <a:pPr eaLnBrk="1" hangingPunct="1">
              <a:lnSpc>
                <a:spcPct val="90000"/>
              </a:lnSpc>
              <a:buFont typeface="Wingdings" pitchFamily="2" charset="2"/>
              <a:buNone/>
            </a:pPr>
            <a:r>
              <a:rPr lang="es-MX" altLang="es-MX" sz="2400" b="1" dirty="0" smtClean="0">
                <a:solidFill>
                  <a:srgbClr val="0000CC"/>
                </a:solidFill>
                <a:effectLst>
                  <a:outerShdw blurRad="38100" dist="38100" dir="2700000" algn="tl">
                    <a:srgbClr val="000000">
                      <a:alpha val="43137"/>
                    </a:srgbClr>
                  </a:outerShdw>
                </a:effectLst>
              </a:rPr>
              <a:t>    EN EL TRABAJO.</a:t>
            </a:r>
          </a:p>
          <a:p>
            <a:pPr eaLnBrk="1" hangingPunct="1">
              <a:lnSpc>
                <a:spcPct val="90000"/>
              </a:lnSpc>
            </a:pPr>
            <a:r>
              <a:rPr lang="es-MX" altLang="es-MX" sz="2400" b="1" dirty="0" smtClean="0">
                <a:solidFill>
                  <a:srgbClr val="0000CC"/>
                </a:solidFill>
                <a:effectLst>
                  <a:outerShdw blurRad="38100" dist="38100" dir="2700000" algn="tl">
                    <a:srgbClr val="000000">
                      <a:alpha val="43137"/>
                    </a:srgbClr>
                  </a:outerShdw>
                </a:effectLst>
              </a:rPr>
              <a:t>INDUCCIÓN, CAPACITACIÓN Y DESARROLLO.</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barn(outHorizontal)">
                                      <p:cBhvr>
                                        <p:cTn id="7" dur="500"/>
                                        <p:tgtEl>
                                          <p:spTgt spid="8194"/>
                                        </p:tgtEl>
                                      </p:cBhvr>
                                    </p:animEffect>
                                  </p:childTnLst>
                                </p:cTn>
                              </p:par>
                            </p:childTnLst>
                          </p:cTn>
                        </p:par>
                        <p:par>
                          <p:cTn id="8" fill="hold" nodeType="afterGroup">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8195">
                                            <p:txEl>
                                              <p:pRg st="0" end="0"/>
                                            </p:txEl>
                                          </p:spTgt>
                                        </p:tgtEl>
                                        <p:attrNameLst>
                                          <p:attrName>style.visibility</p:attrName>
                                        </p:attrNameLst>
                                      </p:cBhvr>
                                      <p:to>
                                        <p:strVal val="visible"/>
                                      </p:to>
                                    </p:set>
                                    <p:anim calcmode="lin" valueType="num">
                                      <p:cBhvr additive="base">
                                        <p:cTn id="11" dur="500" fill="hold"/>
                                        <p:tgtEl>
                                          <p:spTgt spid="8195">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8195">
                                            <p:txEl>
                                              <p:pRg st="0" end="0"/>
                                            </p:txEl>
                                          </p:spTgt>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2" presetClass="entr" presetSubtype="2" fill="hold" grpId="0" nodeType="afterEffect">
                                  <p:stCondLst>
                                    <p:cond delay="0"/>
                                  </p:stCondLst>
                                  <p:childTnLst>
                                    <p:set>
                                      <p:cBhvr>
                                        <p:cTn id="15" dur="1" fill="hold">
                                          <p:stCondLst>
                                            <p:cond delay="0"/>
                                          </p:stCondLst>
                                        </p:cTn>
                                        <p:tgtEl>
                                          <p:spTgt spid="8195">
                                            <p:txEl>
                                              <p:pRg st="1" end="1"/>
                                            </p:txEl>
                                          </p:spTgt>
                                        </p:tgtEl>
                                        <p:attrNameLst>
                                          <p:attrName>style.visibility</p:attrName>
                                        </p:attrNameLst>
                                      </p:cBhvr>
                                      <p:to>
                                        <p:strVal val="visible"/>
                                      </p:to>
                                    </p:set>
                                    <p:anim calcmode="lin" valueType="num">
                                      <p:cBhvr additive="base">
                                        <p:cTn id="16" dur="500" fill="hold"/>
                                        <p:tgtEl>
                                          <p:spTgt spid="8195">
                                            <p:txEl>
                                              <p:pRg st="1" end="1"/>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8195">
                                            <p:txEl>
                                              <p:pRg st="1" end="1"/>
                                            </p:txEl>
                                          </p:spTgt>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1500"/>
                            </p:stCondLst>
                            <p:childTnLst>
                              <p:par>
                                <p:cTn id="19" presetID="2" presetClass="entr" presetSubtype="2" fill="hold" grpId="0" nodeType="afterEffect">
                                  <p:stCondLst>
                                    <p:cond delay="0"/>
                                  </p:stCondLst>
                                  <p:childTnLst>
                                    <p:set>
                                      <p:cBhvr>
                                        <p:cTn id="20" dur="1" fill="hold">
                                          <p:stCondLst>
                                            <p:cond delay="0"/>
                                          </p:stCondLst>
                                        </p:cTn>
                                        <p:tgtEl>
                                          <p:spTgt spid="8195">
                                            <p:txEl>
                                              <p:pRg st="2" end="2"/>
                                            </p:txEl>
                                          </p:spTgt>
                                        </p:tgtEl>
                                        <p:attrNameLst>
                                          <p:attrName>style.visibility</p:attrName>
                                        </p:attrNameLst>
                                      </p:cBhvr>
                                      <p:to>
                                        <p:strVal val="visible"/>
                                      </p:to>
                                    </p:set>
                                    <p:anim calcmode="lin" valueType="num">
                                      <p:cBhvr additive="base">
                                        <p:cTn id="21" dur="500" fill="hold"/>
                                        <p:tgtEl>
                                          <p:spTgt spid="8195">
                                            <p:txEl>
                                              <p:pRg st="2" end="2"/>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8195">
                                            <p:txEl>
                                              <p:pRg st="2" end="2"/>
                                            </p:txEl>
                                          </p:spTgt>
                                        </p:tgtEl>
                                        <p:attrNameLst>
                                          <p:attrName>ppt_y</p:attrName>
                                        </p:attrNameLst>
                                      </p:cBhvr>
                                      <p:tavLst>
                                        <p:tav tm="0">
                                          <p:val>
                                            <p:strVal val="#ppt_y"/>
                                          </p:val>
                                        </p:tav>
                                        <p:tav tm="100000">
                                          <p:val>
                                            <p:strVal val="#ppt_y"/>
                                          </p:val>
                                        </p:tav>
                                      </p:tavLst>
                                    </p:anim>
                                  </p:childTnLst>
                                </p:cTn>
                              </p:par>
                            </p:childTnLst>
                          </p:cTn>
                        </p:par>
                        <p:par>
                          <p:cTn id="23" fill="hold" nodeType="afterGroup">
                            <p:stCondLst>
                              <p:cond delay="2000"/>
                            </p:stCondLst>
                            <p:childTnLst>
                              <p:par>
                                <p:cTn id="24" presetID="2" presetClass="entr" presetSubtype="2" fill="hold" grpId="0" nodeType="afterEffect">
                                  <p:stCondLst>
                                    <p:cond delay="0"/>
                                  </p:stCondLst>
                                  <p:childTnLst>
                                    <p:set>
                                      <p:cBhvr>
                                        <p:cTn id="25" dur="1" fill="hold">
                                          <p:stCondLst>
                                            <p:cond delay="0"/>
                                          </p:stCondLst>
                                        </p:cTn>
                                        <p:tgtEl>
                                          <p:spTgt spid="8195">
                                            <p:txEl>
                                              <p:pRg st="3" end="3"/>
                                            </p:txEl>
                                          </p:spTgt>
                                        </p:tgtEl>
                                        <p:attrNameLst>
                                          <p:attrName>style.visibility</p:attrName>
                                        </p:attrNameLst>
                                      </p:cBhvr>
                                      <p:to>
                                        <p:strVal val="visible"/>
                                      </p:to>
                                    </p:set>
                                    <p:anim calcmode="lin" valueType="num">
                                      <p:cBhvr additive="base">
                                        <p:cTn id="26" dur="500" fill="hold"/>
                                        <p:tgtEl>
                                          <p:spTgt spid="8195">
                                            <p:txEl>
                                              <p:pRg st="3" end="3"/>
                                            </p:txEl>
                                          </p:spTgt>
                                        </p:tgtEl>
                                        <p:attrNameLst>
                                          <p:attrName>ppt_x</p:attrName>
                                        </p:attrNameLst>
                                      </p:cBhvr>
                                      <p:tavLst>
                                        <p:tav tm="0">
                                          <p:val>
                                            <p:strVal val="1+#ppt_w/2"/>
                                          </p:val>
                                        </p:tav>
                                        <p:tav tm="100000">
                                          <p:val>
                                            <p:strVal val="#ppt_x"/>
                                          </p:val>
                                        </p:tav>
                                      </p:tavLst>
                                    </p:anim>
                                    <p:anim calcmode="lin" valueType="num">
                                      <p:cBhvr additive="base">
                                        <p:cTn id="27" dur="500" fill="hold"/>
                                        <p:tgtEl>
                                          <p:spTgt spid="8195">
                                            <p:txEl>
                                              <p:pRg st="3" end="3"/>
                                            </p:txEl>
                                          </p:spTgt>
                                        </p:tgtEl>
                                        <p:attrNameLst>
                                          <p:attrName>ppt_y</p:attrName>
                                        </p:attrNameLst>
                                      </p:cBhvr>
                                      <p:tavLst>
                                        <p:tav tm="0">
                                          <p:val>
                                            <p:strVal val="#ppt_y"/>
                                          </p:val>
                                        </p:tav>
                                        <p:tav tm="100000">
                                          <p:val>
                                            <p:strVal val="#ppt_y"/>
                                          </p:val>
                                        </p:tav>
                                      </p:tavLst>
                                    </p:anim>
                                  </p:childTnLst>
                                </p:cTn>
                              </p:par>
                            </p:childTnLst>
                          </p:cTn>
                        </p:par>
                        <p:par>
                          <p:cTn id="28" fill="hold" nodeType="afterGroup">
                            <p:stCondLst>
                              <p:cond delay="2500"/>
                            </p:stCondLst>
                            <p:childTnLst>
                              <p:par>
                                <p:cTn id="29" presetID="2" presetClass="entr" presetSubtype="2" fill="hold" grpId="0" nodeType="afterEffect">
                                  <p:stCondLst>
                                    <p:cond delay="0"/>
                                  </p:stCondLst>
                                  <p:childTnLst>
                                    <p:set>
                                      <p:cBhvr>
                                        <p:cTn id="30" dur="1" fill="hold">
                                          <p:stCondLst>
                                            <p:cond delay="0"/>
                                          </p:stCondLst>
                                        </p:cTn>
                                        <p:tgtEl>
                                          <p:spTgt spid="8195">
                                            <p:txEl>
                                              <p:pRg st="4" end="4"/>
                                            </p:txEl>
                                          </p:spTgt>
                                        </p:tgtEl>
                                        <p:attrNameLst>
                                          <p:attrName>style.visibility</p:attrName>
                                        </p:attrNameLst>
                                      </p:cBhvr>
                                      <p:to>
                                        <p:strVal val="visible"/>
                                      </p:to>
                                    </p:set>
                                    <p:anim calcmode="lin" valueType="num">
                                      <p:cBhvr additive="base">
                                        <p:cTn id="31" dur="500" fill="hold"/>
                                        <p:tgtEl>
                                          <p:spTgt spid="8195">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8195">
                                            <p:txEl>
                                              <p:pRg st="4" end="4"/>
                                            </p:txEl>
                                          </p:spTgt>
                                        </p:tgtEl>
                                        <p:attrNameLst>
                                          <p:attrName>ppt_y</p:attrName>
                                        </p:attrNameLst>
                                      </p:cBhvr>
                                      <p:tavLst>
                                        <p:tav tm="0">
                                          <p:val>
                                            <p:strVal val="#ppt_y"/>
                                          </p:val>
                                        </p:tav>
                                        <p:tav tm="100000">
                                          <p:val>
                                            <p:strVal val="#ppt_y"/>
                                          </p:val>
                                        </p:tav>
                                      </p:tavLst>
                                    </p:anim>
                                  </p:childTnLst>
                                </p:cTn>
                              </p:par>
                            </p:childTnLst>
                          </p:cTn>
                        </p:par>
                        <p:par>
                          <p:cTn id="33" fill="hold" nodeType="afterGroup">
                            <p:stCondLst>
                              <p:cond delay="3000"/>
                            </p:stCondLst>
                            <p:childTnLst>
                              <p:par>
                                <p:cTn id="34" presetID="2" presetClass="entr" presetSubtype="2" fill="hold" grpId="0" nodeType="afterEffect">
                                  <p:stCondLst>
                                    <p:cond delay="0"/>
                                  </p:stCondLst>
                                  <p:childTnLst>
                                    <p:set>
                                      <p:cBhvr>
                                        <p:cTn id="35" dur="1" fill="hold">
                                          <p:stCondLst>
                                            <p:cond delay="0"/>
                                          </p:stCondLst>
                                        </p:cTn>
                                        <p:tgtEl>
                                          <p:spTgt spid="8195">
                                            <p:txEl>
                                              <p:pRg st="5" end="5"/>
                                            </p:txEl>
                                          </p:spTgt>
                                        </p:tgtEl>
                                        <p:attrNameLst>
                                          <p:attrName>style.visibility</p:attrName>
                                        </p:attrNameLst>
                                      </p:cBhvr>
                                      <p:to>
                                        <p:strVal val="visible"/>
                                      </p:to>
                                    </p:set>
                                    <p:anim calcmode="lin" valueType="num">
                                      <p:cBhvr additive="base">
                                        <p:cTn id="36" dur="500" fill="hold"/>
                                        <p:tgtEl>
                                          <p:spTgt spid="8195">
                                            <p:txEl>
                                              <p:pRg st="5" end="5"/>
                                            </p:txEl>
                                          </p:spTgt>
                                        </p:tgtEl>
                                        <p:attrNameLst>
                                          <p:attrName>ppt_x</p:attrName>
                                        </p:attrNameLst>
                                      </p:cBhvr>
                                      <p:tavLst>
                                        <p:tav tm="0">
                                          <p:val>
                                            <p:strVal val="1+#ppt_w/2"/>
                                          </p:val>
                                        </p:tav>
                                        <p:tav tm="100000">
                                          <p:val>
                                            <p:strVal val="#ppt_x"/>
                                          </p:val>
                                        </p:tav>
                                      </p:tavLst>
                                    </p:anim>
                                    <p:anim calcmode="lin" valueType="num">
                                      <p:cBhvr additive="base">
                                        <p:cTn id="37" dur="500" fill="hold"/>
                                        <p:tgtEl>
                                          <p:spTgt spid="8195">
                                            <p:txEl>
                                              <p:pRg st="5" end="5"/>
                                            </p:txEl>
                                          </p:spTgt>
                                        </p:tgtEl>
                                        <p:attrNameLst>
                                          <p:attrName>ppt_y</p:attrName>
                                        </p:attrNameLst>
                                      </p:cBhvr>
                                      <p:tavLst>
                                        <p:tav tm="0">
                                          <p:val>
                                            <p:strVal val="#ppt_y"/>
                                          </p:val>
                                        </p:tav>
                                        <p:tav tm="100000">
                                          <p:val>
                                            <p:strVal val="#ppt_y"/>
                                          </p:val>
                                        </p:tav>
                                      </p:tavLst>
                                    </p:anim>
                                  </p:childTnLst>
                                </p:cTn>
                              </p:par>
                            </p:childTnLst>
                          </p:cTn>
                        </p:par>
                        <p:par>
                          <p:cTn id="38" fill="hold" nodeType="afterGroup">
                            <p:stCondLst>
                              <p:cond delay="3500"/>
                            </p:stCondLst>
                            <p:childTnLst>
                              <p:par>
                                <p:cTn id="39" presetID="2" presetClass="entr" presetSubtype="2" fill="hold" grpId="0" nodeType="afterEffect">
                                  <p:stCondLst>
                                    <p:cond delay="0"/>
                                  </p:stCondLst>
                                  <p:childTnLst>
                                    <p:set>
                                      <p:cBhvr>
                                        <p:cTn id="40" dur="1" fill="hold">
                                          <p:stCondLst>
                                            <p:cond delay="0"/>
                                          </p:stCondLst>
                                        </p:cTn>
                                        <p:tgtEl>
                                          <p:spTgt spid="8195">
                                            <p:txEl>
                                              <p:pRg st="6" end="6"/>
                                            </p:txEl>
                                          </p:spTgt>
                                        </p:tgtEl>
                                        <p:attrNameLst>
                                          <p:attrName>style.visibility</p:attrName>
                                        </p:attrNameLst>
                                      </p:cBhvr>
                                      <p:to>
                                        <p:strVal val="visible"/>
                                      </p:to>
                                    </p:set>
                                    <p:anim calcmode="lin" valueType="num">
                                      <p:cBhvr additive="base">
                                        <p:cTn id="41" dur="500" fill="hold"/>
                                        <p:tgtEl>
                                          <p:spTgt spid="8195">
                                            <p:txEl>
                                              <p:pRg st="6" end="6"/>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8195">
                                            <p:txEl>
                                              <p:pRg st="6" end="6"/>
                                            </p:txEl>
                                          </p:spTgt>
                                        </p:tgtEl>
                                        <p:attrNameLst>
                                          <p:attrName>ppt_y</p:attrName>
                                        </p:attrNameLst>
                                      </p:cBhvr>
                                      <p:tavLst>
                                        <p:tav tm="0">
                                          <p:val>
                                            <p:strVal val="#ppt_y"/>
                                          </p:val>
                                        </p:tav>
                                        <p:tav tm="100000">
                                          <p:val>
                                            <p:strVal val="#ppt_y"/>
                                          </p:val>
                                        </p:tav>
                                      </p:tavLst>
                                    </p:anim>
                                  </p:childTnLst>
                                </p:cTn>
                              </p:par>
                            </p:childTnLst>
                          </p:cTn>
                        </p:par>
                        <p:par>
                          <p:cTn id="43" fill="hold" nodeType="afterGroup">
                            <p:stCondLst>
                              <p:cond delay="4000"/>
                            </p:stCondLst>
                            <p:childTnLst>
                              <p:par>
                                <p:cTn id="44" presetID="2" presetClass="entr" presetSubtype="2" fill="hold" grpId="0" nodeType="afterEffect">
                                  <p:stCondLst>
                                    <p:cond delay="0"/>
                                  </p:stCondLst>
                                  <p:childTnLst>
                                    <p:set>
                                      <p:cBhvr>
                                        <p:cTn id="45" dur="1" fill="hold">
                                          <p:stCondLst>
                                            <p:cond delay="0"/>
                                          </p:stCondLst>
                                        </p:cTn>
                                        <p:tgtEl>
                                          <p:spTgt spid="8195">
                                            <p:txEl>
                                              <p:pRg st="7" end="7"/>
                                            </p:txEl>
                                          </p:spTgt>
                                        </p:tgtEl>
                                        <p:attrNameLst>
                                          <p:attrName>style.visibility</p:attrName>
                                        </p:attrNameLst>
                                      </p:cBhvr>
                                      <p:to>
                                        <p:strVal val="visible"/>
                                      </p:to>
                                    </p:set>
                                    <p:anim calcmode="lin" valueType="num">
                                      <p:cBhvr additive="base">
                                        <p:cTn id="46" dur="500" fill="hold"/>
                                        <p:tgtEl>
                                          <p:spTgt spid="8195">
                                            <p:txEl>
                                              <p:pRg st="7" end="7"/>
                                            </p:txEl>
                                          </p:spTgt>
                                        </p:tgtEl>
                                        <p:attrNameLst>
                                          <p:attrName>ppt_x</p:attrName>
                                        </p:attrNameLst>
                                      </p:cBhvr>
                                      <p:tavLst>
                                        <p:tav tm="0">
                                          <p:val>
                                            <p:strVal val="1+#ppt_w/2"/>
                                          </p:val>
                                        </p:tav>
                                        <p:tav tm="100000">
                                          <p:val>
                                            <p:strVal val="#ppt_x"/>
                                          </p:val>
                                        </p:tav>
                                      </p:tavLst>
                                    </p:anim>
                                    <p:anim calcmode="lin" valueType="num">
                                      <p:cBhvr additive="base">
                                        <p:cTn id="47" dur="500" fill="hold"/>
                                        <p:tgtEl>
                                          <p:spTgt spid="8195">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utoUpdateAnimBg="0"/>
      <p:bldP spid="8195" grpId="0" build="p" autoUpdateAnimBg="0" advAuto="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1437456" y="1628800"/>
            <a:ext cx="7239000" cy="4706937"/>
          </a:xfrm>
        </p:spPr>
        <p:txBody>
          <a:bodyPr lIns="92075" tIns="46038" rIns="92075" bIns="46038"/>
          <a:lstStyle/>
          <a:p>
            <a:pPr eaLnBrk="1" hangingPunct="1">
              <a:lnSpc>
                <a:spcPct val="90000"/>
              </a:lnSpc>
              <a:buFont typeface="Wingdings" charset="0"/>
              <a:buChar char="l"/>
              <a:defRPr/>
            </a:pPr>
            <a:r>
              <a:rPr lang="es-MX" sz="2400" b="1" dirty="0" smtClean="0">
                <a:solidFill>
                  <a:srgbClr val="0000CC"/>
                </a:solidFill>
                <a:effectLst>
                  <a:outerShdw blurRad="38100" dist="38100" dir="2700000" algn="tl">
                    <a:srgbClr val="000000">
                      <a:alpha val="43137"/>
                    </a:srgbClr>
                  </a:outerShdw>
                </a:effectLst>
                <a:ea typeface="ＭＳ Ｐゴシック" charset="0"/>
                <a:cs typeface="+mn-cs"/>
              </a:rPr>
              <a:t>GRUPOS </a:t>
            </a:r>
            <a:r>
              <a:rPr lang="es-MX" sz="2400" b="1" dirty="0">
                <a:solidFill>
                  <a:srgbClr val="0000CC"/>
                </a:solidFill>
                <a:effectLst>
                  <a:outerShdw blurRad="38100" dist="38100" dir="2700000" algn="tl">
                    <a:srgbClr val="000000">
                      <a:alpha val="43137"/>
                    </a:srgbClr>
                  </a:outerShdw>
                </a:effectLst>
                <a:ea typeface="ＭＳ Ｐゴシック" charset="0"/>
                <a:cs typeface="+mn-cs"/>
              </a:rPr>
              <a:t>Y EQUIPOS DE TRABAJO.</a:t>
            </a:r>
          </a:p>
          <a:p>
            <a:pPr eaLnBrk="1" hangingPunct="1">
              <a:lnSpc>
                <a:spcPct val="90000"/>
              </a:lnSpc>
              <a:buFont typeface="Wingdings" charset="0"/>
              <a:buChar char="l"/>
              <a:defRPr/>
            </a:pPr>
            <a:r>
              <a:rPr lang="es-MX" sz="2400" b="1" dirty="0" smtClean="0">
                <a:solidFill>
                  <a:srgbClr val="0000CC"/>
                </a:solidFill>
                <a:effectLst>
                  <a:outerShdw blurRad="38100" dist="38100" dir="2700000" algn="tl">
                    <a:srgbClr val="000000">
                      <a:alpha val="43137"/>
                    </a:srgbClr>
                  </a:outerShdw>
                </a:effectLst>
                <a:ea typeface="ＭＳ Ｐゴシック" charset="0"/>
                <a:cs typeface="+mn-cs"/>
              </a:rPr>
              <a:t>CLÍMA </a:t>
            </a:r>
            <a:r>
              <a:rPr lang="es-MX" sz="2400" b="1" dirty="0">
                <a:solidFill>
                  <a:srgbClr val="0000CC"/>
                </a:solidFill>
                <a:effectLst>
                  <a:outerShdw blurRad="38100" dist="38100" dir="2700000" algn="tl">
                    <a:srgbClr val="000000">
                      <a:alpha val="43137"/>
                    </a:srgbClr>
                  </a:outerShdw>
                </a:effectLst>
                <a:ea typeface="ＭＳ Ｐゴシック" charset="0"/>
                <a:cs typeface="+mn-cs"/>
              </a:rPr>
              <a:t>Y CULTURA ORGANIZACIONAL.</a:t>
            </a:r>
          </a:p>
          <a:p>
            <a:pPr eaLnBrk="1" hangingPunct="1">
              <a:lnSpc>
                <a:spcPct val="90000"/>
              </a:lnSpc>
              <a:buFont typeface="Wingdings" charset="0"/>
              <a:buChar char="l"/>
              <a:defRPr/>
            </a:pPr>
            <a:r>
              <a:rPr lang="es-MX" sz="2400" b="1" dirty="0" smtClean="0">
                <a:solidFill>
                  <a:srgbClr val="0000CC"/>
                </a:solidFill>
                <a:effectLst>
                  <a:outerShdw blurRad="38100" dist="38100" dir="2700000" algn="tl">
                    <a:srgbClr val="000000">
                      <a:alpha val="43137"/>
                    </a:srgbClr>
                  </a:outerShdw>
                </a:effectLst>
                <a:ea typeface="ＭＳ Ｐゴシック" charset="0"/>
                <a:cs typeface="+mn-cs"/>
              </a:rPr>
              <a:t>GESTIÓN </a:t>
            </a:r>
            <a:r>
              <a:rPr lang="es-MX" sz="2400" b="1" dirty="0">
                <a:solidFill>
                  <a:srgbClr val="0000CC"/>
                </a:solidFill>
                <a:effectLst>
                  <a:outerShdw blurRad="38100" dist="38100" dir="2700000" algn="tl">
                    <a:srgbClr val="000000">
                      <a:alpha val="43137"/>
                    </a:srgbClr>
                  </a:outerShdw>
                </a:effectLst>
                <a:ea typeface="ＭＳ Ｐゴシック" charset="0"/>
                <a:cs typeface="+mn-cs"/>
              </a:rPr>
              <a:t>POR COMPETENCIAS.</a:t>
            </a:r>
          </a:p>
          <a:p>
            <a:pPr eaLnBrk="1" hangingPunct="1">
              <a:lnSpc>
                <a:spcPct val="90000"/>
              </a:lnSpc>
              <a:buFont typeface="Wingdings" charset="0"/>
              <a:buChar char="l"/>
              <a:defRPr/>
            </a:pPr>
            <a:r>
              <a:rPr lang="es-MX" sz="2400" b="1" dirty="0" smtClean="0">
                <a:solidFill>
                  <a:srgbClr val="0000CC"/>
                </a:solidFill>
                <a:effectLst>
                  <a:outerShdw blurRad="38100" dist="38100" dir="2700000" algn="tl">
                    <a:srgbClr val="000000">
                      <a:alpha val="43137"/>
                    </a:srgbClr>
                  </a:outerShdw>
                </a:effectLst>
                <a:ea typeface="ＭＳ Ｐゴシック" charset="0"/>
                <a:cs typeface="+mn-cs"/>
              </a:rPr>
              <a:t>GESTIÓN </a:t>
            </a:r>
            <a:r>
              <a:rPr lang="es-MX" sz="2400" b="1" dirty="0">
                <a:solidFill>
                  <a:srgbClr val="0000CC"/>
                </a:solidFill>
                <a:effectLst>
                  <a:outerShdw blurRad="38100" dist="38100" dir="2700000" algn="tl">
                    <a:srgbClr val="000000">
                      <a:alpha val="43137"/>
                    </a:srgbClr>
                  </a:outerShdw>
                </a:effectLst>
                <a:ea typeface="ＭＳ Ｐゴシック" charset="0"/>
                <a:cs typeface="+mn-cs"/>
              </a:rPr>
              <a:t>DEL CONOCIMIENTO </a:t>
            </a:r>
            <a:r>
              <a:rPr lang="es-MX" sz="2400" b="1" dirty="0">
                <a:solidFill>
                  <a:srgbClr val="FF0000"/>
                </a:solidFill>
                <a:effectLst>
                  <a:outerShdw blurRad="38100" dist="38100" dir="2700000" algn="tl">
                    <a:srgbClr val="000000">
                      <a:alpha val="43137"/>
                    </a:srgbClr>
                  </a:outerShdw>
                </a:effectLst>
                <a:ea typeface="ＭＳ Ｐゴシック" charset="0"/>
                <a:cs typeface="+mn-cs"/>
              </a:rPr>
              <a:t>(COACHING, MENTORING).</a:t>
            </a:r>
          </a:p>
          <a:p>
            <a:pPr eaLnBrk="1" hangingPunct="1">
              <a:lnSpc>
                <a:spcPct val="90000"/>
              </a:lnSpc>
              <a:buFont typeface="Wingdings" charset="0"/>
              <a:buChar char="l"/>
              <a:defRPr/>
            </a:pPr>
            <a:r>
              <a:rPr lang="es-MX" sz="2400" b="1" dirty="0">
                <a:solidFill>
                  <a:srgbClr val="0000CC"/>
                </a:solidFill>
                <a:effectLst>
                  <a:outerShdw blurRad="38100" dist="38100" dir="2700000" algn="tl">
                    <a:srgbClr val="000000">
                      <a:alpha val="43137"/>
                    </a:srgbClr>
                  </a:outerShdw>
                </a:effectLst>
                <a:ea typeface="ＭＳ Ｐゴシック" charset="0"/>
                <a:cs typeface="+mn-cs"/>
              </a:rPr>
              <a:t>SISTEMAS DE </a:t>
            </a:r>
            <a:r>
              <a:rPr lang="es-MX" sz="2400" b="1" dirty="0" smtClean="0">
                <a:solidFill>
                  <a:srgbClr val="0000CC"/>
                </a:solidFill>
                <a:effectLst>
                  <a:outerShdw blurRad="38100" dist="38100" dir="2700000" algn="tl">
                    <a:srgbClr val="000000">
                      <a:alpha val="43137"/>
                    </a:srgbClr>
                  </a:outerShdw>
                </a:effectLst>
                <a:ea typeface="ＭＳ Ｐゴシック" charset="0"/>
                <a:cs typeface="+mn-cs"/>
              </a:rPr>
              <a:t>GESTIÓN </a:t>
            </a:r>
            <a:r>
              <a:rPr lang="es-MX" sz="2400" b="1" dirty="0">
                <a:solidFill>
                  <a:srgbClr val="0000CC"/>
                </a:solidFill>
                <a:effectLst>
                  <a:outerShdw blurRad="38100" dist="38100" dir="2700000" algn="tl">
                    <a:srgbClr val="000000">
                      <a:alpha val="43137"/>
                    </a:srgbClr>
                  </a:outerShdw>
                </a:effectLst>
                <a:ea typeface="ＭＳ Ｐゴシック" charset="0"/>
                <a:cs typeface="+mn-cs"/>
              </a:rPr>
              <a:t>DE LA </a:t>
            </a:r>
            <a:r>
              <a:rPr lang="es-MX" sz="2400" b="1" dirty="0" smtClean="0">
                <a:solidFill>
                  <a:srgbClr val="0000CC"/>
                </a:solidFill>
                <a:effectLst>
                  <a:outerShdw blurRad="38100" dist="38100" dir="2700000" algn="tl">
                    <a:srgbClr val="000000">
                      <a:alpha val="43137"/>
                    </a:srgbClr>
                  </a:outerShdw>
                </a:effectLst>
                <a:ea typeface="ＭＳ Ｐゴシック" charset="0"/>
                <a:cs typeface="+mn-cs"/>
              </a:rPr>
              <a:t>CALIDAD.</a:t>
            </a:r>
            <a:endParaRPr lang="es-MX" sz="2400" b="1" dirty="0">
              <a:solidFill>
                <a:srgbClr val="0000CC"/>
              </a:solidFill>
              <a:effectLst>
                <a:outerShdw blurRad="38100" dist="38100" dir="2700000" algn="tl">
                  <a:srgbClr val="000000">
                    <a:alpha val="43137"/>
                  </a:srgbClr>
                </a:outerShdw>
              </a:effectLst>
              <a:ea typeface="ＭＳ Ｐゴシック" charset="0"/>
              <a:cs typeface="+mn-cs"/>
            </a:endParaRPr>
          </a:p>
          <a:p>
            <a:pPr eaLnBrk="1" hangingPunct="1">
              <a:lnSpc>
                <a:spcPct val="90000"/>
              </a:lnSpc>
              <a:buFont typeface="Wingdings" charset="0"/>
              <a:buChar char="l"/>
              <a:defRPr/>
            </a:pPr>
            <a:r>
              <a:rPr lang="es-MX" sz="2400" b="1" dirty="0" smtClean="0">
                <a:solidFill>
                  <a:srgbClr val="0000CC"/>
                </a:solidFill>
                <a:effectLst>
                  <a:outerShdw blurRad="38100" dist="38100" dir="2700000" algn="tl">
                    <a:srgbClr val="000000">
                      <a:alpha val="43137"/>
                    </a:srgbClr>
                  </a:outerShdw>
                </a:effectLst>
                <a:ea typeface="ＭＳ Ｐゴシック" charset="0"/>
                <a:cs typeface="+mn-cs"/>
              </a:rPr>
              <a:t>ADMINISTRACIÓN </a:t>
            </a:r>
            <a:r>
              <a:rPr lang="es-MX" sz="2400" b="1" dirty="0">
                <a:solidFill>
                  <a:srgbClr val="0000CC"/>
                </a:solidFill>
                <a:effectLst>
                  <a:outerShdw blurRad="38100" dist="38100" dir="2700000" algn="tl">
                    <a:srgbClr val="000000">
                      <a:alpha val="43137"/>
                    </a:srgbClr>
                  </a:outerShdw>
                </a:effectLst>
                <a:ea typeface="ＭＳ Ｐゴシック" charset="0"/>
                <a:cs typeface="+mn-cs"/>
              </a:rPr>
              <a:t>DEL CAPITAL HUMANO.</a:t>
            </a:r>
          </a:p>
          <a:p>
            <a:pPr eaLnBrk="1" hangingPunct="1">
              <a:lnSpc>
                <a:spcPct val="90000"/>
              </a:lnSpc>
              <a:buFont typeface="Wingdings" charset="0"/>
              <a:buChar char="l"/>
              <a:defRPr/>
            </a:pPr>
            <a:r>
              <a:rPr lang="es-MX" sz="2400" b="1" dirty="0">
                <a:solidFill>
                  <a:srgbClr val="0000CC"/>
                </a:solidFill>
                <a:effectLst>
                  <a:outerShdw blurRad="38100" dist="38100" dir="2700000" algn="tl">
                    <a:srgbClr val="000000">
                      <a:alpha val="43137"/>
                    </a:srgbClr>
                  </a:outerShdw>
                </a:effectLst>
                <a:ea typeface="ＭＳ Ｐゴシック" charset="0"/>
                <a:cs typeface="+mn-cs"/>
              </a:rPr>
              <a:t>BENCHMARKING.</a:t>
            </a:r>
          </a:p>
          <a:p>
            <a:pPr eaLnBrk="1" hangingPunct="1">
              <a:lnSpc>
                <a:spcPct val="90000"/>
              </a:lnSpc>
              <a:buFont typeface="Wingdings" charset="0"/>
              <a:buChar char="l"/>
              <a:defRPr/>
            </a:pPr>
            <a:r>
              <a:rPr lang="es-ES" sz="2400" b="1" dirty="0">
                <a:solidFill>
                  <a:srgbClr val="0000CC"/>
                </a:solidFill>
                <a:effectLst>
                  <a:outerShdw blurRad="38100" dist="38100" dir="2700000" algn="tl">
                    <a:srgbClr val="000000">
                      <a:alpha val="43137"/>
                    </a:srgbClr>
                  </a:outerShdw>
                </a:effectLst>
                <a:ea typeface="ＭＳ Ｐゴシック" charset="0"/>
                <a:cs typeface="+mn-cs"/>
              </a:rPr>
              <a:t>REINGENIERIA, ETC.</a:t>
            </a:r>
          </a:p>
        </p:txBody>
      </p:sp>
      <p:pic>
        <p:nvPicPr>
          <p:cNvPr id="75779" name="Imagen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44208" y="4581128"/>
            <a:ext cx="2324100" cy="2273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Rectangle 2"/>
          <p:cNvSpPr txBox="1">
            <a:spLocks noChangeArrowheads="1"/>
          </p:cNvSpPr>
          <p:nvPr/>
        </p:nvSpPr>
        <p:spPr bwMode="auto">
          <a:xfrm>
            <a:off x="827584" y="476672"/>
            <a:ext cx="7772400" cy="1065213"/>
          </a:xfrm>
          <a:prstGeom prst="rect">
            <a:avLst/>
          </a:prstGeom>
          <a:noFill/>
          <a:ln>
            <a:noFill/>
          </a:ln>
          <a:effectLst/>
          <a:extLst>
            <a:ext uri="{FAA26D3D-D897-4be2-8F04-BA451C77F1D7}">
              <ma14:placeholderFlag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2075" tIns="46038" rIns="92075" bIns="46038" numCol="1" anchor="b" anchorCtr="0" compatLnSpc="1">
            <a:prstTxWarp prst="textNoShape">
              <a:avLst/>
            </a:prstTxWarp>
          </a:bodyPr>
          <a:lstStyle>
            <a:lvl1pPr algn="l" rtl="0" eaLnBrk="0" fontAlgn="base" hangingPunct="0">
              <a:lnSpc>
                <a:spcPct val="90000"/>
              </a:lnSpc>
              <a:spcBef>
                <a:spcPct val="0"/>
              </a:spcBef>
              <a:spcAft>
                <a:spcPct val="0"/>
              </a:spcAft>
              <a:defRPr sz="3600" b="1">
                <a:solidFill>
                  <a:schemeClr val="tx2"/>
                </a:solidFill>
                <a:latin typeface="+mj-lt"/>
                <a:ea typeface="MS PGothic" pitchFamily="34" charset="-128"/>
                <a:cs typeface="ＭＳ Ｐゴシック" charset="0"/>
              </a:defRPr>
            </a:lvl1pPr>
            <a:lvl2pPr algn="l" rtl="0" eaLnBrk="0" fontAlgn="base" hangingPunct="0">
              <a:lnSpc>
                <a:spcPct val="90000"/>
              </a:lnSpc>
              <a:spcBef>
                <a:spcPct val="0"/>
              </a:spcBef>
              <a:spcAft>
                <a:spcPct val="0"/>
              </a:spcAft>
              <a:defRPr sz="3600" b="1">
                <a:solidFill>
                  <a:schemeClr val="tx2"/>
                </a:solidFill>
                <a:latin typeface="Arial" charset="0"/>
                <a:ea typeface="MS PGothic" pitchFamily="34" charset="-128"/>
                <a:cs typeface="ＭＳ Ｐゴシック" charset="0"/>
              </a:defRPr>
            </a:lvl2pPr>
            <a:lvl3pPr algn="l" rtl="0" eaLnBrk="0" fontAlgn="base" hangingPunct="0">
              <a:lnSpc>
                <a:spcPct val="90000"/>
              </a:lnSpc>
              <a:spcBef>
                <a:spcPct val="0"/>
              </a:spcBef>
              <a:spcAft>
                <a:spcPct val="0"/>
              </a:spcAft>
              <a:defRPr sz="3600" b="1">
                <a:solidFill>
                  <a:schemeClr val="tx2"/>
                </a:solidFill>
                <a:latin typeface="Arial" charset="0"/>
                <a:ea typeface="MS PGothic" pitchFamily="34" charset="-128"/>
                <a:cs typeface="ＭＳ Ｐゴシック" charset="0"/>
              </a:defRPr>
            </a:lvl3pPr>
            <a:lvl4pPr algn="l" rtl="0" eaLnBrk="0" fontAlgn="base" hangingPunct="0">
              <a:lnSpc>
                <a:spcPct val="90000"/>
              </a:lnSpc>
              <a:spcBef>
                <a:spcPct val="0"/>
              </a:spcBef>
              <a:spcAft>
                <a:spcPct val="0"/>
              </a:spcAft>
              <a:defRPr sz="3600" b="1">
                <a:solidFill>
                  <a:schemeClr val="tx2"/>
                </a:solidFill>
                <a:latin typeface="Arial" charset="0"/>
                <a:ea typeface="MS PGothic" pitchFamily="34" charset="-128"/>
                <a:cs typeface="ＭＳ Ｐゴシック" charset="0"/>
              </a:defRPr>
            </a:lvl4pPr>
            <a:lvl5pPr algn="l" rtl="0" eaLnBrk="0" fontAlgn="base" hangingPunct="0">
              <a:lnSpc>
                <a:spcPct val="90000"/>
              </a:lnSpc>
              <a:spcBef>
                <a:spcPct val="0"/>
              </a:spcBef>
              <a:spcAft>
                <a:spcPct val="0"/>
              </a:spcAft>
              <a:defRPr sz="3600" b="1">
                <a:solidFill>
                  <a:schemeClr val="tx2"/>
                </a:solidFill>
                <a:latin typeface="Arial" charset="0"/>
                <a:ea typeface="MS PGothic" pitchFamily="34" charset="-128"/>
                <a:cs typeface="ＭＳ Ｐゴシック"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a:lstStyle>
          <a:p>
            <a:pPr algn="ctr" eaLnBrk="1" hangingPunct="1"/>
            <a:r>
              <a:rPr lang="es-MX" altLang="es-MX" sz="2800" i="1" dirty="0" smtClean="0">
                <a:solidFill>
                  <a:srgbClr val="FF0000"/>
                </a:solidFill>
                <a:effectLst>
                  <a:outerShdw blurRad="38100" dist="38100" dir="2700000" algn="tl">
                    <a:srgbClr val="C0C0C0"/>
                  </a:outerShdw>
                </a:effectLst>
              </a:rPr>
              <a:t>¿CUÁLES SON LAS ÁREAS DE INFLUENCIA DE LA ADMINISTRACIÓN DE RECURSOS HUMANOS?</a:t>
            </a:r>
            <a:endParaRPr lang="es-ES" altLang="es-MX" sz="2800" i="1" dirty="0" smtClean="0">
              <a:solidFill>
                <a:srgbClr val="FF0000"/>
              </a:solidFill>
              <a:effectLst>
                <a:outerShdw blurRad="38100" dist="38100" dir="2700000" algn="tl">
                  <a:srgbClr val="C0C0C0"/>
                </a:outerShdw>
              </a:effectLst>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additive="base">
                                        <p:cTn id="7" dur="500" fill="hold"/>
                                        <p:tgtEl>
                                          <p:spTgt spid="8195">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8195">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8195">
                                            <p:txEl>
                                              <p:pRg st="1" end="1"/>
                                            </p:txEl>
                                          </p:spTgt>
                                        </p:tgtEl>
                                        <p:attrNameLst>
                                          <p:attrName>style.visibility</p:attrName>
                                        </p:attrNameLst>
                                      </p:cBhvr>
                                      <p:to>
                                        <p:strVal val="visible"/>
                                      </p:to>
                                    </p:set>
                                    <p:anim calcmode="lin" valueType="num">
                                      <p:cBhvr additive="base">
                                        <p:cTn id="12" dur="500" fill="hold"/>
                                        <p:tgtEl>
                                          <p:spTgt spid="8195">
                                            <p:txEl>
                                              <p:pRg st="1" end="1"/>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8195">
                                            <p:txEl>
                                              <p:pRg st="1" end="1"/>
                                            </p:txEl>
                                          </p:spTgt>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8195">
                                            <p:txEl>
                                              <p:pRg st="2" end="2"/>
                                            </p:txEl>
                                          </p:spTgt>
                                        </p:tgtEl>
                                        <p:attrNameLst>
                                          <p:attrName>style.visibility</p:attrName>
                                        </p:attrNameLst>
                                      </p:cBhvr>
                                      <p:to>
                                        <p:strVal val="visible"/>
                                      </p:to>
                                    </p:set>
                                    <p:anim calcmode="lin" valueType="num">
                                      <p:cBhvr additive="base">
                                        <p:cTn id="17" dur="500" fill="hold"/>
                                        <p:tgtEl>
                                          <p:spTgt spid="8195">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8195">
                                            <p:txEl>
                                              <p:pRg st="2" end="2"/>
                                            </p:txEl>
                                          </p:spTgt>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8195">
                                            <p:txEl>
                                              <p:pRg st="3" end="3"/>
                                            </p:txEl>
                                          </p:spTgt>
                                        </p:tgtEl>
                                        <p:attrNameLst>
                                          <p:attrName>style.visibility</p:attrName>
                                        </p:attrNameLst>
                                      </p:cBhvr>
                                      <p:to>
                                        <p:strVal val="visible"/>
                                      </p:to>
                                    </p:set>
                                    <p:anim calcmode="lin" valueType="num">
                                      <p:cBhvr additive="base">
                                        <p:cTn id="22" dur="500" fill="hold"/>
                                        <p:tgtEl>
                                          <p:spTgt spid="8195">
                                            <p:txEl>
                                              <p:pRg st="3" end="3"/>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8195">
                                            <p:txEl>
                                              <p:pRg st="3" end="3"/>
                                            </p:txEl>
                                          </p:spTgt>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8195">
                                            <p:txEl>
                                              <p:pRg st="4" end="4"/>
                                            </p:txEl>
                                          </p:spTgt>
                                        </p:tgtEl>
                                        <p:attrNameLst>
                                          <p:attrName>style.visibility</p:attrName>
                                        </p:attrNameLst>
                                      </p:cBhvr>
                                      <p:to>
                                        <p:strVal val="visible"/>
                                      </p:to>
                                    </p:set>
                                    <p:anim calcmode="lin" valueType="num">
                                      <p:cBhvr additive="base">
                                        <p:cTn id="27" dur="500" fill="hold"/>
                                        <p:tgtEl>
                                          <p:spTgt spid="8195">
                                            <p:txEl>
                                              <p:pRg st="4" end="4"/>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8195">
                                            <p:txEl>
                                              <p:pRg st="4" end="4"/>
                                            </p:txEl>
                                          </p:spTgt>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8195">
                                            <p:txEl>
                                              <p:pRg st="5" end="5"/>
                                            </p:txEl>
                                          </p:spTgt>
                                        </p:tgtEl>
                                        <p:attrNameLst>
                                          <p:attrName>style.visibility</p:attrName>
                                        </p:attrNameLst>
                                      </p:cBhvr>
                                      <p:to>
                                        <p:strVal val="visible"/>
                                      </p:to>
                                    </p:set>
                                    <p:anim calcmode="lin" valueType="num">
                                      <p:cBhvr additive="base">
                                        <p:cTn id="32" dur="500" fill="hold"/>
                                        <p:tgtEl>
                                          <p:spTgt spid="8195">
                                            <p:txEl>
                                              <p:pRg st="5" end="5"/>
                                            </p:txEl>
                                          </p:spTgt>
                                        </p:tgtEl>
                                        <p:attrNameLst>
                                          <p:attrName>ppt_x</p:attrName>
                                        </p:attrNameLst>
                                      </p:cBhvr>
                                      <p:tavLst>
                                        <p:tav tm="0">
                                          <p:val>
                                            <p:strVal val="1+#ppt_w/2"/>
                                          </p:val>
                                        </p:tav>
                                        <p:tav tm="100000">
                                          <p:val>
                                            <p:strVal val="#ppt_x"/>
                                          </p:val>
                                        </p:tav>
                                      </p:tavLst>
                                    </p:anim>
                                    <p:anim calcmode="lin" valueType="num">
                                      <p:cBhvr additive="base">
                                        <p:cTn id="33" dur="500" fill="hold"/>
                                        <p:tgtEl>
                                          <p:spTgt spid="8195">
                                            <p:txEl>
                                              <p:pRg st="5" end="5"/>
                                            </p:txEl>
                                          </p:spTgt>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3000"/>
                            </p:stCondLst>
                            <p:childTnLst>
                              <p:par>
                                <p:cTn id="35" presetID="2" presetClass="entr" presetSubtype="2" fill="hold" grpId="0" nodeType="afterEffect">
                                  <p:stCondLst>
                                    <p:cond delay="0"/>
                                  </p:stCondLst>
                                  <p:childTnLst>
                                    <p:set>
                                      <p:cBhvr>
                                        <p:cTn id="36" dur="1" fill="hold">
                                          <p:stCondLst>
                                            <p:cond delay="0"/>
                                          </p:stCondLst>
                                        </p:cTn>
                                        <p:tgtEl>
                                          <p:spTgt spid="8195">
                                            <p:txEl>
                                              <p:pRg st="6" end="6"/>
                                            </p:txEl>
                                          </p:spTgt>
                                        </p:tgtEl>
                                        <p:attrNameLst>
                                          <p:attrName>style.visibility</p:attrName>
                                        </p:attrNameLst>
                                      </p:cBhvr>
                                      <p:to>
                                        <p:strVal val="visible"/>
                                      </p:to>
                                    </p:set>
                                    <p:anim calcmode="lin" valueType="num">
                                      <p:cBhvr additive="base">
                                        <p:cTn id="37" dur="500" fill="hold"/>
                                        <p:tgtEl>
                                          <p:spTgt spid="8195">
                                            <p:txEl>
                                              <p:pRg st="6" end="6"/>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8195">
                                            <p:txEl>
                                              <p:pRg st="6" end="6"/>
                                            </p:txEl>
                                          </p:spTgt>
                                        </p:tgtEl>
                                        <p:attrNameLst>
                                          <p:attrName>ppt_y</p:attrName>
                                        </p:attrNameLst>
                                      </p:cBhvr>
                                      <p:tavLst>
                                        <p:tav tm="0">
                                          <p:val>
                                            <p:strVal val="#ppt_y"/>
                                          </p:val>
                                        </p:tav>
                                        <p:tav tm="100000">
                                          <p:val>
                                            <p:strVal val="#ppt_y"/>
                                          </p:val>
                                        </p:tav>
                                      </p:tavLst>
                                    </p:anim>
                                  </p:childTnLst>
                                </p:cTn>
                              </p:par>
                            </p:childTnLst>
                          </p:cTn>
                        </p:par>
                        <p:par>
                          <p:cTn id="39" fill="hold" nodeType="afterGroup">
                            <p:stCondLst>
                              <p:cond delay="3500"/>
                            </p:stCondLst>
                            <p:childTnLst>
                              <p:par>
                                <p:cTn id="40" presetID="2" presetClass="entr" presetSubtype="2" fill="hold" grpId="0" nodeType="afterEffect">
                                  <p:stCondLst>
                                    <p:cond delay="0"/>
                                  </p:stCondLst>
                                  <p:childTnLst>
                                    <p:set>
                                      <p:cBhvr>
                                        <p:cTn id="41" dur="1" fill="hold">
                                          <p:stCondLst>
                                            <p:cond delay="0"/>
                                          </p:stCondLst>
                                        </p:cTn>
                                        <p:tgtEl>
                                          <p:spTgt spid="8195">
                                            <p:txEl>
                                              <p:pRg st="7" end="7"/>
                                            </p:txEl>
                                          </p:spTgt>
                                        </p:tgtEl>
                                        <p:attrNameLst>
                                          <p:attrName>style.visibility</p:attrName>
                                        </p:attrNameLst>
                                      </p:cBhvr>
                                      <p:to>
                                        <p:strVal val="visible"/>
                                      </p:to>
                                    </p:set>
                                    <p:anim calcmode="lin" valueType="num">
                                      <p:cBhvr additive="base">
                                        <p:cTn id="42" dur="500" fill="hold"/>
                                        <p:tgtEl>
                                          <p:spTgt spid="8195">
                                            <p:txEl>
                                              <p:pRg st="7" end="7"/>
                                            </p:txEl>
                                          </p:spTgt>
                                        </p:tgtEl>
                                        <p:attrNameLst>
                                          <p:attrName>ppt_x</p:attrName>
                                        </p:attrNameLst>
                                      </p:cBhvr>
                                      <p:tavLst>
                                        <p:tav tm="0">
                                          <p:val>
                                            <p:strVal val="1+#ppt_w/2"/>
                                          </p:val>
                                        </p:tav>
                                        <p:tav tm="100000">
                                          <p:val>
                                            <p:strVal val="#ppt_x"/>
                                          </p:val>
                                        </p:tav>
                                      </p:tavLst>
                                    </p:anim>
                                    <p:anim calcmode="lin" valueType="num">
                                      <p:cBhvr additive="base">
                                        <p:cTn id="43" dur="500" fill="hold"/>
                                        <p:tgtEl>
                                          <p:spTgt spid="8195">
                                            <p:txEl>
                                              <p:pRg st="7" end="7"/>
                                            </p:txEl>
                                          </p:spTgt>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16" presetClass="entr" presetSubtype="42" fill="hold" grpId="0" nodeType="after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barn(outHorizontal)">
                                      <p:cBhvr>
                                        <p:cTn id="4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utoUpdateAnimBg="0" advAuto="0"/>
      <p:bldP spid="5"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Rectangle 2"/>
          <p:cNvSpPr>
            <a:spLocks noGrp="1" noChangeArrowheads="1"/>
          </p:cNvSpPr>
          <p:nvPr>
            <p:ph type="title"/>
          </p:nvPr>
        </p:nvSpPr>
        <p:spPr>
          <a:xfrm>
            <a:off x="914400" y="152400"/>
            <a:ext cx="8001000" cy="1143000"/>
          </a:xfrm>
        </p:spPr>
        <p:txBody>
          <a:bodyPr/>
          <a:lstStyle/>
          <a:p>
            <a:pPr algn="ctr" eaLnBrk="1" hangingPunct="1"/>
            <a:r>
              <a:rPr lang="es-MX" altLang="es-MX" i="1" smtClean="0">
                <a:effectLst>
                  <a:outerShdw blurRad="38100" dist="38100" dir="2700000" algn="tl">
                    <a:srgbClr val="C0C0C0"/>
                  </a:outerShdw>
                </a:effectLst>
              </a:rPr>
              <a:t>Frases o Clichés Motivacionales</a:t>
            </a:r>
            <a:br>
              <a:rPr lang="es-MX" altLang="es-MX" i="1" smtClean="0">
                <a:effectLst>
                  <a:outerShdw blurRad="38100" dist="38100" dir="2700000" algn="tl">
                    <a:srgbClr val="C0C0C0"/>
                  </a:outerShdw>
                </a:effectLst>
              </a:rPr>
            </a:br>
            <a:r>
              <a:rPr lang="es-MX" altLang="es-MX" i="1" smtClean="0">
                <a:effectLst>
                  <a:outerShdw blurRad="38100" dist="38100" dir="2700000" algn="tl">
                    <a:srgbClr val="C0C0C0"/>
                  </a:outerShdw>
                </a:effectLst>
              </a:rPr>
              <a:t>empleados en ARH</a:t>
            </a:r>
            <a:endParaRPr lang="es-ES" altLang="es-MX" i="1" smtClean="0">
              <a:effectLst>
                <a:outerShdw blurRad="38100" dist="38100" dir="2700000" algn="tl">
                  <a:srgbClr val="C0C0C0"/>
                </a:outerShdw>
              </a:effectLst>
            </a:endParaRPr>
          </a:p>
        </p:txBody>
      </p:sp>
      <p:sp>
        <p:nvSpPr>
          <p:cNvPr id="414723" name="Rectangle 3"/>
          <p:cNvSpPr>
            <a:spLocks noGrp="1" noChangeArrowheads="1"/>
          </p:cNvSpPr>
          <p:nvPr>
            <p:ph type="body" idx="1"/>
          </p:nvPr>
        </p:nvSpPr>
        <p:spPr>
          <a:xfrm>
            <a:off x="914400" y="1371600"/>
            <a:ext cx="8001000" cy="3733800"/>
          </a:xfrm>
        </p:spPr>
        <p:txBody>
          <a:bodyPr/>
          <a:lstStyle/>
          <a:p>
            <a:pPr algn="just" eaLnBrk="1" hangingPunct="1"/>
            <a:r>
              <a:rPr lang="es-MX" altLang="es-MX" sz="2400" b="1" dirty="0" smtClean="0">
                <a:solidFill>
                  <a:srgbClr val="FF0000"/>
                </a:solidFill>
              </a:rPr>
              <a:t>“LA MEDIOCRIDAD OBTIENE MÁS CON EL TRABAJO QUE LA SUPERIORIDAD SIN EL”.</a:t>
            </a:r>
          </a:p>
          <a:p>
            <a:pPr algn="just" eaLnBrk="1" hangingPunct="1">
              <a:buFont typeface="Wingdings" pitchFamily="2" charset="2"/>
              <a:buNone/>
            </a:pPr>
            <a:r>
              <a:rPr lang="es-MX" altLang="es-MX" sz="2400" dirty="0" smtClean="0"/>
              <a:t>	(Autor: Baltazar Gracian).</a:t>
            </a:r>
          </a:p>
          <a:p>
            <a:pPr algn="just" eaLnBrk="1" hangingPunct="1"/>
            <a:r>
              <a:rPr lang="es-MX" altLang="es-MX" sz="2400" dirty="0" smtClean="0"/>
              <a:t>Mensaje: Rara vez el éxito esta basado en habilidades superiores. Abundan ejemplos de gente que ha triunfado sin educación o frente a las situaciones más adversas.</a:t>
            </a:r>
          </a:p>
          <a:p>
            <a:pPr algn="just" eaLnBrk="1" hangingPunct="1"/>
            <a:r>
              <a:rPr lang="es-MX" altLang="es-MX" sz="2400" b="1" i="1" dirty="0" smtClean="0">
                <a:solidFill>
                  <a:srgbClr val="FF0000"/>
                </a:solidFill>
                <a:effectLst>
                  <a:outerShdw blurRad="38100" dist="38100" dir="2700000" algn="tl">
                    <a:srgbClr val="C0C0C0"/>
                  </a:outerShdw>
                </a:effectLst>
              </a:rPr>
              <a:t>(El éxito no es cuestión de aptitud sino de actitud). </a:t>
            </a:r>
          </a:p>
          <a:p>
            <a:pPr algn="just" eaLnBrk="1" hangingPunct="1">
              <a:buFont typeface="Wingdings" pitchFamily="2" charset="2"/>
              <a:buNone/>
            </a:pPr>
            <a:r>
              <a:rPr lang="es-MX" altLang="es-MX" sz="2400" b="1" i="1" dirty="0" smtClean="0">
                <a:solidFill>
                  <a:srgbClr val="FF0000"/>
                </a:solidFill>
                <a:effectLst>
                  <a:outerShdw blurRad="38100" dist="38100" dir="2700000" algn="tl">
                    <a:srgbClr val="C0C0C0"/>
                  </a:outerShdw>
                </a:effectLst>
              </a:rPr>
              <a:t>	</a:t>
            </a:r>
            <a:endParaRPr lang="es-ES" altLang="es-MX" sz="2400" b="1" i="1" dirty="0" smtClean="0">
              <a:solidFill>
                <a:srgbClr val="FF0000"/>
              </a:solidFill>
              <a:effectLst>
                <a:outerShdw blurRad="38100" dist="38100" dir="2700000" algn="tl">
                  <a:srgbClr val="C0C0C0"/>
                </a:outerShdw>
              </a:effectLst>
            </a:endParaRPr>
          </a:p>
        </p:txBody>
      </p:sp>
      <p:sp>
        <p:nvSpPr>
          <p:cNvPr id="25604" name="Rectangle 4"/>
          <p:cNvSpPr>
            <a:spLocks noChangeArrowheads="1"/>
          </p:cNvSpPr>
          <p:nvPr/>
        </p:nvSpPr>
        <p:spPr bwMode="auto">
          <a:xfrm>
            <a:off x="2044700" y="1268413"/>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25605" name="Rectangle 5"/>
          <p:cNvSpPr>
            <a:spLocks noChangeArrowheads="1"/>
          </p:cNvSpPr>
          <p:nvPr/>
        </p:nvSpPr>
        <p:spPr bwMode="auto">
          <a:xfrm>
            <a:off x="1957388" y="1268413"/>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25606" name="Rectangle 9"/>
          <p:cNvSpPr>
            <a:spLocks noChangeArrowheads="1"/>
          </p:cNvSpPr>
          <p:nvPr/>
        </p:nvSpPr>
        <p:spPr bwMode="auto">
          <a:xfrm>
            <a:off x="2044700" y="2428875"/>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pic>
        <p:nvPicPr>
          <p:cNvPr id="60422" name="Picture 8" descr="http://t3.gstatic.com/images?q=tbn:ANd9GcSetypaFhTZQTMla6kGfhXYvJQRnA1_hFrBITKfm5jS2hVMcqps3w">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720" y="4685049"/>
            <a:ext cx="2592288" cy="1696279"/>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pic>
        <p:nvPicPr>
          <p:cNvPr id="2" name="Imagen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416675" y="4652963"/>
            <a:ext cx="2081213" cy="2016125"/>
          </a:xfrm>
          <a:prstGeom prst="rect">
            <a:avLst/>
          </a:prstGeom>
          <a:noFill/>
          <a:ln>
            <a:noFill/>
          </a:ln>
          <a:effectLst>
            <a:outerShdw blurRad="292100" dist="139700" dir="2700000" algn="tl" rotWithShape="0">
              <a:srgbClr val="333333">
                <a:alpha val="64999"/>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447800" y="76200"/>
            <a:ext cx="6865938" cy="1065213"/>
          </a:xfrm>
        </p:spPr>
        <p:txBody>
          <a:bodyPr lIns="92075" tIns="46038" rIns="92075" bIns="46038"/>
          <a:lstStyle/>
          <a:p>
            <a:pPr algn="ctr" eaLnBrk="1" hangingPunct="1"/>
            <a:r>
              <a:rPr lang="es-MX" altLang="es-MX" sz="3200" i="1" smtClean="0">
                <a:effectLst>
                  <a:outerShdw blurRad="38100" dist="38100" dir="2700000" algn="tl">
                    <a:srgbClr val="C0C0C0"/>
                  </a:outerShdw>
                </a:effectLst>
              </a:rPr>
              <a:t>Enfoque de la Administración de los Recursos Humanos</a:t>
            </a:r>
            <a:endParaRPr lang="es-ES" altLang="es-MX" sz="3200" i="1" smtClean="0">
              <a:effectLst>
                <a:outerShdw blurRad="38100" dist="38100" dir="2700000" algn="tl">
                  <a:srgbClr val="C0C0C0"/>
                </a:outerShdw>
              </a:effectLst>
            </a:endParaRPr>
          </a:p>
        </p:txBody>
      </p:sp>
      <p:sp>
        <p:nvSpPr>
          <p:cNvPr id="9222" name="Text Box 6"/>
          <p:cNvSpPr txBox="1">
            <a:spLocks noChangeArrowheads="1"/>
          </p:cNvSpPr>
          <p:nvPr/>
        </p:nvSpPr>
        <p:spPr bwMode="auto">
          <a:xfrm>
            <a:off x="1259632" y="1196166"/>
            <a:ext cx="7239000" cy="34163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kumimoji="1" lang="es-MX" altLang="es-MX" sz="2800" b="1" i="1" dirty="0" smtClean="0">
                <a:solidFill>
                  <a:srgbClr val="FF0000"/>
                </a:solidFill>
                <a:effectLst>
                  <a:outerShdw blurRad="38100" dist="38100" dir="2700000" algn="tl">
                    <a:srgbClr val="000000">
                      <a:alpha val="43137"/>
                    </a:srgbClr>
                  </a:outerShdw>
                </a:effectLst>
                <a:latin typeface="Arial" pitchFamily="34" charset="0"/>
              </a:rPr>
              <a:t>“HACER </a:t>
            </a:r>
            <a:r>
              <a:rPr kumimoji="1" lang="es-MX" altLang="es-MX" sz="2800" b="1" i="1" dirty="0">
                <a:solidFill>
                  <a:srgbClr val="FF0000"/>
                </a:solidFill>
                <a:effectLst>
                  <a:outerShdw blurRad="38100" dist="38100" dir="2700000" algn="tl">
                    <a:srgbClr val="000000">
                      <a:alpha val="43137"/>
                    </a:srgbClr>
                  </a:outerShdw>
                </a:effectLst>
                <a:latin typeface="Arial" pitchFamily="34" charset="0"/>
              </a:rPr>
              <a:t>LAS COSAS BIEN, A LA PRIMERA Y CON EL </a:t>
            </a:r>
            <a:r>
              <a:rPr kumimoji="1" lang="es-MX" altLang="es-MX" sz="2800" b="1" i="1" dirty="0" smtClean="0">
                <a:solidFill>
                  <a:srgbClr val="FF0000"/>
                </a:solidFill>
                <a:effectLst>
                  <a:outerShdw blurRad="38100" dist="38100" dir="2700000" algn="tl">
                    <a:srgbClr val="000000">
                      <a:alpha val="43137"/>
                    </a:srgbClr>
                  </a:outerShdw>
                </a:effectLst>
                <a:latin typeface="Arial" pitchFamily="34" charset="0"/>
              </a:rPr>
              <a:t>MÍNIMO </a:t>
            </a:r>
            <a:r>
              <a:rPr kumimoji="1" lang="es-MX" altLang="es-MX" sz="2800" b="1" i="1" dirty="0">
                <a:solidFill>
                  <a:srgbClr val="FF0000"/>
                </a:solidFill>
                <a:effectLst>
                  <a:outerShdw blurRad="38100" dist="38100" dir="2700000" algn="tl">
                    <a:srgbClr val="000000">
                      <a:alpha val="43137"/>
                    </a:srgbClr>
                  </a:outerShdw>
                </a:effectLst>
                <a:latin typeface="Arial" pitchFamily="34" charset="0"/>
              </a:rPr>
              <a:t>DE </a:t>
            </a:r>
            <a:r>
              <a:rPr kumimoji="1" lang="es-MX" altLang="es-MX" sz="2800" b="1" i="1" dirty="0" smtClean="0">
                <a:solidFill>
                  <a:srgbClr val="FF0000"/>
                </a:solidFill>
                <a:effectLst>
                  <a:outerShdw blurRad="38100" dist="38100" dir="2700000" algn="tl">
                    <a:srgbClr val="000000">
                      <a:alpha val="43137"/>
                    </a:srgbClr>
                  </a:outerShdw>
                </a:effectLst>
                <a:latin typeface="Arial" pitchFamily="34" charset="0"/>
              </a:rPr>
              <a:t>RECURSOS”.</a:t>
            </a:r>
          </a:p>
          <a:p>
            <a:pPr algn="just" eaLnBrk="1" hangingPunct="1"/>
            <a:endParaRPr kumimoji="1" lang="es-MX" altLang="es-MX" sz="1200" b="1" i="1" dirty="0">
              <a:solidFill>
                <a:srgbClr val="FF0000"/>
              </a:solidFill>
              <a:effectLst>
                <a:outerShdw blurRad="38100" dist="38100" dir="2700000" algn="tl">
                  <a:srgbClr val="000000">
                    <a:alpha val="43137"/>
                  </a:srgbClr>
                </a:outerShdw>
              </a:effectLst>
              <a:latin typeface="Arial" pitchFamily="34" charset="0"/>
            </a:endParaRPr>
          </a:p>
          <a:p>
            <a:pPr algn="just" eaLnBrk="1" hangingPunct="1"/>
            <a:r>
              <a:rPr kumimoji="1" lang="es-MX" altLang="es-MX" b="1" dirty="0">
                <a:solidFill>
                  <a:srgbClr val="0000CC"/>
                </a:solidFill>
                <a:effectLst>
                  <a:outerShdw blurRad="38100" dist="38100" dir="2700000" algn="tl">
                    <a:srgbClr val="000000">
                      <a:alpha val="43137"/>
                    </a:srgbClr>
                  </a:outerShdw>
                </a:effectLst>
                <a:latin typeface="Arial" pitchFamily="34" charset="0"/>
              </a:rPr>
              <a:t>ENFOCADA AL MEJORAMIENTO DEL DESEMPEÑO Y LAS APORTACIONES QUE EL PERSONAL PUEDA OTORGAR A LA ORGANIZACIÓN.</a:t>
            </a:r>
          </a:p>
          <a:p>
            <a:pPr algn="just" eaLnBrk="1" hangingPunct="1"/>
            <a:endParaRPr kumimoji="1" lang="es-MX" altLang="es-MX" b="1" i="1" dirty="0" smtClean="0">
              <a:solidFill>
                <a:srgbClr val="FF0000"/>
              </a:solidFill>
              <a:effectLst>
                <a:outerShdw blurRad="38100" dist="38100" dir="2700000" algn="tl">
                  <a:srgbClr val="000000">
                    <a:alpha val="43137"/>
                  </a:srgbClr>
                </a:outerShdw>
              </a:effectLst>
              <a:latin typeface="Arial" pitchFamily="34" charset="0"/>
            </a:endParaRPr>
          </a:p>
        </p:txBody>
      </p:sp>
      <p:pic>
        <p:nvPicPr>
          <p:cNvPr id="9223" name="Picture 7" descr="C:\Archivos de programa\Archivos comunes\Microsoft Shared\Clipart\cagcat50\BD04972_.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72968" y="4293096"/>
            <a:ext cx="2447504" cy="20472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88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3968" y="4365104"/>
            <a:ext cx="1800200" cy="1800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Lst>
        </p:spPr>
      </p:pic>
      <p:pic>
        <p:nvPicPr>
          <p:cNvPr id="7885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6376" y="4801350"/>
            <a:ext cx="3279109" cy="129194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barn(outHorizontal)">
                                      <p:cBhvr>
                                        <p:cTn id="7" dur="500"/>
                                        <p:tgtEl>
                                          <p:spTgt spid="9218"/>
                                        </p:tgtEl>
                                      </p:cBhvr>
                                    </p:animEffect>
                                  </p:childTnLst>
                                </p:cTn>
                              </p:par>
                            </p:childTnLst>
                          </p:cTn>
                        </p:par>
                        <p:par>
                          <p:cTn id="8" fill="hold" nodeType="afterGroup">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9222"/>
                                        </p:tgtEl>
                                        <p:attrNameLst>
                                          <p:attrName>style.visibility</p:attrName>
                                        </p:attrNameLst>
                                      </p:cBhvr>
                                      <p:to>
                                        <p:strVal val="visible"/>
                                      </p:to>
                                    </p:set>
                                    <p:anim calcmode="lin" valueType="num">
                                      <p:cBhvr additive="base">
                                        <p:cTn id="11" dur="500" fill="hold"/>
                                        <p:tgtEl>
                                          <p:spTgt spid="9222"/>
                                        </p:tgtEl>
                                        <p:attrNameLst>
                                          <p:attrName>ppt_x</p:attrName>
                                        </p:attrNameLst>
                                      </p:cBhvr>
                                      <p:tavLst>
                                        <p:tav tm="0">
                                          <p:val>
                                            <p:strVal val="0-#ppt_w/2"/>
                                          </p:val>
                                        </p:tav>
                                        <p:tav tm="100000">
                                          <p:val>
                                            <p:strVal val="#ppt_x"/>
                                          </p:val>
                                        </p:tav>
                                      </p:tavLst>
                                    </p:anim>
                                    <p:anim calcmode="lin" valueType="num">
                                      <p:cBhvr additive="base">
                                        <p:cTn id="12" dur="500" fill="hold"/>
                                        <p:tgtEl>
                                          <p:spTgt spid="9222"/>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2" presetClass="entr" presetSubtype="8" fill="hold" nodeType="afterEffect">
                                  <p:stCondLst>
                                    <p:cond delay="0"/>
                                  </p:stCondLst>
                                  <p:childTnLst>
                                    <p:set>
                                      <p:cBhvr>
                                        <p:cTn id="15" dur="1" fill="hold">
                                          <p:stCondLst>
                                            <p:cond delay="0"/>
                                          </p:stCondLst>
                                        </p:cTn>
                                        <p:tgtEl>
                                          <p:spTgt spid="9223"/>
                                        </p:tgtEl>
                                        <p:attrNameLst>
                                          <p:attrName>style.visibility</p:attrName>
                                        </p:attrNameLst>
                                      </p:cBhvr>
                                      <p:to>
                                        <p:strVal val="visible"/>
                                      </p:to>
                                    </p:set>
                                    <p:anim calcmode="lin" valueType="num">
                                      <p:cBhvr additive="base">
                                        <p:cTn id="16" dur="500" fill="hold"/>
                                        <p:tgtEl>
                                          <p:spTgt spid="9223"/>
                                        </p:tgtEl>
                                        <p:attrNameLst>
                                          <p:attrName>ppt_x</p:attrName>
                                        </p:attrNameLst>
                                      </p:cBhvr>
                                      <p:tavLst>
                                        <p:tav tm="0">
                                          <p:val>
                                            <p:strVal val="0-#ppt_w/2"/>
                                          </p:val>
                                        </p:tav>
                                        <p:tav tm="100000">
                                          <p:val>
                                            <p:strVal val="#ppt_x"/>
                                          </p:val>
                                        </p:tav>
                                      </p:tavLst>
                                    </p:anim>
                                    <p:anim calcmode="lin" valueType="num">
                                      <p:cBhvr additive="base">
                                        <p:cTn id="17" dur="500" fill="hold"/>
                                        <p:tgtEl>
                                          <p:spTgt spid="92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utoUpdateAnimBg="0"/>
      <p:bldP spid="9222" grpId="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Rectangle 2050"/>
          <p:cNvSpPr>
            <a:spLocks noChangeArrowheads="1"/>
          </p:cNvSpPr>
          <p:nvPr/>
        </p:nvSpPr>
        <p:spPr bwMode="auto">
          <a:xfrm>
            <a:off x="1524000" y="59531"/>
            <a:ext cx="6865938"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3600" b="1" i="1" dirty="0">
                <a:solidFill>
                  <a:schemeClr val="accent2">
                    <a:lumMod val="50000"/>
                  </a:schemeClr>
                </a:solidFill>
                <a:effectLst>
                  <a:outerShdw blurRad="38100" dist="38100" dir="2700000" algn="tl">
                    <a:srgbClr val="C0C0C0"/>
                  </a:outerShdw>
                </a:effectLst>
              </a:rPr>
              <a:t>Funciones de la Administración de Recursos Humanos</a:t>
            </a:r>
            <a:endParaRPr lang="es-ES" altLang="es-MX" sz="3600" b="1" i="1" dirty="0">
              <a:solidFill>
                <a:schemeClr val="accent2">
                  <a:lumMod val="50000"/>
                </a:schemeClr>
              </a:solidFill>
              <a:effectLst>
                <a:outerShdw blurRad="38100" dist="38100" dir="2700000" algn="tl">
                  <a:srgbClr val="C0C0C0"/>
                </a:outerShdw>
              </a:effectLst>
            </a:endParaRPr>
          </a:p>
        </p:txBody>
      </p:sp>
      <p:sp>
        <p:nvSpPr>
          <p:cNvPr id="27651" name="Text Box 2052"/>
          <p:cNvSpPr txBox="1">
            <a:spLocks noChangeArrowheads="1"/>
          </p:cNvSpPr>
          <p:nvPr/>
        </p:nvSpPr>
        <p:spPr bwMode="auto">
          <a:xfrm>
            <a:off x="3810000" y="2743200"/>
            <a:ext cx="1371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defRPr/>
            </a:pPr>
            <a:endParaRPr lang="es-ES" smtClean="0"/>
          </a:p>
        </p:txBody>
      </p:sp>
      <p:sp>
        <p:nvSpPr>
          <p:cNvPr id="413729" name="Text Box 2081"/>
          <p:cNvSpPr txBox="1">
            <a:spLocks noChangeArrowheads="1"/>
          </p:cNvSpPr>
          <p:nvPr/>
        </p:nvSpPr>
        <p:spPr bwMode="auto">
          <a:xfrm>
            <a:off x="6553200" y="6096000"/>
            <a:ext cx="259080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es-MX" sz="1200" b="1">
                <a:effectLst>
                  <a:outerShdw blurRad="38100" dist="38100" dir="2700000" algn="tl">
                    <a:srgbClr val="C0C0C0"/>
                  </a:outerShdw>
                </a:effectLst>
                <a:ea typeface="+mn-ea"/>
              </a:rPr>
              <a:t>* Fuente: ARH; R. Wayne Mondy</a:t>
            </a:r>
            <a:endParaRPr lang="es-ES" sz="1200" b="1">
              <a:effectLst>
                <a:outerShdw blurRad="38100" dist="38100" dir="2700000" algn="tl">
                  <a:srgbClr val="C0C0C0"/>
                </a:outerShdw>
              </a:effectLst>
              <a:ea typeface="+mn-ea"/>
            </a:endParaRPr>
          </a:p>
        </p:txBody>
      </p:sp>
      <p:grpSp>
        <p:nvGrpSpPr>
          <p:cNvPr id="80900" name="Group 2087"/>
          <p:cNvGrpSpPr>
            <a:grpSpLocks/>
          </p:cNvGrpSpPr>
          <p:nvPr/>
        </p:nvGrpSpPr>
        <p:grpSpPr bwMode="auto">
          <a:xfrm>
            <a:off x="1447800" y="1282700"/>
            <a:ext cx="7086600" cy="5170488"/>
            <a:chOff x="912" y="808"/>
            <a:chExt cx="4464" cy="3257"/>
          </a:xfrm>
        </p:grpSpPr>
        <p:grpSp>
          <p:nvGrpSpPr>
            <p:cNvPr id="80901" name="Group 2080"/>
            <p:cNvGrpSpPr>
              <a:grpSpLocks/>
            </p:cNvGrpSpPr>
            <p:nvPr/>
          </p:nvGrpSpPr>
          <p:grpSpPr bwMode="auto">
            <a:xfrm>
              <a:off x="912" y="808"/>
              <a:ext cx="4464" cy="3257"/>
              <a:chOff x="864" y="904"/>
              <a:chExt cx="4464" cy="3257"/>
            </a:xfrm>
          </p:grpSpPr>
          <p:grpSp>
            <p:nvGrpSpPr>
              <p:cNvPr id="80907" name="Group 2073"/>
              <p:cNvGrpSpPr>
                <a:grpSpLocks/>
              </p:cNvGrpSpPr>
              <p:nvPr/>
            </p:nvGrpSpPr>
            <p:grpSpPr bwMode="auto">
              <a:xfrm>
                <a:off x="1129" y="904"/>
                <a:ext cx="1786" cy="1104"/>
                <a:chOff x="1412" y="1101"/>
                <a:chExt cx="1786" cy="1104"/>
              </a:xfrm>
            </p:grpSpPr>
            <p:sp>
              <p:nvSpPr>
                <p:cNvPr id="27674" name="Oval 2064"/>
                <p:cNvSpPr>
                  <a:spLocks noChangeArrowheads="1"/>
                </p:cNvSpPr>
                <p:nvPr/>
              </p:nvSpPr>
              <p:spPr bwMode="auto">
                <a:xfrm rot="19806609">
                  <a:off x="1412" y="1101"/>
                  <a:ext cx="1786" cy="1104"/>
                </a:xfrm>
                <a:prstGeom prst="ellipse">
                  <a:avLst/>
                </a:prstGeom>
                <a:solidFill>
                  <a:schemeClr val="accent1"/>
                </a:solidFill>
                <a:ln w="12700" cap="sq">
                  <a:solidFill>
                    <a:schemeClr val="tx1"/>
                  </a:solidFill>
                  <a:round/>
                  <a:headEnd type="none" w="sm" len="sm"/>
                  <a:tailEnd type="none" w="sm" len="sm"/>
                </a:ln>
                <a:effectLst>
                  <a:outerShdw blurRad="63500" dist="107763" dir="2700000" algn="ctr" rotWithShape="0">
                    <a:schemeClr val="bg2">
                      <a:alpha val="74998"/>
                    </a:schemeClr>
                  </a:outerShdw>
                </a:effectLst>
                <a:scene3d>
                  <a:camera prst="orthographicFront"/>
                  <a:lightRig rig="threePt" dir="t"/>
                </a:scene3d>
                <a:sp3d>
                  <a:bevelT/>
                </a:sp3d>
              </p:spPr>
              <p:txBody>
                <a:bodyPr wrap="none" anchor="ctr"/>
                <a:lstStyle/>
                <a:p>
                  <a:pPr>
                    <a:defRPr/>
                  </a:pPr>
                  <a:endParaRPr lang="es-MX">
                    <a:latin typeface="Times New Roman" charset="0"/>
                    <a:ea typeface="ＭＳ Ｐゴシック" charset="0"/>
                  </a:endParaRPr>
                </a:p>
              </p:txBody>
            </p:sp>
            <p:sp>
              <p:nvSpPr>
                <p:cNvPr id="80922" name="WordArt 2053"/>
                <p:cNvSpPr>
                  <a:spLocks noChangeArrowheads="1" noChangeShapeType="1" noTextEdit="1"/>
                </p:cNvSpPr>
                <p:nvPr/>
              </p:nvSpPr>
              <p:spPr bwMode="auto">
                <a:xfrm rot="19780879">
                  <a:off x="1571" y="1559"/>
                  <a:ext cx="1464" cy="174"/>
                </a:xfrm>
                <a:prstGeom prst="rect">
                  <a:avLst/>
                </a:prstGeom>
              </p:spPr>
              <p:txBody>
                <a:bodyPr wrap="none" fromWordArt="1">
                  <a:prstTxWarp prst="textPlain">
                    <a:avLst>
                      <a:gd name="adj" fmla="val 50000"/>
                    </a:avLst>
                  </a:prstTxWarp>
                </a:bodyPr>
                <a:lstStyle/>
                <a:p>
                  <a:pPr algn="ctr"/>
                  <a:r>
                    <a:rPr lang="es-MX" sz="1600" kern="10" dirty="0">
                      <a:ln w="9525" cap="sq">
                        <a:solidFill>
                          <a:srgbClr val="000000"/>
                        </a:solidFill>
                        <a:round/>
                        <a:headEnd type="none" w="sm" len="sm"/>
                        <a:tailEnd type="none" w="sm" len="sm"/>
                      </a:ln>
                      <a:solidFill>
                        <a:srgbClr val="FFFFFF"/>
                      </a:solidFill>
                      <a:effectLst>
                        <a:outerShdw blurRad="38100" dist="38100" dir="2700000" algn="tl">
                          <a:srgbClr val="000000">
                            <a:alpha val="43137"/>
                          </a:srgbClr>
                        </a:outerShdw>
                      </a:effectLst>
                      <a:latin typeface="Arial Black"/>
                    </a:rPr>
                    <a:t>Dotación de Personal</a:t>
                  </a:r>
                </a:p>
              </p:txBody>
            </p:sp>
          </p:grpSp>
          <p:grpSp>
            <p:nvGrpSpPr>
              <p:cNvPr id="80908" name="Group 2070"/>
              <p:cNvGrpSpPr>
                <a:grpSpLocks/>
              </p:cNvGrpSpPr>
              <p:nvPr/>
            </p:nvGrpSpPr>
            <p:grpSpPr bwMode="auto">
              <a:xfrm>
                <a:off x="3168" y="912"/>
                <a:ext cx="1786" cy="1104"/>
                <a:chOff x="2784" y="864"/>
                <a:chExt cx="1786" cy="1104"/>
              </a:xfrm>
            </p:grpSpPr>
            <p:sp>
              <p:nvSpPr>
                <p:cNvPr id="27672" name="Oval 2066"/>
                <p:cNvSpPr>
                  <a:spLocks noChangeArrowheads="1"/>
                </p:cNvSpPr>
                <p:nvPr/>
              </p:nvSpPr>
              <p:spPr bwMode="auto">
                <a:xfrm rot="698908">
                  <a:off x="2784" y="864"/>
                  <a:ext cx="1786" cy="1104"/>
                </a:xfrm>
                <a:prstGeom prst="ellipse">
                  <a:avLst/>
                </a:prstGeom>
                <a:solidFill>
                  <a:srgbClr val="008080"/>
                </a:solidFill>
                <a:ln w="12700" cap="sq">
                  <a:solidFill>
                    <a:schemeClr val="tx1"/>
                  </a:solidFill>
                  <a:round/>
                  <a:headEnd type="none" w="sm" len="sm"/>
                  <a:tailEnd type="none" w="sm" len="sm"/>
                </a:ln>
                <a:effectLst>
                  <a:outerShdw blurRad="63500" dist="107763" dir="2700000" algn="ctr" rotWithShape="0">
                    <a:schemeClr val="bg2">
                      <a:alpha val="74998"/>
                    </a:schemeClr>
                  </a:outerShdw>
                </a:effectLst>
                <a:scene3d>
                  <a:camera prst="orthographicFront"/>
                  <a:lightRig rig="threePt" dir="t"/>
                </a:scene3d>
                <a:sp3d>
                  <a:bevelT/>
                </a:sp3d>
              </p:spPr>
              <p:txBody>
                <a:bodyPr wrap="none" anchor="ctr"/>
                <a:lstStyle/>
                <a:p>
                  <a:pPr>
                    <a:defRPr/>
                  </a:pPr>
                  <a:endParaRPr lang="es-MX">
                    <a:latin typeface="Times New Roman" charset="0"/>
                    <a:ea typeface="ＭＳ Ｐゴシック" charset="0"/>
                  </a:endParaRPr>
                </a:p>
              </p:txBody>
            </p:sp>
            <p:sp>
              <p:nvSpPr>
                <p:cNvPr id="80920" name="WordArt 2055"/>
                <p:cNvSpPr>
                  <a:spLocks noChangeArrowheads="1" noChangeShapeType="1" noTextEdit="1"/>
                </p:cNvSpPr>
                <p:nvPr/>
              </p:nvSpPr>
              <p:spPr bwMode="auto">
                <a:xfrm rot="844149">
                  <a:off x="2958" y="1200"/>
                  <a:ext cx="1464" cy="336"/>
                </a:xfrm>
                <a:prstGeom prst="rect">
                  <a:avLst/>
                </a:prstGeom>
              </p:spPr>
              <p:txBody>
                <a:bodyPr wrap="none" fromWordArt="1">
                  <a:prstTxWarp prst="textPlain">
                    <a:avLst>
                      <a:gd name="adj" fmla="val 50000"/>
                    </a:avLst>
                  </a:prstTxWarp>
                </a:bodyPr>
                <a:lstStyle/>
                <a:p>
                  <a:pPr algn="ctr"/>
                  <a:r>
                    <a:rPr lang="es-MX" sz="1600" kern="10" dirty="0">
                      <a:ln w="9525" cap="sq">
                        <a:solidFill>
                          <a:srgbClr val="000000"/>
                        </a:solidFill>
                        <a:round/>
                        <a:headEnd type="none" w="sm" len="sm"/>
                        <a:tailEnd type="none" w="sm" len="sm"/>
                      </a:ln>
                      <a:solidFill>
                        <a:srgbClr val="FFFFFF"/>
                      </a:solidFill>
                      <a:effectLst>
                        <a:outerShdw blurRad="38100" dist="38100" dir="2700000" algn="tl">
                          <a:srgbClr val="000000">
                            <a:alpha val="43137"/>
                          </a:srgbClr>
                        </a:outerShdw>
                      </a:effectLst>
                      <a:latin typeface="Arial Black"/>
                    </a:rPr>
                    <a:t>Desarrollo de </a:t>
                  </a:r>
                </a:p>
                <a:p>
                  <a:pPr algn="ctr"/>
                  <a:r>
                    <a:rPr lang="es-MX" sz="1600" kern="10" dirty="0">
                      <a:ln w="9525" cap="sq">
                        <a:solidFill>
                          <a:srgbClr val="000000"/>
                        </a:solidFill>
                        <a:round/>
                        <a:headEnd type="none" w="sm" len="sm"/>
                        <a:tailEnd type="none" w="sm" len="sm"/>
                      </a:ln>
                      <a:solidFill>
                        <a:srgbClr val="FFFFFF"/>
                      </a:solidFill>
                      <a:effectLst>
                        <a:outerShdw blurRad="38100" dist="38100" dir="2700000" algn="tl">
                          <a:srgbClr val="000000">
                            <a:alpha val="43137"/>
                          </a:srgbClr>
                        </a:outerShdw>
                      </a:effectLst>
                      <a:latin typeface="Arial Black"/>
                    </a:rPr>
                    <a:t>Recursos Humanos</a:t>
                  </a:r>
                </a:p>
              </p:txBody>
            </p:sp>
          </p:grpSp>
          <p:grpSp>
            <p:nvGrpSpPr>
              <p:cNvPr id="80909" name="Group 2071"/>
              <p:cNvGrpSpPr>
                <a:grpSpLocks/>
              </p:cNvGrpSpPr>
              <p:nvPr/>
            </p:nvGrpSpPr>
            <p:grpSpPr bwMode="auto">
              <a:xfrm>
                <a:off x="4224" y="1968"/>
                <a:ext cx="1104" cy="1786"/>
                <a:chOff x="4128" y="2054"/>
                <a:chExt cx="1104" cy="1786"/>
              </a:xfrm>
            </p:grpSpPr>
            <p:sp>
              <p:nvSpPr>
                <p:cNvPr id="27670" name="Oval 2067"/>
                <p:cNvSpPr>
                  <a:spLocks noChangeArrowheads="1"/>
                </p:cNvSpPr>
                <p:nvPr/>
              </p:nvSpPr>
              <p:spPr bwMode="auto">
                <a:xfrm rot="-3138785">
                  <a:off x="3787" y="2395"/>
                  <a:ext cx="1786" cy="1104"/>
                </a:xfrm>
                <a:prstGeom prst="ellipse">
                  <a:avLst/>
                </a:prstGeom>
                <a:solidFill>
                  <a:srgbClr val="FFC000"/>
                </a:solidFill>
                <a:ln w="12700" cap="sq">
                  <a:solidFill>
                    <a:schemeClr val="tx1"/>
                  </a:solidFill>
                  <a:round/>
                  <a:headEnd type="none" w="sm" len="sm"/>
                  <a:tailEnd type="none" w="sm" len="sm"/>
                </a:ln>
                <a:effectLst>
                  <a:outerShdw blurRad="63500" dist="107763" dir="2700000" algn="ctr" rotWithShape="0">
                    <a:schemeClr val="bg2">
                      <a:alpha val="74998"/>
                    </a:schemeClr>
                  </a:outerShdw>
                </a:effectLst>
                <a:scene3d>
                  <a:camera prst="orthographicFront"/>
                  <a:lightRig rig="threePt" dir="t"/>
                </a:scene3d>
                <a:sp3d>
                  <a:bevelT/>
                </a:sp3d>
              </p:spPr>
              <p:txBody>
                <a:bodyPr wrap="none" anchor="ctr"/>
                <a:lstStyle/>
                <a:p>
                  <a:pPr>
                    <a:defRPr/>
                  </a:pPr>
                  <a:endParaRPr lang="es-MX">
                    <a:latin typeface="Times New Roman" charset="0"/>
                    <a:ea typeface="ＭＳ Ｐゴシック" charset="0"/>
                  </a:endParaRPr>
                </a:p>
              </p:txBody>
            </p:sp>
            <p:sp>
              <p:nvSpPr>
                <p:cNvPr id="80918" name="WordArt 2058"/>
                <p:cNvSpPr>
                  <a:spLocks noChangeArrowheads="1" noChangeShapeType="1" noTextEdit="1"/>
                </p:cNvSpPr>
                <p:nvPr/>
              </p:nvSpPr>
              <p:spPr bwMode="auto">
                <a:xfrm rot="-2926609">
                  <a:off x="3933" y="2853"/>
                  <a:ext cx="1464" cy="174"/>
                </a:xfrm>
                <a:prstGeom prst="rect">
                  <a:avLst/>
                </a:prstGeom>
              </p:spPr>
              <p:txBody>
                <a:bodyPr wrap="none" fromWordArt="1">
                  <a:prstTxWarp prst="textPlain">
                    <a:avLst>
                      <a:gd name="adj" fmla="val 50000"/>
                    </a:avLst>
                  </a:prstTxWarp>
                </a:bodyPr>
                <a:lstStyle/>
                <a:p>
                  <a:pPr algn="ctr"/>
                  <a:r>
                    <a:rPr lang="es-MX" sz="1600" kern="10" dirty="0">
                      <a:ln w="9525" cap="sq">
                        <a:solidFill>
                          <a:srgbClr val="000000"/>
                        </a:solidFill>
                        <a:round/>
                        <a:headEnd type="none" w="sm" len="sm"/>
                        <a:tailEnd type="none" w="sm" len="sm"/>
                      </a:ln>
                      <a:solidFill>
                        <a:srgbClr val="FFFFFF"/>
                      </a:solidFill>
                      <a:effectLst>
                        <a:outerShdw blurRad="38100" dist="38100" dir="2700000" algn="tl">
                          <a:srgbClr val="000000">
                            <a:alpha val="43137"/>
                          </a:srgbClr>
                        </a:outerShdw>
                      </a:effectLst>
                      <a:latin typeface="Arial Black"/>
                    </a:rPr>
                    <a:t>Remuneración</a:t>
                  </a:r>
                </a:p>
              </p:txBody>
            </p:sp>
          </p:grpSp>
          <p:grpSp>
            <p:nvGrpSpPr>
              <p:cNvPr id="80910" name="Group 2074"/>
              <p:cNvGrpSpPr>
                <a:grpSpLocks/>
              </p:cNvGrpSpPr>
              <p:nvPr/>
            </p:nvGrpSpPr>
            <p:grpSpPr bwMode="auto">
              <a:xfrm>
                <a:off x="2150" y="3057"/>
                <a:ext cx="1786" cy="1104"/>
                <a:chOff x="2246" y="2961"/>
                <a:chExt cx="1786" cy="1104"/>
              </a:xfrm>
            </p:grpSpPr>
            <p:sp>
              <p:nvSpPr>
                <p:cNvPr id="27668" name="Oval 2068"/>
                <p:cNvSpPr>
                  <a:spLocks noChangeArrowheads="1"/>
                </p:cNvSpPr>
                <p:nvPr/>
              </p:nvSpPr>
              <p:spPr bwMode="auto">
                <a:xfrm>
                  <a:off x="2246" y="2961"/>
                  <a:ext cx="1786" cy="1104"/>
                </a:xfrm>
                <a:prstGeom prst="ellipse">
                  <a:avLst/>
                </a:prstGeom>
                <a:solidFill>
                  <a:schemeClr val="accent6">
                    <a:lumMod val="20000"/>
                    <a:lumOff val="80000"/>
                  </a:schemeClr>
                </a:solidFill>
                <a:ln w="12700" cap="sq">
                  <a:solidFill>
                    <a:schemeClr val="tx1"/>
                  </a:solidFill>
                  <a:round/>
                  <a:headEnd type="none" w="sm" len="sm"/>
                  <a:tailEnd type="none" w="sm" len="sm"/>
                </a:ln>
                <a:effectLst>
                  <a:outerShdw blurRad="63500" dist="107763" dir="2700000" algn="ctr" rotWithShape="0">
                    <a:schemeClr val="bg2">
                      <a:alpha val="74998"/>
                    </a:schemeClr>
                  </a:outerShdw>
                </a:effectLst>
                <a:scene3d>
                  <a:camera prst="orthographicFront"/>
                  <a:lightRig rig="threePt" dir="t"/>
                </a:scene3d>
                <a:sp3d>
                  <a:bevelT/>
                </a:sp3d>
              </p:spPr>
              <p:txBody>
                <a:bodyPr wrap="none" anchor="ctr"/>
                <a:lstStyle/>
                <a:p>
                  <a:pPr>
                    <a:defRPr/>
                  </a:pPr>
                  <a:endParaRPr lang="es-MX">
                    <a:latin typeface="Times New Roman" charset="0"/>
                    <a:ea typeface="ＭＳ Ｐゴシック" charset="0"/>
                  </a:endParaRPr>
                </a:p>
              </p:txBody>
            </p:sp>
            <p:sp>
              <p:nvSpPr>
                <p:cNvPr id="80916" name="WordArt 2065"/>
                <p:cNvSpPr>
                  <a:spLocks noChangeArrowheads="1" noChangeShapeType="1" noTextEdit="1"/>
                </p:cNvSpPr>
                <p:nvPr/>
              </p:nvSpPr>
              <p:spPr bwMode="auto">
                <a:xfrm>
                  <a:off x="2390" y="3370"/>
                  <a:ext cx="1464" cy="287"/>
                </a:xfrm>
                <a:prstGeom prst="rect">
                  <a:avLst/>
                </a:prstGeom>
              </p:spPr>
              <p:txBody>
                <a:bodyPr wrap="none" fromWordArt="1">
                  <a:prstTxWarp prst="textPlain">
                    <a:avLst>
                      <a:gd name="adj" fmla="val 50000"/>
                    </a:avLst>
                  </a:prstTxWarp>
                </a:bodyPr>
                <a:lstStyle/>
                <a:p>
                  <a:pPr algn="ctr"/>
                  <a:r>
                    <a:rPr lang="es-MX" sz="1600" kern="10" dirty="0">
                      <a:ln w="9525" cap="sq">
                        <a:solidFill>
                          <a:srgbClr val="000000"/>
                        </a:solidFill>
                        <a:round/>
                        <a:headEnd type="none" w="sm" len="sm"/>
                        <a:tailEnd type="none" w="sm" len="sm"/>
                      </a:ln>
                      <a:solidFill>
                        <a:schemeClr val="bg2">
                          <a:lumMod val="50000"/>
                        </a:schemeClr>
                      </a:solidFill>
                      <a:effectLst>
                        <a:outerShdw blurRad="38100" dist="38100" dir="2700000" algn="tl">
                          <a:srgbClr val="000000">
                            <a:alpha val="43137"/>
                          </a:srgbClr>
                        </a:outerShdw>
                      </a:effectLst>
                      <a:latin typeface="Arial Black"/>
                    </a:rPr>
                    <a:t>Seguridad y Salud</a:t>
                  </a:r>
                </a:p>
              </p:txBody>
            </p:sp>
          </p:grpSp>
          <p:grpSp>
            <p:nvGrpSpPr>
              <p:cNvPr id="80911" name="Group 2078"/>
              <p:cNvGrpSpPr>
                <a:grpSpLocks/>
              </p:cNvGrpSpPr>
              <p:nvPr/>
            </p:nvGrpSpPr>
            <p:grpSpPr bwMode="auto">
              <a:xfrm>
                <a:off x="864" y="2150"/>
                <a:ext cx="1104" cy="1786"/>
                <a:chOff x="965" y="2059"/>
                <a:chExt cx="1104" cy="1786"/>
              </a:xfrm>
            </p:grpSpPr>
            <p:sp>
              <p:nvSpPr>
                <p:cNvPr id="27666" name="Oval 2076"/>
                <p:cNvSpPr>
                  <a:spLocks noChangeArrowheads="1"/>
                </p:cNvSpPr>
                <p:nvPr/>
              </p:nvSpPr>
              <p:spPr bwMode="auto">
                <a:xfrm rot="14887279">
                  <a:off x="624" y="2400"/>
                  <a:ext cx="1786" cy="1104"/>
                </a:xfrm>
                <a:prstGeom prst="ellipse">
                  <a:avLst/>
                </a:prstGeom>
                <a:solidFill>
                  <a:srgbClr val="7030A0"/>
                </a:solidFill>
                <a:ln w="12700" cap="sq">
                  <a:solidFill>
                    <a:schemeClr val="tx1"/>
                  </a:solidFill>
                  <a:round/>
                  <a:headEnd type="none" w="sm" len="sm"/>
                  <a:tailEnd type="none" w="sm" len="sm"/>
                </a:ln>
                <a:effectLst>
                  <a:outerShdw blurRad="63500" dist="107763" dir="2700000" algn="ctr" rotWithShape="0">
                    <a:schemeClr val="bg2">
                      <a:alpha val="74998"/>
                    </a:schemeClr>
                  </a:outerShdw>
                </a:effectLst>
                <a:scene3d>
                  <a:camera prst="orthographicFront"/>
                  <a:lightRig rig="threePt" dir="t"/>
                </a:scene3d>
                <a:sp3d>
                  <a:bevelT/>
                </a:sp3d>
              </p:spPr>
              <p:txBody>
                <a:bodyPr wrap="none" anchor="ctr"/>
                <a:lstStyle/>
                <a:p>
                  <a:pPr>
                    <a:defRPr/>
                  </a:pPr>
                  <a:endParaRPr lang="es-MX">
                    <a:latin typeface="Times New Roman" charset="0"/>
                    <a:ea typeface="ＭＳ Ｐゴシック" charset="0"/>
                  </a:endParaRPr>
                </a:p>
              </p:txBody>
            </p:sp>
            <p:sp>
              <p:nvSpPr>
                <p:cNvPr id="80914" name="WordArt 2077"/>
                <p:cNvSpPr>
                  <a:spLocks noChangeArrowheads="1" noChangeShapeType="1" noTextEdit="1"/>
                </p:cNvSpPr>
                <p:nvPr/>
              </p:nvSpPr>
              <p:spPr bwMode="auto">
                <a:xfrm rot="3890841">
                  <a:off x="773" y="2736"/>
                  <a:ext cx="1464" cy="422"/>
                </a:xfrm>
                <a:prstGeom prst="rect">
                  <a:avLst/>
                </a:prstGeom>
              </p:spPr>
              <p:txBody>
                <a:bodyPr wrap="none" fromWordArt="1">
                  <a:prstTxWarp prst="textPlain">
                    <a:avLst>
                      <a:gd name="adj" fmla="val 50000"/>
                    </a:avLst>
                  </a:prstTxWarp>
                </a:bodyPr>
                <a:lstStyle/>
                <a:p>
                  <a:pPr algn="ctr"/>
                  <a:r>
                    <a:rPr lang="es-MX" sz="1600" kern="10" dirty="0">
                      <a:ln w="9525" cap="sq">
                        <a:solidFill>
                          <a:srgbClr val="000000"/>
                        </a:solidFill>
                        <a:round/>
                        <a:headEnd type="none" w="sm" len="sm"/>
                        <a:tailEnd type="none" w="sm" len="sm"/>
                      </a:ln>
                      <a:solidFill>
                        <a:srgbClr val="FFFFFF"/>
                      </a:solidFill>
                      <a:effectLst>
                        <a:outerShdw blurRad="38100" dist="38100" dir="2700000" algn="tl">
                          <a:srgbClr val="000000">
                            <a:alpha val="43137"/>
                          </a:srgbClr>
                        </a:outerShdw>
                      </a:effectLst>
                      <a:latin typeface="Arial Black"/>
                    </a:rPr>
                    <a:t>Relaciones Laborales</a:t>
                  </a:r>
                </a:p>
                <a:p>
                  <a:pPr algn="ctr"/>
                  <a:r>
                    <a:rPr lang="es-MX" sz="1600" kern="10" dirty="0" smtClean="0">
                      <a:ln w="9525" cap="sq">
                        <a:solidFill>
                          <a:srgbClr val="000000"/>
                        </a:solidFill>
                        <a:round/>
                        <a:headEnd type="none" w="sm" len="sm"/>
                        <a:tailEnd type="none" w="sm" len="sm"/>
                      </a:ln>
                      <a:solidFill>
                        <a:srgbClr val="FFFFFF"/>
                      </a:solidFill>
                      <a:effectLst>
                        <a:outerShdw blurRad="38100" dist="38100" dir="2700000" algn="tl">
                          <a:srgbClr val="000000">
                            <a:alpha val="43137"/>
                          </a:srgbClr>
                        </a:outerShdw>
                      </a:effectLst>
                      <a:latin typeface="Arial Black"/>
                    </a:rPr>
                    <a:t>con </a:t>
                  </a:r>
                  <a:r>
                    <a:rPr lang="es-MX" sz="1600" kern="10" dirty="0">
                      <a:ln w="9525" cap="sq">
                        <a:solidFill>
                          <a:srgbClr val="000000"/>
                        </a:solidFill>
                        <a:round/>
                        <a:headEnd type="none" w="sm" len="sm"/>
                        <a:tailEnd type="none" w="sm" len="sm"/>
                      </a:ln>
                      <a:solidFill>
                        <a:srgbClr val="FFFFFF"/>
                      </a:solidFill>
                      <a:effectLst>
                        <a:outerShdw blurRad="38100" dist="38100" dir="2700000" algn="tl">
                          <a:srgbClr val="000000">
                            <a:alpha val="43137"/>
                          </a:srgbClr>
                        </a:outerShdw>
                      </a:effectLst>
                      <a:latin typeface="Arial Black"/>
                    </a:rPr>
                    <a:t>los empleados</a:t>
                  </a:r>
                </a:p>
              </p:txBody>
            </p:sp>
          </p:grpSp>
          <p:sp>
            <p:nvSpPr>
              <p:cNvPr id="413727" name="Text Box 2079"/>
              <p:cNvSpPr txBox="1">
                <a:spLocks noChangeArrowheads="1"/>
              </p:cNvSpPr>
              <p:nvPr/>
            </p:nvSpPr>
            <p:spPr bwMode="auto">
              <a:xfrm>
                <a:off x="2230" y="2075"/>
                <a:ext cx="1872" cy="80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spcBef>
                    <a:spcPct val="10000"/>
                  </a:spcBef>
                </a:pPr>
                <a:r>
                  <a:rPr lang="es-MX" altLang="es-MX" b="1" dirty="0">
                    <a:solidFill>
                      <a:srgbClr val="0033CC"/>
                    </a:solidFill>
                    <a:effectLst>
                      <a:outerShdw blurRad="38100" dist="38100" dir="2700000" algn="tl">
                        <a:srgbClr val="C0C0C0"/>
                      </a:outerShdw>
                    </a:effectLst>
                  </a:rPr>
                  <a:t>Administración </a:t>
                </a:r>
              </a:p>
              <a:p>
                <a:pPr algn="ctr" eaLnBrk="1" hangingPunct="1">
                  <a:spcBef>
                    <a:spcPct val="10000"/>
                  </a:spcBef>
                </a:pPr>
                <a:r>
                  <a:rPr lang="es-MX" altLang="es-MX" b="1" dirty="0">
                    <a:solidFill>
                      <a:srgbClr val="0033CC"/>
                    </a:solidFill>
                    <a:effectLst>
                      <a:outerShdw blurRad="38100" dist="38100" dir="2700000" algn="tl">
                        <a:srgbClr val="C0C0C0"/>
                      </a:outerShdw>
                    </a:effectLst>
                  </a:rPr>
                  <a:t>De Recursos</a:t>
                </a:r>
              </a:p>
              <a:p>
                <a:pPr algn="ctr" eaLnBrk="1" hangingPunct="1">
                  <a:spcBef>
                    <a:spcPct val="10000"/>
                  </a:spcBef>
                </a:pPr>
                <a:r>
                  <a:rPr lang="es-MX" altLang="es-MX" b="1" dirty="0">
                    <a:solidFill>
                      <a:srgbClr val="0033CC"/>
                    </a:solidFill>
                    <a:effectLst>
                      <a:outerShdw blurRad="38100" dist="38100" dir="2700000" algn="tl">
                        <a:srgbClr val="C0C0C0"/>
                      </a:outerShdw>
                    </a:effectLst>
                  </a:rPr>
                  <a:t>Humanos</a:t>
                </a:r>
                <a:endParaRPr lang="es-ES" altLang="es-MX" b="1" dirty="0">
                  <a:solidFill>
                    <a:srgbClr val="0033CC"/>
                  </a:solidFill>
                  <a:effectLst>
                    <a:outerShdw blurRad="38100" dist="38100" dir="2700000" algn="tl">
                      <a:srgbClr val="C0C0C0"/>
                    </a:outerShdw>
                  </a:effectLst>
                </a:endParaRPr>
              </a:p>
            </p:txBody>
          </p:sp>
        </p:grpSp>
        <p:sp>
          <p:nvSpPr>
            <p:cNvPr id="413730" name="Line 2082"/>
            <p:cNvSpPr>
              <a:spLocks noChangeShapeType="1"/>
            </p:cNvSpPr>
            <p:nvPr/>
          </p:nvSpPr>
          <p:spPr bwMode="auto">
            <a:xfrm flipH="1" flipV="1">
              <a:off x="2536" y="1769"/>
              <a:ext cx="336" cy="288"/>
            </a:xfrm>
            <a:prstGeom prst="line">
              <a:avLst/>
            </a:prstGeom>
            <a:noFill/>
            <a:ln w="31750" cap="sq">
              <a:solidFill>
                <a:schemeClr val="tx1"/>
              </a:solidFill>
              <a:round/>
              <a:headEnd type="triangle" w="med" len="med"/>
              <a:tailEnd type="triangle" w="med" len="med"/>
            </a:ln>
            <a:effectLst>
              <a:prstShdw prst="shdw17" dist="17961" dir="13500000">
                <a:srgbClr val="001F3D"/>
              </a:prstShdw>
            </a:effectLst>
            <a:extLst>
              <a:ext uri="{909E8E84-426E-40dd-AFC4-6F175D3DCCD1}">
                <a14:hiddenFill xmlns="" xmlns:a14="http://schemas.microsoft.com/office/drawing/2010/main">
                  <a:noFill/>
                </a14:hiddenFill>
              </a:ext>
            </a:extLst>
          </p:spPr>
          <p:txBody>
            <a:bodyPr wrap="none"/>
            <a:lstStyle/>
            <a:p>
              <a:endParaRPr lang="es-MX"/>
            </a:p>
          </p:txBody>
        </p:sp>
        <p:sp>
          <p:nvSpPr>
            <p:cNvPr id="413731" name="Line 2083"/>
            <p:cNvSpPr>
              <a:spLocks noChangeShapeType="1"/>
            </p:cNvSpPr>
            <p:nvPr/>
          </p:nvSpPr>
          <p:spPr bwMode="auto">
            <a:xfrm flipV="1">
              <a:off x="3378" y="1812"/>
              <a:ext cx="240" cy="240"/>
            </a:xfrm>
            <a:prstGeom prst="line">
              <a:avLst/>
            </a:prstGeom>
            <a:noFill/>
            <a:ln w="28575" cap="sq">
              <a:solidFill>
                <a:schemeClr val="tx1"/>
              </a:solidFill>
              <a:round/>
              <a:headEnd type="triangle" w="med" len="med"/>
              <a:tailEnd type="triangle" w="med" len="med"/>
            </a:ln>
            <a:effectLst>
              <a:prstShdw prst="shdw17" dist="17961" dir="13500000">
                <a:srgbClr val="001F3D"/>
              </a:prstShdw>
            </a:effectLst>
            <a:extLst>
              <a:ext uri="{909E8E84-426E-40dd-AFC4-6F175D3DCCD1}">
                <a14:hiddenFill xmlns="" xmlns:a14="http://schemas.microsoft.com/office/drawing/2010/main">
                  <a:noFill/>
                </a14:hiddenFill>
              </a:ext>
            </a:extLst>
          </p:spPr>
          <p:txBody>
            <a:bodyPr wrap="none"/>
            <a:lstStyle/>
            <a:p>
              <a:endParaRPr lang="es-MX"/>
            </a:p>
          </p:txBody>
        </p:sp>
        <p:sp>
          <p:nvSpPr>
            <p:cNvPr id="413732" name="Line 2084"/>
            <p:cNvSpPr>
              <a:spLocks noChangeShapeType="1"/>
            </p:cNvSpPr>
            <p:nvPr/>
          </p:nvSpPr>
          <p:spPr bwMode="auto">
            <a:xfrm>
              <a:off x="3744" y="2544"/>
              <a:ext cx="432" cy="96"/>
            </a:xfrm>
            <a:prstGeom prst="line">
              <a:avLst/>
            </a:prstGeom>
            <a:noFill/>
            <a:ln w="31750" cap="sq">
              <a:solidFill>
                <a:schemeClr val="tx1"/>
              </a:solidFill>
              <a:round/>
              <a:headEnd type="triangle" w="med" len="med"/>
              <a:tailEnd type="triangle" w="med" len="med"/>
            </a:ln>
            <a:effectLst>
              <a:prstShdw prst="shdw17" dist="17961" dir="13500000">
                <a:srgbClr val="001F3D"/>
              </a:prstShdw>
            </a:effectLst>
            <a:extLst>
              <a:ext uri="{909E8E84-426E-40dd-AFC4-6F175D3DCCD1}">
                <a14:hiddenFill xmlns="" xmlns:a14="http://schemas.microsoft.com/office/drawing/2010/main">
                  <a:noFill/>
                </a14:hiddenFill>
              </a:ext>
            </a:extLst>
          </p:spPr>
          <p:txBody>
            <a:bodyPr wrap="none"/>
            <a:lstStyle/>
            <a:p>
              <a:endParaRPr lang="es-MX"/>
            </a:p>
          </p:txBody>
        </p:sp>
        <p:sp>
          <p:nvSpPr>
            <p:cNvPr id="413733" name="Line 2085"/>
            <p:cNvSpPr>
              <a:spLocks noChangeShapeType="1"/>
            </p:cNvSpPr>
            <p:nvPr/>
          </p:nvSpPr>
          <p:spPr bwMode="auto">
            <a:xfrm>
              <a:off x="3142" y="2736"/>
              <a:ext cx="0" cy="240"/>
            </a:xfrm>
            <a:prstGeom prst="line">
              <a:avLst/>
            </a:prstGeom>
            <a:noFill/>
            <a:ln w="31750" cap="sq">
              <a:solidFill>
                <a:schemeClr val="tx1"/>
              </a:solidFill>
              <a:round/>
              <a:headEnd type="triangle" w="med" len="med"/>
              <a:tailEnd type="triangle" w="med" len="med"/>
            </a:ln>
            <a:effectLst>
              <a:prstShdw prst="shdw17" dist="17961" dir="13500000">
                <a:srgbClr val="001F3D"/>
              </a:prstShdw>
            </a:effectLst>
            <a:extLst>
              <a:ext uri="{909E8E84-426E-40dd-AFC4-6F175D3DCCD1}">
                <a14:hiddenFill xmlns="" xmlns:a14="http://schemas.microsoft.com/office/drawing/2010/main">
                  <a:noFill/>
                </a14:hiddenFill>
              </a:ext>
            </a:extLst>
          </p:spPr>
          <p:txBody>
            <a:bodyPr wrap="none"/>
            <a:lstStyle/>
            <a:p>
              <a:endParaRPr lang="es-MX"/>
            </a:p>
          </p:txBody>
        </p:sp>
        <p:sp>
          <p:nvSpPr>
            <p:cNvPr id="413734" name="Line 2086"/>
            <p:cNvSpPr>
              <a:spLocks noChangeShapeType="1"/>
            </p:cNvSpPr>
            <p:nvPr/>
          </p:nvSpPr>
          <p:spPr bwMode="auto">
            <a:xfrm flipH="1">
              <a:off x="2064" y="2432"/>
              <a:ext cx="589" cy="304"/>
            </a:xfrm>
            <a:prstGeom prst="line">
              <a:avLst/>
            </a:prstGeom>
            <a:noFill/>
            <a:ln w="31750" cap="sq">
              <a:solidFill>
                <a:schemeClr val="tx1"/>
              </a:solidFill>
              <a:round/>
              <a:headEnd type="triangle" w="med" len="med"/>
              <a:tailEnd type="triangle" w="med" len="med"/>
            </a:ln>
            <a:effectLst>
              <a:prstShdw prst="shdw17" dist="17961" dir="13500000">
                <a:srgbClr val="001F3D"/>
              </a:prstShdw>
            </a:effectLst>
            <a:extLst>
              <a:ext uri="{909E8E84-426E-40dd-AFC4-6F175D3DCCD1}">
                <a14:hiddenFill xmlns="" xmlns:a14="http://schemas.microsoft.com/office/drawing/2010/main">
                  <a:noFill/>
                </a14:hiddenFill>
              </a:ext>
            </a:extLst>
          </p:spPr>
          <p:txBody>
            <a:bodyPr wrap="none"/>
            <a:lstStyle/>
            <a:p>
              <a:endParaRPr lang="es-MX"/>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413698"/>
                                        </p:tgtEl>
                                        <p:attrNameLst>
                                          <p:attrName>style.visibility</p:attrName>
                                        </p:attrNameLst>
                                      </p:cBhvr>
                                      <p:to>
                                        <p:strVal val="visible"/>
                                      </p:to>
                                    </p:set>
                                    <p:animEffect transition="in" filter="barn(outHorizontal)">
                                      <p:cBhvr>
                                        <p:cTn id="7" dur="500"/>
                                        <p:tgtEl>
                                          <p:spTgt spid="4136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3698" grpId="0"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69" name="Picture 14" descr="http://t1.gstatic.com/images?q=tbn:ANd9GcS7HL7e8-hP9ETqkXBXEDBO4Yr4fdWphBm_jJ4sb45TkcjD6TjF">
            <a:hlinkClick r:id="rId2"/>
          </p:cNvPr>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7000" contrast="35000"/>
                    </a14:imgEffect>
                  </a14:imgLayer>
                </a14:imgProps>
              </a:ext>
              <a:ext uri="{28A0092B-C50C-407E-A947-70E740481C1C}">
                <a14:useLocalDpi xmlns:a14="http://schemas.microsoft.com/office/drawing/2010/main" val="0"/>
              </a:ext>
            </a:extLst>
          </a:blip>
          <a:srcRect/>
          <a:stretch>
            <a:fillRect/>
          </a:stretch>
        </p:blipFill>
        <p:spPr bwMode="auto">
          <a:xfrm>
            <a:off x="6425133" y="1484784"/>
            <a:ext cx="1819275" cy="1984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06530" name="Rectangle 2"/>
          <p:cNvSpPr>
            <a:spLocks noGrp="1" noChangeArrowheads="1"/>
          </p:cNvSpPr>
          <p:nvPr>
            <p:ph type="title"/>
          </p:nvPr>
        </p:nvSpPr>
        <p:spPr>
          <a:xfrm>
            <a:off x="762000" y="-450304"/>
            <a:ext cx="7772400" cy="1143000"/>
          </a:xfrm>
        </p:spPr>
        <p:txBody>
          <a:bodyPr/>
          <a:lstStyle/>
          <a:p>
            <a:pPr algn="ctr" eaLnBrk="1" hangingPunct="1">
              <a:defRPr/>
            </a:pPr>
            <a:r>
              <a:rPr lang="es-MX" sz="2800" i="1" dirty="0" smtClean="0">
                <a:effectLst>
                  <a:outerShdw blurRad="38100" dist="38100" dir="2700000" algn="tl">
                    <a:srgbClr val="C0C0C0"/>
                  </a:outerShdw>
                </a:effectLst>
                <a:ea typeface="+mj-ea"/>
                <a:cs typeface="+mj-cs"/>
              </a:rPr>
              <a:t>RESPONSABILIDAD SOCIAL EMPRESARIAL</a:t>
            </a:r>
            <a:endParaRPr lang="es-ES" sz="2800" i="1" dirty="0" smtClean="0">
              <a:effectLst>
                <a:outerShdw blurRad="38100" dist="38100" dir="2700000" algn="tl">
                  <a:srgbClr val="C0C0C0"/>
                </a:outerShdw>
              </a:effectLst>
              <a:ea typeface="+mj-ea"/>
              <a:cs typeface="+mj-cs"/>
            </a:endParaRPr>
          </a:p>
        </p:txBody>
      </p:sp>
      <p:sp>
        <p:nvSpPr>
          <p:cNvPr id="406531" name="Text Box 3"/>
          <p:cNvSpPr txBox="1">
            <a:spLocks noChangeArrowheads="1"/>
          </p:cNvSpPr>
          <p:nvPr/>
        </p:nvSpPr>
        <p:spPr bwMode="auto">
          <a:xfrm>
            <a:off x="914400" y="3688805"/>
            <a:ext cx="7927975" cy="301005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spcBef>
                <a:spcPct val="20000"/>
              </a:spcBef>
            </a:pPr>
            <a:r>
              <a:rPr lang="es-MX" altLang="es-MX" b="1" i="1" u="sng" dirty="0" smtClean="0">
                <a:solidFill>
                  <a:srgbClr val="003399"/>
                </a:solidFill>
                <a:effectLst>
                  <a:outerShdw blurRad="38100" dist="38100" dir="2700000" algn="tl">
                    <a:srgbClr val="C0C0C0"/>
                  </a:outerShdw>
                </a:effectLst>
                <a:latin typeface="Arial" pitchFamily="34" charset="0"/>
              </a:rPr>
              <a:t>¿PORQUÉ SURGE </a:t>
            </a:r>
            <a:r>
              <a:rPr lang="es-MX" altLang="es-MX" b="1" i="1" u="sng" dirty="0">
                <a:solidFill>
                  <a:srgbClr val="003399"/>
                </a:solidFill>
                <a:effectLst>
                  <a:outerShdw blurRad="38100" dist="38100" dir="2700000" algn="tl">
                    <a:srgbClr val="C0C0C0"/>
                  </a:outerShdw>
                </a:effectLst>
                <a:latin typeface="Arial" pitchFamily="34" charset="0"/>
              </a:rPr>
              <a:t>LA RESPONSABILIDAD </a:t>
            </a:r>
            <a:r>
              <a:rPr lang="es-MX" altLang="es-MX" b="1" i="1" u="sng" dirty="0" smtClean="0">
                <a:solidFill>
                  <a:srgbClr val="003399"/>
                </a:solidFill>
                <a:effectLst>
                  <a:outerShdw blurRad="38100" dist="38100" dir="2700000" algn="tl">
                    <a:srgbClr val="C0C0C0"/>
                  </a:outerShdw>
                </a:effectLst>
                <a:latin typeface="Arial" pitchFamily="34" charset="0"/>
              </a:rPr>
              <a:t>SOCIAL?</a:t>
            </a:r>
            <a:endParaRPr lang="es-MX" altLang="es-MX" b="1" i="1" u="sng" dirty="0">
              <a:solidFill>
                <a:srgbClr val="003399"/>
              </a:solidFill>
              <a:effectLst>
                <a:outerShdw blurRad="38100" dist="38100" dir="2700000" algn="tl">
                  <a:srgbClr val="C0C0C0"/>
                </a:outerShdw>
              </a:effectLst>
              <a:latin typeface="Arial" pitchFamily="34" charset="0"/>
            </a:endParaRPr>
          </a:p>
          <a:p>
            <a:pPr algn="just" eaLnBrk="1" hangingPunct="1">
              <a:spcBef>
                <a:spcPct val="20000"/>
              </a:spcBef>
            </a:pPr>
            <a:endParaRPr lang="es-MX" altLang="es-MX" sz="1000" b="1" i="1" u="sng" dirty="0">
              <a:solidFill>
                <a:srgbClr val="FF0000"/>
              </a:solidFill>
              <a:effectLst>
                <a:outerShdw blurRad="38100" dist="38100" dir="2700000" algn="tl">
                  <a:srgbClr val="C0C0C0"/>
                </a:outerShdw>
              </a:effectLst>
              <a:latin typeface="Arial" pitchFamily="34" charset="0"/>
            </a:endParaRPr>
          </a:p>
          <a:p>
            <a:pPr algn="just" eaLnBrk="1" hangingPunct="1">
              <a:spcBef>
                <a:spcPct val="20000"/>
              </a:spcBef>
              <a:buFontTx/>
              <a:buChar char="•"/>
            </a:pPr>
            <a:r>
              <a:rPr lang="es-MX" altLang="es-MX" b="1" dirty="0">
                <a:solidFill>
                  <a:srgbClr val="FF0000"/>
                </a:solidFill>
                <a:effectLst>
                  <a:outerShdw blurRad="38100" dist="38100" dir="2700000" algn="tl">
                    <a:srgbClr val="C0C0C0"/>
                  </a:outerShdw>
                </a:effectLst>
                <a:latin typeface="Arial" pitchFamily="34" charset="0"/>
              </a:rPr>
              <a:t> </a:t>
            </a:r>
            <a:r>
              <a:rPr lang="es-MX" altLang="es-MX" b="1" dirty="0">
                <a:solidFill>
                  <a:srgbClr val="00264D"/>
                </a:solidFill>
                <a:effectLst>
                  <a:outerShdw blurRad="38100" dist="38100" dir="2700000" algn="tl">
                    <a:srgbClr val="C0C0C0"/>
                  </a:outerShdw>
                </a:effectLst>
                <a:latin typeface="Arial" pitchFamily="34" charset="0"/>
              </a:rPr>
              <a:t>DE LAS NECESIDADES DE LAS ORGANIZACIONES </a:t>
            </a:r>
            <a:r>
              <a:rPr lang="es-MX" altLang="es-MX" b="1" dirty="0" smtClean="0">
                <a:solidFill>
                  <a:srgbClr val="00264D"/>
                </a:solidFill>
                <a:effectLst>
                  <a:outerShdw blurRad="38100" dist="38100" dir="2700000" algn="tl">
                    <a:srgbClr val="C0C0C0"/>
                  </a:outerShdw>
                </a:effectLst>
                <a:latin typeface="Arial" pitchFamily="34" charset="0"/>
              </a:rPr>
              <a:t>DE </a:t>
            </a:r>
            <a:r>
              <a:rPr lang="es-MX" altLang="es-MX" b="1" dirty="0">
                <a:solidFill>
                  <a:srgbClr val="00264D"/>
                </a:solidFill>
                <a:effectLst>
                  <a:outerShdw blurRad="38100" dist="38100" dir="2700000" algn="tl">
                    <a:srgbClr val="C0C0C0"/>
                  </a:outerShdw>
                </a:effectLst>
                <a:latin typeface="Arial" pitchFamily="34" charset="0"/>
              </a:rPr>
              <a:t>MEJORAR LA CALIDAD DE SUS PRODUCTOS Y SERVICIOS; </a:t>
            </a:r>
            <a:r>
              <a:rPr lang="es-MX" altLang="es-MX" b="1" dirty="0" smtClean="0">
                <a:solidFill>
                  <a:srgbClr val="00264D"/>
                </a:solidFill>
                <a:effectLst>
                  <a:outerShdw blurRad="38100" dist="38100" dir="2700000" algn="tl">
                    <a:srgbClr val="C0C0C0"/>
                  </a:outerShdw>
                </a:effectLst>
                <a:latin typeface="Arial" pitchFamily="34" charset="0"/>
              </a:rPr>
              <a:t>ASÍ </a:t>
            </a:r>
            <a:r>
              <a:rPr lang="es-MX" altLang="es-MX" b="1" dirty="0">
                <a:solidFill>
                  <a:srgbClr val="00264D"/>
                </a:solidFill>
                <a:effectLst>
                  <a:outerShdw blurRad="38100" dist="38100" dir="2700000" algn="tl">
                    <a:srgbClr val="C0C0C0"/>
                  </a:outerShdw>
                </a:effectLst>
                <a:latin typeface="Arial" pitchFamily="34" charset="0"/>
              </a:rPr>
              <a:t>COMO DE LA </a:t>
            </a:r>
            <a:r>
              <a:rPr lang="es-MX" altLang="es-MX" b="1" dirty="0" smtClean="0">
                <a:solidFill>
                  <a:srgbClr val="00264D"/>
                </a:solidFill>
                <a:effectLst>
                  <a:outerShdw blurRad="38100" dist="38100" dir="2700000" algn="tl">
                    <a:srgbClr val="C0C0C0"/>
                  </a:outerShdw>
                </a:effectLst>
                <a:latin typeface="Arial" pitchFamily="34" charset="0"/>
              </a:rPr>
              <a:t>PREOCUPACIÓN POR RETRIBUIRLE A </a:t>
            </a:r>
            <a:r>
              <a:rPr lang="es-MX" altLang="es-MX" b="1" dirty="0">
                <a:solidFill>
                  <a:srgbClr val="00264D"/>
                </a:solidFill>
                <a:effectLst>
                  <a:outerShdw blurRad="38100" dist="38100" dir="2700000" algn="tl">
                    <a:srgbClr val="C0C0C0"/>
                  </a:outerShdw>
                </a:effectLst>
                <a:latin typeface="Arial" pitchFamily="34" charset="0"/>
              </a:rPr>
              <a:t>LA SOCIEDAD Y EL MEDIO AMBIENTE, </a:t>
            </a:r>
            <a:r>
              <a:rPr lang="es-MX" altLang="es-MX" b="1" dirty="0" smtClean="0">
                <a:solidFill>
                  <a:srgbClr val="00264D"/>
                </a:solidFill>
                <a:effectLst>
                  <a:outerShdw blurRad="38100" dist="38100" dir="2700000" algn="tl">
                    <a:srgbClr val="C0C0C0"/>
                  </a:outerShdw>
                </a:effectLst>
                <a:latin typeface="Arial" pitchFamily="34" charset="0"/>
              </a:rPr>
              <a:t>LO QUE LES HAN DADO.</a:t>
            </a:r>
            <a:endParaRPr lang="es-MX" altLang="es-MX" b="1" dirty="0">
              <a:solidFill>
                <a:srgbClr val="00264D"/>
              </a:solidFill>
              <a:effectLst>
                <a:outerShdw blurRad="38100" dist="38100" dir="2700000" algn="tl">
                  <a:srgbClr val="C0C0C0"/>
                </a:outerShdw>
              </a:effectLst>
              <a:latin typeface="Arial" pitchFamily="34" charset="0"/>
            </a:endParaRPr>
          </a:p>
          <a:p>
            <a:pPr algn="just" eaLnBrk="1" hangingPunct="1">
              <a:spcBef>
                <a:spcPct val="20000"/>
              </a:spcBef>
            </a:pPr>
            <a:endParaRPr lang="es-MX" altLang="es-MX" b="1" dirty="0">
              <a:solidFill>
                <a:srgbClr val="FF0000"/>
              </a:solidFill>
              <a:effectLst>
                <a:outerShdw blurRad="38100" dist="38100" dir="2700000" algn="tl">
                  <a:srgbClr val="C0C0C0"/>
                </a:outerShdw>
              </a:effectLst>
              <a:latin typeface="Arial" pitchFamily="34" charset="0"/>
            </a:endParaRPr>
          </a:p>
        </p:txBody>
      </p:sp>
      <p:sp>
        <p:nvSpPr>
          <p:cNvPr id="29700" name="Rectangle 4"/>
          <p:cNvSpPr>
            <a:spLocks noChangeArrowheads="1"/>
          </p:cNvSpPr>
          <p:nvPr/>
        </p:nvSpPr>
        <p:spPr bwMode="auto">
          <a:xfrm>
            <a:off x="1004888" y="950913"/>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29701" name="Rectangle 9"/>
          <p:cNvSpPr>
            <a:spLocks noChangeArrowheads="1"/>
          </p:cNvSpPr>
          <p:nvPr/>
        </p:nvSpPr>
        <p:spPr bwMode="auto">
          <a:xfrm>
            <a:off x="1004888" y="2111375"/>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sp>
        <p:nvSpPr>
          <p:cNvPr id="29702" name="Rectangle 10"/>
          <p:cNvSpPr>
            <a:spLocks noChangeArrowheads="1"/>
          </p:cNvSpPr>
          <p:nvPr/>
        </p:nvSpPr>
        <p:spPr bwMode="auto">
          <a:xfrm>
            <a:off x="3008313" y="950913"/>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29703" name="Rectangle 15"/>
          <p:cNvSpPr>
            <a:spLocks noChangeArrowheads="1"/>
          </p:cNvSpPr>
          <p:nvPr/>
        </p:nvSpPr>
        <p:spPr bwMode="auto">
          <a:xfrm>
            <a:off x="3008313" y="2111375"/>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sp>
        <p:nvSpPr>
          <p:cNvPr id="406544" name="Rectangle 16"/>
          <p:cNvSpPr>
            <a:spLocks noChangeArrowheads="1"/>
          </p:cNvSpPr>
          <p:nvPr/>
        </p:nvSpPr>
        <p:spPr bwMode="auto">
          <a:xfrm>
            <a:off x="1763688" y="692696"/>
            <a:ext cx="6183437" cy="58477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s-MX" sz="3200" b="1" i="1" dirty="0" smtClean="0">
                <a:solidFill>
                  <a:srgbClr val="339933"/>
                </a:solidFill>
                <a:effectLst>
                  <a:outerShdw blurRad="38100" dist="38100" dir="2700000" algn="tl">
                    <a:srgbClr val="C0C0C0"/>
                  </a:outerShdw>
                </a:effectLst>
                <a:ea typeface="+mn-ea"/>
              </a:rPr>
              <a:t>¿NECESIDAD U OBLIGACIÓN?</a:t>
            </a:r>
            <a:endParaRPr lang="es-ES" sz="3200" b="1" i="1" dirty="0">
              <a:solidFill>
                <a:srgbClr val="339933"/>
              </a:solidFill>
              <a:effectLst>
                <a:outerShdw blurRad="38100" dist="38100" dir="2700000" algn="tl">
                  <a:srgbClr val="C0C0C0"/>
                </a:outerShdw>
              </a:effectLst>
              <a:ea typeface="+mn-ea"/>
            </a:endParaRPr>
          </a:p>
        </p:txBody>
      </p:sp>
      <p:pic>
        <p:nvPicPr>
          <p:cNvPr id="83977"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5615" y="1298377"/>
            <a:ext cx="4902661" cy="239042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ctrTitle" idx="4294967295"/>
          </p:nvPr>
        </p:nvSpPr>
        <p:spPr>
          <a:xfrm>
            <a:off x="2274888" y="333375"/>
            <a:ext cx="6869112" cy="609600"/>
          </a:xfrm>
          <a:extLst>
            <a:ext uri="{FAA26D3D-D897-4be2-8F04-BA451C77F1D7}">
              <ma14:placeholderFlag xmlns:ma14="http://schemas.microsoft.com/office/mac/drawingml/2011/main" val="1"/>
            </a:ext>
          </a:extLst>
        </p:spPr>
        <p:txBody>
          <a:bodyPr lIns="92075" tIns="46038" rIns="92075" bIns="46038" anchor="b"/>
          <a:lstStyle/>
          <a:p>
            <a:pPr eaLnBrk="1" hangingPunct="1">
              <a:defRPr/>
            </a:pPr>
            <a:r>
              <a:rPr lang="es-MX" sz="5400"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mj-ea"/>
                <a:cs typeface="+mj-cs"/>
              </a:rPr>
              <a:t>BIBLIOGRAFIA </a:t>
            </a:r>
            <a:endParaRPr lang="es-ES" sz="5400"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mj-ea"/>
              <a:cs typeface="+mj-cs"/>
            </a:endParaRPr>
          </a:p>
        </p:txBody>
      </p:sp>
      <p:sp>
        <p:nvSpPr>
          <p:cNvPr id="2" name="Rectángulo 1"/>
          <p:cNvSpPr/>
          <p:nvPr/>
        </p:nvSpPr>
        <p:spPr>
          <a:xfrm>
            <a:off x="683568" y="1039376"/>
            <a:ext cx="8136904" cy="2677656"/>
          </a:xfrm>
          <a:prstGeom prst="rect">
            <a:avLst/>
          </a:prstGeom>
        </p:spPr>
        <p:txBody>
          <a:bodyPr wrap="square">
            <a:spAutoFit/>
          </a:bodyPr>
          <a:lstStyle/>
          <a:p>
            <a:pPr marL="514350" indent="-514350" algn="just">
              <a:buFont typeface="+mj-lt"/>
              <a:buAutoNum type="arabicPeriod" startAt="6"/>
            </a:pPr>
            <a:r>
              <a:rPr lang="es-MX" sz="2800" dirty="0" smtClean="0"/>
              <a:t>Alles</a:t>
            </a:r>
            <a:r>
              <a:rPr lang="es-MX" sz="2800" dirty="0"/>
              <a:t>, Martha (2005). </a:t>
            </a:r>
            <a:r>
              <a:rPr lang="es-MX" sz="2800" b="1" dirty="0"/>
              <a:t>Desarrollo del talento humano basado en competencias</a:t>
            </a:r>
            <a:r>
              <a:rPr lang="es-MX" sz="2800" dirty="0"/>
              <a:t>. </a:t>
            </a:r>
            <a:r>
              <a:rPr lang="es-MX" sz="2800" dirty="0" smtClean="0"/>
              <a:t>Granica: Argentina.</a:t>
            </a:r>
          </a:p>
          <a:p>
            <a:pPr algn="just"/>
            <a:endParaRPr lang="es-MX" sz="2800" dirty="0"/>
          </a:p>
          <a:p>
            <a:pPr marL="514350" indent="-514350" algn="just">
              <a:buFont typeface="+mj-lt"/>
              <a:buAutoNum type="arabicPeriod" startAt="7"/>
            </a:pPr>
            <a:r>
              <a:rPr lang="es-MX" sz="2800" dirty="0" smtClean="0"/>
              <a:t>Bonache </a:t>
            </a:r>
            <a:r>
              <a:rPr lang="es-MX" sz="2800" dirty="0"/>
              <a:t>Jaime y Cabrera ángel (directores) (2007). </a:t>
            </a:r>
            <a:r>
              <a:rPr lang="es-MX" sz="2800" b="1" dirty="0"/>
              <a:t>Dirección estratégica de personas</a:t>
            </a:r>
            <a:r>
              <a:rPr lang="es-MX" sz="2800" dirty="0" smtClean="0"/>
              <a:t>.</a:t>
            </a:r>
            <a:endParaRPr lang="es-MX" sz="2800" dirty="0"/>
          </a:p>
        </p:txBody>
      </p:sp>
      <p:pic>
        <p:nvPicPr>
          <p:cNvPr id="3" name="Imagen 2"/>
          <p:cNvPicPr>
            <a:picLocks noChangeAspect="1"/>
          </p:cNvPicPr>
          <p:nvPr/>
        </p:nvPicPr>
        <p:blipFill>
          <a:blip r:embed="rId3"/>
          <a:stretch>
            <a:fillRect/>
          </a:stretch>
        </p:blipFill>
        <p:spPr>
          <a:xfrm>
            <a:off x="6660232" y="3429000"/>
            <a:ext cx="2332077" cy="3238996"/>
          </a:xfrm>
          <a:prstGeom prst="rect">
            <a:avLst/>
          </a:prstGeom>
          <a:effectLst>
            <a:outerShdw blurRad="50800" dist="38100" dir="2700000" algn="tl" rotWithShape="0">
              <a:srgbClr val="000000">
                <a:alpha val="43000"/>
              </a:srgbClr>
            </a:outerShdw>
          </a:effectLst>
          <a:scene3d>
            <a:camera prst="orthographicFront"/>
            <a:lightRig rig="threePt" dir="t"/>
          </a:scene3d>
          <a:sp3d>
            <a:bevelT w="165100" prst="coolSlant"/>
          </a:sp3d>
        </p:spPr>
      </p:pic>
      <p:pic>
        <p:nvPicPr>
          <p:cNvPr id="4" name="Imagen 3"/>
          <p:cNvPicPr>
            <a:picLocks noChangeAspect="1"/>
          </p:cNvPicPr>
          <p:nvPr/>
        </p:nvPicPr>
        <p:blipFill>
          <a:blip r:embed="rId4"/>
          <a:stretch>
            <a:fillRect/>
          </a:stretch>
        </p:blipFill>
        <p:spPr>
          <a:xfrm>
            <a:off x="1475656" y="3800561"/>
            <a:ext cx="4608512" cy="2580767"/>
          </a:xfrm>
          <a:prstGeom prst="rect">
            <a:avLst/>
          </a:prstGeom>
          <a:effectLst>
            <a:outerShdw blurRad="50800" dist="38100" dir="2700000" algn="tl" rotWithShape="0">
              <a:srgbClr val="000000">
                <a:alpha val="43000"/>
              </a:srgbClr>
            </a:outerShdw>
          </a:effectLst>
          <a:scene3d>
            <a:camera prst="orthographicFront"/>
            <a:lightRig rig="threePt" dir="t"/>
          </a:scene3d>
          <a:sp3d>
            <a:bevelT w="152400" h="50800" prst="softRound"/>
          </a:sp3d>
        </p:spPr>
      </p:pic>
    </p:spTree>
    <p:extLst>
      <p:ext uri="{BB962C8B-B14F-4D97-AF65-F5344CB8AC3E}">
        <p14:creationId xmlns:p14="http://schemas.microsoft.com/office/powerpoint/2010/main" val="3043004689"/>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49154"/>
                                        </p:tgtEl>
                                        <p:attrNameLst>
                                          <p:attrName>style.visibility</p:attrName>
                                        </p:attrNameLst>
                                      </p:cBhvr>
                                      <p:to>
                                        <p:strVal val="visible"/>
                                      </p:to>
                                    </p:set>
                                    <p:anim calcmode="lin" valueType="num">
                                      <p:cBhvr additive="base">
                                        <p:cTn id="7" dur="500" fill="hold"/>
                                        <p:tgtEl>
                                          <p:spTgt spid="49154"/>
                                        </p:tgtEl>
                                        <p:attrNameLst>
                                          <p:attrName>ppt_x</p:attrName>
                                        </p:attrNameLst>
                                      </p:cBhvr>
                                      <p:tavLst>
                                        <p:tav tm="0">
                                          <p:val>
                                            <p:strVal val="0-#ppt_w/2"/>
                                          </p:val>
                                        </p:tav>
                                        <p:tav tm="100000">
                                          <p:val>
                                            <p:strVal val="#ppt_x"/>
                                          </p:val>
                                        </p:tav>
                                      </p:tavLst>
                                    </p:anim>
                                    <p:anim calcmode="lin" valueType="num">
                                      <p:cBhvr additive="base">
                                        <p:cTn id="8" dur="500" fill="hold"/>
                                        <p:tgtEl>
                                          <p:spTgt spid="491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530" name="Rectangle 2"/>
          <p:cNvSpPr>
            <a:spLocks noGrp="1" noChangeArrowheads="1"/>
          </p:cNvSpPr>
          <p:nvPr>
            <p:ph type="title"/>
          </p:nvPr>
        </p:nvSpPr>
        <p:spPr>
          <a:xfrm>
            <a:off x="762000" y="-304800"/>
            <a:ext cx="7772400" cy="1143000"/>
          </a:xfrm>
        </p:spPr>
        <p:txBody>
          <a:bodyPr/>
          <a:lstStyle/>
          <a:p>
            <a:pPr algn="ctr" eaLnBrk="1" hangingPunct="1">
              <a:defRPr/>
            </a:pPr>
            <a:r>
              <a:rPr lang="es-MX" sz="2800" i="1" smtClean="0">
                <a:effectLst>
                  <a:outerShdw blurRad="38100" dist="38100" dir="2700000" algn="tl">
                    <a:srgbClr val="C0C0C0"/>
                  </a:outerShdw>
                </a:effectLst>
                <a:ea typeface="+mj-ea"/>
                <a:cs typeface="+mj-cs"/>
              </a:rPr>
              <a:t>RESPONSABILIDAD SOCIAL EMPRESARIAL</a:t>
            </a:r>
            <a:endParaRPr lang="es-ES" sz="2800" i="1" smtClean="0">
              <a:effectLst>
                <a:outerShdw blurRad="38100" dist="38100" dir="2700000" algn="tl">
                  <a:srgbClr val="C0C0C0"/>
                </a:outerShdw>
              </a:effectLst>
              <a:ea typeface="+mj-ea"/>
              <a:cs typeface="+mj-cs"/>
            </a:endParaRPr>
          </a:p>
        </p:txBody>
      </p:sp>
      <p:sp>
        <p:nvSpPr>
          <p:cNvPr id="406531" name="Text Box 3"/>
          <p:cNvSpPr txBox="1">
            <a:spLocks noChangeArrowheads="1"/>
          </p:cNvSpPr>
          <p:nvPr/>
        </p:nvSpPr>
        <p:spPr bwMode="auto">
          <a:xfrm>
            <a:off x="914400" y="1052513"/>
            <a:ext cx="7927975" cy="374871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just" eaLnBrk="1" hangingPunct="1">
              <a:spcBef>
                <a:spcPct val="20000"/>
              </a:spcBef>
              <a:defRPr/>
            </a:pPr>
            <a:r>
              <a:rPr lang="es-MX" b="1" dirty="0" smtClean="0">
                <a:solidFill>
                  <a:srgbClr val="FF0000"/>
                </a:solidFill>
                <a:effectLst>
                  <a:outerShdw blurRad="38100" dist="38100" dir="2700000" algn="tl">
                    <a:srgbClr val="DDDDDD"/>
                  </a:outerShdw>
                </a:effectLst>
                <a:latin typeface="+mj-lt"/>
              </a:rPr>
              <a:t>CONSTA DE (7) ÁREAS:</a:t>
            </a:r>
          </a:p>
          <a:p>
            <a:pPr algn="just" eaLnBrk="1" hangingPunct="1">
              <a:spcBef>
                <a:spcPct val="20000"/>
              </a:spcBef>
              <a:defRPr/>
            </a:pPr>
            <a:endParaRPr lang="es-MX" sz="1000" b="1" dirty="0" smtClean="0">
              <a:solidFill>
                <a:srgbClr val="FF0000"/>
              </a:solidFill>
              <a:effectLst>
                <a:outerShdw blurRad="38100" dist="38100" dir="2700000" algn="tl">
                  <a:srgbClr val="DDDDDD"/>
                </a:outerShdw>
              </a:effectLst>
              <a:latin typeface="+mj-lt"/>
            </a:endParaRPr>
          </a:p>
          <a:p>
            <a:pPr marL="342900" indent="-342900" algn="just" eaLnBrk="1" hangingPunct="1">
              <a:spcBef>
                <a:spcPct val="20000"/>
              </a:spcBef>
              <a:buFont typeface="+mj-lt"/>
              <a:buAutoNum type="arabicPeriod"/>
              <a:defRPr/>
            </a:pPr>
            <a:r>
              <a:rPr lang="es-MX" b="1" i="1" u="sng" dirty="0" smtClean="0">
                <a:solidFill>
                  <a:srgbClr val="0000FF"/>
                </a:solidFill>
                <a:effectLst>
                  <a:outerShdw blurRad="38100" dist="38100" dir="2700000" algn="tl">
                    <a:srgbClr val="DDDDDD"/>
                  </a:outerShdw>
                </a:effectLst>
                <a:latin typeface="+mj-lt"/>
              </a:rPr>
              <a:t>RECURSOS HUMANOS</a:t>
            </a:r>
            <a:r>
              <a:rPr lang="es-MX" b="1" dirty="0" smtClean="0">
                <a:solidFill>
                  <a:schemeClr val="tx1">
                    <a:lumMod val="75000"/>
                  </a:schemeClr>
                </a:solidFill>
                <a:effectLst>
                  <a:outerShdw blurRad="38100" dist="38100" dir="2700000" algn="tl">
                    <a:srgbClr val="DDDDDD"/>
                  </a:outerShdw>
                </a:effectLst>
                <a:latin typeface="+mj-lt"/>
              </a:rPr>
              <a:t>, </a:t>
            </a:r>
          </a:p>
          <a:p>
            <a:pPr marL="342900" indent="-342900" algn="just" eaLnBrk="1" hangingPunct="1">
              <a:spcBef>
                <a:spcPct val="20000"/>
              </a:spcBef>
              <a:buFont typeface="+mj-lt"/>
              <a:buAutoNum type="arabicPeriod"/>
              <a:defRPr/>
            </a:pPr>
            <a:r>
              <a:rPr lang="es-MX" b="1" dirty="0" smtClean="0">
                <a:solidFill>
                  <a:schemeClr val="tx1">
                    <a:lumMod val="75000"/>
                  </a:schemeClr>
                </a:solidFill>
                <a:effectLst>
                  <a:outerShdw blurRad="38100" dist="38100" dir="2700000" algn="tl">
                    <a:srgbClr val="DDDDDD"/>
                  </a:outerShdw>
                </a:effectLst>
                <a:latin typeface="+mj-lt"/>
              </a:rPr>
              <a:t>SEGURIDAD Y SALUD EN EL TRABAJO, </a:t>
            </a:r>
          </a:p>
          <a:p>
            <a:pPr marL="342900" indent="-342900" algn="just" eaLnBrk="1" hangingPunct="1">
              <a:spcBef>
                <a:spcPct val="20000"/>
              </a:spcBef>
              <a:buFont typeface="+mj-lt"/>
              <a:buAutoNum type="arabicPeriod"/>
              <a:defRPr/>
            </a:pPr>
            <a:r>
              <a:rPr lang="es-MX" b="1" dirty="0" smtClean="0">
                <a:solidFill>
                  <a:schemeClr val="tx1">
                    <a:lumMod val="75000"/>
                  </a:schemeClr>
                </a:solidFill>
                <a:effectLst>
                  <a:outerShdw blurRad="38100" dist="38100" dir="2700000" algn="tl">
                    <a:srgbClr val="DDDDDD"/>
                  </a:outerShdw>
                </a:effectLst>
                <a:latin typeface="+mj-lt"/>
              </a:rPr>
              <a:t>ADAPTACIÓN AL CAMBIO, </a:t>
            </a:r>
          </a:p>
          <a:p>
            <a:pPr marL="342900" indent="-342900" algn="just" eaLnBrk="1" hangingPunct="1">
              <a:spcBef>
                <a:spcPct val="20000"/>
              </a:spcBef>
              <a:buFont typeface="+mj-lt"/>
              <a:buAutoNum type="arabicPeriod"/>
              <a:defRPr/>
            </a:pPr>
            <a:r>
              <a:rPr lang="es-MX" b="1" dirty="0" smtClean="0">
                <a:solidFill>
                  <a:schemeClr val="tx1">
                    <a:lumMod val="75000"/>
                  </a:schemeClr>
                </a:solidFill>
                <a:effectLst>
                  <a:outerShdw blurRad="38100" dist="38100" dir="2700000" algn="tl">
                    <a:srgbClr val="DDDDDD"/>
                  </a:outerShdw>
                </a:effectLst>
                <a:latin typeface="+mj-lt"/>
              </a:rPr>
              <a:t>MEDIO AMBIENTE, </a:t>
            </a:r>
          </a:p>
          <a:p>
            <a:pPr marL="342900" indent="-342900" algn="just" eaLnBrk="1" hangingPunct="1">
              <a:spcBef>
                <a:spcPct val="20000"/>
              </a:spcBef>
              <a:buFont typeface="+mj-lt"/>
              <a:buAutoNum type="arabicPeriod"/>
              <a:defRPr/>
            </a:pPr>
            <a:r>
              <a:rPr lang="es-MX" b="1" dirty="0" smtClean="0">
                <a:solidFill>
                  <a:schemeClr val="tx1">
                    <a:lumMod val="75000"/>
                  </a:schemeClr>
                </a:solidFill>
                <a:effectLst>
                  <a:outerShdw blurRad="38100" dist="38100" dir="2700000" algn="tl">
                    <a:srgbClr val="DDDDDD"/>
                  </a:outerShdw>
                </a:effectLst>
                <a:latin typeface="+mj-lt"/>
              </a:rPr>
              <a:t>SOCIEDAD, </a:t>
            </a:r>
          </a:p>
          <a:p>
            <a:pPr marL="342900" indent="-342900" algn="just" eaLnBrk="1" hangingPunct="1">
              <a:spcBef>
                <a:spcPct val="20000"/>
              </a:spcBef>
              <a:buFont typeface="+mj-lt"/>
              <a:buAutoNum type="arabicPeriod"/>
              <a:defRPr/>
            </a:pPr>
            <a:r>
              <a:rPr lang="es-MX" b="1" dirty="0" smtClean="0">
                <a:solidFill>
                  <a:schemeClr val="tx1">
                    <a:lumMod val="75000"/>
                  </a:schemeClr>
                </a:solidFill>
                <a:effectLst>
                  <a:outerShdw blurRad="38100" dist="38100" dir="2700000" algn="tl">
                    <a:srgbClr val="DDDDDD"/>
                  </a:outerShdw>
                </a:effectLst>
                <a:latin typeface="+mj-lt"/>
              </a:rPr>
              <a:t>RELACIONES HUMANAS, </a:t>
            </a:r>
          </a:p>
          <a:p>
            <a:pPr marL="342900" indent="-342900" algn="just" eaLnBrk="1" hangingPunct="1">
              <a:spcBef>
                <a:spcPct val="20000"/>
              </a:spcBef>
              <a:buFont typeface="+mj-lt"/>
              <a:buAutoNum type="arabicPeriod"/>
              <a:defRPr/>
            </a:pPr>
            <a:r>
              <a:rPr lang="es-MX" b="1" dirty="0" smtClean="0">
                <a:solidFill>
                  <a:schemeClr val="tx1">
                    <a:lumMod val="75000"/>
                  </a:schemeClr>
                </a:solidFill>
                <a:effectLst>
                  <a:outerShdw blurRad="38100" dist="38100" dir="2700000" algn="tl">
                    <a:srgbClr val="DDDDDD"/>
                  </a:outerShdw>
                </a:effectLst>
                <a:latin typeface="+mj-lt"/>
              </a:rPr>
              <a:t>VALORES Y PRINCIPIOS.</a:t>
            </a:r>
            <a:endParaRPr lang="es-ES" b="1" dirty="0" smtClean="0">
              <a:solidFill>
                <a:schemeClr val="tx1">
                  <a:lumMod val="75000"/>
                </a:schemeClr>
              </a:solidFill>
              <a:effectLst>
                <a:outerShdw blurRad="38100" dist="38100" dir="2700000" algn="tl">
                  <a:srgbClr val="DDDDDD"/>
                </a:outerShdw>
              </a:effectLst>
              <a:latin typeface="+mj-lt"/>
            </a:endParaRPr>
          </a:p>
        </p:txBody>
      </p:sp>
      <p:sp>
        <p:nvSpPr>
          <p:cNvPr id="29700" name="Rectangle 4"/>
          <p:cNvSpPr>
            <a:spLocks noChangeArrowheads="1"/>
          </p:cNvSpPr>
          <p:nvPr/>
        </p:nvSpPr>
        <p:spPr bwMode="auto">
          <a:xfrm>
            <a:off x="1004888" y="950913"/>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29701" name="Rectangle 9"/>
          <p:cNvSpPr>
            <a:spLocks noChangeArrowheads="1"/>
          </p:cNvSpPr>
          <p:nvPr/>
        </p:nvSpPr>
        <p:spPr bwMode="auto">
          <a:xfrm>
            <a:off x="1004888" y="2111375"/>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dirty="0">
              <a:solidFill>
                <a:srgbClr val="CC0000"/>
              </a:solidFill>
              <a:latin typeface="Times New Roman" charset="0"/>
              <a:ea typeface="ＭＳ Ｐゴシック" charset="0"/>
            </a:endParaRPr>
          </a:p>
          <a:p>
            <a:pPr eaLnBrk="0" hangingPunct="0">
              <a:defRPr/>
            </a:pPr>
            <a:endParaRPr kumimoji="1" lang="en-US" dirty="0">
              <a:latin typeface="Times New Roman" charset="0"/>
              <a:ea typeface="ＭＳ Ｐゴシック" charset="0"/>
            </a:endParaRPr>
          </a:p>
        </p:txBody>
      </p:sp>
      <p:sp>
        <p:nvSpPr>
          <p:cNvPr id="29702" name="Rectangle 10"/>
          <p:cNvSpPr>
            <a:spLocks noChangeArrowheads="1"/>
          </p:cNvSpPr>
          <p:nvPr/>
        </p:nvSpPr>
        <p:spPr bwMode="auto">
          <a:xfrm>
            <a:off x="3008313" y="950913"/>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pic>
        <p:nvPicPr>
          <p:cNvPr id="8499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05649" y="3933056"/>
            <a:ext cx="3462680" cy="2304256"/>
          </a:xfrm>
          <a:prstGeom prst="rect">
            <a:avLst/>
          </a:prstGeom>
          <a:noFill/>
          <a:ln>
            <a:noFill/>
          </a:ln>
          <a:scene3d>
            <a:camera prst="orthographicFront"/>
            <a:lightRig rig="threePt" dir="t"/>
          </a:scene3d>
          <a:sp3d>
            <a:bevelT prst="relaxedInset"/>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2482850" y="908050"/>
            <a:ext cx="4549775" cy="654050"/>
          </a:xfrm>
        </p:spPr>
        <p:txBody>
          <a:bodyPr lIns="92075" tIns="46038" rIns="92075" bIns="46038"/>
          <a:lstStyle/>
          <a:p>
            <a:pPr algn="ctr" eaLnBrk="1" hangingPunct="1">
              <a:defRPr/>
            </a:pPr>
            <a:r>
              <a:rPr lang="es-MX" sz="4800" i="1" dirty="0" smtClean="0">
                <a:effectLst>
                  <a:outerShdw blurRad="38100" dist="38100" dir="2700000" algn="tl">
                    <a:srgbClr val="C0C0C0"/>
                  </a:outerShdw>
                </a:effectLst>
                <a:ea typeface="+mj-ea"/>
                <a:cs typeface="+mj-cs"/>
              </a:rPr>
              <a:t>EL INDIVIDUO</a:t>
            </a:r>
            <a:endParaRPr lang="es-ES" sz="4800" i="1" dirty="0" smtClean="0">
              <a:effectLst>
                <a:outerShdw blurRad="38100" dist="38100" dir="2700000" algn="tl">
                  <a:srgbClr val="C0C0C0"/>
                </a:outerShdw>
              </a:effectLst>
              <a:ea typeface="+mj-ea"/>
              <a:cs typeface="+mj-cs"/>
            </a:endParaRPr>
          </a:p>
        </p:txBody>
      </p:sp>
      <p:sp>
        <p:nvSpPr>
          <p:cNvPr id="65539" name="Text Box 3"/>
          <p:cNvSpPr txBox="1">
            <a:spLocks noChangeArrowheads="1"/>
          </p:cNvSpPr>
          <p:nvPr/>
        </p:nvSpPr>
        <p:spPr bwMode="auto">
          <a:xfrm>
            <a:off x="228600" y="1844675"/>
            <a:ext cx="8686800"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marL="457200" indent="-457200"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buFontTx/>
              <a:buChar char="•"/>
            </a:pPr>
            <a:r>
              <a:rPr kumimoji="1" lang="es-MX" altLang="es-MX" sz="4000" b="1" dirty="0">
                <a:solidFill>
                  <a:srgbClr val="0000CC"/>
                </a:solidFill>
                <a:effectLst>
                  <a:outerShdw blurRad="38100" dist="38100" dir="2700000" algn="tl">
                    <a:srgbClr val="C0C0C0"/>
                  </a:outerShdw>
                </a:effectLst>
                <a:latin typeface="Arial" pitchFamily="34" charset="0"/>
              </a:rPr>
              <a:t>¿ </a:t>
            </a:r>
            <a:r>
              <a:rPr kumimoji="1" lang="es-MX" altLang="es-MX" sz="4000" b="1" dirty="0" smtClean="0">
                <a:solidFill>
                  <a:srgbClr val="0000CC"/>
                </a:solidFill>
                <a:effectLst>
                  <a:outerShdw blurRad="38100" dist="38100" dir="2700000" algn="tl">
                    <a:srgbClr val="C0C0C0"/>
                  </a:outerShdw>
                </a:effectLst>
                <a:latin typeface="Arial" pitchFamily="34" charset="0"/>
              </a:rPr>
              <a:t>QUIÉN </a:t>
            </a:r>
            <a:r>
              <a:rPr kumimoji="1" lang="es-MX" altLang="es-MX" sz="4000" b="1" dirty="0">
                <a:solidFill>
                  <a:srgbClr val="0000CC"/>
                </a:solidFill>
                <a:effectLst>
                  <a:outerShdw blurRad="38100" dist="38100" dir="2700000" algn="tl">
                    <a:srgbClr val="C0C0C0"/>
                  </a:outerShdw>
                </a:effectLst>
                <a:latin typeface="Arial" pitchFamily="34" charset="0"/>
              </a:rPr>
              <a:t>ES EL INDIVIDUO ?</a:t>
            </a:r>
            <a:endParaRPr kumimoji="1" lang="es-ES" altLang="es-MX" sz="4000" b="1" dirty="0">
              <a:solidFill>
                <a:srgbClr val="0000CC"/>
              </a:solidFill>
              <a:effectLst>
                <a:outerShdw blurRad="38100" dist="38100" dir="2700000" algn="tl">
                  <a:srgbClr val="C0C0C0"/>
                </a:outerShdw>
              </a:effectLst>
              <a:latin typeface="Arial" pitchFamily="34" charset="0"/>
            </a:endParaRPr>
          </a:p>
        </p:txBody>
      </p:sp>
      <p:sp>
        <p:nvSpPr>
          <p:cNvPr id="34821" name="Rectangle 6"/>
          <p:cNvSpPr>
            <a:spLocks noChangeArrowheads="1"/>
          </p:cNvSpPr>
          <p:nvPr/>
        </p:nvSpPr>
        <p:spPr bwMode="auto">
          <a:xfrm>
            <a:off x="2973388" y="1492250"/>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34823" name="Rectangle 11"/>
          <p:cNvSpPr>
            <a:spLocks noChangeArrowheads="1"/>
          </p:cNvSpPr>
          <p:nvPr/>
        </p:nvSpPr>
        <p:spPr bwMode="auto">
          <a:xfrm>
            <a:off x="2973388" y="2652713"/>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pic>
        <p:nvPicPr>
          <p:cNvPr id="87045" name="Picture 10" descr="http://t3.gstatic.com/images?q=tbn:ANd9GcRUJZORvHzs42us34Jas3DpiuoG0xBTlOMmE4C5mzf2uM0d3UmHnw">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3138" y="3752850"/>
            <a:ext cx="2571750" cy="2571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4825" name="Rectangle 12"/>
          <p:cNvSpPr>
            <a:spLocks noChangeArrowheads="1"/>
          </p:cNvSpPr>
          <p:nvPr/>
        </p:nvSpPr>
        <p:spPr bwMode="auto">
          <a:xfrm>
            <a:off x="771525" y="1473200"/>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34826" name="Rectangle 13"/>
          <p:cNvSpPr>
            <a:spLocks noChangeArrowheads="1"/>
          </p:cNvSpPr>
          <p:nvPr/>
        </p:nvSpPr>
        <p:spPr bwMode="auto">
          <a:xfrm>
            <a:off x="684213" y="1473200"/>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34827" name="Rectangle 17"/>
          <p:cNvSpPr>
            <a:spLocks noChangeArrowheads="1"/>
          </p:cNvSpPr>
          <p:nvPr/>
        </p:nvSpPr>
        <p:spPr bwMode="auto">
          <a:xfrm>
            <a:off x="771525" y="2633663"/>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pic>
        <p:nvPicPr>
          <p:cNvPr id="81931" name="Picture 16" descr="http://t1.gstatic.com/images?q=tbn:ANd9GcRx0SlDRxNtAJwlLO3T4npQynSxLmhuwWGaDppi1MREiHoP2J3AxQ">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00788" y="2852738"/>
            <a:ext cx="2159000" cy="2698750"/>
          </a:xfrm>
          <a:prstGeom prst="rect">
            <a:avLst/>
          </a:prstGeom>
          <a:noFill/>
          <a:ln>
            <a:noFill/>
          </a:ln>
          <a:effectLst>
            <a:outerShdw blurRad="190500" algn="tl" rotWithShape="0">
              <a:srgbClr val="808080">
                <a:alpha val="70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4829" name="Rectangle 18"/>
          <p:cNvSpPr>
            <a:spLocks noChangeArrowheads="1"/>
          </p:cNvSpPr>
          <p:nvPr/>
        </p:nvSpPr>
        <p:spPr bwMode="auto">
          <a:xfrm>
            <a:off x="2436813" y="1563688"/>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34831" name="Rectangle 23"/>
          <p:cNvSpPr>
            <a:spLocks noChangeArrowheads="1"/>
          </p:cNvSpPr>
          <p:nvPr/>
        </p:nvSpPr>
        <p:spPr bwMode="auto">
          <a:xfrm>
            <a:off x="2436813" y="2724150"/>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pic>
        <p:nvPicPr>
          <p:cNvPr id="87052" name="Picture 22" descr="http://t2.gstatic.com/images?q=tbn:ANd9GcRbEpXiFSP0lgguVwvgYuQVhvo4yxV_HLaLBsYfMTh8msPN8gjUug">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58888" y="3068638"/>
            <a:ext cx="2066925" cy="2076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4833" name="Rectangle 24"/>
          <p:cNvSpPr>
            <a:spLocks noChangeArrowheads="1"/>
          </p:cNvSpPr>
          <p:nvPr/>
        </p:nvSpPr>
        <p:spPr bwMode="auto">
          <a:xfrm>
            <a:off x="2205038" y="950913"/>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34834" name="Rectangle 25"/>
          <p:cNvSpPr>
            <a:spLocks noChangeArrowheads="1"/>
          </p:cNvSpPr>
          <p:nvPr/>
        </p:nvSpPr>
        <p:spPr bwMode="auto">
          <a:xfrm>
            <a:off x="2117725" y="950913"/>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34835" name="Rectangle 29"/>
          <p:cNvSpPr>
            <a:spLocks noChangeArrowheads="1"/>
          </p:cNvSpPr>
          <p:nvPr/>
        </p:nvSpPr>
        <p:spPr bwMode="auto">
          <a:xfrm>
            <a:off x="2205038" y="2111375"/>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65538"/>
                                        </p:tgtEl>
                                        <p:attrNameLst>
                                          <p:attrName>style.visibility</p:attrName>
                                        </p:attrNameLst>
                                      </p:cBhvr>
                                      <p:to>
                                        <p:strVal val="visible"/>
                                      </p:to>
                                    </p:set>
                                    <p:animEffect transition="in" filter="barn(outHorizontal)">
                                      <p:cBhvr>
                                        <p:cTn id="7" dur="500"/>
                                        <p:tgtEl>
                                          <p:spTgt spid="65538"/>
                                        </p:tgtEl>
                                      </p:cBhvr>
                                    </p:animEffect>
                                  </p:childTnLst>
                                </p:cTn>
                              </p:par>
                            </p:childTnLst>
                          </p:cTn>
                        </p:par>
                        <p:par>
                          <p:cTn id="8" fill="hold" nodeType="afterGroup">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65539"/>
                                        </p:tgtEl>
                                        <p:attrNameLst>
                                          <p:attrName>style.visibility</p:attrName>
                                        </p:attrNameLst>
                                      </p:cBhvr>
                                      <p:to>
                                        <p:strVal val="visible"/>
                                      </p:to>
                                    </p:set>
                                    <p:anim calcmode="lin" valueType="num">
                                      <p:cBhvr additive="base">
                                        <p:cTn id="11" dur="500" fill="hold"/>
                                        <p:tgtEl>
                                          <p:spTgt spid="65539"/>
                                        </p:tgtEl>
                                        <p:attrNameLst>
                                          <p:attrName>ppt_x</p:attrName>
                                        </p:attrNameLst>
                                      </p:cBhvr>
                                      <p:tavLst>
                                        <p:tav tm="0">
                                          <p:val>
                                            <p:strVal val="0-#ppt_w/2"/>
                                          </p:val>
                                        </p:tav>
                                        <p:tav tm="100000">
                                          <p:val>
                                            <p:strVal val="#ppt_x"/>
                                          </p:val>
                                        </p:tav>
                                      </p:tavLst>
                                    </p:anim>
                                    <p:anim calcmode="lin" valueType="num">
                                      <p:cBhvr additive="base">
                                        <p:cTn id="12" dur="500" fill="hold"/>
                                        <p:tgtEl>
                                          <p:spTgt spid="655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autoUpdateAnimBg="0"/>
      <p:bldP spid="65539" grpId="0"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1187624" y="188640"/>
            <a:ext cx="7065963" cy="609600"/>
          </a:xfrm>
        </p:spPr>
        <p:txBody>
          <a:bodyPr lIns="92075" tIns="46038" rIns="92075" bIns="46038"/>
          <a:lstStyle/>
          <a:p>
            <a:pPr algn="ctr" eaLnBrk="1" hangingPunct="1">
              <a:defRPr/>
            </a:pPr>
            <a:r>
              <a:rPr lang="es-MX" dirty="0" smtClean="0">
                <a:effectLst>
                  <a:outerShdw blurRad="38100" dist="38100" dir="2700000" algn="tl">
                    <a:srgbClr val="C0C0C0"/>
                  </a:outerShdw>
                </a:effectLst>
                <a:ea typeface="+mj-ea"/>
                <a:cs typeface="+mj-cs"/>
              </a:rPr>
              <a:t>EL INDIVIDUO</a:t>
            </a:r>
            <a:endParaRPr lang="es-ES" dirty="0" smtClean="0">
              <a:effectLst>
                <a:outerShdw blurRad="38100" dist="38100" dir="2700000" algn="tl">
                  <a:srgbClr val="C0C0C0"/>
                </a:outerShdw>
              </a:effectLst>
              <a:ea typeface="+mj-ea"/>
              <a:cs typeface="+mj-cs"/>
            </a:endParaRPr>
          </a:p>
        </p:txBody>
      </p:sp>
      <p:sp>
        <p:nvSpPr>
          <p:cNvPr id="69635" name="Text Box 3"/>
          <p:cNvSpPr txBox="1">
            <a:spLocks noChangeArrowheads="1"/>
          </p:cNvSpPr>
          <p:nvPr/>
        </p:nvSpPr>
        <p:spPr bwMode="auto">
          <a:xfrm>
            <a:off x="762000" y="908720"/>
            <a:ext cx="8382000" cy="31085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457200" indent="-457200"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buFontTx/>
              <a:buChar char="•"/>
              <a:defRPr/>
            </a:pPr>
            <a:r>
              <a:rPr kumimoji="1" lang="es-MX" sz="2800" b="1" dirty="0" smtClean="0">
                <a:solidFill>
                  <a:srgbClr val="0000CC"/>
                </a:solidFill>
                <a:effectLst>
                  <a:outerShdw blurRad="38100" dist="38100" dir="2700000" algn="tl">
                    <a:srgbClr val="000000">
                      <a:alpha val="43137"/>
                    </a:srgbClr>
                  </a:outerShdw>
                </a:effectLst>
              </a:rPr>
              <a:t>ES UNA UNIDAD INDIVISIBLE, EN LA CUAL ESTÁN IMPLICITAS TRES GRANDES VERTIENTES: </a:t>
            </a:r>
            <a:r>
              <a:rPr kumimoji="1" lang="es-MX" sz="2800" b="1" dirty="0" smtClean="0">
                <a:solidFill>
                  <a:srgbClr val="FF0000"/>
                </a:solidFill>
                <a:effectLst>
                  <a:outerShdw blurRad="38100" dist="38100" dir="2700000" algn="tl">
                    <a:srgbClr val="000000">
                      <a:alpha val="43137"/>
                    </a:srgbClr>
                  </a:outerShdw>
                </a:effectLst>
              </a:rPr>
              <a:t>BIOLOGICA, PSICOLOGICA Y CULTURAL.</a:t>
            </a:r>
          </a:p>
          <a:p>
            <a:pPr eaLnBrk="1" hangingPunct="1">
              <a:defRPr/>
            </a:pPr>
            <a:r>
              <a:rPr kumimoji="1" lang="es-MX" sz="2800" b="1" dirty="0" smtClean="0">
                <a:solidFill>
                  <a:srgbClr val="0000CC"/>
                </a:solidFill>
                <a:effectLst>
                  <a:outerShdw blurRad="38100" dist="38100" dir="2700000" algn="tl">
                    <a:srgbClr val="000000">
                      <a:alpha val="43137"/>
                    </a:srgbClr>
                  </a:outerShdw>
                </a:effectLst>
              </a:rPr>
              <a:t> </a:t>
            </a:r>
          </a:p>
          <a:p>
            <a:pPr eaLnBrk="1" hangingPunct="1">
              <a:buFontTx/>
              <a:buChar char="•"/>
              <a:defRPr/>
            </a:pPr>
            <a:r>
              <a:rPr kumimoji="1" lang="es-MX" sz="2800" b="1" dirty="0" smtClean="0">
                <a:solidFill>
                  <a:srgbClr val="0000CC"/>
                </a:solidFill>
                <a:effectLst>
                  <a:outerShdw blurRad="38100" dist="38100" dir="2700000" algn="tl">
                    <a:srgbClr val="000000">
                      <a:alpha val="43137"/>
                    </a:srgbClr>
                  </a:outerShdw>
                </a:effectLst>
              </a:rPr>
              <a:t>ES UN ENTE </a:t>
            </a:r>
            <a:r>
              <a:rPr kumimoji="1" lang="es-MX" sz="2800" b="1" i="1" dirty="0" smtClean="0">
                <a:solidFill>
                  <a:srgbClr val="FF0000"/>
                </a:solidFill>
                <a:effectLst>
                  <a:outerShdw blurRad="38100" dist="38100" dir="2700000" algn="tl">
                    <a:srgbClr val="000000">
                      <a:alpha val="43137"/>
                    </a:srgbClr>
                  </a:outerShdw>
                </a:effectLst>
              </a:rPr>
              <a:t>BIOPSICOSOCIAL</a:t>
            </a:r>
            <a:r>
              <a:rPr kumimoji="1" lang="es-MX" sz="2800" b="1" dirty="0" smtClean="0">
                <a:solidFill>
                  <a:srgbClr val="0000CC"/>
                </a:solidFill>
                <a:effectLst>
                  <a:outerShdw blurRad="38100" dist="38100" dir="2700000" algn="tl">
                    <a:srgbClr val="000000">
                      <a:alpha val="43137"/>
                    </a:srgbClr>
                  </a:outerShdw>
                </a:effectLst>
              </a:rPr>
              <a:t>. </a:t>
            </a:r>
            <a:r>
              <a:rPr kumimoji="1" lang="es-MX" sz="2800" b="1" dirty="0" smtClean="0">
                <a:solidFill>
                  <a:srgbClr val="339933"/>
                </a:solidFill>
                <a:effectLst>
                  <a:outerShdw blurRad="38100" dist="38100" dir="2700000" algn="tl">
                    <a:srgbClr val="000000">
                      <a:alpha val="43137"/>
                    </a:srgbClr>
                  </a:outerShdw>
                </a:effectLst>
              </a:rPr>
              <a:t>(FERNANDO ARIAS GALICIA)</a:t>
            </a:r>
          </a:p>
        </p:txBody>
      </p:sp>
      <p:sp>
        <p:nvSpPr>
          <p:cNvPr id="35845" name="Rectangle 6"/>
          <p:cNvSpPr>
            <a:spLocks noChangeArrowheads="1"/>
          </p:cNvSpPr>
          <p:nvPr/>
        </p:nvSpPr>
        <p:spPr bwMode="auto">
          <a:xfrm>
            <a:off x="2384425" y="1692275"/>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35846" name="Rectangle 7"/>
          <p:cNvSpPr>
            <a:spLocks noChangeArrowheads="1"/>
          </p:cNvSpPr>
          <p:nvPr/>
        </p:nvSpPr>
        <p:spPr bwMode="auto">
          <a:xfrm>
            <a:off x="2297113" y="1692275"/>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35847" name="Rectangle 11"/>
          <p:cNvSpPr>
            <a:spLocks noChangeArrowheads="1"/>
          </p:cNvSpPr>
          <p:nvPr/>
        </p:nvSpPr>
        <p:spPr bwMode="auto">
          <a:xfrm>
            <a:off x="2384425" y="2852738"/>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sp>
        <p:nvSpPr>
          <p:cNvPr id="89095" name="AutoShape 10" descr="data:image/jpg;base64,/9j/4AAQSkZJRgABAQAAAQABAAD/2wCEAAkGBhQSEBUUEhQUFRQWGBwXFRUUGBQeFxwXHBYcFRsXGCAXHCchHBokHRgaIC8hJCcpLCwsFSAxNTAqNygrLCkBCQoKBQUFDQUFDSkYEhgpKSkpKSkpKSkpKSkpKSkpKSkpKSkpKSkpKSkpKSkpKSkpKSkpKSkpKSkpKSkpKSkpKf/AABEIAIgAiAMBIgACEQEDEQH/xAAcAAACAwEBAQEAAAAAAAAAAAAABgEFBwgCBAP/xABMEAABAgMGAwMGCQkECwAAAAABAgMABBEFBgcSITETQWEiUYEUMkJxgpEVI2JzdJKhsbImMzQ1NkNScsMkwtHTFiWToqOzwdLh8PH/xAAUAQEAAAAAAAAAAAAAAAAAAAAA/8QAFBEBAAAAAAAAAAAAAAAAAAAAAP/aAAwDAQACEQMRAD8A3GCCCAIKxBMLl8b+ytmt5phfbIqhpNC4r1DkPlGggGPNClePFOz5IlLr4U4N22e2uvcaaA+siEJAti3jWvkEgrambMtPhRTnr7KDDndnByz5MA8IPuD94/RWvRNMo93jAK6saJyaNLNsx1wcnHM5HiGwEj68AnL0vahqXYB5Hg6fWUoxryGwBQCgGwG0ehAY/wDBd6d/KJf1Va/y4ny29DOqmpd8DkAzU/VUkxr8QRAZAnGmblTS0rMdaHNxvMB4BwZT9eHO7eKFnzpCWn0pcOzbvYX6hm0V4Ew1LbBBBAIOhB28YSLzYN2fOAkNBhw+mxROvVPmn3D1wD1WCMTUu2LANVEz8gnc6lSE+NVN+9SI0m59+5W0ms8uvtADiNKoHEescx8oVEAxwRAMTAEEEEARCjEwqYh34RZkoXTRTquyw2fSXTc/JToT7ucBXYk4lps9IZZSHZ13RpoVOWugUsDXU7J3UekU1ycKlKc8utcl+aWQoNLoUo7s42UockjsppzMfphZcFaVG0p+q5x/toC92wr0iDssjl6I0HONQAgAJiYIIAiqtW9MrLKCZiYZaUrYOLSCR30J26xaExyRiW+4q15ziqJUHlJFeSBogDoE0gOtWnQoApIIIqCNQQRUEEbiPcYXgXiIviJs5+hSQTLrJ1TQFRaNdwRUjmNtqU3SAIIIIDypOkZXfXCpbbnl1jksTKCVFlFAlffkGwJ5oPZV0jVoikAj4bYlItFBadAanGh8a0aitDQrQDrSu6Tqk++HgRluKlw1hYtOz6om2e24ED84kDVQHNYG49JNRvSrXh9fVFpyiXk0S4nsvN181dOXySNQfDkYBoggggPLiwASTQAVJPId8YrYDBt+2nJtwVkpMhLKDsog1SD6yOIrplENeNl5DK2WtCDRyYPBTTfKRVZHs6e3F3hzdgSFnMs0oumd35xWqvdon2YBlAiYIIAggggEvF223pSy3XZdeRzMhGcecApYBKevXrGR3guY38Etzk9M8K0HSp6jpKlvIVohGUag0SmhpQZyD00jH6Yy2OU/xvNp+0q/uxhT17i/PianGw+NRwa0RlylKEDQ0QNDTpAVVjh7jIMtxOMk5kcHMVggVJGXXasOMniRakjOJM08+rKUl1h47oOpBB805dtiDSKSZv1MZOGxllWsuTJLDISmtaLXUuL1OtVQvVqf/ff64DtGx7UbmWG32TmbcSFJPQ9/UbHqI+yFzDqzyxZUo2oEKDKSoEUIKhnII76qhjgCCCCA8qEYrbDPwBbaJhHZkZw5XUjzUmtVacsqjnT0KgNo2yFXEu6/l9mvNAVcA4jXziBUAesVT7UA0pUCKjUQQh4LXkM3ZbYWauS54K670SAUH6pA9kwQC3fj+3XmkZQ6tsJDqxyr+eNfBDYjYBGQXMHHvXaLp14SChPQ1bb+4KjYIAggggCCCCAz3HCw3pqzMrDanFIdS4UIFVZQlQJSNyRmGg1jmqekHGVlt1Cm1ihKFCihUBQqOWhEdrGOUcW5lK7amyk1AWEk/KShKVe4gjwgFCL24grakmDzmGvxiKKL24f60kvpLX4xAdgJETERMAQQQQBEERMEBj2Hw8hvHaEkNG3hxWx6jxE06ZXVj2YI9XqHAvbIODTjNhKv+I3/ANsEAYU/r22K78Q+7jr/APEadeC2Uykq7MLClJaQVqSmmYgchXSMxuP8Teq0mjpxElaepzNufcow8Ym/qed+YVAVUhi5LvWfMTyWnw3LqShSTw85Jy0KaKI9IbmIs3F2VfkJicQh0JliA40cnEoogJUKKpQ1PMeaYym637LWn883/ShODEzKyaXAoBieQpBprUNuglKqjRQUEkEcj1MB0U7izLpsxFoFp4tLcLQQOHxKgqFT2qU7Pfzincx+lkoQtcpOobXXI4pDeRVN8pz0VTnSEOf/AGOl/pZ/G5FbfH9QWR65j8YgNlvbivLyLcutSHlpmWuK0UBGiaJIzBahr2hp0jFrZutLImUB+amSuYcVVwMM5cxdyqKqv1qCQo0B87SLLF/9Csb6GP8AltRXX0VxEzQHnS0ylwfyPspQo+C2mvrwHyqudLofMs69MCYQ0px0JZaLaSlkvKTUvBRoBSuXeLi592JVFstMJfmC8y6FHMy0GyW6KIqHiqhpQdnmIpZq2zMfCU+pORT2VlKa1op45lAGgrRtlY29KGS6bOe9TiakVW7qNxRFdPdAaC9jjLiYcl0Sk4640paSGktqrw1FKlABdaaVrSLC7eLsrOszLjbbyTLNF5aFhFSgAnskKIrpTUjcRl9wD+Uk565z8ao+HCL9Htf6Av8ACqA1azcZJZ+TmZpLL4RLZM6VcPMeISBloumlOZj6GMW5VVmqtAtvJaS5wstEFZXpSlFUprzPKMZucP8AUFr+uX/GY+tg/kiv6cPuEBoS8fpYIS4qUnUtrNEuFDeQkb5TnoojuEaTZdoofYbebrkcQlaaihyqFRUeMc03lH5OWZ86/wDiMdA3B/Vcl9Ha/AIDP8Tf2hsim+Ye7jQRF7zxr2We2NeE2FK6auOfcEwQEXu/sV6ZKZOjcykNqPX8yfdmbPjGpW1ZKJqXcYdzZHUlCspoaHuPfCRjld4zFm8ZAPElVcUEb5Nl09Qor2IZrh3kE/Z7MxXtKTRwdzieyse8V9REBWyWFUm1JPSaeLwX1Ba6rGaqctKGmnmiPT+Fckuz25FQcLLay4g5vjAokk9qmxzEbQ4QQCe7hZJqs9EgeLwEL4g7Yz5iSd6bdo8oqU4DWd2QozKkp2Sp05euw0r0jRoIDOcUrlyhkOM4hZEkyQ02hZSnL2QEk0J2SIwg3qCpqYdWyFNzCcq2gtQomqVJoulapKEmtI6RxVTWxpz5o/YoGOTTAXNqW22tlDDDPBbStTigXFLKlqSlAqSkUCQk0FPTMOFzL4sqthl9Mkrjuu5VFDy1CrgyKUEZNgCTQnlGfT0gtleRxOVWVKqHeikhaT4pIPjDlgkxmtuX+SlxXubV/jAbFMYIyDjzjxVMhbi1LUUu01WoqUBRO2sW928MpKSbdQy2oh9OR0uKKipBBBTyoNTtDUImAzg4C2d2gDMpSrdIdOXTbca+MXjeGUiJAyPDVwCrOarVnz/x5u/7Ia4IDOBgLZ1ACZkpBqEl3TXw08If5GSQy0hpsZUNpCEJ7kpFANekfRC3iDebyCz3n69sJytdXFdlHuOvsmAQrkHy288/NjVuXSWkHr+ZFPWEOGCL7BC7hlrMS4sfGTJ4yq75aUR/u9r24IB/fZStKkqAKVAhQOxBFCD0IjGbmTSrEth2zniRKzKguWWrbMdEa9QOGflITG1QmYnXCFpShCaCYaqphZ01pqgnklVPAgHlAOSYmM5wpxCMykyc5VE8xVKgvRTgToVa+mPSHjzNNGgCCCIJgFLFhZFjTlBX4ulOhUkE+ANY5bsdDZmWQ9+aLiA5/JnAV9lY37Hy8b7EmhltCeFMZkOuHUilFBAHIkVNfkmOd0oJNBuf/n/WAdsamAi2pgClCGzp80n/AAiywAliq1s3JDDij4lKP70VeL0i41aID2qzLsZla0UoMpQojvGZJipuBa7ktaUsto0UXEtmtKFC1BCkmveD76GA69ETEJiYAggiCYCaxil7Zk25bTcg0SZSVJXMLSdCoGi9R/sx1UqGLFbEFTAEjJVXPP0QAjVTaVaV09M8hy87Sgrc4aXETZsoEqop9yi31jmrkgH+FNT6ySecA2MshICUgAAUAGwA0AHSkEfpBAEQREwQGdYlYaGaUmcklcGeaopKkmnEy7AnksbBXgdKEeLgYriYV5JPjyeeQchCxlS4od1fNX8nnXSu0aORChfvDWWtNNXBw3wKIfQO0O4KHpp6HwIgG8GAxizF57WsIhufbM5JjRL6CSoDYdo7fyueCo0G7WJEjPABl9IWf3TlEOeqivO9msAmX2wemrRnlOrnEhivxaVpWpTaTSqUgUG47xFtYOBchLqbcUXnnG1BVVqAQVA1FUpFKVG1TGiiJgFO/wBh6xabBCxlfSk8F4bpO9D3oJ3HU0jn3D2V4FuSzbyKqQ/kUg00WKpBoe5VDXpHV0fiZJsrzlCM/wDFlGb30rAfqkRMQYVrzYlyMiCHn0qcH7pqi3K9xANE+0RANJMZrf7FcMr8js4eUTqzkGQZktq2pp5y/k7DntQr7t4rWt0lEm2ZOSOinlEhSk7HtDU/yo9RVD9cXDaWsxFWxneIot9YGc94SPQT0HiTAVOGuGnkhVNziuLPO1KlE5smbcA81nmrwGm+hwQQBBBBAEEEEAQQQQHlaAQQRUHQg7EdxhDvHgrZ00SpLZl3DrmYoBXqggp9wETBALYw4tqS/QbS4iBs28VDwAXnT9oiRb952NFybD/UBH9NwfdBBAT/AKfXg2+CU1/ld/zIj4dvO/oiUYY6kI/qOK+6CCADhtbM7+n2lw0HdtkqPgQjIn3kwx3cwWs6UIUWzMOD0n6KFeiAAn3gwQQD0hAAAAoBsBHuCCAIIIIAggggP//Z">
            <a:hlinkClick r:id="rId3"/>
          </p:cNvPr>
          <p:cNvSpPr>
            <a:spLocks noChangeAspect="1" noChangeArrowheads="1"/>
          </p:cNvSpPr>
          <p:nvPr/>
        </p:nvSpPr>
        <p:spPr bwMode="auto">
          <a:xfrm>
            <a:off x="2362200" y="2852738"/>
            <a:ext cx="9525" cy="196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endParaRPr lang="es-MX" altLang="es-MX"/>
          </a:p>
        </p:txBody>
      </p:sp>
      <p:sp>
        <p:nvSpPr>
          <p:cNvPr id="35849" name="Rectangle 12"/>
          <p:cNvSpPr>
            <a:spLocks noChangeArrowheads="1"/>
          </p:cNvSpPr>
          <p:nvPr/>
        </p:nvSpPr>
        <p:spPr bwMode="auto">
          <a:xfrm>
            <a:off x="2384425" y="1692275"/>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35850" name="Rectangle 13"/>
          <p:cNvSpPr>
            <a:spLocks noChangeArrowheads="1"/>
          </p:cNvSpPr>
          <p:nvPr/>
        </p:nvSpPr>
        <p:spPr bwMode="auto">
          <a:xfrm>
            <a:off x="2297113" y="1692275"/>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35851" name="Rectangle 17"/>
          <p:cNvSpPr>
            <a:spLocks noChangeArrowheads="1"/>
          </p:cNvSpPr>
          <p:nvPr/>
        </p:nvSpPr>
        <p:spPr bwMode="auto">
          <a:xfrm>
            <a:off x="2384425" y="2852738"/>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sp>
        <p:nvSpPr>
          <p:cNvPr id="89099" name="AutoShape 16" descr="data:image/jpg;base64,/9j/4AAQSkZJRgABAQAAAQABAAD/2wCEAAkGBhQSEBUUEhQUFRQWGBwXFRUUGBQeFxwXHBYcFRsXGCAXHCchHBokHRgaIC8hJCcpLCwsFSAxNTAqNygrLCkBCQoKBQUFDQUFDSkYEhgpKSkpKSkpKSkpKSkpKSkpKSkpKSkpKSkpKSkpKSkpKSkpKSkpKSkpKSkpKSkpKSkpKf/AABEIAIgAiAMBIgACEQEDEQH/xAAcAAACAwEBAQEAAAAAAAAAAAAABgEFBwgCBAP/xABMEAABAgMGAwMGCQkECwAAAAABAgMABBEFBgcSITETQWEiUYEUMkJxgpEVI2JzdJKhsbImMzQ1NkNScsMkwtHTFiWToqOzwdLh8PH/xAAUAQEAAAAAAAAAAAAAAAAAAAAA/8QAFBEBAAAAAAAAAAAAAAAAAAAAAP/aAAwDAQACEQMRAD8A3GCCCAIKxBMLl8b+ytmt5phfbIqhpNC4r1DkPlGggGPNClePFOz5IlLr4U4N22e2uvcaaA+siEJAti3jWvkEgrambMtPhRTnr7KDDndnByz5MA8IPuD94/RWvRNMo93jAK6saJyaNLNsx1wcnHM5HiGwEj68AnL0vahqXYB5Hg6fWUoxryGwBQCgGwG0ehAY/wDBd6d/KJf1Va/y4ny29DOqmpd8DkAzU/VUkxr8QRAZAnGmblTS0rMdaHNxvMB4BwZT9eHO7eKFnzpCWn0pcOzbvYX6hm0V4Ew1LbBBBAIOhB28YSLzYN2fOAkNBhw+mxROvVPmn3D1wD1WCMTUu2LANVEz8gnc6lSE+NVN+9SI0m59+5W0ms8uvtADiNKoHEescx8oVEAxwRAMTAEEEEARCjEwqYh34RZkoXTRTquyw2fSXTc/JToT7ucBXYk4lps9IZZSHZ13RpoVOWugUsDXU7J3UekU1ycKlKc8utcl+aWQoNLoUo7s42UockjsppzMfphZcFaVG0p+q5x/toC92wr0iDssjl6I0HONQAgAJiYIIAiqtW9MrLKCZiYZaUrYOLSCR30J26xaExyRiW+4q15ziqJUHlJFeSBogDoE0gOtWnQoApIIIqCNQQRUEEbiPcYXgXiIviJs5+hSQTLrJ1TQFRaNdwRUjmNtqU3SAIIIIDypOkZXfXCpbbnl1jksTKCVFlFAlffkGwJ5oPZV0jVoikAj4bYlItFBadAanGh8a0aitDQrQDrSu6Tqk++HgRluKlw1hYtOz6om2e24ED84kDVQHNYG49JNRvSrXh9fVFpyiXk0S4nsvN181dOXySNQfDkYBoggggPLiwASTQAVJPId8YrYDBt+2nJtwVkpMhLKDsog1SD6yOIrplENeNl5DK2WtCDRyYPBTTfKRVZHs6e3F3hzdgSFnMs0oumd35xWqvdon2YBlAiYIIAggggEvF223pSy3XZdeRzMhGcecApYBKevXrGR3guY38Etzk9M8K0HSp6jpKlvIVohGUag0SmhpQZyD00jH6Yy2OU/xvNp+0q/uxhT17i/PianGw+NRwa0RlylKEDQ0QNDTpAVVjh7jIMtxOMk5kcHMVggVJGXXasOMniRakjOJM08+rKUl1h47oOpBB805dtiDSKSZv1MZOGxllWsuTJLDISmtaLXUuL1OtVQvVqf/ff64DtGx7UbmWG32TmbcSFJPQ9/UbHqI+yFzDqzyxZUo2oEKDKSoEUIKhnII76qhjgCCCCA8qEYrbDPwBbaJhHZkZw5XUjzUmtVacsqjnT0KgNo2yFXEu6/l9mvNAVcA4jXziBUAesVT7UA0pUCKjUQQh4LXkM3ZbYWauS54K670SAUH6pA9kwQC3fj+3XmkZQ6tsJDqxyr+eNfBDYjYBGQXMHHvXaLp14SChPQ1bb+4KjYIAggggCCCCAz3HCw3pqzMrDanFIdS4UIFVZQlQJSNyRmGg1jmqekHGVlt1Cm1ihKFCihUBQqOWhEdrGOUcW5lK7amyk1AWEk/KShKVe4gjwgFCL24grakmDzmGvxiKKL24f60kvpLX4xAdgJETERMAQQQQBEERMEBj2Hw8hvHaEkNG3hxWx6jxE06ZXVj2YI9XqHAvbIODTjNhKv+I3/ANsEAYU/r22K78Q+7jr/APEadeC2Uykq7MLClJaQVqSmmYgchXSMxuP8Teq0mjpxElaepzNufcow8Ym/qed+YVAVUhi5LvWfMTyWnw3LqShSTw85Jy0KaKI9IbmIs3F2VfkJicQh0JliA40cnEoogJUKKpQ1PMeaYym637LWn883/ShODEzKyaXAoBieQpBprUNuglKqjRQUEkEcj1MB0U7izLpsxFoFp4tLcLQQOHxKgqFT2qU7Pfzincx+lkoQtcpOobXXI4pDeRVN8pz0VTnSEOf/AGOl/pZ/G5FbfH9QWR65j8YgNlvbivLyLcutSHlpmWuK0UBGiaJIzBahr2hp0jFrZutLImUB+amSuYcVVwMM5cxdyqKqv1qCQo0B87SLLF/9Csb6GP8AltRXX0VxEzQHnS0ylwfyPspQo+C2mvrwHyqudLofMs69MCYQ0px0JZaLaSlkvKTUvBRoBSuXeLi592JVFstMJfmC8y6FHMy0GyW6KIqHiqhpQdnmIpZq2zMfCU+pORT2VlKa1op45lAGgrRtlY29KGS6bOe9TiakVW7qNxRFdPdAaC9jjLiYcl0Sk4640paSGktqrw1FKlABdaaVrSLC7eLsrOszLjbbyTLNF5aFhFSgAnskKIrpTUjcRl9wD+Uk565z8ao+HCL9Htf6Av8ACqA1azcZJZ+TmZpLL4RLZM6VcPMeISBloumlOZj6GMW5VVmqtAtvJaS5wstEFZXpSlFUprzPKMZucP8AUFr+uX/GY+tg/kiv6cPuEBoS8fpYIS4qUnUtrNEuFDeQkb5TnoojuEaTZdoofYbebrkcQlaaihyqFRUeMc03lH5OWZ86/wDiMdA3B/Vcl9Ha/AIDP8Tf2hsim+Ye7jQRF7zxr2We2NeE2FK6auOfcEwQEXu/sV6ZKZOjcykNqPX8yfdmbPjGpW1ZKJqXcYdzZHUlCspoaHuPfCRjld4zFm8ZAPElVcUEb5Nl09Qor2IZrh3kE/Z7MxXtKTRwdzieyse8V9REBWyWFUm1JPSaeLwX1Ba6rGaqctKGmnmiPT+Fckuz25FQcLLay4g5vjAokk9qmxzEbQ4QQCe7hZJqs9EgeLwEL4g7Yz5iSd6bdo8oqU4DWd2QozKkp2Sp05euw0r0jRoIDOcUrlyhkOM4hZEkyQ02hZSnL2QEk0J2SIwg3qCpqYdWyFNzCcq2gtQomqVJoulapKEmtI6RxVTWxpz5o/YoGOTTAXNqW22tlDDDPBbStTigXFLKlqSlAqSkUCQk0FPTMOFzL4sqthl9Mkrjuu5VFDy1CrgyKUEZNgCTQnlGfT0gtleRxOVWVKqHeikhaT4pIPjDlgkxmtuX+SlxXubV/jAbFMYIyDjzjxVMhbi1LUUu01WoqUBRO2sW928MpKSbdQy2oh9OR0uKKipBBBTyoNTtDUImAzg4C2d2gDMpSrdIdOXTbca+MXjeGUiJAyPDVwCrOarVnz/x5u/7Ia4IDOBgLZ1ACZkpBqEl3TXw08If5GSQy0hpsZUNpCEJ7kpFANekfRC3iDebyCz3n69sJytdXFdlHuOvsmAQrkHy288/NjVuXSWkHr+ZFPWEOGCL7BC7hlrMS4sfGTJ4yq75aUR/u9r24IB/fZStKkqAKVAhQOxBFCD0IjGbmTSrEth2zniRKzKguWWrbMdEa9QOGflITG1QmYnXCFpShCaCYaqphZ01pqgnklVPAgHlAOSYmM5wpxCMykyc5VE8xVKgvRTgToVa+mPSHjzNNGgCCCIJgFLFhZFjTlBX4ulOhUkE+ANY5bsdDZmWQ9+aLiA5/JnAV9lY37Hy8b7EmhltCeFMZkOuHUilFBAHIkVNfkmOd0oJNBuf/n/WAdsamAi2pgClCGzp80n/AAiywAliq1s3JDDij4lKP70VeL0i41aID2qzLsZla0UoMpQojvGZJipuBa7ktaUsto0UXEtmtKFC1BCkmveD76GA69ETEJiYAggiCYCaxil7Zk25bTcg0SZSVJXMLSdCoGi9R/sx1UqGLFbEFTAEjJVXPP0QAjVTaVaV09M8hy87Sgrc4aXETZsoEqop9yi31jmrkgH+FNT6ySecA2MshICUgAAUAGwA0AHSkEfpBAEQREwQGdYlYaGaUmcklcGeaopKkmnEy7AnksbBXgdKEeLgYriYV5JPjyeeQchCxlS4od1fNX8nnXSu0aORChfvDWWtNNXBw3wKIfQO0O4KHpp6HwIgG8GAxizF57WsIhufbM5JjRL6CSoDYdo7fyueCo0G7WJEjPABl9IWf3TlEOeqivO9msAmX2wemrRnlOrnEhivxaVpWpTaTSqUgUG47xFtYOBchLqbcUXnnG1BVVqAQVA1FUpFKVG1TGiiJgFO/wBh6xabBCxlfSk8F4bpO9D3oJ3HU0jn3D2V4FuSzbyKqQ/kUg00WKpBoe5VDXpHV0fiZJsrzlCM/wDFlGb30rAfqkRMQYVrzYlyMiCHn0qcH7pqi3K9xANE+0RANJMZrf7FcMr8js4eUTqzkGQZktq2pp5y/k7DntQr7t4rWt0lEm2ZOSOinlEhSk7HtDU/yo9RVD9cXDaWsxFWxneIot9YGc94SPQT0HiTAVOGuGnkhVNziuLPO1KlE5smbcA81nmrwGm+hwQQBBBBAEEEEAQQQQHlaAQQRUHQg7EdxhDvHgrZ00SpLZl3DrmYoBXqggp9wETBALYw4tqS/QbS4iBs28VDwAXnT9oiRb952NFybD/UBH9NwfdBBAT/AKfXg2+CU1/ld/zIj4dvO/oiUYY6kI/qOK+6CCADhtbM7+n2lw0HdtkqPgQjIn3kwx3cwWs6UIUWzMOD0n6KFeiAAn3gwQQD0hAAAAoBsBHuCCAIIIIAggggP//Z">
            <a:hlinkClick r:id="rId3"/>
          </p:cNvPr>
          <p:cNvSpPr>
            <a:spLocks noChangeAspect="1" noChangeArrowheads="1"/>
          </p:cNvSpPr>
          <p:nvPr/>
        </p:nvSpPr>
        <p:spPr bwMode="auto">
          <a:xfrm>
            <a:off x="2362200" y="2852738"/>
            <a:ext cx="9525" cy="196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endParaRPr lang="es-MX" altLang="es-MX"/>
          </a:p>
        </p:txBody>
      </p:sp>
      <p:sp>
        <p:nvSpPr>
          <p:cNvPr id="35853" name="Rectangle 18"/>
          <p:cNvSpPr>
            <a:spLocks noChangeArrowheads="1"/>
          </p:cNvSpPr>
          <p:nvPr/>
        </p:nvSpPr>
        <p:spPr bwMode="auto">
          <a:xfrm>
            <a:off x="2384425" y="1692275"/>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35854" name="Rectangle 19"/>
          <p:cNvSpPr>
            <a:spLocks noChangeArrowheads="1"/>
          </p:cNvSpPr>
          <p:nvPr/>
        </p:nvSpPr>
        <p:spPr bwMode="auto">
          <a:xfrm>
            <a:off x="2297113" y="1692275"/>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35855" name="Rectangle 23"/>
          <p:cNvSpPr>
            <a:spLocks noChangeArrowheads="1"/>
          </p:cNvSpPr>
          <p:nvPr/>
        </p:nvSpPr>
        <p:spPr bwMode="auto">
          <a:xfrm>
            <a:off x="2384425" y="2852738"/>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sp>
        <p:nvSpPr>
          <p:cNvPr id="89103" name="AutoShape 22" descr="data:image/jpg;base64,/9j/4AAQSkZJRgABAQAAAQABAAD/2wCEAAkGBhQSEBUUEhQUFRQWGBwXFRUUGBQeFxwXHBYcFRsXGCAXHCchHBokHRgaIC8hJCcpLCwsFSAxNTAqNygrLCkBCQoKBQUFDQUFDSkYEhgpKSkpKSkpKSkpKSkpKSkpKSkpKSkpKSkpKSkpKSkpKSkpKSkpKSkpKSkpKSkpKSkpKf/AABEIAIgAiAMBIgACEQEDEQH/xAAcAAACAwEBAQEAAAAAAAAAAAAABgEFBwgCBAP/xABMEAABAgMGAwMGCQkECwAAAAABAgMABBEFBgcSITETQWEiUYEUMkJxgpEVI2JzdJKhsbImMzQ1NkNScsMkwtHTFiWToqOzwdLh8PH/xAAUAQEAAAAAAAAAAAAAAAAAAAAA/8QAFBEBAAAAAAAAAAAAAAAAAAAAAP/aAAwDAQACEQMRAD8A3GCCCAIKxBMLl8b+ytmt5phfbIqhpNC4r1DkPlGggGPNClePFOz5IlLr4U4N22e2uvcaaA+siEJAti3jWvkEgrambMtPhRTnr7KDDndnByz5MA8IPuD94/RWvRNMo93jAK6saJyaNLNsx1wcnHM5HiGwEj68AnL0vahqXYB5Hg6fWUoxryGwBQCgGwG0ehAY/wDBd6d/KJf1Va/y4ny29DOqmpd8DkAzU/VUkxr8QRAZAnGmblTS0rMdaHNxvMB4BwZT9eHO7eKFnzpCWn0pcOzbvYX6hm0V4Ew1LbBBBAIOhB28YSLzYN2fOAkNBhw+mxROvVPmn3D1wD1WCMTUu2LANVEz8gnc6lSE+NVN+9SI0m59+5W0ms8uvtADiNKoHEescx8oVEAxwRAMTAEEEEARCjEwqYh34RZkoXTRTquyw2fSXTc/JToT7ucBXYk4lps9IZZSHZ13RpoVOWugUsDXU7J3UekU1ycKlKc8utcl+aWQoNLoUo7s42UockjsppzMfphZcFaVG0p+q5x/toC92wr0iDssjl6I0HONQAgAJiYIIAiqtW9MrLKCZiYZaUrYOLSCR30J26xaExyRiW+4q15ziqJUHlJFeSBogDoE0gOtWnQoApIIIqCNQQRUEEbiPcYXgXiIviJs5+hSQTLrJ1TQFRaNdwRUjmNtqU3SAIIIIDypOkZXfXCpbbnl1jksTKCVFlFAlffkGwJ5oPZV0jVoikAj4bYlItFBadAanGh8a0aitDQrQDrSu6Tqk++HgRluKlw1hYtOz6om2e24ED84kDVQHNYG49JNRvSrXh9fVFpyiXk0S4nsvN181dOXySNQfDkYBoggggPLiwASTQAVJPId8YrYDBt+2nJtwVkpMhLKDsog1SD6yOIrplENeNl5DK2WtCDRyYPBTTfKRVZHs6e3F3hzdgSFnMs0oumd35xWqvdon2YBlAiYIIAggggEvF223pSy3XZdeRzMhGcecApYBKevXrGR3guY38Etzk9M8K0HSp6jpKlvIVohGUag0SmhpQZyD00jH6Yy2OU/xvNp+0q/uxhT17i/PianGw+NRwa0RlylKEDQ0QNDTpAVVjh7jIMtxOMk5kcHMVggVJGXXasOMniRakjOJM08+rKUl1h47oOpBB805dtiDSKSZv1MZOGxllWsuTJLDISmtaLXUuL1OtVQvVqf/ff64DtGx7UbmWG32TmbcSFJPQ9/UbHqI+yFzDqzyxZUo2oEKDKSoEUIKhnII76qhjgCCCCA8qEYrbDPwBbaJhHZkZw5XUjzUmtVacsqjnT0KgNo2yFXEu6/l9mvNAVcA4jXziBUAesVT7UA0pUCKjUQQh4LXkM3ZbYWauS54K670SAUH6pA9kwQC3fj+3XmkZQ6tsJDqxyr+eNfBDYjYBGQXMHHvXaLp14SChPQ1bb+4KjYIAggggCCCCAz3HCw3pqzMrDanFIdS4UIFVZQlQJSNyRmGg1jmqekHGVlt1Cm1ihKFCihUBQqOWhEdrGOUcW5lK7amyk1AWEk/KShKVe4gjwgFCL24grakmDzmGvxiKKL24f60kvpLX4xAdgJETERMAQQQQBEERMEBj2Hw8hvHaEkNG3hxWx6jxE06ZXVj2YI9XqHAvbIODTjNhKv+I3/ANsEAYU/r22K78Q+7jr/APEadeC2Uykq7MLClJaQVqSmmYgchXSMxuP8Teq0mjpxElaepzNufcow8Ym/qed+YVAVUhi5LvWfMTyWnw3LqShSTw85Jy0KaKI9IbmIs3F2VfkJicQh0JliA40cnEoogJUKKpQ1PMeaYym637LWn883/ShODEzKyaXAoBieQpBprUNuglKqjRQUEkEcj1MB0U7izLpsxFoFp4tLcLQQOHxKgqFT2qU7Pfzincx+lkoQtcpOobXXI4pDeRVN8pz0VTnSEOf/AGOl/pZ/G5FbfH9QWR65j8YgNlvbivLyLcutSHlpmWuK0UBGiaJIzBahr2hp0jFrZutLImUB+amSuYcVVwMM5cxdyqKqv1qCQo0B87SLLF/9Csb6GP8AltRXX0VxEzQHnS0ylwfyPspQo+C2mvrwHyqudLofMs69MCYQ0px0JZaLaSlkvKTUvBRoBSuXeLi592JVFstMJfmC8y6FHMy0GyW6KIqHiqhpQdnmIpZq2zMfCU+pORT2VlKa1op45lAGgrRtlY29KGS6bOe9TiakVW7qNxRFdPdAaC9jjLiYcl0Sk4640paSGktqrw1FKlABdaaVrSLC7eLsrOszLjbbyTLNF5aFhFSgAnskKIrpTUjcRl9wD+Uk565z8ao+HCL9Htf6Av8ACqA1azcZJZ+TmZpLL4RLZM6VcPMeISBloumlOZj6GMW5VVmqtAtvJaS5wstEFZXpSlFUprzPKMZucP8AUFr+uX/GY+tg/kiv6cPuEBoS8fpYIS4qUnUtrNEuFDeQkb5TnoojuEaTZdoofYbebrkcQlaaihyqFRUeMc03lH5OWZ86/wDiMdA3B/Vcl9Ha/AIDP8Tf2hsim+Ye7jQRF7zxr2We2NeE2FK6auOfcEwQEXu/sV6ZKZOjcykNqPX8yfdmbPjGpW1ZKJqXcYdzZHUlCspoaHuPfCRjld4zFm8ZAPElVcUEb5Nl09Qor2IZrh3kE/Z7MxXtKTRwdzieyse8V9REBWyWFUm1JPSaeLwX1Ba6rGaqctKGmnmiPT+Fckuz25FQcLLay4g5vjAokk9qmxzEbQ4QQCe7hZJqs9EgeLwEL4g7Yz5iSd6bdo8oqU4DWd2QozKkp2Sp05euw0r0jRoIDOcUrlyhkOM4hZEkyQ02hZSnL2QEk0J2SIwg3qCpqYdWyFNzCcq2gtQomqVJoulapKEmtI6RxVTWxpz5o/YoGOTTAXNqW22tlDDDPBbStTigXFLKlqSlAqSkUCQk0FPTMOFzL4sqthl9Mkrjuu5VFDy1CrgyKUEZNgCTQnlGfT0gtleRxOVWVKqHeikhaT4pIPjDlgkxmtuX+SlxXubV/jAbFMYIyDjzjxVMhbi1LUUu01WoqUBRO2sW928MpKSbdQy2oh9OR0uKKipBBBTyoNTtDUImAzg4C2d2gDMpSrdIdOXTbca+MXjeGUiJAyPDVwCrOarVnz/x5u/7Ia4IDOBgLZ1ACZkpBqEl3TXw08If5GSQy0hpsZUNpCEJ7kpFANekfRC3iDebyCz3n69sJytdXFdlHuOvsmAQrkHy288/NjVuXSWkHr+ZFPWEOGCL7BC7hlrMS4sfGTJ4yq75aUR/u9r24IB/fZStKkqAKVAhQOxBFCD0IjGbmTSrEth2zniRKzKguWWrbMdEa9QOGflITG1QmYnXCFpShCaCYaqphZ01pqgnklVPAgHlAOSYmM5wpxCMykyc5VE8xVKgvRTgToVa+mPSHjzNNGgCCCIJgFLFhZFjTlBX4ulOhUkE+ANY5bsdDZmWQ9+aLiA5/JnAV9lY37Hy8b7EmhltCeFMZkOuHUilFBAHIkVNfkmOd0oJNBuf/n/WAdsamAi2pgClCGzp80n/AAiywAliq1s3JDDij4lKP70VeL0i41aID2qzLsZla0UoMpQojvGZJipuBa7ktaUsto0UXEtmtKFC1BCkmveD76GA69ETEJiYAggiCYCaxil7Zk25bTcg0SZSVJXMLSdCoGi9R/sx1UqGLFbEFTAEjJVXPP0QAjVTaVaV09M8hy87Sgrc4aXETZsoEqop9yi31jmrkgH+FNT6ySecA2MshICUgAAUAGwA0AHSkEfpBAEQREwQGdYlYaGaUmcklcGeaopKkmnEy7AnksbBXgdKEeLgYriYV5JPjyeeQchCxlS4od1fNX8nnXSu0aORChfvDWWtNNXBw3wKIfQO0O4KHpp6HwIgG8GAxizF57WsIhufbM5JjRL6CSoDYdo7fyueCo0G7WJEjPABl9IWf3TlEOeqivO9msAmX2wemrRnlOrnEhivxaVpWpTaTSqUgUG47xFtYOBchLqbcUXnnG1BVVqAQVA1FUpFKVG1TGiiJgFO/wBh6xabBCxlfSk8F4bpO9D3oJ3HU0jn3D2V4FuSzbyKqQ/kUg00WKpBoe5VDXpHV0fiZJsrzlCM/wDFlGb30rAfqkRMQYVrzYlyMiCHn0qcH7pqi3K9xANE+0RANJMZrf7FcMr8js4eUTqzkGQZktq2pp5y/k7DntQr7t4rWt0lEm2ZOSOinlEhSk7HtDU/yo9RVD9cXDaWsxFWxneIot9YGc94SPQT0HiTAVOGuGnkhVNziuLPO1KlE5smbcA81nmrwGm+hwQQBBBBAEEEEAQQQQHlaAQQRUHQg7EdxhDvHgrZ00SpLZl3DrmYoBXqggp9wETBALYw4tqS/QbS4iBs28VDwAXnT9oiRb952NFybD/UBH9NwfdBBAT/AKfXg2+CU1/ld/zIj4dvO/oiUYY6kI/qOK+6CCADhtbM7+n2lw0HdtkqPgQjIn3kwx3cwWs6UIUWzMOD0n6KFeiAAn3gwQQD0hAAAAoBsBHuCCAIIIIAggggP//Z">
            <a:hlinkClick r:id="rId3"/>
          </p:cNvPr>
          <p:cNvSpPr>
            <a:spLocks noChangeAspect="1" noChangeArrowheads="1"/>
          </p:cNvSpPr>
          <p:nvPr/>
        </p:nvSpPr>
        <p:spPr bwMode="auto">
          <a:xfrm>
            <a:off x="2362200" y="2852738"/>
            <a:ext cx="9525" cy="196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endParaRPr lang="es-MX" altLang="es-MX"/>
          </a:p>
        </p:txBody>
      </p:sp>
      <p:sp>
        <p:nvSpPr>
          <p:cNvPr id="35857" name="Rectangle 24"/>
          <p:cNvSpPr>
            <a:spLocks noChangeArrowheads="1"/>
          </p:cNvSpPr>
          <p:nvPr/>
        </p:nvSpPr>
        <p:spPr bwMode="auto">
          <a:xfrm>
            <a:off x="3930650" y="2152650"/>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35858" name="Rectangle 25"/>
          <p:cNvSpPr>
            <a:spLocks noChangeArrowheads="1"/>
          </p:cNvSpPr>
          <p:nvPr/>
        </p:nvSpPr>
        <p:spPr bwMode="auto">
          <a:xfrm>
            <a:off x="3843338" y="2152650"/>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pic>
        <p:nvPicPr>
          <p:cNvPr id="89106" name="Picture 27" descr="http://t2.gstatic.com/images?q=tbn:ANd9GcQlRkQdM7-LlVMiBCl4G62ed_Bruvw3deuKRMCKhQRHqWH_NIHm">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8264" y="4005064"/>
            <a:ext cx="2152328" cy="21523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9107" name="Picture 1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7036" y="4077072"/>
            <a:ext cx="6121228" cy="208823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69634"/>
                                        </p:tgtEl>
                                        <p:attrNameLst>
                                          <p:attrName>style.visibility</p:attrName>
                                        </p:attrNameLst>
                                      </p:cBhvr>
                                      <p:to>
                                        <p:strVal val="visible"/>
                                      </p:to>
                                    </p:set>
                                    <p:animEffect transition="in" filter="barn(outHorizontal)">
                                      <p:cBhvr>
                                        <p:cTn id="7" dur="500"/>
                                        <p:tgtEl>
                                          <p:spTgt spid="69634"/>
                                        </p:tgtEl>
                                      </p:cBhvr>
                                    </p:animEffect>
                                  </p:childTnLst>
                                </p:cTn>
                              </p:par>
                            </p:childTnLst>
                          </p:cTn>
                        </p:par>
                        <p:par>
                          <p:cTn id="8" fill="hold" nodeType="afterGroup">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69635"/>
                                        </p:tgtEl>
                                        <p:attrNameLst>
                                          <p:attrName>style.visibility</p:attrName>
                                        </p:attrNameLst>
                                      </p:cBhvr>
                                      <p:to>
                                        <p:strVal val="visible"/>
                                      </p:to>
                                    </p:set>
                                    <p:anim calcmode="lin" valueType="num">
                                      <p:cBhvr additive="base">
                                        <p:cTn id="11" dur="500" fill="hold"/>
                                        <p:tgtEl>
                                          <p:spTgt spid="69635"/>
                                        </p:tgtEl>
                                        <p:attrNameLst>
                                          <p:attrName>ppt_x</p:attrName>
                                        </p:attrNameLst>
                                      </p:cBhvr>
                                      <p:tavLst>
                                        <p:tav tm="0">
                                          <p:val>
                                            <p:strVal val="0-#ppt_w/2"/>
                                          </p:val>
                                        </p:tav>
                                        <p:tav tm="100000">
                                          <p:val>
                                            <p:strVal val="#ppt_x"/>
                                          </p:val>
                                        </p:tav>
                                      </p:tavLst>
                                    </p:anim>
                                    <p:anim calcmode="lin" valueType="num">
                                      <p:cBhvr additive="base">
                                        <p:cTn id="12" dur="500" fill="hold"/>
                                        <p:tgtEl>
                                          <p:spTgt spid="696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4" grpId="0" autoUpdateAnimBg="0"/>
      <p:bldP spid="69635" grpId="0"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1317699" y="548680"/>
            <a:ext cx="7070725" cy="609600"/>
          </a:xfrm>
        </p:spPr>
        <p:txBody>
          <a:bodyPr lIns="92075" tIns="46038" rIns="92075" bIns="46038"/>
          <a:lstStyle/>
          <a:p>
            <a:pPr algn="ctr" eaLnBrk="1" hangingPunct="1">
              <a:defRPr/>
            </a:pPr>
            <a:r>
              <a:rPr lang="es-MX" sz="2800" dirty="0" smtClean="0">
                <a:effectLst>
                  <a:outerShdw blurRad="38100" dist="38100" dir="2700000" algn="tl">
                    <a:srgbClr val="C0C0C0"/>
                  </a:outerShdw>
                </a:effectLst>
                <a:ea typeface="+mj-ea"/>
                <a:cs typeface="+mj-cs"/>
              </a:rPr>
              <a:t>ENFOQUES Y MODELOS DEL COMPORTAMIENTO ORGANIZACIONAL</a:t>
            </a:r>
            <a:endParaRPr lang="es-ES" sz="2800" dirty="0" smtClean="0">
              <a:effectLst>
                <a:outerShdw blurRad="38100" dist="38100" dir="2700000" algn="tl">
                  <a:srgbClr val="C0C0C0"/>
                </a:outerShdw>
              </a:effectLst>
              <a:ea typeface="+mj-ea"/>
              <a:cs typeface="+mj-cs"/>
            </a:endParaRPr>
          </a:p>
        </p:txBody>
      </p:sp>
      <p:sp>
        <p:nvSpPr>
          <p:cNvPr id="43011" name="Rectangle 13"/>
          <p:cNvSpPr>
            <a:spLocks noChangeArrowheads="1"/>
          </p:cNvSpPr>
          <p:nvPr/>
        </p:nvSpPr>
        <p:spPr bwMode="auto">
          <a:xfrm>
            <a:off x="1624013" y="2665413"/>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pic>
        <p:nvPicPr>
          <p:cNvPr id="99331" name="Picture 12" descr="http://t2.gstatic.com/images?q=tbn:ANd9GcSdlz06MSvbEGYlOhCdCLRaM-oaqp2_KuLh1LdO2Qsen2NIA2MNZw">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5400" y="1556792"/>
            <a:ext cx="3962400" cy="433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7831" name="Text Box 7"/>
          <p:cNvSpPr txBox="1">
            <a:spLocks noChangeArrowheads="1"/>
          </p:cNvSpPr>
          <p:nvPr/>
        </p:nvSpPr>
        <p:spPr bwMode="auto">
          <a:xfrm>
            <a:off x="719063" y="1556792"/>
            <a:ext cx="4645025" cy="41116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buFont typeface="Wingdings" pitchFamily="2" charset="2"/>
              <a:buChar char="Ø"/>
              <a:defRPr/>
            </a:pPr>
            <a:r>
              <a:rPr kumimoji="1" lang="es-MX" sz="2200" b="1" dirty="0">
                <a:solidFill>
                  <a:srgbClr val="0000CC"/>
                </a:solidFill>
                <a:effectLst>
                  <a:outerShdw blurRad="38100" dist="38100" dir="2700000" algn="tl">
                    <a:srgbClr val="C0C0C0"/>
                  </a:outerShdw>
                </a:effectLst>
                <a:latin typeface="Arial" charset="0"/>
                <a:ea typeface="+mn-ea"/>
              </a:rPr>
              <a:t> TEORIA DEL DR. </a:t>
            </a:r>
          </a:p>
          <a:p>
            <a:pPr>
              <a:buFont typeface="Wingdings" pitchFamily="2" charset="2"/>
              <a:buNone/>
              <a:defRPr/>
            </a:pPr>
            <a:r>
              <a:rPr kumimoji="1" lang="es-MX" sz="2200" b="1" dirty="0">
                <a:solidFill>
                  <a:srgbClr val="0000CC"/>
                </a:solidFill>
                <a:effectLst>
                  <a:outerShdw blurRad="38100" dist="38100" dir="2700000" algn="tl">
                    <a:srgbClr val="C0C0C0"/>
                  </a:outerShdw>
                </a:effectLst>
                <a:latin typeface="Arial" charset="0"/>
                <a:ea typeface="+mn-ea"/>
              </a:rPr>
              <a:t>    ABRAHAM </a:t>
            </a:r>
            <a:r>
              <a:rPr kumimoji="1" lang="es-MX" sz="2200" b="1" u="sng" dirty="0">
                <a:solidFill>
                  <a:srgbClr val="FF0000"/>
                </a:solidFill>
                <a:effectLst>
                  <a:outerShdw blurRad="38100" dist="38100" dir="2700000" algn="tl">
                    <a:srgbClr val="C0C0C0"/>
                  </a:outerShdw>
                </a:effectLst>
                <a:latin typeface="Arial" charset="0"/>
                <a:ea typeface="+mn-ea"/>
              </a:rPr>
              <a:t>MASLOW</a:t>
            </a:r>
            <a:r>
              <a:rPr kumimoji="1" lang="es-MX" sz="2200" b="1" dirty="0">
                <a:solidFill>
                  <a:srgbClr val="FFFF00"/>
                </a:solidFill>
                <a:effectLst>
                  <a:outerShdw blurRad="38100" dist="38100" dir="2700000" algn="tl">
                    <a:srgbClr val="C0C0C0"/>
                  </a:outerShdw>
                </a:effectLst>
                <a:latin typeface="Arial" charset="0"/>
                <a:ea typeface="+mn-ea"/>
              </a:rPr>
              <a:t> </a:t>
            </a:r>
            <a:r>
              <a:rPr kumimoji="1" lang="es-MX" sz="2200" b="1" dirty="0">
                <a:solidFill>
                  <a:srgbClr val="0000CC"/>
                </a:solidFill>
                <a:effectLst>
                  <a:outerShdw blurRad="38100" dist="38100" dir="2700000" algn="tl">
                    <a:srgbClr val="C0C0C0"/>
                  </a:outerShdw>
                </a:effectLst>
                <a:latin typeface="Arial" charset="0"/>
                <a:ea typeface="+mn-ea"/>
              </a:rPr>
              <a:t>(1954)</a:t>
            </a:r>
          </a:p>
          <a:p>
            <a:pPr>
              <a:buFont typeface="Wingdings" pitchFamily="2" charset="2"/>
              <a:buNone/>
              <a:defRPr/>
            </a:pPr>
            <a:endParaRPr kumimoji="1" lang="es-MX" sz="2200" b="1" dirty="0">
              <a:solidFill>
                <a:srgbClr val="0000CC"/>
              </a:solidFill>
              <a:effectLst>
                <a:outerShdw blurRad="38100" dist="38100" dir="2700000" algn="tl">
                  <a:srgbClr val="C0C0C0"/>
                </a:outerShdw>
              </a:effectLst>
              <a:latin typeface="Arial" charset="0"/>
              <a:ea typeface="+mn-ea"/>
            </a:endParaRPr>
          </a:p>
          <a:p>
            <a:pPr>
              <a:defRPr/>
            </a:pPr>
            <a:r>
              <a:rPr kumimoji="1" lang="es-MX" sz="2200" b="1" u="sng" dirty="0">
                <a:solidFill>
                  <a:srgbClr val="FF0000"/>
                </a:solidFill>
                <a:effectLst>
                  <a:outerShdw blurRad="38100" dist="38100" dir="2700000" algn="tl">
                    <a:srgbClr val="C0C0C0"/>
                  </a:outerShdw>
                </a:effectLst>
                <a:latin typeface="Arial" charset="0"/>
                <a:ea typeface="+mn-ea"/>
              </a:rPr>
              <a:t>NECESIDADES</a:t>
            </a:r>
            <a:r>
              <a:rPr kumimoji="1" lang="es-MX" sz="2200" b="1" dirty="0">
                <a:solidFill>
                  <a:srgbClr val="FF0000"/>
                </a:solidFill>
                <a:effectLst>
                  <a:outerShdw blurRad="38100" dist="38100" dir="2700000" algn="tl">
                    <a:srgbClr val="C0C0C0"/>
                  </a:outerShdw>
                </a:effectLst>
                <a:latin typeface="Arial" charset="0"/>
                <a:ea typeface="+mn-ea"/>
              </a:rPr>
              <a:t>:</a:t>
            </a:r>
          </a:p>
          <a:p>
            <a:pPr>
              <a:defRPr/>
            </a:pPr>
            <a:endParaRPr kumimoji="1" lang="es-MX" sz="2200" b="1" dirty="0">
              <a:solidFill>
                <a:srgbClr val="0000CC"/>
              </a:solidFill>
              <a:effectLst>
                <a:outerShdw blurRad="38100" dist="38100" dir="2700000" algn="tl">
                  <a:srgbClr val="C0C0C0"/>
                </a:outerShdw>
              </a:effectLst>
              <a:latin typeface="Arial" charset="0"/>
              <a:ea typeface="+mn-ea"/>
            </a:endParaRPr>
          </a:p>
          <a:p>
            <a:pPr>
              <a:buFontTx/>
              <a:buChar char="•"/>
              <a:defRPr/>
            </a:pPr>
            <a:r>
              <a:rPr kumimoji="1" lang="es-MX" sz="2200" b="1" dirty="0">
                <a:solidFill>
                  <a:srgbClr val="0000CC"/>
                </a:solidFill>
                <a:effectLst>
                  <a:outerShdw blurRad="38100" dist="38100" dir="2700000" algn="tl">
                    <a:srgbClr val="C0C0C0"/>
                  </a:outerShdw>
                </a:effectLst>
                <a:latin typeface="Arial" charset="0"/>
                <a:ea typeface="+mn-ea"/>
              </a:rPr>
              <a:t> PRIMARIA (FISIOLOGICAS)</a:t>
            </a:r>
          </a:p>
          <a:p>
            <a:pPr>
              <a:buFontTx/>
              <a:buChar char="•"/>
              <a:defRPr/>
            </a:pPr>
            <a:r>
              <a:rPr kumimoji="1" lang="es-MX" sz="2200" b="1" dirty="0">
                <a:solidFill>
                  <a:srgbClr val="0000CC"/>
                </a:solidFill>
                <a:effectLst>
                  <a:outerShdw blurRad="38100" dist="38100" dir="2700000" algn="tl">
                    <a:srgbClr val="C0C0C0"/>
                  </a:outerShdw>
                </a:effectLst>
                <a:latin typeface="Arial" charset="0"/>
                <a:ea typeface="+mn-ea"/>
              </a:rPr>
              <a:t> DE SEGURIDAD</a:t>
            </a:r>
          </a:p>
          <a:p>
            <a:pPr>
              <a:buFontTx/>
              <a:buChar char="•"/>
              <a:defRPr/>
            </a:pPr>
            <a:r>
              <a:rPr kumimoji="1" lang="es-MX" sz="2200" b="1" dirty="0">
                <a:solidFill>
                  <a:srgbClr val="0000CC"/>
                </a:solidFill>
                <a:effectLst>
                  <a:outerShdw blurRad="38100" dist="38100" dir="2700000" algn="tl">
                    <a:srgbClr val="C0C0C0"/>
                  </a:outerShdw>
                </a:effectLst>
                <a:latin typeface="Arial" charset="0"/>
                <a:ea typeface="+mn-ea"/>
              </a:rPr>
              <a:t> SOCIALES (RECONOCIMIENTO)</a:t>
            </a:r>
          </a:p>
          <a:p>
            <a:pPr>
              <a:buFontTx/>
              <a:buChar char="•"/>
              <a:defRPr/>
            </a:pPr>
            <a:r>
              <a:rPr kumimoji="1" lang="es-MX" sz="2200" b="1" dirty="0">
                <a:solidFill>
                  <a:srgbClr val="0000CC"/>
                </a:solidFill>
                <a:effectLst>
                  <a:outerShdw blurRad="38100" dist="38100" dir="2700000" algn="tl">
                    <a:srgbClr val="C0C0C0"/>
                  </a:outerShdw>
                </a:effectLst>
                <a:latin typeface="Arial" charset="0"/>
                <a:ea typeface="+mn-ea"/>
              </a:rPr>
              <a:t> DE ESTIMA </a:t>
            </a:r>
          </a:p>
          <a:p>
            <a:pPr>
              <a:buFontTx/>
              <a:buChar char="•"/>
              <a:defRPr/>
            </a:pPr>
            <a:r>
              <a:rPr kumimoji="1" lang="es-MX" sz="2200" b="1" dirty="0">
                <a:solidFill>
                  <a:srgbClr val="0000CC"/>
                </a:solidFill>
                <a:effectLst>
                  <a:outerShdw blurRad="38100" dist="38100" dir="2700000" algn="tl">
                    <a:srgbClr val="C0C0C0"/>
                  </a:outerShdw>
                </a:effectLst>
                <a:latin typeface="Arial" charset="0"/>
                <a:ea typeface="+mn-ea"/>
              </a:rPr>
              <a:t> DE AUTORREALIZACION</a:t>
            </a:r>
          </a:p>
          <a:p>
            <a:pPr>
              <a:defRPr/>
            </a:pPr>
            <a:r>
              <a:rPr kumimoji="1" lang="es-MX" sz="2200" b="1" dirty="0">
                <a:solidFill>
                  <a:srgbClr val="0000CC"/>
                </a:solidFill>
                <a:effectLst>
                  <a:outerShdw blurRad="38100" dist="38100" dir="2700000" algn="tl">
                    <a:srgbClr val="C0C0C0"/>
                  </a:outerShdw>
                </a:effectLst>
                <a:latin typeface="Arial" charset="0"/>
                <a:ea typeface="+mn-ea"/>
              </a:rPr>
              <a:t> </a:t>
            </a:r>
          </a:p>
          <a:p>
            <a:pPr>
              <a:defRPr/>
            </a:pPr>
            <a:endParaRPr kumimoji="1" lang="es-MX" sz="2200" b="1" dirty="0">
              <a:solidFill>
                <a:srgbClr val="0000CC"/>
              </a:solidFill>
              <a:effectLst>
                <a:outerShdw blurRad="38100" dist="38100" dir="2700000" algn="tl">
                  <a:srgbClr val="C0C0C0"/>
                </a:outerShdw>
              </a:effectLst>
              <a:latin typeface="Arial" charset="0"/>
              <a:ea typeface="+mn-ea"/>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77826"/>
                                        </p:tgtEl>
                                        <p:attrNameLst>
                                          <p:attrName>style.visibility</p:attrName>
                                        </p:attrNameLst>
                                      </p:cBhvr>
                                      <p:to>
                                        <p:strVal val="visible"/>
                                      </p:to>
                                    </p:set>
                                    <p:animEffect transition="in" filter="barn(outHorizontal)">
                                      <p:cBhvr>
                                        <p:cTn id="7" dur="500"/>
                                        <p:tgtEl>
                                          <p:spTgt spid="77826"/>
                                        </p:tgtEl>
                                      </p:cBhvr>
                                    </p:animEffect>
                                  </p:childTnLst>
                                </p:cTn>
                              </p:par>
                            </p:childTnLst>
                          </p:cTn>
                        </p:par>
                        <p:par>
                          <p:cTn id="8" fill="hold" nodeType="afterGroup">
                            <p:stCondLst>
                              <p:cond delay="500"/>
                            </p:stCondLst>
                            <p:childTnLst>
                              <p:par>
                                <p:cTn id="9" presetID="19" presetClass="entr" presetSubtype="10" fill="hold" grpId="0" nodeType="afterEffect">
                                  <p:stCondLst>
                                    <p:cond delay="0"/>
                                  </p:stCondLst>
                                  <p:childTnLst>
                                    <p:set>
                                      <p:cBhvr>
                                        <p:cTn id="10" dur="1" fill="hold">
                                          <p:stCondLst>
                                            <p:cond delay="0"/>
                                          </p:stCondLst>
                                        </p:cTn>
                                        <p:tgtEl>
                                          <p:spTgt spid="77831"/>
                                        </p:tgtEl>
                                        <p:attrNameLst>
                                          <p:attrName>style.visibility</p:attrName>
                                        </p:attrNameLst>
                                      </p:cBhvr>
                                      <p:to>
                                        <p:strVal val="visible"/>
                                      </p:to>
                                    </p:set>
                                    <p:anim calcmode="lin" valueType="num">
                                      <p:cBhvr>
                                        <p:cTn id="11" dur="5000" fill="hold"/>
                                        <p:tgtEl>
                                          <p:spTgt spid="77831"/>
                                        </p:tgtEl>
                                        <p:attrNameLst>
                                          <p:attrName>ppt_w</p:attrName>
                                        </p:attrNameLst>
                                      </p:cBhvr>
                                      <p:tavLst>
                                        <p:tav tm="0" fmla="#ppt_w*sin(2.5*pi*$)">
                                          <p:val>
                                            <p:fltVal val="0"/>
                                          </p:val>
                                        </p:tav>
                                        <p:tav tm="100000">
                                          <p:val>
                                            <p:fltVal val="1"/>
                                          </p:val>
                                        </p:tav>
                                      </p:tavLst>
                                    </p:anim>
                                    <p:anim calcmode="lin" valueType="num">
                                      <p:cBhvr>
                                        <p:cTn id="12" dur="5000" fill="hold"/>
                                        <p:tgtEl>
                                          <p:spTgt spid="7783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6" grpId="0" autoUpdateAnimBg="0"/>
      <p:bldP spid="77831" grpId="0"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Rectangle 2"/>
          <p:cNvSpPr>
            <a:spLocks noChangeArrowheads="1"/>
          </p:cNvSpPr>
          <p:nvPr/>
        </p:nvSpPr>
        <p:spPr bwMode="auto">
          <a:xfrm>
            <a:off x="1219200" y="228600"/>
            <a:ext cx="7070725" cy="609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92075" tIns="46038" rIns="92075" bIns="46038" anchor="b"/>
          <a:lstStyle/>
          <a:p>
            <a:pPr algn="ctr">
              <a:lnSpc>
                <a:spcPct val="90000"/>
              </a:lnSpc>
              <a:defRPr/>
            </a:pPr>
            <a:r>
              <a:rPr lang="es-MX" b="1">
                <a:solidFill>
                  <a:schemeClr val="tx2"/>
                </a:solidFill>
                <a:effectLst>
                  <a:outerShdw blurRad="38100" dist="38100" dir="2700000" algn="tl">
                    <a:srgbClr val="C0C0C0"/>
                  </a:outerShdw>
                </a:effectLst>
                <a:latin typeface="Arial" charset="0"/>
                <a:ea typeface="+mn-ea"/>
              </a:rPr>
              <a:t>ENFOQUES Y MODELOS DEL COMPORTAMIENTO ORGANIZACIONAL</a:t>
            </a:r>
            <a:endParaRPr lang="es-ES" b="1">
              <a:solidFill>
                <a:schemeClr val="tx2"/>
              </a:solidFill>
              <a:effectLst>
                <a:outerShdw blurRad="38100" dist="38100" dir="2700000" algn="tl">
                  <a:srgbClr val="C0C0C0"/>
                </a:outerShdw>
              </a:effectLst>
              <a:latin typeface="Arial" charset="0"/>
              <a:ea typeface="+mn-ea"/>
            </a:endParaRPr>
          </a:p>
        </p:txBody>
      </p:sp>
      <p:sp>
        <p:nvSpPr>
          <p:cNvPr id="423939" name="Rectangle 3"/>
          <p:cNvSpPr>
            <a:spLocks noChangeArrowheads="1"/>
          </p:cNvSpPr>
          <p:nvPr/>
        </p:nvSpPr>
        <p:spPr bwMode="auto">
          <a:xfrm>
            <a:off x="762000" y="1052736"/>
            <a:ext cx="4170040" cy="5509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spcBef>
                <a:spcPct val="50000"/>
              </a:spcBef>
              <a:buFont typeface="Wingdings" pitchFamily="2" charset="2"/>
              <a:buChar char="Ø"/>
            </a:pPr>
            <a:r>
              <a:rPr kumimoji="1" lang="es-MX" altLang="es-MX" sz="2200" b="1" dirty="0">
                <a:solidFill>
                  <a:srgbClr val="0000CC"/>
                </a:solidFill>
                <a:effectLst>
                  <a:outerShdw blurRad="38100" dist="38100" dir="2700000" algn="tl">
                    <a:srgbClr val="C0C0C0"/>
                  </a:outerShdw>
                </a:effectLst>
                <a:latin typeface="Arial" pitchFamily="34" charset="0"/>
              </a:rPr>
              <a:t> </a:t>
            </a:r>
            <a:r>
              <a:rPr kumimoji="1" lang="es-MX" altLang="es-MX" sz="2200" b="1" dirty="0">
                <a:solidFill>
                  <a:srgbClr val="FF0000"/>
                </a:solidFill>
                <a:effectLst>
                  <a:outerShdw blurRad="38100" dist="38100" dir="2700000" algn="tl">
                    <a:srgbClr val="C0C0C0"/>
                  </a:outerShdw>
                </a:effectLst>
                <a:latin typeface="Arial" pitchFamily="34" charset="0"/>
              </a:rPr>
              <a:t>TEORIA DE </a:t>
            </a:r>
            <a:r>
              <a:rPr kumimoji="1" lang="es-MX" altLang="es-MX" sz="2200" b="1" u="sng" dirty="0">
                <a:solidFill>
                  <a:srgbClr val="FF0000"/>
                </a:solidFill>
                <a:effectLst>
                  <a:outerShdw blurRad="38100" dist="38100" dir="2700000" algn="tl">
                    <a:srgbClr val="C0C0C0"/>
                  </a:outerShdw>
                </a:effectLst>
                <a:latin typeface="Arial" pitchFamily="34" charset="0"/>
              </a:rPr>
              <a:t>HERZBERG</a:t>
            </a:r>
            <a:r>
              <a:rPr kumimoji="1" lang="es-MX" altLang="es-MX" sz="2200" b="1" dirty="0">
                <a:solidFill>
                  <a:srgbClr val="FF0000"/>
                </a:solidFill>
                <a:effectLst>
                  <a:outerShdw blurRad="38100" dist="38100" dir="2700000" algn="tl">
                    <a:srgbClr val="C0C0C0"/>
                  </a:outerShdw>
                </a:effectLst>
                <a:latin typeface="Arial" pitchFamily="34" charset="0"/>
              </a:rPr>
              <a:t>  O  “DUAL” (1965)</a:t>
            </a:r>
            <a:endParaRPr kumimoji="1" lang="es-MX" altLang="es-MX" sz="2200" b="1" dirty="0">
              <a:solidFill>
                <a:schemeClr val="accent2">
                  <a:lumMod val="50000"/>
                </a:schemeClr>
              </a:solidFill>
              <a:effectLst>
                <a:outerShdw blurRad="38100" dist="38100" dir="2700000" algn="tl">
                  <a:srgbClr val="C0C0C0"/>
                </a:outerShdw>
              </a:effectLst>
              <a:latin typeface="Arial" pitchFamily="34" charset="0"/>
            </a:endParaRPr>
          </a:p>
          <a:p>
            <a:pPr algn="just" eaLnBrk="1" hangingPunct="1">
              <a:spcBef>
                <a:spcPct val="50000"/>
              </a:spcBef>
              <a:buFont typeface="Wingdings" pitchFamily="2" charset="2"/>
              <a:buNone/>
            </a:pPr>
            <a:r>
              <a:rPr kumimoji="1" lang="es-MX" altLang="es-MX" sz="2200" b="1" u="sng" dirty="0" smtClean="0">
                <a:solidFill>
                  <a:schemeClr val="accent2">
                    <a:lumMod val="50000"/>
                  </a:schemeClr>
                </a:solidFill>
                <a:effectLst>
                  <a:outerShdw blurRad="38100" dist="38100" dir="2700000" algn="tl">
                    <a:srgbClr val="C0C0C0"/>
                  </a:outerShdw>
                </a:effectLst>
                <a:latin typeface="Arial" pitchFamily="34" charset="0"/>
              </a:rPr>
              <a:t>CARENCIAS</a:t>
            </a:r>
            <a:r>
              <a:rPr kumimoji="1" lang="es-MX" altLang="es-MX" sz="2200" b="1" dirty="0" smtClean="0">
                <a:solidFill>
                  <a:schemeClr val="accent2">
                    <a:lumMod val="50000"/>
                  </a:schemeClr>
                </a:solidFill>
                <a:effectLst>
                  <a:outerShdw blurRad="38100" dist="38100" dir="2700000" algn="tl">
                    <a:srgbClr val="C0C0C0"/>
                  </a:outerShdw>
                </a:effectLst>
                <a:latin typeface="Arial" pitchFamily="34" charset="0"/>
              </a:rPr>
              <a:t> </a:t>
            </a:r>
            <a:endParaRPr kumimoji="1" lang="es-MX" altLang="es-MX" sz="2200" b="1" dirty="0">
              <a:solidFill>
                <a:schemeClr val="accent2">
                  <a:lumMod val="50000"/>
                </a:schemeClr>
              </a:solidFill>
              <a:effectLst>
                <a:outerShdw blurRad="38100" dist="38100" dir="2700000" algn="tl">
                  <a:srgbClr val="C0C0C0"/>
                </a:outerShdw>
              </a:effectLst>
              <a:latin typeface="Arial" pitchFamily="34" charset="0"/>
            </a:endParaRPr>
          </a:p>
          <a:p>
            <a:pPr algn="just" eaLnBrk="1" hangingPunct="1">
              <a:spcBef>
                <a:spcPct val="50000"/>
              </a:spcBef>
              <a:buFont typeface="Wingdings" pitchFamily="2" charset="2"/>
              <a:buNone/>
            </a:pPr>
            <a:r>
              <a:rPr kumimoji="1" lang="es-MX" altLang="es-MX" sz="2200" b="1" dirty="0" smtClean="0">
                <a:solidFill>
                  <a:srgbClr val="0000CC"/>
                </a:solidFill>
                <a:effectLst>
                  <a:outerShdw blurRad="38100" dist="38100" dir="2700000" algn="tl">
                    <a:srgbClr val="C0C0C0"/>
                  </a:outerShdw>
                </a:effectLst>
                <a:latin typeface="Arial" pitchFamily="34" charset="0"/>
              </a:rPr>
              <a:t>EXPERIMENTAN LAS PERSONAS </a:t>
            </a:r>
            <a:r>
              <a:rPr kumimoji="1" lang="es-MX" altLang="es-MX" sz="2200" b="1" dirty="0">
                <a:solidFill>
                  <a:srgbClr val="0000CC"/>
                </a:solidFill>
                <a:effectLst>
                  <a:outerShdw blurRad="38100" dist="38100" dir="2700000" algn="tl">
                    <a:srgbClr val="C0C0C0"/>
                  </a:outerShdw>
                </a:effectLst>
                <a:latin typeface="Arial" pitchFamily="34" charset="0"/>
              </a:rPr>
              <a:t>EN </a:t>
            </a:r>
            <a:r>
              <a:rPr kumimoji="1" lang="es-MX" altLang="es-MX" sz="2200" b="1" dirty="0" smtClean="0">
                <a:solidFill>
                  <a:srgbClr val="0000CC"/>
                </a:solidFill>
                <a:effectLst>
                  <a:outerShdw blurRad="38100" dist="38100" dir="2700000" algn="tl">
                    <a:srgbClr val="C0C0C0"/>
                  </a:outerShdw>
                </a:effectLst>
                <a:latin typeface="Arial" pitchFamily="34" charset="0"/>
              </a:rPr>
              <a:t>EL MEDIO </a:t>
            </a:r>
            <a:r>
              <a:rPr kumimoji="1" lang="es-MX" altLang="es-MX" sz="2200" b="1" dirty="0">
                <a:solidFill>
                  <a:srgbClr val="0000CC"/>
                </a:solidFill>
                <a:effectLst>
                  <a:outerShdw blurRad="38100" dist="38100" dir="2700000" algn="tl">
                    <a:srgbClr val="C0C0C0"/>
                  </a:outerShdw>
                </a:effectLst>
                <a:latin typeface="Arial" pitchFamily="34" charset="0"/>
              </a:rPr>
              <a:t>(FÍSICO) </a:t>
            </a:r>
            <a:r>
              <a:rPr kumimoji="1" lang="es-MX" altLang="es-MX" sz="2200" b="1" dirty="0" smtClean="0">
                <a:solidFill>
                  <a:srgbClr val="0000CC"/>
                </a:solidFill>
                <a:effectLst>
                  <a:outerShdw blurRad="38100" dist="38100" dir="2700000" algn="tl">
                    <a:srgbClr val="C0C0C0"/>
                  </a:outerShdw>
                </a:effectLst>
                <a:latin typeface="Arial" pitchFamily="34" charset="0"/>
              </a:rPr>
              <a:t>O (SOCIAL</a:t>
            </a:r>
            <a:r>
              <a:rPr kumimoji="1" lang="es-MX" altLang="es-MX" sz="2200" b="1" dirty="0">
                <a:solidFill>
                  <a:srgbClr val="0000CC"/>
                </a:solidFill>
                <a:effectLst>
                  <a:outerShdw blurRad="38100" dist="38100" dir="2700000" algn="tl">
                    <a:srgbClr val="C0C0C0"/>
                  </a:outerShdw>
                </a:effectLst>
                <a:latin typeface="Arial" pitchFamily="34" charset="0"/>
              </a:rPr>
              <a:t>) DE TRABAJO </a:t>
            </a:r>
            <a:r>
              <a:rPr kumimoji="1" lang="es-MX" altLang="es-MX" sz="2200" b="1" dirty="0" smtClean="0">
                <a:solidFill>
                  <a:srgbClr val="0000CC"/>
                </a:solidFill>
                <a:effectLst>
                  <a:outerShdw blurRad="38100" dist="38100" dir="2700000" algn="tl">
                    <a:srgbClr val="C0C0C0"/>
                  </a:outerShdw>
                </a:effectLst>
                <a:latin typeface="Arial" pitchFamily="34" charset="0"/>
              </a:rPr>
              <a:t>CAUSAN </a:t>
            </a:r>
            <a:r>
              <a:rPr kumimoji="1" lang="es-MX" altLang="es-MX" sz="2200" b="1" dirty="0" smtClean="0">
                <a:solidFill>
                  <a:srgbClr val="FF0000"/>
                </a:solidFill>
                <a:effectLst>
                  <a:outerShdw blurRad="38100" dist="38100" dir="2700000" algn="tl">
                    <a:srgbClr val="C0C0C0"/>
                  </a:outerShdw>
                </a:effectLst>
                <a:latin typeface="Arial" pitchFamily="34" charset="0"/>
              </a:rPr>
              <a:t>INSATISFACCIÓN</a:t>
            </a:r>
            <a:r>
              <a:rPr kumimoji="1" lang="es-MX" altLang="es-MX" sz="2200" b="1" dirty="0">
                <a:solidFill>
                  <a:srgbClr val="0000CC"/>
                </a:solidFill>
                <a:effectLst>
                  <a:outerShdw blurRad="38100" dist="38100" dir="2700000" algn="tl">
                    <a:srgbClr val="C0C0C0"/>
                  </a:outerShdw>
                </a:effectLst>
                <a:latin typeface="Arial" pitchFamily="34" charset="0"/>
              </a:rPr>
              <a:t>; </a:t>
            </a:r>
            <a:r>
              <a:rPr kumimoji="1" lang="es-MX" altLang="es-MX" sz="2200" b="1" dirty="0" smtClean="0">
                <a:solidFill>
                  <a:srgbClr val="0000CC"/>
                </a:solidFill>
                <a:effectLst>
                  <a:outerShdw blurRad="38100" dist="38100" dir="2700000" algn="tl">
                    <a:srgbClr val="C0C0C0"/>
                  </a:outerShdw>
                </a:effectLst>
                <a:latin typeface="Arial" pitchFamily="34" charset="0"/>
              </a:rPr>
              <a:t>PERO</a:t>
            </a:r>
            <a:r>
              <a:rPr kumimoji="1" lang="es-MX" altLang="es-MX" sz="2200" b="1" dirty="0">
                <a:solidFill>
                  <a:srgbClr val="0000CC"/>
                </a:solidFill>
                <a:effectLst>
                  <a:outerShdw blurRad="38100" dist="38100" dir="2700000" algn="tl">
                    <a:srgbClr val="C0C0C0"/>
                  </a:outerShdw>
                </a:effectLst>
                <a:latin typeface="Arial" pitchFamily="34" charset="0"/>
              </a:rPr>
              <a:t>, SI CUENTA CON </a:t>
            </a:r>
            <a:r>
              <a:rPr kumimoji="1" lang="es-MX" altLang="es-MX" sz="2200" b="1" dirty="0" smtClean="0">
                <a:solidFill>
                  <a:srgbClr val="0000CC"/>
                </a:solidFill>
                <a:effectLst>
                  <a:outerShdw blurRad="38100" dist="38100" dir="2700000" algn="tl">
                    <a:srgbClr val="C0C0C0"/>
                  </a:outerShdw>
                </a:effectLst>
                <a:latin typeface="Arial" pitchFamily="34" charset="0"/>
              </a:rPr>
              <a:t>TODAS </a:t>
            </a:r>
            <a:r>
              <a:rPr kumimoji="1" lang="es-MX" altLang="es-MX" sz="2200" b="1" dirty="0">
                <a:solidFill>
                  <a:srgbClr val="0000CC"/>
                </a:solidFill>
                <a:effectLst>
                  <a:outerShdw blurRad="38100" dist="38100" dir="2700000" algn="tl">
                    <a:srgbClr val="C0C0C0"/>
                  </a:outerShdw>
                </a:effectLst>
                <a:latin typeface="Arial" pitchFamily="34" charset="0"/>
              </a:rPr>
              <a:t>LAS COMODIDADES Y </a:t>
            </a:r>
            <a:r>
              <a:rPr kumimoji="1" lang="es-MX" altLang="es-MX" sz="2200" b="1" dirty="0" smtClean="0">
                <a:solidFill>
                  <a:srgbClr val="0000CC"/>
                </a:solidFill>
                <a:effectLst>
                  <a:outerShdw blurRad="38100" dist="38100" dir="2700000" algn="tl">
                    <a:srgbClr val="C0C0C0"/>
                  </a:outerShdw>
                </a:effectLst>
                <a:latin typeface="Arial" pitchFamily="34" charset="0"/>
              </a:rPr>
              <a:t>EL </a:t>
            </a:r>
            <a:r>
              <a:rPr kumimoji="1" lang="es-MX" altLang="es-MX" sz="2200" b="1" dirty="0">
                <a:solidFill>
                  <a:srgbClr val="FF0000"/>
                </a:solidFill>
                <a:effectLst>
                  <a:outerShdw blurRad="38100" dist="38100" dir="2700000" algn="tl">
                    <a:srgbClr val="C0C0C0"/>
                  </a:outerShdw>
                </a:effectLst>
                <a:latin typeface="Arial" pitchFamily="34" charset="0"/>
              </a:rPr>
              <a:t>CLIMA EMOCIONAL</a:t>
            </a:r>
            <a:r>
              <a:rPr kumimoji="1" lang="es-MX" altLang="es-MX" sz="2200" b="1" dirty="0">
                <a:solidFill>
                  <a:srgbClr val="0000CC"/>
                </a:solidFill>
                <a:effectLst>
                  <a:outerShdw blurRad="38100" dist="38100" dir="2700000" algn="tl">
                    <a:srgbClr val="C0C0C0"/>
                  </a:outerShdw>
                </a:effectLst>
                <a:latin typeface="Arial" pitchFamily="34" charset="0"/>
              </a:rPr>
              <a:t> NO ES </a:t>
            </a:r>
            <a:r>
              <a:rPr kumimoji="1" lang="es-MX" altLang="es-MX" sz="2200" b="1" dirty="0" smtClean="0">
                <a:solidFill>
                  <a:srgbClr val="0000CC"/>
                </a:solidFill>
                <a:effectLst>
                  <a:outerShdw blurRad="38100" dist="38100" dir="2700000" algn="tl">
                    <a:srgbClr val="C0C0C0"/>
                  </a:outerShdw>
                </a:effectLst>
                <a:latin typeface="Arial" pitchFamily="34" charset="0"/>
              </a:rPr>
              <a:t>EL ADECUADOS ESTO </a:t>
            </a:r>
            <a:r>
              <a:rPr kumimoji="1" lang="es-MX" altLang="es-MX" sz="2200" b="1" dirty="0">
                <a:solidFill>
                  <a:srgbClr val="0000CC"/>
                </a:solidFill>
                <a:effectLst>
                  <a:outerShdw blurRad="38100" dist="38100" dir="2700000" algn="tl">
                    <a:srgbClr val="C0C0C0"/>
                  </a:outerShdw>
                </a:effectLst>
                <a:latin typeface="Arial" pitchFamily="34" charset="0"/>
              </a:rPr>
              <a:t>NO LE </a:t>
            </a:r>
            <a:r>
              <a:rPr kumimoji="1" lang="es-MX" altLang="es-MX" sz="2200" b="1" dirty="0" smtClean="0">
                <a:solidFill>
                  <a:srgbClr val="0000CC"/>
                </a:solidFill>
                <a:effectLst>
                  <a:outerShdw blurRad="38100" dist="38100" dir="2700000" algn="tl">
                    <a:srgbClr val="C0C0C0"/>
                  </a:outerShdw>
                </a:effectLst>
                <a:latin typeface="Arial" pitchFamily="34" charset="0"/>
              </a:rPr>
              <a:t>PROVOCA SATISFACCIÓN </a:t>
            </a:r>
            <a:r>
              <a:rPr kumimoji="1" lang="es-MX" altLang="es-MX" sz="2200" b="1" dirty="0">
                <a:solidFill>
                  <a:srgbClr val="0000CC"/>
                </a:solidFill>
                <a:effectLst>
                  <a:outerShdw blurRad="38100" dist="38100" dir="2700000" algn="tl">
                    <a:srgbClr val="C0C0C0"/>
                  </a:outerShdw>
                </a:effectLst>
                <a:latin typeface="Arial" pitchFamily="34" charset="0"/>
              </a:rPr>
              <a:t>(FACTORES </a:t>
            </a:r>
            <a:r>
              <a:rPr kumimoji="1" lang="es-MX" altLang="es-MX" sz="2200" b="1" dirty="0" smtClean="0">
                <a:solidFill>
                  <a:srgbClr val="0000CC"/>
                </a:solidFill>
                <a:effectLst>
                  <a:outerShdw blurRad="38100" dist="38100" dir="2700000" algn="tl">
                    <a:srgbClr val="C0C0C0"/>
                  </a:outerShdw>
                </a:effectLst>
                <a:latin typeface="Arial" pitchFamily="34" charset="0"/>
              </a:rPr>
              <a:t>INTRÍNSECOS </a:t>
            </a:r>
            <a:r>
              <a:rPr kumimoji="1" lang="es-MX" altLang="es-MX" sz="2200" b="1" dirty="0">
                <a:solidFill>
                  <a:srgbClr val="0000CC"/>
                </a:solidFill>
                <a:effectLst>
                  <a:outerShdw blurRad="38100" dist="38100" dir="2700000" algn="tl">
                    <a:srgbClr val="C0C0C0"/>
                  </a:outerShdw>
                </a:effectLst>
                <a:latin typeface="Arial" pitchFamily="34" charset="0"/>
              </a:rPr>
              <a:t>Y </a:t>
            </a:r>
            <a:r>
              <a:rPr kumimoji="1" lang="es-MX" altLang="es-MX" sz="2200" b="1" dirty="0" smtClean="0">
                <a:solidFill>
                  <a:srgbClr val="0000CC"/>
                </a:solidFill>
                <a:effectLst>
                  <a:outerShdw blurRad="38100" dist="38100" dir="2700000" algn="tl">
                    <a:srgbClr val="C0C0C0"/>
                  </a:outerShdw>
                </a:effectLst>
                <a:latin typeface="Arial" pitchFamily="34" charset="0"/>
              </a:rPr>
              <a:t>EXTRÍNSECOS</a:t>
            </a:r>
            <a:r>
              <a:rPr kumimoji="1" lang="es-MX" altLang="es-MX" sz="2200" b="1" dirty="0">
                <a:solidFill>
                  <a:srgbClr val="0000CC"/>
                </a:solidFill>
                <a:effectLst>
                  <a:outerShdw blurRad="38100" dist="38100" dir="2700000" algn="tl">
                    <a:srgbClr val="C0C0C0"/>
                  </a:outerShdw>
                </a:effectLst>
                <a:latin typeface="Arial" pitchFamily="34" charset="0"/>
              </a:rPr>
              <a:t>)</a:t>
            </a:r>
            <a:endParaRPr kumimoji="1" lang="es-ES" altLang="es-MX" sz="2200" b="1" dirty="0">
              <a:solidFill>
                <a:srgbClr val="0000CC"/>
              </a:solidFill>
              <a:effectLst>
                <a:outerShdw blurRad="38100" dist="38100" dir="2700000" algn="tl">
                  <a:srgbClr val="C0C0C0"/>
                </a:outerShdw>
              </a:effectLst>
              <a:latin typeface="Arial" pitchFamily="34" charset="0"/>
            </a:endParaRPr>
          </a:p>
        </p:txBody>
      </p:sp>
      <p:sp>
        <p:nvSpPr>
          <p:cNvPr id="44036" name="Rectangle 5"/>
          <p:cNvSpPr>
            <a:spLocks noChangeArrowheads="1"/>
          </p:cNvSpPr>
          <p:nvPr/>
        </p:nvSpPr>
        <p:spPr bwMode="auto">
          <a:xfrm>
            <a:off x="1731963" y="1036638"/>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44037" name="Rectangle 6"/>
          <p:cNvSpPr>
            <a:spLocks noChangeArrowheads="1"/>
          </p:cNvSpPr>
          <p:nvPr/>
        </p:nvSpPr>
        <p:spPr bwMode="auto">
          <a:xfrm>
            <a:off x="1644650" y="1036638"/>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44038" name="Rectangle 10"/>
          <p:cNvSpPr>
            <a:spLocks noChangeArrowheads="1"/>
          </p:cNvSpPr>
          <p:nvPr/>
        </p:nvSpPr>
        <p:spPr bwMode="auto">
          <a:xfrm>
            <a:off x="1731963" y="2197100"/>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pic>
        <p:nvPicPr>
          <p:cNvPr id="101382" name="Picture 9" descr="http://t0.gstatic.com/images?q=tbn:ANd9GcTd3Cat2Z1RGJ5TtkQ5CmpHahOF1qrOfefY8uHg32v2z2N-PH6bgQ">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1052736"/>
            <a:ext cx="3263280" cy="2651415"/>
          </a:xfrm>
          <a:prstGeom prst="rect">
            <a:avLst/>
          </a:prstGeom>
          <a:noFill/>
          <a:ln>
            <a:noFill/>
          </a:ln>
          <a:scene3d>
            <a:camera prst="orthographicFront"/>
            <a:lightRig rig="threePt" dir="t"/>
          </a:scene3d>
          <a:sp3d>
            <a:bevelT/>
          </a:sp3d>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1383"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36096" y="4005064"/>
            <a:ext cx="3281060" cy="2304256"/>
          </a:xfrm>
          <a:prstGeom prst="rect">
            <a:avLst/>
          </a:prstGeom>
          <a:noFill/>
          <a:ln>
            <a:noFill/>
          </a:ln>
          <a:scene3d>
            <a:camera prst="orthographicFront"/>
            <a:lightRig rig="threePt" dir="t"/>
          </a:scene3d>
          <a:sp3d>
            <a:bevelT w="114300" prst="artDeco"/>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423938"/>
                                        </p:tgtEl>
                                        <p:attrNameLst>
                                          <p:attrName>style.visibility</p:attrName>
                                        </p:attrNameLst>
                                      </p:cBhvr>
                                      <p:to>
                                        <p:strVal val="visible"/>
                                      </p:to>
                                    </p:set>
                                    <p:animEffect transition="in" filter="barn(outHorizontal)">
                                      <p:cBhvr>
                                        <p:cTn id="7" dur="500"/>
                                        <p:tgtEl>
                                          <p:spTgt spid="423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3938" grpId="0"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1143000" y="304800"/>
            <a:ext cx="7070725" cy="609600"/>
          </a:xfrm>
        </p:spPr>
        <p:txBody>
          <a:bodyPr lIns="92075" tIns="46038" rIns="92075" bIns="46038"/>
          <a:lstStyle/>
          <a:p>
            <a:pPr algn="ctr" eaLnBrk="1" hangingPunct="1">
              <a:defRPr/>
            </a:pPr>
            <a:r>
              <a:rPr lang="es-MX" sz="2800" smtClean="0">
                <a:effectLst>
                  <a:outerShdw blurRad="38100" dist="38100" dir="2700000" algn="tl">
                    <a:srgbClr val="C0C0C0"/>
                  </a:outerShdw>
                </a:effectLst>
                <a:ea typeface="+mj-ea"/>
                <a:cs typeface="+mj-cs"/>
              </a:rPr>
              <a:t>ENFOQUES Y MODELOS DEL COMPORTAMIENTO ORGANIZACIONAL</a:t>
            </a:r>
            <a:endParaRPr lang="es-ES" sz="2800" smtClean="0">
              <a:effectLst>
                <a:outerShdw blurRad="38100" dist="38100" dir="2700000" algn="tl">
                  <a:srgbClr val="C0C0C0"/>
                </a:outerShdw>
              </a:effectLst>
              <a:ea typeface="+mj-ea"/>
              <a:cs typeface="+mj-cs"/>
            </a:endParaRPr>
          </a:p>
        </p:txBody>
      </p:sp>
      <p:sp>
        <p:nvSpPr>
          <p:cNvPr id="98309" name="Text Box 5"/>
          <p:cNvSpPr txBox="1">
            <a:spLocks noChangeArrowheads="1"/>
          </p:cNvSpPr>
          <p:nvPr/>
        </p:nvSpPr>
        <p:spPr bwMode="auto">
          <a:xfrm>
            <a:off x="736600" y="1054100"/>
            <a:ext cx="7231210" cy="3477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buFont typeface="Wingdings" pitchFamily="2" charset="2"/>
              <a:buChar char="Ø"/>
            </a:pPr>
            <a:r>
              <a:rPr kumimoji="1" lang="es-MX" altLang="es-MX" sz="2200" b="1" dirty="0">
                <a:solidFill>
                  <a:srgbClr val="FF0000"/>
                </a:solidFill>
                <a:effectLst>
                  <a:outerShdw blurRad="38100" dist="38100" dir="2700000" algn="tl">
                    <a:srgbClr val="C0C0C0"/>
                  </a:outerShdw>
                </a:effectLst>
                <a:latin typeface="Arial" pitchFamily="34" charset="0"/>
              </a:rPr>
              <a:t>TEORIA DE </a:t>
            </a:r>
            <a:r>
              <a:rPr kumimoji="1" lang="es-MX" altLang="es-MX" sz="2200" b="1" dirty="0" err="1">
                <a:solidFill>
                  <a:srgbClr val="FF0000"/>
                </a:solidFill>
                <a:effectLst>
                  <a:outerShdw blurRad="38100" dist="38100" dir="2700000" algn="tl">
                    <a:srgbClr val="C0C0C0"/>
                  </a:outerShdw>
                </a:effectLst>
                <a:latin typeface="Arial" pitchFamily="34" charset="0"/>
              </a:rPr>
              <a:t>McCLELLAND</a:t>
            </a:r>
            <a:r>
              <a:rPr kumimoji="1" lang="es-MX" altLang="es-MX" sz="2200" b="1" dirty="0">
                <a:solidFill>
                  <a:srgbClr val="FF0000"/>
                </a:solidFill>
                <a:effectLst>
                  <a:outerShdw blurRad="38100" dist="38100" dir="2700000" algn="tl">
                    <a:srgbClr val="C0C0C0"/>
                  </a:outerShdw>
                </a:effectLst>
                <a:latin typeface="Arial" pitchFamily="34" charset="0"/>
              </a:rPr>
              <a:t>  (1962).</a:t>
            </a:r>
          </a:p>
          <a:p>
            <a:pPr eaLnBrk="1" hangingPunct="1">
              <a:buFont typeface="Wingdings" pitchFamily="2" charset="2"/>
              <a:buChar char="Ø"/>
            </a:pPr>
            <a:endParaRPr kumimoji="1" lang="es-MX" altLang="es-MX" sz="2200" b="1" dirty="0">
              <a:solidFill>
                <a:srgbClr val="0000CC"/>
              </a:solidFill>
              <a:effectLst>
                <a:outerShdw blurRad="38100" dist="38100" dir="2700000" algn="tl">
                  <a:srgbClr val="C0C0C0"/>
                </a:outerShdw>
              </a:effectLst>
              <a:latin typeface="Arial" pitchFamily="34" charset="0"/>
            </a:endParaRPr>
          </a:p>
          <a:p>
            <a:pPr eaLnBrk="1" hangingPunct="1">
              <a:buFontTx/>
              <a:buChar char="•"/>
            </a:pPr>
            <a:r>
              <a:rPr kumimoji="1" lang="es-MX" altLang="es-MX" sz="2200" b="1" dirty="0">
                <a:solidFill>
                  <a:srgbClr val="0000CC"/>
                </a:solidFill>
                <a:effectLst>
                  <a:outerShdw blurRad="38100" dist="38100" dir="2700000" algn="tl">
                    <a:srgbClr val="C0C0C0"/>
                  </a:outerShdw>
                </a:effectLst>
                <a:latin typeface="Arial" pitchFamily="34" charset="0"/>
              </a:rPr>
              <a:t>LAS PERSONAS ESTAN MOTIVADAS POR </a:t>
            </a:r>
            <a:r>
              <a:rPr kumimoji="1" lang="es-MX" altLang="es-MX" sz="2200" b="1" dirty="0">
                <a:solidFill>
                  <a:srgbClr val="FF0000"/>
                </a:solidFill>
                <a:effectLst>
                  <a:outerShdw blurRad="38100" dist="38100" dir="2700000" algn="tl">
                    <a:srgbClr val="C0C0C0"/>
                  </a:outerShdw>
                </a:effectLst>
                <a:latin typeface="Arial" pitchFamily="34" charset="0"/>
              </a:rPr>
              <a:t>TRES </a:t>
            </a:r>
          </a:p>
          <a:p>
            <a:pPr eaLnBrk="1" hangingPunct="1"/>
            <a:r>
              <a:rPr kumimoji="1" lang="es-MX" altLang="es-MX" sz="2200" b="1" dirty="0">
                <a:solidFill>
                  <a:srgbClr val="FF0000"/>
                </a:solidFill>
                <a:effectLst>
                  <a:outerShdw blurRad="38100" dist="38100" dir="2700000" algn="tl">
                    <a:srgbClr val="C0C0C0"/>
                  </a:outerShdw>
                </a:effectLst>
                <a:latin typeface="Arial" pitchFamily="34" charset="0"/>
              </a:rPr>
              <a:t>      FACTORES</a:t>
            </a:r>
            <a:r>
              <a:rPr kumimoji="1" lang="es-MX" altLang="es-MX" sz="2200" b="1" dirty="0">
                <a:solidFill>
                  <a:srgbClr val="0000CC"/>
                </a:solidFill>
                <a:effectLst>
                  <a:outerShdw blurRad="38100" dist="38100" dir="2700000" algn="tl">
                    <a:srgbClr val="C0C0C0"/>
                  </a:outerShdw>
                </a:effectLst>
                <a:latin typeface="Arial" pitchFamily="34" charset="0"/>
              </a:rPr>
              <a:t>: </a:t>
            </a:r>
          </a:p>
          <a:p>
            <a:pPr eaLnBrk="1" hangingPunct="1"/>
            <a:endParaRPr kumimoji="1" lang="es-MX" altLang="es-MX" sz="2200" b="1" dirty="0">
              <a:solidFill>
                <a:srgbClr val="0000CC"/>
              </a:solidFill>
              <a:effectLst>
                <a:outerShdw blurRad="38100" dist="38100" dir="2700000" algn="tl">
                  <a:srgbClr val="C0C0C0"/>
                </a:outerShdw>
              </a:effectLst>
              <a:latin typeface="Arial" pitchFamily="34" charset="0"/>
            </a:endParaRPr>
          </a:p>
          <a:p>
            <a:pPr eaLnBrk="1" hangingPunct="1">
              <a:buFontTx/>
              <a:buAutoNum type="arabicPeriod"/>
            </a:pPr>
            <a:r>
              <a:rPr kumimoji="1" lang="es-MX" altLang="es-MX" sz="2200" b="1" dirty="0">
                <a:solidFill>
                  <a:srgbClr val="0000CC"/>
                </a:solidFill>
                <a:effectLst>
                  <a:outerShdw blurRad="38100" dist="38100" dir="2700000" algn="tl">
                    <a:srgbClr val="C0C0C0"/>
                  </a:outerShdw>
                </a:effectLst>
                <a:latin typeface="Arial" pitchFamily="34" charset="0"/>
              </a:rPr>
              <a:t>LA </a:t>
            </a:r>
            <a:r>
              <a:rPr kumimoji="1" lang="es-MX" altLang="es-MX" sz="2200" b="1" dirty="0" smtClean="0">
                <a:solidFill>
                  <a:srgbClr val="0000CC"/>
                </a:solidFill>
                <a:effectLst>
                  <a:outerShdw blurRad="38100" dist="38100" dir="2700000" algn="tl">
                    <a:srgbClr val="C0C0C0"/>
                  </a:outerShdw>
                </a:effectLst>
                <a:latin typeface="Arial" pitchFamily="34" charset="0"/>
              </a:rPr>
              <a:t>REALIZACIÓN </a:t>
            </a:r>
            <a:r>
              <a:rPr kumimoji="1" lang="es-MX" altLang="es-MX" sz="2200" b="1" dirty="0">
                <a:solidFill>
                  <a:srgbClr val="0000CC"/>
                </a:solidFill>
                <a:effectLst>
                  <a:outerShdw blurRad="38100" dist="38100" dir="2700000" algn="tl">
                    <a:srgbClr val="C0C0C0"/>
                  </a:outerShdw>
                </a:effectLst>
                <a:latin typeface="Arial" pitchFamily="34" charset="0"/>
              </a:rPr>
              <a:t>(DE LOGROS), </a:t>
            </a:r>
          </a:p>
          <a:p>
            <a:pPr eaLnBrk="1" hangingPunct="1">
              <a:buFontTx/>
              <a:buAutoNum type="arabicPeriod"/>
            </a:pPr>
            <a:endParaRPr kumimoji="1" lang="es-MX" altLang="es-MX" sz="2200" b="1" dirty="0">
              <a:solidFill>
                <a:srgbClr val="0000CC"/>
              </a:solidFill>
              <a:effectLst>
                <a:outerShdw blurRad="38100" dist="38100" dir="2700000" algn="tl">
                  <a:srgbClr val="C0C0C0"/>
                </a:outerShdw>
              </a:effectLst>
              <a:latin typeface="Arial" pitchFamily="34" charset="0"/>
            </a:endParaRPr>
          </a:p>
          <a:p>
            <a:pPr eaLnBrk="1" hangingPunct="1">
              <a:buFontTx/>
              <a:buAutoNum type="arabicPeriod"/>
            </a:pPr>
            <a:r>
              <a:rPr kumimoji="1" lang="es-MX" altLang="es-MX" sz="2200" b="1" dirty="0">
                <a:solidFill>
                  <a:srgbClr val="0000CC"/>
                </a:solidFill>
                <a:effectLst>
                  <a:outerShdw blurRad="38100" dist="38100" dir="2700000" algn="tl">
                    <a:srgbClr val="C0C0C0"/>
                  </a:outerShdw>
                </a:effectLst>
                <a:latin typeface="Arial" pitchFamily="34" charset="0"/>
              </a:rPr>
              <a:t>LAS DE </a:t>
            </a:r>
            <a:r>
              <a:rPr kumimoji="1" lang="es-MX" altLang="es-MX" sz="2200" b="1" dirty="0" smtClean="0">
                <a:solidFill>
                  <a:srgbClr val="0000CC"/>
                </a:solidFill>
                <a:effectLst>
                  <a:outerShdw blurRad="38100" dist="38100" dir="2700000" algn="tl">
                    <a:srgbClr val="C0C0C0"/>
                  </a:outerShdw>
                </a:effectLst>
                <a:latin typeface="Arial" pitchFamily="34" charset="0"/>
              </a:rPr>
              <a:t>AFILIACIÓN (PERTENENCIA) Y;</a:t>
            </a:r>
            <a:endParaRPr kumimoji="1" lang="es-MX" altLang="es-MX" sz="2200" b="1" dirty="0">
              <a:solidFill>
                <a:srgbClr val="0000CC"/>
              </a:solidFill>
              <a:effectLst>
                <a:outerShdw blurRad="38100" dist="38100" dir="2700000" algn="tl">
                  <a:srgbClr val="C0C0C0"/>
                </a:outerShdw>
              </a:effectLst>
              <a:latin typeface="Arial" pitchFamily="34" charset="0"/>
            </a:endParaRPr>
          </a:p>
          <a:p>
            <a:pPr eaLnBrk="1" hangingPunct="1">
              <a:buFontTx/>
              <a:buAutoNum type="arabicPeriod"/>
            </a:pPr>
            <a:endParaRPr kumimoji="1" lang="es-MX" altLang="es-MX" sz="2200" b="1" dirty="0">
              <a:solidFill>
                <a:srgbClr val="0000CC"/>
              </a:solidFill>
              <a:effectLst>
                <a:outerShdw blurRad="38100" dist="38100" dir="2700000" algn="tl">
                  <a:srgbClr val="C0C0C0"/>
                </a:outerShdw>
              </a:effectLst>
              <a:latin typeface="Arial" pitchFamily="34" charset="0"/>
            </a:endParaRPr>
          </a:p>
          <a:p>
            <a:pPr eaLnBrk="1" hangingPunct="1">
              <a:buFontTx/>
              <a:buAutoNum type="arabicPeriod"/>
            </a:pPr>
            <a:r>
              <a:rPr kumimoji="1" lang="es-MX" altLang="es-MX" sz="2200" b="1" dirty="0">
                <a:solidFill>
                  <a:srgbClr val="0000CC"/>
                </a:solidFill>
                <a:effectLst>
                  <a:outerShdw blurRad="38100" dist="38100" dir="2700000" algn="tl">
                    <a:srgbClr val="C0C0C0"/>
                  </a:outerShdw>
                </a:effectLst>
                <a:latin typeface="Arial" pitchFamily="34" charset="0"/>
              </a:rPr>
              <a:t>PODER.</a:t>
            </a:r>
          </a:p>
        </p:txBody>
      </p:sp>
      <p:sp>
        <p:nvSpPr>
          <p:cNvPr id="45060" name="Rectangle 6"/>
          <p:cNvSpPr>
            <a:spLocks noChangeArrowheads="1"/>
          </p:cNvSpPr>
          <p:nvPr/>
        </p:nvSpPr>
        <p:spPr bwMode="auto">
          <a:xfrm>
            <a:off x="1001713" y="1443038"/>
            <a:ext cx="1841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ES">
              <a:latin typeface="Times New Roman" charset="0"/>
              <a:ea typeface="ＭＳ Ｐゴシック" charset="0"/>
            </a:endParaRPr>
          </a:p>
        </p:txBody>
      </p:sp>
      <p:sp>
        <p:nvSpPr>
          <p:cNvPr id="45061" name="Rectangle 7"/>
          <p:cNvSpPr>
            <a:spLocks noChangeArrowheads="1"/>
          </p:cNvSpPr>
          <p:nvPr/>
        </p:nvSpPr>
        <p:spPr bwMode="auto">
          <a:xfrm>
            <a:off x="1001713" y="1443038"/>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45062" name="Rectangle 11"/>
          <p:cNvSpPr>
            <a:spLocks noChangeArrowheads="1"/>
          </p:cNvSpPr>
          <p:nvPr/>
        </p:nvSpPr>
        <p:spPr bwMode="auto">
          <a:xfrm>
            <a:off x="1089025" y="2603500"/>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pic>
        <p:nvPicPr>
          <p:cNvPr id="102406" name="Picture 10" descr="http://t1.gstatic.com/images?q=tbn:ANd9GcT-PKORvOTlPVI0WIICRKFZVSSiDbXuxk4M3Bgq__9gQxikw0Ha">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78525" y="4077072"/>
            <a:ext cx="2936875" cy="2239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5064" name="Rectangle 12"/>
          <p:cNvSpPr>
            <a:spLocks noChangeArrowheads="1"/>
          </p:cNvSpPr>
          <p:nvPr/>
        </p:nvSpPr>
        <p:spPr bwMode="auto">
          <a:xfrm>
            <a:off x="4479925" y="2751138"/>
            <a:ext cx="1841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ES">
              <a:latin typeface="Times New Roman" charset="0"/>
              <a:ea typeface="ＭＳ Ｐゴシック" charset="0"/>
            </a:endParaRPr>
          </a:p>
        </p:txBody>
      </p:sp>
      <p:sp>
        <p:nvSpPr>
          <p:cNvPr id="45065" name="Rectangle 13"/>
          <p:cNvSpPr>
            <a:spLocks noChangeArrowheads="1"/>
          </p:cNvSpPr>
          <p:nvPr/>
        </p:nvSpPr>
        <p:spPr bwMode="auto">
          <a:xfrm>
            <a:off x="4479925" y="2751138"/>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102409" name="AutoShape 15" descr="data:image/jpg;base64,/9j/4AAQSkZJRgABAQAAAQABAAD/2wBDAAkGBwgHBgkIBwgKCgkLDRYPDQwMDRsUFRAWIB0iIiAdHx8kKDQsJCYxJx8fLT0tMTU3Ojo6Iys/RD84QzQ5Ojf/2wBDAQoKCg0MDRoPDxo3JR8lNzc3Nzc3Nzc3Nzc3Nzc3Nzc3Nzc3Nzc3Nzc3Nzc3Nzc3Nzc3Nzc3Nzc3Nzc3Nzc3Nzf/wAARCABdARYDASIAAhEBAxEB/8QAGwAAAQUBAQAAAAAAAAAAAAAABQACAwQGAQf/xAA9EAACAQMBBAUKBAYDAAMAAAABAgMABBESBSExURMiQWGRBhQyUnGBk6Gx0TRyksEjQkNT0vAVJOEzovH/xAAaAQEBAAMBAQAAAAAAAAAAAAAAAQIFBgQD/8QAIxEBAAIDAAEEAgMAAAAAAAAAAAECAwQRMQUSEyEjUXGBsf/aAAwDAQACEQMRAD8A9tVQV4Cu6ByHhST0RTqBugch4V3SvIeFdpUHNK8h4UtK8h4V2lQN0ryHhS0DkPCnUqDmleQ8K5oHIeFNaeMI76gQgy2k5wKGybbia3d7YBnXeUc6TjmOdAU0ryHhSGjsCn3Vl7vyiO4qx0Mn8SMbmXvBqrYXs896kheRTHjUyLlmHIjPuyacGy0j1R4UtK54DwobdbWWMskaYkUZKy9XI7qz97tYzSBBIWyfSI9H2jhkHljNODZBV5DwpFV5Dwqrs29huYtEcpaSIAOHGGzjjjvqrtW7JBiT0Bucjnyz2e+gKBV5DwruleQ8KEbD2hBLGIFcmTeQCMDHIfar19exWcWqdioO4YGSaCxhDuAHhXdC8h4VndlX2jDqS6H0wPbx5Dt7edHZ7qGC3a4lcLEoyWPCgkwvIeFLSvIeFY+92qY9oySI7sr71LDSy8ge3A443ZotabbBXVKdcedIYem57gN2KcBrSvIeFLC8h4VmvKG7k6RJE6QRoATFImFLb+3Pyqra7elRgjyuuXGt5N/swDTg1+leQ8K7pX1R4UItduJIZXlUJCnA56xPLFX7W9huYWlQkKpwS27FBY0ryHhS0ryHhSVlcalIIPAg5zXaDmleQ8K5oHIeFOpUHNK8h4UtK8h4V2lQN0ryHhXdK8h4V2lQVZiVuYwp0go2ce0Uq5c/iY/yN9RSoLKeiKdTU9EU6gVKlQTbN5cQ3IjicounVle2gN5FUrzaUFpIschYsRnCjeBQ2321IkbC5wSBufH1qnesu1I2u7eRA8Z0OpYDV2gjxq8Bu42grbPkns3DOB1QeI91BYtvyKsi3J6RGU5J3ECgcr3UmmG3bGo9bfnHsxU+0LW50GeewMUBO/SOr795xV4F55LbkTWuo61zHhgNQPDNRzRTfw3lWZI2YdYpuZuXsz30+0ezuY9C2xWVMHWJCQR7KM2e0HgURSKjwYxo0jcPdQUbLZtq7urXK634a4iuT2bw1dnvEjikt7uOMlBpSQDep7N/aKqXc8a3LG2HUJ6qj51EtlfSoZ5rSWZVGpiCP230CaS6vUAVJWSNcakUsQOJpvSR28StC4bXkLIuVZX5MMkEGuSzQNAtxZiS3uITlgJCwI5jO8Ghl5ca2eQ7hKNWQODDjj/e2sbWitZtPiFiOzwb8n7mVLl7hZOihKFMBNWc78AdmDnxq9fPiMdHpkLjCyRx4PerKOPOsfHf3EZGl8DO9QBijlh020I1ZbQzKCeqJMZPdvzWv0/UI2ck09vHpza04qxbqXzlrC6tXw+Y5FyhVlbHaMEniM9x91EPKa7J20kBOFhiByc8W7d2/sHCgt1h7q2iUOi9Kq9HIcmPrDIyezP1NEvKkmPyjDBtOqFCG5bzk+37VsXlOsukScwtGRqOV6dCqrzYgk53D513bVw8mzhDbz61icSFeiCBscsdmcHeKqmBgqTwWMscTbxI8mWYc8f+UVa9kVRFbYihG4AAHPeeZoAFrOJUELFSpzhnJCqo4sQN5JOf9xT4lmg/7Fms0satufoiFBHvNVdpxiC7CRdUXG/AGAoHHHd21PbXEVw5ku2draAaI4kONXIDl31RftNoRRxuejV5yd7OA2kew9tWbmxgaAyXM0Ynm62gIWwD2ekAKGJbS3ameys3WJd2pWJHi3GuJNKuEuCwccc9ooOtbuLhY7ZpZm071WPiOe4nhzqU3F0CbRlZUVv4avgZ9vfRkbSCWyR2SpGuOswGSaFz+aw65rmEyZ3AK2gZ91BbtdtebWjQW+BKrkSM2/S3aMUW2LtGSeOQ3cg0qRpY4HtrJWkL3dwxsbVm3dYLvHdkmpLo30F2OkhEMDAK0YO5SBx3U4Niu2bRphGrPvOA+ndRAGsZs631g3M7qIIhrYBhqbG/Aosm3+khLRKGY8OQNTgPUqzUG0bw3CZlLamA04GDvrSDj31JHaVKlQVLr8VF+RvqtKlc/io/yN9VpUFlPRFOpqeiKdQKhO05rGXMUrsZEyAUG8Gi1Yy+ljt3mkncIisdTHs31YENynSq0WljG24kPoOPAmn7P2LbMoj87WIkkhdJJJ9p405WDKGUgqRkEdopk08UCq0sioGYKpJ3Z7KopbVtZ9mSAM4kiY4Dru3947KZZbWdUaFnzEdxXOQDRC9/7EDJL1lIwaxdxrsr9gf5uq3fyNBobHZ9wu0XlFwsNqBkZUsxPIAdntNEpul3rCq6SMBy2Me7FNkmhtYFeeQRoAq6m4cqnoIrLY0EihPPuic7gvRkgn21Qmludk3xjaQBxvBU7nXnRCWeOF41kcK0hwgP8x7qoeUMLT26zjfNASynmO0eH0oB97MIrzpV3RyjVgdnrCqkJjjZxMQVVjoHHiONRzzCazGTnBBQ95qEkAgZ3kVq/U9q+GkUx+Z/x69TFW9pm3iHHJ19RBo72348KLWl2gVVLhCAAo7PGhdc1DVpzvxmuew7GXFb8U8n+GzyY6WjlhuW4Ml1bzthnDqW1duk9vu+lT7Vuxd7TjmbGFjxntIBJP299BYZM9RuzBFXLZBLexp2tjJ7gcmuu1s3zYq3/bS5aey81aBLE3EAuLy86OWQZWMLqOOzPKmjpU0oAsqjdrDY+WKdLPHHIiSSKryHCgnexxT6+75qe1dmC6t2nin/AOygOmMrgMO0A8/bQFHJ6K1U9bPW3dp4/KtP00YmEOsdKV1Be0is5eqtttW6wMFgGUcgw3/PNARuL95OitYz1QQkaA8T+9FG2KsVurXF+qyuP/jRNQFANgx9NeNdkZWLKR+3tPhuo69zH5wIWdemcFlXtIHE0ENvFLaqIkVXjBODqxjPuqDbdjc3ESPZ3C6gRmJlI3duDwPvxRCo0nied4FkUyxgM6DioPCgpJfHZ9msELFd2XYbj3mq1s0t5cLFBvZ+3O4DmaF+UEhO0HtxnBYEjmNxo/sWA20OTud97dw7BQE5tiRQwaptoLqPEdHx+pqjbWnmRKwoWRj1synGc9gK7vGp2uUe5MLSgzadWntxzp9AS2XLZW5EkzMJBwyuQPZitAjK6hlOQRkGsTHPFLLJFHIrPEQHUfy54ZrW7JGNnwfl/epIt0qVKoKl1+Ki/I31WlSufxMf5G+opUFlPRFOpqeiKdQKsN5Vrpg2iD3n5g1uahltbeZw8sMbsO1lBoMF5PpcrsiDzmF48ZWMuMa1HAjxqfaMHnVlNEf5l3e0VrNs2/TWbMvpx9b3dvyrLtLpuEiK4DqSGz2jiPDfVgDNh3zXERtJzmaIbiT6S/cUO8oERpVX+opG8cu+pL6E220XaMlT6Sld2M1UkZ5Z5TM5ctvyeR3fsaoKeVnWsI4V/nmx4Z/8ons6bziwt5Scloxq9o3H5g1kzLc3GgSPLKI8rjOcf7itB5PF1s5I3UrpkJUHkd/1zQLyjh17O1pkPE4YEdlS7Ou/+S2cHO6UDTIvJv8A2pJW88sJxpw3XQgnOCpI/YVmbaSa3MogkZCSeBxuO/8Ac0FWdR52Ujb+GHJAHCrFvHqlZ2G5VwPaeP7VHaxM0is0bEDPsoiqgAALivFl1fkzxkmfqIfemb245rHmZDsVDKP4yt2hCfmKkuH6Hfpz1wvHHE4/ekV1SDdnqkDxWud0q82axPiZmGz2J/FMwlgJ6VDjt3g0c2NGDM7sN6jHjQ5UBOopg8N9TJLLDkxu66uOk8a6TT1516TSZ7Hfpq8+WMtonh/nHnflJFpPUhbQuO4HJ8a0ArObIQ/8pqK43E/LFHlmzdvBp9GNX1Z5lhj/AOtet8Q29l6Pa0UhJ/hlQfYdx+tUvKuJlu7aZTvKshx24OR9an2h1ryU9ucfKh+0mmuNBbW+jhnfQG9kmKDZiyggRBNWfr881S2FI19tO5vpBgldKjkM7h4UKSaZbIxmR+jXJCZ3c+FH/J+EW9kxPAtvPsH/AO0BWs3sa4MvlDdSnhMG0k8gRj5CjT3DPsxrhU0u8WpUzwJG4fSsrEs9t0bIskZj3luB4fegu7QWNfKB3l3gBMbuBwKN3FwtjYmdxk46qg7yeVZgl2heWRmaR+JY5yTuFWJTLPoSSR5CNw1HNAU2BE7LNeT75pm3t7P24eFGNLt1YkLvg6UHFjjhVVMWkNvAoySwQd3aT7sGj2wINUz3DDcg0r7Tx/3voMZ5MiXpb43KskxcGQMpBDHOdxr0uyXRaQryRfpXZLS3kk6SSFGk4aiu+pqxCpUqVBUufxUf5G+q0qVz+Kj/ACN9VpUFlPRFOpqeiKdQKlSrh4UDJDkEYHsNYzbEBgZygLGB+kXvHaPepIrXynFBNrJllk7eBxWfBm9sRrJFHOmDjdkdoPChDRSF0kWNmByCVHD/AE0dhVXgnstQLRkqN/BTvX6491U9lIZQcjK5yuRu76gpWdvMs0knRMFbgDuoxYApIQRjUKtrabuFIw9GQ3ALvoILfqXV1EeDFZQPzDB+a/Os9cRGO7mUKSBuOBwIz+2K0EzBL+3cso6VHj48eDD6HxqpNDq2lJp3ggE7u2gp2kEiRqrJjAqwYRyonHZ5A3UntMA9lBjdqroWfP8AKwPgQalhUm4jUDPH/flT9uREy3KDdrTd4U/ZqdJex44DJPgfvXL4qWruRHPFpbe8xOD+hGOE43iutCeVE4rTKg48ac9pu4CuoagM2bGwv8lSBoNEIN+0bw+qIl+TH96Zbpou8H1Dx91Os2U3F8+oY6UD2YRf/aClLHrmkbG8sahkhOk4WisMGsZ3+FPaz3HcKDLPDIqiMxsMneezGaPlTFsYIu55ECD2ucfvVfaEBQDI3Ejfjhvq7clTdWdvqAOsvp7cKpx8yPCgfdqBEsajAyBjuAoRfwSyQskaEn20cKdI3cN1O80B7KDKmCUvFGImwDk551e2bD0l4CR1U3n3cKv30DRxOU44OKh2W8dvs+S6k3Lgk5OMY7PGgtp/FvWbisK9GPzHe3y0jxrYbNiFvapH/Nxb21mdjwFeiWQZPpyHmx3n5mtPCx7edBcFKmpTqxCpUqVBUuvxUX5G+q0qV1+Ki/I31WlQWU9EU6h881zHKUjeIL2ZjJP1pnnN3/ch+Ef8qAnTGND/ADi7/uQ/CP8AlXDPd/3IvhH/ACoLb1UnUMCMZzXDLcnjJF8M/emFrg/1Ivhn71n2BSOzoNRJhT26RTxbhR1VA7scKsnp/wC5H+g/euaJv7kf6D96nUQdEa40Weyp9E3rx/oP3pdHL68fwz96dFBrGN2JMafpFSpapGMIoA7gBVno5fXj+GfvXejl9eP4Z+9OiDoq4Yu6rHRy+vH+g/eudHL68fwz96dFGa0SRgWRSe9Qa7FZxoxZI1UntAFXeil9eP4Z+9IRSj+pH8M/ep9Kg6LupdH3VP0cvrx/DP3pdHL68fwz96vUVZLZJAdSL4ZqJbKNWBESZ56RV/o5fXj+GfvS6KX14/hn706IBFjsrvRVN0cvrx/DP3rvRy+vH+g/enRWaBWGGUEewVCbCIf0kI/KKv8ARy+vH+g/ekY5fXj/AEH706KyQgDAUD2VJ0VSdHL68fwz967om9eP9B+9OiIwg8RUZ2fC5yY0B56BVkJL68f6D96cBOOEkf6D96dHLSFYV0qAB3ACr0e6qYNwP6kXwz96cJLkf1Ivhn707AJIakB3ULE11/ci+Gf8q75xdj+pD8I/5VJUTpUM85u/7kPwj/lS85u/7kPwj/lUFi6/FRfkb6rSqKDpZptUzoSqkDSuOOO88qVB/9k=">
            <a:hlinkClick r:id="rId5"/>
          </p:cNvPr>
          <p:cNvSpPr>
            <a:spLocks noChangeAspect="1" noChangeArrowheads="1"/>
          </p:cNvSpPr>
          <p:nvPr/>
        </p:nvSpPr>
        <p:spPr bwMode="auto">
          <a:xfrm>
            <a:off x="4572000" y="3911600"/>
            <a:ext cx="9525" cy="196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endParaRPr lang="es-MX" altLang="es-MX"/>
          </a:p>
        </p:txBody>
      </p:sp>
      <p:sp>
        <p:nvSpPr>
          <p:cNvPr id="45067" name="Rectangle 16"/>
          <p:cNvSpPr>
            <a:spLocks noChangeArrowheads="1"/>
          </p:cNvSpPr>
          <p:nvPr/>
        </p:nvSpPr>
        <p:spPr bwMode="auto">
          <a:xfrm>
            <a:off x="2243138" y="1568450"/>
            <a:ext cx="1841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ES">
              <a:latin typeface="Times New Roman" charset="0"/>
              <a:ea typeface="ＭＳ Ｐゴシック" charset="0"/>
            </a:endParaRPr>
          </a:p>
        </p:txBody>
      </p:sp>
      <p:sp>
        <p:nvSpPr>
          <p:cNvPr id="45068" name="Rectangle 17"/>
          <p:cNvSpPr>
            <a:spLocks noChangeArrowheads="1"/>
          </p:cNvSpPr>
          <p:nvPr/>
        </p:nvSpPr>
        <p:spPr bwMode="auto">
          <a:xfrm>
            <a:off x="2243138" y="1568450"/>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45069" name="Rectangle 21"/>
          <p:cNvSpPr>
            <a:spLocks noChangeArrowheads="1"/>
          </p:cNvSpPr>
          <p:nvPr/>
        </p:nvSpPr>
        <p:spPr bwMode="auto">
          <a:xfrm>
            <a:off x="2330450" y="2728913"/>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pic>
        <p:nvPicPr>
          <p:cNvPr id="102413" name="Picture 20" descr="http://t1.gstatic.com/images?q=tbn:ANd9GcSXupAxxwR8_6_UxHkrf9qaecjzCukkcVp1QWc8ecQ27JtRv-qm">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68402" y="3840163"/>
            <a:ext cx="2571750" cy="2560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5071" name="Rectangle 22"/>
          <p:cNvSpPr>
            <a:spLocks noChangeArrowheads="1"/>
          </p:cNvSpPr>
          <p:nvPr/>
        </p:nvSpPr>
        <p:spPr bwMode="auto">
          <a:xfrm>
            <a:off x="3943350" y="2117725"/>
            <a:ext cx="1841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ES">
              <a:latin typeface="Times New Roman" charset="0"/>
              <a:ea typeface="ＭＳ Ｐゴシック" charset="0"/>
            </a:endParaRPr>
          </a:p>
        </p:txBody>
      </p:sp>
      <p:sp>
        <p:nvSpPr>
          <p:cNvPr id="45072" name="Rectangle 23"/>
          <p:cNvSpPr>
            <a:spLocks noChangeArrowheads="1"/>
          </p:cNvSpPr>
          <p:nvPr/>
        </p:nvSpPr>
        <p:spPr bwMode="auto">
          <a:xfrm>
            <a:off x="3943350" y="2117725"/>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pic>
        <p:nvPicPr>
          <p:cNvPr id="102417" name="Picture 1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71600" y="4586436"/>
            <a:ext cx="2447925" cy="18669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98306"/>
                                        </p:tgtEl>
                                        <p:attrNameLst>
                                          <p:attrName>style.visibility</p:attrName>
                                        </p:attrNameLst>
                                      </p:cBhvr>
                                      <p:to>
                                        <p:strVal val="visible"/>
                                      </p:to>
                                    </p:set>
                                    <p:animEffect transition="in" filter="barn(outHorizontal)">
                                      <p:cBhvr>
                                        <p:cTn id="7" dur="500"/>
                                        <p:tgtEl>
                                          <p:spTgt spid="98306"/>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98309"/>
                                        </p:tgtEl>
                                        <p:attrNameLst>
                                          <p:attrName>style.visibility</p:attrName>
                                        </p:attrNameLst>
                                      </p:cBhvr>
                                      <p:to>
                                        <p:strVal val="visible"/>
                                      </p:to>
                                    </p:set>
                                    <p:animEffect transition="in" filter="dissolve">
                                      <p:cBhvr>
                                        <p:cTn id="11" dur="500"/>
                                        <p:tgtEl>
                                          <p:spTgt spid="983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6" grpId="0" autoUpdateAnimBg="0"/>
      <p:bldP spid="98309" grpId="0"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106" name="Rectangle 2"/>
          <p:cNvSpPr>
            <a:spLocks noChangeArrowheads="1"/>
          </p:cNvSpPr>
          <p:nvPr/>
        </p:nvSpPr>
        <p:spPr bwMode="auto">
          <a:xfrm>
            <a:off x="1143000" y="228600"/>
            <a:ext cx="7070725" cy="609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92075" tIns="46038" rIns="92075" bIns="46038" anchor="b"/>
          <a:lstStyle/>
          <a:p>
            <a:pPr algn="ctr">
              <a:lnSpc>
                <a:spcPct val="90000"/>
              </a:lnSpc>
              <a:defRPr/>
            </a:pPr>
            <a:r>
              <a:rPr lang="es-MX" b="1">
                <a:solidFill>
                  <a:schemeClr val="tx2"/>
                </a:solidFill>
                <a:effectLst>
                  <a:outerShdw blurRad="38100" dist="38100" dir="2700000" algn="tl">
                    <a:srgbClr val="C0C0C0"/>
                  </a:outerShdw>
                </a:effectLst>
                <a:latin typeface="Arial" charset="0"/>
                <a:ea typeface="+mn-ea"/>
              </a:rPr>
              <a:t>ENFOQUES Y MODELOS DEL COMPORTAMIENTO ORGANIZACIONAL</a:t>
            </a:r>
            <a:endParaRPr lang="es-ES" b="1">
              <a:solidFill>
                <a:schemeClr val="tx2"/>
              </a:solidFill>
              <a:effectLst>
                <a:outerShdw blurRad="38100" dist="38100" dir="2700000" algn="tl">
                  <a:srgbClr val="C0C0C0"/>
                </a:outerShdw>
              </a:effectLst>
              <a:latin typeface="Arial" charset="0"/>
              <a:ea typeface="+mn-ea"/>
            </a:endParaRPr>
          </a:p>
        </p:txBody>
      </p:sp>
      <p:sp>
        <p:nvSpPr>
          <p:cNvPr id="431107" name="Rectangle 3"/>
          <p:cNvSpPr>
            <a:spLocks noChangeArrowheads="1"/>
          </p:cNvSpPr>
          <p:nvPr/>
        </p:nvSpPr>
        <p:spPr bwMode="auto">
          <a:xfrm>
            <a:off x="762000" y="857250"/>
            <a:ext cx="8130480" cy="427809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buFont typeface="Wingdings" pitchFamily="2" charset="2"/>
              <a:buChar char="Ø"/>
              <a:defRPr/>
            </a:pPr>
            <a:r>
              <a:rPr kumimoji="1" lang="es-MX" sz="2000" b="1" dirty="0">
                <a:solidFill>
                  <a:srgbClr val="FF0000"/>
                </a:solidFill>
                <a:effectLst>
                  <a:outerShdw blurRad="38100" dist="38100" dir="2700000" algn="tl">
                    <a:srgbClr val="C0C0C0"/>
                  </a:outerShdw>
                </a:effectLst>
                <a:latin typeface="Arial" charset="0"/>
                <a:ea typeface="+mn-ea"/>
              </a:rPr>
              <a:t>TEORIA DE LAS EXPECTATIVAS  (1979).</a:t>
            </a:r>
          </a:p>
          <a:p>
            <a:pPr>
              <a:spcBef>
                <a:spcPct val="50000"/>
              </a:spcBef>
              <a:buFont typeface="Wingdings" pitchFamily="2" charset="2"/>
              <a:buChar char="Ø"/>
              <a:defRPr/>
            </a:pPr>
            <a:endParaRPr kumimoji="1" lang="es-MX" sz="800" b="1" dirty="0">
              <a:solidFill>
                <a:srgbClr val="0000CC"/>
              </a:solidFill>
              <a:effectLst>
                <a:outerShdw blurRad="38100" dist="38100" dir="2700000" algn="tl">
                  <a:srgbClr val="C0C0C0"/>
                </a:outerShdw>
              </a:effectLst>
              <a:latin typeface="Arial" charset="0"/>
              <a:ea typeface="+mn-ea"/>
            </a:endParaRPr>
          </a:p>
          <a:p>
            <a:pPr>
              <a:spcBef>
                <a:spcPct val="50000"/>
              </a:spcBef>
              <a:buFontTx/>
              <a:buChar char="•"/>
              <a:defRPr/>
            </a:pPr>
            <a:r>
              <a:rPr kumimoji="1" lang="es-MX" sz="2000" b="1" dirty="0">
                <a:solidFill>
                  <a:srgbClr val="0000CC"/>
                </a:solidFill>
                <a:effectLst>
                  <a:outerShdw blurRad="38100" dist="38100" dir="2700000" algn="tl">
                    <a:srgbClr val="C0C0C0"/>
                  </a:outerShdw>
                </a:effectLst>
                <a:latin typeface="Arial" charset="0"/>
                <a:ea typeface="+mn-ea"/>
              </a:rPr>
              <a:t>  LAWYER Y </a:t>
            </a:r>
            <a:r>
              <a:rPr kumimoji="1" lang="es-MX" sz="2000" b="1" dirty="0" smtClean="0">
                <a:solidFill>
                  <a:srgbClr val="0000CC"/>
                </a:solidFill>
                <a:effectLst>
                  <a:outerShdw blurRad="38100" dist="38100" dir="2700000" algn="tl">
                    <a:srgbClr val="C0C0C0"/>
                  </a:outerShdw>
                </a:effectLst>
                <a:latin typeface="Arial" charset="0"/>
                <a:ea typeface="+mn-ea"/>
              </a:rPr>
              <a:t>PORTER </a:t>
            </a:r>
            <a:r>
              <a:rPr kumimoji="1" lang="es-MX" sz="2000" b="1" dirty="0">
                <a:solidFill>
                  <a:srgbClr val="0000CC"/>
                </a:solidFill>
                <a:effectLst>
                  <a:outerShdw blurRad="38100" dist="38100" dir="2700000" algn="tl">
                    <a:srgbClr val="C0C0C0"/>
                  </a:outerShdw>
                </a:effectLst>
                <a:latin typeface="Arial" charset="0"/>
                <a:ea typeface="+mn-ea"/>
              </a:rPr>
              <a:t>HABLAN DE LA </a:t>
            </a:r>
            <a:r>
              <a:rPr kumimoji="1" lang="es-MX" sz="2000" b="1" dirty="0">
                <a:solidFill>
                  <a:srgbClr val="FF0000"/>
                </a:solidFill>
                <a:effectLst>
                  <a:outerShdw blurRad="38100" dist="38100" dir="2700000" algn="tl">
                    <a:srgbClr val="C0C0C0"/>
                  </a:outerShdw>
                </a:effectLst>
                <a:latin typeface="Arial" charset="0"/>
                <a:ea typeface="+mn-ea"/>
              </a:rPr>
              <a:t>MOTIVACION</a:t>
            </a:r>
            <a:r>
              <a:rPr kumimoji="1" lang="es-MX" sz="2000" b="1" dirty="0">
                <a:solidFill>
                  <a:srgbClr val="0000CC"/>
                </a:solidFill>
                <a:effectLst>
                  <a:outerShdw blurRad="38100" dist="38100" dir="2700000" algn="tl">
                    <a:srgbClr val="C0C0C0"/>
                  </a:outerShdw>
                </a:effectLst>
                <a:latin typeface="Arial" charset="0"/>
                <a:ea typeface="+mn-ea"/>
              </a:rPr>
              <a:t>: </a:t>
            </a:r>
          </a:p>
          <a:p>
            <a:pPr>
              <a:spcBef>
                <a:spcPct val="50000"/>
              </a:spcBef>
              <a:defRPr/>
            </a:pPr>
            <a:r>
              <a:rPr kumimoji="1" lang="es-MX" sz="2000" b="1" dirty="0">
                <a:solidFill>
                  <a:srgbClr val="0000CC"/>
                </a:solidFill>
                <a:effectLst>
                  <a:outerShdw blurRad="38100" dist="38100" dir="2700000" algn="tl">
                    <a:srgbClr val="C0C0C0"/>
                  </a:outerShdw>
                </a:effectLst>
                <a:latin typeface="Arial" charset="0"/>
                <a:ea typeface="+mn-ea"/>
              </a:rPr>
              <a:t>   PARA </a:t>
            </a:r>
            <a:r>
              <a:rPr kumimoji="1" lang="es-MX" sz="2000" b="1" dirty="0" smtClean="0">
                <a:solidFill>
                  <a:srgbClr val="0000CC"/>
                </a:solidFill>
                <a:effectLst>
                  <a:outerShdw blurRad="38100" dist="38100" dir="2700000" algn="tl">
                    <a:srgbClr val="C0C0C0"/>
                  </a:outerShdw>
                </a:effectLst>
                <a:latin typeface="Arial" charset="0"/>
                <a:ea typeface="+mn-ea"/>
              </a:rPr>
              <a:t>REALIZAR </a:t>
            </a:r>
            <a:r>
              <a:rPr kumimoji="1" lang="es-MX" sz="2000" b="1" dirty="0">
                <a:solidFill>
                  <a:srgbClr val="0000CC"/>
                </a:solidFill>
                <a:effectLst>
                  <a:outerShdw blurRad="38100" dist="38100" dir="2700000" algn="tl">
                    <a:srgbClr val="C0C0C0"/>
                  </a:outerShdw>
                </a:effectLst>
                <a:latin typeface="Arial" charset="0"/>
                <a:ea typeface="+mn-ea"/>
              </a:rPr>
              <a:t>UN TRABAJO INTENSO DEBE SER A    </a:t>
            </a:r>
          </a:p>
          <a:p>
            <a:pPr>
              <a:spcBef>
                <a:spcPct val="50000"/>
              </a:spcBef>
              <a:defRPr/>
            </a:pPr>
            <a:r>
              <a:rPr kumimoji="1" lang="es-MX" sz="2000" b="1" dirty="0">
                <a:solidFill>
                  <a:srgbClr val="0000CC"/>
                </a:solidFill>
                <a:effectLst>
                  <a:outerShdw blurRad="38100" dist="38100" dir="2700000" algn="tl">
                    <a:srgbClr val="C0C0C0"/>
                  </a:outerShdw>
                </a:effectLst>
                <a:latin typeface="Arial" charset="0"/>
                <a:ea typeface="+mn-ea"/>
              </a:rPr>
              <a:t>   </a:t>
            </a:r>
            <a:r>
              <a:rPr kumimoji="1" lang="es-MX" sz="2000" b="1" dirty="0" smtClean="0">
                <a:solidFill>
                  <a:srgbClr val="0000CC"/>
                </a:solidFill>
                <a:effectLst>
                  <a:outerShdw blurRad="38100" dist="38100" dir="2700000" algn="tl">
                    <a:srgbClr val="C0C0C0"/>
                  </a:outerShdw>
                </a:effectLst>
                <a:latin typeface="Arial" charset="0"/>
                <a:ea typeface="+mn-ea"/>
              </a:rPr>
              <a:t>TRAVÉS </a:t>
            </a:r>
            <a:r>
              <a:rPr kumimoji="1" lang="es-MX" sz="2000" b="1" dirty="0">
                <a:solidFill>
                  <a:srgbClr val="0000CC"/>
                </a:solidFill>
                <a:effectLst>
                  <a:outerShdw blurRad="38100" dist="38100" dir="2700000" algn="tl">
                    <a:srgbClr val="C0C0C0"/>
                  </a:outerShdw>
                </a:effectLst>
                <a:latin typeface="Arial" charset="0"/>
                <a:ea typeface="+mn-ea"/>
              </a:rPr>
              <a:t>DEL RESULTADO DE UNA </a:t>
            </a:r>
            <a:r>
              <a:rPr kumimoji="1" lang="es-MX" sz="2000" b="1" dirty="0" smtClean="0">
                <a:solidFill>
                  <a:srgbClr val="FF0000"/>
                </a:solidFill>
                <a:effectLst>
                  <a:outerShdw blurRad="38100" dist="38100" dir="2700000" algn="tl">
                    <a:srgbClr val="C0C0C0"/>
                  </a:outerShdw>
                </a:effectLst>
                <a:latin typeface="Arial" charset="0"/>
                <a:ea typeface="+mn-ea"/>
              </a:rPr>
              <a:t>MULTIPLICACIÓN </a:t>
            </a:r>
            <a:r>
              <a:rPr kumimoji="1" lang="es-MX" sz="2000" b="1" dirty="0">
                <a:solidFill>
                  <a:srgbClr val="FF0000"/>
                </a:solidFill>
                <a:effectLst>
                  <a:outerShdw blurRad="38100" dist="38100" dir="2700000" algn="tl">
                    <a:srgbClr val="C0C0C0"/>
                  </a:outerShdw>
                </a:effectLst>
                <a:latin typeface="Arial" charset="0"/>
                <a:ea typeface="+mn-ea"/>
              </a:rPr>
              <a:t>DE </a:t>
            </a:r>
          </a:p>
          <a:p>
            <a:pPr>
              <a:spcBef>
                <a:spcPct val="50000"/>
              </a:spcBef>
              <a:defRPr/>
            </a:pPr>
            <a:r>
              <a:rPr kumimoji="1" lang="es-MX" sz="2000" b="1" dirty="0">
                <a:solidFill>
                  <a:srgbClr val="FF0000"/>
                </a:solidFill>
                <a:effectLst>
                  <a:outerShdw blurRad="38100" dist="38100" dir="2700000" algn="tl">
                    <a:srgbClr val="C0C0C0"/>
                  </a:outerShdw>
                </a:effectLst>
                <a:latin typeface="Arial" charset="0"/>
                <a:ea typeface="+mn-ea"/>
              </a:rPr>
              <a:t>   DOS ELEMENTOS</a:t>
            </a:r>
            <a:r>
              <a:rPr kumimoji="1" lang="es-MX" sz="2000" b="1" dirty="0">
                <a:solidFill>
                  <a:srgbClr val="0000CC"/>
                </a:solidFill>
                <a:effectLst>
                  <a:outerShdw blurRad="38100" dist="38100" dir="2700000" algn="tl">
                    <a:srgbClr val="C0C0C0"/>
                  </a:outerShdw>
                </a:effectLst>
                <a:latin typeface="Arial" charset="0"/>
                <a:ea typeface="+mn-ea"/>
              </a:rPr>
              <a:t> </a:t>
            </a:r>
            <a:r>
              <a:rPr kumimoji="1" lang="es-MX" sz="2000" b="1" dirty="0" smtClean="0">
                <a:solidFill>
                  <a:srgbClr val="0000CC"/>
                </a:solidFill>
                <a:effectLst>
                  <a:outerShdw blurRad="38100" dist="38100" dir="2700000" algn="tl">
                    <a:srgbClr val="C0C0C0"/>
                  </a:outerShdw>
                </a:effectLst>
                <a:latin typeface="Arial" charset="0"/>
                <a:ea typeface="+mn-ea"/>
              </a:rPr>
              <a:t>BÁSICOS</a:t>
            </a:r>
            <a:r>
              <a:rPr kumimoji="1" lang="es-MX" sz="2000" b="1" dirty="0">
                <a:solidFill>
                  <a:srgbClr val="0000CC"/>
                </a:solidFill>
                <a:effectLst>
                  <a:outerShdw blurRad="38100" dist="38100" dir="2700000" algn="tl">
                    <a:srgbClr val="C0C0C0"/>
                  </a:outerShdw>
                </a:effectLst>
                <a:latin typeface="Arial" charset="0"/>
                <a:ea typeface="+mn-ea"/>
              </a:rPr>
              <a:t>:</a:t>
            </a:r>
          </a:p>
          <a:p>
            <a:pPr>
              <a:spcBef>
                <a:spcPct val="50000"/>
              </a:spcBef>
              <a:buFontTx/>
              <a:buAutoNum type="alphaLcParenR"/>
              <a:defRPr/>
            </a:pPr>
            <a:r>
              <a:rPr kumimoji="1" lang="es-MX" sz="2000" b="1" dirty="0">
                <a:solidFill>
                  <a:srgbClr val="0000CC"/>
                </a:solidFill>
                <a:effectLst>
                  <a:outerShdw blurRad="38100" dist="38100" dir="2700000" algn="tl">
                    <a:srgbClr val="C0C0C0"/>
                  </a:outerShdw>
                </a:effectLst>
                <a:latin typeface="Arial" charset="0"/>
                <a:ea typeface="+mn-ea"/>
              </a:rPr>
              <a:t> </a:t>
            </a:r>
            <a:r>
              <a:rPr kumimoji="1" lang="es-MX" sz="2000" b="1" i="1" u="sng" dirty="0">
                <a:solidFill>
                  <a:srgbClr val="FF0000"/>
                </a:solidFill>
                <a:effectLst>
                  <a:outerShdw blurRad="38100" dist="38100" dir="2700000" algn="tl">
                    <a:srgbClr val="C0C0C0"/>
                  </a:outerShdw>
                </a:effectLst>
                <a:latin typeface="Arial" charset="0"/>
                <a:ea typeface="+mn-ea"/>
              </a:rPr>
              <a:t>LA ESPERANZA </a:t>
            </a:r>
            <a:r>
              <a:rPr kumimoji="1" lang="es-MX" sz="2000" b="1" dirty="0">
                <a:solidFill>
                  <a:srgbClr val="0000CC"/>
                </a:solidFill>
                <a:effectLst>
                  <a:outerShdw blurRad="38100" dist="38100" dir="2700000" algn="tl">
                    <a:srgbClr val="C0C0C0"/>
                  </a:outerShdw>
                </a:effectLst>
                <a:latin typeface="Arial" charset="0"/>
                <a:ea typeface="+mn-ea"/>
              </a:rPr>
              <a:t>DE OBTENER RESULTADOS MEDIANTE </a:t>
            </a:r>
          </a:p>
          <a:p>
            <a:pPr>
              <a:spcBef>
                <a:spcPct val="50000"/>
              </a:spcBef>
              <a:defRPr/>
            </a:pPr>
            <a:r>
              <a:rPr kumimoji="1" lang="es-MX" sz="2000" b="1" dirty="0">
                <a:solidFill>
                  <a:srgbClr val="0000CC"/>
                </a:solidFill>
                <a:effectLst>
                  <a:outerShdw blurRad="38100" dist="38100" dir="2700000" algn="tl">
                    <a:srgbClr val="C0C0C0"/>
                  </a:outerShdw>
                </a:effectLst>
                <a:latin typeface="Arial" charset="0"/>
                <a:ea typeface="+mn-ea"/>
              </a:rPr>
              <a:t>    UNA </a:t>
            </a:r>
            <a:r>
              <a:rPr kumimoji="1" lang="es-MX" sz="2000" b="1" dirty="0" smtClean="0">
                <a:solidFill>
                  <a:srgbClr val="0000CC"/>
                </a:solidFill>
                <a:effectLst>
                  <a:outerShdw blurRad="38100" dist="38100" dir="2700000" algn="tl">
                    <a:srgbClr val="C0C0C0"/>
                  </a:outerShdw>
                </a:effectLst>
                <a:latin typeface="Arial" charset="0"/>
                <a:ea typeface="+mn-ea"/>
              </a:rPr>
              <a:t>ACCIÓN </a:t>
            </a:r>
            <a:r>
              <a:rPr kumimoji="1" lang="es-MX" sz="2000" b="1" dirty="0">
                <a:solidFill>
                  <a:srgbClr val="0000CC"/>
                </a:solidFill>
                <a:effectLst>
                  <a:outerShdw blurRad="38100" dist="38100" dir="2700000" algn="tl">
                    <a:srgbClr val="C0C0C0"/>
                  </a:outerShdw>
                </a:effectLst>
                <a:latin typeface="Arial" charset="0"/>
                <a:ea typeface="+mn-ea"/>
              </a:rPr>
              <a:t>DETERMINADA.</a:t>
            </a:r>
          </a:p>
          <a:p>
            <a:pPr>
              <a:spcBef>
                <a:spcPct val="50000"/>
              </a:spcBef>
              <a:buFontTx/>
              <a:buAutoNum type="alphaLcParenR" startAt="2"/>
              <a:defRPr/>
            </a:pPr>
            <a:r>
              <a:rPr kumimoji="1" lang="es-MX" sz="2000" b="1" dirty="0">
                <a:solidFill>
                  <a:srgbClr val="0000CC"/>
                </a:solidFill>
                <a:effectLst>
                  <a:outerShdw blurRad="38100" dist="38100" dir="2700000" algn="tl">
                    <a:srgbClr val="C0C0C0"/>
                  </a:outerShdw>
                </a:effectLst>
                <a:latin typeface="Arial" charset="0"/>
                <a:ea typeface="+mn-ea"/>
              </a:rPr>
              <a:t> </a:t>
            </a:r>
            <a:r>
              <a:rPr kumimoji="1" lang="es-MX" sz="2000" b="1" i="1" u="sng" dirty="0">
                <a:solidFill>
                  <a:srgbClr val="FF0000"/>
                </a:solidFill>
                <a:effectLst>
                  <a:outerShdw blurRad="38100" dist="38100" dir="2700000" algn="tl">
                    <a:srgbClr val="C0C0C0"/>
                  </a:outerShdw>
                </a:effectLst>
                <a:latin typeface="Arial" charset="0"/>
                <a:ea typeface="+mn-ea"/>
              </a:rPr>
              <a:t>LA ATRACCION </a:t>
            </a:r>
            <a:r>
              <a:rPr kumimoji="1" lang="es-MX" sz="2000" b="1" dirty="0">
                <a:solidFill>
                  <a:srgbClr val="0000CC"/>
                </a:solidFill>
                <a:effectLst>
                  <a:outerShdw blurRad="38100" dist="38100" dir="2700000" algn="tl">
                    <a:srgbClr val="C0C0C0"/>
                  </a:outerShdw>
                </a:effectLst>
                <a:latin typeface="Arial" charset="0"/>
                <a:ea typeface="+mn-ea"/>
              </a:rPr>
              <a:t>EJERCIDA SOBRE LA PERSONA POR </a:t>
            </a:r>
          </a:p>
          <a:p>
            <a:pPr>
              <a:spcBef>
                <a:spcPct val="50000"/>
              </a:spcBef>
              <a:defRPr/>
            </a:pPr>
            <a:r>
              <a:rPr kumimoji="1" lang="es-MX" sz="2000" b="1" dirty="0">
                <a:solidFill>
                  <a:srgbClr val="0000CC"/>
                </a:solidFill>
                <a:effectLst>
                  <a:outerShdw blurRad="38100" dist="38100" dir="2700000" algn="tl">
                    <a:srgbClr val="C0C0C0"/>
                  </a:outerShdw>
                </a:effectLst>
                <a:latin typeface="Arial" charset="0"/>
                <a:ea typeface="+mn-ea"/>
              </a:rPr>
              <a:t>     LOS RESULTADOS ESPERADOS.</a:t>
            </a:r>
            <a:endParaRPr kumimoji="1" lang="es-ES" sz="2000" b="1" dirty="0">
              <a:solidFill>
                <a:srgbClr val="FF0000"/>
              </a:solidFill>
              <a:effectLst>
                <a:outerShdw blurRad="38100" dist="38100" dir="2700000" algn="tl">
                  <a:srgbClr val="C0C0C0"/>
                </a:outerShdw>
              </a:effectLst>
              <a:latin typeface="Arial" charset="0"/>
              <a:ea typeface="+mn-ea"/>
            </a:endParaRPr>
          </a:p>
        </p:txBody>
      </p:sp>
      <p:sp>
        <p:nvSpPr>
          <p:cNvPr id="46084" name="Rectangle 4"/>
          <p:cNvSpPr>
            <a:spLocks noChangeArrowheads="1"/>
          </p:cNvSpPr>
          <p:nvPr/>
        </p:nvSpPr>
        <p:spPr bwMode="auto">
          <a:xfrm>
            <a:off x="2617788" y="1071563"/>
            <a:ext cx="1841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ES">
              <a:latin typeface="Times New Roman" charset="0"/>
              <a:ea typeface="ＭＳ Ｐゴシック" charset="0"/>
            </a:endParaRPr>
          </a:p>
        </p:txBody>
      </p:sp>
      <p:sp>
        <p:nvSpPr>
          <p:cNvPr id="46086" name="Rectangle 9"/>
          <p:cNvSpPr>
            <a:spLocks noChangeArrowheads="1"/>
          </p:cNvSpPr>
          <p:nvPr/>
        </p:nvSpPr>
        <p:spPr bwMode="auto">
          <a:xfrm>
            <a:off x="2705100" y="2232025"/>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dirty="0">
              <a:solidFill>
                <a:srgbClr val="CC0000"/>
              </a:solidFill>
              <a:latin typeface="Times New Roman" charset="0"/>
              <a:ea typeface="ＭＳ Ｐゴシック" charset="0"/>
            </a:endParaRPr>
          </a:p>
          <a:p>
            <a:pPr eaLnBrk="0" hangingPunct="0">
              <a:defRPr/>
            </a:pPr>
            <a:endParaRPr kumimoji="1" lang="en-US" dirty="0">
              <a:latin typeface="Times New Roman" charset="0"/>
              <a:ea typeface="ＭＳ Ｐゴシック" charset="0"/>
            </a:endParaRPr>
          </a:p>
        </p:txBody>
      </p:sp>
      <p:sp>
        <p:nvSpPr>
          <p:cNvPr id="104454" name="AutoShape 8" descr="data:image/jpg;base64,/9j/4AAQSkZJRgABAQAAAQABAAD/2wBDAAkGBwgHBgkIBwgKCgkLDRYPDQwMDRsUFRAWIB0iIiAdHx8kKDQsJCYxJx8fLT0tMTU3Ojo6Iys/RD84QzQ5Ojf/2wBDAQoKCg0MDRoPDxo3JR8lNzc3Nzc3Nzc3Nzc3Nzc3Nzc3Nzc3Nzc3Nzc3Nzc3Nzc3Nzc3Nzc3Nzc3Nzc3Nzc3Nzf/wAARCAC1ARcDASIAAhEBAxEB/8QAHAAAAQUBAQEAAAAAAAAAAAAAAwACBAUGAQcI/8QANRAAAQMDAwIFAwIFBQEBAAAAAQACEQMEIQUSMUFRBhMiYXEygZEUoSNCscHRBxUzUvDh8f/EABQBAQAAAAAAAAAAAAAAAAAAAAD/xAAUEQEAAAAAAAAAAAAAAAAAAAAA/9oADAMBAAIRAxEAPwCc+u8mZZ9gmCsSPfuEc1KTxglpnghOmkM7BPUhBFLqvMmB7LnnEYJUqo8RAkfKHLXEwPZAIHEjHwUQucGwCY91xoA4aV0iZKB1O4c3Bz8ozageM4KjNaOq66B9PxlAUu2/PKYKzR2PKG8yOUBzTOCglFzXZ6JBzQOfso4wM9OiY55k+yCWY24z3JQnP2g5IygmuACCVGqXTRycoJTqpLvqTTWHHKr6l1I9JQHVz0d8ILJ1bPKZ53vHyqp10GjPITXXgiCcdx1QWzrkDBwUzz5+nlU77nsce67TugD6uEF5SrkmCpG8clU9tdNP1FSTeNGJQT97QmGsJyVXOvG94IQxdNcef3QWofmQfyj0ak4cq+hVDo9SmU/qEAIJW3IIn7I7WFzYQmEbQevZFo1ZxKCO+mWkjPVcLNrvZSahEzEfGUyoJxP3QDosYXEFEbTDXlvQ8+yE9ha4OyjiSdzuEAXU/T6eZ6ItFzmkseDH8p7JoH8Q/MqW13pbOSDEoAmRHbukjP8Ap4+ySCDVqtkjY6fkID6xYPS0n7Iu9pcQRn3Cb6iRMHsgD+pe4nc2ISbWMyTHVPqAEwQhuABQEF1Jzlddcnbgc+yjuDRkiUI1IJQShXPVcfciOZwoDqxBInlDrVZEA45QWQrSJlNNXmSqn9UGjn8oL74S4gnhBb1LkNn8INS67OVM+9k9Rjqo1W9k4KC1rXgHJUKrebjMqtfcSDmUB1bkCEFg+8cOpCY69cZgqsqVgJyhmuIwZQWD7o9XIJuXEYcVCdVn4Q/MI7IJ/wCrM5KLTucyYVV5mU4VTPMQgvadyA3nK7+s7lUwuDAyka/cygtql2COZ+V23uTPKpzV7HKNRqRBBMINNaXEkCc9Vc0KgIHMLJ2taYk8cSrehcGMmYQaFlTiSIRKZgyFU0bocEwplKvxnCCzEcHA9kLjHI6ILakjlHa4dMoHjIh2e6MQCz91ymQ4fK7UYQ2RkIBETVBGe47qZTAcyMZUAuIeJ4Uuk71EdwgIWgAYwkiOALC33kJIKV2STvBhDDyCcpPYzOfdR3EAkxlAWq7AymPeB2QKpA7QgOrNbJOEB6zyTg/4UN1WTE9UGvetAJLvbHKral2ZlvHdBZVKgbMkBQq14OJx1VfXu3O5OFDfWk4OUFjUupOTjsoz7j/9UQOqPd6QiMtnOGZiYQNdXJPKYajiYCnU7Abd5IjuVLtLFjw1z4a0zBPVBSxUcTjC6Leq4SJA7rROtqFpWHmepkcdCpP6m3oW29uwE8CJkf2QZZmnV3guDHEDk9l2np1RwnbP2VzcalvBax38MjIaIUZt1Toj0nk5lBApaZUqPc0Ny0ZkxCBUs3NdHPwrh1VrQ6o1/P8ALKrrmsHGAIM8oAGwqgA7eeMpjrSq0wWOn4U6hdtADCJn6icwFPu6zKjR+nDT3I6IKB9CpT5aUMyCJC0FLY2kXVmyJ4Kg3FGnVqnYNo6A5QVkorHxhFNoSDDYhBfScyTyI6IJdOvEZU6hd8Ekqka8zko7KvEFBoqVzJbJz8q1t7gEQcLJUaxBB3fKtbOvkSfhBp6FXAypjHY/qqi2riBJU+nU4zlBOouzEnClSSPvmVBp/WFLBBiEDqjAYPVdpNIGCQQlU9VNwGe6JSlzPfkFAV4cRg8jBSTah2hk4kcQkgz9asGkwAoFW4JmCRHZGup5c9VlaoGt6EICG4LgZdHaVEr3PSTA5QXPO7ECewQf0leqN4mOJQCrV8mMKMTUfhrSQeMK2paewD+NOO2U9tNrae0AADoRwgqW2VR2XA57dURmnlolzYjurelUpMEk7jxKBeXQc6GHJEFBHpUmsAmPiFyqGNzuk+/RRq9xJwoj6xfycwgnVr6KfltOAgNv3RzwoTzIOUPPB56oLGpfOrD1GY90KpcHbAcc+6hungLg3dR+UBTWczqUg9z3biZ+ya3IkjhOEdUEgephM8BRqgJae6dvgGMJu6eUDaYIHYlTbK4/T1dzmB4IgtPVRhE8juuh0YCA9Wv5jzzB6Ao9kWtBc9rXN4gnhQdwThUjrHsgvN3ls3upbdwgbSIMoVlbWt0Xio/ynNGDIyq4XLjS8su9E4CkWlahTLGV6Qc2eQYQB1HTnUbhzGgERI29iq91J7MgY6LRUr2iGubDd0nL846CQrFtjaXGl1D/AM76TJ9A9bCekdQgxtN+YlTravsGcSm19MuGUm12t9DhgtzP/uyiMcQYKDQ2t7JABhW9pcGRJwe6yNGpsMq3s7vGeAg2FrUJ7KbIBaZ55hZ2xuSQNxlWTKxcJn3CC2a4RJx7o9MwxpHTqVAoVN1PackhSqJJlm489UB6zh5QnJBSXCWuYKbuvBSQZiu0vmMj5VbWtd7yCSMq0fUacAFR3PYeYCCsdatpukOke6edjW+h0ZmRlK6rASJgeyq6904EwcTj2QTjeNa8S4Huo93fsIO2BPboqirVM8z7KO6of5ignfrIwDModS6kHOSoJMkQZPcLoMtnt1QEc8uJ6BMHM/3Tg3BARRSAAJ5QA2lxkiU5tMySR8KQKeYaCT2Cm2+l3Vc4YQPdBVbI5XSMEhaP/ZBRpGpXMkBZ+/qt3FtMQAgjOqEGAmGoe5Teq6gUnuVzcUiuwgcDU2kAc54SdUcfqP7LgcWmWuI6YK7vdETjiEHA8gQnirwhykYKA7XiJ6/1RQ/qFDEgyCfsnip/257/AOUE6g8MfMiYMgq60utcVK9OnQc0Vp205+kyCs61/WRHdSaVYiAYkEEINtTfpNewfbXlR1K6Y5z9jJh54IIGCsrrNowVXmmxzOSN0ZEnt+Pt7rtjUp/qGmvULGFwlzMEK8um6bVtgyzpuG3DgGkh3d0TIHeUGMacwZlSrapBHKttW0J1Oix9Jp3wHQ0F0g8ZhUVN21x79QgvrO4ghX9tWBYCIWTs6kEdFoLOpxBAn2QXVFxkQeeqsqBeXgg46qpt4dGcBWVvVDBB+JQTDTG4On5STqBa8TIz0KSDBXN+0O9BUCtqTtsc457oFzTexx9Z/KhOkHOUB6t454PI9gob6jjwkSRwmHe4w2AD1QDe+OJlcAd/8RRQg5OZRIps+Sgjhp9WDKMylIA59kWiwuPpacqytNPNQAuE8IIFKg57oa3cVZ2Wi1axG8wOoWk0vRAIc1oJHstPZaJDQXNHeeyDLWGhMZtDaYJ9wr2jpOxsuAEDoFo6GnNpx6OMIlzQ2sIAzHRB5p4qeKVMsaSOmFgaxJeYW98WU9zju4Ds/Cw9xS8uqWkQRgoIwTgwzwRKOaMPpgDluQpdSh/DaREjPyggNpEkdV2rSLAS77KXSbDwNsAQR8ItxQDi1o9SCAKXpb78ptWm5oJ6K8o6Y55wJHwlcaU7ZLmwPflBQNEt4yubVbeQxlIta0SOT3KjVbJ+7ECP5eyCCJH3S55UmpbuZl7TE8wgOaQUHAS04PP7otN8gkDA5HZBHYruWOlpz3CCfScHbQ4mPZWmlXjra4Lrc7XPaWkkSCOoVHScY3DrzngqfQc1wgtwfqI6INhpxNzRcyrSayhTkODSXbGnEkdP/dlR+KNAq6e+nVYJDmkv2GYjr91I099QHy6VwASN7XczHutXZUaGs6S+hXpt85o27v8Avj9p/CDzKg4DgwrzT6w3Nl3Hcqr1Oxqabf1bWswtLXYBGYR7OpBH47INZb1MgA5Vg0lzQGnMKisqhMZV1aPjJIGOiC0oOdsI69Elyg5rg1oAnkY5CSDzerueHFzNh+Cq+oxwdwt1cWzHgtFMRxKr6mk03HDSgx7mumCIPwmFrzgen7LW/wC0jnaO8lBqaS2DjMIM22iQJ3SeqNQptB+mT79FYVNLrUhLSYCDUtKtF27bhBLs7QPqN3wVp9LsqbnNZH7LNWVY0iJBIHPutRpd9TD2kR3QbTTdLZTY2Gx7q7o27fLAiT1VXp2oMqUm+oH+6tqVwIicFB1tPOwt/wDiDc0pbBhTRUDo7ptRocEHlvi+ynzAOoMFed39Pe4GIeMH3XtPiix8yi4tGQvJ9ZtnUqxkFBXhgIaTz1Rmk9Tj4UUkhNfctp4Mlw6QglDYxxe4S2OgVxp1pTrFsQZE85WVfeVnfSdo9k6jfXNKrTqNrODqZlp7IPXdK0JgoMqXE+rFNjRLnnsB1VR4k8O65bOc+4tm0qD/APjLTugdi7oVt/8AS7WtP1HQ2vq1qX+4UyW1fMcN0dI9vhW3jXxFbaVod06lc2brws/g0ap3h57bR90HgvlPoPdSrMIEw5ruis7azpCkC2HA9StnfaRQ8U23naBbk+TT3VKzgWtc4csa3n4J/dYphq6fcupVWkNBhzeIQA1G2axhc4AtAWbqsIcRwJ4K2Wp1ALdtSmwVWD1OHceyyNzUbVuC6nlpzkIIr2wZ6d11uQWxnkKS+m0iO/CikFjuED6OHweDyptGWPLXnIUUAl7XAY9uivb6xebGjdg7g1rWuEcNPX7HH3CCPRrC3qNLQRBIn2Wj0TUK9rcCq0sdiXMn6hys5Sp030xuBLxgZ91JsopVWjkck8oL/wAdWdK/ZS1WxLjTqNBLDJcz2J4KydryAZ98cLf6Fb/rLGtaNdI+sBxAIj/r7546rEV6Dre+rUuSHECOEFxY9A7PXCu7Yj09As/aOgiQYBV7anIDiCT7oLek0BpcCSRgZSTbckTk7ikgLVtwx0bWklB/SPe/jb2wrvy27/UJ/snGm3t16oKGpp4A6qPW0+ekLTmgDCb+mE8IMuLIkEET0yo9fTg9p9OO0LYizaR/XCY+wBzCDBu0raSWhMbavoulsxPRbippwP8AKPwolbSuDtKCjs9QrWzsO44lX1n4hnaaigVtLIn0iVCrWNRnAIPRBubPWKVQgB4PyrOldtqcOC8ubUr0SORHWVaWWtVqI2kz7INnqDW1WEd15t4o071OIC11DWmVRDyJUDVvKuWEgiUHk9yw0pwq7JOe61OuWLmOJDccrMPbtcekIGQkl1SQSLG6dZ3DKzWtdsM7XcFey6XdaB448N/oatxRtdSpM/heY4Mc13T2c3+nsvEjyuscWuBBOD0Qepf6f+Jn+F9Wr6RqjmstPNLKh6U3AxK0n+o2h2tzYnW9PNNzeXluWu9/hZ620Sw8e+Gba8051NmvWLG0rmk87RcgCBMdwBDvsVd+AazLrTLrw5qFRg05r3Mtn1hsqPOC6mAcSwkcdwg86tKNxWkMjZmAVnLilUoVzvbtM8Fe+XvhXTdHaKgJ2ZjceVgPEWnWFa5fVET7IMHLn8AmewTa1M7QSIhaCpa0GtBYJj2UC6pABw+kdggjafRNwWtABIk8r0u00VlbQ2Cs0+WWbXkcwev25+yyng7SqtzeN9BDSY4XtdtpLW2ApFv8kH3CDwatbVbSvVtagO+i8hwRqTtgYGNkkwcK78Y6cbDVGVnZbVaWuHuMfmFSEO3t8okknoeDCDU+GT5WoUHEtaC7aXOwBKZ460cWmpm5th/Ar5HsVXWVV1Mjdgnn5Wr1xzbnwlSc1wq1qT2+Y4GeQgx1rSd9QlzhktHRW1oBO5sQe6j21F1Nu9oMPxM4+FOt6Q3AOgMQWNo1rf8AkOeQeUkrcOA+lk8ieoSQXpw6eJH7pwzxHVFcz1Yx/Zc2er2QdYIHsntCQEccp4GUDmtjunBghdZ7J2IQN8sfCRoT0RAZ/wAonf8AyghVLZp5E+yjVdOY5v0j8K2aMogpg/5QZS40ZpkhqrK+jvbMNlb80GunAx7IbrJrhxhB54bSrSOAZXD5kZlbmtpjHD6R+FAr6Q0zDUGB1K3dWpkALI32nvpvJgr1m50g5gfsqS90aZDmT9kHmT6DwctXKltUYwPc0gFberoTTUHojPZA1bTN2xrG4YOiDFRnEhLjiVa19OewkFp/CiPtXiZBP2QF0TUaulalbXtBz91Go15a123eAeF714luBdeF7HWdLa2ixr6dfDATTMEA/YmCvns0nB2GlbXw9rd3S02rpjqzjRq0tnluJgdcdsoJuu+LL7VSK9Z4JiAxuA2OyztTUHVTJMzlCuqFWhUdTcIE/lBFCof5Se0IHOuSATPPKmaHYVdRqFoYXS6O8o2l+HbvUKoApkN+F674Q8J0NOos3NBdyTHVA7wj4Zp2NIVHN9cAZC1xpNDNoGYRGNDGhreAuoPMf9RtLNTT6lw0Zo1A/jocH+y83EtyAIjd/Ze4+Lae6xqjbua5ha5scjqvEq7HWd3WtqzdpbgSOnRBJ08vewPqNBgyZWs0Q21TTtQtXMb51aluY98xjoIWTsatLy/LIlwHTC0uj1qlvU82j6X7C2YnBEFAKzt21HCkN0HIJGQe/wAKcbGpRrPYYLgY3RIVlpentqOc6kXxOO7u4Vvc6bSYKT3tcIgOdygoqNtTa0teQ8gcAJK5fasDpZTMdSePwkgTxDkh7pz8krjcoHgfuugRwk3n2T2gdD1wg63jiYTmgmD+66Gp+B7dEHABx0TwO4CQGTlOHOSgQ9uUVogZQ2jOEVpwgKz9kVoxwgsMFFa7/wBKBxptIQn27T0hFDs9ERpmEFdUsg7oodfTWu/llaBrQQuGiCgyFfSWgztEqrudFkk7Vvn2wM8KNUsxnAQea3OhmCNk44hVtxoQEgsz1XqNXTwTgKDW0xp/llB5c7RGtJcW8ZTW6aWOa5oh0zIXo9bSWkRthQamjwSQP2QZIWH6hw8wbne60OjeG6Di19Vv2KM3TnUzuDVMt61S3+yDTaXpdvbgBjGj3V/SYGNAAWRsdY2kBxV9aarTqj1EBBZpJlOo2oJaZC64kCUFRrzQ+g+QYiJXjHjYbr1l1idopvHuOCvY9ZrTRfPQLyPxPRNwaga3rygorN4LgWgnGIK12m/8bHGYJyI4WCsKraN1sqbhOG4W/wBJDS0Bkua1uHHAn4Qbbw+xggBpdUcMZwtD+jmk2XeoD7LP6BU2eU54/iEACFq87PUOB+UFZUsmuP8AFbLhgObx90lYbBUEPj2SQZN7TnuuNA7ozoymgZ7oODnv7IjcnvlcgYMfCIxvUIOtGPhPAASA/KcBGOiDgPVdPRKJmeq7CBA55gpwdKYfZdQFDjCcHe6ECOZXd0ICh0IjHz/hRgZ6Igdk5E/KCYx4HVGD/wD9UFrh1RG1OxQTAR2Sc1pCjtqlE83GUHHU2kcITqGMAFH3g5C6CDg/ZBCdbeyBUtRP0/ZWsNQ3tB6IKSpZjtCiVrEdRK0Dqf47oD6XUIM+bKDgHHZLyqjMtJV26hHRCNuDyMIINvf16LhuJIHRW1HWKb4FYxPsobrUHgIRs84GUHdUqsrUyW1IHEdT9lhfEFPyKbmOE7szPK2r9Oc4Sf3Vbe+Hm3AJdM/lB41e0z+oBEAkyCvSvClMusRUfhxESeVE1jwXUNM1KLeDMAZWj0DTqtO1o0NhBETjhBpdDtGBrXPkwOfdaCJUKxpikxjCeBwApwQcgEQUl1JBknAAnHCcGzEnlJJA9lMGEVlNpPskkgIKQnGFzYOiSSBbQCuNbyOwSSQdFMAiF0UwTM5hJJBwt29UgNxKSSDrWZOU9rJgzykkgc1mOU4Mhm4E/CSSDobAwV0T3SSQEA5k9U9uJykkge0T1Ttk9Skkg46n78JnlB0Z5SSQcdRbz1XDQbMScpJIOGg3uU4W7JP+EkkDnW7A2e6A+3aB8JJIEy2YTB/opVO1p0yNgA+ySSA4EO/unJJIOpJJIP/Z">
            <a:hlinkClick r:id="rId2"/>
          </p:cNvPr>
          <p:cNvSpPr>
            <a:spLocks noChangeAspect="1" noChangeArrowheads="1"/>
          </p:cNvSpPr>
          <p:nvPr/>
        </p:nvSpPr>
        <p:spPr bwMode="auto">
          <a:xfrm>
            <a:off x="2709863" y="2232025"/>
            <a:ext cx="9525" cy="196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endParaRPr lang="es-MX" altLang="es-MX"/>
          </a:p>
        </p:txBody>
      </p:sp>
      <p:sp>
        <p:nvSpPr>
          <p:cNvPr id="46088" name="Rectangle 10"/>
          <p:cNvSpPr>
            <a:spLocks noChangeArrowheads="1"/>
          </p:cNvSpPr>
          <p:nvPr/>
        </p:nvSpPr>
        <p:spPr bwMode="auto">
          <a:xfrm>
            <a:off x="122238" y="950913"/>
            <a:ext cx="1841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ES">
              <a:latin typeface="Times New Roman" charset="0"/>
              <a:ea typeface="ＭＳ Ｐゴシック" charset="0"/>
            </a:endParaRPr>
          </a:p>
        </p:txBody>
      </p:sp>
      <p:sp>
        <p:nvSpPr>
          <p:cNvPr id="46089" name="Rectangle 11"/>
          <p:cNvSpPr>
            <a:spLocks noChangeArrowheads="1"/>
          </p:cNvSpPr>
          <p:nvPr/>
        </p:nvSpPr>
        <p:spPr bwMode="auto">
          <a:xfrm>
            <a:off x="122238" y="950913"/>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46090" name="Rectangle 15"/>
          <p:cNvSpPr>
            <a:spLocks noChangeArrowheads="1"/>
          </p:cNvSpPr>
          <p:nvPr/>
        </p:nvSpPr>
        <p:spPr bwMode="auto">
          <a:xfrm>
            <a:off x="209550" y="2111375"/>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pic>
        <p:nvPicPr>
          <p:cNvPr id="104460"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4" y="4797152"/>
            <a:ext cx="3028950" cy="151447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431106"/>
                                        </p:tgtEl>
                                        <p:attrNameLst>
                                          <p:attrName>style.visibility</p:attrName>
                                        </p:attrNameLst>
                                      </p:cBhvr>
                                      <p:to>
                                        <p:strVal val="visible"/>
                                      </p:to>
                                    </p:set>
                                    <p:animEffect transition="in" filter="barn(outHorizontal)">
                                      <p:cBhvr>
                                        <p:cTn id="7" dur="500"/>
                                        <p:tgtEl>
                                          <p:spTgt spid="431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1106" grpId="0"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1219200" y="228600"/>
            <a:ext cx="7070725" cy="609600"/>
          </a:xfrm>
        </p:spPr>
        <p:txBody>
          <a:bodyPr lIns="92075" tIns="46038" rIns="92075" bIns="46038"/>
          <a:lstStyle/>
          <a:p>
            <a:pPr algn="ctr" eaLnBrk="1" hangingPunct="1">
              <a:defRPr/>
            </a:pPr>
            <a:r>
              <a:rPr lang="es-MX" sz="2400" smtClean="0">
                <a:effectLst>
                  <a:outerShdw blurRad="38100" dist="38100" dir="2700000" algn="tl">
                    <a:srgbClr val="C0C0C0"/>
                  </a:outerShdw>
                </a:effectLst>
                <a:ea typeface="+mj-ea"/>
                <a:cs typeface="+mj-cs"/>
              </a:rPr>
              <a:t>ENFOQUES Y MODELOS DEL COMPORTAMIENTO ORGANIZACIONAL</a:t>
            </a:r>
            <a:endParaRPr lang="es-ES" sz="2400" smtClean="0">
              <a:effectLst>
                <a:outerShdw blurRad="38100" dist="38100" dir="2700000" algn="tl">
                  <a:srgbClr val="C0C0C0"/>
                </a:outerShdw>
              </a:effectLst>
              <a:ea typeface="+mj-ea"/>
              <a:cs typeface="+mj-cs"/>
            </a:endParaRPr>
          </a:p>
        </p:txBody>
      </p:sp>
      <p:sp>
        <p:nvSpPr>
          <p:cNvPr id="100355" name="Text Box 3"/>
          <p:cNvSpPr txBox="1">
            <a:spLocks noChangeArrowheads="1"/>
          </p:cNvSpPr>
          <p:nvPr/>
        </p:nvSpPr>
        <p:spPr bwMode="auto">
          <a:xfrm>
            <a:off x="2868613" y="6448425"/>
            <a:ext cx="3416300"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r>
              <a:rPr kumimoji="1" lang="es-ES" sz="1000" b="1" smtClean="0">
                <a:solidFill>
                  <a:schemeClr val="tx2"/>
                </a:solidFill>
                <a:latin typeface="Arial" charset="0"/>
              </a:rPr>
              <a:t>PROHIBIDA SU  REPRODUCCION TOTAL O PARCIAL</a:t>
            </a:r>
          </a:p>
        </p:txBody>
      </p:sp>
      <p:sp>
        <p:nvSpPr>
          <p:cNvPr id="100357" name="Text Box 5"/>
          <p:cNvSpPr txBox="1">
            <a:spLocks noChangeArrowheads="1"/>
          </p:cNvSpPr>
          <p:nvPr/>
        </p:nvSpPr>
        <p:spPr bwMode="auto">
          <a:xfrm>
            <a:off x="323528" y="1052736"/>
            <a:ext cx="8751114" cy="230832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buFont typeface="Wingdings" pitchFamily="2" charset="2"/>
              <a:buChar char="Ø"/>
            </a:pPr>
            <a:r>
              <a:rPr kumimoji="1" lang="es-MX" altLang="es-MX" b="1" dirty="0">
                <a:solidFill>
                  <a:srgbClr val="FF0000"/>
                </a:solidFill>
                <a:effectLst>
                  <a:outerShdw blurRad="38100" dist="38100" dir="2700000" algn="tl">
                    <a:srgbClr val="C0C0C0"/>
                  </a:outerShdw>
                </a:effectLst>
                <a:latin typeface="Arial" pitchFamily="34" charset="0"/>
              </a:rPr>
              <a:t>TEORIA </a:t>
            </a:r>
            <a:r>
              <a:rPr kumimoji="1" lang="es-MX" altLang="es-MX" b="1" dirty="0" smtClean="0">
                <a:solidFill>
                  <a:srgbClr val="FF0000"/>
                </a:solidFill>
                <a:effectLst>
                  <a:outerShdw blurRad="38100" dist="38100" dir="2700000" algn="tl">
                    <a:srgbClr val="C0C0C0"/>
                  </a:outerShdw>
                </a:effectLst>
                <a:latin typeface="Arial" pitchFamily="34" charset="0"/>
              </a:rPr>
              <a:t>PSICOLÓGICA </a:t>
            </a:r>
            <a:r>
              <a:rPr kumimoji="1" lang="es-MX" altLang="es-MX" b="1" dirty="0">
                <a:solidFill>
                  <a:srgbClr val="FF0000"/>
                </a:solidFill>
                <a:effectLst>
                  <a:outerShdw blurRad="38100" dist="38100" dir="2700000" algn="tl">
                    <a:srgbClr val="C0C0C0"/>
                  </a:outerShdw>
                </a:effectLst>
                <a:latin typeface="Arial" pitchFamily="34" charset="0"/>
              </a:rPr>
              <a:t>DE LA EFECTIVIDAD </a:t>
            </a:r>
          </a:p>
          <a:p>
            <a:pPr eaLnBrk="1" hangingPunct="1">
              <a:buFont typeface="Wingdings" pitchFamily="2" charset="2"/>
              <a:buNone/>
            </a:pPr>
            <a:r>
              <a:rPr kumimoji="1" lang="es-MX" altLang="es-MX" b="1" dirty="0">
                <a:solidFill>
                  <a:srgbClr val="FF0000"/>
                </a:solidFill>
                <a:effectLst>
                  <a:outerShdw blurRad="38100" dist="38100" dir="2700000" algn="tl">
                    <a:srgbClr val="C0C0C0"/>
                  </a:outerShdw>
                </a:effectLst>
                <a:latin typeface="Arial" pitchFamily="34" charset="0"/>
              </a:rPr>
              <a:t>      ORGANIZACIONAL (KATZ Y KAHN 1977).</a:t>
            </a:r>
          </a:p>
          <a:p>
            <a:pPr eaLnBrk="1" hangingPunct="1">
              <a:buFont typeface="Wingdings" pitchFamily="2" charset="2"/>
              <a:buNone/>
            </a:pPr>
            <a:endParaRPr kumimoji="1" lang="es-MX" altLang="es-MX" b="1" dirty="0">
              <a:solidFill>
                <a:srgbClr val="0000CC"/>
              </a:solidFill>
              <a:effectLst>
                <a:outerShdw blurRad="38100" dist="38100" dir="2700000" algn="tl">
                  <a:srgbClr val="C0C0C0"/>
                </a:outerShdw>
              </a:effectLst>
              <a:latin typeface="Arial" pitchFamily="34" charset="0"/>
            </a:endParaRPr>
          </a:p>
          <a:p>
            <a:pPr eaLnBrk="1" hangingPunct="1">
              <a:buFontTx/>
              <a:buChar char="•"/>
            </a:pPr>
            <a:r>
              <a:rPr kumimoji="1" lang="es-MX" altLang="es-MX" b="1" dirty="0">
                <a:solidFill>
                  <a:srgbClr val="0000CC"/>
                </a:solidFill>
                <a:effectLst>
                  <a:outerShdw blurRad="38100" dist="38100" dir="2700000" algn="tl">
                    <a:srgbClr val="C0C0C0"/>
                  </a:outerShdw>
                </a:effectLst>
                <a:latin typeface="Arial" pitchFamily="34" charset="0"/>
              </a:rPr>
              <a:t>NOS HABLAN DE </a:t>
            </a:r>
            <a:r>
              <a:rPr kumimoji="1" lang="es-MX" altLang="es-MX" b="1" i="1" u="sng" dirty="0">
                <a:solidFill>
                  <a:srgbClr val="FF0000"/>
                </a:solidFill>
                <a:effectLst>
                  <a:outerShdw blurRad="38100" dist="38100" dir="2700000" algn="tl">
                    <a:srgbClr val="C0C0C0"/>
                  </a:outerShdw>
                </a:effectLst>
                <a:latin typeface="Arial" pitchFamily="34" charset="0"/>
              </a:rPr>
              <a:t>CUATRO PAUTAS MOTIVACIONALES</a:t>
            </a:r>
            <a:r>
              <a:rPr kumimoji="1" lang="es-MX" altLang="es-MX" b="1" i="1" u="sng" dirty="0">
                <a:solidFill>
                  <a:srgbClr val="0000CC"/>
                </a:solidFill>
                <a:effectLst>
                  <a:outerShdw blurRad="38100" dist="38100" dir="2700000" algn="tl">
                    <a:srgbClr val="C0C0C0"/>
                  </a:outerShdw>
                </a:effectLst>
                <a:latin typeface="Arial" pitchFamily="34" charset="0"/>
              </a:rPr>
              <a:t> </a:t>
            </a:r>
          </a:p>
          <a:p>
            <a:pPr eaLnBrk="1" hangingPunct="1"/>
            <a:r>
              <a:rPr kumimoji="1" lang="es-MX" altLang="es-MX" b="1" dirty="0">
                <a:solidFill>
                  <a:srgbClr val="0000CC"/>
                </a:solidFill>
                <a:effectLst>
                  <a:outerShdw blurRad="38100" dist="38100" dir="2700000" algn="tl">
                    <a:srgbClr val="C0C0C0"/>
                  </a:outerShdw>
                </a:effectLst>
                <a:latin typeface="Arial" pitchFamily="34" charset="0"/>
              </a:rPr>
              <a:t>      PARA EL FUNCIONAMIENTO ADECUADO DE LAS </a:t>
            </a:r>
          </a:p>
          <a:p>
            <a:pPr eaLnBrk="1" hangingPunct="1"/>
            <a:r>
              <a:rPr kumimoji="1" lang="es-MX" altLang="es-MX" b="1" dirty="0">
                <a:solidFill>
                  <a:srgbClr val="0000CC"/>
                </a:solidFill>
                <a:effectLst>
                  <a:outerShdw blurRad="38100" dist="38100" dir="2700000" algn="tl">
                    <a:srgbClr val="C0C0C0"/>
                  </a:outerShdw>
                </a:effectLst>
                <a:latin typeface="Arial" pitchFamily="34" charset="0"/>
              </a:rPr>
              <a:t>      ORGANIZACIONES.</a:t>
            </a:r>
          </a:p>
        </p:txBody>
      </p:sp>
      <p:sp>
        <p:nvSpPr>
          <p:cNvPr id="47109" name="Rectangle 6"/>
          <p:cNvSpPr>
            <a:spLocks noChangeArrowheads="1"/>
          </p:cNvSpPr>
          <p:nvPr/>
        </p:nvSpPr>
        <p:spPr bwMode="auto">
          <a:xfrm>
            <a:off x="1581150" y="1062038"/>
            <a:ext cx="1841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ES">
              <a:latin typeface="Times New Roman" charset="0"/>
              <a:ea typeface="ＭＳ Ｐゴシック" charset="0"/>
            </a:endParaRPr>
          </a:p>
        </p:txBody>
      </p:sp>
      <p:sp>
        <p:nvSpPr>
          <p:cNvPr id="47110" name="Rectangle 7"/>
          <p:cNvSpPr>
            <a:spLocks noChangeArrowheads="1"/>
          </p:cNvSpPr>
          <p:nvPr/>
        </p:nvSpPr>
        <p:spPr bwMode="auto">
          <a:xfrm>
            <a:off x="1581150" y="1062038"/>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47111" name="Rectangle 11"/>
          <p:cNvSpPr>
            <a:spLocks noChangeArrowheads="1"/>
          </p:cNvSpPr>
          <p:nvPr/>
        </p:nvSpPr>
        <p:spPr bwMode="auto">
          <a:xfrm>
            <a:off x="1668463" y="2222500"/>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pic>
        <p:nvPicPr>
          <p:cNvPr id="105479" name="Picture 10" descr="http://t2.gstatic.com/images?q=tbn:ANd9GcSJWlecJaLbTRIJH37dwP9_X23OOvtqIEANplmHhDPsXtSWVdH5">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3501008"/>
            <a:ext cx="4495800" cy="29860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100354"/>
                                        </p:tgtEl>
                                        <p:attrNameLst>
                                          <p:attrName>style.visibility</p:attrName>
                                        </p:attrNameLst>
                                      </p:cBhvr>
                                      <p:to>
                                        <p:strVal val="visible"/>
                                      </p:to>
                                    </p:set>
                                    <p:animEffect transition="in" filter="barn(outHorizontal)">
                                      <p:cBhvr>
                                        <p:cTn id="7" dur="500"/>
                                        <p:tgtEl>
                                          <p:spTgt spid="100354"/>
                                        </p:tgtEl>
                                      </p:cBhvr>
                                    </p:animEffect>
                                  </p:childTnLst>
                                </p:cTn>
                              </p:par>
                            </p:childTnLst>
                          </p:cTn>
                        </p:par>
                        <p:par>
                          <p:cTn id="8" fill="hold" nodeType="afterGroup">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00355"/>
                                        </p:tgtEl>
                                        <p:attrNameLst>
                                          <p:attrName>style.visibility</p:attrName>
                                        </p:attrNameLst>
                                      </p:cBhvr>
                                      <p:to>
                                        <p:strVal val="visible"/>
                                      </p:to>
                                    </p:set>
                                    <p:anim calcmode="lin" valueType="num">
                                      <p:cBhvr additive="base">
                                        <p:cTn id="11" dur="500" fill="hold"/>
                                        <p:tgtEl>
                                          <p:spTgt spid="100355"/>
                                        </p:tgtEl>
                                        <p:attrNameLst>
                                          <p:attrName>ppt_x</p:attrName>
                                        </p:attrNameLst>
                                      </p:cBhvr>
                                      <p:tavLst>
                                        <p:tav tm="0">
                                          <p:val>
                                            <p:strVal val="0-#ppt_w/2"/>
                                          </p:val>
                                        </p:tav>
                                        <p:tav tm="100000">
                                          <p:val>
                                            <p:strVal val="#ppt_x"/>
                                          </p:val>
                                        </p:tav>
                                      </p:tavLst>
                                    </p:anim>
                                    <p:anim calcmode="lin" valueType="num">
                                      <p:cBhvr additive="base">
                                        <p:cTn id="12" dur="500" fill="hold"/>
                                        <p:tgtEl>
                                          <p:spTgt spid="100355"/>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23" presetClass="entr" presetSubtype="528" fill="hold" grpId="0" nodeType="afterEffect">
                                  <p:stCondLst>
                                    <p:cond delay="0"/>
                                  </p:stCondLst>
                                  <p:childTnLst>
                                    <p:set>
                                      <p:cBhvr>
                                        <p:cTn id="15" dur="1" fill="hold">
                                          <p:stCondLst>
                                            <p:cond delay="0"/>
                                          </p:stCondLst>
                                        </p:cTn>
                                        <p:tgtEl>
                                          <p:spTgt spid="100357"/>
                                        </p:tgtEl>
                                        <p:attrNameLst>
                                          <p:attrName>style.visibility</p:attrName>
                                        </p:attrNameLst>
                                      </p:cBhvr>
                                      <p:to>
                                        <p:strVal val="visible"/>
                                      </p:to>
                                    </p:set>
                                    <p:anim calcmode="lin" valueType="num">
                                      <p:cBhvr>
                                        <p:cTn id="16" dur="500" fill="hold"/>
                                        <p:tgtEl>
                                          <p:spTgt spid="100357"/>
                                        </p:tgtEl>
                                        <p:attrNameLst>
                                          <p:attrName>ppt_w</p:attrName>
                                        </p:attrNameLst>
                                      </p:cBhvr>
                                      <p:tavLst>
                                        <p:tav tm="0">
                                          <p:val>
                                            <p:fltVal val="0"/>
                                          </p:val>
                                        </p:tav>
                                        <p:tav tm="100000">
                                          <p:val>
                                            <p:strVal val="#ppt_w"/>
                                          </p:val>
                                        </p:tav>
                                      </p:tavLst>
                                    </p:anim>
                                    <p:anim calcmode="lin" valueType="num">
                                      <p:cBhvr>
                                        <p:cTn id="17" dur="500" fill="hold"/>
                                        <p:tgtEl>
                                          <p:spTgt spid="100357"/>
                                        </p:tgtEl>
                                        <p:attrNameLst>
                                          <p:attrName>ppt_h</p:attrName>
                                        </p:attrNameLst>
                                      </p:cBhvr>
                                      <p:tavLst>
                                        <p:tav tm="0">
                                          <p:val>
                                            <p:fltVal val="0"/>
                                          </p:val>
                                        </p:tav>
                                        <p:tav tm="100000">
                                          <p:val>
                                            <p:strVal val="#ppt_h"/>
                                          </p:val>
                                        </p:tav>
                                      </p:tavLst>
                                    </p:anim>
                                    <p:anim calcmode="lin" valueType="num">
                                      <p:cBhvr>
                                        <p:cTn id="18" dur="500" fill="hold"/>
                                        <p:tgtEl>
                                          <p:spTgt spid="100357"/>
                                        </p:tgtEl>
                                        <p:attrNameLst>
                                          <p:attrName>ppt_x</p:attrName>
                                        </p:attrNameLst>
                                      </p:cBhvr>
                                      <p:tavLst>
                                        <p:tav tm="0">
                                          <p:val>
                                            <p:fltVal val="0.5"/>
                                          </p:val>
                                        </p:tav>
                                        <p:tav tm="100000">
                                          <p:val>
                                            <p:strVal val="#ppt_x"/>
                                          </p:val>
                                        </p:tav>
                                      </p:tavLst>
                                    </p:anim>
                                    <p:anim calcmode="lin" valueType="num">
                                      <p:cBhvr>
                                        <p:cTn id="19" dur="500" fill="hold"/>
                                        <p:tgtEl>
                                          <p:spTgt spid="100357"/>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4" grpId="0" autoUpdateAnimBg="0"/>
      <p:bldP spid="100355" grpId="0" autoUpdateAnimBg="0"/>
      <p:bldP spid="100357" grpId="0"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130" name="Rectangle 2"/>
          <p:cNvSpPr>
            <a:spLocks noChangeArrowheads="1"/>
          </p:cNvSpPr>
          <p:nvPr/>
        </p:nvSpPr>
        <p:spPr bwMode="auto">
          <a:xfrm>
            <a:off x="1219200" y="228600"/>
            <a:ext cx="7070725" cy="609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92075" tIns="46038" rIns="92075" bIns="46038" anchor="b"/>
          <a:lstStyle/>
          <a:p>
            <a:pPr algn="ctr">
              <a:lnSpc>
                <a:spcPct val="90000"/>
              </a:lnSpc>
              <a:defRPr/>
            </a:pPr>
            <a:r>
              <a:rPr lang="es-MX" b="1">
                <a:solidFill>
                  <a:schemeClr val="tx2"/>
                </a:solidFill>
                <a:effectLst>
                  <a:outerShdw blurRad="38100" dist="38100" dir="2700000" algn="tl">
                    <a:srgbClr val="C0C0C0"/>
                  </a:outerShdw>
                </a:effectLst>
                <a:latin typeface="Arial" charset="0"/>
                <a:ea typeface="+mn-ea"/>
              </a:rPr>
              <a:t>ENFOQUES Y MODELOS DEL COMPORTAMIENTO ORGANIZACIONAL</a:t>
            </a:r>
            <a:endParaRPr lang="es-ES" b="1">
              <a:solidFill>
                <a:schemeClr val="tx2"/>
              </a:solidFill>
              <a:effectLst>
                <a:outerShdw blurRad="38100" dist="38100" dir="2700000" algn="tl">
                  <a:srgbClr val="C0C0C0"/>
                </a:outerShdw>
              </a:effectLst>
              <a:latin typeface="Arial" charset="0"/>
              <a:ea typeface="+mn-ea"/>
            </a:endParaRPr>
          </a:p>
        </p:txBody>
      </p:sp>
      <p:sp>
        <p:nvSpPr>
          <p:cNvPr id="432131" name="Rectangle 3"/>
          <p:cNvSpPr>
            <a:spLocks noChangeArrowheads="1"/>
          </p:cNvSpPr>
          <p:nvPr/>
        </p:nvSpPr>
        <p:spPr bwMode="auto">
          <a:xfrm>
            <a:off x="838200" y="838200"/>
            <a:ext cx="6324600" cy="532453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marL="457200" indent="-457200"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spcBef>
                <a:spcPct val="50000"/>
              </a:spcBef>
              <a:buFontTx/>
              <a:buAutoNum type="arabicPeriod"/>
            </a:pPr>
            <a:r>
              <a:rPr kumimoji="1" lang="es-MX" altLang="es-MX" sz="2000" b="1" dirty="0" smtClean="0">
                <a:solidFill>
                  <a:srgbClr val="0000CC"/>
                </a:solidFill>
                <a:effectLst>
                  <a:outerShdw blurRad="38100" dist="38100" dir="2700000" algn="tl">
                    <a:srgbClr val="C0C0C0"/>
                  </a:outerShdw>
                </a:effectLst>
                <a:latin typeface="Arial" pitchFamily="34" charset="0"/>
              </a:rPr>
              <a:t>OBEDIENCIA </a:t>
            </a:r>
            <a:r>
              <a:rPr kumimoji="1" lang="es-MX" altLang="es-MX" sz="2000" b="1" dirty="0">
                <a:solidFill>
                  <a:srgbClr val="0000CC"/>
                </a:solidFill>
                <a:effectLst>
                  <a:outerShdw blurRad="38100" dist="38100" dir="2700000" algn="tl">
                    <a:srgbClr val="C0C0C0"/>
                  </a:outerShdw>
                </a:effectLst>
                <a:latin typeface="Arial" pitchFamily="34" charset="0"/>
              </a:rPr>
              <a:t>LEGAL.</a:t>
            </a:r>
          </a:p>
          <a:p>
            <a:pPr eaLnBrk="1" hangingPunct="1">
              <a:spcBef>
                <a:spcPct val="50000"/>
              </a:spcBef>
              <a:buFontTx/>
              <a:buAutoNum type="arabicPeriod"/>
            </a:pPr>
            <a:r>
              <a:rPr kumimoji="1" lang="es-MX" altLang="es-MX" sz="2000" b="1" dirty="0" smtClean="0">
                <a:solidFill>
                  <a:srgbClr val="0000CC"/>
                </a:solidFill>
                <a:effectLst>
                  <a:outerShdw blurRad="38100" dist="38100" dir="2700000" algn="tl">
                    <a:srgbClr val="C0C0C0"/>
                  </a:outerShdw>
                </a:effectLst>
                <a:latin typeface="Arial" pitchFamily="34" charset="0"/>
              </a:rPr>
              <a:t>UTILIZACIÓN </a:t>
            </a:r>
            <a:r>
              <a:rPr kumimoji="1" lang="es-MX" altLang="es-MX" sz="2000" b="1" dirty="0">
                <a:solidFill>
                  <a:srgbClr val="0000CC"/>
                </a:solidFill>
                <a:effectLst>
                  <a:outerShdw blurRad="38100" dist="38100" dir="2700000" algn="tl">
                    <a:srgbClr val="C0C0C0"/>
                  </a:outerShdw>
                </a:effectLst>
                <a:latin typeface="Arial" pitchFamily="34" charset="0"/>
              </a:rPr>
              <a:t>DE RECOMPENSAS O SATISFACCIONES</a:t>
            </a:r>
          </a:p>
          <a:p>
            <a:pPr eaLnBrk="1" hangingPunct="1">
              <a:spcBef>
                <a:spcPct val="50000"/>
              </a:spcBef>
            </a:pPr>
            <a:r>
              <a:rPr kumimoji="1" lang="es-MX" altLang="es-MX" sz="2000" b="1" dirty="0">
                <a:solidFill>
                  <a:srgbClr val="0000CC"/>
                </a:solidFill>
                <a:effectLst>
                  <a:outerShdw blurRad="38100" dist="38100" dir="2700000" algn="tl">
                    <a:srgbClr val="C0C0C0"/>
                  </a:outerShdw>
                </a:effectLst>
                <a:latin typeface="Arial" pitchFamily="34" charset="0"/>
              </a:rPr>
              <a:t>      </a:t>
            </a:r>
            <a:r>
              <a:rPr kumimoji="1" lang="es-MX" altLang="es-MX" sz="2000" b="1" dirty="0">
                <a:solidFill>
                  <a:srgbClr val="FF0000"/>
                </a:solidFill>
                <a:effectLst>
                  <a:outerShdw blurRad="38100" dist="38100" dir="2700000" algn="tl">
                    <a:srgbClr val="C0C0C0"/>
                  </a:outerShdw>
                </a:effectLst>
                <a:latin typeface="Arial" pitchFamily="34" charset="0"/>
              </a:rPr>
              <a:t>(RELACION POSITIVA ENTRE RECOMPENSA Y DESEMPEÑO)</a:t>
            </a:r>
            <a:r>
              <a:rPr kumimoji="1" lang="es-MX" altLang="es-MX" sz="2000" b="1" dirty="0">
                <a:solidFill>
                  <a:srgbClr val="0000CC"/>
                </a:solidFill>
                <a:effectLst>
                  <a:outerShdw blurRad="38100" dist="38100" dir="2700000" algn="tl">
                    <a:srgbClr val="C0C0C0"/>
                  </a:outerShdw>
                </a:effectLst>
                <a:latin typeface="Arial" pitchFamily="34" charset="0"/>
              </a:rPr>
              <a:t> </a:t>
            </a:r>
          </a:p>
          <a:p>
            <a:pPr eaLnBrk="1" hangingPunct="1">
              <a:spcBef>
                <a:spcPct val="50000"/>
              </a:spcBef>
              <a:buFontTx/>
              <a:buAutoNum type="arabicPeriod" startAt="3"/>
            </a:pPr>
            <a:r>
              <a:rPr kumimoji="1" lang="es-MX" altLang="es-MX" sz="2000" b="1" dirty="0">
                <a:solidFill>
                  <a:srgbClr val="0000CC"/>
                </a:solidFill>
                <a:effectLst>
                  <a:outerShdw blurRad="38100" dist="38100" dir="2700000" algn="tl">
                    <a:srgbClr val="C0C0C0"/>
                  </a:outerShdw>
                </a:effectLst>
                <a:latin typeface="Arial" pitchFamily="34" charset="0"/>
              </a:rPr>
              <a:t>PAUTAS INTERIORIZADAS DE </a:t>
            </a:r>
            <a:r>
              <a:rPr kumimoji="1" lang="es-MX" altLang="es-MX" sz="2000" b="1" dirty="0" smtClean="0">
                <a:solidFill>
                  <a:srgbClr val="0000CC"/>
                </a:solidFill>
                <a:effectLst>
                  <a:outerShdw blurRad="38100" dist="38100" dir="2700000" algn="tl">
                    <a:srgbClr val="C0C0C0"/>
                  </a:outerShdw>
                </a:effectLst>
                <a:latin typeface="Arial" pitchFamily="34" charset="0"/>
              </a:rPr>
              <a:t>AUTODETERMINACIÓN</a:t>
            </a:r>
            <a:r>
              <a:rPr kumimoji="1" lang="es-MX" altLang="es-MX" sz="2000" b="1" dirty="0">
                <a:solidFill>
                  <a:srgbClr val="0000CC"/>
                </a:solidFill>
                <a:effectLst>
                  <a:outerShdw blurRad="38100" dist="38100" dir="2700000" algn="tl">
                    <a:srgbClr val="C0C0C0"/>
                  </a:outerShdw>
                </a:effectLst>
                <a:latin typeface="Arial" pitchFamily="34" charset="0"/>
              </a:rPr>
              <a:t>. </a:t>
            </a:r>
          </a:p>
          <a:p>
            <a:pPr eaLnBrk="1" hangingPunct="1">
              <a:spcBef>
                <a:spcPct val="50000"/>
              </a:spcBef>
            </a:pPr>
            <a:r>
              <a:rPr kumimoji="1" lang="es-MX" altLang="es-MX" sz="2000" b="1" dirty="0">
                <a:solidFill>
                  <a:srgbClr val="0000CC"/>
                </a:solidFill>
                <a:effectLst>
                  <a:outerShdw blurRad="38100" dist="38100" dir="2700000" algn="tl">
                    <a:srgbClr val="C0C0C0"/>
                  </a:outerShdw>
                </a:effectLst>
                <a:latin typeface="Arial" pitchFamily="34" charset="0"/>
              </a:rPr>
              <a:t>      </a:t>
            </a:r>
            <a:r>
              <a:rPr kumimoji="1" lang="es-MX" altLang="es-MX" sz="2000" b="1" dirty="0">
                <a:solidFill>
                  <a:srgbClr val="FF0000"/>
                </a:solidFill>
                <a:effectLst>
                  <a:outerShdw blurRad="38100" dist="38100" dir="2700000" algn="tl">
                    <a:srgbClr val="C0C0C0"/>
                  </a:outerShdw>
                </a:effectLst>
                <a:latin typeface="Arial" pitchFamily="34" charset="0"/>
              </a:rPr>
              <a:t>(EMPLEO DE HABILIDADES Y TALENTOS PROPIOS)</a:t>
            </a:r>
          </a:p>
          <a:p>
            <a:pPr eaLnBrk="1" hangingPunct="1">
              <a:spcBef>
                <a:spcPct val="50000"/>
              </a:spcBef>
              <a:buFontTx/>
              <a:buAutoNum type="arabicPeriod" startAt="4"/>
            </a:pPr>
            <a:r>
              <a:rPr kumimoji="1" lang="es-MX" altLang="es-MX" sz="2000" b="1" dirty="0">
                <a:solidFill>
                  <a:srgbClr val="0000CC"/>
                </a:solidFill>
                <a:effectLst>
                  <a:outerShdw blurRad="38100" dist="38100" dir="2700000" algn="tl">
                    <a:srgbClr val="C0C0C0"/>
                  </a:outerShdw>
                </a:effectLst>
                <a:latin typeface="Arial" pitchFamily="34" charset="0"/>
              </a:rPr>
              <a:t>VALORES INTERIORIZADOS Y CONCEPTO DE SI MISMO.</a:t>
            </a:r>
          </a:p>
          <a:p>
            <a:pPr eaLnBrk="1" hangingPunct="1">
              <a:spcBef>
                <a:spcPct val="50000"/>
              </a:spcBef>
            </a:pPr>
            <a:r>
              <a:rPr kumimoji="1" lang="es-MX" altLang="es-MX" sz="2000" b="1" dirty="0">
                <a:solidFill>
                  <a:srgbClr val="0000CC"/>
                </a:solidFill>
                <a:effectLst>
                  <a:outerShdw blurRad="38100" dist="38100" dir="2700000" algn="tl">
                    <a:srgbClr val="C0C0C0"/>
                  </a:outerShdw>
                </a:effectLst>
                <a:latin typeface="Arial" pitchFamily="34" charset="0"/>
              </a:rPr>
              <a:t>      </a:t>
            </a:r>
            <a:r>
              <a:rPr kumimoji="1" lang="es-MX" altLang="es-MX" sz="2000" b="1" dirty="0">
                <a:solidFill>
                  <a:srgbClr val="FF0000"/>
                </a:solidFill>
                <a:effectLst>
                  <a:outerShdw blurRad="38100" dist="38100" dir="2700000" algn="tl">
                    <a:srgbClr val="C0C0C0"/>
                  </a:outerShdw>
                </a:effectLst>
                <a:latin typeface="Arial" pitchFamily="34" charset="0"/>
              </a:rPr>
              <a:t>(SE INCORPORA LA </a:t>
            </a:r>
            <a:r>
              <a:rPr kumimoji="1" lang="es-MX" altLang="es-MX" sz="2000" b="1" u="sng" dirty="0" smtClean="0">
                <a:solidFill>
                  <a:srgbClr val="0000CC"/>
                </a:solidFill>
                <a:effectLst>
                  <a:outerShdw blurRad="38100" dist="38100" dir="2700000" algn="tl">
                    <a:srgbClr val="C0C0C0"/>
                  </a:outerShdw>
                </a:effectLst>
                <a:latin typeface="Arial" pitchFamily="34" charset="0"/>
              </a:rPr>
              <a:t>MISIÓN</a:t>
            </a:r>
            <a:r>
              <a:rPr kumimoji="1" lang="es-MX" altLang="es-MX" sz="2000" b="1" dirty="0" smtClean="0">
                <a:solidFill>
                  <a:srgbClr val="FF0000"/>
                </a:solidFill>
                <a:effectLst>
                  <a:outerShdw blurRad="38100" dist="38100" dir="2700000" algn="tl">
                    <a:srgbClr val="C0C0C0"/>
                  </a:outerShdw>
                </a:effectLst>
                <a:latin typeface="Arial" pitchFamily="34" charset="0"/>
              </a:rPr>
              <a:t> </a:t>
            </a:r>
            <a:r>
              <a:rPr kumimoji="1" lang="es-MX" altLang="es-MX" sz="2000" b="1" dirty="0">
                <a:solidFill>
                  <a:srgbClr val="FF0000"/>
                </a:solidFill>
                <a:effectLst>
                  <a:outerShdw blurRad="38100" dist="38100" dir="2700000" algn="tl">
                    <a:srgbClr val="C0C0C0"/>
                  </a:outerShdw>
                </a:effectLst>
                <a:latin typeface="Arial" pitchFamily="34" charset="0"/>
              </a:rPr>
              <a:t>Y </a:t>
            </a:r>
            <a:r>
              <a:rPr kumimoji="1" lang="es-MX" altLang="es-MX" sz="2000" b="1" u="sng" dirty="0">
                <a:solidFill>
                  <a:srgbClr val="0000CC"/>
                </a:solidFill>
                <a:effectLst>
                  <a:outerShdw blurRad="38100" dist="38100" dir="2700000" algn="tl">
                    <a:srgbClr val="C0C0C0"/>
                  </a:outerShdw>
                </a:effectLst>
                <a:latin typeface="Arial" pitchFamily="34" charset="0"/>
              </a:rPr>
              <a:t>OBJETIVOS</a:t>
            </a:r>
            <a:r>
              <a:rPr kumimoji="1" lang="es-MX" altLang="es-MX" sz="2000" b="1" dirty="0">
                <a:solidFill>
                  <a:srgbClr val="FF0000"/>
                </a:solidFill>
                <a:effectLst>
                  <a:outerShdw blurRad="38100" dist="38100" dir="2700000" algn="tl">
                    <a:srgbClr val="C0C0C0"/>
                  </a:outerShdw>
                </a:effectLst>
                <a:latin typeface="Arial" pitchFamily="34" charset="0"/>
              </a:rPr>
              <a:t> DE LA ORGANIZACIÓN COMO VALORES ADQUIRIDOS PROPIOS).</a:t>
            </a:r>
            <a:endParaRPr kumimoji="1" lang="es-ES" altLang="es-MX" sz="2000" b="1" dirty="0">
              <a:solidFill>
                <a:srgbClr val="FF0000"/>
              </a:solidFill>
              <a:effectLst>
                <a:outerShdw blurRad="38100" dist="38100" dir="2700000" algn="tl">
                  <a:srgbClr val="C0C0C0"/>
                </a:outerShdw>
              </a:effectLst>
              <a:latin typeface="Arial" pitchFamily="34" charset="0"/>
            </a:endParaRPr>
          </a:p>
        </p:txBody>
      </p:sp>
      <p:sp>
        <p:nvSpPr>
          <p:cNvPr id="48132" name="Rectangle 4"/>
          <p:cNvSpPr>
            <a:spLocks noChangeArrowheads="1"/>
          </p:cNvSpPr>
          <p:nvPr/>
        </p:nvSpPr>
        <p:spPr bwMode="auto">
          <a:xfrm>
            <a:off x="3157538" y="1025525"/>
            <a:ext cx="1841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ES">
              <a:latin typeface="Times New Roman" charset="0"/>
              <a:ea typeface="ＭＳ Ｐゴシック" charset="0"/>
            </a:endParaRPr>
          </a:p>
        </p:txBody>
      </p:sp>
      <p:sp>
        <p:nvSpPr>
          <p:cNvPr id="48133" name="Rectangle 9"/>
          <p:cNvSpPr>
            <a:spLocks noChangeArrowheads="1"/>
          </p:cNvSpPr>
          <p:nvPr/>
        </p:nvSpPr>
        <p:spPr bwMode="auto">
          <a:xfrm>
            <a:off x="3244850" y="2185988"/>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pic>
        <p:nvPicPr>
          <p:cNvPr id="107525" name="Picture 8" descr="http://t0.gstatic.com/images?q=tbn:ANd9GcSQFbhxiakLrPqQLFJBDA8ztJYjvrVlFF0BWw2jtn2dr3NoaoKK">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6600" y="1295400"/>
            <a:ext cx="2038350" cy="4800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432130"/>
                                        </p:tgtEl>
                                        <p:attrNameLst>
                                          <p:attrName>style.visibility</p:attrName>
                                        </p:attrNameLst>
                                      </p:cBhvr>
                                      <p:to>
                                        <p:strVal val="visible"/>
                                      </p:to>
                                    </p:set>
                                    <p:animEffect transition="in" filter="barn(outHorizontal)">
                                      <p:cBhvr>
                                        <p:cTn id="7" dur="500"/>
                                        <p:tgtEl>
                                          <p:spTgt spid="432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2130" grpId="0"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1306513" y="457200"/>
            <a:ext cx="7072312" cy="609600"/>
          </a:xfrm>
        </p:spPr>
        <p:txBody>
          <a:bodyPr lIns="92075" tIns="46038" rIns="92075" bIns="46038"/>
          <a:lstStyle/>
          <a:p>
            <a:pPr algn="ctr" eaLnBrk="1" hangingPunct="1">
              <a:defRPr/>
            </a:pPr>
            <a:r>
              <a:rPr lang="es-MX" sz="2800" smtClean="0">
                <a:effectLst>
                  <a:outerShdw blurRad="38100" dist="38100" dir="2700000" algn="tl">
                    <a:srgbClr val="C0C0C0"/>
                  </a:outerShdw>
                </a:effectLst>
                <a:ea typeface="+mj-ea"/>
                <a:cs typeface="+mj-cs"/>
              </a:rPr>
              <a:t>ENFOQUES DE APOYO A LOS RECURSOS HUMANOS </a:t>
            </a:r>
            <a:endParaRPr lang="es-ES" sz="2800" smtClean="0">
              <a:effectLst>
                <a:outerShdw blurRad="38100" dist="38100" dir="2700000" algn="tl">
                  <a:srgbClr val="C0C0C0"/>
                </a:outerShdw>
              </a:effectLst>
              <a:ea typeface="+mj-ea"/>
              <a:cs typeface="+mj-cs"/>
            </a:endParaRPr>
          </a:p>
        </p:txBody>
      </p:sp>
      <p:sp>
        <p:nvSpPr>
          <p:cNvPr id="79876" name="Text Box 4"/>
          <p:cNvSpPr txBox="1">
            <a:spLocks noChangeArrowheads="1"/>
          </p:cNvSpPr>
          <p:nvPr/>
        </p:nvSpPr>
        <p:spPr bwMode="auto">
          <a:xfrm>
            <a:off x="2868613" y="6448425"/>
            <a:ext cx="3416300"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r>
              <a:rPr kumimoji="1" lang="es-ES" sz="1000" b="1" smtClean="0">
                <a:solidFill>
                  <a:schemeClr val="tx2"/>
                </a:solidFill>
                <a:latin typeface="Arial" charset="0"/>
              </a:rPr>
              <a:t>PROHIBIDA SU  REPRODUCCION TOTAL O PARCIAL</a:t>
            </a:r>
          </a:p>
        </p:txBody>
      </p:sp>
      <p:sp>
        <p:nvSpPr>
          <p:cNvPr id="79878" name="Text Box 6"/>
          <p:cNvSpPr txBox="1">
            <a:spLocks noChangeArrowheads="1"/>
          </p:cNvSpPr>
          <p:nvPr/>
        </p:nvSpPr>
        <p:spPr bwMode="auto">
          <a:xfrm>
            <a:off x="849313" y="1052513"/>
            <a:ext cx="8058150" cy="831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buFontTx/>
              <a:buChar char="•"/>
            </a:pPr>
            <a:r>
              <a:rPr kumimoji="1" lang="es-MX" altLang="es-MX" b="1" dirty="0">
                <a:solidFill>
                  <a:schemeClr val="tx2"/>
                </a:solidFill>
                <a:latin typeface="Arial" pitchFamily="34" charset="0"/>
              </a:rPr>
              <a:t> </a:t>
            </a:r>
            <a:r>
              <a:rPr kumimoji="1" lang="es-MX" altLang="es-MX" b="1" dirty="0">
                <a:solidFill>
                  <a:srgbClr val="CC0000"/>
                </a:solidFill>
                <a:effectLst>
                  <a:outerShdw blurRad="38100" dist="38100" dir="2700000" algn="tl">
                    <a:srgbClr val="C0C0C0"/>
                  </a:outerShdw>
                </a:effectLst>
                <a:latin typeface="Arial" pitchFamily="34" charset="0"/>
              </a:rPr>
              <a:t>ENFOQUE </a:t>
            </a:r>
            <a:r>
              <a:rPr kumimoji="1" lang="es-MX" altLang="es-MX" b="1" dirty="0" smtClean="0">
                <a:solidFill>
                  <a:srgbClr val="CC0000"/>
                </a:solidFill>
                <a:effectLst>
                  <a:outerShdw blurRad="38100" dist="38100" dir="2700000" algn="tl">
                    <a:srgbClr val="C0C0C0"/>
                  </a:outerShdw>
                </a:effectLst>
                <a:latin typeface="Arial" pitchFamily="34" charset="0"/>
              </a:rPr>
              <a:t>ESTRATÉGICO</a:t>
            </a:r>
            <a:r>
              <a:rPr kumimoji="1" lang="es-MX" altLang="es-MX" b="1" dirty="0">
                <a:solidFill>
                  <a:schemeClr val="tx2"/>
                </a:solidFill>
                <a:latin typeface="Arial" pitchFamily="34" charset="0"/>
              </a:rPr>
              <a:t>:  </a:t>
            </a:r>
            <a:r>
              <a:rPr kumimoji="1" lang="es-MX" altLang="es-MX" b="1" dirty="0">
                <a:solidFill>
                  <a:srgbClr val="0000CC"/>
                </a:solidFill>
                <a:latin typeface="Arial" pitchFamily="34" charset="0"/>
              </a:rPr>
              <a:t>LOS RECURSOS DEBEN </a:t>
            </a:r>
          </a:p>
          <a:p>
            <a:pPr algn="just" eaLnBrk="1" hangingPunct="1"/>
            <a:r>
              <a:rPr kumimoji="1" lang="es-MX" altLang="es-MX" b="1" dirty="0">
                <a:solidFill>
                  <a:srgbClr val="0000CC"/>
                </a:solidFill>
                <a:latin typeface="Arial" pitchFamily="34" charset="0"/>
              </a:rPr>
              <a:t>DE CONTRIBUIR AL ÉXITO DE LA ORGANIZACIÓN.</a:t>
            </a:r>
          </a:p>
        </p:txBody>
      </p:sp>
      <p:pic>
        <p:nvPicPr>
          <p:cNvPr id="2" name="Imagen 1"/>
          <p:cNvPicPr>
            <a:picLocks noChangeAspect="1"/>
          </p:cNvPicPr>
          <p:nvPr/>
        </p:nvPicPr>
        <p:blipFill>
          <a:blip r:embed="rId3"/>
          <a:stretch>
            <a:fillRect/>
          </a:stretch>
        </p:blipFill>
        <p:spPr>
          <a:xfrm>
            <a:off x="1331640" y="1988840"/>
            <a:ext cx="7101167" cy="4032448"/>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79874"/>
                                        </p:tgtEl>
                                        <p:attrNameLst>
                                          <p:attrName>style.visibility</p:attrName>
                                        </p:attrNameLst>
                                      </p:cBhvr>
                                      <p:to>
                                        <p:strVal val="visible"/>
                                      </p:to>
                                    </p:set>
                                    <p:animEffect transition="in" filter="barn(outHorizontal)">
                                      <p:cBhvr>
                                        <p:cTn id="7" dur="500"/>
                                        <p:tgtEl>
                                          <p:spTgt spid="79874"/>
                                        </p:tgtEl>
                                      </p:cBhvr>
                                    </p:animEffect>
                                  </p:childTnLst>
                                </p:cTn>
                              </p:par>
                            </p:childTnLst>
                          </p:cTn>
                        </p:par>
                        <p:par>
                          <p:cTn id="8" fill="hold" nodeType="afterGroup">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79876"/>
                                        </p:tgtEl>
                                        <p:attrNameLst>
                                          <p:attrName>style.visibility</p:attrName>
                                        </p:attrNameLst>
                                      </p:cBhvr>
                                      <p:to>
                                        <p:strVal val="visible"/>
                                      </p:to>
                                    </p:set>
                                    <p:anim calcmode="lin" valueType="num">
                                      <p:cBhvr additive="base">
                                        <p:cTn id="11" dur="500" fill="hold"/>
                                        <p:tgtEl>
                                          <p:spTgt spid="79876"/>
                                        </p:tgtEl>
                                        <p:attrNameLst>
                                          <p:attrName>ppt_x</p:attrName>
                                        </p:attrNameLst>
                                      </p:cBhvr>
                                      <p:tavLst>
                                        <p:tav tm="0">
                                          <p:val>
                                            <p:strVal val="0-#ppt_w/2"/>
                                          </p:val>
                                        </p:tav>
                                        <p:tav tm="100000">
                                          <p:val>
                                            <p:strVal val="#ppt_x"/>
                                          </p:val>
                                        </p:tav>
                                      </p:tavLst>
                                    </p:anim>
                                    <p:anim calcmode="lin" valueType="num">
                                      <p:cBhvr additive="base">
                                        <p:cTn id="12" dur="500" fill="hold"/>
                                        <p:tgtEl>
                                          <p:spTgt spid="79876"/>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2" presetClass="entr" presetSubtype="3" fill="hold" grpId="0" nodeType="afterEffect">
                                  <p:stCondLst>
                                    <p:cond delay="0"/>
                                  </p:stCondLst>
                                  <p:childTnLst>
                                    <p:set>
                                      <p:cBhvr>
                                        <p:cTn id="15" dur="1" fill="hold">
                                          <p:stCondLst>
                                            <p:cond delay="0"/>
                                          </p:stCondLst>
                                        </p:cTn>
                                        <p:tgtEl>
                                          <p:spTgt spid="79878"/>
                                        </p:tgtEl>
                                        <p:attrNameLst>
                                          <p:attrName>style.visibility</p:attrName>
                                        </p:attrNameLst>
                                      </p:cBhvr>
                                      <p:to>
                                        <p:strVal val="visible"/>
                                      </p:to>
                                    </p:set>
                                    <p:anim calcmode="lin" valueType="num">
                                      <p:cBhvr additive="base">
                                        <p:cTn id="16" dur="500" fill="hold"/>
                                        <p:tgtEl>
                                          <p:spTgt spid="79878"/>
                                        </p:tgtEl>
                                        <p:attrNameLst>
                                          <p:attrName>ppt_x</p:attrName>
                                        </p:attrNameLst>
                                      </p:cBhvr>
                                      <p:tavLst>
                                        <p:tav tm="0">
                                          <p:val>
                                            <p:strVal val="1+#ppt_w/2"/>
                                          </p:val>
                                        </p:tav>
                                        <p:tav tm="100000">
                                          <p:val>
                                            <p:strVal val="#ppt_x"/>
                                          </p:val>
                                        </p:tav>
                                      </p:tavLst>
                                    </p:anim>
                                    <p:anim calcmode="lin" valueType="num">
                                      <p:cBhvr additive="base">
                                        <p:cTn id="17" dur="500" fill="hold"/>
                                        <p:tgtEl>
                                          <p:spTgt spid="7987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4" grpId="0" autoUpdateAnimBg="0"/>
      <p:bldP spid="79876" grpId="0" autoUpdateAnimBg="0"/>
      <p:bldP spid="79878"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ctrTitle" idx="4294967295"/>
          </p:nvPr>
        </p:nvSpPr>
        <p:spPr>
          <a:xfrm>
            <a:off x="2274888" y="333375"/>
            <a:ext cx="6869112" cy="609600"/>
          </a:xfrm>
          <a:extLst>
            <a:ext uri="{FAA26D3D-D897-4be2-8F04-BA451C77F1D7}">
              <ma14:placeholderFlag xmlns:ma14="http://schemas.microsoft.com/office/mac/drawingml/2011/main" val="1"/>
            </a:ext>
          </a:extLst>
        </p:spPr>
        <p:txBody>
          <a:bodyPr lIns="92075" tIns="46038" rIns="92075" bIns="46038" anchor="b"/>
          <a:lstStyle/>
          <a:p>
            <a:pPr eaLnBrk="1" hangingPunct="1">
              <a:defRPr/>
            </a:pPr>
            <a:r>
              <a:rPr lang="es-MX" sz="5400"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mj-ea"/>
                <a:cs typeface="+mj-cs"/>
              </a:rPr>
              <a:t>BIBLIOGRAFIA </a:t>
            </a:r>
            <a:endParaRPr lang="es-ES" sz="5400"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mj-ea"/>
              <a:cs typeface="+mj-cs"/>
            </a:endParaRPr>
          </a:p>
        </p:txBody>
      </p:sp>
      <p:sp>
        <p:nvSpPr>
          <p:cNvPr id="2" name="Rectángulo 1"/>
          <p:cNvSpPr/>
          <p:nvPr/>
        </p:nvSpPr>
        <p:spPr>
          <a:xfrm>
            <a:off x="755576" y="980728"/>
            <a:ext cx="8136904" cy="4401205"/>
          </a:xfrm>
          <a:prstGeom prst="rect">
            <a:avLst/>
          </a:prstGeom>
        </p:spPr>
        <p:txBody>
          <a:bodyPr wrap="square">
            <a:spAutoFit/>
          </a:bodyPr>
          <a:lstStyle/>
          <a:p>
            <a:pPr marL="514350" indent="-514350" algn="just">
              <a:buFont typeface="+mj-lt"/>
              <a:buAutoNum type="arabicPeriod" startAt="8"/>
            </a:pPr>
            <a:r>
              <a:rPr lang="es-MX" sz="2800" b="1" dirty="0" smtClean="0"/>
              <a:t>Evidencias </a:t>
            </a:r>
            <a:r>
              <a:rPr lang="es-MX" sz="2800" b="1" dirty="0"/>
              <a:t>y perspectivas para el siglo XXI</a:t>
            </a:r>
            <a:r>
              <a:rPr lang="es-MX" sz="2800" dirty="0"/>
              <a:t>. FT Prentice Hall: </a:t>
            </a:r>
            <a:r>
              <a:rPr lang="es-MX" sz="2800" dirty="0" smtClean="0"/>
              <a:t>España</a:t>
            </a:r>
          </a:p>
          <a:p>
            <a:pPr algn="just"/>
            <a:endParaRPr lang="es-MX" sz="2800" dirty="0"/>
          </a:p>
          <a:p>
            <a:pPr marL="514350" indent="-514350" algn="just">
              <a:buFont typeface="+mj-lt"/>
              <a:buAutoNum type="arabicPeriod" startAt="9"/>
            </a:pPr>
            <a:r>
              <a:rPr lang="es-MX" sz="2800" dirty="0" smtClean="0"/>
              <a:t>Chiavenato</a:t>
            </a:r>
            <a:r>
              <a:rPr lang="es-MX" sz="2800" dirty="0"/>
              <a:t>, Idalberto (2010). </a:t>
            </a:r>
            <a:r>
              <a:rPr lang="es-MX" sz="2800" b="1" dirty="0"/>
              <a:t>Innovaciones de la administración. Tendencias y estrategias</a:t>
            </a:r>
            <a:r>
              <a:rPr lang="es-MX" sz="2800" dirty="0"/>
              <a:t>. 5ª </a:t>
            </a:r>
            <a:r>
              <a:rPr lang="es-MX" sz="2800" dirty="0" smtClean="0"/>
              <a:t>ed. McGraw </a:t>
            </a:r>
            <a:r>
              <a:rPr lang="es-MX" sz="2800" dirty="0"/>
              <a:t>Hill: </a:t>
            </a:r>
            <a:r>
              <a:rPr lang="es-MX" sz="2800" dirty="0" smtClean="0"/>
              <a:t>México</a:t>
            </a:r>
          </a:p>
          <a:p>
            <a:pPr algn="just"/>
            <a:endParaRPr lang="es-MX" sz="2800" dirty="0"/>
          </a:p>
          <a:p>
            <a:pPr marL="514350" indent="-514350" algn="just">
              <a:buFont typeface="+mj-lt"/>
              <a:buAutoNum type="arabicPeriod" startAt="10"/>
            </a:pPr>
            <a:r>
              <a:rPr lang="es-MX" sz="2800" dirty="0" smtClean="0"/>
              <a:t>Gómez</a:t>
            </a:r>
            <a:r>
              <a:rPr lang="es-MX" sz="2800" dirty="0"/>
              <a:t>-Mejía, Luis R., Balkin, David B. y Cardy, Robert L. (2007). </a:t>
            </a:r>
            <a:r>
              <a:rPr lang="es-MX" sz="2800" b="1" dirty="0"/>
              <a:t>Gestión de </a:t>
            </a:r>
            <a:r>
              <a:rPr lang="es-MX" sz="2800" b="1" dirty="0" smtClean="0"/>
              <a:t>Recursos Humanos</a:t>
            </a:r>
            <a:r>
              <a:rPr lang="es-MX" sz="2800" dirty="0"/>
              <a:t>. Prentice Hall: España</a:t>
            </a:r>
            <a:r>
              <a:rPr lang="es-MX" sz="2800" dirty="0" smtClean="0"/>
              <a:t>.</a:t>
            </a:r>
            <a:endParaRPr lang="es-MX" sz="2800" dirty="0"/>
          </a:p>
        </p:txBody>
      </p:sp>
    </p:spTree>
    <p:extLst>
      <p:ext uri="{BB962C8B-B14F-4D97-AF65-F5344CB8AC3E}">
        <p14:creationId xmlns:p14="http://schemas.microsoft.com/office/powerpoint/2010/main" val="4285256304"/>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49154"/>
                                        </p:tgtEl>
                                        <p:attrNameLst>
                                          <p:attrName>style.visibility</p:attrName>
                                        </p:attrNameLst>
                                      </p:cBhvr>
                                      <p:to>
                                        <p:strVal val="visible"/>
                                      </p:to>
                                    </p:set>
                                    <p:anim calcmode="lin" valueType="num">
                                      <p:cBhvr additive="base">
                                        <p:cTn id="7" dur="500" fill="hold"/>
                                        <p:tgtEl>
                                          <p:spTgt spid="49154"/>
                                        </p:tgtEl>
                                        <p:attrNameLst>
                                          <p:attrName>ppt_x</p:attrName>
                                        </p:attrNameLst>
                                      </p:cBhvr>
                                      <p:tavLst>
                                        <p:tav tm="0">
                                          <p:val>
                                            <p:strVal val="0-#ppt_w/2"/>
                                          </p:val>
                                        </p:tav>
                                        <p:tav tm="100000">
                                          <p:val>
                                            <p:strVal val="#ppt_x"/>
                                          </p:val>
                                        </p:tav>
                                      </p:tavLst>
                                    </p:anim>
                                    <p:anim calcmode="lin" valueType="num">
                                      <p:cBhvr additive="base">
                                        <p:cTn id="8" dur="500" fill="hold"/>
                                        <p:tgtEl>
                                          <p:spTgt spid="491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1187624" y="332656"/>
            <a:ext cx="7072312" cy="609600"/>
          </a:xfrm>
        </p:spPr>
        <p:txBody>
          <a:bodyPr lIns="92075" tIns="46038" rIns="92075" bIns="46038"/>
          <a:lstStyle/>
          <a:p>
            <a:pPr algn="ctr" eaLnBrk="1" hangingPunct="1">
              <a:defRPr/>
            </a:pPr>
            <a:r>
              <a:rPr lang="es-MX" sz="2800" dirty="0" smtClean="0">
                <a:effectLst>
                  <a:outerShdw blurRad="38100" dist="38100" dir="2700000" algn="tl">
                    <a:srgbClr val="C0C0C0"/>
                  </a:outerShdw>
                </a:effectLst>
                <a:ea typeface="+mj-ea"/>
                <a:cs typeface="+mj-cs"/>
              </a:rPr>
              <a:t>ENFOQUES DE APOYO A LOS RECURSOS HUMANOS </a:t>
            </a:r>
            <a:endParaRPr lang="es-ES" sz="2800" dirty="0" smtClean="0">
              <a:effectLst>
                <a:outerShdw blurRad="38100" dist="38100" dir="2700000" algn="tl">
                  <a:srgbClr val="C0C0C0"/>
                </a:outerShdw>
              </a:effectLst>
              <a:ea typeface="+mj-ea"/>
              <a:cs typeface="+mj-cs"/>
            </a:endParaRPr>
          </a:p>
        </p:txBody>
      </p:sp>
      <p:sp>
        <p:nvSpPr>
          <p:cNvPr id="79876" name="Text Box 4"/>
          <p:cNvSpPr txBox="1">
            <a:spLocks noChangeArrowheads="1"/>
          </p:cNvSpPr>
          <p:nvPr/>
        </p:nvSpPr>
        <p:spPr bwMode="auto">
          <a:xfrm>
            <a:off x="2868613" y="6448425"/>
            <a:ext cx="3416300"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r>
              <a:rPr kumimoji="1" lang="es-ES" sz="1000" b="1" smtClean="0">
                <a:solidFill>
                  <a:schemeClr val="tx2"/>
                </a:solidFill>
                <a:latin typeface="Arial" charset="0"/>
              </a:rPr>
              <a:t>PROHIBIDA SU  REPRODUCCION TOTAL O PARCIAL</a:t>
            </a:r>
          </a:p>
        </p:txBody>
      </p:sp>
      <p:pic>
        <p:nvPicPr>
          <p:cNvPr id="3" name="Imagen 2"/>
          <p:cNvPicPr>
            <a:picLocks noChangeAspect="1"/>
          </p:cNvPicPr>
          <p:nvPr/>
        </p:nvPicPr>
        <p:blipFill>
          <a:blip r:embed="rId3"/>
          <a:stretch>
            <a:fillRect/>
          </a:stretch>
        </p:blipFill>
        <p:spPr>
          <a:xfrm>
            <a:off x="755575" y="836712"/>
            <a:ext cx="8417075" cy="6021288"/>
          </a:xfrm>
          <a:prstGeom prst="rect">
            <a:avLst/>
          </a:prstGeom>
        </p:spPr>
      </p:pic>
    </p:spTree>
    <p:extLst>
      <p:ext uri="{BB962C8B-B14F-4D97-AF65-F5344CB8AC3E}">
        <p14:creationId xmlns:p14="http://schemas.microsoft.com/office/powerpoint/2010/main" val="1484169601"/>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79874"/>
                                        </p:tgtEl>
                                        <p:attrNameLst>
                                          <p:attrName>style.visibility</p:attrName>
                                        </p:attrNameLst>
                                      </p:cBhvr>
                                      <p:to>
                                        <p:strVal val="visible"/>
                                      </p:to>
                                    </p:set>
                                    <p:animEffect transition="in" filter="barn(outHorizontal)">
                                      <p:cBhvr>
                                        <p:cTn id="7" dur="500"/>
                                        <p:tgtEl>
                                          <p:spTgt spid="79874"/>
                                        </p:tgtEl>
                                      </p:cBhvr>
                                    </p:animEffect>
                                  </p:childTnLst>
                                </p:cTn>
                              </p:par>
                            </p:childTnLst>
                          </p:cTn>
                        </p:par>
                        <p:par>
                          <p:cTn id="8" fill="hold" nodeType="afterGroup">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79876"/>
                                        </p:tgtEl>
                                        <p:attrNameLst>
                                          <p:attrName>style.visibility</p:attrName>
                                        </p:attrNameLst>
                                      </p:cBhvr>
                                      <p:to>
                                        <p:strVal val="visible"/>
                                      </p:to>
                                    </p:set>
                                    <p:anim calcmode="lin" valueType="num">
                                      <p:cBhvr additive="base">
                                        <p:cTn id="11" dur="500" fill="hold"/>
                                        <p:tgtEl>
                                          <p:spTgt spid="79876"/>
                                        </p:tgtEl>
                                        <p:attrNameLst>
                                          <p:attrName>ppt_x</p:attrName>
                                        </p:attrNameLst>
                                      </p:cBhvr>
                                      <p:tavLst>
                                        <p:tav tm="0">
                                          <p:val>
                                            <p:strVal val="0-#ppt_w/2"/>
                                          </p:val>
                                        </p:tav>
                                        <p:tav tm="100000">
                                          <p:val>
                                            <p:strVal val="#ppt_x"/>
                                          </p:val>
                                        </p:tav>
                                      </p:tavLst>
                                    </p:anim>
                                    <p:anim calcmode="lin" valueType="num">
                                      <p:cBhvr additive="base">
                                        <p:cTn id="12" dur="500" fill="hold"/>
                                        <p:tgtEl>
                                          <p:spTgt spid="798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4" grpId="0" autoUpdateAnimBg="0"/>
      <p:bldP spid="79876" grpId="0"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683568" y="332656"/>
            <a:ext cx="8208912" cy="609600"/>
          </a:xfrm>
        </p:spPr>
        <p:txBody>
          <a:bodyPr lIns="92075" tIns="46038" rIns="92075" bIns="46038"/>
          <a:lstStyle/>
          <a:p>
            <a:pPr algn="ctr" eaLnBrk="1" hangingPunct="1">
              <a:defRPr/>
            </a:pPr>
            <a:r>
              <a:rPr lang="es-MX" sz="2800" dirty="0" smtClean="0">
                <a:effectLst>
                  <a:outerShdw blurRad="38100" dist="38100" dir="2700000" algn="tl">
                    <a:srgbClr val="C0C0C0"/>
                  </a:outerShdw>
                </a:effectLst>
                <a:ea typeface="+mj-ea"/>
                <a:cs typeface="+mj-cs"/>
              </a:rPr>
              <a:t>ENFOQUES DE APOYO A LOS RECURSOS HUMANOS </a:t>
            </a:r>
            <a:endParaRPr lang="es-ES" sz="2800" dirty="0" smtClean="0">
              <a:effectLst>
                <a:outerShdw blurRad="38100" dist="38100" dir="2700000" algn="tl">
                  <a:srgbClr val="C0C0C0"/>
                </a:outerShdw>
              </a:effectLst>
              <a:ea typeface="+mj-ea"/>
              <a:cs typeface="+mj-cs"/>
            </a:endParaRPr>
          </a:p>
        </p:txBody>
      </p:sp>
      <p:sp>
        <p:nvSpPr>
          <p:cNvPr id="79876" name="Text Box 4"/>
          <p:cNvSpPr txBox="1">
            <a:spLocks noChangeArrowheads="1"/>
          </p:cNvSpPr>
          <p:nvPr/>
        </p:nvSpPr>
        <p:spPr bwMode="auto">
          <a:xfrm>
            <a:off x="2868613" y="6448425"/>
            <a:ext cx="3416300"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r>
              <a:rPr kumimoji="1" lang="es-ES" sz="1000" b="1" smtClean="0">
                <a:solidFill>
                  <a:schemeClr val="tx2"/>
                </a:solidFill>
                <a:latin typeface="Arial" charset="0"/>
              </a:rPr>
              <a:t>PROHIBIDA SU  REPRODUCCION TOTAL O PARCIAL</a:t>
            </a:r>
          </a:p>
        </p:txBody>
      </p:sp>
      <p:sp>
        <p:nvSpPr>
          <p:cNvPr id="79878" name="Text Box 6"/>
          <p:cNvSpPr txBox="1">
            <a:spLocks noChangeArrowheads="1"/>
          </p:cNvSpPr>
          <p:nvPr/>
        </p:nvSpPr>
        <p:spPr bwMode="auto">
          <a:xfrm>
            <a:off x="827088" y="908720"/>
            <a:ext cx="8208962" cy="19389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buFont typeface="Arial" pitchFamily="34" charset="0"/>
              <a:buChar char="•"/>
            </a:pPr>
            <a:r>
              <a:rPr kumimoji="1" lang="es-MX" altLang="es-MX" b="1" dirty="0">
                <a:solidFill>
                  <a:srgbClr val="CC0000"/>
                </a:solidFill>
                <a:effectLst>
                  <a:outerShdw blurRad="38100" dist="38100" dir="2700000" algn="tl">
                    <a:srgbClr val="C0C0C0"/>
                  </a:outerShdw>
                </a:effectLst>
                <a:latin typeface="Arial" pitchFamily="34" charset="0"/>
              </a:rPr>
              <a:t>ENFOQUE DE LOS RECURSOS HUMANOS</a:t>
            </a:r>
            <a:r>
              <a:rPr kumimoji="1" lang="es-MX" altLang="es-MX" b="1" dirty="0">
                <a:solidFill>
                  <a:schemeClr val="tx2"/>
                </a:solidFill>
                <a:latin typeface="Arial" pitchFamily="34" charset="0"/>
              </a:rPr>
              <a:t>:  </a:t>
            </a:r>
            <a:r>
              <a:rPr kumimoji="1" lang="es-MX" altLang="es-MX" b="1" dirty="0">
                <a:solidFill>
                  <a:srgbClr val="0000CC"/>
                </a:solidFill>
                <a:latin typeface="Arial" pitchFamily="34" charset="0"/>
              </a:rPr>
              <a:t>ES </a:t>
            </a:r>
            <a:r>
              <a:rPr kumimoji="1" lang="es-MX" altLang="es-MX" b="1" dirty="0" smtClean="0">
                <a:solidFill>
                  <a:srgbClr val="0000CC"/>
                </a:solidFill>
                <a:latin typeface="Arial" pitchFamily="34" charset="0"/>
              </a:rPr>
              <a:t>LA</a:t>
            </a:r>
            <a:r>
              <a:rPr kumimoji="1" lang="es-MX" altLang="es-MX" b="1" dirty="0">
                <a:solidFill>
                  <a:srgbClr val="0000CC"/>
                </a:solidFill>
                <a:latin typeface="Arial" pitchFamily="34" charset="0"/>
              </a:rPr>
              <a:t> </a:t>
            </a:r>
            <a:r>
              <a:rPr kumimoji="1" lang="es-MX" altLang="es-MX" b="1" i="1" u="sng" dirty="0" smtClean="0">
                <a:solidFill>
                  <a:srgbClr val="00B050"/>
                </a:solidFill>
                <a:latin typeface="Arial" pitchFamily="34" charset="0"/>
              </a:rPr>
              <a:t>ADMINISTRACIÓN </a:t>
            </a:r>
            <a:r>
              <a:rPr kumimoji="1" lang="es-MX" altLang="es-MX" b="1" i="1" u="sng" dirty="0">
                <a:solidFill>
                  <a:srgbClr val="00B050"/>
                </a:solidFill>
                <a:latin typeface="Arial" pitchFamily="34" charset="0"/>
              </a:rPr>
              <a:t>DE LA LABOR DE LOS INDIVIDUOS</a:t>
            </a:r>
            <a:r>
              <a:rPr kumimoji="1" lang="es-MX" altLang="es-MX" b="1" dirty="0">
                <a:solidFill>
                  <a:srgbClr val="0000CC"/>
                </a:solidFill>
                <a:latin typeface="Arial" pitchFamily="34" charset="0"/>
              </a:rPr>
              <a:t> SU </a:t>
            </a:r>
            <a:r>
              <a:rPr kumimoji="1" lang="es-MX" altLang="es-MX" b="1" dirty="0" smtClean="0">
                <a:solidFill>
                  <a:srgbClr val="0000CC"/>
                </a:solidFill>
                <a:latin typeface="Arial" pitchFamily="34" charset="0"/>
              </a:rPr>
              <a:t>ATENCIÓN </a:t>
            </a:r>
            <a:r>
              <a:rPr kumimoji="1" lang="es-MX" altLang="es-MX" b="1" dirty="0">
                <a:solidFill>
                  <a:srgbClr val="0000CC"/>
                </a:solidFill>
                <a:latin typeface="Arial" pitchFamily="34" charset="0"/>
              </a:rPr>
              <a:t>A NECESIDADES </a:t>
            </a:r>
            <a:r>
              <a:rPr kumimoji="1" lang="es-MX" altLang="es-MX" b="1" dirty="0" smtClean="0">
                <a:solidFill>
                  <a:srgbClr val="0000CC"/>
                </a:solidFill>
                <a:latin typeface="Arial" pitchFamily="34" charset="0"/>
              </a:rPr>
              <a:t>PERMITE CRECER Y PROSPERAR </a:t>
            </a:r>
            <a:r>
              <a:rPr kumimoji="1" lang="es-MX" altLang="es-MX" b="1" dirty="0">
                <a:solidFill>
                  <a:srgbClr val="0000CC"/>
                </a:solidFill>
                <a:latin typeface="Arial" pitchFamily="34" charset="0"/>
              </a:rPr>
              <a:t>A LA ORGANIZACIÓN.</a:t>
            </a:r>
          </a:p>
        </p:txBody>
      </p:sp>
      <p:pic>
        <p:nvPicPr>
          <p:cNvPr id="110596" name="Imagen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95637" y="2798557"/>
            <a:ext cx="5112667" cy="361970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79874"/>
                                        </p:tgtEl>
                                        <p:attrNameLst>
                                          <p:attrName>style.visibility</p:attrName>
                                        </p:attrNameLst>
                                      </p:cBhvr>
                                      <p:to>
                                        <p:strVal val="visible"/>
                                      </p:to>
                                    </p:set>
                                    <p:animEffect transition="in" filter="barn(outHorizontal)">
                                      <p:cBhvr>
                                        <p:cTn id="7" dur="500"/>
                                        <p:tgtEl>
                                          <p:spTgt spid="79874"/>
                                        </p:tgtEl>
                                      </p:cBhvr>
                                    </p:animEffect>
                                  </p:childTnLst>
                                </p:cTn>
                              </p:par>
                            </p:childTnLst>
                          </p:cTn>
                        </p:par>
                        <p:par>
                          <p:cTn id="8" fill="hold" nodeType="afterGroup">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79876"/>
                                        </p:tgtEl>
                                        <p:attrNameLst>
                                          <p:attrName>style.visibility</p:attrName>
                                        </p:attrNameLst>
                                      </p:cBhvr>
                                      <p:to>
                                        <p:strVal val="visible"/>
                                      </p:to>
                                    </p:set>
                                    <p:anim calcmode="lin" valueType="num">
                                      <p:cBhvr additive="base">
                                        <p:cTn id="11" dur="500" fill="hold"/>
                                        <p:tgtEl>
                                          <p:spTgt spid="79876"/>
                                        </p:tgtEl>
                                        <p:attrNameLst>
                                          <p:attrName>ppt_x</p:attrName>
                                        </p:attrNameLst>
                                      </p:cBhvr>
                                      <p:tavLst>
                                        <p:tav tm="0">
                                          <p:val>
                                            <p:strVal val="0-#ppt_w/2"/>
                                          </p:val>
                                        </p:tav>
                                        <p:tav tm="100000">
                                          <p:val>
                                            <p:strVal val="#ppt_x"/>
                                          </p:val>
                                        </p:tav>
                                      </p:tavLst>
                                    </p:anim>
                                    <p:anim calcmode="lin" valueType="num">
                                      <p:cBhvr additive="base">
                                        <p:cTn id="12" dur="500" fill="hold"/>
                                        <p:tgtEl>
                                          <p:spTgt spid="79876"/>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2" presetClass="entr" presetSubtype="3" fill="hold" grpId="0" nodeType="afterEffect">
                                  <p:stCondLst>
                                    <p:cond delay="0"/>
                                  </p:stCondLst>
                                  <p:childTnLst>
                                    <p:set>
                                      <p:cBhvr>
                                        <p:cTn id="15" dur="1" fill="hold">
                                          <p:stCondLst>
                                            <p:cond delay="0"/>
                                          </p:stCondLst>
                                        </p:cTn>
                                        <p:tgtEl>
                                          <p:spTgt spid="79878"/>
                                        </p:tgtEl>
                                        <p:attrNameLst>
                                          <p:attrName>style.visibility</p:attrName>
                                        </p:attrNameLst>
                                      </p:cBhvr>
                                      <p:to>
                                        <p:strVal val="visible"/>
                                      </p:to>
                                    </p:set>
                                    <p:anim calcmode="lin" valueType="num">
                                      <p:cBhvr additive="base">
                                        <p:cTn id="16" dur="500" fill="hold"/>
                                        <p:tgtEl>
                                          <p:spTgt spid="79878"/>
                                        </p:tgtEl>
                                        <p:attrNameLst>
                                          <p:attrName>ppt_x</p:attrName>
                                        </p:attrNameLst>
                                      </p:cBhvr>
                                      <p:tavLst>
                                        <p:tav tm="0">
                                          <p:val>
                                            <p:strVal val="1+#ppt_w/2"/>
                                          </p:val>
                                        </p:tav>
                                        <p:tav tm="100000">
                                          <p:val>
                                            <p:strVal val="#ppt_x"/>
                                          </p:val>
                                        </p:tav>
                                      </p:tavLst>
                                    </p:anim>
                                    <p:anim calcmode="lin" valueType="num">
                                      <p:cBhvr additive="base">
                                        <p:cTn id="17" dur="500" fill="hold"/>
                                        <p:tgtEl>
                                          <p:spTgt spid="7987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4" grpId="0" autoUpdateAnimBg="0"/>
      <p:bldP spid="79876" grpId="0" autoUpdateAnimBg="0"/>
      <p:bldP spid="79878" grpId="0"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1306513" y="457200"/>
            <a:ext cx="7072312" cy="609600"/>
          </a:xfrm>
        </p:spPr>
        <p:txBody>
          <a:bodyPr lIns="92075" tIns="46038" rIns="92075" bIns="46038"/>
          <a:lstStyle/>
          <a:p>
            <a:pPr algn="ctr" eaLnBrk="1" hangingPunct="1">
              <a:defRPr/>
            </a:pPr>
            <a:r>
              <a:rPr lang="es-MX" sz="2800" smtClean="0">
                <a:effectLst>
                  <a:outerShdw blurRad="38100" dist="38100" dir="2700000" algn="tl">
                    <a:srgbClr val="C0C0C0"/>
                  </a:outerShdw>
                </a:effectLst>
                <a:ea typeface="+mj-ea"/>
                <a:cs typeface="+mj-cs"/>
              </a:rPr>
              <a:t>ENFOQUES DE APOYO A LOS RECURSOS HUMANOS </a:t>
            </a:r>
            <a:endParaRPr lang="es-ES" sz="2800" smtClean="0">
              <a:effectLst>
                <a:outerShdw blurRad="38100" dist="38100" dir="2700000" algn="tl">
                  <a:srgbClr val="C0C0C0"/>
                </a:outerShdw>
              </a:effectLst>
              <a:ea typeface="+mj-ea"/>
              <a:cs typeface="+mj-cs"/>
            </a:endParaRPr>
          </a:p>
        </p:txBody>
      </p:sp>
      <p:sp>
        <p:nvSpPr>
          <p:cNvPr id="79876" name="Text Box 4"/>
          <p:cNvSpPr txBox="1">
            <a:spLocks noChangeArrowheads="1"/>
          </p:cNvSpPr>
          <p:nvPr/>
        </p:nvSpPr>
        <p:spPr bwMode="auto">
          <a:xfrm>
            <a:off x="2868613" y="6448425"/>
            <a:ext cx="3416300"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r>
              <a:rPr kumimoji="1" lang="es-ES" sz="1000" b="1" smtClean="0">
                <a:solidFill>
                  <a:schemeClr val="tx2"/>
                </a:solidFill>
                <a:latin typeface="Arial" charset="0"/>
              </a:rPr>
              <a:t>PROHIBIDA SU  REPRODUCCION TOTAL O PARCIAL</a:t>
            </a:r>
          </a:p>
        </p:txBody>
      </p:sp>
      <p:sp>
        <p:nvSpPr>
          <p:cNvPr id="79878" name="Text Box 6"/>
          <p:cNvSpPr txBox="1">
            <a:spLocks noChangeArrowheads="1"/>
          </p:cNvSpPr>
          <p:nvPr/>
        </p:nvSpPr>
        <p:spPr bwMode="auto">
          <a:xfrm>
            <a:off x="814388" y="1052513"/>
            <a:ext cx="8128000" cy="1446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200" b="1">
                <a:solidFill>
                  <a:srgbClr val="CC0000"/>
                </a:solidFill>
                <a:effectLst>
                  <a:outerShdw blurRad="38100" dist="38100" dir="2700000" algn="tl">
                    <a:srgbClr val="C0C0C0"/>
                  </a:outerShdw>
                </a:effectLst>
                <a:latin typeface="Arial" pitchFamily="34" charset="0"/>
              </a:rPr>
              <a:t>ENFOQUE ADMINISTRATIVO</a:t>
            </a:r>
            <a:r>
              <a:rPr kumimoji="1" lang="es-MX" altLang="es-MX" sz="2200" b="1">
                <a:solidFill>
                  <a:schemeClr val="tx2"/>
                </a:solidFill>
                <a:latin typeface="Arial" pitchFamily="34" charset="0"/>
              </a:rPr>
              <a:t>: </a:t>
            </a:r>
            <a:r>
              <a:rPr kumimoji="1" lang="es-MX" altLang="es-MX" sz="2200" b="1">
                <a:solidFill>
                  <a:srgbClr val="0000CC"/>
                </a:solidFill>
                <a:latin typeface="Arial" pitchFamily="34" charset="0"/>
              </a:rPr>
              <a:t>APOYO Y ASESORAMIENTO, </a:t>
            </a:r>
          </a:p>
          <a:p>
            <a:pPr algn="just" eaLnBrk="1" hangingPunct="1"/>
            <a:r>
              <a:rPr kumimoji="1" lang="es-MX" altLang="es-MX" sz="2200" b="1">
                <a:solidFill>
                  <a:srgbClr val="0000CC"/>
                </a:solidFill>
                <a:latin typeface="Arial" pitchFamily="34" charset="0"/>
              </a:rPr>
              <a:t>ALTA DIRECCION PARA DESARROLLAR CONOCIMIENTOS</a:t>
            </a:r>
          </a:p>
          <a:p>
            <a:pPr algn="just" eaLnBrk="1" hangingPunct="1"/>
            <a:r>
              <a:rPr kumimoji="1" lang="es-MX" altLang="es-MX" sz="2200" b="1">
                <a:solidFill>
                  <a:srgbClr val="0000CC"/>
                </a:solidFill>
                <a:latin typeface="Arial" pitchFamily="34" charset="0"/>
              </a:rPr>
              <a:t>Y ACCIONES CON LA FINALIDAD DE LOGRAR EL </a:t>
            </a:r>
          </a:p>
          <a:p>
            <a:pPr algn="just" eaLnBrk="1" hangingPunct="1"/>
            <a:r>
              <a:rPr kumimoji="1" lang="es-MX" altLang="es-MX" sz="2200" b="1">
                <a:solidFill>
                  <a:srgbClr val="0000CC"/>
                </a:solidFill>
                <a:latin typeface="Arial" pitchFamily="34" charset="0"/>
              </a:rPr>
              <a:t>DESEMPEÑO Y BIENESTAR DE CADA TRABAJADOR.</a:t>
            </a:r>
            <a:endParaRPr kumimoji="1" lang="es-ES" altLang="es-MX" sz="2200" b="1">
              <a:solidFill>
                <a:srgbClr val="0000CC"/>
              </a:solidFill>
              <a:latin typeface="Arial" pitchFamily="34" charset="0"/>
            </a:endParaRPr>
          </a:p>
        </p:txBody>
      </p:sp>
      <p:pic>
        <p:nvPicPr>
          <p:cNvPr id="112644" name="Imagen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55650" y="2420938"/>
            <a:ext cx="8366125" cy="41036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79874"/>
                                        </p:tgtEl>
                                        <p:attrNameLst>
                                          <p:attrName>style.visibility</p:attrName>
                                        </p:attrNameLst>
                                      </p:cBhvr>
                                      <p:to>
                                        <p:strVal val="visible"/>
                                      </p:to>
                                    </p:set>
                                    <p:animEffect transition="in" filter="barn(outHorizontal)">
                                      <p:cBhvr>
                                        <p:cTn id="7" dur="500"/>
                                        <p:tgtEl>
                                          <p:spTgt spid="79874"/>
                                        </p:tgtEl>
                                      </p:cBhvr>
                                    </p:animEffect>
                                  </p:childTnLst>
                                </p:cTn>
                              </p:par>
                            </p:childTnLst>
                          </p:cTn>
                        </p:par>
                        <p:par>
                          <p:cTn id="8" fill="hold" nodeType="afterGroup">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79876"/>
                                        </p:tgtEl>
                                        <p:attrNameLst>
                                          <p:attrName>style.visibility</p:attrName>
                                        </p:attrNameLst>
                                      </p:cBhvr>
                                      <p:to>
                                        <p:strVal val="visible"/>
                                      </p:to>
                                    </p:set>
                                    <p:anim calcmode="lin" valueType="num">
                                      <p:cBhvr additive="base">
                                        <p:cTn id="11" dur="500" fill="hold"/>
                                        <p:tgtEl>
                                          <p:spTgt spid="79876"/>
                                        </p:tgtEl>
                                        <p:attrNameLst>
                                          <p:attrName>ppt_x</p:attrName>
                                        </p:attrNameLst>
                                      </p:cBhvr>
                                      <p:tavLst>
                                        <p:tav tm="0">
                                          <p:val>
                                            <p:strVal val="0-#ppt_w/2"/>
                                          </p:val>
                                        </p:tav>
                                        <p:tav tm="100000">
                                          <p:val>
                                            <p:strVal val="#ppt_x"/>
                                          </p:val>
                                        </p:tav>
                                      </p:tavLst>
                                    </p:anim>
                                    <p:anim calcmode="lin" valueType="num">
                                      <p:cBhvr additive="base">
                                        <p:cTn id="12" dur="500" fill="hold"/>
                                        <p:tgtEl>
                                          <p:spTgt spid="79876"/>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2" presetClass="entr" presetSubtype="3" fill="hold" grpId="0" nodeType="afterEffect">
                                  <p:stCondLst>
                                    <p:cond delay="0"/>
                                  </p:stCondLst>
                                  <p:childTnLst>
                                    <p:set>
                                      <p:cBhvr>
                                        <p:cTn id="15" dur="1" fill="hold">
                                          <p:stCondLst>
                                            <p:cond delay="0"/>
                                          </p:stCondLst>
                                        </p:cTn>
                                        <p:tgtEl>
                                          <p:spTgt spid="79878"/>
                                        </p:tgtEl>
                                        <p:attrNameLst>
                                          <p:attrName>style.visibility</p:attrName>
                                        </p:attrNameLst>
                                      </p:cBhvr>
                                      <p:to>
                                        <p:strVal val="visible"/>
                                      </p:to>
                                    </p:set>
                                    <p:anim calcmode="lin" valueType="num">
                                      <p:cBhvr additive="base">
                                        <p:cTn id="16" dur="500" fill="hold"/>
                                        <p:tgtEl>
                                          <p:spTgt spid="79878"/>
                                        </p:tgtEl>
                                        <p:attrNameLst>
                                          <p:attrName>ppt_x</p:attrName>
                                        </p:attrNameLst>
                                      </p:cBhvr>
                                      <p:tavLst>
                                        <p:tav tm="0">
                                          <p:val>
                                            <p:strVal val="1+#ppt_w/2"/>
                                          </p:val>
                                        </p:tav>
                                        <p:tav tm="100000">
                                          <p:val>
                                            <p:strVal val="#ppt_x"/>
                                          </p:val>
                                        </p:tav>
                                      </p:tavLst>
                                    </p:anim>
                                    <p:anim calcmode="lin" valueType="num">
                                      <p:cBhvr additive="base">
                                        <p:cTn id="17" dur="500" fill="hold"/>
                                        <p:tgtEl>
                                          <p:spTgt spid="7987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4" grpId="0" autoUpdateAnimBg="0"/>
      <p:bldP spid="79876" grpId="0" autoUpdateAnimBg="0"/>
      <p:bldP spid="79878" grpId="0"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1371600" y="404664"/>
            <a:ext cx="7072313" cy="609600"/>
          </a:xfrm>
        </p:spPr>
        <p:txBody>
          <a:bodyPr lIns="92075" tIns="46038" rIns="92075" bIns="46038"/>
          <a:lstStyle/>
          <a:p>
            <a:pPr algn="ctr" eaLnBrk="1" hangingPunct="1">
              <a:defRPr/>
            </a:pPr>
            <a:r>
              <a:rPr lang="es-MX" sz="2800" dirty="0" smtClean="0">
                <a:effectLst>
                  <a:outerShdw blurRad="38100" dist="38100" dir="2700000" algn="tl">
                    <a:srgbClr val="C0C0C0"/>
                  </a:outerShdw>
                </a:effectLst>
                <a:ea typeface="+mj-ea"/>
                <a:cs typeface="+mj-cs"/>
              </a:rPr>
              <a:t>ENFOQUES DE APOYO A LOS RECURSOS HUMANOS </a:t>
            </a:r>
            <a:endParaRPr lang="es-ES" sz="2800" dirty="0" smtClean="0">
              <a:effectLst>
                <a:outerShdw blurRad="38100" dist="38100" dir="2700000" algn="tl">
                  <a:srgbClr val="C0C0C0"/>
                </a:outerShdw>
              </a:effectLst>
              <a:ea typeface="+mj-ea"/>
              <a:cs typeface="+mj-cs"/>
            </a:endParaRPr>
          </a:p>
        </p:txBody>
      </p:sp>
      <p:sp>
        <p:nvSpPr>
          <p:cNvPr id="102403" name="Text Box 3"/>
          <p:cNvSpPr txBox="1">
            <a:spLocks noChangeArrowheads="1"/>
          </p:cNvSpPr>
          <p:nvPr/>
        </p:nvSpPr>
        <p:spPr bwMode="auto">
          <a:xfrm>
            <a:off x="2868613" y="6448425"/>
            <a:ext cx="3416300"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r>
              <a:rPr kumimoji="1" lang="es-ES" sz="1000" b="1" smtClean="0">
                <a:solidFill>
                  <a:schemeClr val="tx2"/>
                </a:solidFill>
                <a:latin typeface="Arial" charset="0"/>
              </a:rPr>
              <a:t>PROHIBIDA SU  REPRODUCCION TOTAL O PARCIAL</a:t>
            </a:r>
          </a:p>
        </p:txBody>
      </p:sp>
      <p:sp>
        <p:nvSpPr>
          <p:cNvPr id="102405" name="Text Box 5"/>
          <p:cNvSpPr txBox="1">
            <a:spLocks noChangeArrowheads="1"/>
          </p:cNvSpPr>
          <p:nvPr/>
        </p:nvSpPr>
        <p:spPr bwMode="auto">
          <a:xfrm>
            <a:off x="684213" y="1068586"/>
            <a:ext cx="8477250" cy="1784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buFontTx/>
              <a:buChar char="•"/>
            </a:pPr>
            <a:r>
              <a:rPr kumimoji="1" lang="es-MX" altLang="es-MX" sz="2200" b="1" dirty="0">
                <a:solidFill>
                  <a:schemeClr val="tx2"/>
                </a:solidFill>
                <a:latin typeface="Arial" pitchFamily="34" charset="0"/>
              </a:rPr>
              <a:t> </a:t>
            </a:r>
            <a:r>
              <a:rPr kumimoji="1" lang="es-MX" altLang="es-MX" sz="2200" b="1" dirty="0">
                <a:solidFill>
                  <a:srgbClr val="CC0000"/>
                </a:solidFill>
                <a:effectLst>
                  <a:outerShdw blurRad="38100" dist="38100" dir="2700000" algn="tl">
                    <a:srgbClr val="C0C0C0"/>
                  </a:outerShdw>
                </a:effectLst>
                <a:latin typeface="Arial" pitchFamily="34" charset="0"/>
              </a:rPr>
              <a:t>ENFOQUE DE SISTEMAS</a:t>
            </a:r>
            <a:r>
              <a:rPr kumimoji="1" lang="es-MX" altLang="es-MX" sz="2200" b="1" dirty="0">
                <a:solidFill>
                  <a:schemeClr val="tx2"/>
                </a:solidFill>
                <a:latin typeface="Arial" pitchFamily="34" charset="0"/>
              </a:rPr>
              <a:t>:  </a:t>
            </a:r>
            <a:r>
              <a:rPr kumimoji="1" lang="es-MX" altLang="es-MX" sz="2200" b="1" dirty="0">
                <a:solidFill>
                  <a:srgbClr val="0000CC"/>
                </a:solidFill>
                <a:latin typeface="Arial" pitchFamily="34" charset="0"/>
              </a:rPr>
              <a:t>FORMA PARTE DE UN SISTEMA, </a:t>
            </a:r>
          </a:p>
          <a:p>
            <a:pPr algn="just" eaLnBrk="1" hangingPunct="1"/>
            <a:r>
              <a:rPr kumimoji="1" lang="es-MX" altLang="es-MX" sz="2200" b="1" dirty="0">
                <a:solidFill>
                  <a:srgbClr val="0000CC"/>
                </a:solidFill>
                <a:latin typeface="Arial" pitchFamily="34" charset="0"/>
              </a:rPr>
              <a:t>QUE ES LA </a:t>
            </a:r>
            <a:r>
              <a:rPr kumimoji="1" lang="es-MX" altLang="es-MX" sz="2200" b="1" dirty="0" smtClean="0">
                <a:solidFill>
                  <a:srgbClr val="0000CC"/>
                </a:solidFill>
                <a:latin typeface="Arial" pitchFamily="34" charset="0"/>
              </a:rPr>
              <a:t>ORGANIZACI</a:t>
            </a:r>
            <a:r>
              <a:rPr kumimoji="1" lang="es-ES" altLang="es-MX" sz="2200" b="1" dirty="0" err="1" smtClean="0">
                <a:solidFill>
                  <a:srgbClr val="0000CC"/>
                </a:solidFill>
                <a:latin typeface="Arial" pitchFamily="34" charset="0"/>
              </a:rPr>
              <a:t>Ó</a:t>
            </a:r>
            <a:r>
              <a:rPr kumimoji="1" lang="es-MX" altLang="es-MX" sz="2200" b="1" dirty="0" smtClean="0">
                <a:solidFill>
                  <a:srgbClr val="0000CC"/>
                </a:solidFill>
                <a:latin typeface="Arial" pitchFamily="34" charset="0"/>
              </a:rPr>
              <a:t>N</a:t>
            </a:r>
            <a:r>
              <a:rPr kumimoji="1" lang="es-MX" altLang="es-MX" sz="2200" b="1" dirty="0">
                <a:solidFill>
                  <a:srgbClr val="0000CC"/>
                </a:solidFill>
                <a:latin typeface="Arial" pitchFamily="34" charset="0"/>
              </a:rPr>
              <a:t>. LAS ACTIVIDADES DEL PERSONAL DEBEN DE SER EVALUADAS CON RELACION A LAS CONTRIBUCIONES QUE APORTAN A LA PRODUCTIVIDAD DE LA ORGANIZACIÓN.</a:t>
            </a:r>
          </a:p>
        </p:txBody>
      </p:sp>
      <p:pic>
        <p:nvPicPr>
          <p:cNvPr id="114692" name="Imagen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32138" y="2924175"/>
            <a:ext cx="3095625" cy="3476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102402"/>
                                        </p:tgtEl>
                                        <p:attrNameLst>
                                          <p:attrName>style.visibility</p:attrName>
                                        </p:attrNameLst>
                                      </p:cBhvr>
                                      <p:to>
                                        <p:strVal val="visible"/>
                                      </p:to>
                                    </p:set>
                                    <p:animEffect transition="in" filter="barn(outHorizontal)">
                                      <p:cBhvr>
                                        <p:cTn id="7" dur="500"/>
                                        <p:tgtEl>
                                          <p:spTgt spid="102402"/>
                                        </p:tgtEl>
                                      </p:cBhvr>
                                    </p:animEffect>
                                  </p:childTnLst>
                                </p:cTn>
                              </p:par>
                            </p:childTnLst>
                          </p:cTn>
                        </p:par>
                        <p:par>
                          <p:cTn id="8" fill="hold" nodeType="afterGroup">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02403"/>
                                        </p:tgtEl>
                                        <p:attrNameLst>
                                          <p:attrName>style.visibility</p:attrName>
                                        </p:attrNameLst>
                                      </p:cBhvr>
                                      <p:to>
                                        <p:strVal val="visible"/>
                                      </p:to>
                                    </p:set>
                                    <p:anim calcmode="lin" valueType="num">
                                      <p:cBhvr additive="base">
                                        <p:cTn id="11" dur="500" fill="hold"/>
                                        <p:tgtEl>
                                          <p:spTgt spid="102403"/>
                                        </p:tgtEl>
                                        <p:attrNameLst>
                                          <p:attrName>ppt_x</p:attrName>
                                        </p:attrNameLst>
                                      </p:cBhvr>
                                      <p:tavLst>
                                        <p:tav tm="0">
                                          <p:val>
                                            <p:strVal val="0-#ppt_w/2"/>
                                          </p:val>
                                        </p:tav>
                                        <p:tav tm="100000">
                                          <p:val>
                                            <p:strVal val="#ppt_x"/>
                                          </p:val>
                                        </p:tav>
                                      </p:tavLst>
                                    </p:anim>
                                    <p:anim calcmode="lin" valueType="num">
                                      <p:cBhvr additive="base">
                                        <p:cTn id="12" dur="500" fill="hold"/>
                                        <p:tgtEl>
                                          <p:spTgt spid="102403"/>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18" presetClass="entr" presetSubtype="9" fill="hold" grpId="0" nodeType="afterEffect">
                                  <p:stCondLst>
                                    <p:cond delay="0"/>
                                  </p:stCondLst>
                                  <p:childTnLst>
                                    <p:set>
                                      <p:cBhvr>
                                        <p:cTn id="15" dur="1" fill="hold">
                                          <p:stCondLst>
                                            <p:cond delay="0"/>
                                          </p:stCondLst>
                                        </p:cTn>
                                        <p:tgtEl>
                                          <p:spTgt spid="102405"/>
                                        </p:tgtEl>
                                        <p:attrNameLst>
                                          <p:attrName>style.visibility</p:attrName>
                                        </p:attrNameLst>
                                      </p:cBhvr>
                                      <p:to>
                                        <p:strVal val="visible"/>
                                      </p:to>
                                    </p:set>
                                    <p:animEffect transition="in" filter="strips(upLeft)">
                                      <p:cBhvr>
                                        <p:cTn id="16" dur="500"/>
                                        <p:tgtEl>
                                          <p:spTgt spid="1024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2" grpId="0" autoUpdateAnimBg="0"/>
      <p:bldP spid="102403" grpId="0" autoUpdateAnimBg="0"/>
      <p:bldP spid="102405" grpId="0"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16737" name="Imagen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79613" y="2173288"/>
            <a:ext cx="5832475" cy="43513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402" name="Rectangle 2"/>
          <p:cNvSpPr>
            <a:spLocks noGrp="1" noChangeArrowheads="1"/>
          </p:cNvSpPr>
          <p:nvPr>
            <p:ph type="title"/>
          </p:nvPr>
        </p:nvSpPr>
        <p:spPr>
          <a:xfrm>
            <a:off x="1371600" y="476250"/>
            <a:ext cx="7072313" cy="609600"/>
          </a:xfrm>
        </p:spPr>
        <p:txBody>
          <a:bodyPr lIns="92075" tIns="46038" rIns="92075" bIns="46038"/>
          <a:lstStyle/>
          <a:p>
            <a:pPr algn="ctr" eaLnBrk="1" hangingPunct="1">
              <a:defRPr/>
            </a:pPr>
            <a:r>
              <a:rPr lang="es-MX" sz="2800" dirty="0" smtClean="0">
                <a:effectLst>
                  <a:outerShdw blurRad="38100" dist="38100" dir="2700000" algn="tl">
                    <a:srgbClr val="C0C0C0"/>
                  </a:outerShdw>
                </a:effectLst>
                <a:ea typeface="+mj-ea"/>
                <a:cs typeface="+mj-cs"/>
              </a:rPr>
              <a:t>ENFOQUES DE APOYO A LOS RECURSOS HUMANOS </a:t>
            </a:r>
            <a:endParaRPr lang="es-ES" sz="2800" dirty="0" smtClean="0">
              <a:effectLst>
                <a:outerShdw blurRad="38100" dist="38100" dir="2700000" algn="tl">
                  <a:srgbClr val="C0C0C0"/>
                </a:outerShdw>
              </a:effectLst>
              <a:ea typeface="+mj-ea"/>
              <a:cs typeface="+mj-cs"/>
            </a:endParaRPr>
          </a:p>
        </p:txBody>
      </p:sp>
      <p:sp>
        <p:nvSpPr>
          <p:cNvPr id="102403" name="Text Box 3"/>
          <p:cNvSpPr txBox="1">
            <a:spLocks noChangeArrowheads="1"/>
          </p:cNvSpPr>
          <p:nvPr/>
        </p:nvSpPr>
        <p:spPr bwMode="auto">
          <a:xfrm>
            <a:off x="2868613" y="6448425"/>
            <a:ext cx="3416300"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r>
              <a:rPr kumimoji="1" lang="es-ES" sz="1000" b="1" smtClean="0">
                <a:solidFill>
                  <a:schemeClr val="tx2"/>
                </a:solidFill>
                <a:latin typeface="Arial" charset="0"/>
              </a:rPr>
              <a:t>PROHIBIDA SU  REPRODUCCION TOTAL O PARCIAL</a:t>
            </a:r>
          </a:p>
        </p:txBody>
      </p:sp>
      <p:sp>
        <p:nvSpPr>
          <p:cNvPr id="102405" name="Text Box 5"/>
          <p:cNvSpPr txBox="1">
            <a:spLocks noChangeArrowheads="1"/>
          </p:cNvSpPr>
          <p:nvPr/>
        </p:nvSpPr>
        <p:spPr bwMode="auto">
          <a:xfrm>
            <a:off x="806450" y="1052513"/>
            <a:ext cx="8229600" cy="1446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200" b="1">
                <a:solidFill>
                  <a:srgbClr val="CC0000"/>
                </a:solidFill>
                <a:effectLst>
                  <a:outerShdw blurRad="38100" dist="38100" dir="2700000" algn="tl">
                    <a:srgbClr val="C0C0C0"/>
                  </a:outerShdw>
                </a:effectLst>
                <a:latin typeface="Arial" pitchFamily="34" charset="0"/>
              </a:rPr>
              <a:t>ENFOQUE PROACTIVO</a:t>
            </a:r>
            <a:r>
              <a:rPr kumimoji="1" lang="es-MX" altLang="es-MX" sz="2200" b="1">
                <a:solidFill>
                  <a:schemeClr val="tx2"/>
                </a:solidFill>
                <a:latin typeface="Arial" pitchFamily="34" charset="0"/>
              </a:rPr>
              <a:t>:  </a:t>
            </a:r>
            <a:r>
              <a:rPr kumimoji="1" lang="es-MX" altLang="es-MX" sz="2200" b="1">
                <a:solidFill>
                  <a:srgbClr val="0000CC"/>
                </a:solidFill>
                <a:latin typeface="Arial" pitchFamily="34" charset="0"/>
              </a:rPr>
              <a:t>ES INCREMENTAR UNA CONTRIBUCION A LOS EMPLEDOS Y A LA ORGANIZACIÓN MEDIANTE LA ANTICIPACION DE LOS DESAFIOS QUE VAN A ENFRENTAR.</a:t>
            </a:r>
            <a:endParaRPr kumimoji="1" lang="es-ES" altLang="es-MX" sz="2200" b="1">
              <a:solidFill>
                <a:srgbClr val="0000CC"/>
              </a:solidFill>
              <a:latin typeface="Arial"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102402"/>
                                        </p:tgtEl>
                                        <p:attrNameLst>
                                          <p:attrName>style.visibility</p:attrName>
                                        </p:attrNameLst>
                                      </p:cBhvr>
                                      <p:to>
                                        <p:strVal val="visible"/>
                                      </p:to>
                                    </p:set>
                                    <p:animEffect transition="in" filter="barn(outHorizontal)">
                                      <p:cBhvr>
                                        <p:cTn id="7" dur="500"/>
                                        <p:tgtEl>
                                          <p:spTgt spid="102402"/>
                                        </p:tgtEl>
                                      </p:cBhvr>
                                    </p:animEffect>
                                  </p:childTnLst>
                                </p:cTn>
                              </p:par>
                            </p:childTnLst>
                          </p:cTn>
                        </p:par>
                        <p:par>
                          <p:cTn id="8" fill="hold" nodeType="afterGroup">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02403"/>
                                        </p:tgtEl>
                                        <p:attrNameLst>
                                          <p:attrName>style.visibility</p:attrName>
                                        </p:attrNameLst>
                                      </p:cBhvr>
                                      <p:to>
                                        <p:strVal val="visible"/>
                                      </p:to>
                                    </p:set>
                                    <p:anim calcmode="lin" valueType="num">
                                      <p:cBhvr additive="base">
                                        <p:cTn id="11" dur="500" fill="hold"/>
                                        <p:tgtEl>
                                          <p:spTgt spid="102403"/>
                                        </p:tgtEl>
                                        <p:attrNameLst>
                                          <p:attrName>ppt_x</p:attrName>
                                        </p:attrNameLst>
                                      </p:cBhvr>
                                      <p:tavLst>
                                        <p:tav tm="0">
                                          <p:val>
                                            <p:strVal val="0-#ppt_w/2"/>
                                          </p:val>
                                        </p:tav>
                                        <p:tav tm="100000">
                                          <p:val>
                                            <p:strVal val="#ppt_x"/>
                                          </p:val>
                                        </p:tav>
                                      </p:tavLst>
                                    </p:anim>
                                    <p:anim calcmode="lin" valueType="num">
                                      <p:cBhvr additive="base">
                                        <p:cTn id="12" dur="500" fill="hold"/>
                                        <p:tgtEl>
                                          <p:spTgt spid="102403"/>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18" presetClass="entr" presetSubtype="9" fill="hold" grpId="0" nodeType="afterEffect">
                                  <p:stCondLst>
                                    <p:cond delay="0"/>
                                  </p:stCondLst>
                                  <p:childTnLst>
                                    <p:set>
                                      <p:cBhvr>
                                        <p:cTn id="15" dur="1" fill="hold">
                                          <p:stCondLst>
                                            <p:cond delay="0"/>
                                          </p:stCondLst>
                                        </p:cTn>
                                        <p:tgtEl>
                                          <p:spTgt spid="102405"/>
                                        </p:tgtEl>
                                        <p:attrNameLst>
                                          <p:attrName>style.visibility</p:attrName>
                                        </p:attrNameLst>
                                      </p:cBhvr>
                                      <p:to>
                                        <p:strVal val="visible"/>
                                      </p:to>
                                    </p:set>
                                    <p:animEffect transition="in" filter="strips(upLeft)">
                                      <p:cBhvr>
                                        <p:cTn id="16" dur="500"/>
                                        <p:tgtEl>
                                          <p:spTgt spid="1024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2" grpId="0" autoUpdateAnimBg="0"/>
      <p:bldP spid="102403" grpId="0" autoUpdateAnimBg="0"/>
      <p:bldP spid="102405" grpId="0"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1066800" y="443136"/>
            <a:ext cx="7072313" cy="609600"/>
          </a:xfrm>
        </p:spPr>
        <p:txBody>
          <a:bodyPr lIns="92075" tIns="46038" rIns="92075" bIns="46038"/>
          <a:lstStyle/>
          <a:p>
            <a:pPr algn="ctr" eaLnBrk="1" hangingPunct="1">
              <a:defRPr/>
            </a:pPr>
            <a:r>
              <a:rPr lang="es-MX" sz="3200" dirty="0" smtClean="0">
                <a:effectLst>
                  <a:outerShdw blurRad="38100" dist="38100" dir="2700000" algn="tl">
                    <a:srgbClr val="C0C0C0"/>
                  </a:outerShdw>
                </a:effectLst>
                <a:ea typeface="+mj-ea"/>
                <a:cs typeface="+mj-cs"/>
              </a:rPr>
              <a:t>LAS PERSONAS Y LAS ORGANIZACIONES</a:t>
            </a:r>
            <a:endParaRPr lang="es-ES" sz="3200" dirty="0" smtClean="0">
              <a:effectLst>
                <a:outerShdw blurRad="38100" dist="38100" dir="2700000" algn="tl">
                  <a:srgbClr val="C0C0C0"/>
                </a:outerShdw>
              </a:effectLst>
              <a:ea typeface="+mj-ea"/>
              <a:cs typeface="+mj-cs"/>
            </a:endParaRPr>
          </a:p>
        </p:txBody>
      </p:sp>
      <p:sp>
        <p:nvSpPr>
          <p:cNvPr id="83971" name="Text Box 3"/>
          <p:cNvSpPr txBox="1">
            <a:spLocks noChangeArrowheads="1"/>
          </p:cNvSpPr>
          <p:nvPr/>
        </p:nvSpPr>
        <p:spPr bwMode="auto">
          <a:xfrm>
            <a:off x="2868613" y="6448425"/>
            <a:ext cx="3416300"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r>
              <a:rPr kumimoji="1" lang="es-ES" sz="1000" b="1" smtClean="0">
                <a:solidFill>
                  <a:schemeClr val="tx2"/>
                </a:solidFill>
                <a:latin typeface="Arial" charset="0"/>
              </a:rPr>
              <a:t>PROHIBIDA SU  REPRODUCCION TOTAL O PARCIAL</a:t>
            </a:r>
          </a:p>
        </p:txBody>
      </p:sp>
      <p:sp>
        <p:nvSpPr>
          <p:cNvPr id="51205" name="Rectangle 6"/>
          <p:cNvSpPr>
            <a:spLocks noChangeArrowheads="1"/>
          </p:cNvSpPr>
          <p:nvPr/>
        </p:nvSpPr>
        <p:spPr bwMode="auto">
          <a:xfrm>
            <a:off x="2370138" y="950913"/>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51206" name="Rectangle 7"/>
          <p:cNvSpPr>
            <a:spLocks noChangeArrowheads="1"/>
          </p:cNvSpPr>
          <p:nvPr/>
        </p:nvSpPr>
        <p:spPr bwMode="auto">
          <a:xfrm>
            <a:off x="2282825" y="950913"/>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51207" name="Rectangle 11"/>
          <p:cNvSpPr>
            <a:spLocks noChangeArrowheads="1"/>
          </p:cNvSpPr>
          <p:nvPr/>
        </p:nvSpPr>
        <p:spPr bwMode="auto">
          <a:xfrm>
            <a:off x="2370138" y="2111375"/>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sp>
        <p:nvSpPr>
          <p:cNvPr id="83973" name="Text Box 5"/>
          <p:cNvSpPr txBox="1">
            <a:spLocks noChangeArrowheads="1"/>
          </p:cNvSpPr>
          <p:nvPr/>
        </p:nvSpPr>
        <p:spPr bwMode="auto">
          <a:xfrm>
            <a:off x="755650" y="1052513"/>
            <a:ext cx="8342313" cy="12001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just" eaLnBrk="1" hangingPunct="1">
              <a:defRPr/>
            </a:pPr>
            <a:r>
              <a:rPr kumimoji="1" lang="es-MX" b="1" dirty="0" smtClean="0">
                <a:solidFill>
                  <a:srgbClr val="0000CC"/>
                </a:solidFill>
                <a:latin typeface="Arial" charset="0"/>
              </a:rPr>
              <a:t>PARA MANTENER UNA FUERZA DE TRABAJO EFECTIVA, SE REQUIERE MÁS QUE UN </a:t>
            </a:r>
            <a:r>
              <a:rPr kumimoji="1" lang="es-MX" b="1" u="sng" dirty="0" smtClean="0">
                <a:solidFill>
                  <a:srgbClr val="FF0000"/>
                </a:solidFill>
                <a:effectLst>
                  <a:outerShdw blurRad="38100" dist="38100" dir="2700000" algn="tl">
                    <a:srgbClr val="DDDDDD"/>
                  </a:outerShdw>
                </a:effectLst>
                <a:latin typeface="Arial" charset="0"/>
              </a:rPr>
              <a:t>PAGO JUSTO E INSTALACIONES ADECUADAS</a:t>
            </a:r>
            <a:r>
              <a:rPr kumimoji="1" lang="es-MX" b="1" dirty="0" smtClean="0">
                <a:solidFill>
                  <a:srgbClr val="0000CC"/>
                </a:solidFill>
                <a:latin typeface="Arial" charset="0"/>
              </a:rPr>
              <a:t>. </a:t>
            </a:r>
          </a:p>
        </p:txBody>
      </p:sp>
      <p:grpSp>
        <p:nvGrpSpPr>
          <p:cNvPr id="118791" name="Agrupar 4"/>
          <p:cNvGrpSpPr>
            <a:grpSpLocks/>
          </p:cNvGrpSpPr>
          <p:nvPr/>
        </p:nvGrpSpPr>
        <p:grpSpPr bwMode="auto">
          <a:xfrm>
            <a:off x="5867400" y="2781300"/>
            <a:ext cx="3025775" cy="3024188"/>
            <a:chOff x="5868144" y="2780928"/>
            <a:chExt cx="3024336" cy="3024336"/>
          </a:xfrm>
        </p:grpSpPr>
        <p:pic>
          <p:nvPicPr>
            <p:cNvPr id="118793" name="Imagen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2780928"/>
              <a:ext cx="3024336" cy="30243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CuadroTexto 2"/>
            <p:cNvSpPr txBox="1"/>
            <p:nvPr/>
          </p:nvSpPr>
          <p:spPr>
            <a:xfrm>
              <a:off x="6012538" y="2925398"/>
              <a:ext cx="2735548" cy="522313"/>
            </a:xfrm>
            <a:prstGeom prst="rect">
              <a:avLst/>
            </a:prstGeom>
            <a:solidFill>
              <a:schemeClr val="bg1"/>
            </a:solidFill>
          </p:spPr>
          <p:txBody>
            <a:bodyPr>
              <a:spAutoFit/>
            </a:bodyPr>
            <a:lstStyle/>
            <a:p>
              <a:pPr algn="ctr">
                <a:defRPr/>
              </a:pPr>
              <a:r>
                <a:rPr lang="es-MX" sz="1400" b="1" dirty="0">
                  <a:latin typeface="+mn-lt"/>
                  <a:ea typeface="ＭＳ Ｐゴシック" charset="0"/>
                  <a:cs typeface="ＭＳ Ｐゴシック" charset="0"/>
                </a:rPr>
                <a:t>CONCILIACION LABORAL Y FAMILIAR</a:t>
              </a:r>
            </a:p>
          </p:txBody>
        </p:sp>
      </p:grpSp>
      <p:pic>
        <p:nvPicPr>
          <p:cNvPr id="4" name="Imagen 3"/>
          <p:cNvPicPr>
            <a:picLocks noChangeAspect="1"/>
          </p:cNvPicPr>
          <p:nvPr/>
        </p:nvPicPr>
        <p:blipFill>
          <a:blip r:embed="rId4"/>
          <a:stretch>
            <a:fillRect/>
          </a:stretch>
        </p:blipFill>
        <p:spPr>
          <a:xfrm>
            <a:off x="941535" y="2564904"/>
            <a:ext cx="4710585" cy="3528392"/>
          </a:xfrm>
          <a:prstGeom prst="rect">
            <a:avLst/>
          </a:prstGeom>
          <a:effectLst>
            <a:outerShdw blurRad="50800" dist="38100" dir="2700000" algn="tl" rotWithShape="0">
              <a:srgbClr val="000000">
                <a:alpha val="43000"/>
              </a:srgbClr>
            </a:outerShdw>
          </a:effectLst>
          <a:scene3d>
            <a:camera prst="orthographicFront"/>
            <a:lightRig rig="threePt" dir="t"/>
          </a:scene3d>
          <a:sp3d>
            <a:bevelT w="152400" h="50800" prst="softRound"/>
          </a:sp3d>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83970"/>
                                        </p:tgtEl>
                                        <p:attrNameLst>
                                          <p:attrName>style.visibility</p:attrName>
                                        </p:attrNameLst>
                                      </p:cBhvr>
                                      <p:to>
                                        <p:strVal val="visible"/>
                                      </p:to>
                                    </p:set>
                                    <p:animEffect transition="in" filter="barn(outHorizontal)">
                                      <p:cBhvr>
                                        <p:cTn id="7" dur="500"/>
                                        <p:tgtEl>
                                          <p:spTgt spid="83970"/>
                                        </p:tgtEl>
                                      </p:cBhvr>
                                    </p:animEffect>
                                  </p:childTnLst>
                                </p:cTn>
                              </p:par>
                            </p:childTnLst>
                          </p:cTn>
                        </p:par>
                        <p:par>
                          <p:cTn id="8" fill="hold" nodeType="afterGroup">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83971"/>
                                        </p:tgtEl>
                                        <p:attrNameLst>
                                          <p:attrName>style.visibility</p:attrName>
                                        </p:attrNameLst>
                                      </p:cBhvr>
                                      <p:to>
                                        <p:strVal val="visible"/>
                                      </p:to>
                                    </p:set>
                                    <p:anim calcmode="lin" valueType="num">
                                      <p:cBhvr additive="base">
                                        <p:cTn id="11" dur="500" fill="hold"/>
                                        <p:tgtEl>
                                          <p:spTgt spid="83971"/>
                                        </p:tgtEl>
                                        <p:attrNameLst>
                                          <p:attrName>ppt_x</p:attrName>
                                        </p:attrNameLst>
                                      </p:cBhvr>
                                      <p:tavLst>
                                        <p:tav tm="0">
                                          <p:val>
                                            <p:strVal val="0-#ppt_w/2"/>
                                          </p:val>
                                        </p:tav>
                                        <p:tav tm="100000">
                                          <p:val>
                                            <p:strVal val="#ppt_x"/>
                                          </p:val>
                                        </p:tav>
                                      </p:tavLst>
                                    </p:anim>
                                    <p:anim calcmode="lin" valueType="num">
                                      <p:cBhvr additive="base">
                                        <p:cTn id="12" dur="500" fill="hold"/>
                                        <p:tgtEl>
                                          <p:spTgt spid="83971"/>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17" presetClass="entr" presetSubtype="10" fill="hold" grpId="0" nodeType="afterEffect">
                                  <p:stCondLst>
                                    <p:cond delay="0"/>
                                  </p:stCondLst>
                                  <p:childTnLst>
                                    <p:set>
                                      <p:cBhvr>
                                        <p:cTn id="15" dur="1" fill="hold">
                                          <p:stCondLst>
                                            <p:cond delay="0"/>
                                          </p:stCondLst>
                                        </p:cTn>
                                        <p:tgtEl>
                                          <p:spTgt spid="83973"/>
                                        </p:tgtEl>
                                        <p:attrNameLst>
                                          <p:attrName>style.visibility</p:attrName>
                                        </p:attrNameLst>
                                      </p:cBhvr>
                                      <p:to>
                                        <p:strVal val="visible"/>
                                      </p:to>
                                    </p:set>
                                    <p:anim calcmode="lin" valueType="num">
                                      <p:cBhvr>
                                        <p:cTn id="16" dur="500" fill="hold"/>
                                        <p:tgtEl>
                                          <p:spTgt spid="83973"/>
                                        </p:tgtEl>
                                        <p:attrNameLst>
                                          <p:attrName>ppt_w</p:attrName>
                                        </p:attrNameLst>
                                      </p:cBhvr>
                                      <p:tavLst>
                                        <p:tav tm="0">
                                          <p:val>
                                            <p:fltVal val="0"/>
                                          </p:val>
                                        </p:tav>
                                        <p:tav tm="100000">
                                          <p:val>
                                            <p:strVal val="#ppt_w"/>
                                          </p:val>
                                        </p:tav>
                                      </p:tavLst>
                                    </p:anim>
                                    <p:anim calcmode="lin" valueType="num">
                                      <p:cBhvr>
                                        <p:cTn id="17" dur="500" fill="hold"/>
                                        <p:tgtEl>
                                          <p:spTgt spid="8397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0" grpId="0" autoUpdateAnimBg="0"/>
      <p:bldP spid="83971" grpId="0" autoUpdateAnimBg="0"/>
      <p:bldP spid="83973" grpId="0" autoUpdateAnimBg="0"/>
    </p:bld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1066800" y="533400"/>
            <a:ext cx="7072313" cy="609600"/>
          </a:xfrm>
        </p:spPr>
        <p:txBody>
          <a:bodyPr lIns="92075" tIns="46038" rIns="92075" bIns="46038"/>
          <a:lstStyle/>
          <a:p>
            <a:pPr algn="ctr" eaLnBrk="1" hangingPunct="1">
              <a:defRPr/>
            </a:pPr>
            <a:r>
              <a:rPr lang="es-MX" sz="3200" smtClean="0">
                <a:effectLst>
                  <a:outerShdw blurRad="38100" dist="38100" dir="2700000" algn="tl">
                    <a:srgbClr val="C0C0C0"/>
                  </a:outerShdw>
                </a:effectLst>
                <a:ea typeface="+mj-ea"/>
                <a:cs typeface="+mj-cs"/>
              </a:rPr>
              <a:t>LAS PERSONAS Y LAS ORGANIZACIONES</a:t>
            </a:r>
            <a:endParaRPr lang="es-ES" sz="3200" smtClean="0">
              <a:effectLst>
                <a:outerShdw blurRad="38100" dist="38100" dir="2700000" algn="tl">
                  <a:srgbClr val="C0C0C0"/>
                </a:outerShdw>
              </a:effectLst>
              <a:ea typeface="+mj-ea"/>
              <a:cs typeface="+mj-cs"/>
            </a:endParaRPr>
          </a:p>
        </p:txBody>
      </p:sp>
      <p:sp>
        <p:nvSpPr>
          <p:cNvPr id="83971" name="Text Box 3"/>
          <p:cNvSpPr txBox="1">
            <a:spLocks noChangeArrowheads="1"/>
          </p:cNvSpPr>
          <p:nvPr/>
        </p:nvSpPr>
        <p:spPr bwMode="auto">
          <a:xfrm>
            <a:off x="2868613" y="6448425"/>
            <a:ext cx="3416300"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r>
              <a:rPr kumimoji="1" lang="es-ES" sz="1000" b="1" smtClean="0">
                <a:solidFill>
                  <a:schemeClr val="tx2"/>
                </a:solidFill>
                <a:latin typeface="Arial" charset="0"/>
              </a:rPr>
              <a:t>PROHIBIDA SU  REPRODUCCION TOTAL O PARCIAL</a:t>
            </a:r>
          </a:p>
        </p:txBody>
      </p:sp>
      <p:sp>
        <p:nvSpPr>
          <p:cNvPr id="51205" name="Rectangle 6"/>
          <p:cNvSpPr>
            <a:spLocks noChangeArrowheads="1"/>
          </p:cNvSpPr>
          <p:nvPr/>
        </p:nvSpPr>
        <p:spPr bwMode="auto">
          <a:xfrm>
            <a:off x="2370138" y="950913"/>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51206" name="Rectangle 7"/>
          <p:cNvSpPr>
            <a:spLocks noChangeArrowheads="1"/>
          </p:cNvSpPr>
          <p:nvPr/>
        </p:nvSpPr>
        <p:spPr bwMode="auto">
          <a:xfrm>
            <a:off x="2282825" y="950913"/>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51207" name="Rectangle 11"/>
          <p:cNvSpPr>
            <a:spLocks noChangeArrowheads="1"/>
          </p:cNvSpPr>
          <p:nvPr/>
        </p:nvSpPr>
        <p:spPr bwMode="auto">
          <a:xfrm>
            <a:off x="2370138" y="2111375"/>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sp>
        <p:nvSpPr>
          <p:cNvPr id="83973" name="Text Box 5"/>
          <p:cNvSpPr txBox="1">
            <a:spLocks noChangeArrowheads="1"/>
          </p:cNvSpPr>
          <p:nvPr/>
        </p:nvSpPr>
        <p:spPr bwMode="auto">
          <a:xfrm>
            <a:off x="755650" y="1130300"/>
            <a:ext cx="8137525" cy="19383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b="1" dirty="0">
                <a:solidFill>
                  <a:srgbClr val="0000CC"/>
                </a:solidFill>
                <a:latin typeface="Arial" pitchFamily="34" charset="0"/>
              </a:rPr>
              <a:t>LOS EMPLEADOS NECESITAN </a:t>
            </a:r>
            <a:r>
              <a:rPr kumimoji="1" lang="es-MX" altLang="es-MX" b="1" i="1" u="sng" dirty="0" smtClean="0">
                <a:solidFill>
                  <a:srgbClr val="FF0000"/>
                </a:solidFill>
                <a:effectLst>
                  <a:outerShdw blurRad="38100" dist="38100" dir="2700000" algn="tl">
                    <a:srgbClr val="C0C0C0"/>
                  </a:outerShdw>
                </a:effectLst>
                <a:latin typeface="Arial" pitchFamily="34" charset="0"/>
              </a:rPr>
              <a:t>MOTIVACIÓN</a:t>
            </a:r>
            <a:r>
              <a:rPr kumimoji="1" lang="es-MX" altLang="es-MX" b="1" dirty="0" smtClean="0">
                <a:solidFill>
                  <a:srgbClr val="0000CC"/>
                </a:solidFill>
                <a:latin typeface="Arial" pitchFamily="34" charset="0"/>
              </a:rPr>
              <a:t> </a:t>
            </a:r>
            <a:r>
              <a:rPr kumimoji="1" lang="es-MX" altLang="es-MX" b="1" dirty="0">
                <a:solidFill>
                  <a:srgbClr val="0000CC"/>
                </a:solidFill>
                <a:latin typeface="Arial" pitchFamily="34" charset="0"/>
              </a:rPr>
              <a:t>PARA MEJORAR LA PRODUCTIVIDAD DE LA ORGANIZACIÓN Y MANTENER LOS NIVELES DE </a:t>
            </a:r>
            <a:r>
              <a:rPr kumimoji="1" lang="es-MX" altLang="es-MX" b="1" dirty="0" smtClean="0">
                <a:solidFill>
                  <a:srgbClr val="0000CC"/>
                </a:solidFill>
                <a:latin typeface="Arial" pitchFamily="34" charset="0"/>
              </a:rPr>
              <a:t>SATISFACCIÓN </a:t>
            </a:r>
            <a:r>
              <a:rPr kumimoji="1" lang="es-MX" altLang="es-MX" b="1" dirty="0">
                <a:solidFill>
                  <a:srgbClr val="0000CC"/>
                </a:solidFill>
                <a:latin typeface="Arial" pitchFamily="34" charset="0"/>
              </a:rPr>
              <a:t>ADECUADOS PARA CUBRIR LAS NECESIDADES DE LOS CLIENTES.</a:t>
            </a:r>
          </a:p>
        </p:txBody>
      </p:sp>
      <p:pic>
        <p:nvPicPr>
          <p:cNvPr id="120839" name="Imagen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71550" y="3429000"/>
            <a:ext cx="3238500" cy="2501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Imagen 3"/>
          <p:cNvPicPr>
            <a:picLocks noChangeAspect="1"/>
          </p:cNvPicPr>
          <p:nvPr/>
        </p:nvPicPr>
        <p:blipFill>
          <a:blip r:embed="rId4"/>
          <a:stretch>
            <a:fillRect/>
          </a:stretch>
        </p:blipFill>
        <p:spPr>
          <a:xfrm>
            <a:off x="4492122" y="3212976"/>
            <a:ext cx="4328350" cy="2880320"/>
          </a:xfrm>
          <a:prstGeom prst="rect">
            <a:avLst/>
          </a:prstGeom>
          <a:effectLst>
            <a:outerShdw blurRad="50800" dist="38100" dir="2700000" algn="tl" rotWithShape="0">
              <a:srgbClr val="000000">
                <a:alpha val="43000"/>
              </a:srgbClr>
            </a:outerShdw>
          </a:effectLst>
          <a:scene3d>
            <a:camera prst="orthographicFront"/>
            <a:lightRig rig="threePt" dir="t"/>
          </a:scene3d>
          <a:sp3d>
            <a:bevelT/>
          </a:sp3d>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83970"/>
                                        </p:tgtEl>
                                        <p:attrNameLst>
                                          <p:attrName>style.visibility</p:attrName>
                                        </p:attrNameLst>
                                      </p:cBhvr>
                                      <p:to>
                                        <p:strVal val="visible"/>
                                      </p:to>
                                    </p:set>
                                    <p:animEffect transition="in" filter="barn(outHorizontal)">
                                      <p:cBhvr>
                                        <p:cTn id="7" dur="500"/>
                                        <p:tgtEl>
                                          <p:spTgt spid="83970"/>
                                        </p:tgtEl>
                                      </p:cBhvr>
                                    </p:animEffect>
                                  </p:childTnLst>
                                </p:cTn>
                              </p:par>
                            </p:childTnLst>
                          </p:cTn>
                        </p:par>
                        <p:par>
                          <p:cTn id="8" fill="hold" nodeType="afterGroup">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83971"/>
                                        </p:tgtEl>
                                        <p:attrNameLst>
                                          <p:attrName>style.visibility</p:attrName>
                                        </p:attrNameLst>
                                      </p:cBhvr>
                                      <p:to>
                                        <p:strVal val="visible"/>
                                      </p:to>
                                    </p:set>
                                    <p:anim calcmode="lin" valueType="num">
                                      <p:cBhvr additive="base">
                                        <p:cTn id="11" dur="500" fill="hold"/>
                                        <p:tgtEl>
                                          <p:spTgt spid="83971"/>
                                        </p:tgtEl>
                                        <p:attrNameLst>
                                          <p:attrName>ppt_x</p:attrName>
                                        </p:attrNameLst>
                                      </p:cBhvr>
                                      <p:tavLst>
                                        <p:tav tm="0">
                                          <p:val>
                                            <p:strVal val="0-#ppt_w/2"/>
                                          </p:val>
                                        </p:tav>
                                        <p:tav tm="100000">
                                          <p:val>
                                            <p:strVal val="#ppt_x"/>
                                          </p:val>
                                        </p:tav>
                                      </p:tavLst>
                                    </p:anim>
                                    <p:anim calcmode="lin" valueType="num">
                                      <p:cBhvr additive="base">
                                        <p:cTn id="12" dur="500" fill="hold"/>
                                        <p:tgtEl>
                                          <p:spTgt spid="83971"/>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17" presetClass="entr" presetSubtype="10" fill="hold" grpId="0" nodeType="afterEffect">
                                  <p:stCondLst>
                                    <p:cond delay="0"/>
                                  </p:stCondLst>
                                  <p:childTnLst>
                                    <p:set>
                                      <p:cBhvr>
                                        <p:cTn id="15" dur="1" fill="hold">
                                          <p:stCondLst>
                                            <p:cond delay="0"/>
                                          </p:stCondLst>
                                        </p:cTn>
                                        <p:tgtEl>
                                          <p:spTgt spid="83973"/>
                                        </p:tgtEl>
                                        <p:attrNameLst>
                                          <p:attrName>style.visibility</p:attrName>
                                        </p:attrNameLst>
                                      </p:cBhvr>
                                      <p:to>
                                        <p:strVal val="visible"/>
                                      </p:to>
                                    </p:set>
                                    <p:anim calcmode="lin" valueType="num">
                                      <p:cBhvr>
                                        <p:cTn id="16" dur="500" fill="hold"/>
                                        <p:tgtEl>
                                          <p:spTgt spid="83973"/>
                                        </p:tgtEl>
                                        <p:attrNameLst>
                                          <p:attrName>ppt_w</p:attrName>
                                        </p:attrNameLst>
                                      </p:cBhvr>
                                      <p:tavLst>
                                        <p:tav tm="0">
                                          <p:val>
                                            <p:fltVal val="0"/>
                                          </p:val>
                                        </p:tav>
                                        <p:tav tm="100000">
                                          <p:val>
                                            <p:strVal val="#ppt_w"/>
                                          </p:val>
                                        </p:tav>
                                      </p:tavLst>
                                    </p:anim>
                                    <p:anim calcmode="lin" valueType="num">
                                      <p:cBhvr>
                                        <p:cTn id="17" dur="500" fill="hold"/>
                                        <p:tgtEl>
                                          <p:spTgt spid="8397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0" grpId="0" autoUpdateAnimBg="0"/>
      <p:bldP spid="83971" grpId="0" autoUpdateAnimBg="0"/>
      <p:bldP spid="83973" grpId="0" autoUpdateAnimBg="0"/>
    </p:bld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1066800" y="533400"/>
            <a:ext cx="7072313" cy="609600"/>
          </a:xfrm>
        </p:spPr>
        <p:txBody>
          <a:bodyPr lIns="92075" tIns="46038" rIns="92075" bIns="46038"/>
          <a:lstStyle/>
          <a:p>
            <a:pPr algn="ctr" eaLnBrk="1" hangingPunct="1">
              <a:defRPr/>
            </a:pPr>
            <a:r>
              <a:rPr lang="es-MX" sz="3200" smtClean="0">
                <a:effectLst>
                  <a:outerShdw blurRad="38100" dist="38100" dir="2700000" algn="tl">
                    <a:srgbClr val="C0C0C0"/>
                  </a:outerShdw>
                </a:effectLst>
                <a:ea typeface="+mj-ea"/>
                <a:cs typeface="+mj-cs"/>
              </a:rPr>
              <a:t>LAS PERSONAS Y LAS ORGANIZACIONES</a:t>
            </a:r>
            <a:endParaRPr lang="es-ES" sz="3200" smtClean="0">
              <a:effectLst>
                <a:outerShdw blurRad="38100" dist="38100" dir="2700000" algn="tl">
                  <a:srgbClr val="C0C0C0"/>
                </a:outerShdw>
              </a:effectLst>
              <a:ea typeface="+mj-ea"/>
              <a:cs typeface="+mj-cs"/>
            </a:endParaRPr>
          </a:p>
        </p:txBody>
      </p:sp>
      <p:sp>
        <p:nvSpPr>
          <p:cNvPr id="83971" name="Text Box 3"/>
          <p:cNvSpPr txBox="1">
            <a:spLocks noChangeArrowheads="1"/>
          </p:cNvSpPr>
          <p:nvPr/>
        </p:nvSpPr>
        <p:spPr bwMode="auto">
          <a:xfrm>
            <a:off x="2868613" y="6448425"/>
            <a:ext cx="3416300"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r>
              <a:rPr kumimoji="1" lang="es-ES" sz="1000" b="1" smtClean="0">
                <a:solidFill>
                  <a:schemeClr val="tx2"/>
                </a:solidFill>
                <a:latin typeface="Arial" charset="0"/>
              </a:rPr>
              <a:t>PROHIBIDA SU  REPRODUCCION TOTAL O PARCIAL</a:t>
            </a:r>
          </a:p>
        </p:txBody>
      </p:sp>
      <p:sp>
        <p:nvSpPr>
          <p:cNvPr id="51205" name="Rectangle 6"/>
          <p:cNvSpPr>
            <a:spLocks noChangeArrowheads="1"/>
          </p:cNvSpPr>
          <p:nvPr/>
        </p:nvSpPr>
        <p:spPr bwMode="auto">
          <a:xfrm>
            <a:off x="2370138" y="950913"/>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51206" name="Rectangle 7"/>
          <p:cNvSpPr>
            <a:spLocks noChangeArrowheads="1"/>
          </p:cNvSpPr>
          <p:nvPr/>
        </p:nvSpPr>
        <p:spPr bwMode="auto">
          <a:xfrm>
            <a:off x="2282825" y="950913"/>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51207" name="Rectangle 11"/>
          <p:cNvSpPr>
            <a:spLocks noChangeArrowheads="1"/>
          </p:cNvSpPr>
          <p:nvPr/>
        </p:nvSpPr>
        <p:spPr bwMode="auto">
          <a:xfrm>
            <a:off x="2370138" y="2111375"/>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pic>
        <p:nvPicPr>
          <p:cNvPr id="124934" name="Picture 10" descr="http://t2.gstatic.com/images?q=tbn:ANd9GcSYkAcCiR3lOlBvXG5zhDTneyWNkjKMNBMYfcJshLi16IMQBrVS">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5963" y="3429000"/>
            <a:ext cx="2967037" cy="2768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3973" name="Text Box 5"/>
          <p:cNvSpPr txBox="1">
            <a:spLocks noChangeArrowheads="1"/>
          </p:cNvSpPr>
          <p:nvPr/>
        </p:nvSpPr>
        <p:spPr bwMode="auto">
          <a:xfrm>
            <a:off x="755650" y="1130300"/>
            <a:ext cx="8374063" cy="19383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just" eaLnBrk="1" hangingPunct="1">
              <a:defRPr/>
            </a:pPr>
            <a:r>
              <a:rPr kumimoji="1" lang="es-MX" b="1" dirty="0" smtClean="0">
                <a:solidFill>
                  <a:srgbClr val="0000CC"/>
                </a:solidFill>
                <a:latin typeface="Arial" charset="0"/>
              </a:rPr>
              <a:t>POR TAL MOTIVO DEBEMOS DE </a:t>
            </a:r>
            <a:r>
              <a:rPr kumimoji="1" lang="es-MX" b="1" dirty="0" smtClean="0">
                <a:solidFill>
                  <a:srgbClr val="FF0000"/>
                </a:solidFill>
                <a:latin typeface="Arial" charset="0"/>
              </a:rPr>
              <a:t>EVALUAR LOS ÉXITOS Y APRENDER A IDENTIFICAR SUS ERRORES</a:t>
            </a:r>
            <a:r>
              <a:rPr kumimoji="1" lang="es-MX" b="1" dirty="0" smtClean="0">
                <a:solidFill>
                  <a:srgbClr val="0000CC"/>
                </a:solidFill>
                <a:latin typeface="Arial" charset="0"/>
              </a:rPr>
              <a:t>, PARA TENER UNA ADMINISTRACIÓN PROACTIVA Y ANTICIPARNOS A LOS PROBLEMAS, TOMANDO LAS MEJORES ACCIONES PREVENTIVAS Y CORRECTIVAS. </a:t>
            </a:r>
            <a:endParaRPr kumimoji="1" lang="es-ES" b="1" dirty="0" smtClean="0">
              <a:solidFill>
                <a:srgbClr val="0000CC"/>
              </a:solidFill>
              <a:latin typeface="Arial" charset="0"/>
            </a:endParaRPr>
          </a:p>
        </p:txBody>
      </p:sp>
      <p:pic>
        <p:nvPicPr>
          <p:cNvPr id="124936" name="Imagen 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258888" y="3068638"/>
            <a:ext cx="4229100" cy="33131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83970"/>
                                        </p:tgtEl>
                                        <p:attrNameLst>
                                          <p:attrName>style.visibility</p:attrName>
                                        </p:attrNameLst>
                                      </p:cBhvr>
                                      <p:to>
                                        <p:strVal val="visible"/>
                                      </p:to>
                                    </p:set>
                                    <p:animEffect transition="in" filter="barn(outHorizontal)">
                                      <p:cBhvr>
                                        <p:cTn id="7" dur="500"/>
                                        <p:tgtEl>
                                          <p:spTgt spid="83970"/>
                                        </p:tgtEl>
                                      </p:cBhvr>
                                    </p:animEffect>
                                  </p:childTnLst>
                                </p:cTn>
                              </p:par>
                            </p:childTnLst>
                          </p:cTn>
                        </p:par>
                        <p:par>
                          <p:cTn id="8" fill="hold" nodeType="afterGroup">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83971"/>
                                        </p:tgtEl>
                                        <p:attrNameLst>
                                          <p:attrName>style.visibility</p:attrName>
                                        </p:attrNameLst>
                                      </p:cBhvr>
                                      <p:to>
                                        <p:strVal val="visible"/>
                                      </p:to>
                                    </p:set>
                                    <p:anim calcmode="lin" valueType="num">
                                      <p:cBhvr additive="base">
                                        <p:cTn id="11" dur="500" fill="hold"/>
                                        <p:tgtEl>
                                          <p:spTgt spid="83971"/>
                                        </p:tgtEl>
                                        <p:attrNameLst>
                                          <p:attrName>ppt_x</p:attrName>
                                        </p:attrNameLst>
                                      </p:cBhvr>
                                      <p:tavLst>
                                        <p:tav tm="0">
                                          <p:val>
                                            <p:strVal val="0-#ppt_w/2"/>
                                          </p:val>
                                        </p:tav>
                                        <p:tav tm="100000">
                                          <p:val>
                                            <p:strVal val="#ppt_x"/>
                                          </p:val>
                                        </p:tav>
                                      </p:tavLst>
                                    </p:anim>
                                    <p:anim calcmode="lin" valueType="num">
                                      <p:cBhvr additive="base">
                                        <p:cTn id="12" dur="500" fill="hold"/>
                                        <p:tgtEl>
                                          <p:spTgt spid="83971"/>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17" presetClass="entr" presetSubtype="10" fill="hold" grpId="0" nodeType="afterEffect">
                                  <p:stCondLst>
                                    <p:cond delay="0"/>
                                  </p:stCondLst>
                                  <p:childTnLst>
                                    <p:set>
                                      <p:cBhvr>
                                        <p:cTn id="15" dur="1" fill="hold">
                                          <p:stCondLst>
                                            <p:cond delay="0"/>
                                          </p:stCondLst>
                                        </p:cTn>
                                        <p:tgtEl>
                                          <p:spTgt spid="83973"/>
                                        </p:tgtEl>
                                        <p:attrNameLst>
                                          <p:attrName>style.visibility</p:attrName>
                                        </p:attrNameLst>
                                      </p:cBhvr>
                                      <p:to>
                                        <p:strVal val="visible"/>
                                      </p:to>
                                    </p:set>
                                    <p:anim calcmode="lin" valueType="num">
                                      <p:cBhvr>
                                        <p:cTn id="16" dur="500" fill="hold"/>
                                        <p:tgtEl>
                                          <p:spTgt spid="83973"/>
                                        </p:tgtEl>
                                        <p:attrNameLst>
                                          <p:attrName>ppt_w</p:attrName>
                                        </p:attrNameLst>
                                      </p:cBhvr>
                                      <p:tavLst>
                                        <p:tav tm="0">
                                          <p:val>
                                            <p:fltVal val="0"/>
                                          </p:val>
                                        </p:tav>
                                        <p:tav tm="100000">
                                          <p:val>
                                            <p:strVal val="#ppt_w"/>
                                          </p:val>
                                        </p:tav>
                                      </p:tavLst>
                                    </p:anim>
                                    <p:anim calcmode="lin" valueType="num">
                                      <p:cBhvr>
                                        <p:cTn id="17" dur="500" fill="hold"/>
                                        <p:tgtEl>
                                          <p:spTgt spid="8397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0" grpId="0" autoUpdateAnimBg="0"/>
      <p:bldP spid="83971" grpId="0" autoUpdateAnimBg="0"/>
      <p:bldP spid="83973" grpId="0" autoUpdateAnimBg="0"/>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1741488" y="228600"/>
            <a:ext cx="6667500" cy="609600"/>
          </a:xfrm>
        </p:spPr>
        <p:txBody>
          <a:bodyPr lIns="92075" tIns="46038" rIns="92075" bIns="46038"/>
          <a:lstStyle/>
          <a:p>
            <a:pPr algn="ctr" eaLnBrk="1" hangingPunct="1"/>
            <a:r>
              <a:rPr lang="es-MX" altLang="es-MX" sz="2400" smtClean="0">
                <a:effectLst>
                  <a:outerShdw blurRad="38100" dist="38100" dir="2700000" algn="tl">
                    <a:srgbClr val="C0C0C0"/>
                  </a:outerShdw>
                </a:effectLst>
              </a:rPr>
              <a:t>MODELOS DE CUSTODIA, AUTOCRATICOS, DE APOYO Y COLEGIAL.</a:t>
            </a:r>
          </a:p>
        </p:txBody>
      </p:sp>
      <p:sp>
        <p:nvSpPr>
          <p:cNvPr id="81923" name="Text Box 3"/>
          <p:cNvSpPr txBox="1">
            <a:spLocks noChangeArrowheads="1"/>
          </p:cNvSpPr>
          <p:nvPr/>
        </p:nvSpPr>
        <p:spPr bwMode="auto">
          <a:xfrm>
            <a:off x="2868613" y="6448425"/>
            <a:ext cx="3416300"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r>
              <a:rPr kumimoji="1" lang="es-ES" sz="1000" b="1" smtClean="0">
                <a:solidFill>
                  <a:schemeClr val="tx2"/>
                </a:solidFill>
                <a:latin typeface="Arial" charset="0"/>
              </a:rPr>
              <a:t>PROHIBIDA SU  REPRODUCCION TOTAL O PARCIAL</a:t>
            </a:r>
          </a:p>
        </p:txBody>
      </p:sp>
      <p:sp>
        <p:nvSpPr>
          <p:cNvPr id="81925" name="Text Box 5"/>
          <p:cNvSpPr txBox="1">
            <a:spLocks noChangeArrowheads="1"/>
          </p:cNvSpPr>
          <p:nvPr/>
        </p:nvSpPr>
        <p:spPr bwMode="auto">
          <a:xfrm>
            <a:off x="827088" y="1484313"/>
            <a:ext cx="8137525" cy="320087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kumimoji="1" lang="es-ES" altLang="es-MX" b="1" dirty="0">
                <a:solidFill>
                  <a:srgbClr val="008000"/>
                </a:solidFill>
                <a:effectLst>
                  <a:outerShdw blurRad="38100" dist="38100" dir="2700000" algn="tl">
                    <a:srgbClr val="C0C0C0"/>
                  </a:outerShdw>
                </a:effectLst>
                <a:latin typeface="Arial" pitchFamily="34" charset="0"/>
                <a:cs typeface="Arial" pitchFamily="34" charset="0"/>
              </a:rPr>
              <a:t>MODELO </a:t>
            </a:r>
            <a:r>
              <a:rPr kumimoji="1" lang="es-ES" altLang="es-MX" b="1" dirty="0" smtClean="0">
                <a:solidFill>
                  <a:srgbClr val="008000"/>
                </a:solidFill>
                <a:effectLst>
                  <a:outerShdw blurRad="38100" dist="38100" dir="2700000" algn="tl">
                    <a:srgbClr val="C0C0C0"/>
                  </a:outerShdw>
                </a:effectLst>
                <a:latin typeface="Arial" pitchFamily="34" charset="0"/>
                <a:cs typeface="Arial" pitchFamily="34" charset="0"/>
              </a:rPr>
              <a:t>AUTOCRÁTICO</a:t>
            </a:r>
            <a:r>
              <a:rPr kumimoji="1" lang="es-ES" altLang="es-MX" b="1" dirty="0">
                <a:solidFill>
                  <a:srgbClr val="008000"/>
                </a:solidFill>
                <a:effectLst>
                  <a:outerShdw blurRad="38100" dist="38100" dir="2700000" algn="tl">
                    <a:srgbClr val="C0C0C0"/>
                  </a:outerShdw>
                </a:effectLst>
                <a:latin typeface="Arial" pitchFamily="34" charset="0"/>
                <a:cs typeface="Arial" pitchFamily="34" charset="0"/>
              </a:rPr>
              <a:t>.</a:t>
            </a:r>
            <a:endParaRPr kumimoji="1" lang="es-MX" altLang="es-MX" b="1" dirty="0">
              <a:solidFill>
                <a:srgbClr val="008000"/>
              </a:solidFill>
              <a:effectLst>
                <a:outerShdw blurRad="38100" dist="38100" dir="2700000" algn="tl">
                  <a:srgbClr val="C0C0C0"/>
                </a:outerShdw>
              </a:effectLst>
              <a:latin typeface="Arial" pitchFamily="34" charset="0"/>
              <a:cs typeface="Arial" pitchFamily="34" charset="0"/>
            </a:endParaRPr>
          </a:p>
          <a:p>
            <a:pPr eaLnBrk="1" hangingPunct="1"/>
            <a:endParaRPr kumimoji="1" lang="es-ES" altLang="es-MX" sz="1000" b="1" dirty="0">
              <a:solidFill>
                <a:srgbClr val="FF0000"/>
              </a:solidFill>
              <a:effectLst>
                <a:outerShdw blurRad="38100" dist="38100" dir="2700000" algn="tl">
                  <a:srgbClr val="C0C0C0"/>
                </a:outerShdw>
              </a:effectLst>
              <a:latin typeface="Arial" pitchFamily="34" charset="0"/>
              <a:cs typeface="Arial" pitchFamily="34" charset="0"/>
            </a:endParaRPr>
          </a:p>
          <a:p>
            <a:pPr algn="just" eaLnBrk="1" hangingPunct="1"/>
            <a:r>
              <a:rPr kumimoji="1" lang="es-ES" altLang="es-MX" b="1" dirty="0" smtClean="0">
                <a:solidFill>
                  <a:srgbClr val="0000CC"/>
                </a:solidFill>
                <a:latin typeface="Arial" pitchFamily="34" charset="0"/>
                <a:cs typeface="Arial" pitchFamily="34" charset="0"/>
              </a:rPr>
              <a:t>SURGE </a:t>
            </a:r>
            <a:r>
              <a:rPr kumimoji="1" lang="es-ES" altLang="es-MX" b="1" dirty="0">
                <a:solidFill>
                  <a:srgbClr val="0000CC"/>
                </a:solidFill>
                <a:latin typeface="Arial" pitchFamily="34" charset="0"/>
                <a:cs typeface="Arial" pitchFamily="34" charset="0"/>
              </a:rPr>
              <a:t>EN LA </a:t>
            </a:r>
            <a:r>
              <a:rPr kumimoji="1" lang="es-ES" altLang="es-MX" b="1" dirty="0">
                <a:solidFill>
                  <a:srgbClr val="FF0000"/>
                </a:solidFill>
                <a:latin typeface="Arial" pitchFamily="34" charset="0"/>
                <a:cs typeface="Arial" pitchFamily="34" charset="0"/>
              </a:rPr>
              <a:t>REVOLUCIÓN INDUSTRIAL</a:t>
            </a:r>
            <a:r>
              <a:rPr kumimoji="1" lang="es-ES" altLang="es-MX" b="1" dirty="0">
                <a:solidFill>
                  <a:srgbClr val="0000CC"/>
                </a:solidFill>
                <a:latin typeface="Arial" pitchFamily="34" charset="0"/>
                <a:cs typeface="Arial" pitchFamily="34" charset="0"/>
              </a:rPr>
              <a:t>. </a:t>
            </a:r>
            <a:endParaRPr kumimoji="1" lang="es-ES" altLang="es-MX" b="1" dirty="0" smtClean="0">
              <a:solidFill>
                <a:srgbClr val="0000CC"/>
              </a:solidFill>
              <a:latin typeface="Arial" pitchFamily="34" charset="0"/>
              <a:cs typeface="Arial" pitchFamily="34" charset="0"/>
            </a:endParaRPr>
          </a:p>
          <a:p>
            <a:pPr algn="just" eaLnBrk="1" hangingPunct="1"/>
            <a:r>
              <a:rPr kumimoji="1" lang="es-ES" altLang="es-MX" b="1" dirty="0" smtClean="0">
                <a:solidFill>
                  <a:srgbClr val="0000CC"/>
                </a:solidFill>
                <a:latin typeface="Arial" pitchFamily="34" charset="0"/>
                <a:cs typeface="Arial" pitchFamily="34" charset="0"/>
              </a:rPr>
              <a:t>DEPENDE </a:t>
            </a:r>
            <a:r>
              <a:rPr kumimoji="1" lang="es-ES" altLang="es-MX" b="1" dirty="0">
                <a:solidFill>
                  <a:srgbClr val="0000CC"/>
                </a:solidFill>
                <a:latin typeface="Arial" pitchFamily="34" charset="0"/>
                <a:cs typeface="Arial" pitchFamily="34" charset="0"/>
              </a:rPr>
              <a:t>DEL PODER. </a:t>
            </a:r>
            <a:endParaRPr kumimoji="1" lang="es-ES" altLang="es-MX" b="1" dirty="0" smtClean="0">
              <a:solidFill>
                <a:srgbClr val="0000CC"/>
              </a:solidFill>
              <a:latin typeface="Arial" pitchFamily="34" charset="0"/>
              <a:cs typeface="Arial" pitchFamily="34" charset="0"/>
            </a:endParaRPr>
          </a:p>
          <a:p>
            <a:pPr algn="just" eaLnBrk="1" hangingPunct="1"/>
            <a:r>
              <a:rPr kumimoji="1" lang="es-ES" altLang="es-MX" b="1" dirty="0" smtClean="0">
                <a:solidFill>
                  <a:srgbClr val="0000CC"/>
                </a:solidFill>
                <a:latin typeface="Arial" pitchFamily="34" charset="0"/>
                <a:cs typeface="Arial" pitchFamily="34" charset="0"/>
              </a:rPr>
              <a:t>QUIEN </a:t>
            </a:r>
            <a:r>
              <a:rPr kumimoji="1" lang="es-ES" altLang="es-MX" b="1" dirty="0">
                <a:solidFill>
                  <a:srgbClr val="0000CC"/>
                </a:solidFill>
                <a:latin typeface="Arial" pitchFamily="34" charset="0"/>
                <a:cs typeface="Arial" pitchFamily="34" charset="0"/>
              </a:rPr>
              <a:t>OCUPA EL MANDO DEBEN TENER PODER SUFICIENTE PARA </a:t>
            </a:r>
            <a:r>
              <a:rPr kumimoji="1" lang="es-ES" altLang="es-MX" b="1" i="1" u="sng" dirty="0">
                <a:solidFill>
                  <a:srgbClr val="FF0000"/>
                </a:solidFill>
                <a:latin typeface="Arial" pitchFamily="34" charset="0"/>
                <a:cs typeface="Arial" pitchFamily="34" charset="0"/>
              </a:rPr>
              <a:t>ORDENAR</a:t>
            </a:r>
            <a:r>
              <a:rPr kumimoji="1" lang="es-ES" altLang="es-MX" b="1" dirty="0">
                <a:solidFill>
                  <a:srgbClr val="0000CC"/>
                </a:solidFill>
                <a:latin typeface="Arial" pitchFamily="34" charset="0"/>
                <a:cs typeface="Arial" pitchFamily="34" charset="0"/>
              </a:rPr>
              <a:t>, LO QUE SIGNIFICA QUE EL EMPLEADO QUE NO CUMPLA ORDENES SERÁ SANCIONADO.</a:t>
            </a:r>
          </a:p>
          <a:p>
            <a:pPr algn="just" eaLnBrk="1" hangingPunct="1"/>
            <a:r>
              <a:rPr kumimoji="1" lang="es-MX" altLang="es-MX" b="1" dirty="0">
                <a:solidFill>
                  <a:srgbClr val="0000CC"/>
                </a:solidFill>
                <a:latin typeface="Arial" pitchFamily="34" charset="0"/>
                <a:cs typeface="Arial" pitchFamily="34" charset="0"/>
              </a:rPr>
              <a:t>	</a:t>
            </a:r>
            <a:endParaRPr kumimoji="1" lang="es-ES" altLang="es-MX" b="1" dirty="0">
              <a:solidFill>
                <a:srgbClr val="0000CC"/>
              </a:solidFill>
              <a:latin typeface="Arial" pitchFamily="34" charset="0"/>
            </a:endParaRP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42989" y="4237637"/>
            <a:ext cx="2880940" cy="2159988"/>
          </a:xfrm>
          <a:prstGeom prst="rect">
            <a:avLst/>
          </a:prstGeom>
          <a:noFill/>
          <a:ln>
            <a:noFill/>
          </a:ln>
          <a:effectLst>
            <a:outerShdw blurRad="292100" dist="139700" dir="2700000" algn="tl" rotWithShape="0">
              <a:srgbClr val="333333">
                <a:alpha val="64999"/>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Imagen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705350" y="4005263"/>
            <a:ext cx="3898900" cy="2447925"/>
          </a:xfrm>
          <a:prstGeom prst="rect">
            <a:avLst/>
          </a:prstGeom>
          <a:noFill/>
          <a:ln>
            <a:noFill/>
          </a:ln>
          <a:effectLst>
            <a:outerShdw blurRad="190500" algn="tl" rotWithShape="0">
              <a:srgbClr val="808080">
                <a:alpha val="70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Rectángulo 3"/>
          <p:cNvSpPr/>
          <p:nvPr/>
        </p:nvSpPr>
        <p:spPr>
          <a:xfrm>
            <a:off x="864096" y="951111"/>
            <a:ext cx="8172400" cy="461665"/>
          </a:xfrm>
          <a:prstGeom prst="rect">
            <a:avLst/>
          </a:prstGeom>
        </p:spPr>
        <p:style>
          <a:lnRef idx="0">
            <a:schemeClr val="accent4"/>
          </a:lnRef>
          <a:fillRef idx="3">
            <a:schemeClr val="accent4"/>
          </a:fillRef>
          <a:effectRef idx="3">
            <a:schemeClr val="accent4"/>
          </a:effectRef>
          <a:fontRef idx="minor">
            <a:schemeClr val="lt1"/>
          </a:fontRef>
        </p:style>
        <p:txBody>
          <a:bodyPr>
            <a:spAutoFit/>
          </a:bodyPr>
          <a:lstStyle/>
          <a:p>
            <a:pPr>
              <a:defRPr/>
            </a:pPr>
            <a:r>
              <a:rPr kumimoji="1" lang="es-ES" b="1" dirty="0">
                <a:solidFill>
                  <a:schemeClr val="bg1"/>
                </a:solidFill>
                <a:effectLst>
                  <a:outerShdw blurRad="38100" dist="38100" dir="2700000" algn="tl">
                    <a:srgbClr val="DDDDDD"/>
                  </a:outerShdw>
                </a:effectLst>
                <a:cs typeface="Arial" charset="0"/>
              </a:rPr>
              <a:t>MODELOS DE COMPORTAMIENTO ORGANIZACIONAL</a:t>
            </a:r>
            <a:endParaRPr kumimoji="1" lang="es-MX" b="1" dirty="0">
              <a:solidFill>
                <a:schemeClr val="bg1"/>
              </a:solidFill>
              <a:effectLst>
                <a:outerShdw blurRad="38100" dist="38100" dir="2700000" algn="tl">
                  <a:srgbClr val="DDDDDD"/>
                </a:outerShdw>
              </a:effectLst>
              <a:cs typeface="Arial"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81922"/>
                                        </p:tgtEl>
                                        <p:attrNameLst>
                                          <p:attrName>style.visibility</p:attrName>
                                        </p:attrNameLst>
                                      </p:cBhvr>
                                      <p:to>
                                        <p:strVal val="visible"/>
                                      </p:to>
                                    </p:set>
                                    <p:animEffect transition="in" filter="barn(outHorizontal)">
                                      <p:cBhvr>
                                        <p:cTn id="7" dur="500"/>
                                        <p:tgtEl>
                                          <p:spTgt spid="81922"/>
                                        </p:tgtEl>
                                      </p:cBhvr>
                                    </p:animEffect>
                                  </p:childTnLst>
                                </p:cTn>
                              </p:par>
                            </p:childTnLst>
                          </p:cTn>
                        </p:par>
                        <p:par>
                          <p:cTn id="8" fill="hold" nodeType="afterGroup">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81923"/>
                                        </p:tgtEl>
                                        <p:attrNameLst>
                                          <p:attrName>style.visibility</p:attrName>
                                        </p:attrNameLst>
                                      </p:cBhvr>
                                      <p:to>
                                        <p:strVal val="visible"/>
                                      </p:to>
                                    </p:set>
                                    <p:anim calcmode="lin" valueType="num">
                                      <p:cBhvr additive="base">
                                        <p:cTn id="11" dur="500" fill="hold"/>
                                        <p:tgtEl>
                                          <p:spTgt spid="81923"/>
                                        </p:tgtEl>
                                        <p:attrNameLst>
                                          <p:attrName>ppt_x</p:attrName>
                                        </p:attrNameLst>
                                      </p:cBhvr>
                                      <p:tavLst>
                                        <p:tav tm="0">
                                          <p:val>
                                            <p:strVal val="0-#ppt_w/2"/>
                                          </p:val>
                                        </p:tav>
                                        <p:tav tm="100000">
                                          <p:val>
                                            <p:strVal val="#ppt_x"/>
                                          </p:val>
                                        </p:tav>
                                      </p:tavLst>
                                    </p:anim>
                                    <p:anim calcmode="lin" valueType="num">
                                      <p:cBhvr additive="base">
                                        <p:cTn id="12" dur="500" fill="hold"/>
                                        <p:tgtEl>
                                          <p:spTgt spid="819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2" grpId="0" autoUpdateAnimBg="0"/>
      <p:bldP spid="81923" grpId="0"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1741488" y="228600"/>
            <a:ext cx="6667500" cy="609600"/>
          </a:xfrm>
        </p:spPr>
        <p:txBody>
          <a:bodyPr lIns="92075" tIns="46038" rIns="92075" bIns="46038"/>
          <a:lstStyle/>
          <a:p>
            <a:pPr algn="ctr" eaLnBrk="1" hangingPunct="1"/>
            <a:r>
              <a:rPr lang="es-MX" altLang="es-MX" sz="2400" smtClean="0">
                <a:effectLst>
                  <a:outerShdw blurRad="38100" dist="38100" dir="2700000" algn="tl">
                    <a:srgbClr val="C0C0C0"/>
                  </a:outerShdw>
                </a:effectLst>
              </a:rPr>
              <a:t>MODELOS DE CUSTODIA, AUTOCRATICOS, DE APOYO Y COLEGIAL.</a:t>
            </a:r>
          </a:p>
        </p:txBody>
      </p:sp>
      <p:sp>
        <p:nvSpPr>
          <p:cNvPr id="81923" name="Text Box 3"/>
          <p:cNvSpPr txBox="1">
            <a:spLocks noChangeArrowheads="1"/>
          </p:cNvSpPr>
          <p:nvPr/>
        </p:nvSpPr>
        <p:spPr bwMode="auto">
          <a:xfrm>
            <a:off x="2868613" y="6448425"/>
            <a:ext cx="3416300"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r>
              <a:rPr kumimoji="1" lang="es-ES" sz="1000" b="1" dirty="0" smtClean="0">
                <a:solidFill>
                  <a:schemeClr val="tx2"/>
                </a:solidFill>
                <a:latin typeface="Arial" charset="0"/>
              </a:rPr>
              <a:t>PROHIBIDA SU  REPRODUCCION TOTAL O PARCIAL</a:t>
            </a:r>
          </a:p>
        </p:txBody>
      </p:sp>
      <p:sp>
        <p:nvSpPr>
          <p:cNvPr id="81925" name="Text Box 5"/>
          <p:cNvSpPr txBox="1">
            <a:spLocks noChangeArrowheads="1"/>
          </p:cNvSpPr>
          <p:nvPr/>
        </p:nvSpPr>
        <p:spPr bwMode="auto">
          <a:xfrm>
            <a:off x="827088" y="1271588"/>
            <a:ext cx="5167312" cy="48942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r>
              <a:rPr kumimoji="1" lang="es-ES" altLang="es-MX" b="1" dirty="0">
                <a:solidFill>
                  <a:srgbClr val="FF0000"/>
                </a:solidFill>
                <a:effectLst>
                  <a:outerShdw blurRad="38100" dist="38100" dir="2700000" algn="tl">
                    <a:srgbClr val="C0C0C0"/>
                  </a:outerShdw>
                </a:effectLst>
                <a:latin typeface="Arial" pitchFamily="34" charset="0"/>
                <a:cs typeface="Arial" pitchFamily="34" charset="0"/>
              </a:rPr>
              <a:t>MODELO </a:t>
            </a:r>
            <a:r>
              <a:rPr kumimoji="1" lang="es-ES" altLang="es-MX" b="1" dirty="0" smtClean="0">
                <a:solidFill>
                  <a:srgbClr val="FF0000"/>
                </a:solidFill>
                <a:effectLst>
                  <a:outerShdw blurRad="38100" dist="38100" dir="2700000" algn="tl">
                    <a:srgbClr val="C0C0C0"/>
                  </a:outerShdw>
                </a:effectLst>
                <a:latin typeface="Arial" pitchFamily="34" charset="0"/>
                <a:cs typeface="Arial" pitchFamily="34" charset="0"/>
              </a:rPr>
              <a:t>AUTOCRÁTICO</a:t>
            </a:r>
            <a:r>
              <a:rPr kumimoji="1" lang="es-ES" altLang="es-MX" b="1" dirty="0">
                <a:solidFill>
                  <a:srgbClr val="FF0000"/>
                </a:solidFill>
                <a:effectLst>
                  <a:outerShdw blurRad="38100" dist="38100" dir="2700000" algn="tl">
                    <a:srgbClr val="C0C0C0"/>
                  </a:outerShdw>
                </a:effectLst>
                <a:latin typeface="Arial" pitchFamily="34" charset="0"/>
                <a:cs typeface="Arial" pitchFamily="34" charset="0"/>
              </a:rPr>
              <a:t>.</a:t>
            </a:r>
            <a:endParaRPr kumimoji="1" lang="es-MX" altLang="es-MX" b="1" dirty="0">
              <a:solidFill>
                <a:srgbClr val="FF0000"/>
              </a:solidFill>
              <a:effectLst>
                <a:outerShdw blurRad="38100" dist="38100" dir="2700000" algn="tl">
                  <a:srgbClr val="C0C0C0"/>
                </a:outerShdw>
              </a:effectLst>
              <a:latin typeface="Arial" pitchFamily="34" charset="0"/>
              <a:cs typeface="Arial" pitchFamily="34" charset="0"/>
            </a:endParaRPr>
          </a:p>
          <a:p>
            <a:pPr eaLnBrk="1" hangingPunct="1"/>
            <a:endParaRPr kumimoji="1" lang="es-ES" altLang="es-MX" b="1" dirty="0">
              <a:solidFill>
                <a:srgbClr val="FF0000"/>
              </a:solidFill>
              <a:effectLst>
                <a:outerShdw blurRad="38100" dist="38100" dir="2700000" algn="tl">
                  <a:srgbClr val="C0C0C0"/>
                </a:outerShdw>
              </a:effectLst>
              <a:latin typeface="Arial" pitchFamily="34" charset="0"/>
              <a:cs typeface="Arial" pitchFamily="34" charset="0"/>
            </a:endParaRPr>
          </a:p>
          <a:p>
            <a:pPr algn="just" eaLnBrk="1" hangingPunct="1"/>
            <a:r>
              <a:rPr kumimoji="1" lang="es-ES" altLang="es-MX" b="1" dirty="0">
                <a:solidFill>
                  <a:srgbClr val="0000CC"/>
                </a:solidFill>
                <a:latin typeface="Arial" pitchFamily="34" charset="0"/>
                <a:cs typeface="Arial" pitchFamily="34" charset="0"/>
              </a:rPr>
              <a:t>LA ORIENTACIÓN APUNTA A LA AUTORIDAD OFICIAL FORMAL; LA DIRECCIÓN </a:t>
            </a:r>
            <a:r>
              <a:rPr kumimoji="1" lang="es-ES" altLang="es-MX" b="1" u="sng" dirty="0">
                <a:solidFill>
                  <a:srgbClr val="FF0000"/>
                </a:solidFill>
                <a:latin typeface="Arial" pitchFamily="34" charset="0"/>
                <a:cs typeface="Arial" pitchFamily="34" charset="0"/>
              </a:rPr>
              <a:t>CREE SABER</a:t>
            </a:r>
            <a:r>
              <a:rPr kumimoji="1" lang="es-ES" altLang="es-MX" b="1" dirty="0">
                <a:solidFill>
                  <a:srgbClr val="0000CC"/>
                </a:solidFill>
                <a:latin typeface="Arial" pitchFamily="34" charset="0"/>
                <a:cs typeface="Arial" pitchFamily="34" charset="0"/>
              </a:rPr>
              <a:t> QUE ES LO MEJOR Y ESTA CONVENCIDA QUE LOS EMPLEADOS DEBEN SER DIRIGIDOS, PERSUADIDOS Y EMPUJADOS A ALCANZAR CIERTO NIVEL DE </a:t>
            </a:r>
            <a:r>
              <a:rPr kumimoji="1" lang="es-ES" altLang="es-MX" b="1" u="sng" dirty="0">
                <a:solidFill>
                  <a:srgbClr val="FF0000"/>
                </a:solidFill>
                <a:latin typeface="Arial" pitchFamily="34" charset="0"/>
                <a:cs typeface="Arial" pitchFamily="34" charset="0"/>
              </a:rPr>
              <a:t>DESEMPEÑO</a:t>
            </a:r>
            <a:r>
              <a:rPr kumimoji="1" lang="es-ES" altLang="es-MX" b="1" dirty="0">
                <a:solidFill>
                  <a:srgbClr val="0000CC"/>
                </a:solidFill>
                <a:latin typeface="Arial" pitchFamily="34" charset="0"/>
                <a:cs typeface="Arial" pitchFamily="34" charset="0"/>
              </a:rPr>
              <a:t> Y LIMITADOS A OBEDECER ÓRDENES.</a:t>
            </a:r>
            <a:endParaRPr kumimoji="1" lang="es-ES" altLang="es-MX" b="1" dirty="0">
              <a:solidFill>
                <a:srgbClr val="0000CC"/>
              </a:solidFill>
              <a:latin typeface="Arial" pitchFamily="34" charset="0"/>
            </a:endParaRPr>
          </a:p>
        </p:txBody>
      </p:sp>
      <p:pic>
        <p:nvPicPr>
          <p:cNvPr id="129028" name="Imagen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11863" y="1779588"/>
            <a:ext cx="3024187" cy="4313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81922"/>
                                        </p:tgtEl>
                                        <p:attrNameLst>
                                          <p:attrName>style.visibility</p:attrName>
                                        </p:attrNameLst>
                                      </p:cBhvr>
                                      <p:to>
                                        <p:strVal val="visible"/>
                                      </p:to>
                                    </p:set>
                                    <p:animEffect transition="in" filter="barn(outHorizontal)">
                                      <p:cBhvr>
                                        <p:cTn id="7" dur="500"/>
                                        <p:tgtEl>
                                          <p:spTgt spid="81922"/>
                                        </p:tgtEl>
                                      </p:cBhvr>
                                    </p:animEffect>
                                  </p:childTnLst>
                                </p:cTn>
                              </p:par>
                            </p:childTnLst>
                          </p:cTn>
                        </p:par>
                        <p:par>
                          <p:cTn id="8" fill="hold" nodeType="afterGroup">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81923"/>
                                        </p:tgtEl>
                                        <p:attrNameLst>
                                          <p:attrName>style.visibility</p:attrName>
                                        </p:attrNameLst>
                                      </p:cBhvr>
                                      <p:to>
                                        <p:strVal val="visible"/>
                                      </p:to>
                                    </p:set>
                                    <p:anim calcmode="lin" valueType="num">
                                      <p:cBhvr additive="base">
                                        <p:cTn id="11" dur="500" fill="hold"/>
                                        <p:tgtEl>
                                          <p:spTgt spid="81923"/>
                                        </p:tgtEl>
                                        <p:attrNameLst>
                                          <p:attrName>ppt_x</p:attrName>
                                        </p:attrNameLst>
                                      </p:cBhvr>
                                      <p:tavLst>
                                        <p:tav tm="0">
                                          <p:val>
                                            <p:strVal val="0-#ppt_w/2"/>
                                          </p:val>
                                        </p:tav>
                                        <p:tav tm="100000">
                                          <p:val>
                                            <p:strVal val="#ppt_x"/>
                                          </p:val>
                                        </p:tav>
                                      </p:tavLst>
                                    </p:anim>
                                    <p:anim calcmode="lin" valueType="num">
                                      <p:cBhvr additive="base">
                                        <p:cTn id="12" dur="500" fill="hold"/>
                                        <p:tgtEl>
                                          <p:spTgt spid="819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2" grpId="0" autoUpdateAnimBg="0"/>
      <p:bldP spid="81923"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ctrTitle" idx="4294967295"/>
          </p:nvPr>
        </p:nvSpPr>
        <p:spPr>
          <a:xfrm>
            <a:off x="2274888" y="333375"/>
            <a:ext cx="6869112" cy="609600"/>
          </a:xfrm>
          <a:extLst>
            <a:ext uri="{FAA26D3D-D897-4be2-8F04-BA451C77F1D7}">
              <ma14:placeholderFlag xmlns:ma14="http://schemas.microsoft.com/office/mac/drawingml/2011/main" val="1"/>
            </a:ext>
          </a:extLst>
        </p:spPr>
        <p:txBody>
          <a:bodyPr lIns="92075" tIns="46038" rIns="92075" bIns="46038" anchor="b"/>
          <a:lstStyle/>
          <a:p>
            <a:pPr eaLnBrk="1" hangingPunct="1">
              <a:defRPr/>
            </a:pPr>
            <a:r>
              <a:rPr lang="es-MX" sz="5400"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mj-ea"/>
                <a:cs typeface="+mj-cs"/>
              </a:rPr>
              <a:t>BIBLIOGRAFIA </a:t>
            </a:r>
            <a:endParaRPr lang="es-ES" sz="5400"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mj-ea"/>
              <a:cs typeface="+mj-cs"/>
            </a:endParaRPr>
          </a:p>
        </p:txBody>
      </p:sp>
      <p:sp>
        <p:nvSpPr>
          <p:cNvPr id="2" name="Rectángulo 1"/>
          <p:cNvSpPr/>
          <p:nvPr/>
        </p:nvSpPr>
        <p:spPr>
          <a:xfrm>
            <a:off x="755576" y="980728"/>
            <a:ext cx="8136904" cy="2246769"/>
          </a:xfrm>
          <a:prstGeom prst="rect">
            <a:avLst/>
          </a:prstGeom>
        </p:spPr>
        <p:txBody>
          <a:bodyPr wrap="square">
            <a:spAutoFit/>
          </a:bodyPr>
          <a:lstStyle/>
          <a:p>
            <a:pPr marL="514350" indent="-514350" algn="just">
              <a:buFont typeface="+mj-lt"/>
              <a:buAutoNum type="arabicPeriod" startAt="11"/>
            </a:pPr>
            <a:r>
              <a:rPr lang="es-MX" sz="2800" dirty="0" smtClean="0"/>
              <a:t>Rubinfeld</a:t>
            </a:r>
            <a:r>
              <a:rPr lang="es-MX" sz="2800" dirty="0"/>
              <a:t>, Hugo (2011). </a:t>
            </a:r>
            <a:r>
              <a:rPr lang="es-MX" sz="2800" b="1" dirty="0"/>
              <a:t>El juego del trabajo</a:t>
            </a:r>
            <a:r>
              <a:rPr lang="es-MX" sz="2800" dirty="0"/>
              <a:t>. Pearson: </a:t>
            </a:r>
            <a:r>
              <a:rPr lang="es-MX" sz="2800" dirty="0" smtClean="0"/>
              <a:t>México.</a:t>
            </a:r>
          </a:p>
          <a:p>
            <a:pPr algn="just"/>
            <a:endParaRPr lang="es-MX" sz="2800" dirty="0"/>
          </a:p>
          <a:p>
            <a:pPr marL="514350" indent="-514350" algn="just">
              <a:buFont typeface="+mj-lt"/>
              <a:buAutoNum type="arabicPeriod" startAt="12"/>
            </a:pPr>
            <a:r>
              <a:rPr lang="es-MX" sz="2800" dirty="0" smtClean="0"/>
              <a:t>Vizcaíno</a:t>
            </a:r>
            <a:r>
              <a:rPr lang="es-MX" sz="2800" dirty="0"/>
              <a:t>, Eduardo (coord.) (2004). </a:t>
            </a:r>
            <a:r>
              <a:rPr lang="es-MX" sz="2800" b="1" dirty="0"/>
              <a:t>Expertos en personas</a:t>
            </a:r>
            <a:r>
              <a:rPr lang="es-MX" sz="2800" dirty="0"/>
              <a:t>. </a:t>
            </a:r>
            <a:r>
              <a:rPr lang="es-MX" sz="2800" dirty="0" smtClean="0"/>
              <a:t>FT Prentice </a:t>
            </a:r>
            <a:r>
              <a:rPr lang="es-MX" sz="2800" dirty="0"/>
              <a:t>Hall: </a:t>
            </a:r>
            <a:r>
              <a:rPr lang="es-MX" sz="2800" dirty="0" smtClean="0"/>
              <a:t>España.</a:t>
            </a:r>
            <a:endParaRPr lang="es-MX" sz="2800" dirty="0"/>
          </a:p>
        </p:txBody>
      </p:sp>
      <p:pic>
        <p:nvPicPr>
          <p:cNvPr id="3" name="Imagen 2"/>
          <p:cNvPicPr>
            <a:picLocks noChangeAspect="1"/>
          </p:cNvPicPr>
          <p:nvPr/>
        </p:nvPicPr>
        <p:blipFill>
          <a:blip r:embed="rId3"/>
          <a:stretch>
            <a:fillRect/>
          </a:stretch>
        </p:blipFill>
        <p:spPr>
          <a:xfrm>
            <a:off x="4860032" y="3140968"/>
            <a:ext cx="3384376" cy="3384376"/>
          </a:xfrm>
          <a:prstGeom prst="rect">
            <a:avLst/>
          </a:prstGeom>
        </p:spPr>
      </p:pic>
      <p:pic>
        <p:nvPicPr>
          <p:cNvPr id="4" name="Imagen 3"/>
          <p:cNvPicPr>
            <a:picLocks noChangeAspect="1"/>
          </p:cNvPicPr>
          <p:nvPr/>
        </p:nvPicPr>
        <p:blipFill>
          <a:blip r:embed="rId4"/>
          <a:stretch>
            <a:fillRect/>
          </a:stretch>
        </p:blipFill>
        <p:spPr>
          <a:xfrm>
            <a:off x="1835696" y="3168352"/>
            <a:ext cx="2354239" cy="3284984"/>
          </a:xfrm>
          <a:prstGeom prst="rect">
            <a:avLst/>
          </a:prstGeom>
        </p:spPr>
      </p:pic>
    </p:spTree>
    <p:extLst>
      <p:ext uri="{BB962C8B-B14F-4D97-AF65-F5344CB8AC3E}">
        <p14:creationId xmlns:p14="http://schemas.microsoft.com/office/powerpoint/2010/main" val="470177278"/>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49154"/>
                                        </p:tgtEl>
                                        <p:attrNameLst>
                                          <p:attrName>style.visibility</p:attrName>
                                        </p:attrNameLst>
                                      </p:cBhvr>
                                      <p:to>
                                        <p:strVal val="visible"/>
                                      </p:to>
                                    </p:set>
                                    <p:anim calcmode="lin" valueType="num">
                                      <p:cBhvr additive="base">
                                        <p:cTn id="7" dur="500" fill="hold"/>
                                        <p:tgtEl>
                                          <p:spTgt spid="49154"/>
                                        </p:tgtEl>
                                        <p:attrNameLst>
                                          <p:attrName>ppt_x</p:attrName>
                                        </p:attrNameLst>
                                      </p:cBhvr>
                                      <p:tavLst>
                                        <p:tav tm="0">
                                          <p:val>
                                            <p:strVal val="0-#ppt_w/2"/>
                                          </p:val>
                                        </p:tav>
                                        <p:tav tm="100000">
                                          <p:val>
                                            <p:strVal val="#ppt_x"/>
                                          </p:val>
                                        </p:tav>
                                      </p:tavLst>
                                    </p:anim>
                                    <p:anim calcmode="lin" valueType="num">
                                      <p:cBhvr additive="base">
                                        <p:cTn id="8" dur="500" fill="hold"/>
                                        <p:tgtEl>
                                          <p:spTgt spid="491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3"/>
          <p:cNvSpPr>
            <a:spLocks noChangeArrowheads="1"/>
          </p:cNvSpPr>
          <p:nvPr/>
        </p:nvSpPr>
        <p:spPr bwMode="auto">
          <a:xfrm>
            <a:off x="1066800" y="990600"/>
            <a:ext cx="7507288" cy="21236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ES" altLang="es-MX" sz="2200" b="1" dirty="0">
                <a:solidFill>
                  <a:srgbClr val="0000CC"/>
                </a:solidFill>
                <a:latin typeface="Arial" pitchFamily="34" charset="0"/>
                <a:cs typeface="Arial" pitchFamily="34" charset="0"/>
              </a:rPr>
              <a:t>DERIVA EN UN </a:t>
            </a:r>
            <a:r>
              <a:rPr kumimoji="1" lang="es-ES" altLang="es-MX" sz="2200" b="1" u="sng" dirty="0">
                <a:solidFill>
                  <a:srgbClr val="FF0000"/>
                </a:solidFill>
                <a:latin typeface="Arial" pitchFamily="34" charset="0"/>
                <a:cs typeface="Arial" pitchFamily="34" charset="0"/>
              </a:rPr>
              <a:t>ESTRICTO CONTROL</a:t>
            </a:r>
            <a:r>
              <a:rPr kumimoji="1" lang="es-ES" altLang="es-MX" sz="2200" b="1" u="sng" dirty="0">
                <a:solidFill>
                  <a:srgbClr val="0000CC"/>
                </a:solidFill>
                <a:latin typeface="Arial" pitchFamily="34" charset="0"/>
                <a:cs typeface="Arial" pitchFamily="34" charset="0"/>
              </a:rPr>
              <a:t> </a:t>
            </a:r>
            <a:r>
              <a:rPr kumimoji="1" lang="es-ES" altLang="es-MX" sz="2200" b="1" dirty="0">
                <a:solidFill>
                  <a:srgbClr val="0000CC"/>
                </a:solidFill>
                <a:latin typeface="Arial" pitchFamily="34" charset="0"/>
                <a:cs typeface="Arial" pitchFamily="34" charset="0"/>
              </a:rPr>
              <a:t>DE EMPLEADOS, Y </a:t>
            </a:r>
            <a:r>
              <a:rPr kumimoji="1" lang="es-ES" altLang="es-MX" sz="2200" b="1" dirty="0" smtClean="0">
                <a:solidFill>
                  <a:srgbClr val="0000CC"/>
                </a:solidFill>
                <a:latin typeface="Arial" pitchFamily="34" charset="0"/>
                <a:cs typeface="Arial" pitchFamily="34" charset="0"/>
              </a:rPr>
              <a:t>RESULTA </a:t>
            </a:r>
            <a:r>
              <a:rPr kumimoji="1" lang="es-ES" altLang="es-MX" sz="2200" b="1" dirty="0">
                <a:solidFill>
                  <a:srgbClr val="0000CC"/>
                </a:solidFill>
                <a:latin typeface="Arial" pitchFamily="34" charset="0"/>
                <a:cs typeface="Arial" pitchFamily="34" charset="0"/>
              </a:rPr>
              <a:t>DETESTABLE DEBIDO A BRUTALES Y AGOTADORAS TAREAS FÍSICAS Y CONDICIONES DE </a:t>
            </a:r>
            <a:r>
              <a:rPr kumimoji="1" lang="es-ES" altLang="es-MX" sz="2200" b="1" dirty="0" smtClean="0">
                <a:solidFill>
                  <a:srgbClr val="0000CC"/>
                </a:solidFill>
                <a:latin typeface="Arial" pitchFamily="34" charset="0"/>
                <a:cs typeface="Arial" pitchFamily="34" charset="0"/>
              </a:rPr>
              <a:t>INSALUBRIDAD</a:t>
            </a:r>
            <a:r>
              <a:rPr kumimoji="1" lang="es-ES" altLang="es-MX" sz="2200" b="1" dirty="0">
                <a:solidFill>
                  <a:srgbClr val="0000CC"/>
                </a:solidFill>
                <a:latin typeface="Arial" pitchFamily="34" charset="0"/>
                <a:cs typeface="Arial" pitchFamily="34" charset="0"/>
              </a:rPr>
              <a:t> </a:t>
            </a:r>
            <a:r>
              <a:rPr kumimoji="1" lang="es-ES" altLang="es-MX" sz="2200" b="1" dirty="0" smtClean="0">
                <a:solidFill>
                  <a:srgbClr val="0000CC"/>
                </a:solidFill>
                <a:latin typeface="Arial" pitchFamily="34" charset="0"/>
                <a:cs typeface="Arial" pitchFamily="34" charset="0"/>
              </a:rPr>
              <a:t>Y PELIGRO</a:t>
            </a:r>
            <a:r>
              <a:rPr kumimoji="1" lang="es-ES" altLang="es-MX" sz="2200" b="1" dirty="0">
                <a:solidFill>
                  <a:srgbClr val="0000CC"/>
                </a:solidFill>
                <a:latin typeface="Arial" pitchFamily="34" charset="0"/>
                <a:cs typeface="Arial" pitchFamily="34" charset="0"/>
              </a:rPr>
              <a:t>;</a:t>
            </a:r>
            <a:r>
              <a:rPr kumimoji="1" lang="es-ES" altLang="es-MX" sz="2200" b="1" dirty="0" smtClean="0">
                <a:solidFill>
                  <a:srgbClr val="0000CC"/>
                </a:solidFill>
                <a:latin typeface="Arial" pitchFamily="34" charset="0"/>
                <a:cs typeface="Arial" pitchFamily="34" charset="0"/>
              </a:rPr>
              <a:t> LOS </a:t>
            </a:r>
            <a:r>
              <a:rPr kumimoji="1" lang="es-ES" altLang="es-MX" sz="2200" b="1" dirty="0">
                <a:solidFill>
                  <a:srgbClr val="0000CC"/>
                </a:solidFill>
                <a:latin typeface="Arial" pitchFamily="34" charset="0"/>
                <a:cs typeface="Arial" pitchFamily="34" charset="0"/>
              </a:rPr>
              <a:t>EMPLEADOS SE DIRIGEN A SU VEZ A LA </a:t>
            </a:r>
            <a:r>
              <a:rPr kumimoji="1" lang="es-ES" altLang="es-MX" sz="2200" b="1" dirty="0">
                <a:solidFill>
                  <a:srgbClr val="FF0000"/>
                </a:solidFill>
                <a:latin typeface="Arial" pitchFamily="34" charset="0"/>
                <a:cs typeface="Arial" pitchFamily="34" charset="0"/>
              </a:rPr>
              <a:t>OBEDIENCIA</a:t>
            </a:r>
            <a:r>
              <a:rPr kumimoji="1" lang="es-ES" altLang="es-MX" sz="2200" b="1" dirty="0">
                <a:solidFill>
                  <a:srgbClr val="0000CC"/>
                </a:solidFill>
                <a:latin typeface="Arial" pitchFamily="34" charset="0"/>
                <a:cs typeface="Arial" pitchFamily="34" charset="0"/>
              </a:rPr>
              <a:t> AL JEFE Y NO AL </a:t>
            </a:r>
            <a:r>
              <a:rPr kumimoji="1" lang="es-ES" altLang="es-MX" sz="2200" b="1" dirty="0">
                <a:solidFill>
                  <a:srgbClr val="FF0000"/>
                </a:solidFill>
                <a:latin typeface="Arial" pitchFamily="34" charset="0"/>
                <a:cs typeface="Arial" pitchFamily="34" charset="0"/>
              </a:rPr>
              <a:t>RESPETO</a:t>
            </a:r>
            <a:r>
              <a:rPr kumimoji="1" lang="es-ES" altLang="es-MX" sz="2200" b="1" dirty="0">
                <a:solidFill>
                  <a:srgbClr val="0000CC"/>
                </a:solidFill>
                <a:latin typeface="Arial" pitchFamily="34" charset="0"/>
                <a:cs typeface="Arial" pitchFamily="34" charset="0"/>
              </a:rPr>
              <a:t> POR ESTE.</a:t>
            </a:r>
          </a:p>
        </p:txBody>
      </p:sp>
      <p:sp>
        <p:nvSpPr>
          <p:cNvPr id="424962" name="Rectangle 2"/>
          <p:cNvSpPr>
            <a:spLocks noChangeArrowheads="1"/>
          </p:cNvSpPr>
          <p:nvPr/>
        </p:nvSpPr>
        <p:spPr bwMode="auto">
          <a:xfrm>
            <a:off x="1741488" y="228600"/>
            <a:ext cx="6667500" cy="609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lnSpc>
                <a:spcPct val="90000"/>
              </a:lnSpc>
            </a:pPr>
            <a:r>
              <a:rPr lang="es-MX" altLang="es-MX" b="1">
                <a:solidFill>
                  <a:schemeClr val="tx2"/>
                </a:solidFill>
                <a:effectLst>
                  <a:outerShdw blurRad="38100" dist="38100" dir="2700000" algn="tl">
                    <a:srgbClr val="C0C0C0"/>
                  </a:outerShdw>
                </a:effectLst>
                <a:latin typeface="Arial" pitchFamily="34" charset="0"/>
              </a:rPr>
              <a:t>MODELOS DE CUSTODIA, AUTOCRATICOS, DE APOYO Y COLEGIAL.</a:t>
            </a:r>
          </a:p>
        </p:txBody>
      </p:sp>
      <p:sp>
        <p:nvSpPr>
          <p:cNvPr id="53252" name="Rectangle 4"/>
          <p:cNvSpPr>
            <a:spLocks noChangeArrowheads="1"/>
          </p:cNvSpPr>
          <p:nvPr/>
        </p:nvSpPr>
        <p:spPr bwMode="auto">
          <a:xfrm>
            <a:off x="4567238" y="2751138"/>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53253" name="Rectangle 5"/>
          <p:cNvSpPr>
            <a:spLocks noChangeArrowheads="1"/>
          </p:cNvSpPr>
          <p:nvPr/>
        </p:nvSpPr>
        <p:spPr bwMode="auto">
          <a:xfrm>
            <a:off x="4479925" y="2751138"/>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131077" name="AutoShape 7" descr="data:image/jpg;base64,/9j/4AAQSkZJRgABAQAAAQABAAD/2wCEAAkGBhERERISExAWFRUTGBIVFRUTGBQWERQYFBYYFxQXExQXGyceFxkjGxYbHzAhIycpMCwsGB89NjAqNSorLSkBCQoKDgwOGg8PGiwlHyQtLDUvKSksLCkqKSwpLCktLyosKS8sLCopLCwqLCwsLCksKSkpLCwsKSwsLCw0LCwsLP/AABEIANgA0wMBIgACEQEDEQH/xAAcAAEAAgMBAQEAAAAAAAAAAAAABQYDBAcCAQj/xAA9EAACAgEDAgUBBgMGBQUBAAABAgADEQQSIQUxBhMiQVFhBxQycYGRI0KhFTNSgsHRJGJjkuFTg6KxtEP/xAAaAQEAAwEBAQAAAAAAAAAAAAAAAQIEBQMG/8QAMREAAgECBAIIBQUBAAAAAAAAAAECAxEEEiExQVEFYXGRobHh8BMjgcHxFBUiMkJS/9oADAMBAAIRAxEAPwDuMREAREQBERAEREAREQBERAEREAREQBERAEREAREQBERAEREAREQBERAEREAREQBEifE2tsrpAqYLbbZTVWxXeFNjgFtvY4XceeOJG9S6qFues661WARitenFiVh87dzCtsZ2k8mVckgWiJEaD70oBa2u9CMg7DVbyQQSQSp9OeNq9hzJCnVhjtKsrergjggY5DDI/mHv8/BhST2BniIlgIiIAiIgCIiAIiIAiIgCIiAIiIAiIgCIiAIiIAiIgEP1BfN1WnTnFIe9+TjLA1Uhl7HObGBzwau3IIrXRCPPuuuTW02Xah2HpuFBRSK6dwUFeUReSB3lpfpFhsssXUuocr6QtZChVC4BdSe4J4wPUeO5ODU6bXpk1XUWjIwl1dlbEe+bq2IB/wDa/wB55Si2ySG6lXRbrKbC27zidOOdt+muq32Bq/dQwDBhjnCHtnMgnXWOoOlv0uSoS3zKiLaFBcitrNwVq2ymexAxnPE8aTqyC0NqtGNLe2FWx/Let84AVNUo784CttJ9gZg8QdCuWjW/dyX1GudE3twKkYLV3HOytNzcc5Y+5nn2kkvTqGRd9TefTycKwewDChRUw4sAwxIY5OeCcYMjpNWlqh0bIOfkEEcEEHkEH2PM5gvUrtJZSKvJ0xt/hW1hbb6qvuak2WXbQu0tuqr3AfhYMSeJPv1G9KaEsra7VXI583R2VruSsBi1b2BQceaQtZB9z8meik1uRYu0Sjdf8XWaXp33hL1te8oumL1hXBckt5qqQCUUHjAxs5zLJ4W6tZqtLVfZV5bWDdtyTxn0tyAQGGGx7Z7nvLqSYsSsREsQIiIAiIgCIiAIiIAiIgCIiAIiIAiIgCIiAIiIB4tqV1KsoZWBDKwBUgjBBB4II9pDajpl9Hq0rB1zk6a1iExzkUWYJqPbCnKcYwvcTkSGk9wVdbNNqr8Zs0+rrVhtP8O8KSNxAOVurJRfUNy8DmfPFOj1ViFa6BaQA9Fiutd1F6A7XbdwUPvt9iwKkGT/AFDplV6hbawwB3LnhlYdmRhyrc9wQeZDdYDaLTW3/erilSEhX8tmYjhV8xkLZZsDJz3nk4W2JuUHxMzdS6vRoxg10EI4UkKCcWaxgRznbisH2J+pnX6qgoCqAAoAAAwABwAAOwnNfse6GSLtdad1js9atjuc7r7Bz/NYSuMceX9Z0yXgtCZchESueJfHFGjJrAN1+AfJrK7gGBw1rHiteO55+AZMpKKvJ2QjGUnaKuyxxOaX/a89QVrdGqqWC7Uuay1s9hWPKUFvfk4+o7yM6z4p1OsDLYfKqY8U1kg7ecC6xTlyQeVGF4xz3OOpj6EIZr37OJtp9H15zyWt28DpPVPFOk0x23ahFbIG3lnGRkZRQWAx7kTHo/GOitBK6lBg4/iHyjn6CzBPb2nIXRURtoCgA/hAAGB9JsXU7WZDyUwrZ+cAnIP5zn/u7tmUNO30Oj+zxvlc9ez1O3xOP+HfEFmhddhJ0+f4lIGVAY+p6QBlXHfaOG54yczrWk1aWotlbBkcBlZeQQexBnUw2KhiI5o9xycVhZ4aWWf0fMzRETUZRERAEREAREQBERAEREAREQBESr9R+0DToStIOoYe9ZUUg4P4rj6TzjO3cRnse0htLcFonMvtg6uztpun1AF7Wrc7uBuZ/K0y5I97NxJzwKz8zV8T9av1iAOtQWt/MWs7mrYBCpW5n4fvuDbBggccSkdAoXU6l7iihVw+zauMuMVAgcelBn82nlKomtCYvid78O6amnT10UurrQBUShB9SD1bsE7WzyR7ZknOP7B8D9hPq5H4Sy8YzWzIcZLYyhBxkk4+TI+MuRTMdA8c+IG0WituQZs4SsEZBdzhf9/0nJtHQygl2L2OS9rtyzufxEn+g+gE3fEes1F50y23GytLGcB1XduCPg7wAT37H4EwN2M4XS1dykoLbc+n6GpRyOrxvY0NNWLbGuPIUlKvgY4dvzLZH5Cbd+oC4Hdm4VR3Pz+g9z7TT6ZetekrdjgLWGY/pk8fnPOitAzbcypY44ViF8tM+lME9+ck+5/ITmSjdvktF78X6nVjKyXN6v34L0N9qtylW53Ag47c/Ez3XM7M7MWZjlmPcn5OJraXUec22it7mxnFSkjGcZLHCgZ+slKvCuucjetOmUkDda4sfnttqQ4LfQsJaFCtNWS069EUqYmhTd21fvZHXXqilmYKo7ljgD9Zevss1xNL1lHVGZrqC/G9Hx5hrTGQm/1ZPc2nAwJrdK+zrTVsLLi2qsXkNftNaH/p0gbB+uT9Za9IwFyegksrrkD0qBtb1fGcYE7GAw/wZ3vdvuOJj8X+ohlSsl3+hMRETunDEREAREQBERAEREAREQBNTqvVatNU1trbVXHsSSScKqqOWYngAd5tzl3ibxCms1W1LA1emwUA7M7AhrgSPUoBKKRkfi55GKyllVyGe+t+IbtXlWzXScYpB9Tcc+e6n1Dn8AO3jndI5VAGAMAdgOw/KfYmNyctylyI8T6wJQV97cp+S4y5/wC0EfrMWj6S9NKOg/jLlnXt5gY5as/l2U+xHwTNO/8A4nXBe6Vd/jCEF/3s2r+SSyXXBRuY4Ak7F3okj5ptStiK6nKsMj5/Uex9sTHd1CtDgtz8Dn98SFv134hXlVYliM9ye5+me+B75kPa5TzjuOPSy5/lyNpA+mRn9YUShYdd1StzUBn+8XBI45Vh8zPIDUnCk/4SGH+Rg3+mJPKQcEdjyPqPacPpSFpxl1eX5PqehJ3pSjyfn+CIWoNW+mO3PmV1Ju5XF9gFTEe4G790Mt/jHw9pdLp9HVTQq4vQB9q+adtbsxd8ZJOOZXR4T1euGo1GmxnSbERfe5wRbYq+2U9BAPBJIyM8WLxV1b7zRobPKZM2liGHpz5NgIU9zg5HIBGOQDNFOnKGHc3/AKTfgeVWop4mMF/lpeJr9BXm8+rdY+k0tWx2r9b7rGLuvIXBUnHJCyzazw4+iK6nzEuVWQP5iNvrVmCl6nZ3PG4Eg8kD8Q7GN8JdKF+ktyxQnUtZXYnDo9GxUYZ4ODX2PBBIMsj9OssYm2xWDGosEVl3mo5TfusYAA84ULn3yJsw3w4UVGW9vsYMU5zrSkub8z71nq6adULZzY61oFBZmZs8Ko5Y4B4/Ka3hxSdYRYNQjbbLUqvKME3MqEoyk5U5/Dk7fpmfOuadmv0ZQgPW9zoWBKbhUR6wOcFWYZHIzxJLw3U7u9ljAmkDTrgu3YK9rG18eYSxVScDBrI75xow8Y78TPVb24FhiIm0zCIiAIiIAiIgCIiAJi1NxRGYIzlQxCLje2BnauSBk9hkiZZWvFvik6f+DTg3su4FgSlaklQ7fJJBAX32nPAMhu2rBR+odVv1p332fwz+HTpuWhcE/wB6Gw1rjsQ+ACPwAiaur0K2YzlWXlHXh0P0Px8g8GQltmpqsazJJdi1gb+7sJ/E2QPQx75Hc9wZvUeJaTxZmo/9T8B/Kwen/wCpkldu5Qy6TqnqNduA4O3cOEb8v8JPx+0zdV1vk1O/uBhR8s3CD9z+wMhupMpsYqQQcEFSCDx7ESN6jq7bSlAOeRt+d7+lc/IUbm/QSLExV2S/hfSCulrWP4/c99qZwfzZizf5p46hrjYfhR2H+pmx1a0KqUr2UDI+gGFB/SRkdYbu7gzxVpmudq1C5Cgt5hwMEnGAAS3InszT1HUPJsSxeWq9Tge9R/vAT849QHyol4pvRFW7ElrulXVVvZuR9gLFVVwxA5O07jz+kxdG1z2UpXUN9xcUVL/jY81sfhdhDE+wUy0o6soIOVYAj4II/wBpt/Z74TorU3I9y21vdSSH9O0NlQAR22lf2mWvShVis/B+0b8FiJ0ZSycV7f0LVpKv7N0VWjo226nbwrE+p7CTZfbjla925ieM4wOSJWvGWi8mnp9QYsK7GUs34nIofLN/zE5J+pMuldKqSQOWxuP8zY7bm7n45lN+0bWJnSoMllt3NgZVA9Vir5h/l3HsPfB+JXE1HUhJJaWfke+Fjkqxb5rzJXwFXjQVH/G1z/8Afa5k7fcEUsc4HPpBY/oo5Mo2h6+1Wh0NNLKtj7UsLAeZTuVrAfJbBO72YjbyDzxMHRj1FtcyjUvZXW1bkY3WOlmfQQAEXlWG4kcDIBMlU23Yht2z8Lk/1bqV72UeRo7mZXYqzhEry1bKMhm3YBIJOMAA/QG59K0AoqSvO4gepsYLseXcj5LEn9Z40Gh4WyxF80Bu3OwNjKg+54AJGM4m9N9GnkWu5iqSzMRET2PMREQBERAEREAREQBOSa2/zNTqrc53XOoOMcVYqA/QoZ1ucerxmzH/AK2q/wD0WTxrbFZHqaWq6RW/ttP07fqJvTDqdQK1LH9B8n2EzFSq6vo9SORtXI7lQV7/ADgzWr0tdd9DKCDv3YBOMKDuJHuccfrN2xySSe55P6zUpO6x29kHlj885cj/AOI/Qz0RJuWWFiWPckmeYmpr9YUwq8u+dvwAO7N9B/U4iMXJ2RDaSuz1dcxJRCAQMsx/DWvyfr8D9e0jq9Sq4O1tpP8AeH+Yn+ZvcA/J+k26UyooUfj3NY/uwH4i31JwPyn3qehK02HIxsb+oInTowVK99zl1a3xJW4e9Sw+F7/4XknOaeBnuUOdh/TBX/IZb/BT5bXVqwVt9Lg4BINmnQBivvyko+gvCPUxYEYFbHPfdgDP+cD/ALj8z4+lezqFldKO1zV0ldjFMKAwYu+QAuQO/uROfUppya2Ohh67yqaV3yRY6vFV1l19dmqJSiwq/wB3VamerkFkYbnyMMfSeSmPcGWbx90qivpTmsAJW1F24HcWIdFLu5yXJQ8sTk4HMofQenEs6pW/3hHKeWdv8ufOVmzgdlYHPO0TpvhfUpqNBVTbWXWxHpcMBgqNyMrKp4GAV/SS4wV4c/uaKNWcrVLbPyZj/sRtV0rS1pYEsWrS2Vsw3KHStSAw/wAJ5BxzzJTw14f+6rZusFllrbncIEGAoVEVcsQoC55Y8sx95KabTrWi1oNqoqqoHYBRgAfoJkntlV7ls7y5eAiIklRERAEREAREQBERAEREATj3iHUfdtdqqnXCs4trKjA22qCePf1h+R75952GUD7XOihtOusVfXpuHx+J6nIDL9SrYYd/5gPxGUnG6IZTbeuIPwqT+fAkVqdU1hyx/Iew/Ka1GoVxlWDD6f6/BnsmZrWKnm63apPx/X4A+pPE9ppPKVKz+JVG8/LsS7/1bH6TP0TTee4sx/CQ5UntY47FflF+fc9u0x6i3c7N8k/+I6gYbLAoJJwByZi6foAwNrg7rMEfKIPwL/qfqfpNbqD72Fft+JvyH+5wP3mavUMvY/7TfhqLazo5+MqO2RHi5Wqsd/UEARPMI9GSNxUv2B5HB+k8W6prmWoMG/mbGOyYIz+bYnUfsyAfSWsyg77rAeOGCKqeoHv+GVfx9rKKNdsVFRUpqXaihfVY7ucKo5JG3t8SI4lym6bjquPYTUwmSkqt9bLTrK/pNCbLqKmBAttrrJztIDHkqcHnGcTrXhfwy2la6yywWPZ5aBgNv8Ords3D/Ed5JxxkcTmZ6fbcu5m+7ohDh2x5wZDuRsE4rAIB55+g7zq3hjrn3vTraV2uCUsXkYde+ARkKQQwz7MJkxlV1HdbG7o6GWP8lqVDX1Dp3U/vDWM9dzWXWBUZnp8z+GBtTO4MSAOM5UyS8HChbNMtmkuTUvZfYN6XBUDmxz6s7AArgH6n5m91vpjW6ykVIclGa1qLBVqiq+msMSQDVlvzyB7Zkz0Dp14uL2PbsrXYq27AzOSdzEp+JQAuM5ySe2OfOmnJp+9DZK0bpe7lliIm0ziIiAIiIAiIgCIiAIiIAiIgCQ3jDpz36K+tBlyu5FwDuasixV5IHqKhc54zJmIBwz+x9JqAt3lKd4DB1yrHPyVIOfofeYKOg6UuwKuSDnZa7FCB2KqThl/f6y5ePvD50v8AxemUEW2AW6ckKGew/wB5S3ZWJ/Ep4bvwc7q/TYLQC1bKRzhhhlP0ImSScXYo9D0zMqNkDgHBXgcDjj2/rKzLNrB/Cf39Jlc6P0nzza72uFWxkCIQowApHIGfeVRBodK1KZtsZgNzEAnttTIHP5lj+s3gFs/u6jbn3QYT9XOF/rJ3T9C01YXbRWNnYkbiMe+WzPOo65WvCZsI4xXyo/Nu37ZmpVuFNMxTw0XJznIs32X1FdJapxldRqAQDnHIOM+8rniCxV6tqFWnzb7jpEqCjLeuoL6nI/hrkEn6AntJv7L9SSmrVhtJu83b7AWoBxnk+qtxJHW9JVer6PVOQK2Q15JwBem/yAT8strqB7lQO5GciXzmpcTrf2oxy7adxs9M8EV0K2p19q2eWGfYAfulIVSWYq3NrAZO5hxgYVT3x12tRpbbwu2/V2F1RuP42qZa9Oj5zjGaw3xhviSPWNT98tFCc6elg178FLnQ5She+QrAM59toXnLbfekq+8awf8Ap6PknPBvsT0r9dlb5P1tXvg49J2lJU19SYLLHMS/SOiVaYNsyXfBstc7rbSBgM7f6DAGTgCSERNR4iIiAIiIAiIgCIiAIiIAiIgCIiAIiIBp9W6TVqqmptXcjY7EhlI5VlYcqwPII7TnXivw7foKhcrrfUGCuX/hWVqcBWdhlGGeCcIBkfUzqMSsoqW5Fji1js1b5Qr6T7qQePYgyoDqV1D+VW4AuayxjtBZeAOCT9Pidvv+zbQMTtR6gc5Wmyyuv1Ek4QHC9/YCcu8XeGdLp+pGujcVShd+93crZY5IGWPHoAOB8iVp00pfy2PGtLJTciGOtZv7wmz6OTj9hx/SZl6j/wAn7H/xPbdOX2JH7GfB00f4j+wnQ+TyOHKefWTJfwb4iFOtrDDalwNLEnsxINRP+Ybf886xdSrgqyhlPdWAKn8weDOJf2Yh4OSDwQT8/lOqeCemXXaGi1tbcS6nuKWxhiBhmrLHgdySZzcVQUpZqZ2+jsSsjpvgbnUNb5QSqtQbbTsorx6c+7MFHpqQepj7AYGSQDM9C6T92oSreXYZZ7DwbLHJaxyPbLEnHtPug6HTS7WKpNjDa1jktYVBJC7j2UE9hgTfilSyLrNk55mIiJ7HmIiIAiIgCIiAIiIAiIgCIiAIiIAiIgCIiAQHjfxSOn6Sy/aGfhKkJxvsbhR849zj2BnCV1tm57Hfc9jM9jEfiduWP0HsB7AAe0/Q3WuhafWVGq+oOh5GeCpHZkYcqw+RKL1P7F6yCdNq7EPslwFtfbtuG1xz7lm/Ke1KUI/2RkxNKdRWWxztepfK/sZ6/tIf4T+8sOo+yXqSDIOnsOeyO6H8/WmP6+8wVfZd1MsAaalBI9RuBA+pCqT/AEnt8n3c536Wf/JAWdRb2AH9TLr9lHie4aj7k7bqnR7Kwe9bIQWAOeEIbtg4PbGZ96b9jN7N/wARqkRfjTqXdhg//wBLAAnt/I3v2nRfD/hjTaFClFe3dguxJaxyBgF3bk4/YZPyZ51J07WijZhsPOnLM9CViImc6AiIgCIiAIiIAiIgCIiAIiIAiIgCIiAIiIAiIgCIiAIiIAiIgCIiAIiIAiIgCIiAIiIAiIgCIiAIiIAiIgCIiAIiIAiIgCIiAIiIAiIgCIiAIiIAiIgCIiAIiIAiIgH/2Q==">
            <a:hlinkClick r:id="rId2"/>
          </p:cNvPr>
          <p:cNvSpPr>
            <a:spLocks noChangeAspect="1" noChangeArrowheads="1"/>
          </p:cNvSpPr>
          <p:nvPr/>
        </p:nvSpPr>
        <p:spPr bwMode="auto">
          <a:xfrm>
            <a:off x="4545013" y="3911600"/>
            <a:ext cx="9525" cy="196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endParaRPr lang="es-MX" altLang="es-MX"/>
          </a:p>
        </p:txBody>
      </p:sp>
      <p:sp>
        <p:nvSpPr>
          <p:cNvPr id="53255" name="Rectangle 8"/>
          <p:cNvSpPr>
            <a:spLocks noChangeArrowheads="1"/>
          </p:cNvSpPr>
          <p:nvPr/>
        </p:nvSpPr>
        <p:spPr bwMode="auto">
          <a:xfrm>
            <a:off x="2973388" y="1509713"/>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53257" name="Rectangle 13"/>
          <p:cNvSpPr>
            <a:spLocks noChangeArrowheads="1"/>
          </p:cNvSpPr>
          <p:nvPr/>
        </p:nvSpPr>
        <p:spPr bwMode="auto">
          <a:xfrm>
            <a:off x="2973388" y="2670175"/>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sp>
        <p:nvSpPr>
          <p:cNvPr id="131081" name="AutoShape 12" descr="data:image/jpg;base64,/9j/4AAQSkZJRgABAQAAAQABAAD/2wCEAAkGBhERERISExAWFRUTGBIVFRUTGBQWERQYFBYYFxQXExQXGyceFxkjGxYbHzAhIycpMCwsGB89NjAqNSorLSkBCQoKDgwOGg8PGiwlHyQtLDUvKSksLCkqKSwpLCktLyosKS8sLCopLCwqLCwsLCksKSkpLCwsKSwsLCw0LCwsLP/AABEIANgA0wMBIgACEQEDEQH/xAAcAAEAAgMBAQEAAAAAAAAAAAAABQYDBAcCAQj/xAA9EAACAgEDAgUBBgMGBQUBAAABAgADEQQSIQUxBhMiQVFhBxQycYGRI0KhFTNSgsHRJGJjkuFTg6KxtEP/xAAaAQEAAwEBAQAAAAAAAAAAAAAAAQIEBQMG/8QAMREAAgECBAIIBQUBAAAAAAAAAAECAxEEEiExQVEFYXGRobHh8BMjgcHxFBUiMkJS/9oADAMBAAIRAxEAPwDuMREAREQBERAEREAREQBERAEREAREQBERAEREAREQBERAEREAREQBERAEREAREQBEifE2tsrpAqYLbbZTVWxXeFNjgFtvY4XceeOJG9S6qFues661WARitenFiVh87dzCtsZ2k8mVckgWiJEaD70oBa2u9CMg7DVbyQQSQSp9OeNq9hzJCnVhjtKsrergjggY5DDI/mHv8/BhST2BniIlgIiIAiIgCIiAIiIAiIgCIiAIiIAiIgCIiAIiIAiIgEP1BfN1WnTnFIe9+TjLA1Uhl7HObGBzwau3IIrXRCPPuuuTW02Xah2HpuFBRSK6dwUFeUReSB3lpfpFhsssXUuocr6QtZChVC4BdSe4J4wPUeO5ODU6bXpk1XUWjIwl1dlbEe+bq2IB/wDa/wB55Si2ySG6lXRbrKbC27zidOOdt+muq32Bq/dQwDBhjnCHtnMgnXWOoOlv0uSoS3zKiLaFBcitrNwVq2ymexAxnPE8aTqyC0NqtGNLe2FWx/Let84AVNUo784CttJ9gZg8QdCuWjW/dyX1GudE3twKkYLV3HOytNzcc5Y+5nn2kkvTqGRd9TefTycKwewDChRUw4sAwxIY5OeCcYMjpNWlqh0bIOfkEEcEEHkEH2PM5gvUrtJZSKvJ0xt/hW1hbb6qvuak2WXbQu0tuqr3AfhYMSeJPv1G9KaEsra7VXI583R2VruSsBi1b2BQceaQtZB9z8meik1uRYu0Sjdf8XWaXp33hL1te8oumL1hXBckt5qqQCUUHjAxs5zLJ4W6tZqtLVfZV5bWDdtyTxn0tyAQGGGx7Z7nvLqSYsSsREsQIiIAiIgCIiAIiIAiIgCIiAIiIAiIgCIiAIiIB4tqV1KsoZWBDKwBUgjBBB4II9pDajpl9Hq0rB1zk6a1iExzkUWYJqPbCnKcYwvcTkSGk9wVdbNNqr8Zs0+rrVhtP8O8KSNxAOVurJRfUNy8DmfPFOj1ViFa6BaQA9Fiutd1F6A7XbdwUPvt9iwKkGT/AFDplV6hbawwB3LnhlYdmRhyrc9wQeZDdYDaLTW3/erilSEhX8tmYjhV8xkLZZsDJz3nk4W2JuUHxMzdS6vRoxg10EI4UkKCcWaxgRznbisH2J+pnX6qgoCqAAoAAAwABwAAOwnNfse6GSLtdad1js9atjuc7r7Bz/NYSuMceX9Z0yXgtCZchESueJfHFGjJrAN1+AfJrK7gGBw1rHiteO55+AZMpKKvJ2QjGUnaKuyxxOaX/a89QVrdGqqWC7Uuay1s9hWPKUFvfk4+o7yM6z4p1OsDLYfKqY8U1kg7ecC6xTlyQeVGF4xz3OOpj6EIZr37OJtp9H15zyWt28DpPVPFOk0x23ahFbIG3lnGRkZRQWAx7kTHo/GOitBK6lBg4/iHyjn6CzBPb2nIXRURtoCgA/hAAGB9JsXU7WZDyUwrZ+cAnIP5zn/u7tmUNO30Oj+zxvlc9ez1O3xOP+HfEFmhddhJ0+f4lIGVAY+p6QBlXHfaOG54yczrWk1aWotlbBkcBlZeQQexBnUw2KhiI5o9xycVhZ4aWWf0fMzRETUZRERAEREAREQBERAEREAREQBESr9R+0DToStIOoYe9ZUUg4P4rj6TzjO3cRnse0htLcFonMvtg6uztpun1AF7Wrc7uBuZ/K0y5I97NxJzwKz8zV8T9av1iAOtQWt/MWs7mrYBCpW5n4fvuDbBggccSkdAoXU6l7iihVw+zauMuMVAgcelBn82nlKomtCYvid78O6amnT10UurrQBUShB9SD1bsE7WzyR7ZknOP7B8D9hPq5H4Sy8YzWzIcZLYyhBxkk4+TI+MuRTMdA8c+IG0WituQZs4SsEZBdzhf9/0nJtHQygl2L2OS9rtyzufxEn+g+gE3fEes1F50y23GytLGcB1XduCPg7wAT37H4EwN2M4XS1dykoLbc+n6GpRyOrxvY0NNWLbGuPIUlKvgY4dvzLZH5Cbd+oC4Hdm4VR3Pz+g9z7TT6ZetekrdjgLWGY/pk8fnPOitAzbcypY44ViF8tM+lME9+ck+5/ITmSjdvktF78X6nVjKyXN6v34L0N9qtylW53Ag47c/Ez3XM7M7MWZjlmPcn5OJraXUec22it7mxnFSkjGcZLHCgZ+slKvCuucjetOmUkDda4sfnttqQ4LfQsJaFCtNWS069EUqYmhTd21fvZHXXqilmYKo7ljgD9Zevss1xNL1lHVGZrqC/G9Hx5hrTGQm/1ZPc2nAwJrdK+zrTVsLLi2qsXkNftNaH/p0gbB+uT9Za9IwFyegksrrkD0qBtb1fGcYE7GAw/wZ3vdvuOJj8X+ohlSsl3+hMRETunDEREAREQBERAEREAREQBNTqvVatNU1trbVXHsSSScKqqOWYngAd5tzl3ibxCms1W1LA1emwUA7M7AhrgSPUoBKKRkfi55GKyllVyGe+t+IbtXlWzXScYpB9Tcc+e6n1Dn8AO3jndI5VAGAMAdgOw/KfYmNyctylyI8T6wJQV97cp+S4y5/wC0EfrMWj6S9NKOg/jLlnXt5gY5as/l2U+xHwTNO/8A4nXBe6Vd/jCEF/3s2r+SSyXXBRuY4Ak7F3okj5ptStiK6nKsMj5/Uex9sTHd1CtDgtz8Dn98SFv134hXlVYliM9ye5+me+B75kPa5TzjuOPSy5/lyNpA+mRn9YUShYdd1StzUBn+8XBI45Vh8zPIDUnCk/4SGH+Rg3+mJPKQcEdjyPqPacPpSFpxl1eX5PqehJ3pSjyfn+CIWoNW+mO3PmV1Ju5XF9gFTEe4G790Mt/jHw9pdLp9HVTQq4vQB9q+adtbsxd8ZJOOZXR4T1euGo1GmxnSbERfe5wRbYq+2U9BAPBJIyM8WLxV1b7zRobPKZM2liGHpz5NgIU9zg5HIBGOQDNFOnKGHc3/AKTfgeVWop4mMF/lpeJr9BXm8+rdY+k0tWx2r9b7rGLuvIXBUnHJCyzazw4+iK6nzEuVWQP5iNvrVmCl6nZ3PG4Eg8kD8Q7GN8JdKF+ktyxQnUtZXYnDo9GxUYZ4ODX2PBBIMsj9OssYm2xWDGosEVl3mo5TfusYAA84ULn3yJsw3w4UVGW9vsYMU5zrSkub8z71nq6adULZzY61oFBZmZs8Ko5Y4B4/Ka3hxSdYRYNQjbbLUqvKME3MqEoyk5U5/Dk7fpmfOuadmv0ZQgPW9zoWBKbhUR6wOcFWYZHIzxJLw3U7u9ljAmkDTrgu3YK9rG18eYSxVScDBrI75xow8Y78TPVb24FhiIm0zCIiAIiIAiIgCIiAJi1NxRGYIzlQxCLje2BnauSBk9hkiZZWvFvik6f+DTg3su4FgSlaklQ7fJJBAX32nPAMhu2rBR+odVv1p332fwz+HTpuWhcE/wB6Gw1rjsQ+ACPwAiaur0K2YzlWXlHXh0P0Px8g8GQltmpqsazJJdi1gb+7sJ/E2QPQx75Hc9wZvUeJaTxZmo/9T8B/Kwen/wCpkldu5Qy6TqnqNduA4O3cOEb8v8JPx+0zdV1vk1O/uBhR8s3CD9z+wMhupMpsYqQQcEFSCDx7ESN6jq7bSlAOeRt+d7+lc/IUbm/QSLExV2S/hfSCulrWP4/c99qZwfzZizf5p46hrjYfhR2H+pmx1a0KqUr2UDI+gGFB/SRkdYbu7gzxVpmudq1C5Cgt5hwMEnGAAS3InszT1HUPJsSxeWq9Tge9R/vAT849QHyol4pvRFW7ElrulXVVvZuR9gLFVVwxA5O07jz+kxdG1z2UpXUN9xcUVL/jY81sfhdhDE+wUy0o6soIOVYAj4II/wBpt/Z74TorU3I9y21vdSSH9O0NlQAR22lf2mWvShVis/B+0b8FiJ0ZSycV7f0LVpKv7N0VWjo226nbwrE+p7CTZfbjla925ieM4wOSJWvGWi8mnp9QYsK7GUs34nIofLN/zE5J+pMuldKqSQOWxuP8zY7bm7n45lN+0bWJnSoMllt3NgZVA9Vir5h/l3HsPfB+JXE1HUhJJaWfke+Fjkqxb5rzJXwFXjQVH/G1z/8Afa5k7fcEUsc4HPpBY/oo5Mo2h6+1Wh0NNLKtj7UsLAeZTuVrAfJbBO72YjbyDzxMHRj1FtcyjUvZXW1bkY3WOlmfQQAEXlWG4kcDIBMlU23Yht2z8Lk/1bqV72UeRo7mZXYqzhEry1bKMhm3YBIJOMAA/QG59K0AoqSvO4gepsYLseXcj5LEn9Z40Gh4WyxF80Bu3OwNjKg+54AJGM4m9N9GnkWu5iqSzMRET2PMREQBERAEREAREQBOSa2/zNTqrc53XOoOMcVYqA/QoZ1ucerxmzH/AK2q/wD0WTxrbFZHqaWq6RW/ttP07fqJvTDqdQK1LH9B8n2EzFSq6vo9SORtXI7lQV7/ADgzWr0tdd9DKCDv3YBOMKDuJHuccfrN2xySSe55P6zUpO6x29kHlj885cj/AOI/Qz0RJuWWFiWPckmeYmpr9YUwq8u+dvwAO7N9B/U4iMXJ2RDaSuz1dcxJRCAQMsx/DWvyfr8D9e0jq9Sq4O1tpP8AeH+Yn+ZvcA/J+k26UyooUfj3NY/uwH4i31JwPyn3qehK02HIxsb+oInTowVK99zl1a3xJW4e9Sw+F7/4XknOaeBnuUOdh/TBX/IZb/BT5bXVqwVt9Lg4BINmnQBivvyko+gvCPUxYEYFbHPfdgDP+cD/ALj8z4+lezqFldKO1zV0ldjFMKAwYu+QAuQO/uROfUppya2Ohh67yqaV3yRY6vFV1l19dmqJSiwq/wB3VamerkFkYbnyMMfSeSmPcGWbx90qivpTmsAJW1F24HcWIdFLu5yXJQ8sTk4HMofQenEs6pW/3hHKeWdv8ufOVmzgdlYHPO0TpvhfUpqNBVTbWXWxHpcMBgqNyMrKp4GAV/SS4wV4c/uaKNWcrVLbPyZj/sRtV0rS1pYEsWrS2Vsw3KHStSAw/wAJ5BxzzJTw14f+6rZusFllrbncIEGAoVEVcsQoC55Y8sx95KabTrWi1oNqoqqoHYBRgAfoJkntlV7ls7y5eAiIklRERAEREAREQBERAEREATj3iHUfdtdqqnXCs4trKjA22qCePf1h+R75952GUD7XOihtOusVfXpuHx+J6nIDL9SrYYd/5gPxGUnG6IZTbeuIPwqT+fAkVqdU1hyx/Iew/Ka1GoVxlWDD6f6/BnsmZrWKnm63apPx/X4A+pPE9ppPKVKz+JVG8/LsS7/1bH6TP0TTee4sx/CQ5UntY47FflF+fc9u0x6i3c7N8k/+I6gYbLAoJJwByZi6foAwNrg7rMEfKIPwL/qfqfpNbqD72Fft+JvyH+5wP3mavUMvY/7TfhqLazo5+MqO2RHi5Wqsd/UEARPMI9GSNxUv2B5HB+k8W6prmWoMG/mbGOyYIz+bYnUfsyAfSWsyg77rAeOGCKqeoHv+GVfx9rKKNdsVFRUpqXaihfVY7ucKo5JG3t8SI4lym6bjquPYTUwmSkqt9bLTrK/pNCbLqKmBAttrrJztIDHkqcHnGcTrXhfwy2la6yywWPZ5aBgNv8Ords3D/Ed5JxxkcTmZ6fbcu5m+7ohDh2x5wZDuRsE4rAIB55+g7zq3hjrn3vTraV2uCUsXkYde+ARkKQQwz7MJkxlV1HdbG7o6GWP8lqVDX1Dp3U/vDWM9dzWXWBUZnp8z+GBtTO4MSAOM5UyS8HChbNMtmkuTUvZfYN6XBUDmxz6s7AArgH6n5m91vpjW6ykVIclGa1qLBVqiq+msMSQDVlvzyB7Zkz0Dp14uL2PbsrXYq27AzOSdzEp+JQAuM5ySe2OfOmnJp+9DZK0bpe7lliIm0ziIiAIiIAiIgCIiAIiIAiIgCQ3jDpz36K+tBlyu5FwDuasixV5IHqKhc54zJmIBwz+x9JqAt3lKd4DB1yrHPyVIOfofeYKOg6UuwKuSDnZa7FCB2KqThl/f6y5ePvD50v8AxemUEW2AW6ckKGew/wB5S3ZWJ/Ep4bvwc7q/TYLQC1bKRzhhhlP0ImSScXYo9D0zMqNkDgHBXgcDjj2/rKzLNrB/Cf39Jlc6P0nzza72uFWxkCIQowApHIGfeVRBodK1KZtsZgNzEAnttTIHP5lj+s3gFs/u6jbn3QYT9XOF/rJ3T9C01YXbRWNnYkbiMe+WzPOo65WvCZsI4xXyo/Nu37ZmpVuFNMxTw0XJznIs32X1FdJapxldRqAQDnHIOM+8rniCxV6tqFWnzb7jpEqCjLeuoL6nI/hrkEn6AntJv7L9SSmrVhtJu83b7AWoBxnk+qtxJHW9JVer6PVOQK2Q15JwBem/yAT8strqB7lQO5GciXzmpcTrf2oxy7adxs9M8EV0K2p19q2eWGfYAfulIVSWYq3NrAZO5hxgYVT3x12tRpbbwu2/V2F1RuP42qZa9Oj5zjGaw3xhviSPWNT98tFCc6elg178FLnQ5She+QrAM59toXnLbfekq+8awf8Ap6PknPBvsT0r9dlb5P1tXvg49J2lJU19SYLLHMS/SOiVaYNsyXfBstc7rbSBgM7f6DAGTgCSERNR4iIiAIiIAiIgCIiAIiIAiIgCIiAIiIBp9W6TVqqmptXcjY7EhlI5VlYcqwPII7TnXivw7foKhcrrfUGCuX/hWVqcBWdhlGGeCcIBkfUzqMSsoqW5Fji1js1b5Qr6T7qQePYgyoDqV1D+VW4AuayxjtBZeAOCT9Pidvv+zbQMTtR6gc5Wmyyuv1Ek4QHC9/YCcu8XeGdLp+pGujcVShd+93crZY5IGWPHoAOB8iVp00pfy2PGtLJTciGOtZv7wmz6OTj9hx/SZl6j/wAn7H/xPbdOX2JH7GfB00f4j+wnQ+TyOHKefWTJfwb4iFOtrDDalwNLEnsxINRP+Ybf886xdSrgqyhlPdWAKn8weDOJf2Yh4OSDwQT8/lOqeCemXXaGi1tbcS6nuKWxhiBhmrLHgdySZzcVQUpZqZ2+jsSsjpvgbnUNb5QSqtQbbTsorx6c+7MFHpqQepj7AYGSQDM9C6T92oSreXYZZ7DwbLHJaxyPbLEnHtPug6HTS7WKpNjDa1jktYVBJC7j2UE9hgTfilSyLrNk55mIiJ7HmIiIAiIgCIiAIiIAiIgCIiAIiIAiIgCIiAQHjfxSOn6Sy/aGfhKkJxvsbhR849zj2BnCV1tm57Hfc9jM9jEfiduWP0HsB7AAe0/Q3WuhafWVGq+oOh5GeCpHZkYcqw+RKL1P7F6yCdNq7EPslwFtfbtuG1xz7lm/Ke1KUI/2RkxNKdRWWxztepfK/sZ6/tIf4T+8sOo+yXqSDIOnsOeyO6H8/WmP6+8wVfZd1MsAaalBI9RuBA+pCqT/AEnt8n3c536Wf/JAWdRb2AH9TLr9lHie4aj7k7bqnR7Kwe9bIQWAOeEIbtg4PbGZ96b9jN7N/wARqkRfjTqXdhg//wBLAAnt/I3v2nRfD/hjTaFClFe3dguxJaxyBgF3bk4/YZPyZ51J07WijZhsPOnLM9CViImc6AiIgCIiAIiIAiIgCIiAIiIAiIgCIiAIiIAiIgCIiAIiIAiIgCIiAIiIAiIgCIiAIiIAiIgCIiAIiIAiIgCIiAIiIAiIgCIiAIiIAiIgCIiAIiIAiIgCIiAIiIAiIgH/2Q==">
            <a:hlinkClick r:id="rId3"/>
          </p:cNvPr>
          <p:cNvSpPr>
            <a:spLocks noChangeAspect="1" noChangeArrowheads="1"/>
          </p:cNvSpPr>
          <p:nvPr/>
        </p:nvSpPr>
        <p:spPr bwMode="auto">
          <a:xfrm>
            <a:off x="2951163" y="2670175"/>
            <a:ext cx="9525" cy="196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endParaRPr lang="es-MX" altLang="es-MX"/>
          </a:p>
        </p:txBody>
      </p:sp>
      <p:sp>
        <p:nvSpPr>
          <p:cNvPr id="53259" name="Rectangle 14"/>
          <p:cNvSpPr>
            <a:spLocks noChangeArrowheads="1"/>
          </p:cNvSpPr>
          <p:nvPr/>
        </p:nvSpPr>
        <p:spPr bwMode="auto">
          <a:xfrm>
            <a:off x="2178050" y="1120775"/>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53260" name="Rectangle 15"/>
          <p:cNvSpPr>
            <a:spLocks noChangeArrowheads="1"/>
          </p:cNvSpPr>
          <p:nvPr/>
        </p:nvSpPr>
        <p:spPr bwMode="auto">
          <a:xfrm>
            <a:off x="2090738" y="1120775"/>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53261" name="Rectangle 19"/>
          <p:cNvSpPr>
            <a:spLocks noChangeArrowheads="1"/>
          </p:cNvSpPr>
          <p:nvPr/>
        </p:nvSpPr>
        <p:spPr bwMode="auto">
          <a:xfrm>
            <a:off x="2178050" y="2281238"/>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sp>
        <p:nvSpPr>
          <p:cNvPr id="53263" name="Rectangle 20"/>
          <p:cNvSpPr>
            <a:spLocks noChangeArrowheads="1"/>
          </p:cNvSpPr>
          <p:nvPr/>
        </p:nvSpPr>
        <p:spPr bwMode="auto">
          <a:xfrm>
            <a:off x="1244600" y="950913"/>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53264" name="Rectangle 21"/>
          <p:cNvSpPr>
            <a:spLocks noChangeArrowheads="1"/>
          </p:cNvSpPr>
          <p:nvPr/>
        </p:nvSpPr>
        <p:spPr bwMode="auto">
          <a:xfrm>
            <a:off x="1157288" y="950913"/>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53265" name="Rectangle 25"/>
          <p:cNvSpPr>
            <a:spLocks noChangeArrowheads="1"/>
          </p:cNvSpPr>
          <p:nvPr/>
        </p:nvSpPr>
        <p:spPr bwMode="auto">
          <a:xfrm>
            <a:off x="1244600" y="2111375"/>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pic>
        <p:nvPicPr>
          <p:cNvPr id="131089" name="Picture 24" descr="http://t1.gstatic.com/images?q=tbn:ANd9GcQ30qdeRjMi_KRDVvwjV_SEUgp_mWuNKhyqboxpfXzQCJ3EpXxT">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9752" y="2996952"/>
            <a:ext cx="5040560" cy="35025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424962"/>
                                        </p:tgtEl>
                                        <p:attrNameLst>
                                          <p:attrName>style.visibility</p:attrName>
                                        </p:attrNameLst>
                                      </p:cBhvr>
                                      <p:to>
                                        <p:strVal val="visible"/>
                                      </p:to>
                                    </p:set>
                                    <p:animEffect transition="in" filter="barn(outHorizontal)">
                                      <p:cBhvr>
                                        <p:cTn id="7" dur="500"/>
                                        <p:tgtEl>
                                          <p:spTgt spid="4249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4962" grpId="0" autoUpdateAnimBg="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3"/>
          <p:cNvSpPr>
            <a:spLocks noChangeArrowheads="1"/>
          </p:cNvSpPr>
          <p:nvPr/>
        </p:nvSpPr>
        <p:spPr bwMode="auto">
          <a:xfrm>
            <a:off x="1066800" y="990600"/>
            <a:ext cx="7507288" cy="7694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ES" altLang="es-MX" sz="2200" b="1" dirty="0" smtClean="0">
                <a:solidFill>
                  <a:srgbClr val="0000CC"/>
                </a:solidFill>
                <a:latin typeface="Arial" pitchFamily="34" charset="0"/>
                <a:cs typeface="Arial" pitchFamily="34" charset="0"/>
              </a:rPr>
              <a:t>¿CUÁNDO DEBEMOS APLICAR EL MODELO AUTOCRÁTICO?</a:t>
            </a:r>
            <a:endParaRPr kumimoji="1" lang="es-ES" altLang="es-MX" sz="2200" b="1" dirty="0">
              <a:solidFill>
                <a:srgbClr val="0000CC"/>
              </a:solidFill>
              <a:latin typeface="Arial" pitchFamily="34" charset="0"/>
              <a:cs typeface="Arial" pitchFamily="34" charset="0"/>
            </a:endParaRPr>
          </a:p>
        </p:txBody>
      </p:sp>
      <p:sp>
        <p:nvSpPr>
          <p:cNvPr id="424962" name="Rectangle 2"/>
          <p:cNvSpPr>
            <a:spLocks noChangeArrowheads="1"/>
          </p:cNvSpPr>
          <p:nvPr/>
        </p:nvSpPr>
        <p:spPr bwMode="auto">
          <a:xfrm>
            <a:off x="1741488" y="228600"/>
            <a:ext cx="6667500" cy="609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lnSpc>
                <a:spcPct val="90000"/>
              </a:lnSpc>
            </a:pPr>
            <a:r>
              <a:rPr lang="es-MX" altLang="es-MX" b="1" dirty="0">
                <a:solidFill>
                  <a:schemeClr val="tx2"/>
                </a:solidFill>
                <a:effectLst>
                  <a:outerShdw blurRad="38100" dist="38100" dir="2700000" algn="tl">
                    <a:srgbClr val="C0C0C0"/>
                  </a:outerShdw>
                </a:effectLst>
                <a:latin typeface="Arial" pitchFamily="34" charset="0"/>
              </a:rPr>
              <a:t>MODELOS DE CUSTODIA, </a:t>
            </a:r>
            <a:r>
              <a:rPr lang="es-MX" altLang="es-MX" b="1" dirty="0" smtClean="0">
                <a:solidFill>
                  <a:schemeClr val="tx2"/>
                </a:solidFill>
                <a:effectLst>
                  <a:outerShdw blurRad="38100" dist="38100" dir="2700000" algn="tl">
                    <a:srgbClr val="C0C0C0"/>
                  </a:outerShdw>
                </a:effectLst>
                <a:latin typeface="Arial" pitchFamily="34" charset="0"/>
              </a:rPr>
              <a:t>AUTOCRÁTICO, </a:t>
            </a:r>
            <a:r>
              <a:rPr lang="es-MX" altLang="es-MX" b="1" dirty="0">
                <a:solidFill>
                  <a:schemeClr val="tx2"/>
                </a:solidFill>
                <a:effectLst>
                  <a:outerShdw blurRad="38100" dist="38100" dir="2700000" algn="tl">
                    <a:srgbClr val="C0C0C0"/>
                  </a:outerShdw>
                </a:effectLst>
                <a:latin typeface="Arial" pitchFamily="34" charset="0"/>
              </a:rPr>
              <a:t>DE APOYO Y COLEGIAL.</a:t>
            </a:r>
          </a:p>
        </p:txBody>
      </p:sp>
      <p:sp>
        <p:nvSpPr>
          <p:cNvPr id="53252" name="Rectangle 4"/>
          <p:cNvSpPr>
            <a:spLocks noChangeArrowheads="1"/>
          </p:cNvSpPr>
          <p:nvPr/>
        </p:nvSpPr>
        <p:spPr bwMode="auto">
          <a:xfrm>
            <a:off x="4567238" y="2751138"/>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53253" name="Rectangle 5"/>
          <p:cNvSpPr>
            <a:spLocks noChangeArrowheads="1"/>
          </p:cNvSpPr>
          <p:nvPr/>
        </p:nvSpPr>
        <p:spPr bwMode="auto">
          <a:xfrm>
            <a:off x="4479925" y="2751138"/>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131077" name="AutoShape 7" descr="data:image/jpg;base64,/9j/4AAQSkZJRgABAQAAAQABAAD/2wCEAAkGBhERERISExAWFRUTGBIVFRUTGBQWERQYFBYYFxQXExQXGyceFxkjGxYbHzAhIycpMCwsGB89NjAqNSorLSkBCQoKDgwOGg8PGiwlHyQtLDUvKSksLCkqKSwpLCktLyosKS8sLCopLCwqLCwsLCksKSkpLCwsKSwsLCw0LCwsLP/AABEIANgA0wMBIgACEQEDEQH/xAAcAAEAAgMBAQEAAAAAAAAAAAAABQYDBAcCAQj/xAA9EAACAgEDAgUBBgMGBQUBAAABAgADEQQSIQUxBhMiQVFhBxQycYGRI0KhFTNSgsHRJGJjkuFTg6KxtEP/xAAaAQEAAwEBAQAAAAAAAAAAAAAAAQIEBQMG/8QAMREAAgECBAIIBQUBAAAAAAAAAAECAxEEEiExQVEFYXGRobHh8BMjgcHxFBUiMkJS/9oADAMBAAIRAxEAPwDuMREAREQBERAEREAREQBERAEREAREQBERAEREAREQBERAEREAREQBERAEREAREQBEifE2tsrpAqYLbbZTVWxXeFNjgFtvY4XceeOJG9S6qFues661WARitenFiVh87dzCtsZ2k8mVckgWiJEaD70oBa2u9CMg7DVbyQQSQSp9OeNq9hzJCnVhjtKsrergjggY5DDI/mHv8/BhST2BniIlgIiIAiIgCIiAIiIAiIgCIiAIiIAiIgCIiAIiIAiIgEP1BfN1WnTnFIe9+TjLA1Uhl7HObGBzwau3IIrXRCPPuuuTW02Xah2HpuFBRSK6dwUFeUReSB3lpfpFhsssXUuocr6QtZChVC4BdSe4J4wPUeO5ODU6bXpk1XUWjIwl1dlbEe+bq2IB/wDa/wB55Si2ySG6lXRbrKbC27zidOOdt+muq32Bq/dQwDBhjnCHtnMgnXWOoOlv0uSoS3zKiLaFBcitrNwVq2ymexAxnPE8aTqyC0NqtGNLe2FWx/Let84AVNUo784CttJ9gZg8QdCuWjW/dyX1GudE3twKkYLV3HOytNzcc5Y+5nn2kkvTqGRd9TefTycKwewDChRUw4sAwxIY5OeCcYMjpNWlqh0bIOfkEEcEEHkEH2PM5gvUrtJZSKvJ0xt/hW1hbb6qvuak2WXbQu0tuqr3AfhYMSeJPv1G9KaEsra7VXI583R2VruSsBi1b2BQceaQtZB9z8meik1uRYu0Sjdf8XWaXp33hL1te8oumL1hXBckt5qqQCUUHjAxs5zLJ4W6tZqtLVfZV5bWDdtyTxn0tyAQGGGx7Z7nvLqSYsSsREsQIiIAiIgCIiAIiIAiIgCIiAIiIAiIgCIiAIiIB4tqV1KsoZWBDKwBUgjBBB4II9pDajpl9Hq0rB1zk6a1iExzkUWYJqPbCnKcYwvcTkSGk9wVdbNNqr8Zs0+rrVhtP8O8KSNxAOVurJRfUNy8DmfPFOj1ViFa6BaQA9Fiutd1F6A7XbdwUPvt9iwKkGT/AFDplV6hbawwB3LnhlYdmRhyrc9wQeZDdYDaLTW3/erilSEhX8tmYjhV8xkLZZsDJz3nk4W2JuUHxMzdS6vRoxg10EI4UkKCcWaxgRznbisH2J+pnX6qgoCqAAoAAAwABwAAOwnNfse6GSLtdad1js9atjuc7r7Bz/NYSuMceX9Z0yXgtCZchESueJfHFGjJrAN1+AfJrK7gGBw1rHiteO55+AZMpKKvJ2QjGUnaKuyxxOaX/a89QVrdGqqWC7Uuay1s9hWPKUFvfk4+o7yM6z4p1OsDLYfKqY8U1kg7ecC6xTlyQeVGF4xz3OOpj6EIZr37OJtp9H15zyWt28DpPVPFOk0x23ahFbIG3lnGRkZRQWAx7kTHo/GOitBK6lBg4/iHyjn6CzBPb2nIXRURtoCgA/hAAGB9JsXU7WZDyUwrZ+cAnIP5zn/u7tmUNO30Oj+zxvlc9ez1O3xOP+HfEFmhddhJ0+f4lIGVAY+p6QBlXHfaOG54yczrWk1aWotlbBkcBlZeQQexBnUw2KhiI5o9xycVhZ4aWWf0fMzRETUZRERAEREAREQBERAEREAREQBESr9R+0DToStIOoYe9ZUUg4P4rj6TzjO3cRnse0htLcFonMvtg6uztpun1AF7Wrc7uBuZ/K0y5I97NxJzwKz8zV8T9av1iAOtQWt/MWs7mrYBCpW5n4fvuDbBggccSkdAoXU6l7iihVw+zauMuMVAgcelBn82nlKomtCYvid78O6amnT10UurrQBUShB9SD1bsE7WzyR7ZknOP7B8D9hPq5H4Sy8YzWzIcZLYyhBxkk4+TI+MuRTMdA8c+IG0WituQZs4SsEZBdzhf9/0nJtHQygl2L2OS9rtyzufxEn+g+gE3fEes1F50y23GytLGcB1XduCPg7wAT37H4EwN2M4XS1dykoLbc+n6GpRyOrxvY0NNWLbGuPIUlKvgY4dvzLZH5Cbd+oC4Hdm4VR3Pz+g9z7TT6ZetekrdjgLWGY/pk8fnPOitAzbcypY44ViF8tM+lME9+ck+5/ITmSjdvktF78X6nVjKyXN6v34L0N9qtylW53Ag47c/Ez3XM7M7MWZjlmPcn5OJraXUec22it7mxnFSkjGcZLHCgZ+slKvCuucjetOmUkDda4sfnttqQ4LfQsJaFCtNWS069EUqYmhTd21fvZHXXqilmYKo7ljgD9Zevss1xNL1lHVGZrqC/G9Hx5hrTGQm/1ZPc2nAwJrdK+zrTVsLLi2qsXkNftNaH/p0gbB+uT9Za9IwFyegksrrkD0qBtb1fGcYE7GAw/wZ3vdvuOJj8X+ohlSsl3+hMRETunDEREAREQBERAEREAREQBNTqvVatNU1trbVXHsSSScKqqOWYngAd5tzl3ibxCms1W1LA1emwUA7M7AhrgSPUoBKKRkfi55GKyllVyGe+t+IbtXlWzXScYpB9Tcc+e6n1Dn8AO3jndI5VAGAMAdgOw/KfYmNyctylyI8T6wJQV97cp+S4y5/wC0EfrMWj6S9NKOg/jLlnXt5gY5as/l2U+xHwTNO/8A4nXBe6Vd/jCEF/3s2r+SSyXXBRuY4Ak7F3okj5ptStiK6nKsMj5/Uex9sTHd1CtDgtz8Dn98SFv134hXlVYliM9ye5+me+B75kPa5TzjuOPSy5/lyNpA+mRn9YUShYdd1StzUBn+8XBI45Vh8zPIDUnCk/4SGH+Rg3+mJPKQcEdjyPqPacPpSFpxl1eX5PqehJ3pSjyfn+CIWoNW+mO3PmV1Ju5XF9gFTEe4G790Mt/jHw9pdLp9HVTQq4vQB9q+adtbsxd8ZJOOZXR4T1euGo1GmxnSbERfe5wRbYq+2U9BAPBJIyM8WLxV1b7zRobPKZM2liGHpz5NgIU9zg5HIBGOQDNFOnKGHc3/AKTfgeVWop4mMF/lpeJr9BXm8+rdY+k0tWx2r9b7rGLuvIXBUnHJCyzazw4+iK6nzEuVWQP5iNvrVmCl6nZ3PG4Eg8kD8Q7GN8JdKF+ktyxQnUtZXYnDo9GxUYZ4ODX2PBBIMsj9OssYm2xWDGosEVl3mo5TfusYAA84ULn3yJsw3w4UVGW9vsYMU5zrSkub8z71nq6adULZzY61oFBZmZs8Ko5Y4B4/Ka3hxSdYRYNQjbbLUqvKME3MqEoyk5U5/Dk7fpmfOuadmv0ZQgPW9zoWBKbhUR6wOcFWYZHIzxJLw3U7u9ljAmkDTrgu3YK9rG18eYSxVScDBrI75xow8Y78TPVb24FhiIm0zCIiAIiIAiIgCIiAJi1NxRGYIzlQxCLje2BnauSBk9hkiZZWvFvik6f+DTg3su4FgSlaklQ7fJJBAX32nPAMhu2rBR+odVv1p332fwz+HTpuWhcE/wB6Gw1rjsQ+ACPwAiaur0K2YzlWXlHXh0P0Px8g8GQltmpqsazJJdi1gb+7sJ/E2QPQx75Hc9wZvUeJaTxZmo/9T8B/Kwen/wCpkldu5Qy6TqnqNduA4O3cOEb8v8JPx+0zdV1vk1O/uBhR8s3CD9z+wMhupMpsYqQQcEFSCDx7ESN6jq7bSlAOeRt+d7+lc/IUbm/QSLExV2S/hfSCulrWP4/c99qZwfzZizf5p46hrjYfhR2H+pmx1a0KqUr2UDI+gGFB/SRkdYbu7gzxVpmudq1C5Cgt5hwMEnGAAS3InszT1HUPJsSxeWq9Tge9R/vAT849QHyol4pvRFW7ElrulXVVvZuR9gLFVVwxA5O07jz+kxdG1z2UpXUN9xcUVL/jY81sfhdhDE+wUy0o6soIOVYAj4II/wBpt/Z74TorU3I9y21vdSSH9O0NlQAR22lf2mWvShVis/B+0b8FiJ0ZSycV7f0LVpKv7N0VWjo226nbwrE+p7CTZfbjla925ieM4wOSJWvGWi8mnp9QYsK7GUs34nIofLN/zE5J+pMuldKqSQOWxuP8zY7bm7n45lN+0bWJnSoMllt3NgZVA9Vir5h/l3HsPfB+JXE1HUhJJaWfke+Fjkqxb5rzJXwFXjQVH/G1z/8Afa5k7fcEUsc4HPpBY/oo5Mo2h6+1Wh0NNLKtj7UsLAeZTuVrAfJbBO72YjbyDzxMHRj1FtcyjUvZXW1bkY3WOlmfQQAEXlWG4kcDIBMlU23Yht2z8Lk/1bqV72UeRo7mZXYqzhEry1bKMhm3YBIJOMAA/QG59K0AoqSvO4gepsYLseXcj5LEn9Z40Gh4WyxF80Bu3OwNjKg+54AJGM4m9N9GnkWu5iqSzMRET2PMREQBERAEREAREQBOSa2/zNTqrc53XOoOMcVYqA/QoZ1ucerxmzH/AK2q/wD0WTxrbFZHqaWq6RW/ttP07fqJvTDqdQK1LH9B8n2EzFSq6vo9SORtXI7lQV7/ADgzWr0tdd9DKCDv3YBOMKDuJHuccfrN2xySSe55P6zUpO6x29kHlj885cj/AOI/Qz0RJuWWFiWPckmeYmpr9YUwq8u+dvwAO7N9B/U4iMXJ2RDaSuz1dcxJRCAQMsx/DWvyfr8D9e0jq9Sq4O1tpP8AeH+Yn+ZvcA/J+k26UyooUfj3NY/uwH4i31JwPyn3qehK02HIxsb+oInTowVK99zl1a3xJW4e9Sw+F7/4XknOaeBnuUOdh/TBX/IZb/BT5bXVqwVt9Lg4BINmnQBivvyko+gvCPUxYEYFbHPfdgDP+cD/ALj8z4+lezqFldKO1zV0ldjFMKAwYu+QAuQO/uROfUppya2Ohh67yqaV3yRY6vFV1l19dmqJSiwq/wB3VamerkFkYbnyMMfSeSmPcGWbx90qivpTmsAJW1F24HcWIdFLu5yXJQ8sTk4HMofQenEs6pW/3hHKeWdv8ufOVmzgdlYHPO0TpvhfUpqNBVTbWXWxHpcMBgqNyMrKp4GAV/SS4wV4c/uaKNWcrVLbPyZj/sRtV0rS1pYEsWrS2Vsw3KHStSAw/wAJ5BxzzJTw14f+6rZusFllrbncIEGAoVEVcsQoC55Y8sx95KabTrWi1oNqoqqoHYBRgAfoJkntlV7ls7y5eAiIklRERAEREAREQBERAEREATj3iHUfdtdqqnXCs4trKjA22qCePf1h+R75952GUD7XOihtOusVfXpuHx+J6nIDL9SrYYd/5gPxGUnG6IZTbeuIPwqT+fAkVqdU1hyx/Iew/Ka1GoVxlWDD6f6/BnsmZrWKnm63apPx/X4A+pPE9ppPKVKz+JVG8/LsS7/1bH6TP0TTee4sx/CQ5UntY47FflF+fc9u0x6i3c7N8k/+I6gYbLAoJJwByZi6foAwNrg7rMEfKIPwL/qfqfpNbqD72Fft+JvyH+5wP3mavUMvY/7TfhqLazo5+MqO2RHi5Wqsd/UEARPMI9GSNxUv2B5HB+k8W6prmWoMG/mbGOyYIz+bYnUfsyAfSWsyg77rAeOGCKqeoHv+GVfx9rKKNdsVFRUpqXaihfVY7ucKo5JG3t8SI4lym6bjquPYTUwmSkqt9bLTrK/pNCbLqKmBAttrrJztIDHkqcHnGcTrXhfwy2la6yywWPZ5aBgNv8Ords3D/Ed5JxxkcTmZ6fbcu5m+7ohDh2x5wZDuRsE4rAIB55+g7zq3hjrn3vTraV2uCUsXkYde+ARkKQQwz7MJkxlV1HdbG7o6GWP8lqVDX1Dp3U/vDWM9dzWXWBUZnp8z+GBtTO4MSAOM5UyS8HChbNMtmkuTUvZfYN6XBUDmxz6s7AArgH6n5m91vpjW6ykVIclGa1qLBVqiq+msMSQDVlvzyB7Zkz0Dp14uL2PbsrXYq27AzOSdzEp+JQAuM5ySe2OfOmnJp+9DZK0bpe7lliIm0ziIiAIiIAiIgCIiAIiIAiIgCQ3jDpz36K+tBlyu5FwDuasixV5IHqKhc54zJmIBwz+x9JqAt3lKd4DB1yrHPyVIOfofeYKOg6UuwKuSDnZa7FCB2KqThl/f6y5ePvD50v8AxemUEW2AW6ckKGew/wB5S3ZWJ/Ep4bvwc7q/TYLQC1bKRzhhhlP0ImSScXYo9D0zMqNkDgHBXgcDjj2/rKzLNrB/Cf39Jlc6P0nzza72uFWxkCIQowApHIGfeVRBodK1KZtsZgNzEAnttTIHP5lj+s3gFs/u6jbn3QYT9XOF/rJ3T9C01YXbRWNnYkbiMe+WzPOo65WvCZsI4xXyo/Nu37ZmpVuFNMxTw0XJznIs32X1FdJapxldRqAQDnHIOM+8rniCxV6tqFWnzb7jpEqCjLeuoL6nI/hrkEn6AntJv7L9SSmrVhtJu83b7AWoBxnk+qtxJHW9JVer6PVOQK2Q15JwBem/yAT8strqB7lQO5GciXzmpcTrf2oxy7adxs9M8EV0K2p19q2eWGfYAfulIVSWYq3NrAZO5hxgYVT3x12tRpbbwu2/V2F1RuP42qZa9Oj5zjGaw3xhviSPWNT98tFCc6elg178FLnQ5She+QrAM59toXnLbfekq+8awf8Ap6PknPBvsT0r9dlb5P1tXvg49J2lJU19SYLLHMS/SOiVaYNsyXfBstc7rbSBgM7f6DAGTgCSERNR4iIiAIiIAiIgCIiAIiIAiIgCIiAIiIBp9W6TVqqmptXcjY7EhlI5VlYcqwPII7TnXivw7foKhcrrfUGCuX/hWVqcBWdhlGGeCcIBkfUzqMSsoqW5Fji1js1b5Qr6T7qQePYgyoDqV1D+VW4AuayxjtBZeAOCT9Pidvv+zbQMTtR6gc5Wmyyuv1Ek4QHC9/YCcu8XeGdLp+pGujcVShd+93crZY5IGWPHoAOB8iVp00pfy2PGtLJTciGOtZv7wmz6OTj9hx/SZl6j/wAn7H/xPbdOX2JH7GfB00f4j+wnQ+TyOHKefWTJfwb4iFOtrDDalwNLEnsxINRP+Ybf886xdSrgqyhlPdWAKn8weDOJf2Yh4OSDwQT8/lOqeCemXXaGi1tbcS6nuKWxhiBhmrLHgdySZzcVQUpZqZ2+jsSsjpvgbnUNb5QSqtQbbTsorx6c+7MFHpqQepj7AYGSQDM9C6T92oSreXYZZ7DwbLHJaxyPbLEnHtPug6HTS7WKpNjDa1jktYVBJC7j2UE9hgTfilSyLrNk55mIiJ7HmIiIAiIgCIiAIiIAiIgCIiAIiIAiIgCIiAQHjfxSOn6Sy/aGfhKkJxvsbhR849zj2BnCV1tm57Hfc9jM9jEfiduWP0HsB7AAe0/Q3WuhafWVGq+oOh5GeCpHZkYcqw+RKL1P7F6yCdNq7EPslwFtfbtuG1xz7lm/Ke1KUI/2RkxNKdRWWxztepfK/sZ6/tIf4T+8sOo+yXqSDIOnsOeyO6H8/WmP6+8wVfZd1MsAaalBI9RuBA+pCqT/AEnt8n3c536Wf/JAWdRb2AH9TLr9lHie4aj7k7bqnR7Kwe9bIQWAOeEIbtg4PbGZ96b9jN7N/wARqkRfjTqXdhg//wBLAAnt/I3v2nRfD/hjTaFClFe3dguxJaxyBgF3bk4/YZPyZ51J07WijZhsPOnLM9CViImc6AiIgCIiAIiIAiIgCIiAIiIAiIgCIiAIiIAiIgCIiAIiIAiIgCIiAIiIAiIgCIiAIiIAiIgCIiAIiIAiIgCIiAIiIAiIgCIiAIiIAiIgCIiAIiIAiIgCIiAIiIAiIgH/2Q==">
            <a:hlinkClick r:id="rId2"/>
          </p:cNvPr>
          <p:cNvSpPr>
            <a:spLocks noChangeAspect="1" noChangeArrowheads="1"/>
          </p:cNvSpPr>
          <p:nvPr/>
        </p:nvSpPr>
        <p:spPr bwMode="auto">
          <a:xfrm>
            <a:off x="4545013" y="3911600"/>
            <a:ext cx="9525" cy="196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endParaRPr lang="es-MX" altLang="es-MX"/>
          </a:p>
        </p:txBody>
      </p:sp>
      <p:sp>
        <p:nvSpPr>
          <p:cNvPr id="53255" name="Rectangle 8"/>
          <p:cNvSpPr>
            <a:spLocks noChangeArrowheads="1"/>
          </p:cNvSpPr>
          <p:nvPr/>
        </p:nvSpPr>
        <p:spPr bwMode="auto">
          <a:xfrm>
            <a:off x="2973388" y="1509713"/>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53257" name="Rectangle 13"/>
          <p:cNvSpPr>
            <a:spLocks noChangeArrowheads="1"/>
          </p:cNvSpPr>
          <p:nvPr/>
        </p:nvSpPr>
        <p:spPr bwMode="auto">
          <a:xfrm>
            <a:off x="2973388" y="2670175"/>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sp>
        <p:nvSpPr>
          <p:cNvPr id="131081" name="AutoShape 12" descr="data:image/jpg;base64,/9j/4AAQSkZJRgABAQAAAQABAAD/2wCEAAkGBhERERISExAWFRUTGBIVFRUTGBQWERQYFBYYFxQXExQXGyceFxkjGxYbHzAhIycpMCwsGB89NjAqNSorLSkBCQoKDgwOGg8PGiwlHyQtLDUvKSksLCkqKSwpLCktLyosKS8sLCopLCwqLCwsLCksKSkpLCwsKSwsLCw0LCwsLP/AABEIANgA0wMBIgACEQEDEQH/xAAcAAEAAgMBAQEAAAAAAAAAAAAABQYDBAcCAQj/xAA9EAACAgEDAgUBBgMGBQUBAAABAgADEQQSIQUxBhMiQVFhBxQycYGRI0KhFTNSgsHRJGJjkuFTg6KxtEP/xAAaAQEAAwEBAQAAAAAAAAAAAAAAAQIEBQMG/8QAMREAAgECBAIIBQUBAAAAAAAAAAECAxEEEiExQVEFYXGRobHh8BMjgcHxFBUiMkJS/9oADAMBAAIRAxEAPwDuMREAREQBERAEREAREQBERAEREAREQBERAEREAREQBERAEREAREQBERAEREAREQBEifE2tsrpAqYLbbZTVWxXeFNjgFtvY4XceeOJG9S6qFues661WARitenFiVh87dzCtsZ2k8mVckgWiJEaD70oBa2u9CMg7DVbyQQSQSp9OeNq9hzJCnVhjtKsrergjggY5DDI/mHv8/BhST2BniIlgIiIAiIgCIiAIiIAiIgCIiAIiIAiIgCIiAIiIAiIgEP1BfN1WnTnFIe9+TjLA1Uhl7HObGBzwau3IIrXRCPPuuuTW02Xah2HpuFBRSK6dwUFeUReSB3lpfpFhsssXUuocr6QtZChVC4BdSe4J4wPUeO5ODU6bXpk1XUWjIwl1dlbEe+bq2IB/wDa/wB55Si2ySG6lXRbrKbC27zidOOdt+muq32Bq/dQwDBhjnCHtnMgnXWOoOlv0uSoS3zKiLaFBcitrNwVq2ymexAxnPE8aTqyC0NqtGNLe2FWx/Let84AVNUo784CttJ9gZg8QdCuWjW/dyX1GudE3twKkYLV3HOytNzcc5Y+5nn2kkvTqGRd9TefTycKwewDChRUw4sAwxIY5OeCcYMjpNWlqh0bIOfkEEcEEHkEH2PM5gvUrtJZSKvJ0xt/hW1hbb6qvuak2WXbQu0tuqr3AfhYMSeJPv1G9KaEsra7VXI583R2VruSsBi1b2BQceaQtZB9z8meik1uRYu0Sjdf8XWaXp33hL1te8oumL1hXBckt5qqQCUUHjAxs5zLJ4W6tZqtLVfZV5bWDdtyTxn0tyAQGGGx7Z7nvLqSYsSsREsQIiIAiIgCIiAIiIAiIgCIiAIiIAiIgCIiAIiIB4tqV1KsoZWBDKwBUgjBBB4II9pDajpl9Hq0rB1zk6a1iExzkUWYJqPbCnKcYwvcTkSGk9wVdbNNqr8Zs0+rrVhtP8O8KSNxAOVurJRfUNy8DmfPFOj1ViFa6BaQA9Fiutd1F6A7XbdwUPvt9iwKkGT/AFDplV6hbawwB3LnhlYdmRhyrc9wQeZDdYDaLTW3/erilSEhX8tmYjhV8xkLZZsDJz3nk4W2JuUHxMzdS6vRoxg10EI4UkKCcWaxgRznbisH2J+pnX6qgoCqAAoAAAwABwAAOwnNfse6GSLtdad1js9atjuc7r7Bz/NYSuMceX9Z0yXgtCZchESueJfHFGjJrAN1+AfJrK7gGBw1rHiteO55+AZMpKKvJ2QjGUnaKuyxxOaX/a89QVrdGqqWC7Uuay1s9hWPKUFvfk4+o7yM6z4p1OsDLYfKqY8U1kg7ecC6xTlyQeVGF4xz3OOpj6EIZr37OJtp9H15zyWt28DpPVPFOk0x23ahFbIG3lnGRkZRQWAx7kTHo/GOitBK6lBg4/iHyjn6CzBPb2nIXRURtoCgA/hAAGB9JsXU7WZDyUwrZ+cAnIP5zn/u7tmUNO30Oj+zxvlc9ez1O3xOP+HfEFmhddhJ0+f4lIGVAY+p6QBlXHfaOG54yczrWk1aWotlbBkcBlZeQQexBnUw2KhiI5o9xycVhZ4aWWf0fMzRETUZRERAEREAREQBERAEREAREQBESr9R+0DToStIOoYe9ZUUg4P4rj6TzjO3cRnse0htLcFonMvtg6uztpun1AF7Wrc7uBuZ/K0y5I97NxJzwKz8zV8T9av1iAOtQWt/MWs7mrYBCpW5n4fvuDbBggccSkdAoXU6l7iihVw+zauMuMVAgcelBn82nlKomtCYvid78O6amnT10UurrQBUShB9SD1bsE7WzyR7ZknOP7B8D9hPq5H4Sy8YzWzIcZLYyhBxkk4+TI+MuRTMdA8c+IG0WituQZs4SsEZBdzhf9/0nJtHQygl2L2OS9rtyzufxEn+g+gE3fEes1F50y23GytLGcB1XduCPg7wAT37H4EwN2M4XS1dykoLbc+n6GpRyOrxvY0NNWLbGuPIUlKvgY4dvzLZH5Cbd+oC4Hdm4VR3Pz+g9z7TT6ZetekrdjgLWGY/pk8fnPOitAzbcypY44ViF8tM+lME9+ck+5/ITmSjdvktF78X6nVjKyXN6v34L0N9qtylW53Ag47c/Ez3XM7M7MWZjlmPcn5OJraXUec22it7mxnFSkjGcZLHCgZ+slKvCuucjetOmUkDda4sfnttqQ4LfQsJaFCtNWS069EUqYmhTd21fvZHXXqilmYKo7ljgD9Zevss1xNL1lHVGZrqC/G9Hx5hrTGQm/1ZPc2nAwJrdK+zrTVsLLi2qsXkNftNaH/p0gbB+uT9Za9IwFyegksrrkD0qBtb1fGcYE7GAw/wZ3vdvuOJj8X+ohlSsl3+hMRETunDEREAREQBERAEREAREQBNTqvVatNU1trbVXHsSSScKqqOWYngAd5tzl3ibxCms1W1LA1emwUA7M7AhrgSPUoBKKRkfi55GKyllVyGe+t+IbtXlWzXScYpB9Tcc+e6n1Dn8AO3jndI5VAGAMAdgOw/KfYmNyctylyI8T6wJQV97cp+S4y5/wC0EfrMWj6S9NKOg/jLlnXt5gY5as/l2U+xHwTNO/8A4nXBe6Vd/jCEF/3s2r+SSyXXBRuY4Ak7F3okj5ptStiK6nKsMj5/Uex9sTHd1CtDgtz8Dn98SFv134hXlVYliM9ye5+me+B75kPa5TzjuOPSy5/lyNpA+mRn9YUShYdd1StzUBn+8XBI45Vh8zPIDUnCk/4SGH+Rg3+mJPKQcEdjyPqPacPpSFpxl1eX5PqehJ3pSjyfn+CIWoNW+mO3PmV1Ju5XF9gFTEe4G790Mt/jHw9pdLp9HVTQq4vQB9q+adtbsxd8ZJOOZXR4T1euGo1GmxnSbERfe5wRbYq+2U9BAPBJIyM8WLxV1b7zRobPKZM2liGHpz5NgIU9zg5HIBGOQDNFOnKGHc3/AKTfgeVWop4mMF/lpeJr9BXm8+rdY+k0tWx2r9b7rGLuvIXBUnHJCyzazw4+iK6nzEuVWQP5iNvrVmCl6nZ3PG4Eg8kD8Q7GN8JdKF+ktyxQnUtZXYnDo9GxUYZ4ODX2PBBIMsj9OssYm2xWDGosEVl3mo5TfusYAA84ULn3yJsw3w4UVGW9vsYMU5zrSkub8z71nq6adULZzY61oFBZmZs8Ko5Y4B4/Ka3hxSdYRYNQjbbLUqvKME3MqEoyk5U5/Dk7fpmfOuadmv0ZQgPW9zoWBKbhUR6wOcFWYZHIzxJLw3U7u9ljAmkDTrgu3YK9rG18eYSxVScDBrI75xow8Y78TPVb24FhiIm0zCIiAIiIAiIgCIiAJi1NxRGYIzlQxCLje2BnauSBk9hkiZZWvFvik6f+DTg3su4FgSlaklQ7fJJBAX32nPAMhu2rBR+odVv1p332fwz+HTpuWhcE/wB6Gw1rjsQ+ACPwAiaur0K2YzlWXlHXh0P0Px8g8GQltmpqsazJJdi1gb+7sJ/E2QPQx75Hc9wZvUeJaTxZmo/9T8B/Kwen/wCpkldu5Qy6TqnqNduA4O3cOEb8v8JPx+0zdV1vk1O/uBhR8s3CD9z+wMhupMpsYqQQcEFSCDx7ESN6jq7bSlAOeRt+d7+lc/IUbm/QSLExV2S/hfSCulrWP4/c99qZwfzZizf5p46hrjYfhR2H+pmx1a0KqUr2UDI+gGFB/SRkdYbu7gzxVpmudq1C5Cgt5hwMEnGAAS3InszT1HUPJsSxeWq9Tge9R/vAT849QHyol4pvRFW7ElrulXVVvZuR9gLFVVwxA5O07jz+kxdG1z2UpXUN9xcUVL/jY81sfhdhDE+wUy0o6soIOVYAj4II/wBpt/Z74TorU3I9y21vdSSH9O0NlQAR22lf2mWvShVis/B+0b8FiJ0ZSycV7f0LVpKv7N0VWjo226nbwrE+p7CTZfbjla925ieM4wOSJWvGWi8mnp9QYsK7GUs34nIofLN/zE5J+pMuldKqSQOWxuP8zY7bm7n45lN+0bWJnSoMllt3NgZVA9Vir5h/l3HsPfB+JXE1HUhJJaWfke+Fjkqxb5rzJXwFXjQVH/G1z/8Afa5k7fcEUsc4HPpBY/oo5Mo2h6+1Wh0NNLKtj7UsLAeZTuVrAfJbBO72YjbyDzxMHRj1FtcyjUvZXW1bkY3WOlmfQQAEXlWG4kcDIBMlU23Yht2z8Lk/1bqV72UeRo7mZXYqzhEry1bKMhm3YBIJOMAA/QG59K0AoqSvO4gepsYLseXcj5LEn9Z40Gh4WyxF80Bu3OwNjKg+54AJGM4m9N9GnkWu5iqSzMRET2PMREQBERAEREAREQBOSa2/zNTqrc53XOoOMcVYqA/QoZ1ucerxmzH/AK2q/wD0WTxrbFZHqaWq6RW/ttP07fqJvTDqdQK1LH9B8n2EzFSq6vo9SORtXI7lQV7/ADgzWr0tdd9DKCDv3YBOMKDuJHuccfrN2xySSe55P6zUpO6x29kHlj885cj/AOI/Qz0RJuWWFiWPckmeYmpr9YUwq8u+dvwAO7N9B/U4iMXJ2RDaSuz1dcxJRCAQMsx/DWvyfr8D9e0jq9Sq4O1tpP8AeH+Yn+ZvcA/J+k26UyooUfj3NY/uwH4i31JwPyn3qehK02HIxsb+oInTowVK99zl1a3xJW4e9Sw+F7/4XknOaeBnuUOdh/TBX/IZb/BT5bXVqwVt9Lg4BINmnQBivvyko+gvCPUxYEYFbHPfdgDP+cD/ALj8z4+lezqFldKO1zV0ldjFMKAwYu+QAuQO/uROfUppya2Ohh67yqaV3yRY6vFV1l19dmqJSiwq/wB3VamerkFkYbnyMMfSeSmPcGWbx90qivpTmsAJW1F24HcWIdFLu5yXJQ8sTk4HMofQenEs6pW/3hHKeWdv8ufOVmzgdlYHPO0TpvhfUpqNBVTbWXWxHpcMBgqNyMrKp4GAV/SS4wV4c/uaKNWcrVLbPyZj/sRtV0rS1pYEsWrS2Vsw3KHStSAw/wAJ5BxzzJTw14f+6rZusFllrbncIEGAoVEVcsQoC55Y8sx95KabTrWi1oNqoqqoHYBRgAfoJkntlV7ls7y5eAiIklRERAEREAREQBERAEREATj3iHUfdtdqqnXCs4trKjA22qCePf1h+R75952GUD7XOihtOusVfXpuHx+J6nIDL9SrYYd/5gPxGUnG6IZTbeuIPwqT+fAkVqdU1hyx/Iew/Ka1GoVxlWDD6f6/BnsmZrWKnm63apPx/X4A+pPE9ppPKVKz+JVG8/LsS7/1bH6TP0TTee4sx/CQ5UntY47FflF+fc9u0x6i3c7N8k/+I6gYbLAoJJwByZi6foAwNrg7rMEfKIPwL/qfqfpNbqD72Fft+JvyH+5wP3mavUMvY/7TfhqLazo5+MqO2RHi5Wqsd/UEARPMI9GSNxUv2B5HB+k8W6prmWoMG/mbGOyYIz+bYnUfsyAfSWsyg77rAeOGCKqeoHv+GVfx9rKKNdsVFRUpqXaihfVY7ucKo5JG3t8SI4lym6bjquPYTUwmSkqt9bLTrK/pNCbLqKmBAttrrJztIDHkqcHnGcTrXhfwy2la6yywWPZ5aBgNv8Ords3D/Ed5JxxkcTmZ6fbcu5m+7ohDh2x5wZDuRsE4rAIB55+g7zq3hjrn3vTraV2uCUsXkYde+ARkKQQwz7MJkxlV1HdbG7o6GWP8lqVDX1Dp3U/vDWM9dzWXWBUZnp8z+GBtTO4MSAOM5UyS8HChbNMtmkuTUvZfYN6XBUDmxz6s7AArgH6n5m91vpjW6ykVIclGa1qLBVqiq+msMSQDVlvzyB7Zkz0Dp14uL2PbsrXYq27AzOSdzEp+JQAuM5ySe2OfOmnJp+9DZK0bpe7lliIm0ziIiAIiIAiIgCIiAIiIAiIgCQ3jDpz36K+tBlyu5FwDuasixV5IHqKhc54zJmIBwz+x9JqAt3lKd4DB1yrHPyVIOfofeYKOg6UuwKuSDnZa7FCB2KqThl/f6y5ePvD50v8AxemUEW2AW6ckKGew/wB5S3ZWJ/Ep4bvwc7q/TYLQC1bKRzhhhlP0ImSScXYo9D0zMqNkDgHBXgcDjj2/rKzLNrB/Cf39Jlc6P0nzza72uFWxkCIQowApHIGfeVRBodK1KZtsZgNzEAnttTIHP5lj+s3gFs/u6jbn3QYT9XOF/rJ3T9C01YXbRWNnYkbiMe+WzPOo65WvCZsI4xXyo/Nu37ZmpVuFNMxTw0XJznIs32X1FdJapxldRqAQDnHIOM+8rniCxV6tqFWnzb7jpEqCjLeuoL6nI/hrkEn6AntJv7L9SSmrVhtJu83b7AWoBxnk+qtxJHW9JVer6PVOQK2Q15JwBem/yAT8strqB7lQO5GciXzmpcTrf2oxy7adxs9M8EV0K2p19q2eWGfYAfulIVSWYq3NrAZO5hxgYVT3x12tRpbbwu2/V2F1RuP42qZa9Oj5zjGaw3xhviSPWNT98tFCc6elg178FLnQ5She+QrAM59toXnLbfekq+8awf8Ap6PknPBvsT0r9dlb5P1tXvg49J2lJU19SYLLHMS/SOiVaYNsyXfBstc7rbSBgM7f6DAGTgCSERNR4iIiAIiIAiIgCIiAIiIAiIgCIiAIiIBp9W6TVqqmptXcjY7EhlI5VlYcqwPII7TnXivw7foKhcrrfUGCuX/hWVqcBWdhlGGeCcIBkfUzqMSsoqW5Fji1js1b5Qr6T7qQePYgyoDqV1D+VW4AuayxjtBZeAOCT9Pidvv+zbQMTtR6gc5Wmyyuv1Ek4QHC9/YCcu8XeGdLp+pGujcVShd+93crZY5IGWPHoAOB8iVp00pfy2PGtLJTciGOtZv7wmz6OTj9hx/SZl6j/wAn7H/xPbdOX2JH7GfB00f4j+wnQ+TyOHKefWTJfwb4iFOtrDDalwNLEnsxINRP+Ybf886xdSrgqyhlPdWAKn8weDOJf2Yh4OSDwQT8/lOqeCemXXaGi1tbcS6nuKWxhiBhmrLHgdySZzcVQUpZqZ2+jsSsjpvgbnUNb5QSqtQbbTsorx6c+7MFHpqQepj7AYGSQDM9C6T92oSreXYZZ7DwbLHJaxyPbLEnHtPug6HTS7WKpNjDa1jktYVBJC7j2UE9hgTfilSyLrNk55mIiJ7HmIiIAiIgCIiAIiIAiIgCIiAIiIAiIgCIiAQHjfxSOn6Sy/aGfhKkJxvsbhR849zj2BnCV1tm57Hfc9jM9jEfiduWP0HsB7AAe0/Q3WuhafWVGq+oOh5GeCpHZkYcqw+RKL1P7F6yCdNq7EPslwFtfbtuG1xz7lm/Ke1KUI/2RkxNKdRWWxztepfK/sZ6/tIf4T+8sOo+yXqSDIOnsOeyO6H8/WmP6+8wVfZd1MsAaalBI9RuBA+pCqT/AEnt8n3c536Wf/JAWdRb2AH9TLr9lHie4aj7k7bqnR7Kwe9bIQWAOeEIbtg4PbGZ96b9jN7N/wARqkRfjTqXdhg//wBLAAnt/I3v2nRfD/hjTaFClFe3dguxJaxyBgF3bk4/YZPyZ51J07WijZhsPOnLM9CViImc6AiIgCIiAIiIAiIgCIiAIiIAiIgCIiAIiIAiIgCIiAIiIAiIgCIiAIiIAiIgCIiAIiIAiIgCIiAIiIAiIgCIiAIiIAiIgCIiAIiIAiIgCIiAIiIAiIgCIiAIiIAiIgH/2Q==">
            <a:hlinkClick r:id="rId3"/>
          </p:cNvPr>
          <p:cNvSpPr>
            <a:spLocks noChangeAspect="1" noChangeArrowheads="1"/>
          </p:cNvSpPr>
          <p:nvPr/>
        </p:nvSpPr>
        <p:spPr bwMode="auto">
          <a:xfrm>
            <a:off x="2951163" y="2670175"/>
            <a:ext cx="9525" cy="196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endParaRPr lang="es-MX" altLang="es-MX"/>
          </a:p>
        </p:txBody>
      </p:sp>
      <p:sp>
        <p:nvSpPr>
          <p:cNvPr id="53259" name="Rectangle 14"/>
          <p:cNvSpPr>
            <a:spLocks noChangeArrowheads="1"/>
          </p:cNvSpPr>
          <p:nvPr/>
        </p:nvSpPr>
        <p:spPr bwMode="auto">
          <a:xfrm>
            <a:off x="2178050" y="1120775"/>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53260" name="Rectangle 15"/>
          <p:cNvSpPr>
            <a:spLocks noChangeArrowheads="1"/>
          </p:cNvSpPr>
          <p:nvPr/>
        </p:nvSpPr>
        <p:spPr bwMode="auto">
          <a:xfrm>
            <a:off x="2090738" y="1120775"/>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53261" name="Rectangle 19"/>
          <p:cNvSpPr>
            <a:spLocks noChangeArrowheads="1"/>
          </p:cNvSpPr>
          <p:nvPr/>
        </p:nvSpPr>
        <p:spPr bwMode="auto">
          <a:xfrm>
            <a:off x="2178050" y="2281238"/>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pic>
        <p:nvPicPr>
          <p:cNvPr id="131085" name="Picture 18" descr="http://t0.gstatic.com/images?q=tbn:ANd9GcSul-EBYzSFrNbNOYLJ8evJnUxRE3fWDKPt4NKm5lOd0kMslvu8fA">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2080" y="2543274"/>
            <a:ext cx="3871913" cy="2901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3263" name="Rectangle 20"/>
          <p:cNvSpPr>
            <a:spLocks noChangeArrowheads="1"/>
          </p:cNvSpPr>
          <p:nvPr/>
        </p:nvSpPr>
        <p:spPr bwMode="auto">
          <a:xfrm>
            <a:off x="1244600" y="950913"/>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53264" name="Rectangle 21"/>
          <p:cNvSpPr>
            <a:spLocks noChangeArrowheads="1"/>
          </p:cNvSpPr>
          <p:nvPr/>
        </p:nvSpPr>
        <p:spPr bwMode="auto">
          <a:xfrm>
            <a:off x="1157288" y="950913"/>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53265" name="Rectangle 25"/>
          <p:cNvSpPr>
            <a:spLocks noChangeArrowheads="1"/>
          </p:cNvSpPr>
          <p:nvPr/>
        </p:nvSpPr>
        <p:spPr bwMode="auto">
          <a:xfrm>
            <a:off x="1244600" y="2111375"/>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pic>
        <p:nvPicPr>
          <p:cNvPr id="2" name="Imagen 1"/>
          <p:cNvPicPr>
            <a:picLocks noChangeAspect="1"/>
          </p:cNvPicPr>
          <p:nvPr/>
        </p:nvPicPr>
        <p:blipFill>
          <a:blip r:embed="rId6"/>
          <a:stretch>
            <a:fillRect/>
          </a:stretch>
        </p:blipFill>
        <p:spPr>
          <a:xfrm>
            <a:off x="899592" y="2420888"/>
            <a:ext cx="5143429" cy="2880320"/>
          </a:xfrm>
          <a:prstGeom prst="rect">
            <a:avLst/>
          </a:prstGeom>
          <a:effectLst>
            <a:outerShdw blurRad="50800" dist="38100" dir="2700000" algn="tl" rotWithShape="0">
              <a:srgbClr val="000000">
                <a:alpha val="43000"/>
              </a:srgbClr>
            </a:outerShdw>
          </a:effectLst>
          <a:scene3d>
            <a:camera prst="orthographicFront"/>
            <a:lightRig rig="threePt" dir="t"/>
          </a:scene3d>
          <a:sp3d>
            <a:bevelT w="152400" h="50800" prst="softRound"/>
          </a:sp3d>
        </p:spPr>
      </p:pic>
    </p:spTree>
    <p:extLst>
      <p:ext uri="{BB962C8B-B14F-4D97-AF65-F5344CB8AC3E}">
        <p14:creationId xmlns:p14="http://schemas.microsoft.com/office/powerpoint/2010/main" val="33801517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424962"/>
                                        </p:tgtEl>
                                        <p:attrNameLst>
                                          <p:attrName>style.visibility</p:attrName>
                                        </p:attrNameLst>
                                      </p:cBhvr>
                                      <p:to>
                                        <p:strVal val="visible"/>
                                      </p:to>
                                    </p:set>
                                    <p:animEffect transition="in" filter="barn(outHorizontal)">
                                      <p:cBhvr>
                                        <p:cTn id="7" dur="500"/>
                                        <p:tgtEl>
                                          <p:spTgt spid="4249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4962" grpId="0" autoUpdateAnimBg="0"/>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0595" name="Rectangle 3"/>
          <p:cNvSpPr>
            <a:spLocks noGrp="1" noChangeArrowheads="1"/>
          </p:cNvSpPr>
          <p:nvPr>
            <p:ph type="body" idx="1"/>
          </p:nvPr>
        </p:nvSpPr>
        <p:spPr>
          <a:xfrm>
            <a:off x="611560" y="836712"/>
            <a:ext cx="8382000" cy="2430463"/>
          </a:xfrm>
        </p:spPr>
        <p:txBody>
          <a:bodyPr/>
          <a:lstStyle/>
          <a:p>
            <a:pPr algn="ctr" eaLnBrk="1" hangingPunct="1">
              <a:lnSpc>
                <a:spcPct val="90000"/>
              </a:lnSpc>
              <a:spcBef>
                <a:spcPct val="0"/>
              </a:spcBef>
              <a:buClr>
                <a:schemeClr val="bg1"/>
              </a:buClr>
              <a:buFont typeface="Wingdings" pitchFamily="2" charset="2"/>
              <a:buNone/>
            </a:pPr>
            <a:r>
              <a:rPr kumimoji="1" lang="es-ES" altLang="es-MX" sz="2400" b="1" dirty="0" smtClean="0">
                <a:solidFill>
                  <a:srgbClr val="FF0000"/>
                </a:solidFill>
                <a:effectLst>
                  <a:outerShdw blurRad="38100" dist="38100" dir="2700000" algn="tl">
                    <a:srgbClr val="C0C0C0"/>
                  </a:outerShdw>
                </a:effectLst>
                <a:cs typeface="Arial" pitchFamily="34" charset="0"/>
              </a:rPr>
              <a:t>EL MODELO DE CUSTODIA. </a:t>
            </a:r>
            <a:endParaRPr kumimoji="1" lang="es-MX" altLang="es-MX" sz="2400" b="1" dirty="0" smtClean="0">
              <a:solidFill>
                <a:srgbClr val="FF0000"/>
              </a:solidFill>
              <a:effectLst>
                <a:outerShdw blurRad="38100" dist="38100" dir="2700000" algn="tl">
                  <a:srgbClr val="C0C0C0"/>
                </a:outerShdw>
              </a:effectLst>
              <a:cs typeface="Arial" pitchFamily="34" charset="0"/>
            </a:endParaRPr>
          </a:p>
          <a:p>
            <a:pPr algn="just" eaLnBrk="1" hangingPunct="1">
              <a:lnSpc>
                <a:spcPct val="90000"/>
              </a:lnSpc>
              <a:spcBef>
                <a:spcPct val="0"/>
              </a:spcBef>
              <a:buClr>
                <a:schemeClr val="bg1"/>
              </a:buClr>
              <a:buFont typeface="Wingdings" pitchFamily="2" charset="2"/>
              <a:buNone/>
            </a:pPr>
            <a:endParaRPr kumimoji="1" lang="es-ES" altLang="es-MX" sz="1200" b="1" dirty="0">
              <a:solidFill>
                <a:srgbClr val="FF0000"/>
              </a:solidFill>
              <a:effectLst>
                <a:outerShdw blurRad="38100" dist="38100" dir="2700000" algn="tl">
                  <a:srgbClr val="C0C0C0"/>
                </a:outerShdw>
              </a:effectLst>
              <a:cs typeface="Arial" pitchFamily="34" charset="0"/>
            </a:endParaRPr>
          </a:p>
          <a:p>
            <a:pPr algn="just" eaLnBrk="1" hangingPunct="1">
              <a:lnSpc>
                <a:spcPct val="90000"/>
              </a:lnSpc>
              <a:spcBef>
                <a:spcPct val="0"/>
              </a:spcBef>
              <a:buClr>
                <a:schemeClr val="bg1"/>
              </a:buClr>
              <a:buFont typeface="Wingdings" pitchFamily="2" charset="2"/>
              <a:buNone/>
            </a:pPr>
            <a:r>
              <a:rPr kumimoji="1" lang="es-ES" altLang="es-MX" sz="1200" b="1" dirty="0" smtClean="0">
                <a:solidFill>
                  <a:srgbClr val="FF0000"/>
                </a:solidFill>
                <a:effectLst>
                  <a:outerShdw blurRad="38100" dist="38100" dir="2700000" algn="tl">
                    <a:srgbClr val="C0C0C0"/>
                  </a:outerShdw>
                </a:effectLst>
                <a:cs typeface="Arial" pitchFamily="34" charset="0"/>
              </a:rPr>
              <a:t>	</a:t>
            </a:r>
            <a:r>
              <a:rPr kumimoji="1" lang="es-ES" altLang="es-MX" sz="2400" b="1" dirty="0" smtClean="0">
                <a:solidFill>
                  <a:srgbClr val="0000CC"/>
                </a:solidFill>
                <a:cs typeface="Arial" pitchFamily="34" charset="0"/>
              </a:rPr>
              <a:t>ESTE DEPENDE DE LOS </a:t>
            </a:r>
            <a:r>
              <a:rPr kumimoji="1" lang="es-ES" altLang="es-MX" sz="2400" b="1" dirty="0" smtClean="0">
                <a:solidFill>
                  <a:srgbClr val="FF0000"/>
                </a:solidFill>
                <a:cs typeface="Arial" pitchFamily="34" charset="0"/>
              </a:rPr>
              <a:t>RECURSOS ECONÓMICOS</a:t>
            </a:r>
            <a:r>
              <a:rPr kumimoji="1" lang="es-ES" altLang="es-MX" sz="2400" b="1" dirty="0" smtClean="0">
                <a:solidFill>
                  <a:srgbClr val="0000CC"/>
                </a:solidFill>
                <a:cs typeface="Arial" pitchFamily="34" charset="0"/>
              </a:rPr>
              <a:t>, UNA ORGANIZACIÓN CARECE DE RECURSOS SUFICIENTES PARA EL OFRECIMIENTO DE PENSIONES Y EL PAGO DE OTRAS</a:t>
            </a:r>
            <a:r>
              <a:rPr kumimoji="1" lang="es-MX" altLang="es-MX" sz="2400" b="1" dirty="0" smtClean="0">
                <a:solidFill>
                  <a:srgbClr val="0000CC"/>
                </a:solidFill>
                <a:cs typeface="Arial" pitchFamily="34" charset="0"/>
              </a:rPr>
              <a:t> </a:t>
            </a:r>
            <a:r>
              <a:rPr kumimoji="1" lang="es-ES" altLang="es-MX" sz="2400" b="1" dirty="0" smtClean="0">
                <a:solidFill>
                  <a:srgbClr val="0000CC"/>
                </a:solidFill>
                <a:cs typeface="Arial" pitchFamily="34" charset="0"/>
              </a:rPr>
              <a:t>PRESTACIONES LE SERÁ IMPOSIBLE ADOPTAR</a:t>
            </a:r>
            <a:r>
              <a:rPr kumimoji="1" lang="es-MX" altLang="es-MX" sz="2400" b="1" dirty="0" smtClean="0">
                <a:solidFill>
                  <a:srgbClr val="0000CC"/>
                </a:solidFill>
                <a:cs typeface="Arial" pitchFamily="34" charset="0"/>
              </a:rPr>
              <a:t> </a:t>
            </a:r>
            <a:r>
              <a:rPr kumimoji="1" lang="es-ES" altLang="es-MX" sz="2400" b="1" dirty="0" smtClean="0">
                <a:solidFill>
                  <a:srgbClr val="0000CC"/>
                </a:solidFill>
                <a:cs typeface="Arial" pitchFamily="34" charset="0"/>
              </a:rPr>
              <a:t>ESTE MODELO.</a:t>
            </a:r>
            <a:endParaRPr kumimoji="1" lang="es-MX" altLang="es-MX" sz="2400" b="1" dirty="0" smtClean="0">
              <a:solidFill>
                <a:srgbClr val="0000CC"/>
              </a:solidFill>
              <a:cs typeface="Arial" pitchFamily="34" charset="0"/>
            </a:endParaRPr>
          </a:p>
        </p:txBody>
      </p:sp>
      <p:sp>
        <p:nvSpPr>
          <p:cNvPr id="110596" name="Rectangle 4"/>
          <p:cNvSpPr>
            <a:spLocks noGrp="1" noChangeArrowheads="1"/>
          </p:cNvSpPr>
          <p:nvPr>
            <p:ph type="title"/>
          </p:nvPr>
        </p:nvSpPr>
        <p:spPr>
          <a:xfrm>
            <a:off x="1306513" y="227112"/>
            <a:ext cx="7072312" cy="609600"/>
          </a:xfrm>
        </p:spPr>
        <p:txBody>
          <a:bodyPr lIns="92075" tIns="46038" rIns="92075" bIns="46038"/>
          <a:lstStyle/>
          <a:p>
            <a:pPr algn="ctr" eaLnBrk="1" hangingPunct="1"/>
            <a:r>
              <a:rPr lang="es-MX" altLang="es-MX" sz="2600" dirty="0" smtClean="0">
                <a:effectLst>
                  <a:outerShdw blurRad="38100" dist="38100" dir="2700000" algn="tl">
                    <a:srgbClr val="C0C0C0"/>
                  </a:outerShdw>
                </a:effectLst>
              </a:rPr>
              <a:t>MODELOS DE CUSTODIA, AUTOCRÁTICOS, DE APOYO Y COLEGIAL.</a:t>
            </a:r>
          </a:p>
        </p:txBody>
      </p:sp>
      <p:pic>
        <p:nvPicPr>
          <p:cNvPr id="132099"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3429000"/>
            <a:ext cx="3856038" cy="28924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2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127" y="3428999"/>
            <a:ext cx="2892425" cy="28924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110596"/>
                                        </p:tgtEl>
                                        <p:attrNameLst>
                                          <p:attrName>style.visibility</p:attrName>
                                        </p:attrNameLst>
                                      </p:cBhvr>
                                      <p:to>
                                        <p:strVal val="visible"/>
                                      </p:to>
                                    </p:set>
                                    <p:animEffect transition="in" filter="barn(outHorizontal)">
                                      <p:cBhvr>
                                        <p:cTn id="7" dur="500"/>
                                        <p:tgtEl>
                                          <p:spTgt spid="1105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6" grpId="0"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0595" name="Rectangle 3"/>
          <p:cNvSpPr>
            <a:spLocks noGrp="1" noChangeArrowheads="1"/>
          </p:cNvSpPr>
          <p:nvPr>
            <p:ph type="body" idx="1"/>
          </p:nvPr>
        </p:nvSpPr>
        <p:spPr>
          <a:xfrm>
            <a:off x="685800" y="836613"/>
            <a:ext cx="8382000" cy="4876800"/>
          </a:xfrm>
        </p:spPr>
        <p:txBody>
          <a:bodyPr/>
          <a:lstStyle/>
          <a:p>
            <a:pPr algn="ctr" eaLnBrk="1" hangingPunct="1">
              <a:lnSpc>
                <a:spcPct val="90000"/>
              </a:lnSpc>
              <a:spcBef>
                <a:spcPct val="0"/>
              </a:spcBef>
              <a:buClr>
                <a:schemeClr val="bg1"/>
              </a:buClr>
              <a:buFont typeface="Wingdings" pitchFamily="2" charset="2"/>
              <a:buNone/>
            </a:pPr>
            <a:r>
              <a:rPr kumimoji="1" lang="es-ES" altLang="es-MX" sz="2400" b="1" dirty="0" smtClean="0">
                <a:solidFill>
                  <a:srgbClr val="FF0000"/>
                </a:solidFill>
                <a:effectLst>
                  <a:outerShdw blurRad="38100" dist="38100" dir="2700000" algn="tl">
                    <a:srgbClr val="C0C0C0"/>
                  </a:outerShdw>
                </a:effectLst>
                <a:cs typeface="Arial" pitchFamily="34" charset="0"/>
              </a:rPr>
              <a:t>EL MODELO DE CUSTODIA. </a:t>
            </a:r>
            <a:endParaRPr kumimoji="1" lang="es-MX" altLang="es-MX" sz="2400" b="1" dirty="0" smtClean="0">
              <a:solidFill>
                <a:srgbClr val="FF0000"/>
              </a:solidFill>
              <a:effectLst>
                <a:outerShdw blurRad="38100" dist="38100" dir="2700000" algn="tl">
                  <a:srgbClr val="C0C0C0"/>
                </a:outerShdw>
              </a:effectLst>
              <a:cs typeface="Arial" pitchFamily="34" charset="0"/>
            </a:endParaRPr>
          </a:p>
          <a:p>
            <a:pPr eaLnBrk="1" hangingPunct="1">
              <a:lnSpc>
                <a:spcPct val="90000"/>
              </a:lnSpc>
              <a:spcBef>
                <a:spcPct val="0"/>
              </a:spcBef>
              <a:buClr>
                <a:schemeClr val="bg1"/>
              </a:buClr>
              <a:buFont typeface="Wingdings" pitchFamily="2" charset="2"/>
              <a:buNone/>
            </a:pPr>
            <a:endParaRPr kumimoji="1" lang="es-ES" altLang="es-MX" sz="2400" b="1" dirty="0" smtClean="0">
              <a:solidFill>
                <a:srgbClr val="0000CC"/>
              </a:solidFill>
              <a:cs typeface="Arial" pitchFamily="34" charset="0"/>
            </a:endParaRPr>
          </a:p>
          <a:p>
            <a:pPr algn="just" eaLnBrk="1" hangingPunct="1">
              <a:lnSpc>
                <a:spcPct val="90000"/>
              </a:lnSpc>
              <a:spcBef>
                <a:spcPct val="0"/>
              </a:spcBef>
              <a:buClr>
                <a:schemeClr val="bg1"/>
              </a:buClr>
              <a:buFont typeface="Wingdings" pitchFamily="2" charset="2"/>
              <a:buNone/>
            </a:pPr>
            <a:r>
              <a:rPr kumimoji="1" lang="es-MX" altLang="es-MX" sz="2400" b="1" dirty="0" smtClean="0">
                <a:solidFill>
                  <a:srgbClr val="0000CC"/>
                </a:solidFill>
                <a:cs typeface="Arial" pitchFamily="34" charset="0"/>
              </a:rPr>
              <a:t>  	</a:t>
            </a:r>
            <a:r>
              <a:rPr kumimoji="1" lang="es-ES" altLang="es-MX" sz="2400" b="1" dirty="0" smtClean="0">
                <a:solidFill>
                  <a:srgbClr val="0000CC"/>
                </a:solidFill>
                <a:cs typeface="Arial" pitchFamily="34" charset="0"/>
              </a:rPr>
              <a:t>ENTONCES EL ENFOQUE DE CUSTODIA DA COMO RESULTADO LA DEPENDENCIA DE LOS EMPLEADOS RESPECTO A LA ORGANIZACIÓN. EN LUGAR DE DEPENDER DE SU JEFE LOS EMPLEADOS DEPENDEN DE LAS ORGANIZACIONES</a:t>
            </a:r>
            <a:r>
              <a:rPr kumimoji="1" lang="es-MX" altLang="es-MX" sz="2400" b="1" dirty="0" smtClean="0">
                <a:solidFill>
                  <a:srgbClr val="0000CC"/>
                </a:solidFill>
                <a:cs typeface="Arial" pitchFamily="34" charset="0"/>
              </a:rPr>
              <a:t>.</a:t>
            </a:r>
            <a:endParaRPr lang="es-ES" altLang="es-MX" sz="2400" b="1" dirty="0" smtClean="0">
              <a:solidFill>
                <a:srgbClr val="0000CC"/>
              </a:solidFill>
            </a:endParaRPr>
          </a:p>
        </p:txBody>
      </p:sp>
      <p:sp>
        <p:nvSpPr>
          <p:cNvPr id="110596" name="Rectangle 4"/>
          <p:cNvSpPr>
            <a:spLocks noGrp="1" noChangeArrowheads="1"/>
          </p:cNvSpPr>
          <p:nvPr>
            <p:ph type="title"/>
          </p:nvPr>
        </p:nvSpPr>
        <p:spPr>
          <a:xfrm>
            <a:off x="1306513" y="227013"/>
            <a:ext cx="7072312" cy="609600"/>
          </a:xfrm>
        </p:spPr>
        <p:txBody>
          <a:bodyPr lIns="92075" tIns="46038" rIns="92075" bIns="46038"/>
          <a:lstStyle/>
          <a:p>
            <a:pPr algn="ctr" eaLnBrk="1" hangingPunct="1"/>
            <a:r>
              <a:rPr lang="es-MX" altLang="es-MX" sz="2600" dirty="0" smtClean="0">
                <a:effectLst>
                  <a:outerShdw blurRad="38100" dist="38100" dir="2700000" algn="tl">
                    <a:srgbClr val="C0C0C0"/>
                  </a:outerShdw>
                </a:effectLst>
              </a:rPr>
              <a:t>MODELOS DE CUSTODIA, AUTOCRÁTICO, DE APOYO Y COLEGIAL.</a:t>
            </a:r>
          </a:p>
        </p:txBody>
      </p:sp>
      <p:pic>
        <p:nvPicPr>
          <p:cNvPr id="133123"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00113" y="3860800"/>
            <a:ext cx="3302000" cy="2463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3124" name="Imagen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3284538"/>
            <a:ext cx="4660900" cy="32400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110596"/>
                                        </p:tgtEl>
                                        <p:attrNameLst>
                                          <p:attrName>style.visibility</p:attrName>
                                        </p:attrNameLst>
                                      </p:cBhvr>
                                      <p:to>
                                        <p:strVal val="visible"/>
                                      </p:to>
                                    </p:set>
                                    <p:animEffect transition="in" filter="barn(outHorizontal)">
                                      <p:cBhvr>
                                        <p:cTn id="7" dur="500"/>
                                        <p:tgtEl>
                                          <p:spTgt spid="1105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6" grpId="0" autoUpdateAnimBg="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986" name="Rectangle 2"/>
          <p:cNvSpPr>
            <a:spLocks noChangeArrowheads="1"/>
          </p:cNvSpPr>
          <p:nvPr/>
        </p:nvSpPr>
        <p:spPr bwMode="auto">
          <a:xfrm>
            <a:off x="990600" y="1277938"/>
            <a:ext cx="7848600" cy="339734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lnSpc>
                <a:spcPct val="90000"/>
              </a:lnSpc>
              <a:spcBef>
                <a:spcPct val="50000"/>
              </a:spcBef>
              <a:buClr>
                <a:schemeClr val="bg1"/>
              </a:buClr>
              <a:buSzPct val="75000"/>
              <a:buFont typeface="Wingdings" pitchFamily="2" charset="2"/>
              <a:buNone/>
            </a:pPr>
            <a:r>
              <a:rPr kumimoji="1" lang="es-MX" altLang="es-MX" sz="2200" b="1" dirty="0" smtClean="0">
                <a:solidFill>
                  <a:srgbClr val="0000CC"/>
                </a:solidFill>
                <a:latin typeface="Arial" pitchFamily="34" charset="0"/>
                <a:cs typeface="Arial" pitchFamily="34" charset="0"/>
              </a:rPr>
              <a:t>CONTINUACIÓN</a:t>
            </a:r>
            <a:r>
              <a:rPr kumimoji="1" lang="es-MX" altLang="es-MX" sz="2200" b="1" dirty="0">
                <a:solidFill>
                  <a:srgbClr val="0000CC"/>
                </a:solidFill>
                <a:latin typeface="Arial" pitchFamily="34" charset="0"/>
                <a:cs typeface="Arial" pitchFamily="34" charset="0"/>
              </a:rPr>
              <a:t>......</a:t>
            </a:r>
          </a:p>
          <a:p>
            <a:pPr algn="just" eaLnBrk="1" hangingPunct="1">
              <a:lnSpc>
                <a:spcPct val="90000"/>
              </a:lnSpc>
              <a:spcBef>
                <a:spcPct val="50000"/>
              </a:spcBef>
              <a:buClr>
                <a:schemeClr val="bg1"/>
              </a:buClr>
              <a:buSzPct val="75000"/>
              <a:buFont typeface="Wingdings" pitchFamily="2" charset="2"/>
              <a:buNone/>
            </a:pPr>
            <a:r>
              <a:rPr kumimoji="1" lang="es-ES" altLang="es-MX" sz="2200" b="1" dirty="0">
                <a:solidFill>
                  <a:srgbClr val="0000CC"/>
                </a:solidFill>
                <a:latin typeface="Arial" pitchFamily="34" charset="0"/>
                <a:cs typeface="Arial" pitchFamily="34" charset="0"/>
              </a:rPr>
              <a:t>LOS EMPLEADOS QUE LABORAN EN ENTORNOS DE CUSTODIA ADQUIEREN UNA PREOCUPACIÓN PSICOLÓGICA POR SUS RETRIBUCIONES Y PRESTACIONES ECONÓMICAS. </a:t>
            </a:r>
            <a:endParaRPr kumimoji="1" lang="es-MX" altLang="es-MX" sz="2200" b="1" dirty="0">
              <a:solidFill>
                <a:srgbClr val="0000CC"/>
              </a:solidFill>
              <a:latin typeface="Arial" pitchFamily="34" charset="0"/>
              <a:cs typeface="Arial" pitchFamily="34" charset="0"/>
            </a:endParaRPr>
          </a:p>
          <a:p>
            <a:pPr algn="ctr" eaLnBrk="1" hangingPunct="1">
              <a:lnSpc>
                <a:spcPct val="90000"/>
              </a:lnSpc>
              <a:spcBef>
                <a:spcPct val="50000"/>
              </a:spcBef>
              <a:buClr>
                <a:schemeClr val="bg1"/>
              </a:buClr>
              <a:buSzPct val="75000"/>
              <a:buFont typeface="Wingdings" pitchFamily="2" charset="2"/>
              <a:buNone/>
            </a:pPr>
            <a:r>
              <a:rPr kumimoji="1" lang="es-MX" altLang="es-MX" sz="3200" b="1" i="1" dirty="0" smtClean="0">
                <a:solidFill>
                  <a:srgbClr val="FF0000"/>
                </a:solidFill>
                <a:effectLst>
                  <a:outerShdw blurRad="38100" dist="38100" dir="2700000" algn="tl">
                    <a:srgbClr val="C0C0C0"/>
                  </a:outerShdw>
                </a:effectLst>
                <a:latin typeface="Arial" pitchFamily="34" charset="0"/>
                <a:cs typeface="Arial" pitchFamily="34" charset="0"/>
              </a:rPr>
              <a:t>“PRESTACIONES ECONÓMICAS </a:t>
            </a:r>
            <a:r>
              <a:rPr kumimoji="1" lang="es-MX" altLang="es-MX" sz="3200" b="1" i="1" dirty="0">
                <a:solidFill>
                  <a:srgbClr val="FF0000"/>
                </a:solidFill>
                <a:effectLst>
                  <a:outerShdw blurRad="38100" dist="38100" dir="2700000" algn="tl">
                    <a:srgbClr val="C0C0C0"/>
                  </a:outerShdw>
                </a:effectLst>
                <a:latin typeface="Arial" pitchFamily="34" charset="0"/>
                <a:cs typeface="Arial" pitchFamily="34" charset="0"/>
              </a:rPr>
              <a:t>= </a:t>
            </a:r>
            <a:r>
              <a:rPr kumimoji="1" lang="es-MX" altLang="es-MX" sz="3200" b="1" i="1" dirty="0" smtClean="0">
                <a:solidFill>
                  <a:srgbClr val="FF0000"/>
                </a:solidFill>
                <a:effectLst>
                  <a:outerShdw blurRad="38100" dist="38100" dir="2700000" algn="tl">
                    <a:srgbClr val="C0C0C0"/>
                  </a:outerShdw>
                </a:effectLst>
                <a:latin typeface="Arial" pitchFamily="34" charset="0"/>
                <a:cs typeface="Arial" pitchFamily="34" charset="0"/>
              </a:rPr>
              <a:t>LEALTAD</a:t>
            </a:r>
            <a:r>
              <a:rPr kumimoji="1" lang="es-MX" altLang="es-MX" sz="2800" b="1" i="1" dirty="0" smtClean="0">
                <a:solidFill>
                  <a:srgbClr val="FF0000"/>
                </a:solidFill>
                <a:effectLst>
                  <a:outerShdw blurRad="38100" dist="38100" dir="2700000" algn="tl">
                    <a:srgbClr val="C0C0C0"/>
                  </a:outerShdw>
                </a:effectLst>
                <a:latin typeface="Arial" pitchFamily="34" charset="0"/>
                <a:cs typeface="Arial" pitchFamily="34" charset="0"/>
              </a:rPr>
              <a:t>”</a:t>
            </a:r>
            <a:endParaRPr kumimoji="1" lang="es-MX" altLang="es-MX" sz="2800" b="1" i="1" dirty="0">
              <a:solidFill>
                <a:srgbClr val="FF0000"/>
              </a:solidFill>
              <a:effectLst>
                <a:outerShdw blurRad="38100" dist="38100" dir="2700000" algn="tl">
                  <a:srgbClr val="C0C0C0"/>
                </a:outerShdw>
              </a:effectLst>
              <a:latin typeface="Arial" pitchFamily="34" charset="0"/>
              <a:cs typeface="Arial" pitchFamily="34" charset="0"/>
            </a:endParaRPr>
          </a:p>
          <a:p>
            <a:pPr eaLnBrk="1" hangingPunct="1">
              <a:lnSpc>
                <a:spcPct val="90000"/>
              </a:lnSpc>
              <a:spcBef>
                <a:spcPct val="50000"/>
              </a:spcBef>
              <a:buClr>
                <a:schemeClr val="bg1"/>
              </a:buClr>
              <a:buSzPct val="75000"/>
              <a:buFont typeface="Wingdings" pitchFamily="2" charset="2"/>
              <a:buNone/>
            </a:pPr>
            <a:r>
              <a:rPr kumimoji="1" lang="es-MX" altLang="es-MX" sz="2200" b="1" dirty="0">
                <a:solidFill>
                  <a:srgbClr val="0000CC"/>
                </a:solidFill>
                <a:latin typeface="Arial" pitchFamily="34" charset="0"/>
                <a:cs typeface="Arial" pitchFamily="34" charset="0"/>
              </a:rPr>
              <a:t>     </a:t>
            </a:r>
            <a:endParaRPr kumimoji="1" lang="es-ES" altLang="es-MX" sz="2200" b="1" dirty="0">
              <a:solidFill>
                <a:srgbClr val="0000CC"/>
              </a:solidFill>
              <a:latin typeface="Arial" pitchFamily="34" charset="0"/>
              <a:cs typeface="Arial" pitchFamily="34" charset="0"/>
            </a:endParaRPr>
          </a:p>
        </p:txBody>
      </p:sp>
      <p:sp>
        <p:nvSpPr>
          <p:cNvPr id="425987" name="Rectangle 3"/>
          <p:cNvSpPr>
            <a:spLocks noChangeArrowheads="1"/>
          </p:cNvSpPr>
          <p:nvPr/>
        </p:nvSpPr>
        <p:spPr bwMode="auto">
          <a:xfrm>
            <a:off x="1306513" y="381000"/>
            <a:ext cx="7072312" cy="609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lnSpc>
                <a:spcPct val="90000"/>
              </a:lnSpc>
            </a:pPr>
            <a:r>
              <a:rPr lang="es-MX" altLang="es-MX" sz="2600" b="1" dirty="0">
                <a:solidFill>
                  <a:schemeClr val="tx2"/>
                </a:solidFill>
                <a:effectLst>
                  <a:outerShdw blurRad="38100" dist="38100" dir="2700000" algn="tl">
                    <a:srgbClr val="C0C0C0"/>
                  </a:outerShdw>
                </a:effectLst>
                <a:latin typeface="Arial" pitchFamily="34" charset="0"/>
              </a:rPr>
              <a:t>MODELOS DE CUSTODIA, </a:t>
            </a:r>
            <a:r>
              <a:rPr lang="es-MX" altLang="es-MX" sz="2600" b="1" dirty="0" smtClean="0">
                <a:solidFill>
                  <a:schemeClr val="tx2"/>
                </a:solidFill>
                <a:effectLst>
                  <a:outerShdw blurRad="38100" dist="38100" dir="2700000" algn="tl">
                    <a:srgbClr val="C0C0C0"/>
                  </a:outerShdw>
                </a:effectLst>
                <a:latin typeface="Arial" pitchFamily="34" charset="0"/>
              </a:rPr>
              <a:t>AUTOCRÁTICO, </a:t>
            </a:r>
            <a:r>
              <a:rPr lang="es-MX" altLang="es-MX" sz="2600" b="1" dirty="0">
                <a:solidFill>
                  <a:schemeClr val="tx2"/>
                </a:solidFill>
                <a:effectLst>
                  <a:outerShdw blurRad="38100" dist="38100" dir="2700000" algn="tl">
                    <a:srgbClr val="C0C0C0"/>
                  </a:outerShdw>
                </a:effectLst>
                <a:latin typeface="Arial" pitchFamily="34" charset="0"/>
              </a:rPr>
              <a:t>DE APOYO Y COLEGIAL.</a:t>
            </a:r>
          </a:p>
        </p:txBody>
      </p:sp>
      <p:sp>
        <p:nvSpPr>
          <p:cNvPr id="55300" name="Rectangle 4"/>
          <p:cNvSpPr>
            <a:spLocks noChangeArrowheads="1"/>
          </p:cNvSpPr>
          <p:nvPr/>
        </p:nvSpPr>
        <p:spPr bwMode="auto">
          <a:xfrm>
            <a:off x="1709738" y="950913"/>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55301" name="Rectangle 5"/>
          <p:cNvSpPr>
            <a:spLocks noChangeArrowheads="1"/>
          </p:cNvSpPr>
          <p:nvPr/>
        </p:nvSpPr>
        <p:spPr bwMode="auto">
          <a:xfrm>
            <a:off x="1622425" y="950913"/>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55302" name="Rectangle 9"/>
          <p:cNvSpPr>
            <a:spLocks noChangeArrowheads="1"/>
          </p:cNvSpPr>
          <p:nvPr/>
        </p:nvSpPr>
        <p:spPr bwMode="auto">
          <a:xfrm>
            <a:off x="1709738" y="2111375"/>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sp>
        <p:nvSpPr>
          <p:cNvPr id="55303" name="Rectangle 10"/>
          <p:cNvSpPr>
            <a:spLocks noChangeArrowheads="1"/>
          </p:cNvSpPr>
          <p:nvPr/>
        </p:nvSpPr>
        <p:spPr bwMode="auto">
          <a:xfrm>
            <a:off x="3660775" y="2146300"/>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55304" name="Rectangle 11"/>
          <p:cNvSpPr>
            <a:spLocks noChangeArrowheads="1"/>
          </p:cNvSpPr>
          <p:nvPr/>
        </p:nvSpPr>
        <p:spPr bwMode="auto">
          <a:xfrm>
            <a:off x="3573463" y="2146300"/>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pic>
        <p:nvPicPr>
          <p:cNvPr id="134152" name="Picture 13" descr="http://t1.gstatic.com/images?q=tbn:ANd9GcT1BHrgopbes-9EQjGEVQoG8Xk5BstfYiFPDdxRy64odIeRYtLvEfizg9XgnQ">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4625975"/>
            <a:ext cx="2438400" cy="1774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5306" name="Rectangle 14"/>
          <p:cNvSpPr>
            <a:spLocks noChangeArrowheads="1"/>
          </p:cNvSpPr>
          <p:nvPr/>
        </p:nvSpPr>
        <p:spPr bwMode="auto">
          <a:xfrm>
            <a:off x="266700" y="1192213"/>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55307" name="Rectangle 15"/>
          <p:cNvSpPr>
            <a:spLocks noChangeArrowheads="1"/>
          </p:cNvSpPr>
          <p:nvPr/>
        </p:nvSpPr>
        <p:spPr bwMode="auto">
          <a:xfrm>
            <a:off x="179388" y="1192213"/>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55308" name="Rectangle 19"/>
          <p:cNvSpPr>
            <a:spLocks noChangeArrowheads="1"/>
          </p:cNvSpPr>
          <p:nvPr/>
        </p:nvSpPr>
        <p:spPr bwMode="auto">
          <a:xfrm>
            <a:off x="266700" y="2352675"/>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pic>
        <p:nvPicPr>
          <p:cNvPr id="134156" name="Picture 18" descr="http://t1.gstatic.com/images?q=tbn:ANd9GcTbNSMqJ2BzKpuPcGv7nQ1RSow-pw0iKcdpz1Hr1yQ9EM-C1wC7">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3400" y="4724400"/>
            <a:ext cx="1236663" cy="1524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5310" name="Rectangle 20"/>
          <p:cNvSpPr>
            <a:spLocks noChangeArrowheads="1"/>
          </p:cNvSpPr>
          <p:nvPr/>
        </p:nvSpPr>
        <p:spPr bwMode="auto">
          <a:xfrm>
            <a:off x="2763838" y="950913"/>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55312" name="Rectangle 25"/>
          <p:cNvSpPr>
            <a:spLocks noChangeArrowheads="1"/>
          </p:cNvSpPr>
          <p:nvPr/>
        </p:nvSpPr>
        <p:spPr bwMode="auto">
          <a:xfrm>
            <a:off x="2763838" y="2111375"/>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pic>
        <p:nvPicPr>
          <p:cNvPr id="125968" name="Picture 24" descr="http://t0.gstatic.com/images?q=tbn:ANd9GcSAwHMUqa1qwGO5pDDOlmXmcv1mOeQ2TBd06m9XqsoImPnsGbsn">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03938" y="4395788"/>
            <a:ext cx="2887662" cy="205263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425987"/>
                                        </p:tgtEl>
                                        <p:attrNameLst>
                                          <p:attrName>style.visibility</p:attrName>
                                        </p:attrNameLst>
                                      </p:cBhvr>
                                      <p:to>
                                        <p:strVal val="visible"/>
                                      </p:to>
                                    </p:set>
                                    <p:animEffect transition="in" filter="barn(outHorizontal)">
                                      <p:cBhvr>
                                        <p:cTn id="7" dur="500"/>
                                        <p:tgtEl>
                                          <p:spTgt spid="4259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5987" grpId="0"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1619" name="Rectangle 3"/>
          <p:cNvSpPr>
            <a:spLocks noGrp="1" noChangeArrowheads="1"/>
          </p:cNvSpPr>
          <p:nvPr>
            <p:ph type="body" idx="1"/>
          </p:nvPr>
        </p:nvSpPr>
        <p:spPr>
          <a:xfrm>
            <a:off x="990600" y="957263"/>
            <a:ext cx="7772400" cy="3263825"/>
          </a:xfrm>
        </p:spPr>
        <p:txBody>
          <a:bodyPr/>
          <a:lstStyle/>
          <a:p>
            <a:pPr marL="0" indent="0" eaLnBrk="1" hangingPunct="1">
              <a:spcBef>
                <a:spcPct val="0"/>
              </a:spcBef>
              <a:buClr>
                <a:schemeClr val="bg1"/>
              </a:buClr>
              <a:buFont typeface="Wingdings" pitchFamily="2" charset="2"/>
              <a:buNone/>
            </a:pPr>
            <a:r>
              <a:rPr kumimoji="1" lang="es-ES" altLang="es-MX" b="1" dirty="0" smtClean="0">
                <a:solidFill>
                  <a:srgbClr val="FF0000"/>
                </a:solidFill>
                <a:effectLst>
                  <a:outerShdw blurRad="38100" dist="38100" dir="2700000" algn="tl">
                    <a:srgbClr val="C0C0C0"/>
                  </a:outerShdw>
                </a:effectLst>
                <a:cs typeface="Arial" pitchFamily="34" charset="0"/>
              </a:rPr>
              <a:t>MODELO DE APOYO.</a:t>
            </a:r>
            <a:endParaRPr kumimoji="1" lang="es-MX" altLang="es-MX" b="1" dirty="0" smtClean="0">
              <a:solidFill>
                <a:srgbClr val="FF0000"/>
              </a:solidFill>
              <a:effectLst>
                <a:outerShdw blurRad="38100" dist="38100" dir="2700000" algn="tl">
                  <a:srgbClr val="C0C0C0"/>
                </a:outerShdw>
              </a:effectLst>
              <a:cs typeface="Arial" pitchFamily="34" charset="0"/>
            </a:endParaRPr>
          </a:p>
          <a:p>
            <a:pPr marL="0" indent="0" eaLnBrk="1" hangingPunct="1">
              <a:spcBef>
                <a:spcPct val="0"/>
              </a:spcBef>
              <a:buClr>
                <a:schemeClr val="bg1"/>
              </a:buClr>
              <a:buFont typeface="Wingdings" pitchFamily="2" charset="2"/>
              <a:buNone/>
            </a:pPr>
            <a:endParaRPr kumimoji="1" lang="es-ES" altLang="es-MX" sz="1000" b="1" dirty="0" smtClean="0">
              <a:solidFill>
                <a:srgbClr val="FF0000"/>
              </a:solidFill>
              <a:effectLst>
                <a:outerShdw blurRad="38100" dist="38100" dir="2700000" algn="tl">
                  <a:srgbClr val="C0C0C0"/>
                </a:outerShdw>
              </a:effectLst>
              <a:cs typeface="Arial" pitchFamily="34" charset="0"/>
            </a:endParaRPr>
          </a:p>
          <a:p>
            <a:pPr marL="0" indent="0" algn="just" eaLnBrk="1" hangingPunct="1">
              <a:spcBef>
                <a:spcPct val="0"/>
              </a:spcBef>
              <a:buClr>
                <a:schemeClr val="bg1"/>
              </a:buClr>
              <a:buFont typeface="Wingdings" pitchFamily="2" charset="2"/>
              <a:buNone/>
            </a:pPr>
            <a:r>
              <a:rPr kumimoji="1" lang="es-ES" altLang="es-MX" sz="2200" b="1" dirty="0" smtClean="0">
                <a:solidFill>
                  <a:srgbClr val="0000CC"/>
                </a:solidFill>
                <a:cs typeface="Arial" pitchFamily="34" charset="0"/>
              </a:rPr>
              <a:t>TUVO SUS ORÍGENES EN EL </a:t>
            </a:r>
            <a:r>
              <a:rPr kumimoji="1" lang="es-ES" altLang="es-MX" sz="2200" b="1" dirty="0" smtClean="0">
                <a:solidFill>
                  <a:srgbClr val="FF0000"/>
                </a:solidFill>
                <a:cs typeface="Arial" pitchFamily="34" charset="0"/>
              </a:rPr>
              <a:t>PRINCIPIO DE LAS RELACIONES DE APOYO,</a:t>
            </a:r>
            <a:r>
              <a:rPr kumimoji="1" lang="es-MX" altLang="es-MX" sz="2200" b="1" dirty="0" smtClean="0">
                <a:solidFill>
                  <a:srgbClr val="0000CC"/>
                </a:solidFill>
                <a:cs typeface="Arial" pitchFamily="34" charset="0"/>
              </a:rPr>
              <a:t> </a:t>
            </a:r>
            <a:r>
              <a:rPr kumimoji="1" lang="es-ES" altLang="es-MX" sz="2200" b="1" dirty="0" smtClean="0">
                <a:solidFill>
                  <a:srgbClr val="0000CC"/>
                </a:solidFill>
                <a:cs typeface="Arial" pitchFamily="34" charset="0"/>
              </a:rPr>
              <a:t>LLEGANDO A LA CONCLUSIÓN DE QUE UNA ORGANIZACIÓN ES UN</a:t>
            </a:r>
            <a:r>
              <a:rPr kumimoji="1" lang="es-MX" altLang="es-MX" sz="2200" b="1" dirty="0" smtClean="0">
                <a:solidFill>
                  <a:srgbClr val="0000CC"/>
                </a:solidFill>
                <a:cs typeface="Arial" pitchFamily="34" charset="0"/>
              </a:rPr>
              <a:t> </a:t>
            </a:r>
            <a:r>
              <a:rPr kumimoji="1" lang="es-ES" altLang="es-MX" sz="2200" b="1" dirty="0" smtClean="0">
                <a:solidFill>
                  <a:srgbClr val="0000CC"/>
                </a:solidFill>
                <a:cs typeface="Arial" pitchFamily="34" charset="0"/>
              </a:rPr>
              <a:t>SISTEMA SOCIAL</a:t>
            </a:r>
            <a:r>
              <a:rPr kumimoji="1" lang="es-MX" altLang="es-MX" sz="2200" b="1" dirty="0" smtClean="0">
                <a:solidFill>
                  <a:srgbClr val="0000CC"/>
                </a:solidFill>
                <a:cs typeface="Arial" pitchFamily="34" charset="0"/>
              </a:rPr>
              <a:t> </a:t>
            </a:r>
            <a:r>
              <a:rPr kumimoji="1" lang="es-ES" altLang="es-MX" sz="2200" b="1" dirty="0" smtClean="0">
                <a:solidFill>
                  <a:srgbClr val="0000CC"/>
                </a:solidFill>
                <a:cs typeface="Arial" pitchFamily="34" charset="0"/>
              </a:rPr>
              <a:t>CUYO ELEMENTO MÁS IMPORTANTE ES EL TRABAJADOR.</a:t>
            </a:r>
            <a:endParaRPr kumimoji="1" lang="es-MX" altLang="es-MX" sz="2200" b="1" dirty="0" smtClean="0">
              <a:solidFill>
                <a:srgbClr val="0000CC"/>
              </a:solidFill>
              <a:cs typeface="Arial" pitchFamily="34" charset="0"/>
            </a:endParaRPr>
          </a:p>
        </p:txBody>
      </p:sp>
      <p:sp>
        <p:nvSpPr>
          <p:cNvPr id="111620" name="Rectangle 4"/>
          <p:cNvSpPr>
            <a:spLocks noGrp="1" noChangeArrowheads="1"/>
          </p:cNvSpPr>
          <p:nvPr>
            <p:ph type="title"/>
          </p:nvPr>
        </p:nvSpPr>
        <p:spPr>
          <a:xfrm>
            <a:off x="1371600" y="228600"/>
            <a:ext cx="6667500" cy="609600"/>
          </a:xfrm>
        </p:spPr>
        <p:txBody>
          <a:bodyPr lIns="92075" tIns="46038" rIns="92075" bIns="46038"/>
          <a:lstStyle/>
          <a:p>
            <a:pPr algn="ctr" eaLnBrk="1" hangingPunct="1"/>
            <a:r>
              <a:rPr lang="es-MX" altLang="es-MX" sz="2400" dirty="0" smtClean="0">
                <a:effectLst>
                  <a:outerShdw blurRad="38100" dist="38100" dir="2700000" algn="tl">
                    <a:srgbClr val="C0C0C0"/>
                  </a:outerShdw>
                </a:effectLst>
              </a:rPr>
              <a:t>MODELOS DE CUSTODIA, AUTOCRÁTICO, DE APOYO Y COLEGIAL.</a:t>
            </a:r>
          </a:p>
        </p:txBody>
      </p:sp>
      <p:sp>
        <p:nvSpPr>
          <p:cNvPr id="56324" name="Rectangle 5"/>
          <p:cNvSpPr>
            <a:spLocks noChangeArrowheads="1"/>
          </p:cNvSpPr>
          <p:nvPr/>
        </p:nvSpPr>
        <p:spPr bwMode="auto">
          <a:xfrm>
            <a:off x="209550" y="1536700"/>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56325" name="Rectangle 6"/>
          <p:cNvSpPr>
            <a:spLocks noChangeArrowheads="1"/>
          </p:cNvSpPr>
          <p:nvPr/>
        </p:nvSpPr>
        <p:spPr bwMode="auto">
          <a:xfrm>
            <a:off x="122238" y="1536700"/>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56326" name="Rectangle 10"/>
          <p:cNvSpPr>
            <a:spLocks noChangeArrowheads="1"/>
          </p:cNvSpPr>
          <p:nvPr/>
        </p:nvSpPr>
        <p:spPr bwMode="auto">
          <a:xfrm>
            <a:off x="209550" y="2697163"/>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pic>
        <p:nvPicPr>
          <p:cNvPr id="135174" name="Picture 9" descr="http://t2.gstatic.com/images?q=tbn:ANd9GcR6YHHwFYXt8yjbhLaarAks17l3K7hhDJyHNEHxF2irD_IBbCTLQw">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3270631"/>
            <a:ext cx="3672408" cy="3254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6328" name="Rectangle 11"/>
          <p:cNvSpPr>
            <a:spLocks noChangeArrowheads="1"/>
          </p:cNvSpPr>
          <p:nvPr/>
        </p:nvSpPr>
        <p:spPr bwMode="auto">
          <a:xfrm>
            <a:off x="754063" y="1514475"/>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56329" name="Rectangle 12"/>
          <p:cNvSpPr>
            <a:spLocks noChangeArrowheads="1"/>
          </p:cNvSpPr>
          <p:nvPr/>
        </p:nvSpPr>
        <p:spPr bwMode="auto">
          <a:xfrm>
            <a:off x="666750" y="1514475"/>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56330" name="Rectangle 16"/>
          <p:cNvSpPr>
            <a:spLocks noChangeArrowheads="1"/>
          </p:cNvSpPr>
          <p:nvPr/>
        </p:nvSpPr>
        <p:spPr bwMode="auto">
          <a:xfrm>
            <a:off x="754063" y="2674938"/>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dirty="0">
              <a:solidFill>
                <a:srgbClr val="CC0000"/>
              </a:solidFill>
              <a:latin typeface="Times New Roman" charset="0"/>
              <a:ea typeface="ＭＳ Ｐゴシック" charset="0"/>
            </a:endParaRPr>
          </a:p>
          <a:p>
            <a:pPr eaLnBrk="0" hangingPunct="0">
              <a:defRPr/>
            </a:pPr>
            <a:endParaRPr kumimoji="1" lang="en-US" dirty="0">
              <a:latin typeface="Times New Roman" charset="0"/>
              <a:ea typeface="ＭＳ Ｐゴシック" charset="0"/>
            </a:endParaRPr>
          </a:p>
        </p:txBody>
      </p:sp>
      <p:pic>
        <p:nvPicPr>
          <p:cNvPr id="135178" name="Picture 15" descr="http://t0.gstatic.com/images?q=tbn:ANd9GcQ2CUnvZwMukI4EFF4L0oVtyvQKDFaQbv2BYz22qYFhSCF8mbqw">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09688" y="3338044"/>
            <a:ext cx="3262312" cy="3161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111620"/>
                                        </p:tgtEl>
                                        <p:attrNameLst>
                                          <p:attrName>style.visibility</p:attrName>
                                        </p:attrNameLst>
                                      </p:cBhvr>
                                      <p:to>
                                        <p:strVal val="visible"/>
                                      </p:to>
                                    </p:set>
                                    <p:animEffect transition="in" filter="barn(outHorizontal)">
                                      <p:cBhvr>
                                        <p:cTn id="7" dur="500"/>
                                        <p:tgtEl>
                                          <p:spTgt spid="1116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20" grpId="0"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ChangeArrowheads="1"/>
          </p:cNvSpPr>
          <p:nvPr/>
        </p:nvSpPr>
        <p:spPr bwMode="auto">
          <a:xfrm>
            <a:off x="914400" y="1052736"/>
            <a:ext cx="8001000" cy="31270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lnSpc>
                <a:spcPct val="90000"/>
              </a:lnSpc>
              <a:spcBef>
                <a:spcPct val="50000"/>
              </a:spcBef>
              <a:buClr>
                <a:schemeClr val="bg1"/>
              </a:buClr>
              <a:buSzPct val="75000"/>
            </a:pPr>
            <a:r>
              <a:rPr kumimoji="1" lang="es-ES" altLang="es-MX" b="1" dirty="0" smtClean="0">
                <a:solidFill>
                  <a:srgbClr val="0000CC"/>
                </a:solidFill>
                <a:latin typeface="Arial" pitchFamily="34" charset="0"/>
                <a:cs typeface="Arial" pitchFamily="34" charset="0"/>
              </a:rPr>
              <a:t>ES IMPORTANTE </a:t>
            </a:r>
            <a:r>
              <a:rPr kumimoji="1" lang="es-ES" altLang="es-MX" b="1" dirty="0">
                <a:solidFill>
                  <a:srgbClr val="0000CC"/>
                </a:solidFill>
                <a:latin typeface="Arial" pitchFamily="34" charset="0"/>
                <a:cs typeface="Arial" pitchFamily="34" charset="0"/>
              </a:rPr>
              <a:t>POSEER CONOCIMIENTOS DE DINÁMICA</a:t>
            </a:r>
            <a:r>
              <a:rPr kumimoji="1" lang="es-MX" altLang="es-MX" b="1" dirty="0">
                <a:solidFill>
                  <a:srgbClr val="0000CC"/>
                </a:solidFill>
                <a:latin typeface="Arial" pitchFamily="34" charset="0"/>
                <a:cs typeface="Arial" pitchFamily="34" charset="0"/>
              </a:rPr>
              <a:t> </a:t>
            </a:r>
            <a:r>
              <a:rPr kumimoji="1" lang="es-ES" altLang="es-MX" b="1" dirty="0">
                <a:solidFill>
                  <a:srgbClr val="0000CC"/>
                </a:solidFill>
                <a:latin typeface="Arial" pitchFamily="34" charset="0"/>
                <a:cs typeface="Arial" pitchFamily="34" charset="0"/>
              </a:rPr>
              <a:t>DE GRUPOS Y APLICAR LA SUPERVISIÓN DE APOYO.</a:t>
            </a:r>
          </a:p>
          <a:p>
            <a:pPr algn="just" eaLnBrk="1" hangingPunct="1">
              <a:lnSpc>
                <a:spcPct val="90000"/>
              </a:lnSpc>
              <a:spcBef>
                <a:spcPct val="50000"/>
              </a:spcBef>
              <a:buClr>
                <a:schemeClr val="bg1"/>
              </a:buClr>
              <a:buSzPct val="75000"/>
              <a:buFont typeface="Wingdings" pitchFamily="2" charset="2"/>
              <a:buNone/>
            </a:pPr>
            <a:r>
              <a:rPr kumimoji="1" lang="es-ES" altLang="es-MX" b="1" dirty="0" smtClean="0">
                <a:solidFill>
                  <a:srgbClr val="0000CC"/>
                </a:solidFill>
                <a:latin typeface="Arial" pitchFamily="34" charset="0"/>
                <a:cs typeface="Arial" pitchFamily="34" charset="0"/>
              </a:rPr>
              <a:t>DEPENDE </a:t>
            </a:r>
            <a:r>
              <a:rPr kumimoji="1" lang="es-ES" altLang="es-MX" b="1" dirty="0">
                <a:solidFill>
                  <a:srgbClr val="0000CC"/>
                </a:solidFill>
                <a:latin typeface="Arial" pitchFamily="34" charset="0"/>
                <a:cs typeface="Arial" pitchFamily="34" charset="0"/>
              </a:rPr>
              <a:t>DEL </a:t>
            </a:r>
            <a:r>
              <a:rPr kumimoji="1" lang="es-ES" altLang="es-MX" b="1" i="1" u="sng" dirty="0">
                <a:solidFill>
                  <a:srgbClr val="FF0000"/>
                </a:solidFill>
                <a:latin typeface="Arial" pitchFamily="34" charset="0"/>
                <a:cs typeface="Arial" pitchFamily="34" charset="0"/>
              </a:rPr>
              <a:t>LIDERAZGO</a:t>
            </a:r>
            <a:r>
              <a:rPr kumimoji="1" lang="es-ES" altLang="es-MX" b="1" dirty="0">
                <a:solidFill>
                  <a:srgbClr val="0000CC"/>
                </a:solidFill>
                <a:latin typeface="Arial" pitchFamily="34" charset="0"/>
                <a:cs typeface="Arial" pitchFamily="34" charset="0"/>
              </a:rPr>
              <a:t> EN LUGAR DEL PODER Y EL </a:t>
            </a:r>
            <a:r>
              <a:rPr kumimoji="1" lang="es-ES" altLang="es-MX" b="1" dirty="0" smtClean="0">
                <a:solidFill>
                  <a:srgbClr val="0000CC"/>
                </a:solidFill>
                <a:latin typeface="Arial" pitchFamily="34" charset="0"/>
                <a:cs typeface="Arial" pitchFamily="34" charset="0"/>
              </a:rPr>
              <a:t> DINERO</a:t>
            </a:r>
            <a:r>
              <a:rPr kumimoji="1" lang="es-ES" altLang="es-MX" b="1" dirty="0">
                <a:solidFill>
                  <a:srgbClr val="0000CC"/>
                </a:solidFill>
                <a:latin typeface="Arial" pitchFamily="34" charset="0"/>
                <a:cs typeface="Arial" pitchFamily="34" charset="0"/>
              </a:rPr>
              <a:t>. </a:t>
            </a:r>
          </a:p>
          <a:p>
            <a:pPr algn="just" eaLnBrk="1" hangingPunct="1">
              <a:lnSpc>
                <a:spcPct val="90000"/>
              </a:lnSpc>
              <a:spcBef>
                <a:spcPct val="50000"/>
              </a:spcBef>
              <a:buClr>
                <a:schemeClr val="bg1"/>
              </a:buClr>
              <a:buSzPct val="75000"/>
              <a:buFont typeface="Wingdings" pitchFamily="2" charset="2"/>
              <a:buNone/>
            </a:pPr>
            <a:r>
              <a:rPr kumimoji="1" lang="es-ES" altLang="es-MX" b="1" dirty="0">
                <a:solidFill>
                  <a:srgbClr val="0000CC"/>
                </a:solidFill>
                <a:latin typeface="Arial" pitchFamily="34" charset="0"/>
                <a:cs typeface="Arial" pitchFamily="34" charset="0"/>
              </a:rPr>
              <a:t>EL RESULTADO PSICOLÓGICO ES UNA SENSACIÓN DE </a:t>
            </a:r>
            <a:r>
              <a:rPr kumimoji="1" lang="es-ES" altLang="es-MX" b="1" dirty="0">
                <a:solidFill>
                  <a:srgbClr val="FF0000"/>
                </a:solidFill>
                <a:latin typeface="Arial" pitchFamily="34" charset="0"/>
                <a:cs typeface="Arial" pitchFamily="34" charset="0"/>
              </a:rPr>
              <a:t>PARTICIPACIÓN E INVOLUCRAMIENTO</a:t>
            </a:r>
            <a:r>
              <a:rPr kumimoji="1" lang="es-ES" altLang="es-MX" b="1" dirty="0">
                <a:solidFill>
                  <a:srgbClr val="0000CC"/>
                </a:solidFill>
                <a:latin typeface="Arial" pitchFamily="34" charset="0"/>
                <a:cs typeface="Arial" pitchFamily="34" charset="0"/>
              </a:rPr>
              <a:t> EN LAS TAREAS DE ORGANIZACIÓN.</a:t>
            </a:r>
          </a:p>
        </p:txBody>
      </p:sp>
      <p:sp>
        <p:nvSpPr>
          <p:cNvPr id="427011" name="Rectangle 3"/>
          <p:cNvSpPr>
            <a:spLocks noChangeArrowheads="1"/>
          </p:cNvSpPr>
          <p:nvPr/>
        </p:nvSpPr>
        <p:spPr bwMode="auto">
          <a:xfrm>
            <a:off x="1371600" y="228600"/>
            <a:ext cx="6667500" cy="609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lnSpc>
                <a:spcPct val="90000"/>
              </a:lnSpc>
            </a:pPr>
            <a:r>
              <a:rPr lang="es-MX" altLang="es-MX" b="1" dirty="0">
                <a:solidFill>
                  <a:schemeClr val="tx2"/>
                </a:solidFill>
                <a:effectLst>
                  <a:outerShdw blurRad="38100" dist="38100" dir="2700000" algn="tl">
                    <a:srgbClr val="C0C0C0"/>
                  </a:outerShdw>
                </a:effectLst>
                <a:latin typeface="Arial" pitchFamily="34" charset="0"/>
              </a:rPr>
              <a:t>MODELOS DE CUSTODIA, </a:t>
            </a:r>
            <a:r>
              <a:rPr lang="es-MX" altLang="es-MX" b="1" dirty="0" smtClean="0">
                <a:solidFill>
                  <a:schemeClr val="tx2"/>
                </a:solidFill>
                <a:effectLst>
                  <a:outerShdw blurRad="38100" dist="38100" dir="2700000" algn="tl">
                    <a:srgbClr val="C0C0C0"/>
                  </a:outerShdw>
                </a:effectLst>
                <a:latin typeface="Arial" pitchFamily="34" charset="0"/>
              </a:rPr>
              <a:t>AUTOCRÁTICO, </a:t>
            </a:r>
            <a:r>
              <a:rPr lang="es-MX" altLang="es-MX" b="1" dirty="0">
                <a:solidFill>
                  <a:schemeClr val="tx2"/>
                </a:solidFill>
                <a:effectLst>
                  <a:outerShdw blurRad="38100" dist="38100" dir="2700000" algn="tl">
                    <a:srgbClr val="C0C0C0"/>
                  </a:outerShdw>
                </a:effectLst>
                <a:latin typeface="Arial" pitchFamily="34" charset="0"/>
              </a:rPr>
              <a:t>DE APOYO Y COLEGIAL.</a:t>
            </a:r>
          </a:p>
        </p:txBody>
      </p:sp>
      <p:sp>
        <p:nvSpPr>
          <p:cNvPr id="57348" name="Rectangle 4"/>
          <p:cNvSpPr>
            <a:spLocks noChangeArrowheads="1"/>
          </p:cNvSpPr>
          <p:nvPr/>
        </p:nvSpPr>
        <p:spPr bwMode="auto">
          <a:xfrm>
            <a:off x="2338388" y="1568450"/>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57349" name="Rectangle 5"/>
          <p:cNvSpPr>
            <a:spLocks noChangeArrowheads="1"/>
          </p:cNvSpPr>
          <p:nvPr/>
        </p:nvSpPr>
        <p:spPr bwMode="auto">
          <a:xfrm>
            <a:off x="2251075" y="1568450"/>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57350" name="Rectangle 9"/>
          <p:cNvSpPr>
            <a:spLocks noChangeArrowheads="1"/>
          </p:cNvSpPr>
          <p:nvPr/>
        </p:nvSpPr>
        <p:spPr bwMode="auto">
          <a:xfrm>
            <a:off x="2338388" y="2728913"/>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pic>
        <p:nvPicPr>
          <p:cNvPr id="136198" name="Picture 8" descr="http://t3.gstatic.com/images?q=tbn:ANd9GcTwb1j5Eyb_zUHZvwPT-W07PCOawO0vUqg4I8wm6z099udrfHHj">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2149" y="4169760"/>
            <a:ext cx="2365995" cy="23555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427011"/>
                                        </p:tgtEl>
                                        <p:attrNameLst>
                                          <p:attrName>style.visibility</p:attrName>
                                        </p:attrNameLst>
                                      </p:cBhvr>
                                      <p:to>
                                        <p:strVal val="visible"/>
                                      </p:to>
                                    </p:set>
                                    <p:animEffect transition="in" filter="barn(outHorizontal)">
                                      <p:cBhvr>
                                        <p:cTn id="7" dur="500"/>
                                        <p:tgtEl>
                                          <p:spTgt spid="4270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7011" grpId="0"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43" name="Rectangle 3"/>
          <p:cNvSpPr>
            <a:spLocks noGrp="1" noChangeArrowheads="1"/>
          </p:cNvSpPr>
          <p:nvPr>
            <p:ph type="body" idx="1"/>
          </p:nvPr>
        </p:nvSpPr>
        <p:spPr>
          <a:xfrm>
            <a:off x="755774" y="836712"/>
            <a:ext cx="8136706" cy="5545137"/>
          </a:xfrm>
        </p:spPr>
        <p:txBody>
          <a:bodyPr/>
          <a:lstStyle/>
          <a:p>
            <a:pPr algn="just" eaLnBrk="1" hangingPunct="1">
              <a:lnSpc>
                <a:spcPct val="90000"/>
              </a:lnSpc>
              <a:spcBef>
                <a:spcPct val="0"/>
              </a:spcBef>
              <a:buClr>
                <a:schemeClr val="bg1"/>
              </a:buClr>
              <a:buFont typeface="Wingdings" pitchFamily="2" charset="2"/>
              <a:buNone/>
            </a:pPr>
            <a:r>
              <a:rPr kumimoji="1" lang="es-ES" altLang="es-MX" sz="2400" b="1" dirty="0" smtClean="0">
                <a:solidFill>
                  <a:srgbClr val="CC0000"/>
                </a:solidFill>
                <a:effectLst>
                  <a:outerShdw blurRad="38100" dist="38100" dir="2700000" algn="tl">
                    <a:srgbClr val="C0C0C0"/>
                  </a:outerShdw>
                </a:effectLst>
                <a:cs typeface="Arial" pitchFamily="34" charset="0"/>
              </a:rPr>
              <a:t>EL MODELO COLEGIAL.</a:t>
            </a:r>
            <a:endParaRPr kumimoji="1" lang="es-MX" altLang="es-MX" sz="2400" b="1" dirty="0" smtClean="0">
              <a:solidFill>
                <a:srgbClr val="CC0000"/>
              </a:solidFill>
              <a:effectLst>
                <a:outerShdw blurRad="38100" dist="38100" dir="2700000" algn="tl">
                  <a:srgbClr val="C0C0C0"/>
                </a:outerShdw>
              </a:effectLst>
              <a:cs typeface="Arial" pitchFamily="34" charset="0"/>
            </a:endParaRPr>
          </a:p>
          <a:p>
            <a:pPr algn="just" eaLnBrk="1" hangingPunct="1">
              <a:lnSpc>
                <a:spcPct val="90000"/>
              </a:lnSpc>
              <a:spcBef>
                <a:spcPct val="0"/>
              </a:spcBef>
              <a:buClr>
                <a:schemeClr val="bg1"/>
              </a:buClr>
              <a:buFont typeface="Wingdings" pitchFamily="2" charset="2"/>
              <a:buNone/>
            </a:pPr>
            <a:r>
              <a:rPr kumimoji="1" lang="es-MX" altLang="es-MX" sz="2400" b="1" dirty="0" smtClean="0">
                <a:solidFill>
                  <a:srgbClr val="0000CC"/>
                </a:solidFill>
                <a:cs typeface="Arial" pitchFamily="34" charset="0"/>
              </a:rPr>
              <a:t>  </a:t>
            </a:r>
          </a:p>
          <a:p>
            <a:pPr algn="just" eaLnBrk="1" hangingPunct="1">
              <a:lnSpc>
                <a:spcPct val="90000"/>
              </a:lnSpc>
              <a:spcBef>
                <a:spcPct val="0"/>
              </a:spcBef>
              <a:buClr>
                <a:schemeClr val="bg1"/>
              </a:buClr>
              <a:buFont typeface="Wingdings" pitchFamily="2" charset="2"/>
              <a:buNone/>
            </a:pPr>
            <a:r>
              <a:rPr kumimoji="1" lang="es-ES" altLang="es-MX" sz="2400" b="1" dirty="0" smtClean="0">
                <a:solidFill>
                  <a:srgbClr val="0000CC"/>
                </a:solidFill>
                <a:cs typeface="Arial" pitchFamily="34" charset="0"/>
              </a:rPr>
              <a:t>GRUPO DE PERSONAS CON UN PROPÓSITO EN</a:t>
            </a:r>
          </a:p>
          <a:p>
            <a:pPr algn="just" eaLnBrk="1" hangingPunct="1">
              <a:lnSpc>
                <a:spcPct val="90000"/>
              </a:lnSpc>
              <a:spcBef>
                <a:spcPct val="0"/>
              </a:spcBef>
              <a:buClr>
                <a:schemeClr val="bg1"/>
              </a:buClr>
              <a:buFont typeface="Wingdings" pitchFamily="2" charset="2"/>
              <a:buNone/>
            </a:pPr>
            <a:r>
              <a:rPr kumimoji="1" lang="es-ES" altLang="es-MX" sz="2400" b="1" dirty="0" smtClean="0">
                <a:solidFill>
                  <a:srgbClr val="0000CC"/>
                </a:solidFill>
                <a:cs typeface="Arial" pitchFamily="34" charset="0"/>
              </a:rPr>
              <a:t>COMÚN,TIENDEN A SER MÁS ÚTILES EN</a:t>
            </a:r>
          </a:p>
          <a:p>
            <a:pPr algn="just" eaLnBrk="1" hangingPunct="1">
              <a:lnSpc>
                <a:spcPct val="90000"/>
              </a:lnSpc>
              <a:spcBef>
                <a:spcPct val="0"/>
              </a:spcBef>
              <a:buClr>
                <a:schemeClr val="bg1"/>
              </a:buClr>
              <a:buFont typeface="Wingdings" pitchFamily="2" charset="2"/>
              <a:buNone/>
            </a:pPr>
            <a:r>
              <a:rPr kumimoji="1" lang="es-ES" altLang="es-MX" sz="2400" b="1" dirty="0" smtClean="0">
                <a:solidFill>
                  <a:srgbClr val="0000CC"/>
                </a:solidFill>
                <a:cs typeface="Arial" pitchFamily="34" charset="0"/>
              </a:rPr>
              <a:t>CONDICIONES DE TRABAJO DE LO PROGRAMADO, </a:t>
            </a:r>
          </a:p>
          <a:p>
            <a:pPr algn="just" eaLnBrk="1" hangingPunct="1">
              <a:lnSpc>
                <a:spcPct val="90000"/>
              </a:lnSpc>
              <a:spcBef>
                <a:spcPct val="0"/>
              </a:spcBef>
              <a:buClr>
                <a:schemeClr val="bg1"/>
              </a:buClr>
              <a:buFont typeface="Wingdings" pitchFamily="2" charset="2"/>
              <a:buNone/>
            </a:pPr>
            <a:r>
              <a:rPr kumimoji="1" lang="es-ES" altLang="es-MX" sz="2400" b="1" dirty="0" smtClean="0">
                <a:solidFill>
                  <a:srgbClr val="0000CC"/>
                </a:solidFill>
                <a:cs typeface="Arial" pitchFamily="34" charset="0"/>
              </a:rPr>
              <a:t>MEDIOS INTELECTUALES, </a:t>
            </a:r>
            <a:r>
              <a:rPr kumimoji="1" lang="es-MX" altLang="es-MX" sz="2400" b="1" dirty="0" smtClean="0">
                <a:solidFill>
                  <a:srgbClr val="0000CC"/>
                </a:solidFill>
                <a:cs typeface="Arial" pitchFamily="34" charset="0"/>
              </a:rPr>
              <a:t>Y </a:t>
            </a:r>
            <a:r>
              <a:rPr kumimoji="1" lang="es-ES" altLang="es-MX" sz="2400" b="1" dirty="0" smtClean="0">
                <a:solidFill>
                  <a:srgbClr val="0000CC"/>
                </a:solidFill>
                <a:cs typeface="Arial" pitchFamily="34" charset="0"/>
              </a:rPr>
              <a:t>CIRCUNSTANCIAS </a:t>
            </a:r>
            <a:r>
              <a:rPr kumimoji="1" lang="es-MX" altLang="es-MX" sz="2400" b="1" dirty="0" smtClean="0">
                <a:solidFill>
                  <a:srgbClr val="0000CC"/>
                </a:solidFill>
                <a:cs typeface="Arial" pitchFamily="34" charset="0"/>
              </a:rPr>
              <a:t>Q</a:t>
            </a:r>
            <a:r>
              <a:rPr kumimoji="1" lang="es-ES" altLang="es-MX" sz="2400" b="1" dirty="0" smtClean="0">
                <a:solidFill>
                  <a:srgbClr val="0000CC"/>
                </a:solidFill>
                <a:cs typeface="Arial" pitchFamily="34" charset="0"/>
              </a:rPr>
              <a:t>UE</a:t>
            </a:r>
          </a:p>
          <a:p>
            <a:pPr algn="just" eaLnBrk="1" hangingPunct="1">
              <a:lnSpc>
                <a:spcPct val="90000"/>
              </a:lnSpc>
              <a:spcBef>
                <a:spcPct val="0"/>
              </a:spcBef>
              <a:buClr>
                <a:schemeClr val="bg1"/>
              </a:buClr>
              <a:buFont typeface="Wingdings" pitchFamily="2" charset="2"/>
              <a:buNone/>
            </a:pPr>
            <a:r>
              <a:rPr kumimoji="1" lang="es-ES" altLang="es-MX" sz="2400" b="1" dirty="0" smtClean="0">
                <a:solidFill>
                  <a:srgbClr val="0000CC"/>
                </a:solidFill>
                <a:cs typeface="Arial" pitchFamily="34" charset="0"/>
              </a:rPr>
              <a:t>PERMITEN UN AMPLIO MARGEN DE MANIOBRA </a:t>
            </a:r>
          </a:p>
          <a:p>
            <a:pPr algn="just" eaLnBrk="1" hangingPunct="1">
              <a:lnSpc>
                <a:spcPct val="90000"/>
              </a:lnSpc>
              <a:spcBef>
                <a:spcPct val="0"/>
              </a:spcBef>
              <a:buClr>
                <a:schemeClr val="bg1"/>
              </a:buClr>
              <a:buFont typeface="Wingdings" pitchFamily="2" charset="2"/>
              <a:buNone/>
            </a:pPr>
            <a:r>
              <a:rPr kumimoji="1" lang="es-ES" altLang="es-MX" sz="2400" b="1" dirty="0" smtClean="0">
                <a:solidFill>
                  <a:srgbClr val="0000CC"/>
                </a:solidFill>
                <a:cs typeface="Arial" pitchFamily="34" charset="0"/>
              </a:rPr>
              <a:t>DE</a:t>
            </a:r>
            <a:r>
              <a:rPr kumimoji="1" lang="es-ES" altLang="es-MX" sz="2400" b="1" dirty="0">
                <a:solidFill>
                  <a:srgbClr val="0000CC"/>
                </a:solidFill>
                <a:cs typeface="Arial" pitchFamily="34" charset="0"/>
              </a:rPr>
              <a:t> </a:t>
            </a:r>
            <a:r>
              <a:rPr kumimoji="1" lang="es-ES" altLang="es-MX" sz="2400" b="1" dirty="0" smtClean="0">
                <a:solidFill>
                  <a:srgbClr val="0000CC"/>
                </a:solidFill>
                <a:cs typeface="Arial" pitchFamily="34" charset="0"/>
              </a:rPr>
              <a:t>LAS LABORES.</a:t>
            </a:r>
            <a:endParaRPr kumimoji="1" lang="es-MX" altLang="es-MX" sz="2400" b="1" dirty="0" smtClean="0">
              <a:solidFill>
                <a:srgbClr val="0000CC"/>
              </a:solidFill>
              <a:cs typeface="Arial" pitchFamily="34" charset="0"/>
            </a:endParaRPr>
          </a:p>
          <a:p>
            <a:pPr algn="just" eaLnBrk="1" hangingPunct="1">
              <a:lnSpc>
                <a:spcPct val="90000"/>
              </a:lnSpc>
              <a:spcBef>
                <a:spcPct val="0"/>
              </a:spcBef>
              <a:buClr>
                <a:schemeClr val="bg1"/>
              </a:buClr>
              <a:buFont typeface="Wingdings" pitchFamily="2" charset="2"/>
              <a:buNone/>
            </a:pPr>
            <a:endParaRPr kumimoji="1" lang="es-ES" altLang="es-MX" sz="2400" b="1" dirty="0" smtClean="0">
              <a:solidFill>
                <a:srgbClr val="0000CC"/>
              </a:solidFill>
              <a:cs typeface="Arial" pitchFamily="34" charset="0"/>
            </a:endParaRPr>
          </a:p>
          <a:p>
            <a:pPr algn="just" eaLnBrk="1" hangingPunct="1">
              <a:lnSpc>
                <a:spcPct val="90000"/>
              </a:lnSpc>
              <a:spcBef>
                <a:spcPct val="0"/>
              </a:spcBef>
              <a:buClr>
                <a:schemeClr val="bg1"/>
              </a:buClr>
              <a:buFont typeface="Wingdings" pitchFamily="2" charset="2"/>
              <a:buNone/>
            </a:pPr>
            <a:r>
              <a:rPr kumimoji="1" lang="es-MX" altLang="es-MX" sz="2400" b="1" dirty="0" smtClean="0">
                <a:solidFill>
                  <a:srgbClr val="0000CC"/>
                </a:solidFill>
                <a:cs typeface="Arial" pitchFamily="34" charset="0"/>
              </a:rPr>
              <a:t>	</a:t>
            </a:r>
            <a:endParaRPr lang="es-ES" altLang="es-MX" sz="2400" b="1" dirty="0" smtClean="0">
              <a:solidFill>
                <a:srgbClr val="0000CC"/>
              </a:solidFill>
            </a:endParaRPr>
          </a:p>
        </p:txBody>
      </p:sp>
      <p:sp>
        <p:nvSpPr>
          <p:cNvPr id="112644" name="Rectangle 4"/>
          <p:cNvSpPr>
            <a:spLocks noGrp="1" noChangeArrowheads="1"/>
          </p:cNvSpPr>
          <p:nvPr>
            <p:ph type="title"/>
          </p:nvPr>
        </p:nvSpPr>
        <p:spPr>
          <a:xfrm>
            <a:off x="1524000" y="228600"/>
            <a:ext cx="6667500" cy="609600"/>
          </a:xfrm>
        </p:spPr>
        <p:txBody>
          <a:bodyPr lIns="92075" tIns="46038" rIns="92075" bIns="46038"/>
          <a:lstStyle/>
          <a:p>
            <a:pPr algn="ctr" eaLnBrk="1" hangingPunct="1"/>
            <a:r>
              <a:rPr lang="es-MX" altLang="es-MX" sz="2400" smtClean="0">
                <a:effectLst>
                  <a:outerShdw blurRad="38100" dist="38100" dir="2700000" algn="tl">
                    <a:srgbClr val="C0C0C0"/>
                  </a:outerShdw>
                </a:effectLst>
              </a:rPr>
              <a:t>MODELOS DE CUSTODIA, AUTOCRATICOS, DE APOYO Y COLEGIAL.</a:t>
            </a:r>
          </a:p>
        </p:txBody>
      </p:sp>
      <p:pic>
        <p:nvPicPr>
          <p:cNvPr id="137219"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16666" y="3861048"/>
            <a:ext cx="3299550" cy="25941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112644"/>
                                        </p:tgtEl>
                                        <p:attrNameLst>
                                          <p:attrName>style.visibility</p:attrName>
                                        </p:attrNameLst>
                                      </p:cBhvr>
                                      <p:to>
                                        <p:strVal val="visible"/>
                                      </p:to>
                                    </p:set>
                                    <p:animEffect transition="in" filter="barn(outHorizontal)">
                                      <p:cBhvr>
                                        <p:cTn id="7" dur="500"/>
                                        <p:tgtEl>
                                          <p:spTgt spid="1126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4" grpId="0" autoUpdateAnimBg="0"/>
    </p:bldLst>
  </p:timing>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43" name="Rectangle 3"/>
          <p:cNvSpPr>
            <a:spLocks noGrp="1" noChangeArrowheads="1"/>
          </p:cNvSpPr>
          <p:nvPr>
            <p:ph type="body" idx="1"/>
          </p:nvPr>
        </p:nvSpPr>
        <p:spPr>
          <a:xfrm>
            <a:off x="755649" y="764704"/>
            <a:ext cx="8424863" cy="5545137"/>
          </a:xfrm>
        </p:spPr>
        <p:txBody>
          <a:bodyPr/>
          <a:lstStyle/>
          <a:p>
            <a:pPr algn="just" eaLnBrk="1" hangingPunct="1">
              <a:lnSpc>
                <a:spcPct val="90000"/>
              </a:lnSpc>
              <a:spcBef>
                <a:spcPct val="0"/>
              </a:spcBef>
              <a:buClr>
                <a:schemeClr val="bg1"/>
              </a:buClr>
              <a:buFont typeface="Wingdings" pitchFamily="2" charset="2"/>
              <a:buNone/>
            </a:pPr>
            <a:r>
              <a:rPr kumimoji="1" lang="es-ES" altLang="es-MX" b="1" dirty="0" smtClean="0">
                <a:solidFill>
                  <a:srgbClr val="CC0000"/>
                </a:solidFill>
                <a:effectLst>
                  <a:outerShdw blurRad="38100" dist="38100" dir="2700000" algn="tl">
                    <a:srgbClr val="C0C0C0"/>
                  </a:outerShdw>
                </a:effectLst>
                <a:cs typeface="Arial" pitchFamily="34" charset="0"/>
              </a:rPr>
              <a:t>EL MODELO COLEGIAL.</a:t>
            </a:r>
            <a:endParaRPr kumimoji="1" lang="es-MX" altLang="es-MX" b="1" dirty="0" smtClean="0">
              <a:solidFill>
                <a:srgbClr val="CC0000"/>
              </a:solidFill>
              <a:effectLst>
                <a:outerShdw blurRad="38100" dist="38100" dir="2700000" algn="tl">
                  <a:srgbClr val="C0C0C0"/>
                </a:outerShdw>
              </a:effectLst>
              <a:cs typeface="Arial" pitchFamily="34" charset="0"/>
            </a:endParaRPr>
          </a:p>
          <a:p>
            <a:pPr algn="just" eaLnBrk="1" hangingPunct="1">
              <a:lnSpc>
                <a:spcPct val="90000"/>
              </a:lnSpc>
              <a:spcBef>
                <a:spcPct val="0"/>
              </a:spcBef>
              <a:buClr>
                <a:schemeClr val="bg1"/>
              </a:buClr>
              <a:buFont typeface="Wingdings" pitchFamily="2" charset="2"/>
              <a:buNone/>
            </a:pPr>
            <a:endParaRPr kumimoji="1" lang="es-ES" altLang="es-MX" sz="1200" b="1" dirty="0" smtClean="0">
              <a:solidFill>
                <a:srgbClr val="0000CC"/>
              </a:solidFill>
              <a:cs typeface="Arial" pitchFamily="34" charset="0"/>
            </a:endParaRPr>
          </a:p>
          <a:p>
            <a:pPr algn="just" eaLnBrk="1" hangingPunct="1">
              <a:lnSpc>
                <a:spcPct val="90000"/>
              </a:lnSpc>
              <a:spcBef>
                <a:spcPct val="0"/>
              </a:spcBef>
              <a:buClr>
                <a:schemeClr val="bg1"/>
              </a:buClr>
              <a:buFont typeface="Wingdings" pitchFamily="2" charset="2"/>
              <a:buNone/>
            </a:pPr>
            <a:r>
              <a:rPr kumimoji="1" lang="es-ES" altLang="es-MX" sz="2200" b="1" dirty="0" smtClean="0">
                <a:solidFill>
                  <a:srgbClr val="0000CC"/>
                </a:solidFill>
                <a:cs typeface="Arial" pitchFamily="34" charset="0"/>
              </a:rPr>
              <a:t>DEPENDE DE LA GENERACIÓN </a:t>
            </a:r>
            <a:r>
              <a:rPr kumimoji="1" lang="es-ES" altLang="es-MX" sz="2200" b="1" dirty="0" smtClean="0">
                <a:solidFill>
                  <a:srgbClr val="FF0000"/>
                </a:solidFill>
                <a:cs typeface="Arial" pitchFamily="34" charset="0"/>
              </a:rPr>
              <a:t>(POR PARTE DE LA</a:t>
            </a:r>
          </a:p>
          <a:p>
            <a:pPr algn="just" eaLnBrk="1" hangingPunct="1">
              <a:lnSpc>
                <a:spcPct val="90000"/>
              </a:lnSpc>
              <a:spcBef>
                <a:spcPct val="0"/>
              </a:spcBef>
              <a:buClr>
                <a:schemeClr val="bg1"/>
              </a:buClr>
              <a:buFont typeface="Wingdings" pitchFamily="2" charset="2"/>
              <a:buNone/>
            </a:pPr>
            <a:r>
              <a:rPr kumimoji="1" lang="es-ES" altLang="es-MX" sz="2200" b="1" dirty="0" smtClean="0">
                <a:solidFill>
                  <a:srgbClr val="FF0000"/>
                </a:solidFill>
                <a:cs typeface="Arial" pitchFamily="34" charset="0"/>
              </a:rPr>
              <a:t>DIRECCIÓN)</a:t>
            </a:r>
            <a:r>
              <a:rPr kumimoji="1" lang="es-ES" altLang="ja-JP" sz="2200" b="1" dirty="0" smtClean="0">
                <a:solidFill>
                  <a:srgbClr val="FF0000"/>
                </a:solidFill>
                <a:cs typeface="Arial" pitchFamily="34" charset="0"/>
              </a:rPr>
              <a:t> </a:t>
            </a:r>
            <a:r>
              <a:rPr kumimoji="1" lang="es-ES" altLang="ja-JP" sz="2200" b="1" dirty="0" smtClean="0">
                <a:solidFill>
                  <a:srgbClr val="0000CC"/>
                </a:solidFill>
                <a:cs typeface="Arial" pitchFamily="34" charset="0"/>
              </a:rPr>
              <a:t>DE UNA SENSACIÓN DE COMPAÑERISMO </a:t>
            </a:r>
          </a:p>
          <a:p>
            <a:pPr algn="just" eaLnBrk="1" hangingPunct="1">
              <a:lnSpc>
                <a:spcPct val="90000"/>
              </a:lnSpc>
              <a:spcBef>
                <a:spcPct val="0"/>
              </a:spcBef>
              <a:buClr>
                <a:schemeClr val="bg1"/>
              </a:buClr>
              <a:buFont typeface="Wingdings" pitchFamily="2" charset="2"/>
              <a:buNone/>
            </a:pPr>
            <a:r>
              <a:rPr kumimoji="1" lang="es-ES" altLang="ja-JP" sz="2200" b="1" dirty="0" smtClean="0">
                <a:solidFill>
                  <a:srgbClr val="0000CC"/>
                </a:solidFill>
                <a:cs typeface="Arial" pitchFamily="34" charset="0"/>
              </a:rPr>
              <a:t>CON </a:t>
            </a:r>
            <a:r>
              <a:rPr kumimoji="1" lang="es-MX" altLang="ja-JP" sz="2200" b="1" dirty="0" smtClean="0">
                <a:solidFill>
                  <a:srgbClr val="0000CC"/>
                </a:solidFill>
                <a:cs typeface="Arial" pitchFamily="34" charset="0"/>
              </a:rPr>
              <a:t>L</a:t>
            </a:r>
            <a:r>
              <a:rPr kumimoji="1" lang="es-ES" altLang="ja-JP" sz="2200" b="1" dirty="0" smtClean="0">
                <a:solidFill>
                  <a:srgbClr val="0000CC"/>
                </a:solidFill>
                <a:cs typeface="Arial" pitchFamily="34" charset="0"/>
              </a:rPr>
              <a:t>OS EMPLEADOS. </a:t>
            </a:r>
          </a:p>
          <a:p>
            <a:pPr algn="just" eaLnBrk="1" hangingPunct="1">
              <a:lnSpc>
                <a:spcPct val="90000"/>
              </a:lnSpc>
              <a:spcBef>
                <a:spcPct val="0"/>
              </a:spcBef>
              <a:buClr>
                <a:schemeClr val="bg1"/>
              </a:buClr>
              <a:buFont typeface="Wingdings" pitchFamily="2" charset="2"/>
              <a:buNone/>
            </a:pPr>
            <a:endParaRPr kumimoji="1" lang="es-ES" altLang="ja-JP" sz="2200" b="1" dirty="0" smtClean="0">
              <a:solidFill>
                <a:srgbClr val="0000CC"/>
              </a:solidFill>
              <a:cs typeface="Arial" pitchFamily="34" charset="0"/>
            </a:endParaRPr>
          </a:p>
          <a:p>
            <a:pPr algn="just" eaLnBrk="1" hangingPunct="1">
              <a:lnSpc>
                <a:spcPct val="90000"/>
              </a:lnSpc>
              <a:spcBef>
                <a:spcPct val="0"/>
              </a:spcBef>
              <a:buClr>
                <a:schemeClr val="bg1"/>
              </a:buClr>
              <a:buFont typeface="Wingdings" pitchFamily="2" charset="2"/>
              <a:buNone/>
            </a:pPr>
            <a:r>
              <a:rPr kumimoji="1" lang="es-ES" altLang="ja-JP" sz="2200" b="1" dirty="0">
                <a:solidFill>
                  <a:srgbClr val="0000CC"/>
                </a:solidFill>
                <a:cs typeface="Arial" pitchFamily="34" charset="0"/>
              </a:rPr>
              <a:t>EL RESULTADO ES QUE</a:t>
            </a:r>
            <a:r>
              <a:rPr kumimoji="1" lang="es-ES" altLang="ja-JP" sz="2200" b="1" dirty="0" smtClean="0">
                <a:solidFill>
                  <a:srgbClr val="0000CC"/>
                </a:solidFill>
                <a:cs typeface="Arial" pitchFamily="34" charset="0"/>
              </a:rPr>
              <a:t>: </a:t>
            </a:r>
            <a:r>
              <a:rPr kumimoji="1" lang="es-ES" altLang="ja-JP" sz="2200" b="1" dirty="0" smtClean="0">
                <a:solidFill>
                  <a:srgbClr val="FF0000"/>
                </a:solidFill>
                <a:cs typeface="Arial" pitchFamily="34" charset="0"/>
              </a:rPr>
              <a:t>SE SIENTEN ÚTILES Y</a:t>
            </a:r>
            <a:r>
              <a:rPr kumimoji="1" lang="es-MX" altLang="ja-JP" sz="2200" b="1" dirty="0" smtClean="0">
                <a:solidFill>
                  <a:srgbClr val="FF0000"/>
                </a:solidFill>
                <a:cs typeface="Arial" pitchFamily="34" charset="0"/>
              </a:rPr>
              <a:t> </a:t>
            </a:r>
          </a:p>
          <a:p>
            <a:pPr algn="just" eaLnBrk="1" hangingPunct="1">
              <a:lnSpc>
                <a:spcPct val="90000"/>
              </a:lnSpc>
              <a:spcBef>
                <a:spcPct val="0"/>
              </a:spcBef>
              <a:buClr>
                <a:schemeClr val="bg1"/>
              </a:buClr>
              <a:buFont typeface="Wingdings" pitchFamily="2" charset="2"/>
              <a:buNone/>
            </a:pPr>
            <a:r>
              <a:rPr kumimoji="1" lang="es-ES" altLang="ja-JP" sz="2200" b="1" dirty="0" smtClean="0">
                <a:solidFill>
                  <a:srgbClr val="FF0000"/>
                </a:solidFill>
                <a:cs typeface="Arial" pitchFamily="34" charset="0"/>
              </a:rPr>
              <a:t>NECESARIOS. </a:t>
            </a:r>
          </a:p>
          <a:p>
            <a:pPr algn="just" eaLnBrk="1" hangingPunct="1">
              <a:lnSpc>
                <a:spcPct val="90000"/>
              </a:lnSpc>
              <a:spcBef>
                <a:spcPct val="0"/>
              </a:spcBef>
              <a:buClr>
                <a:schemeClr val="bg1"/>
              </a:buClr>
              <a:buFont typeface="Wingdings" pitchFamily="2" charset="2"/>
              <a:buNone/>
            </a:pPr>
            <a:endParaRPr kumimoji="1" lang="es-ES" altLang="es-MX" sz="2200" b="1" dirty="0" smtClean="0">
              <a:solidFill>
                <a:srgbClr val="0000CC"/>
              </a:solidFill>
              <a:cs typeface="Arial" pitchFamily="34" charset="0"/>
            </a:endParaRPr>
          </a:p>
          <a:p>
            <a:pPr algn="just" eaLnBrk="1" hangingPunct="1">
              <a:lnSpc>
                <a:spcPct val="90000"/>
              </a:lnSpc>
              <a:spcBef>
                <a:spcPct val="0"/>
              </a:spcBef>
              <a:buClr>
                <a:schemeClr val="bg1"/>
              </a:buClr>
              <a:buFont typeface="Wingdings" pitchFamily="2" charset="2"/>
              <a:buNone/>
            </a:pPr>
            <a:r>
              <a:rPr kumimoji="1" lang="es-ES" altLang="es-MX" sz="2200" b="1" dirty="0" smtClean="0">
                <a:solidFill>
                  <a:srgbClr val="0000CC"/>
                </a:solidFill>
                <a:cs typeface="Arial" pitchFamily="34" charset="0"/>
              </a:rPr>
              <a:t>EN VEZ DE SER VISTOS COMO JEFES, SE CONSIDERAN</a:t>
            </a:r>
            <a:endParaRPr kumimoji="1" lang="es-MX" altLang="es-MX" sz="2200" b="1" dirty="0">
              <a:solidFill>
                <a:srgbClr val="0000CC"/>
              </a:solidFill>
              <a:cs typeface="Arial" pitchFamily="34" charset="0"/>
            </a:endParaRPr>
          </a:p>
          <a:p>
            <a:pPr algn="just" eaLnBrk="1" hangingPunct="1">
              <a:lnSpc>
                <a:spcPct val="90000"/>
              </a:lnSpc>
              <a:spcBef>
                <a:spcPct val="0"/>
              </a:spcBef>
              <a:buClr>
                <a:schemeClr val="bg1"/>
              </a:buClr>
              <a:buFont typeface="Wingdings" pitchFamily="2" charset="2"/>
              <a:buNone/>
            </a:pPr>
            <a:r>
              <a:rPr kumimoji="1" lang="es-ES" altLang="es-MX" sz="2200" b="1" dirty="0" smtClean="0">
                <a:solidFill>
                  <a:srgbClr val="0000CC"/>
                </a:solidFill>
                <a:cs typeface="Arial" pitchFamily="34" charset="0"/>
              </a:rPr>
              <a:t>COMO </a:t>
            </a:r>
            <a:r>
              <a:rPr kumimoji="1" lang="es-ES" altLang="es-MX" sz="2200" b="1" dirty="0" smtClean="0">
                <a:solidFill>
                  <a:srgbClr val="FF0000"/>
                </a:solidFill>
                <a:cs typeface="Arial" pitchFamily="34" charset="0"/>
              </a:rPr>
              <a:t>COLABORADORES</a:t>
            </a:r>
            <a:r>
              <a:rPr kumimoji="1" lang="es-ES" altLang="es-MX" sz="2200" b="1" dirty="0" smtClean="0">
                <a:solidFill>
                  <a:srgbClr val="0000CC"/>
                </a:solidFill>
                <a:cs typeface="Arial" pitchFamily="34" charset="0"/>
              </a:rPr>
              <a:t>.</a:t>
            </a:r>
            <a:endParaRPr lang="es-ES" altLang="es-MX" sz="2200" b="1" dirty="0" smtClean="0">
              <a:solidFill>
                <a:srgbClr val="0000CC"/>
              </a:solidFill>
            </a:endParaRPr>
          </a:p>
        </p:txBody>
      </p:sp>
      <p:sp>
        <p:nvSpPr>
          <p:cNvPr id="112644" name="Rectangle 4"/>
          <p:cNvSpPr>
            <a:spLocks noGrp="1" noChangeArrowheads="1"/>
          </p:cNvSpPr>
          <p:nvPr>
            <p:ph type="title"/>
          </p:nvPr>
        </p:nvSpPr>
        <p:spPr>
          <a:xfrm>
            <a:off x="1524000" y="228600"/>
            <a:ext cx="6667500" cy="609600"/>
          </a:xfrm>
        </p:spPr>
        <p:txBody>
          <a:bodyPr lIns="92075" tIns="46038" rIns="92075" bIns="46038"/>
          <a:lstStyle/>
          <a:p>
            <a:pPr algn="ctr" eaLnBrk="1" hangingPunct="1"/>
            <a:r>
              <a:rPr lang="es-MX" altLang="es-MX" sz="2400" smtClean="0">
                <a:effectLst>
                  <a:outerShdw blurRad="38100" dist="38100" dir="2700000" algn="tl">
                    <a:srgbClr val="C0C0C0"/>
                  </a:outerShdw>
                </a:effectLst>
              </a:rPr>
              <a:t>MODELOS DE CUSTODIA, AUTOCRATICOS, DE APOYO Y COLEGIAL.</a:t>
            </a:r>
          </a:p>
        </p:txBody>
      </p:sp>
      <p:pic>
        <p:nvPicPr>
          <p:cNvPr id="138243"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4163144"/>
            <a:ext cx="3441700" cy="2362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112644"/>
                                        </p:tgtEl>
                                        <p:attrNameLst>
                                          <p:attrName>style.visibility</p:attrName>
                                        </p:attrNameLst>
                                      </p:cBhvr>
                                      <p:to>
                                        <p:strVal val="visible"/>
                                      </p:to>
                                    </p:set>
                                    <p:animEffect transition="in" filter="barn(outHorizontal)">
                                      <p:cBhvr>
                                        <p:cTn id="7" dur="500"/>
                                        <p:tgtEl>
                                          <p:spTgt spid="1126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4" grpId="0" autoUpdateAnimBg="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58" name="Rectangle 2"/>
          <p:cNvSpPr>
            <a:spLocks noChangeArrowheads="1"/>
          </p:cNvSpPr>
          <p:nvPr/>
        </p:nvSpPr>
        <p:spPr bwMode="auto">
          <a:xfrm>
            <a:off x="1524000" y="228600"/>
            <a:ext cx="6667500" cy="609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lnSpc>
                <a:spcPct val="90000"/>
              </a:lnSpc>
            </a:pPr>
            <a:r>
              <a:rPr lang="es-MX" altLang="es-MX" b="1">
                <a:solidFill>
                  <a:schemeClr val="tx2"/>
                </a:solidFill>
                <a:effectLst>
                  <a:outerShdw blurRad="38100" dist="38100" dir="2700000" algn="tl">
                    <a:srgbClr val="C0C0C0"/>
                  </a:outerShdw>
                </a:effectLst>
                <a:latin typeface="Arial" pitchFamily="34" charset="0"/>
              </a:rPr>
              <a:t>MODELOS DE CUSTODIA, AUTOCRATICOS, DE APOYO Y COLEGIAL.</a:t>
            </a:r>
          </a:p>
        </p:txBody>
      </p:sp>
      <p:sp>
        <p:nvSpPr>
          <p:cNvPr id="59395" name="Rectangle 3"/>
          <p:cNvSpPr>
            <a:spLocks noChangeArrowheads="1"/>
          </p:cNvSpPr>
          <p:nvPr/>
        </p:nvSpPr>
        <p:spPr bwMode="auto">
          <a:xfrm>
            <a:off x="827088" y="1052736"/>
            <a:ext cx="8137525" cy="156966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spcBef>
                <a:spcPct val="50000"/>
              </a:spcBef>
              <a:buClr>
                <a:schemeClr val="bg1"/>
              </a:buClr>
              <a:buSzPct val="75000"/>
            </a:pPr>
            <a:r>
              <a:rPr kumimoji="1" lang="es-ES" altLang="es-MX" b="1" dirty="0" smtClean="0">
                <a:solidFill>
                  <a:srgbClr val="0000CC"/>
                </a:solidFill>
                <a:latin typeface="Arial" pitchFamily="34" charset="0"/>
                <a:cs typeface="Arial" pitchFamily="34" charset="0"/>
              </a:rPr>
              <a:t>CON </a:t>
            </a:r>
            <a:r>
              <a:rPr kumimoji="1" lang="es-ES" altLang="es-MX" b="1" dirty="0">
                <a:solidFill>
                  <a:srgbClr val="0000CC"/>
                </a:solidFill>
                <a:latin typeface="Arial" pitchFamily="34" charset="0"/>
                <a:cs typeface="Arial" pitchFamily="34" charset="0"/>
              </a:rPr>
              <a:t>ESTO SE PERSIGUE CREAR UN ESTRICTO </a:t>
            </a:r>
            <a:r>
              <a:rPr kumimoji="1" lang="es-MX" altLang="es-MX" b="1" dirty="0">
                <a:solidFill>
                  <a:srgbClr val="FF0000"/>
                </a:solidFill>
                <a:latin typeface="Arial" pitchFamily="34" charset="0"/>
                <a:cs typeface="Arial" pitchFamily="34" charset="0"/>
              </a:rPr>
              <a:t>SENTIDO </a:t>
            </a:r>
            <a:r>
              <a:rPr kumimoji="1" lang="es-ES" altLang="es-MX" b="1" dirty="0">
                <a:solidFill>
                  <a:srgbClr val="FF0000"/>
                </a:solidFill>
                <a:latin typeface="Arial" pitchFamily="34" charset="0"/>
                <a:cs typeface="Arial" pitchFamily="34" charset="0"/>
              </a:rPr>
              <a:t>DE MUTUALIDAD</a:t>
            </a:r>
            <a:r>
              <a:rPr kumimoji="1" lang="es-ES" altLang="es-MX" b="1" dirty="0">
                <a:solidFill>
                  <a:srgbClr val="0000CC"/>
                </a:solidFill>
                <a:latin typeface="Arial" pitchFamily="34" charset="0"/>
                <a:cs typeface="Arial" pitchFamily="34" charset="0"/>
              </a:rPr>
              <a:t> EN EL QUE </a:t>
            </a:r>
            <a:r>
              <a:rPr kumimoji="1" lang="es-ES" altLang="es-MX" b="1" dirty="0" smtClean="0">
                <a:solidFill>
                  <a:srgbClr val="0000CC"/>
                </a:solidFill>
                <a:latin typeface="Arial" pitchFamily="34" charset="0"/>
                <a:cs typeface="Arial" pitchFamily="34" charset="0"/>
              </a:rPr>
              <a:t>CADA </a:t>
            </a:r>
            <a:r>
              <a:rPr kumimoji="1" lang="es-ES" altLang="es-MX" b="1" dirty="0">
                <a:solidFill>
                  <a:srgbClr val="0000CC"/>
                </a:solidFill>
                <a:latin typeface="Arial" pitchFamily="34" charset="0"/>
                <a:cs typeface="Arial" pitchFamily="34" charset="0"/>
              </a:rPr>
              <a:t>PERSONA</a:t>
            </a:r>
            <a:r>
              <a:rPr kumimoji="1" lang="es-MX" altLang="es-MX" b="1" dirty="0">
                <a:solidFill>
                  <a:srgbClr val="0000CC"/>
                </a:solidFill>
                <a:latin typeface="Arial" pitchFamily="34" charset="0"/>
                <a:cs typeface="Arial" pitchFamily="34" charset="0"/>
              </a:rPr>
              <a:t> </a:t>
            </a:r>
            <a:r>
              <a:rPr kumimoji="1" lang="es-ES" altLang="es-MX" b="1" dirty="0">
                <a:solidFill>
                  <a:srgbClr val="0000CC"/>
                </a:solidFill>
                <a:latin typeface="Arial" pitchFamily="34" charset="0"/>
                <a:cs typeface="Arial" pitchFamily="34" charset="0"/>
              </a:rPr>
              <a:t>REALICE SUS PROPIAS CONTRIBUCIONES Y APRECIE LA DE LOS</a:t>
            </a:r>
            <a:r>
              <a:rPr kumimoji="1" lang="es-MX" altLang="es-MX" b="1" dirty="0">
                <a:solidFill>
                  <a:srgbClr val="0000CC"/>
                </a:solidFill>
                <a:latin typeface="Arial" pitchFamily="34" charset="0"/>
                <a:cs typeface="Arial" pitchFamily="34" charset="0"/>
              </a:rPr>
              <a:t> </a:t>
            </a:r>
            <a:r>
              <a:rPr kumimoji="1" lang="es-ES" altLang="es-MX" b="1" dirty="0">
                <a:solidFill>
                  <a:srgbClr val="0000CC"/>
                </a:solidFill>
                <a:latin typeface="Arial" pitchFamily="34" charset="0"/>
                <a:cs typeface="Arial" pitchFamily="34" charset="0"/>
              </a:rPr>
              <a:t>DEMÁS.</a:t>
            </a:r>
            <a:endParaRPr kumimoji="1" lang="es-MX" altLang="es-MX" b="1" dirty="0">
              <a:solidFill>
                <a:srgbClr val="0000CC"/>
              </a:solidFill>
              <a:latin typeface="Arial" pitchFamily="34" charset="0"/>
              <a:cs typeface="Arial" pitchFamily="34" charset="0"/>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55875" y="2924175"/>
            <a:ext cx="4422775" cy="3313113"/>
          </a:xfrm>
          <a:prstGeom prst="rect">
            <a:avLst/>
          </a:prstGeom>
          <a:noFill/>
          <a:ln>
            <a:noFill/>
          </a:ln>
          <a:effectLst>
            <a:outerShdw blurRad="292100" dist="139700" dir="2700000" algn="tl" rotWithShape="0">
              <a:srgbClr val="333333">
                <a:alpha val="64999"/>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429058"/>
                                        </p:tgtEl>
                                        <p:attrNameLst>
                                          <p:attrName>style.visibility</p:attrName>
                                        </p:attrNameLst>
                                      </p:cBhvr>
                                      <p:to>
                                        <p:strVal val="visible"/>
                                      </p:to>
                                    </p:set>
                                    <p:animEffect transition="in" filter="barn(outHorizontal)">
                                      <p:cBhvr>
                                        <p:cTn id="7" dur="500"/>
                                        <p:tgtEl>
                                          <p:spTgt spid="4290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9058"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ctrTitle" idx="4294967295"/>
          </p:nvPr>
        </p:nvSpPr>
        <p:spPr>
          <a:xfrm>
            <a:off x="2274888" y="333375"/>
            <a:ext cx="6869112" cy="609600"/>
          </a:xfrm>
          <a:extLst>
            <a:ext uri="{FAA26D3D-D897-4be2-8F04-BA451C77F1D7}">
              <ma14:placeholderFlag xmlns:ma14="http://schemas.microsoft.com/office/mac/drawingml/2011/main" val="1"/>
            </a:ext>
          </a:extLst>
        </p:spPr>
        <p:txBody>
          <a:bodyPr lIns="92075" tIns="46038" rIns="92075" bIns="46038" anchor="b"/>
          <a:lstStyle/>
          <a:p>
            <a:pPr eaLnBrk="1" hangingPunct="1">
              <a:defRPr/>
            </a:pPr>
            <a:r>
              <a:rPr lang="es-MX" sz="5400"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mj-ea"/>
                <a:cs typeface="+mj-cs"/>
              </a:rPr>
              <a:t>BIBLIOGRAFIA </a:t>
            </a:r>
            <a:endParaRPr lang="es-ES" sz="5400"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mj-ea"/>
              <a:cs typeface="+mj-cs"/>
            </a:endParaRPr>
          </a:p>
        </p:txBody>
      </p:sp>
      <p:sp>
        <p:nvSpPr>
          <p:cNvPr id="4" name="Rectángulo 3"/>
          <p:cNvSpPr/>
          <p:nvPr/>
        </p:nvSpPr>
        <p:spPr>
          <a:xfrm>
            <a:off x="755576" y="1268760"/>
            <a:ext cx="8640960" cy="4862870"/>
          </a:xfrm>
          <a:prstGeom prst="rect">
            <a:avLst/>
          </a:prstGeom>
        </p:spPr>
        <p:txBody>
          <a:bodyPr wrap="square">
            <a:spAutoFit/>
          </a:bodyPr>
          <a:lstStyle/>
          <a:p>
            <a:pPr marL="287020" indent="-274320">
              <a:lnSpc>
                <a:spcPct val="100000"/>
              </a:lnSpc>
              <a:spcBef>
                <a:spcPts val="580"/>
              </a:spcBef>
              <a:buClr>
                <a:srgbClr val="30B6FC"/>
              </a:buClr>
              <a:buFont typeface="Symbol"/>
              <a:buChar char=""/>
              <a:tabLst>
                <a:tab pos="287020" algn="l"/>
              </a:tabLst>
            </a:pPr>
            <a:r>
              <a:rPr lang="es-ES_tradnl" sz="2800" b="1" u="sng" spc="-5" dirty="0">
                <a:solidFill>
                  <a:srgbClr val="0080FF"/>
                </a:solidFill>
                <a:uFill>
                  <a:solidFill>
                    <a:srgbClr val="0080FF"/>
                  </a:solidFill>
                </a:uFill>
                <a:latin typeface="Candara"/>
                <a:cs typeface="Candara"/>
                <a:hlinkClick r:id="rId3"/>
              </a:rPr>
              <a:t>http://</a:t>
            </a:r>
            <a:r>
              <a:rPr lang="es-ES_tradnl" sz="2800" b="1" u="sng" spc="-5" dirty="0" smtClean="0">
                <a:solidFill>
                  <a:srgbClr val="0080FF"/>
                </a:solidFill>
                <a:uFill>
                  <a:solidFill>
                    <a:srgbClr val="0080FF"/>
                  </a:solidFill>
                </a:uFill>
                <a:latin typeface="Candara"/>
                <a:cs typeface="Candara"/>
                <a:hlinkClick r:id="rId3"/>
              </a:rPr>
              <a:t>www.youtube.com/watch?v=VcELCq3qcds</a:t>
            </a:r>
            <a:endParaRPr lang="es-ES_tradnl" sz="2800" b="1" u="sng" spc="-5" dirty="0" smtClean="0">
              <a:solidFill>
                <a:srgbClr val="0080FF"/>
              </a:solidFill>
              <a:uFill>
                <a:solidFill>
                  <a:srgbClr val="0080FF"/>
                </a:solidFill>
              </a:uFill>
              <a:latin typeface="Candara"/>
              <a:cs typeface="Candara"/>
            </a:endParaRPr>
          </a:p>
          <a:p>
            <a:pPr marL="287020" indent="-274320">
              <a:lnSpc>
                <a:spcPct val="100000"/>
              </a:lnSpc>
              <a:spcBef>
                <a:spcPts val="580"/>
              </a:spcBef>
              <a:buClr>
                <a:srgbClr val="30B6FC"/>
              </a:buClr>
              <a:buFont typeface="Symbol"/>
              <a:buChar char=""/>
              <a:tabLst>
                <a:tab pos="287020" algn="l"/>
              </a:tabLst>
            </a:pPr>
            <a:endParaRPr lang="es-ES_tradnl" sz="2800" b="1" dirty="0">
              <a:latin typeface="Candara"/>
              <a:cs typeface="Candara"/>
            </a:endParaRPr>
          </a:p>
          <a:p>
            <a:pPr marL="287020" marR="45720" indent="-274320">
              <a:lnSpc>
                <a:spcPct val="100000"/>
              </a:lnSpc>
              <a:spcBef>
                <a:spcPts val="575"/>
              </a:spcBef>
              <a:buClr>
                <a:srgbClr val="30B6FC"/>
              </a:buClr>
              <a:buFont typeface="Symbol"/>
              <a:buChar char=""/>
              <a:tabLst>
                <a:tab pos="287020" algn="l"/>
              </a:tabLst>
            </a:pPr>
            <a:r>
              <a:rPr lang="es-ES_tradnl" sz="2800" b="1" u="sng" spc="-5" dirty="0">
                <a:solidFill>
                  <a:srgbClr val="0080FF"/>
                </a:solidFill>
                <a:uFill>
                  <a:solidFill>
                    <a:srgbClr val="0080FF"/>
                  </a:solidFill>
                </a:uFill>
                <a:latin typeface="Candara"/>
                <a:cs typeface="Candara"/>
                <a:hlinkClick r:id="rId4"/>
              </a:rPr>
              <a:t>http://www.ilo.org/ifpdial/areas-of-work/industrial-and-  employment-relations/lang--</a:t>
            </a:r>
            <a:r>
              <a:rPr lang="es-ES_tradnl" sz="2800" b="1" u="sng" spc="-5" dirty="0" smtClean="0">
                <a:solidFill>
                  <a:srgbClr val="0080FF"/>
                </a:solidFill>
                <a:uFill>
                  <a:solidFill>
                    <a:srgbClr val="0080FF"/>
                  </a:solidFill>
                </a:uFill>
                <a:latin typeface="Candara"/>
                <a:cs typeface="Candara"/>
                <a:hlinkClick r:id="rId4"/>
              </a:rPr>
              <a:t>es/index.htm</a:t>
            </a:r>
            <a:endParaRPr lang="es-ES_tradnl" sz="2800" b="1" u="sng" spc="-5" dirty="0" smtClean="0">
              <a:solidFill>
                <a:srgbClr val="0080FF"/>
              </a:solidFill>
              <a:uFill>
                <a:solidFill>
                  <a:srgbClr val="0080FF"/>
                </a:solidFill>
              </a:uFill>
              <a:latin typeface="Candara"/>
              <a:cs typeface="Candara"/>
            </a:endParaRPr>
          </a:p>
          <a:p>
            <a:pPr marL="287020" marR="45720" indent="-274320">
              <a:lnSpc>
                <a:spcPct val="100000"/>
              </a:lnSpc>
              <a:spcBef>
                <a:spcPts val="575"/>
              </a:spcBef>
              <a:buClr>
                <a:srgbClr val="30B6FC"/>
              </a:buClr>
              <a:buFont typeface="Symbol"/>
              <a:buChar char=""/>
              <a:tabLst>
                <a:tab pos="287020" algn="l"/>
              </a:tabLst>
            </a:pPr>
            <a:endParaRPr lang="es-ES_tradnl" sz="2800" b="1" dirty="0">
              <a:latin typeface="Candara"/>
              <a:cs typeface="Candara"/>
            </a:endParaRPr>
          </a:p>
          <a:p>
            <a:pPr marL="287020" marR="974090" indent="-274320">
              <a:lnSpc>
                <a:spcPct val="100000"/>
              </a:lnSpc>
              <a:spcBef>
                <a:spcPts val="575"/>
              </a:spcBef>
              <a:buClr>
                <a:srgbClr val="30B6FC"/>
              </a:buClr>
              <a:buFont typeface="Symbol"/>
              <a:buChar char=""/>
              <a:tabLst>
                <a:tab pos="287020" algn="l"/>
              </a:tabLst>
            </a:pPr>
            <a:r>
              <a:rPr lang="es-ES_tradnl" sz="2800" b="1" u="sng" spc="-5" dirty="0">
                <a:solidFill>
                  <a:srgbClr val="0080FF"/>
                </a:solidFill>
                <a:uFill>
                  <a:solidFill>
                    <a:srgbClr val="0080FF"/>
                  </a:solidFill>
                </a:uFill>
                <a:latin typeface="Candara"/>
                <a:cs typeface="Candara"/>
                <a:hlinkClick r:id="rId5"/>
              </a:rPr>
              <a:t>http://es.slideshare.net/guest35234c/relaciones-  </a:t>
            </a:r>
            <a:r>
              <a:rPr lang="es-ES_tradnl" sz="2800" b="1" u="sng" dirty="0" smtClean="0">
                <a:solidFill>
                  <a:srgbClr val="0080FF"/>
                </a:solidFill>
                <a:uFill>
                  <a:solidFill>
                    <a:srgbClr val="0080FF"/>
                  </a:solidFill>
                </a:uFill>
                <a:latin typeface="Candara"/>
                <a:cs typeface="Candara"/>
                <a:hlinkClick r:id="rId5"/>
              </a:rPr>
              <a:t>laborales-presentation</a:t>
            </a:r>
            <a:endParaRPr lang="es-ES_tradnl" sz="2800" b="1" u="sng" dirty="0" smtClean="0">
              <a:solidFill>
                <a:srgbClr val="0080FF"/>
              </a:solidFill>
              <a:uFill>
                <a:solidFill>
                  <a:srgbClr val="0080FF"/>
                </a:solidFill>
              </a:uFill>
              <a:latin typeface="Candara"/>
              <a:cs typeface="Candara"/>
            </a:endParaRPr>
          </a:p>
          <a:p>
            <a:pPr marL="287020" marR="974090" indent="-274320">
              <a:lnSpc>
                <a:spcPct val="100000"/>
              </a:lnSpc>
              <a:spcBef>
                <a:spcPts val="575"/>
              </a:spcBef>
              <a:buClr>
                <a:srgbClr val="30B6FC"/>
              </a:buClr>
              <a:buFont typeface="Symbol"/>
              <a:buChar char=""/>
              <a:tabLst>
                <a:tab pos="287020" algn="l"/>
              </a:tabLst>
            </a:pPr>
            <a:endParaRPr lang="es-ES_tradnl" sz="2800" b="1" dirty="0">
              <a:latin typeface="Candara"/>
              <a:cs typeface="Candara"/>
            </a:endParaRPr>
          </a:p>
          <a:p>
            <a:pPr marL="353695" indent="-340995">
              <a:lnSpc>
                <a:spcPct val="100000"/>
              </a:lnSpc>
              <a:spcBef>
                <a:spcPts val="580"/>
              </a:spcBef>
              <a:buClr>
                <a:srgbClr val="30B6FC"/>
              </a:buClr>
              <a:buFont typeface="Symbol"/>
              <a:buChar char=""/>
              <a:tabLst>
                <a:tab pos="353695" algn="l"/>
                <a:tab pos="354330" algn="l"/>
              </a:tabLst>
            </a:pPr>
            <a:r>
              <a:rPr lang="es-ES_tradnl" sz="2800" b="1" u="sng" spc="-5" dirty="0">
                <a:solidFill>
                  <a:srgbClr val="0080FF"/>
                </a:solidFill>
                <a:uFill>
                  <a:solidFill>
                    <a:srgbClr val="0080FF"/>
                  </a:solidFill>
                </a:uFill>
                <a:latin typeface="Candara"/>
                <a:cs typeface="Candara"/>
                <a:hlinkClick r:id="rId6"/>
              </a:rPr>
              <a:t>http://que-significa.com/significado.php?termino=visos</a:t>
            </a:r>
            <a:endParaRPr lang="es-ES_tradnl" sz="2800" b="1" dirty="0">
              <a:latin typeface="Candara"/>
              <a:cs typeface="Candara"/>
            </a:endParaRPr>
          </a:p>
        </p:txBody>
      </p:sp>
    </p:spTree>
    <p:extLst>
      <p:ext uri="{BB962C8B-B14F-4D97-AF65-F5344CB8AC3E}">
        <p14:creationId xmlns:p14="http://schemas.microsoft.com/office/powerpoint/2010/main" val="2004849008"/>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49154"/>
                                        </p:tgtEl>
                                        <p:attrNameLst>
                                          <p:attrName>style.visibility</p:attrName>
                                        </p:attrNameLst>
                                      </p:cBhvr>
                                      <p:to>
                                        <p:strVal val="visible"/>
                                      </p:to>
                                    </p:set>
                                    <p:anim calcmode="lin" valueType="num">
                                      <p:cBhvr additive="base">
                                        <p:cTn id="7" dur="500" fill="hold"/>
                                        <p:tgtEl>
                                          <p:spTgt spid="49154"/>
                                        </p:tgtEl>
                                        <p:attrNameLst>
                                          <p:attrName>ppt_x</p:attrName>
                                        </p:attrNameLst>
                                      </p:cBhvr>
                                      <p:tavLst>
                                        <p:tav tm="0">
                                          <p:val>
                                            <p:strVal val="0-#ppt_w/2"/>
                                          </p:val>
                                        </p:tav>
                                        <p:tav tm="100000">
                                          <p:val>
                                            <p:strVal val="#ppt_x"/>
                                          </p:val>
                                        </p:tav>
                                      </p:tavLst>
                                    </p:anim>
                                    <p:anim calcmode="lin" valueType="num">
                                      <p:cBhvr additive="base">
                                        <p:cTn id="8" dur="500" fill="hold"/>
                                        <p:tgtEl>
                                          <p:spTgt spid="491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58" name="Rectangle 2"/>
          <p:cNvSpPr>
            <a:spLocks noChangeArrowheads="1"/>
          </p:cNvSpPr>
          <p:nvPr/>
        </p:nvSpPr>
        <p:spPr bwMode="auto">
          <a:xfrm>
            <a:off x="1524000" y="228600"/>
            <a:ext cx="6667500" cy="609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lnSpc>
                <a:spcPct val="90000"/>
              </a:lnSpc>
            </a:pPr>
            <a:r>
              <a:rPr lang="es-MX" altLang="es-MX" b="1">
                <a:solidFill>
                  <a:schemeClr val="tx2"/>
                </a:solidFill>
                <a:effectLst>
                  <a:outerShdw blurRad="38100" dist="38100" dir="2700000" algn="tl">
                    <a:srgbClr val="C0C0C0"/>
                  </a:outerShdw>
                </a:effectLst>
                <a:latin typeface="Arial" pitchFamily="34" charset="0"/>
              </a:rPr>
              <a:t>MODELOS DE CUSTODIA, AUTOCRATICOS, DE APOYO Y COLEGIAL.</a:t>
            </a:r>
          </a:p>
        </p:txBody>
      </p:sp>
      <p:sp>
        <p:nvSpPr>
          <p:cNvPr id="59395" name="Rectangle 3"/>
          <p:cNvSpPr>
            <a:spLocks noChangeArrowheads="1"/>
          </p:cNvSpPr>
          <p:nvPr/>
        </p:nvSpPr>
        <p:spPr bwMode="auto">
          <a:xfrm>
            <a:off x="827088" y="836712"/>
            <a:ext cx="8137525" cy="17851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spcBef>
                <a:spcPct val="50000"/>
              </a:spcBef>
              <a:buClr>
                <a:schemeClr val="bg1"/>
              </a:buClr>
              <a:buSzPct val="75000"/>
            </a:pPr>
            <a:r>
              <a:rPr kumimoji="1" lang="es-ES" altLang="es-MX" sz="2000" b="1" dirty="0" smtClean="0">
                <a:solidFill>
                  <a:srgbClr val="0000CC"/>
                </a:solidFill>
                <a:latin typeface="Arial" pitchFamily="34" charset="0"/>
                <a:cs typeface="Arial" pitchFamily="34" charset="0"/>
              </a:rPr>
              <a:t>ORIENTACIÓN </a:t>
            </a:r>
            <a:r>
              <a:rPr kumimoji="1" lang="es-ES_tradnl" altLang="es-MX" sz="2000" b="1" dirty="0" smtClean="0">
                <a:solidFill>
                  <a:srgbClr val="0000CC"/>
                </a:solidFill>
                <a:latin typeface="Arial" pitchFamily="34" charset="0"/>
                <a:cs typeface="Arial" pitchFamily="34" charset="0"/>
              </a:rPr>
              <a:t>HACIA EL </a:t>
            </a:r>
            <a:r>
              <a:rPr kumimoji="1" lang="es-ES" altLang="es-MX" sz="2000" b="1" dirty="0" smtClean="0">
                <a:solidFill>
                  <a:srgbClr val="FF0000"/>
                </a:solidFill>
                <a:latin typeface="Arial" pitchFamily="34" charset="0"/>
                <a:cs typeface="Arial" pitchFamily="34" charset="0"/>
              </a:rPr>
              <a:t>TRABAJO </a:t>
            </a:r>
            <a:r>
              <a:rPr kumimoji="1" lang="es-ES" altLang="es-MX" sz="2000" b="1" dirty="0">
                <a:solidFill>
                  <a:srgbClr val="FF0000"/>
                </a:solidFill>
                <a:latin typeface="Arial" pitchFamily="34" charset="0"/>
                <a:cs typeface="Arial" pitchFamily="34" charset="0"/>
              </a:rPr>
              <a:t>EN EQUIPO </a:t>
            </a:r>
            <a:r>
              <a:rPr kumimoji="1" lang="es-ES" altLang="es-MX" sz="2000" b="1" dirty="0">
                <a:solidFill>
                  <a:srgbClr val="0000CC"/>
                </a:solidFill>
                <a:latin typeface="Arial" pitchFamily="34" charset="0"/>
                <a:cs typeface="Arial" pitchFamily="34" charset="0"/>
              </a:rPr>
              <a:t>Y LA RESPUESTA DE LOS EMPLEADOS ES LA </a:t>
            </a:r>
            <a:r>
              <a:rPr kumimoji="1" lang="es-ES" altLang="es-MX" sz="2000" b="1" dirty="0">
                <a:solidFill>
                  <a:srgbClr val="FF0000"/>
                </a:solidFill>
                <a:latin typeface="Arial" pitchFamily="34" charset="0"/>
                <a:cs typeface="Arial" pitchFamily="34" charset="0"/>
              </a:rPr>
              <a:t>RESPONSABILIDAD</a:t>
            </a:r>
            <a:r>
              <a:rPr kumimoji="1" lang="es-ES" altLang="es-MX" sz="2000" b="1" dirty="0">
                <a:solidFill>
                  <a:srgbClr val="0000CC"/>
                </a:solidFill>
                <a:latin typeface="Arial" pitchFamily="34" charset="0"/>
                <a:cs typeface="Arial" pitchFamily="34" charset="0"/>
              </a:rPr>
              <a:t> Y </a:t>
            </a:r>
            <a:r>
              <a:rPr kumimoji="1" lang="es-ES" altLang="es-MX" sz="2000" b="1" dirty="0" smtClean="0">
                <a:solidFill>
                  <a:srgbClr val="0000CC"/>
                </a:solidFill>
                <a:latin typeface="Arial" pitchFamily="34" charset="0"/>
                <a:cs typeface="Arial" pitchFamily="34" charset="0"/>
              </a:rPr>
              <a:t> </a:t>
            </a:r>
            <a:r>
              <a:rPr kumimoji="1" lang="es-ES" altLang="es-MX" sz="2000" b="1" dirty="0">
                <a:solidFill>
                  <a:srgbClr val="0000CC"/>
                </a:solidFill>
                <a:latin typeface="Arial" pitchFamily="34" charset="0"/>
                <a:cs typeface="Arial" pitchFamily="34" charset="0"/>
              </a:rPr>
              <a:t>LA OBLIGACIÓN DE CUMPLIR </a:t>
            </a:r>
            <a:r>
              <a:rPr kumimoji="1" lang="es-ES" altLang="es-MX" sz="2000" b="1" dirty="0">
                <a:solidFill>
                  <a:srgbClr val="FF0000"/>
                </a:solidFill>
                <a:latin typeface="Arial" pitchFamily="34" charset="0"/>
                <a:cs typeface="Arial" pitchFamily="34" charset="0"/>
              </a:rPr>
              <a:t>NORMAS</a:t>
            </a:r>
            <a:r>
              <a:rPr kumimoji="1" lang="es-ES" altLang="es-MX" sz="2000" b="1" dirty="0">
                <a:solidFill>
                  <a:srgbClr val="0000CC"/>
                </a:solidFill>
                <a:latin typeface="Arial" pitchFamily="34" charset="0"/>
                <a:cs typeface="Arial" pitchFamily="34" charset="0"/>
              </a:rPr>
              <a:t> DE </a:t>
            </a:r>
            <a:r>
              <a:rPr kumimoji="1" lang="es-ES" altLang="es-MX" sz="2000" b="1" dirty="0">
                <a:solidFill>
                  <a:srgbClr val="FF0000"/>
                </a:solidFill>
                <a:latin typeface="Arial" pitchFamily="34" charset="0"/>
                <a:cs typeface="Arial" pitchFamily="34" charset="0"/>
              </a:rPr>
              <a:t>CALIDAD</a:t>
            </a:r>
            <a:r>
              <a:rPr kumimoji="1" lang="es-ES" altLang="es-MX" sz="2000" b="1" dirty="0">
                <a:solidFill>
                  <a:srgbClr val="0000CC"/>
                </a:solidFill>
                <a:latin typeface="Arial" pitchFamily="34" charset="0"/>
                <a:cs typeface="Arial" pitchFamily="34" charset="0"/>
              </a:rPr>
              <a:t>. </a:t>
            </a:r>
            <a:endParaRPr kumimoji="1" lang="es-MX" altLang="es-MX" sz="2000" b="1" dirty="0">
              <a:solidFill>
                <a:srgbClr val="0000CC"/>
              </a:solidFill>
              <a:latin typeface="Arial" pitchFamily="34" charset="0"/>
              <a:cs typeface="Arial" pitchFamily="34" charset="0"/>
            </a:endParaRPr>
          </a:p>
          <a:p>
            <a:pPr algn="just" eaLnBrk="1" hangingPunct="1">
              <a:spcBef>
                <a:spcPct val="50000"/>
              </a:spcBef>
              <a:buClr>
                <a:schemeClr val="bg1"/>
              </a:buClr>
              <a:buSzPct val="75000"/>
            </a:pPr>
            <a:r>
              <a:rPr kumimoji="1" lang="es-ES" altLang="es-MX" sz="2000" b="1" dirty="0">
                <a:solidFill>
                  <a:srgbClr val="0000CC"/>
                </a:solidFill>
                <a:latin typeface="Arial" pitchFamily="34" charset="0"/>
                <a:cs typeface="Arial" pitchFamily="34" charset="0"/>
              </a:rPr>
              <a:t>EL RESULTADO PSICOLÓGICO DEL MODELO ES LA </a:t>
            </a:r>
            <a:r>
              <a:rPr kumimoji="1" lang="es-ES" altLang="es-MX" sz="2000" b="1" dirty="0">
                <a:solidFill>
                  <a:srgbClr val="FF0000"/>
                </a:solidFill>
                <a:latin typeface="Arial" pitchFamily="34" charset="0"/>
                <a:cs typeface="Arial" pitchFamily="34" charset="0"/>
              </a:rPr>
              <a:t>AUTODISCIPLINA</a:t>
            </a:r>
            <a:r>
              <a:rPr kumimoji="1" lang="es-ES" altLang="es-MX" sz="2000" b="1" dirty="0">
                <a:solidFill>
                  <a:srgbClr val="0000CC"/>
                </a:solidFill>
                <a:latin typeface="Arial" pitchFamily="34" charset="0"/>
                <a:cs typeface="Arial" pitchFamily="34" charset="0"/>
              </a:rPr>
              <a:t>.</a:t>
            </a:r>
          </a:p>
        </p:txBody>
      </p:sp>
      <p:pic>
        <p:nvPicPr>
          <p:cNvPr id="140291"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2564904"/>
            <a:ext cx="5940534" cy="39533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429058"/>
                                        </p:tgtEl>
                                        <p:attrNameLst>
                                          <p:attrName>style.visibility</p:attrName>
                                        </p:attrNameLst>
                                      </p:cBhvr>
                                      <p:to>
                                        <p:strVal val="visible"/>
                                      </p:to>
                                    </p:set>
                                    <p:animEffect transition="in" filter="barn(outHorizontal)">
                                      <p:cBhvr>
                                        <p:cTn id="7" dur="500"/>
                                        <p:tgtEl>
                                          <p:spTgt spid="4290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9058" grpId="0" autoUpdateAnimBg="0"/>
    </p:bldLst>
  </p:timing>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667" name="Rectangle 3"/>
          <p:cNvSpPr>
            <a:spLocks noGrp="1" noChangeArrowheads="1"/>
          </p:cNvSpPr>
          <p:nvPr>
            <p:ph type="body" idx="1"/>
          </p:nvPr>
        </p:nvSpPr>
        <p:spPr>
          <a:xfrm>
            <a:off x="900113" y="1125538"/>
            <a:ext cx="7920037" cy="5183187"/>
          </a:xfrm>
          <a:extLst>
            <a:ext uri="{91240B29-F687-4f45-9708-019B960494DF}">
              <a14:hiddenLine xmlns="" xmlns:a14="http://schemas.microsoft.com/office/drawing/2010/main" w="9525">
                <a:solidFill>
                  <a:srgbClr val="FF0000"/>
                </a:solidFill>
                <a:miter lim="800000"/>
                <a:headEnd/>
                <a:tailEnd/>
              </a14:hiddenLine>
            </a:ext>
          </a:extLst>
        </p:spPr>
        <p:txBody>
          <a:bodyPr/>
          <a:lstStyle/>
          <a:p>
            <a:pPr algn="just" eaLnBrk="1" hangingPunct="1">
              <a:spcBef>
                <a:spcPct val="0"/>
              </a:spcBef>
              <a:buClr>
                <a:schemeClr val="bg1"/>
              </a:buClr>
              <a:buFont typeface="Wingdings" pitchFamily="2" charset="2"/>
              <a:buNone/>
            </a:pPr>
            <a:r>
              <a:rPr kumimoji="1" lang="es-ES" altLang="es-MX" sz="2400" b="1" u="sng" dirty="0" smtClean="0">
                <a:solidFill>
                  <a:srgbClr val="CC0000"/>
                </a:solidFill>
                <a:effectLst>
                  <a:outerShdw blurRad="38100" dist="38100" dir="2700000" algn="tl">
                    <a:srgbClr val="C0C0C0"/>
                  </a:outerShdw>
                </a:effectLst>
                <a:cs typeface="Arial" pitchFamily="34" charset="0"/>
              </a:rPr>
              <a:t>CONCLUSIONES </a:t>
            </a:r>
            <a:r>
              <a:rPr kumimoji="1" lang="es-ES_tradnl" altLang="es-MX" sz="2400" b="1" u="sng" dirty="0" smtClean="0">
                <a:solidFill>
                  <a:srgbClr val="CC0000"/>
                </a:solidFill>
                <a:effectLst>
                  <a:outerShdw blurRad="38100" dist="38100" dir="2700000" algn="tl">
                    <a:srgbClr val="C0C0C0"/>
                  </a:outerShdw>
                </a:effectLst>
                <a:cs typeface="Arial" pitchFamily="34" charset="0"/>
              </a:rPr>
              <a:t>:</a:t>
            </a:r>
            <a:endParaRPr kumimoji="1" lang="es-ES" altLang="es-MX" sz="2400" b="1" dirty="0" smtClean="0">
              <a:solidFill>
                <a:srgbClr val="0000CC"/>
              </a:solidFill>
              <a:effectLst>
                <a:outerShdw blurRad="38100" dist="38100" dir="2700000" algn="tl">
                  <a:srgbClr val="C0C0C0"/>
                </a:outerShdw>
              </a:effectLst>
              <a:cs typeface="Arial" pitchFamily="34" charset="0"/>
            </a:endParaRPr>
          </a:p>
          <a:p>
            <a:pPr algn="just" eaLnBrk="1" hangingPunct="1">
              <a:spcBef>
                <a:spcPct val="0"/>
              </a:spcBef>
              <a:buClr>
                <a:srgbClr val="000090"/>
              </a:buClr>
            </a:pPr>
            <a:r>
              <a:rPr kumimoji="1" lang="es-ES" altLang="es-MX" sz="2400" b="1" dirty="0" smtClean="0">
                <a:solidFill>
                  <a:srgbClr val="0000CC"/>
                </a:solidFill>
                <a:cs typeface="Arial" pitchFamily="34" charset="0"/>
              </a:rPr>
              <a:t>EN LA PRÁCTICA ESTÁN </a:t>
            </a:r>
            <a:r>
              <a:rPr kumimoji="1" lang="es-ES" altLang="es-MX" sz="2400" b="1" u="sng" dirty="0" smtClean="0">
                <a:solidFill>
                  <a:srgbClr val="FF0000"/>
                </a:solidFill>
                <a:cs typeface="Arial" pitchFamily="34" charset="0"/>
              </a:rPr>
              <a:t>SUJETOS A CAMBIOS</a:t>
            </a:r>
            <a:r>
              <a:rPr kumimoji="1" lang="es-MX" altLang="es-MX" sz="2400" b="1" u="sng" dirty="0" smtClean="0">
                <a:solidFill>
                  <a:srgbClr val="FF0000"/>
                </a:solidFill>
                <a:cs typeface="Arial" pitchFamily="34" charset="0"/>
              </a:rPr>
              <a:t> </a:t>
            </a:r>
            <a:r>
              <a:rPr kumimoji="1" lang="es-ES" altLang="es-MX" sz="2400" b="1" dirty="0" smtClean="0">
                <a:solidFill>
                  <a:srgbClr val="0000CC"/>
                </a:solidFill>
                <a:cs typeface="Arial" pitchFamily="34" charset="0"/>
              </a:rPr>
              <a:t>EVOLUTIVOS.</a:t>
            </a:r>
          </a:p>
          <a:p>
            <a:pPr algn="just" eaLnBrk="1" hangingPunct="1">
              <a:spcBef>
                <a:spcPct val="0"/>
              </a:spcBef>
              <a:buClr>
                <a:srgbClr val="000090"/>
              </a:buClr>
            </a:pPr>
            <a:r>
              <a:rPr kumimoji="1" lang="es-ES" altLang="es-MX" sz="2400" b="1" dirty="0" smtClean="0">
                <a:solidFill>
                  <a:srgbClr val="0000CC"/>
                </a:solidFill>
                <a:cs typeface="Arial" pitchFamily="34" charset="0"/>
              </a:rPr>
              <a:t>SE HALLAN EN </a:t>
            </a:r>
            <a:r>
              <a:rPr kumimoji="1" lang="es-ES" altLang="es-MX" sz="2400" b="1" u="sng" dirty="0" smtClean="0">
                <a:solidFill>
                  <a:srgbClr val="FF0000"/>
                </a:solidFill>
                <a:cs typeface="Arial" pitchFamily="34" charset="0"/>
              </a:rPr>
              <a:t>FUNCIÓN</a:t>
            </a:r>
            <a:r>
              <a:rPr kumimoji="1" lang="es-ES" altLang="es-MX" sz="2400" b="1" dirty="0" smtClean="0">
                <a:solidFill>
                  <a:srgbClr val="0000CC"/>
                </a:solidFill>
                <a:cs typeface="Arial" pitchFamily="34" charset="0"/>
              </a:rPr>
              <a:t> DE LAS NECESIDADES DE LOS EMPLEADOS.</a:t>
            </a:r>
          </a:p>
          <a:p>
            <a:pPr algn="just" eaLnBrk="1" hangingPunct="1">
              <a:spcBef>
                <a:spcPct val="0"/>
              </a:spcBef>
              <a:buClr>
                <a:srgbClr val="000090"/>
              </a:buClr>
            </a:pPr>
            <a:r>
              <a:rPr kumimoji="1" lang="es-ES" altLang="es-MX" sz="2400" b="1" u="sng" dirty="0" smtClean="0">
                <a:solidFill>
                  <a:srgbClr val="FF0000"/>
                </a:solidFill>
                <a:cs typeface="Arial" pitchFamily="34" charset="0"/>
              </a:rPr>
              <a:t>CUALQUIERA</a:t>
            </a:r>
            <a:r>
              <a:rPr kumimoji="1" lang="es-ES" altLang="es-MX" sz="2400" b="1" dirty="0" smtClean="0">
                <a:solidFill>
                  <a:srgbClr val="0000CC"/>
                </a:solidFill>
                <a:cs typeface="Arial" pitchFamily="34" charset="0"/>
              </a:rPr>
              <a:t> DE ELLOS PUEDE EXPLICARSE EXITOSAMENTE EN ALGUNAS SITUACIONES.</a:t>
            </a:r>
          </a:p>
          <a:p>
            <a:pPr algn="just" eaLnBrk="1" hangingPunct="1">
              <a:spcBef>
                <a:spcPct val="0"/>
              </a:spcBef>
              <a:buClr>
                <a:srgbClr val="000090"/>
              </a:buClr>
            </a:pPr>
            <a:r>
              <a:rPr kumimoji="1" lang="es-ES" altLang="es-MX" sz="2400" b="1" dirty="0" smtClean="0">
                <a:solidFill>
                  <a:srgbClr val="0000CC"/>
                </a:solidFill>
                <a:cs typeface="Arial" pitchFamily="34" charset="0"/>
              </a:rPr>
              <a:t>SE PUEDEN </a:t>
            </a:r>
            <a:r>
              <a:rPr kumimoji="1" lang="es-ES" altLang="es-MX" sz="2400" b="1" u="sng" dirty="0" smtClean="0">
                <a:solidFill>
                  <a:srgbClr val="FF0000"/>
                </a:solidFill>
                <a:cs typeface="Arial" pitchFamily="34" charset="0"/>
              </a:rPr>
              <a:t>MODIFICAR, AMPLIAR</a:t>
            </a:r>
            <a:r>
              <a:rPr kumimoji="1" lang="es-MX" altLang="es-MX" sz="2400" b="1" dirty="0" smtClean="0">
                <a:solidFill>
                  <a:srgbClr val="0000CC"/>
                </a:solidFill>
                <a:cs typeface="Arial" pitchFamily="34" charset="0"/>
              </a:rPr>
              <a:t>  O ESPECIALIZAR.</a:t>
            </a:r>
          </a:p>
          <a:p>
            <a:pPr algn="just" eaLnBrk="1" hangingPunct="1">
              <a:spcBef>
                <a:spcPct val="0"/>
              </a:spcBef>
              <a:buClr>
                <a:schemeClr val="bg1"/>
              </a:buClr>
              <a:buFont typeface="Wingdings" pitchFamily="2" charset="2"/>
              <a:buNone/>
            </a:pPr>
            <a:endParaRPr kumimoji="1" lang="es-ES" altLang="es-MX" sz="2400" b="1" dirty="0" smtClean="0">
              <a:solidFill>
                <a:srgbClr val="0000CC"/>
              </a:solidFill>
              <a:cs typeface="Arial" pitchFamily="34" charset="0"/>
            </a:endParaRPr>
          </a:p>
          <a:p>
            <a:pPr algn="just" eaLnBrk="1" hangingPunct="1">
              <a:buFont typeface="Wingdings" pitchFamily="2" charset="2"/>
              <a:buNone/>
            </a:pPr>
            <a:endParaRPr lang="es-ES" altLang="es-MX" sz="2400" b="1" dirty="0" smtClean="0">
              <a:solidFill>
                <a:srgbClr val="0000CC"/>
              </a:solidFill>
            </a:endParaRPr>
          </a:p>
        </p:txBody>
      </p:sp>
      <p:sp>
        <p:nvSpPr>
          <p:cNvPr id="113668" name="Rectangle 4"/>
          <p:cNvSpPr>
            <a:spLocks noGrp="1" noChangeArrowheads="1"/>
          </p:cNvSpPr>
          <p:nvPr>
            <p:ph type="title"/>
          </p:nvPr>
        </p:nvSpPr>
        <p:spPr>
          <a:xfrm>
            <a:off x="1295400" y="457200"/>
            <a:ext cx="7072313" cy="609600"/>
          </a:xfrm>
        </p:spPr>
        <p:txBody>
          <a:bodyPr lIns="92075" tIns="46038" rIns="92075" bIns="46038"/>
          <a:lstStyle/>
          <a:p>
            <a:pPr algn="ctr" eaLnBrk="1" hangingPunct="1"/>
            <a:r>
              <a:rPr lang="es-MX" altLang="es-MX" sz="2400" smtClean="0">
                <a:effectLst>
                  <a:outerShdw blurRad="38100" dist="38100" dir="2700000" algn="tl">
                    <a:srgbClr val="C0C0C0"/>
                  </a:outerShdw>
                </a:effectLst>
              </a:rPr>
              <a:t>MODELOS DE CUSTODIA, AUTOCRATICOS, DE APOYO Y COLEGIAL.</a:t>
            </a:r>
          </a:p>
        </p:txBody>
      </p:sp>
      <p:pic>
        <p:nvPicPr>
          <p:cNvPr id="2" name="Imagen 1"/>
          <p:cNvPicPr>
            <a:picLocks noChangeAspect="1"/>
          </p:cNvPicPr>
          <p:nvPr/>
        </p:nvPicPr>
        <p:blipFill>
          <a:blip r:embed="rId2"/>
          <a:stretch>
            <a:fillRect/>
          </a:stretch>
        </p:blipFill>
        <p:spPr>
          <a:xfrm>
            <a:off x="5436096" y="4149080"/>
            <a:ext cx="3454400" cy="23495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113668"/>
                                        </p:tgtEl>
                                        <p:attrNameLst>
                                          <p:attrName>style.visibility</p:attrName>
                                        </p:attrNameLst>
                                      </p:cBhvr>
                                      <p:to>
                                        <p:strVal val="visible"/>
                                      </p:to>
                                    </p:set>
                                    <p:animEffect transition="in" filter="barn(outHorizontal)">
                                      <p:cBhvr>
                                        <p:cTn id="7" dur="500"/>
                                        <p:tgtEl>
                                          <p:spTgt spid="1136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8" grpId="0" autoUpdateAnimBg="0"/>
    </p:bldLst>
  </p:timing>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1306513" y="404664"/>
            <a:ext cx="7072312" cy="609600"/>
          </a:xfrm>
        </p:spPr>
        <p:txBody>
          <a:bodyPr lIns="92075" tIns="46038" rIns="92075" bIns="46038"/>
          <a:lstStyle/>
          <a:p>
            <a:pPr algn="ctr" eaLnBrk="1" hangingPunct="1">
              <a:defRPr/>
            </a:pPr>
            <a:r>
              <a:rPr lang="es-MX" sz="2800" dirty="0" smtClean="0">
                <a:effectLst>
                  <a:outerShdw blurRad="38100" dist="38100" dir="2700000" algn="tl">
                    <a:srgbClr val="C0C0C0"/>
                  </a:outerShdw>
                </a:effectLst>
                <a:ea typeface="+mj-ea"/>
                <a:cs typeface="+mj-cs"/>
              </a:rPr>
              <a:t>RECIPROCIDAD ENTRE INDIVIDUOS Y ORGANIZACIONES</a:t>
            </a:r>
            <a:endParaRPr lang="es-ES" sz="2800" dirty="0" smtClean="0">
              <a:effectLst>
                <a:outerShdw blurRad="38100" dist="38100" dir="2700000" algn="tl">
                  <a:srgbClr val="C0C0C0"/>
                </a:outerShdw>
              </a:effectLst>
              <a:ea typeface="+mj-ea"/>
              <a:cs typeface="+mj-cs"/>
            </a:endParaRPr>
          </a:p>
        </p:txBody>
      </p:sp>
      <p:sp>
        <p:nvSpPr>
          <p:cNvPr id="86019" name="Text Box 3"/>
          <p:cNvSpPr txBox="1">
            <a:spLocks noChangeArrowheads="1"/>
          </p:cNvSpPr>
          <p:nvPr/>
        </p:nvSpPr>
        <p:spPr bwMode="auto">
          <a:xfrm>
            <a:off x="2868613" y="6448425"/>
            <a:ext cx="3416300"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r>
              <a:rPr kumimoji="1" lang="es-ES" sz="1000" b="1" smtClean="0">
                <a:solidFill>
                  <a:schemeClr val="tx2"/>
                </a:solidFill>
                <a:latin typeface="Arial" charset="0"/>
              </a:rPr>
              <a:t>PROHIBIDA SU  REPRODUCCION TOTAL O PARCIAL</a:t>
            </a:r>
          </a:p>
        </p:txBody>
      </p:sp>
      <p:sp>
        <p:nvSpPr>
          <p:cNvPr id="86021" name="Rectangle 5"/>
          <p:cNvSpPr>
            <a:spLocks noGrp="1" noChangeArrowheads="1"/>
          </p:cNvSpPr>
          <p:nvPr>
            <p:ph type="body" idx="1"/>
          </p:nvPr>
        </p:nvSpPr>
        <p:spPr>
          <a:xfrm>
            <a:off x="1219200" y="1157064"/>
            <a:ext cx="7467600" cy="4648200"/>
          </a:xfrm>
        </p:spPr>
        <p:txBody>
          <a:bodyPr/>
          <a:lstStyle/>
          <a:p>
            <a:pPr marL="0" indent="0" algn="just" eaLnBrk="1" hangingPunct="1">
              <a:lnSpc>
                <a:spcPct val="90000"/>
              </a:lnSpc>
              <a:buFont typeface="Wingdings" charset="0"/>
              <a:buNone/>
              <a:defRPr/>
            </a:pPr>
            <a:r>
              <a:rPr lang="es-MX" sz="2400" b="1" dirty="0" smtClean="0">
                <a:solidFill>
                  <a:srgbClr val="0000CC"/>
                </a:solidFill>
                <a:ea typeface="ＭＳ Ｐゴシック" charset="0"/>
                <a:cs typeface="+mn-cs"/>
              </a:rPr>
              <a:t>LAS </a:t>
            </a:r>
            <a:r>
              <a:rPr lang="es-MX" sz="2400" b="1" dirty="0">
                <a:solidFill>
                  <a:srgbClr val="0000CC"/>
                </a:solidFill>
                <a:ea typeface="ＭＳ Ｐゴシック" charset="0"/>
                <a:cs typeface="+mn-cs"/>
              </a:rPr>
              <a:t>ORGANIZACIONES TIENEN UN </a:t>
            </a:r>
            <a:r>
              <a:rPr lang="es-MX" sz="2400" b="1" i="1" u="sng" dirty="0">
                <a:solidFill>
                  <a:srgbClr val="CC0000"/>
                </a:solidFill>
                <a:effectLst>
                  <a:outerShdw blurRad="38100" dist="38100" dir="2700000" algn="tl">
                    <a:srgbClr val="DDDDDD"/>
                  </a:outerShdw>
                </a:effectLst>
                <a:ea typeface="ＭＳ Ｐゴシック" charset="0"/>
                <a:cs typeface="+mn-cs"/>
              </a:rPr>
              <a:t>ENFOQUE MAS </a:t>
            </a:r>
            <a:r>
              <a:rPr lang="es-MX" sz="2400" b="1" i="1" u="sng" dirty="0" smtClean="0">
                <a:solidFill>
                  <a:srgbClr val="CC0000"/>
                </a:solidFill>
                <a:effectLst>
                  <a:outerShdw blurRad="38100" dist="38100" dir="2700000" algn="tl">
                    <a:srgbClr val="DDDDDD"/>
                  </a:outerShdw>
                </a:effectLst>
                <a:ea typeface="ＭＳ Ｐゴシック" charset="0"/>
                <a:cs typeface="+mn-cs"/>
              </a:rPr>
              <a:t>HUMANO</a:t>
            </a:r>
            <a:r>
              <a:rPr lang="es-MX" sz="2400" b="1" dirty="0" smtClean="0">
                <a:solidFill>
                  <a:srgbClr val="0000CC"/>
                </a:solidFill>
                <a:ea typeface="ＭＳ Ｐゴシック" charset="0"/>
                <a:cs typeface="+mn-cs"/>
              </a:rPr>
              <a:t> </a:t>
            </a:r>
            <a:r>
              <a:rPr lang="es-MX" sz="2400" b="1" dirty="0">
                <a:solidFill>
                  <a:srgbClr val="0000CC"/>
                </a:solidFill>
                <a:ea typeface="ＭＳ Ｐゴシック" charset="0"/>
                <a:cs typeface="+mn-cs"/>
              </a:rPr>
              <a:t>SE PREOCUPAN POR EL DESARROLLO  Y BIENESTAR DE LAS </a:t>
            </a:r>
            <a:r>
              <a:rPr lang="es-MX" sz="2400" b="1" dirty="0" smtClean="0">
                <a:solidFill>
                  <a:srgbClr val="0000CC"/>
                </a:solidFill>
                <a:ea typeface="ＭＳ Ｐゴシック" charset="0"/>
                <a:cs typeface="+mn-cs"/>
              </a:rPr>
              <a:t>PERSONAS, CREANDO SINERGIA</a:t>
            </a:r>
            <a:r>
              <a:rPr lang="es-MX" sz="2400" b="1" dirty="0">
                <a:solidFill>
                  <a:srgbClr val="0000CC"/>
                </a:solidFill>
                <a:ea typeface="ＭＳ Ｐゴシック" charset="0"/>
                <a:cs typeface="+mn-cs"/>
              </a:rPr>
              <a:t>, YA QUE LA FINALIDAD DE LAS ORGANIZACIONES HOY EN DIA,  </a:t>
            </a:r>
            <a:r>
              <a:rPr lang="es-MX" sz="2400" b="1" dirty="0" smtClean="0">
                <a:solidFill>
                  <a:srgbClr val="0000CC"/>
                </a:solidFill>
                <a:ea typeface="ＭＳ Ｐゴシック" charset="0"/>
                <a:cs typeface="+mn-cs"/>
              </a:rPr>
              <a:t>ES </a:t>
            </a:r>
            <a:r>
              <a:rPr lang="es-MX" sz="2400" b="1" dirty="0">
                <a:solidFill>
                  <a:srgbClr val="339933"/>
                </a:solidFill>
                <a:effectLst>
                  <a:outerShdw blurRad="38100" dist="38100" dir="2700000" algn="tl">
                    <a:srgbClr val="DDDDDD"/>
                  </a:outerShdw>
                </a:effectLst>
                <a:ea typeface="ＭＳ Ｐゴシック" charset="0"/>
                <a:cs typeface="+mn-cs"/>
              </a:rPr>
              <a:t>GANAR-GANAR</a:t>
            </a:r>
            <a:r>
              <a:rPr lang="es-MX" sz="2400" b="1" dirty="0">
                <a:solidFill>
                  <a:srgbClr val="0000CC"/>
                </a:solidFill>
                <a:ea typeface="ＭＳ Ｐゴシック" charset="0"/>
                <a:cs typeface="+mn-cs"/>
              </a:rPr>
              <a:t>. </a:t>
            </a:r>
            <a:endParaRPr lang="es-ES" sz="2400" b="1" dirty="0">
              <a:solidFill>
                <a:srgbClr val="0000CC"/>
              </a:solidFill>
              <a:ea typeface="ＭＳ Ｐゴシック" charset="0"/>
              <a:cs typeface="+mn-cs"/>
            </a:endParaRPr>
          </a:p>
        </p:txBody>
      </p:sp>
      <p:pic>
        <p:nvPicPr>
          <p:cNvPr id="142340" name="Imagen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76055" y="3140968"/>
            <a:ext cx="3723191" cy="33843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42342" name="Imagen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051720" y="3717032"/>
            <a:ext cx="2070100" cy="2070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86018"/>
                                        </p:tgtEl>
                                        <p:attrNameLst>
                                          <p:attrName>style.visibility</p:attrName>
                                        </p:attrNameLst>
                                      </p:cBhvr>
                                      <p:to>
                                        <p:strVal val="visible"/>
                                      </p:to>
                                    </p:set>
                                    <p:animEffect transition="in" filter="barn(outHorizontal)">
                                      <p:cBhvr>
                                        <p:cTn id="7" dur="500"/>
                                        <p:tgtEl>
                                          <p:spTgt spid="86018"/>
                                        </p:tgtEl>
                                      </p:cBhvr>
                                    </p:animEffect>
                                  </p:childTnLst>
                                </p:cTn>
                              </p:par>
                            </p:childTnLst>
                          </p:cTn>
                        </p:par>
                        <p:par>
                          <p:cTn id="8" fill="hold" nodeType="afterGroup">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86019"/>
                                        </p:tgtEl>
                                        <p:attrNameLst>
                                          <p:attrName>style.visibility</p:attrName>
                                        </p:attrNameLst>
                                      </p:cBhvr>
                                      <p:to>
                                        <p:strVal val="visible"/>
                                      </p:to>
                                    </p:set>
                                    <p:anim calcmode="lin" valueType="num">
                                      <p:cBhvr additive="base">
                                        <p:cTn id="11" dur="500" fill="hold"/>
                                        <p:tgtEl>
                                          <p:spTgt spid="86019"/>
                                        </p:tgtEl>
                                        <p:attrNameLst>
                                          <p:attrName>ppt_x</p:attrName>
                                        </p:attrNameLst>
                                      </p:cBhvr>
                                      <p:tavLst>
                                        <p:tav tm="0">
                                          <p:val>
                                            <p:strVal val="0-#ppt_w/2"/>
                                          </p:val>
                                        </p:tav>
                                        <p:tav tm="100000">
                                          <p:val>
                                            <p:strVal val="#ppt_x"/>
                                          </p:val>
                                        </p:tav>
                                      </p:tavLst>
                                    </p:anim>
                                    <p:anim calcmode="lin" valueType="num">
                                      <p:cBhvr additive="base">
                                        <p:cTn id="12" dur="500" fill="hold"/>
                                        <p:tgtEl>
                                          <p:spTgt spid="86019"/>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86021">
                                            <p:txEl>
                                              <p:pRg st="0" end="0"/>
                                            </p:txEl>
                                          </p:spTgt>
                                        </p:tgtEl>
                                        <p:attrNameLst>
                                          <p:attrName>style.visibility</p:attrName>
                                        </p:attrNameLst>
                                      </p:cBhvr>
                                      <p:to>
                                        <p:strVal val="visible"/>
                                      </p:to>
                                    </p:set>
                                    <p:animEffect transition="in" filter="dissolve">
                                      <p:cBhvr>
                                        <p:cTn id="16" dur="500"/>
                                        <p:tgtEl>
                                          <p:spTgt spid="860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8" grpId="0" autoUpdateAnimBg="0"/>
      <p:bldP spid="86019" grpId="0" autoUpdateAnimBg="0"/>
      <p:bldP spid="86021" grpId="0" build="p" autoUpdateAnimBg="0" advAuto="0"/>
    </p:bldLst>
  </p:timing>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1244103" y="116632"/>
            <a:ext cx="7072313" cy="609600"/>
          </a:xfrm>
        </p:spPr>
        <p:txBody>
          <a:bodyPr lIns="92075" tIns="46038" rIns="92075" bIns="46038"/>
          <a:lstStyle/>
          <a:p>
            <a:pPr algn="ctr" eaLnBrk="1" hangingPunct="1">
              <a:defRPr/>
            </a:pPr>
            <a:r>
              <a:rPr lang="es-MX" sz="3200" dirty="0" smtClean="0">
                <a:effectLst>
                  <a:outerShdw blurRad="38100" dist="38100" dir="2700000" algn="tl">
                    <a:srgbClr val="C0C0C0"/>
                  </a:outerShdw>
                </a:effectLst>
                <a:ea typeface="+mj-ea"/>
                <a:cs typeface="+mj-cs"/>
              </a:rPr>
              <a:t>RELACIONES DE INTERCAMBIO</a:t>
            </a:r>
            <a:endParaRPr lang="es-ES" sz="3200" dirty="0" smtClean="0">
              <a:effectLst>
                <a:outerShdw blurRad="38100" dist="38100" dir="2700000" algn="tl">
                  <a:srgbClr val="C0C0C0"/>
                </a:outerShdw>
              </a:effectLst>
              <a:ea typeface="+mj-ea"/>
              <a:cs typeface="+mj-cs"/>
            </a:endParaRPr>
          </a:p>
        </p:txBody>
      </p:sp>
      <p:sp>
        <p:nvSpPr>
          <p:cNvPr id="88067" name="Text Box 3"/>
          <p:cNvSpPr txBox="1">
            <a:spLocks noChangeArrowheads="1"/>
          </p:cNvSpPr>
          <p:nvPr/>
        </p:nvSpPr>
        <p:spPr bwMode="auto">
          <a:xfrm>
            <a:off x="2868613" y="6448425"/>
            <a:ext cx="3416300"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r>
              <a:rPr kumimoji="1" lang="es-ES" sz="1000" b="1" smtClean="0">
                <a:solidFill>
                  <a:schemeClr val="tx2"/>
                </a:solidFill>
                <a:latin typeface="Arial" charset="0"/>
              </a:rPr>
              <a:t>PROHIBIDA SU  REPRODUCCION TOTAL O PARCIAL</a:t>
            </a:r>
          </a:p>
        </p:txBody>
      </p:sp>
      <p:sp>
        <p:nvSpPr>
          <p:cNvPr id="88069" name="Text Box 5"/>
          <p:cNvSpPr txBox="1">
            <a:spLocks noChangeArrowheads="1"/>
          </p:cNvSpPr>
          <p:nvPr/>
        </p:nvSpPr>
        <p:spPr bwMode="auto">
          <a:xfrm>
            <a:off x="827584" y="908720"/>
            <a:ext cx="8137525" cy="19389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just" eaLnBrk="1" hangingPunct="1">
              <a:defRPr/>
            </a:pPr>
            <a:r>
              <a:rPr kumimoji="1" lang="es-MX" b="1" dirty="0" smtClean="0">
                <a:solidFill>
                  <a:srgbClr val="0000CC"/>
                </a:solidFill>
                <a:latin typeface="Arial" charset="0"/>
              </a:rPr>
              <a:t>RADICA EN EL BENEFICIO QUE AMBAS PARTES PUEDAN APORTAR </a:t>
            </a:r>
            <a:r>
              <a:rPr kumimoji="1" lang="es-MX" b="1" u="sng" dirty="0" smtClean="0">
                <a:solidFill>
                  <a:srgbClr val="CC0000"/>
                </a:solidFill>
                <a:effectLst>
                  <a:outerShdw blurRad="38100" dist="38100" dir="2700000" algn="tl">
                    <a:srgbClr val="DDDDDD"/>
                  </a:outerShdw>
                </a:effectLst>
                <a:latin typeface="Arial" charset="0"/>
              </a:rPr>
              <a:t>(QUE ME DAS, QUE TE OFREZCO)</a:t>
            </a:r>
            <a:r>
              <a:rPr kumimoji="1" lang="es-MX" b="1" dirty="0" smtClean="0">
                <a:solidFill>
                  <a:srgbClr val="CC0000"/>
                </a:solidFill>
                <a:latin typeface="Arial" charset="0"/>
              </a:rPr>
              <a:t>,</a:t>
            </a:r>
            <a:r>
              <a:rPr kumimoji="1" lang="es-MX" b="1" dirty="0" smtClean="0">
                <a:solidFill>
                  <a:srgbClr val="0000CC"/>
                </a:solidFill>
                <a:latin typeface="Arial" charset="0"/>
              </a:rPr>
              <a:t> LOGRANDO CUMPLIR CON SUS OBJETIVOS </a:t>
            </a:r>
            <a:r>
              <a:rPr kumimoji="1" lang="es-MX" b="1" dirty="0" smtClean="0">
                <a:solidFill>
                  <a:srgbClr val="CC0000"/>
                </a:solidFill>
                <a:latin typeface="Arial" charset="0"/>
              </a:rPr>
              <a:t>(NECESIDADES)</a:t>
            </a:r>
            <a:r>
              <a:rPr kumimoji="1" lang="es-MX" b="1" dirty="0" smtClean="0">
                <a:solidFill>
                  <a:srgbClr val="0000CC"/>
                </a:solidFill>
                <a:latin typeface="Arial" charset="0"/>
              </a:rPr>
              <a:t> PERSONALES Y LLEGANDO CONJUNTAMENTE A UNA META.</a:t>
            </a:r>
            <a:endParaRPr kumimoji="1" lang="es-ES" b="1" dirty="0" smtClean="0">
              <a:solidFill>
                <a:srgbClr val="0000CC"/>
              </a:solidFill>
              <a:latin typeface="Arial" charset="0"/>
            </a:endParaRPr>
          </a:p>
        </p:txBody>
      </p:sp>
      <p:pic>
        <p:nvPicPr>
          <p:cNvPr id="144388" name="Imagen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019925" y="3933056"/>
            <a:ext cx="2016571" cy="18547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44389" name="Imagen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55576" y="3136286"/>
            <a:ext cx="6264696" cy="33581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88066"/>
                                        </p:tgtEl>
                                        <p:attrNameLst>
                                          <p:attrName>style.visibility</p:attrName>
                                        </p:attrNameLst>
                                      </p:cBhvr>
                                      <p:to>
                                        <p:strVal val="visible"/>
                                      </p:to>
                                    </p:set>
                                    <p:animEffect transition="in" filter="barn(outHorizontal)">
                                      <p:cBhvr>
                                        <p:cTn id="7" dur="500"/>
                                        <p:tgtEl>
                                          <p:spTgt spid="88066"/>
                                        </p:tgtEl>
                                      </p:cBhvr>
                                    </p:animEffect>
                                  </p:childTnLst>
                                </p:cTn>
                              </p:par>
                            </p:childTnLst>
                          </p:cTn>
                        </p:par>
                        <p:par>
                          <p:cTn id="8" fill="hold" nodeType="afterGroup">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88067"/>
                                        </p:tgtEl>
                                        <p:attrNameLst>
                                          <p:attrName>style.visibility</p:attrName>
                                        </p:attrNameLst>
                                      </p:cBhvr>
                                      <p:to>
                                        <p:strVal val="visible"/>
                                      </p:to>
                                    </p:set>
                                    <p:anim calcmode="lin" valueType="num">
                                      <p:cBhvr additive="base">
                                        <p:cTn id="11" dur="500" fill="hold"/>
                                        <p:tgtEl>
                                          <p:spTgt spid="88067"/>
                                        </p:tgtEl>
                                        <p:attrNameLst>
                                          <p:attrName>ppt_x</p:attrName>
                                        </p:attrNameLst>
                                      </p:cBhvr>
                                      <p:tavLst>
                                        <p:tav tm="0">
                                          <p:val>
                                            <p:strVal val="0-#ppt_w/2"/>
                                          </p:val>
                                        </p:tav>
                                        <p:tav tm="100000">
                                          <p:val>
                                            <p:strVal val="#ppt_x"/>
                                          </p:val>
                                        </p:tav>
                                      </p:tavLst>
                                    </p:anim>
                                    <p:anim calcmode="lin" valueType="num">
                                      <p:cBhvr additive="base">
                                        <p:cTn id="12" dur="500" fill="hold"/>
                                        <p:tgtEl>
                                          <p:spTgt spid="88067"/>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2" presetClass="entr" presetSubtype="6" fill="hold" grpId="0" nodeType="afterEffect">
                                  <p:stCondLst>
                                    <p:cond delay="0"/>
                                  </p:stCondLst>
                                  <p:childTnLst>
                                    <p:set>
                                      <p:cBhvr>
                                        <p:cTn id="15" dur="1" fill="hold">
                                          <p:stCondLst>
                                            <p:cond delay="0"/>
                                          </p:stCondLst>
                                        </p:cTn>
                                        <p:tgtEl>
                                          <p:spTgt spid="88069"/>
                                        </p:tgtEl>
                                        <p:attrNameLst>
                                          <p:attrName>style.visibility</p:attrName>
                                        </p:attrNameLst>
                                      </p:cBhvr>
                                      <p:to>
                                        <p:strVal val="visible"/>
                                      </p:to>
                                    </p:set>
                                    <p:anim calcmode="lin" valueType="num">
                                      <p:cBhvr additive="base">
                                        <p:cTn id="16" dur="500" fill="hold"/>
                                        <p:tgtEl>
                                          <p:spTgt spid="88069"/>
                                        </p:tgtEl>
                                        <p:attrNameLst>
                                          <p:attrName>ppt_x</p:attrName>
                                        </p:attrNameLst>
                                      </p:cBhvr>
                                      <p:tavLst>
                                        <p:tav tm="0">
                                          <p:val>
                                            <p:strVal val="1+#ppt_w/2"/>
                                          </p:val>
                                        </p:tav>
                                        <p:tav tm="100000">
                                          <p:val>
                                            <p:strVal val="#ppt_x"/>
                                          </p:val>
                                        </p:tav>
                                      </p:tavLst>
                                    </p:anim>
                                    <p:anim calcmode="lin" valueType="num">
                                      <p:cBhvr additive="base">
                                        <p:cTn id="17" dur="500" fill="hold"/>
                                        <p:tgtEl>
                                          <p:spTgt spid="8806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6" grpId="0" autoUpdateAnimBg="0"/>
      <p:bldP spid="88067" grpId="0" autoUpdateAnimBg="0"/>
      <p:bldP spid="88069" grpId="0" autoUpdateAnimBg="0"/>
    </p:bldLst>
  </p:timing>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1233488" y="404813"/>
            <a:ext cx="7072312" cy="609600"/>
          </a:xfrm>
        </p:spPr>
        <p:txBody>
          <a:bodyPr lIns="92075" tIns="46038" rIns="92075" bIns="46038"/>
          <a:lstStyle/>
          <a:p>
            <a:pPr algn="ctr" eaLnBrk="1" hangingPunct="1">
              <a:defRPr/>
            </a:pPr>
            <a:r>
              <a:rPr lang="es-MX" sz="2800" dirty="0" smtClean="0">
                <a:effectLst>
                  <a:outerShdw blurRad="38100" dist="38100" dir="2700000" algn="tl">
                    <a:srgbClr val="C0C0C0"/>
                  </a:outerShdw>
                </a:effectLst>
                <a:ea typeface="+mj-ea"/>
                <a:cs typeface="+mj-cs"/>
              </a:rPr>
              <a:t>CONCEPTO DE INCENTIVOS Y CONTRIBUCIONES</a:t>
            </a:r>
            <a:endParaRPr lang="es-ES" sz="2800" dirty="0" smtClean="0">
              <a:effectLst>
                <a:outerShdw blurRad="38100" dist="38100" dir="2700000" algn="tl">
                  <a:srgbClr val="C0C0C0"/>
                </a:outerShdw>
              </a:effectLst>
              <a:ea typeface="+mj-ea"/>
              <a:cs typeface="+mj-cs"/>
            </a:endParaRPr>
          </a:p>
        </p:txBody>
      </p:sp>
      <p:sp>
        <p:nvSpPr>
          <p:cNvPr id="90115" name="Text Box 3"/>
          <p:cNvSpPr txBox="1">
            <a:spLocks noChangeArrowheads="1"/>
          </p:cNvSpPr>
          <p:nvPr/>
        </p:nvSpPr>
        <p:spPr bwMode="auto">
          <a:xfrm>
            <a:off x="2868613" y="6448425"/>
            <a:ext cx="3416300"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r>
              <a:rPr kumimoji="1" lang="es-ES" sz="1000" b="1" smtClean="0">
                <a:solidFill>
                  <a:schemeClr val="tx2"/>
                </a:solidFill>
                <a:latin typeface="Arial" charset="0"/>
              </a:rPr>
              <a:t>PROHIBIDA SU  REPRODUCCION TOTAL O PARCIAL</a:t>
            </a:r>
          </a:p>
        </p:txBody>
      </p:sp>
      <p:sp>
        <p:nvSpPr>
          <p:cNvPr id="90117" name="Text Box 5"/>
          <p:cNvSpPr txBox="1">
            <a:spLocks noChangeArrowheads="1"/>
          </p:cNvSpPr>
          <p:nvPr/>
        </p:nvSpPr>
        <p:spPr bwMode="auto">
          <a:xfrm>
            <a:off x="827088" y="980728"/>
            <a:ext cx="8137525" cy="37856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b="1" dirty="0">
                <a:solidFill>
                  <a:srgbClr val="CC0000"/>
                </a:solidFill>
                <a:latin typeface="Arial" pitchFamily="34" charset="0"/>
              </a:rPr>
              <a:t>INCENTIVOS:</a:t>
            </a:r>
            <a:r>
              <a:rPr kumimoji="1" lang="es-MX" altLang="es-MX" b="1" dirty="0">
                <a:solidFill>
                  <a:srgbClr val="0000CC"/>
                </a:solidFill>
                <a:latin typeface="Arial" pitchFamily="34" charset="0"/>
              </a:rPr>
              <a:t> </a:t>
            </a:r>
            <a:r>
              <a:rPr kumimoji="1" lang="es-MX" altLang="es-MX" b="1" dirty="0" smtClean="0">
                <a:solidFill>
                  <a:srgbClr val="0000CC"/>
                </a:solidFill>
                <a:latin typeface="Arial" pitchFamily="34" charset="0"/>
              </a:rPr>
              <a:t>ENFOQUES </a:t>
            </a:r>
            <a:r>
              <a:rPr kumimoji="1" lang="es-MX" altLang="es-MX" b="1" dirty="0">
                <a:solidFill>
                  <a:srgbClr val="0000CC"/>
                </a:solidFill>
                <a:latin typeface="Arial" pitchFamily="34" charset="0"/>
              </a:rPr>
              <a:t>DE COMPENSACION QUE IMPULSAN LOGROS  ESPECÍFICOS. </a:t>
            </a:r>
            <a:endParaRPr kumimoji="1" lang="es-MX" altLang="es-MX" b="1" dirty="0" smtClean="0">
              <a:solidFill>
                <a:srgbClr val="0000CC"/>
              </a:solidFill>
              <a:latin typeface="Arial" pitchFamily="34" charset="0"/>
            </a:endParaRPr>
          </a:p>
          <a:p>
            <a:pPr algn="just" eaLnBrk="1" hangingPunct="1"/>
            <a:endParaRPr kumimoji="1" lang="es-MX" altLang="es-MX" b="1" dirty="0">
              <a:solidFill>
                <a:srgbClr val="0000CC"/>
              </a:solidFill>
              <a:latin typeface="Arial" pitchFamily="34" charset="0"/>
            </a:endParaRPr>
          </a:p>
          <a:p>
            <a:pPr algn="just" eaLnBrk="1" hangingPunct="1">
              <a:buFont typeface="Arial" pitchFamily="34" charset="0"/>
              <a:buChar char="•"/>
            </a:pPr>
            <a:r>
              <a:rPr kumimoji="1" lang="es-MX" altLang="es-MX" b="1" dirty="0">
                <a:solidFill>
                  <a:srgbClr val="0000CC"/>
                </a:solidFill>
                <a:latin typeface="Arial" pitchFamily="34" charset="0"/>
              </a:rPr>
              <a:t>ESTABLECEN UNA RELACION ENTRE LOS COSTOS DE LA COMPENSACION Y EL DESEMPEÑO DE LA ORGANIZACIÓN.</a:t>
            </a:r>
          </a:p>
          <a:p>
            <a:pPr algn="just" eaLnBrk="1" hangingPunct="1">
              <a:buFont typeface="Arial" pitchFamily="34" charset="0"/>
              <a:buChar char="•"/>
            </a:pPr>
            <a:r>
              <a:rPr kumimoji="1" lang="es-MX" altLang="es-MX" b="1" dirty="0">
                <a:solidFill>
                  <a:srgbClr val="0000CC"/>
                </a:solidFill>
                <a:latin typeface="Arial" pitchFamily="34" charset="0"/>
              </a:rPr>
              <a:t>ES UNA BASE ENTRE EL DESEMPEÑO DE LAS PERSONAS Y NO EN SU ANTIGÜEDAD O EN LAS HORAS QUE SE HAYA LABORADO.</a:t>
            </a:r>
          </a:p>
          <a:p>
            <a:pPr algn="just" eaLnBrk="1" hangingPunct="1"/>
            <a:endParaRPr kumimoji="1" lang="es-ES" altLang="es-MX" b="1" dirty="0">
              <a:solidFill>
                <a:srgbClr val="0000CC"/>
              </a:solidFill>
              <a:effectLst>
                <a:outerShdw blurRad="38100" dist="38100" dir="2700000" algn="tl">
                  <a:srgbClr val="C0C0C0"/>
                </a:outerShdw>
              </a:effectLst>
              <a:latin typeface="Arial" pitchFamily="34" charset="0"/>
            </a:endParaRPr>
          </a:p>
        </p:txBody>
      </p:sp>
      <p:pic>
        <p:nvPicPr>
          <p:cNvPr id="146436" name="Imagen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72225" y="4384675"/>
            <a:ext cx="2592388" cy="2139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46437" name="Imagen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71550" y="4437063"/>
            <a:ext cx="1262063" cy="18970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46438" name="Imagen 3"/>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78188" y="4438650"/>
            <a:ext cx="2014537" cy="20145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barn(outHorizontal)">
                                      <p:cBhvr>
                                        <p:cTn id="7" dur="500"/>
                                        <p:tgtEl>
                                          <p:spTgt spid="90114"/>
                                        </p:tgtEl>
                                      </p:cBhvr>
                                    </p:animEffect>
                                  </p:childTnLst>
                                </p:cTn>
                              </p:par>
                            </p:childTnLst>
                          </p:cTn>
                        </p:par>
                        <p:par>
                          <p:cTn id="8" fill="hold" nodeType="afterGroup">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90115"/>
                                        </p:tgtEl>
                                        <p:attrNameLst>
                                          <p:attrName>style.visibility</p:attrName>
                                        </p:attrNameLst>
                                      </p:cBhvr>
                                      <p:to>
                                        <p:strVal val="visible"/>
                                      </p:to>
                                    </p:set>
                                    <p:anim calcmode="lin" valueType="num">
                                      <p:cBhvr additive="base">
                                        <p:cTn id="11" dur="500" fill="hold"/>
                                        <p:tgtEl>
                                          <p:spTgt spid="90115"/>
                                        </p:tgtEl>
                                        <p:attrNameLst>
                                          <p:attrName>ppt_x</p:attrName>
                                        </p:attrNameLst>
                                      </p:cBhvr>
                                      <p:tavLst>
                                        <p:tav tm="0">
                                          <p:val>
                                            <p:strVal val="0-#ppt_w/2"/>
                                          </p:val>
                                        </p:tav>
                                        <p:tav tm="100000">
                                          <p:val>
                                            <p:strVal val="#ppt_x"/>
                                          </p:val>
                                        </p:tav>
                                      </p:tavLst>
                                    </p:anim>
                                    <p:anim calcmode="lin" valueType="num">
                                      <p:cBhvr additive="base">
                                        <p:cTn id="12" dur="500" fill="hold"/>
                                        <p:tgtEl>
                                          <p:spTgt spid="90115"/>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15" presetClass="entr" presetSubtype="0" fill="hold" grpId="0" nodeType="afterEffect">
                                  <p:stCondLst>
                                    <p:cond delay="0"/>
                                  </p:stCondLst>
                                  <p:childTnLst>
                                    <p:set>
                                      <p:cBhvr>
                                        <p:cTn id="15" dur="1" fill="hold">
                                          <p:stCondLst>
                                            <p:cond delay="0"/>
                                          </p:stCondLst>
                                        </p:cTn>
                                        <p:tgtEl>
                                          <p:spTgt spid="90117"/>
                                        </p:tgtEl>
                                        <p:attrNameLst>
                                          <p:attrName>style.visibility</p:attrName>
                                        </p:attrNameLst>
                                      </p:cBhvr>
                                      <p:to>
                                        <p:strVal val="visible"/>
                                      </p:to>
                                    </p:set>
                                    <p:anim calcmode="lin" valueType="num">
                                      <p:cBhvr>
                                        <p:cTn id="16" dur="1000" fill="hold"/>
                                        <p:tgtEl>
                                          <p:spTgt spid="90117"/>
                                        </p:tgtEl>
                                        <p:attrNameLst>
                                          <p:attrName>ppt_w</p:attrName>
                                        </p:attrNameLst>
                                      </p:cBhvr>
                                      <p:tavLst>
                                        <p:tav tm="0">
                                          <p:val>
                                            <p:fltVal val="0"/>
                                          </p:val>
                                        </p:tav>
                                        <p:tav tm="100000">
                                          <p:val>
                                            <p:strVal val="#ppt_w"/>
                                          </p:val>
                                        </p:tav>
                                      </p:tavLst>
                                    </p:anim>
                                    <p:anim calcmode="lin" valueType="num">
                                      <p:cBhvr>
                                        <p:cTn id="17" dur="1000" fill="hold"/>
                                        <p:tgtEl>
                                          <p:spTgt spid="90117"/>
                                        </p:tgtEl>
                                        <p:attrNameLst>
                                          <p:attrName>ppt_h</p:attrName>
                                        </p:attrNameLst>
                                      </p:cBhvr>
                                      <p:tavLst>
                                        <p:tav tm="0">
                                          <p:val>
                                            <p:fltVal val="0"/>
                                          </p:val>
                                        </p:tav>
                                        <p:tav tm="100000">
                                          <p:val>
                                            <p:strVal val="#ppt_h"/>
                                          </p:val>
                                        </p:tav>
                                      </p:tavLst>
                                    </p:anim>
                                    <p:anim calcmode="lin" valueType="num">
                                      <p:cBhvr>
                                        <p:cTn id="18" dur="1000" fill="hold"/>
                                        <p:tgtEl>
                                          <p:spTgt spid="90117"/>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9011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4" grpId="0" autoUpdateAnimBg="0"/>
      <p:bldP spid="90115" grpId="0" autoUpdateAnimBg="0"/>
      <p:bldP spid="90117" grpId="0" autoUpdateAnimBg="0"/>
    </p:bldLst>
  </p:timing>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1244104" y="515144"/>
            <a:ext cx="7072312" cy="609600"/>
          </a:xfrm>
        </p:spPr>
        <p:txBody>
          <a:bodyPr lIns="92075" tIns="46038" rIns="92075" bIns="46038"/>
          <a:lstStyle/>
          <a:p>
            <a:pPr algn="ctr" eaLnBrk="1" hangingPunct="1">
              <a:defRPr/>
            </a:pPr>
            <a:r>
              <a:rPr lang="es-MX" sz="3200" dirty="0" smtClean="0">
                <a:effectLst>
                  <a:outerShdw blurRad="38100" dist="38100" dir="2700000" algn="tl">
                    <a:srgbClr val="C0C0C0"/>
                  </a:outerShdw>
                </a:effectLst>
                <a:ea typeface="+mj-ea"/>
                <a:cs typeface="+mj-cs"/>
              </a:rPr>
              <a:t>CONCEPTO DE INCENTIVOS Y CONTRIBUCIONES</a:t>
            </a:r>
            <a:endParaRPr lang="es-ES" sz="3200" dirty="0" smtClean="0">
              <a:effectLst>
                <a:outerShdw blurRad="38100" dist="38100" dir="2700000" algn="tl">
                  <a:srgbClr val="C0C0C0"/>
                </a:outerShdw>
              </a:effectLst>
              <a:ea typeface="+mj-ea"/>
              <a:cs typeface="+mj-cs"/>
            </a:endParaRPr>
          </a:p>
        </p:txBody>
      </p:sp>
      <p:sp>
        <p:nvSpPr>
          <p:cNvPr id="104451" name="Text Box 3"/>
          <p:cNvSpPr txBox="1">
            <a:spLocks noChangeArrowheads="1"/>
          </p:cNvSpPr>
          <p:nvPr/>
        </p:nvSpPr>
        <p:spPr bwMode="auto">
          <a:xfrm>
            <a:off x="2868613" y="6448425"/>
            <a:ext cx="3416300"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r>
              <a:rPr kumimoji="1" lang="es-ES" sz="1000" b="1" smtClean="0">
                <a:solidFill>
                  <a:schemeClr val="tx2"/>
                </a:solidFill>
                <a:latin typeface="Arial" charset="0"/>
              </a:rPr>
              <a:t>PROHIBIDA SU  REPRODUCCION TOTAL O PARCIAL</a:t>
            </a:r>
          </a:p>
        </p:txBody>
      </p:sp>
      <p:sp>
        <p:nvSpPr>
          <p:cNvPr id="104453" name="Text Box 5"/>
          <p:cNvSpPr txBox="1">
            <a:spLocks noChangeArrowheads="1"/>
          </p:cNvSpPr>
          <p:nvPr/>
        </p:nvSpPr>
        <p:spPr bwMode="auto">
          <a:xfrm>
            <a:off x="971550" y="1124744"/>
            <a:ext cx="7848600" cy="26765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sz="2800" b="1" dirty="0" smtClean="0">
                <a:solidFill>
                  <a:srgbClr val="FF0000"/>
                </a:solidFill>
                <a:effectLst>
                  <a:outerShdw blurRad="38100" dist="38100" dir="2700000" algn="tl">
                    <a:srgbClr val="C0C0C0"/>
                  </a:outerShdw>
                </a:effectLst>
                <a:latin typeface="Arial" pitchFamily="34" charset="0"/>
              </a:rPr>
              <a:t>CONTRIBUCIÓN</a:t>
            </a:r>
            <a:r>
              <a:rPr kumimoji="1" lang="es-MX" altLang="es-MX" sz="2800" dirty="0" smtClean="0">
                <a:solidFill>
                  <a:srgbClr val="0000CC"/>
                </a:solidFill>
                <a:latin typeface="Arial" pitchFamily="34" charset="0"/>
              </a:rPr>
              <a:t>: </a:t>
            </a:r>
            <a:r>
              <a:rPr kumimoji="1" lang="es-MX" altLang="es-MX" sz="2800" dirty="0">
                <a:solidFill>
                  <a:srgbClr val="0000CC"/>
                </a:solidFill>
                <a:latin typeface="Arial" pitchFamily="34" charset="0"/>
              </a:rPr>
              <a:t>ES LA CUOTA QUE SE PAGA POR LA </a:t>
            </a:r>
            <a:r>
              <a:rPr kumimoji="1" lang="es-MX" altLang="es-MX" sz="2800" dirty="0" smtClean="0">
                <a:solidFill>
                  <a:srgbClr val="0000CC"/>
                </a:solidFill>
                <a:latin typeface="Arial" pitchFamily="34" charset="0"/>
              </a:rPr>
              <a:t>REALIZACIÓN </a:t>
            </a:r>
            <a:r>
              <a:rPr kumimoji="1" lang="es-MX" altLang="es-MX" sz="2800" dirty="0">
                <a:solidFill>
                  <a:srgbClr val="0000CC"/>
                </a:solidFill>
                <a:latin typeface="Arial" pitchFamily="34" charset="0"/>
              </a:rPr>
              <a:t>DE ALGUN FIN O ACTIVIDAD EN ESPECÍFICO, Y PRINCIPALMENTE LA QUE SE IMPONE PARA LAS CARGAS DE ESTADO.</a:t>
            </a:r>
          </a:p>
          <a:p>
            <a:pPr eaLnBrk="1" hangingPunct="1"/>
            <a:endParaRPr kumimoji="1" lang="es-ES" altLang="es-MX" sz="2800" dirty="0">
              <a:solidFill>
                <a:srgbClr val="0000CC"/>
              </a:solidFill>
              <a:latin typeface="Arial" pitchFamily="34" charset="0"/>
            </a:endParaRP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227763" y="3213100"/>
            <a:ext cx="2413000" cy="3378200"/>
          </a:xfrm>
          <a:prstGeom prst="rect">
            <a:avLst/>
          </a:prstGeom>
          <a:noFill/>
          <a:ln>
            <a:noFill/>
          </a:ln>
          <a:effectLst>
            <a:outerShdw blurRad="190500" algn="tl" rotWithShape="0">
              <a:srgbClr val="808080">
                <a:alpha val="70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Imagen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58888" y="3716338"/>
            <a:ext cx="3457575" cy="2492375"/>
          </a:xfrm>
          <a:prstGeom prst="rect">
            <a:avLst/>
          </a:prstGeom>
          <a:noFill/>
          <a:ln>
            <a:noFill/>
          </a:ln>
          <a:effectLst>
            <a:outerShdw blurRad="292100" dist="139700" dir="2700000" algn="tl" rotWithShape="0">
              <a:srgbClr val="333333">
                <a:alpha val="64999"/>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104450"/>
                                        </p:tgtEl>
                                        <p:attrNameLst>
                                          <p:attrName>style.visibility</p:attrName>
                                        </p:attrNameLst>
                                      </p:cBhvr>
                                      <p:to>
                                        <p:strVal val="visible"/>
                                      </p:to>
                                    </p:set>
                                    <p:animEffect transition="in" filter="barn(outHorizontal)">
                                      <p:cBhvr>
                                        <p:cTn id="7" dur="500"/>
                                        <p:tgtEl>
                                          <p:spTgt spid="104450"/>
                                        </p:tgtEl>
                                      </p:cBhvr>
                                    </p:animEffect>
                                  </p:childTnLst>
                                </p:cTn>
                              </p:par>
                            </p:childTnLst>
                          </p:cTn>
                        </p:par>
                        <p:par>
                          <p:cTn id="8" fill="hold" nodeType="afterGroup">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04451"/>
                                        </p:tgtEl>
                                        <p:attrNameLst>
                                          <p:attrName>style.visibility</p:attrName>
                                        </p:attrNameLst>
                                      </p:cBhvr>
                                      <p:to>
                                        <p:strVal val="visible"/>
                                      </p:to>
                                    </p:set>
                                    <p:anim calcmode="lin" valueType="num">
                                      <p:cBhvr additive="base">
                                        <p:cTn id="11" dur="500" fill="hold"/>
                                        <p:tgtEl>
                                          <p:spTgt spid="104451"/>
                                        </p:tgtEl>
                                        <p:attrNameLst>
                                          <p:attrName>ppt_x</p:attrName>
                                        </p:attrNameLst>
                                      </p:cBhvr>
                                      <p:tavLst>
                                        <p:tav tm="0">
                                          <p:val>
                                            <p:strVal val="0-#ppt_w/2"/>
                                          </p:val>
                                        </p:tav>
                                        <p:tav tm="100000">
                                          <p:val>
                                            <p:strVal val="#ppt_x"/>
                                          </p:val>
                                        </p:tav>
                                      </p:tavLst>
                                    </p:anim>
                                    <p:anim calcmode="lin" valueType="num">
                                      <p:cBhvr additive="base">
                                        <p:cTn id="12" dur="500" fill="hold"/>
                                        <p:tgtEl>
                                          <p:spTgt spid="104451"/>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4" presetClass="entr" presetSubtype="16" fill="hold" grpId="0" nodeType="afterEffect">
                                  <p:stCondLst>
                                    <p:cond delay="0"/>
                                  </p:stCondLst>
                                  <p:childTnLst>
                                    <p:set>
                                      <p:cBhvr>
                                        <p:cTn id="15" dur="1" fill="hold">
                                          <p:stCondLst>
                                            <p:cond delay="0"/>
                                          </p:stCondLst>
                                        </p:cTn>
                                        <p:tgtEl>
                                          <p:spTgt spid="104453"/>
                                        </p:tgtEl>
                                        <p:attrNameLst>
                                          <p:attrName>style.visibility</p:attrName>
                                        </p:attrNameLst>
                                      </p:cBhvr>
                                      <p:to>
                                        <p:strVal val="visible"/>
                                      </p:to>
                                    </p:set>
                                    <p:animEffect transition="in" filter="box(in)">
                                      <p:cBhvr>
                                        <p:cTn id="16" dur="500"/>
                                        <p:tgtEl>
                                          <p:spTgt spid="1044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0" grpId="0" autoUpdateAnimBg="0"/>
      <p:bldP spid="104451" grpId="0" autoUpdateAnimBg="0"/>
      <p:bldP spid="104453" grpId="0" autoUpdateAnimBg="0"/>
    </p:bldLst>
  </p:timing>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1935163" y="188640"/>
            <a:ext cx="5989637" cy="609600"/>
          </a:xfrm>
        </p:spPr>
        <p:txBody>
          <a:bodyPr lIns="92075" tIns="46038" rIns="92075" bIns="46038"/>
          <a:lstStyle/>
          <a:p>
            <a:pPr eaLnBrk="1" hangingPunct="1"/>
            <a:r>
              <a:rPr lang="es-MX" altLang="es-MX" dirty="0" smtClean="0">
                <a:effectLst>
                  <a:outerShdw blurRad="38100" dist="38100" dir="2700000" algn="tl">
                    <a:srgbClr val="C0C0C0"/>
                  </a:outerShdw>
                </a:effectLst>
              </a:rPr>
              <a:t>CLIMA ORGANIZACIONAL</a:t>
            </a:r>
          </a:p>
        </p:txBody>
      </p:sp>
      <p:sp>
        <p:nvSpPr>
          <p:cNvPr id="92163" name="Text Box 3"/>
          <p:cNvSpPr txBox="1">
            <a:spLocks noChangeArrowheads="1"/>
          </p:cNvSpPr>
          <p:nvPr/>
        </p:nvSpPr>
        <p:spPr bwMode="auto">
          <a:xfrm>
            <a:off x="2868613" y="6448425"/>
            <a:ext cx="3416300"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r>
              <a:rPr kumimoji="1" lang="es-ES" sz="1000" b="1" smtClean="0">
                <a:solidFill>
                  <a:schemeClr val="tx2"/>
                </a:solidFill>
                <a:latin typeface="Arial" charset="0"/>
              </a:rPr>
              <a:t>PROHIBIDA SU  REPRODUCCION TOTAL O PARCIAL</a:t>
            </a:r>
          </a:p>
        </p:txBody>
      </p:sp>
      <p:sp>
        <p:nvSpPr>
          <p:cNvPr id="92165" name="Text Box 5"/>
          <p:cNvSpPr txBox="1">
            <a:spLocks noChangeArrowheads="1"/>
          </p:cNvSpPr>
          <p:nvPr/>
        </p:nvSpPr>
        <p:spPr bwMode="auto">
          <a:xfrm>
            <a:off x="1042988" y="1196752"/>
            <a:ext cx="7772400" cy="22463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buFontTx/>
              <a:buChar char="•"/>
            </a:pPr>
            <a:r>
              <a:rPr kumimoji="1" lang="es-MX" altLang="es-MX" sz="2800" b="1" dirty="0">
                <a:solidFill>
                  <a:srgbClr val="0000CC"/>
                </a:solidFill>
                <a:effectLst>
                  <a:outerShdw blurRad="38100" dist="38100" dir="2700000" algn="tl">
                    <a:srgbClr val="C0C0C0"/>
                  </a:outerShdw>
                </a:effectLst>
                <a:latin typeface="Arial" pitchFamily="34" charset="0"/>
              </a:rPr>
              <a:t> </a:t>
            </a:r>
            <a:r>
              <a:rPr kumimoji="1" lang="es-MX" altLang="es-MX" sz="2800" b="1" dirty="0">
                <a:solidFill>
                  <a:srgbClr val="FF0000"/>
                </a:solidFill>
                <a:effectLst>
                  <a:outerShdw blurRad="38100" dist="38100" dir="2700000" algn="tl">
                    <a:srgbClr val="C0C0C0"/>
                  </a:outerShdw>
                </a:effectLst>
                <a:latin typeface="Arial" pitchFamily="34" charset="0"/>
              </a:rPr>
              <a:t>WILLIAM WERTHER,</a:t>
            </a:r>
            <a:r>
              <a:rPr kumimoji="1" lang="es-MX" altLang="es-MX" sz="2800" b="1" dirty="0">
                <a:solidFill>
                  <a:srgbClr val="0000CC"/>
                </a:solidFill>
                <a:effectLst>
                  <a:outerShdw blurRad="38100" dist="38100" dir="2700000" algn="tl">
                    <a:srgbClr val="C0C0C0"/>
                  </a:outerShdw>
                </a:effectLst>
                <a:latin typeface="Arial" pitchFamily="34" charset="0"/>
              </a:rPr>
              <a:t> NOS DICE QUE EL CLIMA ORGANIZACIONAL ES EL GRADO EN QUE EL ENTORNO O AMBIENTE ES FAVORABLE O DESFAVORABLE PARA LOS INTEGRANTES DE LA ORGANIZACIÓN.</a:t>
            </a:r>
            <a:endParaRPr kumimoji="1" lang="es-ES" altLang="es-MX" sz="2800" b="1" dirty="0">
              <a:solidFill>
                <a:srgbClr val="0000CC"/>
              </a:solidFill>
              <a:effectLst>
                <a:outerShdw blurRad="38100" dist="38100" dir="2700000" algn="tl">
                  <a:srgbClr val="C0C0C0"/>
                </a:outerShdw>
              </a:effectLst>
              <a:latin typeface="Arial" pitchFamily="34" charset="0"/>
            </a:endParaRPr>
          </a:p>
        </p:txBody>
      </p:sp>
      <p:pic>
        <p:nvPicPr>
          <p:cNvPr id="150532" name="Imagen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39950" y="3716338"/>
            <a:ext cx="5384800" cy="25923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92162"/>
                                        </p:tgtEl>
                                        <p:attrNameLst>
                                          <p:attrName>style.visibility</p:attrName>
                                        </p:attrNameLst>
                                      </p:cBhvr>
                                      <p:to>
                                        <p:strVal val="visible"/>
                                      </p:to>
                                    </p:set>
                                    <p:animEffect transition="in" filter="barn(outHorizontal)">
                                      <p:cBhvr>
                                        <p:cTn id="7" dur="500"/>
                                        <p:tgtEl>
                                          <p:spTgt spid="92162"/>
                                        </p:tgtEl>
                                      </p:cBhvr>
                                    </p:animEffect>
                                  </p:childTnLst>
                                </p:cTn>
                              </p:par>
                            </p:childTnLst>
                          </p:cTn>
                        </p:par>
                        <p:par>
                          <p:cTn id="8" fill="hold" nodeType="afterGroup">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92163"/>
                                        </p:tgtEl>
                                        <p:attrNameLst>
                                          <p:attrName>style.visibility</p:attrName>
                                        </p:attrNameLst>
                                      </p:cBhvr>
                                      <p:to>
                                        <p:strVal val="visible"/>
                                      </p:to>
                                    </p:set>
                                    <p:anim calcmode="lin" valueType="num">
                                      <p:cBhvr additive="base">
                                        <p:cTn id="11" dur="500" fill="hold"/>
                                        <p:tgtEl>
                                          <p:spTgt spid="92163"/>
                                        </p:tgtEl>
                                        <p:attrNameLst>
                                          <p:attrName>ppt_x</p:attrName>
                                        </p:attrNameLst>
                                      </p:cBhvr>
                                      <p:tavLst>
                                        <p:tav tm="0">
                                          <p:val>
                                            <p:strVal val="0-#ppt_w/2"/>
                                          </p:val>
                                        </p:tav>
                                        <p:tav tm="100000">
                                          <p:val>
                                            <p:strVal val="#ppt_x"/>
                                          </p:val>
                                        </p:tav>
                                      </p:tavLst>
                                    </p:anim>
                                    <p:anim calcmode="lin" valueType="num">
                                      <p:cBhvr additive="base">
                                        <p:cTn id="12" dur="500" fill="hold"/>
                                        <p:tgtEl>
                                          <p:spTgt spid="92163"/>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4" presetClass="entr" presetSubtype="32" fill="hold" grpId="0" nodeType="afterEffect">
                                  <p:stCondLst>
                                    <p:cond delay="0"/>
                                  </p:stCondLst>
                                  <p:childTnLst>
                                    <p:set>
                                      <p:cBhvr>
                                        <p:cTn id="15" dur="1" fill="hold">
                                          <p:stCondLst>
                                            <p:cond delay="0"/>
                                          </p:stCondLst>
                                        </p:cTn>
                                        <p:tgtEl>
                                          <p:spTgt spid="92165"/>
                                        </p:tgtEl>
                                        <p:attrNameLst>
                                          <p:attrName>style.visibility</p:attrName>
                                        </p:attrNameLst>
                                      </p:cBhvr>
                                      <p:to>
                                        <p:strVal val="visible"/>
                                      </p:to>
                                    </p:set>
                                    <p:animEffect transition="in" filter="box(out)">
                                      <p:cBhvr>
                                        <p:cTn id="16" dur="500"/>
                                        <p:tgtEl>
                                          <p:spTgt spid="921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autoUpdateAnimBg="0"/>
      <p:bldP spid="92163" grpId="0" autoUpdateAnimBg="0"/>
      <p:bldP spid="92165" grpId="0" autoUpdateAnimBg="0"/>
    </p:bldLst>
  </p:timing>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1447800" y="76200"/>
            <a:ext cx="6869113" cy="685800"/>
          </a:xfrm>
        </p:spPr>
        <p:txBody>
          <a:bodyPr/>
          <a:lstStyle/>
          <a:p>
            <a:pPr algn="ctr" eaLnBrk="1" hangingPunct="1"/>
            <a:r>
              <a:rPr lang="es-MX" altLang="es-MX" smtClean="0">
                <a:effectLst>
                  <a:outerShdw blurRad="38100" dist="38100" dir="2700000" algn="tl">
                    <a:srgbClr val="C0C0C0"/>
                  </a:outerShdw>
                </a:effectLst>
              </a:rPr>
              <a:t>CLIMA ORGANIZACIONAL</a:t>
            </a:r>
          </a:p>
        </p:txBody>
      </p:sp>
      <p:pic>
        <p:nvPicPr>
          <p:cNvPr id="1095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914400"/>
            <a:ext cx="8534400" cy="5842000"/>
          </a:xfrm>
          <a:prstGeom prst="rect">
            <a:avLst/>
          </a:prstGeom>
          <a:noFill/>
          <a:ln w="50800" cap="sq" cmpd="thickThin">
            <a:solidFill>
              <a:schemeClr val="tx1"/>
            </a:solidFill>
            <a:miter lim="800000"/>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2" name="CuadroTexto 1"/>
          <p:cNvSpPr txBox="1"/>
          <p:nvPr/>
        </p:nvSpPr>
        <p:spPr>
          <a:xfrm>
            <a:off x="2051720" y="951111"/>
            <a:ext cx="5976664" cy="52322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s-MX" sz="2800" b="1" i="1" dirty="0" smtClean="0">
                <a:solidFill>
                  <a:srgbClr val="FF0000"/>
                </a:solidFill>
              </a:rPr>
              <a:t>FACTORES QUE INTERVIENEN</a:t>
            </a:r>
            <a:endParaRPr lang="es-MX" sz="2800" b="1" i="1" dirty="0">
              <a:solidFill>
                <a:srgbClr val="FF0000"/>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109570"/>
                                        </p:tgtEl>
                                        <p:attrNameLst>
                                          <p:attrName>style.visibility</p:attrName>
                                        </p:attrNameLst>
                                      </p:cBhvr>
                                      <p:to>
                                        <p:strVal val="visible"/>
                                      </p:to>
                                    </p:set>
                                    <p:anim calcmode="lin" valueType="num">
                                      <p:cBhvr additive="base">
                                        <p:cTn id="7" dur="500"/>
                                        <p:tgtEl>
                                          <p:spTgt spid="109570"/>
                                        </p:tgtEl>
                                        <p:attrNameLst>
                                          <p:attrName>ppt_x</p:attrName>
                                        </p:attrNameLst>
                                      </p:cBhvr>
                                      <p:tavLst>
                                        <p:tav tm="0">
                                          <p:val>
                                            <p:strVal val="#ppt_x+#ppt_w*1.125000"/>
                                          </p:val>
                                        </p:tav>
                                        <p:tav tm="100000">
                                          <p:val>
                                            <p:strVal val="#ppt_x"/>
                                          </p:val>
                                        </p:tav>
                                      </p:tavLst>
                                    </p:anim>
                                    <p:animEffect transition="in" filter="wipe(left)">
                                      <p:cBhvr>
                                        <p:cTn id="8" dur="500"/>
                                        <p:tgtEl>
                                          <p:spTgt spid="109570"/>
                                        </p:tgtEl>
                                      </p:cBhvr>
                                    </p:animEffect>
                                  </p:childTnLst>
                                </p:cTn>
                              </p:par>
                            </p:childTnLst>
                          </p:cTn>
                        </p:par>
                        <p:par>
                          <p:cTn id="9" fill="hold" nodeType="afterGroup">
                            <p:stCondLst>
                              <p:cond delay="500"/>
                            </p:stCondLst>
                            <p:childTnLst>
                              <p:par>
                                <p:cTn id="10" presetID="15" presetClass="entr" presetSubtype="0" fill="hold" nodeType="afterEffect">
                                  <p:stCondLst>
                                    <p:cond delay="0"/>
                                  </p:stCondLst>
                                  <p:childTnLst>
                                    <p:set>
                                      <p:cBhvr>
                                        <p:cTn id="11" dur="1" fill="hold">
                                          <p:stCondLst>
                                            <p:cond delay="0"/>
                                          </p:stCondLst>
                                        </p:cTn>
                                        <p:tgtEl>
                                          <p:spTgt spid="109572"/>
                                        </p:tgtEl>
                                        <p:attrNameLst>
                                          <p:attrName>style.visibility</p:attrName>
                                        </p:attrNameLst>
                                      </p:cBhvr>
                                      <p:to>
                                        <p:strVal val="visible"/>
                                      </p:to>
                                    </p:set>
                                    <p:anim calcmode="lin" valueType="num">
                                      <p:cBhvr>
                                        <p:cTn id="12" dur="1000" fill="hold"/>
                                        <p:tgtEl>
                                          <p:spTgt spid="109572"/>
                                        </p:tgtEl>
                                        <p:attrNameLst>
                                          <p:attrName>ppt_w</p:attrName>
                                        </p:attrNameLst>
                                      </p:cBhvr>
                                      <p:tavLst>
                                        <p:tav tm="0">
                                          <p:val>
                                            <p:fltVal val="0"/>
                                          </p:val>
                                        </p:tav>
                                        <p:tav tm="100000">
                                          <p:val>
                                            <p:strVal val="#ppt_w"/>
                                          </p:val>
                                        </p:tav>
                                      </p:tavLst>
                                    </p:anim>
                                    <p:anim calcmode="lin" valueType="num">
                                      <p:cBhvr>
                                        <p:cTn id="13" dur="1000" fill="hold"/>
                                        <p:tgtEl>
                                          <p:spTgt spid="109572"/>
                                        </p:tgtEl>
                                        <p:attrNameLst>
                                          <p:attrName>ppt_h</p:attrName>
                                        </p:attrNameLst>
                                      </p:cBhvr>
                                      <p:tavLst>
                                        <p:tav tm="0">
                                          <p:val>
                                            <p:fltVal val="0"/>
                                          </p:val>
                                        </p:tav>
                                        <p:tav tm="100000">
                                          <p:val>
                                            <p:strVal val="#ppt_h"/>
                                          </p:val>
                                        </p:tav>
                                      </p:tavLst>
                                    </p:anim>
                                    <p:anim calcmode="lin" valueType="num">
                                      <p:cBhvr>
                                        <p:cTn id="14" dur="1000" fill="hold"/>
                                        <p:tgtEl>
                                          <p:spTgt spid="109572"/>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10957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0" grpId="0" autoUpdateAnimBg="0"/>
    </p:bldLst>
  </p:timing>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1571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762000"/>
            <a:ext cx="5900738" cy="6019800"/>
          </a:xfrm>
          <a:prstGeom prst="rect">
            <a:avLst/>
          </a:prstGeom>
          <a:noFill/>
          <a:ln w="57150" cap="sq" cmpd="thickThin">
            <a:solidFill>
              <a:schemeClr val="tx1"/>
            </a:solidFill>
            <a:miter lim="800000"/>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115717" name="Rectangle 5"/>
          <p:cNvSpPr>
            <a:spLocks noGrp="1" noChangeArrowheads="1"/>
          </p:cNvSpPr>
          <p:nvPr>
            <p:ph type="title"/>
          </p:nvPr>
        </p:nvSpPr>
        <p:spPr>
          <a:xfrm>
            <a:off x="1371600" y="0"/>
            <a:ext cx="6869113" cy="685800"/>
          </a:xfrm>
        </p:spPr>
        <p:txBody>
          <a:bodyPr lIns="92075" tIns="46038" rIns="92075" bIns="46038"/>
          <a:lstStyle/>
          <a:p>
            <a:pPr algn="ctr" eaLnBrk="1" hangingPunct="1"/>
            <a:r>
              <a:rPr lang="es-MX" altLang="es-MX" dirty="0" smtClean="0">
                <a:solidFill>
                  <a:srgbClr val="FF0000"/>
                </a:solidFill>
                <a:effectLst>
                  <a:outerShdw blurRad="38100" dist="38100" dir="2700000" algn="tl">
                    <a:srgbClr val="C0C0C0"/>
                  </a:outerShdw>
                </a:effectLst>
              </a:rPr>
              <a:t>CLIMA ORGANIZACIONAL</a:t>
            </a:r>
          </a:p>
        </p:txBody>
      </p:sp>
      <p:sp>
        <p:nvSpPr>
          <p:cNvPr id="2" name="CuadroTexto 1"/>
          <p:cNvSpPr txBox="1"/>
          <p:nvPr/>
        </p:nvSpPr>
        <p:spPr>
          <a:xfrm>
            <a:off x="1907704" y="836712"/>
            <a:ext cx="5760640" cy="461665"/>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b="1" dirty="0" smtClean="0">
                <a:solidFill>
                  <a:schemeClr val="accent1">
                    <a:lumMod val="50000"/>
                  </a:schemeClr>
                </a:solidFill>
              </a:rPr>
              <a:t>PREDICAR CON EL BUEN EJEMPLO</a:t>
            </a:r>
            <a:endParaRPr lang="es-MX" b="1" dirty="0">
              <a:solidFill>
                <a:schemeClr val="accent1">
                  <a:lumMod val="50000"/>
                </a:schemeClr>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15717"/>
                                        </p:tgtEl>
                                        <p:attrNameLst>
                                          <p:attrName>style.visibility</p:attrName>
                                        </p:attrNameLst>
                                      </p:cBhvr>
                                      <p:to>
                                        <p:strVal val="visible"/>
                                      </p:to>
                                    </p:set>
                                    <p:anim calcmode="lin" valueType="num">
                                      <p:cBhvr additive="base">
                                        <p:cTn id="7" dur="500" fill="hold"/>
                                        <p:tgtEl>
                                          <p:spTgt spid="115717"/>
                                        </p:tgtEl>
                                        <p:attrNameLst>
                                          <p:attrName>ppt_x</p:attrName>
                                        </p:attrNameLst>
                                      </p:cBhvr>
                                      <p:tavLst>
                                        <p:tav tm="0">
                                          <p:val>
                                            <p:strVal val="1+#ppt_w/2"/>
                                          </p:val>
                                        </p:tav>
                                        <p:tav tm="100000">
                                          <p:val>
                                            <p:strVal val="#ppt_x"/>
                                          </p:val>
                                        </p:tav>
                                      </p:tavLst>
                                    </p:anim>
                                    <p:anim calcmode="lin" valueType="num">
                                      <p:cBhvr additive="base">
                                        <p:cTn id="8" dur="500" fill="hold"/>
                                        <p:tgtEl>
                                          <p:spTgt spid="11571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5" presetClass="entr" presetSubtype="0" fill="hold" nodeType="afterEffect">
                                  <p:stCondLst>
                                    <p:cond delay="0"/>
                                  </p:stCondLst>
                                  <p:childTnLst>
                                    <p:set>
                                      <p:cBhvr>
                                        <p:cTn id="11" dur="1" fill="hold">
                                          <p:stCondLst>
                                            <p:cond delay="0"/>
                                          </p:stCondLst>
                                        </p:cTn>
                                        <p:tgtEl>
                                          <p:spTgt spid="115716"/>
                                        </p:tgtEl>
                                        <p:attrNameLst>
                                          <p:attrName>style.visibility</p:attrName>
                                        </p:attrNameLst>
                                      </p:cBhvr>
                                      <p:to>
                                        <p:strVal val="visible"/>
                                      </p:to>
                                    </p:set>
                                    <p:anim calcmode="lin" valueType="num">
                                      <p:cBhvr>
                                        <p:cTn id="12" dur="1000" fill="hold"/>
                                        <p:tgtEl>
                                          <p:spTgt spid="115716"/>
                                        </p:tgtEl>
                                        <p:attrNameLst>
                                          <p:attrName>ppt_w</p:attrName>
                                        </p:attrNameLst>
                                      </p:cBhvr>
                                      <p:tavLst>
                                        <p:tav tm="0">
                                          <p:val>
                                            <p:fltVal val="0"/>
                                          </p:val>
                                        </p:tav>
                                        <p:tav tm="100000">
                                          <p:val>
                                            <p:strVal val="#ppt_w"/>
                                          </p:val>
                                        </p:tav>
                                      </p:tavLst>
                                    </p:anim>
                                    <p:anim calcmode="lin" valueType="num">
                                      <p:cBhvr>
                                        <p:cTn id="13" dur="1000" fill="hold"/>
                                        <p:tgtEl>
                                          <p:spTgt spid="115716"/>
                                        </p:tgtEl>
                                        <p:attrNameLst>
                                          <p:attrName>ppt_h</p:attrName>
                                        </p:attrNameLst>
                                      </p:cBhvr>
                                      <p:tavLst>
                                        <p:tav tm="0">
                                          <p:val>
                                            <p:fltVal val="0"/>
                                          </p:val>
                                        </p:tav>
                                        <p:tav tm="100000">
                                          <p:val>
                                            <p:strVal val="#ppt_h"/>
                                          </p:val>
                                        </p:tav>
                                      </p:tavLst>
                                    </p:anim>
                                    <p:anim calcmode="lin" valueType="num">
                                      <p:cBhvr>
                                        <p:cTn id="14" dur="1000" fill="hold"/>
                                        <p:tgtEl>
                                          <p:spTgt spid="115716"/>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11571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7" grpId="0" autoUpdateAnimBg="0"/>
    </p:bldLst>
  </p:timing>
</p:sld>
</file>

<file path=ppt/slides/slide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6740" name="Rectangle 4"/>
          <p:cNvSpPr>
            <a:spLocks noGrp="1" noChangeArrowheads="1"/>
          </p:cNvSpPr>
          <p:nvPr>
            <p:ph type="title"/>
          </p:nvPr>
        </p:nvSpPr>
        <p:spPr>
          <a:xfrm>
            <a:off x="1295400" y="-76200"/>
            <a:ext cx="6869113" cy="685800"/>
          </a:xfrm>
        </p:spPr>
        <p:txBody>
          <a:bodyPr lIns="92075" tIns="46038" rIns="92075" bIns="46038"/>
          <a:lstStyle/>
          <a:p>
            <a:pPr algn="ctr" eaLnBrk="1" hangingPunct="1"/>
            <a:r>
              <a:rPr lang="es-MX" altLang="es-MX" sz="2800" smtClean="0">
                <a:effectLst>
                  <a:outerShdw blurRad="38100" dist="38100" dir="2700000" algn="tl">
                    <a:srgbClr val="C0C0C0"/>
                  </a:outerShdw>
                </a:effectLst>
              </a:rPr>
              <a:t>CLIMA ORGANIZACIONAL</a:t>
            </a:r>
          </a:p>
        </p:txBody>
      </p:sp>
      <p:pic>
        <p:nvPicPr>
          <p:cNvPr id="11674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609600"/>
            <a:ext cx="5334000" cy="6172200"/>
          </a:xfrm>
          <a:prstGeom prst="rect">
            <a:avLst/>
          </a:prstGeom>
          <a:noFill/>
          <a:ln w="57150" cap="sq" cmpd="thickThin">
            <a:solidFill>
              <a:schemeClr val="tx1"/>
            </a:solidFill>
            <a:miter lim="800000"/>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2" name="CuadroTexto 1"/>
          <p:cNvSpPr txBox="1"/>
          <p:nvPr/>
        </p:nvSpPr>
        <p:spPr>
          <a:xfrm>
            <a:off x="2051720" y="692696"/>
            <a:ext cx="5256584" cy="52322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s-MX" sz="2800" b="1" dirty="0" smtClean="0">
                <a:solidFill>
                  <a:srgbClr val="FF0000"/>
                </a:solidFill>
              </a:rPr>
              <a:t>¿QUÉ SE DEBE HACER?</a:t>
            </a:r>
            <a:endParaRPr lang="es-MX" sz="2800" b="1" dirty="0">
              <a:solidFill>
                <a:srgbClr val="FF0000"/>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16740"/>
                                        </p:tgtEl>
                                        <p:attrNameLst>
                                          <p:attrName>style.visibility</p:attrName>
                                        </p:attrNameLst>
                                      </p:cBhvr>
                                      <p:to>
                                        <p:strVal val="visible"/>
                                      </p:to>
                                    </p:set>
                                    <p:anim calcmode="lin" valueType="num">
                                      <p:cBhvr additive="base">
                                        <p:cTn id="7" dur="500" fill="hold"/>
                                        <p:tgtEl>
                                          <p:spTgt spid="116740"/>
                                        </p:tgtEl>
                                        <p:attrNameLst>
                                          <p:attrName>ppt_x</p:attrName>
                                        </p:attrNameLst>
                                      </p:cBhvr>
                                      <p:tavLst>
                                        <p:tav tm="0">
                                          <p:val>
                                            <p:strVal val="1+#ppt_w/2"/>
                                          </p:val>
                                        </p:tav>
                                        <p:tav tm="100000">
                                          <p:val>
                                            <p:strVal val="#ppt_x"/>
                                          </p:val>
                                        </p:tav>
                                      </p:tavLst>
                                    </p:anim>
                                    <p:anim calcmode="lin" valueType="num">
                                      <p:cBhvr additive="base">
                                        <p:cTn id="8" dur="500" fill="hold"/>
                                        <p:tgtEl>
                                          <p:spTgt spid="11674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5" presetClass="entr" presetSubtype="0" fill="hold" nodeType="afterEffect">
                                  <p:stCondLst>
                                    <p:cond delay="0"/>
                                  </p:stCondLst>
                                  <p:childTnLst>
                                    <p:set>
                                      <p:cBhvr>
                                        <p:cTn id="11" dur="1" fill="hold">
                                          <p:stCondLst>
                                            <p:cond delay="0"/>
                                          </p:stCondLst>
                                        </p:cTn>
                                        <p:tgtEl>
                                          <p:spTgt spid="116741"/>
                                        </p:tgtEl>
                                        <p:attrNameLst>
                                          <p:attrName>style.visibility</p:attrName>
                                        </p:attrNameLst>
                                      </p:cBhvr>
                                      <p:to>
                                        <p:strVal val="visible"/>
                                      </p:to>
                                    </p:set>
                                    <p:anim calcmode="lin" valueType="num">
                                      <p:cBhvr>
                                        <p:cTn id="12" dur="1000" fill="hold"/>
                                        <p:tgtEl>
                                          <p:spTgt spid="116741"/>
                                        </p:tgtEl>
                                        <p:attrNameLst>
                                          <p:attrName>ppt_w</p:attrName>
                                        </p:attrNameLst>
                                      </p:cBhvr>
                                      <p:tavLst>
                                        <p:tav tm="0">
                                          <p:val>
                                            <p:fltVal val="0"/>
                                          </p:val>
                                        </p:tav>
                                        <p:tav tm="100000">
                                          <p:val>
                                            <p:strVal val="#ppt_w"/>
                                          </p:val>
                                        </p:tav>
                                      </p:tavLst>
                                    </p:anim>
                                    <p:anim calcmode="lin" valueType="num">
                                      <p:cBhvr>
                                        <p:cTn id="13" dur="1000" fill="hold"/>
                                        <p:tgtEl>
                                          <p:spTgt spid="116741"/>
                                        </p:tgtEl>
                                        <p:attrNameLst>
                                          <p:attrName>ppt_h</p:attrName>
                                        </p:attrNameLst>
                                      </p:cBhvr>
                                      <p:tavLst>
                                        <p:tav tm="0">
                                          <p:val>
                                            <p:fltVal val="0"/>
                                          </p:val>
                                        </p:tav>
                                        <p:tav tm="100000">
                                          <p:val>
                                            <p:strVal val="#ppt_h"/>
                                          </p:val>
                                        </p:tav>
                                      </p:tavLst>
                                    </p:anim>
                                    <p:anim calcmode="lin" valueType="num">
                                      <p:cBhvr>
                                        <p:cTn id="14" dur="1000" fill="hold"/>
                                        <p:tgtEl>
                                          <p:spTgt spid="116741"/>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11674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40"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ctrTitle" idx="4294967295"/>
          </p:nvPr>
        </p:nvSpPr>
        <p:spPr>
          <a:xfrm>
            <a:off x="2274888" y="333375"/>
            <a:ext cx="6869112" cy="609600"/>
          </a:xfrm>
          <a:extLst>
            <a:ext uri="{FAA26D3D-D897-4be2-8F04-BA451C77F1D7}">
              <ma14:placeholderFlag xmlns:ma14="http://schemas.microsoft.com/office/mac/drawingml/2011/main" val="1"/>
            </a:ext>
          </a:extLst>
        </p:spPr>
        <p:txBody>
          <a:bodyPr lIns="92075" tIns="46038" rIns="92075" bIns="46038" anchor="b"/>
          <a:lstStyle/>
          <a:p>
            <a:pPr eaLnBrk="1" hangingPunct="1">
              <a:defRPr/>
            </a:pPr>
            <a:r>
              <a:rPr lang="es-MX" sz="5400"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mj-ea"/>
                <a:cs typeface="+mj-cs"/>
              </a:rPr>
              <a:t>BIBLIOGRAFIA </a:t>
            </a:r>
            <a:endParaRPr lang="es-ES" sz="5400"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mj-ea"/>
              <a:cs typeface="+mj-cs"/>
            </a:endParaRPr>
          </a:p>
        </p:txBody>
      </p:sp>
      <p:pic>
        <p:nvPicPr>
          <p:cNvPr id="49157" name="Picture 5" descr="C:\Archivos de programa\Archivos comunes\Microsoft Shared\Clipart\cagcat50\BS00554_.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6135" y="4235912"/>
            <a:ext cx="2376265" cy="20734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Rectángulo 2"/>
          <p:cNvSpPr/>
          <p:nvPr/>
        </p:nvSpPr>
        <p:spPr>
          <a:xfrm>
            <a:off x="1043608" y="1075378"/>
            <a:ext cx="7776864" cy="5262979"/>
          </a:xfrm>
          <a:prstGeom prst="rect">
            <a:avLst/>
          </a:prstGeom>
        </p:spPr>
        <p:txBody>
          <a:bodyPr wrap="square">
            <a:spAutoFit/>
          </a:bodyPr>
          <a:lstStyle/>
          <a:p>
            <a:r>
              <a:rPr lang="es-MX" sz="2800" b="1" dirty="0" smtClean="0">
                <a:solidFill>
                  <a:srgbClr val="FF0000"/>
                </a:solidFill>
              </a:rPr>
              <a:t>REVISTAS:</a:t>
            </a:r>
          </a:p>
          <a:p>
            <a:endParaRPr lang="es-MX" sz="2800" dirty="0"/>
          </a:p>
          <a:p>
            <a:pPr marL="457200" lvl="0" indent="-457200">
              <a:buFont typeface="+mj-lt"/>
              <a:buAutoNum type="arabicPeriod"/>
            </a:pPr>
            <a:r>
              <a:rPr lang="es-MX" sz="2800" b="1" dirty="0" smtClean="0"/>
              <a:t>EXPANSIÓN</a:t>
            </a:r>
          </a:p>
          <a:p>
            <a:pPr marL="457200" lvl="0" indent="-457200">
              <a:buFont typeface="+mj-lt"/>
              <a:buAutoNum type="arabicPeriod"/>
            </a:pPr>
            <a:endParaRPr lang="es-MX" sz="2800" b="1" dirty="0"/>
          </a:p>
          <a:p>
            <a:pPr marL="457200" lvl="0" indent="-457200">
              <a:buFont typeface="+mj-lt"/>
              <a:buAutoNum type="arabicPeriod"/>
            </a:pPr>
            <a:r>
              <a:rPr lang="es-MX" sz="2800" b="1" dirty="0"/>
              <a:t>MUNDO </a:t>
            </a:r>
            <a:r>
              <a:rPr lang="es-MX" sz="2800" b="1" dirty="0" smtClean="0"/>
              <a:t>EJECUTIVO</a:t>
            </a:r>
          </a:p>
          <a:p>
            <a:pPr marL="457200" lvl="0" indent="-457200">
              <a:buFont typeface="+mj-lt"/>
              <a:buAutoNum type="arabicPeriod"/>
            </a:pPr>
            <a:endParaRPr lang="es-MX" sz="2800" b="1" dirty="0"/>
          </a:p>
          <a:p>
            <a:pPr marL="457200" lvl="0" indent="-457200">
              <a:buFont typeface="+mj-lt"/>
              <a:buAutoNum type="arabicPeriod"/>
            </a:pPr>
            <a:r>
              <a:rPr lang="es-MX" sz="2800" b="1" dirty="0"/>
              <a:t>MUJER </a:t>
            </a:r>
            <a:r>
              <a:rPr lang="es-MX" sz="2800" b="1" dirty="0" smtClean="0"/>
              <a:t>EJECUTIVA</a:t>
            </a:r>
          </a:p>
          <a:p>
            <a:pPr marL="457200" lvl="0" indent="-457200">
              <a:buFont typeface="+mj-lt"/>
              <a:buAutoNum type="arabicPeriod"/>
            </a:pPr>
            <a:endParaRPr lang="es-MX" sz="2800" b="1" dirty="0"/>
          </a:p>
          <a:p>
            <a:pPr marL="457200" lvl="0" indent="-457200">
              <a:buFont typeface="+mj-lt"/>
              <a:buAutoNum type="arabicPeriod"/>
            </a:pPr>
            <a:r>
              <a:rPr lang="es-MX" sz="2800" b="1" dirty="0" smtClean="0"/>
              <a:t>REDALYC (Electrónica)</a:t>
            </a:r>
          </a:p>
          <a:p>
            <a:pPr marL="457200" lvl="0" indent="-457200">
              <a:buFont typeface="+mj-lt"/>
              <a:buAutoNum type="arabicPeriod"/>
            </a:pPr>
            <a:endParaRPr lang="es-MX" sz="2800" b="1" dirty="0"/>
          </a:p>
          <a:p>
            <a:pPr marL="457200" lvl="0" indent="-457200">
              <a:buFont typeface="+mj-lt"/>
              <a:buAutoNum type="arabicPeriod"/>
            </a:pPr>
            <a:r>
              <a:rPr lang="es-MX" sz="2800" b="1" dirty="0" smtClean="0"/>
              <a:t>ENTREPRENEUR</a:t>
            </a:r>
          </a:p>
          <a:p>
            <a:pPr lvl="0"/>
            <a:endParaRPr lang="es-MX" sz="2800" dirty="0"/>
          </a:p>
        </p:txBody>
      </p:sp>
      <p:pic>
        <p:nvPicPr>
          <p:cNvPr id="2" name="Imagen 1"/>
          <p:cNvPicPr>
            <a:picLocks noChangeAspect="1"/>
          </p:cNvPicPr>
          <p:nvPr/>
        </p:nvPicPr>
        <p:blipFill>
          <a:blip r:embed="rId4"/>
          <a:stretch>
            <a:fillRect/>
          </a:stretch>
        </p:blipFill>
        <p:spPr>
          <a:xfrm>
            <a:off x="5724128" y="1052736"/>
            <a:ext cx="2326412" cy="3024336"/>
          </a:xfrm>
          <a:prstGeom prst="rect">
            <a:avLst/>
          </a:prstGeom>
          <a:effectLst>
            <a:outerShdw blurRad="50800" dist="38100" dir="2700000" algn="tl" rotWithShape="0">
              <a:srgbClr val="000000">
                <a:alpha val="43000"/>
              </a:srgbClr>
            </a:outerShdw>
          </a:effectLst>
          <a:scene3d>
            <a:camera prst="orthographicFront"/>
            <a:lightRig rig="threePt" dir="t"/>
          </a:scene3d>
          <a:sp3d>
            <a:bevelT w="152400" h="50800" prst="softRound"/>
          </a:sp3d>
        </p:spPr>
      </p:pic>
    </p:spTree>
    <p:extLst>
      <p:ext uri="{BB962C8B-B14F-4D97-AF65-F5344CB8AC3E}">
        <p14:creationId xmlns:p14="http://schemas.microsoft.com/office/powerpoint/2010/main" val="1114368609"/>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49154"/>
                                        </p:tgtEl>
                                        <p:attrNameLst>
                                          <p:attrName>style.visibility</p:attrName>
                                        </p:attrNameLst>
                                      </p:cBhvr>
                                      <p:to>
                                        <p:strVal val="visible"/>
                                      </p:to>
                                    </p:set>
                                    <p:anim calcmode="lin" valueType="num">
                                      <p:cBhvr additive="base">
                                        <p:cTn id="7" dur="500" fill="hold"/>
                                        <p:tgtEl>
                                          <p:spTgt spid="49154"/>
                                        </p:tgtEl>
                                        <p:attrNameLst>
                                          <p:attrName>ppt_x</p:attrName>
                                        </p:attrNameLst>
                                      </p:cBhvr>
                                      <p:tavLst>
                                        <p:tav tm="0">
                                          <p:val>
                                            <p:strVal val="0-#ppt_w/2"/>
                                          </p:val>
                                        </p:tav>
                                        <p:tav tm="100000">
                                          <p:val>
                                            <p:strVal val="#ppt_x"/>
                                          </p:val>
                                        </p:tav>
                                      </p:tavLst>
                                    </p:anim>
                                    <p:anim calcmode="lin" valueType="num">
                                      <p:cBhvr additive="base">
                                        <p:cTn id="8" dur="500" fill="hold"/>
                                        <p:tgtEl>
                                          <p:spTgt spid="4915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nodeType="afterEffect">
                                  <p:stCondLst>
                                    <p:cond delay="0"/>
                                  </p:stCondLst>
                                  <p:childTnLst>
                                    <p:set>
                                      <p:cBhvr>
                                        <p:cTn id="11" dur="1" fill="hold">
                                          <p:stCondLst>
                                            <p:cond delay="0"/>
                                          </p:stCondLst>
                                        </p:cTn>
                                        <p:tgtEl>
                                          <p:spTgt spid="49157"/>
                                        </p:tgtEl>
                                        <p:attrNameLst>
                                          <p:attrName>style.visibility</p:attrName>
                                        </p:attrNameLst>
                                      </p:cBhvr>
                                      <p:to>
                                        <p:strVal val="visible"/>
                                      </p:to>
                                    </p:set>
                                    <p:anim calcmode="lin" valueType="num">
                                      <p:cBhvr additive="base">
                                        <p:cTn id="12" dur="500" fill="hold"/>
                                        <p:tgtEl>
                                          <p:spTgt spid="49157"/>
                                        </p:tgtEl>
                                        <p:attrNameLst>
                                          <p:attrName>ppt_x</p:attrName>
                                        </p:attrNameLst>
                                      </p:cBhvr>
                                      <p:tavLst>
                                        <p:tav tm="0">
                                          <p:val>
                                            <p:strVal val="0-#ppt_w/2"/>
                                          </p:val>
                                        </p:tav>
                                        <p:tav tm="100000">
                                          <p:val>
                                            <p:strVal val="#ppt_x"/>
                                          </p:val>
                                        </p:tav>
                                      </p:tavLst>
                                    </p:anim>
                                    <p:anim calcmode="lin" valueType="num">
                                      <p:cBhvr additive="base">
                                        <p:cTn id="13" dur="500" fill="hold"/>
                                        <p:tgtEl>
                                          <p:spTgt spid="491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883" name="Rectangle 3"/>
          <p:cNvSpPr>
            <a:spLocks noGrp="1" noChangeArrowheads="1"/>
          </p:cNvSpPr>
          <p:nvPr>
            <p:ph type="body" idx="1"/>
          </p:nvPr>
        </p:nvSpPr>
        <p:spPr>
          <a:xfrm>
            <a:off x="755650" y="765175"/>
            <a:ext cx="8197850" cy="3005138"/>
          </a:xfrm>
        </p:spPr>
        <p:txBody>
          <a:bodyPr/>
          <a:lstStyle/>
          <a:p>
            <a:pPr marL="0" indent="0" algn="ctr" eaLnBrk="1" hangingPunct="1">
              <a:buFont typeface="Wingdings" charset="0"/>
              <a:buNone/>
              <a:defRPr/>
            </a:pPr>
            <a:r>
              <a:rPr lang="es-MX" sz="2400" b="1" i="1" dirty="0">
                <a:solidFill>
                  <a:srgbClr val="CC0000"/>
                </a:solidFill>
                <a:effectLst>
                  <a:outerShdw blurRad="38100" dist="38100" dir="2700000" algn="tl">
                    <a:srgbClr val="DDDDDD"/>
                  </a:outerShdw>
                </a:effectLst>
                <a:ea typeface="ＭＳ Ｐゴシック" charset="0"/>
                <a:cs typeface="+mn-cs"/>
              </a:rPr>
              <a:t>IMPORTANCIA DE LA CULTURA ORGANIZACIONAL.</a:t>
            </a:r>
          </a:p>
          <a:p>
            <a:pPr algn="just" eaLnBrk="1" hangingPunct="1">
              <a:buFont typeface="Wingdings" charset="0"/>
              <a:buNone/>
              <a:defRPr/>
            </a:pPr>
            <a:endParaRPr lang="es-MX" sz="1000" b="1" i="1" dirty="0" smtClean="0">
              <a:solidFill>
                <a:srgbClr val="CC0000"/>
              </a:solidFill>
              <a:effectLst>
                <a:outerShdw blurRad="38100" dist="38100" dir="2700000" algn="tl">
                  <a:srgbClr val="DDDDDD"/>
                </a:outerShdw>
              </a:effectLst>
              <a:ea typeface="ＭＳ Ｐゴシック" charset="0"/>
              <a:cs typeface="+mn-cs"/>
            </a:endParaRPr>
          </a:p>
          <a:p>
            <a:pPr algn="just" eaLnBrk="1" hangingPunct="1">
              <a:buFont typeface="Wingdings" charset="0"/>
              <a:buNone/>
              <a:defRPr/>
            </a:pPr>
            <a:r>
              <a:rPr lang="es-MX" sz="2400" b="1" dirty="0" smtClean="0">
                <a:solidFill>
                  <a:srgbClr val="0000CC"/>
                </a:solidFill>
                <a:effectLst>
                  <a:outerShdw blurRad="38100" dist="38100" dir="2700000" algn="tl">
                    <a:srgbClr val="DDDDDD"/>
                  </a:outerShdw>
                </a:effectLst>
                <a:ea typeface="ＭＳ Ｐゴシック" charset="0"/>
                <a:cs typeface="+mn-cs"/>
              </a:rPr>
              <a:t>LAS </a:t>
            </a:r>
            <a:r>
              <a:rPr lang="es-MX" sz="2400" b="1" dirty="0">
                <a:solidFill>
                  <a:srgbClr val="0000CC"/>
                </a:solidFill>
                <a:effectLst>
                  <a:outerShdw blurRad="38100" dist="38100" dir="2700000" algn="tl">
                    <a:srgbClr val="DDDDDD"/>
                  </a:outerShdw>
                </a:effectLst>
                <a:ea typeface="ＭＳ Ｐゴシック" charset="0"/>
                <a:cs typeface="+mn-cs"/>
              </a:rPr>
              <a:t>ORGANIZACIONES TIENEN UNA FINALIDAD</a:t>
            </a:r>
            <a:r>
              <a:rPr lang="es-MX" sz="2400" b="1" dirty="0" smtClean="0">
                <a:solidFill>
                  <a:srgbClr val="0000CC"/>
                </a:solidFill>
                <a:effectLst>
                  <a:outerShdw blurRad="38100" dist="38100" dir="2700000" algn="tl">
                    <a:srgbClr val="DDDDDD"/>
                  </a:outerShdw>
                </a:effectLst>
                <a:ea typeface="ＭＳ Ｐゴシック" charset="0"/>
                <a:cs typeface="+mn-cs"/>
              </a:rPr>
              <a:t>, </a:t>
            </a:r>
          </a:p>
          <a:p>
            <a:pPr algn="just" eaLnBrk="1" hangingPunct="1">
              <a:buFont typeface="Wingdings" charset="0"/>
              <a:buNone/>
              <a:defRPr/>
            </a:pPr>
            <a:r>
              <a:rPr lang="es-MX" sz="2400" b="1" dirty="0" smtClean="0">
                <a:solidFill>
                  <a:srgbClr val="0000CC"/>
                </a:solidFill>
                <a:effectLst>
                  <a:outerShdw blurRad="38100" dist="38100" dir="2700000" algn="tl">
                    <a:srgbClr val="DDDDDD"/>
                  </a:outerShdw>
                </a:effectLst>
                <a:ea typeface="ＭＳ Ｐゴシック" charset="0"/>
                <a:cs typeface="+mn-cs"/>
              </a:rPr>
              <a:t>LA </a:t>
            </a:r>
            <a:r>
              <a:rPr lang="es-MX" sz="2400" b="1" i="1" u="sng" dirty="0" smtClean="0">
                <a:solidFill>
                  <a:srgbClr val="FF0000"/>
                </a:solidFill>
                <a:effectLst>
                  <a:outerShdw blurRad="38100" dist="38100" dir="2700000" algn="tl">
                    <a:srgbClr val="DDDDDD"/>
                  </a:outerShdw>
                </a:effectLst>
                <a:ea typeface="ＭＳ Ｐゴシック" charset="0"/>
                <a:cs typeface="+mn-cs"/>
              </a:rPr>
              <a:t>SUPERVIVENCIA</a:t>
            </a:r>
            <a:r>
              <a:rPr lang="es-MX" sz="2400" b="1" dirty="0">
                <a:solidFill>
                  <a:srgbClr val="FF0000"/>
                </a:solidFill>
                <a:effectLst>
                  <a:outerShdw blurRad="38100" dist="38100" dir="2700000" algn="tl">
                    <a:srgbClr val="DDDDDD"/>
                  </a:outerShdw>
                </a:effectLst>
                <a:ea typeface="ＭＳ Ｐゴシック" charset="0"/>
                <a:cs typeface="+mn-cs"/>
              </a:rPr>
              <a:t>.</a:t>
            </a:r>
            <a:endParaRPr lang="es-MX" sz="2400" b="1" dirty="0" smtClean="0">
              <a:solidFill>
                <a:srgbClr val="FF0000"/>
              </a:solidFill>
              <a:effectLst>
                <a:outerShdw blurRad="38100" dist="38100" dir="2700000" algn="tl">
                  <a:srgbClr val="DDDDDD"/>
                </a:outerShdw>
              </a:effectLst>
              <a:ea typeface="ＭＳ Ｐゴシック" charset="0"/>
              <a:cs typeface="+mn-cs"/>
            </a:endParaRPr>
          </a:p>
          <a:p>
            <a:pPr algn="just" eaLnBrk="1" hangingPunct="1">
              <a:buFont typeface="Wingdings" charset="0"/>
              <a:buNone/>
              <a:defRPr/>
            </a:pPr>
            <a:r>
              <a:rPr lang="es-MX" sz="2400" b="1" dirty="0" smtClean="0">
                <a:solidFill>
                  <a:srgbClr val="0000CC"/>
                </a:solidFill>
                <a:effectLst>
                  <a:outerShdw blurRad="38100" dist="38100" dir="2700000" algn="tl">
                    <a:srgbClr val="DDDDDD"/>
                  </a:outerShdw>
                </a:effectLst>
                <a:ea typeface="ＭＳ Ｐゴシック" charset="0"/>
                <a:cs typeface="+mn-cs"/>
              </a:rPr>
              <a:t>PASAN </a:t>
            </a:r>
            <a:r>
              <a:rPr lang="es-MX" sz="2400" b="1" dirty="0">
                <a:solidFill>
                  <a:srgbClr val="0000CC"/>
                </a:solidFill>
                <a:effectLst>
                  <a:outerShdw blurRad="38100" dist="38100" dir="2700000" algn="tl">
                    <a:srgbClr val="DDDDDD"/>
                  </a:outerShdw>
                </a:effectLst>
                <a:ea typeface="ＭＳ Ｐゴシック" charset="0"/>
                <a:cs typeface="+mn-cs"/>
              </a:rPr>
              <a:t>POR </a:t>
            </a:r>
            <a:r>
              <a:rPr lang="es-MX" sz="2400" b="1" dirty="0">
                <a:solidFill>
                  <a:srgbClr val="FF0000"/>
                </a:solidFill>
                <a:effectLst>
                  <a:outerShdw blurRad="38100" dist="38100" dir="2700000" algn="tl">
                    <a:srgbClr val="DDDDDD"/>
                  </a:outerShdw>
                </a:effectLst>
                <a:ea typeface="ＭＳ Ｐゴシック" charset="0"/>
                <a:cs typeface="+mn-cs"/>
              </a:rPr>
              <a:t>CICLOS DE VIDA </a:t>
            </a:r>
            <a:r>
              <a:rPr lang="es-MX" sz="2400" b="1" dirty="0">
                <a:solidFill>
                  <a:srgbClr val="0000CC"/>
                </a:solidFill>
                <a:effectLst>
                  <a:outerShdw blurRad="38100" dist="38100" dir="2700000" algn="tl">
                    <a:srgbClr val="DDDDDD"/>
                  </a:outerShdw>
                </a:effectLst>
                <a:ea typeface="ＭＳ Ｐゴシック" charset="0"/>
                <a:cs typeface="+mn-cs"/>
              </a:rPr>
              <a:t>Y </a:t>
            </a:r>
            <a:r>
              <a:rPr lang="es-MX" sz="2400" b="1" dirty="0" smtClean="0">
                <a:solidFill>
                  <a:srgbClr val="0000CC"/>
                </a:solidFill>
                <a:effectLst>
                  <a:outerShdw blurRad="38100" dist="38100" dir="2700000" algn="tl">
                    <a:srgbClr val="DDDDDD"/>
                  </a:outerShdw>
                </a:effectLst>
                <a:ea typeface="ＭＳ Ｐゴシック" charset="0"/>
                <a:cs typeface="+mn-cs"/>
              </a:rPr>
              <a:t>ENFRENTAN  </a:t>
            </a:r>
          </a:p>
          <a:p>
            <a:pPr algn="just" eaLnBrk="1" hangingPunct="1">
              <a:buFont typeface="Wingdings" charset="0"/>
              <a:buNone/>
              <a:defRPr/>
            </a:pPr>
            <a:r>
              <a:rPr lang="es-MX" sz="2400" b="1" dirty="0" smtClean="0">
                <a:solidFill>
                  <a:srgbClr val="0000CC"/>
                </a:solidFill>
                <a:effectLst>
                  <a:outerShdw blurRad="38100" dist="38100" dir="2700000" algn="tl">
                    <a:srgbClr val="DDDDDD"/>
                  </a:outerShdw>
                </a:effectLst>
                <a:ea typeface="ＭＳ Ｐゴシック" charset="0"/>
                <a:cs typeface="+mn-cs"/>
              </a:rPr>
              <a:t>PROBLEMAS </a:t>
            </a:r>
            <a:r>
              <a:rPr lang="es-MX" sz="2400" b="1" dirty="0">
                <a:solidFill>
                  <a:srgbClr val="0000CC"/>
                </a:solidFill>
                <a:effectLst>
                  <a:outerShdw blurRad="38100" dist="38100" dir="2700000" algn="tl">
                    <a:srgbClr val="DDDDDD"/>
                  </a:outerShdw>
                </a:effectLst>
                <a:ea typeface="ＭＳ Ｐゴシック" charset="0"/>
                <a:cs typeface="+mn-cs"/>
              </a:rPr>
              <a:t>DE CRECIMIENTO. </a:t>
            </a:r>
            <a:endParaRPr lang="es-MX" sz="2400" b="1" dirty="0" smtClean="0">
              <a:solidFill>
                <a:srgbClr val="0000CC"/>
              </a:solidFill>
              <a:effectLst>
                <a:outerShdw blurRad="38100" dist="38100" dir="2700000" algn="tl">
                  <a:srgbClr val="DDDDDD"/>
                </a:outerShdw>
              </a:effectLst>
              <a:ea typeface="ＭＳ Ｐゴシック" charset="0"/>
              <a:cs typeface="+mn-cs"/>
            </a:endParaRPr>
          </a:p>
          <a:p>
            <a:pPr algn="just" eaLnBrk="1" hangingPunct="1">
              <a:buFont typeface="Wingdings" charset="0"/>
              <a:buNone/>
              <a:defRPr/>
            </a:pPr>
            <a:r>
              <a:rPr lang="es-MX" sz="2400" b="1" dirty="0">
                <a:solidFill>
                  <a:srgbClr val="0000CC"/>
                </a:solidFill>
                <a:effectLst>
                  <a:outerShdw blurRad="38100" dist="38100" dir="2700000" algn="tl">
                    <a:srgbClr val="DDDDDD"/>
                  </a:outerShdw>
                </a:effectLst>
                <a:ea typeface="ＭＳ Ｐゴシック" charset="0"/>
                <a:cs typeface="+mn-cs"/>
              </a:rPr>
              <a:t>	</a:t>
            </a:r>
            <a:endParaRPr lang="es-ES" sz="2400" b="1" dirty="0">
              <a:solidFill>
                <a:srgbClr val="0000CC"/>
              </a:solidFill>
              <a:effectLst>
                <a:outerShdw blurRad="38100" dist="38100" dir="2700000" algn="tl">
                  <a:srgbClr val="DDDDDD"/>
                </a:outerShdw>
              </a:effectLst>
              <a:ea typeface="ＭＳ Ｐゴシック" charset="0"/>
              <a:cs typeface="+mn-cs"/>
            </a:endParaRPr>
          </a:p>
        </p:txBody>
      </p:sp>
      <p:sp>
        <p:nvSpPr>
          <p:cNvPr id="122884" name="Rectangle 4"/>
          <p:cNvSpPr>
            <a:spLocks noGrp="1" noChangeArrowheads="1"/>
          </p:cNvSpPr>
          <p:nvPr>
            <p:ph type="title"/>
          </p:nvPr>
        </p:nvSpPr>
        <p:spPr>
          <a:xfrm>
            <a:off x="1447800" y="44450"/>
            <a:ext cx="6869113" cy="685800"/>
          </a:xfrm>
        </p:spPr>
        <p:txBody>
          <a:bodyPr lIns="92075" tIns="46038" rIns="92075" bIns="46038"/>
          <a:lstStyle/>
          <a:p>
            <a:pPr algn="ctr" eaLnBrk="1" hangingPunct="1"/>
            <a:r>
              <a:rPr lang="es-MX" altLang="es-MX" smtClean="0">
                <a:effectLst>
                  <a:outerShdw blurRad="38100" dist="38100" dir="2700000" algn="tl">
                    <a:srgbClr val="C0C0C0"/>
                  </a:outerShdw>
                </a:effectLst>
              </a:rPr>
              <a:t>CLIMA ORGANIZACIONAL</a:t>
            </a:r>
          </a:p>
        </p:txBody>
      </p:sp>
      <p:pic>
        <p:nvPicPr>
          <p:cNvPr id="155651"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156325" y="3068638"/>
            <a:ext cx="2882900" cy="3600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55652" name="Imagen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71550" y="3124200"/>
            <a:ext cx="4464050" cy="33448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22884"/>
                                        </p:tgtEl>
                                        <p:attrNameLst>
                                          <p:attrName>style.visibility</p:attrName>
                                        </p:attrNameLst>
                                      </p:cBhvr>
                                      <p:to>
                                        <p:strVal val="visible"/>
                                      </p:to>
                                    </p:set>
                                    <p:anim calcmode="lin" valueType="num">
                                      <p:cBhvr additive="base">
                                        <p:cTn id="7" dur="500" fill="hold"/>
                                        <p:tgtEl>
                                          <p:spTgt spid="122884"/>
                                        </p:tgtEl>
                                        <p:attrNameLst>
                                          <p:attrName>ppt_x</p:attrName>
                                        </p:attrNameLst>
                                      </p:cBhvr>
                                      <p:tavLst>
                                        <p:tav tm="0">
                                          <p:val>
                                            <p:strVal val="1+#ppt_w/2"/>
                                          </p:val>
                                        </p:tav>
                                        <p:tav tm="100000">
                                          <p:val>
                                            <p:strVal val="#ppt_x"/>
                                          </p:val>
                                        </p:tav>
                                      </p:tavLst>
                                    </p:anim>
                                    <p:anim calcmode="lin" valueType="num">
                                      <p:cBhvr additive="base">
                                        <p:cTn id="8" dur="500" fill="hold"/>
                                        <p:tgtEl>
                                          <p:spTgt spid="12288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7" presetClass="entr" presetSubtype="4" fill="hold" grpId="0" nodeType="clickEffect">
                                  <p:stCondLst>
                                    <p:cond delay="0"/>
                                  </p:stCondLst>
                                  <p:childTnLst>
                                    <p:set>
                                      <p:cBhvr>
                                        <p:cTn id="12" dur="1" fill="hold">
                                          <p:stCondLst>
                                            <p:cond delay="0"/>
                                          </p:stCondLst>
                                        </p:cTn>
                                        <p:tgtEl>
                                          <p:spTgt spid="122883"/>
                                        </p:tgtEl>
                                        <p:attrNameLst>
                                          <p:attrName>style.visibility</p:attrName>
                                        </p:attrNameLst>
                                      </p:cBhvr>
                                      <p:to>
                                        <p:strVal val="visible"/>
                                      </p:to>
                                    </p:set>
                                    <p:anim calcmode="lin" valueType="num">
                                      <p:cBhvr additive="base">
                                        <p:cTn id="13" dur="5000" fill="hold"/>
                                        <p:tgtEl>
                                          <p:spTgt spid="122883"/>
                                        </p:tgtEl>
                                        <p:attrNameLst>
                                          <p:attrName>ppt_x</p:attrName>
                                        </p:attrNameLst>
                                      </p:cBhvr>
                                      <p:tavLst>
                                        <p:tav tm="0">
                                          <p:val>
                                            <p:strVal val="#ppt_x"/>
                                          </p:val>
                                        </p:tav>
                                        <p:tav tm="100000">
                                          <p:val>
                                            <p:strVal val="#ppt_x"/>
                                          </p:val>
                                        </p:tav>
                                      </p:tavLst>
                                    </p:anim>
                                    <p:anim calcmode="lin" valueType="num">
                                      <p:cBhvr additive="base">
                                        <p:cTn id="14" dur="5000" fill="hold"/>
                                        <p:tgtEl>
                                          <p:spTgt spid="1228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3" grpId="0" autoUpdateAnimBg="0"/>
      <p:bldP spid="122884" grpId="0" autoUpdateAnimBg="0"/>
    </p:bldLst>
  </p:timing>
</p:sld>
</file>

<file path=ppt/slides/slide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883" name="Rectangle 3"/>
          <p:cNvSpPr>
            <a:spLocks noGrp="1" noChangeArrowheads="1"/>
          </p:cNvSpPr>
          <p:nvPr>
            <p:ph type="body" idx="1"/>
          </p:nvPr>
        </p:nvSpPr>
        <p:spPr>
          <a:xfrm>
            <a:off x="838200" y="908720"/>
            <a:ext cx="7924800" cy="2717800"/>
          </a:xfrm>
        </p:spPr>
        <p:txBody>
          <a:bodyPr/>
          <a:lstStyle/>
          <a:p>
            <a:pPr algn="just" eaLnBrk="1" hangingPunct="1"/>
            <a:r>
              <a:rPr lang="es-MX" altLang="es-MX" sz="2200" b="1" i="1" dirty="0" smtClean="0">
                <a:solidFill>
                  <a:srgbClr val="CC0000"/>
                </a:solidFill>
                <a:effectLst>
                  <a:outerShdw blurRad="38100" dist="38100" dir="2700000" algn="tl">
                    <a:srgbClr val="C0C0C0"/>
                  </a:outerShdw>
                </a:effectLst>
              </a:rPr>
              <a:t>IMPORTANCIA DE LA CULTURA ORGANIZACIONAL.</a:t>
            </a:r>
          </a:p>
          <a:p>
            <a:pPr algn="just" eaLnBrk="1" hangingPunct="1">
              <a:buFont typeface="Wingdings" pitchFamily="2" charset="2"/>
              <a:buNone/>
            </a:pPr>
            <a:endParaRPr lang="es-MX" altLang="es-MX" sz="1000" b="1" i="1" dirty="0" smtClean="0">
              <a:solidFill>
                <a:srgbClr val="CC0000"/>
              </a:solidFill>
              <a:effectLst>
                <a:outerShdw blurRad="38100" dist="38100" dir="2700000" algn="tl">
                  <a:srgbClr val="C0C0C0"/>
                </a:outerShdw>
              </a:effectLst>
            </a:endParaRPr>
          </a:p>
          <a:p>
            <a:pPr algn="just" eaLnBrk="1" hangingPunct="1">
              <a:buFont typeface="Wingdings" pitchFamily="2" charset="2"/>
              <a:buNone/>
            </a:pPr>
            <a:r>
              <a:rPr lang="es-MX" altLang="es-MX" sz="2200" b="1" dirty="0" smtClean="0">
                <a:solidFill>
                  <a:srgbClr val="0000CC"/>
                </a:solidFill>
                <a:effectLst>
                  <a:outerShdw blurRad="38100" dist="38100" dir="2700000" algn="tl">
                    <a:srgbClr val="C0C0C0"/>
                  </a:outerShdw>
                </a:effectLst>
              </a:rPr>
              <a:t>TIENEN UNA PERSONALIDAD, UNA NECESIDAD, UN</a:t>
            </a:r>
          </a:p>
          <a:p>
            <a:pPr algn="just" eaLnBrk="1" hangingPunct="1">
              <a:buFont typeface="Wingdings" pitchFamily="2" charset="2"/>
              <a:buNone/>
            </a:pPr>
            <a:r>
              <a:rPr lang="es-MX" altLang="es-MX" sz="2200" b="1" dirty="0" smtClean="0">
                <a:solidFill>
                  <a:srgbClr val="0000CC"/>
                </a:solidFill>
                <a:effectLst>
                  <a:outerShdw blurRad="38100" dist="38100" dir="2700000" algn="tl">
                    <a:srgbClr val="C0C0C0"/>
                  </a:outerShdw>
                </a:effectLst>
              </a:rPr>
              <a:t>CARÁCTER Y SE LES CONSIDERA COMO MICRO</a:t>
            </a:r>
          </a:p>
          <a:p>
            <a:pPr algn="just" eaLnBrk="1" hangingPunct="1">
              <a:buFont typeface="Wingdings" pitchFamily="2" charset="2"/>
              <a:buNone/>
            </a:pPr>
            <a:r>
              <a:rPr lang="es-MX" altLang="es-MX" sz="2200" b="1" dirty="0" smtClean="0">
                <a:solidFill>
                  <a:srgbClr val="0000CC"/>
                </a:solidFill>
                <a:effectLst>
                  <a:outerShdw blurRad="38100" dist="38100" dir="2700000" algn="tl">
                    <a:srgbClr val="C0C0C0"/>
                  </a:outerShdw>
                </a:effectLst>
              </a:rPr>
              <a:t>SOCIEDADES QUE TIENEN SUS PROCESOS DE</a:t>
            </a:r>
          </a:p>
          <a:p>
            <a:pPr algn="just" eaLnBrk="1" hangingPunct="1">
              <a:buFont typeface="Wingdings" pitchFamily="2" charset="2"/>
              <a:buNone/>
            </a:pPr>
            <a:r>
              <a:rPr lang="es-MX" altLang="es-MX" sz="2200" b="1" dirty="0" smtClean="0">
                <a:solidFill>
                  <a:srgbClr val="0000CC"/>
                </a:solidFill>
                <a:effectLst>
                  <a:outerShdw blurRad="38100" dist="38100" dir="2700000" algn="tl">
                    <a:srgbClr val="C0C0C0"/>
                  </a:outerShdw>
                </a:effectLst>
              </a:rPr>
              <a:t>SOCIALIZACIÓN SUS NORMAS Y SU PROPIA HISTÓRIA. </a:t>
            </a:r>
          </a:p>
          <a:p>
            <a:pPr algn="just" eaLnBrk="1" hangingPunct="1">
              <a:buFont typeface="Wingdings" pitchFamily="2" charset="2"/>
              <a:buNone/>
            </a:pPr>
            <a:r>
              <a:rPr lang="es-MX" altLang="es-MX" sz="2200" b="1" dirty="0" smtClean="0">
                <a:solidFill>
                  <a:srgbClr val="0000CC"/>
                </a:solidFill>
                <a:effectLst>
                  <a:outerShdw blurRad="38100" dist="38100" dir="2700000" algn="tl">
                    <a:srgbClr val="C0C0C0"/>
                  </a:outerShdw>
                </a:effectLst>
              </a:rPr>
              <a:t>TODO ESTO ESTA RELACIONADO CON LA CULTURA. </a:t>
            </a:r>
          </a:p>
          <a:p>
            <a:pPr algn="just" eaLnBrk="1" hangingPunct="1"/>
            <a:endParaRPr lang="es-ES" altLang="es-MX" sz="2200" b="1" dirty="0" smtClean="0">
              <a:solidFill>
                <a:srgbClr val="0000CC"/>
              </a:solidFill>
              <a:effectLst>
                <a:outerShdw blurRad="38100" dist="38100" dir="2700000" algn="tl">
                  <a:srgbClr val="C0C0C0"/>
                </a:outerShdw>
              </a:effectLst>
            </a:endParaRPr>
          </a:p>
        </p:txBody>
      </p:sp>
      <p:sp>
        <p:nvSpPr>
          <p:cNvPr id="122884" name="Rectangle 4"/>
          <p:cNvSpPr>
            <a:spLocks noGrp="1" noChangeArrowheads="1"/>
          </p:cNvSpPr>
          <p:nvPr>
            <p:ph type="title"/>
          </p:nvPr>
        </p:nvSpPr>
        <p:spPr>
          <a:xfrm>
            <a:off x="1447800" y="44624"/>
            <a:ext cx="6869113" cy="685800"/>
          </a:xfrm>
        </p:spPr>
        <p:txBody>
          <a:bodyPr lIns="92075" tIns="46038" rIns="92075" bIns="46038"/>
          <a:lstStyle/>
          <a:p>
            <a:pPr algn="ctr" eaLnBrk="1" hangingPunct="1"/>
            <a:r>
              <a:rPr lang="es-MX" altLang="es-MX" sz="2800" smtClean="0">
                <a:effectLst>
                  <a:outerShdw blurRad="38100" dist="38100" dir="2700000" algn="tl">
                    <a:srgbClr val="C0C0C0"/>
                  </a:outerShdw>
                </a:effectLst>
              </a:rPr>
              <a:t>CLIMA ORGANIZACIONAL</a:t>
            </a:r>
          </a:p>
        </p:txBody>
      </p:sp>
      <p:pic>
        <p:nvPicPr>
          <p:cNvPr id="156675"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42988" y="3789363"/>
            <a:ext cx="3241675" cy="27003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56676" name="Imagen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59338" y="4076700"/>
            <a:ext cx="3911600" cy="2070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22884"/>
                                        </p:tgtEl>
                                        <p:attrNameLst>
                                          <p:attrName>style.visibility</p:attrName>
                                        </p:attrNameLst>
                                      </p:cBhvr>
                                      <p:to>
                                        <p:strVal val="visible"/>
                                      </p:to>
                                    </p:set>
                                    <p:anim calcmode="lin" valueType="num">
                                      <p:cBhvr additive="base">
                                        <p:cTn id="7" dur="500" fill="hold"/>
                                        <p:tgtEl>
                                          <p:spTgt spid="122884"/>
                                        </p:tgtEl>
                                        <p:attrNameLst>
                                          <p:attrName>ppt_x</p:attrName>
                                        </p:attrNameLst>
                                      </p:cBhvr>
                                      <p:tavLst>
                                        <p:tav tm="0">
                                          <p:val>
                                            <p:strVal val="1+#ppt_w/2"/>
                                          </p:val>
                                        </p:tav>
                                        <p:tav tm="100000">
                                          <p:val>
                                            <p:strVal val="#ppt_x"/>
                                          </p:val>
                                        </p:tav>
                                      </p:tavLst>
                                    </p:anim>
                                    <p:anim calcmode="lin" valueType="num">
                                      <p:cBhvr additive="base">
                                        <p:cTn id="8" dur="500" fill="hold"/>
                                        <p:tgtEl>
                                          <p:spTgt spid="12288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7" presetClass="entr" presetSubtype="4" fill="hold" grpId="0" nodeType="clickEffect">
                                  <p:stCondLst>
                                    <p:cond delay="0"/>
                                  </p:stCondLst>
                                  <p:childTnLst>
                                    <p:set>
                                      <p:cBhvr>
                                        <p:cTn id="12" dur="1" fill="hold">
                                          <p:stCondLst>
                                            <p:cond delay="0"/>
                                          </p:stCondLst>
                                        </p:cTn>
                                        <p:tgtEl>
                                          <p:spTgt spid="122883"/>
                                        </p:tgtEl>
                                        <p:attrNameLst>
                                          <p:attrName>style.visibility</p:attrName>
                                        </p:attrNameLst>
                                      </p:cBhvr>
                                      <p:to>
                                        <p:strVal val="visible"/>
                                      </p:to>
                                    </p:set>
                                    <p:anim calcmode="lin" valueType="num">
                                      <p:cBhvr additive="base">
                                        <p:cTn id="13" dur="5000" fill="hold"/>
                                        <p:tgtEl>
                                          <p:spTgt spid="122883"/>
                                        </p:tgtEl>
                                        <p:attrNameLst>
                                          <p:attrName>ppt_x</p:attrName>
                                        </p:attrNameLst>
                                      </p:cBhvr>
                                      <p:tavLst>
                                        <p:tav tm="0">
                                          <p:val>
                                            <p:strVal val="#ppt_x"/>
                                          </p:val>
                                        </p:tav>
                                        <p:tav tm="100000">
                                          <p:val>
                                            <p:strVal val="#ppt_x"/>
                                          </p:val>
                                        </p:tav>
                                      </p:tavLst>
                                    </p:anim>
                                    <p:anim calcmode="lin" valueType="num">
                                      <p:cBhvr additive="base">
                                        <p:cTn id="14" dur="5000" fill="hold"/>
                                        <p:tgtEl>
                                          <p:spTgt spid="1228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3" grpId="0" autoUpdateAnimBg="0"/>
      <p:bldP spid="122884" grpId="0" autoUpdateAnimBg="0"/>
    </p:bldLst>
  </p:timing>
</p:sld>
</file>

<file path=ppt/slides/slide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3907" name="Rectangle 3"/>
          <p:cNvSpPr>
            <a:spLocks noGrp="1" noChangeArrowheads="1"/>
          </p:cNvSpPr>
          <p:nvPr>
            <p:ph type="body" idx="1"/>
          </p:nvPr>
        </p:nvSpPr>
        <p:spPr>
          <a:xfrm>
            <a:off x="827088" y="798513"/>
            <a:ext cx="8137525" cy="3071812"/>
          </a:xfrm>
        </p:spPr>
        <p:txBody>
          <a:bodyPr/>
          <a:lstStyle/>
          <a:p>
            <a:pPr marL="0" indent="0" algn="just" eaLnBrk="1" hangingPunct="1">
              <a:buFont typeface="Wingdings" pitchFamily="2" charset="2"/>
              <a:buNone/>
            </a:pPr>
            <a:r>
              <a:rPr lang="es-MX" altLang="es-MX" sz="2600" b="1" dirty="0" smtClean="0">
                <a:solidFill>
                  <a:srgbClr val="0000CC"/>
                </a:solidFill>
                <a:effectLst>
                  <a:outerShdw blurRad="38100" dist="38100" dir="2700000" algn="tl">
                    <a:srgbClr val="C0C0C0"/>
                  </a:outerShdw>
                </a:effectLst>
              </a:rPr>
              <a:t>UNA </a:t>
            </a:r>
            <a:r>
              <a:rPr lang="es-MX" altLang="es-MX" sz="2600" b="1" dirty="0" smtClean="0">
                <a:solidFill>
                  <a:srgbClr val="FF0000"/>
                </a:solidFill>
                <a:effectLst>
                  <a:outerShdw blurRad="38100" dist="38100" dir="2700000" algn="tl">
                    <a:srgbClr val="C0C0C0"/>
                  </a:outerShdw>
                </a:effectLst>
              </a:rPr>
              <a:t>CULTURA FUERTE</a:t>
            </a:r>
            <a:r>
              <a:rPr lang="es-MX" altLang="es-MX" sz="2600" b="1" dirty="0" smtClean="0">
                <a:solidFill>
                  <a:srgbClr val="0000CC"/>
                </a:solidFill>
                <a:effectLst>
                  <a:outerShdw blurRad="38100" dist="38100" dir="2700000" algn="tl">
                    <a:srgbClr val="C0C0C0"/>
                  </a:outerShdw>
                </a:effectLst>
              </a:rPr>
              <a:t>, ASEGURA QUE </a:t>
            </a:r>
            <a:r>
              <a:rPr lang="es-MX" altLang="es-MX" sz="2600" b="1" i="1" u="sng" dirty="0" smtClean="0">
                <a:solidFill>
                  <a:srgbClr val="FF0000"/>
                </a:solidFill>
                <a:effectLst>
                  <a:outerShdw blurRad="38100" dist="38100" dir="2700000" algn="tl">
                    <a:srgbClr val="C0C0C0"/>
                  </a:outerShdw>
                </a:effectLst>
              </a:rPr>
              <a:t>TODOS</a:t>
            </a:r>
            <a:r>
              <a:rPr lang="es-MX" altLang="es-MX" sz="2600" b="1" dirty="0" smtClean="0">
                <a:solidFill>
                  <a:srgbClr val="0000CC"/>
                </a:solidFill>
                <a:effectLst>
                  <a:outerShdw blurRad="38100" dist="38100" dir="2700000" algn="tl">
                    <a:srgbClr val="C0C0C0"/>
                  </a:outerShdw>
                </a:effectLst>
              </a:rPr>
              <a:t> LOS INTEGRANTES DE UNA ORGANIZACIÓN APUNTEN EN LA </a:t>
            </a:r>
            <a:r>
              <a:rPr lang="es-MX" altLang="es-MX" sz="2600" b="1" dirty="0" smtClean="0">
                <a:solidFill>
                  <a:srgbClr val="FF0000"/>
                </a:solidFill>
                <a:effectLst>
                  <a:outerShdw blurRad="38100" dist="38100" dir="2700000" algn="tl">
                    <a:srgbClr val="C0C0C0"/>
                  </a:outerShdw>
                </a:effectLst>
              </a:rPr>
              <a:t>MISMA DIRECCI</a:t>
            </a:r>
            <a:r>
              <a:rPr lang="es-ES" altLang="es-MX" sz="2600" b="1" dirty="0" err="1" smtClean="0">
                <a:solidFill>
                  <a:srgbClr val="FF0000"/>
                </a:solidFill>
                <a:effectLst>
                  <a:outerShdw blurRad="38100" dist="38100" dir="2700000" algn="tl">
                    <a:srgbClr val="C0C0C0"/>
                  </a:outerShdw>
                </a:effectLst>
              </a:rPr>
              <a:t>Ó</a:t>
            </a:r>
            <a:r>
              <a:rPr lang="es-MX" altLang="es-MX" sz="2600" b="1" dirty="0" smtClean="0">
                <a:solidFill>
                  <a:srgbClr val="FF0000"/>
                </a:solidFill>
                <a:effectLst>
                  <a:outerShdw blurRad="38100" dist="38100" dir="2700000" algn="tl">
                    <a:srgbClr val="C0C0C0"/>
                  </a:outerShdw>
                </a:effectLst>
              </a:rPr>
              <a:t>N </a:t>
            </a:r>
            <a:r>
              <a:rPr lang="es-MX" altLang="es-MX" sz="2600" b="1" dirty="0" smtClean="0">
                <a:solidFill>
                  <a:srgbClr val="0000CC"/>
                </a:solidFill>
                <a:effectLst>
                  <a:outerShdw blurRad="38100" dist="38100" dir="2700000" algn="tl">
                    <a:srgbClr val="C0C0C0"/>
                  </a:outerShdw>
                </a:effectLst>
              </a:rPr>
              <a:t>LAS METAS Y OBJETIVOS LOGRANDO CON ESTO QUE LA COMUNICACIÓN SEA EFECTIVA Y ASERTIVA.</a:t>
            </a:r>
            <a:endParaRPr lang="es-ES" altLang="es-MX" sz="2600" b="1" dirty="0" smtClean="0">
              <a:solidFill>
                <a:srgbClr val="0000CC"/>
              </a:solidFill>
              <a:effectLst>
                <a:outerShdw blurRad="38100" dist="38100" dir="2700000" algn="tl">
                  <a:srgbClr val="C0C0C0"/>
                </a:outerShdw>
              </a:effectLst>
            </a:endParaRPr>
          </a:p>
        </p:txBody>
      </p:sp>
      <p:sp>
        <p:nvSpPr>
          <p:cNvPr id="123908" name="Rectangle 4"/>
          <p:cNvSpPr>
            <a:spLocks noGrp="1" noChangeArrowheads="1"/>
          </p:cNvSpPr>
          <p:nvPr>
            <p:ph type="title"/>
          </p:nvPr>
        </p:nvSpPr>
        <p:spPr>
          <a:xfrm>
            <a:off x="1306513" y="44450"/>
            <a:ext cx="7072312" cy="685800"/>
          </a:xfrm>
        </p:spPr>
        <p:txBody>
          <a:bodyPr lIns="92075" tIns="46038" rIns="92075" bIns="46038"/>
          <a:lstStyle/>
          <a:p>
            <a:pPr algn="ctr" eaLnBrk="1" hangingPunct="1"/>
            <a:r>
              <a:rPr lang="es-MX" altLang="es-MX" smtClean="0">
                <a:effectLst>
                  <a:outerShdw blurRad="38100" dist="38100" dir="2700000" algn="tl">
                    <a:srgbClr val="C0C0C0"/>
                  </a:outerShdw>
                </a:effectLst>
              </a:rPr>
              <a:t>CLIMA ORGANIZACIONAL</a:t>
            </a:r>
          </a:p>
        </p:txBody>
      </p:sp>
      <p:pic>
        <p:nvPicPr>
          <p:cNvPr id="160771"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38238" y="3500438"/>
            <a:ext cx="2857500" cy="2857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60772" name="Imagen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16463" y="2997200"/>
            <a:ext cx="3867150" cy="3384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23908"/>
                                        </p:tgtEl>
                                        <p:attrNameLst>
                                          <p:attrName>style.visibility</p:attrName>
                                        </p:attrNameLst>
                                      </p:cBhvr>
                                      <p:to>
                                        <p:strVal val="visible"/>
                                      </p:to>
                                    </p:set>
                                    <p:anim calcmode="lin" valueType="num">
                                      <p:cBhvr additive="base">
                                        <p:cTn id="7" dur="500" fill="hold"/>
                                        <p:tgtEl>
                                          <p:spTgt spid="123908"/>
                                        </p:tgtEl>
                                        <p:attrNameLst>
                                          <p:attrName>ppt_x</p:attrName>
                                        </p:attrNameLst>
                                      </p:cBhvr>
                                      <p:tavLst>
                                        <p:tav tm="0">
                                          <p:val>
                                            <p:strVal val="1+#ppt_w/2"/>
                                          </p:val>
                                        </p:tav>
                                        <p:tav tm="100000">
                                          <p:val>
                                            <p:strVal val="#ppt_x"/>
                                          </p:val>
                                        </p:tav>
                                      </p:tavLst>
                                    </p:anim>
                                    <p:anim calcmode="lin" valueType="num">
                                      <p:cBhvr additive="base">
                                        <p:cTn id="8" dur="500" fill="hold"/>
                                        <p:tgtEl>
                                          <p:spTgt spid="12390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8" grpId="0" autoUpdateAnimBg="0"/>
    </p:bldLst>
  </p:timing>
</p:sld>
</file>

<file path=ppt/slides/slide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1258888" y="44450"/>
            <a:ext cx="6865937" cy="1065213"/>
          </a:xfrm>
        </p:spPr>
        <p:txBody>
          <a:bodyPr/>
          <a:lstStyle/>
          <a:p>
            <a:pPr algn="ctr" eaLnBrk="1" hangingPunct="1"/>
            <a:r>
              <a:rPr lang="es-MX" altLang="es-MX" sz="3200" dirty="0" smtClean="0">
                <a:effectLst>
                  <a:outerShdw blurRad="38100" dist="38100" dir="2700000" algn="tl">
                    <a:srgbClr val="C0C0C0"/>
                  </a:outerShdw>
                </a:effectLst>
              </a:rPr>
              <a:t>PLANEACIÓN DE RECURSOS HUMANOS</a:t>
            </a:r>
          </a:p>
        </p:txBody>
      </p:sp>
      <p:sp>
        <p:nvSpPr>
          <p:cNvPr id="117763" name="Rectangle 3"/>
          <p:cNvSpPr>
            <a:spLocks noGrp="1" noChangeArrowheads="1"/>
          </p:cNvSpPr>
          <p:nvPr>
            <p:ph type="body" idx="1"/>
          </p:nvPr>
        </p:nvSpPr>
        <p:spPr>
          <a:xfrm>
            <a:off x="900113" y="1341438"/>
            <a:ext cx="7391400" cy="1179512"/>
          </a:xfrm>
        </p:spPr>
        <p:txBody>
          <a:bodyPr/>
          <a:lstStyle/>
          <a:p>
            <a:pPr marL="0" indent="0" algn="ctr" eaLnBrk="1" hangingPunct="1">
              <a:lnSpc>
                <a:spcPct val="90000"/>
              </a:lnSpc>
              <a:buFont typeface="Wingdings" pitchFamily="2" charset="2"/>
              <a:buNone/>
            </a:pPr>
            <a:r>
              <a:rPr lang="es-MX" altLang="es-MX" sz="3600" b="1" i="1" smtClean="0">
                <a:solidFill>
                  <a:srgbClr val="0000CC"/>
                </a:solidFill>
                <a:effectLst>
                  <a:outerShdw blurRad="38100" dist="38100" dir="2700000" algn="tl">
                    <a:srgbClr val="C0C0C0"/>
                  </a:outerShdw>
                </a:effectLst>
              </a:rPr>
              <a:t>¿ QUÉ ES LA PLANEACIÓN</a:t>
            </a:r>
          </a:p>
          <a:p>
            <a:pPr marL="0" indent="0" algn="ctr" eaLnBrk="1" hangingPunct="1">
              <a:lnSpc>
                <a:spcPct val="90000"/>
              </a:lnSpc>
              <a:buFont typeface="Wingdings" pitchFamily="2" charset="2"/>
              <a:buNone/>
            </a:pPr>
            <a:r>
              <a:rPr lang="es-MX" altLang="es-MX" sz="3600" b="1" i="1" smtClean="0">
                <a:solidFill>
                  <a:srgbClr val="0000CC"/>
                </a:solidFill>
                <a:effectLst>
                  <a:outerShdw blurRad="38100" dist="38100" dir="2700000" algn="tl">
                    <a:srgbClr val="C0C0C0"/>
                  </a:outerShdw>
                </a:effectLst>
              </a:rPr>
              <a:t>      DE RECURSOS HUMANOS ?</a:t>
            </a:r>
            <a:endParaRPr lang="es-ES" altLang="es-MX" sz="3600" b="1" i="1" smtClean="0">
              <a:solidFill>
                <a:srgbClr val="0000CC"/>
              </a:solidFill>
              <a:effectLst>
                <a:outerShdw blurRad="38100" dist="38100" dir="2700000" algn="tl">
                  <a:srgbClr val="C0C0C0"/>
                </a:outerShdw>
              </a:effectLst>
            </a:endParaRPr>
          </a:p>
        </p:txBody>
      </p:sp>
      <p:pic>
        <p:nvPicPr>
          <p:cNvPr id="161795"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32138" y="2649538"/>
            <a:ext cx="3311525" cy="3587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17762"/>
                                        </p:tgtEl>
                                        <p:attrNameLst>
                                          <p:attrName>style.visibility</p:attrName>
                                        </p:attrNameLst>
                                      </p:cBhvr>
                                      <p:to>
                                        <p:strVal val="visible"/>
                                      </p:to>
                                    </p:set>
                                    <p:anim calcmode="lin" valueType="num">
                                      <p:cBhvr additive="base">
                                        <p:cTn id="7" dur="500" fill="hold"/>
                                        <p:tgtEl>
                                          <p:spTgt spid="117762"/>
                                        </p:tgtEl>
                                        <p:attrNameLst>
                                          <p:attrName>ppt_x</p:attrName>
                                        </p:attrNameLst>
                                      </p:cBhvr>
                                      <p:tavLst>
                                        <p:tav tm="0">
                                          <p:val>
                                            <p:strVal val="1+#ppt_w/2"/>
                                          </p:val>
                                        </p:tav>
                                        <p:tav tm="100000">
                                          <p:val>
                                            <p:strVal val="#ppt_x"/>
                                          </p:val>
                                        </p:tav>
                                      </p:tavLst>
                                    </p:anim>
                                    <p:anim calcmode="lin" valueType="num">
                                      <p:cBhvr additive="base">
                                        <p:cTn id="8" dur="500" fill="hold"/>
                                        <p:tgtEl>
                                          <p:spTgt spid="11776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5" presetClass="entr" presetSubtype="0" fill="hold" grpId="0" nodeType="afterEffect">
                                  <p:stCondLst>
                                    <p:cond delay="0"/>
                                  </p:stCondLst>
                                  <p:childTnLst>
                                    <p:set>
                                      <p:cBhvr>
                                        <p:cTn id="11" dur="1" fill="hold">
                                          <p:stCondLst>
                                            <p:cond delay="0"/>
                                          </p:stCondLst>
                                        </p:cTn>
                                        <p:tgtEl>
                                          <p:spTgt spid="117763">
                                            <p:txEl>
                                              <p:pRg st="0" end="0"/>
                                            </p:txEl>
                                          </p:spTgt>
                                        </p:tgtEl>
                                        <p:attrNameLst>
                                          <p:attrName>style.visibility</p:attrName>
                                        </p:attrNameLst>
                                      </p:cBhvr>
                                      <p:to>
                                        <p:strVal val="visible"/>
                                      </p:to>
                                    </p:set>
                                    <p:anim calcmode="lin" valueType="num">
                                      <p:cBhvr>
                                        <p:cTn id="12" dur="1000" fill="hold"/>
                                        <p:tgtEl>
                                          <p:spTgt spid="117763">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117763">
                                            <p:txEl>
                                              <p:pRg st="0" end="0"/>
                                            </p:txEl>
                                          </p:spTgt>
                                        </p:tgtEl>
                                        <p:attrNameLst>
                                          <p:attrName>ppt_h</p:attrName>
                                        </p:attrNameLst>
                                      </p:cBhvr>
                                      <p:tavLst>
                                        <p:tav tm="0">
                                          <p:val>
                                            <p:fltVal val="0"/>
                                          </p:val>
                                        </p:tav>
                                        <p:tav tm="100000">
                                          <p:val>
                                            <p:strVal val="#ppt_h"/>
                                          </p:val>
                                        </p:tav>
                                      </p:tavLst>
                                    </p:anim>
                                    <p:anim calcmode="lin" valueType="num">
                                      <p:cBhvr>
                                        <p:cTn id="14" dur="1000" fill="hold"/>
                                        <p:tgtEl>
                                          <p:spTgt spid="11776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11776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par>
                          <p:cTn id="16" fill="hold" nodeType="afterGroup">
                            <p:stCondLst>
                              <p:cond delay="1500"/>
                            </p:stCondLst>
                            <p:childTnLst>
                              <p:par>
                                <p:cTn id="17" presetID="15" presetClass="entr" presetSubtype="0" fill="hold" grpId="0" nodeType="afterEffect">
                                  <p:stCondLst>
                                    <p:cond delay="0"/>
                                  </p:stCondLst>
                                  <p:childTnLst>
                                    <p:set>
                                      <p:cBhvr>
                                        <p:cTn id="18" dur="1" fill="hold">
                                          <p:stCondLst>
                                            <p:cond delay="0"/>
                                          </p:stCondLst>
                                        </p:cTn>
                                        <p:tgtEl>
                                          <p:spTgt spid="117763">
                                            <p:txEl>
                                              <p:pRg st="1" end="1"/>
                                            </p:txEl>
                                          </p:spTgt>
                                        </p:tgtEl>
                                        <p:attrNameLst>
                                          <p:attrName>style.visibility</p:attrName>
                                        </p:attrNameLst>
                                      </p:cBhvr>
                                      <p:to>
                                        <p:strVal val="visible"/>
                                      </p:to>
                                    </p:set>
                                    <p:anim calcmode="lin" valueType="num">
                                      <p:cBhvr>
                                        <p:cTn id="19" dur="1000" fill="hold"/>
                                        <p:tgtEl>
                                          <p:spTgt spid="117763">
                                            <p:txEl>
                                              <p:pRg st="1" end="1"/>
                                            </p:txEl>
                                          </p:spTgt>
                                        </p:tgtEl>
                                        <p:attrNameLst>
                                          <p:attrName>ppt_w</p:attrName>
                                        </p:attrNameLst>
                                      </p:cBhvr>
                                      <p:tavLst>
                                        <p:tav tm="0">
                                          <p:val>
                                            <p:fltVal val="0"/>
                                          </p:val>
                                        </p:tav>
                                        <p:tav tm="100000">
                                          <p:val>
                                            <p:strVal val="#ppt_w"/>
                                          </p:val>
                                        </p:tav>
                                      </p:tavLst>
                                    </p:anim>
                                    <p:anim calcmode="lin" valueType="num">
                                      <p:cBhvr>
                                        <p:cTn id="20" dur="1000" fill="hold"/>
                                        <p:tgtEl>
                                          <p:spTgt spid="117763">
                                            <p:txEl>
                                              <p:pRg st="1" end="1"/>
                                            </p:txEl>
                                          </p:spTgt>
                                        </p:tgtEl>
                                        <p:attrNameLst>
                                          <p:attrName>ppt_h</p:attrName>
                                        </p:attrNameLst>
                                      </p:cBhvr>
                                      <p:tavLst>
                                        <p:tav tm="0">
                                          <p:val>
                                            <p:fltVal val="0"/>
                                          </p:val>
                                        </p:tav>
                                        <p:tav tm="100000">
                                          <p:val>
                                            <p:strVal val="#ppt_h"/>
                                          </p:val>
                                        </p:tav>
                                      </p:tavLst>
                                    </p:anim>
                                    <p:anim calcmode="lin" valueType="num">
                                      <p:cBhvr>
                                        <p:cTn id="21" dur="1000" fill="hold"/>
                                        <p:tgtEl>
                                          <p:spTgt spid="11776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117763">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2" grpId="0" autoUpdateAnimBg="0"/>
      <p:bldP spid="117763" grpId="0" build="p" autoUpdateAnimBg="0" advAuto="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body" idx="1"/>
          </p:nvPr>
        </p:nvSpPr>
        <p:spPr>
          <a:xfrm>
            <a:off x="1116013" y="789856"/>
            <a:ext cx="7704137" cy="4151312"/>
          </a:xfrm>
        </p:spPr>
        <p:txBody>
          <a:bodyPr/>
          <a:lstStyle/>
          <a:p>
            <a:pPr marL="0" indent="0" algn="just" eaLnBrk="1" hangingPunct="1">
              <a:buFont typeface="Wingdings" pitchFamily="2" charset="2"/>
              <a:buNone/>
            </a:pPr>
            <a:r>
              <a:rPr lang="es-MX" altLang="es-MX" sz="2400" b="1" dirty="0" smtClean="0">
                <a:solidFill>
                  <a:srgbClr val="FF0000"/>
                </a:solidFill>
              </a:rPr>
              <a:t>WILLIAM WERTHER: </a:t>
            </a:r>
            <a:r>
              <a:rPr lang="es-MX" altLang="es-MX" sz="2400" b="1" dirty="0" smtClean="0">
                <a:solidFill>
                  <a:srgbClr val="0000CC"/>
                </a:solidFill>
              </a:rPr>
              <a:t>ESFUERZO PARA CONOCER LAS NECESIDADES ACTUALES Y FUTURAS DE LA ORGANIZACIÓN, ASI COMO LAS FUENTES ACTUALES Y FUTURAS DE NUEVOS EMPLEADOS O VACANTES, PUDIENDO ESTABLECER PLANES A CORTO, MEDIANO Y LARGO PLAZO.</a:t>
            </a:r>
          </a:p>
        </p:txBody>
      </p:sp>
      <p:sp>
        <p:nvSpPr>
          <p:cNvPr id="132099" name="Rectangle 3"/>
          <p:cNvSpPr>
            <a:spLocks noChangeArrowheads="1"/>
          </p:cNvSpPr>
          <p:nvPr/>
        </p:nvSpPr>
        <p:spPr bwMode="auto">
          <a:xfrm>
            <a:off x="1045840" y="-372516"/>
            <a:ext cx="7630616" cy="1065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PLANEACIÓN </a:t>
            </a:r>
            <a:r>
              <a:rPr lang="es-MX" altLang="es-MX" sz="2800" b="1" dirty="0">
                <a:solidFill>
                  <a:schemeClr val="tx2"/>
                </a:solidFill>
                <a:effectLst>
                  <a:outerShdw blurRad="38100" dist="38100" dir="2700000" algn="tl">
                    <a:srgbClr val="C0C0C0"/>
                  </a:outerShdw>
                </a:effectLst>
                <a:latin typeface="Arial" pitchFamily="34" charset="0"/>
              </a:rPr>
              <a:t>DE RECURSOS HUMANOS</a:t>
            </a:r>
          </a:p>
        </p:txBody>
      </p:sp>
      <p:pic>
        <p:nvPicPr>
          <p:cNvPr id="2" name="Imagen 1"/>
          <p:cNvPicPr>
            <a:picLocks noChangeAspect="1"/>
          </p:cNvPicPr>
          <p:nvPr/>
        </p:nvPicPr>
        <p:blipFill>
          <a:blip r:embed="rId2"/>
          <a:stretch>
            <a:fillRect/>
          </a:stretch>
        </p:blipFill>
        <p:spPr>
          <a:xfrm>
            <a:off x="899591" y="2996953"/>
            <a:ext cx="8107709" cy="3529238"/>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32099"/>
                                        </p:tgtEl>
                                        <p:attrNameLst>
                                          <p:attrName>style.visibility</p:attrName>
                                        </p:attrNameLst>
                                      </p:cBhvr>
                                      <p:to>
                                        <p:strVal val="visible"/>
                                      </p:to>
                                    </p:set>
                                    <p:anim calcmode="lin" valueType="num">
                                      <p:cBhvr additive="base">
                                        <p:cTn id="7" dur="500" fill="hold"/>
                                        <p:tgtEl>
                                          <p:spTgt spid="132099"/>
                                        </p:tgtEl>
                                        <p:attrNameLst>
                                          <p:attrName>ppt_x</p:attrName>
                                        </p:attrNameLst>
                                      </p:cBhvr>
                                      <p:tavLst>
                                        <p:tav tm="0">
                                          <p:val>
                                            <p:strVal val="1+#ppt_w/2"/>
                                          </p:val>
                                        </p:tav>
                                        <p:tav tm="100000">
                                          <p:val>
                                            <p:strVal val="#ppt_x"/>
                                          </p:val>
                                        </p:tav>
                                      </p:tavLst>
                                    </p:anim>
                                    <p:anim calcmode="lin" valueType="num">
                                      <p:cBhvr additive="base">
                                        <p:cTn id="8" dur="500" fill="hold"/>
                                        <p:tgtEl>
                                          <p:spTgt spid="13209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099" grpId="0" autoUpdateAnimBg="0"/>
    </p:bldLst>
  </p:timing>
</p:sld>
</file>

<file path=ppt/slides/slide8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a:xfrm>
            <a:off x="431800" y="-315913"/>
            <a:ext cx="8748713" cy="1065213"/>
          </a:xfrm>
        </p:spPr>
        <p:txBody>
          <a:bodyPr/>
          <a:lstStyle/>
          <a:p>
            <a:pPr algn="ctr" eaLnBrk="1" hangingPunct="1">
              <a:defRPr/>
            </a:pPr>
            <a:r>
              <a:rPr lang="es-MX" sz="3200" dirty="0" smtClean="0">
                <a:effectLst>
                  <a:outerShdw blurRad="38100" dist="38100" dir="2700000" algn="tl">
                    <a:srgbClr val="C0C0C0"/>
                  </a:outerShdw>
                </a:effectLst>
                <a:ea typeface="+mj-ea"/>
                <a:cs typeface="+mj-cs"/>
              </a:rPr>
              <a:t>PLANEACIÓN DE RECURSOS HUMANOS</a:t>
            </a:r>
            <a:endParaRPr lang="es-ES" sz="3200" dirty="0" smtClean="0">
              <a:effectLst>
                <a:outerShdw blurRad="38100" dist="38100" dir="2700000" algn="tl">
                  <a:srgbClr val="C0C0C0"/>
                </a:outerShdw>
              </a:effectLst>
              <a:ea typeface="+mj-ea"/>
              <a:cs typeface="+mj-cs"/>
            </a:endParaRPr>
          </a:p>
        </p:txBody>
      </p:sp>
      <p:sp>
        <p:nvSpPr>
          <p:cNvPr id="133123" name="Rectangle 3"/>
          <p:cNvSpPr>
            <a:spLocks noGrp="1" noChangeArrowheads="1"/>
          </p:cNvSpPr>
          <p:nvPr>
            <p:ph type="body" idx="1"/>
          </p:nvPr>
        </p:nvSpPr>
        <p:spPr>
          <a:xfrm>
            <a:off x="811088" y="836712"/>
            <a:ext cx="8153400" cy="1980257"/>
          </a:xfrm>
        </p:spPr>
        <p:txBody>
          <a:bodyPr/>
          <a:lstStyle/>
          <a:p>
            <a:pPr algn="ctr" eaLnBrk="1" hangingPunct="1">
              <a:lnSpc>
                <a:spcPct val="90000"/>
              </a:lnSpc>
              <a:buFont typeface="Wingdings" pitchFamily="2" charset="2"/>
              <a:buNone/>
            </a:pPr>
            <a:r>
              <a:rPr lang="es-MX" altLang="es-MX" b="1" dirty="0" smtClean="0">
                <a:solidFill>
                  <a:srgbClr val="FF0000"/>
                </a:solidFill>
                <a:effectLst>
                  <a:outerShdw blurRad="38100" dist="38100" dir="2700000" algn="tl">
                    <a:srgbClr val="C0C0C0"/>
                  </a:outerShdw>
                </a:effectLst>
              </a:rPr>
              <a:t>OBJETIVOS.</a:t>
            </a:r>
            <a:endParaRPr lang="es-MX" altLang="es-MX" b="1" dirty="0" smtClean="0">
              <a:solidFill>
                <a:srgbClr val="0000CC"/>
              </a:solidFill>
              <a:effectLst>
                <a:outerShdw blurRad="38100" dist="38100" dir="2700000" algn="tl">
                  <a:srgbClr val="C0C0C0"/>
                </a:outerShdw>
              </a:effectLst>
            </a:endParaRPr>
          </a:p>
          <a:p>
            <a:pPr algn="just" eaLnBrk="1" hangingPunct="1">
              <a:lnSpc>
                <a:spcPct val="90000"/>
              </a:lnSpc>
              <a:buClr>
                <a:srgbClr val="FF00FF"/>
              </a:buClr>
            </a:pPr>
            <a:r>
              <a:rPr lang="es-MX" altLang="es-MX" b="1" dirty="0" smtClean="0">
                <a:solidFill>
                  <a:srgbClr val="0000CC"/>
                </a:solidFill>
              </a:rPr>
              <a:t>PLANEAR ESTRATEGICAMENTE LAS NECESIDADES DE LA ORGANIZACIÓN EN EL ÁREA DEL FACTOR HUMANO, IDENTIFICANDO LAS OPORTUNIDADES Y AMENAZAS DEL ENTORNO.</a:t>
            </a:r>
            <a:endParaRPr lang="es-ES" altLang="es-MX" b="1" dirty="0" smtClean="0">
              <a:solidFill>
                <a:srgbClr val="0000CC"/>
              </a:solidFill>
            </a:endParaRPr>
          </a:p>
        </p:txBody>
      </p:sp>
      <p:pic>
        <p:nvPicPr>
          <p:cNvPr id="2" name="Imagen 1"/>
          <p:cNvPicPr>
            <a:picLocks noChangeAspect="1"/>
          </p:cNvPicPr>
          <p:nvPr/>
        </p:nvPicPr>
        <p:blipFill>
          <a:blip r:embed="rId2"/>
          <a:stretch>
            <a:fillRect/>
          </a:stretch>
        </p:blipFill>
        <p:spPr>
          <a:xfrm>
            <a:off x="2604" y="3388196"/>
            <a:ext cx="9141396" cy="27051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133122"/>
                                        </p:tgtEl>
                                        <p:attrNameLst>
                                          <p:attrName>style.visibility</p:attrName>
                                        </p:attrNameLst>
                                      </p:cBhvr>
                                      <p:to>
                                        <p:strVal val="visible"/>
                                      </p:to>
                                    </p:set>
                                    <p:animEffect transition="in" filter="barn(inHorizontal)">
                                      <p:cBhvr>
                                        <p:cTn id="7" dur="500"/>
                                        <p:tgtEl>
                                          <p:spTgt spid="133122"/>
                                        </p:tgtEl>
                                      </p:cBhvr>
                                    </p:animEffect>
                                  </p:childTnLst>
                                </p:cTn>
                              </p:par>
                            </p:childTnLst>
                          </p:cTn>
                        </p:par>
                        <p:par>
                          <p:cTn id="8" fill="hold" nodeType="afterGroup">
                            <p:stCondLst>
                              <p:cond delay="500"/>
                            </p:stCondLst>
                            <p:childTnLst>
                              <p:par>
                                <p:cTn id="9" presetID="17" presetClass="entr" presetSubtype="10" fill="hold" grpId="0" nodeType="afterEffect">
                                  <p:stCondLst>
                                    <p:cond delay="0"/>
                                  </p:stCondLst>
                                  <p:childTnLst>
                                    <p:set>
                                      <p:cBhvr>
                                        <p:cTn id="10" dur="1" fill="hold">
                                          <p:stCondLst>
                                            <p:cond delay="0"/>
                                          </p:stCondLst>
                                        </p:cTn>
                                        <p:tgtEl>
                                          <p:spTgt spid="133123"/>
                                        </p:tgtEl>
                                        <p:attrNameLst>
                                          <p:attrName>style.visibility</p:attrName>
                                        </p:attrNameLst>
                                      </p:cBhvr>
                                      <p:to>
                                        <p:strVal val="visible"/>
                                      </p:to>
                                    </p:set>
                                    <p:anim calcmode="lin" valueType="num">
                                      <p:cBhvr>
                                        <p:cTn id="11" dur="500" fill="hold"/>
                                        <p:tgtEl>
                                          <p:spTgt spid="133123"/>
                                        </p:tgtEl>
                                        <p:attrNameLst>
                                          <p:attrName>ppt_w</p:attrName>
                                        </p:attrNameLst>
                                      </p:cBhvr>
                                      <p:tavLst>
                                        <p:tav tm="0">
                                          <p:val>
                                            <p:fltVal val="0"/>
                                          </p:val>
                                        </p:tav>
                                        <p:tav tm="100000">
                                          <p:val>
                                            <p:strVal val="#ppt_w"/>
                                          </p:val>
                                        </p:tav>
                                      </p:tavLst>
                                    </p:anim>
                                    <p:anim calcmode="lin" valueType="num">
                                      <p:cBhvr>
                                        <p:cTn id="12" dur="500" fill="hold"/>
                                        <p:tgtEl>
                                          <p:spTgt spid="13312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22" grpId="0" autoUpdateAnimBg="0"/>
      <p:bldP spid="133123" grpId="0" autoUpdateAnimBg="0"/>
    </p:bldLst>
  </p:timing>
</p:sld>
</file>

<file path=ppt/slides/slide8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a:xfrm>
            <a:off x="431800" y="-315913"/>
            <a:ext cx="8748713" cy="1065213"/>
          </a:xfrm>
        </p:spPr>
        <p:txBody>
          <a:bodyPr/>
          <a:lstStyle/>
          <a:p>
            <a:pPr algn="ctr" eaLnBrk="1" hangingPunct="1">
              <a:defRPr/>
            </a:pPr>
            <a:r>
              <a:rPr lang="es-MX" sz="3200" dirty="0" smtClean="0">
                <a:effectLst>
                  <a:outerShdw blurRad="38100" dist="38100" dir="2700000" algn="tl">
                    <a:srgbClr val="C0C0C0"/>
                  </a:outerShdw>
                </a:effectLst>
                <a:ea typeface="+mj-ea"/>
                <a:cs typeface="+mj-cs"/>
              </a:rPr>
              <a:t>PLANEACIÓN DE RECURSOS HUMANOS</a:t>
            </a:r>
            <a:endParaRPr lang="es-ES" sz="3200" dirty="0" smtClean="0">
              <a:effectLst>
                <a:outerShdw blurRad="38100" dist="38100" dir="2700000" algn="tl">
                  <a:srgbClr val="C0C0C0"/>
                </a:outerShdw>
              </a:effectLst>
              <a:ea typeface="+mj-ea"/>
              <a:cs typeface="+mj-cs"/>
            </a:endParaRPr>
          </a:p>
        </p:txBody>
      </p:sp>
      <p:sp>
        <p:nvSpPr>
          <p:cNvPr id="133123" name="Rectangle 3"/>
          <p:cNvSpPr>
            <a:spLocks noGrp="1" noChangeArrowheads="1"/>
          </p:cNvSpPr>
          <p:nvPr>
            <p:ph type="body" idx="1"/>
          </p:nvPr>
        </p:nvSpPr>
        <p:spPr>
          <a:xfrm>
            <a:off x="811213" y="728663"/>
            <a:ext cx="8153400" cy="3204393"/>
          </a:xfrm>
        </p:spPr>
        <p:txBody>
          <a:bodyPr/>
          <a:lstStyle/>
          <a:p>
            <a:pPr algn="ctr" eaLnBrk="1" hangingPunct="1">
              <a:lnSpc>
                <a:spcPct val="90000"/>
              </a:lnSpc>
              <a:buFont typeface="Wingdings" pitchFamily="2" charset="2"/>
              <a:buNone/>
            </a:pPr>
            <a:r>
              <a:rPr lang="es-MX" altLang="es-MX" sz="2600" b="1" dirty="0" smtClean="0">
                <a:solidFill>
                  <a:srgbClr val="FF0000"/>
                </a:solidFill>
                <a:effectLst>
                  <a:outerShdw blurRad="38100" dist="38100" dir="2700000" algn="tl">
                    <a:srgbClr val="C0C0C0"/>
                  </a:outerShdw>
                </a:effectLst>
              </a:rPr>
              <a:t>OBJETIVOS.</a:t>
            </a:r>
            <a:endParaRPr lang="es-MX" altLang="es-MX" sz="2600" b="1" dirty="0" smtClean="0">
              <a:solidFill>
                <a:srgbClr val="0000CC"/>
              </a:solidFill>
              <a:effectLst>
                <a:outerShdw blurRad="38100" dist="38100" dir="2700000" algn="tl">
                  <a:srgbClr val="C0C0C0"/>
                </a:outerShdw>
              </a:effectLst>
            </a:endParaRPr>
          </a:p>
          <a:p>
            <a:pPr algn="just" eaLnBrk="1" hangingPunct="1">
              <a:lnSpc>
                <a:spcPct val="90000"/>
              </a:lnSpc>
              <a:buClr>
                <a:srgbClr val="FF00FF"/>
              </a:buClr>
            </a:pPr>
            <a:r>
              <a:rPr lang="es-MX" altLang="es-MX" sz="2600" b="1" dirty="0" smtClean="0">
                <a:solidFill>
                  <a:srgbClr val="0000CC"/>
                </a:solidFill>
              </a:rPr>
              <a:t>LOCALIZAR LOS FACTORES CRÍTICOS PARA TOMAR LAS MEJORES DECISIONES, ELIGIENDO LA CAPACITACIÓN, DESARROLLO, MOTIVACIÓN Y LA CONTRATACIÓN DEL MEJOR PERSONAL; CUMPLIENDO CON LA MISIÓN, LOS OBJETIVOS Y METAS EN EL PRESENTE Y EN EL FUTURO.</a:t>
            </a:r>
            <a:endParaRPr lang="es-ES" altLang="es-MX" sz="2600" b="1" dirty="0" smtClean="0">
              <a:solidFill>
                <a:srgbClr val="0000CC"/>
              </a:solidFill>
            </a:endParaRPr>
          </a:p>
        </p:txBody>
      </p:sp>
      <p:pic>
        <p:nvPicPr>
          <p:cNvPr id="2" name="Imagen 1"/>
          <p:cNvPicPr>
            <a:picLocks noChangeAspect="1"/>
          </p:cNvPicPr>
          <p:nvPr/>
        </p:nvPicPr>
        <p:blipFill>
          <a:blip r:embed="rId2"/>
          <a:stretch>
            <a:fillRect/>
          </a:stretch>
        </p:blipFill>
        <p:spPr>
          <a:xfrm>
            <a:off x="2483768" y="3717032"/>
            <a:ext cx="4752528" cy="2720302"/>
          </a:xfrm>
          <a:prstGeom prst="rect">
            <a:avLst/>
          </a:prstGeom>
        </p:spPr>
      </p:pic>
    </p:spTree>
    <p:extLst>
      <p:ext uri="{BB962C8B-B14F-4D97-AF65-F5344CB8AC3E}">
        <p14:creationId xmlns:p14="http://schemas.microsoft.com/office/powerpoint/2010/main" val="3591375424"/>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133122"/>
                                        </p:tgtEl>
                                        <p:attrNameLst>
                                          <p:attrName>style.visibility</p:attrName>
                                        </p:attrNameLst>
                                      </p:cBhvr>
                                      <p:to>
                                        <p:strVal val="visible"/>
                                      </p:to>
                                    </p:set>
                                    <p:animEffect transition="in" filter="barn(inHorizontal)">
                                      <p:cBhvr>
                                        <p:cTn id="7" dur="500"/>
                                        <p:tgtEl>
                                          <p:spTgt spid="133122"/>
                                        </p:tgtEl>
                                      </p:cBhvr>
                                    </p:animEffect>
                                  </p:childTnLst>
                                </p:cTn>
                              </p:par>
                            </p:childTnLst>
                          </p:cTn>
                        </p:par>
                        <p:par>
                          <p:cTn id="8" fill="hold" nodeType="afterGroup">
                            <p:stCondLst>
                              <p:cond delay="500"/>
                            </p:stCondLst>
                            <p:childTnLst>
                              <p:par>
                                <p:cTn id="9" presetID="17" presetClass="entr" presetSubtype="10" fill="hold" grpId="0" nodeType="afterEffect">
                                  <p:stCondLst>
                                    <p:cond delay="0"/>
                                  </p:stCondLst>
                                  <p:childTnLst>
                                    <p:set>
                                      <p:cBhvr>
                                        <p:cTn id="10" dur="1" fill="hold">
                                          <p:stCondLst>
                                            <p:cond delay="0"/>
                                          </p:stCondLst>
                                        </p:cTn>
                                        <p:tgtEl>
                                          <p:spTgt spid="133123"/>
                                        </p:tgtEl>
                                        <p:attrNameLst>
                                          <p:attrName>style.visibility</p:attrName>
                                        </p:attrNameLst>
                                      </p:cBhvr>
                                      <p:to>
                                        <p:strVal val="visible"/>
                                      </p:to>
                                    </p:set>
                                    <p:anim calcmode="lin" valueType="num">
                                      <p:cBhvr>
                                        <p:cTn id="11" dur="500" fill="hold"/>
                                        <p:tgtEl>
                                          <p:spTgt spid="133123"/>
                                        </p:tgtEl>
                                        <p:attrNameLst>
                                          <p:attrName>ppt_w</p:attrName>
                                        </p:attrNameLst>
                                      </p:cBhvr>
                                      <p:tavLst>
                                        <p:tav tm="0">
                                          <p:val>
                                            <p:fltVal val="0"/>
                                          </p:val>
                                        </p:tav>
                                        <p:tav tm="100000">
                                          <p:val>
                                            <p:strVal val="#ppt_w"/>
                                          </p:val>
                                        </p:tav>
                                      </p:tavLst>
                                    </p:anim>
                                    <p:anim calcmode="lin" valueType="num">
                                      <p:cBhvr>
                                        <p:cTn id="12" dur="500" fill="hold"/>
                                        <p:tgtEl>
                                          <p:spTgt spid="13312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22" grpId="0" autoUpdateAnimBg="0"/>
      <p:bldP spid="133123" grpId="0" autoUpdateAnimBg="0"/>
    </p:bldLst>
  </p:timing>
</p:sld>
</file>

<file path=ppt/slides/slide8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1436688" y="44624"/>
            <a:ext cx="6869112" cy="1065212"/>
          </a:xfrm>
        </p:spPr>
        <p:txBody>
          <a:bodyPr/>
          <a:lstStyle/>
          <a:p>
            <a:pPr algn="ctr" eaLnBrk="1" hangingPunct="1">
              <a:defRPr/>
            </a:pPr>
            <a:r>
              <a:rPr lang="es-MX" sz="3200" dirty="0" smtClean="0">
                <a:effectLst>
                  <a:outerShdw blurRad="38100" dist="38100" dir="2700000" algn="tl">
                    <a:srgbClr val="C0C0C0"/>
                  </a:outerShdw>
                </a:effectLst>
                <a:ea typeface="+mj-ea"/>
                <a:cs typeface="+mj-cs"/>
              </a:rPr>
              <a:t>PLANEACIÓN DE RECURSOS HUMANOS</a:t>
            </a:r>
            <a:endParaRPr lang="es-ES" sz="3200" dirty="0" smtClean="0">
              <a:effectLst>
                <a:outerShdw blurRad="38100" dist="38100" dir="2700000" algn="tl">
                  <a:srgbClr val="C0C0C0"/>
                </a:outerShdw>
              </a:effectLst>
              <a:ea typeface="+mj-ea"/>
              <a:cs typeface="+mj-cs"/>
            </a:endParaRPr>
          </a:p>
        </p:txBody>
      </p:sp>
      <p:sp>
        <p:nvSpPr>
          <p:cNvPr id="134147" name="Rectangle 3"/>
          <p:cNvSpPr>
            <a:spLocks noGrp="1" noChangeArrowheads="1"/>
          </p:cNvSpPr>
          <p:nvPr>
            <p:ph type="body" idx="1"/>
          </p:nvPr>
        </p:nvSpPr>
        <p:spPr>
          <a:xfrm>
            <a:off x="685800" y="1052736"/>
            <a:ext cx="8229600" cy="2493963"/>
          </a:xfrm>
        </p:spPr>
        <p:txBody>
          <a:bodyPr/>
          <a:lstStyle/>
          <a:p>
            <a:pPr algn="ctr" eaLnBrk="1" hangingPunct="1">
              <a:buFont typeface="Wingdings" pitchFamily="2" charset="2"/>
              <a:buNone/>
            </a:pPr>
            <a:r>
              <a:rPr lang="es-MX" altLang="es-MX" sz="2400" b="1" dirty="0" smtClean="0">
                <a:solidFill>
                  <a:srgbClr val="FF0000"/>
                </a:solidFill>
                <a:effectLst>
                  <a:outerShdw blurRad="38100" dist="38100" dir="2700000" algn="tl">
                    <a:srgbClr val="C0C0C0"/>
                  </a:outerShdw>
                </a:effectLst>
              </a:rPr>
              <a:t>IMPORTANCIA.</a:t>
            </a:r>
            <a:endParaRPr lang="es-MX" altLang="es-MX" sz="2400" b="1" dirty="0" smtClean="0">
              <a:solidFill>
                <a:srgbClr val="0000CC"/>
              </a:solidFill>
              <a:effectLst>
                <a:outerShdw blurRad="38100" dist="38100" dir="2700000" algn="tl">
                  <a:srgbClr val="C0C0C0"/>
                </a:outerShdw>
              </a:effectLst>
            </a:endParaRPr>
          </a:p>
          <a:p>
            <a:pPr algn="just" eaLnBrk="1" hangingPunct="1">
              <a:buClr>
                <a:srgbClr val="339933"/>
              </a:buClr>
            </a:pPr>
            <a:r>
              <a:rPr lang="es-MX" altLang="es-MX" sz="2400" b="1" dirty="0" smtClean="0">
                <a:solidFill>
                  <a:srgbClr val="0000CC"/>
                </a:solidFill>
              </a:rPr>
              <a:t>MEJOR UTILIZACI</a:t>
            </a:r>
            <a:r>
              <a:rPr lang="es-ES" altLang="es-MX" sz="2400" b="1" dirty="0" err="1" smtClean="0">
                <a:solidFill>
                  <a:srgbClr val="0000CC"/>
                </a:solidFill>
              </a:rPr>
              <a:t>Ó</a:t>
            </a:r>
            <a:r>
              <a:rPr lang="es-MX" altLang="es-MX" sz="2400" b="1" dirty="0" smtClean="0">
                <a:solidFill>
                  <a:srgbClr val="0000CC"/>
                </a:solidFill>
              </a:rPr>
              <a:t>N DEL PERSONAL DE LA EMPRESA.</a:t>
            </a:r>
          </a:p>
          <a:p>
            <a:pPr algn="just" eaLnBrk="1" hangingPunct="1">
              <a:buClr>
                <a:srgbClr val="339933"/>
              </a:buClr>
            </a:pPr>
            <a:r>
              <a:rPr lang="es-MX" altLang="es-MX" sz="2400" b="1" dirty="0" smtClean="0">
                <a:solidFill>
                  <a:srgbClr val="0000CC"/>
                </a:solidFill>
              </a:rPr>
              <a:t>LOS ESFUERZOS Y LOS OBJETIVOS GLOBALES DE LA ORGANIZACIÓN SE ESTABLECEN SOBRE BASES CONGRUENTES.</a:t>
            </a:r>
          </a:p>
          <a:p>
            <a:pPr algn="just" eaLnBrk="1" hangingPunct="1">
              <a:buClr>
                <a:srgbClr val="339933"/>
              </a:buClr>
            </a:pPr>
            <a:r>
              <a:rPr lang="es-MX" altLang="es-MX" sz="2400" b="1" dirty="0" smtClean="0">
                <a:solidFill>
                  <a:srgbClr val="0000CC"/>
                </a:solidFill>
              </a:rPr>
              <a:t>LOGRAR ECONOMÍA EN LA CONTRATACIÓN DE PERSONAL.</a:t>
            </a:r>
          </a:p>
        </p:txBody>
      </p:sp>
      <p:pic>
        <p:nvPicPr>
          <p:cNvPr id="165892" name="Imagen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4365104"/>
            <a:ext cx="4051300" cy="2006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134146"/>
                                        </p:tgtEl>
                                        <p:attrNameLst>
                                          <p:attrName>style.visibility</p:attrName>
                                        </p:attrNameLst>
                                      </p:cBhvr>
                                      <p:to>
                                        <p:strVal val="visible"/>
                                      </p:to>
                                    </p:set>
                                    <p:animEffect transition="in" filter="barn(inHorizontal)">
                                      <p:cBhvr>
                                        <p:cTn id="7" dur="500"/>
                                        <p:tgtEl>
                                          <p:spTgt spid="134146"/>
                                        </p:tgtEl>
                                      </p:cBhvr>
                                    </p:animEffect>
                                  </p:childTnLst>
                                </p:cTn>
                              </p:par>
                            </p:childTnLst>
                          </p:cTn>
                        </p:par>
                        <p:par>
                          <p:cTn id="8" fill="hold" nodeType="afterGroup">
                            <p:stCondLst>
                              <p:cond delay="500"/>
                            </p:stCondLst>
                            <p:childTnLst>
                              <p:par>
                                <p:cTn id="9" presetID="17" presetClass="entr" presetSubtype="10" fill="hold" grpId="0" nodeType="afterEffect">
                                  <p:stCondLst>
                                    <p:cond delay="0"/>
                                  </p:stCondLst>
                                  <p:childTnLst>
                                    <p:set>
                                      <p:cBhvr>
                                        <p:cTn id="10" dur="1" fill="hold">
                                          <p:stCondLst>
                                            <p:cond delay="0"/>
                                          </p:stCondLst>
                                        </p:cTn>
                                        <p:tgtEl>
                                          <p:spTgt spid="134147"/>
                                        </p:tgtEl>
                                        <p:attrNameLst>
                                          <p:attrName>style.visibility</p:attrName>
                                        </p:attrNameLst>
                                      </p:cBhvr>
                                      <p:to>
                                        <p:strVal val="visible"/>
                                      </p:to>
                                    </p:set>
                                    <p:anim calcmode="lin" valueType="num">
                                      <p:cBhvr>
                                        <p:cTn id="11" dur="500" fill="hold"/>
                                        <p:tgtEl>
                                          <p:spTgt spid="134147"/>
                                        </p:tgtEl>
                                        <p:attrNameLst>
                                          <p:attrName>ppt_w</p:attrName>
                                        </p:attrNameLst>
                                      </p:cBhvr>
                                      <p:tavLst>
                                        <p:tav tm="0">
                                          <p:val>
                                            <p:fltVal val="0"/>
                                          </p:val>
                                        </p:tav>
                                        <p:tav tm="100000">
                                          <p:val>
                                            <p:strVal val="#ppt_w"/>
                                          </p:val>
                                        </p:tav>
                                      </p:tavLst>
                                    </p:anim>
                                    <p:anim calcmode="lin" valueType="num">
                                      <p:cBhvr>
                                        <p:cTn id="12" dur="500" fill="hold"/>
                                        <p:tgtEl>
                                          <p:spTgt spid="13414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6" grpId="0" autoUpdateAnimBg="0"/>
      <p:bldP spid="134147" grpId="0" autoUpdateAnimBg="0"/>
    </p:bldLst>
  </p:timing>
</p:sld>
</file>

<file path=ppt/slides/slide8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611560" y="-315416"/>
            <a:ext cx="8424936" cy="1065212"/>
          </a:xfrm>
        </p:spPr>
        <p:txBody>
          <a:bodyPr/>
          <a:lstStyle/>
          <a:p>
            <a:pPr algn="ctr" eaLnBrk="1" hangingPunct="1">
              <a:defRPr/>
            </a:pPr>
            <a:r>
              <a:rPr lang="es-MX" sz="3200" dirty="0" smtClean="0">
                <a:effectLst>
                  <a:outerShdw blurRad="38100" dist="38100" dir="2700000" algn="tl">
                    <a:srgbClr val="C0C0C0"/>
                  </a:outerShdw>
                </a:effectLst>
                <a:ea typeface="+mj-ea"/>
                <a:cs typeface="+mj-cs"/>
              </a:rPr>
              <a:t>PLANEACIÓN DE RECURSOS HUMANOS</a:t>
            </a:r>
            <a:endParaRPr lang="es-ES" sz="3200" dirty="0" smtClean="0">
              <a:effectLst>
                <a:outerShdw blurRad="38100" dist="38100" dir="2700000" algn="tl">
                  <a:srgbClr val="C0C0C0"/>
                </a:outerShdw>
              </a:effectLst>
              <a:ea typeface="+mj-ea"/>
              <a:cs typeface="+mj-cs"/>
            </a:endParaRPr>
          </a:p>
        </p:txBody>
      </p:sp>
      <p:sp>
        <p:nvSpPr>
          <p:cNvPr id="134147" name="Rectangle 3"/>
          <p:cNvSpPr>
            <a:spLocks noGrp="1" noChangeArrowheads="1"/>
          </p:cNvSpPr>
          <p:nvPr>
            <p:ph type="body" idx="1"/>
          </p:nvPr>
        </p:nvSpPr>
        <p:spPr>
          <a:xfrm>
            <a:off x="685800" y="771872"/>
            <a:ext cx="8229600" cy="5105400"/>
          </a:xfrm>
        </p:spPr>
        <p:txBody>
          <a:bodyPr/>
          <a:lstStyle/>
          <a:p>
            <a:pPr algn="ctr" eaLnBrk="1" hangingPunct="1">
              <a:buFont typeface="Wingdings" charset="0"/>
              <a:buNone/>
              <a:defRPr/>
            </a:pPr>
            <a:r>
              <a:rPr lang="es-MX" sz="2400" b="1" dirty="0">
                <a:solidFill>
                  <a:srgbClr val="FF0000"/>
                </a:solidFill>
                <a:effectLst>
                  <a:outerShdw blurRad="38100" dist="38100" dir="2700000" algn="tl">
                    <a:srgbClr val="DDDDDD"/>
                  </a:outerShdw>
                </a:effectLst>
                <a:ea typeface="ＭＳ Ｐゴシック" charset="0"/>
                <a:cs typeface="+mn-cs"/>
              </a:rPr>
              <a:t>IMPORTANCIA</a:t>
            </a:r>
            <a:r>
              <a:rPr lang="es-MX" sz="2400" b="1" dirty="0" smtClean="0">
                <a:solidFill>
                  <a:srgbClr val="FF0000"/>
                </a:solidFill>
                <a:effectLst>
                  <a:outerShdw blurRad="38100" dist="38100" dir="2700000" algn="tl">
                    <a:srgbClr val="DDDDDD"/>
                  </a:outerShdw>
                </a:effectLst>
                <a:ea typeface="ＭＳ Ｐゴシック" charset="0"/>
                <a:cs typeface="+mn-cs"/>
              </a:rPr>
              <a:t>.</a:t>
            </a:r>
            <a:endParaRPr lang="es-MX" sz="2400" b="1" dirty="0">
              <a:solidFill>
                <a:srgbClr val="0000CC"/>
              </a:solidFill>
              <a:effectLst>
                <a:outerShdw blurRad="38100" dist="38100" dir="2700000" algn="tl">
                  <a:srgbClr val="DDDDDD"/>
                </a:outerShdw>
              </a:effectLst>
              <a:ea typeface="ＭＳ Ｐゴシック" charset="0"/>
              <a:cs typeface="+mn-cs"/>
            </a:endParaRPr>
          </a:p>
          <a:p>
            <a:pPr algn="just" eaLnBrk="1" hangingPunct="1">
              <a:buClr>
                <a:srgbClr val="339933"/>
              </a:buClr>
              <a:buFont typeface="Wingdings" charset="0"/>
              <a:buChar char="l"/>
              <a:defRPr/>
            </a:pPr>
            <a:r>
              <a:rPr lang="es-MX" sz="2400" b="1" dirty="0" smtClean="0">
                <a:solidFill>
                  <a:srgbClr val="0000CC"/>
                </a:solidFill>
                <a:ea typeface="ＭＳ Ｐゴシック" charset="0"/>
                <a:cs typeface="+mn-cs"/>
              </a:rPr>
              <a:t>MEJORAR </a:t>
            </a:r>
            <a:r>
              <a:rPr lang="es-MX" sz="2400" b="1" dirty="0">
                <a:solidFill>
                  <a:srgbClr val="0000CC"/>
                </a:solidFill>
                <a:ea typeface="ＭＳ Ｐゴシック" charset="0"/>
                <a:cs typeface="+mn-cs"/>
              </a:rPr>
              <a:t>LA BASE DE DATOS DE INFORMACION DEL PERSONAL, LOGRANDO APOYAR A DISTINTAS AREAS.</a:t>
            </a:r>
          </a:p>
          <a:p>
            <a:pPr algn="just" eaLnBrk="1" hangingPunct="1">
              <a:buClr>
                <a:srgbClr val="339933"/>
              </a:buClr>
              <a:buFont typeface="Wingdings" charset="0"/>
              <a:buChar char="l"/>
              <a:defRPr/>
            </a:pPr>
            <a:r>
              <a:rPr lang="es-MX" sz="2400" b="1" dirty="0">
                <a:solidFill>
                  <a:srgbClr val="0000CC"/>
                </a:solidFill>
                <a:ea typeface="ＭＳ Ｐゴシック" charset="0"/>
                <a:cs typeface="+mn-cs"/>
              </a:rPr>
              <a:t>COADYUVAR A LA COORDINACION DE VARIOS PROGRAMAS, COMO LA OBTENCION DE MEJORES NIVELES DE </a:t>
            </a:r>
            <a:r>
              <a:rPr lang="es-MX" sz="2400" b="1" dirty="0" smtClean="0">
                <a:solidFill>
                  <a:srgbClr val="0000CC"/>
                </a:solidFill>
                <a:ea typeface="ＭＳ Ｐゴシック" charset="0"/>
                <a:cs typeface="+mn-cs"/>
              </a:rPr>
              <a:t>PRODUCTIVIDAD.</a:t>
            </a:r>
            <a:endParaRPr lang="es-ES" sz="2400" b="1" dirty="0">
              <a:solidFill>
                <a:srgbClr val="0000CC"/>
              </a:solidFill>
              <a:ea typeface="ＭＳ Ｐゴシック" charset="0"/>
              <a:cs typeface="+mn-cs"/>
            </a:endParaRPr>
          </a:p>
        </p:txBody>
      </p:sp>
      <p:pic>
        <p:nvPicPr>
          <p:cNvPr id="166915"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42988" y="3836988"/>
            <a:ext cx="3378200" cy="2400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66916" name="Imagen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16463" y="3644900"/>
            <a:ext cx="4103687" cy="275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134146"/>
                                        </p:tgtEl>
                                        <p:attrNameLst>
                                          <p:attrName>style.visibility</p:attrName>
                                        </p:attrNameLst>
                                      </p:cBhvr>
                                      <p:to>
                                        <p:strVal val="visible"/>
                                      </p:to>
                                    </p:set>
                                    <p:animEffect transition="in" filter="barn(inHorizontal)">
                                      <p:cBhvr>
                                        <p:cTn id="7" dur="500"/>
                                        <p:tgtEl>
                                          <p:spTgt spid="134146"/>
                                        </p:tgtEl>
                                      </p:cBhvr>
                                    </p:animEffect>
                                  </p:childTnLst>
                                </p:cTn>
                              </p:par>
                            </p:childTnLst>
                          </p:cTn>
                        </p:par>
                        <p:par>
                          <p:cTn id="8" fill="hold" nodeType="afterGroup">
                            <p:stCondLst>
                              <p:cond delay="500"/>
                            </p:stCondLst>
                            <p:childTnLst>
                              <p:par>
                                <p:cTn id="9" presetID="17" presetClass="entr" presetSubtype="10" fill="hold" grpId="0" nodeType="afterEffect">
                                  <p:stCondLst>
                                    <p:cond delay="0"/>
                                  </p:stCondLst>
                                  <p:childTnLst>
                                    <p:set>
                                      <p:cBhvr>
                                        <p:cTn id="10" dur="1" fill="hold">
                                          <p:stCondLst>
                                            <p:cond delay="0"/>
                                          </p:stCondLst>
                                        </p:cTn>
                                        <p:tgtEl>
                                          <p:spTgt spid="134147"/>
                                        </p:tgtEl>
                                        <p:attrNameLst>
                                          <p:attrName>style.visibility</p:attrName>
                                        </p:attrNameLst>
                                      </p:cBhvr>
                                      <p:to>
                                        <p:strVal val="visible"/>
                                      </p:to>
                                    </p:set>
                                    <p:anim calcmode="lin" valueType="num">
                                      <p:cBhvr>
                                        <p:cTn id="11" dur="500" fill="hold"/>
                                        <p:tgtEl>
                                          <p:spTgt spid="134147"/>
                                        </p:tgtEl>
                                        <p:attrNameLst>
                                          <p:attrName>ppt_w</p:attrName>
                                        </p:attrNameLst>
                                      </p:cBhvr>
                                      <p:tavLst>
                                        <p:tav tm="0">
                                          <p:val>
                                            <p:fltVal val="0"/>
                                          </p:val>
                                        </p:tav>
                                        <p:tav tm="100000">
                                          <p:val>
                                            <p:strVal val="#ppt_w"/>
                                          </p:val>
                                        </p:tav>
                                      </p:tavLst>
                                    </p:anim>
                                    <p:anim calcmode="lin" valueType="num">
                                      <p:cBhvr>
                                        <p:cTn id="12" dur="500" fill="hold"/>
                                        <p:tgtEl>
                                          <p:spTgt spid="13414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6" grpId="0" autoUpdateAnimBg="0"/>
      <p:bldP spid="134147" grpId="0" autoUpdateAnimBg="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ChangeArrowheads="1"/>
          </p:cNvSpPr>
          <p:nvPr/>
        </p:nvSpPr>
        <p:spPr bwMode="auto">
          <a:xfrm>
            <a:off x="971600" y="-387424"/>
            <a:ext cx="7702624"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PLANEACIÓN </a:t>
            </a:r>
            <a:r>
              <a:rPr lang="es-MX" altLang="es-MX" sz="2800" b="1" dirty="0">
                <a:solidFill>
                  <a:schemeClr val="tx2"/>
                </a:solidFill>
                <a:effectLst>
                  <a:outerShdw blurRad="38100" dist="38100" dir="2700000" algn="tl">
                    <a:srgbClr val="C0C0C0"/>
                  </a:outerShdw>
                </a:effectLst>
                <a:latin typeface="Arial" pitchFamily="34" charset="0"/>
              </a:rPr>
              <a:t>DE RECURSOS HUMANOS</a:t>
            </a:r>
          </a:p>
        </p:txBody>
      </p:sp>
      <p:sp>
        <p:nvSpPr>
          <p:cNvPr id="128003" name="Text Box 3"/>
          <p:cNvSpPr txBox="1">
            <a:spLocks noChangeArrowheads="1"/>
          </p:cNvSpPr>
          <p:nvPr/>
        </p:nvSpPr>
        <p:spPr bwMode="auto">
          <a:xfrm>
            <a:off x="788108" y="764704"/>
            <a:ext cx="5676228" cy="261610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defRPr kumimoji="1" sz="2400">
                <a:solidFill>
                  <a:schemeClr val="tx1"/>
                </a:solidFill>
                <a:latin typeface="Times New Roman" pitchFamily="18" charset="0"/>
              </a:defRPr>
            </a:lvl1pPr>
            <a:lvl2pPr marL="914400" indent="-457200">
              <a:defRPr kumimoji="1" sz="2400">
                <a:solidFill>
                  <a:schemeClr val="tx1"/>
                </a:solidFill>
                <a:latin typeface="Times New Roman" pitchFamily="18" charset="0"/>
              </a:defRPr>
            </a:lvl2pPr>
            <a:lvl3pPr marL="1371600" indent="-457200">
              <a:defRPr kumimoji="1" sz="2400">
                <a:solidFill>
                  <a:schemeClr val="tx1"/>
                </a:solidFill>
                <a:latin typeface="Times New Roman" pitchFamily="18" charset="0"/>
              </a:defRPr>
            </a:lvl3pPr>
            <a:lvl4pPr marL="1943100" indent="-457200">
              <a:defRPr kumimoji="1" sz="2400">
                <a:solidFill>
                  <a:schemeClr val="tx1"/>
                </a:solidFill>
                <a:latin typeface="Times New Roman" pitchFamily="18" charset="0"/>
              </a:defRPr>
            </a:lvl4pPr>
            <a:lvl5pPr marL="2590800" indent="-457200">
              <a:defRPr kumimoji="1" sz="2400">
                <a:solidFill>
                  <a:schemeClr val="tx1"/>
                </a:solidFill>
                <a:latin typeface="Times New Roman" pitchFamily="18" charset="0"/>
              </a:defRPr>
            </a:lvl5pPr>
            <a:lvl6pPr marL="3048000" indent="-457200" fontAlgn="base">
              <a:spcBef>
                <a:spcPct val="0"/>
              </a:spcBef>
              <a:spcAft>
                <a:spcPct val="0"/>
              </a:spcAft>
              <a:defRPr kumimoji="1" sz="2400">
                <a:solidFill>
                  <a:schemeClr val="tx1"/>
                </a:solidFill>
                <a:latin typeface="Times New Roman" pitchFamily="18" charset="0"/>
              </a:defRPr>
            </a:lvl6pPr>
            <a:lvl7pPr marL="3505200" indent="-457200" fontAlgn="base">
              <a:spcBef>
                <a:spcPct val="0"/>
              </a:spcBef>
              <a:spcAft>
                <a:spcPct val="0"/>
              </a:spcAft>
              <a:defRPr kumimoji="1" sz="2400">
                <a:solidFill>
                  <a:schemeClr val="tx1"/>
                </a:solidFill>
                <a:latin typeface="Times New Roman" pitchFamily="18" charset="0"/>
              </a:defRPr>
            </a:lvl7pPr>
            <a:lvl8pPr marL="3962400" indent="-457200" fontAlgn="base">
              <a:spcBef>
                <a:spcPct val="0"/>
              </a:spcBef>
              <a:spcAft>
                <a:spcPct val="0"/>
              </a:spcAft>
              <a:defRPr kumimoji="1" sz="2400">
                <a:solidFill>
                  <a:schemeClr val="tx1"/>
                </a:solidFill>
                <a:latin typeface="Times New Roman" pitchFamily="18" charset="0"/>
              </a:defRPr>
            </a:lvl8pPr>
            <a:lvl9pPr marL="4419600" indent="-457200" fontAlgn="base">
              <a:spcBef>
                <a:spcPct val="0"/>
              </a:spcBef>
              <a:spcAft>
                <a:spcPct val="0"/>
              </a:spcAft>
              <a:defRPr kumimoji="1" sz="2400">
                <a:solidFill>
                  <a:schemeClr val="tx1"/>
                </a:solidFill>
                <a:latin typeface="Times New Roman" pitchFamily="18" charset="0"/>
              </a:defRPr>
            </a:lvl9pPr>
          </a:lstStyle>
          <a:p>
            <a:pPr>
              <a:defRPr/>
            </a:pPr>
            <a:r>
              <a:rPr lang="es-MX" b="1" i="1" u="sng" dirty="0" smtClean="0">
                <a:solidFill>
                  <a:srgbClr val="0000CC"/>
                </a:solidFill>
                <a:effectLst>
                  <a:outerShdw blurRad="38100" dist="38100" dir="2700000" algn="tl">
                    <a:srgbClr val="C0C0C0"/>
                  </a:outerShdw>
                </a:effectLst>
                <a:latin typeface="Arial" charset="0"/>
                <a:ea typeface="+mn-ea"/>
              </a:rPr>
              <a:t>FACTORES EXTERNOS E INTERNOS</a:t>
            </a:r>
          </a:p>
          <a:p>
            <a:pPr>
              <a:defRPr/>
            </a:pPr>
            <a:endParaRPr lang="es-MX" sz="1000" b="1" dirty="0" smtClean="0">
              <a:solidFill>
                <a:srgbClr val="0000CC"/>
              </a:solidFill>
              <a:effectLst>
                <a:outerShdw blurRad="38100" dist="38100" dir="2700000" algn="tl">
                  <a:srgbClr val="C0C0C0"/>
                </a:outerShdw>
              </a:effectLst>
              <a:latin typeface="Arial" charset="0"/>
              <a:ea typeface="+mn-ea"/>
            </a:endParaRPr>
          </a:p>
          <a:p>
            <a:pPr>
              <a:defRPr/>
            </a:pPr>
            <a:r>
              <a:rPr lang="es-MX" b="1" dirty="0" smtClean="0">
                <a:solidFill>
                  <a:srgbClr val="FF0000"/>
                </a:solidFill>
                <a:effectLst>
                  <a:outerShdw blurRad="38100" dist="38100" dir="2700000" algn="tl">
                    <a:srgbClr val="C0C0C0"/>
                  </a:outerShdw>
                </a:effectLst>
                <a:latin typeface="Arial" charset="0"/>
                <a:ea typeface="+mn-ea"/>
              </a:rPr>
              <a:t>EXTERNOS:</a:t>
            </a:r>
          </a:p>
          <a:p>
            <a:pPr>
              <a:defRPr/>
            </a:pPr>
            <a:endParaRPr lang="es-MX" sz="1000" b="1" dirty="0" smtClean="0">
              <a:solidFill>
                <a:srgbClr val="0000CC"/>
              </a:solidFill>
              <a:effectLst>
                <a:outerShdw blurRad="38100" dist="38100" dir="2700000" algn="tl">
                  <a:srgbClr val="C0C0C0"/>
                </a:outerShdw>
              </a:effectLst>
              <a:latin typeface="Arial" charset="0"/>
              <a:ea typeface="+mn-ea"/>
            </a:endParaRPr>
          </a:p>
          <a:p>
            <a:pPr>
              <a:buFontTx/>
              <a:buAutoNum type="arabicPeriod"/>
              <a:defRPr/>
            </a:pPr>
            <a:r>
              <a:rPr lang="es-MX" b="1" dirty="0" smtClean="0">
                <a:solidFill>
                  <a:srgbClr val="0000CC"/>
                </a:solidFill>
                <a:latin typeface="Arial" charset="0"/>
                <a:ea typeface="+mn-ea"/>
              </a:rPr>
              <a:t>TASA DE INFLACIÓN</a:t>
            </a:r>
          </a:p>
          <a:p>
            <a:pPr>
              <a:buFontTx/>
              <a:buAutoNum type="arabicPeriod"/>
              <a:defRPr/>
            </a:pPr>
            <a:r>
              <a:rPr lang="es-MX" b="1" dirty="0" smtClean="0">
                <a:solidFill>
                  <a:srgbClr val="0000CC"/>
                </a:solidFill>
                <a:latin typeface="Arial" charset="0"/>
                <a:ea typeface="+mn-ea"/>
              </a:rPr>
              <a:t>PRODUCTIVIDAD</a:t>
            </a:r>
          </a:p>
          <a:p>
            <a:pPr>
              <a:buFontTx/>
              <a:buAutoNum type="arabicPeriod"/>
              <a:defRPr/>
            </a:pPr>
            <a:r>
              <a:rPr lang="es-MX" b="1" dirty="0" smtClean="0">
                <a:solidFill>
                  <a:srgbClr val="0000CC"/>
                </a:solidFill>
                <a:latin typeface="Arial" charset="0"/>
                <a:ea typeface="+mn-ea"/>
              </a:rPr>
              <a:t>TASA DE EMPLEO</a:t>
            </a:r>
          </a:p>
          <a:p>
            <a:pPr>
              <a:buFontTx/>
              <a:buAutoNum type="arabicPeriod"/>
              <a:defRPr/>
            </a:pPr>
            <a:r>
              <a:rPr lang="es-MX" b="1" dirty="0" smtClean="0">
                <a:solidFill>
                  <a:srgbClr val="0000CC"/>
                </a:solidFill>
                <a:latin typeface="Arial" charset="0"/>
                <a:ea typeface="+mn-ea"/>
              </a:rPr>
              <a:t>PATRONES DE CONSUMO</a:t>
            </a:r>
          </a:p>
        </p:txBody>
      </p:sp>
      <p:pic>
        <p:nvPicPr>
          <p:cNvPr id="2" name="Imagen 1"/>
          <p:cNvPicPr>
            <a:picLocks noChangeAspect="1"/>
          </p:cNvPicPr>
          <p:nvPr/>
        </p:nvPicPr>
        <p:blipFill>
          <a:blip r:embed="rId2"/>
          <a:stretch>
            <a:fillRect/>
          </a:stretch>
        </p:blipFill>
        <p:spPr>
          <a:xfrm>
            <a:off x="971599" y="3501008"/>
            <a:ext cx="8053777" cy="2952328"/>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28002"/>
                                        </p:tgtEl>
                                        <p:attrNameLst>
                                          <p:attrName>style.visibility</p:attrName>
                                        </p:attrNameLst>
                                      </p:cBhvr>
                                      <p:to>
                                        <p:strVal val="visible"/>
                                      </p:to>
                                    </p:set>
                                    <p:anim calcmode="lin" valueType="num">
                                      <p:cBhvr additive="base">
                                        <p:cTn id="7" dur="500" fill="hold"/>
                                        <p:tgtEl>
                                          <p:spTgt spid="128002"/>
                                        </p:tgtEl>
                                        <p:attrNameLst>
                                          <p:attrName>ppt_x</p:attrName>
                                        </p:attrNameLst>
                                      </p:cBhvr>
                                      <p:tavLst>
                                        <p:tav tm="0">
                                          <p:val>
                                            <p:strVal val="1+#ppt_w/2"/>
                                          </p:val>
                                        </p:tav>
                                        <p:tav tm="100000">
                                          <p:val>
                                            <p:strVal val="#ppt_x"/>
                                          </p:val>
                                        </p:tav>
                                      </p:tavLst>
                                    </p:anim>
                                    <p:anim calcmode="lin" valueType="num">
                                      <p:cBhvr additive="base">
                                        <p:cTn id="8" dur="500" fill="hold"/>
                                        <p:tgtEl>
                                          <p:spTgt spid="12800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128003"/>
                                        </p:tgtEl>
                                        <p:attrNameLst>
                                          <p:attrName>style.visibility</p:attrName>
                                        </p:attrNameLst>
                                      </p:cBhvr>
                                      <p:to>
                                        <p:strVal val="visible"/>
                                      </p:to>
                                    </p:set>
                                    <p:animEffect transition="in" filter="box(out)">
                                      <p:cBhvr>
                                        <p:cTn id="12" dur="500"/>
                                        <p:tgtEl>
                                          <p:spTgt spid="1280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2" grpId="0" autoUpdateAnimBg="0"/>
      <p:bldP spid="128003"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3793" name="Picture 10" descr="http://t0.gstatic.com/images?q=tbn:ANd9GcQGjDeTn6G32ftlY_nvlMs0aVnCu6XGjiWX2g8CflzxDzTyvEsv">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60232" y="2204864"/>
            <a:ext cx="2505441" cy="2592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3010" name="Rectangle 2"/>
          <p:cNvSpPr>
            <a:spLocks noGrp="1" noChangeArrowheads="1"/>
          </p:cNvSpPr>
          <p:nvPr>
            <p:ph type="title"/>
          </p:nvPr>
        </p:nvSpPr>
        <p:spPr>
          <a:xfrm>
            <a:off x="1377950" y="44450"/>
            <a:ext cx="6865938" cy="1065213"/>
          </a:xfrm>
        </p:spPr>
        <p:txBody>
          <a:bodyPr lIns="92075" tIns="46038" rIns="92075" bIns="46038"/>
          <a:lstStyle/>
          <a:p>
            <a:pPr algn="ctr" eaLnBrk="1" hangingPunct="1">
              <a:buClr>
                <a:schemeClr val="tx2"/>
              </a:buClr>
              <a:defRPr/>
            </a:pPr>
            <a:r>
              <a:rPr lang="es-MX" sz="3200" i="1" dirty="0" smtClean="0">
                <a:effectLst>
                  <a:outerShdw blurRad="38100" dist="38100" dir="2700000" algn="tl">
                    <a:srgbClr val="C0C0C0"/>
                  </a:outerShdw>
                </a:effectLst>
                <a:ea typeface="+mj-ea"/>
                <a:cs typeface="+mj-cs"/>
              </a:rPr>
              <a:t>Estructura de la Unidad de Aprendizaje</a:t>
            </a:r>
            <a:endParaRPr lang="es-ES" sz="3200" i="1" dirty="0" smtClean="0">
              <a:effectLst>
                <a:outerShdw blurRad="38100" dist="38100" dir="2700000" algn="tl">
                  <a:srgbClr val="C0C0C0"/>
                </a:outerShdw>
              </a:effectLst>
              <a:ea typeface="+mj-ea"/>
              <a:cs typeface="+mj-cs"/>
            </a:endParaRPr>
          </a:p>
        </p:txBody>
      </p:sp>
      <p:graphicFrame>
        <p:nvGraphicFramePr>
          <p:cNvPr id="43011" name="Object 3"/>
          <p:cNvGraphicFramePr>
            <a:graphicFrameLocks/>
          </p:cNvGraphicFramePr>
          <p:nvPr/>
        </p:nvGraphicFramePr>
        <p:xfrm>
          <a:off x="171450" y="646113"/>
          <a:ext cx="1009650" cy="987425"/>
        </p:xfrm>
        <a:graphic>
          <a:graphicData uri="http://schemas.openxmlformats.org/presentationml/2006/ole">
            <mc:AlternateContent xmlns:mc="http://schemas.openxmlformats.org/markup-compatibility/2006">
              <mc:Choice xmlns:v="urn:schemas-microsoft-com:vml" Requires="v">
                <p:oleObj spid="_x0000_s34024" name="Clip" r:id="rId6" imgW="1192401" imgH="779446" progId="MS_ClipArt_Gallery.5">
                  <p:embed/>
                </p:oleObj>
              </mc:Choice>
              <mc:Fallback>
                <p:oleObj name="Clip" r:id="rId6" imgW="1192401" imgH="779446" progId="MS_ClipArt_Gallery.5">
                  <p:embed/>
                  <p:pic>
                    <p:nvPicPr>
                      <p:cNvPr id="0" name="Object 3"/>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1450" y="646113"/>
                        <a:ext cx="1009650" cy="9874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9221" name="Rectangle 6"/>
          <p:cNvSpPr>
            <a:spLocks noChangeArrowheads="1"/>
          </p:cNvSpPr>
          <p:nvPr/>
        </p:nvSpPr>
        <p:spPr bwMode="auto">
          <a:xfrm>
            <a:off x="1123950" y="950913"/>
            <a:ext cx="9525" cy="19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s-MX">
              <a:latin typeface="Times New Roman" charset="0"/>
              <a:ea typeface="ＭＳ Ｐゴシック" charset="0"/>
            </a:endParaRPr>
          </a:p>
        </p:txBody>
      </p:sp>
      <p:sp>
        <p:nvSpPr>
          <p:cNvPr id="9222" name="Rectangle 7"/>
          <p:cNvSpPr>
            <a:spLocks noChangeArrowheads="1"/>
          </p:cNvSpPr>
          <p:nvPr/>
        </p:nvSpPr>
        <p:spPr bwMode="auto">
          <a:xfrm>
            <a:off x="1036638" y="950913"/>
            <a:ext cx="1841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AutoNum type="arabicPeriod"/>
              <a:defRPr/>
            </a:pPr>
            <a:endParaRPr kumimoji="1" lang="en-US">
              <a:solidFill>
                <a:srgbClr val="CC0000"/>
              </a:solidFill>
              <a:latin typeface="Times New Roman" charset="0"/>
              <a:ea typeface="ＭＳ Ｐゴシック" charset="0"/>
            </a:endParaRPr>
          </a:p>
          <a:p>
            <a:pPr lvl="1" eaLnBrk="0" hangingPunct="0">
              <a:defRPr/>
            </a:pPr>
            <a:endParaRPr kumimoji="1" lang="en-US">
              <a:latin typeface="Times New Roman" charset="0"/>
              <a:ea typeface="ＭＳ Ｐゴシック" charset="0"/>
            </a:endParaRPr>
          </a:p>
        </p:txBody>
      </p:sp>
      <p:sp>
        <p:nvSpPr>
          <p:cNvPr id="9223" name="Rectangle 11"/>
          <p:cNvSpPr>
            <a:spLocks noChangeArrowheads="1"/>
          </p:cNvSpPr>
          <p:nvPr/>
        </p:nvSpPr>
        <p:spPr bwMode="auto">
          <a:xfrm>
            <a:off x="1123950" y="2111375"/>
            <a:ext cx="9525"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Char char="•"/>
              <a:defRPr/>
            </a:pPr>
            <a:endParaRPr kumimoji="1" lang="en-US">
              <a:solidFill>
                <a:srgbClr val="CC0000"/>
              </a:solidFill>
              <a:latin typeface="Times New Roman" charset="0"/>
              <a:ea typeface="ＭＳ Ｐゴシック" charset="0"/>
            </a:endParaRPr>
          </a:p>
          <a:p>
            <a:pPr eaLnBrk="0" hangingPunct="0">
              <a:defRPr/>
            </a:pPr>
            <a:endParaRPr kumimoji="1" lang="en-US">
              <a:latin typeface="Times New Roman" charset="0"/>
              <a:ea typeface="ＭＳ Ｐゴシック" charset="0"/>
            </a:endParaRPr>
          </a:p>
        </p:txBody>
      </p:sp>
      <p:sp>
        <p:nvSpPr>
          <p:cNvPr id="3" name="Rectángulo 2">
            <a:hlinkClick r:id="rId8" invalidUrl="file://localhost\Users\JoseAntonioMonroyRamirez\Documents\Jos%C3%A9 Antonio Monroy Ram%C3%ADrez\ADMINISTRACION DE RECURSOS HUMANOS\ASIGNACI%C3%93N DE TAREAS POSGRADO ARH 2016.xlsx" action="ppaction://hlinkfile"/>
          </p:cNvPr>
          <p:cNvSpPr/>
          <p:nvPr/>
        </p:nvSpPr>
        <p:spPr>
          <a:xfrm>
            <a:off x="1115616" y="1052736"/>
            <a:ext cx="7704856" cy="5262979"/>
          </a:xfrm>
          <a:prstGeom prst="rect">
            <a:avLst/>
          </a:prstGeom>
        </p:spPr>
        <p:txBody>
          <a:bodyPr wrap="square">
            <a:spAutoFit/>
          </a:bodyPr>
          <a:lstStyle/>
          <a:p>
            <a:r>
              <a:rPr lang="es-MX" b="1" dirty="0"/>
              <a:t>I. Planeación estratégica de recursos humanos</a:t>
            </a:r>
          </a:p>
          <a:p>
            <a:r>
              <a:rPr lang="es-MX" b="1" dirty="0"/>
              <a:t>II. Diseño y análisis de puestos</a:t>
            </a:r>
          </a:p>
          <a:p>
            <a:r>
              <a:rPr lang="es-MX" b="1" dirty="0"/>
              <a:t>III. Reclutamiento y selección, inducción</a:t>
            </a:r>
          </a:p>
          <a:p>
            <a:r>
              <a:rPr lang="es-MX" b="1" dirty="0"/>
              <a:t>IV. Capacitación y desarrollo</a:t>
            </a:r>
          </a:p>
          <a:p>
            <a:r>
              <a:rPr lang="es-MX" b="1" dirty="0"/>
              <a:t>V. Planeación de vida y carrera</a:t>
            </a:r>
          </a:p>
          <a:p>
            <a:r>
              <a:rPr lang="es-MX" b="1" dirty="0"/>
              <a:t>VI. Evaluación del desempeño</a:t>
            </a:r>
          </a:p>
          <a:p>
            <a:r>
              <a:rPr lang="es-MX" b="1" dirty="0"/>
              <a:t>VII. Administración de las compensaciones.</a:t>
            </a:r>
          </a:p>
          <a:p>
            <a:r>
              <a:rPr lang="es-MX" b="1" dirty="0"/>
              <a:t>VIII. Seguridad e higiene en el trabajo</a:t>
            </a:r>
          </a:p>
          <a:p>
            <a:r>
              <a:rPr lang="es-MX" b="1" dirty="0"/>
              <a:t>IX. Relaciones laborales</a:t>
            </a:r>
          </a:p>
          <a:p>
            <a:r>
              <a:rPr lang="es-MX" b="1" dirty="0"/>
              <a:t>X. Auditoría de recursos humanos</a:t>
            </a:r>
          </a:p>
          <a:p>
            <a:r>
              <a:rPr lang="es-MX" b="1" dirty="0"/>
              <a:t>XI. Estrategia de Recursos Humanos ante la globalización</a:t>
            </a:r>
          </a:p>
          <a:p>
            <a:r>
              <a:rPr lang="es-MX" b="1" dirty="0"/>
              <a:t>XII. La gestión de Recursos Humanos y las empresas internacionales</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additive="base">
                                        <p:cTn id="7" dur="500" fill="hold"/>
                                        <p:tgtEl>
                                          <p:spTgt spid="43010"/>
                                        </p:tgtEl>
                                        <p:attrNameLst>
                                          <p:attrName>ppt_x</p:attrName>
                                        </p:attrNameLst>
                                      </p:cBhvr>
                                      <p:tavLst>
                                        <p:tav tm="0">
                                          <p:val>
                                            <p:strVal val="#ppt_x"/>
                                          </p:val>
                                        </p:tav>
                                        <p:tav tm="100000">
                                          <p:val>
                                            <p:strVal val="#ppt_x"/>
                                          </p:val>
                                        </p:tav>
                                      </p:tavLst>
                                    </p:anim>
                                    <p:anim calcmode="lin" valueType="num">
                                      <p:cBhvr additive="base">
                                        <p:cTn id="8" dur="500" fill="hold"/>
                                        <p:tgtEl>
                                          <p:spTgt spid="43010"/>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8" fill="hold" nodeType="afterEffect">
                                  <p:stCondLst>
                                    <p:cond delay="0"/>
                                  </p:stCondLst>
                                  <p:childTnLst>
                                    <p:set>
                                      <p:cBhvr>
                                        <p:cTn id="11" dur="1" fill="hold">
                                          <p:stCondLst>
                                            <p:cond delay="0"/>
                                          </p:stCondLst>
                                        </p:cTn>
                                        <p:tgtEl>
                                          <p:spTgt spid="43011"/>
                                        </p:tgtEl>
                                        <p:attrNameLst>
                                          <p:attrName>style.visibility</p:attrName>
                                        </p:attrNameLst>
                                      </p:cBhvr>
                                      <p:to>
                                        <p:strVal val="visible"/>
                                      </p:to>
                                    </p:set>
                                    <p:anim calcmode="lin" valueType="num">
                                      <p:cBhvr additive="base">
                                        <p:cTn id="12" dur="500" fill="hold"/>
                                        <p:tgtEl>
                                          <p:spTgt spid="43011"/>
                                        </p:tgtEl>
                                        <p:attrNameLst>
                                          <p:attrName>ppt_x</p:attrName>
                                        </p:attrNameLst>
                                      </p:cBhvr>
                                      <p:tavLst>
                                        <p:tav tm="0">
                                          <p:val>
                                            <p:strVal val="0-#ppt_w/2"/>
                                          </p:val>
                                        </p:tav>
                                        <p:tav tm="100000">
                                          <p:val>
                                            <p:strVal val="#ppt_x"/>
                                          </p:val>
                                        </p:tav>
                                      </p:tavLst>
                                    </p:anim>
                                    <p:anim calcmode="lin" valueType="num">
                                      <p:cBhvr additive="base">
                                        <p:cTn id="13" dur="500" fill="hold"/>
                                        <p:tgtEl>
                                          <p:spTgt spid="430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utoUpdateAnimBg="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ChangeArrowheads="1"/>
          </p:cNvSpPr>
          <p:nvPr/>
        </p:nvSpPr>
        <p:spPr bwMode="auto">
          <a:xfrm>
            <a:off x="971600" y="-387424"/>
            <a:ext cx="7702624"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PLANEACIÓN </a:t>
            </a:r>
            <a:r>
              <a:rPr lang="es-MX" altLang="es-MX" sz="2800" b="1" dirty="0">
                <a:solidFill>
                  <a:schemeClr val="tx2"/>
                </a:solidFill>
                <a:effectLst>
                  <a:outerShdw blurRad="38100" dist="38100" dir="2700000" algn="tl">
                    <a:srgbClr val="C0C0C0"/>
                  </a:outerShdw>
                </a:effectLst>
                <a:latin typeface="Arial" pitchFamily="34" charset="0"/>
              </a:rPr>
              <a:t>DE RECURSOS HUMANOS</a:t>
            </a:r>
          </a:p>
        </p:txBody>
      </p:sp>
      <p:sp>
        <p:nvSpPr>
          <p:cNvPr id="128003" name="Text Box 3"/>
          <p:cNvSpPr txBox="1">
            <a:spLocks noChangeArrowheads="1"/>
          </p:cNvSpPr>
          <p:nvPr/>
        </p:nvSpPr>
        <p:spPr bwMode="auto">
          <a:xfrm>
            <a:off x="1109663" y="836712"/>
            <a:ext cx="6199910" cy="31700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defRPr kumimoji="1" sz="2400">
                <a:solidFill>
                  <a:schemeClr val="tx1"/>
                </a:solidFill>
                <a:latin typeface="Times New Roman" pitchFamily="18" charset="0"/>
              </a:defRPr>
            </a:lvl1pPr>
            <a:lvl2pPr marL="914400" indent="-457200">
              <a:defRPr kumimoji="1" sz="2400">
                <a:solidFill>
                  <a:schemeClr val="tx1"/>
                </a:solidFill>
                <a:latin typeface="Times New Roman" pitchFamily="18" charset="0"/>
              </a:defRPr>
            </a:lvl2pPr>
            <a:lvl3pPr marL="1371600" indent="-457200">
              <a:defRPr kumimoji="1" sz="2400">
                <a:solidFill>
                  <a:schemeClr val="tx1"/>
                </a:solidFill>
                <a:latin typeface="Times New Roman" pitchFamily="18" charset="0"/>
              </a:defRPr>
            </a:lvl3pPr>
            <a:lvl4pPr marL="1943100" indent="-457200">
              <a:defRPr kumimoji="1" sz="2400">
                <a:solidFill>
                  <a:schemeClr val="tx1"/>
                </a:solidFill>
                <a:latin typeface="Times New Roman" pitchFamily="18" charset="0"/>
              </a:defRPr>
            </a:lvl4pPr>
            <a:lvl5pPr marL="2590800" indent="-457200">
              <a:defRPr kumimoji="1" sz="2400">
                <a:solidFill>
                  <a:schemeClr val="tx1"/>
                </a:solidFill>
                <a:latin typeface="Times New Roman" pitchFamily="18" charset="0"/>
              </a:defRPr>
            </a:lvl5pPr>
            <a:lvl6pPr marL="3048000" indent="-457200" fontAlgn="base">
              <a:spcBef>
                <a:spcPct val="0"/>
              </a:spcBef>
              <a:spcAft>
                <a:spcPct val="0"/>
              </a:spcAft>
              <a:defRPr kumimoji="1" sz="2400">
                <a:solidFill>
                  <a:schemeClr val="tx1"/>
                </a:solidFill>
                <a:latin typeface="Times New Roman" pitchFamily="18" charset="0"/>
              </a:defRPr>
            </a:lvl6pPr>
            <a:lvl7pPr marL="3505200" indent="-457200" fontAlgn="base">
              <a:spcBef>
                <a:spcPct val="0"/>
              </a:spcBef>
              <a:spcAft>
                <a:spcPct val="0"/>
              </a:spcAft>
              <a:defRPr kumimoji="1" sz="2400">
                <a:solidFill>
                  <a:schemeClr val="tx1"/>
                </a:solidFill>
                <a:latin typeface="Times New Roman" pitchFamily="18" charset="0"/>
              </a:defRPr>
            </a:lvl7pPr>
            <a:lvl8pPr marL="3962400" indent="-457200" fontAlgn="base">
              <a:spcBef>
                <a:spcPct val="0"/>
              </a:spcBef>
              <a:spcAft>
                <a:spcPct val="0"/>
              </a:spcAft>
              <a:defRPr kumimoji="1" sz="2400">
                <a:solidFill>
                  <a:schemeClr val="tx1"/>
                </a:solidFill>
                <a:latin typeface="Times New Roman" pitchFamily="18" charset="0"/>
              </a:defRPr>
            </a:lvl8pPr>
            <a:lvl9pPr marL="4419600" indent="-457200" fontAlgn="base">
              <a:spcBef>
                <a:spcPct val="0"/>
              </a:spcBef>
              <a:spcAft>
                <a:spcPct val="0"/>
              </a:spcAft>
              <a:defRPr kumimoji="1" sz="2400">
                <a:solidFill>
                  <a:schemeClr val="tx1"/>
                </a:solidFill>
                <a:latin typeface="Times New Roman" pitchFamily="18" charset="0"/>
              </a:defRPr>
            </a:lvl9pPr>
          </a:lstStyle>
          <a:p>
            <a:pPr>
              <a:defRPr/>
            </a:pPr>
            <a:r>
              <a:rPr lang="es-MX" sz="2000" b="1" i="1" u="sng" dirty="0" smtClean="0">
                <a:solidFill>
                  <a:srgbClr val="0000CC"/>
                </a:solidFill>
                <a:effectLst>
                  <a:outerShdw blurRad="38100" dist="38100" dir="2700000" algn="tl">
                    <a:srgbClr val="C0C0C0"/>
                  </a:outerShdw>
                </a:effectLst>
                <a:latin typeface="Arial" charset="0"/>
                <a:ea typeface="+mn-ea"/>
              </a:rPr>
              <a:t>FACTORES EXTERNOS E INTERNOS:</a:t>
            </a:r>
          </a:p>
          <a:p>
            <a:pPr>
              <a:defRPr/>
            </a:pPr>
            <a:endParaRPr lang="es-MX" sz="1000" b="1" dirty="0" smtClean="0">
              <a:solidFill>
                <a:srgbClr val="0000CC"/>
              </a:solidFill>
              <a:effectLst>
                <a:outerShdw blurRad="38100" dist="38100" dir="2700000" algn="tl">
                  <a:srgbClr val="C0C0C0"/>
                </a:outerShdw>
              </a:effectLst>
              <a:latin typeface="Arial" charset="0"/>
              <a:ea typeface="+mn-ea"/>
            </a:endParaRPr>
          </a:p>
          <a:p>
            <a:pPr>
              <a:defRPr/>
            </a:pPr>
            <a:r>
              <a:rPr lang="es-MX" sz="2000" b="1" dirty="0" smtClean="0">
                <a:solidFill>
                  <a:srgbClr val="FF0000"/>
                </a:solidFill>
                <a:effectLst>
                  <a:outerShdw blurRad="38100" dist="38100" dir="2700000" algn="tl">
                    <a:srgbClr val="C0C0C0"/>
                  </a:outerShdw>
                </a:effectLst>
                <a:latin typeface="Arial" charset="0"/>
                <a:ea typeface="+mn-ea"/>
              </a:rPr>
              <a:t>EXTERNOS:</a:t>
            </a:r>
          </a:p>
          <a:p>
            <a:pPr>
              <a:defRPr/>
            </a:pPr>
            <a:endParaRPr lang="es-MX" sz="1000" b="1" dirty="0" smtClean="0">
              <a:solidFill>
                <a:srgbClr val="0000CC"/>
              </a:solidFill>
              <a:effectLst>
                <a:outerShdw blurRad="38100" dist="38100" dir="2700000" algn="tl">
                  <a:srgbClr val="C0C0C0"/>
                </a:outerShdw>
              </a:effectLst>
              <a:latin typeface="Arial" charset="0"/>
              <a:ea typeface="+mn-ea"/>
            </a:endParaRPr>
          </a:p>
          <a:p>
            <a:pPr>
              <a:buFont typeface="+mj-lt"/>
              <a:buAutoNum type="arabicPeriod" startAt="5"/>
              <a:defRPr/>
            </a:pPr>
            <a:r>
              <a:rPr lang="es-MX" sz="2000" b="1" dirty="0" smtClean="0">
                <a:solidFill>
                  <a:srgbClr val="0000CC"/>
                </a:solidFill>
                <a:latin typeface="Arial" charset="0"/>
                <a:ea typeface="+mn-ea"/>
              </a:rPr>
              <a:t>PARIDADES DE LAS MONEDAS</a:t>
            </a:r>
          </a:p>
          <a:p>
            <a:pPr>
              <a:buFontTx/>
              <a:buAutoNum type="arabicPeriod" startAt="5"/>
              <a:defRPr/>
            </a:pPr>
            <a:r>
              <a:rPr lang="es-MX" sz="2000" b="1" dirty="0" smtClean="0">
                <a:solidFill>
                  <a:srgbClr val="0000CC"/>
                </a:solidFill>
                <a:latin typeface="Arial" charset="0"/>
                <a:ea typeface="+mn-ea"/>
              </a:rPr>
              <a:t>TASAS DE IMPUESTOS</a:t>
            </a:r>
          </a:p>
          <a:p>
            <a:pPr>
              <a:buFontTx/>
              <a:buAutoNum type="arabicPeriod" startAt="5"/>
              <a:defRPr/>
            </a:pPr>
            <a:r>
              <a:rPr lang="es-MX" sz="2000" b="1" dirty="0" smtClean="0">
                <a:solidFill>
                  <a:srgbClr val="0000CC"/>
                </a:solidFill>
                <a:latin typeface="Arial" charset="0"/>
                <a:ea typeface="+mn-ea"/>
              </a:rPr>
              <a:t>POLITICAS MONETARIAS</a:t>
            </a:r>
          </a:p>
          <a:p>
            <a:pPr>
              <a:buFontTx/>
              <a:buAutoNum type="arabicPeriod" startAt="5"/>
              <a:defRPr/>
            </a:pPr>
            <a:r>
              <a:rPr lang="es-MX" sz="2000" b="1" dirty="0" smtClean="0">
                <a:solidFill>
                  <a:srgbClr val="0000CC"/>
                </a:solidFill>
                <a:latin typeface="Arial" charset="0"/>
                <a:ea typeface="+mn-ea"/>
              </a:rPr>
              <a:t>PRODUCTIVIDAD DEL MERCADO</a:t>
            </a:r>
          </a:p>
          <a:p>
            <a:pPr>
              <a:buFontTx/>
              <a:buAutoNum type="arabicPeriod" startAt="5"/>
              <a:defRPr/>
            </a:pPr>
            <a:r>
              <a:rPr lang="es-MX" sz="2000" b="1" dirty="0" smtClean="0">
                <a:solidFill>
                  <a:srgbClr val="0000CC"/>
                </a:solidFill>
                <a:latin typeface="Arial" charset="0"/>
                <a:ea typeface="+mn-ea"/>
              </a:rPr>
              <a:t>ESCOLARIDAD DE LA POBLACION </a:t>
            </a:r>
          </a:p>
          <a:p>
            <a:pPr>
              <a:buFontTx/>
              <a:buAutoNum type="arabicPeriod" startAt="5"/>
              <a:defRPr/>
            </a:pPr>
            <a:r>
              <a:rPr lang="es-MX" sz="2000" b="1" dirty="0" smtClean="0">
                <a:solidFill>
                  <a:srgbClr val="0000CC"/>
                </a:solidFill>
                <a:latin typeface="Arial" charset="0"/>
                <a:ea typeface="+mn-ea"/>
              </a:rPr>
              <a:t>TASA DE NACIMIENTO, MUERTE Y DIVORCIO</a:t>
            </a:r>
          </a:p>
          <a:p>
            <a:pPr>
              <a:buFontTx/>
              <a:buAutoNum type="arabicPeriod" startAt="5"/>
              <a:defRPr/>
            </a:pPr>
            <a:r>
              <a:rPr lang="es-MX" sz="2000" b="1" dirty="0" smtClean="0">
                <a:solidFill>
                  <a:srgbClr val="0000CC"/>
                </a:solidFill>
                <a:latin typeface="Arial" charset="0"/>
                <a:ea typeface="+mn-ea"/>
              </a:rPr>
              <a:t>SEGURIDAD SOCIAL, ETC.</a:t>
            </a:r>
          </a:p>
        </p:txBody>
      </p:sp>
      <p:pic>
        <p:nvPicPr>
          <p:cNvPr id="3" name="Imagen 2"/>
          <p:cNvPicPr>
            <a:picLocks noChangeAspect="1"/>
          </p:cNvPicPr>
          <p:nvPr/>
        </p:nvPicPr>
        <p:blipFill>
          <a:blip r:embed="rId2"/>
          <a:stretch>
            <a:fillRect/>
          </a:stretch>
        </p:blipFill>
        <p:spPr>
          <a:xfrm>
            <a:off x="827584" y="4005064"/>
            <a:ext cx="4824536" cy="2419878"/>
          </a:xfrm>
          <a:prstGeom prst="rect">
            <a:avLst/>
          </a:prstGeom>
        </p:spPr>
      </p:pic>
      <p:pic>
        <p:nvPicPr>
          <p:cNvPr id="4" name="Imagen 3"/>
          <p:cNvPicPr>
            <a:picLocks noChangeAspect="1"/>
          </p:cNvPicPr>
          <p:nvPr/>
        </p:nvPicPr>
        <p:blipFill>
          <a:blip r:embed="rId3"/>
          <a:stretch>
            <a:fillRect/>
          </a:stretch>
        </p:blipFill>
        <p:spPr>
          <a:xfrm>
            <a:off x="6156176" y="3989180"/>
            <a:ext cx="2232248" cy="2478452"/>
          </a:xfrm>
          <a:prstGeom prst="rect">
            <a:avLst/>
          </a:prstGeom>
        </p:spPr>
      </p:pic>
    </p:spTree>
    <p:extLst>
      <p:ext uri="{BB962C8B-B14F-4D97-AF65-F5344CB8AC3E}">
        <p14:creationId xmlns:p14="http://schemas.microsoft.com/office/powerpoint/2010/main" val="74825855"/>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28002"/>
                                        </p:tgtEl>
                                        <p:attrNameLst>
                                          <p:attrName>style.visibility</p:attrName>
                                        </p:attrNameLst>
                                      </p:cBhvr>
                                      <p:to>
                                        <p:strVal val="visible"/>
                                      </p:to>
                                    </p:set>
                                    <p:anim calcmode="lin" valueType="num">
                                      <p:cBhvr additive="base">
                                        <p:cTn id="7" dur="500" fill="hold"/>
                                        <p:tgtEl>
                                          <p:spTgt spid="128002"/>
                                        </p:tgtEl>
                                        <p:attrNameLst>
                                          <p:attrName>ppt_x</p:attrName>
                                        </p:attrNameLst>
                                      </p:cBhvr>
                                      <p:tavLst>
                                        <p:tav tm="0">
                                          <p:val>
                                            <p:strVal val="1+#ppt_w/2"/>
                                          </p:val>
                                        </p:tav>
                                        <p:tav tm="100000">
                                          <p:val>
                                            <p:strVal val="#ppt_x"/>
                                          </p:val>
                                        </p:tav>
                                      </p:tavLst>
                                    </p:anim>
                                    <p:anim calcmode="lin" valueType="num">
                                      <p:cBhvr additive="base">
                                        <p:cTn id="8" dur="500" fill="hold"/>
                                        <p:tgtEl>
                                          <p:spTgt spid="12800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128003"/>
                                        </p:tgtEl>
                                        <p:attrNameLst>
                                          <p:attrName>style.visibility</p:attrName>
                                        </p:attrNameLst>
                                      </p:cBhvr>
                                      <p:to>
                                        <p:strVal val="visible"/>
                                      </p:to>
                                    </p:set>
                                    <p:animEffect transition="in" filter="box(out)">
                                      <p:cBhvr>
                                        <p:cTn id="12" dur="500"/>
                                        <p:tgtEl>
                                          <p:spTgt spid="1280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2" grpId="0" autoUpdateAnimBg="0"/>
      <p:bldP spid="128003" grpId="0" autoUpdateAnimBg="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ChangeArrowheads="1"/>
          </p:cNvSpPr>
          <p:nvPr/>
        </p:nvSpPr>
        <p:spPr bwMode="auto">
          <a:xfrm>
            <a:off x="1045840" y="-387424"/>
            <a:ext cx="7630616"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PLANEACIÓN </a:t>
            </a:r>
            <a:r>
              <a:rPr lang="es-MX" altLang="es-MX" sz="2800" b="1" dirty="0">
                <a:solidFill>
                  <a:schemeClr val="tx2"/>
                </a:solidFill>
                <a:effectLst>
                  <a:outerShdw blurRad="38100" dist="38100" dir="2700000" algn="tl">
                    <a:srgbClr val="C0C0C0"/>
                  </a:outerShdw>
                </a:effectLst>
                <a:latin typeface="Arial" pitchFamily="34" charset="0"/>
              </a:rPr>
              <a:t>DE RECURSOS HUMANOS</a:t>
            </a:r>
          </a:p>
        </p:txBody>
      </p:sp>
      <p:sp>
        <p:nvSpPr>
          <p:cNvPr id="129027" name="Text Box 3"/>
          <p:cNvSpPr txBox="1">
            <a:spLocks noChangeArrowheads="1"/>
          </p:cNvSpPr>
          <p:nvPr/>
        </p:nvSpPr>
        <p:spPr bwMode="auto">
          <a:xfrm>
            <a:off x="838200" y="803027"/>
            <a:ext cx="7161712" cy="243143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defRPr kumimoji="1" sz="2400">
                <a:solidFill>
                  <a:schemeClr val="tx1"/>
                </a:solidFill>
                <a:latin typeface="Times New Roman" pitchFamily="18" charset="0"/>
              </a:defRPr>
            </a:lvl1pPr>
            <a:lvl2pPr marL="914400" indent="-457200">
              <a:defRPr kumimoji="1" sz="2400">
                <a:solidFill>
                  <a:schemeClr val="tx1"/>
                </a:solidFill>
                <a:latin typeface="Times New Roman" pitchFamily="18" charset="0"/>
              </a:defRPr>
            </a:lvl2pPr>
            <a:lvl3pPr marL="1371600" indent="-457200">
              <a:defRPr kumimoji="1" sz="2400">
                <a:solidFill>
                  <a:schemeClr val="tx1"/>
                </a:solidFill>
                <a:latin typeface="Times New Roman" pitchFamily="18" charset="0"/>
              </a:defRPr>
            </a:lvl3pPr>
            <a:lvl4pPr marL="1943100" indent="-457200">
              <a:defRPr kumimoji="1" sz="2400">
                <a:solidFill>
                  <a:schemeClr val="tx1"/>
                </a:solidFill>
                <a:latin typeface="Times New Roman" pitchFamily="18" charset="0"/>
              </a:defRPr>
            </a:lvl4pPr>
            <a:lvl5pPr marL="2590800" indent="-457200">
              <a:defRPr kumimoji="1" sz="2400">
                <a:solidFill>
                  <a:schemeClr val="tx1"/>
                </a:solidFill>
                <a:latin typeface="Times New Roman" pitchFamily="18" charset="0"/>
              </a:defRPr>
            </a:lvl5pPr>
            <a:lvl6pPr marL="3048000" indent="-457200" fontAlgn="base">
              <a:spcBef>
                <a:spcPct val="0"/>
              </a:spcBef>
              <a:spcAft>
                <a:spcPct val="0"/>
              </a:spcAft>
              <a:defRPr kumimoji="1" sz="2400">
                <a:solidFill>
                  <a:schemeClr val="tx1"/>
                </a:solidFill>
                <a:latin typeface="Times New Roman" pitchFamily="18" charset="0"/>
              </a:defRPr>
            </a:lvl6pPr>
            <a:lvl7pPr marL="3505200" indent="-457200" fontAlgn="base">
              <a:spcBef>
                <a:spcPct val="0"/>
              </a:spcBef>
              <a:spcAft>
                <a:spcPct val="0"/>
              </a:spcAft>
              <a:defRPr kumimoji="1" sz="2400">
                <a:solidFill>
                  <a:schemeClr val="tx1"/>
                </a:solidFill>
                <a:latin typeface="Times New Roman" pitchFamily="18" charset="0"/>
              </a:defRPr>
            </a:lvl7pPr>
            <a:lvl8pPr marL="3962400" indent="-457200" fontAlgn="base">
              <a:spcBef>
                <a:spcPct val="0"/>
              </a:spcBef>
              <a:spcAft>
                <a:spcPct val="0"/>
              </a:spcAft>
              <a:defRPr kumimoji="1" sz="2400">
                <a:solidFill>
                  <a:schemeClr val="tx1"/>
                </a:solidFill>
                <a:latin typeface="Times New Roman" pitchFamily="18" charset="0"/>
              </a:defRPr>
            </a:lvl8pPr>
            <a:lvl9pPr marL="4419600" indent="-457200" fontAlgn="base">
              <a:spcBef>
                <a:spcPct val="0"/>
              </a:spcBef>
              <a:spcAft>
                <a:spcPct val="0"/>
              </a:spcAft>
              <a:defRPr kumimoji="1" sz="2400">
                <a:solidFill>
                  <a:schemeClr val="tx1"/>
                </a:solidFill>
                <a:latin typeface="Times New Roman" pitchFamily="18" charset="0"/>
              </a:defRPr>
            </a:lvl9pPr>
          </a:lstStyle>
          <a:p>
            <a:pPr>
              <a:defRPr/>
            </a:pPr>
            <a:r>
              <a:rPr lang="es-MX" sz="2200" b="1" i="1" u="sng" dirty="0" smtClean="0">
                <a:solidFill>
                  <a:srgbClr val="0000CC"/>
                </a:solidFill>
                <a:effectLst>
                  <a:outerShdw blurRad="38100" dist="38100" dir="2700000" algn="tl">
                    <a:srgbClr val="C0C0C0"/>
                  </a:outerShdw>
                </a:effectLst>
                <a:latin typeface="Arial" charset="0"/>
                <a:ea typeface="+mn-ea"/>
              </a:rPr>
              <a:t>FACTORES </a:t>
            </a:r>
            <a:r>
              <a:rPr lang="es-MX" sz="2200" b="1" i="1" u="sng" dirty="0" smtClean="0">
                <a:solidFill>
                  <a:srgbClr val="FF0000"/>
                </a:solidFill>
                <a:effectLst>
                  <a:outerShdw blurRad="38100" dist="38100" dir="2700000" algn="tl">
                    <a:srgbClr val="C0C0C0"/>
                  </a:outerShdw>
                </a:effectLst>
                <a:latin typeface="Arial" charset="0"/>
                <a:ea typeface="+mn-ea"/>
              </a:rPr>
              <a:t>INTERNOS</a:t>
            </a:r>
            <a:r>
              <a:rPr lang="es-MX" sz="2200" b="1" i="1" u="sng" dirty="0" smtClean="0">
                <a:solidFill>
                  <a:srgbClr val="0000CC"/>
                </a:solidFill>
                <a:effectLst>
                  <a:outerShdw blurRad="38100" dist="38100" dir="2700000" algn="tl">
                    <a:srgbClr val="C0C0C0"/>
                  </a:outerShdw>
                </a:effectLst>
                <a:latin typeface="Arial" charset="0"/>
                <a:ea typeface="+mn-ea"/>
              </a:rPr>
              <a:t> DE LA PLANEACION:</a:t>
            </a:r>
          </a:p>
          <a:p>
            <a:pPr>
              <a:defRPr/>
            </a:pPr>
            <a:endParaRPr lang="es-MX" sz="1000" b="1" dirty="0" smtClean="0">
              <a:solidFill>
                <a:srgbClr val="0000CC"/>
              </a:solidFill>
              <a:effectLst>
                <a:outerShdw blurRad="38100" dist="38100" dir="2700000" algn="tl">
                  <a:srgbClr val="C0C0C0"/>
                </a:outerShdw>
              </a:effectLst>
              <a:latin typeface="Arial" charset="0"/>
              <a:ea typeface="+mn-ea"/>
            </a:endParaRPr>
          </a:p>
          <a:p>
            <a:pPr>
              <a:defRPr/>
            </a:pPr>
            <a:endParaRPr lang="es-MX" sz="1000" b="1" dirty="0" smtClean="0">
              <a:solidFill>
                <a:srgbClr val="0000CC"/>
              </a:solidFill>
              <a:effectLst>
                <a:outerShdw blurRad="38100" dist="38100" dir="2700000" algn="tl">
                  <a:srgbClr val="C0C0C0"/>
                </a:outerShdw>
              </a:effectLst>
              <a:latin typeface="Arial" charset="0"/>
              <a:ea typeface="+mn-ea"/>
            </a:endParaRPr>
          </a:p>
          <a:p>
            <a:pPr>
              <a:buFontTx/>
              <a:buAutoNum type="arabicPeriod"/>
              <a:defRPr/>
            </a:pPr>
            <a:r>
              <a:rPr lang="es-MX" sz="2200" b="1" dirty="0" smtClean="0">
                <a:solidFill>
                  <a:srgbClr val="0000CC"/>
                </a:solidFill>
                <a:latin typeface="Arial" charset="0"/>
                <a:ea typeface="+mn-ea"/>
              </a:rPr>
              <a:t>TECNOLOGÍA INSTALADA</a:t>
            </a:r>
          </a:p>
          <a:p>
            <a:pPr>
              <a:buFontTx/>
              <a:buAutoNum type="arabicPeriod" startAt="2"/>
              <a:defRPr/>
            </a:pPr>
            <a:r>
              <a:rPr lang="es-MX" sz="2200" b="1" dirty="0" smtClean="0">
                <a:solidFill>
                  <a:srgbClr val="0000CC"/>
                </a:solidFill>
                <a:latin typeface="Arial" charset="0"/>
                <a:ea typeface="+mn-ea"/>
              </a:rPr>
              <a:t>ESCTRUCTURA ADMINISTRATIVA</a:t>
            </a:r>
          </a:p>
          <a:p>
            <a:pPr>
              <a:buFontTx/>
              <a:buAutoNum type="arabicPeriod" startAt="3"/>
              <a:defRPr/>
            </a:pPr>
            <a:r>
              <a:rPr lang="es-MX" sz="2200" b="1" dirty="0" smtClean="0">
                <a:solidFill>
                  <a:srgbClr val="0000CC"/>
                </a:solidFill>
                <a:latin typeface="Arial" charset="0"/>
                <a:ea typeface="+mn-ea"/>
              </a:rPr>
              <a:t>OBJETIVOS ORGANIZACIONALES</a:t>
            </a:r>
          </a:p>
          <a:p>
            <a:pPr>
              <a:buFontTx/>
              <a:buAutoNum type="arabicPeriod" startAt="4"/>
              <a:defRPr/>
            </a:pPr>
            <a:r>
              <a:rPr lang="es-MX" sz="2200" b="1" dirty="0" smtClean="0">
                <a:solidFill>
                  <a:srgbClr val="0000CC"/>
                </a:solidFill>
                <a:latin typeface="Arial" charset="0"/>
                <a:ea typeface="+mn-ea"/>
              </a:rPr>
              <a:t>CULTURA ORGANIZACIONAL</a:t>
            </a:r>
          </a:p>
          <a:p>
            <a:pPr>
              <a:buFontTx/>
              <a:buAutoNum type="arabicPeriod" startAt="5"/>
              <a:defRPr/>
            </a:pPr>
            <a:r>
              <a:rPr lang="es-MX" sz="2200" b="1" dirty="0" smtClean="0">
                <a:solidFill>
                  <a:srgbClr val="0000CC"/>
                </a:solidFill>
                <a:latin typeface="Arial" charset="0"/>
                <a:ea typeface="+mn-ea"/>
              </a:rPr>
              <a:t>ESTADOS FINANCIEROS DE LA ORGANIZACIÓN</a:t>
            </a:r>
          </a:p>
        </p:txBody>
      </p:sp>
      <p:pic>
        <p:nvPicPr>
          <p:cNvPr id="2" name="Imagen 1"/>
          <p:cNvPicPr>
            <a:picLocks noChangeAspect="1"/>
          </p:cNvPicPr>
          <p:nvPr/>
        </p:nvPicPr>
        <p:blipFill>
          <a:blip r:embed="rId2"/>
          <a:stretch>
            <a:fillRect/>
          </a:stretch>
        </p:blipFill>
        <p:spPr>
          <a:xfrm>
            <a:off x="971600" y="3645024"/>
            <a:ext cx="4170164" cy="2622930"/>
          </a:xfrm>
          <a:prstGeom prst="rect">
            <a:avLst/>
          </a:prstGeom>
        </p:spPr>
      </p:pic>
      <p:pic>
        <p:nvPicPr>
          <p:cNvPr id="3" name="Imagen 2"/>
          <p:cNvPicPr>
            <a:picLocks noChangeAspect="1"/>
          </p:cNvPicPr>
          <p:nvPr/>
        </p:nvPicPr>
        <p:blipFill>
          <a:blip r:embed="rId3"/>
          <a:stretch>
            <a:fillRect/>
          </a:stretch>
        </p:blipFill>
        <p:spPr>
          <a:xfrm>
            <a:off x="5436096" y="3645024"/>
            <a:ext cx="3136900" cy="25908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29026"/>
                                        </p:tgtEl>
                                        <p:attrNameLst>
                                          <p:attrName>style.visibility</p:attrName>
                                        </p:attrNameLst>
                                      </p:cBhvr>
                                      <p:to>
                                        <p:strVal val="visible"/>
                                      </p:to>
                                    </p:set>
                                    <p:anim calcmode="lin" valueType="num">
                                      <p:cBhvr additive="base">
                                        <p:cTn id="7" dur="500" fill="hold"/>
                                        <p:tgtEl>
                                          <p:spTgt spid="129026"/>
                                        </p:tgtEl>
                                        <p:attrNameLst>
                                          <p:attrName>ppt_x</p:attrName>
                                        </p:attrNameLst>
                                      </p:cBhvr>
                                      <p:tavLst>
                                        <p:tav tm="0">
                                          <p:val>
                                            <p:strVal val="1+#ppt_w/2"/>
                                          </p:val>
                                        </p:tav>
                                        <p:tav tm="100000">
                                          <p:val>
                                            <p:strVal val="#ppt_x"/>
                                          </p:val>
                                        </p:tav>
                                      </p:tavLst>
                                    </p:anim>
                                    <p:anim calcmode="lin" valueType="num">
                                      <p:cBhvr additive="base">
                                        <p:cTn id="8" dur="500" fill="hold"/>
                                        <p:tgtEl>
                                          <p:spTgt spid="129026"/>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3" presetClass="entr" presetSubtype="5" fill="hold" grpId="0" nodeType="afterEffect">
                                  <p:stCondLst>
                                    <p:cond delay="0"/>
                                  </p:stCondLst>
                                  <p:childTnLst>
                                    <p:set>
                                      <p:cBhvr>
                                        <p:cTn id="11" dur="1" fill="hold">
                                          <p:stCondLst>
                                            <p:cond delay="0"/>
                                          </p:stCondLst>
                                        </p:cTn>
                                        <p:tgtEl>
                                          <p:spTgt spid="129027"/>
                                        </p:tgtEl>
                                        <p:attrNameLst>
                                          <p:attrName>style.visibility</p:attrName>
                                        </p:attrNameLst>
                                      </p:cBhvr>
                                      <p:to>
                                        <p:strVal val="visible"/>
                                      </p:to>
                                    </p:set>
                                    <p:animEffect transition="in" filter="blinds(vertical)">
                                      <p:cBhvr>
                                        <p:cTn id="12" dur="500"/>
                                        <p:tgtEl>
                                          <p:spTgt spid="129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26" grpId="0" autoUpdateAnimBg="0"/>
      <p:bldP spid="129027" grpId="0" autoUpdateAnimBg="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ChangeArrowheads="1"/>
          </p:cNvSpPr>
          <p:nvPr/>
        </p:nvSpPr>
        <p:spPr bwMode="auto">
          <a:xfrm>
            <a:off x="973832" y="-300508"/>
            <a:ext cx="7702624" cy="1065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PLANEACIÓN </a:t>
            </a:r>
            <a:r>
              <a:rPr lang="es-MX" altLang="es-MX" sz="2800" b="1" dirty="0">
                <a:solidFill>
                  <a:schemeClr val="tx2"/>
                </a:solidFill>
                <a:effectLst>
                  <a:outerShdw blurRad="38100" dist="38100" dir="2700000" algn="tl">
                    <a:srgbClr val="C0C0C0"/>
                  </a:outerShdw>
                </a:effectLst>
                <a:latin typeface="Arial" pitchFamily="34" charset="0"/>
              </a:rPr>
              <a:t>DE RECURSOS HUMANOS</a:t>
            </a:r>
          </a:p>
        </p:txBody>
      </p:sp>
      <p:sp>
        <p:nvSpPr>
          <p:cNvPr id="131075" name="Text Box 3"/>
          <p:cNvSpPr txBox="1">
            <a:spLocks noChangeArrowheads="1"/>
          </p:cNvSpPr>
          <p:nvPr/>
        </p:nvSpPr>
        <p:spPr bwMode="auto">
          <a:xfrm>
            <a:off x="827584" y="908720"/>
            <a:ext cx="8205032" cy="310854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defRPr kumimoji="1" sz="2400">
                <a:solidFill>
                  <a:schemeClr val="tx1"/>
                </a:solidFill>
                <a:latin typeface="Times New Roman" pitchFamily="18" charset="0"/>
              </a:defRPr>
            </a:lvl1pPr>
            <a:lvl2pPr marL="914400" indent="-457200">
              <a:defRPr kumimoji="1" sz="2400">
                <a:solidFill>
                  <a:schemeClr val="tx1"/>
                </a:solidFill>
                <a:latin typeface="Times New Roman" pitchFamily="18" charset="0"/>
              </a:defRPr>
            </a:lvl2pPr>
            <a:lvl3pPr marL="1371600" indent="-457200">
              <a:defRPr kumimoji="1" sz="2400">
                <a:solidFill>
                  <a:schemeClr val="tx1"/>
                </a:solidFill>
                <a:latin typeface="Times New Roman" pitchFamily="18" charset="0"/>
              </a:defRPr>
            </a:lvl3pPr>
            <a:lvl4pPr marL="1943100" indent="-457200">
              <a:defRPr kumimoji="1" sz="2400">
                <a:solidFill>
                  <a:schemeClr val="tx1"/>
                </a:solidFill>
                <a:latin typeface="Times New Roman" pitchFamily="18" charset="0"/>
              </a:defRPr>
            </a:lvl4pPr>
            <a:lvl5pPr marL="2590800" indent="-457200">
              <a:defRPr kumimoji="1" sz="2400">
                <a:solidFill>
                  <a:schemeClr val="tx1"/>
                </a:solidFill>
                <a:latin typeface="Times New Roman" pitchFamily="18" charset="0"/>
              </a:defRPr>
            </a:lvl5pPr>
            <a:lvl6pPr marL="3048000" indent="-457200" fontAlgn="base">
              <a:spcBef>
                <a:spcPct val="0"/>
              </a:spcBef>
              <a:spcAft>
                <a:spcPct val="0"/>
              </a:spcAft>
              <a:defRPr kumimoji="1" sz="2400">
                <a:solidFill>
                  <a:schemeClr val="tx1"/>
                </a:solidFill>
                <a:latin typeface="Times New Roman" pitchFamily="18" charset="0"/>
              </a:defRPr>
            </a:lvl6pPr>
            <a:lvl7pPr marL="3505200" indent="-457200" fontAlgn="base">
              <a:spcBef>
                <a:spcPct val="0"/>
              </a:spcBef>
              <a:spcAft>
                <a:spcPct val="0"/>
              </a:spcAft>
              <a:defRPr kumimoji="1" sz="2400">
                <a:solidFill>
                  <a:schemeClr val="tx1"/>
                </a:solidFill>
                <a:latin typeface="Times New Roman" pitchFamily="18" charset="0"/>
              </a:defRPr>
            </a:lvl7pPr>
            <a:lvl8pPr marL="3962400" indent="-457200" fontAlgn="base">
              <a:spcBef>
                <a:spcPct val="0"/>
              </a:spcBef>
              <a:spcAft>
                <a:spcPct val="0"/>
              </a:spcAft>
              <a:defRPr kumimoji="1" sz="2400">
                <a:solidFill>
                  <a:schemeClr val="tx1"/>
                </a:solidFill>
                <a:latin typeface="Times New Roman" pitchFamily="18" charset="0"/>
              </a:defRPr>
            </a:lvl8pPr>
            <a:lvl9pPr marL="4419600" indent="-457200" fontAlgn="base">
              <a:spcBef>
                <a:spcPct val="0"/>
              </a:spcBef>
              <a:spcAft>
                <a:spcPct val="0"/>
              </a:spcAft>
              <a:defRPr kumimoji="1" sz="2400">
                <a:solidFill>
                  <a:schemeClr val="tx1"/>
                </a:solidFill>
                <a:latin typeface="Times New Roman" pitchFamily="18" charset="0"/>
              </a:defRPr>
            </a:lvl9pPr>
          </a:lstStyle>
          <a:p>
            <a:pPr>
              <a:defRPr/>
            </a:pPr>
            <a:r>
              <a:rPr lang="es-MX" sz="2200" b="1" i="1" u="sng" dirty="0" smtClean="0">
                <a:solidFill>
                  <a:srgbClr val="0000CC"/>
                </a:solidFill>
                <a:effectLst>
                  <a:outerShdw blurRad="38100" dist="38100" dir="2700000" algn="tl">
                    <a:srgbClr val="C0C0C0"/>
                  </a:outerShdw>
                </a:effectLst>
                <a:latin typeface="Arial" charset="0"/>
                <a:ea typeface="+mn-ea"/>
              </a:rPr>
              <a:t>FUENTES EXTERNAS E INTERNAS PARA LA PLANEACIÓN</a:t>
            </a:r>
          </a:p>
          <a:p>
            <a:pPr>
              <a:defRPr/>
            </a:pPr>
            <a:r>
              <a:rPr lang="es-MX" sz="2200" b="1" i="1" u="sng" dirty="0" smtClean="0">
                <a:solidFill>
                  <a:srgbClr val="0000CC"/>
                </a:solidFill>
                <a:effectLst>
                  <a:outerShdw blurRad="38100" dist="38100" dir="2700000" algn="tl">
                    <a:srgbClr val="C0C0C0"/>
                  </a:outerShdw>
                </a:effectLst>
                <a:latin typeface="Arial" charset="0"/>
                <a:ea typeface="+mn-ea"/>
              </a:rPr>
              <a:t>ESTRATÉGICA DEL CAPITAL HUMANO:</a:t>
            </a:r>
          </a:p>
          <a:p>
            <a:pPr>
              <a:defRPr/>
            </a:pPr>
            <a:endParaRPr lang="es-MX" sz="1000" b="1" dirty="0" smtClean="0">
              <a:solidFill>
                <a:srgbClr val="0000CC"/>
              </a:solidFill>
              <a:effectLst>
                <a:outerShdw blurRad="38100" dist="38100" dir="2700000" algn="tl">
                  <a:srgbClr val="C0C0C0"/>
                </a:outerShdw>
              </a:effectLst>
              <a:latin typeface="Arial" charset="0"/>
              <a:ea typeface="+mn-ea"/>
            </a:endParaRPr>
          </a:p>
          <a:p>
            <a:pPr>
              <a:defRPr/>
            </a:pPr>
            <a:r>
              <a:rPr lang="es-MX" sz="2200" b="1" dirty="0" smtClean="0">
                <a:solidFill>
                  <a:srgbClr val="FF0000"/>
                </a:solidFill>
                <a:effectLst>
                  <a:outerShdw blurRad="38100" dist="38100" dir="2700000" algn="tl">
                    <a:srgbClr val="C0C0C0"/>
                  </a:outerShdw>
                </a:effectLst>
                <a:latin typeface="Arial" charset="0"/>
                <a:ea typeface="+mn-ea"/>
              </a:rPr>
              <a:t>FUENTES EXTERNAS</a:t>
            </a:r>
            <a:r>
              <a:rPr lang="es-MX" sz="2200" b="1" dirty="0" smtClean="0">
                <a:solidFill>
                  <a:srgbClr val="0000CC"/>
                </a:solidFill>
                <a:latin typeface="Arial" charset="0"/>
                <a:ea typeface="+mn-ea"/>
              </a:rPr>
              <a:t>:</a:t>
            </a:r>
          </a:p>
          <a:p>
            <a:pPr>
              <a:defRPr/>
            </a:pPr>
            <a:endParaRPr lang="es-MX" sz="1000" b="1" dirty="0" smtClean="0">
              <a:solidFill>
                <a:srgbClr val="0000CC"/>
              </a:solidFill>
              <a:latin typeface="Arial" charset="0"/>
              <a:ea typeface="+mn-ea"/>
            </a:endParaRPr>
          </a:p>
          <a:p>
            <a:pPr>
              <a:buFontTx/>
              <a:buAutoNum type="arabicPeriod"/>
              <a:defRPr/>
            </a:pPr>
            <a:r>
              <a:rPr lang="es-MX" sz="2200" b="1" dirty="0" smtClean="0">
                <a:solidFill>
                  <a:srgbClr val="0000CC"/>
                </a:solidFill>
                <a:latin typeface="Arial" charset="0"/>
                <a:ea typeface="+mn-ea"/>
              </a:rPr>
              <a:t>PRONÓSTICOS DE LA ECONOMÍA NACIONAL </a:t>
            </a:r>
          </a:p>
          <a:p>
            <a:pPr>
              <a:defRPr/>
            </a:pPr>
            <a:r>
              <a:rPr lang="es-MX" sz="2200" b="1" dirty="0" smtClean="0">
                <a:solidFill>
                  <a:srgbClr val="0000CC"/>
                </a:solidFill>
                <a:latin typeface="Arial" charset="0"/>
                <a:ea typeface="+mn-ea"/>
              </a:rPr>
              <a:t>     E INTERNACIONAL.</a:t>
            </a:r>
          </a:p>
          <a:p>
            <a:pPr>
              <a:buFontTx/>
              <a:buAutoNum type="arabicPeriod" startAt="2"/>
              <a:defRPr/>
            </a:pPr>
            <a:r>
              <a:rPr lang="es-MX" sz="2200" b="1" dirty="0" smtClean="0">
                <a:solidFill>
                  <a:srgbClr val="0000CC"/>
                </a:solidFill>
                <a:latin typeface="Arial" charset="0"/>
                <a:ea typeface="+mn-ea"/>
              </a:rPr>
              <a:t>PLANES EDUCATIVOS A NIVEL NACIONAL</a:t>
            </a:r>
          </a:p>
          <a:p>
            <a:pPr>
              <a:defRPr/>
            </a:pPr>
            <a:r>
              <a:rPr lang="es-MX" sz="2200" b="1" dirty="0" smtClean="0">
                <a:solidFill>
                  <a:srgbClr val="0000CC"/>
                </a:solidFill>
                <a:latin typeface="Arial" charset="0"/>
                <a:ea typeface="+mn-ea"/>
              </a:rPr>
              <a:t>      (MEDIR HABILIDADES O COMPETENCIAS)</a:t>
            </a:r>
          </a:p>
          <a:p>
            <a:pPr>
              <a:defRPr/>
            </a:pPr>
            <a:r>
              <a:rPr lang="es-MX" sz="2200" b="1" dirty="0" smtClean="0">
                <a:solidFill>
                  <a:srgbClr val="0000CC"/>
                </a:solidFill>
                <a:latin typeface="Arial" charset="0"/>
                <a:ea typeface="+mn-ea"/>
              </a:rPr>
              <a:t>3.   PLANES EDUCATIVOS A NIVEL NACIONAL</a:t>
            </a:r>
          </a:p>
        </p:txBody>
      </p:sp>
      <p:pic>
        <p:nvPicPr>
          <p:cNvPr id="2" name="Imagen 1"/>
          <p:cNvPicPr>
            <a:picLocks noChangeAspect="1"/>
          </p:cNvPicPr>
          <p:nvPr/>
        </p:nvPicPr>
        <p:blipFill>
          <a:blip r:embed="rId2"/>
          <a:stretch>
            <a:fillRect/>
          </a:stretch>
        </p:blipFill>
        <p:spPr>
          <a:xfrm>
            <a:off x="1043608" y="4005064"/>
            <a:ext cx="3096344" cy="2404220"/>
          </a:xfrm>
          <a:prstGeom prst="rect">
            <a:avLst/>
          </a:prstGeom>
        </p:spPr>
      </p:pic>
      <p:pic>
        <p:nvPicPr>
          <p:cNvPr id="3" name="Imagen 2"/>
          <p:cNvPicPr>
            <a:picLocks noChangeAspect="1"/>
          </p:cNvPicPr>
          <p:nvPr/>
        </p:nvPicPr>
        <p:blipFill>
          <a:blip r:embed="rId3"/>
          <a:stretch>
            <a:fillRect/>
          </a:stretch>
        </p:blipFill>
        <p:spPr>
          <a:xfrm>
            <a:off x="4211959" y="4221088"/>
            <a:ext cx="4778175" cy="2016224"/>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31074"/>
                                        </p:tgtEl>
                                        <p:attrNameLst>
                                          <p:attrName>style.visibility</p:attrName>
                                        </p:attrNameLst>
                                      </p:cBhvr>
                                      <p:to>
                                        <p:strVal val="visible"/>
                                      </p:to>
                                    </p:set>
                                    <p:anim calcmode="lin" valueType="num">
                                      <p:cBhvr additive="base">
                                        <p:cTn id="7" dur="500" fill="hold"/>
                                        <p:tgtEl>
                                          <p:spTgt spid="131074"/>
                                        </p:tgtEl>
                                        <p:attrNameLst>
                                          <p:attrName>ppt_x</p:attrName>
                                        </p:attrNameLst>
                                      </p:cBhvr>
                                      <p:tavLst>
                                        <p:tav tm="0">
                                          <p:val>
                                            <p:strVal val="1+#ppt_w/2"/>
                                          </p:val>
                                        </p:tav>
                                        <p:tav tm="100000">
                                          <p:val>
                                            <p:strVal val="#ppt_x"/>
                                          </p:val>
                                        </p:tav>
                                      </p:tavLst>
                                    </p:anim>
                                    <p:anim calcmode="lin" valueType="num">
                                      <p:cBhvr additive="base">
                                        <p:cTn id="8" dur="500" fill="hold"/>
                                        <p:tgtEl>
                                          <p:spTgt spid="13107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131075"/>
                                        </p:tgtEl>
                                        <p:attrNameLst>
                                          <p:attrName>style.visibility</p:attrName>
                                        </p:attrNameLst>
                                      </p:cBhvr>
                                      <p:to>
                                        <p:strVal val="visible"/>
                                      </p:to>
                                    </p:set>
                                    <p:animEffect transition="in" filter="dissolve">
                                      <p:cBhvr>
                                        <p:cTn id="12" dur="500"/>
                                        <p:tgtEl>
                                          <p:spTgt spid="131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74" grpId="0" autoUpdateAnimBg="0"/>
      <p:bldP spid="131075" grpId="0" autoUpdateAnimBg="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ChangeArrowheads="1"/>
          </p:cNvSpPr>
          <p:nvPr/>
        </p:nvSpPr>
        <p:spPr bwMode="auto">
          <a:xfrm>
            <a:off x="973832" y="-387424"/>
            <a:ext cx="7702624"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PLANEACIÓN </a:t>
            </a:r>
            <a:r>
              <a:rPr lang="es-MX" altLang="es-MX" sz="2800" b="1" dirty="0">
                <a:solidFill>
                  <a:schemeClr val="tx2"/>
                </a:solidFill>
                <a:effectLst>
                  <a:outerShdw blurRad="38100" dist="38100" dir="2700000" algn="tl">
                    <a:srgbClr val="C0C0C0"/>
                  </a:outerShdw>
                </a:effectLst>
                <a:latin typeface="Arial" pitchFamily="34" charset="0"/>
              </a:rPr>
              <a:t>DE RECURSOS HUMANOS</a:t>
            </a:r>
          </a:p>
        </p:txBody>
      </p:sp>
      <p:sp>
        <p:nvSpPr>
          <p:cNvPr id="130051" name="Text Box 3"/>
          <p:cNvSpPr txBox="1">
            <a:spLocks noChangeArrowheads="1"/>
          </p:cNvSpPr>
          <p:nvPr/>
        </p:nvSpPr>
        <p:spPr bwMode="auto">
          <a:xfrm>
            <a:off x="745659" y="692696"/>
            <a:ext cx="8290837" cy="249299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b="1" dirty="0">
                <a:solidFill>
                  <a:srgbClr val="FF0000"/>
                </a:solidFill>
                <a:effectLst>
                  <a:outerShdw blurRad="38100" dist="38100" dir="2700000" algn="tl">
                    <a:srgbClr val="C0C0C0"/>
                  </a:outerShdw>
                </a:effectLst>
                <a:latin typeface="Arial" pitchFamily="34" charset="0"/>
              </a:rPr>
              <a:t>FUENTES INTERNAS:</a:t>
            </a:r>
          </a:p>
          <a:p>
            <a:pPr algn="just" eaLnBrk="1" hangingPunct="1"/>
            <a:endParaRPr kumimoji="1" lang="es-MX" altLang="es-MX" sz="1200" b="1" dirty="0">
              <a:solidFill>
                <a:srgbClr val="0000CC"/>
              </a:solidFill>
              <a:effectLst>
                <a:outerShdw blurRad="38100" dist="38100" dir="2700000" algn="tl">
                  <a:srgbClr val="C0C0C0"/>
                </a:outerShdw>
              </a:effectLst>
              <a:latin typeface="Arial" pitchFamily="34" charset="0"/>
            </a:endParaRPr>
          </a:p>
          <a:p>
            <a:pPr algn="just" eaLnBrk="1" hangingPunct="1">
              <a:buFontTx/>
              <a:buAutoNum type="arabicPeriod"/>
            </a:pPr>
            <a:r>
              <a:rPr kumimoji="1" lang="es-MX" altLang="es-MX" b="1" dirty="0">
                <a:solidFill>
                  <a:srgbClr val="0000CC"/>
                </a:solidFill>
                <a:latin typeface="Arial" pitchFamily="34" charset="0"/>
              </a:rPr>
              <a:t>OBJETIVOS DE LA ORGANIZACIÓN. LAS METAS </a:t>
            </a:r>
            <a:r>
              <a:rPr kumimoji="1" lang="es-MX" altLang="es-MX" b="1" dirty="0" smtClean="0">
                <a:solidFill>
                  <a:srgbClr val="0000CC"/>
                </a:solidFill>
                <a:latin typeface="Arial" pitchFamily="34" charset="0"/>
              </a:rPr>
              <a:t>DEFINIDAS </a:t>
            </a:r>
            <a:r>
              <a:rPr kumimoji="1" lang="es-MX" altLang="es-MX" b="1" dirty="0">
                <a:solidFill>
                  <a:srgbClr val="0000CC"/>
                </a:solidFill>
                <a:latin typeface="Arial" pitchFamily="34" charset="0"/>
              </a:rPr>
              <a:t>A CORTO, MEDIANO O LARGO </a:t>
            </a:r>
            <a:r>
              <a:rPr kumimoji="1" lang="es-MX" altLang="es-MX" b="1" dirty="0" smtClean="0">
                <a:solidFill>
                  <a:srgbClr val="0000CC"/>
                </a:solidFill>
                <a:latin typeface="Arial" pitchFamily="34" charset="0"/>
              </a:rPr>
              <a:t>PLAZO.</a:t>
            </a:r>
            <a:r>
              <a:rPr kumimoji="1" lang="es-MX" altLang="es-MX" b="1" dirty="0" smtClean="0">
                <a:solidFill>
                  <a:srgbClr val="FF0000"/>
                </a:solidFill>
                <a:latin typeface="Arial" pitchFamily="34" charset="0"/>
              </a:rPr>
              <a:t>(VAN </a:t>
            </a:r>
            <a:r>
              <a:rPr kumimoji="1" lang="es-MX" altLang="es-MX" b="1" dirty="0">
                <a:solidFill>
                  <a:srgbClr val="FF0000"/>
                </a:solidFill>
                <a:latin typeface="Arial" pitchFamily="34" charset="0"/>
              </a:rPr>
              <a:t>A INDICARNOS LOS </a:t>
            </a:r>
            <a:r>
              <a:rPr kumimoji="1" lang="es-MX" altLang="es-MX" b="1" dirty="0" smtClean="0">
                <a:solidFill>
                  <a:srgbClr val="FF0000"/>
                </a:solidFill>
                <a:latin typeface="Arial" pitchFamily="34" charset="0"/>
              </a:rPr>
              <a:t>REQUERIMIENTO FUTUROS</a:t>
            </a:r>
            <a:r>
              <a:rPr kumimoji="1" lang="es-MX" altLang="es-MX" b="1" dirty="0">
                <a:solidFill>
                  <a:srgbClr val="FF0000"/>
                </a:solidFill>
                <a:latin typeface="Arial" pitchFamily="34" charset="0"/>
              </a:rPr>
              <a:t> </a:t>
            </a:r>
            <a:r>
              <a:rPr kumimoji="1" lang="es-MX" altLang="es-MX" b="1" dirty="0" smtClean="0">
                <a:solidFill>
                  <a:srgbClr val="FF0000"/>
                </a:solidFill>
                <a:latin typeface="Arial" pitchFamily="34" charset="0"/>
              </a:rPr>
              <a:t>DE </a:t>
            </a:r>
            <a:r>
              <a:rPr kumimoji="1" lang="es-MX" altLang="es-MX" b="1" dirty="0">
                <a:solidFill>
                  <a:srgbClr val="FF0000"/>
                </a:solidFill>
                <a:latin typeface="Arial" pitchFamily="34" charset="0"/>
              </a:rPr>
              <a:t>LOS RECURSOS </a:t>
            </a:r>
            <a:r>
              <a:rPr kumimoji="1" lang="es-MX" altLang="es-MX" b="1" dirty="0" smtClean="0">
                <a:solidFill>
                  <a:srgbClr val="FF0000"/>
                </a:solidFill>
                <a:latin typeface="Arial" pitchFamily="34" charset="0"/>
              </a:rPr>
              <a:t>HUMANOS).</a:t>
            </a:r>
            <a:endParaRPr kumimoji="1" lang="es-MX" altLang="es-MX" b="1" dirty="0">
              <a:solidFill>
                <a:srgbClr val="FF0000"/>
              </a:solidFill>
              <a:latin typeface="Arial" pitchFamily="34" charset="0"/>
            </a:endParaRPr>
          </a:p>
          <a:p>
            <a:pPr algn="just" eaLnBrk="1" hangingPunct="1"/>
            <a:endParaRPr kumimoji="1" lang="es-MX" altLang="es-MX" b="1" dirty="0">
              <a:solidFill>
                <a:srgbClr val="FF0000"/>
              </a:solidFill>
              <a:latin typeface="Arial" pitchFamily="34" charset="0"/>
            </a:endParaRPr>
          </a:p>
        </p:txBody>
      </p:sp>
      <p:grpSp>
        <p:nvGrpSpPr>
          <p:cNvPr id="6" name="Agrupar 5"/>
          <p:cNvGrpSpPr/>
          <p:nvPr/>
        </p:nvGrpSpPr>
        <p:grpSpPr>
          <a:xfrm>
            <a:off x="0" y="2787517"/>
            <a:ext cx="9144000" cy="4097867"/>
            <a:chOff x="0" y="2787517"/>
            <a:chExt cx="9144000" cy="4097867"/>
          </a:xfrm>
        </p:grpSpPr>
        <p:pic>
          <p:nvPicPr>
            <p:cNvPr id="2" name="Imagen 1"/>
            <p:cNvPicPr>
              <a:picLocks noChangeAspect="1"/>
            </p:cNvPicPr>
            <p:nvPr/>
          </p:nvPicPr>
          <p:blipFill>
            <a:blip r:embed="rId2"/>
            <a:stretch>
              <a:fillRect/>
            </a:stretch>
          </p:blipFill>
          <p:spPr>
            <a:xfrm>
              <a:off x="0" y="2787517"/>
              <a:ext cx="9144000" cy="4097867"/>
            </a:xfrm>
            <a:prstGeom prst="rect">
              <a:avLst/>
            </a:prstGeom>
          </p:spPr>
        </p:pic>
        <p:sp>
          <p:nvSpPr>
            <p:cNvPr id="4" name="Rectángulo 3"/>
            <p:cNvSpPr/>
            <p:nvPr/>
          </p:nvSpPr>
          <p:spPr bwMode="auto">
            <a:xfrm>
              <a:off x="3203848" y="4365104"/>
              <a:ext cx="2376264" cy="1224136"/>
            </a:xfrm>
            <a:prstGeom prst="rect">
              <a:avLst/>
            </a:prstGeom>
            <a:solidFill>
              <a:schemeClr val="bg1"/>
            </a:solidFill>
            <a:ln w="9525" cap="flat" cmpd="sng" algn="ctr">
              <a:solidFill>
                <a:schemeClr val="bg1"/>
              </a:solidFill>
              <a:prstDash val="solid"/>
              <a:miter lim="800000"/>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2400" b="0" i="0" u="none" strike="noStrike" cap="none" normalizeH="0" baseline="0" smtClean="0">
                <a:ln>
                  <a:noFill/>
                </a:ln>
                <a:solidFill>
                  <a:schemeClr val="tx1"/>
                </a:solidFill>
                <a:effectLst/>
                <a:latin typeface="Times New Roman" pitchFamily="18" charset="0"/>
              </a:endParaRPr>
            </a:p>
          </p:txBody>
        </p:sp>
        <p:sp>
          <p:nvSpPr>
            <p:cNvPr id="5" name="CuadroTexto 4"/>
            <p:cNvSpPr txBox="1"/>
            <p:nvPr/>
          </p:nvSpPr>
          <p:spPr>
            <a:xfrm>
              <a:off x="3131840" y="4521894"/>
              <a:ext cx="2520280" cy="923330"/>
            </a:xfrm>
            <a:prstGeom prst="rect">
              <a:avLst/>
            </a:prstGeom>
            <a:noFill/>
          </p:spPr>
          <p:txBody>
            <a:bodyPr wrap="square" rtlCol="0">
              <a:spAutoFit/>
            </a:bodyPr>
            <a:lstStyle/>
            <a:p>
              <a:pPr algn="ctr"/>
              <a:r>
                <a:rPr lang="es-MX" sz="1800" dirty="0" smtClean="0"/>
                <a:t>FUTUROS REQUERIMIENTOS (RRHH)</a:t>
              </a:r>
              <a:endParaRPr lang="es-MX" sz="1800" dirty="0"/>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30050"/>
                                        </p:tgtEl>
                                        <p:attrNameLst>
                                          <p:attrName>style.visibility</p:attrName>
                                        </p:attrNameLst>
                                      </p:cBhvr>
                                      <p:to>
                                        <p:strVal val="visible"/>
                                      </p:to>
                                    </p:set>
                                    <p:anim calcmode="lin" valueType="num">
                                      <p:cBhvr additive="base">
                                        <p:cTn id="7" dur="500" fill="hold"/>
                                        <p:tgtEl>
                                          <p:spTgt spid="130050"/>
                                        </p:tgtEl>
                                        <p:attrNameLst>
                                          <p:attrName>ppt_x</p:attrName>
                                        </p:attrNameLst>
                                      </p:cBhvr>
                                      <p:tavLst>
                                        <p:tav tm="0">
                                          <p:val>
                                            <p:strVal val="1+#ppt_w/2"/>
                                          </p:val>
                                        </p:tav>
                                        <p:tav tm="100000">
                                          <p:val>
                                            <p:strVal val="#ppt_x"/>
                                          </p:val>
                                        </p:tav>
                                      </p:tavLst>
                                    </p:anim>
                                    <p:anim calcmode="lin" valueType="num">
                                      <p:cBhvr additive="base">
                                        <p:cTn id="8" dur="500" fill="hold"/>
                                        <p:tgtEl>
                                          <p:spTgt spid="13005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7" presetClass="entr" presetSubtype="8" fill="hold" grpId="0" nodeType="afterEffect">
                                  <p:stCondLst>
                                    <p:cond delay="0"/>
                                  </p:stCondLst>
                                  <p:childTnLst>
                                    <p:set>
                                      <p:cBhvr>
                                        <p:cTn id="11" dur="1" fill="hold">
                                          <p:stCondLst>
                                            <p:cond delay="0"/>
                                          </p:stCondLst>
                                        </p:cTn>
                                        <p:tgtEl>
                                          <p:spTgt spid="130051"/>
                                        </p:tgtEl>
                                        <p:attrNameLst>
                                          <p:attrName>style.visibility</p:attrName>
                                        </p:attrNameLst>
                                      </p:cBhvr>
                                      <p:to>
                                        <p:strVal val="visible"/>
                                      </p:to>
                                    </p:set>
                                    <p:anim calcmode="lin" valueType="num">
                                      <p:cBhvr additive="base">
                                        <p:cTn id="12" dur="5000" fill="hold"/>
                                        <p:tgtEl>
                                          <p:spTgt spid="130051"/>
                                        </p:tgtEl>
                                        <p:attrNameLst>
                                          <p:attrName>ppt_x</p:attrName>
                                        </p:attrNameLst>
                                      </p:cBhvr>
                                      <p:tavLst>
                                        <p:tav tm="0">
                                          <p:val>
                                            <p:strVal val="0-#ppt_w/2"/>
                                          </p:val>
                                        </p:tav>
                                        <p:tav tm="100000">
                                          <p:val>
                                            <p:strVal val="#ppt_x"/>
                                          </p:val>
                                        </p:tav>
                                      </p:tavLst>
                                    </p:anim>
                                    <p:anim calcmode="lin" valueType="num">
                                      <p:cBhvr additive="base">
                                        <p:cTn id="13" dur="5000" fill="hold"/>
                                        <p:tgtEl>
                                          <p:spTgt spid="1300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0" grpId="0" autoUpdateAnimBg="0"/>
      <p:bldP spid="130051" grpId="0" autoUpdateAnimBg="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ChangeArrowheads="1"/>
          </p:cNvSpPr>
          <p:nvPr/>
        </p:nvSpPr>
        <p:spPr bwMode="auto">
          <a:xfrm>
            <a:off x="973832" y="-459432"/>
            <a:ext cx="7774632"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PLANEACIÓN </a:t>
            </a:r>
            <a:r>
              <a:rPr lang="es-MX" altLang="es-MX" sz="2800" b="1" dirty="0">
                <a:solidFill>
                  <a:schemeClr val="tx2"/>
                </a:solidFill>
                <a:effectLst>
                  <a:outerShdw blurRad="38100" dist="38100" dir="2700000" algn="tl">
                    <a:srgbClr val="C0C0C0"/>
                  </a:outerShdw>
                </a:effectLst>
                <a:latin typeface="Arial" pitchFamily="34" charset="0"/>
              </a:rPr>
              <a:t>DE RECURSOS HUMANOS</a:t>
            </a:r>
          </a:p>
        </p:txBody>
      </p:sp>
      <p:sp>
        <p:nvSpPr>
          <p:cNvPr id="130051" name="Text Box 3"/>
          <p:cNvSpPr txBox="1">
            <a:spLocks noChangeArrowheads="1"/>
          </p:cNvSpPr>
          <p:nvPr/>
        </p:nvSpPr>
        <p:spPr bwMode="auto">
          <a:xfrm>
            <a:off x="843736" y="764704"/>
            <a:ext cx="7760712" cy="267765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b="1" dirty="0">
                <a:solidFill>
                  <a:srgbClr val="FF0000"/>
                </a:solidFill>
                <a:effectLst>
                  <a:outerShdw blurRad="38100" dist="38100" dir="2700000" algn="tl">
                    <a:srgbClr val="C0C0C0"/>
                  </a:outerShdw>
                </a:effectLst>
                <a:latin typeface="Arial" pitchFamily="34" charset="0"/>
              </a:rPr>
              <a:t>FUENTES INTERNAS:</a:t>
            </a:r>
          </a:p>
          <a:p>
            <a:pPr algn="just" eaLnBrk="1" hangingPunct="1"/>
            <a:endParaRPr kumimoji="1" lang="es-MX" altLang="es-MX" b="1" dirty="0">
              <a:solidFill>
                <a:srgbClr val="FF0000"/>
              </a:solidFill>
              <a:latin typeface="Arial" pitchFamily="34" charset="0"/>
            </a:endParaRPr>
          </a:p>
          <a:p>
            <a:pPr algn="just" eaLnBrk="1" hangingPunct="1">
              <a:buFontTx/>
              <a:buAutoNum type="arabicPeriod" startAt="2"/>
            </a:pPr>
            <a:r>
              <a:rPr kumimoji="1" lang="es-MX" altLang="es-MX" b="1" dirty="0" smtClean="0">
                <a:solidFill>
                  <a:srgbClr val="0000CC"/>
                </a:solidFill>
                <a:latin typeface="Arial" pitchFamily="34" charset="0"/>
              </a:rPr>
              <a:t>PRONÓSTICOS ECONÓMICOS </a:t>
            </a:r>
            <a:r>
              <a:rPr kumimoji="1" lang="es-MX" altLang="es-MX" b="1" dirty="0">
                <a:solidFill>
                  <a:srgbClr val="0000CC"/>
                </a:solidFill>
                <a:latin typeface="Arial" pitchFamily="34" charset="0"/>
              </a:rPr>
              <a:t>DE LA </a:t>
            </a:r>
            <a:r>
              <a:rPr kumimoji="1" lang="es-MX" altLang="es-MX" b="1" dirty="0" smtClean="0">
                <a:solidFill>
                  <a:srgbClr val="0000CC"/>
                </a:solidFill>
                <a:latin typeface="Arial" pitchFamily="34" charset="0"/>
              </a:rPr>
              <a:t>ORGANIZACIÓN.BASADOS </a:t>
            </a:r>
            <a:r>
              <a:rPr kumimoji="1" lang="es-MX" altLang="es-MX" b="1" dirty="0">
                <a:solidFill>
                  <a:srgbClr val="0000CC"/>
                </a:solidFill>
                <a:latin typeface="Arial" pitchFamily="34" charset="0"/>
              </a:rPr>
              <a:t>EN LOS </a:t>
            </a:r>
            <a:r>
              <a:rPr kumimoji="1" lang="es-MX" altLang="es-MX" b="1" dirty="0" smtClean="0">
                <a:solidFill>
                  <a:srgbClr val="0000CC"/>
                </a:solidFill>
                <a:latin typeface="Arial" pitchFamily="34" charset="0"/>
              </a:rPr>
              <a:t>PRONÓSTICOS ECONÓMICOS NACIONALES</a:t>
            </a:r>
            <a:r>
              <a:rPr kumimoji="1" lang="es-MX" altLang="es-MX" b="1" dirty="0">
                <a:solidFill>
                  <a:schemeClr val="bg2">
                    <a:lumMod val="75000"/>
                  </a:schemeClr>
                </a:solidFill>
                <a:latin typeface="Arial" pitchFamily="34" charset="0"/>
              </a:rPr>
              <a:t>.</a:t>
            </a:r>
            <a:r>
              <a:rPr kumimoji="1" lang="es-MX" altLang="es-MX" b="1" dirty="0">
                <a:solidFill>
                  <a:srgbClr val="FF0000"/>
                </a:solidFill>
                <a:latin typeface="Arial" pitchFamily="34" charset="0"/>
              </a:rPr>
              <a:t> (</a:t>
            </a:r>
            <a:r>
              <a:rPr kumimoji="1" lang="es-MX" altLang="es-MX" b="1" dirty="0" smtClean="0">
                <a:solidFill>
                  <a:srgbClr val="FF0000"/>
                </a:solidFill>
                <a:latin typeface="Arial" pitchFamily="34" charset="0"/>
              </a:rPr>
              <a:t>PENETRACIÓN </a:t>
            </a:r>
            <a:r>
              <a:rPr kumimoji="1" lang="es-MX" altLang="es-MX" b="1" dirty="0">
                <a:solidFill>
                  <a:srgbClr val="FF0000"/>
                </a:solidFill>
                <a:latin typeface="Arial" pitchFamily="34" charset="0"/>
              </a:rPr>
              <a:t>EN LOS MERCADOS, </a:t>
            </a:r>
            <a:r>
              <a:rPr kumimoji="1" lang="es-MX" altLang="es-MX" b="1" dirty="0" smtClean="0">
                <a:solidFill>
                  <a:srgbClr val="FF0000"/>
                </a:solidFill>
                <a:latin typeface="Arial" pitchFamily="34" charset="0"/>
              </a:rPr>
              <a:t>VOLÚMEN </a:t>
            </a:r>
            <a:r>
              <a:rPr kumimoji="1" lang="es-MX" altLang="es-MX" b="1" dirty="0">
                <a:solidFill>
                  <a:srgbClr val="FF0000"/>
                </a:solidFill>
                <a:latin typeface="Arial" pitchFamily="34" charset="0"/>
              </a:rPr>
              <a:t>DE VENTAS, ETC)</a:t>
            </a:r>
            <a:r>
              <a:rPr kumimoji="1" lang="es-MX" altLang="es-MX" b="1" dirty="0" smtClean="0">
                <a:solidFill>
                  <a:srgbClr val="FF0000"/>
                </a:solidFill>
                <a:latin typeface="Arial" pitchFamily="34" charset="0"/>
              </a:rPr>
              <a:t>.</a:t>
            </a:r>
            <a:endParaRPr kumimoji="1" lang="es-MX" altLang="es-MX" b="1" dirty="0">
              <a:solidFill>
                <a:srgbClr val="FF0000"/>
              </a:solidFill>
              <a:latin typeface="Arial" pitchFamily="34" charset="0"/>
            </a:endParaRPr>
          </a:p>
        </p:txBody>
      </p:sp>
      <p:pic>
        <p:nvPicPr>
          <p:cNvPr id="2" name="Imagen 1"/>
          <p:cNvPicPr>
            <a:picLocks noChangeAspect="1"/>
          </p:cNvPicPr>
          <p:nvPr/>
        </p:nvPicPr>
        <p:blipFill>
          <a:blip r:embed="rId2"/>
          <a:stretch>
            <a:fillRect/>
          </a:stretch>
        </p:blipFill>
        <p:spPr>
          <a:xfrm>
            <a:off x="2195736" y="3459344"/>
            <a:ext cx="5328592" cy="2993991"/>
          </a:xfrm>
          <a:prstGeom prst="rect">
            <a:avLst/>
          </a:prstGeom>
        </p:spPr>
      </p:pic>
    </p:spTree>
    <p:extLst>
      <p:ext uri="{BB962C8B-B14F-4D97-AF65-F5344CB8AC3E}">
        <p14:creationId xmlns:p14="http://schemas.microsoft.com/office/powerpoint/2010/main" val="1345960431"/>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30050"/>
                                        </p:tgtEl>
                                        <p:attrNameLst>
                                          <p:attrName>style.visibility</p:attrName>
                                        </p:attrNameLst>
                                      </p:cBhvr>
                                      <p:to>
                                        <p:strVal val="visible"/>
                                      </p:to>
                                    </p:set>
                                    <p:anim calcmode="lin" valueType="num">
                                      <p:cBhvr additive="base">
                                        <p:cTn id="7" dur="500" fill="hold"/>
                                        <p:tgtEl>
                                          <p:spTgt spid="130050"/>
                                        </p:tgtEl>
                                        <p:attrNameLst>
                                          <p:attrName>ppt_x</p:attrName>
                                        </p:attrNameLst>
                                      </p:cBhvr>
                                      <p:tavLst>
                                        <p:tav tm="0">
                                          <p:val>
                                            <p:strVal val="1+#ppt_w/2"/>
                                          </p:val>
                                        </p:tav>
                                        <p:tav tm="100000">
                                          <p:val>
                                            <p:strVal val="#ppt_x"/>
                                          </p:val>
                                        </p:tav>
                                      </p:tavLst>
                                    </p:anim>
                                    <p:anim calcmode="lin" valueType="num">
                                      <p:cBhvr additive="base">
                                        <p:cTn id="8" dur="500" fill="hold"/>
                                        <p:tgtEl>
                                          <p:spTgt spid="13005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7" presetClass="entr" presetSubtype="8" fill="hold" grpId="0" nodeType="afterEffect">
                                  <p:stCondLst>
                                    <p:cond delay="0"/>
                                  </p:stCondLst>
                                  <p:childTnLst>
                                    <p:set>
                                      <p:cBhvr>
                                        <p:cTn id="11" dur="1" fill="hold">
                                          <p:stCondLst>
                                            <p:cond delay="0"/>
                                          </p:stCondLst>
                                        </p:cTn>
                                        <p:tgtEl>
                                          <p:spTgt spid="130051"/>
                                        </p:tgtEl>
                                        <p:attrNameLst>
                                          <p:attrName>style.visibility</p:attrName>
                                        </p:attrNameLst>
                                      </p:cBhvr>
                                      <p:to>
                                        <p:strVal val="visible"/>
                                      </p:to>
                                    </p:set>
                                    <p:anim calcmode="lin" valueType="num">
                                      <p:cBhvr additive="base">
                                        <p:cTn id="12" dur="5000" fill="hold"/>
                                        <p:tgtEl>
                                          <p:spTgt spid="130051"/>
                                        </p:tgtEl>
                                        <p:attrNameLst>
                                          <p:attrName>ppt_x</p:attrName>
                                        </p:attrNameLst>
                                      </p:cBhvr>
                                      <p:tavLst>
                                        <p:tav tm="0">
                                          <p:val>
                                            <p:strVal val="0-#ppt_w/2"/>
                                          </p:val>
                                        </p:tav>
                                        <p:tav tm="100000">
                                          <p:val>
                                            <p:strVal val="#ppt_x"/>
                                          </p:val>
                                        </p:tav>
                                      </p:tavLst>
                                    </p:anim>
                                    <p:anim calcmode="lin" valueType="num">
                                      <p:cBhvr additive="base">
                                        <p:cTn id="13" dur="5000" fill="hold"/>
                                        <p:tgtEl>
                                          <p:spTgt spid="1300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0" grpId="0" autoUpdateAnimBg="0"/>
      <p:bldP spid="130051" grpId="0" autoUpdateAnimBg="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ChangeArrowheads="1"/>
          </p:cNvSpPr>
          <p:nvPr/>
        </p:nvSpPr>
        <p:spPr bwMode="auto">
          <a:xfrm>
            <a:off x="1045840" y="-387424"/>
            <a:ext cx="7702624"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PLANEACIÓN </a:t>
            </a:r>
            <a:r>
              <a:rPr lang="es-MX" altLang="es-MX" sz="2800" b="1" dirty="0">
                <a:solidFill>
                  <a:schemeClr val="tx2"/>
                </a:solidFill>
                <a:effectLst>
                  <a:outerShdw blurRad="38100" dist="38100" dir="2700000" algn="tl">
                    <a:srgbClr val="C0C0C0"/>
                  </a:outerShdw>
                </a:effectLst>
                <a:latin typeface="Arial" pitchFamily="34" charset="0"/>
              </a:rPr>
              <a:t>DE RECURSOS HUMANOS</a:t>
            </a:r>
          </a:p>
        </p:txBody>
      </p:sp>
      <p:sp>
        <p:nvSpPr>
          <p:cNvPr id="130051" name="Text Box 3"/>
          <p:cNvSpPr txBox="1">
            <a:spLocks noChangeArrowheads="1"/>
          </p:cNvSpPr>
          <p:nvPr/>
        </p:nvSpPr>
        <p:spPr bwMode="auto">
          <a:xfrm>
            <a:off x="948409" y="832644"/>
            <a:ext cx="7800055" cy="230832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b="1" dirty="0">
                <a:solidFill>
                  <a:srgbClr val="FF0000"/>
                </a:solidFill>
                <a:effectLst>
                  <a:outerShdw blurRad="38100" dist="38100" dir="2700000" algn="tl">
                    <a:srgbClr val="C0C0C0"/>
                  </a:outerShdw>
                </a:effectLst>
                <a:latin typeface="Arial" pitchFamily="34" charset="0"/>
              </a:rPr>
              <a:t>FUENTES INTERNAS:</a:t>
            </a:r>
          </a:p>
          <a:p>
            <a:pPr algn="just" eaLnBrk="1" hangingPunct="1"/>
            <a:endParaRPr kumimoji="1" lang="es-MX" altLang="es-MX" b="1" dirty="0">
              <a:solidFill>
                <a:srgbClr val="FF0000"/>
              </a:solidFill>
              <a:latin typeface="Arial" pitchFamily="34" charset="0"/>
            </a:endParaRPr>
          </a:p>
          <a:p>
            <a:pPr algn="just" eaLnBrk="1" hangingPunct="1">
              <a:buFontTx/>
              <a:buAutoNum type="arabicPeriod" startAt="3"/>
            </a:pPr>
            <a:r>
              <a:rPr kumimoji="1" lang="es-MX" altLang="es-MX" b="1" dirty="0" smtClean="0">
                <a:solidFill>
                  <a:srgbClr val="0000CC"/>
                </a:solidFill>
                <a:latin typeface="Arial" pitchFamily="34" charset="0"/>
              </a:rPr>
              <a:t>PRONÓSTICOS TECNOLÓGICOS </a:t>
            </a:r>
            <a:r>
              <a:rPr kumimoji="1" lang="es-MX" altLang="es-MX" b="1" dirty="0">
                <a:solidFill>
                  <a:srgbClr val="0000CC"/>
                </a:solidFill>
                <a:latin typeface="Arial" pitchFamily="34" charset="0"/>
              </a:rPr>
              <a:t>DE LA ORGANIZACIÓN</a:t>
            </a:r>
            <a:r>
              <a:rPr kumimoji="1" lang="es-MX" altLang="es-MX" b="1" dirty="0" smtClean="0">
                <a:solidFill>
                  <a:srgbClr val="0000CC"/>
                </a:solidFill>
                <a:latin typeface="Arial" pitchFamily="34" charset="0"/>
              </a:rPr>
              <a:t>:</a:t>
            </a:r>
            <a:r>
              <a:rPr kumimoji="1" lang="es-MX" altLang="es-MX" b="1" dirty="0" smtClean="0">
                <a:solidFill>
                  <a:srgbClr val="FF0000"/>
                </a:solidFill>
                <a:latin typeface="Arial" pitchFamily="34" charset="0"/>
              </a:rPr>
              <a:t>(</a:t>
            </a:r>
            <a:r>
              <a:rPr kumimoji="1" lang="es-MX" altLang="es-MX" b="1" dirty="0">
                <a:solidFill>
                  <a:srgbClr val="FF0000"/>
                </a:solidFill>
                <a:latin typeface="Arial" pitchFamily="34" charset="0"/>
              </a:rPr>
              <a:t>NOS </a:t>
            </a:r>
            <a:r>
              <a:rPr kumimoji="1" lang="es-MX" altLang="es-MX" b="1" dirty="0" smtClean="0">
                <a:solidFill>
                  <a:srgbClr val="FF0000"/>
                </a:solidFill>
                <a:latin typeface="Arial" pitchFamily="34" charset="0"/>
              </a:rPr>
              <a:t>DARÁN UNA </a:t>
            </a:r>
            <a:r>
              <a:rPr kumimoji="1" lang="es-MX" altLang="es-MX" b="1" dirty="0">
                <a:solidFill>
                  <a:srgbClr val="FF0000"/>
                </a:solidFill>
                <a:latin typeface="Arial" pitchFamily="34" charset="0"/>
              </a:rPr>
              <a:t>IDEA DE LOS PUESTOS FUTUROS </a:t>
            </a:r>
            <a:r>
              <a:rPr kumimoji="1" lang="es-MX" altLang="es-MX" b="1" dirty="0" smtClean="0">
                <a:solidFill>
                  <a:srgbClr val="FF0000"/>
                </a:solidFill>
                <a:latin typeface="Arial" pitchFamily="34" charset="0"/>
              </a:rPr>
              <a:t>Y </a:t>
            </a:r>
            <a:r>
              <a:rPr kumimoji="1" lang="es-MX" altLang="es-MX" b="1" dirty="0">
                <a:solidFill>
                  <a:srgbClr val="FF0000"/>
                </a:solidFill>
                <a:latin typeface="Arial" pitchFamily="34" charset="0"/>
              </a:rPr>
              <a:t>DE </a:t>
            </a:r>
            <a:r>
              <a:rPr kumimoji="1" lang="es-MX" altLang="es-MX" b="1" dirty="0" smtClean="0">
                <a:solidFill>
                  <a:srgbClr val="FF0000"/>
                </a:solidFill>
                <a:latin typeface="Arial" pitchFamily="34" charset="0"/>
              </a:rPr>
              <a:t>SUS </a:t>
            </a:r>
            <a:r>
              <a:rPr kumimoji="1" lang="es-MX" altLang="es-MX" b="1" dirty="0">
                <a:solidFill>
                  <a:srgbClr val="FF0000"/>
                </a:solidFill>
                <a:latin typeface="Arial" pitchFamily="34" charset="0"/>
              </a:rPr>
              <a:t>REQUERIMIENTOS).</a:t>
            </a:r>
          </a:p>
        </p:txBody>
      </p:sp>
      <p:pic>
        <p:nvPicPr>
          <p:cNvPr id="2" name="Imagen 1"/>
          <p:cNvPicPr>
            <a:picLocks noChangeAspect="1"/>
          </p:cNvPicPr>
          <p:nvPr/>
        </p:nvPicPr>
        <p:blipFill>
          <a:blip r:embed="rId2"/>
          <a:stretch>
            <a:fillRect/>
          </a:stretch>
        </p:blipFill>
        <p:spPr>
          <a:xfrm>
            <a:off x="2339752" y="3345532"/>
            <a:ext cx="4864519" cy="2819772"/>
          </a:xfrm>
          <a:prstGeom prst="rect">
            <a:avLst/>
          </a:prstGeom>
        </p:spPr>
      </p:pic>
    </p:spTree>
    <p:extLst>
      <p:ext uri="{BB962C8B-B14F-4D97-AF65-F5344CB8AC3E}">
        <p14:creationId xmlns:p14="http://schemas.microsoft.com/office/powerpoint/2010/main" val="4043618013"/>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30050"/>
                                        </p:tgtEl>
                                        <p:attrNameLst>
                                          <p:attrName>style.visibility</p:attrName>
                                        </p:attrNameLst>
                                      </p:cBhvr>
                                      <p:to>
                                        <p:strVal val="visible"/>
                                      </p:to>
                                    </p:set>
                                    <p:anim calcmode="lin" valueType="num">
                                      <p:cBhvr additive="base">
                                        <p:cTn id="7" dur="500" fill="hold"/>
                                        <p:tgtEl>
                                          <p:spTgt spid="130050"/>
                                        </p:tgtEl>
                                        <p:attrNameLst>
                                          <p:attrName>ppt_x</p:attrName>
                                        </p:attrNameLst>
                                      </p:cBhvr>
                                      <p:tavLst>
                                        <p:tav tm="0">
                                          <p:val>
                                            <p:strVal val="1+#ppt_w/2"/>
                                          </p:val>
                                        </p:tav>
                                        <p:tav tm="100000">
                                          <p:val>
                                            <p:strVal val="#ppt_x"/>
                                          </p:val>
                                        </p:tav>
                                      </p:tavLst>
                                    </p:anim>
                                    <p:anim calcmode="lin" valueType="num">
                                      <p:cBhvr additive="base">
                                        <p:cTn id="8" dur="500" fill="hold"/>
                                        <p:tgtEl>
                                          <p:spTgt spid="13005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7" presetClass="entr" presetSubtype="8" fill="hold" grpId="0" nodeType="afterEffect">
                                  <p:stCondLst>
                                    <p:cond delay="0"/>
                                  </p:stCondLst>
                                  <p:childTnLst>
                                    <p:set>
                                      <p:cBhvr>
                                        <p:cTn id="11" dur="1" fill="hold">
                                          <p:stCondLst>
                                            <p:cond delay="0"/>
                                          </p:stCondLst>
                                        </p:cTn>
                                        <p:tgtEl>
                                          <p:spTgt spid="130051"/>
                                        </p:tgtEl>
                                        <p:attrNameLst>
                                          <p:attrName>style.visibility</p:attrName>
                                        </p:attrNameLst>
                                      </p:cBhvr>
                                      <p:to>
                                        <p:strVal val="visible"/>
                                      </p:to>
                                    </p:set>
                                    <p:anim calcmode="lin" valueType="num">
                                      <p:cBhvr additive="base">
                                        <p:cTn id="12" dur="5000" fill="hold"/>
                                        <p:tgtEl>
                                          <p:spTgt spid="130051"/>
                                        </p:tgtEl>
                                        <p:attrNameLst>
                                          <p:attrName>ppt_x</p:attrName>
                                        </p:attrNameLst>
                                      </p:cBhvr>
                                      <p:tavLst>
                                        <p:tav tm="0">
                                          <p:val>
                                            <p:strVal val="0-#ppt_w/2"/>
                                          </p:val>
                                        </p:tav>
                                        <p:tav tm="100000">
                                          <p:val>
                                            <p:strVal val="#ppt_x"/>
                                          </p:val>
                                        </p:tav>
                                      </p:tavLst>
                                    </p:anim>
                                    <p:anim calcmode="lin" valueType="num">
                                      <p:cBhvr additive="base">
                                        <p:cTn id="13" dur="5000" fill="hold"/>
                                        <p:tgtEl>
                                          <p:spTgt spid="1300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0" grpId="0" autoUpdateAnimBg="0"/>
      <p:bldP spid="130051" grpId="0" autoUpdateAnimBg="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9899" name="Group 91"/>
          <p:cNvGrpSpPr>
            <a:grpSpLocks/>
          </p:cNvGrpSpPr>
          <p:nvPr/>
        </p:nvGrpSpPr>
        <p:grpSpPr bwMode="auto">
          <a:xfrm>
            <a:off x="971440" y="153988"/>
            <a:ext cx="7802778" cy="1541463"/>
            <a:chOff x="612" y="97"/>
            <a:chExt cx="4914" cy="971"/>
          </a:xfrm>
        </p:grpSpPr>
        <p:sp>
          <p:nvSpPr>
            <p:cNvPr id="119812" name="Rectangle 4"/>
            <p:cNvSpPr>
              <a:spLocks noChangeArrowheads="1"/>
            </p:cNvSpPr>
            <p:nvPr/>
          </p:nvSpPr>
          <p:spPr bwMode="auto">
            <a:xfrm>
              <a:off x="912" y="97"/>
              <a:ext cx="4326" cy="67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rgbClr val="339933"/>
                  </a:solidFill>
                  <a:effectLst>
                    <a:outerShdw blurRad="38100" dist="38100" dir="2700000" algn="tl">
                      <a:srgbClr val="C0C0C0"/>
                    </a:outerShdw>
                  </a:effectLst>
                  <a:latin typeface="Arial" pitchFamily="34" charset="0"/>
                </a:rPr>
                <a:t>PLANEACIÓN </a:t>
              </a:r>
              <a:r>
                <a:rPr lang="es-MX" altLang="es-MX" sz="2800" b="1" dirty="0">
                  <a:solidFill>
                    <a:srgbClr val="339933"/>
                  </a:solidFill>
                  <a:effectLst>
                    <a:outerShdw blurRad="38100" dist="38100" dir="2700000" algn="tl">
                      <a:srgbClr val="C0C0C0"/>
                    </a:outerShdw>
                  </a:effectLst>
                  <a:latin typeface="Arial" pitchFamily="34" charset="0"/>
                </a:rPr>
                <a:t>DE RECURSOS HUMANOS</a:t>
              </a:r>
            </a:p>
          </p:txBody>
        </p:sp>
        <p:sp>
          <p:nvSpPr>
            <p:cNvPr id="119814" name="Text Box 6"/>
            <p:cNvSpPr txBox="1">
              <a:spLocks noChangeArrowheads="1"/>
            </p:cNvSpPr>
            <p:nvPr/>
          </p:nvSpPr>
          <p:spPr bwMode="auto">
            <a:xfrm>
              <a:off x="612" y="777"/>
              <a:ext cx="4914" cy="29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defRPr/>
              </a:pPr>
              <a:r>
                <a:rPr kumimoji="1" lang="es-MX" b="1" dirty="0">
                  <a:solidFill>
                    <a:srgbClr val="CC0000"/>
                  </a:solidFill>
                  <a:effectLst>
                    <a:outerShdw blurRad="38100" dist="38100" dir="2700000" algn="tl">
                      <a:srgbClr val="C0C0C0"/>
                    </a:outerShdw>
                  </a:effectLst>
                  <a:ea typeface="+mn-ea"/>
                </a:rPr>
                <a:t>MODELO DE CAUSAS DE LA DEMANDA A FUTURO:</a:t>
              </a:r>
              <a:endParaRPr kumimoji="1" lang="es-ES" b="1" dirty="0">
                <a:solidFill>
                  <a:srgbClr val="CC0000"/>
                </a:solidFill>
                <a:effectLst>
                  <a:outerShdw blurRad="38100" dist="38100" dir="2700000" algn="tl">
                    <a:srgbClr val="C0C0C0"/>
                  </a:outerShdw>
                </a:effectLst>
                <a:ea typeface="+mn-ea"/>
              </a:endParaRPr>
            </a:p>
          </p:txBody>
        </p:sp>
      </p:grpSp>
      <p:graphicFrame>
        <p:nvGraphicFramePr>
          <p:cNvPr id="119902" name="Group 94"/>
          <p:cNvGraphicFramePr>
            <a:graphicFrameLocks noGrp="1"/>
          </p:cNvGraphicFramePr>
          <p:nvPr/>
        </p:nvGraphicFramePr>
        <p:xfrm>
          <a:off x="838200" y="1828800"/>
          <a:ext cx="8001000" cy="4191000"/>
        </p:xfrm>
        <a:graphic>
          <a:graphicData uri="http://schemas.openxmlformats.org/drawingml/2006/table">
            <a:tbl>
              <a:tblPr>
                <a:effectLst>
                  <a:outerShdw blurRad="50800" dist="38100" dir="10800000" algn="r" rotWithShape="0">
                    <a:prstClr val="black">
                      <a:alpha val="40000"/>
                    </a:prstClr>
                  </a:outerShdw>
                </a:effectLst>
              </a:tblPr>
              <a:tblGrid>
                <a:gridCol w="2438400"/>
                <a:gridCol w="2870200"/>
                <a:gridCol w="2692400"/>
              </a:tblGrid>
              <a:tr h="4191000">
                <a:tc>
                  <a:txBody>
                    <a:body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MX" sz="2000" b="1" i="0" u="none" strike="noStrike" cap="none" normalizeH="0" baseline="0" dirty="0" smtClean="0">
                          <a:ln>
                            <a:noFill/>
                          </a:ln>
                          <a:solidFill>
                            <a:schemeClr val="bg1"/>
                          </a:solidFill>
                          <a:effectLst>
                            <a:outerShdw blurRad="38100" dist="38100" dir="2700000" algn="tl">
                              <a:srgbClr val="000000"/>
                            </a:outerShdw>
                          </a:effectLst>
                          <a:latin typeface="Arial" charset="0"/>
                        </a:rPr>
                        <a:t>EXTERNAS</a:t>
                      </a: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endParaRPr kumimoji="0" lang="es-MX" sz="2000" b="1" i="0" u="none" strike="noStrike" cap="none" normalizeH="0" baseline="0" dirty="0" smtClean="0">
                        <a:ln>
                          <a:noFill/>
                        </a:ln>
                        <a:solidFill>
                          <a:schemeClr val="bg1"/>
                        </a:solidFill>
                        <a:effectLst>
                          <a:outerShdw blurRad="38100" dist="38100" dir="2700000" algn="tl">
                            <a:srgbClr val="000000"/>
                          </a:outerShdw>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Char char="l"/>
                        <a:tabLst/>
                      </a:pPr>
                      <a:r>
                        <a:rPr kumimoji="0" lang="es-MX" sz="2000" b="1" i="0" u="none" strike="noStrike" cap="none" normalizeH="0" baseline="0" dirty="0" smtClean="0">
                          <a:ln>
                            <a:noFill/>
                          </a:ln>
                          <a:solidFill>
                            <a:schemeClr val="bg1"/>
                          </a:solidFill>
                          <a:effectLst>
                            <a:outerShdw blurRad="38100" dist="38100" dir="2700000" algn="tl">
                              <a:srgbClr val="000000"/>
                            </a:outerShdw>
                          </a:effectLst>
                          <a:latin typeface="Arial" charset="0"/>
                        </a:rPr>
                        <a:t> ECONOMICAS</a:t>
                      </a: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Char char="l"/>
                        <a:tabLst/>
                      </a:pPr>
                      <a:r>
                        <a:rPr kumimoji="0" lang="es-MX" sz="2000" b="1" i="0" u="none" strike="noStrike" cap="none" normalizeH="0" baseline="0" dirty="0" smtClean="0">
                          <a:ln>
                            <a:noFill/>
                          </a:ln>
                          <a:solidFill>
                            <a:schemeClr val="bg1"/>
                          </a:solidFill>
                          <a:effectLst>
                            <a:outerShdw blurRad="38100" dist="38100" dir="2700000" algn="tl">
                              <a:srgbClr val="000000"/>
                            </a:outerShdw>
                          </a:effectLst>
                          <a:latin typeface="Arial" charset="0"/>
                        </a:rPr>
                        <a:t> FACTORES   </a:t>
                      </a: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MX" sz="2000" b="1" i="0" u="none" strike="noStrike" cap="none" normalizeH="0" baseline="0" dirty="0" smtClean="0">
                          <a:ln>
                            <a:noFill/>
                          </a:ln>
                          <a:solidFill>
                            <a:schemeClr val="bg1"/>
                          </a:solidFill>
                          <a:effectLst>
                            <a:outerShdw blurRad="38100" dist="38100" dir="2700000" algn="tl">
                              <a:srgbClr val="000000"/>
                            </a:outerShdw>
                          </a:effectLst>
                          <a:latin typeface="Arial" charset="0"/>
                        </a:rPr>
                        <a:t>    SOCIALES</a:t>
                      </a: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Char char="l"/>
                        <a:tabLst/>
                      </a:pPr>
                      <a:r>
                        <a:rPr kumimoji="0" lang="es-MX" sz="2000" b="1" i="0" u="none" strike="noStrike" cap="none" normalizeH="0" baseline="0" dirty="0" smtClean="0">
                          <a:ln>
                            <a:noFill/>
                          </a:ln>
                          <a:solidFill>
                            <a:schemeClr val="bg1"/>
                          </a:solidFill>
                          <a:effectLst>
                            <a:outerShdw blurRad="38100" dist="38100" dir="2700000" algn="tl">
                              <a:srgbClr val="000000"/>
                            </a:outerShdw>
                          </a:effectLst>
                          <a:latin typeface="Arial" charset="0"/>
                        </a:rPr>
                        <a:t>TECNOLOGICAS</a:t>
                      </a: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Char char="l"/>
                        <a:tabLst/>
                      </a:pPr>
                      <a:r>
                        <a:rPr kumimoji="0" lang="es-MX" sz="2000" b="1" i="0" u="none" strike="noStrike" cap="none" normalizeH="0" baseline="0" dirty="0" smtClean="0">
                          <a:ln>
                            <a:noFill/>
                          </a:ln>
                          <a:solidFill>
                            <a:schemeClr val="bg1"/>
                          </a:solidFill>
                          <a:effectLst>
                            <a:outerShdw blurRad="38100" dist="38100" dir="2700000" algn="tl">
                              <a:srgbClr val="000000"/>
                            </a:outerShdw>
                          </a:effectLst>
                          <a:latin typeface="Arial" charset="0"/>
                        </a:rPr>
                        <a:t> COMPETITIVAS</a:t>
                      </a:r>
                      <a:endParaRPr kumimoji="0" lang="es-ES" sz="2000" b="1" i="0" u="none" strike="noStrike" cap="none" normalizeH="0" baseline="0" dirty="0" smtClean="0">
                        <a:ln>
                          <a:noFill/>
                        </a:ln>
                        <a:solidFill>
                          <a:schemeClr val="bg1"/>
                        </a:solidFill>
                        <a:effectLst>
                          <a:outerShdw blurRad="38100" dist="38100" dir="2700000" algn="tl">
                            <a:srgbClr val="000000"/>
                          </a:outerShdw>
                        </a:effectLst>
                        <a:latin typeface="Arial" charset="0"/>
                      </a:endParaRPr>
                    </a:p>
                  </a:txBody>
                  <a:tcPr horzOverflow="overflow">
                    <a:lnL w="28575" cap="flat" cmpd="sng" algn="ctr">
                      <a:solidFill>
                        <a:schemeClr val="tx2"/>
                      </a:solidFill>
                      <a:prstDash val="solid"/>
                      <a:round/>
                      <a:headEnd type="none" w="sm" len="sm"/>
                      <a:tailEnd type="none" w="sm" len="sm"/>
                    </a:lnL>
                    <a:lnR w="12700" cap="flat" cmpd="sng" algn="ctr">
                      <a:solidFill>
                        <a:schemeClr val="tx2"/>
                      </a:solidFill>
                      <a:prstDash val="solid"/>
                      <a:round/>
                      <a:headEnd type="none" w="sm" len="sm"/>
                      <a:tailEnd type="none" w="sm" len="sm"/>
                    </a:lnR>
                    <a:lnT w="28575" cap="flat" cmpd="sng" algn="ctr">
                      <a:solidFill>
                        <a:schemeClr val="tx2"/>
                      </a:solidFill>
                      <a:prstDash val="solid"/>
                      <a:round/>
                      <a:headEnd type="none" w="sm" len="sm"/>
                      <a:tailEnd type="none" w="sm" len="sm"/>
                    </a:lnT>
                    <a:lnB w="28575" cap="flat" cmpd="sng" algn="ctr">
                      <a:solidFill>
                        <a:schemeClr val="tx2"/>
                      </a:solidFill>
                      <a:prstDash val="solid"/>
                      <a:round/>
                      <a:headEnd type="none" w="sm" len="sm"/>
                      <a:tailEnd type="none" w="sm" len="sm"/>
                    </a:lnB>
                    <a:lnTlToBr>
                      <a:noFill/>
                    </a:lnTlToBr>
                    <a:lnBlToTr>
                      <a:noFill/>
                    </a:lnBlToTr>
                    <a:cell3D prstMaterial="dkEdge">
                      <a:bevel/>
                      <a:lightRig rig="flood" dir="t"/>
                    </a:cell3D>
                    <a:solidFill>
                      <a:srgbClr val="0000CC"/>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MX" sz="2000" b="1" i="0" u="none" strike="noStrike" cap="none" normalizeH="0" baseline="0" dirty="0" smtClean="0">
                          <a:ln>
                            <a:noFill/>
                          </a:ln>
                          <a:solidFill>
                            <a:schemeClr val="bg1"/>
                          </a:solidFill>
                          <a:effectLst>
                            <a:outerShdw blurRad="38100" dist="38100" dir="2700000" algn="tl">
                              <a:srgbClr val="000000"/>
                            </a:outerShdw>
                          </a:effectLst>
                          <a:latin typeface="Arial" charset="0"/>
                        </a:rPr>
                        <a:t>ORGANIZATIVAS</a:t>
                      </a: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endParaRPr kumimoji="0" lang="es-MX" sz="2000" b="1" i="0" u="none" strike="noStrike" cap="none" normalizeH="0" baseline="0" dirty="0" smtClean="0">
                        <a:ln>
                          <a:noFill/>
                        </a:ln>
                        <a:solidFill>
                          <a:schemeClr val="bg1"/>
                        </a:solidFill>
                        <a:effectLst>
                          <a:outerShdw blurRad="38100" dist="38100" dir="2700000" algn="tl">
                            <a:srgbClr val="000000"/>
                          </a:outerShdw>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Char char="l"/>
                        <a:tabLst/>
                      </a:pPr>
                      <a:r>
                        <a:rPr kumimoji="0" lang="es-MX" sz="2000" b="1" i="0" u="none" strike="noStrike" cap="none" normalizeH="0" baseline="0" dirty="0" smtClean="0">
                          <a:ln>
                            <a:noFill/>
                          </a:ln>
                          <a:solidFill>
                            <a:schemeClr val="bg1"/>
                          </a:solidFill>
                          <a:effectLst>
                            <a:outerShdw blurRad="38100" dist="38100" dir="2700000" algn="tl">
                              <a:srgbClr val="000000"/>
                            </a:outerShdw>
                          </a:effectLst>
                          <a:latin typeface="Arial" charset="0"/>
                        </a:rPr>
                        <a:t> PLANES  </a:t>
                      </a: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MX" sz="2000" b="1" i="0" u="none" strike="noStrike" cap="none" normalizeH="0" baseline="0" dirty="0" smtClean="0">
                          <a:ln>
                            <a:noFill/>
                          </a:ln>
                          <a:solidFill>
                            <a:schemeClr val="bg1"/>
                          </a:solidFill>
                          <a:effectLst>
                            <a:outerShdw blurRad="38100" dist="38100" dir="2700000" algn="tl">
                              <a:srgbClr val="000000"/>
                            </a:outerShdw>
                          </a:effectLst>
                          <a:latin typeface="Arial" charset="0"/>
                        </a:rPr>
                        <a:t>    ESTRATEGICOS</a:t>
                      </a: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Char char="l"/>
                        <a:tabLst/>
                      </a:pPr>
                      <a:r>
                        <a:rPr kumimoji="0" lang="es-MX" sz="2000" b="1" i="0" u="none" strike="noStrike" cap="none" normalizeH="0" baseline="0" dirty="0" smtClean="0">
                          <a:ln>
                            <a:noFill/>
                          </a:ln>
                          <a:solidFill>
                            <a:schemeClr val="bg1"/>
                          </a:solidFill>
                          <a:effectLst>
                            <a:outerShdw blurRad="38100" dist="38100" dir="2700000" algn="tl">
                              <a:srgbClr val="000000"/>
                            </a:outerShdw>
                          </a:effectLst>
                          <a:latin typeface="Arial" charset="0"/>
                        </a:rPr>
                        <a:t> PRESUPUESTOS</a:t>
                      </a: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Char char="l"/>
                        <a:tabLst/>
                      </a:pPr>
                      <a:r>
                        <a:rPr kumimoji="0" lang="es-MX" sz="2000" b="1" i="0" u="none" strike="noStrike" cap="none" normalizeH="0" baseline="0" dirty="0" smtClean="0">
                          <a:ln>
                            <a:noFill/>
                          </a:ln>
                          <a:solidFill>
                            <a:schemeClr val="bg1"/>
                          </a:solidFill>
                          <a:effectLst>
                            <a:outerShdw blurRad="38100" dist="38100" dir="2700000" algn="tl">
                              <a:srgbClr val="000000"/>
                            </a:outerShdw>
                          </a:effectLst>
                          <a:latin typeface="Arial" charset="0"/>
                        </a:rPr>
                        <a:t> VENTAS Y </a:t>
                      </a: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MX" sz="2000" b="1" i="0" u="none" strike="noStrike" cap="none" normalizeH="0" baseline="0" dirty="0" smtClean="0">
                          <a:ln>
                            <a:noFill/>
                          </a:ln>
                          <a:solidFill>
                            <a:schemeClr val="bg1"/>
                          </a:solidFill>
                          <a:effectLst>
                            <a:outerShdw blurRad="38100" dist="38100" dir="2700000" algn="tl">
                              <a:srgbClr val="000000"/>
                            </a:outerShdw>
                          </a:effectLst>
                          <a:latin typeface="Arial" charset="0"/>
                        </a:rPr>
                        <a:t>    PRODUCCION</a:t>
                      </a: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Char char="l"/>
                        <a:tabLst/>
                      </a:pPr>
                      <a:r>
                        <a:rPr kumimoji="0" lang="es-MX" sz="2000" b="1" i="0" u="none" strike="noStrike" cap="none" normalizeH="0" baseline="0" dirty="0" smtClean="0">
                          <a:ln>
                            <a:noFill/>
                          </a:ln>
                          <a:solidFill>
                            <a:schemeClr val="bg1"/>
                          </a:solidFill>
                          <a:effectLst>
                            <a:outerShdw blurRad="38100" dist="38100" dir="2700000" algn="tl">
                              <a:srgbClr val="000000"/>
                            </a:outerShdw>
                          </a:effectLst>
                          <a:latin typeface="Arial" charset="0"/>
                        </a:rPr>
                        <a:t> NUEVAS  </a:t>
                      </a: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MX" sz="2000" b="1" i="0" u="none" strike="noStrike" cap="none" normalizeH="0" baseline="0" dirty="0" smtClean="0">
                          <a:ln>
                            <a:noFill/>
                          </a:ln>
                          <a:solidFill>
                            <a:schemeClr val="bg1"/>
                          </a:solidFill>
                          <a:effectLst>
                            <a:outerShdw blurRad="38100" dist="38100" dir="2700000" algn="tl">
                              <a:srgbClr val="000000"/>
                            </a:outerShdw>
                          </a:effectLst>
                          <a:latin typeface="Arial" charset="0"/>
                        </a:rPr>
                        <a:t>    ACTIVIDADES</a:t>
                      </a: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Char char="l"/>
                        <a:tabLst/>
                      </a:pPr>
                      <a:r>
                        <a:rPr kumimoji="0" lang="es-MX" sz="2000" b="1" i="0" u="none" strike="noStrike" cap="none" normalizeH="0" baseline="0" dirty="0" smtClean="0">
                          <a:ln>
                            <a:noFill/>
                          </a:ln>
                          <a:solidFill>
                            <a:schemeClr val="bg1"/>
                          </a:solidFill>
                          <a:effectLst>
                            <a:outerShdw blurRad="38100" dist="38100" dir="2700000" algn="tl">
                              <a:srgbClr val="000000"/>
                            </a:outerShdw>
                          </a:effectLst>
                          <a:latin typeface="Arial" charset="0"/>
                        </a:rPr>
                        <a:t> CAMBIOS  </a:t>
                      </a: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MX" sz="2000" b="1" i="0" u="none" strike="noStrike" cap="none" normalizeH="0" baseline="0" dirty="0" smtClean="0">
                          <a:ln>
                            <a:noFill/>
                          </a:ln>
                          <a:solidFill>
                            <a:schemeClr val="bg1"/>
                          </a:solidFill>
                          <a:effectLst>
                            <a:outerShdw blurRad="38100" dist="38100" dir="2700000" algn="tl">
                              <a:srgbClr val="000000"/>
                            </a:outerShdw>
                          </a:effectLst>
                          <a:latin typeface="Arial" charset="0"/>
                        </a:rPr>
                        <a:t>    ORGANIZATIVOS</a:t>
                      </a:r>
                      <a:endParaRPr kumimoji="0" lang="es-ES" sz="2000" b="1" i="0" u="none" strike="noStrike" cap="none" normalizeH="0" baseline="0" dirty="0" smtClean="0">
                        <a:ln>
                          <a:noFill/>
                        </a:ln>
                        <a:solidFill>
                          <a:schemeClr val="bg1"/>
                        </a:solidFill>
                        <a:effectLst>
                          <a:outerShdw blurRad="38100" dist="38100" dir="2700000" algn="tl">
                            <a:srgbClr val="000000"/>
                          </a:outerShdw>
                        </a:effectLst>
                        <a:latin typeface="Arial" charset="0"/>
                      </a:endParaRPr>
                    </a:p>
                  </a:txBody>
                  <a:tcPr horzOverflow="overflow">
                    <a:lnL w="12700" cap="flat" cmpd="sng" algn="ctr">
                      <a:solidFill>
                        <a:schemeClr val="tx2"/>
                      </a:solidFill>
                      <a:prstDash val="solid"/>
                      <a:round/>
                      <a:headEnd type="none" w="sm" len="sm"/>
                      <a:tailEnd type="none" w="sm" len="sm"/>
                    </a:lnL>
                    <a:lnR w="12700" cap="flat" cmpd="sng" algn="ctr">
                      <a:solidFill>
                        <a:schemeClr val="tx2"/>
                      </a:solidFill>
                      <a:prstDash val="solid"/>
                      <a:round/>
                      <a:headEnd type="none" w="sm" len="sm"/>
                      <a:tailEnd type="none" w="sm" len="sm"/>
                    </a:lnR>
                    <a:lnT w="28575" cap="flat" cmpd="sng" algn="ctr">
                      <a:solidFill>
                        <a:schemeClr val="tx2"/>
                      </a:solidFill>
                      <a:prstDash val="solid"/>
                      <a:round/>
                      <a:headEnd type="none" w="sm" len="sm"/>
                      <a:tailEnd type="none" w="sm" len="sm"/>
                    </a:lnT>
                    <a:lnB w="28575" cap="flat" cmpd="sng" algn="ctr">
                      <a:solidFill>
                        <a:schemeClr val="tx2"/>
                      </a:solidFill>
                      <a:prstDash val="solid"/>
                      <a:round/>
                      <a:headEnd type="none" w="sm" len="sm"/>
                      <a:tailEnd type="none" w="sm" len="sm"/>
                    </a:lnB>
                    <a:lnTlToBr>
                      <a:noFill/>
                    </a:lnTlToBr>
                    <a:lnBlToTr>
                      <a:noFill/>
                    </a:lnBlToTr>
                    <a:cell3D prstMaterial="dkEdge">
                      <a:bevel/>
                      <a:lightRig rig="flood" dir="t"/>
                    </a:cell3D>
                    <a:solidFill>
                      <a:srgbClr val="0000F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MX" sz="2000" b="1" i="0" u="none" strike="noStrike" cap="none" normalizeH="0" baseline="0" dirty="0" smtClean="0">
                          <a:ln>
                            <a:noFill/>
                          </a:ln>
                          <a:solidFill>
                            <a:schemeClr val="bg1"/>
                          </a:solidFill>
                          <a:effectLst>
                            <a:outerShdw blurRad="38100" dist="38100" dir="2700000" algn="tl">
                              <a:srgbClr val="000000"/>
                            </a:outerShdw>
                          </a:effectLst>
                          <a:latin typeface="Arial" charset="0"/>
                        </a:rPr>
                        <a:t>LABORALES</a:t>
                      </a: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endParaRPr kumimoji="0" lang="es-MX" sz="2000" b="1" i="0" u="none" strike="noStrike" cap="none" normalizeH="0" baseline="0" dirty="0" smtClean="0">
                        <a:ln>
                          <a:noFill/>
                        </a:ln>
                        <a:solidFill>
                          <a:schemeClr val="bg1"/>
                        </a:solidFill>
                        <a:effectLst>
                          <a:outerShdw blurRad="38100" dist="38100" dir="2700000" algn="tl">
                            <a:srgbClr val="000000"/>
                          </a:outerShdw>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Char char="l"/>
                        <a:tabLst/>
                      </a:pPr>
                      <a:r>
                        <a:rPr kumimoji="0" lang="es-MX" sz="2000" b="1" i="0" u="none" strike="noStrike" cap="none" normalizeH="0" baseline="0" dirty="0" smtClean="0">
                          <a:ln>
                            <a:noFill/>
                          </a:ln>
                          <a:solidFill>
                            <a:schemeClr val="bg1"/>
                          </a:solidFill>
                          <a:effectLst>
                            <a:outerShdw blurRad="38100" dist="38100" dir="2700000" algn="tl">
                              <a:srgbClr val="000000"/>
                            </a:outerShdw>
                          </a:effectLst>
                          <a:latin typeface="Arial" charset="0"/>
                        </a:rPr>
                        <a:t> JUBILACIONES</a:t>
                      </a: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Char char="l"/>
                        <a:tabLst/>
                      </a:pPr>
                      <a:r>
                        <a:rPr kumimoji="0" lang="es-MX" sz="2000" b="1" i="0" u="none" strike="noStrike" cap="none" normalizeH="0" baseline="0" dirty="0" smtClean="0">
                          <a:ln>
                            <a:noFill/>
                          </a:ln>
                          <a:solidFill>
                            <a:schemeClr val="bg1"/>
                          </a:solidFill>
                          <a:effectLst>
                            <a:outerShdw blurRad="38100" dist="38100" dir="2700000" algn="tl">
                              <a:srgbClr val="000000"/>
                            </a:outerShdw>
                          </a:effectLst>
                          <a:latin typeface="Arial" charset="0"/>
                        </a:rPr>
                        <a:t> RENUNCIAS</a:t>
                      </a: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Char char="l"/>
                        <a:tabLst/>
                      </a:pPr>
                      <a:r>
                        <a:rPr kumimoji="0" lang="es-MX" sz="2000" b="1" i="0" u="none" strike="noStrike" cap="none" normalizeH="0" baseline="0" dirty="0" smtClean="0">
                          <a:ln>
                            <a:noFill/>
                          </a:ln>
                          <a:solidFill>
                            <a:schemeClr val="bg1"/>
                          </a:solidFill>
                          <a:effectLst>
                            <a:outerShdw blurRad="38100" dist="38100" dir="2700000" algn="tl">
                              <a:srgbClr val="000000"/>
                            </a:outerShdw>
                          </a:effectLst>
                          <a:latin typeface="Arial" charset="0"/>
                        </a:rPr>
                        <a:t> TERMINACION DE </a:t>
                      </a: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MX" sz="2000" b="1" i="0" u="none" strike="noStrike" cap="none" normalizeH="0" baseline="0" dirty="0" smtClean="0">
                          <a:ln>
                            <a:noFill/>
                          </a:ln>
                          <a:solidFill>
                            <a:schemeClr val="bg1"/>
                          </a:solidFill>
                          <a:effectLst>
                            <a:outerShdw blurRad="38100" dist="38100" dir="2700000" algn="tl">
                              <a:srgbClr val="000000"/>
                            </a:outerShdw>
                          </a:effectLst>
                          <a:latin typeface="Arial" charset="0"/>
                        </a:rPr>
                        <a:t>    CONTRATOS</a:t>
                      </a: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Char char="l"/>
                        <a:tabLst/>
                      </a:pPr>
                      <a:r>
                        <a:rPr kumimoji="0" lang="es-MX" sz="2000" b="1" i="0" u="none" strike="noStrike" cap="none" normalizeH="0" baseline="0" dirty="0" smtClean="0">
                          <a:ln>
                            <a:noFill/>
                          </a:ln>
                          <a:solidFill>
                            <a:schemeClr val="bg1"/>
                          </a:solidFill>
                          <a:effectLst>
                            <a:outerShdw blurRad="38100" dist="38100" dir="2700000" algn="tl">
                              <a:srgbClr val="000000"/>
                            </a:outerShdw>
                          </a:effectLst>
                          <a:latin typeface="Arial" charset="0"/>
                        </a:rPr>
                        <a:t> DECESOS</a:t>
                      </a: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Char char="l"/>
                        <a:tabLst/>
                      </a:pPr>
                      <a:r>
                        <a:rPr kumimoji="0" lang="es-MX" sz="2000" b="1" i="0" u="none" strike="noStrike" cap="none" normalizeH="0" baseline="0" dirty="0" smtClean="0">
                          <a:ln>
                            <a:noFill/>
                          </a:ln>
                          <a:solidFill>
                            <a:schemeClr val="bg1"/>
                          </a:solidFill>
                          <a:effectLst>
                            <a:outerShdw blurRad="38100" dist="38100" dir="2700000" algn="tl">
                              <a:srgbClr val="000000"/>
                            </a:outerShdw>
                          </a:effectLst>
                          <a:latin typeface="Arial" charset="0"/>
                        </a:rPr>
                        <a:t> PERMISOS NO </a:t>
                      </a: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MX" sz="2000" b="1" i="0" u="none" strike="noStrike" cap="none" normalizeH="0" baseline="0" dirty="0" smtClean="0">
                          <a:ln>
                            <a:noFill/>
                          </a:ln>
                          <a:solidFill>
                            <a:schemeClr val="bg1"/>
                          </a:solidFill>
                          <a:effectLst>
                            <a:outerShdw blurRad="38100" dist="38100" dir="2700000" algn="tl">
                              <a:srgbClr val="000000"/>
                            </a:outerShdw>
                          </a:effectLst>
                          <a:latin typeface="Arial" charset="0"/>
                        </a:rPr>
                        <a:t>    REMUNERADOS</a:t>
                      </a:r>
                      <a:endParaRPr kumimoji="0" lang="es-ES" sz="2000" b="1" i="0" u="none" strike="noStrike" cap="none" normalizeH="0" baseline="0" dirty="0" smtClean="0">
                        <a:ln>
                          <a:noFill/>
                        </a:ln>
                        <a:solidFill>
                          <a:schemeClr val="bg1"/>
                        </a:solidFill>
                        <a:effectLst>
                          <a:outerShdw blurRad="38100" dist="38100" dir="2700000" algn="tl">
                            <a:srgbClr val="000000"/>
                          </a:outerShdw>
                        </a:effectLst>
                        <a:latin typeface="Arial" charset="0"/>
                      </a:endParaRPr>
                    </a:p>
                  </a:txBody>
                  <a:tcPr horzOverflow="overflow">
                    <a:lnL w="12700" cap="flat" cmpd="sng" algn="ctr">
                      <a:solidFill>
                        <a:schemeClr val="tx2"/>
                      </a:solidFill>
                      <a:prstDash val="solid"/>
                      <a:round/>
                      <a:headEnd type="none" w="sm" len="sm"/>
                      <a:tailEnd type="none" w="sm" len="sm"/>
                    </a:lnL>
                    <a:lnR w="28575" cap="flat" cmpd="sng" algn="ctr">
                      <a:solidFill>
                        <a:schemeClr val="tx2"/>
                      </a:solidFill>
                      <a:prstDash val="solid"/>
                      <a:round/>
                      <a:headEnd type="none" w="sm" len="sm"/>
                      <a:tailEnd type="none" w="sm" len="sm"/>
                    </a:lnR>
                    <a:lnT w="28575" cap="flat" cmpd="sng" algn="ctr">
                      <a:solidFill>
                        <a:schemeClr val="tx2"/>
                      </a:solidFill>
                      <a:prstDash val="solid"/>
                      <a:round/>
                      <a:headEnd type="none" w="sm" len="sm"/>
                      <a:tailEnd type="none" w="sm" len="sm"/>
                    </a:lnT>
                    <a:lnB w="28575" cap="flat" cmpd="sng" algn="ctr">
                      <a:solidFill>
                        <a:schemeClr val="tx2"/>
                      </a:solidFill>
                      <a:prstDash val="solid"/>
                      <a:round/>
                      <a:headEnd type="none" w="sm" len="sm"/>
                      <a:tailEnd type="none" w="sm" len="sm"/>
                    </a:lnB>
                    <a:lnTlToBr>
                      <a:noFill/>
                    </a:lnTlToBr>
                    <a:lnBlToTr>
                      <a:noFill/>
                    </a:lnBlToTr>
                    <a:cell3D prstMaterial="dkEdge">
                      <a:bevel/>
                      <a:lightRig rig="flood" dir="t"/>
                    </a:cell3D>
                    <a:solidFill>
                      <a:srgbClr val="3366CC"/>
                    </a:solidFill>
                  </a:tcPr>
                </a:tc>
              </a:tr>
            </a:tbl>
          </a:graphicData>
        </a:graphic>
      </p:graphicFrame>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119899"/>
                                        </p:tgtEl>
                                        <p:attrNameLst>
                                          <p:attrName>style.visibility</p:attrName>
                                        </p:attrNameLst>
                                      </p:cBhvr>
                                      <p:to>
                                        <p:strVal val="visible"/>
                                      </p:to>
                                    </p:set>
                                    <p:anim calcmode="lin" valueType="num">
                                      <p:cBhvr additive="base">
                                        <p:cTn id="7" dur="500" fill="hold"/>
                                        <p:tgtEl>
                                          <p:spTgt spid="119899"/>
                                        </p:tgtEl>
                                        <p:attrNameLst>
                                          <p:attrName>ppt_x</p:attrName>
                                        </p:attrNameLst>
                                      </p:cBhvr>
                                      <p:tavLst>
                                        <p:tav tm="0">
                                          <p:val>
                                            <p:strVal val="1+#ppt_w/2"/>
                                          </p:val>
                                        </p:tav>
                                        <p:tav tm="100000">
                                          <p:val>
                                            <p:strVal val="#ppt_x"/>
                                          </p:val>
                                        </p:tav>
                                      </p:tavLst>
                                    </p:anim>
                                    <p:anim calcmode="lin" valueType="num">
                                      <p:cBhvr additive="base">
                                        <p:cTn id="8" dur="500" fill="hold"/>
                                        <p:tgtEl>
                                          <p:spTgt spid="119899"/>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7" presetClass="entr" presetSubtype="2" fill="hold" nodeType="afterEffect">
                                  <p:stCondLst>
                                    <p:cond delay="0"/>
                                  </p:stCondLst>
                                  <p:childTnLst>
                                    <p:set>
                                      <p:cBhvr>
                                        <p:cTn id="11" dur="1" fill="hold">
                                          <p:stCondLst>
                                            <p:cond delay="0"/>
                                          </p:stCondLst>
                                        </p:cTn>
                                        <p:tgtEl>
                                          <p:spTgt spid="119902"/>
                                        </p:tgtEl>
                                        <p:attrNameLst>
                                          <p:attrName>style.visibility</p:attrName>
                                        </p:attrNameLst>
                                      </p:cBhvr>
                                      <p:to>
                                        <p:strVal val="visible"/>
                                      </p:to>
                                    </p:set>
                                    <p:anim calcmode="lin" valueType="num">
                                      <p:cBhvr additive="base">
                                        <p:cTn id="12" dur="5000" fill="hold"/>
                                        <p:tgtEl>
                                          <p:spTgt spid="119902"/>
                                        </p:tgtEl>
                                        <p:attrNameLst>
                                          <p:attrName>ppt_x</p:attrName>
                                        </p:attrNameLst>
                                      </p:cBhvr>
                                      <p:tavLst>
                                        <p:tav tm="0">
                                          <p:val>
                                            <p:strVal val="1+#ppt_w/2"/>
                                          </p:val>
                                        </p:tav>
                                        <p:tav tm="100000">
                                          <p:val>
                                            <p:strVal val="#ppt_x"/>
                                          </p:val>
                                        </p:tav>
                                      </p:tavLst>
                                    </p:anim>
                                    <p:anim calcmode="lin" valueType="num">
                                      <p:cBhvr additive="base">
                                        <p:cTn id="13" dur="5000" fill="hold"/>
                                        <p:tgtEl>
                                          <p:spTgt spid="11990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ChangeArrowheads="1"/>
          </p:cNvSpPr>
          <p:nvPr/>
        </p:nvSpPr>
        <p:spPr bwMode="auto">
          <a:xfrm>
            <a:off x="971600" y="-387424"/>
            <a:ext cx="7630616"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PLANEACIÓN </a:t>
            </a:r>
            <a:r>
              <a:rPr lang="es-MX" altLang="es-MX" sz="2800" b="1" dirty="0">
                <a:solidFill>
                  <a:schemeClr val="tx2"/>
                </a:solidFill>
                <a:effectLst>
                  <a:outerShdw blurRad="38100" dist="38100" dir="2700000" algn="tl">
                    <a:srgbClr val="C0C0C0"/>
                  </a:outerShdw>
                </a:effectLst>
                <a:latin typeface="Arial" pitchFamily="34" charset="0"/>
              </a:rPr>
              <a:t>DE RECURSOS HUMANOS</a:t>
            </a:r>
          </a:p>
        </p:txBody>
      </p:sp>
      <p:sp>
        <p:nvSpPr>
          <p:cNvPr id="135173" name="Text Box 5"/>
          <p:cNvSpPr txBox="1">
            <a:spLocks noChangeArrowheads="1"/>
          </p:cNvSpPr>
          <p:nvPr/>
        </p:nvSpPr>
        <p:spPr bwMode="auto">
          <a:xfrm>
            <a:off x="1116013" y="908720"/>
            <a:ext cx="7456487" cy="35687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b="1" i="1" u="sng" dirty="0">
                <a:solidFill>
                  <a:srgbClr val="FF0000"/>
                </a:solidFill>
                <a:effectLst>
                  <a:outerShdw blurRad="38100" dist="38100" dir="2700000" algn="tl">
                    <a:srgbClr val="C0C0C0"/>
                  </a:outerShdw>
                </a:effectLst>
                <a:latin typeface="Arial" pitchFamily="34" charset="0"/>
              </a:rPr>
              <a:t>MODELO DE DECISIONES DE LA ORGANIZACION:</a:t>
            </a:r>
          </a:p>
          <a:p>
            <a:pPr algn="just" eaLnBrk="1" hangingPunct="1"/>
            <a:endParaRPr kumimoji="1" lang="es-MX" altLang="es-MX" sz="1000" b="1" dirty="0">
              <a:solidFill>
                <a:srgbClr val="0000CC"/>
              </a:solidFill>
              <a:effectLst>
                <a:outerShdw blurRad="38100" dist="38100" dir="2700000" algn="tl">
                  <a:srgbClr val="C0C0C0"/>
                </a:outerShdw>
              </a:effectLst>
              <a:latin typeface="Arial" pitchFamily="34" charset="0"/>
            </a:endParaRPr>
          </a:p>
          <a:p>
            <a:pPr algn="just" eaLnBrk="1" hangingPunct="1">
              <a:buFontTx/>
              <a:buChar char="•"/>
            </a:pPr>
            <a:r>
              <a:rPr kumimoji="1" lang="es-MX" altLang="es-MX" b="1" dirty="0">
                <a:solidFill>
                  <a:srgbClr val="0000CC"/>
                </a:solidFill>
                <a:latin typeface="Arial" pitchFamily="34" charset="0"/>
              </a:rPr>
              <a:t> </a:t>
            </a:r>
            <a:r>
              <a:rPr kumimoji="1" lang="es-MX" altLang="es-MX" b="1" i="1" dirty="0">
                <a:solidFill>
                  <a:srgbClr val="CC0000"/>
                </a:solidFill>
                <a:effectLst>
                  <a:outerShdw blurRad="38100" dist="38100" dir="2700000" algn="tl">
                    <a:srgbClr val="C0C0C0"/>
                  </a:outerShdw>
                </a:effectLst>
                <a:latin typeface="Arial" pitchFamily="34" charset="0"/>
              </a:rPr>
              <a:t>PRESUPUESTOS</a:t>
            </a:r>
            <a:r>
              <a:rPr kumimoji="1" lang="es-MX" altLang="es-MX" b="1" dirty="0">
                <a:solidFill>
                  <a:srgbClr val="CC0000"/>
                </a:solidFill>
                <a:latin typeface="Arial" pitchFamily="34" charset="0"/>
              </a:rPr>
              <a:t>:</a:t>
            </a:r>
            <a:r>
              <a:rPr kumimoji="1" lang="es-MX" altLang="es-MX" b="1" dirty="0">
                <a:solidFill>
                  <a:srgbClr val="0000CC"/>
                </a:solidFill>
                <a:latin typeface="Arial" pitchFamily="34" charset="0"/>
              </a:rPr>
              <a:t> VALIDEZ DE UNO O DOS AÑOS. LAS ORGANIZACIONES REFLEJAN SUS PRIORIDADES Y OBJETIVOS EN EL CAMPO DE SUS RECURSOS HUMANOS MEDIANTE LOS INCREMENTOS O RECORTES  DE SU PRESUPUESTO.</a:t>
            </a:r>
          </a:p>
          <a:p>
            <a:pPr algn="just" eaLnBrk="1" hangingPunct="1"/>
            <a:endParaRPr kumimoji="1" lang="es-MX" altLang="es-MX" b="1" dirty="0">
              <a:solidFill>
                <a:srgbClr val="0000CC"/>
              </a:solidFill>
              <a:latin typeface="Arial" pitchFamily="34" charset="0"/>
            </a:endParaRPr>
          </a:p>
        </p:txBody>
      </p:sp>
      <p:pic>
        <p:nvPicPr>
          <p:cNvPr id="2" name="Imagen 1"/>
          <p:cNvPicPr>
            <a:picLocks noChangeAspect="1"/>
          </p:cNvPicPr>
          <p:nvPr/>
        </p:nvPicPr>
        <p:blipFill>
          <a:blip r:embed="rId2"/>
          <a:stretch>
            <a:fillRect/>
          </a:stretch>
        </p:blipFill>
        <p:spPr>
          <a:xfrm>
            <a:off x="3059832" y="4304836"/>
            <a:ext cx="3240360" cy="2148500"/>
          </a:xfrm>
          <a:prstGeom prst="rect">
            <a:avLst/>
          </a:prstGeom>
          <a:scene3d>
            <a:camera prst="orthographicFront"/>
            <a:lightRig rig="threePt" dir="t"/>
          </a:scene3d>
          <a:sp3d>
            <a:bevelT w="114300" prst="hardEdge"/>
          </a:sp3d>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35170"/>
                                        </p:tgtEl>
                                        <p:attrNameLst>
                                          <p:attrName>style.visibility</p:attrName>
                                        </p:attrNameLst>
                                      </p:cBhvr>
                                      <p:to>
                                        <p:strVal val="visible"/>
                                      </p:to>
                                    </p:set>
                                    <p:anim calcmode="lin" valueType="num">
                                      <p:cBhvr>
                                        <p:cTn id="7" dur="1000" fill="hold"/>
                                        <p:tgtEl>
                                          <p:spTgt spid="135170"/>
                                        </p:tgtEl>
                                        <p:attrNameLst>
                                          <p:attrName>ppt_w</p:attrName>
                                        </p:attrNameLst>
                                      </p:cBhvr>
                                      <p:tavLst>
                                        <p:tav tm="0">
                                          <p:val>
                                            <p:fltVal val="0"/>
                                          </p:val>
                                        </p:tav>
                                        <p:tav tm="100000">
                                          <p:val>
                                            <p:strVal val="#ppt_w"/>
                                          </p:val>
                                        </p:tav>
                                      </p:tavLst>
                                    </p:anim>
                                    <p:anim calcmode="lin" valueType="num">
                                      <p:cBhvr>
                                        <p:cTn id="8" dur="1000" fill="hold"/>
                                        <p:tgtEl>
                                          <p:spTgt spid="135170"/>
                                        </p:tgtEl>
                                        <p:attrNameLst>
                                          <p:attrName>ppt_h</p:attrName>
                                        </p:attrNameLst>
                                      </p:cBhvr>
                                      <p:tavLst>
                                        <p:tav tm="0">
                                          <p:val>
                                            <p:fltVal val="0"/>
                                          </p:val>
                                        </p:tav>
                                        <p:tav tm="100000">
                                          <p:val>
                                            <p:strVal val="#ppt_h"/>
                                          </p:val>
                                        </p:tav>
                                      </p:tavLst>
                                    </p:anim>
                                    <p:anim calcmode="lin" valueType="num">
                                      <p:cBhvr>
                                        <p:cTn id="9" dur="1000" fill="hold"/>
                                        <p:tgtEl>
                                          <p:spTgt spid="13517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35170"/>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9" presetClass="entr" presetSubtype="0" fill="hold" grpId="0" nodeType="afterEffect">
                                  <p:stCondLst>
                                    <p:cond delay="0"/>
                                  </p:stCondLst>
                                  <p:childTnLst>
                                    <p:set>
                                      <p:cBhvr>
                                        <p:cTn id="13" dur="1" fill="hold">
                                          <p:stCondLst>
                                            <p:cond delay="0"/>
                                          </p:stCondLst>
                                        </p:cTn>
                                        <p:tgtEl>
                                          <p:spTgt spid="135173"/>
                                        </p:tgtEl>
                                        <p:attrNameLst>
                                          <p:attrName>style.visibility</p:attrName>
                                        </p:attrNameLst>
                                      </p:cBhvr>
                                      <p:to>
                                        <p:strVal val="visible"/>
                                      </p:to>
                                    </p:set>
                                    <p:animEffect transition="in" filter="dissolve">
                                      <p:cBhvr>
                                        <p:cTn id="14" dur="500"/>
                                        <p:tgtEl>
                                          <p:spTgt spid="135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0" grpId="0" autoUpdateAnimBg="0"/>
      <p:bldP spid="135173" grpId="0" autoUpdateAnimBg="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ChangeArrowheads="1"/>
          </p:cNvSpPr>
          <p:nvPr/>
        </p:nvSpPr>
        <p:spPr bwMode="auto">
          <a:xfrm>
            <a:off x="1117848" y="-315416"/>
            <a:ext cx="7486600"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PLANEACIÓN </a:t>
            </a:r>
            <a:r>
              <a:rPr lang="es-MX" altLang="es-MX" sz="2800" b="1" dirty="0">
                <a:solidFill>
                  <a:schemeClr val="tx2"/>
                </a:solidFill>
                <a:effectLst>
                  <a:outerShdw blurRad="38100" dist="38100" dir="2700000" algn="tl">
                    <a:srgbClr val="C0C0C0"/>
                  </a:outerShdw>
                </a:effectLst>
                <a:latin typeface="Arial" pitchFamily="34" charset="0"/>
              </a:rPr>
              <a:t>DE RECURSOS HUMANOS</a:t>
            </a:r>
          </a:p>
        </p:txBody>
      </p:sp>
      <p:sp>
        <p:nvSpPr>
          <p:cNvPr id="135173" name="Text Box 5"/>
          <p:cNvSpPr txBox="1">
            <a:spLocks noChangeArrowheads="1"/>
          </p:cNvSpPr>
          <p:nvPr/>
        </p:nvSpPr>
        <p:spPr bwMode="auto">
          <a:xfrm>
            <a:off x="1042988" y="866904"/>
            <a:ext cx="7777162" cy="357020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b="1" i="1" dirty="0" smtClean="0">
                <a:solidFill>
                  <a:srgbClr val="CC0000"/>
                </a:solidFill>
                <a:effectLst>
                  <a:outerShdw blurRad="38100" dist="38100" dir="2700000" algn="tl">
                    <a:srgbClr val="C0C0C0"/>
                  </a:outerShdw>
                </a:effectLst>
                <a:latin typeface="Arial" pitchFamily="34" charset="0"/>
              </a:rPr>
              <a:t>ESTIMADOS </a:t>
            </a:r>
            <a:r>
              <a:rPr kumimoji="1" lang="es-MX" altLang="es-MX" b="1" i="1" dirty="0">
                <a:solidFill>
                  <a:srgbClr val="CC0000"/>
                </a:solidFill>
                <a:effectLst>
                  <a:outerShdw blurRad="38100" dist="38100" dir="2700000" algn="tl">
                    <a:srgbClr val="C0C0C0"/>
                  </a:outerShdw>
                </a:effectLst>
                <a:latin typeface="Arial" pitchFamily="34" charset="0"/>
              </a:rPr>
              <a:t>DE VENTAS Y </a:t>
            </a:r>
            <a:r>
              <a:rPr kumimoji="1" lang="es-MX" altLang="es-MX" b="1" i="1" dirty="0" smtClean="0">
                <a:solidFill>
                  <a:srgbClr val="CC0000"/>
                </a:solidFill>
                <a:effectLst>
                  <a:outerShdw blurRad="38100" dist="38100" dir="2700000" algn="tl">
                    <a:srgbClr val="C0C0C0"/>
                  </a:outerShdw>
                </a:effectLst>
                <a:latin typeface="Arial" pitchFamily="34" charset="0"/>
              </a:rPr>
              <a:t>PRODUCCIÓN</a:t>
            </a:r>
            <a:r>
              <a:rPr kumimoji="1" lang="es-MX" altLang="es-MX" b="1" dirty="0">
                <a:solidFill>
                  <a:srgbClr val="CC0000"/>
                </a:solidFill>
                <a:latin typeface="Arial" pitchFamily="34" charset="0"/>
              </a:rPr>
              <a:t>:</a:t>
            </a:r>
            <a:r>
              <a:rPr kumimoji="1" lang="es-MX" altLang="es-MX" b="1" dirty="0">
                <a:solidFill>
                  <a:srgbClr val="0000CC"/>
                </a:solidFill>
                <a:latin typeface="Arial" pitchFamily="34" charset="0"/>
              </a:rPr>
              <a:t> INICIO DE NUEVAS ACTIVIDADES U OPERACIONES, SON PARA DISEÑAR PLANES A MEDIANO Y LARGO PLAZO.</a:t>
            </a:r>
          </a:p>
          <a:p>
            <a:pPr algn="just" eaLnBrk="1" hangingPunct="1"/>
            <a:endParaRPr kumimoji="1" lang="es-MX" altLang="es-MX" sz="1000" b="1" dirty="0">
              <a:solidFill>
                <a:srgbClr val="0000CC"/>
              </a:solidFill>
              <a:latin typeface="Arial" pitchFamily="34" charset="0"/>
            </a:endParaRPr>
          </a:p>
          <a:p>
            <a:pPr algn="just" eaLnBrk="1" hangingPunct="1">
              <a:buFontTx/>
              <a:buChar char="•"/>
            </a:pPr>
            <a:r>
              <a:rPr kumimoji="1" lang="es-MX" altLang="es-MX" b="1" dirty="0">
                <a:solidFill>
                  <a:srgbClr val="0000CC"/>
                </a:solidFill>
                <a:latin typeface="Arial" pitchFamily="34" charset="0"/>
              </a:rPr>
              <a:t> </a:t>
            </a:r>
            <a:r>
              <a:rPr kumimoji="1" lang="es-MX" altLang="es-MX" b="1" i="1" dirty="0">
                <a:solidFill>
                  <a:srgbClr val="CC0000"/>
                </a:solidFill>
                <a:effectLst>
                  <a:outerShdw blurRad="38100" dist="38100" dir="2700000" algn="tl">
                    <a:srgbClr val="C0C0C0"/>
                  </a:outerShdw>
                </a:effectLst>
                <a:latin typeface="Arial" pitchFamily="34" charset="0"/>
              </a:rPr>
              <a:t>FACTORES DE LA FUERZA DE TRABAJO</a:t>
            </a:r>
            <a:r>
              <a:rPr kumimoji="1" lang="es-MX" altLang="es-MX" b="1" dirty="0">
                <a:solidFill>
                  <a:srgbClr val="CC0000"/>
                </a:solidFill>
                <a:latin typeface="Arial" pitchFamily="34" charset="0"/>
              </a:rPr>
              <a:t>:</a:t>
            </a:r>
            <a:r>
              <a:rPr kumimoji="1" lang="es-MX" altLang="es-MX" b="1" dirty="0">
                <a:solidFill>
                  <a:srgbClr val="0000CC"/>
                </a:solidFill>
                <a:latin typeface="Arial" pitchFamily="34" charset="0"/>
              </a:rPr>
              <a:t> VARIACIONES DE FACTORES COMO JUBILACIONES</a:t>
            </a:r>
            <a:r>
              <a:rPr kumimoji="1" lang="es-MX" altLang="es-MX" b="1" dirty="0" smtClean="0">
                <a:solidFill>
                  <a:srgbClr val="0000CC"/>
                </a:solidFill>
                <a:latin typeface="Arial" pitchFamily="34" charset="0"/>
              </a:rPr>
              <a:t>, RENUNCIAS</a:t>
            </a:r>
            <a:r>
              <a:rPr kumimoji="1" lang="es-MX" altLang="es-MX" b="1" dirty="0">
                <a:solidFill>
                  <a:srgbClr val="0000CC"/>
                </a:solidFill>
                <a:latin typeface="Arial" pitchFamily="34" charset="0"/>
              </a:rPr>
              <a:t>, EMBARAZOS, ENFERMEDADES, DESPIDOS, MUERTES Y LICENCIAS.</a:t>
            </a:r>
            <a:endParaRPr kumimoji="1" lang="es-ES" altLang="es-MX" b="1" dirty="0">
              <a:solidFill>
                <a:srgbClr val="0000CC"/>
              </a:solidFill>
              <a:latin typeface="Arial" pitchFamily="34" charset="0"/>
            </a:endParaRPr>
          </a:p>
        </p:txBody>
      </p:sp>
      <p:pic>
        <p:nvPicPr>
          <p:cNvPr id="2" name="Imagen 1"/>
          <p:cNvPicPr>
            <a:picLocks noChangeAspect="1"/>
          </p:cNvPicPr>
          <p:nvPr/>
        </p:nvPicPr>
        <p:blipFill>
          <a:blip r:embed="rId2"/>
          <a:stretch>
            <a:fillRect/>
          </a:stretch>
        </p:blipFill>
        <p:spPr>
          <a:xfrm>
            <a:off x="1259632" y="4443582"/>
            <a:ext cx="3240360" cy="2038106"/>
          </a:xfrm>
          <a:prstGeom prst="rect">
            <a:avLst/>
          </a:prstGeom>
          <a:effectLst>
            <a:outerShdw blurRad="50800" dist="38100" dir="2700000" algn="tl" rotWithShape="0">
              <a:srgbClr val="000000">
                <a:alpha val="43000"/>
              </a:srgbClr>
            </a:outerShdw>
          </a:effectLst>
        </p:spPr>
      </p:pic>
      <p:pic>
        <p:nvPicPr>
          <p:cNvPr id="3" name="Imagen 2"/>
          <p:cNvPicPr>
            <a:picLocks noChangeAspect="1"/>
          </p:cNvPicPr>
          <p:nvPr/>
        </p:nvPicPr>
        <p:blipFill>
          <a:blip r:embed="rId3"/>
          <a:stretch>
            <a:fillRect/>
          </a:stretch>
        </p:blipFill>
        <p:spPr>
          <a:xfrm>
            <a:off x="4860032" y="4287194"/>
            <a:ext cx="4017516" cy="2173410"/>
          </a:xfrm>
          <a:prstGeom prst="rect">
            <a:avLst/>
          </a:prstGeom>
          <a:scene3d>
            <a:camera prst="orthographicFront"/>
            <a:lightRig rig="threePt" dir="t"/>
          </a:scene3d>
          <a:sp3d>
            <a:bevelT/>
          </a:sp3d>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35170"/>
                                        </p:tgtEl>
                                        <p:attrNameLst>
                                          <p:attrName>style.visibility</p:attrName>
                                        </p:attrNameLst>
                                      </p:cBhvr>
                                      <p:to>
                                        <p:strVal val="visible"/>
                                      </p:to>
                                    </p:set>
                                    <p:anim calcmode="lin" valueType="num">
                                      <p:cBhvr>
                                        <p:cTn id="7" dur="1000" fill="hold"/>
                                        <p:tgtEl>
                                          <p:spTgt spid="135170"/>
                                        </p:tgtEl>
                                        <p:attrNameLst>
                                          <p:attrName>ppt_w</p:attrName>
                                        </p:attrNameLst>
                                      </p:cBhvr>
                                      <p:tavLst>
                                        <p:tav tm="0">
                                          <p:val>
                                            <p:fltVal val="0"/>
                                          </p:val>
                                        </p:tav>
                                        <p:tav tm="100000">
                                          <p:val>
                                            <p:strVal val="#ppt_w"/>
                                          </p:val>
                                        </p:tav>
                                      </p:tavLst>
                                    </p:anim>
                                    <p:anim calcmode="lin" valueType="num">
                                      <p:cBhvr>
                                        <p:cTn id="8" dur="1000" fill="hold"/>
                                        <p:tgtEl>
                                          <p:spTgt spid="135170"/>
                                        </p:tgtEl>
                                        <p:attrNameLst>
                                          <p:attrName>ppt_h</p:attrName>
                                        </p:attrNameLst>
                                      </p:cBhvr>
                                      <p:tavLst>
                                        <p:tav tm="0">
                                          <p:val>
                                            <p:fltVal val="0"/>
                                          </p:val>
                                        </p:tav>
                                        <p:tav tm="100000">
                                          <p:val>
                                            <p:strVal val="#ppt_h"/>
                                          </p:val>
                                        </p:tav>
                                      </p:tavLst>
                                    </p:anim>
                                    <p:anim calcmode="lin" valueType="num">
                                      <p:cBhvr>
                                        <p:cTn id="9" dur="1000" fill="hold"/>
                                        <p:tgtEl>
                                          <p:spTgt spid="13517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35170"/>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9" presetClass="entr" presetSubtype="0" fill="hold" grpId="0" nodeType="afterEffect">
                                  <p:stCondLst>
                                    <p:cond delay="0"/>
                                  </p:stCondLst>
                                  <p:childTnLst>
                                    <p:set>
                                      <p:cBhvr>
                                        <p:cTn id="13" dur="1" fill="hold">
                                          <p:stCondLst>
                                            <p:cond delay="0"/>
                                          </p:stCondLst>
                                        </p:cTn>
                                        <p:tgtEl>
                                          <p:spTgt spid="135173"/>
                                        </p:tgtEl>
                                        <p:attrNameLst>
                                          <p:attrName>style.visibility</p:attrName>
                                        </p:attrNameLst>
                                      </p:cBhvr>
                                      <p:to>
                                        <p:strVal val="visible"/>
                                      </p:to>
                                    </p:set>
                                    <p:animEffect transition="in" filter="dissolve">
                                      <p:cBhvr>
                                        <p:cTn id="14" dur="500"/>
                                        <p:tgtEl>
                                          <p:spTgt spid="135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0" grpId="0" autoUpdateAnimBg="0"/>
      <p:bldP spid="135173" grpId="0" autoUpdateAnimBg="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40" name="Rectangle 4"/>
          <p:cNvSpPr>
            <a:spLocks noChangeArrowheads="1"/>
          </p:cNvSpPr>
          <p:nvPr/>
        </p:nvSpPr>
        <p:spPr bwMode="auto">
          <a:xfrm>
            <a:off x="1117848" y="-387424"/>
            <a:ext cx="7414592" cy="1065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075" tIns="46038" rIns="92075" bIns="46038" anchor="b"/>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s-MX" altLang="es-MX" sz="2800" b="1" dirty="0" smtClean="0">
                <a:solidFill>
                  <a:schemeClr val="tx2"/>
                </a:solidFill>
                <a:effectLst>
                  <a:outerShdw blurRad="38100" dist="38100" dir="2700000" algn="tl">
                    <a:srgbClr val="C0C0C0"/>
                  </a:outerShdw>
                </a:effectLst>
                <a:latin typeface="Arial" pitchFamily="34" charset="0"/>
              </a:rPr>
              <a:t>PLANEACIÓN </a:t>
            </a:r>
            <a:r>
              <a:rPr lang="es-MX" altLang="es-MX" sz="2800" b="1" dirty="0">
                <a:solidFill>
                  <a:schemeClr val="tx2"/>
                </a:solidFill>
                <a:effectLst>
                  <a:outerShdw blurRad="38100" dist="38100" dir="2700000" algn="tl">
                    <a:srgbClr val="C0C0C0"/>
                  </a:outerShdw>
                </a:effectLst>
                <a:latin typeface="Arial" pitchFamily="34" charset="0"/>
              </a:rPr>
              <a:t>DE RECURSOS HUMANOS</a:t>
            </a:r>
          </a:p>
        </p:txBody>
      </p:sp>
      <p:sp>
        <p:nvSpPr>
          <p:cNvPr id="142342" name="Text Box 6"/>
          <p:cNvSpPr txBox="1">
            <a:spLocks noChangeArrowheads="1"/>
          </p:cNvSpPr>
          <p:nvPr/>
        </p:nvSpPr>
        <p:spPr bwMode="auto">
          <a:xfrm>
            <a:off x="838200" y="836712"/>
            <a:ext cx="8305800" cy="28315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just" eaLnBrk="1" hangingPunct="1"/>
            <a:r>
              <a:rPr kumimoji="1" lang="es-MX" altLang="es-MX" b="1" dirty="0" smtClean="0">
                <a:solidFill>
                  <a:srgbClr val="FF0000"/>
                </a:solidFill>
                <a:effectLst>
                  <a:outerShdw blurRad="38100" dist="38100" dir="2700000" algn="tl">
                    <a:srgbClr val="C0C0C0"/>
                  </a:outerShdw>
                </a:effectLst>
                <a:latin typeface="Arial" pitchFamily="34" charset="0"/>
              </a:rPr>
              <a:t>TÉCNICAS </a:t>
            </a:r>
            <a:r>
              <a:rPr kumimoji="1" lang="es-MX" altLang="es-MX" b="1" dirty="0">
                <a:solidFill>
                  <a:srgbClr val="FF0000"/>
                </a:solidFill>
                <a:effectLst>
                  <a:outerShdw blurRad="38100" dist="38100" dir="2700000" algn="tl">
                    <a:srgbClr val="C0C0C0"/>
                  </a:outerShdw>
                </a:effectLst>
                <a:latin typeface="Arial" pitchFamily="34" charset="0"/>
              </a:rPr>
              <a:t>DE </a:t>
            </a:r>
            <a:r>
              <a:rPr kumimoji="1" lang="es-MX" altLang="es-MX" b="1" dirty="0" smtClean="0">
                <a:solidFill>
                  <a:srgbClr val="FF0000"/>
                </a:solidFill>
                <a:effectLst>
                  <a:outerShdw blurRad="38100" dist="38100" dir="2700000" algn="tl">
                    <a:srgbClr val="C0C0C0"/>
                  </a:outerShdw>
                </a:effectLst>
                <a:latin typeface="Arial" pitchFamily="34" charset="0"/>
              </a:rPr>
              <a:t>DETECCIÓN </a:t>
            </a:r>
            <a:r>
              <a:rPr kumimoji="1" lang="es-MX" altLang="es-MX" b="1" dirty="0">
                <a:solidFill>
                  <a:srgbClr val="FF0000"/>
                </a:solidFill>
                <a:effectLst>
                  <a:outerShdw blurRad="38100" dist="38100" dir="2700000" algn="tl">
                    <a:srgbClr val="C0C0C0"/>
                  </a:outerShdw>
                </a:effectLst>
                <a:latin typeface="Arial" pitchFamily="34" charset="0"/>
              </a:rPr>
              <a:t>DE TENDENCIAS:</a:t>
            </a:r>
          </a:p>
          <a:p>
            <a:pPr algn="just" eaLnBrk="1" hangingPunct="1"/>
            <a:endParaRPr kumimoji="1" lang="es-MX" altLang="es-MX" sz="1000" b="1" dirty="0">
              <a:solidFill>
                <a:srgbClr val="0000CC"/>
              </a:solidFill>
              <a:effectLst>
                <a:outerShdw blurRad="38100" dist="38100" dir="2700000" algn="tl">
                  <a:srgbClr val="C0C0C0"/>
                </a:outerShdw>
              </a:effectLst>
              <a:latin typeface="Arial" pitchFamily="34" charset="0"/>
            </a:endParaRPr>
          </a:p>
          <a:p>
            <a:pPr algn="just" eaLnBrk="1" hangingPunct="1">
              <a:buSzPct val="150000"/>
              <a:buFontTx/>
              <a:buChar char="•"/>
            </a:pPr>
            <a:r>
              <a:rPr kumimoji="1" lang="es-MX" altLang="es-MX" b="1" dirty="0">
                <a:solidFill>
                  <a:srgbClr val="0000CC"/>
                </a:solidFill>
                <a:effectLst>
                  <a:outerShdw blurRad="38100" dist="38100" dir="2700000" algn="tl">
                    <a:srgbClr val="C0C0C0"/>
                  </a:outerShdw>
                </a:effectLst>
                <a:latin typeface="Arial" pitchFamily="34" charset="0"/>
              </a:rPr>
              <a:t> </a:t>
            </a:r>
            <a:r>
              <a:rPr kumimoji="1" lang="es-MX" altLang="es-MX" b="1" dirty="0">
                <a:solidFill>
                  <a:srgbClr val="CC0000"/>
                </a:solidFill>
                <a:effectLst>
                  <a:outerShdw blurRad="38100" dist="38100" dir="2700000" algn="tl">
                    <a:srgbClr val="C0C0C0"/>
                  </a:outerShdw>
                </a:effectLst>
                <a:latin typeface="Arial" pitchFamily="34" charset="0"/>
              </a:rPr>
              <a:t>MODELO </a:t>
            </a:r>
            <a:r>
              <a:rPr kumimoji="1" lang="es-MX" altLang="es-MX" b="1" dirty="0" smtClean="0">
                <a:solidFill>
                  <a:srgbClr val="CC0000"/>
                </a:solidFill>
                <a:effectLst>
                  <a:outerShdw blurRad="38100" dist="38100" dir="2700000" algn="tl">
                    <a:srgbClr val="C0C0C0"/>
                  </a:outerShdw>
                </a:effectLst>
                <a:latin typeface="Arial" pitchFamily="34" charset="0"/>
              </a:rPr>
              <a:t>PRONÓSTICOS </a:t>
            </a:r>
            <a:r>
              <a:rPr kumimoji="1" lang="es-MX" altLang="es-MX" b="1" dirty="0">
                <a:solidFill>
                  <a:srgbClr val="CC0000"/>
                </a:solidFill>
                <a:effectLst>
                  <a:outerShdw blurRad="38100" dist="38100" dir="2700000" algn="tl">
                    <a:srgbClr val="C0C0C0"/>
                  </a:outerShdw>
                </a:effectLst>
                <a:latin typeface="Arial" pitchFamily="34" charset="0"/>
              </a:rPr>
              <a:t>FORMULADOS POR EXPERTOS:</a:t>
            </a:r>
            <a:r>
              <a:rPr kumimoji="1" lang="es-MX" altLang="es-MX" b="1" dirty="0">
                <a:solidFill>
                  <a:srgbClr val="0000CC"/>
                </a:solidFill>
                <a:effectLst>
                  <a:outerShdw blurRad="38100" dist="38100" dir="2700000" algn="tl">
                    <a:srgbClr val="C0C0C0"/>
                  </a:outerShdw>
                </a:effectLst>
                <a:latin typeface="Arial" pitchFamily="34" charset="0"/>
              </a:rPr>
              <a:t> SE </a:t>
            </a:r>
            <a:r>
              <a:rPr kumimoji="1" lang="es-MX" altLang="es-MX" b="1" dirty="0" smtClean="0">
                <a:solidFill>
                  <a:srgbClr val="0000CC"/>
                </a:solidFill>
                <a:effectLst>
                  <a:outerShdw blurRad="38100" dist="38100" dir="2700000" algn="tl">
                    <a:srgbClr val="C0C0C0"/>
                  </a:outerShdw>
                </a:effectLst>
                <a:latin typeface="Arial" pitchFamily="34" charset="0"/>
              </a:rPr>
              <a:t>BASA </a:t>
            </a:r>
            <a:r>
              <a:rPr kumimoji="1" lang="es-MX" altLang="es-MX" b="1" dirty="0">
                <a:solidFill>
                  <a:srgbClr val="0000CC"/>
                </a:solidFill>
                <a:effectLst>
                  <a:outerShdw blurRad="38100" dist="38100" dir="2700000" algn="tl">
                    <a:srgbClr val="C0C0C0"/>
                  </a:outerShdw>
                </a:effectLst>
                <a:latin typeface="Arial" pitchFamily="34" charset="0"/>
              </a:rPr>
              <a:t>EN LAS OPINIONES DE UN GRUPO DE EXPERTOS EN </a:t>
            </a:r>
            <a:r>
              <a:rPr kumimoji="1" lang="es-MX" altLang="es-MX" b="1" dirty="0" smtClean="0">
                <a:solidFill>
                  <a:srgbClr val="0000CC"/>
                </a:solidFill>
                <a:effectLst>
                  <a:outerShdw blurRad="38100" dist="38100" dir="2700000" algn="tl">
                    <a:srgbClr val="C0C0C0"/>
                  </a:outerShdw>
                </a:effectLst>
                <a:latin typeface="Arial" pitchFamily="34" charset="0"/>
              </a:rPr>
              <a:t>LA </a:t>
            </a:r>
            <a:r>
              <a:rPr kumimoji="1" lang="es-MX" altLang="es-MX" b="1" dirty="0">
                <a:solidFill>
                  <a:srgbClr val="0000CC"/>
                </a:solidFill>
                <a:effectLst>
                  <a:outerShdw blurRad="38100" dist="38100" dir="2700000" algn="tl">
                    <a:srgbClr val="C0C0C0"/>
                  </a:outerShdw>
                </a:effectLst>
                <a:latin typeface="Arial" pitchFamily="34" charset="0"/>
              </a:rPr>
              <a:t>MATERIA, FAMILIARIZADOS CON LAS NECESIDADES A  </a:t>
            </a:r>
            <a:r>
              <a:rPr kumimoji="1" lang="es-MX" altLang="es-MX" b="1" dirty="0" smtClean="0">
                <a:solidFill>
                  <a:srgbClr val="0000CC"/>
                </a:solidFill>
                <a:effectLst>
                  <a:outerShdw blurRad="38100" dist="38100" dir="2700000" algn="tl">
                    <a:srgbClr val="C0C0C0"/>
                  </a:outerShdw>
                </a:effectLst>
                <a:latin typeface="Arial" pitchFamily="34" charset="0"/>
              </a:rPr>
              <a:t>FUTURO </a:t>
            </a:r>
            <a:r>
              <a:rPr kumimoji="1" lang="es-MX" altLang="es-MX" b="1" dirty="0">
                <a:solidFill>
                  <a:srgbClr val="0000CC"/>
                </a:solidFill>
                <a:effectLst>
                  <a:outerShdw blurRad="38100" dist="38100" dir="2700000" algn="tl">
                    <a:srgbClr val="C0C0C0"/>
                  </a:outerShdw>
                </a:effectLst>
                <a:latin typeface="Arial" pitchFamily="34" charset="0"/>
              </a:rPr>
              <a:t>POR PARTE DE LA ORGANIZACIÓN. EL </a:t>
            </a:r>
            <a:r>
              <a:rPr kumimoji="1" lang="es-MX" altLang="es-MX" b="1" dirty="0" smtClean="0">
                <a:solidFill>
                  <a:srgbClr val="0000CC"/>
                </a:solidFill>
                <a:effectLst>
                  <a:outerShdw blurRad="38100" dist="38100" dir="2700000" algn="tl">
                    <a:srgbClr val="C0C0C0"/>
                  </a:outerShdw>
                </a:effectLst>
                <a:latin typeface="Arial" pitchFamily="34" charset="0"/>
              </a:rPr>
              <a:t>MÉTODO </a:t>
            </a:r>
            <a:endParaRPr kumimoji="1" lang="es-MX" altLang="es-MX" b="1" dirty="0">
              <a:solidFill>
                <a:srgbClr val="0000CC"/>
              </a:solidFill>
              <a:effectLst>
                <a:outerShdw blurRad="38100" dist="38100" dir="2700000" algn="tl">
                  <a:srgbClr val="C0C0C0"/>
                </a:outerShdw>
              </a:effectLst>
              <a:latin typeface="Arial" pitchFamily="34" charset="0"/>
            </a:endParaRPr>
          </a:p>
          <a:p>
            <a:pPr algn="just" eaLnBrk="1" hangingPunct="1"/>
            <a:r>
              <a:rPr kumimoji="1" lang="es-MX" altLang="es-MX" b="1" dirty="0" smtClean="0">
                <a:solidFill>
                  <a:srgbClr val="0000CC"/>
                </a:solidFill>
                <a:effectLst>
                  <a:outerShdw blurRad="38100" dist="38100" dir="2700000" algn="tl">
                    <a:srgbClr val="C0C0C0"/>
                  </a:outerShdw>
                </a:effectLst>
                <a:latin typeface="Arial" pitchFamily="34" charset="0"/>
              </a:rPr>
              <a:t>MÁS </a:t>
            </a:r>
            <a:r>
              <a:rPr kumimoji="1" lang="es-MX" altLang="es-MX" b="1" dirty="0">
                <a:solidFill>
                  <a:srgbClr val="0000CC"/>
                </a:solidFill>
                <a:effectLst>
                  <a:outerShdw blurRad="38100" dist="38100" dir="2700000" algn="tl">
                    <a:srgbClr val="C0C0C0"/>
                  </a:outerShdw>
                </a:effectLst>
                <a:latin typeface="Arial" pitchFamily="34" charset="0"/>
              </a:rPr>
              <a:t>SENCILLO ES EL </a:t>
            </a:r>
            <a:r>
              <a:rPr kumimoji="1" lang="es-MX" altLang="es-MX" b="1" i="1" u="sng" dirty="0">
                <a:solidFill>
                  <a:srgbClr val="CC0000"/>
                </a:solidFill>
                <a:effectLst>
                  <a:outerShdw blurRad="38100" dist="38100" dir="2700000" algn="tl">
                    <a:srgbClr val="C0C0C0"/>
                  </a:outerShdw>
                </a:effectLst>
                <a:latin typeface="Arial" pitchFamily="34" charset="0"/>
              </a:rPr>
              <a:t>MUESTREO.</a:t>
            </a:r>
            <a:r>
              <a:rPr kumimoji="1" lang="es-MX" altLang="es-MX" b="1" i="1" u="sng" dirty="0">
                <a:solidFill>
                  <a:srgbClr val="0000CC"/>
                </a:solidFill>
                <a:effectLst>
                  <a:outerShdw blurRad="38100" dist="38100" dir="2700000" algn="tl">
                    <a:srgbClr val="C0C0C0"/>
                  </a:outerShdw>
                </a:effectLst>
                <a:latin typeface="Arial" pitchFamily="34" charset="0"/>
              </a:rPr>
              <a:t> </a:t>
            </a:r>
            <a:endParaRPr kumimoji="1" lang="es-ES" altLang="es-MX" b="1" i="1" u="sng" dirty="0">
              <a:solidFill>
                <a:srgbClr val="0000CC"/>
              </a:solidFill>
              <a:effectLst>
                <a:outerShdw blurRad="38100" dist="38100" dir="2700000" algn="tl">
                  <a:srgbClr val="C0C0C0"/>
                </a:outerShdw>
              </a:effectLst>
              <a:latin typeface="Arial" pitchFamily="34" charset="0"/>
            </a:endParaRPr>
          </a:p>
        </p:txBody>
      </p:sp>
      <p:pic>
        <p:nvPicPr>
          <p:cNvPr id="176131"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55875" y="3644032"/>
            <a:ext cx="4189413" cy="28813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42340"/>
                                        </p:tgtEl>
                                        <p:attrNameLst>
                                          <p:attrName>style.visibility</p:attrName>
                                        </p:attrNameLst>
                                      </p:cBhvr>
                                      <p:to>
                                        <p:strVal val="visible"/>
                                      </p:to>
                                    </p:set>
                                    <p:anim calcmode="lin" valueType="num">
                                      <p:cBhvr>
                                        <p:cTn id="7" dur="1000" fill="hold"/>
                                        <p:tgtEl>
                                          <p:spTgt spid="142340"/>
                                        </p:tgtEl>
                                        <p:attrNameLst>
                                          <p:attrName>ppt_w</p:attrName>
                                        </p:attrNameLst>
                                      </p:cBhvr>
                                      <p:tavLst>
                                        <p:tav tm="0">
                                          <p:val>
                                            <p:fltVal val="0"/>
                                          </p:val>
                                        </p:tav>
                                        <p:tav tm="100000">
                                          <p:val>
                                            <p:strVal val="#ppt_w"/>
                                          </p:val>
                                        </p:tav>
                                      </p:tavLst>
                                    </p:anim>
                                    <p:anim calcmode="lin" valueType="num">
                                      <p:cBhvr>
                                        <p:cTn id="8" dur="1000" fill="hold"/>
                                        <p:tgtEl>
                                          <p:spTgt spid="142340"/>
                                        </p:tgtEl>
                                        <p:attrNameLst>
                                          <p:attrName>ppt_h</p:attrName>
                                        </p:attrNameLst>
                                      </p:cBhvr>
                                      <p:tavLst>
                                        <p:tav tm="0">
                                          <p:val>
                                            <p:fltVal val="0"/>
                                          </p:val>
                                        </p:tav>
                                        <p:tav tm="100000">
                                          <p:val>
                                            <p:strVal val="#ppt_h"/>
                                          </p:val>
                                        </p:tav>
                                      </p:tavLst>
                                    </p:anim>
                                    <p:anim calcmode="lin" valueType="num">
                                      <p:cBhvr>
                                        <p:cTn id="9" dur="1000" fill="hold"/>
                                        <p:tgtEl>
                                          <p:spTgt spid="14234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42340"/>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17" presetClass="entr" presetSubtype="10" fill="hold" grpId="0" nodeType="afterEffect">
                                  <p:stCondLst>
                                    <p:cond delay="0"/>
                                  </p:stCondLst>
                                  <p:childTnLst>
                                    <p:set>
                                      <p:cBhvr>
                                        <p:cTn id="13" dur="1" fill="hold">
                                          <p:stCondLst>
                                            <p:cond delay="0"/>
                                          </p:stCondLst>
                                        </p:cTn>
                                        <p:tgtEl>
                                          <p:spTgt spid="142342"/>
                                        </p:tgtEl>
                                        <p:attrNameLst>
                                          <p:attrName>style.visibility</p:attrName>
                                        </p:attrNameLst>
                                      </p:cBhvr>
                                      <p:to>
                                        <p:strVal val="visible"/>
                                      </p:to>
                                    </p:set>
                                    <p:anim calcmode="lin" valueType="num">
                                      <p:cBhvr>
                                        <p:cTn id="14" dur="500" fill="hold"/>
                                        <p:tgtEl>
                                          <p:spTgt spid="142342"/>
                                        </p:tgtEl>
                                        <p:attrNameLst>
                                          <p:attrName>ppt_w</p:attrName>
                                        </p:attrNameLst>
                                      </p:cBhvr>
                                      <p:tavLst>
                                        <p:tav tm="0">
                                          <p:val>
                                            <p:fltVal val="0"/>
                                          </p:val>
                                        </p:tav>
                                        <p:tav tm="100000">
                                          <p:val>
                                            <p:strVal val="#ppt_w"/>
                                          </p:val>
                                        </p:tav>
                                      </p:tavLst>
                                    </p:anim>
                                    <p:anim calcmode="lin" valueType="num">
                                      <p:cBhvr>
                                        <p:cTn id="15" dur="500" fill="hold"/>
                                        <p:tgtEl>
                                          <p:spTgt spid="14234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40" grpId="0" autoUpdateAnimBg="0"/>
      <p:bldP spid="142342" grpId="0" autoUpdateAnimBg="0"/>
    </p:bldLst>
  </p:timing>
</p:sld>
</file>

<file path=ppt/theme/theme1.xml><?xml version="1.0" encoding="utf-8"?>
<a:theme xmlns:a="http://schemas.openxmlformats.org/drawingml/2006/main" name="Cápsulas">
  <a:themeElements>
    <a:clrScheme name="Cápsulas 2">
      <a:dk1>
        <a:srgbClr val="003366"/>
      </a:dk1>
      <a:lt1>
        <a:srgbClr val="FFFFFF"/>
      </a:lt1>
      <a:dk2>
        <a:srgbClr val="006666"/>
      </a:dk2>
      <a:lt2>
        <a:srgbClr val="003366"/>
      </a:lt2>
      <a:accent1>
        <a:srgbClr val="99CC99"/>
      </a:accent1>
      <a:accent2>
        <a:srgbClr val="33CCCC"/>
      </a:accent2>
      <a:accent3>
        <a:srgbClr val="FFFFFF"/>
      </a:accent3>
      <a:accent4>
        <a:srgbClr val="002A56"/>
      </a:accent4>
      <a:accent5>
        <a:srgbClr val="CAE2CA"/>
      </a:accent5>
      <a:accent6>
        <a:srgbClr val="2DB9B9"/>
      </a:accent6>
      <a:hlink>
        <a:srgbClr val="666699"/>
      </a:hlink>
      <a:folHlink>
        <a:srgbClr val="CC99FF"/>
      </a:folHlink>
    </a:clrScheme>
    <a:fontScheme name="Cápsula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Cápsulas 1">
        <a:dk1>
          <a:srgbClr val="000066"/>
        </a:dk1>
        <a:lt1>
          <a:srgbClr val="FFFFEB"/>
        </a:lt1>
        <a:dk2>
          <a:srgbClr val="336699"/>
        </a:dk2>
        <a:lt2>
          <a:srgbClr val="FFFFEB"/>
        </a:lt2>
        <a:accent1>
          <a:srgbClr val="666699"/>
        </a:accent1>
        <a:accent2>
          <a:srgbClr val="99CCFF"/>
        </a:accent2>
        <a:accent3>
          <a:srgbClr val="ADB8CA"/>
        </a:accent3>
        <a:accent4>
          <a:srgbClr val="DADAC9"/>
        </a:accent4>
        <a:accent5>
          <a:srgbClr val="B8B8CA"/>
        </a:accent5>
        <a:accent6>
          <a:srgbClr val="8AB9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ápsulas 2">
        <a:dk1>
          <a:srgbClr val="003366"/>
        </a:dk1>
        <a:lt1>
          <a:srgbClr val="FFFFFF"/>
        </a:lt1>
        <a:dk2>
          <a:srgbClr val="006666"/>
        </a:dk2>
        <a:lt2>
          <a:srgbClr val="003366"/>
        </a:lt2>
        <a:accent1>
          <a:srgbClr val="99CC99"/>
        </a:accent1>
        <a:accent2>
          <a:srgbClr val="33CCCC"/>
        </a:accent2>
        <a:accent3>
          <a:srgbClr val="FFFFFF"/>
        </a:accent3>
        <a:accent4>
          <a:srgbClr val="002A56"/>
        </a:accent4>
        <a:accent5>
          <a:srgbClr val="CAE2CA"/>
        </a:accent5>
        <a:accent6>
          <a:srgbClr val="2DB9B9"/>
        </a:accent6>
        <a:hlink>
          <a:srgbClr val="666699"/>
        </a:hlink>
        <a:folHlink>
          <a:srgbClr val="CC99FF"/>
        </a:folHlink>
      </a:clrScheme>
      <a:clrMap bg1="lt1" tx1="dk1" bg2="lt2" tx2="dk2" accent1="accent1" accent2="accent2" accent3="accent3" accent4="accent4" accent5="accent5" accent6="accent6" hlink="hlink" folHlink="folHlink"/>
    </a:extraClrScheme>
    <a:extraClrScheme>
      <a:clrScheme name="Cápsulas 3">
        <a:dk1>
          <a:srgbClr val="000000"/>
        </a:dk1>
        <a:lt1>
          <a:srgbClr val="FFFFFF"/>
        </a:lt1>
        <a:dk2>
          <a:srgbClr val="000000"/>
        </a:dk2>
        <a:lt2>
          <a:srgbClr val="5F5F5F"/>
        </a:lt2>
        <a:accent1>
          <a:srgbClr val="C0C0C0"/>
        </a:accent1>
        <a:accent2>
          <a:srgbClr val="808080"/>
        </a:accent2>
        <a:accent3>
          <a:srgbClr val="FFFFFF"/>
        </a:accent3>
        <a:accent4>
          <a:srgbClr val="000000"/>
        </a:accent4>
        <a:accent5>
          <a:srgbClr val="DCDCDC"/>
        </a:accent5>
        <a:accent6>
          <a:srgbClr val="737373"/>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Cápsulas 4">
        <a:dk1>
          <a:srgbClr val="000000"/>
        </a:dk1>
        <a:lt1>
          <a:srgbClr val="FFFFFF"/>
        </a:lt1>
        <a:dk2>
          <a:srgbClr val="9900CC"/>
        </a:dk2>
        <a:lt2>
          <a:srgbClr val="0033CC"/>
        </a:lt2>
        <a:accent1>
          <a:srgbClr val="FFCC66"/>
        </a:accent1>
        <a:accent2>
          <a:srgbClr val="33CC33"/>
        </a:accent2>
        <a:accent3>
          <a:srgbClr val="FFFFFF"/>
        </a:accent3>
        <a:accent4>
          <a:srgbClr val="000000"/>
        </a:accent4>
        <a:accent5>
          <a:srgbClr val="FFE2B8"/>
        </a:accent5>
        <a:accent6>
          <a:srgbClr val="2DB92D"/>
        </a:accent6>
        <a:hlink>
          <a:srgbClr val="9900CC"/>
        </a:hlink>
        <a:folHlink>
          <a:srgbClr val="9900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Brisa.thmx</Template>
  <TotalTime>27961</TotalTime>
  <Words>16032</Words>
  <Application>Microsoft Macintosh PowerPoint</Application>
  <PresentationFormat>Presentación en pantalla (4:3)</PresentationFormat>
  <Paragraphs>2122</Paragraphs>
  <Slides>319</Slides>
  <Notes>55</Notes>
  <HiddenSlides>0</HiddenSlides>
  <MMClips>0</MMClips>
  <ScaleCrop>false</ScaleCrop>
  <HeadingPairs>
    <vt:vector size="8" baseType="variant">
      <vt:variant>
        <vt:lpstr>Fuentes usadas</vt:lpstr>
      </vt:variant>
      <vt:variant>
        <vt:i4>13</vt:i4>
      </vt:variant>
      <vt:variant>
        <vt:lpstr>Tema</vt:lpstr>
      </vt:variant>
      <vt:variant>
        <vt:i4>1</vt:i4>
      </vt:variant>
      <vt:variant>
        <vt:lpstr>Servidores OLE incrustados</vt:lpstr>
      </vt:variant>
      <vt:variant>
        <vt:i4>3</vt:i4>
      </vt:variant>
      <vt:variant>
        <vt:lpstr>Títulos de diapositiva</vt:lpstr>
      </vt:variant>
      <vt:variant>
        <vt:i4>319</vt:i4>
      </vt:variant>
    </vt:vector>
  </HeadingPairs>
  <TitlesOfParts>
    <vt:vector size="336" baseType="lpstr">
      <vt:lpstr>Arial Black</vt:lpstr>
      <vt:lpstr>Arial Narrow</vt:lpstr>
      <vt:lpstr>Candara</vt:lpstr>
      <vt:lpstr>Corbel</vt:lpstr>
      <vt:lpstr>Impact</vt:lpstr>
      <vt:lpstr>MS PGothic</vt:lpstr>
      <vt:lpstr>ＭＳ Ｐゴシック</vt:lpstr>
      <vt:lpstr>Symbol</vt:lpstr>
      <vt:lpstr>Tahoma</vt:lpstr>
      <vt:lpstr>Times New Roman</vt:lpstr>
      <vt:lpstr>Tw Cen MT</vt:lpstr>
      <vt:lpstr>Wingdings</vt:lpstr>
      <vt:lpstr>Arial</vt:lpstr>
      <vt:lpstr>Cápsulas</vt:lpstr>
      <vt:lpstr>Clip</vt:lpstr>
      <vt:lpstr>Diapositiva</vt:lpstr>
      <vt:lpstr>Documento</vt:lpstr>
      <vt:lpstr>Presentación de PowerPoint</vt:lpstr>
      <vt:lpstr>BIBLIOGRAFÍA </vt:lpstr>
      <vt:lpstr>BIBLIOGRAFÍA </vt:lpstr>
      <vt:lpstr>BIBLIOGRAFIA </vt:lpstr>
      <vt:lpstr>BIBLIOGRAFIA </vt:lpstr>
      <vt:lpstr>BIBLIOGRAFIA </vt:lpstr>
      <vt:lpstr>BIBLIOGRAFIA </vt:lpstr>
      <vt:lpstr>BIBLIOGRAFIA </vt:lpstr>
      <vt:lpstr>Estructura de la Unidad de Aprendizaje</vt:lpstr>
      <vt:lpstr>Presentación de PowerPoint</vt:lpstr>
      <vt:lpstr>Presentación de PowerPoint</vt:lpstr>
      <vt:lpstr>Presentación de PowerPoint</vt:lpstr>
      <vt:lpstr>Administración de los Recursos Humanos</vt:lpstr>
      <vt:lpstr>Administración de los Recursos Humanos</vt:lpstr>
      <vt:lpstr>Administración de los Recursos Humanos</vt:lpstr>
      <vt:lpstr>Presentación de PowerPoint</vt:lpstr>
      <vt:lpstr>Administración de los Recursos Humanos</vt:lpstr>
      <vt:lpstr>Administración de los Recursos Humanos</vt:lpstr>
      <vt:lpstr>Administración de los Recursos Humanos</vt:lpstr>
      <vt:lpstr>Administración de los Recursos Humanos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¿QUÉ ES EL COMPORTAMIENTO ORGANIZACIONAL?</vt:lpstr>
      <vt:lpstr>¿PARA QUÉ SIRVE EL COMPORTAMIENTO ORGANIZACIONAL?</vt:lpstr>
      <vt:lpstr>OBJETIVOS DEL COMPORTAMIENTO ORGANIZACIONAL</vt:lpstr>
      <vt:lpstr>OBJETIVOS DEL COMPORTAMIENTO ORGANIZACIONAL</vt:lpstr>
      <vt:lpstr>OBJETIVOS DEL COMPORTAMIENTO ORGANIZACIONAL</vt:lpstr>
      <vt:lpstr>¿CUÁLES SON LAS ÁREAS DE INFLUENCIA DE LA ADMINISTRACIÓN DE RECURSOS HUMANOS?</vt:lpstr>
      <vt:lpstr>Presentación de PowerPoint</vt:lpstr>
      <vt:lpstr>Frases o Clichés Motivacionales empleados en ARH</vt:lpstr>
      <vt:lpstr>Enfoque de la Administración de los Recursos Humanos</vt:lpstr>
      <vt:lpstr>Presentación de PowerPoint</vt:lpstr>
      <vt:lpstr>RESPONSABILIDAD SOCIAL EMPRESARIAL</vt:lpstr>
      <vt:lpstr>RESPONSABILIDAD SOCIAL EMPRESARIAL</vt:lpstr>
      <vt:lpstr>EL INDIVIDUO</vt:lpstr>
      <vt:lpstr>EL INDIVIDUO</vt:lpstr>
      <vt:lpstr>ENFOQUES Y MODELOS DEL COMPORTAMIENTO ORGANIZACIONAL</vt:lpstr>
      <vt:lpstr>Presentación de PowerPoint</vt:lpstr>
      <vt:lpstr>ENFOQUES Y MODELOS DEL COMPORTAMIENTO ORGANIZACIONAL</vt:lpstr>
      <vt:lpstr>Presentación de PowerPoint</vt:lpstr>
      <vt:lpstr>ENFOQUES Y MODELOS DEL COMPORTAMIENTO ORGANIZACIONAL</vt:lpstr>
      <vt:lpstr>Presentación de PowerPoint</vt:lpstr>
      <vt:lpstr>ENFOQUES DE APOYO A LOS RECURSOS HUMANOS </vt:lpstr>
      <vt:lpstr>ENFOQUES DE APOYO A LOS RECURSOS HUMANOS </vt:lpstr>
      <vt:lpstr>ENFOQUES DE APOYO A LOS RECURSOS HUMANOS </vt:lpstr>
      <vt:lpstr>ENFOQUES DE APOYO A LOS RECURSOS HUMANOS </vt:lpstr>
      <vt:lpstr>ENFOQUES DE APOYO A LOS RECURSOS HUMANOS </vt:lpstr>
      <vt:lpstr>ENFOQUES DE APOYO A LOS RECURSOS HUMANOS </vt:lpstr>
      <vt:lpstr>LAS PERSONAS Y LAS ORGANIZACIONES</vt:lpstr>
      <vt:lpstr>LAS PERSONAS Y LAS ORGANIZACIONES</vt:lpstr>
      <vt:lpstr>LAS PERSONAS Y LAS ORGANIZACIONES</vt:lpstr>
      <vt:lpstr>MODELOS DE CUSTODIA, AUTOCRATICOS, DE APOYO Y COLEGIAL.</vt:lpstr>
      <vt:lpstr>MODELOS DE CUSTODIA, AUTOCRATICOS, DE APOYO Y COLEGIAL.</vt:lpstr>
      <vt:lpstr>Presentación de PowerPoint</vt:lpstr>
      <vt:lpstr>Presentación de PowerPoint</vt:lpstr>
      <vt:lpstr>MODELOS DE CUSTODIA, AUTOCRÁTICOS, DE APOYO Y COLEGIAL.</vt:lpstr>
      <vt:lpstr>MODELOS DE CUSTODIA, AUTOCRÁTICO, DE APOYO Y COLEGIAL.</vt:lpstr>
      <vt:lpstr>Presentación de PowerPoint</vt:lpstr>
      <vt:lpstr>MODELOS DE CUSTODIA, AUTOCRÁTICO, DE APOYO Y COLEGIAL.</vt:lpstr>
      <vt:lpstr>Presentación de PowerPoint</vt:lpstr>
      <vt:lpstr>MODELOS DE CUSTODIA, AUTOCRATICOS, DE APOYO Y COLEGIAL.</vt:lpstr>
      <vt:lpstr>MODELOS DE CUSTODIA, AUTOCRATICOS, DE APOYO Y COLEGIAL.</vt:lpstr>
      <vt:lpstr>Presentación de PowerPoint</vt:lpstr>
      <vt:lpstr>Presentación de PowerPoint</vt:lpstr>
      <vt:lpstr>MODELOS DE CUSTODIA, AUTOCRATICOS, DE APOYO Y COLEGIAL.</vt:lpstr>
      <vt:lpstr>RECIPROCIDAD ENTRE INDIVIDUOS Y ORGANIZACIONES</vt:lpstr>
      <vt:lpstr>RELACIONES DE INTERCAMBIO</vt:lpstr>
      <vt:lpstr>CONCEPTO DE INCENTIVOS Y CONTRIBUCIONES</vt:lpstr>
      <vt:lpstr>CONCEPTO DE INCENTIVOS Y CONTRIBUCIONES</vt:lpstr>
      <vt:lpstr>CLIMA ORGANIZACIONAL</vt:lpstr>
      <vt:lpstr>CLIMA ORGANIZACIONAL</vt:lpstr>
      <vt:lpstr>CLIMA ORGANIZACIONAL</vt:lpstr>
      <vt:lpstr>CLIMA ORGANIZACIONAL</vt:lpstr>
      <vt:lpstr>CLIMA ORGANIZACIONAL</vt:lpstr>
      <vt:lpstr>CLIMA ORGANIZACIONAL</vt:lpstr>
      <vt:lpstr>CLIMA ORGANIZACIONAL</vt:lpstr>
      <vt:lpstr>PLANEACIÓN DE RECURSOS HUMANOS</vt:lpstr>
      <vt:lpstr>Presentación de PowerPoint</vt:lpstr>
      <vt:lpstr>PLANEACIÓN DE RECURSOS HUMANOS</vt:lpstr>
      <vt:lpstr>PLANEACIÓN DE RECURSOS HUMANOS</vt:lpstr>
      <vt:lpstr>PLANEACIÓN DE RECURSOS HUMANOS</vt:lpstr>
      <vt:lpstr>PLANEACIÓN DE RECURSOS HUMANOS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LAS CARACTERISTICAS DE UNA COMPENSACION JUSTA Y ATRACTIVA</vt:lpstr>
      <vt:lpstr>Presentación de PowerPoint</vt:lpstr>
      <vt:lpstr>Presentación de PowerPoint</vt:lpstr>
      <vt:lpstr>EL NIVEL DE LA REMUNERACION</vt:lpstr>
      <vt:lpstr>SEGURIDAD E HIGIENE</vt:lpstr>
      <vt:lpstr>CONCEPTOS:</vt:lpstr>
      <vt:lpstr>AGENTES QUE PRODUCEN</vt:lpstr>
      <vt:lpstr>FACTORES QUE INTERVIENEN</vt:lpstr>
      <vt:lpstr>CONDICIONES O ACTOS</vt:lpstr>
      <vt:lpstr>CONTROLES DE SEGURIDAD</vt:lpstr>
      <vt:lpstr>EQUIPO DE PROTECCION</vt:lpstr>
      <vt:lpstr>LAS COMISIONES DE SEGURIDAD</vt:lpstr>
      <vt:lpstr>RELACIONES LABORALES</vt:lpstr>
      <vt:lpstr>RELACIONES LABORALES</vt:lpstr>
      <vt:lpstr>TIPOS DE ENFADO:</vt:lpstr>
      <vt:lpstr>TIPOS DE ENFADO:</vt:lpstr>
      <vt:lpstr>CHANTAJE EMOCIONAL:</vt:lpstr>
      <vt:lpstr>EL JEFE:</vt:lpstr>
      <vt:lpstr>CONFLICTOS EN EL EQUIPO:</vt:lpstr>
      <vt:lpstr>CONFLICTOS EN EL EQUIPO:</vt:lpstr>
      <vt:lpstr>CONFLICTOS EN EQUIPO:</vt:lpstr>
      <vt:lpstr>DIVISIÓN DEL EQUIPO:</vt:lpstr>
      <vt:lpstr>DIVISIÓN DEL EQUIPO:</vt:lpstr>
      <vt:lpstr>DIVISIÓN DEL EQUIPO:</vt:lpstr>
      <vt:lpstr>Presentación de PowerPoint</vt:lpstr>
      <vt:lpstr>AUDITORIA DE  RECURSOS HUMANOS</vt:lpstr>
      <vt:lpstr>CONCEPTO DE AUDITORIA DE RECURSOS HUMANOS</vt:lpstr>
      <vt:lpstr>Precisar la Eficiencia y la Eficacia</vt:lpstr>
      <vt:lpstr>BENEFICIOS</vt:lpstr>
      <vt:lpstr>Presentación de PowerPoint</vt:lpstr>
      <vt:lpstr>ÁREAS QUE CUBRE LA AUDITORÍA DE LA  ADMINISTRACIÓN DE RECURSOS HUMANOS.</vt:lpstr>
      <vt:lpstr>TÉCNICAS DE INVESTIGACIÓN PARA LA AUDITORÍA.</vt:lpstr>
      <vt:lpstr>CONCLUSIÓN</vt:lpstr>
    </vt:vector>
  </TitlesOfParts>
  <Company>PARTICULAR</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¡Bienvenidos!</dc:title>
  <dc:creator>JOSÉ ANTONIO MONROY RAMÍREZ</dc:creator>
  <cp:lastModifiedBy>José Antonio Monroy Ramírez</cp:lastModifiedBy>
  <cp:revision>889</cp:revision>
  <cp:lastPrinted>1601-01-01T00:00:00Z</cp:lastPrinted>
  <dcterms:created xsi:type="dcterms:W3CDTF">2005-08-02T19:02:24Z</dcterms:created>
  <dcterms:modified xsi:type="dcterms:W3CDTF">2018-09-26T04:25:23Z</dcterms:modified>
</cp:coreProperties>
</file>