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1" d="100"/>
          <a:sy n="131" d="100"/>
        </p:scale>
        <p:origin x="-2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dirty="0"/>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 para editar título</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 para editar título</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s-ES_tradnl" smtClean="0"/>
              <a:t>Clic para editar título</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s-ES_tradnl" smtClean="0"/>
              <a:t>Clic para editar título</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a:xfrm>
            <a:off x="174812" y="6356350"/>
            <a:ext cx="3863788" cy="365125"/>
          </a:xfrm>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s-ES_tradnl" dirty="0" smtClean="0"/>
              <a:t>Arrastre la imagen al marcador de posición o haga clic en el icono para agregar</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s-ES_tradnl" smtClean="0"/>
              <a:t>Clic para editar título</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imágenes con título">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s-ES_tradnl" smtClean="0"/>
              <a:t>Clic para editar título</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s-ES_tradnl" smtClean="0"/>
              <a:t>Clic para editar título</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a:xfrm>
            <a:off x="3213847" y="6356350"/>
            <a:ext cx="4734112" cy="365125"/>
          </a:xfrm>
        </p:spPr>
        <p:txBody>
          <a:bodyPr/>
          <a:lstStyle/>
          <a:p>
            <a:endParaRPr lang="en-US" dirty="0"/>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‹Nr.›</a:t>
            </a:fld>
            <a:endParaRPr lang="en-US" dirty="0"/>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s-ES_tradnl" dirty="0" smtClean="0"/>
              <a:t>Arrastre la imagen al marcador de posición o haga clic en el icono para agregar</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ítulo, objetos e imagen">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s-ES_tradnl" smtClean="0"/>
              <a:t>Clic para editar título</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a:xfrm>
            <a:off x="7212106" y="6356350"/>
            <a:ext cx="1752600" cy="365125"/>
          </a:xfrm>
        </p:spPr>
        <p:txBody>
          <a:body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a:xfrm>
            <a:off x="2178423" y="6356350"/>
            <a:ext cx="4926852" cy="365125"/>
          </a:xfrm>
        </p:spPr>
        <p:txBody>
          <a:bodyPr/>
          <a:lstStyle/>
          <a:p>
            <a:endParaRPr lang="en-US" dirty="0"/>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‹Nr.›</a:t>
            </a:fld>
            <a:endParaRPr lang="en-US" dirty="0"/>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s-ES_tradnl" dirty="0" smtClean="0"/>
              <a:t>Arrastre la imagen al marcador de posición o haga clic en el icono para agregar</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5562600" y="6356350"/>
            <a:ext cx="1622612" cy="365125"/>
          </a:xfrm>
        </p:spPr>
        <p:txBody>
          <a:bodyPr/>
          <a:lstStyle/>
          <a:p>
            <a:fld id="{B1A24CD3-204F-4468-8EE4-28A6668D006A}" type="datetimeFigureOut">
              <a:rPr lang="en-US" smtClean="0"/>
              <a:t>26/09/18</a:t>
            </a:fld>
            <a:endParaRPr lang="en-US" dirty="0"/>
          </a:p>
        </p:txBody>
      </p:sp>
      <p:sp>
        <p:nvSpPr>
          <p:cNvPr id="5" name="Footer Placeholder 4"/>
          <p:cNvSpPr>
            <a:spLocks noGrp="1"/>
          </p:cNvSpPr>
          <p:nvPr>
            <p:ph type="ftr" sz="quarter" idx="11"/>
          </p:nvPr>
        </p:nvSpPr>
        <p:spPr>
          <a:xfrm>
            <a:off x="174812" y="6356350"/>
            <a:ext cx="5311588" cy="365125"/>
          </a:xfrm>
        </p:spPr>
        <p:txBody>
          <a:bodyPr/>
          <a:lstStyle/>
          <a:p>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‹Nr.›</a:t>
            </a:fld>
            <a:endParaRPr lang="en-US" dirty="0"/>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s-ES_tradnl" dirty="0" smtClean="0"/>
              <a:t>Arrastre la imagen al marcador de posición o haga clic en el icono para agregar</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 para editar título</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AF16DE-A0D5-4438-950F-5B1E159C2C28}" type="slidenum">
              <a:rPr lang="en-US" smtClean="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 para editar título</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26/09/18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AF16DE-A0D5-4438-950F-5B1E159C2C28}" type="slidenum">
              <a:rPr lang="en-US" smtClean="0"/>
              <a:t>‹Nr.›</a:t>
            </a:fld>
            <a:endParaRPr lang="en-US" dirty="0"/>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1A24CD3-204F-4468-8EE4-28A6668D006A}" type="datetimeFigureOut">
              <a:rPr lang="en-US" smtClean="0"/>
              <a:t>26/09/18</a:t>
            </a:fld>
            <a:endParaRPr lang="en-US" dirty="0"/>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‹Nr.›</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Subtítulo 2"/>
          <p:cNvSpPr>
            <a:spLocks noGrp="1"/>
          </p:cNvSpPr>
          <p:nvPr>
            <p:ph type="subTitle" idx="1"/>
          </p:nvPr>
        </p:nvSpPr>
        <p:spPr/>
        <p:txBody>
          <a:bodyPr/>
          <a:lstStyle/>
          <a:p>
            <a:endParaRPr lang="es-ES" b="1" dirty="0" smtClean="0">
              <a:solidFill>
                <a:schemeClr val="tx1">
                  <a:lumMod val="65000"/>
                  <a:lumOff val="35000"/>
                </a:schemeClr>
              </a:solidFill>
            </a:endParaRPr>
          </a:p>
          <a:p>
            <a:r>
              <a:rPr lang="es-ES" b="1" dirty="0" smtClean="0">
                <a:solidFill>
                  <a:schemeClr val="tx1">
                    <a:lumMod val="65000"/>
                    <a:lumOff val="35000"/>
                  </a:schemeClr>
                </a:solidFill>
              </a:rPr>
              <a:t>LEONCIO RAUL LEÓN MONDRAGÓN</a:t>
            </a:r>
            <a:endParaRPr lang="es-ES" b="1" dirty="0">
              <a:solidFill>
                <a:schemeClr val="tx1">
                  <a:lumMod val="65000"/>
                  <a:lumOff val="35000"/>
                </a:schemeClr>
              </a:solidFill>
            </a:endParaRPr>
          </a:p>
        </p:txBody>
      </p:sp>
    </p:spTree>
    <p:extLst>
      <p:ext uri="{BB962C8B-B14F-4D97-AF65-F5344CB8AC3E}">
        <p14:creationId xmlns:p14="http://schemas.microsoft.com/office/powerpoint/2010/main" val="27338998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pic>
        <p:nvPicPr>
          <p:cNvPr id="4" name="Marcador de contenido 3" descr="Captura de pantalla 2016-08-04 a las 21.56.26.png"/>
          <p:cNvPicPr>
            <a:picLocks noGrp="1" noChangeAspect="1"/>
          </p:cNvPicPr>
          <p:nvPr>
            <p:ph idx="1"/>
          </p:nvPr>
        </p:nvPicPr>
        <p:blipFill rotWithShape="1">
          <a:blip r:embed="rId2">
            <a:extLst>
              <a:ext uri="{28A0092B-C50C-407E-A947-70E740481C1C}">
                <a14:useLocalDpi xmlns:a14="http://schemas.microsoft.com/office/drawing/2010/main" val="0"/>
              </a:ext>
            </a:extLst>
          </a:blip>
          <a:srcRect/>
          <a:stretch/>
        </p:blipFill>
        <p:spPr>
          <a:xfrm>
            <a:off x="457199" y="2486562"/>
            <a:ext cx="7048493" cy="39163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58011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lstStyle/>
          <a:p>
            <a:pPr marL="0" indent="0" algn="ctr">
              <a:buNone/>
            </a:pPr>
            <a:endParaRPr lang="es-ES" b="1" dirty="0" smtClean="0">
              <a:solidFill>
                <a:srgbClr val="595959"/>
              </a:solidFill>
            </a:endParaRPr>
          </a:p>
          <a:p>
            <a:pPr marL="0" indent="0" algn="ctr">
              <a:buNone/>
            </a:pPr>
            <a:r>
              <a:rPr lang="es-ES" b="1" dirty="0" smtClean="0">
                <a:solidFill>
                  <a:srgbClr val="595959"/>
                </a:solidFill>
              </a:rPr>
              <a:t>¿Quién es quién en la producción?</a:t>
            </a:r>
          </a:p>
          <a:p>
            <a:r>
              <a:rPr lang="es-ES" dirty="0" smtClean="0"/>
              <a:t>Primero hablaremos de los diferentes tipos de productores que existen.</a:t>
            </a:r>
          </a:p>
          <a:p>
            <a:r>
              <a:rPr lang="es-ES" dirty="0" smtClean="0"/>
              <a:t>La Escuela Internacional de Cine y Televisión (EICTV) distingue a la producción creativa: </a:t>
            </a:r>
            <a:r>
              <a:rPr lang="es-ES" b="1" dirty="0" smtClean="0">
                <a:solidFill>
                  <a:srgbClr val="595959"/>
                </a:solidFill>
              </a:rPr>
              <a:t>como la responsable de la calidad del contenido de la “producción de campo” que lleva la ejecución y el control durante el periodo de rodaje</a:t>
            </a:r>
            <a:r>
              <a:rPr lang="es-ES" dirty="0" smtClean="0"/>
              <a:t>.  </a:t>
            </a:r>
            <a:endParaRPr lang="es-ES" dirty="0"/>
          </a:p>
        </p:txBody>
      </p:sp>
    </p:spTree>
    <p:extLst>
      <p:ext uri="{BB962C8B-B14F-4D97-AF65-F5344CB8AC3E}">
        <p14:creationId xmlns:p14="http://schemas.microsoft.com/office/powerpoint/2010/main" val="282641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77500" lnSpcReduction="20000"/>
          </a:bodyPr>
          <a:lstStyle/>
          <a:p>
            <a:pPr marL="0" indent="0" algn="ctr">
              <a:buNone/>
            </a:pPr>
            <a:r>
              <a:rPr lang="es-ES" sz="2600" b="1" dirty="0" smtClean="0">
                <a:solidFill>
                  <a:srgbClr val="595959"/>
                </a:solidFill>
              </a:rPr>
              <a:t>Productor</a:t>
            </a:r>
          </a:p>
          <a:p>
            <a:r>
              <a:rPr lang="es-ES" dirty="0" smtClean="0"/>
              <a:t>Es el promotor de la obra cinematográfica.</a:t>
            </a:r>
          </a:p>
          <a:p>
            <a:r>
              <a:rPr lang="es-ES" dirty="0" smtClean="0"/>
              <a:t>Este se localiza en el escalafón más alto.</a:t>
            </a:r>
          </a:p>
          <a:p>
            <a:r>
              <a:rPr lang="es-ES" dirty="0" smtClean="0"/>
              <a:t>Es responsable de los aspectos financieros, técnicos y artísticos de la realización de la obra.</a:t>
            </a:r>
          </a:p>
          <a:p>
            <a:r>
              <a:rPr lang="es-ES" dirty="0" smtClean="0"/>
              <a:t>Es el responsable legal de la obra y es el beneficiario de los derechos de explotación.</a:t>
            </a:r>
          </a:p>
          <a:p>
            <a:r>
              <a:rPr lang="es-ES" dirty="0" smtClean="0"/>
              <a:t>Puede tratarse de un individuo o o de una compañía productora.</a:t>
            </a:r>
          </a:p>
          <a:p>
            <a:r>
              <a:rPr lang="es-ES" dirty="0" smtClean="0"/>
              <a:t>Su labor inicia con la gestación de la idea, el desarrollo del proyecto, y no concluye hasta que logra la última venta de la obra muchos años después.</a:t>
            </a:r>
            <a:endParaRPr lang="es-ES" dirty="0"/>
          </a:p>
        </p:txBody>
      </p:sp>
    </p:spTree>
    <p:extLst>
      <p:ext uri="{BB962C8B-B14F-4D97-AF65-F5344CB8AC3E}">
        <p14:creationId xmlns:p14="http://schemas.microsoft.com/office/powerpoint/2010/main" val="1171110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70000" lnSpcReduction="20000"/>
          </a:bodyPr>
          <a:lstStyle/>
          <a:p>
            <a:pPr marL="0" indent="0" algn="ctr">
              <a:buNone/>
            </a:pPr>
            <a:r>
              <a:rPr lang="es-ES" sz="2600" b="1" dirty="0" smtClean="0">
                <a:solidFill>
                  <a:srgbClr val="595959"/>
                </a:solidFill>
              </a:rPr>
              <a:t>Productor ejecutivo</a:t>
            </a:r>
            <a:endParaRPr lang="es-ES" sz="2600" b="1" dirty="0">
              <a:solidFill>
                <a:srgbClr val="595959"/>
              </a:solidFill>
            </a:endParaRPr>
          </a:p>
          <a:p>
            <a:r>
              <a:rPr lang="es-ES" dirty="0"/>
              <a:t>Es </a:t>
            </a:r>
            <a:r>
              <a:rPr lang="es-ES" dirty="0" smtClean="0"/>
              <a:t>la persona que se encuentra cargo del proyecto en particular.</a:t>
            </a:r>
            <a:endParaRPr lang="es-ES" dirty="0"/>
          </a:p>
          <a:p>
            <a:r>
              <a:rPr lang="es-ES" dirty="0" smtClean="0"/>
              <a:t>Es contratado por la compañía productora sin necesidad de pertenecer a ésta.</a:t>
            </a:r>
            <a:endParaRPr lang="es-ES" dirty="0"/>
          </a:p>
          <a:p>
            <a:r>
              <a:rPr lang="es-ES" dirty="0" smtClean="0"/>
              <a:t>No es socio y no tiene derechos sobre la película.</a:t>
            </a:r>
            <a:endParaRPr lang="es-ES" dirty="0"/>
          </a:p>
          <a:p>
            <a:r>
              <a:rPr lang="es-ES" dirty="0" smtClean="0"/>
              <a:t>Trabaja desde el desarrollo y su labor concluye hasta que la película está terminada.</a:t>
            </a:r>
            <a:endParaRPr lang="es-ES" dirty="0"/>
          </a:p>
          <a:p>
            <a:r>
              <a:rPr lang="es-ES" dirty="0" smtClean="0"/>
              <a:t>Ocasionalmente solo es contratado para la preparación y el rodaje.</a:t>
            </a:r>
            <a:endParaRPr lang="es-ES" dirty="0"/>
          </a:p>
          <a:p>
            <a:r>
              <a:rPr lang="es-ES" dirty="0" smtClean="0"/>
              <a:t>Debe conciliar y tratar de encontrar un balance entre las posibilidades económicas, las expectativas del director, las de la compañía productora, y las necesidades del casting y el crew.</a:t>
            </a:r>
            <a:endParaRPr lang="es-ES" dirty="0"/>
          </a:p>
        </p:txBody>
      </p:sp>
    </p:spTree>
    <p:extLst>
      <p:ext uri="{BB962C8B-B14F-4D97-AF65-F5344CB8AC3E}">
        <p14:creationId xmlns:p14="http://schemas.microsoft.com/office/powerpoint/2010/main" val="672200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92500" lnSpcReduction="20000"/>
          </a:bodyPr>
          <a:lstStyle/>
          <a:p>
            <a:pPr marL="0" indent="0" algn="ctr">
              <a:buNone/>
            </a:pPr>
            <a:r>
              <a:rPr lang="es-ES" sz="2600" b="1" dirty="0" smtClean="0">
                <a:solidFill>
                  <a:srgbClr val="595959"/>
                </a:solidFill>
              </a:rPr>
              <a:t>Coproductor</a:t>
            </a:r>
            <a:endParaRPr lang="es-ES" sz="2600" b="1" dirty="0">
              <a:solidFill>
                <a:srgbClr val="595959"/>
              </a:solidFill>
            </a:endParaRPr>
          </a:p>
          <a:p>
            <a:r>
              <a:rPr lang="es-ES" dirty="0" smtClean="0"/>
              <a:t>Es la persona física y jurídica que comparte las responsabilidades y los derechos vinculados a la producción de una obra cinematográfica.</a:t>
            </a:r>
            <a:endParaRPr lang="es-ES" dirty="0"/>
          </a:p>
          <a:p>
            <a:r>
              <a:rPr lang="es-ES" dirty="0" smtClean="0"/>
              <a:t>Pude ser activo, asumiendo responsabilidades y derechos sobre la obra.</a:t>
            </a:r>
            <a:endParaRPr lang="es-ES" dirty="0"/>
          </a:p>
          <a:p>
            <a:r>
              <a:rPr lang="es-ES" dirty="0" smtClean="0"/>
              <a:t>O pude ser pasivo, limitando sus intervenciones a una aportación exclusivamente financiera.</a:t>
            </a:r>
            <a:endParaRPr lang="es-ES" dirty="0"/>
          </a:p>
          <a:p>
            <a:r>
              <a:rPr lang="es-ES" dirty="0" smtClean="0"/>
              <a:t>Pueden ser coproductores canales de televisión, empresas de producción o inversionistas del mismo país que el productor-promotor, o bien extranjeros.</a:t>
            </a:r>
            <a:endParaRPr lang="es-ES" dirty="0"/>
          </a:p>
        </p:txBody>
      </p:sp>
    </p:spTree>
    <p:extLst>
      <p:ext uri="{BB962C8B-B14F-4D97-AF65-F5344CB8AC3E}">
        <p14:creationId xmlns:p14="http://schemas.microsoft.com/office/powerpoint/2010/main" val="869867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92500" lnSpcReduction="20000"/>
          </a:bodyPr>
          <a:lstStyle/>
          <a:p>
            <a:pPr marL="0" indent="0" algn="ctr">
              <a:buNone/>
            </a:pPr>
            <a:r>
              <a:rPr lang="es-ES" sz="2600" b="1" dirty="0" smtClean="0">
                <a:solidFill>
                  <a:srgbClr val="595959"/>
                </a:solidFill>
              </a:rPr>
              <a:t>Productor asociado</a:t>
            </a:r>
            <a:endParaRPr lang="es-ES" sz="2600" b="1" dirty="0">
              <a:solidFill>
                <a:srgbClr val="595959"/>
              </a:solidFill>
            </a:endParaRPr>
          </a:p>
          <a:p>
            <a:r>
              <a:rPr lang="es-ES" dirty="0" smtClean="0"/>
              <a:t>Normalmente pertenece a una tercera empresa o a un inversionista que participa por su cuenta.</a:t>
            </a:r>
            <a:endParaRPr lang="es-ES" dirty="0"/>
          </a:p>
          <a:p>
            <a:r>
              <a:rPr lang="es-ES" dirty="0" smtClean="0"/>
              <a:t>Colabora con el desarrollo del proyecto, pero no necesariamente interviene directamente en su ejecución.</a:t>
            </a:r>
            <a:endParaRPr lang="es-ES" dirty="0"/>
          </a:p>
          <a:p>
            <a:r>
              <a:rPr lang="es-ES" dirty="0" smtClean="0"/>
              <a:t>A veces es un crédito “otorgado” para garantizar la participación de alguien en el proyecto o en un caso extremo para quedar bien con alguien.</a:t>
            </a:r>
            <a:endParaRPr lang="es-ES" dirty="0"/>
          </a:p>
          <a:p>
            <a:r>
              <a:rPr lang="es-ES" dirty="0" smtClean="0"/>
              <a:t>Por estos motivos, quizá sea el crédito más difícil de definir.</a:t>
            </a:r>
            <a:endParaRPr lang="es-ES" dirty="0"/>
          </a:p>
        </p:txBody>
      </p:sp>
    </p:spTree>
    <p:extLst>
      <p:ext uri="{BB962C8B-B14F-4D97-AF65-F5344CB8AC3E}">
        <p14:creationId xmlns:p14="http://schemas.microsoft.com/office/powerpoint/2010/main" val="2161158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a:bodyPr>
          <a:lstStyle/>
          <a:p>
            <a:pPr marL="0" indent="0" algn="ctr">
              <a:buNone/>
            </a:pPr>
            <a:r>
              <a:rPr lang="es-ES" sz="2600" b="1" dirty="0" smtClean="0">
                <a:solidFill>
                  <a:srgbClr val="595959"/>
                </a:solidFill>
              </a:rPr>
              <a:t>Productor de línea</a:t>
            </a:r>
            <a:endParaRPr lang="es-ES" sz="2600" b="1" dirty="0">
              <a:solidFill>
                <a:srgbClr val="595959"/>
              </a:solidFill>
            </a:endParaRPr>
          </a:p>
          <a:p>
            <a:r>
              <a:rPr lang="es-ES" dirty="0" smtClean="0"/>
              <a:t>Es un tercer escalafón.</a:t>
            </a:r>
            <a:endParaRPr lang="es-ES" dirty="0"/>
          </a:p>
          <a:p>
            <a:r>
              <a:rPr lang="es-ES" dirty="0" smtClean="0"/>
              <a:t>Es el encargado de llevar a cabo una etapa de rodaje o todo el rodaje en un lugar determinado.</a:t>
            </a:r>
            <a:endParaRPr lang="es-ES" dirty="0"/>
          </a:p>
          <a:p>
            <a:r>
              <a:rPr lang="es-ES" dirty="0" smtClean="0"/>
              <a:t>Se encuentra situado en el escalafón más alto a nivel local.</a:t>
            </a:r>
            <a:endParaRPr lang="es-ES" dirty="0"/>
          </a:p>
          <a:p>
            <a:r>
              <a:rPr lang="es-ES" dirty="0" smtClean="0"/>
              <a:t>Se necesita sobre todo en producciones que se realizan fuera del país de origen.</a:t>
            </a:r>
            <a:endParaRPr lang="es-ES" dirty="0"/>
          </a:p>
          <a:p>
            <a:endParaRPr lang="es-ES" dirty="0"/>
          </a:p>
        </p:txBody>
      </p:sp>
    </p:spTree>
    <p:extLst>
      <p:ext uri="{BB962C8B-B14F-4D97-AF65-F5344CB8AC3E}">
        <p14:creationId xmlns:p14="http://schemas.microsoft.com/office/powerpoint/2010/main" val="451045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85000" lnSpcReduction="10000"/>
          </a:bodyPr>
          <a:lstStyle/>
          <a:p>
            <a:pPr marL="0" indent="0" algn="ctr">
              <a:buNone/>
            </a:pPr>
            <a:r>
              <a:rPr lang="es-ES" sz="2600" b="1" dirty="0" smtClean="0">
                <a:solidFill>
                  <a:srgbClr val="595959"/>
                </a:solidFill>
              </a:rPr>
              <a:t>Director de producción</a:t>
            </a:r>
            <a:endParaRPr lang="es-ES" sz="2600" b="1" dirty="0">
              <a:solidFill>
                <a:srgbClr val="595959"/>
              </a:solidFill>
            </a:endParaRPr>
          </a:p>
          <a:p>
            <a:r>
              <a:rPr lang="es-ES" dirty="0" smtClean="0"/>
              <a:t>Es un gerente pero con facultades ampliadas, sin llegar nunca a sustitu</a:t>
            </a:r>
            <a:r>
              <a:rPr lang="es-ES" dirty="0"/>
              <a:t>i</a:t>
            </a:r>
            <a:r>
              <a:rPr lang="es-ES" dirty="0" smtClean="0"/>
              <a:t>r al productor ejecutivo.</a:t>
            </a:r>
          </a:p>
          <a:p>
            <a:r>
              <a:rPr lang="es-ES" dirty="0" smtClean="0"/>
              <a:t>Gestiona y representa a la compañía productora hasta el final de la etapa de un rodaje de un proyecto.</a:t>
            </a:r>
          </a:p>
          <a:p>
            <a:r>
              <a:rPr lang="es-ES" dirty="0" smtClean="0"/>
              <a:t>Las películas grandes generalmente tienen un gerente de producción a su cargo.</a:t>
            </a:r>
          </a:p>
          <a:p>
            <a:r>
              <a:rPr lang="es-ES" dirty="0" smtClean="0"/>
              <a:t>Se encarga de la negociación con los sindicatos relacionada con los actores no estelares.</a:t>
            </a:r>
          </a:p>
          <a:p>
            <a:r>
              <a:rPr lang="es-ES" dirty="0" smtClean="0"/>
              <a:t>Trabaja normalmente en la etapa de preparación y el rodaje.</a:t>
            </a:r>
            <a:endParaRPr lang="es-ES" dirty="0"/>
          </a:p>
          <a:p>
            <a:endParaRPr lang="es-ES" dirty="0"/>
          </a:p>
        </p:txBody>
      </p:sp>
    </p:spTree>
    <p:extLst>
      <p:ext uri="{BB962C8B-B14F-4D97-AF65-F5344CB8AC3E}">
        <p14:creationId xmlns:p14="http://schemas.microsoft.com/office/powerpoint/2010/main" val="346448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85000" lnSpcReduction="10000"/>
          </a:bodyPr>
          <a:lstStyle/>
          <a:p>
            <a:pPr marL="0" indent="0" algn="ctr">
              <a:buNone/>
            </a:pPr>
            <a:r>
              <a:rPr lang="es-ES" sz="2600" b="1" dirty="0" smtClean="0">
                <a:solidFill>
                  <a:srgbClr val="595959"/>
                </a:solidFill>
              </a:rPr>
              <a:t>Gerente </a:t>
            </a:r>
            <a:r>
              <a:rPr lang="es-ES" sz="2600" b="1" dirty="0">
                <a:solidFill>
                  <a:srgbClr val="595959"/>
                </a:solidFill>
              </a:rPr>
              <a:t>de producción</a:t>
            </a:r>
          </a:p>
          <a:p>
            <a:r>
              <a:rPr lang="es-ES" dirty="0" smtClean="0"/>
              <a:t>Es la persona que, junto con el asistente de dirección, son los responsables de la realización día a día en el set.</a:t>
            </a:r>
          </a:p>
          <a:p>
            <a:r>
              <a:rPr lang="es-ES" dirty="0" smtClean="0"/>
              <a:t>Contrata al personal y a todos los proveedores de materiales a nombre de la empresa.</a:t>
            </a:r>
          </a:p>
          <a:p>
            <a:r>
              <a:rPr lang="es-ES" dirty="0" smtClean="0"/>
              <a:t>Trabaja exclusivamente en la etapa de preparación y el rodaje.</a:t>
            </a:r>
          </a:p>
          <a:p>
            <a:r>
              <a:rPr lang="es-ES" dirty="0" smtClean="0"/>
              <a:t>Representa a la producción en todo momento.</a:t>
            </a:r>
          </a:p>
          <a:p>
            <a:r>
              <a:rPr lang="es-ES" dirty="0" smtClean="0"/>
              <a:t>Sus actividades son muy similares a las del director de producción y en una película de alto presupuesto se reparten las labores.</a:t>
            </a:r>
            <a:endParaRPr lang="es-ES" dirty="0"/>
          </a:p>
          <a:p>
            <a:endParaRPr lang="es-ES" dirty="0"/>
          </a:p>
        </p:txBody>
      </p:sp>
    </p:spTree>
    <p:extLst>
      <p:ext uri="{BB962C8B-B14F-4D97-AF65-F5344CB8AC3E}">
        <p14:creationId xmlns:p14="http://schemas.microsoft.com/office/powerpoint/2010/main" val="4174634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lnSpcReduction="10000"/>
          </a:bodyPr>
          <a:lstStyle/>
          <a:p>
            <a:pPr marL="0" indent="0" algn="ctr">
              <a:buNone/>
            </a:pPr>
            <a:r>
              <a:rPr lang="es-ES" sz="2600" b="1" dirty="0" smtClean="0">
                <a:solidFill>
                  <a:srgbClr val="595959"/>
                </a:solidFill>
              </a:rPr>
              <a:t>Gerente de unidad</a:t>
            </a:r>
            <a:endParaRPr lang="es-ES" sz="2600" b="1" dirty="0">
              <a:solidFill>
                <a:srgbClr val="595959"/>
              </a:solidFill>
            </a:endParaRPr>
          </a:p>
          <a:p>
            <a:r>
              <a:rPr lang="es-ES" dirty="0"/>
              <a:t>S</a:t>
            </a:r>
            <a:r>
              <a:rPr lang="es-ES" dirty="0" smtClean="0"/>
              <a:t>e encarga de la logística del set, de todo lo necesario para tener un excelente campamento (base camp), desde que los alimentos tengan un lugar para montarse, hasta que los camiones estén estacionados en el lugar correcto.</a:t>
            </a:r>
          </a:p>
          <a:p>
            <a:r>
              <a:rPr lang="es-ES" dirty="0" smtClean="0"/>
              <a:t>Sólo trabaja muy poco tiempo en la preparación y en el rodaje.</a:t>
            </a:r>
          </a:p>
          <a:p>
            <a:r>
              <a:rPr lang="es-ES" dirty="0" smtClean="0"/>
              <a:t>No es usual que éste participe directamente en las negociaciones de salarios o costos de alquileres.</a:t>
            </a:r>
          </a:p>
          <a:p>
            <a:endParaRPr lang="es-ES" dirty="0"/>
          </a:p>
          <a:p>
            <a:endParaRPr lang="es-ES" dirty="0"/>
          </a:p>
        </p:txBody>
      </p:sp>
    </p:spTree>
    <p:extLst>
      <p:ext uri="{BB962C8B-B14F-4D97-AF65-F5344CB8AC3E}">
        <p14:creationId xmlns:p14="http://schemas.microsoft.com/office/powerpoint/2010/main" val="1858601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PRESENTACIÓN </a:t>
            </a:r>
            <a:b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MAESTROS Y ALUMNOS</a:t>
            </a:r>
            <a:endPar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 name="Marcador de contenido 3" descr="presentación.jpg4.jpg"/>
          <p:cNvPicPr>
            <a:picLocks noGrp="1" noChangeAspect="1"/>
          </p:cNvPicPr>
          <p:nvPr>
            <p:ph idx="1"/>
          </p:nvPr>
        </p:nvPicPr>
        <p:blipFill>
          <a:blip r:embed="rId2">
            <a:extLst>
              <a:ext uri="{28A0092B-C50C-407E-A947-70E740481C1C}">
                <a14:useLocalDpi xmlns:a14="http://schemas.microsoft.com/office/drawing/2010/main" val="0"/>
              </a:ext>
            </a:extLst>
          </a:blip>
          <a:srcRect t="7824" b="7824"/>
          <a:stretch>
            <a:fillRect/>
          </a:stretch>
        </p:blipFill>
        <p:spPr/>
      </p:pic>
      <p:pic>
        <p:nvPicPr>
          <p:cNvPr id="5" name="Imagen 4"/>
          <p:cNvPicPr>
            <a:picLocks noChangeAspect="1"/>
          </p:cNvPicPr>
          <p:nvPr/>
        </p:nvPicPr>
        <p:blipFill>
          <a:blip r:embed="rId3"/>
          <a:stretch>
            <a:fillRect/>
          </a:stretch>
        </p:blipFill>
        <p:spPr>
          <a:xfrm>
            <a:off x="374129" y="2136280"/>
            <a:ext cx="6675243" cy="4129964"/>
          </a:xfrm>
          <a:prstGeom prst="rect">
            <a:avLst/>
          </a:prstGeom>
        </p:spPr>
      </p:pic>
    </p:spTree>
    <p:extLst>
      <p:ext uri="{BB962C8B-B14F-4D97-AF65-F5344CB8AC3E}">
        <p14:creationId xmlns:p14="http://schemas.microsoft.com/office/powerpoint/2010/main" val="11455312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PROGRAMA</a:t>
            </a: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 </a:t>
            </a:r>
            <a:b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POLÍTICA DE PRIVACIDAD</a:t>
            </a: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 name="Marcador de contenido 4" descr="Captura de pantalla 2016-08-04 a las 20.44.09.png"/>
          <p:cNvPicPr>
            <a:picLocks noGrp="1" noChangeAspect="1"/>
          </p:cNvPicPr>
          <p:nvPr>
            <p:ph idx="1"/>
          </p:nvPr>
        </p:nvPicPr>
        <p:blipFill rotWithShape="1">
          <a:blip r:embed="rId2">
            <a:extLst>
              <a:ext uri="{28A0092B-C50C-407E-A947-70E740481C1C}">
                <a14:useLocalDpi xmlns:a14="http://schemas.microsoft.com/office/drawing/2010/main" val="0"/>
              </a:ext>
            </a:extLst>
          </a:blip>
          <a:srcRect l="-53988" r="-53988"/>
          <a:stretch/>
        </p:blipFill>
        <p:spPr>
          <a:xfrm>
            <a:off x="457200" y="2209800"/>
            <a:ext cx="6508750" cy="3916363"/>
          </a:xfrm>
        </p:spPr>
      </p:pic>
    </p:spTree>
    <p:extLst>
      <p:ext uri="{BB962C8B-B14F-4D97-AF65-F5344CB8AC3E}">
        <p14:creationId xmlns:p14="http://schemas.microsoft.com/office/powerpoint/2010/main" val="40172798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GUÍA DE EVALUACIÓN </a:t>
            </a:r>
            <a:b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a:t>
            </a:r>
            <a:b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GUÍA PEDAGÓGICA</a:t>
            </a: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7" name="Marcador de contenido 6" descr="Captura de pantalla 2016-08-04 a las 20.44.57.png"/>
          <p:cNvPicPr>
            <a:picLocks noGrp="1" noChangeAspect="1"/>
          </p:cNvPicPr>
          <p:nvPr>
            <p:ph idx="1"/>
          </p:nvPr>
        </p:nvPicPr>
        <p:blipFill rotWithShape="1">
          <a:blip r:embed="rId2">
            <a:extLst>
              <a:ext uri="{28A0092B-C50C-407E-A947-70E740481C1C}">
                <a14:useLocalDpi xmlns:a14="http://schemas.microsoft.com/office/drawing/2010/main" val="0"/>
              </a:ext>
            </a:extLst>
          </a:blip>
          <a:srcRect l="-3288" r="-3288"/>
          <a:stretch/>
        </p:blipFill>
        <p:spPr>
          <a:xfrm>
            <a:off x="457199" y="2305050"/>
            <a:ext cx="3447664" cy="3916363"/>
          </a:xfrm>
          <a:prstGeom prst="rect">
            <a:avLst/>
          </a:prstGeom>
          <a:ln>
            <a:noFill/>
          </a:ln>
          <a:effectLst>
            <a:outerShdw blurRad="190500" algn="tl" rotWithShape="0">
              <a:srgbClr val="000000">
                <a:alpha val="70000"/>
              </a:srgbClr>
            </a:outerShdw>
          </a:effectLst>
        </p:spPr>
      </p:pic>
      <p:pic>
        <p:nvPicPr>
          <p:cNvPr id="8" name="Imagen 7" descr="Captura de pantalla 2016-08-04 a las 20.45.3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6945" y="2305050"/>
            <a:ext cx="3285524" cy="39163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923251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a:xfrm>
            <a:off x="457199" y="2209800"/>
            <a:ext cx="6674022" cy="3916363"/>
          </a:xfrm>
        </p:spPr>
        <p:txBody>
          <a:bodyPr/>
          <a:lstStyle/>
          <a:p>
            <a:endParaRPr lang="es-ES" dirty="0" smtClean="0"/>
          </a:p>
          <a:p>
            <a:pPr marL="0" indent="0">
              <a:buNone/>
            </a:pPr>
            <a:r>
              <a:rPr lang="es-ES" b="1" dirty="0" smtClean="0">
                <a:solidFill>
                  <a:srgbClr val="595959"/>
                </a:solidFill>
              </a:rPr>
              <a:t>DERECHO A EXÁMENES Y DESCANSO</a:t>
            </a:r>
          </a:p>
          <a:p>
            <a:r>
              <a:rPr lang="es-ES" dirty="0" smtClean="0"/>
              <a:t>ORDINARIO: 80% Asistencia 12 Clases, 4 Faltas</a:t>
            </a:r>
          </a:p>
          <a:p>
            <a:r>
              <a:rPr lang="es-ES" dirty="0" smtClean="0"/>
              <a:t>EXTRAORDINARIO: 60% Asistencia 10 Clases, 6 Faltas</a:t>
            </a:r>
          </a:p>
          <a:p>
            <a:r>
              <a:rPr lang="es-ES" dirty="0" smtClean="0"/>
              <a:t>TÍTULO DE SUFICIENCIA: 30% Asistencia </a:t>
            </a:r>
            <a:r>
              <a:rPr lang="es-ES" dirty="0"/>
              <a:t>5</a:t>
            </a:r>
            <a:r>
              <a:rPr lang="es-ES" dirty="0" smtClean="0"/>
              <a:t> Clases, 11 Faltas</a:t>
            </a:r>
          </a:p>
          <a:p>
            <a:r>
              <a:rPr lang="es-ES" dirty="0" smtClean="0"/>
              <a:t>10 MIN. POR CADA HORA / 40 Minutos</a:t>
            </a:r>
          </a:p>
        </p:txBody>
      </p:sp>
    </p:spTree>
    <p:extLst>
      <p:ext uri="{BB962C8B-B14F-4D97-AF65-F5344CB8AC3E}">
        <p14:creationId xmlns:p14="http://schemas.microsoft.com/office/powerpoint/2010/main" val="25681480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sp>
        <p:nvSpPr>
          <p:cNvPr id="3" name="Marcador de contenido 2"/>
          <p:cNvSpPr>
            <a:spLocks noGrp="1"/>
          </p:cNvSpPr>
          <p:nvPr>
            <p:ph idx="1"/>
          </p:nvPr>
        </p:nvSpPr>
        <p:spPr/>
        <p:txBody>
          <a:bodyPr>
            <a:normAutofit fontScale="85000" lnSpcReduction="20000"/>
          </a:bodyPr>
          <a:lstStyle/>
          <a:p>
            <a:pPr marL="0" indent="0">
              <a:buNone/>
            </a:pPr>
            <a:r>
              <a:rPr lang="es-ES" b="1" dirty="0" smtClean="0">
                <a:solidFill>
                  <a:srgbClr val="595959"/>
                </a:solidFill>
              </a:rPr>
              <a:t>ACTIVIDADES</a:t>
            </a:r>
          </a:p>
          <a:p>
            <a:r>
              <a:rPr lang="es-ES" dirty="0" smtClean="0"/>
              <a:t>UNIDAD 1: Lecturas, Ensayos, Exposiciones por equipos. </a:t>
            </a:r>
          </a:p>
          <a:p>
            <a:r>
              <a:rPr lang="es-ES" dirty="0" smtClean="0"/>
              <a:t>UNIDAD 2 : Análisis del proceso fílmico, Práctica de elaboración de una hoja de desglose de Guión Cinematográfico, Práctica de elaboración de carpeta con elementos esenciales para un cortometraje.</a:t>
            </a:r>
          </a:p>
          <a:p>
            <a:r>
              <a:rPr lang="es-ES" dirty="0" smtClean="0"/>
              <a:t>UNIDAD 3 : Entrega de textos en equipo sobre los formatos y reportes necesarios durante el rodaje, Práctica en equipo de los métodos y técnicas de las fases de rodaje.</a:t>
            </a:r>
          </a:p>
          <a:p>
            <a:r>
              <a:rPr lang="es-ES" dirty="0" smtClean="0"/>
              <a:t>UNIDAD 4 : Resumen ejecutivo de estrategia de distribución de 2 cuartillas, Ruta crítica de Postproducción, Trabajo en equipo para Video-Pitch y simulación de campaña de lanzamiento de un filme. </a:t>
            </a:r>
          </a:p>
        </p:txBody>
      </p:sp>
    </p:spTree>
    <p:extLst>
      <p:ext uri="{BB962C8B-B14F-4D97-AF65-F5344CB8AC3E}">
        <p14:creationId xmlns:p14="http://schemas.microsoft.com/office/powerpoint/2010/main" val="135316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pic>
        <p:nvPicPr>
          <p:cNvPr id="4" name="Marcador de contenido 3" descr="Captura de pantalla 2016-08-04 a las 21.45.01.png"/>
          <p:cNvPicPr>
            <a:picLocks noGrp="1" noChangeAspect="1"/>
          </p:cNvPicPr>
          <p:nvPr>
            <p:ph idx="1"/>
          </p:nvPr>
        </p:nvPicPr>
        <p:blipFill>
          <a:blip r:embed="rId2">
            <a:extLst>
              <a:ext uri="{28A0092B-C50C-407E-A947-70E740481C1C}">
                <a14:useLocalDpi xmlns:a14="http://schemas.microsoft.com/office/drawing/2010/main" val="0"/>
              </a:ext>
            </a:extLst>
          </a:blip>
          <a:srcRect t="-24286" b="-24286"/>
          <a:stretch>
            <a:fillRect/>
          </a:stretch>
        </p:blipFill>
        <p:spPr>
          <a:xfrm>
            <a:off x="457199" y="2209800"/>
            <a:ext cx="7081055" cy="39163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584127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pic>
        <p:nvPicPr>
          <p:cNvPr id="5" name="Marcador de contenido 4" descr="Captura de pantalla 2016-08-04 a las 21.49.33.png"/>
          <p:cNvPicPr>
            <a:picLocks noGrp="1" noChangeAspect="1"/>
          </p:cNvPicPr>
          <p:nvPr>
            <p:ph idx="1"/>
          </p:nvPr>
        </p:nvPicPr>
        <p:blipFill>
          <a:blip r:embed="rId2">
            <a:extLst>
              <a:ext uri="{28A0092B-C50C-407E-A947-70E740481C1C}">
                <a14:useLocalDpi xmlns:a14="http://schemas.microsoft.com/office/drawing/2010/main" val="0"/>
              </a:ext>
            </a:extLst>
          </a:blip>
          <a:srcRect t="-14209" b="-14209"/>
          <a:stretch>
            <a:fillRect/>
          </a:stretch>
        </p:blipFill>
        <p:spPr>
          <a:xfrm>
            <a:off x="457199" y="2209800"/>
            <a:ext cx="7113618" cy="39163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898537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Producción Cinematográfica</a:t>
            </a:r>
            <a:endParaRPr lang="es-ES" dirty="0"/>
          </a:p>
        </p:txBody>
      </p:sp>
      <p:pic>
        <p:nvPicPr>
          <p:cNvPr id="6" name="Marcador de contenido 5" descr="Captura de pantalla 2016-08-04 a las 21.53.54.png"/>
          <p:cNvPicPr>
            <a:picLocks noGrp="1" noChangeAspect="1"/>
          </p:cNvPicPr>
          <p:nvPr>
            <p:ph idx="1"/>
          </p:nvPr>
        </p:nvPicPr>
        <p:blipFill>
          <a:blip r:embed="rId2">
            <a:extLst>
              <a:ext uri="{28A0092B-C50C-407E-A947-70E740481C1C}">
                <a14:useLocalDpi xmlns:a14="http://schemas.microsoft.com/office/drawing/2010/main" val="0"/>
              </a:ext>
            </a:extLst>
          </a:blip>
          <a:srcRect t="-846" b="-846"/>
          <a:stretch>
            <a:fillRect/>
          </a:stretch>
        </p:blipFill>
        <p:spPr>
          <a:xfrm>
            <a:off x="457199" y="2405161"/>
            <a:ext cx="7064774" cy="39163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82777380"/>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522</TotalTime>
  <Words>898</Words>
  <Application>Microsoft Macintosh PowerPoint</Application>
  <PresentationFormat>Presentación en pantalla (4:3)</PresentationFormat>
  <Paragraphs>81</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Plaza</vt:lpstr>
      <vt:lpstr>Producción Cinematográfica</vt:lpstr>
      <vt:lpstr>PRESENTACIÓN  MAESTROS Y ALUMNOS</vt:lpstr>
      <vt:lpstr>PROGRAMA  Y  POLÍTICA DE PRIVACIDAD</vt:lpstr>
      <vt:lpstr>GUÍA DE EVALUACIÓN  Y GUÍA PEDAGÓGICA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lpstr>Producción Cinematográfica</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EDICIÓN 1</dc:title>
  <dc:creator>Raul</dc:creator>
  <cp:lastModifiedBy>Raul</cp:lastModifiedBy>
  <cp:revision>31</cp:revision>
  <dcterms:created xsi:type="dcterms:W3CDTF">2015-08-06T15:19:32Z</dcterms:created>
  <dcterms:modified xsi:type="dcterms:W3CDTF">2018-09-26T23:30:53Z</dcterms:modified>
</cp:coreProperties>
</file>