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1"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765"/>
    <a:srgbClr val="DE0C0E"/>
    <a:srgbClr val="7F0080"/>
    <a:srgbClr val="591246"/>
    <a:srgbClr val="0B3E95"/>
    <a:srgbClr val="6695D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0" d="100"/>
          <a:sy n="90" d="100"/>
        </p:scale>
        <p:origin x="-1176" y="-1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_tradnl" smtClean="0"/>
              <a:t>Clic para editar título</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17/08/18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17/08/18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17/08/18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17/08/18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2A2683B9-6ECA-47FA-93CF-B124A0FAC208}" type="datetime1">
              <a:rPr lang="en-US" smtClean="0"/>
              <a:pPr/>
              <a:t>17/08/18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Date Placeholder 4"/>
          <p:cNvSpPr>
            <a:spLocks noGrp="1"/>
          </p:cNvSpPr>
          <p:nvPr>
            <p:ph type="dt" sz="half" idx="10"/>
          </p:nvPr>
        </p:nvSpPr>
        <p:spPr/>
        <p:txBody>
          <a:bodyPr/>
          <a:lstStyle/>
          <a:p>
            <a:fld id="{305FF66B-9476-4BB3-85E9-E01854F07F90}" type="datetime1">
              <a:rPr lang="en-US" smtClean="0"/>
              <a:pPr/>
              <a:t>17/08/18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17/08/18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EBEB0A-9E3D-4B14-9782-E2AE3DA60D96}" type="slidenum">
              <a:rPr lang="en-US" smtClean="0"/>
              <a:pPr/>
              <a:t>‹Nr.›</a:t>
            </a:fld>
            <a:endParaRPr lang="en-US"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465D789A-1220-4441-8676-44A034051BFD}" type="datetime1">
              <a:rPr lang="en-US" smtClean="0"/>
              <a:pPr/>
              <a:t>17/08/18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17/08/18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_tradnl" smtClean="0"/>
              <a:t>Clic para editar título</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93F2040-9975-4642-A906-1DF87F8BE202}" type="datetime1">
              <a:rPr lang="en-US" smtClean="0"/>
              <a:pPr/>
              <a:t>17/08/18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‹Nr.›</a:t>
            </a:fld>
            <a:endParaRPr lang="en-US"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_tradnl" smtClean="0"/>
              <a:t>Clic para editar título</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51E52B4A-BA08-4841-AB08-A0D822ABC34D}" type="datetime1">
              <a:rPr lang="en-US" smtClean="0"/>
              <a:pPr/>
              <a:t>17/08/18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5D48070-6A81-47D0-9810-1540B9FEFF61}" type="datetime1">
              <a:rPr lang="en-US" smtClean="0"/>
              <a:pPr/>
              <a:t>17/08/18</a:t>
            </a:fld>
            <a:endParaRPr lang="en-US"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FEBEB0A-9E3D-4B14-9782-E2AE3DA60D96}" type="slidenum">
              <a:rPr lang="en-US" smtClean="0"/>
              <a:pPr/>
              <a:t>‹Nr.›</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ES" sz="5400" b="1" cap="all" dirty="0">
                <a:ln w="0"/>
                <a:solidFill>
                  <a:srgbClr val="800000"/>
                </a:solidFill>
                <a:effectLst>
                  <a:reflection blurRad="12700" stA="50000" endPos="50000" dist="5000" dir="5400000" sy="-100000" rotWithShape="0"/>
                </a:effectLst>
              </a:rPr>
              <a:t>Producción Cinematográfica</a:t>
            </a:r>
            <a:endParaRPr lang="es-ES" sz="5400" dirty="0"/>
          </a:p>
        </p:txBody>
      </p:sp>
      <p:sp>
        <p:nvSpPr>
          <p:cNvPr id="3" name="Subtítulo 2"/>
          <p:cNvSpPr>
            <a:spLocks noGrp="1"/>
          </p:cNvSpPr>
          <p:nvPr>
            <p:ph type="subTitle" idx="1"/>
          </p:nvPr>
        </p:nvSpPr>
        <p:spPr>
          <a:xfrm>
            <a:off x="762000" y="4724400"/>
            <a:ext cx="6858000" cy="1318084"/>
          </a:xfrm>
        </p:spPr>
        <p:txBody>
          <a:bodyPr>
            <a:noAutofit/>
          </a:bodyPr>
          <a:lstStyle/>
          <a:p>
            <a:pPr algn="ctr"/>
            <a:r>
              <a:rPr lang="es-ES" sz="3200" b="1" dirty="0" smtClean="0"/>
              <a:t>Como Estructurar </a:t>
            </a:r>
          </a:p>
          <a:p>
            <a:pPr algn="ctr"/>
            <a:r>
              <a:rPr lang="es-ES" sz="3200" b="1" dirty="0" smtClean="0"/>
              <a:t>una Carpeta de Producción</a:t>
            </a:r>
            <a:endParaRPr lang="es-ES" sz="3200" b="1" dirty="0"/>
          </a:p>
        </p:txBody>
      </p:sp>
    </p:spTree>
    <p:extLst>
      <p:ext uri="{BB962C8B-B14F-4D97-AF65-F5344CB8AC3E}">
        <p14:creationId xmlns:p14="http://schemas.microsoft.com/office/powerpoint/2010/main" val="198162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800000"/>
                </a:solidFill>
              </a:rPr>
              <a:t>Storyboard</a:t>
            </a:r>
            <a:r>
              <a:rPr lang="es-ES" dirty="0" smtClean="0"/>
              <a:t>: </a:t>
            </a:r>
            <a:r>
              <a:rPr lang="es-ES" sz="2800" dirty="0" smtClean="0"/>
              <a:t>Es la película explicada en dibujos, simulando los encuadres que se pretenden lograr. Cuando no hay recursos para hacer el storyboard de un largometraje, se sugiere dibujar las secuencias más complicadas o incluir los efectos visuales, con el propósito de trabajar mejor en la preparación y explicación de éstos a los otros departamentos.</a:t>
            </a:r>
            <a:endParaRPr lang="es-ES" sz="2800" dirty="0"/>
          </a:p>
        </p:txBody>
      </p:sp>
    </p:spTree>
    <p:extLst>
      <p:ext uri="{BB962C8B-B14F-4D97-AF65-F5344CB8AC3E}">
        <p14:creationId xmlns:p14="http://schemas.microsoft.com/office/powerpoint/2010/main" val="3933920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pic>
        <p:nvPicPr>
          <p:cNvPr id="6" name="Marcador de contenido 5" descr="storyboard3.jpg"/>
          <p:cNvPicPr>
            <a:picLocks noGrp="1" noChangeAspect="1"/>
          </p:cNvPicPr>
          <p:nvPr>
            <p:ph idx="1"/>
          </p:nvPr>
        </p:nvPicPr>
        <p:blipFill rotWithShape="1">
          <a:blip r:embed="rId2">
            <a:extLst>
              <a:ext uri="{28A0092B-C50C-407E-A947-70E740481C1C}">
                <a14:useLocalDpi xmlns:a14="http://schemas.microsoft.com/office/drawing/2010/main" val="0"/>
              </a:ext>
            </a:extLst>
          </a:blip>
          <a:srcRect l="-63639" r="-71147"/>
          <a:stretch/>
        </p:blipFill>
        <p:spPr/>
      </p:pic>
    </p:spTree>
    <p:extLst>
      <p:ext uri="{BB962C8B-B14F-4D97-AF65-F5344CB8AC3E}">
        <p14:creationId xmlns:p14="http://schemas.microsoft.com/office/powerpoint/2010/main" val="205525007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800000"/>
                </a:solidFill>
              </a:rPr>
              <a:t>Shooting List</a:t>
            </a:r>
            <a:r>
              <a:rPr lang="es-ES" dirty="0" smtClean="0"/>
              <a:t>: </a:t>
            </a:r>
            <a:r>
              <a:rPr lang="es-ES" sz="2800" dirty="0" smtClean="0"/>
              <a:t>Es una lista de planos o emplazamientos que compondrán cada secuencia. Esta Plantilla se genera a partir del trabajo hecho con las plantillas de los sets. Se puede hacer en el orden del Guión o por plan de trabajo. Se realiza dividiendo las secuencias en emplazamientos o posiciones de cámara, tantas como las que haga falta para contar correctamente la secuencia. </a:t>
            </a:r>
            <a:endParaRPr lang="es-ES" sz="2800" dirty="0"/>
          </a:p>
        </p:txBody>
      </p:sp>
    </p:spTree>
    <p:extLst>
      <p:ext uri="{BB962C8B-B14F-4D97-AF65-F5344CB8AC3E}">
        <p14:creationId xmlns:p14="http://schemas.microsoft.com/office/powerpoint/2010/main" val="36998594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85000" lnSpcReduction="20000"/>
          </a:bodyPr>
          <a:lstStyle/>
          <a:p>
            <a:pPr algn="just"/>
            <a:r>
              <a:rPr lang="es-ES" sz="3100" dirty="0"/>
              <a:t>Se enumera con el número de secuencia primero y después, el del emplazamiento o plano.</a:t>
            </a:r>
          </a:p>
          <a:p>
            <a:pPr marL="0" indent="0">
              <a:buNone/>
            </a:pPr>
            <a:r>
              <a:rPr lang="es-ES" b="1" dirty="0">
                <a:solidFill>
                  <a:srgbClr val="800000"/>
                </a:solidFill>
              </a:rPr>
              <a:t>Ejemplo:</a:t>
            </a:r>
          </a:p>
          <a:p>
            <a:pPr marL="0" indent="0" algn="ctr">
              <a:buNone/>
            </a:pPr>
            <a:r>
              <a:rPr lang="es-ES" b="1" u="sng" dirty="0" smtClean="0"/>
              <a:t>SECUENCIA 1</a:t>
            </a:r>
          </a:p>
          <a:p>
            <a:pPr marL="0" indent="0">
              <a:buNone/>
            </a:pPr>
            <a:r>
              <a:rPr lang="es-ES" b="1" dirty="0" smtClean="0">
                <a:solidFill>
                  <a:srgbClr val="800000"/>
                </a:solidFill>
              </a:rPr>
              <a:t>1.1 Big Close Up</a:t>
            </a:r>
          </a:p>
          <a:p>
            <a:pPr marL="0" indent="0">
              <a:buNone/>
            </a:pPr>
            <a:r>
              <a:rPr lang="es-ES" dirty="0" smtClean="0"/>
              <a:t>      María de frente con los ojos cerrados.</a:t>
            </a:r>
          </a:p>
          <a:p>
            <a:pPr marL="0" indent="0">
              <a:buNone/>
            </a:pPr>
            <a:r>
              <a:rPr lang="es-ES" b="1" dirty="0" smtClean="0">
                <a:solidFill>
                  <a:srgbClr val="800000"/>
                </a:solidFill>
              </a:rPr>
              <a:t>1.2 Close Up</a:t>
            </a:r>
          </a:p>
          <a:p>
            <a:pPr marL="0" indent="0">
              <a:buNone/>
            </a:pPr>
            <a:r>
              <a:rPr lang="es-ES" dirty="0" smtClean="0"/>
              <a:t>      María parpadea suavemente.</a:t>
            </a:r>
          </a:p>
          <a:p>
            <a:pPr marL="0" indent="0">
              <a:buNone/>
            </a:pPr>
            <a:r>
              <a:rPr lang="es-ES" b="1" dirty="0" smtClean="0">
                <a:solidFill>
                  <a:srgbClr val="800000"/>
                </a:solidFill>
              </a:rPr>
              <a:t>1.3 Big Close Up</a:t>
            </a:r>
          </a:p>
          <a:p>
            <a:pPr marL="0" indent="0">
              <a:buNone/>
            </a:pPr>
            <a:r>
              <a:rPr lang="es-ES" dirty="0" smtClean="0"/>
              <a:t>      Los </a:t>
            </a:r>
            <a:r>
              <a:rPr lang="es-ES" dirty="0"/>
              <a:t>labios de María hablando</a:t>
            </a:r>
            <a:r>
              <a:rPr lang="es-ES" dirty="0" smtClean="0"/>
              <a:t>.</a:t>
            </a:r>
          </a:p>
          <a:p>
            <a:pPr marL="0" indent="0">
              <a:buNone/>
            </a:pPr>
            <a:r>
              <a:rPr lang="es-ES" b="1" dirty="0" smtClean="0">
                <a:solidFill>
                  <a:srgbClr val="800000"/>
                </a:solidFill>
              </a:rPr>
              <a:t>1.4 Medium Shot</a:t>
            </a:r>
          </a:p>
          <a:p>
            <a:pPr marL="0" indent="0">
              <a:buNone/>
            </a:pPr>
            <a:r>
              <a:rPr lang="es-ES" dirty="0" smtClean="0"/>
              <a:t>      María sentada en el borde de una alberca</a:t>
            </a:r>
          </a:p>
        </p:txBody>
      </p:sp>
    </p:spTree>
    <p:extLst>
      <p:ext uri="{BB962C8B-B14F-4D97-AF65-F5344CB8AC3E}">
        <p14:creationId xmlns:p14="http://schemas.microsoft.com/office/powerpoint/2010/main" val="358867696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a:solidFill>
                  <a:srgbClr val="800000"/>
                </a:solidFill>
              </a:rPr>
              <a:t>Plan de trabajo</a:t>
            </a:r>
            <a:r>
              <a:rPr lang="es-ES" dirty="0"/>
              <a:t>: </a:t>
            </a:r>
            <a:r>
              <a:rPr lang="es-ES" sz="2800" dirty="0" smtClean="0"/>
              <a:t>El plan de trabajo se hace colocando las tiritas en orden de filmación, poniendo separadores negros en los días y con una leyenda que diga, “fin del día 1 de x” (número total de días a filmar) y dobles separadores negros al finalizar la semana. También en el separador negro se coloca el total de páginas y octavos que tiene cada día de rodaje.</a:t>
            </a:r>
            <a:endParaRPr lang="es-ES" sz="2800" dirty="0"/>
          </a:p>
          <a:p>
            <a:endParaRPr lang="es-ES" dirty="0"/>
          </a:p>
        </p:txBody>
      </p:sp>
    </p:spTree>
    <p:extLst>
      <p:ext uri="{BB962C8B-B14F-4D97-AF65-F5344CB8AC3E}">
        <p14:creationId xmlns:p14="http://schemas.microsoft.com/office/powerpoint/2010/main" val="29097073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Autofit/>
          </a:bodyPr>
          <a:lstStyle/>
          <a:p>
            <a:pPr algn="just"/>
            <a:r>
              <a:rPr lang="es-ES" sz="2600" dirty="0" smtClean="0"/>
              <a:t>La unidad para medir las secuencias será la página, y la dividiremos en octavos para fraccionarla.</a:t>
            </a:r>
          </a:p>
          <a:p>
            <a:pPr algn="just"/>
            <a:r>
              <a:rPr lang="es-ES" sz="2600" dirty="0" smtClean="0"/>
              <a:t>La duración mínima de una secuencia sería entonces de 1/8.</a:t>
            </a:r>
          </a:p>
          <a:p>
            <a:pPr algn="just"/>
            <a:r>
              <a:rPr lang="es-ES" sz="2600" dirty="0" smtClean="0"/>
              <a:t>Se calcula (es sólo una escala) que cada página de guión equivale aproximadamente a un minuto de pantalla.</a:t>
            </a:r>
          </a:p>
          <a:p>
            <a:pPr algn="just"/>
            <a:r>
              <a:rPr lang="es-ES" sz="2600" dirty="0" smtClean="0"/>
              <a:t>Una página = 8/8 = un minuto de tiempo en pantalla.</a:t>
            </a:r>
            <a:endParaRPr lang="es-ES" sz="2600" dirty="0"/>
          </a:p>
        </p:txBody>
      </p:sp>
    </p:spTree>
    <p:extLst>
      <p:ext uri="{BB962C8B-B14F-4D97-AF65-F5344CB8AC3E}">
        <p14:creationId xmlns:p14="http://schemas.microsoft.com/office/powerpoint/2010/main" val="31411165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800000"/>
                </a:solidFill>
              </a:rPr>
              <a:t>Presupuesto</a:t>
            </a:r>
            <a:r>
              <a:rPr lang="es-ES" dirty="0" smtClean="0"/>
              <a:t>: </a:t>
            </a:r>
            <a:r>
              <a:rPr lang="es-ES" sz="2800" dirty="0" smtClean="0"/>
              <a:t>Debe tener una metodología, no son sólo cifras que reflejen costos, sino el reflejo del entendimiento de la película que se quiere producir. El presupuesto debe dar seguridad en términos de económicos y de operación, se deben tomar en cuenta cada emplazamiento de cámara y sus implicaciones en el rodaje, la posproducción y hasta la exhibición al público.</a:t>
            </a:r>
            <a:endParaRPr lang="es-ES" sz="2800" dirty="0"/>
          </a:p>
        </p:txBody>
      </p:sp>
    </p:spTree>
    <p:extLst>
      <p:ext uri="{BB962C8B-B14F-4D97-AF65-F5344CB8AC3E}">
        <p14:creationId xmlns:p14="http://schemas.microsoft.com/office/powerpoint/2010/main" val="22483494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92500"/>
          </a:bodyPr>
          <a:lstStyle/>
          <a:p>
            <a:pPr marL="0" indent="0" algn="just">
              <a:buNone/>
            </a:pPr>
            <a:r>
              <a:rPr lang="es-ES" sz="2200" dirty="0" smtClean="0"/>
              <a:t>La base de un presupuesto se compone normalmente de cuatro grandes divisiones, las tres primeras vinculadas con factores de tiempo.</a:t>
            </a:r>
          </a:p>
          <a:p>
            <a:pPr algn="just"/>
            <a:r>
              <a:rPr lang="es-ES" b="1" dirty="0" smtClean="0">
                <a:solidFill>
                  <a:srgbClr val="800000"/>
                </a:solidFill>
              </a:rPr>
              <a:t>1ª Etapa. Desarrollo y arriba de la línea (Above the Line, ATL)</a:t>
            </a:r>
            <a:r>
              <a:rPr lang="es-ES" dirty="0" smtClean="0"/>
              <a:t>. Desarrollo del proyecto como tal –costos por guión, director, productores y talento principal y sus gastos-. Es la parte de decisión económica y creativa sobre el proyecto y los actores protagonistas. Los estadunidenses lo conocen como Above the Line (ATL) o arriba de la línea. La “línea” que traza se refiere a los gastos y costos previos al inicio de la producción formal, junto con los costos del personal creativo más importante.</a:t>
            </a:r>
            <a:endParaRPr lang="es-ES" dirty="0"/>
          </a:p>
        </p:txBody>
      </p:sp>
    </p:spTree>
    <p:extLst>
      <p:ext uri="{BB962C8B-B14F-4D97-AF65-F5344CB8AC3E}">
        <p14:creationId xmlns:p14="http://schemas.microsoft.com/office/powerpoint/2010/main" val="176435182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pic>
        <p:nvPicPr>
          <p:cNvPr id="4" name="Marcador de contenido 3" descr="IMG_1204.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9701" r="-20230"/>
          <a:stretch/>
        </p:blipFill>
        <p:spPr>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6425830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sz="2800" b="1" dirty="0" smtClean="0">
                <a:solidFill>
                  <a:srgbClr val="800000"/>
                </a:solidFill>
              </a:rPr>
              <a:t>2ª Etapa. Producción</a:t>
            </a:r>
            <a:r>
              <a:rPr lang="es-ES" dirty="0" smtClean="0"/>
              <a:t>. </a:t>
            </a:r>
            <a:r>
              <a:rPr lang="es-ES" sz="3200" dirty="0" smtClean="0"/>
              <a:t>Desde la preparación o preproducción, el rodaje con todos los materiales y servicios necesarios y el tiempo para “cerrar” esta etapa con todos los contratos necesarios. Aquí se incluyen todos los costos hasta tener un material filmado y listo para pasar a la edición.</a:t>
            </a:r>
            <a:endParaRPr lang="es-ES" sz="3200" dirty="0"/>
          </a:p>
        </p:txBody>
      </p:sp>
    </p:spTree>
    <p:extLst>
      <p:ext uri="{BB962C8B-B14F-4D97-AF65-F5344CB8AC3E}">
        <p14:creationId xmlns:p14="http://schemas.microsoft.com/office/powerpoint/2010/main" val="15801131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92500"/>
          </a:bodyPr>
          <a:lstStyle/>
          <a:p>
            <a:pPr marL="0" indent="0">
              <a:buNone/>
            </a:pPr>
            <a:r>
              <a:rPr lang="es-ES" b="1" dirty="0" smtClean="0">
                <a:solidFill>
                  <a:srgbClr val="800000"/>
                </a:solidFill>
              </a:rPr>
              <a:t>Que es el cine?</a:t>
            </a:r>
          </a:p>
          <a:p>
            <a:r>
              <a:rPr lang="es-ES" dirty="0" smtClean="0"/>
              <a:t>El cine es el 7º Arte,  es el arte heredado de todas las artes.</a:t>
            </a:r>
          </a:p>
          <a:p>
            <a:r>
              <a:rPr lang="es-ES" dirty="0" smtClean="0"/>
              <a:t>De la Arquitectura el cine toma los conocimientos  de la composición y perspectiva.</a:t>
            </a:r>
          </a:p>
          <a:p>
            <a:r>
              <a:rPr lang="es-ES" dirty="0" smtClean="0"/>
              <a:t>De la Literatura toma la palabra para escribir sus diálogos y sus historias.</a:t>
            </a:r>
          </a:p>
          <a:p>
            <a:r>
              <a:rPr lang="es-ES" dirty="0" smtClean="0"/>
              <a:t>De la Pintura toma el cromatismo (color).</a:t>
            </a:r>
          </a:p>
          <a:p>
            <a:r>
              <a:rPr lang="es-ES" dirty="0" smtClean="0"/>
              <a:t>De la Danza toma el movimiento.</a:t>
            </a:r>
          </a:p>
          <a:p>
            <a:r>
              <a:rPr lang="es-ES" dirty="0" smtClean="0"/>
              <a:t>De la Música toma la música, los parámetros para fundamentar su ritmo musical.</a:t>
            </a:r>
          </a:p>
        </p:txBody>
      </p:sp>
    </p:spTree>
    <p:extLst>
      <p:ext uri="{BB962C8B-B14F-4D97-AF65-F5344CB8AC3E}">
        <p14:creationId xmlns:p14="http://schemas.microsoft.com/office/powerpoint/2010/main" val="152431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pic>
        <p:nvPicPr>
          <p:cNvPr id="4" name="Marcador de contenido 3" descr="FullSizeRender.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1871" r="-12570"/>
          <a:stretch/>
        </p:blipFill>
        <p:spPr>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6740753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pPr algn="just"/>
            <a:r>
              <a:rPr lang="es-ES" b="1" dirty="0" smtClean="0">
                <a:solidFill>
                  <a:srgbClr val="800000"/>
                </a:solidFill>
              </a:rPr>
              <a:t>3ª Etapa. Postproducción</a:t>
            </a:r>
            <a:r>
              <a:rPr lang="es-ES" dirty="0" smtClean="0"/>
              <a:t>. </a:t>
            </a:r>
            <a:r>
              <a:rPr lang="es-ES" sz="2800" dirty="0" smtClean="0"/>
              <a:t>De la edición a la película terminada. Toda la postproducción de la imagen, corrección de color, efectos visuales, diseño de sonido, música, créditos, etc.</a:t>
            </a:r>
          </a:p>
          <a:p>
            <a:pPr algn="just"/>
            <a:r>
              <a:rPr lang="es-ES" sz="2800" b="1" dirty="0" smtClean="0">
                <a:solidFill>
                  <a:srgbClr val="800000"/>
                </a:solidFill>
              </a:rPr>
              <a:t>Otros</a:t>
            </a:r>
            <a:r>
              <a:rPr lang="es-ES" sz="2800" dirty="0" smtClean="0"/>
              <a:t>. En este rubro están los seguros, la fiesta de wrap (la conclusión de los trabajos de filmación de una película), los gastos especiales en prensa, los costos bancarios, el margen de ganancia para la productora, etc.</a:t>
            </a:r>
            <a:endParaRPr lang="es-ES" sz="2800" dirty="0"/>
          </a:p>
        </p:txBody>
      </p:sp>
    </p:spTree>
    <p:extLst>
      <p:ext uri="{BB962C8B-B14F-4D97-AF65-F5344CB8AC3E}">
        <p14:creationId xmlns:p14="http://schemas.microsoft.com/office/powerpoint/2010/main" val="2960020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pic>
        <p:nvPicPr>
          <p:cNvPr id="4" name="Marcador de contenido 3" descr="FullSizeRender-2.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5919" r="-13025"/>
          <a:stretch/>
        </p:blipFill>
        <p:spPr/>
      </p:pic>
    </p:spTree>
    <p:extLst>
      <p:ext uri="{BB962C8B-B14F-4D97-AF65-F5344CB8AC3E}">
        <p14:creationId xmlns:p14="http://schemas.microsoft.com/office/powerpoint/2010/main" val="371029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800000"/>
                </a:solidFill>
              </a:rPr>
              <a:t>Desglose de guión o breakdown</a:t>
            </a:r>
            <a:r>
              <a:rPr lang="es-ES" dirty="0" smtClean="0"/>
              <a:t>. </a:t>
            </a:r>
            <a:r>
              <a:rPr lang="es-ES" sz="2800" dirty="0" smtClean="0"/>
              <a:t>Desglosar significa “distinguir” o “detallar” los diferentes elementos que tiene cada una de las secuencias, desde actores, decorados y hasta equipo especial o necesidades especificas. </a:t>
            </a:r>
          </a:p>
          <a:p>
            <a:pPr marL="0" indent="0" algn="just">
              <a:buNone/>
            </a:pPr>
            <a:r>
              <a:rPr lang="es-ES" sz="2800" dirty="0" smtClean="0"/>
              <a:t>A continuación, el orden natural para hacer el desglose de manera correcta:</a:t>
            </a:r>
            <a:endParaRPr lang="es-ES" sz="2800" dirty="0"/>
          </a:p>
        </p:txBody>
      </p:sp>
    </p:spTree>
    <p:extLst>
      <p:ext uri="{BB962C8B-B14F-4D97-AF65-F5344CB8AC3E}">
        <p14:creationId xmlns:p14="http://schemas.microsoft.com/office/powerpoint/2010/main" val="15905746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FF0000"/>
                </a:solidFill>
              </a:rPr>
              <a:t>1. Lectura</a:t>
            </a:r>
            <a:r>
              <a:rPr lang="es-ES" dirty="0" smtClean="0"/>
              <a:t>: </a:t>
            </a:r>
            <a:r>
              <a:rPr lang="es-ES" sz="2800" dirty="0" smtClean="0"/>
              <a:t>Se debe hacer una primera lectura del guión para familiarizarse con él y hacer notas sobre las dudas y comentarios. Después, se realiza una segunda lectura, en la que se subraya el guión con un código de colores que resalte cada una de las diferentes categorías que se utilizan para desglosar.</a:t>
            </a:r>
            <a:endParaRPr lang="es-ES" sz="2800" dirty="0"/>
          </a:p>
        </p:txBody>
      </p:sp>
    </p:spTree>
    <p:extLst>
      <p:ext uri="{BB962C8B-B14F-4D97-AF65-F5344CB8AC3E}">
        <p14:creationId xmlns:p14="http://schemas.microsoft.com/office/powerpoint/2010/main" val="164805168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92500" lnSpcReduction="10000"/>
          </a:bodyPr>
          <a:lstStyle/>
          <a:p>
            <a:pPr algn="just"/>
            <a:r>
              <a:rPr lang="es-ES" b="1" dirty="0" smtClean="0">
                <a:solidFill>
                  <a:srgbClr val="FF0000"/>
                </a:solidFill>
              </a:rPr>
              <a:t>2. Subrayado</a:t>
            </a:r>
            <a:r>
              <a:rPr lang="es-ES" dirty="0" smtClean="0"/>
              <a:t>. </a:t>
            </a:r>
            <a:r>
              <a:rPr lang="es-ES" sz="2800" dirty="0" smtClean="0"/>
              <a:t>Es una tarea muy básica que permite detectar un primer nivel de necesidades para poder separarlas e identificarlas. Se sugiere utilizar lápices de colores de madera.</a:t>
            </a:r>
          </a:p>
          <a:p>
            <a:pPr marL="0" indent="0" algn="just">
              <a:buNone/>
            </a:pPr>
            <a:r>
              <a:rPr lang="es-ES" sz="2800" dirty="0" smtClean="0"/>
              <a:t> Las categorías y los colores que se usan comúnmente para identificarlas, son:</a:t>
            </a:r>
          </a:p>
          <a:p>
            <a:pPr>
              <a:buFontTx/>
              <a:buChar char="-"/>
            </a:pPr>
            <a:r>
              <a:rPr lang="es-ES" b="1" dirty="0" smtClean="0">
                <a:solidFill>
                  <a:srgbClr val="800000"/>
                </a:solidFill>
              </a:rPr>
              <a:t>Talento</a:t>
            </a:r>
            <a:r>
              <a:rPr lang="es-ES" dirty="0" smtClean="0">
                <a:solidFill>
                  <a:schemeClr val="tx1"/>
                </a:solidFill>
              </a:rPr>
              <a:t> – </a:t>
            </a:r>
            <a:r>
              <a:rPr lang="es-ES" dirty="0" smtClean="0">
                <a:solidFill>
                  <a:srgbClr val="DE0C0E"/>
                </a:solidFill>
              </a:rPr>
              <a:t>ROJO</a:t>
            </a:r>
          </a:p>
          <a:p>
            <a:pPr marL="0" indent="0" algn="just">
              <a:buNone/>
            </a:pPr>
            <a:r>
              <a:rPr lang="es-ES" sz="2800" dirty="0" smtClean="0">
                <a:solidFill>
                  <a:schemeClr val="tx1"/>
                </a:solidFill>
              </a:rPr>
              <a:t>Todas las partes en que los personajes tienen diálogos; cada vez que aparezca su nombre o se les mencione, a fin de detectar en qué secuencia participan.</a:t>
            </a:r>
          </a:p>
          <a:p>
            <a:pPr marL="0" indent="0">
              <a:buNone/>
            </a:pPr>
            <a:endParaRPr lang="es-ES" dirty="0" smtClean="0">
              <a:solidFill>
                <a:schemeClr val="tx1"/>
              </a:solidFill>
            </a:endParaRPr>
          </a:p>
        </p:txBody>
      </p:sp>
    </p:spTree>
    <p:extLst>
      <p:ext uri="{BB962C8B-B14F-4D97-AF65-F5344CB8AC3E}">
        <p14:creationId xmlns:p14="http://schemas.microsoft.com/office/powerpoint/2010/main" val="218587229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92500" lnSpcReduction="10000"/>
          </a:bodyPr>
          <a:lstStyle/>
          <a:p>
            <a:pPr>
              <a:buFontTx/>
              <a:buChar char="-"/>
            </a:pPr>
            <a:r>
              <a:rPr lang="es-ES" b="1" dirty="0">
                <a:solidFill>
                  <a:srgbClr val="800000"/>
                </a:solidFill>
              </a:rPr>
              <a:t>Dobles de acción (stunts) </a:t>
            </a:r>
            <a:r>
              <a:rPr lang="es-ES" dirty="0">
                <a:solidFill>
                  <a:srgbClr val="000000"/>
                </a:solidFill>
              </a:rPr>
              <a:t>– </a:t>
            </a:r>
            <a:r>
              <a:rPr lang="es-ES" dirty="0" smtClean="0">
                <a:solidFill>
                  <a:srgbClr val="FF6600"/>
                </a:solidFill>
              </a:rPr>
              <a:t>NARANJA</a:t>
            </a:r>
          </a:p>
          <a:p>
            <a:pPr marL="0" indent="0" algn="just">
              <a:buNone/>
            </a:pPr>
            <a:r>
              <a:rPr lang="es-ES" sz="2800" dirty="0" smtClean="0">
                <a:solidFill>
                  <a:srgbClr val="000000"/>
                </a:solidFill>
              </a:rPr>
              <a:t>Las partes donde los o actrices necesitan ser sustituidos por especialistas para no ponerlos en riesgo (choques, golpes, caídas, actos intrépidos, cabalgatas a gran velocidad, etc.)</a:t>
            </a:r>
            <a:endParaRPr lang="es-ES" sz="2800" dirty="0">
              <a:solidFill>
                <a:srgbClr val="000000"/>
              </a:solidFill>
            </a:endParaRPr>
          </a:p>
          <a:p>
            <a:pPr>
              <a:buFontTx/>
              <a:buChar char="-"/>
            </a:pPr>
            <a:r>
              <a:rPr lang="es-ES" b="1" dirty="0">
                <a:solidFill>
                  <a:srgbClr val="800000"/>
                </a:solidFill>
              </a:rPr>
              <a:t>Extras</a:t>
            </a:r>
            <a:r>
              <a:rPr lang="es-ES" dirty="0">
                <a:solidFill>
                  <a:schemeClr val="tx1"/>
                </a:solidFill>
              </a:rPr>
              <a:t> – </a:t>
            </a:r>
            <a:r>
              <a:rPr lang="es-ES" dirty="0" smtClean="0">
                <a:solidFill>
                  <a:schemeClr val="bg2">
                    <a:lumMod val="50000"/>
                  </a:schemeClr>
                </a:solidFill>
              </a:rPr>
              <a:t>GRIS</a:t>
            </a:r>
          </a:p>
          <a:p>
            <a:pPr marL="0" indent="0" algn="just">
              <a:buNone/>
            </a:pPr>
            <a:r>
              <a:rPr lang="es-ES" sz="2800" dirty="0" smtClean="0">
                <a:solidFill>
                  <a:srgbClr val="000000"/>
                </a:solidFill>
              </a:rPr>
              <a:t>Todas las personas necesarias para crear la atmósfera y hacer verosímil el entorno de los personajes principales. Los extras no tienen diálogos y suelen en cambio, tener “coreografías” y acciones grupales.</a:t>
            </a:r>
            <a:endParaRPr lang="es-ES" sz="2800" dirty="0">
              <a:solidFill>
                <a:srgbClr val="000000"/>
              </a:solidFill>
            </a:endParaRPr>
          </a:p>
          <a:p>
            <a:endParaRPr lang="es-ES" dirty="0">
              <a:solidFill>
                <a:srgbClr val="6C6C73"/>
              </a:solidFill>
            </a:endParaRPr>
          </a:p>
        </p:txBody>
      </p:sp>
    </p:spTree>
    <p:extLst>
      <p:ext uri="{BB962C8B-B14F-4D97-AF65-F5344CB8AC3E}">
        <p14:creationId xmlns:p14="http://schemas.microsoft.com/office/powerpoint/2010/main" val="116955215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pPr>
              <a:buFontTx/>
              <a:buChar char="-"/>
            </a:pPr>
            <a:r>
              <a:rPr lang="es-ES" b="1" dirty="0">
                <a:solidFill>
                  <a:srgbClr val="800000"/>
                </a:solidFill>
              </a:rPr>
              <a:t>Bits</a:t>
            </a:r>
            <a:r>
              <a:rPr lang="es-ES" dirty="0">
                <a:solidFill>
                  <a:schemeClr val="tx1"/>
                </a:solidFill>
              </a:rPr>
              <a:t> </a:t>
            </a:r>
            <a:r>
              <a:rPr lang="es-ES" dirty="0" smtClean="0">
                <a:solidFill>
                  <a:schemeClr val="tx1"/>
                </a:solidFill>
              </a:rPr>
              <a:t>– </a:t>
            </a:r>
            <a:r>
              <a:rPr lang="es-ES" dirty="0" smtClean="0">
                <a:solidFill>
                  <a:srgbClr val="FFFF00"/>
                </a:solidFill>
              </a:rPr>
              <a:t>AMARILLO</a:t>
            </a:r>
          </a:p>
          <a:p>
            <a:pPr marL="0" indent="0" algn="just">
              <a:buNone/>
            </a:pPr>
            <a:r>
              <a:rPr lang="es-ES" sz="2800" dirty="0" smtClean="0">
                <a:solidFill>
                  <a:schemeClr val="tx1"/>
                </a:solidFill>
              </a:rPr>
              <a:t>Es aquel personaje que no tiene diálogos y que no requiere ser interpretado por un actor, pero se distingue de los extras por tener participación individual (el cantinero, el mesero, el oficinista).</a:t>
            </a:r>
            <a:endParaRPr lang="es-ES" sz="2800" dirty="0">
              <a:solidFill>
                <a:schemeClr val="tx1"/>
              </a:solidFill>
            </a:endParaRPr>
          </a:p>
          <a:p>
            <a:r>
              <a:rPr lang="es-ES" b="1" dirty="0">
                <a:solidFill>
                  <a:srgbClr val="800000"/>
                </a:solidFill>
              </a:rPr>
              <a:t>Decorados / Sets </a:t>
            </a:r>
            <a:r>
              <a:rPr lang="es-ES" dirty="0">
                <a:solidFill>
                  <a:schemeClr val="tx1"/>
                </a:solidFill>
              </a:rPr>
              <a:t>– </a:t>
            </a:r>
            <a:r>
              <a:rPr lang="es-ES" dirty="0">
                <a:solidFill>
                  <a:srgbClr val="008000"/>
                </a:solidFill>
              </a:rPr>
              <a:t>VERDE</a:t>
            </a:r>
          </a:p>
          <a:p>
            <a:pPr marL="0" indent="0" algn="just">
              <a:buNone/>
            </a:pPr>
            <a:r>
              <a:rPr lang="es-ES" sz="2800" dirty="0" smtClean="0"/>
              <a:t>Todos los ambientes o espacios diversos en los que transcurre la historia y sus elementos de decoración.</a:t>
            </a:r>
            <a:endParaRPr lang="es-ES" sz="2800" dirty="0"/>
          </a:p>
        </p:txBody>
      </p:sp>
    </p:spTree>
    <p:extLst>
      <p:ext uri="{BB962C8B-B14F-4D97-AF65-F5344CB8AC3E}">
        <p14:creationId xmlns:p14="http://schemas.microsoft.com/office/powerpoint/2010/main" val="10668700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r>
              <a:rPr lang="es-ES" b="1" dirty="0">
                <a:solidFill>
                  <a:srgbClr val="800000"/>
                </a:solidFill>
              </a:rPr>
              <a:t>Efectos especiales </a:t>
            </a:r>
            <a:r>
              <a:rPr lang="es-ES" dirty="0">
                <a:solidFill>
                  <a:schemeClr val="tx1"/>
                </a:solidFill>
              </a:rPr>
              <a:t>– </a:t>
            </a:r>
            <a:r>
              <a:rPr lang="es-ES" dirty="0">
                <a:solidFill>
                  <a:srgbClr val="6695DA"/>
                </a:solidFill>
              </a:rPr>
              <a:t>AZUL </a:t>
            </a:r>
            <a:r>
              <a:rPr lang="es-ES" dirty="0" smtClean="0">
                <a:solidFill>
                  <a:srgbClr val="6695DA"/>
                </a:solidFill>
              </a:rPr>
              <a:t>CLARO</a:t>
            </a:r>
          </a:p>
          <a:p>
            <a:pPr marL="0" indent="0" algn="just">
              <a:buNone/>
            </a:pPr>
            <a:r>
              <a:rPr lang="es-ES" sz="2800" dirty="0" smtClean="0">
                <a:solidFill>
                  <a:schemeClr val="tx1"/>
                </a:solidFill>
              </a:rPr>
              <a:t>Los efectos físicos que se filman durante el rodaje, como disparos, lluvia, rayos, humo, etc.</a:t>
            </a:r>
            <a:endParaRPr lang="es-ES" sz="2800" dirty="0">
              <a:solidFill>
                <a:srgbClr val="6695DA"/>
              </a:solidFill>
            </a:endParaRPr>
          </a:p>
          <a:p>
            <a:r>
              <a:rPr lang="es-ES" b="1" dirty="0">
                <a:solidFill>
                  <a:srgbClr val="800000"/>
                </a:solidFill>
              </a:rPr>
              <a:t>Utilería (props) </a:t>
            </a:r>
            <a:r>
              <a:rPr lang="es-ES" dirty="0">
                <a:solidFill>
                  <a:schemeClr val="tx1"/>
                </a:solidFill>
              </a:rPr>
              <a:t>– </a:t>
            </a:r>
            <a:r>
              <a:rPr lang="es-ES" dirty="0" smtClean="0">
                <a:solidFill>
                  <a:srgbClr val="7F0080"/>
                </a:solidFill>
              </a:rPr>
              <a:t>VIOLETA</a:t>
            </a:r>
          </a:p>
          <a:p>
            <a:pPr marL="0" indent="0" algn="just">
              <a:buNone/>
            </a:pPr>
            <a:r>
              <a:rPr lang="es-ES" sz="2800" dirty="0" smtClean="0">
                <a:solidFill>
                  <a:schemeClr val="tx1"/>
                </a:solidFill>
              </a:rPr>
              <a:t>Todos los objetos que se necesitan y entran en contacto con los actores para la realización de una escena o que se utilizan o colocan en cuadro (por ejemplo, encendedor, cigarrillos, vaso de vino, cámara, cubiertos, lentes, anillo, retratos, etc.)</a:t>
            </a:r>
            <a:endParaRPr lang="es-ES" sz="2800" dirty="0">
              <a:solidFill>
                <a:schemeClr val="tx1"/>
              </a:solidFill>
            </a:endParaRPr>
          </a:p>
        </p:txBody>
      </p:sp>
    </p:spTree>
    <p:extLst>
      <p:ext uri="{BB962C8B-B14F-4D97-AF65-F5344CB8AC3E}">
        <p14:creationId xmlns:p14="http://schemas.microsoft.com/office/powerpoint/2010/main" val="39799471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r>
              <a:rPr lang="es-ES" b="1" dirty="0">
                <a:solidFill>
                  <a:srgbClr val="800000"/>
                </a:solidFill>
              </a:rPr>
              <a:t>Vehículos / Animales </a:t>
            </a:r>
            <a:r>
              <a:rPr lang="es-ES" dirty="0">
                <a:solidFill>
                  <a:schemeClr val="tx1"/>
                </a:solidFill>
              </a:rPr>
              <a:t>– </a:t>
            </a:r>
            <a:r>
              <a:rPr lang="es-ES" dirty="0" smtClean="0">
                <a:solidFill>
                  <a:srgbClr val="FF5765"/>
                </a:solidFill>
              </a:rPr>
              <a:t>ROSA</a:t>
            </a:r>
          </a:p>
          <a:p>
            <a:pPr marL="0" indent="0" algn="just">
              <a:buNone/>
            </a:pPr>
            <a:r>
              <a:rPr lang="es-ES" sz="2800" dirty="0" smtClean="0">
                <a:solidFill>
                  <a:schemeClr val="tx1"/>
                </a:solidFill>
              </a:rPr>
              <a:t>Vehículos y animales principales y de atmósfera (coches en una calle de la ciudad, animales de una granja, perros, etc.</a:t>
            </a:r>
            <a:endParaRPr lang="es-ES" sz="2800" dirty="0">
              <a:solidFill>
                <a:schemeClr val="tx1"/>
              </a:solidFill>
            </a:endParaRPr>
          </a:p>
          <a:p>
            <a:r>
              <a:rPr lang="es-ES" b="1" dirty="0">
                <a:solidFill>
                  <a:srgbClr val="800000"/>
                </a:solidFill>
              </a:rPr>
              <a:t>Vestuario</a:t>
            </a:r>
            <a:r>
              <a:rPr lang="es-ES" dirty="0">
                <a:solidFill>
                  <a:schemeClr val="tx1"/>
                </a:solidFill>
              </a:rPr>
              <a:t> – </a:t>
            </a:r>
            <a:r>
              <a:rPr lang="es-ES" dirty="0">
                <a:solidFill>
                  <a:srgbClr val="0B3E95"/>
                </a:solidFill>
              </a:rPr>
              <a:t>AZUL </a:t>
            </a:r>
            <a:r>
              <a:rPr lang="es-ES" dirty="0" smtClean="0">
                <a:solidFill>
                  <a:srgbClr val="0B3E95"/>
                </a:solidFill>
              </a:rPr>
              <a:t>OSCURO</a:t>
            </a:r>
          </a:p>
          <a:p>
            <a:pPr marL="0" indent="0" algn="just">
              <a:buNone/>
            </a:pPr>
            <a:r>
              <a:rPr lang="es-ES" sz="2800" dirty="0" smtClean="0">
                <a:solidFill>
                  <a:schemeClr val="tx1"/>
                </a:solidFill>
              </a:rPr>
              <a:t>Todas las referencias al vestuario de los actores y extras, así como una posible numeración de los mismos para dimensionar cuántos cambios tiene un personaje.</a:t>
            </a:r>
            <a:endParaRPr lang="es-ES" dirty="0">
              <a:solidFill>
                <a:srgbClr val="3366FF"/>
              </a:solidFill>
            </a:endParaRPr>
          </a:p>
        </p:txBody>
      </p:sp>
    </p:spTree>
    <p:extLst>
      <p:ext uri="{BB962C8B-B14F-4D97-AF65-F5344CB8AC3E}">
        <p14:creationId xmlns:p14="http://schemas.microsoft.com/office/powerpoint/2010/main" val="203595342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a:bodyPr>
          <a:lstStyle/>
          <a:p>
            <a:r>
              <a:rPr lang="es-ES" sz="4000" dirty="0" smtClean="0"/>
              <a:t>Entonces, el Cine es un lenguaje en la medida que a través de él, un artista  es capaz de expresar un sentimiento, una vida, etc.</a:t>
            </a:r>
          </a:p>
        </p:txBody>
      </p:sp>
    </p:spTree>
    <p:extLst>
      <p:ext uri="{BB962C8B-B14F-4D97-AF65-F5344CB8AC3E}">
        <p14:creationId xmlns:p14="http://schemas.microsoft.com/office/powerpoint/2010/main" val="3184618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r>
              <a:rPr lang="es-ES" b="1" dirty="0">
                <a:solidFill>
                  <a:srgbClr val="800000"/>
                </a:solidFill>
              </a:rPr>
              <a:t>Maquillaje / Peinado </a:t>
            </a:r>
            <a:r>
              <a:rPr lang="es-ES" dirty="0">
                <a:solidFill>
                  <a:schemeClr val="tx1"/>
                </a:solidFill>
              </a:rPr>
              <a:t>– </a:t>
            </a:r>
            <a:r>
              <a:rPr lang="es-ES" dirty="0" smtClean="0">
                <a:solidFill>
                  <a:schemeClr val="accent1"/>
                </a:solidFill>
              </a:rPr>
              <a:t>MARRÓN</a:t>
            </a:r>
          </a:p>
          <a:p>
            <a:pPr marL="0" indent="0" algn="just">
              <a:buNone/>
            </a:pPr>
            <a:r>
              <a:rPr lang="es-ES" sz="2800" dirty="0" smtClean="0">
                <a:solidFill>
                  <a:srgbClr val="000000"/>
                </a:solidFill>
              </a:rPr>
              <a:t>Todas las referencias al maquillaje y peinados de los actores y extras.</a:t>
            </a:r>
            <a:endParaRPr lang="es-ES" sz="2800" dirty="0">
              <a:solidFill>
                <a:srgbClr val="000000"/>
              </a:solidFill>
            </a:endParaRPr>
          </a:p>
          <a:p>
            <a:r>
              <a:rPr lang="es-ES" b="1" dirty="0">
                <a:solidFill>
                  <a:srgbClr val="800000"/>
                </a:solidFill>
              </a:rPr>
              <a:t>Sonido / Música </a:t>
            </a:r>
            <a:r>
              <a:rPr lang="es-ES" dirty="0">
                <a:solidFill>
                  <a:schemeClr val="tx1"/>
                </a:solidFill>
              </a:rPr>
              <a:t>– </a:t>
            </a:r>
            <a:r>
              <a:rPr lang="es-ES" dirty="0" smtClean="0">
                <a:solidFill>
                  <a:srgbClr val="591246"/>
                </a:solidFill>
              </a:rPr>
              <a:t>LILA</a:t>
            </a:r>
          </a:p>
          <a:p>
            <a:pPr marL="0" indent="0" algn="just">
              <a:buNone/>
            </a:pPr>
            <a:r>
              <a:rPr lang="es-ES" sz="2800" dirty="0" smtClean="0">
                <a:solidFill>
                  <a:schemeClr val="tx1"/>
                </a:solidFill>
              </a:rPr>
              <a:t>Todas las referencias a la música tanto ejecutada como de fondo y los sonidos específicos de ambiente.</a:t>
            </a:r>
            <a:endParaRPr lang="es-ES" sz="2800" dirty="0">
              <a:solidFill>
                <a:schemeClr val="tx1"/>
              </a:solidFill>
            </a:endParaRPr>
          </a:p>
        </p:txBody>
      </p:sp>
    </p:spTree>
    <p:extLst>
      <p:ext uri="{BB962C8B-B14F-4D97-AF65-F5344CB8AC3E}">
        <p14:creationId xmlns:p14="http://schemas.microsoft.com/office/powerpoint/2010/main" val="17166071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r>
              <a:rPr lang="es-ES" b="1" dirty="0">
                <a:solidFill>
                  <a:srgbClr val="800000"/>
                </a:solidFill>
              </a:rPr>
              <a:t>Equipo especial </a:t>
            </a:r>
            <a:r>
              <a:rPr lang="es-ES" dirty="0">
                <a:solidFill>
                  <a:schemeClr val="tx1"/>
                </a:solidFill>
              </a:rPr>
              <a:t>– </a:t>
            </a:r>
            <a:r>
              <a:rPr lang="es-ES" dirty="0" smtClean="0">
                <a:solidFill>
                  <a:srgbClr val="CCFFCC"/>
                </a:solidFill>
              </a:rPr>
              <a:t>OCRE</a:t>
            </a:r>
          </a:p>
          <a:p>
            <a:pPr marL="0" indent="0" algn="just">
              <a:buNone/>
            </a:pPr>
            <a:r>
              <a:rPr lang="es-ES" sz="2800" dirty="0" smtClean="0">
                <a:solidFill>
                  <a:srgbClr val="000000"/>
                </a:solidFill>
              </a:rPr>
              <a:t>Todas las referencias a necesidades especiales (por ejemplo, grúas, una embarcación para filmar, luces extras para una escena en foro, etc.</a:t>
            </a:r>
            <a:endParaRPr lang="es-ES" sz="2800" dirty="0">
              <a:solidFill>
                <a:srgbClr val="000000"/>
              </a:solidFill>
            </a:endParaRPr>
          </a:p>
          <a:p>
            <a:r>
              <a:rPr lang="es-ES" b="1" dirty="0">
                <a:solidFill>
                  <a:srgbClr val="800000"/>
                </a:solidFill>
              </a:rPr>
              <a:t>Notas de producción </a:t>
            </a:r>
            <a:r>
              <a:rPr lang="es-ES" dirty="0">
                <a:solidFill>
                  <a:schemeClr val="tx1"/>
                </a:solidFill>
              </a:rPr>
              <a:t>– </a:t>
            </a:r>
            <a:r>
              <a:rPr lang="es-ES" dirty="0">
                <a:solidFill>
                  <a:srgbClr val="3366FF"/>
                </a:solidFill>
              </a:rPr>
              <a:t>AZUL </a:t>
            </a:r>
            <a:r>
              <a:rPr lang="es-ES" dirty="0" smtClean="0">
                <a:solidFill>
                  <a:srgbClr val="3366FF"/>
                </a:solidFill>
              </a:rPr>
              <a:t>REY</a:t>
            </a:r>
          </a:p>
          <a:p>
            <a:pPr marL="0" indent="0">
              <a:buNone/>
            </a:pPr>
            <a:r>
              <a:rPr lang="es-ES" sz="2800" dirty="0" smtClean="0">
                <a:solidFill>
                  <a:schemeClr val="tx1"/>
                </a:solidFill>
              </a:rPr>
              <a:t>Todos los comentarios referentes a la secuencia que merezcan ser resaltados; aquí es pertinente empezar a hacer preguntas o suponer imprevistos.</a:t>
            </a:r>
            <a:endParaRPr lang="es-ES" sz="2800" dirty="0">
              <a:solidFill>
                <a:schemeClr val="tx1"/>
              </a:solidFill>
            </a:endParaRPr>
          </a:p>
        </p:txBody>
      </p:sp>
    </p:spTree>
    <p:extLst>
      <p:ext uri="{BB962C8B-B14F-4D97-AF65-F5344CB8AC3E}">
        <p14:creationId xmlns:p14="http://schemas.microsoft.com/office/powerpoint/2010/main" val="41126403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800000"/>
                </a:solidFill>
              </a:rPr>
              <a:t>Ruta crítica o cronograma</a:t>
            </a:r>
            <a:r>
              <a:rPr lang="es-ES" dirty="0" smtClean="0"/>
              <a:t>. </a:t>
            </a:r>
            <a:r>
              <a:rPr lang="es-ES" sz="2800" dirty="0" smtClean="0"/>
              <a:t>Es un calendario con todas las etapas de la película y en qué momento sucederán; se suele hacer por semanas.</a:t>
            </a:r>
          </a:p>
          <a:p>
            <a:pPr marL="0" indent="0" algn="just">
              <a:buNone/>
            </a:pPr>
            <a:endParaRPr lang="es-ES" sz="2800" dirty="0" smtClean="0"/>
          </a:p>
          <a:p>
            <a:pPr algn="just"/>
            <a:r>
              <a:rPr lang="es-ES" b="1" dirty="0" smtClean="0">
                <a:solidFill>
                  <a:srgbClr val="800000"/>
                </a:solidFill>
              </a:rPr>
              <a:t>Plantillas / Sets</a:t>
            </a:r>
            <a:r>
              <a:rPr lang="es-ES" dirty="0" smtClean="0"/>
              <a:t>. </a:t>
            </a:r>
            <a:r>
              <a:rPr lang="es-ES" sz="2800" dirty="0" smtClean="0"/>
              <a:t>Las ubicaciones teóricas en papel de los actores, la decoración y la cámara. Esencial para la planeación de una buena toma.</a:t>
            </a:r>
            <a:endParaRPr lang="es-ES" sz="2800" dirty="0"/>
          </a:p>
        </p:txBody>
      </p:sp>
    </p:spTree>
    <p:extLst>
      <p:ext uri="{BB962C8B-B14F-4D97-AF65-F5344CB8AC3E}">
        <p14:creationId xmlns:p14="http://schemas.microsoft.com/office/powerpoint/2010/main" val="2280409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pic>
        <p:nvPicPr>
          <p:cNvPr id="4" name="Marcador de contenido 3" descr="image1-1.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7164" r="-15821"/>
          <a:stretch/>
        </p:blipFill>
        <p:spPr>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579688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pPr algn="just"/>
            <a:r>
              <a:rPr lang="es-ES" sz="2800" dirty="0" smtClean="0"/>
              <a:t>La cámara es un cuadro donde se anota el número de toma y en la base de un triángulo (la parte abierta) se señala hacia donde apunta la misma.</a:t>
            </a:r>
          </a:p>
          <a:p>
            <a:pPr algn="just"/>
            <a:r>
              <a:rPr lang="es-ES" sz="2800" dirty="0" smtClean="0"/>
              <a:t>Los personajes se hacen con un círculo (como si fuera la cabeza) y se les pone una nariz en el vértice, señalando hacia donde están viendo. Si hay varios personajes, se sugiere poner una letra para reconocerlos.</a:t>
            </a:r>
          </a:p>
        </p:txBody>
      </p:sp>
    </p:spTree>
    <p:extLst>
      <p:ext uri="{BB962C8B-B14F-4D97-AF65-F5344CB8AC3E}">
        <p14:creationId xmlns:p14="http://schemas.microsoft.com/office/powerpoint/2010/main" val="1329231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r>
              <a:rPr lang="es-ES" dirty="0" smtClean="0"/>
              <a:t>Se deben dibujar también los objetos de decoración, a fin de poder mostrar en papel, los movimientos de los personajes y de la cámara. Aquí dibujamos, para ilustrarlo, una habitación con dos camas y un buró al centro. En el ejemplo, tenemos las siguientes tomas:</a:t>
            </a:r>
          </a:p>
          <a:p>
            <a:r>
              <a:rPr lang="es-ES" dirty="0" smtClean="0"/>
              <a:t>2.1 Se ve el personaje A que comienza a caminar hacia la cama en un full shot.</a:t>
            </a:r>
          </a:p>
          <a:p>
            <a:r>
              <a:rPr lang="es-ES" dirty="0" smtClean="0"/>
              <a:t>2.2 Con una referencia del personaje B (que está acostado), vemos al personaje A que se acerca a su lado para hablar con él.</a:t>
            </a:r>
            <a:endParaRPr lang="es-ES" dirty="0"/>
          </a:p>
          <a:p>
            <a:endParaRPr lang="es-ES" dirty="0"/>
          </a:p>
        </p:txBody>
      </p:sp>
    </p:spTree>
    <p:extLst>
      <p:ext uri="{BB962C8B-B14F-4D97-AF65-F5344CB8AC3E}">
        <p14:creationId xmlns:p14="http://schemas.microsoft.com/office/powerpoint/2010/main" val="8283060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r>
              <a:rPr lang="es-ES" dirty="0" smtClean="0"/>
              <a:t>2.3 POV (punto de vista) A viendo hacia B.</a:t>
            </a:r>
          </a:p>
          <a:p>
            <a:r>
              <a:rPr lang="es-ES" dirty="0" smtClean="0"/>
              <a:t>2.4 POV B viendo hacia A.</a:t>
            </a:r>
          </a:p>
          <a:p>
            <a:r>
              <a:rPr lang="es-ES" dirty="0" smtClean="0"/>
              <a:t>En esta ilustración de los emplazamientos, permite una preparación más precisa.</a:t>
            </a:r>
          </a:p>
          <a:p>
            <a:endParaRPr lang="es-ES" dirty="0"/>
          </a:p>
          <a:p>
            <a:r>
              <a:rPr lang="es-ES" b="1" dirty="0" smtClean="0">
                <a:solidFill>
                  <a:srgbClr val="800000"/>
                </a:solidFill>
              </a:rPr>
              <a:t>Propuesta sonora</a:t>
            </a:r>
            <a:r>
              <a:rPr lang="es-ES" dirty="0" smtClean="0"/>
              <a:t>. Al igual que con los otros rubros, el diseño de sonido y música deben responder a una lógica, pues la música es otro protagonista.</a:t>
            </a:r>
            <a:endParaRPr lang="es-ES" dirty="0"/>
          </a:p>
        </p:txBody>
      </p:sp>
    </p:spTree>
    <p:extLst>
      <p:ext uri="{BB962C8B-B14F-4D97-AF65-F5344CB8AC3E}">
        <p14:creationId xmlns:p14="http://schemas.microsoft.com/office/powerpoint/2010/main" val="11589828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r>
              <a:rPr lang="es-ES" b="1" dirty="0" smtClean="0">
                <a:solidFill>
                  <a:srgbClr val="800000"/>
                </a:solidFill>
              </a:rPr>
              <a:t>Ficha técnica</a:t>
            </a:r>
            <a:r>
              <a:rPr lang="es-ES" dirty="0" smtClean="0"/>
              <a:t>. Es fundamental saber quienes trabajan en el proyecto. Se deben mencionar los puestos de mayor relevancia: Productor, director, fotógrafo, director de arte, editor, sonidista y músico, aunque obviamente sean, en principio, sólo propuestas.</a:t>
            </a:r>
            <a:endParaRPr lang="es-ES" dirty="0"/>
          </a:p>
        </p:txBody>
      </p:sp>
    </p:spTree>
    <p:extLst>
      <p:ext uri="{BB962C8B-B14F-4D97-AF65-F5344CB8AC3E}">
        <p14:creationId xmlns:p14="http://schemas.microsoft.com/office/powerpoint/2010/main" val="2703107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a:bodyPr>
          <a:lstStyle/>
          <a:p>
            <a:pPr algn="just"/>
            <a:r>
              <a:rPr lang="es-ES" sz="4800" dirty="0" smtClean="0"/>
              <a:t>Ahora, como elaboramos una Carpeta de Producción.</a:t>
            </a:r>
            <a:endParaRPr lang="es-ES" sz="4800" dirty="0"/>
          </a:p>
        </p:txBody>
      </p:sp>
    </p:spTree>
    <p:extLst>
      <p:ext uri="{BB962C8B-B14F-4D97-AF65-F5344CB8AC3E}">
        <p14:creationId xmlns:p14="http://schemas.microsoft.com/office/powerpoint/2010/main" val="34182132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85000" lnSpcReduction="10000"/>
          </a:bodyPr>
          <a:lstStyle/>
          <a:p>
            <a:r>
              <a:rPr lang="es-ES" b="1" dirty="0" smtClean="0">
                <a:solidFill>
                  <a:srgbClr val="800000"/>
                </a:solidFill>
              </a:rPr>
              <a:t>Sinopsis</a:t>
            </a:r>
            <a:r>
              <a:rPr lang="es-ES" dirty="0" smtClean="0"/>
              <a:t>: Breve y convincente (de 10 a 20 renglones</a:t>
            </a:r>
            <a:r>
              <a:rPr lang="es-ES" dirty="0" smtClean="0"/>
              <a:t>) Texto en el que se resume la historia, qui</a:t>
            </a:r>
            <a:r>
              <a:rPr lang="es-ES" dirty="0" smtClean="0"/>
              <a:t>é</a:t>
            </a:r>
            <a:r>
              <a:rPr lang="es-ES" dirty="0" smtClean="0"/>
              <a:t>n es el protagonista</a:t>
            </a:r>
            <a:r>
              <a:rPr lang="es-ES" smtClean="0"/>
              <a:t>, qu</a:t>
            </a:r>
            <a:r>
              <a:rPr lang="es-ES" smtClean="0"/>
              <a:t>é</a:t>
            </a:r>
            <a:r>
              <a:rPr lang="es-ES" smtClean="0"/>
              <a:t> </a:t>
            </a:r>
            <a:r>
              <a:rPr lang="es-ES" dirty="0" smtClean="0"/>
              <a:t>otros personajes participan en los hechos narrados, qu</a:t>
            </a:r>
            <a:r>
              <a:rPr lang="es-ES" dirty="0" smtClean="0"/>
              <a:t>é sucesos tienen lugar y dónde y cuándo transcurren.</a:t>
            </a:r>
            <a:endParaRPr lang="es-ES" dirty="0" smtClean="0"/>
          </a:p>
          <a:p>
            <a:r>
              <a:rPr lang="es-ES" b="1" dirty="0" smtClean="0">
                <a:solidFill>
                  <a:srgbClr val="800000"/>
                </a:solidFill>
              </a:rPr>
              <a:t>Guión</a:t>
            </a:r>
            <a:r>
              <a:rPr lang="es-ES" dirty="0" smtClean="0"/>
              <a:t>: En un formato profesional</a:t>
            </a:r>
          </a:p>
          <a:p>
            <a:pPr algn="just"/>
            <a:r>
              <a:rPr lang="es-ES" b="1" dirty="0" smtClean="0">
                <a:solidFill>
                  <a:srgbClr val="800000"/>
                </a:solidFill>
              </a:rPr>
              <a:t>Propuesta del Director</a:t>
            </a:r>
            <a:r>
              <a:rPr lang="es-ES" dirty="0" smtClean="0"/>
              <a:t>: También llamada visualización o texto del director. En este texto todos esperan que el autor explique y convenza. Aquí explicamos de alguna manera la visualización general de la película. Es también un texto explicativo y la justificación del director del porqué se debe realizar dicha película. Aquí claramente se incluyen los aspectos de género (documental, drama, comedia, etc.), tema, personajes, fotografía, y la manera de cómo será contada, es decir, los valores de producción.</a:t>
            </a:r>
            <a:endParaRPr lang="es-ES" dirty="0"/>
          </a:p>
        </p:txBody>
      </p:sp>
    </p:spTree>
    <p:extLst>
      <p:ext uri="{BB962C8B-B14F-4D97-AF65-F5344CB8AC3E}">
        <p14:creationId xmlns:p14="http://schemas.microsoft.com/office/powerpoint/2010/main" val="24828966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pPr algn="just"/>
            <a:r>
              <a:rPr lang="es-ES" b="1" dirty="0" smtClean="0">
                <a:solidFill>
                  <a:srgbClr val="800000"/>
                </a:solidFill>
              </a:rPr>
              <a:t>Propuesta de arte</a:t>
            </a:r>
            <a:r>
              <a:rPr lang="es-ES" dirty="0" smtClean="0"/>
              <a:t>: </a:t>
            </a:r>
            <a:r>
              <a:rPr lang="es-ES" sz="2800" dirty="0" smtClean="0"/>
              <a:t>Es importante darle una atmósfera a la película, por lo que la propuesta del diseño debe ser atractiva y adecuada. Aquí podemos ya definir una paleta de colores que sería la base para toda la estética del film. En la carpeta madre, se deben guardar todo tipo de referencias (recortes, imágenes, clips de otras películas, etc.) con el objeto de ayudar a crear una propuesta estética.</a:t>
            </a:r>
            <a:endParaRPr lang="es-ES" sz="2800" dirty="0"/>
          </a:p>
        </p:txBody>
      </p:sp>
    </p:spTree>
    <p:extLst>
      <p:ext uri="{BB962C8B-B14F-4D97-AF65-F5344CB8AC3E}">
        <p14:creationId xmlns:p14="http://schemas.microsoft.com/office/powerpoint/2010/main" val="3551825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fontScale="92500"/>
          </a:bodyPr>
          <a:lstStyle/>
          <a:p>
            <a:pPr algn="just"/>
            <a:r>
              <a:rPr lang="es-ES" b="1" dirty="0" smtClean="0">
                <a:solidFill>
                  <a:srgbClr val="800000"/>
                </a:solidFill>
              </a:rPr>
              <a:t>Propuesta de elenco (Casting)</a:t>
            </a:r>
            <a:r>
              <a:rPr lang="es-ES" dirty="0" smtClean="0"/>
              <a:t>: </a:t>
            </a:r>
            <a:r>
              <a:rPr lang="es-ES" sz="2800" dirty="0" smtClean="0"/>
              <a:t>Aquí se mencionan las opciones para el reparto principal. Se acompañan de fotos de los actores y las actrices que piensan incluir. Así mismo, se pueden plantear ternas por personajes. Solo cuando ya se convierte en una carpeta de presentación, debe acompañarse de cartas de intención de los actores, esto indica que los actores conocen y les interesa el proyecto, aunque no haya contratos de por medio.</a:t>
            </a:r>
            <a:endParaRPr lang="es-ES" sz="2800" dirty="0"/>
          </a:p>
        </p:txBody>
      </p:sp>
    </p:spTree>
    <p:extLst>
      <p:ext uri="{BB962C8B-B14F-4D97-AF65-F5344CB8AC3E}">
        <p14:creationId xmlns:p14="http://schemas.microsoft.com/office/powerpoint/2010/main" val="33521547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normAutofit lnSpcReduction="10000"/>
          </a:bodyPr>
          <a:lstStyle/>
          <a:p>
            <a:pPr algn="just"/>
            <a:r>
              <a:rPr lang="es-ES" b="1" dirty="0" smtClean="0">
                <a:solidFill>
                  <a:srgbClr val="800000"/>
                </a:solidFill>
              </a:rPr>
              <a:t>Propuesta de locaciones</a:t>
            </a:r>
            <a:r>
              <a:rPr lang="es-ES" dirty="0" smtClean="0"/>
              <a:t>: </a:t>
            </a:r>
            <a:r>
              <a:rPr lang="es-ES" sz="2800" dirty="0" smtClean="0"/>
              <a:t>Es un ejemplo de los lugares elegidos para la filmación y deberá ir acompañado de todas las fotos posibles. En este punto, es importante mostrar encuadres interesantes que reflejen el carácter estético de cada locación. Se debe procurar cuidar mucho esta selección que se realice de los lugares, pues estos son otro “personaje” importante de la película.</a:t>
            </a:r>
            <a:endParaRPr lang="es-ES" sz="2800" dirty="0"/>
          </a:p>
        </p:txBody>
      </p:sp>
    </p:spTree>
    <p:extLst>
      <p:ext uri="{BB962C8B-B14F-4D97-AF65-F5344CB8AC3E}">
        <p14:creationId xmlns:p14="http://schemas.microsoft.com/office/powerpoint/2010/main" val="403019375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1" cap="all" dirty="0">
                <a:ln w="0"/>
                <a:solidFill>
                  <a:srgbClr val="800000"/>
                </a:solidFill>
                <a:effectLst>
                  <a:reflection blurRad="12700" stA="50000" endPos="50000" dist="5000" dir="5400000" sy="-100000" rotWithShape="0"/>
                </a:effectLst>
              </a:rPr>
              <a:t>Producción Cinematográfica</a:t>
            </a:r>
            <a:endParaRPr lang="es-ES" sz="4000" dirty="0"/>
          </a:p>
        </p:txBody>
      </p:sp>
      <p:sp>
        <p:nvSpPr>
          <p:cNvPr id="3" name="Marcador de contenido 2"/>
          <p:cNvSpPr>
            <a:spLocks noGrp="1"/>
          </p:cNvSpPr>
          <p:nvPr>
            <p:ph idx="1"/>
          </p:nvPr>
        </p:nvSpPr>
        <p:spPr/>
        <p:txBody>
          <a:bodyPr/>
          <a:lstStyle/>
          <a:p>
            <a:pPr algn="just"/>
            <a:r>
              <a:rPr lang="es-ES" b="1" dirty="0" smtClean="0">
                <a:solidFill>
                  <a:srgbClr val="800000"/>
                </a:solidFill>
              </a:rPr>
              <a:t>Propuesta de vestuario</a:t>
            </a:r>
            <a:r>
              <a:rPr lang="es-ES" dirty="0" smtClean="0"/>
              <a:t>: </a:t>
            </a:r>
            <a:r>
              <a:rPr lang="es-ES" sz="2800" dirty="0" smtClean="0"/>
              <a:t>El diseño de vestuario debe tener un concepto integrado al diseño de arte, el cual debe respetar la paleta de colores predefinida para la película. Es bueno mostrar dibujos o diseños de la propuesta de vestuario. El vestuario debe reflejar el contexto, carácter y perfil psicológico y social de los personajes.</a:t>
            </a:r>
            <a:endParaRPr lang="es-ES" sz="2800" dirty="0"/>
          </a:p>
        </p:txBody>
      </p:sp>
    </p:spTree>
    <p:extLst>
      <p:ext uri="{BB962C8B-B14F-4D97-AF65-F5344CB8AC3E}">
        <p14:creationId xmlns:p14="http://schemas.microsoft.com/office/powerpoint/2010/main" val="73863095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pel de periódico">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Papel de periódico.thmx</Template>
  <TotalTime>1021</TotalTime>
  <Words>2218</Words>
  <Application>Microsoft Macintosh PowerPoint</Application>
  <PresentationFormat>Presentación en pantalla (4:3)</PresentationFormat>
  <Paragraphs>123</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Papel de periódico</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Presentación de PowerPoint</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Producción Cinematográfica</dc:title>
  <dc:creator>Raul</dc:creator>
  <cp:lastModifiedBy>LR León</cp:lastModifiedBy>
  <cp:revision>48</cp:revision>
  <dcterms:created xsi:type="dcterms:W3CDTF">2016-08-16T17:28:06Z</dcterms:created>
  <dcterms:modified xsi:type="dcterms:W3CDTF">2018-08-17T14:06:29Z</dcterms:modified>
</cp:coreProperties>
</file>