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12/08/16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5400" b="1" cap="all" dirty="0">
              <a:ln w="0"/>
              <a:solidFill>
                <a:srgbClr val="8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s-ES" sz="3600" dirty="0" smtClean="0"/>
          </a:p>
          <a:p>
            <a:r>
              <a:rPr lang="es-ES" sz="3600" b="1" dirty="0" smtClean="0"/>
              <a:t>Estructura Cronológica de un film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392488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>
                <a:solidFill>
                  <a:srgbClr val="800000"/>
                </a:solidFill>
              </a:rPr>
              <a:t>Lleva el archivo completo de la película, con todos los reportes que se generan y el flujo de materiales de rodaje</a:t>
            </a:r>
            <a:r>
              <a:rPr lang="es-ES" dirty="0" smtClean="0"/>
              <a:t>.</a:t>
            </a:r>
          </a:p>
          <a:p>
            <a:r>
              <a:rPr lang="es-ES" dirty="0" smtClean="0"/>
              <a:t>Se encarga de supervisar tareas tales como </a:t>
            </a:r>
            <a:r>
              <a:rPr lang="es-ES" dirty="0" smtClean="0">
                <a:solidFill>
                  <a:srgbClr val="800000"/>
                </a:solidFill>
              </a:rPr>
              <a:t>confirmar equipo adicional, contratar el hospedaje, circular información relevante, tramitar permisos de trabajo para extranjeros, reclamar el seguro, etc</a:t>
            </a:r>
            <a:r>
              <a:rPr lang="es-ES" dirty="0" smtClean="0"/>
              <a:t>.</a:t>
            </a:r>
          </a:p>
          <a:p>
            <a:r>
              <a:rPr lang="es-ES" dirty="0" smtClean="0"/>
              <a:t>Y los más importante, </a:t>
            </a:r>
            <a:r>
              <a:rPr lang="es-ES" dirty="0" smtClean="0">
                <a:solidFill>
                  <a:srgbClr val="800000"/>
                </a:solidFill>
              </a:rPr>
              <a:t>entrega el reporte de producción definitivo</a:t>
            </a:r>
            <a:r>
              <a:rPr lang="es-ES" dirty="0" smtClean="0"/>
              <a:t>.</a:t>
            </a:r>
          </a:p>
          <a:p>
            <a:r>
              <a:rPr lang="es-ES" dirty="0" smtClean="0"/>
              <a:t>Aunque físicamente no está en el rodaje, su labor es vital para que el set trabaje en orden.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5655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Gerente de unidad</a:t>
            </a:r>
            <a:r>
              <a:rPr lang="es-ES" dirty="0" smtClean="0"/>
              <a:t>. Ya mencionado.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b="1" dirty="0" smtClean="0"/>
              <a:t>Asistente de producción</a:t>
            </a:r>
            <a:r>
              <a:rPr lang="es-ES" dirty="0" smtClean="0"/>
              <a:t>. Su función es </a:t>
            </a:r>
            <a:r>
              <a:rPr lang="es-ES" dirty="0" smtClean="0">
                <a:solidFill>
                  <a:srgbClr val="800000"/>
                </a:solidFill>
              </a:rPr>
              <a:t>ayudar a los asistentes de dirección para llevar a cabo la toma, desde el trabajo con los extras hasta hacer look ups o zonas de seguridad en torno al set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800000"/>
                </a:solidFill>
              </a:rPr>
              <a:t>Debe mantener el silencio y el control del movimiento, así como detener el tránsito de gente y automóviles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106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b="1" dirty="0" smtClean="0">
                <a:solidFill>
                  <a:srgbClr val="800000"/>
                </a:solidFill>
              </a:rPr>
              <a:t>Departamento de locaciones</a:t>
            </a:r>
          </a:p>
          <a:p>
            <a:r>
              <a:rPr lang="es-ES" b="1" dirty="0" smtClean="0"/>
              <a:t>Gerente de locaciones</a:t>
            </a:r>
            <a:r>
              <a:rPr lang="es-ES" dirty="0" smtClean="0"/>
              <a:t>. </a:t>
            </a:r>
            <a:r>
              <a:rPr lang="es-ES" dirty="0" smtClean="0">
                <a:solidFill>
                  <a:srgbClr val="800000"/>
                </a:solidFill>
              </a:rPr>
              <a:t>Resuelve todos los aspectos relacionados con las locaciones: conseguir, tramitar y solventar permisos de filmación y papeleo de toda clase, con los gobiernos federal, estatal y municipal que corresponden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800000"/>
                </a:solidFill>
              </a:rPr>
              <a:t>Elabora y supervisa los contratos con cada locación y gestiona también los pagos a éstas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800000"/>
                </a:solidFill>
              </a:rPr>
              <a:t>Contrata y administra-personal a cargo de la limpieza y el mantenimiento de las locaciones</a:t>
            </a:r>
            <a:r>
              <a:rPr lang="es-ES" dirty="0" smtClean="0"/>
              <a:t>. </a:t>
            </a:r>
          </a:p>
          <a:p>
            <a:r>
              <a:rPr lang="es-ES" dirty="0" smtClean="0"/>
              <a:t>Usualmente</a:t>
            </a:r>
            <a:r>
              <a:rPr lang="es-ES" dirty="0" smtClean="0">
                <a:solidFill>
                  <a:srgbClr val="800000"/>
                </a:solidFill>
              </a:rPr>
              <a:t>, supervisa a los elementos encargados de seguridad en la locación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748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Asistente de locaciones (location scout)</a:t>
            </a:r>
            <a:r>
              <a:rPr lang="es-ES" dirty="0" smtClean="0"/>
              <a:t>. </a:t>
            </a:r>
            <a:r>
              <a:rPr lang="es-ES" dirty="0" smtClean="0">
                <a:solidFill>
                  <a:srgbClr val="800000"/>
                </a:solidFill>
              </a:rPr>
              <a:t>Encuentra los lugares propicios para la filmación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800000"/>
                </a:solidFill>
              </a:rPr>
              <a:t>Realiza los contactos iniciales</a:t>
            </a:r>
            <a:r>
              <a:rPr lang="es-ES" dirty="0" smtClean="0"/>
              <a:t>, para después dejar el resto de la contratación y administración de las mismas a cargo del </a:t>
            </a:r>
            <a:r>
              <a:rPr lang="es-ES" dirty="0" smtClean="0">
                <a:solidFill>
                  <a:srgbClr val="800000"/>
                </a:solidFill>
              </a:rPr>
              <a:t>gerente de locaciones</a:t>
            </a:r>
            <a:r>
              <a:rPr lang="es-ES" dirty="0" smtClean="0"/>
              <a:t>.</a:t>
            </a:r>
          </a:p>
          <a:p>
            <a:r>
              <a:rPr lang="es-ES" b="1" dirty="0" smtClean="0"/>
              <a:t>Seguridad</a:t>
            </a:r>
            <a:r>
              <a:rPr lang="es-ES" dirty="0" smtClean="0"/>
              <a:t>. </a:t>
            </a:r>
            <a:r>
              <a:rPr lang="es-ES" dirty="0" smtClean="0">
                <a:solidFill>
                  <a:srgbClr val="800000"/>
                </a:solidFill>
              </a:rPr>
              <a:t>Es el departamento que se encarga de velar por la seguridad de los enseres utilizados para filmar y por la integridad del equipo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666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s-ES" sz="3600" b="1" dirty="0" smtClean="0">
                <a:solidFill>
                  <a:srgbClr val="800000"/>
                </a:solidFill>
              </a:rPr>
              <a:t>Direcci</a:t>
            </a:r>
            <a:r>
              <a:rPr lang="es-ES" sz="3600" b="1" dirty="0" smtClean="0">
                <a:solidFill>
                  <a:srgbClr val="800000"/>
                </a:solidFill>
              </a:rPr>
              <a:t>ón y Producción</a:t>
            </a:r>
            <a:endParaRPr lang="es-ES" sz="3600" b="1" dirty="0" smtClean="0">
              <a:solidFill>
                <a:srgbClr val="800000"/>
              </a:solidFill>
            </a:endParaRPr>
          </a:p>
          <a:p>
            <a:r>
              <a:rPr lang="es-ES" sz="3600" dirty="0" smtClean="0"/>
              <a:t>En </a:t>
            </a:r>
            <a:r>
              <a:rPr lang="es-ES" sz="3600" dirty="0" smtClean="0"/>
              <a:t>un </a:t>
            </a:r>
            <a:r>
              <a:rPr lang="es-ES" sz="3600" b="1" dirty="0" smtClean="0">
                <a:solidFill>
                  <a:srgbClr val="800000"/>
                </a:solidFill>
              </a:rPr>
              <a:t>equipo de trabajo pequeño</a:t>
            </a:r>
            <a:r>
              <a:rPr lang="es-ES" sz="3600" dirty="0" smtClean="0">
                <a:solidFill>
                  <a:srgbClr val="800000"/>
                </a:solidFill>
              </a:rPr>
              <a:t> </a:t>
            </a:r>
            <a:r>
              <a:rPr lang="es-ES" sz="3600" dirty="0" smtClean="0"/>
              <a:t>se deben repartir todas las tareas entre todos los miembros.</a:t>
            </a:r>
          </a:p>
          <a:p>
            <a:r>
              <a:rPr lang="es-ES" sz="3600" dirty="0" smtClean="0"/>
              <a:t>La tendencia actual es </a:t>
            </a:r>
            <a:r>
              <a:rPr lang="es-ES" sz="3600" b="1" dirty="0" smtClean="0">
                <a:solidFill>
                  <a:srgbClr val="800000"/>
                </a:solidFill>
              </a:rPr>
              <a:t>abaratar costos</a:t>
            </a:r>
            <a:r>
              <a:rPr lang="es-ES" sz="3600" dirty="0" smtClean="0"/>
              <a:t> para filmar con menos personas a la vez (realizar esto es economizar).</a:t>
            </a:r>
          </a:p>
          <a:p>
            <a:pPr marL="0" indent="0">
              <a:buNone/>
            </a:pPr>
            <a:endParaRPr lang="es-ES" sz="3600" dirty="0" smtClean="0"/>
          </a:p>
          <a:p>
            <a:pPr marL="0" indent="0">
              <a:buNone/>
            </a:pPr>
            <a:r>
              <a:rPr lang="es-ES" sz="2600" b="1" dirty="0" smtClean="0"/>
              <a:t>A continuación se presenta una </a:t>
            </a:r>
            <a:r>
              <a:rPr lang="es-ES" sz="2600" b="1" dirty="0"/>
              <a:t>b</a:t>
            </a:r>
            <a:r>
              <a:rPr lang="es-ES" sz="2600" b="1" dirty="0" smtClean="0"/>
              <a:t>reve </a:t>
            </a:r>
            <a:r>
              <a:rPr lang="es-ES" sz="2600" b="1" dirty="0"/>
              <a:t>explicación de los quehaceres de cada miembro del equipo:</a:t>
            </a:r>
          </a:p>
          <a:p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476793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ES" b="1" dirty="0" smtClean="0">
                <a:solidFill>
                  <a:srgbClr val="800000"/>
                </a:solidFill>
              </a:rPr>
              <a:t>Director</a:t>
            </a:r>
            <a:r>
              <a:rPr lang="es-ES" dirty="0" smtClean="0"/>
              <a:t> </a:t>
            </a:r>
          </a:p>
          <a:p>
            <a:r>
              <a:rPr lang="es-ES" dirty="0" smtClean="0"/>
              <a:t>Es el artista creativo más importante en cualquier obra audiovisual. Controlará todos los aspectos de una película aunque algunas veces cedan o deleguen esta responsabilidad al productor o al estudio de acuerdo con los contratos.</a:t>
            </a:r>
          </a:p>
          <a:p>
            <a:r>
              <a:rPr lang="es-ES" dirty="0" smtClean="0"/>
              <a:t>Plantea la visualización completa del film.</a:t>
            </a:r>
          </a:p>
          <a:p>
            <a:r>
              <a:rPr lang="es-ES" dirty="0" smtClean="0"/>
              <a:t>Su trabajo incluye </a:t>
            </a:r>
            <a:r>
              <a:rPr lang="es-ES" dirty="0" smtClean="0">
                <a:solidFill>
                  <a:srgbClr val="800000"/>
                </a:solidFill>
              </a:rPr>
              <a:t>la selección del reparto</a:t>
            </a:r>
            <a:r>
              <a:rPr lang="es-ES" dirty="0" smtClean="0"/>
              <a:t>, </a:t>
            </a:r>
            <a:r>
              <a:rPr lang="es-ES" dirty="0" smtClean="0">
                <a:solidFill>
                  <a:srgbClr val="800000"/>
                </a:solidFill>
              </a:rPr>
              <a:t>las modificaciones del guión</a:t>
            </a:r>
            <a:r>
              <a:rPr lang="es-ES" dirty="0" smtClean="0"/>
              <a:t> si se necesitaran y junto con el fotógrafo, </a:t>
            </a:r>
            <a:r>
              <a:rPr lang="es-ES" dirty="0" smtClean="0">
                <a:solidFill>
                  <a:srgbClr val="800000"/>
                </a:solidFill>
              </a:rPr>
              <a:t>trabaja en la selección de emplazamientos</a:t>
            </a:r>
            <a:r>
              <a:rPr lang="es-ES" dirty="0" smtClean="0"/>
              <a:t>, </a:t>
            </a:r>
            <a:r>
              <a:rPr lang="es-ES" dirty="0" smtClean="0">
                <a:solidFill>
                  <a:srgbClr val="800000"/>
                </a:solidFill>
              </a:rPr>
              <a:t>composición de cuadros</a:t>
            </a:r>
            <a:r>
              <a:rPr lang="es-ES" dirty="0" smtClean="0"/>
              <a:t> y posteriormente </a:t>
            </a:r>
            <a:r>
              <a:rPr lang="es-ES" dirty="0" smtClean="0">
                <a:solidFill>
                  <a:srgbClr val="800000"/>
                </a:solidFill>
              </a:rPr>
              <a:t>en la edición</a:t>
            </a:r>
            <a:r>
              <a:rPr lang="es-ES" dirty="0" smtClean="0"/>
              <a:t>.</a:t>
            </a:r>
          </a:p>
          <a:p>
            <a:r>
              <a:rPr lang="es-ES" dirty="0" smtClean="0"/>
              <a:t>En las grandes producciones, el director delega parte de la filmación de las escenas a una segunda unidad.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9460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ES" sz="2600" b="1" dirty="0" smtClean="0">
                <a:solidFill>
                  <a:srgbClr val="800000"/>
                </a:solidFill>
              </a:rPr>
              <a:t>Departamento de dirección</a:t>
            </a:r>
            <a:endParaRPr lang="es-ES" sz="2600" dirty="0"/>
          </a:p>
          <a:p>
            <a:r>
              <a:rPr lang="es-E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1er. Asistente de dirección</a:t>
            </a: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s-ES" dirty="0" smtClean="0">
                <a:solidFill>
                  <a:srgbClr val="800000"/>
                </a:solidFill>
              </a:rPr>
              <a:t>Supervisa el desarrollo progresivo de la película</a:t>
            </a:r>
            <a:r>
              <a:rPr lang="es-ES" dirty="0" smtClean="0"/>
              <a:t>, </a:t>
            </a:r>
            <a:r>
              <a:rPr lang="es-ES" dirty="0" smtClean="0">
                <a:solidFill>
                  <a:srgbClr val="800000"/>
                </a:solidFill>
              </a:rPr>
              <a:t>elabora los horarios</a:t>
            </a:r>
            <a:r>
              <a:rPr lang="es-ES" dirty="0" smtClean="0"/>
              <a:t> y </a:t>
            </a:r>
            <a:r>
              <a:rPr lang="es-ES" dirty="0" smtClean="0">
                <a:solidFill>
                  <a:srgbClr val="800000"/>
                </a:solidFill>
              </a:rPr>
              <a:t>calendarios de rodaje de las escenas</a:t>
            </a:r>
            <a:r>
              <a:rPr lang="es-ES" dirty="0" smtClean="0"/>
              <a:t> y mantiene al tanto a todos los departamentos de cualquier información relevante que deban conocer.</a:t>
            </a:r>
            <a:endParaRPr lang="es-ES" dirty="0"/>
          </a:p>
          <a:p>
            <a:r>
              <a:rPr lang="es-ES" dirty="0" smtClean="0"/>
              <a:t>Durante la preparación, </a:t>
            </a:r>
            <a:r>
              <a:rPr lang="es-ES" dirty="0" smtClean="0">
                <a:solidFill>
                  <a:srgbClr val="800000"/>
                </a:solidFill>
              </a:rPr>
              <a:t>es responsable de recopilar todos los datos </a:t>
            </a:r>
            <a:r>
              <a:rPr lang="es-ES" dirty="0" smtClean="0"/>
              <a:t>(desglose) referentes </a:t>
            </a:r>
            <a:r>
              <a:rPr lang="es-ES" dirty="0" smtClean="0">
                <a:solidFill>
                  <a:srgbClr val="800000"/>
                </a:solidFill>
              </a:rPr>
              <a:t>a las necesidades específicas de la película que emanen del guión</a:t>
            </a:r>
            <a:r>
              <a:rPr lang="es-ES" dirty="0" smtClean="0"/>
              <a:t> y hacérselos saber a los encargados de los diversos departamentos para que los preparen y tengan listos en su momento.</a:t>
            </a:r>
            <a:endParaRPr lang="es-ES" dirty="0"/>
          </a:p>
          <a:p>
            <a:r>
              <a:rPr lang="es-ES" dirty="0" smtClean="0"/>
              <a:t>Debe </a:t>
            </a:r>
            <a:r>
              <a:rPr lang="es-ES" dirty="0" smtClean="0">
                <a:solidFill>
                  <a:srgbClr val="800000"/>
                </a:solidFill>
              </a:rPr>
              <a:t>supervisar</a:t>
            </a:r>
            <a:r>
              <a:rPr lang="es-ES" dirty="0" smtClean="0"/>
              <a:t> que la línea de ensamblado, es decir, </a:t>
            </a:r>
            <a:r>
              <a:rPr lang="es-ES" dirty="0" smtClean="0">
                <a:solidFill>
                  <a:srgbClr val="800000"/>
                </a:solidFill>
              </a:rPr>
              <a:t>el proceso mismo de realización de una película</a:t>
            </a:r>
            <a:r>
              <a:rPr lang="es-ES" dirty="0" smtClean="0"/>
              <a:t>, se mantenga trabajando.</a:t>
            </a:r>
          </a:p>
          <a:p>
            <a:r>
              <a:rPr lang="es-ES" dirty="0" smtClean="0">
                <a:solidFill>
                  <a:srgbClr val="800000"/>
                </a:solidFill>
              </a:rPr>
              <a:t>Lleva el control </a:t>
            </a:r>
            <a:r>
              <a:rPr lang="es-ES" dirty="0" smtClean="0"/>
              <a:t>y </a:t>
            </a:r>
            <a:r>
              <a:rPr lang="es-ES" dirty="0" smtClean="0">
                <a:solidFill>
                  <a:srgbClr val="800000"/>
                </a:solidFill>
              </a:rPr>
              <a:t>da las indicaciones en el set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6171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ES" b="1" dirty="0">
                <a:solidFill>
                  <a:srgbClr val="800000"/>
                </a:solidFill>
              </a:rPr>
              <a:t>Departamento de dirección</a:t>
            </a:r>
            <a:endParaRPr lang="es-ES" dirty="0"/>
          </a:p>
          <a:p>
            <a:r>
              <a:rPr lang="es-E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2do. </a:t>
            </a:r>
            <a:r>
              <a:rPr lang="es-E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Asistente de dirección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s-ES" dirty="0" smtClean="0"/>
              <a:t>Trabaja estrechamente con el primer asistente de dirección y entre sus deberes se encuentran el </a:t>
            </a:r>
            <a:r>
              <a:rPr lang="es-ES" dirty="0" smtClean="0">
                <a:solidFill>
                  <a:schemeClr val="tx1"/>
                </a:solidFill>
              </a:rPr>
              <a:t>de</a:t>
            </a:r>
            <a:r>
              <a:rPr lang="es-ES" dirty="0" smtClean="0">
                <a:solidFill>
                  <a:srgbClr val="800000"/>
                </a:solidFill>
              </a:rPr>
              <a:t> realizar la preparación de las hojas de llamado</a:t>
            </a:r>
            <a:r>
              <a:rPr lang="es-ES" dirty="0" smtClean="0"/>
              <a:t> y </a:t>
            </a:r>
            <a:r>
              <a:rPr lang="es-ES" dirty="0" smtClean="0">
                <a:solidFill>
                  <a:srgbClr val="800000"/>
                </a:solidFill>
              </a:rPr>
              <a:t>la supervisión</a:t>
            </a:r>
            <a:r>
              <a:rPr lang="es-ES" dirty="0" smtClean="0"/>
              <a:t> del trabajo diario </a:t>
            </a:r>
            <a:r>
              <a:rPr lang="es-ES" dirty="0" smtClean="0">
                <a:solidFill>
                  <a:srgbClr val="800000"/>
                </a:solidFill>
              </a:rPr>
              <a:t>en maquillaje</a:t>
            </a:r>
            <a:r>
              <a:rPr lang="es-ES" dirty="0" smtClean="0"/>
              <a:t>, </a:t>
            </a:r>
            <a:r>
              <a:rPr lang="es-ES" dirty="0" smtClean="0">
                <a:solidFill>
                  <a:srgbClr val="800000"/>
                </a:solidFill>
              </a:rPr>
              <a:t>peinados</a:t>
            </a:r>
            <a:r>
              <a:rPr lang="es-ES" dirty="0" smtClean="0"/>
              <a:t> y </a:t>
            </a:r>
            <a:r>
              <a:rPr lang="es-ES" dirty="0" smtClean="0">
                <a:solidFill>
                  <a:srgbClr val="800000"/>
                </a:solidFill>
              </a:rPr>
              <a:t>vestuario de los actores</a:t>
            </a:r>
            <a:r>
              <a:rPr lang="es-ES" dirty="0" smtClean="0"/>
              <a:t>.</a:t>
            </a:r>
            <a:endParaRPr lang="es-ES" dirty="0"/>
          </a:p>
          <a:p>
            <a:r>
              <a:rPr lang="es-ES" dirty="0" smtClean="0">
                <a:solidFill>
                  <a:srgbClr val="800000"/>
                </a:solidFill>
              </a:rPr>
              <a:t>Realiza una gran parte del reporte de producción</a:t>
            </a:r>
            <a:r>
              <a:rPr lang="es-ES" dirty="0" smtClean="0"/>
              <a:t>. Constantemente está modificando y actualizando el plan de trabajo de la película.</a:t>
            </a:r>
            <a:endParaRPr lang="es-ES" dirty="0"/>
          </a:p>
          <a:p>
            <a:r>
              <a:rPr lang="es-ES" dirty="0" smtClean="0"/>
              <a:t>Todos los días, antes de repartir una hoja de llamado definitiva, </a:t>
            </a:r>
            <a:r>
              <a:rPr lang="es-ES" dirty="0" smtClean="0">
                <a:solidFill>
                  <a:srgbClr val="800000"/>
                </a:solidFill>
              </a:rPr>
              <a:t>confirma con el gerente de producción y todos los jefes de departamento en el set, la viabilidad del orden de rodaje que se sugiere para el día siguiente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0278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b="1" dirty="0">
                <a:solidFill>
                  <a:srgbClr val="800000"/>
                </a:solidFill>
              </a:rPr>
              <a:t>Departamento de dirección</a:t>
            </a:r>
            <a:endParaRPr lang="es-ES" dirty="0"/>
          </a:p>
          <a:p>
            <a:r>
              <a:rPr lang="es-E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3er. </a:t>
            </a:r>
            <a:r>
              <a:rPr lang="es-E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Asistente de dirección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s-ES" sz="2800" dirty="0" smtClean="0"/>
              <a:t>Auxiliar al primer y al segundo asistente de dirección. y entre sus deberes se encuentra el de </a:t>
            </a:r>
            <a:r>
              <a:rPr lang="es-ES" sz="2800" dirty="0" smtClean="0">
                <a:solidFill>
                  <a:srgbClr val="800000"/>
                </a:solidFill>
              </a:rPr>
              <a:t>supervisar</a:t>
            </a:r>
            <a:r>
              <a:rPr lang="es-ES" sz="2800" dirty="0" smtClean="0"/>
              <a:t> la preparación diaria de </a:t>
            </a:r>
            <a:r>
              <a:rPr lang="es-ES" sz="2800" dirty="0" smtClean="0">
                <a:solidFill>
                  <a:srgbClr val="800000"/>
                </a:solidFill>
              </a:rPr>
              <a:t>los procesos de vestuario </a:t>
            </a:r>
            <a:r>
              <a:rPr lang="es-ES" sz="2800" dirty="0" smtClean="0"/>
              <a:t>y </a:t>
            </a:r>
            <a:r>
              <a:rPr lang="es-ES" sz="2800" dirty="0" smtClean="0">
                <a:solidFill>
                  <a:srgbClr val="800000"/>
                </a:solidFill>
              </a:rPr>
              <a:t>maquillaje</a:t>
            </a:r>
            <a:r>
              <a:rPr lang="es-ES" sz="2800" dirty="0" smtClean="0"/>
              <a:t> que deben de llevar </a:t>
            </a:r>
            <a:r>
              <a:rPr lang="es-ES" sz="2800" dirty="0" smtClean="0">
                <a:solidFill>
                  <a:srgbClr val="800000"/>
                </a:solidFill>
              </a:rPr>
              <a:t>los extras</a:t>
            </a:r>
            <a:r>
              <a:rPr lang="es-ES" sz="2800" dirty="0" smtClean="0"/>
              <a:t>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083651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2200" b="1" dirty="0"/>
              <a:t>Continuista o script</a:t>
            </a:r>
            <a:r>
              <a:rPr lang="es-ES" sz="2200" dirty="0"/>
              <a:t>. Es un </a:t>
            </a:r>
            <a:r>
              <a:rPr lang="es-ES" sz="2200" dirty="0">
                <a:solidFill>
                  <a:srgbClr val="800000"/>
                </a:solidFill>
              </a:rPr>
              <a:t>técnico clave en la congruencia y secuencia de las tomas</a:t>
            </a:r>
            <a:r>
              <a:rPr lang="es-ES" sz="2200" dirty="0"/>
              <a:t>.</a:t>
            </a:r>
          </a:p>
          <a:p>
            <a:r>
              <a:rPr lang="es-ES" sz="2200" dirty="0"/>
              <a:t>Se encarga de </a:t>
            </a:r>
            <a:r>
              <a:rPr lang="es-ES" sz="2200" dirty="0">
                <a:solidFill>
                  <a:srgbClr val="800000"/>
                </a:solidFill>
              </a:rPr>
              <a:t>llevar un control por escrito de las secuencias y escenas filmadas</a:t>
            </a:r>
            <a:r>
              <a:rPr lang="es-ES" sz="2200" dirty="0"/>
              <a:t>.</a:t>
            </a:r>
          </a:p>
          <a:p>
            <a:r>
              <a:rPr lang="es-ES" sz="2200" dirty="0"/>
              <a:t>Igualmente </a:t>
            </a:r>
            <a:r>
              <a:rPr lang="es-ES" sz="2200" dirty="0">
                <a:solidFill>
                  <a:srgbClr val="800000"/>
                </a:solidFill>
              </a:rPr>
              <a:t>de los agregados, cambios o ediciones al guión, los diálogos, la duración de las secuencias, los lentes y filtros utilizados, y la continuidad</a:t>
            </a:r>
            <a:r>
              <a:rPr lang="es-ES" sz="2200" dirty="0"/>
              <a:t> de todos los departamentos de una película.</a:t>
            </a:r>
          </a:p>
          <a:p>
            <a:r>
              <a:rPr lang="es-ES" sz="2200" dirty="0"/>
              <a:t>Todo esto, con la finalidad de que si se tuviera que volver a filmar una secuencia, esta se reproduzca con la mayor exactitud posible. </a:t>
            </a:r>
          </a:p>
        </p:txBody>
      </p:sp>
    </p:spTree>
    <p:extLst>
      <p:ext uri="{BB962C8B-B14F-4D97-AF65-F5344CB8AC3E}">
        <p14:creationId xmlns:p14="http://schemas.microsoft.com/office/powerpoint/2010/main" val="3240078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b="1" dirty="0" smtClean="0">
                <a:solidFill>
                  <a:srgbClr val="800000"/>
                </a:solidFill>
              </a:rPr>
              <a:t>Departamento de Producción</a:t>
            </a:r>
          </a:p>
          <a:p>
            <a:r>
              <a:rPr lang="es-ES" dirty="0" smtClean="0"/>
              <a:t>Encabezado por el </a:t>
            </a:r>
            <a:r>
              <a:rPr lang="es-ES" dirty="0" smtClean="0">
                <a:solidFill>
                  <a:srgbClr val="800000"/>
                </a:solidFill>
              </a:rPr>
              <a:t>Gerente de Producción</a:t>
            </a:r>
            <a:r>
              <a:rPr lang="es-ES" dirty="0" smtClean="0"/>
              <a:t> o </a:t>
            </a:r>
            <a:r>
              <a:rPr lang="es-ES" dirty="0" smtClean="0">
                <a:solidFill>
                  <a:srgbClr val="800000"/>
                </a:solidFill>
              </a:rPr>
              <a:t>Director de Producción</a:t>
            </a:r>
            <a:r>
              <a:rPr lang="es-ES" dirty="0" smtClean="0"/>
              <a:t>.</a:t>
            </a:r>
          </a:p>
          <a:p>
            <a:r>
              <a:rPr lang="es-ES" b="1" dirty="0" smtClean="0"/>
              <a:t>Contador de producción</a:t>
            </a:r>
            <a:r>
              <a:rPr lang="es-ES" dirty="0" smtClean="0"/>
              <a:t>. </a:t>
            </a:r>
            <a:r>
              <a:rPr lang="es-ES" dirty="0" smtClean="0">
                <a:solidFill>
                  <a:srgbClr val="800000"/>
                </a:solidFill>
              </a:rPr>
              <a:t>Administra el presupuesto general y elabora la nómina</a:t>
            </a:r>
            <a:r>
              <a:rPr lang="es-ES" dirty="0" smtClean="0"/>
              <a:t>.</a:t>
            </a:r>
          </a:p>
          <a:p>
            <a:r>
              <a:rPr lang="es-ES" dirty="0" smtClean="0"/>
              <a:t>Ayuda al gerente de producción en </a:t>
            </a:r>
            <a:r>
              <a:rPr lang="es-ES" dirty="0" smtClean="0">
                <a:solidFill>
                  <a:srgbClr val="800000"/>
                </a:solidFill>
              </a:rPr>
              <a:t>el control de los gastos </a:t>
            </a:r>
            <a:r>
              <a:rPr lang="es-ES" dirty="0" smtClean="0"/>
              <a:t>y </a:t>
            </a:r>
            <a:r>
              <a:rPr lang="es-ES" dirty="0" smtClean="0">
                <a:solidFill>
                  <a:srgbClr val="800000"/>
                </a:solidFill>
              </a:rPr>
              <a:t>la previsión de ahorros</a:t>
            </a:r>
            <a:r>
              <a:rPr lang="es-ES" dirty="0" smtClean="0"/>
              <a:t> y demás problemas de índole administrativo</a:t>
            </a:r>
          </a:p>
          <a:p>
            <a:r>
              <a:rPr lang="es-ES" dirty="0" smtClean="0">
                <a:solidFill>
                  <a:srgbClr val="800000"/>
                </a:solidFill>
              </a:rPr>
              <a:t>Prepara la nómina semanal, recibe las solicitudes de cheques y pagos previamente autorizados por el productor ejecutivo y les da curso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8584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cap="all" dirty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</a:rPr>
              <a:t>Producción Cinematográfica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>
                <a:solidFill>
                  <a:srgbClr val="800000"/>
                </a:solidFill>
              </a:rPr>
              <a:t>Controla que los miembros del </a:t>
            </a:r>
            <a:r>
              <a:rPr lang="es-ES" b="1" dirty="0" smtClean="0">
                <a:solidFill>
                  <a:srgbClr val="800000"/>
                </a:solidFill>
              </a:rPr>
              <a:t>crew</a:t>
            </a:r>
            <a:r>
              <a:rPr lang="es-ES" dirty="0" smtClean="0"/>
              <a:t> que recibieron dinero a comprobar o cheques para un proveedor, </a:t>
            </a:r>
            <a:r>
              <a:rPr lang="es-ES" dirty="0" smtClean="0">
                <a:solidFill>
                  <a:srgbClr val="800000"/>
                </a:solidFill>
              </a:rPr>
              <a:t>los comprueben correctamente con recibos</a:t>
            </a:r>
            <a:r>
              <a:rPr lang="es-ES" dirty="0" smtClean="0"/>
              <a:t> o </a:t>
            </a:r>
            <a:r>
              <a:rPr lang="es-ES" dirty="0" smtClean="0">
                <a:solidFill>
                  <a:srgbClr val="800000"/>
                </a:solidFill>
              </a:rPr>
              <a:t>facturas</a:t>
            </a:r>
            <a:r>
              <a:rPr lang="es-ES" dirty="0" smtClean="0"/>
              <a:t> que cumplan con los requisitos fiscales vigentes.</a:t>
            </a:r>
          </a:p>
          <a:p>
            <a:r>
              <a:rPr lang="es-ES" b="1" dirty="0" smtClean="0"/>
              <a:t>Asistente de contabilidad</a:t>
            </a:r>
            <a:r>
              <a:rPr lang="es-ES" dirty="0" smtClean="0"/>
              <a:t>. </a:t>
            </a:r>
            <a:r>
              <a:rPr lang="es-ES" dirty="0" smtClean="0">
                <a:solidFill>
                  <a:srgbClr val="800000"/>
                </a:solidFill>
              </a:rPr>
              <a:t>Captura los datos para la facturación y revisa el cumplimiento de los requisitos fiscales de las facturas y recibos a pagar</a:t>
            </a:r>
            <a:r>
              <a:rPr lang="es-ES" dirty="0" smtClean="0"/>
              <a:t>, entre otras cosas, también </a:t>
            </a:r>
            <a:r>
              <a:rPr lang="es-ES" dirty="0" smtClean="0">
                <a:solidFill>
                  <a:srgbClr val="800000"/>
                </a:solidFill>
              </a:rPr>
              <a:t>ayuda al pago de nómina</a:t>
            </a:r>
            <a:r>
              <a:rPr lang="es-ES" dirty="0" smtClean="0"/>
              <a:t>.</a:t>
            </a:r>
          </a:p>
          <a:p>
            <a:r>
              <a:rPr lang="es-ES" b="1" dirty="0" smtClean="0"/>
              <a:t>Coordinador de producción</a:t>
            </a:r>
            <a:r>
              <a:rPr lang="es-ES" dirty="0" smtClean="0"/>
              <a:t>. Una de sus labores principales, es la de </a:t>
            </a:r>
            <a:r>
              <a:rPr lang="es-ES" dirty="0" smtClean="0">
                <a:solidFill>
                  <a:srgbClr val="800000"/>
                </a:solidFill>
              </a:rPr>
              <a:t>llevar el control de los contratos de los actores, técnicos y proveedores</a:t>
            </a:r>
            <a:r>
              <a:rPr lang="es-ES" dirty="0" smtClean="0"/>
              <a:t>; se asegura de que todos estén correctos y debidamente firmados por las partes.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0318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 de periódico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Papel de periódico.thmx</Template>
  <TotalTime>1118</TotalTime>
  <Words>1059</Words>
  <Application>Microsoft Macintosh PowerPoint</Application>
  <PresentationFormat>Presentación en pantalla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Papel de periódico</vt:lpstr>
      <vt:lpstr>Producción Cinematográfica</vt:lpstr>
      <vt:lpstr>Producción Cinematográfica</vt:lpstr>
      <vt:lpstr>Producción Cinematográfica</vt:lpstr>
      <vt:lpstr>Producción Cinematográfica</vt:lpstr>
      <vt:lpstr>Producción Cinematográfica</vt:lpstr>
      <vt:lpstr>Producción Cinematográfica</vt:lpstr>
      <vt:lpstr>Producción Cinematográfica</vt:lpstr>
      <vt:lpstr>Producción Cinematográfica</vt:lpstr>
      <vt:lpstr>Producción Cinematográfica</vt:lpstr>
      <vt:lpstr>Producción Cinematográfica</vt:lpstr>
      <vt:lpstr>Producción Cinematográfica</vt:lpstr>
      <vt:lpstr>Producción Cinematográfica</vt:lpstr>
      <vt:lpstr>Producción Cinematográfica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Producción Cinematográfica</dc:title>
  <dc:creator>Raul</dc:creator>
  <cp:lastModifiedBy>LR León</cp:lastModifiedBy>
  <cp:revision>21</cp:revision>
  <dcterms:created xsi:type="dcterms:W3CDTF">2016-08-08T19:00:11Z</dcterms:created>
  <dcterms:modified xsi:type="dcterms:W3CDTF">2016-08-12T15:36:15Z</dcterms:modified>
</cp:coreProperties>
</file>