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37"/>
  </p:notesMasterIdLst>
  <p:sldIdLst>
    <p:sldId id="256" r:id="rId2"/>
    <p:sldId id="257" r:id="rId3"/>
    <p:sldId id="260" r:id="rId4"/>
    <p:sldId id="261" r:id="rId5"/>
    <p:sldId id="262" r:id="rId6"/>
    <p:sldId id="263" r:id="rId7"/>
    <p:sldId id="286" r:id="rId8"/>
    <p:sldId id="317" r:id="rId9"/>
    <p:sldId id="316" r:id="rId10"/>
    <p:sldId id="291" r:id="rId11"/>
    <p:sldId id="287" r:id="rId12"/>
    <p:sldId id="289" r:id="rId13"/>
    <p:sldId id="288" r:id="rId14"/>
    <p:sldId id="318" r:id="rId15"/>
    <p:sldId id="293" r:id="rId16"/>
    <p:sldId id="258" r:id="rId17"/>
    <p:sldId id="259" r:id="rId18"/>
    <p:sldId id="294" r:id="rId19"/>
    <p:sldId id="296" r:id="rId20"/>
    <p:sldId id="297" r:id="rId21"/>
    <p:sldId id="298" r:id="rId22"/>
    <p:sldId id="309" r:id="rId23"/>
    <p:sldId id="295" r:id="rId24"/>
    <p:sldId id="304" r:id="rId25"/>
    <p:sldId id="307" r:id="rId26"/>
    <p:sldId id="306" r:id="rId27"/>
    <p:sldId id="303" r:id="rId28"/>
    <p:sldId id="315" r:id="rId29"/>
    <p:sldId id="314" r:id="rId30"/>
    <p:sldId id="305" r:id="rId31"/>
    <p:sldId id="285" r:id="rId32"/>
    <p:sldId id="264" r:id="rId33"/>
    <p:sldId id="311" r:id="rId34"/>
    <p:sldId id="312" r:id="rId35"/>
    <p:sldId id="313" r:id="rId3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image" Target="../media/image18.jp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image" Target="../media/image19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image" Target="../media/image18.jp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image" Target="../media/image1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2BE42A-41E9-409B-A26E-5CE214242D32}" type="doc">
      <dgm:prSet loTypeId="urn:microsoft.com/office/officeart/2005/8/layout/hList7" loCatId="list" qsTypeId="urn:microsoft.com/office/officeart/2005/8/quickstyle/simple1" qsCatId="simple" csTypeId="urn:microsoft.com/office/officeart/2005/8/colors/accent1_3" csCatId="accent1" phldr="1"/>
      <dgm:spPr/>
    </dgm:pt>
    <dgm:pt modelId="{05E3B496-0E16-4245-94B7-21896B64F963}">
      <dgm:prSet phldrT="[Texto]"/>
      <dgm:spPr/>
      <dgm:t>
        <a:bodyPr/>
        <a:lstStyle/>
        <a:p>
          <a:r>
            <a:rPr lang="es-MX" dirty="0" smtClean="0"/>
            <a:t>HOMBRE</a:t>
          </a:r>
          <a:endParaRPr lang="es-MX" dirty="0"/>
        </a:p>
      </dgm:t>
    </dgm:pt>
    <dgm:pt modelId="{7C5A68DB-64C5-4DF7-ADF8-22B0C8640A9C}" type="parTrans" cxnId="{D4A70993-E2A1-437D-9774-0F1FBF0A041F}">
      <dgm:prSet/>
      <dgm:spPr/>
      <dgm:t>
        <a:bodyPr/>
        <a:lstStyle/>
        <a:p>
          <a:endParaRPr lang="es-MX"/>
        </a:p>
      </dgm:t>
    </dgm:pt>
    <dgm:pt modelId="{779911F7-C2F3-453E-BAAC-3A4BE6AF016A}" type="sibTrans" cxnId="{D4A70993-E2A1-437D-9774-0F1FBF0A041F}">
      <dgm:prSet/>
      <dgm:spPr/>
      <dgm:t>
        <a:bodyPr/>
        <a:lstStyle/>
        <a:p>
          <a:endParaRPr lang="es-MX"/>
        </a:p>
      </dgm:t>
    </dgm:pt>
    <dgm:pt modelId="{F0A90A44-6734-4290-9082-42185DC32CE4}">
      <dgm:prSet phldrT="[Texto]"/>
      <dgm:spPr/>
      <dgm:t>
        <a:bodyPr/>
        <a:lstStyle/>
        <a:p>
          <a:r>
            <a:rPr lang="es-MX" dirty="0" smtClean="0"/>
            <a:t>SOCIEDAD </a:t>
          </a:r>
          <a:endParaRPr lang="es-MX" dirty="0"/>
        </a:p>
      </dgm:t>
    </dgm:pt>
    <dgm:pt modelId="{86CE3DF1-FC48-4D63-A637-06751A3DA9A1}" type="parTrans" cxnId="{CA5BFCEB-E4BD-41F3-81E1-E432D4000E3D}">
      <dgm:prSet/>
      <dgm:spPr/>
      <dgm:t>
        <a:bodyPr/>
        <a:lstStyle/>
        <a:p>
          <a:endParaRPr lang="es-MX"/>
        </a:p>
      </dgm:t>
    </dgm:pt>
    <dgm:pt modelId="{48B3FFF6-8D9B-4F4E-BED9-F93DC7EE6537}" type="sibTrans" cxnId="{CA5BFCEB-E4BD-41F3-81E1-E432D4000E3D}">
      <dgm:prSet/>
      <dgm:spPr/>
      <dgm:t>
        <a:bodyPr/>
        <a:lstStyle/>
        <a:p>
          <a:endParaRPr lang="es-MX"/>
        </a:p>
      </dgm:t>
    </dgm:pt>
    <dgm:pt modelId="{FB0F8ABB-355D-4595-817D-21BE203CCA60}" type="pres">
      <dgm:prSet presAssocID="{362BE42A-41E9-409B-A26E-5CE214242D32}" presName="Name0" presStyleCnt="0">
        <dgm:presLayoutVars>
          <dgm:dir/>
          <dgm:resizeHandles val="exact"/>
        </dgm:presLayoutVars>
      </dgm:prSet>
      <dgm:spPr/>
    </dgm:pt>
    <dgm:pt modelId="{4758F133-403F-43E9-B16F-207A0E7CFACF}" type="pres">
      <dgm:prSet presAssocID="{362BE42A-41E9-409B-A26E-5CE214242D32}" presName="fgShape" presStyleLbl="fgShp" presStyleIdx="0" presStyleCnt="1"/>
      <dgm:spPr/>
    </dgm:pt>
    <dgm:pt modelId="{25A60A5B-426F-4810-A366-6122D48ED72A}" type="pres">
      <dgm:prSet presAssocID="{362BE42A-41E9-409B-A26E-5CE214242D32}" presName="linComp" presStyleCnt="0"/>
      <dgm:spPr/>
    </dgm:pt>
    <dgm:pt modelId="{CCD947BD-D59C-4A90-BDE9-059203B88B1F}" type="pres">
      <dgm:prSet presAssocID="{05E3B496-0E16-4245-94B7-21896B64F963}" presName="compNode" presStyleCnt="0"/>
      <dgm:spPr/>
    </dgm:pt>
    <dgm:pt modelId="{E45E238C-07AD-428D-BEE4-F9D826632BFA}" type="pres">
      <dgm:prSet presAssocID="{05E3B496-0E16-4245-94B7-21896B64F963}" presName="bkgdShape" presStyleLbl="node1" presStyleIdx="0" presStyleCnt="2"/>
      <dgm:spPr/>
      <dgm:t>
        <a:bodyPr/>
        <a:lstStyle/>
        <a:p>
          <a:endParaRPr lang="es-MX"/>
        </a:p>
      </dgm:t>
    </dgm:pt>
    <dgm:pt modelId="{7DEB949A-1818-4B35-B38A-75A7C7E83DAD}" type="pres">
      <dgm:prSet presAssocID="{05E3B496-0E16-4245-94B7-21896B64F963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07503B3-52D6-41A7-BA36-95D5C0F8D23B}" type="pres">
      <dgm:prSet presAssocID="{05E3B496-0E16-4245-94B7-21896B64F963}" presName="invisiNode" presStyleLbl="node1" presStyleIdx="0" presStyleCnt="2"/>
      <dgm:spPr/>
    </dgm:pt>
    <dgm:pt modelId="{B1E00A69-B4B2-416E-8C60-B47E811B8817}" type="pres">
      <dgm:prSet presAssocID="{05E3B496-0E16-4245-94B7-21896B64F963}" presName="imagNode" presStyleLbl="fgImgPlace1" presStyleIdx="0" presStyleCnt="2" custScaleX="185508" custScaleY="151352" custLinFactNeighborX="-4821" custLinFactNeighborY="1660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7000" r="-57000"/>
          </a:stretch>
        </a:blipFill>
      </dgm:spPr>
    </dgm:pt>
    <dgm:pt modelId="{BEA12AF8-CA54-4670-9E21-76378757D5A0}" type="pres">
      <dgm:prSet presAssocID="{779911F7-C2F3-453E-BAAC-3A4BE6AF016A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704DD89-FD08-422B-B1C2-043B4CB8E1ED}" type="pres">
      <dgm:prSet presAssocID="{F0A90A44-6734-4290-9082-42185DC32CE4}" presName="compNode" presStyleCnt="0"/>
      <dgm:spPr/>
    </dgm:pt>
    <dgm:pt modelId="{299B0B95-79BE-4A46-A864-897E110E3987}" type="pres">
      <dgm:prSet presAssocID="{F0A90A44-6734-4290-9082-42185DC32CE4}" presName="bkgdShape" presStyleLbl="node1" presStyleIdx="1" presStyleCnt="2"/>
      <dgm:spPr/>
      <dgm:t>
        <a:bodyPr/>
        <a:lstStyle/>
        <a:p>
          <a:endParaRPr lang="es-MX"/>
        </a:p>
      </dgm:t>
    </dgm:pt>
    <dgm:pt modelId="{5D6886BA-93E2-430A-B340-B1682DEB5DD6}" type="pres">
      <dgm:prSet presAssocID="{F0A90A44-6734-4290-9082-42185DC32CE4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90A89A-92FC-46AF-BB55-3465812F7CA3}" type="pres">
      <dgm:prSet presAssocID="{F0A90A44-6734-4290-9082-42185DC32CE4}" presName="invisiNode" presStyleLbl="node1" presStyleIdx="1" presStyleCnt="2"/>
      <dgm:spPr/>
    </dgm:pt>
    <dgm:pt modelId="{FF055A40-6C3A-4DEE-AF36-08E586A56E33}" type="pres">
      <dgm:prSet presAssocID="{F0A90A44-6734-4290-9082-42185DC32CE4}" presName="imagNode" presStyleLbl="fgImgPlace1" presStyleIdx="1" presStyleCnt="2" custScaleX="201708" custScaleY="135315" custLinFactNeighborX="729" custLinFactNeighborY="153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</dgm:pt>
  </dgm:ptLst>
  <dgm:cxnLst>
    <dgm:cxn modelId="{C39ABDDC-327D-4FD2-8CFF-B8DB4C5A6654}" type="presOf" srcId="{05E3B496-0E16-4245-94B7-21896B64F963}" destId="{E45E238C-07AD-428D-BEE4-F9D826632BFA}" srcOrd="0" destOrd="0" presId="urn:microsoft.com/office/officeart/2005/8/layout/hList7"/>
    <dgm:cxn modelId="{CDDE8119-06A4-4D08-9323-25363B9E4122}" type="presOf" srcId="{05E3B496-0E16-4245-94B7-21896B64F963}" destId="{7DEB949A-1818-4B35-B38A-75A7C7E83DAD}" srcOrd="1" destOrd="0" presId="urn:microsoft.com/office/officeart/2005/8/layout/hList7"/>
    <dgm:cxn modelId="{D42D13FB-4C1A-459A-AF5E-1EDC98A30470}" type="presOf" srcId="{F0A90A44-6734-4290-9082-42185DC32CE4}" destId="{299B0B95-79BE-4A46-A864-897E110E3987}" srcOrd="0" destOrd="0" presId="urn:microsoft.com/office/officeart/2005/8/layout/hList7"/>
    <dgm:cxn modelId="{CA5BFCEB-E4BD-41F3-81E1-E432D4000E3D}" srcId="{362BE42A-41E9-409B-A26E-5CE214242D32}" destId="{F0A90A44-6734-4290-9082-42185DC32CE4}" srcOrd="1" destOrd="0" parTransId="{86CE3DF1-FC48-4D63-A637-06751A3DA9A1}" sibTransId="{48B3FFF6-8D9B-4F4E-BED9-F93DC7EE6537}"/>
    <dgm:cxn modelId="{5BC3184F-2456-4223-BFE7-79BDD95A3E44}" type="presOf" srcId="{F0A90A44-6734-4290-9082-42185DC32CE4}" destId="{5D6886BA-93E2-430A-B340-B1682DEB5DD6}" srcOrd="1" destOrd="0" presId="urn:microsoft.com/office/officeart/2005/8/layout/hList7"/>
    <dgm:cxn modelId="{D4A70993-E2A1-437D-9774-0F1FBF0A041F}" srcId="{362BE42A-41E9-409B-A26E-5CE214242D32}" destId="{05E3B496-0E16-4245-94B7-21896B64F963}" srcOrd="0" destOrd="0" parTransId="{7C5A68DB-64C5-4DF7-ADF8-22B0C8640A9C}" sibTransId="{779911F7-C2F3-453E-BAAC-3A4BE6AF016A}"/>
    <dgm:cxn modelId="{FB32AE48-0381-4DC3-9222-ACF4A2607DC7}" type="presOf" srcId="{779911F7-C2F3-453E-BAAC-3A4BE6AF016A}" destId="{BEA12AF8-CA54-4670-9E21-76378757D5A0}" srcOrd="0" destOrd="0" presId="urn:microsoft.com/office/officeart/2005/8/layout/hList7"/>
    <dgm:cxn modelId="{9EFE6DDC-B6F5-4921-A1F7-511DC5FED1CD}" type="presOf" srcId="{362BE42A-41E9-409B-A26E-5CE214242D32}" destId="{FB0F8ABB-355D-4595-817D-21BE203CCA60}" srcOrd="0" destOrd="0" presId="urn:microsoft.com/office/officeart/2005/8/layout/hList7"/>
    <dgm:cxn modelId="{3DA4A039-3BA8-4BCB-BD50-78C4604359CA}" type="presParOf" srcId="{FB0F8ABB-355D-4595-817D-21BE203CCA60}" destId="{4758F133-403F-43E9-B16F-207A0E7CFACF}" srcOrd="0" destOrd="0" presId="urn:microsoft.com/office/officeart/2005/8/layout/hList7"/>
    <dgm:cxn modelId="{7D7A8295-50FF-4571-BB4E-2048C6871A8F}" type="presParOf" srcId="{FB0F8ABB-355D-4595-817D-21BE203CCA60}" destId="{25A60A5B-426F-4810-A366-6122D48ED72A}" srcOrd="1" destOrd="0" presId="urn:microsoft.com/office/officeart/2005/8/layout/hList7"/>
    <dgm:cxn modelId="{F30341D3-0DBF-4123-A56A-DFBED349CB64}" type="presParOf" srcId="{25A60A5B-426F-4810-A366-6122D48ED72A}" destId="{CCD947BD-D59C-4A90-BDE9-059203B88B1F}" srcOrd="0" destOrd="0" presId="urn:microsoft.com/office/officeart/2005/8/layout/hList7"/>
    <dgm:cxn modelId="{04F777F2-A76B-450B-8A5B-747DACC9E01A}" type="presParOf" srcId="{CCD947BD-D59C-4A90-BDE9-059203B88B1F}" destId="{E45E238C-07AD-428D-BEE4-F9D826632BFA}" srcOrd="0" destOrd="0" presId="urn:microsoft.com/office/officeart/2005/8/layout/hList7"/>
    <dgm:cxn modelId="{33EB3D24-7569-4C10-81F0-05075887A959}" type="presParOf" srcId="{CCD947BD-D59C-4A90-BDE9-059203B88B1F}" destId="{7DEB949A-1818-4B35-B38A-75A7C7E83DAD}" srcOrd="1" destOrd="0" presId="urn:microsoft.com/office/officeart/2005/8/layout/hList7"/>
    <dgm:cxn modelId="{C5369340-228E-45D5-8170-CB2EFAD48B4A}" type="presParOf" srcId="{CCD947BD-D59C-4A90-BDE9-059203B88B1F}" destId="{207503B3-52D6-41A7-BA36-95D5C0F8D23B}" srcOrd="2" destOrd="0" presId="urn:microsoft.com/office/officeart/2005/8/layout/hList7"/>
    <dgm:cxn modelId="{A607478B-AF94-4C0E-92B2-9ED0268E6D5A}" type="presParOf" srcId="{CCD947BD-D59C-4A90-BDE9-059203B88B1F}" destId="{B1E00A69-B4B2-416E-8C60-B47E811B8817}" srcOrd="3" destOrd="0" presId="urn:microsoft.com/office/officeart/2005/8/layout/hList7"/>
    <dgm:cxn modelId="{064011F2-D8CA-41E1-B4F7-A22522EAC9D5}" type="presParOf" srcId="{25A60A5B-426F-4810-A366-6122D48ED72A}" destId="{BEA12AF8-CA54-4670-9E21-76378757D5A0}" srcOrd="1" destOrd="0" presId="urn:microsoft.com/office/officeart/2005/8/layout/hList7"/>
    <dgm:cxn modelId="{6EF01762-1534-4BF5-B19F-7E6ED221AA6D}" type="presParOf" srcId="{25A60A5B-426F-4810-A366-6122D48ED72A}" destId="{F704DD89-FD08-422B-B1C2-043B4CB8E1ED}" srcOrd="2" destOrd="0" presId="urn:microsoft.com/office/officeart/2005/8/layout/hList7"/>
    <dgm:cxn modelId="{5BCE0EFD-8C7D-4E4C-B45B-F126431451DE}" type="presParOf" srcId="{F704DD89-FD08-422B-B1C2-043B4CB8E1ED}" destId="{299B0B95-79BE-4A46-A864-897E110E3987}" srcOrd="0" destOrd="0" presId="urn:microsoft.com/office/officeart/2005/8/layout/hList7"/>
    <dgm:cxn modelId="{48A02E0C-0A9E-4CB9-B796-44F24EA9508D}" type="presParOf" srcId="{F704DD89-FD08-422B-B1C2-043B4CB8E1ED}" destId="{5D6886BA-93E2-430A-B340-B1682DEB5DD6}" srcOrd="1" destOrd="0" presId="urn:microsoft.com/office/officeart/2005/8/layout/hList7"/>
    <dgm:cxn modelId="{3298152D-7B1E-4645-8765-B7BB430118E8}" type="presParOf" srcId="{F704DD89-FD08-422B-B1C2-043B4CB8E1ED}" destId="{5290A89A-92FC-46AF-BB55-3465812F7CA3}" srcOrd="2" destOrd="0" presId="urn:microsoft.com/office/officeart/2005/8/layout/hList7"/>
    <dgm:cxn modelId="{993D5AFC-722D-4CF1-9C88-BDF6064E15F7}" type="presParOf" srcId="{F704DD89-FD08-422B-B1C2-043B4CB8E1ED}" destId="{FF055A40-6C3A-4DEE-AF36-08E586A56E3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2BE42A-41E9-409B-A26E-5CE214242D32}" type="doc">
      <dgm:prSet loTypeId="urn:microsoft.com/office/officeart/2005/8/layout/hList7" loCatId="list" qsTypeId="urn:microsoft.com/office/officeart/2005/8/quickstyle/simple1" qsCatId="simple" csTypeId="urn:microsoft.com/office/officeart/2005/8/colors/colorful3" csCatId="colorful" phldr="1"/>
      <dgm:spPr/>
    </dgm:pt>
    <dgm:pt modelId="{88A08001-86DE-40C4-95BC-BE74818E6014}">
      <dgm:prSet phldrT="[Texto]"/>
      <dgm:spPr/>
      <dgm:t>
        <a:bodyPr/>
        <a:lstStyle/>
        <a:p>
          <a:r>
            <a:rPr lang="es-MX" dirty="0" smtClean="0"/>
            <a:t>INTERRELACIONES HUMANAS</a:t>
          </a:r>
          <a:endParaRPr lang="es-MX" dirty="0"/>
        </a:p>
      </dgm:t>
    </dgm:pt>
    <dgm:pt modelId="{2D6F1704-EFEC-43FC-AD66-4BB17923C4BF}" type="parTrans" cxnId="{38751B6D-16EE-4C87-8D64-60C083B1749F}">
      <dgm:prSet/>
      <dgm:spPr/>
      <dgm:t>
        <a:bodyPr/>
        <a:lstStyle/>
        <a:p>
          <a:endParaRPr lang="es-MX"/>
        </a:p>
      </dgm:t>
    </dgm:pt>
    <dgm:pt modelId="{4C32E885-4C4A-4D08-86A3-78B43B98118D}" type="sibTrans" cxnId="{38751B6D-16EE-4C87-8D64-60C083B1749F}">
      <dgm:prSet/>
      <dgm:spPr/>
      <dgm:t>
        <a:bodyPr/>
        <a:lstStyle/>
        <a:p>
          <a:endParaRPr lang="es-MX"/>
        </a:p>
      </dgm:t>
    </dgm:pt>
    <dgm:pt modelId="{F0A90A44-6734-4290-9082-42185DC32CE4}">
      <dgm:prSet phldrT="[Texto]"/>
      <dgm:spPr/>
      <dgm:t>
        <a:bodyPr/>
        <a:lstStyle/>
        <a:p>
          <a:r>
            <a:rPr lang="es-MX" dirty="0" smtClean="0"/>
            <a:t>COMPORTAMIENTO SOCIAL</a:t>
          </a:r>
          <a:endParaRPr lang="es-MX" dirty="0"/>
        </a:p>
      </dgm:t>
    </dgm:pt>
    <dgm:pt modelId="{86CE3DF1-FC48-4D63-A637-06751A3DA9A1}" type="parTrans" cxnId="{CA5BFCEB-E4BD-41F3-81E1-E432D4000E3D}">
      <dgm:prSet/>
      <dgm:spPr/>
      <dgm:t>
        <a:bodyPr/>
        <a:lstStyle/>
        <a:p>
          <a:endParaRPr lang="es-MX"/>
        </a:p>
      </dgm:t>
    </dgm:pt>
    <dgm:pt modelId="{48B3FFF6-8D9B-4F4E-BED9-F93DC7EE6537}" type="sibTrans" cxnId="{CA5BFCEB-E4BD-41F3-81E1-E432D4000E3D}">
      <dgm:prSet/>
      <dgm:spPr/>
      <dgm:t>
        <a:bodyPr/>
        <a:lstStyle/>
        <a:p>
          <a:endParaRPr lang="es-MX"/>
        </a:p>
      </dgm:t>
    </dgm:pt>
    <dgm:pt modelId="{FB0F8ABB-355D-4595-817D-21BE203CCA60}" type="pres">
      <dgm:prSet presAssocID="{362BE42A-41E9-409B-A26E-5CE214242D32}" presName="Name0" presStyleCnt="0">
        <dgm:presLayoutVars>
          <dgm:dir/>
          <dgm:resizeHandles val="exact"/>
        </dgm:presLayoutVars>
      </dgm:prSet>
      <dgm:spPr/>
    </dgm:pt>
    <dgm:pt modelId="{4758F133-403F-43E9-B16F-207A0E7CFACF}" type="pres">
      <dgm:prSet presAssocID="{362BE42A-41E9-409B-A26E-5CE214242D32}" presName="fgShape" presStyleLbl="fgShp" presStyleIdx="0" presStyleCnt="1"/>
      <dgm:spPr/>
    </dgm:pt>
    <dgm:pt modelId="{25A60A5B-426F-4810-A366-6122D48ED72A}" type="pres">
      <dgm:prSet presAssocID="{362BE42A-41E9-409B-A26E-5CE214242D32}" presName="linComp" presStyleCnt="0"/>
      <dgm:spPr/>
    </dgm:pt>
    <dgm:pt modelId="{E97191CD-717C-44D7-A801-6109EDA42CF6}" type="pres">
      <dgm:prSet presAssocID="{88A08001-86DE-40C4-95BC-BE74818E6014}" presName="compNode" presStyleCnt="0"/>
      <dgm:spPr/>
    </dgm:pt>
    <dgm:pt modelId="{A017F590-6065-4867-A6A5-F9BA210E6BC1}" type="pres">
      <dgm:prSet presAssocID="{88A08001-86DE-40C4-95BC-BE74818E6014}" presName="bkgdShape" presStyleLbl="node1" presStyleIdx="0" presStyleCnt="2"/>
      <dgm:spPr/>
      <dgm:t>
        <a:bodyPr/>
        <a:lstStyle/>
        <a:p>
          <a:endParaRPr lang="es-MX"/>
        </a:p>
      </dgm:t>
    </dgm:pt>
    <dgm:pt modelId="{E1E5EF3D-19F3-4232-B438-F6F59135AC94}" type="pres">
      <dgm:prSet presAssocID="{88A08001-86DE-40C4-95BC-BE74818E6014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15E0E5-1C89-48F6-8081-F4690866A030}" type="pres">
      <dgm:prSet presAssocID="{88A08001-86DE-40C4-95BC-BE74818E6014}" presName="invisiNode" presStyleLbl="node1" presStyleIdx="0" presStyleCnt="2"/>
      <dgm:spPr/>
    </dgm:pt>
    <dgm:pt modelId="{BE17F3DB-E56C-46DD-A5B6-086604E3F741}" type="pres">
      <dgm:prSet presAssocID="{88A08001-86DE-40C4-95BC-BE74818E6014}" presName="imagNode" presStyleLbl="fgImgPlace1" presStyleIdx="0" presStyleCnt="2" custScaleX="133778" custScaleY="135314" custLinFactNeighborX="3695" custLinFactNeighborY="888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9D2CABBC-B7D6-45F3-914E-328116C46773}" type="pres">
      <dgm:prSet presAssocID="{4C32E885-4C4A-4D08-86A3-78B43B98118D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704DD89-FD08-422B-B1C2-043B4CB8E1ED}" type="pres">
      <dgm:prSet presAssocID="{F0A90A44-6734-4290-9082-42185DC32CE4}" presName="compNode" presStyleCnt="0"/>
      <dgm:spPr/>
    </dgm:pt>
    <dgm:pt modelId="{299B0B95-79BE-4A46-A864-897E110E3987}" type="pres">
      <dgm:prSet presAssocID="{F0A90A44-6734-4290-9082-42185DC32CE4}" presName="bkgdShape" presStyleLbl="node1" presStyleIdx="1" presStyleCnt="2"/>
      <dgm:spPr/>
      <dgm:t>
        <a:bodyPr/>
        <a:lstStyle/>
        <a:p>
          <a:endParaRPr lang="es-MX"/>
        </a:p>
      </dgm:t>
    </dgm:pt>
    <dgm:pt modelId="{5D6886BA-93E2-430A-B340-B1682DEB5DD6}" type="pres">
      <dgm:prSet presAssocID="{F0A90A44-6734-4290-9082-42185DC32CE4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90A89A-92FC-46AF-BB55-3465812F7CA3}" type="pres">
      <dgm:prSet presAssocID="{F0A90A44-6734-4290-9082-42185DC32CE4}" presName="invisiNode" presStyleLbl="node1" presStyleIdx="1" presStyleCnt="2"/>
      <dgm:spPr/>
    </dgm:pt>
    <dgm:pt modelId="{FF055A40-6C3A-4DEE-AF36-08E586A56E33}" type="pres">
      <dgm:prSet presAssocID="{F0A90A44-6734-4290-9082-42185DC32CE4}" presName="imagNode" presStyleLbl="fgImgPlace1" presStyleIdx="1" presStyleCnt="2" custScaleX="158115" custScaleY="13531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</dgm:pt>
  </dgm:ptLst>
  <dgm:cxnLst>
    <dgm:cxn modelId="{621BB364-78DD-4997-8372-FA2F7A649518}" type="presOf" srcId="{4C32E885-4C4A-4D08-86A3-78B43B98118D}" destId="{9D2CABBC-B7D6-45F3-914E-328116C46773}" srcOrd="0" destOrd="0" presId="urn:microsoft.com/office/officeart/2005/8/layout/hList7"/>
    <dgm:cxn modelId="{A1EB6AE8-AC8A-4157-88ED-10037241DFC5}" type="presOf" srcId="{88A08001-86DE-40C4-95BC-BE74818E6014}" destId="{E1E5EF3D-19F3-4232-B438-F6F59135AC94}" srcOrd="1" destOrd="0" presId="urn:microsoft.com/office/officeart/2005/8/layout/hList7"/>
    <dgm:cxn modelId="{166E453F-DCDA-4E6F-AA6F-F07303820547}" type="presOf" srcId="{362BE42A-41E9-409B-A26E-5CE214242D32}" destId="{FB0F8ABB-355D-4595-817D-21BE203CCA60}" srcOrd="0" destOrd="0" presId="urn:microsoft.com/office/officeart/2005/8/layout/hList7"/>
    <dgm:cxn modelId="{39C7AE1A-6363-4B8A-B14A-5E5945678B37}" type="presOf" srcId="{88A08001-86DE-40C4-95BC-BE74818E6014}" destId="{A017F590-6065-4867-A6A5-F9BA210E6BC1}" srcOrd="0" destOrd="0" presId="urn:microsoft.com/office/officeart/2005/8/layout/hList7"/>
    <dgm:cxn modelId="{5024BE4F-007D-4F0E-9614-F8C10AE4DCD9}" type="presOf" srcId="{F0A90A44-6734-4290-9082-42185DC32CE4}" destId="{5D6886BA-93E2-430A-B340-B1682DEB5DD6}" srcOrd="1" destOrd="0" presId="urn:microsoft.com/office/officeart/2005/8/layout/hList7"/>
    <dgm:cxn modelId="{CA5BFCEB-E4BD-41F3-81E1-E432D4000E3D}" srcId="{362BE42A-41E9-409B-A26E-5CE214242D32}" destId="{F0A90A44-6734-4290-9082-42185DC32CE4}" srcOrd="1" destOrd="0" parTransId="{86CE3DF1-FC48-4D63-A637-06751A3DA9A1}" sibTransId="{48B3FFF6-8D9B-4F4E-BED9-F93DC7EE6537}"/>
    <dgm:cxn modelId="{8618B8FF-BA2B-45D8-AFA4-1EDFB9D2696B}" type="presOf" srcId="{F0A90A44-6734-4290-9082-42185DC32CE4}" destId="{299B0B95-79BE-4A46-A864-897E110E3987}" srcOrd="0" destOrd="0" presId="urn:microsoft.com/office/officeart/2005/8/layout/hList7"/>
    <dgm:cxn modelId="{38751B6D-16EE-4C87-8D64-60C083B1749F}" srcId="{362BE42A-41E9-409B-A26E-5CE214242D32}" destId="{88A08001-86DE-40C4-95BC-BE74818E6014}" srcOrd="0" destOrd="0" parTransId="{2D6F1704-EFEC-43FC-AD66-4BB17923C4BF}" sibTransId="{4C32E885-4C4A-4D08-86A3-78B43B98118D}"/>
    <dgm:cxn modelId="{24BBD0E4-53F1-46DE-842B-64B56319FC14}" type="presParOf" srcId="{FB0F8ABB-355D-4595-817D-21BE203CCA60}" destId="{4758F133-403F-43E9-B16F-207A0E7CFACF}" srcOrd="0" destOrd="0" presId="urn:microsoft.com/office/officeart/2005/8/layout/hList7"/>
    <dgm:cxn modelId="{C0E80108-F86E-4734-ABBF-BFBC5333390C}" type="presParOf" srcId="{FB0F8ABB-355D-4595-817D-21BE203CCA60}" destId="{25A60A5B-426F-4810-A366-6122D48ED72A}" srcOrd="1" destOrd="0" presId="urn:microsoft.com/office/officeart/2005/8/layout/hList7"/>
    <dgm:cxn modelId="{E1DF41A5-6E28-4C09-B0A5-8D5BAE406DAF}" type="presParOf" srcId="{25A60A5B-426F-4810-A366-6122D48ED72A}" destId="{E97191CD-717C-44D7-A801-6109EDA42CF6}" srcOrd="0" destOrd="0" presId="urn:microsoft.com/office/officeart/2005/8/layout/hList7"/>
    <dgm:cxn modelId="{5C31230C-393D-4C85-9470-332C6667E4F1}" type="presParOf" srcId="{E97191CD-717C-44D7-A801-6109EDA42CF6}" destId="{A017F590-6065-4867-A6A5-F9BA210E6BC1}" srcOrd="0" destOrd="0" presId="urn:microsoft.com/office/officeart/2005/8/layout/hList7"/>
    <dgm:cxn modelId="{AAC44AF6-C114-4247-BFC8-CB8511328B82}" type="presParOf" srcId="{E97191CD-717C-44D7-A801-6109EDA42CF6}" destId="{E1E5EF3D-19F3-4232-B438-F6F59135AC94}" srcOrd="1" destOrd="0" presId="urn:microsoft.com/office/officeart/2005/8/layout/hList7"/>
    <dgm:cxn modelId="{2D65A7B2-656C-48D0-A324-4DFD8E3C5BB3}" type="presParOf" srcId="{E97191CD-717C-44D7-A801-6109EDA42CF6}" destId="{3A15E0E5-1C89-48F6-8081-F4690866A030}" srcOrd="2" destOrd="0" presId="urn:microsoft.com/office/officeart/2005/8/layout/hList7"/>
    <dgm:cxn modelId="{21A34033-0415-4A11-A1EA-6D17EC544EA3}" type="presParOf" srcId="{E97191CD-717C-44D7-A801-6109EDA42CF6}" destId="{BE17F3DB-E56C-46DD-A5B6-086604E3F741}" srcOrd="3" destOrd="0" presId="urn:microsoft.com/office/officeart/2005/8/layout/hList7"/>
    <dgm:cxn modelId="{6FACE076-7ACB-494F-BAC3-4E550918E722}" type="presParOf" srcId="{25A60A5B-426F-4810-A366-6122D48ED72A}" destId="{9D2CABBC-B7D6-45F3-914E-328116C46773}" srcOrd="1" destOrd="0" presId="urn:microsoft.com/office/officeart/2005/8/layout/hList7"/>
    <dgm:cxn modelId="{A5A8CFDA-2D6C-4E6B-9104-7A85A4DD8513}" type="presParOf" srcId="{25A60A5B-426F-4810-A366-6122D48ED72A}" destId="{F704DD89-FD08-422B-B1C2-043B4CB8E1ED}" srcOrd="2" destOrd="0" presId="urn:microsoft.com/office/officeart/2005/8/layout/hList7"/>
    <dgm:cxn modelId="{8B5951D8-7500-49AD-AC44-976D2CC379DB}" type="presParOf" srcId="{F704DD89-FD08-422B-B1C2-043B4CB8E1ED}" destId="{299B0B95-79BE-4A46-A864-897E110E3987}" srcOrd="0" destOrd="0" presId="urn:microsoft.com/office/officeart/2005/8/layout/hList7"/>
    <dgm:cxn modelId="{66E88C2B-FAC5-4802-82E4-53F1F6710140}" type="presParOf" srcId="{F704DD89-FD08-422B-B1C2-043B4CB8E1ED}" destId="{5D6886BA-93E2-430A-B340-B1682DEB5DD6}" srcOrd="1" destOrd="0" presId="urn:microsoft.com/office/officeart/2005/8/layout/hList7"/>
    <dgm:cxn modelId="{42E9C2F9-C16A-48F6-AA1F-63E25D2AC965}" type="presParOf" srcId="{F704DD89-FD08-422B-B1C2-043B4CB8E1ED}" destId="{5290A89A-92FC-46AF-BB55-3465812F7CA3}" srcOrd="2" destOrd="0" presId="urn:microsoft.com/office/officeart/2005/8/layout/hList7"/>
    <dgm:cxn modelId="{D382C62F-D75D-4CF6-B227-8933F99CFC01}" type="presParOf" srcId="{F704DD89-FD08-422B-B1C2-043B4CB8E1ED}" destId="{FF055A40-6C3A-4DEE-AF36-08E586A56E3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296EA1-41D8-49B3-953D-CE56F5C49CB3}" type="doc">
      <dgm:prSet loTypeId="urn:microsoft.com/office/officeart/2005/8/layout/target3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s-MX"/>
        </a:p>
      </dgm:t>
    </dgm:pt>
    <dgm:pt modelId="{861A127B-1934-4614-A2C8-A0BF2ECE5688}">
      <dgm:prSet phldrT="[Texto]"/>
      <dgm:spPr/>
      <dgm:t>
        <a:bodyPr/>
        <a:lstStyle/>
        <a:p>
          <a:r>
            <a:rPr lang="es-MX" dirty="0" smtClean="0"/>
            <a:t>SOCIOLOGÍA URBANA</a:t>
          </a:r>
          <a:endParaRPr lang="es-MX" dirty="0"/>
        </a:p>
      </dgm:t>
    </dgm:pt>
    <dgm:pt modelId="{DD6264DA-5B24-4EBB-9387-5227F8030D6D}" type="parTrans" cxnId="{EB870129-C6FC-4986-9778-8A99E3EBDCEC}">
      <dgm:prSet/>
      <dgm:spPr/>
      <dgm:t>
        <a:bodyPr/>
        <a:lstStyle/>
        <a:p>
          <a:endParaRPr lang="es-MX"/>
        </a:p>
      </dgm:t>
    </dgm:pt>
    <dgm:pt modelId="{4F662727-8248-4282-AD6A-69453029FA9B}" type="sibTrans" cxnId="{EB870129-C6FC-4986-9778-8A99E3EBDCEC}">
      <dgm:prSet/>
      <dgm:spPr/>
      <dgm:t>
        <a:bodyPr/>
        <a:lstStyle/>
        <a:p>
          <a:endParaRPr lang="es-MX"/>
        </a:p>
      </dgm:t>
    </dgm:pt>
    <dgm:pt modelId="{E5161B74-9DA9-4EBB-BE39-EB3C2497BE20}">
      <dgm:prSet phldrT="[Texto]" custT="1"/>
      <dgm:spPr/>
      <dgm:t>
        <a:bodyPr/>
        <a:lstStyle/>
        <a:p>
          <a:r>
            <a:rPr lang="es-MX" sz="1050" dirty="0" smtClean="0"/>
            <a:t>Estudia el proceso de urbanización acaecido en la sociedad contemporánea , a través de elementos como la aglomeración, impersonalidad, división del trabajo, las relaciones sociales entre otras.</a:t>
          </a:r>
          <a:endParaRPr lang="es-MX" sz="1050" dirty="0"/>
        </a:p>
      </dgm:t>
    </dgm:pt>
    <dgm:pt modelId="{44BF8BEB-A39D-446D-AB81-5BA22F363B2C}" type="parTrans" cxnId="{A5154A17-4CD4-4C02-929D-5A496AEE1A1F}">
      <dgm:prSet/>
      <dgm:spPr/>
      <dgm:t>
        <a:bodyPr/>
        <a:lstStyle/>
        <a:p>
          <a:endParaRPr lang="es-MX"/>
        </a:p>
      </dgm:t>
    </dgm:pt>
    <dgm:pt modelId="{17AA681E-6CDC-44B2-AA40-339C0833DAB2}" type="sibTrans" cxnId="{A5154A17-4CD4-4C02-929D-5A496AEE1A1F}">
      <dgm:prSet/>
      <dgm:spPr/>
      <dgm:t>
        <a:bodyPr/>
        <a:lstStyle/>
        <a:p>
          <a:endParaRPr lang="es-MX"/>
        </a:p>
      </dgm:t>
    </dgm:pt>
    <dgm:pt modelId="{B3EE1769-2649-4C63-A466-832F31BB3832}">
      <dgm:prSet phldrT="[Texto]"/>
      <dgm:spPr/>
      <dgm:t>
        <a:bodyPr/>
        <a:lstStyle/>
        <a:p>
          <a:r>
            <a:rPr lang="es-MX" dirty="0" smtClean="0"/>
            <a:t>SOCIOLOGÍA RURAL</a:t>
          </a:r>
          <a:endParaRPr lang="es-MX" dirty="0"/>
        </a:p>
      </dgm:t>
    </dgm:pt>
    <dgm:pt modelId="{E62393DA-701B-4B65-9970-7D44D82BE63F}" type="parTrans" cxnId="{0AB43903-E048-456E-8B7E-B0AE169CC16B}">
      <dgm:prSet/>
      <dgm:spPr/>
      <dgm:t>
        <a:bodyPr/>
        <a:lstStyle/>
        <a:p>
          <a:endParaRPr lang="es-MX"/>
        </a:p>
      </dgm:t>
    </dgm:pt>
    <dgm:pt modelId="{C1CC3D6B-441F-4664-86AE-ACE6C018734E}" type="sibTrans" cxnId="{0AB43903-E048-456E-8B7E-B0AE169CC16B}">
      <dgm:prSet/>
      <dgm:spPr/>
      <dgm:t>
        <a:bodyPr/>
        <a:lstStyle/>
        <a:p>
          <a:endParaRPr lang="es-MX"/>
        </a:p>
      </dgm:t>
    </dgm:pt>
    <dgm:pt modelId="{C8E1294C-F15B-424D-947B-F249C9A6407A}">
      <dgm:prSet phldrT="[Texto]" custT="1"/>
      <dgm:spPr/>
      <dgm:t>
        <a:bodyPr/>
        <a:lstStyle/>
        <a:p>
          <a:r>
            <a:rPr lang="es-MX" sz="1100" dirty="0" smtClean="0"/>
            <a:t>Estudio de las comunidades rurales (conflictos internos como la lucha de clases y tensiones interétnicas. </a:t>
          </a:r>
          <a:endParaRPr lang="es-MX" sz="1100" dirty="0"/>
        </a:p>
      </dgm:t>
    </dgm:pt>
    <dgm:pt modelId="{837B239F-24A2-429D-B594-BEE0992A2C92}" type="parTrans" cxnId="{36BA2562-2B08-499B-8997-ED56E3E62844}">
      <dgm:prSet/>
      <dgm:spPr/>
      <dgm:t>
        <a:bodyPr/>
        <a:lstStyle/>
        <a:p>
          <a:endParaRPr lang="es-MX"/>
        </a:p>
      </dgm:t>
    </dgm:pt>
    <dgm:pt modelId="{F3FBA895-28A3-4FEA-BE49-9C83C7CF497F}" type="sibTrans" cxnId="{36BA2562-2B08-499B-8997-ED56E3E62844}">
      <dgm:prSet/>
      <dgm:spPr/>
      <dgm:t>
        <a:bodyPr/>
        <a:lstStyle/>
        <a:p>
          <a:endParaRPr lang="es-MX"/>
        </a:p>
      </dgm:t>
    </dgm:pt>
    <dgm:pt modelId="{F8FC8BE5-3758-4837-B6CB-34F69F0E990C}">
      <dgm:prSet phldrT="[Texto]"/>
      <dgm:spPr/>
      <dgm:t>
        <a:bodyPr/>
        <a:lstStyle/>
        <a:p>
          <a:r>
            <a:rPr lang="es-MX" dirty="0" smtClean="0"/>
            <a:t>SOCIOLOGÍA DEL TRABAJO </a:t>
          </a:r>
          <a:endParaRPr lang="es-MX" dirty="0"/>
        </a:p>
      </dgm:t>
    </dgm:pt>
    <dgm:pt modelId="{A252148F-033C-4C9F-A7CA-80C7FD2494B2}" type="parTrans" cxnId="{EA6BF72A-6AE0-4374-B8B0-8A54894BC464}">
      <dgm:prSet/>
      <dgm:spPr/>
      <dgm:t>
        <a:bodyPr/>
        <a:lstStyle/>
        <a:p>
          <a:endParaRPr lang="es-MX"/>
        </a:p>
      </dgm:t>
    </dgm:pt>
    <dgm:pt modelId="{6AF65B45-D0C0-4BD7-93E2-D3A57426B116}" type="sibTrans" cxnId="{EA6BF72A-6AE0-4374-B8B0-8A54894BC464}">
      <dgm:prSet/>
      <dgm:spPr/>
      <dgm:t>
        <a:bodyPr/>
        <a:lstStyle/>
        <a:p>
          <a:endParaRPr lang="es-MX"/>
        </a:p>
      </dgm:t>
    </dgm:pt>
    <dgm:pt modelId="{A04AF756-8C19-4983-8AD5-F498B9CD237C}">
      <dgm:prSet phldrT="[Texto]" custT="1"/>
      <dgm:spPr/>
      <dgm:t>
        <a:bodyPr/>
        <a:lstStyle/>
        <a:p>
          <a:r>
            <a:rPr lang="es-MX" sz="1100" b="0" i="0" dirty="0" smtClean="0"/>
            <a:t>Es el estudio de colectividades humanas muy diversas por su tamaño, por sus funciones, que se constituyen para el trabajo. </a:t>
          </a:r>
          <a:endParaRPr lang="es-MX" sz="1100" dirty="0"/>
        </a:p>
      </dgm:t>
    </dgm:pt>
    <dgm:pt modelId="{905AB692-E634-4CB2-993A-CF350762232B}" type="parTrans" cxnId="{4C3E9906-1139-40EE-8353-2A49713F0AB7}">
      <dgm:prSet/>
      <dgm:spPr/>
      <dgm:t>
        <a:bodyPr/>
        <a:lstStyle/>
        <a:p>
          <a:endParaRPr lang="es-MX"/>
        </a:p>
      </dgm:t>
    </dgm:pt>
    <dgm:pt modelId="{8D7C0774-C9D6-4FF7-A148-D63EEB25ED38}" type="sibTrans" cxnId="{4C3E9906-1139-40EE-8353-2A49713F0AB7}">
      <dgm:prSet/>
      <dgm:spPr/>
      <dgm:t>
        <a:bodyPr/>
        <a:lstStyle/>
        <a:p>
          <a:endParaRPr lang="es-MX"/>
        </a:p>
      </dgm:t>
    </dgm:pt>
    <dgm:pt modelId="{1D9B3004-B2F4-4D28-B2F6-2C792DE90E46}">
      <dgm:prSet/>
      <dgm:spPr/>
      <dgm:t>
        <a:bodyPr/>
        <a:lstStyle/>
        <a:p>
          <a:r>
            <a:rPr lang="es-MX" dirty="0" smtClean="0"/>
            <a:t>SOCIOLOGÍA DE LA </a:t>
          </a:r>
          <a:r>
            <a:rPr lang="es-MX" smtClean="0"/>
            <a:t>EDUCACIÓN </a:t>
          </a:r>
          <a:endParaRPr lang="es-MX" dirty="0"/>
        </a:p>
      </dgm:t>
    </dgm:pt>
    <dgm:pt modelId="{7BF052DD-5FC8-454A-84E7-A8C30B871189}" type="parTrans" cxnId="{7BAC9B82-E449-4C1F-BC47-58029A458577}">
      <dgm:prSet/>
      <dgm:spPr/>
      <dgm:t>
        <a:bodyPr/>
        <a:lstStyle/>
        <a:p>
          <a:endParaRPr lang="es-MX"/>
        </a:p>
      </dgm:t>
    </dgm:pt>
    <dgm:pt modelId="{C12D0444-5F96-4293-B48B-BF3A15FBD8F3}" type="sibTrans" cxnId="{7BAC9B82-E449-4C1F-BC47-58029A458577}">
      <dgm:prSet/>
      <dgm:spPr/>
      <dgm:t>
        <a:bodyPr/>
        <a:lstStyle/>
        <a:p>
          <a:endParaRPr lang="es-MX"/>
        </a:p>
      </dgm:t>
    </dgm:pt>
    <dgm:pt modelId="{4009724C-3EA2-4037-B66A-299EF59E4A71}" type="pres">
      <dgm:prSet presAssocID="{D9296EA1-41D8-49B3-953D-CE56F5C49CB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DFCCFAF-221F-4621-BD01-1C76103A1AB3}" type="pres">
      <dgm:prSet presAssocID="{861A127B-1934-4614-A2C8-A0BF2ECE5688}" presName="circle1" presStyleLbl="node1" presStyleIdx="0" presStyleCnt="4"/>
      <dgm:spPr/>
    </dgm:pt>
    <dgm:pt modelId="{87526FC5-54B7-45F6-99C6-87B502D579F1}" type="pres">
      <dgm:prSet presAssocID="{861A127B-1934-4614-A2C8-A0BF2ECE5688}" presName="space" presStyleCnt="0"/>
      <dgm:spPr/>
    </dgm:pt>
    <dgm:pt modelId="{26835D99-150A-47AD-9CAF-A5357006A213}" type="pres">
      <dgm:prSet presAssocID="{861A127B-1934-4614-A2C8-A0BF2ECE5688}" presName="rect1" presStyleLbl="alignAcc1" presStyleIdx="0" presStyleCnt="4"/>
      <dgm:spPr/>
      <dgm:t>
        <a:bodyPr/>
        <a:lstStyle/>
        <a:p>
          <a:endParaRPr lang="es-MX"/>
        </a:p>
      </dgm:t>
    </dgm:pt>
    <dgm:pt modelId="{ED0C7443-4563-4056-934C-30EE0B457C0B}" type="pres">
      <dgm:prSet presAssocID="{B3EE1769-2649-4C63-A466-832F31BB3832}" presName="vertSpace2" presStyleLbl="node1" presStyleIdx="0" presStyleCnt="4"/>
      <dgm:spPr/>
    </dgm:pt>
    <dgm:pt modelId="{4FA538C1-9CB9-489F-92FE-666DA6FE6F11}" type="pres">
      <dgm:prSet presAssocID="{B3EE1769-2649-4C63-A466-832F31BB3832}" presName="circle2" presStyleLbl="node1" presStyleIdx="1" presStyleCnt="4"/>
      <dgm:spPr/>
    </dgm:pt>
    <dgm:pt modelId="{E4A5BCF6-6E82-4802-B7B0-AD1A5643F334}" type="pres">
      <dgm:prSet presAssocID="{B3EE1769-2649-4C63-A466-832F31BB3832}" presName="rect2" presStyleLbl="alignAcc1" presStyleIdx="1" presStyleCnt="4"/>
      <dgm:spPr/>
      <dgm:t>
        <a:bodyPr/>
        <a:lstStyle/>
        <a:p>
          <a:endParaRPr lang="es-MX"/>
        </a:p>
      </dgm:t>
    </dgm:pt>
    <dgm:pt modelId="{88C3624D-B3EB-40D9-B56C-EE59D82214E3}" type="pres">
      <dgm:prSet presAssocID="{1D9B3004-B2F4-4D28-B2F6-2C792DE90E46}" presName="vertSpace3" presStyleLbl="node1" presStyleIdx="1" presStyleCnt="4"/>
      <dgm:spPr/>
    </dgm:pt>
    <dgm:pt modelId="{4EA7017B-EB09-4CCB-AF70-9055C990B53A}" type="pres">
      <dgm:prSet presAssocID="{1D9B3004-B2F4-4D28-B2F6-2C792DE90E46}" presName="circle3" presStyleLbl="node1" presStyleIdx="2" presStyleCnt="4"/>
      <dgm:spPr/>
    </dgm:pt>
    <dgm:pt modelId="{686CD9E9-439E-487F-A07E-EF7C297C8B76}" type="pres">
      <dgm:prSet presAssocID="{1D9B3004-B2F4-4D28-B2F6-2C792DE90E46}" presName="rect3" presStyleLbl="alignAcc1" presStyleIdx="2" presStyleCnt="4"/>
      <dgm:spPr/>
      <dgm:t>
        <a:bodyPr/>
        <a:lstStyle/>
        <a:p>
          <a:endParaRPr lang="es-MX"/>
        </a:p>
      </dgm:t>
    </dgm:pt>
    <dgm:pt modelId="{17A98AB0-5D30-4CBB-9F11-D22D797D0B56}" type="pres">
      <dgm:prSet presAssocID="{F8FC8BE5-3758-4837-B6CB-34F69F0E990C}" presName="vertSpace4" presStyleLbl="node1" presStyleIdx="2" presStyleCnt="4"/>
      <dgm:spPr/>
    </dgm:pt>
    <dgm:pt modelId="{ADF47234-673B-4EFF-80FC-87EA8B7DA33E}" type="pres">
      <dgm:prSet presAssocID="{F8FC8BE5-3758-4837-B6CB-34F69F0E990C}" presName="circle4" presStyleLbl="node1" presStyleIdx="3" presStyleCnt="4"/>
      <dgm:spPr/>
    </dgm:pt>
    <dgm:pt modelId="{27118A3F-809B-45C8-A512-A312FDB7B9C0}" type="pres">
      <dgm:prSet presAssocID="{F8FC8BE5-3758-4837-B6CB-34F69F0E990C}" presName="rect4" presStyleLbl="alignAcc1" presStyleIdx="3" presStyleCnt="4"/>
      <dgm:spPr/>
      <dgm:t>
        <a:bodyPr/>
        <a:lstStyle/>
        <a:p>
          <a:endParaRPr lang="es-MX"/>
        </a:p>
      </dgm:t>
    </dgm:pt>
    <dgm:pt modelId="{5284EC3C-06A4-48D2-9C18-6D325D35E81F}" type="pres">
      <dgm:prSet presAssocID="{861A127B-1934-4614-A2C8-A0BF2ECE5688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724D16-4493-44FF-B54B-8515A3449EA3}" type="pres">
      <dgm:prSet presAssocID="{861A127B-1934-4614-A2C8-A0BF2ECE5688}" presName="rect1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1FC219-B507-4E48-A3B2-BFE5C5A4F199}" type="pres">
      <dgm:prSet presAssocID="{B3EE1769-2649-4C63-A466-832F31BB3832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5B7C63-12AB-48BC-BBFE-4C010029CAC0}" type="pres">
      <dgm:prSet presAssocID="{B3EE1769-2649-4C63-A466-832F31BB3832}" presName="rect2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5DC1F0-22A1-4E44-93AD-856C60075D11}" type="pres">
      <dgm:prSet presAssocID="{1D9B3004-B2F4-4D28-B2F6-2C792DE90E46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653F5A-75F5-41DA-A1FF-D99B51CB8E52}" type="pres">
      <dgm:prSet presAssocID="{1D9B3004-B2F4-4D28-B2F6-2C792DE90E46}" presName="rect3ChTx" presStyleLbl="alignAcc1" presStyleIdx="3" presStyleCnt="4">
        <dgm:presLayoutVars>
          <dgm:bulletEnabled val="1"/>
        </dgm:presLayoutVars>
      </dgm:prSet>
      <dgm:spPr/>
    </dgm:pt>
    <dgm:pt modelId="{C022B23A-545B-4CD4-9470-DC833216B42D}" type="pres">
      <dgm:prSet presAssocID="{F8FC8BE5-3758-4837-B6CB-34F69F0E990C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2D4504-F539-408B-83D4-536FB5749751}" type="pres">
      <dgm:prSet presAssocID="{F8FC8BE5-3758-4837-B6CB-34F69F0E990C}" presName="rect4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067A557-B62B-4918-94F7-71A113438985}" type="presOf" srcId="{F8FC8BE5-3758-4837-B6CB-34F69F0E990C}" destId="{C022B23A-545B-4CD4-9470-DC833216B42D}" srcOrd="1" destOrd="0" presId="urn:microsoft.com/office/officeart/2005/8/layout/target3"/>
    <dgm:cxn modelId="{2E9EEB65-F2DF-4918-9896-BCE82BF066E4}" type="presOf" srcId="{E5161B74-9DA9-4EBB-BE39-EB3C2497BE20}" destId="{00724D16-4493-44FF-B54B-8515A3449EA3}" srcOrd="0" destOrd="0" presId="urn:microsoft.com/office/officeart/2005/8/layout/target3"/>
    <dgm:cxn modelId="{7C524F63-0306-4815-B326-3870B28E3151}" type="presOf" srcId="{1D9B3004-B2F4-4D28-B2F6-2C792DE90E46}" destId="{686CD9E9-439E-487F-A07E-EF7C297C8B76}" srcOrd="0" destOrd="0" presId="urn:microsoft.com/office/officeart/2005/8/layout/target3"/>
    <dgm:cxn modelId="{07DA90D2-D22D-459C-BD6C-16FEF60300A1}" type="presOf" srcId="{B3EE1769-2649-4C63-A466-832F31BB3832}" destId="{E4A5BCF6-6E82-4802-B7B0-AD1A5643F334}" srcOrd="0" destOrd="0" presId="urn:microsoft.com/office/officeart/2005/8/layout/target3"/>
    <dgm:cxn modelId="{D7EA453B-F41C-4CAD-821F-D33D5C9DFD52}" type="presOf" srcId="{B3EE1769-2649-4C63-A466-832F31BB3832}" destId="{F91FC219-B507-4E48-A3B2-BFE5C5A4F199}" srcOrd="1" destOrd="0" presId="urn:microsoft.com/office/officeart/2005/8/layout/target3"/>
    <dgm:cxn modelId="{E8833552-E885-43DA-B188-B3CF8903B921}" type="presOf" srcId="{C8E1294C-F15B-424D-947B-F249C9A6407A}" destId="{6A5B7C63-12AB-48BC-BBFE-4C010029CAC0}" srcOrd="0" destOrd="0" presId="urn:microsoft.com/office/officeart/2005/8/layout/target3"/>
    <dgm:cxn modelId="{0AB43903-E048-456E-8B7E-B0AE169CC16B}" srcId="{D9296EA1-41D8-49B3-953D-CE56F5C49CB3}" destId="{B3EE1769-2649-4C63-A466-832F31BB3832}" srcOrd="1" destOrd="0" parTransId="{E62393DA-701B-4B65-9970-7D44D82BE63F}" sibTransId="{C1CC3D6B-441F-4664-86AE-ACE6C018734E}"/>
    <dgm:cxn modelId="{16A729F9-95EF-41C3-99AA-16D982884041}" type="presOf" srcId="{861A127B-1934-4614-A2C8-A0BF2ECE5688}" destId="{5284EC3C-06A4-48D2-9C18-6D325D35E81F}" srcOrd="1" destOrd="0" presId="urn:microsoft.com/office/officeart/2005/8/layout/target3"/>
    <dgm:cxn modelId="{739A716B-DBC8-4EA6-9C24-241F236D69A9}" type="presOf" srcId="{A04AF756-8C19-4983-8AD5-F498B9CD237C}" destId="{3A2D4504-F539-408B-83D4-536FB5749751}" srcOrd="0" destOrd="0" presId="urn:microsoft.com/office/officeart/2005/8/layout/target3"/>
    <dgm:cxn modelId="{4C3E9906-1139-40EE-8353-2A49713F0AB7}" srcId="{F8FC8BE5-3758-4837-B6CB-34F69F0E990C}" destId="{A04AF756-8C19-4983-8AD5-F498B9CD237C}" srcOrd="0" destOrd="0" parTransId="{905AB692-E634-4CB2-993A-CF350762232B}" sibTransId="{8D7C0774-C9D6-4FF7-A148-D63EEB25ED38}"/>
    <dgm:cxn modelId="{7BAC9B82-E449-4C1F-BC47-58029A458577}" srcId="{D9296EA1-41D8-49B3-953D-CE56F5C49CB3}" destId="{1D9B3004-B2F4-4D28-B2F6-2C792DE90E46}" srcOrd="2" destOrd="0" parTransId="{7BF052DD-5FC8-454A-84E7-A8C30B871189}" sibTransId="{C12D0444-5F96-4293-B48B-BF3A15FBD8F3}"/>
    <dgm:cxn modelId="{6B5B0793-9716-446A-A41F-35CC92294780}" type="presOf" srcId="{F8FC8BE5-3758-4837-B6CB-34F69F0E990C}" destId="{27118A3F-809B-45C8-A512-A312FDB7B9C0}" srcOrd="0" destOrd="0" presId="urn:microsoft.com/office/officeart/2005/8/layout/target3"/>
    <dgm:cxn modelId="{5998110D-77B0-44DE-8A0D-E8B0B950D894}" type="presOf" srcId="{1D9B3004-B2F4-4D28-B2F6-2C792DE90E46}" destId="{A55DC1F0-22A1-4E44-93AD-856C60075D11}" srcOrd="1" destOrd="0" presId="urn:microsoft.com/office/officeart/2005/8/layout/target3"/>
    <dgm:cxn modelId="{CDF5E861-5AB7-4229-96E8-54A35FA4DC82}" type="presOf" srcId="{D9296EA1-41D8-49B3-953D-CE56F5C49CB3}" destId="{4009724C-3EA2-4037-B66A-299EF59E4A71}" srcOrd="0" destOrd="0" presId="urn:microsoft.com/office/officeart/2005/8/layout/target3"/>
    <dgm:cxn modelId="{36BA2562-2B08-499B-8997-ED56E3E62844}" srcId="{B3EE1769-2649-4C63-A466-832F31BB3832}" destId="{C8E1294C-F15B-424D-947B-F249C9A6407A}" srcOrd="0" destOrd="0" parTransId="{837B239F-24A2-429D-B594-BEE0992A2C92}" sibTransId="{F3FBA895-28A3-4FEA-BE49-9C83C7CF497F}"/>
    <dgm:cxn modelId="{3F18EFB6-C41F-4700-AA39-91B0F9833FA9}" type="presOf" srcId="{861A127B-1934-4614-A2C8-A0BF2ECE5688}" destId="{26835D99-150A-47AD-9CAF-A5357006A213}" srcOrd="0" destOrd="0" presId="urn:microsoft.com/office/officeart/2005/8/layout/target3"/>
    <dgm:cxn modelId="{A5154A17-4CD4-4C02-929D-5A496AEE1A1F}" srcId="{861A127B-1934-4614-A2C8-A0BF2ECE5688}" destId="{E5161B74-9DA9-4EBB-BE39-EB3C2497BE20}" srcOrd="0" destOrd="0" parTransId="{44BF8BEB-A39D-446D-AB81-5BA22F363B2C}" sibTransId="{17AA681E-6CDC-44B2-AA40-339C0833DAB2}"/>
    <dgm:cxn modelId="{EA6BF72A-6AE0-4374-B8B0-8A54894BC464}" srcId="{D9296EA1-41D8-49B3-953D-CE56F5C49CB3}" destId="{F8FC8BE5-3758-4837-B6CB-34F69F0E990C}" srcOrd="3" destOrd="0" parTransId="{A252148F-033C-4C9F-A7CA-80C7FD2494B2}" sibTransId="{6AF65B45-D0C0-4BD7-93E2-D3A57426B116}"/>
    <dgm:cxn modelId="{EB870129-C6FC-4986-9778-8A99E3EBDCEC}" srcId="{D9296EA1-41D8-49B3-953D-CE56F5C49CB3}" destId="{861A127B-1934-4614-A2C8-A0BF2ECE5688}" srcOrd="0" destOrd="0" parTransId="{DD6264DA-5B24-4EBB-9387-5227F8030D6D}" sibTransId="{4F662727-8248-4282-AD6A-69453029FA9B}"/>
    <dgm:cxn modelId="{347F63E9-65E3-48CC-A0FF-C258EC1740C4}" type="presParOf" srcId="{4009724C-3EA2-4037-B66A-299EF59E4A71}" destId="{FDFCCFAF-221F-4621-BD01-1C76103A1AB3}" srcOrd="0" destOrd="0" presId="urn:microsoft.com/office/officeart/2005/8/layout/target3"/>
    <dgm:cxn modelId="{F242D889-7777-4B6F-9818-BD481157D051}" type="presParOf" srcId="{4009724C-3EA2-4037-B66A-299EF59E4A71}" destId="{87526FC5-54B7-45F6-99C6-87B502D579F1}" srcOrd="1" destOrd="0" presId="urn:microsoft.com/office/officeart/2005/8/layout/target3"/>
    <dgm:cxn modelId="{395739BA-73C9-4DE1-9EE1-47EECD691813}" type="presParOf" srcId="{4009724C-3EA2-4037-B66A-299EF59E4A71}" destId="{26835D99-150A-47AD-9CAF-A5357006A213}" srcOrd="2" destOrd="0" presId="urn:microsoft.com/office/officeart/2005/8/layout/target3"/>
    <dgm:cxn modelId="{F8CC9BAB-3FFD-4220-93C4-BAC2E5085DED}" type="presParOf" srcId="{4009724C-3EA2-4037-B66A-299EF59E4A71}" destId="{ED0C7443-4563-4056-934C-30EE0B457C0B}" srcOrd="3" destOrd="0" presId="urn:microsoft.com/office/officeart/2005/8/layout/target3"/>
    <dgm:cxn modelId="{6A366BF0-CA20-4A85-80AB-E5960C19B8D3}" type="presParOf" srcId="{4009724C-3EA2-4037-B66A-299EF59E4A71}" destId="{4FA538C1-9CB9-489F-92FE-666DA6FE6F11}" srcOrd="4" destOrd="0" presId="urn:microsoft.com/office/officeart/2005/8/layout/target3"/>
    <dgm:cxn modelId="{7A1DF299-D2CC-47A6-ABC3-523749761B1D}" type="presParOf" srcId="{4009724C-3EA2-4037-B66A-299EF59E4A71}" destId="{E4A5BCF6-6E82-4802-B7B0-AD1A5643F334}" srcOrd="5" destOrd="0" presId="urn:microsoft.com/office/officeart/2005/8/layout/target3"/>
    <dgm:cxn modelId="{63384E9A-80A0-4D2D-AD51-942697123D8A}" type="presParOf" srcId="{4009724C-3EA2-4037-B66A-299EF59E4A71}" destId="{88C3624D-B3EB-40D9-B56C-EE59D82214E3}" srcOrd="6" destOrd="0" presId="urn:microsoft.com/office/officeart/2005/8/layout/target3"/>
    <dgm:cxn modelId="{A379DB81-61E1-4791-8A42-EFFF51C4CA0A}" type="presParOf" srcId="{4009724C-3EA2-4037-B66A-299EF59E4A71}" destId="{4EA7017B-EB09-4CCB-AF70-9055C990B53A}" srcOrd="7" destOrd="0" presId="urn:microsoft.com/office/officeart/2005/8/layout/target3"/>
    <dgm:cxn modelId="{FE730B3C-3647-4433-928A-142EFD67DFB3}" type="presParOf" srcId="{4009724C-3EA2-4037-B66A-299EF59E4A71}" destId="{686CD9E9-439E-487F-A07E-EF7C297C8B76}" srcOrd="8" destOrd="0" presId="urn:microsoft.com/office/officeart/2005/8/layout/target3"/>
    <dgm:cxn modelId="{20A6EB23-F0A6-4606-85DD-3D27132B4D2E}" type="presParOf" srcId="{4009724C-3EA2-4037-B66A-299EF59E4A71}" destId="{17A98AB0-5D30-4CBB-9F11-D22D797D0B56}" srcOrd="9" destOrd="0" presId="urn:microsoft.com/office/officeart/2005/8/layout/target3"/>
    <dgm:cxn modelId="{5FE2AB71-2C13-400D-B48E-340A906D8492}" type="presParOf" srcId="{4009724C-3EA2-4037-B66A-299EF59E4A71}" destId="{ADF47234-673B-4EFF-80FC-87EA8B7DA33E}" srcOrd="10" destOrd="0" presId="urn:microsoft.com/office/officeart/2005/8/layout/target3"/>
    <dgm:cxn modelId="{B457019F-7E3A-4EDD-8CE3-827AD84AC0E6}" type="presParOf" srcId="{4009724C-3EA2-4037-B66A-299EF59E4A71}" destId="{27118A3F-809B-45C8-A512-A312FDB7B9C0}" srcOrd="11" destOrd="0" presId="urn:microsoft.com/office/officeart/2005/8/layout/target3"/>
    <dgm:cxn modelId="{0AEA6026-F494-445A-8BE7-10A0EEBE6012}" type="presParOf" srcId="{4009724C-3EA2-4037-B66A-299EF59E4A71}" destId="{5284EC3C-06A4-48D2-9C18-6D325D35E81F}" srcOrd="12" destOrd="0" presId="urn:microsoft.com/office/officeart/2005/8/layout/target3"/>
    <dgm:cxn modelId="{2EB60BEF-5FFA-484F-ADBC-66F6633F06CC}" type="presParOf" srcId="{4009724C-3EA2-4037-B66A-299EF59E4A71}" destId="{00724D16-4493-44FF-B54B-8515A3449EA3}" srcOrd="13" destOrd="0" presId="urn:microsoft.com/office/officeart/2005/8/layout/target3"/>
    <dgm:cxn modelId="{84C18D66-0FF3-41E0-8AE6-2820A2494B19}" type="presParOf" srcId="{4009724C-3EA2-4037-B66A-299EF59E4A71}" destId="{F91FC219-B507-4E48-A3B2-BFE5C5A4F199}" srcOrd="14" destOrd="0" presId="urn:microsoft.com/office/officeart/2005/8/layout/target3"/>
    <dgm:cxn modelId="{EE030D0E-865C-4A04-B9E8-3433F095E6AE}" type="presParOf" srcId="{4009724C-3EA2-4037-B66A-299EF59E4A71}" destId="{6A5B7C63-12AB-48BC-BBFE-4C010029CAC0}" srcOrd="15" destOrd="0" presId="urn:microsoft.com/office/officeart/2005/8/layout/target3"/>
    <dgm:cxn modelId="{C4C6492D-18EE-4BDC-A849-22B3B42FFAD5}" type="presParOf" srcId="{4009724C-3EA2-4037-B66A-299EF59E4A71}" destId="{A55DC1F0-22A1-4E44-93AD-856C60075D11}" srcOrd="16" destOrd="0" presId="urn:microsoft.com/office/officeart/2005/8/layout/target3"/>
    <dgm:cxn modelId="{D98A3641-EAAA-4601-90D7-DBCB6A913B3D}" type="presParOf" srcId="{4009724C-3EA2-4037-B66A-299EF59E4A71}" destId="{60653F5A-75F5-41DA-A1FF-D99B51CB8E52}" srcOrd="17" destOrd="0" presId="urn:microsoft.com/office/officeart/2005/8/layout/target3"/>
    <dgm:cxn modelId="{0552A815-CDF7-46F8-8D73-D6DD9C21F87C}" type="presParOf" srcId="{4009724C-3EA2-4037-B66A-299EF59E4A71}" destId="{C022B23A-545B-4CD4-9470-DC833216B42D}" srcOrd="18" destOrd="0" presId="urn:microsoft.com/office/officeart/2005/8/layout/target3"/>
    <dgm:cxn modelId="{EECB0CAF-6E08-43BC-8004-F9064BB0FCE2}" type="presParOf" srcId="{4009724C-3EA2-4037-B66A-299EF59E4A71}" destId="{3A2D4504-F539-408B-83D4-536FB5749751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E238C-07AD-428D-BEE4-F9D826632BFA}">
      <dsp:nvSpPr>
        <dsp:cNvPr id="0" name=""/>
        <dsp:cNvSpPr/>
      </dsp:nvSpPr>
      <dsp:spPr>
        <a:xfrm>
          <a:off x="3187" y="58588"/>
          <a:ext cx="3651432" cy="459494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HOMBRE</a:t>
          </a:r>
          <a:endParaRPr lang="es-MX" sz="4500" kern="1200" dirty="0"/>
        </a:p>
      </dsp:txBody>
      <dsp:txXfrm>
        <a:off x="3187" y="1896565"/>
        <a:ext cx="3651432" cy="1837977"/>
      </dsp:txXfrm>
    </dsp:sp>
    <dsp:sp modelId="{B1E00A69-B4B2-416E-8C60-B47E811B8817}">
      <dsp:nvSpPr>
        <dsp:cNvPr id="0" name=""/>
        <dsp:cNvSpPr/>
      </dsp:nvSpPr>
      <dsp:spPr>
        <a:xfrm>
          <a:off x="335893" y="195426"/>
          <a:ext cx="2838488" cy="231586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7000" r="-5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B0B95-79BE-4A46-A864-897E110E3987}">
      <dsp:nvSpPr>
        <dsp:cNvPr id="0" name=""/>
        <dsp:cNvSpPr/>
      </dsp:nvSpPr>
      <dsp:spPr>
        <a:xfrm>
          <a:off x="3764163" y="0"/>
          <a:ext cx="3651432" cy="4594944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-35594"/>
            <a:satOff val="-46990"/>
            <a:lumOff val="3504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500" kern="1200" dirty="0" smtClean="0"/>
            <a:t>SOCIEDAD </a:t>
          </a:r>
          <a:endParaRPr lang="es-MX" sz="4500" kern="1200" dirty="0"/>
        </a:p>
      </dsp:txBody>
      <dsp:txXfrm>
        <a:off x="3764163" y="1837977"/>
        <a:ext cx="3651432" cy="1837977"/>
      </dsp:txXfrm>
    </dsp:sp>
    <dsp:sp modelId="{FF055A40-6C3A-4DEE-AF36-08E586A56E33}">
      <dsp:nvSpPr>
        <dsp:cNvPr id="0" name=""/>
        <dsp:cNvSpPr/>
      </dsp:nvSpPr>
      <dsp:spPr>
        <a:xfrm>
          <a:off x="4057850" y="239685"/>
          <a:ext cx="3086367" cy="207047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8F133-403F-43E9-B16F-207A0E7CFACF}">
      <dsp:nvSpPr>
        <dsp:cNvPr id="0" name=""/>
        <dsp:cNvSpPr/>
      </dsp:nvSpPr>
      <dsp:spPr>
        <a:xfrm>
          <a:off x="296751" y="3675955"/>
          <a:ext cx="6825281" cy="689241"/>
        </a:xfrm>
        <a:prstGeom prst="left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7F590-6065-4867-A6A5-F9BA210E6BC1}">
      <dsp:nvSpPr>
        <dsp:cNvPr id="0" name=""/>
        <dsp:cNvSpPr/>
      </dsp:nvSpPr>
      <dsp:spPr>
        <a:xfrm>
          <a:off x="3187" y="0"/>
          <a:ext cx="3651432" cy="459494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INTERRELACIONES HUMANAS</a:t>
          </a:r>
          <a:endParaRPr lang="es-MX" sz="2600" kern="1200" dirty="0"/>
        </a:p>
      </dsp:txBody>
      <dsp:txXfrm>
        <a:off x="3187" y="1837977"/>
        <a:ext cx="3651432" cy="1837977"/>
      </dsp:txXfrm>
    </dsp:sp>
    <dsp:sp modelId="{BE17F3DB-E56C-46DD-A5B6-086604E3F741}">
      <dsp:nvSpPr>
        <dsp:cNvPr id="0" name=""/>
        <dsp:cNvSpPr/>
      </dsp:nvSpPr>
      <dsp:spPr>
        <a:xfrm>
          <a:off x="861962" y="141459"/>
          <a:ext cx="2046959" cy="207046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B0B95-79BE-4A46-A864-897E110E3987}">
      <dsp:nvSpPr>
        <dsp:cNvPr id="0" name=""/>
        <dsp:cNvSpPr/>
      </dsp:nvSpPr>
      <dsp:spPr>
        <a:xfrm>
          <a:off x="3764163" y="0"/>
          <a:ext cx="3651432" cy="4594944"/>
        </a:xfrm>
        <a:prstGeom prst="roundRect">
          <a:avLst>
            <a:gd name="adj" fmla="val 10000"/>
          </a:avLst>
        </a:prstGeom>
        <a:solidFill>
          <a:schemeClr val="accent3">
            <a:hueOff val="6567904"/>
            <a:satOff val="-50632"/>
            <a:lumOff val="137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COMPORTAMIENTO SOCIAL</a:t>
          </a:r>
          <a:endParaRPr lang="es-MX" sz="2600" kern="1200" dirty="0"/>
        </a:p>
      </dsp:txBody>
      <dsp:txXfrm>
        <a:off x="3764163" y="1837977"/>
        <a:ext cx="3651432" cy="1837977"/>
      </dsp:txXfrm>
    </dsp:sp>
    <dsp:sp modelId="{FF055A40-6C3A-4DEE-AF36-08E586A56E33}">
      <dsp:nvSpPr>
        <dsp:cNvPr id="0" name=""/>
        <dsp:cNvSpPr/>
      </dsp:nvSpPr>
      <dsp:spPr>
        <a:xfrm>
          <a:off x="4380208" y="5516"/>
          <a:ext cx="2419343" cy="207047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8F133-403F-43E9-B16F-207A0E7CFACF}">
      <dsp:nvSpPr>
        <dsp:cNvPr id="0" name=""/>
        <dsp:cNvSpPr/>
      </dsp:nvSpPr>
      <dsp:spPr>
        <a:xfrm>
          <a:off x="296751" y="3675955"/>
          <a:ext cx="6825281" cy="689241"/>
        </a:xfrm>
        <a:prstGeom prst="left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FCCFAF-221F-4621-BD01-1C76103A1AB3}">
      <dsp:nvSpPr>
        <dsp:cNvPr id="0" name=""/>
        <dsp:cNvSpPr/>
      </dsp:nvSpPr>
      <dsp:spPr>
        <a:xfrm>
          <a:off x="0" y="0"/>
          <a:ext cx="3284344" cy="3284344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835D99-150A-47AD-9CAF-A5357006A213}">
      <dsp:nvSpPr>
        <dsp:cNvPr id="0" name=""/>
        <dsp:cNvSpPr/>
      </dsp:nvSpPr>
      <dsp:spPr>
        <a:xfrm>
          <a:off x="1642172" y="0"/>
          <a:ext cx="8832849" cy="3284344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SOCIOLOGÍA URBANA</a:t>
          </a:r>
          <a:endParaRPr lang="es-MX" sz="2100" kern="1200" dirty="0"/>
        </a:p>
      </dsp:txBody>
      <dsp:txXfrm>
        <a:off x="1642172" y="0"/>
        <a:ext cx="4416424" cy="697923"/>
      </dsp:txXfrm>
    </dsp:sp>
    <dsp:sp modelId="{4FA538C1-9CB9-489F-92FE-666DA6FE6F11}">
      <dsp:nvSpPr>
        <dsp:cNvPr id="0" name=""/>
        <dsp:cNvSpPr/>
      </dsp:nvSpPr>
      <dsp:spPr>
        <a:xfrm>
          <a:off x="431070" y="697923"/>
          <a:ext cx="2422203" cy="2422203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A5BCF6-6E82-4802-B7B0-AD1A5643F334}">
      <dsp:nvSpPr>
        <dsp:cNvPr id="0" name=""/>
        <dsp:cNvSpPr/>
      </dsp:nvSpPr>
      <dsp:spPr>
        <a:xfrm>
          <a:off x="1642172" y="697923"/>
          <a:ext cx="8832849" cy="2422203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SOCIOLOGÍA RURAL</a:t>
          </a:r>
          <a:endParaRPr lang="es-MX" sz="2100" kern="1200" dirty="0"/>
        </a:p>
      </dsp:txBody>
      <dsp:txXfrm>
        <a:off x="1642172" y="697923"/>
        <a:ext cx="4416424" cy="697923"/>
      </dsp:txXfrm>
    </dsp:sp>
    <dsp:sp modelId="{4EA7017B-EB09-4CCB-AF70-9055C990B53A}">
      <dsp:nvSpPr>
        <dsp:cNvPr id="0" name=""/>
        <dsp:cNvSpPr/>
      </dsp:nvSpPr>
      <dsp:spPr>
        <a:xfrm>
          <a:off x="862140" y="1395846"/>
          <a:ext cx="1560063" cy="1560063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CD9E9-439E-487F-A07E-EF7C297C8B76}">
      <dsp:nvSpPr>
        <dsp:cNvPr id="0" name=""/>
        <dsp:cNvSpPr/>
      </dsp:nvSpPr>
      <dsp:spPr>
        <a:xfrm>
          <a:off x="1642172" y="1395846"/>
          <a:ext cx="8832849" cy="1560063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SOCIOLOGÍA DE LA </a:t>
          </a:r>
          <a:r>
            <a:rPr lang="es-MX" sz="2100" kern="1200" smtClean="0"/>
            <a:t>EDUCACIÓN </a:t>
          </a:r>
          <a:endParaRPr lang="es-MX" sz="2100" kern="1200" dirty="0"/>
        </a:p>
      </dsp:txBody>
      <dsp:txXfrm>
        <a:off x="1642172" y="1395846"/>
        <a:ext cx="4416424" cy="697923"/>
      </dsp:txXfrm>
    </dsp:sp>
    <dsp:sp modelId="{ADF47234-673B-4EFF-80FC-87EA8B7DA33E}">
      <dsp:nvSpPr>
        <dsp:cNvPr id="0" name=""/>
        <dsp:cNvSpPr/>
      </dsp:nvSpPr>
      <dsp:spPr>
        <a:xfrm>
          <a:off x="1293210" y="2093769"/>
          <a:ext cx="697923" cy="697923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118A3F-809B-45C8-A512-A312FDB7B9C0}">
      <dsp:nvSpPr>
        <dsp:cNvPr id="0" name=""/>
        <dsp:cNvSpPr/>
      </dsp:nvSpPr>
      <dsp:spPr>
        <a:xfrm>
          <a:off x="1642172" y="2093769"/>
          <a:ext cx="8832849" cy="697923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SOCIOLOGÍA DEL TRABAJO </a:t>
          </a:r>
          <a:endParaRPr lang="es-MX" sz="2100" kern="1200" dirty="0"/>
        </a:p>
      </dsp:txBody>
      <dsp:txXfrm>
        <a:off x="1642172" y="2093769"/>
        <a:ext cx="4416424" cy="697923"/>
      </dsp:txXfrm>
    </dsp:sp>
    <dsp:sp modelId="{00724D16-4493-44FF-B54B-8515A3449EA3}">
      <dsp:nvSpPr>
        <dsp:cNvPr id="0" name=""/>
        <dsp:cNvSpPr/>
      </dsp:nvSpPr>
      <dsp:spPr>
        <a:xfrm>
          <a:off x="6058597" y="0"/>
          <a:ext cx="4416424" cy="697923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050" kern="1200" dirty="0" smtClean="0"/>
            <a:t>Estudia el proceso de urbanización acaecido en la sociedad contemporánea , a través de elementos como la aglomeración, impersonalidad, división del trabajo, las relaciones sociales entre otras.</a:t>
          </a:r>
          <a:endParaRPr lang="es-MX" sz="1050" kern="1200" dirty="0"/>
        </a:p>
      </dsp:txBody>
      <dsp:txXfrm>
        <a:off x="6058597" y="0"/>
        <a:ext cx="4416424" cy="697923"/>
      </dsp:txXfrm>
    </dsp:sp>
    <dsp:sp modelId="{6A5B7C63-12AB-48BC-BBFE-4C010029CAC0}">
      <dsp:nvSpPr>
        <dsp:cNvPr id="0" name=""/>
        <dsp:cNvSpPr/>
      </dsp:nvSpPr>
      <dsp:spPr>
        <a:xfrm>
          <a:off x="6058597" y="697923"/>
          <a:ext cx="4416424" cy="697923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Estudio de las comunidades rurales (conflictos internos como la lucha de clases y tensiones interétnicas. </a:t>
          </a:r>
          <a:endParaRPr lang="es-MX" sz="1100" kern="1200" dirty="0"/>
        </a:p>
      </dsp:txBody>
      <dsp:txXfrm>
        <a:off x="6058597" y="697923"/>
        <a:ext cx="4416424" cy="697923"/>
      </dsp:txXfrm>
    </dsp:sp>
    <dsp:sp modelId="{3A2D4504-F539-408B-83D4-536FB5749751}">
      <dsp:nvSpPr>
        <dsp:cNvPr id="0" name=""/>
        <dsp:cNvSpPr/>
      </dsp:nvSpPr>
      <dsp:spPr>
        <a:xfrm>
          <a:off x="6058597" y="2093769"/>
          <a:ext cx="4416424" cy="697923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b="0" i="0" kern="1200" dirty="0" smtClean="0"/>
            <a:t>Es el estudio de colectividades humanas muy diversas por su tamaño, por sus funciones, que se constituyen para el trabajo. </a:t>
          </a:r>
          <a:endParaRPr lang="es-MX" sz="1100" kern="1200" dirty="0"/>
        </a:p>
      </dsp:txBody>
      <dsp:txXfrm>
        <a:off x="6058597" y="2093769"/>
        <a:ext cx="4416424" cy="697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D17AC-26B7-4953-8E34-F65C755AE12B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B53F1-8D59-4D45-B0A4-0A30B17EDA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2466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9B4101E-9209-4DEB-8144-7B92421B9A56}" type="slidenum">
              <a:rPr lang="es-MX"/>
              <a:pPr eaLnBrk="1" hangingPunct="1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1911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776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21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1441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4501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3269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455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3708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977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969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875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9532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381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824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7108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946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3392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2125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F2DD6EB-0490-4681-B5B0-F341FC2013BD}" type="datetimeFigureOut">
              <a:rPr lang="es-MX" smtClean="0"/>
              <a:t>26/09/2018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4C35D4D-AC21-4651-BF17-4E33B340C1D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704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469" y="1230668"/>
            <a:ext cx="2276475" cy="2009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31931" y="1163031"/>
            <a:ext cx="6980905" cy="2077412"/>
          </a:xfrm>
        </p:spPr>
        <p:txBody>
          <a:bodyPr>
            <a:normAutofit/>
          </a:bodyPr>
          <a:lstStyle/>
          <a:p>
            <a:r>
              <a:rPr lang="es-MX" sz="2800" dirty="0" smtClean="0"/>
              <a:t>UNIVERSIDAD AUTÓNOMA DEL ESTADO DE MÉXICO</a:t>
            </a:r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2800" dirty="0" smtClean="0"/>
              <a:t>PLANTEL TEXCOCO DE LA ESCUELA PREPARATORIA </a:t>
            </a:r>
            <a:endParaRPr lang="es-MX" sz="32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65744" y="3496509"/>
            <a:ext cx="9449855" cy="2513997"/>
          </a:xfrm>
        </p:spPr>
        <p:txBody>
          <a:bodyPr>
            <a:noAutofit/>
          </a:bodyPr>
          <a:lstStyle/>
          <a:p>
            <a:r>
              <a:rPr lang="es-MX" sz="2800" b="1" dirty="0">
                <a:solidFill>
                  <a:schemeClr val="bg2"/>
                </a:solidFill>
              </a:rPr>
              <a:t>ASIGNATURA: SOCIOLOGÍA</a:t>
            </a:r>
            <a:r>
              <a:rPr lang="es-MX" sz="2800" dirty="0">
                <a:solidFill>
                  <a:schemeClr val="bg2"/>
                </a:solidFill>
              </a:rPr>
              <a:t/>
            </a:r>
            <a:br>
              <a:rPr lang="es-MX" sz="2800" dirty="0">
                <a:solidFill>
                  <a:schemeClr val="bg2"/>
                </a:solidFill>
              </a:rPr>
            </a:br>
            <a:r>
              <a:rPr lang="es-MX" sz="2800" dirty="0">
                <a:solidFill>
                  <a:schemeClr val="bg2"/>
                </a:solidFill>
              </a:rPr>
              <a:t>6º SEMESTRE - </a:t>
            </a:r>
            <a:r>
              <a:rPr lang="es-MX" sz="2800" b="1" dirty="0" smtClean="0">
                <a:solidFill>
                  <a:schemeClr val="bg2"/>
                </a:solidFill>
              </a:rPr>
              <a:t>CBU2015</a:t>
            </a:r>
            <a:r>
              <a:rPr lang="es-MX" sz="2800" dirty="0">
                <a:solidFill>
                  <a:schemeClr val="bg2"/>
                </a:solidFill>
              </a:rPr>
              <a:t/>
            </a:r>
            <a:br>
              <a:rPr lang="es-MX" sz="2800" dirty="0">
                <a:solidFill>
                  <a:schemeClr val="bg2"/>
                </a:solidFill>
              </a:rPr>
            </a:br>
            <a:r>
              <a:rPr lang="es-MX" sz="2800" dirty="0">
                <a:solidFill>
                  <a:schemeClr val="bg2"/>
                </a:solidFill>
              </a:rPr>
              <a:t>MÓDULO I.</a:t>
            </a:r>
            <a:r>
              <a:rPr lang="es-MX" sz="2800" b="1" dirty="0">
                <a:solidFill>
                  <a:schemeClr val="bg2"/>
                </a:solidFill>
              </a:rPr>
              <a:t> LA SOCIOLOGÍA COMO </a:t>
            </a:r>
            <a:r>
              <a:rPr lang="es-MX" sz="2800" b="1" dirty="0" smtClean="0">
                <a:solidFill>
                  <a:schemeClr val="bg2"/>
                </a:solidFill>
              </a:rPr>
              <a:t>CIENCIA</a:t>
            </a:r>
          </a:p>
          <a:p>
            <a:endParaRPr lang="es-MX" sz="2400" b="1" dirty="0" smtClean="0">
              <a:solidFill>
                <a:schemeClr val="bg2"/>
              </a:solidFill>
            </a:endParaRPr>
          </a:p>
          <a:p>
            <a:pPr algn="r"/>
            <a:r>
              <a:rPr lang="es-MX" sz="2400" b="1" dirty="0" smtClean="0">
                <a:solidFill>
                  <a:schemeClr val="bg2"/>
                </a:solidFill>
              </a:rPr>
              <a:t>m. En C.E. LUCRESIA AYALA CARRASCO</a:t>
            </a:r>
            <a:r>
              <a:rPr lang="es-MX" sz="2400" b="1" dirty="0">
                <a:solidFill>
                  <a:schemeClr val="bg2"/>
                </a:solidFill>
              </a:rPr>
              <a:t/>
            </a:r>
            <a:br>
              <a:rPr lang="es-MX" sz="2400" b="1" dirty="0">
                <a:solidFill>
                  <a:schemeClr val="bg2"/>
                </a:solidFill>
              </a:rPr>
            </a:br>
            <a:endParaRPr lang="es-MX" sz="24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922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s-MX" dirty="0" smtClean="0"/>
              <a:t>Los </a:t>
            </a:r>
            <a:r>
              <a:rPr lang="es-MX" dirty="0" err="1" smtClean="0"/>
              <a:t>super</a:t>
            </a:r>
            <a:r>
              <a:rPr lang="es-MX" dirty="0" smtClean="0"/>
              <a:t>-poderes de Superman y Batman</a:t>
            </a:r>
          </a:p>
          <a:p>
            <a:pPr lvl="0" algn="just"/>
            <a:r>
              <a:rPr lang="es-MX" dirty="0" smtClean="0"/>
              <a:t>El </a:t>
            </a:r>
            <a:r>
              <a:rPr lang="es-MX" dirty="0"/>
              <a:t>inicio de la vida con Adán y Eva</a:t>
            </a:r>
          </a:p>
          <a:p>
            <a:pPr lvl="0" algn="just"/>
            <a:r>
              <a:rPr lang="es-MX" dirty="0"/>
              <a:t>Religiosamente, Jesucristo es un ser que fue enviado por el espíritu santo a la tierra; filosóficamente es un ser humano que fue muy humilde y sabio.</a:t>
            </a:r>
          </a:p>
          <a:p>
            <a:pPr lvl="0" algn="just"/>
            <a:r>
              <a:rPr lang="es-MX" dirty="0"/>
              <a:t>Dios creó el universo en 7 días. Básicamente creer en lo que la biblia dice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384" y="2603499"/>
            <a:ext cx="1781523" cy="1997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334" y="4600574"/>
            <a:ext cx="2520524" cy="21410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339" y="4600576"/>
            <a:ext cx="1603569" cy="1699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771" y="2697161"/>
            <a:ext cx="2533650" cy="1809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07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s-MX" sz="2800" dirty="0">
                <a:solidFill>
                  <a:schemeClr val="bg2"/>
                </a:solidFill>
              </a:rPr>
              <a:t>1.1.2. Conocimiento empírico o sentido común.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sz="1900" dirty="0" smtClean="0"/>
              <a:t>Se </a:t>
            </a:r>
            <a:r>
              <a:rPr lang="es-MX" sz="1900" dirty="0"/>
              <a:t>adquiere con la </a:t>
            </a:r>
            <a:r>
              <a:rPr lang="es-MX" sz="1900" dirty="0" smtClean="0"/>
              <a:t>experiencia, </a:t>
            </a:r>
            <a:r>
              <a:rPr lang="es-MX" sz="1900" dirty="0"/>
              <a:t>percepción, repetición o investigación. </a:t>
            </a:r>
            <a:endParaRPr lang="es-MX" sz="1900" dirty="0" smtClean="0"/>
          </a:p>
          <a:p>
            <a:pPr algn="just"/>
            <a:r>
              <a:rPr lang="es-MX" sz="1900" dirty="0" smtClean="0"/>
              <a:t>Este </a:t>
            </a:r>
            <a:r>
              <a:rPr lang="es-MX" sz="1900" dirty="0"/>
              <a:t>tipo de </a:t>
            </a:r>
            <a:r>
              <a:rPr lang="es-MX" sz="1900" dirty="0" smtClean="0"/>
              <a:t>conocimiento se </a:t>
            </a:r>
            <a:r>
              <a:rPr lang="es-MX" sz="1900" dirty="0"/>
              <a:t>interesa por lo que existe y sucede, no se interesa en lo abstracto.</a:t>
            </a:r>
            <a:endParaRPr lang="es-MX" sz="1900" dirty="0" smtClean="0"/>
          </a:p>
          <a:p>
            <a:r>
              <a:rPr lang="es-MX" sz="1900" dirty="0"/>
              <a:t>P</a:t>
            </a:r>
            <a:r>
              <a:rPr lang="es-MX" sz="1900" dirty="0" smtClean="0"/>
              <a:t>lantea </a:t>
            </a:r>
            <a:r>
              <a:rPr lang="es-MX" sz="1900" dirty="0"/>
              <a:t>que todas las características que estructuran el pensamiento están dadas por los elementos que el paso del tiempo y de las situaciones vividas van aportando</a:t>
            </a:r>
            <a:r>
              <a:rPr lang="es-MX" sz="1900" dirty="0" smtClean="0"/>
              <a:t>.  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869" y="2453461"/>
            <a:ext cx="2528481" cy="2096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862" y="4529707"/>
            <a:ext cx="28575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149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 smtClean="0"/>
              <a:t>Aprender </a:t>
            </a:r>
            <a:r>
              <a:rPr lang="es-MX" sz="2000" dirty="0"/>
              <a:t>a escribir.</a:t>
            </a:r>
          </a:p>
          <a:p>
            <a:pPr lvl="0" algn="just"/>
            <a:r>
              <a:rPr lang="es-MX" sz="2000" dirty="0" smtClean="0"/>
              <a:t>Hablar determinado idioma si </a:t>
            </a:r>
            <a:r>
              <a:rPr lang="es-MX" sz="2000" dirty="0"/>
              <a:t>se escucha a personas hablando.</a:t>
            </a:r>
          </a:p>
          <a:p>
            <a:pPr lvl="0" algn="just"/>
            <a:r>
              <a:rPr lang="es-MX" sz="2000" dirty="0"/>
              <a:t>Reconocer el color de las </a:t>
            </a:r>
            <a:r>
              <a:rPr lang="es-MX" sz="2000" dirty="0" smtClean="0"/>
              <a:t>cosas.</a:t>
            </a:r>
          </a:p>
          <a:p>
            <a:pPr lvl="0" algn="just"/>
            <a:r>
              <a:rPr lang="es-MX" sz="2000" dirty="0" smtClean="0"/>
              <a:t>Aprender </a:t>
            </a:r>
            <a:r>
              <a:rPr lang="es-MX" sz="2000" dirty="0"/>
              <a:t>a caminar o andar en bicicleta, manejar un vehículo, etc.</a:t>
            </a:r>
          </a:p>
          <a:p>
            <a:endParaRPr lang="es-MX" sz="20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104" y="2723647"/>
            <a:ext cx="2324100" cy="1971675"/>
          </a:xfr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337" y="4205404"/>
            <a:ext cx="211455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3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defTabSz="457200" rtl="0">
              <a:spcBef>
                <a:spcPct val="0"/>
              </a:spcBef>
            </a:pPr>
            <a:r>
              <a:rPr lang="es-MX" sz="2800" dirty="0">
                <a:solidFill>
                  <a:schemeClr val="bg2"/>
                </a:solidFill>
              </a:rPr>
              <a:t>1.1.3. Conocimiento </a:t>
            </a:r>
            <a:r>
              <a:rPr lang="es-MX" sz="2800" dirty="0" smtClean="0">
                <a:solidFill>
                  <a:schemeClr val="bg2"/>
                </a:solidFill>
              </a:rPr>
              <a:t>científico</a:t>
            </a:r>
            <a:endParaRPr lang="es-MX" sz="2800" dirty="0">
              <a:solidFill>
                <a:schemeClr val="bg2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just"/>
            <a:r>
              <a:rPr lang="es-MX" sz="2200" dirty="0"/>
              <a:t>Es un saber crítico (fundamentado), metódico, verificable, sistemático, unificado, ordenado, universal, objetivo, comunicable (por medio del lenguaje científico), racional, provisorio y que explica y predice hechos por medio de </a:t>
            </a:r>
            <a:r>
              <a:rPr lang="es-MX" sz="2200" dirty="0" smtClean="0"/>
              <a:t>leyes</a:t>
            </a:r>
            <a:r>
              <a:rPr lang="es-MX" sz="2200" dirty="0" smtClean="0"/>
              <a:t>.</a:t>
            </a:r>
            <a:endParaRPr lang="es-MX" sz="2200" dirty="0" smtClean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760" y="2765501"/>
            <a:ext cx="3559620" cy="27655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376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400" dirty="0"/>
              <a:t>Es apoyado por una </a:t>
            </a:r>
            <a:r>
              <a:rPr lang="es-MX" sz="2400" dirty="0" smtClean="0"/>
              <a:t>comprobación</a:t>
            </a:r>
            <a:r>
              <a:rPr lang="es-MX" sz="2400" dirty="0"/>
              <a:t>, que siguió un método riguroso y que sus conclusiones son objetivas, esto es, independientemente de la voluntad o subjetividad de las personas que participan en el proceso de investigación.</a:t>
            </a:r>
          </a:p>
          <a:p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966" y="2921619"/>
            <a:ext cx="4511309" cy="2999679"/>
          </a:xfrm>
        </p:spPr>
      </p:pic>
    </p:spTree>
    <p:extLst>
      <p:ext uri="{BB962C8B-B14F-4D97-AF65-F5344CB8AC3E}">
        <p14:creationId xmlns:p14="http://schemas.microsoft.com/office/powerpoint/2010/main" val="1190565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Ejemplos: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es-MX" sz="2200" dirty="0"/>
              <a:t>Observar detalladamente un fenómeno, generar una teoría y buscar una explicación mediante un análisis. Poner a prueba esa teoría y comprobar los resultados.</a:t>
            </a:r>
          </a:p>
          <a:p>
            <a:pPr lvl="0" algn="just"/>
            <a:r>
              <a:rPr lang="es-MX" sz="2200" dirty="0"/>
              <a:t>La tierra gira en torno al sol</a:t>
            </a:r>
          </a:p>
          <a:p>
            <a:pPr lvl="0" algn="just"/>
            <a:r>
              <a:rPr lang="es-MX" sz="2200" dirty="0"/>
              <a:t>Los antibióticos atacan efectivamente las </a:t>
            </a:r>
            <a:r>
              <a:rPr lang="es-MX" sz="2200" dirty="0" smtClean="0"/>
              <a:t>enfermedades</a:t>
            </a:r>
            <a:endParaRPr lang="es-MX" sz="2200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385" y="2843562"/>
            <a:ext cx="3468030" cy="2877014"/>
          </a:xfrm>
        </p:spPr>
      </p:pic>
    </p:spTree>
    <p:extLst>
      <p:ext uri="{BB962C8B-B14F-4D97-AF65-F5344CB8AC3E}">
        <p14:creationId xmlns:p14="http://schemas.microsoft.com/office/powerpoint/2010/main" val="40685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1182029"/>
            <a:ext cx="4795024" cy="3783163"/>
          </a:xfrm>
        </p:spPr>
        <p:txBody>
          <a:bodyPr/>
          <a:lstStyle/>
          <a:p>
            <a:r>
              <a:rPr lang="es-MX" b="1" dirty="0" smtClean="0"/>
              <a:t>TEMA: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	</a:t>
            </a:r>
            <a:r>
              <a:rPr lang="es-MX" sz="3600" dirty="0" smtClean="0"/>
              <a:t>1.2. SOCIOLOGÍA COMO CIENCIA: SUJETO, OBJETO Y MÉTODO</a:t>
            </a:r>
            <a:endParaRPr lang="es-MX" sz="360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dirty="0" smtClean="0"/>
              <a:t>Propósito:</a:t>
            </a:r>
          </a:p>
          <a:p>
            <a:r>
              <a:rPr lang="es-MX" cap="none" dirty="0" smtClean="0"/>
              <a:t>Explica la diferencia entre sujeto y objeto de estudio de la sociología, así como los métodos utilizados </a:t>
            </a:r>
            <a:endParaRPr lang="es-MX" cap="none" dirty="0"/>
          </a:p>
        </p:txBody>
      </p:sp>
    </p:spTree>
    <p:extLst>
      <p:ext uri="{BB962C8B-B14F-4D97-AF65-F5344CB8AC3E}">
        <p14:creationId xmlns:p14="http://schemas.microsoft.com/office/powerpoint/2010/main" val="163232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DOMINIOS DE APRENDIZAJES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1196879"/>
              </p:ext>
            </p:extLst>
          </p:nvPr>
        </p:nvGraphicFramePr>
        <p:xfrm>
          <a:off x="1155700" y="2603500"/>
          <a:ext cx="8824914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638"/>
                <a:gridCol w="2941638"/>
                <a:gridCol w="294163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CONCEPTUAL</a:t>
                      </a:r>
                      <a:endParaRPr lang="es-MX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PROCEDIMENTAL</a:t>
                      </a:r>
                      <a:endParaRPr lang="es-MX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ACTITUDINAL</a:t>
                      </a:r>
                      <a:endParaRPr lang="es-MX" dirty="0"/>
                    </a:p>
                  </a:txBody>
                  <a:tcPr marL="76738" marR="767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Describe el</a:t>
                      </a:r>
                    </a:p>
                    <a:p>
                      <a:r>
                        <a:rPr lang="es-MX" dirty="0" smtClean="0"/>
                        <a:t>sujeto y objeto</a:t>
                      </a:r>
                    </a:p>
                    <a:p>
                      <a:r>
                        <a:rPr lang="es-MX" dirty="0" smtClean="0"/>
                        <a:t>de estudio de</a:t>
                      </a:r>
                    </a:p>
                    <a:p>
                      <a:r>
                        <a:rPr lang="es-MX" dirty="0" smtClean="0"/>
                        <a:t>la sociología</a:t>
                      </a:r>
                    </a:p>
                    <a:p>
                      <a:r>
                        <a:rPr lang="es-MX" dirty="0" smtClean="0"/>
                        <a:t>como ciencia.</a:t>
                      </a:r>
                      <a:endParaRPr lang="es-MX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Analiza la diferencia</a:t>
                      </a:r>
                    </a:p>
                    <a:p>
                      <a:r>
                        <a:rPr lang="es-MX" dirty="0" smtClean="0"/>
                        <a:t>entre sujeto y objeto</a:t>
                      </a:r>
                    </a:p>
                    <a:p>
                      <a:r>
                        <a:rPr lang="es-MX" dirty="0" smtClean="0"/>
                        <a:t>de estudio.</a:t>
                      </a:r>
                      <a:endParaRPr lang="es-MX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Reflexiona la</a:t>
                      </a:r>
                    </a:p>
                    <a:p>
                      <a:r>
                        <a:rPr lang="es-MX" dirty="0" smtClean="0"/>
                        <a:t>importancia de</a:t>
                      </a:r>
                    </a:p>
                    <a:p>
                      <a:r>
                        <a:rPr lang="es-MX" dirty="0" smtClean="0"/>
                        <a:t>comprender al</a:t>
                      </a:r>
                    </a:p>
                    <a:p>
                      <a:r>
                        <a:rPr lang="es-MX" dirty="0" smtClean="0"/>
                        <a:t>sujeto, objeto y</a:t>
                      </a:r>
                    </a:p>
                    <a:p>
                      <a:r>
                        <a:rPr lang="es-MX" dirty="0" smtClean="0"/>
                        <a:t>método de</a:t>
                      </a:r>
                      <a:endParaRPr lang="es-MX" dirty="0"/>
                    </a:p>
                  </a:txBody>
                  <a:tcPr marL="76738" marR="7673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145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154954" y="969264"/>
            <a:ext cx="9026109" cy="704088"/>
          </a:xfrm>
        </p:spPr>
        <p:txBody>
          <a:bodyPr/>
          <a:lstStyle/>
          <a:p>
            <a:pPr>
              <a:defRPr/>
            </a:pPr>
            <a:r>
              <a:rPr lang="es-MX" sz="3000" b="1" dirty="0"/>
              <a:t>1.2. SOCIOLOGÍA COMO CIENCIA: SUJETO, OBJETO Y MÉTODO</a:t>
            </a:r>
            <a:endParaRPr lang="es-MX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¿QUÉ ES LA SOCIOLOGÍA?</a:t>
            </a:r>
            <a:endParaRPr lang="es-MX" sz="2800" b="1" dirty="0"/>
          </a:p>
        </p:txBody>
      </p:sp>
      <p:sp>
        <p:nvSpPr>
          <p:cNvPr id="11267" name="4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sz="3600" dirty="0"/>
              <a:t>Es el estudio de la sociedad, es decir, del tejido de las interacciones e interrelaciones humanas</a:t>
            </a:r>
            <a:r>
              <a:rPr lang="es-MX" dirty="0" smtClean="0"/>
              <a:t>. 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1268" name="Picture 2" descr="C:\Users\Lucky\AppData\Local\Microsoft\Windows\Temporary Internet Files\Content.IE5\1JMHVCZY\MC900433207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56" y="3187700"/>
            <a:ext cx="2854325" cy="28543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932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MX" sz="3100" b="1" i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sz="3100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MX" sz="5400" b="1" i="1" dirty="0"/>
              <a:t>Sociedad. </a:t>
            </a:r>
            <a:r>
              <a:rPr lang="es-MX" sz="6000" b="1" i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s-MX" sz="6000" b="1" i="1" dirty="0">
                <a:solidFill>
                  <a:schemeClr val="accent1">
                    <a:lumMod val="75000"/>
                  </a:schemeClr>
                </a:solidFill>
              </a:rPr>
            </a:br>
            <a:endParaRPr lang="es-MX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algn="just">
              <a:defRPr/>
            </a:pPr>
            <a:r>
              <a:rPr lang="es-MX" sz="2800" dirty="0" smtClean="0"/>
              <a:t>Conjunto </a:t>
            </a:r>
            <a:r>
              <a:rPr lang="es-MX" sz="2800" dirty="0"/>
              <a:t>de individuos que, reunidos en grupos de diversas dimensiones y distintos significados, se encuentran unidos por su interacción, por sus relaciones recíprocas. </a:t>
            </a:r>
          </a:p>
        </p:txBody>
      </p:sp>
      <p:pic>
        <p:nvPicPr>
          <p:cNvPr id="13316" name="12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031" y="2888166"/>
            <a:ext cx="3474476" cy="2575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569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MÓDULO I. LA SOCIOLOGÍA COMO CIENCIA</a:t>
            </a:r>
            <a:endParaRPr lang="es-MX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MX" b="1" dirty="0" smtClean="0"/>
              <a:t>PROPÓSITO: </a:t>
            </a:r>
            <a:r>
              <a:rPr lang="es-MX" dirty="0" smtClean="0"/>
              <a:t>Explica los tres modelos de conocimiento científico a partir de la relación entre el sujeto y objeto para distinguir el quehacer de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s-MX" dirty="0" smtClean="0"/>
              <a:t>la sociología.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9189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dirty="0" smtClean="0"/>
              <a:t>Interrelaciones humanas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algn="just">
              <a:defRPr/>
            </a:pPr>
            <a:r>
              <a:rPr lang="es-MX" sz="2400" dirty="0" smtClean="0"/>
              <a:t>Se da cuando dos o más personas se  relacionan  </a:t>
            </a:r>
            <a:r>
              <a:rPr lang="es-MX" sz="2400" dirty="0"/>
              <a:t>para satisfacer necesidades </a:t>
            </a:r>
            <a:r>
              <a:rPr lang="es-MX" sz="2400" dirty="0" smtClean="0"/>
              <a:t>básicas. </a:t>
            </a:r>
          </a:p>
          <a:p>
            <a:pPr marL="114300" indent="0">
              <a:buNone/>
              <a:defRPr/>
            </a:pPr>
            <a:endParaRPr lang="es-MX" dirty="0"/>
          </a:p>
          <a:p>
            <a:pPr>
              <a:buFont typeface="Arial" pitchFamily="34" charset="0"/>
              <a:buChar char="•"/>
              <a:defRPr/>
            </a:pPr>
            <a:endParaRPr lang="es-MX" dirty="0"/>
          </a:p>
        </p:txBody>
      </p:sp>
      <p:pic>
        <p:nvPicPr>
          <p:cNvPr id="14340" name="4 Marcador de contenido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531" y="3368675"/>
            <a:ext cx="1885950" cy="18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CuadroTexto"/>
          <p:cNvSpPr txBox="1"/>
          <p:nvPr/>
        </p:nvSpPr>
        <p:spPr>
          <a:xfrm rot="658685">
            <a:off x="2946697" y="5014690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Por ejemplo, los hombres se reúnen en familia para renovar biológicamente a sus miembros, resolver necesidades económicas y atender necesidades afectivas</a:t>
            </a:r>
          </a:p>
        </p:txBody>
      </p:sp>
    </p:spTree>
    <p:extLst>
      <p:ext uri="{BB962C8B-B14F-4D97-AF65-F5344CB8AC3E}">
        <p14:creationId xmlns:p14="http://schemas.microsoft.com/office/powerpoint/2010/main" val="30334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MX" dirty="0" smtClean="0"/>
              <a:t>Comportamiento  social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MX" sz="2900" dirty="0"/>
              <a:t>El comportamiento social  varía de una cultura a otra y de un tiempo a otro</a:t>
            </a:r>
            <a:r>
              <a:rPr lang="es-MX" sz="2900" dirty="0" smtClean="0"/>
              <a:t>.</a:t>
            </a:r>
            <a:endParaRPr lang="es-MX" sz="290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MX" sz="2900" dirty="0"/>
              <a:t>Las formas en que las personas se comportan  se moldean por la experiencia y las circunstancias sociales</a:t>
            </a:r>
            <a:r>
              <a:rPr lang="es-MX" sz="2900" dirty="0" smtClean="0"/>
              <a:t>.</a:t>
            </a:r>
            <a:endParaRPr lang="es-MX" sz="290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MX" sz="2900" dirty="0"/>
              <a:t>Cada persona nace dentro de un ambiente social y cultural,  familia, comunidad, clase social, idioma, religión y a la larga desarrolla muchas relaciones sociales. </a:t>
            </a:r>
          </a:p>
          <a:p>
            <a:pPr>
              <a:buFont typeface="Arial" pitchFamily="34" charset="0"/>
              <a:buChar char="•"/>
              <a:defRPr/>
            </a:pPr>
            <a:endParaRPr lang="es-MX" dirty="0"/>
          </a:p>
        </p:txBody>
      </p:sp>
      <p:pic>
        <p:nvPicPr>
          <p:cNvPr id="15364" name="4 Marcador de contenido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894" y="2603498"/>
            <a:ext cx="4067233" cy="2960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232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Sujeto de estudio de la sociología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9158990"/>
              </p:ext>
            </p:extLst>
          </p:nvPr>
        </p:nvGraphicFramePr>
        <p:xfrm>
          <a:off x="2133600" y="1930400"/>
          <a:ext cx="7418784" cy="45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839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Objeto de estudio de la sociología</a:t>
            </a:r>
            <a:endParaRPr lang="es-MX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6044570"/>
              </p:ext>
            </p:extLst>
          </p:nvPr>
        </p:nvGraphicFramePr>
        <p:xfrm>
          <a:off x="2133600" y="1930400"/>
          <a:ext cx="7418784" cy="45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792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MÉTODOS DE LA SOCIOLOGÍA: </a:t>
            </a:r>
            <a:endParaRPr lang="es-MX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dirty="0"/>
              <a:t>En la sociología existen muchos métodos y tipologías de métodos, según los diferentes criterios de diversos autores. </a:t>
            </a:r>
            <a:endParaRPr lang="es-MX" dirty="0" smtClean="0"/>
          </a:p>
          <a:p>
            <a:pPr algn="just"/>
            <a:r>
              <a:rPr lang="es-MX" dirty="0"/>
              <a:t>Tradicionalmente las investigaciones sociológicas han polemizado en torno a la elección de métodos cuantitativos o cualitativos. </a:t>
            </a:r>
            <a:endParaRPr lang="es-MX" dirty="0" smtClean="0"/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249" y="2837366"/>
            <a:ext cx="2522363" cy="2324100"/>
          </a:xfrm>
        </p:spPr>
      </p:pic>
    </p:spTree>
    <p:extLst>
      <p:ext uri="{BB962C8B-B14F-4D97-AF65-F5344CB8AC3E}">
        <p14:creationId xmlns:p14="http://schemas.microsoft.com/office/powerpoint/2010/main" val="418824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MÉTODOS </a:t>
            </a:r>
            <a:r>
              <a:rPr lang="es-MX" dirty="0"/>
              <a:t>DE LA SOCIOLOGÍA: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CUANTITATIVOS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MX" dirty="0"/>
              <a:t>Estos métodos, cada vez más sofisticados e informatizados, engloban la recopilación de gran volumen de datos estadísticos descriptivos y la utilización de técnicas de muestreo, modelos matemáticos avanzados y simulaciones informáticas de procesos sociales. </a:t>
            </a:r>
            <a:endParaRPr lang="es-MX" dirty="0" smtClean="0"/>
          </a:p>
          <a:p>
            <a:pPr algn="just"/>
            <a:r>
              <a:rPr lang="es-MX" dirty="0" smtClean="0"/>
              <a:t>De </a:t>
            </a:r>
            <a:r>
              <a:rPr lang="es-MX" dirty="0"/>
              <a:t>todos ellos el más utilizado suele ser la encuesta mediante cuestionario.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590" y="2486722"/>
            <a:ext cx="5319132" cy="3555510"/>
          </a:xfrm>
        </p:spPr>
      </p:pic>
    </p:spTree>
    <p:extLst>
      <p:ext uri="{BB962C8B-B14F-4D97-AF65-F5344CB8AC3E}">
        <p14:creationId xmlns:p14="http://schemas.microsoft.com/office/powerpoint/2010/main" val="258759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MÉTODOS </a:t>
            </a:r>
            <a:r>
              <a:rPr lang="es-MX" dirty="0"/>
              <a:t>DE LA SOCIOLOGÍA: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CUANTITATIVOS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/>
              <a:t>Los métodos cuantitativos responden pues a una realidad positivista, hipotético-deductiva, orientada hacia la generalización los </a:t>
            </a:r>
            <a:r>
              <a:rPr lang="es-MX" sz="2000" dirty="0" smtClean="0"/>
              <a:t>resultados</a:t>
            </a:r>
            <a:endParaRPr lang="es-MX" sz="2000" dirty="0" smtClean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370" y="2606040"/>
            <a:ext cx="3702205" cy="3081081"/>
          </a:xfrm>
        </p:spPr>
      </p:pic>
    </p:spTree>
    <p:extLst>
      <p:ext uri="{BB962C8B-B14F-4D97-AF65-F5344CB8AC3E}">
        <p14:creationId xmlns:p14="http://schemas.microsoft.com/office/powerpoint/2010/main" val="171450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MÉTODO DE LA SOCIOLOGÍA: 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CUALITATIVOS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/>
              <a:t>Según los modos de indagar e interpretar la realidad, la metodología cualitativa recibe diversos nombres: etnográfica, cualitativa, observacional, participativa, estudio de casos, interaccionismo simbólico, interpretativa, investigación de campo, investigación antropológica, etc., lo que dificulta una definición precisa sobre el tema.</a:t>
            </a:r>
          </a:p>
          <a:p>
            <a:pPr algn="just"/>
            <a:endParaRPr lang="es-MX" dirty="0" smtClean="0"/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22" y="2486722"/>
            <a:ext cx="3813717" cy="3218753"/>
          </a:xfrm>
        </p:spPr>
      </p:pic>
    </p:spTree>
    <p:extLst>
      <p:ext uri="{BB962C8B-B14F-4D97-AF65-F5344CB8AC3E}">
        <p14:creationId xmlns:p14="http://schemas.microsoft.com/office/powerpoint/2010/main" val="21153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MÉTODOS </a:t>
            </a:r>
            <a:r>
              <a:rPr lang="es-MX" dirty="0"/>
              <a:t>DE LA SOCIOLOGÍA: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CUALITATIVOS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Utiliza </a:t>
            </a:r>
            <a:r>
              <a:rPr lang="es-MX" dirty="0"/>
              <a:t>las propias palabras habladas o escritas de las personas (su propia interpretación), se realiza en escenarios naturales y vistos desde una perspectiva holística.</a:t>
            </a:r>
          </a:p>
          <a:p>
            <a:pPr algn="just"/>
            <a:r>
              <a:rPr lang="es-MX" dirty="0"/>
              <a:t>Los sujetos </a:t>
            </a:r>
            <a:r>
              <a:rPr lang="es-MX" dirty="0" smtClean="0"/>
              <a:t>investigados constituyen </a:t>
            </a:r>
            <a:r>
              <a:rPr lang="es-MX" dirty="0"/>
              <a:t>un todo: el investigador cualitativo estudia el contexto ecológico en el que evolucionan los sujetos así como su pasado. </a:t>
            </a:r>
          </a:p>
        </p:txBody>
      </p:sp>
      <p:pic>
        <p:nvPicPr>
          <p:cNvPr id="9" name="Marcador de contenido 8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54" y="2810106"/>
            <a:ext cx="4103648" cy="2765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22382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MÉTODO DE LA SOCIOLOGÍA:</a:t>
            </a:r>
          </a:p>
        </p:txBody>
      </p:sp>
      <p:sp>
        <p:nvSpPr>
          <p:cNvPr id="10" name="Marcador de texto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CUALITATIVOS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Una </a:t>
            </a:r>
            <a:r>
              <a:rPr lang="es-MX" dirty="0" smtClean="0"/>
              <a:t>limitante  </a:t>
            </a:r>
            <a:r>
              <a:rPr lang="es-MX" dirty="0"/>
              <a:t>de esta metodología, desde una perspectiva cuantitativa, </a:t>
            </a:r>
            <a:r>
              <a:rPr lang="es-MX" dirty="0" smtClean="0"/>
              <a:t>es que se </a:t>
            </a:r>
            <a:r>
              <a:rPr lang="es-MX" dirty="0"/>
              <a:t>crítica el carácter subjetivo de la misma y la posibilidad de que las observaciones e informes de los sujetos puedan estar sesgados o incompletos.</a:t>
            </a:r>
          </a:p>
          <a:p>
            <a:pPr algn="just"/>
            <a:r>
              <a:rPr lang="es-MX" dirty="0"/>
              <a:t>S</a:t>
            </a:r>
            <a:r>
              <a:rPr lang="es-MX" dirty="0" smtClean="0"/>
              <a:t>e </a:t>
            </a:r>
            <a:r>
              <a:rPr lang="es-MX" dirty="0"/>
              <a:t>corre el riesgo de que el investigador observe y analice las diversas situaciones desde su propio marco referencial, lo que a su vez puede conducir a conclusiones incontrolables y subjetivas y no a una teoría científica.</a:t>
            </a:r>
          </a:p>
          <a:p>
            <a:endParaRPr lang="es-MX" dirty="0"/>
          </a:p>
        </p:txBody>
      </p:sp>
      <p:pic>
        <p:nvPicPr>
          <p:cNvPr id="13" name="Marcador de contenido 12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990" y="2798956"/>
            <a:ext cx="3568389" cy="2877015"/>
          </a:xfrm>
        </p:spPr>
      </p:pic>
    </p:spTree>
    <p:extLst>
      <p:ext uri="{BB962C8B-B14F-4D97-AF65-F5344CB8AC3E}">
        <p14:creationId xmlns:p14="http://schemas.microsoft.com/office/powerpoint/2010/main" val="135125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COMPETENCIAS GENÉRICAS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6. Sustenta una postura personal sobre temas de interés y relevancia general, considerando otros puntos de vista de manera crítica y reflexiva.</a:t>
            </a:r>
          </a:p>
          <a:p>
            <a:pPr lvl="1" algn="just"/>
            <a:r>
              <a:rPr lang="es-MX" dirty="0" smtClean="0"/>
              <a:t>6.4 Estructura ideas y argumentos de manera clara, coherente y sintética.</a:t>
            </a:r>
          </a:p>
          <a:p>
            <a:pPr algn="just"/>
            <a:r>
              <a:rPr lang="es-MX" dirty="0" smtClean="0"/>
              <a:t>8. Participa y colabora de manera efectiva en equipos diversos.</a:t>
            </a:r>
          </a:p>
          <a:p>
            <a:pPr lvl="1" algn="just"/>
            <a:r>
              <a:rPr lang="es-MX" dirty="0" smtClean="0"/>
              <a:t>8.2 Aporta puntos de vista con apertura y considera los de otras personas de manera reflexiva.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158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678" y="3735659"/>
            <a:ext cx="3908502" cy="2464419"/>
          </a:xfrm>
          <a:prstGeom prst="rect">
            <a:avLst/>
          </a:prstGeom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CUANTITATIVO VS. CUALITATIVO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/>
              <a:t>Actualmente ambas metodologías, al margen de los diferentes paradigmas y posiciones de las que parten -positivista e interpretativo- se consideran compatibles, válidas y complementarias en la investigación de los problemas sociológicos</a:t>
            </a:r>
            <a:r>
              <a:rPr lang="es-MX" dirty="0" smtClean="0"/>
              <a:t>.</a:t>
            </a:r>
          </a:p>
          <a:p>
            <a:pPr algn="just"/>
            <a:endParaRPr lang="es-MX" dirty="0"/>
          </a:p>
          <a:p>
            <a:pPr algn="just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53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6" y="1427356"/>
            <a:ext cx="4343400" cy="3537836"/>
          </a:xfrm>
        </p:spPr>
        <p:txBody>
          <a:bodyPr/>
          <a:lstStyle/>
          <a:p>
            <a:r>
              <a:rPr lang="es-MX" sz="3600" b="1" dirty="0" smtClean="0"/>
              <a:t>TEMA: </a:t>
            </a:r>
            <a:r>
              <a:rPr lang="es-MX" sz="3600" dirty="0" smtClean="0"/>
              <a:t/>
            </a:r>
            <a:br>
              <a:rPr lang="es-MX" sz="3600" dirty="0" smtClean="0"/>
            </a:br>
            <a:r>
              <a:rPr lang="es-MX" sz="3600" dirty="0" smtClean="0"/>
              <a:t>	1.3. CAMPOS DE LA SOCIOLOGÍA Y SU RELACIÓN CON OTRAS CIENCIAS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b="1" dirty="0" smtClean="0"/>
              <a:t>Propósito:</a:t>
            </a:r>
          </a:p>
          <a:p>
            <a:pPr algn="just"/>
            <a:r>
              <a:rPr lang="es-MX" cap="none" dirty="0" smtClean="0"/>
              <a:t>Describe los campos de la sociología y su relación con otras ciencias sociales 	</a:t>
            </a:r>
            <a:endParaRPr lang="es-MX" cap="none" dirty="0"/>
          </a:p>
        </p:txBody>
      </p:sp>
    </p:spTree>
    <p:extLst>
      <p:ext uri="{BB962C8B-B14F-4D97-AF65-F5344CB8AC3E}">
        <p14:creationId xmlns:p14="http://schemas.microsoft.com/office/powerpoint/2010/main" val="265420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DOMINIOS DE LOS APRENDIZAJES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167997"/>
              </p:ext>
            </p:extLst>
          </p:nvPr>
        </p:nvGraphicFramePr>
        <p:xfrm>
          <a:off x="1155700" y="2603500"/>
          <a:ext cx="8824914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638"/>
                <a:gridCol w="2941638"/>
                <a:gridCol w="294163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CONCEPTUAL</a:t>
                      </a:r>
                      <a:endParaRPr lang="es-MX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PROCEDIMENTAL</a:t>
                      </a:r>
                      <a:endParaRPr lang="es-MX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ACTITUDINAL</a:t>
                      </a:r>
                      <a:endParaRPr lang="es-MX" dirty="0"/>
                    </a:p>
                  </a:txBody>
                  <a:tcPr marL="76738" marR="7673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Ubica</a:t>
                      </a:r>
                    </a:p>
                    <a:p>
                      <a:r>
                        <a:rPr lang="es-MX" dirty="0" smtClean="0"/>
                        <a:t>diferentes</a:t>
                      </a:r>
                    </a:p>
                    <a:p>
                      <a:r>
                        <a:rPr lang="es-MX" dirty="0" smtClean="0"/>
                        <a:t>campos de la</a:t>
                      </a:r>
                    </a:p>
                    <a:p>
                      <a:r>
                        <a:rPr lang="es-MX" dirty="0" smtClean="0"/>
                        <a:t>sociología y su</a:t>
                      </a:r>
                    </a:p>
                    <a:p>
                      <a:r>
                        <a:rPr lang="es-MX" dirty="0" smtClean="0"/>
                        <a:t>relación con</a:t>
                      </a:r>
                    </a:p>
                    <a:p>
                      <a:r>
                        <a:rPr lang="es-MX" dirty="0" smtClean="0"/>
                        <a:t>otras ciencias.</a:t>
                      </a:r>
                      <a:endParaRPr lang="es-MX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Relaciona la</a:t>
                      </a:r>
                    </a:p>
                    <a:p>
                      <a:r>
                        <a:rPr lang="es-MX" dirty="0" smtClean="0"/>
                        <a:t>aportación de los</a:t>
                      </a:r>
                    </a:p>
                    <a:p>
                      <a:r>
                        <a:rPr lang="es-MX" dirty="0" smtClean="0"/>
                        <a:t>campos de la</a:t>
                      </a:r>
                    </a:p>
                    <a:p>
                      <a:r>
                        <a:rPr lang="es-MX" dirty="0" smtClean="0"/>
                        <a:t>Sociología y otras</a:t>
                      </a:r>
                    </a:p>
                    <a:p>
                      <a:r>
                        <a:rPr lang="es-MX" dirty="0" smtClean="0"/>
                        <a:t>ciencias en</a:t>
                      </a:r>
                    </a:p>
                    <a:p>
                      <a:r>
                        <a:rPr lang="es-MX" dirty="0" smtClean="0"/>
                        <a:t>situaciones de la</a:t>
                      </a:r>
                    </a:p>
                    <a:p>
                      <a:r>
                        <a:rPr lang="es-MX" dirty="0" smtClean="0"/>
                        <a:t>vida cotidiana.</a:t>
                      </a:r>
                      <a:endParaRPr lang="es-MX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Aprecia las</a:t>
                      </a:r>
                    </a:p>
                    <a:p>
                      <a:r>
                        <a:rPr lang="es-MX" dirty="0" smtClean="0"/>
                        <a:t>aportaciones de</a:t>
                      </a:r>
                    </a:p>
                    <a:p>
                      <a:r>
                        <a:rPr lang="es-MX" dirty="0" smtClean="0"/>
                        <a:t>otras ciencias</a:t>
                      </a:r>
                    </a:p>
                    <a:p>
                      <a:r>
                        <a:rPr lang="es-MX" dirty="0" smtClean="0"/>
                        <a:t>para los</a:t>
                      </a:r>
                    </a:p>
                    <a:p>
                      <a:r>
                        <a:rPr lang="es-MX" dirty="0" smtClean="0"/>
                        <a:t>estudios</a:t>
                      </a:r>
                    </a:p>
                    <a:p>
                      <a:r>
                        <a:rPr lang="es-MX" dirty="0" smtClean="0"/>
                        <a:t>sociológicos.</a:t>
                      </a:r>
                      <a:endParaRPr lang="es-MX" dirty="0"/>
                    </a:p>
                  </a:txBody>
                  <a:tcPr marL="76738" marR="7673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68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CAMPOS DE ESTUDIO DE LA SOCIOLOGÍA</a:t>
            </a:r>
            <a:endParaRPr lang="es-MX" sz="3200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483311"/>
              </p:ext>
            </p:extLst>
          </p:nvPr>
        </p:nvGraphicFramePr>
        <p:xfrm>
          <a:off x="1155700" y="2603500"/>
          <a:ext cx="10475022" cy="3284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7125629" y="3969834"/>
            <a:ext cx="454969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50" dirty="0"/>
              <a:t>Estudia la influencia del entorno social en los medios educativos, y la función social de la educación, en interacción constante, utilizando teorías e investigaciones sociológicas.</a:t>
            </a:r>
            <a:endParaRPr lang="es-MX" sz="105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3115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RELACIÓN DE LA SOCIOLOGÍA CON OTRAS CIENCIAS </a:t>
            </a:r>
            <a:endParaRPr lang="es-MX" sz="3200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dirty="0" smtClean="0"/>
              <a:t>Debido a que la sociología cuenta con un campo de acción sumamente variado y amplio, en ocasiones se llega a confundir su objeto de estudio con el de otras ciencias. </a:t>
            </a:r>
          </a:p>
          <a:p>
            <a:pPr algn="just"/>
            <a:r>
              <a:rPr lang="es-MX" dirty="0" smtClean="0"/>
              <a:t>La sociología en su estudio se vale de ciertos elementos, técnicas y métodos implícitos en otras disciplinas, lo que propicia una válida interacción con otras ciencias: 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 smtClean="0"/>
              <a:t>Antropología</a:t>
            </a:r>
          </a:p>
          <a:p>
            <a:r>
              <a:rPr lang="es-MX" dirty="0" smtClean="0"/>
              <a:t>Historia</a:t>
            </a:r>
          </a:p>
          <a:p>
            <a:r>
              <a:rPr lang="es-MX" dirty="0" smtClean="0"/>
              <a:t>Economía</a:t>
            </a:r>
          </a:p>
          <a:p>
            <a:r>
              <a:rPr lang="es-MX" dirty="0" smtClean="0"/>
              <a:t>Política</a:t>
            </a:r>
          </a:p>
          <a:p>
            <a:r>
              <a:rPr lang="es-MX" dirty="0" smtClean="0"/>
              <a:t>Derecho</a:t>
            </a:r>
          </a:p>
          <a:p>
            <a:r>
              <a:rPr lang="es-MX" dirty="0" smtClean="0"/>
              <a:t>Psicología social</a:t>
            </a:r>
          </a:p>
          <a:p>
            <a:r>
              <a:rPr lang="es-MX" dirty="0" smtClean="0"/>
              <a:t>Ética</a:t>
            </a:r>
          </a:p>
          <a:p>
            <a:r>
              <a:rPr lang="es-MX" dirty="0" smtClean="0"/>
              <a:t>Geografía humana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8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</a:t>
            </a:r>
            <a:r>
              <a:rPr lang="es-MX" dirty="0" smtClean="0"/>
              <a:t>ibliografía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8000">
              <a:spcBef>
                <a:spcPts val="0"/>
              </a:spcBef>
            </a:pPr>
            <a:r>
              <a:rPr lang="es-MX" dirty="0" err="1" smtClean="0"/>
              <a:t>Azuara</a:t>
            </a:r>
            <a:r>
              <a:rPr lang="es-MX" dirty="0" smtClean="0"/>
              <a:t>, Leandro. (1992). </a:t>
            </a:r>
            <a:r>
              <a:rPr lang="es-MX" i="1" u="sng" dirty="0" smtClean="0"/>
              <a:t>Sociología</a:t>
            </a:r>
            <a:r>
              <a:rPr lang="es-MX" i="1" dirty="0" smtClean="0"/>
              <a:t>, </a:t>
            </a:r>
            <a:r>
              <a:rPr lang="es-MX" dirty="0" smtClean="0"/>
              <a:t>Porrúa, México</a:t>
            </a:r>
            <a:endParaRPr lang="es-MX" dirty="0"/>
          </a:p>
          <a:p>
            <a:pPr marL="108000">
              <a:spcBef>
                <a:spcPts val="0"/>
              </a:spcBef>
            </a:pPr>
            <a:r>
              <a:rPr lang="es-MX" dirty="0" err="1" smtClean="0"/>
              <a:t>Gelles</a:t>
            </a:r>
            <a:r>
              <a:rPr lang="es-MX" dirty="0" smtClean="0"/>
              <a:t>, Richard J. y Ann </a:t>
            </a:r>
            <a:r>
              <a:rPr lang="es-MX" dirty="0" err="1" smtClean="0"/>
              <a:t>Levine</a:t>
            </a:r>
            <a:r>
              <a:rPr lang="es-MX" dirty="0" smtClean="0"/>
              <a:t> (2000)</a:t>
            </a:r>
            <a:r>
              <a:rPr lang="es-MX" dirty="0"/>
              <a:t>.</a:t>
            </a:r>
            <a:r>
              <a:rPr lang="es-MX" i="1" u="sng" dirty="0" smtClean="0"/>
              <a:t>Sociología</a:t>
            </a:r>
            <a:r>
              <a:rPr lang="es-MX" dirty="0" smtClean="0"/>
              <a:t>, McGraw Hill, México</a:t>
            </a:r>
            <a:endParaRPr lang="es-MX" dirty="0"/>
          </a:p>
          <a:p>
            <a:pPr marL="108000">
              <a:spcBef>
                <a:spcPts val="0"/>
              </a:spcBef>
            </a:pPr>
            <a:r>
              <a:rPr lang="es-MX" dirty="0"/>
              <a:t>González Franco, Olga	</a:t>
            </a:r>
            <a:r>
              <a:rPr lang="es-MX" dirty="0" smtClean="0"/>
              <a:t> (1990). </a:t>
            </a:r>
            <a:r>
              <a:rPr lang="es-MX" i="1" u="sng" dirty="0" smtClean="0"/>
              <a:t>Sociología: Módulo, </a:t>
            </a:r>
            <a:r>
              <a:rPr lang="es-MX" dirty="0" smtClean="0"/>
              <a:t>Trillas</a:t>
            </a:r>
            <a:r>
              <a:rPr lang="es-MX" dirty="0"/>
              <a:t>	</a:t>
            </a:r>
            <a:r>
              <a:rPr lang="es-MX" dirty="0" smtClean="0"/>
              <a:t>, México</a:t>
            </a:r>
            <a:endParaRPr lang="es-MX" dirty="0"/>
          </a:p>
          <a:p>
            <a:pPr marL="108000">
              <a:spcBef>
                <a:spcPts val="0"/>
              </a:spcBef>
            </a:pPr>
            <a:r>
              <a:rPr lang="es-MX" dirty="0"/>
              <a:t>Ontiveros, Teresa	</a:t>
            </a:r>
            <a:r>
              <a:rPr lang="es-MX" dirty="0" smtClean="0"/>
              <a:t>1(1999). </a:t>
            </a:r>
            <a:r>
              <a:rPr lang="es-MX" i="1" u="sng" dirty="0" smtClean="0"/>
              <a:t>Sociología 1</a:t>
            </a:r>
            <a:r>
              <a:rPr lang="es-MX" dirty="0" smtClean="0"/>
              <a:t>, Quinto sol, México</a:t>
            </a:r>
            <a:endParaRPr lang="es-MX" dirty="0"/>
          </a:p>
          <a:p>
            <a:pPr marL="108000">
              <a:spcBef>
                <a:spcPts val="0"/>
              </a:spcBef>
            </a:pPr>
            <a:r>
              <a:rPr lang="es-MX" dirty="0"/>
              <a:t>Pérez Cruz, </a:t>
            </a:r>
            <a:r>
              <a:rPr lang="es-MX" dirty="0" smtClean="0"/>
              <a:t>Luis (2003). </a:t>
            </a:r>
            <a:r>
              <a:rPr lang="es-MX" i="1" u="sng" dirty="0" smtClean="0"/>
              <a:t>Sociología</a:t>
            </a:r>
            <a:r>
              <a:rPr lang="es-MX" dirty="0" smtClean="0"/>
              <a:t>, Publicaciones cultural, </a:t>
            </a:r>
            <a:r>
              <a:rPr lang="es-MX" dirty="0" smtClean="0"/>
              <a:t>México</a:t>
            </a:r>
          </a:p>
          <a:p>
            <a:pPr marL="0" indent="0">
              <a:spcBef>
                <a:spcPts val="0"/>
              </a:spcBef>
              <a:buNone/>
            </a:pPr>
            <a:endParaRPr lang="es-MX" dirty="0" smtClean="0"/>
          </a:p>
        </p:txBody>
      </p:sp>
    </p:spTree>
    <p:extLst>
      <p:ext uri="{BB962C8B-B14F-4D97-AF65-F5344CB8AC3E}">
        <p14:creationId xmlns:p14="http://schemas.microsoft.com/office/powerpoint/2010/main" val="1043820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COMPETENCIA DISCIPLINAR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Ciencias Sociales Básicas</a:t>
            </a:r>
          </a:p>
          <a:p>
            <a:pPr algn="just"/>
            <a:r>
              <a:rPr lang="es-MX" dirty="0" smtClean="0"/>
              <a:t>1. Identifica el conocimiento social y humanista como una construcción en constante</a:t>
            </a:r>
            <a:r>
              <a:rPr lang="es-MX" dirty="0"/>
              <a:t> </a:t>
            </a:r>
            <a:r>
              <a:rPr lang="es-MX" dirty="0" smtClean="0"/>
              <a:t>transformación.</a:t>
            </a:r>
          </a:p>
          <a:p>
            <a:pPr marL="0" indent="0" algn="just">
              <a:buNone/>
            </a:pPr>
            <a:r>
              <a:rPr lang="es-MX" b="1" dirty="0" smtClean="0"/>
              <a:t>Extendidas</a:t>
            </a:r>
          </a:p>
          <a:p>
            <a:pPr algn="just"/>
            <a:r>
              <a:rPr lang="es-MX" dirty="0" smtClean="0"/>
              <a:t>2. Argumenta las repercusiones de los procesos y cambios políticos, económicos y sociales que han dado lugar al entorno socioeconómico actual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435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5" y="1494263"/>
            <a:ext cx="4855551" cy="3470929"/>
          </a:xfrm>
        </p:spPr>
        <p:txBody>
          <a:bodyPr/>
          <a:lstStyle/>
          <a:p>
            <a:r>
              <a:rPr lang="es-MX" sz="2800" b="1" dirty="0" smtClean="0"/>
              <a:t>TEMA: </a:t>
            </a: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>	</a:t>
            </a:r>
            <a:r>
              <a:rPr lang="es-MX" sz="2800" b="1" dirty="0" smtClean="0"/>
              <a:t>1</a:t>
            </a:r>
            <a:r>
              <a:rPr lang="es-MX" sz="2400" b="1" dirty="0"/>
              <a:t>. Tipos de conocimiento.</a:t>
            </a:r>
            <a:br>
              <a:rPr lang="es-MX" sz="2400" b="1" dirty="0"/>
            </a:br>
            <a:r>
              <a:rPr lang="es-MX" sz="2400" dirty="0" smtClean="0"/>
              <a:t>		1.1.1</a:t>
            </a:r>
            <a:r>
              <a:rPr lang="es-MX" sz="2400" dirty="0"/>
              <a:t>. Conocimiento mágico, mítico y religioso.</a:t>
            </a:r>
            <a:br>
              <a:rPr lang="es-MX" sz="2400" dirty="0"/>
            </a:br>
            <a:r>
              <a:rPr lang="es-MX" sz="2400" dirty="0" smtClean="0"/>
              <a:t>		1.1.2</a:t>
            </a:r>
            <a:r>
              <a:rPr lang="es-MX" sz="2400" dirty="0"/>
              <a:t>. Conocimiento empírico o sentido común.</a:t>
            </a:r>
            <a:br>
              <a:rPr lang="es-MX" sz="2400" dirty="0"/>
            </a:br>
            <a:r>
              <a:rPr lang="es-MX" sz="2400" dirty="0" smtClean="0"/>
              <a:t>		1.1.3</a:t>
            </a:r>
            <a:r>
              <a:rPr lang="es-MX" sz="2400" dirty="0"/>
              <a:t>. Conocimiento científico</a:t>
            </a:r>
            <a:br>
              <a:rPr lang="es-MX" sz="2400" dirty="0"/>
            </a:br>
            <a:endParaRPr lang="es-MX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sz="2400" b="1" dirty="0" smtClean="0"/>
              <a:t>PROPÓSITO: </a:t>
            </a:r>
          </a:p>
          <a:p>
            <a:r>
              <a:rPr lang="es-MX" sz="2400" cap="none" dirty="0" smtClean="0"/>
              <a:t>Relaciona los tipos de conocimiento con la sociología</a:t>
            </a:r>
          </a:p>
        </p:txBody>
      </p:sp>
    </p:spTree>
    <p:extLst>
      <p:ext uri="{BB962C8B-B14F-4D97-AF65-F5344CB8AC3E}">
        <p14:creationId xmlns:p14="http://schemas.microsoft.com/office/powerpoint/2010/main" val="186673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DOMINIOS DE LOS APRENDIZAJES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7204368"/>
              </p:ext>
            </p:extLst>
          </p:nvPr>
        </p:nvGraphicFramePr>
        <p:xfrm>
          <a:off x="1155700" y="2603500"/>
          <a:ext cx="8824914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638"/>
                <a:gridCol w="2941638"/>
                <a:gridCol w="294163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CONCEPTUAL</a:t>
                      </a:r>
                      <a:endParaRPr lang="es-MX" sz="2400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PROCEDIMENTAL</a:t>
                      </a:r>
                      <a:endParaRPr lang="es-MX" sz="2400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ACTITUDINAL</a:t>
                      </a:r>
                      <a:endParaRPr lang="es-MX" sz="2400" dirty="0"/>
                    </a:p>
                  </a:txBody>
                  <a:tcPr marL="76738" marR="76738"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s-MX" sz="2000" dirty="0" smtClean="0"/>
                        <a:t>Enuncia los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tres tipos de</a:t>
                      </a:r>
                    </a:p>
                    <a:p>
                      <a:pPr algn="just"/>
                      <a:r>
                        <a:rPr lang="es-MX" sz="2000" dirty="0" smtClean="0"/>
                        <a:t>Conocimiento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mágico, mítico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y religioso;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conocimiento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empírico o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sentido común;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y conocimiento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científico.</a:t>
                      </a:r>
                      <a:endParaRPr lang="es-MX" sz="2000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Argumenta de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manera clara,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coherente y sintética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las diferencias</a:t>
                      </a:r>
                    </a:p>
                    <a:p>
                      <a:r>
                        <a:rPr lang="es-MX" sz="2000" dirty="0" smtClean="0"/>
                        <a:t>existentes entre los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tipos de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conocimiento.</a:t>
                      </a:r>
                      <a:endParaRPr lang="es-MX" sz="2000" dirty="0"/>
                    </a:p>
                  </a:txBody>
                  <a:tcPr marL="76738" marR="76738"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Valora los tres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tipos de</a:t>
                      </a:r>
                      <a:r>
                        <a:rPr lang="es-MX" sz="2000" baseline="0" dirty="0" smtClean="0"/>
                        <a:t> </a:t>
                      </a:r>
                      <a:r>
                        <a:rPr lang="es-MX" sz="2000" dirty="0" smtClean="0"/>
                        <a:t>conocimiento.</a:t>
                      </a:r>
                      <a:endParaRPr lang="es-MX" sz="2000" dirty="0"/>
                    </a:p>
                  </a:txBody>
                  <a:tcPr marL="76738" marR="7673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74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/>
              <a:t>1.1.1. Conocimiento mágico, mítico y religioso</a:t>
            </a:r>
            <a:r>
              <a:rPr lang="es-MX" sz="2800" dirty="0" smtClean="0"/>
              <a:t>.</a:t>
            </a:r>
            <a:endParaRPr lang="es-MX" sz="2800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s-MX" sz="2800" b="1" dirty="0" smtClean="0"/>
              <a:t>MÁGICO 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</a:pPr>
            <a:endParaRPr lang="es-MX" sz="2400" b="1" dirty="0"/>
          </a:p>
          <a:p>
            <a:pPr lvl="1" algn="just">
              <a:lnSpc>
                <a:spcPct val="110000"/>
              </a:lnSpc>
              <a:spcBef>
                <a:spcPts val="0"/>
              </a:spcBef>
            </a:pPr>
            <a:r>
              <a:rPr lang="es-MX" sz="2400" dirty="0" smtClean="0"/>
              <a:t>se </a:t>
            </a:r>
            <a:r>
              <a:rPr lang="es-MX" sz="2400" dirty="0"/>
              <a:t>crea dentro de nuestras fantasías. Lo poseen mucho los niños, quienes creen en esto como </a:t>
            </a:r>
            <a:r>
              <a:rPr lang="es-MX" sz="2400" dirty="0" smtClean="0"/>
              <a:t>una realidad</a:t>
            </a:r>
            <a:r>
              <a:rPr lang="es-MX" sz="2400" dirty="0"/>
              <a:t>.</a:t>
            </a:r>
            <a:r>
              <a:rPr lang="es-MX" dirty="0"/>
              <a:t> </a:t>
            </a:r>
          </a:p>
        </p:txBody>
      </p:sp>
      <p:pic>
        <p:nvPicPr>
          <p:cNvPr id="2" name="Marcador de contenido 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55" y="2687444"/>
            <a:ext cx="3923082" cy="2888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56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sz="2800" b="1" dirty="0" smtClean="0"/>
              <a:t>MÍTICO</a:t>
            </a:r>
            <a:r>
              <a:rPr lang="es-MX" sz="2800" dirty="0" smtClean="0"/>
              <a:t> </a:t>
            </a:r>
          </a:p>
          <a:p>
            <a:pPr lvl="1" algn="just"/>
            <a:r>
              <a:rPr lang="es-MX" dirty="0" smtClean="0"/>
              <a:t>Capacidad  </a:t>
            </a:r>
            <a:r>
              <a:rPr lang="es-MX" dirty="0"/>
              <a:t>del hombre por comprender, o intentar dar respuestas a ciertas inquietudes humanas y espirituales que no </a:t>
            </a:r>
            <a:r>
              <a:rPr lang="es-MX" dirty="0" smtClean="0"/>
              <a:t>están fundamentados </a:t>
            </a:r>
            <a:r>
              <a:rPr lang="es-MX" dirty="0"/>
              <a:t>en la ciencia o en procesos comprobables científicamente.</a:t>
            </a:r>
            <a:endParaRPr lang="es-MX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56" y="2603499"/>
            <a:ext cx="4213942" cy="3698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8706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sz="2400" b="1" dirty="0" smtClean="0"/>
              <a:t>RELIGIOSO</a:t>
            </a:r>
            <a:r>
              <a:rPr lang="es-MX" sz="2400" dirty="0" smtClean="0"/>
              <a:t> </a:t>
            </a:r>
          </a:p>
          <a:p>
            <a:pPr lvl="1" algn="just"/>
            <a:r>
              <a:rPr lang="es-MX" sz="2000" dirty="0" smtClean="0"/>
              <a:t>Tiene </a:t>
            </a:r>
            <a:r>
              <a:rPr lang="es-MX" sz="2000" dirty="0"/>
              <a:t>como figura central la creencia en Dios y en su fe.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  <a:p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089" y="2999679"/>
            <a:ext cx="5325422" cy="3020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8210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Sala de reuniones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1034</TotalTime>
  <Words>1495</Words>
  <Application>Microsoft Office PowerPoint</Application>
  <PresentationFormat>Panorámica</PresentationFormat>
  <Paragraphs>172</Paragraphs>
  <Slides>35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1" baseType="lpstr">
      <vt:lpstr>Arial</vt:lpstr>
      <vt:lpstr>Calibri</vt:lpstr>
      <vt:lpstr>Century Gothic</vt:lpstr>
      <vt:lpstr>Wingdings</vt:lpstr>
      <vt:lpstr>Wingdings 3</vt:lpstr>
      <vt:lpstr>Sala de reuniones Ion</vt:lpstr>
      <vt:lpstr>UNIVERSIDAD AUTÓNOMA DEL ESTADO DE MÉXICO PLANTEL TEXCOCO DE LA ESCUELA PREPARATORIA </vt:lpstr>
      <vt:lpstr>MÓDULO I. LA SOCIOLOGÍA COMO CIENCIA</vt:lpstr>
      <vt:lpstr>COMPETENCIAS GENÉRICAS</vt:lpstr>
      <vt:lpstr>COMPETENCIA DISCIPLINAR</vt:lpstr>
      <vt:lpstr>TEMA:   1. Tipos de conocimiento.   1.1.1. Conocimiento mágico, mítico y religioso.   1.1.2. Conocimiento empírico o sentido común.   1.1.3. Conocimiento científico </vt:lpstr>
      <vt:lpstr>DOMINIOS DE LOS APRENDIZAJES</vt:lpstr>
      <vt:lpstr>1.1.1. Conocimiento mágico, mítico y religioso.</vt:lpstr>
      <vt:lpstr>Presentación de PowerPoint</vt:lpstr>
      <vt:lpstr>Presentación de PowerPoint</vt:lpstr>
      <vt:lpstr>Ejemplos:</vt:lpstr>
      <vt:lpstr>1.1.2. Conocimiento empírico o sentido común.</vt:lpstr>
      <vt:lpstr>Ejemplos:</vt:lpstr>
      <vt:lpstr>1.1.3. Conocimiento científico</vt:lpstr>
      <vt:lpstr>Presentación de PowerPoint</vt:lpstr>
      <vt:lpstr>Ejemplos:</vt:lpstr>
      <vt:lpstr>TEMA:   1.2. SOCIOLOGÍA COMO CIENCIA: SUJETO, OBJETO Y MÉTODO</vt:lpstr>
      <vt:lpstr>DOMINIOS DE APRENDIZAJES </vt:lpstr>
      <vt:lpstr>1.2. SOCIOLOGÍA COMO CIENCIA: SUJETO, OBJETO Y MÉTODO</vt:lpstr>
      <vt:lpstr> Sociedad.  </vt:lpstr>
      <vt:lpstr>Interrelaciones humanas</vt:lpstr>
      <vt:lpstr>Comportamiento  social</vt:lpstr>
      <vt:lpstr>Sujeto de estudio de la sociología</vt:lpstr>
      <vt:lpstr>Objeto de estudio de la sociología</vt:lpstr>
      <vt:lpstr>MÉTODOS DE LA SOCIOLOGÍA: </vt:lpstr>
      <vt:lpstr>MÉTODOS DE LA SOCIOLOGÍA:</vt:lpstr>
      <vt:lpstr>MÉTODOS DE LA SOCIOLOGÍA:</vt:lpstr>
      <vt:lpstr>MÉTODO DE LA SOCIOLOGÍA: </vt:lpstr>
      <vt:lpstr>MÉTODOS DE LA SOCIOLOGÍA:</vt:lpstr>
      <vt:lpstr>MÉTODO DE LA SOCIOLOGÍA:</vt:lpstr>
      <vt:lpstr>CUANTITATIVO VS. CUALITATIVO</vt:lpstr>
      <vt:lpstr>TEMA:   1.3. CAMPOS DE LA SOCIOLOGÍA Y SU RELACIÓN CON OTRAS CIENCIAS</vt:lpstr>
      <vt:lpstr>DOMINIOS DE LOS APRENDIZAJES</vt:lpstr>
      <vt:lpstr>CAMPOS DE ESTUDIO DE LA SOCIOLOGÍA</vt:lpstr>
      <vt:lpstr>RELACIÓN DE LA SOCIOLOGÍA CON OTRAS CIENCIAS </vt:lpstr>
      <vt:lpstr>Bibliografía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DEL ESTADO DE MÉXICO PLANTEL TEXCOCO DE LA ESCUELA PREPARATORIA</dc:title>
  <dc:creator>USUARIO</dc:creator>
  <cp:lastModifiedBy>USUARIO</cp:lastModifiedBy>
  <cp:revision>47</cp:revision>
  <dcterms:created xsi:type="dcterms:W3CDTF">2018-01-11T19:25:36Z</dcterms:created>
  <dcterms:modified xsi:type="dcterms:W3CDTF">2018-09-26T16:34:47Z</dcterms:modified>
</cp:coreProperties>
</file>