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sldIdLst>
    <p:sldId id="282" r:id="rId3"/>
    <p:sldId id="272" r:id="rId4"/>
    <p:sldId id="312" r:id="rId5"/>
    <p:sldId id="306" r:id="rId6"/>
    <p:sldId id="290" r:id="rId7"/>
    <p:sldId id="291" r:id="rId8"/>
    <p:sldId id="293" r:id="rId9"/>
    <p:sldId id="294" r:id="rId10"/>
    <p:sldId id="305" r:id="rId11"/>
    <p:sldId id="292" r:id="rId12"/>
    <p:sldId id="295" r:id="rId13"/>
    <p:sldId id="298" r:id="rId14"/>
    <p:sldId id="307" r:id="rId15"/>
    <p:sldId id="299" r:id="rId16"/>
    <p:sldId id="303" r:id="rId17"/>
    <p:sldId id="308" r:id="rId18"/>
    <p:sldId id="297" r:id="rId19"/>
    <p:sldId id="304" r:id="rId20"/>
    <p:sldId id="310" r:id="rId21"/>
    <p:sldId id="309" r:id="rId22"/>
    <p:sldId id="311" r:id="rId23"/>
    <p:sldId id="300" r:id="rId24"/>
    <p:sldId id="287" r:id="rId25"/>
    <p:sldId id="313" r:id="rId26"/>
    <p:sldId id="314" r:id="rId27"/>
    <p:sldId id="319" r:id="rId28"/>
    <p:sldId id="320" r:id="rId29"/>
    <p:sldId id="316" r:id="rId30"/>
    <p:sldId id="317" r:id="rId31"/>
    <p:sldId id="318" r:id="rId32"/>
    <p:sldId id="278"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1" autoAdjust="0"/>
    <p:restoredTop sz="94660"/>
  </p:normalViewPr>
  <p:slideViewPr>
    <p:cSldViewPr snapToGrid="0">
      <p:cViewPr varScale="1">
        <p:scale>
          <a:sx n="60" d="100"/>
          <a:sy n="60" d="100"/>
        </p:scale>
        <p:origin x="30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3">
            <a:lumMod val="50000"/>
          </a:schemeClr>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pic>
        <p:nvPicPr>
          <p:cNvPr id="7" name="6 Imagen" descr="CINTILLA.jpg"/>
          <p:cNvPicPr>
            <a:picLocks noChangeAspect="1"/>
          </p:cNvPicPr>
          <p:nvPr/>
        </p:nvPicPr>
        <p:blipFill>
          <a:blip r:embed="rId2" cstate="print"/>
          <a:stretch>
            <a:fillRect/>
          </a:stretch>
        </p:blipFill>
        <p:spPr>
          <a:xfrm>
            <a:off x="0" y="0"/>
            <a:ext cx="12192000" cy="1285860"/>
          </a:xfrm>
          <a:prstGeom prst="rect">
            <a:avLst/>
          </a:prstGeom>
        </p:spPr>
      </p:pic>
    </p:spTree>
    <p:extLst>
      <p:ext uri="{BB962C8B-B14F-4D97-AF65-F5344CB8AC3E}">
        <p14:creationId xmlns:p14="http://schemas.microsoft.com/office/powerpoint/2010/main" val="366097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836174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028502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259950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96161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A92CB1C-8A3D-43CD-846F-B70C335FB138}"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4185259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A92CB1C-8A3D-43CD-846F-B70C335FB138}"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31605742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A92CB1C-8A3D-43CD-846F-B70C335FB138}" type="datetimeFigureOut">
              <a:rPr lang="es-MX" smtClean="0"/>
              <a:t>27/09/2018</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197637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A92CB1C-8A3D-43CD-846F-B70C335FB138}" type="datetimeFigureOut">
              <a:rPr lang="es-MX" smtClean="0"/>
              <a:t>27/09/2018</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457361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92CB1C-8A3D-43CD-846F-B70C335FB138}" type="datetimeFigureOut">
              <a:rPr lang="es-MX" smtClean="0"/>
              <a:t>27/09/2018</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2589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92CB1C-8A3D-43CD-846F-B70C335FB138}"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1159622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6699803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92CB1C-8A3D-43CD-846F-B70C335FB138}" type="datetimeFigureOut">
              <a:rPr lang="es-MX" smtClean="0"/>
              <a:t>27/09/2018</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3106945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4272172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92CB1C-8A3D-43CD-846F-B70C335FB138}" type="datetimeFigureOut">
              <a:rPr lang="es-MX" smtClean="0"/>
              <a:t>27/09/2018</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71424705-942F-4EF6-BF72-402119DEBFF1}" type="slidenum">
              <a:rPr lang="es-MX" smtClean="0"/>
              <a:t>‹Nº›</a:t>
            </a:fld>
            <a:endParaRPr lang="es-MX"/>
          </a:p>
        </p:txBody>
      </p:sp>
    </p:spTree>
    <p:extLst>
      <p:ext uri="{BB962C8B-B14F-4D97-AF65-F5344CB8AC3E}">
        <p14:creationId xmlns:p14="http://schemas.microsoft.com/office/powerpoint/2010/main" val="7401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30779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42842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616393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262799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3510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081471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3107869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40112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7B787-323D-47B6-8251-BDF02DE8998C}" type="datetimeFigureOut">
              <a:rPr lang="es-MX" smtClean="0">
                <a:solidFill>
                  <a:prstClr val="black">
                    <a:tint val="75000"/>
                  </a:prstClr>
                </a:solidFill>
              </a:rPr>
              <a:pPr/>
              <a:t>27/09/2018</a:t>
            </a:fld>
            <a:endParaRPr lang="es-MX">
              <a:solidFill>
                <a:prstClr val="black">
                  <a:tint val="75000"/>
                </a:prstClr>
              </a:solidFill>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A8C496-F737-48AE-B43D-8D85FE967D9E}"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2546612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profeanahi.blogspot.com/2015/08/la-absorcion.html"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http://www.odon.uba.ar/uacad/bioquimica/docs/clase9digestionyabsorciondecarbohidratos2012.pdf" TargetMode="Externa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2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hyperlink" Target="https://www.youtube.com/watch?v=k_VB9xd3KpE" TargetMode="Externa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youtube.com/watch?v=k_VB9xd3KpE"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es.wikipedia.org/wiki/Gluc%C3%B3lisis" TargetMode="Externa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hyperlink" Target="https://eltamiz.com/elcedazo/2013/07/11/la-biografia-de-la-vida-08-el-metabolismo-constructor/" TargetMode="External"/><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2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es.khanacademy.org/science/biology/cellular-respiration-and-fermentation/oxidative-phosphorylation/v/oxidative-phosphorylation-and-the-electon-transport-chain"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hyperlink" Target="https://www.youtube.com/watch?v=k_VB9xd3KpE" TargetMode="External"/><Relationship Id="rId2" Type="http://schemas.openxmlformats.org/officeDocument/2006/relationships/hyperlink" Target="http://www.khanacademy.org/"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janoconsulta.blogspot.com/2015/04/" TargetMode="Externa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1385481" y="2118413"/>
            <a:ext cx="9101856" cy="2614008"/>
          </a:xfrm>
        </p:spPr>
        <p:txBody>
          <a:bodyPr>
            <a:noAutofit/>
          </a:bodyPr>
          <a:lstStyle/>
          <a:p>
            <a:r>
              <a:rPr lang="es-ES" sz="2900" b="1" dirty="0" smtClean="0"/>
              <a:t/>
            </a:r>
            <a:br>
              <a:rPr lang="es-ES" sz="2900" b="1" dirty="0" smtClean="0"/>
            </a:br>
            <a:r>
              <a:rPr lang="es-ES" sz="2900" b="1" dirty="0" smtClean="0"/>
              <a:t>Asignatura optativa del bachillerato: BIOQUÍMICA</a:t>
            </a:r>
            <a:r>
              <a:rPr lang="es-ES" sz="2900" b="1" dirty="0"/>
              <a:t/>
            </a:r>
            <a:br>
              <a:rPr lang="es-ES" sz="2900" b="1" dirty="0"/>
            </a:br>
            <a:r>
              <a:rPr lang="es-ES" sz="2900" b="1" dirty="0" smtClean="0"/>
              <a:t/>
            </a:r>
            <a:br>
              <a:rPr lang="es-ES" sz="2900" b="1" dirty="0" smtClean="0"/>
            </a:br>
            <a:r>
              <a:rPr lang="es-ES" sz="2900" b="1" dirty="0" smtClean="0"/>
              <a:t>METABOLISMO DE CARBOHIDRATOS</a:t>
            </a:r>
            <a:br>
              <a:rPr lang="es-ES" sz="2900" b="1" dirty="0" smtClean="0"/>
            </a:br>
            <a:endParaRPr lang="es-MX" sz="2900" dirty="0"/>
          </a:p>
        </p:txBody>
      </p:sp>
      <p:sp>
        <p:nvSpPr>
          <p:cNvPr id="3" name="2 Subtítulo"/>
          <p:cNvSpPr>
            <a:spLocks noGrp="1"/>
          </p:cNvSpPr>
          <p:nvPr>
            <p:ph type="subTitle" idx="1"/>
          </p:nvPr>
        </p:nvSpPr>
        <p:spPr>
          <a:xfrm>
            <a:off x="1385481" y="5267460"/>
            <a:ext cx="9175015" cy="478713"/>
          </a:xfrm>
          <a:ln>
            <a:solidFill>
              <a:schemeClr val="bg1"/>
            </a:solidFill>
          </a:ln>
        </p:spPr>
        <p:txBody>
          <a:bodyPr>
            <a:noAutofit/>
          </a:bodyPr>
          <a:lstStyle/>
          <a:p>
            <a:r>
              <a:rPr lang="es-MX" sz="1800" dirty="0" smtClean="0">
                <a:solidFill>
                  <a:schemeClr val="bg1"/>
                </a:solidFill>
              </a:rPr>
              <a:t>Elaborado por: </a:t>
            </a:r>
            <a:r>
              <a:rPr lang="es-MX" sz="1800" b="1" dirty="0" smtClean="0">
                <a:solidFill>
                  <a:schemeClr val="bg1"/>
                </a:solidFill>
              </a:rPr>
              <a:t>M</a:t>
            </a:r>
            <a:r>
              <a:rPr lang="es-MX" sz="1800" b="1" dirty="0">
                <a:solidFill>
                  <a:schemeClr val="bg1"/>
                </a:solidFill>
              </a:rPr>
              <a:t>. en C. Ana María </a:t>
            </a:r>
            <a:r>
              <a:rPr lang="es-MX" sz="1800" b="1" dirty="0" err="1">
                <a:solidFill>
                  <a:schemeClr val="bg1"/>
                </a:solidFill>
              </a:rPr>
              <a:t>Olazábal</a:t>
            </a:r>
            <a:r>
              <a:rPr lang="es-MX" sz="1800" b="1" dirty="0">
                <a:solidFill>
                  <a:schemeClr val="bg1"/>
                </a:solidFill>
              </a:rPr>
              <a:t> Carpio</a:t>
            </a:r>
            <a:r>
              <a:rPr lang="es-MX" sz="1800" dirty="0">
                <a:solidFill>
                  <a:schemeClr val="bg1"/>
                </a:solidFill>
              </a:rPr>
              <a:t>	</a:t>
            </a:r>
            <a:endParaRPr lang="es-ES" sz="1800" dirty="0" smtClean="0"/>
          </a:p>
          <a:p>
            <a:endParaRPr lang="es-MX" sz="1800" b="1" dirty="0">
              <a:solidFill>
                <a:schemeClr val="bg1"/>
              </a:solidFill>
            </a:endParaRPr>
          </a:p>
          <a:p>
            <a:endParaRPr lang="es-MX" sz="1800" dirty="0">
              <a:solidFill>
                <a:schemeClr val="bg1"/>
              </a:solidFill>
            </a:endParaRPr>
          </a:p>
          <a:p>
            <a:endParaRPr lang="es-MX" sz="1800" dirty="0">
              <a:solidFill>
                <a:schemeClr val="bg1"/>
              </a:solidFill>
            </a:endParaRPr>
          </a:p>
          <a:p>
            <a:endParaRPr lang="es-MX" sz="1800" dirty="0">
              <a:solidFill>
                <a:schemeClr val="bg1"/>
              </a:solidFill>
            </a:endParaRPr>
          </a:p>
          <a:p>
            <a:r>
              <a:rPr lang="es-MX" sz="1800" dirty="0">
                <a:solidFill>
                  <a:schemeClr val="bg1"/>
                </a:solidFill>
              </a:rPr>
              <a:t> 	</a:t>
            </a:r>
          </a:p>
        </p:txBody>
      </p:sp>
      <p:sp>
        <p:nvSpPr>
          <p:cNvPr id="5" name="4 CuadroTexto"/>
          <p:cNvSpPr txBox="1"/>
          <p:nvPr/>
        </p:nvSpPr>
        <p:spPr>
          <a:xfrm>
            <a:off x="1524000" y="1441700"/>
            <a:ext cx="9036496" cy="523220"/>
          </a:xfrm>
          <a:prstGeom prst="rect">
            <a:avLst/>
          </a:prstGeom>
          <a:noFill/>
        </p:spPr>
        <p:txBody>
          <a:bodyPr wrap="square" rtlCol="0">
            <a:spAutoFit/>
          </a:bodyPr>
          <a:lstStyle/>
          <a:p>
            <a:pPr algn="ctr"/>
            <a:r>
              <a:rPr lang="es-MX" sz="2800" b="1" dirty="0" smtClean="0">
                <a:solidFill>
                  <a:prstClr val="white"/>
                </a:solidFill>
              </a:rPr>
              <a:t>Plantel Ignacio Ramírez Calzada</a:t>
            </a:r>
            <a:endParaRPr lang="es-MX" sz="2800" b="1" dirty="0">
              <a:solidFill>
                <a:prstClr val="white"/>
              </a:solidFill>
            </a:endParaRPr>
          </a:p>
        </p:txBody>
      </p:sp>
    </p:spTree>
    <p:extLst>
      <p:ext uri="{BB962C8B-B14F-4D97-AF65-F5344CB8AC3E}">
        <p14:creationId xmlns:p14="http://schemas.microsoft.com/office/powerpoint/2010/main" val="29607545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1235034"/>
          </a:xfrm>
        </p:spPr>
        <p:txBody>
          <a:bodyPr>
            <a:noAutofit/>
          </a:bodyPr>
          <a:lstStyle/>
          <a:p>
            <a:pPr algn="r"/>
            <a:r>
              <a:rPr lang="es-MX" sz="3600" dirty="0" smtClean="0">
                <a:solidFill>
                  <a:schemeClr val="accent4">
                    <a:lumMod val="60000"/>
                    <a:lumOff val="40000"/>
                  </a:schemeClr>
                </a:solidFill>
              </a:rPr>
              <a:t>ABSORCIÓN</a:t>
            </a:r>
            <a:r>
              <a:rPr lang="es-MX" sz="6000" dirty="0" smtClean="0"/>
              <a:t/>
            </a:r>
            <a:br>
              <a:rPr lang="es-MX" sz="6000" dirty="0" smtClean="0"/>
            </a:br>
            <a:endParaRPr lang="es-MX" sz="6000" dirty="0"/>
          </a:p>
        </p:txBody>
      </p:sp>
      <p:sp>
        <p:nvSpPr>
          <p:cNvPr id="3" name="Marcador de contenido 2"/>
          <p:cNvSpPr>
            <a:spLocks noGrp="1"/>
          </p:cNvSpPr>
          <p:nvPr>
            <p:ph idx="1"/>
          </p:nvPr>
        </p:nvSpPr>
        <p:spPr>
          <a:xfrm>
            <a:off x="838200" y="1068779"/>
            <a:ext cx="10515600" cy="5308270"/>
          </a:xfrm>
          <a:solidFill>
            <a:schemeClr val="accent6">
              <a:lumMod val="40000"/>
              <a:lumOff val="60000"/>
            </a:schemeClr>
          </a:solidFill>
        </p:spPr>
        <p:txBody>
          <a:bodyPr>
            <a:normAutofit/>
          </a:bodyPr>
          <a:lstStyle/>
          <a:p>
            <a:pPr marL="0" indent="0">
              <a:buNone/>
            </a:pPr>
            <a:r>
              <a:rPr lang="es-MX" dirty="0" smtClean="0"/>
              <a:t>La absorción se lleva a cabo con la ayuda de las vellosidades que revisten la mucosa intestinal, las cuales tienen en su interior muchos vasos sanguíneos y quilíferos (de linfa) y células con gran actividad metabólica.</a:t>
            </a: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sz="1200" dirty="0" smtClean="0"/>
          </a:p>
          <a:p>
            <a:pPr marL="0" indent="0">
              <a:buNone/>
            </a:pPr>
            <a:r>
              <a:rPr lang="es-MX" sz="1200" dirty="0" smtClean="0"/>
              <a:t>Fuente</a:t>
            </a:r>
            <a:r>
              <a:rPr lang="es-MX" sz="1200" dirty="0"/>
              <a:t>: </a:t>
            </a:r>
            <a:r>
              <a:rPr lang="es-MX" sz="1200" dirty="0">
                <a:hlinkClick r:id="rId2"/>
              </a:rPr>
              <a:t>http://</a:t>
            </a:r>
            <a:r>
              <a:rPr lang="es-MX" sz="1200" dirty="0" smtClean="0">
                <a:hlinkClick r:id="rId2"/>
              </a:rPr>
              <a:t>profeanahi.blogspot.com/2015/08/la-absorcion.html</a:t>
            </a:r>
            <a:r>
              <a:rPr lang="es-MX" sz="1200" dirty="0"/>
              <a:t> </a:t>
            </a:r>
            <a:r>
              <a:rPr lang="es-MX" sz="1200" dirty="0" smtClean="0"/>
              <a:t> Sitio de acceso abierto</a:t>
            </a:r>
          </a:p>
          <a:p>
            <a:pPr marL="0" indent="0">
              <a:buNone/>
            </a:pPr>
            <a:endParaRPr lang="es-MX" dirty="0" smtClean="0"/>
          </a:p>
          <a:p>
            <a:pPr marL="0" indent="0">
              <a:buNone/>
            </a:pPr>
            <a:endParaRPr lang="es-MX" dirty="0" smtClean="0"/>
          </a:p>
        </p:txBody>
      </p:sp>
      <p:pic>
        <p:nvPicPr>
          <p:cNvPr id="8" name="Imagen 7" descr="Resultado de imagen para vellosidades intestinales"/>
          <p:cNvPicPr/>
          <p:nvPr/>
        </p:nvPicPr>
        <p:blipFill>
          <a:blip r:embed="rId3">
            <a:extLst>
              <a:ext uri="{28A0092B-C50C-407E-A947-70E740481C1C}">
                <a14:useLocalDpi xmlns:a14="http://schemas.microsoft.com/office/drawing/2010/main" val="0"/>
              </a:ext>
            </a:extLst>
          </a:blip>
          <a:srcRect/>
          <a:stretch>
            <a:fillRect/>
          </a:stretch>
        </p:blipFill>
        <p:spPr bwMode="auto">
          <a:xfrm>
            <a:off x="3039563" y="2612572"/>
            <a:ext cx="6354808" cy="3308894"/>
          </a:xfrm>
          <a:prstGeom prst="rect">
            <a:avLst/>
          </a:prstGeom>
          <a:noFill/>
          <a:ln>
            <a:noFill/>
          </a:ln>
        </p:spPr>
      </p:pic>
    </p:spTree>
    <p:extLst>
      <p:ext uri="{BB962C8B-B14F-4D97-AF65-F5344CB8AC3E}">
        <p14:creationId xmlns:p14="http://schemas.microsoft.com/office/powerpoint/2010/main" val="3047117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1235034"/>
          </a:xfrm>
        </p:spPr>
        <p:txBody>
          <a:bodyPr>
            <a:noAutofit/>
          </a:bodyPr>
          <a:lstStyle/>
          <a:p>
            <a:pPr algn="r"/>
            <a:r>
              <a:rPr lang="es-MX" sz="3600" dirty="0" smtClean="0">
                <a:solidFill>
                  <a:schemeClr val="accent4">
                    <a:lumMod val="60000"/>
                    <a:lumOff val="40000"/>
                  </a:schemeClr>
                </a:solidFill>
              </a:rPr>
              <a:t>ABSORCIÓN</a:t>
            </a:r>
            <a:r>
              <a:rPr lang="es-MX" sz="6000" dirty="0" smtClean="0"/>
              <a:t/>
            </a:r>
            <a:br>
              <a:rPr lang="es-MX" sz="6000" dirty="0" smtClean="0"/>
            </a:br>
            <a:endParaRPr lang="es-MX" sz="6000" dirty="0"/>
          </a:p>
        </p:txBody>
      </p:sp>
      <p:sp>
        <p:nvSpPr>
          <p:cNvPr id="3" name="Marcador de contenido 2"/>
          <p:cNvSpPr>
            <a:spLocks noGrp="1"/>
          </p:cNvSpPr>
          <p:nvPr>
            <p:ph idx="1"/>
          </p:nvPr>
        </p:nvSpPr>
        <p:spPr>
          <a:xfrm>
            <a:off x="838200" y="1068779"/>
            <a:ext cx="10515600" cy="5108184"/>
          </a:xfrm>
          <a:solidFill>
            <a:schemeClr val="accent6">
              <a:lumMod val="40000"/>
              <a:lumOff val="60000"/>
            </a:schemeClr>
          </a:solidFill>
        </p:spPr>
        <p:txBody>
          <a:bodyPr>
            <a:normAutofit/>
          </a:bodyPr>
          <a:lstStyle/>
          <a:p>
            <a:pPr marL="0" indent="0">
              <a:buNone/>
            </a:pPr>
            <a:r>
              <a:rPr lang="es-MX" dirty="0" smtClean="0"/>
              <a:t>La absorción se puede llevar a cabo por dos mecanismos:</a:t>
            </a:r>
          </a:p>
          <a:p>
            <a:pPr marL="0" indent="0">
              <a:buNone/>
            </a:pPr>
            <a:endParaRPr lang="es-MX" dirty="0" smtClean="0"/>
          </a:p>
          <a:p>
            <a:pPr marL="514350" indent="-514350">
              <a:buAutoNum type="arabicPeriod"/>
            </a:pPr>
            <a:r>
              <a:rPr lang="es-MX" dirty="0" smtClean="0"/>
              <a:t>Permeabilidad selectiva, que impide el paso de macromoléculas pero se lo permite a moléculas pequeñas. Esta permeabilidad no requiere de energía metabólica.</a:t>
            </a:r>
          </a:p>
          <a:p>
            <a:pPr marL="514350" indent="-514350">
              <a:buAutoNum type="arabicPeriod"/>
            </a:pPr>
            <a:r>
              <a:rPr lang="es-MX" dirty="0" smtClean="0"/>
              <a:t>Transporte activo, que requiere de energía metabólica porque los azúcares son transportados contra un gradiente de concentración, esto es, la concentración del azúcar es mayor en el lado seroso de la pared que del lado mucoso.</a:t>
            </a:r>
            <a:endParaRPr lang="es-MX" dirty="0"/>
          </a:p>
        </p:txBody>
      </p:sp>
    </p:spTree>
    <p:extLst>
      <p:ext uri="{BB962C8B-B14F-4D97-AF65-F5344CB8AC3E}">
        <p14:creationId xmlns:p14="http://schemas.microsoft.com/office/powerpoint/2010/main" val="4260353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Marcador de contenido 2"/>
          <p:cNvSpPr txBox="1">
            <a:spLocks/>
          </p:cNvSpPr>
          <p:nvPr/>
        </p:nvSpPr>
        <p:spPr>
          <a:xfrm>
            <a:off x="337457" y="1007897"/>
            <a:ext cx="11440886" cy="5690075"/>
          </a:xfrm>
          <a:prstGeom prst="rect">
            <a:avLst/>
          </a:prstGeom>
          <a:solidFill>
            <a:schemeClr val="accent6">
              <a:lumMod val="40000"/>
              <a:lumOff val="60000"/>
            </a:schemeClr>
          </a:solidFill>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s-MX" sz="9600" dirty="0" smtClean="0"/>
              <a:t>Una vez absorbidas, la glucosa, fructosa y galactosa son transportadas al hígado, el cual transformará las dos últimas en glucosa.</a:t>
            </a:r>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a:p>
          <a:p>
            <a:pPr marL="0" indent="0">
              <a:buNone/>
            </a:pPr>
            <a:r>
              <a:rPr lang="es-MX" sz="2400" dirty="0"/>
              <a:t> </a:t>
            </a:r>
            <a:r>
              <a:rPr lang="es-MX" sz="2400" dirty="0" smtClean="0"/>
              <a:t>                                                                                                                                                                                                                                                                                                                                         </a:t>
            </a:r>
          </a:p>
          <a:p>
            <a:pPr marL="0" indent="0">
              <a:buNone/>
            </a:pPr>
            <a:endParaRPr lang="es-MX" sz="2400" dirty="0"/>
          </a:p>
          <a:p>
            <a:pPr marL="0" indent="0">
              <a:buNone/>
            </a:pPr>
            <a:endParaRPr lang="es-MX" sz="2400" dirty="0" smtClean="0"/>
          </a:p>
          <a:p>
            <a:pPr marL="0" indent="0">
              <a:buNone/>
            </a:pPr>
            <a:endParaRPr lang="es-MX" sz="2400" dirty="0"/>
          </a:p>
          <a:p>
            <a:pPr marL="0" indent="0">
              <a:buNone/>
            </a:pPr>
            <a:r>
              <a:rPr lang="es-MX" sz="4800" dirty="0" smtClean="0"/>
              <a:t>Fuente:  </a:t>
            </a:r>
            <a:r>
              <a:rPr lang="es-MX" sz="4800" dirty="0" smtClean="0">
                <a:hlinkClick r:id="rId2"/>
              </a:rPr>
              <a:t>http</a:t>
            </a:r>
            <a:r>
              <a:rPr lang="es-MX" sz="4800" dirty="0">
                <a:hlinkClick r:id="rId2"/>
              </a:rPr>
              <a:t>://</a:t>
            </a:r>
            <a:r>
              <a:rPr lang="es-MX" sz="4800" dirty="0" smtClean="0">
                <a:hlinkClick r:id="rId2"/>
              </a:rPr>
              <a:t>www.odon.uba.ar/uacad/bioquimica/docs/clase9digestionyabsorciondecarbohidratos2012.pdf</a:t>
            </a:r>
            <a:r>
              <a:rPr lang="es-MX" sz="4800" dirty="0" smtClean="0"/>
              <a:t> Sitio de acceso libre</a:t>
            </a:r>
          </a:p>
          <a:p>
            <a:pPr marL="0" indent="0" algn="just">
              <a:buNone/>
            </a:pPr>
            <a:r>
              <a:rPr lang="es-MX" sz="9600" dirty="0" smtClean="0"/>
              <a:t>De ahí, la glucosa pasa a circulación general para llegar a los diferentes tejidos y producir </a:t>
            </a:r>
            <a:r>
              <a:rPr lang="es-MX" sz="9600" dirty="0"/>
              <a:t>energía en el proceso llamado OXIDACIÓN.</a:t>
            </a:r>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sz="2400" dirty="0" smtClean="0"/>
          </a:p>
          <a:p>
            <a:pPr marL="0" indent="0">
              <a:buFont typeface="Arial" panose="020B0604020202020204" pitchFamily="34" charset="0"/>
              <a:buNone/>
            </a:pPr>
            <a:endParaRPr lang="es-MX" dirty="0" smtClean="0"/>
          </a:p>
          <a:p>
            <a:pPr marL="0" indent="0">
              <a:buFont typeface="Arial" panose="020B0604020202020204" pitchFamily="34" charset="0"/>
              <a:buNone/>
            </a:pPr>
            <a:r>
              <a:rPr lang="es-MX" dirty="0" smtClean="0"/>
              <a:t>  </a:t>
            </a:r>
            <a:endParaRPr lang="es-MX" dirty="0"/>
          </a:p>
        </p:txBody>
      </p:sp>
      <p:pic>
        <p:nvPicPr>
          <p:cNvPr id="3" name="Imagen 2"/>
          <p:cNvPicPr>
            <a:picLocks noChangeAspect="1"/>
          </p:cNvPicPr>
          <p:nvPr/>
        </p:nvPicPr>
        <p:blipFill>
          <a:blip r:embed="rId3"/>
          <a:stretch>
            <a:fillRect/>
          </a:stretch>
        </p:blipFill>
        <p:spPr>
          <a:xfrm>
            <a:off x="396541" y="1615044"/>
            <a:ext cx="5661359" cy="4078250"/>
          </a:xfrm>
          <a:prstGeom prst="rect">
            <a:avLst/>
          </a:prstGeom>
        </p:spPr>
      </p:pic>
      <p:sp>
        <p:nvSpPr>
          <p:cNvPr id="4" name="Título 1"/>
          <p:cNvSpPr txBox="1">
            <a:spLocks/>
          </p:cNvSpPr>
          <p:nvPr/>
        </p:nvSpPr>
        <p:spPr>
          <a:xfrm>
            <a:off x="838199" y="380010"/>
            <a:ext cx="10940144" cy="123503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s-MX" sz="3200" dirty="0" smtClean="0">
                <a:solidFill>
                  <a:schemeClr val="accent4">
                    <a:lumMod val="60000"/>
                    <a:lumOff val="40000"/>
                  </a:schemeClr>
                </a:solidFill>
              </a:rPr>
              <a:t>     ABSORCIÓN</a:t>
            </a:r>
            <a:r>
              <a:rPr lang="es-MX" sz="6000" dirty="0" smtClean="0"/>
              <a:t/>
            </a:r>
            <a:br>
              <a:rPr lang="es-MX" sz="6000" dirty="0" smtClean="0"/>
            </a:br>
            <a:endParaRPr lang="es-MX" sz="6000" dirty="0"/>
          </a:p>
        </p:txBody>
      </p:sp>
    </p:spTree>
    <p:extLst>
      <p:ext uri="{BB962C8B-B14F-4D97-AF65-F5344CB8AC3E}">
        <p14:creationId xmlns:p14="http://schemas.microsoft.com/office/powerpoint/2010/main" val="2981422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4">
              <a:lumMod val="60000"/>
              <a:lumOff val="40000"/>
            </a:schemeClr>
          </a:solidFill>
        </p:spPr>
        <p:txBody>
          <a:bodyPr>
            <a:normAutofit/>
          </a:bodyPr>
          <a:lstStyle/>
          <a:p>
            <a:pPr algn="ctr"/>
            <a:r>
              <a:rPr lang="es-MX" sz="8800" b="1" dirty="0" smtClean="0">
                <a:ln w="22225">
                  <a:solidFill>
                    <a:schemeClr val="accent2"/>
                  </a:solidFill>
                  <a:prstDash val="solid"/>
                </a:ln>
                <a:solidFill>
                  <a:srgbClr val="00B0F0"/>
                </a:solidFill>
              </a:rPr>
              <a:t>ALMACENAMIENTO</a:t>
            </a:r>
            <a:endParaRPr lang="es-MX" sz="88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3695937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CuadroTexto 1"/>
          <p:cNvSpPr txBox="1"/>
          <p:nvPr/>
        </p:nvSpPr>
        <p:spPr>
          <a:xfrm>
            <a:off x="725384" y="886820"/>
            <a:ext cx="10546773" cy="5447645"/>
          </a:xfrm>
          <a:prstGeom prst="rect">
            <a:avLst/>
          </a:prstGeom>
          <a:solidFill>
            <a:schemeClr val="accent6">
              <a:lumMod val="40000"/>
              <a:lumOff val="60000"/>
            </a:schemeClr>
          </a:solidFill>
        </p:spPr>
        <p:txBody>
          <a:bodyPr wrap="square" rtlCol="0">
            <a:spAutoFit/>
          </a:bodyPr>
          <a:lstStyle/>
          <a:p>
            <a:pPr algn="just"/>
            <a:r>
              <a:rPr lang="es-MX" sz="2400" dirty="0" smtClean="0"/>
              <a:t>La glucosa que no se requiere para fines energéticos se acumula en el HÍGADO Y MÚSCULO en forma de GLUCÓGENO. A este proceso se le llama </a:t>
            </a:r>
            <a:r>
              <a:rPr lang="es-MX" sz="2400" dirty="0" smtClean="0">
                <a:solidFill>
                  <a:srgbClr val="0070C0"/>
                </a:solidFill>
              </a:rPr>
              <a:t>Glucogénesis </a:t>
            </a:r>
            <a:r>
              <a:rPr lang="es-MX" sz="2400" dirty="0" smtClean="0"/>
              <a:t>y se trata de un proceso anabólico (de construcción), el cual está regulado por la hormona </a:t>
            </a:r>
            <a:r>
              <a:rPr lang="es-MX" sz="2400" dirty="0" err="1" smtClean="0">
                <a:solidFill>
                  <a:srgbClr val="7030A0"/>
                </a:solidFill>
              </a:rPr>
              <a:t>adenocorticotrópica</a:t>
            </a:r>
            <a:r>
              <a:rPr lang="es-MX" sz="2400" dirty="0" smtClean="0">
                <a:solidFill>
                  <a:srgbClr val="7030A0"/>
                </a:solidFill>
              </a:rPr>
              <a:t> (ACTH)</a:t>
            </a:r>
            <a:r>
              <a:rPr lang="es-MX" sz="2400" dirty="0" smtClean="0"/>
              <a:t> y por la </a:t>
            </a:r>
            <a:r>
              <a:rPr lang="es-MX" sz="2400" dirty="0" smtClean="0">
                <a:solidFill>
                  <a:srgbClr val="7030A0"/>
                </a:solidFill>
              </a:rPr>
              <a:t>insulina</a:t>
            </a:r>
            <a:r>
              <a:rPr lang="es-MX" sz="2400" dirty="0" smtClean="0"/>
              <a:t>. </a:t>
            </a:r>
            <a:endParaRPr lang="es-MX" sz="2400" dirty="0"/>
          </a:p>
          <a:p>
            <a:r>
              <a:rPr lang="es-MX" dirty="0" smtClean="0"/>
              <a:t>                                                                                                                         </a:t>
            </a:r>
          </a:p>
          <a:p>
            <a:pPr algn="just"/>
            <a:r>
              <a:rPr lang="es-MX" dirty="0"/>
              <a:t> </a:t>
            </a:r>
            <a:r>
              <a:rPr lang="es-MX" dirty="0" smtClean="0"/>
              <a:t>                                                                                                                               La </a:t>
            </a:r>
            <a:r>
              <a:rPr lang="es-MX" i="1" dirty="0" err="1" smtClean="0">
                <a:solidFill>
                  <a:srgbClr val="00B050"/>
                </a:solidFill>
              </a:rPr>
              <a:t>glucogenina</a:t>
            </a:r>
            <a:r>
              <a:rPr lang="es-MX" dirty="0" smtClean="0"/>
              <a:t> es la enzima, </a:t>
            </a:r>
          </a:p>
          <a:p>
            <a:pPr algn="just"/>
            <a:r>
              <a:rPr lang="es-MX" dirty="0"/>
              <a:t> </a:t>
            </a:r>
            <a:r>
              <a:rPr lang="es-MX" dirty="0" smtClean="0"/>
              <a:t>                                                                                                                               tipo </a:t>
            </a:r>
            <a:r>
              <a:rPr lang="es-MX" dirty="0" err="1" smtClean="0"/>
              <a:t>transferasa</a:t>
            </a:r>
            <a:r>
              <a:rPr lang="es-MX" dirty="0" smtClean="0"/>
              <a:t>, </a:t>
            </a:r>
          </a:p>
          <a:p>
            <a:pPr algn="just"/>
            <a:r>
              <a:rPr lang="es-MX" dirty="0" smtClean="0"/>
              <a:t>                                                                                                                                encargada de la adición de                        </a:t>
            </a:r>
          </a:p>
          <a:p>
            <a:pPr algn="just"/>
            <a:r>
              <a:rPr lang="es-MX" dirty="0" smtClean="0"/>
              <a:t>                                                                                                                                monómeros al polisacárido.</a:t>
            </a:r>
          </a:p>
          <a:p>
            <a:endParaRPr lang="es-MX" dirty="0" smtClean="0"/>
          </a:p>
          <a:p>
            <a:r>
              <a:rPr lang="es-MX" dirty="0"/>
              <a:t> </a:t>
            </a:r>
            <a:r>
              <a:rPr lang="es-MX" dirty="0" smtClean="0"/>
              <a:t>                         </a:t>
            </a:r>
          </a:p>
          <a:p>
            <a:r>
              <a:rPr lang="es-MX" dirty="0"/>
              <a:t> </a:t>
            </a:r>
            <a:r>
              <a:rPr lang="es-MX" dirty="0" smtClean="0"/>
              <a:t>                                                                                                                                Las glucosas se unen linealmente</a:t>
            </a:r>
          </a:p>
          <a:p>
            <a:r>
              <a:rPr lang="es-MX" dirty="0"/>
              <a:t> </a:t>
            </a:r>
            <a:r>
              <a:rPr lang="es-MX" dirty="0" smtClean="0"/>
              <a:t>                                                                                                                                con enlaces 1-4 y en los puntos de </a:t>
            </a:r>
          </a:p>
          <a:p>
            <a:r>
              <a:rPr lang="es-MX" dirty="0"/>
              <a:t> </a:t>
            </a:r>
            <a:r>
              <a:rPr lang="es-MX" dirty="0" smtClean="0"/>
              <a:t>                                                                                                                                ramificación con enlaces 1-6. </a:t>
            </a:r>
          </a:p>
          <a:p>
            <a:endParaRPr lang="es-MX" dirty="0"/>
          </a:p>
          <a:p>
            <a:endParaRPr lang="es-MX" dirty="0" smtClean="0"/>
          </a:p>
          <a:p>
            <a:pPr algn="just"/>
            <a:endParaRPr lang="es-MX" sz="2400" dirty="0" smtClean="0"/>
          </a:p>
          <a:p>
            <a:r>
              <a:rPr lang="es-MX" sz="1200" dirty="0" smtClean="0"/>
              <a:t>Fuente</a:t>
            </a:r>
            <a:r>
              <a:rPr lang="es-MX" sz="1200" dirty="0"/>
              <a:t>: </a:t>
            </a:r>
            <a:r>
              <a:rPr lang="es-MX" sz="1200" i="1" dirty="0" err="1"/>
              <a:t>Creative</a:t>
            </a:r>
            <a:r>
              <a:rPr lang="es-MX" sz="1200" i="1" dirty="0"/>
              <a:t> </a:t>
            </a:r>
            <a:r>
              <a:rPr lang="es-MX" sz="1200" i="1" dirty="0" err="1"/>
              <a:t>Commons</a:t>
            </a:r>
            <a:endParaRPr lang="es-MX" sz="1200" dirty="0"/>
          </a:p>
        </p:txBody>
      </p:sp>
      <p:pic>
        <p:nvPicPr>
          <p:cNvPr id="6" name="Imagen 5" descr="Resultado de imagen para ENLACE GLUCOSÃDICO EN EL GLUCÃGENO"/>
          <p:cNvPicPr/>
          <p:nvPr/>
        </p:nvPicPr>
        <p:blipFill rotWithShape="1">
          <a:blip r:embed="rId2">
            <a:extLst>
              <a:ext uri="{28A0092B-C50C-407E-A947-70E740481C1C}">
                <a14:useLocalDpi xmlns:a14="http://schemas.microsoft.com/office/drawing/2010/main" val="0"/>
              </a:ext>
            </a:extLst>
          </a:blip>
          <a:srcRect b="24405"/>
          <a:stretch/>
        </p:blipFill>
        <p:spPr bwMode="auto">
          <a:xfrm>
            <a:off x="1232535" y="2711270"/>
            <a:ext cx="5756094" cy="292753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65550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CuadroTexto 1"/>
          <p:cNvSpPr txBox="1"/>
          <p:nvPr/>
        </p:nvSpPr>
        <p:spPr>
          <a:xfrm>
            <a:off x="768927" y="179249"/>
            <a:ext cx="10546773" cy="6924973"/>
          </a:xfrm>
          <a:prstGeom prst="rect">
            <a:avLst/>
          </a:prstGeom>
          <a:solidFill>
            <a:schemeClr val="accent6">
              <a:lumMod val="40000"/>
              <a:lumOff val="60000"/>
            </a:schemeClr>
          </a:solidFill>
        </p:spPr>
        <p:txBody>
          <a:bodyPr wrap="square" rtlCol="0">
            <a:spAutoFit/>
          </a:bodyPr>
          <a:lstStyle/>
          <a:p>
            <a:endParaRPr lang="es-MX" dirty="0" smtClean="0"/>
          </a:p>
          <a:p>
            <a:r>
              <a:rPr lang="es-MX" sz="2400" dirty="0" smtClean="0"/>
              <a:t>Cuando el organismo necesita energía, el glucógeno se degrada en glucosas en el </a:t>
            </a:r>
            <a:r>
              <a:rPr lang="es-MX" sz="2400" dirty="0"/>
              <a:t>proceso catabólico (de destrucción) </a:t>
            </a:r>
            <a:r>
              <a:rPr lang="es-MX" sz="2400" dirty="0" smtClean="0"/>
              <a:t>llamado </a:t>
            </a:r>
            <a:r>
              <a:rPr lang="es-MX" sz="2400" dirty="0" err="1" smtClean="0">
                <a:solidFill>
                  <a:srgbClr val="0070C0"/>
                </a:solidFill>
              </a:rPr>
              <a:t>Glucogenólisis</a:t>
            </a:r>
            <a:r>
              <a:rPr lang="es-MX" sz="2400" dirty="0" smtClean="0"/>
              <a:t>. Este proceso se ve estimulado por las hormonas </a:t>
            </a:r>
            <a:r>
              <a:rPr lang="es-MX" sz="2400" dirty="0" smtClean="0">
                <a:solidFill>
                  <a:srgbClr val="7030A0"/>
                </a:solidFill>
              </a:rPr>
              <a:t>adrenalina </a:t>
            </a:r>
            <a:r>
              <a:rPr lang="es-MX" sz="2400" dirty="0" smtClean="0"/>
              <a:t>y </a:t>
            </a:r>
            <a:r>
              <a:rPr lang="es-MX" sz="2400" dirty="0" smtClean="0">
                <a:solidFill>
                  <a:srgbClr val="7030A0"/>
                </a:solidFill>
              </a:rPr>
              <a:t>glucagón.</a:t>
            </a:r>
            <a:endParaRPr lang="es-MX" sz="2400" dirty="0" smtClean="0"/>
          </a:p>
          <a:p>
            <a:endParaRPr lang="es-MX" sz="2400" dirty="0"/>
          </a:p>
          <a:p>
            <a:endParaRPr lang="es-MX" sz="2400" dirty="0" smtClean="0"/>
          </a:p>
          <a:p>
            <a:endParaRPr lang="es-MX" sz="2400" dirty="0"/>
          </a:p>
          <a:p>
            <a:endParaRPr lang="es-MX" sz="2400" dirty="0" smtClean="0"/>
          </a:p>
          <a:p>
            <a:endParaRPr lang="es-MX" sz="2400" dirty="0"/>
          </a:p>
          <a:p>
            <a:endParaRPr lang="es-MX" sz="2400" dirty="0" smtClean="0"/>
          </a:p>
          <a:p>
            <a:endParaRPr lang="es-MX" sz="2400" dirty="0"/>
          </a:p>
          <a:p>
            <a:endParaRPr lang="es-MX" sz="2400" dirty="0" smtClean="0"/>
          </a:p>
          <a:p>
            <a:endParaRPr lang="es-MX" sz="2400" dirty="0"/>
          </a:p>
          <a:p>
            <a:r>
              <a:rPr lang="es-MX" sz="2400" dirty="0"/>
              <a:t>                                                                                                                  </a:t>
            </a:r>
            <a:r>
              <a:rPr lang="es-MX" sz="1200" dirty="0"/>
              <a:t>Fuente: </a:t>
            </a:r>
            <a:r>
              <a:rPr lang="es-MX" sz="1200" i="1" dirty="0" err="1"/>
              <a:t>Creative</a:t>
            </a:r>
            <a:r>
              <a:rPr lang="es-MX" sz="1200" i="1" dirty="0"/>
              <a:t> </a:t>
            </a:r>
            <a:r>
              <a:rPr lang="es-MX" sz="1200" i="1" dirty="0" err="1"/>
              <a:t>Commons</a:t>
            </a:r>
            <a:endParaRPr lang="es-MX" sz="1200" dirty="0"/>
          </a:p>
          <a:p>
            <a:endParaRPr lang="es-MX" sz="2400" dirty="0" smtClean="0"/>
          </a:p>
          <a:p>
            <a:pPr algn="just"/>
            <a:r>
              <a:rPr lang="es-MX" sz="2400" dirty="0"/>
              <a:t>L</a:t>
            </a:r>
            <a:r>
              <a:rPr lang="es-MX" sz="2400" dirty="0" smtClean="0"/>
              <a:t>a glucosa </a:t>
            </a:r>
            <a:r>
              <a:rPr lang="es-MX" sz="2400" dirty="0"/>
              <a:t>se </a:t>
            </a:r>
            <a:r>
              <a:rPr lang="es-MX" sz="2400" dirty="0" smtClean="0"/>
              <a:t>transforma </a:t>
            </a:r>
            <a:r>
              <a:rPr lang="es-MX" sz="2400" dirty="0"/>
              <a:t>en glucosa-6-fosfato </a:t>
            </a:r>
            <a:r>
              <a:rPr lang="es-MX" sz="2400" dirty="0" smtClean="0"/>
              <a:t>por la acción de la enzima </a:t>
            </a:r>
            <a:r>
              <a:rPr lang="es-MX" sz="2400" i="1" dirty="0" err="1" smtClean="0">
                <a:solidFill>
                  <a:srgbClr val="00B050"/>
                </a:solidFill>
              </a:rPr>
              <a:t>glucocinasa</a:t>
            </a:r>
            <a:r>
              <a:rPr lang="es-MX" sz="2400" dirty="0" smtClean="0"/>
              <a:t> que al igual que la glucosa-1-fosfato, seguirá el camino de </a:t>
            </a:r>
            <a:r>
              <a:rPr lang="es-MX" sz="2400" dirty="0" err="1" smtClean="0"/>
              <a:t>Embden-Meyerhof</a:t>
            </a:r>
            <a:r>
              <a:rPr lang="es-MX" sz="2400" dirty="0" smtClean="0"/>
              <a:t> o </a:t>
            </a:r>
            <a:r>
              <a:rPr lang="es-MX" sz="2400" dirty="0" smtClean="0">
                <a:hlinkClick r:id="rId2" action="ppaction://hlinksldjump"/>
              </a:rPr>
              <a:t>Glucólisis</a:t>
            </a:r>
            <a:r>
              <a:rPr lang="es-MX" sz="2400" dirty="0" smtClean="0"/>
              <a:t> que veremos más adelante.</a:t>
            </a:r>
          </a:p>
          <a:p>
            <a:endParaRPr lang="es-MX" dirty="0"/>
          </a:p>
        </p:txBody>
      </p:sp>
      <p:pic>
        <p:nvPicPr>
          <p:cNvPr id="6" name="Imagen 5" descr="Resultado de imagen para creative commons glucÃ³geno"/>
          <p:cNvPicPr/>
          <p:nvPr/>
        </p:nvPicPr>
        <p:blipFill>
          <a:blip r:embed="rId3">
            <a:extLst>
              <a:ext uri="{28A0092B-C50C-407E-A947-70E740481C1C}">
                <a14:useLocalDpi xmlns:a14="http://schemas.microsoft.com/office/drawing/2010/main" val="0"/>
              </a:ext>
            </a:extLst>
          </a:blip>
          <a:srcRect/>
          <a:stretch>
            <a:fillRect/>
          </a:stretch>
        </p:blipFill>
        <p:spPr bwMode="auto">
          <a:xfrm>
            <a:off x="3470563" y="1805124"/>
            <a:ext cx="4991100" cy="3509010"/>
          </a:xfrm>
          <a:prstGeom prst="rect">
            <a:avLst/>
          </a:prstGeom>
          <a:noFill/>
          <a:ln>
            <a:noFill/>
          </a:ln>
        </p:spPr>
      </p:pic>
    </p:spTree>
    <p:extLst>
      <p:ext uri="{BB962C8B-B14F-4D97-AF65-F5344CB8AC3E}">
        <p14:creationId xmlns:p14="http://schemas.microsoft.com/office/powerpoint/2010/main" val="2230891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4">
              <a:lumMod val="60000"/>
              <a:lumOff val="40000"/>
            </a:schemeClr>
          </a:solidFill>
        </p:spPr>
        <p:txBody>
          <a:bodyPr>
            <a:normAutofit/>
          </a:bodyPr>
          <a:lstStyle/>
          <a:p>
            <a:pPr algn="ctr"/>
            <a:r>
              <a:rPr lang="es-MX" sz="8800" b="1" dirty="0" smtClean="0">
                <a:ln w="22225">
                  <a:solidFill>
                    <a:schemeClr val="accent2"/>
                  </a:solidFill>
                  <a:prstDash val="solid"/>
                </a:ln>
                <a:solidFill>
                  <a:srgbClr val="00B0F0"/>
                </a:solidFill>
              </a:rPr>
              <a:t>RESPIRACIÓN CELULAR</a:t>
            </a:r>
            <a:endParaRPr lang="es-MX" sz="88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3500866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1075764"/>
            <a:ext cx="10515600" cy="539279"/>
          </a:xfrm>
        </p:spPr>
        <p:txBody>
          <a:bodyPr>
            <a:noAutofit/>
          </a:bodyPr>
          <a:lstStyle/>
          <a:p>
            <a:pPr algn="r"/>
            <a:r>
              <a:rPr lang="es-MX" sz="3600" dirty="0" smtClean="0">
                <a:solidFill>
                  <a:schemeClr val="accent4">
                    <a:lumMod val="60000"/>
                    <a:lumOff val="40000"/>
                  </a:schemeClr>
                </a:solidFill>
              </a:rPr>
              <a:t>RESPIRACIÓN CELULAR</a:t>
            </a:r>
            <a:r>
              <a:rPr lang="es-MX" sz="6000" dirty="0" smtClean="0"/>
              <a:t/>
            </a:r>
            <a:br>
              <a:rPr lang="es-MX" sz="6000" dirty="0" smtClean="0"/>
            </a:br>
            <a:endParaRPr lang="es-MX" sz="6000" dirty="0"/>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68084" y="1186543"/>
                <a:ext cx="10885715" cy="5386564"/>
              </a:xfrm>
              <a:solidFill>
                <a:schemeClr val="accent6">
                  <a:lumMod val="40000"/>
                  <a:lumOff val="60000"/>
                </a:schemeClr>
              </a:solidFill>
            </p:spPr>
            <p:txBody>
              <a:bodyPr>
                <a:normAutofit/>
              </a:bodyPr>
              <a:lstStyle/>
              <a:p>
                <a:pPr marL="0" indent="0" algn="just">
                  <a:buNone/>
                </a:pPr>
                <a:r>
                  <a:rPr lang="es-MX" dirty="0" smtClean="0"/>
                  <a:t>La </a:t>
                </a:r>
                <a:r>
                  <a:rPr lang="es-MX" dirty="0"/>
                  <a:t>glucosa se oxida para producir energía en forma de </a:t>
                </a:r>
                <a:r>
                  <a:rPr lang="es-MX" dirty="0" err="1"/>
                  <a:t>Adenosín</a:t>
                </a:r>
                <a:r>
                  <a:rPr lang="es-MX" dirty="0"/>
                  <a:t> </a:t>
                </a:r>
                <a:r>
                  <a:rPr lang="es-MX" dirty="0" err="1"/>
                  <a:t>Trifosfato</a:t>
                </a:r>
                <a:r>
                  <a:rPr lang="es-MX" dirty="0"/>
                  <a:t> (ATP). A todo este proceso se le conoce como </a:t>
                </a:r>
                <a:r>
                  <a:rPr lang="es-MX" dirty="0">
                    <a:solidFill>
                      <a:srgbClr val="0070C0"/>
                    </a:solidFill>
                  </a:rPr>
                  <a:t>respiración </a:t>
                </a:r>
                <a:r>
                  <a:rPr lang="es-MX" dirty="0" smtClean="0">
                    <a:solidFill>
                      <a:srgbClr val="0070C0"/>
                    </a:solidFill>
                  </a:rPr>
                  <a:t>celular </a:t>
                </a:r>
                <a:r>
                  <a:rPr lang="es-MX" dirty="0">
                    <a:solidFill>
                      <a:srgbClr val="0070C0"/>
                    </a:solidFill>
                  </a:rPr>
                  <a:t>u oxidación</a:t>
                </a:r>
                <a:r>
                  <a:rPr lang="es-MX" dirty="0" smtClean="0"/>
                  <a:t>:</a:t>
                </a:r>
              </a:p>
              <a:p>
                <a:pPr marL="0" indent="0" algn="ctr">
                  <a:buNone/>
                </a:pPr>
                <a:r>
                  <a:rPr lang="es-MX" dirty="0" smtClean="0"/>
                  <a:t>             </a:t>
                </a:r>
                <a14:m>
                  <m:oMath xmlns:m="http://schemas.openxmlformats.org/officeDocument/2006/math">
                    <m:sSub>
                      <m:sSubPr>
                        <m:ctrlPr>
                          <a:rPr lang="es-MX" sz="2400" i="1">
                            <a:latin typeface="Cambria Math" panose="02040503050406030204" pitchFamily="18" charset="0"/>
                          </a:rPr>
                        </m:ctrlPr>
                      </m:sSubPr>
                      <m:e>
                        <m:r>
                          <a:rPr lang="es-MX" sz="2400" i="1">
                            <a:latin typeface="Cambria Math" panose="02040503050406030204" pitchFamily="18" charset="0"/>
                          </a:rPr>
                          <m:t>𝐶</m:t>
                        </m:r>
                      </m:e>
                      <m:sub>
                        <m:r>
                          <a:rPr lang="es-MX" sz="2400" i="1">
                            <a:latin typeface="Cambria Math" panose="02040503050406030204" pitchFamily="18" charset="0"/>
                          </a:rPr>
                          <m:t>6</m:t>
                        </m:r>
                      </m:sub>
                    </m:sSub>
                    <m:sSub>
                      <m:sSubPr>
                        <m:ctrlPr>
                          <a:rPr lang="es-MX" sz="2400" i="1">
                            <a:latin typeface="Cambria Math" panose="02040503050406030204" pitchFamily="18" charset="0"/>
                          </a:rPr>
                        </m:ctrlPr>
                      </m:sSubPr>
                      <m:e>
                        <m:r>
                          <a:rPr lang="es-MX" sz="2400" i="1">
                            <a:latin typeface="Cambria Math" panose="02040503050406030204" pitchFamily="18" charset="0"/>
                          </a:rPr>
                          <m:t>𝐻</m:t>
                        </m:r>
                      </m:e>
                      <m:sub>
                        <m:r>
                          <a:rPr lang="es-MX" sz="2400" i="1">
                            <a:latin typeface="Cambria Math" panose="02040503050406030204" pitchFamily="18" charset="0"/>
                          </a:rPr>
                          <m:t>12</m:t>
                        </m:r>
                      </m:sub>
                    </m:sSub>
                    <m:sSub>
                      <m:sSubPr>
                        <m:ctrlPr>
                          <a:rPr lang="es-MX" sz="2400" i="1">
                            <a:latin typeface="Cambria Math" panose="02040503050406030204" pitchFamily="18" charset="0"/>
                          </a:rPr>
                        </m:ctrlPr>
                      </m:sSubPr>
                      <m:e>
                        <m:r>
                          <a:rPr lang="es-MX" sz="2400" i="1">
                            <a:latin typeface="Cambria Math" panose="02040503050406030204" pitchFamily="18" charset="0"/>
                          </a:rPr>
                          <m:t>𝑂</m:t>
                        </m:r>
                      </m:e>
                      <m:sub>
                        <m:r>
                          <a:rPr lang="es-MX" sz="2400" i="1">
                            <a:latin typeface="Cambria Math" panose="02040503050406030204" pitchFamily="18" charset="0"/>
                          </a:rPr>
                          <m:t>6</m:t>
                        </m:r>
                      </m:sub>
                    </m:sSub>
                    <m:r>
                      <a:rPr lang="es-MX" sz="2400" i="1">
                        <a:latin typeface="Cambria Math" panose="02040503050406030204" pitchFamily="18" charset="0"/>
                      </a:rPr>
                      <m:t>+6 </m:t>
                    </m:r>
                    <m:sSub>
                      <m:sSubPr>
                        <m:ctrlPr>
                          <a:rPr lang="es-MX" sz="2400" i="1">
                            <a:latin typeface="Cambria Math" panose="02040503050406030204" pitchFamily="18" charset="0"/>
                          </a:rPr>
                        </m:ctrlPr>
                      </m:sSubPr>
                      <m:e>
                        <m:r>
                          <a:rPr lang="es-MX" sz="2400" i="1">
                            <a:latin typeface="Cambria Math" panose="02040503050406030204" pitchFamily="18" charset="0"/>
                          </a:rPr>
                          <m:t>𝑂</m:t>
                        </m:r>
                      </m:e>
                      <m:sub>
                        <m:r>
                          <a:rPr lang="es-MX" sz="2400" i="1">
                            <a:latin typeface="Cambria Math" panose="02040503050406030204" pitchFamily="18" charset="0"/>
                          </a:rPr>
                          <m:t>2 </m:t>
                        </m:r>
                      </m:sub>
                    </m:sSub>
                    <m:r>
                      <a:rPr lang="es-MX" sz="2400" i="1">
                        <a:latin typeface="Cambria Math" panose="02040503050406030204" pitchFamily="18" charset="0"/>
                      </a:rPr>
                      <m:t>→6  </m:t>
                    </m:r>
                    <m:sSub>
                      <m:sSubPr>
                        <m:ctrlPr>
                          <a:rPr lang="es-MX" sz="2400" i="1">
                            <a:latin typeface="Cambria Math" panose="02040503050406030204" pitchFamily="18" charset="0"/>
                          </a:rPr>
                        </m:ctrlPr>
                      </m:sSubPr>
                      <m:e>
                        <m:r>
                          <a:rPr lang="es-MX" sz="2400" i="1">
                            <a:latin typeface="Cambria Math" panose="02040503050406030204" pitchFamily="18" charset="0"/>
                          </a:rPr>
                          <m:t>𝐶𝑂</m:t>
                        </m:r>
                      </m:e>
                      <m:sub>
                        <m:r>
                          <a:rPr lang="es-MX" sz="2400" i="1">
                            <a:latin typeface="Cambria Math" panose="02040503050406030204" pitchFamily="18" charset="0"/>
                          </a:rPr>
                          <m:t>2</m:t>
                        </m:r>
                      </m:sub>
                    </m:sSub>
                    <m:r>
                      <a:rPr lang="es-MX" sz="2400" i="1">
                        <a:latin typeface="Cambria Math" panose="02040503050406030204" pitchFamily="18" charset="0"/>
                      </a:rPr>
                      <m:t>+6 </m:t>
                    </m:r>
                    <m:sSub>
                      <m:sSubPr>
                        <m:ctrlPr>
                          <a:rPr lang="es-MX" sz="2400" i="1">
                            <a:latin typeface="Cambria Math" panose="02040503050406030204" pitchFamily="18" charset="0"/>
                          </a:rPr>
                        </m:ctrlPr>
                      </m:sSubPr>
                      <m:e>
                        <m:r>
                          <a:rPr lang="es-MX" sz="2400" i="1">
                            <a:latin typeface="Cambria Math" panose="02040503050406030204" pitchFamily="18" charset="0"/>
                          </a:rPr>
                          <m:t>𝐻</m:t>
                        </m:r>
                      </m:e>
                      <m:sub>
                        <m:r>
                          <a:rPr lang="es-MX" sz="2400" i="1">
                            <a:latin typeface="Cambria Math" panose="02040503050406030204" pitchFamily="18" charset="0"/>
                          </a:rPr>
                          <m:t>2</m:t>
                        </m:r>
                      </m:sub>
                    </m:sSub>
                    <m:r>
                      <a:rPr lang="es-MX" sz="2400" i="1">
                        <a:latin typeface="Cambria Math" panose="02040503050406030204" pitchFamily="18" charset="0"/>
                      </a:rPr>
                      <m:t>𝑂</m:t>
                    </m:r>
                    <m:r>
                      <a:rPr lang="es-MX" sz="2400" i="1">
                        <a:latin typeface="Cambria Math" panose="02040503050406030204" pitchFamily="18" charset="0"/>
                      </a:rPr>
                      <m:t>+</m:t>
                    </m:r>
                    <m:r>
                      <a:rPr lang="es-MX" sz="2400" b="1" i="1">
                        <a:ln w="22225">
                          <a:solidFill>
                            <a:schemeClr val="accent2"/>
                          </a:solidFill>
                          <a:prstDash val="solid"/>
                        </a:ln>
                        <a:solidFill>
                          <a:schemeClr val="accent2">
                            <a:lumMod val="40000"/>
                            <a:lumOff val="60000"/>
                          </a:schemeClr>
                        </a:solidFill>
                        <a:latin typeface="Cambria Math" panose="02040503050406030204" pitchFamily="18" charset="0"/>
                      </a:rPr>
                      <m:t>38 </m:t>
                    </m:r>
                    <m:r>
                      <a:rPr lang="es-MX" sz="2400" b="1" i="1">
                        <a:ln w="22225">
                          <a:solidFill>
                            <a:schemeClr val="accent2"/>
                          </a:solidFill>
                          <a:prstDash val="solid"/>
                        </a:ln>
                        <a:solidFill>
                          <a:schemeClr val="accent2">
                            <a:lumMod val="40000"/>
                            <a:lumOff val="60000"/>
                          </a:schemeClr>
                        </a:solidFill>
                        <a:latin typeface="Cambria Math" panose="02040503050406030204" pitchFamily="18" charset="0"/>
                      </a:rPr>
                      <m:t>𝐴𝑇𝑃</m:t>
                    </m:r>
                  </m:oMath>
                </a14:m>
                <a:endParaRPr lang="es-MX" sz="2400" b="1" i="1" dirty="0">
                  <a:ln w="22225">
                    <a:solidFill>
                      <a:schemeClr val="accent2"/>
                    </a:solidFill>
                    <a:prstDash val="solid"/>
                  </a:ln>
                  <a:solidFill>
                    <a:schemeClr val="accent2">
                      <a:lumMod val="40000"/>
                      <a:lumOff val="60000"/>
                    </a:schemeClr>
                  </a:solidFill>
                  <a:latin typeface="Cambria Math" panose="02040503050406030204" pitchFamily="18" charset="0"/>
                </a:endParaRPr>
              </a:p>
              <a:p>
                <a:pPr marL="0" indent="0" algn="just">
                  <a:buNone/>
                </a:pPr>
                <a:r>
                  <a:rPr lang="es-MX" sz="2400" dirty="0"/>
                  <a:t> </a:t>
                </a:r>
                <a:r>
                  <a:rPr lang="es-MX" sz="2400" dirty="0" smtClean="0"/>
                  <a:t>                                                                           </a:t>
                </a:r>
              </a:p>
              <a:p>
                <a:pPr marL="0" indent="0" algn="just">
                  <a:buNone/>
                </a:pPr>
                <a:endParaRPr lang="es-MX" sz="2400" dirty="0"/>
              </a:p>
              <a:p>
                <a:pPr marL="0" indent="0" algn="just">
                  <a:buNone/>
                </a:pPr>
                <a:endParaRPr lang="es-MX" sz="2400" dirty="0" smtClean="0"/>
              </a:p>
              <a:p>
                <a:pPr marL="0" indent="0" algn="just">
                  <a:buNone/>
                </a:pPr>
                <a:r>
                  <a:rPr lang="es-MX" sz="2400" dirty="0"/>
                  <a:t> </a:t>
                </a:r>
                <a:r>
                  <a:rPr lang="es-MX" sz="2400" dirty="0" smtClean="0"/>
                  <a:t>                                                                                </a:t>
                </a:r>
              </a:p>
              <a:p>
                <a:pPr marL="0" indent="0" algn="just">
                  <a:buNone/>
                </a:pPr>
                <a:endParaRPr lang="es-MX" sz="2400" dirty="0"/>
              </a:p>
              <a:p>
                <a:pPr marL="0" indent="0" algn="just">
                  <a:buNone/>
                </a:pPr>
                <a:endParaRPr lang="es-MX" sz="2400" dirty="0" smtClean="0"/>
              </a:p>
              <a:p>
                <a:pPr marL="0" indent="0" algn="just">
                  <a:buNone/>
                </a:pPr>
                <a:r>
                  <a:rPr lang="es-MX" sz="2400" dirty="0" smtClean="0"/>
                  <a:t>                                                                            </a:t>
                </a:r>
                <a:r>
                  <a:rPr lang="es-MX" sz="2000" dirty="0" smtClean="0"/>
                  <a:t>Célula eucarionte</a:t>
                </a:r>
                <a:endParaRPr lang="es-MX" sz="1200" dirty="0" smtClean="0"/>
              </a:p>
              <a:p>
                <a:pPr marL="0" indent="0" algn="just">
                  <a:buNone/>
                </a:pPr>
                <a:r>
                  <a:rPr lang="es-MX" sz="1200" dirty="0" smtClean="0"/>
                  <a:t>        Fuente: </a:t>
                </a:r>
                <a:r>
                  <a:rPr lang="es-MX" sz="1200" dirty="0" err="1" smtClean="0"/>
                  <a:t>Common</a:t>
                </a:r>
                <a:r>
                  <a:rPr lang="es-MX" sz="1200" dirty="0" smtClean="0"/>
                  <a:t> </a:t>
                </a:r>
                <a:r>
                  <a:rPr lang="es-MX" sz="1200" dirty="0" err="1" smtClean="0"/>
                  <a:t>Creatives</a:t>
                </a:r>
                <a:endParaRPr lang="es-MX" sz="12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68084" y="1186543"/>
                <a:ext cx="10885715" cy="5386564"/>
              </a:xfrm>
              <a:blipFill rotWithShape="0">
                <a:blip r:embed="rId2"/>
                <a:stretch>
                  <a:fillRect l="-1176" t="-1925" r="-1120"/>
                </a:stretch>
              </a:blipFill>
            </p:spPr>
            <p:txBody>
              <a:bodyPr/>
              <a:lstStyle/>
              <a:p>
                <a:r>
                  <a:rPr lang="es-MX">
                    <a:noFill/>
                  </a:rPr>
                  <a:t> </a:t>
                </a:r>
              </a:p>
            </p:txBody>
          </p:sp>
        </mc:Fallback>
      </mc:AlternateContent>
      <p:pic>
        <p:nvPicPr>
          <p:cNvPr id="4" name="Imagen 3" descr="http://recursostic.educacion.es/ciencias/biosfera/web/profesor/galeria_imagenes/images/celula%20animal%20con%20letras%20copiar.jpg"/>
          <p:cNvPicPr/>
          <p:nvPr/>
        </p:nvPicPr>
        <p:blipFill>
          <a:blip r:embed="rId3">
            <a:extLst>
              <a:ext uri="{28A0092B-C50C-407E-A947-70E740481C1C}">
                <a14:useLocalDpi xmlns:a14="http://schemas.microsoft.com/office/drawing/2010/main" val="0"/>
              </a:ext>
            </a:extLst>
          </a:blip>
          <a:srcRect/>
          <a:stretch>
            <a:fillRect/>
          </a:stretch>
        </p:blipFill>
        <p:spPr bwMode="auto">
          <a:xfrm>
            <a:off x="859971" y="3080658"/>
            <a:ext cx="4855029" cy="3091542"/>
          </a:xfrm>
          <a:prstGeom prst="rect">
            <a:avLst/>
          </a:prstGeom>
          <a:noFill/>
          <a:ln>
            <a:noFill/>
          </a:ln>
        </p:spPr>
      </p:pic>
    </p:spTree>
    <p:extLst>
      <p:ext uri="{BB962C8B-B14F-4D97-AF65-F5344CB8AC3E}">
        <p14:creationId xmlns:p14="http://schemas.microsoft.com/office/powerpoint/2010/main" val="1069908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1235034"/>
          </a:xfrm>
        </p:spPr>
        <p:txBody>
          <a:bodyPr>
            <a:noAutofit/>
          </a:bodyPr>
          <a:lstStyle/>
          <a:p>
            <a:pPr algn="r"/>
            <a:r>
              <a:rPr lang="es-MX" sz="3600" dirty="0" smtClean="0">
                <a:solidFill>
                  <a:schemeClr val="accent4">
                    <a:lumMod val="60000"/>
                    <a:lumOff val="40000"/>
                  </a:schemeClr>
                </a:solidFill>
              </a:rPr>
              <a:t>RESPIRACIÓN CELULAR</a:t>
            </a:r>
            <a:r>
              <a:rPr lang="es-MX" sz="3600" dirty="0" smtClean="0"/>
              <a:t/>
            </a:r>
            <a:br>
              <a:rPr lang="es-MX" sz="3600" dirty="0" smtClean="0"/>
            </a:br>
            <a:endParaRPr lang="es-MX" sz="3600" dirty="0"/>
          </a:p>
        </p:txBody>
      </p:sp>
      <p:sp>
        <p:nvSpPr>
          <p:cNvPr id="3" name="Marcador de contenido 2"/>
          <p:cNvSpPr>
            <a:spLocks noGrp="1"/>
          </p:cNvSpPr>
          <p:nvPr>
            <p:ph idx="1"/>
          </p:nvPr>
        </p:nvSpPr>
        <p:spPr>
          <a:xfrm>
            <a:off x="838200" y="1068779"/>
            <a:ext cx="10515600" cy="5456712"/>
          </a:xfrm>
          <a:solidFill>
            <a:schemeClr val="accent6">
              <a:lumMod val="40000"/>
              <a:lumOff val="60000"/>
            </a:schemeClr>
          </a:solidFill>
        </p:spPr>
        <p:txBody>
          <a:bodyPr>
            <a:normAutofit/>
          </a:bodyPr>
          <a:lstStyle/>
          <a:p>
            <a:pPr marL="0" indent="0">
              <a:buNone/>
            </a:pPr>
            <a:r>
              <a:rPr lang="es-MX" sz="2600" dirty="0"/>
              <a:t>La </a:t>
            </a:r>
            <a:r>
              <a:rPr lang="es-MX" sz="2600" dirty="0">
                <a:solidFill>
                  <a:srgbClr val="0070C0"/>
                </a:solidFill>
              </a:rPr>
              <a:t>glucosa</a:t>
            </a:r>
            <a:r>
              <a:rPr lang="es-MX" sz="2600" dirty="0"/>
              <a:t> de la sangre, lista para producir energía, atraviesa la membrana celular por la acción de la hormona </a:t>
            </a:r>
            <a:r>
              <a:rPr lang="es-MX" sz="2600" i="1" dirty="0">
                <a:solidFill>
                  <a:srgbClr val="7030A0"/>
                </a:solidFill>
              </a:rPr>
              <a:t>insulina</a:t>
            </a:r>
            <a:r>
              <a:rPr lang="es-MX" sz="2600" dirty="0"/>
              <a:t>, una proteína producida y secretada por las células beta de los islotes de Langerhans del páncreas</a:t>
            </a:r>
            <a:r>
              <a:rPr lang="es-MX" sz="2600" dirty="0" smtClean="0"/>
              <a:t>. </a:t>
            </a:r>
          </a:p>
          <a:p>
            <a:pPr marL="0" indent="0">
              <a:buNone/>
            </a:pPr>
            <a:r>
              <a:rPr lang="es-MX" sz="1900" dirty="0" smtClean="0"/>
              <a:t>Para saber más sobre la función de la </a:t>
            </a:r>
            <a:r>
              <a:rPr lang="es-MX" sz="1900" dirty="0" smtClean="0">
                <a:solidFill>
                  <a:srgbClr val="7030A0"/>
                </a:solidFill>
              </a:rPr>
              <a:t>insulina</a:t>
            </a:r>
            <a:r>
              <a:rPr lang="es-MX" sz="1900" dirty="0" smtClean="0"/>
              <a:t>, se puede ver el siguiente video hasta el minuto 5:33</a:t>
            </a:r>
          </a:p>
          <a:p>
            <a:pPr marL="0" indent="0">
              <a:buNone/>
            </a:pPr>
            <a:r>
              <a:rPr lang="es-MX" sz="1900" dirty="0" smtClean="0">
                <a:hlinkClick r:id="rId2"/>
              </a:rPr>
              <a:t>https://www.youtube.com/watch?v=k_VB9xd3KpE</a:t>
            </a:r>
            <a:endParaRPr lang="es-MX" sz="1900" dirty="0" smtClean="0"/>
          </a:p>
          <a:p>
            <a:pPr marL="0" indent="0">
              <a:buNone/>
            </a:pPr>
            <a:endParaRPr lang="es-MX" sz="2600" dirty="0" smtClean="0"/>
          </a:p>
          <a:p>
            <a:pPr marL="0" indent="0">
              <a:buNone/>
            </a:pPr>
            <a:r>
              <a:rPr lang="es-MX" sz="2600" dirty="0" smtClean="0"/>
              <a:t>La respiración celular consta de cuatro etapas:</a:t>
            </a:r>
          </a:p>
          <a:p>
            <a:r>
              <a:rPr lang="es-MX" sz="2600" dirty="0"/>
              <a:t>Glucólisis o vía de </a:t>
            </a:r>
            <a:r>
              <a:rPr lang="es-MX" sz="2600" dirty="0" err="1"/>
              <a:t>Embden-Meyerhof</a:t>
            </a:r>
            <a:r>
              <a:rPr lang="es-MX" sz="2600" dirty="0"/>
              <a:t> </a:t>
            </a:r>
            <a:endParaRPr lang="es-MX" sz="2600" dirty="0" smtClean="0"/>
          </a:p>
          <a:p>
            <a:r>
              <a:rPr lang="es-MX" sz="2600" dirty="0" smtClean="0"/>
              <a:t>Oxidación del </a:t>
            </a:r>
            <a:r>
              <a:rPr lang="es-MX" sz="2600" dirty="0" err="1" smtClean="0"/>
              <a:t>Piruvato</a:t>
            </a:r>
            <a:r>
              <a:rPr lang="es-MX" sz="2600" dirty="0" smtClean="0"/>
              <a:t> </a:t>
            </a:r>
          </a:p>
          <a:p>
            <a:r>
              <a:rPr lang="es-MX" sz="2600" dirty="0" smtClean="0"/>
              <a:t>Ciclo </a:t>
            </a:r>
            <a:r>
              <a:rPr lang="es-MX" sz="2600" dirty="0"/>
              <a:t>de Krebs o de los ácidos </a:t>
            </a:r>
            <a:r>
              <a:rPr lang="es-MX" sz="2600" dirty="0" err="1"/>
              <a:t>tricarboxílicos</a:t>
            </a:r>
            <a:r>
              <a:rPr lang="es-MX" sz="2600" dirty="0"/>
              <a:t> o del ácido </a:t>
            </a:r>
            <a:r>
              <a:rPr lang="es-MX" sz="2600" dirty="0" smtClean="0"/>
              <a:t>cítrico </a:t>
            </a:r>
          </a:p>
          <a:p>
            <a:r>
              <a:rPr lang="es-MX" sz="2600" dirty="0" err="1" smtClean="0"/>
              <a:t>Fosforilación</a:t>
            </a:r>
            <a:r>
              <a:rPr lang="es-MX" sz="2600" dirty="0" smtClean="0"/>
              <a:t> oxidativa o cadena respiratoria (membrana celular)</a:t>
            </a:r>
            <a:endParaRPr lang="es-MX" sz="2600" dirty="0"/>
          </a:p>
          <a:p>
            <a:pPr marL="0" indent="0">
              <a:buNone/>
            </a:pPr>
            <a:endParaRPr lang="es-MX" sz="2600"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11093434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5"/>
          </a:solidFill>
        </p:spPr>
        <p:txBody>
          <a:bodyPr>
            <a:normAutofit/>
          </a:bodyPr>
          <a:lstStyle/>
          <a:p>
            <a:pPr algn="ctr"/>
            <a:r>
              <a:rPr lang="es-MX" sz="6600" b="1" dirty="0" smtClean="0">
                <a:ln w="22225">
                  <a:solidFill>
                    <a:schemeClr val="accent2"/>
                  </a:solidFill>
                  <a:prstDash val="solid"/>
                </a:ln>
                <a:solidFill>
                  <a:schemeClr val="accent4"/>
                </a:solidFill>
              </a:rPr>
              <a:t>GLUCÓLISIS</a:t>
            </a:r>
            <a:endParaRPr lang="es-MX" sz="6600" b="1" dirty="0">
              <a:ln w="22225">
                <a:solidFill>
                  <a:schemeClr val="accent2"/>
                </a:solidFill>
                <a:prstDash val="solid"/>
              </a:ln>
              <a:solidFill>
                <a:schemeClr val="accent4"/>
              </a:solidFill>
            </a:endParaRPr>
          </a:p>
        </p:txBody>
      </p:sp>
    </p:spTree>
    <p:extLst>
      <p:ext uri="{BB962C8B-B14F-4D97-AF65-F5344CB8AC3E}">
        <p14:creationId xmlns:p14="http://schemas.microsoft.com/office/powerpoint/2010/main" val="439178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555172"/>
            <a:ext cx="10515600" cy="5486400"/>
          </a:xfrm>
          <a:solidFill>
            <a:schemeClr val="bg1"/>
          </a:solidFill>
        </p:spPr>
        <p:txBody>
          <a:bodyPr>
            <a:noAutofit/>
          </a:bodyPr>
          <a:lstStyle/>
          <a:p>
            <a:r>
              <a:rPr lang="es-MX" sz="1800" dirty="0" smtClean="0">
                <a:ln w="0"/>
                <a:solidFill>
                  <a:schemeClr val="accent1"/>
                </a:solidFill>
              </a:rPr>
              <a:t/>
            </a:r>
            <a:br>
              <a:rPr lang="es-MX" sz="1800" dirty="0" smtClean="0">
                <a:ln w="0"/>
                <a:solidFill>
                  <a:schemeClr val="accent1"/>
                </a:solidFill>
              </a:rPr>
            </a:br>
            <a:r>
              <a:rPr lang="es-MX" sz="3200" dirty="0" smtClean="0">
                <a:ln w="0"/>
              </a:rPr>
              <a:t>INTRODUCCIÓN</a:t>
            </a:r>
            <a:r>
              <a:rPr lang="es-MX" sz="1800" dirty="0" smtClean="0">
                <a:ln w="0"/>
              </a:rPr>
              <a:t/>
            </a:r>
            <a:br>
              <a:rPr lang="es-MX" sz="1800" dirty="0" smtClean="0">
                <a:ln w="0"/>
              </a:rPr>
            </a:br>
            <a:r>
              <a:rPr lang="es-MX" sz="1800" dirty="0" smtClean="0">
                <a:ln w="0"/>
              </a:rPr>
              <a:t/>
            </a:r>
            <a:br>
              <a:rPr lang="es-MX" sz="1800" dirty="0" smtClean="0">
                <a:ln w="0"/>
              </a:rPr>
            </a:br>
            <a:r>
              <a:rPr lang="es-MX" sz="1800" dirty="0" smtClean="0">
                <a:ln w="0"/>
              </a:rPr>
              <a:t>Propósito </a:t>
            </a:r>
            <a:r>
              <a:rPr lang="es-MX" sz="1800" dirty="0">
                <a:ln w="0"/>
              </a:rPr>
              <a:t>de la materia</a:t>
            </a:r>
            <a:r>
              <a:rPr lang="es-MX" sz="1800" dirty="0" smtClean="0">
                <a:ln w="0"/>
              </a:rPr>
              <a:t>: Analiza </a:t>
            </a:r>
            <a:r>
              <a:rPr lang="es-MX" sz="1800" dirty="0">
                <a:ln w="0"/>
              </a:rPr>
              <a:t>la estructura, nomenclatura y función de los carbohidratos, lípidos y proteínas en los seres vivos e identifica las funciones de los ácidos nucleicos para entender su importancia en la transmisión genética.</a:t>
            </a:r>
            <a:br>
              <a:rPr lang="es-MX" sz="1800" dirty="0">
                <a:ln w="0"/>
              </a:rPr>
            </a:br>
            <a:r>
              <a:rPr lang="es-MX" sz="1800" dirty="0">
                <a:ln w="0"/>
              </a:rPr>
              <a:t/>
            </a:r>
            <a:br>
              <a:rPr lang="es-MX" sz="1800" dirty="0">
                <a:ln w="0"/>
              </a:rPr>
            </a:br>
            <a:r>
              <a:rPr lang="es-MX" sz="1800" dirty="0">
                <a:ln w="0"/>
              </a:rPr>
              <a:t>Propósito del módulo I</a:t>
            </a:r>
            <a:r>
              <a:rPr lang="es-MX" sz="1800" dirty="0" smtClean="0">
                <a:ln w="0"/>
              </a:rPr>
              <a:t>: Comprende </a:t>
            </a:r>
            <a:r>
              <a:rPr lang="es-MX" sz="1800" dirty="0">
                <a:ln w="0"/>
              </a:rPr>
              <a:t>la estructura, nomenclatura y función de los carbohidratos en los seres vivos, así como las bases para el estudio de la Bioquímica.</a:t>
            </a:r>
            <a:br>
              <a:rPr lang="es-MX" sz="1800" dirty="0">
                <a:ln w="0"/>
              </a:rPr>
            </a:br>
            <a:r>
              <a:rPr lang="es-MX" sz="1800" dirty="0">
                <a:ln w="0"/>
              </a:rPr>
              <a:t/>
            </a:r>
            <a:br>
              <a:rPr lang="es-MX" sz="1800" dirty="0">
                <a:ln w="0"/>
              </a:rPr>
            </a:br>
            <a:r>
              <a:rPr lang="es-MX" sz="1800" dirty="0" smtClean="0">
                <a:ln w="0"/>
              </a:rPr>
              <a:t>En </a:t>
            </a:r>
            <a:r>
              <a:rPr lang="es-MX" sz="1800" dirty="0">
                <a:ln w="0"/>
              </a:rPr>
              <a:t>esta presentación, </a:t>
            </a:r>
            <a:r>
              <a:rPr lang="es-MX" sz="1800" dirty="0" smtClean="0">
                <a:ln w="0"/>
              </a:rPr>
              <a:t>el </a:t>
            </a:r>
            <a:r>
              <a:rPr lang="es-MX" sz="1800" dirty="0" smtClean="0">
                <a:ln w="0"/>
              </a:rPr>
              <a:t>metabolismo de los carbohidratos se </a:t>
            </a:r>
            <a:r>
              <a:rPr lang="es-MX" sz="1800" dirty="0" smtClean="0">
                <a:ln w="0"/>
              </a:rPr>
              <a:t>explica desde </a:t>
            </a:r>
            <a:r>
              <a:rPr lang="es-MX" sz="1800" dirty="0" smtClean="0">
                <a:ln w="0"/>
              </a:rPr>
              <a:t>la</a:t>
            </a:r>
            <a:r>
              <a:rPr lang="es-MX" sz="1800" dirty="0" smtClean="0">
                <a:ln w="0"/>
              </a:rPr>
              <a:t> </a:t>
            </a:r>
            <a:r>
              <a:rPr lang="es-MX" sz="1800" dirty="0" smtClean="0">
                <a:ln w="0"/>
              </a:rPr>
              <a:t>entrada </a:t>
            </a:r>
            <a:r>
              <a:rPr lang="es-MX" sz="1800" dirty="0" smtClean="0">
                <a:ln w="0"/>
              </a:rPr>
              <a:t>de estas </a:t>
            </a:r>
            <a:r>
              <a:rPr lang="es-MX" sz="1800" smtClean="0">
                <a:ln w="0"/>
              </a:rPr>
              <a:t>biomoléculas al </a:t>
            </a:r>
            <a:r>
              <a:rPr lang="es-MX" sz="1800" dirty="0" smtClean="0">
                <a:ln w="0"/>
              </a:rPr>
              <a:t>organismo hasta que se transforman totalmente en energía, así como los posibles caminos que pueden tomar en diferentes condiciones de acuerdo a las necesidades del cuerpo. Se presentan </a:t>
            </a:r>
            <a:r>
              <a:rPr lang="es-MX" sz="1800" dirty="0">
                <a:ln w="0"/>
              </a:rPr>
              <a:t>los procesos de digestión, </a:t>
            </a:r>
            <a:r>
              <a:rPr lang="es-MX" sz="1800" dirty="0" smtClean="0">
                <a:ln w="0"/>
              </a:rPr>
              <a:t>absorción, almacenamiento </a:t>
            </a:r>
            <a:r>
              <a:rPr lang="es-MX" sz="1800" dirty="0">
                <a:ln w="0"/>
              </a:rPr>
              <a:t>y </a:t>
            </a:r>
            <a:r>
              <a:rPr lang="es-MX" sz="1800" dirty="0" smtClean="0">
                <a:ln w="0"/>
              </a:rPr>
              <a:t>oxidación, explicados </a:t>
            </a:r>
            <a:r>
              <a:rPr lang="es-MX" sz="1800" dirty="0">
                <a:ln w="0"/>
              </a:rPr>
              <a:t>de una manera sencilla y clara, apoyándose de imágenes. </a:t>
            </a:r>
            <a:r>
              <a:rPr lang="es-MX" sz="1800" dirty="0" smtClean="0">
                <a:ln w="0"/>
              </a:rPr>
              <a:t/>
            </a:r>
            <a:br>
              <a:rPr lang="es-MX" sz="1800" dirty="0" smtClean="0">
                <a:ln w="0"/>
              </a:rPr>
            </a:br>
            <a:r>
              <a:rPr lang="es-MX" sz="1800" dirty="0">
                <a:ln w="0"/>
              </a:rPr>
              <a:t/>
            </a:r>
            <a:br>
              <a:rPr lang="es-MX" sz="1800" dirty="0">
                <a:ln w="0"/>
              </a:rPr>
            </a:br>
            <a:r>
              <a:rPr lang="es-MX" sz="1800" dirty="0" smtClean="0">
                <a:ln w="0"/>
              </a:rPr>
              <a:t>Se </a:t>
            </a:r>
            <a:r>
              <a:rPr lang="es-MX" sz="1800" dirty="0">
                <a:ln w="0"/>
              </a:rPr>
              <a:t>trata de un gran apoyo </a:t>
            </a:r>
            <a:r>
              <a:rPr lang="es-MX" sz="1800" dirty="0" smtClean="0">
                <a:ln w="0"/>
              </a:rPr>
              <a:t>para el estudiante ya que </a:t>
            </a:r>
            <a:r>
              <a:rPr lang="es-MX" sz="1800" dirty="0">
                <a:ln w="0"/>
              </a:rPr>
              <a:t>tanto </a:t>
            </a:r>
            <a:r>
              <a:rPr lang="es-MX" sz="1800" dirty="0" smtClean="0">
                <a:ln w="0"/>
              </a:rPr>
              <a:t>en el </a:t>
            </a:r>
            <a:r>
              <a:rPr lang="es-MX" sz="1800" dirty="0">
                <a:ln w="0"/>
              </a:rPr>
              <a:t>programa </a:t>
            </a:r>
            <a:r>
              <a:rPr lang="es-MX" sz="1800" dirty="0" smtClean="0">
                <a:ln w="0"/>
              </a:rPr>
              <a:t>como en </a:t>
            </a:r>
            <a:r>
              <a:rPr lang="es-MX" sz="1800" dirty="0">
                <a:ln w="0"/>
              </a:rPr>
              <a:t>la planeación didáctica </a:t>
            </a:r>
            <a:r>
              <a:rPr lang="es-MX" sz="1800" dirty="0" smtClean="0">
                <a:ln w="0"/>
              </a:rPr>
              <a:t>sólo aparecen las rutas catabólicas relacionadas con la oxidación, etapa final del metabolismo, dejando una gran </a:t>
            </a:r>
            <a:r>
              <a:rPr lang="es-MX" sz="1800" dirty="0">
                <a:ln w="0"/>
              </a:rPr>
              <a:t>incógnita </a:t>
            </a:r>
            <a:r>
              <a:rPr lang="es-MX" sz="1800" dirty="0" smtClean="0">
                <a:ln w="0"/>
              </a:rPr>
              <a:t>en </a:t>
            </a:r>
            <a:r>
              <a:rPr lang="es-MX" sz="1800" dirty="0">
                <a:ln w="0"/>
              </a:rPr>
              <a:t>el </a:t>
            </a:r>
            <a:r>
              <a:rPr lang="es-MX" sz="1800" dirty="0" smtClean="0">
                <a:ln w="0"/>
              </a:rPr>
              <a:t>alumno de cómo llegó la </a:t>
            </a:r>
            <a:r>
              <a:rPr lang="es-MX" sz="1800" dirty="0" smtClean="0">
                <a:ln w="0"/>
                <a:solidFill>
                  <a:srgbClr val="0070C0"/>
                </a:solidFill>
              </a:rPr>
              <a:t>glucosa</a:t>
            </a:r>
            <a:r>
              <a:rPr lang="es-MX" sz="1800" dirty="0" smtClean="0">
                <a:ln w="0"/>
              </a:rPr>
              <a:t> hasta la célula a partir de los carbohidratos que consumimos. </a:t>
            </a:r>
            <a:br>
              <a:rPr lang="es-MX" sz="1800" dirty="0" smtClean="0">
                <a:ln w="0"/>
              </a:rPr>
            </a:br>
            <a:r>
              <a:rPr lang="es-MX" sz="1800" dirty="0">
                <a:ln w="0"/>
              </a:rPr>
              <a:t/>
            </a:r>
            <a:br>
              <a:rPr lang="es-MX" sz="1800" dirty="0">
                <a:ln w="0"/>
              </a:rPr>
            </a:br>
            <a:r>
              <a:rPr lang="es-MX" sz="1800" dirty="0" smtClean="0">
                <a:ln w="0"/>
              </a:rPr>
              <a:t>Además, se presenta también la ruta anabólica de la glucogénesis, permitiéndole comprender los dos procesos complementarios del metabolismo.</a:t>
            </a:r>
            <a:br>
              <a:rPr lang="es-MX" sz="1800" dirty="0" smtClean="0">
                <a:ln w="0"/>
              </a:rPr>
            </a:br>
            <a:r>
              <a:rPr lang="es-MX" sz="1800" dirty="0">
                <a:ln w="0"/>
                <a:solidFill>
                  <a:schemeClr val="accent1"/>
                </a:solidFill>
              </a:rPr>
              <a:t/>
            </a:r>
            <a:br>
              <a:rPr lang="es-MX" sz="1800" dirty="0">
                <a:ln w="0"/>
                <a:solidFill>
                  <a:schemeClr val="accent1"/>
                </a:solidFill>
              </a:rPr>
            </a:br>
            <a:endParaRPr lang="es-MX" sz="1800" dirty="0">
              <a:ln w="0"/>
              <a:solidFill>
                <a:schemeClr val="accent1"/>
              </a:solidFill>
            </a:endParaRPr>
          </a:p>
        </p:txBody>
      </p:sp>
    </p:spTree>
    <p:extLst>
      <p:ext uri="{BB962C8B-B14F-4D97-AF65-F5344CB8AC3E}">
        <p14:creationId xmlns:p14="http://schemas.microsoft.com/office/powerpoint/2010/main" val="755196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1235034"/>
          </a:xfrm>
        </p:spPr>
        <p:txBody>
          <a:bodyPr>
            <a:noAutofit/>
          </a:bodyPr>
          <a:lstStyle/>
          <a:p>
            <a:pPr algn="r"/>
            <a:r>
              <a:rPr lang="es-MX" sz="3600" dirty="0" smtClean="0">
                <a:solidFill>
                  <a:srgbClr val="00B0F0"/>
                </a:solidFill>
              </a:rPr>
              <a:t>GLUCÓLISIS</a:t>
            </a:r>
            <a:r>
              <a:rPr lang="es-MX" sz="3600" dirty="0" smtClean="0">
                <a:solidFill>
                  <a:schemeClr val="accent4"/>
                </a:solidFill>
              </a:rPr>
              <a:t/>
            </a:r>
            <a:br>
              <a:rPr lang="es-MX" sz="3600" dirty="0" smtClean="0">
                <a:solidFill>
                  <a:schemeClr val="accent4"/>
                </a:solidFill>
              </a:rPr>
            </a:br>
            <a:endParaRPr lang="es-MX" sz="3600" dirty="0">
              <a:solidFill>
                <a:schemeClr val="accent4"/>
              </a:solidFill>
            </a:endParaRPr>
          </a:p>
        </p:txBody>
      </p:sp>
      <p:sp>
        <p:nvSpPr>
          <p:cNvPr id="3" name="Marcador de contenido 2"/>
          <p:cNvSpPr>
            <a:spLocks noGrp="1"/>
          </p:cNvSpPr>
          <p:nvPr>
            <p:ph idx="1"/>
          </p:nvPr>
        </p:nvSpPr>
        <p:spPr>
          <a:xfrm>
            <a:off x="838200" y="1068779"/>
            <a:ext cx="10515600" cy="5456712"/>
          </a:xfrm>
          <a:solidFill>
            <a:schemeClr val="accent6">
              <a:lumMod val="40000"/>
              <a:lumOff val="60000"/>
            </a:schemeClr>
          </a:solidFill>
        </p:spPr>
        <p:txBody>
          <a:bodyPr>
            <a:normAutofit fontScale="85000" lnSpcReduction="10000"/>
          </a:bodyPr>
          <a:lstStyle/>
          <a:p>
            <a:pPr marL="0" indent="0" algn="just">
              <a:spcBef>
                <a:spcPts val="600"/>
              </a:spcBef>
              <a:spcAft>
                <a:spcPts val="600"/>
              </a:spcAft>
              <a:buNone/>
            </a:pPr>
            <a:r>
              <a:rPr lang="es-MX" dirty="0" smtClean="0"/>
              <a:t>Una vez en el </a:t>
            </a:r>
            <a:r>
              <a:rPr lang="es-MX" dirty="0" smtClean="0">
                <a:solidFill>
                  <a:srgbClr val="0070C0"/>
                </a:solidFill>
              </a:rPr>
              <a:t>citoplasma </a:t>
            </a:r>
            <a:r>
              <a:rPr lang="es-MX" dirty="0" smtClean="0"/>
              <a:t>celular, inicia la primera ruta metabólica para su degradación en </a:t>
            </a:r>
            <a:r>
              <a:rPr lang="es-MX" dirty="0" smtClean="0">
                <a:solidFill>
                  <a:srgbClr val="0070C0"/>
                </a:solidFill>
              </a:rPr>
              <a:t>condiciones anaerobias</a:t>
            </a:r>
            <a:r>
              <a:rPr lang="es-MX" dirty="0" smtClean="0"/>
              <a:t>: la Glucólisis o vía de </a:t>
            </a:r>
            <a:r>
              <a:rPr lang="es-MX" dirty="0" err="1" smtClean="0"/>
              <a:t>Embden-Meyerhof</a:t>
            </a:r>
            <a:r>
              <a:rPr lang="es-MX" dirty="0" smtClean="0"/>
              <a:t>.</a:t>
            </a:r>
          </a:p>
          <a:p>
            <a:pPr marL="0" indent="0">
              <a:buNone/>
            </a:pPr>
            <a:endParaRPr lang="es-MX" dirty="0" smtClean="0"/>
          </a:p>
          <a:p>
            <a:pPr marL="0" indent="0">
              <a:buNone/>
            </a:pPr>
            <a:r>
              <a:rPr lang="es-MX" dirty="0" smtClean="0"/>
              <a:t>En esta ruta se producen:</a:t>
            </a:r>
          </a:p>
          <a:p>
            <a:pPr>
              <a:buFont typeface="Wingdings" panose="05000000000000000000" pitchFamily="2" charset="2"/>
              <a:buChar char="ü"/>
            </a:pPr>
            <a:r>
              <a:rPr lang="es-MX" dirty="0" smtClean="0"/>
              <a:t>2 moléculas de </a:t>
            </a:r>
            <a:r>
              <a:rPr lang="es-MX" dirty="0" err="1" smtClean="0"/>
              <a:t>piruvato</a:t>
            </a:r>
            <a:endParaRPr lang="es-MX" dirty="0" smtClean="0"/>
          </a:p>
          <a:p>
            <a:pPr>
              <a:buFont typeface="Wingdings" panose="05000000000000000000" pitchFamily="2" charset="2"/>
              <a:buChar char="ü"/>
            </a:pPr>
            <a:r>
              <a:rPr lang="es-MX" dirty="0" smtClean="0"/>
              <a:t>2 moléculas de </a:t>
            </a:r>
            <a:r>
              <a:rPr lang="es-MX" b="1" dirty="0" smtClean="0">
                <a:ln w="22225">
                  <a:solidFill>
                    <a:schemeClr val="accent2"/>
                  </a:solidFill>
                  <a:prstDash val="solid"/>
                </a:ln>
                <a:solidFill>
                  <a:schemeClr val="accent2">
                    <a:lumMod val="40000"/>
                    <a:lumOff val="60000"/>
                  </a:schemeClr>
                </a:solidFill>
              </a:rPr>
              <a:t>ATP</a:t>
            </a:r>
            <a:r>
              <a:rPr lang="es-MX" dirty="0" smtClean="0"/>
              <a:t>                    </a:t>
            </a:r>
          </a:p>
          <a:p>
            <a:pPr>
              <a:buFont typeface="Wingdings" panose="05000000000000000000" pitchFamily="2" charset="2"/>
              <a:buChar char="ü"/>
            </a:pPr>
            <a:r>
              <a:rPr lang="es-MX" dirty="0" smtClean="0"/>
              <a:t>2 moléculas de </a:t>
            </a:r>
            <a:r>
              <a:rPr lang="es-MX" b="1" dirty="0" smtClean="0">
                <a:ln w="22225">
                  <a:solidFill>
                    <a:schemeClr val="accent2"/>
                  </a:solidFill>
                  <a:prstDash val="solid"/>
                </a:ln>
                <a:solidFill>
                  <a:schemeClr val="accent2">
                    <a:lumMod val="40000"/>
                    <a:lumOff val="60000"/>
                  </a:schemeClr>
                </a:solidFill>
              </a:rPr>
              <a:t>NADH</a:t>
            </a:r>
          </a:p>
          <a:p>
            <a:pPr marL="0" indent="0">
              <a:buNone/>
            </a:pPr>
            <a:endParaRPr lang="es-MX" dirty="0" smtClean="0"/>
          </a:p>
          <a:p>
            <a:pPr marL="0" indent="0">
              <a:buNone/>
            </a:pPr>
            <a:endParaRPr lang="es-MX" dirty="0" smtClean="0"/>
          </a:p>
          <a:p>
            <a:pPr marL="0" indent="0">
              <a:buNone/>
            </a:pPr>
            <a:endParaRPr lang="es-MX" dirty="0" smtClean="0"/>
          </a:p>
          <a:p>
            <a:pPr marL="0" indent="0" algn="r">
              <a:buNone/>
            </a:pPr>
            <a:r>
              <a:rPr lang="es-MX" sz="1400" dirty="0" smtClean="0"/>
              <a:t>Fuente</a:t>
            </a:r>
            <a:r>
              <a:rPr lang="es-MX" sz="1400" dirty="0"/>
              <a:t>: Sitio de acceso libre</a:t>
            </a:r>
            <a:endParaRPr lang="es-MX" sz="1400" dirty="0" smtClean="0"/>
          </a:p>
          <a:p>
            <a:pPr marL="0" indent="0">
              <a:buNone/>
            </a:pPr>
            <a:r>
              <a:rPr lang="es-MX" sz="2400" dirty="0" smtClean="0"/>
              <a:t>Para conocer más sobre las condiciones anaerobias de esta ruta, </a:t>
            </a:r>
            <a:r>
              <a:rPr lang="es-MX" sz="2400" dirty="0"/>
              <a:t>se puede ver </a:t>
            </a:r>
            <a:r>
              <a:rPr lang="es-MX" sz="2400" dirty="0" smtClean="0"/>
              <a:t>del minuto 6:59 al 9:08 del siguiente </a:t>
            </a:r>
            <a:r>
              <a:rPr lang="es-MX" sz="2400" dirty="0"/>
              <a:t>video </a:t>
            </a:r>
            <a:r>
              <a:rPr lang="es-MX" sz="2400" dirty="0" smtClean="0">
                <a:hlinkClick r:id="rId2"/>
              </a:rPr>
              <a:t>https://www.youtube.com/watch?v=k_VB9xd3KpE</a:t>
            </a:r>
            <a:endParaRPr lang="es-MX" sz="2400" dirty="0" smtClean="0"/>
          </a:p>
          <a:p>
            <a:pPr marL="0" indent="0">
              <a:buNone/>
            </a:pPr>
            <a:r>
              <a:rPr lang="es-MX" sz="2400" dirty="0" smtClean="0"/>
              <a:t>Y si deseas enlazarlo con los temas que siguen, puedes verlo hasta los 10:50 min.</a:t>
            </a:r>
          </a:p>
          <a:p>
            <a:pPr marL="0" indent="0">
              <a:buNone/>
            </a:pPr>
            <a:endParaRPr lang="es-MX" sz="2400" dirty="0" smtClean="0"/>
          </a:p>
          <a:p>
            <a:pPr marL="0" indent="0">
              <a:buNone/>
            </a:pPr>
            <a:endParaRPr lang="es-MX" dirty="0"/>
          </a:p>
          <a:p>
            <a:pPr marL="0" indent="0">
              <a:buNone/>
            </a:pPr>
            <a:endParaRPr lang="es-MX" dirty="0" smtClean="0"/>
          </a:p>
          <a:p>
            <a:pPr marL="0" indent="0">
              <a:buNone/>
            </a:pPr>
            <a:endParaRPr lang="es-MX" dirty="0"/>
          </a:p>
        </p:txBody>
      </p:sp>
      <p:pic>
        <p:nvPicPr>
          <p:cNvPr id="5" name="Imagen 4" descr="Resultado de imagen para GlucÃ³lisis"/>
          <p:cNvPicPr/>
          <p:nvPr/>
        </p:nvPicPr>
        <p:blipFill>
          <a:blip r:embed="rId3">
            <a:extLst>
              <a:ext uri="{28A0092B-C50C-407E-A947-70E740481C1C}">
                <a14:useLocalDpi xmlns:a14="http://schemas.microsoft.com/office/drawing/2010/main" val="0"/>
              </a:ext>
            </a:extLst>
          </a:blip>
          <a:srcRect/>
          <a:stretch>
            <a:fillRect/>
          </a:stretch>
        </p:blipFill>
        <p:spPr bwMode="auto">
          <a:xfrm>
            <a:off x="5203583" y="2140526"/>
            <a:ext cx="5162550" cy="2790825"/>
          </a:xfrm>
          <a:prstGeom prst="rect">
            <a:avLst/>
          </a:prstGeom>
          <a:noFill/>
          <a:ln>
            <a:noFill/>
          </a:ln>
        </p:spPr>
      </p:pic>
    </p:spTree>
    <p:extLst>
      <p:ext uri="{BB962C8B-B14F-4D97-AF65-F5344CB8AC3E}">
        <p14:creationId xmlns:p14="http://schemas.microsoft.com/office/powerpoint/2010/main" val="3648592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1235034"/>
          </a:xfrm>
        </p:spPr>
        <p:txBody>
          <a:bodyPr>
            <a:noAutofit/>
          </a:bodyPr>
          <a:lstStyle/>
          <a:p>
            <a:pPr algn="r"/>
            <a:r>
              <a:rPr lang="es-MX" sz="3600" dirty="0" smtClean="0">
                <a:solidFill>
                  <a:srgbClr val="00B0F0"/>
                </a:solidFill>
              </a:rPr>
              <a:t>GLUCÓLISIS</a:t>
            </a:r>
            <a:r>
              <a:rPr lang="es-MX" sz="3600" dirty="0" smtClean="0">
                <a:solidFill>
                  <a:schemeClr val="accent4"/>
                </a:solidFill>
              </a:rPr>
              <a:t/>
            </a:r>
            <a:br>
              <a:rPr lang="es-MX" sz="3600" dirty="0" smtClean="0">
                <a:solidFill>
                  <a:schemeClr val="accent4"/>
                </a:solidFill>
              </a:rPr>
            </a:br>
            <a:endParaRPr lang="es-MX" sz="3600" dirty="0">
              <a:solidFill>
                <a:schemeClr val="accent4"/>
              </a:solidFill>
            </a:endParaRPr>
          </a:p>
        </p:txBody>
      </p:sp>
      <p:sp>
        <p:nvSpPr>
          <p:cNvPr id="3" name="Marcador de contenido 2"/>
          <p:cNvSpPr>
            <a:spLocks noGrp="1"/>
          </p:cNvSpPr>
          <p:nvPr>
            <p:ph idx="1"/>
          </p:nvPr>
        </p:nvSpPr>
        <p:spPr>
          <a:xfrm>
            <a:off x="838200" y="1068779"/>
            <a:ext cx="10515600" cy="5456712"/>
          </a:xfrm>
          <a:solidFill>
            <a:schemeClr val="accent6">
              <a:lumMod val="40000"/>
              <a:lumOff val="60000"/>
            </a:schemeClr>
          </a:solidFill>
        </p:spPr>
        <p:txBody>
          <a:bodyPr>
            <a:normAutofit/>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r>
              <a:rPr lang="es-MX" sz="1200" dirty="0"/>
              <a:t>Fuente: </a:t>
            </a:r>
            <a:r>
              <a:rPr lang="es-MX" sz="1200" dirty="0">
                <a:hlinkClick r:id="rId2"/>
              </a:rPr>
              <a:t>https://</a:t>
            </a:r>
            <a:r>
              <a:rPr lang="es-MX" sz="1200" dirty="0" smtClean="0">
                <a:hlinkClick r:id="rId2"/>
              </a:rPr>
              <a:t>es.wikipedia.org/wiki/Gluc%C3%B3lisis</a:t>
            </a:r>
            <a:endParaRPr lang="es-MX" sz="1200" dirty="0" smtClean="0"/>
          </a:p>
          <a:p>
            <a:pPr marL="0" indent="0">
              <a:buNone/>
            </a:pPr>
            <a:endParaRPr lang="es-MX" sz="1200" dirty="0"/>
          </a:p>
          <a:p>
            <a:pPr marL="0" indent="0">
              <a:buNone/>
            </a:pPr>
            <a:endParaRPr lang="es-MX" dirty="0"/>
          </a:p>
        </p:txBody>
      </p:sp>
      <p:pic>
        <p:nvPicPr>
          <p:cNvPr id="6" name="Imagen 5" descr="Resultado de imagen para GlucÃ³lisis"/>
          <p:cNvPicPr/>
          <p:nvPr/>
        </p:nvPicPr>
        <p:blipFill>
          <a:blip r:embed="rId3">
            <a:extLst>
              <a:ext uri="{28A0092B-C50C-407E-A947-70E740481C1C}">
                <a14:useLocalDpi xmlns:a14="http://schemas.microsoft.com/office/drawing/2010/main" val="0"/>
              </a:ext>
            </a:extLst>
          </a:blip>
          <a:srcRect/>
          <a:stretch>
            <a:fillRect/>
          </a:stretch>
        </p:blipFill>
        <p:spPr bwMode="auto">
          <a:xfrm>
            <a:off x="1264023" y="1331258"/>
            <a:ext cx="9843247" cy="4666129"/>
          </a:xfrm>
          <a:prstGeom prst="rect">
            <a:avLst/>
          </a:prstGeom>
          <a:noFill/>
          <a:ln>
            <a:noFill/>
          </a:ln>
        </p:spPr>
      </p:pic>
    </p:spTree>
    <p:extLst>
      <p:ext uri="{BB962C8B-B14F-4D97-AF65-F5344CB8AC3E}">
        <p14:creationId xmlns:p14="http://schemas.microsoft.com/office/powerpoint/2010/main" val="247578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1235034"/>
          </a:xfrm>
        </p:spPr>
        <p:txBody>
          <a:bodyPr>
            <a:noAutofit/>
          </a:bodyPr>
          <a:lstStyle/>
          <a:p>
            <a:pPr algn="r"/>
            <a:r>
              <a:rPr lang="es-MX" sz="3200" dirty="0" smtClean="0">
                <a:solidFill>
                  <a:schemeClr val="accent4">
                    <a:lumMod val="60000"/>
                    <a:lumOff val="40000"/>
                  </a:schemeClr>
                </a:solidFill>
              </a:rPr>
              <a:t>RESPIRACIÓN CELULAR</a:t>
            </a:r>
            <a:r>
              <a:rPr lang="es-MX" sz="6000" dirty="0" smtClean="0"/>
              <a:t/>
            </a:r>
            <a:br>
              <a:rPr lang="es-MX" sz="6000" dirty="0" smtClean="0"/>
            </a:br>
            <a:endParaRPr lang="es-MX" sz="6000" dirty="0"/>
          </a:p>
        </p:txBody>
      </p:sp>
      <p:sp>
        <p:nvSpPr>
          <p:cNvPr id="3" name="Marcador de contenido 2"/>
          <p:cNvSpPr>
            <a:spLocks noGrp="1"/>
          </p:cNvSpPr>
          <p:nvPr>
            <p:ph idx="1"/>
          </p:nvPr>
        </p:nvSpPr>
        <p:spPr>
          <a:xfrm>
            <a:off x="838200" y="831273"/>
            <a:ext cx="10515600" cy="5746172"/>
          </a:xfrm>
          <a:solidFill>
            <a:schemeClr val="accent6">
              <a:lumMod val="40000"/>
              <a:lumOff val="60000"/>
            </a:schemeClr>
          </a:solidFill>
        </p:spPr>
        <p:txBody>
          <a:bodyPr>
            <a:normAutofit fontScale="92500" lnSpcReduction="10000"/>
          </a:bodyPr>
          <a:lstStyle/>
          <a:p>
            <a:pPr marL="0" indent="0">
              <a:buNone/>
            </a:pPr>
            <a:r>
              <a:rPr lang="es-MX" sz="2400" dirty="0" smtClean="0"/>
              <a:t>Si las condiciones siguen siendo anaerobias, por ejemplo cuando hacemos ejercicio aeróbico por un tiempo prolongado (ver </a:t>
            </a:r>
            <a:r>
              <a:rPr lang="es-MX" sz="2400" dirty="0" smtClean="0">
                <a:hlinkClick r:id="rId2" action="ppaction://hlinksldjump"/>
              </a:rPr>
              <a:t>video</a:t>
            </a:r>
            <a:r>
              <a:rPr lang="es-MX" sz="2400" dirty="0" smtClean="0"/>
              <a:t> hasta el min 11), el </a:t>
            </a:r>
            <a:r>
              <a:rPr lang="es-MX" sz="2400" dirty="0" err="1" smtClean="0"/>
              <a:t>piruvato</a:t>
            </a:r>
            <a:r>
              <a:rPr lang="es-MX" sz="2400" dirty="0" smtClean="0"/>
              <a:t> sigue la ruta de la </a:t>
            </a:r>
            <a:r>
              <a:rPr lang="es-MX" sz="2400" dirty="0" smtClean="0">
                <a:solidFill>
                  <a:srgbClr val="0070C0"/>
                </a:solidFill>
              </a:rPr>
              <a:t>FERMENTACIÓN LÁCTICA</a:t>
            </a:r>
            <a:r>
              <a:rPr lang="es-MX" sz="2400" dirty="0" smtClean="0"/>
              <a:t>, convirtiéndose en </a:t>
            </a:r>
            <a:r>
              <a:rPr lang="es-MX" sz="2400" dirty="0" smtClean="0">
                <a:solidFill>
                  <a:srgbClr val="0070C0"/>
                </a:solidFill>
              </a:rPr>
              <a:t>ácido láctico</a:t>
            </a:r>
            <a:r>
              <a:rPr lang="es-MX" sz="2400" dirty="0" smtClean="0"/>
              <a:t>, cristal que se clava en nuestros músculos como pequeñas agujas.</a:t>
            </a:r>
          </a:p>
          <a:p>
            <a:pPr marL="0" indent="0">
              <a:buNone/>
            </a:pPr>
            <a:endParaRPr lang="es-MX" sz="2400" dirty="0"/>
          </a:p>
          <a:p>
            <a:pPr marL="0" indent="0">
              <a:buNone/>
            </a:pPr>
            <a:endParaRPr lang="es-MX" sz="2400" dirty="0" smtClean="0"/>
          </a:p>
          <a:p>
            <a:pPr marL="0" indent="0">
              <a:buNone/>
            </a:pPr>
            <a:endParaRPr lang="es-MX" sz="2400" dirty="0"/>
          </a:p>
          <a:p>
            <a:pPr marL="0" indent="0">
              <a:buNone/>
            </a:pPr>
            <a:endParaRPr lang="es-MX" sz="2400" dirty="0" smtClean="0"/>
          </a:p>
          <a:p>
            <a:pPr marL="0" indent="0">
              <a:buNone/>
            </a:pPr>
            <a:endParaRPr lang="es-MX" sz="2400" dirty="0"/>
          </a:p>
          <a:p>
            <a:pPr marL="0" indent="0">
              <a:buNone/>
            </a:pPr>
            <a:endParaRPr lang="es-MX" sz="2400" dirty="0" smtClean="0"/>
          </a:p>
          <a:p>
            <a:pPr marL="0" indent="0">
              <a:buNone/>
            </a:pPr>
            <a:endParaRPr lang="es-MX" sz="2400" dirty="0" smtClean="0"/>
          </a:p>
          <a:p>
            <a:pPr marL="0" indent="0">
              <a:buNone/>
            </a:pPr>
            <a:endParaRPr lang="es-MX" sz="2400" dirty="0" smtClean="0"/>
          </a:p>
          <a:p>
            <a:pPr marL="0" indent="0">
              <a:buNone/>
            </a:pPr>
            <a:endParaRPr lang="es-MX" sz="2400" dirty="0" smtClean="0"/>
          </a:p>
          <a:p>
            <a:pPr marL="0" indent="0">
              <a:buNone/>
            </a:pPr>
            <a:r>
              <a:rPr lang="es-MX" sz="2400" dirty="0" smtClean="0"/>
              <a:t>Si </a:t>
            </a:r>
            <a:r>
              <a:rPr lang="es-MX" sz="2400" dirty="0"/>
              <a:t>por el contrario tenemos una oxigenación suficiente, el </a:t>
            </a:r>
            <a:r>
              <a:rPr lang="es-MX" sz="2400" dirty="0" err="1"/>
              <a:t>piruvato</a:t>
            </a:r>
            <a:r>
              <a:rPr lang="es-MX" sz="2400" dirty="0"/>
              <a:t> se </a:t>
            </a:r>
            <a:r>
              <a:rPr lang="es-MX" sz="2400" dirty="0" smtClean="0"/>
              <a:t>oxida hasta Acetil </a:t>
            </a:r>
            <a:r>
              <a:rPr lang="es-MX" sz="2400" dirty="0"/>
              <a:t>Coenzima A (Acetil-</a:t>
            </a:r>
            <a:r>
              <a:rPr lang="es-MX" sz="2400" dirty="0" err="1"/>
              <a:t>CoA</a:t>
            </a:r>
            <a:r>
              <a:rPr lang="es-MX" sz="2400" dirty="0"/>
              <a:t>), la cual es el compuesto de enlace entre la Glucólisis y la siguiente ruta </a:t>
            </a:r>
            <a:r>
              <a:rPr lang="es-MX" sz="2400" dirty="0" smtClean="0"/>
              <a:t>metabólica: el Ciclo de Krebs.</a:t>
            </a:r>
            <a:endParaRPr lang="es-MX" sz="2400" dirty="0"/>
          </a:p>
          <a:p>
            <a:pPr marL="0" indent="0">
              <a:buNone/>
            </a:pPr>
            <a:endParaRPr lang="es-MX" sz="2400" dirty="0"/>
          </a:p>
          <a:p>
            <a:pPr marL="0" indent="0">
              <a:buNone/>
            </a:pPr>
            <a:endParaRPr lang="es-MX" dirty="0"/>
          </a:p>
        </p:txBody>
      </p:sp>
      <p:pic>
        <p:nvPicPr>
          <p:cNvPr id="4" name="Imagen 3" descr="Resultado de imagen para FermentaciÃ³n lÃ¡ctica"/>
          <p:cNvPicPr/>
          <p:nvPr/>
        </p:nvPicPr>
        <p:blipFill>
          <a:blip r:embed="rId3">
            <a:extLst>
              <a:ext uri="{28A0092B-C50C-407E-A947-70E740481C1C}">
                <a14:useLocalDpi xmlns:a14="http://schemas.microsoft.com/office/drawing/2010/main" val="0"/>
              </a:ext>
            </a:extLst>
          </a:blip>
          <a:srcRect/>
          <a:stretch>
            <a:fillRect/>
          </a:stretch>
        </p:blipFill>
        <p:spPr bwMode="auto">
          <a:xfrm>
            <a:off x="3118790" y="2066307"/>
            <a:ext cx="5258728" cy="3465273"/>
          </a:xfrm>
          <a:prstGeom prst="rect">
            <a:avLst/>
          </a:prstGeom>
          <a:noFill/>
          <a:ln>
            <a:noFill/>
          </a:ln>
        </p:spPr>
      </p:pic>
    </p:spTree>
    <p:extLst>
      <p:ext uri="{BB962C8B-B14F-4D97-AF65-F5344CB8AC3E}">
        <p14:creationId xmlns:p14="http://schemas.microsoft.com/office/powerpoint/2010/main" val="1532192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204857" y="504869"/>
            <a:ext cx="5162550" cy="6000750"/>
          </a:xfrm>
          <a:prstGeom prst="rect">
            <a:avLst/>
          </a:prstGeom>
        </p:spPr>
      </p:pic>
      <p:sp>
        <p:nvSpPr>
          <p:cNvPr id="4" name="CuadroTexto 3"/>
          <p:cNvSpPr txBox="1"/>
          <p:nvPr/>
        </p:nvSpPr>
        <p:spPr>
          <a:xfrm>
            <a:off x="3156857" y="5766955"/>
            <a:ext cx="3491346" cy="738664"/>
          </a:xfrm>
          <a:prstGeom prst="rect">
            <a:avLst/>
          </a:prstGeom>
          <a:noFill/>
        </p:spPr>
        <p:txBody>
          <a:bodyPr wrap="square" rtlCol="0">
            <a:spAutoFit/>
          </a:bodyPr>
          <a:lstStyle/>
          <a:p>
            <a:r>
              <a:rPr lang="es-MX" sz="1200" dirty="0" smtClean="0"/>
              <a:t>Fuente imagen: </a:t>
            </a:r>
            <a:r>
              <a:rPr lang="es-MX" sz="1200" dirty="0"/>
              <a:t> </a:t>
            </a:r>
            <a:r>
              <a:rPr lang="es-MX" sz="1200" i="1" dirty="0">
                <a:hlinkClick r:id="rId3"/>
              </a:rPr>
              <a:t>La Biografía de la Vida 08. El metabolismo </a:t>
            </a:r>
            <a:r>
              <a:rPr lang="es-MX" sz="1200" i="1" dirty="0" smtClean="0">
                <a:hlinkClick r:id="rId3"/>
              </a:rPr>
              <a:t>constructor</a:t>
            </a:r>
            <a:r>
              <a:rPr lang="es-MX" sz="1200" i="1" dirty="0" smtClean="0"/>
              <a:t> Sitio de acceso abierto</a:t>
            </a:r>
          </a:p>
          <a:p>
            <a:endParaRPr lang="es-MX" dirty="0"/>
          </a:p>
        </p:txBody>
      </p:sp>
      <p:sp>
        <p:nvSpPr>
          <p:cNvPr id="2" name="Rectángulo 1"/>
          <p:cNvSpPr/>
          <p:nvPr/>
        </p:nvSpPr>
        <p:spPr>
          <a:xfrm>
            <a:off x="108857" y="631372"/>
            <a:ext cx="6096000" cy="1200329"/>
          </a:xfrm>
          <a:prstGeom prst="rect">
            <a:avLst/>
          </a:prstGeom>
        </p:spPr>
        <p:txBody>
          <a:bodyPr>
            <a:spAutoFit/>
          </a:bodyPr>
          <a:lstStyle/>
          <a:p>
            <a:r>
              <a:rPr lang="es-MX" sz="2400" dirty="0"/>
              <a:t>Cabe mencionar que el </a:t>
            </a:r>
            <a:r>
              <a:rPr lang="es-MX" sz="2400" dirty="0" err="1">
                <a:solidFill>
                  <a:srgbClr val="0070C0"/>
                </a:solidFill>
              </a:rPr>
              <a:t>piruvato</a:t>
            </a:r>
            <a:r>
              <a:rPr lang="es-MX" sz="2400" dirty="0"/>
              <a:t> es el punto de encuentro del metabolismo de carbohidratos, </a:t>
            </a:r>
            <a:r>
              <a:rPr lang="es-MX" sz="2400" dirty="0" smtClean="0"/>
              <a:t>grasas </a:t>
            </a:r>
            <a:r>
              <a:rPr lang="es-MX" sz="2400" dirty="0"/>
              <a:t>y proteínas.</a:t>
            </a:r>
          </a:p>
        </p:txBody>
      </p:sp>
    </p:spTree>
    <p:extLst>
      <p:ext uri="{BB962C8B-B14F-4D97-AF65-F5344CB8AC3E}">
        <p14:creationId xmlns:p14="http://schemas.microsoft.com/office/powerpoint/2010/main" val="37427469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5"/>
          </a:solidFill>
        </p:spPr>
        <p:txBody>
          <a:bodyPr>
            <a:normAutofit/>
          </a:bodyPr>
          <a:lstStyle/>
          <a:p>
            <a:pPr algn="ctr"/>
            <a:r>
              <a:rPr lang="es-MX" sz="6600" b="1" dirty="0" smtClean="0">
                <a:ln w="22225">
                  <a:solidFill>
                    <a:schemeClr val="accent2"/>
                  </a:solidFill>
                  <a:prstDash val="solid"/>
                </a:ln>
                <a:solidFill>
                  <a:schemeClr val="accent4"/>
                </a:solidFill>
              </a:rPr>
              <a:t>OXIDACIÓN DEL PIRUVATO</a:t>
            </a:r>
            <a:endParaRPr lang="es-MX" sz="6600" b="1" dirty="0">
              <a:ln w="22225">
                <a:solidFill>
                  <a:schemeClr val="accent2"/>
                </a:solidFill>
                <a:prstDash val="solid"/>
              </a:ln>
              <a:solidFill>
                <a:schemeClr val="accent4"/>
              </a:solidFill>
            </a:endParaRPr>
          </a:p>
        </p:txBody>
      </p:sp>
    </p:spTree>
    <p:extLst>
      <p:ext uri="{BB962C8B-B14F-4D97-AF65-F5344CB8AC3E}">
        <p14:creationId xmlns:p14="http://schemas.microsoft.com/office/powerpoint/2010/main" val="25737212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843672"/>
          </a:xfrm>
        </p:spPr>
        <p:txBody>
          <a:bodyPr>
            <a:noAutofit/>
          </a:bodyPr>
          <a:lstStyle/>
          <a:p>
            <a:pPr algn="r"/>
            <a:r>
              <a:rPr lang="es-MX" sz="3600" dirty="0" smtClean="0">
                <a:solidFill>
                  <a:srgbClr val="00B0F0"/>
                </a:solidFill>
              </a:rPr>
              <a:t>OXIDACIÓN DEL PIRUVATO</a:t>
            </a:r>
            <a:endParaRPr lang="es-MX" sz="3600" dirty="0">
              <a:solidFill>
                <a:schemeClr val="accent4"/>
              </a:solidFill>
            </a:endParaRPr>
          </a:p>
        </p:txBody>
      </p:sp>
      <p:sp>
        <p:nvSpPr>
          <p:cNvPr id="3" name="Marcador de contenido 2"/>
          <p:cNvSpPr>
            <a:spLocks noGrp="1"/>
          </p:cNvSpPr>
          <p:nvPr>
            <p:ph idx="1"/>
          </p:nvPr>
        </p:nvSpPr>
        <p:spPr>
          <a:xfrm>
            <a:off x="838200" y="1068779"/>
            <a:ext cx="10515600" cy="5456712"/>
          </a:xfrm>
          <a:solidFill>
            <a:schemeClr val="accent6">
              <a:lumMod val="40000"/>
              <a:lumOff val="60000"/>
            </a:schemeClr>
          </a:solidFill>
        </p:spPr>
        <p:txBody>
          <a:bodyPr>
            <a:normAutofit fontScale="25000" lnSpcReduction="20000"/>
          </a:bodyPr>
          <a:lstStyle/>
          <a:p>
            <a:pPr marL="0" indent="0" algn="just">
              <a:buNone/>
            </a:pPr>
            <a:endParaRPr lang="es-MX" sz="7400" dirty="0" smtClean="0"/>
          </a:p>
          <a:p>
            <a:pPr marL="0" indent="0" algn="just">
              <a:buNone/>
            </a:pPr>
            <a:r>
              <a:rPr lang="es-MX" sz="8800" dirty="0" smtClean="0"/>
              <a:t>La  oxidación del </a:t>
            </a:r>
            <a:r>
              <a:rPr lang="es-MX" sz="8800" dirty="0" err="1" smtClean="0"/>
              <a:t>piruvato</a:t>
            </a:r>
            <a:r>
              <a:rPr lang="es-MX" sz="8800" dirty="0" smtClean="0"/>
              <a:t> se lleva a cabo en el citoplasma en células procariontes, mientras que en células eucariontes se realiza en mitocondria (en la parte más profunda: la matriz).</a:t>
            </a:r>
          </a:p>
          <a:p>
            <a:pPr marL="0" indent="0" algn="just">
              <a:buNone/>
            </a:pPr>
            <a:r>
              <a:rPr lang="es-MX" sz="8800" dirty="0" smtClean="0"/>
              <a:t>Se trata de una etapa tan corta (mas no por ello menos importante) que a diferencia de las otras tres, no se considera una ruta metabólica. </a:t>
            </a:r>
          </a:p>
          <a:p>
            <a:pPr marL="0" indent="0" algn="just">
              <a:buNone/>
            </a:pPr>
            <a:r>
              <a:rPr lang="es-MX" sz="8800" dirty="0" smtClean="0"/>
              <a:t>Como se habían formado dos moléculas de </a:t>
            </a:r>
            <a:r>
              <a:rPr lang="es-MX" sz="8800" dirty="0" err="1" smtClean="0"/>
              <a:t>piruvato</a:t>
            </a:r>
            <a:r>
              <a:rPr lang="es-MX" sz="8800" dirty="0" smtClean="0"/>
              <a:t> como resultado de la </a:t>
            </a:r>
            <a:r>
              <a:rPr lang="es-MX" sz="8800" dirty="0" smtClean="0">
                <a:hlinkClick r:id="rId2" action="ppaction://hlinksldjump"/>
              </a:rPr>
              <a:t>Glucólisis</a:t>
            </a:r>
            <a:r>
              <a:rPr lang="es-MX" sz="8800" dirty="0" smtClean="0"/>
              <a:t>, el total de los productos son:</a:t>
            </a:r>
          </a:p>
          <a:p>
            <a:pPr marL="0" indent="0" algn="just">
              <a:buNone/>
            </a:pPr>
            <a:endParaRPr lang="es-MX" sz="8800" dirty="0"/>
          </a:p>
          <a:p>
            <a:pPr>
              <a:spcBef>
                <a:spcPts val="0"/>
              </a:spcBef>
              <a:buFont typeface="Wingdings" panose="05000000000000000000" pitchFamily="2" charset="2"/>
              <a:buChar char="ü"/>
            </a:pPr>
            <a:r>
              <a:rPr lang="es-MX" sz="8800" dirty="0" smtClean="0"/>
              <a:t>2  moléculas </a:t>
            </a:r>
            <a:r>
              <a:rPr lang="es-MX" sz="8800" dirty="0"/>
              <a:t>de </a:t>
            </a:r>
            <a:r>
              <a:rPr lang="es-MX" sz="8800" dirty="0" smtClean="0"/>
              <a:t>Acetil-Coenzima A</a:t>
            </a:r>
          </a:p>
          <a:p>
            <a:pPr>
              <a:spcBef>
                <a:spcPts val="0"/>
              </a:spcBef>
              <a:buFont typeface="Wingdings" panose="05000000000000000000" pitchFamily="2" charset="2"/>
              <a:buChar char="ü"/>
            </a:pPr>
            <a:r>
              <a:rPr lang="es-MX" sz="8800" dirty="0"/>
              <a:t>2 moléculas de CO</a:t>
            </a:r>
            <a:r>
              <a:rPr lang="es-MX" sz="8800" baseline="-25000" dirty="0"/>
              <a:t>2</a:t>
            </a:r>
            <a:r>
              <a:rPr lang="es-MX" sz="8800" dirty="0"/>
              <a:t> </a:t>
            </a:r>
            <a:endParaRPr lang="es-MX" sz="8800" dirty="0" smtClean="0"/>
          </a:p>
          <a:p>
            <a:pPr>
              <a:spcBef>
                <a:spcPts val="0"/>
              </a:spcBef>
              <a:buFont typeface="Wingdings" panose="05000000000000000000" pitchFamily="2" charset="2"/>
              <a:buChar char="ü"/>
            </a:pPr>
            <a:r>
              <a:rPr lang="es-MX" sz="8800" dirty="0" smtClean="0"/>
              <a:t>2 </a:t>
            </a:r>
            <a:r>
              <a:rPr lang="es-MX" sz="8800" dirty="0"/>
              <a:t>moléculas de </a:t>
            </a:r>
            <a:r>
              <a:rPr lang="es-MX" sz="8800" b="1" dirty="0">
                <a:ln w="22225">
                  <a:solidFill>
                    <a:schemeClr val="accent2"/>
                  </a:solidFill>
                  <a:prstDash val="solid"/>
                </a:ln>
                <a:solidFill>
                  <a:schemeClr val="accent2">
                    <a:lumMod val="40000"/>
                    <a:lumOff val="60000"/>
                  </a:schemeClr>
                </a:solidFill>
              </a:rPr>
              <a:t>NADH</a:t>
            </a:r>
          </a:p>
          <a:p>
            <a:pPr marL="0" indent="0" algn="just">
              <a:buNone/>
            </a:pPr>
            <a:r>
              <a:rPr lang="es-MX" sz="8800" dirty="0" smtClean="0"/>
              <a:t> </a:t>
            </a:r>
          </a:p>
          <a:p>
            <a:pPr marL="0" indent="0" algn="just">
              <a:buNone/>
            </a:pPr>
            <a:endParaRPr lang="es-MX" dirty="0" smtClean="0"/>
          </a:p>
          <a:p>
            <a:pPr marL="0" indent="0" algn="just">
              <a:buNone/>
            </a:pPr>
            <a:endParaRPr lang="es-MX" dirty="0"/>
          </a:p>
          <a:p>
            <a:pPr marL="0" indent="0" algn="just">
              <a:buNone/>
            </a:pPr>
            <a:r>
              <a:rPr lang="es-MX" sz="6800" dirty="0" smtClean="0"/>
              <a:t>La molécula de tres átomos de carbono</a:t>
            </a:r>
          </a:p>
          <a:p>
            <a:pPr marL="0" indent="0" algn="just">
              <a:buNone/>
            </a:pPr>
            <a:r>
              <a:rPr lang="es-MX" sz="6800" dirty="0"/>
              <a:t>s</a:t>
            </a:r>
            <a:r>
              <a:rPr lang="es-MX" sz="6800" dirty="0" smtClean="0"/>
              <a:t>e convierte en una de dos, liberando </a:t>
            </a:r>
          </a:p>
          <a:p>
            <a:pPr marL="0" indent="0" algn="just">
              <a:buNone/>
            </a:pPr>
            <a:r>
              <a:rPr lang="es-MX" sz="6800" dirty="0" smtClean="0"/>
              <a:t>el otro carbono en forma de CO</a:t>
            </a:r>
            <a:r>
              <a:rPr lang="es-MX" sz="6800" baseline="-25000" dirty="0" smtClean="0"/>
              <a:t>2</a:t>
            </a:r>
            <a:r>
              <a:rPr lang="es-MX" sz="6800" dirty="0" smtClean="0"/>
              <a:t> </a:t>
            </a:r>
          </a:p>
          <a:p>
            <a:pPr marL="0" indent="0" algn="just">
              <a:buNone/>
            </a:pPr>
            <a:endParaRPr lang="es-MX" dirty="0" smtClean="0"/>
          </a:p>
          <a:p>
            <a:pPr marL="0" indent="0" algn="just">
              <a:buNone/>
            </a:pPr>
            <a:endParaRPr lang="es-MX" dirty="0" smtClean="0"/>
          </a:p>
          <a:p>
            <a:pPr marL="0" indent="0" algn="just">
              <a:buNone/>
            </a:pPr>
            <a:r>
              <a:rPr lang="es-MX" sz="4800" dirty="0" smtClean="0"/>
              <a:t>                 Fuente: https://es.khanacademy.org/science/biology/cellular-respiration-and-fermentation/pyruvate-oxidation-and-the-citric-acid-cycle/a/pyruvate-oxidation</a:t>
            </a:r>
            <a:endParaRPr lang="es-MX" sz="4800" dirty="0"/>
          </a:p>
        </p:txBody>
      </p:sp>
      <p:pic>
        <p:nvPicPr>
          <p:cNvPr id="4" name="Imagen 3" descr="https://ka-perseus-images.s3.amazonaws.com/1275a3303f2b635bcda4fe75b14820333019448e.png"/>
          <p:cNvPicPr/>
          <p:nvPr/>
        </p:nvPicPr>
        <p:blipFill>
          <a:blip r:embed="rId3">
            <a:extLst>
              <a:ext uri="{28A0092B-C50C-407E-A947-70E740481C1C}">
                <a14:useLocalDpi xmlns:a14="http://schemas.microsoft.com/office/drawing/2010/main" val="0"/>
              </a:ext>
            </a:extLst>
          </a:blip>
          <a:srcRect/>
          <a:stretch>
            <a:fillRect/>
          </a:stretch>
        </p:blipFill>
        <p:spPr bwMode="auto">
          <a:xfrm>
            <a:off x="5606142" y="3223169"/>
            <a:ext cx="4648200" cy="2981688"/>
          </a:xfrm>
          <a:prstGeom prst="rect">
            <a:avLst/>
          </a:prstGeom>
          <a:noFill/>
          <a:ln>
            <a:noFill/>
          </a:ln>
        </p:spPr>
      </p:pic>
    </p:spTree>
    <p:extLst>
      <p:ext uri="{BB962C8B-B14F-4D97-AF65-F5344CB8AC3E}">
        <p14:creationId xmlns:p14="http://schemas.microsoft.com/office/powerpoint/2010/main" val="32080334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5"/>
          </a:solidFill>
        </p:spPr>
        <p:txBody>
          <a:bodyPr>
            <a:normAutofit/>
          </a:bodyPr>
          <a:lstStyle/>
          <a:p>
            <a:pPr algn="ctr"/>
            <a:r>
              <a:rPr lang="es-MX" sz="6600" b="1" dirty="0" smtClean="0">
                <a:ln w="22225">
                  <a:solidFill>
                    <a:schemeClr val="accent2"/>
                  </a:solidFill>
                  <a:prstDash val="solid"/>
                </a:ln>
                <a:solidFill>
                  <a:schemeClr val="accent4"/>
                </a:solidFill>
              </a:rPr>
              <a:t>CICLO DE KREBS</a:t>
            </a:r>
            <a:endParaRPr lang="es-MX" sz="6600" b="1" dirty="0">
              <a:ln w="22225">
                <a:solidFill>
                  <a:schemeClr val="accent2"/>
                </a:solidFill>
                <a:prstDash val="solid"/>
              </a:ln>
              <a:solidFill>
                <a:schemeClr val="accent4"/>
              </a:solidFill>
            </a:endParaRPr>
          </a:p>
        </p:txBody>
      </p:sp>
    </p:spTree>
    <p:extLst>
      <p:ext uri="{BB962C8B-B14F-4D97-AF65-F5344CB8AC3E}">
        <p14:creationId xmlns:p14="http://schemas.microsoft.com/office/powerpoint/2010/main" val="2336655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9622971" cy="843672"/>
          </a:xfrm>
        </p:spPr>
        <p:txBody>
          <a:bodyPr>
            <a:noAutofit/>
          </a:bodyPr>
          <a:lstStyle/>
          <a:p>
            <a:pPr algn="r"/>
            <a:r>
              <a:rPr lang="es-MX" sz="3600" dirty="0" smtClean="0">
                <a:solidFill>
                  <a:srgbClr val="00B0F0"/>
                </a:solidFill>
              </a:rPr>
              <a:t>CICLO DE KREBS</a:t>
            </a:r>
            <a:endParaRPr lang="es-MX" sz="3600" dirty="0">
              <a:solidFill>
                <a:schemeClr val="accent4"/>
              </a:solidFill>
            </a:endParaRPr>
          </a:p>
        </p:txBody>
      </p:sp>
      <p:sp>
        <p:nvSpPr>
          <p:cNvPr id="3" name="Marcador de contenido 2"/>
          <p:cNvSpPr>
            <a:spLocks noGrp="1"/>
          </p:cNvSpPr>
          <p:nvPr>
            <p:ph idx="1"/>
          </p:nvPr>
        </p:nvSpPr>
        <p:spPr>
          <a:xfrm>
            <a:off x="1230086" y="1068779"/>
            <a:ext cx="9231085" cy="5456712"/>
          </a:xfrm>
          <a:solidFill>
            <a:schemeClr val="accent6">
              <a:lumMod val="40000"/>
              <a:lumOff val="60000"/>
            </a:schemeClr>
          </a:solidFill>
        </p:spPr>
        <p:txBody>
          <a:bodyPr>
            <a:normAutofit fontScale="40000" lnSpcReduction="20000"/>
          </a:bodyPr>
          <a:lstStyle/>
          <a:p>
            <a:pPr marL="0" indent="0">
              <a:buNone/>
            </a:pPr>
            <a:r>
              <a:rPr lang="es-MX" sz="4400" dirty="0" smtClean="0"/>
              <a:t>Esta ruta metabólica se lleva a cabo en la matriz mitocondrial. </a:t>
            </a:r>
          </a:p>
          <a:p>
            <a:pPr marL="0" indent="0">
              <a:buNone/>
            </a:pPr>
            <a:r>
              <a:rPr lang="es-MX" sz="4400" dirty="0" smtClean="0"/>
              <a:t>A partir de las 2 moléculas de Acetil Co-A que se tienen, se producen netas:</a:t>
            </a:r>
          </a:p>
          <a:p>
            <a:pPr marL="0" indent="0">
              <a:buNone/>
            </a:pPr>
            <a:endParaRPr lang="es-MX" sz="4400" dirty="0"/>
          </a:p>
          <a:p>
            <a:pPr>
              <a:buFont typeface="Wingdings" panose="05000000000000000000" pitchFamily="2" charset="2"/>
              <a:buChar char="ü"/>
            </a:pPr>
            <a:r>
              <a:rPr lang="es-MX" sz="4400" dirty="0" smtClean="0"/>
              <a:t>  2 moléculas de </a:t>
            </a:r>
            <a:r>
              <a:rPr lang="es-MX" sz="4400" b="1" dirty="0" smtClean="0">
                <a:ln w="22225">
                  <a:solidFill>
                    <a:schemeClr val="accent2"/>
                  </a:solidFill>
                  <a:prstDash val="solid"/>
                </a:ln>
                <a:solidFill>
                  <a:schemeClr val="accent2">
                    <a:lumMod val="40000"/>
                    <a:lumOff val="60000"/>
                  </a:schemeClr>
                </a:solidFill>
              </a:rPr>
              <a:t>ATP</a:t>
            </a:r>
          </a:p>
          <a:p>
            <a:pPr>
              <a:buFont typeface="Wingdings" panose="05000000000000000000" pitchFamily="2" charset="2"/>
              <a:buChar char="ü"/>
            </a:pPr>
            <a:r>
              <a:rPr lang="es-MX" sz="4400" dirty="0"/>
              <a:t>  </a:t>
            </a:r>
            <a:r>
              <a:rPr lang="es-MX" sz="4400" dirty="0" smtClean="0"/>
              <a:t>2 </a:t>
            </a:r>
            <a:r>
              <a:rPr lang="es-MX" sz="4400" b="1" dirty="0" smtClean="0">
                <a:ln w="22225">
                  <a:solidFill>
                    <a:schemeClr val="accent2"/>
                  </a:solidFill>
                  <a:prstDash val="solid"/>
                </a:ln>
                <a:solidFill>
                  <a:schemeClr val="accent2">
                    <a:lumMod val="40000"/>
                    <a:lumOff val="60000"/>
                  </a:schemeClr>
                </a:solidFill>
              </a:rPr>
              <a:t>FADH</a:t>
            </a:r>
            <a:r>
              <a:rPr lang="es-MX" sz="4400" b="1" baseline="-25000" dirty="0" smtClean="0">
                <a:ln w="22225">
                  <a:solidFill>
                    <a:schemeClr val="accent2"/>
                  </a:solidFill>
                  <a:prstDash val="solid"/>
                </a:ln>
                <a:solidFill>
                  <a:schemeClr val="accent2">
                    <a:lumMod val="40000"/>
                    <a:lumOff val="60000"/>
                  </a:schemeClr>
                </a:solidFill>
              </a:rPr>
              <a:t>2</a:t>
            </a:r>
            <a:r>
              <a:rPr lang="es-MX" sz="4400" dirty="0" smtClean="0"/>
              <a:t>                                                                                                                      </a:t>
            </a:r>
          </a:p>
          <a:p>
            <a:pPr>
              <a:buFont typeface="Wingdings" panose="05000000000000000000" pitchFamily="2" charset="2"/>
              <a:buChar char="ü"/>
            </a:pPr>
            <a:r>
              <a:rPr lang="es-MX" sz="4400" dirty="0" smtClean="0"/>
              <a:t>  6 </a:t>
            </a:r>
            <a:r>
              <a:rPr lang="es-MX" sz="4400" b="1" dirty="0" smtClean="0">
                <a:ln w="22225">
                  <a:solidFill>
                    <a:schemeClr val="accent2"/>
                  </a:solidFill>
                  <a:prstDash val="solid"/>
                </a:ln>
                <a:solidFill>
                  <a:schemeClr val="accent2">
                    <a:lumMod val="40000"/>
                    <a:lumOff val="60000"/>
                  </a:schemeClr>
                </a:solidFill>
              </a:rPr>
              <a:t>NADH</a:t>
            </a:r>
          </a:p>
          <a:p>
            <a:pPr marL="0" indent="0">
              <a:buNone/>
            </a:pPr>
            <a:r>
              <a:rPr lang="es-MX" dirty="0" smtClean="0"/>
              <a:t>                                                                                 </a:t>
            </a:r>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sz="1200" dirty="0" smtClean="0"/>
          </a:p>
          <a:p>
            <a:pPr marL="0" indent="0">
              <a:buNone/>
            </a:pPr>
            <a:endParaRPr lang="es-MX" sz="1200" dirty="0"/>
          </a:p>
          <a:p>
            <a:pPr marL="0" indent="0">
              <a:buNone/>
            </a:pPr>
            <a:r>
              <a:rPr lang="es-MX" sz="1900" dirty="0" smtClean="0"/>
              <a:t>                                                                              </a:t>
            </a:r>
          </a:p>
          <a:p>
            <a:pPr marL="0" indent="0">
              <a:buNone/>
            </a:pPr>
            <a:r>
              <a:rPr lang="es-MX" sz="1900" dirty="0"/>
              <a:t> </a:t>
            </a:r>
            <a:r>
              <a:rPr lang="es-MX" sz="1900" dirty="0" smtClean="0"/>
              <a:t>                                                                                                                                                                               </a:t>
            </a:r>
          </a:p>
          <a:p>
            <a:pPr marL="0" indent="0">
              <a:buNone/>
            </a:pPr>
            <a:endParaRPr lang="es-MX" sz="1900" dirty="0"/>
          </a:p>
          <a:p>
            <a:pPr marL="0" indent="0">
              <a:buNone/>
            </a:pPr>
            <a:r>
              <a:rPr lang="es-MX" sz="1900" dirty="0" smtClean="0"/>
              <a:t> </a:t>
            </a:r>
          </a:p>
          <a:p>
            <a:pPr marL="0" indent="0">
              <a:buNone/>
            </a:pPr>
            <a:r>
              <a:rPr lang="es-MX" sz="3000" dirty="0" smtClean="0"/>
              <a:t>                   Fuente</a:t>
            </a:r>
            <a:r>
              <a:rPr lang="es-MX" sz="3000" dirty="0"/>
              <a:t>: </a:t>
            </a:r>
            <a:r>
              <a:rPr lang="es-MX" sz="3000" dirty="0" err="1"/>
              <a:t>Common</a:t>
            </a:r>
            <a:r>
              <a:rPr lang="es-MX" sz="3000" dirty="0"/>
              <a:t> </a:t>
            </a:r>
            <a:r>
              <a:rPr lang="es-MX" sz="3000" dirty="0" err="1"/>
              <a:t>Creatives</a:t>
            </a:r>
            <a:endParaRPr lang="es-MX" sz="3000" dirty="0"/>
          </a:p>
          <a:p>
            <a:pPr marL="0" indent="0">
              <a:buNone/>
            </a:pPr>
            <a:endParaRPr lang="es-MX" sz="3000"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a:p>
        </p:txBody>
      </p:sp>
      <p:pic>
        <p:nvPicPr>
          <p:cNvPr id="4" name="Imagen 3" descr="Resultado de imagen para common creatives ciclo de Krebs"/>
          <p:cNvPicPr/>
          <p:nvPr/>
        </p:nvPicPr>
        <p:blipFill>
          <a:blip r:embed="rId2">
            <a:extLst>
              <a:ext uri="{28A0092B-C50C-407E-A947-70E740481C1C}">
                <a14:useLocalDpi xmlns:a14="http://schemas.microsoft.com/office/drawing/2010/main" val="0"/>
              </a:ext>
            </a:extLst>
          </a:blip>
          <a:srcRect/>
          <a:stretch>
            <a:fillRect/>
          </a:stretch>
        </p:blipFill>
        <p:spPr bwMode="auto">
          <a:xfrm>
            <a:off x="3831771" y="1741714"/>
            <a:ext cx="6379029" cy="4539343"/>
          </a:xfrm>
          <a:prstGeom prst="rect">
            <a:avLst/>
          </a:prstGeom>
          <a:noFill/>
          <a:ln>
            <a:noFill/>
          </a:ln>
        </p:spPr>
      </p:pic>
    </p:spTree>
    <p:extLst>
      <p:ext uri="{BB962C8B-B14F-4D97-AF65-F5344CB8AC3E}">
        <p14:creationId xmlns:p14="http://schemas.microsoft.com/office/powerpoint/2010/main" val="41573629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5"/>
          </a:solidFill>
        </p:spPr>
        <p:txBody>
          <a:bodyPr>
            <a:normAutofit/>
          </a:bodyPr>
          <a:lstStyle/>
          <a:p>
            <a:pPr algn="ctr"/>
            <a:r>
              <a:rPr lang="es-MX" sz="6600" b="1" dirty="0" smtClean="0">
                <a:ln w="22225">
                  <a:solidFill>
                    <a:schemeClr val="accent2"/>
                  </a:solidFill>
                  <a:prstDash val="solid"/>
                </a:ln>
                <a:solidFill>
                  <a:schemeClr val="accent4"/>
                </a:solidFill>
              </a:rPr>
              <a:t>FOSFORILACIÓN OXIDATIVA</a:t>
            </a:r>
            <a:endParaRPr lang="es-MX" sz="6600" b="1" dirty="0">
              <a:ln w="22225">
                <a:solidFill>
                  <a:schemeClr val="accent2"/>
                </a:solidFill>
                <a:prstDash val="solid"/>
              </a:ln>
              <a:solidFill>
                <a:schemeClr val="accent4"/>
              </a:solidFill>
            </a:endParaRPr>
          </a:p>
        </p:txBody>
      </p:sp>
    </p:spTree>
    <p:extLst>
      <p:ext uri="{BB962C8B-B14F-4D97-AF65-F5344CB8AC3E}">
        <p14:creationId xmlns:p14="http://schemas.microsoft.com/office/powerpoint/2010/main" val="7403675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843672"/>
          </a:xfrm>
        </p:spPr>
        <p:txBody>
          <a:bodyPr>
            <a:noAutofit/>
          </a:bodyPr>
          <a:lstStyle/>
          <a:p>
            <a:pPr algn="r"/>
            <a:r>
              <a:rPr lang="es-MX" sz="3600" dirty="0" smtClean="0">
                <a:solidFill>
                  <a:srgbClr val="00B0F0"/>
                </a:solidFill>
              </a:rPr>
              <a:t>FOSFORILACIÓN OXIDATIVA</a:t>
            </a:r>
            <a:endParaRPr lang="es-MX" sz="3600" dirty="0">
              <a:solidFill>
                <a:schemeClr val="accent4"/>
              </a:solidFill>
            </a:endParaRPr>
          </a:p>
        </p:txBody>
      </p:sp>
      <p:sp>
        <p:nvSpPr>
          <p:cNvPr id="3" name="Marcador de contenido 2"/>
          <p:cNvSpPr>
            <a:spLocks noGrp="1"/>
          </p:cNvSpPr>
          <p:nvPr>
            <p:ph idx="1"/>
          </p:nvPr>
        </p:nvSpPr>
        <p:spPr>
          <a:xfrm>
            <a:off x="838200" y="1068779"/>
            <a:ext cx="10515600" cy="5456712"/>
          </a:xfrm>
          <a:solidFill>
            <a:schemeClr val="accent6">
              <a:lumMod val="40000"/>
              <a:lumOff val="60000"/>
            </a:schemeClr>
          </a:solidFill>
        </p:spPr>
        <p:txBody>
          <a:bodyPr>
            <a:normAutofit lnSpcReduction="10000"/>
          </a:bodyPr>
          <a:lstStyle/>
          <a:p>
            <a:pPr marL="0" indent="0" algn="just">
              <a:buNone/>
            </a:pPr>
            <a:r>
              <a:rPr lang="es-MX" sz="2400" dirty="0" smtClean="0"/>
              <a:t>Esta última etapa se lleva a cabo en la membrana interna de la mitocondria, formada por fosfolípidos. Los productos finales son </a:t>
            </a:r>
            <a:r>
              <a:rPr lang="es-MX" sz="2400" b="1" dirty="0" smtClean="0">
                <a:ln w="22225">
                  <a:solidFill>
                    <a:schemeClr val="accent2"/>
                  </a:solidFill>
                  <a:prstDash val="solid"/>
                </a:ln>
                <a:solidFill>
                  <a:schemeClr val="accent2">
                    <a:lumMod val="40000"/>
                    <a:lumOff val="60000"/>
                  </a:schemeClr>
                </a:solidFill>
              </a:rPr>
              <a:t>ATP </a:t>
            </a:r>
            <a:r>
              <a:rPr lang="es-MX" sz="2400" dirty="0"/>
              <a:t>y</a:t>
            </a:r>
            <a:r>
              <a:rPr lang="es-MX" sz="2400" b="1" dirty="0" smtClean="0">
                <a:ln w="22225">
                  <a:solidFill>
                    <a:schemeClr val="accent2"/>
                  </a:solidFill>
                  <a:prstDash val="solid"/>
                </a:ln>
                <a:solidFill>
                  <a:schemeClr val="accent2">
                    <a:lumMod val="40000"/>
                    <a:lumOff val="60000"/>
                  </a:schemeClr>
                </a:solidFill>
              </a:rPr>
              <a:t> H</a:t>
            </a:r>
            <a:r>
              <a:rPr lang="es-MX" sz="2400" b="1" baseline="-25000" dirty="0" smtClean="0">
                <a:ln w="22225">
                  <a:solidFill>
                    <a:schemeClr val="accent2"/>
                  </a:solidFill>
                  <a:prstDash val="solid"/>
                </a:ln>
                <a:solidFill>
                  <a:schemeClr val="accent2">
                    <a:lumMod val="40000"/>
                    <a:lumOff val="60000"/>
                  </a:schemeClr>
                </a:solidFill>
              </a:rPr>
              <a:t>2</a:t>
            </a:r>
            <a:r>
              <a:rPr lang="es-MX" sz="2400" b="1" dirty="0" smtClean="0">
                <a:ln w="22225">
                  <a:solidFill>
                    <a:schemeClr val="accent2"/>
                  </a:solidFill>
                  <a:prstDash val="solid"/>
                </a:ln>
                <a:solidFill>
                  <a:schemeClr val="accent2">
                    <a:lumMod val="40000"/>
                    <a:lumOff val="60000"/>
                  </a:schemeClr>
                </a:solidFill>
              </a:rPr>
              <a:t>O</a:t>
            </a:r>
            <a:r>
              <a:rPr lang="es-MX" sz="2400" dirty="0" smtClean="0"/>
              <a:t>. </a:t>
            </a:r>
          </a:p>
          <a:p>
            <a:pPr marL="0" indent="0" algn="just">
              <a:buNone/>
            </a:pPr>
            <a:r>
              <a:rPr lang="es-MX" sz="2400" dirty="0" smtClean="0"/>
              <a:t>En este proceso intervienen complejos de proteínas (que no son otra cosa que enzimas) donde la ATP </a:t>
            </a:r>
            <a:r>
              <a:rPr lang="es-MX" sz="2400" dirty="0" err="1" smtClean="0"/>
              <a:t>sintasa</a:t>
            </a:r>
            <a:r>
              <a:rPr lang="es-MX" sz="2400" dirty="0" smtClean="0"/>
              <a:t> es el último complejo donde se lleva a cabo </a:t>
            </a:r>
            <a:r>
              <a:rPr lang="es-MX" sz="2400" dirty="0"/>
              <a:t>la </a:t>
            </a:r>
            <a:r>
              <a:rPr lang="es-MX" sz="2400" dirty="0" err="1"/>
              <a:t>fosforilación</a:t>
            </a:r>
            <a:r>
              <a:rPr lang="es-MX" sz="2400" dirty="0"/>
              <a:t> de ADP para formar ATP </a:t>
            </a:r>
            <a:r>
              <a:rPr lang="es-MX" sz="2400" dirty="0" smtClean="0"/>
              <a:t>a </a:t>
            </a:r>
            <a:r>
              <a:rPr lang="es-MX" sz="2400" dirty="0"/>
              <a:t>través de la oxidación de los NADH y los FADH</a:t>
            </a:r>
            <a:r>
              <a:rPr lang="es-MX" sz="2400" baseline="-25000" dirty="0"/>
              <a:t>2</a:t>
            </a:r>
            <a:r>
              <a:rPr lang="es-MX" sz="2400" dirty="0"/>
              <a:t> que se formaron en las etapas previas. </a:t>
            </a:r>
            <a:endParaRPr lang="es-MX" sz="2400" dirty="0" smtClean="0"/>
          </a:p>
          <a:p>
            <a:pPr marL="0" indent="0" algn="just">
              <a:buNone/>
            </a:pPr>
            <a:endParaRPr lang="es-MX" sz="2400" dirty="0"/>
          </a:p>
          <a:p>
            <a:pPr marL="0" indent="0" algn="just">
              <a:buNone/>
            </a:pPr>
            <a:endParaRPr lang="es-MX" sz="2400" dirty="0" smtClean="0"/>
          </a:p>
          <a:p>
            <a:pPr marL="0" indent="0" algn="just">
              <a:buNone/>
            </a:pPr>
            <a:endParaRPr lang="es-MX" sz="2400" dirty="0"/>
          </a:p>
          <a:p>
            <a:pPr marL="0" indent="0" algn="just">
              <a:buNone/>
            </a:pPr>
            <a:endParaRPr lang="es-MX" sz="2400" dirty="0"/>
          </a:p>
          <a:p>
            <a:pPr marL="0" indent="0">
              <a:buNone/>
            </a:pPr>
            <a:endParaRPr lang="es-MX" sz="2400" dirty="0" smtClean="0"/>
          </a:p>
          <a:p>
            <a:pPr marL="0" indent="0">
              <a:buNone/>
            </a:pPr>
            <a:r>
              <a:rPr lang="es-MX" sz="2400" dirty="0"/>
              <a:t> </a:t>
            </a:r>
            <a:r>
              <a:rPr lang="es-MX" sz="2400" dirty="0" smtClean="0"/>
              <a:t>                                                               </a:t>
            </a:r>
            <a:r>
              <a:rPr lang="es-MX" sz="1200" dirty="0" smtClean="0"/>
              <a:t>Fuente</a:t>
            </a:r>
            <a:r>
              <a:rPr lang="es-MX" sz="1200" dirty="0"/>
              <a:t>: </a:t>
            </a:r>
            <a:r>
              <a:rPr lang="es-MX" sz="1200" dirty="0" err="1"/>
              <a:t>Common</a:t>
            </a:r>
            <a:r>
              <a:rPr lang="es-MX" sz="1200" dirty="0"/>
              <a:t> </a:t>
            </a:r>
            <a:r>
              <a:rPr lang="es-MX" sz="1200" dirty="0" err="1"/>
              <a:t>Creatives</a:t>
            </a:r>
            <a:endParaRPr lang="es-MX" sz="1200" dirty="0"/>
          </a:p>
          <a:p>
            <a:pPr marL="0" indent="0">
              <a:buNone/>
            </a:pPr>
            <a:r>
              <a:rPr lang="es-MX" sz="2400" dirty="0" smtClean="0"/>
              <a:t>Esta cadena de electrones y la consiguiente </a:t>
            </a:r>
            <a:r>
              <a:rPr lang="es-MX" sz="2400" dirty="0" err="1" smtClean="0"/>
              <a:t>fosforilación</a:t>
            </a:r>
            <a:r>
              <a:rPr lang="es-MX" sz="2400" dirty="0" smtClean="0"/>
              <a:t> oxidativa la puedes ver detalladamente en este </a:t>
            </a:r>
            <a:r>
              <a:rPr lang="es-MX" sz="2400" dirty="0" smtClean="0">
                <a:hlinkClick r:id="rId2"/>
              </a:rPr>
              <a:t>video</a:t>
            </a:r>
            <a:r>
              <a:rPr lang="es-MX" sz="2400" dirty="0"/>
              <a:t>.</a:t>
            </a:r>
            <a:r>
              <a:rPr lang="es-MX" sz="2400" dirty="0" smtClean="0"/>
              <a:t> </a:t>
            </a:r>
            <a:endParaRPr lang="es-MX" sz="2400" dirty="0"/>
          </a:p>
          <a:p>
            <a:pPr marL="0" indent="0" algn="just">
              <a:buNone/>
            </a:pPr>
            <a:endParaRPr lang="es-MX" sz="2400" dirty="0" smtClean="0"/>
          </a:p>
          <a:p>
            <a:pPr marL="0" indent="0">
              <a:buNone/>
            </a:pPr>
            <a:endParaRPr lang="es-MX" sz="2400" dirty="0" smtClean="0"/>
          </a:p>
          <a:p>
            <a:pPr marL="0" indent="0">
              <a:buNone/>
            </a:pPr>
            <a:endParaRPr lang="es-MX" dirty="0" smtClean="0"/>
          </a:p>
          <a:p>
            <a:pPr marL="0" indent="0">
              <a:buNone/>
            </a:pPr>
            <a:endParaRPr lang="es-MX" dirty="0"/>
          </a:p>
        </p:txBody>
      </p:sp>
      <p:pic>
        <p:nvPicPr>
          <p:cNvPr id="4" name="Imagen 3" descr="Resultado de imagen para common creatives fosforilaciÃ³n oxidativa"/>
          <p:cNvPicPr/>
          <p:nvPr/>
        </p:nvPicPr>
        <p:blipFill>
          <a:blip r:embed="rId3">
            <a:extLst>
              <a:ext uri="{28A0092B-C50C-407E-A947-70E740481C1C}">
                <a14:useLocalDpi xmlns:a14="http://schemas.microsoft.com/office/drawing/2010/main" val="0"/>
              </a:ext>
            </a:extLst>
          </a:blip>
          <a:srcRect/>
          <a:stretch>
            <a:fillRect/>
          </a:stretch>
        </p:blipFill>
        <p:spPr bwMode="auto">
          <a:xfrm>
            <a:off x="7081837" y="2830466"/>
            <a:ext cx="2905125" cy="2633980"/>
          </a:xfrm>
          <a:prstGeom prst="rect">
            <a:avLst/>
          </a:prstGeom>
          <a:noFill/>
          <a:ln>
            <a:noFill/>
          </a:ln>
        </p:spPr>
      </p:pic>
    </p:spTree>
    <p:extLst>
      <p:ext uri="{BB962C8B-B14F-4D97-AF65-F5344CB8AC3E}">
        <p14:creationId xmlns:p14="http://schemas.microsoft.com/office/powerpoint/2010/main" val="561222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14647" y="881743"/>
            <a:ext cx="10515600" cy="4352567"/>
          </a:xfrm>
          <a:solidFill>
            <a:schemeClr val="bg1"/>
          </a:solidFill>
        </p:spPr>
        <p:txBody>
          <a:bodyPr>
            <a:noAutofit/>
          </a:bodyPr>
          <a:lstStyle/>
          <a:p>
            <a:r>
              <a:rPr lang="es-MX" sz="3200" dirty="0" smtClean="0">
                <a:ln w="0"/>
              </a:rPr>
              <a:t>GUÍA DE USO</a:t>
            </a:r>
            <a:br>
              <a:rPr lang="es-MX" sz="3200" dirty="0" smtClean="0">
                <a:ln w="0"/>
              </a:rPr>
            </a:br>
            <a:r>
              <a:rPr lang="es-MX" sz="1800" dirty="0" smtClean="0">
                <a:ln w="0"/>
                <a:solidFill>
                  <a:schemeClr val="accent1"/>
                </a:solidFill>
              </a:rPr>
              <a:t/>
            </a:r>
            <a:br>
              <a:rPr lang="es-MX" sz="1800" dirty="0" smtClean="0">
                <a:ln w="0"/>
                <a:solidFill>
                  <a:schemeClr val="accent1"/>
                </a:solidFill>
              </a:rPr>
            </a:br>
            <a:r>
              <a:rPr lang="es-MX" sz="1800" dirty="0" smtClean="0">
                <a:ln w="0"/>
              </a:rPr>
              <a:t>Se </a:t>
            </a:r>
            <a:r>
              <a:rPr lang="es-MX" sz="1800" dirty="0">
                <a:ln w="0"/>
              </a:rPr>
              <a:t>recomienda </a:t>
            </a:r>
            <a:r>
              <a:rPr lang="es-MX" sz="1800" dirty="0" smtClean="0">
                <a:ln w="0"/>
              </a:rPr>
              <a:t>ver la presentación en </a:t>
            </a:r>
            <a:r>
              <a:rPr lang="es-MX" sz="1800" dirty="0">
                <a:ln w="0"/>
              </a:rPr>
              <a:t>pantalla completa </a:t>
            </a:r>
            <a:r>
              <a:rPr lang="es-MX" sz="1800" dirty="0" smtClean="0">
                <a:ln w="0"/>
              </a:rPr>
              <a:t>para </a:t>
            </a:r>
            <a:r>
              <a:rPr lang="es-MX" sz="1800" dirty="0">
                <a:ln w="0"/>
              </a:rPr>
              <a:t>poder activar los hipervínculos</a:t>
            </a:r>
            <a:r>
              <a:rPr lang="es-MX" sz="1800" dirty="0" smtClean="0">
                <a:ln w="0"/>
              </a:rPr>
              <a:t>.</a:t>
            </a:r>
            <a:br>
              <a:rPr lang="es-MX" sz="1800" dirty="0" smtClean="0">
                <a:ln w="0"/>
              </a:rPr>
            </a:br>
            <a:r>
              <a:rPr lang="es-MX" sz="1800" dirty="0">
                <a:ln w="0"/>
              </a:rPr>
              <a:t/>
            </a:r>
            <a:br>
              <a:rPr lang="es-MX" sz="1800" dirty="0">
                <a:ln w="0"/>
              </a:rPr>
            </a:br>
            <a:r>
              <a:rPr lang="es-MX" sz="1800" dirty="0" smtClean="0">
                <a:ln w="0"/>
              </a:rPr>
              <a:t>Algunos hipervínculos nos llevan a diapositivas relacionadas, pero otros nos transfieren a páginas de Internet, por lo que es necesario estar conectados a la red para poder visualizarlos, con un navegador Mozilla o Chrome. </a:t>
            </a:r>
            <a:br>
              <a:rPr lang="es-MX" sz="1800" dirty="0" smtClean="0">
                <a:ln w="0"/>
              </a:rPr>
            </a:br>
            <a:r>
              <a:rPr lang="es-MX" sz="1800" dirty="0">
                <a:ln w="0"/>
              </a:rPr>
              <a:t/>
            </a:r>
            <a:br>
              <a:rPr lang="es-MX" sz="1800" dirty="0">
                <a:ln w="0"/>
              </a:rPr>
            </a:br>
            <a:r>
              <a:rPr lang="es-MX" sz="1800" dirty="0" smtClean="0">
                <a:ln w="0"/>
              </a:rPr>
              <a:t>Se usa un código de colores para la diferente clase de sustancias o procesos:</a:t>
            </a:r>
            <a:br>
              <a:rPr lang="es-MX" sz="1800" dirty="0" smtClean="0">
                <a:ln w="0"/>
              </a:rPr>
            </a:br>
            <a:r>
              <a:rPr lang="es-MX" sz="1800" dirty="0" smtClean="0">
                <a:ln w="0"/>
              </a:rPr>
              <a:t/>
            </a:r>
            <a:br>
              <a:rPr lang="es-MX" sz="1800" dirty="0" smtClean="0">
                <a:ln w="0"/>
              </a:rPr>
            </a:br>
            <a:r>
              <a:rPr lang="es-MX" sz="1800" dirty="0" smtClean="0">
                <a:ln w="0"/>
                <a:solidFill>
                  <a:srgbClr val="00B050"/>
                </a:solidFill>
              </a:rPr>
              <a:t>verde: </a:t>
            </a:r>
            <a:r>
              <a:rPr lang="es-MX" sz="1800" i="1" dirty="0" smtClean="0">
                <a:ln w="0"/>
                <a:solidFill>
                  <a:srgbClr val="00B050"/>
                </a:solidFill>
              </a:rPr>
              <a:t>enzimas</a:t>
            </a:r>
            <a:r>
              <a:rPr lang="es-MX" sz="1800" dirty="0" smtClean="0">
                <a:ln w="0"/>
                <a:solidFill>
                  <a:schemeClr val="accent1"/>
                </a:solidFill>
              </a:rPr>
              <a:t/>
            </a:r>
            <a:br>
              <a:rPr lang="es-MX" sz="1800" dirty="0" smtClean="0">
                <a:ln w="0"/>
                <a:solidFill>
                  <a:schemeClr val="accent1"/>
                </a:solidFill>
              </a:rPr>
            </a:br>
            <a:r>
              <a:rPr lang="es-MX" sz="1800" dirty="0" smtClean="0">
                <a:ln w="0"/>
                <a:solidFill>
                  <a:srgbClr val="7030A0"/>
                </a:solidFill>
              </a:rPr>
              <a:t>morado: </a:t>
            </a:r>
            <a:r>
              <a:rPr lang="es-MX" sz="1800" i="1" dirty="0" smtClean="0">
                <a:ln w="0"/>
                <a:solidFill>
                  <a:srgbClr val="7030A0"/>
                </a:solidFill>
              </a:rPr>
              <a:t>hormonas</a:t>
            </a:r>
            <a:r>
              <a:rPr lang="es-MX" sz="1800" dirty="0" smtClean="0">
                <a:ln w="0"/>
                <a:solidFill>
                  <a:schemeClr val="accent1"/>
                </a:solidFill>
              </a:rPr>
              <a:t/>
            </a:r>
            <a:br>
              <a:rPr lang="es-MX" sz="1800" dirty="0" smtClean="0">
                <a:ln w="0"/>
                <a:solidFill>
                  <a:schemeClr val="accent1"/>
                </a:solidFill>
              </a:rPr>
            </a:br>
            <a:r>
              <a:rPr lang="es-MX" sz="1800" dirty="0" smtClean="0">
                <a:ln w="0"/>
                <a:solidFill>
                  <a:schemeClr val="accent1"/>
                </a:solidFill>
              </a:rPr>
              <a:t>azul: para destacar</a:t>
            </a:r>
            <a:br>
              <a:rPr lang="es-MX" sz="1800" dirty="0" smtClean="0">
                <a:ln w="0"/>
                <a:solidFill>
                  <a:schemeClr val="accent1"/>
                </a:solidFill>
              </a:rPr>
            </a:br>
            <a:r>
              <a:rPr lang="es-MX" sz="1800" b="1" dirty="0" smtClean="0">
                <a:ln w="22225">
                  <a:solidFill>
                    <a:schemeClr val="accent2"/>
                  </a:solidFill>
                  <a:prstDash val="solid"/>
                </a:ln>
                <a:solidFill>
                  <a:schemeClr val="accent2">
                    <a:lumMod val="40000"/>
                    <a:lumOff val="60000"/>
                  </a:schemeClr>
                </a:solidFill>
              </a:rPr>
              <a:t>naranja:</a:t>
            </a:r>
            <a:r>
              <a:rPr lang="es-MX" sz="1800" dirty="0" smtClean="0">
                <a:ln w="0"/>
                <a:solidFill>
                  <a:schemeClr val="accent1"/>
                </a:solidFill>
              </a:rPr>
              <a:t> </a:t>
            </a:r>
            <a:r>
              <a:rPr lang="es-MX" sz="1800" b="1" dirty="0" smtClean="0">
                <a:ln w="22225">
                  <a:solidFill>
                    <a:schemeClr val="accent2"/>
                  </a:solidFill>
                  <a:prstDash val="solid"/>
                </a:ln>
                <a:solidFill>
                  <a:schemeClr val="accent2">
                    <a:lumMod val="40000"/>
                    <a:lumOff val="60000"/>
                  </a:schemeClr>
                </a:solidFill>
              </a:rPr>
              <a:t>moléculas generadoras de energía</a:t>
            </a:r>
            <a:r>
              <a:rPr lang="es-MX" sz="1800" b="1" dirty="0">
                <a:ln w="22225">
                  <a:solidFill>
                    <a:schemeClr val="accent2"/>
                  </a:solidFill>
                  <a:prstDash val="solid"/>
                </a:ln>
                <a:solidFill>
                  <a:schemeClr val="accent2">
                    <a:lumMod val="40000"/>
                    <a:lumOff val="60000"/>
                  </a:schemeClr>
                </a:solidFill>
              </a:rPr>
              <a:t/>
            </a:r>
            <a:br>
              <a:rPr lang="es-MX" sz="1800" b="1" dirty="0">
                <a:ln w="22225">
                  <a:solidFill>
                    <a:schemeClr val="accent2"/>
                  </a:solidFill>
                  <a:prstDash val="solid"/>
                </a:ln>
                <a:solidFill>
                  <a:schemeClr val="accent2">
                    <a:lumMod val="40000"/>
                    <a:lumOff val="60000"/>
                  </a:schemeClr>
                </a:solidFill>
              </a:rPr>
            </a:br>
            <a:r>
              <a:rPr lang="es-MX" sz="1800" dirty="0">
                <a:ln w="0"/>
                <a:solidFill>
                  <a:schemeClr val="accent1"/>
                </a:solidFill>
              </a:rPr>
              <a:t/>
            </a:r>
            <a:br>
              <a:rPr lang="es-MX" sz="1800" dirty="0">
                <a:ln w="0"/>
                <a:solidFill>
                  <a:schemeClr val="accent1"/>
                </a:solidFill>
              </a:rPr>
            </a:br>
            <a:endParaRPr lang="es-MX" sz="1800" dirty="0">
              <a:ln w="0"/>
              <a:solidFill>
                <a:schemeClr val="accent1"/>
              </a:solidFill>
            </a:endParaRPr>
          </a:p>
        </p:txBody>
      </p:sp>
    </p:spTree>
    <p:extLst>
      <p:ext uri="{BB962C8B-B14F-4D97-AF65-F5344CB8AC3E}">
        <p14:creationId xmlns:p14="http://schemas.microsoft.com/office/powerpoint/2010/main" val="41586814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380010"/>
            <a:ext cx="10515600" cy="843672"/>
          </a:xfrm>
        </p:spPr>
        <p:txBody>
          <a:bodyPr>
            <a:noAutofit/>
          </a:bodyPr>
          <a:lstStyle/>
          <a:p>
            <a:pPr algn="r"/>
            <a:r>
              <a:rPr lang="es-MX" sz="3600" dirty="0" smtClean="0">
                <a:solidFill>
                  <a:srgbClr val="00B0F0"/>
                </a:solidFill>
              </a:rPr>
              <a:t>FOSFORILACIÓN OXIDATIVA</a:t>
            </a:r>
            <a:endParaRPr lang="es-MX" sz="3600" dirty="0">
              <a:solidFill>
                <a:schemeClr val="accent4"/>
              </a:solidFill>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838200" y="1068779"/>
                <a:ext cx="10515600" cy="5456712"/>
              </a:xfrm>
              <a:solidFill>
                <a:schemeClr val="accent6">
                  <a:lumMod val="40000"/>
                  <a:lumOff val="60000"/>
                </a:schemeClr>
              </a:solidFill>
            </p:spPr>
            <p:txBody>
              <a:bodyPr>
                <a:normAutofit/>
              </a:bodyPr>
              <a:lstStyle/>
              <a:p>
                <a:pPr marL="0" indent="0">
                  <a:buNone/>
                </a:pPr>
                <a:r>
                  <a:rPr lang="es-MX" sz="2400" dirty="0" smtClean="0"/>
                  <a:t>El cálculo total de los ATP que se forman a partir de una molécula de glucosa</a:t>
                </a:r>
              </a:p>
              <a:p>
                <a:pPr marL="0" indent="0">
                  <a:buNone/>
                </a:pPr>
                <a14:m>
                  <m:oMathPara xmlns:m="http://schemas.openxmlformats.org/officeDocument/2006/math">
                    <m:oMathParaPr>
                      <m:jc m:val="centerGroup"/>
                    </m:oMathParaPr>
                    <m:oMath xmlns:m="http://schemas.openxmlformats.org/officeDocument/2006/math">
                      <m:sSub>
                        <m:sSubPr>
                          <m:ctrlPr>
                            <a:rPr lang="es-MX" sz="2400" i="1">
                              <a:latin typeface="Cambria Math" panose="02040503050406030204" pitchFamily="18" charset="0"/>
                            </a:rPr>
                          </m:ctrlPr>
                        </m:sSubPr>
                        <m:e>
                          <m:r>
                            <a:rPr lang="es-MX" sz="2400" i="1">
                              <a:latin typeface="Cambria Math" panose="02040503050406030204" pitchFamily="18" charset="0"/>
                            </a:rPr>
                            <m:t>𝐶</m:t>
                          </m:r>
                        </m:e>
                        <m:sub>
                          <m:r>
                            <a:rPr lang="es-MX" sz="2400" i="1">
                              <a:latin typeface="Cambria Math" panose="02040503050406030204" pitchFamily="18" charset="0"/>
                            </a:rPr>
                            <m:t>6</m:t>
                          </m:r>
                        </m:sub>
                      </m:sSub>
                      <m:sSub>
                        <m:sSubPr>
                          <m:ctrlPr>
                            <a:rPr lang="es-MX" sz="2400" i="1">
                              <a:latin typeface="Cambria Math" panose="02040503050406030204" pitchFamily="18" charset="0"/>
                            </a:rPr>
                          </m:ctrlPr>
                        </m:sSubPr>
                        <m:e>
                          <m:r>
                            <a:rPr lang="es-MX" sz="2400" i="1">
                              <a:latin typeface="Cambria Math" panose="02040503050406030204" pitchFamily="18" charset="0"/>
                            </a:rPr>
                            <m:t>𝐻</m:t>
                          </m:r>
                        </m:e>
                        <m:sub>
                          <m:r>
                            <a:rPr lang="es-MX" sz="2400" i="1">
                              <a:latin typeface="Cambria Math" panose="02040503050406030204" pitchFamily="18" charset="0"/>
                            </a:rPr>
                            <m:t>12</m:t>
                          </m:r>
                        </m:sub>
                      </m:sSub>
                      <m:sSub>
                        <m:sSubPr>
                          <m:ctrlPr>
                            <a:rPr lang="es-MX" sz="2400" i="1">
                              <a:latin typeface="Cambria Math" panose="02040503050406030204" pitchFamily="18" charset="0"/>
                            </a:rPr>
                          </m:ctrlPr>
                        </m:sSubPr>
                        <m:e>
                          <m:r>
                            <a:rPr lang="es-MX" sz="2400" i="1">
                              <a:latin typeface="Cambria Math" panose="02040503050406030204" pitchFamily="18" charset="0"/>
                            </a:rPr>
                            <m:t>𝑂</m:t>
                          </m:r>
                        </m:e>
                        <m:sub>
                          <m:r>
                            <a:rPr lang="es-MX" sz="2400" i="1">
                              <a:latin typeface="Cambria Math" panose="02040503050406030204" pitchFamily="18" charset="0"/>
                            </a:rPr>
                            <m:t>6</m:t>
                          </m:r>
                        </m:sub>
                      </m:sSub>
                      <m:r>
                        <a:rPr lang="es-MX" sz="2400" i="1">
                          <a:latin typeface="Cambria Math" panose="02040503050406030204" pitchFamily="18" charset="0"/>
                        </a:rPr>
                        <m:t>+6 </m:t>
                      </m:r>
                      <m:sSub>
                        <m:sSubPr>
                          <m:ctrlPr>
                            <a:rPr lang="es-MX" sz="2400" i="1">
                              <a:latin typeface="Cambria Math" panose="02040503050406030204" pitchFamily="18" charset="0"/>
                            </a:rPr>
                          </m:ctrlPr>
                        </m:sSubPr>
                        <m:e>
                          <m:r>
                            <a:rPr lang="es-MX" sz="2400" i="1">
                              <a:latin typeface="Cambria Math" panose="02040503050406030204" pitchFamily="18" charset="0"/>
                            </a:rPr>
                            <m:t>𝑂</m:t>
                          </m:r>
                        </m:e>
                        <m:sub>
                          <m:r>
                            <a:rPr lang="es-MX" sz="2400" i="1">
                              <a:latin typeface="Cambria Math" panose="02040503050406030204" pitchFamily="18" charset="0"/>
                            </a:rPr>
                            <m:t>2 </m:t>
                          </m:r>
                        </m:sub>
                      </m:sSub>
                      <m:r>
                        <a:rPr lang="es-MX" sz="2400" i="1">
                          <a:latin typeface="Cambria Math" panose="02040503050406030204" pitchFamily="18" charset="0"/>
                        </a:rPr>
                        <m:t>→6  </m:t>
                      </m:r>
                      <m:sSub>
                        <m:sSubPr>
                          <m:ctrlPr>
                            <a:rPr lang="es-MX" sz="2400" i="1">
                              <a:latin typeface="Cambria Math" panose="02040503050406030204" pitchFamily="18" charset="0"/>
                            </a:rPr>
                          </m:ctrlPr>
                        </m:sSubPr>
                        <m:e>
                          <m:r>
                            <a:rPr lang="es-MX" sz="2400" i="1">
                              <a:latin typeface="Cambria Math" panose="02040503050406030204" pitchFamily="18" charset="0"/>
                            </a:rPr>
                            <m:t>𝐶𝑂</m:t>
                          </m:r>
                        </m:e>
                        <m:sub>
                          <m:r>
                            <a:rPr lang="es-MX" sz="2400" i="1">
                              <a:latin typeface="Cambria Math" panose="02040503050406030204" pitchFamily="18" charset="0"/>
                            </a:rPr>
                            <m:t>2</m:t>
                          </m:r>
                        </m:sub>
                      </m:sSub>
                      <m:r>
                        <a:rPr lang="es-MX" sz="2400" i="1">
                          <a:latin typeface="Cambria Math" panose="02040503050406030204" pitchFamily="18" charset="0"/>
                        </a:rPr>
                        <m:t>+6 </m:t>
                      </m:r>
                      <m:sSub>
                        <m:sSubPr>
                          <m:ctrlPr>
                            <a:rPr lang="es-MX" sz="2400" i="1">
                              <a:latin typeface="Cambria Math" panose="02040503050406030204" pitchFamily="18" charset="0"/>
                            </a:rPr>
                          </m:ctrlPr>
                        </m:sSubPr>
                        <m:e>
                          <m:r>
                            <a:rPr lang="es-MX" sz="2400" i="1">
                              <a:latin typeface="Cambria Math" panose="02040503050406030204" pitchFamily="18" charset="0"/>
                            </a:rPr>
                            <m:t>𝐻</m:t>
                          </m:r>
                        </m:e>
                        <m:sub>
                          <m:r>
                            <a:rPr lang="es-MX" sz="2400" i="1">
                              <a:latin typeface="Cambria Math" panose="02040503050406030204" pitchFamily="18" charset="0"/>
                            </a:rPr>
                            <m:t>2</m:t>
                          </m:r>
                        </m:sub>
                      </m:sSub>
                      <m:r>
                        <a:rPr lang="es-MX" sz="2400" i="1">
                          <a:latin typeface="Cambria Math" panose="02040503050406030204" pitchFamily="18" charset="0"/>
                        </a:rPr>
                        <m:t>𝑂</m:t>
                      </m:r>
                      <m:r>
                        <a:rPr lang="es-MX" sz="2400" i="1">
                          <a:latin typeface="Cambria Math" panose="02040503050406030204" pitchFamily="18" charset="0"/>
                        </a:rPr>
                        <m:t>+</m:t>
                      </m:r>
                      <m:r>
                        <a:rPr lang="es-MX" sz="2400" b="1" i="1">
                          <a:ln w="22225">
                            <a:solidFill>
                              <a:schemeClr val="accent2"/>
                            </a:solidFill>
                            <a:prstDash val="solid"/>
                          </a:ln>
                          <a:solidFill>
                            <a:schemeClr val="accent2">
                              <a:lumMod val="40000"/>
                              <a:lumOff val="60000"/>
                            </a:schemeClr>
                          </a:solidFill>
                          <a:latin typeface="Cambria Math" panose="02040503050406030204" pitchFamily="18" charset="0"/>
                        </a:rPr>
                        <m:t>38 </m:t>
                      </m:r>
                      <m:r>
                        <a:rPr lang="es-MX" sz="2400" b="1" i="1">
                          <a:ln w="22225">
                            <a:solidFill>
                              <a:schemeClr val="accent2"/>
                            </a:solidFill>
                            <a:prstDash val="solid"/>
                          </a:ln>
                          <a:solidFill>
                            <a:schemeClr val="accent2">
                              <a:lumMod val="40000"/>
                              <a:lumOff val="60000"/>
                            </a:schemeClr>
                          </a:solidFill>
                          <a:latin typeface="Cambria Math" panose="02040503050406030204" pitchFamily="18" charset="0"/>
                        </a:rPr>
                        <m:t>𝐴𝑇𝑃</m:t>
                      </m:r>
                    </m:oMath>
                  </m:oMathPara>
                </a14:m>
                <a:endParaRPr lang="es-MX" sz="2400" b="1" i="1" dirty="0">
                  <a:ln w="22225">
                    <a:solidFill>
                      <a:schemeClr val="accent2"/>
                    </a:solidFill>
                    <a:prstDash val="solid"/>
                  </a:ln>
                  <a:solidFill>
                    <a:schemeClr val="accent2">
                      <a:lumMod val="40000"/>
                      <a:lumOff val="60000"/>
                    </a:schemeClr>
                  </a:solidFill>
                  <a:latin typeface="Cambria Math" panose="02040503050406030204" pitchFamily="18" charset="0"/>
                </a:endParaRPr>
              </a:p>
              <a:p>
                <a:pPr marL="0" indent="0">
                  <a:buNone/>
                </a:pPr>
                <a:r>
                  <a:rPr lang="es-MX" sz="2400" dirty="0" smtClean="0"/>
                  <a:t>se hace tomando en cuenta que: </a:t>
                </a:r>
              </a:p>
              <a:p>
                <a:pPr marL="0" indent="0">
                  <a:buNone/>
                </a:pPr>
                <a:r>
                  <a:rPr lang="es-MX" sz="2200" dirty="0" smtClean="0">
                    <a:latin typeface="Arabic Typesetting" panose="03020402040406030203" pitchFamily="66" charset="-78"/>
                    <a:cs typeface="Arabic Typesetting" panose="03020402040406030203" pitchFamily="66" charset="-78"/>
                  </a:rPr>
                  <a:t>                  La </a:t>
                </a:r>
                <a:r>
                  <a:rPr lang="es-MX" sz="2200" dirty="0">
                    <a:latin typeface="Arabic Typesetting" panose="03020402040406030203" pitchFamily="66" charset="-78"/>
                    <a:cs typeface="Arabic Typesetting" panose="03020402040406030203" pitchFamily="66" charset="-78"/>
                  </a:rPr>
                  <a:t>oxidación de 1NADH nos produce 3 </a:t>
                </a:r>
                <a:r>
                  <a:rPr lang="es-MX" sz="2200" dirty="0" smtClean="0">
                    <a:latin typeface="Arabic Typesetting" panose="03020402040406030203" pitchFamily="66" charset="-78"/>
                    <a:cs typeface="Arabic Typesetting" panose="03020402040406030203" pitchFamily="66" charset="-78"/>
                  </a:rPr>
                  <a:t>ATP                  La </a:t>
                </a:r>
                <a:r>
                  <a:rPr lang="es-MX" sz="2200" dirty="0">
                    <a:latin typeface="Arabic Typesetting" panose="03020402040406030203" pitchFamily="66" charset="-78"/>
                    <a:cs typeface="Arabic Typesetting" panose="03020402040406030203" pitchFamily="66" charset="-78"/>
                  </a:rPr>
                  <a:t>oxidación de 1FADH</a:t>
                </a:r>
                <a:r>
                  <a:rPr lang="es-MX" sz="2200" baseline="-25000" dirty="0">
                    <a:latin typeface="Arabic Typesetting" panose="03020402040406030203" pitchFamily="66" charset="-78"/>
                    <a:cs typeface="Arabic Typesetting" panose="03020402040406030203" pitchFamily="66" charset="-78"/>
                  </a:rPr>
                  <a:t>2</a:t>
                </a:r>
                <a:r>
                  <a:rPr lang="es-MX" sz="2200" dirty="0">
                    <a:latin typeface="Arabic Typesetting" panose="03020402040406030203" pitchFamily="66" charset="-78"/>
                    <a:cs typeface="Arabic Typesetting" panose="03020402040406030203" pitchFamily="66" charset="-78"/>
                  </a:rPr>
                  <a:t> nos produce 2 ATP</a:t>
                </a:r>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838200" y="1068779"/>
                <a:ext cx="10515600" cy="5456712"/>
              </a:xfrm>
              <a:blipFill rotWithShape="0">
                <a:blip r:embed="rId2"/>
                <a:stretch>
                  <a:fillRect l="-928" t="-1564"/>
                </a:stretch>
              </a:blipFill>
            </p:spPr>
            <p:txBody>
              <a:bodyPr/>
              <a:lstStyle/>
              <a:p>
                <a:r>
                  <a:rPr lang="es-MX">
                    <a:noFill/>
                  </a:rPr>
                  <a:t> </a:t>
                </a:r>
              </a:p>
            </p:txBody>
          </p:sp>
        </mc:Fallback>
      </mc:AlternateContent>
      <p:graphicFrame>
        <p:nvGraphicFramePr>
          <p:cNvPr id="5" name="Tabla 4"/>
          <p:cNvGraphicFramePr>
            <a:graphicFrameLocks noGrp="1"/>
          </p:cNvGraphicFramePr>
          <p:nvPr>
            <p:extLst>
              <p:ext uri="{D42A27DB-BD31-4B8C-83A1-F6EECF244321}">
                <p14:modId xmlns:p14="http://schemas.microsoft.com/office/powerpoint/2010/main" val="2296856649"/>
              </p:ext>
            </p:extLst>
          </p:nvPr>
        </p:nvGraphicFramePr>
        <p:xfrm>
          <a:off x="1705429" y="2947486"/>
          <a:ext cx="8128002" cy="3210560"/>
        </p:xfrm>
        <a:graphic>
          <a:graphicData uri="http://schemas.openxmlformats.org/drawingml/2006/table">
            <a:tbl>
              <a:tblPr firstRow="1" bandRow="1">
                <a:tableStyleId>{5C22544A-7EE6-4342-B048-85BDC9FD1C3A}</a:tableStyleId>
              </a:tblPr>
              <a:tblGrid>
                <a:gridCol w="1354667"/>
                <a:gridCol w="1354667"/>
                <a:gridCol w="1354667"/>
                <a:gridCol w="1354667"/>
                <a:gridCol w="1354667"/>
                <a:gridCol w="1354667"/>
              </a:tblGrid>
              <a:tr h="370840">
                <a:tc>
                  <a:txBody>
                    <a:bodyPr/>
                    <a:lstStyle/>
                    <a:p>
                      <a:r>
                        <a:rPr lang="es-MX" dirty="0" smtClean="0"/>
                        <a:t>Proceso</a:t>
                      </a:r>
                      <a:endParaRPr lang="es-MX" dirty="0"/>
                    </a:p>
                  </a:txBody>
                  <a:tcPr/>
                </a:tc>
                <a:tc>
                  <a:txBody>
                    <a:bodyPr/>
                    <a:lstStyle/>
                    <a:p>
                      <a:r>
                        <a:rPr lang="es-MX" dirty="0" smtClean="0"/>
                        <a:t>ATP generadas</a:t>
                      </a:r>
                      <a:endParaRPr lang="es-MX" dirty="0"/>
                    </a:p>
                  </a:txBody>
                  <a:tcPr/>
                </a:tc>
                <a:tc>
                  <a:txBody>
                    <a:bodyPr/>
                    <a:lstStyle/>
                    <a:p>
                      <a:r>
                        <a:rPr lang="es-MX" dirty="0" smtClean="0"/>
                        <a:t>NADH producidas</a:t>
                      </a:r>
                      <a:endParaRPr lang="es-MX" dirty="0"/>
                    </a:p>
                  </a:txBody>
                  <a:tcPr/>
                </a:tc>
                <a:tc>
                  <a:txBody>
                    <a:bodyPr/>
                    <a:lstStyle/>
                    <a:p>
                      <a:r>
                        <a:rPr lang="es-MX" dirty="0" smtClean="0"/>
                        <a:t>FADH</a:t>
                      </a:r>
                      <a:r>
                        <a:rPr lang="es-MX" baseline="-25000" dirty="0" smtClean="0"/>
                        <a:t>2</a:t>
                      </a:r>
                      <a:r>
                        <a:rPr lang="es-MX" dirty="0" smtClean="0"/>
                        <a:t> </a:t>
                      </a:r>
                    </a:p>
                    <a:p>
                      <a:r>
                        <a:rPr lang="es-MX" dirty="0" smtClean="0"/>
                        <a:t>producidas</a:t>
                      </a:r>
                      <a:endParaRPr lang="es-MX" dirty="0"/>
                    </a:p>
                  </a:txBody>
                  <a:tcPr/>
                </a:tc>
                <a:tc>
                  <a:txBody>
                    <a:bodyPr/>
                    <a:lstStyle/>
                    <a:p>
                      <a:r>
                        <a:rPr lang="es-MX" dirty="0" smtClean="0"/>
                        <a:t>ATP de oxidación coenzimas</a:t>
                      </a:r>
                      <a:endParaRPr lang="es-MX" dirty="0"/>
                    </a:p>
                  </a:txBody>
                  <a:tcPr/>
                </a:tc>
                <a:tc>
                  <a:txBody>
                    <a:bodyPr/>
                    <a:lstStyle/>
                    <a:p>
                      <a:r>
                        <a:rPr lang="es-MX" dirty="0" smtClean="0"/>
                        <a:t>ATP totales</a:t>
                      </a:r>
                      <a:endParaRPr lang="es-MX" dirty="0"/>
                    </a:p>
                  </a:txBody>
                  <a:tcPr/>
                </a:tc>
              </a:tr>
              <a:tr h="370840">
                <a:tc>
                  <a:txBody>
                    <a:bodyPr/>
                    <a:lstStyle/>
                    <a:p>
                      <a:r>
                        <a:rPr lang="es-MX" dirty="0" smtClean="0"/>
                        <a:t>Glucólisis</a:t>
                      </a:r>
                      <a:endParaRPr lang="es-MX" dirty="0"/>
                    </a:p>
                  </a:txBody>
                  <a:tcPr/>
                </a:tc>
                <a:tc>
                  <a:txBody>
                    <a:bodyPr/>
                    <a:lstStyle/>
                    <a:p>
                      <a:pPr algn="ctr"/>
                      <a:r>
                        <a:rPr lang="es-MX" dirty="0" smtClean="0"/>
                        <a:t>2</a:t>
                      </a:r>
                      <a:endParaRPr lang="es-MX" dirty="0"/>
                    </a:p>
                  </a:txBody>
                  <a:tcPr/>
                </a:tc>
                <a:tc>
                  <a:txBody>
                    <a:bodyPr/>
                    <a:lstStyle/>
                    <a:p>
                      <a:pPr algn="ctr"/>
                      <a:r>
                        <a:rPr lang="es-MX" dirty="0" smtClean="0"/>
                        <a:t>2</a:t>
                      </a:r>
                      <a:endParaRPr lang="es-MX" dirty="0"/>
                    </a:p>
                  </a:txBody>
                  <a:tcPr/>
                </a:tc>
                <a:tc>
                  <a:txBody>
                    <a:bodyPr/>
                    <a:lstStyle/>
                    <a:p>
                      <a:pPr algn="ctr"/>
                      <a:endParaRPr lang="es-MX" dirty="0"/>
                    </a:p>
                  </a:txBody>
                  <a:tcPr/>
                </a:tc>
                <a:tc>
                  <a:txBody>
                    <a:bodyPr/>
                    <a:lstStyle/>
                    <a:p>
                      <a:pPr algn="ctr"/>
                      <a:r>
                        <a:rPr lang="es-MX" dirty="0" smtClean="0"/>
                        <a:t>2 x 3 = 6</a:t>
                      </a:r>
                      <a:endParaRPr lang="es-MX" dirty="0"/>
                    </a:p>
                  </a:txBody>
                  <a:tcPr/>
                </a:tc>
                <a:tc>
                  <a:txBody>
                    <a:bodyPr/>
                    <a:lstStyle/>
                    <a:p>
                      <a:pPr algn="ctr"/>
                      <a:r>
                        <a:rPr lang="es-MX" dirty="0" smtClean="0"/>
                        <a:t>8</a:t>
                      </a:r>
                      <a:endParaRPr lang="es-MX" dirty="0"/>
                    </a:p>
                  </a:txBody>
                  <a:tcPr/>
                </a:tc>
              </a:tr>
              <a:tr h="370840">
                <a:tc>
                  <a:txBody>
                    <a:bodyPr/>
                    <a:lstStyle/>
                    <a:p>
                      <a:r>
                        <a:rPr lang="es-MX" dirty="0" smtClean="0"/>
                        <a:t>Oxidación del </a:t>
                      </a:r>
                      <a:r>
                        <a:rPr lang="es-MX" dirty="0" err="1" smtClean="0"/>
                        <a:t>Piruvato</a:t>
                      </a:r>
                      <a:endParaRPr lang="es-MX" dirty="0" smtClean="0"/>
                    </a:p>
                  </a:txBody>
                  <a:tcPr/>
                </a:tc>
                <a:tc>
                  <a:txBody>
                    <a:bodyPr/>
                    <a:lstStyle/>
                    <a:p>
                      <a:pPr algn="ctr"/>
                      <a:endParaRPr lang="es-MX"/>
                    </a:p>
                  </a:txBody>
                  <a:tcPr/>
                </a:tc>
                <a:tc>
                  <a:txBody>
                    <a:bodyPr/>
                    <a:lstStyle/>
                    <a:p>
                      <a:pPr algn="ctr"/>
                      <a:r>
                        <a:rPr lang="es-MX" dirty="0" smtClean="0"/>
                        <a:t>2</a:t>
                      </a:r>
                      <a:endParaRPr lang="es-MX" dirty="0"/>
                    </a:p>
                  </a:txBody>
                  <a:tcPr/>
                </a:tc>
                <a:tc>
                  <a:txBody>
                    <a:bodyPr/>
                    <a:lstStyle/>
                    <a:p>
                      <a:pPr algn="ctr"/>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smtClean="0"/>
                        <a:t>2 x 3 = 6</a:t>
                      </a:r>
                    </a:p>
                    <a:p>
                      <a:pPr algn="ctr"/>
                      <a:endParaRPr lang="es-MX" dirty="0"/>
                    </a:p>
                  </a:txBody>
                  <a:tcPr/>
                </a:tc>
                <a:tc>
                  <a:txBody>
                    <a:bodyPr/>
                    <a:lstStyle/>
                    <a:p>
                      <a:pPr algn="ctr"/>
                      <a:r>
                        <a:rPr lang="es-MX" dirty="0" smtClean="0"/>
                        <a:t>6</a:t>
                      </a:r>
                      <a:endParaRPr lang="es-MX" dirty="0"/>
                    </a:p>
                  </a:txBody>
                  <a:tcPr/>
                </a:tc>
              </a:tr>
              <a:tr h="370840">
                <a:tc>
                  <a:txBody>
                    <a:bodyPr/>
                    <a:lstStyle/>
                    <a:p>
                      <a:r>
                        <a:rPr lang="es-MX" dirty="0" smtClean="0"/>
                        <a:t>Ciclo de Krebs</a:t>
                      </a:r>
                      <a:endParaRPr lang="es-MX" dirty="0"/>
                    </a:p>
                  </a:txBody>
                  <a:tcPr/>
                </a:tc>
                <a:tc>
                  <a:txBody>
                    <a:bodyPr/>
                    <a:lstStyle/>
                    <a:p>
                      <a:pPr algn="ctr"/>
                      <a:r>
                        <a:rPr lang="es-MX" dirty="0" smtClean="0"/>
                        <a:t>2</a:t>
                      </a:r>
                      <a:endParaRPr lang="es-MX" dirty="0"/>
                    </a:p>
                  </a:txBody>
                  <a:tcPr/>
                </a:tc>
                <a:tc>
                  <a:txBody>
                    <a:bodyPr/>
                    <a:lstStyle/>
                    <a:p>
                      <a:pPr algn="ctr"/>
                      <a:r>
                        <a:rPr lang="es-MX" dirty="0" smtClean="0"/>
                        <a:t>6</a:t>
                      </a:r>
                      <a:endParaRPr lang="es-MX" dirty="0"/>
                    </a:p>
                  </a:txBody>
                  <a:tcPr/>
                </a:tc>
                <a:tc>
                  <a:txBody>
                    <a:bodyPr/>
                    <a:lstStyle/>
                    <a:p>
                      <a:pPr algn="ctr"/>
                      <a:r>
                        <a:rPr lang="es-MX" dirty="0" smtClean="0"/>
                        <a:t>2</a:t>
                      </a:r>
                      <a:endParaRPr lang="es-MX"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smtClean="0"/>
                        <a:t>6 x 3 = 18</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dirty="0" smtClean="0"/>
                        <a:t>2 x 2 = 4</a:t>
                      </a:r>
                    </a:p>
                    <a:p>
                      <a:pPr algn="ctr"/>
                      <a:endParaRPr lang="es-MX" dirty="0"/>
                    </a:p>
                  </a:txBody>
                  <a:tcPr/>
                </a:tc>
                <a:tc>
                  <a:txBody>
                    <a:bodyPr/>
                    <a:lstStyle/>
                    <a:p>
                      <a:pPr algn="ctr"/>
                      <a:r>
                        <a:rPr lang="es-MX" dirty="0" smtClean="0"/>
                        <a:t>24</a:t>
                      </a:r>
                      <a:endParaRPr lang="es-MX" dirty="0"/>
                    </a:p>
                  </a:txBody>
                  <a:tcPr/>
                </a:tc>
              </a:tr>
              <a:tr h="370840">
                <a:tc>
                  <a:txBody>
                    <a:bodyPr/>
                    <a:lstStyle/>
                    <a:p>
                      <a:r>
                        <a:rPr lang="es-MX" dirty="0" smtClean="0"/>
                        <a:t>TOTAL</a:t>
                      </a:r>
                      <a:endParaRPr lang="es-MX" dirty="0"/>
                    </a:p>
                  </a:txBody>
                  <a:tcPr/>
                </a:tc>
                <a:tc>
                  <a:txBody>
                    <a:bodyPr/>
                    <a:lstStyle/>
                    <a:p>
                      <a:pPr algn="ctr"/>
                      <a:endParaRPr lang="es-MX" dirty="0"/>
                    </a:p>
                  </a:txBody>
                  <a:tcPr/>
                </a:tc>
                <a:tc>
                  <a:txBody>
                    <a:bodyPr/>
                    <a:lstStyle/>
                    <a:p>
                      <a:pPr algn="ctr"/>
                      <a:endParaRPr lang="es-MX" dirty="0"/>
                    </a:p>
                  </a:txBody>
                  <a:tcPr/>
                </a:tc>
                <a:tc>
                  <a:txBody>
                    <a:bodyPr/>
                    <a:lstStyle/>
                    <a:p>
                      <a:pPr algn="ctr"/>
                      <a:endParaRPr lang="es-MX"/>
                    </a:p>
                  </a:txBody>
                  <a:tcPr/>
                </a:tc>
                <a:tc>
                  <a:txBody>
                    <a:bodyPr/>
                    <a:lstStyle/>
                    <a:p>
                      <a:pPr algn="ctr"/>
                      <a:endParaRPr lang="es-MX"/>
                    </a:p>
                  </a:txBody>
                  <a:tcPr/>
                </a:tc>
                <a:tc>
                  <a:txBody>
                    <a:bodyPr/>
                    <a:lstStyle/>
                    <a:p>
                      <a:pPr algn="ctr"/>
                      <a:r>
                        <a:rPr lang="es-MX" b="1" cap="none" spc="0" dirty="0" smtClean="0">
                          <a:ln w="22225">
                            <a:solidFill>
                              <a:schemeClr val="accent2"/>
                            </a:solidFill>
                            <a:prstDash val="solid"/>
                          </a:ln>
                          <a:solidFill>
                            <a:schemeClr val="accent2">
                              <a:lumMod val="40000"/>
                              <a:lumOff val="60000"/>
                            </a:schemeClr>
                          </a:solidFill>
                          <a:effectLst/>
                        </a:rPr>
                        <a:t>38</a:t>
                      </a:r>
                      <a:endParaRPr lang="es-MX" b="1" cap="none" spc="0" dirty="0">
                        <a:ln w="22225">
                          <a:solidFill>
                            <a:schemeClr val="accent2"/>
                          </a:solidFill>
                          <a:prstDash val="solid"/>
                        </a:ln>
                        <a:solidFill>
                          <a:schemeClr val="accent2">
                            <a:lumMod val="40000"/>
                            <a:lumOff val="60000"/>
                          </a:schemeClr>
                        </a:solidFill>
                        <a:effectLst/>
                      </a:endParaRPr>
                    </a:p>
                  </a:txBody>
                  <a:tcPr/>
                </a:tc>
              </a:tr>
            </a:tbl>
          </a:graphicData>
        </a:graphic>
      </p:graphicFrame>
    </p:spTree>
    <p:extLst>
      <p:ext uri="{BB962C8B-B14F-4D97-AF65-F5344CB8AC3E}">
        <p14:creationId xmlns:p14="http://schemas.microsoft.com/office/powerpoint/2010/main" val="29941469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REFERENCIAS</a:t>
            </a:r>
            <a:endParaRPr lang="en-US" dirty="0"/>
          </a:p>
        </p:txBody>
      </p:sp>
      <p:sp>
        <p:nvSpPr>
          <p:cNvPr id="3" name="Marcador de contenido 2"/>
          <p:cNvSpPr>
            <a:spLocks noGrp="1"/>
          </p:cNvSpPr>
          <p:nvPr>
            <p:ph idx="1"/>
          </p:nvPr>
        </p:nvSpPr>
        <p:spPr>
          <a:xfrm>
            <a:off x="838200" y="1361209"/>
            <a:ext cx="10515600" cy="4815754"/>
          </a:xfrm>
        </p:spPr>
        <p:txBody>
          <a:bodyPr>
            <a:normAutofit/>
          </a:bodyPr>
          <a:lstStyle/>
          <a:p>
            <a:r>
              <a:rPr lang="es-MX" dirty="0" err="1" smtClean="0"/>
              <a:t>Conn</a:t>
            </a:r>
            <a:r>
              <a:rPr lang="es-MX" dirty="0" smtClean="0"/>
              <a:t> </a:t>
            </a:r>
            <a:r>
              <a:rPr lang="es-MX" dirty="0"/>
              <a:t>&amp; </a:t>
            </a:r>
            <a:r>
              <a:rPr lang="es-MX" dirty="0" err="1"/>
              <a:t>Stumpf</a:t>
            </a:r>
            <a:r>
              <a:rPr lang="es-MX" dirty="0"/>
              <a:t> (1984). </a:t>
            </a:r>
            <a:r>
              <a:rPr lang="es-MX" i="1" dirty="0"/>
              <a:t>Bioquímica fundamental. </a:t>
            </a:r>
            <a:r>
              <a:rPr lang="es-MX" dirty="0"/>
              <a:t>México: Edit. </a:t>
            </a:r>
            <a:r>
              <a:rPr lang="es-MX" dirty="0" err="1"/>
              <a:t>Limusa</a:t>
            </a:r>
            <a:endParaRPr lang="es-MX" dirty="0"/>
          </a:p>
          <a:p>
            <a:r>
              <a:rPr lang="es-MX" dirty="0"/>
              <a:t>Gómez, L., </a:t>
            </a:r>
            <a:r>
              <a:rPr lang="es-MX" dirty="0" err="1"/>
              <a:t>Benhumea</a:t>
            </a:r>
            <a:r>
              <a:rPr lang="es-MX" dirty="0"/>
              <a:t>, B., Romero, J., Becerril, F., Enciso, G. (2017). </a:t>
            </a:r>
            <a:r>
              <a:rPr lang="es-MX" i="1" dirty="0"/>
              <a:t>Bioquímica. </a:t>
            </a:r>
            <a:r>
              <a:rPr lang="es-MX" dirty="0"/>
              <a:t>México: Ed. </a:t>
            </a:r>
            <a:r>
              <a:rPr lang="es-MX" dirty="0" err="1"/>
              <a:t>UAEMex</a:t>
            </a:r>
            <a:endParaRPr lang="es-MX" dirty="0"/>
          </a:p>
          <a:p>
            <a:r>
              <a:rPr lang="es-MX" dirty="0" err="1"/>
              <a:t>Hein</a:t>
            </a:r>
            <a:r>
              <a:rPr lang="es-MX" dirty="0"/>
              <a:t> (1992) </a:t>
            </a:r>
            <a:r>
              <a:rPr lang="es-MX" i="1" dirty="0"/>
              <a:t>Química. </a:t>
            </a:r>
            <a:r>
              <a:rPr lang="es-MX" dirty="0"/>
              <a:t>México: </a:t>
            </a:r>
            <a:r>
              <a:rPr lang="es-MX" dirty="0" err="1"/>
              <a:t>Gpo</a:t>
            </a:r>
            <a:r>
              <a:rPr lang="es-MX" dirty="0"/>
              <a:t>. Editorial Iberoamérica</a:t>
            </a:r>
            <a:endParaRPr lang="es-MX" dirty="0" smtClean="0"/>
          </a:p>
          <a:p>
            <a:r>
              <a:rPr lang="es-MX" dirty="0" err="1" smtClean="0"/>
              <a:t>Lehninger</a:t>
            </a:r>
            <a:r>
              <a:rPr lang="es-MX" dirty="0" smtClean="0"/>
              <a:t> (2005) </a:t>
            </a:r>
            <a:r>
              <a:rPr lang="es-MX" i="1" dirty="0" smtClean="0"/>
              <a:t>Bioquímica</a:t>
            </a:r>
            <a:r>
              <a:rPr lang="es-MX" i="1" dirty="0"/>
              <a:t>. </a:t>
            </a:r>
            <a:r>
              <a:rPr lang="es-MX" dirty="0" smtClean="0"/>
              <a:t>Barcelona:</a:t>
            </a:r>
            <a:r>
              <a:rPr lang="es-MX" i="1" dirty="0" smtClean="0"/>
              <a:t> </a:t>
            </a:r>
            <a:r>
              <a:rPr lang="es-MX" dirty="0" smtClean="0"/>
              <a:t>Edit</a:t>
            </a:r>
            <a:r>
              <a:rPr lang="es-MX" dirty="0"/>
              <a:t>. </a:t>
            </a:r>
            <a:r>
              <a:rPr lang="es-MX" dirty="0" smtClean="0"/>
              <a:t>Omega</a:t>
            </a:r>
          </a:p>
          <a:p>
            <a:r>
              <a:rPr lang="es-MX" dirty="0" err="1" smtClean="0"/>
              <a:t>Mazur</a:t>
            </a:r>
            <a:r>
              <a:rPr lang="es-MX" dirty="0" smtClean="0"/>
              <a:t> &amp; </a:t>
            </a:r>
            <a:r>
              <a:rPr lang="es-MX" dirty="0" err="1" smtClean="0"/>
              <a:t>Harrow</a:t>
            </a:r>
            <a:r>
              <a:rPr lang="es-MX" dirty="0" smtClean="0"/>
              <a:t> (1971). </a:t>
            </a:r>
            <a:r>
              <a:rPr lang="es-MX" i="1" dirty="0" smtClean="0"/>
              <a:t>Bioquímica Básica</a:t>
            </a:r>
            <a:r>
              <a:rPr lang="es-MX" dirty="0" smtClean="0"/>
              <a:t>. México: Edit. Interamericana.</a:t>
            </a:r>
          </a:p>
          <a:p>
            <a:r>
              <a:rPr lang="en-US" dirty="0" smtClean="0">
                <a:hlinkClick r:id="rId2"/>
              </a:rPr>
              <a:t>www.Khanacademy.org</a:t>
            </a:r>
            <a:endParaRPr lang="en-US" dirty="0" smtClean="0"/>
          </a:p>
          <a:p>
            <a:r>
              <a:rPr lang="en-US" dirty="0" smtClean="0"/>
              <a:t>Hernández, A. (2018). </a:t>
            </a:r>
            <a:r>
              <a:rPr lang="en-US" i="1" dirty="0" err="1" smtClean="0"/>
              <a:t>Funciones</a:t>
            </a:r>
            <a:r>
              <a:rPr lang="en-US" i="1" dirty="0" smtClean="0"/>
              <a:t> de la </a:t>
            </a:r>
            <a:r>
              <a:rPr lang="en-US" i="1" dirty="0" err="1" smtClean="0"/>
              <a:t>insulina</a:t>
            </a:r>
            <a:r>
              <a:rPr lang="en-US" i="1" dirty="0" smtClean="0"/>
              <a:t>. </a:t>
            </a:r>
            <a:r>
              <a:rPr lang="en-US" i="1" dirty="0" err="1" smtClean="0"/>
              <a:t>Seminario</a:t>
            </a:r>
            <a:r>
              <a:rPr lang="en-US" i="1" dirty="0" smtClean="0"/>
              <a:t>. </a:t>
            </a:r>
            <a:r>
              <a:rPr lang="en-US" dirty="0" err="1" smtClean="0"/>
              <a:t>Disponible</a:t>
            </a:r>
            <a:r>
              <a:rPr lang="en-US" dirty="0" smtClean="0"/>
              <a:t> </a:t>
            </a:r>
            <a:r>
              <a:rPr lang="en-US" dirty="0" err="1" smtClean="0"/>
              <a:t>en</a:t>
            </a:r>
            <a:r>
              <a:rPr lang="en-US" dirty="0"/>
              <a:t>: </a:t>
            </a:r>
            <a:r>
              <a:rPr lang="en-US" dirty="0">
                <a:hlinkClick r:id="rId3"/>
              </a:rPr>
              <a:t>https://</a:t>
            </a:r>
            <a:r>
              <a:rPr lang="en-US" dirty="0" smtClean="0">
                <a:hlinkClick r:id="rId3"/>
              </a:rPr>
              <a:t>www.youtube.com/watch?v=k_VB9xd3KpE</a:t>
            </a:r>
            <a:endParaRPr lang="en-US" dirty="0" smtClean="0"/>
          </a:p>
          <a:p>
            <a:endParaRPr lang="en-US" dirty="0" smtClean="0"/>
          </a:p>
          <a:p>
            <a:pPr marL="0" indent="0">
              <a:buNone/>
            </a:pPr>
            <a:endParaRPr lang="en-US" dirty="0" smtClean="0"/>
          </a:p>
          <a:p>
            <a:endParaRPr lang="en-US" dirty="0" smtClean="0"/>
          </a:p>
          <a:p>
            <a:endParaRPr lang="es-MX" dirty="0" smtClean="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512793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6"/>
          </a:solidFill>
        </p:spPr>
        <p:txBody>
          <a:bodyPr>
            <a:normAutofit/>
          </a:bodyPr>
          <a:lstStyle/>
          <a:p>
            <a:pPr algn="ctr"/>
            <a:r>
              <a:rPr lang="es-MX" sz="8000" dirty="0" smtClean="0">
                <a:ln w="0"/>
                <a:effectLst>
                  <a:outerShdw blurRad="38100" dist="19050" dir="2700000" algn="tl" rotWithShape="0">
                    <a:schemeClr val="dk1">
                      <a:alpha val="40000"/>
                    </a:schemeClr>
                  </a:outerShdw>
                </a:effectLst>
              </a:rPr>
              <a:t>METABOLISMO DE CARBOHIDRATOS</a:t>
            </a:r>
            <a:endParaRPr lang="es-MX" sz="80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58909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4">
              <a:lumMod val="60000"/>
              <a:lumOff val="40000"/>
            </a:schemeClr>
          </a:solidFill>
        </p:spPr>
        <p:txBody>
          <a:bodyPr>
            <a:normAutofit/>
          </a:bodyPr>
          <a:lstStyle/>
          <a:p>
            <a:pPr algn="ctr"/>
            <a:r>
              <a:rPr lang="es-MX" sz="8800" b="1" dirty="0" smtClean="0">
                <a:ln w="22225">
                  <a:solidFill>
                    <a:schemeClr val="accent2"/>
                  </a:solidFill>
                  <a:prstDash val="solid"/>
                </a:ln>
                <a:solidFill>
                  <a:srgbClr val="00B0F0"/>
                </a:solidFill>
              </a:rPr>
              <a:t>DIGESTIÓN</a:t>
            </a:r>
            <a:endParaRPr lang="es-MX" sz="88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407942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660400"/>
            <a:ext cx="10138610" cy="1147618"/>
          </a:xfrm>
        </p:spPr>
        <p:txBody>
          <a:bodyPr>
            <a:noAutofit/>
          </a:bodyPr>
          <a:lstStyle/>
          <a:p>
            <a:pPr algn="r"/>
            <a:r>
              <a:rPr lang="es-MX" sz="3600" dirty="0" smtClean="0">
                <a:solidFill>
                  <a:schemeClr val="accent4">
                    <a:lumMod val="60000"/>
                    <a:lumOff val="40000"/>
                  </a:schemeClr>
                </a:solidFill>
              </a:rPr>
              <a:t>DIGESTIÓN</a:t>
            </a:r>
            <a:r>
              <a:rPr lang="es-MX" dirty="0" smtClean="0"/>
              <a:t/>
            </a:r>
            <a:br>
              <a:rPr lang="es-MX" dirty="0" smtClean="0"/>
            </a:br>
            <a:endParaRPr lang="es-MX" dirty="0"/>
          </a:p>
        </p:txBody>
      </p:sp>
      <p:sp>
        <p:nvSpPr>
          <p:cNvPr id="3" name="Subtítulo 2"/>
          <p:cNvSpPr>
            <a:spLocks noGrp="1"/>
          </p:cNvSpPr>
          <p:nvPr>
            <p:ph type="subTitle" idx="1"/>
          </p:nvPr>
        </p:nvSpPr>
        <p:spPr>
          <a:xfrm>
            <a:off x="423333" y="914401"/>
            <a:ext cx="11239277" cy="5655734"/>
          </a:xfrm>
          <a:solidFill>
            <a:schemeClr val="accent6">
              <a:lumMod val="40000"/>
              <a:lumOff val="60000"/>
            </a:schemeClr>
          </a:solidFill>
        </p:spPr>
        <p:txBody>
          <a:bodyPr>
            <a:normAutofit lnSpcReduction="10000"/>
          </a:bodyPr>
          <a:lstStyle/>
          <a:p>
            <a:pPr algn="just"/>
            <a:r>
              <a:rPr lang="es-MX" sz="2800" dirty="0" smtClean="0"/>
              <a:t>La digestión de los carbohidratos inicia en la BOCA con la saliva.</a:t>
            </a:r>
          </a:p>
          <a:p>
            <a:pPr algn="just"/>
            <a:r>
              <a:rPr lang="es-MX" sz="2800" dirty="0" smtClean="0"/>
              <a:t>Esta secreción mixta de varias glándulas tiene pH de 6.4 a 6.9 y contiene la </a:t>
            </a:r>
            <a:r>
              <a:rPr lang="es-MX" sz="2800" i="1" dirty="0" smtClean="0">
                <a:solidFill>
                  <a:srgbClr val="00B050"/>
                </a:solidFill>
              </a:rPr>
              <a:t>amilasa salival </a:t>
            </a:r>
            <a:r>
              <a:rPr lang="es-MX" sz="2800" dirty="0" smtClean="0"/>
              <a:t>(ptialina), enzima que actúa sobre el almidón y el glucógeno y produce cantidades moderadas de maltosa. Su pH óptimo es de 5.5 a 6.5, por lo que en cuanto llega al estómago (pH de 0.85) se desactiva. </a:t>
            </a:r>
          </a:p>
          <a:p>
            <a:pPr algn="just"/>
            <a:endParaRPr lang="es-MX" sz="1100" dirty="0" smtClean="0"/>
          </a:p>
          <a:p>
            <a:pPr algn="just"/>
            <a:endParaRPr lang="es-MX" sz="1100" dirty="0"/>
          </a:p>
          <a:p>
            <a:pPr algn="just"/>
            <a:endParaRPr lang="es-MX" sz="1100" dirty="0" smtClean="0"/>
          </a:p>
          <a:p>
            <a:pPr algn="just"/>
            <a:endParaRPr lang="es-MX" sz="1100" dirty="0"/>
          </a:p>
          <a:p>
            <a:pPr algn="just"/>
            <a:endParaRPr lang="es-MX" sz="1100" dirty="0" smtClean="0"/>
          </a:p>
          <a:p>
            <a:pPr algn="just"/>
            <a:endParaRPr lang="es-MX" sz="1100" dirty="0"/>
          </a:p>
          <a:p>
            <a:pPr algn="just"/>
            <a:endParaRPr lang="es-MX" sz="1100" dirty="0" smtClean="0"/>
          </a:p>
          <a:p>
            <a:pPr algn="just"/>
            <a:endParaRPr lang="es-MX" sz="1100" dirty="0"/>
          </a:p>
          <a:p>
            <a:pPr algn="just"/>
            <a:endParaRPr lang="es-MX" sz="1100" dirty="0" smtClean="0"/>
          </a:p>
          <a:p>
            <a:pPr algn="just"/>
            <a:endParaRPr lang="es-MX" sz="1100" dirty="0"/>
          </a:p>
          <a:p>
            <a:pPr algn="just"/>
            <a:endParaRPr lang="es-MX" sz="1100" dirty="0" smtClean="0"/>
          </a:p>
          <a:p>
            <a:pPr algn="just">
              <a:lnSpc>
                <a:spcPct val="110000"/>
              </a:lnSpc>
              <a:spcBef>
                <a:spcPts val="0"/>
              </a:spcBef>
            </a:pPr>
            <a:r>
              <a:rPr lang="es-MX" sz="1400" dirty="0" smtClean="0"/>
              <a:t>Fuente imagen:  </a:t>
            </a:r>
          </a:p>
          <a:p>
            <a:pPr algn="just">
              <a:lnSpc>
                <a:spcPct val="110000"/>
              </a:lnSpc>
              <a:spcBef>
                <a:spcPts val="0"/>
              </a:spcBef>
            </a:pPr>
            <a:r>
              <a:rPr lang="es-MX" sz="1400" i="1" dirty="0" smtClean="0"/>
              <a:t>https</a:t>
            </a:r>
            <a:r>
              <a:rPr lang="es-MX" sz="1400" i="1" dirty="0"/>
              <a:t>://bioquimicadental.wordpress.com/page/4/ </a:t>
            </a:r>
            <a:endParaRPr lang="es-MX" sz="1400" i="1" dirty="0" smtClean="0"/>
          </a:p>
          <a:p>
            <a:pPr algn="just">
              <a:lnSpc>
                <a:spcPct val="110000"/>
              </a:lnSpc>
              <a:spcBef>
                <a:spcPts val="0"/>
              </a:spcBef>
            </a:pPr>
            <a:r>
              <a:rPr lang="es-MX" sz="1400" dirty="0" smtClean="0"/>
              <a:t>Sitio de acceso abierto</a:t>
            </a:r>
            <a:endParaRPr lang="es-MX" sz="1400" dirty="0"/>
          </a:p>
        </p:txBody>
      </p:sp>
      <p:pic>
        <p:nvPicPr>
          <p:cNvPr id="5" name="Imagen 4"/>
          <p:cNvPicPr>
            <a:picLocks noChangeAspect="1"/>
          </p:cNvPicPr>
          <p:nvPr/>
        </p:nvPicPr>
        <p:blipFill>
          <a:blip r:embed="rId2"/>
          <a:stretch>
            <a:fillRect/>
          </a:stretch>
        </p:blipFill>
        <p:spPr>
          <a:xfrm>
            <a:off x="4502604" y="2963334"/>
            <a:ext cx="5384590" cy="3454400"/>
          </a:xfrm>
          <a:prstGeom prst="rect">
            <a:avLst/>
          </a:prstGeom>
        </p:spPr>
      </p:pic>
    </p:spTree>
    <p:extLst>
      <p:ext uri="{BB962C8B-B14F-4D97-AF65-F5344CB8AC3E}">
        <p14:creationId xmlns:p14="http://schemas.microsoft.com/office/powerpoint/2010/main" val="1091833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88166" y="287867"/>
            <a:ext cx="10074443" cy="1574799"/>
          </a:xfrm>
        </p:spPr>
        <p:txBody>
          <a:bodyPr>
            <a:normAutofit/>
          </a:bodyPr>
          <a:lstStyle/>
          <a:p>
            <a:pPr algn="r"/>
            <a:r>
              <a:rPr lang="es-MX" sz="3600" dirty="0" smtClean="0">
                <a:solidFill>
                  <a:schemeClr val="accent4">
                    <a:lumMod val="60000"/>
                    <a:lumOff val="40000"/>
                  </a:schemeClr>
                </a:solidFill>
              </a:rPr>
              <a:t>DIGESTIÓN</a:t>
            </a:r>
            <a:r>
              <a:rPr lang="es-MX" dirty="0" smtClean="0"/>
              <a:t/>
            </a:r>
            <a:br>
              <a:rPr lang="es-MX" dirty="0" smtClean="0"/>
            </a:br>
            <a:endParaRPr lang="es-MX" dirty="0"/>
          </a:p>
        </p:txBody>
      </p:sp>
      <p:sp>
        <p:nvSpPr>
          <p:cNvPr id="3" name="Subtítulo 2"/>
          <p:cNvSpPr>
            <a:spLocks noGrp="1"/>
          </p:cNvSpPr>
          <p:nvPr>
            <p:ph type="subTitle" idx="1"/>
          </p:nvPr>
        </p:nvSpPr>
        <p:spPr>
          <a:xfrm>
            <a:off x="657725" y="1100667"/>
            <a:ext cx="11004885" cy="5454512"/>
          </a:xfrm>
          <a:solidFill>
            <a:schemeClr val="accent6">
              <a:lumMod val="40000"/>
              <a:lumOff val="60000"/>
            </a:schemeClr>
          </a:solidFill>
        </p:spPr>
        <p:txBody>
          <a:bodyPr>
            <a:normAutofit lnSpcReduction="10000"/>
          </a:bodyPr>
          <a:lstStyle/>
          <a:p>
            <a:pPr algn="just"/>
            <a:r>
              <a:rPr lang="es-MX" dirty="0" smtClean="0"/>
              <a:t>En el INTESTINO DELGADO, se vierte la secreción pancreática en su primera parte: el duodeno.</a:t>
            </a:r>
          </a:p>
          <a:p>
            <a:pPr algn="just"/>
            <a:endParaRPr lang="es-MX" dirty="0" smtClean="0"/>
          </a:p>
          <a:p>
            <a:pPr algn="just"/>
            <a:r>
              <a:rPr lang="es-MX" dirty="0"/>
              <a:t>Este jugo contiene  las siguientes enzimas: </a:t>
            </a:r>
            <a:r>
              <a:rPr lang="es-MX" dirty="0" smtClean="0"/>
              <a:t>    </a:t>
            </a:r>
            <a:endParaRPr lang="es-MX" dirty="0"/>
          </a:p>
          <a:p>
            <a:pPr marL="342900" indent="-342900" algn="just">
              <a:buFont typeface="Arial" panose="020B0604020202020204" pitchFamily="34" charset="0"/>
              <a:buChar char="•"/>
            </a:pPr>
            <a:r>
              <a:rPr lang="es-MX" dirty="0"/>
              <a:t>La </a:t>
            </a:r>
            <a:r>
              <a:rPr lang="es-MX" i="1" dirty="0">
                <a:solidFill>
                  <a:srgbClr val="00B050"/>
                </a:solidFill>
              </a:rPr>
              <a:t>amilasa pancreática </a:t>
            </a:r>
            <a:r>
              <a:rPr lang="es-MX" dirty="0"/>
              <a:t>que sigue degradando </a:t>
            </a:r>
            <a:endParaRPr lang="es-MX" dirty="0" smtClean="0"/>
          </a:p>
          <a:p>
            <a:pPr algn="just"/>
            <a:r>
              <a:rPr lang="es-MX" dirty="0"/>
              <a:t> </a:t>
            </a:r>
            <a:r>
              <a:rPr lang="es-MX" dirty="0" smtClean="0"/>
              <a:t>     polisacáridos </a:t>
            </a:r>
            <a:r>
              <a:rPr lang="es-MX" dirty="0"/>
              <a:t>a maltosa</a:t>
            </a:r>
          </a:p>
          <a:p>
            <a:pPr marL="342900" indent="-342900" algn="just">
              <a:buFont typeface="Arial" panose="020B0604020202020204" pitchFamily="34" charset="0"/>
              <a:buChar char="•"/>
            </a:pPr>
            <a:r>
              <a:rPr lang="es-MX" dirty="0"/>
              <a:t>La </a:t>
            </a:r>
            <a:r>
              <a:rPr lang="es-MX" i="1" dirty="0">
                <a:solidFill>
                  <a:srgbClr val="00B050"/>
                </a:solidFill>
              </a:rPr>
              <a:t>maltasa</a:t>
            </a:r>
            <a:r>
              <a:rPr lang="es-MX" dirty="0"/>
              <a:t> que convierte maltosa en glucosa</a:t>
            </a:r>
          </a:p>
          <a:p>
            <a:pPr algn="just"/>
            <a:r>
              <a:rPr lang="es-MX" dirty="0" smtClean="0"/>
              <a:t>                                                                                                              </a:t>
            </a:r>
            <a:r>
              <a:rPr lang="es-MX" sz="1200" dirty="0" smtClean="0"/>
              <a:t>Fuente: </a:t>
            </a:r>
            <a:r>
              <a:rPr lang="es-MX" sz="1200" i="1" dirty="0" err="1" smtClean="0"/>
              <a:t>Creative</a:t>
            </a:r>
            <a:r>
              <a:rPr lang="es-MX" sz="1200" i="1" dirty="0" smtClean="0"/>
              <a:t> </a:t>
            </a:r>
            <a:r>
              <a:rPr lang="es-MX" sz="1200" i="1" dirty="0" err="1" smtClean="0"/>
              <a:t>Commons</a:t>
            </a:r>
            <a:endParaRPr lang="es-MX" sz="1200" i="1" dirty="0" smtClean="0"/>
          </a:p>
          <a:p>
            <a:pPr algn="just"/>
            <a:endParaRPr lang="es-MX" sz="1200" i="1" dirty="0"/>
          </a:p>
          <a:p>
            <a:pPr algn="just"/>
            <a:endParaRPr lang="es-MX" sz="1200" i="1" dirty="0" smtClean="0"/>
          </a:p>
          <a:p>
            <a:pPr algn="just"/>
            <a:endParaRPr lang="es-MX" sz="1200" i="1" dirty="0"/>
          </a:p>
          <a:p>
            <a:pPr algn="just"/>
            <a:endParaRPr lang="es-MX" sz="1200" i="1" dirty="0" smtClean="0"/>
          </a:p>
          <a:p>
            <a:pPr algn="just"/>
            <a:endParaRPr lang="es-MX" sz="1200" i="1" dirty="0"/>
          </a:p>
          <a:p>
            <a:pPr algn="just">
              <a:lnSpc>
                <a:spcPct val="110000"/>
              </a:lnSpc>
              <a:spcBef>
                <a:spcPts val="0"/>
              </a:spcBef>
            </a:pPr>
            <a:endParaRPr lang="es-MX" sz="1200" dirty="0" smtClean="0"/>
          </a:p>
          <a:p>
            <a:pPr algn="just">
              <a:lnSpc>
                <a:spcPct val="110000"/>
              </a:lnSpc>
              <a:spcBef>
                <a:spcPts val="0"/>
              </a:spcBef>
            </a:pPr>
            <a:r>
              <a:rPr lang="es-MX" sz="1200" dirty="0" smtClean="0"/>
              <a:t>Fuente</a:t>
            </a:r>
            <a:r>
              <a:rPr lang="es-MX" sz="1200" dirty="0"/>
              <a:t>: </a:t>
            </a:r>
            <a:endParaRPr lang="es-MX" sz="1200" dirty="0" smtClean="0"/>
          </a:p>
          <a:p>
            <a:pPr algn="just">
              <a:lnSpc>
                <a:spcPct val="110000"/>
              </a:lnSpc>
              <a:spcBef>
                <a:spcPts val="0"/>
              </a:spcBef>
            </a:pPr>
            <a:r>
              <a:rPr lang="es-MX" sz="1200" dirty="0" smtClean="0">
                <a:hlinkClick r:id="rId2"/>
              </a:rPr>
              <a:t>http</a:t>
            </a:r>
            <a:r>
              <a:rPr lang="es-MX" sz="1200" dirty="0">
                <a:hlinkClick r:id="rId2"/>
              </a:rPr>
              <a:t>://janoconsulta.blogspot.com/2015/04</a:t>
            </a:r>
            <a:r>
              <a:rPr lang="es-MX" sz="1200" dirty="0" smtClean="0">
                <a:hlinkClick r:id="rId2"/>
              </a:rPr>
              <a:t>/</a:t>
            </a:r>
            <a:endParaRPr lang="es-MX" sz="1200" dirty="0" smtClean="0"/>
          </a:p>
          <a:p>
            <a:pPr algn="just">
              <a:lnSpc>
                <a:spcPct val="110000"/>
              </a:lnSpc>
              <a:spcBef>
                <a:spcPts val="0"/>
              </a:spcBef>
            </a:pPr>
            <a:r>
              <a:rPr lang="es-MX" sz="1300" dirty="0" smtClean="0"/>
              <a:t>Sitio de acceso abierto</a:t>
            </a:r>
            <a:endParaRPr lang="es-MX" sz="1300" dirty="0"/>
          </a:p>
          <a:p>
            <a:pPr algn="just">
              <a:lnSpc>
                <a:spcPct val="110000"/>
              </a:lnSpc>
              <a:spcBef>
                <a:spcPts val="0"/>
              </a:spcBef>
            </a:pPr>
            <a:endParaRPr lang="es-MX" dirty="0" smtClean="0"/>
          </a:p>
          <a:p>
            <a:pPr algn="just"/>
            <a:endParaRPr lang="es-MX" dirty="0"/>
          </a:p>
          <a:p>
            <a:pPr algn="just"/>
            <a:endParaRPr lang="es-MX" dirty="0" smtClean="0"/>
          </a:p>
          <a:p>
            <a:pPr algn="just"/>
            <a:endParaRPr lang="es-MX" dirty="0"/>
          </a:p>
          <a:p>
            <a:pPr algn="just"/>
            <a:endParaRPr lang="es-MX" dirty="0"/>
          </a:p>
          <a:p>
            <a:pPr algn="just"/>
            <a:endParaRPr lang="es-MX" dirty="0" smtClean="0"/>
          </a:p>
        </p:txBody>
      </p:sp>
      <p:pic>
        <p:nvPicPr>
          <p:cNvPr id="6" name="Imagen 5" descr="Resultado de imagen para hidrÃ³lisis de la maltosa en glucosa con maltasa"/>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5568" y="4208922"/>
            <a:ext cx="3685989" cy="2108645"/>
          </a:xfrm>
          <a:prstGeom prst="rect">
            <a:avLst/>
          </a:prstGeom>
          <a:noFill/>
          <a:ln>
            <a:noFill/>
          </a:ln>
        </p:spPr>
      </p:pic>
      <p:pic>
        <p:nvPicPr>
          <p:cNvPr id="7" name="Imagen 6" descr="Resultado de imagen para creative commons duodeno"/>
          <p:cNvPicPr/>
          <p:nvPr/>
        </p:nvPicPr>
        <p:blipFill>
          <a:blip r:embed="rId4">
            <a:extLst>
              <a:ext uri="{28A0092B-C50C-407E-A947-70E740481C1C}">
                <a14:useLocalDpi xmlns:a14="http://schemas.microsoft.com/office/drawing/2010/main" val="0"/>
              </a:ext>
            </a:extLst>
          </a:blip>
          <a:srcRect/>
          <a:stretch>
            <a:fillRect/>
          </a:stretch>
        </p:blipFill>
        <p:spPr bwMode="auto">
          <a:xfrm>
            <a:off x="7943850" y="1543283"/>
            <a:ext cx="2857500" cy="2447925"/>
          </a:xfrm>
          <a:prstGeom prst="rect">
            <a:avLst/>
          </a:prstGeom>
          <a:noFill/>
          <a:ln>
            <a:noFill/>
          </a:ln>
        </p:spPr>
      </p:pic>
    </p:spTree>
    <p:extLst>
      <p:ext uri="{BB962C8B-B14F-4D97-AF65-F5344CB8AC3E}">
        <p14:creationId xmlns:p14="http://schemas.microsoft.com/office/powerpoint/2010/main" val="3304505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588166" y="287867"/>
            <a:ext cx="10074443" cy="1285439"/>
          </a:xfrm>
        </p:spPr>
        <p:txBody>
          <a:bodyPr>
            <a:noAutofit/>
          </a:bodyPr>
          <a:lstStyle/>
          <a:p>
            <a:pPr algn="r"/>
            <a:r>
              <a:rPr lang="es-MX" sz="3600" dirty="0" smtClean="0">
                <a:solidFill>
                  <a:schemeClr val="accent4">
                    <a:lumMod val="60000"/>
                    <a:lumOff val="40000"/>
                  </a:schemeClr>
                </a:solidFill>
              </a:rPr>
              <a:t>DIGESTIÓN</a:t>
            </a:r>
            <a:r>
              <a:rPr lang="es-MX" sz="3600" dirty="0" smtClean="0"/>
              <a:t/>
            </a:r>
            <a:br>
              <a:rPr lang="es-MX" sz="3600" dirty="0" smtClean="0"/>
            </a:br>
            <a:endParaRPr lang="es-MX" sz="3600" dirty="0"/>
          </a:p>
        </p:txBody>
      </p:sp>
      <p:sp>
        <p:nvSpPr>
          <p:cNvPr id="3" name="Subtítulo 2"/>
          <p:cNvSpPr>
            <a:spLocks noGrp="1"/>
          </p:cNvSpPr>
          <p:nvPr>
            <p:ph type="subTitle" idx="1"/>
          </p:nvPr>
        </p:nvSpPr>
        <p:spPr>
          <a:xfrm>
            <a:off x="657725" y="1100667"/>
            <a:ext cx="11004885" cy="5235965"/>
          </a:xfrm>
          <a:solidFill>
            <a:schemeClr val="accent6">
              <a:lumMod val="40000"/>
              <a:lumOff val="60000"/>
            </a:schemeClr>
          </a:solidFill>
        </p:spPr>
        <p:txBody>
          <a:bodyPr>
            <a:normAutofit/>
          </a:bodyPr>
          <a:lstStyle/>
          <a:p>
            <a:pPr algn="just"/>
            <a:r>
              <a:rPr lang="es-MX" dirty="0" smtClean="0"/>
              <a:t>En el INTESTINO DELGADO, se vierte la secreción pancreática que contiene  las siguientes enzimas: </a:t>
            </a:r>
          </a:p>
          <a:p>
            <a:pPr marL="342900" indent="-342900" algn="just">
              <a:buFont typeface="Arial" panose="020B0604020202020204" pitchFamily="34" charset="0"/>
              <a:buChar char="•"/>
            </a:pPr>
            <a:r>
              <a:rPr lang="es-MX" dirty="0" smtClean="0"/>
              <a:t>La </a:t>
            </a:r>
            <a:r>
              <a:rPr lang="es-MX" i="1" dirty="0" smtClean="0">
                <a:solidFill>
                  <a:srgbClr val="00B050"/>
                </a:solidFill>
              </a:rPr>
              <a:t>amilasa pancreática </a:t>
            </a:r>
            <a:r>
              <a:rPr lang="es-MX" dirty="0" smtClean="0"/>
              <a:t>que sigue degradando polisacáridos a maltosa</a:t>
            </a:r>
          </a:p>
          <a:p>
            <a:pPr marL="342900" indent="-342900" algn="just">
              <a:buFont typeface="Arial" panose="020B0604020202020204" pitchFamily="34" charset="0"/>
              <a:buChar char="•"/>
            </a:pPr>
            <a:r>
              <a:rPr lang="es-MX" dirty="0" smtClean="0"/>
              <a:t>La </a:t>
            </a:r>
            <a:r>
              <a:rPr lang="es-MX" i="1" dirty="0" smtClean="0">
                <a:solidFill>
                  <a:srgbClr val="00B050"/>
                </a:solidFill>
              </a:rPr>
              <a:t>maltasa</a:t>
            </a:r>
            <a:r>
              <a:rPr lang="es-MX" dirty="0" smtClean="0"/>
              <a:t> que convierte maltosa en glucosa</a:t>
            </a:r>
          </a:p>
          <a:p>
            <a:pPr algn="just"/>
            <a:r>
              <a:rPr lang="es-MX" dirty="0" smtClean="0"/>
              <a:t>Además</a:t>
            </a:r>
            <a:r>
              <a:rPr lang="es-MX" dirty="0"/>
              <a:t>, las células de la mucosa intestinal </a:t>
            </a:r>
            <a:endParaRPr lang="es-MX" dirty="0" smtClean="0"/>
          </a:p>
          <a:p>
            <a:pPr algn="just"/>
            <a:r>
              <a:rPr lang="es-MX" dirty="0" smtClean="0"/>
              <a:t>secretan </a:t>
            </a:r>
            <a:r>
              <a:rPr lang="es-MX" dirty="0"/>
              <a:t>el </a:t>
            </a:r>
            <a:r>
              <a:rPr lang="es-MX" i="1" dirty="0" err="1">
                <a:solidFill>
                  <a:srgbClr val="0070C0"/>
                </a:solidFill>
              </a:rPr>
              <a:t>succus</a:t>
            </a:r>
            <a:r>
              <a:rPr lang="es-MX" i="1" dirty="0">
                <a:solidFill>
                  <a:srgbClr val="0070C0"/>
                </a:solidFill>
              </a:rPr>
              <a:t> </a:t>
            </a:r>
            <a:r>
              <a:rPr lang="es-MX" i="1" dirty="0" err="1">
                <a:solidFill>
                  <a:srgbClr val="0070C0"/>
                </a:solidFill>
              </a:rPr>
              <a:t>entericus</a:t>
            </a:r>
            <a:r>
              <a:rPr lang="es-MX" dirty="0"/>
              <a:t>, mezcla que contiene </a:t>
            </a:r>
            <a:endParaRPr lang="es-MX" dirty="0" smtClean="0"/>
          </a:p>
          <a:p>
            <a:pPr algn="just"/>
            <a:r>
              <a:rPr lang="es-MX" i="1" dirty="0" smtClean="0">
                <a:solidFill>
                  <a:srgbClr val="00B050"/>
                </a:solidFill>
              </a:rPr>
              <a:t>maltasa</a:t>
            </a:r>
            <a:r>
              <a:rPr lang="es-MX" i="1" dirty="0">
                <a:solidFill>
                  <a:srgbClr val="00B050"/>
                </a:solidFill>
              </a:rPr>
              <a:t>, </a:t>
            </a:r>
            <a:r>
              <a:rPr lang="es-MX" i="1" dirty="0" err="1" smtClean="0">
                <a:solidFill>
                  <a:srgbClr val="00B050"/>
                </a:solidFill>
              </a:rPr>
              <a:t>invertasa</a:t>
            </a:r>
            <a:r>
              <a:rPr lang="es-MX" i="1" dirty="0" smtClean="0">
                <a:solidFill>
                  <a:srgbClr val="00B050"/>
                </a:solidFill>
              </a:rPr>
              <a:t> </a:t>
            </a:r>
            <a:r>
              <a:rPr lang="es-MX" dirty="0" smtClean="0">
                <a:solidFill>
                  <a:srgbClr val="00B050"/>
                </a:solidFill>
              </a:rPr>
              <a:t>(</a:t>
            </a:r>
            <a:r>
              <a:rPr lang="es-MX" dirty="0" err="1" smtClean="0">
                <a:solidFill>
                  <a:srgbClr val="00B050"/>
                </a:solidFill>
              </a:rPr>
              <a:t>sacarasa</a:t>
            </a:r>
            <a:r>
              <a:rPr lang="es-MX" dirty="0" smtClean="0">
                <a:solidFill>
                  <a:srgbClr val="00B050"/>
                </a:solidFill>
              </a:rPr>
              <a:t>) </a:t>
            </a:r>
            <a:r>
              <a:rPr lang="es-MX" dirty="0">
                <a:solidFill>
                  <a:srgbClr val="00B050"/>
                </a:solidFill>
              </a:rPr>
              <a:t>y</a:t>
            </a:r>
            <a:r>
              <a:rPr lang="es-MX" i="1" dirty="0">
                <a:solidFill>
                  <a:srgbClr val="00B050"/>
                </a:solidFill>
              </a:rPr>
              <a:t> lactasa</a:t>
            </a:r>
            <a:r>
              <a:rPr lang="es-MX" dirty="0">
                <a:solidFill>
                  <a:srgbClr val="00B050"/>
                </a:solidFill>
              </a:rPr>
              <a:t> </a:t>
            </a:r>
            <a:r>
              <a:rPr lang="es-MX" dirty="0"/>
              <a:t>para hidrolizar </a:t>
            </a:r>
            <a:endParaRPr lang="es-MX" dirty="0" smtClean="0"/>
          </a:p>
          <a:p>
            <a:pPr algn="just"/>
            <a:r>
              <a:rPr lang="es-MX" dirty="0" smtClean="0"/>
              <a:t>maltosa</a:t>
            </a:r>
            <a:r>
              <a:rPr lang="es-MX" dirty="0"/>
              <a:t>, </a:t>
            </a:r>
            <a:r>
              <a:rPr lang="es-MX" dirty="0" smtClean="0"/>
              <a:t>sacarosa </a:t>
            </a:r>
            <a:r>
              <a:rPr lang="es-MX" dirty="0"/>
              <a:t>y </a:t>
            </a:r>
            <a:r>
              <a:rPr lang="es-MX" dirty="0" smtClean="0"/>
              <a:t>lactosa </a:t>
            </a:r>
            <a:r>
              <a:rPr lang="es-MX" dirty="0"/>
              <a:t>respectivamente. </a:t>
            </a:r>
            <a:r>
              <a:rPr lang="es-MX" dirty="0" smtClean="0"/>
              <a:t>                                               </a:t>
            </a:r>
            <a:r>
              <a:rPr lang="es-MX" sz="1200" dirty="0" smtClean="0"/>
              <a:t>Fuente</a:t>
            </a:r>
            <a:r>
              <a:rPr lang="es-MX" sz="1200" dirty="0"/>
              <a:t>: </a:t>
            </a:r>
            <a:r>
              <a:rPr lang="es-MX" sz="1200" i="1" dirty="0" err="1"/>
              <a:t>Creative</a:t>
            </a:r>
            <a:r>
              <a:rPr lang="es-MX" sz="1200" i="1" dirty="0"/>
              <a:t> </a:t>
            </a:r>
            <a:r>
              <a:rPr lang="es-MX" sz="1200" i="1" dirty="0" err="1"/>
              <a:t>Commons</a:t>
            </a:r>
            <a:endParaRPr lang="es-MX" sz="1200" dirty="0"/>
          </a:p>
          <a:p>
            <a:pPr algn="just"/>
            <a:endParaRPr lang="es-MX" dirty="0" smtClean="0"/>
          </a:p>
          <a:p>
            <a:pPr algn="just"/>
            <a:endParaRPr lang="es-MX" dirty="0"/>
          </a:p>
          <a:p>
            <a:pPr algn="just"/>
            <a:endParaRPr lang="es-MX" dirty="0" smtClean="0"/>
          </a:p>
        </p:txBody>
      </p:sp>
      <p:pic>
        <p:nvPicPr>
          <p:cNvPr id="7" name="Imagen 6"/>
          <p:cNvPicPr>
            <a:picLocks noChangeAspect="1"/>
          </p:cNvPicPr>
          <p:nvPr/>
        </p:nvPicPr>
        <p:blipFill>
          <a:blip r:embed="rId2"/>
          <a:stretch>
            <a:fillRect/>
          </a:stretch>
        </p:blipFill>
        <p:spPr>
          <a:xfrm>
            <a:off x="776479" y="4593091"/>
            <a:ext cx="5600700" cy="1590675"/>
          </a:xfrm>
          <a:prstGeom prst="rect">
            <a:avLst/>
          </a:prstGeom>
        </p:spPr>
      </p:pic>
      <p:pic>
        <p:nvPicPr>
          <p:cNvPr id="8" name="Imagen 7" descr="Resultado de imagen para hidrÃ³lisis de la sacarosa con invertasa"/>
          <p:cNvPicPr/>
          <p:nvPr/>
        </p:nvPicPr>
        <p:blipFill>
          <a:blip r:embed="rId3">
            <a:extLst>
              <a:ext uri="{28A0092B-C50C-407E-A947-70E740481C1C}">
                <a14:useLocalDpi xmlns:a14="http://schemas.microsoft.com/office/drawing/2010/main" val="0"/>
              </a:ext>
            </a:extLst>
          </a:blip>
          <a:srcRect/>
          <a:stretch>
            <a:fillRect/>
          </a:stretch>
        </p:blipFill>
        <p:spPr bwMode="auto">
          <a:xfrm>
            <a:off x="6495933" y="4593091"/>
            <a:ext cx="4714373" cy="1439574"/>
          </a:xfrm>
          <a:prstGeom prst="rect">
            <a:avLst/>
          </a:prstGeom>
          <a:noFill/>
          <a:ln>
            <a:noFill/>
          </a:ln>
        </p:spPr>
      </p:pic>
    </p:spTree>
    <p:extLst>
      <p:ext uri="{BB962C8B-B14F-4D97-AF65-F5344CB8AC3E}">
        <p14:creationId xmlns:p14="http://schemas.microsoft.com/office/powerpoint/2010/main" val="2936348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58190" y="1828800"/>
            <a:ext cx="10515600" cy="2868930"/>
          </a:xfrm>
          <a:solidFill>
            <a:schemeClr val="accent4">
              <a:lumMod val="60000"/>
              <a:lumOff val="40000"/>
            </a:schemeClr>
          </a:solidFill>
        </p:spPr>
        <p:txBody>
          <a:bodyPr>
            <a:normAutofit/>
          </a:bodyPr>
          <a:lstStyle/>
          <a:p>
            <a:pPr algn="ctr"/>
            <a:r>
              <a:rPr lang="es-MX" sz="8800" b="1" dirty="0" smtClean="0">
                <a:ln w="22225">
                  <a:solidFill>
                    <a:schemeClr val="accent2"/>
                  </a:solidFill>
                  <a:prstDash val="solid"/>
                </a:ln>
                <a:solidFill>
                  <a:srgbClr val="00B0F0"/>
                </a:solidFill>
              </a:rPr>
              <a:t>ABSORCIÓN</a:t>
            </a:r>
            <a:endParaRPr lang="es-MX" sz="8800" b="1" dirty="0">
              <a:ln w="22225">
                <a:solidFill>
                  <a:schemeClr val="accent2"/>
                </a:solidFill>
                <a:prstDash val="solid"/>
              </a:ln>
              <a:solidFill>
                <a:srgbClr val="00B0F0"/>
              </a:solidFill>
            </a:endParaRPr>
          </a:p>
        </p:txBody>
      </p:sp>
    </p:spTree>
    <p:extLst>
      <p:ext uri="{BB962C8B-B14F-4D97-AF65-F5344CB8AC3E}">
        <p14:creationId xmlns:p14="http://schemas.microsoft.com/office/powerpoint/2010/main" val="3494181790"/>
      </p:ext>
    </p:extLst>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1726</TotalTime>
  <Words>1415</Words>
  <Application>Microsoft Office PowerPoint</Application>
  <PresentationFormat>Panorámica</PresentationFormat>
  <Paragraphs>340</Paragraphs>
  <Slides>31</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31</vt:i4>
      </vt:variant>
    </vt:vector>
  </HeadingPairs>
  <TitlesOfParts>
    <vt:vector size="39" baseType="lpstr">
      <vt:lpstr>Arabic Typesetting</vt:lpstr>
      <vt:lpstr>Arial</vt:lpstr>
      <vt:lpstr>Calibri</vt:lpstr>
      <vt:lpstr>Calibri Light</vt:lpstr>
      <vt:lpstr>Cambria Math</vt:lpstr>
      <vt:lpstr>Wingdings</vt:lpstr>
      <vt:lpstr>1_Tema de Office</vt:lpstr>
      <vt:lpstr>Tema de Office</vt:lpstr>
      <vt:lpstr> Asignatura optativa del bachillerato: BIOQUÍMICA  METABOLISMO DE CARBOHIDRATOS </vt:lpstr>
      <vt:lpstr> INTRODUCCIÓN  Propósito de la materia: Analiza la estructura, nomenclatura y función de los carbohidratos, lípidos y proteínas en los seres vivos e identifica las funciones de los ácidos nucleicos para entender su importancia en la transmisión genética.  Propósito del módulo I: Comprende la estructura, nomenclatura y función de los carbohidratos en los seres vivos, así como las bases para el estudio de la Bioquímica.  En esta presentación, el metabolismo de los carbohidratos se explica desde la entrada de estas biomoléculas al organismo hasta que se transforman totalmente en energía, así como los posibles caminos que pueden tomar en diferentes condiciones de acuerdo a las necesidades del cuerpo. Se presentan los procesos de digestión, absorción, almacenamiento y oxidación, explicados de una manera sencilla y clara, apoyándose de imágenes.   Se trata de un gran apoyo para el estudiante ya que tanto en el programa como en la planeación didáctica sólo aparecen las rutas catabólicas relacionadas con la oxidación, etapa final del metabolismo, dejando una gran incógnita en el alumno de cómo llegó la glucosa hasta la célula a partir de los carbohidratos que consumimos.   Además, se presenta también la ruta anabólica de la glucogénesis, permitiéndole comprender los dos procesos complementarios del metabolismo.  </vt:lpstr>
      <vt:lpstr>GUÍA DE USO  Se recomienda ver la presentación en pantalla completa para poder activar los hipervínculos.  Algunos hipervínculos nos llevan a diapositivas relacionadas, pero otros nos transfieren a páginas de Internet, por lo que es necesario estar conectados a la red para poder visualizarlos, con un navegador Mozilla o Chrome.   Se usa un código de colores para la diferente clase de sustancias o procesos:  verde: enzimas morado: hormonas azul: para destacar naranja: moléculas generadoras de energía  </vt:lpstr>
      <vt:lpstr>METABOLISMO DE CARBOHIDRATOS</vt:lpstr>
      <vt:lpstr>DIGESTIÓN</vt:lpstr>
      <vt:lpstr>DIGESTIÓN </vt:lpstr>
      <vt:lpstr>DIGESTIÓN </vt:lpstr>
      <vt:lpstr>DIGESTIÓN </vt:lpstr>
      <vt:lpstr>ABSORCIÓN</vt:lpstr>
      <vt:lpstr>ABSORCIÓN </vt:lpstr>
      <vt:lpstr>ABSORCIÓN </vt:lpstr>
      <vt:lpstr>Presentación de PowerPoint</vt:lpstr>
      <vt:lpstr>ALMACENAMIENTO</vt:lpstr>
      <vt:lpstr>Presentación de PowerPoint</vt:lpstr>
      <vt:lpstr>Presentación de PowerPoint</vt:lpstr>
      <vt:lpstr>RESPIRACIÓN CELULAR</vt:lpstr>
      <vt:lpstr>RESPIRACIÓN CELULAR </vt:lpstr>
      <vt:lpstr>RESPIRACIÓN CELULAR </vt:lpstr>
      <vt:lpstr>GLUCÓLISIS</vt:lpstr>
      <vt:lpstr>GLUCÓLISIS </vt:lpstr>
      <vt:lpstr>GLUCÓLISIS </vt:lpstr>
      <vt:lpstr>RESPIRACIÓN CELULAR </vt:lpstr>
      <vt:lpstr>Presentación de PowerPoint</vt:lpstr>
      <vt:lpstr>OXIDACIÓN DEL PIRUVATO</vt:lpstr>
      <vt:lpstr>OXIDACIÓN DEL PIRUVATO</vt:lpstr>
      <vt:lpstr>CICLO DE KREBS</vt:lpstr>
      <vt:lpstr>CICLO DE KREBS</vt:lpstr>
      <vt:lpstr>FOSFORILACIÓN OXIDATIVA</vt:lpstr>
      <vt:lpstr>FOSFORILACIÓN OXIDATIVA</vt:lpstr>
      <vt:lpstr>FOSFORILACIÓN OXIDATIVA</vt:lpstr>
      <vt:lpstr>REFERENCIAS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Juan Pablo García Olazábal</cp:lastModifiedBy>
  <cp:revision>136</cp:revision>
  <dcterms:created xsi:type="dcterms:W3CDTF">2017-04-27T19:39:54Z</dcterms:created>
  <dcterms:modified xsi:type="dcterms:W3CDTF">2018-09-27T14:48:03Z</dcterms:modified>
</cp:coreProperties>
</file>