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91" r:id="rId4"/>
    <p:sldId id="257" r:id="rId5"/>
    <p:sldId id="259" r:id="rId6"/>
    <p:sldId id="260" r:id="rId7"/>
    <p:sldId id="261" r:id="rId8"/>
    <p:sldId id="290" r:id="rId9"/>
    <p:sldId id="262" r:id="rId10"/>
    <p:sldId id="264" r:id="rId11"/>
    <p:sldId id="263" r:id="rId12"/>
    <p:sldId id="265" r:id="rId13"/>
    <p:sldId id="268" r:id="rId14"/>
    <p:sldId id="269" r:id="rId15"/>
    <p:sldId id="270" r:id="rId16"/>
    <p:sldId id="271" r:id="rId17"/>
    <p:sldId id="272" r:id="rId18"/>
    <p:sldId id="266" r:id="rId19"/>
    <p:sldId id="267"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9" autoAdjust="0"/>
    <p:restoredTop sz="94660"/>
  </p:normalViewPr>
  <p:slideViewPr>
    <p:cSldViewPr snapToGrid="0">
      <p:cViewPr varScale="1">
        <p:scale>
          <a:sx n="96" d="100"/>
          <a:sy n="96" d="100"/>
        </p:scale>
        <p:origin x="96"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4CF12C-67A4-4A37-9175-1C8CA4B8227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08F4AFD5-8421-4E06-B395-4E8292485526}">
      <dgm:prSet phldrT="[Texto]"/>
      <dgm:spPr/>
      <dgm:t>
        <a:bodyPr/>
        <a:lstStyle/>
        <a:p>
          <a:r>
            <a:rPr lang="es-MX" dirty="0" smtClean="0">
              <a:solidFill>
                <a:schemeClr val="tx1"/>
              </a:solidFill>
            </a:rPr>
            <a:t>La investigación es la base de la enseñanza</a:t>
          </a:r>
          <a:endParaRPr lang="es-MX" dirty="0">
            <a:solidFill>
              <a:schemeClr val="tx1"/>
            </a:solidFill>
          </a:endParaRPr>
        </a:p>
      </dgm:t>
    </dgm:pt>
    <dgm:pt modelId="{59066132-6624-499F-9ABF-CC2DD9C12B5C}" type="parTrans" cxnId="{A4852AEA-A365-47F3-9485-908C17336DE7}">
      <dgm:prSet/>
      <dgm:spPr/>
      <dgm:t>
        <a:bodyPr/>
        <a:lstStyle/>
        <a:p>
          <a:endParaRPr lang="es-MX"/>
        </a:p>
      </dgm:t>
    </dgm:pt>
    <dgm:pt modelId="{5D88549C-EA7D-4210-8A97-EB5B03BDD88E}" type="sibTrans" cxnId="{A4852AEA-A365-47F3-9485-908C17336DE7}">
      <dgm:prSet/>
      <dgm:spPr/>
      <dgm:t>
        <a:bodyPr/>
        <a:lstStyle/>
        <a:p>
          <a:endParaRPr lang="es-MX"/>
        </a:p>
      </dgm:t>
    </dgm:pt>
    <dgm:pt modelId="{E0F7949E-F7EE-421E-AC95-2F6F43037C84}">
      <dgm:prSet phldrT="[Texto]"/>
      <dgm:spPr/>
      <dgm:t>
        <a:bodyPr/>
        <a:lstStyle/>
        <a:p>
          <a:r>
            <a:rPr lang="es-MX" dirty="0" smtClean="0">
              <a:solidFill>
                <a:schemeClr val="tx1"/>
              </a:solidFill>
            </a:rPr>
            <a:t>Investigación acción</a:t>
          </a:r>
          <a:endParaRPr lang="es-MX" dirty="0">
            <a:solidFill>
              <a:schemeClr val="tx1"/>
            </a:solidFill>
          </a:endParaRPr>
        </a:p>
      </dgm:t>
    </dgm:pt>
    <dgm:pt modelId="{EEFC4E65-FA47-4CEF-AB89-2995E2D79CD4}" type="parTrans" cxnId="{9C38C8B9-6EAE-4C8F-9596-14A8C3414412}">
      <dgm:prSet/>
      <dgm:spPr/>
      <dgm:t>
        <a:bodyPr/>
        <a:lstStyle/>
        <a:p>
          <a:endParaRPr lang="es-MX"/>
        </a:p>
      </dgm:t>
    </dgm:pt>
    <dgm:pt modelId="{9A97AC21-E6FF-46F1-B309-B1779810D8BB}" type="sibTrans" cxnId="{9C38C8B9-6EAE-4C8F-9596-14A8C3414412}">
      <dgm:prSet/>
      <dgm:spPr/>
      <dgm:t>
        <a:bodyPr/>
        <a:lstStyle/>
        <a:p>
          <a:endParaRPr lang="es-MX"/>
        </a:p>
      </dgm:t>
    </dgm:pt>
    <dgm:pt modelId="{A8D5FB02-585E-4C1F-9279-5B9C338A60E6}">
      <dgm:prSet phldrT="[Texto]"/>
      <dgm:spPr/>
      <dgm:t>
        <a:bodyPr/>
        <a:lstStyle/>
        <a:p>
          <a:r>
            <a:rPr lang="es-MX" dirty="0" smtClean="0">
              <a:solidFill>
                <a:schemeClr val="tx1"/>
              </a:solidFill>
            </a:rPr>
            <a:t>El docente como investigador</a:t>
          </a:r>
          <a:endParaRPr lang="es-MX" dirty="0">
            <a:solidFill>
              <a:schemeClr val="tx1"/>
            </a:solidFill>
          </a:endParaRPr>
        </a:p>
      </dgm:t>
    </dgm:pt>
    <dgm:pt modelId="{AEFD8310-A99B-42D5-864D-B12F3F37696E}" type="parTrans" cxnId="{B8D31FD3-D734-4155-8305-292FB9336F93}">
      <dgm:prSet/>
      <dgm:spPr/>
      <dgm:t>
        <a:bodyPr/>
        <a:lstStyle/>
        <a:p>
          <a:endParaRPr lang="es-MX"/>
        </a:p>
      </dgm:t>
    </dgm:pt>
    <dgm:pt modelId="{A1103959-D0BA-4C13-9457-9E086D6DA176}" type="sibTrans" cxnId="{B8D31FD3-D734-4155-8305-292FB9336F93}">
      <dgm:prSet/>
      <dgm:spPr/>
      <dgm:t>
        <a:bodyPr/>
        <a:lstStyle/>
        <a:p>
          <a:endParaRPr lang="es-MX"/>
        </a:p>
      </dgm:t>
    </dgm:pt>
    <dgm:pt modelId="{581E91E9-D99B-4911-926D-45D1D69E2BD7}" type="pres">
      <dgm:prSet presAssocID="{BC4CF12C-67A4-4A37-9175-1C8CA4B82270}" presName="linear" presStyleCnt="0">
        <dgm:presLayoutVars>
          <dgm:dir/>
          <dgm:animLvl val="lvl"/>
          <dgm:resizeHandles val="exact"/>
        </dgm:presLayoutVars>
      </dgm:prSet>
      <dgm:spPr/>
      <dgm:t>
        <a:bodyPr/>
        <a:lstStyle/>
        <a:p>
          <a:endParaRPr lang="es-MX"/>
        </a:p>
      </dgm:t>
    </dgm:pt>
    <dgm:pt modelId="{82DD51F6-F1CF-4E39-B8A3-803F1C9B5506}" type="pres">
      <dgm:prSet presAssocID="{08F4AFD5-8421-4E06-B395-4E8292485526}" presName="parentLin" presStyleCnt="0"/>
      <dgm:spPr/>
    </dgm:pt>
    <dgm:pt modelId="{96A9DC66-EC86-4BCC-A961-58C8745A0363}" type="pres">
      <dgm:prSet presAssocID="{08F4AFD5-8421-4E06-B395-4E8292485526}" presName="parentLeftMargin" presStyleLbl="node1" presStyleIdx="0" presStyleCnt="3"/>
      <dgm:spPr/>
      <dgm:t>
        <a:bodyPr/>
        <a:lstStyle/>
        <a:p>
          <a:endParaRPr lang="es-MX"/>
        </a:p>
      </dgm:t>
    </dgm:pt>
    <dgm:pt modelId="{941B90AC-CAB5-402B-9651-A39FE544D35A}" type="pres">
      <dgm:prSet presAssocID="{08F4AFD5-8421-4E06-B395-4E8292485526}" presName="parentText" presStyleLbl="node1" presStyleIdx="0" presStyleCnt="3">
        <dgm:presLayoutVars>
          <dgm:chMax val="0"/>
          <dgm:bulletEnabled val="1"/>
        </dgm:presLayoutVars>
      </dgm:prSet>
      <dgm:spPr/>
      <dgm:t>
        <a:bodyPr/>
        <a:lstStyle/>
        <a:p>
          <a:endParaRPr lang="es-MX"/>
        </a:p>
      </dgm:t>
    </dgm:pt>
    <dgm:pt modelId="{64B64C90-6A05-4C9F-8C10-9496DFB147D1}" type="pres">
      <dgm:prSet presAssocID="{08F4AFD5-8421-4E06-B395-4E8292485526}" presName="negativeSpace" presStyleCnt="0"/>
      <dgm:spPr/>
    </dgm:pt>
    <dgm:pt modelId="{B4842634-95F2-4020-AADC-A3681DA0E53A}" type="pres">
      <dgm:prSet presAssocID="{08F4AFD5-8421-4E06-B395-4E8292485526}" presName="childText" presStyleLbl="conFgAcc1" presStyleIdx="0" presStyleCnt="3">
        <dgm:presLayoutVars>
          <dgm:bulletEnabled val="1"/>
        </dgm:presLayoutVars>
      </dgm:prSet>
      <dgm:spPr/>
    </dgm:pt>
    <dgm:pt modelId="{0A63CAD2-5010-447E-8DBF-3377A7305DC9}" type="pres">
      <dgm:prSet presAssocID="{5D88549C-EA7D-4210-8A97-EB5B03BDD88E}" presName="spaceBetweenRectangles" presStyleCnt="0"/>
      <dgm:spPr/>
    </dgm:pt>
    <dgm:pt modelId="{5DD86AA7-FF92-4396-8ADF-1325385A4D51}" type="pres">
      <dgm:prSet presAssocID="{E0F7949E-F7EE-421E-AC95-2F6F43037C84}" presName="parentLin" presStyleCnt="0"/>
      <dgm:spPr/>
    </dgm:pt>
    <dgm:pt modelId="{5E36AE7F-4208-4FC0-8302-E66C91C18A45}" type="pres">
      <dgm:prSet presAssocID="{E0F7949E-F7EE-421E-AC95-2F6F43037C84}" presName="parentLeftMargin" presStyleLbl="node1" presStyleIdx="0" presStyleCnt="3"/>
      <dgm:spPr/>
      <dgm:t>
        <a:bodyPr/>
        <a:lstStyle/>
        <a:p>
          <a:endParaRPr lang="es-MX"/>
        </a:p>
      </dgm:t>
    </dgm:pt>
    <dgm:pt modelId="{4A1E9A25-1D61-466F-B0F5-1E8E31DAC989}" type="pres">
      <dgm:prSet presAssocID="{E0F7949E-F7EE-421E-AC95-2F6F43037C84}" presName="parentText" presStyleLbl="node1" presStyleIdx="1" presStyleCnt="3">
        <dgm:presLayoutVars>
          <dgm:chMax val="0"/>
          <dgm:bulletEnabled val="1"/>
        </dgm:presLayoutVars>
      </dgm:prSet>
      <dgm:spPr/>
      <dgm:t>
        <a:bodyPr/>
        <a:lstStyle/>
        <a:p>
          <a:endParaRPr lang="es-MX"/>
        </a:p>
      </dgm:t>
    </dgm:pt>
    <dgm:pt modelId="{C64AB960-0D6B-4128-99D3-D6EE8F08DEE6}" type="pres">
      <dgm:prSet presAssocID="{E0F7949E-F7EE-421E-AC95-2F6F43037C84}" presName="negativeSpace" presStyleCnt="0"/>
      <dgm:spPr/>
    </dgm:pt>
    <dgm:pt modelId="{B13B81A7-CE68-4225-BFB8-5E51A78F5F72}" type="pres">
      <dgm:prSet presAssocID="{E0F7949E-F7EE-421E-AC95-2F6F43037C84}" presName="childText" presStyleLbl="conFgAcc1" presStyleIdx="1" presStyleCnt="3">
        <dgm:presLayoutVars>
          <dgm:bulletEnabled val="1"/>
        </dgm:presLayoutVars>
      </dgm:prSet>
      <dgm:spPr/>
    </dgm:pt>
    <dgm:pt modelId="{327CE1D1-17E1-43A6-8209-B5AE393CFD8A}" type="pres">
      <dgm:prSet presAssocID="{9A97AC21-E6FF-46F1-B309-B1779810D8BB}" presName="spaceBetweenRectangles" presStyleCnt="0"/>
      <dgm:spPr/>
    </dgm:pt>
    <dgm:pt modelId="{C7A46F69-1DA7-47A8-BECE-20B4E59C6E74}" type="pres">
      <dgm:prSet presAssocID="{A8D5FB02-585E-4C1F-9279-5B9C338A60E6}" presName="parentLin" presStyleCnt="0"/>
      <dgm:spPr/>
    </dgm:pt>
    <dgm:pt modelId="{4FD0B1B8-708D-44F7-825C-B3B1EB0E23FD}" type="pres">
      <dgm:prSet presAssocID="{A8D5FB02-585E-4C1F-9279-5B9C338A60E6}" presName="parentLeftMargin" presStyleLbl="node1" presStyleIdx="1" presStyleCnt="3"/>
      <dgm:spPr/>
      <dgm:t>
        <a:bodyPr/>
        <a:lstStyle/>
        <a:p>
          <a:endParaRPr lang="es-MX"/>
        </a:p>
      </dgm:t>
    </dgm:pt>
    <dgm:pt modelId="{71777FD4-AC5F-4BA7-93D2-11FF13871782}" type="pres">
      <dgm:prSet presAssocID="{A8D5FB02-585E-4C1F-9279-5B9C338A60E6}" presName="parentText" presStyleLbl="node1" presStyleIdx="2" presStyleCnt="3" custLinFactNeighborX="14452" custLinFactNeighborY="2928">
        <dgm:presLayoutVars>
          <dgm:chMax val="0"/>
          <dgm:bulletEnabled val="1"/>
        </dgm:presLayoutVars>
      </dgm:prSet>
      <dgm:spPr/>
      <dgm:t>
        <a:bodyPr/>
        <a:lstStyle/>
        <a:p>
          <a:endParaRPr lang="es-MX"/>
        </a:p>
      </dgm:t>
    </dgm:pt>
    <dgm:pt modelId="{73C368F2-0E69-470E-97E6-029CED54DE5E}" type="pres">
      <dgm:prSet presAssocID="{A8D5FB02-585E-4C1F-9279-5B9C338A60E6}" presName="negativeSpace" presStyleCnt="0"/>
      <dgm:spPr/>
    </dgm:pt>
    <dgm:pt modelId="{2ECCD171-9949-49D4-AF43-78500E46D9C5}" type="pres">
      <dgm:prSet presAssocID="{A8D5FB02-585E-4C1F-9279-5B9C338A60E6}" presName="childText" presStyleLbl="conFgAcc1" presStyleIdx="2" presStyleCnt="3">
        <dgm:presLayoutVars>
          <dgm:bulletEnabled val="1"/>
        </dgm:presLayoutVars>
      </dgm:prSet>
      <dgm:spPr/>
    </dgm:pt>
  </dgm:ptLst>
  <dgm:cxnLst>
    <dgm:cxn modelId="{9C38C8B9-6EAE-4C8F-9596-14A8C3414412}" srcId="{BC4CF12C-67A4-4A37-9175-1C8CA4B82270}" destId="{E0F7949E-F7EE-421E-AC95-2F6F43037C84}" srcOrd="1" destOrd="0" parTransId="{EEFC4E65-FA47-4CEF-AB89-2995E2D79CD4}" sibTransId="{9A97AC21-E6FF-46F1-B309-B1779810D8BB}"/>
    <dgm:cxn modelId="{B4762A73-3F3B-44A6-B64D-4D751DAA3BC2}" type="presOf" srcId="{08F4AFD5-8421-4E06-B395-4E8292485526}" destId="{941B90AC-CAB5-402B-9651-A39FE544D35A}" srcOrd="1" destOrd="0" presId="urn:microsoft.com/office/officeart/2005/8/layout/list1"/>
    <dgm:cxn modelId="{C2807E39-01F2-4BDD-BF65-56C98F0D172D}" type="presOf" srcId="{BC4CF12C-67A4-4A37-9175-1C8CA4B82270}" destId="{581E91E9-D99B-4911-926D-45D1D69E2BD7}" srcOrd="0" destOrd="0" presId="urn:microsoft.com/office/officeart/2005/8/layout/list1"/>
    <dgm:cxn modelId="{A4852AEA-A365-47F3-9485-908C17336DE7}" srcId="{BC4CF12C-67A4-4A37-9175-1C8CA4B82270}" destId="{08F4AFD5-8421-4E06-B395-4E8292485526}" srcOrd="0" destOrd="0" parTransId="{59066132-6624-499F-9ABF-CC2DD9C12B5C}" sibTransId="{5D88549C-EA7D-4210-8A97-EB5B03BDD88E}"/>
    <dgm:cxn modelId="{E15E0C2C-0798-4647-9E1C-6008656898CA}" type="presOf" srcId="{A8D5FB02-585E-4C1F-9279-5B9C338A60E6}" destId="{4FD0B1B8-708D-44F7-825C-B3B1EB0E23FD}" srcOrd="0" destOrd="0" presId="urn:microsoft.com/office/officeart/2005/8/layout/list1"/>
    <dgm:cxn modelId="{8FDEC193-A23C-4DAF-8616-F54E12CC8881}" type="presOf" srcId="{E0F7949E-F7EE-421E-AC95-2F6F43037C84}" destId="{4A1E9A25-1D61-466F-B0F5-1E8E31DAC989}" srcOrd="1" destOrd="0" presId="urn:microsoft.com/office/officeart/2005/8/layout/list1"/>
    <dgm:cxn modelId="{E26B7B14-F4C5-4C18-84AD-A1B7F0512E87}" type="presOf" srcId="{E0F7949E-F7EE-421E-AC95-2F6F43037C84}" destId="{5E36AE7F-4208-4FC0-8302-E66C91C18A45}" srcOrd="0" destOrd="0" presId="urn:microsoft.com/office/officeart/2005/8/layout/list1"/>
    <dgm:cxn modelId="{3FE820BA-2B53-4922-BDE4-0D370464C6E8}" type="presOf" srcId="{08F4AFD5-8421-4E06-B395-4E8292485526}" destId="{96A9DC66-EC86-4BCC-A961-58C8745A0363}" srcOrd="0" destOrd="0" presId="urn:microsoft.com/office/officeart/2005/8/layout/list1"/>
    <dgm:cxn modelId="{656E48C8-CD7F-498D-A2F8-7DA440AEC722}" type="presOf" srcId="{A8D5FB02-585E-4C1F-9279-5B9C338A60E6}" destId="{71777FD4-AC5F-4BA7-93D2-11FF13871782}" srcOrd="1" destOrd="0" presId="urn:microsoft.com/office/officeart/2005/8/layout/list1"/>
    <dgm:cxn modelId="{B8D31FD3-D734-4155-8305-292FB9336F93}" srcId="{BC4CF12C-67A4-4A37-9175-1C8CA4B82270}" destId="{A8D5FB02-585E-4C1F-9279-5B9C338A60E6}" srcOrd="2" destOrd="0" parTransId="{AEFD8310-A99B-42D5-864D-B12F3F37696E}" sibTransId="{A1103959-D0BA-4C13-9457-9E086D6DA176}"/>
    <dgm:cxn modelId="{E58952EB-5406-4332-9B5B-EEDB740B064D}" type="presParOf" srcId="{581E91E9-D99B-4911-926D-45D1D69E2BD7}" destId="{82DD51F6-F1CF-4E39-B8A3-803F1C9B5506}" srcOrd="0" destOrd="0" presId="urn:microsoft.com/office/officeart/2005/8/layout/list1"/>
    <dgm:cxn modelId="{4792967A-5238-4B8A-97CB-9C6819E746E6}" type="presParOf" srcId="{82DD51F6-F1CF-4E39-B8A3-803F1C9B5506}" destId="{96A9DC66-EC86-4BCC-A961-58C8745A0363}" srcOrd="0" destOrd="0" presId="urn:microsoft.com/office/officeart/2005/8/layout/list1"/>
    <dgm:cxn modelId="{01CD336B-B869-416E-B197-478C75B9771E}" type="presParOf" srcId="{82DD51F6-F1CF-4E39-B8A3-803F1C9B5506}" destId="{941B90AC-CAB5-402B-9651-A39FE544D35A}" srcOrd="1" destOrd="0" presId="urn:microsoft.com/office/officeart/2005/8/layout/list1"/>
    <dgm:cxn modelId="{09789FAB-CAA4-4126-AFAC-DC4D645ACAC2}" type="presParOf" srcId="{581E91E9-D99B-4911-926D-45D1D69E2BD7}" destId="{64B64C90-6A05-4C9F-8C10-9496DFB147D1}" srcOrd="1" destOrd="0" presId="urn:microsoft.com/office/officeart/2005/8/layout/list1"/>
    <dgm:cxn modelId="{D30E336E-2150-4933-8A92-AAB0A324FC04}" type="presParOf" srcId="{581E91E9-D99B-4911-926D-45D1D69E2BD7}" destId="{B4842634-95F2-4020-AADC-A3681DA0E53A}" srcOrd="2" destOrd="0" presId="urn:microsoft.com/office/officeart/2005/8/layout/list1"/>
    <dgm:cxn modelId="{7BB9888F-DDCD-4231-9BA9-8BE3F22F2B32}" type="presParOf" srcId="{581E91E9-D99B-4911-926D-45D1D69E2BD7}" destId="{0A63CAD2-5010-447E-8DBF-3377A7305DC9}" srcOrd="3" destOrd="0" presId="urn:microsoft.com/office/officeart/2005/8/layout/list1"/>
    <dgm:cxn modelId="{E43CC799-A59C-48EB-9136-9A9CB8427BD3}" type="presParOf" srcId="{581E91E9-D99B-4911-926D-45D1D69E2BD7}" destId="{5DD86AA7-FF92-4396-8ADF-1325385A4D51}" srcOrd="4" destOrd="0" presId="urn:microsoft.com/office/officeart/2005/8/layout/list1"/>
    <dgm:cxn modelId="{09499289-C364-4556-A727-72656AD4A655}" type="presParOf" srcId="{5DD86AA7-FF92-4396-8ADF-1325385A4D51}" destId="{5E36AE7F-4208-4FC0-8302-E66C91C18A45}" srcOrd="0" destOrd="0" presId="urn:microsoft.com/office/officeart/2005/8/layout/list1"/>
    <dgm:cxn modelId="{667BAB18-13EB-4771-990A-620E28E5D0B3}" type="presParOf" srcId="{5DD86AA7-FF92-4396-8ADF-1325385A4D51}" destId="{4A1E9A25-1D61-466F-B0F5-1E8E31DAC989}" srcOrd="1" destOrd="0" presId="urn:microsoft.com/office/officeart/2005/8/layout/list1"/>
    <dgm:cxn modelId="{62C644B8-6CB9-4BC0-9B0D-EA538FC5A2B4}" type="presParOf" srcId="{581E91E9-D99B-4911-926D-45D1D69E2BD7}" destId="{C64AB960-0D6B-4128-99D3-D6EE8F08DEE6}" srcOrd="5" destOrd="0" presId="urn:microsoft.com/office/officeart/2005/8/layout/list1"/>
    <dgm:cxn modelId="{806CC838-6A67-4F83-A192-CB24317F6A4D}" type="presParOf" srcId="{581E91E9-D99B-4911-926D-45D1D69E2BD7}" destId="{B13B81A7-CE68-4225-BFB8-5E51A78F5F72}" srcOrd="6" destOrd="0" presId="urn:microsoft.com/office/officeart/2005/8/layout/list1"/>
    <dgm:cxn modelId="{6F18952E-C6EB-46CD-BE39-AE73B7211751}" type="presParOf" srcId="{581E91E9-D99B-4911-926D-45D1D69E2BD7}" destId="{327CE1D1-17E1-43A6-8209-B5AE393CFD8A}" srcOrd="7" destOrd="0" presId="urn:microsoft.com/office/officeart/2005/8/layout/list1"/>
    <dgm:cxn modelId="{539F5885-0577-407E-B520-04090FC13E47}" type="presParOf" srcId="{581E91E9-D99B-4911-926D-45D1D69E2BD7}" destId="{C7A46F69-1DA7-47A8-BECE-20B4E59C6E74}" srcOrd="8" destOrd="0" presId="urn:microsoft.com/office/officeart/2005/8/layout/list1"/>
    <dgm:cxn modelId="{F60CC578-8610-411A-8DBF-87E422C16EFC}" type="presParOf" srcId="{C7A46F69-1DA7-47A8-BECE-20B4E59C6E74}" destId="{4FD0B1B8-708D-44F7-825C-B3B1EB0E23FD}" srcOrd="0" destOrd="0" presId="urn:microsoft.com/office/officeart/2005/8/layout/list1"/>
    <dgm:cxn modelId="{8F7705D1-3334-4E80-8CD1-6D980DD97317}" type="presParOf" srcId="{C7A46F69-1DA7-47A8-BECE-20B4E59C6E74}" destId="{71777FD4-AC5F-4BA7-93D2-11FF13871782}" srcOrd="1" destOrd="0" presId="urn:microsoft.com/office/officeart/2005/8/layout/list1"/>
    <dgm:cxn modelId="{117DCDBF-7871-4BA6-A04E-019FA76EA28D}" type="presParOf" srcId="{581E91E9-D99B-4911-926D-45D1D69E2BD7}" destId="{73C368F2-0E69-470E-97E6-029CED54DE5E}" srcOrd="9" destOrd="0" presId="urn:microsoft.com/office/officeart/2005/8/layout/list1"/>
    <dgm:cxn modelId="{496772F5-AF0F-41B6-A5FE-B79033EF95E5}" type="presParOf" srcId="{581E91E9-D99B-4911-926D-45D1D69E2BD7}" destId="{2ECCD171-9949-49D4-AF43-78500E46D9C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9DE253-96B8-4ED5-9568-5F3817165F03}" type="doc">
      <dgm:prSet loTypeId="urn:microsoft.com/office/officeart/2005/8/layout/pyramid2" loCatId="list" qsTypeId="urn:microsoft.com/office/officeart/2005/8/quickstyle/simple1" qsCatId="simple" csTypeId="urn:microsoft.com/office/officeart/2005/8/colors/accent1_2" csCatId="accent1" phldr="1"/>
      <dgm:spPr/>
    </dgm:pt>
    <dgm:pt modelId="{F8BE9B75-2D0C-44EF-9C05-E466A8678D1F}">
      <dgm:prSet phldrT="[Texto]"/>
      <dgm:spPr/>
      <dgm:t>
        <a:bodyPr/>
        <a:lstStyle/>
        <a:p>
          <a:r>
            <a:rPr lang="es-MX" dirty="0" smtClean="0"/>
            <a:t>Poner en cuestión la enseñanza impartida por sí mismo</a:t>
          </a:r>
          <a:endParaRPr lang="es-MX" dirty="0"/>
        </a:p>
      </dgm:t>
    </dgm:pt>
    <dgm:pt modelId="{D4102145-16CD-467D-9EED-839419920CBE}" type="parTrans" cxnId="{AB493B4F-76F2-408D-8FD5-C1593D28716D}">
      <dgm:prSet/>
      <dgm:spPr/>
      <dgm:t>
        <a:bodyPr/>
        <a:lstStyle/>
        <a:p>
          <a:endParaRPr lang="es-MX"/>
        </a:p>
      </dgm:t>
    </dgm:pt>
    <dgm:pt modelId="{BCDD0A1C-EBB0-4442-8C69-624721EBBA38}" type="sibTrans" cxnId="{AB493B4F-76F2-408D-8FD5-C1593D28716D}">
      <dgm:prSet/>
      <dgm:spPr/>
      <dgm:t>
        <a:bodyPr/>
        <a:lstStyle/>
        <a:p>
          <a:endParaRPr lang="es-MX"/>
        </a:p>
      </dgm:t>
    </dgm:pt>
    <dgm:pt modelId="{86DCEF8E-3559-4B0B-8679-7222E5543D52}">
      <dgm:prSet phldrT="[Texto]"/>
      <dgm:spPr/>
      <dgm:t>
        <a:bodyPr/>
        <a:lstStyle/>
        <a:p>
          <a:r>
            <a:rPr lang="es-MX" dirty="0" smtClean="0"/>
            <a:t>Estudiar el modo propio de enseñar </a:t>
          </a:r>
          <a:endParaRPr lang="es-MX" dirty="0"/>
        </a:p>
      </dgm:t>
    </dgm:pt>
    <dgm:pt modelId="{4A84CE33-0071-4A9D-B856-C190817DACE2}" type="parTrans" cxnId="{CDD31DCA-D54A-4C31-B709-1BFEA12FAD5E}">
      <dgm:prSet/>
      <dgm:spPr/>
      <dgm:t>
        <a:bodyPr/>
        <a:lstStyle/>
        <a:p>
          <a:endParaRPr lang="es-MX"/>
        </a:p>
      </dgm:t>
    </dgm:pt>
    <dgm:pt modelId="{D60305C3-B8CD-4616-9297-AF88AF5B3C99}" type="sibTrans" cxnId="{CDD31DCA-D54A-4C31-B709-1BFEA12FAD5E}">
      <dgm:prSet/>
      <dgm:spPr/>
      <dgm:t>
        <a:bodyPr/>
        <a:lstStyle/>
        <a:p>
          <a:endParaRPr lang="es-MX"/>
        </a:p>
      </dgm:t>
    </dgm:pt>
    <dgm:pt modelId="{75B82E13-C1CF-4868-9BFB-A2C60597DA63}">
      <dgm:prSet phldrT="[Texto]"/>
      <dgm:spPr/>
      <dgm:t>
        <a:bodyPr/>
        <a:lstStyle/>
        <a:p>
          <a:r>
            <a:rPr lang="es-MX" dirty="0" smtClean="0"/>
            <a:t>Cuestionar y comprobar la teoría en la práctica mediante el uso de sus capacidades</a:t>
          </a:r>
          <a:endParaRPr lang="es-MX" dirty="0"/>
        </a:p>
      </dgm:t>
    </dgm:pt>
    <dgm:pt modelId="{9011040F-1994-4C8E-BEE4-28F7FC5953C6}" type="parTrans" cxnId="{931E7E3D-6B1B-45EE-A41E-F8CBE5F08F43}">
      <dgm:prSet/>
      <dgm:spPr/>
      <dgm:t>
        <a:bodyPr/>
        <a:lstStyle/>
        <a:p>
          <a:endParaRPr lang="es-MX"/>
        </a:p>
      </dgm:t>
    </dgm:pt>
    <dgm:pt modelId="{749D5667-0407-4CBD-8224-37C84C8D3612}" type="sibTrans" cxnId="{931E7E3D-6B1B-45EE-A41E-F8CBE5F08F43}">
      <dgm:prSet/>
      <dgm:spPr/>
      <dgm:t>
        <a:bodyPr/>
        <a:lstStyle/>
        <a:p>
          <a:endParaRPr lang="es-MX"/>
        </a:p>
      </dgm:t>
    </dgm:pt>
    <dgm:pt modelId="{2366C7B7-46AB-4F08-A062-5A3F74CB5764}" type="pres">
      <dgm:prSet presAssocID="{489DE253-96B8-4ED5-9568-5F3817165F03}" presName="compositeShape" presStyleCnt="0">
        <dgm:presLayoutVars>
          <dgm:dir/>
          <dgm:resizeHandles/>
        </dgm:presLayoutVars>
      </dgm:prSet>
      <dgm:spPr/>
    </dgm:pt>
    <dgm:pt modelId="{F978013B-8E07-4DA8-9DDB-AEA427E124C0}" type="pres">
      <dgm:prSet presAssocID="{489DE253-96B8-4ED5-9568-5F3817165F03}" presName="pyramid" presStyleLbl="node1" presStyleIdx="0" presStyleCnt="1" custLinFactNeighborX="638" custLinFactNeighborY="2763"/>
      <dgm:spPr/>
    </dgm:pt>
    <dgm:pt modelId="{39AC7F8E-02BE-4D50-8D1F-1F61A6279E2C}" type="pres">
      <dgm:prSet presAssocID="{489DE253-96B8-4ED5-9568-5F3817165F03}" presName="theList" presStyleCnt="0"/>
      <dgm:spPr/>
    </dgm:pt>
    <dgm:pt modelId="{0430F16C-0F97-43E4-889E-E5CE92921BAD}" type="pres">
      <dgm:prSet presAssocID="{F8BE9B75-2D0C-44EF-9C05-E466A8678D1F}" presName="aNode" presStyleLbl="fgAcc1" presStyleIdx="0" presStyleCnt="3">
        <dgm:presLayoutVars>
          <dgm:bulletEnabled val="1"/>
        </dgm:presLayoutVars>
      </dgm:prSet>
      <dgm:spPr/>
      <dgm:t>
        <a:bodyPr/>
        <a:lstStyle/>
        <a:p>
          <a:endParaRPr lang="es-MX"/>
        </a:p>
      </dgm:t>
    </dgm:pt>
    <dgm:pt modelId="{9F8A8F67-9F02-4E18-A63C-BDA4E0201D17}" type="pres">
      <dgm:prSet presAssocID="{F8BE9B75-2D0C-44EF-9C05-E466A8678D1F}" presName="aSpace" presStyleCnt="0"/>
      <dgm:spPr/>
    </dgm:pt>
    <dgm:pt modelId="{E7A70878-FC1C-4844-8DAD-1C468C35DB84}" type="pres">
      <dgm:prSet presAssocID="{86DCEF8E-3559-4B0B-8679-7222E5543D52}" presName="aNode" presStyleLbl="fgAcc1" presStyleIdx="1" presStyleCnt="3" custLinFactNeighborX="-2797" custLinFactNeighborY="17568">
        <dgm:presLayoutVars>
          <dgm:bulletEnabled val="1"/>
        </dgm:presLayoutVars>
      </dgm:prSet>
      <dgm:spPr/>
      <dgm:t>
        <a:bodyPr/>
        <a:lstStyle/>
        <a:p>
          <a:endParaRPr lang="es-MX"/>
        </a:p>
      </dgm:t>
    </dgm:pt>
    <dgm:pt modelId="{7E553986-F38C-494A-8FCA-87330E1F0036}" type="pres">
      <dgm:prSet presAssocID="{86DCEF8E-3559-4B0B-8679-7222E5543D52}" presName="aSpace" presStyleCnt="0"/>
      <dgm:spPr/>
    </dgm:pt>
    <dgm:pt modelId="{70BA3B0A-F9A6-4261-9B38-BE64D061FD62}" type="pres">
      <dgm:prSet presAssocID="{75B82E13-C1CF-4868-9BFB-A2C60597DA63}" presName="aNode" presStyleLbl="fgAcc1" presStyleIdx="2" presStyleCnt="3">
        <dgm:presLayoutVars>
          <dgm:bulletEnabled val="1"/>
        </dgm:presLayoutVars>
      </dgm:prSet>
      <dgm:spPr/>
      <dgm:t>
        <a:bodyPr/>
        <a:lstStyle/>
        <a:p>
          <a:endParaRPr lang="es-MX"/>
        </a:p>
      </dgm:t>
    </dgm:pt>
    <dgm:pt modelId="{C9826DEE-6E18-4632-9796-C436611CC41B}" type="pres">
      <dgm:prSet presAssocID="{75B82E13-C1CF-4868-9BFB-A2C60597DA63}" presName="aSpace" presStyleCnt="0"/>
      <dgm:spPr/>
    </dgm:pt>
  </dgm:ptLst>
  <dgm:cxnLst>
    <dgm:cxn modelId="{CDD31DCA-D54A-4C31-B709-1BFEA12FAD5E}" srcId="{489DE253-96B8-4ED5-9568-5F3817165F03}" destId="{86DCEF8E-3559-4B0B-8679-7222E5543D52}" srcOrd="1" destOrd="0" parTransId="{4A84CE33-0071-4A9D-B856-C190817DACE2}" sibTransId="{D60305C3-B8CD-4616-9297-AF88AF5B3C99}"/>
    <dgm:cxn modelId="{A431552E-8EF7-41EB-A846-E0477EF6DAD7}" type="presOf" srcId="{75B82E13-C1CF-4868-9BFB-A2C60597DA63}" destId="{70BA3B0A-F9A6-4261-9B38-BE64D061FD62}" srcOrd="0" destOrd="0" presId="urn:microsoft.com/office/officeart/2005/8/layout/pyramid2"/>
    <dgm:cxn modelId="{AB493B4F-76F2-408D-8FD5-C1593D28716D}" srcId="{489DE253-96B8-4ED5-9568-5F3817165F03}" destId="{F8BE9B75-2D0C-44EF-9C05-E466A8678D1F}" srcOrd="0" destOrd="0" parTransId="{D4102145-16CD-467D-9EED-839419920CBE}" sibTransId="{BCDD0A1C-EBB0-4442-8C69-624721EBBA38}"/>
    <dgm:cxn modelId="{B5EA77D7-D288-4334-86D0-2E2C3762D776}" type="presOf" srcId="{489DE253-96B8-4ED5-9568-5F3817165F03}" destId="{2366C7B7-46AB-4F08-A062-5A3F74CB5764}" srcOrd="0" destOrd="0" presId="urn:microsoft.com/office/officeart/2005/8/layout/pyramid2"/>
    <dgm:cxn modelId="{931E7E3D-6B1B-45EE-A41E-F8CBE5F08F43}" srcId="{489DE253-96B8-4ED5-9568-5F3817165F03}" destId="{75B82E13-C1CF-4868-9BFB-A2C60597DA63}" srcOrd="2" destOrd="0" parTransId="{9011040F-1994-4C8E-BEE4-28F7FC5953C6}" sibTransId="{749D5667-0407-4CBD-8224-37C84C8D3612}"/>
    <dgm:cxn modelId="{1EA52C7F-A198-499F-8759-DC441214F0A4}" type="presOf" srcId="{86DCEF8E-3559-4B0B-8679-7222E5543D52}" destId="{E7A70878-FC1C-4844-8DAD-1C468C35DB84}" srcOrd="0" destOrd="0" presId="urn:microsoft.com/office/officeart/2005/8/layout/pyramid2"/>
    <dgm:cxn modelId="{6A2A64A7-3FAD-4476-B12E-E1441178CE98}" type="presOf" srcId="{F8BE9B75-2D0C-44EF-9C05-E466A8678D1F}" destId="{0430F16C-0F97-43E4-889E-E5CE92921BAD}" srcOrd="0" destOrd="0" presId="urn:microsoft.com/office/officeart/2005/8/layout/pyramid2"/>
    <dgm:cxn modelId="{C2AAB5BD-26B9-45A9-93E7-64EB8CD891B9}" type="presParOf" srcId="{2366C7B7-46AB-4F08-A062-5A3F74CB5764}" destId="{F978013B-8E07-4DA8-9DDB-AEA427E124C0}" srcOrd="0" destOrd="0" presId="urn:microsoft.com/office/officeart/2005/8/layout/pyramid2"/>
    <dgm:cxn modelId="{896E1452-E2FA-428A-AFC5-FF4D6E113E3B}" type="presParOf" srcId="{2366C7B7-46AB-4F08-A062-5A3F74CB5764}" destId="{39AC7F8E-02BE-4D50-8D1F-1F61A6279E2C}" srcOrd="1" destOrd="0" presId="urn:microsoft.com/office/officeart/2005/8/layout/pyramid2"/>
    <dgm:cxn modelId="{C747BE03-E042-48CC-8180-F92BE07651D4}" type="presParOf" srcId="{39AC7F8E-02BE-4D50-8D1F-1F61A6279E2C}" destId="{0430F16C-0F97-43E4-889E-E5CE92921BAD}" srcOrd="0" destOrd="0" presId="urn:microsoft.com/office/officeart/2005/8/layout/pyramid2"/>
    <dgm:cxn modelId="{73C57C17-4691-423A-8762-28DD6D25E9C3}" type="presParOf" srcId="{39AC7F8E-02BE-4D50-8D1F-1F61A6279E2C}" destId="{9F8A8F67-9F02-4E18-A63C-BDA4E0201D17}" srcOrd="1" destOrd="0" presId="urn:microsoft.com/office/officeart/2005/8/layout/pyramid2"/>
    <dgm:cxn modelId="{49453A40-FBC3-4B47-9FAD-EF92EC21B418}" type="presParOf" srcId="{39AC7F8E-02BE-4D50-8D1F-1F61A6279E2C}" destId="{E7A70878-FC1C-4844-8DAD-1C468C35DB84}" srcOrd="2" destOrd="0" presId="urn:microsoft.com/office/officeart/2005/8/layout/pyramid2"/>
    <dgm:cxn modelId="{77C29E53-D8E2-416A-ACDC-18BE0D63438F}" type="presParOf" srcId="{39AC7F8E-02BE-4D50-8D1F-1F61A6279E2C}" destId="{7E553986-F38C-494A-8FCA-87330E1F0036}" srcOrd="3" destOrd="0" presId="urn:microsoft.com/office/officeart/2005/8/layout/pyramid2"/>
    <dgm:cxn modelId="{7373C1DB-AA8A-4220-8D3F-B5401B51CA05}" type="presParOf" srcId="{39AC7F8E-02BE-4D50-8D1F-1F61A6279E2C}" destId="{70BA3B0A-F9A6-4261-9B38-BE64D061FD62}" srcOrd="4" destOrd="0" presId="urn:microsoft.com/office/officeart/2005/8/layout/pyramid2"/>
    <dgm:cxn modelId="{A0A9A5CA-25CC-410C-8090-EFC58FA9A2AE}" type="presParOf" srcId="{39AC7F8E-02BE-4D50-8D1F-1F61A6279E2C}" destId="{C9826DEE-6E18-4632-9796-C436611CC41B}"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a:xfrm>
            <a:off x="5332412" y="5883275"/>
            <a:ext cx="4324044" cy="365125"/>
          </a:xfrm>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4063876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94F899-8D32-49DE-870F-05D60392B1C1}"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1676814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2974042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793794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3917199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1066385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884298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4108503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2139132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951856" y="5867131"/>
            <a:ext cx="551167" cy="365125"/>
          </a:xfrm>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1571305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94F899-8D32-49DE-870F-05D60392B1C1}" type="datetimeFigureOut">
              <a:rPr lang="es-MX" smtClean="0"/>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2006541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94F899-8D32-49DE-870F-05D60392B1C1}"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1738680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194F899-8D32-49DE-870F-05D60392B1C1}" type="datetimeFigureOut">
              <a:rPr lang="es-MX" smtClean="0"/>
              <a:t>26/09/2018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2626820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194F899-8D32-49DE-870F-05D60392B1C1}" type="datetimeFigureOut">
              <a:rPr lang="es-MX" smtClean="0"/>
              <a:t>26/09/2018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1559106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94F899-8D32-49DE-870F-05D60392B1C1}" type="datetimeFigureOut">
              <a:rPr lang="es-MX" smtClean="0"/>
              <a:t>26/09/2018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644147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94F899-8D32-49DE-870F-05D60392B1C1}"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3367606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94F899-8D32-49DE-870F-05D60392B1C1}" type="datetimeFigureOut">
              <a:rPr lang="es-MX" smtClean="0"/>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E5E071-9CC0-4F42-9BA8-08963E63AE8E}" type="slidenum">
              <a:rPr lang="es-MX" smtClean="0"/>
              <a:t>‹Nº›</a:t>
            </a:fld>
            <a:endParaRPr lang="es-MX"/>
          </a:p>
        </p:txBody>
      </p:sp>
    </p:spTree>
    <p:extLst>
      <p:ext uri="{BB962C8B-B14F-4D97-AF65-F5344CB8AC3E}">
        <p14:creationId xmlns:p14="http://schemas.microsoft.com/office/powerpoint/2010/main" val="208819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194F899-8D32-49DE-870F-05D60392B1C1}" type="datetimeFigureOut">
              <a:rPr lang="es-MX" smtClean="0"/>
              <a:t>26/09/2018</a:t>
            </a:fld>
            <a:endParaRPr lang="es-MX"/>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3E5E071-9CC0-4F42-9BA8-08963E63AE8E}" type="slidenum">
              <a:rPr lang="es-MX" smtClean="0"/>
              <a:t>‹Nº›</a:t>
            </a:fld>
            <a:endParaRPr lang="es-MX"/>
          </a:p>
        </p:txBody>
      </p:sp>
    </p:spTree>
    <p:extLst>
      <p:ext uri="{BB962C8B-B14F-4D97-AF65-F5344CB8AC3E}">
        <p14:creationId xmlns:p14="http://schemas.microsoft.com/office/powerpoint/2010/main" val="13359617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28400" y="465668"/>
            <a:ext cx="8574622" cy="2616199"/>
          </a:xfrm>
        </p:spPr>
        <p:txBody>
          <a:bodyPr/>
          <a:lstStyle/>
          <a:p>
            <a:r>
              <a:rPr lang="es-MX" dirty="0" smtClean="0"/>
              <a:t>Universidad autónoma del Estado de México</a:t>
            </a:r>
            <a:endParaRPr lang="es-MX" dirty="0"/>
          </a:p>
        </p:txBody>
      </p:sp>
      <p:sp>
        <p:nvSpPr>
          <p:cNvPr id="3" name="Subtítulo 2"/>
          <p:cNvSpPr>
            <a:spLocks noGrp="1"/>
          </p:cNvSpPr>
          <p:nvPr>
            <p:ph type="subTitle" idx="1"/>
          </p:nvPr>
        </p:nvSpPr>
        <p:spPr>
          <a:xfrm>
            <a:off x="4515377" y="3081866"/>
            <a:ext cx="7676623" cy="3776134"/>
          </a:xfrm>
        </p:spPr>
        <p:txBody>
          <a:bodyPr>
            <a:normAutofit fontScale="92500" lnSpcReduction="20000"/>
          </a:bodyPr>
          <a:lstStyle/>
          <a:p>
            <a:endParaRPr lang="es-MX" sz="2400" b="1" dirty="0" smtClean="0"/>
          </a:p>
          <a:p>
            <a:r>
              <a:rPr lang="es-MX" sz="2400" b="1" dirty="0" smtClean="0"/>
              <a:t>UNIDAD ACADÉMICA PROFESIONAL CHIMALHUACÁN</a:t>
            </a:r>
          </a:p>
          <a:p>
            <a:endParaRPr lang="es-MX" sz="2400" b="1" dirty="0" smtClean="0"/>
          </a:p>
          <a:p>
            <a:r>
              <a:rPr lang="es-MX" sz="2400" b="1" dirty="0" smtClean="0"/>
              <a:t>LICENCIATURA EN EDUCACIÓN</a:t>
            </a:r>
          </a:p>
          <a:p>
            <a:endParaRPr lang="es-MX" sz="2400" b="1" dirty="0" smtClean="0"/>
          </a:p>
          <a:p>
            <a:r>
              <a:rPr lang="es-MX" sz="2400" b="1" dirty="0" smtClean="0"/>
              <a:t>UA TEORÍA  CURRICULAR</a:t>
            </a:r>
          </a:p>
          <a:p>
            <a:r>
              <a:rPr lang="es-MX" sz="2400" b="1" dirty="0" smtClean="0"/>
              <a:t>Período 2018B</a:t>
            </a:r>
          </a:p>
          <a:p>
            <a:endParaRPr lang="es-MX" sz="2400" b="1" dirty="0" smtClean="0"/>
          </a:p>
          <a:p>
            <a:r>
              <a:rPr lang="es-MX" sz="2400" b="1" dirty="0" smtClean="0"/>
              <a:t>Profesor: María de los Angeles Cienfuegos Velasco</a:t>
            </a:r>
            <a:endParaRPr lang="es-MX" sz="2400" b="1" dirty="0"/>
          </a:p>
        </p:txBody>
      </p:sp>
    </p:spTree>
    <p:extLst>
      <p:ext uri="{BB962C8B-B14F-4D97-AF65-F5344CB8AC3E}">
        <p14:creationId xmlns:p14="http://schemas.microsoft.com/office/powerpoint/2010/main" val="3966861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5558246"/>
          </a:xfrm>
        </p:spPr>
        <p:txBody>
          <a:bodyPr>
            <a:normAutofit/>
          </a:bodyPr>
          <a:lstStyle/>
          <a:p>
            <a:pPr algn="l"/>
            <a:r>
              <a:rPr lang="es-MX" b="1" dirty="0" smtClean="0"/>
              <a:t>Primera parte de su libro:</a:t>
            </a:r>
            <a:r>
              <a:rPr lang="es-MX" dirty="0" smtClean="0"/>
              <a:t/>
            </a:r>
            <a:br>
              <a:rPr lang="es-MX" dirty="0" smtClean="0"/>
            </a:br>
            <a:r>
              <a:rPr lang="es-MX" dirty="0" smtClean="0"/>
              <a:t/>
            </a:r>
            <a:br>
              <a:rPr lang="es-MX" dirty="0" smtClean="0"/>
            </a:br>
            <a:r>
              <a:rPr lang="es-MX" dirty="0" smtClean="0"/>
              <a:t>¿qué es la investigación?</a:t>
            </a:r>
            <a:br>
              <a:rPr lang="es-MX" dirty="0" smtClean="0"/>
            </a:br>
            <a:r>
              <a:rPr lang="es-MX" dirty="0" smtClean="0"/>
              <a:t/>
            </a:r>
            <a:br>
              <a:rPr lang="es-MX" dirty="0" smtClean="0"/>
            </a:br>
            <a:r>
              <a:rPr lang="es-MX" dirty="0" smtClean="0"/>
              <a:t>1.- Un concepto de Investigación</a:t>
            </a:r>
            <a:br>
              <a:rPr lang="es-MX" dirty="0" smtClean="0"/>
            </a:br>
            <a:r>
              <a:rPr lang="es-MX" dirty="0" smtClean="0"/>
              <a:t>2.- Lo que la investigación puede brindar a los     profesores</a:t>
            </a:r>
            <a:endParaRPr lang="es-MX" dirty="0"/>
          </a:p>
        </p:txBody>
      </p:sp>
    </p:spTree>
    <p:extLst>
      <p:ext uri="{BB962C8B-B14F-4D97-AF65-F5344CB8AC3E}">
        <p14:creationId xmlns:p14="http://schemas.microsoft.com/office/powerpoint/2010/main" val="1307181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p:txBody>
          <a:bodyPr>
            <a:normAutofit fontScale="90000"/>
          </a:bodyPr>
          <a:lstStyle/>
          <a:p>
            <a:pPr algn="l"/>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Segunda parte de su libro:</a:t>
            </a:r>
            <a:r>
              <a:rPr lang="es-MX" dirty="0" smtClean="0"/>
              <a:t/>
            </a:r>
            <a:br>
              <a:rPr lang="es-MX" dirty="0" smtClean="0"/>
            </a:br>
            <a:r>
              <a:rPr lang="es-MX" dirty="0" smtClean="0"/>
              <a:t/>
            </a:r>
            <a:br>
              <a:rPr lang="es-MX" dirty="0" smtClean="0"/>
            </a:br>
            <a:r>
              <a:rPr lang="es-MX" dirty="0" smtClean="0"/>
              <a:t>Curriculum</a:t>
            </a:r>
            <a:br>
              <a:rPr lang="es-MX" dirty="0" smtClean="0"/>
            </a:br>
            <a:r>
              <a:rPr lang="es-MX" dirty="0" smtClean="0"/>
              <a:t/>
            </a:r>
            <a:br>
              <a:rPr lang="es-MX" dirty="0" smtClean="0"/>
            </a:br>
            <a:r>
              <a:rPr lang="es-MX" dirty="0" smtClean="0"/>
              <a:t>1.- Definición del problema del currículum</a:t>
            </a:r>
            <a:br>
              <a:rPr lang="es-MX" dirty="0" smtClean="0"/>
            </a:br>
            <a:r>
              <a:rPr lang="es-MX" dirty="0" smtClean="0"/>
              <a:t>2.- Un diseño de concepto curricular</a:t>
            </a:r>
            <a:br>
              <a:rPr lang="es-MX" dirty="0" smtClean="0"/>
            </a:br>
            <a:r>
              <a:rPr lang="es-MX" dirty="0" smtClean="0"/>
              <a:t>3.- Un concepto de investigación del Curriculum, el profesor y el arte de enseñar.</a:t>
            </a:r>
            <a:br>
              <a:rPr lang="es-MX" dirty="0" smtClean="0"/>
            </a:br>
            <a:endParaRPr lang="es-MX" dirty="0"/>
          </a:p>
        </p:txBody>
      </p:sp>
    </p:spTree>
    <p:extLst>
      <p:ext uri="{BB962C8B-B14F-4D97-AF65-F5344CB8AC3E}">
        <p14:creationId xmlns:p14="http://schemas.microsoft.com/office/powerpoint/2010/main" val="3950508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Título 1"/>
          <p:cNvSpPr txBox="1">
            <a:spLocks/>
          </p:cNvSpPr>
          <p:nvPr/>
        </p:nvSpPr>
        <p:spPr>
          <a:xfrm>
            <a:off x="1484311" y="685800"/>
            <a:ext cx="10018713" cy="555824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s-MX" b="1" dirty="0" smtClean="0"/>
              <a:t>Tercera parte de su libro:</a:t>
            </a:r>
            <a:r>
              <a:rPr lang="es-MX" dirty="0" smtClean="0"/>
              <a:t/>
            </a:r>
            <a:br>
              <a:rPr lang="es-MX" dirty="0" smtClean="0"/>
            </a:br>
            <a:r>
              <a:rPr lang="es-MX" dirty="0" smtClean="0"/>
              <a:t/>
            </a:r>
            <a:br>
              <a:rPr lang="es-MX" dirty="0" smtClean="0"/>
            </a:br>
            <a:r>
              <a:rPr lang="es-MX" dirty="0" smtClean="0"/>
              <a:t>Exposición razonada</a:t>
            </a:r>
            <a:br>
              <a:rPr lang="es-MX" dirty="0" smtClean="0"/>
            </a:br>
            <a:r>
              <a:rPr lang="es-MX" dirty="0" smtClean="0"/>
              <a:t/>
            </a:r>
            <a:br>
              <a:rPr lang="es-MX" dirty="0" smtClean="0"/>
            </a:br>
            <a:r>
              <a:rPr lang="es-MX" dirty="0" smtClean="0"/>
              <a:t>1.- La investigación como base de la enseñanza</a:t>
            </a:r>
            <a:endParaRPr lang="es-MX" dirty="0"/>
          </a:p>
        </p:txBody>
      </p:sp>
    </p:spTree>
    <p:extLst>
      <p:ext uri="{BB962C8B-B14F-4D97-AF65-F5344CB8AC3E}">
        <p14:creationId xmlns:p14="http://schemas.microsoft.com/office/powerpoint/2010/main" val="735361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5224" y="0"/>
            <a:ext cx="8673480" cy="5061857"/>
          </a:xfrm>
        </p:spPr>
        <p:txBody>
          <a:bodyPr>
            <a:normAutofit/>
          </a:bodyPr>
          <a:lstStyle/>
          <a:p>
            <a:r>
              <a:rPr lang="es-MX" b="1" dirty="0" smtClean="0">
                <a:solidFill>
                  <a:srgbClr val="FF0000"/>
                </a:solidFill>
              </a:rPr>
              <a:t>ENSEÑAR</a:t>
            </a:r>
            <a:r>
              <a:rPr lang="es-MX" dirty="0" smtClean="0"/>
              <a:t/>
            </a:r>
            <a:br>
              <a:rPr lang="es-MX" dirty="0" smtClean="0"/>
            </a:br>
            <a:r>
              <a:rPr lang="es-MX" dirty="0"/>
              <a:t/>
            </a:r>
            <a:br>
              <a:rPr lang="es-MX" dirty="0"/>
            </a:br>
            <a:r>
              <a:rPr lang="es-MX" dirty="0" smtClean="0"/>
              <a:t>ES ALGO MÁS QUE UNA TECNOLOGÍA QUE SE SEPA DOMINAR, </a:t>
            </a:r>
            <a:br>
              <a:rPr lang="es-MX" dirty="0" smtClean="0"/>
            </a:br>
            <a:r>
              <a:rPr lang="es-MX" dirty="0" smtClean="0"/>
              <a:t>ES UN ARTE Y EL ARTISTA ES EL </a:t>
            </a:r>
            <a:br>
              <a:rPr lang="es-MX" dirty="0" smtClean="0"/>
            </a:br>
            <a:r>
              <a:rPr lang="es-MX" dirty="0" smtClean="0"/>
              <a:t>INVESTIGADOR POR EXCELENCIA</a:t>
            </a:r>
            <a:br>
              <a:rPr lang="es-MX" dirty="0" smtClean="0"/>
            </a:br>
            <a:r>
              <a:rPr lang="es-MX" dirty="0" smtClean="0"/>
              <a:t>(Stenhouse,1985, p. 93)</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544" y="4407081"/>
            <a:ext cx="2914650" cy="2171700"/>
          </a:xfrm>
          <a:prstGeom prst="rect">
            <a:avLst/>
          </a:prstGeom>
        </p:spPr>
      </p:pic>
    </p:spTree>
    <p:extLst>
      <p:ext uri="{BB962C8B-B14F-4D97-AF65-F5344CB8AC3E}">
        <p14:creationId xmlns:p14="http://schemas.microsoft.com/office/powerpoint/2010/main" val="3248337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2292531"/>
          </a:xfrm>
        </p:spPr>
        <p:txBody>
          <a:bodyPr>
            <a:normAutofit fontScale="90000"/>
          </a:bodyPr>
          <a:lstStyle/>
          <a:p>
            <a:r>
              <a:rPr lang="es-MX" dirty="0" smtClean="0">
                <a:solidFill>
                  <a:srgbClr val="002060"/>
                </a:solidFill>
              </a:rPr>
              <a:t>Para Stenhouse: el curriculum guía la enseñanza; pero sus definiciones son insatisfactorias, por tanto busca identificar cuál es el problema</a:t>
            </a:r>
            <a:endParaRPr lang="es-MX" dirty="0">
              <a:solidFill>
                <a:srgbClr val="002060"/>
              </a:solidFill>
            </a:endParaRPr>
          </a:p>
        </p:txBody>
      </p:sp>
      <p:sp>
        <p:nvSpPr>
          <p:cNvPr id="4" name="Rectángulo redondeado 3"/>
          <p:cNvSpPr/>
          <p:nvPr/>
        </p:nvSpPr>
        <p:spPr>
          <a:xfrm>
            <a:off x="2352741" y="3396342"/>
            <a:ext cx="8281852" cy="32134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rgbClr val="002060"/>
                </a:solidFill>
              </a:rPr>
              <a:t>Entonces considera importante definir el</a:t>
            </a:r>
          </a:p>
          <a:p>
            <a:pPr algn="ctr"/>
            <a:r>
              <a:rPr lang="es-MX" sz="4000" b="1" dirty="0" smtClean="0">
                <a:solidFill>
                  <a:srgbClr val="002060"/>
                </a:solidFill>
              </a:rPr>
              <a:t> </a:t>
            </a:r>
          </a:p>
          <a:p>
            <a:pPr algn="ctr"/>
            <a:r>
              <a:rPr lang="es-MX" sz="4000" b="1" dirty="0" smtClean="0">
                <a:solidFill>
                  <a:srgbClr val="002060"/>
                </a:solidFill>
              </a:rPr>
              <a:t>“problema del Currículum”</a:t>
            </a:r>
            <a:endParaRPr lang="es-MX" sz="4000" b="1" dirty="0">
              <a:solidFill>
                <a:srgbClr val="002060"/>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96342"/>
            <a:ext cx="2690949" cy="2143125"/>
          </a:xfrm>
          <a:prstGeom prst="rect">
            <a:avLst/>
          </a:prstGeom>
        </p:spPr>
      </p:pic>
    </p:spTree>
    <p:extLst>
      <p:ext uri="{BB962C8B-B14F-4D97-AF65-F5344CB8AC3E}">
        <p14:creationId xmlns:p14="http://schemas.microsoft.com/office/powerpoint/2010/main" val="1605382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Su problema</a:t>
            </a:r>
            <a:endParaRPr lang="es-MX" dirty="0"/>
          </a:p>
        </p:txBody>
      </p:sp>
      <p:sp>
        <p:nvSpPr>
          <p:cNvPr id="4" name="Rectángulo redondeado 3"/>
          <p:cNvSpPr/>
          <p:nvPr/>
        </p:nvSpPr>
        <p:spPr>
          <a:xfrm>
            <a:off x="1750422" y="2438399"/>
            <a:ext cx="10032275" cy="3701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MX" sz="2800" b="1" dirty="0" smtClean="0">
                <a:solidFill>
                  <a:srgbClr val="002060"/>
                </a:solidFill>
              </a:rPr>
              <a:t>Relacionar ideas con realidades</a:t>
            </a:r>
          </a:p>
          <a:p>
            <a:pPr marL="285750" indent="-285750">
              <a:buFont typeface="Arial" panose="020B0604020202020204" pitchFamily="34" charset="0"/>
              <a:buChar char="•"/>
            </a:pPr>
            <a:endParaRPr lang="es-MX" sz="2800" b="1" dirty="0">
              <a:solidFill>
                <a:srgbClr val="002060"/>
              </a:solidFill>
            </a:endParaRPr>
          </a:p>
          <a:p>
            <a:pPr marL="285750" indent="-285750">
              <a:buFont typeface="Arial" panose="020B0604020202020204" pitchFamily="34" charset="0"/>
              <a:buChar char="•"/>
            </a:pPr>
            <a:r>
              <a:rPr lang="es-MX" sz="2800" b="1" dirty="0" smtClean="0">
                <a:solidFill>
                  <a:srgbClr val="002060"/>
                </a:solidFill>
              </a:rPr>
              <a:t>Relacionar el curriculum del papel con el curriculum de clase</a:t>
            </a:r>
          </a:p>
          <a:p>
            <a:pPr marL="285750" indent="-285750">
              <a:buFont typeface="Arial" panose="020B0604020202020204" pitchFamily="34" charset="0"/>
              <a:buChar char="•"/>
            </a:pPr>
            <a:endParaRPr lang="es-MX" sz="2800" b="1" dirty="0">
              <a:solidFill>
                <a:srgbClr val="002060"/>
              </a:solidFill>
            </a:endParaRPr>
          </a:p>
          <a:p>
            <a:pPr marL="285750" indent="-285750">
              <a:buFont typeface="Arial" panose="020B0604020202020204" pitchFamily="34" charset="0"/>
              <a:buChar char="•"/>
            </a:pPr>
            <a:r>
              <a:rPr lang="es-MX" sz="2800" b="1" dirty="0" smtClean="0">
                <a:solidFill>
                  <a:srgbClr val="002060"/>
                </a:solidFill>
              </a:rPr>
              <a:t>Relación del Monsterplan con la práctica en la escuela</a:t>
            </a:r>
            <a:endParaRPr lang="es-MX" sz="2800" b="1" dirty="0">
              <a:solidFill>
                <a:srgbClr val="002060"/>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0422" y="685800"/>
            <a:ext cx="2400300" cy="1905000"/>
          </a:xfrm>
          <a:prstGeom prst="rect">
            <a:avLst/>
          </a:prstGeom>
        </p:spPr>
      </p:pic>
    </p:spTree>
    <p:extLst>
      <p:ext uri="{BB962C8B-B14F-4D97-AF65-F5344CB8AC3E}">
        <p14:creationId xmlns:p14="http://schemas.microsoft.com/office/powerpoint/2010/main" val="73238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698863"/>
          </a:xfrm>
        </p:spPr>
        <p:txBody>
          <a:bodyPr>
            <a:normAutofit fontScale="90000"/>
          </a:bodyPr>
          <a:lstStyle/>
          <a:p>
            <a:r>
              <a:rPr lang="es-MX" dirty="0" smtClean="0"/>
              <a:t>la esencia del curriculum</a:t>
            </a:r>
            <a:endParaRPr lang="es-MX" dirty="0"/>
          </a:p>
        </p:txBody>
      </p:sp>
      <p:sp>
        <p:nvSpPr>
          <p:cNvPr id="4" name="Rectángulo redondeado 3"/>
          <p:cNvSpPr/>
          <p:nvPr/>
        </p:nvSpPr>
        <p:spPr>
          <a:xfrm>
            <a:off x="1750422" y="1384663"/>
            <a:ext cx="10032275" cy="47548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s-MX" sz="2800" b="1" dirty="0" smtClean="0">
                <a:solidFill>
                  <a:srgbClr val="002060"/>
                </a:solidFill>
              </a:rPr>
              <a:t>“Está en la relación de mis propias ideas como profesor con la realidad de mi clase: el auténtico esquema se encuentra en las mentes y  corazones de los profesores”</a:t>
            </a:r>
          </a:p>
          <a:p>
            <a:pPr algn="ctr"/>
            <a:r>
              <a:rPr lang="es-MX" sz="2800" b="1" dirty="0" smtClean="0">
                <a:solidFill>
                  <a:srgbClr val="002060"/>
                </a:solidFill>
              </a:rPr>
              <a:t>(Stenhouse; 1985,  p.95)</a:t>
            </a:r>
          </a:p>
          <a:p>
            <a:pPr algn="ctr"/>
            <a:endParaRPr lang="es-MX" sz="2800" b="1" dirty="0">
              <a:solidFill>
                <a:srgbClr val="002060"/>
              </a:solidFill>
            </a:endParaRPr>
          </a:p>
          <a:p>
            <a:pPr algn="ctr"/>
            <a:r>
              <a:rPr lang="es-MX" sz="2800" b="1" dirty="0" smtClean="0">
                <a:solidFill>
                  <a:srgbClr val="002060"/>
                </a:solidFill>
              </a:rPr>
              <a:t>El autor habla del currículo público, de aquel que es accesible a la mente y corazones de muchos profesores; es decir, es una tentativa de definir el terreno común compartido por aquellos profesores que le siguen</a:t>
            </a:r>
          </a:p>
        </p:txBody>
      </p:sp>
    </p:spTree>
    <p:extLst>
      <p:ext uri="{BB962C8B-B14F-4D97-AF65-F5344CB8AC3E}">
        <p14:creationId xmlns:p14="http://schemas.microsoft.com/office/powerpoint/2010/main" val="43388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2271" y="685800"/>
            <a:ext cx="10240754" cy="5505994"/>
          </a:xfrm>
        </p:spPr>
        <p:txBody>
          <a:bodyPr>
            <a:normAutofit/>
          </a:bodyPr>
          <a:lstStyle/>
          <a:p>
            <a:r>
              <a:rPr lang="es-MX" sz="2400" dirty="0" smtClean="0"/>
              <a:t>El curriculum constituye especificaciones que pueden operarse en la práctica.</a:t>
            </a:r>
            <a:br>
              <a:rPr lang="es-MX" sz="2400" dirty="0" smtClean="0"/>
            </a:br>
            <a:r>
              <a:rPr lang="es-MX" sz="2400" dirty="0" smtClean="0"/>
              <a:t>El curriculum expresa ideas en términos de práctica; debe someter sus propuestas al escrutinio crítico de sus profesores que trabajan con ellas. </a:t>
            </a:r>
            <a:br>
              <a:rPr lang="es-MX" sz="2400" dirty="0" smtClean="0"/>
            </a:br>
            <a:r>
              <a:rPr lang="es-MX" sz="2400" dirty="0" smtClean="0"/>
              <a:t/>
            </a:r>
            <a:br>
              <a:rPr lang="es-MX" sz="2400" dirty="0" smtClean="0"/>
            </a:br>
            <a:r>
              <a:rPr lang="es-MX" sz="2400" dirty="0" smtClean="0"/>
              <a:t>Los profesores se preguntan en relación al currículo</a:t>
            </a:r>
            <a:br>
              <a:rPr lang="es-MX" sz="2400" dirty="0" smtClean="0"/>
            </a:br>
            <a:r>
              <a:rPr lang="es-MX" sz="2400" dirty="0" smtClean="0"/>
              <a:t>¿cómo debemos proceder?</a:t>
            </a:r>
            <a:br>
              <a:rPr lang="es-MX" sz="2400" dirty="0" smtClean="0"/>
            </a:br>
            <a:r>
              <a:rPr lang="es-MX" sz="2400" dirty="0"/>
              <a:t/>
            </a:r>
            <a:br>
              <a:rPr lang="es-MX" sz="2400" dirty="0"/>
            </a:br>
            <a:r>
              <a:rPr lang="es-MX" sz="2400" dirty="0" smtClean="0">
                <a:solidFill>
                  <a:srgbClr val="0070C0"/>
                </a:solidFill>
              </a:rPr>
              <a:t>Pero solo es posible responder a partir del estudio de las clases</a:t>
            </a:r>
            <a:r>
              <a:rPr lang="es-MX" sz="2400" dirty="0" smtClean="0"/>
              <a:t/>
            </a:r>
            <a:br>
              <a:rPr lang="es-MX" sz="2400" dirty="0" smtClean="0"/>
            </a:br>
            <a:r>
              <a:rPr lang="es-MX" sz="2400" dirty="0"/>
              <a:t/>
            </a:r>
            <a:br>
              <a:rPr lang="es-MX" sz="2400" dirty="0"/>
            </a:br>
            <a:r>
              <a:rPr lang="es-MX" sz="2400" dirty="0" smtClean="0"/>
              <a:t>así especialistas en curriculum y profesores han de trabajar unidos y en diálogo para encontrar una tradición que de respuesta a problemas y tareas.</a:t>
            </a:r>
            <a:endParaRPr lang="es-MX" sz="2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66333"/>
            <a:ext cx="2246811" cy="1847850"/>
          </a:xfrm>
          <a:prstGeom prst="rect">
            <a:avLst/>
          </a:prstGeom>
        </p:spPr>
      </p:pic>
    </p:spTree>
    <p:extLst>
      <p:ext uri="{BB962C8B-B14F-4D97-AF65-F5344CB8AC3E}">
        <p14:creationId xmlns:p14="http://schemas.microsoft.com/office/powerpoint/2010/main" val="2265346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Resultado de imagen para curriculum escolar"/>
          <p:cNvSpPr>
            <a:spLocks noChangeAspect="1" noChangeArrowheads="1"/>
          </p:cNvSpPr>
          <p:nvPr/>
        </p:nvSpPr>
        <p:spPr bwMode="auto">
          <a:xfrm>
            <a:off x="155574" y="-144463"/>
            <a:ext cx="10085705" cy="100857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0423" y="1358536"/>
            <a:ext cx="9431383" cy="3971109"/>
          </a:xfrm>
          <a:prstGeom prst="rect">
            <a:avLst/>
          </a:prstGeom>
        </p:spPr>
      </p:pic>
    </p:spTree>
    <p:extLst>
      <p:ext uri="{BB962C8B-B14F-4D97-AF65-F5344CB8AC3E}">
        <p14:creationId xmlns:p14="http://schemas.microsoft.com/office/powerpoint/2010/main" val="41024327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3329609"/>
          </a:xfrm>
        </p:spPr>
        <p:txBody>
          <a:bodyPr>
            <a:normAutofit/>
          </a:bodyPr>
          <a:lstStyle/>
          <a:p>
            <a:r>
              <a:rPr lang="es-MX" dirty="0" smtClean="0"/>
              <a:t>Objeto simbólico y significativo que posee existencia física; y un significado encarnado en las palabras, imágenes, sonido, etc.</a:t>
            </a: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021" y="3675774"/>
            <a:ext cx="6087292" cy="2842591"/>
          </a:xfrm>
          <a:prstGeom prst="rect">
            <a:avLst/>
          </a:prstGeom>
        </p:spPr>
      </p:pic>
    </p:spTree>
    <p:extLst>
      <p:ext uri="{BB962C8B-B14F-4D97-AF65-F5344CB8AC3E}">
        <p14:creationId xmlns:p14="http://schemas.microsoft.com/office/powerpoint/2010/main" val="421450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Unidad 2: Perspectivas fundamentales del curriculum</a:t>
            </a:r>
            <a:endParaRPr lang="es-MX" dirty="0"/>
          </a:p>
        </p:txBody>
      </p:sp>
      <p:sp>
        <p:nvSpPr>
          <p:cNvPr id="3" name="Marcador de contenido 2"/>
          <p:cNvSpPr>
            <a:spLocks noGrp="1"/>
          </p:cNvSpPr>
          <p:nvPr>
            <p:ph idx="1"/>
          </p:nvPr>
        </p:nvSpPr>
        <p:spPr/>
        <p:txBody>
          <a:bodyPr>
            <a:normAutofit/>
          </a:bodyPr>
          <a:lstStyle/>
          <a:p>
            <a:r>
              <a:rPr lang="es-MX" sz="2800" b="1" dirty="0" smtClean="0"/>
              <a:t>OBJETIVO: </a:t>
            </a:r>
          </a:p>
          <a:p>
            <a:pPr marL="0" indent="0">
              <a:buNone/>
            </a:pPr>
            <a:r>
              <a:rPr lang="es-MX" sz="2800" b="1" dirty="0" smtClean="0"/>
              <a:t>Identificar las principales perspectivas teóricas del </a:t>
            </a:r>
            <a:r>
              <a:rPr lang="es-MX" sz="2800" b="1" dirty="0" smtClean="0"/>
              <a:t>curriculum.</a:t>
            </a:r>
          </a:p>
          <a:p>
            <a:pPr marL="0" indent="0">
              <a:buNone/>
            </a:pPr>
            <a:r>
              <a:rPr lang="es-MX" sz="2800" b="1" dirty="0" smtClean="0"/>
              <a:t>Analizar los fundamentos y características de las teorías del curriculum.</a:t>
            </a:r>
            <a:endParaRPr lang="es-MX" sz="2800" b="1" dirty="0" smtClean="0"/>
          </a:p>
          <a:p>
            <a:endParaRPr lang="es-MX" sz="2800" b="1" dirty="0"/>
          </a:p>
        </p:txBody>
      </p:sp>
    </p:spTree>
    <p:extLst>
      <p:ext uri="{BB962C8B-B14F-4D97-AF65-F5344CB8AC3E}">
        <p14:creationId xmlns:p14="http://schemas.microsoft.com/office/powerpoint/2010/main" val="471644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218661"/>
            <a:ext cx="10707690" cy="1752599"/>
          </a:xfrm>
        </p:spPr>
        <p:txBody>
          <a:bodyPr/>
          <a:lstStyle/>
          <a:p>
            <a:pPr algn="l"/>
            <a:r>
              <a:rPr lang="es-MX" dirty="0" smtClean="0"/>
              <a:t>Allí está el curriculum…</a:t>
            </a:r>
            <a:br>
              <a:rPr lang="es-MX" dirty="0" smtClean="0"/>
            </a:br>
            <a:r>
              <a:rPr lang="es-MX" dirty="0" smtClean="0"/>
              <a:t>                                              ¿de qué sirve a un profesor? </a:t>
            </a:r>
            <a:endParaRPr lang="es-MX" dirty="0"/>
          </a:p>
        </p:txBody>
      </p:sp>
      <p:sp>
        <p:nvSpPr>
          <p:cNvPr id="3" name="Marcador de contenido 2"/>
          <p:cNvSpPr>
            <a:spLocks noGrp="1"/>
          </p:cNvSpPr>
          <p:nvPr>
            <p:ph idx="1"/>
          </p:nvPr>
        </p:nvSpPr>
        <p:spPr>
          <a:xfrm>
            <a:off x="1484310" y="1898374"/>
            <a:ext cx="7825275" cy="3892825"/>
          </a:xfrm>
        </p:spPr>
        <p:txBody>
          <a:bodyPr>
            <a:normAutofit fontScale="92500"/>
          </a:bodyPr>
          <a:lstStyle/>
          <a:p>
            <a:r>
              <a:rPr lang="es-MX" dirty="0" smtClean="0"/>
              <a:t>Representa una utilidad instructiva, tiene valor; </a:t>
            </a:r>
            <a:r>
              <a:rPr lang="es-MX" dirty="0" smtClean="0">
                <a:solidFill>
                  <a:srgbClr val="FF0000"/>
                </a:solidFill>
              </a:rPr>
              <a:t>expresa una visión del conocimiento</a:t>
            </a:r>
            <a:r>
              <a:rPr lang="es-MX" dirty="0" smtClean="0"/>
              <a:t> y un concepto del proceso de educación</a:t>
            </a:r>
          </a:p>
          <a:p>
            <a:r>
              <a:rPr lang="es-MX" dirty="0" smtClean="0"/>
              <a:t>Proporciona un marco para que el profesor desarrolle nuevas destrezas, al tiempo que tiene lugar conceptos del conocimiento y del aprendizaje</a:t>
            </a:r>
          </a:p>
          <a:p>
            <a:r>
              <a:rPr lang="es-MX" dirty="0" smtClean="0"/>
              <a:t>Las ideas solo pueden ser comprobadas por los profesores bajo la forma de currícula; estos son procedimientos hipotéticos comprobables en clase</a:t>
            </a:r>
          </a:p>
          <a:p>
            <a:r>
              <a:rPr lang="es-MX" dirty="0" smtClean="0"/>
              <a:t>Representa un conjunto de ideas para mejorar a los profesores</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09586" y="2064957"/>
            <a:ext cx="2684220" cy="3559658"/>
          </a:xfrm>
          <a:prstGeom prst="rect">
            <a:avLst/>
          </a:prstGeom>
        </p:spPr>
      </p:pic>
    </p:spTree>
    <p:extLst>
      <p:ext uri="{BB962C8B-B14F-4D97-AF65-F5344CB8AC3E}">
        <p14:creationId xmlns:p14="http://schemas.microsoft.com/office/powerpoint/2010/main" val="3578528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5595730"/>
          </a:xfrm>
        </p:spPr>
        <p:txBody>
          <a:bodyPr>
            <a:normAutofit fontScale="90000"/>
          </a:bodyPr>
          <a:lstStyle/>
          <a:p>
            <a:r>
              <a:rPr lang="es-MX" dirty="0" smtClean="0"/>
              <a:t>Es un currículo </a:t>
            </a:r>
            <a:r>
              <a:rPr lang="es-MX" u="sng" dirty="0" smtClean="0">
                <a:solidFill>
                  <a:srgbClr val="FF0000"/>
                </a:solidFill>
              </a:rPr>
              <a:t>basado en el conocimiento</a:t>
            </a:r>
            <a:r>
              <a:rPr lang="es-MX" dirty="0" smtClean="0"/>
              <a:t/>
            </a:r>
            <a:br>
              <a:rPr lang="es-MX" dirty="0" smtClean="0"/>
            </a:br>
            <a:r>
              <a:rPr lang="es-MX" sz="3600" dirty="0" smtClean="0"/>
              <a:t>porque enseña la naturaleza problemática de éste.</a:t>
            </a:r>
            <a:br>
              <a:rPr lang="es-MX" sz="3600" dirty="0" smtClean="0"/>
            </a:br>
            <a:r>
              <a:rPr lang="es-MX" sz="3600" dirty="0"/>
              <a:t/>
            </a:r>
            <a:br>
              <a:rPr lang="es-MX" sz="3600" dirty="0"/>
            </a:br>
            <a:r>
              <a:rPr lang="es-MX" sz="3600" dirty="0" smtClean="0"/>
              <a:t>Su aspiración es que la escolaridad facilite una comprensión del conocimiento como socialmente generado.</a:t>
            </a:r>
            <a:br>
              <a:rPr lang="es-MX" sz="3600" dirty="0" smtClean="0"/>
            </a:br>
            <a:r>
              <a:rPr lang="es-MX" sz="3600" dirty="0"/>
              <a:t/>
            </a:r>
            <a:br>
              <a:rPr lang="es-MX" sz="3600" dirty="0"/>
            </a:br>
            <a:r>
              <a:rPr lang="es-MX" sz="3600" dirty="0" smtClean="0"/>
              <a:t>Los currículum constituyen medios de comunicación a través de los cuales se aprende el conocimiento y de </a:t>
            </a:r>
            <a:r>
              <a:rPr lang="es-MX" sz="3600" smtClean="0"/>
              <a:t>la pedagogía, </a:t>
            </a:r>
            <a:r>
              <a:rPr lang="es-MX" sz="3600" dirty="0" smtClean="0"/>
              <a:t>porque invita a profesores y alumnos a comprobar en la práctica ideas con respecto a ambos.</a:t>
            </a:r>
            <a:endParaRPr lang="es-MX" sz="3600" dirty="0"/>
          </a:p>
        </p:txBody>
      </p:sp>
    </p:spTree>
    <p:extLst>
      <p:ext uri="{BB962C8B-B14F-4D97-AF65-F5344CB8AC3E}">
        <p14:creationId xmlns:p14="http://schemas.microsoft.com/office/powerpoint/2010/main" val="3319222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288" y="1130798"/>
            <a:ext cx="10018713" cy="1752599"/>
          </a:xfrm>
        </p:spPr>
        <p:txBody>
          <a:bodyPr>
            <a:normAutofit fontScale="90000"/>
          </a:bodyPr>
          <a:lstStyle/>
          <a:p>
            <a:r>
              <a:rPr lang="es-MX" dirty="0" smtClean="0"/>
              <a:t>El curriculum como proceso</a:t>
            </a:r>
            <a:br>
              <a:rPr lang="es-MX" dirty="0" smtClean="0"/>
            </a:br>
            <a:r>
              <a:rPr lang="es-MX" dirty="0"/>
              <a:t/>
            </a:r>
            <a:br>
              <a:rPr lang="es-MX" dirty="0"/>
            </a:br>
            <a:r>
              <a:rPr lang="es-MX" dirty="0" smtClean="0"/>
              <a:t/>
            </a:r>
            <a:br>
              <a:rPr lang="es-MX" dirty="0" smtClean="0"/>
            </a:br>
            <a:r>
              <a:rPr lang="es-MX" dirty="0" smtClean="0"/>
              <a:t/>
            </a:r>
            <a:br>
              <a:rPr lang="es-MX" dirty="0" smtClean="0"/>
            </a:br>
            <a:r>
              <a:rPr lang="es-MX" dirty="0"/>
              <a:t/>
            </a:r>
            <a:br>
              <a:rPr lang="es-MX" dirty="0"/>
            </a:br>
            <a:endParaRPr lang="es-MX" dirty="0"/>
          </a:p>
        </p:txBody>
      </p:sp>
      <p:sp>
        <p:nvSpPr>
          <p:cNvPr id="6" name="AutoShape 2" descr="Resultado de imagen para curriculum como proces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348" y="1130798"/>
            <a:ext cx="5653399" cy="4950823"/>
          </a:xfrm>
          <a:prstGeom prst="rect">
            <a:avLst/>
          </a:prstGeom>
        </p:spPr>
      </p:pic>
    </p:spTree>
    <p:extLst>
      <p:ext uri="{BB962C8B-B14F-4D97-AF65-F5344CB8AC3E}">
        <p14:creationId xmlns:p14="http://schemas.microsoft.com/office/powerpoint/2010/main" val="1684976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4572000"/>
          </a:xfrm>
        </p:spPr>
        <p:txBody>
          <a:bodyPr>
            <a:normAutofit/>
          </a:bodyPr>
          <a:lstStyle/>
          <a:p>
            <a:r>
              <a:rPr lang="es-MX" dirty="0" smtClean="0"/>
              <a:t>El curriculum es una propuesta que especifica un conjunto de contenidos y métodos valiosos, posibles de enseñar y aprender.</a:t>
            </a:r>
            <a:endParaRPr lang="es-MX" dirty="0"/>
          </a:p>
        </p:txBody>
      </p:sp>
    </p:spTree>
    <p:extLst>
      <p:ext uri="{BB962C8B-B14F-4D97-AF65-F5344CB8AC3E}">
        <p14:creationId xmlns:p14="http://schemas.microsoft.com/office/powerpoint/2010/main" val="2839553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5536096"/>
          </a:xfrm>
        </p:spPr>
        <p:txBody>
          <a:bodyPr>
            <a:normAutofit fontScale="90000"/>
          </a:bodyPr>
          <a:lstStyle/>
          <a:p>
            <a:pPr algn="l"/>
            <a:r>
              <a:rPr lang="es-MX" dirty="0" smtClean="0"/>
              <a:t/>
            </a:r>
            <a:br>
              <a:rPr lang="es-MX" dirty="0" smtClean="0"/>
            </a:br>
            <a:r>
              <a:rPr lang="es-MX" dirty="0"/>
              <a:t/>
            </a:r>
            <a:br>
              <a:rPr lang="es-MX" dirty="0"/>
            </a:br>
            <a:r>
              <a:rPr lang="es-MX" dirty="0" smtClean="0"/>
              <a:t>La </a:t>
            </a:r>
            <a:r>
              <a:rPr lang="es-MX" dirty="0" err="1" smtClean="0"/>
              <a:t>enseñanz</a:t>
            </a:r>
            <a:r>
              <a:rPr lang="es-MX" dirty="0" smtClean="0"/>
              <a:t> Y requiere constante desarrollo.</a:t>
            </a:r>
            <a:br>
              <a:rPr lang="es-MX" dirty="0" smtClean="0"/>
            </a:br>
            <a:r>
              <a:rPr lang="es-MX" dirty="0" smtClean="0"/>
              <a:t/>
            </a:r>
            <a:br>
              <a:rPr lang="es-MX" dirty="0" smtClean="0"/>
            </a:br>
            <a:r>
              <a:rPr lang="es-MX" dirty="0" smtClean="0"/>
              <a:t/>
            </a:r>
            <a:br>
              <a:rPr lang="es-MX" dirty="0" smtClean="0"/>
            </a:br>
            <a:r>
              <a:rPr lang="es-MX" dirty="0" smtClean="0"/>
              <a:t>Y el profesor aprende a través de la práctica críticas de su arte.</a:t>
            </a:r>
            <a:br>
              <a:rPr lang="es-MX" dirty="0" smtClean="0"/>
            </a:br>
            <a:r>
              <a:rPr lang="es-MX" dirty="0" smtClean="0"/>
              <a:t/>
            </a:r>
            <a:br>
              <a:rPr lang="es-MX" dirty="0" smtClean="0"/>
            </a:br>
            <a:r>
              <a:rPr lang="es-MX" dirty="0" smtClean="0"/>
              <a:t>Hay que escapar de la imitación y trabajar el rendimiento propio.</a:t>
            </a:r>
            <a:br>
              <a:rPr lang="es-MX" dirty="0" smtClean="0"/>
            </a:br>
            <a:endParaRPr lang="es-MX" dirty="0"/>
          </a:p>
        </p:txBody>
      </p:sp>
      <p:sp>
        <p:nvSpPr>
          <p:cNvPr id="4" name="AutoShape 2" descr="Resultado de imagen para el arte de enseñ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5413" y="837371"/>
            <a:ext cx="2362200" cy="1943100"/>
          </a:xfrm>
          <a:prstGeom prst="rect">
            <a:avLst/>
          </a:prstGeom>
        </p:spPr>
      </p:pic>
    </p:spTree>
    <p:extLst>
      <p:ext uri="{BB962C8B-B14F-4D97-AF65-F5344CB8AC3E}">
        <p14:creationId xmlns:p14="http://schemas.microsoft.com/office/powerpoint/2010/main" val="3291287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 hay dominio, sino aspiración</a:t>
            </a:r>
            <a:endParaRPr lang="es-MX" dirty="0"/>
          </a:p>
        </p:txBody>
      </p:sp>
      <p:cxnSp>
        <p:nvCxnSpPr>
          <p:cNvPr id="5" name="Conector recto de flecha 4"/>
          <p:cNvCxnSpPr/>
          <p:nvPr/>
        </p:nvCxnSpPr>
        <p:spPr>
          <a:xfrm flipH="1">
            <a:off x="4502426" y="2057400"/>
            <a:ext cx="1202635" cy="824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5734878" y="2027583"/>
            <a:ext cx="1043609" cy="8945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ángulo 7"/>
          <p:cNvSpPr/>
          <p:nvPr/>
        </p:nvSpPr>
        <p:spPr>
          <a:xfrm>
            <a:off x="2902226" y="3339548"/>
            <a:ext cx="2604052" cy="745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Hacia las ideas</a:t>
            </a:r>
            <a:endParaRPr lang="es-MX" dirty="0"/>
          </a:p>
        </p:txBody>
      </p:sp>
      <p:sp>
        <p:nvSpPr>
          <p:cNvPr id="9" name="Rectángulo 8"/>
          <p:cNvSpPr/>
          <p:nvPr/>
        </p:nvSpPr>
        <p:spPr>
          <a:xfrm>
            <a:off x="5936974" y="3366054"/>
            <a:ext cx="2604052" cy="745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Hacia el rendimiento</a:t>
            </a:r>
            <a:endParaRPr lang="es-MX" dirty="0"/>
          </a:p>
        </p:txBody>
      </p:sp>
      <p:sp>
        <p:nvSpPr>
          <p:cNvPr id="10" name="Rectángulo 9"/>
          <p:cNvSpPr/>
          <p:nvPr/>
        </p:nvSpPr>
        <p:spPr>
          <a:xfrm>
            <a:off x="6115878" y="4757529"/>
            <a:ext cx="2604052" cy="745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ejecución de unas ideas.</a:t>
            </a:r>
            <a:endParaRPr lang="es-MX" dirty="0"/>
          </a:p>
        </p:txBody>
      </p:sp>
      <p:sp>
        <p:nvSpPr>
          <p:cNvPr id="11" name="Rectángulo 10"/>
          <p:cNvSpPr/>
          <p:nvPr/>
        </p:nvSpPr>
        <p:spPr>
          <a:xfrm>
            <a:off x="3054626" y="4757530"/>
            <a:ext cx="2604052" cy="745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 un contenido</a:t>
            </a:r>
            <a:endParaRPr lang="es-MX" dirty="0"/>
          </a:p>
        </p:txBody>
      </p:sp>
      <p:cxnSp>
        <p:nvCxnSpPr>
          <p:cNvPr id="14" name="Conector recto 13"/>
          <p:cNvCxnSpPr/>
          <p:nvPr/>
        </p:nvCxnSpPr>
        <p:spPr>
          <a:xfrm>
            <a:off x="4214191" y="4194313"/>
            <a:ext cx="19879" cy="447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7070035" y="4210878"/>
            <a:ext cx="19879" cy="44726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02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3056" y="2295939"/>
            <a:ext cx="3481129" cy="2663687"/>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9409" y="2153396"/>
            <a:ext cx="3339547" cy="2806230"/>
          </a:xfrm>
          <a:prstGeom prst="rect">
            <a:avLst/>
          </a:prstGeom>
        </p:spPr>
      </p:pic>
    </p:spTree>
    <p:extLst>
      <p:ext uri="{BB962C8B-B14F-4D97-AF65-F5344CB8AC3E}">
        <p14:creationId xmlns:p14="http://schemas.microsoft.com/office/powerpoint/2010/main" val="158075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365515"/>
            <a:ext cx="3667255" cy="2773016"/>
          </a:xfrm>
          <a:prstGeom prst="rect">
            <a:avLst/>
          </a:prstGeom>
        </p:spPr>
      </p:pic>
    </p:spTree>
    <p:extLst>
      <p:ext uri="{BB962C8B-B14F-4D97-AF65-F5344CB8AC3E}">
        <p14:creationId xmlns:p14="http://schemas.microsoft.com/office/powerpoint/2010/main" val="34155385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374105045"/>
              </p:ext>
            </p:extLst>
          </p:nvPr>
        </p:nvGraphicFramePr>
        <p:xfrm>
          <a:off x="1907177" y="339634"/>
          <a:ext cx="8252823" cy="65183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4448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313509"/>
            <a:ext cx="10018713" cy="1489166"/>
          </a:xfrm>
        </p:spPr>
        <p:txBody>
          <a:bodyPr>
            <a:normAutofit/>
          </a:bodyPr>
          <a:lstStyle/>
          <a:p>
            <a:r>
              <a:rPr lang="es-MX" b="1" dirty="0" smtClean="0"/>
              <a:t>Stenhouse supone por parte del profesor: interés y compromiso por:</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05716577"/>
              </p:ext>
            </p:extLst>
          </p:nvPr>
        </p:nvGraphicFramePr>
        <p:xfrm>
          <a:off x="1484313" y="1907177"/>
          <a:ext cx="10018712" cy="4676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3465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4983480"/>
          </a:xfrm>
        </p:spPr>
        <p:txBody>
          <a:bodyPr>
            <a:normAutofit/>
          </a:bodyPr>
          <a:lstStyle/>
          <a:p>
            <a:r>
              <a:rPr lang="es-MX" dirty="0" smtClean="0"/>
              <a:t/>
            </a:r>
            <a:br>
              <a:rPr lang="es-MX" dirty="0" smtClean="0"/>
            </a:br>
            <a:r>
              <a:rPr lang="es-MX" dirty="0" smtClean="0"/>
              <a:t>tema</a:t>
            </a:r>
            <a:br>
              <a:rPr lang="es-MX" dirty="0" smtClean="0"/>
            </a:br>
            <a:r>
              <a:rPr lang="es-MX" dirty="0"/>
              <a:t/>
            </a:r>
            <a:br>
              <a:rPr lang="es-MX" dirty="0"/>
            </a:br>
            <a:r>
              <a:rPr lang="es-MX" dirty="0" smtClean="0"/>
              <a:t>2.2) Teoría </a:t>
            </a:r>
            <a:r>
              <a:rPr lang="es-MX" dirty="0" smtClean="0"/>
              <a:t>Conceptual Empirista: un análisis </a:t>
            </a:r>
            <a:r>
              <a:rPr lang="es-MX" dirty="0" smtClean="0"/>
              <a:t>desde </a:t>
            </a:r>
            <a:r>
              <a:rPr lang="es-MX" dirty="0" smtClean="0"/>
              <a:t>la </a:t>
            </a:r>
            <a:r>
              <a:rPr lang="es-MX" dirty="0" smtClean="0"/>
              <a:t>propuesta de </a:t>
            </a:r>
            <a:r>
              <a:rPr lang="es-MX" dirty="0" smtClean="0"/>
              <a:t/>
            </a:r>
            <a:br>
              <a:rPr lang="es-MX" dirty="0" smtClean="0"/>
            </a:br>
            <a:r>
              <a:rPr lang="es-MX" dirty="0" smtClean="0"/>
              <a:t>Lawrence </a:t>
            </a:r>
            <a:r>
              <a:rPr lang="es-MX" dirty="0" smtClean="0"/>
              <a:t>Stenhouse</a:t>
            </a:r>
            <a:endParaRPr lang="es-MX" dirty="0"/>
          </a:p>
        </p:txBody>
      </p:sp>
    </p:spTree>
    <p:extLst>
      <p:ext uri="{BB962C8B-B14F-4D97-AF65-F5344CB8AC3E}">
        <p14:creationId xmlns:p14="http://schemas.microsoft.com/office/powerpoint/2010/main" val="754403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investigación-acción</a:t>
            </a:r>
            <a:endParaRPr lang="es-MX" dirty="0"/>
          </a:p>
        </p:txBody>
      </p:sp>
      <p:sp>
        <p:nvSpPr>
          <p:cNvPr id="3" name="Marcador de contenido 2"/>
          <p:cNvSpPr>
            <a:spLocks noGrp="1"/>
          </p:cNvSpPr>
          <p:nvPr>
            <p:ph idx="1"/>
          </p:nvPr>
        </p:nvSpPr>
        <p:spPr>
          <a:xfrm>
            <a:off x="1484311" y="2438399"/>
            <a:ext cx="10018713" cy="3124201"/>
          </a:xfrm>
        </p:spPr>
        <p:txBody>
          <a:bodyPr/>
          <a:lstStyle/>
          <a:p>
            <a:r>
              <a:rPr lang="es-MX" dirty="0" smtClean="0"/>
              <a:t>La investigación acción demanda la participación de todos los miembros de una organización.</a:t>
            </a:r>
          </a:p>
          <a:p>
            <a:endParaRPr lang="es-MX" dirty="0"/>
          </a:p>
          <a:p>
            <a:r>
              <a:rPr lang="es-MX" dirty="0" smtClean="0"/>
              <a:t>De una cooperación de todos los actores</a:t>
            </a:r>
          </a:p>
          <a:p>
            <a:endParaRPr lang="es-MX" dirty="0" smtClean="0"/>
          </a:p>
          <a:p>
            <a:r>
              <a:rPr lang="es-MX" dirty="0" smtClean="0"/>
              <a:t>El docente asume tres roles: investigador, observador y maestro</a:t>
            </a:r>
            <a:endParaRPr lang="es-MX" dirty="0"/>
          </a:p>
        </p:txBody>
      </p:sp>
    </p:spTree>
    <p:extLst>
      <p:ext uri="{BB962C8B-B14F-4D97-AF65-F5344CB8AC3E}">
        <p14:creationId xmlns:p14="http://schemas.microsoft.com/office/powerpoint/2010/main" val="257921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t>
            </a:r>
            <a:r>
              <a:rPr lang="es-MX" dirty="0" smtClean="0"/>
              <a:t>Profesor investigador?</a:t>
            </a:r>
            <a:br>
              <a:rPr lang="es-MX" dirty="0" smtClean="0"/>
            </a:br>
            <a:endParaRPr lang="es-MX" dirty="0"/>
          </a:p>
        </p:txBody>
      </p:sp>
      <p:sp>
        <p:nvSpPr>
          <p:cNvPr id="3" name="Marcador de contenido 2"/>
          <p:cNvSpPr>
            <a:spLocks noGrp="1"/>
          </p:cNvSpPr>
          <p:nvPr>
            <p:ph idx="1"/>
          </p:nvPr>
        </p:nvSpPr>
        <p:spPr/>
        <p:txBody>
          <a:bodyPr>
            <a:normAutofit/>
          </a:bodyPr>
          <a:lstStyle/>
          <a:p>
            <a:pPr marL="0" indent="0">
              <a:buNone/>
            </a:pPr>
            <a:r>
              <a:rPr lang="es-MX" sz="3200" dirty="0" smtClean="0"/>
              <a:t>Es posible, siempre y cuando el profesor ponga en claro, que la razón por la que está desempeñando el papel de investigador es la de desarrollar positivamente su enseñanza y hacer mejor las cosas</a:t>
            </a:r>
            <a:endParaRPr lang="es-MX" sz="3200" dirty="0"/>
          </a:p>
        </p:txBody>
      </p:sp>
    </p:spTree>
    <p:extLst>
      <p:ext uri="{BB962C8B-B14F-4D97-AF65-F5344CB8AC3E}">
        <p14:creationId xmlns:p14="http://schemas.microsoft.com/office/powerpoint/2010/main" val="17514617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recto 4"/>
          <p:cNvCxnSpPr/>
          <p:nvPr/>
        </p:nvCxnSpPr>
        <p:spPr>
          <a:xfrm>
            <a:off x="6453051" y="1489166"/>
            <a:ext cx="26126" cy="52251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6479177" y="2534194"/>
            <a:ext cx="0" cy="6008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a:off x="6453051" y="3801291"/>
            <a:ext cx="26126" cy="522514"/>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44373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6172200"/>
          </a:xfrm>
        </p:spPr>
        <p:txBody>
          <a:bodyPr>
            <a:normAutofit fontScale="90000"/>
          </a:bodyPr>
          <a:lstStyle/>
          <a:p>
            <a:r>
              <a:rPr lang="es-MX" dirty="0"/>
              <a:t>¿</a:t>
            </a:r>
            <a:r>
              <a:rPr lang="es-MX" dirty="0" smtClean="0"/>
              <a:t>Se justifica?</a:t>
            </a:r>
            <a:br>
              <a:rPr lang="es-MX" dirty="0" smtClean="0"/>
            </a:br>
            <a:r>
              <a:rPr lang="es-MX" dirty="0"/>
              <a:t/>
            </a:r>
            <a:br>
              <a:rPr lang="es-MX" dirty="0"/>
            </a:br>
            <a:r>
              <a:rPr lang="es-MX" dirty="0" smtClean="0"/>
              <a:t>Si</a:t>
            </a:r>
            <a:br>
              <a:rPr lang="es-MX" dirty="0" smtClean="0"/>
            </a:br>
            <a:r>
              <a:rPr lang="es-MX" dirty="0"/>
              <a:t/>
            </a:r>
            <a:br>
              <a:rPr lang="es-MX" dirty="0"/>
            </a:br>
            <a:r>
              <a:rPr lang="es-MX" dirty="0" smtClean="0"/>
              <a:t>pues es un estudio, reflexión de una situación social con el propósito de cambiar o mejorar la calidad de la acción misma con la participación activa, consciente, abierta de los actores que participan en la situación.</a:t>
            </a:r>
            <a:br>
              <a:rPr lang="es-MX" dirty="0" smtClean="0"/>
            </a:br>
            <a:r>
              <a:rPr lang="es-MX" dirty="0" smtClean="0"/>
              <a:t/>
            </a:r>
            <a:br>
              <a:rPr lang="es-MX" dirty="0" smtClean="0"/>
            </a:br>
            <a:r>
              <a:rPr lang="es-MX" dirty="0" smtClean="0"/>
              <a:t>Puede entenderse como proceso de aprendizaje sistemático.</a:t>
            </a:r>
            <a:br>
              <a:rPr lang="es-MX" dirty="0" smtClean="0"/>
            </a:br>
            <a:r>
              <a:rPr lang="es-MX" dirty="0"/>
              <a:t/>
            </a:r>
            <a:br>
              <a:rPr lang="es-MX" dirty="0"/>
            </a:br>
            <a:endParaRPr lang="es-MX" dirty="0"/>
          </a:p>
        </p:txBody>
      </p:sp>
    </p:spTree>
    <p:extLst>
      <p:ext uri="{BB962C8B-B14F-4D97-AF65-F5344CB8AC3E}">
        <p14:creationId xmlns:p14="http://schemas.microsoft.com/office/powerpoint/2010/main" val="767134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Stenhouse</a:t>
            </a:r>
            <a:endParaRPr lang="es-MX" dirty="0"/>
          </a:p>
        </p:txBody>
      </p:sp>
      <p:sp>
        <p:nvSpPr>
          <p:cNvPr id="3" name="Marcador de contenido 2"/>
          <p:cNvSpPr>
            <a:spLocks noGrp="1"/>
          </p:cNvSpPr>
          <p:nvPr>
            <p:ph idx="1"/>
          </p:nvPr>
        </p:nvSpPr>
        <p:spPr>
          <a:xfrm>
            <a:off x="1876197" y="2438399"/>
            <a:ext cx="10018713" cy="3124201"/>
          </a:xfrm>
        </p:spPr>
        <p:txBody>
          <a:bodyPr/>
          <a:lstStyle/>
          <a:p>
            <a:r>
              <a:rPr lang="es-MX" dirty="0" smtClean="0"/>
              <a:t>Se fundamenta en el método investigación-acción como un enfoque de y trabajo para la puesta en práctica del currículo que prescribe determinada institución.</a:t>
            </a:r>
            <a:endParaRPr lang="es-MX" dirty="0"/>
          </a:p>
        </p:txBody>
      </p:sp>
    </p:spTree>
    <p:extLst>
      <p:ext uri="{BB962C8B-B14F-4D97-AF65-F5344CB8AC3E}">
        <p14:creationId xmlns:p14="http://schemas.microsoft.com/office/powerpoint/2010/main" val="2564718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ejercicio</a:t>
            </a:r>
            <a:endParaRPr lang="es-MX" dirty="0"/>
          </a:p>
        </p:txBody>
      </p:sp>
      <p:sp>
        <p:nvSpPr>
          <p:cNvPr id="3" name="Marcador de contenido 2"/>
          <p:cNvSpPr>
            <a:spLocks noGrp="1"/>
          </p:cNvSpPr>
          <p:nvPr>
            <p:ph idx="1"/>
          </p:nvPr>
        </p:nvSpPr>
        <p:spPr/>
        <p:txBody>
          <a:bodyPr/>
          <a:lstStyle/>
          <a:p>
            <a:r>
              <a:rPr lang="es-MX" dirty="0" smtClean="0"/>
              <a:t>Elaborar un mapa mental con base a las ideas expuestas y analizadas en clase. Utilizando recortes de revistas o periódico.</a:t>
            </a:r>
            <a:endParaRPr lang="es-MX" dirty="0"/>
          </a:p>
        </p:txBody>
      </p:sp>
    </p:spTree>
    <p:extLst>
      <p:ext uri="{BB962C8B-B14F-4D97-AF65-F5344CB8AC3E}">
        <p14:creationId xmlns:p14="http://schemas.microsoft.com/office/powerpoint/2010/main" val="1747028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pPr marL="457200" indent="-457200">
              <a:buFont typeface="+mj-lt"/>
              <a:buAutoNum type="arabicPeriod"/>
            </a:pPr>
            <a:r>
              <a:rPr lang="es-MX" dirty="0"/>
              <a:t>Stenhouse, Lawrence (1985</a:t>
            </a:r>
            <a:r>
              <a:rPr lang="es-MX" dirty="0" smtClean="0"/>
              <a:t>). La investigación como base de la enseñanza. Ediciones Morata, S.L. </a:t>
            </a:r>
            <a:endParaRPr lang="es-MX" dirty="0"/>
          </a:p>
          <a:p>
            <a:pPr marL="457200" indent="-457200">
              <a:buFont typeface="+mj-lt"/>
              <a:buAutoNum type="arabicPeriod"/>
            </a:pPr>
            <a:r>
              <a:rPr lang="es-MX" dirty="0" err="1" smtClean="0"/>
              <a:t>Rudduck</a:t>
            </a:r>
            <a:r>
              <a:rPr lang="es-MX" dirty="0" smtClean="0"/>
              <a:t> </a:t>
            </a:r>
            <a:r>
              <a:rPr lang="es-MX" dirty="0" err="1" smtClean="0"/>
              <a:t>J.y</a:t>
            </a:r>
            <a:r>
              <a:rPr lang="es-MX" dirty="0" smtClean="0"/>
              <a:t> Hopkins D. Bibliografía: Stenhouse. Ediciones Morata. Recuperado el 23 de septiembre 20017, https</a:t>
            </a:r>
            <a:r>
              <a:rPr lang="es-MX" dirty="0"/>
              <a:t>://</a:t>
            </a:r>
            <a:r>
              <a:rPr lang="es-MX" dirty="0" smtClean="0"/>
              <a:t>www.mecd.gob.es/dctm/revista-de-educacion/articulosre285/re28517.pdf?documentId=0901e72b813c2fd0</a:t>
            </a:r>
          </a:p>
        </p:txBody>
      </p:sp>
    </p:spTree>
    <p:extLst>
      <p:ext uri="{BB962C8B-B14F-4D97-AF65-F5344CB8AC3E}">
        <p14:creationId xmlns:p14="http://schemas.microsoft.com/office/powerpoint/2010/main" val="2019328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Teoría empirista acera del curiculum</a:t>
            </a:r>
            <a:br>
              <a:rPr lang="es-MX" dirty="0" smtClean="0"/>
            </a:br>
            <a:r>
              <a:rPr lang="es-MX" dirty="0" smtClean="0"/>
              <a:t>una mirada desde:</a:t>
            </a:r>
            <a:endParaRPr lang="es-MX" dirty="0"/>
          </a:p>
        </p:txBody>
      </p:sp>
      <p:pic>
        <p:nvPicPr>
          <p:cNvPr id="8" name="Marcador de contenido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4415246" y="2666999"/>
            <a:ext cx="4676503" cy="3968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365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Ciudadano británico</a:t>
            </a:r>
            <a:br>
              <a:rPr lang="es-MX" dirty="0" smtClean="0"/>
            </a:br>
            <a:r>
              <a:rPr lang="es-MX" b="1" dirty="0" smtClean="0"/>
              <a:t>1926-1982</a:t>
            </a:r>
            <a:endParaRPr lang="es-MX" b="1"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7806" y="2667000"/>
            <a:ext cx="8856617" cy="4191000"/>
          </a:xfrm>
        </p:spPr>
      </p:pic>
    </p:spTree>
    <p:extLst>
      <p:ext uri="{BB962C8B-B14F-4D97-AF65-F5344CB8AC3E}">
        <p14:creationId xmlns:p14="http://schemas.microsoft.com/office/powerpoint/2010/main" val="1173193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2666999"/>
            <a:ext cx="10018713" cy="4191001"/>
          </a:xfrm>
        </p:spPr>
        <p:txBody>
          <a:bodyPr>
            <a:normAutofit/>
          </a:bodyPr>
          <a:lstStyle/>
          <a:p>
            <a:r>
              <a:rPr lang="es-MX" sz="2800" dirty="0" smtClean="0"/>
              <a:t>Experimentó la docencia a nivel Secundaria</a:t>
            </a:r>
          </a:p>
          <a:p>
            <a:r>
              <a:rPr lang="es-MX" sz="2800" dirty="0" smtClean="0"/>
              <a:t>1956: Maestría en Educación: le interesa trabajar “la relación entre la cultura y el desarrollo del poder del individuo”</a:t>
            </a:r>
          </a:p>
          <a:p>
            <a:r>
              <a:rPr lang="es-MX" sz="2800" dirty="0" smtClean="0"/>
              <a:t>1960: trabaja en el Consejo Escolar de Currículo y Evaluación, en donde puso en práctica un currículo para atender a jóvenes de clases populares.</a:t>
            </a:r>
          </a:p>
          <a:p>
            <a:r>
              <a:rPr lang="es-MX" sz="2800" b="1" dirty="0" smtClean="0">
                <a:solidFill>
                  <a:srgbClr val="FF0000"/>
                </a:solidFill>
              </a:rPr>
              <a:t>Estima que la enseñanza más eficaz es la que se basa en la investigación y el descubrimiento.</a:t>
            </a:r>
          </a:p>
          <a:p>
            <a:endParaRPr lang="es-MX" dirty="0"/>
          </a:p>
        </p:txBody>
      </p:sp>
      <p:sp>
        <p:nvSpPr>
          <p:cNvPr id="2" name="AutoShape 2" descr="Resultado de imagen para biografí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6680" y="160338"/>
            <a:ext cx="3086645" cy="2506661"/>
          </a:xfrm>
          <a:prstGeom prst="rect">
            <a:avLst/>
          </a:prstGeom>
        </p:spPr>
      </p:pic>
    </p:spTree>
    <p:extLst>
      <p:ext uri="{BB962C8B-B14F-4D97-AF65-F5344CB8AC3E}">
        <p14:creationId xmlns:p14="http://schemas.microsoft.com/office/powerpoint/2010/main" val="2888778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MX" dirty="0" smtClean="0"/>
              <a:t>1970</a:t>
            </a:r>
            <a:br>
              <a:rPr lang="es-MX" dirty="0" smtClean="0"/>
            </a:br>
            <a:endParaRPr lang="es-MX" dirty="0"/>
          </a:p>
        </p:txBody>
      </p:sp>
      <p:sp>
        <p:nvSpPr>
          <p:cNvPr id="3" name="Marcador de contenido 2"/>
          <p:cNvSpPr>
            <a:spLocks noGrp="1"/>
          </p:cNvSpPr>
          <p:nvPr>
            <p:ph idx="1"/>
          </p:nvPr>
        </p:nvSpPr>
        <p:spPr>
          <a:xfrm>
            <a:off x="1577177" y="1883228"/>
            <a:ext cx="10018713" cy="4191001"/>
          </a:xfrm>
        </p:spPr>
        <p:txBody>
          <a:bodyPr>
            <a:normAutofit fontScale="92500" lnSpcReduction="10000"/>
          </a:bodyPr>
          <a:lstStyle/>
          <a:p>
            <a:pPr marL="0" indent="0" algn="ctr">
              <a:buNone/>
            </a:pPr>
            <a:r>
              <a:rPr lang="es-MX" sz="3000" dirty="0" smtClean="0"/>
              <a:t>Fundó el Centro para la Investigación Aplicada en Educación</a:t>
            </a:r>
          </a:p>
          <a:p>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sz="2800" dirty="0" smtClean="0"/>
          </a:p>
          <a:p>
            <a:pPr marL="0" indent="0" algn="ctr">
              <a:buNone/>
            </a:pPr>
            <a:r>
              <a:rPr lang="es-MX" sz="2800" dirty="0" smtClean="0"/>
              <a:t>Hacer investigación dedicada a los problemas de la práctica y por su compromiso con la idea de “DOCENTE INVESTIGADOR”</a:t>
            </a:r>
            <a:endParaRPr lang="es-MX" sz="2800" dirty="0"/>
          </a:p>
        </p:txBody>
      </p:sp>
      <p:sp>
        <p:nvSpPr>
          <p:cNvPr id="4" name="Flecha abajo 3"/>
          <p:cNvSpPr/>
          <p:nvPr/>
        </p:nvSpPr>
        <p:spPr>
          <a:xfrm>
            <a:off x="5187382" y="2982684"/>
            <a:ext cx="1306285" cy="16154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23047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5166360"/>
          </a:xfrm>
        </p:spPr>
        <p:txBody>
          <a:bodyPr>
            <a:normAutofit/>
          </a:bodyPr>
          <a:lstStyle/>
          <a:p>
            <a:r>
              <a:rPr lang="es-MX" dirty="0" smtClean="0"/>
              <a:t>Stenhouse reacciona frente a una concepción artificial y reduccionista de la educación promovida</a:t>
            </a:r>
            <a:br>
              <a:rPr lang="es-MX" dirty="0" smtClean="0"/>
            </a:br>
            <a:r>
              <a:rPr lang="es-MX" dirty="0" smtClean="0"/>
              <a:t>por las teorías educativas de  </a:t>
            </a:r>
            <a:r>
              <a:rPr lang="es-MX" dirty="0" err="1" smtClean="0"/>
              <a:t>Carr</a:t>
            </a:r>
            <a:r>
              <a:rPr lang="es-MX" dirty="0" smtClean="0"/>
              <a:t> y </a:t>
            </a:r>
            <a:r>
              <a:rPr lang="es-MX" dirty="0" err="1" smtClean="0"/>
              <a:t>Kemmis</a:t>
            </a:r>
            <a:r>
              <a:rPr lang="es-MX" dirty="0" smtClean="0"/>
              <a:t> y las aproximaciones tecnológicas de Tyler. </a:t>
            </a:r>
            <a:br>
              <a:rPr lang="es-MX" dirty="0" smtClean="0"/>
            </a:br>
            <a:r>
              <a:rPr lang="es-MX" dirty="0"/>
              <a:t/>
            </a:r>
            <a:br>
              <a:rPr lang="es-MX" dirty="0"/>
            </a:br>
            <a:r>
              <a:rPr lang="es-MX" dirty="0" smtClean="0"/>
              <a:t>Propone la idea del profesor como investigador y la idea del currículo flexible</a:t>
            </a:r>
            <a:endParaRPr lang="es-MX" dirty="0"/>
          </a:p>
        </p:txBody>
      </p:sp>
    </p:spTree>
    <p:extLst>
      <p:ext uri="{BB962C8B-B14F-4D97-AF65-F5344CB8AC3E}">
        <p14:creationId xmlns:p14="http://schemas.microsoft.com/office/powerpoint/2010/main" val="203328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2011680" y="627017"/>
            <a:ext cx="3735977" cy="575024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818811" y="1254034"/>
            <a:ext cx="4807132" cy="37359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tx1"/>
                </a:solidFill>
              </a:rPr>
              <a:t>Recoge ideas sobre:</a:t>
            </a:r>
          </a:p>
          <a:p>
            <a:pPr algn="ctr"/>
            <a:endParaRPr lang="es-MX" sz="2800" dirty="0" smtClean="0">
              <a:solidFill>
                <a:schemeClr val="tx1"/>
              </a:solidFill>
            </a:endParaRPr>
          </a:p>
          <a:p>
            <a:pPr marL="457200" indent="-457200">
              <a:buFont typeface="Arial" panose="020B0604020202020204" pitchFamily="34" charset="0"/>
              <a:buChar char="•"/>
            </a:pPr>
            <a:r>
              <a:rPr lang="es-MX" sz="2800" dirty="0" smtClean="0">
                <a:solidFill>
                  <a:schemeClr val="tx1"/>
                </a:solidFill>
              </a:rPr>
              <a:t>La investigación educativa</a:t>
            </a:r>
          </a:p>
          <a:p>
            <a:pPr marL="457200" indent="-457200">
              <a:buFont typeface="Arial" panose="020B0604020202020204" pitchFamily="34" charset="0"/>
              <a:buChar char="•"/>
            </a:pPr>
            <a:r>
              <a:rPr lang="es-MX" sz="2800" dirty="0" smtClean="0">
                <a:solidFill>
                  <a:schemeClr val="tx1"/>
                </a:solidFill>
              </a:rPr>
              <a:t>El desarrollo curricular</a:t>
            </a:r>
          </a:p>
          <a:p>
            <a:pPr marL="457200" indent="-457200">
              <a:buFont typeface="Arial" panose="020B0604020202020204" pitchFamily="34" charset="0"/>
              <a:buChar char="•"/>
            </a:pPr>
            <a:r>
              <a:rPr lang="es-MX" sz="2800" dirty="0" smtClean="0">
                <a:solidFill>
                  <a:schemeClr val="tx1"/>
                </a:solidFill>
              </a:rPr>
              <a:t>El papel del docente</a:t>
            </a:r>
            <a:endParaRPr lang="es-MX" sz="2800" dirty="0">
              <a:solidFill>
                <a:schemeClr val="tx1"/>
              </a:solidFill>
            </a:endParaRPr>
          </a:p>
        </p:txBody>
      </p:sp>
    </p:spTree>
    <p:extLst>
      <p:ext uri="{BB962C8B-B14F-4D97-AF65-F5344CB8AC3E}">
        <p14:creationId xmlns:p14="http://schemas.microsoft.com/office/powerpoint/2010/main" val="9654213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485</TotalTime>
  <Words>736</Words>
  <Application>Microsoft Office PowerPoint</Application>
  <PresentationFormat>Panorámica</PresentationFormat>
  <Paragraphs>94</Paragraphs>
  <Slides>36</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36</vt:i4>
      </vt:variant>
    </vt:vector>
  </HeadingPairs>
  <TitlesOfParts>
    <vt:vector size="39" baseType="lpstr">
      <vt:lpstr>Arial</vt:lpstr>
      <vt:lpstr>Corbel</vt:lpstr>
      <vt:lpstr>Parallax</vt:lpstr>
      <vt:lpstr>Universidad autónoma del Estado de México</vt:lpstr>
      <vt:lpstr>Unidad 2: Perspectivas fundamentales del curriculum</vt:lpstr>
      <vt:lpstr> tema  2.2) Teoría Conceptual Empirista: un análisis desde la propuesta de  Lawrence Stenhouse</vt:lpstr>
      <vt:lpstr>Teoría empirista acera del curiculum una mirada desde:</vt:lpstr>
      <vt:lpstr>Ciudadano británico 1926-1982</vt:lpstr>
      <vt:lpstr>Presentación de PowerPoint</vt:lpstr>
      <vt:lpstr>1970 </vt:lpstr>
      <vt:lpstr>Stenhouse reacciona frente a una concepción artificial y reduccionista de la educación promovida por las teorías educativas de  Carr y Kemmis y las aproximaciones tecnológicas de Tyler.   Propone la idea del profesor como investigador y la idea del currículo flexible</vt:lpstr>
      <vt:lpstr>Presentación de PowerPoint</vt:lpstr>
      <vt:lpstr>Primera parte de su libro:  ¿qué es la investigación?  1.- Un concepto de Investigación 2.- Lo que la investigación puede brindar a los     profesores</vt:lpstr>
      <vt:lpstr>      Segunda parte de su libro:  Curriculum  1.- Definición del problema del currículum 2.- Un diseño de concepto curricular 3.- Un concepto de investigación del Curriculum, el profesor y el arte de enseñar. </vt:lpstr>
      <vt:lpstr>Presentación de PowerPoint</vt:lpstr>
      <vt:lpstr>ENSEÑAR  ES ALGO MÁS QUE UNA TECNOLOGÍA QUE SE SEPA DOMINAR,  ES UN ARTE Y EL ARTISTA ES EL  INVESTIGADOR POR EXCELENCIA (Stenhouse,1985, p. 93)</vt:lpstr>
      <vt:lpstr>Para Stenhouse: el curriculum guía la enseñanza; pero sus definiciones son insatisfactorias, por tanto busca identificar cuál es el problema</vt:lpstr>
      <vt:lpstr>Su problema</vt:lpstr>
      <vt:lpstr>la esencia del curriculum</vt:lpstr>
      <vt:lpstr>El curriculum constituye especificaciones que pueden operarse en la práctica. El curriculum expresa ideas en términos de práctica; debe someter sus propuestas al escrutinio crítico de sus profesores que trabajan con ellas.   Los profesores se preguntan en relación al currículo ¿cómo debemos proceder?  Pero solo es posible responder a partir del estudio de las clases  así especialistas en curriculum y profesores han de trabajar unidos y en diálogo para encontrar una tradición que de respuesta a problemas y tareas.</vt:lpstr>
      <vt:lpstr>Presentación de PowerPoint</vt:lpstr>
      <vt:lpstr>Objeto simbólico y significativo que posee existencia física; y un significado encarnado en las palabras, imágenes, sonido, etc.</vt:lpstr>
      <vt:lpstr>Allí está el curriculum…                                               ¿de qué sirve a un profesor? </vt:lpstr>
      <vt:lpstr>Es un currículo basado en el conocimiento porque enseña la naturaleza problemática de éste.  Su aspiración es que la escolaridad facilite una comprensión del conocimiento como socialmente generado.  Los currículum constituyen medios de comunicación a través de los cuales se aprende el conocimiento y de la pedagogía, porque invita a profesores y alumnos a comprobar en la práctica ideas con respecto a ambos.</vt:lpstr>
      <vt:lpstr>El curriculum como proceso     </vt:lpstr>
      <vt:lpstr>El curriculum es una propuesta que especifica un conjunto de contenidos y métodos valiosos, posibles de enseñar y aprender.</vt:lpstr>
      <vt:lpstr>  La enseñanz Y requiere constante desarrollo.   Y el profesor aprende a través de la práctica críticas de su arte.  Hay que escapar de la imitación y trabajar el rendimiento propio. </vt:lpstr>
      <vt:lpstr>No hay dominio, sino aspiración</vt:lpstr>
      <vt:lpstr>Presentación de PowerPoint</vt:lpstr>
      <vt:lpstr>Presentación de PowerPoint</vt:lpstr>
      <vt:lpstr>Presentación de PowerPoint</vt:lpstr>
      <vt:lpstr>Stenhouse supone por parte del profesor: interés y compromiso por:</vt:lpstr>
      <vt:lpstr>La investigación-acción</vt:lpstr>
      <vt:lpstr>¿Profesor investigador? </vt:lpstr>
      <vt:lpstr>Presentación de PowerPoint</vt:lpstr>
      <vt:lpstr>¿Se justifica?  Si  pues es un estudio, reflexión de una situación social con el propósito de cambiar o mejorar la calidad de la acción misma con la participación activa, consciente, abierta de los actores que participan en la situación.  Puede entenderse como proceso de aprendizaje sistemático.  </vt:lpstr>
      <vt:lpstr>Stenhouse</vt:lpstr>
      <vt:lpstr>ejercicio</vt:lpstr>
      <vt:lpstr>Bibliografía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Dr. Angeles</dc:creator>
  <cp:lastModifiedBy>Angeles Cienfuegos Velasco</cp:lastModifiedBy>
  <cp:revision>34</cp:revision>
  <dcterms:created xsi:type="dcterms:W3CDTF">2017-10-16T15:03:57Z</dcterms:created>
  <dcterms:modified xsi:type="dcterms:W3CDTF">2018-09-26T20:21:39Z</dcterms:modified>
</cp:coreProperties>
</file>