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7"/>
  </p:notesMasterIdLst>
  <p:sldIdLst>
    <p:sldId id="291" r:id="rId2"/>
    <p:sldId id="256" r:id="rId3"/>
    <p:sldId id="287" r:id="rId4"/>
    <p:sldId id="257" r:id="rId5"/>
    <p:sldId id="288" r:id="rId6"/>
    <p:sldId id="289" r:id="rId7"/>
    <p:sldId id="258" r:id="rId8"/>
    <p:sldId id="286" r:id="rId9"/>
    <p:sldId id="260" r:id="rId10"/>
    <p:sldId id="261" r:id="rId11"/>
    <p:sldId id="262" r:id="rId12"/>
    <p:sldId id="263" r:id="rId13"/>
    <p:sldId id="266" r:id="rId14"/>
    <p:sldId id="264" r:id="rId15"/>
    <p:sldId id="265" r:id="rId16"/>
    <p:sldId id="267" r:id="rId17"/>
    <p:sldId id="269" r:id="rId18"/>
    <p:sldId id="268" r:id="rId19"/>
    <p:sldId id="283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84" r:id="rId29"/>
    <p:sldId id="285" r:id="rId30"/>
    <p:sldId id="278" r:id="rId31"/>
    <p:sldId id="281" r:id="rId32"/>
    <p:sldId id="280" r:id="rId33"/>
    <p:sldId id="282" r:id="rId34"/>
    <p:sldId id="290" r:id="rId35"/>
    <p:sldId id="279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474" autoAdjust="0"/>
  </p:normalViewPr>
  <p:slideViewPr>
    <p:cSldViewPr snapToGrid="0">
      <p:cViewPr varScale="1">
        <p:scale>
          <a:sx n="98" d="100"/>
          <a:sy n="98" d="100"/>
        </p:scale>
        <p:origin x="2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8532C-580A-49B3-881E-444F0C131CB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E57FBD8-E045-4106-A3AF-D2A238EFF6B6}">
      <dgm:prSet phldrT="[Texto]"/>
      <dgm:spPr/>
      <dgm:t>
        <a:bodyPr/>
        <a:lstStyle/>
        <a:p>
          <a:r>
            <a:rPr lang="es-MX" dirty="0" smtClean="0"/>
            <a:t>Conocimientos</a:t>
          </a:r>
          <a:endParaRPr lang="es-MX" dirty="0"/>
        </a:p>
      </dgm:t>
    </dgm:pt>
    <dgm:pt modelId="{BB412E71-4639-4FCD-A9AC-0C9CA549CB0D}" type="parTrans" cxnId="{767D95D9-FF89-477B-A2FE-9B1AEE300945}">
      <dgm:prSet/>
      <dgm:spPr/>
      <dgm:t>
        <a:bodyPr/>
        <a:lstStyle/>
        <a:p>
          <a:endParaRPr lang="es-MX"/>
        </a:p>
      </dgm:t>
    </dgm:pt>
    <dgm:pt modelId="{0B7B2957-034E-4C74-AE36-2F4EAE73FB42}" type="sibTrans" cxnId="{767D95D9-FF89-477B-A2FE-9B1AEE300945}">
      <dgm:prSet/>
      <dgm:spPr/>
      <dgm:t>
        <a:bodyPr/>
        <a:lstStyle/>
        <a:p>
          <a:endParaRPr lang="es-MX"/>
        </a:p>
      </dgm:t>
    </dgm:pt>
    <dgm:pt modelId="{F64C93B6-BEA3-406B-A8BC-BF2DD9C99359}">
      <dgm:prSet phldrT="[Texto]"/>
      <dgm:spPr/>
      <dgm:t>
        <a:bodyPr/>
        <a:lstStyle/>
        <a:p>
          <a:r>
            <a:rPr lang="es-MX" dirty="0" smtClean="0"/>
            <a:t>Explicación teórica y proceder metodológico de las diversas perspectivas sociológicas clásicas.</a:t>
          </a:r>
          <a:endParaRPr lang="es-MX" dirty="0"/>
        </a:p>
      </dgm:t>
    </dgm:pt>
    <dgm:pt modelId="{44FF6B7C-369D-472E-B059-D15F0F9D6AA3}" type="parTrans" cxnId="{16753D7F-9637-4A8C-A45D-2177A08F97B1}">
      <dgm:prSet/>
      <dgm:spPr/>
      <dgm:t>
        <a:bodyPr/>
        <a:lstStyle/>
        <a:p>
          <a:endParaRPr lang="es-MX"/>
        </a:p>
      </dgm:t>
    </dgm:pt>
    <dgm:pt modelId="{AC0C2DA3-7E42-4125-BAD8-740408103854}" type="sibTrans" cxnId="{16753D7F-9637-4A8C-A45D-2177A08F97B1}">
      <dgm:prSet/>
      <dgm:spPr/>
      <dgm:t>
        <a:bodyPr/>
        <a:lstStyle/>
        <a:p>
          <a:endParaRPr lang="es-MX"/>
        </a:p>
      </dgm:t>
    </dgm:pt>
    <dgm:pt modelId="{7C6F274C-04BE-4695-90C3-561F4EDB42B4}">
      <dgm:prSet phldrT="[Texto]"/>
      <dgm:spPr/>
      <dgm:t>
        <a:bodyPr/>
        <a:lstStyle/>
        <a:p>
          <a:r>
            <a:rPr lang="es-MX" dirty="0" smtClean="0"/>
            <a:t>Habilidades</a:t>
          </a:r>
          <a:endParaRPr lang="es-MX" dirty="0"/>
        </a:p>
      </dgm:t>
    </dgm:pt>
    <dgm:pt modelId="{3EC3E33F-4145-47DE-8EE6-1C8ADA3E12A4}" type="parTrans" cxnId="{AFE096A1-89F1-4EEF-B440-3FDB8EEC34AA}">
      <dgm:prSet/>
      <dgm:spPr/>
      <dgm:t>
        <a:bodyPr/>
        <a:lstStyle/>
        <a:p>
          <a:endParaRPr lang="es-MX"/>
        </a:p>
      </dgm:t>
    </dgm:pt>
    <dgm:pt modelId="{B3C761E4-B1D7-4D78-ACDD-F5F9F2C22791}" type="sibTrans" cxnId="{AFE096A1-89F1-4EEF-B440-3FDB8EEC34AA}">
      <dgm:prSet/>
      <dgm:spPr/>
      <dgm:t>
        <a:bodyPr/>
        <a:lstStyle/>
        <a:p>
          <a:endParaRPr lang="es-MX"/>
        </a:p>
      </dgm:t>
    </dgm:pt>
    <dgm:pt modelId="{39F72429-A72F-4F11-A52E-D04172C4EE21}">
      <dgm:prSet phldrT="[Texto]"/>
      <dgm:spPr/>
      <dgm:t>
        <a:bodyPr/>
        <a:lstStyle/>
        <a:p>
          <a:r>
            <a:rPr lang="es-MX" dirty="0" smtClean="0"/>
            <a:t>Argumentar los fenómenos sociales y educativos en términos teóricos</a:t>
          </a:r>
          <a:endParaRPr lang="es-MX" dirty="0"/>
        </a:p>
      </dgm:t>
    </dgm:pt>
    <dgm:pt modelId="{0E6734EF-2E8F-4086-B786-AD773319E18F}" type="parTrans" cxnId="{F1174DFA-95D9-4EA1-98D3-77D8DAC9FC0C}">
      <dgm:prSet/>
      <dgm:spPr/>
      <dgm:t>
        <a:bodyPr/>
        <a:lstStyle/>
        <a:p>
          <a:endParaRPr lang="es-MX"/>
        </a:p>
      </dgm:t>
    </dgm:pt>
    <dgm:pt modelId="{BEB4DD17-E8E7-498C-B2DD-11C6220BFBF3}" type="sibTrans" cxnId="{F1174DFA-95D9-4EA1-98D3-77D8DAC9FC0C}">
      <dgm:prSet/>
      <dgm:spPr/>
      <dgm:t>
        <a:bodyPr/>
        <a:lstStyle/>
        <a:p>
          <a:endParaRPr lang="es-MX"/>
        </a:p>
      </dgm:t>
    </dgm:pt>
    <dgm:pt modelId="{6B06E957-8AC7-4633-A081-E0B719164242}">
      <dgm:prSet phldrT="[Texto]"/>
      <dgm:spPr/>
      <dgm:t>
        <a:bodyPr/>
        <a:lstStyle/>
        <a:p>
          <a:r>
            <a:rPr lang="es-MX" dirty="0" smtClean="0"/>
            <a:t>Actitudes</a:t>
          </a:r>
          <a:endParaRPr lang="es-MX" dirty="0"/>
        </a:p>
      </dgm:t>
    </dgm:pt>
    <dgm:pt modelId="{E8B0EB6B-6B20-4BF6-93EF-A4FD9D07D5B1}" type="parTrans" cxnId="{E9DB7067-EABF-4CF6-A138-B8285B6A4244}">
      <dgm:prSet/>
      <dgm:spPr/>
      <dgm:t>
        <a:bodyPr/>
        <a:lstStyle/>
        <a:p>
          <a:endParaRPr lang="es-MX"/>
        </a:p>
      </dgm:t>
    </dgm:pt>
    <dgm:pt modelId="{EAA4BF37-BEF7-4631-95AA-A7AFB70F8F70}" type="sibTrans" cxnId="{E9DB7067-EABF-4CF6-A138-B8285B6A4244}">
      <dgm:prSet/>
      <dgm:spPr/>
      <dgm:t>
        <a:bodyPr/>
        <a:lstStyle/>
        <a:p>
          <a:endParaRPr lang="es-MX"/>
        </a:p>
      </dgm:t>
    </dgm:pt>
    <dgm:pt modelId="{59AA3BEF-8B65-4C43-ABF9-5D7180ED47DD}">
      <dgm:prSet phldrT="[Texto]"/>
      <dgm:spPr/>
      <dgm:t>
        <a:bodyPr/>
        <a:lstStyle/>
        <a:p>
          <a:r>
            <a:rPr lang="es-MX" dirty="0" smtClean="0"/>
            <a:t>Apertura a la diversidad de opiniones.</a:t>
          </a:r>
          <a:endParaRPr lang="es-MX" dirty="0"/>
        </a:p>
      </dgm:t>
    </dgm:pt>
    <dgm:pt modelId="{CE4FDC07-A3A2-4B48-A6AB-A6D872BB19C3}" type="parTrans" cxnId="{F2699C80-02C1-449C-A005-E345EB61FC2F}">
      <dgm:prSet/>
      <dgm:spPr/>
      <dgm:t>
        <a:bodyPr/>
        <a:lstStyle/>
        <a:p>
          <a:endParaRPr lang="es-MX"/>
        </a:p>
      </dgm:t>
    </dgm:pt>
    <dgm:pt modelId="{F07E6F02-71EC-46DD-A9DE-6E92164E2A2E}" type="sibTrans" cxnId="{F2699C80-02C1-449C-A005-E345EB61FC2F}">
      <dgm:prSet/>
      <dgm:spPr/>
      <dgm:t>
        <a:bodyPr/>
        <a:lstStyle/>
        <a:p>
          <a:endParaRPr lang="es-MX"/>
        </a:p>
      </dgm:t>
    </dgm:pt>
    <dgm:pt modelId="{A307B147-1C7E-4C6D-A309-4454A8FD88C7}">
      <dgm:prSet phldrT="[Texto]"/>
      <dgm:spPr/>
      <dgm:t>
        <a:bodyPr/>
        <a:lstStyle/>
        <a:p>
          <a:r>
            <a:rPr lang="es-MX" dirty="0" smtClean="0"/>
            <a:t>Disposición a la discusión crítica</a:t>
          </a:r>
          <a:endParaRPr lang="es-MX" dirty="0"/>
        </a:p>
      </dgm:t>
    </dgm:pt>
    <dgm:pt modelId="{5A9E8063-FE09-4BEC-B555-0D4EB01FA412}" type="parTrans" cxnId="{81BD370E-3105-4247-92FE-F873A46BD79A}">
      <dgm:prSet/>
      <dgm:spPr/>
      <dgm:t>
        <a:bodyPr/>
        <a:lstStyle/>
        <a:p>
          <a:endParaRPr lang="es-MX"/>
        </a:p>
      </dgm:t>
    </dgm:pt>
    <dgm:pt modelId="{B4C52EDE-5D98-4D30-8FA8-A4A17323D709}" type="sibTrans" cxnId="{81BD370E-3105-4247-92FE-F873A46BD79A}">
      <dgm:prSet/>
      <dgm:spPr/>
      <dgm:t>
        <a:bodyPr/>
        <a:lstStyle/>
        <a:p>
          <a:endParaRPr lang="es-MX"/>
        </a:p>
      </dgm:t>
    </dgm:pt>
    <dgm:pt modelId="{0FFB092E-95A1-44DC-8E51-666C5D59A494}">
      <dgm:prSet phldrT="[Texto]"/>
      <dgm:spPr/>
      <dgm:t>
        <a:bodyPr/>
        <a:lstStyle/>
        <a:p>
          <a:r>
            <a:rPr lang="es-MX" dirty="0" smtClean="0"/>
            <a:t>Respeto</a:t>
          </a:r>
          <a:endParaRPr lang="es-MX" dirty="0"/>
        </a:p>
      </dgm:t>
    </dgm:pt>
    <dgm:pt modelId="{C80CFA6F-3E78-45C0-83F8-F11473F52C57}" type="parTrans" cxnId="{52B56F30-5CAB-4D08-9614-A5521B1B594C}">
      <dgm:prSet/>
      <dgm:spPr/>
      <dgm:t>
        <a:bodyPr/>
        <a:lstStyle/>
        <a:p>
          <a:endParaRPr lang="es-MX"/>
        </a:p>
      </dgm:t>
    </dgm:pt>
    <dgm:pt modelId="{0A83B963-5E99-47B1-A245-29A218E467DD}" type="sibTrans" cxnId="{52B56F30-5CAB-4D08-9614-A5521B1B594C}">
      <dgm:prSet/>
      <dgm:spPr/>
      <dgm:t>
        <a:bodyPr/>
        <a:lstStyle/>
        <a:p>
          <a:endParaRPr lang="es-MX"/>
        </a:p>
      </dgm:t>
    </dgm:pt>
    <dgm:pt modelId="{C696A3CE-D126-48A7-A56D-323203EE961B}" type="pres">
      <dgm:prSet presAssocID="{0368532C-580A-49B3-881E-444F0C131C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505B95A-C192-4789-8108-20850B990B9A}" type="pres">
      <dgm:prSet presAssocID="{7E57FBD8-E045-4106-A3AF-D2A238EFF6B6}" presName="composite" presStyleCnt="0"/>
      <dgm:spPr/>
    </dgm:pt>
    <dgm:pt modelId="{BDDF844D-E6EE-4DC3-8ADB-F65F7F271351}" type="pres">
      <dgm:prSet presAssocID="{7E57FBD8-E045-4106-A3AF-D2A238EFF6B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6941FC-3DC6-47EC-BB0D-605E04D9A618}" type="pres">
      <dgm:prSet presAssocID="{7E57FBD8-E045-4106-A3AF-D2A238EFF6B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9905A9-880B-4045-8A37-BF3C5DA9FE77}" type="pres">
      <dgm:prSet presAssocID="{0B7B2957-034E-4C74-AE36-2F4EAE73FB42}" presName="space" presStyleCnt="0"/>
      <dgm:spPr/>
    </dgm:pt>
    <dgm:pt modelId="{2AD57F75-2AD3-496A-8886-42823C622FED}" type="pres">
      <dgm:prSet presAssocID="{7C6F274C-04BE-4695-90C3-561F4EDB42B4}" presName="composite" presStyleCnt="0"/>
      <dgm:spPr/>
    </dgm:pt>
    <dgm:pt modelId="{6F047A60-21D0-4A33-9449-B8E4503EB948}" type="pres">
      <dgm:prSet presAssocID="{7C6F274C-04BE-4695-90C3-561F4EDB42B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12FB2F-4FC8-4FEC-AE70-E946E737F298}" type="pres">
      <dgm:prSet presAssocID="{7C6F274C-04BE-4695-90C3-561F4EDB42B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88301C-CA44-41BA-AD49-3D04A4498887}" type="pres">
      <dgm:prSet presAssocID="{B3C761E4-B1D7-4D78-ACDD-F5F9F2C22791}" presName="space" presStyleCnt="0"/>
      <dgm:spPr/>
    </dgm:pt>
    <dgm:pt modelId="{3891CA9B-5203-4893-904B-5FBFB7CF9535}" type="pres">
      <dgm:prSet presAssocID="{6B06E957-8AC7-4633-A081-E0B719164242}" presName="composite" presStyleCnt="0"/>
      <dgm:spPr/>
    </dgm:pt>
    <dgm:pt modelId="{A8768BFC-03B5-4774-8374-155AB03D48DF}" type="pres">
      <dgm:prSet presAssocID="{6B06E957-8AC7-4633-A081-E0B71916424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B9AEA9-BB06-45D3-BED2-BE9BD9B3FA1A}" type="pres">
      <dgm:prSet presAssocID="{6B06E957-8AC7-4633-A081-E0B71916424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49366B-7B21-4BA6-B753-4D5B1AC27E71}" type="presOf" srcId="{7C6F274C-04BE-4695-90C3-561F4EDB42B4}" destId="{6F047A60-21D0-4A33-9449-B8E4503EB948}" srcOrd="0" destOrd="0" presId="urn:microsoft.com/office/officeart/2005/8/layout/hList1"/>
    <dgm:cxn modelId="{9A9C8666-A6E9-44C0-A3D5-511A05C29761}" type="presOf" srcId="{F64C93B6-BEA3-406B-A8BC-BF2DD9C99359}" destId="{F86941FC-3DC6-47EC-BB0D-605E04D9A618}" srcOrd="0" destOrd="0" presId="urn:microsoft.com/office/officeart/2005/8/layout/hList1"/>
    <dgm:cxn modelId="{AFE096A1-89F1-4EEF-B440-3FDB8EEC34AA}" srcId="{0368532C-580A-49B3-881E-444F0C131CB1}" destId="{7C6F274C-04BE-4695-90C3-561F4EDB42B4}" srcOrd="1" destOrd="0" parTransId="{3EC3E33F-4145-47DE-8EE6-1C8ADA3E12A4}" sibTransId="{B3C761E4-B1D7-4D78-ACDD-F5F9F2C22791}"/>
    <dgm:cxn modelId="{B121162E-A238-46C3-BA1F-6C283F1201DA}" type="presOf" srcId="{0FFB092E-95A1-44DC-8E51-666C5D59A494}" destId="{F8B9AEA9-BB06-45D3-BED2-BE9BD9B3FA1A}" srcOrd="0" destOrd="1" presId="urn:microsoft.com/office/officeart/2005/8/layout/hList1"/>
    <dgm:cxn modelId="{E9DB7067-EABF-4CF6-A138-B8285B6A4244}" srcId="{0368532C-580A-49B3-881E-444F0C131CB1}" destId="{6B06E957-8AC7-4633-A081-E0B719164242}" srcOrd="2" destOrd="0" parTransId="{E8B0EB6B-6B20-4BF6-93EF-A4FD9D07D5B1}" sibTransId="{EAA4BF37-BEF7-4631-95AA-A7AFB70F8F70}"/>
    <dgm:cxn modelId="{81BD370E-3105-4247-92FE-F873A46BD79A}" srcId="{6B06E957-8AC7-4633-A081-E0B719164242}" destId="{A307B147-1C7E-4C6D-A309-4454A8FD88C7}" srcOrd="2" destOrd="0" parTransId="{5A9E8063-FE09-4BEC-B555-0D4EB01FA412}" sibTransId="{B4C52EDE-5D98-4D30-8FA8-A4A17323D709}"/>
    <dgm:cxn modelId="{B319EA5F-F1F7-4EE2-A114-DA00C80DA31F}" type="presOf" srcId="{59AA3BEF-8B65-4C43-ABF9-5D7180ED47DD}" destId="{F8B9AEA9-BB06-45D3-BED2-BE9BD9B3FA1A}" srcOrd="0" destOrd="0" presId="urn:microsoft.com/office/officeart/2005/8/layout/hList1"/>
    <dgm:cxn modelId="{F2699C80-02C1-449C-A005-E345EB61FC2F}" srcId="{6B06E957-8AC7-4633-A081-E0B719164242}" destId="{59AA3BEF-8B65-4C43-ABF9-5D7180ED47DD}" srcOrd="0" destOrd="0" parTransId="{CE4FDC07-A3A2-4B48-A6AB-A6D872BB19C3}" sibTransId="{F07E6F02-71EC-46DD-A9DE-6E92164E2A2E}"/>
    <dgm:cxn modelId="{52B56F30-5CAB-4D08-9614-A5521B1B594C}" srcId="{6B06E957-8AC7-4633-A081-E0B719164242}" destId="{0FFB092E-95A1-44DC-8E51-666C5D59A494}" srcOrd="1" destOrd="0" parTransId="{C80CFA6F-3E78-45C0-83F8-F11473F52C57}" sibTransId="{0A83B963-5E99-47B1-A245-29A218E467DD}"/>
    <dgm:cxn modelId="{F1174DFA-95D9-4EA1-98D3-77D8DAC9FC0C}" srcId="{7C6F274C-04BE-4695-90C3-561F4EDB42B4}" destId="{39F72429-A72F-4F11-A52E-D04172C4EE21}" srcOrd="0" destOrd="0" parTransId="{0E6734EF-2E8F-4086-B786-AD773319E18F}" sibTransId="{BEB4DD17-E8E7-498C-B2DD-11C6220BFBF3}"/>
    <dgm:cxn modelId="{313FFF75-9CD9-4508-99FA-FAD7F74AB4F9}" type="presOf" srcId="{0368532C-580A-49B3-881E-444F0C131CB1}" destId="{C696A3CE-D126-48A7-A56D-323203EE961B}" srcOrd="0" destOrd="0" presId="urn:microsoft.com/office/officeart/2005/8/layout/hList1"/>
    <dgm:cxn modelId="{9BA221A8-41BD-4D77-8D59-5DAA6BE7A794}" type="presOf" srcId="{7E57FBD8-E045-4106-A3AF-D2A238EFF6B6}" destId="{BDDF844D-E6EE-4DC3-8ADB-F65F7F271351}" srcOrd="0" destOrd="0" presId="urn:microsoft.com/office/officeart/2005/8/layout/hList1"/>
    <dgm:cxn modelId="{3DFD31A5-F6F8-4C13-9071-EE5438A6A074}" type="presOf" srcId="{39F72429-A72F-4F11-A52E-D04172C4EE21}" destId="{1E12FB2F-4FC8-4FEC-AE70-E946E737F298}" srcOrd="0" destOrd="0" presId="urn:microsoft.com/office/officeart/2005/8/layout/hList1"/>
    <dgm:cxn modelId="{767D95D9-FF89-477B-A2FE-9B1AEE300945}" srcId="{0368532C-580A-49B3-881E-444F0C131CB1}" destId="{7E57FBD8-E045-4106-A3AF-D2A238EFF6B6}" srcOrd="0" destOrd="0" parTransId="{BB412E71-4639-4FCD-A9AC-0C9CA549CB0D}" sibTransId="{0B7B2957-034E-4C74-AE36-2F4EAE73FB42}"/>
    <dgm:cxn modelId="{575A76B5-436B-4197-A7C1-58A0656F397C}" type="presOf" srcId="{A307B147-1C7E-4C6D-A309-4454A8FD88C7}" destId="{F8B9AEA9-BB06-45D3-BED2-BE9BD9B3FA1A}" srcOrd="0" destOrd="2" presId="urn:microsoft.com/office/officeart/2005/8/layout/hList1"/>
    <dgm:cxn modelId="{16753D7F-9637-4A8C-A45D-2177A08F97B1}" srcId="{7E57FBD8-E045-4106-A3AF-D2A238EFF6B6}" destId="{F64C93B6-BEA3-406B-A8BC-BF2DD9C99359}" srcOrd="0" destOrd="0" parTransId="{44FF6B7C-369D-472E-B059-D15F0F9D6AA3}" sibTransId="{AC0C2DA3-7E42-4125-BAD8-740408103854}"/>
    <dgm:cxn modelId="{FA101DE4-68F9-46E6-9280-D8D346B763DC}" type="presOf" srcId="{6B06E957-8AC7-4633-A081-E0B719164242}" destId="{A8768BFC-03B5-4774-8374-155AB03D48DF}" srcOrd="0" destOrd="0" presId="urn:microsoft.com/office/officeart/2005/8/layout/hList1"/>
    <dgm:cxn modelId="{07C83A1D-81F0-4401-9C8C-B5C77B3ACF10}" type="presParOf" srcId="{C696A3CE-D126-48A7-A56D-323203EE961B}" destId="{0505B95A-C192-4789-8108-20850B990B9A}" srcOrd="0" destOrd="0" presId="urn:microsoft.com/office/officeart/2005/8/layout/hList1"/>
    <dgm:cxn modelId="{3FB3BCFC-E8A0-477C-9EF1-B1C002582608}" type="presParOf" srcId="{0505B95A-C192-4789-8108-20850B990B9A}" destId="{BDDF844D-E6EE-4DC3-8ADB-F65F7F271351}" srcOrd="0" destOrd="0" presId="urn:microsoft.com/office/officeart/2005/8/layout/hList1"/>
    <dgm:cxn modelId="{2DD2CD29-7E45-4D50-95F2-8991B038FDF3}" type="presParOf" srcId="{0505B95A-C192-4789-8108-20850B990B9A}" destId="{F86941FC-3DC6-47EC-BB0D-605E04D9A618}" srcOrd="1" destOrd="0" presId="urn:microsoft.com/office/officeart/2005/8/layout/hList1"/>
    <dgm:cxn modelId="{137F82B1-373C-4A3A-A204-725DF5099C5F}" type="presParOf" srcId="{C696A3CE-D126-48A7-A56D-323203EE961B}" destId="{479905A9-880B-4045-8A37-BF3C5DA9FE77}" srcOrd="1" destOrd="0" presId="urn:microsoft.com/office/officeart/2005/8/layout/hList1"/>
    <dgm:cxn modelId="{D3092F29-4C55-4625-8D54-BED93AF96765}" type="presParOf" srcId="{C696A3CE-D126-48A7-A56D-323203EE961B}" destId="{2AD57F75-2AD3-496A-8886-42823C622FED}" srcOrd="2" destOrd="0" presId="urn:microsoft.com/office/officeart/2005/8/layout/hList1"/>
    <dgm:cxn modelId="{612B2E17-8BDF-48A7-B6D4-4FC320EF56B8}" type="presParOf" srcId="{2AD57F75-2AD3-496A-8886-42823C622FED}" destId="{6F047A60-21D0-4A33-9449-B8E4503EB948}" srcOrd="0" destOrd="0" presId="urn:microsoft.com/office/officeart/2005/8/layout/hList1"/>
    <dgm:cxn modelId="{E378B732-A6CB-4A14-9F72-8B227780A519}" type="presParOf" srcId="{2AD57F75-2AD3-496A-8886-42823C622FED}" destId="{1E12FB2F-4FC8-4FEC-AE70-E946E737F298}" srcOrd="1" destOrd="0" presId="urn:microsoft.com/office/officeart/2005/8/layout/hList1"/>
    <dgm:cxn modelId="{FFB12F9A-A4A5-4F7E-8C22-F972713A514B}" type="presParOf" srcId="{C696A3CE-D126-48A7-A56D-323203EE961B}" destId="{4388301C-CA44-41BA-AD49-3D04A4498887}" srcOrd="3" destOrd="0" presId="urn:microsoft.com/office/officeart/2005/8/layout/hList1"/>
    <dgm:cxn modelId="{EB8313AD-33EF-4E86-B8CF-45B3C0AFB986}" type="presParOf" srcId="{C696A3CE-D126-48A7-A56D-323203EE961B}" destId="{3891CA9B-5203-4893-904B-5FBFB7CF9535}" srcOrd="4" destOrd="0" presId="urn:microsoft.com/office/officeart/2005/8/layout/hList1"/>
    <dgm:cxn modelId="{6E9E12E9-5E79-4090-B4A6-EBA438E854DD}" type="presParOf" srcId="{3891CA9B-5203-4893-904B-5FBFB7CF9535}" destId="{A8768BFC-03B5-4774-8374-155AB03D48DF}" srcOrd="0" destOrd="0" presId="urn:microsoft.com/office/officeart/2005/8/layout/hList1"/>
    <dgm:cxn modelId="{A6AC6225-5511-4B87-B958-452F15332DF4}" type="presParOf" srcId="{3891CA9B-5203-4893-904B-5FBFB7CF9535}" destId="{F8B9AEA9-BB06-45D3-BED2-BE9BD9B3FA1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706BE8-FF82-4FC5-A3D4-0D9AB18D76B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AA28110-948C-4B93-8F00-C31B0F1A9426}">
      <dgm:prSet phldrT="[Texto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Acciones racionales que actúan conforme a una lógica</a:t>
          </a:r>
          <a:endParaRPr lang="es-MX" b="1" dirty="0">
            <a:solidFill>
              <a:schemeClr val="tx1"/>
            </a:solidFill>
          </a:endParaRPr>
        </a:p>
      </dgm:t>
    </dgm:pt>
    <dgm:pt modelId="{D4B9213A-10F3-4C53-905A-F07F99204605}" type="parTrans" cxnId="{C31B1AF4-CF34-40DA-B633-B483250B5EA6}">
      <dgm:prSet/>
      <dgm:spPr/>
      <dgm:t>
        <a:bodyPr/>
        <a:lstStyle/>
        <a:p>
          <a:endParaRPr lang="es-MX"/>
        </a:p>
      </dgm:t>
    </dgm:pt>
    <dgm:pt modelId="{0863A241-0A11-4EDD-B572-8A5753E6EF6D}" type="sibTrans" cxnId="{C31B1AF4-CF34-40DA-B633-B483250B5EA6}">
      <dgm:prSet/>
      <dgm:spPr/>
      <dgm:t>
        <a:bodyPr/>
        <a:lstStyle/>
        <a:p>
          <a:endParaRPr lang="es-MX"/>
        </a:p>
      </dgm:t>
    </dgm:pt>
    <dgm:pt modelId="{20A2707D-374C-489F-A340-1DEA75B6D958}">
      <dgm:prSet phldrT="[Texto]"/>
      <dgm:spPr>
        <a:ln>
          <a:solidFill>
            <a:srgbClr val="0070C0"/>
          </a:solidFill>
        </a:ln>
      </dgm:spPr>
      <dgm:t>
        <a:bodyPr/>
        <a:lstStyle/>
        <a:p>
          <a:r>
            <a:rPr lang="es-MX" dirty="0" smtClean="0"/>
            <a:t>De acuerdo a fines:</a:t>
          </a:r>
        </a:p>
        <a:p>
          <a:r>
            <a:rPr lang="es-MX" dirty="0" smtClean="0"/>
            <a:t>.Moda vestir</a:t>
          </a:r>
        </a:p>
        <a:p>
          <a:r>
            <a:rPr lang="es-MX" dirty="0" smtClean="0"/>
            <a:t>.División Social del trabajo</a:t>
          </a:r>
        </a:p>
        <a:p>
          <a:endParaRPr lang="es-MX" dirty="0"/>
        </a:p>
      </dgm:t>
    </dgm:pt>
    <dgm:pt modelId="{C8BB7572-2AC0-41AB-A925-876C590BA674}" type="parTrans" cxnId="{5C3D54B9-436A-4E6B-A4EC-5E275D6C6605}">
      <dgm:prSet/>
      <dgm:spPr/>
      <dgm:t>
        <a:bodyPr/>
        <a:lstStyle/>
        <a:p>
          <a:endParaRPr lang="es-MX"/>
        </a:p>
      </dgm:t>
    </dgm:pt>
    <dgm:pt modelId="{DD92B83C-2442-4BFE-97A1-2F9E71C32D28}" type="sibTrans" cxnId="{5C3D54B9-436A-4E6B-A4EC-5E275D6C6605}">
      <dgm:prSet/>
      <dgm:spPr/>
      <dgm:t>
        <a:bodyPr/>
        <a:lstStyle/>
        <a:p>
          <a:endParaRPr lang="es-MX"/>
        </a:p>
      </dgm:t>
    </dgm:pt>
    <dgm:pt modelId="{54202D27-1B06-4E57-B242-5F2F1AF902EF}">
      <dgm:prSet phldrT="[Texto]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es-MX" dirty="0" smtClean="0"/>
            <a:t>De acuerdo a valores:</a:t>
          </a:r>
        </a:p>
        <a:p>
          <a:r>
            <a:rPr lang="es-MX" dirty="0" smtClean="0"/>
            <a:t>.Religiones</a:t>
          </a:r>
        </a:p>
        <a:p>
          <a:r>
            <a:rPr lang="es-MX" dirty="0" smtClean="0"/>
            <a:t>.Relaciones familiares</a:t>
          </a:r>
          <a:endParaRPr lang="es-MX" dirty="0"/>
        </a:p>
      </dgm:t>
    </dgm:pt>
    <dgm:pt modelId="{1ADB5083-4827-4CA5-8608-6BE206C4E26D}" type="parTrans" cxnId="{3CCF6F15-4EC3-49E2-BD1C-3668EE509F3C}">
      <dgm:prSet/>
      <dgm:spPr/>
      <dgm:t>
        <a:bodyPr/>
        <a:lstStyle/>
        <a:p>
          <a:endParaRPr lang="es-MX"/>
        </a:p>
      </dgm:t>
    </dgm:pt>
    <dgm:pt modelId="{2511B833-C3A9-40CA-BF09-D83E6AA18BA1}" type="sibTrans" cxnId="{3CCF6F15-4EC3-49E2-BD1C-3668EE509F3C}">
      <dgm:prSet/>
      <dgm:spPr/>
      <dgm:t>
        <a:bodyPr/>
        <a:lstStyle/>
        <a:p>
          <a:endParaRPr lang="es-MX"/>
        </a:p>
      </dgm:t>
    </dgm:pt>
    <dgm:pt modelId="{D89EA767-0BDD-44FC-BFCF-638CD39FF067}">
      <dgm:prSet phldrT="[Texto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Acciones Irracionales que actúan por automatismo mecánico o espontáneo</a:t>
          </a:r>
          <a:endParaRPr lang="es-MX" b="1" dirty="0">
            <a:solidFill>
              <a:schemeClr val="tx1"/>
            </a:solidFill>
          </a:endParaRPr>
        </a:p>
      </dgm:t>
    </dgm:pt>
    <dgm:pt modelId="{97E048C7-4381-4FA4-A286-B90F6733E5F8}" type="parTrans" cxnId="{13296D60-3A85-4CCF-BD6B-84E3E1F1BF9F}">
      <dgm:prSet/>
      <dgm:spPr/>
      <dgm:t>
        <a:bodyPr/>
        <a:lstStyle/>
        <a:p>
          <a:endParaRPr lang="es-MX"/>
        </a:p>
      </dgm:t>
    </dgm:pt>
    <dgm:pt modelId="{6204B23B-DE8B-4E21-BF88-CB9981631AFD}" type="sibTrans" cxnId="{13296D60-3A85-4CCF-BD6B-84E3E1F1BF9F}">
      <dgm:prSet/>
      <dgm:spPr/>
      <dgm:t>
        <a:bodyPr/>
        <a:lstStyle/>
        <a:p>
          <a:endParaRPr lang="es-MX"/>
        </a:p>
      </dgm:t>
    </dgm:pt>
    <dgm:pt modelId="{4F48118A-3439-43E8-955D-B7BE0BFFA5BE}">
      <dgm:prSet phldrT="[Texto]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es-MX" dirty="0" smtClean="0"/>
            <a:t>Acción tradicional</a:t>
          </a:r>
        </a:p>
        <a:p>
          <a:r>
            <a:rPr lang="es-MX" dirty="0" smtClean="0"/>
            <a:t>.Carnavales</a:t>
          </a:r>
          <a:endParaRPr lang="es-MX" dirty="0"/>
        </a:p>
      </dgm:t>
    </dgm:pt>
    <dgm:pt modelId="{F24FF142-7A1E-415B-9137-04A2C289CBD7}" type="parTrans" cxnId="{81FA989B-85FB-4FE8-B827-B5CC79811B17}">
      <dgm:prSet/>
      <dgm:spPr/>
      <dgm:t>
        <a:bodyPr/>
        <a:lstStyle/>
        <a:p>
          <a:endParaRPr lang="es-MX"/>
        </a:p>
      </dgm:t>
    </dgm:pt>
    <dgm:pt modelId="{B7F31F25-B746-4D2E-9A95-2AC30E87791C}" type="sibTrans" cxnId="{81FA989B-85FB-4FE8-B827-B5CC79811B17}">
      <dgm:prSet/>
      <dgm:spPr/>
      <dgm:t>
        <a:bodyPr/>
        <a:lstStyle/>
        <a:p>
          <a:endParaRPr lang="es-MX"/>
        </a:p>
      </dgm:t>
    </dgm:pt>
    <dgm:pt modelId="{68C06D78-5510-4E3D-906C-2CA9F58EAB1C}">
      <dgm:prSet phldrT="[Texto]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es-MX" dirty="0" smtClean="0"/>
            <a:t>Acción afectiva</a:t>
          </a:r>
        </a:p>
        <a:p>
          <a:r>
            <a:rPr lang="es-MX" dirty="0" smtClean="0"/>
            <a:t>.Saludo (beso mejilla)</a:t>
          </a:r>
          <a:endParaRPr lang="es-MX" dirty="0"/>
        </a:p>
      </dgm:t>
    </dgm:pt>
    <dgm:pt modelId="{407BABB8-D678-4BFB-AA1D-1BB60E1D1B23}" type="parTrans" cxnId="{A5B95930-C7E0-47C6-BC29-FF5BB3B76741}">
      <dgm:prSet/>
      <dgm:spPr/>
      <dgm:t>
        <a:bodyPr/>
        <a:lstStyle/>
        <a:p>
          <a:endParaRPr lang="es-MX"/>
        </a:p>
      </dgm:t>
    </dgm:pt>
    <dgm:pt modelId="{2F56ACE0-A008-40AB-AF71-24D93754851A}" type="sibTrans" cxnId="{A5B95930-C7E0-47C6-BC29-FF5BB3B76741}">
      <dgm:prSet/>
      <dgm:spPr/>
      <dgm:t>
        <a:bodyPr/>
        <a:lstStyle/>
        <a:p>
          <a:endParaRPr lang="es-MX"/>
        </a:p>
      </dgm:t>
    </dgm:pt>
    <dgm:pt modelId="{4C64FA5C-43C6-4C17-90A7-A6679B78D3F7}" type="pres">
      <dgm:prSet presAssocID="{4A706BE8-FF82-4FC5-A3D4-0D9AB18D76B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6533E65-0D73-4195-A68B-93B92CE968B0}" type="pres">
      <dgm:prSet presAssocID="{6AA28110-948C-4B93-8F00-C31B0F1A9426}" presName="posSpace" presStyleCnt="0"/>
      <dgm:spPr/>
    </dgm:pt>
    <dgm:pt modelId="{3EAED4C7-92EF-448C-97B8-24EE3D6FA7E2}" type="pres">
      <dgm:prSet presAssocID="{6AA28110-948C-4B93-8F00-C31B0F1A9426}" presName="vertFlow" presStyleCnt="0"/>
      <dgm:spPr/>
    </dgm:pt>
    <dgm:pt modelId="{FF16F458-2B9B-4219-8F51-DEBB45F5FCB3}" type="pres">
      <dgm:prSet presAssocID="{6AA28110-948C-4B93-8F00-C31B0F1A9426}" presName="topSpace" presStyleCnt="0"/>
      <dgm:spPr/>
    </dgm:pt>
    <dgm:pt modelId="{B5B8163D-5C44-4ECB-9B32-A3132A763E64}" type="pres">
      <dgm:prSet presAssocID="{6AA28110-948C-4B93-8F00-C31B0F1A9426}" presName="firstComp" presStyleCnt="0"/>
      <dgm:spPr/>
    </dgm:pt>
    <dgm:pt modelId="{7E9D5AC0-D8DD-4E66-AAE4-25AAF37A50CB}" type="pres">
      <dgm:prSet presAssocID="{6AA28110-948C-4B93-8F00-C31B0F1A9426}" presName="firstChild" presStyleLbl="bgAccFollowNode1" presStyleIdx="0" presStyleCnt="4" custScaleY="70877" custLinFactNeighborX="-54765" custLinFactNeighborY="32465"/>
      <dgm:spPr/>
      <dgm:t>
        <a:bodyPr/>
        <a:lstStyle/>
        <a:p>
          <a:endParaRPr lang="es-MX"/>
        </a:p>
      </dgm:t>
    </dgm:pt>
    <dgm:pt modelId="{F64EC7A4-18B5-4728-9A17-581AF4FAA077}" type="pres">
      <dgm:prSet presAssocID="{6AA28110-948C-4B93-8F00-C31B0F1A9426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6E01BD-1FC7-41BE-81D8-8D8A990D560A}" type="pres">
      <dgm:prSet presAssocID="{54202D27-1B06-4E57-B242-5F2F1AF902EF}" presName="comp" presStyleCnt="0"/>
      <dgm:spPr/>
    </dgm:pt>
    <dgm:pt modelId="{873E83A6-2E30-4EC8-853E-6CE353B4E387}" type="pres">
      <dgm:prSet presAssocID="{54202D27-1B06-4E57-B242-5F2F1AF902EF}" presName="child" presStyleLbl="bgAccFollowNode1" presStyleIdx="1" presStyleCnt="4" custScaleX="65286" custScaleY="56892" custLinFactNeighborX="-6178" custLinFactNeighborY="9745"/>
      <dgm:spPr/>
      <dgm:t>
        <a:bodyPr/>
        <a:lstStyle/>
        <a:p>
          <a:endParaRPr lang="es-MX"/>
        </a:p>
      </dgm:t>
    </dgm:pt>
    <dgm:pt modelId="{70A5C6D9-5356-4335-9B92-6A358B1C1D78}" type="pres">
      <dgm:prSet presAssocID="{54202D27-1B06-4E57-B242-5F2F1AF902EF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A6146F-DBDE-43A9-8F79-BD9141F2C4C9}" type="pres">
      <dgm:prSet presAssocID="{6AA28110-948C-4B93-8F00-C31B0F1A9426}" presName="negSpace" presStyleCnt="0"/>
      <dgm:spPr/>
    </dgm:pt>
    <dgm:pt modelId="{9DF90610-27CA-4D23-869A-C9412F0F53A6}" type="pres">
      <dgm:prSet presAssocID="{6AA28110-948C-4B93-8F00-C31B0F1A9426}" presName="circle" presStyleLbl="node1" presStyleIdx="0" presStyleCnt="2" custLinFactNeighborX="2657" custLinFactNeighborY="-25540"/>
      <dgm:spPr/>
      <dgm:t>
        <a:bodyPr/>
        <a:lstStyle/>
        <a:p>
          <a:endParaRPr lang="es-MX"/>
        </a:p>
      </dgm:t>
    </dgm:pt>
    <dgm:pt modelId="{226176EC-6862-4DCF-A10B-E95F26002377}" type="pres">
      <dgm:prSet presAssocID="{0863A241-0A11-4EDD-B572-8A5753E6EF6D}" presName="transSpace" presStyleCnt="0"/>
      <dgm:spPr/>
    </dgm:pt>
    <dgm:pt modelId="{ED361BE6-9B7E-40F3-8689-250566598D0C}" type="pres">
      <dgm:prSet presAssocID="{D89EA767-0BDD-44FC-BFCF-638CD39FF067}" presName="posSpace" presStyleCnt="0"/>
      <dgm:spPr/>
    </dgm:pt>
    <dgm:pt modelId="{CED7A1DE-C7E0-44F3-A9BE-FE724A4FF790}" type="pres">
      <dgm:prSet presAssocID="{D89EA767-0BDD-44FC-BFCF-638CD39FF067}" presName="vertFlow" presStyleCnt="0"/>
      <dgm:spPr/>
    </dgm:pt>
    <dgm:pt modelId="{6CF36809-2F71-4E99-B2FA-730037F5CCC9}" type="pres">
      <dgm:prSet presAssocID="{D89EA767-0BDD-44FC-BFCF-638CD39FF067}" presName="topSpace" presStyleCnt="0"/>
      <dgm:spPr/>
    </dgm:pt>
    <dgm:pt modelId="{1EE43D54-89DD-421C-9773-ED84295959A1}" type="pres">
      <dgm:prSet presAssocID="{D89EA767-0BDD-44FC-BFCF-638CD39FF067}" presName="firstComp" presStyleCnt="0"/>
      <dgm:spPr/>
    </dgm:pt>
    <dgm:pt modelId="{AF2BF4EE-DC26-401C-AEBF-FB58D1E5A3A6}" type="pres">
      <dgm:prSet presAssocID="{D89EA767-0BDD-44FC-BFCF-638CD39FF067}" presName="firstChild" presStyleLbl="bgAccFollowNode1" presStyleIdx="2" presStyleCnt="4" custScaleY="54334" custLinFactNeighborX="-39043" custLinFactNeighborY="-33403"/>
      <dgm:spPr/>
      <dgm:t>
        <a:bodyPr/>
        <a:lstStyle/>
        <a:p>
          <a:endParaRPr lang="es-MX"/>
        </a:p>
      </dgm:t>
    </dgm:pt>
    <dgm:pt modelId="{366F843A-7195-4887-BC7F-9152F0C07474}" type="pres">
      <dgm:prSet presAssocID="{D89EA767-0BDD-44FC-BFCF-638CD39FF067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CE6ED1-14A5-47C4-9615-8E63406CAFF8}" type="pres">
      <dgm:prSet presAssocID="{68C06D78-5510-4E3D-906C-2CA9F58EAB1C}" presName="comp" presStyleCnt="0"/>
      <dgm:spPr/>
    </dgm:pt>
    <dgm:pt modelId="{24B42580-9C26-441C-AA11-8A24839DF915}" type="pres">
      <dgm:prSet presAssocID="{68C06D78-5510-4E3D-906C-2CA9F58EAB1C}" presName="child" presStyleLbl="bgAccFollowNode1" presStyleIdx="3" presStyleCnt="4" custScaleY="51710" custLinFactNeighborX="-21983" custLinFactNeighborY="-42401"/>
      <dgm:spPr/>
      <dgm:t>
        <a:bodyPr/>
        <a:lstStyle/>
        <a:p>
          <a:endParaRPr lang="es-MX"/>
        </a:p>
      </dgm:t>
    </dgm:pt>
    <dgm:pt modelId="{01A20392-211E-4E90-A8B2-C98386B94902}" type="pres">
      <dgm:prSet presAssocID="{68C06D78-5510-4E3D-906C-2CA9F58EAB1C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7C54E3-E959-4CC5-B494-14BE947DE6B4}" type="pres">
      <dgm:prSet presAssocID="{D89EA767-0BDD-44FC-BFCF-638CD39FF067}" presName="negSpace" presStyleCnt="0"/>
      <dgm:spPr/>
    </dgm:pt>
    <dgm:pt modelId="{7A7C4497-61C3-4463-8FCD-F4E927F62DC2}" type="pres">
      <dgm:prSet presAssocID="{D89EA767-0BDD-44FC-BFCF-638CD39FF067}" presName="circle" presStyleLbl="node1" presStyleIdx="1" presStyleCnt="2" custLinFactNeighborX="-31819" custLinFactNeighborY="-14172"/>
      <dgm:spPr/>
      <dgm:t>
        <a:bodyPr/>
        <a:lstStyle/>
        <a:p>
          <a:endParaRPr lang="es-MX"/>
        </a:p>
      </dgm:t>
    </dgm:pt>
  </dgm:ptLst>
  <dgm:cxnLst>
    <dgm:cxn modelId="{F71A56CE-C196-44AB-9367-487DC7033B4E}" type="presOf" srcId="{54202D27-1B06-4E57-B242-5F2F1AF902EF}" destId="{70A5C6D9-5356-4335-9B92-6A358B1C1D78}" srcOrd="1" destOrd="0" presId="urn:microsoft.com/office/officeart/2005/8/layout/hList9"/>
    <dgm:cxn modelId="{3C2D744B-1FE9-44E3-B722-E76DD5CC48EF}" type="presOf" srcId="{68C06D78-5510-4E3D-906C-2CA9F58EAB1C}" destId="{01A20392-211E-4E90-A8B2-C98386B94902}" srcOrd="1" destOrd="0" presId="urn:microsoft.com/office/officeart/2005/8/layout/hList9"/>
    <dgm:cxn modelId="{3CCF6F15-4EC3-49E2-BD1C-3668EE509F3C}" srcId="{6AA28110-948C-4B93-8F00-C31B0F1A9426}" destId="{54202D27-1B06-4E57-B242-5F2F1AF902EF}" srcOrd="1" destOrd="0" parTransId="{1ADB5083-4827-4CA5-8608-6BE206C4E26D}" sibTransId="{2511B833-C3A9-40CA-BF09-D83E6AA18BA1}"/>
    <dgm:cxn modelId="{13296D60-3A85-4CCF-BD6B-84E3E1F1BF9F}" srcId="{4A706BE8-FF82-4FC5-A3D4-0D9AB18D76B1}" destId="{D89EA767-0BDD-44FC-BFCF-638CD39FF067}" srcOrd="1" destOrd="0" parTransId="{97E048C7-4381-4FA4-A286-B90F6733E5F8}" sibTransId="{6204B23B-DE8B-4E21-BF88-CB9981631AFD}"/>
    <dgm:cxn modelId="{4C0B0A2D-1655-40D6-A329-F18B263126F9}" type="presOf" srcId="{20A2707D-374C-489F-A340-1DEA75B6D958}" destId="{7E9D5AC0-D8DD-4E66-AAE4-25AAF37A50CB}" srcOrd="0" destOrd="0" presId="urn:microsoft.com/office/officeart/2005/8/layout/hList9"/>
    <dgm:cxn modelId="{A5B95930-C7E0-47C6-BC29-FF5BB3B76741}" srcId="{D89EA767-0BDD-44FC-BFCF-638CD39FF067}" destId="{68C06D78-5510-4E3D-906C-2CA9F58EAB1C}" srcOrd="1" destOrd="0" parTransId="{407BABB8-D678-4BFB-AA1D-1BB60E1D1B23}" sibTransId="{2F56ACE0-A008-40AB-AF71-24D93754851A}"/>
    <dgm:cxn modelId="{9A1232A3-2E3E-415D-B36F-545477CF0D39}" type="presOf" srcId="{4F48118A-3439-43E8-955D-B7BE0BFFA5BE}" destId="{366F843A-7195-4887-BC7F-9152F0C07474}" srcOrd="1" destOrd="0" presId="urn:microsoft.com/office/officeart/2005/8/layout/hList9"/>
    <dgm:cxn modelId="{303AC7E7-6ACE-4BE4-8051-D8D1E7D8A888}" type="presOf" srcId="{54202D27-1B06-4E57-B242-5F2F1AF902EF}" destId="{873E83A6-2E30-4EC8-853E-6CE353B4E387}" srcOrd="0" destOrd="0" presId="urn:microsoft.com/office/officeart/2005/8/layout/hList9"/>
    <dgm:cxn modelId="{0E3EBBB2-B9F1-4DD7-9184-B9735A13AA4C}" type="presOf" srcId="{D89EA767-0BDD-44FC-BFCF-638CD39FF067}" destId="{7A7C4497-61C3-4463-8FCD-F4E927F62DC2}" srcOrd="0" destOrd="0" presId="urn:microsoft.com/office/officeart/2005/8/layout/hList9"/>
    <dgm:cxn modelId="{19630389-CD18-43E7-A265-397C84E52F5E}" type="presOf" srcId="{20A2707D-374C-489F-A340-1DEA75B6D958}" destId="{F64EC7A4-18B5-4728-9A17-581AF4FAA077}" srcOrd="1" destOrd="0" presId="urn:microsoft.com/office/officeart/2005/8/layout/hList9"/>
    <dgm:cxn modelId="{23CE8FF1-EC58-44A1-894D-A2D95713FD8C}" type="presOf" srcId="{4A706BE8-FF82-4FC5-A3D4-0D9AB18D76B1}" destId="{4C64FA5C-43C6-4C17-90A7-A6679B78D3F7}" srcOrd="0" destOrd="0" presId="urn:microsoft.com/office/officeart/2005/8/layout/hList9"/>
    <dgm:cxn modelId="{5688A721-8D57-4578-B0FD-5152642B226F}" type="presOf" srcId="{68C06D78-5510-4E3D-906C-2CA9F58EAB1C}" destId="{24B42580-9C26-441C-AA11-8A24839DF915}" srcOrd="0" destOrd="0" presId="urn:microsoft.com/office/officeart/2005/8/layout/hList9"/>
    <dgm:cxn modelId="{C31B1AF4-CF34-40DA-B633-B483250B5EA6}" srcId="{4A706BE8-FF82-4FC5-A3D4-0D9AB18D76B1}" destId="{6AA28110-948C-4B93-8F00-C31B0F1A9426}" srcOrd="0" destOrd="0" parTransId="{D4B9213A-10F3-4C53-905A-F07F99204605}" sibTransId="{0863A241-0A11-4EDD-B572-8A5753E6EF6D}"/>
    <dgm:cxn modelId="{D22A93A2-6F39-4572-8831-DFCD18B3623E}" type="presOf" srcId="{6AA28110-948C-4B93-8F00-C31B0F1A9426}" destId="{9DF90610-27CA-4D23-869A-C9412F0F53A6}" srcOrd="0" destOrd="0" presId="urn:microsoft.com/office/officeart/2005/8/layout/hList9"/>
    <dgm:cxn modelId="{81FA989B-85FB-4FE8-B827-B5CC79811B17}" srcId="{D89EA767-0BDD-44FC-BFCF-638CD39FF067}" destId="{4F48118A-3439-43E8-955D-B7BE0BFFA5BE}" srcOrd="0" destOrd="0" parTransId="{F24FF142-7A1E-415B-9137-04A2C289CBD7}" sibTransId="{B7F31F25-B746-4D2E-9A95-2AC30E87791C}"/>
    <dgm:cxn modelId="{9C1412D2-174A-4243-9AE9-016B6607E5DA}" type="presOf" srcId="{4F48118A-3439-43E8-955D-B7BE0BFFA5BE}" destId="{AF2BF4EE-DC26-401C-AEBF-FB58D1E5A3A6}" srcOrd="0" destOrd="0" presId="urn:microsoft.com/office/officeart/2005/8/layout/hList9"/>
    <dgm:cxn modelId="{5C3D54B9-436A-4E6B-A4EC-5E275D6C6605}" srcId="{6AA28110-948C-4B93-8F00-C31B0F1A9426}" destId="{20A2707D-374C-489F-A340-1DEA75B6D958}" srcOrd="0" destOrd="0" parTransId="{C8BB7572-2AC0-41AB-A925-876C590BA674}" sibTransId="{DD92B83C-2442-4BFE-97A1-2F9E71C32D28}"/>
    <dgm:cxn modelId="{F510F7D7-D333-462A-8F10-59AC7D064E3D}" type="presParOf" srcId="{4C64FA5C-43C6-4C17-90A7-A6679B78D3F7}" destId="{86533E65-0D73-4195-A68B-93B92CE968B0}" srcOrd="0" destOrd="0" presId="urn:microsoft.com/office/officeart/2005/8/layout/hList9"/>
    <dgm:cxn modelId="{2FBE745A-577D-448D-B068-1E2CFED46A08}" type="presParOf" srcId="{4C64FA5C-43C6-4C17-90A7-A6679B78D3F7}" destId="{3EAED4C7-92EF-448C-97B8-24EE3D6FA7E2}" srcOrd="1" destOrd="0" presId="urn:microsoft.com/office/officeart/2005/8/layout/hList9"/>
    <dgm:cxn modelId="{BDA86EF7-91E9-457B-A54E-EF06DA7536B5}" type="presParOf" srcId="{3EAED4C7-92EF-448C-97B8-24EE3D6FA7E2}" destId="{FF16F458-2B9B-4219-8F51-DEBB45F5FCB3}" srcOrd="0" destOrd="0" presId="urn:microsoft.com/office/officeart/2005/8/layout/hList9"/>
    <dgm:cxn modelId="{7F4C7A78-8619-45C9-8603-275433F2A00B}" type="presParOf" srcId="{3EAED4C7-92EF-448C-97B8-24EE3D6FA7E2}" destId="{B5B8163D-5C44-4ECB-9B32-A3132A763E64}" srcOrd="1" destOrd="0" presId="urn:microsoft.com/office/officeart/2005/8/layout/hList9"/>
    <dgm:cxn modelId="{F8974C87-2503-49A9-AA50-859F73D1634C}" type="presParOf" srcId="{B5B8163D-5C44-4ECB-9B32-A3132A763E64}" destId="{7E9D5AC0-D8DD-4E66-AAE4-25AAF37A50CB}" srcOrd="0" destOrd="0" presId="urn:microsoft.com/office/officeart/2005/8/layout/hList9"/>
    <dgm:cxn modelId="{8667E7D1-7F5B-4D20-A673-539E44A767CF}" type="presParOf" srcId="{B5B8163D-5C44-4ECB-9B32-A3132A763E64}" destId="{F64EC7A4-18B5-4728-9A17-581AF4FAA077}" srcOrd="1" destOrd="0" presId="urn:microsoft.com/office/officeart/2005/8/layout/hList9"/>
    <dgm:cxn modelId="{6FA1FD48-4829-493C-92BB-0CD14A1C17B2}" type="presParOf" srcId="{3EAED4C7-92EF-448C-97B8-24EE3D6FA7E2}" destId="{2C6E01BD-1FC7-41BE-81D8-8D8A990D560A}" srcOrd="2" destOrd="0" presId="urn:microsoft.com/office/officeart/2005/8/layout/hList9"/>
    <dgm:cxn modelId="{350395D8-FE0C-44FE-A1BF-D2DB5F096C65}" type="presParOf" srcId="{2C6E01BD-1FC7-41BE-81D8-8D8A990D560A}" destId="{873E83A6-2E30-4EC8-853E-6CE353B4E387}" srcOrd="0" destOrd="0" presId="urn:microsoft.com/office/officeart/2005/8/layout/hList9"/>
    <dgm:cxn modelId="{22B5A00D-8E41-4536-A56C-9F8264972593}" type="presParOf" srcId="{2C6E01BD-1FC7-41BE-81D8-8D8A990D560A}" destId="{70A5C6D9-5356-4335-9B92-6A358B1C1D78}" srcOrd="1" destOrd="0" presId="urn:microsoft.com/office/officeart/2005/8/layout/hList9"/>
    <dgm:cxn modelId="{59D0CFFE-5EC8-4E83-B3E5-554B9090DBC4}" type="presParOf" srcId="{4C64FA5C-43C6-4C17-90A7-A6679B78D3F7}" destId="{1BA6146F-DBDE-43A9-8F79-BD9141F2C4C9}" srcOrd="2" destOrd="0" presId="urn:microsoft.com/office/officeart/2005/8/layout/hList9"/>
    <dgm:cxn modelId="{4991D04E-37CB-48B9-84C3-BD805FAA14B1}" type="presParOf" srcId="{4C64FA5C-43C6-4C17-90A7-A6679B78D3F7}" destId="{9DF90610-27CA-4D23-869A-C9412F0F53A6}" srcOrd="3" destOrd="0" presId="urn:microsoft.com/office/officeart/2005/8/layout/hList9"/>
    <dgm:cxn modelId="{9EA0B3FD-F92D-4E9C-93BD-01BF524F80D2}" type="presParOf" srcId="{4C64FA5C-43C6-4C17-90A7-A6679B78D3F7}" destId="{226176EC-6862-4DCF-A10B-E95F26002377}" srcOrd="4" destOrd="0" presId="urn:microsoft.com/office/officeart/2005/8/layout/hList9"/>
    <dgm:cxn modelId="{A5439250-65AA-4BFC-AD58-AB4888FEA4D1}" type="presParOf" srcId="{4C64FA5C-43C6-4C17-90A7-A6679B78D3F7}" destId="{ED361BE6-9B7E-40F3-8689-250566598D0C}" srcOrd="5" destOrd="0" presId="urn:microsoft.com/office/officeart/2005/8/layout/hList9"/>
    <dgm:cxn modelId="{EA5FC969-8567-49C0-A5C9-340582C06D40}" type="presParOf" srcId="{4C64FA5C-43C6-4C17-90A7-A6679B78D3F7}" destId="{CED7A1DE-C7E0-44F3-A9BE-FE724A4FF790}" srcOrd="6" destOrd="0" presId="urn:microsoft.com/office/officeart/2005/8/layout/hList9"/>
    <dgm:cxn modelId="{891EBF47-3E69-4815-9C5E-F95911F5572A}" type="presParOf" srcId="{CED7A1DE-C7E0-44F3-A9BE-FE724A4FF790}" destId="{6CF36809-2F71-4E99-B2FA-730037F5CCC9}" srcOrd="0" destOrd="0" presId="urn:microsoft.com/office/officeart/2005/8/layout/hList9"/>
    <dgm:cxn modelId="{65F843A3-C0F0-47F2-A82E-DABFD6FC8A07}" type="presParOf" srcId="{CED7A1DE-C7E0-44F3-A9BE-FE724A4FF790}" destId="{1EE43D54-89DD-421C-9773-ED84295959A1}" srcOrd="1" destOrd="0" presId="urn:microsoft.com/office/officeart/2005/8/layout/hList9"/>
    <dgm:cxn modelId="{65CA3C34-CEA5-464E-83F9-C916583598F3}" type="presParOf" srcId="{1EE43D54-89DD-421C-9773-ED84295959A1}" destId="{AF2BF4EE-DC26-401C-AEBF-FB58D1E5A3A6}" srcOrd="0" destOrd="0" presId="urn:microsoft.com/office/officeart/2005/8/layout/hList9"/>
    <dgm:cxn modelId="{1C4E5A12-EFD6-4DC4-AB21-55DA006CF346}" type="presParOf" srcId="{1EE43D54-89DD-421C-9773-ED84295959A1}" destId="{366F843A-7195-4887-BC7F-9152F0C07474}" srcOrd="1" destOrd="0" presId="urn:microsoft.com/office/officeart/2005/8/layout/hList9"/>
    <dgm:cxn modelId="{EC9FA437-5057-4587-BD49-6057017964A4}" type="presParOf" srcId="{CED7A1DE-C7E0-44F3-A9BE-FE724A4FF790}" destId="{85CE6ED1-14A5-47C4-9615-8E63406CAFF8}" srcOrd="2" destOrd="0" presId="urn:microsoft.com/office/officeart/2005/8/layout/hList9"/>
    <dgm:cxn modelId="{191D43F6-9378-447B-A3C2-C3DEDC76C34A}" type="presParOf" srcId="{85CE6ED1-14A5-47C4-9615-8E63406CAFF8}" destId="{24B42580-9C26-441C-AA11-8A24839DF915}" srcOrd="0" destOrd="0" presId="urn:microsoft.com/office/officeart/2005/8/layout/hList9"/>
    <dgm:cxn modelId="{804E766A-1745-4759-8A42-58B7FDA75600}" type="presParOf" srcId="{85CE6ED1-14A5-47C4-9615-8E63406CAFF8}" destId="{01A20392-211E-4E90-A8B2-C98386B94902}" srcOrd="1" destOrd="0" presId="urn:microsoft.com/office/officeart/2005/8/layout/hList9"/>
    <dgm:cxn modelId="{A13E84EA-4AC8-48AF-A9D7-B78EE5FDDD39}" type="presParOf" srcId="{4C64FA5C-43C6-4C17-90A7-A6679B78D3F7}" destId="{DD7C54E3-E959-4CC5-B494-14BE947DE6B4}" srcOrd="7" destOrd="0" presId="urn:microsoft.com/office/officeart/2005/8/layout/hList9"/>
    <dgm:cxn modelId="{C764D31D-FCC3-4F53-A099-3E6ED3C85C0C}" type="presParOf" srcId="{4C64FA5C-43C6-4C17-90A7-A6679B78D3F7}" destId="{7A7C4497-61C3-4463-8FCD-F4E927F62DC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DF844D-E6EE-4DC3-8ADB-F65F7F271351}">
      <dsp:nvSpPr>
        <dsp:cNvPr id="0" name=""/>
        <dsp:cNvSpPr/>
      </dsp:nvSpPr>
      <dsp:spPr>
        <a:xfrm>
          <a:off x="3199" y="167841"/>
          <a:ext cx="3119887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Conocimientos</a:t>
          </a:r>
          <a:endParaRPr lang="es-MX" sz="2700" kern="1200" dirty="0"/>
        </a:p>
      </dsp:txBody>
      <dsp:txXfrm>
        <a:off x="3199" y="167841"/>
        <a:ext cx="3119887" cy="777600"/>
      </dsp:txXfrm>
    </dsp:sp>
    <dsp:sp modelId="{F86941FC-3DC6-47EC-BB0D-605E04D9A618}">
      <dsp:nvSpPr>
        <dsp:cNvPr id="0" name=""/>
        <dsp:cNvSpPr/>
      </dsp:nvSpPr>
      <dsp:spPr>
        <a:xfrm>
          <a:off x="3199" y="945441"/>
          <a:ext cx="3119887" cy="34092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Explicación teórica y proceder metodológico de las diversas perspectivas sociológicas clásicas.</a:t>
          </a:r>
          <a:endParaRPr lang="es-MX" sz="2700" kern="1200" dirty="0"/>
        </a:p>
      </dsp:txBody>
      <dsp:txXfrm>
        <a:off x="3199" y="945441"/>
        <a:ext cx="3119887" cy="3409289"/>
      </dsp:txXfrm>
    </dsp:sp>
    <dsp:sp modelId="{6F047A60-21D0-4A33-9449-B8E4503EB948}">
      <dsp:nvSpPr>
        <dsp:cNvPr id="0" name=""/>
        <dsp:cNvSpPr/>
      </dsp:nvSpPr>
      <dsp:spPr>
        <a:xfrm>
          <a:off x="3559872" y="167841"/>
          <a:ext cx="3119887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Habilidades</a:t>
          </a:r>
          <a:endParaRPr lang="es-MX" sz="2700" kern="1200" dirty="0"/>
        </a:p>
      </dsp:txBody>
      <dsp:txXfrm>
        <a:off x="3559872" y="167841"/>
        <a:ext cx="3119887" cy="777600"/>
      </dsp:txXfrm>
    </dsp:sp>
    <dsp:sp modelId="{1E12FB2F-4FC8-4FEC-AE70-E946E737F298}">
      <dsp:nvSpPr>
        <dsp:cNvPr id="0" name=""/>
        <dsp:cNvSpPr/>
      </dsp:nvSpPr>
      <dsp:spPr>
        <a:xfrm>
          <a:off x="3559872" y="945441"/>
          <a:ext cx="3119887" cy="34092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Argumentar los fenómenos sociales y educativos en términos teóricos</a:t>
          </a:r>
          <a:endParaRPr lang="es-MX" sz="2700" kern="1200" dirty="0"/>
        </a:p>
      </dsp:txBody>
      <dsp:txXfrm>
        <a:off x="3559872" y="945441"/>
        <a:ext cx="3119887" cy="3409289"/>
      </dsp:txXfrm>
    </dsp:sp>
    <dsp:sp modelId="{A8768BFC-03B5-4774-8374-155AB03D48DF}">
      <dsp:nvSpPr>
        <dsp:cNvPr id="0" name=""/>
        <dsp:cNvSpPr/>
      </dsp:nvSpPr>
      <dsp:spPr>
        <a:xfrm>
          <a:off x="7116544" y="167841"/>
          <a:ext cx="3119887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Actitudes</a:t>
          </a:r>
          <a:endParaRPr lang="es-MX" sz="2700" kern="1200" dirty="0"/>
        </a:p>
      </dsp:txBody>
      <dsp:txXfrm>
        <a:off x="7116544" y="167841"/>
        <a:ext cx="3119887" cy="777600"/>
      </dsp:txXfrm>
    </dsp:sp>
    <dsp:sp modelId="{F8B9AEA9-BB06-45D3-BED2-BE9BD9B3FA1A}">
      <dsp:nvSpPr>
        <dsp:cNvPr id="0" name=""/>
        <dsp:cNvSpPr/>
      </dsp:nvSpPr>
      <dsp:spPr>
        <a:xfrm>
          <a:off x="7116544" y="945441"/>
          <a:ext cx="3119887" cy="34092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Apertura a la diversidad de opiniones.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Respeto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Disposición a la discusión crítica</a:t>
          </a:r>
          <a:endParaRPr lang="es-MX" sz="2700" kern="1200" dirty="0"/>
        </a:p>
      </dsp:txBody>
      <dsp:txXfrm>
        <a:off x="7116544" y="945441"/>
        <a:ext cx="3119887" cy="3409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D9129-2309-44A4-96F2-60140D00213A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57AFF-A44D-4AA8-8D63-2410A47D85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442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57AFF-A44D-4AA8-8D63-2410A47D85DA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827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vistadesociologia.uchile.cl/index.php/RDS/article/view/27606" TargetMode="External"/><Relationship Id="rId2" Type="http://schemas.openxmlformats.org/officeDocument/2006/relationships/hyperlink" Target="http://www.redalyc.org/articulo.o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ialnet.unirioja.es/descarga/articulo/3268858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23353" y="3970425"/>
            <a:ext cx="9938459" cy="1280890"/>
          </a:xfrm>
        </p:spPr>
        <p:txBody>
          <a:bodyPr/>
          <a:lstStyle/>
          <a:p>
            <a:r>
              <a:rPr lang="es-MX" dirty="0" smtClean="0"/>
              <a:t>Sociología clásica Alemana: Max Weber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2911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E. Durkheim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8910" y="1817140"/>
            <a:ext cx="7813220" cy="2773378"/>
          </a:xfrm>
        </p:spPr>
        <p:txBody>
          <a:bodyPr/>
          <a:lstStyle/>
          <a:p>
            <a:r>
              <a:rPr lang="es-MX" dirty="0" smtClean="0"/>
              <a:t>1er. Sociólogo</a:t>
            </a:r>
          </a:p>
          <a:p>
            <a:r>
              <a:rPr lang="es-MX" dirty="0" smtClean="0"/>
              <a:t>Crea las Reglas del Método Sociológico (principios para generar investigación científica sociológica positiva)</a:t>
            </a:r>
          </a:p>
          <a:p>
            <a:r>
              <a:rPr lang="es-MX" dirty="0" smtClean="0"/>
              <a:t>Identifica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HECHO SOCIAL </a:t>
            </a:r>
            <a:r>
              <a:rPr lang="es-MX" dirty="0" smtClean="0"/>
              <a:t>como objeto de estudio</a:t>
            </a:r>
            <a:endParaRPr lang="es-MX" dirty="0"/>
          </a:p>
        </p:txBody>
      </p:sp>
      <p:sp>
        <p:nvSpPr>
          <p:cNvPr id="4" name="AutoShape 2" descr="Resultado de imagen para durkhei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durkhei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009" y="286148"/>
            <a:ext cx="1969789" cy="1600200"/>
          </a:xfrm>
          <a:prstGeom prst="rect">
            <a:avLst/>
          </a:prstGeom>
        </p:spPr>
      </p:pic>
      <p:pic>
        <p:nvPicPr>
          <p:cNvPr id="3078" name="Picture 6" descr="Resultado de imagen para durkhei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49" y="5151423"/>
            <a:ext cx="3457575" cy="176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149" y="3773503"/>
            <a:ext cx="4800600" cy="27241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3212" y="3079378"/>
            <a:ext cx="3958218" cy="236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6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C. Marx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2133600"/>
            <a:ext cx="8915400" cy="3777622"/>
          </a:xfrm>
        </p:spPr>
        <p:txBody>
          <a:bodyPr/>
          <a:lstStyle/>
          <a:p>
            <a:r>
              <a:rPr lang="es-MX" dirty="0" smtClean="0"/>
              <a:t>Materialismo histórico: interpretación de la historia a través de las condiciones materiales de vida.</a:t>
            </a:r>
          </a:p>
          <a:p>
            <a:endParaRPr lang="es-MX" dirty="0"/>
          </a:p>
        </p:txBody>
      </p:sp>
      <p:sp>
        <p:nvSpPr>
          <p:cNvPr id="4" name="AutoShape 2" descr="Resultado de imagen para materialismo histor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276" y="-371192"/>
            <a:ext cx="1790700" cy="250479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18" y="3724746"/>
            <a:ext cx="3177768" cy="1873137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5137276" y="3918930"/>
            <a:ext cx="4406963" cy="1484768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La acción no puede ser jamás el punto de partida para una explicación de los fenómenos sociales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808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515770"/>
              </p:ext>
            </p:extLst>
          </p:nvPr>
        </p:nvGraphicFramePr>
        <p:xfrm>
          <a:off x="2084559" y="2263481"/>
          <a:ext cx="8008176" cy="1369695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294327"/>
                <a:gridCol w="4713849"/>
              </a:tblGrid>
              <a:tr h="941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Durkheim: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Padre </a:t>
                      </a: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de la sociología (positiva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Objeto de estudio el HECHO SOCIAL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Método: positivo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Antepone la sociedad al individuo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Weber: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Padre de la sociología comprensiva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Objeto de estudio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 ACCIÓN SOCIAL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Método: comprensivo-interpretativo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individuo es el actor principal.</a:t>
                      </a:r>
                      <a:endParaRPr lang="es-MX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241921"/>
              </p:ext>
            </p:extLst>
          </p:nvPr>
        </p:nvGraphicFramePr>
        <p:xfrm>
          <a:off x="2167549" y="579082"/>
          <a:ext cx="7948576" cy="8031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186820"/>
                <a:gridCol w="4761756"/>
              </a:tblGrid>
              <a:tr h="80311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Comte:</a:t>
                      </a:r>
                    </a:p>
                    <a:p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Padre del Positivismo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Weber:</a:t>
                      </a:r>
                    </a:p>
                    <a:p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antipositivista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156636"/>
              </p:ext>
            </p:extLst>
          </p:nvPr>
        </p:nvGraphicFramePr>
        <p:xfrm>
          <a:off x="1885383" y="4276087"/>
          <a:ext cx="8008176" cy="1584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344484"/>
                <a:gridCol w="4663692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Marx:</a:t>
                      </a:r>
                    </a:p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La sociedad se explica por la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influencia del determinismo económico y no por la acción de los sujetos</a:t>
                      </a:r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Weber:</a:t>
                      </a:r>
                    </a:p>
                    <a:p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La sociedad se explica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por las conductas humanas (acciones sociales), es lo que permite hacer análisis sociales</a:t>
                      </a:r>
                    </a:p>
                    <a:p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¿cómo surgió el capitalismo?</a:t>
                      </a:r>
                    </a:p>
                    <a:p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¿Qué características posee?</a:t>
                      </a:r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AutoShape 2" descr="Resultado de imagen para signos interrog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629" y="1693936"/>
            <a:ext cx="2766947" cy="2448963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10181969" y="3998068"/>
            <a:ext cx="1802510" cy="183432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Analicemos </a:t>
            </a:r>
          </a:p>
          <a:p>
            <a:pPr algn="ctr"/>
            <a:r>
              <a:rPr lang="es-MX" sz="1600" dirty="0"/>
              <a:t>e</a:t>
            </a:r>
            <a:r>
              <a:rPr lang="es-MX" sz="1600" dirty="0" smtClean="0"/>
              <a:t>ste cuadro comparativo de ideas</a:t>
            </a:r>
          </a:p>
          <a:p>
            <a:pPr algn="ctr"/>
            <a:endParaRPr lang="es-MX" sz="1600" dirty="0"/>
          </a:p>
          <a:p>
            <a:pPr algn="ctr"/>
            <a:r>
              <a:rPr lang="es-MX" sz="1600" dirty="0" smtClean="0"/>
              <a:t>(Comentarios en el grupo)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263847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Sociología para WEBER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85" y="2199991"/>
            <a:ext cx="6761621" cy="37662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errar llave 4"/>
          <p:cNvSpPr/>
          <p:nvPr/>
        </p:nvSpPr>
        <p:spPr>
          <a:xfrm>
            <a:off x="8201123" y="2077015"/>
            <a:ext cx="635060" cy="4197036"/>
          </a:xfrm>
          <a:prstGeom prst="rightBrac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redondeado 5"/>
          <p:cNvSpPr/>
          <p:nvPr/>
        </p:nvSpPr>
        <p:spPr>
          <a:xfrm>
            <a:off x="9207374" y="2077015"/>
            <a:ext cx="2297238" cy="33950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Sociología 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Comprensiva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…….</a:t>
            </a:r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La sociología interpreta las acciones sociales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…..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presentar</a:t>
            </a:r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sz="1600" dirty="0" smtClean="0">
                <a:solidFill>
                  <a:schemeClr val="tx1"/>
                </a:solidFill>
              </a:rPr>
              <a:t>generalizaciones</a:t>
            </a:r>
          </a:p>
          <a:p>
            <a:pPr algn="ctr"/>
            <a:r>
              <a:rPr lang="es-MX" sz="1600" dirty="0" smtClean="0">
                <a:solidFill>
                  <a:schemeClr val="tx1"/>
                </a:solidFill>
              </a:rPr>
              <a:t>No leyes</a:t>
            </a:r>
            <a:endParaRPr lang="es-MX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89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Weber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2709" y="2133600"/>
            <a:ext cx="10209291" cy="3777622"/>
          </a:xfrm>
        </p:spPr>
        <p:txBody>
          <a:bodyPr>
            <a:normAutofit/>
          </a:bodyPr>
          <a:lstStyle/>
          <a:p>
            <a:r>
              <a:rPr lang="es-ES" sz="2400" dirty="0"/>
              <a:t>Con la irrupción de Max Weber </a:t>
            </a:r>
            <a:r>
              <a:rPr lang="es-ES" sz="2400" dirty="0" smtClean="0"/>
              <a:t>se </a:t>
            </a:r>
            <a:r>
              <a:rPr lang="es-ES" sz="2400" dirty="0"/>
              <a:t>identifica  la 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SOCIOLOGIA COMPRENSIVA </a:t>
            </a:r>
            <a:r>
              <a:rPr lang="es-ES" sz="2400" dirty="0"/>
              <a:t>y el 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individualismo metodológico</a:t>
            </a:r>
            <a:r>
              <a:rPr lang="es-ES" sz="2400" dirty="0"/>
              <a:t>. Otorga a la sociología un proceso de fundamentación distinto, con 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nuevas reglas y conceptos</a:t>
            </a:r>
            <a:r>
              <a:rPr lang="es-ES" sz="2400" dirty="0"/>
              <a:t>. Buscó demostrar que las ciencias sociales son diferentes a las ciencias exactas y su método (científico-positivista) a través de su estudio acerca de la 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COMPRENSIÓN. </a:t>
            </a:r>
            <a:endParaRPr lang="es-E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Objeto de estudio: </a:t>
            </a:r>
            <a:r>
              <a:rPr lang="es-ES" sz="2400" b="1" dirty="0" smtClean="0"/>
              <a:t>acción social. </a:t>
            </a:r>
          </a:p>
          <a:p>
            <a:r>
              <a:rPr lang="es-ES" sz="2400" b="1" dirty="0"/>
              <a:t>Weber se centra en el individuo, piensa en un sujeto que actúa en relación a otro</a:t>
            </a:r>
            <a:endParaRPr lang="es-MX" sz="2400" dirty="0"/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470910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Comprensión: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2400" b="1" dirty="0" smtClean="0">
                <a:solidFill>
                  <a:schemeClr val="tx1"/>
                </a:solidFill>
              </a:rPr>
              <a:t>Significa captar </a:t>
            </a:r>
            <a:r>
              <a:rPr lang="es-MX" sz="2400" b="1" dirty="0">
                <a:solidFill>
                  <a:schemeClr val="tx1"/>
                </a:solidFill>
              </a:rPr>
              <a:t>el </a:t>
            </a:r>
            <a:r>
              <a:rPr lang="es-MX" sz="2400" b="1" dirty="0" smtClean="0">
                <a:solidFill>
                  <a:schemeClr val="tx1"/>
                </a:solidFill>
              </a:rPr>
              <a:t>sentido</a:t>
            </a:r>
            <a:r>
              <a:rPr lang="es-MX" sz="2400" dirty="0" smtClean="0"/>
              <a:t>: supone </a:t>
            </a:r>
            <a:r>
              <a:rPr lang="es-MX" sz="2400" dirty="0"/>
              <a:t>la identificación del investigador con su   objeto de estudio (sujetos). Para lograr esa identificación propone el recurso metodológico de la empatía, </a:t>
            </a:r>
            <a:r>
              <a:rPr lang="es-MX" sz="2400" dirty="0" smtClean="0"/>
              <a:t>para </a:t>
            </a:r>
            <a:r>
              <a:rPr lang="es-MX" sz="2400" dirty="0"/>
              <a:t>lograr reproducir de modo más cercano al investigador, </a:t>
            </a:r>
            <a:r>
              <a:rPr lang="es-MX" sz="2400" dirty="0" smtClean="0"/>
              <a:t>las </a:t>
            </a:r>
            <a:r>
              <a:rPr lang="es-MX" sz="2400" dirty="0"/>
              <a:t>experiencias que el sujeto a tenido a partir del </a:t>
            </a:r>
            <a:r>
              <a:rPr lang="es-MX" sz="2400" dirty="0" smtClean="0"/>
              <a:t>hecho </a:t>
            </a:r>
            <a:r>
              <a:rPr lang="es-MX" sz="2400" dirty="0"/>
              <a:t>que ha vivido. </a:t>
            </a:r>
            <a:r>
              <a:rPr lang="es-MX" sz="2400" dirty="0" smtClean="0"/>
              <a:t>Se </a:t>
            </a:r>
            <a:r>
              <a:rPr lang="es-MX" sz="2400" dirty="0"/>
              <a:t>trata de comprender la experiencia vivida</a:t>
            </a:r>
            <a:r>
              <a:rPr lang="es-MX" sz="2400" dirty="0" smtClean="0"/>
              <a:t>. </a:t>
            </a:r>
            <a:r>
              <a:rPr lang="es-MX" sz="2400" dirty="0"/>
              <a:t>L</a:t>
            </a:r>
            <a:r>
              <a:rPr lang="es-MX" sz="2400" dirty="0" smtClean="0"/>
              <a:t>o </a:t>
            </a:r>
            <a:r>
              <a:rPr lang="es-MX" sz="2400" dirty="0"/>
              <a:t>que implica tomar en consideración la forma en la que éstos actúan dentro de un determinado contexto histórico-cultural.</a:t>
            </a:r>
            <a:endParaRPr lang="es-MX" sz="2400" dirty="0" smtClean="0"/>
          </a:p>
          <a:p>
            <a:r>
              <a:rPr lang="es-MX" sz="2400" dirty="0" smtClean="0"/>
              <a:t>La sociología debe comprender las causas de las acciones sociales.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01772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95800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r>
              <a:rPr lang="es-ES" sz="2000" dirty="0"/>
              <a:t>La </a:t>
            </a:r>
            <a:r>
              <a:rPr lang="es-ES" sz="2000" b="1" dirty="0"/>
              <a:t>acción social </a:t>
            </a:r>
            <a:r>
              <a:rPr lang="es-ES" sz="2000" dirty="0"/>
              <a:t>es la conducta (individual) que está referida, de acuerdo a con el sentido subjetivamente mentado del actor, a la conducta de otros. Si La acción está asociada a motivos, intenciones o significados conferidos por el actor, entonces puede ser comprendida. Su comprensión o interpretación del sentido de la acción es la base de la explicación de lo causal de lo social. Desde esta perspectiva las colectividades se reducen, en última instancia, a las acciones de los </a:t>
            </a:r>
            <a:r>
              <a:rPr lang="es-ES" sz="2000" dirty="0" smtClean="0"/>
              <a:t>individuos</a:t>
            </a:r>
          </a:p>
          <a:p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Ejemplo de acciones sociales</a:t>
            </a:r>
            <a:r>
              <a:rPr lang="es-MX" sz="2000" dirty="0"/>
              <a:t>: la moda, la educación, las normas morales, los valores, costumbres, creencias, hábitos sociales, la religión, la familia, las instituciones, las relaciones interpersonales, la comercialización, el </a:t>
            </a:r>
            <a:r>
              <a:rPr lang="es-MX" sz="2000" dirty="0" smtClean="0"/>
              <a:t>mercado, la política, la organización social, empresarial, de gobierno, autoridad, poder, burocracia, entre otros.</a:t>
            </a:r>
            <a:endParaRPr lang="es-MX" sz="20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67" y="325820"/>
            <a:ext cx="4245274" cy="207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47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acción humana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691081"/>
          </a:xfrm>
        </p:spPr>
        <p:txBody>
          <a:bodyPr/>
          <a:lstStyle/>
          <a:p>
            <a:r>
              <a:rPr lang="es-MX" dirty="0"/>
              <a:t>Está estructurada de acuerdo a las normas compartidas y aceptadas por la colectividad.</a:t>
            </a:r>
          </a:p>
          <a:p>
            <a:endParaRPr lang="es-MX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7188450" y="4961299"/>
            <a:ext cx="7738371" cy="4824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/>
          </a:p>
        </p:txBody>
      </p:sp>
      <p:pic>
        <p:nvPicPr>
          <p:cNvPr id="7" name="Picture 2" descr="Resultado de imagen para la accion social de max we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441" y="3435735"/>
            <a:ext cx="3804111" cy="244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264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000" dirty="0"/>
              <a:t>Propone </a:t>
            </a:r>
            <a:r>
              <a:rPr lang="es-ES" sz="2000" dirty="0" smtClean="0"/>
              <a:t>una </a:t>
            </a:r>
            <a:r>
              <a:rPr lang="es-ES" sz="2000" dirty="0"/>
              <a:t>herramienta metodológica para simplificar la realidad compuesta de diversas acciones sociales; Weber identifica </a:t>
            </a:r>
            <a:r>
              <a:rPr lang="es-ES" sz="2000" b="1" dirty="0"/>
              <a:t>cuatro tipos de acciones sociales</a:t>
            </a:r>
            <a:r>
              <a:rPr lang="es-ES" sz="2000" dirty="0"/>
              <a:t>:</a:t>
            </a: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834921"/>
              </p:ext>
            </p:extLst>
          </p:nvPr>
        </p:nvGraphicFramePr>
        <p:xfrm>
          <a:off x="1141114" y="1735248"/>
          <a:ext cx="10655551" cy="440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6799153" y="4861711"/>
            <a:ext cx="4553893" cy="19485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Racional</a:t>
            </a:r>
          </a:p>
          <a:p>
            <a:pPr algn="ctr"/>
            <a:endParaRPr lang="es-MX" dirty="0"/>
          </a:p>
          <a:p>
            <a:pPr algn="ctr"/>
            <a:r>
              <a:rPr lang="es-MX" dirty="0">
                <a:solidFill>
                  <a:srgbClr val="FF0000"/>
                </a:solidFill>
              </a:rPr>
              <a:t>Todo aquello llevado a cabo  través del juicio </a:t>
            </a:r>
            <a:r>
              <a:rPr lang="es-MX" dirty="0" smtClean="0">
                <a:solidFill>
                  <a:srgbClr val="FF0000"/>
                </a:solidFill>
              </a:rPr>
              <a:t>racional (basado en leyes) </a:t>
            </a:r>
            <a:r>
              <a:rPr lang="es-MX" dirty="0">
                <a:solidFill>
                  <a:srgbClr val="FF0000"/>
                </a:solidFill>
              </a:rPr>
              <a:t>para lograr una sociedad </a:t>
            </a:r>
            <a:r>
              <a:rPr lang="es-MX" dirty="0" smtClean="0">
                <a:solidFill>
                  <a:srgbClr val="FF0000"/>
                </a:solidFill>
              </a:rPr>
              <a:t>ordenada y estable</a:t>
            </a:r>
          </a:p>
          <a:p>
            <a:pPr algn="ctr"/>
            <a:endParaRPr lang="es-MX" dirty="0"/>
          </a:p>
        </p:txBody>
      </p:sp>
      <p:sp>
        <p:nvSpPr>
          <p:cNvPr id="5" name="Flecha abajo 4"/>
          <p:cNvSpPr/>
          <p:nvPr/>
        </p:nvSpPr>
        <p:spPr>
          <a:xfrm>
            <a:off x="8822602" y="5187635"/>
            <a:ext cx="506994" cy="26255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315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307818"/>
            <a:ext cx="8477249" cy="63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19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73160" y="4680893"/>
            <a:ext cx="8919770" cy="1962703"/>
          </a:xfrm>
        </p:spPr>
        <p:txBody>
          <a:bodyPr>
            <a:normAutofit fontScale="90000"/>
          </a:bodyPr>
          <a:lstStyle/>
          <a:p>
            <a:pPr algn="r"/>
            <a:r>
              <a:rPr lang="es-MX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u="sng" dirty="0">
                <a:solidFill>
                  <a:schemeClr val="accent1">
                    <a:lumMod val="75000"/>
                  </a:schemeClr>
                </a:solidFill>
              </a:rPr>
            </a:br>
            <a:endParaRPr lang="es-MX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628571" y="2567839"/>
            <a:ext cx="7908325" cy="28420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Unidad 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Académica Profesional Chimalhuacán</a:t>
            </a: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Licenciatura en Educación</a:t>
            </a: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Profesora: María de los Angeles Cienfuegos Velasco</a:t>
            </a: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Período 2018A</a:t>
            </a:r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214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86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7962" y="1282578"/>
            <a:ext cx="7392988" cy="3777622"/>
          </a:xfrm>
        </p:spPr>
        <p:txBody>
          <a:bodyPr>
            <a:normAutofit fontScale="92500"/>
          </a:bodyPr>
          <a:lstStyle/>
          <a:p>
            <a:r>
              <a:rPr lang="es-ES" sz="2400" dirty="0"/>
              <a:t>Estas acciones hacen presencia en una sociedad, entonces conlleva a Weber a entender la </a:t>
            </a:r>
            <a:r>
              <a:rPr lang="es-ES" sz="2400" b="1" i="1" dirty="0">
                <a:solidFill>
                  <a:schemeClr val="accent1">
                    <a:lumMod val="75000"/>
                  </a:schemeClr>
                </a:solidFill>
              </a:rPr>
              <a:t>sociedad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2400" dirty="0"/>
              <a:t>compuesta por un conjunto de sujetos incluidos en una enorme trama de relaciones sociales plurales y de sentido empírico y de reciprocidad; las relaciones pueden sentirse de forma diferente entre los actuantes. La duración de ella puede ser de tiempo definido y sus fines pueden variar con el tiempo. El sentido de relación social puede pactarse entre las partes. </a:t>
            </a:r>
            <a:endParaRPr lang="es-MX" sz="2400" dirty="0"/>
          </a:p>
          <a:p>
            <a:endParaRPr lang="es-MX" dirty="0"/>
          </a:p>
        </p:txBody>
      </p:sp>
      <p:pic>
        <p:nvPicPr>
          <p:cNvPr id="4" name="Picture 2" descr="Resultado de imagen para la accion social de max we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190135"/>
            <a:ext cx="4591050" cy="382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errar llave 4"/>
          <p:cNvSpPr/>
          <p:nvPr/>
        </p:nvSpPr>
        <p:spPr>
          <a:xfrm rot="5400000">
            <a:off x="9558338" y="2426537"/>
            <a:ext cx="676275" cy="4591051"/>
          </a:xfrm>
          <a:prstGeom prst="rightBrace">
            <a:avLst>
              <a:gd name="adj1" fmla="val 8333"/>
              <a:gd name="adj2" fmla="val 5041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3524250" y="5111993"/>
            <a:ext cx="7448550" cy="149300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Para entender estas relaciones sociales es importante el método comprensivo que busca comprender la intencionalidad del hombre en el móvil de su acción.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1710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Captar el sentido de la acción no tiene que ver con actos psicológicos internos que empujan la acción, sino establecer la posibilidad de explicar interpretando el sentido del actuar social.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3405187"/>
            <a:ext cx="4043362" cy="2881313"/>
          </a:xfrm>
          <a:prstGeom prst="rect">
            <a:avLst/>
          </a:prstGeom>
        </p:spPr>
      </p:pic>
      <p:sp>
        <p:nvSpPr>
          <p:cNvPr id="6" name="Cerrar llave 5"/>
          <p:cNvSpPr/>
          <p:nvPr/>
        </p:nvSpPr>
        <p:spPr>
          <a:xfrm>
            <a:off x="8539163" y="3086100"/>
            <a:ext cx="776287" cy="3352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9525000" y="4324350"/>
            <a:ext cx="1979612" cy="819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psicología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301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0425" y="0"/>
            <a:ext cx="8911687" cy="1280890"/>
          </a:xfrm>
        </p:spPr>
        <p:txBody>
          <a:bodyPr/>
          <a:lstStyle/>
          <a:p>
            <a:r>
              <a:rPr lang="es-MX" dirty="0" smtClean="0"/>
              <a:t>Otro concepto weberiano.</a:t>
            </a:r>
            <a:br>
              <a:rPr lang="es-MX" dirty="0" smtClean="0"/>
            </a:b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Tipo Ideal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1650" y="1242790"/>
            <a:ext cx="8915400" cy="1962150"/>
          </a:xfrm>
        </p:spPr>
        <p:txBody>
          <a:bodyPr/>
          <a:lstStyle/>
          <a:p>
            <a:r>
              <a:rPr lang="es-MX" sz="2400" dirty="0"/>
              <a:t>Para Weber la conducta humana  muestra nexos y regularidades que son causales e interpretables por vía de la comprensión y de un modo intersubjetivo y, por lo tanto, objetivo, a través de un medio metodológico que Weber llamó </a:t>
            </a:r>
            <a:r>
              <a:rPr lang="es-MX" sz="2400" i="1" u="sng" dirty="0">
                <a:solidFill>
                  <a:schemeClr val="accent1">
                    <a:lumMod val="75000"/>
                  </a:schemeClr>
                </a:solidFill>
              </a:rPr>
              <a:t>TIPOS IDEALES</a:t>
            </a:r>
            <a:r>
              <a:rPr lang="es-MX" sz="2400" dirty="0"/>
              <a:t>.</a:t>
            </a:r>
          </a:p>
          <a:p>
            <a:endParaRPr lang="es-MX" dirty="0"/>
          </a:p>
        </p:txBody>
      </p:sp>
      <p:sp>
        <p:nvSpPr>
          <p:cNvPr id="4" name="Flecha abajo 3"/>
          <p:cNvSpPr/>
          <p:nvPr/>
        </p:nvSpPr>
        <p:spPr>
          <a:xfrm>
            <a:off x="3695700" y="3204940"/>
            <a:ext cx="3238500" cy="971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redondeado 4"/>
          <p:cNvSpPr/>
          <p:nvPr/>
        </p:nvSpPr>
        <p:spPr>
          <a:xfrm>
            <a:off x="1771650" y="4447730"/>
            <a:ext cx="4457700" cy="218167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000" dirty="0" smtClean="0"/>
              <a:t>Es un </a:t>
            </a:r>
            <a:r>
              <a:rPr lang="es-MX" sz="2000" dirty="0"/>
              <a:t>modelo creado </a:t>
            </a:r>
            <a:r>
              <a:rPr lang="es-MX" sz="2000" dirty="0" smtClean="0"/>
              <a:t>para dar su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</a:rPr>
              <a:t>objeto de estudio  </a:t>
            </a:r>
            <a:r>
              <a:rPr lang="es-MX" sz="2000" dirty="0"/>
              <a:t>una serie de regularidades causales cuyo fin es explicarlo. Su tipo-ideal es un recurso al cual acudir para orientar la investigación de la acción social</a:t>
            </a:r>
            <a:r>
              <a:rPr lang="es-MX" dirty="0"/>
              <a:t>.</a:t>
            </a:r>
          </a:p>
        </p:txBody>
      </p:sp>
      <p:sp>
        <p:nvSpPr>
          <p:cNvPr id="6" name="Cerrar llave 5"/>
          <p:cNvSpPr/>
          <p:nvPr/>
        </p:nvSpPr>
        <p:spPr>
          <a:xfrm>
            <a:off x="6419850" y="4176490"/>
            <a:ext cx="800100" cy="24529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redondeado 6"/>
          <p:cNvSpPr/>
          <p:nvPr/>
        </p:nvSpPr>
        <p:spPr>
          <a:xfrm>
            <a:off x="7734300" y="3962400"/>
            <a:ext cx="4286250" cy="2667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Sirven para identificar rasgos esenciales de las acciones sociales. Y dependen de la cultura que se estudie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129592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Tipos ideales: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66850"/>
            <a:ext cx="8915400" cy="3981450"/>
          </a:xfrm>
        </p:spPr>
        <p:txBody>
          <a:bodyPr>
            <a:noAutofit/>
          </a:bodyPr>
          <a:lstStyle/>
          <a:p>
            <a:pPr lvl="0"/>
            <a:r>
              <a:rPr lang="es-MX" sz="2000" b="1" i="1" dirty="0">
                <a:solidFill>
                  <a:schemeClr val="accent1">
                    <a:lumMod val="75000"/>
                  </a:schemeClr>
                </a:solidFill>
              </a:rPr>
              <a:t>Tipo ideal histórico</a:t>
            </a:r>
            <a:r>
              <a:rPr lang="es-MX" sz="2000" i="1" dirty="0"/>
              <a:t>:</a:t>
            </a:r>
            <a:r>
              <a:rPr lang="es-MX" sz="2000" dirty="0"/>
              <a:t> sería el encontrado en una época histórica dada, como por ejemplo el capitalismo moderno.</a:t>
            </a:r>
          </a:p>
          <a:p>
            <a:pPr lvl="0"/>
            <a:r>
              <a:rPr lang="es-MX" sz="2000" b="1" i="1" dirty="0">
                <a:solidFill>
                  <a:schemeClr val="accent1">
                    <a:lumMod val="75000"/>
                  </a:schemeClr>
                </a:solidFill>
              </a:rPr>
              <a:t>Tipo ideal de la </a:t>
            </a:r>
            <a:r>
              <a:rPr lang="es-MX" sz="2000" b="1" i="1" dirty="0" smtClean="0">
                <a:solidFill>
                  <a:schemeClr val="accent1">
                    <a:lumMod val="75000"/>
                  </a:schemeClr>
                </a:solidFill>
              </a:rPr>
              <a:t>sociología </a:t>
            </a:r>
            <a:r>
              <a:rPr lang="es-MX" sz="2000" b="1" i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s-MX" sz="2000" b="1" i="1" dirty="0" smtClean="0">
                <a:solidFill>
                  <a:schemeClr val="accent1">
                    <a:lumMod val="75000"/>
                  </a:schemeClr>
                </a:solidFill>
              </a:rPr>
              <a:t>eneral</a:t>
            </a:r>
            <a:r>
              <a:rPr lang="es-MX" sz="2000" dirty="0"/>
              <a:t>: Fenómeno que sucede a lo largo del tiempo. que estarían presentes en todas las sociedades, fenómenos socio-históricos típicos, como por ejemplo la burocracia.</a:t>
            </a:r>
          </a:p>
          <a:p>
            <a:pPr lvl="0"/>
            <a:r>
              <a:rPr lang="es-MX" sz="2000" b="1" i="1" dirty="0">
                <a:solidFill>
                  <a:schemeClr val="accent1">
                    <a:lumMod val="75000"/>
                  </a:schemeClr>
                </a:solidFill>
              </a:rPr>
              <a:t>Tipo ideal de acción</a:t>
            </a:r>
            <a:r>
              <a:rPr lang="es-MX" sz="2000" dirty="0"/>
              <a:t>: basados en las actuaciones de un actor determinado, como la acción de la influencia. Basado en la motivaciones personales de un actor.</a:t>
            </a:r>
          </a:p>
          <a:p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Tipo ideal estructural</a:t>
            </a:r>
            <a:r>
              <a:rPr lang="es-MX" sz="2000" dirty="0"/>
              <a:t>: que resultan de las consecuencias de la acción social, como por ejemplo la dominación tradicional</a:t>
            </a:r>
          </a:p>
        </p:txBody>
      </p:sp>
      <p:sp>
        <p:nvSpPr>
          <p:cNvPr id="5" name="AutoShape 2" descr="Resultado de imagen para flor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4925"/>
            <a:ext cx="2619375" cy="174307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449439" y="5535038"/>
            <a:ext cx="5272392" cy="12354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Elaboremos un mapa mental acerca de la propuesta de “tipos Ideales” de Weber.</a:t>
            </a:r>
          </a:p>
          <a:p>
            <a:pPr algn="ctr"/>
            <a:r>
              <a:rPr lang="es-MX" dirty="0" smtClean="0"/>
              <a:t>Consultar más información en 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2354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Estudia la burocracia como un tipo ideal como fenómeno social.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47962" y="2133600"/>
            <a:ext cx="8756650" cy="443865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MX" sz="2800" dirty="0"/>
              <a:t>Se conforma jerárquicamente</a:t>
            </a:r>
          </a:p>
          <a:p>
            <a:pPr lvl="0"/>
            <a:r>
              <a:rPr lang="es-MX" sz="2800" dirty="0"/>
              <a:t>Tiene reglas escritas para gobernar la conducta de los funcionarios</a:t>
            </a:r>
          </a:p>
          <a:p>
            <a:pPr lvl="0"/>
            <a:r>
              <a:rPr lang="es-MX" sz="2800" dirty="0"/>
              <a:t>Son asalariados de tiempo completo</a:t>
            </a:r>
          </a:p>
          <a:p>
            <a:pPr lvl="0"/>
            <a:r>
              <a:rPr lang="es-MX" sz="2800" dirty="0"/>
              <a:t>Hay una separación entre las tareas del funcionario en el interior de la organización y la vida exterior</a:t>
            </a:r>
            <a:r>
              <a:rPr lang="es-MX" sz="2800" dirty="0" smtClean="0"/>
              <a:t>.</a:t>
            </a:r>
          </a:p>
          <a:p>
            <a:pPr lvl="0"/>
            <a:r>
              <a:rPr lang="es-MX" sz="2800" dirty="0" smtClean="0"/>
              <a:t>No  poseen los recursos materiales con los que opera</a:t>
            </a:r>
          </a:p>
          <a:p>
            <a:r>
              <a:rPr lang="es-MX" sz="2800" dirty="0" smtClean="0"/>
              <a:t>La </a:t>
            </a:r>
            <a:r>
              <a:rPr lang="es-MX" sz="2800" dirty="0"/>
              <a:t>burocracia es inevitable en las sociedades </a:t>
            </a:r>
            <a:r>
              <a:rPr lang="es-MX" sz="2800" dirty="0" smtClean="0"/>
              <a:t>modernas</a:t>
            </a:r>
          </a:p>
          <a:p>
            <a:r>
              <a:rPr lang="es-MX" sz="2800" dirty="0" smtClean="0"/>
              <a:t> </a:t>
            </a:r>
            <a:r>
              <a:rPr lang="es-MX" sz="2800" dirty="0"/>
              <a:t>la autoridad burocrática responde a las necesidades administrativas de los grandes sistemas sociales</a:t>
            </a:r>
            <a:r>
              <a:rPr lang="es-MX" sz="2800" dirty="0" smtClean="0"/>
              <a:t>.</a:t>
            </a:r>
          </a:p>
          <a:p>
            <a:r>
              <a:rPr lang="es-MX" sz="2800" dirty="0" smtClean="0"/>
              <a:t>Es la actuación más racional que puede encontrarse.</a:t>
            </a:r>
            <a:endParaRPr lang="es-MX" sz="2800" dirty="0"/>
          </a:p>
          <a:p>
            <a:pPr lvl="0"/>
            <a:endParaRPr lang="es-MX" sz="28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5105400"/>
            <a:ext cx="260032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88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/>
              <a:t>Este tipo ideal es importante en la comprensión de los procesos educativos</a:t>
            </a:r>
            <a:r>
              <a:rPr lang="es-MX" dirty="0"/>
              <a:t>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33850"/>
          </a:xfrm>
        </p:spPr>
        <p:txBody>
          <a:bodyPr>
            <a:normAutofit/>
          </a:bodyPr>
          <a:lstStyle/>
          <a:p>
            <a:r>
              <a:rPr lang="es-MX" sz="2800" dirty="0"/>
              <a:t>Para Weber las instituciones educativas occidentales, especialmente las superiores, se encuentran bajo el imperativo predominante de atender aquélla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formación cultural </a:t>
            </a:r>
            <a:r>
              <a:rPr lang="es-MX" sz="2800" dirty="0"/>
              <a:t>que cultiva las enseñanzas cada día más indispensable para el burocratismo moderno: la enseñanza de especialidades. </a:t>
            </a:r>
            <a:endParaRPr lang="es-MX" sz="2800" dirty="0" smtClean="0"/>
          </a:p>
          <a:p>
            <a:endParaRPr lang="es-MX" sz="2800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" y="4238625"/>
            <a:ext cx="1743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68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latin typeface="+mn-lt"/>
              </a:rPr>
              <a:t>La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burocracia</a:t>
            </a:r>
            <a:r>
              <a:rPr lang="es-MX" dirty="0">
                <a:latin typeface="+mn-lt"/>
              </a:rPr>
              <a:t> tiene que ver con la administración del estado; para su lealtad y trabajo debe ser una burocracia calificada y bien pagada</a:t>
            </a:r>
            <a:r>
              <a:rPr lang="es-MX" dirty="0" smtClean="0">
                <a:latin typeface="+mn-lt"/>
              </a:rPr>
              <a:t>. La burocracia es racional.</a:t>
            </a:r>
            <a:br>
              <a:rPr lang="es-MX" dirty="0" smtClean="0">
                <a:latin typeface="+mn-lt"/>
              </a:rPr>
            </a:br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r>
              <a:rPr lang="es-MX" dirty="0" smtClean="0">
                <a:latin typeface="+mn-lt"/>
              </a:rPr>
              <a:t> </a:t>
            </a:r>
            <a:r>
              <a:rPr lang="es-MX" dirty="0">
                <a:latin typeface="+mn-lt"/>
              </a:rPr>
              <a:t>Para weber la obediencia de la </a:t>
            </a:r>
            <a:r>
              <a:rPr lang="es-MX" dirty="0" smtClean="0">
                <a:latin typeface="+mn-lt"/>
              </a:rPr>
              <a:t/>
            </a:r>
            <a:br>
              <a:rPr lang="es-MX" dirty="0" smtClean="0">
                <a:latin typeface="+mn-lt"/>
              </a:rPr>
            </a:br>
            <a:r>
              <a:rPr lang="es-MX" dirty="0" smtClean="0">
                <a:latin typeface="+mn-lt"/>
              </a:rPr>
              <a:t>burocracia </a:t>
            </a:r>
            <a:r>
              <a:rPr lang="es-MX" dirty="0">
                <a:latin typeface="+mn-lt"/>
              </a:rPr>
              <a:t>es muy importante y observa que las instituciones tienden a la burocratización y la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escuela como institución forma para fortalecerla</a:t>
            </a:r>
            <a:r>
              <a:rPr lang="es-MX" dirty="0">
                <a:latin typeface="+mn-lt"/>
              </a:rPr>
              <a:t>. </a:t>
            </a:r>
            <a:br>
              <a:rPr lang="es-MX" dirty="0">
                <a:latin typeface="+mn-lt"/>
              </a:rPr>
            </a:br>
            <a:endParaRPr lang="es-MX" dirty="0">
              <a:latin typeface="+mn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72075"/>
            <a:ext cx="25929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43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46220" y="525780"/>
            <a:ext cx="7458392" cy="137922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Weber no profundiza en estudios acerca de la educación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46220" y="2133600"/>
            <a:ext cx="7458392" cy="3777622"/>
          </a:xfrm>
        </p:spPr>
        <p:txBody>
          <a:bodyPr>
            <a:normAutofit/>
          </a:bodyPr>
          <a:lstStyle/>
          <a:p>
            <a:r>
              <a:rPr lang="es-MX" sz="3200" dirty="0" smtClean="0"/>
              <a:t>La ve como una acción social más del entramado  y complejo tejidos social.</a:t>
            </a:r>
          </a:p>
          <a:p>
            <a:r>
              <a:rPr lang="es-MX" sz="3200" dirty="0" smtClean="0"/>
              <a:t>Considera que todas las acciones sociales del sistema educativo conllevan a la acción disciplinada y burocratizada.</a:t>
            </a:r>
            <a:endParaRPr lang="es-MX" sz="3200" dirty="0"/>
          </a:p>
        </p:txBody>
      </p:sp>
      <p:pic>
        <p:nvPicPr>
          <p:cNvPr id="10242" name="Picture 2" descr="Resultado de imagen para el especialista en we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03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0039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848350" y="1188242"/>
            <a:ext cx="5867400" cy="1866900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dirty="0"/>
              <a:t>¿</a:t>
            </a:r>
            <a:r>
              <a:rPr lang="es-MX" sz="3600" dirty="0" smtClean="0"/>
              <a:t>Cómo se ejerce un dominio, desde la escuela</a:t>
            </a:r>
            <a:r>
              <a:rPr lang="es-MX" sz="3200" dirty="0" smtClean="0"/>
              <a:t>?</a:t>
            </a:r>
            <a:endParaRPr lang="es-MX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98832"/>
            <a:ext cx="3295650" cy="3186113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1600200" y="3714749"/>
            <a:ext cx="10309860" cy="314325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dirty="0" smtClean="0"/>
              <a:t>Imponiendo la forma de un lenguaje oral y escrito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dirty="0" smtClean="0"/>
              <a:t>Determinando que es moralmente correcto e incorrecto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dirty="0" smtClean="0"/>
              <a:t>Imponer hábitos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dirty="0" smtClean="0"/>
              <a:t>Fijando una cultura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400" dirty="0" smtClean="0"/>
              <a:t>Generando una asociación de dominación monopolizada por un sistema como garantía del orden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dirty="0" smtClean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51034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8378" y="712787"/>
            <a:ext cx="7448550" cy="1824673"/>
          </a:xfrm>
          <a:prstGeom prst="rect">
            <a:avLst/>
          </a:prstGeom>
        </p:spPr>
      </p:pic>
      <p:pic>
        <p:nvPicPr>
          <p:cNvPr id="11266" name="Picture 2" descr="http://1.bp.blogspot.com/-JHYfX7xxTiE/UJVuOAliYQI/AAAAAAAAAD4/gjwnyIE2kcE/s1600/Burocrac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3247072"/>
            <a:ext cx="7292339" cy="333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96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Unidad de competencia II:</a:t>
            </a:r>
            <a:br>
              <a:rPr lang="es-MX" dirty="0"/>
            </a:br>
            <a:r>
              <a:rPr lang="es-MX" u="sng" dirty="0">
                <a:solidFill>
                  <a:schemeClr val="accent1">
                    <a:lumMod val="75000"/>
                  </a:schemeClr>
                </a:solidFill>
              </a:rPr>
              <a:t>Sociología clásica</a:t>
            </a:r>
            <a:endParaRPr lang="es-MX" dirty="0"/>
          </a:p>
        </p:txBody>
      </p:sp>
      <p:sp>
        <p:nvSpPr>
          <p:cNvPr id="4" name="Subtítul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015049" y="2273643"/>
            <a:ext cx="8930287" cy="3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048000" y="3105835"/>
            <a:ext cx="69115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/>
              <a:t>2.2 Sociología alemana </a:t>
            </a:r>
            <a:r>
              <a:rPr lang="es-MX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</a:rPr>
              <a:t>Karl Marx</a:t>
            </a:r>
          </a:p>
          <a:p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Max Weber</a:t>
            </a:r>
          </a:p>
          <a:p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</a:rPr>
              <a:t>George </a:t>
            </a:r>
            <a:r>
              <a:rPr lang="es-MX" sz="3200" dirty="0">
                <a:solidFill>
                  <a:schemeClr val="accent1">
                    <a:lumMod val="75000"/>
                  </a:schemeClr>
                </a:solidFill>
              </a:rPr>
              <a:t>Simmel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9562828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04377" y="281940"/>
            <a:ext cx="8915400" cy="3777622"/>
          </a:xfrm>
        </p:spPr>
        <p:txBody>
          <a:bodyPr>
            <a:normAutofit/>
          </a:bodyPr>
          <a:lstStyle/>
          <a:p>
            <a:r>
              <a:rPr lang="es-MX" sz="2800" dirty="0"/>
              <a:t>Finalmente el propósito de Weber es mostrar la forma en cómo se reproduce un tipo social deseado: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el especialista </a:t>
            </a:r>
            <a:r>
              <a:rPr lang="es-MX" sz="2800" dirty="0"/>
              <a:t>(egresado de a universidad), el funcionario, el sacerdote, en estrecha relación con la organización del poder </a:t>
            </a:r>
          </a:p>
        </p:txBody>
      </p:sp>
      <p:pic>
        <p:nvPicPr>
          <p:cNvPr id="9218" name="Picture 2" descr="Resultado de imagen para Weber: el especia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020" y="2766060"/>
            <a:ext cx="3543300" cy="409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0170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32610" y="1065179"/>
            <a:ext cx="8911687" cy="706958"/>
          </a:xfrm>
        </p:spPr>
        <p:txBody>
          <a:bodyPr/>
          <a:lstStyle/>
          <a:p>
            <a:r>
              <a:rPr lang="es-MX" dirty="0" smtClean="0"/>
              <a:t>Contestar para retroalimentar: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20935" y="1905000"/>
            <a:ext cx="10037762" cy="539115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MX" dirty="0" smtClean="0"/>
              <a:t> ¿Cómo caracterizar el pensamiento sociológico de Weber?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¿Qué teóricos influyen en el pensamiento weberiano?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¿qué diferencias pueden identificarse  en ellos, con respecto al pensamiento de Weber?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La sociología es una ciencia comprensiva e interpretativa, ¿cuál es su objeto de estudio?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Defina ese objeto de estudio</a:t>
            </a:r>
          </a:p>
          <a:p>
            <a:pPr>
              <a:buFont typeface="+mj-lt"/>
              <a:buAutoNum type="arabicPeriod"/>
            </a:pPr>
            <a:r>
              <a:rPr lang="es-MX" dirty="0"/>
              <a:t>¿</a:t>
            </a:r>
            <a:r>
              <a:rPr lang="es-MX" dirty="0" smtClean="0"/>
              <a:t>Cómo entiende Weber a la sociedad?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¿qué es una acción social racional e irracional?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¿qué función tiene la construcción de tipos ideales?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¿qué función tiene a burocracia como tipo ideal?</a:t>
            </a:r>
          </a:p>
          <a:p>
            <a:pPr>
              <a:buFont typeface="+mj-lt"/>
              <a:buAutoNum type="arabicPeriod"/>
            </a:pPr>
            <a:r>
              <a:rPr lang="es-MX" dirty="0" smtClean="0"/>
              <a:t> ¿El proceso educativo puede estudiarse como tipo ideal?</a:t>
            </a:r>
          </a:p>
          <a:p>
            <a:pPr>
              <a:buFont typeface="+mj-lt"/>
              <a:buAutoNum type="arabicPeriod"/>
            </a:pPr>
            <a:endParaRPr lang="es-MX" dirty="0" smtClean="0"/>
          </a:p>
          <a:p>
            <a:pPr>
              <a:buFont typeface="+mj-lt"/>
              <a:buAutoNum type="arabicPeriod"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25" y="5010150"/>
            <a:ext cx="2466975" cy="184785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20238" y="141051"/>
            <a:ext cx="10369685" cy="714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Para participar en la actividad se requiere de tu análisis, comprensión y </a:t>
            </a:r>
          </a:p>
          <a:p>
            <a:pPr algn="ctr"/>
            <a:r>
              <a:rPr lang="es-MX" dirty="0" smtClean="0"/>
              <a:t>responsabilidad sobre tu aprendizaje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46724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Actividad: leer el artículo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733550"/>
          </a:xfrm>
        </p:spPr>
        <p:txBody>
          <a:bodyPr/>
          <a:lstStyle/>
          <a:p>
            <a:r>
              <a:rPr lang="es-ES" sz="2400" i="1" dirty="0"/>
              <a:t>Terrén Eduardo (1999). Educación y Modernidad. Entre la utopía y la democracia. Anthropos Editorial, Coruña, Universidad de Coruña. 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25" y="50101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26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relación al texto de Eduardo Terrén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0" y="4324350"/>
            <a:ext cx="1809750" cy="2533650"/>
          </a:xfrm>
        </p:spPr>
      </p:pic>
      <p:sp>
        <p:nvSpPr>
          <p:cNvPr id="3" name="Rectángulo 2"/>
          <p:cNvSpPr/>
          <p:nvPr/>
        </p:nvSpPr>
        <p:spPr>
          <a:xfrm>
            <a:off x="2725093" y="2082297"/>
            <a:ext cx="7432895" cy="44543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>
                <a:solidFill>
                  <a:schemeClr val="tx1"/>
                </a:solidFill>
              </a:rPr>
              <a:t>1.- Introducción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2.- Una enfermedad llamada civilización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3.- Cultura y Poder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4.- La jaula de hierro del especialismo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5.- El Carisma ausente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6.- El profesor disciplinado, el intelectual neutralizado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pPr algn="ctr"/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5576935" y="4324350"/>
            <a:ext cx="4092166" cy="18048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/>
                </a:solidFill>
              </a:rPr>
              <a:t>Formar seis equipos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/>
                </a:solidFill>
              </a:rPr>
              <a:t>Dar lectura en equipo y al interior del mismo exponer contenido.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/>
                </a:solidFill>
              </a:rPr>
              <a:t>Representar el contenido a través de dibujo en papel bond.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/>
                </a:solidFill>
              </a:rPr>
              <a:t>Explicar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sz="1600" dirty="0" smtClean="0">
                <a:solidFill>
                  <a:schemeClr val="tx1"/>
                </a:solidFill>
              </a:rPr>
              <a:t>ante el grupo.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228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Actividad: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Ya se analizó la sociología clásica de Carlos Marx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3113902"/>
            <a:ext cx="8915400" cy="1611070"/>
          </a:xfrm>
        </p:spPr>
        <p:txBody>
          <a:bodyPr>
            <a:noAutofit/>
          </a:bodyPr>
          <a:lstStyle/>
          <a:p>
            <a:r>
              <a:rPr lang="es-MX" sz="2800" dirty="0" smtClean="0"/>
              <a:t>Realiza un cuadro comparativo entre las  propuestas de:  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55" y="4314853"/>
            <a:ext cx="2891481" cy="21894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065" y="4314853"/>
            <a:ext cx="3223869" cy="240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315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509810"/>
            <a:ext cx="8911687" cy="652240"/>
          </a:xfrm>
        </p:spPr>
        <p:txBody>
          <a:bodyPr/>
          <a:lstStyle/>
          <a:p>
            <a:r>
              <a:rPr lang="es-MX" dirty="0" smtClean="0"/>
              <a:t>Bibliografía consultada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52550"/>
            <a:ext cx="8915400" cy="529590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s-ES" dirty="0"/>
              <a:t>Cataño, Gonzalo (2004), Max Weber y la Educación. Espacio Abierto [en línea], 13 (julio-septiembre): [Fecha de consulta: 2 de marzo de 2017] Disponible en:</a:t>
            </a:r>
            <a:r>
              <a:rPr lang="es-ES" b="1" u="sng" dirty="0">
                <a:hlinkClick r:id="rId2"/>
              </a:rPr>
              <a:t>&lt;http://www.redalyc.org/articulo.oa?id=12213303&gt; </a:t>
            </a:r>
            <a:r>
              <a:rPr lang="es-ES" dirty="0"/>
              <a:t>ISSN 1315-0006.</a:t>
            </a:r>
            <a:endParaRPr lang="es-MX" sz="1200" dirty="0"/>
          </a:p>
          <a:p>
            <a:pPr lvl="0"/>
            <a:r>
              <a:rPr lang="es-ES" dirty="0"/>
              <a:t>Currículo del Programa Educativo de la Licenciatura en Educación, </a:t>
            </a:r>
            <a:r>
              <a:rPr lang="es-ES" dirty="0" err="1"/>
              <a:t>Addendum</a:t>
            </a:r>
            <a:r>
              <a:rPr lang="es-ES" dirty="0"/>
              <a:t>, 2003. Facultad de Ciencias de la Conducta en la Universidad Autónoma del Estado de México.</a:t>
            </a:r>
            <a:endParaRPr lang="es-MX" sz="1200" dirty="0"/>
          </a:p>
          <a:p>
            <a:pPr lvl="0"/>
            <a:r>
              <a:rPr lang="es-ES" dirty="0" err="1"/>
              <a:t>Duek</a:t>
            </a:r>
            <a:r>
              <a:rPr lang="es-ES" dirty="0"/>
              <a:t>, María Celia (2009). Individuo y Sociedad: perspectivas teórico-metodológicas en la sociología clásica. </a:t>
            </a:r>
            <a:r>
              <a:rPr lang="es-MX" dirty="0"/>
              <a:t>Argumentos (</a:t>
            </a:r>
            <a:r>
              <a:rPr lang="es-MX" dirty="0" err="1"/>
              <a:t>Méx</a:t>
            </a:r>
            <a:r>
              <a:rPr lang="es-MX" dirty="0"/>
              <a:t>.) vol.22 no.60 México </a:t>
            </a:r>
            <a:r>
              <a:rPr lang="es-MX" dirty="0" err="1"/>
              <a:t>may</a:t>
            </a:r>
            <a:r>
              <a:rPr lang="es-MX" dirty="0"/>
              <a:t>/ago. versión impresa ISSN 0187-5795.</a:t>
            </a:r>
            <a:endParaRPr lang="es-MX" sz="1200" dirty="0"/>
          </a:p>
          <a:p>
            <a:pPr lvl="0"/>
            <a:r>
              <a:rPr lang="es-ES" dirty="0"/>
              <a:t>Durkheim, E. (1974). Las Reglas del método Sociológico. Ediciones Morata.</a:t>
            </a:r>
            <a:endParaRPr lang="es-MX" sz="1200" dirty="0"/>
          </a:p>
          <a:p>
            <a:pPr lvl="0"/>
            <a:r>
              <a:rPr lang="es-MX" dirty="0"/>
              <a:t>Farfán Rafael (2009). La sociología comprensiva como un capítulo de la historia de la sociología.</a:t>
            </a:r>
            <a:r>
              <a:rPr lang="es-MX" i="1" dirty="0"/>
              <a:t> Sociológica (</a:t>
            </a:r>
            <a:r>
              <a:rPr lang="es-MX" i="1" dirty="0" err="1"/>
              <a:t>Méx</a:t>
            </a:r>
            <a:r>
              <a:rPr lang="es-MX" i="1" dirty="0"/>
              <a:t>.).</a:t>
            </a:r>
            <a:endParaRPr lang="es-MX" sz="1200" dirty="0"/>
          </a:p>
          <a:p>
            <a:pPr lvl="1"/>
            <a:r>
              <a:rPr lang="es-MX" dirty="0"/>
              <a:t>[Online: http://www.scielo.org.mx/scielo.php?script=sci_arttext&amp;pid=S0187-01732009000200008]. 2009, vol.24, n.70, pp.203-214. ISSN 2007-8358. </a:t>
            </a:r>
            <a:endParaRPr lang="es-MX" sz="1100" dirty="0"/>
          </a:p>
          <a:p>
            <a:pPr lvl="0"/>
            <a:r>
              <a:rPr lang="es-ES" dirty="0"/>
              <a:t>Fuentes G. Alejandra (1990). Harold </a:t>
            </a:r>
            <a:r>
              <a:rPr lang="es-ES" dirty="0" err="1"/>
              <a:t>Garfinkel</a:t>
            </a:r>
            <a:r>
              <a:rPr lang="es-ES" dirty="0"/>
              <a:t>: la </a:t>
            </a:r>
            <a:r>
              <a:rPr lang="es-ES" dirty="0" err="1"/>
              <a:t>etnometodología</a:t>
            </a:r>
            <a:r>
              <a:rPr lang="es-ES" dirty="0"/>
              <a:t>. Revista de Sociología.Núm.5. </a:t>
            </a:r>
            <a:r>
              <a:rPr lang="es-MX" dirty="0"/>
              <a:t>Consultado en Enero 2017.</a:t>
            </a:r>
            <a:r>
              <a:rPr lang="es-MX" u="sng" dirty="0">
                <a:hlinkClick r:id="rId3"/>
              </a:rPr>
              <a:t>http://www.revistadesociologia.uchile.cl/index.php/RDS/article/view/27606</a:t>
            </a:r>
            <a:r>
              <a:rPr lang="es-MX" dirty="0"/>
              <a:t>. </a:t>
            </a:r>
            <a:endParaRPr lang="es-MX" sz="1200" dirty="0"/>
          </a:p>
          <a:p>
            <a:pPr lvl="0"/>
            <a:r>
              <a:rPr lang="es-ES" dirty="0"/>
              <a:t>Galindo Sosa, Raúl Vicente, Hernández Romero, </a:t>
            </a:r>
            <a:r>
              <a:rPr lang="es-ES" dirty="0" err="1"/>
              <a:t>Yasmín</a:t>
            </a:r>
            <a:r>
              <a:rPr lang="es-ES" dirty="0"/>
              <a:t>, El concepto de intersubjetividad en Alfred Schütz. Espacios Públicos [en línea] 2007, 10 (Sin mes) : [Fecha de consulta: 2 de marzo de 2017] Disponible en:</a:t>
            </a:r>
            <a:r>
              <a:rPr lang="es-ES" b="1" u="sng" dirty="0">
                <a:hlinkClick r:id="rId2"/>
              </a:rPr>
              <a:t>&lt;http://www.redalyc.org/articulo.oa?id=67602012&gt; </a:t>
            </a:r>
            <a:r>
              <a:rPr lang="es-ES" dirty="0"/>
              <a:t>ISSN 1665-8140.</a:t>
            </a:r>
            <a:endParaRPr lang="es-MX" sz="1200" dirty="0"/>
          </a:p>
          <a:p>
            <a:pPr lvl="0"/>
            <a:r>
              <a:rPr lang="es-ES" dirty="0"/>
              <a:t>Pons Diez Xavier (2010). LA APORTACIÓN A LA PSICOLOGÍA SOCIAL DEL INTERACCIONISMO SIMBÓLICO: UNA REVISIÓN HISTÓRICA. </a:t>
            </a:r>
            <a:r>
              <a:rPr lang="es-ES" dirty="0" err="1"/>
              <a:t>eduPsykhé</a:t>
            </a:r>
            <a:r>
              <a:rPr lang="es-ES" dirty="0"/>
              <a:t>, 2010, Vol. 9, No. 1, 23-41. </a:t>
            </a:r>
            <a:r>
              <a:rPr lang="es-ES" u="sng" dirty="0">
                <a:hlinkClick r:id="rId4"/>
              </a:rPr>
              <a:t>https://dialnet.unirioja.es/descarga/articulo/3268858.pdf</a:t>
            </a:r>
            <a:r>
              <a:rPr lang="es-ES" i="1" dirty="0"/>
              <a:t>.</a:t>
            </a:r>
            <a:endParaRPr lang="es-MX" sz="1200" dirty="0"/>
          </a:p>
          <a:p>
            <a:pPr lvl="0"/>
            <a:r>
              <a:rPr lang="es-ES" i="1" dirty="0"/>
              <a:t>Programa de Estudio por competencia (2010). Sociología, Facultad de Ciencias de la Conducta en la Universidad Autónoma del Estado de México.</a:t>
            </a:r>
            <a:endParaRPr lang="es-MX" sz="1200" dirty="0"/>
          </a:p>
          <a:p>
            <a:pPr lvl="0"/>
            <a:r>
              <a:rPr lang="es-ES" i="1" dirty="0"/>
              <a:t>Santiago Hernández Ana Rosa (2012). Sociología. Para comprender a la sociedad. Ed. Porrúa. Editorial Esfinge. 1era. Edición. México.</a:t>
            </a:r>
            <a:endParaRPr lang="es-MX" sz="1200" dirty="0"/>
          </a:p>
          <a:p>
            <a:pPr lvl="0"/>
            <a:r>
              <a:rPr lang="es-ES" i="1" dirty="0"/>
              <a:t>Terrén Eduardo (1996). Las aulas desencantadas: Max Weber y la educación). Dpto. de Sociología, Universidad de Salamanca. Política y Sociedad, 21, Madrid pp. 133-148.</a:t>
            </a:r>
            <a:endParaRPr lang="es-MX" sz="1200" dirty="0"/>
          </a:p>
          <a:p>
            <a:pPr lvl="0"/>
            <a:r>
              <a:rPr lang="es-ES" i="1" dirty="0"/>
              <a:t>Terrén Eduardo (1999). Educación y Modernidad. Entre la utopía y la democracia. Anthropos Editorial, Coruña, Universidad de Coruña. </a:t>
            </a:r>
            <a:endParaRPr lang="es-MX" sz="1200" dirty="0"/>
          </a:p>
          <a:p>
            <a:pPr lvl="0"/>
            <a:r>
              <a:rPr lang="es-ES" i="1" dirty="0"/>
              <a:t>Velázquez Christian (2006). Augusto Comte, fundador de la sociología. </a:t>
            </a:r>
            <a:r>
              <a:rPr lang="es-MX" dirty="0"/>
              <a:t>Elementos: Ciencia y cultura, julio-septiembre, año/vol. 13, número 063, Benemérita Universidad Autónoma de Puebla, Puebla, México. pp. 27-31.</a:t>
            </a:r>
            <a:endParaRPr lang="es-MX" sz="1200" dirty="0"/>
          </a:p>
          <a:p>
            <a:pPr lvl="0"/>
            <a:r>
              <a:rPr lang="es-ES" dirty="0"/>
              <a:t>Weber, Max (1984).  </a:t>
            </a:r>
            <a:r>
              <a:rPr lang="es-ES" i="1" dirty="0"/>
              <a:t>Economía y sociedad. Conceptos de la sociología y del "significado" en la acción social,</a:t>
            </a:r>
            <a:r>
              <a:rPr lang="es-ES" dirty="0"/>
              <a:t> Fondo de Cultura Económica, México, D. F.</a:t>
            </a:r>
            <a:endParaRPr lang="es-MX" sz="1200" dirty="0"/>
          </a:p>
          <a:p>
            <a:pPr marL="0" indent="0">
              <a:buNone/>
            </a:pPr>
            <a:endParaRPr lang="es-MX" sz="12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2799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0077" y="0"/>
            <a:ext cx="10041924" cy="68580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Objetivo: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>Discutir las ideas y las propuestas teórico-metodológicas de los autores considerados dentro de la rama clásica de la sociología acerca de la sociedad, a través de la lectura y análisis de textos, con la finalidad de realizar planteamientos efectivos para la explicación de los fenómenos educativos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b="1" dirty="0" smtClean="0">
                <a:solidFill>
                  <a:schemeClr val="tx1"/>
                </a:solidFill>
              </a:rPr>
              <a:t>Competencia:</a:t>
            </a:r>
            <a:r>
              <a:rPr lang="es-MX" dirty="0"/>
              <a:t>	</a:t>
            </a:r>
            <a:br>
              <a:rPr lang="es-MX" dirty="0"/>
            </a:br>
            <a:r>
              <a:rPr lang="es-MX" dirty="0"/>
              <a:t>Explicar y comprender fenómenos macro y micro sociales desde la perspectiva teórico-metodológica de diversos autores sociológicos clásicos 	</a:t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5233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Elementos de competencia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992398"/>
              </p:ext>
            </p:extLst>
          </p:nvPr>
        </p:nvGraphicFramePr>
        <p:xfrm>
          <a:off x="1952368" y="2125363"/>
          <a:ext cx="10239632" cy="4522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303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 Exploratoria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De los sociólogos clásicos alemanes, se trabaja con este </a:t>
            </a:r>
            <a:r>
              <a:rPr lang="es-MX" sz="3600" dirty="0" smtClean="0"/>
              <a:t>material didáctico </a:t>
            </a:r>
            <a:r>
              <a:rPr lang="es-MX" sz="3600" dirty="0" smtClean="0"/>
              <a:t>a </a:t>
            </a:r>
            <a:r>
              <a:rPr lang="es-MX" sz="3600" dirty="0" smtClean="0"/>
              <a:t>Max </a:t>
            </a:r>
            <a:r>
              <a:rPr lang="es-MX" sz="3600" dirty="0" smtClean="0"/>
              <a:t>Weber. </a:t>
            </a:r>
          </a:p>
          <a:p>
            <a:endParaRPr lang="es-MX" sz="3600" dirty="0"/>
          </a:p>
          <a:p>
            <a:r>
              <a:rPr lang="es-MX" sz="3600" dirty="0" smtClean="0"/>
              <a:t>¿qué aprendizajes tienen acerca de este teórico?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81338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Max Weber</a:t>
            </a:r>
            <a:b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Alemán (864-1920: 56 años)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Historiador</a:t>
            </a:r>
          </a:p>
          <a:p>
            <a:r>
              <a:rPr lang="es-MX" dirty="0" smtClean="0"/>
              <a:t>Filósofo</a:t>
            </a:r>
          </a:p>
          <a:p>
            <a:r>
              <a:rPr lang="es-MX" dirty="0" smtClean="0"/>
              <a:t>Jurista</a:t>
            </a:r>
          </a:p>
          <a:p>
            <a:r>
              <a:rPr lang="es-MX" dirty="0" smtClean="0"/>
              <a:t>politólogo</a:t>
            </a:r>
          </a:p>
          <a:p>
            <a:r>
              <a:rPr lang="es-MX" dirty="0" smtClean="0"/>
              <a:t>Conocedor de las religiones</a:t>
            </a:r>
          </a:p>
          <a:p>
            <a:r>
              <a:rPr lang="es-MX" dirty="0" smtClean="0"/>
              <a:t>Sociólogo</a:t>
            </a:r>
          </a:p>
          <a:p>
            <a:r>
              <a:rPr lang="es-MX" dirty="0"/>
              <a:t>considerado uno de los fundadores del estudio moderno, antipositivista, de la sociología y la administración pública</a:t>
            </a:r>
            <a:r>
              <a:rPr lang="es-MX" dirty="0" smtClean="0"/>
              <a:t>.</a:t>
            </a:r>
          </a:p>
          <a:p>
            <a:r>
              <a:rPr lang="es-MX" dirty="0"/>
              <a:t>Marianne </a:t>
            </a:r>
            <a:r>
              <a:rPr lang="es-MX" dirty="0" smtClean="0"/>
              <a:t>Schnitger su esposa; recopila y publica trabajos de Weber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8186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Teóricos influyentes </a:t>
            </a:r>
            <a:r>
              <a:rPr lang="es-MX" dirty="0" smtClean="0"/>
              <a:t>en el pensamiento de Weber. </a:t>
            </a:r>
            <a:endParaRPr lang="es-MX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2299580" y="3911097"/>
            <a:ext cx="8193386" cy="724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4472412" y="2879002"/>
            <a:ext cx="1205621" cy="8913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400" b="1" dirty="0">
                <a:solidFill>
                  <a:schemeClr val="tx1"/>
                </a:solidFill>
              </a:rPr>
              <a:t>Augusto Comte</a:t>
            </a:r>
          </a:p>
          <a:p>
            <a:pPr lvl="0" algn="ctr"/>
            <a:r>
              <a:rPr lang="es-MX" sz="1400" b="1" dirty="0">
                <a:solidFill>
                  <a:schemeClr val="tx1"/>
                </a:solidFill>
              </a:rPr>
              <a:t>1798-1857, francés</a:t>
            </a:r>
          </a:p>
        </p:txBody>
      </p:sp>
      <p:cxnSp>
        <p:nvCxnSpPr>
          <p:cNvPr id="8" name="Conector recto 7"/>
          <p:cNvCxnSpPr/>
          <p:nvPr/>
        </p:nvCxnSpPr>
        <p:spPr>
          <a:xfrm>
            <a:off x="3820562" y="3668917"/>
            <a:ext cx="0" cy="459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5765547" y="3740967"/>
            <a:ext cx="0" cy="459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7891604" y="3774918"/>
            <a:ext cx="0" cy="459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3576119" y="4306054"/>
            <a:ext cx="706170" cy="322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1700</a:t>
            </a:r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5351351" y="4306054"/>
            <a:ext cx="828392" cy="322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1800</a:t>
            </a:r>
            <a:endParaRPr lang="es-MX" dirty="0"/>
          </a:p>
        </p:txBody>
      </p:sp>
      <p:sp>
        <p:nvSpPr>
          <p:cNvPr id="17" name="Rectángulo 16"/>
          <p:cNvSpPr/>
          <p:nvPr/>
        </p:nvSpPr>
        <p:spPr>
          <a:xfrm>
            <a:off x="7541537" y="4267011"/>
            <a:ext cx="851025" cy="322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1900</a:t>
            </a:r>
            <a:endParaRPr lang="es-MX" dirty="0"/>
          </a:p>
        </p:txBody>
      </p:sp>
      <p:sp>
        <p:nvSpPr>
          <p:cNvPr id="18" name="Rectángulo 17"/>
          <p:cNvSpPr/>
          <p:nvPr/>
        </p:nvSpPr>
        <p:spPr>
          <a:xfrm>
            <a:off x="5826927" y="4734207"/>
            <a:ext cx="1221841" cy="8065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400" b="1" dirty="0">
                <a:solidFill>
                  <a:schemeClr val="tx1"/>
                </a:solidFill>
              </a:rPr>
              <a:t>Carlos Marx</a:t>
            </a:r>
          </a:p>
          <a:p>
            <a:pPr lvl="0" algn="ctr"/>
            <a:r>
              <a:rPr lang="es-MX" sz="1400" b="1" dirty="0">
                <a:solidFill>
                  <a:schemeClr val="tx1"/>
                </a:solidFill>
              </a:rPr>
              <a:t>1828-1883, alemán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6726725" y="2879002"/>
            <a:ext cx="1426674" cy="8431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400" b="1" dirty="0">
                <a:solidFill>
                  <a:schemeClr val="tx1"/>
                </a:solidFill>
              </a:rPr>
              <a:t>Emilio Durkheim</a:t>
            </a:r>
          </a:p>
          <a:p>
            <a:pPr lvl="0" algn="ctr"/>
            <a:r>
              <a:rPr lang="es-MX" sz="1400" b="1" dirty="0">
                <a:solidFill>
                  <a:schemeClr val="tx1"/>
                </a:solidFill>
              </a:rPr>
              <a:t>1858-1917, francés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7541537" y="4734208"/>
            <a:ext cx="1158843" cy="8065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Max Weber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1864-1920, alemán</a:t>
            </a:r>
            <a:endParaRPr lang="es-MX" sz="1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simbolo de persona mue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0" y="5343525"/>
            <a:ext cx="19050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ángulo 24"/>
          <p:cNvSpPr/>
          <p:nvPr/>
        </p:nvSpPr>
        <p:spPr>
          <a:xfrm>
            <a:off x="4058213" y="2041179"/>
            <a:ext cx="1205621" cy="6209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000" dirty="0" smtClean="0">
                <a:solidFill>
                  <a:schemeClr val="tx1"/>
                </a:solidFill>
              </a:rPr>
              <a:t>Friedrich Schleiermache</a:t>
            </a:r>
          </a:p>
          <a:p>
            <a:pPr lvl="0" algn="ctr"/>
            <a:r>
              <a:rPr lang="es-MX" sz="1000" dirty="0" smtClean="0">
                <a:solidFill>
                  <a:schemeClr val="tx1"/>
                </a:solidFill>
              </a:rPr>
              <a:t> 1768-1834 </a:t>
            </a:r>
          </a:p>
          <a:p>
            <a:pPr lvl="0" algn="ctr"/>
            <a:r>
              <a:rPr lang="es-MX" sz="1000" dirty="0" smtClean="0">
                <a:solidFill>
                  <a:schemeClr val="tx1"/>
                </a:solidFill>
              </a:rPr>
              <a:t>hermenéutica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418907" y="2049668"/>
            <a:ext cx="1122630" cy="612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000" dirty="0" smtClean="0">
                <a:solidFill>
                  <a:schemeClr val="tx1"/>
                </a:solidFill>
              </a:rPr>
              <a:t>Wilhelm Dillthey</a:t>
            </a:r>
            <a:r>
              <a:rPr lang="es-MX" sz="1000" dirty="0">
                <a:solidFill>
                  <a:schemeClr val="tx1"/>
                </a:solidFill>
              </a:rPr>
              <a:t> </a:t>
            </a:r>
            <a:endParaRPr lang="es-MX" sz="1000" dirty="0" smtClean="0">
              <a:solidFill>
                <a:schemeClr val="tx1"/>
              </a:solidFill>
            </a:endParaRPr>
          </a:p>
          <a:p>
            <a:pPr lvl="0" algn="ctr"/>
            <a:r>
              <a:rPr lang="es-MX" sz="1000" dirty="0" smtClean="0">
                <a:solidFill>
                  <a:schemeClr val="tx1"/>
                </a:solidFill>
              </a:rPr>
              <a:t>(</a:t>
            </a:r>
            <a:r>
              <a:rPr lang="es-MX" sz="1000" dirty="0">
                <a:solidFill>
                  <a:schemeClr val="tx1"/>
                </a:solidFill>
              </a:rPr>
              <a:t>1833-1911</a:t>
            </a:r>
            <a:r>
              <a:rPr lang="es-MX" sz="1000" dirty="0" smtClean="0">
                <a:solidFill>
                  <a:schemeClr val="tx1"/>
                </a:solidFill>
              </a:rPr>
              <a:t>)</a:t>
            </a:r>
          </a:p>
          <a:p>
            <a:pPr lvl="0" algn="ctr"/>
            <a:r>
              <a:rPr lang="es-MX" sz="1000" dirty="0" smtClean="0">
                <a:solidFill>
                  <a:schemeClr val="tx1"/>
                </a:solidFill>
              </a:rPr>
              <a:t>hermenéutica</a:t>
            </a:r>
          </a:p>
        </p:txBody>
      </p:sp>
    </p:spTree>
    <p:extLst>
      <p:ext uri="{BB962C8B-B14F-4D97-AF65-F5344CB8AC3E}">
        <p14:creationId xmlns:p14="http://schemas.microsoft.com/office/powerpoint/2010/main" val="1362685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A. Comte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72524" y="1814623"/>
            <a:ext cx="8915400" cy="1842977"/>
          </a:xfrm>
        </p:spPr>
        <p:txBody>
          <a:bodyPr/>
          <a:lstStyle/>
          <a:p>
            <a:r>
              <a:rPr lang="es-MX" dirty="0" smtClean="0"/>
              <a:t>Creador de la Filosofía Positiva</a:t>
            </a:r>
          </a:p>
          <a:p>
            <a:r>
              <a:rPr lang="es-MX" dirty="0" smtClean="0"/>
              <a:t>Otorga nacimiento a la sociología como ciencia positiva y moderna</a:t>
            </a:r>
          </a:p>
          <a:p>
            <a:r>
              <a:rPr lang="es-MX" dirty="0" smtClean="0"/>
              <a:t>A la cual llamó en un primer momento: Física social</a:t>
            </a:r>
            <a:endParaRPr lang="es-MX" dirty="0"/>
          </a:p>
        </p:txBody>
      </p:sp>
      <p:pic>
        <p:nvPicPr>
          <p:cNvPr id="5" name="Picture 2" descr="Resultado de imagen para filosofía posit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116" y="3232087"/>
            <a:ext cx="2934771" cy="362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Resultado de imagen para filosofía positiv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filosofía positiv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932" y="31687"/>
            <a:ext cx="2605055" cy="210297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712316" y="3232087"/>
            <a:ext cx="4019107" cy="3494638"/>
          </a:xfrm>
          <a:prstGeom prst="rect">
            <a:avLst/>
          </a:prstGeom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Filosofía</a:t>
            </a:r>
            <a:r>
              <a:rPr lang="es-MX" dirty="0" smtClean="0"/>
              <a:t>: en el sentido general de conjunto de conocimientos</a:t>
            </a:r>
          </a:p>
          <a:p>
            <a:pPr algn="ctr"/>
            <a:endParaRPr lang="es-MX" dirty="0"/>
          </a:p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Positiva: </a:t>
            </a:r>
            <a:r>
              <a:rPr lang="es-MX" dirty="0" smtClean="0"/>
              <a:t>en el sentido de conocimiento útil, cierto, preciso, constructivo; a través de saberes mediados por la experiencia y observación que permita organizar la sociedad científicamente.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8413305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933</TotalTime>
  <Words>1779</Words>
  <Application>Microsoft Office PowerPoint</Application>
  <PresentationFormat>Panorámica</PresentationFormat>
  <Paragraphs>220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2" baseType="lpstr">
      <vt:lpstr>Arial</vt:lpstr>
      <vt:lpstr>Calibri</vt:lpstr>
      <vt:lpstr>Century Gothic</vt:lpstr>
      <vt:lpstr>Times New Roman</vt:lpstr>
      <vt:lpstr>Wingdings</vt:lpstr>
      <vt:lpstr>Wingdings 3</vt:lpstr>
      <vt:lpstr>Espiral</vt:lpstr>
      <vt:lpstr>Sociología clásica Alemana: Max Weber</vt:lpstr>
      <vt:lpstr>  </vt:lpstr>
      <vt:lpstr>Unidad de competencia II: Sociología clásica</vt:lpstr>
      <vt:lpstr>Objetivo: Discutir las ideas y las propuestas teórico-metodológicas de los autores considerados dentro de la rama clásica de la sociología acerca de la sociedad, a través de la lectura y análisis de textos, con la finalidad de realizar planteamientos efectivos para la explicación de los fenómenos educativos   Competencia:  Explicar y comprender fenómenos macro y micro sociales desde la perspectiva teórico-metodológica de diversos autores sociológicos clásicos   </vt:lpstr>
      <vt:lpstr>Elementos de competencia</vt:lpstr>
      <vt:lpstr>Pregunta Exploratoria</vt:lpstr>
      <vt:lpstr>Max Weber Alemán (864-1920: 56 años)</vt:lpstr>
      <vt:lpstr>Teóricos influyentes en el pensamiento de Weber. </vt:lpstr>
      <vt:lpstr>A. Comte</vt:lpstr>
      <vt:lpstr>E. Durkheim</vt:lpstr>
      <vt:lpstr>C. Marx</vt:lpstr>
      <vt:lpstr>Presentación de PowerPoint</vt:lpstr>
      <vt:lpstr>Sociología para WEBER</vt:lpstr>
      <vt:lpstr>Weber</vt:lpstr>
      <vt:lpstr>Comprensión:</vt:lpstr>
      <vt:lpstr>Presentación de PowerPoint</vt:lpstr>
      <vt:lpstr>La acción humana</vt:lpstr>
      <vt:lpstr>Propone una herramienta metodológica para simplificar la realidad compuesta de diversas acciones sociales; Weber identifica cuatro tipos de acciones sociales: </vt:lpstr>
      <vt:lpstr>Presentación de PowerPoint</vt:lpstr>
      <vt:lpstr>Presentación de PowerPoint</vt:lpstr>
      <vt:lpstr>Captar el sentido de la acción no tiene que ver con actos psicológicos internos que empujan la acción, sino establecer la posibilidad de explicar interpretando el sentido del actuar social.</vt:lpstr>
      <vt:lpstr>Otro concepto weberiano. Tipo Ideal</vt:lpstr>
      <vt:lpstr>Tipos ideales:</vt:lpstr>
      <vt:lpstr>Estudia la burocracia como un tipo ideal como fenómeno social.</vt:lpstr>
      <vt:lpstr>Este tipo ideal es importante en la comprensión de los procesos educativos. </vt:lpstr>
      <vt:lpstr>La burocracia tiene que ver con la administración del estado; para su lealtad y trabajo debe ser una burocracia calificada y bien pagada. La burocracia es racional.   Para weber la obediencia de la  burocracia es muy importante y observa que las instituciones tienden a la burocratización y la escuela como institución forma para fortalecerla.  </vt:lpstr>
      <vt:lpstr>Weber no profundiza en estudios acerca de la educación</vt:lpstr>
      <vt:lpstr>Presentación de PowerPoint</vt:lpstr>
      <vt:lpstr>Presentación de PowerPoint</vt:lpstr>
      <vt:lpstr>Presentación de PowerPoint</vt:lpstr>
      <vt:lpstr>Contestar para retroalimentar:</vt:lpstr>
      <vt:lpstr>Actividad: leer el artículo</vt:lpstr>
      <vt:lpstr>En relación al texto de Eduardo Terrén</vt:lpstr>
      <vt:lpstr>Actividad:  Ya se analizó la sociología clásica de Carlos Marx</vt:lpstr>
      <vt:lpstr>Bibliografía consultada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Sociología comprensiva</dc:title>
  <dc:creator>Dr. Angeles</dc:creator>
  <cp:lastModifiedBy>Angeles Cienfuegos Velasco</cp:lastModifiedBy>
  <cp:revision>61</cp:revision>
  <dcterms:created xsi:type="dcterms:W3CDTF">2017-03-13T19:15:24Z</dcterms:created>
  <dcterms:modified xsi:type="dcterms:W3CDTF">2018-09-26T20:29:55Z</dcterms:modified>
</cp:coreProperties>
</file>