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0" r:id="rId2"/>
    <p:sldId id="256" r:id="rId3"/>
    <p:sldId id="261" r:id="rId4"/>
    <p:sldId id="262" r:id="rId5"/>
    <p:sldId id="265" r:id="rId6"/>
    <p:sldId id="263" r:id="rId7"/>
    <p:sldId id="257" r:id="rId8"/>
    <p:sldId id="284" r:id="rId9"/>
    <p:sldId id="258" r:id="rId10"/>
    <p:sldId id="289" r:id="rId11"/>
    <p:sldId id="274" r:id="rId12"/>
    <p:sldId id="271" r:id="rId13"/>
    <p:sldId id="278" r:id="rId14"/>
    <p:sldId id="259" r:id="rId15"/>
    <p:sldId id="266" r:id="rId16"/>
    <p:sldId id="268" r:id="rId17"/>
    <p:sldId id="273" r:id="rId18"/>
    <p:sldId id="275" r:id="rId19"/>
    <p:sldId id="270" r:id="rId20"/>
    <p:sldId id="276" r:id="rId21"/>
    <p:sldId id="267" r:id="rId22"/>
    <p:sldId id="269" r:id="rId23"/>
    <p:sldId id="272" r:id="rId24"/>
    <p:sldId id="279" r:id="rId25"/>
    <p:sldId id="280" r:id="rId26"/>
    <p:sldId id="281" r:id="rId27"/>
    <p:sldId id="282" r:id="rId28"/>
    <p:sldId id="286" r:id="rId29"/>
    <p:sldId id="283" r:id="rId30"/>
    <p:sldId id="285" r:id="rId31"/>
    <p:sldId id="27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86" d="100"/>
          <a:sy n="86" d="100"/>
        </p:scale>
        <p:origin x="120" y="6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F8F32D-E408-4AB5-9570-86489AD45B1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1C60897-3F12-41BA-B5D7-E12B2A7F7BDB}">
      <dgm:prSet phldrT="[Texto]"/>
      <dgm:spPr/>
      <dgm:t>
        <a:bodyPr/>
        <a:lstStyle/>
        <a:p>
          <a:r>
            <a:rPr lang="es-MX" dirty="0"/>
            <a:t>Competencia: habilidades</a:t>
          </a:r>
        </a:p>
      </dgm:t>
    </dgm:pt>
    <dgm:pt modelId="{1A1BFD26-C776-4BAE-B2B7-E9C7C3FB3FE8}" type="parTrans" cxnId="{0B8705AA-0D57-43F2-A536-78F4D083CDAF}">
      <dgm:prSet/>
      <dgm:spPr/>
      <dgm:t>
        <a:bodyPr/>
        <a:lstStyle/>
        <a:p>
          <a:endParaRPr lang="es-MX"/>
        </a:p>
      </dgm:t>
    </dgm:pt>
    <dgm:pt modelId="{1869B142-2283-48A5-9F40-0BC3808FABB3}" type="sibTrans" cxnId="{0B8705AA-0D57-43F2-A536-78F4D083CDAF}">
      <dgm:prSet/>
      <dgm:spPr/>
      <dgm:t>
        <a:bodyPr/>
        <a:lstStyle/>
        <a:p>
          <a:endParaRPr lang="es-MX"/>
        </a:p>
      </dgm:t>
    </dgm:pt>
    <dgm:pt modelId="{061A21C3-F64D-4C1F-9DE6-A4B7088C3BD0}">
      <dgm:prSet phldrT="[Texto]"/>
      <dgm:spPr/>
      <dgm:t>
        <a:bodyPr/>
        <a:lstStyle/>
        <a:p>
          <a:r>
            <a:rPr lang="es-MX" dirty="0"/>
            <a:t>Argumentar los fenómenos sociales y educativos en términos teóricos.</a:t>
          </a:r>
        </a:p>
      </dgm:t>
    </dgm:pt>
    <dgm:pt modelId="{2EDA3197-D26F-43C9-8DFC-ECAE974CCB46}" type="parTrans" cxnId="{1FF3C892-E66A-4F74-A0C0-AB763C25D5BD}">
      <dgm:prSet/>
      <dgm:spPr/>
      <dgm:t>
        <a:bodyPr/>
        <a:lstStyle/>
        <a:p>
          <a:endParaRPr lang="es-MX"/>
        </a:p>
      </dgm:t>
    </dgm:pt>
    <dgm:pt modelId="{1237B40F-3252-4A99-895F-7819B73D6E47}" type="sibTrans" cxnId="{1FF3C892-E66A-4F74-A0C0-AB763C25D5BD}">
      <dgm:prSet/>
      <dgm:spPr/>
      <dgm:t>
        <a:bodyPr/>
        <a:lstStyle/>
        <a:p>
          <a:endParaRPr lang="es-MX"/>
        </a:p>
      </dgm:t>
    </dgm:pt>
    <dgm:pt modelId="{5E859F87-8B01-46D6-896A-747DC815B79B}">
      <dgm:prSet phldrT="[Texto]"/>
      <dgm:spPr/>
      <dgm:t>
        <a:bodyPr/>
        <a:lstStyle/>
        <a:p>
          <a:r>
            <a:rPr lang="es-MX" dirty="0"/>
            <a:t>Competencia de actitudes</a:t>
          </a:r>
        </a:p>
      </dgm:t>
    </dgm:pt>
    <dgm:pt modelId="{67570101-3B55-451C-A0F9-6A96274BD5D8}" type="parTrans" cxnId="{586A5C8F-B750-4F66-8A3F-B2191820EA41}">
      <dgm:prSet/>
      <dgm:spPr/>
      <dgm:t>
        <a:bodyPr/>
        <a:lstStyle/>
        <a:p>
          <a:endParaRPr lang="es-MX"/>
        </a:p>
      </dgm:t>
    </dgm:pt>
    <dgm:pt modelId="{1B173358-DDB3-4FEF-99FC-DAE888F29473}" type="sibTrans" cxnId="{586A5C8F-B750-4F66-8A3F-B2191820EA41}">
      <dgm:prSet/>
      <dgm:spPr/>
      <dgm:t>
        <a:bodyPr/>
        <a:lstStyle/>
        <a:p>
          <a:endParaRPr lang="es-MX"/>
        </a:p>
      </dgm:t>
    </dgm:pt>
    <dgm:pt modelId="{AB5A1262-5B4D-43CF-A989-0CD1B5DEA36F}">
      <dgm:prSet phldrT="[Texto]"/>
      <dgm:spPr/>
      <dgm:t>
        <a:bodyPr/>
        <a:lstStyle/>
        <a:p>
          <a:r>
            <a:rPr lang="es-MX" dirty="0"/>
            <a:t>Espeto y apertura a la diversidad de opiniones.</a:t>
          </a:r>
        </a:p>
      </dgm:t>
    </dgm:pt>
    <dgm:pt modelId="{883A812D-4D2F-44D3-BBA4-033FD31CF8D1}" type="parTrans" cxnId="{33DD0843-F66B-4968-9DA1-72A6AC76EDA9}">
      <dgm:prSet/>
      <dgm:spPr/>
      <dgm:t>
        <a:bodyPr/>
        <a:lstStyle/>
        <a:p>
          <a:endParaRPr lang="es-MX"/>
        </a:p>
      </dgm:t>
    </dgm:pt>
    <dgm:pt modelId="{8D9B1504-36B8-4CA5-B3BA-8145D663D2A8}" type="sibTrans" cxnId="{33DD0843-F66B-4968-9DA1-72A6AC76EDA9}">
      <dgm:prSet/>
      <dgm:spPr/>
      <dgm:t>
        <a:bodyPr/>
        <a:lstStyle/>
        <a:p>
          <a:endParaRPr lang="es-MX"/>
        </a:p>
      </dgm:t>
    </dgm:pt>
    <dgm:pt modelId="{D459E2A5-0EDD-4C22-B346-1B2F42D41A5A}" type="pres">
      <dgm:prSet presAssocID="{CCF8F32D-E408-4AB5-9570-86489AD45B18}" presName="linear" presStyleCnt="0">
        <dgm:presLayoutVars>
          <dgm:animLvl val="lvl"/>
          <dgm:resizeHandles val="exact"/>
        </dgm:presLayoutVars>
      </dgm:prSet>
      <dgm:spPr/>
    </dgm:pt>
    <dgm:pt modelId="{D0D55978-1172-449D-B759-A7D768BB7D4C}" type="pres">
      <dgm:prSet presAssocID="{01C60897-3F12-41BA-B5D7-E12B2A7F7BDB}" presName="parentText" presStyleLbl="node1" presStyleIdx="0" presStyleCnt="2">
        <dgm:presLayoutVars>
          <dgm:chMax val="0"/>
          <dgm:bulletEnabled val="1"/>
        </dgm:presLayoutVars>
      </dgm:prSet>
      <dgm:spPr/>
    </dgm:pt>
    <dgm:pt modelId="{E0D8084E-72C5-4E26-BA78-0E22A0CD93A7}" type="pres">
      <dgm:prSet presAssocID="{01C60897-3F12-41BA-B5D7-E12B2A7F7BDB}" presName="childText" presStyleLbl="revTx" presStyleIdx="0" presStyleCnt="2">
        <dgm:presLayoutVars>
          <dgm:bulletEnabled val="1"/>
        </dgm:presLayoutVars>
      </dgm:prSet>
      <dgm:spPr/>
    </dgm:pt>
    <dgm:pt modelId="{C045C095-5001-4013-9193-AD5D2C449D34}" type="pres">
      <dgm:prSet presAssocID="{5E859F87-8B01-46D6-896A-747DC815B79B}" presName="parentText" presStyleLbl="node1" presStyleIdx="1" presStyleCnt="2">
        <dgm:presLayoutVars>
          <dgm:chMax val="0"/>
          <dgm:bulletEnabled val="1"/>
        </dgm:presLayoutVars>
      </dgm:prSet>
      <dgm:spPr/>
    </dgm:pt>
    <dgm:pt modelId="{86D53707-D1C0-425B-9B8F-DC8EB18BC2F7}" type="pres">
      <dgm:prSet presAssocID="{5E859F87-8B01-46D6-896A-747DC815B79B}" presName="childText" presStyleLbl="revTx" presStyleIdx="1" presStyleCnt="2">
        <dgm:presLayoutVars>
          <dgm:bulletEnabled val="1"/>
        </dgm:presLayoutVars>
      </dgm:prSet>
      <dgm:spPr/>
    </dgm:pt>
  </dgm:ptLst>
  <dgm:cxnLst>
    <dgm:cxn modelId="{17F1CF1D-12D7-492F-A3A2-1C379E2972E3}" type="presOf" srcId="{5E859F87-8B01-46D6-896A-747DC815B79B}" destId="{C045C095-5001-4013-9193-AD5D2C449D34}" srcOrd="0" destOrd="0" presId="urn:microsoft.com/office/officeart/2005/8/layout/vList2"/>
    <dgm:cxn modelId="{75B5292E-2CFE-4389-8D09-1E444D242997}" type="presOf" srcId="{CCF8F32D-E408-4AB5-9570-86489AD45B18}" destId="{D459E2A5-0EDD-4C22-B346-1B2F42D41A5A}" srcOrd="0" destOrd="0" presId="urn:microsoft.com/office/officeart/2005/8/layout/vList2"/>
    <dgm:cxn modelId="{33DD0843-F66B-4968-9DA1-72A6AC76EDA9}" srcId="{5E859F87-8B01-46D6-896A-747DC815B79B}" destId="{AB5A1262-5B4D-43CF-A989-0CD1B5DEA36F}" srcOrd="0" destOrd="0" parTransId="{883A812D-4D2F-44D3-BBA4-033FD31CF8D1}" sibTransId="{8D9B1504-36B8-4CA5-B3BA-8145D663D2A8}"/>
    <dgm:cxn modelId="{3A41FD7E-1577-4B47-B315-E83A98D3E7A4}" type="presOf" srcId="{01C60897-3F12-41BA-B5D7-E12B2A7F7BDB}" destId="{D0D55978-1172-449D-B759-A7D768BB7D4C}" srcOrd="0" destOrd="0" presId="urn:microsoft.com/office/officeart/2005/8/layout/vList2"/>
    <dgm:cxn modelId="{586A5C8F-B750-4F66-8A3F-B2191820EA41}" srcId="{CCF8F32D-E408-4AB5-9570-86489AD45B18}" destId="{5E859F87-8B01-46D6-896A-747DC815B79B}" srcOrd="1" destOrd="0" parTransId="{67570101-3B55-451C-A0F9-6A96274BD5D8}" sibTransId="{1B173358-DDB3-4FEF-99FC-DAE888F29473}"/>
    <dgm:cxn modelId="{1FF3C892-E66A-4F74-A0C0-AB763C25D5BD}" srcId="{01C60897-3F12-41BA-B5D7-E12B2A7F7BDB}" destId="{061A21C3-F64D-4C1F-9DE6-A4B7088C3BD0}" srcOrd="0" destOrd="0" parTransId="{2EDA3197-D26F-43C9-8DFC-ECAE974CCB46}" sibTransId="{1237B40F-3252-4A99-895F-7819B73D6E47}"/>
    <dgm:cxn modelId="{0B8705AA-0D57-43F2-A536-78F4D083CDAF}" srcId="{CCF8F32D-E408-4AB5-9570-86489AD45B18}" destId="{01C60897-3F12-41BA-B5D7-E12B2A7F7BDB}" srcOrd="0" destOrd="0" parTransId="{1A1BFD26-C776-4BAE-B2B7-E9C7C3FB3FE8}" sibTransId="{1869B142-2283-48A5-9F40-0BC3808FABB3}"/>
    <dgm:cxn modelId="{0FBFD0AC-5BD2-4DC6-A23C-0EAB305F68D1}" type="presOf" srcId="{061A21C3-F64D-4C1F-9DE6-A4B7088C3BD0}" destId="{E0D8084E-72C5-4E26-BA78-0E22A0CD93A7}" srcOrd="0" destOrd="0" presId="urn:microsoft.com/office/officeart/2005/8/layout/vList2"/>
    <dgm:cxn modelId="{EE9C10BC-B1B5-4A0A-AB05-4C30AF162D91}" type="presOf" srcId="{AB5A1262-5B4D-43CF-A989-0CD1B5DEA36F}" destId="{86D53707-D1C0-425B-9B8F-DC8EB18BC2F7}" srcOrd="0" destOrd="0" presId="urn:microsoft.com/office/officeart/2005/8/layout/vList2"/>
    <dgm:cxn modelId="{699604FE-E2CD-4C1F-B3AC-424E0A9A1FA2}" type="presParOf" srcId="{D459E2A5-0EDD-4C22-B346-1B2F42D41A5A}" destId="{D0D55978-1172-449D-B759-A7D768BB7D4C}" srcOrd="0" destOrd="0" presId="urn:microsoft.com/office/officeart/2005/8/layout/vList2"/>
    <dgm:cxn modelId="{8B389C9D-8F6E-4C36-A6D0-29ED97DA8B65}" type="presParOf" srcId="{D459E2A5-0EDD-4C22-B346-1B2F42D41A5A}" destId="{E0D8084E-72C5-4E26-BA78-0E22A0CD93A7}" srcOrd="1" destOrd="0" presId="urn:microsoft.com/office/officeart/2005/8/layout/vList2"/>
    <dgm:cxn modelId="{98B61AC9-80CE-4BD3-A066-488814EA24FC}" type="presParOf" srcId="{D459E2A5-0EDD-4C22-B346-1B2F42D41A5A}" destId="{C045C095-5001-4013-9193-AD5D2C449D34}" srcOrd="2" destOrd="0" presId="urn:microsoft.com/office/officeart/2005/8/layout/vList2"/>
    <dgm:cxn modelId="{A240062D-64A2-4E98-BF4A-150C76CBB6C1}" type="presParOf" srcId="{D459E2A5-0EDD-4C22-B346-1B2F42D41A5A}" destId="{86D53707-D1C0-425B-9B8F-DC8EB18BC2F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7E2D16-0AF1-4A62-985D-225148F3C487}" type="doc">
      <dgm:prSet loTypeId="urn:microsoft.com/office/officeart/2005/8/layout/hProcess9" loCatId="process" qsTypeId="urn:microsoft.com/office/officeart/2005/8/quickstyle/simple1" qsCatId="simple" csTypeId="urn:microsoft.com/office/officeart/2005/8/colors/accent1_2" csCatId="accent1" phldr="1"/>
      <dgm:spPr/>
    </dgm:pt>
    <dgm:pt modelId="{B07B8679-7613-4597-91CC-F71BDF69ED4E}">
      <dgm:prSet phldrT="[Texto]"/>
      <dgm:spPr/>
      <dgm:t>
        <a:bodyPr/>
        <a:lstStyle/>
        <a:p>
          <a:r>
            <a:rPr lang="es-MX" dirty="0"/>
            <a:t>Método</a:t>
          </a:r>
        </a:p>
        <a:p>
          <a:endParaRPr lang="es-MX" dirty="0"/>
        </a:p>
        <a:p>
          <a:endParaRPr lang="es-MX" dirty="0"/>
        </a:p>
        <a:p>
          <a:r>
            <a:rPr lang="es-MX" dirty="0"/>
            <a:t>Expositivo participativo</a:t>
          </a:r>
        </a:p>
      </dgm:t>
    </dgm:pt>
    <dgm:pt modelId="{45BC9DEC-45C1-4DEA-A8E7-2A8C66350B18}" type="parTrans" cxnId="{6EB0FAFB-AE56-418D-B71B-41BB0A8599F5}">
      <dgm:prSet/>
      <dgm:spPr/>
      <dgm:t>
        <a:bodyPr/>
        <a:lstStyle/>
        <a:p>
          <a:endParaRPr lang="es-MX"/>
        </a:p>
      </dgm:t>
    </dgm:pt>
    <dgm:pt modelId="{2F8AE0D1-5A46-4348-8D56-5E25899F513D}" type="sibTrans" cxnId="{6EB0FAFB-AE56-418D-B71B-41BB0A8599F5}">
      <dgm:prSet/>
      <dgm:spPr/>
      <dgm:t>
        <a:bodyPr/>
        <a:lstStyle/>
        <a:p>
          <a:endParaRPr lang="es-MX"/>
        </a:p>
      </dgm:t>
    </dgm:pt>
    <dgm:pt modelId="{2F66E2C3-9946-497B-B1E4-108BC6AB4CCC}">
      <dgm:prSet phldrT="[Texto]"/>
      <dgm:spPr/>
      <dgm:t>
        <a:bodyPr/>
        <a:lstStyle/>
        <a:p>
          <a:r>
            <a:rPr lang="es-MX" dirty="0"/>
            <a:t>Técnica</a:t>
          </a:r>
        </a:p>
        <a:p>
          <a:endParaRPr lang="es-MX" dirty="0"/>
        </a:p>
        <a:p>
          <a:endParaRPr lang="es-MX" dirty="0"/>
        </a:p>
        <a:p>
          <a:r>
            <a:rPr lang="es-MX" dirty="0"/>
            <a:t>Preguntas exploratorias</a:t>
          </a:r>
        </a:p>
        <a:p>
          <a:r>
            <a:rPr lang="es-MX" dirty="0"/>
            <a:t>Síntesis</a:t>
          </a:r>
        </a:p>
      </dgm:t>
    </dgm:pt>
    <dgm:pt modelId="{625E579A-4094-4FE7-8B90-68A7E7DBDA2D}" type="parTrans" cxnId="{DD0513E1-B7F6-4EFF-850C-4CE574384C4C}">
      <dgm:prSet/>
      <dgm:spPr/>
      <dgm:t>
        <a:bodyPr/>
        <a:lstStyle/>
        <a:p>
          <a:endParaRPr lang="es-MX"/>
        </a:p>
      </dgm:t>
    </dgm:pt>
    <dgm:pt modelId="{C0DA987D-6B27-4B0E-BBBE-F8A364731AA0}" type="sibTrans" cxnId="{DD0513E1-B7F6-4EFF-850C-4CE574384C4C}">
      <dgm:prSet/>
      <dgm:spPr/>
      <dgm:t>
        <a:bodyPr/>
        <a:lstStyle/>
        <a:p>
          <a:endParaRPr lang="es-MX"/>
        </a:p>
      </dgm:t>
    </dgm:pt>
    <dgm:pt modelId="{1E33F845-7E2C-4EE7-8C86-0C449E82AEB5}">
      <dgm:prSet phldrT="[Texto]"/>
      <dgm:spPr/>
      <dgm:t>
        <a:bodyPr/>
        <a:lstStyle/>
        <a:p>
          <a:r>
            <a:rPr lang="es-MX" dirty="0"/>
            <a:t>Aplicaciones</a:t>
          </a:r>
        </a:p>
        <a:p>
          <a:endParaRPr lang="es-MX" dirty="0"/>
        </a:p>
        <a:p>
          <a:r>
            <a:rPr lang="es-MX" dirty="0"/>
            <a:t>Explicar y comprender fenómenos macro y macro  sociales  desde la perspectiva del teórico.</a:t>
          </a:r>
        </a:p>
      </dgm:t>
    </dgm:pt>
    <dgm:pt modelId="{BB6F8790-114E-4F4B-A0D9-B503980D74D7}" type="parTrans" cxnId="{B4254913-3C4E-4631-99B3-E3A8A455FB66}">
      <dgm:prSet/>
      <dgm:spPr/>
      <dgm:t>
        <a:bodyPr/>
        <a:lstStyle/>
        <a:p>
          <a:endParaRPr lang="es-MX"/>
        </a:p>
      </dgm:t>
    </dgm:pt>
    <dgm:pt modelId="{D87AB1EE-7551-4230-AC4C-93A70612F3F9}" type="sibTrans" cxnId="{B4254913-3C4E-4631-99B3-E3A8A455FB66}">
      <dgm:prSet/>
      <dgm:spPr/>
      <dgm:t>
        <a:bodyPr/>
        <a:lstStyle/>
        <a:p>
          <a:endParaRPr lang="es-MX"/>
        </a:p>
      </dgm:t>
    </dgm:pt>
    <dgm:pt modelId="{BCCF5DE6-C397-4321-9433-24D469D2A9DD}" type="pres">
      <dgm:prSet presAssocID="{C47E2D16-0AF1-4A62-985D-225148F3C487}" presName="CompostProcess" presStyleCnt="0">
        <dgm:presLayoutVars>
          <dgm:dir/>
          <dgm:resizeHandles val="exact"/>
        </dgm:presLayoutVars>
      </dgm:prSet>
      <dgm:spPr/>
    </dgm:pt>
    <dgm:pt modelId="{50C4B0AA-473D-486A-B4F8-6FAB742CD7F4}" type="pres">
      <dgm:prSet presAssocID="{C47E2D16-0AF1-4A62-985D-225148F3C487}" presName="arrow" presStyleLbl="bgShp" presStyleIdx="0" presStyleCnt="1"/>
      <dgm:spPr/>
    </dgm:pt>
    <dgm:pt modelId="{904E293D-D91E-425B-BFD2-E9F667330505}" type="pres">
      <dgm:prSet presAssocID="{C47E2D16-0AF1-4A62-985D-225148F3C487}" presName="linearProcess" presStyleCnt="0"/>
      <dgm:spPr/>
    </dgm:pt>
    <dgm:pt modelId="{1B26909F-54B6-4AEB-AD58-507693A933ED}" type="pres">
      <dgm:prSet presAssocID="{B07B8679-7613-4597-91CC-F71BDF69ED4E}" presName="textNode" presStyleLbl="node1" presStyleIdx="0" presStyleCnt="3">
        <dgm:presLayoutVars>
          <dgm:bulletEnabled val="1"/>
        </dgm:presLayoutVars>
      </dgm:prSet>
      <dgm:spPr/>
    </dgm:pt>
    <dgm:pt modelId="{92CF63BC-DF16-4E46-9DCA-F2251F0873D3}" type="pres">
      <dgm:prSet presAssocID="{2F8AE0D1-5A46-4348-8D56-5E25899F513D}" presName="sibTrans" presStyleCnt="0"/>
      <dgm:spPr/>
    </dgm:pt>
    <dgm:pt modelId="{9D6EA86F-2F00-46FE-AD91-21ABEC81EA2B}" type="pres">
      <dgm:prSet presAssocID="{2F66E2C3-9946-497B-B1E4-108BC6AB4CCC}" presName="textNode" presStyleLbl="node1" presStyleIdx="1" presStyleCnt="3">
        <dgm:presLayoutVars>
          <dgm:bulletEnabled val="1"/>
        </dgm:presLayoutVars>
      </dgm:prSet>
      <dgm:spPr/>
    </dgm:pt>
    <dgm:pt modelId="{59C498CC-884B-4B91-9CFB-AD22C41A550F}" type="pres">
      <dgm:prSet presAssocID="{C0DA987D-6B27-4B0E-BBBE-F8A364731AA0}" presName="sibTrans" presStyleCnt="0"/>
      <dgm:spPr/>
    </dgm:pt>
    <dgm:pt modelId="{BFD9F84E-DCCB-42AE-AA64-42A9C7076DCA}" type="pres">
      <dgm:prSet presAssocID="{1E33F845-7E2C-4EE7-8C86-0C449E82AEB5}" presName="textNode" presStyleLbl="node1" presStyleIdx="2" presStyleCnt="3">
        <dgm:presLayoutVars>
          <dgm:bulletEnabled val="1"/>
        </dgm:presLayoutVars>
      </dgm:prSet>
      <dgm:spPr/>
    </dgm:pt>
  </dgm:ptLst>
  <dgm:cxnLst>
    <dgm:cxn modelId="{B4254913-3C4E-4631-99B3-E3A8A455FB66}" srcId="{C47E2D16-0AF1-4A62-985D-225148F3C487}" destId="{1E33F845-7E2C-4EE7-8C86-0C449E82AEB5}" srcOrd="2" destOrd="0" parTransId="{BB6F8790-114E-4F4B-A0D9-B503980D74D7}" sibTransId="{D87AB1EE-7551-4230-AC4C-93A70612F3F9}"/>
    <dgm:cxn modelId="{1017DC86-03E5-418A-A3AB-C7C6B1ED452A}" type="presOf" srcId="{1E33F845-7E2C-4EE7-8C86-0C449E82AEB5}" destId="{BFD9F84E-DCCB-42AE-AA64-42A9C7076DCA}" srcOrd="0" destOrd="0" presId="urn:microsoft.com/office/officeart/2005/8/layout/hProcess9"/>
    <dgm:cxn modelId="{942FFB8D-3293-4BFE-8B40-AF13E3EE53DE}" type="presOf" srcId="{B07B8679-7613-4597-91CC-F71BDF69ED4E}" destId="{1B26909F-54B6-4AEB-AD58-507693A933ED}" srcOrd="0" destOrd="0" presId="urn:microsoft.com/office/officeart/2005/8/layout/hProcess9"/>
    <dgm:cxn modelId="{0F46D7A4-FBD3-480B-A477-25E3F2502FCA}" type="presOf" srcId="{C47E2D16-0AF1-4A62-985D-225148F3C487}" destId="{BCCF5DE6-C397-4321-9433-24D469D2A9DD}" srcOrd="0" destOrd="0" presId="urn:microsoft.com/office/officeart/2005/8/layout/hProcess9"/>
    <dgm:cxn modelId="{77F880AC-D0CE-496F-A1FB-67ADD9AA056A}" type="presOf" srcId="{2F66E2C3-9946-497B-B1E4-108BC6AB4CCC}" destId="{9D6EA86F-2F00-46FE-AD91-21ABEC81EA2B}" srcOrd="0" destOrd="0" presId="urn:microsoft.com/office/officeart/2005/8/layout/hProcess9"/>
    <dgm:cxn modelId="{DD0513E1-B7F6-4EFF-850C-4CE574384C4C}" srcId="{C47E2D16-0AF1-4A62-985D-225148F3C487}" destId="{2F66E2C3-9946-497B-B1E4-108BC6AB4CCC}" srcOrd="1" destOrd="0" parTransId="{625E579A-4094-4FE7-8B90-68A7E7DBDA2D}" sibTransId="{C0DA987D-6B27-4B0E-BBBE-F8A364731AA0}"/>
    <dgm:cxn modelId="{6EB0FAFB-AE56-418D-B71B-41BB0A8599F5}" srcId="{C47E2D16-0AF1-4A62-985D-225148F3C487}" destId="{B07B8679-7613-4597-91CC-F71BDF69ED4E}" srcOrd="0" destOrd="0" parTransId="{45BC9DEC-45C1-4DEA-A8E7-2A8C66350B18}" sibTransId="{2F8AE0D1-5A46-4348-8D56-5E25899F513D}"/>
    <dgm:cxn modelId="{C8822034-C7F4-48B4-B19F-241F22A6625D}" type="presParOf" srcId="{BCCF5DE6-C397-4321-9433-24D469D2A9DD}" destId="{50C4B0AA-473D-486A-B4F8-6FAB742CD7F4}" srcOrd="0" destOrd="0" presId="urn:microsoft.com/office/officeart/2005/8/layout/hProcess9"/>
    <dgm:cxn modelId="{8CF94703-9A4F-4CB7-AA9F-E153F045FF71}" type="presParOf" srcId="{BCCF5DE6-C397-4321-9433-24D469D2A9DD}" destId="{904E293D-D91E-425B-BFD2-E9F667330505}" srcOrd="1" destOrd="0" presId="urn:microsoft.com/office/officeart/2005/8/layout/hProcess9"/>
    <dgm:cxn modelId="{04108EFE-1481-4570-8B10-253E5AAA1825}" type="presParOf" srcId="{904E293D-D91E-425B-BFD2-E9F667330505}" destId="{1B26909F-54B6-4AEB-AD58-507693A933ED}" srcOrd="0" destOrd="0" presId="urn:microsoft.com/office/officeart/2005/8/layout/hProcess9"/>
    <dgm:cxn modelId="{1DD18EDE-F154-4EC6-B27C-CB55DAF4FA24}" type="presParOf" srcId="{904E293D-D91E-425B-BFD2-E9F667330505}" destId="{92CF63BC-DF16-4E46-9DCA-F2251F0873D3}" srcOrd="1" destOrd="0" presId="urn:microsoft.com/office/officeart/2005/8/layout/hProcess9"/>
    <dgm:cxn modelId="{56801AFC-A68F-4EAD-8B69-0D4A2C13BF45}" type="presParOf" srcId="{904E293D-D91E-425B-BFD2-E9F667330505}" destId="{9D6EA86F-2F00-46FE-AD91-21ABEC81EA2B}" srcOrd="2" destOrd="0" presId="urn:microsoft.com/office/officeart/2005/8/layout/hProcess9"/>
    <dgm:cxn modelId="{73709D26-8422-4478-B195-A9AD830A26CF}" type="presParOf" srcId="{904E293D-D91E-425B-BFD2-E9F667330505}" destId="{59C498CC-884B-4B91-9CFB-AD22C41A550F}" srcOrd="3" destOrd="0" presId="urn:microsoft.com/office/officeart/2005/8/layout/hProcess9"/>
    <dgm:cxn modelId="{B50F5D7F-F3DB-41FB-8BB0-CFCD96FE5890}" type="presParOf" srcId="{904E293D-D91E-425B-BFD2-E9F667330505}" destId="{BFD9F84E-DCCB-42AE-AA64-42A9C7076DC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55978-1172-449D-B759-A7D768BB7D4C}">
      <dsp:nvSpPr>
        <dsp:cNvPr id="0" name=""/>
        <dsp:cNvSpPr/>
      </dsp:nvSpPr>
      <dsp:spPr>
        <a:xfrm>
          <a:off x="0" y="14910"/>
          <a:ext cx="9601200" cy="1232009"/>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es-MX" sz="5400" kern="1200" dirty="0"/>
            <a:t>Competencia: habilidades</a:t>
          </a:r>
        </a:p>
      </dsp:txBody>
      <dsp:txXfrm>
        <a:off x="60142" y="75052"/>
        <a:ext cx="9480916" cy="1111725"/>
      </dsp:txXfrm>
    </dsp:sp>
    <dsp:sp modelId="{E0D8084E-72C5-4E26-BA78-0E22A0CD93A7}">
      <dsp:nvSpPr>
        <dsp:cNvPr id="0" name=""/>
        <dsp:cNvSpPr/>
      </dsp:nvSpPr>
      <dsp:spPr>
        <a:xfrm>
          <a:off x="0" y="1246920"/>
          <a:ext cx="9601200" cy="12295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68580" rIns="384048" bIns="68580" numCol="1" spcCol="1270" anchor="t" anchorCtr="0">
          <a:noAutofit/>
        </a:bodyPr>
        <a:lstStyle/>
        <a:p>
          <a:pPr marL="285750" lvl="1" indent="-285750" algn="l" defTabSz="1866900">
            <a:lnSpc>
              <a:spcPct val="90000"/>
            </a:lnSpc>
            <a:spcBef>
              <a:spcPct val="0"/>
            </a:spcBef>
            <a:spcAft>
              <a:spcPct val="20000"/>
            </a:spcAft>
            <a:buChar char="•"/>
          </a:pPr>
          <a:r>
            <a:rPr lang="es-MX" sz="4200" kern="1200" dirty="0"/>
            <a:t>Argumentar los fenómenos sociales y educativos en términos teóricos.</a:t>
          </a:r>
        </a:p>
      </dsp:txBody>
      <dsp:txXfrm>
        <a:off x="0" y="1246920"/>
        <a:ext cx="9601200" cy="1229579"/>
      </dsp:txXfrm>
    </dsp:sp>
    <dsp:sp modelId="{C045C095-5001-4013-9193-AD5D2C449D34}">
      <dsp:nvSpPr>
        <dsp:cNvPr id="0" name=""/>
        <dsp:cNvSpPr/>
      </dsp:nvSpPr>
      <dsp:spPr>
        <a:xfrm>
          <a:off x="0" y="2476500"/>
          <a:ext cx="9601200" cy="1232009"/>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es-MX" sz="5400" kern="1200" dirty="0"/>
            <a:t>Competencia de actitudes</a:t>
          </a:r>
        </a:p>
      </dsp:txBody>
      <dsp:txXfrm>
        <a:off x="60142" y="2536642"/>
        <a:ext cx="9480916" cy="1111725"/>
      </dsp:txXfrm>
    </dsp:sp>
    <dsp:sp modelId="{86D53707-D1C0-425B-9B8F-DC8EB18BC2F7}">
      <dsp:nvSpPr>
        <dsp:cNvPr id="0" name=""/>
        <dsp:cNvSpPr/>
      </dsp:nvSpPr>
      <dsp:spPr>
        <a:xfrm>
          <a:off x="0" y="3708510"/>
          <a:ext cx="9601200" cy="12295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68580" rIns="384048" bIns="68580" numCol="1" spcCol="1270" anchor="t" anchorCtr="0">
          <a:noAutofit/>
        </a:bodyPr>
        <a:lstStyle/>
        <a:p>
          <a:pPr marL="285750" lvl="1" indent="-285750" algn="l" defTabSz="1866900">
            <a:lnSpc>
              <a:spcPct val="90000"/>
            </a:lnSpc>
            <a:spcBef>
              <a:spcPct val="0"/>
            </a:spcBef>
            <a:spcAft>
              <a:spcPct val="20000"/>
            </a:spcAft>
            <a:buChar char="•"/>
          </a:pPr>
          <a:r>
            <a:rPr lang="es-MX" sz="4200" kern="1200" dirty="0"/>
            <a:t>Espeto y apertura a la diversidad de opiniones.</a:t>
          </a:r>
        </a:p>
      </dsp:txBody>
      <dsp:txXfrm>
        <a:off x="0" y="3708510"/>
        <a:ext cx="9601200" cy="1229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4B0AA-473D-486A-B4F8-6FAB742CD7F4}">
      <dsp:nvSpPr>
        <dsp:cNvPr id="0" name=""/>
        <dsp:cNvSpPr/>
      </dsp:nvSpPr>
      <dsp:spPr>
        <a:xfrm>
          <a:off x="914399" y="0"/>
          <a:ext cx="10363200" cy="6858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26909F-54B6-4AEB-AD58-507693A933ED}">
      <dsp:nvSpPr>
        <dsp:cNvPr id="0" name=""/>
        <dsp:cNvSpPr/>
      </dsp:nvSpPr>
      <dsp:spPr>
        <a:xfrm>
          <a:off x="4278" y="2057400"/>
          <a:ext cx="3885530" cy="27432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t>Método</a:t>
          </a:r>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r>
            <a:rPr lang="es-MX" sz="2500" kern="1200" dirty="0"/>
            <a:t>Expositivo participativo</a:t>
          </a:r>
        </a:p>
      </dsp:txBody>
      <dsp:txXfrm>
        <a:off x="138190" y="2191312"/>
        <a:ext cx="3617706" cy="2475376"/>
      </dsp:txXfrm>
    </dsp:sp>
    <dsp:sp modelId="{9D6EA86F-2F00-46FE-AD91-21ABEC81EA2B}">
      <dsp:nvSpPr>
        <dsp:cNvPr id="0" name=""/>
        <dsp:cNvSpPr/>
      </dsp:nvSpPr>
      <dsp:spPr>
        <a:xfrm>
          <a:off x="4153234" y="2057400"/>
          <a:ext cx="3885530" cy="27432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t>Técnica</a:t>
          </a:r>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r>
            <a:rPr lang="es-MX" sz="2500" kern="1200" dirty="0"/>
            <a:t>Preguntas exploratorias</a:t>
          </a:r>
        </a:p>
        <a:p>
          <a:pPr marL="0" lvl="0" indent="0" algn="ctr" defTabSz="1111250">
            <a:lnSpc>
              <a:spcPct val="90000"/>
            </a:lnSpc>
            <a:spcBef>
              <a:spcPct val="0"/>
            </a:spcBef>
            <a:spcAft>
              <a:spcPct val="35000"/>
            </a:spcAft>
            <a:buNone/>
          </a:pPr>
          <a:r>
            <a:rPr lang="es-MX" sz="2500" kern="1200" dirty="0"/>
            <a:t>Síntesis</a:t>
          </a:r>
        </a:p>
      </dsp:txBody>
      <dsp:txXfrm>
        <a:off x="4287146" y="2191312"/>
        <a:ext cx="3617706" cy="2475376"/>
      </dsp:txXfrm>
    </dsp:sp>
    <dsp:sp modelId="{BFD9F84E-DCCB-42AE-AA64-42A9C7076DCA}">
      <dsp:nvSpPr>
        <dsp:cNvPr id="0" name=""/>
        <dsp:cNvSpPr/>
      </dsp:nvSpPr>
      <dsp:spPr>
        <a:xfrm>
          <a:off x="8302190" y="2057400"/>
          <a:ext cx="3885530" cy="2743200"/>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t>Aplicaciones</a:t>
          </a:r>
        </a:p>
        <a:p>
          <a:pPr marL="0" lvl="0" indent="0" algn="ctr" defTabSz="1111250">
            <a:lnSpc>
              <a:spcPct val="90000"/>
            </a:lnSpc>
            <a:spcBef>
              <a:spcPct val="0"/>
            </a:spcBef>
            <a:spcAft>
              <a:spcPct val="35000"/>
            </a:spcAft>
            <a:buNone/>
          </a:pPr>
          <a:endParaRPr lang="es-MX" sz="2500" kern="1200" dirty="0"/>
        </a:p>
        <a:p>
          <a:pPr marL="0" lvl="0" indent="0" algn="ctr" defTabSz="1111250">
            <a:lnSpc>
              <a:spcPct val="90000"/>
            </a:lnSpc>
            <a:spcBef>
              <a:spcPct val="0"/>
            </a:spcBef>
            <a:spcAft>
              <a:spcPct val="35000"/>
            </a:spcAft>
            <a:buNone/>
          </a:pPr>
          <a:r>
            <a:rPr lang="es-MX" sz="2500" kern="1200" dirty="0"/>
            <a:t>Explicar y comprender fenómenos macro y macro  sociales  desde la perspectiva del teórico.</a:t>
          </a:r>
        </a:p>
      </dsp:txBody>
      <dsp:txXfrm>
        <a:off x="8436102" y="2191312"/>
        <a:ext cx="3617706" cy="24753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9/28/2018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9/28/2018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9/28/2018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9/28/2018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9/28/2018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researchgate.net/publication/28190730_Socialismo_y_sociedad_industrial_Saint-Sim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sz="2400" dirty="0"/>
              <a:t>Universidad Autónoma del Estado de México</a:t>
            </a:r>
            <a:br>
              <a:rPr lang="es-MX" sz="2400" dirty="0"/>
            </a:br>
            <a:br>
              <a:rPr lang="es-MX" sz="2400" dirty="0"/>
            </a:br>
            <a:r>
              <a:rPr lang="es-MX" sz="2400" dirty="0"/>
              <a:t>Unidad Académica Profesional Chimalhuacán</a:t>
            </a:r>
            <a:br>
              <a:rPr lang="es-MX" sz="2400" dirty="0"/>
            </a:br>
            <a:br>
              <a:rPr lang="es-MX" sz="2400" dirty="0"/>
            </a:br>
            <a:r>
              <a:rPr lang="es-MX" sz="2400" dirty="0"/>
              <a:t>Licenciatura en Educación</a:t>
            </a:r>
            <a:br>
              <a:rPr lang="es-MX" sz="2400" dirty="0"/>
            </a:br>
            <a:endParaRPr lang="es-MX" sz="2400" dirty="0"/>
          </a:p>
        </p:txBody>
      </p:sp>
      <p:sp>
        <p:nvSpPr>
          <p:cNvPr id="3" name="Subtítulo 2"/>
          <p:cNvSpPr>
            <a:spLocks noGrp="1"/>
          </p:cNvSpPr>
          <p:nvPr>
            <p:ph type="subTitle" idx="1"/>
          </p:nvPr>
        </p:nvSpPr>
        <p:spPr>
          <a:xfrm>
            <a:off x="2679906" y="3956279"/>
            <a:ext cx="7596451" cy="1727829"/>
          </a:xfrm>
        </p:spPr>
        <p:txBody>
          <a:bodyPr>
            <a:normAutofit/>
          </a:bodyPr>
          <a:lstStyle/>
          <a:p>
            <a:r>
              <a:rPr lang="es-MX" dirty="0"/>
              <a:t>UA: Sociología</a:t>
            </a:r>
          </a:p>
          <a:p>
            <a:r>
              <a:rPr lang="es-MX" dirty="0"/>
              <a:t>Facilitadora: Profa. María de los Angeles Cienfuegos Velasco</a:t>
            </a:r>
          </a:p>
          <a:p>
            <a:endParaRPr lang="es-MX" dirty="0"/>
          </a:p>
          <a:p>
            <a:r>
              <a:rPr lang="es-MX" dirty="0"/>
              <a:t>Período 2018B</a:t>
            </a:r>
          </a:p>
        </p:txBody>
      </p:sp>
      <p:pic>
        <p:nvPicPr>
          <p:cNvPr id="5" name="Imagen 4">
            <a:extLst>
              <a:ext uri="{FF2B5EF4-FFF2-40B4-BE49-F238E27FC236}">
                <a16:creationId xmlns:a16="http://schemas.microsoft.com/office/drawing/2014/main" id="{F131D14F-F45A-463F-9088-43544B92A48C}"/>
              </a:ext>
            </a:extLst>
          </p:cNvPr>
          <p:cNvPicPr>
            <a:picLocks noChangeAspect="1"/>
          </p:cNvPicPr>
          <p:nvPr/>
        </p:nvPicPr>
        <p:blipFill>
          <a:blip r:embed="rId2"/>
          <a:stretch>
            <a:fillRect/>
          </a:stretch>
        </p:blipFill>
        <p:spPr>
          <a:xfrm>
            <a:off x="10393957" y="552143"/>
            <a:ext cx="1379743" cy="1236311"/>
          </a:xfrm>
          <a:prstGeom prst="rect">
            <a:avLst/>
          </a:prstGeom>
        </p:spPr>
      </p:pic>
    </p:spTree>
    <p:extLst>
      <p:ext uri="{BB962C8B-B14F-4D97-AF65-F5344CB8AC3E}">
        <p14:creationId xmlns:p14="http://schemas.microsoft.com/office/powerpoint/2010/main" val="1890059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333B7D-052A-4BAB-A2AE-DD89CE427644}"/>
              </a:ext>
            </a:extLst>
          </p:cNvPr>
          <p:cNvSpPr>
            <a:spLocks noGrp="1"/>
          </p:cNvSpPr>
          <p:nvPr>
            <p:ph type="title"/>
          </p:nvPr>
        </p:nvSpPr>
        <p:spPr>
          <a:xfrm>
            <a:off x="1371600" y="685800"/>
            <a:ext cx="9601200" cy="4527884"/>
          </a:xfrm>
        </p:spPr>
        <p:txBody>
          <a:bodyPr>
            <a:normAutofit/>
          </a:bodyPr>
          <a:lstStyle/>
          <a:p>
            <a:r>
              <a:rPr lang="es-MX" dirty="0"/>
              <a:t>Esa ciencia debería tener un método que  posibilitara descubrir leyes que rigen los cuerpos complejos y organizados, como lo eran las sociedades, por ello recurrió a la fisiología para crear la fisiología social.</a:t>
            </a:r>
          </a:p>
        </p:txBody>
      </p:sp>
      <p:pic>
        <p:nvPicPr>
          <p:cNvPr id="10242" name="Picture 2" descr="Resultado de imagen para fisiologÃ­a social">
            <a:extLst>
              <a:ext uri="{FF2B5EF4-FFF2-40B4-BE49-F238E27FC236}">
                <a16:creationId xmlns:a16="http://schemas.microsoft.com/office/drawing/2014/main" id="{5050FE8C-0977-46EF-9B93-A141525A13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1" y="4615228"/>
            <a:ext cx="4876800" cy="2242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172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6485" y="685799"/>
            <a:ext cx="11117178" cy="4688305"/>
          </a:xfrm>
        </p:spPr>
        <p:txBody>
          <a:bodyPr>
            <a:normAutofit/>
          </a:bodyPr>
          <a:lstStyle/>
          <a:p>
            <a:r>
              <a:rPr lang="es-MX" dirty="0"/>
              <a:t>Nueva ciencia:</a:t>
            </a:r>
            <a:br>
              <a:rPr lang="es-MX" dirty="0"/>
            </a:br>
            <a:br>
              <a:rPr lang="es-MX" dirty="0"/>
            </a:br>
            <a:r>
              <a:rPr lang="es-MX" sz="4000" dirty="0"/>
              <a:t> Fisiología social también llamada Física social.</a:t>
            </a:r>
            <a:br>
              <a:rPr lang="es-MX" sz="4000" dirty="0"/>
            </a:br>
            <a:br>
              <a:rPr lang="es-MX" sz="4000" dirty="0"/>
            </a:br>
            <a:r>
              <a:rPr lang="es-MX" sz="4000" dirty="0"/>
              <a:t>Los fisiólogos sociales serían los expertos en analizar las causas de los males sociales y descubrir los remedios para detenerlos, buscando la forma de reconciliar los intereses de todos.</a:t>
            </a:r>
          </a:p>
        </p:txBody>
      </p:sp>
    </p:spTree>
    <p:extLst>
      <p:ext uri="{BB962C8B-B14F-4D97-AF65-F5344CB8AC3E}">
        <p14:creationId xmlns:p14="http://schemas.microsoft.com/office/powerpoint/2010/main" val="3204533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El pensamiento Saint-</a:t>
            </a:r>
            <a:r>
              <a:rPr lang="es-MX" dirty="0" err="1"/>
              <a:t>Simon</a:t>
            </a:r>
            <a:r>
              <a:rPr lang="es-MX" dirty="0"/>
              <a:t> se puede analizar en tres momentos de su vida:</a:t>
            </a:r>
            <a:br>
              <a:rPr lang="es-MX" dirty="0"/>
            </a:br>
            <a:br>
              <a:rPr lang="es-MX" dirty="0"/>
            </a:br>
            <a:endParaRPr lang="es-MX" dirty="0"/>
          </a:p>
        </p:txBody>
      </p:sp>
      <p:sp>
        <p:nvSpPr>
          <p:cNvPr id="3" name="Marcador de contenido 2"/>
          <p:cNvSpPr>
            <a:spLocks noGrp="1"/>
          </p:cNvSpPr>
          <p:nvPr>
            <p:ph idx="1"/>
          </p:nvPr>
        </p:nvSpPr>
        <p:spPr>
          <a:xfrm>
            <a:off x="1371600" y="2983832"/>
            <a:ext cx="9601200" cy="3481136"/>
          </a:xfrm>
        </p:spPr>
        <p:txBody>
          <a:bodyPr>
            <a:normAutofit/>
          </a:bodyPr>
          <a:lstStyle/>
          <a:p>
            <a:pPr marL="457200" indent="-457200">
              <a:buFont typeface="+mj-lt"/>
              <a:buAutoNum type="arabicPeriod"/>
            </a:pPr>
            <a:r>
              <a:rPr lang="es-MX" dirty="0"/>
              <a:t>1802 – 1815.- Etapa determinada por la ruptura epistemológica con respecto a la reflexión social de su época y el nacimiento de la fisiología social.</a:t>
            </a:r>
          </a:p>
          <a:p>
            <a:pPr marL="457200" indent="-457200">
              <a:buFont typeface="+mj-lt"/>
              <a:buAutoNum type="arabicPeriod"/>
            </a:pPr>
            <a:r>
              <a:rPr lang="es-MX" dirty="0"/>
              <a:t>1816 – 1825.- Etapa liberal, donde ve la necesidad de obtener conocimientos científicos y orientar la política a la creación de un régimen industrial. </a:t>
            </a:r>
          </a:p>
          <a:p>
            <a:pPr marL="457200" indent="-457200">
              <a:buFont typeface="+mj-lt"/>
              <a:buAutoNum type="arabicPeriod"/>
            </a:pPr>
            <a:r>
              <a:rPr lang="es-MX" dirty="0"/>
              <a:t>1818 – 1825.- es una etapa donde su visión industrialista lo hace oponerse al liberalismo y al principio de propiedad privada. Y a la exposición de su pensamiento socialista utópico.       </a:t>
            </a:r>
          </a:p>
        </p:txBody>
      </p:sp>
    </p:spTree>
    <p:extLst>
      <p:ext uri="{BB962C8B-B14F-4D97-AF65-F5344CB8AC3E}">
        <p14:creationId xmlns:p14="http://schemas.microsoft.com/office/powerpoint/2010/main" val="305301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6123" y="263769"/>
            <a:ext cx="9601200" cy="3417849"/>
          </a:xfrm>
        </p:spPr>
        <p:txBody>
          <a:bodyPr>
            <a:normAutofit fontScale="90000"/>
          </a:bodyPr>
          <a:lstStyle/>
          <a:p>
            <a:r>
              <a:rPr lang="es-MX" dirty="0"/>
              <a:t>Genera una ruptura epistemológica, en el sentido de que fue el primero en analizar el proceso histórico de las sociedades occidentales desde la mirada de la Producción industrial. </a:t>
            </a:r>
            <a:br>
              <a:rPr lang="es-MX" dirty="0"/>
            </a:br>
            <a:br>
              <a:rPr lang="es-MX" dirty="0"/>
            </a:br>
            <a:br>
              <a:rPr lang="es-MX" dirty="0"/>
            </a:br>
            <a:endParaRPr lang="es-MX" dirty="0"/>
          </a:p>
        </p:txBody>
      </p:sp>
      <p:pic>
        <p:nvPicPr>
          <p:cNvPr id="6146" name="Picture 2" descr="Resultado de imagen para industria">
            <a:extLst>
              <a:ext uri="{FF2B5EF4-FFF2-40B4-BE49-F238E27FC236}">
                <a16:creationId xmlns:a16="http://schemas.microsoft.com/office/drawing/2014/main" id="{42F7B14A-6156-4BB7-8F60-4BE8C1A66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055" y="3429000"/>
            <a:ext cx="4584822" cy="2836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295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consideró</a:t>
            </a:r>
          </a:p>
        </p:txBody>
      </p:sp>
      <p:sp>
        <p:nvSpPr>
          <p:cNvPr id="3" name="Marcador de contenido 2"/>
          <p:cNvSpPr>
            <a:spLocks noGrp="1"/>
          </p:cNvSpPr>
          <p:nvPr>
            <p:ph idx="1"/>
          </p:nvPr>
        </p:nvSpPr>
        <p:spPr>
          <a:xfrm>
            <a:off x="1371599" y="1235676"/>
            <a:ext cx="10367319" cy="5362832"/>
          </a:xfrm>
        </p:spPr>
        <p:txBody>
          <a:bodyPr>
            <a:normAutofit/>
          </a:bodyPr>
          <a:lstStyle/>
          <a:p>
            <a:endParaRPr lang="es-MX" dirty="0"/>
          </a:p>
          <a:p>
            <a:r>
              <a:rPr lang="es-MX" sz="2400" dirty="0"/>
              <a:t>“Los industriales se constituirán en la primera clase de la sociedad; los más importante de entre los industriales se encargarán, gratuitamente, de dirigir la administración de la riqueza publica: ellos serán quienes hagan la ley y quienes marcarán el rango que las otras clases ocuparán entre ellas; concederán a cada una de ellas una importancia proporcional a los servicios que cada una haga a la industria. Tal será inevitablemente, el resultado final de la actual revolución; y cuando se haga, este resultado, la tranquilidad quedará completamente asegurada, la prosperidad pública avanzará con toda la rapidez posible, y la sociedad disfrutará de toda la felicidad individual y colectiva a la que la naturaleza humana puede aspirar)</a:t>
            </a:r>
          </a:p>
          <a:p>
            <a:endParaRPr lang="es-MX" sz="2400" dirty="0"/>
          </a:p>
          <a:p>
            <a:pPr marL="0" indent="0">
              <a:buNone/>
            </a:pPr>
            <a:r>
              <a:rPr lang="es-MX" sz="2400" dirty="0"/>
              <a:t>Artola, Miguel (1982). Textos fundamentales para la historia, /ma. Edición. Madrid: Alianza Universidad P. 592</a:t>
            </a:r>
          </a:p>
        </p:txBody>
      </p:sp>
      <p:sp>
        <p:nvSpPr>
          <p:cNvPr id="4" name="Flecha abajo 3"/>
          <p:cNvSpPr/>
          <p:nvPr/>
        </p:nvSpPr>
        <p:spPr>
          <a:xfrm>
            <a:off x="7315200" y="0"/>
            <a:ext cx="4176584" cy="17052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Leer, leer y leer para comprender y otorgar opiniones  al respecto</a:t>
            </a:r>
          </a:p>
        </p:txBody>
      </p:sp>
    </p:spTree>
    <p:extLst>
      <p:ext uri="{BB962C8B-B14F-4D97-AF65-F5344CB8AC3E}">
        <p14:creationId xmlns:p14="http://schemas.microsoft.com/office/powerpoint/2010/main" val="1420622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Escribió:</a:t>
            </a:r>
          </a:p>
        </p:txBody>
      </p:sp>
      <p:sp>
        <p:nvSpPr>
          <p:cNvPr id="3" name="Marcador de contenido 2"/>
          <p:cNvSpPr>
            <a:spLocks noGrp="1"/>
          </p:cNvSpPr>
          <p:nvPr>
            <p:ph idx="1"/>
          </p:nvPr>
        </p:nvSpPr>
        <p:spPr>
          <a:xfrm>
            <a:off x="1371600" y="2286000"/>
            <a:ext cx="10120184" cy="3892378"/>
          </a:xfrm>
        </p:spPr>
        <p:txBody>
          <a:bodyPr>
            <a:normAutofit fontScale="92500" lnSpcReduction="10000"/>
          </a:bodyPr>
          <a:lstStyle/>
          <a:p>
            <a:pPr marL="0" indent="0" algn="just">
              <a:buNone/>
            </a:pPr>
            <a:r>
              <a:rPr lang="es-MX" sz="3600" dirty="0"/>
              <a:t>“Si Francia perdiera sus principales físicos, químicos, banqueros, negociantes, agricultores, herreros, etcétera, sería un cuerpo sin alma; en cambio, si perdiera a todos los hombres considerados más importantes del Estado, el hecho no reportaría más pena que la sentimental»; la afirmación le acarreó un proceso</a:t>
            </a:r>
            <a:r>
              <a:rPr lang="es-MX" dirty="0"/>
              <a:t>”</a:t>
            </a:r>
          </a:p>
          <a:p>
            <a:pPr marL="0" indent="0" algn="just">
              <a:buNone/>
            </a:pPr>
            <a:endParaRPr lang="es-MX" dirty="0"/>
          </a:p>
          <a:p>
            <a:pPr marL="0" indent="0" algn="r">
              <a:buNone/>
            </a:pPr>
            <a:r>
              <a:rPr lang="es-MX" dirty="0"/>
              <a:t>Declaraciones en el periódico L'Organisateur</a:t>
            </a:r>
          </a:p>
        </p:txBody>
      </p:sp>
      <p:sp>
        <p:nvSpPr>
          <p:cNvPr id="4" name="Flecha abajo 3"/>
          <p:cNvSpPr/>
          <p:nvPr/>
        </p:nvSpPr>
        <p:spPr>
          <a:xfrm>
            <a:off x="7315200" y="0"/>
            <a:ext cx="4176584" cy="2171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Leer, leer y leer para comprender y otorgar opiniones  al respecto</a:t>
            </a:r>
          </a:p>
        </p:txBody>
      </p:sp>
    </p:spTree>
    <p:extLst>
      <p:ext uri="{BB962C8B-B14F-4D97-AF65-F5344CB8AC3E}">
        <p14:creationId xmlns:p14="http://schemas.microsoft.com/office/powerpoint/2010/main" val="149095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371600" y="1927654"/>
            <a:ext cx="9601200" cy="4670854"/>
          </a:xfrm>
        </p:spPr>
        <p:txBody>
          <a:bodyPr>
            <a:normAutofit fontScale="92500" lnSpcReduction="20000"/>
          </a:bodyPr>
          <a:lstStyle/>
          <a:p>
            <a:r>
              <a:rPr lang="es-MX" sz="2800" dirty="0"/>
              <a:t>Para el Conde:</a:t>
            </a:r>
          </a:p>
          <a:p>
            <a:endParaRPr lang="es-MX" sz="2800" dirty="0"/>
          </a:p>
          <a:p>
            <a:r>
              <a:rPr lang="es-MX" sz="2800" dirty="0"/>
              <a:t>El Estado debe trabajar para el desarrollo de la producción, por lo que el gobierno debía formarse  por industriales, obreros, campesinos y propietarios.</a:t>
            </a:r>
          </a:p>
          <a:p>
            <a:r>
              <a:rPr lang="es-MX" sz="2800" dirty="0"/>
              <a:t>Los científicos deben ocupar el lugar de los clérigos en el orden social</a:t>
            </a:r>
          </a:p>
          <a:p>
            <a:r>
              <a:rPr lang="es-MX" sz="2800" dirty="0"/>
              <a:t>La religión debía guiar a las clases más bajas de la sociedad para mejorar sus condiciones de vida.</a:t>
            </a:r>
          </a:p>
          <a:p>
            <a:r>
              <a:rPr lang="es-MX" sz="2800" dirty="0"/>
              <a:t>Se debía de constituir una asociación para impedir guerras.</a:t>
            </a:r>
          </a:p>
          <a:p>
            <a:r>
              <a:rPr lang="es-MX" sz="2800" dirty="0"/>
              <a:t>Pugnaba por un nuevo orden: tecnocracia dirigida por élite industrial y científica.</a:t>
            </a:r>
          </a:p>
          <a:p>
            <a:endParaRPr lang="es-MX" sz="2800" dirty="0"/>
          </a:p>
          <a:p>
            <a:pPr marL="0" indent="0">
              <a:buNone/>
            </a:pPr>
            <a:endParaRPr lang="es-MX" dirty="0"/>
          </a:p>
        </p:txBody>
      </p:sp>
    </p:spTree>
    <p:extLst>
      <p:ext uri="{BB962C8B-B14F-4D97-AF65-F5344CB8AC3E}">
        <p14:creationId xmlns:p14="http://schemas.microsoft.com/office/powerpoint/2010/main" val="2929546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818918"/>
          </a:xfrm>
        </p:spPr>
        <p:txBody>
          <a:bodyPr/>
          <a:lstStyle/>
          <a:p>
            <a:r>
              <a:rPr lang="es-MX" dirty="0"/>
              <a:t>Clases:</a:t>
            </a:r>
          </a:p>
        </p:txBody>
      </p:sp>
      <p:sp>
        <p:nvSpPr>
          <p:cNvPr id="3" name="Marcador de contenido 2"/>
          <p:cNvSpPr>
            <a:spLocks noGrp="1"/>
          </p:cNvSpPr>
          <p:nvPr>
            <p:ph idx="1"/>
          </p:nvPr>
        </p:nvSpPr>
        <p:spPr/>
        <p:txBody>
          <a:bodyPr/>
          <a:lstStyle/>
          <a:p>
            <a:r>
              <a:rPr lang="es-MX" dirty="0"/>
              <a:t>Nobleza</a:t>
            </a:r>
          </a:p>
          <a:p>
            <a:r>
              <a:rPr lang="es-MX" dirty="0"/>
              <a:t>Clero</a:t>
            </a:r>
          </a:p>
          <a:p>
            <a:r>
              <a:rPr lang="es-MX" dirty="0"/>
              <a:t>Terratenientes</a:t>
            </a:r>
          </a:p>
          <a:p>
            <a:r>
              <a:rPr lang="es-MX" dirty="0"/>
              <a:t>Poder judicial</a:t>
            </a:r>
          </a:p>
          <a:p>
            <a:r>
              <a:rPr lang="es-MX" dirty="0"/>
              <a:t>Funcionarios</a:t>
            </a:r>
          </a:p>
          <a:p>
            <a:pPr marL="0" indent="0">
              <a:buNone/>
            </a:pPr>
            <a:endParaRPr lang="es-MX" dirty="0"/>
          </a:p>
          <a:p>
            <a:pPr marL="0" indent="0">
              <a:buNone/>
            </a:pPr>
            <a:endParaRPr lang="es-MX" dirty="0"/>
          </a:p>
          <a:p>
            <a:r>
              <a:rPr lang="es-MX" dirty="0"/>
              <a:t>Nueva clase </a:t>
            </a:r>
          </a:p>
        </p:txBody>
      </p:sp>
      <p:sp>
        <p:nvSpPr>
          <p:cNvPr id="4" name="Cerrar llave 3"/>
          <p:cNvSpPr/>
          <p:nvPr/>
        </p:nvSpPr>
        <p:spPr>
          <a:xfrm>
            <a:off x="3343505" y="2057864"/>
            <a:ext cx="693237" cy="235987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Rectángulo 4"/>
          <p:cNvSpPr/>
          <p:nvPr/>
        </p:nvSpPr>
        <p:spPr>
          <a:xfrm>
            <a:off x="4335965" y="2032311"/>
            <a:ext cx="5330283" cy="12377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Clases obsoletas</a:t>
            </a:r>
          </a:p>
        </p:txBody>
      </p:sp>
      <p:sp>
        <p:nvSpPr>
          <p:cNvPr id="6" name="Rectángulo 5"/>
          <p:cNvSpPr/>
          <p:nvPr/>
        </p:nvSpPr>
        <p:spPr>
          <a:xfrm>
            <a:off x="4302512" y="4857751"/>
            <a:ext cx="5330283" cy="12377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Clase industrial</a:t>
            </a:r>
          </a:p>
        </p:txBody>
      </p:sp>
      <p:sp>
        <p:nvSpPr>
          <p:cNvPr id="7" name="Cerrar llave 6"/>
          <p:cNvSpPr/>
          <p:nvPr/>
        </p:nvSpPr>
        <p:spPr>
          <a:xfrm>
            <a:off x="3323063" y="4857751"/>
            <a:ext cx="490654" cy="144965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Rectángulo 7"/>
          <p:cNvSpPr/>
          <p:nvPr/>
        </p:nvSpPr>
        <p:spPr>
          <a:xfrm>
            <a:off x="6322741" y="3457576"/>
            <a:ext cx="5642519" cy="12377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El trabajo productivo es el valor básico de la sociedad</a:t>
            </a:r>
          </a:p>
          <a:p>
            <a:pPr algn="ctr"/>
            <a:r>
              <a:rPr lang="es-MX" dirty="0"/>
              <a:t>Ataca a las clases ociosas que viven del esfuerzo ajeno</a:t>
            </a:r>
          </a:p>
        </p:txBody>
      </p:sp>
    </p:spTree>
    <p:extLst>
      <p:ext uri="{BB962C8B-B14F-4D97-AF65-F5344CB8AC3E}">
        <p14:creationId xmlns:p14="http://schemas.microsoft.com/office/powerpoint/2010/main" val="409506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1485900"/>
          </a:xfrm>
        </p:spPr>
        <p:txBody>
          <a:bodyPr/>
          <a:lstStyle/>
          <a:p>
            <a:r>
              <a:rPr lang="es-MX" dirty="0"/>
              <a:t>La industria</a:t>
            </a:r>
          </a:p>
        </p:txBody>
      </p:sp>
      <p:sp>
        <p:nvSpPr>
          <p:cNvPr id="3" name="Marcador de contenido 2"/>
          <p:cNvSpPr>
            <a:spLocks noGrp="1"/>
          </p:cNvSpPr>
          <p:nvPr>
            <p:ph idx="1"/>
          </p:nvPr>
        </p:nvSpPr>
        <p:spPr>
          <a:xfrm>
            <a:off x="1570892" y="2033587"/>
            <a:ext cx="9601200" cy="3581400"/>
          </a:xfrm>
        </p:spPr>
        <p:txBody>
          <a:bodyPr>
            <a:normAutofit fontScale="85000" lnSpcReduction="20000"/>
          </a:bodyPr>
          <a:lstStyle/>
          <a:p>
            <a:r>
              <a:rPr lang="es-MX" dirty="0"/>
              <a:t>La industria es la garantía de existencia de la sociedad, la única fuente de todas las riquezas y de toda prosperidad</a:t>
            </a:r>
          </a:p>
          <a:p>
            <a:endParaRPr lang="es-MX" dirty="0"/>
          </a:p>
          <a:p>
            <a:r>
              <a:rPr lang="es-MX" dirty="0"/>
              <a:t>La industrialización resolverá los problemas</a:t>
            </a:r>
          </a:p>
          <a:p>
            <a:endParaRPr lang="es-MX" dirty="0"/>
          </a:p>
          <a:p>
            <a:r>
              <a:rPr lang="es-MX" dirty="0"/>
              <a:t>Esto será posible con la organización del Estado; quien tiene la tarea de facilitar la transformación social hacia la industrialización.</a:t>
            </a:r>
          </a:p>
          <a:p>
            <a:endParaRPr lang="es-MX" dirty="0"/>
          </a:p>
          <a:p>
            <a:r>
              <a:rPr lang="es-MX" dirty="0"/>
              <a:t>La sociedad debe ser una sociedad sin clases; proclama un modelo más justo.</a:t>
            </a:r>
          </a:p>
          <a:p>
            <a:endParaRPr lang="es-MX" dirty="0"/>
          </a:p>
          <a:p>
            <a:r>
              <a:rPr lang="es-MX" dirty="0"/>
              <a:t>Identifica importante una renovación ética-religiosa</a:t>
            </a:r>
          </a:p>
        </p:txBody>
      </p:sp>
      <p:pic>
        <p:nvPicPr>
          <p:cNvPr id="7172" name="Picture 4" descr="Resultado de imagen para industria y sociedad">
            <a:extLst>
              <a:ext uri="{FF2B5EF4-FFF2-40B4-BE49-F238E27FC236}">
                <a16:creationId xmlns:a16="http://schemas.microsoft.com/office/drawing/2014/main" id="{87A3CFAA-985F-47DC-9F94-B5921A9986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4677" y="4314093"/>
            <a:ext cx="2821598" cy="2543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78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71600" y="494269"/>
            <a:ext cx="9601200" cy="6153665"/>
          </a:xfrm>
        </p:spPr>
        <p:txBody>
          <a:bodyPr>
            <a:normAutofit/>
          </a:bodyPr>
          <a:lstStyle/>
          <a:p>
            <a:pPr marL="0" indent="0" algn="ctr">
              <a:buNone/>
            </a:pPr>
            <a:r>
              <a:rPr lang="es-MX" sz="4400" dirty="0"/>
              <a:t>Se le identifica como el</a:t>
            </a:r>
          </a:p>
          <a:p>
            <a:pPr marL="0" indent="0" algn="ctr">
              <a:buNone/>
            </a:pPr>
            <a:endParaRPr lang="es-MX" sz="4400" dirty="0"/>
          </a:p>
          <a:p>
            <a:pPr algn="ctr"/>
            <a:endParaRPr lang="es-MX" sz="4400" dirty="0"/>
          </a:p>
          <a:p>
            <a:pPr marL="0" indent="0" algn="ctr">
              <a:buNone/>
            </a:pPr>
            <a:r>
              <a:rPr lang="es-MX" sz="4400" dirty="0"/>
              <a:t>PRECURSOR DEL SOCIALISMO</a:t>
            </a:r>
          </a:p>
          <a:p>
            <a:pPr algn="ctr"/>
            <a:endParaRPr lang="es-MX" sz="4400" dirty="0"/>
          </a:p>
          <a:p>
            <a:pPr marL="0" indent="0" algn="ctr">
              <a:buNone/>
            </a:pPr>
            <a:r>
              <a:rPr lang="es-MX" sz="4400" dirty="0"/>
              <a:t>por defender una sociedad industrial y productiva en beneficio de todos.</a:t>
            </a:r>
          </a:p>
        </p:txBody>
      </p:sp>
      <p:sp>
        <p:nvSpPr>
          <p:cNvPr id="4" name="Flecha abajo 3"/>
          <p:cNvSpPr/>
          <p:nvPr/>
        </p:nvSpPr>
        <p:spPr>
          <a:xfrm>
            <a:off x="5214551" y="1285103"/>
            <a:ext cx="1655806" cy="14828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abajo 4"/>
          <p:cNvSpPr/>
          <p:nvPr/>
        </p:nvSpPr>
        <p:spPr>
          <a:xfrm>
            <a:off x="5418566" y="3648075"/>
            <a:ext cx="1247775" cy="923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45204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t>2.1</a:t>
            </a:r>
            <a:br>
              <a:rPr lang="es-MX" dirty="0"/>
            </a:br>
            <a:r>
              <a:rPr lang="es-MX" dirty="0"/>
              <a:t> Sociología clásica francesa</a:t>
            </a:r>
          </a:p>
        </p:txBody>
      </p:sp>
      <p:sp>
        <p:nvSpPr>
          <p:cNvPr id="3" name="Subtítulo 2"/>
          <p:cNvSpPr>
            <a:spLocks noGrp="1"/>
          </p:cNvSpPr>
          <p:nvPr>
            <p:ph type="subTitle" idx="1"/>
          </p:nvPr>
        </p:nvSpPr>
        <p:spPr/>
        <p:txBody>
          <a:bodyPr>
            <a:normAutofit fontScale="77500" lnSpcReduction="20000"/>
          </a:bodyPr>
          <a:lstStyle/>
          <a:p>
            <a:r>
              <a:rPr lang="es-MX" sz="3600" b="1" dirty="0"/>
              <a:t>Claude Henri  de Rouvroy </a:t>
            </a:r>
          </a:p>
          <a:p>
            <a:r>
              <a:rPr lang="es-MX" sz="3600" b="1" dirty="0"/>
              <a:t>Conocido como el Conde de Saint-Simon</a:t>
            </a:r>
          </a:p>
        </p:txBody>
      </p:sp>
      <p:pic>
        <p:nvPicPr>
          <p:cNvPr id="5" name="Imagen 4">
            <a:extLst>
              <a:ext uri="{FF2B5EF4-FFF2-40B4-BE49-F238E27FC236}">
                <a16:creationId xmlns:a16="http://schemas.microsoft.com/office/drawing/2014/main" id="{487D1016-90DC-44BB-B78B-8F14C3E06390}"/>
              </a:ext>
            </a:extLst>
          </p:cNvPr>
          <p:cNvPicPr>
            <a:picLocks noChangeAspect="1"/>
          </p:cNvPicPr>
          <p:nvPr/>
        </p:nvPicPr>
        <p:blipFill>
          <a:blip r:embed="rId2"/>
          <a:stretch>
            <a:fillRect/>
          </a:stretch>
        </p:blipFill>
        <p:spPr>
          <a:xfrm>
            <a:off x="10299803" y="304800"/>
            <a:ext cx="1583714" cy="1266092"/>
          </a:xfrm>
          <a:prstGeom prst="rect">
            <a:avLst/>
          </a:prstGeom>
        </p:spPr>
      </p:pic>
    </p:spTree>
    <p:extLst>
      <p:ext uri="{BB962C8B-B14F-4D97-AF65-F5344CB8AC3E}">
        <p14:creationId xmlns:p14="http://schemas.microsoft.com/office/powerpoint/2010/main" val="1158514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1821: El Sistema Industrial (obra)</a:t>
            </a:r>
          </a:p>
        </p:txBody>
      </p:sp>
      <p:sp>
        <p:nvSpPr>
          <p:cNvPr id="3" name="Marcador de contenido 2"/>
          <p:cNvSpPr>
            <a:spLocks noGrp="1"/>
          </p:cNvSpPr>
          <p:nvPr>
            <p:ph idx="1"/>
          </p:nvPr>
        </p:nvSpPr>
        <p:spPr>
          <a:xfrm>
            <a:off x="1371600" y="1606061"/>
            <a:ext cx="9601200" cy="3581400"/>
          </a:xfrm>
        </p:spPr>
        <p:txBody>
          <a:bodyPr/>
          <a:lstStyle/>
          <a:p>
            <a:pPr marL="0" indent="0">
              <a:buNone/>
            </a:pPr>
            <a:r>
              <a:rPr lang="es-MX" sz="3600" dirty="0"/>
              <a:t>Escribe sobre lo que ha de ser la nueva organización política de una sociedad regida por el desarrollo de la industria y de la ciencia</a:t>
            </a:r>
            <a:r>
              <a:rPr lang="es-MX" dirty="0"/>
              <a:t>.</a:t>
            </a:r>
          </a:p>
        </p:txBody>
      </p:sp>
      <p:pic>
        <p:nvPicPr>
          <p:cNvPr id="1028" name="Picture 4" descr="Resultado de imagen para libro: sistema industrial de saint simon">
            <a:extLst>
              <a:ext uri="{FF2B5EF4-FFF2-40B4-BE49-F238E27FC236}">
                <a16:creationId xmlns:a16="http://schemas.microsoft.com/office/drawing/2014/main" id="{E71FC956-5228-4CF5-A36A-B3D9DC0B8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7908" y="3296382"/>
            <a:ext cx="2705832" cy="3245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960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br>
              <a:rPr lang="es-MX" dirty="0"/>
            </a:br>
            <a:r>
              <a:rPr lang="es-MX" dirty="0"/>
              <a:t>1825: Nuevo Cristianismo (obra)</a:t>
            </a:r>
          </a:p>
        </p:txBody>
      </p:sp>
      <p:sp>
        <p:nvSpPr>
          <p:cNvPr id="3" name="Marcador de contenido 2"/>
          <p:cNvSpPr>
            <a:spLocks noGrp="1"/>
          </p:cNvSpPr>
          <p:nvPr>
            <p:ph idx="1"/>
          </p:nvPr>
        </p:nvSpPr>
        <p:spPr>
          <a:xfrm>
            <a:off x="1371600" y="2286000"/>
            <a:ext cx="7303477" cy="4572000"/>
          </a:xfrm>
        </p:spPr>
        <p:txBody>
          <a:bodyPr>
            <a:normAutofit/>
          </a:bodyPr>
          <a:lstStyle/>
          <a:p>
            <a:pPr marL="0" indent="0">
              <a:buNone/>
            </a:pPr>
            <a:endParaRPr lang="es-MX" dirty="0"/>
          </a:p>
          <a:p>
            <a:r>
              <a:rPr lang="es-MX" sz="4000" dirty="0"/>
              <a:t>En esta obra se proclama representante de la clase obrera; su liberación es el objetivo del nuevo régimen que promovió la Revolución francesa. </a:t>
            </a:r>
            <a:endParaRPr lang="es-MX" dirty="0"/>
          </a:p>
        </p:txBody>
      </p:sp>
      <p:pic>
        <p:nvPicPr>
          <p:cNvPr id="2050" name="Picture 2" descr="Resultado de imagen para libro: el nuevo cristianismo de saint simon">
            <a:extLst>
              <a:ext uri="{FF2B5EF4-FFF2-40B4-BE49-F238E27FC236}">
                <a16:creationId xmlns:a16="http://schemas.microsoft.com/office/drawing/2014/main" id="{8E95EA14-91AC-4F09-9F8A-AE2410B256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5077" y="2171701"/>
            <a:ext cx="3174023"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578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ctr">
              <a:buNone/>
            </a:pPr>
            <a:r>
              <a:rPr lang="es-MX" sz="4000" dirty="0"/>
              <a:t>Pensó  que la mayoría de los problemas de la sociedad se resolverían con la </a:t>
            </a:r>
          </a:p>
          <a:p>
            <a:pPr marL="0" indent="0" algn="ctr">
              <a:buNone/>
            </a:pPr>
            <a:endParaRPr lang="es-MX" sz="4000" dirty="0"/>
          </a:p>
          <a:p>
            <a:pPr marL="0" indent="0" algn="ctr">
              <a:buNone/>
            </a:pPr>
            <a:r>
              <a:rPr lang="es-MX" sz="4000" dirty="0"/>
              <a:t>CIENCIA Y LA TECNOLOGÍA</a:t>
            </a:r>
          </a:p>
        </p:txBody>
      </p:sp>
    </p:spTree>
    <p:extLst>
      <p:ext uri="{BB962C8B-B14F-4D97-AF65-F5344CB8AC3E}">
        <p14:creationId xmlns:p14="http://schemas.microsoft.com/office/powerpoint/2010/main" val="3616037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Su pensamiento refleja su sentir en contra del derramamiento de sangre dela Revolución Francesa y el militarismo de Napoleón</a:t>
            </a:r>
          </a:p>
        </p:txBody>
      </p:sp>
      <p:sp>
        <p:nvSpPr>
          <p:cNvPr id="4" name="Rectángulo 3"/>
          <p:cNvSpPr/>
          <p:nvPr/>
        </p:nvSpPr>
        <p:spPr>
          <a:xfrm>
            <a:off x="-568042" y="2967334"/>
            <a:ext cx="12818019" cy="369332"/>
          </a:xfrm>
          <a:prstGeom prst="rect">
            <a:avLst/>
          </a:prstGeom>
        </p:spPr>
        <p:txBody>
          <a:bodyPr wrap="square">
            <a:spAutoFit/>
          </a:bodyPr>
          <a:lstStyle/>
          <a:p>
            <a:r>
              <a:rPr lang="es-MX" dirty="0"/>
              <a:t>.</a:t>
            </a:r>
          </a:p>
        </p:txBody>
      </p:sp>
      <p:pic>
        <p:nvPicPr>
          <p:cNvPr id="5122" name="Picture 2" descr="Resultado de imagen para la sociedad en saint simon saint simon">
            <a:extLst>
              <a:ext uri="{FF2B5EF4-FFF2-40B4-BE49-F238E27FC236}">
                <a16:creationId xmlns:a16="http://schemas.microsoft.com/office/drawing/2014/main" id="{0615D7DD-7157-4FCA-9E65-FA5C5EEBE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7323" y="2813538"/>
            <a:ext cx="6846277" cy="3358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319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Su muerte pronta, no permitió dar concreción a su pensamiento.</a:t>
            </a:r>
            <a:br>
              <a:rPr lang="es-MX" dirty="0"/>
            </a:br>
            <a:br>
              <a:rPr lang="es-MX" dirty="0"/>
            </a:br>
            <a:r>
              <a:rPr lang="es-MX" dirty="0"/>
              <a:t>Razón por la cual, algunos lo dominaron como “socialismo utópico”</a:t>
            </a:r>
            <a:br>
              <a:rPr lang="es-MX" dirty="0"/>
            </a:br>
            <a:br>
              <a:rPr lang="es-MX" dirty="0"/>
            </a:br>
            <a:r>
              <a:rPr lang="es-MX" dirty="0"/>
              <a:t> </a:t>
            </a:r>
            <a:br>
              <a:rPr lang="es-MX" dirty="0"/>
            </a:br>
            <a:br>
              <a:rPr lang="es-MX" dirty="0"/>
            </a:br>
            <a:br>
              <a:rPr lang="es-MX" dirty="0"/>
            </a:br>
            <a:endParaRPr lang="es-MX" dirty="0"/>
          </a:p>
        </p:txBody>
      </p:sp>
    </p:spTree>
    <p:extLst>
      <p:ext uri="{BB962C8B-B14F-4D97-AF65-F5344CB8AC3E}">
        <p14:creationId xmlns:p14="http://schemas.microsoft.com/office/powerpoint/2010/main" val="25244936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Sin embargo se puede identificar, que actualmente hay problemas de desarrollo económico tras siglos de la expansión industrial y que son importantes en la crisis de los sistemas sociales y todo ello tiene su origen en la Revolución industrial</a:t>
            </a:r>
          </a:p>
        </p:txBody>
      </p:sp>
    </p:spTree>
    <p:extLst>
      <p:ext uri="{BB962C8B-B14F-4D97-AF65-F5344CB8AC3E}">
        <p14:creationId xmlns:p14="http://schemas.microsoft.com/office/powerpoint/2010/main" val="95567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5152292"/>
          </a:xfrm>
        </p:spPr>
        <p:txBody>
          <a:bodyPr>
            <a:normAutofit/>
          </a:bodyPr>
          <a:lstStyle/>
          <a:p>
            <a:r>
              <a:rPr lang="es-MX" dirty="0"/>
              <a:t>Su pensamiento se movía entre los ideales de la igualdad, de la liquidación de la miseria en un contexto de reparto de la escasez, donde el desarrollo tecnológico se aceptaba como una mejora para el trabajo de los hombres y no como fuente inacabable de riquezas y de progreso para unos cuantos.</a:t>
            </a:r>
          </a:p>
        </p:txBody>
      </p:sp>
    </p:spTree>
    <p:extLst>
      <p:ext uri="{BB962C8B-B14F-4D97-AF65-F5344CB8AC3E}">
        <p14:creationId xmlns:p14="http://schemas.microsoft.com/office/powerpoint/2010/main" val="3814191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2010508"/>
          </a:xfrm>
        </p:spPr>
        <p:txBody>
          <a:bodyPr>
            <a:normAutofit fontScale="90000"/>
          </a:bodyPr>
          <a:lstStyle/>
          <a:p>
            <a:r>
              <a:rPr lang="es-MX" dirty="0"/>
              <a:t>Pensaba que el nuevo dominio del hombre y la técnica sobre la naturaleza podría emprender un gran cambio</a:t>
            </a:r>
            <a:br>
              <a:rPr lang="es-MX" dirty="0"/>
            </a:br>
            <a:br>
              <a:rPr lang="es-MX" dirty="0"/>
            </a:br>
            <a:r>
              <a:rPr lang="es-MX" dirty="0"/>
              <a:t>con las ideas del Conde se visualizan análisis de formaciones sociales a partir de estudios de los distintos sistemas de organización de las fuerzas productivas. </a:t>
            </a:r>
          </a:p>
        </p:txBody>
      </p:sp>
    </p:spTree>
    <p:extLst>
      <p:ext uri="{BB962C8B-B14F-4D97-AF65-F5344CB8AC3E}">
        <p14:creationId xmlns:p14="http://schemas.microsoft.com/office/powerpoint/2010/main" val="3325717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9343BC-473E-455D-BBC1-48A2B5AF4F6E}"/>
              </a:ext>
            </a:extLst>
          </p:cNvPr>
          <p:cNvSpPr>
            <a:spLocks noGrp="1"/>
          </p:cNvSpPr>
          <p:nvPr>
            <p:ph type="title"/>
          </p:nvPr>
        </p:nvSpPr>
        <p:spPr>
          <a:xfrm>
            <a:off x="1371600" y="685800"/>
            <a:ext cx="9601200" cy="4832684"/>
          </a:xfrm>
        </p:spPr>
        <p:txBody>
          <a:bodyPr>
            <a:normAutofit fontScale="90000"/>
          </a:bodyPr>
          <a:lstStyle/>
          <a:p>
            <a:r>
              <a:rPr lang="es-MX" dirty="0"/>
              <a:t>Saint-</a:t>
            </a:r>
            <a:r>
              <a:rPr lang="es-MX" dirty="0" err="1"/>
              <a:t>Simon</a:t>
            </a:r>
            <a:r>
              <a:rPr lang="es-MX" dirty="0"/>
              <a:t> para conocer los problemas sociales retoma los avances metodológicos de las ciencias naturales, lo cual le provocó confusiones al momento de su análisis, plasmando ciertas contradicciones; causa que también lo hacen identificarse como pensador utópico.</a:t>
            </a:r>
          </a:p>
        </p:txBody>
      </p:sp>
    </p:spTree>
    <p:extLst>
      <p:ext uri="{BB962C8B-B14F-4D97-AF65-F5344CB8AC3E}">
        <p14:creationId xmlns:p14="http://schemas.microsoft.com/office/powerpoint/2010/main" val="1323418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Actividad:</a:t>
            </a:r>
            <a:br>
              <a:rPr lang="es-MX" dirty="0"/>
            </a:br>
            <a:br>
              <a:rPr lang="es-MX" dirty="0"/>
            </a:br>
            <a:r>
              <a:rPr lang="es-MX" dirty="0"/>
              <a:t>De los conceptos plasmados en las diapositivas anteriores: subraya aquellos desconocidos e investiga al respecto.</a:t>
            </a:r>
          </a:p>
        </p:txBody>
      </p:sp>
      <p:pic>
        <p:nvPicPr>
          <p:cNvPr id="8194" name="Picture 2" descr="Resultado de imagen para tareas">
            <a:extLst>
              <a:ext uri="{FF2B5EF4-FFF2-40B4-BE49-F238E27FC236}">
                <a16:creationId xmlns:a16="http://schemas.microsoft.com/office/drawing/2014/main" id="{6E188839-8CC0-4655-B67E-3A044A13B3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2769" y="4056185"/>
            <a:ext cx="3742593" cy="2449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402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Objetivo de la  unidad 2 de la estructura de la Unidad de Aprendizaje (contenido)</a:t>
            </a:r>
          </a:p>
        </p:txBody>
      </p:sp>
      <p:sp>
        <p:nvSpPr>
          <p:cNvPr id="3" name="Marcador de contenido 2"/>
          <p:cNvSpPr>
            <a:spLocks noGrp="1"/>
          </p:cNvSpPr>
          <p:nvPr>
            <p:ph idx="1"/>
          </p:nvPr>
        </p:nvSpPr>
        <p:spPr/>
        <p:txBody>
          <a:bodyPr>
            <a:normAutofit lnSpcReduction="10000"/>
          </a:bodyPr>
          <a:lstStyle/>
          <a:p>
            <a:r>
              <a:rPr lang="es-MX" sz="3600" dirty="0"/>
              <a:t>Discutir las ideas y las propuestas teórico-metodológicas de los autores considerados dentro de la rama clásica de la sociología acerca de la sociedad, a través de la lectura y análisis de textos, con la finalidad de realizar planteamientos efectivos para la explicación de los fenómenos educativos. 	</a:t>
            </a:r>
          </a:p>
          <a:p>
            <a:endParaRPr lang="es-MX" dirty="0"/>
          </a:p>
        </p:txBody>
      </p:sp>
    </p:spTree>
    <p:extLst>
      <p:ext uri="{BB962C8B-B14F-4D97-AF65-F5344CB8AC3E}">
        <p14:creationId xmlns:p14="http://schemas.microsoft.com/office/powerpoint/2010/main" val="18615966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A24EA9-B966-4411-9FF8-815CB6EF63B6}"/>
              </a:ext>
            </a:extLst>
          </p:cNvPr>
          <p:cNvSpPr>
            <a:spLocks noGrp="1"/>
          </p:cNvSpPr>
          <p:nvPr>
            <p:ph type="title"/>
          </p:nvPr>
        </p:nvSpPr>
        <p:spPr/>
        <p:txBody>
          <a:bodyPr/>
          <a:lstStyle/>
          <a:p>
            <a:r>
              <a:rPr lang="es-MX" dirty="0"/>
              <a:t>Actividad:</a:t>
            </a:r>
          </a:p>
        </p:txBody>
      </p:sp>
      <p:sp>
        <p:nvSpPr>
          <p:cNvPr id="3" name="Marcador de contenido 2">
            <a:extLst>
              <a:ext uri="{FF2B5EF4-FFF2-40B4-BE49-F238E27FC236}">
                <a16:creationId xmlns:a16="http://schemas.microsoft.com/office/drawing/2014/main" id="{84292A01-4221-40C6-8E5D-108547C2447D}"/>
              </a:ext>
            </a:extLst>
          </p:cNvPr>
          <p:cNvSpPr>
            <a:spLocks noGrp="1"/>
          </p:cNvSpPr>
          <p:nvPr>
            <p:ph idx="1"/>
          </p:nvPr>
        </p:nvSpPr>
        <p:spPr/>
        <p:txBody>
          <a:bodyPr/>
          <a:lstStyle/>
          <a:p>
            <a:r>
              <a:rPr lang="es-MX" dirty="0"/>
              <a:t>Sintetiza las ideas de Sant -Simón a través de un organizador gráfico.</a:t>
            </a:r>
          </a:p>
        </p:txBody>
      </p:sp>
      <p:pic>
        <p:nvPicPr>
          <p:cNvPr id="9218" name="Picture 2" descr="Resultado de imagen para tareas">
            <a:extLst>
              <a:ext uri="{FF2B5EF4-FFF2-40B4-BE49-F238E27FC236}">
                <a16:creationId xmlns:a16="http://schemas.microsoft.com/office/drawing/2014/main" id="{474A2D7B-161A-40E2-8B8C-A3AAA16F53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4585" y="3259015"/>
            <a:ext cx="4325815" cy="2913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165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a:t>
            </a:r>
          </a:p>
        </p:txBody>
      </p:sp>
      <p:sp>
        <p:nvSpPr>
          <p:cNvPr id="3" name="Marcador de contenido 2"/>
          <p:cNvSpPr>
            <a:spLocks noGrp="1"/>
          </p:cNvSpPr>
          <p:nvPr>
            <p:ph idx="1"/>
          </p:nvPr>
        </p:nvSpPr>
        <p:spPr/>
        <p:txBody>
          <a:bodyPr/>
          <a:lstStyle/>
          <a:p>
            <a:r>
              <a:rPr lang="es-MX" dirty="0"/>
              <a:t>Porras </a:t>
            </a:r>
            <a:r>
              <a:rPr lang="es-MX" dirty="0" err="1"/>
              <a:t>Nafdales</a:t>
            </a:r>
            <a:r>
              <a:rPr lang="es-MX" dirty="0"/>
              <a:t> Antonio (2015). Socialismo y sociedad industrial consultado en Revista de estudios políticos, ISSN 0048-7694, Nº 4, 1978, </a:t>
            </a:r>
            <a:r>
              <a:rPr lang="es-MX" dirty="0" err="1"/>
              <a:t>pags</a:t>
            </a:r>
            <a:r>
              <a:rPr lang="es-MX" dirty="0"/>
              <a:t>. 129-148</a:t>
            </a:r>
          </a:p>
          <a:p>
            <a:pPr marL="0" indent="0">
              <a:buNone/>
            </a:pPr>
            <a:r>
              <a:rPr lang="es-MX" dirty="0"/>
              <a:t>T1  - Socialismo y sociedad industrial: Saint-</a:t>
            </a:r>
            <a:r>
              <a:rPr lang="es-MX" dirty="0" err="1"/>
              <a:t>Simonlínea</a:t>
            </a:r>
            <a:r>
              <a:rPr lang="es-MX" dirty="0"/>
              <a:t>: </a:t>
            </a:r>
            <a:r>
              <a:rPr lang="es-MX" dirty="0">
                <a:hlinkClick r:id="rId2"/>
              </a:rPr>
              <a:t>https://www.researchgate.net/publication/28190730_Socialismo_y_sociedad_industrial_Saint-Simon</a:t>
            </a:r>
            <a:endParaRPr lang="es-MX" dirty="0"/>
          </a:p>
          <a:p>
            <a:pPr>
              <a:buFont typeface="Wingdings" panose="05000000000000000000" pitchFamily="2" charset="2"/>
              <a:buChar char="§"/>
            </a:pPr>
            <a:r>
              <a:rPr lang="es-MX" dirty="0"/>
              <a:t>Sánchez-Andrés, Juan Vicente (S/F) El renacimiento de la </a:t>
            </a:r>
            <a:r>
              <a:rPr lang="es-MX" dirty="0" err="1"/>
              <a:t>Fidiología</a:t>
            </a:r>
            <a:r>
              <a:rPr lang="es-MX" dirty="0"/>
              <a:t> social. Conferencia. https://www.uv.es/ramcv/2013/058_VII_I_Conferencia_Dr_Sanchez.pdf</a:t>
            </a:r>
          </a:p>
          <a:p>
            <a:endParaRPr lang="es-MX" dirty="0"/>
          </a:p>
        </p:txBody>
      </p:sp>
    </p:spTree>
    <p:extLst>
      <p:ext uri="{BB962C8B-B14F-4D97-AF65-F5344CB8AC3E}">
        <p14:creationId xmlns:p14="http://schemas.microsoft.com/office/powerpoint/2010/main" val="395069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 conocimientos</a:t>
            </a:r>
          </a:p>
        </p:txBody>
      </p:sp>
      <p:sp>
        <p:nvSpPr>
          <p:cNvPr id="3" name="Marcador de contenido 2"/>
          <p:cNvSpPr>
            <a:spLocks noGrp="1"/>
          </p:cNvSpPr>
          <p:nvPr>
            <p:ph idx="1"/>
          </p:nvPr>
        </p:nvSpPr>
        <p:spPr/>
        <p:txBody>
          <a:bodyPr>
            <a:normAutofit/>
          </a:bodyPr>
          <a:lstStyle/>
          <a:p>
            <a:r>
              <a:rPr lang="es-MX" sz="4000" dirty="0"/>
              <a:t>Explicar y comprender fenómenos macro y micro sociales desde la perspectiva teórico-metodológica de diversos autores sociológicos clásicos 	</a:t>
            </a:r>
          </a:p>
          <a:p>
            <a:endParaRPr lang="es-MX" sz="4000" dirty="0"/>
          </a:p>
        </p:txBody>
      </p:sp>
    </p:spTree>
    <p:extLst>
      <p:ext uri="{BB962C8B-B14F-4D97-AF65-F5344CB8AC3E}">
        <p14:creationId xmlns:p14="http://schemas.microsoft.com/office/powerpoint/2010/main" val="73090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93543238"/>
              </p:ext>
            </p:extLst>
          </p:nvPr>
        </p:nvGraphicFramePr>
        <p:xfrm>
          <a:off x="1371600" y="914400"/>
          <a:ext cx="9601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5641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3947637710"/>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redondeado 9"/>
          <p:cNvSpPr/>
          <p:nvPr/>
        </p:nvSpPr>
        <p:spPr>
          <a:xfrm>
            <a:off x="667265" y="0"/>
            <a:ext cx="8155460" cy="10626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a:t>Didáctica metodológica de la clase</a:t>
            </a:r>
          </a:p>
        </p:txBody>
      </p:sp>
    </p:spTree>
    <p:extLst>
      <p:ext uri="{BB962C8B-B14F-4D97-AF65-F5344CB8AC3E}">
        <p14:creationId xmlns:p14="http://schemas.microsoft.com/office/powerpoint/2010/main" val="1345315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INTRODUCCIÓN</a:t>
            </a:r>
          </a:p>
        </p:txBody>
      </p:sp>
      <p:sp>
        <p:nvSpPr>
          <p:cNvPr id="3" name="Marcador de contenido 2"/>
          <p:cNvSpPr>
            <a:spLocks noGrp="1"/>
          </p:cNvSpPr>
          <p:nvPr>
            <p:ph idx="1"/>
          </p:nvPr>
        </p:nvSpPr>
        <p:spPr>
          <a:xfrm>
            <a:off x="1371599" y="1581665"/>
            <a:ext cx="10070757" cy="4794421"/>
          </a:xfrm>
        </p:spPr>
        <p:txBody>
          <a:bodyPr>
            <a:normAutofit/>
          </a:bodyPr>
          <a:lstStyle/>
          <a:p>
            <a:r>
              <a:rPr lang="es-MX" dirty="0"/>
              <a:t>Saint Simon: 1760-1825</a:t>
            </a:r>
          </a:p>
          <a:p>
            <a:r>
              <a:rPr lang="es-MX" dirty="0"/>
              <a:t>Filósofo, historiador y teórico político</a:t>
            </a:r>
          </a:p>
          <a:p>
            <a:r>
              <a:rPr lang="es-MX" dirty="0"/>
              <a:t>Se le considera como el primer teórico de la sociedad industrial</a:t>
            </a:r>
          </a:p>
          <a:p>
            <a:r>
              <a:rPr lang="es-MX" dirty="0"/>
              <a:t>Se le identifica como el iniciador del socialismo</a:t>
            </a:r>
          </a:p>
          <a:p>
            <a:r>
              <a:rPr lang="es-MX" dirty="0"/>
              <a:t>Luchó por la independencia de Estados Unidos.</a:t>
            </a:r>
          </a:p>
          <a:p>
            <a:r>
              <a:rPr lang="es-MX" dirty="0"/>
              <a:t>Su contexto social: Revolución francesa (sociedad desorganizada)</a:t>
            </a:r>
          </a:p>
          <a:p>
            <a:r>
              <a:rPr lang="es-MX" dirty="0"/>
              <a:t>Contexto intelectual: Ilustración y romanticismo</a:t>
            </a:r>
          </a:p>
          <a:p>
            <a:r>
              <a:rPr lang="es-MX" dirty="0"/>
              <a:t>Mantuvo relaciones de trabajo con Augusto Comte, sobre el cual tuvo bastante influencia.</a:t>
            </a:r>
          </a:p>
          <a:p>
            <a:r>
              <a:rPr lang="es-MX" dirty="0"/>
              <a:t>También influyó en el pensamiento de John Stuart Mills, Durkheim y Carlos Marx.</a:t>
            </a:r>
          </a:p>
        </p:txBody>
      </p:sp>
      <p:pic>
        <p:nvPicPr>
          <p:cNvPr id="11266" name="Picture 2" descr="Resultado de imagen para nueva clase en Saint simon">
            <a:extLst>
              <a:ext uri="{FF2B5EF4-FFF2-40B4-BE49-F238E27FC236}">
                <a16:creationId xmlns:a16="http://schemas.microsoft.com/office/drawing/2014/main" id="{73B587E1-7B56-4B50-A1A8-C5B95B2B1F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5415" y="481914"/>
            <a:ext cx="3341810" cy="2612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433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619317-523C-4A62-A88B-9D070C3F5000}"/>
              </a:ext>
            </a:extLst>
          </p:cNvPr>
          <p:cNvSpPr>
            <a:spLocks noGrp="1"/>
          </p:cNvSpPr>
          <p:nvPr>
            <p:ph type="title"/>
          </p:nvPr>
        </p:nvSpPr>
        <p:spPr/>
        <p:txBody>
          <a:bodyPr/>
          <a:lstStyle/>
          <a:p>
            <a:r>
              <a:rPr lang="es-MX" dirty="0"/>
              <a:t>aportes</a:t>
            </a:r>
          </a:p>
        </p:txBody>
      </p:sp>
      <p:sp>
        <p:nvSpPr>
          <p:cNvPr id="3" name="Marcador de contenido 2">
            <a:extLst>
              <a:ext uri="{FF2B5EF4-FFF2-40B4-BE49-F238E27FC236}">
                <a16:creationId xmlns:a16="http://schemas.microsoft.com/office/drawing/2014/main" id="{2EC8AB8E-E2C6-469B-8069-C07E5E631831}"/>
              </a:ext>
            </a:extLst>
          </p:cNvPr>
          <p:cNvSpPr>
            <a:spLocks noGrp="1"/>
          </p:cNvSpPr>
          <p:nvPr>
            <p:ph idx="1"/>
          </p:nvPr>
        </p:nvSpPr>
        <p:spPr/>
        <p:txBody>
          <a:bodyPr/>
          <a:lstStyle/>
          <a:p>
            <a:r>
              <a:rPr lang="es-MX" dirty="0"/>
              <a:t>Transforma el pensamiento social de su época.</a:t>
            </a:r>
          </a:p>
          <a:p>
            <a:r>
              <a:rPr lang="es-MX" dirty="0"/>
              <a:t>Inicia el análisis de las transformaciones sociales</a:t>
            </a:r>
          </a:p>
          <a:p>
            <a:r>
              <a:rPr lang="es-MX" dirty="0"/>
              <a:t>Plantea los inicios del positivismo a partir del planteamiento de una nueva epistemología.</a:t>
            </a:r>
          </a:p>
          <a:p>
            <a:r>
              <a:rPr lang="es-MX" dirty="0"/>
              <a:t>Es uno de los primeros de identificar la industrialización como objeto de estudio.</a:t>
            </a:r>
          </a:p>
          <a:p>
            <a:r>
              <a:rPr lang="es-MX" dirty="0"/>
              <a:t>Otorga bases para establecer un sistema industrial justo para todos.</a:t>
            </a:r>
          </a:p>
          <a:p>
            <a:r>
              <a:rPr lang="es-MX" dirty="0"/>
              <a:t>Principio: la explotación de la naturaleza por el hombre</a:t>
            </a:r>
          </a:p>
        </p:txBody>
      </p:sp>
      <p:pic>
        <p:nvPicPr>
          <p:cNvPr id="3074" name="Picture 2" descr="Resultado de imagen para saint simon">
            <a:extLst>
              <a:ext uri="{FF2B5EF4-FFF2-40B4-BE49-F238E27FC236}">
                <a16:creationId xmlns:a16="http://schemas.microsoft.com/office/drawing/2014/main" id="{5B339A34-A865-4ED2-A921-18669B134F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6605" y="685800"/>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291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Objetivo y metas de Saint-Simon</a:t>
            </a:r>
          </a:p>
        </p:txBody>
      </p:sp>
      <p:sp>
        <p:nvSpPr>
          <p:cNvPr id="3" name="Marcador de contenido 2"/>
          <p:cNvSpPr>
            <a:spLocks noGrp="1"/>
          </p:cNvSpPr>
          <p:nvPr>
            <p:ph idx="1"/>
          </p:nvPr>
        </p:nvSpPr>
        <p:spPr>
          <a:xfrm>
            <a:off x="668215" y="2201008"/>
            <a:ext cx="6576647" cy="3581400"/>
          </a:xfrm>
        </p:spPr>
        <p:txBody>
          <a:bodyPr>
            <a:normAutofit fontScale="55000" lnSpcReduction="20000"/>
          </a:bodyPr>
          <a:lstStyle/>
          <a:p>
            <a:pPr marL="0" indent="0">
              <a:buNone/>
            </a:pPr>
            <a:endParaRPr lang="es-MX" dirty="0"/>
          </a:p>
          <a:p>
            <a:r>
              <a:rPr lang="es-MX" sz="4600" dirty="0"/>
              <a:t>Realizar grandes tareas en ayuda de la humanidad.</a:t>
            </a:r>
          </a:p>
          <a:p>
            <a:pPr marL="0" indent="0">
              <a:buNone/>
            </a:pPr>
            <a:endParaRPr lang="es-MX" sz="4600" dirty="0"/>
          </a:p>
          <a:p>
            <a:r>
              <a:rPr lang="es-MX" sz="4600" dirty="0"/>
              <a:t>Reordenar la sociedad sobre los principios de la ciencia e industria.</a:t>
            </a:r>
          </a:p>
          <a:p>
            <a:pPr marL="0" indent="0">
              <a:buNone/>
            </a:pPr>
            <a:endParaRPr lang="es-MX" sz="4600" dirty="0"/>
          </a:p>
          <a:p>
            <a:r>
              <a:rPr lang="es-MX" sz="4600" dirty="0"/>
              <a:t>Lograr establecer una nueva ciencia que tenga por objeto el mundo social con principios de organización y creatividad.</a:t>
            </a:r>
          </a:p>
        </p:txBody>
      </p:sp>
      <p:pic>
        <p:nvPicPr>
          <p:cNvPr id="4098" name="Picture 2" descr="Resultado de imagen para la sociedad en saint simon saint simon">
            <a:extLst>
              <a:ext uri="{FF2B5EF4-FFF2-40B4-BE49-F238E27FC236}">
                <a16:creationId xmlns:a16="http://schemas.microsoft.com/office/drawing/2014/main" id="{443B73B9-EDF9-42AC-9959-792135BFCA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6277" y="1443404"/>
            <a:ext cx="4677508" cy="4791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098012"/>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476</TotalTime>
  <Words>1367</Words>
  <Application>Microsoft Office PowerPoint</Application>
  <PresentationFormat>Panorámica</PresentationFormat>
  <Paragraphs>129</Paragraphs>
  <Slides>31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31</vt:i4>
      </vt:variant>
    </vt:vector>
  </HeadingPairs>
  <TitlesOfParts>
    <vt:vector size="35" baseType="lpstr">
      <vt:lpstr>Arial</vt:lpstr>
      <vt:lpstr>Franklin Gothic Book</vt:lpstr>
      <vt:lpstr>Wingdings</vt:lpstr>
      <vt:lpstr>Crop</vt:lpstr>
      <vt:lpstr>Universidad Autónoma del Estado de México  Unidad Académica Profesional Chimalhuacán  Licenciatura en Educación </vt:lpstr>
      <vt:lpstr>2.1  Sociología clásica francesa</vt:lpstr>
      <vt:lpstr>Objetivo de la  unidad 2 de la estructura de la Unidad de Aprendizaje (contenido)</vt:lpstr>
      <vt:lpstr>Competencia: conocimientos</vt:lpstr>
      <vt:lpstr>Presentación de PowerPoint</vt:lpstr>
      <vt:lpstr>Presentación de PowerPoint</vt:lpstr>
      <vt:lpstr>INTRODUCCIÓN</vt:lpstr>
      <vt:lpstr>aportes</vt:lpstr>
      <vt:lpstr>Objetivo y metas de Saint-Simon</vt:lpstr>
      <vt:lpstr>Esa ciencia debería tener un método que  posibilitara descubrir leyes que rigen los cuerpos complejos y organizados, como lo eran las sociedades, por ello recurrió a la fisiología para crear la fisiología social.</vt:lpstr>
      <vt:lpstr>Nueva ciencia:   Fisiología social también llamada Física social.  Los fisiólogos sociales serían los expertos en analizar las causas de los males sociales y descubrir los remedios para detenerlos, buscando la forma de reconciliar los intereses de todos.</vt:lpstr>
      <vt:lpstr>El pensamiento Saint-Simon se puede analizar en tres momentos de su vida:  </vt:lpstr>
      <vt:lpstr>Genera una ruptura epistemológica, en el sentido de que fue el primero en analizar el proceso histórico de las sociedades occidentales desde la mirada de la Producción industrial.    </vt:lpstr>
      <vt:lpstr>consideró</vt:lpstr>
      <vt:lpstr>Escribió:</vt:lpstr>
      <vt:lpstr>Presentación de PowerPoint</vt:lpstr>
      <vt:lpstr>Clases:</vt:lpstr>
      <vt:lpstr>La industria</vt:lpstr>
      <vt:lpstr>Presentación de PowerPoint</vt:lpstr>
      <vt:lpstr>1821: El Sistema Industrial (obra)</vt:lpstr>
      <vt:lpstr> 1825: Nuevo Cristianismo (obra)</vt:lpstr>
      <vt:lpstr>Presentación de PowerPoint</vt:lpstr>
      <vt:lpstr>Su pensamiento refleja su sentir en contra del derramamiento de sangre dela Revolución Francesa y el militarismo de Napoleón</vt:lpstr>
      <vt:lpstr>Su muerte pronta, no permitió dar concreción a su pensamiento.  Razón por la cual, algunos lo dominaron como “socialismo utópico”      </vt:lpstr>
      <vt:lpstr>Sin embargo se puede identificar, que actualmente hay problemas de desarrollo económico tras siglos de la expansión industrial y que son importantes en la crisis de los sistemas sociales y todo ello tiene su origen en la Revolución industrial</vt:lpstr>
      <vt:lpstr>Su pensamiento se movía entre los ideales de la igualdad, de la liquidación de la miseria en un contexto de reparto de la escasez, donde el desarrollo tecnológico se aceptaba como una mejora para el trabajo de los hombres y no como fuente inacabable de riquezas y de progreso para unos cuantos.</vt:lpstr>
      <vt:lpstr>Pensaba que el nuevo dominio del hombre y la técnica sobre la naturaleza podría emprender un gran cambio  con las ideas del Conde se visualizan análisis de formaciones sociales a partir de estudios de los distintos sistemas de organización de las fuerzas productivas. </vt:lpstr>
      <vt:lpstr>Saint-Simon para conocer los problemas sociales retoma los avances metodológicos de las ciencias naturales, lo cual le provocó confusiones al momento de su análisis, plasmando ciertas contradicciones; causa que también lo hacen identificarse como pensador utópico.</vt:lpstr>
      <vt:lpstr>Actividad:  De los conceptos plasmados en las diapositivas anteriores: subraya aquellos desconocidos e investiga al respecto.</vt:lpstr>
      <vt:lpstr>Actividad:</vt:lpstr>
      <vt:lpstr>Bibliografía</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Sociología clásica francesa</dc:title>
  <dc:creator>Angeles Cienfuegos Velasco</dc:creator>
  <cp:lastModifiedBy>CONTRERAS_CIENFUEGOS</cp:lastModifiedBy>
  <cp:revision>28</cp:revision>
  <dcterms:created xsi:type="dcterms:W3CDTF">2018-09-28T14:44:19Z</dcterms:created>
  <dcterms:modified xsi:type="dcterms:W3CDTF">2018-09-29T00:11:27Z</dcterms:modified>
</cp:coreProperties>
</file>