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46"/>
  </p:notesMasterIdLst>
  <p:handoutMasterIdLst>
    <p:handoutMasterId r:id="rId4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98" r:id="rId17"/>
    <p:sldId id="271" r:id="rId18"/>
    <p:sldId id="272" r:id="rId19"/>
    <p:sldId id="297"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7" r:id="rId34"/>
    <p:sldId id="288" r:id="rId35"/>
    <p:sldId id="289" r:id="rId36"/>
    <p:sldId id="290" r:id="rId37"/>
    <p:sldId id="291" r:id="rId38"/>
    <p:sldId id="296" r:id="rId39"/>
    <p:sldId id="292" r:id="rId40"/>
    <p:sldId id="299" r:id="rId41"/>
    <p:sldId id="293" r:id="rId42"/>
    <p:sldId id="294" r:id="rId43"/>
    <p:sldId id="300" r:id="rId44"/>
    <p:sldId id="301" r:id="rId45"/>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modifyVerifier cryptProviderType="rsaFull" cryptAlgorithmClass="hash" cryptAlgorithmType="typeAny" cryptAlgorithmSid="4" spinCount="100000" saltData="qZfhgOcXjh8cYD1UE7PvJg==" hashData="FLwD5ogPuPF68l1sOa+DzpB/WjM="/>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25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1A53B3-72AE-49B9-8014-324466505F73}" type="doc">
      <dgm:prSet loTypeId="urn:microsoft.com/office/officeart/2005/8/layout/venn1" loCatId="relationship" qsTypeId="urn:microsoft.com/office/officeart/2005/8/quickstyle/simple1" qsCatId="simple" csTypeId="urn:microsoft.com/office/officeart/2005/8/colors/accent0_2" csCatId="mainScheme"/>
      <dgm:spPr/>
    </dgm:pt>
    <dgm:pt modelId="{DC7CA29B-92FE-4FC6-AC85-3E991CEB2BC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a:ln/>
              <a:effectLst/>
              <a:latin typeface="Arial" charset="0"/>
            </a:rPr>
            <a:t>Sujeto</a:t>
          </a:r>
          <a:endParaRPr kumimoji="0" lang="es-MX" b="0" i="0" u="none" strike="noStrike" cap="none" normalizeH="0" baseline="0" dirty="0">
            <a:ln/>
            <a:effectLst/>
            <a:latin typeface="Arial" charset="0"/>
          </a:endParaRPr>
        </a:p>
      </dgm:t>
    </dgm:pt>
    <dgm:pt modelId="{F8D39DC8-5BA3-435B-AD0B-B57F38C39B76}" type="parTrans" cxnId="{DB18C99C-27EF-4D00-9ACD-8E3C0EB851EB}">
      <dgm:prSet/>
      <dgm:spPr/>
      <dgm:t>
        <a:bodyPr/>
        <a:lstStyle/>
        <a:p>
          <a:endParaRPr lang="es-MX"/>
        </a:p>
      </dgm:t>
    </dgm:pt>
    <dgm:pt modelId="{2F0853C6-707F-4BD1-8081-C4712CABC00C}" type="sibTrans" cxnId="{DB18C99C-27EF-4D00-9ACD-8E3C0EB851EB}">
      <dgm:prSet/>
      <dgm:spPr/>
      <dgm:t>
        <a:bodyPr/>
        <a:lstStyle/>
        <a:p>
          <a:endParaRPr lang="es-MX"/>
        </a:p>
      </dgm:t>
    </dgm:pt>
    <dgm:pt modelId="{98968C57-69A5-468D-87E0-B2465E6D753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a:ln/>
              <a:effectLst/>
              <a:latin typeface="Arial" charset="0"/>
            </a:rPr>
            <a:t>Conocimiento</a:t>
          </a:r>
          <a:endParaRPr kumimoji="0" lang="es-MX" b="0" i="0" u="none" strike="noStrike" cap="none" normalizeH="0" baseline="0" dirty="0">
            <a:ln/>
            <a:effectLst/>
            <a:latin typeface="Arial" charset="0"/>
          </a:endParaRPr>
        </a:p>
      </dgm:t>
    </dgm:pt>
    <dgm:pt modelId="{B537539A-905E-4790-8A9E-FC5CCAD66FD2}" type="parTrans" cxnId="{0CB3F5D3-BA38-432B-ABF4-2BAFAF0A720B}">
      <dgm:prSet/>
      <dgm:spPr/>
      <dgm:t>
        <a:bodyPr/>
        <a:lstStyle/>
        <a:p>
          <a:endParaRPr lang="es-MX"/>
        </a:p>
      </dgm:t>
    </dgm:pt>
    <dgm:pt modelId="{2BC5D62F-46B6-4CA1-8441-488F3C9F88F1}" type="sibTrans" cxnId="{0CB3F5D3-BA38-432B-ABF4-2BAFAF0A720B}">
      <dgm:prSet/>
      <dgm:spPr/>
      <dgm:t>
        <a:bodyPr/>
        <a:lstStyle/>
        <a:p>
          <a:endParaRPr lang="es-MX"/>
        </a:p>
      </dgm:t>
    </dgm:pt>
    <dgm:pt modelId="{288701BD-4CDB-4168-AFAC-9CA2B69A358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a:ln/>
              <a:effectLst/>
              <a:latin typeface="Arial" charset="0"/>
            </a:rPr>
            <a:t>Objeto</a:t>
          </a:r>
          <a:endParaRPr kumimoji="0" lang="es-MX" b="0" i="0" u="none" strike="noStrike" cap="none" normalizeH="0" baseline="0" dirty="0">
            <a:ln/>
            <a:effectLst/>
            <a:latin typeface="Arial" charset="0"/>
          </a:endParaRPr>
        </a:p>
      </dgm:t>
    </dgm:pt>
    <dgm:pt modelId="{B44932F3-2204-44F8-ABD4-3ED8AE3D0366}" type="parTrans" cxnId="{270E83DE-58CA-4023-9B1E-5A5A576FADBF}">
      <dgm:prSet/>
      <dgm:spPr/>
      <dgm:t>
        <a:bodyPr/>
        <a:lstStyle/>
        <a:p>
          <a:endParaRPr lang="es-MX"/>
        </a:p>
      </dgm:t>
    </dgm:pt>
    <dgm:pt modelId="{7A49694F-A5EF-456F-AE2E-B88DC6187860}" type="sibTrans" cxnId="{270E83DE-58CA-4023-9B1E-5A5A576FADBF}">
      <dgm:prSet/>
      <dgm:spPr/>
      <dgm:t>
        <a:bodyPr/>
        <a:lstStyle/>
        <a:p>
          <a:endParaRPr lang="es-MX"/>
        </a:p>
      </dgm:t>
    </dgm:pt>
    <dgm:pt modelId="{4BA9FE97-1F10-4212-AA20-F2F3F6ABB70B}" type="pres">
      <dgm:prSet presAssocID="{541A53B3-72AE-49B9-8014-324466505F73}" presName="compositeShape" presStyleCnt="0">
        <dgm:presLayoutVars>
          <dgm:chMax val="7"/>
          <dgm:dir/>
          <dgm:resizeHandles val="exact"/>
        </dgm:presLayoutVars>
      </dgm:prSet>
      <dgm:spPr/>
    </dgm:pt>
    <dgm:pt modelId="{7F979D9B-B01A-45BB-AE24-B238ECD8F136}" type="pres">
      <dgm:prSet presAssocID="{DC7CA29B-92FE-4FC6-AC85-3E991CEB2BC4}" presName="circ1" presStyleLbl="vennNode1" presStyleIdx="0" presStyleCnt="3"/>
      <dgm:spPr/>
    </dgm:pt>
    <dgm:pt modelId="{6133605A-4637-4171-A771-B703604C20A1}" type="pres">
      <dgm:prSet presAssocID="{DC7CA29B-92FE-4FC6-AC85-3E991CEB2BC4}" presName="circ1Tx" presStyleLbl="revTx" presStyleIdx="0" presStyleCnt="0">
        <dgm:presLayoutVars>
          <dgm:chMax val="0"/>
          <dgm:chPref val="0"/>
          <dgm:bulletEnabled val="1"/>
        </dgm:presLayoutVars>
      </dgm:prSet>
      <dgm:spPr/>
    </dgm:pt>
    <dgm:pt modelId="{8A541205-7A32-4FFC-B1F7-481D93D26AC5}" type="pres">
      <dgm:prSet presAssocID="{98968C57-69A5-468D-87E0-B2465E6D753F}" presName="circ2" presStyleLbl="vennNode1" presStyleIdx="1" presStyleCnt="3"/>
      <dgm:spPr/>
    </dgm:pt>
    <dgm:pt modelId="{E633D51C-BC84-45C7-AAE7-EA4E2B5BDD9C}" type="pres">
      <dgm:prSet presAssocID="{98968C57-69A5-468D-87E0-B2465E6D753F}" presName="circ2Tx" presStyleLbl="revTx" presStyleIdx="0" presStyleCnt="0">
        <dgm:presLayoutVars>
          <dgm:chMax val="0"/>
          <dgm:chPref val="0"/>
          <dgm:bulletEnabled val="1"/>
        </dgm:presLayoutVars>
      </dgm:prSet>
      <dgm:spPr/>
    </dgm:pt>
    <dgm:pt modelId="{67939B6A-AEFF-4DC8-9961-90578ED0E8E4}" type="pres">
      <dgm:prSet presAssocID="{288701BD-4CDB-4168-AFAC-9CA2B69A3587}" presName="circ3" presStyleLbl="vennNode1" presStyleIdx="2" presStyleCnt="3"/>
      <dgm:spPr/>
    </dgm:pt>
    <dgm:pt modelId="{3B5F7266-4E7D-4370-9698-6F3FA0ACE012}" type="pres">
      <dgm:prSet presAssocID="{288701BD-4CDB-4168-AFAC-9CA2B69A3587}" presName="circ3Tx" presStyleLbl="revTx" presStyleIdx="0" presStyleCnt="0">
        <dgm:presLayoutVars>
          <dgm:chMax val="0"/>
          <dgm:chPref val="0"/>
          <dgm:bulletEnabled val="1"/>
        </dgm:presLayoutVars>
      </dgm:prSet>
      <dgm:spPr/>
    </dgm:pt>
  </dgm:ptLst>
  <dgm:cxnLst>
    <dgm:cxn modelId="{910EA21D-0461-490E-B9F7-457076543E01}" type="presOf" srcId="{288701BD-4CDB-4168-AFAC-9CA2B69A3587}" destId="{3B5F7266-4E7D-4370-9698-6F3FA0ACE012}" srcOrd="1" destOrd="0" presId="urn:microsoft.com/office/officeart/2005/8/layout/venn1"/>
    <dgm:cxn modelId="{4471C023-E7B8-4000-BFBE-9E64238A4DA9}" type="presOf" srcId="{98968C57-69A5-468D-87E0-B2465E6D753F}" destId="{E633D51C-BC84-45C7-AAE7-EA4E2B5BDD9C}" srcOrd="1" destOrd="0" presId="urn:microsoft.com/office/officeart/2005/8/layout/venn1"/>
    <dgm:cxn modelId="{39D92927-91CF-43C0-8483-751BCF97C073}" type="presOf" srcId="{DC7CA29B-92FE-4FC6-AC85-3E991CEB2BC4}" destId="{7F979D9B-B01A-45BB-AE24-B238ECD8F136}" srcOrd="0" destOrd="0" presId="urn:microsoft.com/office/officeart/2005/8/layout/venn1"/>
    <dgm:cxn modelId="{B49CE96B-DC9C-46C3-998C-936AE826DB40}" type="presOf" srcId="{DC7CA29B-92FE-4FC6-AC85-3E991CEB2BC4}" destId="{6133605A-4637-4171-A771-B703604C20A1}" srcOrd="1" destOrd="0" presId="urn:microsoft.com/office/officeart/2005/8/layout/venn1"/>
    <dgm:cxn modelId="{4E0A1689-95A0-407E-8ECA-BC3A32C33AB9}" type="presOf" srcId="{98968C57-69A5-468D-87E0-B2465E6D753F}" destId="{8A541205-7A32-4FFC-B1F7-481D93D26AC5}" srcOrd="0" destOrd="0" presId="urn:microsoft.com/office/officeart/2005/8/layout/venn1"/>
    <dgm:cxn modelId="{DB18C99C-27EF-4D00-9ACD-8E3C0EB851EB}" srcId="{541A53B3-72AE-49B9-8014-324466505F73}" destId="{DC7CA29B-92FE-4FC6-AC85-3E991CEB2BC4}" srcOrd="0" destOrd="0" parTransId="{F8D39DC8-5BA3-435B-AD0B-B57F38C39B76}" sibTransId="{2F0853C6-707F-4BD1-8081-C4712CABC00C}"/>
    <dgm:cxn modelId="{E41430A8-0384-4368-9F46-A240518FB6D8}" type="presOf" srcId="{541A53B3-72AE-49B9-8014-324466505F73}" destId="{4BA9FE97-1F10-4212-AA20-F2F3F6ABB70B}" srcOrd="0" destOrd="0" presId="urn:microsoft.com/office/officeart/2005/8/layout/venn1"/>
    <dgm:cxn modelId="{0CB3F5D3-BA38-432B-ABF4-2BAFAF0A720B}" srcId="{541A53B3-72AE-49B9-8014-324466505F73}" destId="{98968C57-69A5-468D-87E0-B2465E6D753F}" srcOrd="1" destOrd="0" parTransId="{B537539A-905E-4790-8A9E-FC5CCAD66FD2}" sibTransId="{2BC5D62F-46B6-4CA1-8441-488F3C9F88F1}"/>
    <dgm:cxn modelId="{270E83DE-58CA-4023-9B1E-5A5A576FADBF}" srcId="{541A53B3-72AE-49B9-8014-324466505F73}" destId="{288701BD-4CDB-4168-AFAC-9CA2B69A3587}" srcOrd="2" destOrd="0" parTransId="{B44932F3-2204-44F8-ABD4-3ED8AE3D0366}" sibTransId="{7A49694F-A5EF-456F-AE2E-B88DC6187860}"/>
    <dgm:cxn modelId="{867D51F7-793F-41AD-B641-A08D3BF34DD2}" type="presOf" srcId="{288701BD-4CDB-4168-AFAC-9CA2B69A3587}" destId="{67939B6A-AEFF-4DC8-9961-90578ED0E8E4}" srcOrd="0" destOrd="0" presId="urn:microsoft.com/office/officeart/2005/8/layout/venn1"/>
    <dgm:cxn modelId="{003B69A8-9D56-4B70-A3DB-8D9BF01EA8E8}" type="presParOf" srcId="{4BA9FE97-1F10-4212-AA20-F2F3F6ABB70B}" destId="{7F979D9B-B01A-45BB-AE24-B238ECD8F136}" srcOrd="0" destOrd="0" presId="urn:microsoft.com/office/officeart/2005/8/layout/venn1"/>
    <dgm:cxn modelId="{83A1287D-266E-41B1-AEF3-01F800F0A16B}" type="presParOf" srcId="{4BA9FE97-1F10-4212-AA20-F2F3F6ABB70B}" destId="{6133605A-4637-4171-A771-B703604C20A1}" srcOrd="1" destOrd="0" presId="urn:microsoft.com/office/officeart/2005/8/layout/venn1"/>
    <dgm:cxn modelId="{2B25A04C-9E0A-4E99-8000-D1C1D8389B61}" type="presParOf" srcId="{4BA9FE97-1F10-4212-AA20-F2F3F6ABB70B}" destId="{8A541205-7A32-4FFC-B1F7-481D93D26AC5}" srcOrd="2" destOrd="0" presId="urn:microsoft.com/office/officeart/2005/8/layout/venn1"/>
    <dgm:cxn modelId="{A907B47C-02C9-4C78-ACCF-889688F3F822}" type="presParOf" srcId="{4BA9FE97-1F10-4212-AA20-F2F3F6ABB70B}" destId="{E633D51C-BC84-45C7-AAE7-EA4E2B5BDD9C}" srcOrd="3" destOrd="0" presId="urn:microsoft.com/office/officeart/2005/8/layout/venn1"/>
    <dgm:cxn modelId="{EE2EC2B2-F80A-4D04-AE4E-096B846450E0}" type="presParOf" srcId="{4BA9FE97-1F10-4212-AA20-F2F3F6ABB70B}" destId="{67939B6A-AEFF-4DC8-9961-90578ED0E8E4}" srcOrd="4" destOrd="0" presId="urn:microsoft.com/office/officeart/2005/8/layout/venn1"/>
    <dgm:cxn modelId="{4ABFFA87-24DA-47BF-BD8F-322428FD2B63}" type="presParOf" srcId="{4BA9FE97-1F10-4212-AA20-F2F3F6ABB70B}" destId="{3B5F7266-4E7D-4370-9698-6F3FA0ACE012}"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E24535-8CB3-4617-8C9C-1E689E8D0EE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B07E58E-9272-4F54-8CFD-28C8A8CEE3DA}">
      <dgm:prSet phldrT="[Text]"/>
      <dgm:spPr/>
      <dgm:t>
        <a:bodyPr/>
        <a:lstStyle/>
        <a:p>
          <a:r>
            <a:rPr lang="es-MX" dirty="0"/>
            <a:t>Teoría de la Evolución</a:t>
          </a:r>
        </a:p>
      </dgm:t>
    </dgm:pt>
    <dgm:pt modelId="{9526C530-B3ED-4726-8D95-21D04B56B90D}" type="parTrans" cxnId="{EB1C2BC9-489F-4425-9BC9-9EC9171C505E}">
      <dgm:prSet/>
      <dgm:spPr/>
      <dgm:t>
        <a:bodyPr/>
        <a:lstStyle/>
        <a:p>
          <a:endParaRPr lang="es-MX"/>
        </a:p>
      </dgm:t>
    </dgm:pt>
    <dgm:pt modelId="{FBA5687F-7F09-4C4B-AF90-FBF63B844795}" type="sibTrans" cxnId="{EB1C2BC9-489F-4425-9BC9-9EC9171C505E}">
      <dgm:prSet/>
      <dgm:spPr/>
      <dgm:t>
        <a:bodyPr/>
        <a:lstStyle/>
        <a:p>
          <a:endParaRPr lang="es-MX"/>
        </a:p>
      </dgm:t>
    </dgm:pt>
    <dgm:pt modelId="{8BCB5868-B50E-4375-B14E-3C4516B2F00D}">
      <dgm:prSet phldrT="[Text]"/>
      <dgm:spPr/>
      <dgm:t>
        <a:bodyPr/>
        <a:lstStyle/>
        <a:p>
          <a:r>
            <a:rPr lang="es-MX" dirty="0"/>
            <a:t>Teoría de la Relatividad</a:t>
          </a:r>
        </a:p>
      </dgm:t>
    </dgm:pt>
    <dgm:pt modelId="{ABDDA6C8-8506-4D08-82EF-C9E3370F6D81}" type="parTrans" cxnId="{28C43299-E1D1-4ADF-B573-179E94706DF0}">
      <dgm:prSet/>
      <dgm:spPr/>
      <dgm:t>
        <a:bodyPr/>
        <a:lstStyle/>
        <a:p>
          <a:endParaRPr lang="es-MX"/>
        </a:p>
      </dgm:t>
    </dgm:pt>
    <dgm:pt modelId="{E05E0679-8CD9-4711-8669-7E1B466C0442}" type="sibTrans" cxnId="{28C43299-E1D1-4ADF-B573-179E94706DF0}">
      <dgm:prSet/>
      <dgm:spPr/>
      <dgm:t>
        <a:bodyPr/>
        <a:lstStyle/>
        <a:p>
          <a:endParaRPr lang="es-MX"/>
        </a:p>
      </dgm:t>
    </dgm:pt>
    <dgm:pt modelId="{B92C98A1-D89F-4A1F-9E1B-DC808C3A4BBE}">
      <dgm:prSet phldrT="[Text]"/>
      <dgm:spPr/>
      <dgm:t>
        <a:bodyPr/>
        <a:lstStyle/>
        <a:p>
          <a:r>
            <a:rPr lang="es-MX" dirty="0"/>
            <a:t>Teoría Geopolítica</a:t>
          </a:r>
        </a:p>
      </dgm:t>
    </dgm:pt>
    <dgm:pt modelId="{AB920B9F-C68C-4F89-A026-E0178141DC99}" type="parTrans" cxnId="{81435BB4-51C0-4BA0-AAEB-662CD7EAE772}">
      <dgm:prSet/>
      <dgm:spPr/>
      <dgm:t>
        <a:bodyPr/>
        <a:lstStyle/>
        <a:p>
          <a:endParaRPr lang="es-MX"/>
        </a:p>
      </dgm:t>
    </dgm:pt>
    <dgm:pt modelId="{25ACFF89-C4E3-456E-B8B3-92D058AB4ADF}" type="sibTrans" cxnId="{81435BB4-51C0-4BA0-AAEB-662CD7EAE772}">
      <dgm:prSet/>
      <dgm:spPr/>
      <dgm:t>
        <a:bodyPr/>
        <a:lstStyle/>
        <a:p>
          <a:endParaRPr lang="es-MX"/>
        </a:p>
      </dgm:t>
    </dgm:pt>
    <dgm:pt modelId="{A31D31DD-F347-4664-8FA9-FC18474A21EA}" type="pres">
      <dgm:prSet presAssocID="{05E24535-8CB3-4617-8C9C-1E689E8D0EE9}" presName="diagram" presStyleCnt="0">
        <dgm:presLayoutVars>
          <dgm:dir/>
          <dgm:resizeHandles val="exact"/>
        </dgm:presLayoutVars>
      </dgm:prSet>
      <dgm:spPr/>
    </dgm:pt>
    <dgm:pt modelId="{9BB3FD39-25F0-4ED8-BB96-E976A7B217EE}" type="pres">
      <dgm:prSet presAssocID="{FB07E58E-9272-4F54-8CFD-28C8A8CEE3DA}" presName="node" presStyleLbl="node1" presStyleIdx="0" presStyleCnt="3">
        <dgm:presLayoutVars>
          <dgm:bulletEnabled val="1"/>
        </dgm:presLayoutVars>
      </dgm:prSet>
      <dgm:spPr/>
    </dgm:pt>
    <dgm:pt modelId="{5FBFEC30-37CC-43D3-B57E-2D6284D46916}" type="pres">
      <dgm:prSet presAssocID="{FBA5687F-7F09-4C4B-AF90-FBF63B844795}" presName="sibTrans" presStyleCnt="0"/>
      <dgm:spPr/>
    </dgm:pt>
    <dgm:pt modelId="{F5618D3C-7406-469C-B988-75025AD3B94C}" type="pres">
      <dgm:prSet presAssocID="{8BCB5868-B50E-4375-B14E-3C4516B2F00D}" presName="node" presStyleLbl="node1" presStyleIdx="1" presStyleCnt="3">
        <dgm:presLayoutVars>
          <dgm:bulletEnabled val="1"/>
        </dgm:presLayoutVars>
      </dgm:prSet>
      <dgm:spPr/>
    </dgm:pt>
    <dgm:pt modelId="{98D4EBB2-6B67-4C0A-849F-574187EE48AB}" type="pres">
      <dgm:prSet presAssocID="{E05E0679-8CD9-4711-8669-7E1B466C0442}" presName="sibTrans" presStyleCnt="0"/>
      <dgm:spPr/>
    </dgm:pt>
    <dgm:pt modelId="{88AAB9C7-B5F0-4D51-AAC5-5D3B7190CCFC}" type="pres">
      <dgm:prSet presAssocID="{B92C98A1-D89F-4A1F-9E1B-DC808C3A4BBE}" presName="node" presStyleLbl="node1" presStyleIdx="2" presStyleCnt="3">
        <dgm:presLayoutVars>
          <dgm:bulletEnabled val="1"/>
        </dgm:presLayoutVars>
      </dgm:prSet>
      <dgm:spPr/>
    </dgm:pt>
  </dgm:ptLst>
  <dgm:cxnLst>
    <dgm:cxn modelId="{B840F46B-AE03-4E50-BD99-085D5C4668D8}" type="presOf" srcId="{B92C98A1-D89F-4A1F-9E1B-DC808C3A4BBE}" destId="{88AAB9C7-B5F0-4D51-AAC5-5D3B7190CCFC}" srcOrd="0" destOrd="0" presId="urn:microsoft.com/office/officeart/2005/8/layout/default"/>
    <dgm:cxn modelId="{3A2CCA74-D778-40B6-9C78-82D7FC629AC3}" type="presOf" srcId="{FB07E58E-9272-4F54-8CFD-28C8A8CEE3DA}" destId="{9BB3FD39-25F0-4ED8-BB96-E976A7B217EE}" srcOrd="0" destOrd="0" presId="urn:microsoft.com/office/officeart/2005/8/layout/default"/>
    <dgm:cxn modelId="{28C43299-E1D1-4ADF-B573-179E94706DF0}" srcId="{05E24535-8CB3-4617-8C9C-1E689E8D0EE9}" destId="{8BCB5868-B50E-4375-B14E-3C4516B2F00D}" srcOrd="1" destOrd="0" parTransId="{ABDDA6C8-8506-4D08-82EF-C9E3370F6D81}" sibTransId="{E05E0679-8CD9-4711-8669-7E1B466C0442}"/>
    <dgm:cxn modelId="{81435BB4-51C0-4BA0-AAEB-662CD7EAE772}" srcId="{05E24535-8CB3-4617-8C9C-1E689E8D0EE9}" destId="{B92C98A1-D89F-4A1F-9E1B-DC808C3A4BBE}" srcOrd="2" destOrd="0" parTransId="{AB920B9F-C68C-4F89-A026-E0178141DC99}" sibTransId="{25ACFF89-C4E3-456E-B8B3-92D058AB4ADF}"/>
    <dgm:cxn modelId="{EB1C2BC9-489F-4425-9BC9-9EC9171C505E}" srcId="{05E24535-8CB3-4617-8C9C-1E689E8D0EE9}" destId="{FB07E58E-9272-4F54-8CFD-28C8A8CEE3DA}" srcOrd="0" destOrd="0" parTransId="{9526C530-B3ED-4726-8D95-21D04B56B90D}" sibTransId="{FBA5687F-7F09-4C4B-AF90-FBF63B844795}"/>
    <dgm:cxn modelId="{9AEBA6E8-DE6C-4F9D-8D0D-2976B9966D64}" type="presOf" srcId="{8BCB5868-B50E-4375-B14E-3C4516B2F00D}" destId="{F5618D3C-7406-469C-B988-75025AD3B94C}" srcOrd="0" destOrd="0" presId="urn:microsoft.com/office/officeart/2005/8/layout/default"/>
    <dgm:cxn modelId="{3C544FEC-93C8-4506-8F33-446E2C60DD0C}" type="presOf" srcId="{05E24535-8CB3-4617-8C9C-1E689E8D0EE9}" destId="{A31D31DD-F347-4664-8FA9-FC18474A21EA}" srcOrd="0" destOrd="0" presId="urn:microsoft.com/office/officeart/2005/8/layout/default"/>
    <dgm:cxn modelId="{034C4381-3085-4795-A7A8-BB8A59D69AEF}" type="presParOf" srcId="{A31D31DD-F347-4664-8FA9-FC18474A21EA}" destId="{9BB3FD39-25F0-4ED8-BB96-E976A7B217EE}" srcOrd="0" destOrd="0" presId="urn:microsoft.com/office/officeart/2005/8/layout/default"/>
    <dgm:cxn modelId="{C7D1236C-A7CC-4B77-AC6C-D681BC03BC07}" type="presParOf" srcId="{A31D31DD-F347-4664-8FA9-FC18474A21EA}" destId="{5FBFEC30-37CC-43D3-B57E-2D6284D46916}" srcOrd="1" destOrd="0" presId="urn:microsoft.com/office/officeart/2005/8/layout/default"/>
    <dgm:cxn modelId="{E29DA16C-10C2-4D8B-A73B-E59CADB92CD2}" type="presParOf" srcId="{A31D31DD-F347-4664-8FA9-FC18474A21EA}" destId="{F5618D3C-7406-469C-B988-75025AD3B94C}" srcOrd="2" destOrd="0" presId="urn:microsoft.com/office/officeart/2005/8/layout/default"/>
    <dgm:cxn modelId="{7EE1510B-2894-40E5-A268-EC9639FDFECD}" type="presParOf" srcId="{A31D31DD-F347-4664-8FA9-FC18474A21EA}" destId="{98D4EBB2-6B67-4C0A-849F-574187EE48AB}" srcOrd="3" destOrd="0" presId="urn:microsoft.com/office/officeart/2005/8/layout/default"/>
    <dgm:cxn modelId="{5287D800-FC57-4897-8D61-D34760A6CD8E}" type="presParOf" srcId="{A31D31DD-F347-4664-8FA9-FC18474A21EA}" destId="{88AAB9C7-B5F0-4D51-AAC5-5D3B7190CCFC}"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21EF13-C92F-4C46-BCEC-C54B993CD3E7}" type="doc">
      <dgm:prSet loTypeId="urn:microsoft.com/office/officeart/2005/8/layout/process1" loCatId="process" qsTypeId="urn:microsoft.com/office/officeart/2005/8/quickstyle/simple1" qsCatId="simple" csTypeId="urn:microsoft.com/office/officeart/2005/8/colors/accent1_2" csCatId="accent1" phldr="1"/>
      <dgm:spPr/>
    </dgm:pt>
    <dgm:pt modelId="{840E7E07-0D7D-42C4-B963-1A7502B45B82}">
      <dgm:prSet phldrT="[Text]"/>
      <dgm:spPr/>
      <dgm:t>
        <a:bodyPr/>
        <a:lstStyle/>
        <a:p>
          <a:r>
            <a:rPr lang="es-ES_tradnl" dirty="0">
              <a:latin typeface="Arial" charset="0"/>
            </a:rPr>
            <a:t>descripción</a:t>
          </a:r>
          <a:endParaRPr lang="es-MX" dirty="0"/>
        </a:p>
      </dgm:t>
    </dgm:pt>
    <dgm:pt modelId="{0E8EB9E3-ACB5-4C04-8190-FA20C2846286}" type="parTrans" cxnId="{0BC3173E-C13A-4722-B90A-4554AAE02663}">
      <dgm:prSet/>
      <dgm:spPr/>
      <dgm:t>
        <a:bodyPr/>
        <a:lstStyle/>
        <a:p>
          <a:endParaRPr lang="es-MX"/>
        </a:p>
      </dgm:t>
    </dgm:pt>
    <dgm:pt modelId="{0148078F-DB84-4FA4-AAB9-9AE0BB883801}" type="sibTrans" cxnId="{0BC3173E-C13A-4722-B90A-4554AAE02663}">
      <dgm:prSet/>
      <dgm:spPr/>
      <dgm:t>
        <a:bodyPr/>
        <a:lstStyle/>
        <a:p>
          <a:endParaRPr lang="es-MX"/>
        </a:p>
      </dgm:t>
    </dgm:pt>
    <dgm:pt modelId="{6A1FD235-F1B0-49B1-9DD8-7A80358E83F9}">
      <dgm:prSet phldrT="[Text]"/>
      <dgm:spPr/>
      <dgm:t>
        <a:bodyPr/>
        <a:lstStyle/>
        <a:p>
          <a:r>
            <a:rPr lang="es-ES_tradnl" dirty="0">
              <a:latin typeface="Arial" charset="0"/>
            </a:rPr>
            <a:t>explicación</a:t>
          </a:r>
          <a:endParaRPr lang="es-MX" dirty="0"/>
        </a:p>
      </dgm:t>
    </dgm:pt>
    <dgm:pt modelId="{6A472C61-A389-4EF3-A59A-1709433D8828}" type="parTrans" cxnId="{C728B4D2-915C-485A-9C20-A43893E31CA9}">
      <dgm:prSet/>
      <dgm:spPr/>
      <dgm:t>
        <a:bodyPr/>
        <a:lstStyle/>
        <a:p>
          <a:endParaRPr lang="es-MX"/>
        </a:p>
      </dgm:t>
    </dgm:pt>
    <dgm:pt modelId="{6A08B6EC-649C-4C92-A451-00A37EA184FF}" type="sibTrans" cxnId="{C728B4D2-915C-485A-9C20-A43893E31CA9}">
      <dgm:prSet/>
      <dgm:spPr/>
      <dgm:t>
        <a:bodyPr/>
        <a:lstStyle/>
        <a:p>
          <a:endParaRPr lang="es-MX"/>
        </a:p>
      </dgm:t>
    </dgm:pt>
    <dgm:pt modelId="{D845F7EB-EF81-4B1C-A8FC-5F225D38457D}">
      <dgm:prSet phldrT="[Text]"/>
      <dgm:spPr/>
      <dgm:t>
        <a:bodyPr/>
        <a:lstStyle/>
        <a:p>
          <a:r>
            <a:rPr lang="es-ES_tradnl" dirty="0">
              <a:latin typeface="Arial" charset="0"/>
            </a:rPr>
            <a:t>predicción</a:t>
          </a:r>
          <a:endParaRPr lang="es-MX" dirty="0"/>
        </a:p>
      </dgm:t>
    </dgm:pt>
    <dgm:pt modelId="{7081C9BC-3958-4AF0-8AD9-225089B41CBF}" type="parTrans" cxnId="{E017D914-119B-4205-BB97-4229C9AAD0F4}">
      <dgm:prSet/>
      <dgm:spPr/>
      <dgm:t>
        <a:bodyPr/>
        <a:lstStyle/>
        <a:p>
          <a:endParaRPr lang="es-MX"/>
        </a:p>
      </dgm:t>
    </dgm:pt>
    <dgm:pt modelId="{83D85670-52B0-44B6-868F-019EB45673EF}" type="sibTrans" cxnId="{E017D914-119B-4205-BB97-4229C9AAD0F4}">
      <dgm:prSet/>
      <dgm:spPr/>
      <dgm:t>
        <a:bodyPr/>
        <a:lstStyle/>
        <a:p>
          <a:endParaRPr lang="es-MX"/>
        </a:p>
      </dgm:t>
    </dgm:pt>
    <dgm:pt modelId="{A8D64900-6689-4A9C-8C82-8D5515656E44}" type="pres">
      <dgm:prSet presAssocID="{0321EF13-C92F-4C46-BCEC-C54B993CD3E7}" presName="Name0" presStyleCnt="0">
        <dgm:presLayoutVars>
          <dgm:dir/>
          <dgm:resizeHandles val="exact"/>
        </dgm:presLayoutVars>
      </dgm:prSet>
      <dgm:spPr/>
    </dgm:pt>
    <dgm:pt modelId="{F03F1B45-B2CF-4B67-9946-B2E477D0C346}" type="pres">
      <dgm:prSet presAssocID="{840E7E07-0D7D-42C4-B963-1A7502B45B82}" presName="node" presStyleLbl="node1" presStyleIdx="0" presStyleCnt="3">
        <dgm:presLayoutVars>
          <dgm:bulletEnabled val="1"/>
        </dgm:presLayoutVars>
      </dgm:prSet>
      <dgm:spPr/>
    </dgm:pt>
    <dgm:pt modelId="{E18AF733-2101-4797-ADA9-27F407488BC8}" type="pres">
      <dgm:prSet presAssocID="{0148078F-DB84-4FA4-AAB9-9AE0BB883801}" presName="sibTrans" presStyleLbl="sibTrans2D1" presStyleIdx="0" presStyleCnt="2"/>
      <dgm:spPr/>
    </dgm:pt>
    <dgm:pt modelId="{D1780EB9-B111-4384-85B8-3092EBE4EEE8}" type="pres">
      <dgm:prSet presAssocID="{0148078F-DB84-4FA4-AAB9-9AE0BB883801}" presName="connectorText" presStyleLbl="sibTrans2D1" presStyleIdx="0" presStyleCnt="2"/>
      <dgm:spPr/>
    </dgm:pt>
    <dgm:pt modelId="{8B357108-C11C-4FA9-948D-F49EF59E561D}" type="pres">
      <dgm:prSet presAssocID="{6A1FD235-F1B0-49B1-9DD8-7A80358E83F9}" presName="node" presStyleLbl="node1" presStyleIdx="1" presStyleCnt="3">
        <dgm:presLayoutVars>
          <dgm:bulletEnabled val="1"/>
        </dgm:presLayoutVars>
      </dgm:prSet>
      <dgm:spPr/>
    </dgm:pt>
    <dgm:pt modelId="{C1B65CEC-5E07-4D98-8047-6CDDF6F9F5EE}" type="pres">
      <dgm:prSet presAssocID="{6A08B6EC-649C-4C92-A451-00A37EA184FF}" presName="sibTrans" presStyleLbl="sibTrans2D1" presStyleIdx="1" presStyleCnt="2"/>
      <dgm:spPr/>
    </dgm:pt>
    <dgm:pt modelId="{5D0134DF-7D47-4312-A704-C1D950072666}" type="pres">
      <dgm:prSet presAssocID="{6A08B6EC-649C-4C92-A451-00A37EA184FF}" presName="connectorText" presStyleLbl="sibTrans2D1" presStyleIdx="1" presStyleCnt="2"/>
      <dgm:spPr/>
    </dgm:pt>
    <dgm:pt modelId="{19D26B26-D70D-4650-BFF5-DAF6ECB516F6}" type="pres">
      <dgm:prSet presAssocID="{D845F7EB-EF81-4B1C-A8FC-5F225D38457D}" presName="node" presStyleLbl="node1" presStyleIdx="2" presStyleCnt="3">
        <dgm:presLayoutVars>
          <dgm:bulletEnabled val="1"/>
        </dgm:presLayoutVars>
      </dgm:prSet>
      <dgm:spPr/>
    </dgm:pt>
  </dgm:ptLst>
  <dgm:cxnLst>
    <dgm:cxn modelId="{4054B50E-2B46-4AD4-A3B4-586FBC3AE92D}" type="presOf" srcId="{6A08B6EC-649C-4C92-A451-00A37EA184FF}" destId="{5D0134DF-7D47-4312-A704-C1D950072666}" srcOrd="1" destOrd="0" presId="urn:microsoft.com/office/officeart/2005/8/layout/process1"/>
    <dgm:cxn modelId="{E017D914-119B-4205-BB97-4229C9AAD0F4}" srcId="{0321EF13-C92F-4C46-BCEC-C54B993CD3E7}" destId="{D845F7EB-EF81-4B1C-A8FC-5F225D38457D}" srcOrd="2" destOrd="0" parTransId="{7081C9BC-3958-4AF0-8AD9-225089B41CBF}" sibTransId="{83D85670-52B0-44B6-868F-019EB45673EF}"/>
    <dgm:cxn modelId="{7080BE23-054C-4A3F-B351-221FB62CBA75}" type="presOf" srcId="{0148078F-DB84-4FA4-AAB9-9AE0BB883801}" destId="{E18AF733-2101-4797-ADA9-27F407488BC8}" srcOrd="0" destOrd="0" presId="urn:microsoft.com/office/officeart/2005/8/layout/process1"/>
    <dgm:cxn modelId="{77A32D2F-E325-41EF-87E0-D17CB7DE1DE1}" type="presOf" srcId="{D845F7EB-EF81-4B1C-A8FC-5F225D38457D}" destId="{19D26B26-D70D-4650-BFF5-DAF6ECB516F6}" srcOrd="0" destOrd="0" presId="urn:microsoft.com/office/officeart/2005/8/layout/process1"/>
    <dgm:cxn modelId="{0BC3173E-C13A-4722-B90A-4554AAE02663}" srcId="{0321EF13-C92F-4C46-BCEC-C54B993CD3E7}" destId="{840E7E07-0D7D-42C4-B963-1A7502B45B82}" srcOrd="0" destOrd="0" parTransId="{0E8EB9E3-ACB5-4C04-8190-FA20C2846286}" sibTransId="{0148078F-DB84-4FA4-AAB9-9AE0BB883801}"/>
    <dgm:cxn modelId="{36365F49-1DB3-44A9-861C-85957306638B}" type="presOf" srcId="{6A08B6EC-649C-4C92-A451-00A37EA184FF}" destId="{C1B65CEC-5E07-4D98-8047-6CDDF6F9F5EE}" srcOrd="0" destOrd="0" presId="urn:microsoft.com/office/officeart/2005/8/layout/process1"/>
    <dgm:cxn modelId="{56DD5769-17B1-4DB4-9AB2-EE81759D24F9}" type="presOf" srcId="{0148078F-DB84-4FA4-AAB9-9AE0BB883801}" destId="{D1780EB9-B111-4384-85B8-3092EBE4EEE8}" srcOrd="1" destOrd="0" presId="urn:microsoft.com/office/officeart/2005/8/layout/process1"/>
    <dgm:cxn modelId="{B86B9D91-F925-4078-ACB2-EF35EE5B98A4}" type="presOf" srcId="{0321EF13-C92F-4C46-BCEC-C54B993CD3E7}" destId="{A8D64900-6689-4A9C-8C82-8D5515656E44}" srcOrd="0" destOrd="0" presId="urn:microsoft.com/office/officeart/2005/8/layout/process1"/>
    <dgm:cxn modelId="{C728B4D2-915C-485A-9C20-A43893E31CA9}" srcId="{0321EF13-C92F-4C46-BCEC-C54B993CD3E7}" destId="{6A1FD235-F1B0-49B1-9DD8-7A80358E83F9}" srcOrd="1" destOrd="0" parTransId="{6A472C61-A389-4EF3-A59A-1709433D8828}" sibTransId="{6A08B6EC-649C-4C92-A451-00A37EA184FF}"/>
    <dgm:cxn modelId="{F1BDE5D4-3C89-4BE4-8E47-1DDCDF1B2829}" type="presOf" srcId="{840E7E07-0D7D-42C4-B963-1A7502B45B82}" destId="{F03F1B45-B2CF-4B67-9946-B2E477D0C346}" srcOrd="0" destOrd="0" presId="urn:microsoft.com/office/officeart/2005/8/layout/process1"/>
    <dgm:cxn modelId="{426F03FE-30DF-4F8B-86FE-617940DECE29}" type="presOf" srcId="{6A1FD235-F1B0-49B1-9DD8-7A80358E83F9}" destId="{8B357108-C11C-4FA9-948D-F49EF59E561D}" srcOrd="0" destOrd="0" presId="urn:microsoft.com/office/officeart/2005/8/layout/process1"/>
    <dgm:cxn modelId="{3037A70B-4E3B-4052-9C1F-88E218DD0EA6}" type="presParOf" srcId="{A8D64900-6689-4A9C-8C82-8D5515656E44}" destId="{F03F1B45-B2CF-4B67-9946-B2E477D0C346}" srcOrd="0" destOrd="0" presId="urn:microsoft.com/office/officeart/2005/8/layout/process1"/>
    <dgm:cxn modelId="{6B1921F2-F635-40B1-B9BB-33B5790BFBEF}" type="presParOf" srcId="{A8D64900-6689-4A9C-8C82-8D5515656E44}" destId="{E18AF733-2101-4797-ADA9-27F407488BC8}" srcOrd="1" destOrd="0" presId="urn:microsoft.com/office/officeart/2005/8/layout/process1"/>
    <dgm:cxn modelId="{B8121DDC-FF8C-4660-8D5E-CF123BFE47E9}" type="presParOf" srcId="{E18AF733-2101-4797-ADA9-27F407488BC8}" destId="{D1780EB9-B111-4384-85B8-3092EBE4EEE8}" srcOrd="0" destOrd="0" presId="urn:microsoft.com/office/officeart/2005/8/layout/process1"/>
    <dgm:cxn modelId="{301CDFF8-46C5-4332-9C0E-51278958005B}" type="presParOf" srcId="{A8D64900-6689-4A9C-8C82-8D5515656E44}" destId="{8B357108-C11C-4FA9-948D-F49EF59E561D}" srcOrd="2" destOrd="0" presId="urn:microsoft.com/office/officeart/2005/8/layout/process1"/>
    <dgm:cxn modelId="{514DDEC1-B9C2-44A7-BF2B-5C17EAD424D8}" type="presParOf" srcId="{A8D64900-6689-4A9C-8C82-8D5515656E44}" destId="{C1B65CEC-5E07-4D98-8047-6CDDF6F9F5EE}" srcOrd="3" destOrd="0" presId="urn:microsoft.com/office/officeart/2005/8/layout/process1"/>
    <dgm:cxn modelId="{28C671EB-C535-4B68-A2D9-D39976BA409D}" type="presParOf" srcId="{C1B65CEC-5E07-4D98-8047-6CDDF6F9F5EE}" destId="{5D0134DF-7D47-4312-A704-C1D950072666}" srcOrd="0" destOrd="0" presId="urn:microsoft.com/office/officeart/2005/8/layout/process1"/>
    <dgm:cxn modelId="{277F1A4B-6CC3-423B-8DDD-FD8AC02E5FB4}" type="presParOf" srcId="{A8D64900-6689-4A9C-8C82-8D5515656E44}" destId="{19D26B26-D70D-4650-BFF5-DAF6ECB516F6}"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79D9B-B01A-45BB-AE24-B238ECD8F136}">
      <dsp:nvSpPr>
        <dsp:cNvPr id="0" name=""/>
        <dsp:cNvSpPr/>
      </dsp:nvSpPr>
      <dsp:spPr>
        <a:xfrm>
          <a:off x="1374933" y="56713"/>
          <a:ext cx="2722245" cy="2722245"/>
        </a:xfrm>
        <a:prstGeom prst="ellipse">
          <a:avLst/>
        </a:prstGeom>
        <a:solidFill>
          <a:schemeClr val="lt1">
            <a:alpha val="5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100" b="0" i="0" u="none" strike="noStrike" kern="1200" cap="none" normalizeH="0" baseline="0">
              <a:ln/>
              <a:effectLst/>
              <a:latin typeface="Arial" charset="0"/>
            </a:rPr>
            <a:t>Sujeto</a:t>
          </a:r>
          <a:endParaRPr kumimoji="0" lang="es-MX" sz="2100" b="0" i="0" u="none" strike="noStrike" kern="1200" cap="none" normalizeH="0" baseline="0" dirty="0">
            <a:ln/>
            <a:effectLst/>
            <a:latin typeface="Arial" charset="0"/>
          </a:endParaRPr>
        </a:p>
      </dsp:txBody>
      <dsp:txXfrm>
        <a:off x="1737900" y="533106"/>
        <a:ext cx="1996313" cy="1225010"/>
      </dsp:txXfrm>
    </dsp:sp>
    <dsp:sp modelId="{8A541205-7A32-4FFC-B1F7-481D93D26AC5}">
      <dsp:nvSpPr>
        <dsp:cNvPr id="0" name=""/>
        <dsp:cNvSpPr/>
      </dsp:nvSpPr>
      <dsp:spPr>
        <a:xfrm>
          <a:off x="2357210" y="1758116"/>
          <a:ext cx="2722245" cy="2722245"/>
        </a:xfrm>
        <a:prstGeom prst="ellipse">
          <a:avLst/>
        </a:prstGeom>
        <a:solidFill>
          <a:schemeClr val="lt1">
            <a:alpha val="5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100" b="0" i="0" u="none" strike="noStrike" kern="1200" cap="none" normalizeH="0" baseline="0">
              <a:ln/>
              <a:effectLst/>
              <a:latin typeface="Arial" charset="0"/>
            </a:rPr>
            <a:t>Conocimiento</a:t>
          </a:r>
          <a:endParaRPr kumimoji="0" lang="es-MX" sz="2100" b="0" i="0" u="none" strike="noStrike" kern="1200" cap="none" normalizeH="0" baseline="0" dirty="0">
            <a:ln/>
            <a:effectLst/>
            <a:latin typeface="Arial" charset="0"/>
          </a:endParaRPr>
        </a:p>
      </dsp:txBody>
      <dsp:txXfrm>
        <a:off x="3189764" y="2461363"/>
        <a:ext cx="1633347" cy="1497234"/>
      </dsp:txXfrm>
    </dsp:sp>
    <dsp:sp modelId="{67939B6A-AEFF-4DC8-9961-90578ED0E8E4}">
      <dsp:nvSpPr>
        <dsp:cNvPr id="0" name=""/>
        <dsp:cNvSpPr/>
      </dsp:nvSpPr>
      <dsp:spPr>
        <a:xfrm>
          <a:off x="392657" y="1758116"/>
          <a:ext cx="2722245" cy="2722245"/>
        </a:xfrm>
        <a:prstGeom prst="ellipse">
          <a:avLst/>
        </a:prstGeom>
        <a:solidFill>
          <a:schemeClr val="lt1">
            <a:alpha val="5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100" b="0" i="0" u="none" strike="noStrike" kern="1200" cap="none" normalizeH="0" baseline="0">
              <a:ln/>
              <a:effectLst/>
              <a:latin typeface="Arial" charset="0"/>
            </a:rPr>
            <a:t>Objeto</a:t>
          </a:r>
          <a:endParaRPr kumimoji="0" lang="es-MX" sz="2100" b="0" i="0" u="none" strike="noStrike" kern="1200" cap="none" normalizeH="0" baseline="0" dirty="0">
            <a:ln/>
            <a:effectLst/>
            <a:latin typeface="Arial" charset="0"/>
          </a:endParaRPr>
        </a:p>
      </dsp:txBody>
      <dsp:txXfrm>
        <a:off x="649001" y="2461363"/>
        <a:ext cx="1633347" cy="14972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3FD39-25F0-4ED8-BB96-E976A7B217EE}">
      <dsp:nvSpPr>
        <dsp:cNvPr id="0" name=""/>
        <dsp:cNvSpPr/>
      </dsp:nvSpPr>
      <dsp:spPr>
        <a:xfrm>
          <a:off x="0" y="316933"/>
          <a:ext cx="2596540" cy="155792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s-MX" sz="3800" kern="1200" dirty="0"/>
            <a:t>Teoría de la Evolución</a:t>
          </a:r>
        </a:p>
      </dsp:txBody>
      <dsp:txXfrm>
        <a:off x="0" y="316933"/>
        <a:ext cx="2596540" cy="1557924"/>
      </dsp:txXfrm>
    </dsp:sp>
    <dsp:sp modelId="{F5618D3C-7406-469C-B988-75025AD3B94C}">
      <dsp:nvSpPr>
        <dsp:cNvPr id="0" name=""/>
        <dsp:cNvSpPr/>
      </dsp:nvSpPr>
      <dsp:spPr>
        <a:xfrm>
          <a:off x="2856194" y="316933"/>
          <a:ext cx="2596540" cy="155792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s-MX" sz="3800" kern="1200" dirty="0"/>
            <a:t>Teoría de la Relatividad</a:t>
          </a:r>
        </a:p>
      </dsp:txBody>
      <dsp:txXfrm>
        <a:off x="2856194" y="316933"/>
        <a:ext cx="2596540" cy="1557924"/>
      </dsp:txXfrm>
    </dsp:sp>
    <dsp:sp modelId="{88AAB9C7-B5F0-4D51-AAC5-5D3B7190CCFC}">
      <dsp:nvSpPr>
        <dsp:cNvPr id="0" name=""/>
        <dsp:cNvSpPr/>
      </dsp:nvSpPr>
      <dsp:spPr>
        <a:xfrm>
          <a:off x="5712389" y="316933"/>
          <a:ext cx="2596540" cy="155792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s-MX" sz="3800" kern="1200" dirty="0"/>
            <a:t>Teoría Geopolítica</a:t>
          </a:r>
        </a:p>
      </dsp:txBody>
      <dsp:txXfrm>
        <a:off x="5712389" y="316933"/>
        <a:ext cx="2596540" cy="15579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3F1B45-B2CF-4B67-9946-B2E477D0C346}">
      <dsp:nvSpPr>
        <dsp:cNvPr id="0" name=""/>
        <dsp:cNvSpPr/>
      </dsp:nvSpPr>
      <dsp:spPr>
        <a:xfrm>
          <a:off x="6180" y="633941"/>
          <a:ext cx="1847300" cy="11083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_tradnl" sz="2400" kern="1200" dirty="0">
              <a:latin typeface="Arial" charset="0"/>
            </a:rPr>
            <a:t>descripción</a:t>
          </a:r>
          <a:endParaRPr lang="es-MX" sz="2400" kern="1200" dirty="0"/>
        </a:p>
      </dsp:txBody>
      <dsp:txXfrm>
        <a:off x="38643" y="666404"/>
        <a:ext cx="1782374" cy="1043454"/>
      </dsp:txXfrm>
    </dsp:sp>
    <dsp:sp modelId="{E18AF733-2101-4797-ADA9-27F407488BC8}">
      <dsp:nvSpPr>
        <dsp:cNvPr id="0" name=""/>
        <dsp:cNvSpPr/>
      </dsp:nvSpPr>
      <dsp:spPr>
        <a:xfrm>
          <a:off x="2038211" y="959066"/>
          <a:ext cx="391627" cy="4581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s-MX" sz="1900" kern="1200"/>
        </a:p>
      </dsp:txBody>
      <dsp:txXfrm>
        <a:off x="2038211" y="1050692"/>
        <a:ext cx="274139" cy="274878"/>
      </dsp:txXfrm>
    </dsp:sp>
    <dsp:sp modelId="{8B357108-C11C-4FA9-948D-F49EF59E561D}">
      <dsp:nvSpPr>
        <dsp:cNvPr id="0" name=""/>
        <dsp:cNvSpPr/>
      </dsp:nvSpPr>
      <dsp:spPr>
        <a:xfrm>
          <a:off x="2592401" y="633941"/>
          <a:ext cx="1847300" cy="11083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_tradnl" sz="2400" kern="1200" dirty="0">
              <a:latin typeface="Arial" charset="0"/>
            </a:rPr>
            <a:t>explicación</a:t>
          </a:r>
          <a:endParaRPr lang="es-MX" sz="2400" kern="1200" dirty="0"/>
        </a:p>
      </dsp:txBody>
      <dsp:txXfrm>
        <a:off x="2624864" y="666404"/>
        <a:ext cx="1782374" cy="1043454"/>
      </dsp:txXfrm>
    </dsp:sp>
    <dsp:sp modelId="{C1B65CEC-5E07-4D98-8047-6CDDF6F9F5EE}">
      <dsp:nvSpPr>
        <dsp:cNvPr id="0" name=""/>
        <dsp:cNvSpPr/>
      </dsp:nvSpPr>
      <dsp:spPr>
        <a:xfrm>
          <a:off x="4624432" y="959066"/>
          <a:ext cx="391627" cy="4581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s-MX" sz="1900" kern="1200"/>
        </a:p>
      </dsp:txBody>
      <dsp:txXfrm>
        <a:off x="4624432" y="1050692"/>
        <a:ext cx="274139" cy="274878"/>
      </dsp:txXfrm>
    </dsp:sp>
    <dsp:sp modelId="{19D26B26-D70D-4650-BFF5-DAF6ECB516F6}">
      <dsp:nvSpPr>
        <dsp:cNvPr id="0" name=""/>
        <dsp:cNvSpPr/>
      </dsp:nvSpPr>
      <dsp:spPr>
        <a:xfrm>
          <a:off x="5178622" y="633941"/>
          <a:ext cx="1847300" cy="11083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_tradnl" sz="2400" kern="1200" dirty="0">
              <a:latin typeface="Arial" charset="0"/>
            </a:rPr>
            <a:t>predicción</a:t>
          </a:r>
          <a:endParaRPr lang="es-MX" sz="2400" kern="1200" dirty="0"/>
        </a:p>
      </dsp:txBody>
      <dsp:txXfrm>
        <a:off x="5211085" y="666404"/>
        <a:ext cx="1782374" cy="1043454"/>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2B25B29-8E9C-5C48-B153-0BF251BF92A5}" type="datetimeFigureOut">
              <a:rPr lang="es-ES" smtClean="0"/>
              <a:t>27/09/2018</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7AB940-5F5C-4645-84A4-77C8C275157F}" type="slidenum">
              <a:rPr lang="es-ES" smtClean="0"/>
              <a:t>‹#›</a:t>
            </a:fld>
            <a:endParaRPr lang="es-ES"/>
          </a:p>
        </p:txBody>
      </p:sp>
    </p:spTree>
    <p:extLst>
      <p:ext uri="{BB962C8B-B14F-4D97-AF65-F5344CB8AC3E}">
        <p14:creationId xmlns:p14="http://schemas.microsoft.com/office/powerpoint/2010/main" val="24755689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s-ES"/>
          </a:p>
        </p:txBody>
      </p:sp>
      <p:sp>
        <p:nvSpPr>
          <p:cNvPr id="552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s-ES"/>
          </a:p>
        </p:txBody>
      </p:sp>
      <p:sp>
        <p:nvSpPr>
          <p:cNvPr id="491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53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53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s-ES"/>
          </a:p>
        </p:txBody>
      </p:sp>
      <p:sp>
        <p:nvSpPr>
          <p:cNvPr id="553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84B07A0-2D6F-744F-91E8-4D4AFD134A0B}" type="slidenum">
              <a:rPr lang="es-ES"/>
              <a:pPr/>
              <a:t>‹#›</a:t>
            </a:fld>
            <a:endParaRPr lang="es-ES"/>
          </a:p>
        </p:txBody>
      </p:sp>
    </p:spTree>
    <p:extLst>
      <p:ext uri="{BB962C8B-B14F-4D97-AF65-F5344CB8AC3E}">
        <p14:creationId xmlns:p14="http://schemas.microsoft.com/office/powerpoint/2010/main" val="24576586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D621150-39F7-744D-BAA6-E7A034BAE259}" type="slidenum">
              <a:rPr lang="es-ES"/>
              <a:pPr eaLnBrk="1" hangingPunct="1"/>
              <a:t>1</a:t>
            </a:fld>
            <a:endParaRPr lang="es-E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B29DCDF-C750-A043-9481-9D8B3C8F36EC}" type="slidenum">
              <a:rPr lang="es-ES"/>
              <a:pPr eaLnBrk="1" hangingPunct="1"/>
              <a:t>10</a:t>
            </a:fld>
            <a:endParaRPr lang="es-E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202E72A-2DFF-5945-AC79-197C4E99E9C9}" type="slidenum">
              <a:rPr lang="es-ES"/>
              <a:pPr eaLnBrk="1" hangingPunct="1"/>
              <a:t>11</a:t>
            </a:fld>
            <a:endParaRPr lang="es-E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085BB81-935E-3A42-BB52-88A724C1BBAB}" type="slidenum">
              <a:rPr lang="es-ES"/>
              <a:pPr eaLnBrk="1" hangingPunct="1"/>
              <a:t>12</a:t>
            </a:fld>
            <a:endParaRPr lang="es-E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2F45C36-86ED-F945-B10E-440BA1A7C69E}" type="slidenum">
              <a:rPr lang="es-ES"/>
              <a:pPr eaLnBrk="1" hangingPunct="1"/>
              <a:t>13</a:t>
            </a:fld>
            <a:endParaRPr lang="es-E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ED41DE6-6F4D-1A4D-85A2-907E701DAB58}" type="slidenum">
              <a:rPr lang="es-ES"/>
              <a:pPr eaLnBrk="1" hangingPunct="1"/>
              <a:t>14</a:t>
            </a:fld>
            <a:endParaRPr lang="es-ES"/>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726F2D0-CA2B-454D-B4B3-0188901D2CFF}" type="slidenum">
              <a:rPr lang="es-ES"/>
              <a:pPr eaLnBrk="1" hangingPunct="1"/>
              <a:t>15</a:t>
            </a:fld>
            <a:endParaRPr lang="es-E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F158AA4-298B-B343-9ABE-BA7B570F4AF5}" type="slidenum">
              <a:rPr lang="es-ES"/>
              <a:pPr eaLnBrk="1" hangingPunct="1"/>
              <a:t>16</a:t>
            </a:fld>
            <a:endParaRPr lang="es-ES"/>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3DDA67A8-12AE-0A47-9C61-8C496DC7DA5B}" type="slidenum">
              <a:rPr lang="es-ES"/>
              <a:pPr eaLnBrk="1" hangingPunct="1"/>
              <a:t>17</a:t>
            </a:fld>
            <a:endParaRPr lang="es-ES"/>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80C846E-4BC0-3343-B3A2-A5F85B32AA4C}" type="slidenum">
              <a:rPr lang="es-ES"/>
              <a:pPr eaLnBrk="1" hangingPunct="1"/>
              <a:t>18</a:t>
            </a:fld>
            <a:endParaRPr lang="es-E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2569CE8-E767-2E43-AB9C-C61D99DE8F83}" type="slidenum">
              <a:rPr lang="es-ES"/>
              <a:pPr eaLnBrk="1" hangingPunct="1"/>
              <a:t>19</a:t>
            </a:fld>
            <a:endParaRPr lang="es-ES"/>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33F8F04-AF9C-304F-8EE4-376605785BF1}" type="slidenum">
              <a:rPr lang="es-ES"/>
              <a:pPr eaLnBrk="1" hangingPunct="1"/>
              <a:t>2</a:t>
            </a:fld>
            <a:endParaRPr lang="es-E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38ECAF5-3EA0-0149-9F40-3D6DB73A41DE}" type="slidenum">
              <a:rPr lang="es-ES"/>
              <a:pPr eaLnBrk="1" hangingPunct="1"/>
              <a:t>20</a:t>
            </a:fld>
            <a:endParaRPr lang="es-E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A2E9DD7-6CD6-F643-B1FF-A327991CAF4C}" type="slidenum">
              <a:rPr lang="es-ES"/>
              <a:pPr eaLnBrk="1" hangingPunct="1"/>
              <a:t>21</a:t>
            </a:fld>
            <a:endParaRPr lang="es-E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99E0B5B-7704-AC4A-A1EF-391E05560D27}" type="slidenum">
              <a:rPr lang="es-ES"/>
              <a:pPr eaLnBrk="1" hangingPunct="1"/>
              <a:t>22</a:t>
            </a:fld>
            <a:endParaRPr lang="es-ES"/>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8E8C7ED-9786-2843-ACD0-AF4CE75C7151}" type="slidenum">
              <a:rPr lang="es-ES"/>
              <a:pPr eaLnBrk="1" hangingPunct="1"/>
              <a:t>23</a:t>
            </a:fld>
            <a:endParaRPr lang="es-ES"/>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0F17108D-8E3B-8D4D-9D10-94120C36B6DE}" type="slidenum">
              <a:rPr lang="es-ES"/>
              <a:pPr eaLnBrk="1" hangingPunct="1"/>
              <a:t>24</a:t>
            </a:fld>
            <a:endParaRPr lang="es-ES"/>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533E706-63A1-0847-BA42-0A51B0334B75}" type="slidenum">
              <a:rPr lang="es-ES"/>
              <a:pPr eaLnBrk="1" hangingPunct="1"/>
              <a:t>25</a:t>
            </a:fld>
            <a:endParaRPr lang="es-E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D1079AC-CEF5-CD40-94DD-AC16DD556C44}" type="slidenum">
              <a:rPr lang="es-ES"/>
              <a:pPr eaLnBrk="1" hangingPunct="1"/>
              <a:t>26</a:t>
            </a:fld>
            <a:endParaRPr lang="es-ES"/>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9431F3C-0951-1247-AC30-1D1B5721F4B5}" type="slidenum">
              <a:rPr lang="es-ES"/>
              <a:pPr eaLnBrk="1" hangingPunct="1"/>
              <a:t>27</a:t>
            </a:fld>
            <a:endParaRPr lang="es-E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536B564-8360-0944-8B3A-F1AD26E07437}" type="slidenum">
              <a:rPr lang="es-ES"/>
              <a:pPr eaLnBrk="1" hangingPunct="1"/>
              <a:t>28</a:t>
            </a:fld>
            <a:endParaRPr lang="es-ES"/>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88DA576-7D20-0646-A03E-C21290E060A7}" type="slidenum">
              <a:rPr lang="es-ES"/>
              <a:pPr eaLnBrk="1" hangingPunct="1"/>
              <a:t>29</a:t>
            </a:fld>
            <a:endParaRPr lang="es-E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4BE6E3A-E4A2-9647-9ADA-C28142267438}" type="slidenum">
              <a:rPr lang="es-ES"/>
              <a:pPr eaLnBrk="1" hangingPunct="1"/>
              <a:t>3</a:t>
            </a:fld>
            <a:endParaRPr lang="es-E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9AA4566-9A4C-2F4E-9822-F7D9C5E0D932}" type="slidenum">
              <a:rPr lang="es-ES"/>
              <a:pPr eaLnBrk="1" hangingPunct="1"/>
              <a:t>30</a:t>
            </a:fld>
            <a:endParaRPr lang="es-ES"/>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37C319D-CB57-194A-8636-83A43A21E07A}" type="slidenum">
              <a:rPr lang="es-ES"/>
              <a:pPr eaLnBrk="1" hangingPunct="1"/>
              <a:t>31</a:t>
            </a:fld>
            <a:endParaRPr lang="es-ES"/>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626C19A-E248-E543-ACC5-D2974048577A}" type="slidenum">
              <a:rPr lang="es-ES"/>
              <a:pPr eaLnBrk="1" hangingPunct="1"/>
              <a:t>32</a:t>
            </a:fld>
            <a:endParaRPr lang="es-ES"/>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48280EA-9104-D24F-9206-96A3586EF87D}" type="slidenum">
              <a:rPr lang="es-ES"/>
              <a:pPr eaLnBrk="1" hangingPunct="1"/>
              <a:t>33</a:t>
            </a:fld>
            <a:endParaRPr lang="es-ES"/>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4823290-D6B0-E448-AD17-FFB49C213EFC}" type="slidenum">
              <a:rPr lang="es-ES"/>
              <a:pPr eaLnBrk="1" hangingPunct="1"/>
              <a:t>34</a:t>
            </a:fld>
            <a:endParaRPr lang="es-ES"/>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55BFA5C-FE7F-9B4A-93FB-36DCA939856E}" type="slidenum">
              <a:rPr lang="es-ES"/>
              <a:pPr eaLnBrk="1" hangingPunct="1"/>
              <a:t>35</a:t>
            </a:fld>
            <a:endParaRPr lang="es-ES"/>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52B4C08-077C-C74B-B052-174CD4842AF7}" type="slidenum">
              <a:rPr lang="es-ES"/>
              <a:pPr eaLnBrk="1" hangingPunct="1"/>
              <a:t>36</a:t>
            </a:fld>
            <a:endParaRPr lang="es-ES"/>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635561C-3DB4-9342-81F7-F5FC4AAC81E1}" type="slidenum">
              <a:rPr lang="es-ES"/>
              <a:pPr eaLnBrk="1" hangingPunct="1"/>
              <a:t>37</a:t>
            </a:fld>
            <a:endParaRPr lang="es-ES"/>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7C1C17E-31A3-7743-99F6-2B4B8A1E8098}" type="slidenum">
              <a:rPr lang="es-ES"/>
              <a:pPr eaLnBrk="1" hangingPunct="1"/>
              <a:t>38</a:t>
            </a:fld>
            <a:endParaRPr lang="es-ES"/>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3E4EB97B-5792-B746-B593-D6365EDE04C0}" type="slidenum">
              <a:rPr lang="es-ES"/>
              <a:pPr eaLnBrk="1" hangingPunct="1"/>
              <a:t>39</a:t>
            </a:fld>
            <a:endParaRPr lang="es-E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BB04C11-E0A8-4E42-B845-1ECBEBE7C292}" type="slidenum">
              <a:rPr lang="es-ES"/>
              <a:pPr eaLnBrk="1" hangingPunct="1"/>
              <a:t>4</a:t>
            </a:fld>
            <a:endParaRPr lang="es-E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1E03B2A-9334-A648-9998-0176FDFD81F9}" type="slidenum">
              <a:rPr lang="es-ES"/>
              <a:pPr eaLnBrk="1" hangingPunct="1"/>
              <a:t>40</a:t>
            </a:fld>
            <a:endParaRPr lang="es-ES"/>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0D589A2-0216-5A4F-9560-2087D9748542}" type="slidenum">
              <a:rPr lang="es-ES"/>
              <a:pPr eaLnBrk="1" hangingPunct="1"/>
              <a:t>41</a:t>
            </a:fld>
            <a:endParaRPr lang="es-ES"/>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34E1EF2A-7681-AA43-889C-D99DA05E84C8}" type="slidenum">
              <a:rPr lang="es-ES"/>
              <a:pPr eaLnBrk="1" hangingPunct="1"/>
              <a:t>42</a:t>
            </a:fld>
            <a:endParaRPr lang="es-ES"/>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EB1D058-946F-9644-B4DA-41C8A0E1F7A2}" type="slidenum">
              <a:rPr lang="es-ES"/>
              <a:pPr eaLnBrk="1" hangingPunct="1"/>
              <a:t>5</a:t>
            </a:fld>
            <a:endParaRPr lang="es-E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FB81899-8AE3-E34B-AD03-804630521691}" type="slidenum">
              <a:rPr lang="es-ES"/>
              <a:pPr eaLnBrk="1" hangingPunct="1"/>
              <a:t>6</a:t>
            </a:fld>
            <a:endParaRPr lang="es-E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EF082D8-D7B9-BC44-8A44-8977DF2316AC}" type="slidenum">
              <a:rPr lang="es-ES"/>
              <a:pPr eaLnBrk="1" hangingPunct="1"/>
              <a:t>7</a:t>
            </a:fld>
            <a:endParaRPr lang="es-E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024856FA-B43E-9A45-93AB-2B77D9A6442E}" type="slidenum">
              <a:rPr lang="es-ES"/>
              <a:pPr eaLnBrk="1" hangingPunct="1"/>
              <a:t>8</a:t>
            </a:fld>
            <a:endParaRPr lang="es-E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AE1B710-5868-1B4A-AE80-AF3F5F4E388D}" type="slidenum">
              <a:rPr lang="es-ES"/>
              <a:pPr eaLnBrk="1" hangingPunct="1"/>
              <a:t>9</a:t>
            </a:fld>
            <a:endParaRPr lang="es-E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C2772-FFEA-2448-B5F1-9D2C5C4F3C76}" type="slidenum">
              <a:rPr lang="es-MX" smtClean="0"/>
              <a:pPr/>
              <a:t>‹#›</a:t>
            </a:fld>
            <a:endParaRPr lang="es-MX"/>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s-ES_tradnl"/>
              <a:t>Clic para editar título</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s-ES_tradnl"/>
              <a:t>Clic para editar título</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fld id="{E1183F03-2176-0245-AE90-7886EFCFD124}" type="slidenum">
              <a:rPr lang="es-MX" smtClean="0"/>
              <a:pPr/>
              <a:t>‹#›</a:t>
            </a:fld>
            <a:endParaRPr lang="es-MX"/>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a:t>Clic para editar título</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fld id="{02DBF495-E1B0-194E-991F-0B52138FEFFD}" type="slidenum">
              <a:rPr lang="es-MX" smtClean="0"/>
              <a:pPr/>
              <a:t>‹#›</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n con título, alternativo">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s-ES_tradnl"/>
              <a:t>Clic para editar título</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E477BA-7CEE-9A40-BFE6-15A23404C857}" type="slidenum">
              <a:rPr lang="es-MX" smtClean="0"/>
              <a:pPr/>
              <a:t>‹#›</a:t>
            </a:fld>
            <a:endParaRPr lang="es-MX"/>
          </a:p>
        </p:txBody>
      </p:sp>
    </p:spTree>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bjetos, imagen y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E477BA-7CEE-9A40-BFE6-15A23404C857}" type="slidenum">
              <a:rPr lang="es-MX" smtClean="0"/>
              <a:pPr/>
              <a:t>‹#›</a:t>
            </a:fld>
            <a:endParaRPr lang="es-MX"/>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s-ES_tradnl"/>
              <a:t>Clic para editar título</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s-ES_tradnl"/>
              <a:t>Arrastre la imagen al marcador de posición o haga clic en el icono para agregar</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imágenes con título">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a:t>Clic para editar título</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E477BA-7CEE-9A40-BFE6-15A23404C857}" type="slidenum">
              <a:rPr lang="es-MX" smtClean="0"/>
              <a:pPr/>
              <a:t>‹#›</a:t>
            </a:fld>
            <a:endParaRPr lang="es-MX"/>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Tree>
  </p:cSld>
  <p:clrMapOvr>
    <a:masterClrMapping/>
  </p:clrMapOvr>
  <p:hf sldNum="0"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a:t>Clic para editar título</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fld id="{A91139E1-26D8-6C42-A3FF-001050D40958}" type="slidenum">
              <a:rPr lang="es-MX" smtClean="0"/>
              <a:pPr/>
              <a:t>‹#›</a:t>
            </a:fld>
            <a:endParaRPr lang="es-MX"/>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s-ES_tradnl"/>
              <a:t>Clic para editar título</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fld id="{F3846A98-57ED-7447-8CA9-5FBA6A2E748C}" type="slidenum">
              <a:rPr lang="es-MX" smtClean="0"/>
              <a:pPr/>
              <a:t>‹#›</a:t>
            </a:fld>
            <a:endParaRPr lang="es-MX"/>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idx="1"/>
          </p:nvPr>
        </p:nvSpPr>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104FEC-02FC-064B-8688-8BC8204F8848}" type="slidenum">
              <a:rPr lang="es-MX" smtClean="0"/>
              <a:pPr/>
              <a:t>‹#›</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E477BA-7CEE-9A40-BFE6-15A23404C857}" type="slidenum">
              <a:rPr lang="es-MX" smtClean="0"/>
              <a:pPr/>
              <a:t>‹#›</a:t>
            </a:fld>
            <a:endParaRPr lang="es-MX"/>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s-ES_tradnl"/>
              <a:t>Arrastre la imagen al marcador de posición o haga clic en el icono para agregar</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s-ES_tradnl"/>
              <a:t>Clic para editar título</a:t>
            </a:r>
            <a:endParaRPr/>
          </a:p>
        </p:txBody>
      </p:sp>
    </p:spTree>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s-ES_tradnl"/>
              <a:t>Clic para editar título</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s-ES_tradnl"/>
              <a:t>Haga clic para modificar el estilo de texto del patrón</a:t>
            </a:r>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fld id="{3A4DD5A5-300D-4D48-AF07-F582905FDF28}" type="slidenum">
              <a:rPr lang="es-MX" smtClean="0"/>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ción con imagen">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s-ES_tradnl"/>
              <a:t>Arrastre la imagen al marcador de posición o haga clic en el icono para agregar</a:t>
            </a:r>
            <a:endParaRPr/>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E477BA-7CEE-9A40-BFE6-15A23404C857}" type="slidenum">
              <a:rPr lang="es-MX" smtClean="0"/>
              <a:pPr/>
              <a:t>‹#›</a:t>
            </a:fld>
            <a:endParaRPr lang="es-MX"/>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s-ES_tradnl"/>
              <a:t>Clic para editar título</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Tree>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fld id="{292A7FE9-DE1C-4148-9365-106E3A3449E6}" type="slidenum">
              <a:rPr lang="es-MX" smtClean="0"/>
              <a:pPr/>
              <a:t>‹#›</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s-ES_tradnl"/>
              <a:t>Clic para editar título</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Date Placeholder 6"/>
          <p:cNvSpPr>
            <a:spLocks noGrp="1"/>
          </p:cNvSpPr>
          <p:nvPr>
            <p:ph type="dt" sz="half" idx="10"/>
          </p:nvPr>
        </p:nvSpPr>
        <p:spPr/>
        <p:txBody>
          <a:bodyPr/>
          <a:lstStyle/>
          <a:p>
            <a:pPr>
              <a:defRPr/>
            </a:pPr>
            <a:endParaRPr lang="es-MX"/>
          </a:p>
        </p:txBody>
      </p:sp>
      <p:sp>
        <p:nvSpPr>
          <p:cNvPr id="8" name="Footer Placeholder 7"/>
          <p:cNvSpPr>
            <a:spLocks noGrp="1"/>
          </p:cNvSpPr>
          <p:nvPr>
            <p:ph type="ftr" sz="quarter" idx="11"/>
          </p:nvPr>
        </p:nvSpPr>
        <p:spPr/>
        <p:txBody>
          <a:bodyPr/>
          <a:lstStyle/>
          <a:p>
            <a:pPr>
              <a:defRPr/>
            </a:pPr>
            <a:endParaRPr lang="es-MX"/>
          </a:p>
        </p:txBody>
      </p:sp>
      <p:sp>
        <p:nvSpPr>
          <p:cNvPr id="9" name="Slide Number Placeholder 8"/>
          <p:cNvSpPr>
            <a:spLocks noGrp="1"/>
          </p:cNvSpPr>
          <p:nvPr>
            <p:ph type="sldNum" sz="quarter" idx="12"/>
          </p:nvPr>
        </p:nvSpPr>
        <p:spPr/>
        <p:txBody>
          <a:bodyPr/>
          <a:lstStyle/>
          <a:p>
            <a:fld id="{5FA16C45-1DB7-464A-B4BA-D8681A6EA16C}" type="slidenum">
              <a:rPr lang="es-MX" smtClean="0"/>
              <a:pPr/>
              <a:t>‹#›</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a:t>Clic para editar título</a:t>
            </a:r>
            <a:endParaRPr/>
          </a:p>
        </p:txBody>
      </p:sp>
      <p:sp>
        <p:nvSpPr>
          <p:cNvPr id="3" name="Date Placeholder 2"/>
          <p:cNvSpPr>
            <a:spLocks noGrp="1"/>
          </p:cNvSpPr>
          <p:nvPr>
            <p:ph type="dt" sz="half" idx="10"/>
          </p:nvPr>
        </p:nvSpPr>
        <p:spPr/>
        <p:txBody>
          <a:bodyPr/>
          <a:lstStyle/>
          <a:p>
            <a:pPr>
              <a:defRPr/>
            </a:pPr>
            <a:endParaRPr lang="es-MX"/>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2CDE428-550F-7F42-805D-1E17324635E2}" type="slidenum">
              <a:rPr lang="es-MX" smtClean="0"/>
              <a:pPr/>
              <a:t>‹#›</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MX"/>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B46691-918C-6D4A-AAD1-F306F8BCE052}" type="slidenum">
              <a:rPr lang="es-MX" smtClean="0"/>
              <a:pPr/>
              <a:t>‹#›</a:t>
            </a:fld>
            <a:endParaRPr lang="es-MX"/>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pPr>
              <a:defRPr/>
            </a:pPr>
            <a:endParaRPr lang="es-MX"/>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dirty="0"/>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06E477BA-7CEE-9A40-BFE6-15A23404C857}" type="slidenum">
              <a:rPr lang="es-MX" smtClean="0"/>
              <a:pPr/>
              <a:t>‹#›</a:t>
            </a:fld>
            <a:endParaRPr lang="es-MX"/>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s-ES_tradnl"/>
              <a:t>Clic para editar título</a:t>
            </a:r>
            <a:endParaRPr/>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hf sldNum="0" hdr="0" dt="0"/>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p:txBody>
          <a:bodyPr anchor="ctr">
            <a:normAutofit/>
          </a:bodyPr>
          <a:lstStyle/>
          <a:p>
            <a:pPr algn="ctr">
              <a:lnSpc>
                <a:spcPct val="90000"/>
              </a:lnSpc>
              <a:buNone/>
            </a:pPr>
            <a:r>
              <a:rPr lang="es-MX" sz="2400" dirty="0">
                <a:latin typeface="Arial" charset="0"/>
              </a:rPr>
              <a:t>Unidad de Aprendizaje</a:t>
            </a:r>
          </a:p>
          <a:p>
            <a:pPr algn="ctr">
              <a:lnSpc>
                <a:spcPct val="90000"/>
              </a:lnSpc>
              <a:buNone/>
            </a:pPr>
            <a:r>
              <a:rPr lang="es-MX" sz="3200" b="1" dirty="0">
                <a:latin typeface="Arial" charset="0"/>
              </a:rPr>
              <a:t>Metodología de la Ciencia</a:t>
            </a:r>
            <a:endParaRPr lang="es-MX" sz="2800" b="1" dirty="0">
              <a:latin typeface="Arial" charset="0"/>
            </a:endParaRPr>
          </a:p>
          <a:p>
            <a:pPr algn="ctr" eaLnBrk="1" hangingPunct="1">
              <a:lnSpc>
                <a:spcPct val="90000"/>
              </a:lnSpc>
              <a:buFont typeface="Wingdings" charset="0"/>
              <a:buNone/>
            </a:pPr>
            <a:r>
              <a:rPr lang="es-MX" dirty="0">
                <a:latin typeface="Arial" charset="0"/>
              </a:rPr>
              <a:t>Un acercamiento a la producción del conocimiento científico</a:t>
            </a:r>
          </a:p>
          <a:p>
            <a:pPr algn="ctr" eaLnBrk="1" hangingPunct="1">
              <a:lnSpc>
                <a:spcPct val="90000"/>
              </a:lnSpc>
              <a:buFont typeface="Wingdings" charset="0"/>
              <a:buNone/>
            </a:pPr>
            <a:r>
              <a:rPr lang="es-MX" dirty="0">
                <a:latin typeface="Arial" charset="0"/>
              </a:rPr>
              <a:t>M. En Psi. Victor Manuel Espinosa Delgadillo</a:t>
            </a:r>
          </a:p>
        </p:txBody>
      </p:sp>
      <p:sp>
        <p:nvSpPr>
          <p:cNvPr id="2" name="Marcador de texto 1"/>
          <p:cNvSpPr>
            <a:spLocks noGrp="1"/>
          </p:cNvSpPr>
          <p:nvPr>
            <p:ph type="body" sz="half" idx="2"/>
          </p:nvPr>
        </p:nvSpPr>
        <p:spPr/>
        <p:txBody>
          <a:bodyPr/>
          <a:lstStyle/>
          <a:p>
            <a:pPr algn="ctr"/>
            <a:r>
              <a:rPr lang="es-ES" dirty="0"/>
              <a:t>Centro Universitario UAEM Valle de Teotihuacán</a:t>
            </a:r>
          </a:p>
          <a:p>
            <a:pPr algn="ctr"/>
            <a:r>
              <a:rPr lang="es-ES" dirty="0"/>
              <a:t>Licenciatura en Psicología</a:t>
            </a:r>
          </a:p>
        </p:txBody>
      </p:sp>
      <p:sp>
        <p:nvSpPr>
          <p:cNvPr id="5122" name="Rectangle 2"/>
          <p:cNvSpPr>
            <a:spLocks noGrp="1" noChangeArrowheads="1"/>
          </p:cNvSpPr>
          <p:nvPr>
            <p:ph type="title"/>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fontScale="90000"/>
          </a:bodyPr>
          <a:lstStyle/>
          <a:p>
            <a:pPr algn="ctr" eaLnBrk="1" hangingPunct="1"/>
            <a:r>
              <a:rPr lang="es-MX" sz="4800" dirty="0">
                <a:latin typeface="Arial" charset="0"/>
              </a:rPr>
              <a:t>UAEM</a:t>
            </a:r>
          </a:p>
        </p:txBody>
      </p:sp>
      <p:pic>
        <p:nvPicPr>
          <p:cNvPr id="4" name="Marcador de posición de imagen 3" descr="UAEM1.jpg"/>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t="-26087" b="-26087"/>
          <a:stretch>
            <a:fillRect/>
          </a:stretch>
        </p:blip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14340" name="Rectangle 3"/>
          <p:cNvSpPr>
            <a:spLocks noGrp="1" noChangeArrowheads="1"/>
          </p:cNvSpPr>
          <p:nvPr>
            <p:ph idx="1"/>
          </p:nvPr>
        </p:nvSpPr>
        <p:spPr/>
        <p:txBody>
          <a:bodyPr/>
          <a:lstStyle/>
          <a:p>
            <a:pPr eaLnBrk="1" hangingPunct="1"/>
            <a:r>
              <a:rPr lang="es-MX">
                <a:latin typeface="Arial" charset="0"/>
              </a:rPr>
              <a:t>Septem Orbes Planetarum</a:t>
            </a:r>
          </a:p>
        </p:txBody>
      </p:sp>
      <p:pic>
        <p:nvPicPr>
          <p:cNvPr id="2" name="Picture 4"/>
          <p:cNvPicPr>
            <a:picLocks noChangeAspect="1" noChangeArrowheads="1"/>
          </p:cNvPicPr>
          <p:nvPr/>
        </p:nvPicPr>
        <p:blipFill>
          <a:blip r:embed="rId3">
            <a:extLst>
              <a:ext uri="{28A0092B-C50C-407E-A947-70E740481C1C}">
                <a14:useLocalDpi xmlns:a14="http://schemas.microsoft.com/office/drawing/2010/main" val="0"/>
              </a:ext>
            </a:extLst>
          </a:blip>
          <a:srcRect b="5505"/>
          <a:stretch>
            <a:fillRect/>
          </a:stretch>
        </p:blipFill>
        <p:spPr bwMode="auto">
          <a:xfrm>
            <a:off x="2268538" y="2276475"/>
            <a:ext cx="4826000" cy="3773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15364" name="Rectangle 3"/>
          <p:cNvSpPr>
            <a:spLocks noGrp="1" noChangeArrowheads="1"/>
          </p:cNvSpPr>
          <p:nvPr>
            <p:ph idx="1"/>
          </p:nvPr>
        </p:nvSpPr>
        <p:spPr/>
        <p:txBody>
          <a:bodyPr/>
          <a:lstStyle/>
          <a:p>
            <a:pPr eaLnBrk="1" hangingPunct="1"/>
            <a:r>
              <a:rPr lang="es-MX">
                <a:latin typeface="Arial" charset="0"/>
              </a:rPr>
              <a:t>Conocimiento Científico</a:t>
            </a:r>
          </a:p>
          <a:p>
            <a:pPr lvl="1" eaLnBrk="1" hangingPunct="1"/>
            <a:r>
              <a:rPr lang="es-MX">
                <a:latin typeface="Arial" charset="0"/>
              </a:rPr>
              <a:t>El conocimiento empírico se convierte en científico al extraerlo de la realidad con métodos y herramientas precisas. </a:t>
            </a:r>
          </a:p>
          <a:p>
            <a:pPr lvl="1" eaLnBrk="1" hangingPunct="1"/>
            <a:r>
              <a:rPr lang="es-MX">
                <a:latin typeface="Arial" charset="0"/>
              </a:rPr>
              <a:t>Se integra en un sistema de conceptos, teorías y leyes. </a:t>
            </a:r>
          </a:p>
          <a:p>
            <a:pPr lvl="1" eaLnBrk="1" hangingPunct="1"/>
            <a:r>
              <a:rPr lang="es-MX">
                <a:latin typeface="Arial" charset="0"/>
              </a:rPr>
              <a:t>El conocimiento científico rebasa los hechos empíricos. Puede generalizarse. Puede pronosticarse.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16388" name="Rectangle 3"/>
          <p:cNvSpPr>
            <a:spLocks noGrp="1" noChangeArrowheads="1"/>
          </p:cNvSpPr>
          <p:nvPr>
            <p:ph idx="1"/>
          </p:nvPr>
        </p:nvSpPr>
        <p:spPr/>
        <p:txBody>
          <a:bodyPr/>
          <a:lstStyle/>
          <a:p>
            <a:pPr eaLnBrk="1" hangingPunct="1">
              <a:lnSpc>
                <a:spcPct val="90000"/>
              </a:lnSpc>
            </a:pPr>
            <a:r>
              <a:rPr lang="es-MX">
                <a:latin typeface="Arial" charset="0"/>
              </a:rPr>
              <a:t>Conocimiento Científico</a:t>
            </a:r>
          </a:p>
          <a:p>
            <a:pPr lvl="1" eaLnBrk="1" hangingPunct="1">
              <a:lnSpc>
                <a:spcPct val="90000"/>
              </a:lnSpc>
            </a:pPr>
            <a:r>
              <a:rPr lang="es-MX">
                <a:latin typeface="Arial" charset="0"/>
              </a:rPr>
              <a:t>El conocimiento científico resiste la confrontación con la realidad, descarta explicaciones metafísicas.</a:t>
            </a:r>
          </a:p>
          <a:p>
            <a:pPr lvl="1" eaLnBrk="1" hangingPunct="1">
              <a:lnSpc>
                <a:spcPct val="90000"/>
              </a:lnSpc>
            </a:pPr>
            <a:r>
              <a:rPr lang="es-MX">
                <a:latin typeface="Arial" charset="0"/>
              </a:rPr>
              <a:t>Al estudiar las determinantes históricas, políticas, culturales, económicas, demográficas, ecológicas, educativas, etc., puede describir, explicar, generalizar y predecir las causas de una práctica profesional en relación con una técnica.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17412" name="Rectangle 3"/>
          <p:cNvSpPr>
            <a:spLocks noGrp="1" noChangeArrowheads="1"/>
          </p:cNvSpPr>
          <p:nvPr>
            <p:ph idx="1"/>
          </p:nvPr>
        </p:nvSpPr>
        <p:spPr/>
        <p:txBody>
          <a:bodyPr/>
          <a:lstStyle/>
          <a:p>
            <a:pPr eaLnBrk="1" hangingPunct="1">
              <a:buFont typeface="Wingdings" charset="0"/>
              <a:buNone/>
            </a:pPr>
            <a:endParaRPr lang="es-ES">
              <a:latin typeface="Arial" charset="0"/>
            </a:endParaRPr>
          </a:p>
        </p:txBody>
      </p:sp>
      <p:pic>
        <p:nvPicPr>
          <p:cNvPr id="17413" name="Picture 4"/>
          <p:cNvPicPr>
            <a:picLocks noChangeAspect="1" noChangeArrowheads="1"/>
          </p:cNvPicPr>
          <p:nvPr/>
        </p:nvPicPr>
        <p:blipFill>
          <a:blip r:embed="rId3">
            <a:extLst>
              <a:ext uri="{28A0092B-C50C-407E-A947-70E740481C1C}">
                <a14:useLocalDpi xmlns:a14="http://schemas.microsoft.com/office/drawing/2010/main" val="0"/>
              </a:ext>
            </a:extLst>
          </a:blip>
          <a:srcRect b="7246"/>
          <a:stretch>
            <a:fillRect/>
          </a:stretch>
        </p:blipFill>
        <p:spPr bwMode="auto">
          <a:xfrm>
            <a:off x="1403350" y="2297113"/>
            <a:ext cx="6624638" cy="3308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bwMode="auto">
          <a:xfrm>
            <a:off x="1403648" y="274638"/>
            <a:ext cx="7560840" cy="1143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normAutofit fontScale="90000"/>
          </a:bodyPr>
          <a:lstStyle/>
          <a:p>
            <a:pPr eaLnBrk="1" hangingPunct="1"/>
            <a:r>
              <a:rPr lang="es-ES_tradnl" b="1" dirty="0">
                <a:latin typeface="Arial" charset="0"/>
              </a:rPr>
              <a:t>4. Objetividad y subjetividad del conocimiento </a:t>
            </a:r>
            <a:br>
              <a:rPr lang="es-ES_tradnl" dirty="0">
                <a:latin typeface="Arial" charset="0"/>
              </a:rPr>
            </a:br>
            <a:endParaRPr lang="es-ES" dirty="0">
              <a:latin typeface="Arial" charset="0"/>
            </a:endParaRPr>
          </a:p>
        </p:txBody>
      </p:sp>
      <p:sp>
        <p:nvSpPr>
          <p:cNvPr id="18436" name="Rectangle 3"/>
          <p:cNvSpPr>
            <a:spLocks noGrp="1" noChangeArrowheads="1"/>
          </p:cNvSpPr>
          <p:nvPr>
            <p:ph idx="1"/>
          </p:nvPr>
        </p:nvSpPr>
        <p:spPr>
          <a:xfrm>
            <a:off x="827088" y="2420888"/>
            <a:ext cx="7707312" cy="3598912"/>
          </a:xfrm>
        </p:spPr>
        <p:txBody>
          <a:bodyPr/>
          <a:lstStyle/>
          <a:p>
            <a:pPr lvl="1" eaLnBrk="1" hangingPunct="1"/>
            <a:r>
              <a:rPr lang="es-ES_tradnl" dirty="0">
                <a:latin typeface="Arial" charset="0"/>
              </a:rPr>
              <a:t>Todo conocimiento es objetivo y subjetivo a la vez. Objetivo, porque corresponde a la realidad; subjetivo, porque está impregnado de elementos pensantes implícitos en el acto cognoscitivo.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19460" name="Rectangle 3"/>
          <p:cNvSpPr>
            <a:spLocks noGrp="1" noChangeArrowheads="1"/>
          </p:cNvSpPr>
          <p:nvPr>
            <p:ph idx="1"/>
          </p:nvPr>
        </p:nvSpPr>
        <p:spPr/>
        <p:txBody>
          <a:bodyPr/>
          <a:lstStyle/>
          <a:p>
            <a:pPr lvl="1" eaLnBrk="1" hangingPunct="1"/>
            <a:r>
              <a:rPr lang="es-ES_tradnl">
                <a:latin typeface="Arial" charset="0"/>
              </a:rPr>
              <a:t>El conocimiento vincula procedimientos mentales </a:t>
            </a:r>
            <a:r>
              <a:rPr lang="es-ES_tradnl" i="1">
                <a:latin typeface="Arial" charset="0"/>
              </a:rPr>
              <a:t>(subjetivos) </a:t>
            </a:r>
            <a:r>
              <a:rPr lang="es-ES_tradnl">
                <a:latin typeface="Arial" charset="0"/>
              </a:rPr>
              <a:t>con actividades prácticas </a:t>
            </a:r>
            <a:r>
              <a:rPr lang="es-ES_tradnl" i="1">
                <a:latin typeface="Arial" charset="0"/>
              </a:rPr>
              <a:t>(objetivas). </a:t>
            </a:r>
            <a:r>
              <a:rPr lang="es-ES_tradnl">
                <a:latin typeface="Arial" charset="0"/>
              </a:rPr>
              <a:t>Sin embargo, la ciencia busca el predominio de lo objetivo a través de explicaciones congruentes, predicciones y control de los fenómenos naturales.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45060" name="Rectangle 3"/>
          <p:cNvSpPr>
            <a:spLocks noGrp="1" noChangeAspect="1" noChangeArrowheads="1"/>
          </p:cNvSpPr>
          <p:nvPr>
            <p:ph idx="1"/>
          </p:nvPr>
        </p:nvSpPr>
        <p:spPr/>
        <p:txBody>
          <a:bodyPr/>
          <a:lstStyle/>
          <a:p>
            <a:pPr eaLnBrk="1" hangingPunct="1">
              <a:buFont typeface="Wingdings" charset="0"/>
              <a:buNone/>
            </a:pPr>
            <a:endParaRPr lang="es-ES">
              <a:latin typeface="Arial" charset="0"/>
            </a:endParaRPr>
          </a:p>
        </p:txBody>
      </p:sp>
      <p:pic>
        <p:nvPicPr>
          <p:cNvPr id="5222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b="4362"/>
          <a:stretch>
            <a:fillRect/>
          </a:stretch>
        </p:blipFill>
        <p:spPr bwMode="auto">
          <a:xfrm>
            <a:off x="611188" y="1773238"/>
            <a:ext cx="3600450" cy="2351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2232" name="Picture 8" descr="AA02395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348038" y="2708275"/>
            <a:ext cx="4537075" cy="300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xit" presetSubtype="0" fill="hold" nodeType="clickEffect">
                                  <p:stCondLst>
                                    <p:cond delay="0"/>
                                  </p:stCondLst>
                                  <p:childTnLst>
                                    <p:animEffect transition="out" filter="fade">
                                      <p:cBhvr>
                                        <p:cTn id="6" dur="1000"/>
                                        <p:tgtEl>
                                          <p:spTgt spid="52228"/>
                                        </p:tgtEl>
                                      </p:cBhvr>
                                    </p:animEffect>
                                    <p:anim calcmode="lin" valueType="num">
                                      <p:cBhvr>
                                        <p:cTn id="7" dur="1000"/>
                                        <p:tgtEl>
                                          <p:spTgt spid="52228"/>
                                        </p:tgtEl>
                                        <p:attrNameLst>
                                          <p:attrName>ppt_x</p:attrName>
                                        </p:attrNameLst>
                                      </p:cBhvr>
                                      <p:tavLst>
                                        <p:tav tm="0">
                                          <p:val>
                                            <p:strVal val="ppt_x"/>
                                          </p:val>
                                        </p:tav>
                                        <p:tav tm="100000">
                                          <p:val>
                                            <p:strVal val="ppt_x"/>
                                          </p:val>
                                        </p:tav>
                                      </p:tavLst>
                                    </p:anim>
                                    <p:anim calcmode="lin" valueType="num">
                                      <p:cBhvr>
                                        <p:cTn id="8" dur="1000"/>
                                        <p:tgtEl>
                                          <p:spTgt spid="52228"/>
                                        </p:tgtEl>
                                        <p:attrNameLst>
                                          <p:attrName>ppt_y</p:attrName>
                                        </p:attrNameLst>
                                      </p:cBhvr>
                                      <p:tavLst>
                                        <p:tav tm="0">
                                          <p:val>
                                            <p:strVal val="ppt_y"/>
                                          </p:val>
                                        </p:tav>
                                        <p:tav tm="100000">
                                          <p:val>
                                            <p:strVal val="ppt_y+.1"/>
                                          </p:val>
                                        </p:tav>
                                      </p:tavLst>
                                    </p:anim>
                                    <p:set>
                                      <p:cBhvr>
                                        <p:cTn id="9" dur="1" fill="hold">
                                          <p:stCondLst>
                                            <p:cond delay="999"/>
                                          </p:stCondLst>
                                        </p:cTn>
                                        <p:tgtEl>
                                          <p:spTgt spid="52228"/>
                                        </p:tgtEl>
                                        <p:attrNameLst>
                                          <p:attrName>style.visibility</p:attrName>
                                        </p:attrNameLst>
                                      </p:cBhvr>
                                      <p:to>
                                        <p:strVal val="hidden"/>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nodeType="clickEffect">
                                  <p:stCondLst>
                                    <p:cond delay="0"/>
                                  </p:stCondLst>
                                  <p:childTnLst>
                                    <p:set>
                                      <p:cBhvr>
                                        <p:cTn id="13" dur="1" fill="hold">
                                          <p:stCondLst>
                                            <p:cond delay="0"/>
                                          </p:stCondLst>
                                        </p:cTn>
                                        <p:tgtEl>
                                          <p:spTgt spid="52232"/>
                                        </p:tgtEl>
                                        <p:attrNameLst>
                                          <p:attrName>style.visibility</p:attrName>
                                        </p:attrNameLst>
                                      </p:cBhvr>
                                      <p:to>
                                        <p:strVal val="visible"/>
                                      </p:to>
                                    </p:set>
                                    <p:animEffect transition="in" filter="fade">
                                      <p:cBhvr>
                                        <p:cTn id="14" dur="1000"/>
                                        <p:tgtEl>
                                          <p:spTgt spid="52232"/>
                                        </p:tgtEl>
                                      </p:cBhvr>
                                    </p:animEffect>
                                    <p:anim calcmode="lin" valueType="num">
                                      <p:cBhvr>
                                        <p:cTn id="15" dur="1000" fill="hold"/>
                                        <p:tgtEl>
                                          <p:spTgt spid="52232"/>
                                        </p:tgtEl>
                                        <p:attrNameLst>
                                          <p:attrName>ppt_x</p:attrName>
                                        </p:attrNameLst>
                                      </p:cBhvr>
                                      <p:tavLst>
                                        <p:tav tm="0">
                                          <p:val>
                                            <p:strVal val="#ppt_x"/>
                                          </p:val>
                                        </p:tav>
                                        <p:tav tm="100000">
                                          <p:val>
                                            <p:strVal val="#ppt_x"/>
                                          </p:val>
                                        </p:tav>
                                      </p:tavLst>
                                    </p:anim>
                                    <p:anim calcmode="lin" valueType="num">
                                      <p:cBhvr>
                                        <p:cTn id="16" dur="1000" fill="hold"/>
                                        <p:tgtEl>
                                          <p:spTgt spid="522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20484" name="Rectangle 3"/>
          <p:cNvSpPr>
            <a:spLocks noGrp="1" noChangeArrowheads="1"/>
          </p:cNvSpPr>
          <p:nvPr>
            <p:ph idx="1"/>
          </p:nvPr>
        </p:nvSpPr>
        <p:spPr/>
        <p:txBody>
          <a:bodyPr/>
          <a:lstStyle/>
          <a:p>
            <a:pPr lvl="1" eaLnBrk="1" hangingPunct="1"/>
            <a:r>
              <a:rPr lang="es-ES_tradnl">
                <a:latin typeface="Arial" charset="0"/>
              </a:rPr>
              <a:t>Si bien el proceso mental es subjetivo, el contenido de las teorías no lo es en modo alguno. La verdad se presenta con teorías, la realidad se </a:t>
            </a:r>
            <a:r>
              <a:rPr lang="es-ES_tradnl" i="1">
                <a:latin typeface="Arial" charset="0"/>
              </a:rPr>
              <a:t>aprehende </a:t>
            </a:r>
            <a:r>
              <a:rPr lang="es-ES_tradnl">
                <a:latin typeface="Arial" charset="0"/>
              </a:rPr>
              <a:t>con herramientas teórico‑metodológicas. A medida que se profundiza en el conocimiento, aparecen nuevos elementos originados por las contradicciones internas.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21508" name="Rectangle 3"/>
          <p:cNvSpPr>
            <a:spLocks noGrp="1" noChangeArrowheads="1"/>
          </p:cNvSpPr>
          <p:nvPr>
            <p:ph idx="1"/>
          </p:nvPr>
        </p:nvSpPr>
        <p:spPr/>
        <p:txBody>
          <a:bodyPr/>
          <a:lstStyle/>
          <a:p>
            <a:pPr lvl="1" eaLnBrk="1" hangingPunct="1"/>
            <a:r>
              <a:rPr lang="es-ES_tradnl">
                <a:latin typeface="Arial" charset="0"/>
              </a:rPr>
              <a:t>Todo conocimiento es aproximado y relativo, de tal modo que nunca se considera acabado </a:t>
            </a:r>
            <a:r>
              <a:rPr lang="es-ES_tradnl" i="1">
                <a:latin typeface="Arial" charset="0"/>
              </a:rPr>
              <a:t>(verdad absoluta), </a:t>
            </a:r>
            <a:r>
              <a:rPr lang="es-ES_tradnl">
                <a:latin typeface="Arial" charset="0"/>
              </a:rPr>
              <a:t>ya que éste es condicionado por la realidad histórica.</a:t>
            </a:r>
            <a:endParaRPr lang="es-MX">
              <a:latin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512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916113"/>
            <a:ext cx="2590800" cy="323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05" name="Picture 5" descr="6270a"/>
          <p:cNvPicPr>
            <a:picLocks noChangeAspect="1" noChangeArrowheads="1"/>
          </p:cNvPicPr>
          <p:nvPr/>
        </p:nvPicPr>
        <p:blipFill>
          <a:blip r:embed="rId4">
            <a:extLst>
              <a:ext uri="{28A0092B-C50C-407E-A947-70E740481C1C}">
                <a14:useLocalDpi xmlns:a14="http://schemas.microsoft.com/office/drawing/2010/main" val="0"/>
              </a:ext>
            </a:extLst>
          </a:blip>
          <a:srcRect t="13600" b="13850"/>
          <a:stretch>
            <a:fillRect/>
          </a:stretch>
        </p:blipFill>
        <p:spPr bwMode="auto">
          <a:xfrm>
            <a:off x="4356100" y="2060575"/>
            <a:ext cx="3816350" cy="276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51204"/>
                                        </p:tgtEl>
                                        <p:attrNameLst>
                                          <p:attrName>style.visibility</p:attrName>
                                        </p:attrNameLst>
                                      </p:cBhvr>
                                      <p:to>
                                        <p:strVal val="visible"/>
                                      </p:to>
                                    </p:set>
                                    <p:animEffect transition="in" filter="fade">
                                      <p:cBhvr>
                                        <p:cTn id="7" dur="1000"/>
                                        <p:tgtEl>
                                          <p:spTgt spid="51204"/>
                                        </p:tgtEl>
                                      </p:cBhvr>
                                    </p:animEffect>
                                    <p:anim calcmode="lin" valueType="num">
                                      <p:cBhvr>
                                        <p:cTn id="8" dur="1000" fill="hold"/>
                                        <p:tgtEl>
                                          <p:spTgt spid="51204"/>
                                        </p:tgtEl>
                                        <p:attrNameLst>
                                          <p:attrName>ppt_x</p:attrName>
                                        </p:attrNameLst>
                                      </p:cBhvr>
                                      <p:tavLst>
                                        <p:tav tm="0">
                                          <p:val>
                                            <p:strVal val="#ppt_x"/>
                                          </p:val>
                                        </p:tav>
                                        <p:tav tm="100000">
                                          <p:val>
                                            <p:strVal val="#ppt_x"/>
                                          </p:val>
                                        </p:tav>
                                      </p:tavLst>
                                    </p:anim>
                                    <p:anim calcmode="lin" valueType="num">
                                      <p:cBhvr>
                                        <p:cTn id="9" dur="1000" fill="hold"/>
                                        <p:tgtEl>
                                          <p:spTgt spid="5120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nodeType="clickEffect">
                                  <p:stCondLst>
                                    <p:cond delay="0"/>
                                  </p:stCondLst>
                                  <p:childTnLst>
                                    <p:set>
                                      <p:cBhvr>
                                        <p:cTn id="13" dur="1" fill="hold">
                                          <p:stCondLst>
                                            <p:cond delay="0"/>
                                          </p:stCondLst>
                                        </p:cTn>
                                        <p:tgtEl>
                                          <p:spTgt spid="51205"/>
                                        </p:tgtEl>
                                        <p:attrNameLst>
                                          <p:attrName>style.visibility</p:attrName>
                                        </p:attrNameLst>
                                      </p:cBhvr>
                                      <p:to>
                                        <p:strVal val="visible"/>
                                      </p:to>
                                    </p:set>
                                    <p:animEffect transition="in" filter="fade">
                                      <p:cBhvr>
                                        <p:cTn id="14" dur="1000"/>
                                        <p:tgtEl>
                                          <p:spTgt spid="51205"/>
                                        </p:tgtEl>
                                      </p:cBhvr>
                                    </p:animEffect>
                                    <p:anim calcmode="lin" valueType="num">
                                      <p:cBhvr>
                                        <p:cTn id="15" dur="1000" fill="hold"/>
                                        <p:tgtEl>
                                          <p:spTgt spid="51205"/>
                                        </p:tgtEl>
                                        <p:attrNameLst>
                                          <p:attrName>ppt_x</p:attrName>
                                        </p:attrNameLst>
                                      </p:cBhvr>
                                      <p:tavLst>
                                        <p:tav tm="0">
                                          <p:val>
                                            <p:strVal val="#ppt_x"/>
                                          </p:val>
                                        </p:tav>
                                        <p:tav tm="100000">
                                          <p:val>
                                            <p:strVal val="#ppt_x"/>
                                          </p:val>
                                        </p:tav>
                                      </p:tavLst>
                                    </p:anim>
                                    <p:anim calcmode="lin" valueType="num">
                                      <p:cBhvr>
                                        <p:cTn id="16" dur="1000" fill="hold"/>
                                        <p:tgtEl>
                                          <p:spTgt spid="512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p:txBody>
          <a:bodyPr/>
          <a:lstStyle/>
          <a:p>
            <a:pPr eaLnBrk="1" hangingPunct="1"/>
            <a:r>
              <a:rPr lang="es-MX">
                <a:latin typeface="Arial" charset="0"/>
              </a:rPr>
              <a:t>La Ciencia como una forma de construcción del conocimiento de la realidad</a:t>
            </a:r>
          </a:p>
          <a:p>
            <a:pPr eaLnBrk="1" hangingPunct="1"/>
            <a:r>
              <a:rPr lang="es-MX" b="1">
                <a:latin typeface="Arial" charset="0"/>
              </a:rPr>
              <a:t>Origen del conocimiento</a:t>
            </a:r>
            <a:endParaRPr lang="es-MX">
              <a:latin typeface="Arial" charset="0"/>
            </a:endParaRPr>
          </a:p>
          <a:p>
            <a:pPr eaLnBrk="1" hangingPunct="1"/>
            <a:r>
              <a:rPr lang="es-MX">
                <a:latin typeface="Arial" charset="0"/>
              </a:rPr>
              <a:t>En la obtención del conocimiento intervienen tres elementos:</a:t>
            </a:r>
          </a:p>
        </p:txBody>
      </p:sp>
      <p:sp>
        <p:nvSpPr>
          <p:cNvPr id="6" name="CuadroTexto 5"/>
          <p:cNvSpPr txBox="1"/>
          <p:nvPr/>
        </p:nvSpPr>
        <p:spPr>
          <a:xfrm>
            <a:off x="5436096" y="548680"/>
            <a:ext cx="3352826" cy="769441"/>
          </a:xfrm>
          <a:prstGeom prst="rect">
            <a:avLst/>
          </a:prstGeom>
          <a:noFill/>
        </p:spPr>
        <p:txBody>
          <a:bodyPr wrap="none" rtlCol="0">
            <a:spAutoFit/>
          </a:bodyPr>
          <a:lstStyle/>
          <a:p>
            <a:r>
              <a:rPr lang="es-ES" sz="4400" dirty="0">
                <a:solidFill>
                  <a:srgbClr val="FFFFFF"/>
                </a:solidFill>
              </a:rPr>
              <a:t>1. La ciencia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bwMode="auto">
          <a:xfrm>
            <a:off x="1691680" y="274638"/>
            <a:ext cx="6995120" cy="1143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r>
              <a:rPr lang="es-ES" dirty="0">
                <a:latin typeface="Arial" charset="0"/>
              </a:rPr>
              <a:t>5. Teorías</a:t>
            </a:r>
          </a:p>
        </p:txBody>
      </p:sp>
      <p:sp>
        <p:nvSpPr>
          <p:cNvPr id="22532" name="Rectangle 3"/>
          <p:cNvSpPr>
            <a:spLocks noGrp="1" noChangeArrowheads="1"/>
          </p:cNvSpPr>
          <p:nvPr>
            <p:ph idx="1"/>
          </p:nvPr>
        </p:nvSpPr>
        <p:spPr/>
        <p:txBody>
          <a:bodyPr/>
          <a:lstStyle/>
          <a:p>
            <a:pPr eaLnBrk="1" hangingPunct="1"/>
            <a:r>
              <a:rPr lang="es-MX" dirty="0">
                <a:latin typeface="Arial" charset="0"/>
              </a:rPr>
              <a:t>El saber científico se organiza en forma de teorías:</a:t>
            </a:r>
          </a:p>
          <a:p>
            <a:pPr lvl="1" eaLnBrk="1" hangingPunct="1"/>
            <a:r>
              <a:rPr lang="es-MX" dirty="0">
                <a:latin typeface="Arial" charset="0"/>
              </a:rPr>
              <a:t>El término </a:t>
            </a:r>
            <a:r>
              <a:rPr lang="es-MX" i="1" dirty="0">
                <a:latin typeface="Arial" charset="0"/>
              </a:rPr>
              <a:t>teoría </a:t>
            </a:r>
            <a:r>
              <a:rPr lang="es-MX" dirty="0">
                <a:latin typeface="Arial" charset="0"/>
              </a:rPr>
              <a:t>deriva del griego </a:t>
            </a:r>
            <a:r>
              <a:rPr lang="es-MX" i="1" dirty="0" err="1">
                <a:latin typeface="Arial" charset="0"/>
              </a:rPr>
              <a:t>theoria</a:t>
            </a:r>
            <a:r>
              <a:rPr lang="es-MX" i="1" dirty="0">
                <a:latin typeface="Arial" charset="0"/>
              </a:rPr>
              <a:t>, </a:t>
            </a:r>
            <a:r>
              <a:rPr lang="es-MX" dirty="0">
                <a:latin typeface="Arial" charset="0"/>
              </a:rPr>
              <a:t>que significa observación, investigación. En las reflexiones filosóficas se le da otra acepción; se le explica como un saber generalizado. </a:t>
            </a:r>
          </a:p>
        </p:txBody>
      </p:sp>
      <p:graphicFrame>
        <p:nvGraphicFramePr>
          <p:cNvPr id="2" name="Diagram 1">
            <a:extLst>
              <a:ext uri="{FF2B5EF4-FFF2-40B4-BE49-F238E27FC236}">
                <a16:creationId xmlns:a16="http://schemas.microsoft.com/office/drawing/2014/main" id="{F6AEA2A1-BA16-4F3A-80CA-A86804B6E6BA}"/>
              </a:ext>
            </a:extLst>
          </p:cNvPr>
          <p:cNvGraphicFramePr/>
          <p:nvPr>
            <p:extLst>
              <p:ext uri="{D42A27DB-BD31-4B8C-83A1-F6EECF244321}">
                <p14:modId xmlns:p14="http://schemas.microsoft.com/office/powerpoint/2010/main" val="660670490"/>
              </p:ext>
            </p:extLst>
          </p:nvPr>
        </p:nvGraphicFramePr>
        <p:xfrm>
          <a:off x="583550" y="4149080"/>
          <a:ext cx="8308930" cy="21917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23556" name="Rectangle 3"/>
          <p:cNvSpPr>
            <a:spLocks noGrp="1" noChangeArrowheads="1"/>
          </p:cNvSpPr>
          <p:nvPr>
            <p:ph idx="1"/>
          </p:nvPr>
        </p:nvSpPr>
        <p:spPr/>
        <p:txBody>
          <a:bodyPr/>
          <a:lstStyle/>
          <a:p>
            <a:pPr lvl="1" eaLnBrk="1" hangingPunct="1"/>
            <a:r>
              <a:rPr lang="es-ES_tradnl" dirty="0">
                <a:latin typeface="Arial" charset="0"/>
              </a:rPr>
              <a:t>Una de las definiciones más difundidas es la de Popper: "las teorías científicas son enunciados universales... [consisten en] apresar aquello que llamamos el mundo, para racionalizarlo, explicarlo y dominarlo..." </a:t>
            </a:r>
          </a:p>
          <a:p>
            <a:pPr lvl="1" eaLnBrk="1" hangingPunct="1"/>
            <a:r>
              <a:rPr lang="es-ES_tradnl" dirty="0">
                <a:latin typeface="Arial" charset="0"/>
              </a:rPr>
              <a:t>Teoría  del Big </a:t>
            </a:r>
            <a:r>
              <a:rPr lang="es-ES_tradnl" dirty="0" err="1">
                <a:latin typeface="Arial" charset="0"/>
              </a:rPr>
              <a:t>Bang</a:t>
            </a:r>
            <a:endParaRPr lang="es-ES_tradnl" dirty="0">
              <a:latin typeface="Arial" charset="0"/>
            </a:endParaRPr>
          </a:p>
        </p:txBody>
      </p:sp>
      <p:pic>
        <p:nvPicPr>
          <p:cNvPr id="3" name="Picture 2">
            <a:extLst>
              <a:ext uri="{FF2B5EF4-FFF2-40B4-BE49-F238E27FC236}">
                <a16:creationId xmlns:a16="http://schemas.microsoft.com/office/drawing/2014/main" id="{52AFF489-24B2-41F2-AEE0-B31C973785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5776" y="4365104"/>
            <a:ext cx="4248472" cy="2157954"/>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24580" name="Rectangle 3"/>
          <p:cNvSpPr>
            <a:spLocks noGrp="1" noChangeArrowheads="1"/>
          </p:cNvSpPr>
          <p:nvPr>
            <p:ph idx="1"/>
          </p:nvPr>
        </p:nvSpPr>
        <p:spPr/>
        <p:txBody>
          <a:bodyPr/>
          <a:lstStyle/>
          <a:p>
            <a:pPr lvl="1" eaLnBrk="1" hangingPunct="1"/>
            <a:r>
              <a:rPr lang="es-ES_tradnl">
                <a:latin typeface="Arial" charset="0"/>
              </a:rPr>
              <a:t>Kerlinger afirma: "la teoría es un conjunto de proposiciones hipotéticas, conceptos relacionados entre sí, que ofrecen un punto de vista sistemático de los fenómenos, al explicar relaciones existentes entre variables, con el objeto de explicar y predecir los fenómenos".</a:t>
            </a:r>
            <a:endParaRPr lang="es-MX">
              <a:latin typeface="Arial" charset="0"/>
            </a:endParaRPr>
          </a:p>
        </p:txBody>
      </p:sp>
      <p:pic>
        <p:nvPicPr>
          <p:cNvPr id="3" name="Picture 2">
            <a:extLst>
              <a:ext uri="{FF2B5EF4-FFF2-40B4-BE49-F238E27FC236}">
                <a16:creationId xmlns:a16="http://schemas.microsoft.com/office/drawing/2014/main" id="{6F8D58E6-8288-432E-B05A-5BBF27AE3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6701" y="4431166"/>
            <a:ext cx="2543175" cy="17907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25604" name="Rectangle 3"/>
          <p:cNvSpPr>
            <a:spLocks noGrp="1" noChangeArrowheads="1"/>
          </p:cNvSpPr>
          <p:nvPr>
            <p:ph idx="1"/>
          </p:nvPr>
        </p:nvSpPr>
        <p:spPr/>
        <p:txBody>
          <a:bodyPr/>
          <a:lstStyle/>
          <a:p>
            <a:pPr lvl="1" eaLnBrk="1" hangingPunct="1"/>
            <a:r>
              <a:rPr lang="es-ES_tradnl" dirty="0">
                <a:latin typeface="Arial" charset="0"/>
              </a:rPr>
              <a:t>La teoría es finalmente la meta de la ciencia; todo lo demás se deduce de ella. </a:t>
            </a:r>
          </a:p>
          <a:p>
            <a:pPr lvl="1" eaLnBrk="1" hangingPunct="1"/>
            <a:r>
              <a:rPr lang="es-ES_tradnl" dirty="0">
                <a:latin typeface="Arial" charset="0"/>
              </a:rPr>
              <a:t>Los tres momentos en el proceso del conocimiento son:</a:t>
            </a:r>
            <a:endParaRPr lang="es-MX" dirty="0">
              <a:latin typeface="Arial" charset="0"/>
            </a:endParaRPr>
          </a:p>
        </p:txBody>
      </p:sp>
      <p:graphicFrame>
        <p:nvGraphicFramePr>
          <p:cNvPr id="2" name="Diagram 1">
            <a:extLst>
              <a:ext uri="{FF2B5EF4-FFF2-40B4-BE49-F238E27FC236}">
                <a16:creationId xmlns:a16="http://schemas.microsoft.com/office/drawing/2014/main" id="{CDA111A7-EDDF-4703-875E-E4788D70A883}"/>
              </a:ext>
            </a:extLst>
          </p:cNvPr>
          <p:cNvGraphicFramePr/>
          <p:nvPr>
            <p:extLst>
              <p:ext uri="{D42A27DB-BD31-4B8C-83A1-F6EECF244321}">
                <p14:modId xmlns:p14="http://schemas.microsoft.com/office/powerpoint/2010/main" val="3522770866"/>
              </p:ext>
            </p:extLst>
          </p:nvPr>
        </p:nvGraphicFramePr>
        <p:xfrm>
          <a:off x="1115616" y="3573016"/>
          <a:ext cx="7032104" cy="2376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26628" name="Rectangle 3"/>
          <p:cNvSpPr>
            <a:spLocks noGrp="1" noChangeArrowheads="1"/>
          </p:cNvSpPr>
          <p:nvPr>
            <p:ph idx="1"/>
          </p:nvPr>
        </p:nvSpPr>
        <p:spPr/>
        <p:txBody>
          <a:bodyPr/>
          <a:lstStyle/>
          <a:p>
            <a:pPr eaLnBrk="1" hangingPunct="1"/>
            <a:r>
              <a:rPr lang="es-MX">
                <a:latin typeface="Arial" charset="0"/>
              </a:rPr>
              <a:t>Características de la teoría</a:t>
            </a:r>
          </a:p>
          <a:p>
            <a:pPr lvl="1" eaLnBrk="1" hangingPunct="1"/>
            <a:r>
              <a:rPr lang="es-ES_tradnl">
                <a:latin typeface="Arial" charset="0"/>
              </a:rPr>
              <a:t>La teoría es un saber generalizado. </a:t>
            </a:r>
            <a:endParaRPr lang="es-MX">
              <a:latin typeface="Arial" charset="0"/>
            </a:endParaRPr>
          </a:p>
          <a:p>
            <a:pPr lvl="1" eaLnBrk="1" hangingPunct="1"/>
            <a:r>
              <a:rPr lang="es-ES_tradnl">
                <a:latin typeface="Arial" charset="0"/>
              </a:rPr>
              <a:t>Se forma con conceptos, categorías y leyes. </a:t>
            </a:r>
            <a:endParaRPr lang="es-MX">
              <a:latin typeface="Arial" charset="0"/>
            </a:endParaRPr>
          </a:p>
          <a:p>
            <a:pPr lvl="1" eaLnBrk="1" hangingPunct="1"/>
            <a:r>
              <a:rPr lang="es-ES_tradnl">
                <a:latin typeface="Arial" charset="0"/>
              </a:rPr>
              <a:t>La teoría es el reflejo de la realidad objetiva. </a:t>
            </a:r>
            <a:endParaRPr lang="es-MX">
              <a:latin typeface="Arial" charset="0"/>
            </a:endParaRPr>
          </a:p>
          <a:p>
            <a:pPr lvl="1" eaLnBrk="1" hangingPunct="1"/>
            <a:r>
              <a:rPr lang="es-ES_tradnl">
                <a:latin typeface="Arial" charset="0"/>
              </a:rPr>
              <a:t>La teoría y la práctica forman un todo y son indisolubles</a:t>
            </a:r>
            <a:endParaRPr lang="es-MX">
              <a:latin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27652" name="Rectangle 3"/>
          <p:cNvSpPr>
            <a:spLocks noGrp="1" noChangeArrowheads="1"/>
          </p:cNvSpPr>
          <p:nvPr>
            <p:ph idx="1"/>
          </p:nvPr>
        </p:nvSpPr>
        <p:spPr/>
        <p:txBody>
          <a:bodyPr/>
          <a:lstStyle/>
          <a:p>
            <a:pPr eaLnBrk="1" hangingPunct="1"/>
            <a:r>
              <a:rPr lang="es-MX">
                <a:latin typeface="Arial" charset="0"/>
              </a:rPr>
              <a:t>El conjunto de las teorías se organizan en campos del saber: las ciencias, así la investigación contribuye a generar conocimiento, este se organiza en teorías y estas son explicaciones de la realidad que a su vez nos llevan a nuevas preguntas y contradicciones sobre la realidad. </a:t>
            </a:r>
          </a:p>
          <a:p>
            <a:pPr eaLnBrk="1" hangingPunct="1"/>
            <a:r>
              <a:rPr lang="es-MX">
                <a:latin typeface="Arial" charset="0"/>
              </a:rPr>
              <a:t>El ciclo histórico del conocimiento.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p:txBody>
          <a:bodyPr/>
          <a:lstStyle/>
          <a:p>
            <a:pPr marL="0" indent="0" eaLnBrk="1" hangingPunct="1">
              <a:lnSpc>
                <a:spcPct val="90000"/>
              </a:lnSpc>
              <a:buNone/>
            </a:pPr>
            <a:r>
              <a:rPr lang="es-ES_tradnl" b="1" dirty="0">
                <a:latin typeface="Arial" charset="0"/>
              </a:rPr>
              <a:t> </a:t>
            </a:r>
            <a:endParaRPr lang="es-ES_tradnl" dirty="0">
              <a:latin typeface="Arial" charset="0"/>
            </a:endParaRPr>
          </a:p>
          <a:p>
            <a:pPr eaLnBrk="1" hangingPunct="1">
              <a:lnSpc>
                <a:spcPct val="90000"/>
              </a:lnSpc>
            </a:pPr>
            <a:r>
              <a:rPr lang="es-ES_tradnl" dirty="0">
                <a:latin typeface="Arial" charset="0"/>
              </a:rPr>
              <a:t>La ciencia es el quehacer humano que consiste en la actitud de observar y experimentar dentro de un orden particular de conocimientos, los cuales se organizan de manera sistemática mediante determinados métodos, partiendo de un núcleo de conceptos o principios básicos, a fin de alcanzar un saber de validez universal.</a:t>
            </a:r>
          </a:p>
        </p:txBody>
      </p:sp>
      <p:sp>
        <p:nvSpPr>
          <p:cNvPr id="2" name="CuadroTexto 1"/>
          <p:cNvSpPr txBox="1"/>
          <p:nvPr/>
        </p:nvSpPr>
        <p:spPr>
          <a:xfrm>
            <a:off x="5940152" y="476672"/>
            <a:ext cx="2819151" cy="1046440"/>
          </a:xfrm>
          <a:prstGeom prst="rect">
            <a:avLst/>
          </a:prstGeom>
          <a:noFill/>
        </p:spPr>
        <p:txBody>
          <a:bodyPr wrap="none" rtlCol="0">
            <a:spAutoFit/>
          </a:bodyPr>
          <a:lstStyle/>
          <a:p>
            <a:r>
              <a:rPr lang="es-ES_tradnl" sz="4400" b="1" dirty="0">
                <a:solidFill>
                  <a:srgbClr val="FFFFFF"/>
                </a:solidFill>
              </a:rPr>
              <a:t>6. Ciencia </a:t>
            </a:r>
            <a:endParaRPr lang="es-ES_tradnl" dirty="0">
              <a:solidFill>
                <a:srgbClr val="FFFFFF"/>
              </a:solidFill>
            </a:endParaRPr>
          </a:p>
          <a:p>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idx="1"/>
          </p:nvPr>
        </p:nvSpPr>
        <p:spPr/>
        <p:txBody>
          <a:bodyPr/>
          <a:lstStyle/>
          <a:p>
            <a:pPr eaLnBrk="1" hangingPunct="1">
              <a:buFont typeface="Wingdings" charset="0"/>
              <a:buNone/>
            </a:pPr>
            <a:r>
              <a:rPr lang="es-ES_tradnl">
                <a:latin typeface="Arial" charset="0"/>
              </a:rPr>
              <a:t>"La ciencia es un conjunto de conocimientos en desarrollo, que se obtienen mediante los métodos cognoscitivos, y que se reflejan en conceptos exactos cuya verdad se comprueba y demuestra a través de la práctica social</a:t>
            </a:r>
            <a:r>
              <a:rPr lang="es-ES">
                <a:latin typeface="Arial" charset="0"/>
              </a:rPr>
              <a:t>”</a:t>
            </a:r>
            <a:endParaRPr lang="es-MX">
              <a:latin typeface="Arial" charset="0"/>
            </a:endParaRPr>
          </a:p>
        </p:txBody>
      </p:sp>
      <p:pic>
        <p:nvPicPr>
          <p:cNvPr id="4" name="Picture 3">
            <a:extLst>
              <a:ext uri="{FF2B5EF4-FFF2-40B4-BE49-F238E27FC236}">
                <a16:creationId xmlns:a16="http://schemas.microsoft.com/office/drawing/2014/main" id="{40A42F78-2777-42B3-A2F3-C11924D7A6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5776" y="4199071"/>
            <a:ext cx="4104456" cy="1927092"/>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30724" name="Rectangle 3"/>
          <p:cNvSpPr>
            <a:spLocks noGrp="1" noChangeArrowheads="1"/>
          </p:cNvSpPr>
          <p:nvPr>
            <p:ph idx="1"/>
          </p:nvPr>
        </p:nvSpPr>
        <p:spPr/>
        <p:txBody>
          <a:bodyPr/>
          <a:lstStyle/>
          <a:p>
            <a:pPr eaLnBrk="1" hangingPunct="1"/>
            <a:r>
              <a:rPr lang="es-ES_tradnl" b="1">
                <a:latin typeface="Arial" charset="0"/>
              </a:rPr>
              <a:t>Ciencias empíricas </a:t>
            </a:r>
            <a:endParaRPr lang="es-ES_tradnl">
              <a:latin typeface="Arial" charset="0"/>
            </a:endParaRPr>
          </a:p>
          <a:p>
            <a:pPr eaLnBrk="1" hangingPunct="1"/>
            <a:r>
              <a:rPr lang="es-ES_tradnl">
                <a:latin typeface="Arial" charset="0"/>
              </a:rPr>
              <a:t>Estas concentran su atención en la realidad material, objetiva, tangible. Son ejemplos de ellas las ciencias naturales y las ciencias sociales. </a:t>
            </a:r>
            <a:endParaRPr lang="es-MX">
              <a:latin typeface="Arial" charset="0"/>
            </a:endParaRPr>
          </a:p>
        </p:txBody>
      </p:sp>
      <p:pic>
        <p:nvPicPr>
          <p:cNvPr id="3" name="Picture 2">
            <a:extLst>
              <a:ext uri="{FF2B5EF4-FFF2-40B4-BE49-F238E27FC236}">
                <a16:creationId xmlns:a16="http://schemas.microsoft.com/office/drawing/2014/main" id="{65EAEDBE-0E72-46E2-B4B2-09488851A5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880" y="4627418"/>
            <a:ext cx="2847975" cy="16002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dirty="0">
              <a:latin typeface="Arial" charset="0"/>
            </a:endParaRPr>
          </a:p>
        </p:txBody>
      </p:sp>
      <p:sp>
        <p:nvSpPr>
          <p:cNvPr id="31748" name="Rectangle 3"/>
          <p:cNvSpPr>
            <a:spLocks noGrp="1" noChangeArrowheads="1"/>
          </p:cNvSpPr>
          <p:nvPr>
            <p:ph idx="1"/>
          </p:nvPr>
        </p:nvSpPr>
        <p:spPr/>
        <p:txBody>
          <a:bodyPr/>
          <a:lstStyle/>
          <a:p>
            <a:pPr eaLnBrk="1" hangingPunct="1"/>
            <a:r>
              <a:rPr lang="es-ES_tradnl" b="1" dirty="0">
                <a:latin typeface="Arial" charset="0"/>
              </a:rPr>
              <a:t>Ciencias formales </a:t>
            </a:r>
            <a:endParaRPr lang="es-ES_tradnl" dirty="0">
              <a:latin typeface="Arial" charset="0"/>
            </a:endParaRPr>
          </a:p>
          <a:p>
            <a:r>
              <a:rPr lang="es-ES_tradnl" dirty="0">
                <a:latin typeface="Arial" charset="0"/>
              </a:rPr>
              <a:t>    Las ciencias no empíricas, o formales, concentran su interés en aspectos simbólicos, derivados del pensamiento del hombre. Son ejemplos las matemáticas y la filosofía, entre muchas otras. </a:t>
            </a:r>
            <a:endParaRPr lang="es-MX" dirty="0"/>
          </a:p>
          <a:p>
            <a:pPr eaLnBrk="1" hangingPunct="1"/>
            <a:endParaRPr lang="es-MX" dirty="0">
              <a:latin typeface="Arial" charset="0"/>
            </a:endParaRPr>
          </a:p>
        </p:txBody>
      </p:sp>
      <p:pic>
        <p:nvPicPr>
          <p:cNvPr id="6" name="Picture 5">
            <a:extLst>
              <a:ext uri="{FF2B5EF4-FFF2-40B4-BE49-F238E27FC236}">
                <a16:creationId xmlns:a16="http://schemas.microsoft.com/office/drawing/2014/main" id="{5C083787-B74B-4862-9FE4-7CD468890DE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8064" y="4443452"/>
            <a:ext cx="3171850" cy="178416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p:txBody>
          <a:bodyPr/>
          <a:lstStyle/>
          <a:p>
            <a:pPr eaLnBrk="1" hangingPunct="1">
              <a:buFont typeface="Wingdings" charset="0"/>
              <a:buNone/>
            </a:pPr>
            <a:endParaRPr lang="es-ES">
              <a:latin typeface="Arial" charset="0"/>
            </a:endParaRPr>
          </a:p>
        </p:txBody>
      </p:sp>
      <p:graphicFrame>
        <p:nvGraphicFramePr>
          <p:cNvPr id="5" name="4 Diagrama"/>
          <p:cNvGraphicFramePr/>
          <p:nvPr/>
        </p:nvGraphicFramePr>
        <p:xfrm>
          <a:off x="1619250" y="1700213"/>
          <a:ext cx="5472113" cy="4537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3619500" y="984250"/>
            <a:ext cx="184666" cy="369332"/>
          </a:xfrm>
          <a:prstGeom prst="rect">
            <a:avLst/>
          </a:prstGeom>
          <a:noFill/>
        </p:spPr>
        <p:txBody>
          <a:bodyPr wrap="none" rtlCol="0">
            <a:spAutoFit/>
          </a:bodyPr>
          <a:lstStyle/>
          <a:p>
            <a:endParaRPr lang="es-ES" dirty="0"/>
          </a:p>
        </p:txBody>
      </p:sp>
      <p:sp>
        <p:nvSpPr>
          <p:cNvPr id="4" name="CuadroTexto 3"/>
          <p:cNvSpPr txBox="1"/>
          <p:nvPr/>
        </p:nvSpPr>
        <p:spPr>
          <a:xfrm>
            <a:off x="2698750" y="682625"/>
            <a:ext cx="184666" cy="369332"/>
          </a:xfrm>
          <a:prstGeom prst="rect">
            <a:avLst/>
          </a:prstGeom>
          <a:noFill/>
        </p:spPr>
        <p:txBody>
          <a:bodyPr wrap="none" rtlCol="0">
            <a:spAutoFit/>
          </a:bodyPr>
          <a:lstStyle/>
          <a:p>
            <a:endParaRPr lang="es-ES" dirty="0"/>
          </a:p>
        </p:txBody>
      </p:sp>
      <p:sp>
        <p:nvSpPr>
          <p:cNvPr id="7" name="CuadroTexto 6"/>
          <p:cNvSpPr txBox="1"/>
          <p:nvPr/>
        </p:nvSpPr>
        <p:spPr>
          <a:xfrm>
            <a:off x="5436096" y="548680"/>
            <a:ext cx="3352826" cy="769441"/>
          </a:xfrm>
          <a:prstGeom prst="rect">
            <a:avLst/>
          </a:prstGeom>
          <a:noFill/>
        </p:spPr>
        <p:txBody>
          <a:bodyPr wrap="none" rtlCol="0">
            <a:spAutoFit/>
          </a:bodyPr>
          <a:lstStyle/>
          <a:p>
            <a:r>
              <a:rPr lang="es-ES" sz="4400" dirty="0">
                <a:solidFill>
                  <a:srgbClr val="FFFFFF"/>
                </a:solidFill>
              </a:rPr>
              <a:t>1. La ciencia</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67939B6A-AEFF-4DC8-9961-90578ED0E8E4}"/>
                                            </p:graphicEl>
                                          </p:spTgt>
                                        </p:tgtEl>
                                        <p:attrNameLst>
                                          <p:attrName>style.visibility</p:attrName>
                                        </p:attrNameLst>
                                      </p:cBhvr>
                                      <p:to>
                                        <p:strVal val="visible"/>
                                      </p:to>
                                    </p:set>
                                    <p:animEffect transition="in" filter="fade">
                                      <p:cBhvr>
                                        <p:cTn id="7" dur="2000"/>
                                        <p:tgtEl>
                                          <p:spTgt spid="5">
                                            <p:graphicEl>
                                              <a:dgm id="{67939B6A-AEFF-4DC8-9961-90578ED0E8E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8A541205-7A32-4FFC-B1F7-481D93D26AC5}"/>
                                            </p:graphicEl>
                                          </p:spTgt>
                                        </p:tgtEl>
                                        <p:attrNameLst>
                                          <p:attrName>style.visibility</p:attrName>
                                        </p:attrNameLst>
                                      </p:cBhvr>
                                      <p:to>
                                        <p:strVal val="visible"/>
                                      </p:to>
                                    </p:set>
                                    <p:animEffect transition="in" filter="fade">
                                      <p:cBhvr>
                                        <p:cTn id="12" dur="2000"/>
                                        <p:tgtEl>
                                          <p:spTgt spid="5">
                                            <p:graphicEl>
                                              <a:dgm id="{8A541205-7A32-4FFC-B1F7-481D93D26AC5}"/>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7F979D9B-B01A-45BB-AE24-B238ECD8F136}"/>
                                            </p:graphicEl>
                                          </p:spTgt>
                                        </p:tgtEl>
                                        <p:attrNameLst>
                                          <p:attrName>style.visibility</p:attrName>
                                        </p:attrNameLst>
                                      </p:cBhvr>
                                      <p:to>
                                        <p:strVal val="visible"/>
                                      </p:to>
                                    </p:set>
                                    <p:animEffect transition="in" filter="fade">
                                      <p:cBhvr>
                                        <p:cTn id="17" dur="2000"/>
                                        <p:tgtEl>
                                          <p:spTgt spid="5">
                                            <p:graphicEl>
                                              <a:dgm id="{7F979D9B-B01A-45BB-AE24-B238ECD8F13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rev="1"/>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bwMode="auto">
          <a:xfrm>
            <a:off x="1619672" y="274638"/>
            <a:ext cx="7067128" cy="1143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r>
              <a:rPr lang="es-ES" dirty="0">
                <a:latin typeface="Arial" charset="0"/>
              </a:rPr>
              <a:t>7. </a:t>
            </a:r>
            <a:r>
              <a:rPr lang="es-ES_tradnl" b="1" dirty="0">
                <a:latin typeface="Arial" charset="0"/>
              </a:rPr>
              <a:t>Investigación </a:t>
            </a:r>
            <a:endParaRPr lang="es-ES" dirty="0">
              <a:latin typeface="Arial" charset="0"/>
            </a:endParaRPr>
          </a:p>
        </p:txBody>
      </p:sp>
      <p:sp>
        <p:nvSpPr>
          <p:cNvPr id="32772" name="Rectangle 3"/>
          <p:cNvSpPr>
            <a:spLocks noGrp="1" noChangeArrowheads="1"/>
          </p:cNvSpPr>
          <p:nvPr>
            <p:ph idx="1"/>
          </p:nvPr>
        </p:nvSpPr>
        <p:spPr/>
        <p:txBody>
          <a:bodyPr/>
          <a:lstStyle/>
          <a:p>
            <a:pPr eaLnBrk="1" hangingPunct="1"/>
            <a:endParaRPr lang="es-ES_tradnl" dirty="0">
              <a:latin typeface="Arial" charset="0"/>
            </a:endParaRPr>
          </a:p>
          <a:p>
            <a:pPr eaLnBrk="1" hangingPunct="1"/>
            <a:r>
              <a:rPr lang="es-ES_tradnl" dirty="0">
                <a:latin typeface="Arial" charset="0"/>
              </a:rPr>
              <a:t>    Es inapreciable la importancia que tiene la Psicología en el fomento y conservación de la salud del hombre. Esta responsabilidad compromete a la superación constante; en esta tarea, la investigación científica es fundamental. </a:t>
            </a:r>
            <a:endParaRPr lang="es-MX" dirty="0">
              <a:latin typeface="Arial"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33796" name="Rectangle 3"/>
          <p:cNvSpPr>
            <a:spLocks noGrp="1" noChangeArrowheads="1"/>
          </p:cNvSpPr>
          <p:nvPr>
            <p:ph idx="1"/>
          </p:nvPr>
        </p:nvSpPr>
        <p:spPr/>
        <p:txBody>
          <a:bodyPr/>
          <a:lstStyle/>
          <a:p>
            <a:pPr eaLnBrk="1" hangingPunct="1"/>
            <a:r>
              <a:rPr lang="es-ES_tradnl">
                <a:latin typeface="Arial" charset="0"/>
              </a:rPr>
              <a:t>La profesión del psicólogo tiene un enfoque eminentemente social. Como tal, requiere acrecentar los conocimientos teóricos, metodológicos y técnicos que le den validez a su práctica social.</a:t>
            </a:r>
          </a:p>
          <a:p>
            <a:pPr eaLnBrk="1" hangingPunct="1"/>
            <a:r>
              <a:rPr lang="es-ES_tradnl">
                <a:latin typeface="Arial" charset="0"/>
              </a:rPr>
              <a:t> Para definir su marco teórico, es indudable la necesidad de aplicar la metodología de investigación. </a:t>
            </a:r>
            <a:endParaRPr lang="es-MX">
              <a:latin typeface="Arial"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34820" name="Rectangle 3"/>
          <p:cNvSpPr>
            <a:spLocks noGrp="1" noChangeArrowheads="1"/>
          </p:cNvSpPr>
          <p:nvPr>
            <p:ph idx="1"/>
          </p:nvPr>
        </p:nvSpPr>
        <p:spPr/>
        <p:txBody>
          <a:bodyPr/>
          <a:lstStyle/>
          <a:p>
            <a:pPr eaLnBrk="1" hangingPunct="1"/>
            <a:r>
              <a:rPr lang="es-ES_tradnl">
                <a:latin typeface="Arial" charset="0"/>
              </a:rPr>
              <a:t>Según Kerlinger: "La investigación científica es sistemática, controlada, empírica y crítica, de proposiciones hipotéticas sobre las relaciones supuestas entre fenómenos naturales[ ... ]: sistemática y controlada para tener confianza crítica en los resultados[ ... ]; empírica, al depositar su confianza en una prueba ajena a él". </a:t>
            </a:r>
            <a:endParaRPr lang="es-MX">
              <a:latin typeface="Arial"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36868" name="Rectangle 3"/>
          <p:cNvSpPr>
            <a:spLocks noGrp="1" noChangeArrowheads="1"/>
          </p:cNvSpPr>
          <p:nvPr>
            <p:ph idx="1"/>
          </p:nvPr>
        </p:nvSpPr>
        <p:spPr/>
        <p:txBody>
          <a:bodyPr/>
          <a:lstStyle/>
          <a:p>
            <a:pPr eaLnBrk="1" hangingPunct="1"/>
            <a:r>
              <a:rPr lang="es-ES_tradnl">
                <a:latin typeface="Arial" charset="0"/>
              </a:rPr>
              <a:t>"Para descubrir las relaciones e interconexiones básicas a que están sujetos los procesos y los objetos, es necesario el pensamiento abstracto, cuyo producto (conceptos, hipótesis, leyes, teorías) debe ser sancionado por la experiencia y la realidad concreta..." </a:t>
            </a:r>
            <a:endParaRPr lang="es-MX">
              <a:latin typeface="Arial"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37892" name="Rectangle 3"/>
          <p:cNvSpPr>
            <a:spLocks noGrp="1" noChangeArrowheads="1"/>
          </p:cNvSpPr>
          <p:nvPr>
            <p:ph idx="1"/>
          </p:nvPr>
        </p:nvSpPr>
        <p:spPr/>
        <p:txBody>
          <a:bodyPr/>
          <a:lstStyle/>
          <a:p>
            <a:pPr eaLnBrk="1" hangingPunct="1"/>
            <a:r>
              <a:rPr lang="es-ES_tradnl">
                <a:latin typeface="Arial" charset="0"/>
              </a:rPr>
              <a:t>Para obtener el conocimiento se parte de una etapa sensorial; es decir, captar por medio de los sentidos los fenómenos, procesos y objetos de la naturaleza. </a:t>
            </a:r>
          </a:p>
        </p:txBody>
      </p:sp>
      <p:pic>
        <p:nvPicPr>
          <p:cNvPr id="3" name="Picture 2">
            <a:extLst>
              <a:ext uri="{FF2B5EF4-FFF2-40B4-BE49-F238E27FC236}">
                <a16:creationId xmlns:a16="http://schemas.microsoft.com/office/drawing/2014/main" id="{F09B66D1-F188-4378-9E7B-77BABFD32E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3929123"/>
            <a:ext cx="4104456" cy="229849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38916" name="Rectangle 3"/>
          <p:cNvSpPr>
            <a:spLocks noGrp="1" noChangeArrowheads="1"/>
          </p:cNvSpPr>
          <p:nvPr>
            <p:ph idx="1"/>
          </p:nvPr>
        </p:nvSpPr>
        <p:spPr/>
        <p:txBody>
          <a:bodyPr/>
          <a:lstStyle/>
          <a:p>
            <a:pPr eaLnBrk="1" hangingPunct="1"/>
            <a:r>
              <a:rPr lang="es-ES_tradnl">
                <a:latin typeface="Arial" charset="0"/>
              </a:rPr>
              <a:t>Una segunda etapa supone las conceptualizaciones, el conocimiento racional del mundo exterior. </a:t>
            </a:r>
          </a:p>
          <a:p>
            <a:pPr eaLnBrk="1" hangingPunct="1"/>
            <a:r>
              <a:rPr lang="es-ES_tradnl">
                <a:latin typeface="Arial" charset="0"/>
              </a:rPr>
              <a:t>Por último, para calificar como verdaderos los juicios teóricos, éstos deben comprobarse en la práctica. </a:t>
            </a:r>
            <a:endParaRPr lang="es-MX">
              <a:latin typeface="Arial"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1036" name="Rectangle 3"/>
          <p:cNvSpPr>
            <a:spLocks noGrp="1" noChangeArrowheads="1"/>
          </p:cNvSpPr>
          <p:nvPr>
            <p:ph idx="1"/>
          </p:nvPr>
        </p:nvSpPr>
        <p:spPr/>
        <p:txBody>
          <a:bodyPr/>
          <a:lstStyle/>
          <a:p>
            <a:pPr eaLnBrk="1" hangingPunct="1"/>
            <a:endParaRPr lang="es-ES">
              <a:latin typeface="Arial" charset="0"/>
            </a:endParaRPr>
          </a:p>
        </p:txBody>
      </p:sp>
      <p:grpSp>
        <p:nvGrpSpPr>
          <p:cNvPr id="43013" name="Diagram 5"/>
          <p:cNvGrpSpPr>
            <a:grpSpLocks noChangeAspect="1"/>
          </p:cNvGrpSpPr>
          <p:nvPr/>
        </p:nvGrpSpPr>
        <p:grpSpPr bwMode="auto">
          <a:xfrm>
            <a:off x="2268538" y="1624013"/>
            <a:ext cx="4032250" cy="4032250"/>
            <a:chOff x="1429" y="705"/>
            <a:chExt cx="2858" cy="2858"/>
          </a:xfrm>
        </p:grpSpPr>
        <p:sp>
          <p:nvSpPr>
            <p:cNvPr id="1027" name="AutoShape 4"/>
            <p:cNvSpPr>
              <a:spLocks noChangeAspect="1" noChangeArrowheads="1" noTextEdit="1"/>
            </p:cNvSpPr>
            <p:nvPr/>
          </p:nvSpPr>
          <p:spPr bwMode="auto">
            <a:xfrm>
              <a:off x="1429" y="705"/>
              <a:ext cx="2858" cy="28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ES"/>
            </a:p>
          </p:txBody>
        </p:sp>
        <p:sp>
          <p:nvSpPr>
            <p:cNvPr id="1028" name="_s1028"/>
            <p:cNvSpPr>
              <a:spLocks noChangeArrowheads="1" noTextEdit="1"/>
            </p:cNvSpPr>
            <p:nvPr/>
          </p:nvSpPr>
          <p:spPr bwMode="auto">
            <a:xfrm>
              <a:off x="1935" y="919"/>
              <a:ext cx="1847" cy="1847"/>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lIns="0" tIns="0" rIns="0" bIns="0" anchor="ctr"/>
            <a:lstStyle/>
            <a:p>
              <a:endParaRPr lang="es-ES"/>
            </a:p>
          </p:txBody>
        </p:sp>
        <p:sp>
          <p:nvSpPr>
            <p:cNvPr id="1029" name="_s1029"/>
            <p:cNvSpPr>
              <a:spLocks noChangeArrowheads="1" noTextEdit="1"/>
            </p:cNvSpPr>
            <p:nvPr/>
          </p:nvSpPr>
          <p:spPr bwMode="auto">
            <a:xfrm rot="7200000">
              <a:off x="2188" y="1357"/>
              <a:ext cx="1847" cy="1847"/>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lIns="0" tIns="0" rIns="0" bIns="0" anchor="ctr"/>
            <a:lstStyle/>
            <a:p>
              <a:endParaRPr lang="es-ES"/>
            </a:p>
          </p:txBody>
        </p:sp>
        <p:sp>
          <p:nvSpPr>
            <p:cNvPr id="1030" name="_s1030"/>
            <p:cNvSpPr>
              <a:spLocks noChangeArrowheads="1" noTextEdit="1"/>
            </p:cNvSpPr>
            <p:nvPr/>
          </p:nvSpPr>
          <p:spPr bwMode="auto">
            <a:xfrm rot="14400000">
              <a:off x="1682" y="1357"/>
              <a:ext cx="1847" cy="1847"/>
            </a:xfrm>
            <a:custGeom>
              <a:avLst/>
              <a:gdLst>
                <a:gd name="G0" fmla="+- -5242880 0 0"/>
                <a:gd name="G1" fmla="+- -8519680 0 0"/>
                <a:gd name="G2" fmla="+- -5242880 0 -8519680"/>
                <a:gd name="G3" fmla="+- 10800 0 0"/>
                <a:gd name="G4" fmla="+- 0 0 -5242880"/>
                <a:gd name="T0" fmla="*/ 360 256 1"/>
                <a:gd name="T1" fmla="*/ 0 256 1"/>
                <a:gd name="G5" fmla="+- G2 T0 T1"/>
                <a:gd name="G6" fmla="?: G2 G2 G5"/>
                <a:gd name="G7" fmla="+- 0 0 G6"/>
                <a:gd name="G8" fmla="+- 7200 0 0"/>
                <a:gd name="G9" fmla="+- 0 0 -8519680"/>
                <a:gd name="G10" fmla="+- 7200 0 2700"/>
                <a:gd name="G11" fmla="cos G10 -5242880"/>
                <a:gd name="G12" fmla="sin G10 -5242880"/>
                <a:gd name="G13" fmla="cos 13500 -5242880"/>
                <a:gd name="G14" fmla="sin 13500 -5242880"/>
                <a:gd name="G15" fmla="+- G11 10800 0"/>
                <a:gd name="G16" fmla="+- G12 10800 0"/>
                <a:gd name="G17" fmla="+- G13 10800 0"/>
                <a:gd name="G18" fmla="+- G14 10800 0"/>
                <a:gd name="G19" fmla="*/ 7200 1 2"/>
                <a:gd name="G20" fmla="+- G19 5400 0"/>
                <a:gd name="G21" fmla="cos G20 -5242880"/>
                <a:gd name="G22" fmla="sin G20 -5242880"/>
                <a:gd name="G23" fmla="+- G21 10800 0"/>
                <a:gd name="G24" fmla="+- G12 G23 G22"/>
                <a:gd name="G25" fmla="+- G22 G23 G11"/>
                <a:gd name="G26" fmla="cos 10800 -5242880"/>
                <a:gd name="G27" fmla="sin 10800 -5242880"/>
                <a:gd name="G28" fmla="cos 7200 -5242880"/>
                <a:gd name="G29" fmla="sin 7200 -5242880"/>
                <a:gd name="G30" fmla="+- G26 10800 0"/>
                <a:gd name="G31" fmla="+- G27 10800 0"/>
                <a:gd name="G32" fmla="+- G28 10800 0"/>
                <a:gd name="G33" fmla="+- G29 10800 0"/>
                <a:gd name="G34" fmla="+- G19 5400 0"/>
                <a:gd name="G35" fmla="cos G34 -8519680"/>
                <a:gd name="G36" fmla="sin G34 -8519680"/>
                <a:gd name="G37" fmla="+/ -8519680 -5242880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8004 w 21600"/>
                <a:gd name="T5" fmla="*/ 368 h 21600"/>
                <a:gd name="T6" fmla="*/ 5014 w 21600"/>
                <a:gd name="T7" fmla="*/ 3905 h 21600"/>
                <a:gd name="T8" fmla="*/ 8936 w 21600"/>
                <a:gd name="T9" fmla="*/ 3845 h 21600"/>
                <a:gd name="T10" fmla="*/ 13144 w 21600"/>
                <a:gd name="T11" fmla="*/ -2495 h 21600"/>
                <a:gd name="T12" fmla="*/ 16794 w 21600"/>
                <a:gd name="T13" fmla="*/ 2717 h 21600"/>
                <a:gd name="T14" fmla="*/ 11581 w 21600"/>
                <a:gd name="T15" fmla="*/ 63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050" y="3709"/>
                  </a:moveTo>
                  <a:cubicBezTo>
                    <a:pt x="11637" y="3636"/>
                    <a:pt x="11219" y="3599"/>
                    <a:pt x="10800" y="3599"/>
                  </a:cubicBezTo>
                  <a:cubicBezTo>
                    <a:pt x="9107" y="3599"/>
                    <a:pt x="7468" y="4196"/>
                    <a:pt x="6171" y="5284"/>
                  </a:cubicBezTo>
                  <a:lnTo>
                    <a:pt x="3857" y="2526"/>
                  </a:lnTo>
                  <a:cubicBezTo>
                    <a:pt x="5802" y="894"/>
                    <a:pt x="8260" y="-1"/>
                    <a:pt x="10800" y="-1"/>
                  </a:cubicBezTo>
                  <a:cubicBezTo>
                    <a:pt x="11428" y="-1"/>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lIns="0" tIns="0" rIns="0" bIns="0" anchor="ctr"/>
            <a:lstStyle/>
            <a:p>
              <a:endParaRPr lang="es-ES"/>
            </a:p>
          </p:txBody>
        </p:sp>
        <p:sp>
          <p:nvSpPr>
            <p:cNvPr id="1031" name="_s1031"/>
            <p:cNvSpPr>
              <a:spLocks noChangeArrowheads="1"/>
            </p:cNvSpPr>
            <p:nvPr/>
          </p:nvSpPr>
          <p:spPr bwMode="auto">
            <a:xfrm>
              <a:off x="3364" y="1257"/>
              <a:ext cx="741" cy="7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lstStyle/>
            <a:p>
              <a:pPr algn="ctr"/>
              <a:r>
                <a:rPr lang="es-MX" sz="2000"/>
                <a:t>Conceptos y teorías</a:t>
              </a:r>
            </a:p>
          </p:txBody>
        </p:sp>
        <p:sp>
          <p:nvSpPr>
            <p:cNvPr id="1032" name="_s1032"/>
            <p:cNvSpPr>
              <a:spLocks noChangeArrowheads="1"/>
            </p:cNvSpPr>
            <p:nvPr/>
          </p:nvSpPr>
          <p:spPr bwMode="auto">
            <a:xfrm>
              <a:off x="2489" y="2776"/>
              <a:ext cx="741" cy="7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lstStyle/>
            <a:p>
              <a:pPr algn="ctr"/>
              <a:r>
                <a:rPr lang="es-MX" sz="2000"/>
                <a:t>Experimentación, </a:t>
              </a:r>
            </a:p>
            <a:p>
              <a:pPr algn="ctr"/>
              <a:r>
                <a:rPr lang="es-MX" sz="2000"/>
                <a:t>comprobación</a:t>
              </a:r>
            </a:p>
            <a:p>
              <a:pPr algn="ctr"/>
              <a:r>
                <a:rPr lang="es-MX" sz="2000"/>
                <a:t>demostración</a:t>
              </a:r>
            </a:p>
          </p:txBody>
        </p:sp>
        <p:sp>
          <p:nvSpPr>
            <p:cNvPr id="1033" name="_s1033"/>
            <p:cNvSpPr>
              <a:spLocks noChangeArrowheads="1"/>
            </p:cNvSpPr>
            <p:nvPr/>
          </p:nvSpPr>
          <p:spPr bwMode="auto">
            <a:xfrm>
              <a:off x="1611" y="1258"/>
              <a:ext cx="741" cy="7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lstStyle/>
            <a:p>
              <a:pPr algn="ctr"/>
              <a:r>
                <a:rPr lang="es-MX" sz="2000"/>
                <a:t>Observación</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31"/>
                                        </p:tgtEl>
                                        <p:attrNameLst>
                                          <p:attrName>style.visibility</p:attrName>
                                        </p:attrNameLst>
                                      </p:cBhvr>
                                      <p:to>
                                        <p:strVal val="visible"/>
                                      </p:to>
                                    </p:set>
                                    <p:animEffect transition="in" filter="fade">
                                      <p:cBhvr>
                                        <p:cTn id="7" dur="2000"/>
                                        <p:tgtEl>
                                          <p:spTgt spid="103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32"/>
                                        </p:tgtEl>
                                        <p:attrNameLst>
                                          <p:attrName>style.visibility</p:attrName>
                                        </p:attrNameLst>
                                      </p:cBhvr>
                                      <p:to>
                                        <p:strVal val="visible"/>
                                      </p:to>
                                    </p:set>
                                    <p:animEffect transition="in" filter="fade">
                                      <p:cBhvr>
                                        <p:cTn id="12" dur="2000"/>
                                        <p:tgtEl>
                                          <p:spTgt spid="103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33"/>
                                        </p:tgtEl>
                                        <p:attrNameLst>
                                          <p:attrName>style.visibility</p:attrName>
                                        </p:attrNameLst>
                                      </p:cBhvr>
                                      <p:to>
                                        <p:strVal val="visible"/>
                                      </p:to>
                                    </p:set>
                                    <p:animEffect transition="in" filter="fade">
                                      <p:cBhvr>
                                        <p:cTn id="17" dur="2000"/>
                                        <p:tgtEl>
                                          <p:spTgt spid="1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Dgm spid="43013" grpId="0" bld="cw"/>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39940" name="Rectangle 3"/>
          <p:cNvSpPr>
            <a:spLocks noGrp="1" noChangeArrowheads="1"/>
          </p:cNvSpPr>
          <p:nvPr>
            <p:ph idx="1"/>
          </p:nvPr>
        </p:nvSpPr>
        <p:spPr/>
        <p:txBody>
          <a:bodyPr/>
          <a:lstStyle/>
          <a:p>
            <a:pPr eaLnBrk="1" hangingPunct="1"/>
            <a:r>
              <a:rPr lang="es-ES_tradnl">
                <a:latin typeface="Arial" charset="0"/>
              </a:rPr>
              <a:t>Las leyes que rigen la realidad deben concordar con las ideas del hombre. El conocimiento se obtiene de la vinculación que se establece entre el sujeto cognoscente y el objeto de conocimiento. </a:t>
            </a:r>
            <a:endParaRPr lang="es-MX">
              <a:latin typeface="Arial"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44036" name="Rectangle 3"/>
          <p:cNvSpPr>
            <a:spLocks noGrp="1" noChangeArrowheads="1"/>
          </p:cNvSpPr>
          <p:nvPr>
            <p:ph idx="1"/>
          </p:nvPr>
        </p:nvSpPr>
        <p:spPr/>
        <p:txBody>
          <a:bodyPr/>
          <a:lstStyle/>
          <a:p>
            <a:pPr eaLnBrk="1" hangingPunct="1">
              <a:buFont typeface="Wingdings" charset="0"/>
              <a:buNone/>
            </a:pPr>
            <a:endParaRPr lang="es-ES">
              <a:latin typeface="Arial" charset="0"/>
            </a:endParaRPr>
          </a:p>
        </p:txBody>
      </p:sp>
      <p:pic>
        <p:nvPicPr>
          <p:cNvPr id="49156" name="Picture 4"/>
          <p:cNvPicPr>
            <a:picLocks noChangeAspect="1" noChangeArrowheads="1"/>
          </p:cNvPicPr>
          <p:nvPr/>
        </p:nvPicPr>
        <p:blipFill>
          <a:blip r:embed="rId3">
            <a:extLst>
              <a:ext uri="{28A0092B-C50C-407E-A947-70E740481C1C}">
                <a14:useLocalDpi xmlns:a14="http://schemas.microsoft.com/office/drawing/2010/main" val="0"/>
              </a:ext>
            </a:extLst>
          </a:blip>
          <a:srcRect b="21675"/>
          <a:stretch>
            <a:fillRect/>
          </a:stretch>
        </p:blipFill>
        <p:spPr bwMode="auto">
          <a:xfrm>
            <a:off x="539750" y="1773238"/>
            <a:ext cx="3311525" cy="2317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9157" name="Picture 5"/>
          <p:cNvPicPr>
            <a:picLocks noChangeAspect="1" noChangeArrowheads="1"/>
          </p:cNvPicPr>
          <p:nvPr/>
        </p:nvPicPr>
        <p:blipFill>
          <a:blip r:embed="rId4">
            <a:extLst>
              <a:ext uri="{28A0092B-C50C-407E-A947-70E740481C1C}">
                <a14:useLocalDpi xmlns:a14="http://schemas.microsoft.com/office/drawing/2010/main" val="0"/>
              </a:ext>
            </a:extLst>
          </a:blip>
          <a:srcRect b="4362"/>
          <a:stretch>
            <a:fillRect/>
          </a:stretch>
        </p:blipFill>
        <p:spPr bwMode="auto">
          <a:xfrm>
            <a:off x="4572000" y="2060575"/>
            <a:ext cx="3648075" cy="3097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49156"/>
                                        </p:tgtEl>
                                        <p:attrNameLst>
                                          <p:attrName>style.visibility</p:attrName>
                                        </p:attrNameLst>
                                      </p:cBhvr>
                                      <p:to>
                                        <p:strVal val="visible"/>
                                      </p:to>
                                    </p:set>
                                    <p:animEffect transition="in" filter="fade">
                                      <p:cBhvr>
                                        <p:cTn id="7" dur="1000"/>
                                        <p:tgtEl>
                                          <p:spTgt spid="49156"/>
                                        </p:tgtEl>
                                      </p:cBhvr>
                                    </p:animEffect>
                                    <p:anim calcmode="lin" valueType="num">
                                      <p:cBhvr>
                                        <p:cTn id="8" dur="1000" fill="hold"/>
                                        <p:tgtEl>
                                          <p:spTgt spid="49156"/>
                                        </p:tgtEl>
                                        <p:attrNameLst>
                                          <p:attrName>ppt_x</p:attrName>
                                        </p:attrNameLst>
                                      </p:cBhvr>
                                      <p:tavLst>
                                        <p:tav tm="0">
                                          <p:val>
                                            <p:strVal val="#ppt_x"/>
                                          </p:val>
                                        </p:tav>
                                        <p:tav tm="100000">
                                          <p:val>
                                            <p:strVal val="#ppt_x"/>
                                          </p:val>
                                        </p:tav>
                                      </p:tavLst>
                                    </p:anim>
                                    <p:anim calcmode="lin" valueType="num">
                                      <p:cBhvr>
                                        <p:cTn id="9" dur="1000" fill="hold"/>
                                        <p:tgtEl>
                                          <p:spTgt spid="4915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nodeType="clickEffect">
                                  <p:stCondLst>
                                    <p:cond delay="0"/>
                                  </p:stCondLst>
                                  <p:childTnLst>
                                    <p:set>
                                      <p:cBhvr>
                                        <p:cTn id="13" dur="1" fill="hold">
                                          <p:stCondLst>
                                            <p:cond delay="0"/>
                                          </p:stCondLst>
                                        </p:cTn>
                                        <p:tgtEl>
                                          <p:spTgt spid="49157"/>
                                        </p:tgtEl>
                                        <p:attrNameLst>
                                          <p:attrName>style.visibility</p:attrName>
                                        </p:attrNameLst>
                                      </p:cBhvr>
                                      <p:to>
                                        <p:strVal val="visible"/>
                                      </p:to>
                                    </p:set>
                                    <p:animEffect transition="in" filter="fade">
                                      <p:cBhvr>
                                        <p:cTn id="14" dur="1000"/>
                                        <p:tgtEl>
                                          <p:spTgt spid="49157"/>
                                        </p:tgtEl>
                                      </p:cBhvr>
                                    </p:animEffect>
                                    <p:anim calcmode="lin" valueType="num">
                                      <p:cBhvr>
                                        <p:cTn id="15" dur="1000" fill="hold"/>
                                        <p:tgtEl>
                                          <p:spTgt spid="49157"/>
                                        </p:tgtEl>
                                        <p:attrNameLst>
                                          <p:attrName>ppt_x</p:attrName>
                                        </p:attrNameLst>
                                      </p:cBhvr>
                                      <p:tavLst>
                                        <p:tav tm="0">
                                          <p:val>
                                            <p:strVal val="#ppt_x"/>
                                          </p:val>
                                        </p:tav>
                                        <p:tav tm="100000">
                                          <p:val>
                                            <p:strVal val="#ppt_x"/>
                                          </p:val>
                                        </p:tav>
                                      </p:tavLst>
                                    </p:anim>
                                    <p:anim calcmode="lin" valueType="num">
                                      <p:cBhvr>
                                        <p:cTn id="16" dur="1000" fill="hold"/>
                                        <p:tgtEl>
                                          <p:spTgt spid="491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40964" name="Rectangle 3"/>
          <p:cNvSpPr>
            <a:spLocks noGrp="1" noChangeArrowheads="1"/>
          </p:cNvSpPr>
          <p:nvPr>
            <p:ph idx="1"/>
          </p:nvPr>
        </p:nvSpPr>
        <p:spPr/>
        <p:txBody>
          <a:bodyPr/>
          <a:lstStyle/>
          <a:p>
            <a:pPr eaLnBrk="1" hangingPunct="1"/>
            <a:r>
              <a:rPr lang="es-ES_tradnl">
                <a:latin typeface="Arial" charset="0"/>
              </a:rPr>
              <a:t>Desde el momento de la elección del problema de estudio, en el análisis de la información y en la selección de técnicas para la investigación, se verá reflejada la postura ideológica del sujeto</a:t>
            </a:r>
            <a:r>
              <a:rPr lang="es-ES">
                <a:latin typeface="Arial" charset="0"/>
              </a:rPr>
              <a:t> </a:t>
            </a:r>
            <a:endParaRPr lang="es-MX">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p:txBody>
          <a:bodyPr/>
          <a:lstStyle/>
          <a:p>
            <a:pPr eaLnBrk="1" hangingPunct="1">
              <a:buFont typeface="Wingdings" charset="0"/>
              <a:buNone/>
            </a:pPr>
            <a:endParaRPr lang="es-ES">
              <a:latin typeface="Arial" charset="0"/>
            </a:endParaRPr>
          </a:p>
        </p:txBody>
      </p:sp>
      <p:graphicFrame>
        <p:nvGraphicFramePr>
          <p:cNvPr id="8210" name="Group 18"/>
          <p:cNvGraphicFramePr>
            <a:graphicFrameLocks noGrp="1"/>
          </p:cNvGraphicFramePr>
          <p:nvPr/>
        </p:nvGraphicFramePr>
        <p:xfrm>
          <a:off x="1116013" y="2492375"/>
          <a:ext cx="7200900" cy="2984500"/>
        </p:xfrm>
        <a:graphic>
          <a:graphicData uri="http://schemas.openxmlformats.org/drawingml/2006/table">
            <a:tbl>
              <a:tblPr/>
              <a:tblGrid>
                <a:gridCol w="2400300">
                  <a:extLst>
                    <a:ext uri="{9D8B030D-6E8A-4147-A177-3AD203B41FA5}">
                      <a16:colId xmlns:a16="http://schemas.microsoft.com/office/drawing/2014/main" val="20000"/>
                    </a:ext>
                  </a:extLst>
                </a:gridCol>
                <a:gridCol w="2400300">
                  <a:extLst>
                    <a:ext uri="{9D8B030D-6E8A-4147-A177-3AD203B41FA5}">
                      <a16:colId xmlns:a16="http://schemas.microsoft.com/office/drawing/2014/main" val="20001"/>
                    </a:ext>
                  </a:extLst>
                </a:gridCol>
                <a:gridCol w="2400300">
                  <a:extLst>
                    <a:ext uri="{9D8B030D-6E8A-4147-A177-3AD203B41FA5}">
                      <a16:colId xmlns:a16="http://schemas.microsoft.com/office/drawing/2014/main" val="20002"/>
                    </a:ext>
                  </a:extLst>
                </a:gridCol>
              </a:tblGrid>
              <a:tr h="1492250">
                <a:tc>
                  <a:txBody>
                    <a:bodyPr/>
                    <a:lstStyle/>
                    <a:p>
                      <a:pPr marL="0" marR="0" lvl="0" indent="0" algn="l" defTabSz="914400" rtl="0" eaLnBrk="1" fontAlgn="base" latinLnBrk="0" hangingPunct="1">
                        <a:lnSpc>
                          <a:spcPct val="100000"/>
                        </a:lnSpc>
                        <a:spcBef>
                          <a:spcPct val="20000"/>
                        </a:spcBef>
                        <a:spcAft>
                          <a:spcPct val="0"/>
                        </a:spcAft>
                        <a:buClr>
                          <a:schemeClr val="tx1"/>
                        </a:buClr>
                        <a:buSzPct val="70000"/>
                        <a:buFont typeface="Wingdings" charset="0"/>
                        <a:buNone/>
                        <a:tabLst/>
                      </a:pPr>
                      <a:r>
                        <a:rPr kumimoji="0" lang="es-MX" sz="2600" b="0" i="0" u="none" strike="noStrike" cap="none" normalizeH="0" baseline="0">
                          <a:ln>
                            <a:noFill/>
                          </a:ln>
                          <a:solidFill>
                            <a:schemeClr val="tx2"/>
                          </a:solidFill>
                          <a:effectLst/>
                          <a:latin typeface="Arial" charset="0"/>
                          <a:ea typeface="ＭＳ Ｐゴシック" charset="0"/>
                        </a:rPr>
                        <a:t>Sujeto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0000"/>
                        <a:buFont typeface="Wingdings" charset="0"/>
                        <a:buNone/>
                        <a:tabLst/>
                      </a:pPr>
                      <a:r>
                        <a:rPr kumimoji="0" lang="es-MX" sz="2600" b="0" i="0" u="none" strike="noStrike" cap="none" normalizeH="0" baseline="0">
                          <a:ln>
                            <a:noFill/>
                          </a:ln>
                          <a:solidFill>
                            <a:schemeClr val="tx2"/>
                          </a:solidFill>
                          <a:effectLst/>
                          <a:latin typeface="Arial" charset="0"/>
                          <a:ea typeface="ＭＳ Ｐゴシック" charset="0"/>
                        </a:rPr>
                        <a:t>Ontología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0000"/>
                        <a:buFont typeface="Wingdings" charset="0"/>
                        <a:buNone/>
                        <a:tabLst/>
                      </a:pPr>
                      <a:r>
                        <a:rPr kumimoji="0" lang="es-MX" sz="2600" b="0" i="0" u="none" strike="noStrike" cap="none" normalizeH="0" baseline="0">
                          <a:ln>
                            <a:noFill/>
                          </a:ln>
                          <a:solidFill>
                            <a:schemeClr val="tx2"/>
                          </a:solidFill>
                          <a:effectLst/>
                          <a:latin typeface="Arial" charset="0"/>
                          <a:ea typeface="ＭＳ Ｐゴシック" charset="0"/>
                        </a:rPr>
                        <a:t>Origen del ser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492250">
                <a:tc>
                  <a:txBody>
                    <a:bodyPr/>
                    <a:lstStyle/>
                    <a:p>
                      <a:pPr marL="0" marR="0" lvl="0" indent="0" algn="l" defTabSz="914400" rtl="0" eaLnBrk="1" fontAlgn="base" latinLnBrk="0" hangingPunct="1">
                        <a:lnSpc>
                          <a:spcPct val="100000"/>
                        </a:lnSpc>
                        <a:spcBef>
                          <a:spcPct val="20000"/>
                        </a:spcBef>
                        <a:spcAft>
                          <a:spcPct val="0"/>
                        </a:spcAft>
                        <a:buClr>
                          <a:schemeClr val="tx1"/>
                        </a:buClr>
                        <a:buSzPct val="70000"/>
                        <a:buFont typeface="Wingdings" charset="0"/>
                        <a:buNone/>
                        <a:tabLst/>
                      </a:pPr>
                      <a:r>
                        <a:rPr kumimoji="0" lang="es-MX" sz="2600" b="0" i="0" u="none" strike="noStrike" cap="none" normalizeH="0" baseline="0">
                          <a:ln>
                            <a:noFill/>
                          </a:ln>
                          <a:solidFill>
                            <a:schemeClr val="tx2"/>
                          </a:solidFill>
                          <a:effectLst/>
                          <a:latin typeface="Arial" charset="0"/>
                          <a:ea typeface="ＭＳ Ｐゴシック" charset="0"/>
                        </a:rPr>
                        <a:t>Conocimiento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0000"/>
                        <a:buFont typeface="Wingdings" charset="0"/>
                        <a:buNone/>
                        <a:tabLst/>
                      </a:pPr>
                      <a:r>
                        <a:rPr kumimoji="0" lang="es-MX" sz="2600" b="0" i="0" u="none" strike="noStrike" cap="none" normalizeH="0" baseline="0">
                          <a:ln>
                            <a:noFill/>
                          </a:ln>
                          <a:solidFill>
                            <a:schemeClr val="tx2"/>
                          </a:solidFill>
                          <a:effectLst/>
                          <a:latin typeface="Arial" charset="0"/>
                          <a:ea typeface="ＭＳ Ｐゴシック" charset="0"/>
                        </a:rPr>
                        <a:t>Epistemología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0000"/>
                        <a:buFont typeface="Wingdings" charset="0"/>
                        <a:buNone/>
                        <a:tabLst/>
                      </a:pPr>
                      <a:r>
                        <a:rPr kumimoji="0" lang="es-MX" sz="2600" b="0" i="0" u="none" strike="noStrike" cap="none" normalizeH="0" baseline="0">
                          <a:ln>
                            <a:noFill/>
                          </a:ln>
                          <a:solidFill>
                            <a:schemeClr val="tx2"/>
                          </a:solidFill>
                          <a:effectLst/>
                          <a:latin typeface="Arial" charset="0"/>
                          <a:ea typeface="ＭＳ Ｐゴシック" charset="0"/>
                        </a:rPr>
                        <a:t>Origen del conocimiento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6" name="CuadroTexto 5"/>
          <p:cNvSpPr txBox="1"/>
          <p:nvPr/>
        </p:nvSpPr>
        <p:spPr>
          <a:xfrm>
            <a:off x="5436096" y="548680"/>
            <a:ext cx="3352826" cy="769441"/>
          </a:xfrm>
          <a:prstGeom prst="rect">
            <a:avLst/>
          </a:prstGeom>
          <a:noFill/>
        </p:spPr>
        <p:txBody>
          <a:bodyPr wrap="none" rtlCol="0">
            <a:spAutoFit/>
          </a:bodyPr>
          <a:lstStyle/>
          <a:p>
            <a:r>
              <a:rPr lang="es-ES" sz="4400" dirty="0">
                <a:solidFill>
                  <a:srgbClr val="FFFFFF"/>
                </a:solidFill>
              </a:rPr>
              <a:t>1. La ciencia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8210"/>
                                        </p:tgtEl>
                                        <p:attrNameLst>
                                          <p:attrName>style.visibility</p:attrName>
                                        </p:attrNameLst>
                                      </p:cBhvr>
                                      <p:to>
                                        <p:strVal val="visible"/>
                                      </p:to>
                                    </p:set>
                                    <p:animEffect transition="in" filter="fade">
                                      <p:cBhvr>
                                        <p:cTn id="7" dur="1000"/>
                                        <p:tgtEl>
                                          <p:spTgt spid="8210"/>
                                        </p:tgtEl>
                                      </p:cBhvr>
                                    </p:animEffect>
                                    <p:anim calcmode="lin" valueType="num">
                                      <p:cBhvr>
                                        <p:cTn id="8" dur="1000" fill="hold"/>
                                        <p:tgtEl>
                                          <p:spTgt spid="8210"/>
                                        </p:tgtEl>
                                        <p:attrNameLst>
                                          <p:attrName>ppt_x</p:attrName>
                                        </p:attrNameLst>
                                      </p:cBhvr>
                                      <p:tavLst>
                                        <p:tav tm="0">
                                          <p:val>
                                            <p:strVal val="#ppt_x"/>
                                          </p:val>
                                        </p:tav>
                                        <p:tav tm="100000">
                                          <p:val>
                                            <p:strVal val="#ppt_x"/>
                                          </p:val>
                                        </p:tav>
                                      </p:tavLst>
                                    </p:anim>
                                    <p:anim calcmode="lin" valueType="num">
                                      <p:cBhvr>
                                        <p:cTn id="9" dur="1000" fill="hold"/>
                                        <p:tgtEl>
                                          <p:spTgt spid="82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46084" name="Rectangle 3"/>
          <p:cNvSpPr>
            <a:spLocks noGrp="1" noChangeArrowheads="1"/>
          </p:cNvSpPr>
          <p:nvPr>
            <p:ph idx="1"/>
          </p:nvPr>
        </p:nvSpPr>
        <p:spPr/>
        <p:txBody>
          <a:bodyPr/>
          <a:lstStyle/>
          <a:p>
            <a:pPr eaLnBrk="1" hangingPunct="1"/>
            <a:endParaRPr lang="es-ES">
              <a:latin typeface="Arial" charset="0"/>
            </a:endParaRPr>
          </a:p>
        </p:txBody>
      </p:sp>
      <p:pic>
        <p:nvPicPr>
          <p:cNvPr id="53253" name="Picture 5"/>
          <p:cNvPicPr>
            <a:picLocks noChangeAspect="1" noChangeArrowheads="1"/>
          </p:cNvPicPr>
          <p:nvPr/>
        </p:nvPicPr>
        <p:blipFill>
          <a:blip r:embed="rId3">
            <a:extLst>
              <a:ext uri="{28A0092B-C50C-407E-A947-70E740481C1C}">
                <a14:useLocalDpi xmlns:a14="http://schemas.microsoft.com/office/drawing/2010/main" val="0"/>
              </a:ext>
            </a:extLst>
          </a:blip>
          <a:srcRect b="5009"/>
          <a:stretch>
            <a:fillRect/>
          </a:stretch>
        </p:blipFill>
        <p:spPr bwMode="auto">
          <a:xfrm>
            <a:off x="2147888" y="1828800"/>
            <a:ext cx="4848225" cy="3040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3254" name="Picture 6"/>
          <p:cNvPicPr>
            <a:picLocks noChangeAspect="1" noChangeArrowheads="1"/>
          </p:cNvPicPr>
          <p:nvPr/>
        </p:nvPicPr>
        <p:blipFill>
          <a:blip r:embed="rId4">
            <a:extLst>
              <a:ext uri="{28A0092B-C50C-407E-A947-70E740481C1C}">
                <a14:useLocalDpi xmlns:a14="http://schemas.microsoft.com/office/drawing/2010/main" val="0"/>
              </a:ext>
            </a:extLst>
          </a:blip>
          <a:srcRect b="5505"/>
          <a:stretch>
            <a:fillRect/>
          </a:stretch>
        </p:blipFill>
        <p:spPr bwMode="auto">
          <a:xfrm>
            <a:off x="2700338" y="2205038"/>
            <a:ext cx="3933825" cy="3024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53253"/>
                                        </p:tgtEl>
                                        <p:attrNameLst>
                                          <p:attrName>style.visibility</p:attrName>
                                        </p:attrNameLst>
                                      </p:cBhvr>
                                      <p:to>
                                        <p:strVal val="visible"/>
                                      </p:to>
                                    </p:set>
                                    <p:animEffect transition="in" filter="fade">
                                      <p:cBhvr>
                                        <p:cTn id="7" dur="1000"/>
                                        <p:tgtEl>
                                          <p:spTgt spid="53253"/>
                                        </p:tgtEl>
                                      </p:cBhvr>
                                    </p:animEffect>
                                    <p:anim calcmode="lin" valueType="num">
                                      <p:cBhvr>
                                        <p:cTn id="8" dur="1000" fill="hold"/>
                                        <p:tgtEl>
                                          <p:spTgt spid="53253"/>
                                        </p:tgtEl>
                                        <p:attrNameLst>
                                          <p:attrName>ppt_x</p:attrName>
                                        </p:attrNameLst>
                                      </p:cBhvr>
                                      <p:tavLst>
                                        <p:tav tm="0">
                                          <p:val>
                                            <p:strVal val="#ppt_x"/>
                                          </p:val>
                                        </p:tav>
                                        <p:tav tm="100000">
                                          <p:val>
                                            <p:strVal val="#ppt_x"/>
                                          </p:val>
                                        </p:tav>
                                      </p:tavLst>
                                    </p:anim>
                                    <p:anim calcmode="lin" valueType="num">
                                      <p:cBhvr>
                                        <p:cTn id="9" dur="1000" fill="hold"/>
                                        <p:tgtEl>
                                          <p:spTgt spid="5325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35" presetClass="path" presetSubtype="0" accel="50000" decel="50000" fill="hold" nodeType="clickEffect">
                                  <p:stCondLst>
                                    <p:cond delay="0"/>
                                  </p:stCondLst>
                                  <p:childTnLst>
                                    <p:animMotion origin="layout" path="M 0 0  L -0.25 0  E" pathEditMode="relative" ptsTypes="">
                                      <p:cBhvr>
                                        <p:cTn id="13" dur="2000" fill="hold"/>
                                        <p:tgtEl>
                                          <p:spTgt spid="53253"/>
                                        </p:tgtEl>
                                        <p:attrNameLst>
                                          <p:attrName>ppt_x</p:attrName>
                                          <p:attrName>ppt_y</p:attrName>
                                        </p:attrNameLst>
                                      </p:cBhvr>
                                    </p:animMotion>
                                  </p:childTnLst>
                                </p:cTn>
                              </p:par>
                            </p:childTnLst>
                          </p:cTn>
                        </p:par>
                      </p:childTnLst>
                    </p:cTn>
                  </p:par>
                  <p:par>
                    <p:cTn id="14" fill="hold" nodeType="clickPar">
                      <p:stCondLst>
                        <p:cond delay="indefinite"/>
                      </p:stCondLst>
                      <p:childTnLst>
                        <p:par>
                          <p:cTn id="15" fill="hold" nodeType="withGroup">
                            <p:stCondLst>
                              <p:cond delay="0"/>
                            </p:stCondLst>
                            <p:childTnLst>
                              <p:par>
                                <p:cTn id="16" presetID="55" presetClass="entr" presetSubtype="0" fill="hold" nodeType="clickEffect">
                                  <p:stCondLst>
                                    <p:cond delay="0"/>
                                  </p:stCondLst>
                                  <p:childTnLst>
                                    <p:set>
                                      <p:cBhvr>
                                        <p:cTn id="17" dur="1" fill="hold">
                                          <p:stCondLst>
                                            <p:cond delay="0"/>
                                          </p:stCondLst>
                                        </p:cTn>
                                        <p:tgtEl>
                                          <p:spTgt spid="53254"/>
                                        </p:tgtEl>
                                        <p:attrNameLst>
                                          <p:attrName>style.visibility</p:attrName>
                                        </p:attrNameLst>
                                      </p:cBhvr>
                                      <p:to>
                                        <p:strVal val="visible"/>
                                      </p:to>
                                    </p:set>
                                    <p:anim calcmode="lin" valueType="num">
                                      <p:cBhvr>
                                        <p:cTn id="18" dur="1000" fill="hold"/>
                                        <p:tgtEl>
                                          <p:spTgt spid="53254"/>
                                        </p:tgtEl>
                                        <p:attrNameLst>
                                          <p:attrName>ppt_w</p:attrName>
                                        </p:attrNameLst>
                                      </p:cBhvr>
                                      <p:tavLst>
                                        <p:tav tm="0">
                                          <p:val>
                                            <p:strVal val="#ppt_w*0.70"/>
                                          </p:val>
                                        </p:tav>
                                        <p:tav tm="100000">
                                          <p:val>
                                            <p:strVal val="#ppt_w"/>
                                          </p:val>
                                        </p:tav>
                                      </p:tavLst>
                                    </p:anim>
                                    <p:anim calcmode="lin" valueType="num">
                                      <p:cBhvr>
                                        <p:cTn id="19" dur="1000" fill="hold"/>
                                        <p:tgtEl>
                                          <p:spTgt spid="53254"/>
                                        </p:tgtEl>
                                        <p:attrNameLst>
                                          <p:attrName>ppt_h</p:attrName>
                                        </p:attrNameLst>
                                      </p:cBhvr>
                                      <p:tavLst>
                                        <p:tav tm="0">
                                          <p:val>
                                            <p:strVal val="#ppt_h"/>
                                          </p:val>
                                        </p:tav>
                                        <p:tav tm="100000">
                                          <p:val>
                                            <p:strVal val="#ppt_h"/>
                                          </p:val>
                                        </p:tav>
                                      </p:tavLst>
                                    </p:anim>
                                    <p:animEffect transition="in" filter="fade">
                                      <p:cBhvr>
                                        <p:cTn id="20" dur="1000"/>
                                        <p:tgtEl>
                                          <p:spTgt spid="5325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63" presetClass="path" presetSubtype="0" accel="50000" decel="50000" fill="hold" nodeType="clickEffect">
                                  <p:stCondLst>
                                    <p:cond delay="0"/>
                                  </p:stCondLst>
                                  <p:childTnLst>
                                    <p:animMotion origin="layout" path="M 0 0  L 0.25 0  E" pathEditMode="relative" ptsTypes="">
                                      <p:cBhvr>
                                        <p:cTn id="24" dur="2000" fill="hold"/>
                                        <p:tgtEl>
                                          <p:spTgt spid="5325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41988" name="Rectangle 3"/>
          <p:cNvSpPr>
            <a:spLocks noGrp="1" noChangeArrowheads="1"/>
          </p:cNvSpPr>
          <p:nvPr>
            <p:ph idx="1"/>
          </p:nvPr>
        </p:nvSpPr>
        <p:spPr/>
        <p:txBody>
          <a:bodyPr/>
          <a:lstStyle/>
          <a:p>
            <a:pPr eaLnBrk="1" hangingPunct="1"/>
            <a:r>
              <a:rPr lang="es-ES_tradnl">
                <a:latin typeface="Arial" charset="0"/>
              </a:rPr>
              <a:t>En ciencias sociales, la investigación debe guardar una autonomía tal que los resultados lleven a la obtención del conocimiento verdadero, sin deformar la realidad, y sí, en cambio, ofrezcan bases para transformarla. </a:t>
            </a:r>
            <a:endParaRPr lang="es-MX">
              <a:latin typeface="Arial"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pic>
        <p:nvPicPr>
          <p:cNvPr id="47109" name="Picture 5"/>
          <p:cNvPicPr>
            <a:picLocks noChangeAspect="1" noChangeArrowheads="1"/>
          </p:cNvPicPr>
          <p:nvPr/>
        </p:nvPicPr>
        <p:blipFill>
          <a:blip r:embed="rId3">
            <a:extLst>
              <a:ext uri="{28A0092B-C50C-407E-A947-70E740481C1C}">
                <a14:useLocalDpi xmlns:a14="http://schemas.microsoft.com/office/drawing/2010/main" val="0"/>
              </a:ext>
            </a:extLst>
          </a:blip>
          <a:srcRect b="6702"/>
          <a:stretch>
            <a:fillRect/>
          </a:stretch>
        </p:blipFill>
        <p:spPr bwMode="auto">
          <a:xfrm>
            <a:off x="3276600" y="1628775"/>
            <a:ext cx="2647950" cy="417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7110" name="Picture 6"/>
          <p:cNvPicPr>
            <a:picLocks noChangeAspect="1" noChangeArrowheads="1"/>
          </p:cNvPicPr>
          <p:nvPr/>
        </p:nvPicPr>
        <p:blipFill>
          <a:blip r:embed="rId4">
            <a:extLst>
              <a:ext uri="{28A0092B-C50C-407E-A947-70E740481C1C}">
                <a14:useLocalDpi xmlns:a14="http://schemas.microsoft.com/office/drawing/2010/main" val="0"/>
              </a:ext>
            </a:extLst>
          </a:blip>
          <a:srcRect b="5505"/>
          <a:stretch>
            <a:fillRect/>
          </a:stretch>
        </p:blipFill>
        <p:spPr bwMode="auto">
          <a:xfrm>
            <a:off x="2124075" y="2133600"/>
            <a:ext cx="4648200" cy="3024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47109"/>
                                        </p:tgtEl>
                                        <p:attrNameLst>
                                          <p:attrName>style.visibility</p:attrName>
                                        </p:attrNameLst>
                                      </p:cBhvr>
                                      <p:to>
                                        <p:strVal val="visible"/>
                                      </p:to>
                                    </p:set>
                                    <p:animEffect transition="in" filter="fade">
                                      <p:cBhvr>
                                        <p:cTn id="7" dur="2000"/>
                                        <p:tgtEl>
                                          <p:spTgt spid="47109"/>
                                        </p:tgtEl>
                                      </p:cBhvr>
                                    </p:animEffect>
                                    <p:anim calcmode="lin" valueType="num">
                                      <p:cBhvr>
                                        <p:cTn id="8" dur="2000" fill="hold"/>
                                        <p:tgtEl>
                                          <p:spTgt spid="47109"/>
                                        </p:tgtEl>
                                        <p:attrNameLst>
                                          <p:attrName>ppt_x</p:attrName>
                                        </p:attrNameLst>
                                      </p:cBhvr>
                                      <p:tavLst>
                                        <p:tav tm="0">
                                          <p:val>
                                            <p:strVal val="#ppt_x"/>
                                          </p:val>
                                        </p:tav>
                                        <p:tav tm="100000">
                                          <p:val>
                                            <p:strVal val="#ppt_x"/>
                                          </p:val>
                                        </p:tav>
                                      </p:tavLst>
                                    </p:anim>
                                    <p:anim calcmode="lin" valueType="num">
                                      <p:cBhvr>
                                        <p:cTn id="9" dur="2000" fill="hold"/>
                                        <p:tgtEl>
                                          <p:spTgt spid="4710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35" presetClass="path" presetSubtype="0" accel="50000" decel="50000" fill="hold" nodeType="clickEffect">
                                  <p:stCondLst>
                                    <p:cond delay="0"/>
                                  </p:stCondLst>
                                  <p:childTnLst>
                                    <p:animMotion origin="layout" path="M 0 0  L -0.25 0  E" pathEditMode="relative" ptsTypes="">
                                      <p:cBhvr>
                                        <p:cTn id="13" dur="2000" fill="hold"/>
                                        <p:tgtEl>
                                          <p:spTgt spid="47109"/>
                                        </p:tgtEl>
                                        <p:attrNameLst>
                                          <p:attrName>ppt_x</p:attrName>
                                          <p:attrName>ppt_y</p:attrName>
                                        </p:attrNameLst>
                                      </p:cBhvr>
                                    </p:animMotion>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47110"/>
                                        </p:tgtEl>
                                        <p:attrNameLst>
                                          <p:attrName>style.visibility</p:attrName>
                                        </p:attrNameLst>
                                      </p:cBhvr>
                                      <p:to>
                                        <p:strVal val="visible"/>
                                      </p:to>
                                    </p:set>
                                    <p:animEffect transition="in" filter="fade">
                                      <p:cBhvr>
                                        <p:cTn id="18" dur="2000"/>
                                        <p:tgtEl>
                                          <p:spTgt spid="4711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63" presetClass="path" presetSubtype="0" accel="50000" decel="50000" fill="hold" nodeType="clickEffect">
                                  <p:stCondLst>
                                    <p:cond delay="0"/>
                                  </p:stCondLst>
                                  <p:childTnLst>
                                    <p:animMotion origin="layout" path="M 0 0  L 0.25 0  E" pathEditMode="relative" ptsTypes="">
                                      <p:cBhvr>
                                        <p:cTn id="22" dur="2000" fill="hold"/>
                                        <p:tgtEl>
                                          <p:spTgt spid="4711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5FE40-3282-4AE3-A220-7D62DACFFC18}"/>
              </a:ext>
            </a:extLst>
          </p:cNvPr>
          <p:cNvSpPr>
            <a:spLocks noGrp="1"/>
          </p:cNvSpPr>
          <p:nvPr>
            <p:ph type="title"/>
          </p:nvPr>
        </p:nvSpPr>
        <p:spPr/>
        <p:txBody>
          <a:bodyPr/>
          <a:lstStyle/>
          <a:p>
            <a:r>
              <a:rPr lang="es-MX" dirty="0"/>
              <a:t>Referencias</a:t>
            </a:r>
          </a:p>
        </p:txBody>
      </p:sp>
      <p:sp>
        <p:nvSpPr>
          <p:cNvPr id="3" name="Content Placeholder 2">
            <a:extLst>
              <a:ext uri="{FF2B5EF4-FFF2-40B4-BE49-F238E27FC236}">
                <a16:creationId xmlns:a16="http://schemas.microsoft.com/office/drawing/2014/main" id="{09800DAF-657F-4A14-AB1B-62AACBEBA44A}"/>
              </a:ext>
            </a:extLst>
          </p:cNvPr>
          <p:cNvSpPr>
            <a:spLocks noGrp="1"/>
          </p:cNvSpPr>
          <p:nvPr>
            <p:ph idx="1"/>
          </p:nvPr>
        </p:nvSpPr>
        <p:spPr/>
        <p:txBody>
          <a:bodyPr>
            <a:normAutofit fontScale="40000" lnSpcReduction="20000"/>
          </a:bodyPr>
          <a:lstStyle/>
          <a:p>
            <a:endParaRPr lang="es-MX" dirty="0"/>
          </a:p>
          <a:p>
            <a:r>
              <a:rPr lang="es-MX" dirty="0"/>
              <a:t>1. Aguera, M. et. Al. (1998). Métodos de investigación en psicología. Madrid: Síntesis. </a:t>
            </a:r>
          </a:p>
          <a:p>
            <a:r>
              <a:rPr lang="es-MX" dirty="0"/>
              <a:t>2. Castañeda, C. (2002). Metodología de la Investigación. México: McGraw-Hill. </a:t>
            </a:r>
          </a:p>
          <a:p>
            <a:r>
              <a:rPr lang="es-MX" dirty="0"/>
              <a:t>3. </a:t>
            </a:r>
            <a:r>
              <a:rPr lang="es-MX" dirty="0" err="1"/>
              <a:t>Coolican</a:t>
            </a:r>
            <a:r>
              <a:rPr lang="es-MX" dirty="0"/>
              <a:t>, H. (2006). Métodos de investigación y estadística en las ciencias sociales. México: Pearson </a:t>
            </a:r>
          </a:p>
          <a:p>
            <a:r>
              <a:rPr lang="es-MX" dirty="0"/>
              <a:t>4. </a:t>
            </a:r>
            <a:r>
              <a:rPr lang="es-MX" dirty="0" err="1"/>
              <a:t>Kazdin</a:t>
            </a:r>
            <a:r>
              <a:rPr lang="es-MX" dirty="0"/>
              <a:t>, R. (1996). Métodos y técnicas de investigación en psicología clínica. México: Pearson </a:t>
            </a:r>
            <a:r>
              <a:rPr lang="es-MX" dirty="0" err="1"/>
              <a:t>Educational</a:t>
            </a:r>
            <a:r>
              <a:rPr lang="es-MX" dirty="0"/>
              <a:t> </a:t>
            </a:r>
          </a:p>
          <a:p>
            <a:r>
              <a:rPr lang="es-MX" dirty="0"/>
              <a:t>5. Montero, M y </a:t>
            </a:r>
            <a:r>
              <a:rPr lang="es-MX" dirty="0" err="1"/>
              <a:t>Leon</a:t>
            </a:r>
            <a:r>
              <a:rPr lang="es-MX" dirty="0"/>
              <a:t>, O. (2003). Métodos de Investigación en psicología y educación. Madrid: McGraw-Hill. </a:t>
            </a:r>
          </a:p>
          <a:p>
            <a:r>
              <a:rPr lang="es-MX" dirty="0"/>
              <a:t>6. </a:t>
            </a:r>
            <a:r>
              <a:rPr lang="es-MX" dirty="0" err="1"/>
              <a:t>Morlete</a:t>
            </a:r>
            <a:r>
              <a:rPr lang="es-MX" dirty="0"/>
              <a:t>, N. y </a:t>
            </a:r>
            <a:r>
              <a:rPr lang="es-MX" dirty="0" err="1"/>
              <a:t>Celiseo</a:t>
            </a:r>
            <a:r>
              <a:rPr lang="es-MX" dirty="0"/>
              <a:t>, R. (2008) Metodología de la Investigación. México: McGraw-Hill. </a:t>
            </a:r>
          </a:p>
          <a:p>
            <a:r>
              <a:rPr lang="es-MX" dirty="0"/>
              <a:t>7. Rosas Uribe, M. (2009) Guía práctica de investigación. México: Trillas. </a:t>
            </a:r>
          </a:p>
          <a:p>
            <a:r>
              <a:rPr lang="es-MX" dirty="0"/>
              <a:t>8. Sternberg, R. (1996). Investigar en Psicología. Guía para la elaboración de textos científicos. Barcelona: Paidós. </a:t>
            </a:r>
          </a:p>
          <a:p>
            <a:r>
              <a:rPr lang="es-MX" dirty="0"/>
              <a:t>9. Zapata, O. (2005). Herramientas para elaborar tesis e investigaciones socioeducativas. México: Ed. </a:t>
            </a:r>
            <a:r>
              <a:rPr lang="es-MX" dirty="0" err="1"/>
              <a:t>Pax</a:t>
            </a:r>
            <a:r>
              <a:rPr lang="es-MX" dirty="0"/>
              <a:t> México.</a:t>
            </a:r>
          </a:p>
          <a:p>
            <a:r>
              <a:rPr lang="es-MX" dirty="0"/>
              <a:t>10. Kerlinger, N. (2008). Investigación del Comportamiento. México: McGraw-Hill.  </a:t>
            </a:r>
          </a:p>
        </p:txBody>
      </p:sp>
      <p:sp>
        <p:nvSpPr>
          <p:cNvPr id="4" name="Footer Placeholder 3">
            <a:extLst>
              <a:ext uri="{FF2B5EF4-FFF2-40B4-BE49-F238E27FC236}">
                <a16:creationId xmlns:a16="http://schemas.microsoft.com/office/drawing/2014/main" id="{A1A08F70-FD88-4DB7-A806-1AEF0745A2D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132012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C229B-A4C2-4AA8-A239-3B474AA995ED}"/>
              </a:ext>
            </a:extLst>
          </p:cNvPr>
          <p:cNvSpPr>
            <a:spLocks noGrp="1"/>
          </p:cNvSpPr>
          <p:nvPr>
            <p:ph type="title"/>
          </p:nvPr>
        </p:nvSpPr>
        <p:spPr/>
        <p:txBody>
          <a:bodyPr>
            <a:normAutofit fontScale="90000"/>
          </a:bodyPr>
          <a:lstStyle/>
          <a:p>
            <a:r>
              <a:rPr lang="es-MX" dirty="0" err="1"/>
              <a:t>Guión</a:t>
            </a:r>
            <a:r>
              <a:rPr lang="es-MX" dirty="0"/>
              <a:t> explicativo para el uso de esta Presentación</a:t>
            </a:r>
          </a:p>
        </p:txBody>
      </p:sp>
      <p:sp>
        <p:nvSpPr>
          <p:cNvPr id="3" name="Content Placeholder 2">
            <a:extLst>
              <a:ext uri="{FF2B5EF4-FFF2-40B4-BE49-F238E27FC236}">
                <a16:creationId xmlns:a16="http://schemas.microsoft.com/office/drawing/2014/main" id="{C4CD89C0-12C7-4473-9F0B-9896E2809099}"/>
              </a:ext>
            </a:extLst>
          </p:cNvPr>
          <p:cNvSpPr>
            <a:spLocks noGrp="1"/>
          </p:cNvSpPr>
          <p:nvPr>
            <p:ph idx="1"/>
          </p:nvPr>
        </p:nvSpPr>
        <p:spPr/>
        <p:txBody>
          <a:bodyPr>
            <a:normAutofit fontScale="92500" lnSpcReduction="10000"/>
          </a:bodyPr>
          <a:lstStyle/>
          <a:p>
            <a:r>
              <a:rPr lang="es-MX" dirty="0"/>
              <a:t>La presentación sirve de apoyo e ilustración para los contenidos teóricos de la </a:t>
            </a:r>
            <a:r>
              <a:rPr lang="es-MX" b="1" dirty="0"/>
              <a:t>Unidad de Competencia 1 </a:t>
            </a:r>
            <a:r>
              <a:rPr lang="es-MX" dirty="0"/>
              <a:t>del programa de Metodología de la Ciencia.</a:t>
            </a:r>
          </a:p>
          <a:p>
            <a:r>
              <a:rPr lang="es-MX" dirty="0"/>
              <a:t>Se sugiere revisar la presentación antes de cada tema y exponerlos de forma secuenciada, tanto por el profesor y los alumnos. </a:t>
            </a:r>
          </a:p>
          <a:p>
            <a:r>
              <a:rPr lang="es-MX" dirty="0"/>
              <a:t>La presentación está divida por temas que se adaptan a las temáticas a desarrollar en la unidad de competencia. </a:t>
            </a:r>
          </a:p>
          <a:p>
            <a:r>
              <a:rPr lang="es-MX" dirty="0"/>
              <a:t>Cada sección puede ir seguida de ejercicios o actividades de evaluación o repaso. </a:t>
            </a:r>
          </a:p>
        </p:txBody>
      </p:sp>
      <p:sp>
        <p:nvSpPr>
          <p:cNvPr id="4" name="Footer Placeholder 3">
            <a:extLst>
              <a:ext uri="{FF2B5EF4-FFF2-40B4-BE49-F238E27FC236}">
                <a16:creationId xmlns:a16="http://schemas.microsoft.com/office/drawing/2014/main" id="{27304804-F60F-49D4-B182-50A3DBEEEDBD}"/>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735233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
          <p:cNvSpPr>
            <a:spLocks noGrp="1" noChangeArrowheads="1"/>
          </p:cNvSpPr>
          <p:nvPr>
            <p:ph idx="1"/>
          </p:nvPr>
        </p:nvSpPr>
        <p:spPr/>
        <p:txBody>
          <a:bodyPr/>
          <a:lstStyle/>
          <a:p>
            <a:pPr eaLnBrk="1" hangingPunct="1"/>
            <a:r>
              <a:rPr lang="es-MX" dirty="0">
                <a:latin typeface="Arial" charset="0"/>
              </a:rPr>
              <a:t>Ciencia es un discurso especial acerca de la relación sujeto-objeto</a:t>
            </a:r>
          </a:p>
          <a:p>
            <a:pPr lvl="1" eaLnBrk="1" hangingPunct="1"/>
            <a:r>
              <a:rPr lang="es-MX" dirty="0">
                <a:latin typeface="Arial" charset="0"/>
              </a:rPr>
              <a:t>Esta relación se explica de dos formas</a:t>
            </a:r>
          </a:p>
          <a:p>
            <a:pPr lvl="1" eaLnBrk="1" hangingPunct="1"/>
            <a:r>
              <a:rPr lang="es-MX" dirty="0">
                <a:latin typeface="Arial" charset="0"/>
              </a:rPr>
              <a:t>Materialismo</a:t>
            </a:r>
          </a:p>
          <a:p>
            <a:pPr lvl="1" eaLnBrk="1" hangingPunct="1"/>
            <a:r>
              <a:rPr lang="es-MX" dirty="0">
                <a:latin typeface="Arial" charset="0"/>
              </a:rPr>
              <a:t>Idealismo</a:t>
            </a:r>
          </a:p>
        </p:txBody>
      </p:sp>
      <p:sp>
        <p:nvSpPr>
          <p:cNvPr id="6" name="Título 5"/>
          <p:cNvSpPr txBox="1">
            <a:spLocks noGrp="1"/>
          </p:cNvSpPr>
          <p:nvPr>
            <p:ph type="title"/>
          </p:nvPr>
        </p:nvSpPr>
        <p:spPr>
          <a:prstGeom prst="rect">
            <a:avLst/>
          </a:prstGeom>
          <a:noFill/>
        </p:spPr>
        <p:txBody>
          <a:bodyPr wrap="none" rtlCol="0">
            <a:spAutoFit/>
          </a:bodyPr>
          <a:lstStyle/>
          <a:p>
            <a:r>
              <a:rPr lang="es-ES" sz="4400" dirty="0">
                <a:solidFill>
                  <a:srgbClr val="FFFFFF"/>
                </a:solidFill>
              </a:rPr>
              <a:t>1. La ciencia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bwMode="auto">
          <a:xfrm>
            <a:off x="1835696" y="274638"/>
            <a:ext cx="6851104" cy="1143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r>
              <a:rPr lang="es-ES" dirty="0">
                <a:latin typeface="Arial" charset="0"/>
              </a:rPr>
              <a:t>2. Contexto epistemológico</a:t>
            </a:r>
          </a:p>
        </p:txBody>
      </p:sp>
      <p:sp>
        <p:nvSpPr>
          <p:cNvPr id="10244" name="Rectangle 3"/>
          <p:cNvSpPr>
            <a:spLocks noGrp="1" noChangeArrowheads="1"/>
          </p:cNvSpPr>
          <p:nvPr>
            <p:ph idx="1"/>
          </p:nvPr>
        </p:nvSpPr>
        <p:spPr/>
        <p:txBody>
          <a:bodyPr/>
          <a:lstStyle/>
          <a:p>
            <a:pPr eaLnBrk="1" hangingPunct="1"/>
            <a:r>
              <a:rPr lang="es-MX">
                <a:latin typeface="Arial" charset="0"/>
              </a:rPr>
              <a:t>Materialismo: </a:t>
            </a:r>
          </a:p>
          <a:p>
            <a:pPr lvl="1" eaLnBrk="1" hangingPunct="1"/>
            <a:r>
              <a:rPr lang="es-ES_tradnl">
                <a:latin typeface="Arial" charset="0"/>
              </a:rPr>
              <a:t>Sostiene que la materia es infinita y eterna; el hombre es materia. </a:t>
            </a:r>
          </a:p>
          <a:p>
            <a:pPr lvl="1" eaLnBrk="1" hangingPunct="1"/>
            <a:r>
              <a:rPr lang="es-ES_tradnl">
                <a:latin typeface="Arial" charset="0"/>
              </a:rPr>
              <a:t>El conocimiento es objetivo y da énfasis al objeto de conocimiento del cual, según se afirma, existe independientemente de que sea o no conocido por el sujeto cognoscente. </a:t>
            </a:r>
            <a:endParaRPr lang="es-MX">
              <a:latin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r>
              <a:rPr lang="es-ES" dirty="0">
                <a:latin typeface="Arial" charset="0"/>
              </a:rPr>
              <a:t>2. Contexto epistemológico</a:t>
            </a:r>
          </a:p>
        </p:txBody>
      </p:sp>
      <p:sp>
        <p:nvSpPr>
          <p:cNvPr id="11268" name="Rectangle 3"/>
          <p:cNvSpPr>
            <a:spLocks noGrp="1" noChangeArrowheads="1"/>
          </p:cNvSpPr>
          <p:nvPr>
            <p:ph idx="1"/>
          </p:nvPr>
        </p:nvSpPr>
        <p:spPr/>
        <p:txBody>
          <a:bodyPr/>
          <a:lstStyle/>
          <a:p>
            <a:pPr eaLnBrk="1" hangingPunct="1"/>
            <a:r>
              <a:rPr lang="es-MX" dirty="0">
                <a:latin typeface="Arial" charset="0"/>
              </a:rPr>
              <a:t>Idealismo:</a:t>
            </a:r>
          </a:p>
          <a:p>
            <a:pPr lvl="1" eaLnBrk="1" hangingPunct="1"/>
            <a:r>
              <a:rPr lang="es-ES_tradnl">
                <a:latin typeface="Arial" charset="0"/>
              </a:rPr>
              <a:t>Sostiene que lo primario es la conciencia cognoscente, que es el sujeto quien recrea el objeto a través de sus abstracciones. </a:t>
            </a:r>
          </a:p>
          <a:p>
            <a:pPr lvl="1" eaLnBrk="1" hangingPunct="1"/>
            <a:r>
              <a:rPr lang="es-ES_tradnl" dirty="0">
                <a:latin typeface="Arial" charset="0"/>
              </a:rPr>
              <a:t>El objeto de conocimiento existe a partir de que el sujeto le da vida.</a:t>
            </a:r>
            <a:r>
              <a:rPr lang="es-MX" dirty="0">
                <a:latin typeface="Arial" charset="0"/>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endParaRPr lang="es-ES">
              <a:latin typeface="Arial" charset="0"/>
            </a:endParaRPr>
          </a:p>
        </p:txBody>
      </p:sp>
      <p:sp>
        <p:nvSpPr>
          <p:cNvPr id="12295" name="Text Box 7"/>
          <p:cNvSpPr>
            <a:spLocks noGrp="1" noChangeArrowheads="1"/>
          </p:cNvSpPr>
          <p:nvPr>
            <p:ph idx="1"/>
          </p:nvPr>
        </p:nvSpPr>
        <p:spPr>
          <a:noFill/>
        </p:spPr>
        <p:txBody>
          <a:bodyPr/>
          <a:lstStyle/>
          <a:p>
            <a:pPr eaLnBrk="1" hangingPunct="1">
              <a:spcBef>
                <a:spcPct val="50000"/>
              </a:spcBef>
              <a:buClrTx/>
              <a:buSzTx/>
              <a:buFontTx/>
              <a:buNone/>
            </a:pPr>
            <a:r>
              <a:rPr lang="es-MX">
                <a:latin typeface="Arial" charset="0"/>
              </a:rPr>
              <a:t>Materialismo</a:t>
            </a:r>
          </a:p>
        </p:txBody>
      </p:sp>
      <p:sp>
        <p:nvSpPr>
          <p:cNvPr id="12292" name="Text Box 4"/>
          <p:cNvSpPr txBox="1">
            <a:spLocks noChangeArrowheads="1"/>
          </p:cNvSpPr>
          <p:nvPr/>
        </p:nvSpPr>
        <p:spPr bwMode="auto">
          <a:xfrm>
            <a:off x="2124075" y="2276475"/>
            <a:ext cx="1512888"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50000"/>
              </a:spcBef>
            </a:pPr>
            <a:r>
              <a:rPr lang="es-MX"/>
              <a:t>Materialismo</a:t>
            </a:r>
          </a:p>
        </p:txBody>
      </p:sp>
      <p:sp>
        <p:nvSpPr>
          <p:cNvPr id="12293" name="Text Box 5"/>
          <p:cNvSpPr txBox="1">
            <a:spLocks noChangeArrowheads="1"/>
          </p:cNvSpPr>
          <p:nvPr/>
        </p:nvSpPr>
        <p:spPr bwMode="auto">
          <a:xfrm>
            <a:off x="5219700" y="2276475"/>
            <a:ext cx="1512888"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50000"/>
              </a:spcBef>
            </a:pPr>
            <a:r>
              <a:rPr lang="es-MX"/>
              <a:t>Idealismo </a:t>
            </a:r>
          </a:p>
        </p:txBody>
      </p:sp>
      <p:sp>
        <p:nvSpPr>
          <p:cNvPr id="12294" name="AutoShape 6"/>
          <p:cNvSpPr>
            <a:spLocks/>
          </p:cNvSpPr>
          <p:nvPr/>
        </p:nvSpPr>
        <p:spPr bwMode="auto">
          <a:xfrm rot="-5400000">
            <a:off x="4140200" y="547688"/>
            <a:ext cx="287337" cy="4465638"/>
          </a:xfrm>
          <a:prstGeom prst="leftBrace">
            <a:avLst>
              <a:gd name="adj1" fmla="val 129512"/>
              <a:gd name="adj2" fmla="val 50000"/>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p>
        </p:txBody>
      </p:sp>
      <p:sp>
        <p:nvSpPr>
          <p:cNvPr id="12296" name="Text Box 8"/>
          <p:cNvSpPr txBox="1">
            <a:spLocks noChangeArrowheads="1"/>
          </p:cNvSpPr>
          <p:nvPr/>
        </p:nvSpPr>
        <p:spPr bwMode="auto">
          <a:xfrm>
            <a:off x="3348038" y="3068638"/>
            <a:ext cx="1800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ct val="50000"/>
              </a:spcBef>
            </a:pPr>
            <a:r>
              <a:rPr lang="es-MX" sz="2000"/>
              <a:t>Conocimiento</a:t>
            </a:r>
          </a:p>
        </p:txBody>
      </p:sp>
      <p:sp>
        <p:nvSpPr>
          <p:cNvPr id="12298" name="Line 10"/>
          <p:cNvSpPr>
            <a:spLocks noChangeShapeType="1"/>
          </p:cNvSpPr>
          <p:nvPr/>
        </p:nvSpPr>
        <p:spPr bwMode="auto">
          <a:xfrm flipH="1">
            <a:off x="2627313" y="3789363"/>
            <a:ext cx="1008062" cy="792162"/>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12301" name="Text Box 13"/>
          <p:cNvSpPr txBox="1">
            <a:spLocks noChangeArrowheads="1"/>
          </p:cNvSpPr>
          <p:nvPr/>
        </p:nvSpPr>
        <p:spPr bwMode="auto">
          <a:xfrm>
            <a:off x="1187450" y="4652963"/>
            <a:ext cx="2160588"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ct val="50000"/>
              </a:spcBef>
            </a:pPr>
            <a:r>
              <a:rPr lang="es-MX" sz="2400"/>
              <a:t>Conocimiento Científico </a:t>
            </a:r>
          </a:p>
        </p:txBody>
      </p:sp>
      <p:sp>
        <p:nvSpPr>
          <p:cNvPr id="12302" name="Text Box 14"/>
          <p:cNvSpPr txBox="1">
            <a:spLocks noChangeArrowheads="1"/>
          </p:cNvSpPr>
          <p:nvPr/>
        </p:nvSpPr>
        <p:spPr bwMode="auto">
          <a:xfrm>
            <a:off x="4859338" y="4652963"/>
            <a:ext cx="2447925"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ct val="50000"/>
              </a:spcBef>
            </a:pPr>
            <a:r>
              <a:rPr lang="es-MX" sz="2400"/>
              <a:t>Conocimiento Empírico</a:t>
            </a:r>
          </a:p>
        </p:txBody>
      </p:sp>
      <p:sp>
        <p:nvSpPr>
          <p:cNvPr id="12303" name="Line 15"/>
          <p:cNvSpPr>
            <a:spLocks noChangeShapeType="1"/>
          </p:cNvSpPr>
          <p:nvPr/>
        </p:nvSpPr>
        <p:spPr bwMode="auto">
          <a:xfrm>
            <a:off x="4859338" y="3789363"/>
            <a:ext cx="1008062" cy="792162"/>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fade">
                                      <p:cBhvr>
                                        <p:cTn id="7" dur="1000"/>
                                        <p:tgtEl>
                                          <p:spTgt spid="12292"/>
                                        </p:tgtEl>
                                      </p:cBhvr>
                                    </p:animEffect>
                                    <p:anim calcmode="lin" valueType="num">
                                      <p:cBhvr>
                                        <p:cTn id="8" dur="1000" fill="hold"/>
                                        <p:tgtEl>
                                          <p:spTgt spid="12292"/>
                                        </p:tgtEl>
                                        <p:attrNameLst>
                                          <p:attrName>ppt_x</p:attrName>
                                        </p:attrNameLst>
                                      </p:cBhvr>
                                      <p:tavLst>
                                        <p:tav tm="0">
                                          <p:val>
                                            <p:strVal val="#ppt_x"/>
                                          </p:val>
                                        </p:tav>
                                        <p:tav tm="100000">
                                          <p:val>
                                            <p:strVal val="#ppt_x"/>
                                          </p:val>
                                        </p:tav>
                                      </p:tavLst>
                                    </p:anim>
                                    <p:anim calcmode="lin" valueType="num">
                                      <p:cBhvr>
                                        <p:cTn id="9" dur="1000" fill="hold"/>
                                        <p:tgtEl>
                                          <p:spTgt spid="1229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2293"/>
                                        </p:tgtEl>
                                        <p:attrNameLst>
                                          <p:attrName>style.visibility</p:attrName>
                                        </p:attrNameLst>
                                      </p:cBhvr>
                                      <p:to>
                                        <p:strVal val="visible"/>
                                      </p:to>
                                    </p:set>
                                    <p:animEffect transition="in" filter="fade">
                                      <p:cBhvr>
                                        <p:cTn id="14" dur="1000"/>
                                        <p:tgtEl>
                                          <p:spTgt spid="12293"/>
                                        </p:tgtEl>
                                      </p:cBhvr>
                                    </p:animEffect>
                                    <p:anim calcmode="lin" valueType="num">
                                      <p:cBhvr>
                                        <p:cTn id="15" dur="1000" fill="hold"/>
                                        <p:tgtEl>
                                          <p:spTgt spid="12293"/>
                                        </p:tgtEl>
                                        <p:attrNameLst>
                                          <p:attrName>ppt_x</p:attrName>
                                        </p:attrNameLst>
                                      </p:cBhvr>
                                      <p:tavLst>
                                        <p:tav tm="0">
                                          <p:val>
                                            <p:strVal val="#ppt_x"/>
                                          </p:val>
                                        </p:tav>
                                        <p:tav tm="100000">
                                          <p:val>
                                            <p:strVal val="#ppt_x"/>
                                          </p:val>
                                        </p:tav>
                                      </p:tavLst>
                                    </p:anim>
                                    <p:anim calcmode="lin" valueType="num">
                                      <p:cBhvr>
                                        <p:cTn id="16" dur="1000" fill="hold"/>
                                        <p:tgtEl>
                                          <p:spTgt spid="12293"/>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6" presetClass="entr" presetSubtype="32" fill="hold" grpId="0" nodeType="clickEffect">
                                  <p:stCondLst>
                                    <p:cond delay="0"/>
                                  </p:stCondLst>
                                  <p:childTnLst>
                                    <p:set>
                                      <p:cBhvr>
                                        <p:cTn id="20" dur="1" fill="hold">
                                          <p:stCondLst>
                                            <p:cond delay="0"/>
                                          </p:stCondLst>
                                        </p:cTn>
                                        <p:tgtEl>
                                          <p:spTgt spid="12294"/>
                                        </p:tgtEl>
                                        <p:attrNameLst>
                                          <p:attrName>style.visibility</p:attrName>
                                        </p:attrNameLst>
                                      </p:cBhvr>
                                      <p:to>
                                        <p:strVal val="visible"/>
                                      </p:to>
                                    </p:set>
                                    <p:animEffect transition="in" filter="circle(out)">
                                      <p:cBhvr>
                                        <p:cTn id="21" dur="2000"/>
                                        <p:tgtEl>
                                          <p:spTgt spid="1229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12296"/>
                                        </p:tgtEl>
                                        <p:attrNameLst>
                                          <p:attrName>style.visibility</p:attrName>
                                        </p:attrNameLst>
                                      </p:cBhvr>
                                      <p:to>
                                        <p:strVal val="visible"/>
                                      </p:to>
                                    </p:set>
                                    <p:animEffect transition="in" filter="fade">
                                      <p:cBhvr>
                                        <p:cTn id="26" dur="1000"/>
                                        <p:tgtEl>
                                          <p:spTgt spid="12296"/>
                                        </p:tgtEl>
                                      </p:cBhvr>
                                    </p:animEffect>
                                    <p:anim calcmode="lin" valueType="num">
                                      <p:cBhvr>
                                        <p:cTn id="27" dur="1000" fill="hold"/>
                                        <p:tgtEl>
                                          <p:spTgt spid="12296"/>
                                        </p:tgtEl>
                                        <p:attrNameLst>
                                          <p:attrName>ppt_x</p:attrName>
                                        </p:attrNameLst>
                                      </p:cBhvr>
                                      <p:tavLst>
                                        <p:tav tm="0">
                                          <p:val>
                                            <p:strVal val="#ppt_x"/>
                                          </p:val>
                                        </p:tav>
                                        <p:tav tm="100000">
                                          <p:val>
                                            <p:strVal val="#ppt_x"/>
                                          </p:val>
                                        </p:tav>
                                      </p:tavLst>
                                    </p:anim>
                                    <p:anim calcmode="lin" valueType="num">
                                      <p:cBhvr>
                                        <p:cTn id="28" dur="1000" fill="hold"/>
                                        <p:tgtEl>
                                          <p:spTgt spid="12296"/>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6" presetClass="entr" presetSubtype="32" fill="hold" grpId="0" nodeType="clickEffect">
                                  <p:stCondLst>
                                    <p:cond delay="0"/>
                                  </p:stCondLst>
                                  <p:childTnLst>
                                    <p:set>
                                      <p:cBhvr>
                                        <p:cTn id="32" dur="1" fill="hold">
                                          <p:stCondLst>
                                            <p:cond delay="0"/>
                                          </p:stCondLst>
                                        </p:cTn>
                                        <p:tgtEl>
                                          <p:spTgt spid="12298"/>
                                        </p:tgtEl>
                                        <p:attrNameLst>
                                          <p:attrName>style.visibility</p:attrName>
                                        </p:attrNameLst>
                                      </p:cBhvr>
                                      <p:to>
                                        <p:strVal val="visible"/>
                                      </p:to>
                                    </p:set>
                                    <p:animEffect transition="in" filter="circle(out)">
                                      <p:cBhvr>
                                        <p:cTn id="33" dur="2000"/>
                                        <p:tgtEl>
                                          <p:spTgt spid="1229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12301"/>
                                        </p:tgtEl>
                                        <p:attrNameLst>
                                          <p:attrName>style.visibility</p:attrName>
                                        </p:attrNameLst>
                                      </p:cBhvr>
                                      <p:to>
                                        <p:strVal val="visible"/>
                                      </p:to>
                                    </p:set>
                                    <p:animEffect transition="in" filter="fade">
                                      <p:cBhvr>
                                        <p:cTn id="38" dur="1000"/>
                                        <p:tgtEl>
                                          <p:spTgt spid="12301"/>
                                        </p:tgtEl>
                                      </p:cBhvr>
                                    </p:animEffect>
                                    <p:anim calcmode="lin" valueType="num">
                                      <p:cBhvr>
                                        <p:cTn id="39" dur="1000" fill="hold"/>
                                        <p:tgtEl>
                                          <p:spTgt spid="12301"/>
                                        </p:tgtEl>
                                        <p:attrNameLst>
                                          <p:attrName>ppt_x</p:attrName>
                                        </p:attrNameLst>
                                      </p:cBhvr>
                                      <p:tavLst>
                                        <p:tav tm="0">
                                          <p:val>
                                            <p:strVal val="#ppt_x"/>
                                          </p:val>
                                        </p:tav>
                                        <p:tav tm="100000">
                                          <p:val>
                                            <p:strVal val="#ppt_x"/>
                                          </p:val>
                                        </p:tav>
                                      </p:tavLst>
                                    </p:anim>
                                    <p:anim calcmode="lin" valueType="num">
                                      <p:cBhvr>
                                        <p:cTn id="40" dur="1000" fill="hold"/>
                                        <p:tgtEl>
                                          <p:spTgt spid="12301"/>
                                        </p:tgtEl>
                                        <p:attrNameLst>
                                          <p:attrName>ppt_y</p:attrName>
                                        </p:attrNameLst>
                                      </p:cBhvr>
                                      <p:tavLst>
                                        <p:tav tm="0">
                                          <p:val>
                                            <p:strVal val="#ppt_y-.1"/>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6" presetClass="entr" presetSubtype="32" fill="hold" grpId="0" nodeType="clickEffect">
                                  <p:stCondLst>
                                    <p:cond delay="0"/>
                                  </p:stCondLst>
                                  <p:childTnLst>
                                    <p:set>
                                      <p:cBhvr>
                                        <p:cTn id="44" dur="1" fill="hold">
                                          <p:stCondLst>
                                            <p:cond delay="0"/>
                                          </p:stCondLst>
                                        </p:cTn>
                                        <p:tgtEl>
                                          <p:spTgt spid="12303"/>
                                        </p:tgtEl>
                                        <p:attrNameLst>
                                          <p:attrName>style.visibility</p:attrName>
                                        </p:attrNameLst>
                                      </p:cBhvr>
                                      <p:to>
                                        <p:strVal val="visible"/>
                                      </p:to>
                                    </p:set>
                                    <p:animEffect transition="in" filter="circle(out)">
                                      <p:cBhvr>
                                        <p:cTn id="45" dur="2000"/>
                                        <p:tgtEl>
                                          <p:spTgt spid="12303"/>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47" presetClass="entr" presetSubtype="0" fill="hold" grpId="0" nodeType="clickEffect">
                                  <p:stCondLst>
                                    <p:cond delay="0"/>
                                  </p:stCondLst>
                                  <p:childTnLst>
                                    <p:set>
                                      <p:cBhvr>
                                        <p:cTn id="49" dur="1" fill="hold">
                                          <p:stCondLst>
                                            <p:cond delay="0"/>
                                          </p:stCondLst>
                                        </p:cTn>
                                        <p:tgtEl>
                                          <p:spTgt spid="12302"/>
                                        </p:tgtEl>
                                        <p:attrNameLst>
                                          <p:attrName>style.visibility</p:attrName>
                                        </p:attrNameLst>
                                      </p:cBhvr>
                                      <p:to>
                                        <p:strVal val="visible"/>
                                      </p:to>
                                    </p:set>
                                    <p:animEffect transition="in" filter="fade">
                                      <p:cBhvr>
                                        <p:cTn id="50" dur="1000"/>
                                        <p:tgtEl>
                                          <p:spTgt spid="12302"/>
                                        </p:tgtEl>
                                      </p:cBhvr>
                                    </p:animEffect>
                                    <p:anim calcmode="lin" valueType="num">
                                      <p:cBhvr>
                                        <p:cTn id="51" dur="1000" fill="hold"/>
                                        <p:tgtEl>
                                          <p:spTgt spid="12302"/>
                                        </p:tgtEl>
                                        <p:attrNameLst>
                                          <p:attrName>ppt_x</p:attrName>
                                        </p:attrNameLst>
                                      </p:cBhvr>
                                      <p:tavLst>
                                        <p:tav tm="0">
                                          <p:val>
                                            <p:strVal val="#ppt_x"/>
                                          </p:val>
                                        </p:tav>
                                        <p:tav tm="100000">
                                          <p:val>
                                            <p:strVal val="#ppt_x"/>
                                          </p:val>
                                        </p:tav>
                                      </p:tavLst>
                                    </p:anim>
                                    <p:anim calcmode="lin" valueType="num">
                                      <p:cBhvr>
                                        <p:cTn id="52" dur="1000" fill="hold"/>
                                        <p:tgtEl>
                                          <p:spTgt spid="123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12293" grpId="0"/>
      <p:bldP spid="12294" grpId="0" animBg="1"/>
      <p:bldP spid="12296" grpId="0"/>
      <p:bldP spid="12298" grpId="0" animBg="1"/>
      <p:bldP spid="12301" grpId="0"/>
      <p:bldP spid="12302" grpId="0"/>
      <p:bldP spid="1230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bwMode="auto">
          <a:xfrm>
            <a:off x="1547664" y="274638"/>
            <a:ext cx="7139136" cy="1143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eaLnBrk="1" hangingPunct="1"/>
            <a:r>
              <a:rPr lang="es-ES" dirty="0">
                <a:latin typeface="Arial" charset="0"/>
              </a:rPr>
              <a:t>3. Tipos de conocimiento</a:t>
            </a:r>
          </a:p>
        </p:txBody>
      </p:sp>
      <p:sp>
        <p:nvSpPr>
          <p:cNvPr id="13316" name="Rectangle 3"/>
          <p:cNvSpPr>
            <a:spLocks noGrp="1" noChangeArrowheads="1"/>
          </p:cNvSpPr>
          <p:nvPr>
            <p:ph idx="1"/>
          </p:nvPr>
        </p:nvSpPr>
        <p:spPr/>
        <p:txBody>
          <a:bodyPr>
            <a:normAutofit fontScale="92500"/>
          </a:bodyPr>
          <a:lstStyle/>
          <a:p>
            <a:pPr eaLnBrk="1" hangingPunct="1">
              <a:lnSpc>
                <a:spcPct val="90000"/>
              </a:lnSpc>
            </a:pPr>
            <a:r>
              <a:rPr lang="es-MX" sz="2600">
                <a:latin typeface="Arial" charset="0"/>
              </a:rPr>
              <a:t>Conocimiento empírico</a:t>
            </a:r>
          </a:p>
          <a:p>
            <a:pPr lvl="1" eaLnBrk="1" hangingPunct="1">
              <a:lnSpc>
                <a:spcPct val="90000"/>
              </a:lnSpc>
            </a:pPr>
            <a:r>
              <a:rPr lang="es-ES_tradnl" sz="2400">
                <a:latin typeface="Arial" charset="0"/>
              </a:rPr>
              <a:t>El conocimiento empírico se desprende de la experiencia y a través de los sentidos. </a:t>
            </a:r>
          </a:p>
          <a:p>
            <a:pPr lvl="1" eaLnBrk="1" hangingPunct="1">
              <a:lnSpc>
                <a:spcPct val="90000"/>
              </a:lnSpc>
            </a:pPr>
            <a:r>
              <a:rPr lang="es-ES_tradnl" sz="2400">
                <a:latin typeface="Arial" charset="0"/>
              </a:rPr>
              <a:t>Es el conocimiento que le permite al hombre interactuar con su ambiente; es generacional, sin un razonamiento elaborado, ni una crítica al procedimiento de obtención ni a las fuentes de información. </a:t>
            </a:r>
          </a:p>
          <a:p>
            <a:pPr lvl="1" eaLnBrk="1" hangingPunct="1">
              <a:lnSpc>
                <a:spcPct val="90000"/>
              </a:lnSpc>
            </a:pPr>
            <a:r>
              <a:rPr lang="es-ES_tradnl" sz="2400">
                <a:latin typeface="Arial" charset="0"/>
              </a:rPr>
              <a:t>Los conceptos empíricos son imprecisos e inciertos, se producen por ideas preconcebidas, tienden a aceptar explicaciones metafísicas y son dogmáticos..</a:t>
            </a:r>
            <a:endParaRPr lang="es-MX" sz="2400">
              <a:latin typeface="Arial" charset="0"/>
            </a:endParaRPr>
          </a:p>
        </p:txBody>
      </p:sp>
    </p:spTree>
  </p:cSld>
  <p:clrMapOvr>
    <a:masterClrMapping/>
  </p:clrMapOvr>
</p:sld>
</file>

<file path=ppt/theme/theme1.xml><?xml version="1.0" encoding="utf-8"?>
<a:theme xmlns:a="http://schemas.openxmlformats.org/drawingml/2006/main" name="Espectro">
  <a:themeElements>
    <a:clrScheme name="Espectro">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Espectro">
      <a:majorFont>
        <a:latin typeface="Corbel"/>
        <a:ea typeface=""/>
        <a:cs typeface=""/>
        <a:font script="Jpan" typeface="ＭＳ ゴシック"/>
      </a:majorFont>
      <a:minorFont>
        <a:latin typeface="Calibri"/>
        <a:ea typeface=""/>
        <a:cs typeface=""/>
        <a:font script="Jpan" typeface="ＭＳ ゴシック"/>
      </a:minorFont>
    </a:fontScheme>
    <a:fmtScheme name="Espectro">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Espectro.thmx</Template>
  <TotalTime>791</TotalTime>
  <Words>1633</Words>
  <Application>Microsoft Office PowerPoint</Application>
  <PresentationFormat>On-screen Show (4:3)</PresentationFormat>
  <Paragraphs>165</Paragraphs>
  <Slides>44</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ＭＳ Ｐゴシック</vt:lpstr>
      <vt:lpstr>Arial</vt:lpstr>
      <vt:lpstr>Calibri</vt:lpstr>
      <vt:lpstr>Corbel</vt:lpstr>
      <vt:lpstr>Wingdings</vt:lpstr>
      <vt:lpstr>Espectro</vt:lpstr>
      <vt:lpstr>UAEM</vt:lpstr>
      <vt:lpstr>PowerPoint Presentation</vt:lpstr>
      <vt:lpstr>PowerPoint Presentation</vt:lpstr>
      <vt:lpstr>PowerPoint Presentation</vt:lpstr>
      <vt:lpstr>1. La ciencia</vt:lpstr>
      <vt:lpstr>2. Contexto epistemológico</vt:lpstr>
      <vt:lpstr>2. Contexto epistemológico</vt:lpstr>
      <vt:lpstr>PowerPoint Presentation</vt:lpstr>
      <vt:lpstr>3. Tipos de conocimiento</vt:lpstr>
      <vt:lpstr>PowerPoint Presentation</vt:lpstr>
      <vt:lpstr>PowerPoint Presentation</vt:lpstr>
      <vt:lpstr>PowerPoint Presentation</vt:lpstr>
      <vt:lpstr>PowerPoint Presentation</vt:lpstr>
      <vt:lpstr>4. Objetividad y subjetividad del conocimiento  </vt:lpstr>
      <vt:lpstr>PowerPoint Presentation</vt:lpstr>
      <vt:lpstr>PowerPoint Presentation</vt:lpstr>
      <vt:lpstr>PowerPoint Presentation</vt:lpstr>
      <vt:lpstr>PowerPoint Presentation</vt:lpstr>
      <vt:lpstr>PowerPoint Presentation</vt:lpstr>
      <vt:lpstr>5. Teorías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7. Investigación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Referencias</vt:lpstr>
      <vt:lpstr>Guión explicativo para el uso de esta Presentación</vt:lpstr>
    </vt:vector>
  </TitlesOfParts>
  <Manager/>
  <Company>Imperio de la Tierra Unida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proceso de la Investigación científica</dc:title>
  <dc:subject/>
  <dc:creator>Alejandro de Andunie</dc:creator>
  <cp:keywords/>
  <dc:description/>
  <cp:lastModifiedBy>Victor Manuel Espinosa Delgadillo</cp:lastModifiedBy>
  <cp:revision>47</cp:revision>
  <dcterms:created xsi:type="dcterms:W3CDTF">2006-09-05T21:47:58Z</dcterms:created>
  <dcterms:modified xsi:type="dcterms:W3CDTF">2018-09-27T17:49:07Z</dcterms:modified>
  <cp:category/>
</cp:coreProperties>
</file>