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2"/>
  </p:notesMasterIdLst>
  <p:sldIdLst>
    <p:sldId id="309" r:id="rId2"/>
    <p:sldId id="297" r:id="rId3"/>
    <p:sldId id="298" r:id="rId4"/>
    <p:sldId id="299" r:id="rId5"/>
    <p:sldId id="348" r:id="rId6"/>
    <p:sldId id="349" r:id="rId7"/>
    <p:sldId id="350" r:id="rId8"/>
    <p:sldId id="345" r:id="rId9"/>
    <p:sldId id="346" r:id="rId10"/>
    <p:sldId id="347" r:id="rId11"/>
    <p:sldId id="321" r:id="rId12"/>
    <p:sldId id="344" r:id="rId13"/>
    <p:sldId id="300" r:id="rId14"/>
    <p:sldId id="343" r:id="rId15"/>
    <p:sldId id="301" r:id="rId16"/>
    <p:sldId id="323" r:id="rId17"/>
    <p:sldId id="302" r:id="rId18"/>
    <p:sldId id="351" r:id="rId19"/>
    <p:sldId id="354" r:id="rId20"/>
    <p:sldId id="357" r:id="rId21"/>
    <p:sldId id="358" r:id="rId22"/>
    <p:sldId id="355" r:id="rId23"/>
    <p:sldId id="374" r:id="rId24"/>
    <p:sldId id="353" r:id="rId25"/>
    <p:sldId id="356" r:id="rId26"/>
    <p:sldId id="359" r:id="rId27"/>
    <p:sldId id="360" r:id="rId28"/>
    <p:sldId id="361" r:id="rId29"/>
    <p:sldId id="362" r:id="rId30"/>
    <p:sldId id="372" r:id="rId31"/>
    <p:sldId id="363" r:id="rId32"/>
    <p:sldId id="364" r:id="rId33"/>
    <p:sldId id="365" r:id="rId34"/>
    <p:sldId id="367" r:id="rId35"/>
    <p:sldId id="368" r:id="rId36"/>
    <p:sldId id="369" r:id="rId37"/>
    <p:sldId id="370" r:id="rId38"/>
    <p:sldId id="371" r:id="rId39"/>
    <p:sldId id="307" r:id="rId40"/>
    <p:sldId id="341" r:id="rId41"/>
    <p:sldId id="310" r:id="rId42"/>
    <p:sldId id="311" r:id="rId43"/>
    <p:sldId id="312" r:id="rId44"/>
    <p:sldId id="322" r:id="rId45"/>
    <p:sldId id="313" r:id="rId46"/>
    <p:sldId id="335" r:id="rId47"/>
    <p:sldId id="324" r:id="rId48"/>
    <p:sldId id="336" r:id="rId49"/>
    <p:sldId id="342" r:id="rId50"/>
    <p:sldId id="314" r:id="rId51"/>
    <p:sldId id="337" r:id="rId52"/>
    <p:sldId id="315" r:id="rId53"/>
    <p:sldId id="326" r:id="rId54"/>
    <p:sldId id="338" r:id="rId55"/>
    <p:sldId id="329" r:id="rId56"/>
    <p:sldId id="327" r:id="rId57"/>
    <p:sldId id="339" r:id="rId58"/>
    <p:sldId id="328" r:id="rId59"/>
    <p:sldId id="316" r:id="rId60"/>
    <p:sldId id="325" r:id="rId61"/>
    <p:sldId id="340" r:id="rId62"/>
    <p:sldId id="317" r:id="rId63"/>
    <p:sldId id="318" r:id="rId64"/>
    <p:sldId id="319" r:id="rId65"/>
    <p:sldId id="330" r:id="rId66"/>
    <p:sldId id="331" r:id="rId67"/>
    <p:sldId id="332" r:id="rId68"/>
    <p:sldId id="333" r:id="rId69"/>
    <p:sldId id="334" r:id="rId70"/>
    <p:sldId id="320" r:id="rId7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C6ED"/>
    <a:srgbClr val="28A0C6"/>
    <a:srgbClr val="36B0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0" autoAdjust="0"/>
    <p:restoredTop sz="94660"/>
  </p:normalViewPr>
  <p:slideViewPr>
    <p:cSldViewPr>
      <p:cViewPr varScale="1">
        <p:scale>
          <a:sx n="82" d="100"/>
          <a:sy n="82" d="100"/>
        </p:scale>
        <p:origin x="-151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443085-C5F5-407D-BA3D-4C3B73173C7A}" type="datetimeFigureOut">
              <a:rPr lang="es-MX" smtClean="0"/>
              <a:pPr/>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3958C8-8DA0-4229-8A39-3DA6F501DCF4}"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D52304-6A24-4E8D-A344-66FA942EFB8D}" type="datetimeFigureOut">
              <a:rPr lang="es-MX" smtClean="0"/>
              <a:pPr/>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7049111-3AB1-48D9-9B55-080099772A1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52304-6A24-4E8D-A344-66FA942EFB8D}" type="datetimeFigureOut">
              <a:rPr lang="es-MX" smtClean="0"/>
              <a:pPr/>
              <a:t>28/09/2018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49111-3AB1-48D9-9B55-080099772A1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5"/>
          <p:cNvPicPr>
            <a:picLocks noChangeAspect="1"/>
          </p:cNvPicPr>
          <p:nvPr/>
        </p:nvPicPr>
        <p:blipFill>
          <a:blip r:embed="rId2" cstate="print"/>
          <a:stretch>
            <a:fillRect/>
          </a:stretch>
        </p:blipFill>
        <p:spPr>
          <a:xfrm>
            <a:off x="8028384" y="5805264"/>
            <a:ext cx="1049609" cy="980728"/>
          </a:xfrm>
          <a:prstGeom prst="rect">
            <a:avLst/>
          </a:prstGeom>
        </p:spPr>
      </p:pic>
      <p:pic>
        <p:nvPicPr>
          <p:cNvPr id="21" name="Imagen 5"/>
          <p:cNvPicPr>
            <a:picLocks noChangeAspect="1"/>
          </p:cNvPicPr>
          <p:nvPr/>
        </p:nvPicPr>
        <p:blipFill>
          <a:blip r:embed="rId2" cstate="print"/>
          <a:stretch>
            <a:fillRect/>
          </a:stretch>
        </p:blipFill>
        <p:spPr>
          <a:xfrm>
            <a:off x="66007" y="5805264"/>
            <a:ext cx="1049609" cy="980728"/>
          </a:xfrm>
          <a:prstGeom prst="rect">
            <a:avLst/>
          </a:prstGeom>
        </p:spPr>
      </p:pic>
      <p:pic>
        <p:nvPicPr>
          <p:cNvPr id="22" name="Imagen 5"/>
          <p:cNvPicPr>
            <a:picLocks noChangeAspect="1"/>
          </p:cNvPicPr>
          <p:nvPr/>
        </p:nvPicPr>
        <p:blipFill>
          <a:blip r:embed="rId2" cstate="print"/>
          <a:stretch>
            <a:fillRect/>
          </a:stretch>
        </p:blipFill>
        <p:spPr>
          <a:xfrm>
            <a:off x="4098455" y="5805264"/>
            <a:ext cx="1049609" cy="980728"/>
          </a:xfrm>
          <a:prstGeom prst="rect">
            <a:avLst/>
          </a:prstGeom>
        </p:spPr>
      </p:pic>
      <p:pic>
        <p:nvPicPr>
          <p:cNvPr id="23" name="Imagen 5"/>
          <p:cNvPicPr>
            <a:picLocks noChangeAspect="1"/>
          </p:cNvPicPr>
          <p:nvPr/>
        </p:nvPicPr>
        <p:blipFill>
          <a:blip r:embed="rId2" cstate="print"/>
          <a:stretch>
            <a:fillRect/>
          </a:stretch>
        </p:blipFill>
        <p:spPr>
          <a:xfrm>
            <a:off x="2051720" y="5805264"/>
            <a:ext cx="1049609" cy="980728"/>
          </a:xfrm>
          <a:prstGeom prst="rect">
            <a:avLst/>
          </a:prstGeom>
        </p:spPr>
      </p:pic>
      <p:pic>
        <p:nvPicPr>
          <p:cNvPr id="24" name="Imagen 5"/>
          <p:cNvPicPr>
            <a:picLocks noChangeAspect="1"/>
          </p:cNvPicPr>
          <p:nvPr/>
        </p:nvPicPr>
        <p:blipFill>
          <a:blip r:embed="rId2" cstate="print"/>
          <a:stretch>
            <a:fillRect/>
          </a:stretch>
        </p:blipFill>
        <p:spPr>
          <a:xfrm>
            <a:off x="6114679" y="5805264"/>
            <a:ext cx="1049609" cy="980728"/>
          </a:xfrm>
          <a:prstGeom prst="rect">
            <a:avLst/>
          </a:prstGeom>
        </p:spPr>
      </p:pic>
      <p:pic>
        <p:nvPicPr>
          <p:cNvPr id="20484" name="Picture 4" descr="Resultado de imagen para escudo de la uaem"/>
          <p:cNvPicPr>
            <a:picLocks noChangeAspect="1" noChangeArrowheads="1"/>
          </p:cNvPicPr>
          <p:nvPr/>
        </p:nvPicPr>
        <p:blipFill>
          <a:blip r:embed="rId3" cstate="print"/>
          <a:srcRect/>
          <a:stretch>
            <a:fillRect/>
          </a:stretch>
        </p:blipFill>
        <p:spPr bwMode="auto">
          <a:xfrm>
            <a:off x="2195736" y="908720"/>
            <a:ext cx="4248472" cy="424847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5752" y="4509120"/>
            <a:ext cx="2304000" cy="2304000"/>
          </a:xfrm>
          <a:prstGeom prst="rect">
            <a:avLst/>
          </a:prstGeom>
          <a:noFill/>
        </p:spPr>
      </p:pic>
      <p:sp>
        <p:nvSpPr>
          <p:cNvPr id="3" name="2 Rectángulo"/>
          <p:cNvSpPr/>
          <p:nvPr/>
        </p:nvSpPr>
        <p:spPr>
          <a:xfrm>
            <a:off x="323528" y="764704"/>
            <a:ext cx="8496944" cy="5262979"/>
          </a:xfrm>
          <a:prstGeom prst="rect">
            <a:avLst/>
          </a:prstGeom>
        </p:spPr>
        <p:txBody>
          <a:bodyPr wrap="square">
            <a:spAutoFit/>
          </a:bodyPr>
          <a:lstStyle/>
          <a:p>
            <a:pPr algn="just"/>
            <a:r>
              <a:rPr lang="es-MX" sz="2800" b="1" dirty="0" smtClean="0">
                <a:solidFill>
                  <a:schemeClr val="accent3">
                    <a:lumMod val="50000"/>
                  </a:schemeClr>
                </a:solidFill>
                <a:latin typeface="Arial Rounded MT Bold" pitchFamily="34" charset="0"/>
              </a:rPr>
              <a:t>Administrar los servicios de salud en sus diversos escenarios, mediante la aplicación de principios y métodos administrativos para integrar un diagnóstico situacional, con un liderazgo efectivo para la toma de decisiones y el empoderamiento del cuidado de la salud, en coordinación con los grupos de trabajo </a:t>
            </a:r>
            <a:r>
              <a:rPr lang="es-MX" sz="2800" b="1" dirty="0" smtClean="0">
                <a:solidFill>
                  <a:schemeClr val="accent3">
                    <a:lumMod val="50000"/>
                  </a:schemeClr>
                </a:solidFill>
                <a:latin typeface="Arial Rounded MT Bold" pitchFamily="34" charset="0"/>
              </a:rPr>
              <a:t>inter, </a:t>
            </a:r>
            <a:r>
              <a:rPr lang="es-MX" sz="2800" b="1" dirty="0" err="1" smtClean="0">
                <a:solidFill>
                  <a:schemeClr val="accent3">
                    <a:lumMod val="50000"/>
                  </a:schemeClr>
                </a:solidFill>
                <a:latin typeface="Arial Rounded MT Bold" pitchFamily="34" charset="0"/>
              </a:rPr>
              <a:t>multi</a:t>
            </a:r>
            <a:r>
              <a:rPr lang="es-MX" sz="2800" b="1" dirty="0" smtClean="0">
                <a:solidFill>
                  <a:schemeClr val="accent3">
                    <a:lumMod val="50000"/>
                  </a:schemeClr>
                </a:solidFill>
                <a:latin typeface="Arial Rounded MT Bold" pitchFamily="34" charset="0"/>
              </a:rPr>
              <a:t> </a:t>
            </a:r>
            <a:r>
              <a:rPr lang="es-MX" sz="2800" b="1" dirty="0" smtClean="0">
                <a:solidFill>
                  <a:schemeClr val="accent3">
                    <a:lumMod val="50000"/>
                  </a:schemeClr>
                </a:solidFill>
                <a:latin typeface="Arial Rounded MT Bold" pitchFamily="34" charset="0"/>
              </a:rPr>
              <a:t>y </a:t>
            </a:r>
            <a:r>
              <a:rPr lang="es-MX" sz="2800" b="1" dirty="0" err="1" smtClean="0">
                <a:solidFill>
                  <a:schemeClr val="accent3">
                    <a:lumMod val="50000"/>
                  </a:schemeClr>
                </a:solidFill>
                <a:latin typeface="Arial Rounded MT Bold" pitchFamily="34" charset="0"/>
              </a:rPr>
              <a:t>transdisciplinario</a:t>
            </a:r>
            <a:r>
              <a:rPr lang="es-MX" sz="2800" b="1" dirty="0" smtClean="0">
                <a:solidFill>
                  <a:schemeClr val="accent3">
                    <a:lumMod val="50000"/>
                  </a:schemeClr>
                </a:solidFill>
                <a:latin typeface="Arial Rounded MT Bold" pitchFamily="34" charset="0"/>
              </a:rPr>
              <a:t>; </a:t>
            </a:r>
            <a:r>
              <a:rPr lang="es-MX" sz="2800" b="1" dirty="0" smtClean="0">
                <a:solidFill>
                  <a:schemeClr val="accent3">
                    <a:lumMod val="50000"/>
                  </a:schemeClr>
                </a:solidFill>
                <a:latin typeface="Arial Rounded MT Bold" pitchFamily="34" charset="0"/>
              </a:rPr>
              <a:t>así como evaluar los servicios otorgados y el cuidado de enfermería, centrado en el humanismo y la diversidad cultural, tomando en cuenta los códigos éticos, normativos y legales. </a:t>
            </a:r>
            <a:endParaRPr lang="es-MX" sz="28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5496" y="2349136"/>
            <a:ext cx="2304000" cy="2304000"/>
          </a:xfrm>
          <a:prstGeom prst="rect">
            <a:avLst/>
          </a:prstGeom>
          <a:noFill/>
        </p:spPr>
      </p:pic>
      <p:sp>
        <p:nvSpPr>
          <p:cNvPr id="18" name="Rectangle 2"/>
          <p:cNvSpPr>
            <a:spLocks noChangeArrowheads="1"/>
          </p:cNvSpPr>
          <p:nvPr/>
        </p:nvSpPr>
        <p:spPr bwMode="auto">
          <a:xfrm>
            <a:off x="539552" y="413664"/>
            <a:ext cx="835292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s-MX" sz="3200" b="1" dirty="0" smtClean="0">
                <a:solidFill>
                  <a:schemeClr val="accent3">
                    <a:lumMod val="50000"/>
                  </a:schemeClr>
                </a:solidFill>
                <a:latin typeface="Arial Rounded MT Bold" pitchFamily="34" charset="0"/>
              </a:rPr>
              <a:t>Objetivos </a:t>
            </a:r>
            <a:r>
              <a:rPr lang="es-MX" sz="3200" b="1" dirty="0" smtClean="0">
                <a:solidFill>
                  <a:schemeClr val="accent3">
                    <a:lumMod val="50000"/>
                  </a:schemeClr>
                </a:solidFill>
                <a:latin typeface="Arial Rounded MT Bold" pitchFamily="34" charset="0"/>
              </a:rPr>
              <a:t>del núcleo de formación:  </a:t>
            </a:r>
          </a:p>
          <a:p>
            <a:pPr algn="ctr"/>
            <a:endParaRPr lang="es-MX" sz="3200" b="1" dirty="0" smtClean="0">
              <a:solidFill>
                <a:schemeClr val="accent3">
                  <a:lumMod val="50000"/>
                </a:schemeClr>
              </a:solidFill>
              <a:latin typeface="Arial Rounded MT Bold" pitchFamily="34" charset="0"/>
            </a:endParaRPr>
          </a:p>
          <a:p>
            <a:pPr algn="just"/>
            <a:r>
              <a:rPr lang="es-MX" sz="3200" b="1" dirty="0" smtClean="0">
                <a:solidFill>
                  <a:schemeClr val="accent3">
                    <a:lumMod val="50000"/>
                  </a:schemeClr>
                </a:solidFill>
                <a:latin typeface="Arial Rounded MT Bold" pitchFamily="34" charset="0"/>
              </a:rPr>
              <a:t>El núcleo básico promoverá en el alumno el aprendizaje de las bases contextuales, teóricas y filosóficas de sus estudios, la adquisición de una cultura universitaria en las ciencias y las humanidades, y el desarrollo de las capacidades intelectuales indispensables para la preparación y ejercicio profesional, o para diversas situaciones de la vida personal y social. </a:t>
            </a:r>
            <a:endParaRPr kumimoji="0" lang="es-MX" sz="32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107760" y="44880"/>
            <a:ext cx="2304000" cy="2304000"/>
          </a:xfrm>
          <a:prstGeom prst="rect">
            <a:avLst/>
          </a:prstGeom>
          <a:noFill/>
        </p:spPr>
      </p:pic>
      <p:sp>
        <p:nvSpPr>
          <p:cNvPr id="18" name="Rectangle 2"/>
          <p:cNvSpPr>
            <a:spLocks noChangeArrowheads="1"/>
          </p:cNvSpPr>
          <p:nvPr/>
        </p:nvSpPr>
        <p:spPr bwMode="auto">
          <a:xfrm>
            <a:off x="144016" y="998438"/>
            <a:ext cx="889248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es-ES_tradnl" sz="2800" b="1" i="0" u="none" strike="noStrike" cap="none" normalizeH="0" baseline="0" dirty="0" smtClean="0">
                <a:ln>
                  <a:noFill/>
                </a:ln>
                <a:solidFill>
                  <a:schemeClr val="accent3">
                    <a:lumMod val="50000"/>
                  </a:schemeClr>
                </a:solidFill>
                <a:effectLst/>
                <a:latin typeface="Arial Rounded MT Bold" pitchFamily="34" charset="0"/>
                <a:ea typeface="Arial Unicode MS" pitchFamily="34" charset="-128"/>
                <a:cs typeface="Tahoma" pitchFamily="34" charset="0"/>
              </a:rPr>
              <a:t>	</a:t>
            </a:r>
            <a:r>
              <a:rPr lang="es-MX" sz="2800" b="1" dirty="0" smtClean="0">
                <a:solidFill>
                  <a:schemeClr val="accent3">
                    <a:lumMod val="50000"/>
                  </a:schemeClr>
                </a:solidFill>
                <a:latin typeface="Arial Rounded MT Bold" pitchFamily="34" charset="0"/>
              </a:rPr>
              <a:t> Objetivos del área curricular o disciplinaria: </a:t>
            </a:r>
          </a:p>
          <a:p>
            <a:endParaRPr lang="es-MX" sz="2800" b="1" dirty="0" smtClean="0">
              <a:solidFill>
                <a:schemeClr val="accent3">
                  <a:lumMod val="50000"/>
                </a:schemeClr>
              </a:solidFill>
              <a:latin typeface="Arial Rounded MT Bold" pitchFamily="34" charset="0"/>
            </a:endParaRPr>
          </a:p>
          <a:p>
            <a:r>
              <a:rPr lang="es-MX" sz="2800" b="1" dirty="0" smtClean="0">
                <a:solidFill>
                  <a:schemeClr val="accent3">
                    <a:lumMod val="50000"/>
                  </a:schemeClr>
                </a:solidFill>
                <a:latin typeface="Arial Rounded MT Bold" pitchFamily="34" charset="0"/>
              </a:rPr>
              <a:t>Proporcionar a los alumnos conocimientos teórico prácticos que le permitan el desarrollo de habilidades, aptitudes, capacidad de análisis y solución de problemas para llevar a cabo una práctica reflexiva de enfermería en el cuidado de la persona, familia y comunidad en estado de salud o enfermedad mediante la aplicación de principios científicos y humanísticos con base en el proceso de enfermería. </a:t>
            </a:r>
            <a:endParaRPr kumimoji="0" lang="es-MX" sz="28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420128" y="44880"/>
            <a:ext cx="2304000" cy="2304000"/>
          </a:xfrm>
          <a:prstGeom prst="rect">
            <a:avLst/>
          </a:prstGeom>
          <a:noFill/>
        </p:spPr>
      </p:pic>
      <p:sp>
        <p:nvSpPr>
          <p:cNvPr id="11" name="10 Rectángulo"/>
          <p:cNvSpPr/>
          <p:nvPr/>
        </p:nvSpPr>
        <p:spPr>
          <a:xfrm>
            <a:off x="323528" y="1556792"/>
            <a:ext cx="8352928" cy="3354765"/>
          </a:xfrm>
          <a:prstGeom prst="rect">
            <a:avLst/>
          </a:prstGeom>
        </p:spPr>
        <p:txBody>
          <a:bodyPr wrap="square">
            <a:spAutoFit/>
          </a:bodyPr>
          <a:lstStyle/>
          <a:p>
            <a:pPr algn="ctr">
              <a:spcAft>
                <a:spcPts val="0"/>
              </a:spcAft>
            </a:pPr>
            <a:r>
              <a:rPr lang="es-ES_tradnl" sz="2400" b="1" dirty="0" smtClean="0">
                <a:solidFill>
                  <a:schemeClr val="accent3">
                    <a:lumMod val="50000"/>
                  </a:schemeClr>
                </a:solidFill>
                <a:latin typeface="Arial Rounded MT Bold" pitchFamily="34" charset="0"/>
                <a:ea typeface="Arial Unicode MS"/>
                <a:cs typeface="Arial"/>
              </a:rPr>
              <a:t>El PROPÓSITO </a:t>
            </a:r>
            <a:endParaRPr lang="es-ES_tradnl" sz="2400" b="1" dirty="0" smtClean="0">
              <a:solidFill>
                <a:schemeClr val="accent3">
                  <a:lumMod val="50000"/>
                </a:schemeClr>
              </a:solidFill>
              <a:latin typeface="Arial Rounded MT Bold" pitchFamily="34" charset="0"/>
              <a:ea typeface="Arial Unicode MS"/>
              <a:cs typeface="Arial"/>
            </a:endParaRPr>
          </a:p>
          <a:p>
            <a:pPr algn="ctr">
              <a:spcAft>
                <a:spcPts val="0"/>
              </a:spcAft>
            </a:pPr>
            <a:r>
              <a:rPr lang="es-ES_tradnl" sz="2400" b="1" dirty="0" smtClean="0">
                <a:solidFill>
                  <a:schemeClr val="accent3">
                    <a:lumMod val="50000"/>
                  </a:schemeClr>
                </a:solidFill>
                <a:latin typeface="Arial Rounded MT Bold" pitchFamily="34" charset="0"/>
                <a:ea typeface="Arial Unicode MS"/>
                <a:cs typeface="Arial"/>
              </a:rPr>
              <a:t>UNIDAD DE APRENDIZAJE ES:</a:t>
            </a:r>
          </a:p>
          <a:p>
            <a:pPr algn="ctr">
              <a:spcAft>
                <a:spcPts val="0"/>
              </a:spcAft>
            </a:pPr>
            <a:endParaRPr lang="es-MX" sz="2400" b="1" dirty="0" smtClean="0">
              <a:solidFill>
                <a:schemeClr val="accent3">
                  <a:lumMod val="50000"/>
                </a:schemeClr>
              </a:solidFill>
              <a:latin typeface="Arial Rounded MT Bold" pitchFamily="34" charset="0"/>
            </a:endParaRPr>
          </a:p>
          <a:p>
            <a:pPr algn="just">
              <a:spcAft>
                <a:spcPts val="0"/>
              </a:spcAft>
            </a:pPr>
            <a:r>
              <a:rPr lang="es-MX" sz="2800" b="1" dirty="0" smtClean="0">
                <a:solidFill>
                  <a:schemeClr val="accent3">
                    <a:lumMod val="50000"/>
                  </a:schemeClr>
                </a:solidFill>
                <a:latin typeface="Arial Rounded MT Bold" pitchFamily="34" charset="0"/>
              </a:rPr>
              <a:t>Desarrollar en el estudiante la capacidad de expresar sus ideas de manera verbal y escrita, con coherencia, claridad, concisión y profesionalismo, a partir de los principales elementos que forman nuestro lenguaje. </a:t>
            </a:r>
            <a:endParaRPr lang="es-MX" sz="28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504" y="44880"/>
            <a:ext cx="2304000" cy="2304000"/>
          </a:xfrm>
          <a:prstGeom prst="rect">
            <a:avLst/>
          </a:prstGeom>
          <a:noFill/>
        </p:spPr>
      </p:pic>
      <p:sp>
        <p:nvSpPr>
          <p:cNvPr id="13" name="12 Rectángulo"/>
          <p:cNvSpPr/>
          <p:nvPr/>
        </p:nvSpPr>
        <p:spPr>
          <a:xfrm>
            <a:off x="539552" y="1445905"/>
            <a:ext cx="8280920" cy="2775183"/>
          </a:xfrm>
          <a:prstGeom prst="rect">
            <a:avLst/>
          </a:prstGeom>
        </p:spPr>
        <p:txBody>
          <a:bodyPr wrap="square">
            <a:spAutoFit/>
          </a:bodyPr>
          <a:lstStyle/>
          <a:p>
            <a:pPr algn="ctr">
              <a:lnSpc>
                <a:spcPct val="107000"/>
              </a:lnSpc>
              <a:spcAft>
                <a:spcPts val="0"/>
              </a:spcAft>
            </a:pPr>
            <a:r>
              <a:rPr lang="es-ES_tradnl" sz="2400" b="1" dirty="0" smtClean="0">
                <a:solidFill>
                  <a:schemeClr val="accent3">
                    <a:lumMod val="50000"/>
                  </a:schemeClr>
                </a:solidFill>
                <a:latin typeface="Arial Rounded MT Bold" pitchFamily="34" charset="0"/>
                <a:ea typeface="Arial Unicode MS"/>
                <a:cs typeface="Arial"/>
              </a:rPr>
              <a:t>OBJETIVO DE LA </a:t>
            </a:r>
            <a:r>
              <a:rPr lang="es-ES_tradnl" sz="2400" b="1" dirty="0" smtClean="0">
                <a:solidFill>
                  <a:schemeClr val="accent3">
                    <a:lumMod val="50000"/>
                  </a:schemeClr>
                </a:solidFill>
                <a:latin typeface="Arial Rounded MT Bold" pitchFamily="34" charset="0"/>
                <a:ea typeface="Arial Unicode MS"/>
                <a:cs typeface="Arial"/>
              </a:rPr>
              <a:t>UNIDAD </a:t>
            </a:r>
            <a:r>
              <a:rPr lang="es-MX" sz="2400" b="1" dirty="0" smtClean="0">
                <a:solidFill>
                  <a:schemeClr val="accent3">
                    <a:lumMod val="50000"/>
                  </a:schemeClr>
                </a:solidFill>
                <a:latin typeface="Arial Rounded MT Bold" pitchFamily="34" charset="0"/>
              </a:rPr>
              <a:t>II. </a:t>
            </a:r>
          </a:p>
          <a:p>
            <a:pPr algn="ctr">
              <a:lnSpc>
                <a:spcPct val="107000"/>
              </a:lnSpc>
              <a:spcAft>
                <a:spcPts val="0"/>
              </a:spcAft>
            </a:pPr>
            <a:r>
              <a:rPr lang="es-MX" sz="2400" b="1" dirty="0" smtClean="0">
                <a:solidFill>
                  <a:schemeClr val="accent3">
                    <a:lumMod val="50000"/>
                  </a:schemeClr>
                </a:solidFill>
                <a:latin typeface="Arial Rounded MT Bold" pitchFamily="34" charset="0"/>
              </a:rPr>
              <a:t>COMUNICACIÓN </a:t>
            </a:r>
            <a:r>
              <a:rPr lang="es-MX" sz="2400" b="1" dirty="0" smtClean="0">
                <a:solidFill>
                  <a:schemeClr val="accent3">
                    <a:lumMod val="50000"/>
                  </a:schemeClr>
                </a:solidFill>
                <a:latin typeface="Arial Rounded MT Bold" pitchFamily="34" charset="0"/>
              </a:rPr>
              <a:t>ORAL Y NO VERBAL</a:t>
            </a:r>
          </a:p>
          <a:p>
            <a:pPr algn="ctr">
              <a:lnSpc>
                <a:spcPct val="107000"/>
              </a:lnSpc>
              <a:spcAft>
                <a:spcPts val="0"/>
              </a:spcAft>
            </a:pPr>
            <a:endParaRPr lang="es-MX" sz="1400" b="1" dirty="0" smtClean="0">
              <a:solidFill>
                <a:schemeClr val="accent3">
                  <a:lumMod val="50000"/>
                </a:schemeClr>
              </a:solidFill>
              <a:latin typeface="Arial Rounded MT Bold" pitchFamily="34" charset="0"/>
            </a:endParaRPr>
          </a:p>
          <a:p>
            <a:pPr algn="just"/>
            <a:r>
              <a:rPr lang="es-MX" sz="3600" b="1" dirty="0" smtClean="0">
                <a:solidFill>
                  <a:schemeClr val="accent3">
                    <a:lumMod val="50000"/>
                  </a:schemeClr>
                </a:solidFill>
                <a:latin typeface="Arial Rounded MT Bold" pitchFamily="34" charset="0"/>
              </a:rPr>
              <a:t>Conocer las cualidades de la expresión oral e identificar los mensajes no verbales. </a:t>
            </a:r>
            <a:r>
              <a:rPr lang="es-MX" sz="2400" dirty="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248" y="2277128"/>
            <a:ext cx="2303999" cy="2304000"/>
          </a:xfrm>
          <a:prstGeom prst="rect">
            <a:avLst/>
          </a:prstGeom>
          <a:noFill/>
        </p:spPr>
      </p:pic>
      <p:sp>
        <p:nvSpPr>
          <p:cNvPr id="13" name="12 Rectángulo"/>
          <p:cNvSpPr/>
          <p:nvPr/>
        </p:nvSpPr>
        <p:spPr>
          <a:xfrm>
            <a:off x="395536" y="620688"/>
            <a:ext cx="8424936" cy="5295424"/>
          </a:xfrm>
          <a:prstGeom prst="rect">
            <a:avLst/>
          </a:prstGeom>
        </p:spPr>
        <p:txBody>
          <a:bodyPr wrap="square">
            <a:spAutoFit/>
          </a:bodyPr>
          <a:lstStyle/>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GUIÓN EXPLICATIVO  PARA EL EMPLEO DEL MATERIAL</a:t>
            </a:r>
          </a:p>
          <a:p>
            <a:pPr algn="just">
              <a:lnSpc>
                <a:spcPct val="107000"/>
              </a:lnSpc>
            </a:pPr>
            <a:endParaRPr lang="es-ES_tradnl" sz="2400" b="1" dirty="0" smtClean="0">
              <a:solidFill>
                <a:schemeClr val="accent3">
                  <a:lumMod val="50000"/>
                </a:schemeClr>
              </a:solidFill>
              <a:latin typeface="Arial Rounded MT Bold" pitchFamily="34" charset="0"/>
              <a:ea typeface="Arial Unicode MS"/>
              <a:cs typeface="Arial"/>
            </a:endParaRPr>
          </a:p>
          <a:p>
            <a:pPr algn="just">
              <a:lnSpc>
                <a:spcPct val="107000"/>
              </a:lnSpc>
            </a:pPr>
            <a:endParaRPr lang="es-MX" sz="1400" b="1" dirty="0" smtClean="0">
              <a:solidFill>
                <a:schemeClr val="accent3">
                  <a:lumMod val="50000"/>
                </a:schemeClr>
              </a:solidFill>
              <a:latin typeface="Arial Rounded MT Bold" pitchFamily="34" charset="0"/>
            </a:endParaRPr>
          </a:p>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Este material responde a la clasificación de visual proyectarle y tiene como objetivo apoyar a los alumnos de la Licenciatura en Enfermeria que cursen dicha unidad de aprendizaje a visualizar y entender la expresión no verbal.</a:t>
            </a:r>
          </a:p>
          <a:p>
            <a:pPr algn="just">
              <a:lnSpc>
                <a:spcPct val="107000"/>
              </a:lnSpc>
            </a:pPr>
            <a:endParaRPr lang="es-ES_tradnl" sz="2400" b="1" dirty="0" smtClean="0">
              <a:solidFill>
                <a:schemeClr val="accent3">
                  <a:lumMod val="50000"/>
                </a:schemeClr>
              </a:solidFill>
              <a:latin typeface="Arial Rounded MT Bold" pitchFamily="34" charset="0"/>
              <a:ea typeface="Arial Unicode MS"/>
              <a:cs typeface="Arial"/>
            </a:endParaRPr>
          </a:p>
          <a:p>
            <a:pPr algn="just">
              <a:lnSpc>
                <a:spcPct val="107000"/>
              </a:lnSpc>
            </a:pPr>
            <a:endParaRPr lang="es-ES_tradnl" sz="1400" b="1" dirty="0" smtClean="0">
              <a:solidFill>
                <a:schemeClr val="accent3">
                  <a:lumMod val="50000"/>
                </a:schemeClr>
              </a:solidFill>
              <a:latin typeface="Arial Rounded MT Bold" pitchFamily="34" charset="0"/>
              <a:ea typeface="Arial Unicode MS"/>
              <a:cs typeface="Arial"/>
            </a:endParaRPr>
          </a:p>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Esta presentación es para la Unidad de Aprendizaje: </a:t>
            </a:r>
            <a:r>
              <a:rPr lang="es-ES_tradnl" sz="2400" b="1" dirty="0" smtClean="0">
                <a:solidFill>
                  <a:schemeClr val="accent3">
                    <a:lumMod val="50000"/>
                  </a:schemeClr>
                </a:solidFill>
                <a:latin typeface="Arial Rounded MT Bold" pitchFamily="34" charset="0"/>
                <a:ea typeface="Arial Unicode MS"/>
                <a:cs typeface="Arial" pitchFamily="34" charset="0"/>
              </a:rPr>
              <a:t>Expresión oral y escrita</a:t>
            </a:r>
            <a:r>
              <a:rPr lang="es-ES_tradnl" sz="2400" b="1" dirty="0" smtClean="0">
                <a:solidFill>
                  <a:schemeClr val="accent3">
                    <a:lumMod val="50000"/>
                  </a:schemeClr>
                </a:solidFill>
                <a:latin typeface="Arial Rounded MT Bold" pitchFamily="34" charset="0"/>
                <a:ea typeface="Arial Unicode MS"/>
                <a:cs typeface="Arial"/>
              </a:rPr>
              <a:t>, en la particular para la unidad número cuatro cuyo objetivos son: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248" y="4509376"/>
            <a:ext cx="2303999" cy="2304000"/>
          </a:xfrm>
          <a:prstGeom prst="rect">
            <a:avLst/>
          </a:prstGeom>
          <a:noFill/>
        </p:spPr>
      </p:pic>
      <p:sp>
        <p:nvSpPr>
          <p:cNvPr id="13" name="12 Rectángulo"/>
          <p:cNvSpPr/>
          <p:nvPr/>
        </p:nvSpPr>
        <p:spPr>
          <a:xfrm>
            <a:off x="395536" y="260648"/>
            <a:ext cx="8424936" cy="5756448"/>
          </a:xfrm>
          <a:prstGeom prst="rect">
            <a:avLst/>
          </a:prstGeom>
        </p:spPr>
        <p:txBody>
          <a:bodyPr wrap="square">
            <a:spAutoFit/>
          </a:bodyPr>
          <a:lstStyle/>
          <a:p>
            <a:pPr algn="ctr">
              <a:lnSpc>
                <a:spcPct val="107000"/>
              </a:lnSpc>
            </a:pPr>
            <a:r>
              <a:rPr lang="es-ES_tradnl" sz="2400" b="1" dirty="0" smtClean="0">
                <a:solidFill>
                  <a:schemeClr val="accent3">
                    <a:lumMod val="50000"/>
                  </a:schemeClr>
                </a:solidFill>
                <a:latin typeface="Arial Rounded MT Bold" pitchFamily="34" charset="0"/>
                <a:ea typeface="Arial Unicode MS"/>
                <a:cs typeface="Arial"/>
              </a:rPr>
              <a:t>GUIÓN EXPLICATIVO  PARA EL </a:t>
            </a:r>
          </a:p>
          <a:p>
            <a:pPr algn="ctr">
              <a:lnSpc>
                <a:spcPct val="107000"/>
              </a:lnSpc>
            </a:pPr>
            <a:r>
              <a:rPr lang="es-ES_tradnl" sz="2400" b="1" dirty="0" smtClean="0">
                <a:solidFill>
                  <a:schemeClr val="accent3">
                    <a:lumMod val="50000"/>
                  </a:schemeClr>
                </a:solidFill>
                <a:latin typeface="Arial Rounded MT Bold" pitchFamily="34" charset="0"/>
                <a:ea typeface="Arial Unicode MS"/>
                <a:cs typeface="Arial"/>
              </a:rPr>
              <a:t>EMPLEO DEL MATERIAL</a:t>
            </a:r>
          </a:p>
          <a:p>
            <a:pPr algn="just">
              <a:lnSpc>
                <a:spcPct val="107000"/>
              </a:lnSpc>
            </a:pPr>
            <a:endParaRPr lang="es-MX" sz="2400" b="1" dirty="0" smtClean="0">
              <a:solidFill>
                <a:schemeClr val="accent3">
                  <a:lumMod val="50000"/>
                </a:schemeClr>
              </a:solidFill>
              <a:latin typeface="Arial Rounded MT Bold" pitchFamily="34" charset="0"/>
            </a:endParaRPr>
          </a:p>
          <a:p>
            <a:pPr algn="just">
              <a:lnSpc>
                <a:spcPct val="107000"/>
              </a:lnSpc>
            </a:pPr>
            <a:r>
              <a:rPr lang="es-MX" sz="2400" b="1" dirty="0" smtClean="0">
                <a:solidFill>
                  <a:schemeClr val="accent3">
                    <a:lumMod val="50000"/>
                  </a:schemeClr>
                </a:solidFill>
                <a:latin typeface="Arial Rounded MT Bold" pitchFamily="34" charset="0"/>
              </a:rPr>
              <a:t>Emplear adecuadamente los códigos no verbales en su exposición. Identificar mensajes no verbales. Ser capaz de autoevaluarse en la emisión de mensajes corporales. Modificar sus movimientos corporales y los adapta a la receptividad del auditorio y Proyectar una imagen personal y profesional. </a:t>
            </a:r>
          </a:p>
          <a:p>
            <a:pPr algn="just">
              <a:lnSpc>
                <a:spcPct val="107000"/>
              </a:lnSpc>
            </a:pPr>
            <a:endParaRPr lang="es-MX" sz="1400" b="1" dirty="0" smtClean="0">
              <a:solidFill>
                <a:schemeClr val="accent3">
                  <a:lumMod val="50000"/>
                </a:schemeClr>
              </a:solidFill>
              <a:latin typeface="Arial Rounded MT Bold" pitchFamily="34" charset="0"/>
              <a:ea typeface="Arial Unicode MS"/>
              <a:cs typeface="Arial"/>
            </a:endParaRPr>
          </a:p>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Las referencias están localizadas al final del material, donde pueden profundizar más en le tema.</a:t>
            </a:r>
          </a:p>
          <a:p>
            <a:pPr algn="just">
              <a:lnSpc>
                <a:spcPct val="107000"/>
              </a:lnSpc>
            </a:pPr>
            <a:endParaRPr lang="es-ES_tradnl" sz="1400" b="1" dirty="0" smtClean="0">
              <a:solidFill>
                <a:schemeClr val="accent3">
                  <a:lumMod val="50000"/>
                </a:schemeClr>
              </a:solidFill>
              <a:latin typeface="Arial Rounded MT Bold" pitchFamily="34" charset="0"/>
              <a:ea typeface="Arial Unicode MS"/>
              <a:cs typeface="Arial"/>
            </a:endParaRPr>
          </a:p>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Cuatro horas es el tiempo aproximado con el que se trabaja el presente material.</a:t>
            </a:r>
            <a:endParaRPr lang="es-MX" sz="24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2844065" y="4509120"/>
            <a:ext cx="2303999" cy="2304000"/>
          </a:xfrm>
          <a:prstGeom prst="rect">
            <a:avLst/>
          </a:prstGeom>
          <a:noFill/>
        </p:spPr>
      </p:pic>
      <p:sp>
        <p:nvSpPr>
          <p:cNvPr id="11" name="10 Rectángulo"/>
          <p:cNvSpPr/>
          <p:nvPr/>
        </p:nvSpPr>
        <p:spPr>
          <a:xfrm>
            <a:off x="395536" y="188640"/>
            <a:ext cx="8496944" cy="6546792"/>
          </a:xfrm>
          <a:prstGeom prst="rect">
            <a:avLst/>
          </a:prstGeom>
        </p:spPr>
        <p:txBody>
          <a:bodyPr wrap="square">
            <a:spAutoFit/>
          </a:bodyPr>
          <a:lstStyle/>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	GUIÓN EXPLICATIVO  PARA EL EMPLEO DEL MATERIAL</a:t>
            </a:r>
          </a:p>
          <a:p>
            <a:pPr algn="just">
              <a:lnSpc>
                <a:spcPct val="107000"/>
              </a:lnSpc>
            </a:pPr>
            <a:endParaRPr lang="es-MX" sz="1400" b="1" dirty="0" smtClean="0">
              <a:solidFill>
                <a:schemeClr val="accent3">
                  <a:lumMod val="50000"/>
                </a:schemeClr>
              </a:solidFill>
              <a:latin typeface="Arial Rounded MT Bold" pitchFamily="34" charset="0"/>
            </a:endParaRPr>
          </a:p>
          <a:p>
            <a:pPr algn="just">
              <a:lnSpc>
                <a:spcPct val="107000"/>
              </a:lnSpc>
            </a:pPr>
            <a:r>
              <a:rPr lang="es-ES_tradnl" sz="2400" b="1" dirty="0" smtClean="0">
                <a:solidFill>
                  <a:schemeClr val="accent3">
                    <a:lumMod val="50000"/>
                  </a:schemeClr>
                </a:solidFill>
                <a:latin typeface="Arial Rounded MT Bold" pitchFamily="34" charset="0"/>
                <a:ea typeface="Arial Unicode MS"/>
                <a:cs typeface="Arial"/>
              </a:rPr>
              <a:t>Para la explicación de cada una de las diapositivas es indispensable conocer los documentos: </a:t>
            </a:r>
          </a:p>
          <a:p>
            <a:pPr algn="just">
              <a:lnSpc>
                <a:spcPct val="107000"/>
              </a:lnSpc>
            </a:pPr>
            <a:endParaRPr lang="es-ES_tradnl" sz="1400" b="1" dirty="0" smtClean="0">
              <a:solidFill>
                <a:schemeClr val="accent3">
                  <a:lumMod val="50000"/>
                </a:schemeClr>
              </a:solidFill>
              <a:latin typeface="Arial Rounded MT Bold" pitchFamily="34" charset="0"/>
              <a:ea typeface="Arial Unicode MS"/>
              <a:cs typeface="Arial"/>
            </a:endParaRPr>
          </a:p>
          <a:p>
            <a:pPr algn="just">
              <a:lnSpc>
                <a:spcPct val="107000"/>
              </a:lnSpc>
            </a:pPr>
            <a:r>
              <a:rPr lang="es-MX" sz="2400" b="1" dirty="0" smtClean="0">
                <a:solidFill>
                  <a:schemeClr val="accent3">
                    <a:lumMod val="50000"/>
                  </a:schemeClr>
                </a:solidFill>
                <a:latin typeface="Arial Rounded MT Bold" pitchFamily="34" charset="0"/>
              </a:rPr>
              <a:t>El Lenguaje no verbal: un proceso cognitivo superior indispensable para el ser humano Elizabeth Corrales Navarro. </a:t>
            </a:r>
            <a:r>
              <a:rPr lang="es-ES_tradnl" sz="2400" b="1" dirty="0" smtClean="0">
                <a:solidFill>
                  <a:schemeClr val="accent3">
                    <a:lumMod val="50000"/>
                  </a:schemeClr>
                </a:solidFill>
                <a:latin typeface="Arial Rounded MT Bold" pitchFamily="34" charset="0"/>
              </a:rPr>
              <a:t>https://docplayer.es/24879028-Redalyc-corrales-navarro-elizabeth.html</a:t>
            </a:r>
          </a:p>
          <a:p>
            <a:pPr algn="just">
              <a:lnSpc>
                <a:spcPct val="107000"/>
              </a:lnSpc>
            </a:pPr>
            <a:endParaRPr lang="es-ES_tradnl" sz="1400" b="1" dirty="0" smtClean="0">
              <a:solidFill>
                <a:schemeClr val="accent3">
                  <a:lumMod val="50000"/>
                </a:schemeClr>
              </a:solidFill>
              <a:latin typeface="Arial Rounded MT Bold" pitchFamily="34" charset="0"/>
            </a:endParaRPr>
          </a:p>
          <a:p>
            <a:pPr algn="just">
              <a:lnSpc>
                <a:spcPct val="107000"/>
              </a:lnSpc>
            </a:pPr>
            <a:r>
              <a:rPr lang="es-MX" sz="2400" b="1" dirty="0" smtClean="0">
                <a:solidFill>
                  <a:schemeClr val="accent3">
                    <a:lumMod val="50000"/>
                  </a:schemeClr>
                </a:solidFill>
                <a:latin typeface="Arial Rounded MT Bold" pitchFamily="34" charset="0"/>
              </a:rPr>
              <a:t>El Lenguaje Corporal Y Su Significado; https://osodel56.blogspot.com/2016/06/el-lenguaje-corporal-y-su-significado.html</a:t>
            </a:r>
          </a:p>
          <a:p>
            <a:pPr algn="just">
              <a:lnSpc>
                <a:spcPct val="107000"/>
              </a:lnSpc>
            </a:pPr>
            <a:endParaRPr lang="es-MX" sz="1400" b="1" dirty="0" smtClean="0">
              <a:solidFill>
                <a:schemeClr val="accent3">
                  <a:lumMod val="50000"/>
                </a:schemeClr>
              </a:solidFill>
              <a:latin typeface="Arial Rounded MT Bold" pitchFamily="34" charset="0"/>
            </a:endParaRPr>
          </a:p>
          <a:p>
            <a:pPr algn="just">
              <a:lnSpc>
                <a:spcPct val="107000"/>
              </a:lnSpc>
            </a:pPr>
            <a:r>
              <a:rPr lang="es-MX" sz="2400" b="1" dirty="0" smtClean="0">
                <a:solidFill>
                  <a:schemeClr val="accent3">
                    <a:lumMod val="50000"/>
                  </a:schemeClr>
                </a:solidFill>
                <a:latin typeface="Arial Rounded MT Bold" pitchFamily="34" charset="0"/>
              </a:rPr>
              <a:t>Unidad cuatro: La comunicación: http://spain-s3-mhe-prod.s3-website-eu-west-1.amazonaws.com/bcv/guide/capitulo/8448175743.pdf</a:t>
            </a:r>
            <a:endParaRPr lang="es-MX" sz="24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2677656"/>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smtClean="0">
                <a:solidFill>
                  <a:schemeClr val="accent3">
                    <a:lumMod val="50000"/>
                  </a:schemeClr>
                </a:solidFill>
                <a:latin typeface="Arial Rounded MT Bold" pitchFamily="34" charset="0"/>
              </a:rPr>
              <a:t>*TIPOS DE COMUNICACIÓN ORAL</a:t>
            </a:r>
          </a:p>
          <a:p>
            <a:pPr algn="ctr"/>
            <a:endParaRPr lang="es-MX" sz="2400"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*CARACTERÍSTICAS Y CUALIDADES DE LA COMUNICACIÓN ORAL </a:t>
            </a:r>
            <a:endParaRPr lang="es-MX" sz="2400" dirty="0" smtClean="0">
              <a:solidFill>
                <a:schemeClr val="accent3">
                  <a:lumMod val="50000"/>
                </a:schemeClr>
              </a:solidFill>
              <a:latin typeface="Arial Rounded MT Bold" pitchFamily="34" charset="0"/>
            </a:endParaRP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48" name="AutoShape 8" descr="Resultado de imagen para COMUNICACION OR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50" name="AutoShape 10" descr="Resultado de imagen para COMUNICACION OR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252" name="Picture 12" descr="Resultado de imagen para COMUNICACION ORAL"/>
          <p:cNvPicPr>
            <a:picLocks noChangeAspect="1" noChangeArrowheads="1"/>
          </p:cNvPicPr>
          <p:nvPr/>
        </p:nvPicPr>
        <p:blipFill>
          <a:blip r:embed="rId2" cstate="print"/>
          <a:srcRect/>
          <a:stretch>
            <a:fillRect/>
          </a:stretch>
        </p:blipFill>
        <p:spPr bwMode="auto">
          <a:xfrm>
            <a:off x="683568" y="3501008"/>
            <a:ext cx="2520280" cy="3111774"/>
          </a:xfrm>
          <a:prstGeom prst="rect">
            <a:avLst/>
          </a:prstGeom>
          <a:noFill/>
        </p:spPr>
      </p:pic>
      <p:pic>
        <p:nvPicPr>
          <p:cNvPr id="18" name="Picture 12" descr="Resultado de imagen para COMUNICACION ORAL"/>
          <p:cNvPicPr>
            <a:picLocks noChangeAspect="1" noChangeArrowheads="1"/>
          </p:cNvPicPr>
          <p:nvPr/>
        </p:nvPicPr>
        <p:blipFill>
          <a:blip r:embed="rId2" cstate="print"/>
          <a:srcRect/>
          <a:stretch>
            <a:fillRect/>
          </a:stretch>
        </p:blipFill>
        <p:spPr bwMode="auto">
          <a:xfrm>
            <a:off x="3347864" y="3501008"/>
            <a:ext cx="2520280" cy="3111774"/>
          </a:xfrm>
          <a:prstGeom prst="rect">
            <a:avLst/>
          </a:prstGeom>
          <a:noFill/>
        </p:spPr>
      </p:pic>
      <p:pic>
        <p:nvPicPr>
          <p:cNvPr id="19" name="Picture 12" descr="Resultado de imagen para COMUNICACION ORAL"/>
          <p:cNvPicPr>
            <a:picLocks noChangeAspect="1" noChangeArrowheads="1"/>
          </p:cNvPicPr>
          <p:nvPr/>
        </p:nvPicPr>
        <p:blipFill>
          <a:blip r:embed="rId2" cstate="print"/>
          <a:srcRect/>
          <a:stretch>
            <a:fillRect/>
          </a:stretch>
        </p:blipFill>
        <p:spPr bwMode="auto">
          <a:xfrm>
            <a:off x="6012160" y="3501008"/>
            <a:ext cx="2520280" cy="311177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416320"/>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err="1" smtClean="0">
                <a:solidFill>
                  <a:schemeClr val="accent3">
                    <a:lumMod val="50000"/>
                  </a:schemeClr>
                </a:solidFill>
                <a:latin typeface="Arial Rounded MT Bold" pitchFamily="34" charset="0"/>
              </a:rPr>
              <a:t>Báxter</a:t>
            </a:r>
            <a:r>
              <a:rPr lang="es-MX" sz="2400" dirty="0" smtClean="0">
                <a:solidFill>
                  <a:schemeClr val="accent3">
                    <a:lumMod val="50000"/>
                  </a:schemeClr>
                </a:solidFill>
                <a:latin typeface="Arial Rounded MT Bold" pitchFamily="34" charset="0"/>
              </a:rPr>
              <a:t> Pérez E. (1999) la define como el proceso por medio del cual el hombre, utilizando palabras, gestos y símbolos, intercambian una información o idea; o como la actividad consciente que se establece cuando dos o más personas se interrelacionan, con un motivo definido mediante el lenguaje (bien sea oral o escrito). </a:t>
            </a:r>
            <a:endParaRPr lang="es-MX" sz="2400" dirty="0" smtClean="0">
              <a:solidFill>
                <a:schemeClr val="accent3">
                  <a:lumMod val="50000"/>
                </a:schemeClr>
              </a:solidFill>
              <a:latin typeface="Arial Rounded MT Bold" pitchFamily="34" charset="0"/>
            </a:endParaRP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pic>
        <p:nvPicPr>
          <p:cNvPr id="8194" name="Picture 2" descr="Imagen relacionada"/>
          <p:cNvPicPr>
            <a:picLocks noChangeAspect="1" noChangeArrowheads="1"/>
          </p:cNvPicPr>
          <p:nvPr/>
        </p:nvPicPr>
        <p:blipFill>
          <a:blip r:embed="rId2" cstate="print"/>
          <a:srcRect/>
          <a:stretch>
            <a:fillRect/>
          </a:stretch>
        </p:blipFill>
        <p:spPr bwMode="auto">
          <a:xfrm>
            <a:off x="395536" y="3960440"/>
            <a:ext cx="2708920" cy="270892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275856" y="4437112"/>
            <a:ext cx="2321493" cy="2321493"/>
          </a:xfrm>
          <a:prstGeom prst="rect">
            <a:avLst/>
          </a:prstGeom>
          <a:noFill/>
        </p:spPr>
      </p:pic>
      <p:sp>
        <p:nvSpPr>
          <p:cNvPr id="9" name="8 Rectángulo"/>
          <p:cNvSpPr/>
          <p:nvPr/>
        </p:nvSpPr>
        <p:spPr>
          <a:xfrm>
            <a:off x="179512" y="195599"/>
            <a:ext cx="8640960" cy="6555641"/>
          </a:xfrm>
          <a:prstGeom prst="rect">
            <a:avLst/>
          </a:prstGeom>
        </p:spPr>
        <p:txBody>
          <a:bodyPr wrap="square">
            <a:spAutoFit/>
          </a:bodyPr>
          <a:lstStyle/>
          <a:p>
            <a:pPr algn="ctr"/>
            <a:r>
              <a:rPr lang="es-MX" sz="2000" b="1" dirty="0" smtClean="0">
                <a:solidFill>
                  <a:schemeClr val="accent3">
                    <a:lumMod val="50000"/>
                  </a:schemeClr>
                </a:solidFill>
                <a:latin typeface="Arial Rounded MT Bold" pitchFamily="34" charset="0"/>
              </a:rPr>
              <a:t>PORTADA DE IDENTIFICACIÓN:</a:t>
            </a:r>
          </a:p>
          <a:p>
            <a:pPr algn="ctr"/>
            <a:r>
              <a:rPr lang="es-MX" sz="2400" b="1" dirty="0" smtClean="0">
                <a:solidFill>
                  <a:schemeClr val="accent3">
                    <a:lumMod val="50000"/>
                  </a:schemeClr>
                </a:solidFill>
                <a:latin typeface="Arial Rounded MT Bold" pitchFamily="34" charset="0"/>
              </a:rPr>
              <a:t>UNIVERSIDAD AUTÓNOMA  DEL ESTADO DE MÉXICO</a:t>
            </a:r>
          </a:p>
          <a:p>
            <a:pPr algn="ctr"/>
            <a:endParaRPr lang="es-MX" sz="4400" b="1" dirty="0" smtClean="0">
              <a:solidFill>
                <a:schemeClr val="accent3">
                  <a:lumMod val="50000"/>
                </a:schemeClr>
              </a:solidFill>
              <a:latin typeface="Arial Rounded MT Bold" pitchFamily="34" charset="0"/>
            </a:endParaRPr>
          </a:p>
          <a:p>
            <a:pPr algn="ctr"/>
            <a:r>
              <a:rPr lang="es-MX" sz="4000" dirty="0" smtClean="0">
                <a:solidFill>
                  <a:schemeClr val="accent3">
                    <a:lumMod val="50000"/>
                  </a:schemeClr>
                </a:solidFill>
                <a:latin typeface="Arial Rounded MT Bold" pitchFamily="34" charset="0"/>
              </a:rPr>
              <a:t>Comunicación oral y no verbal</a:t>
            </a:r>
            <a:endParaRPr lang="es-MX" sz="4000" dirty="0" smtClean="0">
              <a:solidFill>
                <a:schemeClr val="accent3">
                  <a:lumMod val="50000"/>
                </a:schemeClr>
              </a:solidFill>
              <a:latin typeface="Arial Rounded MT Bold" pitchFamily="34" charset="0"/>
            </a:endParaRPr>
          </a:p>
          <a:p>
            <a:pPr algn="ctr"/>
            <a:r>
              <a:rPr lang="es-MX" sz="2000" b="1" dirty="0" smtClean="0">
                <a:solidFill>
                  <a:schemeClr val="accent3">
                    <a:lumMod val="50000"/>
                  </a:schemeClr>
                </a:solidFill>
                <a:latin typeface="Arial Rounded MT Bold" pitchFamily="34" charset="0"/>
              </a:rPr>
              <a:t>UNIDAD DE APRENDIZAJE : </a:t>
            </a:r>
          </a:p>
          <a:p>
            <a:pPr algn="ctr"/>
            <a:r>
              <a:rPr lang="es-MX" sz="2000" b="1" dirty="0" smtClean="0">
                <a:solidFill>
                  <a:schemeClr val="accent3">
                    <a:lumMod val="50000"/>
                  </a:schemeClr>
                </a:solidFill>
                <a:latin typeface="Arial Rounded MT Bold" pitchFamily="34" charset="0"/>
              </a:rPr>
              <a:t>COMUNICACIÓN PROFESIONAL EN ENFERMERIA</a:t>
            </a:r>
          </a:p>
          <a:p>
            <a:pPr algn="ctr"/>
            <a:endParaRPr lang="es-MX" sz="4400" b="1" dirty="0" smtClean="0">
              <a:solidFill>
                <a:schemeClr val="accent3">
                  <a:lumMod val="50000"/>
                </a:schemeClr>
              </a:solidFill>
              <a:latin typeface="Arial Rounded MT Bold" pitchFamily="34" charset="0"/>
            </a:endParaRPr>
          </a:p>
          <a:p>
            <a:pPr algn="ctr"/>
            <a:r>
              <a:rPr lang="es-MX" sz="2800" b="1" dirty="0" smtClean="0">
                <a:solidFill>
                  <a:schemeClr val="accent3">
                    <a:lumMod val="50000"/>
                  </a:schemeClr>
                </a:solidFill>
                <a:latin typeface="Arial Rounded MT Bold" pitchFamily="34" charset="0"/>
              </a:rPr>
              <a:t>IMPARTIDA EN LA </a:t>
            </a:r>
          </a:p>
          <a:p>
            <a:pPr algn="ctr"/>
            <a:r>
              <a:rPr lang="es-MX" sz="2800" b="1" dirty="0" smtClean="0">
                <a:solidFill>
                  <a:schemeClr val="accent3">
                    <a:lumMod val="50000"/>
                  </a:schemeClr>
                </a:solidFill>
                <a:latin typeface="Arial Rounded MT Bold" pitchFamily="34" charset="0"/>
              </a:rPr>
              <a:t>LICENCIATURA EN  ENFERMERÍA</a:t>
            </a:r>
          </a:p>
          <a:p>
            <a:pPr algn="ctr"/>
            <a:r>
              <a:rPr lang="es-MX" sz="2800" b="1" dirty="0" smtClean="0">
                <a:solidFill>
                  <a:schemeClr val="accent3">
                    <a:lumMod val="50000"/>
                  </a:schemeClr>
                </a:solidFill>
                <a:latin typeface="Arial Rounded MT Bold" pitchFamily="34" charset="0"/>
              </a:rPr>
              <a:t>CENTRO UNIVERSITARIO UAEM ZUMPANGO</a:t>
            </a:r>
            <a:endParaRPr lang="es-MX" sz="4400" b="1" dirty="0" smtClean="0">
              <a:solidFill>
                <a:schemeClr val="accent3">
                  <a:lumMod val="50000"/>
                </a:schemeClr>
              </a:solidFill>
              <a:latin typeface="Arial Rounded MT Bold" pitchFamily="34" charset="0"/>
            </a:endParaRPr>
          </a:p>
          <a:p>
            <a:pPr algn="ctr"/>
            <a:endParaRPr lang="es-MX" sz="4400" b="1" dirty="0" smtClean="0">
              <a:solidFill>
                <a:schemeClr val="accent3">
                  <a:lumMod val="50000"/>
                </a:schemeClr>
              </a:solidFill>
              <a:latin typeface="Arial Rounded MT Bold" pitchFamily="34" charset="0"/>
            </a:endParaRPr>
          </a:p>
          <a:p>
            <a:pPr algn="ctr"/>
            <a:endParaRPr lang="es-MX" sz="3600" b="1" dirty="0" smtClean="0">
              <a:solidFill>
                <a:schemeClr val="accent3">
                  <a:lumMod val="50000"/>
                </a:schemeClr>
              </a:solidFill>
              <a:latin typeface="Arial Rounded MT Bold" pitchFamily="34" charset="0"/>
            </a:endParaRPr>
          </a:p>
          <a:p>
            <a:pPr algn="ctr"/>
            <a:r>
              <a:rPr lang="es-MX" sz="2000" b="1" dirty="0" smtClean="0">
                <a:solidFill>
                  <a:schemeClr val="accent3">
                    <a:lumMod val="50000"/>
                  </a:schemeClr>
                </a:solidFill>
                <a:latin typeface="Arial Rounded MT Bold" pitchFamily="34" charset="0"/>
              </a:rPr>
              <a:t>LIC. MARÍA CANDELARIA MÓNICA NIEMBRO GAONA</a:t>
            </a:r>
          </a:p>
          <a:p>
            <a:pPr algn="ctr"/>
            <a:r>
              <a:rPr lang="es-MX" sz="2000" b="1" dirty="0" smtClean="0">
                <a:solidFill>
                  <a:schemeClr val="accent3">
                    <a:lumMod val="50000"/>
                  </a:schemeClr>
                </a:solidFill>
                <a:latin typeface="Arial Rounded MT Bold" pitchFamily="34" charset="0"/>
              </a:rPr>
              <a:t>DR. EN GPPS. MANOLO ERIK SÁNCHEZ DEL REAL</a:t>
            </a:r>
            <a:endParaRPr lang="es-MX" sz="20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416320"/>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err="1" smtClean="0">
                <a:solidFill>
                  <a:schemeClr val="accent3">
                    <a:lumMod val="50000"/>
                  </a:schemeClr>
                </a:solidFill>
                <a:latin typeface="Arial Rounded MT Bold" pitchFamily="34" charset="0"/>
              </a:rPr>
              <a:t>Báxter</a:t>
            </a:r>
            <a:r>
              <a:rPr lang="es-MX" sz="2400" dirty="0" smtClean="0">
                <a:solidFill>
                  <a:schemeClr val="accent3">
                    <a:lumMod val="50000"/>
                  </a:schemeClr>
                </a:solidFill>
                <a:latin typeface="Arial Rounded MT Bold" pitchFamily="34" charset="0"/>
              </a:rPr>
              <a:t> Pérez E. (1999) la define como el proceso por medio del cual el hombre, utilizando palabras, gestos y símbolos, intercambian una información o idea; o como la actividad consciente que se establece cuando dos o más personas se interrelacionan, con un motivo definido mediante el lenguaje (bien sea oral o escrito). </a:t>
            </a:r>
            <a:endParaRPr lang="es-MX" sz="2400" dirty="0" smtClean="0">
              <a:solidFill>
                <a:schemeClr val="accent3">
                  <a:lumMod val="50000"/>
                </a:schemeClr>
              </a:solidFill>
              <a:latin typeface="Arial Rounded MT Bold" pitchFamily="34" charset="0"/>
            </a:endParaRP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sp>
        <p:nvSpPr>
          <p:cNvPr id="5122" name="AutoShape 2" descr="Resultado de imagen para COMUNICACION OR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4" name="AutoShape 4" descr="Resultado de imagen para COMUNICACION OR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126" name="Picture 6" descr="Resultado de imagen para COMUNICACION ORAL"/>
          <p:cNvPicPr>
            <a:picLocks noChangeAspect="1" noChangeArrowheads="1"/>
          </p:cNvPicPr>
          <p:nvPr/>
        </p:nvPicPr>
        <p:blipFill>
          <a:blip r:embed="rId2" cstate="print"/>
          <a:srcRect/>
          <a:stretch>
            <a:fillRect/>
          </a:stretch>
        </p:blipFill>
        <p:spPr bwMode="auto">
          <a:xfrm>
            <a:off x="564830" y="3861048"/>
            <a:ext cx="3647130" cy="286088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COMUNICACION ORAL"/>
          <p:cNvPicPr>
            <a:picLocks noChangeAspect="1" noChangeArrowheads="1"/>
          </p:cNvPicPr>
          <p:nvPr/>
        </p:nvPicPr>
        <p:blipFill>
          <a:blip r:embed="rId2" cstate="print"/>
          <a:srcRect/>
          <a:stretch>
            <a:fillRect/>
          </a:stretch>
        </p:blipFill>
        <p:spPr bwMode="auto">
          <a:xfrm>
            <a:off x="251520" y="3501008"/>
            <a:ext cx="4320480" cy="3240360"/>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416320"/>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err="1" smtClean="0">
                <a:solidFill>
                  <a:schemeClr val="accent3">
                    <a:lumMod val="50000"/>
                  </a:schemeClr>
                </a:solidFill>
                <a:latin typeface="Arial Rounded MT Bold" pitchFamily="34" charset="0"/>
              </a:rPr>
              <a:t>Báxter</a:t>
            </a:r>
            <a:r>
              <a:rPr lang="es-MX" sz="2400" dirty="0" smtClean="0">
                <a:solidFill>
                  <a:schemeClr val="accent3">
                    <a:lumMod val="50000"/>
                  </a:schemeClr>
                </a:solidFill>
                <a:latin typeface="Arial Rounded MT Bold" pitchFamily="34" charset="0"/>
              </a:rPr>
              <a:t> Pérez E. (1999) la define como el proceso por medio del cual el hombre, utilizando palabras, gestos y símbolos, intercambian una información o idea; o como la actividad consciente que se establece cuando dos o más personas se interrelacionan, con un motivo definido mediante el lenguaje (bien sea oral o escrito). </a:t>
            </a:r>
            <a:endParaRPr lang="es-MX" sz="2400" dirty="0" smtClean="0">
              <a:solidFill>
                <a:schemeClr val="accent3">
                  <a:lumMod val="50000"/>
                </a:schemeClr>
              </a:solidFill>
              <a:latin typeface="Arial Rounded MT Bold" pitchFamily="34" charset="0"/>
            </a:endParaRP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5262979"/>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endParaRPr lang="es-MX" sz="2400"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Se </a:t>
            </a:r>
            <a:r>
              <a:rPr lang="es-MX" sz="2400" dirty="0" smtClean="0">
                <a:solidFill>
                  <a:schemeClr val="accent3">
                    <a:lumMod val="50000"/>
                  </a:schemeClr>
                </a:solidFill>
                <a:latin typeface="Arial Rounded MT Bold" pitchFamily="34" charset="0"/>
              </a:rPr>
              <a:t>coincide con el planteamiento de que cualquier definición de comunicación comprenden los elementos básicos comunes siguientes: </a:t>
            </a:r>
            <a:endParaRPr lang="es-MX" sz="2400" dirty="0" smtClean="0">
              <a:solidFill>
                <a:schemeClr val="accent3">
                  <a:lumMod val="50000"/>
                </a:schemeClr>
              </a:solidFill>
              <a:latin typeface="Arial Rounded MT Bold" pitchFamily="34" charset="0"/>
            </a:endParaRPr>
          </a:p>
          <a:p>
            <a:pPr algn="ctr"/>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EL sujeto que emite el mensaje (fuente). </a:t>
            </a:r>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El contenido del mensaje. </a:t>
            </a:r>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Las vías y los medios que se utilizan para transmitir el mensaje. </a:t>
            </a:r>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El sujeto o los sujetos que reciben el mensaje (perceptor). </a:t>
            </a:r>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El efecto logrado por el emisor. Para </a:t>
            </a:r>
            <a:r>
              <a:rPr lang="es-MX" sz="2400" dirty="0" err="1" smtClean="0">
                <a:solidFill>
                  <a:schemeClr val="accent3">
                    <a:lumMod val="50000"/>
                  </a:schemeClr>
                </a:solidFill>
                <a:latin typeface="Arial Rounded MT Bold" pitchFamily="34" charset="0"/>
              </a:rPr>
              <a:t>Mañalich</a:t>
            </a:r>
            <a:r>
              <a:rPr lang="es-MX" sz="2400" dirty="0" smtClean="0">
                <a:solidFill>
                  <a:schemeClr val="accent3">
                    <a:lumMod val="50000"/>
                  </a:schemeClr>
                </a:solidFill>
                <a:latin typeface="Arial Rounded MT Bold" pitchFamily="34" charset="0"/>
              </a:rPr>
              <a:t> Suárez R. </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pic>
        <p:nvPicPr>
          <p:cNvPr id="74754" name="Picture 2" descr="Resultado de imagen para COMUNICACION ORAL"/>
          <p:cNvPicPr>
            <a:picLocks noChangeAspect="1" noChangeArrowheads="1"/>
          </p:cNvPicPr>
          <p:nvPr/>
        </p:nvPicPr>
        <p:blipFill>
          <a:blip r:embed="rId2" cstate="print"/>
          <a:srcRect/>
          <a:stretch>
            <a:fillRect/>
          </a:stretch>
        </p:blipFill>
        <p:spPr bwMode="auto">
          <a:xfrm>
            <a:off x="221902" y="1412776"/>
            <a:ext cx="8857963" cy="454035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n relacionada"/>
          <p:cNvPicPr>
            <a:picLocks noChangeAspect="1" noChangeArrowheads="1"/>
          </p:cNvPicPr>
          <p:nvPr/>
        </p:nvPicPr>
        <p:blipFill>
          <a:blip r:embed="rId2" cstate="print"/>
          <a:srcRect/>
          <a:stretch>
            <a:fillRect/>
          </a:stretch>
        </p:blipFill>
        <p:spPr bwMode="auto">
          <a:xfrm>
            <a:off x="216024" y="3788392"/>
            <a:ext cx="4355976" cy="3024984"/>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416320"/>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smtClean="0">
                <a:solidFill>
                  <a:schemeClr val="accent3">
                    <a:lumMod val="50000"/>
                  </a:schemeClr>
                </a:solidFill>
                <a:latin typeface="Arial Rounded MT Bold" pitchFamily="34" charset="0"/>
              </a:rPr>
              <a:t>Para </a:t>
            </a:r>
            <a:r>
              <a:rPr lang="es-MX" sz="2400" dirty="0" err="1" smtClean="0">
                <a:solidFill>
                  <a:schemeClr val="accent3">
                    <a:lumMod val="50000"/>
                  </a:schemeClr>
                </a:solidFill>
                <a:latin typeface="Arial Rounded MT Bold" pitchFamily="34" charset="0"/>
              </a:rPr>
              <a:t>Mañalich</a:t>
            </a:r>
            <a:r>
              <a:rPr lang="es-MX" sz="2400" dirty="0" smtClean="0">
                <a:solidFill>
                  <a:schemeClr val="accent3">
                    <a:lumMod val="50000"/>
                  </a:schemeClr>
                </a:solidFill>
                <a:latin typeface="Arial Rounded MT Bold" pitchFamily="34" charset="0"/>
              </a:rPr>
              <a:t> Suárez R. (1999), la comunicación es un proceso complejo relacionado con el comportamiento humano. Otros autores como Maldonado A., Sebastián M.E. y Soto. (1999), consideran que la comunicación es un proceso donde un sistema trasmite información a otro sistema que es capaz de recibirla. </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7" name="6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046988"/>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err="1" smtClean="0">
                <a:solidFill>
                  <a:schemeClr val="accent3">
                    <a:lumMod val="50000"/>
                  </a:schemeClr>
                </a:solidFill>
                <a:latin typeface="Arial Rounded MT Bold" pitchFamily="34" charset="0"/>
              </a:rPr>
              <a:t>Andrieva</a:t>
            </a:r>
            <a:r>
              <a:rPr lang="es-MX" sz="2400" dirty="0" smtClean="0">
                <a:solidFill>
                  <a:schemeClr val="accent3">
                    <a:lumMod val="50000"/>
                  </a:schemeClr>
                </a:solidFill>
                <a:latin typeface="Arial Rounded MT Bold" pitchFamily="34" charset="0"/>
              </a:rPr>
              <a:t> </a:t>
            </a:r>
            <a:r>
              <a:rPr lang="es-MX" sz="2400" dirty="0" smtClean="0">
                <a:solidFill>
                  <a:schemeClr val="accent3">
                    <a:lumMod val="50000"/>
                  </a:schemeClr>
                </a:solidFill>
                <a:latin typeface="Arial Rounded MT Bold" pitchFamily="34" charset="0"/>
              </a:rPr>
              <a:t>G.M., fundamenta que la comunicación es un modo de realización de las relaciones sociales que tiene lugar a través de los contactos directos e indirectos de la personas y los grupos en el proceso de la vida y actividad social.</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pic>
        <p:nvPicPr>
          <p:cNvPr id="6146" name="Picture 2" descr="Resultado de imagen para COMUNICACION ORAL ENTRE GRUPOS"/>
          <p:cNvPicPr>
            <a:picLocks noChangeAspect="1" noChangeArrowheads="1"/>
          </p:cNvPicPr>
          <p:nvPr/>
        </p:nvPicPr>
        <p:blipFill>
          <a:blip r:embed="rId2" cstate="print"/>
          <a:srcRect b="40000"/>
          <a:stretch>
            <a:fillRect/>
          </a:stretch>
        </p:blipFill>
        <p:spPr bwMode="auto">
          <a:xfrm>
            <a:off x="140244" y="3789040"/>
            <a:ext cx="5223844" cy="295232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476672"/>
            <a:ext cx="8640960" cy="3416320"/>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algn="ctr"/>
            <a:r>
              <a:rPr lang="es-MX" sz="2400" dirty="0" smtClean="0">
                <a:solidFill>
                  <a:schemeClr val="accent3">
                    <a:lumMod val="50000"/>
                  </a:schemeClr>
                </a:solidFill>
                <a:latin typeface="Arial Rounded MT Bold" pitchFamily="34" charset="0"/>
              </a:rPr>
              <a:t>*DEFINIR LA COMUNICACIÓN ORAL </a:t>
            </a:r>
          </a:p>
          <a:p>
            <a:pPr algn="ctr"/>
            <a:r>
              <a:rPr lang="es-MX" sz="2400" dirty="0" smtClean="0">
                <a:solidFill>
                  <a:schemeClr val="accent3">
                    <a:lumMod val="50000"/>
                  </a:schemeClr>
                </a:solidFill>
                <a:latin typeface="Arial Rounded MT Bold" pitchFamily="34" charset="0"/>
              </a:rPr>
              <a:t>	</a:t>
            </a:r>
          </a:p>
          <a:p>
            <a:pPr algn="ctr"/>
            <a:r>
              <a:rPr lang="es-MX" sz="2400" dirty="0" err="1" smtClean="0">
                <a:solidFill>
                  <a:schemeClr val="accent3">
                    <a:lumMod val="50000"/>
                  </a:schemeClr>
                </a:solidFill>
                <a:latin typeface="Arial Rounded MT Bold" pitchFamily="34" charset="0"/>
              </a:rPr>
              <a:t>Báxter</a:t>
            </a:r>
            <a:r>
              <a:rPr lang="es-MX" sz="2400" dirty="0" smtClean="0">
                <a:solidFill>
                  <a:schemeClr val="accent3">
                    <a:lumMod val="50000"/>
                  </a:schemeClr>
                </a:solidFill>
                <a:latin typeface="Arial Rounded MT Bold" pitchFamily="34" charset="0"/>
              </a:rPr>
              <a:t> Pérez E. (1999) la define como el proceso por medio del cual el hombre, utilizando palabras, gestos y símbolos, intercambian una información o idea; o como la actividad consciente que se establece cuando dos o más personas se interrelacionan, con un motivo definido mediante el lenguaje (bien sea oral o escrito). </a:t>
            </a:r>
            <a:endParaRPr lang="es-MX" sz="2400" dirty="0" smtClean="0">
              <a:solidFill>
                <a:schemeClr val="accent3">
                  <a:lumMod val="50000"/>
                </a:schemeClr>
              </a:solidFill>
              <a:latin typeface="Arial Rounded MT Bold" pitchFamily="34" charset="0"/>
            </a:endParaRP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5508104" y="6495147"/>
            <a:ext cx="352839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 http</a:t>
            </a:r>
            <a:r>
              <a:rPr lang="es-MX" sz="1000" dirty="0" smtClean="0">
                <a:solidFill>
                  <a:schemeClr val="bg1"/>
                </a:solidFill>
              </a:rPr>
              <a:t>://www.redalyc.org/pdf/1815/181515838002.pdf</a:t>
            </a:r>
            <a:endParaRPr lang="es-MX" sz="1000" dirty="0">
              <a:solidFill>
                <a:schemeClr val="bg1"/>
              </a:solidFill>
            </a:endParaRPr>
          </a:p>
        </p:txBody>
      </p:sp>
      <p:pic>
        <p:nvPicPr>
          <p:cNvPr id="3074" name="Picture 2" descr="Imagen relacionada"/>
          <p:cNvPicPr>
            <a:picLocks noChangeAspect="1" noChangeArrowheads="1"/>
          </p:cNvPicPr>
          <p:nvPr/>
        </p:nvPicPr>
        <p:blipFill>
          <a:blip r:embed="rId2" cstate="print"/>
          <a:srcRect/>
          <a:stretch>
            <a:fillRect/>
          </a:stretch>
        </p:blipFill>
        <p:spPr bwMode="auto">
          <a:xfrm>
            <a:off x="179512" y="3861048"/>
            <a:ext cx="3623044" cy="2880320"/>
          </a:xfrm>
          <a:prstGeom prst="rect">
            <a:avLst/>
          </a:prstGeom>
          <a:noFill/>
        </p:spPr>
      </p:pic>
      <p:pic>
        <p:nvPicPr>
          <p:cNvPr id="3076" name="Picture 4" descr="Resultado de imagen para COMUNICACION ORAL GESTOS"/>
          <p:cNvPicPr>
            <a:picLocks noChangeAspect="1" noChangeArrowheads="1"/>
          </p:cNvPicPr>
          <p:nvPr/>
        </p:nvPicPr>
        <p:blipFill>
          <a:blip r:embed="rId3" cstate="print"/>
          <a:srcRect/>
          <a:stretch>
            <a:fillRect/>
          </a:stretch>
        </p:blipFill>
        <p:spPr bwMode="auto">
          <a:xfrm>
            <a:off x="5076056" y="3861048"/>
            <a:ext cx="3672408" cy="2448273"/>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591071"/>
            <a:ext cx="8640960" cy="461665"/>
          </a:xfrm>
          <a:prstGeom prst="rect">
            <a:avLst/>
          </a:prstGeom>
        </p:spPr>
        <p:txBody>
          <a:bodyPr wrap="square">
            <a:spAutoFit/>
          </a:bodyPr>
          <a:lstStyle/>
          <a:p>
            <a:pPr algn="ctr"/>
            <a:r>
              <a:rPr lang="es-MX" sz="2400" dirty="0" smtClean="0">
                <a:solidFill>
                  <a:schemeClr val="accent3">
                    <a:lumMod val="50000"/>
                  </a:schemeClr>
                </a:solidFill>
                <a:latin typeface="Arial Rounded MT Bold" pitchFamily="34" charset="0"/>
              </a:rPr>
              <a:t>*TIPOS DE COMUNICACIÓN ORAL</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6" name="5 Rectángulo"/>
          <p:cNvSpPr/>
          <p:nvPr/>
        </p:nvSpPr>
        <p:spPr>
          <a:xfrm>
            <a:off x="251520" y="1052736"/>
            <a:ext cx="8712968" cy="5262979"/>
          </a:xfrm>
          <a:prstGeom prst="rect">
            <a:avLst/>
          </a:prstGeom>
        </p:spPr>
        <p:txBody>
          <a:bodyPr wrap="square">
            <a:spAutoFit/>
          </a:bodyPr>
          <a:lstStyle/>
          <a:p>
            <a:r>
              <a:rPr lang="es-MX" sz="2400" dirty="0" smtClean="0">
                <a:solidFill>
                  <a:schemeClr val="accent3">
                    <a:lumMod val="50000"/>
                  </a:schemeClr>
                </a:solidFill>
                <a:latin typeface="Arial Rounded MT Bold" pitchFamily="34" charset="0"/>
              </a:rPr>
              <a:t>pueden </a:t>
            </a:r>
            <a:r>
              <a:rPr lang="es-MX" sz="2400" dirty="0" smtClean="0">
                <a:solidFill>
                  <a:schemeClr val="accent3">
                    <a:lumMod val="50000"/>
                  </a:schemeClr>
                </a:solidFill>
                <a:latin typeface="Arial Rounded MT Bold" pitchFamily="34" charset="0"/>
              </a:rPr>
              <a:t>agruparse en dos grandes categorías: </a:t>
            </a:r>
            <a:endParaRPr lang="es-MX" sz="2400" dirty="0" smtClean="0">
              <a:solidFill>
                <a:schemeClr val="accent3">
                  <a:lumMod val="50000"/>
                </a:schemeClr>
              </a:solidFill>
              <a:latin typeface="Arial Rounded MT Bold" pitchFamily="34" charset="0"/>
            </a:endParaRPr>
          </a:p>
          <a:p>
            <a:endParaRPr lang="es-MX" sz="2400" dirty="0" smtClean="0">
              <a:solidFill>
                <a:schemeClr val="accent3">
                  <a:lumMod val="50000"/>
                </a:schemeClr>
              </a:solidFill>
              <a:latin typeface="Arial Rounded MT Bold" pitchFamily="34" charset="0"/>
            </a:endParaRPr>
          </a:p>
          <a:p>
            <a:r>
              <a:rPr lang="es-MX" sz="2400" dirty="0" smtClean="0">
                <a:solidFill>
                  <a:schemeClr val="accent3">
                    <a:lumMod val="50000"/>
                  </a:schemeClr>
                </a:solidFill>
                <a:latin typeface="Arial Rounded MT Bold" pitchFamily="34" charset="0"/>
              </a:rPr>
              <a:t>la </a:t>
            </a:r>
            <a:r>
              <a:rPr lang="es-MX" sz="2400" dirty="0" smtClean="0">
                <a:solidFill>
                  <a:schemeClr val="accent3">
                    <a:lumMod val="50000"/>
                  </a:schemeClr>
                </a:solidFill>
                <a:latin typeface="Arial Rounded MT Bold" pitchFamily="34" charset="0"/>
              </a:rPr>
              <a:t>comunicación verbal y la comunicación no </a:t>
            </a:r>
            <a:r>
              <a:rPr lang="es-MX" sz="2400" dirty="0" smtClean="0">
                <a:solidFill>
                  <a:schemeClr val="accent3">
                    <a:lumMod val="50000"/>
                  </a:schemeClr>
                </a:solidFill>
                <a:latin typeface="Arial Rounded MT Bold" pitchFamily="34" charset="0"/>
              </a:rPr>
              <a:t>verbal</a:t>
            </a:r>
          </a:p>
          <a:p>
            <a:endParaRPr lang="es-MX" sz="2400" dirty="0" smtClean="0">
              <a:solidFill>
                <a:schemeClr val="accent3">
                  <a:lumMod val="50000"/>
                </a:schemeClr>
              </a:solidFill>
              <a:latin typeface="Arial Rounded MT Bold" pitchFamily="34" charset="0"/>
            </a:endParaRPr>
          </a:p>
          <a:p>
            <a:pPr algn="just"/>
            <a:r>
              <a:rPr lang="es-MX" sz="2400" dirty="0" smtClean="0">
                <a:solidFill>
                  <a:schemeClr val="accent3">
                    <a:lumMod val="50000"/>
                  </a:schemeClr>
                </a:solidFill>
                <a:latin typeface="Arial Rounded MT Bold" pitchFamily="34" charset="0"/>
              </a:rPr>
              <a:t>La </a:t>
            </a:r>
            <a:r>
              <a:rPr lang="es-MX" sz="2400" dirty="0" smtClean="0">
                <a:solidFill>
                  <a:schemeClr val="accent3">
                    <a:lumMod val="50000"/>
                  </a:schemeClr>
                </a:solidFill>
                <a:latin typeface="Arial Rounded MT Bold" pitchFamily="34" charset="0"/>
              </a:rPr>
              <a:t>comunicación verbal se refiere a las palabras que utilizamos y a las inflexiones de nuestra voz (tono de voz</a:t>
            </a:r>
            <a:r>
              <a:rPr lang="es-MX" sz="2400" dirty="0" smtClean="0">
                <a:solidFill>
                  <a:schemeClr val="accent3">
                    <a:lumMod val="50000"/>
                  </a:schemeClr>
                </a:solidFill>
                <a:latin typeface="Arial Rounded MT Bold" pitchFamily="34" charset="0"/>
              </a:rPr>
              <a:t>).</a:t>
            </a:r>
          </a:p>
          <a:p>
            <a:endParaRPr lang="es-MX" sz="2400" dirty="0" smtClean="0">
              <a:solidFill>
                <a:schemeClr val="accent3">
                  <a:lumMod val="50000"/>
                </a:schemeClr>
              </a:solidFill>
              <a:latin typeface="Arial Rounded MT Bold" pitchFamily="34" charset="0"/>
            </a:endParaRPr>
          </a:p>
          <a:p>
            <a:pPr algn="just"/>
            <a:r>
              <a:rPr lang="es-MX" sz="2400" dirty="0" smtClean="0">
                <a:solidFill>
                  <a:schemeClr val="accent3">
                    <a:lumMod val="50000"/>
                  </a:schemeClr>
                </a:solidFill>
                <a:latin typeface="Arial Rounded MT Bold" pitchFamily="34" charset="0"/>
              </a:rPr>
              <a:t>Comunicación </a:t>
            </a:r>
            <a:r>
              <a:rPr lang="es-MX" sz="2400" dirty="0" smtClean="0">
                <a:solidFill>
                  <a:schemeClr val="accent3">
                    <a:lumMod val="50000"/>
                  </a:schemeClr>
                </a:solidFill>
                <a:latin typeface="Arial Rounded MT Bold" pitchFamily="34" charset="0"/>
              </a:rPr>
              <a:t>verbal Palabras (lo que decimos) Tono de nuestra voz </a:t>
            </a:r>
            <a:endParaRPr lang="es-MX" sz="2400" dirty="0" smtClean="0">
              <a:solidFill>
                <a:schemeClr val="accent3">
                  <a:lumMod val="50000"/>
                </a:schemeClr>
              </a:solidFill>
              <a:latin typeface="Arial Rounded MT Bold" pitchFamily="34" charset="0"/>
            </a:endParaRPr>
          </a:p>
          <a:p>
            <a:endParaRPr lang="es-MX" sz="2400" dirty="0" smtClean="0">
              <a:solidFill>
                <a:schemeClr val="accent3">
                  <a:lumMod val="50000"/>
                </a:schemeClr>
              </a:solidFill>
              <a:latin typeface="Arial Rounded MT Bold" pitchFamily="34" charset="0"/>
            </a:endParaRPr>
          </a:p>
          <a:p>
            <a:pPr algn="just"/>
            <a:r>
              <a:rPr lang="es-MX" sz="2400" dirty="0" smtClean="0">
                <a:solidFill>
                  <a:schemeClr val="accent3">
                    <a:lumMod val="50000"/>
                  </a:schemeClr>
                </a:solidFill>
                <a:latin typeface="Arial Rounded MT Bold" pitchFamily="34" charset="0"/>
              </a:rPr>
              <a:t>Para </a:t>
            </a:r>
            <a:r>
              <a:rPr lang="es-MX" sz="2400" dirty="0" smtClean="0">
                <a:solidFill>
                  <a:schemeClr val="accent3">
                    <a:lumMod val="50000"/>
                  </a:schemeClr>
                </a:solidFill>
                <a:latin typeface="Arial Rounded MT Bold" pitchFamily="34" charset="0"/>
              </a:rPr>
              <a:t>comunicarse eficazmente, los mensajes verbales y no verbales deben coincidir entre sí. Muchas dificultades en la comunicación se producen cuando nuestras palabras se contradicen con nuestra conducta no verbal. </a:t>
            </a:r>
            <a:endParaRPr lang="es-MX" sz="2400" dirty="0">
              <a:solidFill>
                <a:schemeClr val="accent3">
                  <a:lumMod val="50000"/>
                </a:schemeClr>
              </a:solidFill>
              <a:latin typeface="Arial Rounded MT Bold" pitchFamily="34" charset="0"/>
            </a:endParaRP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http://www.webgou.uma.es/archivos/comunicacion.pdf</a:t>
            </a:r>
            <a:endParaRPr lang="es-MX" sz="1000"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5" name="Rectangle 1"/>
          <p:cNvSpPr>
            <a:spLocks noChangeArrowheads="1"/>
          </p:cNvSpPr>
          <p:nvPr/>
        </p:nvSpPr>
        <p:spPr bwMode="auto">
          <a:xfrm>
            <a:off x="216024" y="808236"/>
            <a:ext cx="8820472" cy="5141044"/>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Aspectos imprescindibles en la expresión oral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Un individuo morfológicamente sano que pueda emitir sonidos de forma correcta</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Conocimiento mínimo de vocabulario y su correcto uso en la estructuración básica de las ideas (sintaxis)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Capacidad de dar significado a las palabras emitidas (semántica)</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Signos fonológicos comunes y compartidos con el interlocutor</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Resultado de imagen para COMUNICACION ORAL VOZ"/>
          <p:cNvPicPr>
            <a:picLocks noChangeAspect="1" noChangeArrowheads="1"/>
          </p:cNvPicPr>
          <p:nvPr/>
        </p:nvPicPr>
        <p:blipFill>
          <a:blip r:embed="rId2" cstate="print"/>
          <a:stretch>
            <a:fillRect/>
          </a:stretch>
        </p:blipFill>
        <p:spPr bwMode="auto">
          <a:xfrm>
            <a:off x="5868144" y="188640"/>
            <a:ext cx="3168352" cy="2112235"/>
          </a:xfrm>
          <a:prstGeom prst="rect">
            <a:avLst/>
          </a:prstGeom>
          <a:noFill/>
          <a:ln>
            <a:noFill/>
          </a:ln>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5" name="Rectangle 1"/>
          <p:cNvSpPr>
            <a:spLocks noChangeArrowheads="1"/>
          </p:cNvSpPr>
          <p:nvPr/>
        </p:nvSpPr>
        <p:spPr bwMode="auto">
          <a:xfrm>
            <a:off x="179512" y="476672"/>
            <a:ext cx="8604448" cy="5879708"/>
          </a:xfrm>
          <a:prstGeom prst="rect">
            <a:avLst/>
          </a:prstGeom>
          <a:no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1- Voz</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la capacidad del individuo de poder emitir sonidos a través de la boca.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En la emisión de la voz intervienen muchas partes del cuerpo como la laringe, las cuerdas vocales, la lengua, los músculos de la cara, la mandíbula y los labios.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Sobre todo, el cerebro que es quien activa el proceso para que la persona pueda convertir sus ideas o sentimientos en palabras que el interlocutor pueda oír, interpretar y entender.</a:t>
            </a:r>
          </a:p>
        </p:txBody>
      </p:sp>
      <p:sp>
        <p:nvSpPr>
          <p:cNvPr id="7" name="6 Rectángulo"/>
          <p:cNvSpPr/>
          <p:nvPr/>
        </p:nvSpPr>
        <p:spPr>
          <a:xfrm>
            <a:off x="5148064" y="6525344"/>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107503" y="4437112"/>
            <a:ext cx="2304000" cy="2304000"/>
          </a:xfrm>
          <a:prstGeom prst="rect">
            <a:avLst/>
          </a:prstGeom>
          <a:noFill/>
        </p:spPr>
      </p:pic>
      <p:sp>
        <p:nvSpPr>
          <p:cNvPr id="8" name="7 CuadroTexto"/>
          <p:cNvSpPr txBox="1"/>
          <p:nvPr/>
        </p:nvSpPr>
        <p:spPr>
          <a:xfrm>
            <a:off x="683568" y="320502"/>
            <a:ext cx="7992888" cy="6060826"/>
          </a:xfrm>
          <a:prstGeom prst="rect">
            <a:avLst/>
          </a:prstGeom>
          <a:noFill/>
        </p:spPr>
        <p:txBody>
          <a:bodyPr wrap="square" rtlCol="0">
            <a:spAutoFit/>
          </a:bodyPr>
          <a:lstStyle/>
          <a:p>
            <a:r>
              <a:rPr lang="es-MX" sz="2000" b="1" dirty="0" smtClean="0">
                <a:solidFill>
                  <a:schemeClr val="accent3">
                    <a:lumMod val="50000"/>
                  </a:schemeClr>
                </a:solidFill>
                <a:latin typeface="Arial Rounded MT Bold" pitchFamily="34" charset="0"/>
                <a:cs typeface="Arial" pitchFamily="34" charset="0"/>
              </a:rPr>
              <a:t>EL MATERIAL ES INÉDITO: </a:t>
            </a:r>
          </a:p>
          <a:p>
            <a:pPr algn="just"/>
            <a:r>
              <a:rPr lang="es-MX" sz="2000" b="1" dirty="0" smtClean="0">
                <a:solidFill>
                  <a:schemeClr val="accent3">
                    <a:lumMod val="50000"/>
                  </a:schemeClr>
                </a:solidFill>
                <a:latin typeface="Arial Rounded MT Bold" pitchFamily="34" charset="0"/>
                <a:cs typeface="Arial" pitchFamily="34" charset="0"/>
              </a:rPr>
              <a:t>Entendiendo por ello que este material aún no ha sido publicado.</a:t>
            </a:r>
          </a:p>
          <a:p>
            <a:pPr algn="just"/>
            <a:endParaRPr lang="es-MX" sz="2000" b="1" dirty="0" smtClean="0">
              <a:solidFill>
                <a:schemeClr val="accent3">
                  <a:lumMod val="50000"/>
                </a:schemeClr>
              </a:solidFill>
              <a:latin typeface="Arial Rounded MT Bold" pitchFamily="34" charset="0"/>
              <a:cs typeface="Arial" pitchFamily="34" charset="0"/>
            </a:endParaRPr>
          </a:p>
          <a:p>
            <a:r>
              <a:rPr lang="es-MX" sz="2000" b="1" dirty="0" smtClean="0">
                <a:solidFill>
                  <a:schemeClr val="accent3">
                    <a:lumMod val="50000"/>
                  </a:schemeClr>
                </a:solidFill>
                <a:latin typeface="Arial Rounded MT Bold" pitchFamily="34" charset="0"/>
                <a:cs typeface="Arial" pitchFamily="34" charset="0"/>
              </a:rPr>
              <a:t>EL MATERIAL ES ORIGINAL:</a:t>
            </a:r>
          </a:p>
          <a:p>
            <a:pPr algn="just"/>
            <a:r>
              <a:rPr lang="es-MX" sz="2000" b="1" dirty="0" smtClean="0">
                <a:solidFill>
                  <a:schemeClr val="accent3">
                    <a:lumMod val="50000"/>
                  </a:schemeClr>
                </a:solidFill>
                <a:latin typeface="Arial Rounded MT Bold" pitchFamily="34" charset="0"/>
              </a:rPr>
              <a:t>Es decir, que no es copia ni imitación de algún otro material, es fruto de la creación espontanea distinguiéndose por su calidad.</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Los  documentos que se toma como referencia son: </a:t>
            </a:r>
          </a:p>
          <a:p>
            <a:pPr algn="just"/>
            <a:endParaRPr lang="es-MX" sz="2000" b="1" dirty="0" smtClean="0">
              <a:solidFill>
                <a:schemeClr val="accent3">
                  <a:lumMod val="50000"/>
                </a:schemeClr>
              </a:solidFill>
              <a:latin typeface="Arial Rounded MT Bold" pitchFamily="34" charset="0"/>
            </a:endParaRPr>
          </a:p>
          <a:p>
            <a:r>
              <a:rPr lang="es-MX" sz="1600" b="1" dirty="0" smtClean="0">
                <a:solidFill>
                  <a:schemeClr val="accent3">
                    <a:lumMod val="50000"/>
                  </a:schemeClr>
                </a:solidFill>
                <a:latin typeface="Arial Rounded MT Bold" pitchFamily="34" charset="0"/>
              </a:rPr>
              <a:t>El Lenguaje no verbal: un proceso cognitivo superior indispensable para el ser humano Elizabeth Corrales Navarro. </a:t>
            </a:r>
            <a:r>
              <a:rPr lang="es-ES_tradnl" sz="1600" b="1" dirty="0" smtClean="0">
                <a:solidFill>
                  <a:schemeClr val="accent3">
                    <a:lumMod val="50000"/>
                  </a:schemeClr>
                </a:solidFill>
                <a:latin typeface="Arial Rounded MT Bold" pitchFamily="34" charset="0"/>
              </a:rPr>
              <a:t>https://docplayer.es/24879028-Redalyc-corrales-navarro-elizabeth.html</a:t>
            </a:r>
          </a:p>
          <a:p>
            <a:pPr algn="just">
              <a:lnSpc>
                <a:spcPct val="107000"/>
              </a:lnSpc>
            </a:pPr>
            <a:endParaRPr lang="es-ES_tradnl" sz="1600" b="1" dirty="0" smtClean="0">
              <a:solidFill>
                <a:schemeClr val="accent3">
                  <a:lumMod val="50000"/>
                </a:schemeClr>
              </a:solidFill>
              <a:latin typeface="Arial Rounded MT Bold" pitchFamily="34" charset="0"/>
            </a:endParaRPr>
          </a:p>
          <a:p>
            <a:pPr>
              <a:lnSpc>
                <a:spcPct val="107000"/>
              </a:lnSpc>
            </a:pPr>
            <a:r>
              <a:rPr lang="es-MX" sz="1600" b="1" dirty="0" smtClean="0">
                <a:solidFill>
                  <a:schemeClr val="accent3">
                    <a:lumMod val="50000"/>
                  </a:schemeClr>
                </a:solidFill>
                <a:latin typeface="Arial Rounded MT Bold" pitchFamily="34" charset="0"/>
              </a:rPr>
              <a:t>El Lenguaje Corporal Y Su Significado; https://osodel56.blogspot.com/2016/06/el-lenguaje-corporal-y-su-significado.html</a:t>
            </a:r>
          </a:p>
          <a:p>
            <a:pPr algn="just">
              <a:lnSpc>
                <a:spcPct val="107000"/>
              </a:lnSpc>
            </a:pPr>
            <a:endParaRPr lang="es-MX" sz="1600" b="1" dirty="0" smtClean="0">
              <a:solidFill>
                <a:schemeClr val="accent3">
                  <a:lumMod val="50000"/>
                </a:schemeClr>
              </a:solidFill>
              <a:latin typeface="Arial Rounded MT Bold" pitchFamily="34" charset="0"/>
            </a:endParaRPr>
          </a:p>
          <a:p>
            <a:pPr>
              <a:lnSpc>
                <a:spcPct val="107000"/>
              </a:lnSpc>
            </a:pPr>
            <a:r>
              <a:rPr lang="es-MX" sz="1600" b="1" dirty="0" smtClean="0">
                <a:solidFill>
                  <a:schemeClr val="accent3">
                    <a:lumMod val="50000"/>
                  </a:schemeClr>
                </a:solidFill>
                <a:latin typeface="Arial Rounded MT Bold" pitchFamily="34" charset="0"/>
              </a:rPr>
              <a:t>Unidad cuatro: La comunicación: http://spain-s3-mhe-prod.s3-website-eu-west-1.amazonaws.com/bcv/guide/capitulo/8448175743.pdf</a:t>
            </a:r>
            <a:endParaRPr lang="es-MX" sz="2000" b="1" dirty="0">
              <a:solidFill>
                <a:schemeClr val="accent3">
                  <a:lumMod val="50000"/>
                </a:schemeClr>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6" name="Picture 6" descr="Resultado de imagen para COMUNICACION ORAL VOZ"/>
          <p:cNvPicPr>
            <a:picLocks noChangeAspect="1" noChangeArrowheads="1"/>
          </p:cNvPicPr>
          <p:nvPr/>
        </p:nvPicPr>
        <p:blipFill>
          <a:blip r:embed="rId2" cstate="print"/>
          <a:srcRect/>
          <a:stretch>
            <a:fillRect/>
          </a:stretch>
        </p:blipFill>
        <p:spPr bwMode="auto">
          <a:xfrm>
            <a:off x="827584" y="3833664"/>
            <a:ext cx="2979712" cy="2979712"/>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5" name="Rectangle 1"/>
          <p:cNvSpPr>
            <a:spLocks noChangeArrowheads="1"/>
          </p:cNvSpPr>
          <p:nvPr/>
        </p:nvSpPr>
        <p:spPr bwMode="auto">
          <a:xfrm>
            <a:off x="288032" y="548680"/>
            <a:ext cx="8604448" cy="3663716"/>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2- Dicción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la correcta pronunciación de las palabras. Para lograr una buena dicción es necesaria una correcta articulación, es decir que el movimiento de labios, lengua, dientes y paladar sea específico para la pronunciación de cada vocal, consonante, sílaba y palabra.</a:t>
            </a:r>
          </a:p>
        </p:txBody>
      </p:sp>
      <p:sp>
        <p:nvSpPr>
          <p:cNvPr id="6" name="5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
        <p:nvSpPr>
          <p:cNvPr id="76802" name="AutoShape 2" descr="Resultado de imagen para COMUNICACION ORAL VO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6804" name="AutoShape 4" descr="Resultado de imagen para COMUNICACION ORAL VO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Resultado de imagen para COMUNICACION ORAL FLUIDEZ"/>
          <p:cNvPicPr>
            <a:picLocks noChangeAspect="1" noChangeArrowheads="1"/>
          </p:cNvPicPr>
          <p:nvPr/>
        </p:nvPicPr>
        <p:blipFill>
          <a:blip r:embed="rId2" cstate="print"/>
          <a:srcRect t="12600" b="13901"/>
          <a:stretch>
            <a:fillRect/>
          </a:stretch>
        </p:blipFill>
        <p:spPr bwMode="auto">
          <a:xfrm>
            <a:off x="5757394" y="404664"/>
            <a:ext cx="3135086" cy="1728192"/>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179512" y="1312292"/>
            <a:ext cx="8604448" cy="5141044"/>
          </a:xfrm>
          <a:prstGeom prst="rect">
            <a:avLst/>
          </a:prstGeom>
          <a:no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3- Fluidez</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la capacidad de pronunciar las palabras sin tropiezos, de forma continua y haciendo las pausas en los lugares necesarios para que el interlocutor entienda correctamente la idea expresada.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En este aspecto, la velocidad al hablar es fundamental. No debe ser tan rápida como para atropellar las palabras, ni tan lenta que dificulte la comprensión general de la idea o aburra a la audiencia.</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144016" y="620688"/>
            <a:ext cx="8820472" cy="5879708"/>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4- Volumen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la intensidad que se le da a la voz al hablar. El mayor o menor volumen de la voz vendrá determinado, entre otras cosas, por las características del recinto (si es muy alto, si es muy grande, si es muy ruidoso) y de la cantidad de personas a las cuales se dirige el hablante.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No es lo mismo hablar a una sola persona que a un auditorio lleno de gente. No se habla con el mismo volumen a un puñado de estudiantes atentos dentro de un salón de clases, que a un numeroso grupo de personas en una reunión callejera.</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144016" y="476672"/>
            <a:ext cx="8892480" cy="5879708"/>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5- Ritmo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Como en un baile, la comunicación oral debe tener un ritmo y una cadencia que ayude a lograr el objetivo planteado.</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Si se habla muy rápido y sin pausas, el oyente tendrá que hacer un esfuerzo extra para tratar de entender lo que se dice y es posible que se canse o desista.</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Si por el contrario, se habla muy lento, el oyente también puede extraviarse o aburrirse, costándole unir las ideas y entender el todo.</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El ritmo debe tener una cadencia y cambiar en función del objetivo y contenido del mensaje. Estos cambios ayudan a mantener el interés de la audiencia.</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288032" y="692696"/>
            <a:ext cx="8604448" cy="5879708"/>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6- Claridad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Tiene que ver con la precisión de lo hablado. Sin irse por las ramas, sin demorarse en detalles que no son importantes o que no aportan nada a la idea central del discurso.</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También tiene que ver con la correcta selección de las palabras en función de la audiencia. Es necesario manejar códigos culturales comunes, lo que se vulgarmente se dice “hablar el mismo idioma”.</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Por ejemplo, un doctor en física nuclear tendrá que adaptar su discurso al explicar sus experimentos a chicos de la escuela primaria.</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Resultado de imagen para COMUNICACION COHERENCIA"/>
          <p:cNvPicPr>
            <a:picLocks noChangeAspect="1" noChangeArrowheads="1"/>
          </p:cNvPicPr>
          <p:nvPr/>
        </p:nvPicPr>
        <p:blipFill>
          <a:blip r:embed="rId2" cstate="print"/>
          <a:srcRect/>
          <a:stretch>
            <a:fillRect/>
          </a:stretch>
        </p:blipFill>
        <p:spPr bwMode="auto">
          <a:xfrm>
            <a:off x="2411760" y="4435376"/>
            <a:ext cx="3168352" cy="2385807"/>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5" name="Rectangle 1"/>
          <p:cNvSpPr>
            <a:spLocks noChangeArrowheads="1"/>
          </p:cNvSpPr>
          <p:nvPr/>
        </p:nvSpPr>
        <p:spPr bwMode="auto">
          <a:xfrm>
            <a:off x="216024" y="476672"/>
            <a:ext cx="8604448" cy="4402380"/>
          </a:xfrm>
          <a:prstGeom prst="rect">
            <a:avLst/>
          </a:prstGeom>
          <a:no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7- Coherencia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La expresión oral debe tener un orden lógico en donde exista una idea principal alrededor de la cual gire la alocución.</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Debe evitarse saltar de un tema a otro constantemente, pues se corre el riesgo de perder la idea original.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A partir de esta idea principal se desprenderán ideas secundarias.</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179512" y="476672"/>
            <a:ext cx="8820472" cy="4033048"/>
          </a:xfrm>
          <a:prstGeom prst="rect">
            <a:avLst/>
          </a:prstGeom>
          <a:solidFill>
            <a:srgbClr val="FFFFFF"/>
          </a:solid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8- Emotividad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una de las grandes ventajas que tiene la expresión oral sobre la expresión escrita.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Es la capacidad del hablante para imprimirle a sus palabras la emoción indicada en cada caso; esto será de mucha ayuda a la hora de ser bien entendido y lograr empatía.</a:t>
            </a: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pic>
        <p:nvPicPr>
          <p:cNvPr id="79874" name="Picture 2" descr="Resultado de imagen para COMUNICACION EMOTIVIDAD"/>
          <p:cNvPicPr>
            <a:picLocks noChangeAspect="1" noChangeArrowheads="1"/>
          </p:cNvPicPr>
          <p:nvPr/>
        </p:nvPicPr>
        <p:blipFill>
          <a:blip r:embed="rId2" cstate="print"/>
          <a:srcRect b="66857"/>
          <a:stretch>
            <a:fillRect/>
          </a:stretch>
        </p:blipFill>
        <p:spPr bwMode="auto">
          <a:xfrm>
            <a:off x="683568" y="4437112"/>
            <a:ext cx="4762500" cy="1878336"/>
          </a:xfrm>
          <a:prstGeom prst="rect">
            <a:avLst/>
          </a:prstGeom>
          <a:noFill/>
        </p:spPr>
      </p:pic>
      <p:pic>
        <p:nvPicPr>
          <p:cNvPr id="10" name="Picture 2" descr="Resultado de imagen para COMUNICACION EMOTIVIDAD"/>
          <p:cNvPicPr>
            <a:picLocks noChangeAspect="1" noChangeArrowheads="1"/>
          </p:cNvPicPr>
          <p:nvPr/>
        </p:nvPicPr>
        <p:blipFill>
          <a:blip r:embed="rId2" cstate="print"/>
          <a:srcRect l="38009" t="64799" b="2166"/>
          <a:stretch>
            <a:fillRect/>
          </a:stretch>
        </p:blipFill>
        <p:spPr bwMode="auto">
          <a:xfrm>
            <a:off x="5436096" y="4437112"/>
            <a:ext cx="2952328" cy="187220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Resultado de imagen para COMUNICACION VOCABULARIO"/>
          <p:cNvPicPr>
            <a:picLocks noChangeAspect="1" noChangeArrowheads="1"/>
          </p:cNvPicPr>
          <p:nvPr/>
        </p:nvPicPr>
        <p:blipFill>
          <a:blip r:embed="rId2" cstate="print"/>
          <a:srcRect/>
          <a:stretch>
            <a:fillRect/>
          </a:stretch>
        </p:blipFill>
        <p:spPr bwMode="auto">
          <a:xfrm>
            <a:off x="1979712" y="4000500"/>
            <a:ext cx="3067050" cy="2857500"/>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025" name="Rectangle 1"/>
          <p:cNvSpPr>
            <a:spLocks noChangeArrowheads="1"/>
          </p:cNvSpPr>
          <p:nvPr/>
        </p:nvSpPr>
        <p:spPr bwMode="auto">
          <a:xfrm>
            <a:off x="179512" y="642154"/>
            <a:ext cx="8820472" cy="4402380"/>
          </a:xfrm>
          <a:prstGeom prst="rect">
            <a:avLst/>
          </a:prstGeom>
          <a:no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9- Vocabulario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Mientras más palabras maneje la persona que habla, mayor efectividad tendrá su mensaje. Sin embargo, debe utilizarse siempre un léxico que sea entendible por la audiencia.</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La riqueza de vocabulario y el uso de sinónimos, son destrezas que se adquieren con el ejercicio constante de la lectura.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Resultado de imagen para COMUNICACION  MENSAJE"/>
          <p:cNvPicPr>
            <a:picLocks noChangeAspect="1" noChangeArrowheads="1"/>
          </p:cNvPicPr>
          <p:nvPr/>
        </p:nvPicPr>
        <p:blipFill>
          <a:blip r:embed="rId2" cstate="print"/>
          <a:srcRect/>
          <a:stretch>
            <a:fillRect/>
          </a:stretch>
        </p:blipFill>
        <p:spPr bwMode="auto">
          <a:xfrm>
            <a:off x="1187624" y="4293096"/>
            <a:ext cx="2689854" cy="2407420"/>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13" name="12 Rectángulo"/>
          <p:cNvSpPr/>
          <p:nvPr/>
        </p:nvSpPr>
        <p:spPr>
          <a:xfrm>
            <a:off x="2286000" y="3105835"/>
            <a:ext cx="4572000" cy="369332"/>
          </a:xfrm>
          <a:prstGeom prst="rect">
            <a:avLst/>
          </a:prstGeom>
        </p:spPr>
        <p:txBody>
          <a:bodyPr>
            <a:spAutoFit/>
          </a:bodyPr>
          <a:lstStyle/>
          <a:p>
            <a:r>
              <a:rPr lang="es-MX" dirty="0" smtClean="0"/>
              <a:t>	</a:t>
            </a:r>
          </a:p>
        </p:txBody>
      </p:sp>
      <p:sp>
        <p:nvSpPr>
          <p:cNvPr id="1025" name="Rectangle 1"/>
          <p:cNvSpPr>
            <a:spLocks noChangeArrowheads="1"/>
          </p:cNvSpPr>
          <p:nvPr/>
        </p:nvSpPr>
        <p:spPr bwMode="auto">
          <a:xfrm>
            <a:off x="216024" y="476672"/>
            <a:ext cx="8820472" cy="4402380"/>
          </a:xfrm>
          <a:prstGeom prst="rect">
            <a:avLst/>
          </a:prstGeom>
          <a:noFill/>
          <a:ln w="9525">
            <a:noFill/>
            <a:miter lim="800000"/>
            <a:headEnd/>
            <a:tailEnd/>
          </a:ln>
          <a:effectLst/>
        </p:spPr>
        <p:txBody>
          <a:bodyPr vert="horz" wrap="square" lIns="0" tIns="206310" rIns="0" bIns="13013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strike="noStrike" cap="none" normalizeH="0" baseline="0" dirty="0" smtClean="0">
                <a:ln>
                  <a:noFill/>
                </a:ln>
                <a:solidFill>
                  <a:schemeClr val="accent3">
                    <a:lumMod val="50000"/>
                  </a:schemeClr>
                </a:solidFill>
                <a:effectLst/>
                <a:latin typeface="Arial Rounded MT Bold" pitchFamily="34" charset="0"/>
                <a:cs typeface="Arial" pitchFamily="34" charset="0"/>
              </a:rPr>
              <a:t>Principales cualidades de la expresión 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1" i="0" u="none" strike="noStrike" cap="none" normalizeH="0" baseline="0" dirty="0" smtClean="0">
                <a:ln>
                  <a:noFill/>
                </a:ln>
                <a:solidFill>
                  <a:schemeClr val="accent3">
                    <a:lumMod val="50000"/>
                  </a:schemeClr>
                </a:solidFill>
                <a:effectLst/>
                <a:latin typeface="Arial Rounded MT Bold" pitchFamily="34" charset="0"/>
                <a:cs typeface="Arial" pitchFamily="34" charset="0"/>
              </a:rPr>
              <a:t>10- Estructura del mensaje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Antes de comenzar a hablar, se tiene que tener clara la idea que se quiere transmitir. Para esto el hablante se puede apoyar en material escrito.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rPr>
              <a:t>Divagar no es recomendable. El lenguaje debe ser sencillo y directo, pensado para cumplir un objetivo específico.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
        <p:nvSpPr>
          <p:cNvPr id="7" name="6 Rectángulo"/>
          <p:cNvSpPr/>
          <p:nvPr/>
        </p:nvSpPr>
        <p:spPr>
          <a:xfrm>
            <a:off x="5148064" y="6495147"/>
            <a:ext cx="3888432" cy="246221"/>
          </a:xfrm>
          <a:prstGeom prst="rect">
            <a:avLst/>
          </a:prstGeom>
          <a:solidFill>
            <a:schemeClr val="accent3">
              <a:lumMod val="50000"/>
            </a:schemeClr>
          </a:solidFill>
        </p:spPr>
        <p:txBody>
          <a:bodyPr wrap="square">
            <a:spAutoFit/>
          </a:bodyPr>
          <a:lstStyle/>
          <a:p>
            <a:r>
              <a:rPr lang="es-MX" sz="1000" dirty="0" smtClean="0">
                <a:solidFill>
                  <a:schemeClr val="bg1"/>
                </a:solidFill>
              </a:rPr>
              <a:t>FUENTE</a:t>
            </a:r>
            <a:r>
              <a:rPr lang="es-MX" sz="1000" dirty="0" smtClean="0">
                <a:solidFill>
                  <a:schemeClr val="bg1"/>
                </a:solidFill>
              </a:rPr>
              <a:t>: https://www.lifeder.com/cualidades-expresion-oral/</a:t>
            </a:r>
            <a:endParaRPr lang="es-MX" sz="1000"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descr="no verbales 1.jpg"/>
          <p:cNvPicPr>
            <a:picLocks noChangeAspect="1"/>
          </p:cNvPicPr>
          <p:nvPr/>
        </p:nvPicPr>
        <p:blipFill>
          <a:blip r:embed="rId2" cstate="print"/>
          <a:srcRect t="65704" r="66479"/>
          <a:stretch>
            <a:fillRect/>
          </a:stretch>
        </p:blipFill>
        <p:spPr>
          <a:xfrm>
            <a:off x="7127776" y="404664"/>
            <a:ext cx="2016224" cy="2062844"/>
          </a:xfrm>
          <a:prstGeom prst="rect">
            <a:avLst/>
          </a:prstGeom>
        </p:spPr>
      </p:pic>
      <p:pic>
        <p:nvPicPr>
          <p:cNvPr id="11" name="10 Imagen" descr="no verbales 1.jpg"/>
          <p:cNvPicPr>
            <a:picLocks noChangeAspect="1"/>
          </p:cNvPicPr>
          <p:nvPr/>
        </p:nvPicPr>
        <p:blipFill>
          <a:blip r:embed="rId2" cstate="print"/>
          <a:srcRect t="33520" r="66479" b="34156"/>
          <a:stretch>
            <a:fillRect/>
          </a:stretch>
        </p:blipFill>
        <p:spPr>
          <a:xfrm>
            <a:off x="179512" y="404664"/>
            <a:ext cx="2016224" cy="1944216"/>
          </a:xfrm>
          <a:prstGeom prst="rect">
            <a:avLst/>
          </a:prstGeom>
        </p:spPr>
      </p:pic>
      <p:pic>
        <p:nvPicPr>
          <p:cNvPr id="10" name="9 Imagen" descr="no verbales 1.jpg"/>
          <p:cNvPicPr>
            <a:picLocks noChangeAspect="1"/>
          </p:cNvPicPr>
          <p:nvPr/>
        </p:nvPicPr>
        <p:blipFill>
          <a:blip r:embed="rId2" cstate="print"/>
          <a:srcRect l="67067" r="181" b="65948"/>
          <a:stretch>
            <a:fillRect/>
          </a:stretch>
        </p:blipFill>
        <p:spPr>
          <a:xfrm>
            <a:off x="395536" y="4883446"/>
            <a:ext cx="1800200" cy="1871637"/>
          </a:xfrm>
          <a:prstGeom prst="rect">
            <a:avLst/>
          </a:prstGeom>
        </p:spPr>
      </p:pic>
      <p:pic>
        <p:nvPicPr>
          <p:cNvPr id="6" name="5 Imagen" descr="no verbales 1.jpg"/>
          <p:cNvPicPr>
            <a:picLocks noChangeAspect="1"/>
          </p:cNvPicPr>
          <p:nvPr/>
        </p:nvPicPr>
        <p:blipFill>
          <a:blip r:embed="rId2" cstate="print"/>
          <a:srcRect l="33635" t="66282" r="33496"/>
          <a:stretch>
            <a:fillRect/>
          </a:stretch>
        </p:blipFill>
        <p:spPr>
          <a:xfrm>
            <a:off x="7020272" y="4725144"/>
            <a:ext cx="1958223" cy="2008787"/>
          </a:xfrm>
          <a:prstGeom prst="rect">
            <a:avLst/>
          </a:prstGeom>
        </p:spPr>
      </p:pic>
      <p:pic>
        <p:nvPicPr>
          <p:cNvPr id="7" name="6 Imagen" descr="no verbales 1.jpg"/>
          <p:cNvPicPr>
            <a:picLocks noChangeAspect="1"/>
          </p:cNvPicPr>
          <p:nvPr/>
        </p:nvPicPr>
        <p:blipFill>
          <a:blip r:embed="rId2" cstate="print"/>
          <a:srcRect l="32756" t="32570" r="32933" b="33119"/>
          <a:stretch>
            <a:fillRect/>
          </a:stretch>
        </p:blipFill>
        <p:spPr>
          <a:xfrm>
            <a:off x="4716016" y="4653136"/>
            <a:ext cx="2160240" cy="2160240"/>
          </a:xfrm>
          <a:prstGeom prst="rect">
            <a:avLst/>
          </a:prstGeom>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251520" y="1462132"/>
            <a:ext cx="8640960" cy="3046988"/>
          </a:xfrm>
          <a:prstGeom prst="rect">
            <a:avLst/>
          </a:prstGeom>
        </p:spPr>
        <p:txBody>
          <a:bodyPr wrap="square">
            <a:spAutoFit/>
          </a:bodyPr>
          <a:lstStyle/>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lvl="0" algn="ctr" fontAlgn="base">
              <a:spcBef>
                <a:spcPct val="0"/>
              </a:spcBef>
              <a:spcAft>
                <a:spcPct val="0"/>
              </a:spcAft>
            </a:pPr>
            <a:r>
              <a:rPr lang="es-MX" sz="2400" b="1" dirty="0" smtClean="0">
                <a:solidFill>
                  <a:schemeClr val="accent3">
                    <a:lumMod val="50000"/>
                  </a:schemeClr>
                </a:solidFill>
                <a:latin typeface="Arial Rounded MT Bold" pitchFamily="34" charset="0"/>
              </a:rPr>
              <a:t>*Expresión no verbal. </a:t>
            </a:r>
          </a:p>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lvl="0" algn="ctr" fontAlgn="base">
              <a:spcBef>
                <a:spcPct val="0"/>
              </a:spcBef>
              <a:spcAft>
                <a:spcPct val="0"/>
              </a:spcAft>
            </a:pPr>
            <a:r>
              <a:rPr lang="es-MX" sz="2400" b="1" dirty="0" smtClean="0">
                <a:solidFill>
                  <a:schemeClr val="accent3">
                    <a:lumMod val="50000"/>
                  </a:schemeClr>
                </a:solidFill>
                <a:latin typeface="Arial Rounded MT Bold" pitchFamily="34" charset="0"/>
              </a:rPr>
              <a:t>*Códigos no verbales (</a:t>
            </a:r>
            <a:r>
              <a:rPr lang="es-MX" sz="2400" b="1" dirty="0" err="1" smtClean="0">
                <a:solidFill>
                  <a:schemeClr val="accent3">
                    <a:lumMod val="50000"/>
                  </a:schemeClr>
                </a:solidFill>
                <a:latin typeface="Arial Rounded MT Bold" pitchFamily="34" charset="0"/>
              </a:rPr>
              <a:t>Kinesia</a:t>
            </a:r>
            <a:r>
              <a:rPr lang="es-MX" sz="2400" b="1" dirty="0" smtClean="0">
                <a:solidFill>
                  <a:schemeClr val="accent3">
                    <a:lumMod val="50000"/>
                  </a:schemeClr>
                </a:solidFill>
                <a:latin typeface="Arial Rounded MT Bold" pitchFamily="34" charset="0"/>
              </a:rPr>
              <a:t> o </a:t>
            </a:r>
            <a:r>
              <a:rPr lang="es-MX" sz="2400" b="1" dirty="0" err="1" smtClean="0">
                <a:solidFill>
                  <a:schemeClr val="accent3">
                    <a:lumMod val="50000"/>
                  </a:schemeClr>
                </a:solidFill>
                <a:latin typeface="Arial Rounded MT Bold" pitchFamily="34" charset="0"/>
              </a:rPr>
              <a:t>kinestesia</a:t>
            </a:r>
            <a:r>
              <a:rPr lang="es-MX" sz="2400" b="1" dirty="0" smtClean="0">
                <a:solidFill>
                  <a:schemeClr val="accent3">
                    <a:lumMod val="50000"/>
                  </a:schemeClr>
                </a:solidFill>
                <a:latin typeface="Arial Rounded MT Bold" pitchFamily="34" charset="0"/>
              </a:rPr>
              <a:t>, </a:t>
            </a:r>
            <a:r>
              <a:rPr lang="es-MX" sz="2400" b="1" dirty="0" err="1" smtClean="0">
                <a:solidFill>
                  <a:schemeClr val="accent3">
                    <a:lumMod val="50000"/>
                  </a:schemeClr>
                </a:solidFill>
                <a:latin typeface="Arial Rounded MT Bold" pitchFamily="34" charset="0"/>
              </a:rPr>
              <a:t>proxemia</a:t>
            </a:r>
            <a:r>
              <a:rPr lang="es-MX" sz="2400" b="1" dirty="0" smtClean="0">
                <a:solidFill>
                  <a:schemeClr val="accent3">
                    <a:lumMod val="50000"/>
                  </a:schemeClr>
                </a:solidFill>
                <a:latin typeface="Arial Rounded MT Bold" pitchFamily="34" charset="0"/>
              </a:rPr>
              <a:t>, </a:t>
            </a:r>
            <a:r>
              <a:rPr lang="es-MX" sz="2400" b="1" dirty="0" err="1" smtClean="0">
                <a:solidFill>
                  <a:schemeClr val="accent3">
                    <a:lumMod val="50000"/>
                  </a:schemeClr>
                </a:solidFill>
                <a:latin typeface="Arial Rounded MT Bold" pitchFamily="34" charset="0"/>
              </a:rPr>
              <a:t>paralenguaje</a:t>
            </a:r>
            <a:r>
              <a:rPr lang="es-MX" sz="2400" b="1" dirty="0" smtClean="0">
                <a:solidFill>
                  <a:schemeClr val="accent3">
                    <a:lumMod val="50000"/>
                  </a:schemeClr>
                </a:solidFill>
                <a:latin typeface="Arial Rounded MT Bold" pitchFamily="34" charset="0"/>
              </a:rPr>
              <a:t>). </a:t>
            </a:r>
          </a:p>
          <a:p>
            <a:pPr lvl="0" algn="ctr" fontAlgn="base">
              <a:spcBef>
                <a:spcPct val="0"/>
              </a:spcBef>
              <a:spcAft>
                <a:spcPct val="0"/>
              </a:spcAft>
            </a:pPr>
            <a:endParaRPr lang="es-MX" sz="2400" b="1" dirty="0" smtClean="0">
              <a:solidFill>
                <a:schemeClr val="accent3">
                  <a:lumMod val="50000"/>
                </a:schemeClr>
              </a:solidFill>
              <a:latin typeface="Arial Rounded MT Bold" pitchFamily="34" charset="0"/>
            </a:endParaRPr>
          </a:p>
          <a:p>
            <a:pPr lvl="0" algn="ctr" fontAlgn="base">
              <a:spcBef>
                <a:spcPct val="0"/>
              </a:spcBef>
              <a:spcAft>
                <a:spcPct val="0"/>
              </a:spcAft>
            </a:pPr>
            <a:r>
              <a:rPr lang="es-MX" sz="2400" b="1" dirty="0" smtClean="0">
                <a:solidFill>
                  <a:schemeClr val="accent3">
                    <a:lumMod val="50000"/>
                  </a:schemeClr>
                </a:solidFill>
                <a:latin typeface="Arial Rounded MT Bold" pitchFamily="34" charset="0"/>
              </a:rPr>
              <a:t>*Tipos de comunicación no verbal (señales, posturas, gestos…). </a:t>
            </a:r>
          </a:p>
        </p:txBody>
      </p:sp>
      <p:pic>
        <p:nvPicPr>
          <p:cNvPr id="5" name="4 Imagen" descr="no verbales 1.jpg"/>
          <p:cNvPicPr>
            <a:picLocks noChangeAspect="1"/>
          </p:cNvPicPr>
          <p:nvPr/>
        </p:nvPicPr>
        <p:blipFill>
          <a:blip r:embed="rId2" cstate="print"/>
          <a:srcRect r="66479" b="66935"/>
          <a:stretch>
            <a:fillRect/>
          </a:stretch>
        </p:blipFill>
        <p:spPr>
          <a:xfrm>
            <a:off x="2411760" y="4752528"/>
            <a:ext cx="2016224" cy="1988840"/>
          </a:xfrm>
          <a:prstGeom prst="rect">
            <a:avLst/>
          </a:prstGeom>
        </p:spPr>
      </p:pic>
      <p:sp>
        <p:nvSpPr>
          <p:cNvPr id="13" name="12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179512" y="2060848"/>
            <a:ext cx="2304256" cy="2304256"/>
          </a:xfrm>
          <a:prstGeom prst="rect">
            <a:avLst/>
          </a:prstGeom>
          <a:noFill/>
        </p:spPr>
      </p:pic>
      <p:sp>
        <p:nvSpPr>
          <p:cNvPr id="7" name="6 Rectángulo"/>
          <p:cNvSpPr/>
          <p:nvPr/>
        </p:nvSpPr>
        <p:spPr>
          <a:xfrm>
            <a:off x="539552" y="872128"/>
            <a:ext cx="8280920" cy="5262979"/>
          </a:xfrm>
          <a:prstGeom prst="rect">
            <a:avLst/>
          </a:prstGeom>
        </p:spPr>
        <p:txBody>
          <a:bodyPr wrap="square">
            <a:spAutoFit/>
          </a:bodyPr>
          <a:lstStyle/>
          <a:p>
            <a:pPr lvl="0" algn="just" fontAlgn="base">
              <a:spcBef>
                <a:spcPct val="0"/>
              </a:spcBef>
              <a:spcAft>
                <a:spcPct val="0"/>
              </a:spcAft>
            </a:pPr>
            <a:r>
              <a:rPr lang="es-ES_tradnl" sz="2400" b="1" dirty="0" smtClean="0">
                <a:solidFill>
                  <a:schemeClr val="accent3">
                    <a:lumMod val="50000"/>
                  </a:schemeClr>
                </a:solidFill>
                <a:latin typeface="Arial Rounded MT Bold" pitchFamily="34" charset="0"/>
                <a:ea typeface="Arial Unicode MS"/>
                <a:cs typeface="Arial" pitchFamily="34" charset="0"/>
              </a:rPr>
              <a:t>Este material presentado responde a una parte del Programa de Estudios COMUNICACIÓN PROFESIONAL EN ENFERMERIA y de la Unidad de Aprendizaje de COMUNICACIÓN ORAL Y NO VERBAL, ubicándose en  la unidad II, los</a:t>
            </a:r>
            <a:r>
              <a:rPr lang="es-ES_tradnl" sz="2400" b="1" dirty="0" smtClean="0">
                <a:solidFill>
                  <a:schemeClr val="accent3">
                    <a:lumMod val="50000"/>
                  </a:schemeClr>
                </a:solidFill>
                <a:latin typeface="Arial Rounded MT Bold" pitchFamily="34" charset="0"/>
                <a:ea typeface="Arial Unicode MS"/>
                <a:cs typeface="Arial"/>
              </a:rPr>
              <a:t> temas son: </a:t>
            </a:r>
          </a:p>
          <a:p>
            <a:pPr lvl="0" algn="just" fontAlgn="base">
              <a:spcBef>
                <a:spcPct val="0"/>
              </a:spcBef>
              <a:spcAft>
                <a:spcPct val="0"/>
              </a:spcAft>
            </a:pPr>
            <a:endParaRPr lang="es-ES_tradnl" sz="2400" b="1" dirty="0" smtClean="0">
              <a:solidFill>
                <a:schemeClr val="accent3">
                  <a:lumMod val="50000"/>
                </a:schemeClr>
              </a:solidFill>
              <a:latin typeface="Arial Rounded MT Bold" pitchFamily="34" charset="0"/>
              <a:ea typeface="Arial Unicode MS"/>
              <a:cs typeface="Arial"/>
            </a:endParaRPr>
          </a:p>
          <a:p>
            <a:r>
              <a:rPr lang="es-MX" sz="2400" b="1" dirty="0" smtClean="0">
                <a:solidFill>
                  <a:schemeClr val="accent3">
                    <a:lumMod val="50000"/>
                  </a:schemeClr>
                </a:solidFill>
                <a:latin typeface="Arial Rounded MT Bold" pitchFamily="34" charset="0"/>
              </a:rPr>
              <a:t>2.1 Definir la comunicación oral y la no verbal. </a:t>
            </a:r>
          </a:p>
          <a:p>
            <a:endParaRPr lang="es-MX" sz="2400" b="1" dirty="0" smtClean="0">
              <a:solidFill>
                <a:schemeClr val="accent3">
                  <a:lumMod val="50000"/>
                </a:schemeClr>
              </a:solidFill>
              <a:latin typeface="Arial Rounded MT Bold" pitchFamily="34" charset="0"/>
            </a:endParaRPr>
          </a:p>
          <a:p>
            <a:r>
              <a:rPr lang="es-MX" sz="2400" b="1" dirty="0" smtClean="0">
                <a:solidFill>
                  <a:schemeClr val="accent3">
                    <a:lumMod val="50000"/>
                  </a:schemeClr>
                </a:solidFill>
                <a:latin typeface="Arial Rounded MT Bold" pitchFamily="34" charset="0"/>
              </a:rPr>
              <a:t>2.2 Formas de comunicación oral y no verbal. </a:t>
            </a:r>
          </a:p>
          <a:p>
            <a:endParaRPr lang="es-MX" sz="2400" b="1" dirty="0" smtClean="0">
              <a:solidFill>
                <a:schemeClr val="accent3">
                  <a:lumMod val="50000"/>
                </a:schemeClr>
              </a:solidFill>
              <a:latin typeface="Arial Rounded MT Bold" pitchFamily="34" charset="0"/>
            </a:endParaRPr>
          </a:p>
          <a:p>
            <a:r>
              <a:rPr lang="es-MX" sz="2400" b="1" dirty="0" smtClean="0">
                <a:solidFill>
                  <a:schemeClr val="accent3">
                    <a:lumMod val="50000"/>
                  </a:schemeClr>
                </a:solidFill>
                <a:latin typeface="Arial Rounded MT Bold" pitchFamily="34" charset="0"/>
              </a:rPr>
              <a:t>2.3 Tipos de comunicación oral y no verbal. </a:t>
            </a:r>
          </a:p>
          <a:p>
            <a:endParaRPr lang="es-MX" sz="2400" b="1" dirty="0" smtClean="0">
              <a:solidFill>
                <a:schemeClr val="accent3">
                  <a:lumMod val="50000"/>
                </a:schemeClr>
              </a:solidFill>
              <a:latin typeface="Arial Rounded MT Bold" pitchFamily="34" charset="0"/>
            </a:endParaRPr>
          </a:p>
          <a:p>
            <a:r>
              <a:rPr lang="es-MX" sz="2400" b="1" dirty="0" smtClean="0">
                <a:solidFill>
                  <a:schemeClr val="accent3">
                    <a:lumMod val="50000"/>
                  </a:schemeClr>
                </a:solidFill>
                <a:latin typeface="Arial Rounded MT Bold" pitchFamily="34" charset="0"/>
              </a:rPr>
              <a:t>2.4 Características y cualidades de la comunicación oral y no verbal. </a:t>
            </a:r>
            <a:r>
              <a:rPr lang="es-MX" sz="2400"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260648"/>
            <a:ext cx="7704856" cy="769441"/>
          </a:xfrm>
          <a:prstGeom prst="rect">
            <a:avLst/>
          </a:prstGeom>
        </p:spPr>
        <p:txBody>
          <a:bodyPr wrap="square">
            <a:spAutoFit/>
          </a:bodyPr>
          <a:lstStyle/>
          <a:p>
            <a:pPr lvl="0" algn="ctr" fontAlgn="base">
              <a:spcBef>
                <a:spcPct val="0"/>
              </a:spcBef>
              <a:spcAft>
                <a:spcPct val="0"/>
              </a:spcAft>
            </a:pPr>
            <a:r>
              <a:rPr lang="es-MX" sz="4400" b="1" dirty="0" smtClean="0">
                <a:solidFill>
                  <a:schemeClr val="accent3">
                    <a:lumMod val="50000"/>
                  </a:schemeClr>
                </a:solidFill>
                <a:latin typeface="Arial Rounded MT Bold" pitchFamily="34" charset="0"/>
              </a:rPr>
              <a:t>*Expresión no verbal. </a:t>
            </a:r>
          </a:p>
        </p:txBody>
      </p:sp>
      <p:pic>
        <p:nvPicPr>
          <p:cNvPr id="52226" name="Picture 2" descr="Resultado de imagen para personas con pulgar arriba"/>
          <p:cNvPicPr>
            <a:picLocks noChangeAspect="1" noChangeArrowheads="1"/>
          </p:cNvPicPr>
          <p:nvPr/>
        </p:nvPicPr>
        <p:blipFill>
          <a:blip r:embed="rId2" cstate="print"/>
          <a:srcRect/>
          <a:stretch>
            <a:fillRect/>
          </a:stretch>
        </p:blipFill>
        <p:spPr bwMode="auto">
          <a:xfrm>
            <a:off x="827584" y="1340768"/>
            <a:ext cx="7575798" cy="5050531"/>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79512" y="3356992"/>
            <a:ext cx="4392488" cy="1569660"/>
          </a:xfrm>
          <a:prstGeom prst="rect">
            <a:avLst/>
          </a:prstGeom>
        </p:spPr>
        <p:txBody>
          <a:bodyPr wrap="square">
            <a:spAutoFit/>
          </a:bodyPr>
          <a:lstStyle/>
          <a:p>
            <a:pPr algn="just"/>
            <a:r>
              <a:rPr lang="es-MX" sz="2400" dirty="0" smtClean="0">
                <a:solidFill>
                  <a:schemeClr val="accent3">
                    <a:lumMod val="50000"/>
                  </a:schemeClr>
                </a:solidFill>
                <a:latin typeface="Arial Rounded MT Bold" pitchFamily="34" charset="0"/>
              </a:rPr>
              <a:t>En una audiencia se procesa simultáneamente el aspecto verbal y el no -verbal. </a:t>
            </a:r>
            <a:endParaRPr lang="es-MX" sz="2400" dirty="0">
              <a:solidFill>
                <a:schemeClr val="accent3">
                  <a:lumMod val="50000"/>
                </a:schemeClr>
              </a:solidFill>
              <a:latin typeface="Arial Rounded MT Bold" pitchFamily="34" charset="0"/>
            </a:endParaRPr>
          </a:p>
        </p:txBody>
      </p:sp>
      <p:sp>
        <p:nvSpPr>
          <p:cNvPr id="10" name="9 Rectángulo"/>
          <p:cNvSpPr/>
          <p:nvPr/>
        </p:nvSpPr>
        <p:spPr>
          <a:xfrm>
            <a:off x="107504" y="6536377"/>
            <a:ext cx="8892480" cy="276999"/>
          </a:xfrm>
          <a:prstGeom prst="rect">
            <a:avLst/>
          </a:prstGeom>
          <a:solidFill>
            <a:schemeClr val="accent3">
              <a:lumMod val="50000"/>
            </a:schemeClr>
          </a:solidFill>
          <a:ln w="9525">
            <a:solidFill>
              <a:schemeClr val="tx1"/>
            </a:solidFill>
          </a:ln>
        </p:spPr>
        <p:txBody>
          <a:bodyPr wrap="square">
            <a:spAutoFit/>
          </a:bodyPr>
          <a:lstStyle/>
          <a:p>
            <a:pPr marL="400050" indent="-400050" algn="just"/>
            <a:r>
              <a:rPr lang="es-MX" sz="1200" b="1" dirty="0" smtClean="0">
                <a:solidFill>
                  <a:schemeClr val="bg1"/>
                </a:solidFill>
                <a:latin typeface="Arial" pitchFamily="34" charset="0"/>
                <a:cs typeface="Arial" pitchFamily="34" charset="0"/>
              </a:rPr>
              <a:t>Fuente: </a:t>
            </a:r>
            <a:r>
              <a:rPr lang="es-MX" sz="1200" dirty="0" smtClean="0">
                <a:solidFill>
                  <a:schemeClr val="bg1"/>
                </a:solidFill>
              </a:rPr>
              <a:t>El lenguaje no verbal: un proceso cognitivo superior indispensable para el ser humano Elizabeth Corrales Navarro. </a:t>
            </a:r>
          </a:p>
        </p:txBody>
      </p:sp>
      <p:pic>
        <p:nvPicPr>
          <p:cNvPr id="11266" name="Picture 2" descr="Imagen relacionada"/>
          <p:cNvPicPr>
            <a:picLocks noChangeAspect="1" noChangeArrowheads="1"/>
          </p:cNvPicPr>
          <p:nvPr/>
        </p:nvPicPr>
        <p:blipFill>
          <a:blip r:embed="rId2" cstate="print"/>
          <a:srcRect l="20790" r="19991" b="21503"/>
          <a:stretch>
            <a:fillRect/>
          </a:stretch>
        </p:blipFill>
        <p:spPr bwMode="auto">
          <a:xfrm>
            <a:off x="4644008" y="3140967"/>
            <a:ext cx="4392488" cy="3240361"/>
          </a:xfrm>
          <a:prstGeom prst="rect">
            <a:avLst/>
          </a:prstGeom>
          <a:noFill/>
        </p:spPr>
      </p:pic>
      <p:sp>
        <p:nvSpPr>
          <p:cNvPr id="12" name="11 Rectángulo"/>
          <p:cNvSpPr/>
          <p:nvPr/>
        </p:nvSpPr>
        <p:spPr>
          <a:xfrm>
            <a:off x="179512" y="692696"/>
            <a:ext cx="8784976" cy="2308324"/>
          </a:xfrm>
          <a:prstGeom prst="rect">
            <a:avLst/>
          </a:prstGeom>
        </p:spPr>
        <p:txBody>
          <a:bodyPr wrap="square">
            <a:spAutoFit/>
          </a:bodyPr>
          <a:lstStyle/>
          <a:p>
            <a:r>
              <a:rPr lang="es-MX" sz="2400" dirty="0" smtClean="0">
                <a:solidFill>
                  <a:schemeClr val="accent3">
                    <a:lumMod val="50000"/>
                  </a:schemeClr>
                </a:solidFill>
                <a:latin typeface="Arial Rounded MT Bold" pitchFamily="34" charset="0"/>
              </a:rPr>
              <a:t>Expresión no verbal:</a:t>
            </a:r>
          </a:p>
          <a:p>
            <a:endParaRPr lang="es-MX" sz="2400" dirty="0" smtClean="0">
              <a:solidFill>
                <a:schemeClr val="accent3">
                  <a:lumMod val="50000"/>
                </a:schemeClr>
              </a:solidFill>
              <a:latin typeface="Arial Rounded MT Bold" pitchFamily="34" charset="0"/>
            </a:endParaRPr>
          </a:p>
          <a:p>
            <a:pPr algn="just"/>
            <a:r>
              <a:rPr lang="es-MX" sz="2400" dirty="0" smtClean="0">
                <a:solidFill>
                  <a:schemeClr val="accent3">
                    <a:lumMod val="50000"/>
                  </a:schemeClr>
                </a:solidFill>
                <a:latin typeface="Arial Rounded MT Bold" pitchFamily="34" charset="0"/>
              </a:rPr>
              <a:t>En los seres humanos, la Comunicación No Verbal  es frecuentemente paralingüística, es decir,  acompaña a la información verbal matizándola, ampliándola o mandando señales contradictorias. </a:t>
            </a:r>
            <a:endParaRPr lang="es-MX" sz="2400" dirty="0">
              <a:solidFill>
                <a:schemeClr val="accent3">
                  <a:lumMod val="50000"/>
                </a:schemeClr>
              </a:solidFill>
              <a:latin typeface="Arial Rounded MT Bold" pitchFamily="34" charset="0"/>
            </a:endParaRPr>
          </a:p>
        </p:txBody>
      </p:sp>
      <p:sp>
        <p:nvSpPr>
          <p:cNvPr id="13" name="12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3</a:t>
            </a:r>
          </a:p>
        </p:txBody>
      </p:sp>
      <p:sp>
        <p:nvSpPr>
          <p:cNvPr id="9" name="8 Rectángulo"/>
          <p:cNvSpPr/>
          <p:nvPr/>
        </p:nvSpPr>
        <p:spPr>
          <a:xfrm>
            <a:off x="331912" y="114074"/>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179512" y="1010925"/>
            <a:ext cx="87849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Los movimientos del cuerpo no son generalmente positivos o negativos en sí mismos, la situación y el mensaje determinarán su evaluación» (</a:t>
            </a:r>
            <a:r>
              <a:rPr kumimoji="0" lang="es-MX" sz="2400" b="0" i="0" u="none" strike="noStrike" cap="none" normalizeH="0" baseline="0" dirty="0" err="1" smtClean="0">
                <a:ln>
                  <a:noFill/>
                </a:ln>
                <a:solidFill>
                  <a:schemeClr val="accent3">
                    <a:lumMod val="50000"/>
                  </a:schemeClr>
                </a:solidFill>
                <a:effectLst/>
                <a:latin typeface="Arial Rounded MT Bold" pitchFamily="34" charset="0"/>
                <a:ea typeface="Calibri" pitchFamily="34" charset="0"/>
                <a:cs typeface="Times New Roman" pitchFamily="18" charset="0"/>
              </a:rPr>
              <a:t>Givens</a:t>
            </a: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 2000, citado por Preston, 2005).</a:t>
            </a: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
        <p:nvSpPr>
          <p:cNvPr id="10243" name="AutoShape 3" descr="Resultado de imagen para personas en expresiones no verbales mim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247" name="Picture 7" descr="Resultado de imagen para personas en expresiones no verbales mimos"/>
          <p:cNvPicPr>
            <a:picLocks noChangeAspect="1" noChangeArrowheads="1"/>
          </p:cNvPicPr>
          <p:nvPr/>
        </p:nvPicPr>
        <p:blipFill>
          <a:blip r:embed="rId2" cstate="print"/>
          <a:srcRect/>
          <a:stretch>
            <a:fillRect/>
          </a:stretch>
        </p:blipFill>
        <p:spPr bwMode="auto">
          <a:xfrm>
            <a:off x="467545" y="3286886"/>
            <a:ext cx="4104456" cy="2755269"/>
          </a:xfrm>
          <a:prstGeom prst="rect">
            <a:avLst/>
          </a:prstGeom>
          <a:noFill/>
        </p:spPr>
      </p:pic>
      <p:pic>
        <p:nvPicPr>
          <p:cNvPr id="10249" name="Picture 9" descr="Resultado de imagen para personas en expresiones no verbales mimos"/>
          <p:cNvPicPr>
            <a:picLocks noChangeAspect="1" noChangeArrowheads="1"/>
          </p:cNvPicPr>
          <p:nvPr/>
        </p:nvPicPr>
        <p:blipFill>
          <a:blip r:embed="rId2" cstate="print"/>
          <a:srcRect/>
          <a:stretch>
            <a:fillRect/>
          </a:stretch>
        </p:blipFill>
        <p:spPr bwMode="auto">
          <a:xfrm flipH="1">
            <a:off x="4551407" y="3284984"/>
            <a:ext cx="4090045" cy="2745595"/>
          </a:xfrm>
          <a:prstGeom prst="rect">
            <a:avLst/>
          </a:prstGeom>
          <a:noFill/>
        </p:spPr>
      </p:pic>
      <p:sp>
        <p:nvSpPr>
          <p:cNvPr id="11" name="10 Rectángulo"/>
          <p:cNvSpPr/>
          <p:nvPr/>
        </p:nvSpPr>
        <p:spPr>
          <a:xfrm>
            <a:off x="395536" y="6392361"/>
            <a:ext cx="8280920" cy="276999"/>
          </a:xfrm>
          <a:prstGeom prst="rect">
            <a:avLst/>
          </a:prstGeom>
          <a:solidFill>
            <a:schemeClr val="accent3">
              <a:lumMod val="50000"/>
            </a:schemeClr>
          </a:solidFill>
          <a:ln w="9525">
            <a:solidFill>
              <a:schemeClr val="tx1"/>
            </a:solidFill>
          </a:ln>
        </p:spPr>
        <p:txBody>
          <a:bodyPr wrap="square">
            <a:spAutoFit/>
          </a:bodyPr>
          <a:lstStyle/>
          <a:p>
            <a:pPr marL="400050" indent="-400050" algn="just">
              <a:tabLst>
                <a:tab pos="984250" algn="l"/>
              </a:tabLst>
            </a:pPr>
            <a:r>
              <a:rPr lang="es-MX" sz="1200" b="1" dirty="0" smtClean="0">
                <a:solidFill>
                  <a:schemeClr val="bg1"/>
                </a:solidFill>
                <a:latin typeface="Arial" pitchFamily="34" charset="0"/>
                <a:cs typeface="Arial" pitchFamily="34" charset="0"/>
              </a:rPr>
              <a:t>Fuente: </a:t>
            </a:r>
            <a:r>
              <a:rPr lang="es-MX" sz="1200" dirty="0" smtClean="0">
                <a:solidFill>
                  <a:schemeClr val="bg1"/>
                </a:solidFill>
              </a:rPr>
              <a:t>El lenguaje no verbal: un proceso cognitivo superior indispensable para el ser humano Elizabeth Corrales Navarro. </a:t>
            </a:r>
          </a:p>
        </p:txBody>
      </p:sp>
      <p:sp>
        <p:nvSpPr>
          <p:cNvPr id="12" name="11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4</a:t>
            </a: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Resultado de imagen para posturas corporales y gestos"/>
          <p:cNvPicPr>
            <a:picLocks noChangeAspect="1" noChangeArrowheads="1"/>
          </p:cNvPicPr>
          <p:nvPr/>
        </p:nvPicPr>
        <p:blipFill>
          <a:blip r:embed="rId2" cstate="print"/>
          <a:srcRect/>
          <a:stretch>
            <a:fillRect/>
          </a:stretch>
        </p:blipFill>
        <p:spPr bwMode="auto">
          <a:xfrm>
            <a:off x="179512" y="3800624"/>
            <a:ext cx="4536504" cy="3012752"/>
          </a:xfrm>
          <a:prstGeom prst="rect">
            <a:avLst/>
          </a:prstGeom>
          <a:noFill/>
        </p:spPr>
      </p:pic>
      <p:sp>
        <p:nvSpPr>
          <p:cNvPr id="9217" name="Rectangle 1"/>
          <p:cNvSpPr>
            <a:spLocks noChangeArrowheads="1"/>
          </p:cNvSpPr>
          <p:nvPr/>
        </p:nvSpPr>
        <p:spPr bwMode="auto">
          <a:xfrm>
            <a:off x="241732" y="412872"/>
            <a:ext cx="872275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El lenguaje no verbal puede definirse: como la forma de interacción silenciosa, espontánea, sincera y sin rodeos.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es-MX" sz="2400" dirty="0" smtClean="0">
                <a:solidFill>
                  <a:schemeClr val="accent3">
                    <a:lumMod val="50000"/>
                  </a:schemeClr>
                </a:solidFill>
                <a:latin typeface="Arial Rounded MT Bold" pitchFamily="34" charset="0"/>
                <a:ea typeface="Calibri" pitchFamily="34" charset="0"/>
                <a:cs typeface="Times New Roman" pitchFamily="18" charset="0"/>
              </a:rPr>
              <a:t>Reafirma</a:t>
            </a: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 las </a:t>
            </a:r>
            <a:r>
              <a:rPr lang="es-MX" sz="2400" dirty="0" smtClean="0">
                <a:solidFill>
                  <a:schemeClr val="accent3">
                    <a:lumMod val="50000"/>
                  </a:schemeClr>
                </a:solidFill>
                <a:latin typeface="Arial Rounded MT Bold" pitchFamily="34" charset="0"/>
                <a:ea typeface="Calibri" pitchFamily="34" charset="0"/>
                <a:cs typeface="Times New Roman" pitchFamily="18" charset="0"/>
              </a:rPr>
              <a:t>p</a:t>
            </a: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alabras pronunciadas con los gestos, las reacciones que componen nuestra actitud mediante el envío de mensajes corporales continuos. </a:t>
            </a:r>
          </a:p>
          <a:p>
            <a:pPr marL="0" marR="0" lvl="0" indent="0" algn="just" defTabSz="914400" rtl="0" eaLnBrk="1" fontAlgn="base" latinLnBrk="0" hangingPunct="1">
              <a:lnSpc>
                <a:spcPct val="100000"/>
              </a:lnSpc>
              <a:spcBef>
                <a:spcPct val="0"/>
              </a:spcBef>
              <a:spcAft>
                <a:spcPct val="0"/>
              </a:spcAft>
              <a:buClrTx/>
              <a:buSzTx/>
              <a:buFontTx/>
              <a:buNone/>
              <a:tabLst/>
            </a:pPr>
            <a:endParaRPr lang="es-MX" sz="2400" dirty="0" smtClean="0">
              <a:solidFill>
                <a:schemeClr val="accent3">
                  <a:lumMod val="50000"/>
                </a:schemeClr>
              </a:solidFill>
              <a:latin typeface="Arial Rounded MT Bold" pitchFamily="34"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es-MX" sz="2400" dirty="0" smtClean="0">
                <a:solidFill>
                  <a:schemeClr val="accent3">
                    <a:lumMod val="50000"/>
                  </a:schemeClr>
                </a:solidFill>
                <a:latin typeface="Arial Rounded MT Bold" pitchFamily="34" charset="0"/>
                <a:ea typeface="Calibri" pitchFamily="34" charset="0"/>
                <a:cs typeface="Times New Roman" pitchFamily="18" charset="0"/>
              </a:rPr>
              <a:t>El lenguaje no verbal en la en</a:t>
            </a: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voltura de las verdaderas pulsiones, emociones y sentimientos.</a:t>
            </a: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
        <p:nvSpPr>
          <p:cNvPr id="7" name="6 Rectángulo"/>
          <p:cNvSpPr/>
          <p:nvPr/>
        </p:nvSpPr>
        <p:spPr>
          <a:xfrm>
            <a:off x="5516290" y="6167045"/>
            <a:ext cx="3592214" cy="646331"/>
          </a:xfrm>
          <a:prstGeom prst="rect">
            <a:avLst/>
          </a:prstGeom>
          <a:solidFill>
            <a:schemeClr val="accent3">
              <a:lumMod val="50000"/>
            </a:schemeClr>
          </a:solidFill>
          <a:ln w="9525">
            <a:solidFill>
              <a:schemeClr val="tx1"/>
            </a:solidFill>
          </a:ln>
        </p:spPr>
        <p:txBody>
          <a:bodyPr wrap="square">
            <a:spAutoFit/>
          </a:bodyPr>
          <a:lstStyle/>
          <a:p>
            <a:pPr marL="400050" indent="-400050" algn="just"/>
            <a:r>
              <a:rPr lang="es-MX" sz="1200" b="1" dirty="0" smtClean="0">
                <a:solidFill>
                  <a:schemeClr val="bg1"/>
                </a:solidFill>
                <a:latin typeface="Arial" pitchFamily="34" charset="0"/>
                <a:cs typeface="Arial" pitchFamily="34" charset="0"/>
              </a:rPr>
              <a:t>Fuente: </a:t>
            </a:r>
            <a:r>
              <a:rPr lang="es-MX" sz="1200" dirty="0" smtClean="0">
                <a:solidFill>
                  <a:schemeClr val="bg1"/>
                </a:solidFill>
              </a:rPr>
              <a:t>El lenguaje no verbal: un proceso cognitivo superior indispensable para el ser humano Elizabeth Corrales Navarro. </a:t>
            </a:r>
          </a:p>
        </p:txBody>
      </p:sp>
      <p:sp>
        <p:nvSpPr>
          <p:cNvPr id="11" name="10 Rectángulo"/>
          <p:cNvSpPr/>
          <p:nvPr/>
        </p:nvSpPr>
        <p:spPr>
          <a:xfrm>
            <a:off x="7252866" y="116632"/>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5</a:t>
            </a: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4644008" y="2078846"/>
            <a:ext cx="424847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Los gestos constituyen una forma de declaración silenciosa que tiene por objeto dar a conocer </a:t>
            </a:r>
            <a:r>
              <a:rPr lang="es-MX" sz="2400" dirty="0" smtClean="0">
                <a:solidFill>
                  <a:schemeClr val="accent3">
                    <a:lumMod val="50000"/>
                  </a:schemeClr>
                </a:solidFill>
                <a:latin typeface="Arial Rounded MT Bold" pitchFamily="34" charset="0"/>
                <a:ea typeface="Calibri" pitchFamily="34" charset="0"/>
                <a:cs typeface="Times New Roman" pitchFamily="18" charset="0"/>
              </a:rPr>
              <a:t>las </a:t>
            </a:r>
            <a:r>
              <a:rPr kumimoji="0" lang="es-MX" sz="2400" b="0" i="0" u="none" strike="noStrike" cap="none" normalizeH="0" baseline="0" dirty="0" smtClean="0">
                <a:ln>
                  <a:noFill/>
                </a:ln>
                <a:solidFill>
                  <a:schemeClr val="accent3">
                    <a:lumMod val="50000"/>
                  </a:schemeClr>
                </a:solidFill>
                <a:effectLst/>
                <a:latin typeface="Arial Rounded MT Bold" pitchFamily="34" charset="0"/>
                <a:ea typeface="Calibri" pitchFamily="34" charset="0"/>
                <a:cs typeface="Times New Roman" pitchFamily="18" charset="0"/>
              </a:rPr>
              <a:t>verdaderas intenciones a través de las actitudes</a:t>
            </a:r>
            <a:endParaRPr kumimoji="0" lang="es-MX" sz="2400" b="0" i="0" u="none" strike="noStrike" cap="none" normalizeH="0" baseline="0" dirty="0" smtClean="0">
              <a:ln>
                <a:noFill/>
              </a:ln>
              <a:solidFill>
                <a:schemeClr val="accent3">
                  <a:lumMod val="50000"/>
                </a:schemeClr>
              </a:solidFill>
              <a:effectLst/>
              <a:latin typeface="Arial Rounded MT Bold" pitchFamily="34" charset="0"/>
              <a:cs typeface="Arial" pitchFamily="34" charset="0"/>
            </a:endParaRPr>
          </a:p>
        </p:txBody>
      </p:sp>
      <p:sp>
        <p:nvSpPr>
          <p:cNvPr id="13" name="12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6</a:t>
            </a:r>
          </a:p>
        </p:txBody>
      </p:sp>
      <p:pic>
        <p:nvPicPr>
          <p:cNvPr id="20484" name="Picture 4" descr="Resultado de imagen para caras de mentiroso"/>
          <p:cNvPicPr>
            <a:picLocks noChangeAspect="1" noChangeArrowheads="1"/>
          </p:cNvPicPr>
          <p:nvPr/>
        </p:nvPicPr>
        <p:blipFill>
          <a:blip r:embed="rId2" cstate="print"/>
          <a:srcRect l="10176" t="4082" r="6982"/>
          <a:stretch>
            <a:fillRect/>
          </a:stretch>
        </p:blipFill>
        <p:spPr bwMode="auto">
          <a:xfrm>
            <a:off x="539552" y="764704"/>
            <a:ext cx="3925202" cy="3960440"/>
          </a:xfrm>
          <a:prstGeom prst="rect">
            <a:avLst/>
          </a:prstGeom>
          <a:noFill/>
        </p:spPr>
      </p:pic>
      <p:sp>
        <p:nvSpPr>
          <p:cNvPr id="6" name="5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8201" name="Picture 9" descr="Resultado de imagen para frotarse las manos"/>
          <p:cNvPicPr>
            <a:picLocks noChangeAspect="1" noChangeArrowheads="1"/>
          </p:cNvPicPr>
          <p:nvPr/>
        </p:nvPicPr>
        <p:blipFill>
          <a:blip r:embed="rId2" cstate="print"/>
          <a:srcRect/>
          <a:stretch>
            <a:fillRect/>
          </a:stretch>
        </p:blipFill>
        <p:spPr bwMode="auto">
          <a:xfrm>
            <a:off x="467544" y="4293096"/>
            <a:ext cx="2736304" cy="1944216"/>
          </a:xfrm>
          <a:prstGeom prst="rect">
            <a:avLst/>
          </a:prstGeom>
          <a:noFill/>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7</a:t>
            </a:r>
          </a:p>
        </p:txBody>
      </p:sp>
      <p:sp>
        <p:nvSpPr>
          <p:cNvPr id="10" name="9 Rectángulo"/>
          <p:cNvSpPr/>
          <p:nvPr/>
        </p:nvSpPr>
        <p:spPr>
          <a:xfrm>
            <a:off x="5292080" y="6074712"/>
            <a:ext cx="3816424" cy="738664"/>
          </a:xfrm>
          <a:prstGeom prst="rect">
            <a:avLst/>
          </a:prstGeom>
          <a:solidFill>
            <a:schemeClr val="accent3">
              <a:lumMod val="50000"/>
            </a:schemeClr>
          </a:solidFill>
          <a:ln w="9525">
            <a:solidFill>
              <a:schemeClr val="tx1"/>
            </a:solidFill>
          </a:ln>
        </p:spPr>
        <p:txBody>
          <a:bodyPr wrap="square">
            <a:spAutoFit/>
          </a:bodyPr>
          <a:lstStyle/>
          <a:p>
            <a:pPr lvl="0" fontAlgn="base">
              <a:spcBef>
                <a:spcPct val="0"/>
              </a:spcBef>
              <a:spcAft>
                <a:spcPct val="0"/>
              </a:spcAft>
            </a:pPr>
            <a:r>
              <a:rPr lang="es-MX" sz="1050" b="1" dirty="0" smtClean="0">
                <a:solidFill>
                  <a:schemeClr val="bg1"/>
                </a:solidFill>
                <a:latin typeface="Arial Narrow" pitchFamily="34" charset="0"/>
                <a:cs typeface="Arial" pitchFamily="34" charset="0"/>
              </a:rPr>
              <a:t> FUENTE: osodel56 a la/s 6/08/2016 05:00:00 a.m.  </a:t>
            </a:r>
            <a:r>
              <a:rPr lang="es-MX" sz="1050" b="1" dirty="0" err="1" smtClean="0">
                <a:solidFill>
                  <a:schemeClr val="bg1"/>
                </a:solidFill>
                <a:latin typeface="Arial Narrow" pitchFamily="34" charset="0"/>
                <a:cs typeface="Arial" pitchFamily="34" charset="0"/>
              </a:rPr>
              <a:t>Envir</a:t>
            </a:r>
            <a:r>
              <a:rPr lang="es-MX" sz="1050" b="1" dirty="0" smtClean="0">
                <a:solidFill>
                  <a:schemeClr val="bg1"/>
                </a:solidFill>
                <a:latin typeface="Arial Narrow" pitchFamily="34" charset="0"/>
                <a:cs typeface="Arial" pitchFamily="34" charset="0"/>
              </a:rPr>
              <a:t> esto por correo    </a:t>
            </a:r>
            <a:r>
              <a:rPr lang="es-MX" sz="1050" b="1" dirty="0" err="1" smtClean="0">
                <a:solidFill>
                  <a:schemeClr val="bg1"/>
                </a:solidFill>
                <a:latin typeface="Arial Narrow" pitchFamily="34" charset="0"/>
                <a:cs typeface="Arial" pitchFamily="34" charset="0"/>
              </a:rPr>
              <a:t>lectrónico</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BlogThis!Compartir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TwitterC</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FacebookC</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Pinterest</a:t>
            </a:r>
            <a:endParaRPr lang="es-MX" sz="1050" b="1" dirty="0" smtClean="0">
              <a:solidFill>
                <a:schemeClr val="bg1"/>
              </a:solidFill>
              <a:latin typeface="Arial Narrow" pitchFamily="34" charset="0"/>
              <a:cs typeface="Arial" pitchFamily="34" charset="0"/>
            </a:endParaRPr>
          </a:p>
          <a:p>
            <a:pPr lvl="0" eaLnBrk="0" fontAlgn="base" hangingPunct="0">
              <a:spcBef>
                <a:spcPct val="0"/>
              </a:spcBef>
              <a:spcAft>
                <a:spcPct val="0"/>
              </a:spcAft>
            </a:pPr>
            <a:r>
              <a:rPr lang="es-MX" sz="1050" b="1" dirty="0" smtClean="0">
                <a:solidFill>
                  <a:schemeClr val="bg1"/>
                </a:solidFill>
                <a:latin typeface="Arial Narrow" pitchFamily="34" charset="0"/>
                <a:cs typeface="Arial" pitchFamily="34" charset="0"/>
              </a:rPr>
              <a:t> Etiquetas: calma, enseñanzas, </a:t>
            </a:r>
            <a:r>
              <a:rPr lang="es-MX" sz="1050" b="1" dirty="0" err="1" smtClean="0">
                <a:solidFill>
                  <a:schemeClr val="bg1"/>
                </a:solidFill>
                <a:latin typeface="Arial Narrow" pitchFamily="34" charset="0"/>
                <a:cs typeface="Arial" pitchFamily="34" charset="0"/>
              </a:rPr>
              <a:t>interes</a:t>
            </a:r>
            <a:r>
              <a:rPr lang="es-MX" sz="1050" b="1" dirty="0" smtClean="0">
                <a:solidFill>
                  <a:schemeClr val="bg1"/>
                </a:solidFill>
                <a:latin typeface="Arial Narrow" pitchFamily="34" charset="0"/>
                <a:cs typeface="Arial" pitchFamily="34" charset="0"/>
              </a:rPr>
              <a:t> general,  </a:t>
            </a:r>
            <a:r>
              <a:rPr lang="es-MX" sz="1050" b="1" dirty="0" err="1" smtClean="0">
                <a:solidFill>
                  <a:schemeClr val="bg1"/>
                </a:solidFill>
                <a:latin typeface="Arial Narrow" pitchFamily="34" charset="0"/>
                <a:cs typeface="Arial" pitchFamily="34" charset="0"/>
              </a:rPr>
              <a:t>miscelanea</a:t>
            </a:r>
            <a:endParaRPr lang="es-MX" sz="1050" b="1" dirty="0" smtClean="0">
              <a:solidFill>
                <a:schemeClr val="bg1"/>
              </a:solidFill>
              <a:latin typeface="Arial Narrow" pitchFamily="34" charset="0"/>
              <a:cs typeface="Arial" pitchFamily="34" charset="0"/>
            </a:endParaRPr>
          </a:p>
        </p:txBody>
      </p:sp>
      <p:sp>
        <p:nvSpPr>
          <p:cNvPr id="8207" name="AutoShape 15" descr="Resultado de imagen para PERSONAAPRETARSE LA NARI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 name="Picture 4" descr="Resultado de imagen para PERSONAAPRETARSE LA NARIZ"/>
          <p:cNvPicPr>
            <a:picLocks noChangeAspect="1" noChangeArrowheads="1"/>
          </p:cNvPicPr>
          <p:nvPr/>
        </p:nvPicPr>
        <p:blipFill>
          <a:blip r:embed="rId3" cstate="print"/>
          <a:srcRect l="2953" t="4200" r="62201" b="13901"/>
          <a:stretch>
            <a:fillRect/>
          </a:stretch>
        </p:blipFill>
        <p:spPr bwMode="auto">
          <a:xfrm>
            <a:off x="5933689" y="620688"/>
            <a:ext cx="2886783" cy="3816424"/>
          </a:xfrm>
          <a:prstGeom prst="rect">
            <a:avLst/>
          </a:prstGeom>
          <a:noFill/>
        </p:spPr>
      </p:pic>
      <p:sp>
        <p:nvSpPr>
          <p:cNvPr id="13" name="12 Rectángulo"/>
          <p:cNvSpPr/>
          <p:nvPr/>
        </p:nvSpPr>
        <p:spPr>
          <a:xfrm>
            <a:off x="323528" y="1484784"/>
            <a:ext cx="5472608" cy="2392963"/>
          </a:xfrm>
          <a:prstGeom prst="rect">
            <a:avLst/>
          </a:prstGeom>
        </p:spPr>
        <p:txBody>
          <a:bodyPr wrap="square">
            <a:spAutoFit/>
          </a:bodyPr>
          <a:lstStyle/>
          <a:p>
            <a:pPr algn="ctr"/>
            <a:r>
              <a:rPr lang="es-MX" b="1" dirty="0" smtClean="0">
                <a:solidFill>
                  <a:schemeClr val="accent3">
                    <a:lumMod val="50000"/>
                  </a:schemeClr>
                </a:solidFill>
                <a:latin typeface="Arial Rounded MT Bold" pitchFamily="34" charset="0"/>
              </a:rPr>
              <a:t>El  </a:t>
            </a:r>
            <a:r>
              <a:rPr lang="es-MX" sz="2800" b="1" dirty="0" smtClean="0">
                <a:solidFill>
                  <a:schemeClr val="accent3">
                    <a:lumMod val="50000"/>
                  </a:schemeClr>
                </a:solidFill>
                <a:latin typeface="Arial Rounded MT Bold" pitchFamily="34" charset="0"/>
              </a:rPr>
              <a:t>90%</a:t>
            </a:r>
            <a:r>
              <a:rPr lang="es-MX" sz="1600" b="1" dirty="0" smtClean="0">
                <a:solidFill>
                  <a:schemeClr val="accent3">
                    <a:lumMod val="50000"/>
                  </a:schemeClr>
                </a:solidFill>
                <a:latin typeface="Arial Rounded MT Bold" pitchFamily="34" charset="0"/>
              </a:rPr>
              <a:t> </a:t>
            </a:r>
            <a:r>
              <a:rPr lang="es-MX" b="1" dirty="0" smtClean="0">
                <a:solidFill>
                  <a:schemeClr val="accent3">
                    <a:lumMod val="50000"/>
                  </a:schemeClr>
                </a:solidFill>
                <a:latin typeface="Arial Rounded MT Bold" pitchFamily="34" charset="0"/>
              </a:rPr>
              <a:t>de nuestra comunicación </a:t>
            </a:r>
          </a:p>
          <a:p>
            <a:pPr algn="ctr"/>
            <a:r>
              <a:rPr lang="es-MX" b="1" dirty="0" smtClean="0">
                <a:solidFill>
                  <a:schemeClr val="accent3">
                    <a:lumMod val="50000"/>
                  </a:schemeClr>
                </a:solidFill>
                <a:latin typeface="Arial Rounded MT Bold" pitchFamily="34" charset="0"/>
              </a:rPr>
              <a:t>es no verbal, puro lenguaje corporal. </a:t>
            </a:r>
          </a:p>
          <a:p>
            <a:pPr algn="ctr"/>
            <a:endParaRPr lang="es-MX" sz="1050" b="1" dirty="0" smtClean="0">
              <a:solidFill>
                <a:schemeClr val="accent3">
                  <a:lumMod val="50000"/>
                </a:schemeClr>
              </a:solidFill>
              <a:latin typeface="Arial Rounded MT Bold" pitchFamily="34" charset="0"/>
            </a:endParaRPr>
          </a:p>
          <a:p>
            <a:pPr algn="ctr"/>
            <a:endParaRPr lang="es-MX" sz="1050" b="1" dirty="0" smtClean="0">
              <a:solidFill>
                <a:schemeClr val="accent3">
                  <a:lumMod val="50000"/>
                </a:schemeClr>
              </a:solidFill>
              <a:latin typeface="Arial Rounded MT Bold" pitchFamily="34" charset="0"/>
            </a:endParaRPr>
          </a:p>
          <a:p>
            <a:pPr algn="ctr"/>
            <a:endParaRPr lang="es-MX" sz="1050" b="1" dirty="0" smtClean="0">
              <a:solidFill>
                <a:schemeClr val="accent3">
                  <a:lumMod val="50000"/>
                </a:schemeClr>
              </a:solidFill>
              <a:latin typeface="Arial Rounded MT Bold" pitchFamily="34" charset="0"/>
            </a:endParaRPr>
          </a:p>
          <a:p>
            <a:pPr algn="ctr"/>
            <a:r>
              <a:rPr lang="es-MX" b="1" dirty="0" smtClean="0">
                <a:solidFill>
                  <a:schemeClr val="accent3">
                    <a:lumMod val="50000"/>
                  </a:schemeClr>
                </a:solidFill>
                <a:latin typeface="Arial Rounded MT Bold" pitchFamily="34" charset="0"/>
              </a:rPr>
              <a:t>Esto es un análisis sobre los gestos que generamos las personas, que nos sirve como herramienta para lograr entender los pensamientos y emociones:</a:t>
            </a:r>
          </a:p>
        </p:txBody>
      </p:sp>
      <p:sp>
        <p:nvSpPr>
          <p:cNvPr id="11" name="10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5" name="Picture 13" descr="Resultado de imagen para CAMINAR ERGUIDO PERSONA"/>
          <p:cNvPicPr>
            <a:picLocks noChangeAspect="1" noChangeArrowheads="1"/>
          </p:cNvPicPr>
          <p:nvPr/>
        </p:nvPicPr>
        <p:blipFill>
          <a:blip r:embed="rId2" cstate="print"/>
          <a:srcRect l="18421" r="18421"/>
          <a:stretch>
            <a:fillRect/>
          </a:stretch>
        </p:blipFill>
        <p:spPr bwMode="auto">
          <a:xfrm>
            <a:off x="5550220" y="620688"/>
            <a:ext cx="3270252" cy="5265659"/>
          </a:xfrm>
          <a:prstGeom prst="rect">
            <a:avLst/>
          </a:prstGeom>
          <a:noFill/>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8</a:t>
            </a:r>
          </a:p>
        </p:txBody>
      </p:sp>
      <p:sp>
        <p:nvSpPr>
          <p:cNvPr id="4" name="3 Rectángulo"/>
          <p:cNvSpPr/>
          <p:nvPr/>
        </p:nvSpPr>
        <p:spPr>
          <a:xfrm>
            <a:off x="323528" y="620688"/>
            <a:ext cx="4680520" cy="6186309"/>
          </a:xfrm>
          <a:prstGeom prst="rect">
            <a:avLst/>
          </a:prstGeom>
        </p:spPr>
        <p:txBody>
          <a:bodyPr wrap="square">
            <a:spAutoFit/>
          </a:bodyPr>
          <a:lstStyle/>
          <a:p>
            <a:pPr algn="just"/>
            <a:r>
              <a:rPr lang="es-MX" b="1" dirty="0" smtClean="0">
                <a:solidFill>
                  <a:schemeClr val="accent3">
                    <a:lumMod val="50000"/>
                  </a:schemeClr>
                </a:solidFill>
                <a:latin typeface="Arial Rounded MT Bold" pitchFamily="34" charset="0"/>
              </a:rPr>
              <a:t>Gesto de acariciarse la mandíbula</a:t>
            </a:r>
            <a:r>
              <a:rPr lang="es-MX" dirty="0" smtClean="0">
                <a:solidFill>
                  <a:schemeClr val="accent3">
                    <a:lumMod val="50000"/>
                  </a:schemeClr>
                </a:solidFill>
                <a:latin typeface="Arial Rounded MT Bold" pitchFamily="34" charset="0"/>
              </a:rPr>
              <a:t>: Toma de decisiones</a:t>
            </a:r>
          </a:p>
          <a:p>
            <a:endParaRPr lang="es-MX" b="1"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entrelazar los dedos</a:t>
            </a:r>
            <a:r>
              <a:rPr lang="es-MX" dirty="0" smtClean="0">
                <a:solidFill>
                  <a:schemeClr val="accent3">
                    <a:lumMod val="50000"/>
                  </a:schemeClr>
                </a:solidFill>
                <a:latin typeface="Arial Rounded MT Bold" pitchFamily="34" charset="0"/>
              </a:rPr>
              <a:t>: Autoridad</a:t>
            </a:r>
          </a:p>
          <a:p>
            <a:endParaRPr lang="es-MX" b="1"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dar un tirón al oído</a:t>
            </a:r>
            <a:r>
              <a:rPr lang="es-MX" dirty="0" smtClean="0">
                <a:solidFill>
                  <a:schemeClr val="accent3">
                    <a:lumMod val="50000"/>
                  </a:schemeClr>
                </a:solidFill>
                <a:latin typeface="Arial Rounded MT Bold" pitchFamily="34" charset="0"/>
              </a:rPr>
              <a:t>: Inseguridad</a:t>
            </a:r>
          </a:p>
          <a:p>
            <a:pPr algn="just"/>
            <a:endParaRPr lang="es-MX" b="1" dirty="0" smtClean="0">
              <a:solidFill>
                <a:schemeClr val="accent3">
                  <a:lumMod val="50000"/>
                </a:schemeClr>
              </a:solidFill>
              <a:latin typeface="Arial Rounded MT Bold" pitchFamily="34" charset="0"/>
            </a:endParaRPr>
          </a:p>
          <a:p>
            <a:pPr algn="just"/>
            <a:r>
              <a:rPr lang="es-MX" b="1" dirty="0" smtClean="0">
                <a:solidFill>
                  <a:schemeClr val="accent3">
                    <a:lumMod val="50000"/>
                  </a:schemeClr>
                </a:solidFill>
                <a:latin typeface="Arial Rounded MT Bold" pitchFamily="34" charset="0"/>
              </a:rPr>
              <a:t>Gesto de mirar hacia abajo</a:t>
            </a:r>
            <a:r>
              <a:rPr lang="es-MX" dirty="0" smtClean="0">
                <a:solidFill>
                  <a:schemeClr val="accent3">
                    <a:lumMod val="50000"/>
                  </a:schemeClr>
                </a:solidFill>
                <a:latin typeface="Arial Rounded MT Bold" pitchFamily="34" charset="0"/>
              </a:rPr>
              <a:t>: No creer en lo que se escucha</a:t>
            </a:r>
          </a:p>
          <a:p>
            <a:pPr algn="just"/>
            <a:endParaRPr lang="es-MX"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frotarse las manos</a:t>
            </a:r>
            <a:r>
              <a:rPr lang="es-MX" dirty="0" smtClean="0">
                <a:solidFill>
                  <a:schemeClr val="accent3">
                    <a:lumMod val="50000"/>
                  </a:schemeClr>
                </a:solidFill>
                <a:latin typeface="Arial Rounded MT Bold" pitchFamily="34" charset="0"/>
              </a:rPr>
              <a:t>: Impaciencia</a:t>
            </a:r>
          </a:p>
          <a:p>
            <a:endParaRPr lang="es-MX"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apretarse la nariz</a:t>
            </a:r>
            <a:r>
              <a:rPr lang="es-MX" dirty="0" smtClean="0">
                <a:solidFill>
                  <a:schemeClr val="accent3">
                    <a:lumMod val="50000"/>
                  </a:schemeClr>
                </a:solidFill>
                <a:latin typeface="Arial Rounded MT Bold" pitchFamily="34" charset="0"/>
              </a:rPr>
              <a:t>: Evaluación negativa</a:t>
            </a:r>
          </a:p>
          <a:p>
            <a:endParaRPr lang="es-MX"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inclinar la cabeza</a:t>
            </a:r>
            <a:r>
              <a:rPr lang="es-MX" dirty="0" smtClean="0">
                <a:solidFill>
                  <a:schemeClr val="accent3">
                    <a:lumMod val="50000"/>
                  </a:schemeClr>
                </a:solidFill>
                <a:latin typeface="Arial Rounded MT Bold" pitchFamily="34" charset="0"/>
              </a:rPr>
              <a:t>: Interés</a:t>
            </a:r>
          </a:p>
          <a:p>
            <a:endParaRPr lang="es-MX" dirty="0" smtClean="0">
              <a:solidFill>
                <a:schemeClr val="accent3">
                  <a:lumMod val="50000"/>
                </a:schemeClr>
              </a:solidFill>
              <a:latin typeface="Arial Rounded MT Bold" pitchFamily="34" charset="0"/>
            </a:endParaRPr>
          </a:p>
          <a:p>
            <a:r>
              <a:rPr lang="es-MX" b="1" dirty="0" smtClean="0">
                <a:solidFill>
                  <a:schemeClr val="accent3">
                    <a:lumMod val="50000"/>
                  </a:schemeClr>
                </a:solidFill>
                <a:latin typeface="Arial Rounded MT Bold" pitchFamily="34" charset="0"/>
              </a:rPr>
              <a:t>Gesto de palma de la  mano abierta</a:t>
            </a:r>
            <a:r>
              <a:rPr lang="es-MX" dirty="0" smtClean="0">
                <a:solidFill>
                  <a:schemeClr val="accent3">
                    <a:lumMod val="50000"/>
                  </a:schemeClr>
                </a:solidFill>
                <a:latin typeface="Arial Rounded MT Bold" pitchFamily="34" charset="0"/>
              </a:rPr>
              <a:t>: Sinceridad, franqueza e inocencia.</a:t>
            </a:r>
            <a:endParaRPr lang="es-MX" dirty="0">
              <a:solidFill>
                <a:schemeClr val="accent3">
                  <a:lumMod val="50000"/>
                </a:schemeClr>
              </a:solidFill>
              <a:latin typeface="Arial Rounded MT Bold" pitchFamily="34" charset="0"/>
            </a:endParaRPr>
          </a:p>
        </p:txBody>
      </p:sp>
      <p:sp>
        <p:nvSpPr>
          <p:cNvPr id="10" name="9 Rectángulo"/>
          <p:cNvSpPr/>
          <p:nvPr/>
        </p:nvSpPr>
        <p:spPr>
          <a:xfrm>
            <a:off x="5292080" y="6074712"/>
            <a:ext cx="3816424" cy="738664"/>
          </a:xfrm>
          <a:prstGeom prst="rect">
            <a:avLst/>
          </a:prstGeom>
          <a:solidFill>
            <a:schemeClr val="accent3">
              <a:lumMod val="50000"/>
            </a:schemeClr>
          </a:solidFill>
          <a:ln w="9525">
            <a:solidFill>
              <a:schemeClr val="tx1"/>
            </a:solidFill>
          </a:ln>
        </p:spPr>
        <p:txBody>
          <a:bodyPr wrap="square">
            <a:spAutoFit/>
          </a:bodyPr>
          <a:lstStyle/>
          <a:p>
            <a:pPr lvl="0" fontAlgn="base">
              <a:spcBef>
                <a:spcPct val="0"/>
              </a:spcBef>
              <a:spcAft>
                <a:spcPct val="0"/>
              </a:spcAft>
            </a:pPr>
            <a:r>
              <a:rPr lang="es-MX" sz="1050" b="1" dirty="0" smtClean="0">
                <a:solidFill>
                  <a:schemeClr val="bg1"/>
                </a:solidFill>
                <a:latin typeface="Arial Narrow" pitchFamily="34" charset="0"/>
                <a:cs typeface="Arial" pitchFamily="34" charset="0"/>
              </a:rPr>
              <a:t> FUENTE: osodel56 a la/s 6/08/2016 05:00:00 a.m.  </a:t>
            </a:r>
            <a:r>
              <a:rPr lang="es-MX" sz="1050" b="1" dirty="0" err="1" smtClean="0">
                <a:solidFill>
                  <a:schemeClr val="bg1"/>
                </a:solidFill>
                <a:latin typeface="Arial Narrow" pitchFamily="34" charset="0"/>
                <a:cs typeface="Arial" pitchFamily="34" charset="0"/>
              </a:rPr>
              <a:t>Envir</a:t>
            </a:r>
            <a:r>
              <a:rPr lang="es-MX" sz="1050" b="1" dirty="0" smtClean="0">
                <a:solidFill>
                  <a:schemeClr val="bg1"/>
                </a:solidFill>
                <a:latin typeface="Arial Narrow" pitchFamily="34" charset="0"/>
                <a:cs typeface="Arial" pitchFamily="34" charset="0"/>
              </a:rPr>
              <a:t> esto por correo    </a:t>
            </a:r>
            <a:r>
              <a:rPr lang="es-MX" sz="1050" b="1" dirty="0" err="1" smtClean="0">
                <a:solidFill>
                  <a:schemeClr val="bg1"/>
                </a:solidFill>
                <a:latin typeface="Arial Narrow" pitchFamily="34" charset="0"/>
                <a:cs typeface="Arial" pitchFamily="34" charset="0"/>
              </a:rPr>
              <a:t>lectrónico</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BlogThis!Compartir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TwitterC</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FacebookC</a:t>
            </a:r>
            <a:r>
              <a:rPr lang="es-MX" sz="1050" b="1" dirty="0" smtClean="0">
                <a:solidFill>
                  <a:schemeClr val="bg1"/>
                </a:solidFill>
                <a:latin typeface="Arial Narrow" pitchFamily="34" charset="0"/>
                <a:cs typeface="Arial" pitchFamily="34" charset="0"/>
              </a:rPr>
              <a:t> </a:t>
            </a:r>
            <a:r>
              <a:rPr lang="es-MX" sz="1050" b="1" dirty="0" err="1" smtClean="0">
                <a:solidFill>
                  <a:schemeClr val="bg1"/>
                </a:solidFill>
                <a:latin typeface="Arial Narrow" pitchFamily="34" charset="0"/>
                <a:cs typeface="Arial" pitchFamily="34" charset="0"/>
              </a:rPr>
              <a:t>ompartir</a:t>
            </a:r>
            <a:r>
              <a:rPr lang="es-MX" sz="1050" b="1" dirty="0" smtClean="0">
                <a:solidFill>
                  <a:schemeClr val="bg1"/>
                </a:solidFill>
                <a:latin typeface="Arial Narrow" pitchFamily="34" charset="0"/>
                <a:cs typeface="Arial" pitchFamily="34" charset="0"/>
              </a:rPr>
              <a:t> en </a:t>
            </a:r>
            <a:r>
              <a:rPr lang="es-MX" sz="1050" b="1" dirty="0" err="1" smtClean="0">
                <a:solidFill>
                  <a:schemeClr val="bg1"/>
                </a:solidFill>
                <a:latin typeface="Arial Narrow" pitchFamily="34" charset="0"/>
                <a:cs typeface="Arial" pitchFamily="34" charset="0"/>
              </a:rPr>
              <a:t>Pinterest</a:t>
            </a:r>
            <a:endParaRPr lang="es-MX" sz="1050" b="1" dirty="0" smtClean="0">
              <a:solidFill>
                <a:schemeClr val="bg1"/>
              </a:solidFill>
              <a:latin typeface="Arial Narrow" pitchFamily="34" charset="0"/>
              <a:cs typeface="Arial" pitchFamily="34" charset="0"/>
            </a:endParaRPr>
          </a:p>
          <a:p>
            <a:pPr lvl="0" eaLnBrk="0" fontAlgn="base" hangingPunct="0">
              <a:spcBef>
                <a:spcPct val="0"/>
              </a:spcBef>
              <a:spcAft>
                <a:spcPct val="0"/>
              </a:spcAft>
            </a:pPr>
            <a:r>
              <a:rPr lang="es-MX" sz="1050" b="1" dirty="0" smtClean="0">
                <a:solidFill>
                  <a:schemeClr val="bg1"/>
                </a:solidFill>
                <a:latin typeface="Arial Narrow" pitchFamily="34" charset="0"/>
                <a:cs typeface="Arial" pitchFamily="34" charset="0"/>
              </a:rPr>
              <a:t> Etiquetas: calma, enseñanzas, </a:t>
            </a:r>
            <a:r>
              <a:rPr lang="es-MX" sz="1050" b="1" dirty="0" err="1" smtClean="0">
                <a:solidFill>
                  <a:schemeClr val="bg1"/>
                </a:solidFill>
                <a:latin typeface="Arial Narrow" pitchFamily="34" charset="0"/>
                <a:cs typeface="Arial" pitchFamily="34" charset="0"/>
              </a:rPr>
              <a:t>interes</a:t>
            </a:r>
            <a:r>
              <a:rPr lang="es-MX" sz="1050" b="1" dirty="0" smtClean="0">
                <a:solidFill>
                  <a:schemeClr val="bg1"/>
                </a:solidFill>
                <a:latin typeface="Arial Narrow" pitchFamily="34" charset="0"/>
                <a:cs typeface="Arial" pitchFamily="34" charset="0"/>
              </a:rPr>
              <a:t> general,  </a:t>
            </a:r>
            <a:r>
              <a:rPr lang="es-MX" sz="1050" b="1" dirty="0" err="1" smtClean="0">
                <a:solidFill>
                  <a:schemeClr val="bg1"/>
                </a:solidFill>
                <a:latin typeface="Arial Narrow" pitchFamily="34" charset="0"/>
                <a:cs typeface="Arial" pitchFamily="34" charset="0"/>
              </a:rPr>
              <a:t>miscelanea</a:t>
            </a:r>
            <a:endParaRPr lang="es-MX" sz="1050" b="1" dirty="0" smtClean="0">
              <a:solidFill>
                <a:schemeClr val="bg1"/>
              </a:solidFill>
              <a:latin typeface="Arial Narrow" pitchFamily="34" charset="0"/>
              <a:cs typeface="Arial" pitchFamily="34" charset="0"/>
            </a:endParaRPr>
          </a:p>
        </p:txBody>
      </p:sp>
      <p:sp>
        <p:nvSpPr>
          <p:cNvPr id="7" name="6 Rectángulo"/>
          <p:cNvSpPr/>
          <p:nvPr/>
        </p:nvSpPr>
        <p:spPr>
          <a:xfrm>
            <a:off x="251520"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7" descr="Resultado de imagen para entrelazar las manos"/>
          <p:cNvPicPr>
            <a:picLocks noChangeAspect="1" noChangeArrowheads="1"/>
          </p:cNvPicPr>
          <p:nvPr/>
        </p:nvPicPr>
        <p:blipFill>
          <a:blip r:embed="rId2" cstate="print"/>
          <a:srcRect/>
          <a:stretch>
            <a:fillRect/>
          </a:stretch>
        </p:blipFill>
        <p:spPr bwMode="auto">
          <a:xfrm>
            <a:off x="5289785" y="4077072"/>
            <a:ext cx="3674704" cy="2448272"/>
          </a:xfrm>
          <a:prstGeom prst="rect">
            <a:avLst/>
          </a:prstGeom>
          <a:noFill/>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9</a:t>
            </a:r>
          </a:p>
        </p:txBody>
      </p:sp>
      <p:sp>
        <p:nvSpPr>
          <p:cNvPr id="4" name="3 Rectángulo"/>
          <p:cNvSpPr/>
          <p:nvPr/>
        </p:nvSpPr>
        <p:spPr>
          <a:xfrm>
            <a:off x="251520" y="922650"/>
            <a:ext cx="5832648" cy="5170646"/>
          </a:xfrm>
          <a:prstGeom prst="rect">
            <a:avLst/>
          </a:prstGeom>
        </p:spPr>
        <p:txBody>
          <a:bodyPr wrap="square">
            <a:spAutoFit/>
          </a:bodyPr>
          <a:lstStyle/>
          <a:p>
            <a:r>
              <a:rPr lang="es-MX" sz="2000" b="1" dirty="0" smtClean="0">
                <a:solidFill>
                  <a:schemeClr val="accent3">
                    <a:lumMod val="50000"/>
                  </a:schemeClr>
                </a:solidFill>
                <a:latin typeface="Arial Rounded MT Bold" pitchFamily="34" charset="0"/>
              </a:rPr>
              <a:t>Gesto de agarrase con las manos en las caderas: Buena disposición para hacer algo.</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la cabeza descansando sobre las manos o mirar hacia el suelo: Aburrimiento</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unir los tobillos: Aprensión</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manos agarradas hacia la espalda:  Furia, ira, frustración y aprensión.</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cruzar las piernas, balanceando ligeramente el pie: Aburrimiento</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brazos cruzados a la altura del pecho: Actitud a la defensiva.</a:t>
            </a:r>
          </a:p>
          <a:p>
            <a:endParaRPr lang="es-MX" sz="20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 Gesto de frotarse un ojo: Dudas</a:t>
            </a:r>
            <a:endParaRPr lang="es-MX" sz="2000" b="1" dirty="0">
              <a:solidFill>
                <a:schemeClr val="accent3">
                  <a:lumMod val="50000"/>
                </a:schemeClr>
              </a:solidFill>
              <a:latin typeface="Arial Rounded MT Bold" pitchFamily="34" charset="0"/>
            </a:endParaRPr>
          </a:p>
        </p:txBody>
      </p:sp>
      <p:pic>
        <p:nvPicPr>
          <p:cNvPr id="38918" name="Picture 6" descr="seÃ±ales 6.jpg"/>
          <p:cNvPicPr>
            <a:picLocks noChangeAspect="1" noChangeArrowheads="1"/>
          </p:cNvPicPr>
          <p:nvPr/>
        </p:nvPicPr>
        <p:blipFill>
          <a:blip r:embed="rId3" cstate="print"/>
          <a:srcRect/>
          <a:stretch>
            <a:fillRect/>
          </a:stretch>
        </p:blipFill>
        <p:spPr bwMode="auto">
          <a:xfrm>
            <a:off x="6156176" y="980728"/>
            <a:ext cx="2808312" cy="2160240"/>
          </a:xfrm>
          <a:prstGeom prst="rect">
            <a:avLst/>
          </a:prstGeom>
          <a:noFill/>
        </p:spPr>
      </p:pic>
      <p:sp>
        <p:nvSpPr>
          <p:cNvPr id="7" name="6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Resultado de imagen para gestos brazos cruzados"/>
          <p:cNvPicPr>
            <a:picLocks noChangeAspect="1" noChangeArrowheads="1"/>
          </p:cNvPicPr>
          <p:nvPr/>
        </p:nvPicPr>
        <p:blipFill>
          <a:blip r:embed="rId2" cstate="print"/>
          <a:srcRect l="35559"/>
          <a:stretch>
            <a:fillRect/>
          </a:stretch>
        </p:blipFill>
        <p:spPr bwMode="auto">
          <a:xfrm>
            <a:off x="5220072" y="1375597"/>
            <a:ext cx="3707904" cy="3925611"/>
          </a:xfrm>
          <a:prstGeom prst="rect">
            <a:avLst/>
          </a:prstGeom>
          <a:noFill/>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11</a:t>
            </a:r>
          </a:p>
        </p:txBody>
      </p:sp>
      <p:sp>
        <p:nvSpPr>
          <p:cNvPr id="5" name="4 Rectángulo"/>
          <p:cNvSpPr/>
          <p:nvPr/>
        </p:nvSpPr>
        <p:spPr>
          <a:xfrm>
            <a:off x="251520" y="1229265"/>
            <a:ext cx="4968552" cy="4431983"/>
          </a:xfrm>
          <a:prstGeom prst="rect">
            <a:avLst/>
          </a:prstGeom>
        </p:spPr>
        <p:txBody>
          <a:bodyPr wrap="square">
            <a:spAutoFit/>
          </a:bodyPr>
          <a:lstStyle/>
          <a:p>
            <a:r>
              <a:rPr lang="es-MX" sz="2000" b="1" dirty="0" smtClean="0">
                <a:solidFill>
                  <a:schemeClr val="accent3">
                    <a:lumMod val="50000"/>
                  </a:schemeClr>
                </a:solidFill>
                <a:latin typeface="Arial Rounded MT Bold" pitchFamily="34" charset="0"/>
              </a:rPr>
              <a:t>Gesto de golpear ligeramente los dedos: Impaciencia</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sentarse con las manos agarrando </a:t>
            </a:r>
          </a:p>
          <a:p>
            <a:r>
              <a:rPr lang="es-MX" sz="2000" b="1" dirty="0" smtClean="0">
                <a:solidFill>
                  <a:schemeClr val="accent3">
                    <a:lumMod val="50000"/>
                  </a:schemeClr>
                </a:solidFill>
                <a:latin typeface="Arial Rounded MT Bold" pitchFamily="34" charset="0"/>
              </a:rPr>
              <a:t>la cabeza por detrás: Seguridad en sí mismo y superioridad.</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caminar con las manos en los bolsillos o con los hombros encorvados:</a:t>
            </a:r>
          </a:p>
          <a:p>
            <a:r>
              <a:rPr lang="es-MX" sz="2000" b="1" dirty="0" smtClean="0">
                <a:solidFill>
                  <a:schemeClr val="accent3">
                    <a:lumMod val="50000"/>
                  </a:schemeClr>
                </a:solidFill>
                <a:latin typeface="Arial Rounded MT Bold" pitchFamily="34" charset="0"/>
              </a:rPr>
              <a:t>Abatimiento</a:t>
            </a:r>
          </a:p>
          <a:p>
            <a:endParaRPr lang="es-MX" sz="14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Gesto de manos en las mejillas: Evaluación</a:t>
            </a:r>
            <a:endParaRPr lang="es-MX" sz="1400" b="1" dirty="0" smtClean="0">
              <a:solidFill>
                <a:schemeClr val="accent3">
                  <a:lumMod val="50000"/>
                </a:schemeClr>
              </a:solidFill>
              <a:latin typeface="Arial Rounded MT Bold" pitchFamily="34" charset="0"/>
            </a:endParaRPr>
          </a:p>
        </p:txBody>
      </p:sp>
      <p:sp>
        <p:nvSpPr>
          <p:cNvPr id="6" name="5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99592" y="404664"/>
            <a:ext cx="7272808" cy="646331"/>
          </a:xfrm>
          <a:prstGeom prst="rect">
            <a:avLst/>
          </a:prstGeom>
        </p:spPr>
        <p:txBody>
          <a:bodyPr wrap="square">
            <a:spAutoFit/>
          </a:bodyPr>
          <a:lstStyle/>
          <a:p>
            <a:pPr lvl="0" algn="ctr" fontAlgn="base">
              <a:spcBef>
                <a:spcPct val="0"/>
              </a:spcBef>
              <a:spcAft>
                <a:spcPct val="0"/>
              </a:spcAft>
            </a:pPr>
            <a:r>
              <a:rPr lang="es-MX" b="1" dirty="0" smtClean="0">
                <a:solidFill>
                  <a:schemeClr val="accent3">
                    <a:lumMod val="50000"/>
                  </a:schemeClr>
                </a:solidFill>
                <a:latin typeface="Arial Rounded MT Bold" pitchFamily="34" charset="0"/>
              </a:rPr>
              <a:t>*Códigos no verbales </a:t>
            </a:r>
          </a:p>
          <a:p>
            <a:pPr lvl="0" algn="ctr" fontAlgn="base">
              <a:spcBef>
                <a:spcPct val="0"/>
              </a:spcBef>
              <a:spcAft>
                <a:spcPct val="0"/>
              </a:spcAft>
            </a:pPr>
            <a:r>
              <a:rPr lang="es-MX" b="1" dirty="0" smtClean="0">
                <a:solidFill>
                  <a:schemeClr val="accent3">
                    <a:lumMod val="50000"/>
                  </a:schemeClr>
                </a:solidFill>
                <a:latin typeface="Arial Rounded MT Bold" pitchFamily="34" charset="0"/>
              </a:rPr>
              <a:t>(</a:t>
            </a:r>
            <a:r>
              <a:rPr lang="es-MX" b="1" dirty="0" err="1" smtClean="0">
                <a:solidFill>
                  <a:schemeClr val="accent3">
                    <a:lumMod val="50000"/>
                  </a:schemeClr>
                </a:solidFill>
                <a:latin typeface="Arial Rounded MT Bold" pitchFamily="34" charset="0"/>
              </a:rPr>
              <a:t>Kinesia</a:t>
            </a:r>
            <a:r>
              <a:rPr lang="es-MX" b="1" dirty="0" smtClean="0">
                <a:solidFill>
                  <a:schemeClr val="accent3">
                    <a:lumMod val="50000"/>
                  </a:schemeClr>
                </a:solidFill>
                <a:latin typeface="Arial Rounded MT Bold" pitchFamily="34" charset="0"/>
              </a:rPr>
              <a:t> o </a:t>
            </a:r>
            <a:r>
              <a:rPr lang="es-MX" b="1" dirty="0" err="1" smtClean="0">
                <a:solidFill>
                  <a:schemeClr val="accent3">
                    <a:lumMod val="50000"/>
                  </a:schemeClr>
                </a:solidFill>
                <a:latin typeface="Arial Rounded MT Bold" pitchFamily="34" charset="0"/>
              </a:rPr>
              <a:t>kinestesia</a:t>
            </a:r>
            <a:r>
              <a:rPr lang="es-MX" b="1" dirty="0" smtClean="0">
                <a:solidFill>
                  <a:schemeClr val="accent3">
                    <a:lumMod val="50000"/>
                  </a:schemeClr>
                </a:solidFill>
                <a:latin typeface="Arial Rounded MT Bold" pitchFamily="34" charset="0"/>
              </a:rPr>
              <a:t>, </a:t>
            </a:r>
            <a:r>
              <a:rPr lang="es-MX" b="1" dirty="0" err="1" smtClean="0">
                <a:solidFill>
                  <a:schemeClr val="accent3">
                    <a:lumMod val="50000"/>
                  </a:schemeClr>
                </a:solidFill>
                <a:latin typeface="Arial Rounded MT Bold" pitchFamily="34" charset="0"/>
              </a:rPr>
              <a:t>proxemia</a:t>
            </a:r>
            <a:r>
              <a:rPr lang="es-MX" b="1" dirty="0" smtClean="0">
                <a:solidFill>
                  <a:schemeClr val="accent3">
                    <a:lumMod val="50000"/>
                  </a:schemeClr>
                </a:solidFill>
                <a:latin typeface="Arial Rounded MT Bold" pitchFamily="34" charset="0"/>
              </a:rPr>
              <a:t>, </a:t>
            </a:r>
            <a:r>
              <a:rPr lang="es-MX" b="1" dirty="0" err="1" smtClean="0">
                <a:solidFill>
                  <a:schemeClr val="accent3">
                    <a:lumMod val="50000"/>
                  </a:schemeClr>
                </a:solidFill>
                <a:latin typeface="Arial Rounded MT Bold" pitchFamily="34" charset="0"/>
              </a:rPr>
              <a:t>paralenguaje</a:t>
            </a:r>
            <a:r>
              <a:rPr lang="es-MX" b="1" dirty="0" smtClean="0">
                <a:solidFill>
                  <a:schemeClr val="accent3">
                    <a:lumMod val="50000"/>
                  </a:schemeClr>
                </a:solidFill>
                <a:latin typeface="Arial Rounded MT Bold" pitchFamily="34" charset="0"/>
              </a:rPr>
              <a:t>). </a:t>
            </a:r>
          </a:p>
        </p:txBody>
      </p:sp>
      <p:pic>
        <p:nvPicPr>
          <p:cNvPr id="51202" name="Picture 2" descr="wacala"/>
          <p:cNvPicPr>
            <a:picLocks noChangeAspect="1" noChangeArrowheads="1"/>
          </p:cNvPicPr>
          <p:nvPr/>
        </p:nvPicPr>
        <p:blipFill>
          <a:blip r:embed="rId2" cstate="print"/>
          <a:srcRect/>
          <a:stretch>
            <a:fillRect/>
          </a:stretch>
        </p:blipFill>
        <p:spPr bwMode="auto">
          <a:xfrm>
            <a:off x="2428538" y="1052736"/>
            <a:ext cx="4328136" cy="562773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563888" y="0"/>
            <a:ext cx="2304000" cy="2304000"/>
          </a:xfrm>
          <a:prstGeom prst="rect">
            <a:avLst/>
          </a:prstGeom>
          <a:noFill/>
        </p:spPr>
      </p:pic>
      <p:sp>
        <p:nvSpPr>
          <p:cNvPr id="3" name="2 Rectángulo"/>
          <p:cNvSpPr/>
          <p:nvPr/>
        </p:nvSpPr>
        <p:spPr>
          <a:xfrm>
            <a:off x="323528" y="548680"/>
            <a:ext cx="8568952" cy="6124754"/>
          </a:xfrm>
          <a:prstGeom prst="rect">
            <a:avLst/>
          </a:prstGeom>
        </p:spPr>
        <p:txBody>
          <a:bodyPr wrap="square">
            <a:spAutoFit/>
          </a:bodyPr>
          <a:lstStyle/>
          <a:p>
            <a:pPr algn="ctr"/>
            <a:r>
              <a:rPr lang="es-MX" sz="2800" b="1" dirty="0" smtClean="0">
                <a:solidFill>
                  <a:schemeClr val="accent3">
                    <a:lumMod val="50000"/>
                  </a:schemeClr>
                </a:solidFill>
                <a:latin typeface="Arial Rounded MT Bold" pitchFamily="34" charset="0"/>
              </a:rPr>
              <a:t>IV. Objetivos de la formación profesional. </a:t>
            </a:r>
          </a:p>
          <a:p>
            <a:pPr algn="ctr"/>
            <a:endParaRPr lang="es-MX" sz="2800" b="1" dirty="0" smtClean="0">
              <a:solidFill>
                <a:schemeClr val="accent3">
                  <a:lumMod val="50000"/>
                </a:schemeClr>
              </a:solidFill>
              <a:latin typeface="Arial Rounded MT Bold" pitchFamily="34" charset="0"/>
            </a:endParaRPr>
          </a:p>
          <a:p>
            <a:pPr algn="ctr"/>
            <a:r>
              <a:rPr lang="es-MX" sz="2800" b="1" dirty="0" smtClean="0">
                <a:solidFill>
                  <a:schemeClr val="accent3">
                    <a:lumMod val="50000"/>
                  </a:schemeClr>
                </a:solidFill>
                <a:latin typeface="Arial Rounded MT Bold" pitchFamily="34" charset="0"/>
              </a:rPr>
              <a:t>Objetivos del programa educativo: </a:t>
            </a:r>
          </a:p>
          <a:p>
            <a:pPr algn="ctr"/>
            <a:endParaRPr lang="es-MX" sz="2800" b="1" dirty="0" smtClean="0">
              <a:solidFill>
                <a:schemeClr val="accent3">
                  <a:lumMod val="50000"/>
                </a:schemeClr>
              </a:solidFill>
              <a:latin typeface="Arial Rounded MT Bold" pitchFamily="34" charset="0"/>
            </a:endParaRPr>
          </a:p>
          <a:p>
            <a:pPr algn="just"/>
            <a:r>
              <a:rPr lang="es-MX" sz="2800" b="1" dirty="0" smtClean="0">
                <a:solidFill>
                  <a:schemeClr val="accent3">
                    <a:lumMod val="50000"/>
                  </a:schemeClr>
                </a:solidFill>
                <a:latin typeface="Arial Rounded MT Bold" pitchFamily="34" charset="0"/>
              </a:rPr>
              <a:t>Formar Licenciados en enfermería con alto sentido humanístico, ético, vocación de servicio y compromiso social para: </a:t>
            </a:r>
          </a:p>
          <a:p>
            <a:pPr algn="just"/>
            <a:r>
              <a:rPr lang="es-MX" sz="2800" b="1" dirty="0" smtClean="0">
                <a:solidFill>
                  <a:schemeClr val="accent3">
                    <a:lumMod val="50000"/>
                  </a:schemeClr>
                </a:solidFill>
                <a:latin typeface="Arial Rounded MT Bold" pitchFamily="34" charset="0"/>
              </a:rPr>
              <a:t>Examinar la evolución histórica y prospectiva de la atención a la salud en México y conocer los factores que determinan la práctica y la formación del profesional de enfermería, a fin de coadyuvar a transformar su actuación en el campo de la salud y fortalecer su identidad profesional.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12</a:t>
            </a:r>
          </a:p>
        </p:txBody>
      </p:sp>
      <p:sp>
        <p:nvSpPr>
          <p:cNvPr id="4" name="3 Rectángulo"/>
          <p:cNvSpPr/>
          <p:nvPr/>
        </p:nvSpPr>
        <p:spPr>
          <a:xfrm>
            <a:off x="323528" y="620688"/>
            <a:ext cx="8568952" cy="5755422"/>
          </a:xfrm>
          <a:prstGeom prst="rect">
            <a:avLst/>
          </a:prstGeom>
        </p:spPr>
        <p:txBody>
          <a:bodyPr wrap="square">
            <a:spAutoFit/>
          </a:bodyPr>
          <a:lstStyle/>
          <a:p>
            <a:pPr lvl="0" algn="just" fontAlgn="base">
              <a:spcBef>
                <a:spcPct val="0"/>
              </a:spcBef>
              <a:spcAft>
                <a:spcPct val="0"/>
              </a:spcAft>
            </a:pPr>
            <a:r>
              <a:rPr lang="es-MX" sz="3200" b="1" dirty="0" smtClean="0">
                <a:solidFill>
                  <a:schemeClr val="accent3">
                    <a:lumMod val="50000"/>
                  </a:schemeClr>
                </a:solidFill>
                <a:latin typeface="Arial Rounded MT Bold" pitchFamily="34" charset="0"/>
              </a:rPr>
              <a:t>Códigos no verbales </a:t>
            </a:r>
          </a:p>
          <a:p>
            <a:pPr lvl="0" algn="just" fontAlgn="base">
              <a:spcBef>
                <a:spcPct val="0"/>
              </a:spcBef>
              <a:spcAft>
                <a:spcPct val="0"/>
              </a:spcAft>
            </a:pPr>
            <a:endParaRPr lang="es-MX" sz="2800" b="1" dirty="0" smtClean="0">
              <a:solidFill>
                <a:schemeClr val="accent3">
                  <a:lumMod val="50000"/>
                </a:schemeClr>
              </a:solidFill>
              <a:latin typeface="Arial Rounded MT Bold" pitchFamily="34" charset="0"/>
            </a:endParaRPr>
          </a:p>
          <a:p>
            <a:pPr lvl="0" algn="just" fontAlgn="base">
              <a:spcBef>
                <a:spcPct val="0"/>
              </a:spcBef>
              <a:spcAft>
                <a:spcPct val="0"/>
              </a:spcAft>
            </a:pPr>
            <a:r>
              <a:rPr lang="es-MX" sz="2800" b="1" dirty="0" smtClean="0">
                <a:solidFill>
                  <a:schemeClr val="accent3">
                    <a:lumMod val="50000"/>
                  </a:schemeClr>
                </a:solidFill>
                <a:latin typeface="Arial Rounded MT Bold" pitchFamily="34" charset="0"/>
              </a:rPr>
              <a:t>Factores asociados al lenguaje no verbal</a:t>
            </a:r>
          </a:p>
          <a:p>
            <a:pPr lvl="0" algn="just" fontAlgn="base">
              <a:spcBef>
                <a:spcPct val="0"/>
              </a:spcBef>
              <a:spcAft>
                <a:spcPct val="0"/>
              </a:spcAft>
            </a:pPr>
            <a:endParaRPr lang="es-MX" sz="2800" b="1" dirty="0" smtClean="0">
              <a:solidFill>
                <a:schemeClr val="accent3">
                  <a:lumMod val="50000"/>
                </a:schemeClr>
              </a:solidFill>
              <a:latin typeface="Arial Rounded MT Bold" pitchFamily="34" charset="0"/>
            </a:endParaRPr>
          </a:p>
          <a:p>
            <a:pPr lvl="0" algn="just" fontAlgn="base">
              <a:spcBef>
                <a:spcPct val="0"/>
              </a:spcBef>
              <a:spcAft>
                <a:spcPct val="0"/>
              </a:spcAft>
            </a:pPr>
            <a:r>
              <a:rPr lang="es-MX" sz="2800" b="1" dirty="0" smtClean="0">
                <a:solidFill>
                  <a:schemeClr val="accent3">
                    <a:lumMod val="50000"/>
                  </a:schemeClr>
                </a:solidFill>
                <a:latin typeface="Arial Rounded MT Bold" pitchFamily="34" charset="0"/>
              </a:rPr>
              <a:t>Dentro de la comunicación no verbal, además de los gestos, existen determinados factores que, a su vez, se engloban dentro de tres disciplinas que son: </a:t>
            </a:r>
          </a:p>
          <a:p>
            <a:pPr lvl="0" fontAlgn="base">
              <a:spcBef>
                <a:spcPct val="0"/>
              </a:spcBef>
              <a:spcAft>
                <a:spcPct val="0"/>
              </a:spcAft>
            </a:pPr>
            <a:r>
              <a:rPr lang="es-MX" sz="2800" b="1" dirty="0" smtClean="0">
                <a:solidFill>
                  <a:schemeClr val="accent3">
                    <a:lumMod val="50000"/>
                  </a:schemeClr>
                </a:solidFill>
                <a:latin typeface="Arial Rounded MT Bold" pitchFamily="34" charset="0"/>
              </a:rPr>
              <a:t>                             	El </a:t>
            </a:r>
            <a:r>
              <a:rPr lang="es-MX" sz="2800" b="1" dirty="0" err="1" smtClean="0">
                <a:solidFill>
                  <a:schemeClr val="accent3">
                    <a:lumMod val="50000"/>
                  </a:schemeClr>
                </a:solidFill>
                <a:latin typeface="Arial Rounded MT Bold" pitchFamily="34" charset="0"/>
              </a:rPr>
              <a:t>paralenguaje</a:t>
            </a:r>
            <a:r>
              <a:rPr lang="es-MX" sz="2800" b="1" dirty="0" smtClean="0">
                <a:solidFill>
                  <a:schemeClr val="accent3">
                    <a:lumMod val="50000"/>
                  </a:schemeClr>
                </a:solidFill>
                <a:latin typeface="Arial Rounded MT Bold" pitchFamily="34" charset="0"/>
              </a:rPr>
              <a:t>, </a:t>
            </a:r>
          </a:p>
          <a:p>
            <a:pPr lvl="0" fontAlgn="base">
              <a:spcBef>
                <a:spcPct val="0"/>
              </a:spcBef>
              <a:spcAft>
                <a:spcPct val="0"/>
              </a:spcAft>
            </a:pPr>
            <a:r>
              <a:rPr lang="es-MX" sz="2800" b="1" dirty="0" smtClean="0">
                <a:solidFill>
                  <a:schemeClr val="accent3">
                    <a:lumMod val="50000"/>
                  </a:schemeClr>
                </a:solidFill>
                <a:latin typeface="Arial Rounded MT Bold" pitchFamily="34" charset="0"/>
              </a:rPr>
              <a:t>   </a:t>
            </a:r>
          </a:p>
          <a:p>
            <a:pPr lvl="0" fontAlgn="base">
              <a:spcBef>
                <a:spcPct val="0"/>
              </a:spcBef>
              <a:spcAft>
                <a:spcPct val="0"/>
              </a:spcAft>
            </a:pPr>
            <a:r>
              <a:rPr lang="es-MX" sz="2800" b="1" dirty="0" smtClean="0">
                <a:solidFill>
                  <a:schemeClr val="accent3">
                    <a:lumMod val="50000"/>
                  </a:schemeClr>
                </a:solidFill>
                <a:latin typeface="Arial Rounded MT Bold" pitchFamily="34" charset="0"/>
              </a:rPr>
              <a:t>			La </a:t>
            </a:r>
            <a:r>
              <a:rPr lang="es-MX" sz="2800" b="1" dirty="0" err="1" smtClean="0">
                <a:solidFill>
                  <a:schemeClr val="accent3">
                    <a:lumMod val="50000"/>
                  </a:schemeClr>
                </a:solidFill>
                <a:latin typeface="Arial Rounded MT Bold" pitchFamily="34" charset="0"/>
              </a:rPr>
              <a:t>kinesia</a:t>
            </a:r>
            <a:r>
              <a:rPr lang="es-MX" sz="2800" b="1" dirty="0" smtClean="0">
                <a:solidFill>
                  <a:schemeClr val="accent3">
                    <a:lumMod val="50000"/>
                  </a:schemeClr>
                </a:solidFill>
                <a:latin typeface="Arial Rounded MT Bold" pitchFamily="34" charset="0"/>
              </a:rPr>
              <a:t> y </a:t>
            </a:r>
          </a:p>
          <a:p>
            <a:pPr lvl="0" fontAlgn="base">
              <a:spcBef>
                <a:spcPct val="0"/>
              </a:spcBef>
              <a:spcAft>
                <a:spcPct val="0"/>
              </a:spcAft>
            </a:pPr>
            <a:endParaRPr lang="es-MX" sz="2800" b="1" dirty="0" smtClean="0">
              <a:solidFill>
                <a:schemeClr val="accent3">
                  <a:lumMod val="50000"/>
                </a:schemeClr>
              </a:solidFill>
              <a:latin typeface="Arial Rounded MT Bold" pitchFamily="34" charset="0"/>
            </a:endParaRPr>
          </a:p>
          <a:p>
            <a:pPr lvl="0" fontAlgn="base">
              <a:spcBef>
                <a:spcPct val="0"/>
              </a:spcBef>
              <a:spcAft>
                <a:spcPct val="0"/>
              </a:spcAft>
            </a:pPr>
            <a:r>
              <a:rPr lang="es-MX" sz="2800" b="1" dirty="0" smtClean="0">
                <a:solidFill>
                  <a:schemeClr val="accent3">
                    <a:lumMod val="50000"/>
                  </a:schemeClr>
                </a:solidFill>
                <a:latin typeface="Arial Rounded MT Bold" pitchFamily="34" charset="0"/>
              </a:rPr>
              <a:t>			La </a:t>
            </a:r>
            <a:r>
              <a:rPr lang="es-MX" sz="2800" b="1" dirty="0" err="1" smtClean="0">
                <a:solidFill>
                  <a:schemeClr val="accent3">
                    <a:lumMod val="50000"/>
                  </a:schemeClr>
                </a:solidFill>
                <a:latin typeface="Arial Rounded MT Bold" pitchFamily="34" charset="0"/>
              </a:rPr>
              <a:t>proxémica</a:t>
            </a:r>
            <a:endParaRPr lang="es-MX" sz="2800" b="1" dirty="0" smtClean="0">
              <a:solidFill>
                <a:schemeClr val="accent3">
                  <a:lumMod val="50000"/>
                </a:schemeClr>
              </a:solidFill>
              <a:latin typeface="Arial Rounded MT Bold" pitchFamily="34" charset="0"/>
            </a:endParaRPr>
          </a:p>
        </p:txBody>
      </p:sp>
      <p:pic>
        <p:nvPicPr>
          <p:cNvPr id="17410" name="Picture 2" descr="Resultado de imagen para palomita"/>
          <p:cNvPicPr>
            <a:picLocks noChangeAspect="1" noChangeArrowheads="1"/>
          </p:cNvPicPr>
          <p:nvPr/>
        </p:nvPicPr>
        <p:blipFill>
          <a:blip r:embed="rId2" cstate="print"/>
          <a:srcRect/>
          <a:stretch>
            <a:fillRect/>
          </a:stretch>
        </p:blipFill>
        <p:spPr bwMode="auto">
          <a:xfrm>
            <a:off x="2627784" y="4869160"/>
            <a:ext cx="648072" cy="578405"/>
          </a:xfrm>
          <a:prstGeom prst="rect">
            <a:avLst/>
          </a:prstGeom>
          <a:noFill/>
        </p:spPr>
      </p:pic>
      <p:pic>
        <p:nvPicPr>
          <p:cNvPr id="6" name="Picture 2" descr="Resultado de imagen para palomita"/>
          <p:cNvPicPr>
            <a:picLocks noChangeAspect="1" noChangeArrowheads="1"/>
          </p:cNvPicPr>
          <p:nvPr/>
        </p:nvPicPr>
        <p:blipFill>
          <a:blip r:embed="rId2" cstate="print"/>
          <a:srcRect/>
          <a:stretch>
            <a:fillRect/>
          </a:stretch>
        </p:blipFill>
        <p:spPr bwMode="auto">
          <a:xfrm>
            <a:off x="2627784" y="4005064"/>
            <a:ext cx="648072" cy="578405"/>
          </a:xfrm>
          <a:prstGeom prst="rect">
            <a:avLst/>
          </a:prstGeom>
          <a:noFill/>
        </p:spPr>
      </p:pic>
      <p:pic>
        <p:nvPicPr>
          <p:cNvPr id="7" name="Picture 2" descr="Resultado de imagen para palomita"/>
          <p:cNvPicPr>
            <a:picLocks noChangeAspect="1" noChangeArrowheads="1"/>
          </p:cNvPicPr>
          <p:nvPr/>
        </p:nvPicPr>
        <p:blipFill>
          <a:blip r:embed="rId2" cstate="print"/>
          <a:srcRect/>
          <a:stretch>
            <a:fillRect/>
          </a:stretch>
        </p:blipFill>
        <p:spPr bwMode="auto">
          <a:xfrm>
            <a:off x="2627784" y="5661248"/>
            <a:ext cx="648072" cy="578405"/>
          </a:xfrm>
          <a:prstGeom prst="rect">
            <a:avLst/>
          </a:prstGeom>
          <a:noFill/>
        </p:spPr>
      </p:pic>
      <p:sp>
        <p:nvSpPr>
          <p:cNvPr id="10" name="9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Resultado de imagen para persona observando"/>
          <p:cNvPicPr>
            <a:picLocks noChangeAspect="1" noChangeArrowheads="1"/>
          </p:cNvPicPr>
          <p:nvPr/>
        </p:nvPicPr>
        <p:blipFill>
          <a:blip r:embed="rId2" cstate="print"/>
          <a:srcRect/>
          <a:stretch>
            <a:fillRect/>
          </a:stretch>
        </p:blipFill>
        <p:spPr bwMode="auto">
          <a:xfrm>
            <a:off x="2123728" y="2276872"/>
            <a:ext cx="4392488" cy="4392488"/>
          </a:xfrm>
          <a:prstGeom prst="rect">
            <a:avLst/>
          </a:prstGeom>
          <a:noFill/>
        </p:spPr>
      </p:pic>
      <p:sp>
        <p:nvSpPr>
          <p:cNvPr id="9" name="8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13</a:t>
            </a:r>
          </a:p>
        </p:txBody>
      </p:sp>
      <p:sp>
        <p:nvSpPr>
          <p:cNvPr id="4" name="3 Rectángulo"/>
          <p:cNvSpPr/>
          <p:nvPr/>
        </p:nvSpPr>
        <p:spPr>
          <a:xfrm>
            <a:off x="323528" y="908720"/>
            <a:ext cx="8568952" cy="1815882"/>
          </a:xfrm>
          <a:prstGeom prst="rect">
            <a:avLst/>
          </a:prstGeom>
        </p:spPr>
        <p:txBody>
          <a:bodyPr wrap="square">
            <a:spAutoFit/>
          </a:bodyPr>
          <a:lstStyle/>
          <a:p>
            <a:pPr lvl="0" algn="just" fontAlgn="base">
              <a:spcBef>
                <a:spcPct val="0"/>
              </a:spcBef>
              <a:spcAft>
                <a:spcPct val="0"/>
              </a:spcAft>
            </a:pPr>
            <a:r>
              <a:rPr lang="es-MX" sz="2800" b="1" dirty="0" smtClean="0">
                <a:solidFill>
                  <a:schemeClr val="accent3">
                    <a:lumMod val="50000"/>
                  </a:schemeClr>
                </a:solidFill>
                <a:latin typeface="Arial Rounded MT Bold" pitchFamily="34" charset="0"/>
              </a:rPr>
              <a:t>Dichos factores pueden ser a su vez, factores asociados al lenguaje verbal y factores asociados al comportamiento. Lo explica el siguiente esquema: </a:t>
            </a:r>
            <a:endParaRPr lang="es-MX" sz="3200" b="1" dirty="0" smtClean="0">
              <a:solidFill>
                <a:schemeClr val="accent3">
                  <a:lumMod val="50000"/>
                </a:schemeClr>
              </a:solidFill>
              <a:latin typeface="Arial Rounded MT Bold" pitchFamily="34" charset="0"/>
            </a:endParaRPr>
          </a:p>
        </p:txBody>
      </p:sp>
      <p:sp>
        <p:nvSpPr>
          <p:cNvPr id="6" name="5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33 Flecha doblada hacia arriba"/>
          <p:cNvSpPr/>
          <p:nvPr/>
        </p:nvSpPr>
        <p:spPr>
          <a:xfrm rot="10800000">
            <a:off x="7740352" y="4604278"/>
            <a:ext cx="1296144" cy="1224136"/>
          </a:xfrm>
          <a:prstGeom prst="bentUpArrow">
            <a:avLst>
              <a:gd name="adj1" fmla="val 27692"/>
              <a:gd name="adj2" fmla="val 47163"/>
              <a:gd name="adj3" fmla="val 36270"/>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solidFill>
                <a:schemeClr val="bg1"/>
              </a:solidFill>
              <a:latin typeface="Arial Rounded MT Bold" pitchFamily="34" charset="0"/>
            </a:endParaRPr>
          </a:p>
        </p:txBody>
      </p:sp>
      <p:sp>
        <p:nvSpPr>
          <p:cNvPr id="25" name="24 Llaves"/>
          <p:cNvSpPr/>
          <p:nvPr/>
        </p:nvSpPr>
        <p:spPr>
          <a:xfrm>
            <a:off x="4283968" y="188640"/>
            <a:ext cx="2664296" cy="2304256"/>
          </a:xfrm>
          <a:prstGeom prst="bracePair">
            <a:avLst/>
          </a:prstGeom>
          <a:solidFill>
            <a:schemeClr val="accent3">
              <a:lumMod val="50000"/>
            </a:schemeClr>
          </a:solidFill>
          <a:ln w="53975" cmpd="sng">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600" dirty="0">
              <a:solidFill>
                <a:schemeClr val="bg1"/>
              </a:solidFill>
              <a:latin typeface="Arial Rounded MT Bold" pitchFamily="34" charset="0"/>
            </a:endParaRPr>
          </a:p>
        </p:txBody>
      </p:sp>
      <p:sp>
        <p:nvSpPr>
          <p:cNvPr id="4" name="3 CuadroTexto"/>
          <p:cNvSpPr txBox="1"/>
          <p:nvPr/>
        </p:nvSpPr>
        <p:spPr>
          <a:xfrm>
            <a:off x="311952" y="3059668"/>
            <a:ext cx="8148480" cy="338554"/>
          </a:xfrm>
          <a:prstGeom prst="rect">
            <a:avLst/>
          </a:prstGeom>
          <a:solidFill>
            <a:schemeClr val="accent3">
              <a:lumMod val="50000"/>
            </a:schemeClr>
          </a:solidFill>
        </p:spPr>
        <p:txBody>
          <a:bodyPr wrap="square" rtlCol="0">
            <a:spAutoFit/>
          </a:bodyPr>
          <a:lstStyle/>
          <a:p>
            <a:pPr algn="ctr"/>
            <a:r>
              <a:rPr lang="es-MX" sz="1600" dirty="0" smtClean="0">
                <a:solidFill>
                  <a:schemeClr val="bg1"/>
                </a:solidFill>
                <a:latin typeface="Arial Rounded MT Bold" pitchFamily="34" charset="0"/>
              </a:rPr>
              <a:t>COMUNICACIÓN NO VERBAL</a:t>
            </a:r>
            <a:endParaRPr lang="es-MX" sz="1600" dirty="0">
              <a:solidFill>
                <a:schemeClr val="bg1"/>
              </a:solidFill>
              <a:latin typeface="Arial Rounded MT Bold" pitchFamily="34" charset="0"/>
            </a:endParaRPr>
          </a:p>
        </p:txBody>
      </p:sp>
      <p:sp>
        <p:nvSpPr>
          <p:cNvPr id="5" name="4 CuadroTexto"/>
          <p:cNvSpPr txBox="1"/>
          <p:nvPr/>
        </p:nvSpPr>
        <p:spPr>
          <a:xfrm>
            <a:off x="1691680" y="980728"/>
            <a:ext cx="2376264" cy="830997"/>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FACTORES ASOCIADOS AL LENGUAJE VERBAL</a:t>
            </a:r>
            <a:endParaRPr lang="es-MX" sz="1600" dirty="0">
              <a:solidFill>
                <a:schemeClr val="bg1"/>
              </a:solidFill>
              <a:latin typeface="Arial Rounded MT Bold" pitchFamily="34" charset="0"/>
            </a:endParaRPr>
          </a:p>
        </p:txBody>
      </p:sp>
      <p:sp>
        <p:nvSpPr>
          <p:cNvPr id="6" name="5 CuadroTexto"/>
          <p:cNvSpPr txBox="1"/>
          <p:nvPr/>
        </p:nvSpPr>
        <p:spPr>
          <a:xfrm>
            <a:off x="1475656" y="4869160"/>
            <a:ext cx="2520280" cy="830997"/>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FACTORES ASOCIADOS AL COMPORTAMIENTO</a:t>
            </a:r>
            <a:endParaRPr lang="es-MX" sz="1600" dirty="0">
              <a:solidFill>
                <a:schemeClr val="bg1"/>
              </a:solidFill>
              <a:latin typeface="Arial Rounded MT Bold" pitchFamily="34" charset="0"/>
            </a:endParaRPr>
          </a:p>
        </p:txBody>
      </p:sp>
      <p:sp>
        <p:nvSpPr>
          <p:cNvPr id="7" name="6 CuadroTexto"/>
          <p:cNvSpPr txBox="1"/>
          <p:nvPr/>
        </p:nvSpPr>
        <p:spPr>
          <a:xfrm>
            <a:off x="4572000" y="5517232"/>
            <a:ext cx="2088232"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PROXIMIDAD</a:t>
            </a:r>
            <a:endParaRPr lang="es-MX" sz="1600" dirty="0">
              <a:solidFill>
                <a:schemeClr val="bg1"/>
              </a:solidFill>
              <a:latin typeface="Arial Rounded MT Bold" pitchFamily="34" charset="0"/>
            </a:endParaRPr>
          </a:p>
        </p:txBody>
      </p:sp>
      <p:sp>
        <p:nvSpPr>
          <p:cNvPr id="10" name="9 CuadroTexto"/>
          <p:cNvSpPr txBox="1"/>
          <p:nvPr/>
        </p:nvSpPr>
        <p:spPr>
          <a:xfrm>
            <a:off x="4572000" y="5085184"/>
            <a:ext cx="216024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GESTOS</a:t>
            </a:r>
            <a:endParaRPr lang="es-MX" sz="1600" dirty="0">
              <a:solidFill>
                <a:schemeClr val="bg1"/>
              </a:solidFill>
              <a:latin typeface="Arial Rounded MT Bold" pitchFamily="34" charset="0"/>
            </a:endParaRPr>
          </a:p>
        </p:txBody>
      </p:sp>
      <p:sp>
        <p:nvSpPr>
          <p:cNvPr id="11" name="10 CuadroTexto"/>
          <p:cNvSpPr txBox="1"/>
          <p:nvPr/>
        </p:nvSpPr>
        <p:spPr>
          <a:xfrm>
            <a:off x="4572000" y="4662428"/>
            <a:ext cx="2232248"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POSTURA</a:t>
            </a:r>
            <a:endParaRPr lang="es-MX" sz="1600" dirty="0">
              <a:solidFill>
                <a:schemeClr val="bg1"/>
              </a:solidFill>
              <a:latin typeface="Arial Rounded MT Bold" pitchFamily="34" charset="0"/>
            </a:endParaRPr>
          </a:p>
        </p:txBody>
      </p:sp>
      <p:sp>
        <p:nvSpPr>
          <p:cNvPr id="12" name="11 CuadroTexto"/>
          <p:cNvSpPr txBox="1"/>
          <p:nvPr/>
        </p:nvSpPr>
        <p:spPr>
          <a:xfrm>
            <a:off x="4572000" y="4221088"/>
            <a:ext cx="216024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MIRADA</a:t>
            </a:r>
            <a:endParaRPr lang="es-MX" sz="1600" dirty="0">
              <a:solidFill>
                <a:schemeClr val="bg1"/>
              </a:solidFill>
              <a:latin typeface="Arial Rounded MT Bold" pitchFamily="34" charset="0"/>
            </a:endParaRPr>
          </a:p>
        </p:txBody>
      </p:sp>
      <p:sp>
        <p:nvSpPr>
          <p:cNvPr id="13" name="12 CuadroTexto"/>
          <p:cNvSpPr txBox="1"/>
          <p:nvPr/>
        </p:nvSpPr>
        <p:spPr>
          <a:xfrm>
            <a:off x="4572000" y="3789040"/>
            <a:ext cx="2088232"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EXPRESION </a:t>
            </a:r>
            <a:r>
              <a:rPr lang="es-MX" sz="1400" dirty="0" smtClean="0">
                <a:solidFill>
                  <a:schemeClr val="bg1"/>
                </a:solidFill>
                <a:latin typeface="Arial Rounded MT Bold" pitchFamily="34" charset="0"/>
              </a:rPr>
              <a:t>FACIAL</a:t>
            </a:r>
            <a:endParaRPr lang="es-MX" sz="1600" dirty="0">
              <a:solidFill>
                <a:schemeClr val="bg1"/>
              </a:solidFill>
              <a:latin typeface="Arial Rounded MT Bold" pitchFamily="34" charset="0"/>
            </a:endParaRPr>
          </a:p>
        </p:txBody>
      </p:sp>
      <p:sp>
        <p:nvSpPr>
          <p:cNvPr id="14" name="13 CuadroTexto"/>
          <p:cNvSpPr txBox="1"/>
          <p:nvPr/>
        </p:nvSpPr>
        <p:spPr>
          <a:xfrm>
            <a:off x="4644008" y="1898248"/>
            <a:ext cx="108012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TIMBRE</a:t>
            </a:r>
            <a:endParaRPr lang="es-MX" sz="1600" dirty="0">
              <a:solidFill>
                <a:schemeClr val="bg1"/>
              </a:solidFill>
              <a:latin typeface="Arial Rounded MT Bold" pitchFamily="34" charset="0"/>
            </a:endParaRPr>
          </a:p>
        </p:txBody>
      </p:sp>
      <p:sp>
        <p:nvSpPr>
          <p:cNvPr id="15" name="14 CuadroTexto"/>
          <p:cNvSpPr txBox="1"/>
          <p:nvPr/>
        </p:nvSpPr>
        <p:spPr>
          <a:xfrm>
            <a:off x="4644008" y="1466200"/>
            <a:ext cx="144016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SILENCIOS</a:t>
            </a:r>
            <a:endParaRPr lang="es-MX" sz="1600" dirty="0">
              <a:solidFill>
                <a:schemeClr val="bg1"/>
              </a:solidFill>
              <a:latin typeface="Arial Rounded MT Bold" pitchFamily="34" charset="0"/>
            </a:endParaRPr>
          </a:p>
        </p:txBody>
      </p:sp>
      <p:sp>
        <p:nvSpPr>
          <p:cNvPr id="16" name="15 CuadroTexto"/>
          <p:cNvSpPr txBox="1"/>
          <p:nvPr/>
        </p:nvSpPr>
        <p:spPr>
          <a:xfrm>
            <a:off x="4644008" y="1115452"/>
            <a:ext cx="1368152"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VOLUMEN</a:t>
            </a:r>
            <a:endParaRPr lang="es-MX" sz="1600" dirty="0">
              <a:solidFill>
                <a:schemeClr val="bg1"/>
              </a:solidFill>
              <a:latin typeface="Arial Rounded MT Bold" pitchFamily="34" charset="0"/>
            </a:endParaRPr>
          </a:p>
        </p:txBody>
      </p:sp>
      <p:sp>
        <p:nvSpPr>
          <p:cNvPr id="17" name="16 CuadroTexto"/>
          <p:cNvSpPr txBox="1"/>
          <p:nvPr/>
        </p:nvSpPr>
        <p:spPr>
          <a:xfrm>
            <a:off x="4644008" y="692696"/>
            <a:ext cx="108012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RITMO</a:t>
            </a:r>
            <a:endParaRPr lang="es-MX" sz="1600" dirty="0">
              <a:solidFill>
                <a:schemeClr val="bg1"/>
              </a:solidFill>
              <a:latin typeface="Arial Rounded MT Bold" pitchFamily="34" charset="0"/>
            </a:endParaRPr>
          </a:p>
        </p:txBody>
      </p:sp>
      <p:sp>
        <p:nvSpPr>
          <p:cNvPr id="18" name="17 CuadroTexto"/>
          <p:cNvSpPr txBox="1"/>
          <p:nvPr/>
        </p:nvSpPr>
        <p:spPr>
          <a:xfrm>
            <a:off x="4644008" y="260648"/>
            <a:ext cx="1080120"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TONO</a:t>
            </a:r>
            <a:endParaRPr lang="es-MX" sz="1600" dirty="0">
              <a:solidFill>
                <a:schemeClr val="bg1"/>
              </a:solidFill>
              <a:latin typeface="Arial Rounded MT Bold" pitchFamily="34" charset="0"/>
            </a:endParaRPr>
          </a:p>
        </p:txBody>
      </p:sp>
      <p:sp>
        <p:nvSpPr>
          <p:cNvPr id="19" name="18 CuadroTexto"/>
          <p:cNvSpPr txBox="1"/>
          <p:nvPr/>
        </p:nvSpPr>
        <p:spPr>
          <a:xfrm>
            <a:off x="4572000" y="6124074"/>
            <a:ext cx="2088232" cy="307777"/>
          </a:xfrm>
          <a:prstGeom prst="rect">
            <a:avLst/>
          </a:prstGeom>
          <a:solidFill>
            <a:schemeClr val="accent3">
              <a:lumMod val="50000"/>
            </a:schemeClr>
          </a:solidFill>
        </p:spPr>
        <p:txBody>
          <a:bodyPr wrap="square" rtlCol="0">
            <a:spAutoFit/>
          </a:bodyPr>
          <a:lstStyle/>
          <a:p>
            <a:r>
              <a:rPr lang="es-MX" sz="1400" dirty="0" smtClean="0">
                <a:solidFill>
                  <a:schemeClr val="bg1"/>
                </a:solidFill>
                <a:latin typeface="Arial Rounded MT Bold" pitchFamily="34" charset="0"/>
              </a:rPr>
              <a:t>ESPACIO PERSONAL</a:t>
            </a:r>
            <a:endParaRPr lang="es-MX" sz="1400" dirty="0">
              <a:solidFill>
                <a:schemeClr val="bg1"/>
              </a:solidFill>
              <a:latin typeface="Arial Rounded MT Bold" pitchFamily="34" charset="0"/>
            </a:endParaRPr>
          </a:p>
        </p:txBody>
      </p:sp>
      <p:sp>
        <p:nvSpPr>
          <p:cNvPr id="20" name="19 CuadroTexto"/>
          <p:cNvSpPr txBox="1"/>
          <p:nvPr/>
        </p:nvSpPr>
        <p:spPr>
          <a:xfrm>
            <a:off x="7164288" y="1124744"/>
            <a:ext cx="1872208" cy="307777"/>
          </a:xfrm>
          <a:prstGeom prst="rect">
            <a:avLst/>
          </a:prstGeom>
          <a:solidFill>
            <a:schemeClr val="accent3">
              <a:lumMod val="50000"/>
            </a:schemeClr>
          </a:solidFill>
        </p:spPr>
        <p:txBody>
          <a:bodyPr wrap="square" rtlCol="0">
            <a:spAutoFit/>
          </a:bodyPr>
          <a:lstStyle/>
          <a:p>
            <a:r>
              <a:rPr lang="es-MX" sz="1400" dirty="0" smtClean="0">
                <a:solidFill>
                  <a:schemeClr val="bg1"/>
                </a:solidFill>
                <a:latin typeface="Arial Rounded MT Bold" pitchFamily="34" charset="0"/>
              </a:rPr>
              <a:t>PARALINGÜISTICA</a:t>
            </a:r>
            <a:endParaRPr lang="es-MX" sz="1400" dirty="0">
              <a:solidFill>
                <a:schemeClr val="bg1"/>
              </a:solidFill>
              <a:latin typeface="Arial Rounded MT Bold" pitchFamily="34" charset="0"/>
            </a:endParaRPr>
          </a:p>
        </p:txBody>
      </p:sp>
      <p:sp>
        <p:nvSpPr>
          <p:cNvPr id="21" name="20 CuadroTexto"/>
          <p:cNvSpPr txBox="1"/>
          <p:nvPr/>
        </p:nvSpPr>
        <p:spPr>
          <a:xfrm>
            <a:off x="7164288" y="4581128"/>
            <a:ext cx="1872208"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KINESIA</a:t>
            </a:r>
            <a:endParaRPr lang="es-MX" sz="1600" dirty="0">
              <a:solidFill>
                <a:schemeClr val="bg1"/>
              </a:solidFill>
              <a:latin typeface="Arial Rounded MT Bold" pitchFamily="34" charset="0"/>
            </a:endParaRPr>
          </a:p>
        </p:txBody>
      </p:sp>
      <p:sp>
        <p:nvSpPr>
          <p:cNvPr id="22" name="21 CuadroTexto"/>
          <p:cNvSpPr txBox="1"/>
          <p:nvPr/>
        </p:nvSpPr>
        <p:spPr>
          <a:xfrm>
            <a:off x="7092280" y="6093296"/>
            <a:ext cx="1872208" cy="338554"/>
          </a:xfrm>
          <a:prstGeom prst="rect">
            <a:avLst/>
          </a:prstGeom>
          <a:solidFill>
            <a:schemeClr val="accent3">
              <a:lumMod val="50000"/>
            </a:schemeClr>
          </a:solidFill>
        </p:spPr>
        <p:txBody>
          <a:bodyPr wrap="square" rtlCol="0">
            <a:spAutoFit/>
          </a:bodyPr>
          <a:lstStyle/>
          <a:p>
            <a:r>
              <a:rPr lang="es-MX" sz="1600" dirty="0" smtClean="0">
                <a:solidFill>
                  <a:schemeClr val="bg1"/>
                </a:solidFill>
                <a:latin typeface="Arial Rounded MT Bold" pitchFamily="34" charset="0"/>
              </a:rPr>
              <a:t>PROXÉMICA</a:t>
            </a:r>
            <a:endParaRPr lang="es-MX" sz="1600" dirty="0">
              <a:solidFill>
                <a:schemeClr val="bg1"/>
              </a:solidFill>
              <a:latin typeface="Arial Rounded MT Bold" pitchFamily="34" charset="0"/>
            </a:endParaRPr>
          </a:p>
        </p:txBody>
      </p:sp>
      <p:sp>
        <p:nvSpPr>
          <p:cNvPr id="23" name="22 Flecha doblada hacia arriba"/>
          <p:cNvSpPr/>
          <p:nvPr/>
        </p:nvSpPr>
        <p:spPr>
          <a:xfrm rot="5400000">
            <a:off x="-324544" y="4005064"/>
            <a:ext cx="2304256" cy="1008112"/>
          </a:xfrm>
          <a:prstGeom prst="bentUpArrow">
            <a:avLst>
              <a:gd name="adj1" fmla="val 25000"/>
              <a:gd name="adj2" fmla="val 36481"/>
              <a:gd name="adj3" fmla="val 35333"/>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solidFill>
                <a:schemeClr val="bg1"/>
              </a:solidFill>
              <a:latin typeface="Arial Rounded MT Bold" pitchFamily="34" charset="0"/>
            </a:endParaRPr>
          </a:p>
        </p:txBody>
      </p:sp>
      <p:sp>
        <p:nvSpPr>
          <p:cNvPr id="24" name="23 Flecha doblada hacia arriba"/>
          <p:cNvSpPr/>
          <p:nvPr/>
        </p:nvSpPr>
        <p:spPr>
          <a:xfrm rot="16200000" flipV="1">
            <a:off x="-252535" y="1484784"/>
            <a:ext cx="2160240" cy="1008112"/>
          </a:xfrm>
          <a:prstGeom prst="bentUpArrow">
            <a:avLst>
              <a:gd name="adj1" fmla="val 25000"/>
              <a:gd name="adj2" fmla="val 36481"/>
              <a:gd name="adj3" fmla="val 35333"/>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solidFill>
                <a:schemeClr val="bg1"/>
              </a:solidFill>
              <a:latin typeface="Arial Rounded MT Bold" pitchFamily="34" charset="0"/>
            </a:endParaRPr>
          </a:p>
        </p:txBody>
      </p:sp>
      <p:sp>
        <p:nvSpPr>
          <p:cNvPr id="28" name="27 Cerrar llave"/>
          <p:cNvSpPr/>
          <p:nvPr/>
        </p:nvSpPr>
        <p:spPr>
          <a:xfrm>
            <a:off x="6622949" y="3795774"/>
            <a:ext cx="360040" cy="2088232"/>
          </a:xfrm>
          <a:prstGeom prst="rightBrace">
            <a:avLst>
              <a:gd name="adj1" fmla="val 140945"/>
              <a:gd name="adj2" fmla="val 45751"/>
            </a:avLst>
          </a:prstGeom>
          <a:solidFill>
            <a:schemeClr val="accent3">
              <a:lumMod val="50000"/>
            </a:schemeClr>
          </a:solidFill>
          <a:ln w="63500" cmpd="sng">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600">
              <a:solidFill>
                <a:schemeClr val="bg1"/>
              </a:solidFill>
              <a:latin typeface="Arial Rounded MT Bold" pitchFamily="34" charset="0"/>
            </a:endParaRPr>
          </a:p>
        </p:txBody>
      </p:sp>
      <p:sp>
        <p:nvSpPr>
          <p:cNvPr id="29" name="28 Cerrar llave"/>
          <p:cNvSpPr/>
          <p:nvPr/>
        </p:nvSpPr>
        <p:spPr>
          <a:xfrm rot="10800000">
            <a:off x="4355977" y="3798332"/>
            <a:ext cx="288032" cy="2592288"/>
          </a:xfrm>
          <a:prstGeom prst="rightBrace">
            <a:avLst>
              <a:gd name="adj1" fmla="val 140945"/>
              <a:gd name="adj2" fmla="val 44642"/>
            </a:avLst>
          </a:prstGeom>
          <a:solidFill>
            <a:schemeClr val="accent3">
              <a:lumMod val="50000"/>
            </a:schemeClr>
          </a:solidFill>
          <a:ln w="63500" cmpd="sng">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600">
              <a:solidFill>
                <a:schemeClr val="bg1"/>
              </a:solidFill>
              <a:latin typeface="Arial Rounded MT Bold" pitchFamily="34" charset="0"/>
            </a:endParaRPr>
          </a:p>
        </p:txBody>
      </p:sp>
      <p:sp>
        <p:nvSpPr>
          <p:cNvPr id="30" name="29 Cerrar llave"/>
          <p:cNvSpPr/>
          <p:nvPr/>
        </p:nvSpPr>
        <p:spPr>
          <a:xfrm>
            <a:off x="6588224" y="6042155"/>
            <a:ext cx="311182" cy="504056"/>
          </a:xfrm>
          <a:prstGeom prst="rightBrace">
            <a:avLst>
              <a:gd name="adj1" fmla="val 39062"/>
              <a:gd name="adj2" fmla="val 44642"/>
            </a:avLst>
          </a:prstGeom>
          <a:solidFill>
            <a:schemeClr val="accent3">
              <a:lumMod val="50000"/>
            </a:schemeClr>
          </a:solidFill>
          <a:ln w="63500" cmpd="sng">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sz="1600">
              <a:solidFill>
                <a:schemeClr val="bg1"/>
              </a:solidFill>
              <a:latin typeface="Arial Rounded MT Bold" pitchFamily="34" charset="0"/>
            </a:endParaRPr>
          </a:p>
        </p:txBody>
      </p:sp>
      <p:sp>
        <p:nvSpPr>
          <p:cNvPr id="31" name="30 Flecha doblada hacia arriba"/>
          <p:cNvSpPr/>
          <p:nvPr/>
        </p:nvSpPr>
        <p:spPr>
          <a:xfrm>
            <a:off x="6455783" y="1496359"/>
            <a:ext cx="2304256" cy="1872208"/>
          </a:xfrm>
          <a:prstGeom prst="bentUpArrow">
            <a:avLst>
              <a:gd name="adj1" fmla="val 16345"/>
              <a:gd name="adj2" fmla="val 24116"/>
              <a:gd name="adj3" fmla="val 28532"/>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solidFill>
                <a:schemeClr val="bg1"/>
              </a:solidFill>
              <a:latin typeface="Arial Rounded MT Bold" pitchFamily="34" charset="0"/>
            </a:endParaRPr>
          </a:p>
        </p:txBody>
      </p:sp>
      <p:sp>
        <p:nvSpPr>
          <p:cNvPr id="33" name="32 Flecha doblada hacia arriba"/>
          <p:cNvSpPr/>
          <p:nvPr/>
        </p:nvSpPr>
        <p:spPr>
          <a:xfrm flipV="1">
            <a:off x="6360625" y="3068960"/>
            <a:ext cx="2304256" cy="1440160"/>
          </a:xfrm>
          <a:prstGeom prst="bentUpArrow">
            <a:avLst>
              <a:gd name="adj1" fmla="val 20364"/>
              <a:gd name="adj2" fmla="val 24116"/>
              <a:gd name="adj3" fmla="val 28532"/>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solidFill>
                <a:schemeClr val="bg1"/>
              </a:solidFill>
              <a:latin typeface="Arial Rounded MT Bold"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716498"/>
            <a:ext cx="8784976" cy="5016758"/>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PARALENGUAJE</a:t>
            </a:r>
          </a:p>
          <a:p>
            <a:pPr algn="just"/>
            <a:r>
              <a:rPr lang="es-MX" sz="2000" b="1" dirty="0" smtClean="0">
                <a:solidFill>
                  <a:schemeClr val="accent3">
                    <a:lumMod val="50000"/>
                  </a:schemeClr>
                </a:solidFill>
                <a:latin typeface="Arial Rounded MT Bold" pitchFamily="34" charset="0"/>
              </a:rPr>
              <a:t> </a:t>
            </a:r>
          </a:p>
          <a:p>
            <a:pPr algn="just"/>
            <a:r>
              <a:rPr lang="es-MX" sz="2000" b="1" dirty="0" smtClean="0">
                <a:solidFill>
                  <a:schemeClr val="accent3">
                    <a:lumMod val="50000"/>
                  </a:schemeClr>
                </a:solidFill>
                <a:latin typeface="Arial Rounded MT Bold" pitchFamily="34" charset="0"/>
              </a:rPr>
              <a:t>Cualidades físicas del sonido y los modificadores fónicos: el tono, el timbre, la cantidad o la intensidad.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Una expresión como “sí, claro”, puede comunicar acuerdo, desacuerdo, agrado, desagrado, desilusión..., dependiendo del tono con el que se emita.</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Sonidos fisiológicos o emocionales: el llanto, la risa, el suspiro, el carraspeo, el bostezo, son sonidos que comunican estados de ánimo en general pero algunos tienen también la función de calificar enunciados o regular la conversación, como la risa, que además de indicar alegría, miedo o nerviosismo, la utilizamos para mostrar acuerdo, entendimiento, seguimiento en la conversación y señalar comienzo o final de turno, entre otros. </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14</a:t>
            </a:r>
          </a:p>
        </p:txBody>
      </p:sp>
      <p:sp>
        <p:nvSpPr>
          <p:cNvPr id="8" name="7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rPr>
              <a:t>FUENTE: https://marcoele.com/descargas/china/g.sanchez_comunicacionnoverbal.pdf</a:t>
            </a:r>
            <a:endParaRPr lang="es-MX" sz="1200" dirty="0">
              <a:solidFill>
                <a:schemeClr val="bg1"/>
              </a:solidFill>
            </a:endParaRP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esultado de imagen para persona asombradas"/>
          <p:cNvPicPr>
            <a:picLocks noChangeAspect="1" noChangeArrowheads="1"/>
          </p:cNvPicPr>
          <p:nvPr/>
        </p:nvPicPr>
        <p:blipFill>
          <a:blip r:embed="rId2" cstate="print"/>
          <a:srcRect/>
          <a:stretch>
            <a:fillRect/>
          </a:stretch>
        </p:blipFill>
        <p:spPr bwMode="auto">
          <a:xfrm>
            <a:off x="1691680" y="2588906"/>
            <a:ext cx="5688632" cy="3792421"/>
          </a:xfrm>
          <a:prstGeom prst="rect">
            <a:avLst/>
          </a:prstGeom>
          <a:noFill/>
        </p:spPr>
      </p:pic>
      <p:sp>
        <p:nvSpPr>
          <p:cNvPr id="4" name="3 Rectángulo"/>
          <p:cNvSpPr/>
          <p:nvPr/>
        </p:nvSpPr>
        <p:spPr>
          <a:xfrm>
            <a:off x="179512" y="544612"/>
            <a:ext cx="8784976" cy="2554545"/>
          </a:xfrm>
          <a:prstGeom prst="rect">
            <a:avLst/>
          </a:prstGeom>
        </p:spPr>
        <p:txBody>
          <a:bodyPr wrap="square">
            <a:spAutoFit/>
          </a:bodyPr>
          <a:lstStyle/>
          <a:p>
            <a:r>
              <a:rPr lang="es-MX" sz="2000" b="1" dirty="0" smtClean="0">
                <a:solidFill>
                  <a:schemeClr val="accent3">
                    <a:lumMod val="50000"/>
                  </a:schemeClr>
                </a:solidFill>
                <a:latin typeface="Arial Rounded MT Bold" pitchFamily="34" charset="0"/>
              </a:rPr>
              <a:t>PARALENGUAJE</a:t>
            </a:r>
          </a:p>
          <a:p>
            <a:r>
              <a:rPr lang="es-MX" sz="2000" b="1" dirty="0" smtClean="0">
                <a:solidFill>
                  <a:schemeClr val="accent3">
                    <a:lumMod val="50000"/>
                  </a:schemeClr>
                </a:solidFill>
                <a:latin typeface="Arial Rounded MT Bold" pitchFamily="34" charset="0"/>
              </a:rPr>
              <a:t> </a:t>
            </a:r>
          </a:p>
          <a:p>
            <a:pPr algn="just"/>
            <a:r>
              <a:rPr lang="es-MX" sz="2000" b="1" dirty="0" smtClean="0">
                <a:solidFill>
                  <a:schemeClr val="accent3">
                    <a:lumMod val="50000"/>
                  </a:schemeClr>
                </a:solidFill>
                <a:latin typeface="Arial Rounded MT Bold" pitchFamily="34" charset="0"/>
              </a:rPr>
              <a:t>Elementos cuasi-léxicos: vocalizaciones y consonantizaciones de escaso contenido léxico pero con valor funcional, como son las interjecciones (¡Ah!, ¡Ay!, ¡</a:t>
            </a:r>
            <a:r>
              <a:rPr lang="es-MX" sz="2000" b="1" dirty="0" err="1" smtClean="0">
                <a:solidFill>
                  <a:schemeClr val="accent3">
                    <a:lumMod val="50000"/>
                  </a:schemeClr>
                </a:solidFill>
                <a:latin typeface="Arial Rounded MT Bold" pitchFamily="34" charset="0"/>
              </a:rPr>
              <a:t>Ooo</a:t>
            </a:r>
            <a:r>
              <a:rPr lang="es-MX" sz="2000" b="1" dirty="0" smtClean="0">
                <a:solidFill>
                  <a:schemeClr val="accent3">
                    <a:lumMod val="50000"/>
                  </a:schemeClr>
                </a:solidFill>
                <a:latin typeface="Arial Rounded MT Bold" pitchFamily="34" charset="0"/>
              </a:rPr>
              <a:t>!...), las onomatopeyas (</a:t>
            </a:r>
            <a:r>
              <a:rPr lang="es-MX" sz="2000" b="1" dirty="0" err="1" smtClean="0">
                <a:solidFill>
                  <a:schemeClr val="accent3">
                    <a:lumMod val="50000"/>
                  </a:schemeClr>
                </a:solidFill>
                <a:latin typeface="Arial Rounded MT Bold" pitchFamily="34" charset="0"/>
              </a:rPr>
              <a:t>Glu-glu</a:t>
            </a:r>
            <a:r>
              <a:rPr lang="es-MX" sz="2000" b="1" dirty="0" smtClean="0">
                <a:solidFill>
                  <a:schemeClr val="accent3">
                    <a:lumMod val="50000"/>
                  </a:schemeClr>
                </a:solidFill>
                <a:latin typeface="Arial Rounded MT Bold" pitchFamily="34" charset="0"/>
              </a:rPr>
              <a:t>, Ring-ring, Zas, </a:t>
            </a:r>
            <a:r>
              <a:rPr lang="es-MX" sz="2000" b="1" dirty="0" err="1" smtClean="0">
                <a:solidFill>
                  <a:schemeClr val="accent3">
                    <a:lumMod val="50000"/>
                  </a:schemeClr>
                </a:solidFill>
                <a:latin typeface="Arial Rounded MT Bold" pitchFamily="34" charset="0"/>
              </a:rPr>
              <a:t>Ki-quiriquí</a:t>
            </a:r>
            <a:r>
              <a:rPr lang="es-MX" sz="2000" b="1" dirty="0" smtClean="0">
                <a:solidFill>
                  <a:schemeClr val="accent3">
                    <a:lumMod val="50000"/>
                  </a:schemeClr>
                </a:solidFill>
                <a:latin typeface="Arial Rounded MT Bold" pitchFamily="34" charset="0"/>
              </a:rPr>
              <a:t>...), y otros sonidos (</a:t>
            </a:r>
            <a:r>
              <a:rPr lang="es-MX" sz="2000" b="1" dirty="0" err="1" smtClean="0">
                <a:solidFill>
                  <a:schemeClr val="accent3">
                    <a:lumMod val="50000"/>
                  </a:schemeClr>
                </a:solidFill>
                <a:latin typeface="Arial Rounded MT Bold" pitchFamily="34" charset="0"/>
              </a:rPr>
              <a:t>Uff</a:t>
            </a:r>
            <a:r>
              <a:rPr lang="es-MX" sz="2000" b="1" dirty="0" smtClean="0">
                <a:solidFill>
                  <a:schemeClr val="accent3">
                    <a:lumMod val="50000"/>
                  </a:schemeClr>
                </a:solidFill>
                <a:latin typeface="Arial Rounded MT Bold" pitchFamily="34" charset="0"/>
              </a:rPr>
              <a:t>, Hm, </a:t>
            </a:r>
            <a:r>
              <a:rPr lang="es-MX" sz="2000" b="1" dirty="0" err="1" smtClean="0">
                <a:solidFill>
                  <a:schemeClr val="accent3">
                    <a:lumMod val="50000"/>
                  </a:schemeClr>
                </a:solidFill>
                <a:latin typeface="Arial Rounded MT Bold" pitchFamily="34" charset="0"/>
              </a:rPr>
              <a:t>Ps</a:t>
            </a:r>
            <a:r>
              <a:rPr lang="es-MX" sz="2000" b="1" dirty="0" smtClean="0">
                <a:solidFill>
                  <a:schemeClr val="accent3">
                    <a:lumMod val="50000"/>
                  </a:schemeClr>
                </a:solidFill>
                <a:latin typeface="Arial Rounded MT Bold" pitchFamily="34" charset="0"/>
              </a:rPr>
              <a:t>, </a:t>
            </a:r>
            <a:r>
              <a:rPr lang="es-MX" sz="2000" b="1" dirty="0" err="1" smtClean="0">
                <a:solidFill>
                  <a:schemeClr val="accent3">
                    <a:lumMod val="50000"/>
                  </a:schemeClr>
                </a:solidFill>
                <a:latin typeface="Arial Rounded MT Bold" pitchFamily="34" charset="0"/>
              </a:rPr>
              <a:t>Puaj</a:t>
            </a:r>
            <a:r>
              <a:rPr lang="es-MX" sz="2000" b="1" dirty="0" smtClean="0">
                <a:solidFill>
                  <a:schemeClr val="accent3">
                    <a:lumMod val="50000"/>
                  </a:schemeClr>
                </a:solidFill>
                <a:latin typeface="Arial Rounded MT Bold" pitchFamily="34" charset="0"/>
              </a:rPr>
              <a:t>...). Estos elementos cuasi-léxicos pueden indicar que algo / alguien te gusta (</a:t>
            </a:r>
            <a:r>
              <a:rPr lang="es-MX" sz="2000" b="1" dirty="0" err="1" smtClean="0">
                <a:solidFill>
                  <a:schemeClr val="accent3">
                    <a:lumMod val="50000"/>
                  </a:schemeClr>
                </a:solidFill>
                <a:latin typeface="Arial Rounded MT Bold" pitchFamily="34" charset="0"/>
              </a:rPr>
              <a:t>Uaau</a:t>
            </a:r>
            <a:r>
              <a:rPr lang="es-MX" sz="2000" b="1" dirty="0" smtClean="0">
                <a:solidFill>
                  <a:schemeClr val="accent3">
                    <a:lumMod val="50000"/>
                  </a:schemeClr>
                </a:solidFill>
                <a:latin typeface="Arial Rounded MT Bold" pitchFamily="34" charset="0"/>
              </a:rPr>
              <a:t>); desagrado (</a:t>
            </a:r>
            <a:r>
              <a:rPr lang="es-MX" sz="2000" b="1" dirty="0" err="1" smtClean="0">
                <a:solidFill>
                  <a:schemeClr val="accent3">
                    <a:lumMod val="50000"/>
                  </a:schemeClr>
                </a:solidFill>
                <a:latin typeface="Arial Rounded MT Bold" pitchFamily="34" charset="0"/>
              </a:rPr>
              <a:t>Puaj</a:t>
            </a:r>
            <a:r>
              <a:rPr lang="es-MX" sz="2000" b="1" dirty="0" smtClean="0">
                <a:solidFill>
                  <a:schemeClr val="accent3">
                    <a:lumMod val="50000"/>
                  </a:schemeClr>
                </a:solidFill>
                <a:latin typeface="Arial Rounded MT Bold" pitchFamily="34" charset="0"/>
              </a:rPr>
              <a:t>); comprensión en la conversación (</a:t>
            </a:r>
            <a:r>
              <a:rPr lang="es-MX" sz="2000" b="1" dirty="0" err="1" smtClean="0">
                <a:solidFill>
                  <a:schemeClr val="accent3">
                    <a:lumMod val="50000"/>
                  </a:schemeClr>
                </a:solidFill>
                <a:latin typeface="Arial Rounded MT Bold" pitchFamily="34" charset="0"/>
              </a:rPr>
              <a:t>Ahá</a:t>
            </a:r>
            <a:r>
              <a:rPr lang="es-MX" sz="2000" b="1" dirty="0" smtClean="0">
                <a:solidFill>
                  <a:schemeClr val="accent3">
                    <a:lumMod val="50000"/>
                  </a:schemeClr>
                </a:solidFill>
                <a:latin typeface="Arial Rounded MT Bold" pitchFamily="34" charset="0"/>
              </a:rPr>
              <a:t>), etc. </a:t>
            </a:r>
            <a:endParaRPr lang="es-MX" sz="2000"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15</a:t>
            </a:r>
          </a:p>
        </p:txBody>
      </p:sp>
      <p:sp>
        <p:nvSpPr>
          <p:cNvPr id="8" name="7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rPr>
              <a:t>FUENTE: https://marcoele.com/descargas/china/g.sanchez_comunicacionnoverbal.pdf</a:t>
            </a:r>
            <a:endParaRPr lang="es-MX" sz="1200" dirty="0">
              <a:solidFill>
                <a:schemeClr val="bg1"/>
              </a:solidFill>
            </a:endParaRP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5536" y="476672"/>
            <a:ext cx="8424936" cy="6370975"/>
          </a:xfrm>
          <a:prstGeom prst="rect">
            <a:avLst/>
          </a:prstGeom>
        </p:spPr>
        <p:txBody>
          <a:bodyPr wrap="square">
            <a:spAutoFit/>
          </a:bodyPr>
          <a:lstStyle/>
          <a:p>
            <a:pPr algn="just"/>
            <a:r>
              <a:rPr lang="es-MX" sz="2400" b="1" dirty="0" smtClean="0">
                <a:solidFill>
                  <a:schemeClr val="accent3">
                    <a:lumMod val="50000"/>
                  </a:schemeClr>
                </a:solidFill>
                <a:latin typeface="Arial Rounded MT Bold" pitchFamily="34" charset="0"/>
              </a:rPr>
              <a:t>QUINÉSICA </a:t>
            </a:r>
          </a:p>
          <a:p>
            <a:pPr algn="just"/>
            <a:r>
              <a:rPr lang="es-MX" sz="2400" b="1" dirty="0" smtClean="0">
                <a:solidFill>
                  <a:schemeClr val="accent3">
                    <a:lumMod val="50000"/>
                  </a:schemeClr>
                </a:solidFill>
                <a:latin typeface="Arial Rounded MT Bold" pitchFamily="34" charset="0"/>
              </a:rPr>
              <a:t>Los gestos: movimientos </a:t>
            </a:r>
            <a:r>
              <a:rPr lang="es-MX" sz="2400" b="1" dirty="0" err="1" smtClean="0">
                <a:solidFill>
                  <a:schemeClr val="accent3">
                    <a:lumMod val="50000"/>
                  </a:schemeClr>
                </a:solidFill>
                <a:latin typeface="Arial Rounded MT Bold" pitchFamily="34" charset="0"/>
              </a:rPr>
              <a:t>psicomusculares</a:t>
            </a:r>
            <a:r>
              <a:rPr lang="es-MX" sz="2400" b="1" dirty="0" smtClean="0">
                <a:solidFill>
                  <a:schemeClr val="accent3">
                    <a:lumMod val="50000"/>
                  </a:schemeClr>
                </a:solidFill>
                <a:latin typeface="Arial Rounded MT Bold" pitchFamily="34" charset="0"/>
              </a:rPr>
              <a:t>, tanto faciales como corporales, que comunican. Normalmente encontraremos varios gestos conjuntos como elevar las cejas, sonreír, abrir más los ojos, levantar el brazo y agitar la mano para saludar. </a:t>
            </a:r>
          </a:p>
          <a:p>
            <a:pPr algn="just"/>
            <a:endParaRPr lang="es-MX" sz="2400" b="1" dirty="0" smtClean="0">
              <a:solidFill>
                <a:schemeClr val="accent3">
                  <a:lumMod val="50000"/>
                </a:schemeClr>
              </a:solidFill>
              <a:latin typeface="Arial Rounded MT Bold" pitchFamily="34" charset="0"/>
            </a:endParaRPr>
          </a:p>
          <a:p>
            <a:pPr algn="just"/>
            <a:r>
              <a:rPr lang="es-MX" sz="2400" b="1" dirty="0" smtClean="0">
                <a:solidFill>
                  <a:schemeClr val="accent3">
                    <a:lumMod val="50000"/>
                  </a:schemeClr>
                </a:solidFill>
                <a:latin typeface="Arial Rounded MT Bold" pitchFamily="34" charset="0"/>
              </a:rPr>
              <a:t>Las maneras: formas de moverse para realizar actos comunicativos, como por ejemplo, la forma que adoptamos al montar en un transporte público, la de comer, caminar, hacer cola, etc. </a:t>
            </a:r>
          </a:p>
          <a:p>
            <a:pPr algn="just"/>
            <a:endParaRPr lang="es-MX" sz="2400" b="1" dirty="0" smtClean="0">
              <a:solidFill>
                <a:schemeClr val="accent3">
                  <a:lumMod val="50000"/>
                </a:schemeClr>
              </a:solidFill>
              <a:latin typeface="Arial Rounded MT Bold" pitchFamily="34" charset="0"/>
            </a:endParaRPr>
          </a:p>
          <a:p>
            <a:pPr algn="just"/>
            <a:r>
              <a:rPr lang="es-MX" sz="2400" b="1" dirty="0" smtClean="0">
                <a:solidFill>
                  <a:schemeClr val="accent3">
                    <a:lumMod val="50000"/>
                  </a:schemeClr>
                </a:solidFill>
                <a:latin typeface="Arial Rounded MT Bold" pitchFamily="34" charset="0"/>
              </a:rPr>
              <a:t>Las posturas: son las posiciones estáticas que adopta el cuerpo humano, como estar sentados con las piernas cruzadas, abiertas, encima de una mesa, con las manos en la nuca, con el tronco recto y echado un poco hacia delante, etc.</a:t>
            </a:r>
            <a:endParaRPr lang="es-MX" sz="2400"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16</a:t>
            </a:r>
          </a:p>
        </p:txBody>
      </p:sp>
      <p:sp>
        <p:nvSpPr>
          <p:cNvPr id="8" name="7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https://marcoele.com/descargas/china/g.sanchez_comunicacionnoverbal.pdf</a:t>
            </a:r>
            <a:endParaRPr lang="es-MX" sz="1200" dirty="0">
              <a:solidFill>
                <a:schemeClr val="bg1"/>
              </a:solidFill>
              <a:latin typeface="Arial Rounded MT Bold" pitchFamily="34" charset="0"/>
            </a:endParaRP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764704"/>
            <a:ext cx="4752528" cy="5324535"/>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PROXÉMICA </a:t>
            </a:r>
          </a:p>
          <a:p>
            <a:pPr algn="just"/>
            <a:endParaRPr lang="es-MX" sz="2000" b="1" dirty="0" smtClean="0">
              <a:solidFill>
                <a:schemeClr val="accent3">
                  <a:lumMod val="50000"/>
                </a:schemeClr>
              </a:solidFill>
              <a:latin typeface="Arial Rounded MT Bold" pitchFamily="34" charset="0"/>
            </a:endParaRPr>
          </a:p>
          <a:p>
            <a:pPr algn="just"/>
            <a:r>
              <a:rPr lang="es-MX" sz="2000" b="1" dirty="0" err="1" smtClean="0">
                <a:solidFill>
                  <a:schemeClr val="accent3">
                    <a:lumMod val="50000"/>
                  </a:schemeClr>
                </a:solidFill>
                <a:latin typeface="Arial Rounded MT Bold" pitchFamily="34" charset="0"/>
              </a:rPr>
              <a:t>Proxémica</a:t>
            </a:r>
            <a:r>
              <a:rPr lang="es-MX" sz="2000" b="1" dirty="0" smtClean="0">
                <a:solidFill>
                  <a:schemeClr val="accent3">
                    <a:lumMod val="50000"/>
                  </a:schemeClr>
                </a:solidFill>
                <a:latin typeface="Arial Rounded MT Bold" pitchFamily="34" charset="0"/>
              </a:rPr>
              <a:t> conceptual: son los hábitos de creencia y comportamiento relacionados con el concepto del espacio (aquí / ahí / allí; cerca / lejos) </a:t>
            </a:r>
          </a:p>
          <a:p>
            <a:pPr algn="just"/>
            <a:endParaRPr lang="es-MX" sz="2000" b="1" dirty="0" smtClean="0">
              <a:solidFill>
                <a:schemeClr val="accent3">
                  <a:lumMod val="50000"/>
                </a:schemeClr>
              </a:solidFill>
              <a:latin typeface="Arial Rounded MT Bold" pitchFamily="34" charset="0"/>
            </a:endParaRPr>
          </a:p>
          <a:p>
            <a:pPr algn="just"/>
            <a:r>
              <a:rPr lang="es-MX" sz="2000" b="1" dirty="0" err="1" smtClean="0">
                <a:solidFill>
                  <a:schemeClr val="accent3">
                    <a:lumMod val="50000"/>
                  </a:schemeClr>
                </a:solidFill>
                <a:latin typeface="Arial Rounded MT Bold" pitchFamily="34" charset="0"/>
              </a:rPr>
              <a:t>Proxémica</a:t>
            </a:r>
            <a:r>
              <a:rPr lang="es-MX" sz="2000" b="1" dirty="0" smtClean="0">
                <a:solidFill>
                  <a:schemeClr val="accent3">
                    <a:lumMod val="50000"/>
                  </a:schemeClr>
                </a:solidFill>
                <a:latin typeface="Arial Rounded MT Bold" pitchFamily="34" charset="0"/>
              </a:rPr>
              <a:t> social: uso que hacemos del espacio cuando nos relacionamos con otras personas (por ejemplo, la utilización del transporte público o si dejamos espacio a la izquierda en las escaleras mecánicas para que otras personas puedan pasar más rápidamente). </a:t>
            </a:r>
            <a:endParaRPr lang="es-MX" sz="2000" b="1" dirty="0">
              <a:solidFill>
                <a:schemeClr val="accent3">
                  <a:lumMod val="50000"/>
                </a:schemeClr>
              </a:solidFill>
              <a:latin typeface="Arial Rounded MT Bold" pitchFamily="34" charset="0"/>
            </a:endParaRPr>
          </a:p>
        </p:txBody>
      </p:sp>
      <p:sp>
        <p:nvSpPr>
          <p:cNvPr id="6" name="5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17</a:t>
            </a:r>
          </a:p>
        </p:txBody>
      </p:sp>
      <p:sp>
        <p:nvSpPr>
          <p:cNvPr id="7" name="6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https://marcoele.com/descargas/china/g.sanchez_comunicacionnoverbal.pdf</a:t>
            </a:r>
            <a:endParaRPr lang="es-MX" sz="1200" dirty="0">
              <a:solidFill>
                <a:schemeClr val="bg1"/>
              </a:solidFill>
              <a:latin typeface="Arial Rounded MT Bold" pitchFamily="34" charset="0"/>
            </a:endParaRPr>
          </a:p>
        </p:txBody>
      </p:sp>
      <p:pic>
        <p:nvPicPr>
          <p:cNvPr id="13314" name="Picture 2" descr="Resultado de imagen para persona de fiesta arabe"/>
          <p:cNvPicPr>
            <a:picLocks noChangeAspect="1" noChangeArrowheads="1"/>
          </p:cNvPicPr>
          <p:nvPr/>
        </p:nvPicPr>
        <p:blipFill>
          <a:blip r:embed="rId2" cstate="print"/>
          <a:srcRect/>
          <a:stretch>
            <a:fillRect/>
          </a:stretch>
        </p:blipFill>
        <p:spPr bwMode="auto">
          <a:xfrm>
            <a:off x="5148064" y="764704"/>
            <a:ext cx="3816424" cy="2546271"/>
          </a:xfrm>
          <a:prstGeom prst="rect">
            <a:avLst/>
          </a:prstGeom>
          <a:noFill/>
        </p:spPr>
      </p:pic>
      <p:pic>
        <p:nvPicPr>
          <p:cNvPr id="13316" name="Picture 4" descr="Resultado de imagen para persona en boda oaxaca"/>
          <p:cNvPicPr>
            <a:picLocks noChangeAspect="1" noChangeArrowheads="1"/>
          </p:cNvPicPr>
          <p:nvPr/>
        </p:nvPicPr>
        <p:blipFill>
          <a:blip r:embed="rId3" cstate="print"/>
          <a:srcRect/>
          <a:stretch>
            <a:fillRect/>
          </a:stretch>
        </p:blipFill>
        <p:spPr bwMode="auto">
          <a:xfrm>
            <a:off x="5180379" y="3573016"/>
            <a:ext cx="3755610" cy="2592288"/>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441240"/>
            <a:ext cx="8352928" cy="5940088"/>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PROXÉMICA </a:t>
            </a:r>
          </a:p>
          <a:p>
            <a:pPr algn="just"/>
            <a:endParaRPr lang="es-MX" sz="2000" b="1" dirty="0" smtClean="0">
              <a:solidFill>
                <a:schemeClr val="accent3">
                  <a:lumMod val="50000"/>
                </a:schemeClr>
              </a:solidFill>
              <a:latin typeface="Arial Rounded MT Bold" pitchFamily="34" charset="0"/>
            </a:endParaRPr>
          </a:p>
          <a:p>
            <a:pPr algn="just"/>
            <a:r>
              <a:rPr lang="es-MX" sz="2000" b="1" dirty="0" err="1" smtClean="0">
                <a:solidFill>
                  <a:schemeClr val="accent3">
                    <a:lumMod val="50000"/>
                  </a:schemeClr>
                </a:solidFill>
                <a:latin typeface="Arial Rounded MT Bold" pitchFamily="34" charset="0"/>
              </a:rPr>
              <a:t>Proxémica</a:t>
            </a:r>
            <a:r>
              <a:rPr lang="es-MX" sz="2000" b="1" dirty="0" smtClean="0">
                <a:solidFill>
                  <a:schemeClr val="accent3">
                    <a:lumMod val="50000"/>
                  </a:schemeClr>
                </a:solidFill>
                <a:latin typeface="Arial Rounded MT Bold" pitchFamily="34" charset="0"/>
              </a:rPr>
              <a:t> </a:t>
            </a:r>
            <a:r>
              <a:rPr lang="es-MX" sz="2000" b="1" dirty="0" err="1" smtClean="0">
                <a:solidFill>
                  <a:schemeClr val="accent3">
                    <a:lumMod val="50000"/>
                  </a:schemeClr>
                </a:solidFill>
                <a:latin typeface="Arial Rounded MT Bold" pitchFamily="34" charset="0"/>
              </a:rPr>
              <a:t>interaccional</a:t>
            </a:r>
            <a:r>
              <a:rPr lang="es-MX" sz="2000" b="1" dirty="0" smtClean="0">
                <a:solidFill>
                  <a:schemeClr val="accent3">
                    <a:lumMod val="50000"/>
                  </a:schemeClr>
                </a:solidFill>
                <a:latin typeface="Arial Rounded MT Bold" pitchFamily="34" charset="0"/>
              </a:rPr>
              <a:t>: la distancia que adoptamos para realizar actividades comunicativas interactivas. Podemos distinguir cuatro distancias básicas: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íntima (para realizar actos más personales y expresivos),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personal (es la distancia básica de la conversación),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social (distancia que se mantiene en distintos actos sociales) y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pública (en actos formales, como la que se adopta en una conferencia, congreso, </a:t>
            </a:r>
            <a:r>
              <a:rPr lang="es-MX" sz="2000" b="1" dirty="0" err="1" smtClean="0">
                <a:solidFill>
                  <a:schemeClr val="accent3">
                    <a:lumMod val="50000"/>
                  </a:schemeClr>
                </a:solidFill>
                <a:latin typeface="Arial Rounded MT Bold" pitchFamily="34" charset="0"/>
              </a:rPr>
              <a:t>etc</a:t>
            </a:r>
            <a:r>
              <a:rPr lang="es-MX" sz="2000" b="1" dirty="0" smtClean="0">
                <a:solidFill>
                  <a:schemeClr val="accent3">
                    <a:lumMod val="50000"/>
                  </a:schemeClr>
                </a:solidFill>
                <a:latin typeface="Arial Rounded MT Bold" pitchFamily="34" charset="0"/>
              </a:rPr>
              <a:t>).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Estas distancias varían en las diferentes culturas, una distancia personal puede llegar a ser íntima dependiendo si las personas pertenecen a las llamadas culturas de contacto o culturas de no contacto. </a:t>
            </a:r>
            <a:endParaRPr lang="es-MX" sz="2000" b="1" dirty="0">
              <a:solidFill>
                <a:schemeClr val="accent3">
                  <a:lumMod val="50000"/>
                </a:schemeClr>
              </a:solidFill>
              <a:latin typeface="Arial Rounded MT Bold" pitchFamily="34" charset="0"/>
            </a:endParaRPr>
          </a:p>
        </p:txBody>
      </p:sp>
      <p:sp>
        <p:nvSpPr>
          <p:cNvPr id="6" name="5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18</a:t>
            </a:r>
          </a:p>
        </p:txBody>
      </p:sp>
      <p:sp>
        <p:nvSpPr>
          <p:cNvPr id="7" name="6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https://marcoele.com/descargas/china/g.sanchez_comunicacionnoverbal.pdf</a:t>
            </a:r>
            <a:endParaRPr lang="es-MX" sz="1200" dirty="0">
              <a:solidFill>
                <a:schemeClr val="bg1"/>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548680"/>
            <a:ext cx="8496944" cy="5078313"/>
          </a:xfrm>
          <a:prstGeom prst="rect">
            <a:avLst/>
          </a:prstGeom>
        </p:spPr>
        <p:txBody>
          <a:bodyPr wrap="square">
            <a:spAutoFit/>
          </a:bodyPr>
          <a:lstStyle/>
          <a:p>
            <a:pPr algn="just"/>
            <a:r>
              <a:rPr lang="es-MX" b="1" dirty="0" smtClean="0">
                <a:solidFill>
                  <a:schemeClr val="accent3">
                    <a:lumMod val="50000"/>
                  </a:schemeClr>
                </a:solidFill>
                <a:latin typeface="Arial Rounded MT Bold" pitchFamily="34" charset="0"/>
              </a:rPr>
              <a:t>CRONÉMICA </a:t>
            </a:r>
          </a:p>
          <a:p>
            <a:pPr algn="just"/>
            <a:r>
              <a:rPr lang="es-MX" b="1" dirty="0" err="1" smtClean="0">
                <a:solidFill>
                  <a:schemeClr val="accent3">
                    <a:lumMod val="50000"/>
                  </a:schemeClr>
                </a:solidFill>
                <a:latin typeface="Arial Rounded MT Bold" pitchFamily="34" charset="0"/>
              </a:rPr>
              <a:t>Cronémica</a:t>
            </a:r>
            <a:r>
              <a:rPr lang="es-MX" b="1" dirty="0" smtClean="0">
                <a:solidFill>
                  <a:schemeClr val="accent3">
                    <a:lumMod val="50000"/>
                  </a:schemeClr>
                </a:solidFill>
                <a:latin typeface="Arial Rounded MT Bold" pitchFamily="34" charset="0"/>
              </a:rPr>
              <a:t> conceptual: es la valoración que se hace del tiempo, la importancia que se le da. Es el valor cultural de conceptos como puntualidad / impuntualidad; prontitud / tardanza; ahora, enseguida, un momento, etc. </a:t>
            </a:r>
          </a:p>
          <a:p>
            <a:pPr algn="just"/>
            <a:endParaRPr lang="es-MX" b="1" dirty="0" smtClean="0">
              <a:solidFill>
                <a:schemeClr val="accent3">
                  <a:lumMod val="50000"/>
                </a:schemeClr>
              </a:solidFill>
              <a:latin typeface="Arial Rounded MT Bold" pitchFamily="34" charset="0"/>
            </a:endParaRPr>
          </a:p>
          <a:p>
            <a:pPr algn="just"/>
            <a:r>
              <a:rPr lang="es-MX" b="1" dirty="0" err="1" smtClean="0">
                <a:solidFill>
                  <a:schemeClr val="accent3">
                    <a:lumMod val="50000"/>
                  </a:schemeClr>
                </a:solidFill>
                <a:latin typeface="Arial Rounded MT Bold" pitchFamily="34" charset="0"/>
              </a:rPr>
              <a:t>Cronémica</a:t>
            </a:r>
            <a:r>
              <a:rPr lang="es-MX" b="1" dirty="0" smtClean="0">
                <a:solidFill>
                  <a:schemeClr val="accent3">
                    <a:lumMod val="50000"/>
                  </a:schemeClr>
                </a:solidFill>
                <a:latin typeface="Arial Rounded MT Bold" pitchFamily="34" charset="0"/>
              </a:rPr>
              <a:t> social: depende directamente del concepto que se tenga del tiempo. Está relacionado con los encuentros sociales (la duración de una visita, de una entrevista de trabajo, de una reunión); la forma de estructurar las actividades diarias (desayunar, almorzar, cenar); o determinadas actividades sociales (llamar por teléfono, pasear, estar en un parque o plaza). </a:t>
            </a:r>
          </a:p>
          <a:p>
            <a:pPr algn="just"/>
            <a:endParaRPr lang="es-MX" b="1" dirty="0" smtClean="0">
              <a:solidFill>
                <a:schemeClr val="accent3">
                  <a:lumMod val="50000"/>
                </a:schemeClr>
              </a:solidFill>
              <a:latin typeface="Arial Rounded MT Bold" pitchFamily="34" charset="0"/>
            </a:endParaRPr>
          </a:p>
          <a:p>
            <a:pPr algn="just"/>
            <a:r>
              <a:rPr lang="es-MX" b="1" dirty="0" err="1" smtClean="0">
                <a:solidFill>
                  <a:schemeClr val="accent3">
                    <a:lumMod val="50000"/>
                  </a:schemeClr>
                </a:solidFill>
                <a:latin typeface="Arial Rounded MT Bold" pitchFamily="34" charset="0"/>
              </a:rPr>
              <a:t>Cronémica</a:t>
            </a:r>
            <a:r>
              <a:rPr lang="es-MX" b="1" dirty="0" smtClean="0">
                <a:solidFill>
                  <a:schemeClr val="accent3">
                    <a:lumMod val="50000"/>
                  </a:schemeClr>
                </a:solidFill>
                <a:latin typeface="Arial Rounded MT Bold" pitchFamily="34" charset="0"/>
              </a:rPr>
              <a:t> interactiva: es la duración de los signos con los que nos comunicamos, como por ejemplo, la mayor o menor duración de un saludo o despedida; de un abrazo, del estrechamiento de mano, de un beso. Esta mayor o menor duración refuerza el significado o bien, puede matizar o cambiar su sentido. </a:t>
            </a:r>
            <a:endParaRPr lang="es-MX"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19</a:t>
            </a:r>
          </a:p>
        </p:txBody>
      </p:sp>
      <p:sp>
        <p:nvSpPr>
          <p:cNvPr id="8" name="7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https://marcoele.com/descargas/china/g.sanchez_comunicacionnoverbal.pdf</a:t>
            </a:r>
            <a:endParaRPr lang="es-MX" sz="1200" dirty="0">
              <a:solidFill>
                <a:schemeClr val="bg1"/>
              </a:solidFill>
              <a:latin typeface="Arial Rounded MT Bold" pitchFamily="34" charset="0"/>
            </a:endParaRP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79512" y="548680"/>
            <a:ext cx="8640960" cy="3693319"/>
          </a:xfrm>
          <a:prstGeom prst="rect">
            <a:avLst/>
          </a:prstGeom>
        </p:spPr>
        <p:txBody>
          <a:bodyPr wrap="square">
            <a:spAutoFit/>
          </a:bodyPr>
          <a:lstStyle/>
          <a:p>
            <a:pPr algn="just"/>
            <a:r>
              <a:rPr lang="es-MX" b="1" dirty="0" smtClean="0">
                <a:solidFill>
                  <a:schemeClr val="accent3">
                    <a:lumMod val="50000"/>
                  </a:schemeClr>
                </a:solidFill>
                <a:latin typeface="Arial Rounded MT Bold" pitchFamily="34" charset="0"/>
              </a:rPr>
              <a:t>La paralingüística es parte del estudio de la comunicación humana que se interesa por los elementos que acompañan a las emisiones propiamente lingüísticas y que constituyen señales e indicios, normalmente no verbales, que contextualizan, sugieren interpretaciones particulares de la información propiamente lingüística.</a:t>
            </a:r>
          </a:p>
          <a:p>
            <a:pPr algn="just"/>
            <a:endParaRPr lang="es-MX" b="1" dirty="0" smtClean="0">
              <a:solidFill>
                <a:schemeClr val="accent3">
                  <a:lumMod val="50000"/>
                </a:schemeClr>
              </a:solidFill>
              <a:latin typeface="Arial Rounded MT Bold" pitchFamily="34" charset="0"/>
            </a:endParaRPr>
          </a:p>
          <a:p>
            <a:pPr algn="just"/>
            <a:r>
              <a:rPr lang="es-MX" b="1" dirty="0" smtClean="0">
                <a:solidFill>
                  <a:schemeClr val="accent3">
                    <a:lumMod val="50000"/>
                  </a:schemeClr>
                </a:solidFill>
                <a:latin typeface="Arial Rounded MT Bold" pitchFamily="34" charset="0"/>
              </a:rPr>
              <a:t> LA CODIFICACIÓN PARALINGÜISTICA DEL DISCURSO</a:t>
            </a:r>
          </a:p>
          <a:p>
            <a:pPr algn="just"/>
            <a:endParaRPr lang="es-MX" b="1" dirty="0" smtClean="0">
              <a:solidFill>
                <a:schemeClr val="accent3">
                  <a:lumMod val="50000"/>
                </a:schemeClr>
              </a:solidFill>
              <a:latin typeface="Arial Rounded MT Bold" pitchFamily="34" charset="0"/>
            </a:endParaRPr>
          </a:p>
          <a:p>
            <a:pPr algn="just"/>
            <a:r>
              <a:rPr lang="es-MX" b="1" dirty="0" smtClean="0">
                <a:solidFill>
                  <a:schemeClr val="accent3">
                    <a:lumMod val="50000"/>
                  </a:schemeClr>
                </a:solidFill>
                <a:latin typeface="Arial Rounded MT Bold" pitchFamily="34" charset="0"/>
              </a:rPr>
              <a:t>Se dadive en 5 clases de agrupación que dan lugar a un porcentaje elevadísimo de las posibles variables empleadas durante el desarrollo del discurso. </a:t>
            </a:r>
          </a:p>
          <a:p>
            <a:pPr algn="just"/>
            <a:endParaRPr lang="es-MX" b="1" dirty="0" smtClean="0">
              <a:solidFill>
                <a:schemeClr val="accent3">
                  <a:lumMod val="50000"/>
                </a:schemeClr>
              </a:solidFill>
              <a:latin typeface="Arial Rounded MT Bold" pitchFamily="34" charset="0"/>
            </a:endParaRPr>
          </a:p>
          <a:p>
            <a:pPr algn="just"/>
            <a:endParaRPr lang="es-MX" b="1" dirty="0">
              <a:solidFill>
                <a:schemeClr val="accent3">
                  <a:lumMod val="50000"/>
                </a:schemeClr>
              </a:solidFill>
              <a:latin typeface="Arial Rounded MT Bold" pitchFamily="34" charset="0"/>
            </a:endParaRPr>
          </a:p>
        </p:txBody>
      </p:sp>
      <p:sp>
        <p:nvSpPr>
          <p:cNvPr id="10" name="9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20</a:t>
            </a:r>
          </a:p>
        </p:txBody>
      </p:sp>
      <p:sp>
        <p:nvSpPr>
          <p:cNvPr id="11" name="10 Rectángulo"/>
          <p:cNvSpPr/>
          <p:nvPr/>
        </p:nvSpPr>
        <p:spPr>
          <a:xfrm>
            <a:off x="251520" y="6237312"/>
            <a:ext cx="8640960" cy="461665"/>
          </a:xfrm>
          <a:prstGeom prst="rect">
            <a:avLst/>
          </a:prstGeom>
          <a:solidFill>
            <a:schemeClr val="accent3">
              <a:lumMod val="50000"/>
            </a:schemeClr>
          </a:solidFill>
          <a:ln>
            <a:solidFill>
              <a:schemeClr val="tx1"/>
            </a:solidFill>
          </a:ln>
        </p:spPr>
        <p:txBody>
          <a:bodyPr wrap="square">
            <a:spAutoFit/>
          </a:bodyPr>
          <a:lstStyle/>
          <a:p>
            <a:r>
              <a:rPr lang="es-MX" sz="1200" dirty="0" smtClean="0">
                <a:solidFill>
                  <a:schemeClr val="bg1"/>
                </a:solidFill>
                <a:latin typeface="Arial Rounded MT Bold" pitchFamily="34" charset="0"/>
              </a:rPr>
              <a:t>FUENTE: </a:t>
            </a:r>
            <a:r>
              <a:rPr lang="es-MX" sz="1200" dirty="0" smtClean="0">
                <a:solidFill>
                  <a:schemeClr val="bg1"/>
                </a:solidFill>
              </a:rPr>
              <a:t>DISEÑO DE UN SISTEMA CODIFICADO DE NOTACIÓN PARALINGÜÍSTICA PARA ENTREVISTAS CUALITATIVA </a:t>
            </a:r>
            <a:r>
              <a:rPr lang="es-MX" sz="1200" dirty="0" err="1" smtClean="0">
                <a:solidFill>
                  <a:schemeClr val="bg1"/>
                </a:solidFill>
              </a:rPr>
              <a:t>Angel</a:t>
            </a:r>
            <a:r>
              <a:rPr lang="es-MX" sz="1200" dirty="0" smtClean="0">
                <a:solidFill>
                  <a:schemeClr val="bg1"/>
                </a:solidFill>
              </a:rPr>
              <a:t> </a:t>
            </a:r>
            <a:r>
              <a:rPr lang="es-MX" sz="1200" dirty="0" err="1" smtClean="0">
                <a:solidFill>
                  <a:schemeClr val="bg1"/>
                </a:solidFill>
              </a:rPr>
              <a:t>Olaz</a:t>
            </a:r>
            <a:r>
              <a:rPr lang="es-MX" sz="1200" dirty="0" smtClean="0">
                <a:solidFill>
                  <a:schemeClr val="bg1"/>
                </a:solidFill>
              </a:rPr>
              <a:t> (Universidad de Murcia) http://www.fes-sociologia.com/files/congress/10/grupos-trabajo/ponencias/12.pdf</a:t>
            </a:r>
            <a:endParaRPr lang="es-MX" sz="1200" dirty="0">
              <a:solidFill>
                <a:schemeClr val="bg1"/>
              </a:solidFill>
              <a:latin typeface="Arial Rounded MT Bold" pitchFamily="34" charset="0"/>
            </a:endParaRPr>
          </a:p>
        </p:txBody>
      </p:sp>
      <p:sp>
        <p:nvSpPr>
          <p:cNvPr id="12" name="11 Rectángulo"/>
          <p:cNvSpPr/>
          <p:nvPr/>
        </p:nvSpPr>
        <p:spPr>
          <a:xfrm>
            <a:off x="683568" y="4111912"/>
            <a:ext cx="7632848" cy="1477328"/>
          </a:xfrm>
          <a:prstGeom prst="rect">
            <a:avLst/>
          </a:prstGeom>
        </p:spPr>
        <p:txBody>
          <a:bodyPr wrap="square">
            <a:spAutoFit/>
          </a:bodyPr>
          <a:lstStyle/>
          <a:p>
            <a:r>
              <a:rPr lang="es-MX" b="1" dirty="0" smtClean="0">
                <a:solidFill>
                  <a:schemeClr val="accent3">
                    <a:lumMod val="50000"/>
                  </a:schemeClr>
                </a:solidFill>
                <a:latin typeface="Arial Rounded MT Bold" pitchFamily="34" charset="0"/>
              </a:rPr>
              <a:t>Los Emocionales</a:t>
            </a:r>
          </a:p>
          <a:p>
            <a:r>
              <a:rPr lang="es-MX" b="1" dirty="0" smtClean="0">
                <a:solidFill>
                  <a:schemeClr val="accent3">
                    <a:lumMod val="50000"/>
                  </a:schemeClr>
                </a:solidFill>
                <a:latin typeface="Arial Rounded MT Bold" pitchFamily="34" charset="0"/>
              </a:rPr>
              <a:t>Los relativos a la Pronunciación / Entonación</a:t>
            </a:r>
          </a:p>
          <a:p>
            <a:r>
              <a:rPr lang="es-MX" b="1" dirty="0" smtClean="0">
                <a:solidFill>
                  <a:schemeClr val="accent3">
                    <a:lumMod val="50000"/>
                  </a:schemeClr>
                </a:solidFill>
                <a:latin typeface="Arial Rounded MT Bold" pitchFamily="34" charset="0"/>
              </a:rPr>
              <a:t>Los recursos Auxiliares</a:t>
            </a:r>
          </a:p>
          <a:p>
            <a:r>
              <a:rPr lang="es-MX" b="1" dirty="0" smtClean="0">
                <a:solidFill>
                  <a:schemeClr val="accent3">
                    <a:lumMod val="50000"/>
                  </a:schemeClr>
                </a:solidFill>
                <a:latin typeface="Arial Rounded MT Bold" pitchFamily="34" charset="0"/>
              </a:rPr>
              <a:t>Los vinculados con la Respiración del entrevistadoras. </a:t>
            </a:r>
          </a:p>
          <a:p>
            <a:r>
              <a:rPr lang="es-MX" b="1" dirty="0" smtClean="0">
                <a:solidFill>
                  <a:schemeClr val="accent3">
                    <a:lumMod val="50000"/>
                  </a:schemeClr>
                </a:solidFill>
                <a:latin typeface="Arial Rounded MT Bold" pitchFamily="34" charset="0"/>
              </a:rPr>
              <a:t>Los correlacionados con la Interrupción del discurso comunicativo</a:t>
            </a:r>
            <a:endParaRPr lang="es-MX" b="1" dirty="0">
              <a:solidFill>
                <a:schemeClr val="accent3">
                  <a:lumMod val="50000"/>
                </a:schemeClr>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504" y="0"/>
            <a:ext cx="2304000" cy="2304000"/>
          </a:xfrm>
          <a:prstGeom prst="rect">
            <a:avLst/>
          </a:prstGeom>
          <a:noFill/>
        </p:spPr>
      </p:pic>
      <p:sp>
        <p:nvSpPr>
          <p:cNvPr id="3" name="2 Rectángulo"/>
          <p:cNvSpPr/>
          <p:nvPr/>
        </p:nvSpPr>
        <p:spPr>
          <a:xfrm>
            <a:off x="323528" y="620688"/>
            <a:ext cx="8496944" cy="5509200"/>
          </a:xfrm>
          <a:prstGeom prst="rect">
            <a:avLst/>
          </a:prstGeom>
        </p:spPr>
        <p:txBody>
          <a:bodyPr wrap="square">
            <a:spAutoFit/>
          </a:bodyPr>
          <a:lstStyle/>
          <a:p>
            <a:pPr algn="just"/>
            <a:r>
              <a:rPr lang="es-MX" sz="3200" b="1" dirty="0" smtClean="0">
                <a:solidFill>
                  <a:schemeClr val="accent3">
                    <a:lumMod val="50000"/>
                  </a:schemeClr>
                </a:solidFill>
                <a:latin typeface="Arial Rounded MT Bold" pitchFamily="34" charset="0"/>
              </a:rPr>
              <a:t>Analizar los problemas prioritarios de salud y sus determinantes sociales, económicos, culturales y ecológicos en el ámbito internacional, nacional, estatal y local, así como las políticas públicas, programas e infraestructura del sistema de salud mediante la promoción de la cultura del </a:t>
            </a:r>
            <a:r>
              <a:rPr lang="es-MX" sz="3200" b="1" dirty="0" err="1" smtClean="0">
                <a:solidFill>
                  <a:schemeClr val="accent3">
                    <a:lumMod val="50000"/>
                  </a:schemeClr>
                </a:solidFill>
                <a:latin typeface="Arial Rounded MT Bold" pitchFamily="34" charset="0"/>
              </a:rPr>
              <a:t>autocuidado</a:t>
            </a:r>
            <a:r>
              <a:rPr lang="es-MX" sz="3200" b="1" dirty="0" smtClean="0">
                <a:solidFill>
                  <a:schemeClr val="accent3">
                    <a:lumMod val="50000"/>
                  </a:schemeClr>
                </a:solidFill>
                <a:latin typeface="Arial Rounded MT Bold" pitchFamily="34" charset="0"/>
              </a:rPr>
              <a:t> y fomento de estilos saludables en la persona, familia y comunidad con respeto a los códigos éticos, normativos y legales.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79512" y="548680"/>
            <a:ext cx="8712968" cy="3477875"/>
          </a:xfrm>
          <a:prstGeom prst="rect">
            <a:avLst/>
          </a:prstGeom>
        </p:spPr>
        <p:txBody>
          <a:bodyPr wrap="square">
            <a:spAutoFit/>
          </a:bodyPr>
          <a:lstStyle/>
          <a:p>
            <a:r>
              <a:rPr lang="es-MX" sz="2000" b="1" dirty="0" smtClean="0">
                <a:solidFill>
                  <a:schemeClr val="accent3">
                    <a:lumMod val="50000"/>
                  </a:schemeClr>
                </a:solidFill>
                <a:latin typeface="Arial Rounded MT Bold" pitchFamily="34" charset="0"/>
              </a:rPr>
              <a:t>Son los siguientes: </a:t>
            </a:r>
          </a:p>
          <a:p>
            <a:endParaRPr lang="es-MX" sz="20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Los Emocionales: expresan emociones del entrevistado en aspectos tales como el llanto, la risa, la sonrisa y el suspiro. </a:t>
            </a:r>
          </a:p>
          <a:p>
            <a:endParaRPr lang="es-MX" sz="2000" b="1" dirty="0" smtClean="0">
              <a:solidFill>
                <a:schemeClr val="accent3">
                  <a:lumMod val="50000"/>
                </a:schemeClr>
              </a:solidFill>
              <a:latin typeface="Arial Rounded MT Bold" pitchFamily="34" charset="0"/>
            </a:endParaRPr>
          </a:p>
          <a:p>
            <a:r>
              <a:rPr lang="es-MX" sz="2000" b="1" dirty="0" smtClean="0">
                <a:solidFill>
                  <a:schemeClr val="accent3">
                    <a:lumMod val="50000"/>
                  </a:schemeClr>
                </a:solidFill>
                <a:latin typeface="Arial Rounded MT Bold" pitchFamily="34" charset="0"/>
              </a:rPr>
              <a:t>Los relativos a la Pronunciación / Entonación: recoge una serie de aspectos vinculados a cómo se pronuncia y entona por parte del entrevistado. Entre ellos podemos mencionar: el acento, el énfasis, la inflexión, el silabeo, el tartamudeo, el tono, la velocidad y el volumen. Como las anteriores, son una expresión de refuerzo de los aspectos emocionales. </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21</a:t>
            </a:r>
          </a:p>
        </p:txBody>
      </p:sp>
      <p:sp>
        <p:nvSpPr>
          <p:cNvPr id="11" name="10 Rectángulo"/>
          <p:cNvSpPr/>
          <p:nvPr/>
        </p:nvSpPr>
        <p:spPr>
          <a:xfrm>
            <a:off x="251520" y="6207695"/>
            <a:ext cx="8640960" cy="461665"/>
          </a:xfrm>
          <a:prstGeom prst="rect">
            <a:avLst/>
          </a:prstGeom>
          <a:solidFill>
            <a:schemeClr val="accent3">
              <a:lumMod val="50000"/>
            </a:schemeClr>
          </a:solidFill>
          <a:ln>
            <a:solidFill>
              <a:schemeClr val="tx1"/>
            </a:solidFill>
          </a:ln>
        </p:spPr>
        <p:txBody>
          <a:bodyPr wrap="square">
            <a:spAutoFit/>
          </a:bodyPr>
          <a:lstStyle/>
          <a:p>
            <a:r>
              <a:rPr lang="es-MX" sz="1200" dirty="0" smtClean="0">
                <a:solidFill>
                  <a:schemeClr val="bg1"/>
                </a:solidFill>
                <a:latin typeface="Arial Rounded MT Bold" pitchFamily="34" charset="0"/>
              </a:rPr>
              <a:t>FUENTE: </a:t>
            </a:r>
            <a:r>
              <a:rPr lang="es-MX" sz="1200" dirty="0" smtClean="0">
                <a:solidFill>
                  <a:schemeClr val="bg1"/>
                </a:solidFill>
              </a:rPr>
              <a:t>DISEÑO DE UN SISTEMA CODIFICADO DE NOTACIÓN PARALINGÜÍSTICA PARA ENTREVISTAS CUALITATIVA </a:t>
            </a:r>
            <a:r>
              <a:rPr lang="es-MX" sz="1200" dirty="0" err="1" smtClean="0">
                <a:solidFill>
                  <a:schemeClr val="bg1"/>
                </a:solidFill>
              </a:rPr>
              <a:t>Angel</a:t>
            </a:r>
            <a:r>
              <a:rPr lang="es-MX" sz="1200" dirty="0" smtClean="0">
                <a:solidFill>
                  <a:schemeClr val="bg1"/>
                </a:solidFill>
              </a:rPr>
              <a:t> </a:t>
            </a:r>
            <a:r>
              <a:rPr lang="es-MX" sz="1200" dirty="0" err="1" smtClean="0">
                <a:solidFill>
                  <a:schemeClr val="bg1"/>
                </a:solidFill>
              </a:rPr>
              <a:t>Olaz</a:t>
            </a:r>
            <a:r>
              <a:rPr lang="es-MX" sz="1200" dirty="0" smtClean="0">
                <a:solidFill>
                  <a:schemeClr val="bg1"/>
                </a:solidFill>
              </a:rPr>
              <a:t> (Universidad de Murcia) http://www.fes-sociologia.com/files/congress/10/grupos-trabajo/ponencias/12.pdf</a:t>
            </a:r>
            <a:endParaRPr lang="es-MX" sz="1200" dirty="0">
              <a:solidFill>
                <a:schemeClr val="bg1"/>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79512" y="980728"/>
            <a:ext cx="8712968" cy="4401205"/>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Son los siguientes: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Los recursos Auxiliares: agrupan genéricamente a otros tipos de elementos, no por ello menos importantes como son: el carraspeo, el chistado, el gruñido, la producción de onomatopeyas y el silbido.</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Los vinculados con la Respiración del entrevistado: guardan relación con manifestaciones vinculadas al flujo y caudal de las vías respiratorias. Son también una expresión de refuerzo de los aspectos emocionales.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Los correlacionados con la Interrupción del discurso comunicativo: hacen referencia a aquellos momentos del parlamento en el que se produce ausencia total de ruidos y sonidos (ausencia de audición)</a:t>
            </a:r>
            <a:endParaRPr lang="es-MX" sz="2000"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22</a:t>
            </a:r>
          </a:p>
        </p:txBody>
      </p:sp>
      <p:sp>
        <p:nvSpPr>
          <p:cNvPr id="8" name="7 Rectángulo"/>
          <p:cNvSpPr/>
          <p:nvPr/>
        </p:nvSpPr>
        <p:spPr>
          <a:xfrm>
            <a:off x="179512" y="6309320"/>
            <a:ext cx="8640960" cy="461665"/>
          </a:xfrm>
          <a:prstGeom prst="rect">
            <a:avLst/>
          </a:prstGeom>
          <a:solidFill>
            <a:schemeClr val="accent3">
              <a:lumMod val="50000"/>
            </a:schemeClr>
          </a:solidFill>
          <a:ln>
            <a:solidFill>
              <a:schemeClr val="tx1"/>
            </a:solidFill>
          </a:ln>
        </p:spPr>
        <p:txBody>
          <a:bodyPr wrap="square">
            <a:spAutoFit/>
          </a:bodyPr>
          <a:lstStyle/>
          <a:p>
            <a:r>
              <a:rPr lang="es-MX" sz="1200" dirty="0" smtClean="0">
                <a:solidFill>
                  <a:schemeClr val="bg1"/>
                </a:solidFill>
                <a:latin typeface="Arial Rounded MT Bold" pitchFamily="34" charset="0"/>
              </a:rPr>
              <a:t>FUENTE: </a:t>
            </a:r>
            <a:r>
              <a:rPr lang="es-MX" sz="1200" dirty="0" smtClean="0">
                <a:solidFill>
                  <a:schemeClr val="bg1"/>
                </a:solidFill>
              </a:rPr>
              <a:t>DISEÑO DE UN SISTEMA CODIFICADO DE NOTACIÓN PARALINGÜÍSTICA PARA ENTREVISTAS CUALITATIVA </a:t>
            </a:r>
            <a:r>
              <a:rPr lang="es-MX" sz="1200" dirty="0" err="1" smtClean="0">
                <a:solidFill>
                  <a:schemeClr val="bg1"/>
                </a:solidFill>
              </a:rPr>
              <a:t>Angel</a:t>
            </a:r>
            <a:r>
              <a:rPr lang="es-MX" sz="1200" dirty="0" smtClean="0">
                <a:solidFill>
                  <a:schemeClr val="bg1"/>
                </a:solidFill>
              </a:rPr>
              <a:t> </a:t>
            </a:r>
            <a:r>
              <a:rPr lang="es-MX" sz="1200" dirty="0" err="1" smtClean="0">
                <a:solidFill>
                  <a:schemeClr val="bg1"/>
                </a:solidFill>
              </a:rPr>
              <a:t>Olaz</a:t>
            </a:r>
            <a:r>
              <a:rPr lang="es-MX" sz="1200" dirty="0" smtClean="0">
                <a:solidFill>
                  <a:schemeClr val="bg1"/>
                </a:solidFill>
              </a:rPr>
              <a:t> (Universidad de Murcia) http://www.fes-sociologia.com/files/congress/10/grupos-trabajo/ponencias/12.pdf</a:t>
            </a:r>
            <a:endParaRPr lang="es-MX" sz="1200" dirty="0">
              <a:solidFill>
                <a:schemeClr val="bg1"/>
              </a:solidFill>
              <a:latin typeface="Arial Rounded MT Bold" pitchFamily="34" charset="0"/>
            </a:endParaRPr>
          </a:p>
        </p:txBody>
      </p:sp>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692696"/>
            <a:ext cx="8496944" cy="1631216"/>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La cinestesia o </a:t>
            </a:r>
            <a:r>
              <a:rPr lang="es-MX" sz="2000" b="1" dirty="0" err="1" smtClean="0">
                <a:solidFill>
                  <a:schemeClr val="accent3">
                    <a:lumMod val="50000"/>
                  </a:schemeClr>
                </a:solidFill>
                <a:latin typeface="Arial Rounded MT Bold" pitchFamily="34" charset="0"/>
              </a:rPr>
              <a:t>kinestesia</a:t>
            </a:r>
            <a:r>
              <a:rPr lang="es-MX" sz="2000" b="1" dirty="0" smtClean="0">
                <a:solidFill>
                  <a:schemeClr val="accent3">
                    <a:lumMod val="50000"/>
                  </a:schemeClr>
                </a:solidFill>
                <a:latin typeface="Arial Rounded MT Bold" pitchFamily="34" charset="0"/>
              </a:rPr>
              <a:t> o </a:t>
            </a:r>
            <a:r>
              <a:rPr lang="es-MX" sz="2000" b="1" dirty="0" err="1" smtClean="0">
                <a:solidFill>
                  <a:schemeClr val="accent3">
                    <a:lumMod val="50000"/>
                  </a:schemeClr>
                </a:solidFill>
                <a:latin typeface="Arial Rounded MT Bold" pitchFamily="34" charset="0"/>
              </a:rPr>
              <a:t>quinestesia</a:t>
            </a:r>
            <a:r>
              <a:rPr lang="es-MX" sz="2000" b="1" dirty="0" smtClean="0">
                <a:solidFill>
                  <a:schemeClr val="accent3">
                    <a:lumMod val="50000"/>
                  </a:schemeClr>
                </a:solidFill>
                <a:latin typeface="Arial Rounded MT Bold" pitchFamily="34" charset="0"/>
              </a:rPr>
              <a:t> es la rama de la ciencia que estudia el movimiento humano. Se puede percibir en el esquema corporal, el equilibrio, el espacio y el tiempo. Proviene del griego </a:t>
            </a:r>
            <a:r>
              <a:rPr lang="es-MX" sz="2000" b="1" dirty="0" err="1" smtClean="0">
                <a:solidFill>
                  <a:schemeClr val="accent3">
                    <a:lumMod val="50000"/>
                  </a:schemeClr>
                </a:solidFill>
                <a:latin typeface="Arial Rounded MT Bold" pitchFamily="34" charset="0"/>
              </a:rPr>
              <a:t>κίνησις</a:t>
            </a:r>
            <a:r>
              <a:rPr lang="es-MX" sz="2000" b="1" dirty="0" smtClean="0">
                <a:solidFill>
                  <a:schemeClr val="accent3">
                    <a:lumMod val="50000"/>
                  </a:schemeClr>
                </a:solidFill>
                <a:latin typeface="Arial Rounded MT Bold" pitchFamily="34" charset="0"/>
              </a:rPr>
              <a:t> /</a:t>
            </a:r>
            <a:r>
              <a:rPr lang="es-MX" sz="2000" b="1" dirty="0" err="1" smtClean="0">
                <a:solidFill>
                  <a:schemeClr val="accent3">
                    <a:lumMod val="50000"/>
                  </a:schemeClr>
                </a:solidFill>
                <a:latin typeface="Arial Rounded MT Bold" pitchFamily="34" charset="0"/>
              </a:rPr>
              <a:t>kínesis</a:t>
            </a:r>
            <a:r>
              <a:rPr lang="es-MX" sz="2000" b="1" dirty="0" smtClean="0">
                <a:solidFill>
                  <a:schemeClr val="accent3">
                    <a:lumMod val="50000"/>
                  </a:schemeClr>
                </a:solidFill>
                <a:latin typeface="Arial Rounded MT Bold" pitchFamily="34" charset="0"/>
              </a:rPr>
              <a:t>/, 'movimiento', y </a:t>
            </a:r>
            <a:r>
              <a:rPr lang="es-MX" sz="2000" b="1" dirty="0" err="1" smtClean="0">
                <a:solidFill>
                  <a:schemeClr val="accent3">
                    <a:lumMod val="50000"/>
                  </a:schemeClr>
                </a:solidFill>
                <a:latin typeface="Arial Rounded MT Bold" pitchFamily="34" charset="0"/>
              </a:rPr>
              <a:t>αἴσθησις</a:t>
            </a:r>
            <a:r>
              <a:rPr lang="es-MX" sz="2000" b="1" dirty="0" smtClean="0">
                <a:solidFill>
                  <a:schemeClr val="accent3">
                    <a:lumMod val="50000"/>
                  </a:schemeClr>
                </a:solidFill>
                <a:latin typeface="Arial Rounded MT Bold" pitchFamily="34" charset="0"/>
              </a:rPr>
              <a:t> /</a:t>
            </a:r>
            <a:r>
              <a:rPr lang="es-MX" sz="2000" b="1" dirty="0" err="1" smtClean="0">
                <a:solidFill>
                  <a:schemeClr val="accent3">
                    <a:lumMod val="50000"/>
                  </a:schemeClr>
                </a:solidFill>
                <a:latin typeface="Arial Rounded MT Bold" pitchFamily="34" charset="0"/>
              </a:rPr>
              <a:t>aísthesis</a:t>
            </a:r>
            <a:r>
              <a:rPr lang="es-MX" sz="2000" b="1" dirty="0" smtClean="0">
                <a:solidFill>
                  <a:schemeClr val="accent3">
                    <a:lumMod val="50000"/>
                  </a:schemeClr>
                </a:solidFill>
                <a:latin typeface="Arial Rounded MT Bold" pitchFamily="34" charset="0"/>
              </a:rPr>
              <a:t>/, 'sensación'.</a:t>
            </a:r>
            <a:endParaRPr lang="es-MX" sz="2000"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23</a:t>
            </a:r>
          </a:p>
        </p:txBody>
      </p:sp>
      <p:sp>
        <p:nvSpPr>
          <p:cNvPr id="10" name="9 Rectángulo"/>
          <p:cNvSpPr/>
          <p:nvPr/>
        </p:nvSpPr>
        <p:spPr>
          <a:xfrm>
            <a:off x="251520" y="6453336"/>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https://es.wikipedia.org/wiki/Cinestesia</a:t>
            </a:r>
            <a:r>
              <a:rPr lang="es-MX" sz="1200" dirty="0" smtClean="0">
                <a:solidFill>
                  <a:schemeClr val="bg1"/>
                </a:solidFill>
                <a:latin typeface="Arial Rounded MT Bold" pitchFamily="34" charset="0"/>
              </a:rPr>
              <a:t> </a:t>
            </a:r>
            <a:endParaRPr lang="es-MX" sz="1200" dirty="0">
              <a:solidFill>
                <a:schemeClr val="bg1"/>
              </a:solidFill>
              <a:latin typeface="Arial Rounded MT Bold" pitchFamily="34" charset="0"/>
            </a:endParaRPr>
          </a:p>
        </p:txBody>
      </p:sp>
      <p:pic>
        <p:nvPicPr>
          <p:cNvPr id="9218" name="Picture 2" descr="Resultado de imagen para persona kinestÃ©sica"/>
          <p:cNvPicPr>
            <a:picLocks noChangeAspect="1" noChangeArrowheads="1"/>
          </p:cNvPicPr>
          <p:nvPr/>
        </p:nvPicPr>
        <p:blipFill>
          <a:blip r:embed="rId2" cstate="print"/>
          <a:srcRect/>
          <a:stretch>
            <a:fillRect/>
          </a:stretch>
        </p:blipFill>
        <p:spPr bwMode="auto">
          <a:xfrm>
            <a:off x="725405" y="1988840"/>
            <a:ext cx="7879043" cy="4297660"/>
          </a:xfrm>
          <a:prstGeom prst="rect">
            <a:avLst/>
          </a:prstGeom>
          <a:noFill/>
        </p:spPr>
      </p:pic>
      <p:sp>
        <p:nvSpPr>
          <p:cNvPr id="9" name="8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persona posturas en un discurso"/>
          <p:cNvPicPr>
            <a:picLocks noChangeAspect="1" noChangeArrowheads="1"/>
          </p:cNvPicPr>
          <p:nvPr/>
        </p:nvPicPr>
        <p:blipFill>
          <a:blip r:embed="rId2" cstate="print"/>
          <a:srcRect/>
          <a:stretch>
            <a:fillRect/>
          </a:stretch>
        </p:blipFill>
        <p:spPr bwMode="auto">
          <a:xfrm>
            <a:off x="539552" y="1643665"/>
            <a:ext cx="7920880" cy="4689996"/>
          </a:xfrm>
          <a:prstGeom prst="rect">
            <a:avLst/>
          </a:prstGeom>
          <a:noFill/>
        </p:spPr>
      </p:pic>
      <p:sp>
        <p:nvSpPr>
          <p:cNvPr id="4" name="3 Rectángulo"/>
          <p:cNvSpPr/>
          <p:nvPr/>
        </p:nvSpPr>
        <p:spPr>
          <a:xfrm>
            <a:off x="251520" y="490027"/>
            <a:ext cx="8640960" cy="1138773"/>
          </a:xfrm>
          <a:prstGeom prst="rect">
            <a:avLst/>
          </a:prstGeom>
        </p:spPr>
        <p:txBody>
          <a:bodyPr wrap="square">
            <a:spAutoFit/>
          </a:bodyPr>
          <a:lstStyle/>
          <a:p>
            <a:pPr lvl="0" algn="ctr" fontAlgn="base">
              <a:spcBef>
                <a:spcPct val="0"/>
              </a:spcBef>
              <a:spcAft>
                <a:spcPct val="0"/>
              </a:spcAft>
            </a:pPr>
            <a:r>
              <a:rPr lang="es-MX" sz="3600" dirty="0" smtClean="0">
                <a:solidFill>
                  <a:schemeClr val="accent3">
                    <a:lumMod val="50000"/>
                  </a:schemeClr>
                </a:solidFill>
                <a:latin typeface="Arial Rounded MT Bold" pitchFamily="34" charset="0"/>
              </a:rPr>
              <a:t>*Tipos de comunicación no verbal </a:t>
            </a:r>
          </a:p>
          <a:p>
            <a:pPr lvl="0" algn="ctr" fontAlgn="base">
              <a:spcBef>
                <a:spcPct val="0"/>
              </a:spcBef>
              <a:spcAft>
                <a:spcPct val="0"/>
              </a:spcAft>
            </a:pPr>
            <a:r>
              <a:rPr lang="es-MX" sz="3200" dirty="0" smtClean="0">
                <a:solidFill>
                  <a:schemeClr val="accent3">
                    <a:lumMod val="50000"/>
                  </a:schemeClr>
                </a:solidFill>
                <a:latin typeface="Arial Rounded MT Bold" pitchFamily="34" charset="0"/>
              </a:rPr>
              <a:t>(señales, posturas, gestos…)</a:t>
            </a:r>
            <a:endParaRPr lang="es-MX" sz="3600" dirty="0" smtClean="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24</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908720"/>
            <a:ext cx="7884368" cy="4708981"/>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Tipos de lenguaje no verbal</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Es posible que aún nos queden algunas dudas acerca de cómo funciona el lenguaje no verbal. Por ello, vamos a definir los principales tipos de comunicación no verbal y los ilustraremos con ejemplos:</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Gestos</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Los movimientos de las extremidades, las manos o un simple desplazamiento de la cabeza forman parte de este tipo de comunicación. Suelen acompañar al lenguaje, sin embargo, también los podemos utilizar independientemente para señalar objetos, hacer gestos con las manos, numerar elementos…</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25</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gestos"/>
          <p:cNvPicPr>
            <a:picLocks noChangeAspect="1" noChangeArrowheads="1"/>
          </p:cNvPicPr>
          <p:nvPr/>
        </p:nvPicPr>
        <p:blipFill>
          <a:blip r:embed="rId2" cstate="print"/>
          <a:srcRect/>
          <a:stretch>
            <a:fillRect/>
          </a:stretch>
        </p:blipFill>
        <p:spPr bwMode="auto">
          <a:xfrm>
            <a:off x="4677747" y="836712"/>
            <a:ext cx="4286741" cy="5256584"/>
          </a:xfrm>
          <a:prstGeom prst="rect">
            <a:avLst/>
          </a:prstGeom>
          <a:noFill/>
        </p:spPr>
      </p:pic>
      <p:sp>
        <p:nvSpPr>
          <p:cNvPr id="9" name="8 Rectángulo"/>
          <p:cNvSpPr/>
          <p:nvPr/>
        </p:nvSpPr>
        <p:spPr>
          <a:xfrm>
            <a:off x="7100466" y="113618"/>
            <a:ext cx="1792014" cy="276999"/>
          </a:xfrm>
          <a:prstGeom prst="rect">
            <a:avLst/>
          </a:prstGeo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ln w="9525">
            <a:solidFill>
              <a:schemeClr val="tx1"/>
            </a:solidFill>
          </a:ln>
        </p:spPr>
        <p:txBody>
          <a:bodyPr wrap="square">
            <a:spAutoFit/>
          </a:bodyPr>
          <a:lstStyle/>
          <a:p>
            <a:pPr marL="400050" indent="-400050" algn="ctr"/>
            <a:r>
              <a:rPr lang="es-MX" sz="1200" b="1" dirty="0" smtClean="0">
                <a:solidFill>
                  <a:schemeClr val="bg1"/>
                </a:solidFill>
                <a:latin typeface="Arial" pitchFamily="34" charset="0"/>
                <a:cs typeface="Arial" pitchFamily="34" charset="0"/>
              </a:rPr>
              <a:t>Diapositiva 1</a:t>
            </a:r>
          </a:p>
        </p:txBody>
      </p:sp>
      <p:sp>
        <p:nvSpPr>
          <p:cNvPr id="4" name="3 Rectángulo"/>
          <p:cNvSpPr/>
          <p:nvPr/>
        </p:nvSpPr>
        <p:spPr>
          <a:xfrm>
            <a:off x="179512" y="620688"/>
            <a:ext cx="4536504" cy="5324535"/>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Expresiones faciales</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Las expresiones faciales son uno de los elementos de la comunicación no verbal más estudiados. El ser humano está programado desde su nacimiento a identificar caras y sus manifestaciones emocionales. </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Por esa misma razón, es tan importante entender el hecho de que cuando alguien pone una cierta mueca, está expresando dolor. O que si un amigo sonríe, significa que está experimentando un momento agradable.</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26</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sp>
        <p:nvSpPr>
          <p:cNvPr id="11" name="10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476672"/>
            <a:ext cx="8712968" cy="2246769"/>
          </a:xfrm>
          <a:prstGeom prst="rect">
            <a:avLst/>
          </a:prstGeom>
        </p:spPr>
        <p:txBody>
          <a:bodyPr wrap="square">
            <a:spAutoFit/>
          </a:bodyPr>
          <a:lstStyle/>
          <a:p>
            <a:r>
              <a:rPr lang="es-MX" sz="2000" b="1" dirty="0" smtClean="0">
                <a:solidFill>
                  <a:schemeClr val="accent3">
                    <a:lumMod val="50000"/>
                  </a:schemeClr>
                </a:solidFill>
                <a:latin typeface="Arial Rounded MT Bold" pitchFamily="34" charset="0"/>
              </a:rPr>
              <a:t>Posición del cuerpo</a:t>
            </a:r>
          </a:p>
          <a:p>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La postura corporal puede indicar la actitud que presenta una persona hacia la conversación o la interacción social que está experimentando. Por ejemplo, un individuo con el torso hinchado y con el cuerpo ligeramente inclinado hacia adelante puede estar intentando mostrar una actitud desafiante en la conversación.</a:t>
            </a:r>
          </a:p>
        </p:txBody>
      </p:sp>
      <p:sp>
        <p:nvSpPr>
          <p:cNvPr id="7" name="6 Rectángulo"/>
          <p:cNvSpPr/>
          <p:nvPr/>
        </p:nvSpPr>
        <p:spPr>
          <a:xfrm>
            <a:off x="7092280" y="116632"/>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27</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pic>
        <p:nvPicPr>
          <p:cNvPr id="5124" name="Picture 4" descr="Resultado de imagen para posicionpara comunicarnos"/>
          <p:cNvPicPr>
            <a:picLocks noChangeAspect="1" noChangeArrowheads="1"/>
          </p:cNvPicPr>
          <p:nvPr/>
        </p:nvPicPr>
        <p:blipFill>
          <a:blip r:embed="rId2" cstate="print"/>
          <a:srcRect/>
          <a:stretch>
            <a:fillRect/>
          </a:stretch>
        </p:blipFill>
        <p:spPr bwMode="auto">
          <a:xfrm>
            <a:off x="395536" y="2708920"/>
            <a:ext cx="8280920" cy="3608292"/>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474925"/>
            <a:ext cx="8640960" cy="4678204"/>
          </a:xfrm>
          <a:prstGeom prst="rect">
            <a:avLst/>
          </a:prstGeom>
        </p:spPr>
        <p:txBody>
          <a:bodyPr wrap="square">
            <a:spAutoFit/>
          </a:bodyPr>
          <a:lstStyle/>
          <a:p>
            <a:r>
              <a:rPr lang="es-MX" sz="2400" b="1" dirty="0" smtClean="0">
                <a:solidFill>
                  <a:schemeClr val="accent3">
                    <a:lumMod val="50000"/>
                  </a:schemeClr>
                </a:solidFill>
                <a:latin typeface="Arial Rounded MT Bold" pitchFamily="34" charset="0"/>
              </a:rPr>
              <a:t>Apariencia física</a:t>
            </a:r>
          </a:p>
          <a:p>
            <a:endParaRPr lang="es-MX" sz="1400" b="1" dirty="0" smtClean="0">
              <a:solidFill>
                <a:schemeClr val="accent3">
                  <a:lumMod val="50000"/>
                </a:schemeClr>
              </a:solidFill>
              <a:latin typeface="Arial Rounded MT Bold" pitchFamily="34" charset="0"/>
            </a:endParaRPr>
          </a:p>
          <a:p>
            <a:pPr algn="just"/>
            <a:r>
              <a:rPr lang="es-MX" sz="2400" b="1" dirty="0" smtClean="0">
                <a:solidFill>
                  <a:schemeClr val="accent3">
                    <a:lumMod val="50000"/>
                  </a:schemeClr>
                </a:solidFill>
                <a:latin typeface="Arial Rounded MT Bold" pitchFamily="34" charset="0"/>
              </a:rPr>
              <a:t>Todos y todas cuidamos, aunque sea un poco, nuestra apariencia física antes de salir a la calle. Forma parte de la importancia social que le damos al aspecto externo y al mensaje que queremos dar al mundo con él. </a:t>
            </a:r>
          </a:p>
          <a:p>
            <a:pPr algn="just"/>
            <a:endParaRPr lang="es-MX" sz="2000" b="1" dirty="0" smtClean="0">
              <a:solidFill>
                <a:schemeClr val="accent3">
                  <a:lumMod val="50000"/>
                </a:schemeClr>
              </a:solidFill>
              <a:latin typeface="Arial Rounded MT Bold" pitchFamily="34" charset="0"/>
            </a:endParaRPr>
          </a:p>
          <a:p>
            <a:pPr algn="just"/>
            <a:r>
              <a:rPr lang="es-MX" sz="2400" b="1" dirty="0" smtClean="0">
                <a:solidFill>
                  <a:schemeClr val="accent3">
                    <a:lumMod val="50000"/>
                  </a:schemeClr>
                </a:solidFill>
                <a:latin typeface="Arial Rounded MT Bold" pitchFamily="34" charset="0"/>
              </a:rPr>
              <a:t>El hecho de vestirnos según un código en concreto aumenta nuestro sentimiento de pertenencia a un grupo (por ejemplo, en las culturas urbanas adolescentes) o supone una carta de presentación a un conjunto de personas en particular (como el código de vestimenta en una entrevista de trabajo).</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28</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3754775"/>
            <a:ext cx="8784976" cy="2554545"/>
          </a:xfrm>
          <a:prstGeom prst="rect">
            <a:avLst/>
          </a:prstGeom>
        </p:spPr>
        <p:txBody>
          <a:bodyPr wrap="square">
            <a:spAutoFit/>
          </a:bodyPr>
          <a:lstStyle/>
          <a:p>
            <a:pPr algn="just"/>
            <a:r>
              <a:rPr lang="es-MX" sz="2000" b="1" dirty="0" smtClean="0">
                <a:solidFill>
                  <a:schemeClr val="accent3">
                    <a:lumMod val="50000"/>
                  </a:schemeClr>
                </a:solidFill>
                <a:latin typeface="Arial Rounded MT Bold" pitchFamily="34" charset="0"/>
              </a:rPr>
              <a:t>El </a:t>
            </a:r>
            <a:r>
              <a:rPr lang="es-MX" sz="2000" b="1" dirty="0" err="1" smtClean="0">
                <a:solidFill>
                  <a:schemeClr val="accent3">
                    <a:lumMod val="50000"/>
                  </a:schemeClr>
                </a:solidFill>
                <a:latin typeface="Arial Rounded MT Bold" pitchFamily="34" charset="0"/>
              </a:rPr>
              <a:t>paralenguaje</a:t>
            </a:r>
            <a:r>
              <a:rPr lang="es-MX" sz="2000" b="1" dirty="0" smtClean="0">
                <a:solidFill>
                  <a:schemeClr val="accent3">
                    <a:lumMod val="50000"/>
                  </a:schemeClr>
                </a:solidFill>
                <a:latin typeface="Arial Rounded MT Bold" pitchFamily="34" charset="0"/>
              </a:rPr>
              <a:t> o sonidos</a:t>
            </a:r>
          </a:p>
          <a:p>
            <a:pPr algn="just"/>
            <a:endParaRPr lang="es-MX" sz="20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Cuando hablamos de </a:t>
            </a:r>
            <a:r>
              <a:rPr lang="es-MX" sz="2000" b="1" dirty="0" err="1" smtClean="0">
                <a:solidFill>
                  <a:schemeClr val="accent3">
                    <a:lumMod val="50000"/>
                  </a:schemeClr>
                </a:solidFill>
                <a:latin typeface="Arial Rounded MT Bold" pitchFamily="34" charset="0"/>
              </a:rPr>
              <a:t>paralenguaje</a:t>
            </a:r>
            <a:r>
              <a:rPr lang="es-MX" sz="2000" b="1" dirty="0" smtClean="0">
                <a:solidFill>
                  <a:schemeClr val="accent3">
                    <a:lumMod val="50000"/>
                  </a:schemeClr>
                </a:solidFill>
                <a:latin typeface="Arial Rounded MT Bold" pitchFamily="34" charset="0"/>
              </a:rPr>
              <a:t>, nos referimos al contenido del habla que no forma parte del lenguaje verbal. El tono de voz, la velocidad del habla y el volumen también sol elementos muy importantes en la comunicación verbal. Podemos dar un mismo mensaje utilizando dos tonos distintos y el mismo mensaje cambiará radicalmente.</a:t>
            </a: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29</a:t>
            </a:r>
          </a:p>
        </p:txBody>
      </p:sp>
      <p:sp>
        <p:nvSpPr>
          <p:cNvPr id="10" name="9 Rectángulo"/>
          <p:cNvSpPr/>
          <p:nvPr/>
        </p:nvSpPr>
        <p:spPr>
          <a:xfrm>
            <a:off x="251520" y="6392361"/>
            <a:ext cx="8640960" cy="276999"/>
          </a:xfrm>
          <a:prstGeom prst="rect">
            <a:avLst/>
          </a:prstGeom>
          <a:solidFill>
            <a:schemeClr val="accent3">
              <a:lumMod val="50000"/>
            </a:schemeClr>
          </a:solidFill>
          <a:ln>
            <a:solidFill>
              <a:schemeClr val="tx1"/>
            </a:solidFill>
          </a:ln>
        </p:spPr>
        <p:txBody>
          <a:bodyPr wrap="square">
            <a:spAutoFit/>
          </a:bodyPr>
          <a:lstStyle/>
          <a:p>
            <a:pPr algn="ctr"/>
            <a:r>
              <a:rPr lang="es-MX" sz="1200" dirty="0" smtClean="0">
                <a:solidFill>
                  <a:schemeClr val="bg1"/>
                </a:solidFill>
                <a:latin typeface="Arial Rounded MT Bold" pitchFamily="34" charset="0"/>
              </a:rPr>
              <a:t>FUENTE:    </a:t>
            </a:r>
            <a:r>
              <a:rPr lang="es-MX" sz="1200" dirty="0" smtClean="0">
                <a:solidFill>
                  <a:schemeClr val="bg1"/>
                </a:solidFill>
              </a:rPr>
              <a:t>https://www.psicologia-online.com/tipos-de-comunicacion-no-verbal-definicion-y-ejemplos-3898.html</a:t>
            </a:r>
            <a:endParaRPr lang="es-MX" sz="1200" dirty="0">
              <a:solidFill>
                <a:schemeClr val="bg1"/>
              </a:solidFill>
              <a:latin typeface="Arial Rounded MT Bold" pitchFamily="34" charset="0"/>
            </a:endParaRPr>
          </a:p>
        </p:txBody>
      </p:sp>
      <p:pic>
        <p:nvPicPr>
          <p:cNvPr id="3074" name="Picture 2" descr="Resultado de imagen para bla bla bla"/>
          <p:cNvPicPr>
            <a:picLocks noChangeAspect="1" noChangeArrowheads="1"/>
          </p:cNvPicPr>
          <p:nvPr/>
        </p:nvPicPr>
        <p:blipFill>
          <a:blip r:embed="rId2" cstate="print"/>
          <a:srcRect/>
          <a:stretch>
            <a:fillRect/>
          </a:stretch>
        </p:blipFill>
        <p:spPr bwMode="auto">
          <a:xfrm>
            <a:off x="323529" y="476672"/>
            <a:ext cx="8424936" cy="3170975"/>
          </a:xfrm>
          <a:prstGeom prst="rect">
            <a:avLst/>
          </a:prstGeom>
          <a:noFill/>
        </p:spPr>
      </p:pic>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amigos platicando"/>
          <p:cNvPicPr>
            <a:picLocks noChangeAspect="1" noChangeArrowheads="1"/>
          </p:cNvPicPr>
          <p:nvPr/>
        </p:nvPicPr>
        <p:blipFill>
          <a:blip r:embed="rId2" cstate="print"/>
          <a:srcRect/>
          <a:stretch>
            <a:fillRect/>
          </a:stretch>
        </p:blipFill>
        <p:spPr bwMode="auto">
          <a:xfrm>
            <a:off x="1635766" y="3689302"/>
            <a:ext cx="5529366" cy="3112499"/>
          </a:xfrm>
          <a:prstGeom prst="rect">
            <a:avLst/>
          </a:prstGeom>
          <a:noFill/>
        </p:spPr>
      </p:pic>
      <p:sp>
        <p:nvSpPr>
          <p:cNvPr id="4" name="3 Rectángulo"/>
          <p:cNvSpPr/>
          <p:nvPr/>
        </p:nvSpPr>
        <p:spPr>
          <a:xfrm>
            <a:off x="179512" y="476672"/>
            <a:ext cx="8784976" cy="3323987"/>
          </a:xfrm>
          <a:prstGeom prst="rect">
            <a:avLst/>
          </a:prstGeom>
        </p:spPr>
        <p:txBody>
          <a:bodyPr wrap="square">
            <a:spAutoFit/>
          </a:bodyPr>
          <a:lstStyle/>
          <a:p>
            <a:r>
              <a:rPr lang="es-MX" sz="2000" b="1" dirty="0" err="1" smtClean="0">
                <a:solidFill>
                  <a:schemeClr val="accent3">
                    <a:lumMod val="50000"/>
                  </a:schemeClr>
                </a:solidFill>
                <a:latin typeface="Arial Rounded MT Bold" pitchFamily="34" charset="0"/>
              </a:rPr>
              <a:t>Háptica</a:t>
            </a:r>
            <a:r>
              <a:rPr lang="es-MX" sz="2000" b="1" dirty="0" smtClean="0">
                <a:solidFill>
                  <a:schemeClr val="accent3">
                    <a:lumMod val="50000"/>
                  </a:schemeClr>
                </a:solidFill>
                <a:latin typeface="Arial Rounded MT Bold" pitchFamily="34" charset="0"/>
              </a:rPr>
              <a:t> y </a:t>
            </a:r>
            <a:r>
              <a:rPr lang="es-MX" sz="2000" b="1" dirty="0" err="1" smtClean="0">
                <a:solidFill>
                  <a:schemeClr val="accent3">
                    <a:lumMod val="50000"/>
                  </a:schemeClr>
                </a:solidFill>
                <a:latin typeface="Arial Rounded MT Bold" pitchFamily="34" charset="0"/>
              </a:rPr>
              <a:t>Proxémica</a:t>
            </a:r>
            <a:endParaRPr lang="es-MX" sz="2000" b="1" dirty="0" smtClean="0">
              <a:solidFill>
                <a:schemeClr val="accent3">
                  <a:lumMod val="50000"/>
                </a:schemeClr>
              </a:solidFill>
              <a:latin typeface="Arial Rounded MT Bold" pitchFamily="34" charset="0"/>
            </a:endParaRPr>
          </a:p>
          <a:p>
            <a:endParaRPr lang="es-MX" sz="14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Estos dos términos hacen referencia a la proximidad del interlocutor (</a:t>
            </a:r>
            <a:r>
              <a:rPr lang="es-MX" sz="2000" b="1" dirty="0" err="1" smtClean="0">
                <a:solidFill>
                  <a:schemeClr val="accent3">
                    <a:lumMod val="50000"/>
                  </a:schemeClr>
                </a:solidFill>
                <a:latin typeface="Arial Rounded MT Bold" pitchFamily="34" charset="0"/>
              </a:rPr>
              <a:t>proxemia</a:t>
            </a:r>
            <a:r>
              <a:rPr lang="es-MX" sz="2000" b="1" dirty="0" smtClean="0">
                <a:solidFill>
                  <a:schemeClr val="accent3">
                    <a:lumMod val="50000"/>
                  </a:schemeClr>
                </a:solidFill>
                <a:latin typeface="Arial Rounded MT Bold" pitchFamily="34" charset="0"/>
              </a:rPr>
              <a:t>) y al contacto físico (</a:t>
            </a:r>
            <a:r>
              <a:rPr lang="es-MX" sz="2000" b="1" dirty="0" err="1" smtClean="0">
                <a:solidFill>
                  <a:schemeClr val="accent3">
                    <a:lumMod val="50000"/>
                  </a:schemeClr>
                </a:solidFill>
                <a:latin typeface="Arial Rounded MT Bold" pitchFamily="34" charset="0"/>
              </a:rPr>
              <a:t>háptica</a:t>
            </a:r>
            <a:r>
              <a:rPr lang="es-MX" sz="2000" b="1" dirty="0" smtClean="0">
                <a:solidFill>
                  <a:schemeClr val="accent3">
                    <a:lumMod val="50000"/>
                  </a:schemeClr>
                </a:solidFill>
                <a:latin typeface="Arial Rounded MT Bold" pitchFamily="34" charset="0"/>
              </a:rPr>
              <a:t>). Cuanta más confianza tengamos con una persona o más tranquilidad queramos transmitir, aumentaremos la proximidad y el contacto con esa persona. </a:t>
            </a:r>
          </a:p>
          <a:p>
            <a:endParaRPr lang="es-MX" sz="1400" b="1" dirty="0" smtClean="0">
              <a:solidFill>
                <a:schemeClr val="accent3">
                  <a:lumMod val="50000"/>
                </a:schemeClr>
              </a:solidFill>
              <a:latin typeface="Arial Rounded MT Bold" pitchFamily="34" charset="0"/>
            </a:endParaRPr>
          </a:p>
          <a:p>
            <a:pPr algn="just"/>
            <a:r>
              <a:rPr lang="es-MX" sz="2000" b="1" dirty="0" smtClean="0">
                <a:solidFill>
                  <a:schemeClr val="accent3">
                    <a:lumMod val="50000"/>
                  </a:schemeClr>
                </a:solidFill>
                <a:latin typeface="Arial Rounded MT Bold" pitchFamily="34" charset="0"/>
              </a:rPr>
              <a:t>El lenguaje no verbal puede resultar muy revelador y puede ayudarnos mucho a facilitar nuestras relaciones personales si analizamos bien cada elemento.</a:t>
            </a:r>
            <a:endParaRPr lang="es-MX" sz="2000" b="1" dirty="0">
              <a:solidFill>
                <a:schemeClr val="accent3">
                  <a:lumMod val="50000"/>
                </a:schemeClr>
              </a:solidFill>
              <a:latin typeface="Arial Rounded MT Bold" pitchFamily="34" charset="0"/>
            </a:endParaRPr>
          </a:p>
        </p:txBody>
      </p:sp>
      <p:sp>
        <p:nvSpPr>
          <p:cNvPr id="7" name="6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cs typeface="Arial" pitchFamily="34" charset="0"/>
              </a:rPr>
              <a:t>Diapositiva 30</a:t>
            </a:r>
          </a:p>
        </p:txBody>
      </p:sp>
      <p:sp>
        <p:nvSpPr>
          <p:cNvPr id="8" name="7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248" y="2205120"/>
            <a:ext cx="2304000" cy="2304000"/>
          </a:xfrm>
          <a:prstGeom prst="rect">
            <a:avLst/>
          </a:prstGeom>
          <a:noFill/>
        </p:spPr>
      </p:pic>
      <p:sp>
        <p:nvSpPr>
          <p:cNvPr id="3" name="2 Rectángulo"/>
          <p:cNvSpPr/>
          <p:nvPr/>
        </p:nvSpPr>
        <p:spPr>
          <a:xfrm>
            <a:off x="323528" y="620688"/>
            <a:ext cx="8496944" cy="5078313"/>
          </a:xfrm>
          <a:prstGeom prst="rect">
            <a:avLst/>
          </a:prstGeom>
        </p:spPr>
        <p:txBody>
          <a:bodyPr wrap="square">
            <a:spAutoFit/>
          </a:bodyPr>
          <a:lstStyle/>
          <a:p>
            <a:r>
              <a:rPr lang="es-MX" sz="3600" b="1" dirty="0" smtClean="0">
                <a:solidFill>
                  <a:schemeClr val="accent3">
                    <a:lumMod val="50000"/>
                  </a:schemeClr>
                </a:solidFill>
                <a:latin typeface="Arial Rounded MT Bold" pitchFamily="34" charset="0"/>
              </a:rPr>
              <a:t>Diseñar, ejecutar y evaluar programas de formación permanente del factor humano que promuevan el desarrollo de su práctica profesional, mediante estrategias de aprendizaje y uso de las tecnologías para otorgar cuidado a la salud, modificar hábitos y estilos de vida, conservar la salud y prevenir enfermedades. </a:t>
            </a:r>
            <a:endParaRPr lang="es-MX" sz="3600" b="1" dirty="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100466" y="113618"/>
            <a:ext cx="1792014" cy="276999"/>
          </a:xfrm>
          <a:prstGeom prst="rect">
            <a:avLst/>
          </a:prstGeom>
          <a:solidFill>
            <a:schemeClr val="accent3">
              <a:lumMod val="50000"/>
            </a:schemeClr>
          </a:solidFill>
          <a:ln w="9525">
            <a:solidFill>
              <a:schemeClr val="tx1"/>
            </a:solidFill>
          </a:ln>
        </p:spPr>
        <p:txBody>
          <a:bodyPr wrap="square">
            <a:spAutoFit/>
          </a:bodyPr>
          <a:lstStyle/>
          <a:p>
            <a:pPr marL="400050" indent="-400050" algn="ctr"/>
            <a:r>
              <a:rPr lang="es-MX" sz="1200" b="1" smtClean="0">
                <a:solidFill>
                  <a:schemeClr val="bg1"/>
                </a:solidFill>
                <a:latin typeface="Arial Rounded MT Bold" pitchFamily="34" charset="0"/>
                <a:cs typeface="Arial" pitchFamily="34" charset="0"/>
              </a:rPr>
              <a:t>Diapositiva 31</a:t>
            </a:r>
            <a:endParaRPr lang="es-MX" sz="1200" b="1" dirty="0" smtClean="0">
              <a:solidFill>
                <a:schemeClr val="bg1"/>
              </a:solidFill>
              <a:latin typeface="Arial Rounded MT Bold" pitchFamily="34" charset="0"/>
              <a:cs typeface="Arial" pitchFamily="34" charset="0"/>
            </a:endParaRPr>
          </a:p>
        </p:txBody>
      </p:sp>
      <p:sp>
        <p:nvSpPr>
          <p:cNvPr id="6" name="5 Rectángulo"/>
          <p:cNvSpPr/>
          <p:nvPr/>
        </p:nvSpPr>
        <p:spPr>
          <a:xfrm>
            <a:off x="251520" y="5282044"/>
            <a:ext cx="8640960" cy="523220"/>
          </a:xfrm>
          <a:prstGeom prst="rect">
            <a:avLst/>
          </a:prstGeom>
          <a:solidFill>
            <a:schemeClr val="accent3">
              <a:lumMod val="50000"/>
            </a:schemeClr>
          </a:solidFill>
          <a:ln>
            <a:solidFill>
              <a:schemeClr val="tx1"/>
            </a:solidFill>
          </a:ln>
        </p:spPr>
        <p:txBody>
          <a:bodyPr wrap="square">
            <a:spAutoFit/>
          </a:bodyPr>
          <a:lstStyle/>
          <a:p>
            <a:pPr algn="ctr"/>
            <a:r>
              <a:rPr lang="es-MX" sz="1400" dirty="0" smtClean="0">
                <a:solidFill>
                  <a:schemeClr val="bg1"/>
                </a:solidFill>
                <a:latin typeface="Arial Rounded MT Bold" pitchFamily="34" charset="0"/>
              </a:rPr>
              <a:t>https://www.psicologia-online.com/tipos-de-comunicacion-no-verbal-definicion-y-ejemplos-3898.html</a:t>
            </a:r>
            <a:endParaRPr lang="es-MX" sz="1400" dirty="0">
              <a:solidFill>
                <a:schemeClr val="bg1"/>
              </a:solidFill>
              <a:latin typeface="Arial Rounded MT Bold" pitchFamily="34" charset="0"/>
            </a:endParaRPr>
          </a:p>
        </p:txBody>
      </p:sp>
      <p:sp>
        <p:nvSpPr>
          <p:cNvPr id="10" name="9 Rectángulo"/>
          <p:cNvSpPr/>
          <p:nvPr/>
        </p:nvSpPr>
        <p:spPr>
          <a:xfrm>
            <a:off x="179512" y="4183340"/>
            <a:ext cx="8640960" cy="738664"/>
          </a:xfrm>
          <a:prstGeom prst="rect">
            <a:avLst/>
          </a:prstGeom>
          <a:solidFill>
            <a:schemeClr val="accent3">
              <a:lumMod val="50000"/>
            </a:schemeClr>
          </a:solidFill>
          <a:ln>
            <a:solidFill>
              <a:schemeClr val="tx1"/>
            </a:solidFill>
          </a:ln>
        </p:spPr>
        <p:txBody>
          <a:bodyPr wrap="square">
            <a:spAutoFit/>
          </a:bodyPr>
          <a:lstStyle/>
          <a:p>
            <a:r>
              <a:rPr lang="es-MX" sz="1400" dirty="0" smtClean="0">
                <a:solidFill>
                  <a:schemeClr val="bg1"/>
                </a:solidFill>
                <a:latin typeface="Arial Rounded MT Bold" pitchFamily="34" charset="0"/>
              </a:rPr>
              <a:t>DISEÑO DE UN SISTEMA CODIFICADO DE NOTACIÓN PARALINGÜÍSTICA PARA ENTREVISTAS CUALITATIVA </a:t>
            </a:r>
            <a:r>
              <a:rPr lang="es-MX" sz="1400" dirty="0" err="1" smtClean="0">
                <a:solidFill>
                  <a:schemeClr val="bg1"/>
                </a:solidFill>
                <a:latin typeface="Arial Rounded MT Bold" pitchFamily="34" charset="0"/>
              </a:rPr>
              <a:t>Angel</a:t>
            </a:r>
            <a:r>
              <a:rPr lang="es-MX" sz="1400" dirty="0" smtClean="0">
                <a:solidFill>
                  <a:schemeClr val="bg1"/>
                </a:solidFill>
                <a:latin typeface="Arial Rounded MT Bold" pitchFamily="34" charset="0"/>
              </a:rPr>
              <a:t> </a:t>
            </a:r>
            <a:r>
              <a:rPr lang="es-MX" sz="1400" dirty="0" err="1" smtClean="0">
                <a:solidFill>
                  <a:schemeClr val="bg1"/>
                </a:solidFill>
                <a:latin typeface="Arial Rounded MT Bold" pitchFamily="34" charset="0"/>
              </a:rPr>
              <a:t>Olaz</a:t>
            </a:r>
            <a:r>
              <a:rPr lang="es-MX" sz="1400" dirty="0" smtClean="0">
                <a:solidFill>
                  <a:schemeClr val="bg1"/>
                </a:solidFill>
                <a:latin typeface="Arial Rounded MT Bold" pitchFamily="34" charset="0"/>
              </a:rPr>
              <a:t> (Universidad de Murcia) http://www.fes-sociologia.com/files/congress/10/grupos-trabajo/ponencias/12.pdf</a:t>
            </a:r>
            <a:endParaRPr lang="es-MX" sz="1400" dirty="0">
              <a:solidFill>
                <a:schemeClr val="bg1"/>
              </a:solidFill>
              <a:latin typeface="Arial Rounded MT Bold" pitchFamily="34" charset="0"/>
            </a:endParaRPr>
          </a:p>
        </p:txBody>
      </p:sp>
      <p:sp>
        <p:nvSpPr>
          <p:cNvPr id="11" name="10 Rectángulo"/>
          <p:cNvSpPr/>
          <p:nvPr/>
        </p:nvSpPr>
        <p:spPr>
          <a:xfrm>
            <a:off x="179512" y="1393612"/>
            <a:ext cx="8640960" cy="523220"/>
          </a:xfrm>
          <a:prstGeom prst="rect">
            <a:avLst/>
          </a:prstGeom>
          <a:solidFill>
            <a:schemeClr val="accent3">
              <a:lumMod val="50000"/>
            </a:schemeClr>
          </a:solidFill>
        </p:spPr>
        <p:txBody>
          <a:bodyPr wrap="square">
            <a:spAutoFit/>
          </a:bodyPr>
          <a:lstStyle/>
          <a:p>
            <a:r>
              <a:rPr lang="es-MX" sz="1400" b="1" dirty="0" smtClean="0">
                <a:solidFill>
                  <a:schemeClr val="bg1"/>
                </a:solidFill>
                <a:latin typeface="Arial Rounded MT Bold" pitchFamily="34" charset="0"/>
              </a:rPr>
              <a:t>El Lenguaje no verbal: un proceso cognitivo superior indispensable para el ser humano Elizabeth Corrales Navarro. </a:t>
            </a:r>
            <a:r>
              <a:rPr lang="es-ES_tradnl" sz="1400" b="1" dirty="0" smtClean="0">
                <a:solidFill>
                  <a:schemeClr val="bg1"/>
                </a:solidFill>
                <a:latin typeface="Arial Rounded MT Bold" pitchFamily="34" charset="0"/>
              </a:rPr>
              <a:t>https://docplayer.es/24879028-Redalyc-corrales-navarro-elizabeth.html</a:t>
            </a:r>
          </a:p>
        </p:txBody>
      </p:sp>
      <p:sp>
        <p:nvSpPr>
          <p:cNvPr id="12" name="11 Rectángulo"/>
          <p:cNvSpPr/>
          <p:nvPr/>
        </p:nvSpPr>
        <p:spPr>
          <a:xfrm>
            <a:off x="179512" y="2329716"/>
            <a:ext cx="8640960" cy="553357"/>
          </a:xfrm>
          <a:prstGeom prst="rect">
            <a:avLst/>
          </a:prstGeom>
          <a:solidFill>
            <a:schemeClr val="accent3">
              <a:lumMod val="50000"/>
            </a:schemeClr>
          </a:solidFill>
        </p:spPr>
        <p:txBody>
          <a:bodyPr wrap="square">
            <a:spAutoFit/>
          </a:bodyPr>
          <a:lstStyle/>
          <a:p>
            <a:pPr>
              <a:lnSpc>
                <a:spcPct val="107000"/>
              </a:lnSpc>
            </a:pPr>
            <a:r>
              <a:rPr lang="es-MX" sz="1400" b="1" dirty="0" smtClean="0">
                <a:solidFill>
                  <a:schemeClr val="bg1"/>
                </a:solidFill>
                <a:latin typeface="Arial Rounded MT Bold" pitchFamily="34" charset="0"/>
              </a:rPr>
              <a:t>Unidad cuatro: La comunicación: http://spain-s3-mhe-prod.s3-website-eu-west-1.amazonaws.com/bcv/guide/capitulo/8448175743.pdf</a:t>
            </a:r>
            <a:r>
              <a:rPr lang="es-MX" sz="1400" dirty="0" smtClean="0">
                <a:solidFill>
                  <a:schemeClr val="bg1"/>
                </a:solidFill>
                <a:latin typeface="Arial Rounded MT Bold" pitchFamily="34" charset="0"/>
              </a:rPr>
              <a:t> </a:t>
            </a:r>
            <a:endParaRPr lang="es-MX" sz="1400" dirty="0">
              <a:solidFill>
                <a:schemeClr val="bg1"/>
              </a:solidFill>
              <a:latin typeface="Arial Rounded MT Bold" pitchFamily="34" charset="0"/>
            </a:endParaRPr>
          </a:p>
        </p:txBody>
      </p:sp>
      <p:sp>
        <p:nvSpPr>
          <p:cNvPr id="13" name="12 Rectángulo"/>
          <p:cNvSpPr/>
          <p:nvPr/>
        </p:nvSpPr>
        <p:spPr>
          <a:xfrm>
            <a:off x="179512" y="3265820"/>
            <a:ext cx="8640960" cy="553357"/>
          </a:xfrm>
          <a:prstGeom prst="rect">
            <a:avLst/>
          </a:prstGeom>
          <a:solidFill>
            <a:schemeClr val="accent3">
              <a:lumMod val="50000"/>
            </a:schemeClr>
          </a:solidFill>
        </p:spPr>
        <p:txBody>
          <a:bodyPr wrap="square">
            <a:spAutoFit/>
          </a:bodyPr>
          <a:lstStyle/>
          <a:p>
            <a:pPr>
              <a:lnSpc>
                <a:spcPct val="107000"/>
              </a:lnSpc>
            </a:pPr>
            <a:r>
              <a:rPr lang="es-MX" sz="1400" b="1" dirty="0" smtClean="0">
                <a:solidFill>
                  <a:schemeClr val="bg1"/>
                </a:solidFill>
                <a:latin typeface="Arial Rounded MT Bold" pitchFamily="34" charset="0"/>
              </a:rPr>
              <a:t>El Lenguaje Corporal Y Su Significado; https://osodel56.blogspot.com/2016/06/el-lenguaje-corporal-y-su-significado.html</a:t>
            </a:r>
          </a:p>
        </p:txBody>
      </p:sp>
      <p:sp>
        <p:nvSpPr>
          <p:cNvPr id="14" name="13 CuadroTexto"/>
          <p:cNvSpPr txBox="1"/>
          <p:nvPr/>
        </p:nvSpPr>
        <p:spPr>
          <a:xfrm>
            <a:off x="179512" y="663079"/>
            <a:ext cx="3888432" cy="461665"/>
          </a:xfrm>
          <a:prstGeom prst="rect">
            <a:avLst/>
          </a:prstGeom>
          <a:noFill/>
        </p:spPr>
        <p:txBody>
          <a:bodyPr wrap="square" rtlCol="0">
            <a:spAutoFit/>
          </a:bodyPr>
          <a:lstStyle/>
          <a:p>
            <a:r>
              <a:rPr lang="es-MX" sz="2400" dirty="0" smtClean="0">
                <a:solidFill>
                  <a:schemeClr val="accent3">
                    <a:lumMod val="50000"/>
                  </a:schemeClr>
                </a:solidFill>
                <a:latin typeface="Arial Rounded MT Bold" pitchFamily="34" charset="0"/>
              </a:rPr>
              <a:t>REFERENCIAS:</a:t>
            </a:r>
            <a:endParaRPr lang="es-MX" sz="2400" dirty="0">
              <a:solidFill>
                <a:schemeClr val="accent3">
                  <a:lumMod val="50000"/>
                </a:schemeClr>
              </a:solidFill>
              <a:latin typeface="Arial Rounded MT Bold" pitchFamily="34" charset="0"/>
            </a:endParaRPr>
          </a:p>
        </p:txBody>
      </p:sp>
      <p:sp>
        <p:nvSpPr>
          <p:cNvPr id="15" name="14 Rectángulo"/>
          <p:cNvSpPr/>
          <p:nvPr/>
        </p:nvSpPr>
        <p:spPr>
          <a:xfrm>
            <a:off x="179512" y="116632"/>
            <a:ext cx="6696744" cy="276999"/>
          </a:xfrm>
          <a:prstGeom prst="rect">
            <a:avLst/>
          </a:prstGeom>
          <a:solidFill>
            <a:schemeClr val="accent3">
              <a:lumMod val="50000"/>
            </a:schemeClr>
          </a:solidFill>
          <a:ln>
            <a:solidFill>
              <a:schemeClr val="tx1"/>
            </a:solidFill>
          </a:ln>
        </p:spPr>
        <p:txBody>
          <a:bodyPr wrap="square">
            <a:spAutoFit/>
          </a:bodyPr>
          <a:lstStyle/>
          <a:p>
            <a:pPr marL="400050" indent="-400050" algn="ctr"/>
            <a:r>
              <a:rPr lang="es-MX" sz="1200" b="1" dirty="0" smtClean="0">
                <a:solidFill>
                  <a:schemeClr val="bg1"/>
                </a:solidFill>
                <a:latin typeface="Arial Rounded MT Bold" pitchFamily="34" charset="0"/>
              </a:rPr>
              <a:t>COMUNICACIÓN ORAL Y NO VERBAL 	</a:t>
            </a:r>
            <a:r>
              <a:rPr lang="es-MX" sz="1200" b="1" dirty="0" smtClean="0">
                <a:solidFill>
                  <a:schemeClr val="bg1"/>
                </a:solidFill>
                <a:latin typeface="Arial Rounded MT Bold" pitchFamily="34" charset="0"/>
              </a:rPr>
              <a:t> </a:t>
            </a:r>
            <a:endParaRPr lang="es-MX" sz="1200" b="1" dirty="0" smtClean="0">
              <a:solidFill>
                <a:schemeClr val="bg1"/>
              </a:solidFill>
              <a:latin typeface="Arial Rounded MT Bold"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6804504" y="4509376"/>
            <a:ext cx="2304000" cy="2304000"/>
          </a:xfrm>
          <a:prstGeom prst="rect">
            <a:avLst/>
          </a:prstGeom>
          <a:noFill/>
        </p:spPr>
      </p:pic>
      <p:sp>
        <p:nvSpPr>
          <p:cNvPr id="4" name="3 Rectángulo"/>
          <p:cNvSpPr/>
          <p:nvPr/>
        </p:nvSpPr>
        <p:spPr>
          <a:xfrm>
            <a:off x="467544" y="260648"/>
            <a:ext cx="8136904" cy="5693866"/>
          </a:xfrm>
          <a:prstGeom prst="rect">
            <a:avLst/>
          </a:prstGeom>
        </p:spPr>
        <p:txBody>
          <a:bodyPr wrap="square">
            <a:spAutoFit/>
          </a:bodyPr>
          <a:lstStyle/>
          <a:p>
            <a:r>
              <a:rPr lang="es-MX" sz="2800" b="1" dirty="0" smtClean="0">
                <a:solidFill>
                  <a:schemeClr val="accent3">
                    <a:lumMod val="50000"/>
                  </a:schemeClr>
                </a:solidFill>
                <a:latin typeface="Arial Rounded MT Bold" pitchFamily="34" charset="0"/>
              </a:rPr>
              <a:t>Objetivos específicos: </a:t>
            </a:r>
          </a:p>
          <a:p>
            <a:endParaRPr lang="es-MX" sz="2800" b="1" dirty="0" smtClean="0">
              <a:solidFill>
                <a:schemeClr val="accent3">
                  <a:lumMod val="50000"/>
                </a:schemeClr>
              </a:solidFill>
              <a:latin typeface="Arial Rounded MT Bold" pitchFamily="34" charset="0"/>
            </a:endParaRPr>
          </a:p>
          <a:p>
            <a:pPr algn="just"/>
            <a:r>
              <a:rPr lang="es-MX" sz="2800" b="1" dirty="0" smtClean="0">
                <a:solidFill>
                  <a:schemeClr val="accent3">
                    <a:lumMod val="50000"/>
                  </a:schemeClr>
                </a:solidFill>
                <a:latin typeface="Arial Rounded MT Bold" pitchFamily="34" charset="0"/>
              </a:rPr>
              <a:t>Aplicar con eficiencia y eficacia el proceso de enfermería en el cuidado de la salud en la persona, familia y comunidad, empleando los procedimientos e instrumentos propios de la disciplina, a fin de prevenir las enfermedades y promover la salud en las diferentes etapas de la vida y ámbitos de desempeño profesional de enfermería, dentro del contexto de los códigos éticos, normativos y legales de la profesión. </a:t>
            </a:r>
          </a:p>
          <a:p>
            <a:endParaRPr lang="es-MX" sz="2800" b="1" dirty="0" smtClean="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2" descr="Resultado de imagen para escudo de la uaem"/>
          <p:cNvPicPr>
            <a:picLocks noChangeAspect="1" noChangeArrowheads="1"/>
          </p:cNvPicPr>
          <p:nvPr/>
        </p:nvPicPr>
        <p:blipFill>
          <a:blip r:embed="rId2" cstate="print">
            <a:lum bright="70000" contrast="-70000"/>
          </a:blip>
          <a:srcRect/>
          <a:stretch>
            <a:fillRect/>
          </a:stretch>
        </p:blipFill>
        <p:spPr bwMode="auto">
          <a:xfrm>
            <a:off x="3419872" y="4509120"/>
            <a:ext cx="2304000" cy="2304000"/>
          </a:xfrm>
          <a:prstGeom prst="rect">
            <a:avLst/>
          </a:prstGeom>
          <a:noFill/>
        </p:spPr>
      </p:pic>
      <p:sp>
        <p:nvSpPr>
          <p:cNvPr id="3" name="2 Rectángulo"/>
          <p:cNvSpPr/>
          <p:nvPr/>
        </p:nvSpPr>
        <p:spPr>
          <a:xfrm>
            <a:off x="467544" y="1064925"/>
            <a:ext cx="8352928" cy="5262979"/>
          </a:xfrm>
          <a:prstGeom prst="rect">
            <a:avLst/>
          </a:prstGeom>
        </p:spPr>
        <p:txBody>
          <a:bodyPr wrap="square">
            <a:spAutoFit/>
          </a:bodyPr>
          <a:lstStyle/>
          <a:p>
            <a:pPr algn="just"/>
            <a:r>
              <a:rPr lang="es-MX" sz="2800" b="1" dirty="0" smtClean="0">
                <a:solidFill>
                  <a:schemeClr val="accent3">
                    <a:lumMod val="50000"/>
                  </a:schemeClr>
                </a:solidFill>
                <a:latin typeface="Arial Rounded MT Bold" pitchFamily="34" charset="0"/>
              </a:rPr>
              <a:t>Participar en investigaciones sobre el objeto de estudio, el trabajo de enfermería y problemas de salud que afectan a la persona, familia y comunidad; utilizando los resultados para la toma de decisiones que contribuyan al desarrollo de la profesión y el empoderamiento del cuidado de la salud humana, para transformar positivamente el entorno y aportar evidencias científicas que fortalezcan el cuerpo de conocimientos de la disciplina, con códigos éticos, normativos y legales. </a:t>
            </a:r>
          </a:p>
          <a:p>
            <a:endParaRPr lang="es-MX" sz="2800" b="1" dirty="0" smtClean="0">
              <a:solidFill>
                <a:schemeClr val="accent3">
                  <a:lumMod val="50000"/>
                </a:schemeClr>
              </a:solidFill>
              <a:latin typeface="Arial Rounded MT Bol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1134</TotalTime>
  <Words>4373</Words>
  <Application>Microsoft Office PowerPoint</Application>
  <PresentationFormat>Presentación en pantalla (4:3)</PresentationFormat>
  <Paragraphs>564</Paragraphs>
  <Slides>70</Slides>
  <Notes>0</Notes>
  <HiddenSlides>0</HiddenSlides>
  <MMClips>0</MMClips>
  <ScaleCrop>false</ScaleCrop>
  <HeadingPairs>
    <vt:vector size="4" baseType="variant">
      <vt:variant>
        <vt:lpstr>Tema</vt:lpstr>
      </vt:variant>
      <vt:variant>
        <vt:i4>1</vt:i4>
      </vt:variant>
      <vt:variant>
        <vt:lpstr>Títulos de diapositiva</vt:lpstr>
      </vt:variant>
      <vt:variant>
        <vt:i4>70</vt:i4>
      </vt:variant>
    </vt:vector>
  </HeadingPairs>
  <TitlesOfParts>
    <vt:vector size="71"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LCN</dc:creator>
  <cp:lastModifiedBy>LCN</cp:lastModifiedBy>
  <cp:revision>113</cp:revision>
  <dcterms:created xsi:type="dcterms:W3CDTF">2018-09-04T19:42:21Z</dcterms:created>
  <dcterms:modified xsi:type="dcterms:W3CDTF">2018-09-28T19:56:14Z</dcterms:modified>
</cp:coreProperties>
</file>