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4" r:id="rId2"/>
    <p:sldMasterId id="2147483666" r:id="rId3"/>
  </p:sldMasterIdLst>
  <p:notesMasterIdLst>
    <p:notesMasterId r:id="rId39"/>
  </p:notesMasterIdLst>
  <p:handoutMasterIdLst>
    <p:handoutMasterId r:id="rId40"/>
  </p:handoutMasterIdLst>
  <p:sldIdLst>
    <p:sldId id="338" r:id="rId4"/>
    <p:sldId id="339" r:id="rId5"/>
    <p:sldId id="319" r:id="rId6"/>
    <p:sldId id="340" r:id="rId7"/>
    <p:sldId id="343" r:id="rId8"/>
    <p:sldId id="366" r:id="rId9"/>
    <p:sldId id="367" r:id="rId10"/>
    <p:sldId id="368" r:id="rId11"/>
    <p:sldId id="369" r:id="rId12"/>
    <p:sldId id="370" r:id="rId13"/>
    <p:sldId id="371" r:id="rId14"/>
    <p:sldId id="372" r:id="rId15"/>
    <p:sldId id="373" r:id="rId16"/>
    <p:sldId id="374" r:id="rId17"/>
    <p:sldId id="375" r:id="rId18"/>
    <p:sldId id="376" r:id="rId19"/>
    <p:sldId id="377" r:id="rId20"/>
    <p:sldId id="378" r:id="rId21"/>
    <p:sldId id="379" r:id="rId22"/>
    <p:sldId id="380" r:id="rId23"/>
    <p:sldId id="381" r:id="rId24"/>
    <p:sldId id="384" r:id="rId25"/>
    <p:sldId id="385" r:id="rId26"/>
    <p:sldId id="389" r:id="rId27"/>
    <p:sldId id="382" r:id="rId28"/>
    <p:sldId id="383" r:id="rId29"/>
    <p:sldId id="390" r:id="rId30"/>
    <p:sldId id="387" r:id="rId31"/>
    <p:sldId id="386" r:id="rId32"/>
    <p:sldId id="391" r:id="rId33"/>
    <p:sldId id="388" r:id="rId34"/>
    <p:sldId id="365" r:id="rId35"/>
    <p:sldId id="341" r:id="rId36"/>
    <p:sldId id="342" r:id="rId37"/>
    <p:sldId id="302" r:id="rId38"/>
  </p:sldIdLst>
  <p:sldSz cx="9144000" cy="6858000" type="screen4x3"/>
  <p:notesSz cx="7065963" cy="10198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789507DD-3524-40C9-9C93-A0A38A615BD2}">
          <p14:sldIdLst>
            <p14:sldId id="338"/>
          </p14:sldIdLst>
        </p14:section>
        <p14:section name="Sección sin título" id="{0502627E-A278-46AB-A9BA-FEB38A1A61D7}">
          <p14:sldIdLst>
            <p14:sldId id="339"/>
            <p14:sldId id="319"/>
            <p14:sldId id="340"/>
            <p14:sldId id="343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4"/>
            <p14:sldId id="385"/>
            <p14:sldId id="389"/>
            <p14:sldId id="382"/>
            <p14:sldId id="383"/>
            <p14:sldId id="390"/>
            <p14:sldId id="387"/>
            <p14:sldId id="386"/>
            <p14:sldId id="391"/>
            <p14:sldId id="388"/>
            <p14:sldId id="365"/>
            <p14:sldId id="341"/>
            <p14:sldId id="342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12">
          <p15:clr>
            <a:srgbClr val="A4A3A4"/>
          </p15:clr>
        </p15:guide>
        <p15:guide id="2" pos="22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CC00"/>
    <a:srgbClr val="B287D3"/>
    <a:srgbClr val="8AAFD3"/>
    <a:srgbClr val="5E9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252" autoAdjust="0"/>
    <p:restoredTop sz="93151" autoAdjust="0"/>
  </p:normalViewPr>
  <p:slideViewPr>
    <p:cSldViewPr snapToGrid="0">
      <p:cViewPr varScale="1">
        <p:scale>
          <a:sx n="68" d="100"/>
          <a:sy n="68" d="100"/>
        </p:scale>
        <p:origin x="78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29"/>
    </p:cViewPr>
  </p:sorterViewPr>
  <p:notesViewPr>
    <p:cSldViewPr snapToGrid="0">
      <p:cViewPr varScale="1">
        <p:scale>
          <a:sx n="50" d="100"/>
          <a:sy n="50" d="100"/>
        </p:scale>
        <p:origin x="2934" y="36"/>
      </p:cViewPr>
      <p:guideLst>
        <p:guide orient="horz" pos="3212"/>
        <p:guide pos="222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02088" y="0"/>
            <a:ext cx="3062287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27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86925"/>
            <a:ext cx="30622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27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2088" y="9686925"/>
            <a:ext cx="3062287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3163CFF0-CD85-4E37-B6B4-2A303997C3B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1657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45" tIns="49323" rIns="98645" bIns="49323" numCol="1" anchor="t" anchorCtr="0" compatLnSpc="1">
            <a:prstTxWarp prst="textNoShape">
              <a:avLst/>
            </a:prstTxWarp>
          </a:bodyPr>
          <a:lstStyle>
            <a:lvl1pPr defTabSz="985838">
              <a:defRPr sz="13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3675" y="0"/>
            <a:ext cx="30622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45" tIns="49323" rIns="98645" bIns="49323" numCol="1" anchor="t" anchorCtr="0" compatLnSpc="1">
            <a:prstTxWarp prst="textNoShape">
              <a:avLst/>
            </a:prstTxWarp>
          </a:bodyPr>
          <a:lstStyle>
            <a:lvl1pPr algn="r" defTabSz="985838">
              <a:defRPr sz="13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4250" y="765175"/>
            <a:ext cx="5099050" cy="3824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1388" y="4843463"/>
            <a:ext cx="5183187" cy="458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45" tIns="49323" rIns="98645" bIns="49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88513"/>
            <a:ext cx="3062288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45" tIns="49323" rIns="98645" bIns="49323" numCol="1" anchor="b" anchorCtr="0" compatLnSpc="1">
            <a:prstTxWarp prst="textNoShape">
              <a:avLst/>
            </a:prstTxWarp>
          </a:bodyPr>
          <a:lstStyle>
            <a:lvl1pPr defTabSz="985838">
              <a:defRPr sz="13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3675" y="9688513"/>
            <a:ext cx="3062288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45" tIns="49323" rIns="98645" bIns="49323" numCol="1" anchor="b" anchorCtr="0" compatLnSpc="1">
            <a:prstTxWarp prst="textNoShape">
              <a:avLst/>
            </a:prstTxWarp>
          </a:bodyPr>
          <a:lstStyle>
            <a:lvl1pPr algn="r" defTabSz="985838">
              <a:defRPr sz="13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3125DFFE-9BF5-4CF8-A752-9B6CA4487E3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265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2AA63F6-0471-400D-8980-55D6682D49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858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858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858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858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858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85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85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85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85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fld id="{8370FB2D-4C4D-4AD1-AAFB-F62682B3182D}" type="slidenum">
              <a:rPr lang="en-US" altLang="es-MX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  <a:defRPr/>
              </a:pPr>
              <a:t>1</a:t>
            </a:fld>
            <a:endParaRPr lang="en-US" altLang="es-MX" sz="1300" dirty="0">
              <a:latin typeface="Arial" panose="020B0604020202020204" pitchFamily="34" charset="0"/>
            </a:endParaRP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95FDA347-1091-47CA-B7EC-377455869F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DC5FCDDC-4C12-45D7-BC92-B32CB10E13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AR" altLang="es-MX" dirty="0"/>
          </a:p>
        </p:txBody>
      </p:sp>
    </p:spTree>
    <p:extLst>
      <p:ext uri="{BB962C8B-B14F-4D97-AF65-F5344CB8AC3E}">
        <p14:creationId xmlns:p14="http://schemas.microsoft.com/office/powerpoint/2010/main" val="1973140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81262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275188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535101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126847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8061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266415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369549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314567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779917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718983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2058575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4904335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145661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3093813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573961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3974981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699743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763937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8724118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652371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24083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738384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8345642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885987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918717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3232665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368042-59FB-4C3E-B1B8-51538AC881AE}" type="slidenum">
              <a:rPr lang="en-US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705349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59610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963697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259631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285605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51823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2233613"/>
            <a:ext cx="7772400" cy="750887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7700" y="4927600"/>
            <a:ext cx="7861300" cy="585788"/>
          </a:xfrm>
        </p:spPr>
        <p:txBody>
          <a:bodyPr anchor="ctr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2E37D54-105E-6549-A7B1-1D241C8B8424}"/>
              </a:ext>
            </a:extLst>
          </p:cNvPr>
          <p:cNvSpPr txBox="1"/>
          <p:nvPr userDrawn="1"/>
        </p:nvSpPr>
        <p:spPr>
          <a:xfrm>
            <a:off x="1651819" y="6685935"/>
            <a:ext cx="335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º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77025" y="228600"/>
            <a:ext cx="2097088" cy="269875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143625" cy="269875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93113" cy="7508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381000" y="1416050"/>
            <a:ext cx="8388350" cy="1511300"/>
          </a:xfrm>
        </p:spPr>
        <p:txBody>
          <a:bodyPr/>
          <a:lstStyle/>
          <a:p>
            <a:pPr lvl="0"/>
            <a:endParaRPr lang="es-MX" noProof="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81000" y="228600"/>
            <a:ext cx="8393113" cy="269875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MVP2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8738" y="6462713"/>
            <a:ext cx="2551112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3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92175"/>
            <a:ext cx="8077200" cy="1409700"/>
          </a:xfrm>
          <a:ln algn="ctr"/>
          <a:effectLst>
            <a:outerShdw dist="17961" dir="2700000" algn="ctr" rotWithShape="0">
              <a:schemeClr val="bg2">
                <a:alpha val="74001"/>
              </a:schemeClr>
            </a:outerShdw>
          </a:effectLst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077200" cy="530225"/>
          </a:xfrm>
        </p:spPr>
        <p:txBody>
          <a:bodyPr/>
          <a:lstStyle>
            <a:lvl1pPr marL="0" indent="0">
              <a:spcBef>
                <a:spcPct val="0"/>
              </a:spcBef>
              <a:buFont typeface="Wingdings 2" pitchFamily="18" charset="2"/>
              <a:buNone/>
              <a:defRPr>
                <a:latin typeface="Segoe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52425" y="1597025"/>
            <a:ext cx="4129088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33913" y="1597025"/>
            <a:ext cx="4129087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/>
              <a:t>Prueba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59563" y="228600"/>
            <a:ext cx="2103437" cy="35829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9250" y="228600"/>
            <a:ext cx="6157913" cy="358298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VP2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8738" y="6462713"/>
            <a:ext cx="2551112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6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92175"/>
            <a:ext cx="8077200" cy="1409700"/>
          </a:xfrm>
          <a:ln algn="ctr"/>
          <a:effectLst>
            <a:outerShdw dist="17961" dir="2700000" algn="ctr" rotWithShape="0">
              <a:schemeClr val="bg2">
                <a:alpha val="74001"/>
              </a:schemeClr>
            </a:outerShdw>
          </a:effectLst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077200" cy="530225"/>
          </a:xfrm>
        </p:spPr>
        <p:txBody>
          <a:bodyPr/>
          <a:lstStyle>
            <a:lvl1pPr marL="0" indent="0">
              <a:spcBef>
                <a:spcPct val="0"/>
              </a:spcBef>
              <a:buFont typeface="Wingdings 2" pitchFamily="18" charset="2"/>
              <a:buNone/>
              <a:defRPr>
                <a:latin typeface="Segoe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52425" y="1597025"/>
            <a:ext cx="4129088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33913" y="1597025"/>
            <a:ext cx="4129087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59563" y="228600"/>
            <a:ext cx="2103437" cy="35829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9250" y="228600"/>
            <a:ext cx="6157913" cy="358298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81000" y="1416050"/>
            <a:ext cx="4117975" cy="151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1375" y="1416050"/>
            <a:ext cx="4117975" cy="151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393113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Title Slide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416050"/>
            <a:ext cx="83883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5 CuadroTexto">
            <a:extLst>
              <a:ext uri="{FF2B5EF4-FFF2-40B4-BE49-F238E27FC236}">
                <a16:creationId xmlns:a16="http://schemas.microsoft.com/office/drawing/2014/main" id="{50C3695E-2D36-4135-9AC9-D69A10ED7F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 flipH="1">
            <a:off x="5494338" y="6470650"/>
            <a:ext cx="3476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Blip>
                <a:blip r:embed="rId16"/>
              </a:buBlip>
              <a:defRPr sz="3200">
                <a:solidFill>
                  <a:schemeClr val="tx1"/>
                </a:solidFill>
                <a:latin typeface="Franklin Gothic Medium" panose="020B06030201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MX" altLang="es-MX" sz="1400" dirty="0">
                <a:solidFill>
                  <a:srgbClr val="FFFF00"/>
                </a:solidFill>
                <a:latin typeface="Arial" panose="020B0604020202020204" pitchFamily="34" charset="0"/>
              </a:rPr>
              <a:t>Elaboró: Jorge Ignacio Pérez Morales</a:t>
            </a:r>
            <a:endParaRPr lang="es-MX" altLang="es-MX" sz="10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5" name="6 CuadroTexto">
            <a:extLst>
              <a:ext uri="{FF2B5EF4-FFF2-40B4-BE49-F238E27FC236}">
                <a16:creationId xmlns:a16="http://schemas.microsoft.com/office/drawing/2014/main" id="{7E604417-4C5A-4BA4-A7AC-8CAC21FAE987}"/>
              </a:ext>
            </a:extLst>
          </p:cNvPr>
          <p:cNvSpPr txBox="1">
            <a:spLocks noChangeArrowheads="1"/>
          </p:cNvSpPr>
          <p:nvPr userDrawn="1"/>
        </p:nvSpPr>
        <p:spPr bwMode="auto">
          <a:xfrm flipH="1">
            <a:off x="57150" y="6508750"/>
            <a:ext cx="3476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Blip>
                <a:blip r:embed="rId16"/>
              </a:buBlip>
              <a:defRPr sz="3200">
                <a:solidFill>
                  <a:schemeClr val="tx1"/>
                </a:solidFill>
                <a:latin typeface="Franklin Gothic Medium" panose="020B06030201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MX" altLang="es-MX" sz="1400" dirty="0">
                <a:solidFill>
                  <a:srgbClr val="FFFF00"/>
                </a:solidFill>
                <a:latin typeface="Arial" panose="020B0604020202020204" pitchFamily="34" charset="0"/>
              </a:rPr>
              <a:t>Estructura de datos</a:t>
            </a:r>
            <a:endParaRPr lang="es-MX" altLang="es-MX" sz="10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5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9pPr>
    </p:titleStyle>
    <p:bodyStyle>
      <a:lvl1pPr marL="558800" indent="-558800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7900" indent="-417513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333500" indent="-354013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65288" indent="-330200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4pPr>
      <a:lvl5pPr marL="1981200" indent="-314325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5pPr>
      <a:lvl6pPr marL="2438400" indent="-314325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6pPr>
      <a:lvl7pPr marL="2895600" indent="-314325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7pPr>
      <a:lvl8pPr marL="3352800" indent="-314325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8pPr>
      <a:lvl9pPr marL="3810000" indent="-314325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0" y="228600"/>
            <a:ext cx="841375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s-MX" sz="3600" dirty="0"/>
              <a:t>UC 1.3. Tipos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1597025"/>
            <a:ext cx="841057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xStyles>
    <p:titleStyle>
      <a:lvl1pPr marL="0" marR="0" indent="0" algn="l" defTabSz="914400" rtl="0" eaLnBrk="0" fontAlgn="base" latinLnBrk="0" hangingPunct="0">
        <a:lnSpc>
          <a:spcPct val="90000"/>
        </a:lnSpc>
        <a:spcBef>
          <a:spcPct val="0"/>
        </a:spcBef>
        <a:spcAft>
          <a:spcPct val="0"/>
        </a:spcAft>
        <a:buClr>
          <a:srgbClr val="FFCC29"/>
        </a:buClr>
        <a:buSzPct val="75000"/>
        <a:buFont typeface="Wingdings" pitchFamily="2" charset="2"/>
        <a:buNone/>
        <a:tabLst/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9pPr>
    </p:titleStyle>
    <p:bodyStyle>
      <a:lvl1pPr marL="447675" indent="-4476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 2" pitchFamily="18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33438" indent="-354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8088" indent="-3730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44638" indent="-3349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851025" indent="-304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3082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7654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2226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6798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0" y="228600"/>
            <a:ext cx="841375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Title Slide</a:t>
            </a:r>
          </a:p>
        </p:txBody>
      </p:sp>
      <p:sp>
        <p:nvSpPr>
          <p:cNvPr id="575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1597025"/>
            <a:ext cx="841057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7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9pPr>
    </p:titleStyle>
    <p:bodyStyle>
      <a:lvl1pPr marL="447675" indent="-4476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 2" pitchFamily="18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33438" indent="-354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8088" indent="-3730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44638" indent="-3349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851025" indent="-304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3082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7654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2226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6798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Imagen:Droste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Imagen:Tower_of_Hanoi.jpeg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jorge_ipm@hotmail.com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Imagen:SierpinskiTriangle.sv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>
            <a:extLst>
              <a:ext uri="{FF2B5EF4-FFF2-40B4-BE49-F238E27FC236}">
                <a16:creationId xmlns:a16="http://schemas.microsoft.com/office/drawing/2014/main" id="{BCC8748B-CC02-4353-8000-441B19BA0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8163" y="1730375"/>
            <a:ext cx="7772400" cy="592138"/>
          </a:xfrm>
        </p:spPr>
        <p:txBody>
          <a:bodyPr/>
          <a:lstStyle/>
          <a:p>
            <a:pPr algn="ctr">
              <a:defRPr/>
            </a:pPr>
            <a:r>
              <a:rPr lang="es-MX" sz="3600" dirty="0"/>
              <a:t>UA.- Estructura de Datos</a:t>
            </a:r>
          </a:p>
        </p:txBody>
      </p:sp>
      <p:sp>
        <p:nvSpPr>
          <p:cNvPr id="8" name="7 Subtítulo">
            <a:extLst>
              <a:ext uri="{FF2B5EF4-FFF2-40B4-BE49-F238E27FC236}">
                <a16:creationId xmlns:a16="http://schemas.microsoft.com/office/drawing/2014/main" id="{C81776E0-5D8F-4C8C-98B5-5C850B7D70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7075" y="3104899"/>
            <a:ext cx="7861300" cy="1089529"/>
          </a:xfrm>
        </p:spPr>
        <p:txBody>
          <a:bodyPr/>
          <a:lstStyle/>
          <a:p>
            <a:pPr algn="ctr">
              <a:defRPr/>
            </a:pPr>
            <a:r>
              <a:rPr lang="es-MX" dirty="0"/>
              <a:t>Unidad de Competencia II</a:t>
            </a:r>
          </a:p>
          <a:p>
            <a:pPr algn="ctr">
              <a:defRPr/>
            </a:pPr>
            <a:r>
              <a:rPr lang="es-MX" dirty="0"/>
              <a:t>Recursividad</a:t>
            </a:r>
          </a:p>
        </p:txBody>
      </p:sp>
      <p:sp>
        <p:nvSpPr>
          <p:cNvPr id="8196" name="8 CuadroTexto">
            <a:extLst>
              <a:ext uri="{FF2B5EF4-FFF2-40B4-BE49-F238E27FC236}">
                <a16:creationId xmlns:a16="http://schemas.microsoft.com/office/drawing/2014/main" id="{E58EC487-612C-4F9B-A3EB-AC05D5659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6738" y="5522913"/>
            <a:ext cx="5175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Franklin Gothic Medium" panose="020B06030201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400" dirty="0">
                <a:solidFill>
                  <a:schemeClr val="tx2"/>
                </a:solidFill>
                <a:latin typeface="Arial" panose="020B0604020202020204" pitchFamily="34" charset="0"/>
              </a:rPr>
              <a:t>M.T.I. Jorge Ignacio Pérez Morales</a:t>
            </a:r>
          </a:p>
        </p:txBody>
      </p:sp>
      <p:sp>
        <p:nvSpPr>
          <p:cNvPr id="6" name="6 Título">
            <a:extLst>
              <a:ext uri="{FF2B5EF4-FFF2-40B4-BE49-F238E27FC236}">
                <a16:creationId xmlns:a16="http://schemas.microsoft.com/office/drawing/2014/main" id="{4A418FF9-8AC3-404F-989F-04D0B6B4F67E}"/>
              </a:ext>
            </a:extLst>
          </p:cNvPr>
          <p:cNvSpPr txBox="1">
            <a:spLocks/>
          </p:cNvSpPr>
          <p:nvPr/>
        </p:nvSpPr>
        <p:spPr bwMode="auto">
          <a:xfrm>
            <a:off x="815975" y="166688"/>
            <a:ext cx="77724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es-MX" sz="2400" b="0" kern="0" dirty="0"/>
              <a:t>UNIVERSIDAD AUTÓNOMA DEL ESTADO DE MÉXICO</a:t>
            </a:r>
          </a:p>
          <a:p>
            <a:pPr algn="ctr">
              <a:defRPr/>
            </a:pPr>
            <a:r>
              <a:rPr lang="es-MX" sz="2400" b="0" kern="0" dirty="0"/>
              <a:t>Facultad de Contaduría y Administración</a:t>
            </a:r>
          </a:p>
          <a:p>
            <a:pPr algn="ctr">
              <a:defRPr/>
            </a:pPr>
            <a:r>
              <a:rPr lang="es-MX" sz="2400" b="0" i="1" kern="0" dirty="0"/>
              <a:t>Licenciatura en Informática Administrativa</a:t>
            </a:r>
          </a:p>
        </p:txBody>
      </p:sp>
      <p:sp>
        <p:nvSpPr>
          <p:cNvPr id="8198" name="11 CuadroTexto">
            <a:extLst>
              <a:ext uri="{FF2B5EF4-FFF2-40B4-BE49-F238E27FC236}">
                <a16:creationId xmlns:a16="http://schemas.microsoft.com/office/drawing/2014/main" id="{487B21C6-6DC5-4FB4-B2F0-4BD5E3A61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4821555"/>
            <a:ext cx="601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Franklin Gothic Medium" panose="020B06030201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800" dirty="0">
                <a:solidFill>
                  <a:schemeClr val="tx2"/>
                </a:solidFill>
                <a:latin typeface="Arial" panose="020B0604020202020204" pitchFamily="34" charset="0"/>
              </a:rPr>
              <a:t>Este material fue desarrollado para el periodo 2018-B</a:t>
            </a:r>
          </a:p>
        </p:txBody>
      </p:sp>
    </p:spTree>
    <p:extLst>
      <p:ext uri="{BB962C8B-B14F-4D97-AF65-F5344CB8AC3E}">
        <p14:creationId xmlns:p14="http://schemas.microsoft.com/office/powerpoint/2010/main" val="1975044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Naturaleza</a:t>
            </a:r>
            <a:endParaRPr lang="es-MX" sz="2400" dirty="0"/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  <p:pic>
        <p:nvPicPr>
          <p:cNvPr id="7" name="Picture 5" descr="Time-space Paradox">
            <a:extLst>
              <a:ext uri="{FF2B5EF4-FFF2-40B4-BE49-F238E27FC236}">
                <a16:creationId xmlns:a16="http://schemas.microsoft.com/office/drawing/2014/main" id="{AFE5A819-BE3A-4861-9659-638852A1E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2586" y="1541668"/>
            <a:ext cx="6071527" cy="471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Bocadillo: rectángulo 10">
            <a:extLst>
              <a:ext uri="{FF2B5EF4-FFF2-40B4-BE49-F238E27FC236}">
                <a16:creationId xmlns:a16="http://schemas.microsoft.com/office/drawing/2014/main" id="{3FB07F63-D0BF-4C76-A9F9-79582D09A5BA}"/>
              </a:ext>
            </a:extLst>
          </p:cNvPr>
          <p:cNvSpPr/>
          <p:nvPr/>
        </p:nvSpPr>
        <p:spPr bwMode="auto">
          <a:xfrm flipH="1">
            <a:off x="538162" y="1702148"/>
            <a:ext cx="1930717" cy="2308966"/>
          </a:xfrm>
          <a:prstGeom prst="wedgeRectCallout">
            <a:avLst>
              <a:gd name="adj1" fmla="val -137231"/>
              <a:gd name="adj2" fmla="val 93702"/>
            </a:avLst>
          </a:prstGeom>
          <a:noFill/>
          <a:ln w="222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La recursión de esta imagen se puede apreciar en la fotografía publicada en el diario, que se reproduce dentro de sí misma recursivamente.</a:t>
            </a:r>
            <a:endParaRPr kumimoji="0" lang="es-MX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157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Naturaleza</a:t>
            </a:r>
            <a:endParaRPr lang="es-MX" sz="2400" dirty="0"/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  <p:pic>
        <p:nvPicPr>
          <p:cNvPr id="5" name="Picture 4" descr="Anuncio de cacao con una imagen recursiva. La mujer muestra un paquete idéntico al del propio anuncio, conteniendo así a otra mujer que muestra otro paquete más pequeño, de forma recursiva.">
            <a:hlinkClick r:id="rId3" tooltip="Anuncio de cacao con una imagen recursiva. La mujer muestra un paquete idéntico al del propio anuncio, conteniendo así a otra mujer que muestra otro paquete más pequeño, de forma recursiva."/>
            <a:extLst>
              <a:ext uri="{FF2B5EF4-FFF2-40B4-BE49-F238E27FC236}">
                <a16:creationId xmlns:a16="http://schemas.microsoft.com/office/drawing/2014/main" id="{FFA53DF3-0F9B-408B-A788-EE6997625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5692" y="994114"/>
            <a:ext cx="3289849" cy="5032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Bocadillo: rectángulo 8">
            <a:extLst>
              <a:ext uri="{FF2B5EF4-FFF2-40B4-BE49-F238E27FC236}">
                <a16:creationId xmlns:a16="http://schemas.microsoft.com/office/drawing/2014/main" id="{441EC9F2-85F9-4AB6-82BF-0818CF2DD816}"/>
              </a:ext>
            </a:extLst>
          </p:cNvPr>
          <p:cNvSpPr/>
          <p:nvPr/>
        </p:nvSpPr>
        <p:spPr bwMode="auto">
          <a:xfrm flipH="1">
            <a:off x="549444" y="1992246"/>
            <a:ext cx="3003296" cy="2062745"/>
          </a:xfrm>
          <a:prstGeom prst="wedgeRectCallout">
            <a:avLst>
              <a:gd name="adj1" fmla="val -78202"/>
              <a:gd name="adj2" fmla="val 46048"/>
            </a:avLst>
          </a:prstGeom>
          <a:noFill/>
          <a:ln w="222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En esta imagen que es un anuncio publicitario, la mujer muestra un paquete idénti</a:t>
            </a:r>
            <a:r>
              <a:rPr lang="es-MX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co al del propio anuncio, conteniendo así a otra mujer que muestra un paquete más pequeño de forma recursiva.</a:t>
            </a:r>
            <a:endParaRPr kumimoji="0" lang="es-MX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9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Naturaleza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0" indent="0" algn="just" eaLnBrk="0" hangingPunct="0"/>
            <a:r>
              <a:rPr lang="es-MX" altLang="es-MX" sz="2400" b="0" dirty="0">
                <a:solidFill>
                  <a:srgbClr val="FFFFFF"/>
                </a:solidFill>
              </a:rPr>
              <a:t>En matemáticas existen diversas funciones que tienen carácter recursivo, desde muy simples hasta más complejas que han facilitado la aplicación de la ciencia, algunas de ellas son:</a:t>
            </a:r>
          </a:p>
          <a:p>
            <a:pPr marL="0" lvl="0" indent="0" algn="just" eaLnBrk="0" hangingPunct="0"/>
            <a:endParaRPr lang="es-MX" altLang="es-MX" sz="2400" b="0" dirty="0">
              <a:solidFill>
                <a:srgbClr val="FFFFFF"/>
              </a:solidFill>
            </a:endParaRPr>
          </a:p>
          <a:p>
            <a:pPr marL="285750" lvl="0" indent="-28575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400" b="0" dirty="0">
                <a:solidFill>
                  <a:srgbClr val="FFFFFF"/>
                </a:solidFill>
              </a:rPr>
              <a:t>Los números naturales. Por su naturaleza la misma serie de números naturales generan una función recursiva al incrementarse:</a:t>
            </a:r>
            <a:endParaRPr lang="es-MX" altLang="es-MX" sz="1400" b="0" dirty="0">
              <a:solidFill>
                <a:srgbClr val="FFFFFF"/>
              </a:solidFill>
            </a:endParaRPr>
          </a:p>
          <a:p>
            <a:pPr marL="685800" lvl="2" indent="0" algn="just" eaLnBrk="0" hangingPunct="0"/>
            <a:r>
              <a:rPr lang="es-MX" altLang="es-MX" sz="2400" b="0" dirty="0">
                <a:solidFill>
                  <a:srgbClr val="FFFFFF"/>
                </a:solidFill>
              </a:rPr>
              <a:t>1, 2, 3, 4, 5, 6, 7,….,∞</a:t>
            </a:r>
          </a:p>
          <a:p>
            <a:pPr marL="800100" lvl="1" indent="-342900" algn="just" eaLnBrk="0" hangingPunct="0">
              <a:buFontTx/>
              <a:buChar char="-"/>
            </a:pPr>
            <a:r>
              <a:rPr lang="es-MX" altLang="es-MX" sz="2400" b="0" dirty="0">
                <a:solidFill>
                  <a:srgbClr val="FFFFFF"/>
                </a:solidFill>
              </a:rPr>
              <a:t>1 es un numero natural</a:t>
            </a:r>
          </a:p>
          <a:p>
            <a:pPr marL="800100" lvl="1" indent="-342900" algn="just" eaLnBrk="0" hangingPunct="0">
              <a:buFontTx/>
              <a:buChar char="-"/>
            </a:pPr>
            <a:r>
              <a:rPr lang="es-MX" altLang="es-MX" sz="2400" b="0" dirty="0">
                <a:solidFill>
                  <a:srgbClr val="FFFFFF"/>
                </a:solidFill>
              </a:rPr>
              <a:t>2 es el siguiente numero natural de un numero natural y así sucesivamente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684505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Naturaleza</a:t>
            </a:r>
            <a:endParaRPr lang="es-MX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4">
                <a:extLst>
                  <a:ext uri="{FF2B5EF4-FFF2-40B4-BE49-F238E27FC236}">
                    <a16:creationId xmlns:a16="http://schemas.microsoft.com/office/drawing/2014/main" id="{1F249DE0-3B3E-44D2-8719-15C7054052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0063" y="1828800"/>
                <a:ext cx="7862887" cy="3062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457200" indent="-457200"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914400" indent="-457200"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342900" indent="-342900" algn="just" eaLnBrk="0" hangingPunct="0">
                  <a:buFont typeface="Wingdings" panose="05000000000000000000" pitchFamily="2" charset="2"/>
                  <a:buChar char="Ø"/>
                </a:pPr>
                <a:r>
                  <a:rPr lang="es-MX" altLang="es-MX" sz="2400" b="0" dirty="0">
                    <a:solidFill>
                      <a:srgbClr val="FFFFFF"/>
                    </a:solidFill>
                  </a:rPr>
                  <a:t>Multiplicación recursiva: dos números </a:t>
                </a:r>
                <a:r>
                  <a:rPr lang="es-MX" altLang="es-MX" sz="2400" b="0" i="1" dirty="0">
                    <a:solidFill>
                      <a:srgbClr val="FFFFFF"/>
                    </a:solidFill>
                  </a:rPr>
                  <a:t>a</a:t>
                </a:r>
                <a:r>
                  <a:rPr lang="es-MX" altLang="es-MX" sz="2400" b="0" dirty="0">
                    <a:solidFill>
                      <a:srgbClr val="FFFFFF"/>
                    </a:solidFill>
                  </a:rPr>
                  <a:t> y </a:t>
                </a:r>
                <a:r>
                  <a:rPr lang="es-MX" altLang="es-MX" sz="2400" b="0" i="1" dirty="0">
                    <a:solidFill>
                      <a:srgbClr val="FFFFFF"/>
                    </a:solidFill>
                  </a:rPr>
                  <a:t>b</a:t>
                </a:r>
                <a:r>
                  <a:rPr lang="es-MX" altLang="es-MX" sz="2400" b="0" dirty="0">
                    <a:solidFill>
                      <a:srgbClr val="FFFFFF"/>
                    </a:solidFill>
                  </a:rPr>
                  <a:t> pueden multiplicarse de manera recursiva como una suma abreviada y la aplicación de la propiedad asociativa de la suma, es decir:</a:t>
                </a:r>
              </a:p>
              <a:p>
                <a:pPr marL="0" indent="0" algn="just" eaLnBrk="0" hangingPunct="0"/>
                <a:r>
                  <a:rPr lang="pt-BR" altLang="es-MX" sz="2400" b="0" dirty="0">
                    <a:solidFill>
                      <a:srgbClr val="FFFFFF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s-MX" altLang="es-MX" sz="2400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altLang="es-MX" sz="2400" b="0" i="0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s-MX" altLang="es-MX" sz="2400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s-MX" altLang="es-MX" sz="2400" b="0" i="0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altLang="es-MX" sz="2400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altLang="es-MX" sz="2400" b="0" i="0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altLang="es-MX" sz="2400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altLang="es-MX" sz="2400" b="0" i="0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+⋯ </m:t>
                    </m:r>
                    <m:sSup>
                      <m:sSupPr>
                        <m:ctrlPr>
                          <a:rPr lang="es-MX" altLang="es-MX" sz="24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altLang="es-MX" sz="24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+ </m:t>
                        </m:r>
                        <m:r>
                          <a:rPr lang="es-MX" altLang="es-MX" sz="24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s-MX" altLang="es-MX" sz="24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s-MX" altLang="es-MX" sz="24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altLang="es-MX" sz="24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s-MX" altLang="es-MX" sz="24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altLang="es-MX" sz="24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𝑣𝑒𝑐𝑒𝑠</m:t>
                        </m:r>
                        <m:r>
                          <a:rPr lang="es-MX" altLang="es-MX" sz="24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s-MX" altLang="es-MX" sz="2400" b="0" dirty="0">
                  <a:solidFill>
                    <a:srgbClr val="FFFFFF"/>
                  </a:solidFill>
                </a:endParaRPr>
              </a:p>
              <a:p>
                <a:pPr marL="457200" lvl="1" indent="0" algn="just" eaLnBrk="0" hangingPunct="0"/>
                <a:r>
                  <a:rPr lang="es-MX" altLang="es-MX" sz="2400" b="0" dirty="0">
                    <a:solidFill>
                      <a:srgbClr val="FFFFFF"/>
                    </a:solidFill>
                  </a:rPr>
                  <a:t>Por ejemplo: si a=2 y b=5 entonces</a:t>
                </a:r>
              </a:p>
              <a:p>
                <a:pPr marL="457200" lvl="1" indent="0" algn="just" eaLnBrk="0" hangingPunct="0"/>
                <a:r>
                  <a:rPr lang="es-MX" altLang="es-MX" sz="2400" b="0" dirty="0">
                    <a:solidFill>
                      <a:srgbClr val="FFFFFF"/>
                    </a:solidFill>
                  </a:rPr>
                  <a:t>	</a:t>
                </a:r>
                <a14:m>
                  <m:oMath xmlns:m="http://schemas.openxmlformats.org/officeDocument/2006/math">
                    <a:fld id="{A8A62762-8DDE-4699-B38C-70A7C099C259}" type="mathplaceholder">
                      <a:rPr lang="es-MX" altLang="es-MX" sz="2400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a:t>Escriba aquí la ecuación.</a:t>
                    </a:fld>
                  </m:oMath>
                </a14:m>
                <a:endParaRPr lang="es-MX" altLang="es-MX" sz="2400" b="0" dirty="0">
                  <a:solidFill>
                    <a:srgbClr val="FFFFFF"/>
                  </a:solidFill>
                </a:endParaRPr>
              </a:p>
              <a:p>
                <a:pPr marL="457200" lvl="1" indent="0" algn="just"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altLang="es-MX" sz="24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MX" altLang="es-MX" sz="24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es-MX" altLang="es-MX" sz="24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MX" altLang="es-MX" sz="24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=2+2+2+2+2</m:t>
                      </m:r>
                    </m:oMath>
                  </m:oMathPara>
                </a14:m>
                <a:endParaRPr lang="es-MX" altLang="es-MX" sz="2400" b="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9" name="CuadroTexto 4">
                <a:extLst>
                  <a:ext uri="{FF2B5EF4-FFF2-40B4-BE49-F238E27FC236}">
                    <a16:creationId xmlns:a16="http://schemas.microsoft.com/office/drawing/2014/main" id="{1F249DE0-3B3E-44D2-8719-15C7054052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063" y="1828800"/>
                <a:ext cx="7862887" cy="3062313"/>
              </a:xfrm>
              <a:prstGeom prst="rect">
                <a:avLst/>
              </a:prstGeom>
              <a:blipFill>
                <a:blip r:embed="rId3"/>
                <a:stretch>
                  <a:fillRect l="-1008" t="-1394" r="-12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3357909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Naturaleza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400" b="0" dirty="0">
                <a:solidFill>
                  <a:srgbClr val="FFFFFF"/>
                </a:solidFill>
              </a:rPr>
              <a:t>El factorial de N de un número:</a:t>
            </a:r>
          </a:p>
          <a:p>
            <a:pPr marL="685800" lvl="2" indent="0" eaLnBrk="0" hangingPunct="0"/>
            <a:r>
              <a:rPr lang="pt-BR" altLang="es-MX" sz="2400" b="0" dirty="0">
                <a:solidFill>
                  <a:srgbClr val="FFFFFF"/>
                </a:solidFill>
              </a:rPr>
              <a:t>(1) Si n = 0 entonces: 0! = 1</a:t>
            </a:r>
            <a:br>
              <a:rPr lang="pt-BR" altLang="es-MX" sz="2400" b="0" dirty="0">
                <a:solidFill>
                  <a:srgbClr val="FFFFFF"/>
                </a:solidFill>
              </a:rPr>
            </a:br>
            <a:r>
              <a:rPr lang="pt-BR" altLang="es-MX" sz="2400" b="0" dirty="0">
                <a:solidFill>
                  <a:srgbClr val="FFFFFF"/>
                </a:solidFill>
              </a:rPr>
              <a:t>(2) si n &gt; 0 entonces: n! = n · (n-1)!</a:t>
            </a:r>
            <a:endParaRPr lang="es-MX" altLang="es-MX" sz="2400" b="0" dirty="0">
              <a:solidFill>
                <a:srgbClr val="FFFFFF"/>
              </a:solidFill>
            </a:endParaRPr>
          </a:p>
          <a:p>
            <a:pPr marL="457200" lvl="1" indent="0" eaLnBrk="0" hangingPunct="0"/>
            <a:r>
              <a:rPr lang="pt-BR" altLang="es-MX" sz="2400" b="0" dirty="0">
                <a:solidFill>
                  <a:srgbClr val="FFFFFF"/>
                </a:solidFill>
              </a:rPr>
              <a:t>Por ejemplo, el factorial del número 3 se determina como sigue:</a:t>
            </a:r>
          </a:p>
          <a:p>
            <a:pPr marL="457200" lvl="1" indent="0" eaLnBrk="0" hangingPunct="0"/>
            <a:endParaRPr lang="pt-BR" altLang="es-MX" sz="2400" b="0" dirty="0">
              <a:solidFill>
                <a:srgbClr val="FFFFFF"/>
              </a:solidFill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6B61FE8-8DD4-4EAD-8316-0F383B2231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700" y="3511580"/>
            <a:ext cx="3306540" cy="3117820"/>
          </a:xfrm>
          <a:prstGeom prst="rect">
            <a:avLst/>
          </a:prstGeom>
        </p:spPr>
      </p:pic>
      <p:pic>
        <p:nvPicPr>
          <p:cNvPr id="7" name="Picture 8" descr="&#10;n!=&#10;\begin{cases} &#10;\mbox{si }n=0 &amp; \Rightarrow 1  \\ &#10;\mbox{si }n\geq1 &amp; \Rightarrow n \;(n-1)!&#10;\end{cases}&#10;">
            <a:extLst>
              <a:ext uri="{FF2B5EF4-FFF2-40B4-BE49-F238E27FC236}">
                <a16:creationId xmlns:a16="http://schemas.microsoft.com/office/drawing/2014/main" id="{73C5CBC8-A48B-4D38-9582-96982B2E6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4513361"/>
            <a:ext cx="3508375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4450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Naturaleza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400" b="0" dirty="0">
                <a:solidFill>
                  <a:srgbClr val="FFFFFF"/>
                </a:solidFill>
              </a:rPr>
              <a:t>La sucesión de Fibonacci: Esta sucesión fue descrita en Europa por Leonardo de Pisa, matemático italiano del siglo XIII también conocido como Fibonacci. Tiene numerosas aplicaciones en ciencias de la computación, matemáticas y teoría de juegos.</a:t>
            </a:r>
          </a:p>
          <a:p>
            <a:pPr marL="457200" lvl="1" indent="0" algn="just" eaLnBrk="0" hangingPunct="0"/>
            <a:r>
              <a:rPr lang="es-MX" altLang="es-MX" sz="2400" b="0" dirty="0">
                <a:solidFill>
                  <a:srgbClr val="FFFFFF"/>
                </a:solidFill>
              </a:rPr>
              <a:t>La siguiente serie es un ejemplo de sucesión infinita de números naturales:</a:t>
            </a:r>
          </a:p>
          <a:p>
            <a:pPr marL="457200" lvl="1" indent="0" algn="just" eaLnBrk="0" hangingPunct="0"/>
            <a:endParaRPr lang="es-MX" altLang="es-MX" sz="2400" b="0" dirty="0">
              <a:solidFill>
                <a:srgbClr val="FFFFFF"/>
              </a:solidFill>
            </a:endParaRPr>
          </a:p>
          <a:p>
            <a:pPr marL="457200" lvl="1" indent="0" algn="just" eaLnBrk="0" hangingPunct="0"/>
            <a:endParaRPr lang="es-MX" altLang="es-MX" sz="2400" b="0" dirty="0">
              <a:solidFill>
                <a:srgbClr val="FFFFFF"/>
              </a:solidFill>
            </a:endParaRPr>
          </a:p>
          <a:p>
            <a:pPr marL="457200" lvl="1" indent="0" algn="just" eaLnBrk="0" hangingPunct="0"/>
            <a:r>
              <a:rPr lang="es-MX" altLang="es-MX" sz="2400" b="0" dirty="0">
                <a:solidFill>
                  <a:srgbClr val="FFFFFF"/>
                </a:solidFill>
              </a:rPr>
              <a:t>El primer elemento es 0, el segundo es 1 y cada elemento restante es la suma de los dos anteriores</a:t>
            </a:r>
            <a:endParaRPr lang="pt-BR" altLang="es-MX" sz="2400" b="0" dirty="0">
              <a:solidFill>
                <a:srgbClr val="FFFFFF"/>
              </a:solidFill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  <p:pic>
        <p:nvPicPr>
          <p:cNvPr id="10" name="Picture 5" descr="0,1,1,2,3,5,8,13,21,34,55\ldots \,">
            <a:extLst>
              <a:ext uri="{FF2B5EF4-FFF2-40B4-BE49-F238E27FC236}">
                <a16:creationId xmlns:a16="http://schemas.microsoft.com/office/drawing/2014/main" id="{F22CA3C5-9A7E-49AE-A9C1-826355544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1313" y="4696162"/>
            <a:ext cx="5337175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40331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Naturaleza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 eaLnBrk="0" hangingPunct="0"/>
            <a:r>
              <a:rPr lang="es-MX" altLang="es-MX" sz="2400" b="0" dirty="0">
                <a:solidFill>
                  <a:srgbClr val="FFFFFF"/>
                </a:solidFill>
              </a:rPr>
              <a:t>En las ciencias computacionales la aplicación de la recursividad permite la simplificación de código, aunque aumenta la complejidad de comprensión, por ej.:</a:t>
            </a:r>
          </a:p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400" b="0" dirty="0">
                <a:solidFill>
                  <a:srgbClr val="FFFFFF"/>
                </a:solidFill>
              </a:rPr>
              <a:t>Algunos SMBD y buscadores de internet como Google suelen usar algoritmos recursivos para facilitar y hacer más rápidas sus búsquedas.</a:t>
            </a:r>
          </a:p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400" b="0" dirty="0">
                <a:solidFill>
                  <a:srgbClr val="FFFFFF"/>
                </a:solidFill>
              </a:rPr>
              <a:t>En juegos, los relacionados con combinaciones o probabilidades como las cartas, el ajedrez, etc., también sueles implementar algoritmos recursivos.</a:t>
            </a:r>
          </a:p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400" b="0" dirty="0">
                <a:solidFill>
                  <a:srgbClr val="FFFFFF"/>
                </a:solidFill>
              </a:rPr>
              <a:t>Diversos simuladores matemáticos o científicos como un simulador de combinación de elementos químicos.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3804688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Naturaleza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400" b="0" dirty="0">
                <a:solidFill>
                  <a:srgbClr val="FFFFFF"/>
                </a:solidFill>
              </a:rPr>
              <a:t>En este curso utilizaremos algoritmos de ordenamiento recursivo y de búsqueda recursiva que facilitarán la solución del problema en las estructuras estáticas y dinámicas de datos: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04C286B-70A9-42E2-9E4C-8A5335278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067" y="3856294"/>
            <a:ext cx="3537812" cy="197459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B525929-E609-4D88-BC0E-09962F57A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5875" y="3774697"/>
            <a:ext cx="3267075" cy="201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735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Recursión VS iteración.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A pesar de las similitudes, la recursión desventajas importantes sobre la iteración, ya que al realizar N numero de veces el llamado a función se aumenta el tiempo de ejecución y se requiere de más memoria.</a:t>
            </a:r>
          </a:p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endParaRPr lang="es-MX" altLang="es-MX" sz="2200" b="0" dirty="0">
              <a:solidFill>
                <a:srgbClr val="FFFFFF"/>
              </a:solidFill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2. Recursión vs Iteración</a:t>
            </a:r>
            <a:endParaRPr lang="es-MX" sz="3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3B7D5D9-4961-4A68-9266-10CCDE08F1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03" y="3875404"/>
            <a:ext cx="7735406" cy="195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7252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Recursión VS iteración.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Entonces, ¿por qué la recursión?. Existen diversos problemas complejos que poseen naturaleza recursiva, por lo que en la computación son más fáciles implementarse mediante esta técnica.</a:t>
            </a:r>
          </a:p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endParaRPr lang="es-MX" altLang="es-MX" sz="2200" b="0" dirty="0">
              <a:solidFill>
                <a:srgbClr val="FFFFFF"/>
              </a:solidFill>
            </a:endParaRPr>
          </a:p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Aunque, cuando la solución se enfrente a situación de tiempo de ejecución y limitaciones de memoria la mejor implementación es mediante la iteración.</a:t>
            </a:r>
          </a:p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endParaRPr lang="es-MX" altLang="es-MX" sz="2200" b="0" dirty="0">
              <a:solidFill>
                <a:srgbClr val="FFFFFF"/>
              </a:solidFill>
            </a:endParaRPr>
          </a:p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Por lo tanto si una solución se puede implementar con parecida facilidad con ambas técnicas, es preferible elegir la iterativa ya que requiere menos tiempo de ejecución y de memoria.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2. Recursión vs Iteración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334042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UC2 Recursividad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Contenido.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2.1 Definición y naturaleza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2.2 Recursión vs iteración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2.2 Algoritmos recursivos: Factorial, multiplicación, serie de Fibonacci, Torres de Hanói</a:t>
            </a:r>
          </a:p>
        </p:txBody>
      </p:sp>
    </p:spTree>
    <p:extLst>
      <p:ext uri="{BB962C8B-B14F-4D97-AF65-F5344CB8AC3E}">
        <p14:creationId xmlns:p14="http://schemas.microsoft.com/office/powerpoint/2010/main" val="2210566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Factorial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El siguiente algoritmo se utiliza para implementar recursivamente la solución del factorial de un número: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EE0D187-0713-431B-A133-C2CAFBE5A1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646" y="2771827"/>
            <a:ext cx="8774114" cy="320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None/>
              <a:defRPr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977900" indent="-417513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333500" indent="-354013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65288" indent="-330200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4pPr>
            <a:lvl5pPr marL="1981200" indent="-314325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5pPr>
            <a:lvl6pPr marL="24384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6pPr>
            <a:lvl7pPr marL="28956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7pPr>
            <a:lvl8pPr marL="33528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8pPr>
            <a:lvl9pPr marL="38100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real factorial (int real) </a:t>
            </a:r>
          </a:p>
          <a:p>
            <a:pPr eaLnBrk="1" hangingPunct="1">
              <a:buFontTx/>
              <a:buNone/>
            </a:pPr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Inicio</a:t>
            </a:r>
          </a:p>
          <a:p>
            <a:pPr eaLnBrk="1" hangingPunct="1">
              <a:buFontTx/>
              <a:buNone/>
            </a:pPr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Si(n = 0) entonces</a:t>
            </a:r>
          </a:p>
          <a:p>
            <a:pPr eaLnBrk="1" hangingPunct="1">
              <a:buFontTx/>
              <a:buNone/>
            </a:pPr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regresa 1;</a:t>
            </a:r>
          </a:p>
          <a:p>
            <a:pPr eaLnBrk="1" hangingPunct="1">
              <a:buFontTx/>
              <a:buNone/>
            </a:pPr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SiNo</a:t>
            </a:r>
          </a:p>
          <a:p>
            <a:pPr eaLnBrk="1" hangingPunct="1">
              <a:buFontTx/>
              <a:buNone/>
            </a:pPr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	regresa n * factorial(n-1)</a:t>
            </a:r>
          </a:p>
          <a:p>
            <a:pPr eaLnBrk="1" hangingPunct="1">
              <a:buFontTx/>
              <a:buNone/>
            </a:pPr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Finsi </a:t>
            </a:r>
          </a:p>
          <a:p>
            <a:pPr eaLnBrk="1" hangingPunct="1">
              <a:buFontTx/>
              <a:buNone/>
            </a:pPr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3063652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Factorial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En lenguaje C el algoritmo se verá así: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AA0C901-79E7-4BEE-BD14-C5832F6193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2221" y="2411730"/>
            <a:ext cx="6839558" cy="393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7726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Multiplicación recursiva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El siguiente algoritmo se utiliza para implementar la solución de multiplicación recursiva: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EE0D187-0713-431B-A133-C2CAFBE5A1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646" y="3159625"/>
            <a:ext cx="7356794" cy="2429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None/>
              <a:defRPr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977900" indent="-417513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333500" indent="-354013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65288" indent="-330200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4pPr>
            <a:lvl5pPr marL="1981200" indent="-314325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5pPr>
            <a:lvl6pPr marL="24384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6pPr>
            <a:lvl7pPr marL="28956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7pPr>
            <a:lvl8pPr marL="33528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8pPr>
            <a:lvl9pPr marL="38100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9pPr>
          </a:lstStyle>
          <a:p>
            <a:pPr eaLnBrk="1" hangingPunct="1"/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Funcion mult(a, b)</a:t>
            </a:r>
          </a:p>
          <a:p>
            <a:pPr eaLnBrk="1" hangingPunct="1"/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Inicio</a:t>
            </a:r>
          </a:p>
          <a:p>
            <a:pPr eaLnBrk="1" hangingPunct="1"/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si b = 0</a:t>
            </a:r>
          </a:p>
          <a:p>
            <a:pPr eaLnBrk="1" hangingPunct="1"/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regresa 0;</a:t>
            </a:r>
          </a:p>
          <a:p>
            <a:pPr eaLnBrk="1" hangingPunct="1"/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regresa a + mult(a, b - 1)</a:t>
            </a:r>
          </a:p>
          <a:p>
            <a:pPr eaLnBrk="1" hangingPunct="1"/>
            <a:r>
              <a:rPr lang="es-ES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2704406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Multiplicación recursiva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En lenguaje C el algoritmo se verá así: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C082A7F-A0FE-466E-B93B-C26E130AA7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550" y="2378925"/>
            <a:ext cx="7200899" cy="400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09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Actividad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Investiga e implementa el algoritmo de Factorial y de multiplicación recursiva en su estructura iterativa</a:t>
            </a:r>
          </a:p>
          <a:p>
            <a:pPr marL="457200" lvl="1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En equipos de dos realicen una prueba de escritorio cada un o con un algoritmo utilizando los mismos valores de entrada</a:t>
            </a:r>
          </a:p>
          <a:p>
            <a:pPr marL="457200" lvl="1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Repitan la operación intercambiando el algoritmo</a:t>
            </a:r>
          </a:p>
          <a:p>
            <a:pPr marL="457200" lvl="1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Discutan los resultados y contestes: </a:t>
            </a:r>
          </a:p>
          <a:p>
            <a:pPr marL="800100" lvl="1" indent="-342900" algn="just" eaLnBrk="0" hangingPunct="0">
              <a:buFont typeface="Arial" panose="020B0604020202020204" pitchFamily="34" charset="0"/>
              <a:buChar char="•"/>
            </a:pPr>
            <a:r>
              <a:rPr lang="es-MX" altLang="es-MX" sz="2200" b="0" dirty="0">
                <a:solidFill>
                  <a:srgbClr val="FFFFFF"/>
                </a:solidFill>
              </a:rPr>
              <a:t>¿Cuál es más rápido?¿Por qué?</a:t>
            </a:r>
          </a:p>
          <a:p>
            <a:pPr marL="800100" lvl="1" indent="-342900" algn="just" eaLnBrk="0" hangingPunct="0">
              <a:buFont typeface="Arial" panose="020B0604020202020204" pitchFamily="34" charset="0"/>
              <a:buChar char="•"/>
            </a:pPr>
            <a:r>
              <a:rPr lang="es-MX" altLang="es-MX" sz="2200" b="0" dirty="0">
                <a:solidFill>
                  <a:srgbClr val="FFFFFF"/>
                </a:solidFill>
              </a:rPr>
              <a:t>¿Cuál utiliza menos memoria?¿Por qué?</a:t>
            </a:r>
          </a:p>
          <a:p>
            <a:pPr marL="800100" lvl="1" indent="-342900" algn="just" eaLnBrk="0" hangingPunct="0">
              <a:buFont typeface="Arial" panose="020B0604020202020204" pitchFamily="34" charset="0"/>
              <a:buChar char="•"/>
            </a:pPr>
            <a:endParaRPr lang="es-MX" altLang="es-MX" sz="2200" b="0" dirty="0">
              <a:solidFill>
                <a:srgbClr val="FFFFFF"/>
              </a:solidFill>
            </a:endParaRPr>
          </a:p>
          <a:p>
            <a:pPr marL="457200" lvl="1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Comparen sus respuestas con los demás equipos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2952005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Serie de Fibonacci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El siguiente algoritmo se utiliza para implementar recursivamente la solución la serie de Fibonacci: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EE0D187-0713-431B-A133-C2CAFBE5A1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790" y="2850913"/>
            <a:ext cx="9041130" cy="281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None/>
              <a:defRPr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977900" indent="-417513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333500" indent="-354013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65288" indent="-330200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4pPr>
            <a:lvl5pPr marL="1981200" indent="-314325" algn="l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5pPr>
            <a:lvl6pPr marL="24384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6pPr>
            <a:lvl7pPr marL="28956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7pPr>
            <a:lvl8pPr marL="33528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8pPr>
            <a:lvl9pPr marL="3810000" indent="-314325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l"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</a:defRPr>
            </a:lvl9pPr>
          </a:lstStyle>
          <a:p>
            <a:pPr eaLnBrk="1" hangingPunct="1"/>
            <a:r>
              <a:rPr lang="es-MX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función  fib(n)</a:t>
            </a:r>
          </a:p>
          <a:p>
            <a:pPr eaLnBrk="1" hangingPunct="1"/>
            <a:r>
              <a:rPr lang="es-MX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Inicio</a:t>
            </a:r>
          </a:p>
          <a:p>
            <a:pPr eaLnBrk="1" hangingPunct="1"/>
            <a:r>
              <a:rPr lang="es-MX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Si(n &lt; 2) entonces</a:t>
            </a:r>
          </a:p>
          <a:p>
            <a:pPr eaLnBrk="1" hangingPunct="1"/>
            <a:r>
              <a:rPr lang="es-MX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devuelve N</a:t>
            </a:r>
          </a:p>
          <a:p>
            <a:pPr eaLnBrk="1" hangingPunct="1"/>
            <a:r>
              <a:rPr lang="es-MX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FinSi</a:t>
            </a:r>
          </a:p>
          <a:p>
            <a:pPr eaLnBrk="1" hangingPunct="1"/>
            <a:r>
              <a:rPr lang="es-MX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devuelve fib(n – 1) + fib  (n – 2)</a:t>
            </a:r>
          </a:p>
          <a:p>
            <a:pPr eaLnBrk="1" hangingPunct="1"/>
            <a:r>
              <a:rPr lang="es-MX" sz="2800" b="0" kern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34493107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Serie de Fibonacci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En lenguaje C el algoritmo se verá así: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AB31C9A-4FA5-4C2C-B52F-49D0B22BD1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705" y="2366010"/>
            <a:ext cx="7072589" cy="368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6332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Actividad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Investiga e implementa un algoritmo que permita imprimir la serie de Fibonacci completa desde inicio (cero) hasta una posición especifica.</a:t>
            </a:r>
          </a:p>
          <a:p>
            <a:pPr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Realiza una prueba de escritorio</a:t>
            </a:r>
          </a:p>
          <a:p>
            <a:pPr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Codifica en algún lenguaje el algoritmo.</a:t>
            </a:r>
          </a:p>
          <a:p>
            <a:pPr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Deberás entregar el algoritmo, la prueba y el programa.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3926161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Torres de Hanoi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Las Torres de Hanói es un rompecabezas o juego matemático inventado en 1883 por el matemático francés Éduard Lucas.</a:t>
            </a:r>
          </a:p>
          <a:p>
            <a:pPr marL="0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Consiste en tres varillas verticales y un número indeterminado de discos que determinarán la complejidad de la solución. No hay dos discos iguales, están colocados de mayor a menor en la primera varilla ascendentemente, y no se puede colocar ningún disco mayor sobre uno menor a él en ningún momento.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  <p:pic>
        <p:nvPicPr>
          <p:cNvPr id="5" name="Picture 8" descr="Torres de Hanoi">
            <a:hlinkClick r:id="rId3" tooltip="Torres de Hanoi"/>
            <a:extLst>
              <a:ext uri="{FF2B5EF4-FFF2-40B4-BE49-F238E27FC236}">
                <a16:creationId xmlns:a16="http://schemas.microsoft.com/office/drawing/2014/main" id="{0DCD9FCA-E5C5-40FC-AF85-1B0A1A50C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2756" y="5202237"/>
            <a:ext cx="28575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4923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Torres de Hanoi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El juego consiste en pasar todos los discos a la tercera varilla colocados de mayor a menor ascendentemente.</a:t>
            </a:r>
          </a:p>
          <a:p>
            <a:pPr marL="0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Las reglas son:</a:t>
            </a:r>
          </a:p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Sólo se puede mover un disco cada vez. </a:t>
            </a:r>
          </a:p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Un disco de mayor tamaño no puede descansar sobre uno más pequeño que él mismo. </a:t>
            </a:r>
          </a:p>
          <a:p>
            <a:pPr marL="342900" indent="-342900"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Sólo puedes desplazar el disco que se encuentre arriba en cada varilla. 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  <p:pic>
        <p:nvPicPr>
          <p:cNvPr id="7" name="Picture 4" descr="Tower_of_Hanoi_4">
            <a:extLst>
              <a:ext uri="{FF2B5EF4-FFF2-40B4-BE49-F238E27FC236}">
                <a16:creationId xmlns:a16="http://schemas.microsoft.com/office/drawing/2014/main" id="{64E1507D-EC58-47CB-98CB-C78EBE29326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8050" y="4629567"/>
            <a:ext cx="4245610" cy="1658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77528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Objetivo.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Identificará y aplicará el concepto de recursividad como una alternativa a la iteración y como una herramienta poderosa para la solución de problemas de programación.</a:t>
            </a:r>
          </a:p>
        </p:txBody>
      </p:sp>
      <p:pic>
        <p:nvPicPr>
          <p:cNvPr id="6" name="Picture 9" descr="http://www.simplephrase.com/motivation/graphics/recursion.jpg">
            <a:extLst>
              <a:ext uri="{FF2B5EF4-FFF2-40B4-BE49-F238E27FC236}">
                <a16:creationId xmlns:a16="http://schemas.microsoft.com/office/drawing/2014/main" id="{FD4D052D-971E-4B4B-AC2B-DB8F22590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5735" y="3849878"/>
            <a:ext cx="3094892" cy="2474914"/>
          </a:xfrm>
          <a:prstGeom prst="rect">
            <a:avLst/>
          </a:prstGeom>
          <a:noFill/>
        </p:spPr>
      </p:pic>
      <p:sp>
        <p:nvSpPr>
          <p:cNvPr id="10" name="1 Título">
            <a:extLst>
              <a:ext uri="{FF2B5EF4-FFF2-40B4-BE49-F238E27FC236}">
                <a16:creationId xmlns:a16="http://schemas.microsoft.com/office/drawing/2014/main" id="{F8945AC6-8C24-4B75-8CA0-4D070F9598B9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UC2 Recursividad</a:t>
            </a:r>
            <a:endParaRPr lang="es-MX" sz="32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Actividad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0" hangingPunct="0">
              <a:buFont typeface="Wingdings" panose="05000000000000000000" pitchFamily="2" charset="2"/>
              <a:buChar char="Ø"/>
            </a:pPr>
            <a:r>
              <a:rPr lang="es-MX" altLang="es-MX" sz="2200" b="0" dirty="0">
                <a:solidFill>
                  <a:srgbClr val="FFFFFF"/>
                </a:solidFill>
              </a:rPr>
              <a:t>Una vez que analizaste la lógica del juego de Torres de Hanoi, investiga el algoritmo para su solución, realiza una prueba de escritorio e impleméntalo en algún lenguajes de programación comentando en el código en dónde es que se aplica la recursión.</a:t>
            </a:r>
          </a:p>
          <a:p>
            <a:pPr marL="457200" lvl="1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Deberás de entregar la prueba de escritorio y el código comentado.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27614604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Actividades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0" hangingPunct="0">
              <a:buFont typeface="+mj-lt"/>
              <a:buAutoNum type="arabicPeriod"/>
            </a:pPr>
            <a:r>
              <a:rPr lang="es-MX" altLang="es-MX" sz="2200" b="0" dirty="0">
                <a:solidFill>
                  <a:srgbClr val="FFFFFF"/>
                </a:solidFill>
              </a:rPr>
              <a:t>Investiga e implementa el algoritmo de Factorial y de multiplicación recursiva en su estructura iterativa</a:t>
            </a:r>
          </a:p>
          <a:p>
            <a:pPr marL="457200" lvl="1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En equipos de dos realicen una prueba de escritorio cada un o con un algoritmo utilizando los mismos valores de entrada</a:t>
            </a:r>
          </a:p>
          <a:p>
            <a:pPr marL="457200" lvl="1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Repitan la operación intercambiando el algoritmo</a:t>
            </a:r>
          </a:p>
          <a:p>
            <a:pPr marL="457200" lvl="1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Discutan los resultados y contestes: </a:t>
            </a:r>
          </a:p>
          <a:p>
            <a:pPr marL="800100" lvl="1" indent="-342900" algn="just" eaLnBrk="0" hangingPunct="0">
              <a:buFont typeface="Arial" panose="020B0604020202020204" pitchFamily="34" charset="0"/>
              <a:buChar char="•"/>
            </a:pPr>
            <a:r>
              <a:rPr lang="es-MX" altLang="es-MX" sz="2200" b="0" dirty="0">
                <a:solidFill>
                  <a:srgbClr val="FFFFFF"/>
                </a:solidFill>
              </a:rPr>
              <a:t>¿Cuál es más rápido?¿Por qué?</a:t>
            </a:r>
          </a:p>
          <a:p>
            <a:pPr marL="800100" lvl="1" indent="-342900" algn="just" eaLnBrk="0" hangingPunct="0">
              <a:buFont typeface="Arial" panose="020B0604020202020204" pitchFamily="34" charset="0"/>
              <a:buChar char="•"/>
            </a:pPr>
            <a:r>
              <a:rPr lang="es-MX" altLang="es-MX" sz="2200" b="0" dirty="0">
                <a:solidFill>
                  <a:srgbClr val="FFFFFF"/>
                </a:solidFill>
              </a:rPr>
              <a:t>¿Cuál utiliza menos memoria?¿Por qué?</a:t>
            </a:r>
          </a:p>
          <a:p>
            <a:pPr marL="800100" lvl="1" indent="-342900" algn="just" eaLnBrk="0" hangingPunct="0">
              <a:buFont typeface="Arial" panose="020B0604020202020204" pitchFamily="34" charset="0"/>
              <a:buChar char="•"/>
            </a:pPr>
            <a:endParaRPr lang="es-MX" altLang="es-MX" sz="2200" b="0" dirty="0">
              <a:solidFill>
                <a:srgbClr val="FFFFFF"/>
              </a:solidFill>
            </a:endParaRPr>
          </a:p>
          <a:p>
            <a:pPr marL="457200" lvl="1" indent="0" algn="just" eaLnBrk="0" hangingPunct="0"/>
            <a:r>
              <a:rPr lang="es-MX" altLang="es-MX" sz="2200" b="0" dirty="0">
                <a:solidFill>
                  <a:srgbClr val="FFFFFF"/>
                </a:solidFill>
              </a:rPr>
              <a:t>Comparen sus respuestas con los demás equipos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3. Algoritmos recursivos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1869458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Conclusiones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452563"/>
            <a:ext cx="7862887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sz="2200" b="0" dirty="0"/>
              <a:t>La recursividad en la programación de computadoras se refiere a una técnica en donde una función se hace llamar a sí misma.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200" b="0" dirty="0"/>
              <a:t>La naturaleza de la recursividad radica en diversas situaciones de la vida cotidiana, principalmente en las matemáticas para la programación de juegos, simuladores y búsqueda.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200" b="0" dirty="0"/>
              <a:t>Los algoritmos iterativos utilizan menos recursos que los recursivos (memoria y tiempo de ejecución), aunque algunos problemas complejos se pueden implementar más fácilmente de manera recursiva, la decisión dependerá de los requerimientos y de recursos disponibles:</a:t>
            </a: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BD07EA9D-483D-48AB-92A2-3743D6F97342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39655921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Referencias bibliográficas.</a:t>
            </a:r>
            <a:endParaRPr lang="es-MX" sz="2400" dirty="0"/>
          </a:p>
        </p:txBody>
      </p:sp>
      <p:sp>
        <p:nvSpPr>
          <p:cNvPr id="5" name="29 CuadroTexto">
            <a:extLst>
              <a:ext uri="{FF2B5EF4-FFF2-40B4-BE49-F238E27FC236}">
                <a16:creationId xmlns:a16="http://schemas.microsoft.com/office/drawing/2014/main" id="{C23E6B43-B22F-4488-B192-EB4D647F6E71}"/>
              </a:ext>
            </a:extLst>
          </p:cNvPr>
          <p:cNvSpPr txBox="1"/>
          <p:nvPr/>
        </p:nvSpPr>
        <p:spPr>
          <a:xfrm>
            <a:off x="201613" y="1628775"/>
            <a:ext cx="8567737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just" eaLnBrk="1" hangingPunct="1">
              <a:buFontTx/>
              <a:buBlip>
                <a:blip r:embed="rId3">
                  <a:extLst/>
                </a:blip>
              </a:buBlip>
              <a:defRPr/>
            </a:pPr>
            <a:r>
              <a:rPr lang="es-MX" sz="2800" b="0" dirty="0"/>
              <a:t>Joyanes, L (2010). </a:t>
            </a:r>
            <a:r>
              <a:rPr lang="es-MX" sz="2800" b="0" i="1" dirty="0"/>
              <a:t>Programación en C, C++. Java y UML. México: McGraw Hill</a:t>
            </a:r>
            <a:endParaRPr lang="es-MX" sz="2800" b="0" dirty="0"/>
          </a:p>
          <a:p>
            <a:pPr marL="457200" indent="-457200" algn="just" eaLnBrk="1" hangingPunct="1">
              <a:buFontTx/>
              <a:buBlip>
                <a:blip r:embed="rId3">
                  <a:extLst/>
                </a:blip>
              </a:buBlip>
              <a:defRPr/>
            </a:pPr>
            <a:r>
              <a:rPr lang="es-MX" sz="2800" b="0" dirty="0"/>
              <a:t>Valls, J. (2004). </a:t>
            </a:r>
            <a:r>
              <a:rPr lang="es-MX" sz="2800" b="0" i="1" dirty="0"/>
              <a:t>Programación Estructurada y Algoritmos en PASCAL</a:t>
            </a:r>
            <a:r>
              <a:rPr lang="es-MX" sz="2800" b="0" dirty="0"/>
              <a:t>. Madrid. Pearson Educación. </a:t>
            </a:r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1777E72F-5066-4149-92DF-24E3D88C1A68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39291400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Instrucciones para el uso de este material.</a:t>
            </a:r>
            <a:endParaRPr lang="es-MX" sz="2400" dirty="0"/>
          </a:p>
        </p:txBody>
      </p:sp>
      <p:sp>
        <p:nvSpPr>
          <p:cNvPr id="5" name="29 CuadroTexto">
            <a:extLst>
              <a:ext uri="{FF2B5EF4-FFF2-40B4-BE49-F238E27FC236}">
                <a16:creationId xmlns:a16="http://schemas.microsoft.com/office/drawing/2014/main" id="{C23E6B43-B22F-4488-B192-EB4D647F6E71}"/>
              </a:ext>
            </a:extLst>
          </p:cNvPr>
          <p:cNvSpPr txBox="1"/>
          <p:nvPr/>
        </p:nvSpPr>
        <p:spPr>
          <a:xfrm>
            <a:off x="201613" y="1628775"/>
            <a:ext cx="8567737" cy="44012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es-MX" altLang="es-MX" sz="2000" b="0" dirty="0"/>
              <a:t>Esta presentación ha sido diseñada para la exposición de la Unidad 2 “</a:t>
            </a:r>
            <a:r>
              <a:rPr lang="es-MX" altLang="es-MX" sz="2000" b="0" i="1" dirty="0"/>
              <a:t>Recursividad</a:t>
            </a:r>
            <a:r>
              <a:rPr lang="es-MX" altLang="es-MX" sz="2000" b="0" dirty="0"/>
              <a:t>” de la Unidad de Aprendizaje de </a:t>
            </a:r>
            <a:r>
              <a:rPr lang="es-MX" altLang="es-MX" sz="2000" i="1" dirty="0">
                <a:solidFill>
                  <a:srgbClr val="FFFF00"/>
                </a:solidFill>
              </a:rPr>
              <a:t>Estructura de Datos</a:t>
            </a:r>
            <a:r>
              <a:rPr lang="es-MX" altLang="es-MX" sz="2000" b="0" dirty="0"/>
              <a:t>.</a:t>
            </a:r>
          </a:p>
          <a:p>
            <a:pPr algn="just">
              <a:buBlip>
                <a:blip r:embed="rId3"/>
              </a:buBlip>
            </a:pPr>
            <a:r>
              <a:rPr lang="es-MX" altLang="es-MX" sz="2000" b="0" dirty="0"/>
              <a:t>Por su naturaleza, el tema de recursividad suele tener un mayor grado de dificultad y su aplicación en el programa de estudios del LIA es menos amplia que en la ingeniería, por lo que el tema es solamente para conocimiento y comprensión.</a:t>
            </a:r>
          </a:p>
          <a:p>
            <a:pPr algn="just">
              <a:buBlip>
                <a:blip r:embed="rId3"/>
              </a:buBlip>
            </a:pPr>
            <a:r>
              <a:rPr lang="es-MX" altLang="es-MX" sz="2000" b="0" dirty="0"/>
              <a:t>Se recomienda en cada algoritmo realizar su respectiva prueba de escritorio.</a:t>
            </a:r>
          </a:p>
          <a:p>
            <a:pPr algn="just">
              <a:buBlip>
                <a:blip r:embed="rId3"/>
              </a:buBlip>
            </a:pPr>
            <a:r>
              <a:rPr lang="es-MX" altLang="es-MX" sz="2000" b="0" dirty="0"/>
              <a:t>Para una mayor comprensión del tema se recomienda también ejecutar los códigos en algún compilador del lenguaje ANSI C.</a:t>
            </a:r>
          </a:p>
          <a:p>
            <a:pPr algn="just">
              <a:buBlip>
                <a:blip r:embed="rId3"/>
              </a:buBlip>
            </a:pPr>
            <a:r>
              <a:rPr lang="es-MX" altLang="es-MX" sz="2000" b="0" dirty="0"/>
              <a:t>Algunas de las imágenes contienen movimientos (GIF) por lo que no se recomienda su exportación a PDF, la presentación fue elaborada en PowerPoint 2016, por lo que se recomienda utilizar este software o su visor.</a:t>
            </a:r>
          </a:p>
        </p:txBody>
      </p:sp>
      <p:sp>
        <p:nvSpPr>
          <p:cNvPr id="4" name="1 Título">
            <a:extLst>
              <a:ext uri="{FF2B5EF4-FFF2-40B4-BE49-F238E27FC236}">
                <a16:creationId xmlns:a16="http://schemas.microsoft.com/office/drawing/2014/main" id="{F57C1ADC-1C2C-4AAA-A27C-AE1EE889D6EE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235678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93113" cy="695325"/>
          </a:xfrm>
        </p:spPr>
        <p:txBody>
          <a:bodyPr/>
          <a:lstStyle/>
          <a:p>
            <a:pPr algn="ctr" eaLnBrk="1" hangingPunct="1">
              <a:defRPr/>
            </a:pPr>
            <a:r>
              <a:rPr lang="es-AR" sz="4400" dirty="0"/>
              <a:t>Estructura de Datos.</a:t>
            </a:r>
          </a:p>
        </p:txBody>
      </p:sp>
      <p:sp>
        <p:nvSpPr>
          <p:cNvPr id="675844" name="Text Box 4"/>
          <p:cNvSpPr txBox="1">
            <a:spLocks noChangeArrowheads="1"/>
          </p:cNvSpPr>
          <p:nvPr/>
        </p:nvSpPr>
        <p:spPr bwMode="auto">
          <a:xfrm>
            <a:off x="457200" y="1490663"/>
            <a:ext cx="7912100" cy="2043112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MX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Jorge Ignacio Pérez Morales</a:t>
            </a:r>
          </a:p>
          <a:p>
            <a:pPr algn="ctr">
              <a:spcBef>
                <a:spcPct val="50000"/>
              </a:spcBef>
              <a:defRPr/>
            </a:pPr>
            <a:r>
              <a:rPr lang="es-MX" dirty="0"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jorge_ipm@hotmail.com</a:t>
            </a:r>
            <a:endParaRPr lang="es-MX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endParaRPr lang="es-E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Introducción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La recursividad es una poderosa técnica de programación que se puede utilizar como una alternativa a las estructuras de control iterativas.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800" b="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Esta técnica proporciona soluciones simples, elegantes y naturales a problemas que serían más difíciles de comprender de otro modo.</a:t>
            </a:r>
          </a:p>
          <a:p>
            <a:pPr marL="0" indent="0" algn="r"/>
            <a:r>
              <a:rPr lang="es-MX" altLang="es-MX" sz="2800" b="0" dirty="0"/>
              <a:t>(Valls J., 2004)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800" b="0" dirty="0"/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D37F2DCF-3FF2-4D4E-A161-663662B02B89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UC2 Recursividad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539281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Definición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0" indent="0" algn="just" eaLnBrk="0" hangingPunct="0"/>
            <a:r>
              <a:rPr lang="es-MX" altLang="es-MX" sz="2400" b="0" dirty="0">
                <a:solidFill>
                  <a:srgbClr val="FFFFFF"/>
                </a:solidFill>
              </a:rPr>
              <a:t>El termino recursividad se deriva de </a:t>
            </a:r>
            <a:r>
              <a:rPr lang="es-MX" altLang="es-MX" sz="2400" b="0" i="1" dirty="0">
                <a:solidFill>
                  <a:srgbClr val="FFFFFF"/>
                </a:solidFill>
              </a:rPr>
              <a:t>recurrencia o recurrente </a:t>
            </a:r>
            <a:r>
              <a:rPr lang="es-MX" altLang="es-MX" sz="2400" b="0" dirty="0">
                <a:solidFill>
                  <a:srgbClr val="FFFFFF"/>
                </a:solidFill>
              </a:rPr>
              <a:t>que significa:</a:t>
            </a:r>
          </a:p>
          <a:p>
            <a:pPr marL="0" lvl="0" indent="0" algn="just" eaLnBrk="0" hangingPunct="0"/>
            <a:r>
              <a:rPr lang="es-MX" altLang="es-MX" sz="2000" b="0" dirty="0">
                <a:solidFill>
                  <a:srgbClr val="FFFFFF"/>
                </a:solidFill>
              </a:rPr>
              <a:t>recurrencia.</a:t>
            </a:r>
          </a:p>
          <a:p>
            <a:pPr marL="0" lvl="0" indent="0" algn="just" eaLnBrk="0" hangingPunct="0"/>
            <a:r>
              <a:rPr lang="es-MX" altLang="es-MX" sz="2000" b="0" dirty="0">
                <a:solidFill>
                  <a:srgbClr val="FFFFFF"/>
                </a:solidFill>
              </a:rPr>
              <a:t>2. f. Mat. Propiedad d1. f. Cualidad de recurrente.</a:t>
            </a:r>
          </a:p>
          <a:p>
            <a:pPr marL="0" lvl="0" indent="0" algn="just" eaLnBrk="0" hangingPunct="0"/>
            <a:r>
              <a:rPr lang="es-MX" altLang="es-MX" sz="2000" b="0" dirty="0">
                <a:solidFill>
                  <a:srgbClr val="FFFFFF"/>
                </a:solidFill>
              </a:rPr>
              <a:t>de aquellas secuencias en las que cualquier término se puede calcular conociendo los precedentes.</a:t>
            </a:r>
          </a:p>
          <a:p>
            <a:pPr marL="0" lvl="0" indent="0" algn="just" eaLnBrk="0" hangingPunct="0"/>
            <a:endParaRPr lang="es-MX" altLang="es-MX" sz="2000" b="0" dirty="0">
              <a:solidFill>
                <a:srgbClr val="FFFFFF"/>
              </a:solidFill>
            </a:endParaRPr>
          </a:p>
          <a:p>
            <a:pPr marL="0" lvl="0" indent="0" algn="just" eaLnBrk="0" hangingPunct="0"/>
            <a:r>
              <a:rPr lang="es-MX" altLang="es-MX" sz="2000" b="0" dirty="0">
                <a:solidFill>
                  <a:srgbClr val="FFFFFF"/>
                </a:solidFill>
              </a:rPr>
              <a:t>recurrente.</a:t>
            </a:r>
          </a:p>
          <a:p>
            <a:pPr marL="0" lvl="0" indent="0" algn="just" eaLnBrk="0" hangingPunct="0"/>
            <a:r>
              <a:rPr lang="es-MX" altLang="es-MX" sz="2000" b="0" dirty="0">
                <a:solidFill>
                  <a:srgbClr val="FFFFFF"/>
                </a:solidFill>
              </a:rPr>
              <a:t>(Del ant. part. act. de recurrir; recurrens, -entis).</a:t>
            </a:r>
          </a:p>
          <a:p>
            <a:pPr marL="0" lvl="0" indent="0" algn="just" eaLnBrk="0" hangingPunct="0"/>
            <a:r>
              <a:rPr lang="es-MX" altLang="es-MX" sz="2000" b="0" dirty="0">
                <a:solidFill>
                  <a:srgbClr val="FFFFFF"/>
                </a:solidFill>
              </a:rPr>
              <a:t>1. adj. Que recurre.</a:t>
            </a:r>
          </a:p>
          <a:p>
            <a:pPr marL="0" lvl="0" indent="0" algn="just" eaLnBrk="0" hangingPunct="0"/>
            <a:r>
              <a:rPr lang="es-MX" altLang="es-MX" sz="2000" b="0" dirty="0">
                <a:solidFill>
                  <a:srgbClr val="FFFFFF"/>
                </a:solidFill>
              </a:rPr>
              <a:t>2. adj. Que vuelve a ocurrir o a aparecer, especialmente después de un intervalo.</a:t>
            </a:r>
          </a:p>
          <a:p>
            <a:pPr marL="0" lvl="0" indent="0" algn="just" eaLnBrk="0" hangingPunct="0"/>
            <a:r>
              <a:rPr lang="es-MX" altLang="es-MX" sz="2000" b="0" dirty="0">
                <a:solidFill>
                  <a:srgbClr val="FFFFFF"/>
                </a:solidFill>
              </a:rPr>
              <a:t>4. adj. Mat. Dicho de un proceso: Que se repite.</a:t>
            </a:r>
          </a:p>
          <a:p>
            <a:pPr marL="0" lvl="0" indent="0" algn="just" eaLnBrk="0" hangingPunct="0"/>
            <a:endParaRPr lang="es-MX" altLang="es-MX" sz="1800" b="0" dirty="0">
              <a:solidFill>
                <a:srgbClr val="FFFFFF"/>
              </a:solidFill>
            </a:endParaRPr>
          </a:p>
          <a:p>
            <a:pPr marL="0" lvl="0" indent="0" algn="r" eaLnBrk="0" hangingPunct="0"/>
            <a:r>
              <a:rPr lang="es-MX" altLang="es-MX" sz="1400" b="0" dirty="0">
                <a:solidFill>
                  <a:srgbClr val="FFFFFF"/>
                </a:solidFill>
              </a:rPr>
              <a:t>Fuente: Diccionario de la Real Academia</a:t>
            </a: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37542854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Definición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0" indent="0" algn="just" eaLnBrk="0" hangingPunct="0"/>
            <a:r>
              <a:rPr lang="es-MX" altLang="es-MX" sz="2400" b="0" dirty="0">
                <a:solidFill>
                  <a:srgbClr val="FFFFFF"/>
                </a:solidFill>
              </a:rPr>
              <a:t>En programación, según Valls, F. (2003), </a:t>
            </a:r>
            <a:r>
              <a:rPr lang="es-MX" altLang="es-MX" sz="2400" b="0" i="1" dirty="0">
                <a:solidFill>
                  <a:srgbClr val="FFFFFF"/>
                </a:solidFill>
              </a:rPr>
              <a:t>un subprograma (función) es recursivo si contiene llamadas o invocaciones a sí mismo</a:t>
            </a:r>
            <a:r>
              <a:rPr lang="es-MX" altLang="es-MX" sz="2400" b="0" dirty="0">
                <a:solidFill>
                  <a:srgbClr val="FFFFFF"/>
                </a:solidFill>
              </a:rPr>
              <a:t>. Algorítmicamente en un pseudocódigo  su representación se vería así:</a:t>
            </a:r>
            <a:endParaRPr lang="es-MX" altLang="es-MX" sz="1400" b="0" dirty="0">
              <a:solidFill>
                <a:srgbClr val="FFFFFF"/>
              </a:solidFill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AAC563C-5810-4C9A-B369-2FDC37D093C7}"/>
              </a:ext>
            </a:extLst>
          </p:cNvPr>
          <p:cNvSpPr txBox="1"/>
          <p:nvPr/>
        </p:nvSpPr>
        <p:spPr>
          <a:xfrm>
            <a:off x="2411730" y="3429000"/>
            <a:ext cx="442621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Funcion(var1,var2)</a:t>
            </a:r>
          </a:p>
          <a:p>
            <a:r>
              <a:rPr lang="es-MX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Inicio</a:t>
            </a:r>
          </a:p>
          <a:p>
            <a:r>
              <a:rPr lang="es-MX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…</a:t>
            </a:r>
          </a:p>
          <a:p>
            <a:r>
              <a:rPr lang="es-MX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…</a:t>
            </a:r>
          </a:p>
          <a:p>
            <a:r>
              <a:rPr lang="es-MX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Funcion(par1,par2)</a:t>
            </a:r>
          </a:p>
          <a:p>
            <a:r>
              <a:rPr lang="es-MX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…</a:t>
            </a:r>
          </a:p>
          <a:p>
            <a:r>
              <a:rPr lang="es-MX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8751621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Definición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0" indent="0" algn="just" eaLnBrk="0" hangingPunct="0"/>
            <a:r>
              <a:rPr lang="es-MX" altLang="es-MX" sz="2400" b="0" dirty="0">
                <a:solidFill>
                  <a:srgbClr val="FFFFFF"/>
                </a:solidFill>
              </a:rPr>
              <a:t>Joyanes (2010), la define como </a:t>
            </a:r>
            <a:r>
              <a:rPr lang="es-MX" altLang="es-MX" sz="2400" b="0" i="1" dirty="0">
                <a:solidFill>
                  <a:srgbClr val="FFFFFF"/>
                </a:solidFill>
              </a:rPr>
              <a:t>aquella propiedad que posee una función por la cual dicha función puede llamarse a sí misma</a:t>
            </a:r>
            <a:r>
              <a:rPr lang="es-MX" altLang="es-MX" sz="2400" b="0" dirty="0">
                <a:solidFill>
                  <a:srgbClr val="FFFFFF"/>
                </a:solidFill>
              </a:rPr>
              <a:t>. En un diagrama de flujo se representaría:</a:t>
            </a:r>
            <a:endParaRPr lang="es-MX" altLang="es-MX" sz="1400" b="0" dirty="0">
              <a:solidFill>
                <a:srgbClr val="FFFFFF"/>
              </a:solidFill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BD84475-36D4-4E49-B84E-327C8F1A8EB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831" y="3250427"/>
            <a:ext cx="2617470" cy="32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06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Consideraciones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0" indent="0" algn="just" eaLnBrk="0" hangingPunct="0"/>
            <a:r>
              <a:rPr lang="es-MX" altLang="es-MX" sz="2400" b="0" dirty="0">
                <a:solidFill>
                  <a:srgbClr val="FFFFFF"/>
                </a:solidFill>
              </a:rPr>
              <a:t>Es importante considerar que en este tipo de técnica debe incluir un </a:t>
            </a:r>
            <a:r>
              <a:rPr lang="es-MX" altLang="es-MX" sz="2400" b="0" i="1" dirty="0">
                <a:solidFill>
                  <a:srgbClr val="FFFFFF"/>
                </a:solidFill>
              </a:rPr>
              <a:t>componente</a:t>
            </a:r>
            <a:r>
              <a:rPr lang="es-MX" altLang="es-MX" sz="2400" b="0" dirty="0">
                <a:solidFill>
                  <a:srgbClr val="FFFFFF"/>
                </a:solidFill>
              </a:rPr>
              <a:t> </a:t>
            </a:r>
            <a:r>
              <a:rPr lang="es-MX" altLang="es-MX" sz="2400" b="0" i="1" dirty="0">
                <a:solidFill>
                  <a:srgbClr val="FFFFFF"/>
                </a:solidFill>
              </a:rPr>
              <a:t>base</a:t>
            </a:r>
            <a:r>
              <a:rPr lang="es-MX" altLang="es-MX" sz="2400" b="0" dirty="0">
                <a:solidFill>
                  <a:srgbClr val="FFFFFF"/>
                </a:solidFill>
              </a:rPr>
              <a:t> o </a:t>
            </a:r>
            <a:r>
              <a:rPr lang="es-MX" altLang="es-MX" sz="2400" b="0" i="1" dirty="0">
                <a:solidFill>
                  <a:srgbClr val="FFFFFF"/>
                </a:solidFill>
              </a:rPr>
              <a:t>condición de salida</a:t>
            </a:r>
            <a:r>
              <a:rPr lang="es-MX" altLang="es-MX" sz="2400" b="0" dirty="0">
                <a:solidFill>
                  <a:srgbClr val="FFFFFF"/>
                </a:solidFill>
              </a:rPr>
              <a:t>, de lo contrario se produciría una condición infinita. </a:t>
            </a:r>
            <a:endParaRPr lang="es-MX" altLang="es-MX" sz="1400" b="0" dirty="0">
              <a:solidFill>
                <a:srgbClr val="FFFFFF"/>
              </a:solidFill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  <p:sp>
        <p:nvSpPr>
          <p:cNvPr id="4" name="Bocadillo: rectángulo 3">
            <a:extLst>
              <a:ext uri="{FF2B5EF4-FFF2-40B4-BE49-F238E27FC236}">
                <a16:creationId xmlns:a16="http://schemas.microsoft.com/office/drawing/2014/main" id="{2B0712CC-A5B3-4E9E-9F64-479FD363E196}"/>
              </a:ext>
            </a:extLst>
          </p:cNvPr>
          <p:cNvSpPr/>
          <p:nvPr/>
        </p:nvSpPr>
        <p:spPr bwMode="auto">
          <a:xfrm>
            <a:off x="500063" y="3381534"/>
            <a:ext cx="2327910" cy="2062745"/>
          </a:xfrm>
          <a:prstGeom prst="wedgeRectCallout">
            <a:avLst>
              <a:gd name="adj1" fmla="val 103069"/>
              <a:gd name="adj2" fmla="val -1226"/>
            </a:avLst>
          </a:prstGeom>
          <a:noFill/>
          <a:ln w="222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La expresión que se genere para la condición, será la que determine SI la función se vuelve a invocar o NO y dependerá del problema a resolver.</a:t>
            </a:r>
            <a:endParaRPr kumimoji="0" lang="es-MX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66505DC-4973-4F7B-8D09-C41813F069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6877" y="3152331"/>
            <a:ext cx="2765293" cy="347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68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Naturaleza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0" indent="0" algn="just" eaLnBrk="0" hangingPunct="0"/>
            <a:r>
              <a:rPr lang="es-MX" altLang="es-MX" sz="2400" b="0" dirty="0">
                <a:solidFill>
                  <a:srgbClr val="FFFFFF"/>
                </a:solidFill>
              </a:rPr>
              <a:t>La recursión tiene presencia en diversas circunstancias y situaciones en la vida ordinaria, las siguientes imágenes son un ejemplo de ello:</a:t>
            </a:r>
            <a:endParaRPr lang="es-MX" altLang="es-MX" sz="1400" b="0" dirty="0">
              <a:solidFill>
                <a:srgbClr val="FFFFFF"/>
              </a:solidFill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DA255275-A415-4ABC-90DD-78AB72E2882F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000" b="0" kern="0" dirty="0"/>
              <a:t>UC2 Recursividad Tema 1. Definición y naturaleza</a:t>
            </a:r>
            <a:endParaRPr lang="es-MX" sz="3000" dirty="0"/>
          </a:p>
        </p:txBody>
      </p:sp>
      <p:pic>
        <p:nvPicPr>
          <p:cNvPr id="10" name="Picture 5" descr="Imagen recursiva formada por un triángulo. Cada triángulo está compuesto de otros más pequeños, compuestos a su vez de la misma estructura recursiva.">
            <a:hlinkClick r:id="rId3" tooltip="Imagen recursiva formada por un triángulo. Cada triángulo está compuesto de otros más pequeños, compuestos a su vez de la misma estructura recursiva."/>
            <a:extLst>
              <a:ext uri="{FF2B5EF4-FFF2-40B4-BE49-F238E27FC236}">
                <a16:creationId xmlns:a16="http://schemas.microsoft.com/office/drawing/2014/main" id="{A949F560-CF78-4EE9-A825-F65600DD9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294" y="3144095"/>
            <a:ext cx="3406803" cy="2946733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1" name="Bocadillo: rectángulo 10">
            <a:extLst>
              <a:ext uri="{FF2B5EF4-FFF2-40B4-BE49-F238E27FC236}">
                <a16:creationId xmlns:a16="http://schemas.microsoft.com/office/drawing/2014/main" id="{BC4F6CD5-057C-43FF-8487-A25D91BD47F0}"/>
              </a:ext>
            </a:extLst>
          </p:cNvPr>
          <p:cNvSpPr/>
          <p:nvPr/>
        </p:nvSpPr>
        <p:spPr bwMode="auto">
          <a:xfrm flipH="1">
            <a:off x="5178743" y="3580237"/>
            <a:ext cx="3184207" cy="1570303"/>
          </a:xfrm>
          <a:prstGeom prst="wedgeRectCallout">
            <a:avLst>
              <a:gd name="adj1" fmla="val 77583"/>
              <a:gd name="adj2" fmla="val 46814"/>
            </a:avLst>
          </a:prstGeom>
          <a:noFill/>
          <a:ln w="222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Imagen recursiva formada por un triangulo. Cada triangulo esta compuesto de otros más pequeños, compuestas a su vez de la misma estructura recursiva.</a:t>
            </a:r>
            <a:endParaRPr kumimoji="0" lang="es-MX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890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VS_NET Launch Template">
  <a:themeElements>
    <a:clrScheme name="1_VS_NET Launch Template 1">
      <a:dk1>
        <a:srgbClr val="000000"/>
      </a:dk1>
      <a:lt1>
        <a:srgbClr val="FFFFFF"/>
      </a:lt1>
      <a:dk2>
        <a:srgbClr val="00478E"/>
      </a:dk2>
      <a:lt2>
        <a:srgbClr val="FFCC29"/>
      </a:lt2>
      <a:accent1>
        <a:srgbClr val="FCEB98"/>
      </a:accent1>
      <a:accent2>
        <a:srgbClr val="6699FF"/>
      </a:accent2>
      <a:accent3>
        <a:srgbClr val="AAB1C6"/>
      </a:accent3>
      <a:accent4>
        <a:srgbClr val="DADADA"/>
      </a:accent4>
      <a:accent5>
        <a:srgbClr val="FDF3CA"/>
      </a:accent5>
      <a:accent6>
        <a:srgbClr val="5C8AE7"/>
      </a:accent6>
      <a:hlink>
        <a:srgbClr val="66CC66"/>
      </a:hlink>
      <a:folHlink>
        <a:srgbClr val="FA7438"/>
      </a:folHlink>
    </a:clrScheme>
    <a:fontScheme name="1_VS_NET Launch Template">
      <a:majorFont>
        <a:latin typeface="Franklin Gothic Medium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lnDef>
  </a:objectDefaults>
  <a:extraClrSchemeLst>
    <a:extraClrScheme>
      <a:clrScheme name="1_VS_NET Launch Template 1">
        <a:dk1>
          <a:srgbClr val="000000"/>
        </a:dk1>
        <a:lt1>
          <a:srgbClr val="FFFFFF"/>
        </a:lt1>
        <a:dk2>
          <a:srgbClr val="00478E"/>
        </a:dk2>
        <a:lt2>
          <a:srgbClr val="FFCC29"/>
        </a:lt2>
        <a:accent1>
          <a:srgbClr val="FCEB98"/>
        </a:accent1>
        <a:accent2>
          <a:srgbClr val="6699FF"/>
        </a:accent2>
        <a:accent3>
          <a:srgbClr val="AAB1C6"/>
        </a:accent3>
        <a:accent4>
          <a:srgbClr val="DADADA"/>
        </a:accent4>
        <a:accent5>
          <a:srgbClr val="FDF3CA"/>
        </a:accent5>
        <a:accent6>
          <a:srgbClr val="5C8AE7"/>
        </a:accent6>
        <a:hlink>
          <a:srgbClr val="66CC66"/>
        </a:hlink>
        <a:folHlink>
          <a:srgbClr val="FA743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VP_GlobalSummit_Template">
  <a:themeElements>
    <a:clrScheme name="MVP_GlobalSummit_Template 1">
      <a:dk1>
        <a:srgbClr val="000000"/>
      </a:dk1>
      <a:lt1>
        <a:srgbClr val="FFFFFF"/>
      </a:lt1>
      <a:dk2>
        <a:srgbClr val="003399"/>
      </a:dk2>
      <a:lt2>
        <a:srgbClr val="FFB601"/>
      </a:lt2>
      <a:accent1>
        <a:srgbClr val="F7E993"/>
      </a:accent1>
      <a:accent2>
        <a:srgbClr val="66CC66"/>
      </a:accent2>
      <a:accent3>
        <a:srgbClr val="AAADCA"/>
      </a:accent3>
      <a:accent4>
        <a:srgbClr val="DADADA"/>
      </a:accent4>
      <a:accent5>
        <a:srgbClr val="FAF2C8"/>
      </a:accent5>
      <a:accent6>
        <a:srgbClr val="5CB95C"/>
      </a:accent6>
      <a:hlink>
        <a:srgbClr val="1D509B"/>
      </a:hlink>
      <a:folHlink>
        <a:srgbClr val="FF6633"/>
      </a:folHlink>
    </a:clrScheme>
    <a:fontScheme name="MVP_GlobalSummit_Template">
      <a:majorFont>
        <a:latin typeface="Segoe Semibold"/>
        <a:ea typeface=""/>
        <a:cs typeface=""/>
      </a:majorFont>
      <a:minorFont>
        <a:latin typeface="Segoe Semi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lnDef>
  </a:objectDefaults>
  <a:extraClrSchemeLst>
    <a:extraClrScheme>
      <a:clrScheme name="MVP_GlobalSummit_Template 1">
        <a:dk1>
          <a:srgbClr val="000000"/>
        </a:dk1>
        <a:lt1>
          <a:srgbClr val="FFFFFF"/>
        </a:lt1>
        <a:dk2>
          <a:srgbClr val="003399"/>
        </a:dk2>
        <a:lt2>
          <a:srgbClr val="FFB601"/>
        </a:lt2>
        <a:accent1>
          <a:srgbClr val="F7E993"/>
        </a:accent1>
        <a:accent2>
          <a:srgbClr val="66CC66"/>
        </a:accent2>
        <a:accent3>
          <a:srgbClr val="AAADCA"/>
        </a:accent3>
        <a:accent4>
          <a:srgbClr val="DADADA"/>
        </a:accent4>
        <a:accent5>
          <a:srgbClr val="FAF2C8"/>
        </a:accent5>
        <a:accent6>
          <a:srgbClr val="5CB95C"/>
        </a:accent6>
        <a:hlink>
          <a:srgbClr val="1D509B"/>
        </a:hlink>
        <a:folHlink>
          <a:srgbClr val="FF663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VP_GlobalSummit_Template">
  <a:themeElements>
    <a:clrScheme name="1_MVP_GlobalSummit_Template 1">
      <a:dk1>
        <a:srgbClr val="000000"/>
      </a:dk1>
      <a:lt1>
        <a:srgbClr val="FFFFFF"/>
      </a:lt1>
      <a:dk2>
        <a:srgbClr val="003399"/>
      </a:dk2>
      <a:lt2>
        <a:srgbClr val="FFB601"/>
      </a:lt2>
      <a:accent1>
        <a:srgbClr val="F7E993"/>
      </a:accent1>
      <a:accent2>
        <a:srgbClr val="66CC66"/>
      </a:accent2>
      <a:accent3>
        <a:srgbClr val="AAADCA"/>
      </a:accent3>
      <a:accent4>
        <a:srgbClr val="DADADA"/>
      </a:accent4>
      <a:accent5>
        <a:srgbClr val="FAF2C8"/>
      </a:accent5>
      <a:accent6>
        <a:srgbClr val="5CB95C"/>
      </a:accent6>
      <a:hlink>
        <a:srgbClr val="1D509B"/>
      </a:hlink>
      <a:folHlink>
        <a:srgbClr val="FF6633"/>
      </a:folHlink>
    </a:clrScheme>
    <a:fontScheme name="1_MVP_GlobalSummit_Template">
      <a:majorFont>
        <a:latin typeface="Segoe Semibold"/>
        <a:ea typeface=""/>
        <a:cs typeface=""/>
      </a:majorFont>
      <a:minorFont>
        <a:latin typeface="Segoe Semi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lnDef>
  </a:objectDefaults>
  <a:extraClrSchemeLst>
    <a:extraClrScheme>
      <a:clrScheme name="1_MVP_GlobalSummit_Template 1">
        <a:dk1>
          <a:srgbClr val="000000"/>
        </a:dk1>
        <a:lt1>
          <a:srgbClr val="FFFFFF"/>
        </a:lt1>
        <a:dk2>
          <a:srgbClr val="003399"/>
        </a:dk2>
        <a:lt2>
          <a:srgbClr val="FFB601"/>
        </a:lt2>
        <a:accent1>
          <a:srgbClr val="F7E993"/>
        </a:accent1>
        <a:accent2>
          <a:srgbClr val="66CC66"/>
        </a:accent2>
        <a:accent3>
          <a:srgbClr val="AAADCA"/>
        </a:accent3>
        <a:accent4>
          <a:srgbClr val="DADADA"/>
        </a:accent4>
        <a:accent5>
          <a:srgbClr val="FAF2C8"/>
        </a:accent5>
        <a:accent6>
          <a:srgbClr val="5CB95C"/>
        </a:accent6>
        <a:hlink>
          <a:srgbClr val="1D509B"/>
        </a:hlink>
        <a:folHlink>
          <a:srgbClr val="FF663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15057</TotalTime>
  <Words>2036</Words>
  <Application>Microsoft Office PowerPoint</Application>
  <PresentationFormat>Presentación en pantalla (4:3)</PresentationFormat>
  <Paragraphs>243</Paragraphs>
  <Slides>35</Slides>
  <Notes>35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35</vt:i4>
      </vt:variant>
    </vt:vector>
  </HeadingPairs>
  <TitlesOfParts>
    <vt:vector size="48" baseType="lpstr">
      <vt:lpstr>Arial</vt:lpstr>
      <vt:lpstr>Cambria Math</vt:lpstr>
      <vt:lpstr>Courier New</vt:lpstr>
      <vt:lpstr>Franklin Gothic Book</vt:lpstr>
      <vt:lpstr>Franklin Gothic Medium</vt:lpstr>
      <vt:lpstr>Segoe</vt:lpstr>
      <vt:lpstr>Segoe Semibold</vt:lpstr>
      <vt:lpstr>Times New Roman</vt:lpstr>
      <vt:lpstr>Wingdings</vt:lpstr>
      <vt:lpstr>Wingdings 2</vt:lpstr>
      <vt:lpstr>1_VS_NET Launch Template</vt:lpstr>
      <vt:lpstr>MVP_GlobalSummit_Template</vt:lpstr>
      <vt:lpstr>1_MVP_GlobalSummit_Template</vt:lpstr>
      <vt:lpstr>UA.- Estructura de Datos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Estructura de Datos.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DCE - Estrella 0</dc:title>
  <dc:subject>Fundamentos de la Programacion</dc:subject>
  <dc:creator>FCA</dc:creator>
  <cp:lastModifiedBy>PersonalJV</cp:lastModifiedBy>
  <cp:revision>520</cp:revision>
  <dcterms:created xsi:type="dcterms:W3CDTF">2001-08-07T20:53:21Z</dcterms:created>
  <dcterms:modified xsi:type="dcterms:W3CDTF">2018-09-28T10:50:18Z</dcterms:modified>
</cp:coreProperties>
</file>