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8"/>
  </p:notesMasterIdLst>
  <p:sldIdLst>
    <p:sldId id="302" r:id="rId2"/>
    <p:sldId id="303" r:id="rId3"/>
    <p:sldId id="305" r:id="rId4"/>
    <p:sldId id="301" r:id="rId5"/>
    <p:sldId id="304" r:id="rId6"/>
    <p:sldId id="257" r:id="rId7"/>
    <p:sldId id="258" r:id="rId8"/>
    <p:sldId id="297" r:id="rId9"/>
    <p:sldId id="298" r:id="rId10"/>
    <p:sldId id="299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85" r:id="rId24"/>
    <p:sldId id="274" r:id="rId25"/>
    <p:sldId id="275" r:id="rId26"/>
    <p:sldId id="276" r:id="rId27"/>
    <p:sldId id="277" r:id="rId28"/>
    <p:sldId id="286" r:id="rId29"/>
    <p:sldId id="287" r:id="rId30"/>
    <p:sldId id="288" r:id="rId31"/>
    <p:sldId id="289" r:id="rId32"/>
    <p:sldId id="290" r:id="rId33"/>
    <p:sldId id="292" r:id="rId34"/>
    <p:sldId id="278" r:id="rId35"/>
    <p:sldId id="306" r:id="rId36"/>
    <p:sldId id="307" r:id="rId3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267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D0BE1B-3B69-4066-AE09-FCDD6460B90F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0EF17B0-D2F8-4243-9293-5DA1B8862B7E}">
      <dgm:prSet phldrT="[Texto]"/>
      <dgm:spPr/>
      <dgm:t>
        <a:bodyPr/>
        <a:lstStyle/>
        <a:p>
          <a:endParaRPr lang="es-MX" dirty="0" smtClean="0">
            <a:solidFill>
              <a:schemeClr val="tx1"/>
            </a:solidFill>
          </a:endParaRPr>
        </a:p>
        <a:p>
          <a:r>
            <a:rPr lang="es-MX" b="1" dirty="0" smtClean="0">
              <a:solidFill>
                <a:schemeClr val="accent4">
                  <a:lumMod val="75000"/>
                </a:schemeClr>
              </a:solidFill>
            </a:rPr>
            <a:t>La </a:t>
          </a:r>
          <a:r>
            <a:rPr lang="es-MX" b="1" dirty="0" smtClean="0">
              <a:solidFill>
                <a:schemeClr val="accent4">
                  <a:lumMod val="75000"/>
                </a:schemeClr>
              </a:solidFill>
            </a:rPr>
            <a:t>naturaleza misma</a:t>
          </a:r>
          <a:r>
            <a:rPr lang="es-MX" b="1" dirty="0" smtClean="0">
              <a:solidFill>
                <a:schemeClr val="accent4">
                  <a:lumMod val="75000"/>
                </a:schemeClr>
              </a:solidFill>
            </a:rPr>
            <a:t>.</a:t>
          </a:r>
        </a:p>
        <a:p>
          <a:endParaRPr lang="es-MX" b="1" dirty="0" smtClean="0">
            <a:solidFill>
              <a:schemeClr val="accent4">
                <a:lumMod val="75000"/>
              </a:schemeClr>
            </a:solidFill>
          </a:endParaRPr>
        </a:p>
        <a:p>
          <a:endParaRPr lang="es-MX" b="1" dirty="0" smtClean="0">
            <a:solidFill>
              <a:schemeClr val="accent4">
                <a:lumMod val="75000"/>
              </a:schemeClr>
            </a:solidFill>
          </a:endParaRPr>
        </a:p>
        <a:p>
          <a:r>
            <a:rPr lang="es-MX" dirty="0" smtClean="0">
              <a:solidFill>
                <a:schemeClr val="bg2">
                  <a:lumMod val="50000"/>
                </a:schemeClr>
              </a:solidFill>
            </a:rPr>
            <a:t>(</a:t>
          </a:r>
          <a:r>
            <a:rPr lang="es-MX" dirty="0" smtClean="0">
              <a:solidFill>
                <a:schemeClr val="bg2">
                  <a:lumMod val="50000"/>
                </a:schemeClr>
              </a:solidFill>
            </a:rPr>
            <a:t>Lo tangible)</a:t>
          </a:r>
          <a:endParaRPr lang="es-MX" dirty="0">
            <a:solidFill>
              <a:schemeClr val="bg2">
                <a:lumMod val="50000"/>
              </a:schemeClr>
            </a:solidFill>
          </a:endParaRPr>
        </a:p>
      </dgm:t>
    </dgm:pt>
    <dgm:pt modelId="{8B267A96-A0FE-4F46-A547-4CBBE7B8EFB9}" type="parTrans" cxnId="{87F8FEA9-08AB-4CFD-BBD1-CCF6DD2579D7}">
      <dgm:prSet/>
      <dgm:spPr/>
      <dgm:t>
        <a:bodyPr/>
        <a:lstStyle/>
        <a:p>
          <a:endParaRPr lang="es-MX"/>
        </a:p>
      </dgm:t>
    </dgm:pt>
    <dgm:pt modelId="{D5706DC7-B816-4698-8004-F46734E3D492}" type="sibTrans" cxnId="{87F8FEA9-08AB-4CFD-BBD1-CCF6DD2579D7}">
      <dgm:prSet/>
      <dgm:spPr/>
      <dgm:t>
        <a:bodyPr/>
        <a:lstStyle/>
        <a:p>
          <a:endParaRPr lang="es-MX"/>
        </a:p>
      </dgm:t>
    </dgm:pt>
    <dgm:pt modelId="{DADCD8EB-7B86-40B9-80FB-B0EDDB45CB66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D4F87DD8-1588-4AB7-9811-B9CC640B04A6}" type="parTrans" cxnId="{8F39879D-9897-4657-8DD9-A8FFBFA2BBAF}">
      <dgm:prSet/>
      <dgm:spPr/>
      <dgm:t>
        <a:bodyPr/>
        <a:lstStyle/>
        <a:p>
          <a:endParaRPr lang="es-MX"/>
        </a:p>
      </dgm:t>
    </dgm:pt>
    <dgm:pt modelId="{CF0E5784-8DC5-415F-9743-49F3397E9F84}" type="sibTrans" cxnId="{8F39879D-9897-4657-8DD9-A8FFBFA2BBAF}">
      <dgm:prSet/>
      <dgm:spPr/>
      <dgm:t>
        <a:bodyPr/>
        <a:lstStyle/>
        <a:p>
          <a:endParaRPr lang="es-MX"/>
        </a:p>
      </dgm:t>
    </dgm:pt>
    <dgm:pt modelId="{8C06F7F4-02F5-4B44-B1F7-9453C3FC7853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Los conocimientos que tenemos sobre ella.</a:t>
          </a:r>
        </a:p>
        <a:p>
          <a:endParaRPr lang="es-MX" dirty="0" smtClean="0"/>
        </a:p>
        <a:p>
          <a:r>
            <a:rPr lang="es-MX" dirty="0" smtClean="0"/>
            <a:t>(Lo intangible)</a:t>
          </a:r>
          <a:endParaRPr lang="es-MX" dirty="0"/>
        </a:p>
      </dgm:t>
    </dgm:pt>
    <dgm:pt modelId="{44B149E0-2507-48A9-AD18-CF5B371358C6}" type="parTrans" cxnId="{E5523E69-A747-452A-B572-FCCBC2E70651}">
      <dgm:prSet/>
      <dgm:spPr/>
      <dgm:t>
        <a:bodyPr/>
        <a:lstStyle/>
        <a:p>
          <a:endParaRPr lang="es-MX"/>
        </a:p>
      </dgm:t>
    </dgm:pt>
    <dgm:pt modelId="{BC396246-9813-4890-A5F3-3C424889AA80}" type="sibTrans" cxnId="{E5523E69-A747-452A-B572-FCCBC2E70651}">
      <dgm:prSet/>
      <dgm:spPr/>
      <dgm:t>
        <a:bodyPr/>
        <a:lstStyle/>
        <a:p>
          <a:endParaRPr lang="es-MX"/>
        </a:p>
      </dgm:t>
    </dgm:pt>
    <dgm:pt modelId="{E44C9743-A49D-44A3-A8E9-6BF53E788507}">
      <dgm:prSet phldrT="[Texto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48189325-5B12-42BF-8198-776F3B9AA370}" type="sibTrans" cxnId="{0197479F-ADF1-4BC2-BFBD-0437F7815014}">
      <dgm:prSet/>
      <dgm:spPr/>
      <dgm:t>
        <a:bodyPr/>
        <a:lstStyle/>
        <a:p>
          <a:endParaRPr lang="es-MX"/>
        </a:p>
      </dgm:t>
    </dgm:pt>
    <dgm:pt modelId="{29D49B1A-F271-44C5-89DF-9EC0A910063A}" type="parTrans" cxnId="{0197479F-ADF1-4BC2-BFBD-0437F7815014}">
      <dgm:prSet/>
      <dgm:spPr/>
      <dgm:t>
        <a:bodyPr/>
        <a:lstStyle/>
        <a:p>
          <a:endParaRPr lang="es-MX"/>
        </a:p>
      </dgm:t>
    </dgm:pt>
    <dgm:pt modelId="{D48B5296-B3F1-4200-8508-6DB834BFEABC}" type="pres">
      <dgm:prSet presAssocID="{CFD0BE1B-3B69-4066-AE09-FCDD6460B9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22C39EB-0410-4D04-8D24-9CC3D4050B36}" type="pres">
      <dgm:prSet presAssocID="{E44C9743-A49D-44A3-A8E9-6BF53E788507}" presName="compositeNode" presStyleCnt="0">
        <dgm:presLayoutVars>
          <dgm:bulletEnabled val="1"/>
        </dgm:presLayoutVars>
      </dgm:prSet>
      <dgm:spPr/>
    </dgm:pt>
    <dgm:pt modelId="{B5C6C255-045E-4C95-9D0A-25BC52D3673E}" type="pres">
      <dgm:prSet presAssocID="{E44C9743-A49D-44A3-A8E9-6BF53E788507}" presName="bgRect" presStyleLbl="node1" presStyleIdx="0" presStyleCnt="2" custLinFactNeighborX="217" custLinFactNeighborY="-418"/>
      <dgm:spPr/>
      <dgm:t>
        <a:bodyPr/>
        <a:lstStyle/>
        <a:p>
          <a:endParaRPr lang="es-MX"/>
        </a:p>
      </dgm:t>
    </dgm:pt>
    <dgm:pt modelId="{0EB254DB-FA2D-4533-853C-85A89B689162}" type="pres">
      <dgm:prSet presAssocID="{E44C9743-A49D-44A3-A8E9-6BF53E788507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295207-255B-4878-8E22-2E90CD6493FB}" type="pres">
      <dgm:prSet presAssocID="{E44C9743-A49D-44A3-A8E9-6BF53E788507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B47230-A127-41CB-9075-26D066DFA3EE}" type="pres">
      <dgm:prSet presAssocID="{48189325-5B12-42BF-8198-776F3B9AA370}" presName="hSp" presStyleCnt="0"/>
      <dgm:spPr/>
    </dgm:pt>
    <dgm:pt modelId="{372B2AD0-5613-4E2E-B4CF-39D78A04EB6B}" type="pres">
      <dgm:prSet presAssocID="{48189325-5B12-42BF-8198-776F3B9AA370}" presName="vProcSp" presStyleCnt="0"/>
      <dgm:spPr/>
    </dgm:pt>
    <dgm:pt modelId="{BEF0DA54-5B67-402B-8F38-F866F0FABBF2}" type="pres">
      <dgm:prSet presAssocID="{48189325-5B12-42BF-8198-776F3B9AA370}" presName="vSp1" presStyleCnt="0"/>
      <dgm:spPr/>
    </dgm:pt>
    <dgm:pt modelId="{638ADC33-13D4-4661-A2AC-1722C8FF8820}" type="pres">
      <dgm:prSet presAssocID="{48189325-5B12-42BF-8198-776F3B9AA370}" presName="simulatedConn" presStyleLbl="solidFgAcc1" presStyleIdx="0" presStyleCnt="1"/>
      <dgm:spPr/>
    </dgm:pt>
    <dgm:pt modelId="{2D81EB35-8FC1-4008-9A70-BF7265C00054}" type="pres">
      <dgm:prSet presAssocID="{48189325-5B12-42BF-8198-776F3B9AA370}" presName="vSp2" presStyleCnt="0"/>
      <dgm:spPr/>
    </dgm:pt>
    <dgm:pt modelId="{BD6826F0-BDA7-4599-9972-1B0C0096E789}" type="pres">
      <dgm:prSet presAssocID="{48189325-5B12-42BF-8198-776F3B9AA370}" presName="sibTrans" presStyleCnt="0"/>
      <dgm:spPr/>
    </dgm:pt>
    <dgm:pt modelId="{0ECB5E61-81CF-40A0-8DA8-40572CBA9779}" type="pres">
      <dgm:prSet presAssocID="{DADCD8EB-7B86-40B9-80FB-B0EDDB45CB66}" presName="compositeNode" presStyleCnt="0">
        <dgm:presLayoutVars>
          <dgm:bulletEnabled val="1"/>
        </dgm:presLayoutVars>
      </dgm:prSet>
      <dgm:spPr/>
    </dgm:pt>
    <dgm:pt modelId="{A6034ABA-6ECA-463A-B5E4-45915501BC3A}" type="pres">
      <dgm:prSet presAssocID="{DADCD8EB-7B86-40B9-80FB-B0EDDB45CB66}" presName="bgRect" presStyleLbl="node1" presStyleIdx="1" presStyleCnt="2"/>
      <dgm:spPr/>
      <dgm:t>
        <a:bodyPr/>
        <a:lstStyle/>
        <a:p>
          <a:endParaRPr lang="es-MX"/>
        </a:p>
      </dgm:t>
    </dgm:pt>
    <dgm:pt modelId="{3F8B7210-E518-4711-996A-FCA964232008}" type="pres">
      <dgm:prSet presAssocID="{DADCD8EB-7B86-40B9-80FB-B0EDDB45CB66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D3AD22-1F0D-4402-8B2C-E2539101C926}" type="pres">
      <dgm:prSet presAssocID="{DADCD8EB-7B86-40B9-80FB-B0EDDB45CB66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B332FC-7F43-417C-825B-BB56D2C48CEA}" type="presOf" srcId="{DADCD8EB-7B86-40B9-80FB-B0EDDB45CB66}" destId="{3F8B7210-E518-4711-996A-FCA964232008}" srcOrd="1" destOrd="0" presId="urn:microsoft.com/office/officeart/2005/8/layout/hProcess7"/>
    <dgm:cxn modelId="{87F8FEA9-08AB-4CFD-BBD1-CCF6DD2579D7}" srcId="{E44C9743-A49D-44A3-A8E9-6BF53E788507}" destId="{B0EF17B0-D2F8-4243-9293-5DA1B8862B7E}" srcOrd="0" destOrd="0" parTransId="{8B267A96-A0FE-4F46-A547-4CBBE7B8EFB9}" sibTransId="{D5706DC7-B816-4698-8004-F46734E3D492}"/>
    <dgm:cxn modelId="{D74D6142-7D16-4DAE-AAA3-6C9A4388402A}" type="presOf" srcId="{8C06F7F4-02F5-4B44-B1F7-9453C3FC7853}" destId="{00D3AD22-1F0D-4402-8B2C-E2539101C926}" srcOrd="0" destOrd="0" presId="urn:microsoft.com/office/officeart/2005/8/layout/hProcess7"/>
    <dgm:cxn modelId="{8F39879D-9897-4657-8DD9-A8FFBFA2BBAF}" srcId="{CFD0BE1B-3B69-4066-AE09-FCDD6460B90F}" destId="{DADCD8EB-7B86-40B9-80FB-B0EDDB45CB66}" srcOrd="1" destOrd="0" parTransId="{D4F87DD8-1588-4AB7-9811-B9CC640B04A6}" sibTransId="{CF0E5784-8DC5-415F-9743-49F3397E9F84}"/>
    <dgm:cxn modelId="{F5F53D3F-CF37-493B-A1FB-D86591CDADD6}" type="presOf" srcId="{B0EF17B0-D2F8-4243-9293-5DA1B8862B7E}" destId="{27295207-255B-4878-8E22-2E90CD6493FB}" srcOrd="0" destOrd="0" presId="urn:microsoft.com/office/officeart/2005/8/layout/hProcess7"/>
    <dgm:cxn modelId="{5B314F8B-235B-4645-BCD7-C19D641D57BA}" type="presOf" srcId="{CFD0BE1B-3B69-4066-AE09-FCDD6460B90F}" destId="{D48B5296-B3F1-4200-8508-6DB834BFEABC}" srcOrd="0" destOrd="0" presId="urn:microsoft.com/office/officeart/2005/8/layout/hProcess7"/>
    <dgm:cxn modelId="{0EA3BB91-E219-4EE8-AC6D-F75F3C18AC03}" type="presOf" srcId="{E44C9743-A49D-44A3-A8E9-6BF53E788507}" destId="{0EB254DB-FA2D-4533-853C-85A89B689162}" srcOrd="1" destOrd="0" presId="urn:microsoft.com/office/officeart/2005/8/layout/hProcess7"/>
    <dgm:cxn modelId="{6374DD85-46DC-4A31-85D8-26EE0BDFA8A8}" type="presOf" srcId="{DADCD8EB-7B86-40B9-80FB-B0EDDB45CB66}" destId="{A6034ABA-6ECA-463A-B5E4-45915501BC3A}" srcOrd="0" destOrd="0" presId="urn:microsoft.com/office/officeart/2005/8/layout/hProcess7"/>
    <dgm:cxn modelId="{A5B3FAA7-3A7A-495D-B1EA-B18F2C1D4C2F}" type="presOf" srcId="{E44C9743-A49D-44A3-A8E9-6BF53E788507}" destId="{B5C6C255-045E-4C95-9D0A-25BC52D3673E}" srcOrd="0" destOrd="0" presId="urn:microsoft.com/office/officeart/2005/8/layout/hProcess7"/>
    <dgm:cxn modelId="{E5523E69-A747-452A-B572-FCCBC2E70651}" srcId="{DADCD8EB-7B86-40B9-80FB-B0EDDB45CB66}" destId="{8C06F7F4-02F5-4B44-B1F7-9453C3FC7853}" srcOrd="0" destOrd="0" parTransId="{44B149E0-2507-48A9-AD18-CF5B371358C6}" sibTransId="{BC396246-9813-4890-A5F3-3C424889AA80}"/>
    <dgm:cxn modelId="{0197479F-ADF1-4BC2-BFBD-0437F7815014}" srcId="{CFD0BE1B-3B69-4066-AE09-FCDD6460B90F}" destId="{E44C9743-A49D-44A3-A8E9-6BF53E788507}" srcOrd="0" destOrd="0" parTransId="{29D49B1A-F271-44C5-89DF-9EC0A910063A}" sibTransId="{48189325-5B12-42BF-8198-776F3B9AA370}"/>
    <dgm:cxn modelId="{F084D66F-41A1-418E-A6B5-CC9A6B9A54C6}" type="presParOf" srcId="{D48B5296-B3F1-4200-8508-6DB834BFEABC}" destId="{722C39EB-0410-4D04-8D24-9CC3D4050B36}" srcOrd="0" destOrd="0" presId="urn:microsoft.com/office/officeart/2005/8/layout/hProcess7"/>
    <dgm:cxn modelId="{00AB8E6C-07A3-4C04-8F99-673E3AFAB895}" type="presParOf" srcId="{722C39EB-0410-4D04-8D24-9CC3D4050B36}" destId="{B5C6C255-045E-4C95-9D0A-25BC52D3673E}" srcOrd="0" destOrd="0" presId="urn:microsoft.com/office/officeart/2005/8/layout/hProcess7"/>
    <dgm:cxn modelId="{8318D2CB-28A7-4C63-A52A-3A0080CAA61F}" type="presParOf" srcId="{722C39EB-0410-4D04-8D24-9CC3D4050B36}" destId="{0EB254DB-FA2D-4533-853C-85A89B689162}" srcOrd="1" destOrd="0" presId="urn:microsoft.com/office/officeart/2005/8/layout/hProcess7"/>
    <dgm:cxn modelId="{7F09D02F-EBEE-482B-B784-EC2B7804444E}" type="presParOf" srcId="{722C39EB-0410-4D04-8D24-9CC3D4050B36}" destId="{27295207-255B-4878-8E22-2E90CD6493FB}" srcOrd="2" destOrd="0" presId="urn:microsoft.com/office/officeart/2005/8/layout/hProcess7"/>
    <dgm:cxn modelId="{14D66D32-375B-42E0-900E-18630D1420B0}" type="presParOf" srcId="{D48B5296-B3F1-4200-8508-6DB834BFEABC}" destId="{D5B47230-A127-41CB-9075-26D066DFA3EE}" srcOrd="1" destOrd="0" presId="urn:microsoft.com/office/officeart/2005/8/layout/hProcess7"/>
    <dgm:cxn modelId="{BB156B28-2D79-4F4C-92C6-6A52F9E3CC00}" type="presParOf" srcId="{D48B5296-B3F1-4200-8508-6DB834BFEABC}" destId="{372B2AD0-5613-4E2E-B4CF-39D78A04EB6B}" srcOrd="2" destOrd="0" presId="urn:microsoft.com/office/officeart/2005/8/layout/hProcess7"/>
    <dgm:cxn modelId="{45C3B687-6EE7-4930-874B-C8344C0BE3D4}" type="presParOf" srcId="{372B2AD0-5613-4E2E-B4CF-39D78A04EB6B}" destId="{BEF0DA54-5B67-402B-8F38-F866F0FABBF2}" srcOrd="0" destOrd="0" presId="urn:microsoft.com/office/officeart/2005/8/layout/hProcess7"/>
    <dgm:cxn modelId="{2E8E11DC-69B4-47B4-A734-74036E1015ED}" type="presParOf" srcId="{372B2AD0-5613-4E2E-B4CF-39D78A04EB6B}" destId="{638ADC33-13D4-4661-A2AC-1722C8FF8820}" srcOrd="1" destOrd="0" presId="urn:microsoft.com/office/officeart/2005/8/layout/hProcess7"/>
    <dgm:cxn modelId="{27F88A8B-7366-4162-8A57-1FF8956DA7B0}" type="presParOf" srcId="{372B2AD0-5613-4E2E-B4CF-39D78A04EB6B}" destId="{2D81EB35-8FC1-4008-9A70-BF7265C00054}" srcOrd="2" destOrd="0" presId="urn:microsoft.com/office/officeart/2005/8/layout/hProcess7"/>
    <dgm:cxn modelId="{CCB61BDC-9264-4D0B-A32A-478055D28D4C}" type="presParOf" srcId="{D48B5296-B3F1-4200-8508-6DB834BFEABC}" destId="{BD6826F0-BDA7-4599-9972-1B0C0096E789}" srcOrd="3" destOrd="0" presId="urn:microsoft.com/office/officeart/2005/8/layout/hProcess7"/>
    <dgm:cxn modelId="{CB752E9F-BEFC-4455-A527-D23E51430C71}" type="presParOf" srcId="{D48B5296-B3F1-4200-8508-6DB834BFEABC}" destId="{0ECB5E61-81CF-40A0-8DA8-40572CBA9779}" srcOrd="4" destOrd="0" presId="urn:microsoft.com/office/officeart/2005/8/layout/hProcess7"/>
    <dgm:cxn modelId="{23E82AA6-31B9-4470-B73C-05BCD38B7B5F}" type="presParOf" srcId="{0ECB5E61-81CF-40A0-8DA8-40572CBA9779}" destId="{A6034ABA-6ECA-463A-B5E4-45915501BC3A}" srcOrd="0" destOrd="0" presId="urn:microsoft.com/office/officeart/2005/8/layout/hProcess7"/>
    <dgm:cxn modelId="{94604669-7533-4DD9-8551-ACC1B8B12EA8}" type="presParOf" srcId="{0ECB5E61-81CF-40A0-8DA8-40572CBA9779}" destId="{3F8B7210-E518-4711-996A-FCA964232008}" srcOrd="1" destOrd="0" presId="urn:microsoft.com/office/officeart/2005/8/layout/hProcess7"/>
    <dgm:cxn modelId="{C52F3FD2-C85F-4813-863C-C492840A9D0C}" type="presParOf" srcId="{0ECB5E61-81CF-40A0-8DA8-40572CBA9779}" destId="{00D3AD22-1F0D-4402-8B2C-E2539101C926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F5CAA9-5ED4-41BB-A3B0-AB8A7B43EEA7}" type="doc">
      <dgm:prSet loTypeId="urn:microsoft.com/office/officeart/2005/8/layout/pList2#1" loCatId="list" qsTypeId="urn:microsoft.com/office/officeart/2005/8/quickstyle/3d3" qsCatId="3D" csTypeId="urn:microsoft.com/office/officeart/2005/8/colors/accent1_2" csCatId="accent1" phldr="1"/>
      <dgm:spPr/>
    </dgm:pt>
    <dgm:pt modelId="{916D13FE-5B6B-4F2F-8E14-C5234B5B980B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75000"/>
                </a:schemeClr>
              </a:solidFill>
            </a:rPr>
            <a:t>Económica</a:t>
          </a:r>
        </a:p>
        <a:p>
          <a:r>
            <a:rPr lang="es-ES" sz="1500" dirty="0" smtClean="0"/>
            <a:t>Cuando el capital natural se deteriora perdemos valor y opciones. El capital natural es el stock de ecosistemas naturales que proporciona un flujo de valiosos bienes y servicios del ecosistema hacia el futuro.</a:t>
          </a:r>
          <a:endParaRPr lang="es-MX" sz="1500" dirty="0"/>
        </a:p>
      </dgm:t>
    </dgm:pt>
    <dgm:pt modelId="{1C133808-9D7F-408A-AE45-9A9C75F66926}" type="parTrans" cxnId="{2F5DC0CF-DA5D-429D-AC7D-568D6CD307F7}">
      <dgm:prSet/>
      <dgm:spPr/>
      <dgm:t>
        <a:bodyPr/>
        <a:lstStyle/>
        <a:p>
          <a:endParaRPr lang="es-MX"/>
        </a:p>
      </dgm:t>
    </dgm:pt>
    <dgm:pt modelId="{83506707-5DC3-440D-BF6C-B4486FA61781}" type="sibTrans" cxnId="{2F5DC0CF-DA5D-429D-AC7D-568D6CD307F7}">
      <dgm:prSet/>
      <dgm:spPr/>
      <dgm:t>
        <a:bodyPr/>
        <a:lstStyle/>
        <a:p>
          <a:endParaRPr lang="es-MX"/>
        </a:p>
      </dgm:t>
    </dgm:pt>
    <dgm:pt modelId="{85961B94-64DE-4BE7-A57D-CBFB9C67A41C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75000"/>
                </a:schemeClr>
              </a:solidFill>
            </a:rPr>
            <a:t>Ética</a:t>
          </a:r>
        </a:p>
        <a:p>
          <a:r>
            <a:rPr lang="es-ES" sz="1500" dirty="0" smtClean="0"/>
            <a:t>Todas las especies tienen derecho a permanecer en el planeta. Somos los únicos que tenemos la capacidad de darnos cuenta del estado del planeta, de los ecosistemas y de las especies y tenemos la responsabilidad de asegurar su existencia.</a:t>
          </a:r>
          <a:endParaRPr lang="es-MX" sz="1500" dirty="0"/>
        </a:p>
      </dgm:t>
    </dgm:pt>
    <dgm:pt modelId="{661F9FE7-D5C6-40BD-BF1D-31FE0CAF3CCA}" type="parTrans" cxnId="{5E9DAF40-99B8-4CFE-8C6D-13A2245018ED}">
      <dgm:prSet/>
      <dgm:spPr/>
      <dgm:t>
        <a:bodyPr/>
        <a:lstStyle/>
        <a:p>
          <a:endParaRPr lang="es-MX"/>
        </a:p>
      </dgm:t>
    </dgm:pt>
    <dgm:pt modelId="{868A4323-E033-45FC-B13F-44D34574F0B2}" type="sibTrans" cxnId="{5E9DAF40-99B8-4CFE-8C6D-13A2245018ED}">
      <dgm:prSet/>
      <dgm:spPr/>
      <dgm:t>
        <a:bodyPr/>
        <a:lstStyle/>
        <a:p>
          <a:endParaRPr lang="es-MX"/>
        </a:p>
      </dgm:t>
    </dgm:pt>
    <dgm:pt modelId="{961273F8-A007-4A81-B96A-E6659ACF4D47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2">
                  <a:lumMod val="75000"/>
                </a:schemeClr>
              </a:solidFill>
            </a:rPr>
            <a:t>Ecológica</a:t>
          </a:r>
        </a:p>
        <a:p>
          <a:r>
            <a:rPr lang="es-ES" sz="1500" dirty="0" smtClean="0"/>
            <a:t>La conservación mantiene las funciones ecológicas de los ecosistemas. El llamado “desequilibrio ecológico” es la afectación de las relaciones funcionales entre las especies de un ecosistema. </a:t>
          </a:r>
          <a:endParaRPr lang="es-MX" sz="1500" dirty="0"/>
        </a:p>
      </dgm:t>
    </dgm:pt>
    <dgm:pt modelId="{2307B4E3-ADED-45E0-8FEE-5DF72207986C}" type="parTrans" cxnId="{C5B79256-786D-4620-B621-BBD9B1803A1F}">
      <dgm:prSet/>
      <dgm:spPr/>
      <dgm:t>
        <a:bodyPr/>
        <a:lstStyle/>
        <a:p>
          <a:endParaRPr lang="es-MX"/>
        </a:p>
      </dgm:t>
    </dgm:pt>
    <dgm:pt modelId="{22DFFAF3-0548-4E3D-84A8-29DA18E46198}" type="sibTrans" cxnId="{C5B79256-786D-4620-B621-BBD9B1803A1F}">
      <dgm:prSet/>
      <dgm:spPr/>
      <dgm:t>
        <a:bodyPr/>
        <a:lstStyle/>
        <a:p>
          <a:endParaRPr lang="es-MX"/>
        </a:p>
      </dgm:t>
    </dgm:pt>
    <dgm:pt modelId="{8FBD067A-AC14-4075-99A3-95E449345897}" type="pres">
      <dgm:prSet presAssocID="{CAF5CAA9-5ED4-41BB-A3B0-AB8A7B43EEA7}" presName="Name0" presStyleCnt="0">
        <dgm:presLayoutVars>
          <dgm:dir/>
          <dgm:resizeHandles val="exact"/>
        </dgm:presLayoutVars>
      </dgm:prSet>
      <dgm:spPr/>
    </dgm:pt>
    <dgm:pt modelId="{8E2F6C6C-9BF3-4419-A26C-0E53674A7481}" type="pres">
      <dgm:prSet presAssocID="{CAF5CAA9-5ED4-41BB-A3B0-AB8A7B43EEA7}" presName="bkgdShp" presStyleLbl="alignAccFollowNode1" presStyleIdx="0" presStyleCnt="1"/>
      <dgm:spPr/>
    </dgm:pt>
    <dgm:pt modelId="{D237E87E-0770-4144-9963-4656C9B423E9}" type="pres">
      <dgm:prSet presAssocID="{CAF5CAA9-5ED4-41BB-A3B0-AB8A7B43EEA7}" presName="linComp" presStyleCnt="0"/>
      <dgm:spPr/>
    </dgm:pt>
    <dgm:pt modelId="{89CD7E60-AD33-44A6-B615-9398C46264BD}" type="pres">
      <dgm:prSet presAssocID="{916D13FE-5B6B-4F2F-8E14-C5234B5B980B}" presName="compNode" presStyleCnt="0"/>
      <dgm:spPr/>
    </dgm:pt>
    <dgm:pt modelId="{FA7EFC38-FAB1-432C-A6CF-F95BB5F857EC}" type="pres">
      <dgm:prSet presAssocID="{916D13FE-5B6B-4F2F-8E14-C5234B5B98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FEA956-590E-4719-B6A4-3C55C0C43EC9}" type="pres">
      <dgm:prSet presAssocID="{916D13FE-5B6B-4F2F-8E14-C5234B5B980B}" presName="invisiNode" presStyleLbl="node1" presStyleIdx="0" presStyleCnt="3"/>
      <dgm:spPr/>
    </dgm:pt>
    <dgm:pt modelId="{8F878DF3-B355-48E9-9A66-87938EE390EF}" type="pres">
      <dgm:prSet presAssocID="{916D13FE-5B6B-4F2F-8E14-C5234B5B980B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0ED6E5A-AA08-4723-8A7A-AFBF3BDD9091}" type="pres">
      <dgm:prSet presAssocID="{83506707-5DC3-440D-BF6C-B4486FA61781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F964589-F020-43A6-853E-5977E11CA35C}" type="pres">
      <dgm:prSet presAssocID="{85961B94-64DE-4BE7-A57D-CBFB9C67A41C}" presName="compNode" presStyleCnt="0"/>
      <dgm:spPr/>
    </dgm:pt>
    <dgm:pt modelId="{9E6F89BC-6271-414B-8182-7AB188B4C4F5}" type="pres">
      <dgm:prSet presAssocID="{85961B94-64DE-4BE7-A57D-CBFB9C67A41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81F54-FDC9-498A-B727-E7F0B07CD706}" type="pres">
      <dgm:prSet presAssocID="{85961B94-64DE-4BE7-A57D-CBFB9C67A41C}" presName="invisiNode" presStyleLbl="node1" presStyleIdx="1" presStyleCnt="3"/>
      <dgm:spPr/>
    </dgm:pt>
    <dgm:pt modelId="{7F434151-FA5A-4095-9777-D91A4C3A146B}" type="pres">
      <dgm:prSet presAssocID="{85961B94-64DE-4BE7-A57D-CBFB9C67A41C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9FB9CCF-9568-44E4-8FFD-223909C4E60A}" type="pres">
      <dgm:prSet presAssocID="{868A4323-E033-45FC-B13F-44D34574F0B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0B28265-78E0-49C6-85DE-AE457AD3462B}" type="pres">
      <dgm:prSet presAssocID="{961273F8-A007-4A81-B96A-E6659ACF4D47}" presName="compNode" presStyleCnt="0"/>
      <dgm:spPr/>
    </dgm:pt>
    <dgm:pt modelId="{7C0020F2-557E-4DE3-9C02-C24FEE333923}" type="pres">
      <dgm:prSet presAssocID="{961273F8-A007-4A81-B96A-E6659ACF4D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1F9ED0-1E75-44AE-830F-6D9134616EBF}" type="pres">
      <dgm:prSet presAssocID="{961273F8-A007-4A81-B96A-E6659ACF4D47}" presName="invisiNode" presStyleLbl="node1" presStyleIdx="2" presStyleCnt="3"/>
      <dgm:spPr/>
    </dgm:pt>
    <dgm:pt modelId="{97C7DA1B-624D-4A34-852D-F6EA9A617E98}" type="pres">
      <dgm:prSet presAssocID="{961273F8-A007-4A81-B96A-E6659ACF4D47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F6879BC1-C9F7-4520-9DB3-3DEE3A858DA0}" type="presOf" srcId="{CAF5CAA9-5ED4-41BB-A3B0-AB8A7B43EEA7}" destId="{8FBD067A-AC14-4075-99A3-95E449345897}" srcOrd="0" destOrd="0" presId="urn:microsoft.com/office/officeart/2005/8/layout/pList2#1"/>
    <dgm:cxn modelId="{74E11A81-C713-4EF9-8492-4BDC73583F02}" type="presOf" srcId="{868A4323-E033-45FC-B13F-44D34574F0B2}" destId="{29FB9CCF-9568-44E4-8FFD-223909C4E60A}" srcOrd="0" destOrd="0" presId="urn:microsoft.com/office/officeart/2005/8/layout/pList2#1"/>
    <dgm:cxn modelId="{0BE0D4C2-2FE3-4EE9-9F84-58701E7DABE5}" type="presOf" srcId="{83506707-5DC3-440D-BF6C-B4486FA61781}" destId="{00ED6E5A-AA08-4723-8A7A-AFBF3BDD9091}" srcOrd="0" destOrd="0" presId="urn:microsoft.com/office/officeart/2005/8/layout/pList2#1"/>
    <dgm:cxn modelId="{5E9DAF40-99B8-4CFE-8C6D-13A2245018ED}" srcId="{CAF5CAA9-5ED4-41BB-A3B0-AB8A7B43EEA7}" destId="{85961B94-64DE-4BE7-A57D-CBFB9C67A41C}" srcOrd="1" destOrd="0" parTransId="{661F9FE7-D5C6-40BD-BF1D-31FE0CAF3CCA}" sibTransId="{868A4323-E033-45FC-B13F-44D34574F0B2}"/>
    <dgm:cxn modelId="{C5B79256-786D-4620-B621-BBD9B1803A1F}" srcId="{CAF5CAA9-5ED4-41BB-A3B0-AB8A7B43EEA7}" destId="{961273F8-A007-4A81-B96A-E6659ACF4D47}" srcOrd="2" destOrd="0" parTransId="{2307B4E3-ADED-45E0-8FEE-5DF72207986C}" sibTransId="{22DFFAF3-0548-4E3D-84A8-29DA18E46198}"/>
    <dgm:cxn modelId="{2FFFBC69-EFB8-4E9C-B4F0-823F382EF02B}" type="presOf" srcId="{916D13FE-5B6B-4F2F-8E14-C5234B5B980B}" destId="{FA7EFC38-FAB1-432C-A6CF-F95BB5F857EC}" srcOrd="0" destOrd="0" presId="urn:microsoft.com/office/officeart/2005/8/layout/pList2#1"/>
    <dgm:cxn modelId="{1EF2C553-49D8-4C2D-A849-C76FE84880F0}" type="presOf" srcId="{85961B94-64DE-4BE7-A57D-CBFB9C67A41C}" destId="{9E6F89BC-6271-414B-8182-7AB188B4C4F5}" srcOrd="0" destOrd="0" presId="urn:microsoft.com/office/officeart/2005/8/layout/pList2#1"/>
    <dgm:cxn modelId="{FED67A22-21F0-4157-A1AE-AB1140670A3B}" type="presOf" srcId="{961273F8-A007-4A81-B96A-E6659ACF4D47}" destId="{7C0020F2-557E-4DE3-9C02-C24FEE333923}" srcOrd="0" destOrd="0" presId="urn:microsoft.com/office/officeart/2005/8/layout/pList2#1"/>
    <dgm:cxn modelId="{2F5DC0CF-DA5D-429D-AC7D-568D6CD307F7}" srcId="{CAF5CAA9-5ED4-41BB-A3B0-AB8A7B43EEA7}" destId="{916D13FE-5B6B-4F2F-8E14-C5234B5B980B}" srcOrd="0" destOrd="0" parTransId="{1C133808-9D7F-408A-AE45-9A9C75F66926}" sibTransId="{83506707-5DC3-440D-BF6C-B4486FA61781}"/>
    <dgm:cxn modelId="{55CB21C8-DFF6-46F0-856D-FB14E5F59D13}" type="presParOf" srcId="{8FBD067A-AC14-4075-99A3-95E449345897}" destId="{8E2F6C6C-9BF3-4419-A26C-0E53674A7481}" srcOrd="0" destOrd="0" presId="urn:microsoft.com/office/officeart/2005/8/layout/pList2#1"/>
    <dgm:cxn modelId="{59C98644-254B-4CF3-B943-FFD504DF7171}" type="presParOf" srcId="{8FBD067A-AC14-4075-99A3-95E449345897}" destId="{D237E87E-0770-4144-9963-4656C9B423E9}" srcOrd="1" destOrd="0" presId="urn:microsoft.com/office/officeart/2005/8/layout/pList2#1"/>
    <dgm:cxn modelId="{69B7D2A4-3D05-4D25-9F8F-EEC73C839BF1}" type="presParOf" srcId="{D237E87E-0770-4144-9963-4656C9B423E9}" destId="{89CD7E60-AD33-44A6-B615-9398C46264BD}" srcOrd="0" destOrd="0" presId="urn:microsoft.com/office/officeart/2005/8/layout/pList2#1"/>
    <dgm:cxn modelId="{3B67E6CE-E4FA-4BCD-A717-89F9A76A410D}" type="presParOf" srcId="{89CD7E60-AD33-44A6-B615-9398C46264BD}" destId="{FA7EFC38-FAB1-432C-A6CF-F95BB5F857EC}" srcOrd="0" destOrd="0" presId="urn:microsoft.com/office/officeart/2005/8/layout/pList2#1"/>
    <dgm:cxn modelId="{1DD37923-868D-42A8-87AB-B62FDD323044}" type="presParOf" srcId="{89CD7E60-AD33-44A6-B615-9398C46264BD}" destId="{71FEA956-590E-4719-B6A4-3C55C0C43EC9}" srcOrd="1" destOrd="0" presId="urn:microsoft.com/office/officeart/2005/8/layout/pList2#1"/>
    <dgm:cxn modelId="{094CEF2E-2391-466E-B114-E7177D31AECA}" type="presParOf" srcId="{89CD7E60-AD33-44A6-B615-9398C46264BD}" destId="{8F878DF3-B355-48E9-9A66-87938EE390EF}" srcOrd="2" destOrd="0" presId="urn:microsoft.com/office/officeart/2005/8/layout/pList2#1"/>
    <dgm:cxn modelId="{A8C4627F-464D-4026-86D4-6A90C275BEFA}" type="presParOf" srcId="{D237E87E-0770-4144-9963-4656C9B423E9}" destId="{00ED6E5A-AA08-4723-8A7A-AFBF3BDD9091}" srcOrd="1" destOrd="0" presId="urn:microsoft.com/office/officeart/2005/8/layout/pList2#1"/>
    <dgm:cxn modelId="{F9DF2475-5EC4-463C-B59F-4A3AD183731A}" type="presParOf" srcId="{D237E87E-0770-4144-9963-4656C9B423E9}" destId="{7F964589-F020-43A6-853E-5977E11CA35C}" srcOrd="2" destOrd="0" presId="urn:microsoft.com/office/officeart/2005/8/layout/pList2#1"/>
    <dgm:cxn modelId="{C78F298D-2A67-4349-8FB5-D6CE1C478013}" type="presParOf" srcId="{7F964589-F020-43A6-853E-5977E11CA35C}" destId="{9E6F89BC-6271-414B-8182-7AB188B4C4F5}" srcOrd="0" destOrd="0" presId="urn:microsoft.com/office/officeart/2005/8/layout/pList2#1"/>
    <dgm:cxn modelId="{E16D2BBC-D9D4-433B-8DF2-5B352E47DD2A}" type="presParOf" srcId="{7F964589-F020-43A6-853E-5977E11CA35C}" destId="{18581F54-FDC9-498A-B727-E7F0B07CD706}" srcOrd="1" destOrd="0" presId="urn:microsoft.com/office/officeart/2005/8/layout/pList2#1"/>
    <dgm:cxn modelId="{019AB37E-765E-4A7C-86FC-1F8F2471EF2F}" type="presParOf" srcId="{7F964589-F020-43A6-853E-5977E11CA35C}" destId="{7F434151-FA5A-4095-9777-D91A4C3A146B}" srcOrd="2" destOrd="0" presId="urn:microsoft.com/office/officeart/2005/8/layout/pList2#1"/>
    <dgm:cxn modelId="{BA8C837B-9CDC-48F7-87A5-34E7EB510A42}" type="presParOf" srcId="{D237E87E-0770-4144-9963-4656C9B423E9}" destId="{29FB9CCF-9568-44E4-8FFD-223909C4E60A}" srcOrd="3" destOrd="0" presId="urn:microsoft.com/office/officeart/2005/8/layout/pList2#1"/>
    <dgm:cxn modelId="{9F039D57-2906-439A-BB4A-FD393A1AA5AF}" type="presParOf" srcId="{D237E87E-0770-4144-9963-4656C9B423E9}" destId="{70B28265-78E0-49C6-85DE-AE457AD3462B}" srcOrd="4" destOrd="0" presId="urn:microsoft.com/office/officeart/2005/8/layout/pList2#1"/>
    <dgm:cxn modelId="{3CE22DBF-EC82-4F91-BB8A-37E6A980A766}" type="presParOf" srcId="{70B28265-78E0-49C6-85DE-AE457AD3462B}" destId="{7C0020F2-557E-4DE3-9C02-C24FEE333923}" srcOrd="0" destOrd="0" presId="urn:microsoft.com/office/officeart/2005/8/layout/pList2#1"/>
    <dgm:cxn modelId="{4B2DA7D8-7218-4A25-B592-55F85F50F8CE}" type="presParOf" srcId="{70B28265-78E0-49C6-85DE-AE457AD3462B}" destId="{B41F9ED0-1E75-44AE-830F-6D9134616EBF}" srcOrd="1" destOrd="0" presId="urn:microsoft.com/office/officeart/2005/8/layout/pList2#1"/>
    <dgm:cxn modelId="{C9245BE6-2A6C-489F-960D-29800AA13E12}" type="presParOf" srcId="{70B28265-78E0-49C6-85DE-AE457AD3462B}" destId="{97C7DA1B-624D-4A34-852D-F6EA9A617E98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F1AEAF-3A23-4A16-8599-7C451A7E38F6}" type="doc">
      <dgm:prSet loTypeId="urn:microsoft.com/office/officeart/2005/8/layout/pList2#2" loCatId="list" qsTypeId="urn:microsoft.com/office/officeart/2005/8/quickstyle/3d3" qsCatId="3D" csTypeId="urn:microsoft.com/office/officeart/2005/8/colors/accent1_2" csCatId="accent1" phldr="1"/>
      <dgm:spPr/>
    </dgm:pt>
    <dgm:pt modelId="{2ADA128F-3D02-4E26-B395-E91A067EFDCB}">
      <dgm:prSet phldrT="[Texto]"/>
      <dgm:spPr/>
      <dgm:t>
        <a:bodyPr/>
        <a:lstStyle/>
        <a:p>
          <a:r>
            <a:rPr lang="es-ES" dirty="0" smtClean="0">
              <a:solidFill>
                <a:schemeClr val="tx2">
                  <a:lumMod val="75000"/>
                </a:schemeClr>
              </a:solidFill>
            </a:rPr>
            <a:t>Estética</a:t>
          </a:r>
        </a:p>
        <a:p>
          <a:r>
            <a:rPr lang="es-ES" dirty="0" smtClean="0"/>
            <a:t>Una gran cantidad de especies enriquecen nuestra vida con sus formas, texturas, colores, olores, comportamientos</a:t>
          </a:r>
          <a:endParaRPr lang="es-MX" dirty="0"/>
        </a:p>
      </dgm:t>
    </dgm:pt>
    <dgm:pt modelId="{FB59F1F5-8E34-467A-8F9D-0C20E46A80F9}" type="parTrans" cxnId="{7AFF696D-697E-4AE7-9930-8E5F476AF6F8}">
      <dgm:prSet/>
      <dgm:spPr/>
      <dgm:t>
        <a:bodyPr/>
        <a:lstStyle/>
        <a:p>
          <a:endParaRPr lang="es-MX"/>
        </a:p>
      </dgm:t>
    </dgm:pt>
    <dgm:pt modelId="{7634E1C5-3715-4084-BF45-1A94819EEAF9}" type="sibTrans" cxnId="{7AFF696D-697E-4AE7-9930-8E5F476AF6F8}">
      <dgm:prSet/>
      <dgm:spPr/>
      <dgm:t>
        <a:bodyPr/>
        <a:lstStyle/>
        <a:p>
          <a:endParaRPr lang="es-MX"/>
        </a:p>
      </dgm:t>
    </dgm:pt>
    <dgm:pt modelId="{8353151C-0DF4-40B6-A638-F7B0A1872DB6}">
      <dgm:prSet phldrT="[Texto]"/>
      <dgm:spPr/>
      <dgm:t>
        <a:bodyPr/>
        <a:lstStyle/>
        <a:p>
          <a:r>
            <a:rPr lang="es-ES" dirty="0" smtClean="0">
              <a:solidFill>
                <a:schemeClr val="tx2">
                  <a:lumMod val="75000"/>
                </a:schemeClr>
              </a:solidFill>
            </a:rPr>
            <a:t>Espiritual</a:t>
          </a:r>
        </a:p>
        <a:p>
          <a:r>
            <a:rPr lang="es-ES" dirty="0" smtClean="0"/>
            <a:t>Para muchas civilizaciones y personas, las plantas y animales y los fenómenos naturales tienen significado religioso.</a:t>
          </a:r>
          <a:endParaRPr lang="es-MX" dirty="0"/>
        </a:p>
      </dgm:t>
    </dgm:pt>
    <dgm:pt modelId="{A9C96A76-7AE5-4D1F-B63A-B4E3841147BA}" type="parTrans" cxnId="{1E3CF1F0-C300-41E2-9DBC-A5CE5745EB5A}">
      <dgm:prSet/>
      <dgm:spPr/>
      <dgm:t>
        <a:bodyPr/>
        <a:lstStyle/>
        <a:p>
          <a:endParaRPr lang="es-MX"/>
        </a:p>
      </dgm:t>
    </dgm:pt>
    <dgm:pt modelId="{7AC71C3A-1F67-4D85-9C81-5E15A7710709}" type="sibTrans" cxnId="{1E3CF1F0-C300-41E2-9DBC-A5CE5745EB5A}">
      <dgm:prSet/>
      <dgm:spPr/>
      <dgm:t>
        <a:bodyPr/>
        <a:lstStyle/>
        <a:p>
          <a:endParaRPr lang="es-MX"/>
        </a:p>
      </dgm:t>
    </dgm:pt>
    <dgm:pt modelId="{92F3C526-E51F-47D7-A4DC-5F8DBC0C7B97}">
      <dgm:prSet phldrT="[Texto]"/>
      <dgm:spPr/>
      <dgm:t>
        <a:bodyPr/>
        <a:lstStyle/>
        <a:p>
          <a:r>
            <a:rPr lang="es-ES" dirty="0" smtClean="0">
              <a:solidFill>
                <a:schemeClr val="tx2">
                  <a:lumMod val="75000"/>
                </a:schemeClr>
              </a:solidFill>
            </a:rPr>
            <a:t>Científica</a:t>
          </a:r>
        </a:p>
        <a:p>
          <a:r>
            <a:rPr lang="es-ES" dirty="0" smtClean="0"/>
            <a:t>La naturaleza es una biblioteca que hemos ido descifrando a través de los siglos. El entendimiento científico nos ha proporcionado innumerables beneficios.</a:t>
          </a:r>
          <a:endParaRPr lang="es-MX" dirty="0"/>
        </a:p>
      </dgm:t>
    </dgm:pt>
    <dgm:pt modelId="{4BE4833E-B037-43ED-944F-6089861003A9}" type="parTrans" cxnId="{3E0B4BB6-D2ED-48DA-AA08-6E65B2F2FAAE}">
      <dgm:prSet/>
      <dgm:spPr/>
      <dgm:t>
        <a:bodyPr/>
        <a:lstStyle/>
        <a:p>
          <a:endParaRPr lang="es-MX"/>
        </a:p>
      </dgm:t>
    </dgm:pt>
    <dgm:pt modelId="{36CF29C1-0506-49CD-AD89-F443A4E59F2D}" type="sibTrans" cxnId="{3E0B4BB6-D2ED-48DA-AA08-6E65B2F2FAAE}">
      <dgm:prSet/>
      <dgm:spPr/>
      <dgm:t>
        <a:bodyPr/>
        <a:lstStyle/>
        <a:p>
          <a:endParaRPr lang="es-MX"/>
        </a:p>
      </dgm:t>
    </dgm:pt>
    <dgm:pt modelId="{512225F7-1B3F-434D-BA7D-18EF57DAFC80}" type="pres">
      <dgm:prSet presAssocID="{CAF1AEAF-3A23-4A16-8599-7C451A7E38F6}" presName="Name0" presStyleCnt="0">
        <dgm:presLayoutVars>
          <dgm:dir/>
          <dgm:resizeHandles val="exact"/>
        </dgm:presLayoutVars>
      </dgm:prSet>
      <dgm:spPr/>
    </dgm:pt>
    <dgm:pt modelId="{36D1FACC-A04A-4180-8946-0FDB25211D24}" type="pres">
      <dgm:prSet presAssocID="{CAF1AEAF-3A23-4A16-8599-7C451A7E38F6}" presName="bkgdShp" presStyleLbl="alignAccFollowNode1" presStyleIdx="0" presStyleCnt="1"/>
      <dgm:spPr/>
    </dgm:pt>
    <dgm:pt modelId="{75ED07C5-FC9B-4B98-A370-7810C1480714}" type="pres">
      <dgm:prSet presAssocID="{CAF1AEAF-3A23-4A16-8599-7C451A7E38F6}" presName="linComp" presStyleCnt="0"/>
      <dgm:spPr/>
    </dgm:pt>
    <dgm:pt modelId="{E75C0F94-9B83-461B-84CC-ABC1B184A8BB}" type="pres">
      <dgm:prSet presAssocID="{2ADA128F-3D02-4E26-B395-E91A067EFDCB}" presName="compNode" presStyleCnt="0"/>
      <dgm:spPr/>
    </dgm:pt>
    <dgm:pt modelId="{3C19EF11-3BAA-4D29-BAA0-7E8FF7C9B607}" type="pres">
      <dgm:prSet presAssocID="{2ADA128F-3D02-4E26-B395-E91A067EFDC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C917DC-EFC5-4995-BD43-6086955CA80F}" type="pres">
      <dgm:prSet presAssocID="{2ADA128F-3D02-4E26-B395-E91A067EFDCB}" presName="invisiNode" presStyleLbl="node1" presStyleIdx="0" presStyleCnt="3"/>
      <dgm:spPr/>
    </dgm:pt>
    <dgm:pt modelId="{249705E6-6315-41BA-8BDF-C651E09329A6}" type="pres">
      <dgm:prSet presAssocID="{2ADA128F-3D02-4E26-B395-E91A067EFDCB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04DFDDD-C0EB-4D13-AE2E-7B4BA7A2EC1B}" type="pres">
      <dgm:prSet presAssocID="{7634E1C5-3715-4084-BF45-1A94819EEAF9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D3436EB-81A4-429D-A3DA-3CA779064D83}" type="pres">
      <dgm:prSet presAssocID="{8353151C-0DF4-40B6-A638-F7B0A1872DB6}" presName="compNode" presStyleCnt="0"/>
      <dgm:spPr/>
    </dgm:pt>
    <dgm:pt modelId="{A500E542-9610-46A8-91DF-E2365BBD4B7D}" type="pres">
      <dgm:prSet presAssocID="{8353151C-0DF4-40B6-A638-F7B0A1872DB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EEEDD4-6DF6-4C85-8FC2-081CB775623B}" type="pres">
      <dgm:prSet presAssocID="{8353151C-0DF4-40B6-A638-F7B0A1872DB6}" presName="invisiNode" presStyleLbl="node1" presStyleIdx="1" presStyleCnt="3"/>
      <dgm:spPr/>
    </dgm:pt>
    <dgm:pt modelId="{E6FC29BE-5CBF-4D87-8967-8908B3682CF6}" type="pres">
      <dgm:prSet presAssocID="{8353151C-0DF4-40B6-A638-F7B0A1872DB6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3F6A44B-031B-49EE-A438-3B446B2B7F9B}" type="pres">
      <dgm:prSet presAssocID="{7AC71C3A-1F67-4D85-9C81-5E15A7710709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9642D69-8382-4AD3-90A9-57F50F1102D0}" type="pres">
      <dgm:prSet presAssocID="{92F3C526-E51F-47D7-A4DC-5F8DBC0C7B97}" presName="compNode" presStyleCnt="0"/>
      <dgm:spPr/>
    </dgm:pt>
    <dgm:pt modelId="{C2894A5E-239D-449A-A600-B016A6001E9B}" type="pres">
      <dgm:prSet presAssocID="{92F3C526-E51F-47D7-A4DC-5F8DBC0C7B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702B27-4F35-4D53-B4D1-F5D18963CA7F}" type="pres">
      <dgm:prSet presAssocID="{92F3C526-E51F-47D7-A4DC-5F8DBC0C7B97}" presName="invisiNode" presStyleLbl="node1" presStyleIdx="2" presStyleCnt="3"/>
      <dgm:spPr/>
    </dgm:pt>
    <dgm:pt modelId="{A197E486-6844-43D9-8A91-F3014A2459BE}" type="pres">
      <dgm:prSet presAssocID="{92F3C526-E51F-47D7-A4DC-5F8DBC0C7B97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98CAA9E9-FE73-4F1C-9363-815F5CE87776}" type="presOf" srcId="{CAF1AEAF-3A23-4A16-8599-7C451A7E38F6}" destId="{512225F7-1B3F-434D-BA7D-18EF57DAFC80}" srcOrd="0" destOrd="0" presId="urn:microsoft.com/office/officeart/2005/8/layout/pList2#2"/>
    <dgm:cxn modelId="{3E0B4BB6-D2ED-48DA-AA08-6E65B2F2FAAE}" srcId="{CAF1AEAF-3A23-4A16-8599-7C451A7E38F6}" destId="{92F3C526-E51F-47D7-A4DC-5F8DBC0C7B97}" srcOrd="2" destOrd="0" parTransId="{4BE4833E-B037-43ED-944F-6089861003A9}" sibTransId="{36CF29C1-0506-49CD-AD89-F443A4E59F2D}"/>
    <dgm:cxn modelId="{747712F1-65E0-4EA2-A60C-714534C16466}" type="presOf" srcId="{8353151C-0DF4-40B6-A638-F7B0A1872DB6}" destId="{A500E542-9610-46A8-91DF-E2365BBD4B7D}" srcOrd="0" destOrd="0" presId="urn:microsoft.com/office/officeart/2005/8/layout/pList2#2"/>
    <dgm:cxn modelId="{C65086D5-FAE9-4133-9D7C-354E6D982ED5}" type="presOf" srcId="{92F3C526-E51F-47D7-A4DC-5F8DBC0C7B97}" destId="{C2894A5E-239D-449A-A600-B016A6001E9B}" srcOrd="0" destOrd="0" presId="urn:microsoft.com/office/officeart/2005/8/layout/pList2#2"/>
    <dgm:cxn modelId="{7683E2C7-FCA7-46C1-89D8-AD8A73705FA4}" type="presOf" srcId="{2ADA128F-3D02-4E26-B395-E91A067EFDCB}" destId="{3C19EF11-3BAA-4D29-BAA0-7E8FF7C9B607}" srcOrd="0" destOrd="0" presId="urn:microsoft.com/office/officeart/2005/8/layout/pList2#2"/>
    <dgm:cxn modelId="{1E3CF1F0-C300-41E2-9DBC-A5CE5745EB5A}" srcId="{CAF1AEAF-3A23-4A16-8599-7C451A7E38F6}" destId="{8353151C-0DF4-40B6-A638-F7B0A1872DB6}" srcOrd="1" destOrd="0" parTransId="{A9C96A76-7AE5-4D1F-B63A-B4E3841147BA}" sibTransId="{7AC71C3A-1F67-4D85-9C81-5E15A7710709}"/>
    <dgm:cxn modelId="{7AFF696D-697E-4AE7-9930-8E5F476AF6F8}" srcId="{CAF1AEAF-3A23-4A16-8599-7C451A7E38F6}" destId="{2ADA128F-3D02-4E26-B395-E91A067EFDCB}" srcOrd="0" destOrd="0" parTransId="{FB59F1F5-8E34-467A-8F9D-0C20E46A80F9}" sibTransId="{7634E1C5-3715-4084-BF45-1A94819EEAF9}"/>
    <dgm:cxn modelId="{A7D6A7C6-1887-495A-B8BB-C037620CA904}" type="presOf" srcId="{7634E1C5-3715-4084-BF45-1A94819EEAF9}" destId="{304DFDDD-C0EB-4D13-AE2E-7B4BA7A2EC1B}" srcOrd="0" destOrd="0" presId="urn:microsoft.com/office/officeart/2005/8/layout/pList2#2"/>
    <dgm:cxn modelId="{C61AFBDA-AB74-4E71-BE5E-ED923BE749D6}" type="presOf" srcId="{7AC71C3A-1F67-4D85-9C81-5E15A7710709}" destId="{43F6A44B-031B-49EE-A438-3B446B2B7F9B}" srcOrd="0" destOrd="0" presId="urn:microsoft.com/office/officeart/2005/8/layout/pList2#2"/>
    <dgm:cxn modelId="{EDD826E5-472B-4BCB-93EB-B78C47523C79}" type="presParOf" srcId="{512225F7-1B3F-434D-BA7D-18EF57DAFC80}" destId="{36D1FACC-A04A-4180-8946-0FDB25211D24}" srcOrd="0" destOrd="0" presId="urn:microsoft.com/office/officeart/2005/8/layout/pList2#2"/>
    <dgm:cxn modelId="{57CC261E-149D-46EF-9CE3-0354B6E63F73}" type="presParOf" srcId="{512225F7-1B3F-434D-BA7D-18EF57DAFC80}" destId="{75ED07C5-FC9B-4B98-A370-7810C1480714}" srcOrd="1" destOrd="0" presId="urn:microsoft.com/office/officeart/2005/8/layout/pList2#2"/>
    <dgm:cxn modelId="{DA80233D-074E-4C82-86B3-9C865364AF2B}" type="presParOf" srcId="{75ED07C5-FC9B-4B98-A370-7810C1480714}" destId="{E75C0F94-9B83-461B-84CC-ABC1B184A8BB}" srcOrd="0" destOrd="0" presId="urn:microsoft.com/office/officeart/2005/8/layout/pList2#2"/>
    <dgm:cxn modelId="{CC58CF06-6FC1-4544-94FA-13F28E73C68F}" type="presParOf" srcId="{E75C0F94-9B83-461B-84CC-ABC1B184A8BB}" destId="{3C19EF11-3BAA-4D29-BAA0-7E8FF7C9B607}" srcOrd="0" destOrd="0" presId="urn:microsoft.com/office/officeart/2005/8/layout/pList2#2"/>
    <dgm:cxn modelId="{2BE69986-E9F4-4855-9097-FD99536BB4C4}" type="presParOf" srcId="{E75C0F94-9B83-461B-84CC-ABC1B184A8BB}" destId="{0BC917DC-EFC5-4995-BD43-6086955CA80F}" srcOrd="1" destOrd="0" presId="urn:microsoft.com/office/officeart/2005/8/layout/pList2#2"/>
    <dgm:cxn modelId="{4D46E89A-135E-4587-A7E1-F44C1E632FFF}" type="presParOf" srcId="{E75C0F94-9B83-461B-84CC-ABC1B184A8BB}" destId="{249705E6-6315-41BA-8BDF-C651E09329A6}" srcOrd="2" destOrd="0" presId="urn:microsoft.com/office/officeart/2005/8/layout/pList2#2"/>
    <dgm:cxn modelId="{451CA830-6678-440A-84E5-EDFAE41BA5E7}" type="presParOf" srcId="{75ED07C5-FC9B-4B98-A370-7810C1480714}" destId="{304DFDDD-C0EB-4D13-AE2E-7B4BA7A2EC1B}" srcOrd="1" destOrd="0" presId="urn:microsoft.com/office/officeart/2005/8/layout/pList2#2"/>
    <dgm:cxn modelId="{CF760444-4250-4DD3-828E-4B8C49CAE7FB}" type="presParOf" srcId="{75ED07C5-FC9B-4B98-A370-7810C1480714}" destId="{8D3436EB-81A4-429D-A3DA-3CA779064D83}" srcOrd="2" destOrd="0" presId="urn:microsoft.com/office/officeart/2005/8/layout/pList2#2"/>
    <dgm:cxn modelId="{3E765855-F180-4707-B6AC-BE2D1C27CDCB}" type="presParOf" srcId="{8D3436EB-81A4-429D-A3DA-3CA779064D83}" destId="{A500E542-9610-46A8-91DF-E2365BBD4B7D}" srcOrd="0" destOrd="0" presId="urn:microsoft.com/office/officeart/2005/8/layout/pList2#2"/>
    <dgm:cxn modelId="{4F65A5CC-E020-4E84-A4D0-8D026D6B4DC7}" type="presParOf" srcId="{8D3436EB-81A4-429D-A3DA-3CA779064D83}" destId="{71EEEDD4-6DF6-4C85-8FC2-081CB775623B}" srcOrd="1" destOrd="0" presId="urn:microsoft.com/office/officeart/2005/8/layout/pList2#2"/>
    <dgm:cxn modelId="{113E7423-340D-4DC9-A023-FEA45845C4A0}" type="presParOf" srcId="{8D3436EB-81A4-429D-A3DA-3CA779064D83}" destId="{E6FC29BE-5CBF-4D87-8967-8908B3682CF6}" srcOrd="2" destOrd="0" presId="urn:microsoft.com/office/officeart/2005/8/layout/pList2#2"/>
    <dgm:cxn modelId="{85E5E9D3-5AA5-4D46-8F12-3A66E6397E48}" type="presParOf" srcId="{75ED07C5-FC9B-4B98-A370-7810C1480714}" destId="{43F6A44B-031B-49EE-A438-3B446B2B7F9B}" srcOrd="3" destOrd="0" presId="urn:microsoft.com/office/officeart/2005/8/layout/pList2#2"/>
    <dgm:cxn modelId="{2C807499-BE33-44F1-80F3-D2E5FD7767DF}" type="presParOf" srcId="{75ED07C5-FC9B-4B98-A370-7810C1480714}" destId="{79642D69-8382-4AD3-90A9-57F50F1102D0}" srcOrd="4" destOrd="0" presId="urn:microsoft.com/office/officeart/2005/8/layout/pList2#2"/>
    <dgm:cxn modelId="{C1B83613-035E-45D6-9CA6-A016CC152AEE}" type="presParOf" srcId="{79642D69-8382-4AD3-90A9-57F50F1102D0}" destId="{C2894A5E-239D-449A-A600-B016A6001E9B}" srcOrd="0" destOrd="0" presId="urn:microsoft.com/office/officeart/2005/8/layout/pList2#2"/>
    <dgm:cxn modelId="{50341B1C-D261-467D-8BC7-BED3E828D54C}" type="presParOf" srcId="{79642D69-8382-4AD3-90A9-57F50F1102D0}" destId="{F9702B27-4F35-4D53-B4D1-F5D18963CA7F}" srcOrd="1" destOrd="0" presId="urn:microsoft.com/office/officeart/2005/8/layout/pList2#2"/>
    <dgm:cxn modelId="{22F2D50C-59A8-4BE4-91AC-868A8CBA8626}" type="presParOf" srcId="{79642D69-8382-4AD3-90A9-57F50F1102D0}" destId="{A197E486-6844-43D9-8A91-F3014A2459BE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CA58F8-D986-436E-8C19-D4FDCE1D33B1}" type="doc">
      <dgm:prSet loTypeId="urn:microsoft.com/office/officeart/2005/8/layout/hierarchy3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3FD201EE-9D5B-4206-A9D0-0F0B1B306B35}">
      <dgm:prSet phldrT="[Texto]"/>
      <dgm:spPr/>
      <dgm:t>
        <a:bodyPr/>
        <a:lstStyle/>
        <a:p>
          <a:r>
            <a:rPr lang="es-MX" b="1" dirty="0" smtClean="0"/>
            <a:t>Zona </a:t>
          </a:r>
          <a:r>
            <a:rPr lang="es-MX" b="1" dirty="0" err="1" smtClean="0"/>
            <a:t>Neártica</a:t>
          </a:r>
          <a:r>
            <a:rPr lang="es-MX" b="1" dirty="0" smtClean="0"/>
            <a:t> </a:t>
          </a:r>
          <a:endParaRPr lang="es-MX" dirty="0"/>
        </a:p>
      </dgm:t>
    </dgm:pt>
    <dgm:pt modelId="{7054ACFD-028F-4987-B8BD-B862BB9821D2}" type="parTrans" cxnId="{5AD519E3-462C-41B7-AE84-9E741D1A4445}">
      <dgm:prSet/>
      <dgm:spPr/>
      <dgm:t>
        <a:bodyPr/>
        <a:lstStyle/>
        <a:p>
          <a:endParaRPr lang="es-MX"/>
        </a:p>
      </dgm:t>
    </dgm:pt>
    <dgm:pt modelId="{64D7F09F-F079-45E8-A2A0-C70614C43335}" type="sibTrans" cxnId="{5AD519E3-462C-41B7-AE84-9E741D1A4445}">
      <dgm:prSet/>
      <dgm:spPr/>
      <dgm:t>
        <a:bodyPr/>
        <a:lstStyle/>
        <a:p>
          <a:endParaRPr lang="es-MX"/>
        </a:p>
      </dgm:t>
    </dgm:pt>
    <dgm:pt modelId="{980B33F8-EB09-4E64-AE94-13EA67889D3B}">
      <dgm:prSet phldrT="[Texto]"/>
      <dgm:spPr/>
      <dgm:t>
        <a:bodyPr/>
        <a:lstStyle/>
        <a:p>
          <a:r>
            <a:rPr lang="es-MX" dirty="0" smtClean="0"/>
            <a:t>Proceden las especies típicas de los climas fríos, como las espléndidas mariposas monarca, el borrego cimarrón y el lobo mexicano, así como pinos, abetos y otras coníferas. </a:t>
          </a:r>
          <a:endParaRPr lang="es-MX" dirty="0"/>
        </a:p>
      </dgm:t>
    </dgm:pt>
    <dgm:pt modelId="{24325728-2A11-43CF-874C-6C811C0CA593}" type="parTrans" cxnId="{62B87414-62A8-4FB5-A0F5-52EC784C3139}">
      <dgm:prSet/>
      <dgm:spPr/>
      <dgm:t>
        <a:bodyPr/>
        <a:lstStyle/>
        <a:p>
          <a:endParaRPr lang="es-MX"/>
        </a:p>
      </dgm:t>
    </dgm:pt>
    <dgm:pt modelId="{39CAA206-CAD5-4F59-B96B-93EAC9176CA4}" type="sibTrans" cxnId="{62B87414-62A8-4FB5-A0F5-52EC784C3139}">
      <dgm:prSet/>
      <dgm:spPr/>
      <dgm:t>
        <a:bodyPr/>
        <a:lstStyle/>
        <a:p>
          <a:endParaRPr lang="es-MX"/>
        </a:p>
      </dgm:t>
    </dgm:pt>
    <dgm:pt modelId="{B892EEBD-11FB-4631-AD19-4FABE5B1DDB7}">
      <dgm:prSet phldrT="[Texto]"/>
      <dgm:spPr/>
      <dgm:t>
        <a:bodyPr/>
        <a:lstStyle/>
        <a:p>
          <a:r>
            <a:rPr lang="es-MX" b="1" dirty="0" smtClean="0"/>
            <a:t>Zona </a:t>
          </a:r>
          <a:r>
            <a:rPr lang="es-MX" b="1" dirty="0" err="1" smtClean="0"/>
            <a:t>Neotropical</a:t>
          </a:r>
          <a:r>
            <a:rPr lang="es-MX" b="1" dirty="0" smtClean="0"/>
            <a:t> </a:t>
          </a:r>
          <a:endParaRPr lang="es-MX" b="1" dirty="0"/>
        </a:p>
      </dgm:t>
    </dgm:pt>
    <dgm:pt modelId="{0A6F9ADF-C985-4A2C-B9DF-AFDA5F26F707}" type="parTrans" cxnId="{7510C92F-DB13-499F-8A49-385B04B6B435}">
      <dgm:prSet/>
      <dgm:spPr/>
      <dgm:t>
        <a:bodyPr/>
        <a:lstStyle/>
        <a:p>
          <a:endParaRPr lang="es-MX"/>
        </a:p>
      </dgm:t>
    </dgm:pt>
    <dgm:pt modelId="{482002F5-BA52-438A-8BFB-1E1666CAA1C5}" type="sibTrans" cxnId="{7510C92F-DB13-499F-8A49-385B04B6B435}">
      <dgm:prSet/>
      <dgm:spPr/>
      <dgm:t>
        <a:bodyPr/>
        <a:lstStyle/>
        <a:p>
          <a:endParaRPr lang="es-MX"/>
        </a:p>
      </dgm:t>
    </dgm:pt>
    <dgm:pt modelId="{9542832E-DC3E-494F-B8C5-1F9F14EF4420}">
      <dgm:prSet phldrT="[Texto]"/>
      <dgm:spPr/>
      <dgm:t>
        <a:bodyPr/>
        <a:lstStyle/>
        <a:p>
          <a:r>
            <a:rPr lang="es-MX" dirty="0" smtClean="0"/>
            <a:t>predominan los elementos de flora y fauna con afinidades tropicales, de tal modo que es posible encontrar aquí especies típicas como el tapir, el jaguar, las iguanas, las guacamayas, el quetzal y la enorme diversidad de árboles tropicales como la caoba, el cedro y el hule.</a:t>
          </a:r>
          <a:endParaRPr lang="es-MX" dirty="0"/>
        </a:p>
      </dgm:t>
    </dgm:pt>
    <dgm:pt modelId="{FD2F316F-66F4-4D58-ABE8-9F40CA1CD431}" type="parTrans" cxnId="{815C5D41-598C-45E1-85E6-5E636AC86E91}">
      <dgm:prSet/>
      <dgm:spPr/>
      <dgm:t>
        <a:bodyPr/>
        <a:lstStyle/>
        <a:p>
          <a:endParaRPr lang="es-MX"/>
        </a:p>
      </dgm:t>
    </dgm:pt>
    <dgm:pt modelId="{FB2EB5BF-F8EC-443C-BAFA-1BCF6EFA0309}" type="sibTrans" cxnId="{815C5D41-598C-45E1-85E6-5E636AC86E91}">
      <dgm:prSet/>
      <dgm:spPr/>
      <dgm:t>
        <a:bodyPr/>
        <a:lstStyle/>
        <a:p>
          <a:endParaRPr lang="es-MX"/>
        </a:p>
      </dgm:t>
    </dgm:pt>
    <dgm:pt modelId="{C670D249-301B-43B6-B983-BC6171AC34C7}" type="pres">
      <dgm:prSet presAssocID="{13CA58F8-D986-436E-8C19-D4FDCE1D33B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F3F94A9-571B-43C9-BBB1-688BD191DDB1}" type="pres">
      <dgm:prSet presAssocID="{3FD201EE-9D5B-4206-A9D0-0F0B1B306B35}" presName="root" presStyleCnt="0"/>
      <dgm:spPr/>
    </dgm:pt>
    <dgm:pt modelId="{C2C161EF-BA41-4EAF-9537-9A1A41E09FFC}" type="pres">
      <dgm:prSet presAssocID="{3FD201EE-9D5B-4206-A9D0-0F0B1B306B35}" presName="rootComposite" presStyleCnt="0"/>
      <dgm:spPr/>
    </dgm:pt>
    <dgm:pt modelId="{D9CAAD21-4F89-4B9F-A2C2-9756F7D58E1F}" type="pres">
      <dgm:prSet presAssocID="{3FD201EE-9D5B-4206-A9D0-0F0B1B306B35}" presName="rootText" presStyleLbl="node1" presStyleIdx="0" presStyleCnt="2"/>
      <dgm:spPr/>
      <dgm:t>
        <a:bodyPr/>
        <a:lstStyle/>
        <a:p>
          <a:endParaRPr lang="es-MX"/>
        </a:p>
      </dgm:t>
    </dgm:pt>
    <dgm:pt modelId="{BD9BC7A7-67BB-48D1-BB26-0B58EDA5E9E9}" type="pres">
      <dgm:prSet presAssocID="{3FD201EE-9D5B-4206-A9D0-0F0B1B306B35}" presName="rootConnector" presStyleLbl="node1" presStyleIdx="0" presStyleCnt="2"/>
      <dgm:spPr/>
      <dgm:t>
        <a:bodyPr/>
        <a:lstStyle/>
        <a:p>
          <a:endParaRPr lang="es-MX"/>
        </a:p>
      </dgm:t>
    </dgm:pt>
    <dgm:pt modelId="{1F270F22-E8DF-4E44-BA32-EF9F35EBEBBA}" type="pres">
      <dgm:prSet presAssocID="{3FD201EE-9D5B-4206-A9D0-0F0B1B306B35}" presName="childShape" presStyleCnt="0"/>
      <dgm:spPr/>
    </dgm:pt>
    <dgm:pt modelId="{BB9303A7-DF62-4012-B5C3-F78691A27EB4}" type="pres">
      <dgm:prSet presAssocID="{24325728-2A11-43CF-874C-6C811C0CA593}" presName="Name13" presStyleLbl="parChTrans1D2" presStyleIdx="0" presStyleCnt="2"/>
      <dgm:spPr/>
      <dgm:t>
        <a:bodyPr/>
        <a:lstStyle/>
        <a:p>
          <a:endParaRPr lang="es-MX"/>
        </a:p>
      </dgm:t>
    </dgm:pt>
    <dgm:pt modelId="{32A53BDD-69BA-4420-8E99-53EAD642197E}" type="pres">
      <dgm:prSet presAssocID="{980B33F8-EB09-4E64-AE94-13EA67889D3B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39BFBB-926D-4407-BEBB-16C4F4E61EAF}" type="pres">
      <dgm:prSet presAssocID="{B892EEBD-11FB-4631-AD19-4FABE5B1DDB7}" presName="root" presStyleCnt="0"/>
      <dgm:spPr/>
    </dgm:pt>
    <dgm:pt modelId="{50FEB618-3E3E-433C-9A1E-B1F872EEFDDC}" type="pres">
      <dgm:prSet presAssocID="{B892EEBD-11FB-4631-AD19-4FABE5B1DDB7}" presName="rootComposite" presStyleCnt="0"/>
      <dgm:spPr/>
    </dgm:pt>
    <dgm:pt modelId="{0F5B3C0B-BBB5-43D1-B932-8F66B778A4C9}" type="pres">
      <dgm:prSet presAssocID="{B892EEBD-11FB-4631-AD19-4FABE5B1DDB7}" presName="rootText" presStyleLbl="node1" presStyleIdx="1" presStyleCnt="2"/>
      <dgm:spPr/>
      <dgm:t>
        <a:bodyPr/>
        <a:lstStyle/>
        <a:p>
          <a:endParaRPr lang="es-MX"/>
        </a:p>
      </dgm:t>
    </dgm:pt>
    <dgm:pt modelId="{5D47BB0C-8589-4803-8F73-DA48049B309E}" type="pres">
      <dgm:prSet presAssocID="{B892EEBD-11FB-4631-AD19-4FABE5B1DDB7}" presName="rootConnector" presStyleLbl="node1" presStyleIdx="1" presStyleCnt="2"/>
      <dgm:spPr/>
      <dgm:t>
        <a:bodyPr/>
        <a:lstStyle/>
        <a:p>
          <a:endParaRPr lang="es-MX"/>
        </a:p>
      </dgm:t>
    </dgm:pt>
    <dgm:pt modelId="{AF8F5475-3A52-4CEE-9FB1-FC47B15345C6}" type="pres">
      <dgm:prSet presAssocID="{B892EEBD-11FB-4631-AD19-4FABE5B1DDB7}" presName="childShape" presStyleCnt="0"/>
      <dgm:spPr/>
    </dgm:pt>
    <dgm:pt modelId="{774A6A36-0A68-4584-A016-ECE87071C6B4}" type="pres">
      <dgm:prSet presAssocID="{FD2F316F-66F4-4D58-ABE8-9F40CA1CD431}" presName="Name13" presStyleLbl="parChTrans1D2" presStyleIdx="1" presStyleCnt="2"/>
      <dgm:spPr/>
      <dgm:t>
        <a:bodyPr/>
        <a:lstStyle/>
        <a:p>
          <a:endParaRPr lang="es-MX"/>
        </a:p>
      </dgm:t>
    </dgm:pt>
    <dgm:pt modelId="{603BC957-8FBD-4D88-AAB9-8A5B01BAEC2A}" type="pres">
      <dgm:prSet presAssocID="{9542832E-DC3E-494F-B8C5-1F9F14EF4420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AD519E3-462C-41B7-AE84-9E741D1A4445}" srcId="{13CA58F8-D986-436E-8C19-D4FDCE1D33B1}" destId="{3FD201EE-9D5B-4206-A9D0-0F0B1B306B35}" srcOrd="0" destOrd="0" parTransId="{7054ACFD-028F-4987-B8BD-B862BB9821D2}" sibTransId="{64D7F09F-F079-45E8-A2A0-C70614C43335}"/>
    <dgm:cxn modelId="{502C3BCD-5A08-4CAB-9916-D7047CD2245E}" type="presOf" srcId="{3FD201EE-9D5B-4206-A9D0-0F0B1B306B35}" destId="{D9CAAD21-4F89-4B9F-A2C2-9756F7D58E1F}" srcOrd="0" destOrd="0" presId="urn:microsoft.com/office/officeart/2005/8/layout/hierarchy3"/>
    <dgm:cxn modelId="{577C3841-7BBB-4D34-A56E-3C90D158A7CB}" type="presOf" srcId="{B892EEBD-11FB-4631-AD19-4FABE5B1DDB7}" destId="{5D47BB0C-8589-4803-8F73-DA48049B309E}" srcOrd="1" destOrd="0" presId="urn:microsoft.com/office/officeart/2005/8/layout/hierarchy3"/>
    <dgm:cxn modelId="{7510C92F-DB13-499F-8A49-385B04B6B435}" srcId="{13CA58F8-D986-436E-8C19-D4FDCE1D33B1}" destId="{B892EEBD-11FB-4631-AD19-4FABE5B1DDB7}" srcOrd="1" destOrd="0" parTransId="{0A6F9ADF-C985-4A2C-B9DF-AFDA5F26F707}" sibTransId="{482002F5-BA52-438A-8BFB-1E1666CAA1C5}"/>
    <dgm:cxn modelId="{08280771-4725-418B-B21A-9F59203AABBD}" type="presOf" srcId="{24325728-2A11-43CF-874C-6C811C0CA593}" destId="{BB9303A7-DF62-4012-B5C3-F78691A27EB4}" srcOrd="0" destOrd="0" presId="urn:microsoft.com/office/officeart/2005/8/layout/hierarchy3"/>
    <dgm:cxn modelId="{95212DBB-0137-4ABC-89BE-FF7CCF046A20}" type="presOf" srcId="{13CA58F8-D986-436E-8C19-D4FDCE1D33B1}" destId="{C670D249-301B-43B6-B983-BC6171AC34C7}" srcOrd="0" destOrd="0" presId="urn:microsoft.com/office/officeart/2005/8/layout/hierarchy3"/>
    <dgm:cxn modelId="{224B0911-FA2A-4E20-B49A-02DE1BBFA93E}" type="presOf" srcId="{980B33F8-EB09-4E64-AE94-13EA67889D3B}" destId="{32A53BDD-69BA-4420-8E99-53EAD642197E}" srcOrd="0" destOrd="0" presId="urn:microsoft.com/office/officeart/2005/8/layout/hierarchy3"/>
    <dgm:cxn modelId="{815C5D41-598C-45E1-85E6-5E636AC86E91}" srcId="{B892EEBD-11FB-4631-AD19-4FABE5B1DDB7}" destId="{9542832E-DC3E-494F-B8C5-1F9F14EF4420}" srcOrd="0" destOrd="0" parTransId="{FD2F316F-66F4-4D58-ABE8-9F40CA1CD431}" sibTransId="{FB2EB5BF-F8EC-443C-BAFA-1BCF6EFA0309}"/>
    <dgm:cxn modelId="{99DE5CA5-B1A4-403A-943A-D75DABA6DB34}" type="presOf" srcId="{9542832E-DC3E-494F-B8C5-1F9F14EF4420}" destId="{603BC957-8FBD-4D88-AAB9-8A5B01BAEC2A}" srcOrd="0" destOrd="0" presId="urn:microsoft.com/office/officeart/2005/8/layout/hierarchy3"/>
    <dgm:cxn modelId="{67CBD3FE-2E4B-45D8-B875-70DE539C2E41}" type="presOf" srcId="{3FD201EE-9D5B-4206-A9D0-0F0B1B306B35}" destId="{BD9BC7A7-67BB-48D1-BB26-0B58EDA5E9E9}" srcOrd="1" destOrd="0" presId="urn:microsoft.com/office/officeart/2005/8/layout/hierarchy3"/>
    <dgm:cxn modelId="{1E5E0600-A490-49D1-8BFB-E62D80958724}" type="presOf" srcId="{B892EEBD-11FB-4631-AD19-4FABE5B1DDB7}" destId="{0F5B3C0B-BBB5-43D1-B932-8F66B778A4C9}" srcOrd="0" destOrd="0" presId="urn:microsoft.com/office/officeart/2005/8/layout/hierarchy3"/>
    <dgm:cxn modelId="{B78B8B96-427C-497F-B45F-7067489B058B}" type="presOf" srcId="{FD2F316F-66F4-4D58-ABE8-9F40CA1CD431}" destId="{774A6A36-0A68-4584-A016-ECE87071C6B4}" srcOrd="0" destOrd="0" presId="urn:microsoft.com/office/officeart/2005/8/layout/hierarchy3"/>
    <dgm:cxn modelId="{62B87414-62A8-4FB5-A0F5-52EC784C3139}" srcId="{3FD201EE-9D5B-4206-A9D0-0F0B1B306B35}" destId="{980B33F8-EB09-4E64-AE94-13EA67889D3B}" srcOrd="0" destOrd="0" parTransId="{24325728-2A11-43CF-874C-6C811C0CA593}" sibTransId="{39CAA206-CAD5-4F59-B96B-93EAC9176CA4}"/>
    <dgm:cxn modelId="{986E113A-291C-46AC-8A0D-E0B1CC4C3C1C}" type="presParOf" srcId="{C670D249-301B-43B6-B983-BC6171AC34C7}" destId="{4F3F94A9-571B-43C9-BBB1-688BD191DDB1}" srcOrd="0" destOrd="0" presId="urn:microsoft.com/office/officeart/2005/8/layout/hierarchy3"/>
    <dgm:cxn modelId="{1B26DE06-0276-4BFB-BC16-649CDFA80647}" type="presParOf" srcId="{4F3F94A9-571B-43C9-BBB1-688BD191DDB1}" destId="{C2C161EF-BA41-4EAF-9537-9A1A41E09FFC}" srcOrd="0" destOrd="0" presId="urn:microsoft.com/office/officeart/2005/8/layout/hierarchy3"/>
    <dgm:cxn modelId="{15532597-A044-45F4-AD2B-FE098AB3626B}" type="presParOf" srcId="{C2C161EF-BA41-4EAF-9537-9A1A41E09FFC}" destId="{D9CAAD21-4F89-4B9F-A2C2-9756F7D58E1F}" srcOrd="0" destOrd="0" presId="urn:microsoft.com/office/officeart/2005/8/layout/hierarchy3"/>
    <dgm:cxn modelId="{88C7FB6F-FC8D-4590-ABEA-D37D616377EF}" type="presParOf" srcId="{C2C161EF-BA41-4EAF-9537-9A1A41E09FFC}" destId="{BD9BC7A7-67BB-48D1-BB26-0B58EDA5E9E9}" srcOrd="1" destOrd="0" presId="urn:microsoft.com/office/officeart/2005/8/layout/hierarchy3"/>
    <dgm:cxn modelId="{EF1564AA-61BF-44FB-BD94-0A5AD2D48D78}" type="presParOf" srcId="{4F3F94A9-571B-43C9-BBB1-688BD191DDB1}" destId="{1F270F22-E8DF-4E44-BA32-EF9F35EBEBBA}" srcOrd="1" destOrd="0" presId="urn:microsoft.com/office/officeart/2005/8/layout/hierarchy3"/>
    <dgm:cxn modelId="{B6E664B1-B149-4F60-A480-9F2F18366FBE}" type="presParOf" srcId="{1F270F22-E8DF-4E44-BA32-EF9F35EBEBBA}" destId="{BB9303A7-DF62-4012-B5C3-F78691A27EB4}" srcOrd="0" destOrd="0" presId="urn:microsoft.com/office/officeart/2005/8/layout/hierarchy3"/>
    <dgm:cxn modelId="{0A8227CF-039F-4F06-A8B1-5FE845FCF12E}" type="presParOf" srcId="{1F270F22-E8DF-4E44-BA32-EF9F35EBEBBA}" destId="{32A53BDD-69BA-4420-8E99-53EAD642197E}" srcOrd="1" destOrd="0" presId="urn:microsoft.com/office/officeart/2005/8/layout/hierarchy3"/>
    <dgm:cxn modelId="{4DADCD1F-2F74-4324-A275-2DCA56B8DF4F}" type="presParOf" srcId="{C670D249-301B-43B6-B983-BC6171AC34C7}" destId="{B239BFBB-926D-4407-BEBB-16C4F4E61EAF}" srcOrd="1" destOrd="0" presId="urn:microsoft.com/office/officeart/2005/8/layout/hierarchy3"/>
    <dgm:cxn modelId="{5C9B2C4D-E273-4BEB-A1B5-0E583DAA8D2A}" type="presParOf" srcId="{B239BFBB-926D-4407-BEBB-16C4F4E61EAF}" destId="{50FEB618-3E3E-433C-9A1E-B1F872EEFDDC}" srcOrd="0" destOrd="0" presId="urn:microsoft.com/office/officeart/2005/8/layout/hierarchy3"/>
    <dgm:cxn modelId="{20496FCA-807A-422F-806F-1C5A4494A87C}" type="presParOf" srcId="{50FEB618-3E3E-433C-9A1E-B1F872EEFDDC}" destId="{0F5B3C0B-BBB5-43D1-B932-8F66B778A4C9}" srcOrd="0" destOrd="0" presId="urn:microsoft.com/office/officeart/2005/8/layout/hierarchy3"/>
    <dgm:cxn modelId="{92239F15-E186-45B0-BA1B-71AEA91999F2}" type="presParOf" srcId="{50FEB618-3E3E-433C-9A1E-B1F872EEFDDC}" destId="{5D47BB0C-8589-4803-8F73-DA48049B309E}" srcOrd="1" destOrd="0" presId="urn:microsoft.com/office/officeart/2005/8/layout/hierarchy3"/>
    <dgm:cxn modelId="{34F1C1C9-852A-4E5F-9F43-5A52277AACF9}" type="presParOf" srcId="{B239BFBB-926D-4407-BEBB-16C4F4E61EAF}" destId="{AF8F5475-3A52-4CEE-9FB1-FC47B15345C6}" srcOrd="1" destOrd="0" presId="urn:microsoft.com/office/officeart/2005/8/layout/hierarchy3"/>
    <dgm:cxn modelId="{EC71F0A0-26A2-45B4-9833-CCCD99C2F44A}" type="presParOf" srcId="{AF8F5475-3A52-4CEE-9FB1-FC47B15345C6}" destId="{774A6A36-0A68-4584-A016-ECE87071C6B4}" srcOrd="0" destOrd="0" presId="urn:microsoft.com/office/officeart/2005/8/layout/hierarchy3"/>
    <dgm:cxn modelId="{FEFF6C38-1755-422F-84B4-3522324C2E80}" type="presParOf" srcId="{AF8F5475-3A52-4CEE-9FB1-FC47B15345C6}" destId="{603BC957-8FBD-4D88-AAB9-8A5B01BAEC2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6C255-045E-4C95-9D0A-25BC52D3673E}">
      <dsp:nvSpPr>
        <dsp:cNvPr id="0" name=""/>
        <dsp:cNvSpPr/>
      </dsp:nvSpPr>
      <dsp:spPr>
        <a:xfrm>
          <a:off x="10359" y="0"/>
          <a:ext cx="4042469" cy="4389437"/>
        </a:xfrm>
        <a:prstGeom prst="roundRect">
          <a:avLst>
            <a:gd name="adj" fmla="val 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7734" rIns="204470" bIns="0" numCol="1" spcCol="1270" anchor="t" anchorCtr="0">
          <a:noAutofit/>
        </a:bodyPr>
        <a:lstStyle/>
        <a:p>
          <a:pPr lvl="0" algn="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600" kern="1200" dirty="0"/>
        </a:p>
      </dsp:txBody>
      <dsp:txXfrm rot="16200000">
        <a:off x="-1385062" y="1395422"/>
        <a:ext cx="3599338" cy="808493"/>
      </dsp:txXfrm>
    </dsp:sp>
    <dsp:sp modelId="{27295207-255B-4878-8E22-2E90CD6493FB}">
      <dsp:nvSpPr>
        <dsp:cNvPr id="0" name=""/>
        <dsp:cNvSpPr/>
      </dsp:nvSpPr>
      <dsp:spPr>
        <a:xfrm>
          <a:off x="818853" y="0"/>
          <a:ext cx="3011639" cy="43894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0" bIns="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 dirty="0" smtClean="0">
            <a:solidFill>
              <a:schemeClr val="tx1"/>
            </a:solidFill>
          </a:endParaRP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chemeClr val="accent4">
                  <a:lumMod val="75000"/>
                </a:schemeClr>
              </a:solidFill>
            </a:rPr>
            <a:t>La </a:t>
          </a:r>
          <a:r>
            <a:rPr lang="es-MX" sz="3400" b="1" kern="1200" dirty="0" smtClean="0">
              <a:solidFill>
                <a:schemeClr val="accent4">
                  <a:lumMod val="75000"/>
                </a:schemeClr>
              </a:solidFill>
            </a:rPr>
            <a:t>naturaleza misma</a:t>
          </a:r>
          <a:r>
            <a:rPr lang="es-MX" sz="3400" b="1" kern="1200" dirty="0" smtClean="0">
              <a:solidFill>
                <a:schemeClr val="accent4">
                  <a:lumMod val="75000"/>
                </a:schemeClr>
              </a:solidFill>
            </a:rPr>
            <a:t>.</a:t>
          </a: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 smtClean="0">
            <a:solidFill>
              <a:schemeClr val="accent4">
                <a:lumMod val="75000"/>
              </a:schemeClr>
            </a:solidFill>
          </a:endParaRP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b="1" kern="1200" dirty="0" smtClean="0">
            <a:solidFill>
              <a:schemeClr val="accent4">
                <a:lumMod val="75000"/>
              </a:schemeClr>
            </a:solidFill>
          </a:endParaRP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>
              <a:solidFill>
                <a:schemeClr val="bg2">
                  <a:lumMod val="50000"/>
                </a:schemeClr>
              </a:solidFill>
            </a:rPr>
            <a:t>(</a:t>
          </a:r>
          <a:r>
            <a:rPr lang="es-MX" sz="3400" kern="1200" dirty="0" smtClean="0">
              <a:solidFill>
                <a:schemeClr val="bg2">
                  <a:lumMod val="50000"/>
                </a:schemeClr>
              </a:solidFill>
            </a:rPr>
            <a:t>Lo tangible)</a:t>
          </a:r>
          <a:endParaRPr lang="es-MX" sz="3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818853" y="0"/>
        <a:ext cx="3011639" cy="4389437"/>
      </dsp:txXfrm>
    </dsp:sp>
    <dsp:sp modelId="{A6034ABA-6ECA-463A-B5E4-45915501BC3A}">
      <dsp:nvSpPr>
        <dsp:cNvPr id="0" name=""/>
        <dsp:cNvSpPr/>
      </dsp:nvSpPr>
      <dsp:spPr>
        <a:xfrm>
          <a:off x="4185543" y="0"/>
          <a:ext cx="4042469" cy="4389437"/>
        </a:xfrm>
        <a:prstGeom prst="roundRect">
          <a:avLst>
            <a:gd name="adj" fmla="val 5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7734" rIns="204470" bIns="0" numCol="1" spcCol="1270" anchor="t" anchorCtr="0">
          <a:noAutofit/>
        </a:bodyPr>
        <a:lstStyle/>
        <a:p>
          <a:pPr lvl="0" algn="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600" kern="1200" dirty="0"/>
        </a:p>
      </dsp:txBody>
      <dsp:txXfrm rot="16200000">
        <a:off x="2790120" y="1395422"/>
        <a:ext cx="3599338" cy="808493"/>
      </dsp:txXfrm>
    </dsp:sp>
    <dsp:sp modelId="{638ADC33-13D4-4661-A2AC-1722C8FF8820}">
      <dsp:nvSpPr>
        <dsp:cNvPr id="0" name=""/>
        <dsp:cNvSpPr/>
      </dsp:nvSpPr>
      <dsp:spPr>
        <a:xfrm rot="5400000">
          <a:off x="3883282" y="3459003"/>
          <a:ext cx="644946" cy="60637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D3AD22-1F0D-4402-8B2C-E2539101C926}">
      <dsp:nvSpPr>
        <dsp:cNvPr id="0" name=""/>
        <dsp:cNvSpPr/>
      </dsp:nvSpPr>
      <dsp:spPr>
        <a:xfrm>
          <a:off x="4994037" y="0"/>
          <a:ext cx="3011639" cy="43894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0" bIns="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chemeClr val="tx1"/>
              </a:solidFill>
            </a:rPr>
            <a:t>Los conocimientos que tenemos sobre ella.</a:t>
          </a: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400" kern="1200" dirty="0" smtClean="0"/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(Lo intangible)</a:t>
          </a:r>
          <a:endParaRPr lang="es-MX" sz="3400" kern="1200" dirty="0"/>
        </a:p>
      </dsp:txBody>
      <dsp:txXfrm>
        <a:off x="4994037" y="0"/>
        <a:ext cx="3011639" cy="4389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2F6C6C-9BF3-4419-A26C-0E53674A7481}">
      <dsp:nvSpPr>
        <dsp:cNvPr id="0" name=""/>
        <dsp:cNvSpPr/>
      </dsp:nvSpPr>
      <dsp:spPr>
        <a:xfrm>
          <a:off x="0" y="0"/>
          <a:ext cx="8363272" cy="249507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878DF3-B355-48E9-9A66-87938EE390EF}">
      <dsp:nvSpPr>
        <dsp:cNvPr id="0" name=""/>
        <dsp:cNvSpPr/>
      </dsp:nvSpPr>
      <dsp:spPr>
        <a:xfrm>
          <a:off x="250898" y="332676"/>
          <a:ext cx="2456711" cy="18297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7EFC38-FAB1-432C-A6CF-F95BB5F857EC}">
      <dsp:nvSpPr>
        <dsp:cNvPr id="0" name=""/>
        <dsp:cNvSpPr/>
      </dsp:nvSpPr>
      <dsp:spPr>
        <a:xfrm rot="10800000">
          <a:off x="250898" y="2495076"/>
          <a:ext cx="2456711" cy="304953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2">
                  <a:lumMod val="75000"/>
                </a:schemeClr>
              </a:solidFill>
            </a:rPr>
            <a:t>Económica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Cuando el capital natural se deteriora perdemos valor y opciones. El capital natural es el stock de ecosistemas naturales que proporciona un flujo de valiosos bienes y servicios del ecosistema hacia el futuro.</a:t>
          </a:r>
          <a:endParaRPr lang="es-MX" sz="1500" kern="1200" dirty="0"/>
        </a:p>
      </dsp:txBody>
      <dsp:txXfrm rot="10800000">
        <a:off x="326450" y="2495076"/>
        <a:ext cx="2305607" cy="2973986"/>
      </dsp:txXfrm>
    </dsp:sp>
    <dsp:sp modelId="{7F434151-FA5A-4095-9777-D91A4C3A146B}">
      <dsp:nvSpPr>
        <dsp:cNvPr id="0" name=""/>
        <dsp:cNvSpPr/>
      </dsp:nvSpPr>
      <dsp:spPr>
        <a:xfrm>
          <a:off x="2953280" y="332676"/>
          <a:ext cx="2456711" cy="18297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E6F89BC-6271-414B-8182-7AB188B4C4F5}">
      <dsp:nvSpPr>
        <dsp:cNvPr id="0" name=""/>
        <dsp:cNvSpPr/>
      </dsp:nvSpPr>
      <dsp:spPr>
        <a:xfrm rot="10800000">
          <a:off x="2953280" y="2495076"/>
          <a:ext cx="2456711" cy="304953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2">
                  <a:lumMod val="75000"/>
                </a:schemeClr>
              </a:solidFill>
            </a:rPr>
            <a:t>Ética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Todas las especies tienen derecho a permanecer en el planeta. Somos los únicos que tenemos la capacidad de darnos cuenta del estado del planeta, de los ecosistemas y de las especies y tenemos la responsabilidad de asegurar su existencia.</a:t>
          </a:r>
          <a:endParaRPr lang="es-MX" sz="1500" kern="1200" dirty="0"/>
        </a:p>
      </dsp:txBody>
      <dsp:txXfrm rot="10800000">
        <a:off x="3028832" y="2495076"/>
        <a:ext cx="2305607" cy="2973986"/>
      </dsp:txXfrm>
    </dsp:sp>
    <dsp:sp modelId="{97C7DA1B-624D-4A34-852D-F6EA9A617E98}">
      <dsp:nvSpPr>
        <dsp:cNvPr id="0" name=""/>
        <dsp:cNvSpPr/>
      </dsp:nvSpPr>
      <dsp:spPr>
        <a:xfrm>
          <a:off x="5655662" y="332676"/>
          <a:ext cx="2456711" cy="18297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0020F2-557E-4DE3-9C02-C24FEE333923}">
      <dsp:nvSpPr>
        <dsp:cNvPr id="0" name=""/>
        <dsp:cNvSpPr/>
      </dsp:nvSpPr>
      <dsp:spPr>
        <a:xfrm rot="10800000">
          <a:off x="5655662" y="2495076"/>
          <a:ext cx="2456711" cy="304953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2">
                  <a:lumMod val="75000"/>
                </a:schemeClr>
              </a:solidFill>
            </a:rPr>
            <a:t>Ecológica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La conservación mantiene las funciones ecológicas de los ecosistemas. El llamado “desequilibrio ecológico” es la afectación de las relaciones funcionales entre las especies de un ecosistema. </a:t>
          </a:r>
          <a:endParaRPr lang="es-MX" sz="1500" kern="1200" dirty="0"/>
        </a:p>
      </dsp:txBody>
      <dsp:txXfrm rot="10800000">
        <a:off x="5731214" y="2495076"/>
        <a:ext cx="2305607" cy="29739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1FACC-A04A-4180-8946-0FDB25211D24}">
      <dsp:nvSpPr>
        <dsp:cNvPr id="0" name=""/>
        <dsp:cNvSpPr/>
      </dsp:nvSpPr>
      <dsp:spPr>
        <a:xfrm>
          <a:off x="0" y="0"/>
          <a:ext cx="8496944" cy="259228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9705E6-6315-41BA-8BDF-C651E09329A6}">
      <dsp:nvSpPr>
        <dsp:cNvPr id="0" name=""/>
        <dsp:cNvSpPr/>
      </dsp:nvSpPr>
      <dsp:spPr>
        <a:xfrm>
          <a:off x="254908" y="345638"/>
          <a:ext cx="2495977" cy="190101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C19EF11-3BAA-4D29-BAA0-7E8FF7C9B607}">
      <dsp:nvSpPr>
        <dsp:cNvPr id="0" name=""/>
        <dsp:cNvSpPr/>
      </dsp:nvSpPr>
      <dsp:spPr>
        <a:xfrm rot="10800000">
          <a:off x="254908" y="2592287"/>
          <a:ext cx="2495977" cy="316835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solidFill>
                <a:schemeClr val="tx2">
                  <a:lumMod val="75000"/>
                </a:schemeClr>
              </a:solidFill>
            </a:rPr>
            <a:t>Estética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Una gran cantidad de especies enriquecen nuestra vida con sus formas, texturas, colores, olores, comportamientos</a:t>
          </a:r>
          <a:endParaRPr lang="es-MX" sz="1700" kern="1200" dirty="0"/>
        </a:p>
      </dsp:txBody>
      <dsp:txXfrm rot="10800000">
        <a:off x="331668" y="2592287"/>
        <a:ext cx="2342457" cy="3091591"/>
      </dsp:txXfrm>
    </dsp:sp>
    <dsp:sp modelId="{E6FC29BE-5CBF-4D87-8967-8908B3682CF6}">
      <dsp:nvSpPr>
        <dsp:cNvPr id="0" name=""/>
        <dsp:cNvSpPr/>
      </dsp:nvSpPr>
      <dsp:spPr>
        <a:xfrm>
          <a:off x="3000483" y="345638"/>
          <a:ext cx="2495977" cy="190101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500E542-9610-46A8-91DF-E2365BBD4B7D}">
      <dsp:nvSpPr>
        <dsp:cNvPr id="0" name=""/>
        <dsp:cNvSpPr/>
      </dsp:nvSpPr>
      <dsp:spPr>
        <a:xfrm rot="10800000">
          <a:off x="3000483" y="2592287"/>
          <a:ext cx="2495977" cy="316835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solidFill>
                <a:schemeClr val="tx2">
                  <a:lumMod val="75000"/>
                </a:schemeClr>
              </a:solidFill>
            </a:rPr>
            <a:t>Espiritual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Para muchas civilizaciones y personas, las plantas y animales y los fenómenos naturales tienen significado religioso.</a:t>
          </a:r>
          <a:endParaRPr lang="es-MX" sz="1700" kern="1200" dirty="0"/>
        </a:p>
      </dsp:txBody>
      <dsp:txXfrm rot="10800000">
        <a:off x="3077243" y="2592287"/>
        <a:ext cx="2342457" cy="3091591"/>
      </dsp:txXfrm>
    </dsp:sp>
    <dsp:sp modelId="{A197E486-6844-43D9-8A91-F3014A2459BE}">
      <dsp:nvSpPr>
        <dsp:cNvPr id="0" name=""/>
        <dsp:cNvSpPr/>
      </dsp:nvSpPr>
      <dsp:spPr>
        <a:xfrm>
          <a:off x="5746058" y="345638"/>
          <a:ext cx="2495977" cy="190101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2894A5E-239D-449A-A600-B016A6001E9B}">
      <dsp:nvSpPr>
        <dsp:cNvPr id="0" name=""/>
        <dsp:cNvSpPr/>
      </dsp:nvSpPr>
      <dsp:spPr>
        <a:xfrm rot="10800000">
          <a:off x="5746058" y="2592287"/>
          <a:ext cx="2495977" cy="316835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solidFill>
                <a:schemeClr val="tx2">
                  <a:lumMod val="75000"/>
                </a:schemeClr>
              </a:solidFill>
            </a:rPr>
            <a:t>Científica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La naturaleza es una biblioteca que hemos ido descifrando a través de los siglos. El entendimiento científico nos ha proporcionado innumerables beneficios.</a:t>
          </a:r>
          <a:endParaRPr lang="es-MX" sz="1700" kern="1200" dirty="0"/>
        </a:p>
      </dsp:txBody>
      <dsp:txXfrm rot="10800000">
        <a:off x="5822818" y="2592287"/>
        <a:ext cx="2342457" cy="30915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AAD21-4F89-4B9F-A2C2-9756F7D58E1F}">
      <dsp:nvSpPr>
        <dsp:cNvPr id="0" name=""/>
        <dsp:cNvSpPr/>
      </dsp:nvSpPr>
      <dsp:spPr>
        <a:xfrm>
          <a:off x="1089" y="202876"/>
          <a:ext cx="3967472" cy="1983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b="1" kern="1200" dirty="0" smtClean="0"/>
            <a:t>Zona </a:t>
          </a:r>
          <a:r>
            <a:rPr lang="es-MX" sz="5100" b="1" kern="1200" dirty="0" err="1" smtClean="0"/>
            <a:t>Neártica</a:t>
          </a:r>
          <a:r>
            <a:rPr lang="es-MX" sz="5100" b="1" kern="1200" dirty="0" smtClean="0"/>
            <a:t> </a:t>
          </a:r>
          <a:endParaRPr lang="es-MX" sz="5100" kern="1200" dirty="0"/>
        </a:p>
      </dsp:txBody>
      <dsp:txXfrm>
        <a:off x="59191" y="260978"/>
        <a:ext cx="3851268" cy="1867532"/>
      </dsp:txXfrm>
    </dsp:sp>
    <dsp:sp modelId="{BB9303A7-DF62-4012-B5C3-F78691A27EB4}">
      <dsp:nvSpPr>
        <dsp:cNvPr id="0" name=""/>
        <dsp:cNvSpPr/>
      </dsp:nvSpPr>
      <dsp:spPr>
        <a:xfrm>
          <a:off x="397837" y="2186612"/>
          <a:ext cx="396747" cy="1487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7802"/>
              </a:lnTo>
              <a:lnTo>
                <a:pt x="396747" y="1487802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53BDD-69BA-4420-8E99-53EAD642197E}">
      <dsp:nvSpPr>
        <dsp:cNvPr id="0" name=""/>
        <dsp:cNvSpPr/>
      </dsp:nvSpPr>
      <dsp:spPr>
        <a:xfrm>
          <a:off x="794584" y="2682547"/>
          <a:ext cx="3173977" cy="19837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Proceden las especies típicas de los climas fríos, como las espléndidas mariposas monarca, el borrego cimarrón y el lobo mexicano, así como pinos, abetos y otras coníferas. </a:t>
          </a:r>
          <a:endParaRPr lang="es-MX" sz="1500" kern="1200" dirty="0"/>
        </a:p>
      </dsp:txBody>
      <dsp:txXfrm>
        <a:off x="852686" y="2740649"/>
        <a:ext cx="3057773" cy="1867532"/>
      </dsp:txXfrm>
    </dsp:sp>
    <dsp:sp modelId="{0F5B3C0B-BBB5-43D1-B932-8F66B778A4C9}">
      <dsp:nvSpPr>
        <dsp:cNvPr id="0" name=""/>
        <dsp:cNvSpPr/>
      </dsp:nvSpPr>
      <dsp:spPr>
        <a:xfrm>
          <a:off x="4960430" y="202876"/>
          <a:ext cx="3967472" cy="1983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b="1" kern="1200" dirty="0" smtClean="0"/>
            <a:t>Zona </a:t>
          </a:r>
          <a:r>
            <a:rPr lang="es-MX" sz="5100" b="1" kern="1200" dirty="0" err="1" smtClean="0"/>
            <a:t>Neotropical</a:t>
          </a:r>
          <a:r>
            <a:rPr lang="es-MX" sz="5100" b="1" kern="1200" dirty="0" smtClean="0"/>
            <a:t> </a:t>
          </a:r>
          <a:endParaRPr lang="es-MX" sz="5100" b="1" kern="1200" dirty="0"/>
        </a:p>
      </dsp:txBody>
      <dsp:txXfrm>
        <a:off x="5018532" y="260978"/>
        <a:ext cx="3851268" cy="1867532"/>
      </dsp:txXfrm>
    </dsp:sp>
    <dsp:sp modelId="{774A6A36-0A68-4584-A016-ECE87071C6B4}">
      <dsp:nvSpPr>
        <dsp:cNvPr id="0" name=""/>
        <dsp:cNvSpPr/>
      </dsp:nvSpPr>
      <dsp:spPr>
        <a:xfrm>
          <a:off x="5357177" y="2186612"/>
          <a:ext cx="396747" cy="1487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7802"/>
              </a:lnTo>
              <a:lnTo>
                <a:pt x="396747" y="1487802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3BC957-8FBD-4D88-AAB9-8A5B01BAEC2A}">
      <dsp:nvSpPr>
        <dsp:cNvPr id="0" name=""/>
        <dsp:cNvSpPr/>
      </dsp:nvSpPr>
      <dsp:spPr>
        <a:xfrm>
          <a:off x="5753924" y="2682547"/>
          <a:ext cx="3173977" cy="19837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predominan los elementos de flora y fauna con afinidades tropicales, de tal modo que es posible encontrar aquí especies típicas como el tapir, el jaguar, las iguanas, las guacamayas, el quetzal y la enorme diversidad de árboles tropicales como la caoba, el cedro y el hule.</a:t>
          </a:r>
          <a:endParaRPr lang="es-MX" sz="1500" kern="1200" dirty="0"/>
        </a:p>
      </dsp:txBody>
      <dsp:txXfrm>
        <a:off x="5812026" y="2740649"/>
        <a:ext cx="3057773" cy="18675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A291-E390-45A5-A9AE-BFC402F6BEF6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84F6D-EE7C-4F2C-A9D0-B0C26664413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176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53978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4322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7426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2095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4444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7057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1686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0194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57615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84F6D-EE7C-4F2C-A9D0-B0C26664413C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2379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BB7A1A-B946-4357-9A84-0209A0FFE27A}" type="datetimeFigureOut">
              <a:rPr lang="es-ES" smtClean="0"/>
              <a:pPr/>
              <a:t>28/09/2018</a:t>
            </a:fld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1B3DD7-87F4-4DEB-BAAE-389522D11D18}" type="slidenum">
              <a:rPr lang="es-ES" smtClean="0"/>
              <a:pPr/>
              <a:t>‹Nº›</a:t>
            </a:fld>
            <a:endParaRPr lang="es-ES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nanp.gob.mx/santuarios.html" TargetMode="External"/><Relationship Id="rId3" Type="http://schemas.openxmlformats.org/officeDocument/2006/relationships/hyperlink" Target="http://www.conanp.gob.mx/" TargetMode="External"/><Relationship Id="rId7" Type="http://schemas.openxmlformats.org/officeDocument/2006/relationships/hyperlink" Target="http://www.conanp.gob.mx/proteccion_anp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nanp.gob.mx/monumentos_naturales.html" TargetMode="External"/><Relationship Id="rId5" Type="http://schemas.openxmlformats.org/officeDocument/2006/relationships/hyperlink" Target="http://www.conanp.gob.mx/parques_nacionales.html" TargetMode="External"/><Relationship Id="rId4" Type="http://schemas.openxmlformats.org/officeDocument/2006/relationships/hyperlink" Target="http://www.conanp.gob.mx/reservas_biosfera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abio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0"/>
            <a:ext cx="8583488" cy="193678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sz="4000" dirty="0" smtClean="0">
                <a:solidFill>
                  <a:schemeClr val="tx2">
                    <a:satMod val="130000"/>
                  </a:schemeClr>
                </a:solidFill>
              </a:rPr>
              <a:t>Universidad </a:t>
            </a:r>
            <a:r>
              <a:rPr lang="es-MX" sz="4000" dirty="0">
                <a:solidFill>
                  <a:schemeClr val="tx2">
                    <a:satMod val="130000"/>
                  </a:schemeClr>
                </a:solidFill>
              </a:rPr>
              <a:t>Autónoma de Estado de México. </a:t>
            </a:r>
            <a:r>
              <a:rPr lang="es-MX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MX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s-MX" sz="4000" dirty="0">
                <a:solidFill>
                  <a:schemeClr val="tx2">
                    <a:satMod val="130000"/>
                  </a:schemeClr>
                </a:solidFill>
              </a:rPr>
              <a:t>Facultad de Turismo y Gastronomía</a:t>
            </a:r>
            <a:endParaRPr lang="es-MX" sz="40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61" y="2485466"/>
            <a:ext cx="2029662" cy="20296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Rectángulo 3"/>
          <p:cNvSpPr/>
          <p:nvPr/>
        </p:nvSpPr>
        <p:spPr>
          <a:xfrm>
            <a:off x="3348681" y="4953708"/>
            <a:ext cx="50848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MX" sz="1350" dirty="0"/>
              <a:t>Unidad de </a:t>
            </a:r>
            <a:r>
              <a:rPr lang="es-MX" sz="1350" dirty="0" smtClean="0"/>
              <a:t>Aprendizaje: Sociedad y Naturaleza</a:t>
            </a:r>
            <a:endParaRPr lang="es-MX" sz="1350" dirty="0"/>
          </a:p>
          <a:p>
            <a:pPr algn="r">
              <a:defRPr/>
            </a:pPr>
            <a:r>
              <a:rPr lang="es-MX" sz="1350" dirty="0"/>
              <a:t>Docente: </a:t>
            </a:r>
            <a:r>
              <a:rPr lang="es-MX" sz="1350" b="1" dirty="0"/>
              <a:t>Maribel García González</a:t>
            </a:r>
            <a:r>
              <a:rPr lang="es-MX" sz="135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5571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357594"/>
              </p:ext>
            </p:extLst>
          </p:nvPr>
        </p:nvGraphicFramePr>
        <p:xfrm>
          <a:off x="251520" y="980729"/>
          <a:ext cx="8496944" cy="576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857248"/>
          </a:xfrm>
        </p:spPr>
        <p:txBody>
          <a:bodyPr>
            <a:normAutofit/>
          </a:bodyPr>
          <a:lstStyle/>
          <a:p>
            <a:pPr algn="ctr"/>
            <a:r>
              <a:rPr lang="es-ES" sz="4400" dirty="0" smtClean="0"/>
              <a:t>Amenazas a la biodiversidad</a:t>
            </a:r>
            <a:endParaRPr lang="es-ES" sz="4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28596" y="1714488"/>
            <a:ext cx="32073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Destrucción, deterioro y fragmentación de hábitats generado por la agricultura, ganadería, construcción de presas, desarrollo urbano, carreteras, gaseoductos, oleoductos, etc.</a:t>
            </a:r>
          </a:p>
          <a:p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4572000" y="4500570"/>
            <a:ext cx="40719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Sobreexplotación directa legal e ilegal (como tráfico ilegal de especies) e indirecta (como la pesca incidental).</a:t>
            </a:r>
          </a:p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7" y="1663128"/>
            <a:ext cx="3214710" cy="24072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380769"/>
            <a:ext cx="3214710" cy="2138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57686" y="1000108"/>
            <a:ext cx="4429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Introducción de especies exóticas (voluntaria y accidentalmente). Estas especies compiten, depredan, transmiten enfermedades, modifican los hábitats afectando a las especies nativas .</a:t>
            </a:r>
            <a:endParaRPr lang="es-E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71472" y="4182627"/>
            <a:ext cx="41434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Contaminación generada por el uso de combustibles fósiles y de agroquímicos. Actualmente el cambio climático, generado por la contaminación, es una de las principales amenazas para las especies de flora y fauna.</a:t>
            </a:r>
            <a:endParaRPr lang="es-E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928670"/>
            <a:ext cx="2571285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636170"/>
            <a:ext cx="3214710" cy="25789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3714776"/>
          </a:xfrm>
        </p:spPr>
        <p:txBody>
          <a:bodyPr/>
          <a:lstStyle/>
          <a:p>
            <a:pPr algn="just">
              <a:buNone/>
            </a:pPr>
            <a:r>
              <a:rPr lang="es-ES" dirty="0" smtClean="0"/>
              <a:t>   </a:t>
            </a:r>
            <a:r>
              <a:rPr lang="es-ES" sz="2400" dirty="0" smtClean="0"/>
              <a:t>Los efectos de nuestras actividades, que durante gran parte de la historia han sido de una escala pequeña, se han convertido de gran escala, llegando a afectar el clima de todo el planeta. El cambio global, ha pasado a ser una de las principales amenazas a la biodiversidad. </a:t>
            </a:r>
          </a:p>
          <a:p>
            <a:pPr algn="just">
              <a:buNone/>
            </a:pPr>
            <a:r>
              <a:rPr lang="es-ES" sz="2400" dirty="0" smtClean="0"/>
              <a:t>    En México, gran cantidad de especies endémicas de distribución altamente restringida son susceptibles a ser afectadas por los factores indicados.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59474"/>
            <a:ext cx="3071834" cy="2295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5" y="4286256"/>
            <a:ext cx="327309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dirty="0" smtClean="0"/>
              <a:t>Protección a la biodiversidad</a:t>
            </a:r>
            <a:endParaRPr lang="es-ES" sz="44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285720" y="1428736"/>
            <a:ext cx="8572560" cy="3143272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900" dirty="0" smtClean="0"/>
              <a:t>Los CIVS tienen como objetivo la recepción, conservación, protección, recuperación, reintroducción y canalización de ejemplares de vida silvestre que son producto de rescate, entregas voluntarias o aseguramientos.</a:t>
            </a:r>
          </a:p>
          <a:p>
            <a:pPr algn="just"/>
            <a:r>
              <a:rPr lang="es-ES" sz="1900" dirty="0" smtClean="0"/>
              <a:t>A través de estos se pueden desarrollar programas de recuperación de especies clave o en riesgo, actividades de difusión, rescate, rehabilitación, evaluación, muestreo, seguimiento permanente, investigación científica, monitoreo ambiental, asesoría técnica, educación, capacitación y cualesquiera otras que contribuyan a la conservación y al desarrollo del conocimiento sobre la vida silvestre y su hábitat, así como a la integración de éstos a los procesos de desarrollo sustentable.</a:t>
            </a:r>
            <a:endParaRPr lang="es-ES" sz="1900" dirty="0">
              <a:ln w="57150">
                <a:solidFill>
                  <a:srgbClr val="00B050"/>
                </a:solidFill>
              </a:ln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1857356" y="1142984"/>
            <a:ext cx="5429288" cy="35719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Centros de Investigación de la  Vida Silvestre</a:t>
            </a:r>
            <a:endParaRPr lang="es-E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70" y="4720273"/>
            <a:ext cx="2857488" cy="1923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714884"/>
            <a:ext cx="3071834" cy="1937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642918"/>
            <a:ext cx="8463314" cy="458628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s-ES" b="1" dirty="0" smtClean="0">
                <a:solidFill>
                  <a:schemeClr val="tx2"/>
                </a:solidFill>
              </a:rPr>
              <a:t>         </a:t>
            </a:r>
          </a:p>
          <a:p>
            <a:pPr algn="just">
              <a:buNone/>
            </a:pPr>
            <a:r>
              <a:rPr lang="es-ES" b="1" dirty="0" smtClean="0">
                <a:solidFill>
                  <a:schemeClr val="tx2"/>
                </a:solidFill>
              </a:rPr>
              <a:t>                        Programa de Conservación de Especies en Riesgo (PROCER) 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Persigue beneficios directos en cuatro aspectos: </a:t>
            </a:r>
          </a:p>
          <a:p>
            <a:pPr lvl="0" algn="just"/>
            <a:r>
              <a:rPr lang="es-ES" dirty="0" smtClean="0"/>
              <a:t>El mejoramiento del estado que guardan las especies y los ecosistemas que contribuyen al bienestar de la sociedad, </a:t>
            </a:r>
          </a:p>
          <a:p>
            <a:pPr lvl="0" algn="just"/>
            <a:r>
              <a:rPr lang="es-ES" dirty="0" smtClean="0"/>
              <a:t>El desarrollo de alternativas productivas en regiones de alta marginación, tanto social como económica, </a:t>
            </a:r>
          </a:p>
          <a:p>
            <a:pPr lvl="0" algn="just"/>
            <a:r>
              <a:rPr lang="es-ES" dirty="0" smtClean="0"/>
              <a:t>La conservación de los bienes y servicios ambientales en beneficio de todos los sectores de la sociedad, y </a:t>
            </a:r>
          </a:p>
          <a:p>
            <a:pPr lvl="0" algn="just"/>
            <a:r>
              <a:rPr lang="es-ES" dirty="0" smtClean="0"/>
              <a:t>La conservación de la diversidad genética como fundamento de la seguridad alimentaria y el patrimonio genético del país. </a:t>
            </a:r>
          </a:p>
          <a:p>
            <a:pPr algn="just">
              <a:buNone/>
            </a:pPr>
            <a:r>
              <a:rPr lang="es-ES" dirty="0" smtClean="0"/>
              <a:t>    Con el objeto de integrar los esfuerzos que vienen realizando diversos grupos, el Programa se ha organizado operativamente en los siguientes grandes segmentos: </a:t>
            </a:r>
            <a:r>
              <a:rPr lang="es-ES" i="1" dirty="0" smtClean="0"/>
              <a:t>Tortugas Marinas</a:t>
            </a:r>
            <a:r>
              <a:rPr lang="es-ES" dirty="0" smtClean="0"/>
              <a:t>; </a:t>
            </a:r>
            <a:r>
              <a:rPr lang="es-ES" i="1" dirty="0" smtClean="0"/>
              <a:t>Especies Terrestres y Epicontinentales </a:t>
            </a:r>
            <a:r>
              <a:rPr lang="es-ES" dirty="0" smtClean="0"/>
              <a:t>y, </a:t>
            </a:r>
            <a:r>
              <a:rPr lang="es-ES" i="1" dirty="0" smtClean="0"/>
              <a:t>Especies Marinas, Costeras e Insulares</a:t>
            </a:r>
            <a:r>
              <a:rPr lang="es-ES" dirty="0" smtClean="0"/>
              <a:t>. </a:t>
            </a:r>
          </a:p>
          <a:p>
            <a:pPr lvl="0" algn="just"/>
            <a:endParaRPr lang="es-ES" dirty="0" smtClean="0"/>
          </a:p>
          <a:p>
            <a:pPr algn="just">
              <a:buNone/>
            </a:pP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857760"/>
            <a:ext cx="2571768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908" y="4786323"/>
            <a:ext cx="3000364" cy="2000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642918"/>
            <a:ext cx="4357718" cy="568168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ES" sz="2400" dirty="0" smtClean="0"/>
              <a:t>   </a:t>
            </a:r>
            <a:r>
              <a:rPr lang="es-ES" sz="2400" b="1" dirty="0" smtClean="0">
                <a:solidFill>
                  <a:schemeClr val="tx2"/>
                </a:solidFill>
              </a:rPr>
              <a:t>Programa de Conservación para el Desarrollo Sostenible (PROCODES)</a:t>
            </a:r>
          </a:p>
          <a:p>
            <a:pPr algn="just">
              <a:buNone/>
            </a:pPr>
            <a:r>
              <a:rPr lang="es-ES" sz="2400" dirty="0" smtClean="0">
                <a:solidFill>
                  <a:schemeClr val="tx2"/>
                </a:solidFill>
              </a:rPr>
              <a:t>   </a:t>
            </a:r>
            <a:r>
              <a:rPr lang="es-ES" sz="2400" dirty="0" smtClean="0"/>
              <a:t>Es un programa gubernamental que se realiza por las propias comunidades con recursos públicos, con los cuales la sociedad las compensa, así sea parcialmente, por su contribución a la conservación de los ecosistemas y su biodiversidad; parte del reconocimiento de la estrecha correlación entre pobreza y marginación y el proceso de deterioro del medio ambiente y la depredación de los recursos naturales.</a:t>
            </a:r>
          </a:p>
          <a:p>
            <a:pPr algn="just">
              <a:buNone/>
            </a:pPr>
            <a:endParaRPr lang="es-ES" sz="24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000108"/>
            <a:ext cx="1785950" cy="24165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643314"/>
            <a:ext cx="3357586" cy="2232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1384" y="692696"/>
            <a:ext cx="7929048" cy="314498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s-ES" b="1" dirty="0" smtClean="0">
                <a:solidFill>
                  <a:schemeClr val="tx2"/>
                </a:solidFill>
              </a:rPr>
              <a:t>Áreas naturales protegidas</a:t>
            </a:r>
          </a:p>
          <a:p>
            <a:pPr algn="just">
              <a:buNone/>
            </a:pPr>
            <a:endParaRPr lang="es-ES" b="1" dirty="0" smtClean="0">
              <a:solidFill>
                <a:schemeClr val="tx2"/>
              </a:solidFill>
            </a:endParaRPr>
          </a:p>
          <a:p>
            <a:pPr lvl="0" algn="just">
              <a:buNone/>
            </a:pPr>
            <a:r>
              <a:rPr lang="es-ES" dirty="0" smtClean="0"/>
              <a:t>    Son las áreas bajo la administración de la </a:t>
            </a:r>
            <a:r>
              <a:rPr lang="es-ES" u="sng" dirty="0" smtClean="0">
                <a:hlinkClick r:id="rId3"/>
              </a:rPr>
              <a:t>Comisión Nacional de Áreas Naturales Protegidas</a:t>
            </a:r>
            <a:r>
              <a:rPr lang="es-ES" dirty="0" smtClean="0"/>
              <a:t> (CONANP). Entre las más conocidas están el Parque Nacional Desierto de los Leones y la Reserva de la Biosfera de la Mariposa Monarca. </a:t>
            </a:r>
          </a:p>
          <a:p>
            <a:pPr lvl="0" algn="just">
              <a:buNone/>
            </a:pPr>
            <a:r>
              <a:rPr lang="es-ES" dirty="0" smtClean="0"/>
              <a:t>    De las 166 áreas protegidas, 58 son parte del Sistema Nacional de Áreas Protegidas (SINAP) donde se reúnen aquellas con biodiversidad y características ecológicas de especial relevancia para el país.</a:t>
            </a:r>
          </a:p>
          <a:p>
            <a:pPr lvl="0" algn="just">
              <a:buNone/>
            </a:pPr>
            <a:endParaRPr lang="es-ES" dirty="0" smtClean="0"/>
          </a:p>
          <a:p>
            <a:pPr lvl="0" algn="just">
              <a:buNone/>
            </a:pPr>
            <a:endParaRPr lang="es-ES" dirty="0" smtClean="0"/>
          </a:p>
          <a:p>
            <a:pPr algn="just">
              <a:buNone/>
            </a:pP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63627" y="3695881"/>
          <a:ext cx="5072670" cy="2973479"/>
        </p:xfrm>
        <a:graphic>
          <a:graphicData uri="http://schemas.openxmlformats.org/drawingml/2006/table">
            <a:tbl>
              <a:tblPr firstRow="1">
                <a:tableStyleId>{F2DE63D5-997A-4646-A377-4702673A728D}</a:tableStyleId>
              </a:tblPr>
              <a:tblGrid>
                <a:gridCol w="1690890"/>
                <a:gridCol w="1690890"/>
                <a:gridCol w="1690890"/>
              </a:tblGrid>
              <a:tr h="296970">
                <a:tc>
                  <a:txBody>
                    <a:bodyPr/>
                    <a:lstStyle/>
                    <a:p>
                      <a:r>
                        <a:rPr lang="es-ES" sz="1200" dirty="0"/>
                        <a:t>Categoría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Número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 dirty="0"/>
                        <a:t> Extensión (km</a:t>
                      </a:r>
                      <a:r>
                        <a:rPr lang="es-ES" sz="1200" baseline="30000" dirty="0"/>
                        <a:t>2</a:t>
                      </a:r>
                      <a:r>
                        <a:rPr lang="es-ES" sz="1200" dirty="0"/>
                        <a:t>) 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298298">
                <a:tc>
                  <a:txBody>
                    <a:bodyPr/>
                    <a:lstStyle/>
                    <a:p>
                      <a:r>
                        <a:rPr lang="es-ES" sz="1200" u="sng" dirty="0">
                          <a:hlinkClick r:id="rId4"/>
                        </a:rPr>
                        <a:t>Reservas de la Biosfera</a:t>
                      </a:r>
                      <a:r>
                        <a:rPr lang="es-ES" sz="1200" dirty="0"/>
                        <a:t> 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41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/>
                        <a:t>126,527.87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298298">
                <a:tc>
                  <a:txBody>
                    <a:bodyPr/>
                    <a:lstStyle/>
                    <a:p>
                      <a:r>
                        <a:rPr lang="es-ES" sz="1200" u="sng" dirty="0">
                          <a:hlinkClick r:id="rId5"/>
                        </a:rPr>
                        <a:t>Parques Nacionales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67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/>
                        <a:t>14,824.89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494439">
                <a:tc>
                  <a:txBody>
                    <a:bodyPr/>
                    <a:lstStyle/>
                    <a:p>
                      <a:r>
                        <a:rPr lang="es-ES" sz="1200" u="sng">
                          <a:hlinkClick r:id="rId6"/>
                        </a:rPr>
                        <a:t>Monumentos Naturales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5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/>
                        <a:t>162.68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494439">
                <a:tc>
                  <a:txBody>
                    <a:bodyPr/>
                    <a:lstStyle/>
                    <a:p>
                      <a:r>
                        <a:rPr lang="es-ES" sz="1200" u="sng">
                          <a:hlinkClick r:id="rId7"/>
                        </a:rPr>
                        <a:t>Áreas de Protección de Recursos Naturales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7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 dirty="0"/>
                        <a:t>44,400.78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494439">
                <a:tc>
                  <a:txBody>
                    <a:bodyPr/>
                    <a:lstStyle/>
                    <a:p>
                      <a:r>
                        <a:rPr lang="es-ES" sz="1200"/>
                        <a:t>Áreas de Protección de Fauna y Flora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/>
                        <a:t>35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 dirty="0"/>
                        <a:t>66,469.42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298298">
                <a:tc>
                  <a:txBody>
                    <a:bodyPr/>
                    <a:lstStyle/>
                    <a:p>
                      <a:r>
                        <a:rPr lang="es-ES" sz="1200" u="sng">
                          <a:hlinkClick r:id="rId8"/>
                        </a:rPr>
                        <a:t>Santuarios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/>
                        <a:t>18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/>
                        <a:t>1,462.54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298298">
                <a:tc>
                  <a:txBody>
                    <a:bodyPr/>
                    <a:lstStyle/>
                    <a:p>
                      <a:r>
                        <a:rPr lang="es-ES" sz="1200"/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/>
                        <a:t>173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200" dirty="0"/>
                        <a:t>253,848.18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playasmexico.com.mx/IMG/arton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3160081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64" name="Picture 4" descr="http://cancun-es.olympus-tours.com/wp-content/uploads/2009/04/cabo-pulm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14356"/>
            <a:ext cx="3143561" cy="20985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5 Rectángulo redondeado"/>
          <p:cNvSpPr/>
          <p:nvPr/>
        </p:nvSpPr>
        <p:spPr>
          <a:xfrm>
            <a:off x="642910" y="3000372"/>
            <a:ext cx="3000396" cy="2857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1"/>
                </a:solidFill>
              </a:rPr>
              <a:t>Reserva de la Biosfera El Cielo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714876" y="3000372"/>
            <a:ext cx="3000396" cy="2857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1"/>
                </a:solidFill>
              </a:rPr>
              <a:t>Parque Nacional Cabo Pulmo</a:t>
            </a:r>
            <a:endParaRPr lang="es-ES" sz="1600" dirty="0">
              <a:solidFill>
                <a:schemeClr val="tx1"/>
              </a:solidFill>
            </a:endParaRPr>
          </a:p>
        </p:txBody>
      </p:sp>
      <p:pic>
        <p:nvPicPr>
          <p:cNvPr id="40966" name="Picture 6" descr="http://farm2.static.flickr.com/1169/1470972952_fda91bdf05.jpg?v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714752"/>
            <a:ext cx="3214710" cy="19982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9 Rectángulo redondeado"/>
          <p:cNvSpPr/>
          <p:nvPr/>
        </p:nvSpPr>
        <p:spPr>
          <a:xfrm>
            <a:off x="642910" y="5929330"/>
            <a:ext cx="3429024" cy="2857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1"/>
                </a:solidFill>
              </a:rPr>
              <a:t>Reserva de la Biosfera Montes Azules</a:t>
            </a:r>
            <a:endParaRPr lang="es-ES" sz="1600" dirty="0">
              <a:solidFill>
                <a:schemeClr val="tx1"/>
              </a:solidFill>
            </a:endParaRPr>
          </a:p>
        </p:txBody>
      </p:sp>
      <p:pic>
        <p:nvPicPr>
          <p:cNvPr id="40970" name="Picture 10" descr="http://www.hgmexico.com/images/fot08/ixtaccihuatl_ame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7" y="3643314"/>
            <a:ext cx="3071833" cy="21256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11 Rectángulo redondeado"/>
          <p:cNvSpPr/>
          <p:nvPr/>
        </p:nvSpPr>
        <p:spPr>
          <a:xfrm>
            <a:off x="4357686" y="5929330"/>
            <a:ext cx="4214842" cy="2857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600" dirty="0" smtClean="0">
                <a:solidFill>
                  <a:schemeClr val="tx1"/>
                </a:solidFill>
              </a:rPr>
              <a:t>Parque Nacional Iztaccihuatl -Popocatèpetl</a:t>
            </a:r>
            <a:endParaRPr lang="es-E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124744"/>
            <a:ext cx="8291264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/>
            </a:r>
            <a:b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</a:br>
            <a: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/>
            </a:r>
            <a:b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</a:br>
            <a: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/>
            </a:r>
            <a:b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</a:br>
            <a: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/>
            </a:r>
            <a:b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</a:br>
            <a:r>
              <a:rPr lang="es-MX" sz="40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>MÉXICO, PAÍS MEGADIVERSO 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7848872" cy="201622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sz="2800" dirty="0" smtClean="0"/>
              <a:t>México es uno de los países más diversos del planeta desde el punto de vista biológico. 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Su posición </a:t>
            </a:r>
            <a:r>
              <a:rPr lang="es-MX" sz="2800" dirty="0" smtClean="0">
                <a:solidFill>
                  <a:srgbClr val="FF0000"/>
                </a:solidFill>
              </a:rPr>
              <a:t>geográfica</a:t>
            </a:r>
            <a:r>
              <a:rPr lang="es-MX" sz="2800" dirty="0" smtClean="0"/>
              <a:t> y su compleja </a:t>
            </a:r>
            <a:r>
              <a:rPr lang="es-MX" sz="2800" dirty="0" smtClean="0">
                <a:solidFill>
                  <a:srgbClr val="FF0000"/>
                </a:solidFill>
              </a:rPr>
              <a:t>historia geológica</a:t>
            </a:r>
            <a:r>
              <a:rPr lang="es-MX" sz="2800" dirty="0" smtClean="0"/>
              <a:t>, principalmente, han creado una variada gama de condiciones que han permitido la coexistencia de elementos biológicos de diversos orígenes .</a:t>
            </a:r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3" y="3356993"/>
            <a:ext cx="4966985" cy="332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8883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r>
              <a:rPr lang="es-ES_tradnl" sz="3600" b="1" dirty="0" smtClean="0"/>
              <a:t>Objetivo de la Unidad de Aprendizaje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_tradnl" dirty="0" smtClean="0"/>
          </a:p>
          <a:p>
            <a:pPr algn="just"/>
            <a:endParaRPr lang="es-ES_tradnl" dirty="0"/>
          </a:p>
          <a:p>
            <a:pPr algn="just"/>
            <a:r>
              <a:rPr lang="es-ES_tradnl" dirty="0" smtClean="0"/>
              <a:t>Analizar </a:t>
            </a:r>
            <a:r>
              <a:rPr lang="es-ES_tradnl" dirty="0"/>
              <a:t>y valorar la importancia de los recursos naturales y del patrimonio natural, en relación con las formas de actuar del ser humano y con las posibilidades de enfrentar su agotamiento.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18352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5631904"/>
          </a:xfrm>
        </p:spPr>
        <p:txBody>
          <a:bodyPr/>
          <a:lstStyle/>
          <a:p>
            <a:r>
              <a:rPr lang="es-ES" sz="2400" dirty="0" smtClean="0"/>
              <a:t>A México se le reconoce como un subcontinente dentro del Continente Americano, cuenta con </a:t>
            </a:r>
            <a:r>
              <a:rPr lang="es-ES" sz="2400" b="1" dirty="0" smtClean="0"/>
              <a:t>25 de los 28 tipos de suelos existentes en todo el mundo.</a:t>
            </a:r>
          </a:p>
          <a:p>
            <a:endParaRPr lang="es-ES" sz="2400" b="1" dirty="0" smtClean="0"/>
          </a:p>
          <a:p>
            <a:r>
              <a:rPr lang="es-ES" sz="2400" dirty="0" smtClean="0"/>
              <a:t>México ocupa el </a:t>
            </a:r>
            <a:r>
              <a:rPr lang="es-ES" sz="2400" b="1" dirty="0" smtClean="0">
                <a:solidFill>
                  <a:srgbClr val="FF0000"/>
                </a:solidFill>
              </a:rPr>
              <a:t>cuarto lugar</a:t>
            </a:r>
            <a:r>
              <a:rPr lang="es-ES" sz="2400" b="1" dirty="0" smtClean="0"/>
              <a:t> entre los </a:t>
            </a:r>
            <a:r>
              <a:rPr lang="es-ES" sz="2400" b="1" dirty="0" smtClean="0">
                <a:solidFill>
                  <a:srgbClr val="FF0000"/>
                </a:solidFill>
              </a:rPr>
              <a:t>17</a:t>
            </a:r>
            <a:r>
              <a:rPr lang="es-ES" sz="2400" b="1" dirty="0" smtClean="0"/>
              <a:t> países de mayor diversidad del mundo.</a:t>
            </a:r>
          </a:p>
          <a:p>
            <a:endParaRPr lang="es-MX" dirty="0"/>
          </a:p>
        </p:txBody>
      </p:sp>
      <p:pic>
        <p:nvPicPr>
          <p:cNvPr id="4" name="3 Marcador de contenido" descr="map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12976"/>
            <a:ext cx="5279926" cy="3500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226611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0872" y="704088"/>
            <a:ext cx="8229600" cy="1143000"/>
          </a:xfrm>
        </p:spPr>
        <p:txBody>
          <a:bodyPr/>
          <a:lstStyle/>
          <a:p>
            <a:r>
              <a:rPr lang="es-ES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>Diversidad de especies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35885"/>
            <a:ext cx="8229600" cy="378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8676456" cy="346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pPr algn="ctr"/>
            <a:r>
              <a:rPr lang="es-ES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>Diversidad terrestre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57536"/>
            <a:ext cx="8219256" cy="4911824"/>
          </a:xfrm>
        </p:spPr>
        <p:txBody>
          <a:bodyPr/>
          <a:lstStyle/>
          <a:p>
            <a:r>
              <a:rPr lang="es-ES" b="1" dirty="0" smtClean="0"/>
              <a:t>Plantas: 23702 especies</a:t>
            </a:r>
          </a:p>
          <a:p>
            <a:r>
              <a:rPr lang="es-ES" b="1" dirty="0" smtClean="0"/>
              <a:t>Animales vertebrados: 5167 especies</a:t>
            </a:r>
          </a:p>
          <a:p>
            <a:r>
              <a:rPr lang="es-ES" b="1" dirty="0" smtClean="0"/>
              <a:t>Especies de aves: 1054</a:t>
            </a:r>
          </a:p>
          <a:p>
            <a:r>
              <a:rPr lang="es-ES" b="1" dirty="0" smtClean="0"/>
              <a:t>Especies endémicas de aves: 111</a:t>
            </a:r>
          </a:p>
          <a:p>
            <a:r>
              <a:rPr lang="es-ES" b="1" dirty="0" smtClean="0"/>
              <a:t>Especies de reptiles: 704</a:t>
            </a:r>
          </a:p>
          <a:p>
            <a:r>
              <a:rPr lang="es-ES" b="1" dirty="0" smtClean="0"/>
              <a:t>Especies endémicas de reptiles:368</a:t>
            </a:r>
          </a:p>
          <a:p>
            <a:r>
              <a:rPr lang="es-ES" b="1" dirty="0" smtClean="0"/>
              <a:t>Especies de mamiferos:491</a:t>
            </a:r>
          </a:p>
          <a:p>
            <a:r>
              <a:rPr lang="es-ES" b="1" dirty="0" smtClean="0"/>
              <a:t>Especies endémicas de mamíferos: 142</a:t>
            </a:r>
          </a:p>
          <a:p>
            <a:r>
              <a:rPr lang="es-ES" b="1" dirty="0" smtClean="0"/>
              <a:t>Insectos ( mariposas ): 200 especies endémicas</a:t>
            </a:r>
          </a:p>
          <a:p>
            <a:endParaRPr lang="es-MX" b="1" dirty="0" smtClean="0"/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84586">
            <a:off x="5168968" y="1329469"/>
            <a:ext cx="3827578" cy="28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7200800" cy="5184576"/>
          </a:xfrm>
        </p:spPr>
        <p:txBody>
          <a:bodyPr/>
          <a:lstStyle/>
          <a:p>
            <a:pPr>
              <a:defRPr/>
            </a:pPr>
            <a:r>
              <a:rPr lang="es-ES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>Diversidad marina</a:t>
            </a:r>
          </a:p>
          <a:p>
            <a:pPr>
              <a:defRPr/>
            </a:pPr>
            <a:r>
              <a:rPr lang="es-ES" b="1" dirty="0" smtClean="0"/>
              <a:t>Peces 2628 especies.</a:t>
            </a:r>
          </a:p>
          <a:p>
            <a:pPr>
              <a:defRPr/>
            </a:pPr>
            <a:endParaRPr lang="es-ES" b="1" dirty="0" smtClean="0"/>
          </a:p>
          <a:p>
            <a:pPr algn="just">
              <a:defRPr/>
            </a:pPr>
            <a:r>
              <a:rPr lang="es-ES" sz="3200" b="1" dirty="0" smtClean="0">
                <a:solidFill>
                  <a:srgbClr val="C00000"/>
                </a:solidFill>
              </a:rPr>
              <a:t>Oaxaca, Chiapas, Veracruz, Michoacán, Guerrero,</a:t>
            </a:r>
            <a:r>
              <a:rPr lang="es-ES" b="1" dirty="0" smtClean="0"/>
              <a:t> </a:t>
            </a:r>
            <a:r>
              <a:rPr lang="es-ES" dirty="0" smtClean="0"/>
              <a:t>son los </a:t>
            </a:r>
            <a:r>
              <a:rPr lang="es-ES" b="1" dirty="0" smtClean="0"/>
              <a:t>estados</a:t>
            </a:r>
            <a:r>
              <a:rPr lang="es-ES" dirty="0" smtClean="0"/>
              <a:t> de la república que </a:t>
            </a:r>
            <a:r>
              <a:rPr lang="es-ES" b="1" dirty="0" smtClean="0"/>
              <a:t>poseen la mayor parte del patrimonio biológico mexicano.</a:t>
            </a:r>
          </a:p>
          <a:p>
            <a:pPr algn="just">
              <a:defRPr/>
            </a:pPr>
            <a:endParaRPr lang="es-ES" dirty="0" smtClean="0"/>
          </a:p>
          <a:p>
            <a:pPr algn="just">
              <a:defRPr/>
            </a:pPr>
            <a:r>
              <a:rPr lang="es-MX" dirty="0" smtClean="0"/>
              <a:t>Selvas, desiertos, bosques y mares forman parte de la diversidad de ecosistemas que podemos encontrar en México.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08720"/>
            <a:ext cx="8219256" cy="4983832"/>
          </a:xfrm>
        </p:spPr>
        <p:txBody>
          <a:bodyPr/>
          <a:lstStyle/>
          <a:p>
            <a:pPr algn="just"/>
            <a:r>
              <a:rPr lang="es-MX" sz="2800" dirty="0" smtClean="0"/>
              <a:t>En nuestro país se hallan casi todos los </a:t>
            </a:r>
            <a:r>
              <a:rPr lang="es-MX" sz="2800" b="1" dirty="0" smtClean="0"/>
              <a:t>tipos de ambientes naturales que se conocen sobre la Tierra</a:t>
            </a:r>
            <a:r>
              <a:rPr lang="es-MX" sz="2800" dirty="0" smtClean="0"/>
              <a:t>, esto sólo lo puede igualar la India y el Perú. 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La mayor parte del territorio nacional se encuentra cubierto por desiertos (37%), seguido por bosques de coníferas y encino (19.34%) y selvas tropical es secas 14.14%.</a:t>
            </a:r>
            <a:endParaRPr lang="es-ES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es-MX" sz="48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>     Diversidad en México.</a:t>
            </a:r>
            <a:endParaRPr lang="es-MX" dirty="0"/>
          </a:p>
        </p:txBody>
      </p:sp>
      <p:pic>
        <p:nvPicPr>
          <p:cNvPr id="4" name="1 Imagen" descr="paisajes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7513966" cy="4416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sz="2400" b="1" i="1" dirty="0" smtClean="0">
                <a:solidFill>
                  <a:srgbClr val="FF0000"/>
                </a:solidFill>
              </a:rPr>
              <a:t>¿Por qué tiene México esta enorme diversidad biológica?</a:t>
            </a:r>
            <a:endParaRPr lang="es-MX" sz="2400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352839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MX" dirty="0" smtClean="0"/>
              <a:t>Los científicos consideran que la gran riqueza natural de México ha sido el resultado de cuando menos tres factores. </a:t>
            </a:r>
          </a:p>
          <a:p>
            <a:pPr algn="just"/>
            <a:r>
              <a:rPr lang="es-MX" b="1" dirty="0" smtClean="0"/>
              <a:t>El primero </a:t>
            </a:r>
            <a:r>
              <a:rPr lang="es-MX" dirty="0" smtClean="0"/>
              <a:t>se refiere al </a:t>
            </a:r>
            <a:r>
              <a:rPr lang="es-MX" b="1" dirty="0" smtClean="0"/>
              <a:t>complejo relieve montañoso </a:t>
            </a:r>
            <a:r>
              <a:rPr lang="es-MX" dirty="0" smtClean="0"/>
              <a:t>que caracteriza al </a:t>
            </a:r>
            <a:r>
              <a:rPr lang="es-MX" b="1" dirty="0" smtClean="0"/>
              <a:t>paisaje mexicano</a:t>
            </a:r>
            <a:r>
              <a:rPr lang="es-MX" dirty="0" smtClean="0"/>
              <a:t>. Por el país corren dos grandes cordilleras montañosas–las sierras Madre Oriental y Occidental- y otras cadenas montañosas menores, como la Sierra de Chiapas y el llamado Eje </a:t>
            </a:r>
            <a:r>
              <a:rPr lang="es-MX" dirty="0" err="1" smtClean="0"/>
              <a:t>Neovolcánico</a:t>
            </a:r>
            <a:r>
              <a:rPr lang="es-MX" dirty="0" smtClean="0"/>
              <a:t> Transversal.</a:t>
            </a:r>
          </a:p>
          <a:p>
            <a:pPr algn="just"/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23030">
            <a:off x="1763838" y="4725544"/>
            <a:ext cx="2802542" cy="19061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0414">
            <a:off x="5228846" y="4484227"/>
            <a:ext cx="2664296" cy="1995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3568" y="548680"/>
            <a:ext cx="4752528" cy="18002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dirty="0" smtClean="0"/>
              <a:t>El segundo factor importante es la gran variedad de climas que hay en el territorio, que   van desde los húmedos tropicales hasta los fríos climas alpinos, pasando por los secos</a:t>
            </a:r>
            <a:r>
              <a:rPr lang="pt-BR" dirty="0" smtClean="0"/>
              <a:t>   extremos de las zonas áridas.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8398">
            <a:off x="1953434" y="2417677"/>
            <a:ext cx="6105918" cy="42289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b="1" dirty="0"/>
              <a:t>Unidad 1. Recursos naturales, sus problemáticas actuales y su relación con la sociedad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b="1" dirty="0" smtClean="0"/>
          </a:p>
          <a:p>
            <a:endParaRPr lang="es-ES_tradnl" b="1" dirty="0"/>
          </a:p>
          <a:p>
            <a:pPr algn="just"/>
            <a:r>
              <a:rPr lang="es-ES_tradnl" b="1" dirty="0" smtClean="0"/>
              <a:t>Objetivo</a:t>
            </a:r>
            <a:r>
              <a:rPr lang="es-ES_tradnl" b="1" dirty="0"/>
              <a:t>:</a:t>
            </a:r>
            <a:r>
              <a:rPr lang="es-ES_tradnl" dirty="0"/>
              <a:t> Identificar los recursos naturales y los bienes declarados Patrimonio Natural, así como sus funciones en los socio-ecosistemas, y sus problemáticas actuales.</a:t>
            </a:r>
            <a:r>
              <a:rPr lang="es-MX" dirty="0"/>
              <a:t> 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43573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692696"/>
            <a:ext cx="7632848" cy="144016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El tercer  factor se debe a la mezcla, en el territorio, de dos importantes zonas </a:t>
            </a:r>
            <a:r>
              <a:rPr lang="es-MX" dirty="0" err="1" smtClean="0"/>
              <a:t>biogeográficas</a:t>
            </a:r>
            <a:r>
              <a:rPr lang="es-MX" dirty="0" smtClean="0"/>
              <a:t>: </a:t>
            </a:r>
          </a:p>
          <a:p>
            <a:pPr algn="just">
              <a:buNone/>
            </a:pPr>
            <a:r>
              <a:rPr lang="es-MX" dirty="0" smtClean="0"/>
              <a:t>    </a:t>
            </a:r>
            <a:r>
              <a:rPr lang="es-MX" b="1" dirty="0" smtClean="0"/>
              <a:t>La </a:t>
            </a:r>
            <a:r>
              <a:rPr lang="es-MX" b="1" dirty="0" err="1" smtClean="0"/>
              <a:t>Neártica</a:t>
            </a:r>
            <a:r>
              <a:rPr lang="es-MX" b="1" dirty="0" smtClean="0"/>
              <a:t> y la </a:t>
            </a:r>
            <a:r>
              <a:rPr lang="es-MX" b="1" dirty="0" err="1" smtClean="0"/>
              <a:t>Neotropical</a:t>
            </a:r>
            <a:r>
              <a:rPr lang="es-MX" b="1" dirty="0" smtClean="0"/>
              <a:t>.</a:t>
            </a:r>
          </a:p>
          <a:p>
            <a:pPr algn="just">
              <a:buNone/>
            </a:pPr>
            <a:r>
              <a:rPr lang="es-MX" dirty="0" smtClean="0"/>
              <a:t>    Una </a:t>
            </a:r>
            <a:r>
              <a:rPr lang="es-MX" b="1" dirty="0" smtClean="0"/>
              <a:t>zona </a:t>
            </a:r>
            <a:r>
              <a:rPr lang="es-MX" b="1" dirty="0" err="1" smtClean="0"/>
              <a:t>biogeográfica</a:t>
            </a:r>
            <a:r>
              <a:rPr lang="es-MX" b="1" dirty="0" smtClean="0"/>
              <a:t> </a:t>
            </a:r>
            <a:r>
              <a:rPr lang="es-MX" dirty="0" smtClean="0"/>
              <a:t>es una región donde los elementos de flora y fauna presentan una gran afinidad. </a:t>
            </a:r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/>
        </p:nvGraphicFramePr>
        <p:xfrm>
          <a:off x="35496" y="1988840"/>
          <a:ext cx="8928992" cy="48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644" y="1844824"/>
            <a:ext cx="8506586" cy="3200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764704"/>
            <a:ext cx="8352928" cy="3672408"/>
          </a:xfrm>
        </p:spPr>
        <p:txBody>
          <a:bodyPr/>
          <a:lstStyle/>
          <a:p>
            <a:pPr algn="just"/>
            <a:r>
              <a:rPr lang="es-MX" dirty="0" smtClean="0"/>
              <a:t>México se distingue también por su gran número de especies endémicas, es decir, aquéllas que sólo viven y crecen en una determinada zona o región y que no se encuentran en ningún otro lugar del mundo. En el caso de las cactáceas, poco más del 77% de las especies</a:t>
            </a:r>
          </a:p>
          <a:p>
            <a:pPr algn="just">
              <a:buNone/>
            </a:pPr>
            <a:r>
              <a:rPr lang="es-MX" dirty="0" smtClean="0"/>
              <a:t>   mexicanas son endémicas. Entre los animales, de los anfibios mexicanos –ranas, sapos y salamandras-, el 47 % de las especies sólo se encuentra en nuestro país. </a:t>
            </a:r>
          </a:p>
          <a:p>
            <a:pPr algn="just">
              <a:buNone/>
            </a:pPr>
            <a:endParaRPr lang="es-MX" dirty="0" smtClean="0"/>
          </a:p>
          <a:p>
            <a:pPr algn="just">
              <a:buNone/>
            </a:pP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2252">
            <a:off x="755576" y="4365104"/>
            <a:ext cx="2950042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94315">
            <a:off x="4443367" y="4171530"/>
            <a:ext cx="2219325" cy="2066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498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57592" cy="854968"/>
          </a:xfrm>
        </p:spPr>
        <p:txBody>
          <a:bodyPr/>
          <a:lstStyle/>
          <a:p>
            <a:r>
              <a:rPr lang="es-MX" sz="48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Jokerman" pitchFamily="82" charset="0"/>
                <a:cs typeface="Arial" charset="0"/>
              </a:rPr>
              <a:t>     CONCLUSIÓN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84784"/>
            <a:ext cx="8147248" cy="4839816"/>
          </a:xfrm>
        </p:spPr>
        <p:txBody>
          <a:bodyPr/>
          <a:lstStyle/>
          <a:p>
            <a:pPr algn="just"/>
            <a:r>
              <a:rPr lang="es-MX" dirty="0" smtClean="0"/>
              <a:t>Diversidad biológica, diversidad de vida; es un recurso natural renovable, que debe cuidarse, ya que por su propia naturaleza, puede regenerarse en un tiempo mas o menos breve si las condiciones medioambientales son favorables.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Actualmente, muchas especies vegetales, animales, microbianas, </a:t>
            </a:r>
            <a:r>
              <a:rPr lang="es-MX" dirty="0" err="1" smtClean="0"/>
              <a:t>etc</a:t>
            </a:r>
            <a:r>
              <a:rPr lang="es-MX" dirty="0" smtClean="0"/>
              <a:t>; están en peligro de extinción, lo que traerá consecuencias aún impredecibles al desarrollo y estabilidad de los ecosistemas acuáticos y terrestres.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1400" dirty="0" err="1"/>
              <a:t>Conabio</a:t>
            </a:r>
            <a:r>
              <a:rPr lang="es-MX" sz="1400" dirty="0"/>
              <a:t>. Sistema de información sobre </a:t>
            </a:r>
            <a:r>
              <a:rPr lang="es-MX" sz="1400" dirty="0" smtClean="0"/>
              <a:t>especies </a:t>
            </a:r>
            <a:r>
              <a:rPr lang="es-MX" sz="1400" dirty="0"/>
              <a:t>invasoras en México. Comisión </a:t>
            </a:r>
            <a:r>
              <a:rPr lang="es-MX" sz="1400" dirty="0" smtClean="0"/>
              <a:t>Nacional </a:t>
            </a:r>
            <a:r>
              <a:rPr lang="es-MX" sz="1400" dirty="0"/>
              <a:t>para el Conocimiento y Uso de la </a:t>
            </a:r>
            <a:r>
              <a:rPr lang="es-MX" sz="1400" dirty="0" smtClean="0"/>
              <a:t>Biodiversidad</a:t>
            </a:r>
            <a:r>
              <a:rPr lang="es-MX" sz="1400" dirty="0"/>
              <a:t>. Disponible en: </a:t>
            </a:r>
            <a:r>
              <a:rPr lang="es-MX" sz="1400" dirty="0" smtClean="0">
                <a:hlinkClick r:id="rId2"/>
              </a:rPr>
              <a:t>www.conabio</a:t>
            </a:r>
            <a:r>
              <a:rPr lang="es-MX" sz="1400" dirty="0" smtClean="0"/>
              <a:t>. gob.mx/invasoras. </a:t>
            </a:r>
            <a:r>
              <a:rPr lang="es-MX" sz="1400" dirty="0"/>
              <a:t>Fecha de consulta: agosto </a:t>
            </a:r>
            <a:r>
              <a:rPr lang="es-MX" sz="1400" dirty="0" smtClean="0"/>
              <a:t>de </a:t>
            </a:r>
            <a:r>
              <a:rPr lang="es-MX" sz="1400" dirty="0"/>
              <a:t>2012. </a:t>
            </a:r>
            <a:endParaRPr lang="es-MX" sz="1400" dirty="0" smtClean="0"/>
          </a:p>
          <a:p>
            <a:pPr algn="just"/>
            <a:endParaRPr lang="es-MX" sz="2000" dirty="0"/>
          </a:p>
          <a:p>
            <a:r>
              <a:rPr lang="es-MX" sz="1400" dirty="0" err="1"/>
              <a:t>Elbers</a:t>
            </a:r>
            <a:r>
              <a:rPr lang="es-MX" sz="1400" dirty="0"/>
              <a:t>, J. (Edit.). </a:t>
            </a:r>
            <a:r>
              <a:rPr lang="es-MX" sz="1400" dirty="0" smtClean="0"/>
              <a:t>Las </a:t>
            </a:r>
            <a:r>
              <a:rPr lang="es-MX" sz="1400" dirty="0"/>
              <a:t>áreas protegidas de </a:t>
            </a:r>
            <a:r>
              <a:rPr lang="es-MX" sz="1400" dirty="0" smtClean="0"/>
              <a:t>América </a:t>
            </a:r>
            <a:r>
              <a:rPr lang="es-MX" sz="1400" dirty="0"/>
              <a:t>Latina: situación actual y perspectivas </a:t>
            </a:r>
            <a:r>
              <a:rPr lang="es-MX" sz="1400" dirty="0" smtClean="0"/>
              <a:t>para </a:t>
            </a:r>
            <a:r>
              <a:rPr lang="es-MX" sz="1400" dirty="0"/>
              <a:t>el futuro</a:t>
            </a:r>
            <a:r>
              <a:rPr lang="es-MX" sz="1400" dirty="0" smtClean="0"/>
              <a:t>. UICN</a:t>
            </a:r>
            <a:r>
              <a:rPr lang="es-MX" sz="1400" dirty="0"/>
              <a:t>. Quito, Ecuador. 2011. </a:t>
            </a:r>
            <a:endParaRPr lang="es-MX" sz="1400" dirty="0" smtClean="0"/>
          </a:p>
          <a:p>
            <a:endParaRPr lang="es-MX" sz="1400" dirty="0"/>
          </a:p>
          <a:p>
            <a:r>
              <a:rPr lang="es-MX" sz="1400" dirty="0" err="1"/>
              <a:t>Semarnat</a:t>
            </a:r>
            <a:r>
              <a:rPr lang="es-MX" sz="1400" dirty="0"/>
              <a:t>. </a:t>
            </a:r>
            <a:r>
              <a:rPr lang="es-MX" sz="1400" dirty="0" smtClean="0"/>
              <a:t>Informe </a:t>
            </a:r>
            <a:r>
              <a:rPr lang="es-MX" sz="1400" dirty="0"/>
              <a:t>de la Situación del </a:t>
            </a:r>
            <a:r>
              <a:rPr lang="es-MX" sz="1400" dirty="0" smtClean="0"/>
              <a:t>Medio </a:t>
            </a:r>
            <a:r>
              <a:rPr lang="es-MX" sz="1400" dirty="0"/>
              <a:t>Ambiente en México. Compendio </a:t>
            </a:r>
            <a:r>
              <a:rPr lang="es-MX" sz="1400" dirty="0" smtClean="0"/>
              <a:t>de </a:t>
            </a:r>
            <a:r>
              <a:rPr lang="es-MX" sz="1400" dirty="0"/>
              <a:t>Estadísticas </a:t>
            </a:r>
            <a:r>
              <a:rPr lang="es-MX" sz="1400" dirty="0" smtClean="0"/>
              <a:t>Ambientales. Edición </a:t>
            </a:r>
            <a:r>
              <a:rPr lang="es-MX" sz="1400" dirty="0"/>
              <a:t>2008. </a:t>
            </a:r>
            <a:r>
              <a:rPr lang="es-MX" sz="1400" dirty="0" smtClean="0"/>
              <a:t>México</a:t>
            </a:r>
            <a:r>
              <a:rPr lang="es-MX" sz="1400" dirty="0"/>
              <a:t>. 2009.</a:t>
            </a:r>
          </a:p>
          <a:p>
            <a:endParaRPr lang="es-MX" sz="1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63677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340768"/>
            <a:ext cx="5405189" cy="410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62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282" y="4857760"/>
            <a:ext cx="3000396" cy="53815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ES" dirty="0" smtClean="0"/>
              <a:t>Elaboró: Mora Torres Víctor Manuel</a:t>
            </a:r>
            <a:endParaRPr lang="es-ES" dirty="0"/>
          </a:p>
        </p:txBody>
      </p:sp>
      <p:pic>
        <p:nvPicPr>
          <p:cNvPr id="26626" name="Picture 2" descr="http://1.bp.blogspot.com/_eb8C-NUFGQs/S_scmzmwerI/AAAAAAAAAA4/YpD26A-FkeQ/s1600/biodiversid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09142"/>
            <a:ext cx="9144001" cy="699452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1556792"/>
            <a:ext cx="7851648" cy="1828800"/>
          </a:xfrm>
        </p:spPr>
        <p:txBody>
          <a:bodyPr>
            <a:normAutofit/>
          </a:bodyPr>
          <a:lstStyle/>
          <a:p>
            <a:r>
              <a:rPr lang="es-ES" sz="6000" dirty="0" smtClean="0"/>
              <a:t>BIODIVERSIDAD</a:t>
            </a:r>
            <a:endParaRPr lang="es-ES" sz="6000" dirty="0"/>
          </a:p>
        </p:txBody>
      </p:sp>
    </p:spTree>
    <p:extLst>
      <p:ext uri="{BB962C8B-B14F-4D97-AF65-F5344CB8AC3E}">
        <p14:creationId xmlns:p14="http://schemas.microsoft.com/office/powerpoint/2010/main" val="336408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395536" y="2636912"/>
            <a:ext cx="82296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400" dirty="0" smtClean="0"/>
              <a:t>¿Qué es la biodiversidad?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3368335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115328" cy="39604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dirty="0" smtClean="0"/>
              <a:t>   </a:t>
            </a:r>
            <a:r>
              <a:rPr lang="es-ES" sz="2400" dirty="0" smtClean="0"/>
              <a:t>Es la variedad de seres vivos en un área determinada y todas las relaciones que se dan entre ellos. Abarca: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2400" dirty="0" smtClean="0"/>
              <a:t>Plantas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2400" dirty="0" smtClean="0"/>
              <a:t>Animales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2400" dirty="0" smtClean="0"/>
              <a:t>Variabilidad genética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2400" dirty="0" smtClean="0"/>
              <a:t>Ecosistemas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2400" dirty="0" smtClean="0"/>
              <a:t>Paisajes o regiones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2400" dirty="0" smtClean="0"/>
              <a:t>Procesos ecológicos</a:t>
            </a:r>
          </a:p>
          <a:p>
            <a:pPr algn="just">
              <a:buFont typeface="Courier New" pitchFamily="49" charset="0"/>
              <a:buChar char="o"/>
            </a:pPr>
            <a:r>
              <a:rPr lang="es-ES" sz="2400" dirty="0" smtClean="0"/>
              <a:t>Procesos evolutivos</a:t>
            </a:r>
          </a:p>
          <a:p>
            <a:pPr algn="just">
              <a:buNone/>
            </a:pPr>
            <a:endParaRPr lang="es-ES" sz="2400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492896"/>
            <a:ext cx="172166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3672" y="3799300"/>
            <a:ext cx="1714512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3921656"/>
            <a:ext cx="1714480" cy="12511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207540"/>
            <a:ext cx="1714512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5278978"/>
            <a:ext cx="1714512" cy="12313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84" y="5366946"/>
            <a:ext cx="1428728" cy="1208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78" name="Picture 2" descr="http://www.iguazu.ws/blog/wp-content/uploads/orquidea-flor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13672" y="2420888"/>
            <a:ext cx="1714512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2786082"/>
          </a:xfrm>
        </p:spPr>
        <p:txBody>
          <a:bodyPr/>
          <a:lstStyle/>
          <a:p>
            <a:pPr algn="just">
              <a:buNone/>
            </a:pPr>
            <a:r>
              <a:rPr lang="es-ES" dirty="0" smtClean="0"/>
              <a:t>   </a:t>
            </a:r>
            <a:r>
              <a:rPr lang="es-ES" sz="2400" dirty="0" smtClean="0"/>
              <a:t>El concepto se desarrollo en 1985, en el Foro Nacional sobre la Diversidad Biológica de Estados Unidos. Edward O. Wilson, entomólogo de la Universidad de Harvard y prolífico escritor sobre el tema de conservación, fue quien tituló la publicación de los resultados del foro en 1988 como “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Biodiversidad”.</a:t>
            </a:r>
            <a:endParaRPr lang="es-E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0266">
            <a:off x="2576525" y="3500438"/>
            <a:ext cx="3781425" cy="2701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548680"/>
            <a:ext cx="8208912" cy="576064"/>
          </a:xfrm>
        </p:spPr>
        <p:txBody>
          <a:bodyPr>
            <a:noAutofit/>
          </a:bodyPr>
          <a:lstStyle/>
          <a:p>
            <a:r>
              <a:rPr lang="es-ES" sz="3600" b="1" dirty="0" smtClean="0"/>
              <a:t>Componentes de la biodiversidad</a:t>
            </a:r>
            <a:endParaRPr lang="es-MX" sz="3600" b="1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23528" y="1203022"/>
            <a:ext cx="8229600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s-E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57603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9208" y="260648"/>
            <a:ext cx="7931224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Importancia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0351313"/>
              </p:ext>
            </p:extLst>
          </p:nvPr>
        </p:nvGraphicFramePr>
        <p:xfrm>
          <a:off x="457200" y="1124744"/>
          <a:ext cx="8363272" cy="5544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913</TotalTime>
  <Words>1828</Words>
  <Application>Microsoft Office PowerPoint</Application>
  <PresentationFormat>Presentación en pantalla (4:3)</PresentationFormat>
  <Paragraphs>161</Paragraphs>
  <Slides>36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Calibri</vt:lpstr>
      <vt:lpstr>Constantia</vt:lpstr>
      <vt:lpstr>Courier New</vt:lpstr>
      <vt:lpstr>Jokerman</vt:lpstr>
      <vt:lpstr>Times New Roman</vt:lpstr>
      <vt:lpstr>Wingdings 2</vt:lpstr>
      <vt:lpstr>Flujo</vt:lpstr>
      <vt:lpstr>        Universidad Autónoma de Estado de México.  Facultad de Turismo y Gastronomía</vt:lpstr>
      <vt:lpstr>          Objetivo de la Unidad de Aprendizaje </vt:lpstr>
      <vt:lpstr>Unidad 1. Recursos naturales, sus problemáticas actuales y su relación con la sociedad</vt:lpstr>
      <vt:lpstr>BIODIVERSIDAD</vt:lpstr>
      <vt:lpstr>Presentación de PowerPoint</vt:lpstr>
      <vt:lpstr>Presentación de PowerPoint</vt:lpstr>
      <vt:lpstr>Presentación de PowerPoint</vt:lpstr>
      <vt:lpstr>Componentes de la biodiversidad</vt:lpstr>
      <vt:lpstr>Importancia </vt:lpstr>
      <vt:lpstr>Presentación de PowerPoint</vt:lpstr>
      <vt:lpstr>Amenazas a la biodiversidad</vt:lpstr>
      <vt:lpstr>Presentación de PowerPoint</vt:lpstr>
      <vt:lpstr>Presentación de PowerPoint</vt:lpstr>
      <vt:lpstr>Protección a la biodiversidad</vt:lpstr>
      <vt:lpstr>Presentación de PowerPoint</vt:lpstr>
      <vt:lpstr>Presentación de PowerPoint</vt:lpstr>
      <vt:lpstr>Presentación de PowerPoint</vt:lpstr>
      <vt:lpstr>Presentación de PowerPoint</vt:lpstr>
      <vt:lpstr>    MÉXICO, PAÍS MEGADIVERSO  </vt:lpstr>
      <vt:lpstr>Presentación de PowerPoint</vt:lpstr>
      <vt:lpstr>Presentación de PowerPoint</vt:lpstr>
      <vt:lpstr>Diversidad de especies</vt:lpstr>
      <vt:lpstr>Presentación de PowerPoint</vt:lpstr>
      <vt:lpstr>Diversidad terrestre</vt:lpstr>
      <vt:lpstr>Presentación de PowerPoint</vt:lpstr>
      <vt:lpstr>Presentación de PowerPoint</vt:lpstr>
      <vt:lpstr>     Diversidad en México.</vt:lpstr>
      <vt:lpstr>¿Por qué tiene México esta enorme diversidad biológica?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CONCLUSIÓN</vt:lpstr>
      <vt:lpstr>Bibliografía</vt:lpstr>
      <vt:lpstr>Presentación de PowerPoint</vt:lpstr>
    </vt:vector>
  </TitlesOfParts>
  <Company>Acer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BIODIVERSIDAD</dc:title>
  <dc:creator>Valued Acer Customer</dc:creator>
  <cp:lastModifiedBy>Nancy</cp:lastModifiedBy>
  <cp:revision>62</cp:revision>
  <dcterms:created xsi:type="dcterms:W3CDTF">2010-09-04T17:31:32Z</dcterms:created>
  <dcterms:modified xsi:type="dcterms:W3CDTF">2018-09-28T13:13:30Z</dcterms:modified>
</cp:coreProperties>
</file>