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7"/>
  </p:notesMasterIdLst>
  <p:sldIdLst>
    <p:sldId id="256" r:id="rId2"/>
    <p:sldId id="666" r:id="rId3"/>
    <p:sldId id="697" r:id="rId4"/>
    <p:sldId id="314" r:id="rId5"/>
    <p:sldId id="711" r:id="rId6"/>
    <p:sldId id="688" r:id="rId7"/>
    <p:sldId id="689" r:id="rId8"/>
    <p:sldId id="690" r:id="rId9"/>
    <p:sldId id="695" r:id="rId10"/>
    <p:sldId id="696" r:id="rId11"/>
    <p:sldId id="685" r:id="rId12"/>
    <p:sldId id="686" r:id="rId13"/>
    <p:sldId id="687" r:id="rId14"/>
    <p:sldId id="699" r:id="rId15"/>
    <p:sldId id="698" r:id="rId16"/>
    <p:sldId id="700" r:id="rId17"/>
    <p:sldId id="702" r:id="rId18"/>
    <p:sldId id="704" r:id="rId19"/>
    <p:sldId id="705" r:id="rId20"/>
    <p:sldId id="706" r:id="rId21"/>
    <p:sldId id="707" r:id="rId22"/>
    <p:sldId id="708" r:id="rId23"/>
    <p:sldId id="709" r:id="rId24"/>
    <p:sldId id="701" r:id="rId25"/>
    <p:sldId id="692" r:id="rId26"/>
    <p:sldId id="684" r:id="rId27"/>
    <p:sldId id="694" r:id="rId28"/>
    <p:sldId id="673" r:id="rId29"/>
    <p:sldId id="674" r:id="rId30"/>
    <p:sldId id="693" r:id="rId31"/>
    <p:sldId id="266" r:id="rId32"/>
    <p:sldId id="257" r:id="rId33"/>
    <p:sldId id="667" r:id="rId34"/>
    <p:sldId id="330" r:id="rId35"/>
    <p:sldId id="682" r:id="rId36"/>
  </p:sldIdLst>
  <p:sldSz cx="9144000" cy="6858000" type="screen4x3"/>
  <p:notesSz cx="7053263" cy="9309100"/>
  <p:embeddedFontLst>
    <p:embeddedFont>
      <p:font typeface="ＭＳ Ｐゴシック" panose="020B0600070205080204" pitchFamily="34" charset="-128"/>
      <p:regular r:id="rId38"/>
    </p:embeddedFont>
    <p:embeddedFont>
      <p:font typeface="Tahoma" panose="020B0604030504040204" pitchFamily="34" charset="0"/>
      <p:regular r:id="rId39"/>
      <p:bold r:id="rId40"/>
    </p:embeddedFont>
    <p:embeddedFont>
      <p:font typeface="Verdana" panose="020B0604030504040204" pitchFamily="34" charset="0"/>
      <p:regular r:id="rId41"/>
      <p:bold r:id="rId42"/>
      <p:italic r:id="rId43"/>
      <p:boldItalic r:id="rId44"/>
    </p:embeddedFont>
    <p:embeddedFont>
      <p:font typeface="Calibri" panose="020F0502020204030204" pitchFamily="34" charset="0"/>
      <p:regular r:id="rId45"/>
      <p:bold r:id="rId46"/>
      <p:italic r:id="rId47"/>
      <p:boldItalic r:id="rId48"/>
    </p:embeddedFont>
  </p:embeddedFontLst>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FF"/>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87" autoAdjust="0"/>
    <p:restoredTop sz="92269" autoAdjust="0"/>
  </p:normalViewPr>
  <p:slideViewPr>
    <p:cSldViewPr>
      <p:cViewPr>
        <p:scale>
          <a:sx n="70" d="100"/>
          <a:sy n="70" d="100"/>
        </p:scale>
        <p:origin x="-2172" y="-492"/>
      </p:cViewPr>
      <p:guideLst>
        <p:guide orient="horz" pos="2160"/>
        <p:guide pos="2880"/>
      </p:guideLst>
    </p:cSldViewPr>
  </p:slideViewPr>
  <p:outlineViewPr>
    <p:cViewPr>
      <p:scale>
        <a:sx n="33" d="100"/>
        <a:sy n="33" d="100"/>
      </p:scale>
      <p:origin x="0" y="78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FFB08F-3092-465C-8E94-C380613949C3}" type="doc">
      <dgm:prSet loTypeId="urn:microsoft.com/office/officeart/2005/8/layout/radial4" loCatId="relationship" qsTypeId="urn:microsoft.com/office/officeart/2005/8/quickstyle/simple1" qsCatId="simple" csTypeId="urn:microsoft.com/office/officeart/2005/8/colors/colorful5" csCatId="colorful" phldr="1"/>
      <dgm:spPr/>
      <dgm:t>
        <a:bodyPr/>
        <a:lstStyle/>
        <a:p>
          <a:endParaRPr lang="es-MX"/>
        </a:p>
      </dgm:t>
    </dgm:pt>
    <dgm:pt modelId="{E24F1E44-A04A-421F-A2BE-253D45CB9F51}">
      <dgm:prSet phldrT="[Texto]"/>
      <dgm:spPr/>
      <dgm:t>
        <a:bodyPr/>
        <a:lstStyle/>
        <a:p>
          <a:r>
            <a:rPr lang="es-MX" dirty="0" smtClean="0"/>
            <a:t>Desarrollo Sustentable</a:t>
          </a:r>
          <a:endParaRPr lang="es-MX" dirty="0"/>
        </a:p>
      </dgm:t>
    </dgm:pt>
    <dgm:pt modelId="{778B2F67-87E3-40E0-83F1-E96FBC308A29}" type="parTrans" cxnId="{299672BA-047D-439C-B419-9FB4A560F05E}">
      <dgm:prSet/>
      <dgm:spPr/>
      <dgm:t>
        <a:bodyPr/>
        <a:lstStyle/>
        <a:p>
          <a:endParaRPr lang="es-MX"/>
        </a:p>
      </dgm:t>
    </dgm:pt>
    <dgm:pt modelId="{69A1EB8A-9F79-4E59-931C-1711B25C1DAC}" type="sibTrans" cxnId="{299672BA-047D-439C-B419-9FB4A560F05E}">
      <dgm:prSet/>
      <dgm:spPr/>
      <dgm:t>
        <a:bodyPr/>
        <a:lstStyle/>
        <a:p>
          <a:endParaRPr lang="es-MX"/>
        </a:p>
      </dgm:t>
    </dgm:pt>
    <dgm:pt modelId="{F331FE5D-3CF5-45EC-9BDD-3EB1C6927FC8}">
      <dgm:prSet phldrT="[Texto]"/>
      <dgm:spPr/>
      <dgm:t>
        <a:bodyPr/>
        <a:lstStyle/>
        <a:p>
          <a:r>
            <a:rPr lang="es-MX" dirty="0" smtClean="0"/>
            <a:t>Indicadores Económicos</a:t>
          </a:r>
          <a:endParaRPr lang="es-MX" dirty="0"/>
        </a:p>
      </dgm:t>
    </dgm:pt>
    <dgm:pt modelId="{EB2D9A3A-76F4-416F-8B46-760585D6FF6F}" type="parTrans" cxnId="{C6F3B301-BDB3-48F1-BE30-D03E3DCD6614}">
      <dgm:prSet/>
      <dgm:spPr/>
      <dgm:t>
        <a:bodyPr/>
        <a:lstStyle/>
        <a:p>
          <a:endParaRPr lang="es-MX"/>
        </a:p>
      </dgm:t>
    </dgm:pt>
    <dgm:pt modelId="{E76F663F-2E18-49C4-91B2-15E54A16C776}" type="sibTrans" cxnId="{C6F3B301-BDB3-48F1-BE30-D03E3DCD6614}">
      <dgm:prSet/>
      <dgm:spPr/>
      <dgm:t>
        <a:bodyPr/>
        <a:lstStyle/>
        <a:p>
          <a:endParaRPr lang="es-MX"/>
        </a:p>
      </dgm:t>
    </dgm:pt>
    <dgm:pt modelId="{33B4AF95-07D9-402A-BB66-EC8F41367349}">
      <dgm:prSet phldrT="[Texto]"/>
      <dgm:spPr/>
      <dgm:t>
        <a:bodyPr/>
        <a:lstStyle/>
        <a:p>
          <a:r>
            <a:rPr lang="es-MX" dirty="0" smtClean="0"/>
            <a:t>Indicadores Ambientales</a:t>
          </a:r>
          <a:endParaRPr lang="es-MX" dirty="0"/>
        </a:p>
      </dgm:t>
    </dgm:pt>
    <dgm:pt modelId="{06E9BB5D-84D6-4648-A14A-EDB0345F1625}" type="parTrans" cxnId="{BD99BB4A-E841-4BF4-A7EF-31A1529DF593}">
      <dgm:prSet/>
      <dgm:spPr/>
      <dgm:t>
        <a:bodyPr/>
        <a:lstStyle/>
        <a:p>
          <a:endParaRPr lang="es-MX"/>
        </a:p>
      </dgm:t>
    </dgm:pt>
    <dgm:pt modelId="{B7FDC96B-1895-4FDB-99F6-F529BD89155A}" type="sibTrans" cxnId="{BD99BB4A-E841-4BF4-A7EF-31A1529DF593}">
      <dgm:prSet/>
      <dgm:spPr/>
      <dgm:t>
        <a:bodyPr/>
        <a:lstStyle/>
        <a:p>
          <a:endParaRPr lang="es-MX"/>
        </a:p>
      </dgm:t>
    </dgm:pt>
    <dgm:pt modelId="{BDB6A3C8-B06B-4886-8B76-B4FA1CF3D503}">
      <dgm:prSet phldrT="[Texto]"/>
      <dgm:spPr/>
      <dgm:t>
        <a:bodyPr/>
        <a:lstStyle/>
        <a:p>
          <a:r>
            <a:rPr lang="es-MX" dirty="0" smtClean="0"/>
            <a:t>Indicadores Sociales</a:t>
          </a:r>
          <a:endParaRPr lang="es-MX" dirty="0"/>
        </a:p>
      </dgm:t>
    </dgm:pt>
    <dgm:pt modelId="{8E7A2310-CF9D-4070-94E5-69CD313E3482}" type="parTrans" cxnId="{CC41CC63-D4D5-4235-9A2E-4F58F4FE0D65}">
      <dgm:prSet/>
      <dgm:spPr/>
      <dgm:t>
        <a:bodyPr/>
        <a:lstStyle/>
        <a:p>
          <a:endParaRPr lang="es-MX"/>
        </a:p>
      </dgm:t>
    </dgm:pt>
    <dgm:pt modelId="{DC2F3C7D-74CF-42E4-8031-DC2595FA9886}" type="sibTrans" cxnId="{CC41CC63-D4D5-4235-9A2E-4F58F4FE0D65}">
      <dgm:prSet/>
      <dgm:spPr/>
      <dgm:t>
        <a:bodyPr/>
        <a:lstStyle/>
        <a:p>
          <a:endParaRPr lang="es-MX"/>
        </a:p>
      </dgm:t>
    </dgm:pt>
    <dgm:pt modelId="{A48DFBA6-F75F-4189-8D35-53AE49E2ECE6}" type="pres">
      <dgm:prSet presAssocID="{A9FFB08F-3092-465C-8E94-C380613949C3}" presName="cycle" presStyleCnt="0">
        <dgm:presLayoutVars>
          <dgm:chMax val="1"/>
          <dgm:dir/>
          <dgm:animLvl val="ctr"/>
          <dgm:resizeHandles val="exact"/>
        </dgm:presLayoutVars>
      </dgm:prSet>
      <dgm:spPr/>
      <dgm:t>
        <a:bodyPr/>
        <a:lstStyle/>
        <a:p>
          <a:endParaRPr lang="es-MX"/>
        </a:p>
      </dgm:t>
    </dgm:pt>
    <dgm:pt modelId="{A055E469-AB6C-4AD0-AA44-77FAC0A56878}" type="pres">
      <dgm:prSet presAssocID="{E24F1E44-A04A-421F-A2BE-253D45CB9F51}" presName="centerShape" presStyleLbl="node0" presStyleIdx="0" presStyleCnt="1"/>
      <dgm:spPr/>
      <dgm:t>
        <a:bodyPr/>
        <a:lstStyle/>
        <a:p>
          <a:endParaRPr lang="es-MX"/>
        </a:p>
      </dgm:t>
    </dgm:pt>
    <dgm:pt modelId="{D7E92F29-2110-4411-974F-4EF45586B318}" type="pres">
      <dgm:prSet presAssocID="{EB2D9A3A-76F4-416F-8B46-760585D6FF6F}" presName="parTrans" presStyleLbl="bgSibTrans2D1" presStyleIdx="0" presStyleCnt="3"/>
      <dgm:spPr/>
      <dgm:t>
        <a:bodyPr/>
        <a:lstStyle/>
        <a:p>
          <a:endParaRPr lang="es-MX"/>
        </a:p>
      </dgm:t>
    </dgm:pt>
    <dgm:pt modelId="{EAF07AE5-9CAF-4824-9D2D-AC08188DC295}" type="pres">
      <dgm:prSet presAssocID="{F331FE5D-3CF5-45EC-9BDD-3EB1C6927FC8}" presName="node" presStyleLbl="node1" presStyleIdx="0" presStyleCnt="3">
        <dgm:presLayoutVars>
          <dgm:bulletEnabled val="1"/>
        </dgm:presLayoutVars>
      </dgm:prSet>
      <dgm:spPr/>
      <dgm:t>
        <a:bodyPr/>
        <a:lstStyle/>
        <a:p>
          <a:endParaRPr lang="es-MX"/>
        </a:p>
      </dgm:t>
    </dgm:pt>
    <dgm:pt modelId="{8CFF105D-C538-456A-A17E-D807B98A0B25}" type="pres">
      <dgm:prSet presAssocID="{06E9BB5D-84D6-4648-A14A-EDB0345F1625}" presName="parTrans" presStyleLbl="bgSibTrans2D1" presStyleIdx="1" presStyleCnt="3"/>
      <dgm:spPr/>
      <dgm:t>
        <a:bodyPr/>
        <a:lstStyle/>
        <a:p>
          <a:endParaRPr lang="es-MX"/>
        </a:p>
      </dgm:t>
    </dgm:pt>
    <dgm:pt modelId="{76916F88-42F1-4FF2-A56E-04A48A502B62}" type="pres">
      <dgm:prSet presAssocID="{33B4AF95-07D9-402A-BB66-EC8F41367349}" presName="node" presStyleLbl="node1" presStyleIdx="1" presStyleCnt="3">
        <dgm:presLayoutVars>
          <dgm:bulletEnabled val="1"/>
        </dgm:presLayoutVars>
      </dgm:prSet>
      <dgm:spPr/>
      <dgm:t>
        <a:bodyPr/>
        <a:lstStyle/>
        <a:p>
          <a:endParaRPr lang="es-MX"/>
        </a:p>
      </dgm:t>
    </dgm:pt>
    <dgm:pt modelId="{097B92ED-D850-420D-A755-E4073D49E37D}" type="pres">
      <dgm:prSet presAssocID="{8E7A2310-CF9D-4070-94E5-69CD313E3482}" presName="parTrans" presStyleLbl="bgSibTrans2D1" presStyleIdx="2" presStyleCnt="3"/>
      <dgm:spPr/>
      <dgm:t>
        <a:bodyPr/>
        <a:lstStyle/>
        <a:p>
          <a:endParaRPr lang="es-MX"/>
        </a:p>
      </dgm:t>
    </dgm:pt>
    <dgm:pt modelId="{0B8DC20A-4A62-40CE-A7B1-8C323496EE05}" type="pres">
      <dgm:prSet presAssocID="{BDB6A3C8-B06B-4886-8B76-B4FA1CF3D503}" presName="node" presStyleLbl="node1" presStyleIdx="2" presStyleCnt="3">
        <dgm:presLayoutVars>
          <dgm:bulletEnabled val="1"/>
        </dgm:presLayoutVars>
      </dgm:prSet>
      <dgm:spPr/>
      <dgm:t>
        <a:bodyPr/>
        <a:lstStyle/>
        <a:p>
          <a:endParaRPr lang="es-MX"/>
        </a:p>
      </dgm:t>
    </dgm:pt>
  </dgm:ptLst>
  <dgm:cxnLst>
    <dgm:cxn modelId="{EA5C30A8-572A-4854-8E6E-000CAC13D3FA}" type="presOf" srcId="{F331FE5D-3CF5-45EC-9BDD-3EB1C6927FC8}" destId="{EAF07AE5-9CAF-4824-9D2D-AC08188DC295}" srcOrd="0" destOrd="0" presId="urn:microsoft.com/office/officeart/2005/8/layout/radial4"/>
    <dgm:cxn modelId="{2746E978-EDD3-4B90-9E7B-1F8593C71EA4}" type="presOf" srcId="{06E9BB5D-84D6-4648-A14A-EDB0345F1625}" destId="{8CFF105D-C538-456A-A17E-D807B98A0B25}" srcOrd="0" destOrd="0" presId="urn:microsoft.com/office/officeart/2005/8/layout/radial4"/>
    <dgm:cxn modelId="{C6F3B301-BDB3-48F1-BE30-D03E3DCD6614}" srcId="{E24F1E44-A04A-421F-A2BE-253D45CB9F51}" destId="{F331FE5D-3CF5-45EC-9BDD-3EB1C6927FC8}" srcOrd="0" destOrd="0" parTransId="{EB2D9A3A-76F4-416F-8B46-760585D6FF6F}" sibTransId="{E76F663F-2E18-49C4-91B2-15E54A16C776}"/>
    <dgm:cxn modelId="{8D7EDACB-F183-49F0-8992-47FE53B229E4}" type="presOf" srcId="{8E7A2310-CF9D-4070-94E5-69CD313E3482}" destId="{097B92ED-D850-420D-A755-E4073D49E37D}" srcOrd="0" destOrd="0" presId="urn:microsoft.com/office/officeart/2005/8/layout/radial4"/>
    <dgm:cxn modelId="{299672BA-047D-439C-B419-9FB4A560F05E}" srcId="{A9FFB08F-3092-465C-8E94-C380613949C3}" destId="{E24F1E44-A04A-421F-A2BE-253D45CB9F51}" srcOrd="0" destOrd="0" parTransId="{778B2F67-87E3-40E0-83F1-E96FBC308A29}" sibTransId="{69A1EB8A-9F79-4E59-931C-1711B25C1DAC}"/>
    <dgm:cxn modelId="{9BCC3F82-98E8-4975-803E-29092FFF0996}" type="presOf" srcId="{33B4AF95-07D9-402A-BB66-EC8F41367349}" destId="{76916F88-42F1-4FF2-A56E-04A48A502B62}" srcOrd="0" destOrd="0" presId="urn:microsoft.com/office/officeart/2005/8/layout/radial4"/>
    <dgm:cxn modelId="{BD99BB4A-E841-4BF4-A7EF-31A1529DF593}" srcId="{E24F1E44-A04A-421F-A2BE-253D45CB9F51}" destId="{33B4AF95-07D9-402A-BB66-EC8F41367349}" srcOrd="1" destOrd="0" parTransId="{06E9BB5D-84D6-4648-A14A-EDB0345F1625}" sibTransId="{B7FDC96B-1895-4FDB-99F6-F529BD89155A}"/>
    <dgm:cxn modelId="{B485037D-D3F6-4611-8002-D8DAF2A23839}" type="presOf" srcId="{EB2D9A3A-76F4-416F-8B46-760585D6FF6F}" destId="{D7E92F29-2110-4411-974F-4EF45586B318}" srcOrd="0" destOrd="0" presId="urn:microsoft.com/office/officeart/2005/8/layout/radial4"/>
    <dgm:cxn modelId="{0D1C0115-5014-4749-B010-0600521A2667}" type="presOf" srcId="{BDB6A3C8-B06B-4886-8B76-B4FA1CF3D503}" destId="{0B8DC20A-4A62-40CE-A7B1-8C323496EE05}" srcOrd="0" destOrd="0" presId="urn:microsoft.com/office/officeart/2005/8/layout/radial4"/>
    <dgm:cxn modelId="{61E99551-A126-4469-8329-C48CBF7C3996}" type="presOf" srcId="{E24F1E44-A04A-421F-A2BE-253D45CB9F51}" destId="{A055E469-AB6C-4AD0-AA44-77FAC0A56878}" srcOrd="0" destOrd="0" presId="urn:microsoft.com/office/officeart/2005/8/layout/radial4"/>
    <dgm:cxn modelId="{EDF35B86-8592-4C2D-98C6-FDB6F82BD8EC}" type="presOf" srcId="{A9FFB08F-3092-465C-8E94-C380613949C3}" destId="{A48DFBA6-F75F-4189-8D35-53AE49E2ECE6}" srcOrd="0" destOrd="0" presId="urn:microsoft.com/office/officeart/2005/8/layout/radial4"/>
    <dgm:cxn modelId="{CC41CC63-D4D5-4235-9A2E-4F58F4FE0D65}" srcId="{E24F1E44-A04A-421F-A2BE-253D45CB9F51}" destId="{BDB6A3C8-B06B-4886-8B76-B4FA1CF3D503}" srcOrd="2" destOrd="0" parTransId="{8E7A2310-CF9D-4070-94E5-69CD313E3482}" sibTransId="{DC2F3C7D-74CF-42E4-8031-DC2595FA9886}"/>
    <dgm:cxn modelId="{8B71048B-A4DE-4FF7-96E7-46C0595F1DCF}" type="presParOf" srcId="{A48DFBA6-F75F-4189-8D35-53AE49E2ECE6}" destId="{A055E469-AB6C-4AD0-AA44-77FAC0A56878}" srcOrd="0" destOrd="0" presId="urn:microsoft.com/office/officeart/2005/8/layout/radial4"/>
    <dgm:cxn modelId="{28BF919B-7336-4C92-888D-E017B91417F7}" type="presParOf" srcId="{A48DFBA6-F75F-4189-8D35-53AE49E2ECE6}" destId="{D7E92F29-2110-4411-974F-4EF45586B318}" srcOrd="1" destOrd="0" presId="urn:microsoft.com/office/officeart/2005/8/layout/radial4"/>
    <dgm:cxn modelId="{F6C46760-2561-4E24-8DF1-240D1C20EBA7}" type="presParOf" srcId="{A48DFBA6-F75F-4189-8D35-53AE49E2ECE6}" destId="{EAF07AE5-9CAF-4824-9D2D-AC08188DC295}" srcOrd="2" destOrd="0" presId="urn:microsoft.com/office/officeart/2005/8/layout/radial4"/>
    <dgm:cxn modelId="{32D694D2-888B-47AC-AD00-041F8F15C798}" type="presParOf" srcId="{A48DFBA6-F75F-4189-8D35-53AE49E2ECE6}" destId="{8CFF105D-C538-456A-A17E-D807B98A0B25}" srcOrd="3" destOrd="0" presId="urn:microsoft.com/office/officeart/2005/8/layout/radial4"/>
    <dgm:cxn modelId="{70BF577E-DDB0-4273-A9FD-25DFFF9C70E4}" type="presParOf" srcId="{A48DFBA6-F75F-4189-8D35-53AE49E2ECE6}" destId="{76916F88-42F1-4FF2-A56E-04A48A502B62}" srcOrd="4" destOrd="0" presId="urn:microsoft.com/office/officeart/2005/8/layout/radial4"/>
    <dgm:cxn modelId="{1432D89D-688B-41E0-8746-C5A425D35D82}" type="presParOf" srcId="{A48DFBA6-F75F-4189-8D35-53AE49E2ECE6}" destId="{097B92ED-D850-420D-A755-E4073D49E37D}" srcOrd="5" destOrd="0" presId="urn:microsoft.com/office/officeart/2005/8/layout/radial4"/>
    <dgm:cxn modelId="{E63F295B-CB4E-41FA-AE42-4B8C0D0AAF85}" type="presParOf" srcId="{A48DFBA6-F75F-4189-8D35-53AE49E2ECE6}" destId="{0B8DC20A-4A62-40CE-A7B1-8C323496EE05}" srcOrd="6"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1247BA-DA02-4595-B3E7-2F8C744494E4}" type="doc">
      <dgm:prSet loTypeId="urn:microsoft.com/office/officeart/2005/8/layout/hProcess9" loCatId="process" qsTypeId="urn:microsoft.com/office/officeart/2005/8/quickstyle/3d7" qsCatId="3D" csTypeId="urn:microsoft.com/office/officeart/2005/8/colors/accent1_2" csCatId="accent1" phldr="1"/>
      <dgm:spPr/>
    </dgm:pt>
    <dgm:pt modelId="{F8A66E4A-3DB3-465A-992C-505D9F2A50DD}">
      <dgm:prSet phldrT="[Texto]"/>
      <dgm:spPr>
        <a:solidFill>
          <a:schemeClr val="bg1">
            <a:lumMod val="75000"/>
          </a:schemeClr>
        </a:solidFill>
      </dgm:spPr>
      <dgm:t>
        <a:bodyPr/>
        <a:lstStyle/>
        <a:p>
          <a:r>
            <a:rPr lang="es-ES" dirty="0" smtClean="0"/>
            <a:t>Soluciones de Fin de Línea</a:t>
          </a:r>
          <a:endParaRPr lang="es-ES" dirty="0"/>
        </a:p>
      </dgm:t>
    </dgm:pt>
    <dgm:pt modelId="{D0A68A81-4A38-47E3-8AE9-7749A46C46C4}" type="parTrans" cxnId="{EBF353BF-68F1-4D65-9628-3601C1D959AF}">
      <dgm:prSet/>
      <dgm:spPr/>
      <dgm:t>
        <a:bodyPr/>
        <a:lstStyle/>
        <a:p>
          <a:endParaRPr lang="es-ES"/>
        </a:p>
      </dgm:t>
    </dgm:pt>
    <dgm:pt modelId="{3B8E89F0-4E11-498C-BC46-23A02433B033}" type="sibTrans" cxnId="{EBF353BF-68F1-4D65-9628-3601C1D959AF}">
      <dgm:prSet/>
      <dgm:spPr/>
      <dgm:t>
        <a:bodyPr/>
        <a:lstStyle/>
        <a:p>
          <a:endParaRPr lang="es-ES"/>
        </a:p>
      </dgm:t>
    </dgm:pt>
    <dgm:pt modelId="{6434FB13-0009-4E55-A9F8-15723ED5D4EF}">
      <dgm:prSet phldrT="[Texto]"/>
      <dgm:spPr>
        <a:solidFill>
          <a:srgbClr val="FFC000"/>
        </a:solidFill>
      </dgm:spPr>
      <dgm:t>
        <a:bodyPr/>
        <a:lstStyle/>
        <a:p>
          <a:r>
            <a:rPr lang="es-ES" dirty="0" smtClean="0"/>
            <a:t>Producción + Limpia</a:t>
          </a:r>
          <a:endParaRPr lang="es-ES" dirty="0"/>
        </a:p>
      </dgm:t>
    </dgm:pt>
    <dgm:pt modelId="{821BC8FF-25E2-4C24-935F-748DE294AE05}" type="parTrans" cxnId="{1EE5BC98-FAFE-4222-A0D9-817D659BC93F}">
      <dgm:prSet/>
      <dgm:spPr/>
      <dgm:t>
        <a:bodyPr/>
        <a:lstStyle/>
        <a:p>
          <a:endParaRPr lang="es-ES"/>
        </a:p>
      </dgm:t>
    </dgm:pt>
    <dgm:pt modelId="{D7F3FD27-B6E8-415D-BB60-1BA9D3880C96}" type="sibTrans" cxnId="{1EE5BC98-FAFE-4222-A0D9-817D659BC93F}">
      <dgm:prSet/>
      <dgm:spPr/>
      <dgm:t>
        <a:bodyPr/>
        <a:lstStyle/>
        <a:p>
          <a:endParaRPr lang="es-ES"/>
        </a:p>
      </dgm:t>
    </dgm:pt>
    <dgm:pt modelId="{48BF0AAB-1DCD-43FE-9F91-1620F0855EE3}">
      <dgm:prSet phldrT="[Texto]"/>
      <dgm:spPr>
        <a:solidFill>
          <a:srgbClr val="92D050"/>
        </a:solidFill>
      </dgm:spPr>
      <dgm:t>
        <a:bodyPr/>
        <a:lstStyle/>
        <a:p>
          <a:r>
            <a:rPr lang="es-ES" dirty="0" smtClean="0"/>
            <a:t>Diseño Sustentable</a:t>
          </a:r>
          <a:endParaRPr lang="es-ES" dirty="0"/>
        </a:p>
      </dgm:t>
    </dgm:pt>
    <dgm:pt modelId="{9C1BA12A-BDDA-4912-92A1-3BA67550C605}" type="parTrans" cxnId="{48523AE0-A8BC-4BFC-B8E1-157C06677500}">
      <dgm:prSet/>
      <dgm:spPr/>
      <dgm:t>
        <a:bodyPr/>
        <a:lstStyle/>
        <a:p>
          <a:endParaRPr lang="es-ES"/>
        </a:p>
      </dgm:t>
    </dgm:pt>
    <dgm:pt modelId="{6E6E5D0D-5314-40C8-81E0-B57163BFE9E7}" type="sibTrans" cxnId="{48523AE0-A8BC-4BFC-B8E1-157C06677500}">
      <dgm:prSet/>
      <dgm:spPr/>
      <dgm:t>
        <a:bodyPr/>
        <a:lstStyle/>
        <a:p>
          <a:endParaRPr lang="es-ES"/>
        </a:p>
      </dgm:t>
    </dgm:pt>
    <dgm:pt modelId="{F6AA1B37-6E0D-4A0A-B072-AA38FFC3E789}">
      <dgm:prSet/>
      <dgm:spPr>
        <a:solidFill>
          <a:srgbClr val="00B0F0"/>
        </a:solidFill>
      </dgm:spPr>
      <dgm:t>
        <a:bodyPr/>
        <a:lstStyle/>
        <a:p>
          <a:r>
            <a:rPr lang="es-ES" dirty="0" err="1" smtClean="0"/>
            <a:t>Ecodiseño</a:t>
          </a:r>
          <a:endParaRPr lang="es-ES" dirty="0"/>
        </a:p>
      </dgm:t>
    </dgm:pt>
    <dgm:pt modelId="{15A5886F-5419-4D50-A62A-4160BA90241A}" type="parTrans" cxnId="{EA590FF0-03A4-4053-8CBC-ADB0583C541F}">
      <dgm:prSet/>
      <dgm:spPr/>
      <dgm:t>
        <a:bodyPr/>
        <a:lstStyle/>
        <a:p>
          <a:endParaRPr lang="es-ES"/>
        </a:p>
      </dgm:t>
    </dgm:pt>
    <dgm:pt modelId="{4EC11A4D-BD04-42B9-B162-FFF340136326}" type="sibTrans" cxnId="{EA590FF0-03A4-4053-8CBC-ADB0583C541F}">
      <dgm:prSet/>
      <dgm:spPr/>
      <dgm:t>
        <a:bodyPr/>
        <a:lstStyle/>
        <a:p>
          <a:endParaRPr lang="es-ES"/>
        </a:p>
      </dgm:t>
    </dgm:pt>
    <dgm:pt modelId="{D8486865-1603-4D93-8D80-B26F1AA4E426}" type="pres">
      <dgm:prSet presAssocID="{AD1247BA-DA02-4595-B3E7-2F8C744494E4}" presName="CompostProcess" presStyleCnt="0">
        <dgm:presLayoutVars>
          <dgm:dir/>
          <dgm:resizeHandles val="exact"/>
        </dgm:presLayoutVars>
      </dgm:prSet>
      <dgm:spPr/>
    </dgm:pt>
    <dgm:pt modelId="{A8F83ECA-AFA3-4E47-AEFA-9C237D67EF9C}" type="pres">
      <dgm:prSet presAssocID="{AD1247BA-DA02-4595-B3E7-2F8C744494E4}" presName="arrow" presStyleLbl="bgShp" presStyleIdx="0" presStyleCnt="1"/>
      <dgm:spPr>
        <a:solidFill>
          <a:schemeClr val="accent4">
            <a:lumMod val="40000"/>
            <a:lumOff val="60000"/>
          </a:schemeClr>
        </a:solidFill>
      </dgm:spPr>
    </dgm:pt>
    <dgm:pt modelId="{4B0A7E00-7C85-4867-9F5A-C398AA6BF054}" type="pres">
      <dgm:prSet presAssocID="{AD1247BA-DA02-4595-B3E7-2F8C744494E4}" presName="linearProcess" presStyleCnt="0"/>
      <dgm:spPr/>
    </dgm:pt>
    <dgm:pt modelId="{EFE83F17-A425-4069-9270-24EEFF09C2B3}" type="pres">
      <dgm:prSet presAssocID="{F8A66E4A-3DB3-465A-992C-505D9F2A50DD}" presName="textNode" presStyleLbl="node1" presStyleIdx="0" presStyleCnt="4">
        <dgm:presLayoutVars>
          <dgm:bulletEnabled val="1"/>
        </dgm:presLayoutVars>
      </dgm:prSet>
      <dgm:spPr/>
      <dgm:t>
        <a:bodyPr/>
        <a:lstStyle/>
        <a:p>
          <a:endParaRPr lang="es-ES"/>
        </a:p>
      </dgm:t>
    </dgm:pt>
    <dgm:pt modelId="{3DBC6B24-A9EA-41EB-95AE-3730285E67ED}" type="pres">
      <dgm:prSet presAssocID="{3B8E89F0-4E11-498C-BC46-23A02433B033}" presName="sibTrans" presStyleCnt="0"/>
      <dgm:spPr/>
    </dgm:pt>
    <dgm:pt modelId="{1A57DACA-06B8-4046-A5D5-BA4586BC8E45}" type="pres">
      <dgm:prSet presAssocID="{6434FB13-0009-4E55-A9F8-15723ED5D4EF}" presName="textNode" presStyleLbl="node1" presStyleIdx="1" presStyleCnt="4">
        <dgm:presLayoutVars>
          <dgm:bulletEnabled val="1"/>
        </dgm:presLayoutVars>
      </dgm:prSet>
      <dgm:spPr/>
      <dgm:t>
        <a:bodyPr/>
        <a:lstStyle/>
        <a:p>
          <a:endParaRPr lang="es-ES"/>
        </a:p>
      </dgm:t>
    </dgm:pt>
    <dgm:pt modelId="{95ADAFE9-B29B-4B95-93C4-4E82E3CA965B}" type="pres">
      <dgm:prSet presAssocID="{D7F3FD27-B6E8-415D-BB60-1BA9D3880C96}" presName="sibTrans" presStyleCnt="0"/>
      <dgm:spPr/>
    </dgm:pt>
    <dgm:pt modelId="{A1F2E2C7-3A68-4272-A901-76F57B4663ED}" type="pres">
      <dgm:prSet presAssocID="{F6AA1B37-6E0D-4A0A-B072-AA38FFC3E789}" presName="textNode" presStyleLbl="node1" presStyleIdx="2" presStyleCnt="4">
        <dgm:presLayoutVars>
          <dgm:bulletEnabled val="1"/>
        </dgm:presLayoutVars>
      </dgm:prSet>
      <dgm:spPr/>
      <dgm:t>
        <a:bodyPr/>
        <a:lstStyle/>
        <a:p>
          <a:endParaRPr lang="es-ES"/>
        </a:p>
      </dgm:t>
    </dgm:pt>
    <dgm:pt modelId="{132ECDAD-7055-494B-BD7E-8D4AFC133B77}" type="pres">
      <dgm:prSet presAssocID="{4EC11A4D-BD04-42B9-B162-FFF340136326}" presName="sibTrans" presStyleCnt="0"/>
      <dgm:spPr/>
    </dgm:pt>
    <dgm:pt modelId="{3E563713-45EE-4E9B-8169-8082D7CCDD92}" type="pres">
      <dgm:prSet presAssocID="{48BF0AAB-1DCD-43FE-9F91-1620F0855EE3}" presName="textNode" presStyleLbl="node1" presStyleIdx="3" presStyleCnt="4">
        <dgm:presLayoutVars>
          <dgm:bulletEnabled val="1"/>
        </dgm:presLayoutVars>
      </dgm:prSet>
      <dgm:spPr/>
      <dgm:t>
        <a:bodyPr/>
        <a:lstStyle/>
        <a:p>
          <a:endParaRPr lang="es-ES"/>
        </a:p>
      </dgm:t>
    </dgm:pt>
  </dgm:ptLst>
  <dgm:cxnLst>
    <dgm:cxn modelId="{183458F6-556E-4968-812C-28313B376DEB}" type="presOf" srcId="{AD1247BA-DA02-4595-B3E7-2F8C744494E4}" destId="{D8486865-1603-4D93-8D80-B26F1AA4E426}" srcOrd="0" destOrd="0" presId="urn:microsoft.com/office/officeart/2005/8/layout/hProcess9"/>
    <dgm:cxn modelId="{79709769-EB80-44E9-919F-2E088EFAD1DC}" type="presOf" srcId="{48BF0AAB-1DCD-43FE-9F91-1620F0855EE3}" destId="{3E563713-45EE-4E9B-8169-8082D7CCDD92}" srcOrd="0" destOrd="0" presId="urn:microsoft.com/office/officeart/2005/8/layout/hProcess9"/>
    <dgm:cxn modelId="{EBF353BF-68F1-4D65-9628-3601C1D959AF}" srcId="{AD1247BA-DA02-4595-B3E7-2F8C744494E4}" destId="{F8A66E4A-3DB3-465A-992C-505D9F2A50DD}" srcOrd="0" destOrd="0" parTransId="{D0A68A81-4A38-47E3-8AE9-7749A46C46C4}" sibTransId="{3B8E89F0-4E11-498C-BC46-23A02433B033}"/>
    <dgm:cxn modelId="{1EE5BC98-FAFE-4222-A0D9-817D659BC93F}" srcId="{AD1247BA-DA02-4595-B3E7-2F8C744494E4}" destId="{6434FB13-0009-4E55-A9F8-15723ED5D4EF}" srcOrd="1" destOrd="0" parTransId="{821BC8FF-25E2-4C24-935F-748DE294AE05}" sibTransId="{D7F3FD27-B6E8-415D-BB60-1BA9D3880C96}"/>
    <dgm:cxn modelId="{92F6A7C7-43A3-494A-B8EE-0089539DD23F}" type="presOf" srcId="{F8A66E4A-3DB3-465A-992C-505D9F2A50DD}" destId="{EFE83F17-A425-4069-9270-24EEFF09C2B3}" srcOrd="0" destOrd="0" presId="urn:microsoft.com/office/officeart/2005/8/layout/hProcess9"/>
    <dgm:cxn modelId="{EA590FF0-03A4-4053-8CBC-ADB0583C541F}" srcId="{AD1247BA-DA02-4595-B3E7-2F8C744494E4}" destId="{F6AA1B37-6E0D-4A0A-B072-AA38FFC3E789}" srcOrd="2" destOrd="0" parTransId="{15A5886F-5419-4D50-A62A-4160BA90241A}" sibTransId="{4EC11A4D-BD04-42B9-B162-FFF340136326}"/>
    <dgm:cxn modelId="{AE8575B0-895E-476C-8898-4019B67B7961}" type="presOf" srcId="{F6AA1B37-6E0D-4A0A-B072-AA38FFC3E789}" destId="{A1F2E2C7-3A68-4272-A901-76F57B4663ED}" srcOrd="0" destOrd="0" presId="urn:microsoft.com/office/officeart/2005/8/layout/hProcess9"/>
    <dgm:cxn modelId="{0B8A4EEE-3B0A-4776-BE86-161C6F574D52}" type="presOf" srcId="{6434FB13-0009-4E55-A9F8-15723ED5D4EF}" destId="{1A57DACA-06B8-4046-A5D5-BA4586BC8E45}" srcOrd="0" destOrd="0" presId="urn:microsoft.com/office/officeart/2005/8/layout/hProcess9"/>
    <dgm:cxn modelId="{48523AE0-A8BC-4BFC-B8E1-157C06677500}" srcId="{AD1247BA-DA02-4595-B3E7-2F8C744494E4}" destId="{48BF0AAB-1DCD-43FE-9F91-1620F0855EE3}" srcOrd="3" destOrd="0" parTransId="{9C1BA12A-BDDA-4912-92A1-3BA67550C605}" sibTransId="{6E6E5D0D-5314-40C8-81E0-B57163BFE9E7}"/>
    <dgm:cxn modelId="{41E4F616-F8CC-4DE0-98F2-D4CAD34C74FF}" type="presParOf" srcId="{D8486865-1603-4D93-8D80-B26F1AA4E426}" destId="{A8F83ECA-AFA3-4E47-AEFA-9C237D67EF9C}" srcOrd="0" destOrd="0" presId="urn:microsoft.com/office/officeart/2005/8/layout/hProcess9"/>
    <dgm:cxn modelId="{D585DB5B-8ACD-4199-82EF-C9066F0AED7C}" type="presParOf" srcId="{D8486865-1603-4D93-8D80-B26F1AA4E426}" destId="{4B0A7E00-7C85-4867-9F5A-C398AA6BF054}" srcOrd="1" destOrd="0" presId="urn:microsoft.com/office/officeart/2005/8/layout/hProcess9"/>
    <dgm:cxn modelId="{BCE09320-45CB-4E33-9A0D-F456D34BAC0D}" type="presParOf" srcId="{4B0A7E00-7C85-4867-9F5A-C398AA6BF054}" destId="{EFE83F17-A425-4069-9270-24EEFF09C2B3}" srcOrd="0" destOrd="0" presId="urn:microsoft.com/office/officeart/2005/8/layout/hProcess9"/>
    <dgm:cxn modelId="{5568F9E1-F182-4E6D-85A7-30505ACC9D18}" type="presParOf" srcId="{4B0A7E00-7C85-4867-9F5A-C398AA6BF054}" destId="{3DBC6B24-A9EA-41EB-95AE-3730285E67ED}" srcOrd="1" destOrd="0" presId="urn:microsoft.com/office/officeart/2005/8/layout/hProcess9"/>
    <dgm:cxn modelId="{C8CC9920-99E7-4D50-B7B5-86893E29C979}" type="presParOf" srcId="{4B0A7E00-7C85-4867-9F5A-C398AA6BF054}" destId="{1A57DACA-06B8-4046-A5D5-BA4586BC8E45}" srcOrd="2" destOrd="0" presId="urn:microsoft.com/office/officeart/2005/8/layout/hProcess9"/>
    <dgm:cxn modelId="{C75C175F-FD40-4731-981F-B941A171F0C7}" type="presParOf" srcId="{4B0A7E00-7C85-4867-9F5A-C398AA6BF054}" destId="{95ADAFE9-B29B-4B95-93C4-4E82E3CA965B}" srcOrd="3" destOrd="0" presId="urn:microsoft.com/office/officeart/2005/8/layout/hProcess9"/>
    <dgm:cxn modelId="{86AE4FBD-E2BF-4D98-B4E1-1AC9917223E9}" type="presParOf" srcId="{4B0A7E00-7C85-4867-9F5A-C398AA6BF054}" destId="{A1F2E2C7-3A68-4272-A901-76F57B4663ED}" srcOrd="4" destOrd="0" presId="urn:microsoft.com/office/officeart/2005/8/layout/hProcess9"/>
    <dgm:cxn modelId="{BD092711-109E-45DA-B687-032F8D40AC6D}" type="presParOf" srcId="{4B0A7E00-7C85-4867-9F5A-C398AA6BF054}" destId="{132ECDAD-7055-494B-BD7E-8D4AFC133B77}" srcOrd="5" destOrd="0" presId="urn:microsoft.com/office/officeart/2005/8/layout/hProcess9"/>
    <dgm:cxn modelId="{3895D275-88C2-44AA-8967-A5662759CC45}" type="presParOf" srcId="{4B0A7E00-7C85-4867-9F5A-C398AA6BF054}" destId="{3E563713-45EE-4E9B-8169-8082D7CCDD92}"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99B54D-1563-4542-B6E4-2276F16DB340}" type="doc">
      <dgm:prSet loTypeId="urn:microsoft.com/office/officeart/2005/8/layout/chevron2" loCatId="list" qsTypeId="urn:microsoft.com/office/officeart/2005/8/quickstyle/3d5" qsCatId="3D" csTypeId="urn:microsoft.com/office/officeart/2005/8/colors/accent1_2" csCatId="accent1" phldr="1"/>
      <dgm:spPr/>
      <dgm:t>
        <a:bodyPr/>
        <a:lstStyle/>
        <a:p>
          <a:endParaRPr lang="es-ES"/>
        </a:p>
      </dgm:t>
    </dgm:pt>
    <dgm:pt modelId="{3192C6A4-FE37-4787-9F8C-3BE0744FA8BD}">
      <dgm:prSet phldrT="[Texto]"/>
      <dgm:spPr>
        <a:solidFill>
          <a:srgbClr val="FFC000"/>
        </a:solidFill>
        <a:ln>
          <a:solidFill>
            <a:srgbClr val="FFC000"/>
          </a:solidFill>
        </a:ln>
      </dgm:spPr>
      <dgm:t>
        <a:bodyPr/>
        <a:lstStyle/>
        <a:p>
          <a:r>
            <a:rPr lang="es-ES" dirty="0" smtClean="0"/>
            <a:t>Diseño de Producto</a:t>
          </a:r>
          <a:endParaRPr lang="es-ES" dirty="0"/>
        </a:p>
      </dgm:t>
    </dgm:pt>
    <dgm:pt modelId="{B3E06728-2CC0-4C68-A265-FB58F755226B}" type="parTrans" cxnId="{A47E8BA6-03C3-420A-BB22-2E222FDCF93B}">
      <dgm:prSet/>
      <dgm:spPr/>
      <dgm:t>
        <a:bodyPr/>
        <a:lstStyle/>
        <a:p>
          <a:endParaRPr lang="es-ES"/>
        </a:p>
      </dgm:t>
    </dgm:pt>
    <dgm:pt modelId="{BC289823-8A15-40FC-875A-467A76E7D9E9}" type="sibTrans" cxnId="{A47E8BA6-03C3-420A-BB22-2E222FDCF93B}">
      <dgm:prSet/>
      <dgm:spPr/>
      <dgm:t>
        <a:bodyPr/>
        <a:lstStyle/>
        <a:p>
          <a:endParaRPr lang="es-ES"/>
        </a:p>
      </dgm:t>
    </dgm:pt>
    <dgm:pt modelId="{DFD6303C-4EA2-4287-AD0E-AA5853F2605D}">
      <dgm:prSet phldrT="[Texto]"/>
      <dgm:spPr>
        <a:ln>
          <a:solidFill>
            <a:srgbClr val="FFC000"/>
          </a:solidFill>
        </a:ln>
      </dgm:spPr>
      <dgm:t>
        <a:bodyPr/>
        <a:lstStyle/>
        <a:p>
          <a:r>
            <a:rPr lang="es-ES" dirty="0" smtClean="0"/>
            <a:t>Aspectos Económicos</a:t>
          </a:r>
          <a:endParaRPr lang="es-ES" dirty="0"/>
        </a:p>
      </dgm:t>
    </dgm:pt>
    <dgm:pt modelId="{08D043B8-2B4B-4156-A10C-D60F04EB5CF1}" type="parTrans" cxnId="{32FC6B9E-D1BF-4153-94BE-4532ABD15308}">
      <dgm:prSet/>
      <dgm:spPr/>
      <dgm:t>
        <a:bodyPr/>
        <a:lstStyle/>
        <a:p>
          <a:endParaRPr lang="es-ES"/>
        </a:p>
      </dgm:t>
    </dgm:pt>
    <dgm:pt modelId="{6224BF95-537A-4FC7-AF2C-F04D69AF9F6A}" type="sibTrans" cxnId="{32FC6B9E-D1BF-4153-94BE-4532ABD15308}">
      <dgm:prSet/>
      <dgm:spPr/>
      <dgm:t>
        <a:bodyPr/>
        <a:lstStyle/>
        <a:p>
          <a:endParaRPr lang="es-ES"/>
        </a:p>
      </dgm:t>
    </dgm:pt>
    <dgm:pt modelId="{F8857ADD-5954-4497-8685-316012C9D5DA}">
      <dgm:prSet phldrT="[Texto]"/>
      <dgm:spPr>
        <a:ln>
          <a:solidFill>
            <a:srgbClr val="FFC000"/>
          </a:solidFill>
        </a:ln>
      </dgm:spPr>
      <dgm:t>
        <a:bodyPr/>
        <a:lstStyle/>
        <a:p>
          <a:r>
            <a:rPr lang="es-ES" dirty="0" smtClean="0"/>
            <a:t>Aspectos Funcionales</a:t>
          </a:r>
          <a:endParaRPr lang="es-ES" dirty="0"/>
        </a:p>
      </dgm:t>
    </dgm:pt>
    <dgm:pt modelId="{938C97CD-CBE1-4F1B-9B97-92D5B62F6C6D}" type="parTrans" cxnId="{7DA41D76-E4ED-47A6-ABF2-D20D563773D8}">
      <dgm:prSet/>
      <dgm:spPr/>
      <dgm:t>
        <a:bodyPr/>
        <a:lstStyle/>
        <a:p>
          <a:endParaRPr lang="es-ES"/>
        </a:p>
      </dgm:t>
    </dgm:pt>
    <dgm:pt modelId="{7179102E-FB56-4FF4-9EA8-64AD1D30C91F}" type="sibTrans" cxnId="{7DA41D76-E4ED-47A6-ABF2-D20D563773D8}">
      <dgm:prSet/>
      <dgm:spPr/>
      <dgm:t>
        <a:bodyPr/>
        <a:lstStyle/>
        <a:p>
          <a:endParaRPr lang="es-ES"/>
        </a:p>
      </dgm:t>
    </dgm:pt>
    <dgm:pt modelId="{D3F7F5DF-B0E0-4DF5-96BF-DC54669A2B5D}">
      <dgm:prSet phldrT="[Texto]"/>
      <dgm:spPr>
        <a:solidFill>
          <a:srgbClr val="92D050"/>
        </a:solidFill>
        <a:ln>
          <a:solidFill>
            <a:srgbClr val="92D050"/>
          </a:solidFill>
        </a:ln>
      </dgm:spPr>
      <dgm:t>
        <a:bodyPr/>
        <a:lstStyle/>
        <a:p>
          <a:r>
            <a:rPr lang="es-ES" dirty="0" smtClean="0"/>
            <a:t>Eco-diseño</a:t>
          </a:r>
          <a:endParaRPr lang="es-ES" dirty="0"/>
        </a:p>
      </dgm:t>
    </dgm:pt>
    <dgm:pt modelId="{05FE6A46-576B-4A10-9900-9D922F6DF51C}" type="parTrans" cxnId="{32F6E078-92F6-49B3-98E2-B039D163446A}">
      <dgm:prSet/>
      <dgm:spPr/>
      <dgm:t>
        <a:bodyPr/>
        <a:lstStyle/>
        <a:p>
          <a:endParaRPr lang="es-ES"/>
        </a:p>
      </dgm:t>
    </dgm:pt>
    <dgm:pt modelId="{B5D69AEE-25D5-4033-B7A1-B779008ACC2C}" type="sibTrans" cxnId="{32F6E078-92F6-49B3-98E2-B039D163446A}">
      <dgm:prSet/>
      <dgm:spPr/>
      <dgm:t>
        <a:bodyPr/>
        <a:lstStyle/>
        <a:p>
          <a:endParaRPr lang="es-ES"/>
        </a:p>
      </dgm:t>
    </dgm:pt>
    <dgm:pt modelId="{5F52F64C-C945-4C59-A23F-FB22B48B1B26}">
      <dgm:prSet phldrT="[Texto]"/>
      <dgm:spPr>
        <a:ln>
          <a:solidFill>
            <a:srgbClr val="92D050"/>
          </a:solidFill>
        </a:ln>
      </dgm:spPr>
      <dgm:t>
        <a:bodyPr/>
        <a:lstStyle/>
        <a:p>
          <a:r>
            <a:rPr lang="es-ES" dirty="0" smtClean="0"/>
            <a:t>+Impactos Ambientales</a:t>
          </a:r>
          <a:endParaRPr lang="es-ES" dirty="0"/>
        </a:p>
      </dgm:t>
    </dgm:pt>
    <dgm:pt modelId="{F856F05F-8928-40A2-98BC-F87E4CDDB339}" type="parTrans" cxnId="{BE061D7C-A4A8-4009-BEB6-F80F91889001}">
      <dgm:prSet/>
      <dgm:spPr/>
      <dgm:t>
        <a:bodyPr/>
        <a:lstStyle/>
        <a:p>
          <a:endParaRPr lang="es-ES"/>
        </a:p>
      </dgm:t>
    </dgm:pt>
    <dgm:pt modelId="{6353A10D-0082-4CAD-893D-DC2F1AB28EB6}" type="sibTrans" cxnId="{BE061D7C-A4A8-4009-BEB6-F80F91889001}">
      <dgm:prSet/>
      <dgm:spPr/>
      <dgm:t>
        <a:bodyPr/>
        <a:lstStyle/>
        <a:p>
          <a:endParaRPr lang="es-ES"/>
        </a:p>
      </dgm:t>
    </dgm:pt>
    <dgm:pt modelId="{20EE2C6F-AE8B-4CFC-B690-774348BF5284}">
      <dgm:prSet phldrT="[Texto]"/>
      <dgm:spPr/>
      <dgm:t>
        <a:bodyPr/>
        <a:lstStyle/>
        <a:p>
          <a:r>
            <a:rPr lang="es-ES" dirty="0" smtClean="0"/>
            <a:t>Diseño Sustentable</a:t>
          </a:r>
          <a:endParaRPr lang="es-ES" dirty="0"/>
        </a:p>
      </dgm:t>
    </dgm:pt>
    <dgm:pt modelId="{4F76E63C-6276-416E-B57A-23ACEE97615C}" type="parTrans" cxnId="{08E603C4-57F7-432A-86AE-B80E9A67FCFA}">
      <dgm:prSet/>
      <dgm:spPr/>
      <dgm:t>
        <a:bodyPr/>
        <a:lstStyle/>
        <a:p>
          <a:endParaRPr lang="es-ES"/>
        </a:p>
      </dgm:t>
    </dgm:pt>
    <dgm:pt modelId="{44B768AC-DDCE-4FC0-A710-74AC3AAAEFE1}" type="sibTrans" cxnId="{08E603C4-57F7-432A-86AE-B80E9A67FCFA}">
      <dgm:prSet/>
      <dgm:spPr/>
      <dgm:t>
        <a:bodyPr/>
        <a:lstStyle/>
        <a:p>
          <a:endParaRPr lang="es-ES"/>
        </a:p>
      </dgm:t>
    </dgm:pt>
    <dgm:pt modelId="{B6F594BE-39B3-4F87-B33E-9D0417D017BE}">
      <dgm:prSet phldrT="[Texto]"/>
      <dgm:spPr/>
      <dgm:t>
        <a:bodyPr/>
        <a:lstStyle/>
        <a:p>
          <a:r>
            <a:rPr lang="es-ES" dirty="0" smtClean="0"/>
            <a:t>+ Impactos Sociales</a:t>
          </a:r>
          <a:endParaRPr lang="es-ES" dirty="0"/>
        </a:p>
      </dgm:t>
    </dgm:pt>
    <dgm:pt modelId="{43B7766B-8A6A-47D3-8D1F-FA2D318ADF7E}" type="parTrans" cxnId="{CC6D01DA-9B0D-49DF-8735-8ECE2414712B}">
      <dgm:prSet/>
      <dgm:spPr/>
      <dgm:t>
        <a:bodyPr/>
        <a:lstStyle/>
        <a:p>
          <a:endParaRPr lang="es-ES"/>
        </a:p>
      </dgm:t>
    </dgm:pt>
    <dgm:pt modelId="{34F39402-C14B-4A89-9E2A-79257D33456F}" type="sibTrans" cxnId="{CC6D01DA-9B0D-49DF-8735-8ECE2414712B}">
      <dgm:prSet/>
      <dgm:spPr/>
      <dgm:t>
        <a:bodyPr/>
        <a:lstStyle/>
        <a:p>
          <a:endParaRPr lang="es-ES"/>
        </a:p>
      </dgm:t>
    </dgm:pt>
    <dgm:pt modelId="{DA865862-8D0B-40A1-A93F-0C73ED23AC9E}">
      <dgm:prSet phldrT="[Texto]"/>
      <dgm:spPr/>
      <dgm:t>
        <a:bodyPr/>
        <a:lstStyle/>
        <a:p>
          <a:r>
            <a:rPr lang="es-ES" dirty="0" smtClean="0"/>
            <a:t>+Aspectos Éticos</a:t>
          </a:r>
          <a:endParaRPr lang="es-ES" dirty="0"/>
        </a:p>
      </dgm:t>
    </dgm:pt>
    <dgm:pt modelId="{DA536B4D-72CE-4630-8EBD-59628DCC5343}" type="parTrans" cxnId="{34CBBB9A-478B-4B79-A664-96A0EC69A46C}">
      <dgm:prSet/>
      <dgm:spPr/>
      <dgm:t>
        <a:bodyPr/>
        <a:lstStyle/>
        <a:p>
          <a:endParaRPr lang="es-ES"/>
        </a:p>
      </dgm:t>
    </dgm:pt>
    <dgm:pt modelId="{4516EB3E-B5C1-46F4-8E33-50472E400505}" type="sibTrans" cxnId="{34CBBB9A-478B-4B79-A664-96A0EC69A46C}">
      <dgm:prSet/>
      <dgm:spPr/>
      <dgm:t>
        <a:bodyPr/>
        <a:lstStyle/>
        <a:p>
          <a:endParaRPr lang="es-ES"/>
        </a:p>
      </dgm:t>
    </dgm:pt>
    <dgm:pt modelId="{4BDFE80C-5843-49A6-B2BF-3F25522A69C1}">
      <dgm:prSet phldrT="[Texto]"/>
      <dgm:spPr>
        <a:ln>
          <a:solidFill>
            <a:srgbClr val="FFC000"/>
          </a:solidFill>
        </a:ln>
      </dgm:spPr>
      <dgm:t>
        <a:bodyPr/>
        <a:lstStyle/>
        <a:p>
          <a:r>
            <a:rPr lang="es-ES" dirty="0" smtClean="0"/>
            <a:t>Aspectos Estéticos</a:t>
          </a:r>
          <a:endParaRPr lang="es-ES" dirty="0"/>
        </a:p>
      </dgm:t>
    </dgm:pt>
    <dgm:pt modelId="{03665343-5222-4BC0-B4C1-C72DE500D9A2}" type="parTrans" cxnId="{1997BB7F-B740-4E03-99E1-0D97162F6679}">
      <dgm:prSet/>
      <dgm:spPr/>
      <dgm:t>
        <a:bodyPr/>
        <a:lstStyle/>
        <a:p>
          <a:endParaRPr lang="es-ES"/>
        </a:p>
      </dgm:t>
    </dgm:pt>
    <dgm:pt modelId="{90D8CC0B-A903-4C9C-954D-34F99BCFFCF6}" type="sibTrans" cxnId="{1997BB7F-B740-4E03-99E1-0D97162F6679}">
      <dgm:prSet/>
      <dgm:spPr/>
      <dgm:t>
        <a:bodyPr/>
        <a:lstStyle/>
        <a:p>
          <a:endParaRPr lang="es-ES"/>
        </a:p>
      </dgm:t>
    </dgm:pt>
    <dgm:pt modelId="{6E67298B-D0B5-43E1-A727-75A07B47B39B}" type="pres">
      <dgm:prSet presAssocID="{6E99B54D-1563-4542-B6E4-2276F16DB340}" presName="linearFlow" presStyleCnt="0">
        <dgm:presLayoutVars>
          <dgm:dir/>
          <dgm:animLvl val="lvl"/>
          <dgm:resizeHandles val="exact"/>
        </dgm:presLayoutVars>
      </dgm:prSet>
      <dgm:spPr/>
      <dgm:t>
        <a:bodyPr/>
        <a:lstStyle/>
        <a:p>
          <a:endParaRPr lang="es-ES"/>
        </a:p>
      </dgm:t>
    </dgm:pt>
    <dgm:pt modelId="{F4F8075F-112E-4B99-8696-5699871A22FE}" type="pres">
      <dgm:prSet presAssocID="{3192C6A4-FE37-4787-9F8C-3BE0744FA8BD}" presName="composite" presStyleCnt="0"/>
      <dgm:spPr/>
    </dgm:pt>
    <dgm:pt modelId="{CB97889F-F1FA-4117-89DF-1F1BADA37094}" type="pres">
      <dgm:prSet presAssocID="{3192C6A4-FE37-4787-9F8C-3BE0744FA8BD}" presName="parentText" presStyleLbl="alignNode1" presStyleIdx="0" presStyleCnt="3">
        <dgm:presLayoutVars>
          <dgm:chMax val="1"/>
          <dgm:bulletEnabled val="1"/>
        </dgm:presLayoutVars>
      </dgm:prSet>
      <dgm:spPr/>
      <dgm:t>
        <a:bodyPr/>
        <a:lstStyle/>
        <a:p>
          <a:endParaRPr lang="es-ES"/>
        </a:p>
      </dgm:t>
    </dgm:pt>
    <dgm:pt modelId="{2BE02B28-A542-4F60-8944-A84600DDC096}" type="pres">
      <dgm:prSet presAssocID="{3192C6A4-FE37-4787-9F8C-3BE0744FA8BD}" presName="descendantText" presStyleLbl="alignAcc1" presStyleIdx="0" presStyleCnt="3" custScaleX="49363" custLinFactNeighborX="-4427" custLinFactNeighborY="-122">
        <dgm:presLayoutVars>
          <dgm:bulletEnabled val="1"/>
        </dgm:presLayoutVars>
      </dgm:prSet>
      <dgm:spPr/>
      <dgm:t>
        <a:bodyPr/>
        <a:lstStyle/>
        <a:p>
          <a:endParaRPr lang="es-ES"/>
        </a:p>
      </dgm:t>
    </dgm:pt>
    <dgm:pt modelId="{B78A05D9-7207-46C9-9928-61A6BEC4108E}" type="pres">
      <dgm:prSet presAssocID="{BC289823-8A15-40FC-875A-467A76E7D9E9}" presName="sp" presStyleCnt="0"/>
      <dgm:spPr/>
    </dgm:pt>
    <dgm:pt modelId="{07240661-AB2B-495A-8C37-AAC28C30D9D5}" type="pres">
      <dgm:prSet presAssocID="{D3F7F5DF-B0E0-4DF5-96BF-DC54669A2B5D}" presName="composite" presStyleCnt="0"/>
      <dgm:spPr/>
    </dgm:pt>
    <dgm:pt modelId="{464FC40D-9B6A-4B17-8E6E-C982A6295890}" type="pres">
      <dgm:prSet presAssocID="{D3F7F5DF-B0E0-4DF5-96BF-DC54669A2B5D}" presName="parentText" presStyleLbl="alignNode1" presStyleIdx="1" presStyleCnt="3">
        <dgm:presLayoutVars>
          <dgm:chMax val="1"/>
          <dgm:bulletEnabled val="1"/>
        </dgm:presLayoutVars>
      </dgm:prSet>
      <dgm:spPr/>
      <dgm:t>
        <a:bodyPr/>
        <a:lstStyle/>
        <a:p>
          <a:endParaRPr lang="es-ES"/>
        </a:p>
      </dgm:t>
    </dgm:pt>
    <dgm:pt modelId="{BEACA6B5-AABC-48D5-BAD8-489F897F93D8}" type="pres">
      <dgm:prSet presAssocID="{D3F7F5DF-B0E0-4DF5-96BF-DC54669A2B5D}" presName="descendantText" presStyleLbl="alignAcc1" presStyleIdx="1" presStyleCnt="3" custScaleX="50988" custLinFactNeighborX="-4594" custLinFactNeighborY="-410">
        <dgm:presLayoutVars>
          <dgm:bulletEnabled val="1"/>
        </dgm:presLayoutVars>
      </dgm:prSet>
      <dgm:spPr/>
      <dgm:t>
        <a:bodyPr/>
        <a:lstStyle/>
        <a:p>
          <a:endParaRPr lang="es-ES"/>
        </a:p>
      </dgm:t>
    </dgm:pt>
    <dgm:pt modelId="{FB933889-BDD3-4943-BC84-53A2FC16F1A9}" type="pres">
      <dgm:prSet presAssocID="{B5D69AEE-25D5-4033-B7A1-B779008ACC2C}" presName="sp" presStyleCnt="0"/>
      <dgm:spPr/>
    </dgm:pt>
    <dgm:pt modelId="{0EEB1F2C-254B-4A6E-849C-4A193FA7CA76}" type="pres">
      <dgm:prSet presAssocID="{20EE2C6F-AE8B-4CFC-B690-774348BF5284}" presName="composite" presStyleCnt="0"/>
      <dgm:spPr/>
    </dgm:pt>
    <dgm:pt modelId="{CD94B30E-D48A-45B0-9170-3443E7F27859}" type="pres">
      <dgm:prSet presAssocID="{20EE2C6F-AE8B-4CFC-B690-774348BF5284}" presName="parentText" presStyleLbl="alignNode1" presStyleIdx="2" presStyleCnt="3">
        <dgm:presLayoutVars>
          <dgm:chMax val="1"/>
          <dgm:bulletEnabled val="1"/>
        </dgm:presLayoutVars>
      </dgm:prSet>
      <dgm:spPr/>
      <dgm:t>
        <a:bodyPr/>
        <a:lstStyle/>
        <a:p>
          <a:endParaRPr lang="es-ES"/>
        </a:p>
      </dgm:t>
    </dgm:pt>
    <dgm:pt modelId="{4B38958C-CE1E-4118-BA8A-1348C4C2FC65}" type="pres">
      <dgm:prSet presAssocID="{20EE2C6F-AE8B-4CFC-B690-774348BF5284}" presName="descendantText" presStyleLbl="alignAcc1" presStyleIdx="2" presStyleCnt="3" custScaleX="52757" custLinFactNeighborX="-4986">
        <dgm:presLayoutVars>
          <dgm:bulletEnabled val="1"/>
        </dgm:presLayoutVars>
      </dgm:prSet>
      <dgm:spPr/>
      <dgm:t>
        <a:bodyPr/>
        <a:lstStyle/>
        <a:p>
          <a:endParaRPr lang="es-ES"/>
        </a:p>
      </dgm:t>
    </dgm:pt>
  </dgm:ptLst>
  <dgm:cxnLst>
    <dgm:cxn modelId="{2DF13FE8-BE1A-4BE5-B578-1CE1256B23F5}" type="presOf" srcId="{DFD6303C-4EA2-4287-AD0E-AA5853F2605D}" destId="{2BE02B28-A542-4F60-8944-A84600DDC096}" srcOrd="0" destOrd="0" presId="urn:microsoft.com/office/officeart/2005/8/layout/chevron2"/>
    <dgm:cxn modelId="{9EDF2DDB-3E9D-46CD-941B-91D3B336B1C7}" type="presOf" srcId="{4BDFE80C-5843-49A6-B2BF-3F25522A69C1}" destId="{2BE02B28-A542-4F60-8944-A84600DDC096}" srcOrd="0" destOrd="2" presId="urn:microsoft.com/office/officeart/2005/8/layout/chevron2"/>
    <dgm:cxn modelId="{34CBBB9A-478B-4B79-A664-96A0EC69A46C}" srcId="{20EE2C6F-AE8B-4CFC-B690-774348BF5284}" destId="{DA865862-8D0B-40A1-A93F-0C73ED23AC9E}" srcOrd="1" destOrd="0" parTransId="{DA536B4D-72CE-4630-8EBD-59628DCC5343}" sibTransId="{4516EB3E-B5C1-46F4-8E33-50472E400505}"/>
    <dgm:cxn modelId="{2E813EAD-EF9D-4876-AE51-4E3AA0E2CA9C}" type="presOf" srcId="{DA865862-8D0B-40A1-A93F-0C73ED23AC9E}" destId="{4B38958C-CE1E-4118-BA8A-1348C4C2FC65}" srcOrd="0" destOrd="1" presId="urn:microsoft.com/office/officeart/2005/8/layout/chevron2"/>
    <dgm:cxn modelId="{BE061D7C-A4A8-4009-BEB6-F80F91889001}" srcId="{D3F7F5DF-B0E0-4DF5-96BF-DC54669A2B5D}" destId="{5F52F64C-C945-4C59-A23F-FB22B48B1B26}" srcOrd="0" destOrd="0" parTransId="{F856F05F-8928-40A2-98BC-F87E4CDDB339}" sibTransId="{6353A10D-0082-4CAD-893D-DC2F1AB28EB6}"/>
    <dgm:cxn modelId="{32FC6B9E-D1BF-4153-94BE-4532ABD15308}" srcId="{3192C6A4-FE37-4787-9F8C-3BE0744FA8BD}" destId="{DFD6303C-4EA2-4287-AD0E-AA5853F2605D}" srcOrd="0" destOrd="0" parTransId="{08D043B8-2B4B-4156-A10C-D60F04EB5CF1}" sibTransId="{6224BF95-537A-4FC7-AF2C-F04D69AF9F6A}"/>
    <dgm:cxn modelId="{A47E8BA6-03C3-420A-BB22-2E222FDCF93B}" srcId="{6E99B54D-1563-4542-B6E4-2276F16DB340}" destId="{3192C6A4-FE37-4787-9F8C-3BE0744FA8BD}" srcOrd="0" destOrd="0" parTransId="{B3E06728-2CC0-4C68-A265-FB58F755226B}" sibTransId="{BC289823-8A15-40FC-875A-467A76E7D9E9}"/>
    <dgm:cxn modelId="{62266D2B-C37D-4C1B-BC29-3D6585E4168E}" type="presOf" srcId="{B6F594BE-39B3-4F87-B33E-9D0417D017BE}" destId="{4B38958C-CE1E-4118-BA8A-1348C4C2FC65}" srcOrd="0" destOrd="0" presId="urn:microsoft.com/office/officeart/2005/8/layout/chevron2"/>
    <dgm:cxn modelId="{F114A1A3-D9C6-4ACA-AAEF-B077E18724D5}" type="presOf" srcId="{5F52F64C-C945-4C59-A23F-FB22B48B1B26}" destId="{BEACA6B5-AABC-48D5-BAD8-489F897F93D8}" srcOrd="0" destOrd="0" presId="urn:microsoft.com/office/officeart/2005/8/layout/chevron2"/>
    <dgm:cxn modelId="{8BFA4A62-B308-4FC3-802B-D9115FBE4C53}" type="presOf" srcId="{6E99B54D-1563-4542-B6E4-2276F16DB340}" destId="{6E67298B-D0B5-43E1-A727-75A07B47B39B}" srcOrd="0" destOrd="0" presId="urn:microsoft.com/office/officeart/2005/8/layout/chevron2"/>
    <dgm:cxn modelId="{32F6E078-92F6-49B3-98E2-B039D163446A}" srcId="{6E99B54D-1563-4542-B6E4-2276F16DB340}" destId="{D3F7F5DF-B0E0-4DF5-96BF-DC54669A2B5D}" srcOrd="1" destOrd="0" parTransId="{05FE6A46-576B-4A10-9900-9D922F6DF51C}" sibTransId="{B5D69AEE-25D5-4033-B7A1-B779008ACC2C}"/>
    <dgm:cxn modelId="{A37929BF-224F-4F55-A1FA-D4C56FDE5CA6}" type="presOf" srcId="{20EE2C6F-AE8B-4CFC-B690-774348BF5284}" destId="{CD94B30E-D48A-45B0-9170-3443E7F27859}" srcOrd="0" destOrd="0" presId="urn:microsoft.com/office/officeart/2005/8/layout/chevron2"/>
    <dgm:cxn modelId="{4D74651C-BB7C-49B9-A5B5-DA0435DAA414}" type="presOf" srcId="{3192C6A4-FE37-4787-9F8C-3BE0744FA8BD}" destId="{CB97889F-F1FA-4117-89DF-1F1BADA37094}" srcOrd="0" destOrd="0" presId="urn:microsoft.com/office/officeart/2005/8/layout/chevron2"/>
    <dgm:cxn modelId="{1997BB7F-B740-4E03-99E1-0D97162F6679}" srcId="{3192C6A4-FE37-4787-9F8C-3BE0744FA8BD}" destId="{4BDFE80C-5843-49A6-B2BF-3F25522A69C1}" srcOrd="2" destOrd="0" parTransId="{03665343-5222-4BC0-B4C1-C72DE500D9A2}" sibTransId="{90D8CC0B-A903-4C9C-954D-34F99BCFFCF6}"/>
    <dgm:cxn modelId="{CC6D01DA-9B0D-49DF-8735-8ECE2414712B}" srcId="{20EE2C6F-AE8B-4CFC-B690-774348BF5284}" destId="{B6F594BE-39B3-4F87-B33E-9D0417D017BE}" srcOrd="0" destOrd="0" parTransId="{43B7766B-8A6A-47D3-8D1F-FA2D318ADF7E}" sibTransId="{34F39402-C14B-4A89-9E2A-79257D33456F}"/>
    <dgm:cxn modelId="{7DA41D76-E4ED-47A6-ABF2-D20D563773D8}" srcId="{3192C6A4-FE37-4787-9F8C-3BE0744FA8BD}" destId="{F8857ADD-5954-4497-8685-316012C9D5DA}" srcOrd="1" destOrd="0" parTransId="{938C97CD-CBE1-4F1B-9B97-92D5B62F6C6D}" sibTransId="{7179102E-FB56-4FF4-9EA8-64AD1D30C91F}"/>
    <dgm:cxn modelId="{08E603C4-57F7-432A-86AE-B80E9A67FCFA}" srcId="{6E99B54D-1563-4542-B6E4-2276F16DB340}" destId="{20EE2C6F-AE8B-4CFC-B690-774348BF5284}" srcOrd="2" destOrd="0" parTransId="{4F76E63C-6276-416E-B57A-23ACEE97615C}" sibTransId="{44B768AC-DDCE-4FC0-A710-74AC3AAAEFE1}"/>
    <dgm:cxn modelId="{FE4D8A44-9ECD-46F8-B910-0CC7F61897A8}" type="presOf" srcId="{D3F7F5DF-B0E0-4DF5-96BF-DC54669A2B5D}" destId="{464FC40D-9B6A-4B17-8E6E-C982A6295890}" srcOrd="0" destOrd="0" presId="urn:microsoft.com/office/officeart/2005/8/layout/chevron2"/>
    <dgm:cxn modelId="{3C7AC015-3D83-4B50-AAD5-3A77DFF792C4}" type="presOf" srcId="{F8857ADD-5954-4497-8685-316012C9D5DA}" destId="{2BE02B28-A542-4F60-8944-A84600DDC096}" srcOrd="0" destOrd="1" presId="urn:microsoft.com/office/officeart/2005/8/layout/chevron2"/>
    <dgm:cxn modelId="{F06A4E5F-082D-43B1-B3DC-DFABE3346E3E}" type="presParOf" srcId="{6E67298B-D0B5-43E1-A727-75A07B47B39B}" destId="{F4F8075F-112E-4B99-8696-5699871A22FE}" srcOrd="0" destOrd="0" presId="urn:microsoft.com/office/officeart/2005/8/layout/chevron2"/>
    <dgm:cxn modelId="{AD013FA5-D805-4C8A-863F-7C9E66A42CF8}" type="presParOf" srcId="{F4F8075F-112E-4B99-8696-5699871A22FE}" destId="{CB97889F-F1FA-4117-89DF-1F1BADA37094}" srcOrd="0" destOrd="0" presId="urn:microsoft.com/office/officeart/2005/8/layout/chevron2"/>
    <dgm:cxn modelId="{BFEEF804-F742-42FA-A09B-C4EA22B2A3EC}" type="presParOf" srcId="{F4F8075F-112E-4B99-8696-5699871A22FE}" destId="{2BE02B28-A542-4F60-8944-A84600DDC096}" srcOrd="1" destOrd="0" presId="urn:microsoft.com/office/officeart/2005/8/layout/chevron2"/>
    <dgm:cxn modelId="{0A62E7D9-4BC0-43B9-AABD-8F6C5AEEE5C8}" type="presParOf" srcId="{6E67298B-D0B5-43E1-A727-75A07B47B39B}" destId="{B78A05D9-7207-46C9-9928-61A6BEC4108E}" srcOrd="1" destOrd="0" presId="urn:microsoft.com/office/officeart/2005/8/layout/chevron2"/>
    <dgm:cxn modelId="{7E4136B0-5DD0-406B-A662-261FE2610A0A}" type="presParOf" srcId="{6E67298B-D0B5-43E1-A727-75A07B47B39B}" destId="{07240661-AB2B-495A-8C37-AAC28C30D9D5}" srcOrd="2" destOrd="0" presId="urn:microsoft.com/office/officeart/2005/8/layout/chevron2"/>
    <dgm:cxn modelId="{E690B8C0-B2C4-4836-ACB9-36519C82D1AC}" type="presParOf" srcId="{07240661-AB2B-495A-8C37-AAC28C30D9D5}" destId="{464FC40D-9B6A-4B17-8E6E-C982A6295890}" srcOrd="0" destOrd="0" presId="urn:microsoft.com/office/officeart/2005/8/layout/chevron2"/>
    <dgm:cxn modelId="{F5AE5969-B536-45CD-B5C1-EECEC11EAC68}" type="presParOf" srcId="{07240661-AB2B-495A-8C37-AAC28C30D9D5}" destId="{BEACA6B5-AABC-48D5-BAD8-489F897F93D8}" srcOrd="1" destOrd="0" presId="urn:microsoft.com/office/officeart/2005/8/layout/chevron2"/>
    <dgm:cxn modelId="{F1122076-E3EB-40B9-8EB2-C45E7BEBFA7D}" type="presParOf" srcId="{6E67298B-D0B5-43E1-A727-75A07B47B39B}" destId="{FB933889-BDD3-4943-BC84-53A2FC16F1A9}" srcOrd="3" destOrd="0" presId="urn:microsoft.com/office/officeart/2005/8/layout/chevron2"/>
    <dgm:cxn modelId="{E4ACE84A-2914-473D-ADC3-C139B1549F9A}" type="presParOf" srcId="{6E67298B-D0B5-43E1-A727-75A07B47B39B}" destId="{0EEB1F2C-254B-4A6E-849C-4A193FA7CA76}" srcOrd="4" destOrd="0" presId="urn:microsoft.com/office/officeart/2005/8/layout/chevron2"/>
    <dgm:cxn modelId="{0CA0B0BB-5AAE-4DA6-8742-0760BD8650A0}" type="presParOf" srcId="{0EEB1F2C-254B-4A6E-849C-4A193FA7CA76}" destId="{CD94B30E-D48A-45B0-9170-3443E7F27859}" srcOrd="0" destOrd="0" presId="urn:microsoft.com/office/officeart/2005/8/layout/chevron2"/>
    <dgm:cxn modelId="{0D2045E1-068F-4ED8-BE00-B78E270D0EC8}" type="presParOf" srcId="{0EEB1F2C-254B-4A6E-849C-4A193FA7CA76}" destId="{4B38958C-CE1E-4118-BA8A-1348C4C2FC6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FCDF56-4571-4251-A51E-B581FCDE0272}" type="doc">
      <dgm:prSet loTypeId="urn:microsoft.com/office/officeart/2005/8/layout/venn1" loCatId="relationship" qsTypeId="urn:microsoft.com/office/officeart/2005/8/quickstyle/3d3" qsCatId="3D" csTypeId="urn:microsoft.com/office/officeart/2005/8/colors/accent1_2" csCatId="accent1" phldr="1"/>
      <dgm:spPr/>
    </dgm:pt>
    <dgm:pt modelId="{C7222D5B-C18F-4041-904B-B30D5F9E3CA1}">
      <dgm:prSet phldrT="[Texto]"/>
      <dgm:spPr>
        <a:solidFill>
          <a:srgbClr val="7030A0">
            <a:alpha val="50000"/>
          </a:srgbClr>
        </a:solidFill>
      </dgm:spPr>
      <dgm:t>
        <a:bodyPr/>
        <a:lstStyle/>
        <a:p>
          <a:r>
            <a:rPr lang="es-ES" dirty="0" smtClean="0"/>
            <a:t>Impactos Sociales</a:t>
          </a:r>
          <a:endParaRPr lang="es-ES" dirty="0"/>
        </a:p>
      </dgm:t>
    </dgm:pt>
    <dgm:pt modelId="{C8D87AE9-ABD1-471D-9783-969139461B73}" type="parTrans" cxnId="{2EF10D20-A14F-49EC-919A-511C9A29EED6}">
      <dgm:prSet/>
      <dgm:spPr/>
      <dgm:t>
        <a:bodyPr/>
        <a:lstStyle/>
        <a:p>
          <a:endParaRPr lang="es-ES"/>
        </a:p>
      </dgm:t>
    </dgm:pt>
    <dgm:pt modelId="{15A34405-44DE-4D68-B92A-27606E1C4E2D}" type="sibTrans" cxnId="{2EF10D20-A14F-49EC-919A-511C9A29EED6}">
      <dgm:prSet/>
      <dgm:spPr/>
      <dgm:t>
        <a:bodyPr/>
        <a:lstStyle/>
        <a:p>
          <a:endParaRPr lang="es-ES"/>
        </a:p>
      </dgm:t>
    </dgm:pt>
    <dgm:pt modelId="{5DDE83D3-FF5A-45C9-80A2-3A341BE0FC2D}">
      <dgm:prSet phldrT="[Texto]"/>
      <dgm:spPr>
        <a:solidFill>
          <a:srgbClr val="92D050">
            <a:alpha val="50000"/>
          </a:srgbClr>
        </a:solidFill>
      </dgm:spPr>
      <dgm:t>
        <a:bodyPr/>
        <a:lstStyle/>
        <a:p>
          <a:r>
            <a:rPr lang="es-ES" dirty="0" smtClean="0"/>
            <a:t>Impactos Ambientales</a:t>
          </a:r>
          <a:endParaRPr lang="es-ES" dirty="0"/>
        </a:p>
      </dgm:t>
    </dgm:pt>
    <dgm:pt modelId="{10417261-DD7E-4BA2-8439-BB22AA3A001F}" type="parTrans" cxnId="{DAB1C944-DE57-4C70-86A2-C98DD59238B2}">
      <dgm:prSet/>
      <dgm:spPr/>
      <dgm:t>
        <a:bodyPr/>
        <a:lstStyle/>
        <a:p>
          <a:endParaRPr lang="es-ES"/>
        </a:p>
      </dgm:t>
    </dgm:pt>
    <dgm:pt modelId="{ECB0A05B-57E3-44E5-A27C-E5BB49D3091E}" type="sibTrans" cxnId="{DAB1C944-DE57-4C70-86A2-C98DD59238B2}">
      <dgm:prSet/>
      <dgm:spPr/>
      <dgm:t>
        <a:bodyPr/>
        <a:lstStyle/>
        <a:p>
          <a:endParaRPr lang="es-ES"/>
        </a:p>
      </dgm:t>
    </dgm:pt>
    <dgm:pt modelId="{149B4A97-67BD-45CD-A10C-BD8E39CC4A1F}">
      <dgm:prSet phldrT="[Texto]"/>
      <dgm:spPr>
        <a:solidFill>
          <a:srgbClr val="FFC000">
            <a:alpha val="50000"/>
          </a:srgbClr>
        </a:solidFill>
      </dgm:spPr>
      <dgm:t>
        <a:bodyPr/>
        <a:lstStyle/>
        <a:p>
          <a:r>
            <a:rPr lang="es-ES" dirty="0" smtClean="0"/>
            <a:t>Impactos Económicos</a:t>
          </a:r>
          <a:endParaRPr lang="es-ES" dirty="0"/>
        </a:p>
      </dgm:t>
    </dgm:pt>
    <dgm:pt modelId="{472BA6DD-2567-4BD6-B4FA-147EA6F3DA15}" type="parTrans" cxnId="{2FBAE947-C79C-48B0-B75A-9EA974143AD8}">
      <dgm:prSet/>
      <dgm:spPr/>
      <dgm:t>
        <a:bodyPr/>
        <a:lstStyle/>
        <a:p>
          <a:endParaRPr lang="es-ES"/>
        </a:p>
      </dgm:t>
    </dgm:pt>
    <dgm:pt modelId="{95B9E639-D173-4396-9D59-FD91AB20D40E}" type="sibTrans" cxnId="{2FBAE947-C79C-48B0-B75A-9EA974143AD8}">
      <dgm:prSet/>
      <dgm:spPr/>
      <dgm:t>
        <a:bodyPr/>
        <a:lstStyle/>
        <a:p>
          <a:endParaRPr lang="es-ES"/>
        </a:p>
      </dgm:t>
    </dgm:pt>
    <dgm:pt modelId="{985A1BD2-2824-4C45-8438-FACD843E4115}" type="pres">
      <dgm:prSet presAssocID="{5DFCDF56-4571-4251-A51E-B581FCDE0272}" presName="compositeShape" presStyleCnt="0">
        <dgm:presLayoutVars>
          <dgm:chMax val="7"/>
          <dgm:dir/>
          <dgm:resizeHandles val="exact"/>
        </dgm:presLayoutVars>
      </dgm:prSet>
      <dgm:spPr/>
    </dgm:pt>
    <dgm:pt modelId="{C154BA48-B15C-45B4-AC4A-2E5BE2364D1D}" type="pres">
      <dgm:prSet presAssocID="{C7222D5B-C18F-4041-904B-B30D5F9E3CA1}" presName="circ1" presStyleLbl="vennNode1" presStyleIdx="0" presStyleCnt="3"/>
      <dgm:spPr/>
      <dgm:t>
        <a:bodyPr/>
        <a:lstStyle/>
        <a:p>
          <a:endParaRPr lang="es-ES"/>
        </a:p>
      </dgm:t>
    </dgm:pt>
    <dgm:pt modelId="{E6752A72-1E88-4EE3-9954-6037D1E367BC}" type="pres">
      <dgm:prSet presAssocID="{C7222D5B-C18F-4041-904B-B30D5F9E3CA1}" presName="circ1Tx" presStyleLbl="revTx" presStyleIdx="0" presStyleCnt="0">
        <dgm:presLayoutVars>
          <dgm:chMax val="0"/>
          <dgm:chPref val="0"/>
          <dgm:bulletEnabled val="1"/>
        </dgm:presLayoutVars>
      </dgm:prSet>
      <dgm:spPr/>
      <dgm:t>
        <a:bodyPr/>
        <a:lstStyle/>
        <a:p>
          <a:endParaRPr lang="es-ES"/>
        </a:p>
      </dgm:t>
    </dgm:pt>
    <dgm:pt modelId="{E7A239AC-0E52-4327-83E1-C49C0451A1B9}" type="pres">
      <dgm:prSet presAssocID="{5DDE83D3-FF5A-45C9-80A2-3A341BE0FC2D}" presName="circ2" presStyleLbl="vennNode1" presStyleIdx="1" presStyleCnt="3"/>
      <dgm:spPr/>
      <dgm:t>
        <a:bodyPr/>
        <a:lstStyle/>
        <a:p>
          <a:endParaRPr lang="es-ES"/>
        </a:p>
      </dgm:t>
    </dgm:pt>
    <dgm:pt modelId="{382F7B46-DD5B-4719-A95C-829D434F6904}" type="pres">
      <dgm:prSet presAssocID="{5DDE83D3-FF5A-45C9-80A2-3A341BE0FC2D}" presName="circ2Tx" presStyleLbl="revTx" presStyleIdx="0" presStyleCnt="0">
        <dgm:presLayoutVars>
          <dgm:chMax val="0"/>
          <dgm:chPref val="0"/>
          <dgm:bulletEnabled val="1"/>
        </dgm:presLayoutVars>
      </dgm:prSet>
      <dgm:spPr/>
      <dgm:t>
        <a:bodyPr/>
        <a:lstStyle/>
        <a:p>
          <a:endParaRPr lang="es-ES"/>
        </a:p>
      </dgm:t>
    </dgm:pt>
    <dgm:pt modelId="{DA7E5BEA-BB30-462C-982C-AC6552F420BE}" type="pres">
      <dgm:prSet presAssocID="{149B4A97-67BD-45CD-A10C-BD8E39CC4A1F}" presName="circ3" presStyleLbl="vennNode1" presStyleIdx="2" presStyleCnt="3"/>
      <dgm:spPr/>
      <dgm:t>
        <a:bodyPr/>
        <a:lstStyle/>
        <a:p>
          <a:endParaRPr lang="es-ES"/>
        </a:p>
      </dgm:t>
    </dgm:pt>
    <dgm:pt modelId="{13235B6E-7844-480D-8A8D-CF53B677BF55}" type="pres">
      <dgm:prSet presAssocID="{149B4A97-67BD-45CD-A10C-BD8E39CC4A1F}" presName="circ3Tx" presStyleLbl="revTx" presStyleIdx="0" presStyleCnt="0">
        <dgm:presLayoutVars>
          <dgm:chMax val="0"/>
          <dgm:chPref val="0"/>
          <dgm:bulletEnabled val="1"/>
        </dgm:presLayoutVars>
      </dgm:prSet>
      <dgm:spPr/>
      <dgm:t>
        <a:bodyPr/>
        <a:lstStyle/>
        <a:p>
          <a:endParaRPr lang="es-ES"/>
        </a:p>
      </dgm:t>
    </dgm:pt>
  </dgm:ptLst>
  <dgm:cxnLst>
    <dgm:cxn modelId="{2EF10D20-A14F-49EC-919A-511C9A29EED6}" srcId="{5DFCDF56-4571-4251-A51E-B581FCDE0272}" destId="{C7222D5B-C18F-4041-904B-B30D5F9E3CA1}" srcOrd="0" destOrd="0" parTransId="{C8D87AE9-ABD1-471D-9783-969139461B73}" sibTransId="{15A34405-44DE-4D68-B92A-27606E1C4E2D}"/>
    <dgm:cxn modelId="{F6EF6EC8-0F04-4015-8743-54E9683B687F}" type="presOf" srcId="{C7222D5B-C18F-4041-904B-B30D5F9E3CA1}" destId="{E6752A72-1E88-4EE3-9954-6037D1E367BC}" srcOrd="1" destOrd="0" presId="urn:microsoft.com/office/officeart/2005/8/layout/venn1"/>
    <dgm:cxn modelId="{CA97DE7E-DB23-44CC-BC55-5A40D32ED995}" type="presOf" srcId="{5DDE83D3-FF5A-45C9-80A2-3A341BE0FC2D}" destId="{E7A239AC-0E52-4327-83E1-C49C0451A1B9}" srcOrd="0" destOrd="0" presId="urn:microsoft.com/office/officeart/2005/8/layout/venn1"/>
    <dgm:cxn modelId="{DAB1C944-DE57-4C70-86A2-C98DD59238B2}" srcId="{5DFCDF56-4571-4251-A51E-B581FCDE0272}" destId="{5DDE83D3-FF5A-45C9-80A2-3A341BE0FC2D}" srcOrd="1" destOrd="0" parTransId="{10417261-DD7E-4BA2-8439-BB22AA3A001F}" sibTransId="{ECB0A05B-57E3-44E5-A27C-E5BB49D3091E}"/>
    <dgm:cxn modelId="{2FBAE947-C79C-48B0-B75A-9EA974143AD8}" srcId="{5DFCDF56-4571-4251-A51E-B581FCDE0272}" destId="{149B4A97-67BD-45CD-A10C-BD8E39CC4A1F}" srcOrd="2" destOrd="0" parTransId="{472BA6DD-2567-4BD6-B4FA-147EA6F3DA15}" sibTransId="{95B9E639-D173-4396-9D59-FD91AB20D40E}"/>
    <dgm:cxn modelId="{EF46E685-721A-426D-8175-083974BD714F}" type="presOf" srcId="{149B4A97-67BD-45CD-A10C-BD8E39CC4A1F}" destId="{DA7E5BEA-BB30-462C-982C-AC6552F420BE}" srcOrd="0" destOrd="0" presId="urn:microsoft.com/office/officeart/2005/8/layout/venn1"/>
    <dgm:cxn modelId="{1CB64302-919E-4FB0-8218-1AF6CECF77B3}" type="presOf" srcId="{5DFCDF56-4571-4251-A51E-B581FCDE0272}" destId="{985A1BD2-2824-4C45-8438-FACD843E4115}" srcOrd="0" destOrd="0" presId="urn:microsoft.com/office/officeart/2005/8/layout/venn1"/>
    <dgm:cxn modelId="{6A84D0A8-0F92-44C6-AC67-F125E1D67C00}" type="presOf" srcId="{5DDE83D3-FF5A-45C9-80A2-3A341BE0FC2D}" destId="{382F7B46-DD5B-4719-A95C-829D434F6904}" srcOrd="1" destOrd="0" presId="urn:microsoft.com/office/officeart/2005/8/layout/venn1"/>
    <dgm:cxn modelId="{4F3FF027-B84F-4024-B561-CB4BCEC984DC}" type="presOf" srcId="{C7222D5B-C18F-4041-904B-B30D5F9E3CA1}" destId="{C154BA48-B15C-45B4-AC4A-2E5BE2364D1D}" srcOrd="0" destOrd="0" presId="urn:microsoft.com/office/officeart/2005/8/layout/venn1"/>
    <dgm:cxn modelId="{55BA3985-4E70-48F7-BB88-F65C29B58CF9}" type="presOf" srcId="{149B4A97-67BD-45CD-A10C-BD8E39CC4A1F}" destId="{13235B6E-7844-480D-8A8D-CF53B677BF55}" srcOrd="1" destOrd="0" presId="urn:microsoft.com/office/officeart/2005/8/layout/venn1"/>
    <dgm:cxn modelId="{454B4ED7-6447-45EE-A63C-2DD17F202FA1}" type="presParOf" srcId="{985A1BD2-2824-4C45-8438-FACD843E4115}" destId="{C154BA48-B15C-45B4-AC4A-2E5BE2364D1D}" srcOrd="0" destOrd="0" presId="urn:microsoft.com/office/officeart/2005/8/layout/venn1"/>
    <dgm:cxn modelId="{E6FAA3C0-4AF3-4A38-A1DE-BF13038E2CE2}" type="presParOf" srcId="{985A1BD2-2824-4C45-8438-FACD843E4115}" destId="{E6752A72-1E88-4EE3-9954-6037D1E367BC}" srcOrd="1" destOrd="0" presId="urn:microsoft.com/office/officeart/2005/8/layout/venn1"/>
    <dgm:cxn modelId="{9F2773FE-27D0-4248-A2C9-EDF03B9C7BB5}" type="presParOf" srcId="{985A1BD2-2824-4C45-8438-FACD843E4115}" destId="{E7A239AC-0E52-4327-83E1-C49C0451A1B9}" srcOrd="2" destOrd="0" presId="urn:microsoft.com/office/officeart/2005/8/layout/venn1"/>
    <dgm:cxn modelId="{1856D9F1-F0CB-460B-9510-7FCADFD42FE8}" type="presParOf" srcId="{985A1BD2-2824-4C45-8438-FACD843E4115}" destId="{382F7B46-DD5B-4719-A95C-829D434F6904}" srcOrd="3" destOrd="0" presId="urn:microsoft.com/office/officeart/2005/8/layout/venn1"/>
    <dgm:cxn modelId="{3D037FA8-420F-4173-BBD6-85FD2A341A86}" type="presParOf" srcId="{985A1BD2-2824-4C45-8438-FACD843E4115}" destId="{DA7E5BEA-BB30-462C-982C-AC6552F420BE}" srcOrd="4" destOrd="0" presId="urn:microsoft.com/office/officeart/2005/8/layout/venn1"/>
    <dgm:cxn modelId="{D7628F6F-695B-4E57-8C2A-BA9703405C42}" type="presParOf" srcId="{985A1BD2-2824-4C45-8438-FACD843E4115}" destId="{13235B6E-7844-480D-8A8D-CF53B677BF55}"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55E469-AB6C-4AD0-AA44-77FAC0A56878}">
      <dsp:nvSpPr>
        <dsp:cNvPr id="0" name=""/>
        <dsp:cNvSpPr/>
      </dsp:nvSpPr>
      <dsp:spPr>
        <a:xfrm>
          <a:off x="2155507" y="2277603"/>
          <a:ext cx="1784985" cy="178498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t>Desarrollo Sustentable</a:t>
          </a:r>
          <a:endParaRPr lang="es-MX" sz="2000" kern="1200" dirty="0"/>
        </a:p>
      </dsp:txBody>
      <dsp:txXfrm>
        <a:off x="2416912" y="2539008"/>
        <a:ext cx="1262175" cy="1262175"/>
      </dsp:txXfrm>
    </dsp:sp>
    <dsp:sp modelId="{D7E92F29-2110-4411-974F-4EF45586B318}">
      <dsp:nvSpPr>
        <dsp:cNvPr id="0" name=""/>
        <dsp:cNvSpPr/>
      </dsp:nvSpPr>
      <dsp:spPr>
        <a:xfrm rot="12900000">
          <a:off x="871449" y="1920360"/>
          <a:ext cx="1510013" cy="508720"/>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F07AE5-9CAF-4824-9D2D-AC08188DC295}">
      <dsp:nvSpPr>
        <dsp:cNvPr id="0" name=""/>
        <dsp:cNvSpPr/>
      </dsp:nvSpPr>
      <dsp:spPr>
        <a:xfrm>
          <a:off x="160123" y="1063372"/>
          <a:ext cx="1695735" cy="1356588"/>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43815" rIns="43815" bIns="43815" numCol="1" spcCol="1270" anchor="ctr" anchorCtr="0">
          <a:noAutofit/>
        </a:bodyPr>
        <a:lstStyle/>
        <a:p>
          <a:pPr lvl="0" algn="ctr" defTabSz="1022350">
            <a:lnSpc>
              <a:spcPct val="90000"/>
            </a:lnSpc>
            <a:spcBef>
              <a:spcPct val="0"/>
            </a:spcBef>
            <a:spcAft>
              <a:spcPct val="35000"/>
            </a:spcAft>
          </a:pPr>
          <a:r>
            <a:rPr lang="es-MX" sz="2300" kern="1200" dirty="0" smtClean="0"/>
            <a:t>Indicadores Económicos</a:t>
          </a:r>
          <a:endParaRPr lang="es-MX" sz="2300" kern="1200" dirty="0"/>
        </a:p>
      </dsp:txBody>
      <dsp:txXfrm>
        <a:off x="199856" y="1103105"/>
        <a:ext cx="1616269" cy="1277122"/>
      </dsp:txXfrm>
    </dsp:sp>
    <dsp:sp modelId="{8CFF105D-C538-456A-A17E-D807B98A0B25}">
      <dsp:nvSpPr>
        <dsp:cNvPr id="0" name=""/>
        <dsp:cNvSpPr/>
      </dsp:nvSpPr>
      <dsp:spPr>
        <a:xfrm rot="16200000">
          <a:off x="2292993" y="1180352"/>
          <a:ext cx="1510013" cy="508720"/>
        </a:xfrm>
        <a:prstGeom prst="leftArrow">
          <a:avLst>
            <a:gd name="adj1" fmla="val 60000"/>
            <a:gd name="adj2" fmla="val 50000"/>
          </a:avLst>
        </a:prstGeom>
        <a:solidFill>
          <a:schemeClr val="accent5">
            <a:hueOff val="-4966938"/>
            <a:satOff val="19906"/>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6916F88-42F1-4FF2-A56E-04A48A502B62}">
      <dsp:nvSpPr>
        <dsp:cNvPr id="0" name=""/>
        <dsp:cNvSpPr/>
      </dsp:nvSpPr>
      <dsp:spPr>
        <a:xfrm>
          <a:off x="2200132" y="1411"/>
          <a:ext cx="1695735" cy="1356588"/>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43815" rIns="43815" bIns="43815" numCol="1" spcCol="1270" anchor="ctr" anchorCtr="0">
          <a:noAutofit/>
        </a:bodyPr>
        <a:lstStyle/>
        <a:p>
          <a:pPr lvl="0" algn="ctr" defTabSz="1022350">
            <a:lnSpc>
              <a:spcPct val="90000"/>
            </a:lnSpc>
            <a:spcBef>
              <a:spcPct val="0"/>
            </a:spcBef>
            <a:spcAft>
              <a:spcPct val="35000"/>
            </a:spcAft>
          </a:pPr>
          <a:r>
            <a:rPr lang="es-MX" sz="2300" kern="1200" dirty="0" smtClean="0"/>
            <a:t>Indicadores Ambientales</a:t>
          </a:r>
          <a:endParaRPr lang="es-MX" sz="2300" kern="1200" dirty="0"/>
        </a:p>
      </dsp:txBody>
      <dsp:txXfrm>
        <a:off x="2239865" y="41144"/>
        <a:ext cx="1616269" cy="1277122"/>
      </dsp:txXfrm>
    </dsp:sp>
    <dsp:sp modelId="{097B92ED-D850-420D-A755-E4073D49E37D}">
      <dsp:nvSpPr>
        <dsp:cNvPr id="0" name=""/>
        <dsp:cNvSpPr/>
      </dsp:nvSpPr>
      <dsp:spPr>
        <a:xfrm rot="19500000">
          <a:off x="3714536" y="1920360"/>
          <a:ext cx="1510013" cy="508720"/>
        </a:xfrm>
        <a:prstGeom prst="lef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B8DC20A-4A62-40CE-A7B1-8C323496EE05}">
      <dsp:nvSpPr>
        <dsp:cNvPr id="0" name=""/>
        <dsp:cNvSpPr/>
      </dsp:nvSpPr>
      <dsp:spPr>
        <a:xfrm>
          <a:off x="4240140" y="1063372"/>
          <a:ext cx="1695735" cy="1356588"/>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43815" rIns="43815" bIns="43815" numCol="1" spcCol="1270" anchor="ctr" anchorCtr="0">
          <a:noAutofit/>
        </a:bodyPr>
        <a:lstStyle/>
        <a:p>
          <a:pPr lvl="0" algn="ctr" defTabSz="1022350">
            <a:lnSpc>
              <a:spcPct val="90000"/>
            </a:lnSpc>
            <a:spcBef>
              <a:spcPct val="0"/>
            </a:spcBef>
            <a:spcAft>
              <a:spcPct val="35000"/>
            </a:spcAft>
          </a:pPr>
          <a:r>
            <a:rPr lang="es-MX" sz="2300" kern="1200" dirty="0" smtClean="0"/>
            <a:t>Indicadores Sociales</a:t>
          </a:r>
          <a:endParaRPr lang="es-MX" sz="2300" kern="1200" dirty="0"/>
        </a:p>
      </dsp:txBody>
      <dsp:txXfrm>
        <a:off x="4279873" y="1103105"/>
        <a:ext cx="1616269" cy="12771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F83ECA-AFA3-4E47-AEFA-9C237D67EF9C}">
      <dsp:nvSpPr>
        <dsp:cNvPr id="0" name=""/>
        <dsp:cNvSpPr/>
      </dsp:nvSpPr>
      <dsp:spPr>
        <a:xfrm>
          <a:off x="648299" y="0"/>
          <a:ext cx="7347398" cy="4175140"/>
        </a:xfrm>
        <a:prstGeom prst="rightArrow">
          <a:avLst/>
        </a:prstGeom>
        <a:solidFill>
          <a:schemeClr val="accent4">
            <a:lumMod val="40000"/>
            <a:lumOff val="6000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EFE83F17-A425-4069-9270-24EEFF09C2B3}">
      <dsp:nvSpPr>
        <dsp:cNvPr id="0" name=""/>
        <dsp:cNvSpPr/>
      </dsp:nvSpPr>
      <dsp:spPr>
        <a:xfrm>
          <a:off x="4326" y="1252542"/>
          <a:ext cx="2080806" cy="1670056"/>
        </a:xfrm>
        <a:prstGeom prst="roundRect">
          <a:avLst/>
        </a:prstGeom>
        <a:solidFill>
          <a:schemeClr val="bg1">
            <a:lumMod val="7500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Soluciones de Fin de Línea</a:t>
          </a:r>
          <a:endParaRPr lang="es-ES" sz="2800" kern="1200" dirty="0"/>
        </a:p>
      </dsp:txBody>
      <dsp:txXfrm>
        <a:off x="85851" y="1334067"/>
        <a:ext cx="1917756" cy="1507006"/>
      </dsp:txXfrm>
    </dsp:sp>
    <dsp:sp modelId="{1A57DACA-06B8-4046-A5D5-BA4586BC8E45}">
      <dsp:nvSpPr>
        <dsp:cNvPr id="0" name=""/>
        <dsp:cNvSpPr/>
      </dsp:nvSpPr>
      <dsp:spPr>
        <a:xfrm>
          <a:off x="2189172" y="1252542"/>
          <a:ext cx="2080806" cy="1670056"/>
        </a:xfrm>
        <a:prstGeom prst="roundRect">
          <a:avLst/>
        </a:prstGeom>
        <a:solidFill>
          <a:srgbClr val="FFC000"/>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Producción + Limpia</a:t>
          </a:r>
          <a:endParaRPr lang="es-ES" sz="2800" kern="1200" dirty="0"/>
        </a:p>
      </dsp:txBody>
      <dsp:txXfrm>
        <a:off x="2270697" y="1334067"/>
        <a:ext cx="1917756" cy="1507006"/>
      </dsp:txXfrm>
    </dsp:sp>
    <dsp:sp modelId="{A1F2E2C7-3A68-4272-A901-76F57B4663ED}">
      <dsp:nvSpPr>
        <dsp:cNvPr id="0" name=""/>
        <dsp:cNvSpPr/>
      </dsp:nvSpPr>
      <dsp:spPr>
        <a:xfrm>
          <a:off x="4374019" y="1252542"/>
          <a:ext cx="2080806" cy="1670056"/>
        </a:xfrm>
        <a:prstGeom prst="roundRect">
          <a:avLst/>
        </a:prstGeom>
        <a:solidFill>
          <a:srgbClr val="00B0F0"/>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err="1" smtClean="0"/>
            <a:t>Ecodiseño</a:t>
          </a:r>
          <a:endParaRPr lang="es-ES" sz="2800" kern="1200" dirty="0"/>
        </a:p>
      </dsp:txBody>
      <dsp:txXfrm>
        <a:off x="4455544" y="1334067"/>
        <a:ext cx="1917756" cy="1507006"/>
      </dsp:txXfrm>
    </dsp:sp>
    <dsp:sp modelId="{3E563713-45EE-4E9B-8169-8082D7CCDD92}">
      <dsp:nvSpPr>
        <dsp:cNvPr id="0" name=""/>
        <dsp:cNvSpPr/>
      </dsp:nvSpPr>
      <dsp:spPr>
        <a:xfrm>
          <a:off x="6558865" y="1252542"/>
          <a:ext cx="2080806" cy="1670056"/>
        </a:xfrm>
        <a:prstGeom prst="roundRect">
          <a:avLst/>
        </a:prstGeom>
        <a:solidFill>
          <a:srgbClr val="92D050"/>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Diseño Sustentable</a:t>
          </a:r>
          <a:endParaRPr lang="es-ES" sz="2800" kern="1200" dirty="0"/>
        </a:p>
      </dsp:txBody>
      <dsp:txXfrm>
        <a:off x="6640390" y="1334067"/>
        <a:ext cx="1917756" cy="15070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97889F-F1FA-4117-89DF-1F1BADA37094}">
      <dsp:nvSpPr>
        <dsp:cNvPr id="0" name=""/>
        <dsp:cNvSpPr/>
      </dsp:nvSpPr>
      <dsp:spPr>
        <a:xfrm rot="5400000">
          <a:off x="790276" y="315462"/>
          <a:ext cx="2076585" cy="1453609"/>
        </a:xfrm>
        <a:prstGeom prst="chevron">
          <a:avLst/>
        </a:prstGeom>
        <a:solidFill>
          <a:srgbClr val="FFC000"/>
        </a:solidFill>
        <a:ln w="9525" cap="flat" cmpd="sng" algn="ctr">
          <a:solidFill>
            <a:srgbClr val="FFC000"/>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S" sz="2100" kern="1200" dirty="0" smtClean="0"/>
            <a:t>Diseño de Producto</a:t>
          </a:r>
          <a:endParaRPr lang="es-ES" sz="2100" kern="1200" dirty="0"/>
        </a:p>
      </dsp:txBody>
      <dsp:txXfrm rot="-5400000">
        <a:off x="1101765" y="730779"/>
        <a:ext cx="1453609" cy="622976"/>
      </dsp:txXfrm>
    </dsp:sp>
    <dsp:sp modelId="{2BE02B28-A542-4F60-8944-A84600DDC096}">
      <dsp:nvSpPr>
        <dsp:cNvPr id="0" name=""/>
        <dsp:cNvSpPr/>
      </dsp:nvSpPr>
      <dsp:spPr>
        <a:xfrm rot="5400000">
          <a:off x="3348367" y="-674310"/>
          <a:ext cx="1349780" cy="2703056"/>
        </a:xfrm>
        <a:prstGeom prst="round2SameRect">
          <a:avLst/>
        </a:prstGeom>
        <a:solidFill>
          <a:schemeClr val="lt1">
            <a:alpha val="90000"/>
            <a:hueOff val="0"/>
            <a:satOff val="0"/>
            <a:lumOff val="0"/>
            <a:alphaOff val="0"/>
          </a:schemeClr>
        </a:solidFill>
        <a:ln w="9525" cap="flat" cmpd="sng" algn="ctr">
          <a:solidFill>
            <a:srgbClr val="FFC000"/>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Aspectos Económicos</a:t>
          </a:r>
          <a:endParaRPr lang="es-ES" sz="2000" kern="1200" dirty="0"/>
        </a:p>
        <a:p>
          <a:pPr marL="228600" lvl="1" indent="-228600" algn="l" defTabSz="889000">
            <a:lnSpc>
              <a:spcPct val="90000"/>
            </a:lnSpc>
            <a:spcBef>
              <a:spcPct val="0"/>
            </a:spcBef>
            <a:spcAft>
              <a:spcPct val="15000"/>
            </a:spcAft>
            <a:buChar char="••"/>
          </a:pPr>
          <a:r>
            <a:rPr lang="es-ES" sz="2000" kern="1200" dirty="0" smtClean="0"/>
            <a:t>Aspectos Funcionales</a:t>
          </a:r>
          <a:endParaRPr lang="es-ES" sz="2000" kern="1200" dirty="0"/>
        </a:p>
        <a:p>
          <a:pPr marL="228600" lvl="1" indent="-228600" algn="l" defTabSz="889000">
            <a:lnSpc>
              <a:spcPct val="90000"/>
            </a:lnSpc>
            <a:spcBef>
              <a:spcPct val="0"/>
            </a:spcBef>
            <a:spcAft>
              <a:spcPct val="15000"/>
            </a:spcAft>
            <a:buChar char="••"/>
          </a:pPr>
          <a:r>
            <a:rPr lang="es-ES" sz="2000" kern="1200" dirty="0" smtClean="0"/>
            <a:t>Aspectos Estéticos</a:t>
          </a:r>
          <a:endParaRPr lang="es-ES" sz="2000" kern="1200" dirty="0"/>
        </a:p>
      </dsp:txBody>
      <dsp:txXfrm rot="-5400000">
        <a:off x="2671730" y="68218"/>
        <a:ext cx="2637165" cy="1217998"/>
      </dsp:txXfrm>
    </dsp:sp>
    <dsp:sp modelId="{464FC40D-9B6A-4B17-8E6E-C982A6295890}">
      <dsp:nvSpPr>
        <dsp:cNvPr id="0" name=""/>
        <dsp:cNvSpPr/>
      </dsp:nvSpPr>
      <dsp:spPr>
        <a:xfrm rot="5400000">
          <a:off x="790276" y="2202153"/>
          <a:ext cx="2076585" cy="1453609"/>
        </a:xfrm>
        <a:prstGeom prst="chevron">
          <a:avLst/>
        </a:prstGeom>
        <a:solidFill>
          <a:srgbClr val="92D050"/>
        </a:solidFill>
        <a:ln w="9525" cap="flat" cmpd="sng" algn="ctr">
          <a:solidFill>
            <a:srgbClr val="92D050"/>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S" sz="2100" kern="1200" dirty="0" smtClean="0"/>
            <a:t>Eco-diseño</a:t>
          </a:r>
          <a:endParaRPr lang="es-ES" sz="2100" kern="1200" dirty="0"/>
        </a:p>
      </dsp:txBody>
      <dsp:txXfrm rot="-5400000">
        <a:off x="1101765" y="2617470"/>
        <a:ext cx="1453609" cy="622976"/>
      </dsp:txXfrm>
    </dsp:sp>
    <dsp:sp modelId="{BEACA6B5-AABC-48D5-BAD8-489F897F93D8}">
      <dsp:nvSpPr>
        <dsp:cNvPr id="0" name=""/>
        <dsp:cNvSpPr/>
      </dsp:nvSpPr>
      <dsp:spPr>
        <a:xfrm rot="5400000">
          <a:off x="3395524" y="1164001"/>
          <a:ext cx="1349780" cy="2792039"/>
        </a:xfrm>
        <a:prstGeom prst="round2SameRect">
          <a:avLst/>
        </a:prstGeom>
        <a:solidFill>
          <a:schemeClr val="lt1">
            <a:alpha val="90000"/>
            <a:hueOff val="0"/>
            <a:satOff val="0"/>
            <a:lumOff val="0"/>
            <a:alphaOff val="0"/>
          </a:schemeClr>
        </a:solidFill>
        <a:ln w="9525" cap="flat" cmpd="sng" algn="ctr">
          <a:solidFill>
            <a:srgbClr val="92D050"/>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+Impactos Ambientales</a:t>
          </a:r>
          <a:endParaRPr lang="es-ES" sz="2000" kern="1200" dirty="0"/>
        </a:p>
      </dsp:txBody>
      <dsp:txXfrm rot="-5400000">
        <a:off x="2674395" y="1951022"/>
        <a:ext cx="2726148" cy="1217998"/>
      </dsp:txXfrm>
    </dsp:sp>
    <dsp:sp modelId="{CD94B30E-D48A-45B0-9170-3443E7F27859}">
      <dsp:nvSpPr>
        <dsp:cNvPr id="0" name=""/>
        <dsp:cNvSpPr/>
      </dsp:nvSpPr>
      <dsp:spPr>
        <a:xfrm rot="5400000">
          <a:off x="790276" y="4088844"/>
          <a:ext cx="2076585" cy="1453609"/>
        </a:xfrm>
        <a:prstGeom prst="chevron">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ES" sz="2100" kern="1200" dirty="0" smtClean="0"/>
            <a:t>Diseño Sustentable</a:t>
          </a:r>
          <a:endParaRPr lang="es-ES" sz="2100" kern="1200" dirty="0"/>
        </a:p>
      </dsp:txBody>
      <dsp:txXfrm rot="-5400000">
        <a:off x="1101765" y="4504161"/>
        <a:ext cx="1453609" cy="622976"/>
      </dsp:txXfrm>
    </dsp:sp>
    <dsp:sp modelId="{4B38958C-CE1E-4118-BA8A-1348C4C2FC65}">
      <dsp:nvSpPr>
        <dsp:cNvPr id="0" name=""/>
        <dsp:cNvSpPr/>
      </dsp:nvSpPr>
      <dsp:spPr>
        <a:xfrm rot="5400000">
          <a:off x="3435350" y="3007792"/>
          <a:ext cx="1349780" cy="2888907"/>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 Impactos Sociales</a:t>
          </a:r>
          <a:endParaRPr lang="es-ES" sz="2000" kern="1200" dirty="0"/>
        </a:p>
        <a:p>
          <a:pPr marL="228600" lvl="1" indent="-228600" algn="l" defTabSz="889000">
            <a:lnSpc>
              <a:spcPct val="90000"/>
            </a:lnSpc>
            <a:spcBef>
              <a:spcPct val="0"/>
            </a:spcBef>
            <a:spcAft>
              <a:spcPct val="15000"/>
            </a:spcAft>
            <a:buChar char="••"/>
          </a:pPr>
          <a:r>
            <a:rPr lang="es-ES" sz="2000" kern="1200" dirty="0" smtClean="0"/>
            <a:t>+Aspectos Éticos</a:t>
          </a:r>
          <a:endParaRPr lang="es-ES" sz="2000" kern="1200" dirty="0"/>
        </a:p>
      </dsp:txBody>
      <dsp:txXfrm rot="-5400000">
        <a:off x="2665787" y="3843247"/>
        <a:ext cx="2823016" cy="12179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54BA48-B15C-45B4-AC4A-2E5BE2364D1D}">
      <dsp:nvSpPr>
        <dsp:cNvPr id="0" name=""/>
        <dsp:cNvSpPr/>
      </dsp:nvSpPr>
      <dsp:spPr>
        <a:xfrm>
          <a:off x="1828799" y="50799"/>
          <a:ext cx="2438400" cy="2438400"/>
        </a:xfrm>
        <a:prstGeom prst="ellipse">
          <a:avLst/>
        </a:prstGeom>
        <a:solidFill>
          <a:srgbClr val="7030A0">
            <a:alpha val="50000"/>
          </a:srgb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ES" sz="2200" kern="1200" dirty="0" smtClean="0"/>
            <a:t>Impactos Sociales</a:t>
          </a:r>
          <a:endParaRPr lang="es-ES" sz="2200" kern="1200" dirty="0"/>
        </a:p>
      </dsp:txBody>
      <dsp:txXfrm>
        <a:off x="2153920" y="477519"/>
        <a:ext cx="1788160" cy="1097280"/>
      </dsp:txXfrm>
    </dsp:sp>
    <dsp:sp modelId="{E7A239AC-0E52-4327-83E1-C49C0451A1B9}">
      <dsp:nvSpPr>
        <dsp:cNvPr id="0" name=""/>
        <dsp:cNvSpPr/>
      </dsp:nvSpPr>
      <dsp:spPr>
        <a:xfrm>
          <a:off x="2708656" y="1574800"/>
          <a:ext cx="2438400" cy="2438400"/>
        </a:xfrm>
        <a:prstGeom prst="ellipse">
          <a:avLst/>
        </a:prstGeom>
        <a:solidFill>
          <a:srgbClr val="92D050">
            <a:alpha val="50000"/>
          </a:srgb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ES" sz="2200" kern="1200" dirty="0" smtClean="0"/>
            <a:t>Impactos Ambientales</a:t>
          </a:r>
          <a:endParaRPr lang="es-ES" sz="2200" kern="1200" dirty="0"/>
        </a:p>
      </dsp:txBody>
      <dsp:txXfrm>
        <a:off x="3454400" y="2204720"/>
        <a:ext cx="1463040" cy="1341120"/>
      </dsp:txXfrm>
    </dsp:sp>
    <dsp:sp modelId="{DA7E5BEA-BB30-462C-982C-AC6552F420BE}">
      <dsp:nvSpPr>
        <dsp:cNvPr id="0" name=""/>
        <dsp:cNvSpPr/>
      </dsp:nvSpPr>
      <dsp:spPr>
        <a:xfrm>
          <a:off x="948943" y="1574800"/>
          <a:ext cx="2438400" cy="2438400"/>
        </a:xfrm>
        <a:prstGeom prst="ellipse">
          <a:avLst/>
        </a:prstGeom>
        <a:solidFill>
          <a:srgbClr val="FFC000">
            <a:alpha val="50000"/>
          </a:srgb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s-ES" sz="2200" kern="1200" dirty="0" smtClean="0"/>
            <a:t>Impactos Económicos</a:t>
          </a:r>
          <a:endParaRPr lang="es-ES" sz="2200" kern="1200" dirty="0"/>
        </a:p>
      </dsp:txBody>
      <dsp:txXfrm>
        <a:off x="1178560" y="2204720"/>
        <a:ext cx="1463040" cy="1341120"/>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0" tIns="46745" rIns="93490" bIns="46745" rtlCol="0"/>
          <a:lstStyle>
            <a:lvl1pPr algn="l">
              <a:defRPr sz="1200"/>
            </a:lvl1pPr>
          </a:lstStyle>
          <a:p>
            <a:endParaRPr lang="es-ES"/>
          </a:p>
        </p:txBody>
      </p:sp>
      <p:sp>
        <p:nvSpPr>
          <p:cNvPr id="3" name="2 Marcador de fecha"/>
          <p:cNvSpPr>
            <a:spLocks noGrp="1"/>
          </p:cNvSpPr>
          <p:nvPr>
            <p:ph type="dt" idx="1"/>
          </p:nvPr>
        </p:nvSpPr>
        <p:spPr>
          <a:xfrm>
            <a:off x="3995217" y="0"/>
            <a:ext cx="3056414" cy="465455"/>
          </a:xfrm>
          <a:prstGeom prst="rect">
            <a:avLst/>
          </a:prstGeom>
        </p:spPr>
        <p:txBody>
          <a:bodyPr vert="horz" lIns="93490" tIns="46745" rIns="93490" bIns="46745" rtlCol="0"/>
          <a:lstStyle>
            <a:lvl1pPr algn="r">
              <a:defRPr sz="1200"/>
            </a:lvl1pPr>
          </a:lstStyle>
          <a:p>
            <a:fld id="{133DB299-6B5F-4CC1-A612-8DCFE3550B09}" type="datetimeFigureOut">
              <a:rPr lang="es-ES" smtClean="0"/>
              <a:pPr/>
              <a:t>26/09/2018</a:t>
            </a:fld>
            <a:endParaRPr lang="es-ES"/>
          </a:p>
        </p:txBody>
      </p:sp>
      <p:sp>
        <p:nvSpPr>
          <p:cNvPr id="4" name="3 Marcador de imagen de diapositiva"/>
          <p:cNvSpPr>
            <a:spLocks noGrp="1" noRot="1" noChangeAspect="1"/>
          </p:cNvSpPr>
          <p:nvPr>
            <p:ph type="sldImg" idx="2"/>
          </p:nvPr>
        </p:nvSpPr>
        <p:spPr>
          <a:xfrm>
            <a:off x="1198563" y="696913"/>
            <a:ext cx="4656137" cy="3490912"/>
          </a:xfrm>
          <a:prstGeom prst="rect">
            <a:avLst/>
          </a:prstGeom>
          <a:noFill/>
          <a:ln w="12700">
            <a:solidFill>
              <a:prstClr val="black"/>
            </a:solidFill>
          </a:ln>
        </p:spPr>
        <p:txBody>
          <a:bodyPr vert="horz" lIns="93490" tIns="46745" rIns="93490" bIns="46745" rtlCol="0" anchor="ctr"/>
          <a:lstStyle/>
          <a:p>
            <a:endParaRPr lang="es-ES"/>
          </a:p>
        </p:txBody>
      </p:sp>
      <p:sp>
        <p:nvSpPr>
          <p:cNvPr id="5" name="4 Marcador de notas"/>
          <p:cNvSpPr>
            <a:spLocks noGrp="1"/>
          </p:cNvSpPr>
          <p:nvPr>
            <p:ph type="body" sz="quarter" idx="3"/>
          </p:nvPr>
        </p:nvSpPr>
        <p:spPr>
          <a:xfrm>
            <a:off x="705327" y="4421823"/>
            <a:ext cx="5642610" cy="4189095"/>
          </a:xfrm>
          <a:prstGeom prst="rect">
            <a:avLst/>
          </a:prstGeom>
        </p:spPr>
        <p:txBody>
          <a:bodyPr vert="horz" lIns="93490" tIns="46745" rIns="93490" bIns="46745"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842029"/>
            <a:ext cx="3056414" cy="465455"/>
          </a:xfrm>
          <a:prstGeom prst="rect">
            <a:avLst/>
          </a:prstGeom>
        </p:spPr>
        <p:txBody>
          <a:bodyPr vert="horz" lIns="93490" tIns="46745" rIns="93490" bIns="46745"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995217" y="8842029"/>
            <a:ext cx="3056414" cy="465455"/>
          </a:xfrm>
          <a:prstGeom prst="rect">
            <a:avLst/>
          </a:prstGeom>
        </p:spPr>
        <p:txBody>
          <a:bodyPr vert="horz" lIns="93490" tIns="46745" rIns="93490" bIns="46745" rtlCol="0" anchor="b"/>
          <a:lstStyle>
            <a:lvl1pPr algn="r">
              <a:defRPr sz="1200"/>
            </a:lvl1pPr>
          </a:lstStyle>
          <a:p>
            <a:fld id="{08E71EE3-3374-4AD0-89C8-EFB3B4A3175B}" type="slidenum">
              <a:rPr lang="es-ES" smtClean="0"/>
              <a:pPr/>
              <a:t>‹Nº›</a:t>
            </a:fld>
            <a:endParaRPr lang="es-ES"/>
          </a:p>
        </p:txBody>
      </p:sp>
    </p:spTree>
    <p:extLst>
      <p:ext uri="{BB962C8B-B14F-4D97-AF65-F5344CB8AC3E}">
        <p14:creationId xmlns:p14="http://schemas.microsoft.com/office/powerpoint/2010/main" val="2313837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D057B7-C1E3-4D48-A84B-D5E14F05DEEE}" type="slidenum">
              <a:rPr lang="es-ES_tradnl"/>
              <a:pPr/>
              <a:t>2</a:t>
            </a:fld>
            <a:endParaRPr lang="es-ES_tradnl"/>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1 Marcador de imagen de diapositiva"/>
          <p:cNvSpPr>
            <a:spLocks noGrp="1" noRot="1" noChangeAspect="1" noTextEdit="1"/>
          </p:cNvSpPr>
          <p:nvPr>
            <p:ph type="sldImg"/>
          </p:nvPr>
        </p:nvSpPr>
        <p:spPr>
          <a:ln/>
        </p:spPr>
      </p:sp>
      <p:sp>
        <p:nvSpPr>
          <p:cNvPr id="159747" name="2 Marcador de notas"/>
          <p:cNvSpPr>
            <a:spLocks noGrp="1"/>
          </p:cNvSpPr>
          <p:nvPr>
            <p:ph type="body" idx="1"/>
          </p:nvPr>
        </p:nvSpPr>
        <p:spPr>
          <a:noFill/>
          <a:ln/>
        </p:spPr>
        <p:txBody>
          <a:bodyPr/>
          <a:lstStyle/>
          <a:p>
            <a:pPr eaLnBrk="1" hangingPunct="1"/>
            <a:endParaRPr lang="es-ES" smtClean="0"/>
          </a:p>
        </p:txBody>
      </p:sp>
      <p:sp>
        <p:nvSpPr>
          <p:cNvPr id="159748" name="3 Marcador de número de diapositiva"/>
          <p:cNvSpPr>
            <a:spLocks noGrp="1"/>
          </p:cNvSpPr>
          <p:nvPr>
            <p:ph type="sldNum" sz="quarter" idx="5"/>
          </p:nvPr>
        </p:nvSpPr>
        <p:spPr>
          <a:noFill/>
        </p:spPr>
        <p:txBody>
          <a:bodyPr/>
          <a:lstStyle/>
          <a:p>
            <a:fld id="{689726D0-EA56-4FCC-AB77-B17C7C938587}" type="slidenum">
              <a:rPr lang="es-MX" smtClean="0"/>
              <a:pPr/>
              <a:t>7</a:t>
            </a:fld>
            <a:endParaRPr 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1 Marcador de imagen de diapositiva"/>
          <p:cNvSpPr>
            <a:spLocks noGrp="1" noRot="1" noChangeAspect="1" noTextEdit="1"/>
          </p:cNvSpPr>
          <p:nvPr>
            <p:ph type="sldImg"/>
          </p:nvPr>
        </p:nvSpPr>
        <p:spPr>
          <a:ln/>
        </p:spPr>
      </p:sp>
      <p:sp>
        <p:nvSpPr>
          <p:cNvPr id="160771" name="2 Marcador de notas"/>
          <p:cNvSpPr>
            <a:spLocks noGrp="1"/>
          </p:cNvSpPr>
          <p:nvPr>
            <p:ph type="body" idx="1"/>
          </p:nvPr>
        </p:nvSpPr>
        <p:spPr>
          <a:noFill/>
          <a:ln/>
        </p:spPr>
        <p:txBody>
          <a:bodyPr/>
          <a:lstStyle/>
          <a:p>
            <a:pPr eaLnBrk="1" hangingPunct="1"/>
            <a:endParaRPr lang="es-ES" smtClean="0"/>
          </a:p>
        </p:txBody>
      </p:sp>
      <p:sp>
        <p:nvSpPr>
          <p:cNvPr id="160772" name="3 Marcador de número de diapositiva"/>
          <p:cNvSpPr>
            <a:spLocks noGrp="1"/>
          </p:cNvSpPr>
          <p:nvPr>
            <p:ph type="sldNum" sz="quarter" idx="5"/>
          </p:nvPr>
        </p:nvSpPr>
        <p:spPr>
          <a:noFill/>
        </p:spPr>
        <p:txBody>
          <a:bodyPr/>
          <a:lstStyle/>
          <a:p>
            <a:fld id="{6073FA88-0293-4318-9164-8D3A1D9DC8B1}" type="slidenum">
              <a:rPr lang="es-MX" smtClean="0"/>
              <a:pPr/>
              <a:t>8</a:t>
            </a:fld>
            <a:endParaRPr lang="es-MX"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1 Marcador de imagen de diapositiva"/>
          <p:cNvSpPr>
            <a:spLocks noGrp="1" noRot="1" noChangeAspect="1" noTextEdit="1"/>
          </p:cNvSpPr>
          <p:nvPr>
            <p:ph type="sldImg"/>
          </p:nvPr>
        </p:nvSpPr>
        <p:spPr>
          <a:ln/>
        </p:spPr>
      </p:sp>
      <p:sp>
        <p:nvSpPr>
          <p:cNvPr id="182275" name="2 Marcador de notas"/>
          <p:cNvSpPr>
            <a:spLocks noGrp="1"/>
          </p:cNvSpPr>
          <p:nvPr>
            <p:ph type="body" idx="1"/>
          </p:nvPr>
        </p:nvSpPr>
        <p:spPr>
          <a:noFill/>
          <a:ln/>
        </p:spPr>
        <p:txBody>
          <a:bodyPr/>
          <a:lstStyle/>
          <a:p>
            <a:pPr eaLnBrk="1" hangingPunct="1"/>
            <a:endParaRPr lang="es-ES" smtClean="0"/>
          </a:p>
        </p:txBody>
      </p:sp>
      <p:sp>
        <p:nvSpPr>
          <p:cNvPr id="182276" name="3 Marcador de número de diapositiva"/>
          <p:cNvSpPr>
            <a:spLocks noGrp="1"/>
          </p:cNvSpPr>
          <p:nvPr>
            <p:ph type="sldNum" sz="quarter" idx="5"/>
          </p:nvPr>
        </p:nvSpPr>
        <p:spPr>
          <a:noFill/>
        </p:spPr>
        <p:txBody>
          <a:bodyPr/>
          <a:lstStyle/>
          <a:p>
            <a:fld id="{0FD4E68D-98B3-4609-AF01-428D4C093523}" type="slidenum">
              <a:rPr lang="es-MX" smtClean="0"/>
              <a:pPr/>
              <a:t>9</a:t>
            </a:fld>
            <a:endParaRPr 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1 Marcador de imagen de diapositiva"/>
          <p:cNvSpPr>
            <a:spLocks noGrp="1" noRot="1" noChangeAspect="1" noTextEdit="1"/>
          </p:cNvSpPr>
          <p:nvPr>
            <p:ph type="sldImg"/>
          </p:nvPr>
        </p:nvSpPr>
        <p:spPr>
          <a:ln/>
        </p:spPr>
      </p:sp>
      <p:sp>
        <p:nvSpPr>
          <p:cNvPr id="183299" name="2 Marcador de notas"/>
          <p:cNvSpPr>
            <a:spLocks noGrp="1"/>
          </p:cNvSpPr>
          <p:nvPr>
            <p:ph type="body" idx="1"/>
          </p:nvPr>
        </p:nvSpPr>
        <p:spPr>
          <a:noFill/>
          <a:ln/>
        </p:spPr>
        <p:txBody>
          <a:bodyPr/>
          <a:lstStyle/>
          <a:p>
            <a:pPr eaLnBrk="1" hangingPunct="1"/>
            <a:endParaRPr lang="es-ES" smtClean="0"/>
          </a:p>
        </p:txBody>
      </p:sp>
      <p:sp>
        <p:nvSpPr>
          <p:cNvPr id="183300" name="3 Marcador de número de diapositiva"/>
          <p:cNvSpPr>
            <a:spLocks noGrp="1"/>
          </p:cNvSpPr>
          <p:nvPr>
            <p:ph type="sldNum" sz="quarter" idx="5"/>
          </p:nvPr>
        </p:nvSpPr>
        <p:spPr>
          <a:noFill/>
        </p:spPr>
        <p:txBody>
          <a:bodyPr/>
          <a:lstStyle/>
          <a:p>
            <a:fld id="{24C633EF-3BAE-4BCE-9891-899A8319E597}" type="slidenum">
              <a:rPr lang="es-MX" smtClean="0"/>
              <a:pPr/>
              <a:t>10</a:t>
            </a:fld>
            <a:endParaRPr 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1 Marcador de imagen de diapositiva"/>
          <p:cNvSpPr>
            <a:spLocks noGrp="1" noRot="1" noChangeAspect="1" noTextEdit="1"/>
          </p:cNvSpPr>
          <p:nvPr>
            <p:ph type="sldImg"/>
          </p:nvPr>
        </p:nvSpPr>
        <p:spPr>
          <a:ln/>
        </p:spPr>
      </p:sp>
      <p:sp>
        <p:nvSpPr>
          <p:cNvPr id="175107" name="2 Marcador de notas"/>
          <p:cNvSpPr>
            <a:spLocks noGrp="1"/>
          </p:cNvSpPr>
          <p:nvPr>
            <p:ph type="body" idx="1"/>
          </p:nvPr>
        </p:nvSpPr>
        <p:spPr>
          <a:noFill/>
          <a:ln/>
        </p:spPr>
        <p:txBody>
          <a:bodyPr/>
          <a:lstStyle/>
          <a:p>
            <a:pPr eaLnBrk="1" hangingPunct="1"/>
            <a:endParaRPr lang="es-ES" smtClean="0"/>
          </a:p>
        </p:txBody>
      </p:sp>
      <p:sp>
        <p:nvSpPr>
          <p:cNvPr id="175108" name="3 Marcador de número de diapositiva"/>
          <p:cNvSpPr>
            <a:spLocks noGrp="1"/>
          </p:cNvSpPr>
          <p:nvPr>
            <p:ph type="sldNum" sz="quarter" idx="5"/>
          </p:nvPr>
        </p:nvSpPr>
        <p:spPr>
          <a:noFill/>
        </p:spPr>
        <p:txBody>
          <a:bodyPr/>
          <a:lstStyle/>
          <a:p>
            <a:fld id="{162EB60D-DCFA-45F3-9206-92DB40E1FEF4}" type="slidenum">
              <a:rPr lang="es-MX" smtClean="0"/>
              <a:pPr/>
              <a:t>16</a:t>
            </a:fld>
            <a:endParaRPr 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08E71EE3-3374-4AD0-89C8-EFB3B4A3175B}" type="slidenum">
              <a:rPr lang="es-ES" smtClean="0"/>
              <a:pPr/>
              <a:t>24</a:t>
            </a:fld>
            <a:endParaRPr lang="es-ES"/>
          </a:p>
        </p:txBody>
      </p:sp>
    </p:spTree>
    <p:extLst>
      <p:ext uri="{BB962C8B-B14F-4D97-AF65-F5344CB8AC3E}">
        <p14:creationId xmlns:p14="http://schemas.microsoft.com/office/powerpoint/2010/main" val="1393365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250BEF-13F2-4C56-85E7-63C58DCDA00B}" type="slidenum">
              <a:rPr lang="es-ES_tradnl"/>
              <a:pPr/>
              <a:t>33</a:t>
            </a:fld>
            <a:endParaRPr lang="es-ES_tradnl"/>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482D99-6F9B-466D-9454-AE993F9CA50E}" type="slidenum">
              <a:rPr lang="es-ES_tradnl"/>
              <a:pPr/>
              <a:t>35</a:t>
            </a:fld>
            <a:endParaRPr lang="es-ES_tradnl"/>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6BBE588A-DDCE-4126-8C9D-FB84F07BFD80}" type="datetimeFigureOut">
              <a:rPr lang="es-ES"/>
              <a:pPr>
                <a:defRPr/>
              </a:pPr>
              <a:t>26/09/2018</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413C55C-7665-4FA4-B1BD-BEBE5AA32B67}"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A290ECF6-6383-42F2-AB34-E63563EACF68}" type="datetimeFigureOut">
              <a:rPr lang="es-ES"/>
              <a:pPr>
                <a:defRPr/>
              </a:pPr>
              <a:t>26/09/2018</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1DFB596-BCB2-44D2-8F06-9C18490A9572}"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34283125-68D7-4D45-80CF-1D55F655FD33}" type="datetimeFigureOut">
              <a:rPr lang="es-ES"/>
              <a:pPr>
                <a:defRPr/>
              </a:pPr>
              <a:t>26/09/2018</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AA6E50B0-F52B-4828-A5F5-C7627AE04F89}"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54A3EC25-6A2E-436A-BB57-5E19E33126F9}" type="datetimeFigureOut">
              <a:rPr lang="es-ES"/>
              <a:pPr>
                <a:defRPr/>
              </a:pPr>
              <a:t>26/09/2018</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636C825C-14E9-4B8C-84BF-A1ACE04613F2}"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85E0A370-B232-4017-9C47-1FF5F53D05A2}" type="datetimeFigureOut">
              <a:rPr lang="es-ES"/>
              <a:pPr>
                <a:defRPr/>
              </a:pPr>
              <a:t>26/09/2018</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654BF87-0C70-46E1-87D4-C6D4CCD77489}"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2F3C66C9-9103-40E4-BF49-528B126BBCB0}" type="datetimeFigureOut">
              <a:rPr lang="es-ES"/>
              <a:pPr>
                <a:defRPr/>
              </a:pPr>
              <a:t>26/09/2018</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A283413A-5D5D-4DD0-917C-77A5E6D5CA6D}"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B2F19031-64E6-4FF3-AADB-68306287FDA3}" type="datetimeFigureOut">
              <a:rPr lang="es-ES"/>
              <a:pPr>
                <a:defRPr/>
              </a:pPr>
              <a:t>26/09/2018</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D410FB3A-99FE-48C1-AF80-E8C56911670D}"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A1A4DFF7-30B0-4E54-BC12-35C4C2B4A545}" type="datetimeFigureOut">
              <a:rPr lang="es-ES"/>
              <a:pPr>
                <a:defRPr/>
              </a:pPr>
              <a:t>26/09/2018</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D86BDF49-327F-4555-B3FB-D328FF706694}"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2B70B2A3-E0FF-475C-87B4-2201AFEDEE2A}" type="datetimeFigureOut">
              <a:rPr lang="es-ES"/>
              <a:pPr>
                <a:defRPr/>
              </a:pPr>
              <a:t>26/09/2018</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A0B54F30-0569-4BEE-96A9-63168B17A44F}"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A1B3668-F432-4AB6-89B0-B1A34AFE3142}" type="datetimeFigureOut">
              <a:rPr lang="es-ES"/>
              <a:pPr>
                <a:defRPr/>
              </a:pPr>
              <a:t>26/09/2018</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A70D2882-0A33-4E17-BC5E-B6E01175F91D}"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9793BA29-B88F-49F9-8CDA-AD5B81CD5B15}" type="datetimeFigureOut">
              <a:rPr lang="es-ES"/>
              <a:pPr>
                <a:defRPr/>
              </a:pPr>
              <a:t>26/09/2018</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320A236F-E7EF-4ED1-A590-BBB36777F83F}"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205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CB3CF8F-E63D-4916-A8CD-62DA2FFA62AA}" type="datetimeFigureOut">
              <a:rPr lang="es-ES"/>
              <a:pPr>
                <a:defRPr/>
              </a:pPr>
              <a:t>26/09/2018</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E7A37C0-B265-4A69-95DE-F1C2D381BDB5}"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hyperlink" Target="http://images.google.com.mx/imgres?imgurl=http://oceanworld.tamu.edu/resources/oceanography-book/Images/hardin-1963.jpg&amp;imgrefurl=http://oceanworld.tamu.edu/resources/oceanography-book/tragedyofthecommons.htm&amp;usg=__DrqWcKdcL1mHjhcPU5PMU6QEq-4=&amp;h=214&amp;w=219&amp;sz=17&amp;hl=es&amp;start=2&amp;um=1&amp;tbnid=8egWk0wlKCuCdM:&amp;tbnh=105&amp;tbnw=107&amp;prev=/images?q=HARDIN+TRAGEDY+THEORY&amp;hl=es&amp;rlz=1R2RNWN_es&amp;sa=N&amp;um=1"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d4s-de.or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hyperlink" Target="http://images.google.com.mx/imgres?imgurl=http://4.bp.blogspot.com/_eRA7lyk_a48/SZXTGrgycbI/AAAAAAAAA0U/kfej2ShsgZc/s200/malthus.jpg&amp;imgrefurl=http://losmonostambiencuran.blogspot.com/2009/02/la-critica-de-marx-la-teoria.html&amp;usg=__EGT17jDeNyl3DthNYCo2NZyUh3E=&amp;h=200&amp;w=152&amp;sz=8&amp;hl=es&amp;start=3&amp;um=1&amp;tbnid=oC7w2ZawvmV5IM:&amp;tbnh=104&amp;tbnw=79&amp;prev=/images?q=TEORIA+MALTHUSIANA&amp;hl=es&amp;sa=N&amp;um=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3074" name="Text Box 2"/>
          <p:cNvSpPr txBox="1">
            <a:spLocks noChangeArrowheads="1"/>
          </p:cNvSpPr>
          <p:nvPr/>
        </p:nvSpPr>
        <p:spPr bwMode="auto">
          <a:xfrm>
            <a:off x="222250" y="3016250"/>
            <a:ext cx="8636000" cy="3059951"/>
          </a:xfrm>
          <a:prstGeom prst="rect">
            <a:avLst/>
          </a:prstGeom>
          <a:noFill/>
          <a:ln w="9525">
            <a:noFill/>
            <a:miter lim="800000"/>
            <a:headEnd/>
            <a:tailEnd/>
          </a:ln>
        </p:spPr>
        <p:txBody>
          <a:bodyPr lIns="104278" tIns="52139" rIns="104278" bIns="52139">
            <a:spAutoFit/>
          </a:bodyPr>
          <a:lstStyle/>
          <a:p>
            <a:pPr algn="ctr" defTabSz="1042988" eaLnBrk="0" hangingPunct="0"/>
            <a:r>
              <a:rPr lang="es-ES" sz="1600" dirty="0" smtClean="0">
                <a:latin typeface="Arial" charset="0"/>
              </a:rPr>
              <a:t>Universidad Autónoma del Estado de México </a:t>
            </a:r>
            <a:br>
              <a:rPr lang="es-ES" sz="1600" dirty="0" smtClean="0">
                <a:latin typeface="Arial" charset="0"/>
              </a:rPr>
            </a:br>
            <a:r>
              <a:rPr lang="es-ES" sz="1600" dirty="0" smtClean="0">
                <a:latin typeface="Arial" charset="0"/>
              </a:rPr>
              <a:t>Facultad de Arquitectura y Diseño</a:t>
            </a:r>
            <a:br>
              <a:rPr lang="es-ES" sz="1600" dirty="0" smtClean="0">
                <a:latin typeface="Arial" charset="0"/>
              </a:rPr>
            </a:br>
            <a:r>
              <a:rPr lang="es-ES" sz="1600" dirty="0" smtClean="0">
                <a:latin typeface="Arial" charset="0"/>
              </a:rPr>
              <a:t>Maestría en Diseño</a:t>
            </a:r>
            <a:r>
              <a:rPr lang="es-ES" sz="1600" dirty="0" smtClean="0">
                <a:latin typeface="Arial" charset="0"/>
              </a:rPr>
              <a:t/>
            </a:r>
            <a:br>
              <a:rPr lang="es-ES" sz="1600" dirty="0" smtClean="0">
                <a:latin typeface="Arial" charset="0"/>
              </a:rPr>
            </a:br>
            <a:r>
              <a:rPr lang="es-ES" sz="1600" dirty="0" smtClean="0">
                <a:latin typeface="Arial" charset="0"/>
              </a:rPr>
              <a:t/>
            </a:r>
            <a:br>
              <a:rPr lang="es-ES" sz="1600" dirty="0" smtClean="0">
                <a:latin typeface="Arial" charset="0"/>
              </a:rPr>
            </a:br>
            <a:r>
              <a:rPr lang="es-ES" sz="1600" dirty="0" smtClean="0">
                <a:latin typeface="Arial" charset="0"/>
              </a:rPr>
              <a:t>Unidad de Aprendizaje:</a:t>
            </a:r>
            <a:br>
              <a:rPr lang="es-ES" sz="1600" dirty="0" smtClean="0">
                <a:latin typeface="Arial" charset="0"/>
              </a:rPr>
            </a:br>
            <a:r>
              <a:rPr lang="es-ES" sz="1600" b="1" dirty="0" smtClean="0">
                <a:latin typeface="Arial" charset="0"/>
              </a:rPr>
              <a:t>Sustentabilidad</a:t>
            </a:r>
            <a:r>
              <a:rPr lang="es-ES" sz="1600" dirty="0" smtClean="0">
                <a:latin typeface="Arial" charset="0"/>
              </a:rPr>
              <a:t/>
            </a:r>
            <a:br>
              <a:rPr lang="es-ES" sz="1600" dirty="0" smtClean="0">
                <a:latin typeface="Arial" charset="0"/>
              </a:rPr>
            </a:br>
            <a:r>
              <a:rPr lang="es-ES" sz="1600" dirty="0" smtClean="0">
                <a:latin typeface="Arial" charset="0"/>
              </a:rPr>
              <a:t/>
            </a:r>
            <a:br>
              <a:rPr lang="es-ES" sz="1600" dirty="0" smtClean="0">
                <a:latin typeface="Arial" charset="0"/>
              </a:rPr>
            </a:br>
            <a:r>
              <a:rPr lang="es-ES" sz="1600" dirty="0" smtClean="0">
                <a:latin typeface="Arial" charset="0"/>
              </a:rPr>
              <a:t>Material Didáctico (Material Audiovisual, S</a:t>
            </a:r>
            <a:r>
              <a:rPr lang="es-ES" altLang="ja-JP" sz="1600" dirty="0" smtClean="0">
                <a:latin typeface="Arial" charset="0"/>
                <a:ea typeface="ＭＳ Ｐゴシック" pitchFamily="28" charset="-128"/>
              </a:rPr>
              <a:t>ólo Visión)</a:t>
            </a:r>
            <a:r>
              <a:rPr lang="es-ES" sz="1600" dirty="0" smtClean="0">
                <a:latin typeface="Arial" charset="0"/>
              </a:rPr>
              <a:t>:</a:t>
            </a:r>
            <a:br>
              <a:rPr lang="es-ES" sz="1600" dirty="0" smtClean="0">
                <a:latin typeface="Arial" charset="0"/>
              </a:rPr>
            </a:br>
            <a:r>
              <a:rPr lang="es-ES" sz="1600" b="1" dirty="0" smtClean="0">
                <a:latin typeface="Arial" charset="0"/>
              </a:rPr>
              <a:t>Historia y Definición del Diseño Sustentable</a:t>
            </a:r>
          </a:p>
          <a:p>
            <a:pPr algn="ctr" defTabSz="1042988" eaLnBrk="0" hangingPunct="0"/>
            <a:r>
              <a:rPr lang="es-ES" sz="1600" b="1" dirty="0" smtClean="0">
                <a:latin typeface="Arial" charset="0"/>
              </a:rPr>
              <a:t/>
            </a:r>
            <a:br>
              <a:rPr lang="es-ES" sz="1600" b="1" dirty="0" smtClean="0">
                <a:latin typeface="Arial" charset="0"/>
              </a:rPr>
            </a:br>
            <a:r>
              <a:rPr lang="es-ES" sz="1600" b="1" dirty="0" smtClean="0">
                <a:latin typeface="Arial" charset="0"/>
              </a:rPr>
              <a:t/>
            </a:r>
            <a:br>
              <a:rPr lang="es-ES" sz="1600" b="1" dirty="0" smtClean="0">
                <a:latin typeface="Arial" charset="0"/>
              </a:rPr>
            </a:br>
            <a:r>
              <a:rPr lang="es-ES" sz="1600" b="1" dirty="0" smtClean="0">
                <a:latin typeface="Arial" charset="0"/>
              </a:rPr>
              <a:t>Elaboraci</a:t>
            </a:r>
            <a:r>
              <a:rPr lang="es-ES" altLang="ja-JP" sz="1600" b="1" dirty="0" smtClean="0">
                <a:latin typeface="Arial" charset="0"/>
                <a:ea typeface="ＭＳ Ｐゴシック" pitchFamily="28" charset="-128"/>
              </a:rPr>
              <a:t>ón: </a:t>
            </a:r>
            <a:r>
              <a:rPr lang="es-ES" sz="1600" b="1" dirty="0" smtClean="0">
                <a:latin typeface="Arial" charset="0"/>
              </a:rPr>
              <a:t>Dr. Ricardo Victoria Uribe</a:t>
            </a:r>
            <a:endParaRPr lang="es-ES" sz="1600" dirty="0" smtClean="0">
              <a:latin typeface="Calibri" pitchFamily="34" charset="0"/>
              <a:ea typeface="ＭＳ Ｐゴシック"/>
              <a:cs typeface="ＭＳ Ｐゴシック"/>
            </a:endParaRPr>
          </a:p>
        </p:txBody>
      </p:sp>
      <p:pic>
        <p:nvPicPr>
          <p:cNvPr id="3075" name="Picture 4"/>
          <p:cNvPicPr>
            <a:picLocks noChangeAspect="1" noChangeArrowheads="1"/>
          </p:cNvPicPr>
          <p:nvPr/>
        </p:nvPicPr>
        <p:blipFill>
          <a:blip r:embed="rId3" cstate="print"/>
          <a:srcRect/>
          <a:stretch>
            <a:fillRect/>
          </a:stretch>
        </p:blipFill>
        <p:spPr bwMode="auto">
          <a:xfrm>
            <a:off x="0" y="0"/>
            <a:ext cx="9144000" cy="2319338"/>
          </a:xfrm>
          <a:prstGeom prst="rect">
            <a:avLst/>
          </a:prstGeom>
          <a:noFill/>
          <a:ln w="9525">
            <a:noFill/>
            <a:miter lim="800000"/>
            <a:headEnd/>
            <a:tailEnd/>
          </a:ln>
        </p:spPr>
      </p:pic>
      <p:pic>
        <p:nvPicPr>
          <p:cNvPr id="3078" name="Picture 8" descr="9828506AE01IFN93929M"/>
          <p:cNvPicPr>
            <a:picLocks noChangeAspect="1" noChangeArrowheads="1"/>
          </p:cNvPicPr>
          <p:nvPr/>
        </p:nvPicPr>
        <p:blipFill>
          <a:blip r:embed="rId4" cstate="print"/>
          <a:srcRect l="3560" r="-70"/>
          <a:stretch>
            <a:fillRect/>
          </a:stretch>
        </p:blipFill>
        <p:spPr bwMode="auto">
          <a:xfrm>
            <a:off x="7559824" y="116632"/>
            <a:ext cx="1584176" cy="1970088"/>
          </a:xfrm>
          <a:prstGeom prst="rect">
            <a:avLst/>
          </a:prstGeom>
          <a:noFill/>
          <a:ln w="9525">
            <a:noFill/>
            <a:miter lim="800000"/>
            <a:headEnd/>
            <a:tailEnd/>
          </a:ln>
        </p:spPr>
      </p:pic>
      <p:grpSp>
        <p:nvGrpSpPr>
          <p:cNvPr id="3079" name="Group 9"/>
          <p:cNvGrpSpPr>
            <a:grpSpLocks/>
          </p:cNvGrpSpPr>
          <p:nvPr/>
        </p:nvGrpSpPr>
        <p:grpSpPr bwMode="auto">
          <a:xfrm>
            <a:off x="1763688" y="387350"/>
            <a:ext cx="5832648" cy="1601490"/>
            <a:chOff x="1113" y="234"/>
            <a:chExt cx="3704" cy="939"/>
          </a:xfrm>
        </p:grpSpPr>
        <p:pic>
          <p:nvPicPr>
            <p:cNvPr id="3083" name="Picture 10" descr="plastic spoons"/>
            <p:cNvPicPr>
              <a:picLocks noChangeAspect="1" noChangeArrowheads="1"/>
            </p:cNvPicPr>
            <p:nvPr/>
          </p:nvPicPr>
          <p:blipFill>
            <a:blip r:embed="rId5" cstate="print"/>
            <a:srcRect/>
            <a:stretch>
              <a:fillRect/>
            </a:stretch>
          </p:blipFill>
          <p:spPr bwMode="auto">
            <a:xfrm>
              <a:off x="2637" y="234"/>
              <a:ext cx="1244" cy="939"/>
            </a:xfrm>
            <a:prstGeom prst="rect">
              <a:avLst/>
            </a:prstGeom>
            <a:noFill/>
            <a:ln w="9525">
              <a:noFill/>
              <a:miter lim="800000"/>
              <a:headEnd/>
              <a:tailEnd/>
            </a:ln>
          </p:spPr>
        </p:pic>
        <p:pic>
          <p:nvPicPr>
            <p:cNvPr id="3084" name="Picture 11" descr="Sink jpg"/>
            <p:cNvPicPr>
              <a:picLocks noChangeAspect="1" noChangeArrowheads="1"/>
            </p:cNvPicPr>
            <p:nvPr/>
          </p:nvPicPr>
          <p:blipFill>
            <a:blip r:embed="rId6" cstate="print"/>
            <a:srcRect/>
            <a:stretch>
              <a:fillRect/>
            </a:stretch>
          </p:blipFill>
          <p:spPr bwMode="auto">
            <a:xfrm>
              <a:off x="3878" y="234"/>
              <a:ext cx="939" cy="928"/>
            </a:xfrm>
            <a:prstGeom prst="rect">
              <a:avLst/>
            </a:prstGeom>
            <a:noFill/>
            <a:ln w="9525">
              <a:noFill/>
              <a:miter lim="800000"/>
              <a:headEnd/>
              <a:tailEnd/>
            </a:ln>
          </p:spPr>
        </p:pic>
        <p:pic>
          <p:nvPicPr>
            <p:cNvPr id="3085" name="Picture 12" descr="sunflower_mobile_phone_250x250"/>
            <p:cNvPicPr>
              <a:picLocks noChangeAspect="1" noChangeArrowheads="1"/>
            </p:cNvPicPr>
            <p:nvPr/>
          </p:nvPicPr>
          <p:blipFill>
            <a:blip r:embed="rId7" cstate="print"/>
            <a:srcRect/>
            <a:stretch>
              <a:fillRect/>
            </a:stretch>
          </p:blipFill>
          <p:spPr bwMode="auto">
            <a:xfrm>
              <a:off x="1700" y="234"/>
              <a:ext cx="935" cy="931"/>
            </a:xfrm>
            <a:prstGeom prst="rect">
              <a:avLst/>
            </a:prstGeom>
            <a:noFill/>
            <a:ln w="9525">
              <a:noFill/>
              <a:miter lim="800000"/>
              <a:headEnd/>
              <a:tailEnd/>
            </a:ln>
          </p:spPr>
        </p:pic>
        <p:pic>
          <p:nvPicPr>
            <p:cNvPr id="3086" name="Picture 13" descr="viridian_lightswitch"/>
            <p:cNvPicPr>
              <a:picLocks noChangeAspect="1" noChangeArrowheads="1"/>
            </p:cNvPicPr>
            <p:nvPr/>
          </p:nvPicPr>
          <p:blipFill>
            <a:blip r:embed="rId8" cstate="print"/>
            <a:srcRect/>
            <a:stretch>
              <a:fillRect/>
            </a:stretch>
          </p:blipFill>
          <p:spPr bwMode="auto">
            <a:xfrm>
              <a:off x="1113" y="234"/>
              <a:ext cx="595" cy="930"/>
            </a:xfrm>
            <a:prstGeom prst="rect">
              <a:avLst/>
            </a:prstGeom>
            <a:noFill/>
            <a:ln w="9525">
              <a:noFill/>
              <a:miter lim="800000"/>
              <a:headEnd/>
              <a:tailEnd/>
            </a:ln>
          </p:spPr>
        </p:pic>
      </p:grpSp>
      <p:pic>
        <p:nvPicPr>
          <p:cNvPr id="3080" name="Picture 14" descr="P_MIR_L008"/>
          <p:cNvPicPr>
            <a:picLocks noChangeAspect="1" noChangeArrowheads="1"/>
          </p:cNvPicPr>
          <p:nvPr/>
        </p:nvPicPr>
        <p:blipFill>
          <a:blip r:embed="rId9" cstate="print"/>
          <a:srcRect l="13772"/>
          <a:stretch>
            <a:fillRect/>
          </a:stretch>
        </p:blipFill>
        <p:spPr bwMode="auto">
          <a:xfrm>
            <a:off x="0" y="407988"/>
            <a:ext cx="1789113" cy="1555750"/>
          </a:xfrm>
          <a:prstGeom prst="rect">
            <a:avLst/>
          </a:prstGeom>
          <a:noFill/>
          <a:ln w="9525">
            <a:noFill/>
            <a:miter lim="800000"/>
            <a:headEnd/>
            <a:tailEnd/>
          </a:ln>
        </p:spPr>
      </p:pic>
      <p:sp>
        <p:nvSpPr>
          <p:cNvPr id="16" name="15 Rectángulo redondeado"/>
          <p:cNvSpPr/>
          <p:nvPr/>
        </p:nvSpPr>
        <p:spPr>
          <a:xfrm>
            <a:off x="0" y="0"/>
            <a:ext cx="9144000" cy="428625"/>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dirty="0"/>
          </a:p>
        </p:txBody>
      </p:sp>
      <p:sp>
        <p:nvSpPr>
          <p:cNvPr id="17" name="16 Rectángulo redondeado"/>
          <p:cNvSpPr/>
          <p:nvPr/>
        </p:nvSpPr>
        <p:spPr>
          <a:xfrm>
            <a:off x="0" y="1928813"/>
            <a:ext cx="9144000" cy="428625"/>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10" name="Text Box 4"/>
          <p:cNvSpPr txBox="1">
            <a:spLocks noChangeArrowheads="1"/>
          </p:cNvSpPr>
          <p:nvPr/>
        </p:nvSpPr>
        <p:spPr bwMode="auto">
          <a:xfrm>
            <a:off x="0" y="0"/>
            <a:ext cx="3906861"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n-US" sz="2300" dirty="0" smtClean="0">
                <a:ea typeface="ＭＳ Ｐゴシック"/>
                <a:cs typeface="ＭＳ Ｐゴシック"/>
              </a:rPr>
              <a:t>La </a:t>
            </a:r>
            <a:r>
              <a:rPr lang="en-US" sz="2300" dirty="0" err="1" smtClean="0">
                <a:ea typeface="ＭＳ Ｐゴシック"/>
                <a:cs typeface="ＭＳ Ｐゴシック"/>
              </a:rPr>
              <a:t>Tragedia</a:t>
            </a:r>
            <a:r>
              <a:rPr lang="en-US" sz="2300" dirty="0" smtClean="0">
                <a:ea typeface="ＭＳ Ｐゴシック"/>
                <a:cs typeface="ＭＳ Ｐゴシック"/>
              </a:rPr>
              <a:t> de los </a:t>
            </a:r>
            <a:r>
              <a:rPr lang="en-US" sz="2300" dirty="0" err="1" smtClean="0">
                <a:ea typeface="ＭＳ Ｐゴシック"/>
                <a:cs typeface="ＭＳ Ｐゴシック"/>
              </a:rPr>
              <a:t>comunes</a:t>
            </a:r>
            <a:endParaRPr lang="en-US" sz="2700" dirty="0">
              <a:ea typeface="ＭＳ Ｐゴシック"/>
              <a:cs typeface="ＭＳ Ｐゴシック"/>
            </a:endParaRPr>
          </a:p>
        </p:txBody>
      </p:sp>
      <p:sp>
        <p:nvSpPr>
          <p:cNvPr id="39938" name="Rectangle 3"/>
          <p:cNvSpPr>
            <a:spLocks noGrp="1" noChangeArrowheads="1"/>
          </p:cNvSpPr>
          <p:nvPr>
            <p:ph type="body" idx="1"/>
          </p:nvPr>
        </p:nvSpPr>
        <p:spPr>
          <a:xfrm>
            <a:off x="1500187" y="785813"/>
            <a:ext cx="7096125" cy="1285875"/>
          </a:xfrm>
        </p:spPr>
        <p:txBody>
          <a:bodyPr/>
          <a:lstStyle/>
          <a:p>
            <a:pPr eaLnBrk="1" hangingPunct="1">
              <a:buFontTx/>
              <a:buNone/>
            </a:pPr>
            <a:r>
              <a:rPr lang="es-MX" sz="2400" u="sng" dirty="0" err="1"/>
              <a:t>Hardin</a:t>
            </a:r>
            <a:r>
              <a:rPr lang="es-MX" sz="2400" u="sng" dirty="0"/>
              <a:t>:  “La Tragedia de los Comunes”</a:t>
            </a:r>
            <a:endParaRPr lang="es-MX" sz="2400" dirty="0"/>
          </a:p>
          <a:p>
            <a:pPr eaLnBrk="1" hangingPunct="1"/>
            <a:r>
              <a:rPr lang="es-MX" sz="1400" dirty="0"/>
              <a:t>Sin incentivos económicos  para no unas los recursos. </a:t>
            </a:r>
          </a:p>
          <a:p>
            <a:pPr lvl="1" eaLnBrk="1" hangingPunct="1"/>
            <a:r>
              <a:rPr lang="es-MX" sz="1400" dirty="0"/>
              <a:t>Sobreuso y contaminación de los recursos encabezan el colapso ambiental</a:t>
            </a:r>
          </a:p>
          <a:p>
            <a:pPr lvl="1" eaLnBrk="1" hangingPunct="1"/>
            <a:r>
              <a:rPr lang="es-MX" sz="1400" dirty="0"/>
              <a:t>Usuarios los utilizan de manera gratuita.</a:t>
            </a:r>
          </a:p>
        </p:txBody>
      </p:sp>
      <p:pic>
        <p:nvPicPr>
          <p:cNvPr id="39942" name="Picture 5" descr="http://t2.gstatic.com/images?q=tbn:8egWk0wlKCuCdM:http://oceanworld.tamu.edu/resources/oceanography-book/Images/hardin-1963.jpg">
            <a:hlinkClick r:id="rId4"/>
          </p:cNvPr>
          <p:cNvPicPr>
            <a:picLocks noChangeAspect="1" noChangeArrowheads="1"/>
          </p:cNvPicPr>
          <p:nvPr/>
        </p:nvPicPr>
        <p:blipFill>
          <a:blip r:embed="rId5" cstate="print"/>
          <a:srcRect/>
          <a:stretch>
            <a:fillRect/>
          </a:stretch>
        </p:blipFill>
        <p:spPr bwMode="auto">
          <a:xfrm>
            <a:off x="214313" y="785813"/>
            <a:ext cx="1143000" cy="1143000"/>
          </a:xfrm>
          <a:prstGeom prst="rect">
            <a:avLst/>
          </a:prstGeom>
          <a:noFill/>
          <a:ln w="9525">
            <a:noFill/>
            <a:miter lim="800000"/>
            <a:headEnd/>
            <a:tailEnd/>
          </a:ln>
        </p:spPr>
      </p:pic>
      <p:pic>
        <p:nvPicPr>
          <p:cNvPr id="39943" name="Picture 9" descr="http://www.anth.ucsb.edu/faculty/gurven/images/commons1.gif"/>
          <p:cNvPicPr>
            <a:picLocks noChangeAspect="1" noChangeArrowheads="1"/>
          </p:cNvPicPr>
          <p:nvPr/>
        </p:nvPicPr>
        <p:blipFill>
          <a:blip r:embed="rId6" cstate="print"/>
          <a:srcRect/>
          <a:stretch>
            <a:fillRect/>
          </a:stretch>
        </p:blipFill>
        <p:spPr bwMode="auto">
          <a:xfrm>
            <a:off x="6372200" y="3214687"/>
            <a:ext cx="2224113" cy="2972461"/>
          </a:xfrm>
          <a:prstGeom prst="rect">
            <a:avLst/>
          </a:prstGeom>
          <a:noFill/>
          <a:ln w="9525">
            <a:noFill/>
            <a:miter lim="800000"/>
            <a:headEnd/>
            <a:tailEnd/>
          </a:ln>
        </p:spPr>
      </p:pic>
      <p:sp>
        <p:nvSpPr>
          <p:cNvPr id="14" name="5 Rectángulo"/>
          <p:cNvSpPr>
            <a:spLocks noChangeArrowheads="1"/>
          </p:cNvSpPr>
          <p:nvPr/>
        </p:nvSpPr>
        <p:spPr bwMode="auto">
          <a:xfrm>
            <a:off x="214313" y="2077342"/>
            <a:ext cx="8429625" cy="1384995"/>
          </a:xfrm>
          <a:prstGeom prst="rect">
            <a:avLst/>
          </a:prstGeom>
          <a:noFill/>
          <a:ln w="9525">
            <a:noFill/>
            <a:miter lim="800000"/>
            <a:headEnd/>
            <a:tailEnd/>
          </a:ln>
        </p:spPr>
        <p:txBody>
          <a:bodyPr>
            <a:spAutoFit/>
          </a:bodyPr>
          <a:lstStyle/>
          <a:p>
            <a:pPr algn="just"/>
            <a:r>
              <a:rPr lang="es-MX" sz="1200" dirty="0" smtClean="0"/>
              <a:t>La tragedia de los comunes puede ser vista como un dilema colectivo de un prisionero, los individuos dentro de un grupo tienen dos opciones </a:t>
            </a:r>
            <a:r>
              <a:rPr lang="es-MX" sz="1200" b="1" u="sng" dirty="0"/>
              <a:t>c</a:t>
            </a:r>
            <a:r>
              <a:rPr lang="es-MX" sz="1200" b="1" u="sng" dirty="0" smtClean="0"/>
              <a:t>ooperar</a:t>
            </a:r>
            <a:r>
              <a:rPr lang="es-MX" sz="1200" dirty="0" smtClean="0"/>
              <a:t> con el grupo o </a:t>
            </a:r>
            <a:r>
              <a:rPr lang="es-MX" sz="1200" b="1" u="sng" dirty="0" smtClean="0"/>
              <a:t>desertar</a:t>
            </a:r>
            <a:r>
              <a:rPr lang="es-MX" sz="1200" dirty="0" smtClean="0"/>
              <a:t> del grupo.</a:t>
            </a:r>
          </a:p>
          <a:p>
            <a:pPr algn="just"/>
            <a:r>
              <a:rPr lang="es-MX" sz="1200" b="1" dirty="0" smtClean="0"/>
              <a:t>La cooperación </a:t>
            </a:r>
            <a:r>
              <a:rPr lang="es-MX" sz="1200" dirty="0" smtClean="0"/>
              <a:t>pasa cuando los individuos están de acuerdo con proteger un recurso común para evitar una tragedia. Por cooperación, todos los individuos aceptan en no buscar mas de lo que ellos pueden proveer.</a:t>
            </a:r>
          </a:p>
          <a:p>
            <a:pPr algn="just"/>
            <a:r>
              <a:rPr lang="es-MX" sz="1200" b="1" dirty="0" smtClean="0"/>
              <a:t>La deserción </a:t>
            </a:r>
            <a:r>
              <a:rPr lang="es-MX" sz="1200" dirty="0" smtClean="0"/>
              <a:t>pasa cuando un individuo decide usar más recurso de lo que él está aportando.</a:t>
            </a:r>
          </a:p>
          <a:p>
            <a:pPr algn="just"/>
            <a:endParaRPr lang="es-MX" sz="1200" dirty="0"/>
          </a:p>
          <a:p>
            <a:pPr algn="just"/>
            <a:r>
              <a:rPr lang="es-MX" sz="1200" dirty="0" smtClean="0"/>
              <a:t>Esta teoría muestra que los beneficios individuales de la deserción del dilema del prisionero.</a:t>
            </a:r>
            <a:endParaRPr lang="es-MX" sz="1200" dirty="0"/>
          </a:p>
        </p:txBody>
      </p:sp>
    </p:spTree>
    <p:extLst>
      <p:ext uri="{BB962C8B-B14F-4D97-AF65-F5344CB8AC3E}">
        <p14:creationId xmlns:p14="http://schemas.microsoft.com/office/powerpoint/2010/main" val="10077766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10244" name="Text Box 4"/>
          <p:cNvSpPr txBox="1">
            <a:spLocks noChangeArrowheads="1"/>
          </p:cNvSpPr>
          <p:nvPr/>
        </p:nvSpPr>
        <p:spPr bwMode="auto">
          <a:xfrm>
            <a:off x="0" y="0"/>
            <a:ext cx="5786438" cy="413073"/>
          </a:xfrm>
          <a:prstGeom prst="rect">
            <a:avLst/>
          </a:prstGeom>
          <a:solidFill>
            <a:srgbClr val="C9C9C9"/>
          </a:solidFill>
          <a:ln w="9525">
            <a:noFill/>
            <a:miter lim="800000"/>
            <a:headEnd/>
            <a:tailEnd/>
          </a:ln>
        </p:spPr>
        <p:txBody>
          <a:bodyPr lIns="104278" tIns="52139" rIns="104278" bIns="52139">
            <a:spAutoFit/>
          </a:bodyPr>
          <a:lstStyle/>
          <a:p>
            <a:pPr defTabSz="1042988" eaLnBrk="0" hangingPunct="0"/>
            <a:r>
              <a:rPr lang="es-ES" sz="2000" dirty="0" smtClean="0">
                <a:ea typeface="ＭＳ Ｐゴシック"/>
                <a:cs typeface="Arial" pitchFamily="34" charset="0"/>
              </a:rPr>
              <a:t>La primera oleada (1960-1970’s)</a:t>
            </a:r>
            <a:endParaRPr lang="es-ES" sz="2000" dirty="0">
              <a:ea typeface="ＭＳ Ｐゴシック"/>
              <a:cs typeface="Arial" pitchFamily="34" charset="0"/>
            </a:endParaRPr>
          </a:p>
        </p:txBody>
      </p:sp>
      <p:sp>
        <p:nvSpPr>
          <p:cNvPr id="10245" name="4 Rectángulo"/>
          <p:cNvSpPr>
            <a:spLocks noChangeArrowheads="1"/>
          </p:cNvSpPr>
          <p:nvPr/>
        </p:nvSpPr>
        <p:spPr bwMode="auto">
          <a:xfrm>
            <a:off x="325438" y="785813"/>
            <a:ext cx="5398690" cy="5847755"/>
          </a:xfrm>
          <a:prstGeom prst="rect">
            <a:avLst/>
          </a:prstGeom>
          <a:noFill/>
          <a:ln w="9525">
            <a:noFill/>
            <a:miter lim="800000"/>
            <a:headEnd/>
            <a:tailEnd/>
          </a:ln>
        </p:spPr>
        <p:txBody>
          <a:bodyPr wrap="square">
            <a:spAutoFit/>
          </a:bodyPr>
          <a:lstStyle/>
          <a:p>
            <a:endParaRPr lang="es-ES" sz="1600" b="1" dirty="0"/>
          </a:p>
          <a:p>
            <a:r>
              <a:rPr lang="en-US" dirty="0" err="1" smtClean="0"/>
              <a:t>Aumento</a:t>
            </a:r>
            <a:r>
              <a:rPr lang="en-US" dirty="0" smtClean="0"/>
              <a:t> de </a:t>
            </a:r>
            <a:r>
              <a:rPr lang="en-US" dirty="0" err="1" smtClean="0"/>
              <a:t>preocupación</a:t>
            </a:r>
            <a:r>
              <a:rPr lang="en-US" dirty="0" smtClean="0"/>
              <a:t> del </a:t>
            </a:r>
            <a:r>
              <a:rPr lang="en-US" dirty="0" err="1" smtClean="0"/>
              <a:t>público</a:t>
            </a:r>
            <a:r>
              <a:rPr lang="en-US" dirty="0" smtClean="0"/>
              <a:t> </a:t>
            </a:r>
            <a:r>
              <a:rPr lang="en-US" dirty="0" err="1" smtClean="0"/>
              <a:t>por</a:t>
            </a:r>
            <a:r>
              <a:rPr lang="en-US" dirty="0" smtClean="0"/>
              <a:t> el </a:t>
            </a:r>
            <a:r>
              <a:rPr lang="en-US" dirty="0" err="1" smtClean="0"/>
              <a:t>ambiente</a:t>
            </a:r>
            <a:r>
              <a:rPr lang="en-US" dirty="0" smtClean="0"/>
              <a:t> gracias a:</a:t>
            </a:r>
          </a:p>
          <a:p>
            <a:endParaRPr lang="en-US" dirty="0"/>
          </a:p>
          <a:p>
            <a:pPr marL="285750" indent="-285750" algn="just">
              <a:buFont typeface="Arial" panose="020B0604020202020204" pitchFamily="34" charset="0"/>
              <a:buChar char="•"/>
            </a:pPr>
            <a:r>
              <a:rPr lang="en-US" dirty="0" smtClean="0">
                <a:solidFill>
                  <a:srgbClr val="9933FF"/>
                </a:solidFill>
              </a:rPr>
              <a:t>El </a:t>
            </a:r>
            <a:r>
              <a:rPr lang="en-US" dirty="0" err="1">
                <a:solidFill>
                  <a:srgbClr val="9933FF"/>
                </a:solidFill>
              </a:rPr>
              <a:t>l</a:t>
            </a:r>
            <a:r>
              <a:rPr lang="en-US" dirty="0" err="1" smtClean="0">
                <a:solidFill>
                  <a:srgbClr val="9933FF"/>
                </a:solidFill>
              </a:rPr>
              <a:t>ibro</a:t>
            </a:r>
            <a:r>
              <a:rPr lang="en-US" dirty="0" smtClean="0">
                <a:solidFill>
                  <a:srgbClr val="9933FF"/>
                </a:solidFill>
              </a:rPr>
              <a:t> </a:t>
            </a:r>
            <a:r>
              <a:rPr lang="en-US" i="1" dirty="0">
                <a:solidFill>
                  <a:srgbClr val="9933FF"/>
                </a:solidFill>
              </a:rPr>
              <a:t>Silent </a:t>
            </a:r>
            <a:r>
              <a:rPr lang="en-US" i="1" dirty="0" smtClean="0">
                <a:solidFill>
                  <a:srgbClr val="9933FF"/>
                </a:solidFill>
              </a:rPr>
              <a:t>Spring </a:t>
            </a:r>
            <a:r>
              <a:rPr lang="en-US" dirty="0" smtClean="0">
                <a:solidFill>
                  <a:srgbClr val="9933FF"/>
                </a:solidFill>
              </a:rPr>
              <a:t>de </a:t>
            </a:r>
            <a:r>
              <a:rPr lang="en-US" dirty="0">
                <a:solidFill>
                  <a:srgbClr val="9933FF"/>
                </a:solidFill>
              </a:rPr>
              <a:t>Rachel  </a:t>
            </a:r>
            <a:r>
              <a:rPr lang="en-US" dirty="0" smtClean="0">
                <a:solidFill>
                  <a:srgbClr val="9933FF"/>
                </a:solidFill>
              </a:rPr>
              <a:t>Carson </a:t>
            </a:r>
            <a:r>
              <a:rPr lang="en-US" dirty="0" err="1" smtClean="0">
                <a:solidFill>
                  <a:srgbClr val="9933FF"/>
                </a:solidFill>
              </a:rPr>
              <a:t>publicado</a:t>
            </a:r>
            <a:r>
              <a:rPr lang="en-US" dirty="0" smtClean="0">
                <a:solidFill>
                  <a:srgbClr val="9933FF"/>
                </a:solidFill>
              </a:rPr>
              <a:t> </a:t>
            </a:r>
            <a:r>
              <a:rPr lang="en-US" dirty="0" err="1" smtClean="0">
                <a:solidFill>
                  <a:srgbClr val="9933FF"/>
                </a:solidFill>
              </a:rPr>
              <a:t>en</a:t>
            </a:r>
            <a:r>
              <a:rPr lang="en-US" dirty="0" smtClean="0">
                <a:solidFill>
                  <a:srgbClr val="9933FF"/>
                </a:solidFill>
              </a:rPr>
              <a:t> 1962, </a:t>
            </a:r>
            <a:r>
              <a:rPr lang="en-US" dirty="0" err="1" smtClean="0">
                <a:solidFill>
                  <a:srgbClr val="9933FF"/>
                </a:solidFill>
              </a:rPr>
              <a:t>donde</a:t>
            </a:r>
            <a:r>
              <a:rPr lang="en-US" dirty="0" smtClean="0">
                <a:solidFill>
                  <a:srgbClr val="9933FF"/>
                </a:solidFill>
              </a:rPr>
              <a:t> </a:t>
            </a:r>
            <a:r>
              <a:rPr lang="en-US" dirty="0" err="1" smtClean="0">
                <a:solidFill>
                  <a:srgbClr val="9933FF"/>
                </a:solidFill>
              </a:rPr>
              <a:t>expone</a:t>
            </a:r>
            <a:r>
              <a:rPr lang="en-US" dirty="0" smtClean="0">
                <a:solidFill>
                  <a:srgbClr val="9933FF"/>
                </a:solidFill>
              </a:rPr>
              <a:t> </a:t>
            </a:r>
            <a:r>
              <a:rPr lang="en-US" dirty="0" err="1" smtClean="0">
                <a:solidFill>
                  <a:srgbClr val="9933FF"/>
                </a:solidFill>
              </a:rPr>
              <a:t>los</a:t>
            </a:r>
            <a:r>
              <a:rPr lang="en-US" dirty="0" smtClean="0">
                <a:solidFill>
                  <a:srgbClr val="9933FF"/>
                </a:solidFill>
              </a:rPr>
              <a:t> </a:t>
            </a:r>
            <a:r>
              <a:rPr lang="en-US" dirty="0" err="1" smtClean="0">
                <a:solidFill>
                  <a:srgbClr val="9933FF"/>
                </a:solidFill>
              </a:rPr>
              <a:t>peligros</a:t>
            </a:r>
            <a:r>
              <a:rPr lang="en-US" dirty="0" smtClean="0">
                <a:solidFill>
                  <a:srgbClr val="9933FF"/>
                </a:solidFill>
              </a:rPr>
              <a:t> de </a:t>
            </a:r>
            <a:r>
              <a:rPr lang="en-US" dirty="0" err="1" smtClean="0">
                <a:solidFill>
                  <a:srgbClr val="9933FF"/>
                </a:solidFill>
              </a:rPr>
              <a:t>los</a:t>
            </a:r>
            <a:r>
              <a:rPr lang="en-US" dirty="0" smtClean="0">
                <a:solidFill>
                  <a:srgbClr val="9933FF"/>
                </a:solidFill>
              </a:rPr>
              <a:t> </a:t>
            </a:r>
            <a:r>
              <a:rPr lang="en-US" dirty="0" err="1" smtClean="0">
                <a:solidFill>
                  <a:srgbClr val="9933FF"/>
                </a:solidFill>
              </a:rPr>
              <a:t>pesticidas</a:t>
            </a:r>
            <a:r>
              <a:rPr lang="en-US" dirty="0" smtClean="0"/>
              <a:t>.</a:t>
            </a:r>
          </a:p>
          <a:p>
            <a:pPr marL="285750" indent="-285750" algn="just">
              <a:buFont typeface="Arial" panose="020B0604020202020204" pitchFamily="34" charset="0"/>
              <a:buChar char="•"/>
            </a:pPr>
            <a:r>
              <a:rPr lang="en-US" dirty="0" err="1" smtClean="0"/>
              <a:t>En</a:t>
            </a:r>
            <a:r>
              <a:rPr lang="en-US" dirty="0" smtClean="0"/>
              <a:t> 1968, la </a:t>
            </a:r>
            <a:r>
              <a:rPr lang="en-US" dirty="0" err="1" smtClean="0"/>
              <a:t>hipótesis</a:t>
            </a:r>
            <a:r>
              <a:rPr lang="en-US" dirty="0" smtClean="0"/>
              <a:t> ‘Gaia’ del </a:t>
            </a:r>
            <a:r>
              <a:rPr lang="en-US" dirty="0" err="1" smtClean="0"/>
              <a:t>científico</a:t>
            </a:r>
            <a:r>
              <a:rPr lang="en-US" dirty="0" smtClean="0"/>
              <a:t> James Lovelock que </a:t>
            </a:r>
            <a:r>
              <a:rPr lang="en-US" dirty="0" err="1" smtClean="0"/>
              <a:t>plantea</a:t>
            </a:r>
            <a:r>
              <a:rPr lang="en-US" dirty="0" smtClean="0"/>
              <a:t> que la Tierra </a:t>
            </a:r>
            <a:r>
              <a:rPr lang="en-US" dirty="0" err="1" smtClean="0"/>
              <a:t>es</a:t>
            </a:r>
            <a:r>
              <a:rPr lang="en-US" dirty="0" smtClean="0"/>
              <a:t> un </a:t>
            </a:r>
            <a:r>
              <a:rPr lang="en-US" dirty="0" err="1" smtClean="0"/>
              <a:t>organismo</a:t>
            </a:r>
            <a:r>
              <a:rPr lang="en-US" dirty="0" smtClean="0"/>
              <a:t> que se </a:t>
            </a:r>
            <a:r>
              <a:rPr lang="en-US" dirty="0" err="1" smtClean="0"/>
              <a:t>autorregula</a:t>
            </a:r>
            <a:r>
              <a:rPr lang="en-US" dirty="0" smtClean="0"/>
              <a:t>. Y Bill </a:t>
            </a:r>
            <a:r>
              <a:rPr lang="en-US" dirty="0"/>
              <a:t>Andes </a:t>
            </a:r>
            <a:r>
              <a:rPr lang="en-US" dirty="0" smtClean="0"/>
              <a:t>de la </a:t>
            </a:r>
            <a:r>
              <a:rPr lang="en-US" dirty="0" err="1" smtClean="0"/>
              <a:t>misión</a:t>
            </a:r>
            <a:r>
              <a:rPr lang="en-US" dirty="0" smtClean="0"/>
              <a:t> Apollo </a:t>
            </a:r>
            <a:r>
              <a:rPr lang="en-US" dirty="0"/>
              <a:t>8 </a:t>
            </a:r>
            <a:r>
              <a:rPr lang="en-US" dirty="0" err="1" smtClean="0"/>
              <a:t>toma</a:t>
            </a:r>
            <a:r>
              <a:rPr lang="en-US" dirty="0" smtClean="0"/>
              <a:t> la </a:t>
            </a:r>
            <a:r>
              <a:rPr lang="en-US" dirty="0" err="1" smtClean="0"/>
              <a:t>fotografía</a:t>
            </a:r>
            <a:r>
              <a:rPr lang="en-US" dirty="0" smtClean="0"/>
              <a:t> ‘Earth Rise’. </a:t>
            </a:r>
          </a:p>
          <a:p>
            <a:pPr marL="285750" indent="-285750" algn="just">
              <a:buFont typeface="Arial" panose="020B0604020202020204" pitchFamily="34" charset="0"/>
              <a:buChar char="•"/>
            </a:pPr>
            <a:r>
              <a:rPr lang="en-US" dirty="0" err="1" smtClean="0">
                <a:solidFill>
                  <a:srgbClr val="9933FF"/>
                </a:solidFill>
              </a:rPr>
              <a:t>En</a:t>
            </a:r>
            <a:r>
              <a:rPr lang="en-US" dirty="0" smtClean="0">
                <a:solidFill>
                  <a:srgbClr val="9933FF"/>
                </a:solidFill>
              </a:rPr>
              <a:t> 1969 </a:t>
            </a:r>
            <a:r>
              <a:rPr lang="en-US" dirty="0" err="1" smtClean="0">
                <a:solidFill>
                  <a:srgbClr val="9933FF"/>
                </a:solidFill>
              </a:rPr>
              <a:t>es</a:t>
            </a:r>
            <a:r>
              <a:rPr lang="en-US" dirty="0" smtClean="0">
                <a:solidFill>
                  <a:srgbClr val="9933FF"/>
                </a:solidFill>
              </a:rPr>
              <a:t> </a:t>
            </a:r>
            <a:r>
              <a:rPr lang="en-US" dirty="0" err="1" smtClean="0">
                <a:solidFill>
                  <a:srgbClr val="9933FF"/>
                </a:solidFill>
              </a:rPr>
              <a:t>creado</a:t>
            </a:r>
            <a:r>
              <a:rPr lang="en-US" dirty="0" smtClean="0">
                <a:solidFill>
                  <a:srgbClr val="9933FF"/>
                </a:solidFill>
              </a:rPr>
              <a:t> el </a:t>
            </a:r>
            <a:r>
              <a:rPr lang="en-US" dirty="0" err="1" smtClean="0">
                <a:solidFill>
                  <a:srgbClr val="9933FF"/>
                </a:solidFill>
              </a:rPr>
              <a:t>grupo</a:t>
            </a:r>
            <a:r>
              <a:rPr lang="en-US" dirty="0" smtClean="0">
                <a:solidFill>
                  <a:srgbClr val="9933FF"/>
                </a:solidFill>
              </a:rPr>
              <a:t> </a:t>
            </a:r>
            <a:r>
              <a:rPr lang="en-US" dirty="0" err="1" smtClean="0">
                <a:solidFill>
                  <a:srgbClr val="9933FF"/>
                </a:solidFill>
              </a:rPr>
              <a:t>ambientalista</a:t>
            </a:r>
            <a:r>
              <a:rPr lang="en-US" dirty="0" smtClean="0">
                <a:solidFill>
                  <a:srgbClr val="9933FF"/>
                </a:solidFill>
              </a:rPr>
              <a:t> ´Friends  </a:t>
            </a:r>
            <a:r>
              <a:rPr lang="en-US" dirty="0">
                <a:solidFill>
                  <a:srgbClr val="9933FF"/>
                </a:solidFill>
              </a:rPr>
              <a:t>of the </a:t>
            </a:r>
            <a:r>
              <a:rPr lang="en-US" dirty="0" smtClean="0">
                <a:solidFill>
                  <a:srgbClr val="9933FF"/>
                </a:solidFill>
              </a:rPr>
              <a:t>Earth’.  </a:t>
            </a:r>
          </a:p>
          <a:p>
            <a:pPr marL="285750" indent="-285750" algn="just">
              <a:buFont typeface="Arial" panose="020B0604020202020204" pitchFamily="34" charset="0"/>
              <a:buChar char="•"/>
            </a:pPr>
            <a:r>
              <a:rPr lang="en-US" dirty="0" err="1" smtClean="0"/>
              <a:t>En</a:t>
            </a:r>
            <a:r>
              <a:rPr lang="en-US" dirty="0" smtClean="0"/>
              <a:t> 1970  </a:t>
            </a:r>
            <a:r>
              <a:rPr lang="en-US" dirty="0" err="1" smtClean="0"/>
              <a:t>es</a:t>
            </a:r>
            <a:r>
              <a:rPr lang="en-US" dirty="0" smtClean="0"/>
              <a:t> </a:t>
            </a:r>
            <a:r>
              <a:rPr lang="en-US" dirty="0" err="1" smtClean="0"/>
              <a:t>fundado</a:t>
            </a:r>
            <a:r>
              <a:rPr lang="en-US" dirty="0" smtClean="0"/>
              <a:t> Greenpeace  </a:t>
            </a:r>
            <a:r>
              <a:rPr lang="en-US" dirty="0"/>
              <a:t>was  founded. </a:t>
            </a:r>
            <a:r>
              <a:rPr lang="en-US" dirty="0" smtClean="0"/>
              <a:t>Y </a:t>
            </a:r>
            <a:r>
              <a:rPr lang="en-US" dirty="0" err="1" smtClean="0"/>
              <a:t>tiene</a:t>
            </a:r>
            <a:r>
              <a:rPr lang="en-US" dirty="0" smtClean="0"/>
              <a:t> </a:t>
            </a:r>
            <a:r>
              <a:rPr lang="en-US" dirty="0" err="1" smtClean="0"/>
              <a:t>lugar</a:t>
            </a:r>
            <a:r>
              <a:rPr lang="en-US" dirty="0" smtClean="0"/>
              <a:t> la crisis </a:t>
            </a:r>
            <a:r>
              <a:rPr lang="en-US" dirty="0" err="1" smtClean="0"/>
              <a:t>petrolera</a:t>
            </a:r>
            <a:r>
              <a:rPr lang="en-US" dirty="0" smtClean="0"/>
              <a:t> </a:t>
            </a:r>
            <a:r>
              <a:rPr lang="en-US" dirty="0" err="1" smtClean="0"/>
              <a:t>mundial</a:t>
            </a:r>
            <a:r>
              <a:rPr lang="en-US" dirty="0" smtClean="0"/>
              <a:t> de la OPEC.</a:t>
            </a:r>
            <a:r>
              <a:rPr lang="en-US" b="1" dirty="0">
                <a:ea typeface="ＭＳ Ｐゴシック"/>
                <a:cs typeface="ＭＳ Ｐゴシック"/>
              </a:rPr>
              <a:t> </a:t>
            </a:r>
            <a:endParaRPr lang="en-US" b="1" dirty="0" smtClean="0">
              <a:ea typeface="ＭＳ Ｐゴシック"/>
              <a:cs typeface="ＭＳ Ｐゴシック"/>
            </a:endParaRPr>
          </a:p>
          <a:p>
            <a:pPr marL="285750" indent="-285750" algn="just">
              <a:buFont typeface="Arial" panose="020B0604020202020204" pitchFamily="34" charset="0"/>
              <a:buChar char="•"/>
            </a:pPr>
            <a:r>
              <a:rPr lang="en-US" dirty="0" err="1" smtClean="0">
                <a:solidFill>
                  <a:srgbClr val="9933FF"/>
                </a:solidFill>
                <a:ea typeface="ＭＳ Ｐゴシック"/>
                <a:cs typeface="ＭＳ Ｐゴシック"/>
              </a:rPr>
              <a:t>En</a:t>
            </a:r>
            <a:r>
              <a:rPr lang="en-US" dirty="0" smtClean="0">
                <a:solidFill>
                  <a:srgbClr val="9933FF"/>
                </a:solidFill>
                <a:ea typeface="ＭＳ Ｐゴシック"/>
                <a:cs typeface="ＭＳ Ｐゴシック"/>
              </a:rPr>
              <a:t> 1974 </a:t>
            </a:r>
            <a:r>
              <a:rPr lang="en-US" dirty="0">
                <a:solidFill>
                  <a:srgbClr val="9933FF"/>
                </a:solidFill>
                <a:ea typeface="ＭＳ Ｐゴシック"/>
                <a:cs typeface="ＭＳ Ｐゴシック"/>
              </a:rPr>
              <a:t>Mario Molina y Sherwood Rowland publican </a:t>
            </a:r>
            <a:r>
              <a:rPr lang="en-US" dirty="0" err="1">
                <a:solidFill>
                  <a:srgbClr val="9933FF"/>
                </a:solidFill>
                <a:ea typeface="ＭＳ Ｐゴシック"/>
                <a:cs typeface="ＭＳ Ｐゴシック"/>
              </a:rPr>
              <a:t>su</a:t>
            </a:r>
            <a:r>
              <a:rPr lang="en-US" dirty="0">
                <a:solidFill>
                  <a:srgbClr val="9933FF"/>
                </a:solidFill>
                <a:ea typeface="ＭＳ Ｐゴシック"/>
                <a:cs typeface="ＭＳ Ｐゴシック"/>
              </a:rPr>
              <a:t> </a:t>
            </a:r>
            <a:r>
              <a:rPr lang="en-US" dirty="0" err="1">
                <a:solidFill>
                  <a:srgbClr val="9933FF"/>
                </a:solidFill>
                <a:ea typeface="ＭＳ Ｐゴシック"/>
                <a:cs typeface="ＭＳ Ｐゴシック"/>
              </a:rPr>
              <a:t>estudio</a:t>
            </a:r>
            <a:r>
              <a:rPr lang="en-US" dirty="0">
                <a:solidFill>
                  <a:srgbClr val="9933FF"/>
                </a:solidFill>
                <a:ea typeface="ＭＳ Ｐゴシック"/>
                <a:cs typeface="ＭＳ Ｐゴシック"/>
              </a:rPr>
              <a:t> </a:t>
            </a:r>
            <a:r>
              <a:rPr lang="en-US" dirty="0" err="1">
                <a:solidFill>
                  <a:srgbClr val="9933FF"/>
                </a:solidFill>
                <a:ea typeface="ＭＳ Ｐゴシック"/>
                <a:cs typeface="ＭＳ Ｐゴシック"/>
              </a:rPr>
              <a:t>sobre</a:t>
            </a:r>
            <a:r>
              <a:rPr lang="en-US" dirty="0">
                <a:solidFill>
                  <a:srgbClr val="9933FF"/>
                </a:solidFill>
                <a:ea typeface="ＭＳ Ｐゴシック"/>
                <a:cs typeface="ＭＳ Ｐゴシック"/>
              </a:rPr>
              <a:t> el </a:t>
            </a:r>
            <a:r>
              <a:rPr lang="en-US" dirty="0" err="1">
                <a:solidFill>
                  <a:srgbClr val="9933FF"/>
                </a:solidFill>
                <a:ea typeface="ＭＳ Ｐゴシック"/>
                <a:cs typeface="ＭＳ Ｐゴシック"/>
              </a:rPr>
              <a:t>daño</a:t>
            </a:r>
            <a:r>
              <a:rPr lang="en-US" dirty="0">
                <a:solidFill>
                  <a:srgbClr val="9933FF"/>
                </a:solidFill>
                <a:ea typeface="ＭＳ Ｐゴシック"/>
                <a:cs typeface="ＭＳ Ｐゴシック"/>
              </a:rPr>
              <a:t> a la </a:t>
            </a:r>
            <a:r>
              <a:rPr lang="en-US" dirty="0" err="1">
                <a:solidFill>
                  <a:srgbClr val="9933FF"/>
                </a:solidFill>
                <a:ea typeface="ＭＳ Ｐゴシック"/>
                <a:cs typeface="ＭＳ Ｐゴシック"/>
              </a:rPr>
              <a:t>capa</a:t>
            </a:r>
            <a:r>
              <a:rPr lang="en-US" dirty="0">
                <a:solidFill>
                  <a:srgbClr val="9933FF"/>
                </a:solidFill>
                <a:ea typeface="ＭＳ Ｐゴシック"/>
                <a:cs typeface="ＭＳ Ｐゴシック"/>
              </a:rPr>
              <a:t> de </a:t>
            </a:r>
            <a:r>
              <a:rPr lang="en-US" dirty="0" err="1">
                <a:solidFill>
                  <a:srgbClr val="9933FF"/>
                </a:solidFill>
                <a:ea typeface="ＭＳ Ｐゴシック"/>
                <a:cs typeface="ＭＳ Ｐゴシック"/>
              </a:rPr>
              <a:t>ozono</a:t>
            </a:r>
            <a:r>
              <a:rPr lang="en-US" dirty="0">
                <a:solidFill>
                  <a:srgbClr val="9933FF"/>
                </a:solidFill>
                <a:ea typeface="ＭＳ Ｐゴシック"/>
                <a:cs typeface="ＭＳ Ｐゴシック"/>
              </a:rPr>
              <a:t> </a:t>
            </a:r>
            <a:r>
              <a:rPr lang="en-US" dirty="0" err="1">
                <a:solidFill>
                  <a:srgbClr val="9933FF"/>
                </a:solidFill>
                <a:ea typeface="ＭＳ Ｐゴシック"/>
                <a:cs typeface="ＭＳ Ｐゴシック"/>
              </a:rPr>
              <a:t>por</a:t>
            </a:r>
            <a:r>
              <a:rPr lang="en-US" dirty="0">
                <a:solidFill>
                  <a:srgbClr val="9933FF"/>
                </a:solidFill>
                <a:ea typeface="ＭＳ Ｐゴシック"/>
                <a:cs typeface="ＭＳ Ｐゴシック"/>
              </a:rPr>
              <a:t> </a:t>
            </a:r>
            <a:r>
              <a:rPr lang="en-US" dirty="0" err="1">
                <a:solidFill>
                  <a:srgbClr val="9933FF"/>
                </a:solidFill>
                <a:ea typeface="ＭＳ Ｐゴシック"/>
                <a:cs typeface="ＭＳ Ｐゴシック"/>
              </a:rPr>
              <a:t>los</a:t>
            </a:r>
            <a:r>
              <a:rPr lang="en-US" dirty="0">
                <a:solidFill>
                  <a:srgbClr val="9933FF"/>
                </a:solidFill>
                <a:ea typeface="ＭＳ Ｐゴシック"/>
                <a:cs typeface="ＭＳ Ｐゴシック"/>
              </a:rPr>
              <a:t> CFC</a:t>
            </a:r>
          </a:p>
          <a:p>
            <a:pPr marL="285750" indent="-285750">
              <a:buFont typeface="Arial" panose="020B0604020202020204" pitchFamily="34" charset="0"/>
              <a:buChar char="•"/>
            </a:pPr>
            <a:endParaRPr lang="es-ES" dirty="0"/>
          </a:p>
          <a:p>
            <a:endParaRPr lang="es-ES" sz="16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988840"/>
            <a:ext cx="2878453"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22078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10244" name="Text Box 4"/>
          <p:cNvSpPr txBox="1">
            <a:spLocks noChangeArrowheads="1"/>
          </p:cNvSpPr>
          <p:nvPr/>
        </p:nvSpPr>
        <p:spPr bwMode="auto">
          <a:xfrm>
            <a:off x="0" y="0"/>
            <a:ext cx="5786438" cy="413073"/>
          </a:xfrm>
          <a:prstGeom prst="rect">
            <a:avLst/>
          </a:prstGeom>
          <a:solidFill>
            <a:srgbClr val="C9C9C9"/>
          </a:solidFill>
          <a:ln w="9525">
            <a:noFill/>
            <a:miter lim="800000"/>
            <a:headEnd/>
            <a:tailEnd/>
          </a:ln>
        </p:spPr>
        <p:txBody>
          <a:bodyPr lIns="104278" tIns="52139" rIns="104278" bIns="52139">
            <a:spAutoFit/>
          </a:bodyPr>
          <a:lstStyle/>
          <a:p>
            <a:pPr defTabSz="1042988" eaLnBrk="0" hangingPunct="0"/>
            <a:r>
              <a:rPr lang="es-ES" sz="2000" dirty="0" smtClean="0">
                <a:ea typeface="ＭＳ Ｐゴシック"/>
                <a:cs typeface="Arial" pitchFamily="34" charset="0"/>
              </a:rPr>
              <a:t>La segunda oleada (1980-1990’s)</a:t>
            </a:r>
            <a:endParaRPr lang="es-ES" sz="2000" dirty="0">
              <a:ea typeface="ＭＳ Ｐゴシック"/>
              <a:cs typeface="Arial" pitchFamily="34" charset="0"/>
            </a:endParaRPr>
          </a:p>
        </p:txBody>
      </p:sp>
      <p:sp>
        <p:nvSpPr>
          <p:cNvPr id="10245" name="4 Rectángulo"/>
          <p:cNvSpPr>
            <a:spLocks noChangeArrowheads="1"/>
          </p:cNvSpPr>
          <p:nvPr/>
        </p:nvSpPr>
        <p:spPr bwMode="auto">
          <a:xfrm>
            <a:off x="314442" y="1268760"/>
            <a:ext cx="5398690" cy="3908762"/>
          </a:xfrm>
          <a:prstGeom prst="rect">
            <a:avLst/>
          </a:prstGeom>
          <a:noFill/>
          <a:ln w="9525">
            <a:noFill/>
            <a:miter lim="800000"/>
            <a:headEnd/>
            <a:tailEnd/>
          </a:ln>
        </p:spPr>
        <p:txBody>
          <a:bodyPr wrap="square">
            <a:spAutoFit/>
          </a:bodyPr>
          <a:lstStyle/>
          <a:p>
            <a:pPr marL="285750" indent="-285750" algn="just">
              <a:buFont typeface="Arial" panose="020B0604020202020204" pitchFamily="34" charset="0"/>
              <a:buChar char="•"/>
            </a:pPr>
            <a:r>
              <a:rPr lang="en-US" dirty="0" smtClean="0"/>
              <a:t>Una </a:t>
            </a:r>
            <a:r>
              <a:rPr lang="en-US" dirty="0" err="1" smtClean="0"/>
              <a:t>serie</a:t>
            </a:r>
            <a:r>
              <a:rPr lang="en-US" dirty="0" smtClean="0"/>
              <a:t> de crisis </a:t>
            </a:r>
            <a:r>
              <a:rPr lang="en-US" dirty="0" err="1" smtClean="0"/>
              <a:t>ambientales</a:t>
            </a:r>
            <a:r>
              <a:rPr lang="en-US" dirty="0" smtClean="0"/>
              <a:t> </a:t>
            </a:r>
            <a:r>
              <a:rPr lang="en-US" dirty="0" err="1" smtClean="0"/>
              <a:t>como</a:t>
            </a:r>
            <a:r>
              <a:rPr lang="en-US" dirty="0" smtClean="0"/>
              <a:t> Chernobyl y Bhopal </a:t>
            </a:r>
            <a:r>
              <a:rPr lang="en-US" dirty="0" err="1" smtClean="0"/>
              <a:t>generaron</a:t>
            </a:r>
            <a:r>
              <a:rPr lang="en-US" dirty="0" smtClean="0"/>
              <a:t> mayor </a:t>
            </a:r>
            <a:r>
              <a:rPr lang="en-US" dirty="0" err="1" smtClean="0"/>
              <a:t>consciencia</a:t>
            </a:r>
            <a:r>
              <a:rPr lang="en-US" dirty="0" smtClean="0"/>
              <a:t> </a:t>
            </a:r>
            <a:r>
              <a:rPr lang="en-US" dirty="0" err="1" smtClean="0"/>
              <a:t>ambiental</a:t>
            </a:r>
            <a:r>
              <a:rPr lang="en-US" dirty="0" smtClean="0"/>
              <a:t> y de </a:t>
            </a:r>
            <a:r>
              <a:rPr lang="en-US" dirty="0" err="1" smtClean="0"/>
              <a:t>seguridad</a:t>
            </a:r>
            <a:r>
              <a:rPr lang="en-US" dirty="0" smtClean="0"/>
              <a:t> </a:t>
            </a:r>
            <a:r>
              <a:rPr lang="en-US" dirty="0" err="1" smtClean="0"/>
              <a:t>laboral</a:t>
            </a:r>
            <a:r>
              <a:rPr lang="en-US" dirty="0" smtClean="0"/>
              <a:t>.</a:t>
            </a:r>
            <a:endParaRPr lang="en-US" dirty="0"/>
          </a:p>
          <a:p>
            <a:pPr marL="285750" indent="-285750" algn="just">
              <a:buFont typeface="Arial" panose="020B0604020202020204" pitchFamily="34" charset="0"/>
              <a:buChar char="•"/>
            </a:pPr>
            <a:r>
              <a:rPr lang="en-US" dirty="0" err="1" smtClean="0"/>
              <a:t>Inician</a:t>
            </a:r>
            <a:r>
              <a:rPr lang="en-US" dirty="0" smtClean="0"/>
              <a:t> </a:t>
            </a:r>
            <a:r>
              <a:rPr lang="en-US" dirty="0" err="1" smtClean="0"/>
              <a:t>los</a:t>
            </a:r>
            <a:r>
              <a:rPr lang="en-US" dirty="0" smtClean="0"/>
              <a:t> </a:t>
            </a:r>
            <a:r>
              <a:rPr lang="en-US" dirty="0" err="1" smtClean="0"/>
              <a:t>primeros</a:t>
            </a:r>
            <a:r>
              <a:rPr lang="en-US" dirty="0" smtClean="0"/>
              <a:t> </a:t>
            </a:r>
            <a:r>
              <a:rPr lang="en-US" dirty="0" err="1" smtClean="0"/>
              <a:t>diseños</a:t>
            </a:r>
            <a:r>
              <a:rPr lang="en-US" dirty="0" smtClean="0"/>
              <a:t> </a:t>
            </a:r>
            <a:r>
              <a:rPr lang="en-US" dirty="0" err="1" smtClean="0"/>
              <a:t>amigables</a:t>
            </a:r>
            <a:r>
              <a:rPr lang="en-US" dirty="0" smtClean="0"/>
              <a:t> con el </a:t>
            </a:r>
            <a:r>
              <a:rPr lang="en-US" dirty="0" err="1" smtClean="0"/>
              <a:t>ambiente</a:t>
            </a:r>
            <a:r>
              <a:rPr lang="en-US" dirty="0" smtClean="0"/>
              <a:t>.</a:t>
            </a:r>
            <a:endParaRPr lang="en-US" dirty="0"/>
          </a:p>
          <a:p>
            <a:pPr marL="285750" indent="-285750" algn="just">
              <a:buFont typeface="Arial" panose="020B0604020202020204" pitchFamily="34" charset="0"/>
              <a:buChar char="•"/>
            </a:pPr>
            <a:r>
              <a:rPr lang="en-US" dirty="0" err="1">
                <a:solidFill>
                  <a:srgbClr val="9933FF"/>
                </a:solidFill>
              </a:rPr>
              <a:t>En</a:t>
            </a:r>
            <a:r>
              <a:rPr lang="en-US" dirty="0">
                <a:solidFill>
                  <a:srgbClr val="9933FF"/>
                </a:solidFill>
              </a:rPr>
              <a:t> 1988 se </a:t>
            </a:r>
            <a:r>
              <a:rPr lang="en-US" dirty="0" err="1">
                <a:solidFill>
                  <a:srgbClr val="9933FF"/>
                </a:solidFill>
              </a:rPr>
              <a:t>publica</a:t>
            </a:r>
            <a:r>
              <a:rPr lang="en-US" dirty="0">
                <a:solidFill>
                  <a:srgbClr val="9933FF"/>
                </a:solidFill>
              </a:rPr>
              <a:t> </a:t>
            </a:r>
            <a:r>
              <a:rPr lang="en-US" i="1" dirty="0">
                <a:solidFill>
                  <a:srgbClr val="9933FF"/>
                </a:solidFill>
              </a:rPr>
              <a:t>The Green Consumer Guide</a:t>
            </a:r>
            <a:r>
              <a:rPr lang="en-US" dirty="0">
                <a:solidFill>
                  <a:srgbClr val="9933FF"/>
                </a:solidFill>
              </a:rPr>
              <a:t> </a:t>
            </a:r>
            <a:r>
              <a:rPr lang="en-US" dirty="0" smtClean="0">
                <a:solidFill>
                  <a:srgbClr val="9933FF"/>
                </a:solidFill>
              </a:rPr>
              <a:t> y se </a:t>
            </a:r>
            <a:r>
              <a:rPr lang="en-US" dirty="0" err="1" smtClean="0">
                <a:solidFill>
                  <a:srgbClr val="9933FF"/>
                </a:solidFill>
              </a:rPr>
              <a:t>acuña</a:t>
            </a:r>
            <a:r>
              <a:rPr lang="en-US" dirty="0" smtClean="0">
                <a:solidFill>
                  <a:srgbClr val="9933FF"/>
                </a:solidFill>
              </a:rPr>
              <a:t> el </a:t>
            </a:r>
            <a:r>
              <a:rPr lang="en-US" dirty="0" err="1" smtClean="0">
                <a:solidFill>
                  <a:srgbClr val="9933FF"/>
                </a:solidFill>
              </a:rPr>
              <a:t>término</a:t>
            </a:r>
            <a:r>
              <a:rPr lang="en-US" dirty="0" smtClean="0">
                <a:solidFill>
                  <a:srgbClr val="9933FF"/>
                </a:solidFill>
              </a:rPr>
              <a:t> </a:t>
            </a:r>
            <a:r>
              <a:rPr lang="en-US" i="1" dirty="0" smtClean="0">
                <a:solidFill>
                  <a:srgbClr val="9933FF"/>
                </a:solidFill>
              </a:rPr>
              <a:t>Greenwashing</a:t>
            </a:r>
            <a:r>
              <a:rPr lang="en-US" dirty="0" smtClean="0">
                <a:solidFill>
                  <a:srgbClr val="9933FF"/>
                </a:solidFill>
              </a:rPr>
              <a:t> para </a:t>
            </a:r>
            <a:r>
              <a:rPr lang="en-US" dirty="0" err="1" smtClean="0">
                <a:solidFill>
                  <a:srgbClr val="9933FF"/>
                </a:solidFill>
              </a:rPr>
              <a:t>proteger</a:t>
            </a:r>
            <a:r>
              <a:rPr lang="en-US" dirty="0" smtClean="0">
                <a:solidFill>
                  <a:srgbClr val="9933FF"/>
                </a:solidFill>
              </a:rPr>
              <a:t> a </a:t>
            </a:r>
            <a:r>
              <a:rPr lang="en-US" dirty="0" err="1" smtClean="0">
                <a:solidFill>
                  <a:srgbClr val="9933FF"/>
                </a:solidFill>
              </a:rPr>
              <a:t>los</a:t>
            </a:r>
            <a:r>
              <a:rPr lang="en-US" dirty="0" smtClean="0">
                <a:solidFill>
                  <a:srgbClr val="9933FF"/>
                </a:solidFill>
              </a:rPr>
              <a:t> </a:t>
            </a:r>
            <a:r>
              <a:rPr lang="en-US" dirty="0" err="1" smtClean="0">
                <a:solidFill>
                  <a:srgbClr val="9933FF"/>
                </a:solidFill>
              </a:rPr>
              <a:t>consumidores</a:t>
            </a:r>
            <a:r>
              <a:rPr lang="en-US" dirty="0" smtClean="0">
                <a:solidFill>
                  <a:srgbClr val="9933FF"/>
                </a:solidFill>
              </a:rPr>
              <a:t> de </a:t>
            </a:r>
            <a:r>
              <a:rPr lang="en-US" dirty="0" err="1" smtClean="0">
                <a:solidFill>
                  <a:srgbClr val="9933FF"/>
                </a:solidFill>
              </a:rPr>
              <a:t>empresas</a:t>
            </a:r>
            <a:r>
              <a:rPr lang="en-US" dirty="0" smtClean="0">
                <a:solidFill>
                  <a:srgbClr val="9933FF"/>
                </a:solidFill>
              </a:rPr>
              <a:t> </a:t>
            </a:r>
            <a:r>
              <a:rPr lang="en-US" dirty="0" err="1" smtClean="0">
                <a:solidFill>
                  <a:srgbClr val="9933FF"/>
                </a:solidFill>
              </a:rPr>
              <a:t>poco</a:t>
            </a:r>
            <a:r>
              <a:rPr lang="en-US" dirty="0" smtClean="0">
                <a:solidFill>
                  <a:srgbClr val="9933FF"/>
                </a:solidFill>
              </a:rPr>
              <a:t> </a:t>
            </a:r>
            <a:r>
              <a:rPr lang="en-US" dirty="0" err="1" smtClean="0">
                <a:solidFill>
                  <a:srgbClr val="9933FF"/>
                </a:solidFill>
              </a:rPr>
              <a:t>escrupulosas</a:t>
            </a:r>
            <a:r>
              <a:rPr lang="en-US" dirty="0" smtClean="0">
                <a:solidFill>
                  <a:srgbClr val="9933FF"/>
                </a:solidFill>
              </a:rPr>
              <a:t>.</a:t>
            </a:r>
          </a:p>
          <a:p>
            <a:pPr marL="285750" indent="-285750" algn="just">
              <a:buFont typeface="Arial" panose="020B0604020202020204" pitchFamily="34" charset="0"/>
              <a:buChar char="•"/>
            </a:pPr>
            <a:r>
              <a:rPr lang="es-ES" dirty="0" smtClean="0"/>
              <a:t>El </a:t>
            </a:r>
            <a:r>
              <a:rPr lang="es-ES" dirty="0" err="1" smtClean="0"/>
              <a:t>térmido</a:t>
            </a:r>
            <a:r>
              <a:rPr lang="es-ES" dirty="0" smtClean="0"/>
              <a:t> </a:t>
            </a:r>
            <a:r>
              <a:rPr lang="es-ES" dirty="0" err="1" smtClean="0"/>
              <a:t>ecodiseño</a:t>
            </a:r>
            <a:r>
              <a:rPr lang="es-ES" dirty="0" smtClean="0"/>
              <a:t> toma preponderancia</a:t>
            </a:r>
            <a:endParaRPr lang="es-ES" dirty="0"/>
          </a:p>
          <a:p>
            <a:pPr marL="285750" indent="-285750" algn="just">
              <a:buFont typeface="Arial" panose="020B0604020202020204" pitchFamily="34" charset="0"/>
              <a:buChar char="•"/>
            </a:pPr>
            <a:r>
              <a:rPr lang="en-US" dirty="0" smtClean="0">
                <a:solidFill>
                  <a:srgbClr val="9933FF"/>
                </a:solidFill>
              </a:rPr>
              <a:t>Se </a:t>
            </a:r>
            <a:r>
              <a:rPr lang="en-US" dirty="0" err="1" smtClean="0">
                <a:solidFill>
                  <a:srgbClr val="9933FF"/>
                </a:solidFill>
              </a:rPr>
              <a:t>empieza</a:t>
            </a:r>
            <a:r>
              <a:rPr lang="en-US" dirty="0" smtClean="0">
                <a:solidFill>
                  <a:srgbClr val="9933FF"/>
                </a:solidFill>
              </a:rPr>
              <a:t> a </a:t>
            </a:r>
            <a:r>
              <a:rPr lang="en-US" dirty="0" err="1" smtClean="0">
                <a:solidFill>
                  <a:srgbClr val="9933FF"/>
                </a:solidFill>
              </a:rPr>
              <a:t>dar</a:t>
            </a:r>
            <a:r>
              <a:rPr lang="en-US" dirty="0" smtClean="0">
                <a:solidFill>
                  <a:srgbClr val="9933FF"/>
                </a:solidFill>
              </a:rPr>
              <a:t> </a:t>
            </a:r>
            <a:r>
              <a:rPr lang="en-US" dirty="0" err="1" smtClean="0">
                <a:solidFill>
                  <a:srgbClr val="9933FF"/>
                </a:solidFill>
              </a:rPr>
              <a:t>uso</a:t>
            </a:r>
            <a:r>
              <a:rPr lang="en-US" dirty="0" smtClean="0">
                <a:solidFill>
                  <a:srgbClr val="9933FF"/>
                </a:solidFill>
              </a:rPr>
              <a:t> a </a:t>
            </a:r>
            <a:r>
              <a:rPr lang="en-US" dirty="0" err="1" smtClean="0">
                <a:solidFill>
                  <a:srgbClr val="9933FF"/>
                </a:solidFill>
              </a:rPr>
              <a:t>los</a:t>
            </a:r>
            <a:r>
              <a:rPr lang="en-US" dirty="0" smtClean="0">
                <a:solidFill>
                  <a:srgbClr val="9933FF"/>
                </a:solidFill>
              </a:rPr>
              <a:t> </a:t>
            </a:r>
            <a:r>
              <a:rPr lang="en-US" dirty="0" err="1" smtClean="0">
                <a:solidFill>
                  <a:srgbClr val="9933FF"/>
                </a:solidFill>
              </a:rPr>
              <a:t>Análisis</a:t>
            </a:r>
            <a:r>
              <a:rPr lang="en-US" dirty="0" smtClean="0">
                <a:solidFill>
                  <a:srgbClr val="9933FF"/>
                </a:solidFill>
              </a:rPr>
              <a:t> de </a:t>
            </a:r>
            <a:r>
              <a:rPr lang="en-US" dirty="0" err="1" smtClean="0">
                <a:solidFill>
                  <a:srgbClr val="9933FF"/>
                </a:solidFill>
              </a:rPr>
              <a:t>Ciclo</a:t>
            </a:r>
            <a:r>
              <a:rPr lang="en-US" dirty="0" smtClean="0">
                <a:solidFill>
                  <a:srgbClr val="9933FF"/>
                </a:solidFill>
              </a:rPr>
              <a:t> de Vida (ACV) </a:t>
            </a:r>
            <a:r>
              <a:rPr lang="en-US" dirty="0" err="1" smtClean="0">
                <a:solidFill>
                  <a:srgbClr val="9933FF"/>
                </a:solidFill>
              </a:rPr>
              <a:t>aplicados</a:t>
            </a:r>
            <a:r>
              <a:rPr lang="en-US" dirty="0" smtClean="0">
                <a:solidFill>
                  <a:srgbClr val="9933FF"/>
                </a:solidFill>
              </a:rPr>
              <a:t> a </a:t>
            </a:r>
            <a:r>
              <a:rPr lang="en-US" dirty="0" err="1" smtClean="0">
                <a:solidFill>
                  <a:srgbClr val="9933FF"/>
                </a:solidFill>
              </a:rPr>
              <a:t>productos</a:t>
            </a:r>
            <a:r>
              <a:rPr lang="en-US" dirty="0" smtClean="0">
                <a:solidFill>
                  <a:srgbClr val="9933FF"/>
                </a:solidFill>
              </a:rPr>
              <a:t> de </a:t>
            </a:r>
            <a:r>
              <a:rPr lang="en-US" dirty="0" err="1" smtClean="0">
                <a:solidFill>
                  <a:srgbClr val="9933FF"/>
                </a:solidFill>
              </a:rPr>
              <a:t>diseño</a:t>
            </a:r>
            <a:r>
              <a:rPr lang="en-US" dirty="0" smtClean="0">
                <a:solidFill>
                  <a:srgbClr val="9933FF"/>
                </a:solidFill>
              </a:rPr>
              <a:t>.</a:t>
            </a:r>
          </a:p>
          <a:p>
            <a:r>
              <a:rPr lang="en-US" sz="1600" dirty="0"/>
              <a:t/>
            </a:r>
            <a:br>
              <a:rPr lang="en-US" sz="1600" dirty="0"/>
            </a:br>
            <a:endParaRPr lang="es-ES" sz="16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59" y="1534560"/>
            <a:ext cx="2899311" cy="3855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26658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10244" name="Text Box 4"/>
          <p:cNvSpPr txBox="1">
            <a:spLocks noChangeArrowheads="1"/>
          </p:cNvSpPr>
          <p:nvPr/>
        </p:nvSpPr>
        <p:spPr bwMode="auto">
          <a:xfrm>
            <a:off x="0" y="0"/>
            <a:ext cx="5786438" cy="413073"/>
          </a:xfrm>
          <a:prstGeom prst="rect">
            <a:avLst/>
          </a:prstGeom>
          <a:solidFill>
            <a:srgbClr val="C9C9C9"/>
          </a:solidFill>
          <a:ln w="9525">
            <a:noFill/>
            <a:miter lim="800000"/>
            <a:headEnd/>
            <a:tailEnd/>
          </a:ln>
        </p:spPr>
        <p:txBody>
          <a:bodyPr lIns="104278" tIns="52139" rIns="104278" bIns="52139">
            <a:spAutoFit/>
          </a:bodyPr>
          <a:lstStyle/>
          <a:p>
            <a:pPr defTabSz="1042988" eaLnBrk="0" hangingPunct="0"/>
            <a:r>
              <a:rPr lang="es-ES" sz="2000" dirty="0" smtClean="0">
                <a:ea typeface="ＭＳ Ｐゴシック"/>
                <a:cs typeface="Arial" pitchFamily="34" charset="0"/>
              </a:rPr>
              <a:t>La tercera oleada (1990-2000’s)</a:t>
            </a:r>
            <a:endParaRPr lang="es-ES" sz="2000" dirty="0">
              <a:ea typeface="ＭＳ Ｐゴシック"/>
              <a:cs typeface="Arial" pitchFamily="34" charset="0"/>
            </a:endParaRPr>
          </a:p>
        </p:txBody>
      </p:sp>
      <p:sp>
        <p:nvSpPr>
          <p:cNvPr id="10245" name="4 Rectángulo"/>
          <p:cNvSpPr>
            <a:spLocks noChangeArrowheads="1"/>
          </p:cNvSpPr>
          <p:nvPr/>
        </p:nvSpPr>
        <p:spPr bwMode="auto">
          <a:xfrm>
            <a:off x="325438" y="785813"/>
            <a:ext cx="5398690" cy="5262979"/>
          </a:xfrm>
          <a:prstGeom prst="rect">
            <a:avLst/>
          </a:prstGeom>
          <a:noFill/>
          <a:ln w="9525">
            <a:noFill/>
            <a:miter lim="800000"/>
            <a:headEnd/>
            <a:tailEnd/>
          </a:ln>
        </p:spPr>
        <p:txBody>
          <a:bodyPr wrap="square">
            <a:spAutoFit/>
          </a:bodyPr>
          <a:lstStyle/>
          <a:p>
            <a:pPr marL="285750" indent="-285750" algn="just">
              <a:buFont typeface="Arial" panose="020B0604020202020204" pitchFamily="34" charset="0"/>
              <a:buChar char="•"/>
            </a:pPr>
            <a:r>
              <a:rPr lang="en-US" sz="1600" dirty="0" err="1" smtClean="0">
                <a:solidFill>
                  <a:srgbClr val="9933FF"/>
                </a:solidFill>
              </a:rPr>
              <a:t>En</a:t>
            </a:r>
            <a:r>
              <a:rPr lang="en-US" sz="1600" dirty="0" smtClean="0">
                <a:solidFill>
                  <a:srgbClr val="9933FF"/>
                </a:solidFill>
              </a:rPr>
              <a:t> 1987 se </a:t>
            </a:r>
            <a:r>
              <a:rPr lang="en-US" sz="1600" dirty="0" err="1" smtClean="0">
                <a:solidFill>
                  <a:srgbClr val="9933FF"/>
                </a:solidFill>
              </a:rPr>
              <a:t>publica</a:t>
            </a:r>
            <a:r>
              <a:rPr lang="en-US" sz="1600" dirty="0" smtClean="0">
                <a:solidFill>
                  <a:srgbClr val="9933FF"/>
                </a:solidFill>
              </a:rPr>
              <a:t> el </a:t>
            </a:r>
            <a:r>
              <a:rPr lang="en-US" sz="1600" dirty="0" err="1" smtClean="0">
                <a:solidFill>
                  <a:srgbClr val="9933FF"/>
                </a:solidFill>
              </a:rPr>
              <a:t>reporte</a:t>
            </a:r>
            <a:r>
              <a:rPr lang="en-US" sz="1600" dirty="0" smtClean="0">
                <a:solidFill>
                  <a:srgbClr val="9933FF"/>
                </a:solidFill>
              </a:rPr>
              <a:t> </a:t>
            </a:r>
            <a:r>
              <a:rPr lang="en-US" sz="1600" dirty="0" err="1" smtClean="0">
                <a:solidFill>
                  <a:srgbClr val="9933FF"/>
                </a:solidFill>
              </a:rPr>
              <a:t>Brundtland</a:t>
            </a:r>
            <a:r>
              <a:rPr lang="en-US" sz="1600" dirty="0" smtClean="0">
                <a:solidFill>
                  <a:srgbClr val="9933FF"/>
                </a:solidFill>
              </a:rPr>
              <a:t>  Report, ‘</a:t>
            </a:r>
            <a:r>
              <a:rPr lang="en-US" sz="1600" dirty="0" err="1" smtClean="0">
                <a:solidFill>
                  <a:srgbClr val="9933FF"/>
                </a:solidFill>
              </a:rPr>
              <a:t>Nuestro</a:t>
            </a:r>
            <a:r>
              <a:rPr lang="en-US" sz="1600" dirty="0" smtClean="0">
                <a:solidFill>
                  <a:srgbClr val="9933FF"/>
                </a:solidFill>
              </a:rPr>
              <a:t> </a:t>
            </a:r>
            <a:r>
              <a:rPr lang="en-US" sz="1600" dirty="0" err="1" smtClean="0">
                <a:solidFill>
                  <a:srgbClr val="9933FF"/>
                </a:solidFill>
              </a:rPr>
              <a:t>Futuro</a:t>
            </a:r>
            <a:r>
              <a:rPr lang="en-US" sz="1600" dirty="0" smtClean="0">
                <a:solidFill>
                  <a:srgbClr val="9933FF"/>
                </a:solidFill>
              </a:rPr>
              <a:t> </a:t>
            </a:r>
            <a:r>
              <a:rPr lang="en-US" sz="1600" dirty="0" err="1" smtClean="0">
                <a:solidFill>
                  <a:srgbClr val="9933FF"/>
                </a:solidFill>
              </a:rPr>
              <a:t>Común</a:t>
            </a:r>
            <a:r>
              <a:rPr lang="en-US" sz="1600" dirty="0" smtClean="0">
                <a:solidFill>
                  <a:srgbClr val="9933FF"/>
                </a:solidFill>
              </a:rPr>
              <a:t>’ </a:t>
            </a:r>
            <a:r>
              <a:rPr lang="en-US" sz="1600" dirty="0" err="1" smtClean="0">
                <a:solidFill>
                  <a:srgbClr val="9933FF"/>
                </a:solidFill>
              </a:rPr>
              <a:t>generado</a:t>
            </a:r>
            <a:r>
              <a:rPr lang="en-US" sz="1600" dirty="0" smtClean="0">
                <a:solidFill>
                  <a:srgbClr val="9933FF"/>
                </a:solidFill>
              </a:rPr>
              <a:t> </a:t>
            </a:r>
            <a:r>
              <a:rPr lang="en-US" sz="1600" dirty="0" err="1" smtClean="0">
                <a:solidFill>
                  <a:srgbClr val="9933FF"/>
                </a:solidFill>
              </a:rPr>
              <a:t>por</a:t>
            </a:r>
            <a:r>
              <a:rPr lang="en-US" sz="1600" dirty="0" smtClean="0">
                <a:solidFill>
                  <a:srgbClr val="9933FF"/>
                </a:solidFill>
              </a:rPr>
              <a:t> World  </a:t>
            </a:r>
            <a:r>
              <a:rPr lang="en-US" sz="1600" dirty="0">
                <a:solidFill>
                  <a:srgbClr val="9933FF"/>
                </a:solidFill>
              </a:rPr>
              <a:t>Commission  on  Environment  and  </a:t>
            </a:r>
            <a:r>
              <a:rPr lang="en-US" sz="1600" dirty="0" smtClean="0">
                <a:solidFill>
                  <a:srgbClr val="9933FF"/>
                </a:solidFill>
              </a:rPr>
              <a:t>Development, que </a:t>
            </a:r>
            <a:r>
              <a:rPr lang="en-US" sz="1600" dirty="0" err="1" smtClean="0">
                <a:solidFill>
                  <a:srgbClr val="9933FF"/>
                </a:solidFill>
              </a:rPr>
              <a:t>introdujo</a:t>
            </a:r>
            <a:r>
              <a:rPr lang="en-US" sz="1600" dirty="0" smtClean="0">
                <a:solidFill>
                  <a:srgbClr val="9933FF"/>
                </a:solidFill>
              </a:rPr>
              <a:t> el </a:t>
            </a:r>
            <a:r>
              <a:rPr lang="en-US" sz="1600" dirty="0" err="1" smtClean="0">
                <a:solidFill>
                  <a:srgbClr val="9933FF"/>
                </a:solidFill>
              </a:rPr>
              <a:t>término</a:t>
            </a:r>
            <a:r>
              <a:rPr lang="en-US" sz="1600" dirty="0" smtClean="0">
                <a:solidFill>
                  <a:srgbClr val="9933FF"/>
                </a:solidFill>
              </a:rPr>
              <a:t> “</a:t>
            </a:r>
            <a:r>
              <a:rPr lang="en-US" sz="1600" dirty="0" err="1" smtClean="0">
                <a:solidFill>
                  <a:srgbClr val="9933FF"/>
                </a:solidFill>
              </a:rPr>
              <a:t>desarrollo</a:t>
            </a:r>
            <a:r>
              <a:rPr lang="en-US" sz="1600" dirty="0" smtClean="0">
                <a:solidFill>
                  <a:srgbClr val="9933FF"/>
                </a:solidFill>
              </a:rPr>
              <a:t> </a:t>
            </a:r>
            <a:r>
              <a:rPr lang="en-US" sz="1600" dirty="0" err="1" smtClean="0">
                <a:solidFill>
                  <a:srgbClr val="9933FF"/>
                </a:solidFill>
              </a:rPr>
              <a:t>sustentable</a:t>
            </a:r>
            <a:r>
              <a:rPr lang="en-US" sz="1600" dirty="0" smtClean="0">
                <a:solidFill>
                  <a:srgbClr val="9933FF"/>
                </a:solidFill>
              </a:rPr>
              <a:t>.” </a:t>
            </a:r>
          </a:p>
          <a:p>
            <a:pPr marL="285750" indent="-285750" algn="just">
              <a:buFont typeface="Arial" panose="020B0604020202020204" pitchFamily="34" charset="0"/>
              <a:buChar char="•"/>
            </a:pPr>
            <a:r>
              <a:rPr lang="en-US" sz="1600" dirty="0" smtClean="0"/>
              <a:t>Se </a:t>
            </a:r>
            <a:r>
              <a:rPr lang="en-US" sz="1600" dirty="0" err="1" smtClean="0"/>
              <a:t>mueve</a:t>
            </a:r>
            <a:r>
              <a:rPr lang="en-US" sz="1600" dirty="0" smtClean="0"/>
              <a:t> la agenda a </a:t>
            </a:r>
            <a:r>
              <a:rPr lang="en-US" sz="1600" dirty="0" err="1" smtClean="0"/>
              <a:t>generación</a:t>
            </a:r>
            <a:r>
              <a:rPr lang="en-US" sz="1600" dirty="0" smtClean="0"/>
              <a:t> de </a:t>
            </a:r>
            <a:r>
              <a:rPr lang="en-US" sz="1600" dirty="0" err="1" smtClean="0"/>
              <a:t>servicios</a:t>
            </a:r>
            <a:r>
              <a:rPr lang="en-US" sz="1600" dirty="0" smtClean="0"/>
              <a:t> </a:t>
            </a:r>
            <a:r>
              <a:rPr lang="en-US" sz="1600" dirty="0" err="1" smtClean="0"/>
              <a:t>en</a:t>
            </a:r>
            <a:r>
              <a:rPr lang="en-US" sz="1600" dirty="0" smtClean="0"/>
              <a:t> </a:t>
            </a:r>
            <a:r>
              <a:rPr lang="en-US" sz="1600" dirty="0" err="1" smtClean="0"/>
              <a:t>lugar</a:t>
            </a:r>
            <a:r>
              <a:rPr lang="en-US" sz="1600" dirty="0" smtClean="0"/>
              <a:t> de </a:t>
            </a:r>
            <a:r>
              <a:rPr lang="en-US" sz="1600" dirty="0" err="1" smtClean="0"/>
              <a:t>producción</a:t>
            </a:r>
            <a:r>
              <a:rPr lang="en-US" sz="1600" dirty="0" smtClean="0"/>
              <a:t> de </a:t>
            </a:r>
            <a:r>
              <a:rPr lang="en-US" sz="1600" dirty="0" err="1" smtClean="0"/>
              <a:t>objetos</a:t>
            </a:r>
            <a:endParaRPr lang="en-US" sz="1600" dirty="0" smtClean="0"/>
          </a:p>
          <a:p>
            <a:pPr marL="285750" indent="-285750" algn="just">
              <a:buFont typeface="Arial" panose="020B0604020202020204" pitchFamily="34" charset="0"/>
              <a:buChar char="•"/>
            </a:pPr>
            <a:r>
              <a:rPr lang="es-ES" sz="1600" dirty="0" smtClean="0">
                <a:solidFill>
                  <a:srgbClr val="9933FF"/>
                </a:solidFill>
              </a:rPr>
              <a:t>Se incluyen consideraciones sociales en el diseño s</a:t>
            </a:r>
            <a:r>
              <a:rPr lang="en-US" sz="1600" dirty="0" err="1" smtClean="0">
                <a:solidFill>
                  <a:srgbClr val="9933FF"/>
                </a:solidFill>
              </a:rPr>
              <a:t>ustentable</a:t>
            </a:r>
            <a:r>
              <a:rPr lang="en-US" sz="1600" dirty="0" smtClean="0">
                <a:solidFill>
                  <a:srgbClr val="9933FF"/>
                </a:solidFill>
              </a:rPr>
              <a:t> </a:t>
            </a:r>
            <a:r>
              <a:rPr lang="en-US" sz="1600" dirty="0" err="1" smtClean="0">
                <a:solidFill>
                  <a:srgbClr val="9933FF"/>
                </a:solidFill>
              </a:rPr>
              <a:t>como</a:t>
            </a:r>
            <a:r>
              <a:rPr lang="en-US" sz="1600" dirty="0" smtClean="0">
                <a:solidFill>
                  <a:srgbClr val="9933FF"/>
                </a:solidFill>
              </a:rPr>
              <a:t> </a:t>
            </a:r>
            <a:r>
              <a:rPr lang="en-US" sz="1600" dirty="0" err="1" smtClean="0">
                <a:solidFill>
                  <a:srgbClr val="9933FF"/>
                </a:solidFill>
              </a:rPr>
              <a:t>inequidad</a:t>
            </a:r>
            <a:r>
              <a:rPr lang="en-US" sz="1600" dirty="0" smtClean="0">
                <a:solidFill>
                  <a:srgbClr val="9933FF"/>
                </a:solidFill>
              </a:rPr>
              <a:t> y </a:t>
            </a:r>
            <a:r>
              <a:rPr lang="en-US" sz="1600" dirty="0" err="1" smtClean="0">
                <a:solidFill>
                  <a:srgbClr val="9933FF"/>
                </a:solidFill>
              </a:rPr>
              <a:t>ética</a:t>
            </a:r>
            <a:endParaRPr lang="en-US" sz="1600" dirty="0">
              <a:solidFill>
                <a:srgbClr val="9933FF"/>
              </a:solidFill>
            </a:endParaRPr>
          </a:p>
          <a:p>
            <a:pPr marL="285750" indent="-285750" algn="just">
              <a:buFont typeface="Arial" panose="020B0604020202020204" pitchFamily="34" charset="0"/>
              <a:buChar char="•"/>
            </a:pPr>
            <a:r>
              <a:rPr lang="es-MX" sz="1600" dirty="0" smtClean="0"/>
              <a:t>En 1997 se firma El </a:t>
            </a:r>
            <a:r>
              <a:rPr lang="es-MX" sz="1600" dirty="0"/>
              <a:t>Protocolo de </a:t>
            </a:r>
            <a:r>
              <a:rPr lang="es-MX" sz="1600" dirty="0" err="1"/>
              <a:t>Kyoto</a:t>
            </a:r>
            <a:r>
              <a:rPr lang="es-MX" sz="1600" dirty="0"/>
              <a:t> </a:t>
            </a:r>
            <a:r>
              <a:rPr lang="es-MX" sz="1600" dirty="0" smtClean="0"/>
              <a:t>para </a:t>
            </a:r>
            <a:r>
              <a:rPr lang="es-MX" sz="1600" dirty="0"/>
              <a:t>reducir el número de emisiones de gases invernadero: CO2, CH4, NO, + 3 tipos de gases </a:t>
            </a:r>
            <a:r>
              <a:rPr lang="es-MX" sz="1600" dirty="0" err="1"/>
              <a:t>fluorinados</a:t>
            </a:r>
            <a:r>
              <a:rPr lang="es-MX" sz="1600" dirty="0" smtClean="0"/>
              <a:t>.</a:t>
            </a:r>
          </a:p>
          <a:p>
            <a:pPr marL="285750" indent="-285750" algn="just">
              <a:buFont typeface="Arial" panose="020B0604020202020204" pitchFamily="34" charset="0"/>
              <a:buChar char="•"/>
            </a:pPr>
            <a:r>
              <a:rPr lang="es-ES" sz="1600" dirty="0" smtClean="0">
                <a:solidFill>
                  <a:srgbClr val="9933FF"/>
                </a:solidFill>
              </a:rPr>
              <a:t>En </a:t>
            </a:r>
            <a:r>
              <a:rPr lang="en-GB" sz="1600" b="1" dirty="0" smtClean="0">
                <a:solidFill>
                  <a:srgbClr val="9933FF"/>
                </a:solidFill>
                <a:ea typeface="ＭＳ Ｐゴシック"/>
                <a:cs typeface="ＭＳ Ｐゴシック"/>
              </a:rPr>
              <a:t>2002</a:t>
            </a:r>
            <a:r>
              <a:rPr lang="en-GB" sz="1600" dirty="0" smtClean="0">
                <a:solidFill>
                  <a:srgbClr val="9933FF"/>
                </a:solidFill>
                <a:ea typeface="ＭＳ Ｐゴシック"/>
                <a:cs typeface="ＭＳ Ｐゴシック"/>
              </a:rPr>
              <a:t> </a:t>
            </a:r>
            <a:r>
              <a:rPr lang="en-GB" sz="1600" dirty="0">
                <a:solidFill>
                  <a:srgbClr val="9933FF"/>
                </a:solidFill>
                <a:ea typeface="ＭＳ Ｐゴシック"/>
                <a:cs typeface="ＭＳ Ｐゴシック"/>
              </a:rPr>
              <a:t>- </a:t>
            </a:r>
            <a:r>
              <a:rPr lang="es-ES" sz="1600" dirty="0">
                <a:solidFill>
                  <a:srgbClr val="9933FF"/>
                </a:solidFill>
                <a:ea typeface="ＭＳ Ｐゴシック"/>
                <a:cs typeface="ＭＳ Ｐゴシック"/>
              </a:rPr>
              <a:t> La </a:t>
            </a:r>
            <a:r>
              <a:rPr lang="es-ES" sz="1600" b="1" dirty="0">
                <a:solidFill>
                  <a:srgbClr val="9933FF"/>
                </a:solidFill>
                <a:ea typeface="ＭＳ Ｐゴシック"/>
                <a:cs typeface="ＭＳ Ｐゴシック"/>
              </a:rPr>
              <a:t>Cumbre de la Tierra II  </a:t>
            </a:r>
            <a:r>
              <a:rPr lang="es-ES" sz="1600" dirty="0">
                <a:solidFill>
                  <a:srgbClr val="9933FF"/>
                </a:solidFill>
                <a:ea typeface="ＭＳ Ｐゴシック"/>
                <a:cs typeface="ＭＳ Ｐゴシック"/>
              </a:rPr>
              <a:t>tiene lugar en Johannesburgo, Sudáfrica.  También se le conoce como ‘</a:t>
            </a:r>
            <a:r>
              <a:rPr lang="es-ES" sz="1600" b="1" dirty="0">
                <a:solidFill>
                  <a:srgbClr val="9933FF"/>
                </a:solidFill>
                <a:ea typeface="ＭＳ Ｐゴシック"/>
                <a:cs typeface="ＭＳ Ｐゴシック"/>
              </a:rPr>
              <a:t>Río+10 -  Cumbre Mundial sobre  el Desarrollo Sustentable –‘gente, planeta </a:t>
            </a:r>
            <a:r>
              <a:rPr lang="en-GB" sz="1600" b="1" dirty="0" err="1">
                <a:solidFill>
                  <a:srgbClr val="9933FF"/>
                </a:solidFill>
                <a:ea typeface="ＭＳ Ｐゴシック"/>
                <a:cs typeface="ＭＳ Ｐゴシック"/>
              </a:rPr>
              <a:t>prosperidad</a:t>
            </a:r>
            <a:r>
              <a:rPr lang="en-GB" sz="1600" b="1" dirty="0">
                <a:solidFill>
                  <a:srgbClr val="9933FF"/>
                </a:solidFill>
                <a:ea typeface="ＭＳ Ｐゴシック"/>
                <a:cs typeface="ＭＳ Ｐゴシック"/>
              </a:rPr>
              <a:t>’</a:t>
            </a:r>
            <a:r>
              <a:rPr lang="en-US" sz="1600" b="1" dirty="0">
                <a:solidFill>
                  <a:srgbClr val="9933FF"/>
                </a:solidFill>
                <a:ea typeface="ＭＳ Ｐゴシック"/>
                <a:cs typeface="ＭＳ Ｐゴシック"/>
              </a:rPr>
              <a:t> </a:t>
            </a:r>
          </a:p>
          <a:p>
            <a:pPr marL="285750" indent="-285750">
              <a:buFont typeface="Arial" panose="020B0604020202020204" pitchFamily="34" charset="0"/>
              <a:buChar char="•"/>
            </a:pPr>
            <a:r>
              <a:rPr lang="es-ES" sz="1600" dirty="0" smtClean="0"/>
              <a:t>En 2015 se firma el acuerdo de París donde 195 países se comprometen a reducir sus emisiones contaminantes.</a:t>
            </a:r>
            <a:endParaRPr lang="es-MX" sz="1600" dirty="0"/>
          </a:p>
          <a:p>
            <a:r>
              <a:rPr lang="en-US" sz="1600" dirty="0" smtClean="0"/>
              <a:t/>
            </a:r>
            <a:br>
              <a:rPr lang="en-US" sz="1600" dirty="0" smtClean="0"/>
            </a:br>
            <a:endParaRPr lang="es-ES" sz="1600" dirty="0"/>
          </a:p>
        </p:txBody>
      </p:sp>
      <p:pic>
        <p:nvPicPr>
          <p:cNvPr id="5" name="Imagen 1"/>
          <p:cNvPicPr>
            <a:picLocks noChangeAspect="1"/>
          </p:cNvPicPr>
          <p:nvPr/>
        </p:nvPicPr>
        <p:blipFill>
          <a:blip r:embed="rId3"/>
          <a:stretch>
            <a:fillRect/>
          </a:stretch>
        </p:blipFill>
        <p:spPr>
          <a:xfrm>
            <a:off x="6084168" y="1772816"/>
            <a:ext cx="2708920" cy="2708920"/>
          </a:xfrm>
          <a:prstGeom prst="rect">
            <a:avLst/>
          </a:prstGeom>
        </p:spPr>
      </p:pic>
    </p:spTree>
    <p:extLst>
      <p:ext uri="{BB962C8B-B14F-4D97-AF65-F5344CB8AC3E}">
        <p14:creationId xmlns:p14="http://schemas.microsoft.com/office/powerpoint/2010/main" val="11834169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6148" name="Text Box 3"/>
          <p:cNvSpPr txBox="1">
            <a:spLocks noChangeArrowheads="1"/>
          </p:cNvSpPr>
          <p:nvPr/>
        </p:nvSpPr>
        <p:spPr bwMode="auto">
          <a:xfrm>
            <a:off x="469900" y="928688"/>
            <a:ext cx="8245475" cy="1644650"/>
          </a:xfrm>
          <a:prstGeom prst="rect">
            <a:avLst/>
          </a:prstGeom>
          <a:solidFill>
            <a:srgbClr val="C9C9C9"/>
          </a:solidFill>
          <a:ln w="9525">
            <a:solidFill>
              <a:schemeClr val="accent1"/>
            </a:solidFill>
            <a:miter lim="800000"/>
            <a:headEnd/>
            <a:tailEnd/>
          </a:ln>
        </p:spPr>
        <p:txBody>
          <a:bodyPr lIns="104278" tIns="52139" rIns="104278" bIns="52139">
            <a:spAutoFit/>
          </a:bodyPr>
          <a:lstStyle/>
          <a:p>
            <a:pPr defTabSz="1042988"/>
            <a:r>
              <a:rPr lang="es-ES" sz="2300" dirty="0">
                <a:ea typeface="ＭＳ Ｐゴシック"/>
                <a:cs typeface="ＭＳ Ｐゴシック"/>
              </a:rPr>
              <a:t>La definición del reporte </a:t>
            </a:r>
            <a:r>
              <a:rPr lang="es-ES" sz="2300" dirty="0" err="1">
                <a:ea typeface="ＭＳ Ｐゴシック"/>
                <a:cs typeface="ＭＳ Ｐゴシック"/>
              </a:rPr>
              <a:t>Brundtland</a:t>
            </a:r>
            <a:r>
              <a:rPr lang="es-ES" sz="2300" dirty="0">
                <a:ea typeface="ＭＳ Ｐゴシック"/>
                <a:cs typeface="ＭＳ Ｐゴシック"/>
              </a:rPr>
              <a:t> (1987) considera que:</a:t>
            </a:r>
          </a:p>
          <a:p>
            <a:pPr algn="just" defTabSz="1042988"/>
            <a:endParaRPr lang="es-ES" sz="2300" dirty="0">
              <a:ea typeface="ＭＳ Ｐゴシック"/>
              <a:cs typeface="ＭＳ Ｐゴシック"/>
            </a:endParaRPr>
          </a:p>
          <a:p>
            <a:pPr algn="just" defTabSz="1042988"/>
            <a:r>
              <a:rPr lang="es-ES" dirty="0">
                <a:ea typeface="ＭＳ Ｐゴシック"/>
                <a:cs typeface="ＭＳ Ｐゴシック"/>
              </a:rPr>
              <a:t>El Desarrollo Sustentable es el desarrollo que resuelve las necesidades del presente sin comprometer la habilidad de futuras generaciones para resolver sus propias necesidades. </a:t>
            </a:r>
            <a:endParaRPr lang="en-GB" dirty="0">
              <a:ea typeface="ＭＳ Ｐゴシック"/>
              <a:cs typeface="ＭＳ Ｐゴシック"/>
            </a:endParaRPr>
          </a:p>
        </p:txBody>
      </p:sp>
      <p:sp>
        <p:nvSpPr>
          <p:cNvPr id="6149" name="Text Box 4"/>
          <p:cNvSpPr txBox="1">
            <a:spLocks noChangeArrowheads="1"/>
          </p:cNvSpPr>
          <p:nvPr/>
        </p:nvSpPr>
        <p:spPr bwMode="auto">
          <a:xfrm>
            <a:off x="469900" y="2928938"/>
            <a:ext cx="8674100" cy="2598737"/>
          </a:xfrm>
          <a:prstGeom prst="rect">
            <a:avLst/>
          </a:prstGeom>
          <a:noFill/>
          <a:ln w="9525">
            <a:noFill/>
            <a:miter lim="800000"/>
            <a:headEnd/>
            <a:tailEnd/>
          </a:ln>
        </p:spPr>
        <p:txBody>
          <a:bodyPr lIns="104278" tIns="52139" rIns="104278" bIns="52139">
            <a:spAutoFit/>
          </a:bodyPr>
          <a:lstStyle/>
          <a:p>
            <a:pPr marL="390525" indent="-390525" defTabSz="1042988"/>
            <a:r>
              <a:rPr lang="es-ES">
                <a:ea typeface="ＭＳ Ｐゴシック"/>
                <a:cs typeface="ＭＳ Ｐゴシック"/>
              </a:rPr>
              <a:t>Esta definición contiene dos conceptos claves:</a:t>
            </a:r>
          </a:p>
          <a:p>
            <a:pPr marL="390525" indent="-390525" defTabSz="1042988"/>
            <a:endParaRPr lang="es-ES">
              <a:ea typeface="ＭＳ Ｐゴシック"/>
              <a:cs typeface="ＭＳ Ｐゴシック"/>
            </a:endParaRPr>
          </a:p>
          <a:p>
            <a:pPr marL="390525" indent="-390525" defTabSz="1042988">
              <a:buFontTx/>
              <a:buAutoNum type="arabicPeriod"/>
            </a:pPr>
            <a:r>
              <a:rPr lang="es-ES">
                <a:solidFill>
                  <a:srgbClr val="6600FF"/>
                </a:solidFill>
                <a:ea typeface="ＭＳ Ｐゴシック"/>
                <a:cs typeface="ＭＳ Ｐゴシック"/>
              </a:rPr>
              <a:t>El concepto de las necesidades, en particular las necesidades esenciales de las regiones más desfavorecidas del mundo, </a:t>
            </a:r>
            <a:r>
              <a:rPr lang="es-ES">
                <a:ea typeface="ＭＳ Ｐゴシック"/>
                <a:cs typeface="ＭＳ Ｐゴシック"/>
              </a:rPr>
              <a:t>a las cuales se les debe dar la prioridad; y:</a:t>
            </a:r>
          </a:p>
          <a:p>
            <a:pPr marL="390525" indent="-390525" defTabSz="1042988">
              <a:buFontTx/>
              <a:buChar char="•"/>
            </a:pPr>
            <a:endParaRPr lang="es-ES">
              <a:ea typeface="ＭＳ Ｐゴシック"/>
              <a:cs typeface="ＭＳ Ｐゴシック"/>
            </a:endParaRPr>
          </a:p>
          <a:p>
            <a:pPr marL="390525" indent="-390525" defTabSz="1042988"/>
            <a:r>
              <a:rPr lang="es-ES">
                <a:ea typeface="ＭＳ Ｐゴシック"/>
                <a:cs typeface="ＭＳ Ｐゴシック"/>
              </a:rPr>
              <a:t>2. 	</a:t>
            </a:r>
            <a:r>
              <a:rPr lang="es-ES">
                <a:solidFill>
                  <a:srgbClr val="6600FF"/>
                </a:solidFill>
                <a:ea typeface="ＭＳ Ｐゴシック"/>
                <a:cs typeface="ＭＳ Ｐゴシック"/>
              </a:rPr>
              <a:t>La idea de las limitaciones </a:t>
            </a:r>
            <a:r>
              <a:rPr lang="es-ES">
                <a:ea typeface="ＭＳ Ｐゴシック"/>
                <a:cs typeface="ＭＳ Ｐゴシック"/>
              </a:rPr>
              <a:t>impuestas por los estados de la tecnología y las estructuras sociales a la habilidad del medio ambiente para proveer soluciones a necesidades presentes y futuras.</a:t>
            </a:r>
            <a:endParaRPr lang="en-US">
              <a:ea typeface="ＭＳ Ｐゴシック"/>
              <a:cs typeface="ＭＳ Ｐゴシック"/>
            </a:endParaRPr>
          </a:p>
        </p:txBody>
      </p:sp>
      <p:sp>
        <p:nvSpPr>
          <p:cNvPr id="6150" name="Text Box 5"/>
          <p:cNvSpPr txBox="1">
            <a:spLocks noChangeArrowheads="1"/>
          </p:cNvSpPr>
          <p:nvPr/>
        </p:nvSpPr>
        <p:spPr bwMode="auto">
          <a:xfrm>
            <a:off x="3603625" y="5786438"/>
            <a:ext cx="5540375" cy="503237"/>
          </a:xfrm>
          <a:prstGeom prst="rect">
            <a:avLst/>
          </a:prstGeom>
          <a:noFill/>
          <a:ln w="9525">
            <a:noFill/>
            <a:miter lim="800000"/>
            <a:headEnd/>
            <a:tailEnd/>
          </a:ln>
        </p:spPr>
        <p:txBody>
          <a:bodyPr lIns="104278" tIns="52139" rIns="104278" bIns="52139">
            <a:spAutoFit/>
          </a:bodyPr>
          <a:lstStyle/>
          <a:p>
            <a:pPr defTabSz="1042988"/>
            <a:r>
              <a:rPr lang="en-GB" sz="1400">
                <a:ea typeface="ＭＳ Ｐゴシック"/>
                <a:cs typeface="ＭＳ Ｐゴシック"/>
              </a:rPr>
              <a:t>The World Commission on Environment and Development (1987), </a:t>
            </a:r>
            <a:r>
              <a:rPr lang="en-GB" sz="1400" i="1">
                <a:ea typeface="ＭＳ Ｐゴシック"/>
                <a:cs typeface="ＭＳ Ｐゴシック"/>
              </a:rPr>
              <a:t>Our Common Future</a:t>
            </a:r>
            <a:r>
              <a:rPr lang="en-GB" sz="1400">
                <a:ea typeface="ＭＳ Ｐゴシック"/>
                <a:cs typeface="ＭＳ Ｐゴシック"/>
              </a:rPr>
              <a:t>. Oxford: Oxford University Press: 44</a:t>
            </a:r>
            <a:endParaRPr lang="en-US" sz="1400">
              <a:ea typeface="ＭＳ Ｐゴシック"/>
              <a:cs typeface="ＭＳ Ｐゴシック"/>
            </a:endParaRPr>
          </a:p>
        </p:txBody>
      </p:sp>
      <p:sp>
        <p:nvSpPr>
          <p:cNvPr id="6151" name="Text Box 3"/>
          <p:cNvSpPr txBox="1">
            <a:spLocks noChangeArrowheads="1"/>
          </p:cNvSpPr>
          <p:nvPr/>
        </p:nvSpPr>
        <p:spPr bwMode="auto">
          <a:xfrm>
            <a:off x="0" y="0"/>
            <a:ext cx="4873625" cy="458788"/>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n-US" sz="2300" dirty="0">
                <a:ea typeface="ＭＳ Ｐゴシック"/>
                <a:cs typeface="ＭＳ Ｐゴシック"/>
              </a:rPr>
              <a:t>¿</a:t>
            </a:r>
            <a:r>
              <a:rPr lang="es-ES" sz="2300" dirty="0">
                <a:ea typeface="ＭＳ Ｐゴシック"/>
                <a:cs typeface="ＭＳ Ｐゴシック"/>
              </a:rPr>
              <a:t>Qué</a:t>
            </a:r>
            <a:r>
              <a:rPr lang="en-US" sz="2300" dirty="0">
                <a:ea typeface="ＭＳ Ｐゴシック"/>
                <a:cs typeface="ＭＳ Ｐゴシック"/>
              </a:rPr>
              <a:t> </a:t>
            </a:r>
            <a:r>
              <a:rPr lang="es-ES" sz="2300" dirty="0">
                <a:ea typeface="ＭＳ Ｐゴシック"/>
                <a:cs typeface="ＭＳ Ｐゴシック"/>
              </a:rPr>
              <a:t>es</a:t>
            </a:r>
            <a:r>
              <a:rPr lang="en-US" sz="2300" dirty="0">
                <a:ea typeface="ＭＳ Ｐゴシック"/>
                <a:cs typeface="ＭＳ Ｐゴシック"/>
              </a:rPr>
              <a:t> el</a:t>
            </a:r>
            <a:r>
              <a:rPr lang="es-ES" sz="2300" dirty="0">
                <a:ea typeface="ＭＳ Ｐゴシック"/>
                <a:cs typeface="ＭＳ Ｐゴシック"/>
              </a:rPr>
              <a:t> Desarrollo Sustentable</a:t>
            </a:r>
            <a:r>
              <a:rPr lang="en-US" sz="2300" dirty="0">
                <a:ea typeface="ＭＳ Ｐゴシック"/>
                <a:cs typeface="ＭＳ Ｐゴシック"/>
              </a:rPr>
              <a:t>?</a:t>
            </a:r>
          </a:p>
        </p:txBody>
      </p:sp>
    </p:spTree>
    <p:extLst>
      <p:ext uri="{BB962C8B-B14F-4D97-AF65-F5344CB8AC3E}">
        <p14:creationId xmlns:p14="http://schemas.microsoft.com/office/powerpoint/2010/main" val="32215669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8196" name="Text Box 4"/>
          <p:cNvSpPr txBox="1">
            <a:spLocks noChangeArrowheads="1"/>
          </p:cNvSpPr>
          <p:nvPr/>
        </p:nvSpPr>
        <p:spPr bwMode="auto">
          <a:xfrm>
            <a:off x="0" y="571500"/>
            <a:ext cx="1663700" cy="750888"/>
          </a:xfrm>
          <a:prstGeom prst="rect">
            <a:avLst/>
          </a:prstGeom>
          <a:noFill/>
          <a:ln w="9525">
            <a:noFill/>
            <a:miter lim="800000"/>
            <a:headEnd/>
            <a:tailEnd/>
          </a:ln>
        </p:spPr>
        <p:txBody>
          <a:bodyPr wrap="none" lIns="104278" tIns="52139" rIns="104278" bIns="52139">
            <a:spAutoFit/>
          </a:bodyPr>
          <a:lstStyle/>
          <a:p>
            <a:pPr algn="r" defTabSz="1042988"/>
            <a:r>
              <a:rPr lang="es-ES" sz="2100" b="1">
                <a:solidFill>
                  <a:srgbClr val="FF6600"/>
                </a:solidFill>
                <a:ea typeface="ＭＳ Ｐゴシック"/>
                <a:cs typeface="ＭＳ Ｐゴシック"/>
              </a:rPr>
              <a:t>Desarrollo</a:t>
            </a:r>
          </a:p>
          <a:p>
            <a:pPr algn="r" defTabSz="1042988"/>
            <a:r>
              <a:rPr lang="en-GB" sz="2100" b="1">
                <a:solidFill>
                  <a:srgbClr val="FF6600"/>
                </a:solidFill>
                <a:ea typeface="ＭＳ Ｐゴシック"/>
                <a:cs typeface="ＭＳ Ｐゴシック"/>
              </a:rPr>
              <a:t>Económico</a:t>
            </a:r>
            <a:endParaRPr lang="en-US" sz="2100" b="1">
              <a:solidFill>
                <a:srgbClr val="FF6600"/>
              </a:solidFill>
              <a:ea typeface="ＭＳ Ｐゴシック"/>
              <a:cs typeface="ＭＳ Ｐゴシック"/>
            </a:endParaRPr>
          </a:p>
        </p:txBody>
      </p:sp>
      <p:sp>
        <p:nvSpPr>
          <p:cNvPr id="8197" name="Oval 5"/>
          <p:cNvSpPr>
            <a:spLocks noChangeAspect="1" noChangeArrowheads="1"/>
          </p:cNvSpPr>
          <p:nvPr/>
        </p:nvSpPr>
        <p:spPr bwMode="auto">
          <a:xfrm rot="-3512966">
            <a:off x="3639343" y="462757"/>
            <a:ext cx="3967163" cy="4216400"/>
          </a:xfrm>
          <a:prstGeom prst="ellipse">
            <a:avLst/>
          </a:prstGeom>
          <a:noFill/>
          <a:ln w="38100">
            <a:solidFill>
              <a:srgbClr val="0070C0"/>
            </a:solidFill>
            <a:round/>
            <a:headEnd/>
            <a:tailEnd/>
          </a:ln>
        </p:spPr>
        <p:txBody>
          <a:bodyPr wrap="none" anchor="ctr"/>
          <a:lstStyle/>
          <a:p>
            <a:endParaRPr lang="es-ES"/>
          </a:p>
        </p:txBody>
      </p:sp>
      <p:sp>
        <p:nvSpPr>
          <p:cNvPr id="8198" name="Text Box 6"/>
          <p:cNvSpPr txBox="1">
            <a:spLocks noChangeArrowheads="1"/>
          </p:cNvSpPr>
          <p:nvPr/>
        </p:nvSpPr>
        <p:spPr bwMode="auto">
          <a:xfrm>
            <a:off x="7346950" y="642938"/>
            <a:ext cx="1797050" cy="750887"/>
          </a:xfrm>
          <a:prstGeom prst="rect">
            <a:avLst/>
          </a:prstGeom>
          <a:noFill/>
          <a:ln w="9525">
            <a:noFill/>
            <a:miter lim="800000"/>
            <a:headEnd/>
            <a:tailEnd/>
          </a:ln>
        </p:spPr>
        <p:txBody>
          <a:bodyPr wrap="none" lIns="104278" tIns="52139" rIns="104278" bIns="52139">
            <a:spAutoFit/>
          </a:bodyPr>
          <a:lstStyle/>
          <a:p>
            <a:pPr defTabSz="1042988"/>
            <a:r>
              <a:rPr lang="es-ES" sz="2100" b="1">
                <a:solidFill>
                  <a:srgbClr val="0070C0"/>
                </a:solidFill>
                <a:ea typeface="ＭＳ Ｐゴシック"/>
                <a:cs typeface="ＭＳ Ｐゴシック"/>
              </a:rPr>
              <a:t>Desarrollo</a:t>
            </a:r>
          </a:p>
          <a:p>
            <a:pPr defTabSz="1042988"/>
            <a:r>
              <a:rPr lang="es-ES" sz="2100" b="1">
                <a:solidFill>
                  <a:srgbClr val="0070C0"/>
                </a:solidFill>
                <a:ea typeface="ＭＳ Ｐゴシック"/>
                <a:cs typeface="ＭＳ Ｐゴシック"/>
              </a:rPr>
              <a:t>Comunitario</a:t>
            </a:r>
          </a:p>
        </p:txBody>
      </p:sp>
      <p:sp>
        <p:nvSpPr>
          <p:cNvPr id="8199" name="Oval 7"/>
          <p:cNvSpPr>
            <a:spLocks noChangeAspect="1" noChangeArrowheads="1"/>
          </p:cNvSpPr>
          <p:nvPr/>
        </p:nvSpPr>
        <p:spPr bwMode="auto">
          <a:xfrm rot="-3512966">
            <a:off x="2570956" y="2142332"/>
            <a:ext cx="3967163" cy="4216400"/>
          </a:xfrm>
          <a:prstGeom prst="ellipse">
            <a:avLst/>
          </a:prstGeom>
          <a:noFill/>
          <a:ln w="38100">
            <a:solidFill>
              <a:srgbClr val="92D050"/>
            </a:solidFill>
            <a:round/>
            <a:headEnd/>
            <a:tailEnd/>
          </a:ln>
        </p:spPr>
        <p:txBody>
          <a:bodyPr wrap="none" anchor="ctr"/>
          <a:lstStyle/>
          <a:p>
            <a:endParaRPr lang="es-ES"/>
          </a:p>
        </p:txBody>
      </p:sp>
      <p:sp>
        <p:nvSpPr>
          <p:cNvPr id="36" name="Text Box 8"/>
          <p:cNvSpPr txBox="1">
            <a:spLocks noChangeArrowheads="1"/>
          </p:cNvSpPr>
          <p:nvPr/>
        </p:nvSpPr>
        <p:spPr bwMode="auto">
          <a:xfrm>
            <a:off x="1357313" y="5429250"/>
            <a:ext cx="1616075" cy="750888"/>
          </a:xfrm>
          <a:prstGeom prst="rect">
            <a:avLst/>
          </a:prstGeom>
          <a:noFill/>
          <a:ln w="9525">
            <a:noFill/>
            <a:miter lim="800000"/>
            <a:headEnd/>
            <a:tailEnd/>
          </a:ln>
          <a:effectLst/>
        </p:spPr>
        <p:txBody>
          <a:bodyPr wrap="none" lIns="104278" tIns="52139" rIns="104278" bIns="52139">
            <a:spAutoFit/>
          </a:bodyPr>
          <a:lstStyle/>
          <a:p>
            <a:pPr defTabSz="1042988">
              <a:defRPr/>
            </a:pPr>
            <a:r>
              <a:rPr lang="es-ES" sz="2100" b="1" dirty="0">
                <a:solidFill>
                  <a:schemeClr val="accent3">
                    <a:lumMod val="75000"/>
                  </a:schemeClr>
                </a:solidFill>
                <a:latin typeface="Arial" charset="0"/>
                <a:ea typeface="ＭＳ Ｐゴシック" pitchFamily="80" charset="-128"/>
              </a:rPr>
              <a:t>Desarrollo </a:t>
            </a:r>
          </a:p>
          <a:p>
            <a:pPr defTabSz="1042988">
              <a:defRPr/>
            </a:pPr>
            <a:r>
              <a:rPr lang="es-ES" sz="2100" b="1" dirty="0">
                <a:solidFill>
                  <a:schemeClr val="accent3">
                    <a:lumMod val="75000"/>
                  </a:schemeClr>
                </a:solidFill>
                <a:latin typeface="Arial" charset="0"/>
                <a:ea typeface="ＭＳ Ｐゴシック" pitchFamily="80" charset="-128"/>
              </a:rPr>
              <a:t>Ecológico</a:t>
            </a:r>
          </a:p>
        </p:txBody>
      </p:sp>
      <p:sp>
        <p:nvSpPr>
          <p:cNvPr id="8201" name="Text Box 9"/>
          <p:cNvSpPr txBox="1">
            <a:spLocks noChangeArrowheads="1"/>
          </p:cNvSpPr>
          <p:nvPr/>
        </p:nvSpPr>
        <p:spPr bwMode="auto">
          <a:xfrm>
            <a:off x="6000750" y="0"/>
            <a:ext cx="2940050" cy="658813"/>
          </a:xfrm>
          <a:prstGeom prst="rect">
            <a:avLst/>
          </a:prstGeom>
          <a:noFill/>
          <a:ln w="9525">
            <a:noFill/>
            <a:miter lim="800000"/>
            <a:headEnd/>
            <a:tailEnd/>
          </a:ln>
        </p:spPr>
        <p:txBody>
          <a:bodyPr lIns="104278" tIns="52139" rIns="104278" bIns="52139">
            <a:spAutoFit/>
          </a:bodyPr>
          <a:lstStyle/>
          <a:p>
            <a:pPr defTabSz="1042988"/>
            <a:r>
              <a:rPr lang="es-ES">
                <a:latin typeface="Courier New" pitchFamily="49" charset="0"/>
                <a:ea typeface="ＭＳ Ｐゴシック"/>
                <a:cs typeface="ＭＳ Ｐゴシック"/>
              </a:rPr>
              <a:t>Desarrollo Económico</a:t>
            </a:r>
          </a:p>
          <a:p>
            <a:pPr defTabSz="1042988"/>
            <a:r>
              <a:rPr lang="es-ES">
                <a:latin typeface="Courier New" pitchFamily="49" charset="0"/>
                <a:ea typeface="ＭＳ Ｐゴシック"/>
                <a:cs typeface="ＭＳ Ｐゴシック"/>
              </a:rPr>
              <a:t>Comunitario</a:t>
            </a:r>
          </a:p>
        </p:txBody>
      </p:sp>
      <p:sp>
        <p:nvSpPr>
          <p:cNvPr id="8202" name="Text Box 10"/>
          <p:cNvSpPr txBox="1">
            <a:spLocks noChangeArrowheads="1"/>
          </p:cNvSpPr>
          <p:nvPr/>
        </p:nvSpPr>
        <p:spPr bwMode="auto">
          <a:xfrm>
            <a:off x="7651750" y="4533900"/>
            <a:ext cx="1455738" cy="658813"/>
          </a:xfrm>
          <a:prstGeom prst="rect">
            <a:avLst/>
          </a:prstGeom>
          <a:noFill/>
          <a:ln w="9525">
            <a:noFill/>
            <a:miter lim="800000"/>
            <a:headEnd/>
            <a:tailEnd/>
          </a:ln>
        </p:spPr>
        <p:txBody>
          <a:bodyPr lIns="104278" tIns="52139" rIns="104278" bIns="52139">
            <a:spAutoFit/>
          </a:bodyPr>
          <a:lstStyle/>
          <a:p>
            <a:pPr defTabSz="1042988"/>
            <a:r>
              <a:rPr lang="en-GB">
                <a:latin typeface="Courier New" pitchFamily="49" charset="0"/>
                <a:ea typeface="ＭＳ Ｐゴシック"/>
                <a:cs typeface="ＭＳ Ｐゴシック"/>
              </a:rPr>
              <a:t>Ecología </a:t>
            </a:r>
          </a:p>
          <a:p>
            <a:pPr defTabSz="1042988"/>
            <a:r>
              <a:rPr lang="en-GB">
                <a:latin typeface="Courier New" pitchFamily="49" charset="0"/>
                <a:ea typeface="ＭＳ Ｐゴシック"/>
                <a:cs typeface="ＭＳ Ｐゴシック"/>
              </a:rPr>
              <a:t>Profunda</a:t>
            </a:r>
            <a:endParaRPr lang="en-US">
              <a:latin typeface="Courier New" pitchFamily="49" charset="0"/>
              <a:ea typeface="ＭＳ Ｐゴシック"/>
              <a:cs typeface="ＭＳ Ｐゴシック"/>
            </a:endParaRPr>
          </a:p>
        </p:txBody>
      </p:sp>
      <p:sp>
        <p:nvSpPr>
          <p:cNvPr id="8203" name="Text Box 11"/>
          <p:cNvSpPr txBox="1">
            <a:spLocks noChangeArrowheads="1"/>
          </p:cNvSpPr>
          <p:nvPr/>
        </p:nvSpPr>
        <p:spPr bwMode="auto">
          <a:xfrm>
            <a:off x="0" y="4403725"/>
            <a:ext cx="2495550" cy="382588"/>
          </a:xfrm>
          <a:prstGeom prst="rect">
            <a:avLst/>
          </a:prstGeom>
          <a:noFill/>
          <a:ln w="9525">
            <a:noFill/>
            <a:miter lim="800000"/>
            <a:headEnd/>
            <a:tailEnd/>
          </a:ln>
        </p:spPr>
        <p:txBody>
          <a:bodyPr lIns="104278" tIns="52139" rIns="104278" bIns="52139">
            <a:spAutoFit/>
          </a:bodyPr>
          <a:lstStyle/>
          <a:p>
            <a:pPr algn="ctr" defTabSz="1042988"/>
            <a:r>
              <a:rPr lang="es-ES">
                <a:latin typeface="Courier New" pitchFamily="49" charset="0"/>
                <a:ea typeface="ＭＳ Ｐゴシック"/>
                <a:cs typeface="ＭＳ Ｐゴシック"/>
              </a:rPr>
              <a:t>Conservadurismo</a:t>
            </a:r>
          </a:p>
        </p:txBody>
      </p:sp>
      <p:sp>
        <p:nvSpPr>
          <p:cNvPr id="8204" name="Text Box 12"/>
          <p:cNvSpPr txBox="1">
            <a:spLocks noChangeArrowheads="1"/>
          </p:cNvSpPr>
          <p:nvPr/>
        </p:nvSpPr>
        <p:spPr bwMode="auto">
          <a:xfrm>
            <a:off x="3578225" y="2514600"/>
            <a:ext cx="2019300" cy="750888"/>
          </a:xfrm>
          <a:prstGeom prst="rect">
            <a:avLst/>
          </a:prstGeom>
          <a:noFill/>
          <a:ln w="9525">
            <a:noFill/>
            <a:miter lim="800000"/>
            <a:headEnd/>
            <a:tailEnd/>
          </a:ln>
        </p:spPr>
        <p:txBody>
          <a:bodyPr lIns="104278" tIns="52139" rIns="104278" bIns="52139">
            <a:spAutoFit/>
          </a:bodyPr>
          <a:lstStyle/>
          <a:p>
            <a:pPr algn="ctr" defTabSz="1042988"/>
            <a:r>
              <a:rPr lang="es-ES" sz="2100" b="1">
                <a:ea typeface="ＭＳ Ｐゴシック"/>
                <a:cs typeface="ＭＳ Ｐゴシック"/>
              </a:rPr>
              <a:t>Desarrollo</a:t>
            </a:r>
          </a:p>
          <a:p>
            <a:pPr algn="ctr" defTabSz="1042988"/>
            <a:r>
              <a:rPr lang="es-ES" sz="2100" b="1">
                <a:ea typeface="ＭＳ Ｐゴシック"/>
                <a:cs typeface="ＭＳ Ｐゴシック"/>
              </a:rPr>
              <a:t>Sustentable</a:t>
            </a:r>
          </a:p>
        </p:txBody>
      </p:sp>
      <p:sp>
        <p:nvSpPr>
          <p:cNvPr id="8205" name="Oval 13"/>
          <p:cNvSpPr>
            <a:spLocks noChangeAspect="1" noChangeArrowheads="1"/>
          </p:cNvSpPr>
          <p:nvPr/>
        </p:nvSpPr>
        <p:spPr bwMode="auto">
          <a:xfrm rot="-3512966">
            <a:off x="2209007" y="407194"/>
            <a:ext cx="3967162" cy="4216400"/>
          </a:xfrm>
          <a:prstGeom prst="ellipse">
            <a:avLst/>
          </a:prstGeom>
          <a:noFill/>
          <a:ln w="38100">
            <a:noFill/>
            <a:round/>
            <a:headEnd/>
            <a:tailEnd/>
          </a:ln>
        </p:spPr>
        <p:txBody>
          <a:bodyPr wrap="none" anchor="ctr"/>
          <a:lstStyle/>
          <a:p>
            <a:endParaRPr lang="es-ES"/>
          </a:p>
        </p:txBody>
      </p:sp>
      <p:sp>
        <p:nvSpPr>
          <p:cNvPr id="8206" name="Line 14"/>
          <p:cNvSpPr>
            <a:spLocks noChangeShapeType="1"/>
          </p:cNvSpPr>
          <p:nvPr/>
        </p:nvSpPr>
        <p:spPr bwMode="auto">
          <a:xfrm flipH="1">
            <a:off x="4714875" y="571500"/>
            <a:ext cx="1500188" cy="785813"/>
          </a:xfrm>
          <a:prstGeom prst="line">
            <a:avLst/>
          </a:prstGeom>
          <a:noFill/>
          <a:ln w="9525">
            <a:solidFill>
              <a:schemeClr val="tx1"/>
            </a:solidFill>
            <a:round/>
            <a:headEnd/>
            <a:tailEnd type="triangle" w="med" len="med"/>
          </a:ln>
        </p:spPr>
        <p:txBody>
          <a:bodyPr wrap="none" anchor="ctr"/>
          <a:lstStyle/>
          <a:p>
            <a:endParaRPr lang="es-ES"/>
          </a:p>
        </p:txBody>
      </p:sp>
      <p:sp>
        <p:nvSpPr>
          <p:cNvPr id="8207" name="Line 15"/>
          <p:cNvSpPr>
            <a:spLocks noChangeShapeType="1"/>
          </p:cNvSpPr>
          <p:nvPr/>
        </p:nvSpPr>
        <p:spPr bwMode="auto">
          <a:xfrm flipH="1" flipV="1">
            <a:off x="5810250" y="3778250"/>
            <a:ext cx="1781175" cy="1008063"/>
          </a:xfrm>
          <a:prstGeom prst="line">
            <a:avLst/>
          </a:prstGeom>
          <a:noFill/>
          <a:ln w="9525">
            <a:solidFill>
              <a:schemeClr val="tx1"/>
            </a:solidFill>
            <a:round/>
            <a:headEnd/>
            <a:tailEnd type="triangle" w="med" len="med"/>
          </a:ln>
        </p:spPr>
        <p:txBody>
          <a:bodyPr wrap="none" anchor="ctr"/>
          <a:lstStyle/>
          <a:p>
            <a:endParaRPr lang="es-ES"/>
          </a:p>
        </p:txBody>
      </p:sp>
      <p:sp>
        <p:nvSpPr>
          <p:cNvPr id="8208" name="Line 16"/>
          <p:cNvSpPr>
            <a:spLocks noChangeShapeType="1"/>
          </p:cNvSpPr>
          <p:nvPr/>
        </p:nvSpPr>
        <p:spPr bwMode="auto">
          <a:xfrm flipV="1">
            <a:off x="1531938" y="3946525"/>
            <a:ext cx="1960562" cy="503238"/>
          </a:xfrm>
          <a:prstGeom prst="line">
            <a:avLst/>
          </a:prstGeom>
          <a:noFill/>
          <a:ln w="9525">
            <a:solidFill>
              <a:schemeClr val="tx1"/>
            </a:solidFill>
            <a:round/>
            <a:headEnd/>
            <a:tailEnd type="triangle" w="med" len="med"/>
          </a:ln>
        </p:spPr>
        <p:txBody>
          <a:bodyPr wrap="none" anchor="ctr"/>
          <a:lstStyle/>
          <a:p>
            <a:endParaRPr lang="es-ES"/>
          </a:p>
        </p:txBody>
      </p:sp>
      <p:sp>
        <p:nvSpPr>
          <p:cNvPr id="8209" name="Text Box 17"/>
          <p:cNvSpPr txBox="1">
            <a:spLocks noChangeArrowheads="1"/>
          </p:cNvSpPr>
          <p:nvPr/>
        </p:nvSpPr>
        <p:spPr bwMode="auto">
          <a:xfrm>
            <a:off x="1857375" y="1071563"/>
            <a:ext cx="2214563" cy="1612900"/>
          </a:xfrm>
          <a:prstGeom prst="rect">
            <a:avLst/>
          </a:prstGeom>
          <a:noFill/>
          <a:ln w="9525">
            <a:noFill/>
            <a:miter lim="800000"/>
            <a:headEnd/>
            <a:tailEnd/>
          </a:ln>
        </p:spPr>
        <p:txBody>
          <a:bodyPr lIns="104278" tIns="52139" rIns="104278" bIns="52139">
            <a:spAutoFit/>
          </a:bodyPr>
          <a:lstStyle/>
          <a:p>
            <a:pPr defTabSz="1042988"/>
            <a:r>
              <a:rPr lang="es-ES" sz="1400">
                <a:latin typeface="Courier New" pitchFamily="49" charset="0"/>
                <a:ea typeface="ＭＳ Ｐゴシック"/>
                <a:cs typeface="ＭＳ Ｐゴシック"/>
              </a:rPr>
              <a:t>Crecimiento económico</a:t>
            </a:r>
          </a:p>
          <a:p>
            <a:pPr defTabSz="1042988"/>
            <a:r>
              <a:rPr lang="es-ES" sz="1400">
                <a:latin typeface="Courier New" pitchFamily="49" charset="0"/>
                <a:ea typeface="ＭＳ Ｐゴシック"/>
                <a:cs typeface="ＭＳ Ｐゴシック"/>
              </a:rPr>
              <a:t>Ganancias privadas</a:t>
            </a:r>
          </a:p>
          <a:p>
            <a:pPr defTabSz="1042988"/>
            <a:r>
              <a:rPr lang="es-ES" sz="1400">
                <a:latin typeface="Courier New" pitchFamily="49" charset="0"/>
                <a:ea typeface="ＭＳ Ｐゴシック"/>
                <a:cs typeface="ＭＳ Ｐゴシック"/>
              </a:rPr>
              <a:t>Expansión de mercados</a:t>
            </a:r>
          </a:p>
          <a:p>
            <a:pPr defTabSz="1042988"/>
            <a:r>
              <a:rPr lang="es-ES" sz="1400">
                <a:latin typeface="Courier New" pitchFamily="49" charset="0"/>
                <a:ea typeface="ＭＳ Ｐゴシック"/>
                <a:cs typeface="ＭＳ Ｐゴシック"/>
              </a:rPr>
              <a:t>Externalización de costos</a:t>
            </a:r>
          </a:p>
        </p:txBody>
      </p:sp>
      <p:sp>
        <p:nvSpPr>
          <p:cNvPr id="8210" name="Text Box 18"/>
          <p:cNvSpPr txBox="1">
            <a:spLocks noChangeArrowheads="1"/>
          </p:cNvSpPr>
          <p:nvPr/>
        </p:nvSpPr>
        <p:spPr bwMode="auto">
          <a:xfrm>
            <a:off x="6042025" y="1428750"/>
            <a:ext cx="2601913" cy="1612900"/>
          </a:xfrm>
          <a:prstGeom prst="rect">
            <a:avLst/>
          </a:prstGeom>
          <a:noFill/>
          <a:ln w="9525">
            <a:noFill/>
            <a:miter lim="800000"/>
            <a:headEnd/>
            <a:tailEnd/>
          </a:ln>
        </p:spPr>
        <p:txBody>
          <a:bodyPr lIns="104278" tIns="52139" rIns="104278" bIns="52139">
            <a:spAutoFit/>
          </a:bodyPr>
          <a:lstStyle/>
          <a:p>
            <a:pPr defTabSz="1042988"/>
            <a:r>
              <a:rPr lang="es-ES" sz="1400">
                <a:latin typeface="Courier New" pitchFamily="49" charset="0"/>
                <a:ea typeface="ＭＳ Ｐゴシック"/>
                <a:cs typeface="ＭＳ Ｐゴシック"/>
              </a:rPr>
              <a:t>Autodependencia local </a:t>
            </a:r>
          </a:p>
          <a:p>
            <a:pPr defTabSz="1042988"/>
            <a:r>
              <a:rPr lang="es-ES" sz="1400">
                <a:latin typeface="Courier New" pitchFamily="49" charset="0"/>
                <a:ea typeface="ＭＳ Ｐゴシック"/>
                <a:cs typeface="ＭＳ Ｐゴシック"/>
              </a:rPr>
              <a:t>Necesidades humanas básicas</a:t>
            </a:r>
          </a:p>
          <a:p>
            <a:pPr defTabSz="1042988"/>
            <a:r>
              <a:rPr lang="es-ES" sz="1400">
                <a:latin typeface="Courier New" pitchFamily="49" charset="0"/>
                <a:ea typeface="ＭＳ Ｐゴシック"/>
                <a:cs typeface="ＭＳ Ｐゴシック"/>
              </a:rPr>
              <a:t>Equidad</a:t>
            </a:r>
          </a:p>
          <a:p>
            <a:pPr defTabSz="1042988"/>
            <a:r>
              <a:rPr lang="es-ES" sz="1400">
                <a:latin typeface="Courier New" pitchFamily="49" charset="0"/>
                <a:ea typeface="ＭＳ Ｐゴシック"/>
                <a:cs typeface="ＭＳ Ｐゴシック"/>
              </a:rPr>
              <a:t>Participación</a:t>
            </a:r>
          </a:p>
          <a:p>
            <a:pPr defTabSz="1042988"/>
            <a:r>
              <a:rPr lang="es-ES" sz="1400">
                <a:latin typeface="Courier New" pitchFamily="49" charset="0"/>
                <a:ea typeface="ＭＳ Ｐゴシック"/>
                <a:cs typeface="ＭＳ Ｐゴシック"/>
              </a:rPr>
              <a:t>Responsabilidad Social</a:t>
            </a:r>
          </a:p>
          <a:p>
            <a:pPr defTabSz="1042988"/>
            <a:r>
              <a:rPr lang="es-ES" sz="1400">
                <a:latin typeface="Courier New" pitchFamily="49" charset="0"/>
                <a:ea typeface="ＭＳ Ｐゴシック"/>
                <a:cs typeface="ＭＳ Ｐゴシック"/>
              </a:rPr>
              <a:t>Tecnología apropiada</a:t>
            </a:r>
          </a:p>
        </p:txBody>
      </p:sp>
      <p:sp>
        <p:nvSpPr>
          <p:cNvPr id="8211" name="Text Box 19"/>
          <p:cNvSpPr txBox="1">
            <a:spLocks noChangeArrowheads="1"/>
          </p:cNvSpPr>
          <p:nvPr/>
        </p:nvSpPr>
        <p:spPr bwMode="auto">
          <a:xfrm>
            <a:off x="3357563" y="4643438"/>
            <a:ext cx="3429000" cy="1398587"/>
          </a:xfrm>
          <a:prstGeom prst="rect">
            <a:avLst/>
          </a:prstGeom>
          <a:noFill/>
          <a:ln w="9525">
            <a:noFill/>
            <a:miter lim="800000"/>
            <a:headEnd/>
            <a:tailEnd/>
          </a:ln>
        </p:spPr>
        <p:txBody>
          <a:bodyPr lIns="104278" tIns="52139" rIns="104278" bIns="52139">
            <a:spAutoFit/>
          </a:bodyPr>
          <a:lstStyle/>
          <a:p>
            <a:pPr defTabSz="1042988"/>
            <a:r>
              <a:rPr lang="es-ES" sz="1400">
                <a:latin typeface="Courier New" pitchFamily="49" charset="0"/>
                <a:ea typeface="ＭＳ Ｐゴシック"/>
                <a:cs typeface="ＭＳ Ｐゴシック"/>
              </a:rPr>
              <a:t>Capacidad para mantener la población</a:t>
            </a:r>
          </a:p>
          <a:p>
            <a:pPr defTabSz="1042988"/>
            <a:r>
              <a:rPr lang="es-MX" sz="1400">
                <a:latin typeface="Courier New" pitchFamily="49" charset="0"/>
                <a:ea typeface="ＭＳ Ｐゴシック"/>
                <a:cs typeface="ＭＳ Ｐゴシック"/>
              </a:rPr>
              <a:t>Cantidades sustentables de producción</a:t>
            </a:r>
          </a:p>
          <a:p>
            <a:pPr defTabSz="1042988"/>
            <a:r>
              <a:rPr lang="es-MX" sz="1400">
                <a:latin typeface="Courier New" pitchFamily="49" charset="0"/>
                <a:ea typeface="ＭＳ Ｐゴシック"/>
                <a:cs typeface="ＭＳ Ｐゴシック"/>
              </a:rPr>
              <a:t>Conservación de recursos</a:t>
            </a:r>
          </a:p>
          <a:p>
            <a:pPr defTabSz="1042988"/>
            <a:r>
              <a:rPr lang="es-MX" sz="1400">
                <a:latin typeface="Courier New" pitchFamily="49" charset="0"/>
                <a:ea typeface="ＭＳ Ｐゴシック"/>
                <a:cs typeface="ＭＳ Ｐゴシック"/>
              </a:rPr>
              <a:t>Biodiversidad</a:t>
            </a:r>
            <a:endParaRPr lang="es-ES" sz="1400">
              <a:latin typeface="Courier New" pitchFamily="49" charset="0"/>
              <a:ea typeface="ＭＳ Ｐゴシック"/>
              <a:cs typeface="ＭＳ Ｐゴシック"/>
            </a:endParaRPr>
          </a:p>
        </p:txBody>
      </p:sp>
      <p:sp>
        <p:nvSpPr>
          <p:cNvPr id="48" name="Text Box 20"/>
          <p:cNvSpPr txBox="1">
            <a:spLocks noChangeArrowheads="1"/>
          </p:cNvSpPr>
          <p:nvPr/>
        </p:nvSpPr>
        <p:spPr bwMode="auto">
          <a:xfrm>
            <a:off x="6115050" y="5857875"/>
            <a:ext cx="3028950" cy="590550"/>
          </a:xfrm>
          <a:prstGeom prst="rect">
            <a:avLst/>
          </a:prstGeom>
          <a:noFill/>
          <a:ln w="9525">
            <a:noFill/>
            <a:miter lim="800000"/>
            <a:headEnd/>
            <a:tailEnd/>
          </a:ln>
          <a:effectLst/>
        </p:spPr>
        <p:txBody>
          <a:bodyPr lIns="104278" tIns="52139" rIns="104278" bIns="52139">
            <a:spAutoFit/>
          </a:bodyPr>
          <a:lstStyle/>
          <a:p>
            <a:pPr defTabSz="1042988">
              <a:defRPr/>
            </a:pPr>
            <a:r>
              <a:rPr lang="en-GB" sz="1050" dirty="0">
                <a:latin typeface="Courier New" pitchFamily="49" charset="0"/>
                <a:ea typeface="ＭＳ Ｐゴシック" pitchFamily="80" charset="-128"/>
              </a:rPr>
              <a:t>Simon Bell &amp; Stephen Morse, 2003, </a:t>
            </a:r>
            <a:r>
              <a:rPr lang="en-GB" sz="1050" i="1" dirty="0">
                <a:latin typeface="Courier New" pitchFamily="49" charset="0"/>
                <a:ea typeface="ＭＳ Ｐゴシック" pitchFamily="80" charset="-128"/>
              </a:rPr>
              <a:t>Measuring Sustainability</a:t>
            </a:r>
            <a:r>
              <a:rPr lang="en-GB" sz="1050" dirty="0">
                <a:latin typeface="Courier New" pitchFamily="49" charset="0"/>
                <a:ea typeface="ＭＳ Ｐゴシック" pitchFamily="80" charset="-128"/>
              </a:rPr>
              <a:t>, London: </a:t>
            </a:r>
            <a:r>
              <a:rPr lang="en-GB" sz="1050" dirty="0" err="1">
                <a:latin typeface="Courier New" pitchFamily="49" charset="0"/>
                <a:ea typeface="ＭＳ Ｐゴシック" pitchFamily="80" charset="-128"/>
              </a:rPr>
              <a:t>Earthscan</a:t>
            </a:r>
            <a:r>
              <a:rPr lang="en-GB" sz="1050" dirty="0">
                <a:latin typeface="Courier New" pitchFamily="49" charset="0"/>
                <a:ea typeface="ＭＳ Ｐゴシック" pitchFamily="80" charset="-128"/>
              </a:rPr>
              <a:t>: 4</a:t>
            </a:r>
          </a:p>
        </p:txBody>
      </p:sp>
      <p:sp>
        <p:nvSpPr>
          <p:cNvPr id="8213" name="Oval 5"/>
          <p:cNvSpPr>
            <a:spLocks noChangeAspect="1" noChangeArrowheads="1"/>
          </p:cNvSpPr>
          <p:nvPr/>
        </p:nvSpPr>
        <p:spPr bwMode="auto">
          <a:xfrm rot="-3512966">
            <a:off x="1493043" y="469107"/>
            <a:ext cx="3967163" cy="4216400"/>
          </a:xfrm>
          <a:prstGeom prst="ellipse">
            <a:avLst/>
          </a:prstGeom>
          <a:noFill/>
          <a:ln w="38100">
            <a:solidFill>
              <a:srgbClr val="FFC000"/>
            </a:solidFill>
            <a:round/>
            <a:headEnd/>
            <a:tailEnd/>
          </a:ln>
        </p:spPr>
        <p:txBody>
          <a:bodyPr wrap="none" anchor="ctr"/>
          <a:lstStyle/>
          <a:p>
            <a:endParaRPr lang="es-ES"/>
          </a:p>
        </p:txBody>
      </p:sp>
      <p:sp>
        <p:nvSpPr>
          <p:cNvPr id="8214" name="Text Box 3"/>
          <p:cNvSpPr txBox="1">
            <a:spLocks noChangeArrowheads="1"/>
          </p:cNvSpPr>
          <p:nvPr/>
        </p:nvSpPr>
        <p:spPr bwMode="auto">
          <a:xfrm>
            <a:off x="0" y="0"/>
            <a:ext cx="5856288" cy="458788"/>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s-MX" sz="2300">
                <a:ea typeface="ＭＳ Ｐゴシック"/>
                <a:cs typeface="ＭＳ Ｐゴシック"/>
              </a:rPr>
              <a:t>Los Tres Pilares del Desarrollo Sustentable</a:t>
            </a:r>
            <a:endParaRPr lang="en-US" sz="2300">
              <a:ea typeface="ＭＳ Ｐゴシック"/>
              <a:cs typeface="ＭＳ Ｐゴシック"/>
            </a:endParaRPr>
          </a:p>
        </p:txBody>
      </p:sp>
    </p:spTree>
    <p:extLst>
      <p:ext uri="{BB962C8B-B14F-4D97-AF65-F5344CB8AC3E}">
        <p14:creationId xmlns:p14="http://schemas.microsoft.com/office/powerpoint/2010/main" val="26235815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18" name="Text Box 4"/>
          <p:cNvSpPr txBox="1">
            <a:spLocks noChangeArrowheads="1"/>
          </p:cNvSpPr>
          <p:nvPr/>
        </p:nvSpPr>
        <p:spPr bwMode="auto">
          <a:xfrm>
            <a:off x="0" y="0"/>
            <a:ext cx="1634059"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n-US" sz="2300" dirty="0" smtClean="0">
                <a:ea typeface="ＭＳ Ｐゴシック"/>
                <a:cs typeface="ＭＳ Ｐゴシック"/>
              </a:rPr>
              <a:t>Agenda 21</a:t>
            </a:r>
            <a:endParaRPr lang="en-US" sz="2700" dirty="0">
              <a:ea typeface="ＭＳ Ｐゴシック"/>
              <a:cs typeface="ＭＳ Ｐゴシック"/>
            </a:endParaRPr>
          </a:p>
        </p:txBody>
      </p:sp>
      <p:sp>
        <p:nvSpPr>
          <p:cNvPr id="19" name="18 Rectángulo"/>
          <p:cNvSpPr/>
          <p:nvPr/>
        </p:nvSpPr>
        <p:spPr>
          <a:xfrm>
            <a:off x="0" y="6429375"/>
            <a:ext cx="9144000" cy="4603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20" name="19 Rectángulo"/>
          <p:cNvSpPr/>
          <p:nvPr/>
        </p:nvSpPr>
        <p:spPr>
          <a:xfrm>
            <a:off x="0" y="6581775"/>
            <a:ext cx="9144000" cy="27622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1746" name="Text Box 3"/>
          <p:cNvSpPr txBox="1">
            <a:spLocks noChangeArrowheads="1"/>
          </p:cNvSpPr>
          <p:nvPr/>
        </p:nvSpPr>
        <p:spPr bwMode="auto">
          <a:xfrm>
            <a:off x="6011863" y="188913"/>
            <a:ext cx="2881312" cy="304800"/>
          </a:xfrm>
          <a:prstGeom prst="rect">
            <a:avLst/>
          </a:prstGeom>
          <a:noFill/>
          <a:ln w="9525">
            <a:noFill/>
            <a:miter lim="800000"/>
            <a:headEnd/>
            <a:tailEnd/>
          </a:ln>
        </p:spPr>
        <p:txBody>
          <a:bodyPr>
            <a:spAutoFit/>
          </a:bodyPr>
          <a:lstStyle/>
          <a:p>
            <a:pPr algn="ctr">
              <a:spcBef>
                <a:spcPct val="50000"/>
              </a:spcBef>
            </a:pPr>
            <a:endParaRPr lang="es-ES" sz="1400">
              <a:solidFill>
                <a:srgbClr val="000099"/>
              </a:solidFill>
            </a:endParaRPr>
          </a:p>
        </p:txBody>
      </p:sp>
      <p:sp>
        <p:nvSpPr>
          <p:cNvPr id="31748" name="Text Box 7"/>
          <p:cNvSpPr txBox="1">
            <a:spLocks noChangeArrowheads="1"/>
          </p:cNvSpPr>
          <p:nvPr/>
        </p:nvSpPr>
        <p:spPr bwMode="auto">
          <a:xfrm>
            <a:off x="611188" y="1412875"/>
            <a:ext cx="5905500" cy="1860550"/>
          </a:xfrm>
          <a:prstGeom prst="rect">
            <a:avLst/>
          </a:prstGeom>
          <a:noFill/>
          <a:ln w="9525">
            <a:noFill/>
            <a:miter lim="800000"/>
            <a:headEnd/>
            <a:tailEnd/>
          </a:ln>
        </p:spPr>
        <p:txBody>
          <a:bodyPr>
            <a:spAutoFit/>
          </a:bodyPr>
          <a:lstStyle/>
          <a:p>
            <a:pPr>
              <a:spcBef>
                <a:spcPct val="50000"/>
              </a:spcBef>
            </a:pPr>
            <a:endParaRPr lang="en-US">
              <a:solidFill>
                <a:srgbClr val="000099"/>
              </a:solidFill>
              <a:cs typeface="Arial" charset="0"/>
            </a:endParaRPr>
          </a:p>
          <a:p>
            <a:pPr>
              <a:spcBef>
                <a:spcPct val="50000"/>
              </a:spcBef>
            </a:pPr>
            <a:endParaRPr lang="es-MX">
              <a:solidFill>
                <a:srgbClr val="000099"/>
              </a:solidFill>
            </a:endParaRPr>
          </a:p>
          <a:p>
            <a:endParaRPr lang="de-DE"/>
          </a:p>
          <a:p>
            <a:endParaRPr lang="de-DE"/>
          </a:p>
          <a:p>
            <a:endParaRPr lang="de-DE" sz="1400" i="1"/>
          </a:p>
          <a:p>
            <a:pPr>
              <a:spcBef>
                <a:spcPct val="50000"/>
              </a:spcBef>
            </a:pPr>
            <a:endParaRPr lang="es-MX" sz="1400"/>
          </a:p>
        </p:txBody>
      </p:sp>
      <p:sp>
        <p:nvSpPr>
          <p:cNvPr id="31749" name="Text Box 8"/>
          <p:cNvSpPr txBox="1">
            <a:spLocks noChangeArrowheads="1"/>
          </p:cNvSpPr>
          <p:nvPr/>
        </p:nvSpPr>
        <p:spPr bwMode="auto">
          <a:xfrm>
            <a:off x="611188" y="1412875"/>
            <a:ext cx="5832475" cy="366713"/>
          </a:xfrm>
          <a:prstGeom prst="rect">
            <a:avLst/>
          </a:prstGeom>
          <a:noFill/>
          <a:ln w="9525" algn="ctr">
            <a:noFill/>
            <a:miter lim="800000"/>
            <a:headEnd/>
            <a:tailEnd/>
          </a:ln>
        </p:spPr>
        <p:txBody>
          <a:bodyPr>
            <a:spAutoFit/>
          </a:bodyPr>
          <a:lstStyle/>
          <a:p>
            <a:pPr>
              <a:spcBef>
                <a:spcPct val="50000"/>
              </a:spcBef>
            </a:pPr>
            <a:endParaRPr lang="es-ES">
              <a:solidFill>
                <a:srgbClr val="000099"/>
              </a:solidFill>
            </a:endParaRPr>
          </a:p>
        </p:txBody>
      </p:sp>
      <p:sp>
        <p:nvSpPr>
          <p:cNvPr id="31750" name="Text Box 9"/>
          <p:cNvSpPr txBox="1">
            <a:spLocks noChangeArrowheads="1"/>
          </p:cNvSpPr>
          <p:nvPr/>
        </p:nvSpPr>
        <p:spPr bwMode="auto">
          <a:xfrm>
            <a:off x="642938" y="857250"/>
            <a:ext cx="7273925" cy="2631490"/>
          </a:xfrm>
          <a:prstGeom prst="rect">
            <a:avLst/>
          </a:prstGeom>
          <a:noFill/>
          <a:ln w="9525" algn="ctr">
            <a:noFill/>
            <a:miter lim="800000"/>
            <a:headEnd/>
            <a:tailEnd/>
          </a:ln>
        </p:spPr>
        <p:txBody>
          <a:bodyPr>
            <a:spAutoFit/>
          </a:bodyPr>
          <a:lstStyle/>
          <a:p>
            <a:pPr>
              <a:spcBef>
                <a:spcPct val="50000"/>
              </a:spcBef>
            </a:pPr>
            <a:r>
              <a:rPr lang="es-MX" dirty="0" smtClean="0"/>
              <a:t>Establece </a:t>
            </a:r>
            <a:r>
              <a:rPr lang="es-MX" dirty="0"/>
              <a:t>una visión global a nivel gubernamental</a:t>
            </a:r>
          </a:p>
          <a:p>
            <a:pPr>
              <a:spcBef>
                <a:spcPct val="50000"/>
              </a:spcBef>
            </a:pPr>
            <a:endParaRPr lang="es-MX" sz="1400" dirty="0">
              <a:solidFill>
                <a:srgbClr val="009900"/>
              </a:solidFill>
            </a:endParaRPr>
          </a:p>
          <a:p>
            <a:pPr>
              <a:spcBef>
                <a:spcPct val="50000"/>
              </a:spcBef>
            </a:pPr>
            <a:r>
              <a:rPr lang="es-MX" sz="1400" dirty="0"/>
              <a:t>Estrategias nacionales</a:t>
            </a:r>
          </a:p>
          <a:p>
            <a:pPr>
              <a:spcBef>
                <a:spcPct val="50000"/>
              </a:spcBef>
            </a:pPr>
            <a:r>
              <a:rPr lang="es-MX" sz="1400" dirty="0"/>
              <a:t>Planes de acción</a:t>
            </a:r>
          </a:p>
          <a:p>
            <a:pPr>
              <a:spcBef>
                <a:spcPct val="50000"/>
              </a:spcBef>
            </a:pPr>
            <a:r>
              <a:rPr lang="es-MX" sz="1400" dirty="0"/>
              <a:t>Programas </a:t>
            </a:r>
          </a:p>
          <a:p>
            <a:pPr>
              <a:spcBef>
                <a:spcPct val="50000"/>
              </a:spcBef>
            </a:pPr>
            <a:r>
              <a:rPr lang="es-MX" sz="1400" dirty="0"/>
              <a:t>Políticas</a:t>
            </a:r>
          </a:p>
          <a:p>
            <a:pPr>
              <a:spcBef>
                <a:spcPct val="50000"/>
              </a:spcBef>
            </a:pPr>
            <a:r>
              <a:rPr lang="es-MX" sz="1400" dirty="0"/>
              <a:t>Procesos</a:t>
            </a:r>
          </a:p>
          <a:p>
            <a:pPr>
              <a:spcBef>
                <a:spcPct val="50000"/>
              </a:spcBef>
            </a:pPr>
            <a:endParaRPr lang="es-MX" sz="1400" dirty="0"/>
          </a:p>
        </p:txBody>
      </p:sp>
      <p:graphicFrame>
        <p:nvGraphicFramePr>
          <p:cNvPr id="21" name="20 Diagrama"/>
          <p:cNvGraphicFramePr/>
          <p:nvPr/>
        </p:nvGraphicFramePr>
        <p:xfrm>
          <a:off x="2555776" y="2060848"/>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987957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7170" name="Freeform 2"/>
          <p:cNvSpPr>
            <a:spLocks/>
          </p:cNvSpPr>
          <p:nvPr/>
        </p:nvSpPr>
        <p:spPr bwMode="auto">
          <a:xfrm>
            <a:off x="2578100" y="1684338"/>
            <a:ext cx="3357563" cy="2505075"/>
          </a:xfrm>
          <a:custGeom>
            <a:avLst/>
            <a:gdLst>
              <a:gd name="T0" fmla="*/ 1205232 w 1808"/>
              <a:gd name="T1" fmla="*/ 103212 h 1432"/>
              <a:gd name="T2" fmla="*/ 3067862 w 1808"/>
              <a:gd name="T3" fmla="*/ 710238 h 1432"/>
              <a:gd name="T4" fmla="*/ 2949010 w 1808"/>
              <a:gd name="T5" fmla="*/ 2062489 h 1432"/>
              <a:gd name="T6" fmla="*/ 987956 w 1808"/>
              <a:gd name="T7" fmla="*/ 2361628 h 1432"/>
              <a:gd name="T8" fmla="*/ 46426 w 1808"/>
              <a:gd name="T9" fmla="*/ 1203556 h 1432"/>
              <a:gd name="T10" fmla="*/ 1264657 w 1808"/>
              <a:gd name="T11" fmla="*/ 0 h 1432"/>
              <a:gd name="T12" fmla="*/ 0 60000 65536"/>
              <a:gd name="T13" fmla="*/ 0 60000 65536"/>
              <a:gd name="T14" fmla="*/ 0 60000 65536"/>
              <a:gd name="T15" fmla="*/ 0 60000 65536"/>
              <a:gd name="T16" fmla="*/ 0 60000 65536"/>
              <a:gd name="T17" fmla="*/ 0 60000 65536"/>
              <a:gd name="T18" fmla="*/ 0 w 1808"/>
              <a:gd name="T19" fmla="*/ 0 h 1432"/>
              <a:gd name="T20" fmla="*/ 1808 w 1808"/>
              <a:gd name="T21" fmla="*/ 1432 h 1432"/>
            </a:gdLst>
            <a:ahLst/>
            <a:cxnLst>
              <a:cxn ang="T12">
                <a:pos x="T0" y="T1"/>
              </a:cxn>
              <a:cxn ang="T13">
                <a:pos x="T2" y="T3"/>
              </a:cxn>
              <a:cxn ang="T14">
                <a:pos x="T4" y="T5"/>
              </a:cxn>
              <a:cxn ang="T15">
                <a:pos x="T6" y="T7"/>
              </a:cxn>
              <a:cxn ang="T16">
                <a:pos x="T8" y="T9"/>
              </a:cxn>
              <a:cxn ang="T17">
                <a:pos x="T10" y="T11"/>
              </a:cxn>
            </a:cxnLst>
            <a:rect l="T18" t="T19" r="T20" b="T21"/>
            <a:pathLst>
              <a:path w="1808" h="1432">
                <a:moveTo>
                  <a:pt x="649" y="59"/>
                </a:moveTo>
                <a:cubicBezTo>
                  <a:pt x="1072" y="139"/>
                  <a:pt x="1496" y="219"/>
                  <a:pt x="1652" y="406"/>
                </a:cubicBezTo>
                <a:cubicBezTo>
                  <a:pt x="1808" y="593"/>
                  <a:pt x="1775" y="1022"/>
                  <a:pt x="1588" y="1179"/>
                </a:cubicBezTo>
                <a:cubicBezTo>
                  <a:pt x="1401" y="1336"/>
                  <a:pt x="792" y="1432"/>
                  <a:pt x="532" y="1350"/>
                </a:cubicBezTo>
                <a:cubicBezTo>
                  <a:pt x="272" y="1268"/>
                  <a:pt x="0" y="913"/>
                  <a:pt x="25" y="688"/>
                </a:cubicBezTo>
                <a:cubicBezTo>
                  <a:pt x="50" y="463"/>
                  <a:pt x="365" y="231"/>
                  <a:pt x="681" y="0"/>
                </a:cubicBezTo>
              </a:path>
            </a:pathLst>
          </a:custGeom>
          <a:noFill/>
          <a:ln w="9525">
            <a:solidFill>
              <a:srgbClr val="669900"/>
            </a:solidFill>
            <a:round/>
            <a:headEnd/>
            <a:tailEnd/>
          </a:ln>
        </p:spPr>
        <p:txBody>
          <a:bodyPr wrap="none" anchor="ctr"/>
          <a:lstStyle/>
          <a:p>
            <a:endParaRPr lang="es-ES"/>
          </a:p>
        </p:txBody>
      </p:sp>
      <p:sp>
        <p:nvSpPr>
          <p:cNvPr id="7171" name="Rectangle 4"/>
          <p:cNvSpPr>
            <a:spLocks noChangeArrowheads="1"/>
          </p:cNvSpPr>
          <p:nvPr/>
        </p:nvSpPr>
        <p:spPr bwMode="auto">
          <a:xfrm>
            <a:off x="428625" y="2357438"/>
            <a:ext cx="2957513" cy="750887"/>
          </a:xfrm>
          <a:prstGeom prst="rect">
            <a:avLst/>
          </a:prstGeom>
          <a:noFill/>
          <a:ln w="9525">
            <a:noFill/>
            <a:miter lim="800000"/>
            <a:headEnd/>
            <a:tailEnd/>
          </a:ln>
        </p:spPr>
        <p:txBody>
          <a:bodyPr lIns="104278" tIns="52139" rIns="104278" bIns="52139" anchor="ctr">
            <a:spAutoFit/>
          </a:bodyPr>
          <a:lstStyle/>
          <a:p>
            <a:pPr defTabSz="1042988"/>
            <a:r>
              <a:rPr lang="es-ES" sz="2100">
                <a:ea typeface="ＭＳ Ｐゴシック"/>
                <a:cs typeface="ＭＳ Ｐゴシック"/>
              </a:rPr>
              <a:t>El valor de la diversidad</a:t>
            </a:r>
            <a:r>
              <a:rPr lang="en-GB" sz="2100">
                <a:ea typeface="ＭＳ Ｐゴシック"/>
                <a:cs typeface="ＭＳ Ｐゴシック"/>
              </a:rPr>
              <a:t>	</a:t>
            </a:r>
            <a:r>
              <a:rPr lang="en-US" sz="2100">
                <a:ea typeface="ＭＳ Ｐゴシック"/>
                <a:cs typeface="ＭＳ Ｐゴシック"/>
              </a:rPr>
              <a:t> </a:t>
            </a:r>
          </a:p>
        </p:txBody>
      </p:sp>
      <p:sp>
        <p:nvSpPr>
          <p:cNvPr id="7172" name="Oval 5"/>
          <p:cNvSpPr>
            <a:spLocks noChangeArrowheads="1"/>
          </p:cNvSpPr>
          <p:nvPr/>
        </p:nvSpPr>
        <p:spPr bwMode="auto">
          <a:xfrm>
            <a:off x="2441575" y="2717800"/>
            <a:ext cx="504825" cy="396875"/>
          </a:xfrm>
          <a:prstGeom prst="ellipse">
            <a:avLst/>
          </a:prstGeom>
          <a:solidFill>
            <a:srgbClr val="92D050"/>
          </a:solidFill>
          <a:ln w="9525">
            <a:solidFill>
              <a:srgbClr val="669900"/>
            </a:solidFill>
            <a:round/>
            <a:headEnd/>
            <a:tailEnd/>
          </a:ln>
        </p:spPr>
        <p:txBody>
          <a:bodyPr wrap="none" anchor="ctr"/>
          <a:lstStyle/>
          <a:p>
            <a:endParaRPr lang="es-ES"/>
          </a:p>
        </p:txBody>
      </p:sp>
      <p:sp>
        <p:nvSpPr>
          <p:cNvPr id="7173" name="Rectangle 6"/>
          <p:cNvSpPr>
            <a:spLocks noChangeArrowheads="1"/>
          </p:cNvSpPr>
          <p:nvPr/>
        </p:nvSpPr>
        <p:spPr bwMode="auto">
          <a:xfrm>
            <a:off x="5783263" y="1714500"/>
            <a:ext cx="2862262" cy="1074738"/>
          </a:xfrm>
          <a:prstGeom prst="rect">
            <a:avLst/>
          </a:prstGeom>
          <a:noFill/>
          <a:ln w="9525">
            <a:noFill/>
            <a:miter lim="800000"/>
            <a:headEnd/>
            <a:tailEnd/>
          </a:ln>
        </p:spPr>
        <p:txBody>
          <a:bodyPr lIns="104278" tIns="52139" rIns="104278" bIns="52139" anchor="ctr">
            <a:spAutoFit/>
          </a:bodyPr>
          <a:lstStyle/>
          <a:p>
            <a:pPr algn="r" defTabSz="1042988"/>
            <a:r>
              <a:rPr lang="es-ES" sz="2100">
                <a:ea typeface="ＭＳ Ｐゴシック"/>
                <a:cs typeface="ＭＳ Ｐゴシック"/>
              </a:rPr>
              <a:t>La interdependencia de los sistemas mayores</a:t>
            </a:r>
          </a:p>
        </p:txBody>
      </p:sp>
      <p:sp>
        <p:nvSpPr>
          <p:cNvPr id="7174" name="Oval 7"/>
          <p:cNvSpPr>
            <a:spLocks noChangeArrowheads="1"/>
          </p:cNvSpPr>
          <p:nvPr/>
        </p:nvSpPr>
        <p:spPr bwMode="auto">
          <a:xfrm>
            <a:off x="5360988" y="2268538"/>
            <a:ext cx="504825" cy="396875"/>
          </a:xfrm>
          <a:prstGeom prst="ellipse">
            <a:avLst/>
          </a:prstGeom>
          <a:solidFill>
            <a:srgbClr val="92D050"/>
          </a:solidFill>
          <a:ln w="9525">
            <a:solidFill>
              <a:srgbClr val="669900"/>
            </a:solidFill>
            <a:round/>
            <a:headEnd/>
            <a:tailEnd/>
          </a:ln>
        </p:spPr>
        <p:txBody>
          <a:bodyPr wrap="none" anchor="ctr"/>
          <a:lstStyle/>
          <a:p>
            <a:endParaRPr lang="es-ES"/>
          </a:p>
        </p:txBody>
      </p:sp>
      <p:sp>
        <p:nvSpPr>
          <p:cNvPr id="7175" name="Rectangle 8"/>
          <p:cNvSpPr>
            <a:spLocks noChangeArrowheads="1"/>
          </p:cNvSpPr>
          <p:nvPr/>
        </p:nvSpPr>
        <p:spPr bwMode="auto">
          <a:xfrm>
            <a:off x="3003550" y="1089025"/>
            <a:ext cx="2809875" cy="428625"/>
          </a:xfrm>
          <a:prstGeom prst="rect">
            <a:avLst/>
          </a:prstGeom>
          <a:noFill/>
          <a:ln w="9525">
            <a:noFill/>
            <a:miter lim="800000"/>
            <a:headEnd/>
            <a:tailEnd/>
          </a:ln>
        </p:spPr>
        <p:txBody>
          <a:bodyPr wrap="none" lIns="104278" tIns="52139" rIns="104278" bIns="52139" anchor="ctr">
            <a:spAutoFit/>
          </a:bodyPr>
          <a:lstStyle/>
          <a:p>
            <a:pPr defTabSz="1042988"/>
            <a:r>
              <a:rPr lang="es-ES" sz="2100">
                <a:ea typeface="ＭＳ Ｐゴシック"/>
                <a:cs typeface="ＭＳ Ｐゴシック"/>
              </a:rPr>
              <a:t>Límites al crecimiento</a:t>
            </a:r>
            <a:endParaRPr lang="en-US" sz="2100">
              <a:ea typeface="ＭＳ Ｐゴシック"/>
              <a:cs typeface="ＭＳ Ｐゴシック"/>
            </a:endParaRPr>
          </a:p>
        </p:txBody>
      </p:sp>
      <p:sp>
        <p:nvSpPr>
          <p:cNvPr id="7176" name="Oval 9"/>
          <p:cNvSpPr>
            <a:spLocks noChangeArrowheads="1"/>
          </p:cNvSpPr>
          <p:nvPr/>
        </p:nvSpPr>
        <p:spPr bwMode="auto">
          <a:xfrm>
            <a:off x="3659188" y="1609725"/>
            <a:ext cx="504825" cy="396875"/>
          </a:xfrm>
          <a:prstGeom prst="ellipse">
            <a:avLst/>
          </a:prstGeom>
          <a:solidFill>
            <a:srgbClr val="92D050"/>
          </a:solidFill>
          <a:ln w="9525">
            <a:solidFill>
              <a:srgbClr val="669900"/>
            </a:solidFill>
            <a:round/>
            <a:headEnd/>
            <a:tailEnd/>
          </a:ln>
        </p:spPr>
        <p:txBody>
          <a:bodyPr wrap="none" anchor="ctr"/>
          <a:lstStyle/>
          <a:p>
            <a:endParaRPr lang="es-ES"/>
          </a:p>
        </p:txBody>
      </p:sp>
      <p:sp>
        <p:nvSpPr>
          <p:cNvPr id="7177" name="Rectangle 10"/>
          <p:cNvSpPr>
            <a:spLocks noChangeArrowheads="1"/>
          </p:cNvSpPr>
          <p:nvPr/>
        </p:nvSpPr>
        <p:spPr bwMode="auto">
          <a:xfrm>
            <a:off x="5468938" y="3903663"/>
            <a:ext cx="2705100" cy="750887"/>
          </a:xfrm>
          <a:prstGeom prst="rect">
            <a:avLst/>
          </a:prstGeom>
          <a:noFill/>
          <a:ln w="9525">
            <a:noFill/>
            <a:miter lim="800000"/>
            <a:headEnd/>
            <a:tailEnd/>
          </a:ln>
        </p:spPr>
        <p:txBody>
          <a:bodyPr wrap="none" lIns="104278" tIns="52139" rIns="104278" bIns="52139" anchor="ctr">
            <a:spAutoFit/>
          </a:bodyPr>
          <a:lstStyle/>
          <a:p>
            <a:pPr algn="r" defTabSz="1042988"/>
            <a:r>
              <a:rPr lang="es-ES" sz="2100">
                <a:ea typeface="ＭＳ Ｐゴシック"/>
                <a:cs typeface="ＭＳ Ｐゴシック"/>
              </a:rPr>
              <a:t>La necesidad de ser </a:t>
            </a:r>
          </a:p>
          <a:p>
            <a:pPr algn="r" defTabSz="1042988"/>
            <a:r>
              <a:rPr lang="es-ES" sz="2100">
                <a:ea typeface="ＭＳ Ｐゴシック"/>
                <a:cs typeface="ＭＳ Ｐゴシック"/>
              </a:rPr>
              <a:t>precavidos</a:t>
            </a:r>
          </a:p>
        </p:txBody>
      </p:sp>
      <p:sp>
        <p:nvSpPr>
          <p:cNvPr id="7178" name="Oval 11"/>
          <p:cNvSpPr>
            <a:spLocks noChangeArrowheads="1"/>
          </p:cNvSpPr>
          <p:nvPr/>
        </p:nvSpPr>
        <p:spPr bwMode="auto">
          <a:xfrm>
            <a:off x="5305425" y="3451225"/>
            <a:ext cx="504825" cy="396875"/>
          </a:xfrm>
          <a:prstGeom prst="ellipse">
            <a:avLst/>
          </a:prstGeom>
          <a:solidFill>
            <a:srgbClr val="92D050"/>
          </a:solidFill>
          <a:ln w="9525">
            <a:solidFill>
              <a:srgbClr val="669900"/>
            </a:solidFill>
            <a:round/>
            <a:headEnd/>
            <a:tailEnd/>
          </a:ln>
        </p:spPr>
        <p:txBody>
          <a:bodyPr wrap="none" anchor="ctr"/>
          <a:lstStyle/>
          <a:p>
            <a:endParaRPr lang="es-ES"/>
          </a:p>
        </p:txBody>
      </p:sp>
      <p:sp>
        <p:nvSpPr>
          <p:cNvPr id="7179" name="Rectangle 12"/>
          <p:cNvSpPr>
            <a:spLocks noChangeArrowheads="1"/>
          </p:cNvSpPr>
          <p:nvPr/>
        </p:nvSpPr>
        <p:spPr bwMode="auto">
          <a:xfrm>
            <a:off x="496888" y="3989388"/>
            <a:ext cx="2946400" cy="1074737"/>
          </a:xfrm>
          <a:prstGeom prst="rect">
            <a:avLst/>
          </a:prstGeom>
          <a:noFill/>
          <a:ln w="9525">
            <a:noFill/>
            <a:miter lim="800000"/>
            <a:headEnd/>
            <a:tailEnd/>
          </a:ln>
        </p:spPr>
        <p:txBody>
          <a:bodyPr lIns="104278" tIns="52139" rIns="104278" bIns="52139" anchor="ctr">
            <a:spAutoFit/>
          </a:bodyPr>
          <a:lstStyle/>
          <a:p>
            <a:pPr defTabSz="1042988"/>
            <a:r>
              <a:rPr lang="es-ES" sz="2100">
                <a:ea typeface="ＭＳ Ｐゴシック"/>
                <a:cs typeface="ＭＳ Ｐゴシック"/>
              </a:rPr>
              <a:t>Las necesidades y derechos de futuras generaciones</a:t>
            </a:r>
          </a:p>
        </p:txBody>
      </p:sp>
      <p:sp>
        <p:nvSpPr>
          <p:cNvPr id="7180" name="Oval 13"/>
          <p:cNvSpPr>
            <a:spLocks noChangeArrowheads="1"/>
          </p:cNvSpPr>
          <p:nvPr/>
        </p:nvSpPr>
        <p:spPr bwMode="auto">
          <a:xfrm>
            <a:off x="3416300" y="3797300"/>
            <a:ext cx="504825" cy="396875"/>
          </a:xfrm>
          <a:prstGeom prst="ellipse">
            <a:avLst/>
          </a:prstGeom>
          <a:solidFill>
            <a:srgbClr val="92D050"/>
          </a:solidFill>
          <a:ln w="9525">
            <a:solidFill>
              <a:srgbClr val="669900"/>
            </a:solidFill>
            <a:round/>
            <a:headEnd/>
            <a:tailEnd/>
          </a:ln>
        </p:spPr>
        <p:txBody>
          <a:bodyPr wrap="none" anchor="ctr"/>
          <a:lstStyle/>
          <a:p>
            <a:endParaRPr lang="es-ES"/>
          </a:p>
        </p:txBody>
      </p:sp>
      <p:sp>
        <p:nvSpPr>
          <p:cNvPr id="7181" name="Text Box 14"/>
          <p:cNvSpPr txBox="1">
            <a:spLocks noChangeArrowheads="1"/>
          </p:cNvSpPr>
          <p:nvPr/>
        </p:nvSpPr>
        <p:spPr bwMode="auto">
          <a:xfrm>
            <a:off x="3214688" y="2357438"/>
            <a:ext cx="2141537" cy="1074737"/>
          </a:xfrm>
          <a:prstGeom prst="rect">
            <a:avLst/>
          </a:prstGeom>
          <a:noFill/>
          <a:ln w="9525">
            <a:noFill/>
            <a:miter lim="800000"/>
            <a:headEnd/>
            <a:tailEnd/>
          </a:ln>
        </p:spPr>
        <p:txBody>
          <a:bodyPr wrap="none" lIns="104278" tIns="52139" rIns="104278" bIns="52139">
            <a:spAutoFit/>
          </a:bodyPr>
          <a:lstStyle/>
          <a:p>
            <a:pPr algn="ctr" defTabSz="1042988"/>
            <a:r>
              <a:rPr lang="es-ES" sz="2100" b="1">
                <a:ea typeface="ＭＳ Ｐゴシック"/>
                <a:cs typeface="ＭＳ Ｐゴシック"/>
              </a:rPr>
              <a:t>Conceptos del </a:t>
            </a:r>
          </a:p>
          <a:p>
            <a:pPr algn="ctr" defTabSz="1042988"/>
            <a:r>
              <a:rPr lang="es-ES" sz="2100" b="1">
                <a:ea typeface="ＭＳ Ｐゴシック"/>
                <a:cs typeface="ＭＳ Ｐゴシック"/>
              </a:rPr>
              <a:t>Desarrollo </a:t>
            </a:r>
          </a:p>
          <a:p>
            <a:pPr algn="ctr" defTabSz="1042988"/>
            <a:r>
              <a:rPr lang="es-ES" sz="2100" b="1">
                <a:ea typeface="ＭＳ Ｐゴシック"/>
                <a:cs typeface="ＭＳ Ｐゴシック"/>
              </a:rPr>
              <a:t>Sustentable</a:t>
            </a:r>
          </a:p>
        </p:txBody>
      </p:sp>
      <p:sp>
        <p:nvSpPr>
          <p:cNvPr id="16" name="Text Box 3"/>
          <p:cNvSpPr txBox="1">
            <a:spLocks noChangeArrowheads="1"/>
          </p:cNvSpPr>
          <p:nvPr/>
        </p:nvSpPr>
        <p:spPr bwMode="auto">
          <a:xfrm>
            <a:off x="0" y="0"/>
            <a:ext cx="6412612"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s-MX" sz="2300" dirty="0" smtClean="0">
                <a:ea typeface="ＭＳ Ｐゴシック"/>
                <a:cs typeface="ＭＳ Ｐゴシック"/>
              </a:rPr>
              <a:t>Los cinco conceptos del Desarrollo Sustentable</a:t>
            </a:r>
            <a:endParaRPr lang="en-US" sz="2300" dirty="0">
              <a:ea typeface="ＭＳ Ｐゴシック"/>
              <a:cs typeface="ＭＳ Ｐゴシック"/>
            </a:endParaRPr>
          </a:p>
        </p:txBody>
      </p:sp>
    </p:spTree>
    <p:extLst>
      <p:ext uri="{BB962C8B-B14F-4D97-AF65-F5344CB8AC3E}">
        <p14:creationId xmlns:p14="http://schemas.microsoft.com/office/powerpoint/2010/main" val="17520907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100" name="Rectangle 4"/>
          <p:cNvSpPr>
            <a:spLocks noChangeArrowheads="1"/>
          </p:cNvSpPr>
          <p:nvPr/>
        </p:nvSpPr>
        <p:spPr bwMode="auto">
          <a:xfrm>
            <a:off x="467544" y="2060848"/>
            <a:ext cx="2846090" cy="2585323"/>
          </a:xfrm>
          <a:prstGeom prst="rect">
            <a:avLst/>
          </a:prstGeom>
          <a:noFill/>
          <a:ln w="9525">
            <a:noFill/>
            <a:miter lim="800000"/>
            <a:headEnd/>
            <a:tailEnd/>
          </a:ln>
        </p:spPr>
        <p:txBody>
          <a:bodyPr wrap="square">
            <a:spAutoFit/>
          </a:bodyPr>
          <a:lstStyle/>
          <a:p>
            <a:pPr marL="530225" lvl="1" indent="-350838">
              <a:spcBef>
                <a:spcPct val="80000"/>
              </a:spcBef>
              <a:tabLst>
                <a:tab pos="442913" algn="l"/>
              </a:tabLst>
            </a:pPr>
            <a:r>
              <a:rPr lang="es-ES" b="1" dirty="0" smtClean="0"/>
              <a:t>	Protección </a:t>
            </a:r>
            <a:r>
              <a:rPr lang="es-ES" b="1" dirty="0"/>
              <a:t>Ambiental :</a:t>
            </a:r>
            <a:r>
              <a:rPr lang="es-ES" dirty="0"/>
              <a:t> Se deben proteger toda la vida, los recursos y los sistemas que soportan la vida, ya que de ellos depende el bienestar humano</a:t>
            </a:r>
            <a:r>
              <a:rPr lang="es-ES" dirty="0" smtClean="0"/>
              <a:t>.</a:t>
            </a:r>
            <a:endParaRPr lang="es-ES" dirty="0"/>
          </a:p>
        </p:txBody>
      </p:sp>
      <p:sp>
        <p:nvSpPr>
          <p:cNvPr id="4101" name="Text Box 4"/>
          <p:cNvSpPr txBox="1">
            <a:spLocks noChangeArrowheads="1"/>
          </p:cNvSpPr>
          <p:nvPr/>
        </p:nvSpPr>
        <p:spPr bwMode="auto">
          <a:xfrm>
            <a:off x="0" y="3175"/>
            <a:ext cx="6904733"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s-ES" sz="2300" dirty="0">
                <a:ea typeface="ＭＳ Ｐゴシック"/>
                <a:cs typeface="Arial" pitchFamily="34" charset="0"/>
              </a:rPr>
              <a:t>Los </a:t>
            </a:r>
            <a:r>
              <a:rPr lang="es-ES" sz="2300" dirty="0" smtClean="0">
                <a:ea typeface="ＭＳ Ｐゴシック"/>
                <a:cs typeface="Arial" pitchFamily="34" charset="0"/>
              </a:rPr>
              <a:t>Seis </a:t>
            </a:r>
            <a:r>
              <a:rPr lang="es-ES" sz="2300" dirty="0">
                <a:ea typeface="ＭＳ Ｐゴシック"/>
                <a:cs typeface="Arial" pitchFamily="34" charset="0"/>
              </a:rPr>
              <a:t>Principios de una Comunidad Sustentable</a:t>
            </a:r>
          </a:p>
        </p:txBody>
      </p:sp>
      <p:pic>
        <p:nvPicPr>
          <p:cNvPr id="22530" name="Picture 2" descr="http://revistamyt.com/wp-content/uploads/2012/08/El-premio-detr%C3%A1s-de-la-ecoeficiencia.jpg"/>
          <p:cNvPicPr>
            <a:picLocks noChangeAspect="1" noChangeArrowheads="1"/>
          </p:cNvPicPr>
          <p:nvPr/>
        </p:nvPicPr>
        <p:blipFill>
          <a:blip r:embed="rId3" cstate="print"/>
          <a:srcRect/>
          <a:stretch>
            <a:fillRect/>
          </a:stretch>
        </p:blipFill>
        <p:spPr bwMode="auto">
          <a:xfrm>
            <a:off x="4211960" y="980728"/>
            <a:ext cx="4032448" cy="5257692"/>
          </a:xfrm>
          <a:prstGeom prst="rect">
            <a:avLst/>
          </a:prstGeom>
          <a:noFill/>
        </p:spPr>
      </p:pic>
    </p:spTree>
    <p:extLst>
      <p:ext uri="{BB962C8B-B14F-4D97-AF65-F5344CB8AC3E}">
        <p14:creationId xmlns:p14="http://schemas.microsoft.com/office/powerpoint/2010/main" val="1182184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100" name="Rectangle 4"/>
          <p:cNvSpPr>
            <a:spLocks noChangeArrowheads="1"/>
          </p:cNvSpPr>
          <p:nvPr/>
        </p:nvSpPr>
        <p:spPr bwMode="auto">
          <a:xfrm>
            <a:off x="1259632" y="1484784"/>
            <a:ext cx="6480720" cy="923330"/>
          </a:xfrm>
          <a:prstGeom prst="rect">
            <a:avLst/>
          </a:prstGeom>
          <a:noFill/>
          <a:ln w="9525">
            <a:noFill/>
            <a:miter lim="800000"/>
            <a:headEnd/>
            <a:tailEnd/>
          </a:ln>
        </p:spPr>
        <p:txBody>
          <a:bodyPr wrap="square">
            <a:spAutoFit/>
          </a:bodyPr>
          <a:lstStyle/>
          <a:p>
            <a:pPr marL="530225" lvl="1" indent="-350838">
              <a:spcBef>
                <a:spcPct val="80000"/>
              </a:spcBef>
              <a:tabLst>
                <a:tab pos="442913" algn="l"/>
              </a:tabLst>
            </a:pPr>
            <a:r>
              <a:rPr lang="es-ES" b="1" dirty="0" smtClean="0"/>
              <a:t>		Desarrollo </a:t>
            </a:r>
            <a:r>
              <a:rPr lang="es-ES" b="1" dirty="0"/>
              <a:t>:</a:t>
            </a:r>
            <a:r>
              <a:rPr lang="es-ES" dirty="0"/>
              <a:t>  La calidad de vida debe ser mejorada con el desarrollo económico como uno de los objetivos, no el único objetivo</a:t>
            </a:r>
            <a:r>
              <a:rPr lang="es-ES" dirty="0" smtClean="0"/>
              <a:t>.</a:t>
            </a:r>
            <a:endParaRPr lang="es-ES" dirty="0"/>
          </a:p>
        </p:txBody>
      </p:sp>
      <p:sp>
        <p:nvSpPr>
          <p:cNvPr id="4101" name="Text Box 4"/>
          <p:cNvSpPr txBox="1">
            <a:spLocks noChangeArrowheads="1"/>
          </p:cNvSpPr>
          <p:nvPr/>
        </p:nvSpPr>
        <p:spPr bwMode="auto">
          <a:xfrm>
            <a:off x="0" y="3175"/>
            <a:ext cx="6904733"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s-ES" sz="2300" dirty="0">
                <a:ea typeface="ＭＳ Ｐゴシック"/>
                <a:cs typeface="Arial" pitchFamily="34" charset="0"/>
              </a:rPr>
              <a:t>Los </a:t>
            </a:r>
            <a:r>
              <a:rPr lang="es-ES" sz="2300" dirty="0" smtClean="0">
                <a:ea typeface="ＭＳ Ｐゴシック"/>
                <a:cs typeface="Arial" pitchFamily="34" charset="0"/>
              </a:rPr>
              <a:t>Seis </a:t>
            </a:r>
            <a:r>
              <a:rPr lang="es-ES" sz="2300" dirty="0">
                <a:ea typeface="ＭＳ Ｐゴシック"/>
                <a:cs typeface="Arial" pitchFamily="34" charset="0"/>
              </a:rPr>
              <a:t>Principios de una Comunidad Sustentable</a:t>
            </a:r>
          </a:p>
        </p:txBody>
      </p:sp>
      <p:pic>
        <p:nvPicPr>
          <p:cNvPr id="21506" name="Picture 2" descr="https://www.pucf.org/images/community.jpg"/>
          <p:cNvPicPr>
            <a:picLocks noChangeAspect="1" noChangeArrowheads="1"/>
          </p:cNvPicPr>
          <p:nvPr/>
        </p:nvPicPr>
        <p:blipFill>
          <a:blip r:embed="rId3" cstate="print"/>
          <a:srcRect/>
          <a:stretch>
            <a:fillRect/>
          </a:stretch>
        </p:blipFill>
        <p:spPr bwMode="auto">
          <a:xfrm>
            <a:off x="1475656" y="2852936"/>
            <a:ext cx="5953125" cy="2857500"/>
          </a:xfrm>
          <a:prstGeom prst="rect">
            <a:avLst/>
          </a:prstGeom>
          <a:noFill/>
        </p:spPr>
      </p:pic>
    </p:spTree>
    <p:extLst>
      <p:ext uri="{BB962C8B-B14F-4D97-AF65-F5344CB8AC3E}">
        <p14:creationId xmlns:p14="http://schemas.microsoft.com/office/powerpoint/2010/main" val="2259380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7" name="Text Box 9"/>
          <p:cNvSpPr txBox="1">
            <a:spLocks noChangeArrowheads="1"/>
          </p:cNvSpPr>
          <p:nvPr/>
        </p:nvSpPr>
        <p:spPr bwMode="auto">
          <a:xfrm>
            <a:off x="-1588" y="-1588"/>
            <a:ext cx="935150"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MX" sz="2300" dirty="0" smtClean="0">
                <a:latin typeface="Calibri" pitchFamily="34" charset="0"/>
                <a:ea typeface="ＭＳ Ｐゴシック"/>
                <a:cs typeface="ＭＳ Ｐゴシック"/>
              </a:rPr>
              <a:t>Índice</a:t>
            </a:r>
            <a:endParaRPr lang="es-ES" sz="2300" dirty="0">
              <a:latin typeface="Calibri" pitchFamily="34" charset="0"/>
              <a:ea typeface="ＭＳ Ｐゴシック"/>
              <a:cs typeface="ＭＳ Ｐゴシック"/>
            </a:endParaRPr>
          </a:p>
        </p:txBody>
      </p:sp>
      <p:sp>
        <p:nvSpPr>
          <p:cNvPr id="20483" name="Rectangle 3"/>
          <p:cNvSpPr>
            <a:spLocks noChangeArrowheads="1"/>
          </p:cNvSpPr>
          <p:nvPr/>
        </p:nvSpPr>
        <p:spPr bwMode="auto">
          <a:xfrm>
            <a:off x="683568" y="764704"/>
            <a:ext cx="8208912" cy="3200400"/>
          </a:xfrm>
          <a:prstGeom prst="rect">
            <a:avLst/>
          </a:prstGeom>
          <a:noFill/>
          <a:ln w="9525">
            <a:noFill/>
            <a:miter lim="800000"/>
            <a:headEnd/>
            <a:tailEnd/>
          </a:ln>
          <a:effectLst/>
        </p:spPr>
        <p:txBody>
          <a:bodyPr/>
          <a:lstStyle/>
          <a:p>
            <a:pPr marL="342900" indent="-342900" algn="just">
              <a:spcBef>
                <a:spcPct val="20000"/>
              </a:spcBef>
            </a:pPr>
            <a:r>
              <a:rPr lang="es-ES" sz="2000" dirty="0"/>
              <a:t>   	</a:t>
            </a:r>
            <a:r>
              <a:rPr lang="es-ES" sz="1400" dirty="0" smtClean="0">
                <a:cs typeface="Arial" panose="020B0604020202020204" pitchFamily="34" charset="0"/>
              </a:rPr>
              <a:t>Introducción………….……….…..................……....................   </a:t>
            </a:r>
            <a:r>
              <a:rPr lang="es-ES" sz="1400" dirty="0">
                <a:cs typeface="Arial" panose="020B0604020202020204" pitchFamily="34" charset="0"/>
              </a:rPr>
              <a:t>3</a:t>
            </a:r>
          </a:p>
          <a:p>
            <a:pPr marL="342900" indent="-342900" algn="just">
              <a:spcBef>
                <a:spcPct val="20000"/>
              </a:spcBef>
            </a:pPr>
            <a:r>
              <a:rPr lang="es-ES" sz="1400" dirty="0">
                <a:cs typeface="Arial" panose="020B0604020202020204" pitchFamily="34" charset="0"/>
              </a:rPr>
              <a:t>	</a:t>
            </a:r>
            <a:r>
              <a:rPr lang="en-US" sz="1400" dirty="0" smtClean="0">
                <a:ea typeface="ＭＳ Ｐゴシック"/>
                <a:cs typeface="Arial" panose="020B0604020202020204" pitchFamily="34" charset="0"/>
              </a:rPr>
              <a:t> El </a:t>
            </a:r>
            <a:r>
              <a:rPr lang="en-US" sz="1400" dirty="0" err="1" smtClean="0">
                <a:ea typeface="ＭＳ Ｐゴシック"/>
                <a:cs typeface="Arial" panose="020B0604020202020204" pitchFamily="34" charset="0"/>
              </a:rPr>
              <a:t>rol</a:t>
            </a:r>
            <a:r>
              <a:rPr lang="en-US" sz="1400" dirty="0" smtClean="0">
                <a:ea typeface="ＭＳ Ｐゴシック"/>
                <a:cs typeface="Arial" panose="020B0604020202020204" pitchFamily="34" charset="0"/>
              </a:rPr>
              <a:t> de </a:t>
            </a:r>
            <a:r>
              <a:rPr lang="en-US" sz="1400" dirty="0" err="1" smtClean="0">
                <a:ea typeface="ＭＳ Ｐゴシック"/>
                <a:cs typeface="Arial" panose="020B0604020202020204" pitchFamily="34" charset="0"/>
              </a:rPr>
              <a:t>los</a:t>
            </a:r>
            <a:r>
              <a:rPr lang="en-US" sz="1400" dirty="0" smtClean="0">
                <a:ea typeface="ＭＳ Ｐゴシック"/>
                <a:cs typeface="Arial" panose="020B0604020202020204" pitchFamily="34" charset="0"/>
              </a:rPr>
              <a:t> </a:t>
            </a:r>
            <a:r>
              <a:rPr lang="en-US" sz="1400" dirty="0" err="1" smtClean="0">
                <a:ea typeface="ＭＳ Ｐゴシック"/>
                <a:cs typeface="Arial" panose="020B0604020202020204" pitchFamily="34" charset="0"/>
              </a:rPr>
              <a:t>diseñadores</a:t>
            </a:r>
            <a:r>
              <a:rPr lang="en-US" sz="1400" dirty="0" smtClean="0">
                <a:ea typeface="ＭＳ Ｐゴシック"/>
                <a:cs typeface="Arial" panose="020B0604020202020204" pitchFamily="34" charset="0"/>
              </a:rPr>
              <a:t>…</a:t>
            </a:r>
            <a:r>
              <a:rPr lang="es-ES" sz="1400" dirty="0" smtClean="0">
                <a:cs typeface="Arial" panose="020B0604020202020204" pitchFamily="34" charset="0"/>
              </a:rPr>
              <a:t>……...........................…..............   4</a:t>
            </a:r>
            <a:endParaRPr lang="es-ES" sz="1400" dirty="0">
              <a:cs typeface="Arial" panose="020B0604020202020204" pitchFamily="34" charset="0"/>
            </a:endParaRPr>
          </a:p>
          <a:p>
            <a:pPr marL="342900" indent="-342900" algn="just">
              <a:spcBef>
                <a:spcPct val="20000"/>
              </a:spcBef>
            </a:pPr>
            <a:r>
              <a:rPr lang="es-ES" sz="1400" dirty="0">
                <a:cs typeface="Arial" panose="020B0604020202020204" pitchFamily="34" charset="0"/>
              </a:rPr>
              <a:t>	</a:t>
            </a:r>
            <a:r>
              <a:rPr lang="en-US" sz="1400" dirty="0" smtClean="0">
                <a:ea typeface="ＭＳ Ｐゴシック"/>
                <a:cs typeface="Arial" panose="020B0604020202020204" pitchFamily="34" charset="0"/>
              </a:rPr>
              <a:t>La </a:t>
            </a:r>
            <a:r>
              <a:rPr lang="en-US" sz="1400" dirty="0" err="1" smtClean="0">
                <a:ea typeface="ＭＳ Ｐゴシック"/>
                <a:cs typeface="Arial" panose="020B0604020202020204" pitchFamily="34" charset="0"/>
              </a:rPr>
              <a:t>sociedad</a:t>
            </a:r>
            <a:r>
              <a:rPr lang="en-US" sz="1400" dirty="0" smtClean="0">
                <a:ea typeface="ＭＳ Ｐゴシック"/>
                <a:cs typeface="Arial" panose="020B0604020202020204" pitchFamily="34" charset="0"/>
              </a:rPr>
              <a:t> actual no </a:t>
            </a:r>
            <a:r>
              <a:rPr lang="en-US" sz="1400" dirty="0" err="1" smtClean="0">
                <a:ea typeface="ＭＳ Ｐゴシック"/>
                <a:cs typeface="Arial" panose="020B0604020202020204" pitchFamily="34" charset="0"/>
              </a:rPr>
              <a:t>es</a:t>
            </a:r>
            <a:r>
              <a:rPr lang="en-US" sz="1400" dirty="0" smtClean="0">
                <a:ea typeface="ＭＳ Ｐゴシック"/>
                <a:cs typeface="Arial" panose="020B0604020202020204" pitchFamily="34" charset="0"/>
              </a:rPr>
              <a:t> </a:t>
            </a:r>
            <a:r>
              <a:rPr lang="en-US" sz="1400" dirty="0" err="1" smtClean="0">
                <a:ea typeface="ＭＳ Ｐゴシック"/>
                <a:cs typeface="Arial" panose="020B0604020202020204" pitchFamily="34" charset="0"/>
              </a:rPr>
              <a:t>sustentable</a:t>
            </a:r>
            <a:r>
              <a:rPr lang="en-US" sz="1400" dirty="0" smtClean="0">
                <a:ea typeface="ＭＳ Ｐゴシック"/>
                <a:cs typeface="Arial" panose="020B0604020202020204" pitchFamily="34" charset="0"/>
              </a:rPr>
              <a:t>….</a:t>
            </a:r>
            <a:r>
              <a:rPr lang="es-ES" altLang="ja-JP" sz="1400" dirty="0" smtClean="0">
                <a:ea typeface="ＭＳ Ｐゴシック" pitchFamily="28" charset="-128"/>
                <a:cs typeface="Arial" panose="020B0604020202020204" pitchFamily="34" charset="0"/>
              </a:rPr>
              <a:t>…………....................5</a:t>
            </a:r>
            <a:endParaRPr lang="es-ES" sz="1400" dirty="0">
              <a:cs typeface="Arial" panose="020B0604020202020204" pitchFamily="34" charset="0"/>
            </a:endParaRPr>
          </a:p>
          <a:p>
            <a:pPr marL="342900" indent="-342900" algn="just">
              <a:spcBef>
                <a:spcPct val="20000"/>
              </a:spcBef>
            </a:pPr>
            <a:r>
              <a:rPr lang="es-ES" sz="1400" dirty="0">
                <a:cs typeface="Arial" panose="020B0604020202020204" pitchFamily="34" charset="0"/>
              </a:rPr>
              <a:t>	</a:t>
            </a:r>
            <a:r>
              <a:rPr lang="en-US" sz="1400" dirty="0">
                <a:ea typeface="ＭＳ Ｐゴシック"/>
                <a:cs typeface="Arial" panose="020B0604020202020204" pitchFamily="34" charset="0"/>
              </a:rPr>
              <a:t>Origen del </a:t>
            </a:r>
            <a:r>
              <a:rPr lang="en-US" sz="1400" dirty="0" err="1">
                <a:ea typeface="ＭＳ Ｐゴシック"/>
                <a:cs typeface="Arial" panose="020B0604020202020204" pitchFamily="34" charset="0"/>
              </a:rPr>
              <a:t>término</a:t>
            </a:r>
            <a:r>
              <a:rPr lang="en-US" sz="1400" dirty="0">
                <a:ea typeface="ＭＳ Ｐゴシック"/>
                <a:cs typeface="Arial" panose="020B0604020202020204" pitchFamily="34" charset="0"/>
              </a:rPr>
              <a:t> </a:t>
            </a:r>
            <a:r>
              <a:rPr lang="en-US" sz="1400" dirty="0" err="1" smtClean="0">
                <a:ea typeface="ＭＳ Ｐゴシック"/>
                <a:cs typeface="Arial" panose="020B0604020202020204" pitchFamily="34" charset="0"/>
              </a:rPr>
              <a:t>sustentabilidad</a:t>
            </a:r>
            <a:r>
              <a:rPr lang="en-US" sz="1400" dirty="0" smtClean="0">
                <a:ea typeface="ＭＳ Ｐゴシック"/>
                <a:cs typeface="Arial" panose="020B0604020202020204" pitchFamily="34" charset="0"/>
              </a:rPr>
              <a:t>...........................................6</a:t>
            </a:r>
          </a:p>
          <a:p>
            <a:pPr marL="342900" indent="-342900" algn="just">
              <a:spcBef>
                <a:spcPct val="20000"/>
              </a:spcBef>
            </a:pPr>
            <a:r>
              <a:rPr lang="en-US" sz="1400" dirty="0" smtClean="0">
                <a:ea typeface="ＭＳ Ｐゴシック"/>
                <a:cs typeface="Arial" panose="020B0604020202020204" pitchFamily="34" charset="0"/>
              </a:rPr>
              <a:t>	</a:t>
            </a:r>
            <a:r>
              <a:rPr lang="en-US" sz="1400" dirty="0" err="1" smtClean="0">
                <a:ea typeface="ＭＳ Ｐゴシック"/>
                <a:cs typeface="Arial" panose="020B0604020202020204" pitchFamily="34" charset="0"/>
              </a:rPr>
              <a:t>Revolución</a:t>
            </a:r>
            <a:r>
              <a:rPr lang="en-US" sz="1400" dirty="0" smtClean="0">
                <a:ea typeface="ＭＳ Ｐゴシック"/>
                <a:cs typeface="Arial" panose="020B0604020202020204" pitchFamily="34" charset="0"/>
              </a:rPr>
              <a:t> industrial………………………………………………8</a:t>
            </a:r>
            <a:endParaRPr lang="en-US" sz="1400" dirty="0">
              <a:ea typeface="ＭＳ Ｐゴシック"/>
              <a:cs typeface="Arial" panose="020B0604020202020204" pitchFamily="34" charset="0"/>
            </a:endParaRPr>
          </a:p>
          <a:p>
            <a:pPr marL="342900" indent="-342900" algn="just">
              <a:spcBef>
                <a:spcPct val="20000"/>
              </a:spcBef>
            </a:pPr>
            <a:r>
              <a:rPr lang="en-US" sz="1400" dirty="0" smtClean="0">
                <a:ea typeface="ＭＳ Ｐゴシック"/>
                <a:cs typeface="Arial" panose="020B0604020202020204" pitchFamily="34" charset="0"/>
              </a:rPr>
              <a:t>	</a:t>
            </a:r>
            <a:r>
              <a:rPr lang="en-US" sz="1400" dirty="0" err="1">
                <a:ea typeface="ＭＳ Ｐゴシック"/>
                <a:cs typeface="Arial" panose="020B0604020202020204" pitchFamily="34" charset="0"/>
              </a:rPr>
              <a:t>Teoría</a:t>
            </a:r>
            <a:r>
              <a:rPr lang="en-US" sz="1400" dirty="0">
                <a:ea typeface="ＭＳ Ｐゴシック"/>
                <a:cs typeface="Arial" panose="020B0604020202020204" pitchFamily="34" charset="0"/>
              </a:rPr>
              <a:t> </a:t>
            </a:r>
            <a:r>
              <a:rPr lang="en-US" sz="1400" dirty="0" err="1" smtClean="0">
                <a:ea typeface="ＭＳ Ｐゴシック"/>
                <a:cs typeface="Arial" panose="020B0604020202020204" pitchFamily="34" charset="0"/>
              </a:rPr>
              <a:t>Malthusiana</a:t>
            </a:r>
            <a:r>
              <a:rPr lang="en-US" sz="1400" dirty="0" smtClean="0">
                <a:ea typeface="ＭＳ Ｐゴシック"/>
                <a:cs typeface="Arial" panose="020B0604020202020204" pitchFamily="34" charset="0"/>
              </a:rPr>
              <a:t>…………………………………………………9</a:t>
            </a:r>
            <a:endParaRPr lang="en-US" sz="1400" dirty="0">
              <a:ea typeface="ＭＳ Ｐゴシック"/>
              <a:cs typeface="Arial" panose="020B0604020202020204" pitchFamily="34" charset="0"/>
            </a:endParaRPr>
          </a:p>
          <a:p>
            <a:pPr marL="342900" indent="-342900" algn="just">
              <a:spcBef>
                <a:spcPct val="20000"/>
              </a:spcBef>
            </a:pPr>
            <a:r>
              <a:rPr lang="en-US" sz="1400" dirty="0" smtClean="0">
                <a:ea typeface="ＭＳ Ｐゴシック"/>
                <a:cs typeface="Arial" panose="020B0604020202020204" pitchFamily="34" charset="0"/>
              </a:rPr>
              <a:t>	La </a:t>
            </a:r>
            <a:r>
              <a:rPr lang="en-US" sz="1400" dirty="0" err="1">
                <a:ea typeface="ＭＳ Ｐゴシック"/>
                <a:cs typeface="Arial" panose="020B0604020202020204" pitchFamily="34" charset="0"/>
              </a:rPr>
              <a:t>Tragedia</a:t>
            </a:r>
            <a:r>
              <a:rPr lang="en-US" sz="1400" dirty="0">
                <a:ea typeface="ＭＳ Ｐゴシック"/>
                <a:cs typeface="Arial" panose="020B0604020202020204" pitchFamily="34" charset="0"/>
              </a:rPr>
              <a:t> de </a:t>
            </a:r>
            <a:r>
              <a:rPr lang="en-US" sz="1400" dirty="0" err="1">
                <a:ea typeface="ＭＳ Ｐゴシック"/>
                <a:cs typeface="Arial" panose="020B0604020202020204" pitchFamily="34" charset="0"/>
              </a:rPr>
              <a:t>los</a:t>
            </a:r>
            <a:r>
              <a:rPr lang="en-US" sz="1400" dirty="0">
                <a:ea typeface="ＭＳ Ｐゴシック"/>
                <a:cs typeface="Arial" panose="020B0604020202020204" pitchFamily="34" charset="0"/>
              </a:rPr>
              <a:t> </a:t>
            </a:r>
            <a:r>
              <a:rPr lang="en-US" sz="1400" dirty="0" err="1" smtClean="0">
                <a:ea typeface="ＭＳ Ｐゴシック"/>
                <a:cs typeface="Arial" panose="020B0604020202020204" pitchFamily="34" charset="0"/>
              </a:rPr>
              <a:t>comunes</a:t>
            </a:r>
            <a:r>
              <a:rPr lang="en-US" sz="1400" dirty="0" smtClean="0">
                <a:ea typeface="ＭＳ Ｐゴシック"/>
                <a:cs typeface="Arial" panose="020B0604020202020204" pitchFamily="34" charset="0"/>
              </a:rPr>
              <a:t>……………………………………. 10</a:t>
            </a:r>
            <a:endParaRPr lang="en-US" sz="1400" dirty="0">
              <a:ea typeface="ＭＳ Ｐゴシック"/>
              <a:cs typeface="Arial" panose="020B0604020202020204" pitchFamily="34" charset="0"/>
            </a:endParaRPr>
          </a:p>
          <a:p>
            <a:pPr marL="342900" indent="-342900" algn="just">
              <a:spcBef>
                <a:spcPct val="20000"/>
              </a:spcBef>
            </a:pPr>
            <a:r>
              <a:rPr lang="es-ES" sz="1400" dirty="0" smtClean="0">
                <a:ea typeface="ＭＳ Ｐゴシック"/>
                <a:cs typeface="Arial" panose="020B0604020202020204" pitchFamily="34" charset="0"/>
              </a:rPr>
              <a:t>	</a:t>
            </a:r>
            <a:r>
              <a:rPr lang="es-ES" sz="1400" dirty="0">
                <a:ea typeface="ＭＳ Ｐゴシック"/>
                <a:cs typeface="Arial" panose="020B0604020202020204" pitchFamily="34" charset="0"/>
              </a:rPr>
              <a:t>La primera oleada (1960-1970’s</a:t>
            </a:r>
            <a:r>
              <a:rPr lang="es-ES" sz="1400" dirty="0" smtClean="0">
                <a:ea typeface="ＭＳ Ｐゴシック"/>
                <a:cs typeface="Arial" panose="020B0604020202020204" pitchFamily="34" charset="0"/>
              </a:rPr>
              <a:t>)</a:t>
            </a:r>
            <a:r>
              <a:rPr lang="es-MX" sz="1400" dirty="0" smtClean="0">
                <a:ea typeface="ＭＳ Ｐゴシック"/>
                <a:cs typeface="Arial" panose="020B0604020202020204" pitchFamily="34" charset="0"/>
              </a:rPr>
              <a:t>………………………..………11</a:t>
            </a:r>
            <a:endParaRPr lang="en-US" sz="1400" dirty="0" smtClean="0">
              <a:ea typeface="ＭＳ Ｐゴシック"/>
              <a:cs typeface="Arial" panose="020B0604020202020204" pitchFamily="34" charset="0"/>
            </a:endParaRPr>
          </a:p>
          <a:p>
            <a:pPr marL="342900" indent="-342900" algn="just">
              <a:spcBef>
                <a:spcPct val="20000"/>
              </a:spcBef>
            </a:pPr>
            <a:r>
              <a:rPr lang="es-MX" sz="1400" dirty="0" smtClean="0">
                <a:ea typeface="ＭＳ Ｐゴシック"/>
                <a:cs typeface="Arial" panose="020B0604020202020204" pitchFamily="34" charset="0"/>
              </a:rPr>
              <a:t>	</a:t>
            </a:r>
            <a:r>
              <a:rPr lang="es-ES" sz="1400" dirty="0">
                <a:ea typeface="ＭＳ Ｐゴシック"/>
                <a:cs typeface="Arial" panose="020B0604020202020204" pitchFamily="34" charset="0"/>
              </a:rPr>
              <a:t>La segunda oleada (1980-1990’s</a:t>
            </a:r>
            <a:r>
              <a:rPr lang="es-ES" sz="1400" dirty="0" smtClean="0">
                <a:ea typeface="ＭＳ Ｐゴシック"/>
                <a:cs typeface="Arial" panose="020B0604020202020204" pitchFamily="34" charset="0"/>
              </a:rPr>
              <a:t>)</a:t>
            </a:r>
            <a:r>
              <a:rPr lang="es-MX" sz="1400" dirty="0" smtClean="0">
                <a:ea typeface="ＭＳ Ｐゴシック"/>
                <a:cs typeface="Arial" panose="020B0604020202020204" pitchFamily="34" charset="0"/>
              </a:rPr>
              <a:t>…………….………………...12</a:t>
            </a:r>
            <a:endParaRPr lang="en-US" sz="1400" dirty="0" smtClean="0">
              <a:ea typeface="ＭＳ Ｐゴシック"/>
              <a:cs typeface="Arial" panose="020B0604020202020204" pitchFamily="34" charset="0"/>
            </a:endParaRPr>
          </a:p>
          <a:p>
            <a:pPr marL="342900" indent="-342900" algn="just">
              <a:spcBef>
                <a:spcPct val="20000"/>
              </a:spcBef>
            </a:pPr>
            <a:r>
              <a:rPr lang="es-ES" sz="1400" dirty="0" smtClean="0">
                <a:ea typeface="ＭＳ Ｐゴシック"/>
                <a:cs typeface="Arial" panose="020B0604020202020204" pitchFamily="34" charset="0"/>
              </a:rPr>
              <a:t>	</a:t>
            </a:r>
            <a:r>
              <a:rPr lang="es-ES" sz="1400" dirty="0">
                <a:ea typeface="ＭＳ Ｐゴシック"/>
                <a:cs typeface="Arial" panose="020B0604020202020204" pitchFamily="34" charset="0"/>
              </a:rPr>
              <a:t>La </a:t>
            </a:r>
            <a:r>
              <a:rPr lang="es-ES" sz="1400" dirty="0" smtClean="0">
                <a:ea typeface="ＭＳ Ｐゴシック"/>
                <a:cs typeface="Arial" panose="020B0604020202020204" pitchFamily="34" charset="0"/>
              </a:rPr>
              <a:t>tercera oleada </a:t>
            </a:r>
            <a:r>
              <a:rPr lang="es-ES" sz="1400" dirty="0">
                <a:ea typeface="ＭＳ Ｐゴシック"/>
                <a:cs typeface="Arial" panose="020B0604020202020204" pitchFamily="34" charset="0"/>
              </a:rPr>
              <a:t>(1980-1990’s</a:t>
            </a:r>
            <a:r>
              <a:rPr lang="es-ES" sz="1400" dirty="0" smtClean="0">
                <a:ea typeface="ＭＳ Ｐゴシック"/>
                <a:cs typeface="Arial" panose="020B0604020202020204" pitchFamily="34" charset="0"/>
              </a:rPr>
              <a:t>)…………………………..…….13</a:t>
            </a:r>
          </a:p>
          <a:p>
            <a:pPr marL="342900" indent="-342900" algn="just">
              <a:spcBef>
                <a:spcPct val="20000"/>
              </a:spcBef>
            </a:pPr>
            <a:r>
              <a:rPr lang="es-ES" sz="1400" dirty="0" smtClean="0">
                <a:ea typeface="ＭＳ Ｐゴシック"/>
                <a:cs typeface="Arial" panose="020B0604020202020204" pitchFamily="34" charset="0"/>
              </a:rPr>
              <a:t>	</a:t>
            </a:r>
            <a:r>
              <a:rPr lang="en-US" sz="1400" dirty="0">
                <a:ea typeface="ＭＳ Ｐゴシック"/>
                <a:cs typeface="Arial" panose="020B0604020202020204" pitchFamily="34" charset="0"/>
              </a:rPr>
              <a:t>¿</a:t>
            </a:r>
            <a:r>
              <a:rPr lang="es-ES" sz="1400" dirty="0">
                <a:ea typeface="ＭＳ Ｐゴシック"/>
                <a:cs typeface="Arial" panose="020B0604020202020204" pitchFamily="34" charset="0"/>
              </a:rPr>
              <a:t>Qué</a:t>
            </a:r>
            <a:r>
              <a:rPr lang="en-US" sz="1400" dirty="0">
                <a:ea typeface="ＭＳ Ｐゴシック"/>
                <a:cs typeface="Arial" panose="020B0604020202020204" pitchFamily="34" charset="0"/>
              </a:rPr>
              <a:t> </a:t>
            </a:r>
            <a:r>
              <a:rPr lang="es-ES" sz="1400" dirty="0">
                <a:ea typeface="ＭＳ Ｐゴシック"/>
                <a:cs typeface="Arial" panose="020B0604020202020204" pitchFamily="34" charset="0"/>
              </a:rPr>
              <a:t>es</a:t>
            </a:r>
            <a:r>
              <a:rPr lang="en-US" sz="1400" dirty="0">
                <a:ea typeface="ＭＳ Ｐゴシック"/>
                <a:cs typeface="Arial" panose="020B0604020202020204" pitchFamily="34" charset="0"/>
              </a:rPr>
              <a:t> el</a:t>
            </a:r>
            <a:r>
              <a:rPr lang="es-ES" sz="1400" dirty="0">
                <a:ea typeface="ＭＳ Ｐゴシック"/>
                <a:cs typeface="Arial" panose="020B0604020202020204" pitchFamily="34" charset="0"/>
              </a:rPr>
              <a:t> Desarrollo Sustentable</a:t>
            </a:r>
            <a:r>
              <a:rPr lang="en-US" sz="1400" dirty="0" smtClean="0">
                <a:ea typeface="ＭＳ Ｐゴシック"/>
                <a:cs typeface="Arial" panose="020B0604020202020204" pitchFamily="34" charset="0"/>
              </a:rPr>
              <a:t>?</a:t>
            </a:r>
            <a:r>
              <a:rPr lang="es-ES" sz="1400" dirty="0" smtClean="0">
                <a:ea typeface="ＭＳ Ｐゴシック"/>
                <a:cs typeface="Arial" panose="020B0604020202020204" pitchFamily="34" charset="0"/>
              </a:rPr>
              <a:t>……….………………….14</a:t>
            </a:r>
          </a:p>
          <a:p>
            <a:pPr marL="342900" indent="-342900" algn="just">
              <a:spcBef>
                <a:spcPct val="20000"/>
              </a:spcBef>
            </a:pPr>
            <a:r>
              <a:rPr lang="es-ES" sz="1400" dirty="0" smtClean="0">
                <a:ea typeface="ＭＳ Ｐゴシック"/>
                <a:cs typeface="Arial" panose="020B0604020202020204" pitchFamily="34" charset="0"/>
              </a:rPr>
              <a:t>	Los tres pilares del Desarrollo Sustentable…………………...15</a:t>
            </a:r>
          </a:p>
          <a:p>
            <a:pPr defTabSz="1042988" eaLnBrk="0" hangingPunct="0"/>
            <a:r>
              <a:rPr lang="es-ES" sz="1400" dirty="0" smtClean="0">
                <a:ea typeface="ＭＳ Ｐゴシック"/>
                <a:cs typeface="Arial" panose="020B0604020202020204" pitchFamily="34" charset="0"/>
              </a:rPr>
              <a:t>       </a:t>
            </a:r>
            <a:r>
              <a:rPr lang="en-US" sz="1400" dirty="0" smtClean="0">
                <a:ea typeface="ＭＳ Ｐゴシック"/>
                <a:cs typeface="Arial" panose="020B0604020202020204" pitchFamily="34" charset="0"/>
              </a:rPr>
              <a:t>Agenda 21</a:t>
            </a:r>
            <a:r>
              <a:rPr lang="es-ES" altLang="ja-JP" sz="1400" dirty="0" smtClean="0">
                <a:ea typeface="ＭＳ Ｐゴシック" pitchFamily="28" charset="-128"/>
                <a:cs typeface="Arial" panose="020B0604020202020204" pitchFamily="34" charset="0"/>
              </a:rPr>
              <a:t>……….………………………………..……………….16</a:t>
            </a:r>
            <a:endParaRPr lang="es-ES" sz="1400" dirty="0">
              <a:cs typeface="Arial" panose="020B0604020202020204" pitchFamily="34" charset="0"/>
            </a:endParaRPr>
          </a:p>
          <a:p>
            <a:pPr marL="342900" indent="-342900" algn="just">
              <a:spcBef>
                <a:spcPct val="20000"/>
              </a:spcBef>
            </a:pPr>
            <a:r>
              <a:rPr lang="es-ES" sz="1400" dirty="0" smtClean="0">
                <a:ea typeface="ＭＳ Ｐゴシック"/>
                <a:cs typeface="Arial" panose="020B0604020202020204" pitchFamily="34" charset="0"/>
              </a:rPr>
              <a:t>	</a:t>
            </a:r>
            <a:r>
              <a:rPr lang="es-MX" sz="1400" dirty="0">
                <a:ea typeface="ＭＳ Ｐゴシック"/>
                <a:cs typeface="Arial" panose="020B0604020202020204" pitchFamily="34" charset="0"/>
              </a:rPr>
              <a:t>Los cinco conceptos del Desarrollo </a:t>
            </a:r>
            <a:r>
              <a:rPr lang="es-MX" sz="1400" dirty="0" smtClean="0">
                <a:ea typeface="ＭＳ Ｐゴシック"/>
                <a:cs typeface="Arial" panose="020B0604020202020204" pitchFamily="34" charset="0"/>
              </a:rPr>
              <a:t>Sustentable</a:t>
            </a:r>
            <a:r>
              <a:rPr lang="es-ES" sz="1400" dirty="0" smtClean="0">
                <a:ea typeface="ＭＳ Ｐゴシック"/>
                <a:cs typeface="Arial" panose="020B0604020202020204" pitchFamily="34" charset="0"/>
              </a:rPr>
              <a:t>………………</a:t>
            </a:r>
            <a:r>
              <a:rPr lang="es-ES" sz="1400" dirty="0">
                <a:ea typeface="ＭＳ Ｐゴシック"/>
                <a:cs typeface="Arial" panose="020B0604020202020204" pitchFamily="34" charset="0"/>
              </a:rPr>
              <a:t>1</a:t>
            </a:r>
            <a:r>
              <a:rPr lang="es-ES" sz="1400" dirty="0" smtClean="0">
                <a:ea typeface="ＭＳ Ｐゴシック"/>
                <a:cs typeface="Arial" panose="020B0604020202020204" pitchFamily="34" charset="0"/>
              </a:rPr>
              <a:t>7</a:t>
            </a:r>
          </a:p>
          <a:p>
            <a:pPr marL="342900" indent="-342900" algn="just">
              <a:spcBef>
                <a:spcPct val="20000"/>
              </a:spcBef>
            </a:pPr>
            <a:r>
              <a:rPr lang="es-ES" sz="1400" dirty="0">
                <a:cs typeface="Arial" panose="020B0604020202020204" pitchFamily="34" charset="0"/>
              </a:rPr>
              <a:t>	</a:t>
            </a:r>
            <a:r>
              <a:rPr lang="es-ES" sz="1400" dirty="0">
                <a:ea typeface="ＭＳ Ｐゴシック"/>
                <a:cs typeface="Arial" panose="020B0604020202020204" pitchFamily="34" charset="0"/>
              </a:rPr>
              <a:t>Los </a:t>
            </a:r>
            <a:r>
              <a:rPr lang="es-ES" sz="1400" dirty="0" smtClean="0">
                <a:ea typeface="ＭＳ Ｐゴシック"/>
                <a:cs typeface="Arial" panose="020B0604020202020204" pitchFamily="34" charset="0"/>
              </a:rPr>
              <a:t>Seis </a:t>
            </a:r>
            <a:r>
              <a:rPr lang="es-ES" sz="1400" dirty="0">
                <a:ea typeface="ＭＳ Ｐゴシック"/>
                <a:cs typeface="Arial" panose="020B0604020202020204" pitchFamily="34" charset="0"/>
              </a:rPr>
              <a:t>Principios de una Comunidad </a:t>
            </a:r>
            <a:r>
              <a:rPr lang="es-ES" sz="1400" dirty="0" smtClean="0">
                <a:ea typeface="ＭＳ Ｐゴシック"/>
                <a:cs typeface="Arial" panose="020B0604020202020204" pitchFamily="34" charset="0"/>
              </a:rPr>
              <a:t>Sustentable...............</a:t>
            </a:r>
            <a:r>
              <a:rPr lang="es-ES" sz="1400" dirty="0">
                <a:ea typeface="ＭＳ Ｐゴシック"/>
                <a:cs typeface="Arial" panose="020B0604020202020204" pitchFamily="34" charset="0"/>
              </a:rPr>
              <a:t>1</a:t>
            </a:r>
            <a:r>
              <a:rPr lang="es-ES" sz="1400" dirty="0" smtClean="0">
                <a:ea typeface="ＭＳ Ｐゴシック"/>
                <a:cs typeface="Arial" panose="020B0604020202020204" pitchFamily="34" charset="0"/>
              </a:rPr>
              <a:t>8</a:t>
            </a:r>
          </a:p>
          <a:p>
            <a:pPr marL="342900" indent="-342900" algn="just">
              <a:spcBef>
                <a:spcPct val="20000"/>
              </a:spcBef>
            </a:pPr>
            <a:r>
              <a:rPr lang="es-ES" sz="1400" dirty="0" smtClean="0">
                <a:cs typeface="Arial" panose="020B0604020202020204" pitchFamily="34" charset="0"/>
              </a:rPr>
              <a:t>	</a:t>
            </a:r>
            <a:r>
              <a:rPr lang="es-ES" sz="1400" dirty="0">
                <a:ea typeface="ＭＳ Ｐゴシック"/>
                <a:cs typeface="Arial" panose="020B0604020202020204" pitchFamily="34" charset="0"/>
              </a:rPr>
              <a:t>Los ciclos de vida en la producción de </a:t>
            </a:r>
            <a:r>
              <a:rPr lang="es-ES" sz="1400" dirty="0" smtClean="0">
                <a:ea typeface="ＭＳ Ｐゴシック"/>
                <a:cs typeface="Arial" panose="020B0604020202020204" pitchFamily="34" charset="0"/>
              </a:rPr>
              <a:t>bienes……………….. 24</a:t>
            </a:r>
            <a:endParaRPr lang="es-ES" sz="1400" dirty="0">
              <a:ea typeface="ＭＳ Ｐゴシック"/>
              <a:cs typeface="Arial" panose="020B0604020202020204" pitchFamily="34" charset="0"/>
            </a:endParaRPr>
          </a:p>
          <a:p>
            <a:pPr marL="342900" indent="-342900" algn="just">
              <a:spcBef>
                <a:spcPct val="20000"/>
              </a:spcBef>
            </a:pPr>
            <a:r>
              <a:rPr lang="es-ES" sz="1400" dirty="0" smtClean="0">
                <a:ea typeface="ＭＳ Ｐゴシック"/>
                <a:cs typeface="Arial" panose="020B0604020202020204" pitchFamily="34" charset="0"/>
              </a:rPr>
              <a:t>	La </a:t>
            </a:r>
            <a:r>
              <a:rPr lang="es-ES" sz="1400" dirty="0">
                <a:ea typeface="ＭＳ Ｐゴシック"/>
                <a:cs typeface="Arial" panose="020B0604020202020204" pitchFamily="34" charset="0"/>
              </a:rPr>
              <a:t>evolución conceptual del diseño sustentable de </a:t>
            </a:r>
            <a:r>
              <a:rPr lang="es-ES" sz="1400" dirty="0" smtClean="0">
                <a:ea typeface="ＭＳ Ｐゴシック"/>
                <a:cs typeface="Arial" panose="020B0604020202020204" pitchFamily="34" charset="0"/>
              </a:rPr>
              <a:t>productos 25</a:t>
            </a:r>
            <a:endParaRPr lang="es-ES" sz="1400" dirty="0">
              <a:ea typeface="ＭＳ Ｐゴシック"/>
              <a:cs typeface="Arial" panose="020B0604020202020204" pitchFamily="34" charset="0"/>
            </a:endParaRPr>
          </a:p>
          <a:p>
            <a:pPr marL="342900" indent="-342900" algn="just">
              <a:spcBef>
                <a:spcPct val="20000"/>
              </a:spcBef>
            </a:pPr>
            <a:r>
              <a:rPr lang="es-ES" sz="1400" dirty="0" smtClean="0">
                <a:ea typeface="ＭＳ Ｐゴシック"/>
                <a:cs typeface="Arial" panose="020B0604020202020204" pitchFamily="34" charset="0"/>
              </a:rPr>
              <a:t>	¿</a:t>
            </a:r>
            <a:r>
              <a:rPr lang="es-ES" sz="1400" dirty="0">
                <a:ea typeface="ＭＳ Ｐゴシック"/>
                <a:cs typeface="Arial" panose="020B0604020202020204" pitchFamily="34" charset="0"/>
              </a:rPr>
              <a:t>Qué es el Diseño Sustentable</a:t>
            </a:r>
            <a:r>
              <a:rPr lang="es-ES" sz="1400" dirty="0" smtClean="0">
                <a:ea typeface="ＭＳ Ｐゴシック"/>
                <a:cs typeface="Arial" panose="020B0604020202020204" pitchFamily="34" charset="0"/>
              </a:rPr>
              <a:t>?.............................................. 31</a:t>
            </a:r>
            <a:endParaRPr lang="es-ES" sz="1400" dirty="0">
              <a:ea typeface="ＭＳ Ｐゴシック"/>
              <a:cs typeface="Arial" panose="020B0604020202020204" pitchFamily="34" charset="0"/>
            </a:endParaRPr>
          </a:p>
          <a:p>
            <a:pPr marL="342900" indent="-342900" algn="just">
              <a:spcBef>
                <a:spcPct val="20000"/>
              </a:spcBef>
            </a:pPr>
            <a:r>
              <a:rPr lang="es-ES" sz="1400" dirty="0" smtClean="0">
                <a:ea typeface="ＭＳ Ｐゴシック"/>
                <a:cs typeface="Arial" panose="020B0604020202020204" pitchFamily="34" charset="0"/>
              </a:rPr>
              <a:t>	Conectando </a:t>
            </a:r>
            <a:r>
              <a:rPr lang="es-ES" sz="1400" dirty="0">
                <a:ea typeface="ＭＳ Ｐゴシック"/>
                <a:cs typeface="Arial" panose="020B0604020202020204" pitchFamily="34" charset="0"/>
              </a:rPr>
              <a:t>el Diseño con la </a:t>
            </a:r>
            <a:r>
              <a:rPr lang="es-ES" sz="1400" dirty="0" smtClean="0">
                <a:ea typeface="ＭＳ Ｐゴシック"/>
                <a:cs typeface="Arial" panose="020B0604020202020204" pitchFamily="34" charset="0"/>
              </a:rPr>
              <a:t>Sustentabilidad………………… 32</a:t>
            </a:r>
            <a:endParaRPr lang="es-ES" sz="1400" dirty="0" smtClean="0">
              <a:cs typeface="Arial" panose="020B0604020202020204" pitchFamily="34" charset="0"/>
            </a:endParaRPr>
          </a:p>
          <a:p>
            <a:pPr marL="342900" indent="-342900" algn="just">
              <a:spcBef>
                <a:spcPct val="20000"/>
              </a:spcBef>
            </a:pPr>
            <a:r>
              <a:rPr lang="es-ES" sz="1400" dirty="0" smtClean="0">
                <a:cs typeface="Arial" panose="020B0604020202020204" pitchFamily="34" charset="0"/>
              </a:rPr>
              <a:t>	Conclusiones .............................................................……….. 33</a:t>
            </a:r>
            <a:endParaRPr lang="es-ES" sz="1400" dirty="0">
              <a:cs typeface="Arial" panose="020B0604020202020204" pitchFamily="34" charset="0"/>
            </a:endParaRPr>
          </a:p>
          <a:p>
            <a:pPr marL="342900" indent="-342900" algn="just">
              <a:spcBef>
                <a:spcPct val="20000"/>
              </a:spcBef>
            </a:pPr>
            <a:r>
              <a:rPr lang="es-ES" sz="1400" dirty="0">
                <a:cs typeface="Arial" panose="020B0604020202020204" pitchFamily="34" charset="0"/>
              </a:rPr>
              <a:t>	Bibliografía </a:t>
            </a:r>
            <a:r>
              <a:rPr lang="es-ES" sz="1400" dirty="0" smtClean="0">
                <a:cs typeface="Arial" panose="020B0604020202020204" pitchFamily="34" charset="0"/>
              </a:rPr>
              <a:t>...............................................................………… 30</a:t>
            </a:r>
            <a:endParaRPr lang="es-ES" sz="1400" dirty="0">
              <a:cs typeface="Arial" panose="020B0604020202020204" pitchFamily="34" charset="0"/>
            </a:endParaRPr>
          </a:p>
          <a:p>
            <a:pPr marL="342900" indent="-342900" algn="just">
              <a:spcBef>
                <a:spcPct val="20000"/>
              </a:spcBef>
            </a:pPr>
            <a:r>
              <a:rPr lang="es-ES" sz="1400" dirty="0">
                <a:cs typeface="Arial" panose="020B0604020202020204" pitchFamily="34" charset="0"/>
              </a:rPr>
              <a:t>	Cr</a:t>
            </a:r>
            <a:r>
              <a:rPr lang="es-ES" altLang="ja-JP" sz="1400" dirty="0">
                <a:ea typeface="ＭＳ Ｐゴシック" pitchFamily="28" charset="-128"/>
                <a:cs typeface="Arial" panose="020B0604020202020204" pitchFamily="34" charset="0"/>
              </a:rPr>
              <a:t>éditos de imágenes </a:t>
            </a:r>
            <a:r>
              <a:rPr lang="es-ES" altLang="ja-JP" sz="1400" dirty="0" smtClean="0">
                <a:ea typeface="ＭＳ Ｐゴシック" pitchFamily="28" charset="-128"/>
                <a:cs typeface="Arial" panose="020B0604020202020204" pitchFamily="34" charset="0"/>
              </a:rPr>
              <a:t>…………………………………………..  32</a:t>
            </a:r>
            <a:endParaRPr lang="en-GB" sz="1400" dirty="0">
              <a:cs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100" name="Rectangle 4"/>
          <p:cNvSpPr>
            <a:spLocks noChangeArrowheads="1"/>
          </p:cNvSpPr>
          <p:nvPr/>
        </p:nvSpPr>
        <p:spPr bwMode="auto">
          <a:xfrm>
            <a:off x="467544" y="2276872"/>
            <a:ext cx="3854202" cy="2215991"/>
          </a:xfrm>
          <a:prstGeom prst="rect">
            <a:avLst/>
          </a:prstGeom>
          <a:noFill/>
          <a:ln w="9525">
            <a:noFill/>
            <a:miter lim="800000"/>
            <a:headEnd/>
            <a:tailEnd/>
          </a:ln>
        </p:spPr>
        <p:txBody>
          <a:bodyPr wrap="square">
            <a:spAutoFit/>
          </a:bodyPr>
          <a:lstStyle/>
          <a:p>
            <a:pPr marL="530225" lvl="1" indent="-350838">
              <a:spcBef>
                <a:spcPct val="80000"/>
              </a:spcBef>
              <a:tabLst>
                <a:tab pos="442913" algn="l"/>
              </a:tabLst>
            </a:pPr>
            <a:r>
              <a:rPr lang="es-ES" b="1" dirty="0" smtClean="0"/>
              <a:t>		Futurismo </a:t>
            </a:r>
            <a:r>
              <a:rPr lang="es-ES" b="1" dirty="0"/>
              <a:t>:</a:t>
            </a:r>
            <a:r>
              <a:rPr lang="es-ES" dirty="0"/>
              <a:t> Los intereses de </a:t>
            </a:r>
            <a:r>
              <a:rPr lang="es-ES" sz="2000" dirty="0"/>
              <a:t>futuras generaciones deben ser consideradas en lo que estamos dejando atrás como legado (basura, ciudades, reservas ecológicas, etc</a:t>
            </a:r>
            <a:r>
              <a:rPr lang="es-ES" sz="2000" dirty="0" smtClean="0"/>
              <a:t>.).</a:t>
            </a:r>
          </a:p>
        </p:txBody>
      </p:sp>
      <p:sp>
        <p:nvSpPr>
          <p:cNvPr id="4101" name="Text Box 4"/>
          <p:cNvSpPr txBox="1">
            <a:spLocks noChangeArrowheads="1"/>
          </p:cNvSpPr>
          <p:nvPr/>
        </p:nvSpPr>
        <p:spPr bwMode="auto">
          <a:xfrm>
            <a:off x="0" y="3175"/>
            <a:ext cx="6904733"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s-ES" sz="2300" dirty="0">
                <a:ea typeface="ＭＳ Ｐゴシック"/>
                <a:cs typeface="Arial" pitchFamily="34" charset="0"/>
              </a:rPr>
              <a:t>Los </a:t>
            </a:r>
            <a:r>
              <a:rPr lang="es-ES" sz="2300" dirty="0" smtClean="0">
                <a:ea typeface="ＭＳ Ｐゴシック"/>
                <a:cs typeface="Arial" pitchFamily="34" charset="0"/>
              </a:rPr>
              <a:t>Seis </a:t>
            </a:r>
            <a:r>
              <a:rPr lang="es-ES" sz="2300" dirty="0">
                <a:ea typeface="ＭＳ Ｐゴシック"/>
                <a:cs typeface="Arial" pitchFamily="34" charset="0"/>
              </a:rPr>
              <a:t>Principios de una Comunidad Sustentable</a:t>
            </a:r>
          </a:p>
        </p:txBody>
      </p:sp>
      <p:pic>
        <p:nvPicPr>
          <p:cNvPr id="20482" name="Picture 2" descr="http://2.bp.blogspot.com/-lwVK_oN9ti8/TZUBMk7Wl6I/AAAAAAAAAAk/8P1M9HeHCrs/s1600/10.jpg"/>
          <p:cNvPicPr>
            <a:picLocks noChangeAspect="1" noChangeArrowheads="1"/>
          </p:cNvPicPr>
          <p:nvPr/>
        </p:nvPicPr>
        <p:blipFill>
          <a:blip r:embed="rId3" cstate="print"/>
          <a:srcRect/>
          <a:stretch>
            <a:fillRect/>
          </a:stretch>
        </p:blipFill>
        <p:spPr bwMode="auto">
          <a:xfrm>
            <a:off x="4644008" y="2060848"/>
            <a:ext cx="3810000" cy="2857500"/>
          </a:xfrm>
          <a:prstGeom prst="rect">
            <a:avLst/>
          </a:prstGeom>
          <a:noFill/>
        </p:spPr>
      </p:pic>
    </p:spTree>
    <p:extLst>
      <p:ext uri="{BB962C8B-B14F-4D97-AF65-F5344CB8AC3E}">
        <p14:creationId xmlns:p14="http://schemas.microsoft.com/office/powerpoint/2010/main" val="4130226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100" name="Rectangle 4"/>
          <p:cNvSpPr>
            <a:spLocks noChangeArrowheads="1"/>
          </p:cNvSpPr>
          <p:nvPr/>
        </p:nvSpPr>
        <p:spPr bwMode="auto">
          <a:xfrm>
            <a:off x="467544" y="1988840"/>
            <a:ext cx="3854202" cy="2862322"/>
          </a:xfrm>
          <a:prstGeom prst="rect">
            <a:avLst/>
          </a:prstGeom>
          <a:noFill/>
          <a:ln w="9525">
            <a:noFill/>
            <a:miter lim="800000"/>
            <a:headEnd/>
            <a:tailEnd/>
          </a:ln>
        </p:spPr>
        <p:txBody>
          <a:bodyPr wrap="square">
            <a:spAutoFit/>
          </a:bodyPr>
          <a:lstStyle/>
          <a:p>
            <a:pPr marL="530225" lvl="1" indent="-350838">
              <a:spcBef>
                <a:spcPct val="80000"/>
              </a:spcBef>
              <a:tabLst>
                <a:tab pos="442913" algn="l"/>
              </a:tabLst>
            </a:pPr>
            <a:r>
              <a:rPr lang="es-ES" b="1" dirty="0" smtClean="0"/>
              <a:t>	Equidad:</a:t>
            </a:r>
            <a:r>
              <a:rPr lang="es-ES" dirty="0" smtClean="0"/>
              <a:t> La Sustentabilidad no va a funcionar si los recursos mundiales no se distribuyen de manera justa o si los pobres pagan una parte desproporcionada de los costos de transición  hacia la sustentabilidad (todos tenemos una parte que cumplir).</a:t>
            </a:r>
          </a:p>
        </p:txBody>
      </p:sp>
      <p:sp>
        <p:nvSpPr>
          <p:cNvPr id="4101" name="Text Box 4"/>
          <p:cNvSpPr txBox="1">
            <a:spLocks noChangeArrowheads="1"/>
          </p:cNvSpPr>
          <p:nvPr/>
        </p:nvSpPr>
        <p:spPr bwMode="auto">
          <a:xfrm>
            <a:off x="0" y="3175"/>
            <a:ext cx="6904733"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s-ES" sz="2300" dirty="0">
                <a:ea typeface="ＭＳ Ｐゴシック"/>
                <a:cs typeface="Arial" pitchFamily="34" charset="0"/>
              </a:rPr>
              <a:t>Los </a:t>
            </a:r>
            <a:r>
              <a:rPr lang="es-ES" sz="2300" dirty="0" smtClean="0">
                <a:ea typeface="ＭＳ Ｐゴシック"/>
                <a:cs typeface="Arial" pitchFamily="34" charset="0"/>
              </a:rPr>
              <a:t>Seis </a:t>
            </a:r>
            <a:r>
              <a:rPr lang="es-ES" sz="2300" dirty="0">
                <a:ea typeface="ＭＳ Ｐゴシック"/>
                <a:cs typeface="Arial" pitchFamily="34" charset="0"/>
              </a:rPr>
              <a:t>Principios de una Comunidad Sustentable</a:t>
            </a:r>
          </a:p>
        </p:txBody>
      </p:sp>
      <p:pic>
        <p:nvPicPr>
          <p:cNvPr id="19460" name="Picture 4" descr="http://static.ddmcdn.com/gif/occupy-wall-street-0.jpg"/>
          <p:cNvPicPr>
            <a:picLocks noChangeAspect="1" noChangeArrowheads="1"/>
          </p:cNvPicPr>
          <p:nvPr/>
        </p:nvPicPr>
        <p:blipFill>
          <a:blip r:embed="rId3" cstate="print"/>
          <a:srcRect/>
          <a:stretch>
            <a:fillRect/>
          </a:stretch>
        </p:blipFill>
        <p:spPr bwMode="auto">
          <a:xfrm>
            <a:off x="4860032" y="2204864"/>
            <a:ext cx="3429000" cy="2286001"/>
          </a:xfrm>
          <a:prstGeom prst="rect">
            <a:avLst/>
          </a:prstGeom>
          <a:noFill/>
        </p:spPr>
      </p:pic>
    </p:spTree>
    <p:extLst>
      <p:ext uri="{BB962C8B-B14F-4D97-AF65-F5344CB8AC3E}">
        <p14:creationId xmlns:p14="http://schemas.microsoft.com/office/powerpoint/2010/main" val="10835779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100" name="Rectangle 4"/>
          <p:cNvSpPr>
            <a:spLocks noChangeArrowheads="1"/>
          </p:cNvSpPr>
          <p:nvPr/>
        </p:nvSpPr>
        <p:spPr bwMode="auto">
          <a:xfrm>
            <a:off x="395536" y="1988840"/>
            <a:ext cx="3528392" cy="3139321"/>
          </a:xfrm>
          <a:prstGeom prst="rect">
            <a:avLst/>
          </a:prstGeom>
          <a:noFill/>
          <a:ln w="9525">
            <a:noFill/>
            <a:miter lim="800000"/>
            <a:headEnd/>
            <a:tailEnd/>
          </a:ln>
        </p:spPr>
        <p:txBody>
          <a:bodyPr wrap="square">
            <a:spAutoFit/>
          </a:bodyPr>
          <a:lstStyle/>
          <a:p>
            <a:pPr marL="530225" lvl="1" indent="-350838">
              <a:spcBef>
                <a:spcPct val="80000"/>
              </a:spcBef>
              <a:tabLst>
                <a:tab pos="442913" algn="l"/>
              </a:tabLst>
            </a:pPr>
            <a:r>
              <a:rPr lang="es-ES" b="1" dirty="0" smtClean="0"/>
              <a:t>	Diversidad : </a:t>
            </a:r>
            <a:r>
              <a:rPr lang="es-ES" dirty="0" smtClean="0"/>
              <a:t> La diversidad en sistemas ambientales, sociales y económicos los hace por lo general más robustos y menos vulnerables a daños irreversibles o catastróficos; la diversidad permite además la elección de opciones más sustentables. </a:t>
            </a:r>
          </a:p>
        </p:txBody>
      </p:sp>
      <p:sp>
        <p:nvSpPr>
          <p:cNvPr id="4101" name="Text Box 4"/>
          <p:cNvSpPr txBox="1">
            <a:spLocks noChangeArrowheads="1"/>
          </p:cNvSpPr>
          <p:nvPr/>
        </p:nvSpPr>
        <p:spPr bwMode="auto">
          <a:xfrm>
            <a:off x="0" y="3175"/>
            <a:ext cx="6904733"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s-ES" sz="2300" dirty="0">
                <a:ea typeface="ＭＳ Ｐゴシック"/>
                <a:cs typeface="Arial" pitchFamily="34" charset="0"/>
              </a:rPr>
              <a:t>Los </a:t>
            </a:r>
            <a:r>
              <a:rPr lang="es-ES" sz="2300" dirty="0" smtClean="0">
                <a:ea typeface="ＭＳ Ｐゴシック"/>
                <a:cs typeface="Arial" pitchFamily="34" charset="0"/>
              </a:rPr>
              <a:t>Seis </a:t>
            </a:r>
            <a:r>
              <a:rPr lang="es-ES" sz="2300" dirty="0">
                <a:ea typeface="ＭＳ Ｐゴシック"/>
                <a:cs typeface="Arial" pitchFamily="34" charset="0"/>
              </a:rPr>
              <a:t>Principios de una Comunidad Sustentable</a:t>
            </a:r>
          </a:p>
        </p:txBody>
      </p:sp>
      <p:pic>
        <p:nvPicPr>
          <p:cNvPr id="18434" name="Picture 2" descr="http://3.bp.blogspot.com/-Pp7YU3nM2Wk/T06KvvCYsvI/AAAAAAAAP8I/kdrN6Rn7y0g/s1600/diversidad.jpg"/>
          <p:cNvPicPr>
            <a:picLocks noChangeAspect="1" noChangeArrowheads="1"/>
          </p:cNvPicPr>
          <p:nvPr/>
        </p:nvPicPr>
        <p:blipFill>
          <a:blip r:embed="rId3" cstate="print"/>
          <a:srcRect/>
          <a:stretch>
            <a:fillRect/>
          </a:stretch>
        </p:blipFill>
        <p:spPr bwMode="auto">
          <a:xfrm>
            <a:off x="4139952" y="1556792"/>
            <a:ext cx="4727848" cy="3915249"/>
          </a:xfrm>
          <a:prstGeom prst="rect">
            <a:avLst/>
          </a:prstGeom>
          <a:noFill/>
        </p:spPr>
      </p:pic>
    </p:spTree>
    <p:extLst>
      <p:ext uri="{BB962C8B-B14F-4D97-AF65-F5344CB8AC3E}">
        <p14:creationId xmlns:p14="http://schemas.microsoft.com/office/powerpoint/2010/main" val="29950003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100" name="Rectangle 4"/>
          <p:cNvSpPr>
            <a:spLocks noChangeArrowheads="1"/>
          </p:cNvSpPr>
          <p:nvPr/>
        </p:nvSpPr>
        <p:spPr bwMode="auto">
          <a:xfrm>
            <a:off x="539552" y="1988840"/>
            <a:ext cx="3456384" cy="3139321"/>
          </a:xfrm>
          <a:prstGeom prst="rect">
            <a:avLst/>
          </a:prstGeom>
          <a:noFill/>
          <a:ln w="9525">
            <a:noFill/>
            <a:miter lim="800000"/>
            <a:headEnd/>
            <a:tailEnd/>
          </a:ln>
        </p:spPr>
        <p:txBody>
          <a:bodyPr wrap="square">
            <a:spAutoFit/>
          </a:bodyPr>
          <a:lstStyle/>
          <a:p>
            <a:pPr marL="530225" lvl="1" indent="-350838" algn="just">
              <a:spcBef>
                <a:spcPct val="80000"/>
              </a:spcBef>
              <a:tabLst>
                <a:tab pos="442913" algn="l"/>
              </a:tabLst>
            </a:pPr>
            <a:r>
              <a:rPr lang="es-ES" sz="1600" b="1" dirty="0" smtClean="0"/>
              <a:t>	</a:t>
            </a:r>
            <a:r>
              <a:rPr lang="es-ES" b="1" dirty="0" smtClean="0"/>
              <a:t>Participación:</a:t>
            </a:r>
            <a:r>
              <a:rPr lang="es-ES" dirty="0" smtClean="0"/>
              <a:t>  La Sustentabilidad no puede ser impuesta, si no que requiere del soporte y compromiso activo de todas las secciones de la comunidad y de todas las comunidades, esto requiere asegurar oportunidades para todos en la toma de decisiones.</a:t>
            </a:r>
            <a:endParaRPr lang="en-US" dirty="0"/>
          </a:p>
        </p:txBody>
      </p:sp>
      <p:sp>
        <p:nvSpPr>
          <p:cNvPr id="4101" name="Text Box 4"/>
          <p:cNvSpPr txBox="1">
            <a:spLocks noChangeArrowheads="1"/>
          </p:cNvSpPr>
          <p:nvPr/>
        </p:nvSpPr>
        <p:spPr bwMode="auto">
          <a:xfrm>
            <a:off x="0" y="3175"/>
            <a:ext cx="6904733"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s-ES" sz="2300" dirty="0">
                <a:ea typeface="ＭＳ Ｐゴシック"/>
                <a:cs typeface="Arial" pitchFamily="34" charset="0"/>
              </a:rPr>
              <a:t>Los </a:t>
            </a:r>
            <a:r>
              <a:rPr lang="es-ES" sz="2300" dirty="0" smtClean="0">
                <a:ea typeface="ＭＳ Ｐゴシック"/>
                <a:cs typeface="Arial" pitchFamily="34" charset="0"/>
              </a:rPr>
              <a:t>Seis </a:t>
            </a:r>
            <a:r>
              <a:rPr lang="es-ES" sz="2300" dirty="0">
                <a:ea typeface="ＭＳ Ｐゴシック"/>
                <a:cs typeface="Arial" pitchFamily="34" charset="0"/>
              </a:rPr>
              <a:t>Principios de una Comunidad Sustentable</a:t>
            </a:r>
          </a:p>
        </p:txBody>
      </p:sp>
      <p:pic>
        <p:nvPicPr>
          <p:cNvPr id="17410" name="Picture 2" descr="http://www.ntucacafth.com/wp-content/uploads/2012/08/Class_Participation.jpg"/>
          <p:cNvPicPr>
            <a:picLocks noChangeAspect="1" noChangeArrowheads="1"/>
          </p:cNvPicPr>
          <p:nvPr/>
        </p:nvPicPr>
        <p:blipFill>
          <a:blip r:embed="rId3" cstate="print"/>
          <a:srcRect/>
          <a:stretch>
            <a:fillRect/>
          </a:stretch>
        </p:blipFill>
        <p:spPr bwMode="auto">
          <a:xfrm>
            <a:off x="4211960" y="1916832"/>
            <a:ext cx="4571985" cy="3399681"/>
          </a:xfrm>
          <a:prstGeom prst="rect">
            <a:avLst/>
          </a:prstGeom>
          <a:noFill/>
        </p:spPr>
      </p:pic>
    </p:spTree>
    <p:extLst>
      <p:ext uri="{BB962C8B-B14F-4D97-AF65-F5344CB8AC3E}">
        <p14:creationId xmlns:p14="http://schemas.microsoft.com/office/powerpoint/2010/main" val="12665862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6148" name="Text Box 2"/>
          <p:cNvSpPr txBox="1">
            <a:spLocks noChangeArrowheads="1"/>
          </p:cNvSpPr>
          <p:nvPr/>
        </p:nvSpPr>
        <p:spPr bwMode="auto">
          <a:xfrm>
            <a:off x="0" y="4763"/>
            <a:ext cx="6134100" cy="458787"/>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s-ES" sz="2300" dirty="0">
                <a:ea typeface="ＭＳ Ｐゴシック"/>
                <a:cs typeface="Arial" pitchFamily="34" charset="0"/>
              </a:rPr>
              <a:t>Los ciclos de vida en la producción de bienes</a:t>
            </a:r>
          </a:p>
        </p:txBody>
      </p:sp>
      <p:grpSp>
        <p:nvGrpSpPr>
          <p:cNvPr id="2" name="Group 3"/>
          <p:cNvGrpSpPr>
            <a:grpSpLocks/>
          </p:cNvGrpSpPr>
          <p:nvPr/>
        </p:nvGrpSpPr>
        <p:grpSpPr bwMode="auto">
          <a:xfrm>
            <a:off x="785813" y="649288"/>
            <a:ext cx="7216775" cy="1390650"/>
            <a:chOff x="423" y="371"/>
            <a:chExt cx="3887" cy="795"/>
          </a:xfrm>
        </p:grpSpPr>
        <p:sp>
          <p:nvSpPr>
            <p:cNvPr id="6180" name="Rectangle 4"/>
            <p:cNvSpPr>
              <a:spLocks noChangeArrowheads="1"/>
            </p:cNvSpPr>
            <p:nvPr/>
          </p:nvSpPr>
          <p:spPr bwMode="auto">
            <a:xfrm>
              <a:off x="928" y="547"/>
              <a:ext cx="864" cy="192"/>
            </a:xfrm>
            <a:prstGeom prst="rect">
              <a:avLst/>
            </a:prstGeom>
            <a:solidFill>
              <a:schemeClr val="bg1"/>
            </a:solidFill>
            <a:ln w="9525">
              <a:noFill/>
              <a:miter lim="800000"/>
              <a:headEnd/>
              <a:tailEnd/>
            </a:ln>
          </p:spPr>
          <p:txBody>
            <a:bodyPr wrap="none" anchor="ctr"/>
            <a:lstStyle/>
            <a:p>
              <a:endParaRPr lang="es-ES">
                <a:cs typeface="Arial" pitchFamily="34" charset="0"/>
              </a:endParaRPr>
            </a:p>
          </p:txBody>
        </p:sp>
        <p:sp>
          <p:nvSpPr>
            <p:cNvPr id="6181" name="Text Box 5"/>
            <p:cNvSpPr txBox="1">
              <a:spLocks noChangeArrowheads="1"/>
            </p:cNvSpPr>
            <p:nvPr/>
          </p:nvSpPr>
          <p:spPr bwMode="auto">
            <a:xfrm>
              <a:off x="423" y="371"/>
              <a:ext cx="1543" cy="219"/>
            </a:xfrm>
            <a:prstGeom prst="rect">
              <a:avLst/>
            </a:prstGeom>
            <a:noFill/>
            <a:ln w="9525">
              <a:noFill/>
              <a:miter lim="800000"/>
              <a:headEnd/>
              <a:tailEnd/>
            </a:ln>
          </p:spPr>
          <p:txBody>
            <a:bodyPr wrap="none" lIns="104278" tIns="52139" rIns="104278" bIns="52139">
              <a:spAutoFit/>
            </a:bodyPr>
            <a:lstStyle/>
            <a:p>
              <a:pPr defTabSz="1042988" eaLnBrk="0" hangingPunct="0">
                <a:spcBef>
                  <a:spcPct val="50000"/>
                </a:spcBef>
              </a:pPr>
              <a:r>
                <a:rPr lang="en-US" b="1" dirty="0" err="1">
                  <a:ea typeface="ＭＳ Ｐゴシック"/>
                  <a:cs typeface="Arial" pitchFamily="34" charset="0"/>
                </a:rPr>
                <a:t>Ciclo</a:t>
              </a:r>
              <a:r>
                <a:rPr lang="en-US" b="1" dirty="0">
                  <a:ea typeface="ＭＳ Ｐゴシック"/>
                  <a:cs typeface="Arial" pitchFamily="34" charset="0"/>
                </a:rPr>
                <a:t> de </a:t>
              </a:r>
              <a:r>
                <a:rPr lang="en-US" b="1" dirty="0" err="1">
                  <a:ea typeface="ＭＳ Ｐゴシック"/>
                  <a:cs typeface="Arial" pitchFamily="34" charset="0"/>
                </a:rPr>
                <a:t>vida</a:t>
              </a:r>
              <a:r>
                <a:rPr lang="en-US" b="1" dirty="0">
                  <a:ea typeface="ＭＳ Ｐゴシック"/>
                  <a:cs typeface="Arial" pitchFamily="34" charset="0"/>
                </a:rPr>
                <a:t> </a:t>
              </a:r>
              <a:r>
                <a:rPr lang="en-US" b="1" dirty="0" err="1">
                  <a:ea typeface="ＭＳ Ｐゴシック"/>
                  <a:cs typeface="Arial" pitchFamily="34" charset="0"/>
                </a:rPr>
                <a:t>tradicional</a:t>
              </a:r>
              <a:endParaRPr lang="en-US" b="1" dirty="0">
                <a:ea typeface="ＭＳ Ｐゴシック"/>
                <a:cs typeface="Arial" pitchFamily="34" charset="0"/>
              </a:endParaRPr>
            </a:p>
          </p:txBody>
        </p:sp>
        <p:sp>
          <p:nvSpPr>
            <p:cNvPr id="6182" name="Line 6"/>
            <p:cNvSpPr>
              <a:spLocks noChangeShapeType="1"/>
            </p:cNvSpPr>
            <p:nvPr/>
          </p:nvSpPr>
          <p:spPr bwMode="auto">
            <a:xfrm>
              <a:off x="448" y="787"/>
              <a:ext cx="3648" cy="0"/>
            </a:xfrm>
            <a:prstGeom prst="line">
              <a:avLst/>
            </a:prstGeom>
            <a:noFill/>
            <a:ln w="9525">
              <a:solidFill>
                <a:schemeClr val="tx1"/>
              </a:solidFill>
              <a:round/>
              <a:headEnd/>
              <a:tailEnd type="triangle" w="med" len="med"/>
            </a:ln>
          </p:spPr>
          <p:txBody>
            <a:bodyPr wrap="none" anchor="ctr"/>
            <a:lstStyle/>
            <a:p>
              <a:endParaRPr lang="es-ES"/>
            </a:p>
          </p:txBody>
        </p:sp>
        <p:sp>
          <p:nvSpPr>
            <p:cNvPr id="5153" name="Oval 7"/>
            <p:cNvSpPr>
              <a:spLocks noChangeArrowheads="1"/>
            </p:cNvSpPr>
            <p:nvPr/>
          </p:nvSpPr>
          <p:spPr bwMode="auto">
            <a:xfrm>
              <a:off x="624" y="691"/>
              <a:ext cx="384" cy="240"/>
            </a:xfrm>
            <a:prstGeom prst="ellipse">
              <a:avLst/>
            </a:prstGeom>
            <a:solidFill>
              <a:schemeClr val="accent4">
                <a:lumMod val="60000"/>
                <a:lumOff val="40000"/>
              </a:schemeClr>
            </a:solidFill>
            <a:ln w="9525">
              <a:solidFill>
                <a:schemeClr val="tx1"/>
              </a:solidFill>
              <a:round/>
              <a:headEnd/>
              <a:tailEnd/>
            </a:ln>
          </p:spPr>
          <p:txBody>
            <a:bodyPr wrap="none" anchor="ctr"/>
            <a:lstStyle/>
            <a:p>
              <a:pPr>
                <a:defRPr/>
              </a:pPr>
              <a:endParaRPr lang="es-ES">
                <a:cs typeface="Arial" pitchFamily="34" charset="0"/>
              </a:endParaRPr>
            </a:p>
          </p:txBody>
        </p:sp>
        <p:sp>
          <p:nvSpPr>
            <p:cNvPr id="5154" name="Oval 8"/>
            <p:cNvSpPr>
              <a:spLocks noChangeArrowheads="1"/>
            </p:cNvSpPr>
            <p:nvPr/>
          </p:nvSpPr>
          <p:spPr bwMode="auto">
            <a:xfrm>
              <a:off x="1440" y="691"/>
              <a:ext cx="386" cy="240"/>
            </a:xfrm>
            <a:prstGeom prst="ellipse">
              <a:avLst/>
            </a:prstGeom>
            <a:solidFill>
              <a:schemeClr val="accent4">
                <a:lumMod val="60000"/>
                <a:lumOff val="40000"/>
              </a:schemeClr>
            </a:solidFill>
            <a:ln w="9525">
              <a:solidFill>
                <a:schemeClr val="tx1"/>
              </a:solidFill>
              <a:round/>
              <a:headEnd/>
              <a:tailEnd/>
            </a:ln>
          </p:spPr>
          <p:txBody>
            <a:bodyPr wrap="none" anchor="ctr"/>
            <a:lstStyle/>
            <a:p>
              <a:pPr>
                <a:defRPr/>
              </a:pPr>
              <a:endParaRPr lang="es-ES">
                <a:cs typeface="Arial" pitchFamily="34" charset="0"/>
              </a:endParaRPr>
            </a:p>
          </p:txBody>
        </p:sp>
        <p:sp>
          <p:nvSpPr>
            <p:cNvPr id="5155" name="Oval 9"/>
            <p:cNvSpPr>
              <a:spLocks noChangeArrowheads="1"/>
            </p:cNvSpPr>
            <p:nvPr/>
          </p:nvSpPr>
          <p:spPr bwMode="auto">
            <a:xfrm>
              <a:off x="2248" y="691"/>
              <a:ext cx="386" cy="240"/>
            </a:xfrm>
            <a:prstGeom prst="ellipse">
              <a:avLst/>
            </a:prstGeom>
            <a:solidFill>
              <a:schemeClr val="accent4">
                <a:lumMod val="60000"/>
                <a:lumOff val="40000"/>
              </a:schemeClr>
            </a:solidFill>
            <a:ln w="9525">
              <a:solidFill>
                <a:schemeClr val="tx1"/>
              </a:solidFill>
              <a:round/>
              <a:headEnd/>
              <a:tailEnd/>
            </a:ln>
          </p:spPr>
          <p:txBody>
            <a:bodyPr wrap="none" anchor="ctr"/>
            <a:lstStyle/>
            <a:p>
              <a:pPr>
                <a:defRPr/>
              </a:pPr>
              <a:endParaRPr lang="es-ES">
                <a:cs typeface="Arial" pitchFamily="34" charset="0"/>
              </a:endParaRPr>
            </a:p>
          </p:txBody>
        </p:sp>
        <p:sp>
          <p:nvSpPr>
            <p:cNvPr id="5156" name="Oval 10"/>
            <p:cNvSpPr>
              <a:spLocks noChangeArrowheads="1"/>
            </p:cNvSpPr>
            <p:nvPr/>
          </p:nvSpPr>
          <p:spPr bwMode="auto">
            <a:xfrm>
              <a:off x="3040" y="691"/>
              <a:ext cx="384" cy="240"/>
            </a:xfrm>
            <a:prstGeom prst="ellipse">
              <a:avLst/>
            </a:prstGeom>
            <a:solidFill>
              <a:schemeClr val="accent4">
                <a:lumMod val="60000"/>
                <a:lumOff val="40000"/>
              </a:schemeClr>
            </a:solidFill>
            <a:ln w="9525">
              <a:solidFill>
                <a:schemeClr val="tx1"/>
              </a:solidFill>
              <a:round/>
              <a:headEnd/>
              <a:tailEnd/>
            </a:ln>
          </p:spPr>
          <p:txBody>
            <a:bodyPr wrap="none" anchor="ctr"/>
            <a:lstStyle/>
            <a:p>
              <a:pPr>
                <a:defRPr/>
              </a:pPr>
              <a:endParaRPr lang="es-ES">
                <a:cs typeface="Arial" pitchFamily="34" charset="0"/>
              </a:endParaRPr>
            </a:p>
          </p:txBody>
        </p:sp>
        <p:sp>
          <p:nvSpPr>
            <p:cNvPr id="6187" name="Text Box 11"/>
            <p:cNvSpPr txBox="1">
              <a:spLocks noChangeArrowheads="1"/>
            </p:cNvSpPr>
            <p:nvPr/>
          </p:nvSpPr>
          <p:spPr bwMode="auto">
            <a:xfrm>
              <a:off x="476" y="947"/>
              <a:ext cx="694" cy="219"/>
            </a:xfrm>
            <a:prstGeom prst="rect">
              <a:avLst/>
            </a:prstGeom>
            <a:noFill/>
            <a:ln w="9525">
              <a:noFill/>
              <a:miter lim="800000"/>
              <a:headEnd/>
              <a:tailEnd/>
            </a:ln>
          </p:spPr>
          <p:txBody>
            <a:bodyPr wrap="none" lIns="104278" tIns="52139" rIns="104278" bIns="52139">
              <a:spAutoFit/>
            </a:bodyPr>
            <a:lstStyle/>
            <a:p>
              <a:pPr defTabSz="1042988" eaLnBrk="0" hangingPunct="0"/>
              <a:r>
                <a:rPr lang="en-GB">
                  <a:ea typeface="ＭＳ Ｐゴシック"/>
                  <a:cs typeface="Arial" pitchFamily="34" charset="0"/>
                </a:rPr>
                <a:t>Extracción</a:t>
              </a:r>
            </a:p>
          </p:txBody>
        </p:sp>
        <p:sp>
          <p:nvSpPr>
            <p:cNvPr id="6188" name="Text Box 12"/>
            <p:cNvSpPr txBox="1">
              <a:spLocks noChangeArrowheads="1"/>
            </p:cNvSpPr>
            <p:nvPr/>
          </p:nvSpPr>
          <p:spPr bwMode="auto">
            <a:xfrm>
              <a:off x="1240" y="947"/>
              <a:ext cx="804" cy="219"/>
            </a:xfrm>
            <a:prstGeom prst="rect">
              <a:avLst/>
            </a:prstGeom>
            <a:noFill/>
            <a:ln w="9525">
              <a:noFill/>
              <a:miter lim="800000"/>
              <a:headEnd/>
              <a:tailEnd/>
            </a:ln>
          </p:spPr>
          <p:txBody>
            <a:bodyPr wrap="none" lIns="104278" tIns="52139" rIns="104278" bIns="52139">
              <a:spAutoFit/>
            </a:bodyPr>
            <a:lstStyle/>
            <a:p>
              <a:pPr defTabSz="1042988" eaLnBrk="0" hangingPunct="0"/>
              <a:r>
                <a:rPr lang="en-GB">
                  <a:ea typeface="ＭＳ Ｐゴシック"/>
                  <a:cs typeface="Arial" pitchFamily="34" charset="0"/>
                </a:rPr>
                <a:t>Manufactura</a:t>
              </a:r>
            </a:p>
          </p:txBody>
        </p:sp>
        <p:sp>
          <p:nvSpPr>
            <p:cNvPr id="6189" name="Text Box 13"/>
            <p:cNvSpPr txBox="1">
              <a:spLocks noChangeArrowheads="1"/>
            </p:cNvSpPr>
            <p:nvPr/>
          </p:nvSpPr>
          <p:spPr bwMode="auto">
            <a:xfrm>
              <a:off x="2272" y="947"/>
              <a:ext cx="334" cy="219"/>
            </a:xfrm>
            <a:prstGeom prst="rect">
              <a:avLst/>
            </a:prstGeom>
            <a:noFill/>
            <a:ln w="9525">
              <a:noFill/>
              <a:miter lim="800000"/>
              <a:headEnd/>
              <a:tailEnd/>
            </a:ln>
          </p:spPr>
          <p:txBody>
            <a:bodyPr wrap="none" lIns="104278" tIns="52139" rIns="104278" bIns="52139">
              <a:spAutoFit/>
            </a:bodyPr>
            <a:lstStyle/>
            <a:p>
              <a:pPr defTabSz="1042988" eaLnBrk="0" hangingPunct="0"/>
              <a:r>
                <a:rPr lang="en-GB">
                  <a:ea typeface="ＭＳ Ｐゴシック"/>
                  <a:cs typeface="Arial" pitchFamily="34" charset="0"/>
                </a:rPr>
                <a:t>Uso</a:t>
              </a:r>
            </a:p>
          </p:txBody>
        </p:sp>
        <p:sp>
          <p:nvSpPr>
            <p:cNvPr id="6190" name="Text Box 14"/>
            <p:cNvSpPr txBox="1">
              <a:spLocks noChangeArrowheads="1"/>
            </p:cNvSpPr>
            <p:nvPr/>
          </p:nvSpPr>
          <p:spPr bwMode="auto">
            <a:xfrm>
              <a:off x="3028" y="947"/>
              <a:ext cx="673" cy="219"/>
            </a:xfrm>
            <a:prstGeom prst="rect">
              <a:avLst/>
            </a:prstGeom>
            <a:noFill/>
            <a:ln w="9525">
              <a:noFill/>
              <a:miter lim="800000"/>
              <a:headEnd/>
              <a:tailEnd/>
            </a:ln>
          </p:spPr>
          <p:txBody>
            <a:bodyPr wrap="none" lIns="104278" tIns="52139" rIns="104278" bIns="52139">
              <a:spAutoFit/>
            </a:bodyPr>
            <a:lstStyle/>
            <a:p>
              <a:pPr defTabSz="1042988" eaLnBrk="0" hangingPunct="0"/>
              <a:r>
                <a:rPr lang="en-GB">
                  <a:ea typeface="ＭＳ Ｐゴシック"/>
                  <a:cs typeface="Arial" pitchFamily="34" charset="0"/>
                </a:rPr>
                <a:t>Deshecho</a:t>
              </a:r>
            </a:p>
          </p:txBody>
        </p:sp>
        <p:sp>
          <p:nvSpPr>
            <p:cNvPr id="6191" name="Text Box 15"/>
            <p:cNvSpPr txBox="1">
              <a:spLocks noChangeArrowheads="1"/>
            </p:cNvSpPr>
            <p:nvPr/>
          </p:nvSpPr>
          <p:spPr bwMode="auto">
            <a:xfrm>
              <a:off x="3540" y="531"/>
              <a:ext cx="770" cy="219"/>
            </a:xfrm>
            <a:prstGeom prst="rect">
              <a:avLst/>
            </a:prstGeom>
            <a:noFill/>
            <a:ln w="9525">
              <a:noFill/>
              <a:miter lim="800000"/>
              <a:headEnd/>
              <a:tailEnd/>
            </a:ln>
          </p:spPr>
          <p:txBody>
            <a:bodyPr wrap="none" lIns="104278" tIns="52139" rIns="104278" bIns="52139">
              <a:spAutoFit/>
            </a:bodyPr>
            <a:lstStyle/>
            <a:p>
              <a:pPr defTabSz="1042988" eaLnBrk="0" hangingPunct="0"/>
              <a:r>
                <a:rPr lang="en-GB">
                  <a:ea typeface="ＭＳ Ｐゴシック"/>
                  <a:cs typeface="Arial" pitchFamily="34" charset="0"/>
                </a:rPr>
                <a:t>Un sólo uso</a:t>
              </a:r>
            </a:p>
          </p:txBody>
        </p:sp>
      </p:grpSp>
      <p:pic>
        <p:nvPicPr>
          <p:cNvPr id="50" name="49 Imagen" descr="LCNo1 copy.jpg"/>
          <p:cNvPicPr>
            <a:picLocks noChangeAspect="1"/>
          </p:cNvPicPr>
          <p:nvPr/>
        </p:nvPicPr>
        <p:blipFill>
          <a:blip r:embed="rId4" cstate="print"/>
          <a:stretch>
            <a:fillRect/>
          </a:stretch>
        </p:blipFill>
        <p:spPr>
          <a:xfrm>
            <a:off x="4286248" y="2643182"/>
            <a:ext cx="3861274" cy="3238488"/>
          </a:xfrm>
          <a:prstGeom prst="rect">
            <a:avLst/>
          </a:prstGeom>
        </p:spPr>
      </p:pic>
      <p:sp>
        <p:nvSpPr>
          <p:cNvPr id="51" name="50 Rectángulo"/>
          <p:cNvSpPr/>
          <p:nvPr/>
        </p:nvSpPr>
        <p:spPr>
          <a:xfrm>
            <a:off x="1113361" y="2967335"/>
            <a:ext cx="1107996" cy="923330"/>
          </a:xfrm>
          <a:prstGeom prst="rect">
            <a:avLst/>
          </a:prstGeom>
          <a:noFill/>
        </p:spPr>
        <p:txBody>
          <a:bodyPr wrap="none" lIns="91440" tIns="45720" rIns="91440" bIns="45720">
            <a:spAutoFit/>
          </a:bodyPr>
          <a:lstStyle/>
          <a:p>
            <a:pPr algn="ctr"/>
            <a:r>
              <a:rPr lang="es-E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VS</a:t>
            </a:r>
            <a:endParaRPr lang="es-E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2" name="Text Box 5"/>
          <p:cNvSpPr txBox="1">
            <a:spLocks noChangeArrowheads="1"/>
          </p:cNvSpPr>
          <p:nvPr/>
        </p:nvSpPr>
        <p:spPr bwMode="auto">
          <a:xfrm>
            <a:off x="938213" y="4403237"/>
            <a:ext cx="2980582" cy="797794"/>
          </a:xfrm>
          <a:prstGeom prst="rect">
            <a:avLst/>
          </a:prstGeom>
          <a:noFill/>
          <a:ln w="9525">
            <a:noFill/>
            <a:miter lim="800000"/>
            <a:headEnd/>
            <a:tailEnd/>
          </a:ln>
        </p:spPr>
        <p:txBody>
          <a:bodyPr wrap="none" lIns="104278" tIns="52139" rIns="104278" bIns="52139">
            <a:spAutoFit/>
          </a:bodyPr>
          <a:lstStyle/>
          <a:p>
            <a:pPr defTabSz="1042988" eaLnBrk="0" hangingPunct="0">
              <a:spcBef>
                <a:spcPct val="50000"/>
              </a:spcBef>
            </a:pPr>
            <a:r>
              <a:rPr lang="en-US" b="1" dirty="0" err="1">
                <a:ea typeface="ＭＳ Ｐゴシック"/>
                <a:cs typeface="Arial" pitchFamily="34" charset="0"/>
              </a:rPr>
              <a:t>Ciclo</a:t>
            </a:r>
            <a:r>
              <a:rPr lang="en-US" b="1" dirty="0">
                <a:ea typeface="ＭＳ Ｐゴシック"/>
                <a:cs typeface="Arial" pitchFamily="34" charset="0"/>
              </a:rPr>
              <a:t> de </a:t>
            </a:r>
            <a:r>
              <a:rPr lang="en-US" b="1" dirty="0" err="1" smtClean="0">
                <a:ea typeface="ＭＳ Ｐゴシック"/>
                <a:cs typeface="Arial" pitchFamily="34" charset="0"/>
              </a:rPr>
              <a:t>vida</a:t>
            </a:r>
            <a:r>
              <a:rPr lang="en-US" b="1" dirty="0" smtClean="0">
                <a:ea typeface="ＭＳ Ｐゴシック"/>
                <a:cs typeface="Arial" pitchFamily="34" charset="0"/>
              </a:rPr>
              <a:t> </a:t>
            </a:r>
            <a:r>
              <a:rPr lang="en-US" b="1" dirty="0" err="1" smtClean="0">
                <a:ea typeface="ＭＳ Ｐゴシック"/>
                <a:cs typeface="Arial" pitchFamily="34" charset="0"/>
              </a:rPr>
              <a:t>sustentable</a:t>
            </a:r>
            <a:endParaRPr lang="en-US" b="1" dirty="0" smtClean="0">
              <a:ea typeface="ＭＳ Ｐゴシック"/>
              <a:cs typeface="Arial" pitchFamily="34" charset="0"/>
            </a:endParaRPr>
          </a:p>
          <a:p>
            <a:pPr defTabSz="1042988" eaLnBrk="0" hangingPunct="0">
              <a:spcBef>
                <a:spcPct val="50000"/>
              </a:spcBef>
            </a:pPr>
            <a:r>
              <a:rPr lang="en-US" b="1" dirty="0" smtClean="0">
                <a:ea typeface="ＭＳ Ｐゴシック"/>
                <a:cs typeface="Arial" pitchFamily="34" charset="0"/>
              </a:rPr>
              <a:t>‘De la </a:t>
            </a:r>
            <a:r>
              <a:rPr lang="en-US" b="1" dirty="0" err="1" smtClean="0">
                <a:ea typeface="ＭＳ Ｐゴシック"/>
                <a:cs typeface="Arial" pitchFamily="34" charset="0"/>
              </a:rPr>
              <a:t>cuna</a:t>
            </a:r>
            <a:r>
              <a:rPr lang="en-US" b="1" dirty="0" smtClean="0">
                <a:ea typeface="ＭＳ Ｐゴシック"/>
                <a:cs typeface="Arial" pitchFamily="34" charset="0"/>
              </a:rPr>
              <a:t> a la </a:t>
            </a:r>
            <a:r>
              <a:rPr lang="en-US" b="1" dirty="0" err="1" smtClean="0">
                <a:ea typeface="ＭＳ Ｐゴシック"/>
                <a:cs typeface="Arial" pitchFamily="34" charset="0"/>
              </a:rPr>
              <a:t>cuna</a:t>
            </a:r>
            <a:r>
              <a:rPr lang="en-US" b="1" dirty="0" smtClean="0">
                <a:ea typeface="ＭＳ Ｐゴシック"/>
                <a:cs typeface="Arial" pitchFamily="34" charset="0"/>
              </a:rPr>
              <a:t>’</a:t>
            </a:r>
            <a:endParaRPr lang="en-US" b="1" dirty="0">
              <a:ea typeface="ＭＳ Ｐゴシック"/>
              <a:cs typeface="Arial" pitchFamily="34" charset="0"/>
            </a:endParaRPr>
          </a:p>
        </p:txBody>
      </p:sp>
    </p:spTree>
    <p:extLst>
      <p:ext uri="{BB962C8B-B14F-4D97-AF65-F5344CB8AC3E}">
        <p14:creationId xmlns:p14="http://schemas.microsoft.com/office/powerpoint/2010/main" val="6290691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7172" name="Text Box 9"/>
          <p:cNvSpPr txBox="1">
            <a:spLocks noChangeArrowheads="1"/>
          </p:cNvSpPr>
          <p:nvPr/>
        </p:nvSpPr>
        <p:spPr bwMode="auto">
          <a:xfrm>
            <a:off x="-1588" y="-1588"/>
            <a:ext cx="7496176" cy="458788"/>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a:latin typeface="Calibri" pitchFamily="34" charset="0"/>
                <a:ea typeface="ＭＳ Ｐゴシック"/>
                <a:cs typeface="ＭＳ Ｐゴシック"/>
              </a:rPr>
              <a:t>La evolución conceptual del diseño sustentable de productos</a:t>
            </a:r>
          </a:p>
        </p:txBody>
      </p:sp>
      <p:graphicFrame>
        <p:nvGraphicFramePr>
          <p:cNvPr id="12" name="11 Diagrama"/>
          <p:cNvGraphicFramePr/>
          <p:nvPr/>
        </p:nvGraphicFramePr>
        <p:xfrm>
          <a:off x="-32" y="1285860"/>
          <a:ext cx="8643998" cy="41751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174" name="12 CuadroTexto"/>
          <p:cNvSpPr txBox="1">
            <a:spLocks noChangeArrowheads="1"/>
          </p:cNvSpPr>
          <p:nvPr/>
        </p:nvSpPr>
        <p:spPr bwMode="auto">
          <a:xfrm>
            <a:off x="3571875" y="1928813"/>
            <a:ext cx="1285875" cy="369887"/>
          </a:xfrm>
          <a:prstGeom prst="rect">
            <a:avLst/>
          </a:prstGeom>
          <a:noFill/>
          <a:ln w="9525">
            <a:noFill/>
            <a:miter lim="800000"/>
            <a:headEnd/>
            <a:tailEnd/>
          </a:ln>
        </p:spPr>
        <p:txBody>
          <a:bodyPr>
            <a:spAutoFit/>
          </a:bodyPr>
          <a:lstStyle/>
          <a:p>
            <a:r>
              <a:rPr lang="es-ES" b="1"/>
              <a:t>Años</a:t>
            </a:r>
          </a:p>
        </p:txBody>
      </p:sp>
    </p:spTree>
    <p:extLst>
      <p:ext uri="{BB962C8B-B14F-4D97-AF65-F5344CB8AC3E}">
        <p14:creationId xmlns:p14="http://schemas.microsoft.com/office/powerpoint/2010/main" val="18135458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10245" name="4 Rectángulo"/>
          <p:cNvSpPr>
            <a:spLocks noChangeArrowheads="1"/>
          </p:cNvSpPr>
          <p:nvPr/>
        </p:nvSpPr>
        <p:spPr bwMode="auto">
          <a:xfrm>
            <a:off x="325438" y="1905506"/>
            <a:ext cx="4030538" cy="3046988"/>
          </a:xfrm>
          <a:prstGeom prst="rect">
            <a:avLst/>
          </a:prstGeom>
          <a:noFill/>
          <a:ln w="9525">
            <a:noFill/>
            <a:miter lim="800000"/>
            <a:headEnd/>
            <a:tailEnd/>
          </a:ln>
        </p:spPr>
        <p:txBody>
          <a:bodyPr wrap="square">
            <a:spAutoFit/>
          </a:bodyPr>
          <a:lstStyle/>
          <a:p>
            <a:endParaRPr lang="es-ES" sz="1600" b="1" dirty="0"/>
          </a:p>
          <a:p>
            <a:pPr algn="just"/>
            <a:r>
              <a:rPr lang="es-ES" b="1" dirty="0" smtClean="0"/>
              <a:t>Medidas o Soluciones de Fin de Línea </a:t>
            </a:r>
            <a:r>
              <a:rPr lang="es-ES" dirty="0" smtClean="0"/>
              <a:t>(‘</a:t>
            </a:r>
            <a:r>
              <a:rPr lang="es-ES" dirty="0" err="1" smtClean="0"/>
              <a:t>End</a:t>
            </a:r>
            <a:r>
              <a:rPr lang="es-ES" dirty="0" smtClean="0"/>
              <a:t> of Pipe </a:t>
            </a:r>
            <a:r>
              <a:rPr lang="es-ES" dirty="0" err="1" smtClean="0"/>
              <a:t>meassures</a:t>
            </a:r>
            <a:r>
              <a:rPr lang="es-ES" dirty="0" smtClean="0"/>
              <a:t>’), tienen como fin lidiar con los subproductos derivados de los procesos industriales. Su alcance es muy limitado.</a:t>
            </a:r>
          </a:p>
          <a:p>
            <a:pPr algn="just"/>
            <a:endParaRPr lang="es-ES" dirty="0" smtClean="0"/>
          </a:p>
          <a:p>
            <a:pPr algn="just"/>
            <a:endParaRPr lang="es-ES" b="1" dirty="0"/>
          </a:p>
          <a:p>
            <a:endParaRPr lang="es-ES" sz="1600" dirty="0"/>
          </a:p>
          <a:p>
            <a:endParaRPr lang="es-ES" sz="1600" dirty="0"/>
          </a:p>
        </p:txBody>
      </p:sp>
      <p:pic>
        <p:nvPicPr>
          <p:cNvPr id="11266" name="Picture 2" descr="http://www.ecocaracas.org.ve/resources/secciones/max/paso10.jpg"/>
          <p:cNvPicPr>
            <a:picLocks noChangeAspect="1" noChangeArrowheads="1"/>
          </p:cNvPicPr>
          <p:nvPr/>
        </p:nvPicPr>
        <p:blipFill>
          <a:blip r:embed="rId3" cstate="print"/>
          <a:srcRect/>
          <a:stretch>
            <a:fillRect/>
          </a:stretch>
        </p:blipFill>
        <p:spPr bwMode="auto">
          <a:xfrm>
            <a:off x="4716016" y="1772816"/>
            <a:ext cx="4191701" cy="3449960"/>
          </a:xfrm>
          <a:prstGeom prst="rect">
            <a:avLst/>
          </a:prstGeom>
          <a:noFill/>
        </p:spPr>
      </p:pic>
      <p:sp>
        <p:nvSpPr>
          <p:cNvPr id="6" name="Text Box 9"/>
          <p:cNvSpPr txBox="1">
            <a:spLocks noChangeArrowheads="1"/>
          </p:cNvSpPr>
          <p:nvPr/>
        </p:nvSpPr>
        <p:spPr bwMode="auto">
          <a:xfrm>
            <a:off x="-1588" y="-1588"/>
            <a:ext cx="7496176" cy="458788"/>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a:latin typeface="Calibri" pitchFamily="34" charset="0"/>
                <a:ea typeface="ＭＳ Ｐゴシック"/>
                <a:cs typeface="ＭＳ Ｐゴシック"/>
              </a:rPr>
              <a:t>La evolución conceptual del diseño sustentable de productos</a:t>
            </a:r>
          </a:p>
        </p:txBody>
      </p:sp>
    </p:spTree>
    <p:extLst>
      <p:ext uri="{BB962C8B-B14F-4D97-AF65-F5344CB8AC3E}">
        <p14:creationId xmlns:p14="http://schemas.microsoft.com/office/powerpoint/2010/main" val="15094498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10245" name="4 Rectángulo"/>
          <p:cNvSpPr>
            <a:spLocks noChangeArrowheads="1"/>
          </p:cNvSpPr>
          <p:nvPr/>
        </p:nvSpPr>
        <p:spPr bwMode="auto">
          <a:xfrm>
            <a:off x="755576" y="980728"/>
            <a:ext cx="4030538" cy="4154984"/>
          </a:xfrm>
          <a:prstGeom prst="rect">
            <a:avLst/>
          </a:prstGeom>
          <a:noFill/>
          <a:ln w="9525">
            <a:noFill/>
            <a:miter lim="800000"/>
            <a:headEnd/>
            <a:tailEnd/>
          </a:ln>
        </p:spPr>
        <p:txBody>
          <a:bodyPr wrap="square">
            <a:spAutoFit/>
          </a:bodyPr>
          <a:lstStyle/>
          <a:p>
            <a:endParaRPr lang="es-ES" sz="1600" b="1" dirty="0"/>
          </a:p>
          <a:p>
            <a:pPr algn="just"/>
            <a:endParaRPr lang="es-ES" dirty="0" smtClean="0"/>
          </a:p>
          <a:p>
            <a:pPr algn="just"/>
            <a:r>
              <a:rPr lang="es-ES" b="1" dirty="0" smtClean="0"/>
              <a:t>Eco-eficiencia</a:t>
            </a:r>
            <a:r>
              <a:rPr lang="es-ES" b="1" dirty="0"/>
              <a:t>: </a:t>
            </a:r>
            <a:r>
              <a:rPr lang="es-ES" dirty="0"/>
              <a:t> es una filosofía que promueve a los negocios a buscar mejoras ambientales que también generan beneficios económicos. Se enfoca en hacer a las empresas más responsables ambientalmente a la vez que genera más ganancias. Se le describe como ‘crear más valor con menos impacto o hacer más con menos’.</a:t>
            </a:r>
            <a:endParaRPr lang="es-ES" b="1" dirty="0"/>
          </a:p>
          <a:p>
            <a:pPr algn="just"/>
            <a:endParaRPr lang="es-ES" b="1" dirty="0"/>
          </a:p>
          <a:p>
            <a:endParaRPr lang="es-ES" sz="1600" dirty="0"/>
          </a:p>
          <a:p>
            <a:endParaRPr lang="es-ES" sz="1600" dirty="0"/>
          </a:p>
        </p:txBody>
      </p:sp>
      <p:pic>
        <p:nvPicPr>
          <p:cNvPr id="2" name="Imagen 1"/>
          <p:cNvPicPr>
            <a:picLocks noChangeAspect="1"/>
          </p:cNvPicPr>
          <p:nvPr/>
        </p:nvPicPr>
        <p:blipFill>
          <a:blip r:embed="rId3"/>
          <a:stretch>
            <a:fillRect/>
          </a:stretch>
        </p:blipFill>
        <p:spPr>
          <a:xfrm>
            <a:off x="5076056" y="1412776"/>
            <a:ext cx="3068960" cy="3068960"/>
          </a:xfrm>
          <a:prstGeom prst="rect">
            <a:avLst/>
          </a:prstGeom>
        </p:spPr>
      </p:pic>
      <p:sp>
        <p:nvSpPr>
          <p:cNvPr id="7" name="Text Box 9"/>
          <p:cNvSpPr txBox="1">
            <a:spLocks noChangeArrowheads="1"/>
          </p:cNvSpPr>
          <p:nvPr/>
        </p:nvSpPr>
        <p:spPr bwMode="auto">
          <a:xfrm>
            <a:off x="-1588" y="-1588"/>
            <a:ext cx="7496176" cy="458788"/>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a:latin typeface="Calibri" pitchFamily="34" charset="0"/>
                <a:ea typeface="ＭＳ Ｐゴシック"/>
                <a:cs typeface="ＭＳ Ｐゴシック"/>
              </a:rPr>
              <a:t>La evolución conceptual del diseño sustentable de productos</a:t>
            </a:r>
          </a:p>
        </p:txBody>
      </p:sp>
    </p:spTree>
    <p:extLst>
      <p:ext uri="{BB962C8B-B14F-4D97-AF65-F5344CB8AC3E}">
        <p14:creationId xmlns:p14="http://schemas.microsoft.com/office/powerpoint/2010/main" val="2263116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10247" name="10 Rectángulo"/>
          <p:cNvSpPr>
            <a:spLocks noChangeArrowheads="1"/>
          </p:cNvSpPr>
          <p:nvPr/>
        </p:nvSpPr>
        <p:spPr bwMode="auto">
          <a:xfrm>
            <a:off x="683568" y="1484784"/>
            <a:ext cx="3710186" cy="4216539"/>
          </a:xfrm>
          <a:prstGeom prst="rect">
            <a:avLst/>
          </a:prstGeom>
          <a:noFill/>
          <a:ln w="9525">
            <a:noFill/>
            <a:miter lim="800000"/>
            <a:headEnd/>
            <a:tailEnd/>
          </a:ln>
        </p:spPr>
        <p:txBody>
          <a:bodyPr wrap="square">
            <a:spAutoFit/>
          </a:bodyPr>
          <a:lstStyle/>
          <a:p>
            <a:pPr algn="just"/>
            <a:r>
              <a:rPr lang="es-ES" b="1" dirty="0"/>
              <a:t>Producción más Limpia</a:t>
            </a:r>
            <a:r>
              <a:rPr lang="es-ES" dirty="0"/>
              <a:t>, es “la aplicación continua de estrategias ambientales integradoras y preventivas a los procesos, productos y servicios para incrementar la eficiencia y reducir los riesgos de seguridad y los impactos ambientales” (UNEP). Sus metodologías se aplican en etapas intermedias y finales del proceso y no en la fase de desarrollo del producto, lo cual reduce el impacto benéfico que podría tener. </a:t>
            </a:r>
          </a:p>
          <a:p>
            <a:pPr algn="just"/>
            <a:endParaRPr lang="es-ES" sz="1600" dirty="0"/>
          </a:p>
        </p:txBody>
      </p:sp>
      <p:pic>
        <p:nvPicPr>
          <p:cNvPr id="10242" name="Picture 2" descr="http://www.cmpl.ipn.mx/portal/Imagenes/F01.jpg"/>
          <p:cNvPicPr>
            <a:picLocks noChangeAspect="1" noChangeArrowheads="1"/>
          </p:cNvPicPr>
          <p:nvPr/>
        </p:nvPicPr>
        <p:blipFill>
          <a:blip r:embed="rId3" cstate="print"/>
          <a:srcRect/>
          <a:stretch>
            <a:fillRect/>
          </a:stretch>
        </p:blipFill>
        <p:spPr bwMode="auto">
          <a:xfrm>
            <a:off x="4788024" y="1916832"/>
            <a:ext cx="3810000" cy="2857500"/>
          </a:xfrm>
          <a:prstGeom prst="rect">
            <a:avLst/>
          </a:prstGeom>
          <a:noFill/>
        </p:spPr>
      </p:pic>
      <p:sp>
        <p:nvSpPr>
          <p:cNvPr id="6" name="Text Box 9"/>
          <p:cNvSpPr txBox="1">
            <a:spLocks noChangeArrowheads="1"/>
          </p:cNvSpPr>
          <p:nvPr/>
        </p:nvSpPr>
        <p:spPr bwMode="auto">
          <a:xfrm>
            <a:off x="-1588" y="-1588"/>
            <a:ext cx="7496176" cy="458788"/>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a:latin typeface="Calibri" pitchFamily="34" charset="0"/>
                <a:ea typeface="ＭＳ Ｐゴシック"/>
                <a:cs typeface="ＭＳ Ｐゴシック"/>
              </a:rPr>
              <a:t>La evolución conceptual del diseño sustentable de productos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pic>
        <p:nvPicPr>
          <p:cNvPr id="10246" name="Picture 4" descr="eup_wm"/>
          <p:cNvPicPr>
            <a:picLocks noChangeAspect="1" noChangeArrowheads="1"/>
          </p:cNvPicPr>
          <p:nvPr/>
        </p:nvPicPr>
        <p:blipFill>
          <a:blip r:embed="rId3" cstate="print"/>
          <a:srcRect/>
          <a:stretch>
            <a:fillRect/>
          </a:stretch>
        </p:blipFill>
        <p:spPr bwMode="auto">
          <a:xfrm>
            <a:off x="5364088" y="1628800"/>
            <a:ext cx="3168352" cy="4056010"/>
          </a:xfrm>
          <a:prstGeom prst="rect">
            <a:avLst/>
          </a:prstGeom>
          <a:noFill/>
          <a:ln w="9525">
            <a:noFill/>
            <a:miter lim="800000"/>
            <a:headEnd/>
            <a:tailEnd/>
          </a:ln>
        </p:spPr>
      </p:pic>
      <p:sp>
        <p:nvSpPr>
          <p:cNvPr id="10247" name="10 Rectángulo"/>
          <p:cNvSpPr>
            <a:spLocks noChangeArrowheads="1"/>
          </p:cNvSpPr>
          <p:nvPr/>
        </p:nvSpPr>
        <p:spPr bwMode="auto">
          <a:xfrm>
            <a:off x="827584" y="1916832"/>
            <a:ext cx="3816423" cy="3139321"/>
          </a:xfrm>
          <a:prstGeom prst="rect">
            <a:avLst/>
          </a:prstGeom>
          <a:noFill/>
          <a:ln w="9525">
            <a:noFill/>
            <a:miter lim="800000"/>
            <a:headEnd/>
            <a:tailEnd/>
          </a:ln>
        </p:spPr>
        <p:txBody>
          <a:bodyPr wrap="square">
            <a:spAutoFit/>
          </a:bodyPr>
          <a:lstStyle/>
          <a:p>
            <a:pPr algn="just"/>
            <a:endParaRPr lang="es-ES" dirty="0"/>
          </a:p>
          <a:p>
            <a:pPr algn="just"/>
            <a:r>
              <a:rPr lang="es-ES" b="1" dirty="0" err="1"/>
              <a:t>Ecodiseño</a:t>
            </a:r>
            <a:r>
              <a:rPr lang="es-ES" b="1" dirty="0"/>
              <a:t>:</a:t>
            </a:r>
            <a:r>
              <a:rPr lang="es-ES" dirty="0"/>
              <a:t> es la tendencia del diseño a que conlleva consideraciones de los impactos ambientales en cada etapa del proceso y del ciclo de vida del producto, usualmente usando herramientas como las Matrices MET, que permiten el análisis del ciclo de vida de cada elemento del producto.</a:t>
            </a:r>
          </a:p>
        </p:txBody>
      </p:sp>
      <p:sp>
        <p:nvSpPr>
          <p:cNvPr id="6" name="Text Box 9"/>
          <p:cNvSpPr txBox="1">
            <a:spLocks noChangeArrowheads="1"/>
          </p:cNvSpPr>
          <p:nvPr/>
        </p:nvSpPr>
        <p:spPr bwMode="auto">
          <a:xfrm>
            <a:off x="-1588" y="-1588"/>
            <a:ext cx="7496176" cy="458788"/>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a:latin typeface="Calibri" pitchFamily="34" charset="0"/>
                <a:ea typeface="ＭＳ Ｐゴシック"/>
                <a:cs typeface="ＭＳ Ｐゴシック"/>
              </a:rPr>
              <a:t>La evolución conceptual del diseño sustentable de productos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5122" name="Text Box 3"/>
          <p:cNvSpPr txBox="1">
            <a:spLocks noChangeArrowheads="1"/>
          </p:cNvSpPr>
          <p:nvPr/>
        </p:nvSpPr>
        <p:spPr bwMode="auto">
          <a:xfrm>
            <a:off x="0" y="0"/>
            <a:ext cx="1977102"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n-US" sz="2300" dirty="0" err="1" smtClean="0">
                <a:ea typeface="ＭＳ Ｐゴシック"/>
                <a:cs typeface="ＭＳ Ｐゴシック"/>
              </a:rPr>
              <a:t>Introducción</a:t>
            </a:r>
            <a:r>
              <a:rPr lang="en-US" sz="2300" dirty="0" smtClean="0">
                <a:ea typeface="ＭＳ Ｐゴシック"/>
                <a:cs typeface="ＭＳ Ｐゴシック"/>
              </a:rPr>
              <a:t>: </a:t>
            </a:r>
            <a:endParaRPr lang="en-US" sz="2300" dirty="0">
              <a:ea typeface="ＭＳ Ｐゴシック"/>
              <a:cs typeface="ＭＳ Ｐゴシック"/>
            </a:endParaRPr>
          </a:p>
        </p:txBody>
      </p:sp>
      <p:sp>
        <p:nvSpPr>
          <p:cNvPr id="5123" name="Text Box 4"/>
          <p:cNvSpPr txBox="1">
            <a:spLocks noChangeArrowheads="1"/>
          </p:cNvSpPr>
          <p:nvPr/>
        </p:nvSpPr>
        <p:spPr bwMode="auto">
          <a:xfrm>
            <a:off x="357188" y="1071563"/>
            <a:ext cx="8572500" cy="982662"/>
          </a:xfrm>
          <a:prstGeom prst="rect">
            <a:avLst/>
          </a:prstGeom>
          <a:noFill/>
          <a:ln w="9525">
            <a:noFill/>
            <a:miter lim="800000"/>
            <a:headEnd/>
            <a:tailEnd/>
          </a:ln>
        </p:spPr>
        <p:txBody>
          <a:bodyPr lIns="104278" tIns="52139" rIns="104278" bIns="52139">
            <a:spAutoFit/>
          </a:bodyPr>
          <a:lstStyle/>
          <a:p>
            <a:pPr defTabSz="1042988" eaLnBrk="0" hangingPunct="0">
              <a:spcBef>
                <a:spcPct val="50000"/>
              </a:spcBef>
            </a:pPr>
            <a:r>
              <a:rPr lang="es-ES">
                <a:solidFill>
                  <a:srgbClr val="6600FF"/>
                </a:solidFill>
                <a:ea typeface="ＭＳ Ｐゴシック"/>
                <a:cs typeface="Arial" pitchFamily="34" charset="0"/>
              </a:rPr>
              <a:t>“Nuestra civilización  esta chocando violentamente con el ecosistema – la más seria manifestación de esto es el cambio climático. </a:t>
            </a:r>
          </a:p>
          <a:p>
            <a:pPr algn="r" defTabSz="1042988" eaLnBrk="0" hangingPunct="0">
              <a:spcBef>
                <a:spcPct val="50000"/>
              </a:spcBef>
            </a:pPr>
            <a:r>
              <a:rPr lang="es-ES" sz="1400">
                <a:solidFill>
                  <a:srgbClr val="6600FF"/>
                </a:solidFill>
                <a:ea typeface="ＭＳ Ｐゴシック"/>
                <a:cs typeface="Arial" pitchFamily="34" charset="0"/>
              </a:rPr>
              <a:t>Al Gore, RSA June 2006</a:t>
            </a:r>
          </a:p>
        </p:txBody>
      </p:sp>
      <p:sp>
        <p:nvSpPr>
          <p:cNvPr id="5126" name="12 Rectángulo"/>
          <p:cNvSpPr>
            <a:spLocks noChangeArrowheads="1"/>
          </p:cNvSpPr>
          <p:nvPr/>
        </p:nvSpPr>
        <p:spPr bwMode="auto">
          <a:xfrm>
            <a:off x="285750" y="2286000"/>
            <a:ext cx="8643938" cy="2032000"/>
          </a:xfrm>
          <a:prstGeom prst="rect">
            <a:avLst/>
          </a:prstGeom>
          <a:noFill/>
          <a:ln w="9525">
            <a:noFill/>
            <a:miter lim="800000"/>
            <a:headEnd/>
            <a:tailEnd/>
          </a:ln>
        </p:spPr>
        <p:txBody>
          <a:bodyPr>
            <a:spAutoFit/>
          </a:bodyPr>
          <a:lstStyle/>
          <a:p>
            <a:pPr algn="just" defTabSz="1042988" eaLnBrk="0" hangingPunct="0">
              <a:spcBef>
                <a:spcPct val="50000"/>
              </a:spcBef>
            </a:pPr>
            <a:r>
              <a:rPr lang="es-ES">
                <a:ea typeface="ＭＳ Ｐゴシック"/>
                <a:cs typeface="ＭＳ Ｐゴシック"/>
              </a:rPr>
              <a:t>Ha habido un incremento exponencial del poder con el que explotamos la Tierra dada la efectividad de las constantes innovaciones tecnológicas. El ritmo al que consumimos materias primas para generar productos (que muchas veces se desperdician y terminan en un tiradero de basura sin poder degradarse) supera con mucho el ritmo al que el ecosistema puede regenerarse para mantener el mismo nivel de recursos al que nos hemos acostumbrado por siglos. Esto deriva en ecosistemas dañados y cambios climáticos potencialmente irreversibles.</a:t>
            </a:r>
          </a:p>
        </p:txBody>
      </p:sp>
      <p:sp>
        <p:nvSpPr>
          <p:cNvPr id="5127" name="Text Box 4"/>
          <p:cNvSpPr txBox="1">
            <a:spLocks noChangeArrowheads="1"/>
          </p:cNvSpPr>
          <p:nvPr/>
        </p:nvSpPr>
        <p:spPr bwMode="auto">
          <a:xfrm>
            <a:off x="785813" y="5000625"/>
            <a:ext cx="7681912" cy="982663"/>
          </a:xfrm>
          <a:prstGeom prst="rect">
            <a:avLst/>
          </a:prstGeom>
          <a:noFill/>
          <a:ln w="9525">
            <a:noFill/>
            <a:miter lim="800000"/>
            <a:headEnd/>
            <a:tailEnd/>
          </a:ln>
        </p:spPr>
        <p:txBody>
          <a:bodyPr lIns="104278" tIns="52139" rIns="104278" bIns="52139">
            <a:spAutoFit/>
          </a:bodyPr>
          <a:lstStyle/>
          <a:p>
            <a:pPr defTabSz="1042988" eaLnBrk="0" hangingPunct="0">
              <a:spcBef>
                <a:spcPct val="50000"/>
              </a:spcBef>
            </a:pPr>
            <a:r>
              <a:rPr lang="en-US">
                <a:solidFill>
                  <a:srgbClr val="6600FF"/>
                </a:solidFill>
                <a:ea typeface="ＭＳ Ｐゴシック"/>
                <a:cs typeface="Arial" pitchFamily="34" charset="0"/>
              </a:rPr>
              <a:t> … debemos </a:t>
            </a:r>
            <a:r>
              <a:rPr lang="en-US" b="1">
                <a:solidFill>
                  <a:srgbClr val="6600FF"/>
                </a:solidFill>
                <a:ea typeface="ＭＳ Ｐゴシック"/>
                <a:cs typeface="Arial" pitchFamily="34" charset="0"/>
              </a:rPr>
              <a:t>REPENSAR </a:t>
            </a:r>
            <a:r>
              <a:rPr lang="en-US">
                <a:solidFill>
                  <a:srgbClr val="6600FF"/>
                </a:solidFill>
                <a:ea typeface="ＭＳ Ｐゴシック"/>
                <a:cs typeface="Arial" pitchFamily="34" charset="0"/>
              </a:rPr>
              <a:t>el hábito de explotar la Tierra de una manera irresponsable y desmedida.</a:t>
            </a:r>
          </a:p>
          <a:p>
            <a:pPr algn="r" defTabSz="1042988" eaLnBrk="0" hangingPunct="0">
              <a:spcBef>
                <a:spcPct val="50000"/>
              </a:spcBef>
            </a:pPr>
            <a:r>
              <a:rPr lang="en-US" sz="1400">
                <a:solidFill>
                  <a:srgbClr val="6600FF"/>
                </a:solidFill>
                <a:ea typeface="ＭＳ Ｐゴシック"/>
                <a:cs typeface="Arial" pitchFamily="34" charset="0"/>
              </a:rPr>
              <a:t>Al Gore, RSA June 2006</a:t>
            </a:r>
          </a:p>
        </p:txBody>
      </p:sp>
    </p:spTree>
    <p:extLst>
      <p:ext uri="{BB962C8B-B14F-4D97-AF65-F5344CB8AC3E}">
        <p14:creationId xmlns:p14="http://schemas.microsoft.com/office/powerpoint/2010/main" val="40018887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8196" name="Rectangle 3"/>
          <p:cNvSpPr txBox="1">
            <a:spLocks noChangeArrowheads="1"/>
          </p:cNvSpPr>
          <p:nvPr/>
        </p:nvSpPr>
        <p:spPr bwMode="auto">
          <a:xfrm>
            <a:off x="5214938" y="571500"/>
            <a:ext cx="3429000" cy="4114800"/>
          </a:xfrm>
          <a:prstGeom prst="rect">
            <a:avLst/>
          </a:prstGeom>
          <a:noFill/>
          <a:ln w="9525">
            <a:noFill/>
            <a:miter lim="800000"/>
            <a:headEnd/>
            <a:tailEnd/>
          </a:ln>
        </p:spPr>
        <p:txBody>
          <a:bodyPr/>
          <a:lstStyle/>
          <a:p>
            <a:pPr marL="342900" indent="-342900">
              <a:lnSpc>
                <a:spcPct val="90000"/>
              </a:lnSpc>
              <a:spcBef>
                <a:spcPct val="20000"/>
              </a:spcBef>
              <a:buFont typeface="Arial" pitchFamily="34" charset="0"/>
              <a:buChar char="•"/>
            </a:pPr>
            <a:endParaRPr lang="en-GB" sz="2400"/>
          </a:p>
          <a:p>
            <a:pPr marL="342900" indent="-342900">
              <a:lnSpc>
                <a:spcPct val="90000"/>
              </a:lnSpc>
              <a:spcBef>
                <a:spcPct val="20000"/>
              </a:spcBef>
            </a:pPr>
            <a:r>
              <a:rPr lang="es-ES" sz="2400"/>
              <a:t>Proceso</a:t>
            </a:r>
            <a:r>
              <a:rPr lang="en-GB" sz="2400"/>
              <a:t> </a:t>
            </a:r>
            <a:r>
              <a:rPr lang="es-ES" sz="2400"/>
              <a:t>Evolutivo</a:t>
            </a:r>
          </a:p>
          <a:p>
            <a:pPr marL="742950" lvl="1" indent="-285750">
              <a:lnSpc>
                <a:spcPct val="90000"/>
              </a:lnSpc>
              <a:spcBef>
                <a:spcPct val="20000"/>
              </a:spcBef>
              <a:buFont typeface="Arial" pitchFamily="34" charset="0"/>
              <a:buChar char="–"/>
            </a:pPr>
            <a:endParaRPr lang="es-ES" sz="2400"/>
          </a:p>
          <a:p>
            <a:pPr marL="742950" lvl="1" indent="-285750">
              <a:lnSpc>
                <a:spcPct val="90000"/>
              </a:lnSpc>
              <a:spcBef>
                <a:spcPct val="100000"/>
              </a:spcBef>
            </a:pPr>
            <a:r>
              <a:rPr lang="es-ES" sz="2400"/>
              <a:t>Reparar</a:t>
            </a:r>
          </a:p>
          <a:p>
            <a:pPr marL="742950" lvl="1" indent="-285750">
              <a:lnSpc>
                <a:spcPct val="90000"/>
              </a:lnSpc>
              <a:spcBef>
                <a:spcPct val="100000"/>
              </a:spcBef>
            </a:pPr>
            <a:r>
              <a:rPr lang="es-ES" sz="2400"/>
              <a:t>Refinar</a:t>
            </a:r>
          </a:p>
          <a:p>
            <a:pPr marL="742950" lvl="1" indent="-285750">
              <a:lnSpc>
                <a:spcPct val="90000"/>
              </a:lnSpc>
              <a:spcBef>
                <a:spcPct val="100000"/>
              </a:spcBef>
            </a:pPr>
            <a:r>
              <a:rPr lang="es-ES" sz="2400"/>
              <a:t>Re-diseñar</a:t>
            </a:r>
          </a:p>
          <a:p>
            <a:pPr marL="742950" lvl="1" indent="-285750">
              <a:lnSpc>
                <a:spcPct val="90000"/>
              </a:lnSpc>
              <a:spcBef>
                <a:spcPct val="100000"/>
              </a:spcBef>
            </a:pPr>
            <a:r>
              <a:rPr lang="es-ES" sz="2400"/>
              <a:t>Re-pensar</a:t>
            </a:r>
          </a:p>
        </p:txBody>
      </p:sp>
      <p:sp>
        <p:nvSpPr>
          <p:cNvPr id="8197" name="Text Box 9"/>
          <p:cNvSpPr txBox="1">
            <a:spLocks noChangeArrowheads="1"/>
          </p:cNvSpPr>
          <p:nvPr/>
        </p:nvSpPr>
        <p:spPr bwMode="auto">
          <a:xfrm>
            <a:off x="-1588" y="-1588"/>
            <a:ext cx="7496176" cy="458788"/>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a:latin typeface="Calibri" pitchFamily="34" charset="0"/>
                <a:ea typeface="ＭＳ Ｐゴシック"/>
                <a:cs typeface="ＭＳ Ｐゴシック"/>
              </a:rPr>
              <a:t>La evolución conceptual del diseño sustentable de productos</a:t>
            </a:r>
          </a:p>
        </p:txBody>
      </p:sp>
      <p:graphicFrame>
        <p:nvGraphicFramePr>
          <p:cNvPr id="30" name="29 Diagrama"/>
          <p:cNvGraphicFramePr/>
          <p:nvPr/>
        </p:nvGraphicFramePr>
        <p:xfrm>
          <a:off x="-785850" y="714356"/>
          <a:ext cx="6929486" cy="58579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32" name="31 Conector recto de flecha"/>
          <p:cNvCxnSpPr/>
          <p:nvPr/>
        </p:nvCxnSpPr>
        <p:spPr>
          <a:xfrm>
            <a:off x="4357688" y="1857375"/>
            <a:ext cx="1357312" cy="428625"/>
          </a:xfrm>
          <a:prstGeom prst="straightConnector1">
            <a:avLst/>
          </a:prstGeom>
          <a:ln w="412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a:off x="4357688" y="1857375"/>
            <a:ext cx="1357312" cy="1071563"/>
          </a:xfrm>
          <a:prstGeom prst="straightConnector1">
            <a:avLst/>
          </a:prstGeom>
          <a:ln w="412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8" name="37 Conector recto de flecha"/>
          <p:cNvCxnSpPr/>
          <p:nvPr/>
        </p:nvCxnSpPr>
        <p:spPr>
          <a:xfrm>
            <a:off x="4429125" y="3571875"/>
            <a:ext cx="1285875" cy="71438"/>
          </a:xfrm>
          <a:prstGeom prst="straightConnector1">
            <a:avLst/>
          </a:prstGeom>
          <a:ln w="412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40" name="39 Conector recto de flecha"/>
          <p:cNvCxnSpPr/>
          <p:nvPr/>
        </p:nvCxnSpPr>
        <p:spPr>
          <a:xfrm flipV="1">
            <a:off x="4500563" y="4359275"/>
            <a:ext cx="1285875" cy="927100"/>
          </a:xfrm>
          <a:prstGeom prst="straightConnector1">
            <a:avLst/>
          </a:prstGeom>
          <a:ln w="41275">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14311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6146" name="Rectangle 4"/>
          <p:cNvSpPr>
            <a:spLocks noChangeArrowheads="1"/>
          </p:cNvSpPr>
          <p:nvPr/>
        </p:nvSpPr>
        <p:spPr bwMode="auto">
          <a:xfrm>
            <a:off x="357188" y="928688"/>
            <a:ext cx="8001000" cy="3733800"/>
          </a:xfrm>
          <a:prstGeom prst="rect">
            <a:avLst/>
          </a:prstGeom>
          <a:noFill/>
          <a:ln w="9525">
            <a:noFill/>
            <a:miter lim="800000"/>
            <a:headEnd/>
            <a:tailEnd/>
          </a:ln>
        </p:spPr>
        <p:txBody>
          <a:bodyPr/>
          <a:lstStyle/>
          <a:p>
            <a:pPr marL="342900" indent="-342900">
              <a:spcBef>
                <a:spcPct val="70000"/>
              </a:spcBef>
            </a:pPr>
            <a:endParaRPr lang="es-ES" sz="2000"/>
          </a:p>
        </p:txBody>
      </p:sp>
      <p:sp>
        <p:nvSpPr>
          <p:cNvPr id="6147" name="Text Box 9"/>
          <p:cNvSpPr txBox="1">
            <a:spLocks noChangeArrowheads="1"/>
          </p:cNvSpPr>
          <p:nvPr/>
        </p:nvSpPr>
        <p:spPr bwMode="auto">
          <a:xfrm>
            <a:off x="-1588" y="-1588"/>
            <a:ext cx="3962401" cy="458788"/>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a:latin typeface="Calibri" pitchFamily="34" charset="0"/>
                <a:ea typeface="ＭＳ Ｐゴシック"/>
                <a:cs typeface="ＭＳ Ｐゴシック"/>
              </a:rPr>
              <a:t>¿Qué es el Diseño Sustentable?</a:t>
            </a:r>
          </a:p>
        </p:txBody>
      </p:sp>
      <p:sp>
        <p:nvSpPr>
          <p:cNvPr id="6150" name="Rectangle 4"/>
          <p:cNvSpPr>
            <a:spLocks noChangeArrowheads="1"/>
          </p:cNvSpPr>
          <p:nvPr/>
        </p:nvSpPr>
        <p:spPr bwMode="auto">
          <a:xfrm>
            <a:off x="214313" y="1214438"/>
            <a:ext cx="3786187" cy="3733800"/>
          </a:xfrm>
          <a:prstGeom prst="rect">
            <a:avLst/>
          </a:prstGeom>
          <a:noFill/>
          <a:ln w="9525">
            <a:noFill/>
            <a:miter lim="800000"/>
            <a:headEnd/>
            <a:tailEnd/>
          </a:ln>
        </p:spPr>
        <p:txBody>
          <a:bodyPr/>
          <a:lstStyle/>
          <a:p>
            <a:pPr marL="342900" indent="-342900" algn="just">
              <a:spcBef>
                <a:spcPct val="70000"/>
              </a:spcBef>
            </a:pPr>
            <a:r>
              <a:rPr lang="es-ES" sz="2000" dirty="0"/>
              <a:t>	Es la actividad estratégica del diseño que desarrolla </a:t>
            </a:r>
            <a:r>
              <a:rPr lang="es-ES" sz="2000" dirty="0" smtClean="0"/>
              <a:t>soluciones </a:t>
            </a:r>
            <a:r>
              <a:rPr lang="es-ES" sz="2000" dirty="0"/>
              <a:t>sustentables, productos y servicios que toman en consideración los </a:t>
            </a:r>
            <a:r>
              <a:rPr lang="es-ES" sz="2000" dirty="0" smtClean="0"/>
              <a:t>impactos, </a:t>
            </a:r>
            <a:r>
              <a:rPr lang="es-ES" sz="2000" dirty="0"/>
              <a:t>ecológicos, sociales y financieros del medio en el cuál existen durante todo su ciclo de vida (de la cuna a la cuna). Esto con el fin de satisfacer las necesidades de la población de manera coherente con la filosofía del desarrollo sustentable.</a:t>
            </a:r>
          </a:p>
        </p:txBody>
      </p:sp>
      <p:graphicFrame>
        <p:nvGraphicFramePr>
          <p:cNvPr id="10" name="9 Diagrama"/>
          <p:cNvGraphicFramePr/>
          <p:nvPr/>
        </p:nvGraphicFramePr>
        <p:xfrm>
          <a:off x="3571868" y="121442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11 Grupo"/>
          <p:cNvGrpSpPr/>
          <p:nvPr/>
        </p:nvGrpSpPr>
        <p:grpSpPr>
          <a:xfrm>
            <a:off x="5786446" y="2500306"/>
            <a:ext cx="1643074" cy="1643074"/>
            <a:chOff x="4268472" y="1285882"/>
            <a:chExt cx="1643074" cy="1643074"/>
          </a:xfrm>
          <a:scene3d>
            <a:camera prst="orthographicFront">
              <a:rot lat="0" lon="0" rev="0"/>
            </a:camera>
            <a:lightRig rig="contrasting" dir="t">
              <a:rot lat="0" lon="0" rev="1200000"/>
            </a:lightRig>
          </a:scene3d>
        </p:grpSpPr>
        <p:sp>
          <p:nvSpPr>
            <p:cNvPr id="13" name="12 Elipse"/>
            <p:cNvSpPr/>
            <p:nvPr/>
          </p:nvSpPr>
          <p:spPr>
            <a:xfrm>
              <a:off x="4268472" y="1285882"/>
              <a:ext cx="1643074" cy="1643074"/>
            </a:xfrm>
            <a:prstGeom prst="ellipse">
              <a:avLst/>
            </a:prstGeom>
            <a:sp3d contourW="12700" prstMaterial="clear">
              <a:bevelT w="177800" h="254000"/>
              <a:bevelB w="152400"/>
            </a:sp3d>
          </p:spPr>
          <p:style>
            <a:lnRef idx="0">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14" name="Elipse 4"/>
            <p:cNvSpPr/>
            <p:nvPr/>
          </p:nvSpPr>
          <p:spPr>
            <a:xfrm>
              <a:off x="4411348" y="1386846"/>
              <a:ext cx="1428760" cy="1327796"/>
            </a:xfrm>
            <a:prstGeom prst="rect">
              <a:avLst/>
            </a:prstGeom>
            <a:sp3d/>
          </p:spPr>
          <p:style>
            <a:lnRef idx="0">
              <a:scrgbClr r="0" g="0" b="0"/>
            </a:lnRef>
            <a:fillRef idx="0">
              <a:scrgbClr r="0" g="0" b="0"/>
            </a:fillRef>
            <a:effectRef idx="0">
              <a:scrgbClr r="0" g="0" b="0"/>
            </a:effectRef>
            <a:fontRef idx="minor">
              <a:schemeClr val="tx1"/>
            </a:fontRef>
          </p:style>
          <p:txBody>
            <a:bodyPr lIns="0" tIns="0" rIns="0" bIns="0" spcCol="1270" anchor="ctr"/>
            <a:lstStyle/>
            <a:p>
              <a:pPr algn="ctr" defTabSz="577850">
                <a:lnSpc>
                  <a:spcPct val="90000"/>
                </a:lnSpc>
                <a:spcAft>
                  <a:spcPct val="35000"/>
                </a:spcAft>
                <a:defRPr/>
              </a:pPr>
              <a:r>
                <a:rPr lang="es-ES" sz="1300" b="1" dirty="0"/>
                <a:t>Bienestar del Individuo</a:t>
              </a:r>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grpSp>
        <p:nvGrpSpPr>
          <p:cNvPr id="4100" name="Group 2"/>
          <p:cNvGrpSpPr>
            <a:grpSpLocks/>
          </p:cNvGrpSpPr>
          <p:nvPr/>
        </p:nvGrpSpPr>
        <p:grpSpPr bwMode="auto">
          <a:xfrm>
            <a:off x="2584450" y="928688"/>
            <a:ext cx="6448425" cy="3778250"/>
            <a:chOff x="1387" y="688"/>
            <a:chExt cx="3474" cy="2160"/>
          </a:xfrm>
        </p:grpSpPr>
        <p:sp>
          <p:nvSpPr>
            <p:cNvPr id="4116" name="Freeform 3"/>
            <p:cNvSpPr>
              <a:spLocks/>
            </p:cNvSpPr>
            <p:nvPr/>
          </p:nvSpPr>
          <p:spPr bwMode="auto">
            <a:xfrm>
              <a:off x="2701" y="688"/>
              <a:ext cx="2160" cy="2160"/>
            </a:xfrm>
            <a:custGeom>
              <a:avLst/>
              <a:gdLst>
                <a:gd name="T0" fmla="*/ 735 w 376"/>
                <a:gd name="T1" fmla="*/ 704 h 368"/>
                <a:gd name="T2" fmla="*/ 184 w 376"/>
                <a:gd name="T3" fmla="*/ 1268 h 368"/>
                <a:gd name="T4" fmla="*/ 1838 w 376"/>
                <a:gd name="T5" fmla="*/ 2113 h 368"/>
                <a:gd name="T6" fmla="*/ 2114 w 376"/>
                <a:gd name="T7" fmla="*/ 986 h 368"/>
                <a:gd name="T8" fmla="*/ 1563 w 376"/>
                <a:gd name="T9" fmla="*/ 986 h 368"/>
                <a:gd name="T10" fmla="*/ 1838 w 376"/>
                <a:gd name="T11" fmla="*/ 141 h 368"/>
                <a:gd name="T12" fmla="*/ 735 w 376"/>
                <a:gd name="T13" fmla="*/ 141 h 368"/>
                <a:gd name="T14" fmla="*/ 735 w 376"/>
                <a:gd name="T15" fmla="*/ 704 h 368"/>
                <a:gd name="T16" fmla="*/ 0 60000 65536"/>
                <a:gd name="T17" fmla="*/ 0 60000 65536"/>
                <a:gd name="T18" fmla="*/ 0 60000 65536"/>
                <a:gd name="T19" fmla="*/ 0 60000 65536"/>
                <a:gd name="T20" fmla="*/ 0 60000 65536"/>
                <a:gd name="T21" fmla="*/ 0 60000 65536"/>
                <a:gd name="T22" fmla="*/ 0 60000 65536"/>
                <a:gd name="T23" fmla="*/ 0 60000 65536"/>
                <a:gd name="T24" fmla="*/ 0 w 376"/>
                <a:gd name="T25" fmla="*/ 0 h 368"/>
                <a:gd name="T26" fmla="*/ 376 w 376"/>
                <a:gd name="T27" fmla="*/ 368 h 36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6" h="368">
                  <a:moveTo>
                    <a:pt x="128" y="120"/>
                  </a:moveTo>
                  <a:cubicBezTo>
                    <a:pt x="112" y="152"/>
                    <a:pt x="0" y="176"/>
                    <a:pt x="32" y="216"/>
                  </a:cubicBezTo>
                  <a:cubicBezTo>
                    <a:pt x="64" y="256"/>
                    <a:pt x="264" y="368"/>
                    <a:pt x="320" y="360"/>
                  </a:cubicBezTo>
                  <a:cubicBezTo>
                    <a:pt x="376" y="352"/>
                    <a:pt x="376" y="200"/>
                    <a:pt x="368" y="168"/>
                  </a:cubicBezTo>
                  <a:cubicBezTo>
                    <a:pt x="360" y="136"/>
                    <a:pt x="280" y="192"/>
                    <a:pt x="272" y="168"/>
                  </a:cubicBezTo>
                  <a:cubicBezTo>
                    <a:pt x="264" y="144"/>
                    <a:pt x="344" y="48"/>
                    <a:pt x="320" y="24"/>
                  </a:cubicBezTo>
                  <a:cubicBezTo>
                    <a:pt x="296" y="0"/>
                    <a:pt x="160" y="8"/>
                    <a:pt x="128" y="24"/>
                  </a:cubicBezTo>
                  <a:cubicBezTo>
                    <a:pt x="96" y="40"/>
                    <a:pt x="144" y="88"/>
                    <a:pt x="128" y="120"/>
                  </a:cubicBezTo>
                  <a:close/>
                </a:path>
              </a:pathLst>
            </a:custGeom>
            <a:solidFill>
              <a:srgbClr val="66FF99"/>
            </a:solidFill>
            <a:ln w="9525">
              <a:solidFill>
                <a:schemeClr val="tx1"/>
              </a:solidFill>
              <a:prstDash val="sysDot"/>
              <a:round/>
              <a:headEnd/>
              <a:tailEnd/>
            </a:ln>
          </p:spPr>
          <p:txBody>
            <a:bodyPr wrap="none" anchor="ctr"/>
            <a:lstStyle/>
            <a:p>
              <a:endParaRPr lang="es-ES">
                <a:latin typeface="Calibri" pitchFamily="34" charset="0"/>
              </a:endParaRPr>
            </a:p>
          </p:txBody>
        </p:sp>
        <p:sp>
          <p:nvSpPr>
            <p:cNvPr id="4117" name="Text Box 4"/>
            <p:cNvSpPr txBox="1">
              <a:spLocks noChangeArrowheads="1"/>
            </p:cNvSpPr>
            <p:nvPr/>
          </p:nvSpPr>
          <p:spPr bwMode="auto">
            <a:xfrm>
              <a:off x="3517" y="2114"/>
              <a:ext cx="1293" cy="263"/>
            </a:xfrm>
            <a:prstGeom prst="rect">
              <a:avLst/>
            </a:prstGeom>
            <a:noFill/>
            <a:ln w="9525">
              <a:noFill/>
              <a:miter lim="800000"/>
              <a:headEnd/>
              <a:tailEnd/>
            </a:ln>
          </p:spPr>
          <p:txBody>
            <a:bodyPr wrap="none" lIns="104278" tIns="52139" rIns="104278" bIns="52139">
              <a:spAutoFit/>
            </a:bodyPr>
            <a:lstStyle/>
            <a:p>
              <a:pPr defTabSz="1042988"/>
              <a:r>
                <a:rPr lang="en-GB" sz="2300" b="1">
                  <a:latin typeface="Andale Mono"/>
                  <a:ea typeface="ＭＳ Ｐゴシック"/>
                  <a:cs typeface="ＭＳ Ｐゴシック"/>
                </a:rPr>
                <a:t>Sustentabilidad</a:t>
              </a:r>
            </a:p>
          </p:txBody>
        </p:sp>
        <p:sp>
          <p:nvSpPr>
            <p:cNvPr id="4118" name="Text Box 5"/>
            <p:cNvSpPr txBox="1">
              <a:spLocks noChangeArrowheads="1"/>
            </p:cNvSpPr>
            <p:nvPr/>
          </p:nvSpPr>
          <p:spPr bwMode="auto">
            <a:xfrm>
              <a:off x="1741" y="907"/>
              <a:ext cx="1176" cy="201"/>
            </a:xfrm>
            <a:prstGeom prst="rect">
              <a:avLst/>
            </a:prstGeom>
            <a:noFill/>
            <a:ln w="9525">
              <a:noFill/>
              <a:miter lim="800000"/>
              <a:headEnd/>
              <a:tailEnd/>
            </a:ln>
          </p:spPr>
          <p:txBody>
            <a:bodyPr wrap="none" lIns="104278" tIns="52139" rIns="104278" bIns="52139">
              <a:spAutoFit/>
            </a:bodyPr>
            <a:lstStyle/>
            <a:p>
              <a:pPr defTabSz="1042988"/>
              <a:r>
                <a:rPr lang="es-ES" sz="1600">
                  <a:latin typeface="Calibri" pitchFamily="34" charset="0"/>
                  <a:ea typeface="ＭＳ Ｐゴシック"/>
                  <a:cs typeface="ＭＳ Ｐゴシック"/>
                </a:rPr>
                <a:t>Hacia la Sustentabilidad</a:t>
              </a:r>
            </a:p>
          </p:txBody>
        </p:sp>
        <p:sp>
          <p:nvSpPr>
            <p:cNvPr id="4119" name="Freeform 6"/>
            <p:cNvSpPr>
              <a:spLocks/>
            </p:cNvSpPr>
            <p:nvPr/>
          </p:nvSpPr>
          <p:spPr bwMode="auto">
            <a:xfrm>
              <a:off x="1387" y="1082"/>
              <a:ext cx="2010" cy="438"/>
            </a:xfrm>
            <a:custGeom>
              <a:avLst/>
              <a:gdLst>
                <a:gd name="T0" fmla="*/ 0 w 2010"/>
                <a:gd name="T1" fmla="*/ 438 h 438"/>
                <a:gd name="T2" fmla="*/ 800 w 2010"/>
                <a:gd name="T3" fmla="*/ 27 h 438"/>
                <a:gd name="T4" fmla="*/ 2010 w 2010"/>
                <a:gd name="T5" fmla="*/ 273 h 438"/>
                <a:gd name="T6" fmla="*/ 0 60000 65536"/>
                <a:gd name="T7" fmla="*/ 0 60000 65536"/>
                <a:gd name="T8" fmla="*/ 0 60000 65536"/>
                <a:gd name="T9" fmla="*/ 0 w 2010"/>
                <a:gd name="T10" fmla="*/ 0 h 438"/>
                <a:gd name="T11" fmla="*/ 2010 w 2010"/>
                <a:gd name="T12" fmla="*/ 438 h 438"/>
              </a:gdLst>
              <a:ahLst/>
              <a:cxnLst>
                <a:cxn ang="T6">
                  <a:pos x="T0" y="T1"/>
                </a:cxn>
                <a:cxn ang="T7">
                  <a:pos x="T2" y="T3"/>
                </a:cxn>
                <a:cxn ang="T8">
                  <a:pos x="T4" y="T5"/>
                </a:cxn>
              </a:cxnLst>
              <a:rect l="T9" t="T10" r="T11" b="T12"/>
              <a:pathLst>
                <a:path w="2010" h="438">
                  <a:moveTo>
                    <a:pt x="0" y="438"/>
                  </a:moveTo>
                  <a:cubicBezTo>
                    <a:pt x="232" y="246"/>
                    <a:pt x="465" y="54"/>
                    <a:pt x="800" y="27"/>
                  </a:cubicBezTo>
                  <a:cubicBezTo>
                    <a:pt x="1135" y="0"/>
                    <a:pt x="1572" y="136"/>
                    <a:pt x="2010" y="273"/>
                  </a:cubicBezTo>
                </a:path>
              </a:pathLst>
            </a:custGeom>
            <a:noFill/>
            <a:ln w="19050">
              <a:solidFill>
                <a:schemeClr val="tx1"/>
              </a:solidFill>
              <a:round/>
              <a:headEnd/>
              <a:tailEnd type="arrow" w="med" len="med"/>
            </a:ln>
          </p:spPr>
          <p:txBody>
            <a:bodyPr wrap="none" anchor="ctr"/>
            <a:lstStyle/>
            <a:p>
              <a:endParaRPr lang="es-ES">
                <a:latin typeface="Calibri" pitchFamily="34" charset="0"/>
              </a:endParaRPr>
            </a:p>
          </p:txBody>
        </p:sp>
      </p:grpSp>
      <p:sp>
        <p:nvSpPr>
          <p:cNvPr id="4101" name="Rectangle 8"/>
          <p:cNvSpPr>
            <a:spLocks noChangeArrowheads="1"/>
          </p:cNvSpPr>
          <p:nvPr/>
        </p:nvSpPr>
        <p:spPr bwMode="auto">
          <a:xfrm>
            <a:off x="1160463" y="4398963"/>
            <a:ext cx="7242175" cy="1428750"/>
          </a:xfrm>
          <a:prstGeom prst="rect">
            <a:avLst/>
          </a:prstGeom>
          <a:noFill/>
          <a:ln w="9525">
            <a:noFill/>
            <a:miter lim="800000"/>
            <a:headEnd/>
            <a:tailEnd/>
          </a:ln>
        </p:spPr>
        <p:txBody>
          <a:bodyPr wrap="none" lIns="104278" tIns="52139" rIns="104278" bIns="52139" anchor="ctr"/>
          <a:lstStyle/>
          <a:p>
            <a:pPr algn="ctr" defTabSz="1042988"/>
            <a:endParaRPr lang="es-ES" sz="2700">
              <a:latin typeface="Tahoma" pitchFamily="34" charset="0"/>
              <a:ea typeface="ＭＳ Ｐゴシック"/>
              <a:cs typeface="ＭＳ Ｐゴシック"/>
            </a:endParaRPr>
          </a:p>
        </p:txBody>
      </p:sp>
      <p:sp>
        <p:nvSpPr>
          <p:cNvPr id="4102" name="Text Box 9"/>
          <p:cNvSpPr txBox="1">
            <a:spLocks noChangeArrowheads="1"/>
          </p:cNvSpPr>
          <p:nvPr/>
        </p:nvSpPr>
        <p:spPr bwMode="auto">
          <a:xfrm>
            <a:off x="-1588" y="-1588"/>
            <a:ext cx="5516563" cy="458788"/>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a:latin typeface="Calibri" pitchFamily="34" charset="0"/>
                <a:ea typeface="ＭＳ Ｐゴシック"/>
                <a:cs typeface="ＭＳ Ｐゴシック"/>
              </a:rPr>
              <a:t>Conectando el Diseño con la Sustentabilidad</a:t>
            </a:r>
          </a:p>
        </p:txBody>
      </p:sp>
      <p:sp>
        <p:nvSpPr>
          <p:cNvPr id="4103" name="Oval 10"/>
          <p:cNvSpPr>
            <a:spLocks noChangeArrowheads="1"/>
          </p:cNvSpPr>
          <p:nvPr/>
        </p:nvSpPr>
        <p:spPr bwMode="auto">
          <a:xfrm>
            <a:off x="1538288" y="2395538"/>
            <a:ext cx="2051050" cy="1847850"/>
          </a:xfrm>
          <a:prstGeom prst="ellipse">
            <a:avLst/>
          </a:prstGeom>
          <a:solidFill>
            <a:srgbClr val="00B0F0"/>
          </a:solidFill>
          <a:ln w="9525">
            <a:solidFill>
              <a:schemeClr val="tx1"/>
            </a:solidFill>
            <a:round/>
            <a:headEnd/>
            <a:tailEnd/>
          </a:ln>
        </p:spPr>
        <p:txBody>
          <a:bodyPr wrap="none" anchor="ctr"/>
          <a:lstStyle/>
          <a:p>
            <a:endParaRPr lang="es-ES">
              <a:latin typeface="Calibri" pitchFamily="34" charset="0"/>
            </a:endParaRPr>
          </a:p>
        </p:txBody>
      </p:sp>
      <p:sp>
        <p:nvSpPr>
          <p:cNvPr id="4104" name="Text Box 11"/>
          <p:cNvSpPr txBox="1">
            <a:spLocks noChangeArrowheads="1"/>
          </p:cNvSpPr>
          <p:nvPr/>
        </p:nvSpPr>
        <p:spPr bwMode="auto">
          <a:xfrm>
            <a:off x="1935163" y="3646488"/>
            <a:ext cx="1192212" cy="458787"/>
          </a:xfrm>
          <a:prstGeom prst="rect">
            <a:avLst/>
          </a:prstGeom>
          <a:noFill/>
          <a:ln w="9525">
            <a:noFill/>
            <a:miter lim="800000"/>
            <a:headEnd/>
            <a:tailEnd/>
          </a:ln>
        </p:spPr>
        <p:txBody>
          <a:bodyPr wrap="none" lIns="104278" tIns="52139" rIns="104278" bIns="52139">
            <a:spAutoFit/>
          </a:bodyPr>
          <a:lstStyle/>
          <a:p>
            <a:pPr defTabSz="1042988"/>
            <a:r>
              <a:rPr lang="en-GB" sz="2300" b="1">
                <a:latin typeface="Andale Mono"/>
                <a:ea typeface="ＭＳ Ｐゴシック"/>
                <a:cs typeface="ＭＳ Ｐゴシック"/>
              </a:rPr>
              <a:t>Diseño</a:t>
            </a:r>
          </a:p>
        </p:txBody>
      </p:sp>
      <p:grpSp>
        <p:nvGrpSpPr>
          <p:cNvPr id="4105" name="Group 12"/>
          <p:cNvGrpSpPr>
            <a:grpSpLocks/>
          </p:cNvGrpSpPr>
          <p:nvPr/>
        </p:nvGrpSpPr>
        <p:grpSpPr bwMode="auto">
          <a:xfrm>
            <a:off x="71438" y="2500313"/>
            <a:ext cx="4657725" cy="2481262"/>
            <a:chOff x="38" y="1586"/>
            <a:chExt cx="2509" cy="1419"/>
          </a:xfrm>
        </p:grpSpPr>
        <p:grpSp>
          <p:nvGrpSpPr>
            <p:cNvPr id="4112" name="Group 13"/>
            <p:cNvGrpSpPr>
              <a:grpSpLocks/>
            </p:cNvGrpSpPr>
            <p:nvPr/>
          </p:nvGrpSpPr>
          <p:grpSpPr bwMode="auto">
            <a:xfrm>
              <a:off x="38" y="1586"/>
              <a:ext cx="1376" cy="401"/>
              <a:chOff x="32" y="1586"/>
              <a:chExt cx="1376" cy="401"/>
            </a:xfrm>
          </p:grpSpPr>
          <p:sp>
            <p:nvSpPr>
              <p:cNvPr id="4114" name="Freeform 14"/>
              <p:cNvSpPr>
                <a:spLocks/>
              </p:cNvSpPr>
              <p:nvPr/>
            </p:nvSpPr>
            <p:spPr bwMode="auto">
              <a:xfrm>
                <a:off x="1032" y="1619"/>
                <a:ext cx="376" cy="368"/>
              </a:xfrm>
              <a:custGeom>
                <a:avLst/>
                <a:gdLst>
                  <a:gd name="T0" fmla="*/ 128 w 376"/>
                  <a:gd name="T1" fmla="*/ 120 h 368"/>
                  <a:gd name="T2" fmla="*/ 32 w 376"/>
                  <a:gd name="T3" fmla="*/ 216 h 368"/>
                  <a:gd name="T4" fmla="*/ 320 w 376"/>
                  <a:gd name="T5" fmla="*/ 360 h 368"/>
                  <a:gd name="T6" fmla="*/ 368 w 376"/>
                  <a:gd name="T7" fmla="*/ 168 h 368"/>
                  <a:gd name="T8" fmla="*/ 272 w 376"/>
                  <a:gd name="T9" fmla="*/ 168 h 368"/>
                  <a:gd name="T10" fmla="*/ 320 w 376"/>
                  <a:gd name="T11" fmla="*/ 24 h 368"/>
                  <a:gd name="T12" fmla="*/ 128 w 376"/>
                  <a:gd name="T13" fmla="*/ 24 h 368"/>
                  <a:gd name="T14" fmla="*/ 128 w 376"/>
                  <a:gd name="T15" fmla="*/ 120 h 368"/>
                  <a:gd name="T16" fmla="*/ 0 60000 65536"/>
                  <a:gd name="T17" fmla="*/ 0 60000 65536"/>
                  <a:gd name="T18" fmla="*/ 0 60000 65536"/>
                  <a:gd name="T19" fmla="*/ 0 60000 65536"/>
                  <a:gd name="T20" fmla="*/ 0 60000 65536"/>
                  <a:gd name="T21" fmla="*/ 0 60000 65536"/>
                  <a:gd name="T22" fmla="*/ 0 60000 65536"/>
                  <a:gd name="T23" fmla="*/ 0 60000 65536"/>
                  <a:gd name="T24" fmla="*/ 0 w 376"/>
                  <a:gd name="T25" fmla="*/ 0 h 368"/>
                  <a:gd name="T26" fmla="*/ 376 w 376"/>
                  <a:gd name="T27" fmla="*/ 368 h 36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6" h="368">
                    <a:moveTo>
                      <a:pt x="128" y="120"/>
                    </a:moveTo>
                    <a:cubicBezTo>
                      <a:pt x="112" y="152"/>
                      <a:pt x="0" y="176"/>
                      <a:pt x="32" y="216"/>
                    </a:cubicBezTo>
                    <a:cubicBezTo>
                      <a:pt x="64" y="256"/>
                      <a:pt x="264" y="368"/>
                      <a:pt x="320" y="360"/>
                    </a:cubicBezTo>
                    <a:cubicBezTo>
                      <a:pt x="376" y="352"/>
                      <a:pt x="376" y="200"/>
                      <a:pt x="368" y="168"/>
                    </a:cubicBezTo>
                    <a:cubicBezTo>
                      <a:pt x="360" y="136"/>
                      <a:pt x="280" y="192"/>
                      <a:pt x="272" y="168"/>
                    </a:cubicBezTo>
                    <a:cubicBezTo>
                      <a:pt x="264" y="144"/>
                      <a:pt x="344" y="48"/>
                      <a:pt x="320" y="24"/>
                    </a:cubicBezTo>
                    <a:cubicBezTo>
                      <a:pt x="296" y="0"/>
                      <a:pt x="160" y="8"/>
                      <a:pt x="128" y="24"/>
                    </a:cubicBezTo>
                    <a:cubicBezTo>
                      <a:pt x="96" y="40"/>
                      <a:pt x="144" y="88"/>
                      <a:pt x="128" y="120"/>
                    </a:cubicBezTo>
                    <a:close/>
                  </a:path>
                </a:pathLst>
              </a:custGeom>
              <a:solidFill>
                <a:srgbClr val="66FF99"/>
              </a:solidFill>
              <a:ln w="9525">
                <a:solidFill>
                  <a:srgbClr val="381195"/>
                </a:solidFill>
                <a:prstDash val="sysDot"/>
                <a:round/>
                <a:headEnd/>
                <a:tailEnd/>
              </a:ln>
            </p:spPr>
            <p:txBody>
              <a:bodyPr wrap="none" anchor="ctr"/>
              <a:lstStyle/>
              <a:p>
                <a:endParaRPr lang="es-ES">
                  <a:latin typeface="Calibri" pitchFamily="34" charset="0"/>
                </a:endParaRPr>
              </a:p>
            </p:txBody>
          </p:sp>
          <p:sp>
            <p:nvSpPr>
              <p:cNvPr id="4115" name="Text Box 15"/>
              <p:cNvSpPr txBox="1">
                <a:spLocks noChangeArrowheads="1"/>
              </p:cNvSpPr>
              <p:nvPr/>
            </p:nvSpPr>
            <p:spPr bwMode="auto">
              <a:xfrm>
                <a:off x="32" y="1586"/>
                <a:ext cx="1293" cy="263"/>
              </a:xfrm>
              <a:prstGeom prst="rect">
                <a:avLst/>
              </a:prstGeom>
              <a:noFill/>
              <a:ln w="9525">
                <a:noFill/>
                <a:miter lim="800000"/>
                <a:headEnd/>
                <a:tailEnd/>
              </a:ln>
            </p:spPr>
            <p:txBody>
              <a:bodyPr wrap="none" lIns="104278" tIns="52139" rIns="104278" bIns="52139">
                <a:spAutoFit/>
              </a:bodyPr>
              <a:lstStyle/>
              <a:p>
                <a:pPr defTabSz="1042988"/>
                <a:r>
                  <a:rPr lang="es-ES" sz="2300" b="1">
                    <a:latin typeface="Andale Mono"/>
                    <a:ea typeface="ＭＳ Ｐゴシック"/>
                    <a:cs typeface="ＭＳ Ｐゴシック"/>
                  </a:rPr>
                  <a:t>Sustentabilidad</a:t>
                </a:r>
              </a:p>
            </p:txBody>
          </p:sp>
        </p:grpSp>
        <p:sp>
          <p:nvSpPr>
            <p:cNvPr id="4113" name="Text Box 16"/>
            <p:cNvSpPr txBox="1">
              <a:spLocks noChangeArrowheads="1"/>
            </p:cNvSpPr>
            <p:nvPr/>
          </p:nvSpPr>
          <p:spPr bwMode="auto">
            <a:xfrm>
              <a:off x="312" y="2786"/>
              <a:ext cx="2235" cy="219"/>
            </a:xfrm>
            <a:prstGeom prst="rect">
              <a:avLst/>
            </a:prstGeom>
            <a:noFill/>
            <a:ln w="9525">
              <a:noFill/>
              <a:miter lim="800000"/>
              <a:headEnd/>
              <a:tailEnd/>
            </a:ln>
          </p:spPr>
          <p:txBody>
            <a:bodyPr lIns="104278" tIns="52139" rIns="104278" bIns="52139">
              <a:spAutoFit/>
            </a:bodyPr>
            <a:lstStyle/>
            <a:p>
              <a:pPr defTabSz="1042988"/>
              <a:r>
                <a:rPr lang="es-ES">
                  <a:latin typeface="Calibri" pitchFamily="34" charset="0"/>
                  <a:ea typeface="ＭＳ Ｐゴシック"/>
                  <a:cs typeface="ＭＳ Ｐゴシック"/>
                </a:rPr>
                <a:t>Buscando a la sustentabilidad en el Diseño</a:t>
              </a:r>
            </a:p>
          </p:txBody>
        </p:sp>
      </p:grpSp>
      <p:grpSp>
        <p:nvGrpSpPr>
          <p:cNvPr id="4106" name="Group 17"/>
          <p:cNvGrpSpPr>
            <a:grpSpLocks/>
          </p:cNvGrpSpPr>
          <p:nvPr/>
        </p:nvGrpSpPr>
        <p:grpSpPr bwMode="auto">
          <a:xfrm>
            <a:off x="5500688" y="2774950"/>
            <a:ext cx="4556125" cy="2527300"/>
            <a:chOff x="2963" y="1586"/>
            <a:chExt cx="2454" cy="1445"/>
          </a:xfrm>
        </p:grpSpPr>
        <p:sp>
          <p:nvSpPr>
            <p:cNvPr id="4109" name="Oval 18"/>
            <p:cNvSpPr>
              <a:spLocks noChangeArrowheads="1"/>
            </p:cNvSpPr>
            <p:nvPr/>
          </p:nvSpPr>
          <p:spPr bwMode="auto">
            <a:xfrm>
              <a:off x="3901" y="1600"/>
              <a:ext cx="240" cy="240"/>
            </a:xfrm>
            <a:prstGeom prst="ellipse">
              <a:avLst/>
            </a:prstGeom>
            <a:solidFill>
              <a:srgbClr val="00B0F0"/>
            </a:solidFill>
            <a:ln w="9525">
              <a:solidFill>
                <a:schemeClr val="tx1"/>
              </a:solidFill>
              <a:round/>
              <a:headEnd/>
              <a:tailEnd/>
            </a:ln>
          </p:spPr>
          <p:txBody>
            <a:bodyPr wrap="none" anchor="ctr"/>
            <a:lstStyle/>
            <a:p>
              <a:endParaRPr lang="es-ES">
                <a:latin typeface="Calibri" pitchFamily="34" charset="0"/>
              </a:endParaRPr>
            </a:p>
          </p:txBody>
        </p:sp>
        <p:sp>
          <p:nvSpPr>
            <p:cNvPr id="4110" name="Text Box 19"/>
            <p:cNvSpPr txBox="1">
              <a:spLocks noChangeArrowheads="1"/>
            </p:cNvSpPr>
            <p:nvPr/>
          </p:nvSpPr>
          <p:spPr bwMode="auto">
            <a:xfrm>
              <a:off x="3949" y="1586"/>
              <a:ext cx="642" cy="263"/>
            </a:xfrm>
            <a:prstGeom prst="rect">
              <a:avLst/>
            </a:prstGeom>
            <a:noFill/>
            <a:ln w="9525">
              <a:noFill/>
              <a:miter lim="800000"/>
              <a:headEnd/>
              <a:tailEnd/>
            </a:ln>
          </p:spPr>
          <p:txBody>
            <a:bodyPr wrap="none" lIns="104278" tIns="52139" rIns="104278" bIns="52139">
              <a:spAutoFit/>
            </a:bodyPr>
            <a:lstStyle/>
            <a:p>
              <a:pPr defTabSz="1042988"/>
              <a:r>
                <a:rPr lang="en-GB" sz="2300" b="1">
                  <a:latin typeface="Andale Mono"/>
                  <a:ea typeface="ＭＳ Ｐゴシック"/>
                  <a:cs typeface="ＭＳ Ｐゴシック"/>
                </a:rPr>
                <a:t>Diseño</a:t>
              </a:r>
            </a:p>
          </p:txBody>
        </p:sp>
        <p:sp>
          <p:nvSpPr>
            <p:cNvPr id="4111" name="Text Box 20"/>
            <p:cNvSpPr txBox="1">
              <a:spLocks noChangeArrowheads="1"/>
            </p:cNvSpPr>
            <p:nvPr/>
          </p:nvSpPr>
          <p:spPr bwMode="auto">
            <a:xfrm>
              <a:off x="2963" y="2654"/>
              <a:ext cx="2454" cy="377"/>
            </a:xfrm>
            <a:prstGeom prst="rect">
              <a:avLst/>
            </a:prstGeom>
            <a:noFill/>
            <a:ln w="9525">
              <a:noFill/>
              <a:miter lim="800000"/>
              <a:headEnd/>
              <a:tailEnd/>
            </a:ln>
          </p:spPr>
          <p:txBody>
            <a:bodyPr lIns="104278" tIns="52139" rIns="104278" bIns="52139">
              <a:spAutoFit/>
            </a:bodyPr>
            <a:lstStyle/>
            <a:p>
              <a:pPr defTabSz="1042988"/>
              <a:r>
                <a:rPr lang="es-ES">
                  <a:latin typeface="Calibri" pitchFamily="34" charset="0"/>
                  <a:ea typeface="ＭＳ Ｐゴシック"/>
                  <a:cs typeface="ＭＳ Ｐゴシック"/>
                </a:rPr>
                <a:t>Buscando el diseñar dentro de la Sustentabilidad</a:t>
              </a:r>
            </a:p>
          </p:txBody>
        </p:sp>
      </p:grpSp>
      <p:sp>
        <p:nvSpPr>
          <p:cNvPr id="4108" name="Text Box 3"/>
          <p:cNvSpPr txBox="1">
            <a:spLocks noChangeArrowheads="1"/>
          </p:cNvSpPr>
          <p:nvPr/>
        </p:nvSpPr>
        <p:spPr bwMode="auto">
          <a:xfrm>
            <a:off x="928688" y="5429250"/>
            <a:ext cx="7643812" cy="658813"/>
          </a:xfrm>
          <a:prstGeom prst="rect">
            <a:avLst/>
          </a:prstGeom>
          <a:noFill/>
          <a:ln w="9525">
            <a:noFill/>
            <a:miter lim="800000"/>
            <a:headEnd/>
            <a:tailEnd/>
          </a:ln>
        </p:spPr>
        <p:txBody>
          <a:bodyPr lIns="104278" tIns="52139" rIns="104278" bIns="52139">
            <a:spAutoFit/>
          </a:bodyPr>
          <a:lstStyle/>
          <a:p>
            <a:pPr defTabSz="1042988"/>
            <a:r>
              <a:rPr lang="en-GB" b="1" dirty="0" err="1">
                <a:solidFill>
                  <a:srgbClr val="381195"/>
                </a:solidFill>
                <a:latin typeface="Andale Mono"/>
                <a:ea typeface="ＭＳ Ｐゴシック"/>
                <a:cs typeface="ＭＳ Ｐゴシック"/>
              </a:rPr>
              <a:t>Conectando</a:t>
            </a:r>
            <a:r>
              <a:rPr lang="en-GB" b="1" dirty="0">
                <a:solidFill>
                  <a:srgbClr val="381195"/>
                </a:solidFill>
                <a:latin typeface="Andale Mono"/>
                <a:ea typeface="ＭＳ Ｐゴシック"/>
                <a:cs typeface="ＭＳ Ｐゴシック"/>
              </a:rPr>
              <a:t> al </a:t>
            </a:r>
            <a:r>
              <a:rPr lang="en-GB" b="1" dirty="0" err="1">
                <a:solidFill>
                  <a:srgbClr val="381195"/>
                </a:solidFill>
                <a:latin typeface="Andale Mono"/>
                <a:ea typeface="ＭＳ Ｐゴシック"/>
                <a:cs typeface="ＭＳ Ｐゴシック"/>
              </a:rPr>
              <a:t>Diseño</a:t>
            </a:r>
            <a:r>
              <a:rPr lang="en-GB" b="1" dirty="0">
                <a:solidFill>
                  <a:srgbClr val="381195"/>
                </a:solidFill>
                <a:latin typeface="Andale Mono"/>
                <a:ea typeface="ＭＳ Ｐゴシック"/>
                <a:cs typeface="ＭＳ Ｐゴシック"/>
              </a:rPr>
              <a:t> con la Sustentabilidad= un </a:t>
            </a:r>
            <a:r>
              <a:rPr lang="en-GB" b="1" dirty="0" err="1">
                <a:solidFill>
                  <a:srgbClr val="381195"/>
                </a:solidFill>
                <a:latin typeface="Andale Mono"/>
                <a:ea typeface="ＭＳ Ｐゴシック"/>
                <a:cs typeface="ＭＳ Ｐゴシック"/>
              </a:rPr>
              <a:t>contexto</a:t>
            </a:r>
            <a:r>
              <a:rPr lang="en-GB" b="1" dirty="0">
                <a:solidFill>
                  <a:srgbClr val="381195"/>
                </a:solidFill>
                <a:latin typeface="Andale Mono"/>
                <a:ea typeface="ＭＳ Ｐゴシック"/>
                <a:cs typeface="ＭＳ Ｐゴシック"/>
              </a:rPr>
              <a:t> </a:t>
            </a:r>
            <a:r>
              <a:rPr lang="en-GB" b="1" dirty="0" err="1">
                <a:solidFill>
                  <a:srgbClr val="381195"/>
                </a:solidFill>
                <a:latin typeface="Andale Mono"/>
                <a:ea typeface="ＭＳ Ｐゴシック"/>
                <a:cs typeface="ＭＳ Ｐゴシック"/>
              </a:rPr>
              <a:t>más</a:t>
            </a:r>
            <a:r>
              <a:rPr lang="en-GB" b="1" dirty="0">
                <a:solidFill>
                  <a:srgbClr val="381195"/>
                </a:solidFill>
                <a:latin typeface="Andale Mono"/>
                <a:ea typeface="ＭＳ Ｐゴシック"/>
                <a:cs typeface="ＭＳ Ｐゴシック"/>
              </a:rPr>
              <a:t> </a:t>
            </a:r>
            <a:r>
              <a:rPr lang="en-GB" b="1" dirty="0" err="1">
                <a:solidFill>
                  <a:srgbClr val="381195"/>
                </a:solidFill>
                <a:latin typeface="Andale Mono"/>
                <a:ea typeface="ＭＳ Ｐゴシック"/>
                <a:cs typeface="ＭＳ Ｐゴシック"/>
              </a:rPr>
              <a:t>amplio</a:t>
            </a:r>
            <a:r>
              <a:rPr lang="en-GB" b="1" dirty="0">
                <a:solidFill>
                  <a:srgbClr val="381195"/>
                </a:solidFill>
                <a:latin typeface="Andale Mono"/>
                <a:ea typeface="ＭＳ Ｐゴシック"/>
                <a:cs typeface="ＭＳ Ｐゴシック"/>
              </a:rPr>
              <a:t> </a:t>
            </a:r>
            <a:r>
              <a:rPr lang="en-GB" b="1" dirty="0" err="1">
                <a:solidFill>
                  <a:srgbClr val="381195"/>
                </a:solidFill>
                <a:latin typeface="Andale Mono"/>
                <a:ea typeface="ＭＳ Ｐゴシック"/>
                <a:cs typeface="ＭＳ Ｐゴシック"/>
              </a:rPr>
              <a:t>para</a:t>
            </a:r>
            <a:r>
              <a:rPr lang="en-GB" b="1" dirty="0">
                <a:solidFill>
                  <a:srgbClr val="381195"/>
                </a:solidFill>
                <a:latin typeface="Andale Mono"/>
                <a:ea typeface="ＭＳ Ｐゴシック"/>
                <a:cs typeface="ＭＳ Ｐゴシック"/>
              </a:rPr>
              <a:t> el </a:t>
            </a:r>
            <a:r>
              <a:rPr lang="en-GB" b="1" dirty="0" err="1">
                <a:solidFill>
                  <a:srgbClr val="381195"/>
                </a:solidFill>
                <a:latin typeface="Andale Mono"/>
                <a:ea typeface="ＭＳ Ｐゴシック"/>
                <a:cs typeface="ＭＳ Ｐゴシック"/>
              </a:rPr>
              <a:t>Diseño</a:t>
            </a:r>
            <a:r>
              <a:rPr lang="en-GB" b="1" dirty="0">
                <a:solidFill>
                  <a:srgbClr val="381195"/>
                </a:solidFill>
                <a:latin typeface="Andale Mono"/>
                <a:ea typeface="ＭＳ Ｐゴシック"/>
                <a:cs typeface="ＭＳ Ｐゴシック"/>
              </a:rPr>
              <a:t>.</a:t>
            </a:r>
            <a:endParaRPr lang="en-US" b="1" dirty="0">
              <a:solidFill>
                <a:srgbClr val="381195"/>
              </a:solidFill>
              <a:latin typeface="Andale Mono"/>
              <a:ea typeface="ＭＳ Ｐゴシック"/>
              <a:cs typeface="ＭＳ Ｐゴシック"/>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E8DD03CD-A75C-4821-852B-DA94264529BC}" type="slidenum">
              <a:rPr lang="en-GB"/>
              <a:pPr/>
              <a:t>33</a:t>
            </a:fld>
            <a:endParaRPr lang="en-GB"/>
          </a:p>
        </p:txBody>
      </p:sp>
      <p:sp>
        <p:nvSpPr>
          <p:cNvPr id="134146" name="Rectangle 2"/>
          <p:cNvSpPr>
            <a:spLocks noChangeArrowheads="1"/>
          </p:cNvSpPr>
          <p:nvPr/>
        </p:nvSpPr>
        <p:spPr bwMode="auto">
          <a:xfrm>
            <a:off x="685800" y="1066800"/>
            <a:ext cx="7772400" cy="1143000"/>
          </a:xfrm>
          <a:prstGeom prst="rect">
            <a:avLst/>
          </a:prstGeom>
          <a:noFill/>
          <a:ln w="9525">
            <a:noFill/>
            <a:miter lim="800000"/>
            <a:headEnd/>
            <a:tailEnd/>
          </a:ln>
          <a:effectLst/>
        </p:spPr>
        <p:txBody>
          <a:bodyPr anchor="ctr"/>
          <a:lstStyle/>
          <a:p>
            <a:pPr algn="ctr"/>
            <a:endParaRPr lang="es-ES_tradnl" sz="3600">
              <a:solidFill>
                <a:schemeClr val="tx2"/>
              </a:solidFill>
            </a:endParaRPr>
          </a:p>
        </p:txBody>
      </p:sp>
      <p:sp>
        <p:nvSpPr>
          <p:cNvPr id="134147" name="Rectangle 3"/>
          <p:cNvSpPr>
            <a:spLocks noChangeArrowheads="1"/>
          </p:cNvSpPr>
          <p:nvPr/>
        </p:nvSpPr>
        <p:spPr bwMode="auto">
          <a:xfrm>
            <a:off x="685800" y="1062038"/>
            <a:ext cx="7772400" cy="1143000"/>
          </a:xfrm>
          <a:prstGeom prst="rect">
            <a:avLst/>
          </a:prstGeom>
          <a:noFill/>
          <a:ln w="9525">
            <a:noFill/>
            <a:miter lim="800000"/>
            <a:headEnd/>
            <a:tailEnd/>
          </a:ln>
          <a:effectLst/>
        </p:spPr>
        <p:txBody>
          <a:bodyPr anchor="ctr"/>
          <a:lstStyle/>
          <a:p>
            <a:pPr algn="ctr"/>
            <a:r>
              <a:rPr lang="es-ES" sz="3600">
                <a:solidFill>
                  <a:schemeClr val="tx2"/>
                </a:solidFill>
              </a:rPr>
              <a:t>Conclusiones</a:t>
            </a:r>
            <a:endParaRPr lang="en-GB" sz="4400">
              <a:solidFill>
                <a:schemeClr val="tx2"/>
              </a:solidFill>
            </a:endParaRPr>
          </a:p>
        </p:txBody>
      </p:sp>
      <p:pic>
        <p:nvPicPr>
          <p:cNvPr id="6"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7" name="Text Box 9"/>
          <p:cNvSpPr txBox="1">
            <a:spLocks noChangeArrowheads="1"/>
          </p:cNvSpPr>
          <p:nvPr/>
        </p:nvSpPr>
        <p:spPr bwMode="auto">
          <a:xfrm>
            <a:off x="-1588" y="-1588"/>
            <a:ext cx="1783139"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Conclusiones</a:t>
            </a:r>
            <a:endParaRPr lang="es-ES" sz="2300" dirty="0">
              <a:latin typeface="Calibri" pitchFamily="34" charset="0"/>
              <a:ea typeface="ＭＳ Ｐゴシック"/>
              <a:cs typeface="ＭＳ Ｐゴシック"/>
            </a:endParaRPr>
          </a:p>
        </p:txBody>
      </p:sp>
      <p:sp>
        <p:nvSpPr>
          <p:cNvPr id="134148" name="Rectangle 4"/>
          <p:cNvSpPr>
            <a:spLocks noChangeArrowheads="1"/>
          </p:cNvSpPr>
          <p:nvPr/>
        </p:nvSpPr>
        <p:spPr bwMode="auto">
          <a:xfrm>
            <a:off x="323528" y="1052736"/>
            <a:ext cx="4896544" cy="3509962"/>
          </a:xfrm>
          <a:prstGeom prst="rect">
            <a:avLst/>
          </a:prstGeom>
          <a:noFill/>
          <a:ln w="9525">
            <a:noFill/>
            <a:miter lim="800000"/>
            <a:headEnd/>
            <a:tailEnd/>
          </a:ln>
          <a:effectLst/>
        </p:spPr>
        <p:txBody>
          <a:bodyPr/>
          <a:lstStyle/>
          <a:p>
            <a:pPr marL="342900" indent="-342900" algn="just">
              <a:spcBef>
                <a:spcPct val="20000"/>
              </a:spcBef>
            </a:pPr>
            <a:r>
              <a:rPr lang="es-ES" altLang="ja-JP" sz="2000" dirty="0">
                <a:ea typeface="ＭＳ Ｐゴシック" pitchFamily="28" charset="-128"/>
              </a:rPr>
              <a:t>	</a:t>
            </a:r>
          </a:p>
        </p:txBody>
      </p:sp>
      <p:sp>
        <p:nvSpPr>
          <p:cNvPr id="8" name="Rectangle 4"/>
          <p:cNvSpPr>
            <a:spLocks noChangeArrowheads="1"/>
          </p:cNvSpPr>
          <p:nvPr/>
        </p:nvSpPr>
        <p:spPr bwMode="auto">
          <a:xfrm>
            <a:off x="214313" y="1214438"/>
            <a:ext cx="3786187" cy="3733800"/>
          </a:xfrm>
          <a:prstGeom prst="rect">
            <a:avLst/>
          </a:prstGeom>
          <a:noFill/>
          <a:ln w="9525">
            <a:noFill/>
            <a:miter lim="800000"/>
            <a:headEnd/>
            <a:tailEnd/>
          </a:ln>
        </p:spPr>
        <p:txBody>
          <a:bodyPr/>
          <a:lstStyle/>
          <a:p>
            <a:pPr marL="342900" indent="-342900" algn="just">
              <a:spcBef>
                <a:spcPct val="70000"/>
              </a:spcBef>
            </a:pPr>
            <a:r>
              <a:rPr lang="es-ES" sz="2000" dirty="0"/>
              <a:t>	Es la actividad estratégica del diseño que desarrolla </a:t>
            </a:r>
            <a:r>
              <a:rPr lang="es-ES" sz="2000" dirty="0" smtClean="0"/>
              <a:t>soluciones </a:t>
            </a:r>
            <a:r>
              <a:rPr lang="es-ES" sz="2000" dirty="0"/>
              <a:t>sustentables, productos y servicios que toman en consideración los </a:t>
            </a:r>
            <a:r>
              <a:rPr lang="es-ES" sz="2000" dirty="0" smtClean="0"/>
              <a:t>impactos, </a:t>
            </a:r>
            <a:r>
              <a:rPr lang="es-ES" sz="2000" dirty="0"/>
              <a:t>ecológicos, sociales y financieros del medio en el cuál existen durante todo su ciclo de vida (de la cuna a la cuna). Esto con el fin de satisfacer las necesidades de la población de manera coherente con la filosofía del desarrollo sustentable.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5" name="Text Box 9"/>
          <p:cNvSpPr txBox="1">
            <a:spLocks noChangeArrowheads="1"/>
          </p:cNvSpPr>
          <p:nvPr/>
        </p:nvSpPr>
        <p:spPr bwMode="auto">
          <a:xfrm>
            <a:off x="-1588" y="-1588"/>
            <a:ext cx="1557372"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Bibliografía</a:t>
            </a:r>
            <a:endParaRPr lang="es-ES" sz="2300" dirty="0">
              <a:latin typeface="Calibri" pitchFamily="34" charset="0"/>
              <a:ea typeface="ＭＳ Ｐゴシック"/>
              <a:cs typeface="ＭＳ Ｐゴシック"/>
            </a:endParaRPr>
          </a:p>
        </p:txBody>
      </p:sp>
      <p:sp>
        <p:nvSpPr>
          <p:cNvPr id="62465" name="Rectangle 1"/>
          <p:cNvSpPr>
            <a:spLocks noChangeArrowheads="1"/>
          </p:cNvSpPr>
          <p:nvPr/>
        </p:nvSpPr>
        <p:spPr bwMode="auto">
          <a:xfrm>
            <a:off x="827584" y="-275059"/>
            <a:ext cx="8030696" cy="80329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Font typeface="Arial" pitchFamily="34" charset="0"/>
              <a:buChar char="•"/>
            </a:pPr>
            <a:endParaRPr lang="en-US" dirty="0" smtClean="0"/>
          </a:p>
          <a:p>
            <a:pPr>
              <a:buFont typeface="Arial" pitchFamily="34" charset="0"/>
              <a:buChar char="•"/>
            </a:pPr>
            <a:r>
              <a:rPr lang="en-GB" sz="1400" dirty="0" smtClean="0">
                <a:ea typeface="ＭＳ Ｐゴシック" pitchFamily="80" charset="-128"/>
                <a:cs typeface="Arial" pitchFamily="34" charset="0"/>
              </a:rPr>
              <a:t>Bell,  Simon&amp; Stephen Morse, (2003), </a:t>
            </a:r>
            <a:r>
              <a:rPr lang="en-GB" sz="1400" i="1" dirty="0" smtClean="0">
                <a:ea typeface="ＭＳ Ｐゴシック" pitchFamily="80" charset="-128"/>
                <a:cs typeface="Arial" pitchFamily="34" charset="0"/>
              </a:rPr>
              <a:t>Measuring Sustainability</a:t>
            </a:r>
            <a:r>
              <a:rPr lang="en-GB" sz="1400" dirty="0" smtClean="0">
                <a:ea typeface="ＭＳ Ｐゴシック" pitchFamily="80" charset="-128"/>
                <a:cs typeface="Arial" pitchFamily="34" charset="0"/>
              </a:rPr>
              <a:t>, </a:t>
            </a:r>
            <a:r>
              <a:rPr lang="en-GB" sz="1400" dirty="0" err="1" smtClean="0">
                <a:ea typeface="ＭＳ Ｐゴシック" pitchFamily="80" charset="-128"/>
                <a:cs typeface="Arial" pitchFamily="34" charset="0"/>
              </a:rPr>
              <a:t>Earthscan</a:t>
            </a:r>
            <a:r>
              <a:rPr lang="en-GB" sz="1400" dirty="0" smtClean="0">
                <a:ea typeface="ＭＳ Ｐゴシック" pitchFamily="80" charset="-128"/>
                <a:cs typeface="Arial" pitchFamily="34" charset="0"/>
              </a:rPr>
              <a:t>, London.</a:t>
            </a:r>
          </a:p>
          <a:p>
            <a:pPr>
              <a:buFont typeface="Arial" pitchFamily="34" charset="0"/>
              <a:buChar char="•"/>
            </a:pPr>
            <a:endParaRPr lang="en-GB" sz="1400" dirty="0" smtClean="0">
              <a:ea typeface="ＭＳ Ｐゴシック" pitchFamily="80" charset="-128"/>
              <a:cs typeface="Arial" pitchFamily="34" charset="0"/>
            </a:endParaRPr>
          </a:p>
          <a:p>
            <a:pPr lvl="0">
              <a:buFont typeface="Arial" pitchFamily="34" charset="0"/>
              <a:buChar char="•"/>
            </a:pPr>
            <a:r>
              <a:rPr lang="en-US" sz="1400" dirty="0" err="1" smtClean="0"/>
              <a:t>Bhamra</a:t>
            </a:r>
            <a:r>
              <a:rPr lang="en-US" sz="1400" dirty="0" smtClean="0"/>
              <a:t>, Tracy &amp; </a:t>
            </a:r>
            <a:r>
              <a:rPr lang="en-US" sz="1400" dirty="0" err="1" smtClean="0"/>
              <a:t>Lofthouse</a:t>
            </a:r>
            <a:r>
              <a:rPr lang="en-US" sz="1400" dirty="0" smtClean="0"/>
              <a:t>, V.A. 2007. </a:t>
            </a:r>
            <a:r>
              <a:rPr lang="en-US" sz="1400" i="1" dirty="0" smtClean="0"/>
              <a:t>Design For Sustainability. A practical Approach</a:t>
            </a:r>
            <a:r>
              <a:rPr lang="en-US" sz="1400" dirty="0" smtClean="0"/>
              <a:t>, Gower Publishing  Limited</a:t>
            </a:r>
          </a:p>
          <a:p>
            <a:pPr lvl="0">
              <a:buFont typeface="Arial" pitchFamily="34" charset="0"/>
              <a:buChar char="•"/>
            </a:pPr>
            <a:endParaRPr lang="en-US" sz="1400" dirty="0" smtClean="0"/>
          </a:p>
          <a:p>
            <a:pPr>
              <a:buFont typeface="Arial" pitchFamily="34" charset="0"/>
              <a:buChar char="•"/>
            </a:pPr>
            <a:r>
              <a:rPr lang="en-US" sz="1400" dirty="0" err="1" smtClean="0"/>
              <a:t>Brundtland</a:t>
            </a:r>
            <a:r>
              <a:rPr lang="en-US" sz="1400" dirty="0" smtClean="0"/>
              <a:t>, G.H. (1987), </a:t>
            </a:r>
            <a:r>
              <a:rPr lang="en-US" sz="1400" i="1" dirty="0" smtClean="0"/>
              <a:t>Our Common Future: </a:t>
            </a:r>
            <a:r>
              <a:rPr lang="en-US" sz="1400" i="1" dirty="0" err="1" smtClean="0"/>
              <a:t>Brundtland</a:t>
            </a:r>
            <a:r>
              <a:rPr lang="en-US" sz="1400" i="1" dirty="0" smtClean="0"/>
              <a:t> Report. </a:t>
            </a:r>
            <a:r>
              <a:rPr lang="en-US" sz="1400" dirty="0" smtClean="0"/>
              <a:t> </a:t>
            </a:r>
            <a:r>
              <a:rPr lang="es-MX" sz="1400" dirty="0" smtClean="0"/>
              <a:t>Naciones Unidas. http://worldinbalance.net/intagreements/1987-brundtland.php</a:t>
            </a:r>
            <a:endParaRPr lang="es-ES" sz="1400" dirty="0" smtClean="0"/>
          </a:p>
          <a:p>
            <a:pPr lvl="0"/>
            <a:endParaRPr lang="en-US" sz="1400" dirty="0" smtClean="0"/>
          </a:p>
          <a:p>
            <a:pPr>
              <a:buFont typeface="Arial" pitchFamily="34" charset="0"/>
              <a:buChar char="•"/>
            </a:pPr>
            <a:r>
              <a:rPr lang="en-US" sz="1400" dirty="0" smtClean="0"/>
              <a:t>Chapman, Jonathan &amp; Gant, Nick (2007).</a:t>
            </a:r>
            <a:r>
              <a:rPr lang="en-US" sz="1400" b="1" dirty="0" smtClean="0"/>
              <a:t> </a:t>
            </a:r>
            <a:r>
              <a:rPr lang="en-US" sz="1400" i="1" dirty="0" smtClean="0"/>
              <a:t>Designers, Visionaries and Other Stories. A collection of Sustainable Design Essays</a:t>
            </a:r>
            <a:r>
              <a:rPr lang="en-US" sz="1400" dirty="0" smtClean="0"/>
              <a:t>, London. Sterling, VA, </a:t>
            </a:r>
            <a:r>
              <a:rPr lang="en-US" sz="1400" dirty="0" err="1" smtClean="0"/>
              <a:t>Earthscan</a:t>
            </a:r>
            <a:r>
              <a:rPr lang="en-US" sz="1400" dirty="0" smtClean="0"/>
              <a:t>.</a:t>
            </a:r>
            <a:endParaRPr lang="es-ES" sz="1400" dirty="0" smtClean="0"/>
          </a:p>
          <a:p>
            <a:pPr lvl="0">
              <a:buFont typeface="Arial" pitchFamily="34" charset="0"/>
              <a:buChar char="•"/>
            </a:pPr>
            <a:endParaRPr lang="en-US" sz="1400" dirty="0" smtClean="0"/>
          </a:p>
          <a:p>
            <a:pPr lvl="0">
              <a:buFont typeface="Arial" pitchFamily="34" charset="0"/>
              <a:buChar char="•"/>
            </a:pPr>
            <a:r>
              <a:rPr lang="en-US" sz="1400" dirty="0" smtClean="0">
                <a:solidFill>
                  <a:prstClr val="black"/>
                </a:solidFill>
              </a:rPr>
              <a:t> </a:t>
            </a:r>
            <a:r>
              <a:rPr lang="en-US" sz="1400" dirty="0" err="1" smtClean="0">
                <a:solidFill>
                  <a:prstClr val="black"/>
                </a:solidFill>
              </a:rPr>
              <a:t>Crul</a:t>
            </a:r>
            <a:r>
              <a:rPr lang="en-US" sz="1400" dirty="0" smtClean="0">
                <a:solidFill>
                  <a:prstClr val="black"/>
                </a:solidFill>
              </a:rPr>
              <a:t>, M.R.M. &amp; Diehl, J.C. 2006. </a:t>
            </a:r>
            <a:r>
              <a:rPr lang="en-US" sz="1400" i="1" dirty="0" smtClean="0">
                <a:solidFill>
                  <a:prstClr val="black"/>
                </a:solidFill>
              </a:rPr>
              <a:t>Design for Sustainability </a:t>
            </a:r>
            <a:r>
              <a:rPr lang="en-US" sz="1400" dirty="0" smtClean="0">
                <a:solidFill>
                  <a:prstClr val="black"/>
                </a:solidFill>
              </a:rPr>
              <a:t>[Online]. Delft University of Technology, Faculty of Industrial Design Engineering. </a:t>
            </a:r>
            <a:r>
              <a:rPr lang="es-ES" sz="1400" dirty="0" err="1" smtClean="0">
                <a:solidFill>
                  <a:prstClr val="black"/>
                </a:solidFill>
              </a:rPr>
              <a:t>Available</a:t>
            </a:r>
            <a:r>
              <a:rPr lang="es-ES" sz="1400" dirty="0" smtClean="0">
                <a:solidFill>
                  <a:prstClr val="black"/>
                </a:solidFill>
              </a:rPr>
              <a:t>: </a:t>
            </a:r>
            <a:r>
              <a:rPr lang="es-ES" sz="1400" dirty="0" smtClean="0">
                <a:solidFill>
                  <a:prstClr val="black"/>
                </a:solidFill>
                <a:hlinkClick r:id="rId3"/>
              </a:rPr>
              <a:t>http://www.d4s-de.org/</a:t>
            </a:r>
            <a:endParaRPr lang="es-ES" sz="1400" dirty="0" smtClean="0">
              <a:solidFill>
                <a:prstClr val="black"/>
              </a:solidFill>
            </a:endParaRPr>
          </a:p>
          <a:p>
            <a:pPr lvl="0"/>
            <a:endParaRPr lang="es-ES" sz="1400" dirty="0" smtClean="0">
              <a:solidFill>
                <a:prstClr val="black"/>
              </a:solidFill>
            </a:endParaRPr>
          </a:p>
          <a:p>
            <a:pPr>
              <a:buFont typeface="Arial" pitchFamily="34" charset="0"/>
              <a:buChar char="•"/>
            </a:pPr>
            <a:r>
              <a:rPr lang="es-ES" sz="1400" dirty="0" err="1" smtClean="0"/>
              <a:t>Datschefski</a:t>
            </a:r>
            <a:r>
              <a:rPr lang="es-ES" sz="1400" dirty="0" smtClean="0"/>
              <a:t>, Edwin 2001. </a:t>
            </a:r>
            <a:r>
              <a:rPr lang="es-ES" sz="1400" i="1" dirty="0" smtClean="0"/>
              <a:t>El Rediseño de Productos. Productos Sustentables. El regreso a los ciclos naturales.</a:t>
            </a:r>
            <a:r>
              <a:rPr lang="es-ES" sz="1400" dirty="0" smtClean="0"/>
              <a:t>, </a:t>
            </a:r>
            <a:r>
              <a:rPr lang="es-ES" sz="1400" dirty="0" err="1" smtClean="0"/>
              <a:t>Rotovision</a:t>
            </a:r>
            <a:r>
              <a:rPr lang="es-ES" sz="1400" dirty="0" smtClean="0"/>
              <a:t>, McGraw-Hill.</a:t>
            </a:r>
          </a:p>
          <a:p>
            <a:pPr>
              <a:buFont typeface="Arial" pitchFamily="34" charset="0"/>
              <a:buChar char="•"/>
            </a:pPr>
            <a:r>
              <a:rPr lang="en-US" sz="1400" dirty="0">
                <a:ea typeface="ＭＳ Ｐゴシック"/>
                <a:cs typeface="Arial" pitchFamily="34" charset="0"/>
              </a:rPr>
              <a:t>Dewberry, E.L &amp; K. Fletcher (2001)</a:t>
            </a:r>
          </a:p>
          <a:p>
            <a:pPr>
              <a:buFont typeface="Arial" pitchFamily="34" charset="0"/>
              <a:buChar char="•"/>
            </a:pPr>
            <a:endParaRPr lang="es-ES" sz="1400" dirty="0"/>
          </a:p>
          <a:p>
            <a:pPr algn="just">
              <a:buFont typeface="Arial" pitchFamily="34" charset="0"/>
              <a:buChar char="•"/>
            </a:pPr>
            <a:r>
              <a:rPr lang="en-US" sz="1400" dirty="0">
                <a:ea typeface="ＭＳ Ｐゴシック"/>
                <a:cs typeface="Arial" pitchFamily="34" charset="0"/>
              </a:rPr>
              <a:t>Gore, Al. (2006) Conference at the Royal Science Academy. UK</a:t>
            </a:r>
          </a:p>
          <a:p>
            <a:endParaRPr lang="es-ES" sz="1400" dirty="0"/>
          </a:p>
          <a:p>
            <a:pPr>
              <a:buFont typeface="Arial" pitchFamily="34" charset="0"/>
              <a:buChar char="•"/>
            </a:pPr>
            <a:r>
              <a:rPr lang="en-US" sz="1400" dirty="0" err="1"/>
              <a:t>Leff</a:t>
            </a:r>
            <a:r>
              <a:rPr lang="en-US" sz="1400" dirty="0"/>
              <a:t>, E. et. al. </a:t>
            </a:r>
            <a:r>
              <a:rPr lang="es-ES" sz="1400" dirty="0"/>
              <a:t>(2002) </a:t>
            </a:r>
            <a:r>
              <a:rPr lang="es-ES" sz="1400" i="1" dirty="0"/>
              <a:t>Ética, Vida, Sustentabilidad</a:t>
            </a:r>
            <a:r>
              <a:rPr lang="es-ES" sz="1400" dirty="0"/>
              <a:t>. PNUMA. </a:t>
            </a:r>
          </a:p>
          <a:p>
            <a:pPr lvl="0"/>
            <a:endParaRPr lang="en-US" sz="1400" dirty="0">
              <a:ea typeface="Calibri" pitchFamily="34" charset="0"/>
              <a:cs typeface="Arial" pitchFamily="34" charset="0"/>
            </a:endParaRPr>
          </a:p>
          <a:p>
            <a:pPr>
              <a:buFont typeface="Arial" pitchFamily="34" charset="0"/>
              <a:buChar char="•"/>
            </a:pPr>
            <a:r>
              <a:rPr lang="en-US" sz="1400" dirty="0" err="1"/>
              <a:t>Lofthouse</a:t>
            </a:r>
            <a:r>
              <a:rPr lang="en-US" sz="1400" dirty="0"/>
              <a:t>, V. 2005. </a:t>
            </a:r>
            <a:r>
              <a:rPr lang="en-US" sz="1400" i="1" dirty="0"/>
              <a:t>'Information / Inspiration' </a:t>
            </a:r>
            <a:r>
              <a:rPr lang="en-US" sz="1400" dirty="0"/>
              <a:t>[Online]. Loughborough. Available: http://informationinspiration.org.uk/ [Accessed 2009].</a:t>
            </a:r>
          </a:p>
          <a:p>
            <a:pPr>
              <a:buFont typeface="Arial" pitchFamily="34" charset="0"/>
              <a:buChar char="•"/>
            </a:pPr>
            <a:endParaRPr lang="en-US" sz="1400" dirty="0"/>
          </a:p>
          <a:p>
            <a:pPr lvl="0">
              <a:buFont typeface="Arial" pitchFamily="34" charset="0"/>
              <a:buChar char="•"/>
            </a:pPr>
            <a:r>
              <a:rPr lang="en-US" sz="1400" dirty="0"/>
              <a:t>Papanek, Victor (1972). </a:t>
            </a:r>
            <a:r>
              <a:rPr lang="en-US" sz="1400" i="1" dirty="0"/>
              <a:t>Design for the real world; human ecology and social change</a:t>
            </a:r>
            <a:r>
              <a:rPr lang="en-US" sz="1400" dirty="0"/>
              <a:t>. Pantheon Books. New York</a:t>
            </a:r>
          </a:p>
          <a:p>
            <a:pPr lvl="0">
              <a:buFont typeface="Arial" pitchFamily="34" charset="0"/>
              <a:buChar char="•"/>
            </a:pPr>
            <a:endParaRPr lang="en-US" sz="1400" dirty="0"/>
          </a:p>
          <a:p>
            <a:pPr lvl="0">
              <a:buFont typeface="Arial" pitchFamily="34" charset="0"/>
              <a:buChar char="•"/>
            </a:pPr>
            <a:r>
              <a:rPr lang="en-US" sz="1400" dirty="0"/>
              <a:t>Victoria Uribe, Ricardo (2008). </a:t>
            </a:r>
            <a:r>
              <a:rPr lang="en-US" sz="1400" i="1" dirty="0"/>
              <a:t>Translating Sustainable Design: Exploring Sustainable Design Integration in Mexican SMEs</a:t>
            </a:r>
            <a:r>
              <a:rPr lang="en-US" sz="1400" dirty="0"/>
              <a:t>. PhD Thesis, Loughborough University. United Kingdom.</a:t>
            </a:r>
            <a:endParaRPr lang="es-ES" sz="1400" dirty="0"/>
          </a:p>
          <a:p>
            <a:pPr>
              <a:buFont typeface="Arial" pitchFamily="34" charset="0"/>
              <a:buChar char="•"/>
            </a:pPr>
            <a:endParaRPr lang="es-ES" sz="1400" dirty="0" smtClean="0"/>
          </a:p>
          <a:p>
            <a:pPr>
              <a:buFont typeface="Arial" pitchFamily="34" charset="0"/>
              <a:buChar char="•"/>
            </a:pPr>
            <a:endParaRPr lang="es-ES" sz="1400" dirty="0" smtClean="0"/>
          </a:p>
          <a:p>
            <a:pPr>
              <a:buFont typeface="Arial" pitchFamily="34" charset="0"/>
              <a:buChar char="•"/>
            </a:pPr>
            <a:endParaRPr lang="es-ES" sz="1400" dirty="0" smtClean="0"/>
          </a:p>
          <a:p>
            <a:pPr>
              <a:buFont typeface="Arial" pitchFamily="34" charset="0"/>
              <a:buChar char="•"/>
            </a:pPr>
            <a:endParaRPr lang="es-ES" dirty="0" smtClean="0"/>
          </a:p>
          <a:p>
            <a:endParaRPr lang="es-E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6" name="Text Box 9"/>
          <p:cNvSpPr txBox="1">
            <a:spLocks noChangeArrowheads="1"/>
          </p:cNvSpPr>
          <p:nvPr/>
        </p:nvSpPr>
        <p:spPr bwMode="auto">
          <a:xfrm>
            <a:off x="-1588" y="-1588"/>
            <a:ext cx="3179739"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ES" sz="2300" dirty="0" smtClean="0">
                <a:latin typeface="Calibri" pitchFamily="34" charset="0"/>
                <a:ea typeface="ＭＳ Ｐゴシック"/>
                <a:cs typeface="ＭＳ Ｐゴシック"/>
              </a:rPr>
              <a:t>Créditos de las imágenes</a:t>
            </a:r>
            <a:endParaRPr lang="es-ES" sz="2300" dirty="0">
              <a:latin typeface="Calibri" pitchFamily="34" charset="0"/>
              <a:ea typeface="ＭＳ Ｐゴシック"/>
              <a:cs typeface="ＭＳ Ｐゴシック"/>
            </a:endParaRPr>
          </a:p>
        </p:txBody>
      </p:sp>
      <p:sp>
        <p:nvSpPr>
          <p:cNvPr id="4" name="3 Marcador de número de diapositiva"/>
          <p:cNvSpPr>
            <a:spLocks noGrp="1"/>
          </p:cNvSpPr>
          <p:nvPr>
            <p:ph type="sldNum" sz="quarter" idx="12"/>
          </p:nvPr>
        </p:nvSpPr>
        <p:spPr/>
        <p:txBody>
          <a:bodyPr/>
          <a:lstStyle/>
          <a:p>
            <a:fld id="{36411EBE-EB8C-4559-A22F-F78A6C802F17}" type="slidenum">
              <a:rPr lang="en-GB"/>
              <a:pPr/>
              <a:t>35</a:t>
            </a:fld>
            <a:endParaRPr lang="en-GB"/>
          </a:p>
        </p:txBody>
      </p:sp>
      <p:sp>
        <p:nvSpPr>
          <p:cNvPr id="152579" name="Rectangle 3"/>
          <p:cNvSpPr>
            <a:spLocks noChangeArrowheads="1"/>
          </p:cNvSpPr>
          <p:nvPr/>
        </p:nvSpPr>
        <p:spPr bwMode="auto">
          <a:xfrm>
            <a:off x="755576" y="1484784"/>
            <a:ext cx="7315200" cy="3124200"/>
          </a:xfrm>
          <a:prstGeom prst="rect">
            <a:avLst/>
          </a:prstGeom>
          <a:noFill/>
          <a:ln w="9525">
            <a:noFill/>
            <a:miter lim="800000"/>
            <a:headEnd/>
            <a:tailEnd/>
          </a:ln>
          <a:effectLst/>
        </p:spPr>
        <p:txBody>
          <a:bodyPr/>
          <a:lstStyle/>
          <a:p>
            <a:pPr marL="342900" indent="-342900"/>
            <a:endParaRPr lang="es-ES_tradnl" altLang="ja-JP" sz="1200" dirty="0">
              <a:ea typeface="ＭＳ Ｐゴシック" pitchFamily="28" charset="-128"/>
            </a:endParaRPr>
          </a:p>
          <a:p>
            <a:pPr marL="342900" indent="-342900">
              <a:buFont typeface="Arial" pitchFamily="34" charset="0"/>
              <a:buChar char="•"/>
            </a:pPr>
            <a:r>
              <a:rPr lang="es-ES_tradnl" altLang="ja-JP" sz="1200" dirty="0" smtClean="0">
                <a:ea typeface="ＭＳ Ｐゴシック" pitchFamily="28" charset="-128"/>
              </a:rPr>
              <a:t>Páginas 4 y 29: www.informationinspiration.co.uk</a:t>
            </a:r>
            <a:endParaRPr lang="es-ES_tradnl" altLang="ja-JP" sz="1200" dirty="0">
              <a:ea typeface="ＭＳ Ｐゴシック" pitchFamily="28" charset="-128"/>
            </a:endParaRPr>
          </a:p>
          <a:p>
            <a:pPr marL="342900" indent="-342900">
              <a:buFont typeface="Arial" pitchFamily="34" charset="0"/>
              <a:buChar char="•"/>
            </a:pPr>
            <a:r>
              <a:rPr lang="es-ES_tradnl" altLang="ja-JP" sz="1200" dirty="0" smtClean="0">
                <a:ea typeface="ＭＳ Ｐゴシック" pitchFamily="28" charset="-128"/>
              </a:rPr>
              <a:t>Página 7: </a:t>
            </a:r>
            <a:r>
              <a:rPr lang="es-ES" sz="1200" dirty="0" smtClean="0"/>
              <a:t>www.bbc.co.uk</a:t>
            </a:r>
            <a:r>
              <a:rPr lang="es-ES_tradnl" altLang="ja-JP" sz="1200" dirty="0" smtClean="0">
                <a:ea typeface="ＭＳ Ｐゴシック" pitchFamily="28" charset="-128"/>
              </a:rPr>
              <a:t> </a:t>
            </a:r>
            <a:r>
              <a:rPr lang="es-ES_tradnl" altLang="ja-JP" sz="1200" dirty="0">
                <a:ea typeface="ＭＳ Ｐゴシック" pitchFamily="28" charset="-128"/>
              </a:rPr>
              <a:t>	</a:t>
            </a:r>
            <a:endParaRPr lang="es-ES" sz="1200" dirty="0" smtClean="0"/>
          </a:p>
          <a:p>
            <a:pPr marL="342900" indent="-342900">
              <a:buFont typeface="Arial" pitchFamily="34" charset="0"/>
              <a:buChar char="•"/>
            </a:pPr>
            <a:r>
              <a:rPr lang="es-ES_tradnl" altLang="ja-JP" sz="1200" dirty="0" smtClean="0">
                <a:ea typeface="ＭＳ Ｐゴシック" pitchFamily="28" charset="-128"/>
              </a:rPr>
              <a:t>Página 13: </a:t>
            </a:r>
            <a:r>
              <a:rPr lang="es-ES" sz="1200" dirty="0"/>
              <a:t>https://pixabay.com/es/eco-ambientalmente-sostenible-1976740 </a:t>
            </a:r>
            <a:endParaRPr lang="es-ES" sz="1200" dirty="0" smtClean="0"/>
          </a:p>
          <a:p>
            <a:pPr marL="342900" indent="-342900">
              <a:buFont typeface="Arial" pitchFamily="34" charset="0"/>
              <a:buChar char="•"/>
            </a:pPr>
            <a:r>
              <a:rPr lang="es-ES_tradnl" altLang="ja-JP" sz="1200" dirty="0" smtClean="0">
                <a:ea typeface="ＭＳ Ｐゴシック" pitchFamily="28" charset="-128"/>
              </a:rPr>
              <a:t>Página 14: www.</a:t>
            </a:r>
            <a:r>
              <a:rPr lang="es-ES" sz="1200" dirty="0" smtClean="0"/>
              <a:t>pucf.org</a:t>
            </a:r>
          </a:p>
          <a:p>
            <a:pPr marL="342900" indent="-342900">
              <a:buFont typeface="Arial" pitchFamily="34" charset="0"/>
              <a:buChar char="•"/>
            </a:pPr>
            <a:r>
              <a:rPr lang="es-ES_tradnl" altLang="ja-JP" sz="1200" dirty="0" smtClean="0">
                <a:ea typeface="ＭＳ Ｐゴシック" pitchFamily="28" charset="-128"/>
              </a:rPr>
              <a:t>Página 15: </a:t>
            </a:r>
            <a:r>
              <a:rPr lang="es-ES" sz="1200" dirty="0" smtClean="0"/>
              <a:t>www.tecnifuturista.blogspot.com</a:t>
            </a:r>
            <a:endParaRPr lang="es-ES_tradnl" altLang="ja-JP" sz="1200" dirty="0" smtClean="0">
              <a:ea typeface="ＭＳ Ｐゴシック" pitchFamily="28" charset="-128"/>
            </a:endParaRPr>
          </a:p>
          <a:p>
            <a:pPr marL="342900" indent="-342900">
              <a:buFont typeface="Arial" pitchFamily="34" charset="0"/>
              <a:buChar char="•"/>
            </a:pPr>
            <a:r>
              <a:rPr lang="es-ES_tradnl" altLang="ja-JP" sz="1200" dirty="0" smtClean="0">
                <a:ea typeface="ＭＳ Ｐゴシック" pitchFamily="28" charset="-128"/>
              </a:rPr>
              <a:t> Página 16: </a:t>
            </a:r>
            <a:r>
              <a:rPr lang="es-ES" sz="1200" dirty="0" smtClean="0"/>
              <a:t>money.howstuffworks.com</a:t>
            </a:r>
            <a:r>
              <a:rPr lang="es-ES_tradnl" altLang="ja-JP" sz="1200" dirty="0" smtClean="0">
                <a:ea typeface="ＭＳ Ｐゴシック" pitchFamily="28" charset="-128"/>
              </a:rPr>
              <a:t> </a:t>
            </a:r>
          </a:p>
          <a:p>
            <a:pPr marL="342900" indent="-342900">
              <a:buFont typeface="Arial" pitchFamily="34" charset="0"/>
              <a:buChar char="•"/>
            </a:pPr>
            <a:r>
              <a:rPr lang="es-ES_tradnl" altLang="ja-JP" sz="1200" dirty="0" smtClean="0">
                <a:ea typeface="ＭＳ Ｐゴシック" pitchFamily="28" charset="-128"/>
              </a:rPr>
              <a:t>Página 17: </a:t>
            </a:r>
            <a:r>
              <a:rPr lang="es-MX" sz="1200" dirty="0" err="1" smtClean="0"/>
              <a:t>www</a:t>
            </a:r>
            <a:r>
              <a:rPr lang="es-MX" sz="1200" dirty="0" smtClean="0"/>
              <a:t>.</a:t>
            </a:r>
            <a:r>
              <a:rPr lang="es-ES" sz="1200" dirty="0" smtClean="0"/>
              <a:t>bitnavegante.blogspot.com</a:t>
            </a:r>
            <a:endParaRPr lang="es-ES_tradnl" altLang="ja-JP" sz="1200" dirty="0" smtClean="0">
              <a:ea typeface="ＭＳ Ｐゴシック" pitchFamily="28" charset="-128"/>
            </a:endParaRPr>
          </a:p>
          <a:p>
            <a:pPr marL="342900" indent="-342900">
              <a:buFont typeface="Arial" pitchFamily="34" charset="0"/>
              <a:buChar char="•"/>
            </a:pPr>
            <a:r>
              <a:rPr lang="es-ES_tradnl" altLang="ja-JP" sz="1200" dirty="0" smtClean="0">
                <a:ea typeface="ＭＳ Ｐゴシック" pitchFamily="28" charset="-128"/>
              </a:rPr>
              <a:t>Página 18: </a:t>
            </a:r>
            <a:r>
              <a:rPr lang="es-ES_tradnl" altLang="ja-JP" sz="1200" dirty="0" err="1" smtClean="0">
                <a:ea typeface="ＭＳ Ｐゴシック" pitchFamily="28" charset="-128"/>
              </a:rPr>
              <a:t>www</a:t>
            </a:r>
            <a:r>
              <a:rPr lang="es-ES_tradnl" altLang="ja-JP" sz="1200" dirty="0" smtClean="0">
                <a:ea typeface="ＭＳ Ｐゴシック" pitchFamily="28" charset="-128"/>
              </a:rPr>
              <a:t>.</a:t>
            </a:r>
            <a:r>
              <a:rPr lang="es-ES" sz="1200" dirty="0" smtClean="0"/>
              <a:t>ntucacafth.com</a:t>
            </a:r>
            <a:endParaRPr lang="es-ES_tradnl" altLang="ja-JP" sz="1200" dirty="0" smtClean="0">
              <a:ea typeface="ＭＳ Ｐゴシック" pitchFamily="28" charset="-128"/>
            </a:endParaRPr>
          </a:p>
          <a:p>
            <a:pPr marL="342900" indent="-342900">
              <a:buFont typeface="Arial" pitchFamily="34" charset="0"/>
              <a:buChar char="•"/>
            </a:pPr>
            <a:r>
              <a:rPr lang="es-ES_tradnl" altLang="ja-JP" sz="1200" dirty="0" smtClean="0">
                <a:ea typeface="ＭＳ Ｐゴシック" pitchFamily="28" charset="-128"/>
              </a:rPr>
              <a:t>Páginas 20 y 28: Autoría propia</a:t>
            </a:r>
          </a:p>
          <a:p>
            <a:pPr marL="342900" indent="-342900">
              <a:buFont typeface="Arial" pitchFamily="34" charset="0"/>
              <a:buChar char="•"/>
            </a:pPr>
            <a:r>
              <a:rPr lang="es-ES_tradnl" altLang="ja-JP" sz="1200" dirty="0" smtClean="0">
                <a:ea typeface="ＭＳ Ｐゴシック" pitchFamily="28" charset="-128"/>
              </a:rPr>
              <a:t>Página 22: </a:t>
            </a:r>
            <a:r>
              <a:rPr lang="es-ES_tradnl" altLang="ja-JP" sz="1200" dirty="0" err="1" smtClean="0">
                <a:ea typeface="ＭＳ Ｐゴシック" pitchFamily="28" charset="-128"/>
              </a:rPr>
              <a:t>www</a:t>
            </a:r>
            <a:r>
              <a:rPr lang="es-ES_tradnl" altLang="ja-JP" sz="1200" dirty="0" smtClean="0">
                <a:ea typeface="ＭＳ Ｐゴシック" pitchFamily="28" charset="-128"/>
              </a:rPr>
              <a:t>.</a:t>
            </a:r>
            <a:r>
              <a:rPr lang="es-ES" sz="1200" dirty="0" smtClean="0"/>
              <a:t>rcysostenibilidad.telefonica.com</a:t>
            </a:r>
            <a:endParaRPr lang="es-ES_tradnl" altLang="ja-JP" sz="1200" dirty="0" smtClean="0">
              <a:ea typeface="ＭＳ Ｐゴシック" pitchFamily="28" charset="-128"/>
            </a:endParaRPr>
          </a:p>
          <a:p>
            <a:pPr marL="342900" indent="-342900">
              <a:buFont typeface="Arial" pitchFamily="34" charset="0"/>
              <a:buChar char="•"/>
            </a:pPr>
            <a:r>
              <a:rPr lang="es-ES_tradnl" altLang="ja-JP" sz="1200" dirty="0" smtClean="0">
                <a:ea typeface="ＭＳ Ｐゴシック" pitchFamily="28" charset="-128"/>
              </a:rPr>
              <a:t>Página 23: www.fairtrade.org.uk/</a:t>
            </a:r>
          </a:p>
          <a:p>
            <a:pPr marL="342900" indent="-342900">
              <a:buFont typeface="Arial" pitchFamily="34" charset="0"/>
              <a:buChar char="•"/>
            </a:pPr>
            <a:r>
              <a:rPr lang="es-ES_tradnl" altLang="ja-JP" sz="1200" dirty="0" smtClean="0">
                <a:ea typeface="ＭＳ Ｐゴシック" pitchFamily="28" charset="-128"/>
              </a:rPr>
              <a:t>Página 24: </a:t>
            </a:r>
            <a:r>
              <a:rPr lang="es-ES" sz="1200" dirty="0" smtClean="0"/>
              <a:t>www.ecocaracas.org.ve</a:t>
            </a:r>
            <a:endParaRPr lang="es-ES_tradnl" altLang="ja-JP" sz="1200" dirty="0" smtClean="0">
              <a:ea typeface="ＭＳ Ｐゴシック" pitchFamily="28" charset="-128"/>
            </a:endParaRPr>
          </a:p>
          <a:p>
            <a:pPr marL="342900" indent="-342900">
              <a:buFont typeface="Arial" pitchFamily="34" charset="0"/>
              <a:buChar char="•"/>
            </a:pPr>
            <a:r>
              <a:rPr lang="es-ES_tradnl" altLang="ja-JP" sz="1200" dirty="0" smtClean="0">
                <a:ea typeface="ＭＳ Ｐゴシック" pitchFamily="28" charset="-128"/>
              </a:rPr>
              <a:t>Página 25: </a:t>
            </a:r>
            <a:r>
              <a:rPr lang="es-ES_tradnl" altLang="ja-JP" sz="1200" dirty="0" err="1" smtClean="0">
                <a:ea typeface="ＭＳ Ｐゴシック" pitchFamily="28" charset="-128"/>
              </a:rPr>
              <a:t>www</a:t>
            </a:r>
            <a:r>
              <a:rPr lang="es-ES_tradnl" altLang="ja-JP" sz="1200" dirty="0" smtClean="0">
                <a:ea typeface="ＭＳ Ｐゴシック" pitchFamily="28" charset="-128"/>
              </a:rPr>
              <a:t>.</a:t>
            </a:r>
            <a:r>
              <a:rPr lang="es-ES" sz="1200" dirty="0" smtClean="0"/>
              <a:t>cmpl.ipn.mx</a:t>
            </a:r>
          </a:p>
          <a:p>
            <a:pPr marL="342900" indent="-342900">
              <a:buFont typeface="Arial" pitchFamily="34" charset="0"/>
              <a:buChar char="•"/>
            </a:pPr>
            <a:r>
              <a:rPr lang="es-ES_tradnl" altLang="ja-JP" sz="1200" dirty="0" smtClean="0">
                <a:ea typeface="ＭＳ Ｐゴシック" pitchFamily="28" charset="-128"/>
              </a:rPr>
              <a:t>Página 27: </a:t>
            </a:r>
            <a:r>
              <a:rPr lang="es-ES" sz="1200" dirty="0"/>
              <a:t>https://pixabay.com/es/verde-hierba-prato-eco-ecol%C3%B3gico-1968595</a:t>
            </a:r>
            <a:endParaRPr lang="es-ES_tradnl" altLang="ja-JP" sz="1200" dirty="0" smtClean="0">
              <a:ea typeface="ＭＳ Ｐゴシック" pitchFamily="28" charset="-128"/>
            </a:endParaRPr>
          </a:p>
          <a:p>
            <a:pPr marL="342900" indent="-342900">
              <a:buFont typeface="Arial" pitchFamily="34" charset="0"/>
              <a:buChar char="•"/>
            </a:pPr>
            <a:r>
              <a:rPr lang="es-ES_tradnl" altLang="ja-JP" sz="1200" dirty="0" smtClean="0">
                <a:ea typeface="ＭＳ Ｐゴシック" pitchFamily="28" charset="-128"/>
              </a:rPr>
              <a:t> </a:t>
            </a:r>
            <a:r>
              <a:rPr lang="en-US" sz="1200" dirty="0" smtClean="0">
                <a:ea typeface="ＭＳ Ｐゴシック"/>
                <a:cs typeface="Arial" pitchFamily="34" charset="0"/>
              </a:rPr>
              <a:t>Dewberry, E.L &amp; K. Fletcher (2001)</a:t>
            </a:r>
          </a:p>
          <a:p>
            <a:pPr marL="342900" indent="-342900">
              <a:buFont typeface="Arial" pitchFamily="34" charset="0"/>
              <a:buChar char="•"/>
            </a:pPr>
            <a:r>
              <a:rPr lang="es-ES_tradnl" altLang="ja-JP" sz="1200" dirty="0" smtClean="0">
                <a:ea typeface="ＭＳ Ｐゴシック" pitchFamily="28" charset="-128"/>
              </a:rPr>
              <a:t>Página 29: </a:t>
            </a:r>
            <a:r>
              <a:rPr lang="es-ES" sz="1200" dirty="0" smtClean="0"/>
              <a:t>www.carinbisa.com</a:t>
            </a:r>
            <a:endParaRPr lang="es-ES_tradnl" altLang="ja-JP" sz="1200" dirty="0" smtClean="0">
              <a:ea typeface="ＭＳ Ｐゴシック" pitchFamily="28" charset="-128"/>
            </a:endParaRPr>
          </a:p>
          <a:p>
            <a:pPr marL="342900" indent="-342900"/>
            <a:endParaRPr lang="es-ES_tradnl" altLang="ja-JP" sz="1200" dirty="0" smtClean="0">
              <a:ea typeface="ＭＳ Ｐゴシック" pitchFamily="28" charset="-128"/>
            </a:endParaRPr>
          </a:p>
          <a:p>
            <a:pPr marL="342900" indent="-342900"/>
            <a:endParaRPr lang="es-ES_tradnl" altLang="ja-JP" sz="1200" dirty="0">
              <a:ea typeface="ＭＳ Ｐゴシック" pitchFamily="28" charset="-128"/>
            </a:endParaRPr>
          </a:p>
          <a:p>
            <a:pPr marL="342900" indent="-342900"/>
            <a:r>
              <a:rPr lang="es-ES_tradnl" altLang="ja-JP" sz="1200" dirty="0">
                <a:ea typeface="ＭＳ Ｐゴシック" pitchFamily="28" charset="-128"/>
              </a:rPr>
              <a:t>	</a:t>
            </a:r>
            <a:endParaRPr lang="es-ES_tradnl" altLang="ja-JP" sz="1200" dirty="0" smtClean="0">
              <a:ea typeface="ＭＳ Ｐゴシック" pitchFamily="28" charset="-128"/>
            </a:endParaRPr>
          </a:p>
          <a:p>
            <a:pPr marL="342900" indent="-342900"/>
            <a:endParaRPr lang="es-ES_tradnl" altLang="ja-JP" sz="1200" dirty="0" smtClean="0">
              <a:ea typeface="ＭＳ Ｐゴシック" pitchFamily="28" charset="-128"/>
            </a:endParaRPr>
          </a:p>
          <a:p>
            <a:pPr marL="342900" indent="-342900"/>
            <a:endParaRPr lang="es-ES_tradnl" altLang="ja-JP" sz="1200" dirty="0" smtClean="0">
              <a:ea typeface="ＭＳ Ｐゴシック" pitchFamily="28" charset="-128"/>
            </a:endParaRPr>
          </a:p>
          <a:p>
            <a:pPr marL="342900" indent="-342900"/>
            <a:endParaRPr lang="es-ES_tradnl" altLang="ja-JP" sz="1200" dirty="0">
              <a:ea typeface="ＭＳ Ｐゴシック" pitchFamily="28" charset="-128"/>
            </a:endParaRPr>
          </a:p>
          <a:p>
            <a:pPr marL="342900" indent="-342900"/>
            <a:r>
              <a:rPr lang="es-ES_tradnl" altLang="ja-JP" sz="1200" dirty="0">
                <a:ea typeface="ＭＳ Ｐゴシック" pitchFamily="28" charset="-128"/>
              </a:rPr>
              <a:t>	</a:t>
            </a:r>
            <a:endParaRPr lang="es-ES_tradnl"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6" name="Picture 6"/>
          <p:cNvPicPr>
            <a:picLocks noChangeAspect="1" noChangeArrowheads="1"/>
          </p:cNvPicPr>
          <p:nvPr/>
        </p:nvPicPr>
        <p:blipFill>
          <a:blip r:embed="rId2" cstate="print">
            <a:lum bright="24000"/>
          </a:blip>
          <a:srcRect/>
          <a:stretch>
            <a:fillRect/>
          </a:stretch>
        </p:blipFill>
        <p:spPr bwMode="auto">
          <a:xfrm>
            <a:off x="0" y="0"/>
            <a:ext cx="9144000" cy="6858000"/>
          </a:xfrm>
          <a:prstGeom prst="rect">
            <a:avLst/>
          </a:prstGeom>
          <a:noFill/>
          <a:ln w="9525">
            <a:noFill/>
            <a:miter lim="800000"/>
            <a:headEnd/>
            <a:tailEnd/>
          </a:ln>
          <a:effectLst/>
        </p:spPr>
      </p:pic>
      <p:sp>
        <p:nvSpPr>
          <p:cNvPr id="40965" name="Rectangle 5"/>
          <p:cNvSpPr>
            <a:spLocks noChangeArrowheads="1"/>
          </p:cNvSpPr>
          <p:nvPr/>
        </p:nvSpPr>
        <p:spPr bwMode="auto">
          <a:xfrm>
            <a:off x="0" y="548680"/>
            <a:ext cx="8388350" cy="1200329"/>
          </a:xfrm>
          <a:prstGeom prst="rect">
            <a:avLst/>
          </a:prstGeom>
          <a:solidFill>
            <a:schemeClr val="bg1"/>
          </a:solidFill>
          <a:ln w="9525">
            <a:noFill/>
            <a:miter lim="800000"/>
            <a:headEnd/>
            <a:tailEnd/>
          </a:ln>
          <a:effectLst/>
        </p:spPr>
        <p:txBody>
          <a:bodyPr anchor="ctr">
            <a:spAutoFit/>
          </a:bodyPr>
          <a:lstStyle/>
          <a:p>
            <a:r>
              <a:rPr lang="es-ES" dirty="0" smtClean="0">
                <a:latin typeface="Verdana" pitchFamily="34" charset="0"/>
                <a:cs typeface="Courier New" pitchFamily="49" charset="0"/>
              </a:rPr>
              <a:t>Los Diseñadores tienen la capacidad de delinear el desarrollo de productos, tecnología y servicios, lo cual crea directa e indirectamente impactos sobre la sociedad y el medio ambiente a cada etapa del ciclo de vida del producto.</a:t>
            </a:r>
            <a:endParaRPr lang="es-ES" dirty="0">
              <a:latin typeface="Verdana" pitchFamily="34" charset="0"/>
              <a:cs typeface="Courier New" pitchFamily="49" charset="0"/>
            </a:endParaRPr>
          </a:p>
        </p:txBody>
      </p:sp>
      <p:sp>
        <p:nvSpPr>
          <p:cNvPr id="40968" name="Rectangle 8"/>
          <p:cNvSpPr>
            <a:spLocks noChangeArrowheads="1"/>
          </p:cNvSpPr>
          <p:nvPr/>
        </p:nvSpPr>
        <p:spPr bwMode="auto">
          <a:xfrm>
            <a:off x="2233613" y="5605463"/>
            <a:ext cx="6910387" cy="923330"/>
          </a:xfrm>
          <a:prstGeom prst="rect">
            <a:avLst/>
          </a:prstGeom>
          <a:solidFill>
            <a:schemeClr val="bg1"/>
          </a:solidFill>
          <a:ln w="9525">
            <a:noFill/>
            <a:miter lim="800000"/>
            <a:headEnd/>
            <a:tailEnd/>
          </a:ln>
          <a:effectLst/>
        </p:spPr>
        <p:txBody>
          <a:bodyPr anchor="ctr">
            <a:spAutoFit/>
          </a:bodyPr>
          <a:lstStyle/>
          <a:p>
            <a:r>
              <a:rPr lang="en-GB" dirty="0" err="1" smtClean="0">
                <a:latin typeface="Verdana" pitchFamily="34" charset="0"/>
                <a:cs typeface="Courier New" pitchFamily="49" charset="0"/>
              </a:rPr>
              <a:t>Nuestra</a:t>
            </a:r>
            <a:r>
              <a:rPr lang="en-GB" dirty="0" smtClean="0">
                <a:latin typeface="Verdana" pitchFamily="34" charset="0"/>
                <a:cs typeface="Courier New" pitchFamily="49" charset="0"/>
              </a:rPr>
              <a:t> </a:t>
            </a:r>
            <a:r>
              <a:rPr lang="en-GB" dirty="0" err="1" smtClean="0">
                <a:latin typeface="Verdana" pitchFamily="34" charset="0"/>
                <a:cs typeface="Courier New" pitchFamily="49" charset="0"/>
              </a:rPr>
              <a:t>esfera</a:t>
            </a:r>
            <a:r>
              <a:rPr lang="en-GB" dirty="0" smtClean="0">
                <a:latin typeface="Verdana" pitchFamily="34" charset="0"/>
                <a:cs typeface="Courier New" pitchFamily="49" charset="0"/>
              </a:rPr>
              <a:t> de </a:t>
            </a:r>
            <a:r>
              <a:rPr lang="en-GB" dirty="0" err="1" smtClean="0">
                <a:latin typeface="Verdana" pitchFamily="34" charset="0"/>
                <a:cs typeface="Courier New" pitchFamily="49" charset="0"/>
              </a:rPr>
              <a:t>influencia</a:t>
            </a:r>
            <a:r>
              <a:rPr lang="en-GB" dirty="0" smtClean="0">
                <a:latin typeface="Verdana" pitchFamily="34" charset="0"/>
                <a:cs typeface="Courier New" pitchFamily="49" charset="0"/>
              </a:rPr>
              <a:t> </a:t>
            </a:r>
            <a:r>
              <a:rPr lang="en-GB" dirty="0" err="1" smtClean="0">
                <a:latin typeface="Verdana" pitchFamily="34" charset="0"/>
                <a:cs typeface="Courier New" pitchFamily="49" charset="0"/>
              </a:rPr>
              <a:t>es</a:t>
            </a:r>
            <a:r>
              <a:rPr lang="en-GB" dirty="0" smtClean="0">
                <a:latin typeface="Verdana" pitchFamily="34" charset="0"/>
                <a:cs typeface="Courier New" pitchFamily="49" charset="0"/>
              </a:rPr>
              <a:t> </a:t>
            </a:r>
            <a:r>
              <a:rPr lang="en-GB" dirty="0" err="1" smtClean="0">
                <a:latin typeface="Verdana" pitchFamily="34" charset="0"/>
                <a:cs typeface="Courier New" pitchFamily="49" charset="0"/>
              </a:rPr>
              <a:t>enorme</a:t>
            </a:r>
            <a:r>
              <a:rPr lang="en-GB" dirty="0" smtClean="0">
                <a:latin typeface="Verdana" pitchFamily="34" charset="0"/>
                <a:cs typeface="Courier New" pitchFamily="49" charset="0"/>
              </a:rPr>
              <a:t> y </a:t>
            </a:r>
            <a:r>
              <a:rPr lang="en-GB" dirty="0" err="1" smtClean="0">
                <a:latin typeface="Verdana" pitchFamily="34" charset="0"/>
                <a:cs typeface="Courier New" pitchFamily="49" charset="0"/>
              </a:rPr>
              <a:t>y</a:t>
            </a:r>
            <a:r>
              <a:rPr lang="en-GB" dirty="0" smtClean="0">
                <a:latin typeface="Verdana" pitchFamily="34" charset="0"/>
                <a:cs typeface="Courier New" pitchFamily="49" charset="0"/>
              </a:rPr>
              <a:t> </a:t>
            </a:r>
            <a:r>
              <a:rPr lang="en-GB" dirty="0" err="1" smtClean="0">
                <a:latin typeface="Verdana" pitchFamily="34" charset="0"/>
                <a:cs typeface="Courier New" pitchFamily="49" charset="0"/>
              </a:rPr>
              <a:t>cada</a:t>
            </a:r>
            <a:r>
              <a:rPr lang="en-GB" dirty="0" smtClean="0">
                <a:latin typeface="Verdana" pitchFamily="34" charset="0"/>
                <a:cs typeface="Courier New" pitchFamily="49" charset="0"/>
              </a:rPr>
              <a:t> </a:t>
            </a:r>
            <a:r>
              <a:rPr lang="en-GB" dirty="0" err="1" smtClean="0">
                <a:latin typeface="Verdana" pitchFamily="34" charset="0"/>
                <a:cs typeface="Courier New" pitchFamily="49" charset="0"/>
              </a:rPr>
              <a:t>una</a:t>
            </a:r>
            <a:r>
              <a:rPr lang="en-GB" dirty="0" smtClean="0">
                <a:latin typeface="Verdana" pitchFamily="34" charset="0"/>
                <a:cs typeface="Courier New" pitchFamily="49" charset="0"/>
              </a:rPr>
              <a:t> de </a:t>
            </a:r>
            <a:r>
              <a:rPr lang="en-GB" dirty="0" err="1" smtClean="0">
                <a:latin typeface="Verdana" pitchFamily="34" charset="0"/>
                <a:cs typeface="Courier New" pitchFamily="49" charset="0"/>
              </a:rPr>
              <a:t>nuestras</a:t>
            </a:r>
            <a:r>
              <a:rPr lang="en-GB" dirty="0" smtClean="0">
                <a:latin typeface="Verdana" pitchFamily="34" charset="0"/>
                <a:cs typeface="Courier New" pitchFamily="49" charset="0"/>
              </a:rPr>
              <a:t> </a:t>
            </a:r>
            <a:r>
              <a:rPr lang="en-GB" dirty="0" err="1" smtClean="0">
                <a:latin typeface="Verdana" pitchFamily="34" charset="0"/>
                <a:cs typeface="Courier New" pitchFamily="49" charset="0"/>
              </a:rPr>
              <a:t>elecciones</a:t>
            </a:r>
            <a:r>
              <a:rPr lang="en-GB" dirty="0" smtClean="0">
                <a:latin typeface="Verdana" pitchFamily="34" charset="0"/>
                <a:cs typeface="Courier New" pitchFamily="49" charset="0"/>
              </a:rPr>
              <a:t> se </a:t>
            </a:r>
            <a:r>
              <a:rPr lang="en-GB" dirty="0" err="1" smtClean="0">
                <a:latin typeface="Verdana" pitchFamily="34" charset="0"/>
                <a:cs typeface="Courier New" pitchFamily="49" charset="0"/>
              </a:rPr>
              <a:t>filtra</a:t>
            </a:r>
            <a:r>
              <a:rPr lang="en-GB" dirty="0" smtClean="0">
                <a:latin typeface="Verdana" pitchFamily="34" charset="0"/>
                <a:cs typeface="Courier New" pitchFamily="49" charset="0"/>
              </a:rPr>
              <a:t> a la </a:t>
            </a:r>
            <a:r>
              <a:rPr lang="en-GB" dirty="0" err="1" smtClean="0">
                <a:latin typeface="Verdana" pitchFamily="34" charset="0"/>
                <a:cs typeface="Courier New" pitchFamily="49" charset="0"/>
              </a:rPr>
              <a:t>gente</a:t>
            </a:r>
            <a:r>
              <a:rPr lang="en-GB" dirty="0" smtClean="0">
                <a:latin typeface="Verdana" pitchFamily="34" charset="0"/>
                <a:cs typeface="Courier New" pitchFamily="49" charset="0"/>
              </a:rPr>
              <a:t> y los </a:t>
            </a:r>
            <a:r>
              <a:rPr lang="en-GB" dirty="0" err="1" smtClean="0">
                <a:latin typeface="Verdana" pitchFamily="34" charset="0"/>
                <a:cs typeface="Courier New" pitchFamily="49" charset="0"/>
              </a:rPr>
              <a:t>lugares</a:t>
            </a:r>
            <a:r>
              <a:rPr lang="en-GB" dirty="0" smtClean="0">
                <a:latin typeface="Verdana" pitchFamily="34" charset="0"/>
                <a:cs typeface="Courier New" pitchFamily="49" charset="0"/>
              </a:rPr>
              <a:t> </a:t>
            </a:r>
            <a:r>
              <a:rPr lang="en-GB" dirty="0" err="1" smtClean="0">
                <a:latin typeface="Verdana" pitchFamily="34" charset="0"/>
                <a:cs typeface="Courier New" pitchFamily="49" charset="0"/>
              </a:rPr>
              <a:t>afectados</a:t>
            </a:r>
            <a:r>
              <a:rPr lang="en-GB" dirty="0" smtClean="0">
                <a:latin typeface="Verdana" pitchFamily="34" charset="0"/>
                <a:cs typeface="Courier New" pitchFamily="49" charset="0"/>
              </a:rPr>
              <a:t> </a:t>
            </a:r>
            <a:r>
              <a:rPr lang="en-GB" dirty="0" err="1" smtClean="0">
                <a:latin typeface="Verdana" pitchFamily="34" charset="0"/>
                <a:cs typeface="Courier New" pitchFamily="49" charset="0"/>
              </a:rPr>
              <a:t>por</a:t>
            </a:r>
            <a:r>
              <a:rPr lang="en-GB" dirty="0" smtClean="0">
                <a:latin typeface="Verdana" pitchFamily="34" charset="0"/>
                <a:cs typeface="Courier New" pitchFamily="49" charset="0"/>
              </a:rPr>
              <a:t> </a:t>
            </a:r>
            <a:r>
              <a:rPr lang="en-GB" dirty="0" err="1" smtClean="0">
                <a:latin typeface="Verdana" pitchFamily="34" charset="0"/>
                <a:cs typeface="Courier New" pitchFamily="49" charset="0"/>
              </a:rPr>
              <a:t>esta</a:t>
            </a:r>
            <a:r>
              <a:rPr lang="en-GB" dirty="0" smtClean="0">
                <a:latin typeface="Verdana" pitchFamily="34" charset="0"/>
                <a:cs typeface="Courier New" pitchFamily="49" charset="0"/>
              </a:rPr>
              <a:t> </a:t>
            </a:r>
            <a:r>
              <a:rPr lang="en-GB" dirty="0" err="1" smtClean="0">
                <a:latin typeface="Verdana" pitchFamily="34" charset="0"/>
                <a:cs typeface="Courier New" pitchFamily="49" charset="0"/>
              </a:rPr>
              <a:t>influencia</a:t>
            </a:r>
            <a:r>
              <a:rPr lang="en-GB" dirty="0" smtClean="0">
                <a:latin typeface="Verdana" pitchFamily="34" charset="0"/>
                <a:cs typeface="Courier New" pitchFamily="49" charset="0"/>
              </a:rPr>
              <a:t>.</a:t>
            </a:r>
            <a:endParaRPr lang="en-GB" dirty="0">
              <a:latin typeface="Verdana" pitchFamily="34" charset="0"/>
              <a:cs typeface="Courier New" pitchFamily="49" charset="0"/>
            </a:endParaRPr>
          </a:p>
        </p:txBody>
      </p:sp>
      <p:sp>
        <p:nvSpPr>
          <p:cNvPr id="5" name="Text Box 9"/>
          <p:cNvSpPr txBox="1">
            <a:spLocks noChangeArrowheads="1"/>
          </p:cNvSpPr>
          <p:nvPr/>
        </p:nvSpPr>
        <p:spPr bwMode="auto">
          <a:xfrm>
            <a:off x="-1588" y="-1588"/>
            <a:ext cx="3108181" cy="459239"/>
          </a:xfrm>
          <a:prstGeom prst="rect">
            <a:avLst/>
          </a:prstGeom>
          <a:solidFill>
            <a:srgbClr val="C9C9C9"/>
          </a:solidFill>
          <a:ln w="9525">
            <a:noFill/>
            <a:miter lim="800000"/>
            <a:headEnd/>
            <a:tailEnd/>
          </a:ln>
        </p:spPr>
        <p:txBody>
          <a:bodyPr wrap="none" lIns="104278" tIns="52139" rIns="104278" bIns="52139">
            <a:spAutoFit/>
          </a:bodyPr>
          <a:lstStyle/>
          <a:p>
            <a:pPr defTabSz="1042988"/>
            <a:r>
              <a:rPr lang="es-MX" sz="2300" dirty="0" smtClean="0">
                <a:latin typeface="Calibri" pitchFamily="34" charset="0"/>
                <a:ea typeface="ＭＳ Ｐゴシック"/>
                <a:cs typeface="ＭＳ Ｐゴシック"/>
              </a:rPr>
              <a:t>El rol de los diseñadores</a:t>
            </a:r>
            <a:endParaRPr lang="es-ES" sz="2300" dirty="0">
              <a:latin typeface="Calibri"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5122" name="Text Box 3"/>
          <p:cNvSpPr txBox="1">
            <a:spLocks noChangeArrowheads="1"/>
          </p:cNvSpPr>
          <p:nvPr/>
        </p:nvSpPr>
        <p:spPr bwMode="auto">
          <a:xfrm>
            <a:off x="0" y="0"/>
            <a:ext cx="5068888" cy="458788"/>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n-US" sz="2300">
                <a:ea typeface="ＭＳ Ｐゴシック"/>
                <a:cs typeface="ＭＳ Ｐゴシック"/>
              </a:rPr>
              <a:t>La sociedad actual no es sutentable: </a:t>
            </a:r>
          </a:p>
        </p:txBody>
      </p:sp>
      <p:sp>
        <p:nvSpPr>
          <p:cNvPr id="5123" name="Text Box 4"/>
          <p:cNvSpPr txBox="1">
            <a:spLocks noChangeArrowheads="1"/>
          </p:cNvSpPr>
          <p:nvPr/>
        </p:nvSpPr>
        <p:spPr bwMode="auto">
          <a:xfrm>
            <a:off x="357188" y="1071563"/>
            <a:ext cx="8572500" cy="982662"/>
          </a:xfrm>
          <a:prstGeom prst="rect">
            <a:avLst/>
          </a:prstGeom>
          <a:noFill/>
          <a:ln w="9525">
            <a:noFill/>
            <a:miter lim="800000"/>
            <a:headEnd/>
            <a:tailEnd/>
          </a:ln>
        </p:spPr>
        <p:txBody>
          <a:bodyPr lIns="104278" tIns="52139" rIns="104278" bIns="52139">
            <a:spAutoFit/>
          </a:bodyPr>
          <a:lstStyle/>
          <a:p>
            <a:pPr defTabSz="1042988" eaLnBrk="0" hangingPunct="0">
              <a:spcBef>
                <a:spcPct val="50000"/>
              </a:spcBef>
            </a:pPr>
            <a:r>
              <a:rPr lang="es-ES">
                <a:solidFill>
                  <a:srgbClr val="6600FF"/>
                </a:solidFill>
                <a:ea typeface="ＭＳ Ｐゴシック"/>
                <a:cs typeface="Arial" pitchFamily="34" charset="0"/>
              </a:rPr>
              <a:t>“Nuestra civilización  esta chocando violentamente con el ecosistema – la más seria manifestación de esto es el cambio climático. </a:t>
            </a:r>
          </a:p>
          <a:p>
            <a:pPr algn="r" defTabSz="1042988" eaLnBrk="0" hangingPunct="0">
              <a:spcBef>
                <a:spcPct val="50000"/>
              </a:spcBef>
            </a:pPr>
            <a:r>
              <a:rPr lang="es-ES" sz="1400">
                <a:solidFill>
                  <a:srgbClr val="6600FF"/>
                </a:solidFill>
                <a:ea typeface="ＭＳ Ｐゴシック"/>
                <a:cs typeface="Arial" pitchFamily="34" charset="0"/>
              </a:rPr>
              <a:t>Al Gore, RSA June 2006</a:t>
            </a:r>
          </a:p>
        </p:txBody>
      </p:sp>
      <p:sp>
        <p:nvSpPr>
          <p:cNvPr id="5126" name="12 Rectángulo"/>
          <p:cNvSpPr>
            <a:spLocks noChangeArrowheads="1"/>
          </p:cNvSpPr>
          <p:nvPr/>
        </p:nvSpPr>
        <p:spPr bwMode="auto">
          <a:xfrm>
            <a:off x="285750" y="2286000"/>
            <a:ext cx="8643938" cy="2032000"/>
          </a:xfrm>
          <a:prstGeom prst="rect">
            <a:avLst/>
          </a:prstGeom>
          <a:noFill/>
          <a:ln w="9525">
            <a:noFill/>
            <a:miter lim="800000"/>
            <a:headEnd/>
            <a:tailEnd/>
          </a:ln>
        </p:spPr>
        <p:txBody>
          <a:bodyPr>
            <a:spAutoFit/>
          </a:bodyPr>
          <a:lstStyle/>
          <a:p>
            <a:pPr algn="just" defTabSz="1042988" eaLnBrk="0" hangingPunct="0">
              <a:spcBef>
                <a:spcPct val="50000"/>
              </a:spcBef>
            </a:pPr>
            <a:r>
              <a:rPr lang="es-ES">
                <a:ea typeface="ＭＳ Ｐゴシック"/>
                <a:cs typeface="ＭＳ Ｐゴシック"/>
              </a:rPr>
              <a:t>Ha habido un incremento exponencial del poder con el que explotamos la Tierra dada la efectividad de las constantes innovaciones tecnológicas. El ritmo al que consumimos materias primas para generar productos (que muchas veces se desperdician y terminan en un tiradero de basura sin poder degradarse) supera con mucho el ritmo al que el ecosistema puede regenerarse para mantener el mismo nivel de recursos al que nos hemos acostumbrado por siglos. Esto deriva en ecosistemas dañados y cambios climáticos potencialmente irreversibles.</a:t>
            </a:r>
          </a:p>
        </p:txBody>
      </p:sp>
      <p:sp>
        <p:nvSpPr>
          <p:cNvPr id="5127" name="Text Box 4"/>
          <p:cNvSpPr txBox="1">
            <a:spLocks noChangeArrowheads="1"/>
          </p:cNvSpPr>
          <p:nvPr/>
        </p:nvSpPr>
        <p:spPr bwMode="auto">
          <a:xfrm>
            <a:off x="785813" y="5000625"/>
            <a:ext cx="7681912" cy="982663"/>
          </a:xfrm>
          <a:prstGeom prst="rect">
            <a:avLst/>
          </a:prstGeom>
          <a:noFill/>
          <a:ln w="9525">
            <a:noFill/>
            <a:miter lim="800000"/>
            <a:headEnd/>
            <a:tailEnd/>
          </a:ln>
        </p:spPr>
        <p:txBody>
          <a:bodyPr lIns="104278" tIns="52139" rIns="104278" bIns="52139">
            <a:spAutoFit/>
          </a:bodyPr>
          <a:lstStyle/>
          <a:p>
            <a:pPr defTabSz="1042988" eaLnBrk="0" hangingPunct="0">
              <a:spcBef>
                <a:spcPct val="50000"/>
              </a:spcBef>
            </a:pPr>
            <a:r>
              <a:rPr lang="en-US">
                <a:solidFill>
                  <a:srgbClr val="6600FF"/>
                </a:solidFill>
                <a:ea typeface="ＭＳ Ｐゴシック"/>
                <a:cs typeface="Arial" pitchFamily="34" charset="0"/>
              </a:rPr>
              <a:t> … debemos </a:t>
            </a:r>
            <a:r>
              <a:rPr lang="en-US" b="1">
                <a:solidFill>
                  <a:srgbClr val="6600FF"/>
                </a:solidFill>
                <a:ea typeface="ＭＳ Ｐゴシック"/>
                <a:cs typeface="Arial" pitchFamily="34" charset="0"/>
              </a:rPr>
              <a:t>REPENSAR </a:t>
            </a:r>
            <a:r>
              <a:rPr lang="en-US">
                <a:solidFill>
                  <a:srgbClr val="6600FF"/>
                </a:solidFill>
                <a:ea typeface="ＭＳ Ｐゴシック"/>
                <a:cs typeface="Arial" pitchFamily="34" charset="0"/>
              </a:rPr>
              <a:t>el hábito de explotar la Tierra de una manera irresponsable y desmedida.</a:t>
            </a:r>
          </a:p>
          <a:p>
            <a:pPr algn="r" defTabSz="1042988" eaLnBrk="0" hangingPunct="0">
              <a:spcBef>
                <a:spcPct val="50000"/>
              </a:spcBef>
            </a:pPr>
            <a:r>
              <a:rPr lang="en-US" sz="1400">
                <a:solidFill>
                  <a:srgbClr val="6600FF"/>
                </a:solidFill>
                <a:ea typeface="ＭＳ Ｐゴシック"/>
                <a:cs typeface="Arial" pitchFamily="34" charset="0"/>
              </a:rPr>
              <a:t>Al Gore, RSA June 2006</a:t>
            </a:r>
          </a:p>
        </p:txBody>
      </p:sp>
    </p:spTree>
    <p:extLst>
      <p:ext uri="{BB962C8B-B14F-4D97-AF65-F5344CB8AC3E}">
        <p14:creationId xmlns:p14="http://schemas.microsoft.com/office/powerpoint/2010/main" val="40512080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green_nature_bg_transp"/>
          <p:cNvPicPr>
            <a:picLocks noChangeAspect="1" noChangeArrowheads="1"/>
          </p:cNvPicPr>
          <p:nvPr/>
        </p:nvPicPr>
        <p:blipFill>
          <a:blip r:embed="rId2" cstate="print"/>
          <a:srcRect b="1978"/>
          <a:stretch>
            <a:fillRect/>
          </a:stretch>
        </p:blipFill>
        <p:spPr bwMode="auto">
          <a:xfrm>
            <a:off x="0" y="0"/>
            <a:ext cx="9144000" cy="6924675"/>
          </a:xfrm>
          <a:prstGeom prst="rect">
            <a:avLst/>
          </a:prstGeom>
          <a:noFill/>
        </p:spPr>
      </p:pic>
      <p:sp>
        <p:nvSpPr>
          <p:cNvPr id="4098" name="Text Box 4"/>
          <p:cNvSpPr txBox="1">
            <a:spLocks noChangeArrowheads="1"/>
          </p:cNvSpPr>
          <p:nvPr/>
        </p:nvSpPr>
        <p:spPr bwMode="auto">
          <a:xfrm>
            <a:off x="0" y="0"/>
            <a:ext cx="4676559"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n-US" sz="2300" dirty="0" smtClean="0">
                <a:ea typeface="ＭＳ Ｐゴシック"/>
                <a:cs typeface="ＭＳ Ｐゴシック"/>
              </a:rPr>
              <a:t>Origen del </a:t>
            </a:r>
            <a:r>
              <a:rPr lang="en-US" sz="2300" dirty="0" err="1" smtClean="0">
                <a:ea typeface="ＭＳ Ｐゴシック"/>
                <a:cs typeface="ＭＳ Ｐゴシック"/>
              </a:rPr>
              <a:t>término</a:t>
            </a:r>
            <a:r>
              <a:rPr lang="en-US" sz="2300" dirty="0" smtClean="0">
                <a:ea typeface="ＭＳ Ｐゴシック"/>
                <a:cs typeface="ＭＳ Ｐゴシック"/>
              </a:rPr>
              <a:t> </a:t>
            </a:r>
            <a:r>
              <a:rPr lang="en-US" sz="2300" dirty="0" err="1" smtClean="0">
                <a:ea typeface="ＭＳ Ｐゴシック"/>
                <a:cs typeface="ＭＳ Ｐゴシック"/>
              </a:rPr>
              <a:t>sustentabilidad</a:t>
            </a:r>
            <a:endParaRPr lang="en-US" sz="2700" dirty="0">
              <a:ea typeface="ＭＳ Ｐゴシック"/>
              <a:cs typeface="ＭＳ Ｐゴシック"/>
            </a:endParaRPr>
          </a:p>
        </p:txBody>
      </p:sp>
      <p:pic>
        <p:nvPicPr>
          <p:cNvPr id="11" name="Picture 8" descr="carlowitz"/>
          <p:cNvPicPr>
            <a:picLocks noChangeAspect="1" noChangeArrowheads="1"/>
          </p:cNvPicPr>
          <p:nvPr/>
        </p:nvPicPr>
        <p:blipFill>
          <a:blip r:embed="rId3" cstate="print"/>
          <a:srcRect/>
          <a:stretch>
            <a:fillRect/>
          </a:stretch>
        </p:blipFill>
        <p:spPr bwMode="auto">
          <a:xfrm>
            <a:off x="1115616" y="1484784"/>
            <a:ext cx="2839756" cy="3587849"/>
          </a:xfrm>
          <a:prstGeom prst="rect">
            <a:avLst/>
          </a:prstGeom>
          <a:noFill/>
          <a:ln w="9525">
            <a:noFill/>
            <a:miter lim="800000"/>
            <a:headEnd/>
            <a:tailEnd/>
          </a:ln>
        </p:spPr>
      </p:pic>
      <p:sp>
        <p:nvSpPr>
          <p:cNvPr id="12" name="Text Box 9"/>
          <p:cNvSpPr txBox="1">
            <a:spLocks noChangeArrowheads="1"/>
          </p:cNvSpPr>
          <p:nvPr/>
        </p:nvSpPr>
        <p:spPr bwMode="auto">
          <a:xfrm>
            <a:off x="4355976" y="1700808"/>
            <a:ext cx="3671888" cy="3016210"/>
          </a:xfrm>
          <a:prstGeom prst="rect">
            <a:avLst/>
          </a:prstGeom>
          <a:solidFill>
            <a:srgbClr val="F9E9A5"/>
          </a:solidFill>
          <a:ln w="9525">
            <a:noFill/>
            <a:miter lim="800000"/>
            <a:headEnd/>
            <a:tailEnd/>
          </a:ln>
        </p:spPr>
        <p:txBody>
          <a:bodyPr>
            <a:spAutoFit/>
          </a:bodyPr>
          <a:lstStyle/>
          <a:p>
            <a:pPr>
              <a:spcBef>
                <a:spcPct val="50000"/>
              </a:spcBef>
            </a:pPr>
            <a:r>
              <a:rPr lang="es-MX" sz="2000" dirty="0"/>
              <a:t>Hans Carl von </a:t>
            </a:r>
            <a:r>
              <a:rPr lang="es-MX" sz="2000" dirty="0" err="1"/>
              <a:t>Carlowitz</a:t>
            </a:r>
            <a:r>
              <a:rPr lang="es-MX" sz="2000" dirty="0"/>
              <a:t> </a:t>
            </a:r>
          </a:p>
          <a:p>
            <a:pPr>
              <a:spcBef>
                <a:spcPct val="50000"/>
              </a:spcBef>
            </a:pPr>
            <a:r>
              <a:rPr lang="es-MX" sz="2000" dirty="0"/>
              <a:t>1713- Introduce los términos:</a:t>
            </a:r>
          </a:p>
          <a:p>
            <a:pPr>
              <a:spcBef>
                <a:spcPct val="50000"/>
              </a:spcBef>
            </a:pPr>
            <a:endParaRPr lang="es-MX" sz="2000" b="1" dirty="0"/>
          </a:p>
          <a:p>
            <a:pPr>
              <a:spcBef>
                <a:spcPct val="50000"/>
              </a:spcBef>
            </a:pPr>
            <a:r>
              <a:rPr lang="es-MX" sz="2000" b="1" dirty="0" err="1"/>
              <a:t>Nachhaltigkeit</a:t>
            </a:r>
            <a:r>
              <a:rPr lang="es-MX" sz="2000" b="1" dirty="0"/>
              <a:t> (Sustentable) </a:t>
            </a:r>
          </a:p>
          <a:p>
            <a:pPr>
              <a:spcBef>
                <a:spcPct val="50000"/>
              </a:spcBef>
            </a:pPr>
            <a:r>
              <a:rPr lang="es-MX" sz="2000" b="1" dirty="0" err="1"/>
              <a:t>Nachhaltende</a:t>
            </a:r>
            <a:r>
              <a:rPr lang="es-MX" sz="2000" b="1" dirty="0"/>
              <a:t> </a:t>
            </a:r>
            <a:r>
              <a:rPr lang="es-MX" sz="2000" b="1" dirty="0" err="1"/>
              <a:t>Nutzung</a:t>
            </a:r>
            <a:r>
              <a:rPr lang="es-MX" sz="2000" b="1" dirty="0"/>
              <a:t> (Uso sustentable)</a:t>
            </a:r>
          </a:p>
          <a:p>
            <a:pPr>
              <a:spcBef>
                <a:spcPct val="50000"/>
              </a:spcBef>
            </a:pPr>
            <a:r>
              <a:rPr lang="es-MX" sz="2000" b="1" dirty="0" err="1"/>
              <a:t>Pfleglich</a:t>
            </a:r>
            <a:r>
              <a:rPr lang="es-MX" sz="2000" b="1" dirty="0"/>
              <a:t> (Con cuidado)</a:t>
            </a:r>
          </a:p>
        </p:txBody>
      </p:sp>
    </p:spTree>
    <p:extLst>
      <p:ext uri="{BB962C8B-B14F-4D97-AF65-F5344CB8AC3E}">
        <p14:creationId xmlns:p14="http://schemas.microsoft.com/office/powerpoint/2010/main" val="24383473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17" name="Text Box 4"/>
          <p:cNvSpPr txBox="1">
            <a:spLocks noChangeArrowheads="1"/>
          </p:cNvSpPr>
          <p:nvPr/>
        </p:nvSpPr>
        <p:spPr bwMode="auto">
          <a:xfrm>
            <a:off x="0" y="0"/>
            <a:ext cx="4676559"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n-US" sz="2300" dirty="0">
                <a:ea typeface="ＭＳ Ｐゴシック"/>
                <a:cs typeface="ＭＳ Ｐゴシック"/>
              </a:rPr>
              <a:t>Origen del </a:t>
            </a:r>
            <a:r>
              <a:rPr lang="en-US" sz="2300" dirty="0" err="1">
                <a:ea typeface="ＭＳ Ｐゴシック"/>
                <a:cs typeface="ＭＳ Ｐゴシック"/>
              </a:rPr>
              <a:t>término</a:t>
            </a:r>
            <a:r>
              <a:rPr lang="en-US" sz="2300" dirty="0">
                <a:ea typeface="ＭＳ Ｐゴシック"/>
                <a:cs typeface="ＭＳ Ｐゴシック"/>
              </a:rPr>
              <a:t> </a:t>
            </a:r>
            <a:r>
              <a:rPr lang="en-US" sz="2300" dirty="0" err="1">
                <a:ea typeface="ＭＳ Ｐゴシック"/>
                <a:cs typeface="ＭＳ Ｐゴシック"/>
              </a:rPr>
              <a:t>sustentabilidad</a:t>
            </a:r>
            <a:endParaRPr lang="en-US" sz="2700" dirty="0">
              <a:ea typeface="ＭＳ Ｐゴシック"/>
              <a:cs typeface="ＭＳ Ｐゴシック"/>
            </a:endParaRPr>
          </a:p>
        </p:txBody>
      </p:sp>
      <p:sp>
        <p:nvSpPr>
          <p:cNvPr id="16387" name="Text Box 6"/>
          <p:cNvSpPr txBox="1">
            <a:spLocks noChangeArrowheads="1"/>
          </p:cNvSpPr>
          <p:nvPr/>
        </p:nvSpPr>
        <p:spPr bwMode="auto">
          <a:xfrm>
            <a:off x="642938" y="1143000"/>
            <a:ext cx="3384550" cy="1004888"/>
          </a:xfrm>
          <a:prstGeom prst="rect">
            <a:avLst/>
          </a:prstGeom>
          <a:noFill/>
          <a:ln w="9525">
            <a:noFill/>
            <a:miter lim="800000"/>
            <a:headEnd/>
            <a:tailEnd/>
          </a:ln>
        </p:spPr>
        <p:txBody>
          <a:bodyPr>
            <a:spAutoFit/>
          </a:bodyPr>
          <a:lstStyle/>
          <a:p>
            <a:pPr>
              <a:spcBef>
                <a:spcPct val="50000"/>
              </a:spcBef>
            </a:pPr>
            <a:r>
              <a:rPr lang="es-MX"/>
              <a:t>Libro:</a:t>
            </a:r>
          </a:p>
          <a:p>
            <a:pPr>
              <a:spcBef>
                <a:spcPct val="50000"/>
              </a:spcBef>
            </a:pPr>
            <a:endParaRPr lang="es-MX" sz="1400"/>
          </a:p>
          <a:p>
            <a:pPr>
              <a:spcBef>
                <a:spcPct val="50000"/>
              </a:spcBef>
            </a:pPr>
            <a:r>
              <a:rPr lang="es-MX" sz="1400"/>
              <a:t>“Sylvicultura Oeconomica”</a:t>
            </a:r>
            <a:endParaRPr lang="es-MX"/>
          </a:p>
        </p:txBody>
      </p:sp>
      <p:sp>
        <p:nvSpPr>
          <p:cNvPr id="16388" name="Line 8"/>
          <p:cNvSpPr>
            <a:spLocks noChangeShapeType="1"/>
          </p:cNvSpPr>
          <p:nvPr/>
        </p:nvSpPr>
        <p:spPr bwMode="auto">
          <a:xfrm flipV="1">
            <a:off x="3000375" y="1714500"/>
            <a:ext cx="1081088" cy="287338"/>
          </a:xfrm>
          <a:prstGeom prst="line">
            <a:avLst/>
          </a:prstGeom>
          <a:noFill/>
          <a:ln w="9525">
            <a:solidFill>
              <a:schemeClr val="tx1"/>
            </a:solidFill>
            <a:round/>
            <a:headEnd/>
            <a:tailEnd type="triangle" w="med" len="med"/>
          </a:ln>
        </p:spPr>
        <p:txBody>
          <a:bodyPr/>
          <a:lstStyle/>
          <a:p>
            <a:endParaRPr lang="es-MX"/>
          </a:p>
        </p:txBody>
      </p:sp>
      <p:sp>
        <p:nvSpPr>
          <p:cNvPr id="16389" name="Line 9"/>
          <p:cNvSpPr>
            <a:spLocks noChangeShapeType="1"/>
          </p:cNvSpPr>
          <p:nvPr/>
        </p:nvSpPr>
        <p:spPr bwMode="auto">
          <a:xfrm flipV="1">
            <a:off x="3000375" y="2001838"/>
            <a:ext cx="1152525" cy="71437"/>
          </a:xfrm>
          <a:prstGeom prst="line">
            <a:avLst/>
          </a:prstGeom>
          <a:noFill/>
          <a:ln w="9525">
            <a:solidFill>
              <a:schemeClr val="tx1"/>
            </a:solidFill>
            <a:round/>
            <a:headEnd/>
            <a:tailEnd type="triangle" w="med" len="med"/>
          </a:ln>
        </p:spPr>
        <p:txBody>
          <a:bodyPr/>
          <a:lstStyle/>
          <a:p>
            <a:endParaRPr lang="es-MX"/>
          </a:p>
        </p:txBody>
      </p:sp>
      <p:sp>
        <p:nvSpPr>
          <p:cNvPr id="16390" name="Line 10"/>
          <p:cNvSpPr>
            <a:spLocks noChangeShapeType="1"/>
          </p:cNvSpPr>
          <p:nvPr/>
        </p:nvSpPr>
        <p:spPr bwMode="auto">
          <a:xfrm>
            <a:off x="3000375" y="2146300"/>
            <a:ext cx="1152525" cy="215900"/>
          </a:xfrm>
          <a:prstGeom prst="line">
            <a:avLst/>
          </a:prstGeom>
          <a:noFill/>
          <a:ln w="9525">
            <a:solidFill>
              <a:schemeClr val="tx1"/>
            </a:solidFill>
            <a:round/>
            <a:headEnd/>
            <a:tailEnd type="triangle" w="med" len="med"/>
          </a:ln>
        </p:spPr>
        <p:txBody>
          <a:bodyPr/>
          <a:lstStyle/>
          <a:p>
            <a:endParaRPr lang="es-MX"/>
          </a:p>
        </p:txBody>
      </p:sp>
      <p:sp>
        <p:nvSpPr>
          <p:cNvPr id="16391" name="Text Box 11"/>
          <p:cNvSpPr txBox="1">
            <a:spLocks noChangeArrowheads="1"/>
          </p:cNvSpPr>
          <p:nvPr/>
        </p:nvSpPr>
        <p:spPr bwMode="auto">
          <a:xfrm>
            <a:off x="4286250" y="1571625"/>
            <a:ext cx="1657350" cy="942975"/>
          </a:xfrm>
          <a:prstGeom prst="rect">
            <a:avLst/>
          </a:prstGeom>
          <a:noFill/>
          <a:ln w="9525">
            <a:noFill/>
            <a:miter lim="800000"/>
            <a:headEnd/>
            <a:tailEnd/>
          </a:ln>
        </p:spPr>
        <p:txBody>
          <a:bodyPr>
            <a:spAutoFit/>
          </a:bodyPr>
          <a:lstStyle/>
          <a:p>
            <a:pPr>
              <a:spcBef>
                <a:spcPct val="50000"/>
              </a:spcBef>
            </a:pPr>
            <a:r>
              <a:rPr lang="es-MX" sz="1400"/>
              <a:t>Ecología</a:t>
            </a:r>
          </a:p>
          <a:p>
            <a:pPr>
              <a:spcBef>
                <a:spcPct val="50000"/>
              </a:spcBef>
            </a:pPr>
            <a:r>
              <a:rPr lang="es-MX" sz="1400"/>
              <a:t>Economía</a:t>
            </a:r>
          </a:p>
          <a:p>
            <a:pPr>
              <a:spcBef>
                <a:spcPct val="50000"/>
              </a:spcBef>
            </a:pPr>
            <a:r>
              <a:rPr lang="es-MX" sz="1400"/>
              <a:t>Social</a:t>
            </a:r>
          </a:p>
        </p:txBody>
      </p:sp>
      <p:sp>
        <p:nvSpPr>
          <p:cNvPr id="16392" name="Text Box 12"/>
          <p:cNvSpPr txBox="1">
            <a:spLocks noChangeArrowheads="1"/>
          </p:cNvSpPr>
          <p:nvPr/>
        </p:nvSpPr>
        <p:spPr bwMode="auto">
          <a:xfrm>
            <a:off x="571500" y="4286250"/>
            <a:ext cx="6192838" cy="623888"/>
          </a:xfrm>
          <a:prstGeom prst="rect">
            <a:avLst/>
          </a:prstGeom>
          <a:solidFill>
            <a:srgbClr val="FFC000"/>
          </a:solidFill>
          <a:ln w="9525">
            <a:noFill/>
            <a:miter lim="800000"/>
            <a:headEnd/>
            <a:tailEnd/>
          </a:ln>
        </p:spPr>
        <p:txBody>
          <a:bodyPr>
            <a:spAutoFit/>
          </a:bodyPr>
          <a:lstStyle/>
          <a:p>
            <a:pPr>
              <a:spcBef>
                <a:spcPct val="50000"/>
              </a:spcBef>
            </a:pPr>
            <a:r>
              <a:rPr lang="es-MX" sz="1400"/>
              <a:t>Filosofía Ambientalista: 	Acto de omnipotencia de dios</a:t>
            </a:r>
          </a:p>
          <a:p>
            <a:pPr>
              <a:spcBef>
                <a:spcPct val="50000"/>
              </a:spcBef>
            </a:pPr>
            <a:r>
              <a:rPr lang="es-MX" sz="1400"/>
              <a:t>		 	Regalo de dios</a:t>
            </a:r>
          </a:p>
        </p:txBody>
      </p:sp>
      <p:sp>
        <p:nvSpPr>
          <p:cNvPr id="16393" name="Text Box 13"/>
          <p:cNvSpPr txBox="1">
            <a:spLocks noChangeArrowheads="1"/>
          </p:cNvSpPr>
          <p:nvPr/>
        </p:nvSpPr>
        <p:spPr bwMode="auto">
          <a:xfrm>
            <a:off x="357188" y="2928938"/>
            <a:ext cx="6696075" cy="623887"/>
          </a:xfrm>
          <a:prstGeom prst="rect">
            <a:avLst/>
          </a:prstGeom>
          <a:noFill/>
          <a:ln w="9525">
            <a:noFill/>
            <a:miter lim="800000"/>
            <a:headEnd/>
            <a:tailEnd/>
          </a:ln>
        </p:spPr>
        <p:txBody>
          <a:bodyPr>
            <a:spAutoFit/>
          </a:bodyPr>
          <a:lstStyle/>
          <a:p>
            <a:pPr algn="ctr">
              <a:spcBef>
                <a:spcPct val="50000"/>
              </a:spcBef>
            </a:pPr>
            <a:endParaRPr lang="es-MX" sz="1400">
              <a:solidFill>
                <a:srgbClr val="000099"/>
              </a:solidFill>
            </a:endParaRPr>
          </a:p>
          <a:p>
            <a:pPr algn="ctr">
              <a:spcBef>
                <a:spcPct val="50000"/>
              </a:spcBef>
            </a:pPr>
            <a:r>
              <a:rPr lang="es-MX" sz="1400">
                <a:solidFill>
                  <a:srgbClr val="009900"/>
                </a:solidFill>
              </a:rPr>
              <a:t>“ El comercio debe servir a la sociedad bajo el cuidado ambiental ”</a:t>
            </a:r>
          </a:p>
        </p:txBody>
      </p:sp>
      <p:pic>
        <p:nvPicPr>
          <p:cNvPr id="16394" name="Picture 15" descr="http://www.cathedralgrove.eu/pictures/01-3-carlowitz.jpg"/>
          <p:cNvPicPr>
            <a:picLocks noChangeAspect="1" noChangeArrowheads="1"/>
          </p:cNvPicPr>
          <p:nvPr/>
        </p:nvPicPr>
        <p:blipFill>
          <a:blip r:embed="rId4" cstate="print"/>
          <a:srcRect/>
          <a:stretch>
            <a:fillRect/>
          </a:stretch>
        </p:blipFill>
        <p:spPr bwMode="auto">
          <a:xfrm>
            <a:off x="6929438" y="1428750"/>
            <a:ext cx="1849437" cy="3092450"/>
          </a:xfrm>
          <a:prstGeom prst="rect">
            <a:avLst/>
          </a:prstGeom>
          <a:noFill/>
          <a:ln w="9525">
            <a:noFill/>
            <a:miter lim="800000"/>
            <a:headEnd/>
            <a:tailEnd/>
          </a:ln>
        </p:spPr>
      </p:pic>
      <p:sp>
        <p:nvSpPr>
          <p:cNvPr id="16395" name="14 CuadroTexto"/>
          <p:cNvSpPr txBox="1">
            <a:spLocks noChangeArrowheads="1"/>
          </p:cNvSpPr>
          <p:nvPr/>
        </p:nvSpPr>
        <p:spPr bwMode="auto">
          <a:xfrm>
            <a:off x="7072313" y="4643438"/>
            <a:ext cx="2071687" cy="169862"/>
          </a:xfrm>
          <a:prstGeom prst="rect">
            <a:avLst/>
          </a:prstGeom>
          <a:noFill/>
          <a:ln w="9525">
            <a:noFill/>
            <a:miter lim="800000"/>
            <a:headEnd/>
            <a:tailEnd/>
          </a:ln>
        </p:spPr>
        <p:txBody>
          <a:bodyPr>
            <a:spAutoFit/>
          </a:bodyPr>
          <a:lstStyle/>
          <a:p>
            <a:r>
              <a:rPr lang="es-MX" sz="500"/>
              <a:t>Fuente: www.cathedralgrove.eu/pictures/01-3-carlowitz.jpg</a:t>
            </a:r>
          </a:p>
        </p:txBody>
      </p:sp>
    </p:spTree>
    <p:extLst>
      <p:ext uri="{BB962C8B-B14F-4D97-AF65-F5344CB8AC3E}">
        <p14:creationId xmlns:p14="http://schemas.microsoft.com/office/powerpoint/2010/main" val="4068960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7" name="Text Box 4"/>
          <p:cNvSpPr txBox="1">
            <a:spLocks noChangeArrowheads="1"/>
          </p:cNvSpPr>
          <p:nvPr/>
        </p:nvSpPr>
        <p:spPr bwMode="auto">
          <a:xfrm>
            <a:off x="0" y="0"/>
            <a:ext cx="2927683"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n-US" sz="2300" dirty="0" err="1" smtClean="0">
                <a:ea typeface="ＭＳ Ｐゴシック"/>
                <a:cs typeface="ＭＳ Ｐゴシック"/>
              </a:rPr>
              <a:t>Revolución</a:t>
            </a:r>
            <a:r>
              <a:rPr lang="en-US" sz="2300" dirty="0" smtClean="0">
                <a:ea typeface="ＭＳ Ｐゴシック"/>
                <a:cs typeface="ＭＳ Ｐゴシック"/>
              </a:rPr>
              <a:t> industrial</a:t>
            </a:r>
            <a:endParaRPr lang="en-US" sz="2700" dirty="0">
              <a:ea typeface="ＭＳ Ｐゴシック"/>
              <a:cs typeface="ＭＳ Ｐゴシック"/>
            </a:endParaRPr>
          </a:p>
        </p:txBody>
      </p:sp>
      <p:sp>
        <p:nvSpPr>
          <p:cNvPr id="17410" name="Text Box 6"/>
          <p:cNvSpPr txBox="1">
            <a:spLocks noChangeArrowheads="1"/>
          </p:cNvSpPr>
          <p:nvPr/>
        </p:nvSpPr>
        <p:spPr bwMode="auto">
          <a:xfrm>
            <a:off x="642938" y="1071563"/>
            <a:ext cx="6264275" cy="3600450"/>
          </a:xfrm>
          <a:prstGeom prst="rect">
            <a:avLst/>
          </a:prstGeom>
          <a:noFill/>
          <a:ln w="9525">
            <a:noFill/>
            <a:miter lim="800000"/>
            <a:headEnd/>
            <a:tailEnd/>
          </a:ln>
        </p:spPr>
        <p:txBody>
          <a:bodyPr>
            <a:spAutoFit/>
          </a:bodyPr>
          <a:lstStyle/>
          <a:p>
            <a:pPr>
              <a:spcBef>
                <a:spcPct val="50000"/>
              </a:spcBef>
            </a:pPr>
            <a:r>
              <a:rPr lang="es-MX"/>
              <a:t>Siglo XVII- XIX:</a:t>
            </a:r>
          </a:p>
          <a:p>
            <a:pPr>
              <a:spcBef>
                <a:spcPct val="50000"/>
              </a:spcBef>
            </a:pPr>
            <a:endParaRPr lang="es-MX" sz="1400"/>
          </a:p>
          <a:p>
            <a:pPr>
              <a:spcBef>
                <a:spcPct val="50000"/>
              </a:spcBef>
            </a:pPr>
            <a:r>
              <a:rPr lang="es-MX" sz="1400"/>
              <a:t>Escasez de bosques (excesiva tala)</a:t>
            </a:r>
          </a:p>
          <a:p>
            <a:pPr>
              <a:spcBef>
                <a:spcPct val="50000"/>
              </a:spcBef>
            </a:pPr>
            <a:r>
              <a:rPr lang="es-MX" sz="1400"/>
              <a:t>Proveer Materia prima (Barcos y Minería) </a:t>
            </a:r>
          </a:p>
          <a:p>
            <a:pPr>
              <a:spcBef>
                <a:spcPct val="50000"/>
              </a:spcBef>
            </a:pPr>
            <a:endParaRPr lang="es-MX" sz="1400"/>
          </a:p>
          <a:p>
            <a:pPr>
              <a:spcBef>
                <a:spcPct val="50000"/>
              </a:spcBef>
            </a:pPr>
            <a:r>
              <a:rPr lang="es-MX" sz="1400"/>
              <a:t>Carlowitz: 	Reconoce los impactos de la sobreexplotación</a:t>
            </a:r>
          </a:p>
          <a:p>
            <a:pPr>
              <a:spcBef>
                <a:spcPct val="50000"/>
              </a:spcBef>
            </a:pPr>
            <a:r>
              <a:rPr lang="es-MX" sz="1400"/>
              <a:t>	Desarrolla el principio:		</a:t>
            </a:r>
            <a:r>
              <a:rPr lang="es-MX" sz="1400" b="1">
                <a:solidFill>
                  <a:srgbClr val="000099"/>
                </a:solidFill>
              </a:rPr>
              <a:t>“To use the wood carefully”</a:t>
            </a:r>
          </a:p>
          <a:p>
            <a:pPr>
              <a:spcBef>
                <a:spcPct val="50000"/>
              </a:spcBef>
            </a:pPr>
            <a:r>
              <a:rPr lang="es-MX" sz="1400"/>
              <a:t>	Aplica nuevos métodos:  	Acciones racionales</a:t>
            </a:r>
          </a:p>
          <a:p>
            <a:pPr>
              <a:spcBef>
                <a:spcPct val="50000"/>
              </a:spcBef>
            </a:pPr>
            <a:r>
              <a:rPr lang="es-MX" sz="1400"/>
              <a:t>				Estudio de la ciencia forestal</a:t>
            </a:r>
          </a:p>
          <a:p>
            <a:pPr>
              <a:spcBef>
                <a:spcPct val="50000"/>
              </a:spcBef>
            </a:pPr>
            <a:r>
              <a:rPr lang="es-MX" sz="1400"/>
              <a:t>	Modelo Teórico:		Sustentabilidad Forestal</a:t>
            </a:r>
          </a:p>
          <a:p>
            <a:pPr>
              <a:spcBef>
                <a:spcPct val="50000"/>
              </a:spcBef>
            </a:pPr>
            <a:r>
              <a:rPr lang="es-MX" sz="1400"/>
              <a:t>			</a:t>
            </a:r>
          </a:p>
        </p:txBody>
      </p:sp>
      <p:pic>
        <p:nvPicPr>
          <p:cNvPr id="17412" name="Picture 9" descr="http://www.salesianoconcepcion.cl/download_engine/thumbnail/Revolucion%20industrial.jpg"/>
          <p:cNvPicPr>
            <a:picLocks noChangeAspect="1" noChangeArrowheads="1"/>
          </p:cNvPicPr>
          <p:nvPr/>
        </p:nvPicPr>
        <p:blipFill>
          <a:blip r:embed="rId4" cstate="print"/>
          <a:srcRect/>
          <a:stretch>
            <a:fillRect/>
          </a:stretch>
        </p:blipFill>
        <p:spPr bwMode="auto">
          <a:xfrm>
            <a:off x="7000875" y="1285875"/>
            <a:ext cx="1857375" cy="3714750"/>
          </a:xfrm>
          <a:prstGeom prst="rect">
            <a:avLst/>
          </a:prstGeom>
          <a:noFill/>
          <a:ln w="9525">
            <a:noFill/>
            <a:miter lim="800000"/>
            <a:headEnd/>
            <a:tailEnd/>
          </a:ln>
        </p:spPr>
      </p:pic>
    </p:spTree>
    <p:extLst>
      <p:ext uri="{BB962C8B-B14F-4D97-AF65-F5344CB8AC3E}">
        <p14:creationId xmlns:p14="http://schemas.microsoft.com/office/powerpoint/2010/main" val="30781662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green_nature_bg_transp"/>
          <p:cNvPicPr>
            <a:picLocks noChangeAspect="1" noChangeArrowheads="1"/>
          </p:cNvPicPr>
          <p:nvPr/>
        </p:nvPicPr>
        <p:blipFill>
          <a:blip r:embed="rId3" cstate="print"/>
          <a:srcRect b="1978"/>
          <a:stretch>
            <a:fillRect/>
          </a:stretch>
        </p:blipFill>
        <p:spPr bwMode="auto">
          <a:xfrm>
            <a:off x="0" y="0"/>
            <a:ext cx="9144000" cy="6924675"/>
          </a:xfrm>
          <a:prstGeom prst="rect">
            <a:avLst/>
          </a:prstGeom>
          <a:noFill/>
        </p:spPr>
      </p:pic>
      <p:sp>
        <p:nvSpPr>
          <p:cNvPr id="10" name="Text Box 4"/>
          <p:cNvSpPr txBox="1">
            <a:spLocks noChangeArrowheads="1"/>
          </p:cNvSpPr>
          <p:nvPr/>
        </p:nvSpPr>
        <p:spPr bwMode="auto">
          <a:xfrm>
            <a:off x="0" y="0"/>
            <a:ext cx="2696210" cy="459239"/>
          </a:xfrm>
          <a:prstGeom prst="rect">
            <a:avLst/>
          </a:prstGeom>
          <a:solidFill>
            <a:srgbClr val="C9C9C9"/>
          </a:solidFill>
          <a:ln w="9525">
            <a:noFill/>
            <a:miter lim="800000"/>
            <a:headEnd/>
            <a:tailEnd/>
          </a:ln>
        </p:spPr>
        <p:txBody>
          <a:bodyPr wrap="none" lIns="104278" tIns="52139" rIns="104278" bIns="52139">
            <a:spAutoFit/>
          </a:bodyPr>
          <a:lstStyle/>
          <a:p>
            <a:pPr defTabSz="1042988" eaLnBrk="0" hangingPunct="0"/>
            <a:r>
              <a:rPr lang="en-US" sz="2300" dirty="0" err="1" smtClean="0">
                <a:ea typeface="ＭＳ Ｐゴシック"/>
                <a:cs typeface="ＭＳ Ｐゴシック"/>
              </a:rPr>
              <a:t>Teoría</a:t>
            </a:r>
            <a:r>
              <a:rPr lang="en-US" sz="2300" dirty="0" smtClean="0">
                <a:ea typeface="ＭＳ Ｐゴシック"/>
                <a:cs typeface="ＭＳ Ｐゴシック"/>
              </a:rPr>
              <a:t> </a:t>
            </a:r>
            <a:r>
              <a:rPr lang="en-US" sz="2300" dirty="0" err="1" smtClean="0">
                <a:ea typeface="ＭＳ Ｐゴシック"/>
                <a:cs typeface="ＭＳ Ｐゴシック"/>
              </a:rPr>
              <a:t>Malthusiana</a:t>
            </a:r>
            <a:endParaRPr lang="en-US" sz="2700" dirty="0">
              <a:ea typeface="ＭＳ Ｐゴシック"/>
              <a:cs typeface="ＭＳ Ｐゴシック"/>
            </a:endParaRPr>
          </a:p>
        </p:txBody>
      </p:sp>
      <p:sp>
        <p:nvSpPr>
          <p:cNvPr id="38915" name="Rectangle 3"/>
          <p:cNvSpPr>
            <a:spLocks noGrp="1" noChangeArrowheads="1"/>
          </p:cNvSpPr>
          <p:nvPr>
            <p:ph type="body" idx="1"/>
          </p:nvPr>
        </p:nvSpPr>
        <p:spPr>
          <a:xfrm>
            <a:off x="365820" y="929048"/>
            <a:ext cx="6696744" cy="2500313"/>
          </a:xfrm>
        </p:spPr>
        <p:txBody>
          <a:bodyPr/>
          <a:lstStyle/>
          <a:p>
            <a:pPr marL="0" indent="0" eaLnBrk="1" hangingPunct="1">
              <a:buNone/>
            </a:pPr>
            <a:r>
              <a:rPr lang="es-MX" sz="2400" dirty="0"/>
              <a:t>La población excederá la capacidad del planeta</a:t>
            </a:r>
          </a:p>
          <a:p>
            <a:pPr marL="0" indent="0" eaLnBrk="1" hangingPunct="1">
              <a:buNone/>
            </a:pPr>
            <a:r>
              <a:rPr lang="es-MX" sz="2400" dirty="0"/>
              <a:t>La producción alimenticia es una línea curva</a:t>
            </a:r>
          </a:p>
          <a:p>
            <a:pPr marL="0" indent="0" eaLnBrk="1" hangingPunct="1">
              <a:buNone/>
            </a:pPr>
            <a:r>
              <a:rPr lang="es-MX" sz="2400" dirty="0"/>
              <a:t>La población es una curva exponencial</a:t>
            </a:r>
          </a:p>
          <a:p>
            <a:pPr marL="0" indent="0" eaLnBrk="1" hangingPunct="1">
              <a:buNone/>
            </a:pPr>
            <a:r>
              <a:rPr lang="es-MX" sz="2400" dirty="0"/>
              <a:t>Cuando estas líneas se crucen, colisionarán</a:t>
            </a:r>
          </a:p>
          <a:p>
            <a:pPr marL="0" indent="0" eaLnBrk="1" hangingPunct="1">
              <a:buNone/>
            </a:pPr>
            <a:r>
              <a:rPr lang="es-MX" sz="2400" dirty="0"/>
              <a:t>Se necesita aplicar control de la natalidad.</a:t>
            </a:r>
          </a:p>
        </p:txBody>
      </p:sp>
      <p:pic>
        <p:nvPicPr>
          <p:cNvPr id="38917" name="Picture 9" descr="http://t0.gstatic.com/images?q=tbn:oC7w2ZawvmV5IM:http://4.bp.blogspot.com/_eRA7lyk_a48/SZXTGrgycbI/AAAAAAAAA0U/kfej2ShsgZc/s200/malthus.jpg">
            <a:hlinkClick r:id="rId4"/>
          </p:cNvPr>
          <p:cNvPicPr>
            <a:picLocks noChangeAspect="1" noChangeArrowheads="1"/>
          </p:cNvPicPr>
          <p:nvPr/>
        </p:nvPicPr>
        <p:blipFill>
          <a:blip r:embed="rId5" cstate="print"/>
          <a:srcRect/>
          <a:stretch>
            <a:fillRect/>
          </a:stretch>
        </p:blipFill>
        <p:spPr bwMode="auto">
          <a:xfrm>
            <a:off x="7380312" y="1196752"/>
            <a:ext cx="752475" cy="990600"/>
          </a:xfrm>
          <a:prstGeom prst="rect">
            <a:avLst/>
          </a:prstGeom>
          <a:noFill/>
          <a:ln w="9525">
            <a:noFill/>
            <a:miter lim="800000"/>
            <a:headEnd/>
            <a:tailEnd/>
          </a:ln>
        </p:spPr>
      </p:pic>
      <p:pic>
        <p:nvPicPr>
          <p:cNvPr id="38918" name="Picture 13" descr="Teoría de Robert Malthus"/>
          <p:cNvPicPr>
            <a:picLocks noChangeAspect="1" noChangeArrowheads="1"/>
          </p:cNvPicPr>
          <p:nvPr/>
        </p:nvPicPr>
        <p:blipFill>
          <a:blip r:embed="rId6" cstate="print"/>
          <a:srcRect/>
          <a:stretch>
            <a:fillRect/>
          </a:stretch>
        </p:blipFill>
        <p:spPr bwMode="auto">
          <a:xfrm>
            <a:off x="365820" y="3645024"/>
            <a:ext cx="4684102" cy="2683376"/>
          </a:xfrm>
          <a:prstGeom prst="rect">
            <a:avLst/>
          </a:prstGeom>
          <a:noFill/>
          <a:ln w="9525">
            <a:noFill/>
            <a:miter lim="800000"/>
            <a:headEnd/>
            <a:tailEnd/>
          </a:ln>
        </p:spPr>
      </p:pic>
      <p:sp>
        <p:nvSpPr>
          <p:cNvPr id="38920" name="7 CuadroTexto"/>
          <p:cNvSpPr txBox="1">
            <a:spLocks noChangeArrowheads="1"/>
          </p:cNvSpPr>
          <p:nvPr/>
        </p:nvSpPr>
        <p:spPr bwMode="auto">
          <a:xfrm>
            <a:off x="5361483" y="4217682"/>
            <a:ext cx="3814854" cy="646331"/>
          </a:xfrm>
          <a:prstGeom prst="rect">
            <a:avLst/>
          </a:prstGeom>
          <a:solidFill>
            <a:schemeClr val="bg1"/>
          </a:solidFill>
          <a:ln w="9525">
            <a:noFill/>
            <a:miter lim="800000"/>
            <a:headEnd/>
            <a:tailEnd/>
          </a:ln>
        </p:spPr>
        <p:txBody>
          <a:bodyPr wrap="square">
            <a:spAutoFit/>
          </a:bodyPr>
          <a:lstStyle/>
          <a:p>
            <a:r>
              <a:rPr lang="es-ES" sz="1200" dirty="0"/>
              <a:t>Métodos: 	Positivo: equilibrio (epidemias , hambre, guerra)</a:t>
            </a:r>
          </a:p>
          <a:p>
            <a:r>
              <a:rPr lang="es-ES" sz="1200" dirty="0"/>
              <a:t>	Preventivo: Disminución de nacimientos  </a:t>
            </a:r>
          </a:p>
        </p:txBody>
      </p:sp>
    </p:spTree>
    <p:extLst>
      <p:ext uri="{BB962C8B-B14F-4D97-AF65-F5344CB8AC3E}">
        <p14:creationId xmlns:p14="http://schemas.microsoft.com/office/powerpoint/2010/main" val="1830968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9504</TotalTime>
  <Words>1901</Words>
  <Application>Microsoft Office PowerPoint</Application>
  <PresentationFormat>Presentación en pantalla (4:3)</PresentationFormat>
  <Paragraphs>320</Paragraphs>
  <Slides>35</Slides>
  <Notes>9</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35</vt:i4>
      </vt:variant>
    </vt:vector>
  </HeadingPairs>
  <TitlesOfParts>
    <vt:vector size="43" baseType="lpstr">
      <vt:lpstr>Arial</vt:lpstr>
      <vt:lpstr>Courier New</vt:lpstr>
      <vt:lpstr>ＭＳ Ｐゴシック</vt:lpstr>
      <vt:lpstr>Tahoma</vt:lpstr>
      <vt:lpstr>Verdana</vt:lpstr>
      <vt:lpstr>Calibri</vt:lpstr>
      <vt:lpstr>Andale Mono</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UAEM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FAD</dc:creator>
  <cp:lastModifiedBy>Ricardo Victoria Uribe</cp:lastModifiedBy>
  <cp:revision>352</cp:revision>
  <dcterms:created xsi:type="dcterms:W3CDTF">2009-08-10T20:39:53Z</dcterms:created>
  <dcterms:modified xsi:type="dcterms:W3CDTF">2018-09-26T21:32:29Z</dcterms:modified>
</cp:coreProperties>
</file>