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4"/>
  </p:notesMasterIdLst>
  <p:sldIdLst>
    <p:sldId id="405" r:id="rId2"/>
    <p:sldId id="508" r:id="rId3"/>
    <p:sldId id="516" r:id="rId4"/>
    <p:sldId id="407" r:id="rId5"/>
    <p:sldId id="517" r:id="rId6"/>
    <p:sldId id="518" r:id="rId7"/>
    <p:sldId id="519" r:id="rId8"/>
    <p:sldId id="520" r:id="rId9"/>
    <p:sldId id="521" r:id="rId10"/>
    <p:sldId id="522" r:id="rId11"/>
    <p:sldId id="526" r:id="rId12"/>
    <p:sldId id="527" r:id="rId13"/>
    <p:sldId id="528" r:id="rId14"/>
    <p:sldId id="529" r:id="rId15"/>
    <p:sldId id="531" r:id="rId16"/>
    <p:sldId id="532" r:id="rId17"/>
    <p:sldId id="261" r:id="rId18"/>
    <p:sldId id="523" r:id="rId19"/>
    <p:sldId id="534" r:id="rId20"/>
    <p:sldId id="533" r:id="rId21"/>
    <p:sldId id="536" r:id="rId22"/>
    <p:sldId id="535" r:id="rId23"/>
    <p:sldId id="537" r:id="rId24"/>
    <p:sldId id="265" r:id="rId25"/>
    <p:sldId id="266" r:id="rId26"/>
    <p:sldId id="538" r:id="rId27"/>
    <p:sldId id="542" r:id="rId28"/>
    <p:sldId id="540" r:id="rId29"/>
    <p:sldId id="543" r:id="rId30"/>
    <p:sldId id="541" r:id="rId31"/>
    <p:sldId id="269" r:id="rId32"/>
    <p:sldId id="544" r:id="rId33"/>
    <p:sldId id="550" r:id="rId34"/>
    <p:sldId id="551" r:id="rId35"/>
    <p:sldId id="548" r:id="rId36"/>
    <p:sldId id="549" r:id="rId37"/>
    <p:sldId id="552" r:id="rId38"/>
    <p:sldId id="546" r:id="rId39"/>
    <p:sldId id="345" r:id="rId40"/>
    <p:sldId id="380" r:id="rId41"/>
    <p:sldId id="346" r:id="rId42"/>
    <p:sldId id="381" r:id="rId4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C1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63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20696-26F2-4F27-BB95-90012BDA311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FC98C-FF2F-48C2-A582-368698548A9A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9281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940152" y="6309320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</a:t>
            </a:r>
            <a:r>
              <a:rPr lang="es-MX" baseline="0" dirty="0"/>
              <a:t> Quintana López</a:t>
            </a:r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8D1947D-B94A-4FA0-B067-1D02907254EA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CF0C37-7038-44F3-9A07-1C8282303D41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software/gnu-c-manual/gnu-c-manual.html" TargetMode="External"/><Relationship Id="rId2" Type="http://schemas.openxmlformats.org/officeDocument/2006/relationships/hyperlink" Target="http://www.acm.uiuc.edu/webmonkeys/book/c_gui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366963" y="4772571"/>
            <a:ext cx="6777037" cy="528637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>
                <a:solidFill>
                  <a:srgbClr val="B08600"/>
                </a:solidFill>
              </a:rPr>
              <a:t>Listas</a:t>
            </a:r>
            <a:endParaRPr lang="es-ES" sz="3600" b="1" dirty="0">
              <a:solidFill>
                <a:srgbClr val="B086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 rot="16200000">
            <a:off x="-2671240" y="3140918"/>
            <a:ext cx="6307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Centro Universitario UAEM </a:t>
            </a:r>
            <a:r>
              <a:rPr lang="es-MX" sz="2400" baseline="0" dirty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  <a:endParaRPr lang="es-MX" sz="28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5034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403648" y="1556792"/>
            <a:ext cx="6264696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228907" y="1364575"/>
            <a:ext cx="55114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</a:t>
            </a:r>
          </a:p>
          <a:p>
            <a:pPr algn="ctr"/>
            <a:r>
              <a:rPr lang="es-ES" sz="36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Comunicaciones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043608" y="2636912"/>
            <a:ext cx="7696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/>
          </a:p>
          <a:p>
            <a:pPr algn="ctr"/>
            <a:r>
              <a:rPr lang="es-ES" sz="3600" dirty="0">
                <a:solidFill>
                  <a:schemeClr val="tx1"/>
                </a:solidFill>
              </a:rPr>
              <a:t>ALGORITMOS Y </a:t>
            </a:r>
          </a:p>
          <a:p>
            <a:pPr algn="ctr"/>
            <a:r>
              <a:rPr lang="es-ES" sz="3600" dirty="0">
                <a:solidFill>
                  <a:schemeClr val="tx1"/>
                </a:solidFill>
              </a:rPr>
              <a:t>ESTRUCTURAS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644008" y="5661248"/>
            <a:ext cx="4468299" cy="1050611"/>
            <a:chOff x="5586358" y="5462012"/>
            <a:chExt cx="4468299" cy="724199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Dra. Maricela</a:t>
              </a:r>
              <a:r>
                <a:rPr lang="es-MX" sz="2400" baseline="0" dirty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462012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Elaborado por:</a:t>
              </a:r>
            </a:p>
          </p:txBody>
        </p:sp>
      </p:grpSp>
      <p:cxnSp>
        <p:nvCxnSpPr>
          <p:cNvPr id="20" name="19 Conector recto"/>
          <p:cNvCxnSpPr>
            <a:cxnSpLocks/>
          </p:cNvCxnSpPr>
          <p:nvPr/>
        </p:nvCxnSpPr>
        <p:spPr>
          <a:xfrm>
            <a:off x="971600" y="4365104"/>
            <a:ext cx="81724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1"/>
          <p:cNvSpPr txBox="1"/>
          <p:nvPr/>
        </p:nvSpPr>
        <p:spPr>
          <a:xfrm>
            <a:off x="1619941" y="6381328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Agosto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123D0A-287E-4559-A0BE-AC653FAD19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" t="24074" r="1247" b="30449"/>
          <a:stretch/>
        </p:blipFill>
        <p:spPr>
          <a:xfrm>
            <a:off x="7055867" y="13233"/>
            <a:ext cx="1980629" cy="131922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F6E8870-B382-4D31-937C-C4450C23CE45}"/>
              </a:ext>
            </a:extLst>
          </p:cNvPr>
          <p:cNvGrpSpPr/>
          <p:nvPr/>
        </p:nvGrpSpPr>
        <p:grpSpPr>
          <a:xfrm>
            <a:off x="1619942" y="5117094"/>
            <a:ext cx="747022" cy="400111"/>
            <a:chOff x="1619941" y="4869160"/>
            <a:chExt cx="1485579" cy="6480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07A5DC-3A38-4ED1-8536-22D708E36F97}"/>
                </a:ext>
              </a:extLst>
            </p:cNvPr>
            <p:cNvSpPr/>
            <p:nvPr/>
          </p:nvSpPr>
          <p:spPr>
            <a:xfrm>
              <a:off x="1619941" y="4869160"/>
              <a:ext cx="747022" cy="6480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0D90A4-4677-40E2-9903-77ECE8CA1030}"/>
                </a:ext>
              </a:extLst>
            </p:cNvPr>
            <p:cNvSpPr/>
            <p:nvPr/>
          </p:nvSpPr>
          <p:spPr>
            <a:xfrm>
              <a:off x="2366963" y="4869160"/>
              <a:ext cx="260821" cy="6480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F783A14-85C0-4080-A51B-10EC5DBE89E6}"/>
                </a:ext>
              </a:extLst>
            </p:cNvPr>
            <p:cNvCxnSpPr/>
            <p:nvPr/>
          </p:nvCxnSpPr>
          <p:spPr>
            <a:xfrm>
              <a:off x="2475303" y="5170476"/>
              <a:ext cx="630217" cy="78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3DA9D12-FC6C-4207-B949-14E671E89E84}"/>
              </a:ext>
            </a:extLst>
          </p:cNvPr>
          <p:cNvGrpSpPr/>
          <p:nvPr/>
        </p:nvGrpSpPr>
        <p:grpSpPr>
          <a:xfrm>
            <a:off x="2339752" y="5117121"/>
            <a:ext cx="747022" cy="400111"/>
            <a:chOff x="1619941" y="4869160"/>
            <a:chExt cx="1485579" cy="64804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4942DE2-7B1D-46B0-A219-63FD5DA4E879}"/>
                </a:ext>
              </a:extLst>
            </p:cNvPr>
            <p:cNvSpPr/>
            <p:nvPr/>
          </p:nvSpPr>
          <p:spPr>
            <a:xfrm>
              <a:off x="1619941" y="4869160"/>
              <a:ext cx="747022" cy="6480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E14828B-BB8F-480E-99A0-95A5A2BDC377}"/>
                </a:ext>
              </a:extLst>
            </p:cNvPr>
            <p:cNvSpPr/>
            <p:nvPr/>
          </p:nvSpPr>
          <p:spPr>
            <a:xfrm>
              <a:off x="2366963" y="4869160"/>
              <a:ext cx="260821" cy="6480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DC9D782-B095-494B-99B1-60232ED8BBC1}"/>
                </a:ext>
              </a:extLst>
            </p:cNvPr>
            <p:cNvCxnSpPr/>
            <p:nvPr/>
          </p:nvCxnSpPr>
          <p:spPr>
            <a:xfrm>
              <a:off x="2475303" y="5170476"/>
              <a:ext cx="630217" cy="78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6C3CA4D-7998-458C-B9AE-B3BB6C904C88}"/>
              </a:ext>
            </a:extLst>
          </p:cNvPr>
          <p:cNvGrpSpPr/>
          <p:nvPr/>
        </p:nvGrpSpPr>
        <p:grpSpPr>
          <a:xfrm>
            <a:off x="3059832" y="5117121"/>
            <a:ext cx="747022" cy="400111"/>
            <a:chOff x="1619941" y="4869160"/>
            <a:chExt cx="1485579" cy="64804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DBAB225-6C65-4911-A37C-AED8024172B1}"/>
                </a:ext>
              </a:extLst>
            </p:cNvPr>
            <p:cNvSpPr/>
            <p:nvPr/>
          </p:nvSpPr>
          <p:spPr>
            <a:xfrm>
              <a:off x="1619941" y="4869160"/>
              <a:ext cx="747022" cy="6480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0E77224-6156-4C57-A90C-1CEBE79C3E38}"/>
                </a:ext>
              </a:extLst>
            </p:cNvPr>
            <p:cNvSpPr/>
            <p:nvPr/>
          </p:nvSpPr>
          <p:spPr>
            <a:xfrm>
              <a:off x="2366963" y="4869160"/>
              <a:ext cx="260821" cy="6480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D703760-4FAB-42D6-B73A-69FDE002A353}"/>
                </a:ext>
              </a:extLst>
            </p:cNvPr>
            <p:cNvCxnSpPr/>
            <p:nvPr/>
          </p:nvCxnSpPr>
          <p:spPr>
            <a:xfrm>
              <a:off x="2475303" y="5170476"/>
              <a:ext cx="630217" cy="784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2BE1BCA-7628-4ACF-B759-5E74DA919E13}"/>
              </a:ext>
            </a:extLst>
          </p:cNvPr>
          <p:cNvSpPr/>
          <p:nvPr/>
        </p:nvSpPr>
        <p:spPr>
          <a:xfrm>
            <a:off x="3779912" y="5117121"/>
            <a:ext cx="375639" cy="400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846FF1-D002-4485-A29D-A81633FAD36B}"/>
              </a:ext>
            </a:extLst>
          </p:cNvPr>
          <p:cNvSpPr/>
          <p:nvPr/>
        </p:nvSpPr>
        <p:spPr>
          <a:xfrm>
            <a:off x="4155551" y="5117121"/>
            <a:ext cx="131154" cy="4001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1FA9766F-2264-4FB4-98E4-C332829F2187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4286705" y="5317177"/>
            <a:ext cx="240228" cy="200028"/>
          </a:xfrm>
          <a:prstGeom prst="bentConnector3">
            <a:avLst>
              <a:gd name="adj1" fmla="val 9297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363" name="Straight Connector 143362">
            <a:extLst>
              <a:ext uri="{FF2B5EF4-FFF2-40B4-BE49-F238E27FC236}">
                <a16:creationId xmlns:a16="http://schemas.microsoft.com/office/drawing/2014/main" id="{7870AB4D-840F-4D44-9E4D-B6928029A569}"/>
              </a:ext>
            </a:extLst>
          </p:cNvPr>
          <p:cNvCxnSpPr>
            <a:cxnSpLocks/>
          </p:cNvCxnSpPr>
          <p:nvPr/>
        </p:nvCxnSpPr>
        <p:spPr>
          <a:xfrm>
            <a:off x="4384294" y="5445224"/>
            <a:ext cx="2597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366B83B-AAD8-4B43-9D90-CF34F4E21777}"/>
              </a:ext>
            </a:extLst>
          </p:cNvPr>
          <p:cNvCxnSpPr>
            <a:cxnSpLocks/>
          </p:cNvCxnSpPr>
          <p:nvPr/>
        </p:nvCxnSpPr>
        <p:spPr>
          <a:xfrm>
            <a:off x="4427984" y="5517232"/>
            <a:ext cx="1877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150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44624"/>
            <a:ext cx="7498080" cy="1143000"/>
          </a:xfrm>
        </p:spPr>
        <p:txBody>
          <a:bodyPr/>
          <a:lstStyle/>
          <a:p>
            <a:r>
              <a:rPr lang="es-MX" dirty="0"/>
              <a:t>Operaciones en listas</a:t>
            </a:r>
            <a:endParaRPr lang="es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53B574A-FFAA-4602-AECD-08623076A6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377662"/>
              </p:ext>
            </p:extLst>
          </p:nvPr>
        </p:nvGraphicFramePr>
        <p:xfrm>
          <a:off x="1403648" y="1508760"/>
          <a:ext cx="7205424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513">
                  <a:extLst>
                    <a:ext uri="{9D8B030D-6E8A-4147-A177-3AD203B41FA5}">
                      <a16:colId xmlns:a16="http://schemas.microsoft.com/office/drawing/2014/main" val="1946061454"/>
                    </a:ext>
                  </a:extLst>
                </a:gridCol>
                <a:gridCol w="4638911">
                  <a:extLst>
                    <a:ext uri="{9D8B030D-6E8A-4147-A177-3AD203B41FA5}">
                      <a16:colId xmlns:a16="http://schemas.microsoft.com/office/drawing/2014/main" val="41261211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Operación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/>
                        <a:t>Resultado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777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Vacía  (</a:t>
                      </a:r>
                      <a:r>
                        <a:rPr lang="es-MX" sz="2400" dirty="0" err="1"/>
                        <a:t>empty</a:t>
                      </a:r>
                      <a:r>
                        <a:rPr lang="es-MX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Determina el estado de la lista.</a:t>
                      </a:r>
                    </a:p>
                    <a:p>
                      <a:r>
                        <a:rPr lang="es-MX" sz="2400" dirty="0"/>
                        <a:t>Devuelve 0 si tiene elementos</a:t>
                      </a:r>
                    </a:p>
                    <a:p>
                      <a:r>
                        <a:rPr lang="es-MX" sz="2400" dirty="0"/>
                        <a:t>Devuelve 1 si está vacía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47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Tamaño  (</a:t>
                      </a:r>
                      <a:r>
                        <a:rPr lang="es-MX" sz="2400" dirty="0" err="1"/>
                        <a:t>size</a:t>
                      </a:r>
                      <a:r>
                        <a:rPr lang="es-MX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Devuelve el número de elementos en la lista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02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Inserta (</a:t>
                      </a:r>
                      <a:r>
                        <a:rPr lang="es-MX" sz="2400" dirty="0" err="1"/>
                        <a:t>insert</a:t>
                      </a:r>
                      <a:r>
                        <a:rPr lang="es-MX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Inserta un elemento en la lista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378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Elimina (</a:t>
                      </a:r>
                      <a:r>
                        <a:rPr lang="es-MX" sz="2400" dirty="0" err="1"/>
                        <a:t>delete</a:t>
                      </a:r>
                      <a:r>
                        <a:rPr lang="es-MX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Elimina un elemento de la lista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15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/>
                        <a:t>Dato  (</a:t>
                      </a:r>
                      <a:r>
                        <a:rPr lang="es-MX" sz="2400" dirty="0" err="1"/>
                        <a:t>front</a:t>
                      </a:r>
                      <a:r>
                        <a:rPr lang="es-MX" sz="2400" dirty="0"/>
                        <a:t>, back)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/>
                        <a:t>Elemento al inicio o final de la lista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05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771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7BB76-0EF5-4F85-99C2-88F7317A8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Operaciones en listas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2B897-8561-40E1-A42B-CD37C739B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La lista que se codificará tendrá únicamente un dato de tipo entero.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La lista se crea originalmente como un apuntador a nulo.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92C515-3D74-4693-A246-E22F1DBF7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787" y="2452687"/>
            <a:ext cx="3767485" cy="278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27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833F-50BF-4AD5-9B5E-15E4548D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Vacía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EE7B9D-E47C-469E-921D-F38D258C5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326" y="1124744"/>
            <a:ext cx="7745362" cy="4800600"/>
          </a:xfrm>
        </p:spPr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Si la lista tiene el valor de nulo,  entonces devuelve 1, de lo contrario devuelve 0.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B2FA8A-C625-4795-A87E-67E63BB7F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134" y="1484784"/>
            <a:ext cx="7745362" cy="1802924"/>
          </a:xfrm>
          <a:prstGeom prst="rect">
            <a:avLst/>
          </a:prstGeom>
        </p:spPr>
      </p:pic>
      <p:sp>
        <p:nvSpPr>
          <p:cNvPr id="8" name="51 CuadroTexto">
            <a:extLst>
              <a:ext uri="{FF2B5EF4-FFF2-40B4-BE49-F238E27FC236}">
                <a16:creationId xmlns:a16="http://schemas.microsoft.com/office/drawing/2014/main" id="{8500C2A4-5804-4E67-BD1E-49C97CB7A39C}"/>
              </a:ext>
            </a:extLst>
          </p:cNvPr>
          <p:cNvSpPr txBox="1"/>
          <p:nvPr/>
        </p:nvSpPr>
        <p:spPr>
          <a:xfrm>
            <a:off x="1619672" y="5305768"/>
            <a:ext cx="2675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Lista con elementos</a:t>
            </a:r>
            <a:endParaRPr lang="es-ES" sz="2400" dirty="0"/>
          </a:p>
        </p:txBody>
      </p:sp>
      <p:grpSp>
        <p:nvGrpSpPr>
          <p:cNvPr id="9" name="98 Grupo">
            <a:extLst>
              <a:ext uri="{FF2B5EF4-FFF2-40B4-BE49-F238E27FC236}">
                <a16:creationId xmlns:a16="http://schemas.microsoft.com/office/drawing/2014/main" id="{FA1FF27F-C256-4DB1-9455-E4EB25FFEF74}"/>
              </a:ext>
            </a:extLst>
          </p:cNvPr>
          <p:cNvGrpSpPr/>
          <p:nvPr/>
        </p:nvGrpSpPr>
        <p:grpSpPr>
          <a:xfrm>
            <a:off x="1619672" y="4581128"/>
            <a:ext cx="2598922" cy="520167"/>
            <a:chOff x="758632" y="2072472"/>
            <a:chExt cx="2598922" cy="520167"/>
          </a:xfrm>
        </p:grpSpPr>
        <p:grpSp>
          <p:nvGrpSpPr>
            <p:cNvPr id="10" name="54 Grupo">
              <a:extLst>
                <a:ext uri="{FF2B5EF4-FFF2-40B4-BE49-F238E27FC236}">
                  <a16:creationId xmlns:a16="http://schemas.microsoft.com/office/drawing/2014/main" id="{5BB541BD-9D88-4213-80AA-7527693A4F07}"/>
                </a:ext>
              </a:extLst>
            </p:cNvPr>
            <p:cNvGrpSpPr/>
            <p:nvPr/>
          </p:nvGrpSpPr>
          <p:grpSpPr>
            <a:xfrm>
              <a:off x="758632" y="2072472"/>
              <a:ext cx="2598922" cy="520167"/>
              <a:chOff x="758632" y="2072472"/>
              <a:chExt cx="2598922" cy="520167"/>
            </a:xfrm>
          </p:grpSpPr>
          <p:grpSp>
            <p:nvGrpSpPr>
              <p:cNvPr id="12" name="26 Grupo">
                <a:extLst>
                  <a:ext uri="{FF2B5EF4-FFF2-40B4-BE49-F238E27FC236}">
                    <a16:creationId xmlns:a16="http://schemas.microsoft.com/office/drawing/2014/main" id="{45531250-4947-4491-888C-F0450B3B9BEA}"/>
                  </a:ext>
                </a:extLst>
              </p:cNvPr>
              <p:cNvGrpSpPr/>
              <p:nvPr/>
            </p:nvGrpSpPr>
            <p:grpSpPr>
              <a:xfrm>
                <a:off x="3203566" y="2072472"/>
                <a:ext cx="153988" cy="428628"/>
                <a:chOff x="1570810" y="2072472"/>
                <a:chExt cx="153988" cy="428628"/>
              </a:xfrm>
            </p:grpSpPr>
            <p:cxnSp>
              <p:nvCxnSpPr>
                <p:cNvPr id="14" name="13 Conector recto">
                  <a:extLst>
                    <a:ext uri="{FF2B5EF4-FFF2-40B4-BE49-F238E27FC236}">
                      <a16:creationId xmlns:a16="http://schemas.microsoft.com/office/drawing/2014/main" id="{725A898B-3C0B-4F1F-88A4-679D1D345F9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1357290" y="2285992"/>
                  <a:ext cx="428628" cy="1588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17 Conector recto">
                  <a:extLst>
                    <a:ext uri="{FF2B5EF4-FFF2-40B4-BE49-F238E27FC236}">
                      <a16:creationId xmlns:a16="http://schemas.microsoft.com/office/drawing/2014/main" id="{1888F8C6-A669-4B37-9A12-6B3E2D3EDA1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1617641" y="2321711"/>
                  <a:ext cx="203996" cy="10318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19 CuadroTexto">
                <a:extLst>
                  <a:ext uri="{FF2B5EF4-FFF2-40B4-BE49-F238E27FC236}">
                    <a16:creationId xmlns:a16="http://schemas.microsoft.com/office/drawing/2014/main" id="{3276EF5E-8D84-4897-9288-1ADA86AEDA58}"/>
                  </a:ext>
                </a:extLst>
              </p:cNvPr>
              <p:cNvSpPr txBox="1"/>
              <p:nvPr/>
            </p:nvSpPr>
            <p:spPr>
              <a:xfrm>
                <a:off x="758632" y="2130974"/>
                <a:ext cx="15039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2400" dirty="0"/>
                  <a:t>Lista vacía</a:t>
                </a:r>
                <a:r>
                  <a:rPr lang="es-MX" dirty="0"/>
                  <a:t> </a:t>
                </a:r>
                <a:endParaRPr lang="es-ES" dirty="0"/>
              </a:p>
            </p:txBody>
          </p:sp>
        </p:grpSp>
        <p:cxnSp>
          <p:nvCxnSpPr>
            <p:cNvPr id="11" name="44 Conector recto de flecha">
              <a:extLst>
                <a:ext uri="{FF2B5EF4-FFF2-40B4-BE49-F238E27FC236}">
                  <a16:creationId xmlns:a16="http://schemas.microsoft.com/office/drawing/2014/main" id="{2BE5CBEE-5324-4AC6-9CDA-3B6D03D3731E}"/>
                </a:ext>
              </a:extLst>
            </p:cNvPr>
            <p:cNvCxnSpPr/>
            <p:nvPr/>
          </p:nvCxnSpPr>
          <p:spPr>
            <a:xfrm>
              <a:off x="2571736" y="2285992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CAE5B7D-7155-45A4-B704-AEEEDCEA6F0F}"/>
              </a:ext>
            </a:extLst>
          </p:cNvPr>
          <p:cNvGrpSpPr/>
          <p:nvPr/>
        </p:nvGrpSpPr>
        <p:grpSpPr>
          <a:xfrm>
            <a:off x="4345716" y="5305768"/>
            <a:ext cx="3970700" cy="571504"/>
            <a:chOff x="3629114" y="5809824"/>
            <a:chExt cx="3970700" cy="571504"/>
          </a:xfrm>
        </p:grpSpPr>
        <p:grpSp>
          <p:nvGrpSpPr>
            <p:cNvPr id="25" name="67 Grupo">
              <a:extLst>
                <a:ext uri="{FF2B5EF4-FFF2-40B4-BE49-F238E27FC236}">
                  <a16:creationId xmlns:a16="http://schemas.microsoft.com/office/drawing/2014/main" id="{7738678A-7C1B-4594-B527-939E38C2AF09}"/>
                </a:ext>
              </a:extLst>
            </p:cNvPr>
            <p:cNvGrpSpPr/>
            <p:nvPr/>
          </p:nvGrpSpPr>
          <p:grpSpPr>
            <a:xfrm>
              <a:off x="3629114" y="5809824"/>
              <a:ext cx="1489880" cy="571504"/>
              <a:chOff x="2796368" y="3571876"/>
              <a:chExt cx="1489880" cy="571504"/>
            </a:xfrm>
          </p:grpSpPr>
          <p:sp>
            <p:nvSpPr>
              <p:cNvPr id="26" name="65 Rectángulo">
                <a:extLst>
                  <a:ext uri="{FF2B5EF4-FFF2-40B4-BE49-F238E27FC236}">
                    <a16:creationId xmlns:a16="http://schemas.microsoft.com/office/drawing/2014/main" id="{01908EF7-CB24-4148-8AD6-6A983E06162D}"/>
                  </a:ext>
                </a:extLst>
              </p:cNvPr>
              <p:cNvSpPr/>
              <p:nvPr/>
            </p:nvSpPr>
            <p:spPr>
              <a:xfrm>
                <a:off x="3428992" y="3571876"/>
                <a:ext cx="85725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A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7" name="66 Conector recto de flecha">
                <a:extLst>
                  <a:ext uri="{FF2B5EF4-FFF2-40B4-BE49-F238E27FC236}">
                    <a16:creationId xmlns:a16="http://schemas.microsoft.com/office/drawing/2014/main" id="{77075034-B089-4BD6-97F8-2CF6A0E271F2}"/>
                  </a:ext>
                </a:extLst>
              </p:cNvPr>
              <p:cNvCxnSpPr/>
              <p:nvPr/>
            </p:nvCxnSpPr>
            <p:spPr>
              <a:xfrm>
                <a:off x="2796368" y="3857628"/>
                <a:ext cx="642942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27 Grupo">
              <a:extLst>
                <a:ext uri="{FF2B5EF4-FFF2-40B4-BE49-F238E27FC236}">
                  <a16:creationId xmlns:a16="http://schemas.microsoft.com/office/drawing/2014/main" id="{B33EADF8-715A-4FDE-BD50-991F2FBFE7A1}"/>
                </a:ext>
              </a:extLst>
            </p:cNvPr>
            <p:cNvGrpSpPr/>
            <p:nvPr/>
          </p:nvGrpSpPr>
          <p:grpSpPr>
            <a:xfrm>
              <a:off x="7445826" y="5880692"/>
              <a:ext cx="153988" cy="428628"/>
              <a:chOff x="1570810" y="2072472"/>
              <a:chExt cx="153988" cy="428628"/>
            </a:xfrm>
          </p:grpSpPr>
          <p:cxnSp>
            <p:nvCxnSpPr>
              <p:cNvPr id="29" name="71 Conector recto">
                <a:extLst>
                  <a:ext uri="{FF2B5EF4-FFF2-40B4-BE49-F238E27FC236}">
                    <a16:creationId xmlns:a16="http://schemas.microsoft.com/office/drawing/2014/main" id="{9DD65D10-0CCD-4135-8B91-C36B33646DDE}"/>
                  </a:ext>
                </a:extLst>
              </p:cNvPr>
              <p:cNvCxnSpPr/>
              <p:nvPr/>
            </p:nvCxnSpPr>
            <p:spPr>
              <a:xfrm rot="5400000" flipH="1" flipV="1">
                <a:off x="1357290" y="2285992"/>
                <a:ext cx="428628" cy="158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72 Conector recto">
                <a:extLst>
                  <a:ext uri="{FF2B5EF4-FFF2-40B4-BE49-F238E27FC236}">
                    <a16:creationId xmlns:a16="http://schemas.microsoft.com/office/drawing/2014/main" id="{0047A4C2-46A7-4DDF-AE65-A9D90F1CF9E8}"/>
                  </a:ext>
                </a:extLst>
              </p:cNvPr>
              <p:cNvCxnSpPr/>
              <p:nvPr/>
            </p:nvCxnSpPr>
            <p:spPr>
              <a:xfrm rot="5400000" flipH="1" flipV="1">
                <a:off x="1617641" y="2321711"/>
                <a:ext cx="203996" cy="1031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70 Conector recto de flecha">
              <a:extLst>
                <a:ext uri="{FF2B5EF4-FFF2-40B4-BE49-F238E27FC236}">
                  <a16:creationId xmlns:a16="http://schemas.microsoft.com/office/drawing/2014/main" id="{693895DE-C53F-4940-9A39-AA418C1EF353}"/>
                </a:ext>
              </a:extLst>
            </p:cNvPr>
            <p:cNvCxnSpPr>
              <a:cxnSpLocks/>
            </p:cNvCxnSpPr>
            <p:nvPr/>
          </p:nvCxnSpPr>
          <p:spPr>
            <a:xfrm>
              <a:off x="6732240" y="6093418"/>
              <a:ext cx="714380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78 Grupo">
              <a:extLst>
                <a:ext uri="{FF2B5EF4-FFF2-40B4-BE49-F238E27FC236}">
                  <a16:creationId xmlns:a16="http://schemas.microsoft.com/office/drawing/2014/main" id="{8BFE01EF-C8DE-4259-A9A9-A0971720C5B9}"/>
                </a:ext>
              </a:extLst>
            </p:cNvPr>
            <p:cNvGrpSpPr/>
            <p:nvPr/>
          </p:nvGrpSpPr>
          <p:grpSpPr>
            <a:xfrm>
              <a:off x="5148064" y="5809824"/>
              <a:ext cx="1587654" cy="571504"/>
              <a:chOff x="4091314" y="3286124"/>
              <a:chExt cx="1587654" cy="571504"/>
            </a:xfrm>
          </p:grpSpPr>
          <p:sp>
            <p:nvSpPr>
              <p:cNvPr id="33" name="33 Rectángulo">
                <a:extLst>
                  <a:ext uri="{FF2B5EF4-FFF2-40B4-BE49-F238E27FC236}">
                    <a16:creationId xmlns:a16="http://schemas.microsoft.com/office/drawing/2014/main" id="{6D7A6CCC-95C7-4096-B6C4-5C144F4ECB6E}"/>
                  </a:ext>
                </a:extLst>
              </p:cNvPr>
              <p:cNvSpPr/>
              <p:nvPr/>
            </p:nvSpPr>
            <p:spPr>
              <a:xfrm>
                <a:off x="4811394" y="3286124"/>
                <a:ext cx="867574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C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" name="76 Conector recto de flecha">
                <a:extLst>
                  <a:ext uri="{FF2B5EF4-FFF2-40B4-BE49-F238E27FC236}">
                    <a16:creationId xmlns:a16="http://schemas.microsoft.com/office/drawing/2014/main" id="{E3C32EDD-D89B-403F-A2C8-EC50CCC41DAD}"/>
                  </a:ext>
                </a:extLst>
              </p:cNvPr>
              <p:cNvCxnSpPr/>
              <p:nvPr/>
            </p:nvCxnSpPr>
            <p:spPr>
              <a:xfrm>
                <a:off x="4091314" y="357028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3558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833F-50BF-4AD5-9B5E-15E4548D4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r>
              <a:rPr lang="es-MX" dirty="0"/>
              <a:t>Operación tamaño  (TAM)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852168-EFA0-4026-AB57-DBF7AA4DA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052736"/>
            <a:ext cx="7498080" cy="2093452"/>
          </a:xfrm>
        </p:spPr>
        <p:txBody>
          <a:bodyPr>
            <a:normAutofit/>
          </a:bodyPr>
          <a:lstStyle/>
          <a:p>
            <a:r>
              <a:rPr lang="es-MX" dirty="0"/>
              <a:t>La operación tamaño determina el número de elementos en la lista</a:t>
            </a:r>
          </a:p>
          <a:p>
            <a:pPr lvl="1"/>
            <a:r>
              <a:rPr lang="es-MX" dirty="0"/>
              <a:t>Recorrer la lista usando un apuntador auxiliar (</a:t>
            </a:r>
            <a:r>
              <a:rPr lang="es-MX" dirty="0" err="1"/>
              <a:t>aux</a:t>
            </a:r>
            <a:r>
              <a:rPr lang="es-MX" dirty="0"/>
              <a:t>), y un contador (i) 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24E997-0A24-4D74-AE7F-78498D981AC4}"/>
              </a:ext>
            </a:extLst>
          </p:cNvPr>
          <p:cNvGrpSpPr/>
          <p:nvPr/>
        </p:nvGrpSpPr>
        <p:grpSpPr>
          <a:xfrm>
            <a:off x="2227662" y="3865608"/>
            <a:ext cx="5656706" cy="715520"/>
            <a:chOff x="1943108" y="3933056"/>
            <a:chExt cx="5656706" cy="715520"/>
          </a:xfrm>
        </p:grpSpPr>
        <p:grpSp>
          <p:nvGrpSpPr>
            <p:cNvPr id="36" name="67 Grupo">
              <a:extLst>
                <a:ext uri="{FF2B5EF4-FFF2-40B4-BE49-F238E27FC236}">
                  <a16:creationId xmlns:a16="http://schemas.microsoft.com/office/drawing/2014/main" id="{6058D5B2-89B6-4781-B97C-C7271E5E343B}"/>
                </a:ext>
              </a:extLst>
            </p:cNvPr>
            <p:cNvGrpSpPr/>
            <p:nvPr/>
          </p:nvGrpSpPr>
          <p:grpSpPr>
            <a:xfrm>
              <a:off x="2195736" y="4077072"/>
              <a:ext cx="1489880" cy="571504"/>
              <a:chOff x="2796368" y="3571876"/>
              <a:chExt cx="1489880" cy="571504"/>
            </a:xfrm>
          </p:grpSpPr>
          <p:sp>
            <p:nvSpPr>
              <p:cNvPr id="45" name="65 Rectángulo">
                <a:extLst>
                  <a:ext uri="{FF2B5EF4-FFF2-40B4-BE49-F238E27FC236}">
                    <a16:creationId xmlns:a16="http://schemas.microsoft.com/office/drawing/2014/main" id="{DA0B949F-A08C-49D3-8A23-E0DB90BD1CB5}"/>
                  </a:ext>
                </a:extLst>
              </p:cNvPr>
              <p:cNvSpPr/>
              <p:nvPr/>
            </p:nvSpPr>
            <p:spPr>
              <a:xfrm>
                <a:off x="3428992" y="3571876"/>
                <a:ext cx="85725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A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6" name="66 Conector recto de flecha">
                <a:extLst>
                  <a:ext uri="{FF2B5EF4-FFF2-40B4-BE49-F238E27FC236}">
                    <a16:creationId xmlns:a16="http://schemas.microsoft.com/office/drawing/2014/main" id="{B8E84087-D1B4-4649-A1BF-A4192F658C34}"/>
                  </a:ext>
                </a:extLst>
              </p:cNvPr>
              <p:cNvCxnSpPr/>
              <p:nvPr/>
            </p:nvCxnSpPr>
            <p:spPr>
              <a:xfrm>
                <a:off x="2796368" y="3857628"/>
                <a:ext cx="642942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27 Grupo">
              <a:extLst>
                <a:ext uri="{FF2B5EF4-FFF2-40B4-BE49-F238E27FC236}">
                  <a16:creationId xmlns:a16="http://schemas.microsoft.com/office/drawing/2014/main" id="{FF8CF971-D401-460F-ACDE-A40CA6BA9534}"/>
                </a:ext>
              </a:extLst>
            </p:cNvPr>
            <p:cNvGrpSpPr/>
            <p:nvPr/>
          </p:nvGrpSpPr>
          <p:grpSpPr>
            <a:xfrm>
              <a:off x="7445826" y="4147940"/>
              <a:ext cx="153988" cy="428628"/>
              <a:chOff x="1570810" y="2072472"/>
              <a:chExt cx="153988" cy="428628"/>
            </a:xfrm>
          </p:grpSpPr>
          <p:cxnSp>
            <p:nvCxnSpPr>
              <p:cNvPr id="43" name="71 Conector recto">
                <a:extLst>
                  <a:ext uri="{FF2B5EF4-FFF2-40B4-BE49-F238E27FC236}">
                    <a16:creationId xmlns:a16="http://schemas.microsoft.com/office/drawing/2014/main" id="{72AEF678-E296-4349-9D47-63CA39A54BE5}"/>
                  </a:ext>
                </a:extLst>
              </p:cNvPr>
              <p:cNvCxnSpPr/>
              <p:nvPr/>
            </p:nvCxnSpPr>
            <p:spPr>
              <a:xfrm rot="5400000" flipH="1" flipV="1">
                <a:off x="1357290" y="2285992"/>
                <a:ext cx="428628" cy="158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72 Conector recto">
                <a:extLst>
                  <a:ext uri="{FF2B5EF4-FFF2-40B4-BE49-F238E27FC236}">
                    <a16:creationId xmlns:a16="http://schemas.microsoft.com/office/drawing/2014/main" id="{D2B172E2-9FDC-4DEE-B478-856339411805}"/>
                  </a:ext>
                </a:extLst>
              </p:cNvPr>
              <p:cNvCxnSpPr/>
              <p:nvPr/>
            </p:nvCxnSpPr>
            <p:spPr>
              <a:xfrm rot="5400000" flipH="1" flipV="1">
                <a:off x="1617641" y="2321711"/>
                <a:ext cx="203996" cy="1031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70 Conector recto de flecha">
              <a:extLst>
                <a:ext uri="{FF2B5EF4-FFF2-40B4-BE49-F238E27FC236}">
                  <a16:creationId xmlns:a16="http://schemas.microsoft.com/office/drawing/2014/main" id="{06BF9B83-2352-405D-BAE3-DFF9FCD92B38}"/>
                </a:ext>
              </a:extLst>
            </p:cNvPr>
            <p:cNvCxnSpPr>
              <a:cxnSpLocks/>
            </p:cNvCxnSpPr>
            <p:nvPr/>
          </p:nvCxnSpPr>
          <p:spPr>
            <a:xfrm>
              <a:off x="6732240" y="4360666"/>
              <a:ext cx="714380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78 Grupo">
              <a:extLst>
                <a:ext uri="{FF2B5EF4-FFF2-40B4-BE49-F238E27FC236}">
                  <a16:creationId xmlns:a16="http://schemas.microsoft.com/office/drawing/2014/main" id="{7CB3DABA-CF0A-47DF-A9B2-25F6264153E2}"/>
                </a:ext>
              </a:extLst>
            </p:cNvPr>
            <p:cNvGrpSpPr/>
            <p:nvPr/>
          </p:nvGrpSpPr>
          <p:grpSpPr>
            <a:xfrm>
              <a:off x="5148064" y="4077072"/>
              <a:ext cx="1587654" cy="571504"/>
              <a:chOff x="4091314" y="3286124"/>
              <a:chExt cx="1587654" cy="571504"/>
            </a:xfrm>
          </p:grpSpPr>
          <p:sp>
            <p:nvSpPr>
              <p:cNvPr id="41" name="33 Rectángulo">
                <a:extLst>
                  <a:ext uri="{FF2B5EF4-FFF2-40B4-BE49-F238E27FC236}">
                    <a16:creationId xmlns:a16="http://schemas.microsoft.com/office/drawing/2014/main" id="{10FF095E-4296-44DD-8A2E-417E27E97F56}"/>
                  </a:ext>
                </a:extLst>
              </p:cNvPr>
              <p:cNvSpPr/>
              <p:nvPr/>
            </p:nvSpPr>
            <p:spPr>
              <a:xfrm>
                <a:off x="4811394" y="3286124"/>
                <a:ext cx="867574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C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2" name="76 Conector recto de flecha">
                <a:extLst>
                  <a:ext uri="{FF2B5EF4-FFF2-40B4-BE49-F238E27FC236}">
                    <a16:creationId xmlns:a16="http://schemas.microsoft.com/office/drawing/2014/main" id="{4EC2C689-70AF-43BE-B1D3-2E884C17AC29}"/>
                  </a:ext>
                </a:extLst>
              </p:cNvPr>
              <p:cNvCxnSpPr/>
              <p:nvPr/>
            </p:nvCxnSpPr>
            <p:spPr>
              <a:xfrm>
                <a:off x="4091314" y="357028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67 Grupo">
              <a:extLst>
                <a:ext uri="{FF2B5EF4-FFF2-40B4-BE49-F238E27FC236}">
                  <a16:creationId xmlns:a16="http://schemas.microsoft.com/office/drawing/2014/main" id="{5A7A8890-1E0C-490D-96EC-6BA03F6F1F20}"/>
                </a:ext>
              </a:extLst>
            </p:cNvPr>
            <p:cNvGrpSpPr/>
            <p:nvPr/>
          </p:nvGrpSpPr>
          <p:grpSpPr>
            <a:xfrm>
              <a:off x="3707904" y="4077072"/>
              <a:ext cx="1489880" cy="571504"/>
              <a:chOff x="2796368" y="3571876"/>
              <a:chExt cx="1489880" cy="571504"/>
            </a:xfrm>
          </p:grpSpPr>
          <p:sp>
            <p:nvSpPr>
              <p:cNvPr id="48" name="65 Rectángulo">
                <a:extLst>
                  <a:ext uri="{FF2B5EF4-FFF2-40B4-BE49-F238E27FC236}">
                    <a16:creationId xmlns:a16="http://schemas.microsoft.com/office/drawing/2014/main" id="{F33A48C6-DD4B-46B7-8B82-7C3F3701CA49}"/>
                  </a:ext>
                </a:extLst>
              </p:cNvPr>
              <p:cNvSpPr/>
              <p:nvPr/>
            </p:nvSpPr>
            <p:spPr>
              <a:xfrm>
                <a:off x="3428992" y="3571876"/>
                <a:ext cx="85725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B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9" name="66 Conector recto de flecha">
                <a:extLst>
                  <a:ext uri="{FF2B5EF4-FFF2-40B4-BE49-F238E27FC236}">
                    <a16:creationId xmlns:a16="http://schemas.microsoft.com/office/drawing/2014/main" id="{95C5EF35-126C-4EB6-A3F0-989C935BD37D}"/>
                  </a:ext>
                </a:extLst>
              </p:cNvPr>
              <p:cNvCxnSpPr/>
              <p:nvPr/>
            </p:nvCxnSpPr>
            <p:spPr>
              <a:xfrm>
                <a:off x="2796368" y="3857628"/>
                <a:ext cx="642942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08E30D-2B5D-43CA-B82E-7C126794974E}"/>
                </a:ext>
              </a:extLst>
            </p:cNvPr>
            <p:cNvSpPr txBox="1"/>
            <p:nvPr/>
          </p:nvSpPr>
          <p:spPr>
            <a:xfrm>
              <a:off x="1943108" y="3933056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Lista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5CFDC5E-157B-4CBC-BB9D-4776B7ED6BC3}"/>
              </a:ext>
            </a:extLst>
          </p:cNvPr>
          <p:cNvSpPr txBox="1"/>
          <p:nvPr/>
        </p:nvSpPr>
        <p:spPr>
          <a:xfrm>
            <a:off x="2225888" y="3224521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i=0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B6D4E47-A11F-4E11-BBAF-BC040621FD6F}"/>
              </a:ext>
            </a:extLst>
          </p:cNvPr>
          <p:cNvGrpSpPr/>
          <p:nvPr/>
        </p:nvGrpSpPr>
        <p:grpSpPr>
          <a:xfrm>
            <a:off x="3419872" y="4581128"/>
            <a:ext cx="513282" cy="729372"/>
            <a:chOff x="3135318" y="4581128"/>
            <a:chExt cx="513282" cy="729372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98CF82C-A00E-490E-82C0-A8E6462875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3E149AF-6400-482B-BAC3-33EA1CE61DD5}"/>
                </a:ext>
              </a:extLst>
            </p:cNvPr>
            <p:cNvSpPr txBox="1"/>
            <p:nvPr/>
          </p:nvSpPr>
          <p:spPr>
            <a:xfrm>
              <a:off x="3135318" y="4941168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/>
                <a:t>aux</a:t>
              </a:r>
              <a:endParaRPr lang="es-MX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EFF5897-C5E0-4D43-A3D0-1809291ECFE7}"/>
              </a:ext>
            </a:extLst>
          </p:cNvPr>
          <p:cNvSpPr txBox="1"/>
          <p:nvPr/>
        </p:nvSpPr>
        <p:spPr>
          <a:xfrm>
            <a:off x="3263025" y="3255367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933E7EE-E603-4BD7-AA2F-A29B5634B5AB}"/>
              </a:ext>
            </a:extLst>
          </p:cNvPr>
          <p:cNvSpPr txBox="1"/>
          <p:nvPr/>
        </p:nvSpPr>
        <p:spPr>
          <a:xfrm>
            <a:off x="4712538" y="3255367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04A44D-8DDF-4800-A3D0-1E512F837D0A}"/>
              </a:ext>
            </a:extLst>
          </p:cNvPr>
          <p:cNvSpPr txBox="1"/>
          <p:nvPr/>
        </p:nvSpPr>
        <p:spPr>
          <a:xfrm>
            <a:off x="6287361" y="3212976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i=3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AA93BE4-4909-40B2-A51E-D1F523D08834}"/>
              </a:ext>
            </a:extLst>
          </p:cNvPr>
          <p:cNvSpPr/>
          <p:nvPr/>
        </p:nvSpPr>
        <p:spPr>
          <a:xfrm>
            <a:off x="1349443" y="5445224"/>
            <a:ext cx="7110989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/>
            <a:r>
              <a:rPr lang="es-MX" sz="2400" dirty="0"/>
              <a:t>La operación tamaño determina </a:t>
            </a:r>
            <a:r>
              <a:rPr lang="es-MX" sz="2400" dirty="0">
                <a:solidFill>
                  <a:schemeClr val="bg1"/>
                </a:solidFill>
              </a:rPr>
              <a:t>que</a:t>
            </a:r>
            <a:r>
              <a:rPr lang="es-MX" sz="2400" dirty="0"/>
              <a:t> hay 3 elementos en la lista</a:t>
            </a:r>
          </a:p>
        </p:txBody>
      </p:sp>
    </p:spTree>
    <p:extLst>
      <p:ext uri="{BB962C8B-B14F-4D97-AF65-F5344CB8AC3E}">
        <p14:creationId xmlns:p14="http://schemas.microsoft.com/office/powerpoint/2010/main" val="364336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0.1698 0.0023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8 0.00232 L 0.33525 0.003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51" grpId="0"/>
      <p:bldP spid="51" grpId="1"/>
      <p:bldP spid="53" grpId="0"/>
      <p:bldP spid="53" grpId="1"/>
      <p:bldP spid="54" grpId="0"/>
      <p:bldP spid="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833F-50BF-4AD5-9B5E-15E4548D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tamaño  (TAM)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EE7B9D-E47C-469E-921D-F38D258C5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326" y="1124744"/>
            <a:ext cx="7745362" cy="4800600"/>
          </a:xfrm>
        </p:spPr>
        <p:txBody>
          <a:bodyPr>
            <a:normAutofit/>
          </a:bodyPr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3E5498-BA65-489D-83B5-8B7224513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412776"/>
            <a:ext cx="6036210" cy="4512647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7DF9F80C-E003-43FF-822B-66B82EEA1519}"/>
              </a:ext>
            </a:extLst>
          </p:cNvPr>
          <p:cNvGrpSpPr/>
          <p:nvPr/>
        </p:nvGrpSpPr>
        <p:grpSpPr>
          <a:xfrm>
            <a:off x="4283968" y="3068960"/>
            <a:ext cx="4608512" cy="562074"/>
            <a:chOff x="4283968" y="3068960"/>
            <a:chExt cx="4608512" cy="56207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371611-6165-4B3F-BED3-113357EAB3EE}"/>
                </a:ext>
              </a:extLst>
            </p:cNvPr>
            <p:cNvSpPr/>
            <p:nvPr/>
          </p:nvSpPr>
          <p:spPr>
            <a:xfrm>
              <a:off x="4716016" y="3068960"/>
              <a:ext cx="4176464" cy="562074"/>
            </a:xfrm>
            <a:prstGeom prst="rect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Aux apunta al inicio de la lista, al menos hay un elemento, incrementa contador</a:t>
              </a:r>
            </a:p>
          </p:txBody>
        </p:sp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758C3E41-FB9D-4D79-904F-E65DB7D96CC6}"/>
                </a:ext>
              </a:extLst>
            </p:cNvPr>
            <p:cNvSpPr/>
            <p:nvPr/>
          </p:nvSpPr>
          <p:spPr>
            <a:xfrm>
              <a:off x="4283968" y="3068960"/>
              <a:ext cx="288032" cy="562068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D55FE81-6AB2-462C-A018-F7F6F6CCFBF6}"/>
              </a:ext>
            </a:extLst>
          </p:cNvPr>
          <p:cNvGrpSpPr/>
          <p:nvPr/>
        </p:nvGrpSpPr>
        <p:grpSpPr>
          <a:xfrm>
            <a:off x="1435608" y="2060848"/>
            <a:ext cx="6592776" cy="295026"/>
            <a:chOff x="1435608" y="2060848"/>
            <a:chExt cx="6592776" cy="29502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9E00B73-2799-47EC-86FE-E6EF4F69DCEA}"/>
                </a:ext>
              </a:extLst>
            </p:cNvPr>
            <p:cNvGrpSpPr/>
            <p:nvPr/>
          </p:nvGrpSpPr>
          <p:grpSpPr>
            <a:xfrm>
              <a:off x="2843808" y="2060848"/>
              <a:ext cx="5184576" cy="288032"/>
              <a:chOff x="2843808" y="2132856"/>
              <a:chExt cx="5184576" cy="288032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45BAA4C6-58C2-4C33-8CE7-CE08E49D59F5}"/>
                  </a:ext>
                </a:extLst>
              </p:cNvPr>
              <p:cNvCxnSpPr>
                <a:cxnSpLocks/>
                <a:stCxn id="7" idx="1"/>
              </p:cNvCxnSpPr>
              <p:nvPr/>
            </p:nvCxnSpPr>
            <p:spPr>
              <a:xfrm flipH="1">
                <a:off x="2843808" y="2276872"/>
                <a:ext cx="2244710" cy="0"/>
              </a:xfrm>
              <a:prstGeom prst="straightConnector1">
                <a:avLst/>
              </a:prstGeom>
              <a:ln w="38100"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3D0BB6B-44D0-4E66-87F3-7DEEE76EEABB}"/>
                  </a:ext>
                </a:extLst>
              </p:cNvPr>
              <p:cNvSpPr/>
              <p:nvPr/>
            </p:nvSpPr>
            <p:spPr>
              <a:xfrm>
                <a:off x="5088518" y="2132856"/>
                <a:ext cx="2939866" cy="288032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accent2"/>
                    </a:solidFill>
                  </a:rPr>
                  <a:t>Inicia el contador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2C4AAF2-2B4D-4EB0-9D85-8584F3FF06D9}"/>
                </a:ext>
              </a:extLst>
            </p:cNvPr>
            <p:cNvSpPr/>
            <p:nvPr/>
          </p:nvSpPr>
          <p:spPr>
            <a:xfrm>
              <a:off x="1435608" y="2067843"/>
              <a:ext cx="1408200" cy="288031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CD0717-ECC2-40E0-904C-7AB2741C369B}"/>
              </a:ext>
            </a:extLst>
          </p:cNvPr>
          <p:cNvGrpSpPr/>
          <p:nvPr/>
        </p:nvGrpSpPr>
        <p:grpSpPr>
          <a:xfrm>
            <a:off x="2008458" y="2636912"/>
            <a:ext cx="6595990" cy="369168"/>
            <a:chOff x="2008458" y="2636912"/>
            <a:chExt cx="6595990" cy="36916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6C0DEAE-8269-4011-BEC0-F43411B2427B}"/>
                </a:ext>
              </a:extLst>
            </p:cNvPr>
            <p:cNvGrpSpPr/>
            <p:nvPr/>
          </p:nvGrpSpPr>
          <p:grpSpPr>
            <a:xfrm>
              <a:off x="4872494" y="2636912"/>
              <a:ext cx="3731954" cy="288032"/>
              <a:chOff x="3995936" y="2134491"/>
              <a:chExt cx="3731954" cy="288032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A26FD2CB-F512-4D2A-808B-B91FAC135927}"/>
                  </a:ext>
                </a:extLst>
              </p:cNvPr>
              <p:cNvCxnSpPr>
                <a:cxnSpLocks/>
                <a:stCxn id="15" idx="1"/>
              </p:cNvCxnSpPr>
              <p:nvPr/>
            </p:nvCxnSpPr>
            <p:spPr>
              <a:xfrm flipH="1">
                <a:off x="3995936" y="2278507"/>
                <a:ext cx="792088" cy="0"/>
              </a:xfrm>
              <a:prstGeom prst="straightConnector1">
                <a:avLst/>
              </a:prstGeom>
              <a:ln w="38100">
                <a:solidFill>
                  <a:srgbClr val="BC142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7AED521-2398-48DF-83CF-553B5CFD69AA}"/>
                  </a:ext>
                </a:extLst>
              </p:cNvPr>
              <p:cNvSpPr/>
              <p:nvPr/>
            </p:nvSpPr>
            <p:spPr>
              <a:xfrm>
                <a:off x="4788024" y="2134491"/>
                <a:ext cx="2939866" cy="288032"/>
              </a:xfrm>
              <a:prstGeom prst="rect">
                <a:avLst/>
              </a:prstGeom>
              <a:noFill/>
              <a:ln>
                <a:solidFill>
                  <a:srgbClr val="BC14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accent2"/>
                    </a:solidFill>
                  </a:rPr>
                  <a:t>Revisa si la lista no es nula</a:t>
                </a:r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3176606-8AEB-4098-A74B-282AB119777D}"/>
                </a:ext>
              </a:extLst>
            </p:cNvPr>
            <p:cNvSpPr/>
            <p:nvPr/>
          </p:nvSpPr>
          <p:spPr>
            <a:xfrm>
              <a:off x="2008458" y="2699794"/>
              <a:ext cx="2563542" cy="306286"/>
            </a:xfrm>
            <a:prstGeom prst="rect">
              <a:avLst/>
            </a:prstGeom>
            <a:noFill/>
            <a:ln>
              <a:solidFill>
                <a:srgbClr val="BC14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BA19E49-C878-4781-8E80-204425507239}"/>
              </a:ext>
            </a:extLst>
          </p:cNvPr>
          <p:cNvGrpSpPr/>
          <p:nvPr/>
        </p:nvGrpSpPr>
        <p:grpSpPr>
          <a:xfrm>
            <a:off x="2627784" y="3631028"/>
            <a:ext cx="5688632" cy="2534276"/>
            <a:chOff x="2627784" y="3631028"/>
            <a:chExt cx="5688632" cy="253427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299D5A6-4C64-403D-8DEF-E24480CFE23E}"/>
                </a:ext>
              </a:extLst>
            </p:cNvPr>
            <p:cNvSpPr/>
            <p:nvPr/>
          </p:nvSpPr>
          <p:spPr>
            <a:xfrm>
              <a:off x="2627784" y="3631028"/>
              <a:ext cx="4176464" cy="1382145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727427A-6C95-442C-A332-421A428A5426}"/>
                </a:ext>
              </a:extLst>
            </p:cNvPr>
            <p:cNvSpPr/>
            <p:nvPr/>
          </p:nvSpPr>
          <p:spPr>
            <a:xfrm>
              <a:off x="4788024" y="5013176"/>
              <a:ext cx="3528392" cy="1152128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Mientras el apuntador al siguiente elemento sea diferente de nulo, avanza el apuntador e incrementa el contador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324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D81A6-EB7B-4ED8-BFF3-DC9955EDF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Memoria dinámica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860D3-4C8A-4681-B7CD-C6B767ADB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Las listas son una estructura dinámica, esto significa que hay que usar operadores para solicitar y devolver la memoria. </a:t>
            </a:r>
          </a:p>
          <a:p>
            <a:pPr marL="82296" indent="0" algn="ctr">
              <a:buNone/>
            </a:pPr>
            <a:r>
              <a:rPr lang="es-MX" dirty="0" err="1">
                <a:solidFill>
                  <a:schemeClr val="accent1"/>
                </a:solidFill>
              </a:rPr>
              <a:t>calloc</a:t>
            </a:r>
            <a:r>
              <a:rPr lang="es-MX" dirty="0">
                <a:solidFill>
                  <a:schemeClr val="accent1"/>
                </a:solidFill>
              </a:rPr>
              <a:t>(</a:t>
            </a:r>
            <a:r>
              <a:rPr lang="es-MX" dirty="0" err="1">
                <a:solidFill>
                  <a:schemeClr val="accent1"/>
                </a:solidFill>
              </a:rPr>
              <a:t>num</a:t>
            </a:r>
            <a:r>
              <a:rPr lang="es-MX" dirty="0">
                <a:solidFill>
                  <a:schemeClr val="accent1"/>
                </a:solidFill>
              </a:rPr>
              <a:t>, tamaño)</a:t>
            </a:r>
          </a:p>
          <a:p>
            <a:pPr lvl="1"/>
            <a:r>
              <a:rPr lang="es-MX" dirty="0" err="1"/>
              <a:t>Calloc</a:t>
            </a:r>
            <a:r>
              <a:rPr lang="es-MX" dirty="0"/>
              <a:t> devuelve un apuntador al primer bloque de memoria devuelto, o nulo si no se tiene la cantidad de memoria solicitada.</a:t>
            </a:r>
          </a:p>
          <a:p>
            <a:pPr marL="402336" lvl="1" indent="0" algn="ctr">
              <a:buNone/>
            </a:pPr>
            <a:r>
              <a:rPr lang="es-MX" dirty="0">
                <a:solidFill>
                  <a:schemeClr val="accent1"/>
                </a:solidFill>
              </a:rPr>
              <a:t>free(apuntador)</a:t>
            </a:r>
          </a:p>
          <a:p>
            <a:pPr lvl="1"/>
            <a:r>
              <a:rPr lang="es-MX" dirty="0"/>
              <a:t>Free devuelve la memoria asignada al nodo que esta siendo apuntado.</a:t>
            </a:r>
          </a:p>
        </p:txBody>
      </p:sp>
    </p:spTree>
    <p:extLst>
      <p:ext uri="{BB962C8B-B14F-4D97-AF65-F5344CB8AC3E}">
        <p14:creationId xmlns:p14="http://schemas.microsoft.com/office/powerpoint/2010/main" val="409509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EE614-A10F-413D-AC2E-C39D71902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Creación del nodo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8F9F9D-097F-47BC-AF34-B2CB3431A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484784"/>
            <a:ext cx="7897110" cy="473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77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Insertar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listas no tienen restricciones en cuanto a la inserción, podemos insertar un elemento:</a:t>
            </a:r>
          </a:p>
          <a:p>
            <a:pPr lvl="1"/>
            <a:r>
              <a:rPr lang="es-MX" dirty="0"/>
              <a:t>Al inicio</a:t>
            </a:r>
          </a:p>
          <a:p>
            <a:pPr lvl="1"/>
            <a:r>
              <a:rPr lang="es-MX" dirty="0"/>
              <a:t>Al final</a:t>
            </a:r>
          </a:p>
          <a:p>
            <a:pPr lvl="1"/>
            <a:r>
              <a:rPr lang="es-MX" dirty="0"/>
              <a:t>En cualquier Posición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0556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insertar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537316"/>
            <a:ext cx="7498080" cy="4800600"/>
          </a:xfrm>
        </p:spPr>
        <p:txBody>
          <a:bodyPr>
            <a:normAutofit/>
          </a:bodyPr>
          <a:lstStyle/>
          <a:p>
            <a:r>
              <a:rPr lang="es-MX" dirty="0"/>
              <a:t>Insertar al inicio</a:t>
            </a:r>
          </a:p>
          <a:p>
            <a:pPr lvl="2"/>
            <a:r>
              <a:rPr lang="es-MX" dirty="0"/>
              <a:t>Se crea el nodo</a:t>
            </a:r>
          </a:p>
          <a:p>
            <a:pPr lvl="2"/>
            <a:r>
              <a:rPr lang="es-MX" dirty="0"/>
              <a:t>Todos los elementos se desplazan a la derecha</a:t>
            </a:r>
          </a:p>
          <a:p>
            <a:pPr marL="82296" indent="0">
              <a:buNone/>
            </a:pPr>
            <a:endParaRPr lang="es-MX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E1D7E4-8077-498E-992A-5AB8A209D8DB}"/>
              </a:ext>
            </a:extLst>
          </p:cNvPr>
          <p:cNvGrpSpPr/>
          <p:nvPr/>
        </p:nvGrpSpPr>
        <p:grpSpPr>
          <a:xfrm>
            <a:off x="4136820" y="4446289"/>
            <a:ext cx="4179596" cy="571504"/>
            <a:chOff x="4136820" y="4446289"/>
            <a:chExt cx="4179596" cy="571504"/>
          </a:xfrm>
        </p:grpSpPr>
        <p:sp>
          <p:nvSpPr>
            <p:cNvPr id="17" name="65 Rectángulo">
              <a:extLst>
                <a:ext uri="{FF2B5EF4-FFF2-40B4-BE49-F238E27FC236}">
                  <a16:creationId xmlns:a16="http://schemas.microsoft.com/office/drawing/2014/main" id="{F39C1DC1-9BBC-4A38-87F6-1C2F0009DCA8}"/>
                </a:ext>
              </a:extLst>
            </p:cNvPr>
            <p:cNvSpPr/>
            <p:nvPr/>
          </p:nvSpPr>
          <p:spPr>
            <a:xfrm>
              <a:off x="4136820" y="4446289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B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27 Grupo">
              <a:extLst>
                <a:ext uri="{FF2B5EF4-FFF2-40B4-BE49-F238E27FC236}">
                  <a16:creationId xmlns:a16="http://schemas.microsoft.com/office/drawing/2014/main" id="{23C7AB05-1BBE-44F4-8B79-D0423610B83A}"/>
                </a:ext>
              </a:extLst>
            </p:cNvPr>
            <p:cNvGrpSpPr/>
            <p:nvPr/>
          </p:nvGrpSpPr>
          <p:grpSpPr>
            <a:xfrm>
              <a:off x="8162428" y="4517157"/>
              <a:ext cx="153988" cy="428628"/>
              <a:chOff x="1570810" y="2072472"/>
              <a:chExt cx="153988" cy="428628"/>
            </a:xfrm>
          </p:grpSpPr>
          <p:cxnSp>
            <p:nvCxnSpPr>
              <p:cNvPr id="15" name="71 Conector recto">
                <a:extLst>
                  <a:ext uri="{FF2B5EF4-FFF2-40B4-BE49-F238E27FC236}">
                    <a16:creationId xmlns:a16="http://schemas.microsoft.com/office/drawing/2014/main" id="{D369D1B4-B058-4A09-95D6-47B0006E6E18}"/>
                  </a:ext>
                </a:extLst>
              </p:cNvPr>
              <p:cNvCxnSpPr/>
              <p:nvPr/>
            </p:nvCxnSpPr>
            <p:spPr>
              <a:xfrm rot="5400000" flipH="1" flipV="1">
                <a:off x="1357290" y="2285992"/>
                <a:ext cx="428628" cy="158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72 Conector recto">
                <a:extLst>
                  <a:ext uri="{FF2B5EF4-FFF2-40B4-BE49-F238E27FC236}">
                    <a16:creationId xmlns:a16="http://schemas.microsoft.com/office/drawing/2014/main" id="{4E87A3D2-A03F-4319-9B58-207A47BDE588}"/>
                  </a:ext>
                </a:extLst>
              </p:cNvPr>
              <p:cNvCxnSpPr/>
              <p:nvPr/>
            </p:nvCxnSpPr>
            <p:spPr>
              <a:xfrm rot="5400000" flipH="1" flipV="1">
                <a:off x="1617641" y="2321711"/>
                <a:ext cx="203996" cy="1031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70 Conector recto de flecha">
              <a:extLst>
                <a:ext uri="{FF2B5EF4-FFF2-40B4-BE49-F238E27FC236}">
                  <a16:creationId xmlns:a16="http://schemas.microsoft.com/office/drawing/2014/main" id="{3C7F46FD-F3D9-4A9A-BD07-74815249DE8A}"/>
                </a:ext>
              </a:extLst>
            </p:cNvPr>
            <p:cNvCxnSpPr>
              <a:cxnSpLocks/>
            </p:cNvCxnSpPr>
            <p:nvPr/>
          </p:nvCxnSpPr>
          <p:spPr>
            <a:xfrm>
              <a:off x="7442348" y="4729883"/>
              <a:ext cx="714380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78 Grupo">
              <a:extLst>
                <a:ext uri="{FF2B5EF4-FFF2-40B4-BE49-F238E27FC236}">
                  <a16:creationId xmlns:a16="http://schemas.microsoft.com/office/drawing/2014/main" id="{7C4E8A21-135B-4356-A8AC-FE20F1A98422}"/>
                </a:ext>
              </a:extLst>
            </p:cNvPr>
            <p:cNvGrpSpPr/>
            <p:nvPr/>
          </p:nvGrpSpPr>
          <p:grpSpPr>
            <a:xfrm>
              <a:off x="6074196" y="4446289"/>
              <a:ext cx="1587654" cy="571504"/>
              <a:chOff x="4091314" y="3286124"/>
              <a:chExt cx="1587654" cy="571504"/>
            </a:xfrm>
          </p:grpSpPr>
          <p:sp>
            <p:nvSpPr>
              <p:cNvPr id="13" name="33 Rectángulo">
                <a:extLst>
                  <a:ext uri="{FF2B5EF4-FFF2-40B4-BE49-F238E27FC236}">
                    <a16:creationId xmlns:a16="http://schemas.microsoft.com/office/drawing/2014/main" id="{28FB33AE-7B1C-4C05-8A66-7CDA7213E46E}"/>
                  </a:ext>
                </a:extLst>
              </p:cNvPr>
              <p:cNvSpPr/>
              <p:nvPr/>
            </p:nvSpPr>
            <p:spPr>
              <a:xfrm>
                <a:off x="4811394" y="3286124"/>
                <a:ext cx="867574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D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" name="76 Conector recto de flecha">
                <a:extLst>
                  <a:ext uri="{FF2B5EF4-FFF2-40B4-BE49-F238E27FC236}">
                    <a16:creationId xmlns:a16="http://schemas.microsoft.com/office/drawing/2014/main" id="{A6844F99-29C6-4C5C-949B-9E56A930E448}"/>
                  </a:ext>
                </a:extLst>
              </p:cNvPr>
              <p:cNvCxnSpPr/>
              <p:nvPr/>
            </p:nvCxnSpPr>
            <p:spPr>
              <a:xfrm>
                <a:off x="4091314" y="357028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67 Grupo">
              <a:extLst>
                <a:ext uri="{FF2B5EF4-FFF2-40B4-BE49-F238E27FC236}">
                  <a16:creationId xmlns:a16="http://schemas.microsoft.com/office/drawing/2014/main" id="{5F10B601-61AF-42CB-8C2A-B14CCE17647C}"/>
                </a:ext>
              </a:extLst>
            </p:cNvPr>
            <p:cNvGrpSpPr/>
            <p:nvPr/>
          </p:nvGrpSpPr>
          <p:grpSpPr>
            <a:xfrm>
              <a:off x="4994076" y="4446289"/>
              <a:ext cx="1310460" cy="571504"/>
              <a:chOff x="2796368" y="3571876"/>
              <a:chExt cx="1489880" cy="571504"/>
            </a:xfrm>
          </p:grpSpPr>
          <p:sp>
            <p:nvSpPr>
              <p:cNvPr id="11" name="65 Rectángulo">
                <a:extLst>
                  <a:ext uri="{FF2B5EF4-FFF2-40B4-BE49-F238E27FC236}">
                    <a16:creationId xmlns:a16="http://schemas.microsoft.com/office/drawing/2014/main" id="{A4DB650D-96E7-4D54-976B-E61C24A6F08B}"/>
                  </a:ext>
                </a:extLst>
              </p:cNvPr>
              <p:cNvSpPr/>
              <p:nvPr/>
            </p:nvSpPr>
            <p:spPr>
              <a:xfrm>
                <a:off x="3428992" y="3571876"/>
                <a:ext cx="85725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C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66 Conector recto de flecha">
                <a:extLst>
                  <a:ext uri="{FF2B5EF4-FFF2-40B4-BE49-F238E27FC236}">
                    <a16:creationId xmlns:a16="http://schemas.microsoft.com/office/drawing/2014/main" id="{09E21315-4B4F-4DE5-98DC-CA0F8C676E1B}"/>
                  </a:ext>
                </a:extLst>
              </p:cNvPr>
              <p:cNvCxnSpPr/>
              <p:nvPr/>
            </p:nvCxnSpPr>
            <p:spPr>
              <a:xfrm>
                <a:off x="2796368" y="3857628"/>
                <a:ext cx="642942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AC7D8B-3C86-4F98-8B5F-A2827F731E03}"/>
              </a:ext>
            </a:extLst>
          </p:cNvPr>
          <p:cNvGrpSpPr/>
          <p:nvPr/>
        </p:nvGrpSpPr>
        <p:grpSpPr>
          <a:xfrm>
            <a:off x="4265666" y="3717032"/>
            <a:ext cx="612668" cy="693047"/>
            <a:chOff x="4265666" y="3717032"/>
            <a:chExt cx="612668" cy="693047"/>
          </a:xfrm>
        </p:grpSpPr>
        <p:cxnSp>
          <p:nvCxnSpPr>
            <p:cNvPr id="18" name="66 Conector recto de flecha">
              <a:extLst>
                <a:ext uri="{FF2B5EF4-FFF2-40B4-BE49-F238E27FC236}">
                  <a16:creationId xmlns:a16="http://schemas.microsoft.com/office/drawing/2014/main" id="{894D89AE-1D90-47FA-935F-8A9B7FFA363B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4565448" y="4086364"/>
              <a:ext cx="6552" cy="323715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49E194-CBDC-4B09-B3D7-03C318167BFD}"/>
                </a:ext>
              </a:extLst>
            </p:cNvPr>
            <p:cNvSpPr txBox="1"/>
            <p:nvPr/>
          </p:nvSpPr>
          <p:spPr>
            <a:xfrm>
              <a:off x="4265666" y="3717032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Lista</a:t>
              </a:r>
            </a:p>
          </p:txBody>
        </p:sp>
      </p:grpSp>
      <p:cxnSp>
        <p:nvCxnSpPr>
          <p:cNvPr id="19" name="76 Conector recto de flecha">
            <a:extLst>
              <a:ext uri="{FF2B5EF4-FFF2-40B4-BE49-F238E27FC236}">
                <a16:creationId xmlns:a16="http://schemas.microsoft.com/office/drawing/2014/main" id="{039C53BB-BE01-4DFA-8F0A-B98451DE3B90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3557048" y="4722864"/>
            <a:ext cx="577204" cy="386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65 Rectángulo">
            <a:extLst>
              <a:ext uri="{FF2B5EF4-FFF2-40B4-BE49-F238E27FC236}">
                <a16:creationId xmlns:a16="http://schemas.microsoft.com/office/drawing/2014/main" id="{E0E18319-D0EA-4D89-BCAF-228AF6B9DE85}"/>
              </a:ext>
            </a:extLst>
          </p:cNvPr>
          <p:cNvSpPr/>
          <p:nvPr/>
        </p:nvSpPr>
        <p:spPr>
          <a:xfrm>
            <a:off x="2699792" y="4437112"/>
            <a:ext cx="85725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3E41A4-8575-41BB-9EF9-8BD5673FAE8F}"/>
              </a:ext>
            </a:extLst>
          </p:cNvPr>
          <p:cNvSpPr txBox="1"/>
          <p:nvPr/>
        </p:nvSpPr>
        <p:spPr>
          <a:xfrm>
            <a:off x="2654916" y="513872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nodo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A2BEBE-3113-45E9-813D-F1C288D5F0DB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128420" y="5008616"/>
            <a:ext cx="0" cy="221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98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0.15781 0.0030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99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03062-3F8C-4073-B312-36825D207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Insertar al inicio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A44C1C-EDDD-407F-9CB6-6F25DADA1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340768"/>
            <a:ext cx="7818072" cy="489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34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0" y="404664"/>
            <a:ext cx="8692298" cy="605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032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insertar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>
            <a:normAutofit/>
          </a:bodyPr>
          <a:lstStyle/>
          <a:p>
            <a:r>
              <a:rPr lang="es-MX" dirty="0"/>
              <a:t>Insertar al final</a:t>
            </a:r>
          </a:p>
          <a:p>
            <a:pPr lvl="2"/>
            <a:r>
              <a:rPr lang="es-MX" dirty="0"/>
              <a:t>Se recorre la lista hasta llegar al último elemento</a:t>
            </a:r>
          </a:p>
          <a:p>
            <a:pPr lvl="2"/>
            <a:r>
              <a:rPr lang="es-MX" dirty="0"/>
              <a:t>El último elemento apunta al nuevo nodo </a:t>
            </a:r>
          </a:p>
          <a:p>
            <a:pPr marL="82296" indent="0">
              <a:buNone/>
            </a:pPr>
            <a:endParaRPr lang="es-MX" dirty="0"/>
          </a:p>
        </p:txBody>
      </p:sp>
      <p:grpSp>
        <p:nvGrpSpPr>
          <p:cNvPr id="16" name="67 Grupo">
            <a:extLst>
              <a:ext uri="{FF2B5EF4-FFF2-40B4-BE49-F238E27FC236}">
                <a16:creationId xmlns:a16="http://schemas.microsoft.com/office/drawing/2014/main" id="{A33CD4D4-BD21-4F18-AB8E-30812301D673}"/>
              </a:ext>
            </a:extLst>
          </p:cNvPr>
          <p:cNvGrpSpPr/>
          <p:nvPr/>
        </p:nvGrpSpPr>
        <p:grpSpPr>
          <a:xfrm>
            <a:off x="1656276" y="3573016"/>
            <a:ext cx="1489880" cy="571504"/>
            <a:chOff x="2796368" y="3571876"/>
            <a:chExt cx="1489880" cy="571504"/>
          </a:xfrm>
        </p:grpSpPr>
        <p:sp>
          <p:nvSpPr>
            <p:cNvPr id="28" name="65 Rectángulo">
              <a:extLst>
                <a:ext uri="{FF2B5EF4-FFF2-40B4-BE49-F238E27FC236}">
                  <a16:creationId xmlns:a16="http://schemas.microsoft.com/office/drawing/2014/main" id="{53E768CE-7271-4F1A-9462-52CA6F01E47A}"/>
                </a:ext>
              </a:extLst>
            </p:cNvPr>
            <p:cNvSpPr/>
            <p:nvPr/>
          </p:nvSpPr>
          <p:spPr>
            <a:xfrm>
              <a:off x="3428992" y="3571876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66 Conector recto de flecha">
              <a:extLst>
                <a:ext uri="{FF2B5EF4-FFF2-40B4-BE49-F238E27FC236}">
                  <a16:creationId xmlns:a16="http://schemas.microsoft.com/office/drawing/2014/main" id="{907E79F7-AE87-4E7A-A8B0-5EDC87CF7A86}"/>
                </a:ext>
              </a:extLst>
            </p:cNvPr>
            <p:cNvCxnSpPr/>
            <p:nvPr/>
          </p:nvCxnSpPr>
          <p:spPr>
            <a:xfrm>
              <a:off x="2796368" y="3857628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27 Grupo">
            <a:extLst>
              <a:ext uri="{FF2B5EF4-FFF2-40B4-BE49-F238E27FC236}">
                <a16:creationId xmlns:a16="http://schemas.microsoft.com/office/drawing/2014/main" id="{CC10F3AB-2D35-4404-9245-1C5E051F1B19}"/>
              </a:ext>
            </a:extLst>
          </p:cNvPr>
          <p:cNvGrpSpPr/>
          <p:nvPr/>
        </p:nvGrpSpPr>
        <p:grpSpPr>
          <a:xfrm>
            <a:off x="6876256" y="3643884"/>
            <a:ext cx="153988" cy="428628"/>
            <a:chOff x="1570810" y="2072472"/>
            <a:chExt cx="153988" cy="428628"/>
          </a:xfrm>
        </p:grpSpPr>
        <p:cxnSp>
          <p:nvCxnSpPr>
            <p:cNvPr id="26" name="71 Conector recto">
              <a:extLst>
                <a:ext uri="{FF2B5EF4-FFF2-40B4-BE49-F238E27FC236}">
                  <a16:creationId xmlns:a16="http://schemas.microsoft.com/office/drawing/2014/main" id="{0517CD59-726E-4C67-82A9-4814F3E9C395}"/>
                </a:ext>
              </a:extLst>
            </p:cNvPr>
            <p:cNvCxnSpPr/>
            <p:nvPr/>
          </p:nvCxnSpPr>
          <p:spPr>
            <a:xfrm rot="5400000" flipH="1" flipV="1">
              <a:off x="1357290" y="2285992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72 Conector recto">
              <a:extLst>
                <a:ext uri="{FF2B5EF4-FFF2-40B4-BE49-F238E27FC236}">
                  <a16:creationId xmlns:a16="http://schemas.microsoft.com/office/drawing/2014/main" id="{012BA4AA-3967-4BCF-90F4-55DBD9DE0A5A}"/>
                </a:ext>
              </a:extLst>
            </p:cNvPr>
            <p:cNvCxnSpPr/>
            <p:nvPr/>
          </p:nvCxnSpPr>
          <p:spPr>
            <a:xfrm rot="5400000" flipH="1" flipV="1">
              <a:off x="1617641" y="2321711"/>
              <a:ext cx="203996" cy="1031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70 Conector recto de flecha">
            <a:extLst>
              <a:ext uri="{FF2B5EF4-FFF2-40B4-BE49-F238E27FC236}">
                <a16:creationId xmlns:a16="http://schemas.microsoft.com/office/drawing/2014/main" id="{240C1120-C694-442E-9385-77C0F6C6CA0F}"/>
              </a:ext>
            </a:extLst>
          </p:cNvPr>
          <p:cNvCxnSpPr>
            <a:cxnSpLocks/>
          </p:cNvCxnSpPr>
          <p:nvPr/>
        </p:nvCxnSpPr>
        <p:spPr>
          <a:xfrm>
            <a:off x="6192780" y="3856610"/>
            <a:ext cx="714380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78 Grupo">
            <a:extLst>
              <a:ext uri="{FF2B5EF4-FFF2-40B4-BE49-F238E27FC236}">
                <a16:creationId xmlns:a16="http://schemas.microsoft.com/office/drawing/2014/main" id="{3E9466FF-E6D5-4126-9B49-5ACAE5FE7B37}"/>
              </a:ext>
            </a:extLst>
          </p:cNvPr>
          <p:cNvGrpSpPr/>
          <p:nvPr/>
        </p:nvGrpSpPr>
        <p:grpSpPr>
          <a:xfrm>
            <a:off x="4608604" y="3573016"/>
            <a:ext cx="1587654" cy="571504"/>
            <a:chOff x="4091314" y="3286124"/>
            <a:chExt cx="1587654" cy="571504"/>
          </a:xfrm>
        </p:grpSpPr>
        <p:sp>
          <p:nvSpPr>
            <p:cNvPr id="24" name="33 Rectángulo">
              <a:extLst>
                <a:ext uri="{FF2B5EF4-FFF2-40B4-BE49-F238E27FC236}">
                  <a16:creationId xmlns:a16="http://schemas.microsoft.com/office/drawing/2014/main" id="{C6B0AC9D-B5CC-431F-A515-64854974D72D}"/>
                </a:ext>
              </a:extLst>
            </p:cNvPr>
            <p:cNvSpPr/>
            <p:nvPr/>
          </p:nvSpPr>
          <p:spPr>
            <a:xfrm>
              <a:off x="4811394" y="3286124"/>
              <a:ext cx="867574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C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76 Conector recto de flecha">
              <a:extLst>
                <a:ext uri="{FF2B5EF4-FFF2-40B4-BE49-F238E27FC236}">
                  <a16:creationId xmlns:a16="http://schemas.microsoft.com/office/drawing/2014/main" id="{183C0F57-60EB-417E-84DA-C588E954B6EF}"/>
                </a:ext>
              </a:extLst>
            </p:cNvPr>
            <p:cNvCxnSpPr/>
            <p:nvPr/>
          </p:nvCxnSpPr>
          <p:spPr>
            <a:xfrm>
              <a:off x="4091314" y="3570288"/>
              <a:ext cx="714380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67 Grupo">
            <a:extLst>
              <a:ext uri="{FF2B5EF4-FFF2-40B4-BE49-F238E27FC236}">
                <a16:creationId xmlns:a16="http://schemas.microsoft.com/office/drawing/2014/main" id="{D0AEA0E1-ACB7-4D3C-8F48-8DE145E0C86A}"/>
              </a:ext>
            </a:extLst>
          </p:cNvPr>
          <p:cNvGrpSpPr/>
          <p:nvPr/>
        </p:nvGrpSpPr>
        <p:grpSpPr>
          <a:xfrm>
            <a:off x="3168444" y="3573016"/>
            <a:ext cx="1489880" cy="571504"/>
            <a:chOff x="2796368" y="3571876"/>
            <a:chExt cx="1489880" cy="571504"/>
          </a:xfrm>
        </p:grpSpPr>
        <p:sp>
          <p:nvSpPr>
            <p:cNvPr id="22" name="65 Rectángulo">
              <a:extLst>
                <a:ext uri="{FF2B5EF4-FFF2-40B4-BE49-F238E27FC236}">
                  <a16:creationId xmlns:a16="http://schemas.microsoft.com/office/drawing/2014/main" id="{1EA6E283-6A89-41AF-B1CE-41906CE7D90E}"/>
                </a:ext>
              </a:extLst>
            </p:cNvPr>
            <p:cNvSpPr/>
            <p:nvPr/>
          </p:nvSpPr>
          <p:spPr>
            <a:xfrm>
              <a:off x="3428992" y="3571876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B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66 Conector recto de flecha">
              <a:extLst>
                <a:ext uri="{FF2B5EF4-FFF2-40B4-BE49-F238E27FC236}">
                  <a16:creationId xmlns:a16="http://schemas.microsoft.com/office/drawing/2014/main" id="{6E27BAD3-52BA-481D-AD25-AEA3D8226D3E}"/>
                </a:ext>
              </a:extLst>
            </p:cNvPr>
            <p:cNvCxnSpPr/>
            <p:nvPr/>
          </p:nvCxnSpPr>
          <p:spPr>
            <a:xfrm>
              <a:off x="2796368" y="3857628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64AC126-D02F-4761-921F-6C80E0A36B25}"/>
              </a:ext>
            </a:extLst>
          </p:cNvPr>
          <p:cNvSpPr txBox="1"/>
          <p:nvPr/>
        </p:nvSpPr>
        <p:spPr>
          <a:xfrm>
            <a:off x="1403648" y="34290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Lista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DB1FCBB-B0DE-4452-B233-8B3FB670B589}"/>
              </a:ext>
            </a:extLst>
          </p:cNvPr>
          <p:cNvGrpSpPr/>
          <p:nvPr/>
        </p:nvGrpSpPr>
        <p:grpSpPr>
          <a:xfrm>
            <a:off x="2595858" y="4144520"/>
            <a:ext cx="513282" cy="729372"/>
            <a:chOff x="3135318" y="4581128"/>
            <a:chExt cx="513282" cy="729372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84EF19F-0656-4D90-87BA-894437E19B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AFC62D6-A8CF-497D-B329-640B023EF377}"/>
                </a:ext>
              </a:extLst>
            </p:cNvPr>
            <p:cNvSpPr txBox="1"/>
            <p:nvPr/>
          </p:nvSpPr>
          <p:spPr>
            <a:xfrm>
              <a:off x="3135318" y="4941168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/>
                <a:t>aux</a:t>
              </a:r>
              <a:endParaRPr lang="es-MX" dirty="0"/>
            </a:p>
          </p:txBody>
        </p:sp>
      </p:grpSp>
      <p:cxnSp>
        <p:nvCxnSpPr>
          <p:cNvPr id="37" name="76 Conector recto de flecha">
            <a:extLst>
              <a:ext uri="{FF2B5EF4-FFF2-40B4-BE49-F238E27FC236}">
                <a16:creationId xmlns:a16="http://schemas.microsoft.com/office/drawing/2014/main" id="{739E2B3F-5646-49CF-9D90-9EA93A1C35D6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7733512" y="5236097"/>
            <a:ext cx="577204" cy="386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65 Rectángulo">
            <a:extLst>
              <a:ext uri="{FF2B5EF4-FFF2-40B4-BE49-F238E27FC236}">
                <a16:creationId xmlns:a16="http://schemas.microsoft.com/office/drawing/2014/main" id="{84A9A8E9-F6F0-414C-8E49-30B923A0E56E}"/>
              </a:ext>
            </a:extLst>
          </p:cNvPr>
          <p:cNvSpPr/>
          <p:nvPr/>
        </p:nvSpPr>
        <p:spPr>
          <a:xfrm>
            <a:off x="6876256" y="4950345"/>
            <a:ext cx="85725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D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D8FD50-435A-4600-B859-6A5D94337F86}"/>
              </a:ext>
            </a:extLst>
          </p:cNvPr>
          <p:cNvSpPr txBox="1"/>
          <p:nvPr/>
        </p:nvSpPr>
        <p:spPr>
          <a:xfrm>
            <a:off x="6876256" y="565195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nodo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C7A7663-0160-40BB-8E7E-09E3A782080A}"/>
              </a:ext>
            </a:extLst>
          </p:cNvPr>
          <p:cNvCxnSpPr>
            <a:cxnSpLocks/>
            <a:endCxn id="38" idx="2"/>
          </p:cNvCxnSpPr>
          <p:nvPr/>
        </p:nvCxnSpPr>
        <p:spPr>
          <a:xfrm flipV="1">
            <a:off x="7304884" y="5521849"/>
            <a:ext cx="0" cy="221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74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0.16979 0.0023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79 0.00231 L 0.33524 0.003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-0.00017 -0.2011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0069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14 -0.01042 L -0.01094 -0.1835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865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-0.00608 -0.2013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1006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1.66667E-6 -0.1819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0.14826 0.000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1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/>
      <p:bldP spid="3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78BEF-DA4E-4B8E-8223-D12615D3C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Insertar al final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69707C-A8C6-4777-B02A-7D557620A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190" y="1417638"/>
            <a:ext cx="5485649" cy="457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05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insertar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Insertar en una posición determinada</a:t>
            </a:r>
          </a:p>
          <a:p>
            <a:pPr lvl="2"/>
            <a:r>
              <a:rPr lang="es-MX" dirty="0"/>
              <a:t>Se debe ubicar la posición, insertar el elemento y recorrer todo a la derecha. La posición de inicio es la cero.</a:t>
            </a:r>
          </a:p>
          <a:p>
            <a:pPr marL="82296" indent="0">
              <a:buNone/>
            </a:pPr>
            <a:endParaRPr lang="es-MX" dirty="0"/>
          </a:p>
        </p:txBody>
      </p:sp>
      <p:sp>
        <p:nvSpPr>
          <p:cNvPr id="4" name="32 CuadroTexto">
            <a:extLst>
              <a:ext uri="{FF2B5EF4-FFF2-40B4-BE49-F238E27FC236}">
                <a16:creationId xmlns:a16="http://schemas.microsoft.com/office/drawing/2014/main" id="{3FB47E0E-602F-42C4-BD0A-622897B50D4B}"/>
              </a:ext>
            </a:extLst>
          </p:cNvPr>
          <p:cNvSpPr txBox="1"/>
          <p:nvPr/>
        </p:nvSpPr>
        <p:spPr>
          <a:xfrm>
            <a:off x="1673581" y="340363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rial" pitchFamily="34" charset="0"/>
                <a:cs typeface="Arial" pitchFamily="34" charset="0"/>
              </a:rPr>
              <a:t>Inserta(1,B</a:t>
            </a:r>
            <a:r>
              <a:rPr lang="es-MX" dirty="0"/>
              <a:t>) </a:t>
            </a:r>
            <a:endParaRPr lang="es-ES" dirty="0"/>
          </a:p>
        </p:txBody>
      </p:sp>
      <p:grpSp>
        <p:nvGrpSpPr>
          <p:cNvPr id="5" name="80 Grupo">
            <a:extLst>
              <a:ext uri="{FF2B5EF4-FFF2-40B4-BE49-F238E27FC236}">
                <a16:creationId xmlns:a16="http://schemas.microsoft.com/office/drawing/2014/main" id="{C2DF66A9-2E71-4267-A85C-28A9800C4F9C}"/>
              </a:ext>
            </a:extLst>
          </p:cNvPr>
          <p:cNvGrpSpPr/>
          <p:nvPr/>
        </p:nvGrpSpPr>
        <p:grpSpPr>
          <a:xfrm>
            <a:off x="2858528" y="4163778"/>
            <a:ext cx="1489880" cy="642942"/>
            <a:chOff x="2796368" y="3571876"/>
            <a:chExt cx="1489880" cy="642942"/>
          </a:xfrm>
        </p:grpSpPr>
        <p:sp>
          <p:nvSpPr>
            <p:cNvPr id="6" name="81 Rectángulo">
              <a:extLst>
                <a:ext uri="{FF2B5EF4-FFF2-40B4-BE49-F238E27FC236}">
                  <a16:creationId xmlns:a16="http://schemas.microsoft.com/office/drawing/2014/main" id="{2A2925DA-4806-43C2-9D47-1140A1531E04}"/>
                </a:ext>
              </a:extLst>
            </p:cNvPr>
            <p:cNvSpPr/>
            <p:nvPr/>
          </p:nvSpPr>
          <p:spPr>
            <a:xfrm>
              <a:off x="3428992" y="3571876"/>
              <a:ext cx="857256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82 Conector recto de flecha">
              <a:extLst>
                <a:ext uri="{FF2B5EF4-FFF2-40B4-BE49-F238E27FC236}">
                  <a16:creationId xmlns:a16="http://schemas.microsoft.com/office/drawing/2014/main" id="{B312199A-5673-41FB-90D7-AAB7B79D6341}"/>
                </a:ext>
              </a:extLst>
            </p:cNvPr>
            <p:cNvCxnSpPr/>
            <p:nvPr/>
          </p:nvCxnSpPr>
          <p:spPr>
            <a:xfrm>
              <a:off x="2796368" y="3857628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88 Grupo">
            <a:extLst>
              <a:ext uri="{FF2B5EF4-FFF2-40B4-BE49-F238E27FC236}">
                <a16:creationId xmlns:a16="http://schemas.microsoft.com/office/drawing/2014/main" id="{4C2BB947-7A22-4E44-ADB6-A8108E800F29}"/>
              </a:ext>
            </a:extLst>
          </p:cNvPr>
          <p:cNvGrpSpPr/>
          <p:nvPr/>
        </p:nvGrpSpPr>
        <p:grpSpPr>
          <a:xfrm>
            <a:off x="6533728" y="4163778"/>
            <a:ext cx="1653392" cy="642942"/>
            <a:chOff x="5643570" y="3286124"/>
            <a:chExt cx="1653392" cy="642942"/>
          </a:xfrm>
        </p:grpSpPr>
        <p:sp>
          <p:nvSpPr>
            <p:cNvPr id="9" name="89 Rectángulo">
              <a:extLst>
                <a:ext uri="{FF2B5EF4-FFF2-40B4-BE49-F238E27FC236}">
                  <a16:creationId xmlns:a16="http://schemas.microsoft.com/office/drawing/2014/main" id="{70AD3A1B-B7C9-4CD9-9E80-DCAD744E9797}"/>
                </a:ext>
              </a:extLst>
            </p:cNvPr>
            <p:cNvSpPr/>
            <p:nvPr/>
          </p:nvSpPr>
          <p:spPr>
            <a:xfrm>
              <a:off x="5643570" y="3286124"/>
              <a:ext cx="80645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C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77 Grupo">
              <a:extLst>
                <a:ext uri="{FF2B5EF4-FFF2-40B4-BE49-F238E27FC236}">
                  <a16:creationId xmlns:a16="http://schemas.microsoft.com/office/drawing/2014/main" id="{01BB3625-043E-47A7-A3A1-C1F27324E3D2}"/>
                </a:ext>
              </a:extLst>
            </p:cNvPr>
            <p:cNvGrpSpPr/>
            <p:nvPr/>
          </p:nvGrpSpPr>
          <p:grpSpPr>
            <a:xfrm>
              <a:off x="6429388" y="3357562"/>
              <a:ext cx="867574" cy="428628"/>
              <a:chOff x="7133450" y="3795714"/>
              <a:chExt cx="867574" cy="428628"/>
            </a:xfrm>
          </p:grpSpPr>
          <p:grpSp>
            <p:nvGrpSpPr>
              <p:cNvPr id="11" name="27 Grupo">
                <a:extLst>
                  <a:ext uri="{FF2B5EF4-FFF2-40B4-BE49-F238E27FC236}">
                    <a16:creationId xmlns:a16="http://schemas.microsoft.com/office/drawing/2014/main" id="{1D376A0D-4215-49A2-847F-9F8FE29BEBCA}"/>
                  </a:ext>
                </a:extLst>
              </p:cNvPr>
              <p:cNvGrpSpPr/>
              <p:nvPr/>
            </p:nvGrpSpPr>
            <p:grpSpPr>
              <a:xfrm>
                <a:off x="7847036" y="3795714"/>
                <a:ext cx="153988" cy="428628"/>
                <a:chOff x="1570810" y="2072472"/>
                <a:chExt cx="153988" cy="428628"/>
              </a:xfrm>
            </p:grpSpPr>
            <p:cxnSp>
              <p:nvCxnSpPr>
                <p:cNvPr id="13" name="93 Conector recto">
                  <a:extLst>
                    <a:ext uri="{FF2B5EF4-FFF2-40B4-BE49-F238E27FC236}">
                      <a16:creationId xmlns:a16="http://schemas.microsoft.com/office/drawing/2014/main" id="{1B9EA4DD-A62C-48F9-BA40-03B6F1BEB7F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1357290" y="2285992"/>
                  <a:ext cx="428628" cy="1588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94 Conector recto">
                  <a:extLst>
                    <a:ext uri="{FF2B5EF4-FFF2-40B4-BE49-F238E27FC236}">
                      <a16:creationId xmlns:a16="http://schemas.microsoft.com/office/drawing/2014/main" id="{63FE3DDD-6E82-4310-B827-8DA36D20F57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1617641" y="2321711"/>
                  <a:ext cx="203996" cy="10318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92 Conector recto de flecha">
                <a:extLst>
                  <a:ext uri="{FF2B5EF4-FFF2-40B4-BE49-F238E27FC236}">
                    <a16:creationId xmlns:a16="http://schemas.microsoft.com/office/drawing/2014/main" id="{EB0A9CF4-4087-439B-9FB9-8F4E90ED8C09}"/>
                  </a:ext>
                </a:extLst>
              </p:cNvPr>
              <p:cNvCxnSpPr/>
              <p:nvPr/>
            </p:nvCxnSpPr>
            <p:spPr>
              <a:xfrm>
                <a:off x="7133450" y="4008440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95 Conector recto de flecha">
            <a:extLst>
              <a:ext uri="{FF2B5EF4-FFF2-40B4-BE49-F238E27FC236}">
                <a16:creationId xmlns:a16="http://schemas.microsoft.com/office/drawing/2014/main" id="{D34C72BD-EF7F-4946-8E59-28F95164714A}"/>
              </a:ext>
            </a:extLst>
          </p:cNvPr>
          <p:cNvCxnSpPr/>
          <p:nvPr/>
        </p:nvCxnSpPr>
        <p:spPr>
          <a:xfrm>
            <a:off x="5916112" y="5519512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01 Conector recto de flecha">
            <a:extLst>
              <a:ext uri="{FF2B5EF4-FFF2-40B4-BE49-F238E27FC236}">
                <a16:creationId xmlns:a16="http://schemas.microsoft.com/office/drawing/2014/main" id="{3D8C5C98-E15A-479A-910F-C6A6CB735DF8}"/>
              </a:ext>
            </a:extLst>
          </p:cNvPr>
          <p:cNvCxnSpPr>
            <a:cxnSpLocks/>
            <a:stCxn id="6" idx="3"/>
            <a:endCxn id="15" idx="1"/>
          </p:cNvCxnSpPr>
          <p:nvPr/>
        </p:nvCxnSpPr>
        <p:spPr>
          <a:xfrm>
            <a:off x="4348408" y="4485249"/>
            <a:ext cx="742368" cy="107077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03 Conector recto de flecha">
            <a:extLst>
              <a:ext uri="{FF2B5EF4-FFF2-40B4-BE49-F238E27FC236}">
                <a16:creationId xmlns:a16="http://schemas.microsoft.com/office/drawing/2014/main" id="{86CD3A5B-75E3-4C57-B861-B94C0BA02C48}"/>
              </a:ext>
            </a:extLst>
          </p:cNvPr>
          <p:cNvCxnSpPr>
            <a:cxnSpLocks/>
            <a:stCxn id="15" idx="3"/>
            <a:endCxn id="9" idx="1"/>
          </p:cNvCxnSpPr>
          <p:nvPr/>
        </p:nvCxnSpPr>
        <p:spPr>
          <a:xfrm flipV="1">
            <a:off x="5916112" y="4485249"/>
            <a:ext cx="617616" cy="107077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3 Conector recto de flecha">
            <a:extLst>
              <a:ext uri="{FF2B5EF4-FFF2-40B4-BE49-F238E27FC236}">
                <a16:creationId xmlns:a16="http://schemas.microsoft.com/office/drawing/2014/main" id="{E53B2F72-08C7-4391-8E99-E66C25CBB67A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348408" y="4485249"/>
            <a:ext cx="21853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82 Conector recto de flecha">
            <a:extLst>
              <a:ext uri="{FF2B5EF4-FFF2-40B4-BE49-F238E27FC236}">
                <a16:creationId xmlns:a16="http://schemas.microsoft.com/office/drawing/2014/main" id="{1FB51042-A222-4594-832D-807EFE0E8660}"/>
              </a:ext>
            </a:extLst>
          </p:cNvPr>
          <p:cNvCxnSpPr/>
          <p:nvPr/>
        </p:nvCxnSpPr>
        <p:spPr>
          <a:xfrm>
            <a:off x="4370696" y="4495159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39 Rectángulo">
            <a:extLst>
              <a:ext uri="{FF2B5EF4-FFF2-40B4-BE49-F238E27FC236}">
                <a16:creationId xmlns:a16="http://schemas.microsoft.com/office/drawing/2014/main" id="{DE52A41D-D458-4339-AEE6-ACEF2890DA6D}"/>
              </a:ext>
            </a:extLst>
          </p:cNvPr>
          <p:cNvSpPr/>
          <p:nvPr/>
        </p:nvSpPr>
        <p:spPr>
          <a:xfrm>
            <a:off x="5090776" y="5306786"/>
            <a:ext cx="825336" cy="4984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B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7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-0.00521 -0.1615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807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  <p:bldP spid="15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3A4B42-076D-47A7-B659-F2C174F34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5" y="827134"/>
            <a:ext cx="6912767" cy="59933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B9FEC2-FF3B-4CF5-8EC1-8C577EFF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22113"/>
            <a:ext cx="7498080" cy="778098"/>
          </a:xfrm>
        </p:spPr>
        <p:txBody>
          <a:bodyPr/>
          <a:lstStyle/>
          <a:p>
            <a:r>
              <a:rPr lang="es-MX" dirty="0"/>
              <a:t>Insertar en posición</a:t>
            </a:r>
          </a:p>
        </p:txBody>
      </p:sp>
    </p:spTree>
    <p:extLst>
      <p:ext uri="{BB962C8B-B14F-4D97-AF65-F5344CB8AC3E}">
        <p14:creationId xmlns:p14="http://schemas.microsoft.com/office/powerpoint/2010/main" val="2970585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Ejemplos Inserción</a:t>
            </a:r>
            <a:endParaRPr lang="es-ES" dirty="0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10836696" y="544522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7 Grupo"/>
          <p:cNvGrpSpPr/>
          <p:nvPr/>
        </p:nvGrpSpPr>
        <p:grpSpPr>
          <a:xfrm>
            <a:off x="1043608" y="1412776"/>
            <a:ext cx="7830572" cy="4968552"/>
            <a:chOff x="1043608" y="1196752"/>
            <a:chExt cx="7830572" cy="496855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290638"/>
              <a:ext cx="7686556" cy="487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9 Elipse"/>
            <p:cNvSpPr/>
            <p:nvPr/>
          </p:nvSpPr>
          <p:spPr>
            <a:xfrm>
              <a:off x="1043608" y="2370758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Elipse"/>
            <p:cNvSpPr/>
            <p:nvPr/>
          </p:nvSpPr>
          <p:spPr>
            <a:xfrm>
              <a:off x="1043608" y="1196752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12 Elipse"/>
            <p:cNvSpPr/>
            <p:nvPr/>
          </p:nvSpPr>
          <p:spPr>
            <a:xfrm>
              <a:off x="3275856" y="3450878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Elipse"/>
            <p:cNvSpPr/>
            <p:nvPr/>
          </p:nvSpPr>
          <p:spPr>
            <a:xfrm>
              <a:off x="5580112" y="4675014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232476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Eliminar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En cuanto a la eliminación de elementos tampoco se tiene restricción alguna.</a:t>
            </a:r>
          </a:p>
          <a:p>
            <a:r>
              <a:rPr lang="es-MX" dirty="0"/>
              <a:t>Se puede eliminar </a:t>
            </a:r>
          </a:p>
          <a:p>
            <a:pPr lvl="1"/>
            <a:r>
              <a:rPr lang="es-MX" dirty="0"/>
              <a:t>Al inicio</a:t>
            </a:r>
          </a:p>
          <a:p>
            <a:pPr lvl="1"/>
            <a:r>
              <a:rPr lang="es-MX" dirty="0"/>
              <a:t>Al final </a:t>
            </a:r>
          </a:p>
          <a:p>
            <a:pPr lvl="1"/>
            <a:r>
              <a:rPr lang="es-MX" dirty="0"/>
              <a:t>En cualquier posición</a:t>
            </a:r>
          </a:p>
        </p:txBody>
      </p:sp>
    </p:spTree>
    <p:extLst>
      <p:ext uri="{BB962C8B-B14F-4D97-AF65-F5344CB8AC3E}">
        <p14:creationId xmlns:p14="http://schemas.microsoft.com/office/powerpoint/2010/main" val="260389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CBA9A-54AF-4875-828A-30BF262B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elimina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14261-0122-4E59-9206-2CE8F4DF9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es-MX" dirty="0"/>
              <a:t>Elimina el inicio de la lista</a:t>
            </a:r>
          </a:p>
          <a:p>
            <a:pPr lvl="1"/>
            <a:r>
              <a:rPr lang="es-MX" dirty="0"/>
              <a:t>El nodo a borrar es apuntado por un auxiliar.</a:t>
            </a:r>
          </a:p>
          <a:p>
            <a:pPr lvl="1"/>
            <a:r>
              <a:rPr lang="es-MX" dirty="0"/>
              <a:t>Se debe cambiar el apuntador de inicio de lista para que apunte al siguiente elemento en la lista.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590E8A-669F-404C-8AB1-0A0D19108BB7}"/>
              </a:ext>
            </a:extLst>
          </p:cNvPr>
          <p:cNvGrpSpPr/>
          <p:nvPr/>
        </p:nvGrpSpPr>
        <p:grpSpPr>
          <a:xfrm>
            <a:off x="4037680" y="4599482"/>
            <a:ext cx="4179596" cy="571504"/>
            <a:chOff x="4136820" y="4446289"/>
            <a:chExt cx="4179596" cy="571504"/>
          </a:xfrm>
        </p:grpSpPr>
        <p:sp>
          <p:nvSpPr>
            <p:cNvPr id="5" name="65 Rectángulo">
              <a:extLst>
                <a:ext uri="{FF2B5EF4-FFF2-40B4-BE49-F238E27FC236}">
                  <a16:creationId xmlns:a16="http://schemas.microsoft.com/office/drawing/2014/main" id="{BB4323CE-0E33-47A5-9113-325ED9B2354E}"/>
                </a:ext>
              </a:extLst>
            </p:cNvPr>
            <p:cNvSpPr/>
            <p:nvPr/>
          </p:nvSpPr>
          <p:spPr>
            <a:xfrm>
              <a:off x="4136820" y="4446289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B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27 Grupo">
              <a:extLst>
                <a:ext uri="{FF2B5EF4-FFF2-40B4-BE49-F238E27FC236}">
                  <a16:creationId xmlns:a16="http://schemas.microsoft.com/office/drawing/2014/main" id="{EE052547-5CA2-48BD-B8E6-7340971775B1}"/>
                </a:ext>
              </a:extLst>
            </p:cNvPr>
            <p:cNvGrpSpPr/>
            <p:nvPr/>
          </p:nvGrpSpPr>
          <p:grpSpPr>
            <a:xfrm>
              <a:off x="8162428" y="4517157"/>
              <a:ext cx="153988" cy="428628"/>
              <a:chOff x="1570810" y="2072472"/>
              <a:chExt cx="153988" cy="428628"/>
            </a:xfrm>
          </p:grpSpPr>
          <p:cxnSp>
            <p:nvCxnSpPr>
              <p:cNvPr id="14" name="71 Conector recto">
                <a:extLst>
                  <a:ext uri="{FF2B5EF4-FFF2-40B4-BE49-F238E27FC236}">
                    <a16:creationId xmlns:a16="http://schemas.microsoft.com/office/drawing/2014/main" id="{AF216A7B-BE0F-4FAA-A867-D37CB9369B44}"/>
                  </a:ext>
                </a:extLst>
              </p:cNvPr>
              <p:cNvCxnSpPr/>
              <p:nvPr/>
            </p:nvCxnSpPr>
            <p:spPr>
              <a:xfrm rot="5400000" flipH="1" flipV="1">
                <a:off x="1357290" y="2285992"/>
                <a:ext cx="428628" cy="158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72 Conector recto">
                <a:extLst>
                  <a:ext uri="{FF2B5EF4-FFF2-40B4-BE49-F238E27FC236}">
                    <a16:creationId xmlns:a16="http://schemas.microsoft.com/office/drawing/2014/main" id="{4AAE6019-1273-4665-96BF-42DC1605FE88}"/>
                  </a:ext>
                </a:extLst>
              </p:cNvPr>
              <p:cNvCxnSpPr/>
              <p:nvPr/>
            </p:nvCxnSpPr>
            <p:spPr>
              <a:xfrm rot="5400000" flipH="1" flipV="1">
                <a:off x="1617641" y="2321711"/>
                <a:ext cx="203996" cy="10318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70 Conector recto de flecha">
              <a:extLst>
                <a:ext uri="{FF2B5EF4-FFF2-40B4-BE49-F238E27FC236}">
                  <a16:creationId xmlns:a16="http://schemas.microsoft.com/office/drawing/2014/main" id="{64989F2A-AB19-4E6E-A4F9-B290A25F73BF}"/>
                </a:ext>
              </a:extLst>
            </p:cNvPr>
            <p:cNvCxnSpPr>
              <a:cxnSpLocks/>
            </p:cNvCxnSpPr>
            <p:nvPr/>
          </p:nvCxnSpPr>
          <p:spPr>
            <a:xfrm>
              <a:off x="7442348" y="4729883"/>
              <a:ext cx="714380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78 Grupo">
              <a:extLst>
                <a:ext uri="{FF2B5EF4-FFF2-40B4-BE49-F238E27FC236}">
                  <a16:creationId xmlns:a16="http://schemas.microsoft.com/office/drawing/2014/main" id="{B4462480-DA33-4E7D-A70A-8F36398E1020}"/>
                </a:ext>
              </a:extLst>
            </p:cNvPr>
            <p:cNvGrpSpPr/>
            <p:nvPr/>
          </p:nvGrpSpPr>
          <p:grpSpPr>
            <a:xfrm>
              <a:off x="6074196" y="4446289"/>
              <a:ext cx="1587654" cy="571504"/>
              <a:chOff x="4091314" y="3286124"/>
              <a:chExt cx="1587654" cy="571504"/>
            </a:xfrm>
          </p:grpSpPr>
          <p:sp>
            <p:nvSpPr>
              <p:cNvPr id="12" name="33 Rectángulo">
                <a:extLst>
                  <a:ext uri="{FF2B5EF4-FFF2-40B4-BE49-F238E27FC236}">
                    <a16:creationId xmlns:a16="http://schemas.microsoft.com/office/drawing/2014/main" id="{91846666-59F2-4A70-AD0D-BBD6E632BBFE}"/>
                  </a:ext>
                </a:extLst>
              </p:cNvPr>
              <p:cNvSpPr/>
              <p:nvPr/>
            </p:nvSpPr>
            <p:spPr>
              <a:xfrm>
                <a:off x="4811394" y="3286124"/>
                <a:ext cx="867574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D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" name="76 Conector recto de flecha">
                <a:extLst>
                  <a:ext uri="{FF2B5EF4-FFF2-40B4-BE49-F238E27FC236}">
                    <a16:creationId xmlns:a16="http://schemas.microsoft.com/office/drawing/2014/main" id="{528E1B3E-2864-4156-9E0A-AD6340B1B1D4}"/>
                  </a:ext>
                </a:extLst>
              </p:cNvPr>
              <p:cNvCxnSpPr/>
              <p:nvPr/>
            </p:nvCxnSpPr>
            <p:spPr>
              <a:xfrm>
                <a:off x="4091314" y="357028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67 Grupo">
              <a:extLst>
                <a:ext uri="{FF2B5EF4-FFF2-40B4-BE49-F238E27FC236}">
                  <a16:creationId xmlns:a16="http://schemas.microsoft.com/office/drawing/2014/main" id="{8EEC0944-24B1-4C51-9DE5-D10314EF997D}"/>
                </a:ext>
              </a:extLst>
            </p:cNvPr>
            <p:cNvGrpSpPr/>
            <p:nvPr/>
          </p:nvGrpSpPr>
          <p:grpSpPr>
            <a:xfrm>
              <a:off x="4994076" y="4446289"/>
              <a:ext cx="1310460" cy="571504"/>
              <a:chOff x="2796368" y="3571876"/>
              <a:chExt cx="1489880" cy="571504"/>
            </a:xfrm>
          </p:grpSpPr>
          <p:sp>
            <p:nvSpPr>
              <p:cNvPr id="10" name="65 Rectángulo">
                <a:extLst>
                  <a:ext uri="{FF2B5EF4-FFF2-40B4-BE49-F238E27FC236}">
                    <a16:creationId xmlns:a16="http://schemas.microsoft.com/office/drawing/2014/main" id="{1AFCC3DF-71C2-4D84-9620-5BE0B30BF873}"/>
                  </a:ext>
                </a:extLst>
              </p:cNvPr>
              <p:cNvSpPr/>
              <p:nvPr/>
            </p:nvSpPr>
            <p:spPr>
              <a:xfrm>
                <a:off x="3428992" y="3571876"/>
                <a:ext cx="857256" cy="57150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>
                    <a:solidFill>
                      <a:schemeClr val="tx1"/>
                    </a:solidFill>
                  </a:rPr>
                  <a:t>C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66 Conector recto de flecha">
                <a:extLst>
                  <a:ext uri="{FF2B5EF4-FFF2-40B4-BE49-F238E27FC236}">
                    <a16:creationId xmlns:a16="http://schemas.microsoft.com/office/drawing/2014/main" id="{E493EB67-20EC-4609-ADE5-98E45B13EE46}"/>
                  </a:ext>
                </a:extLst>
              </p:cNvPr>
              <p:cNvCxnSpPr/>
              <p:nvPr/>
            </p:nvCxnSpPr>
            <p:spPr>
              <a:xfrm>
                <a:off x="2796368" y="3857628"/>
                <a:ext cx="642942" cy="1588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BB3CA25-F00D-462E-B835-E7D63FF4788E}"/>
              </a:ext>
            </a:extLst>
          </p:cNvPr>
          <p:cNvGrpSpPr/>
          <p:nvPr/>
        </p:nvGrpSpPr>
        <p:grpSpPr>
          <a:xfrm>
            <a:off x="2699792" y="3870225"/>
            <a:ext cx="612668" cy="693047"/>
            <a:chOff x="4265666" y="3717032"/>
            <a:chExt cx="612668" cy="693047"/>
          </a:xfrm>
        </p:grpSpPr>
        <p:cxnSp>
          <p:nvCxnSpPr>
            <p:cNvPr id="17" name="66 Conector recto de flecha">
              <a:extLst>
                <a:ext uri="{FF2B5EF4-FFF2-40B4-BE49-F238E27FC236}">
                  <a16:creationId xmlns:a16="http://schemas.microsoft.com/office/drawing/2014/main" id="{6E2A239A-E7C3-4E37-ACD0-AE149FD7F19C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>
              <a:off x="4565448" y="4086364"/>
              <a:ext cx="6552" cy="323715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41A3EB-E835-4809-808B-8E891C2943D4}"/>
                </a:ext>
              </a:extLst>
            </p:cNvPr>
            <p:cNvSpPr txBox="1"/>
            <p:nvPr/>
          </p:nvSpPr>
          <p:spPr>
            <a:xfrm>
              <a:off x="4265666" y="3717032"/>
              <a:ext cx="612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Lista</a:t>
              </a:r>
            </a:p>
          </p:txBody>
        </p:sp>
      </p:grpSp>
      <p:cxnSp>
        <p:nvCxnSpPr>
          <p:cNvPr id="19" name="76 Conector recto de flecha">
            <a:extLst>
              <a:ext uri="{FF2B5EF4-FFF2-40B4-BE49-F238E27FC236}">
                <a16:creationId xmlns:a16="http://schemas.microsoft.com/office/drawing/2014/main" id="{2591F6AF-D484-47C7-AEF1-FF602988D43A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3457908" y="4876057"/>
            <a:ext cx="577204" cy="3869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65 Rectángulo">
            <a:extLst>
              <a:ext uri="{FF2B5EF4-FFF2-40B4-BE49-F238E27FC236}">
                <a16:creationId xmlns:a16="http://schemas.microsoft.com/office/drawing/2014/main" id="{35A8F76B-C898-42D2-88BF-D7FB2EB86636}"/>
              </a:ext>
            </a:extLst>
          </p:cNvPr>
          <p:cNvSpPr/>
          <p:nvPr/>
        </p:nvSpPr>
        <p:spPr>
          <a:xfrm>
            <a:off x="2600652" y="4590305"/>
            <a:ext cx="85725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B79CE3-A8C1-4C97-ABE1-65457F4492BF}"/>
              </a:ext>
            </a:extLst>
          </p:cNvPr>
          <p:cNvSpPr txBox="1"/>
          <p:nvPr/>
        </p:nvSpPr>
        <p:spPr>
          <a:xfrm>
            <a:off x="2555776" y="5291916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eliminar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795C1A-11AB-4E09-8D27-A05E22565F2B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29280" y="5161809"/>
            <a:ext cx="0" cy="221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33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82 -0.00301 L -3.61111E-6 -2.22222E-6 " pathEditMode="relative" rAng="0" ptsTypes="AA">
                                      <p:cBhvr>
                                        <p:cTn id="21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99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/>
      <p:bldP spid="2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CCBB6-ED6C-45CA-AC39-2A729B23A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Elimina inicio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E8EE86-4B2E-4AB3-886B-8738B9371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244977"/>
            <a:ext cx="5400600" cy="513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01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CBA9A-54AF-4875-828A-30BF262B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elimina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14261-0122-4E59-9206-2CE8F4DF9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es-MX" dirty="0"/>
              <a:t>Elimina al final de la lista</a:t>
            </a:r>
          </a:p>
          <a:p>
            <a:pPr lvl="1"/>
            <a:r>
              <a:rPr lang="es-MX" dirty="0"/>
              <a:t>Se recorre la lista para llegar al final</a:t>
            </a:r>
          </a:p>
          <a:p>
            <a:pPr lvl="1"/>
            <a:r>
              <a:rPr lang="es-MX" dirty="0"/>
              <a:t>El nodo a borrar es apuntado por un auxiliar</a:t>
            </a:r>
          </a:p>
          <a:p>
            <a:pPr lvl="1"/>
            <a:r>
              <a:rPr lang="es-MX" dirty="0"/>
              <a:t>El nodo anterior apunta a nulo </a:t>
            </a:r>
          </a:p>
        </p:txBody>
      </p:sp>
      <p:grpSp>
        <p:nvGrpSpPr>
          <p:cNvPr id="23" name="67 Grupo">
            <a:extLst>
              <a:ext uri="{FF2B5EF4-FFF2-40B4-BE49-F238E27FC236}">
                <a16:creationId xmlns:a16="http://schemas.microsoft.com/office/drawing/2014/main" id="{C0310A4E-E447-4F32-AC06-B05C3AD63CF0}"/>
              </a:ext>
            </a:extLst>
          </p:cNvPr>
          <p:cNvGrpSpPr/>
          <p:nvPr/>
        </p:nvGrpSpPr>
        <p:grpSpPr>
          <a:xfrm>
            <a:off x="1656276" y="3789040"/>
            <a:ext cx="1489880" cy="571504"/>
            <a:chOff x="2796368" y="3571876"/>
            <a:chExt cx="1489880" cy="571504"/>
          </a:xfrm>
        </p:grpSpPr>
        <p:sp>
          <p:nvSpPr>
            <p:cNvPr id="24" name="65 Rectángulo">
              <a:extLst>
                <a:ext uri="{FF2B5EF4-FFF2-40B4-BE49-F238E27FC236}">
                  <a16:creationId xmlns:a16="http://schemas.microsoft.com/office/drawing/2014/main" id="{C5AA536F-5A07-4BBF-AD2E-5FE5BAFC9042}"/>
                </a:ext>
              </a:extLst>
            </p:cNvPr>
            <p:cNvSpPr/>
            <p:nvPr/>
          </p:nvSpPr>
          <p:spPr>
            <a:xfrm>
              <a:off x="3428992" y="3571876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66 Conector recto de flecha">
              <a:extLst>
                <a:ext uri="{FF2B5EF4-FFF2-40B4-BE49-F238E27FC236}">
                  <a16:creationId xmlns:a16="http://schemas.microsoft.com/office/drawing/2014/main" id="{56CE2C22-72DE-426C-86F7-31D381BBDC00}"/>
                </a:ext>
              </a:extLst>
            </p:cNvPr>
            <p:cNvCxnSpPr/>
            <p:nvPr/>
          </p:nvCxnSpPr>
          <p:spPr>
            <a:xfrm>
              <a:off x="2796368" y="3857628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27 Grupo">
            <a:extLst>
              <a:ext uri="{FF2B5EF4-FFF2-40B4-BE49-F238E27FC236}">
                <a16:creationId xmlns:a16="http://schemas.microsoft.com/office/drawing/2014/main" id="{82CEDFFA-9A35-4FA0-A3A7-11D0D93FEA03}"/>
              </a:ext>
            </a:extLst>
          </p:cNvPr>
          <p:cNvGrpSpPr/>
          <p:nvPr/>
        </p:nvGrpSpPr>
        <p:grpSpPr>
          <a:xfrm>
            <a:off x="6876256" y="3859908"/>
            <a:ext cx="153988" cy="428628"/>
            <a:chOff x="1570810" y="2072472"/>
            <a:chExt cx="153988" cy="428628"/>
          </a:xfrm>
        </p:grpSpPr>
        <p:cxnSp>
          <p:nvCxnSpPr>
            <p:cNvPr id="27" name="71 Conector recto">
              <a:extLst>
                <a:ext uri="{FF2B5EF4-FFF2-40B4-BE49-F238E27FC236}">
                  <a16:creationId xmlns:a16="http://schemas.microsoft.com/office/drawing/2014/main" id="{D3016D9A-1706-452E-BABE-B30311B31847}"/>
                </a:ext>
              </a:extLst>
            </p:cNvPr>
            <p:cNvCxnSpPr/>
            <p:nvPr/>
          </p:nvCxnSpPr>
          <p:spPr>
            <a:xfrm rot="5400000" flipH="1" flipV="1">
              <a:off x="1357290" y="2285992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72 Conector recto">
              <a:extLst>
                <a:ext uri="{FF2B5EF4-FFF2-40B4-BE49-F238E27FC236}">
                  <a16:creationId xmlns:a16="http://schemas.microsoft.com/office/drawing/2014/main" id="{DD76A221-6578-4F86-B40D-23792B1F9C69}"/>
                </a:ext>
              </a:extLst>
            </p:cNvPr>
            <p:cNvCxnSpPr/>
            <p:nvPr/>
          </p:nvCxnSpPr>
          <p:spPr>
            <a:xfrm rot="5400000" flipH="1" flipV="1">
              <a:off x="1617641" y="2321711"/>
              <a:ext cx="203996" cy="1031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70 Conector recto de flecha">
            <a:extLst>
              <a:ext uri="{FF2B5EF4-FFF2-40B4-BE49-F238E27FC236}">
                <a16:creationId xmlns:a16="http://schemas.microsoft.com/office/drawing/2014/main" id="{BDF14492-4C11-4AD4-B4B9-25935E564A10}"/>
              </a:ext>
            </a:extLst>
          </p:cNvPr>
          <p:cNvCxnSpPr>
            <a:cxnSpLocks/>
          </p:cNvCxnSpPr>
          <p:nvPr/>
        </p:nvCxnSpPr>
        <p:spPr>
          <a:xfrm>
            <a:off x="6192780" y="4072634"/>
            <a:ext cx="714380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3 Rectángulo">
            <a:extLst>
              <a:ext uri="{FF2B5EF4-FFF2-40B4-BE49-F238E27FC236}">
                <a16:creationId xmlns:a16="http://schemas.microsoft.com/office/drawing/2014/main" id="{EFA29FD3-CAD7-45C3-B4F6-A21140E6B692}"/>
              </a:ext>
            </a:extLst>
          </p:cNvPr>
          <p:cNvSpPr/>
          <p:nvPr/>
        </p:nvSpPr>
        <p:spPr>
          <a:xfrm>
            <a:off x="5328684" y="3789040"/>
            <a:ext cx="867574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2" name="76 Conector recto de flecha">
            <a:extLst>
              <a:ext uri="{FF2B5EF4-FFF2-40B4-BE49-F238E27FC236}">
                <a16:creationId xmlns:a16="http://schemas.microsoft.com/office/drawing/2014/main" id="{B8ABFDE5-D640-4826-9BA6-D709C12AA5A0}"/>
              </a:ext>
            </a:extLst>
          </p:cNvPr>
          <p:cNvCxnSpPr/>
          <p:nvPr/>
        </p:nvCxnSpPr>
        <p:spPr>
          <a:xfrm>
            <a:off x="4608604" y="4073204"/>
            <a:ext cx="714380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67 Grupo">
            <a:extLst>
              <a:ext uri="{FF2B5EF4-FFF2-40B4-BE49-F238E27FC236}">
                <a16:creationId xmlns:a16="http://schemas.microsoft.com/office/drawing/2014/main" id="{54AFA334-5A77-4A4C-9390-CCBEB903680F}"/>
              </a:ext>
            </a:extLst>
          </p:cNvPr>
          <p:cNvGrpSpPr/>
          <p:nvPr/>
        </p:nvGrpSpPr>
        <p:grpSpPr>
          <a:xfrm>
            <a:off x="3168444" y="3789040"/>
            <a:ext cx="1489880" cy="571504"/>
            <a:chOff x="2796368" y="3571876"/>
            <a:chExt cx="1489880" cy="571504"/>
          </a:xfrm>
        </p:grpSpPr>
        <p:sp>
          <p:nvSpPr>
            <p:cNvPr id="34" name="65 Rectángulo">
              <a:extLst>
                <a:ext uri="{FF2B5EF4-FFF2-40B4-BE49-F238E27FC236}">
                  <a16:creationId xmlns:a16="http://schemas.microsoft.com/office/drawing/2014/main" id="{FC443E7E-2A1B-4DF1-8AFD-FF75DC264569}"/>
                </a:ext>
              </a:extLst>
            </p:cNvPr>
            <p:cNvSpPr/>
            <p:nvPr/>
          </p:nvSpPr>
          <p:spPr>
            <a:xfrm>
              <a:off x="3428992" y="3571876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B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66 Conector recto de flecha">
              <a:extLst>
                <a:ext uri="{FF2B5EF4-FFF2-40B4-BE49-F238E27FC236}">
                  <a16:creationId xmlns:a16="http://schemas.microsoft.com/office/drawing/2014/main" id="{567DCB71-51FA-4538-A659-78312D389330}"/>
                </a:ext>
              </a:extLst>
            </p:cNvPr>
            <p:cNvCxnSpPr/>
            <p:nvPr/>
          </p:nvCxnSpPr>
          <p:spPr>
            <a:xfrm>
              <a:off x="2796368" y="3857628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E04A76E-DFE8-47B4-9BAF-E369C42FDA42}"/>
              </a:ext>
            </a:extLst>
          </p:cNvPr>
          <p:cNvSpPr txBox="1"/>
          <p:nvPr/>
        </p:nvSpPr>
        <p:spPr>
          <a:xfrm>
            <a:off x="1403648" y="364502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Lista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7CAB51E-2453-496E-8C6A-6194E568299B}"/>
              </a:ext>
            </a:extLst>
          </p:cNvPr>
          <p:cNvGrpSpPr/>
          <p:nvPr/>
        </p:nvGrpSpPr>
        <p:grpSpPr>
          <a:xfrm>
            <a:off x="2595858" y="4360544"/>
            <a:ext cx="513282" cy="729372"/>
            <a:chOff x="3135318" y="4581128"/>
            <a:chExt cx="513282" cy="729372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BAD7349-955A-4208-A849-FA7C8A2A9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845EDD-8095-41F4-BCF6-952F2D92795A}"/>
                </a:ext>
              </a:extLst>
            </p:cNvPr>
            <p:cNvSpPr txBox="1"/>
            <p:nvPr/>
          </p:nvSpPr>
          <p:spPr>
            <a:xfrm>
              <a:off x="3135318" y="4941168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/>
                <a:t>aux</a:t>
              </a:r>
              <a:endParaRPr lang="es-MX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288CC4D-5A9F-4806-A109-45FF21E314CA}"/>
              </a:ext>
            </a:extLst>
          </p:cNvPr>
          <p:cNvGrpSpPr/>
          <p:nvPr/>
        </p:nvGrpSpPr>
        <p:grpSpPr>
          <a:xfrm>
            <a:off x="2411760" y="4365104"/>
            <a:ext cx="946093" cy="729372"/>
            <a:chOff x="3135318" y="4581128"/>
            <a:chExt cx="946093" cy="729372"/>
          </a:xfrm>
        </p:grpSpPr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2BB75C5-19B1-411E-AE81-5EF563182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1856512-A729-4203-AF3D-AC9823ECB24C}"/>
                </a:ext>
              </a:extLst>
            </p:cNvPr>
            <p:cNvSpPr txBox="1"/>
            <p:nvPr/>
          </p:nvSpPr>
          <p:spPr>
            <a:xfrm>
              <a:off x="3135318" y="4941168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anterior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070707E5-F12C-459E-B301-C8265FB7BBE8}"/>
              </a:ext>
            </a:extLst>
          </p:cNvPr>
          <p:cNvSpPr/>
          <p:nvPr/>
        </p:nvSpPr>
        <p:spPr>
          <a:xfrm>
            <a:off x="5652120" y="3645024"/>
            <a:ext cx="1835588" cy="1444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697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0.16979 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79 0.00231 L 0.33524 0.0039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6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0.15504 0.000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185E-6 L -0.17361 0.004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524 0.00393 L 0.4434 0.003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9" y="-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13021 -0.0002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157E6-23A1-47D5-A2BD-F7F961DD4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44016"/>
            <a:ext cx="7498080" cy="764704"/>
          </a:xfrm>
        </p:spPr>
        <p:txBody>
          <a:bodyPr>
            <a:normAutofit/>
          </a:bodyPr>
          <a:lstStyle/>
          <a:p>
            <a:r>
              <a:rPr lang="es-MX" dirty="0"/>
              <a:t>Elimina final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5724A2-1AAE-4D7C-9219-406F53D0A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908720"/>
            <a:ext cx="6350714" cy="546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2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7504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915816" y="25213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5004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2555776" y="5473632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CBA9A-54AF-4875-828A-30BF262B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elimina posición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14261-0122-4E59-9206-2CE8F4DF9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35562"/>
          </a:xfrm>
        </p:spPr>
        <p:txBody>
          <a:bodyPr/>
          <a:lstStyle/>
          <a:p>
            <a:r>
              <a:rPr lang="es-MX" dirty="0"/>
              <a:t>Elimina por posición</a:t>
            </a:r>
          </a:p>
          <a:p>
            <a:pPr lvl="1"/>
            <a:r>
              <a:rPr lang="es-MX" dirty="0"/>
              <a:t>Se recorre la lista para llegar a la posición</a:t>
            </a:r>
          </a:p>
          <a:p>
            <a:pPr lvl="1"/>
            <a:r>
              <a:rPr lang="es-MX" dirty="0"/>
              <a:t>El nodo a borrar es apuntado por un auxiliar</a:t>
            </a:r>
          </a:p>
          <a:p>
            <a:pPr lvl="1"/>
            <a:r>
              <a:rPr lang="es-MX" dirty="0"/>
              <a:t>El nodo anterior apunta al siguiente del auxiliar </a:t>
            </a:r>
          </a:p>
        </p:txBody>
      </p:sp>
      <p:grpSp>
        <p:nvGrpSpPr>
          <p:cNvPr id="23" name="67 Grupo">
            <a:extLst>
              <a:ext uri="{FF2B5EF4-FFF2-40B4-BE49-F238E27FC236}">
                <a16:creationId xmlns:a16="http://schemas.microsoft.com/office/drawing/2014/main" id="{C0310A4E-E447-4F32-AC06-B05C3AD63CF0}"/>
              </a:ext>
            </a:extLst>
          </p:cNvPr>
          <p:cNvGrpSpPr/>
          <p:nvPr/>
        </p:nvGrpSpPr>
        <p:grpSpPr>
          <a:xfrm>
            <a:off x="1908920" y="4355812"/>
            <a:ext cx="1489880" cy="571504"/>
            <a:chOff x="2796368" y="3571876"/>
            <a:chExt cx="1489880" cy="571504"/>
          </a:xfrm>
        </p:grpSpPr>
        <p:sp>
          <p:nvSpPr>
            <p:cNvPr id="24" name="65 Rectángulo">
              <a:extLst>
                <a:ext uri="{FF2B5EF4-FFF2-40B4-BE49-F238E27FC236}">
                  <a16:creationId xmlns:a16="http://schemas.microsoft.com/office/drawing/2014/main" id="{C5AA536F-5A07-4BBF-AD2E-5FE5BAFC9042}"/>
                </a:ext>
              </a:extLst>
            </p:cNvPr>
            <p:cNvSpPr/>
            <p:nvPr/>
          </p:nvSpPr>
          <p:spPr>
            <a:xfrm>
              <a:off x="3428992" y="3571876"/>
              <a:ext cx="857256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tx1"/>
                  </a:solidFill>
                </a:rPr>
                <a:t>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66 Conector recto de flecha">
              <a:extLst>
                <a:ext uri="{FF2B5EF4-FFF2-40B4-BE49-F238E27FC236}">
                  <a16:creationId xmlns:a16="http://schemas.microsoft.com/office/drawing/2014/main" id="{56CE2C22-72DE-426C-86F7-31D381BBDC00}"/>
                </a:ext>
              </a:extLst>
            </p:cNvPr>
            <p:cNvCxnSpPr/>
            <p:nvPr/>
          </p:nvCxnSpPr>
          <p:spPr>
            <a:xfrm>
              <a:off x="2796368" y="3857628"/>
              <a:ext cx="642942" cy="158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27 Grupo">
            <a:extLst>
              <a:ext uri="{FF2B5EF4-FFF2-40B4-BE49-F238E27FC236}">
                <a16:creationId xmlns:a16="http://schemas.microsoft.com/office/drawing/2014/main" id="{82CEDFFA-9A35-4FA0-A3A7-11D0D93FEA03}"/>
              </a:ext>
            </a:extLst>
          </p:cNvPr>
          <p:cNvGrpSpPr/>
          <p:nvPr/>
        </p:nvGrpSpPr>
        <p:grpSpPr>
          <a:xfrm>
            <a:off x="7128900" y="4426680"/>
            <a:ext cx="153988" cy="428628"/>
            <a:chOff x="1570810" y="2072472"/>
            <a:chExt cx="153988" cy="428628"/>
          </a:xfrm>
        </p:grpSpPr>
        <p:cxnSp>
          <p:nvCxnSpPr>
            <p:cNvPr id="27" name="71 Conector recto">
              <a:extLst>
                <a:ext uri="{FF2B5EF4-FFF2-40B4-BE49-F238E27FC236}">
                  <a16:creationId xmlns:a16="http://schemas.microsoft.com/office/drawing/2014/main" id="{D3016D9A-1706-452E-BABE-B30311B31847}"/>
                </a:ext>
              </a:extLst>
            </p:cNvPr>
            <p:cNvCxnSpPr/>
            <p:nvPr/>
          </p:nvCxnSpPr>
          <p:spPr>
            <a:xfrm rot="5400000" flipH="1" flipV="1">
              <a:off x="1357290" y="2285992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72 Conector recto">
              <a:extLst>
                <a:ext uri="{FF2B5EF4-FFF2-40B4-BE49-F238E27FC236}">
                  <a16:creationId xmlns:a16="http://schemas.microsoft.com/office/drawing/2014/main" id="{DD76A221-6578-4F86-B40D-23792B1F9C69}"/>
                </a:ext>
              </a:extLst>
            </p:cNvPr>
            <p:cNvCxnSpPr/>
            <p:nvPr/>
          </p:nvCxnSpPr>
          <p:spPr>
            <a:xfrm rot="5400000" flipH="1" flipV="1">
              <a:off x="1617641" y="2321711"/>
              <a:ext cx="203996" cy="1031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70 Conector recto de flecha">
            <a:extLst>
              <a:ext uri="{FF2B5EF4-FFF2-40B4-BE49-F238E27FC236}">
                <a16:creationId xmlns:a16="http://schemas.microsoft.com/office/drawing/2014/main" id="{BDF14492-4C11-4AD4-B4B9-25935E564A10}"/>
              </a:ext>
            </a:extLst>
          </p:cNvPr>
          <p:cNvCxnSpPr>
            <a:cxnSpLocks/>
          </p:cNvCxnSpPr>
          <p:nvPr/>
        </p:nvCxnSpPr>
        <p:spPr>
          <a:xfrm>
            <a:off x="6445424" y="4639406"/>
            <a:ext cx="714380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3 Rectángulo">
            <a:extLst>
              <a:ext uri="{FF2B5EF4-FFF2-40B4-BE49-F238E27FC236}">
                <a16:creationId xmlns:a16="http://schemas.microsoft.com/office/drawing/2014/main" id="{EFA29FD3-CAD7-45C3-B4F6-A21140E6B692}"/>
              </a:ext>
            </a:extLst>
          </p:cNvPr>
          <p:cNvSpPr/>
          <p:nvPr/>
        </p:nvSpPr>
        <p:spPr>
          <a:xfrm>
            <a:off x="5581328" y="4355812"/>
            <a:ext cx="867574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2" name="76 Conector recto de flecha">
            <a:extLst>
              <a:ext uri="{FF2B5EF4-FFF2-40B4-BE49-F238E27FC236}">
                <a16:creationId xmlns:a16="http://schemas.microsoft.com/office/drawing/2014/main" id="{B8ABFDE5-D640-4826-9BA6-D709C12AA5A0}"/>
              </a:ext>
            </a:extLst>
          </p:cNvPr>
          <p:cNvCxnSpPr/>
          <p:nvPr/>
        </p:nvCxnSpPr>
        <p:spPr>
          <a:xfrm>
            <a:off x="4861248" y="4639976"/>
            <a:ext cx="714380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66 Conector recto de flecha">
            <a:extLst>
              <a:ext uri="{FF2B5EF4-FFF2-40B4-BE49-F238E27FC236}">
                <a16:creationId xmlns:a16="http://schemas.microsoft.com/office/drawing/2014/main" id="{567DCB71-51FA-4538-A659-78312D389330}"/>
              </a:ext>
            </a:extLst>
          </p:cNvPr>
          <p:cNvCxnSpPr/>
          <p:nvPr/>
        </p:nvCxnSpPr>
        <p:spPr>
          <a:xfrm>
            <a:off x="3421088" y="4641564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E04A76E-DFE8-47B4-9BAF-E369C42FDA42}"/>
              </a:ext>
            </a:extLst>
          </p:cNvPr>
          <p:cNvSpPr txBox="1"/>
          <p:nvPr/>
        </p:nvSpPr>
        <p:spPr>
          <a:xfrm>
            <a:off x="1656292" y="4211796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Lista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7CAB51E-2453-496E-8C6A-6194E568299B}"/>
              </a:ext>
            </a:extLst>
          </p:cNvPr>
          <p:cNvGrpSpPr/>
          <p:nvPr/>
        </p:nvGrpSpPr>
        <p:grpSpPr>
          <a:xfrm>
            <a:off x="2699792" y="4962095"/>
            <a:ext cx="513282" cy="729372"/>
            <a:chOff x="3135318" y="4581128"/>
            <a:chExt cx="513282" cy="729372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BAD7349-955A-4208-A849-FA7C8A2A9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845EDD-8095-41F4-BCF6-952F2D92795A}"/>
                </a:ext>
              </a:extLst>
            </p:cNvPr>
            <p:cNvSpPr txBox="1"/>
            <p:nvPr/>
          </p:nvSpPr>
          <p:spPr>
            <a:xfrm>
              <a:off x="3135318" y="4941168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err="1"/>
                <a:t>aux</a:t>
              </a:r>
              <a:endParaRPr lang="es-MX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288CC4D-5A9F-4806-A109-45FF21E314CA}"/>
              </a:ext>
            </a:extLst>
          </p:cNvPr>
          <p:cNvGrpSpPr/>
          <p:nvPr/>
        </p:nvGrpSpPr>
        <p:grpSpPr>
          <a:xfrm>
            <a:off x="2699792" y="4934242"/>
            <a:ext cx="946093" cy="729372"/>
            <a:chOff x="3135318" y="4581128"/>
            <a:chExt cx="946093" cy="729372"/>
          </a:xfrm>
        </p:grpSpPr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2BB75C5-19B1-411E-AE81-5EF563182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342" y="4581128"/>
              <a:ext cx="0" cy="43204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1856512-A729-4203-AF3D-AC9823ECB24C}"/>
                </a:ext>
              </a:extLst>
            </p:cNvPr>
            <p:cNvSpPr txBox="1"/>
            <p:nvPr/>
          </p:nvSpPr>
          <p:spPr>
            <a:xfrm>
              <a:off x="3135318" y="4941168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anterior</a:t>
              </a: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EF844F6-B344-44EC-AB0B-D3A2AF62E125}"/>
              </a:ext>
            </a:extLst>
          </p:cNvPr>
          <p:cNvCxnSpPr>
            <a:cxnSpLocks/>
          </p:cNvCxnSpPr>
          <p:nvPr/>
        </p:nvCxnSpPr>
        <p:spPr>
          <a:xfrm>
            <a:off x="3398800" y="4653136"/>
            <a:ext cx="218252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65 Rectángulo">
            <a:extLst>
              <a:ext uri="{FF2B5EF4-FFF2-40B4-BE49-F238E27FC236}">
                <a16:creationId xmlns:a16="http://schemas.microsoft.com/office/drawing/2014/main" id="{FC443E7E-2A1B-4DF1-8AFD-FF75DC264569}"/>
              </a:ext>
            </a:extLst>
          </p:cNvPr>
          <p:cNvSpPr/>
          <p:nvPr/>
        </p:nvSpPr>
        <p:spPr>
          <a:xfrm>
            <a:off x="4053712" y="4355812"/>
            <a:ext cx="85725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B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C5EB59-D550-4F17-97BC-FA0FB9F661DB}"/>
              </a:ext>
            </a:extLst>
          </p:cNvPr>
          <p:cNvSpPr/>
          <p:nvPr/>
        </p:nvSpPr>
        <p:spPr>
          <a:xfrm>
            <a:off x="3851920" y="4941168"/>
            <a:ext cx="1274166" cy="1347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69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0.17466 -0.000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3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0.00243 0.094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72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27 -3.7037E-7 L 0.17674 0.0814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407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Ejemplos de eliminación</a:t>
            </a:r>
            <a:endParaRPr lang="es-ES" dirty="0"/>
          </a:p>
        </p:txBody>
      </p:sp>
      <p:grpSp>
        <p:nvGrpSpPr>
          <p:cNvPr id="8" name="7 Grupo"/>
          <p:cNvGrpSpPr/>
          <p:nvPr/>
        </p:nvGrpSpPr>
        <p:grpSpPr>
          <a:xfrm>
            <a:off x="1043608" y="1484784"/>
            <a:ext cx="7850507" cy="4094956"/>
            <a:chOff x="1043608" y="1484784"/>
            <a:chExt cx="7850507" cy="409495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7854" y="1484784"/>
              <a:ext cx="7656261" cy="4094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4 Elipse"/>
            <p:cNvSpPr/>
            <p:nvPr/>
          </p:nvSpPr>
          <p:spPr>
            <a:xfrm>
              <a:off x="1043608" y="2010718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5 Elipse"/>
            <p:cNvSpPr/>
            <p:nvPr/>
          </p:nvSpPr>
          <p:spPr>
            <a:xfrm>
              <a:off x="3347864" y="3068960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6 Elipse"/>
            <p:cNvSpPr/>
            <p:nvPr/>
          </p:nvSpPr>
          <p:spPr>
            <a:xfrm>
              <a:off x="5652120" y="4293096"/>
              <a:ext cx="2304256" cy="554186"/>
            </a:xfrm>
            <a:prstGeom prst="ellipse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767147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AC0F9-601E-43B7-A85A-529BDDD87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74638"/>
            <a:ext cx="7498080" cy="1143000"/>
          </a:xfrm>
        </p:spPr>
        <p:txBody>
          <a:bodyPr/>
          <a:lstStyle/>
          <a:p>
            <a:pPr algn="ctr"/>
            <a:r>
              <a:rPr lang="es-MX" dirty="0"/>
              <a:t>Ejercicio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16E9C-0AAF-4396-89E9-FC028A9C6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Deberás agregar la función elimina posición, la cual deberá recibir como parámetros, la lista y la posición del elemento a eliminar dentro de ella</a:t>
            </a:r>
          </a:p>
        </p:txBody>
      </p:sp>
      <p:pic>
        <p:nvPicPr>
          <p:cNvPr id="1026" name="Picture 2" descr="Resultado de imagen para programando">
            <a:extLst>
              <a:ext uri="{FF2B5EF4-FFF2-40B4-BE49-F238E27FC236}">
                <a16:creationId xmlns:a16="http://schemas.microsoft.com/office/drawing/2014/main" id="{7A9243DB-CF8B-4D71-BC03-A52A3E8A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2388096" cy="237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574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3C6AE-E5E8-466C-9C78-2640ABC79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Operación frente y atrás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80AB5-74CC-4582-91E7-F904E9E54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Frente</a:t>
            </a:r>
          </a:p>
          <a:p>
            <a:r>
              <a:rPr lang="es-MX" dirty="0"/>
              <a:t>Devuelve el dato que se encuentra al inicio de la lista</a:t>
            </a:r>
          </a:p>
          <a:p>
            <a:endParaRPr lang="es-MX" dirty="0"/>
          </a:p>
          <a:p>
            <a:r>
              <a:rPr lang="es-MX" dirty="0"/>
              <a:t>Atrás</a:t>
            </a:r>
          </a:p>
          <a:p>
            <a:r>
              <a:rPr lang="es-MX" dirty="0"/>
              <a:t>Devuelve el dato en el último nodo de la lista</a:t>
            </a:r>
          </a:p>
        </p:txBody>
      </p:sp>
    </p:spTree>
    <p:extLst>
      <p:ext uri="{BB962C8B-B14F-4D97-AF65-F5344CB8AC3E}">
        <p14:creationId xmlns:p14="http://schemas.microsoft.com/office/powerpoint/2010/main" val="4191951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7B525-2AF5-4802-B604-257248CF3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Frente y Atrás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B7039E-1FCC-4BDF-B931-6D007E251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145" y="1319966"/>
            <a:ext cx="4914071" cy="500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827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Modifica el código de las listas para que los elementos se inserten en orden, es decir que se ubique la posición a insertar el valor de manera que al insertarlo las lista quede ordenada crecientemente.</a:t>
            </a:r>
          </a:p>
          <a:p>
            <a:pPr lvl="1">
              <a:lnSpc>
                <a:spcPct val="90000"/>
              </a:lnSpc>
            </a:pPr>
            <a:endParaRPr lang="es-MX" sz="2400" dirty="0"/>
          </a:p>
          <a:p>
            <a:pPr marL="82296" indent="0">
              <a:buNone/>
            </a:pPr>
            <a:endParaRPr lang="es-MX" dirty="0"/>
          </a:p>
        </p:txBody>
      </p:sp>
      <p:pic>
        <p:nvPicPr>
          <p:cNvPr id="2052" name="Picture 4" descr="Imagen relacionada">
            <a:extLst>
              <a:ext uri="{FF2B5EF4-FFF2-40B4-BE49-F238E27FC236}">
                <a16:creationId xmlns:a16="http://schemas.microsoft.com/office/drawing/2014/main" id="{5019BA4F-02E6-4466-8D81-C0F8F6C20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42775"/>
            <a:ext cx="2260565" cy="236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497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B643A-1B2F-4950-B105-C92C98C6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Listas doblemente ligadas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94FAC-5900-4EAA-BDE7-2D20CB994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es-MX" dirty="0"/>
              <a:t>Las listas doblemente ligadas, utilizan dos apuntadores para agilizar las inserciones y borrados.</a:t>
            </a:r>
          </a:p>
          <a:p>
            <a:r>
              <a:rPr lang="es-MX" dirty="0"/>
              <a:t>Mantienen dos apuntadores, el siguiente y el anterior</a:t>
            </a:r>
          </a:p>
        </p:txBody>
      </p:sp>
      <p:sp>
        <p:nvSpPr>
          <p:cNvPr id="19" name="65 Rectángulo">
            <a:extLst>
              <a:ext uri="{FF2B5EF4-FFF2-40B4-BE49-F238E27FC236}">
                <a16:creationId xmlns:a16="http://schemas.microsoft.com/office/drawing/2014/main" id="{6CAC41A3-CCAA-4BB8-A188-2C470B1D68D7}"/>
              </a:ext>
            </a:extLst>
          </p:cNvPr>
          <p:cNvSpPr/>
          <p:nvPr/>
        </p:nvSpPr>
        <p:spPr>
          <a:xfrm>
            <a:off x="3071016" y="4800572"/>
            <a:ext cx="85725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20" name="66 Conector recto de flecha">
            <a:extLst>
              <a:ext uri="{FF2B5EF4-FFF2-40B4-BE49-F238E27FC236}">
                <a16:creationId xmlns:a16="http://schemas.microsoft.com/office/drawing/2014/main" id="{303231C4-F335-4488-AF87-2BF705DE57E8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3499644" y="4442894"/>
            <a:ext cx="0" cy="35767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27 Grupo">
            <a:extLst>
              <a:ext uri="{FF2B5EF4-FFF2-40B4-BE49-F238E27FC236}">
                <a16:creationId xmlns:a16="http://schemas.microsoft.com/office/drawing/2014/main" id="{AE49D69A-0A57-468F-AD6B-0B499BEAC3EB}"/>
              </a:ext>
            </a:extLst>
          </p:cNvPr>
          <p:cNvGrpSpPr/>
          <p:nvPr/>
        </p:nvGrpSpPr>
        <p:grpSpPr>
          <a:xfrm>
            <a:off x="7658372" y="4872580"/>
            <a:ext cx="153988" cy="428628"/>
            <a:chOff x="1570810" y="2072472"/>
            <a:chExt cx="153988" cy="428628"/>
          </a:xfrm>
        </p:grpSpPr>
        <p:cxnSp>
          <p:nvCxnSpPr>
            <p:cNvPr id="22" name="71 Conector recto">
              <a:extLst>
                <a:ext uri="{FF2B5EF4-FFF2-40B4-BE49-F238E27FC236}">
                  <a16:creationId xmlns:a16="http://schemas.microsoft.com/office/drawing/2014/main" id="{5975FBBE-1857-4716-B0CA-8C35D554A2A9}"/>
                </a:ext>
              </a:extLst>
            </p:cNvPr>
            <p:cNvCxnSpPr/>
            <p:nvPr/>
          </p:nvCxnSpPr>
          <p:spPr>
            <a:xfrm rot="5400000" flipH="1" flipV="1">
              <a:off x="1357290" y="2285992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72 Conector recto">
              <a:extLst>
                <a:ext uri="{FF2B5EF4-FFF2-40B4-BE49-F238E27FC236}">
                  <a16:creationId xmlns:a16="http://schemas.microsoft.com/office/drawing/2014/main" id="{C7947835-2D41-4957-A314-17C24C7AD64C}"/>
                </a:ext>
              </a:extLst>
            </p:cNvPr>
            <p:cNvCxnSpPr/>
            <p:nvPr/>
          </p:nvCxnSpPr>
          <p:spPr>
            <a:xfrm rot="5400000" flipH="1" flipV="1">
              <a:off x="1617641" y="2321711"/>
              <a:ext cx="203996" cy="1031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33 Rectángulo">
            <a:extLst>
              <a:ext uri="{FF2B5EF4-FFF2-40B4-BE49-F238E27FC236}">
                <a16:creationId xmlns:a16="http://schemas.microsoft.com/office/drawing/2014/main" id="{F987370D-5040-4460-A7A9-FF446C54AA68}"/>
              </a:ext>
            </a:extLst>
          </p:cNvPr>
          <p:cNvSpPr/>
          <p:nvPr/>
        </p:nvSpPr>
        <p:spPr>
          <a:xfrm>
            <a:off x="6110800" y="4800572"/>
            <a:ext cx="867574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9" name="65 Rectángulo">
            <a:extLst>
              <a:ext uri="{FF2B5EF4-FFF2-40B4-BE49-F238E27FC236}">
                <a16:creationId xmlns:a16="http://schemas.microsoft.com/office/drawing/2014/main" id="{2FF594D1-83A2-47D2-AE09-72CB2AFE9FE8}"/>
              </a:ext>
            </a:extLst>
          </p:cNvPr>
          <p:cNvSpPr/>
          <p:nvPr/>
        </p:nvSpPr>
        <p:spPr>
          <a:xfrm>
            <a:off x="4583184" y="4800572"/>
            <a:ext cx="85725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B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0" name="66 Conector recto de flecha">
            <a:extLst>
              <a:ext uri="{FF2B5EF4-FFF2-40B4-BE49-F238E27FC236}">
                <a16:creationId xmlns:a16="http://schemas.microsoft.com/office/drawing/2014/main" id="{08F73328-438F-40CE-A2AF-7CD94D7342BC}"/>
              </a:ext>
            </a:extLst>
          </p:cNvPr>
          <p:cNvCxnSpPr/>
          <p:nvPr/>
        </p:nvCxnSpPr>
        <p:spPr>
          <a:xfrm>
            <a:off x="3950560" y="4944588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D273C64-EA82-4D8C-8404-E9775401DF3B}"/>
              </a:ext>
            </a:extLst>
          </p:cNvPr>
          <p:cNvSpPr txBox="1"/>
          <p:nvPr/>
        </p:nvSpPr>
        <p:spPr>
          <a:xfrm>
            <a:off x="3193310" y="407707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Lista</a:t>
            </a:r>
          </a:p>
        </p:txBody>
      </p:sp>
      <p:cxnSp>
        <p:nvCxnSpPr>
          <p:cNvPr id="32" name="66 Conector recto de flecha">
            <a:extLst>
              <a:ext uri="{FF2B5EF4-FFF2-40B4-BE49-F238E27FC236}">
                <a16:creationId xmlns:a16="http://schemas.microsoft.com/office/drawing/2014/main" id="{CE198CCE-6EA6-438F-8A4F-4ED5EBE1FA05}"/>
              </a:ext>
            </a:extLst>
          </p:cNvPr>
          <p:cNvCxnSpPr>
            <a:cxnSpLocks/>
          </p:cNvCxnSpPr>
          <p:nvPr/>
        </p:nvCxnSpPr>
        <p:spPr>
          <a:xfrm flipH="1">
            <a:off x="3950560" y="5227836"/>
            <a:ext cx="63262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66 Conector recto de flecha">
            <a:extLst>
              <a:ext uri="{FF2B5EF4-FFF2-40B4-BE49-F238E27FC236}">
                <a16:creationId xmlns:a16="http://schemas.microsoft.com/office/drawing/2014/main" id="{8AF57E44-1110-4C11-A565-66918F138CB9}"/>
              </a:ext>
            </a:extLst>
          </p:cNvPr>
          <p:cNvCxnSpPr/>
          <p:nvPr/>
        </p:nvCxnSpPr>
        <p:spPr>
          <a:xfrm>
            <a:off x="5467858" y="4944588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66 Conector recto de flecha">
            <a:extLst>
              <a:ext uri="{FF2B5EF4-FFF2-40B4-BE49-F238E27FC236}">
                <a16:creationId xmlns:a16="http://schemas.microsoft.com/office/drawing/2014/main" id="{C594BCC2-11D5-4B8F-BA2D-8151B01C530C}"/>
              </a:ext>
            </a:extLst>
          </p:cNvPr>
          <p:cNvCxnSpPr>
            <a:cxnSpLocks/>
          </p:cNvCxnSpPr>
          <p:nvPr/>
        </p:nvCxnSpPr>
        <p:spPr>
          <a:xfrm flipH="1">
            <a:off x="5467858" y="5227836"/>
            <a:ext cx="63262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66 Conector recto de flecha">
            <a:extLst>
              <a:ext uri="{FF2B5EF4-FFF2-40B4-BE49-F238E27FC236}">
                <a16:creationId xmlns:a16="http://schemas.microsoft.com/office/drawing/2014/main" id="{7336938E-F1A1-4ED4-8264-44C7C222BC12}"/>
              </a:ext>
            </a:extLst>
          </p:cNvPr>
          <p:cNvCxnSpPr/>
          <p:nvPr/>
        </p:nvCxnSpPr>
        <p:spPr>
          <a:xfrm>
            <a:off x="6978446" y="5088604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66 Conector recto de flecha">
            <a:extLst>
              <a:ext uri="{FF2B5EF4-FFF2-40B4-BE49-F238E27FC236}">
                <a16:creationId xmlns:a16="http://schemas.microsoft.com/office/drawing/2014/main" id="{CD9C2352-298E-4DEC-A879-C30E6B838F54}"/>
              </a:ext>
            </a:extLst>
          </p:cNvPr>
          <p:cNvCxnSpPr>
            <a:cxnSpLocks/>
          </p:cNvCxnSpPr>
          <p:nvPr/>
        </p:nvCxnSpPr>
        <p:spPr>
          <a:xfrm flipH="1">
            <a:off x="2427208" y="5083474"/>
            <a:ext cx="63262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27 Grupo">
            <a:extLst>
              <a:ext uri="{FF2B5EF4-FFF2-40B4-BE49-F238E27FC236}">
                <a16:creationId xmlns:a16="http://schemas.microsoft.com/office/drawing/2014/main" id="{8D2F1C59-A197-421E-A0D1-45EEE8B4BF1C}"/>
              </a:ext>
            </a:extLst>
          </p:cNvPr>
          <p:cNvGrpSpPr/>
          <p:nvPr/>
        </p:nvGrpSpPr>
        <p:grpSpPr>
          <a:xfrm rot="10800000">
            <a:off x="2274808" y="4869160"/>
            <a:ext cx="153988" cy="428628"/>
            <a:chOff x="1570810" y="2072472"/>
            <a:chExt cx="153988" cy="428628"/>
          </a:xfrm>
        </p:grpSpPr>
        <p:cxnSp>
          <p:nvCxnSpPr>
            <p:cNvPr id="43" name="71 Conector recto">
              <a:extLst>
                <a:ext uri="{FF2B5EF4-FFF2-40B4-BE49-F238E27FC236}">
                  <a16:creationId xmlns:a16="http://schemas.microsoft.com/office/drawing/2014/main" id="{40371B61-5146-4647-AE9E-9B29F64A43D0}"/>
                </a:ext>
              </a:extLst>
            </p:cNvPr>
            <p:cNvCxnSpPr/>
            <p:nvPr/>
          </p:nvCxnSpPr>
          <p:spPr>
            <a:xfrm rot="5400000" flipH="1" flipV="1">
              <a:off x="1357290" y="2285992"/>
              <a:ext cx="428628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72 Conector recto">
              <a:extLst>
                <a:ext uri="{FF2B5EF4-FFF2-40B4-BE49-F238E27FC236}">
                  <a16:creationId xmlns:a16="http://schemas.microsoft.com/office/drawing/2014/main" id="{4B80EEA7-1C33-4933-BF07-971738751A02}"/>
                </a:ext>
              </a:extLst>
            </p:cNvPr>
            <p:cNvCxnSpPr/>
            <p:nvPr/>
          </p:nvCxnSpPr>
          <p:spPr>
            <a:xfrm rot="5400000" flipH="1" flipV="1">
              <a:off x="1617641" y="2321711"/>
              <a:ext cx="203996" cy="1031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05769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DC6F-260B-4314-A551-9DB3F897C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Listas doblemente ligadas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24A90-7FDC-459D-B92C-87CEB5C36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447800"/>
            <a:ext cx="7498080" cy="4800600"/>
          </a:xfrm>
        </p:spPr>
        <p:txBody>
          <a:bodyPr/>
          <a:lstStyle/>
          <a:p>
            <a:r>
              <a:rPr lang="es-MX" dirty="0"/>
              <a:t>Estructura para una lista doblemente ligada.</a:t>
            </a:r>
          </a:p>
          <a:p>
            <a:endParaRPr lang="es-MX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B30163-82F0-4B26-B67E-36B89D864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548" y="2574671"/>
            <a:ext cx="5550844" cy="254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0616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95384-0F0A-46DC-8E1B-9EBA6B50C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Listas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AC432-D067-459F-8C83-3179178EB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listas son la estructura de datos clave, que no tiene restricciones y  a partir de la cual se obtienen otras agregando restricciones al insertar o borrar</a:t>
            </a:r>
          </a:p>
          <a:p>
            <a:pPr lvl="1"/>
            <a:r>
              <a:rPr lang="es-MX" dirty="0"/>
              <a:t>Pilas</a:t>
            </a:r>
          </a:p>
          <a:p>
            <a:pPr lvl="2"/>
            <a:r>
              <a:rPr lang="es-MX" dirty="0"/>
              <a:t>Solo se inserta al final y se borra del final</a:t>
            </a:r>
          </a:p>
          <a:p>
            <a:pPr lvl="1"/>
            <a:r>
              <a:rPr lang="es-MX" dirty="0"/>
              <a:t>Filas</a:t>
            </a:r>
          </a:p>
          <a:p>
            <a:pPr lvl="2"/>
            <a:r>
              <a:rPr lang="es-MX" dirty="0"/>
              <a:t>Se inserta por el final y se borra del inicio</a:t>
            </a:r>
          </a:p>
        </p:txBody>
      </p:sp>
    </p:spTree>
    <p:extLst>
      <p:ext uri="{BB962C8B-B14F-4D97-AF65-F5344CB8AC3E}">
        <p14:creationId xmlns:p14="http://schemas.microsoft.com/office/powerpoint/2010/main" val="12984786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33264" y="1576536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/>
              <a:t>Peñaloza E; Fundamentos de Programación C / C++. Alfa Omega Grupo Editor 2004. </a:t>
            </a:r>
          </a:p>
          <a:p>
            <a:endParaRPr lang="es-ES" dirty="0"/>
          </a:p>
          <a:p>
            <a:r>
              <a:rPr lang="es-MX" dirty="0" err="1"/>
              <a:t>Joyanes</a:t>
            </a:r>
            <a:r>
              <a:rPr lang="es-MX" dirty="0"/>
              <a:t> L., Rodríguez B., </a:t>
            </a:r>
            <a:r>
              <a:rPr lang="es-MX" dirty="0" err="1"/>
              <a:t>Fernandez</a:t>
            </a:r>
            <a:r>
              <a:rPr lang="es-MX" dirty="0"/>
              <a:t> M. Fundamentos de Programación: Algoritmos y Estructuras de Datos y Objetos. McGraw-Hill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4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70182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B08600"/>
                </a:solidFill>
              </a:rPr>
              <a:t>Unidad de competencia V: Estructuras de Datos Dinámicas: Listas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77280" y="2564904"/>
            <a:ext cx="7859216" cy="3600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Objetivo:</a:t>
            </a:r>
            <a:endParaRPr lang="es-MX" sz="3300" dirty="0">
              <a:solidFill>
                <a:srgbClr val="00B050"/>
              </a:solidFill>
            </a:endParaRPr>
          </a:p>
          <a:p>
            <a:r>
              <a:rPr lang="es-MX" dirty="0"/>
              <a:t>Programar la estructura de datos dinámica Listas</a:t>
            </a:r>
          </a:p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/>
              <a:t>Definición de listas</a:t>
            </a:r>
          </a:p>
          <a:p>
            <a:r>
              <a:rPr lang="es-MX" dirty="0"/>
              <a:t>Operaciones en listas</a:t>
            </a:r>
          </a:p>
          <a:p>
            <a:r>
              <a:rPr lang="es-MX" dirty="0"/>
              <a:t>Aplicaciones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81377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B08600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5272" y="1484784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 err="1"/>
              <a:t>Deitel</a:t>
            </a:r>
            <a:r>
              <a:rPr lang="es-MX" dirty="0"/>
              <a:t> H, </a:t>
            </a:r>
            <a:r>
              <a:rPr lang="es-MX" dirty="0" err="1"/>
              <a:t>Deitel</a:t>
            </a:r>
            <a:r>
              <a:rPr lang="es-MX" dirty="0"/>
              <a:t> P. </a:t>
            </a:r>
          </a:p>
          <a:p>
            <a:pPr marL="82296" indent="0">
              <a:buNone/>
            </a:pPr>
            <a:r>
              <a:rPr lang="es-MX" dirty="0"/>
              <a:t>   C: </a:t>
            </a:r>
            <a:r>
              <a:rPr lang="es-MX" dirty="0" err="1"/>
              <a:t>How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program</a:t>
            </a:r>
            <a:r>
              <a:rPr lang="es-MX" dirty="0"/>
              <a:t>, </a:t>
            </a:r>
          </a:p>
          <a:p>
            <a:pPr marL="82296" indent="0">
              <a:buNone/>
            </a:pPr>
            <a:r>
              <a:rPr lang="es-MX" dirty="0"/>
              <a:t>   Prentice Hall 2015.</a:t>
            </a:r>
          </a:p>
          <a:p>
            <a:endParaRPr lang="es-MX" sz="10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MX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http://www.acm.uiuc.edu/webmonkeys/book/c_guide/</a:t>
            </a:r>
            <a:endParaRPr lang="es-MX" dirty="0"/>
          </a:p>
          <a:p>
            <a:endParaRPr lang="es-MX" sz="10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MX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http://www.gnu.org/software/gnu-c-manual/gnu-c-manual.html</a:t>
            </a:r>
            <a:endParaRPr lang="es-MX" dirty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5746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4624"/>
            <a:ext cx="7499176" cy="1371600"/>
          </a:xfrm>
        </p:spPr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28192"/>
            <a:ext cx="8208912" cy="4709120"/>
          </a:xfrm>
          <a:ln>
            <a:noFill/>
          </a:ln>
        </p:spPr>
        <p:txBody>
          <a:bodyPr>
            <a:noAutofit/>
          </a:bodyPr>
          <a:lstStyle/>
          <a:p>
            <a:r>
              <a:rPr lang="es-MX" dirty="0"/>
              <a:t>Este Material sirve para:</a:t>
            </a:r>
          </a:p>
          <a:p>
            <a:pPr lvl="1"/>
            <a:r>
              <a:rPr lang="es-MX" dirty="0"/>
              <a:t>Presentar la estructura de datos dinámica lista, que servirá posteriormente como base para programar pilas, filas y árboles. </a:t>
            </a:r>
          </a:p>
          <a:p>
            <a:pPr lvl="1"/>
            <a:r>
              <a:rPr lang="es-MX" dirty="0"/>
              <a:t>Abordar a fondo la manera en que se programa cada una de las operaciones de la lista: insertar, borrar, vacía, tamaño, frente y atrás.</a:t>
            </a:r>
          </a:p>
          <a:p>
            <a:pPr lvl="1"/>
            <a:r>
              <a:rPr lang="es-MX" dirty="0"/>
              <a:t>Se mencionan las operaciones básicas de memoria dinámica: </a:t>
            </a:r>
            <a:r>
              <a:rPr lang="es-MX" dirty="0" err="1"/>
              <a:t>calloc</a:t>
            </a:r>
            <a:r>
              <a:rPr lang="es-MX" dirty="0"/>
              <a:t> y free</a:t>
            </a:r>
          </a:p>
        </p:txBody>
      </p:sp>
    </p:spTree>
    <p:extLst>
      <p:ext uri="{BB962C8B-B14F-4D97-AF65-F5344CB8AC3E}">
        <p14:creationId xmlns:p14="http://schemas.microsoft.com/office/powerpoint/2010/main" val="31728819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600200"/>
            <a:ext cx="8208912" cy="4493096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s-MX" dirty="0"/>
              <a:t>En la unidad 5 se deben estudiar las estructuras de datos dinámicas: listas, pilas, filas y árboles en 10 horas teóricas y 30 de práctica.</a:t>
            </a:r>
          </a:p>
          <a:p>
            <a:r>
              <a:rPr lang="es-MX" dirty="0"/>
              <a:t>Se sugiere que para las listas que son la base para las demás, las diapositivas se revisen en 3 horas teóricas, y se realice la programación de la lista en 10 horas de práctica en sala de cómputo</a:t>
            </a:r>
            <a:r>
              <a:rPr lang="es-MX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532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9A9D9-DF57-4AAD-8FE4-D87CE032E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LISTAS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7C8D-A939-4A41-944A-ED1215405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lista enlazada, o simplemente LISTA, es una estructura de datos que permite almacenar los datos de manera organizada.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201D2E9-C20D-4E15-9820-940375DCC91A}"/>
              </a:ext>
            </a:extLst>
          </p:cNvPr>
          <p:cNvGrpSpPr/>
          <p:nvPr/>
        </p:nvGrpSpPr>
        <p:grpSpPr>
          <a:xfrm>
            <a:off x="1619942" y="4437112"/>
            <a:ext cx="6696474" cy="1080120"/>
            <a:chOff x="1619942" y="5117094"/>
            <a:chExt cx="3024066" cy="40013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F0F82DD-732C-47C8-893D-1241555C1DC0}"/>
                </a:ext>
              </a:extLst>
            </p:cNvPr>
            <p:cNvGrpSpPr/>
            <p:nvPr/>
          </p:nvGrpSpPr>
          <p:grpSpPr>
            <a:xfrm>
              <a:off x="1619942" y="5117094"/>
              <a:ext cx="747022" cy="400111"/>
              <a:chOff x="1619941" y="4869160"/>
              <a:chExt cx="1485579" cy="64804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E1A8F5E-0AB8-4A2E-9DA0-E17E04726CDF}"/>
                  </a:ext>
                </a:extLst>
              </p:cNvPr>
              <p:cNvSpPr/>
              <p:nvPr/>
            </p:nvSpPr>
            <p:spPr>
              <a:xfrm>
                <a:off x="1619941" y="4869160"/>
                <a:ext cx="747022" cy="64804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/>
                  <a:t>Datos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9610459-C1ED-4FF6-8B53-2103D4BD7E33}"/>
                  </a:ext>
                </a:extLst>
              </p:cNvPr>
              <p:cNvSpPr/>
              <p:nvPr/>
            </p:nvSpPr>
            <p:spPr>
              <a:xfrm>
                <a:off x="2366963" y="4869160"/>
                <a:ext cx="260821" cy="64804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4A0F8186-F8BE-4229-9A54-BF6357B2D3AC}"/>
                  </a:ext>
                </a:extLst>
              </p:cNvPr>
              <p:cNvCxnSpPr/>
              <p:nvPr/>
            </p:nvCxnSpPr>
            <p:spPr>
              <a:xfrm>
                <a:off x="2475303" y="5170476"/>
                <a:ext cx="630217" cy="78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375B68D-7F76-4F24-A0C3-9622E2A976C5}"/>
                </a:ext>
              </a:extLst>
            </p:cNvPr>
            <p:cNvGrpSpPr/>
            <p:nvPr/>
          </p:nvGrpSpPr>
          <p:grpSpPr>
            <a:xfrm>
              <a:off x="2339752" y="5117121"/>
              <a:ext cx="747022" cy="400111"/>
              <a:chOff x="1619941" y="4869160"/>
              <a:chExt cx="1485579" cy="64804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2D5BF41-E842-41AD-83C4-471497DEA70C}"/>
                  </a:ext>
                </a:extLst>
              </p:cNvPr>
              <p:cNvSpPr/>
              <p:nvPr/>
            </p:nvSpPr>
            <p:spPr>
              <a:xfrm>
                <a:off x="1619941" y="4869160"/>
                <a:ext cx="747022" cy="64804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/>
                  <a:t>Datos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BDCEBE-3AE2-4ACB-8A44-DCB2E30ECF29}"/>
                  </a:ext>
                </a:extLst>
              </p:cNvPr>
              <p:cNvSpPr/>
              <p:nvPr/>
            </p:nvSpPr>
            <p:spPr>
              <a:xfrm>
                <a:off x="2366963" y="4869160"/>
                <a:ext cx="260821" cy="64804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14704FD-9000-46C3-A7C1-83100C105469}"/>
                  </a:ext>
                </a:extLst>
              </p:cNvPr>
              <p:cNvCxnSpPr/>
              <p:nvPr/>
            </p:nvCxnSpPr>
            <p:spPr>
              <a:xfrm>
                <a:off x="2475303" y="5170476"/>
                <a:ext cx="630217" cy="78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8FB3700-9F27-4A60-86E8-CC7BFCBF29B8}"/>
                </a:ext>
              </a:extLst>
            </p:cNvPr>
            <p:cNvGrpSpPr/>
            <p:nvPr/>
          </p:nvGrpSpPr>
          <p:grpSpPr>
            <a:xfrm>
              <a:off x="3059832" y="5117121"/>
              <a:ext cx="747022" cy="400111"/>
              <a:chOff x="1619941" y="4869160"/>
              <a:chExt cx="1485579" cy="648046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DA90CEB-C2C8-4C31-B812-F7C6A2318CA2}"/>
                  </a:ext>
                </a:extLst>
              </p:cNvPr>
              <p:cNvSpPr/>
              <p:nvPr/>
            </p:nvSpPr>
            <p:spPr>
              <a:xfrm>
                <a:off x="1619941" y="4869160"/>
                <a:ext cx="747022" cy="64804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/>
                  <a:t>Datos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DB055FD-8CA3-4A7F-B85B-58E01D7BD64A}"/>
                  </a:ext>
                </a:extLst>
              </p:cNvPr>
              <p:cNvSpPr/>
              <p:nvPr/>
            </p:nvSpPr>
            <p:spPr>
              <a:xfrm>
                <a:off x="2366963" y="4869160"/>
                <a:ext cx="260821" cy="64804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932213F-AD88-4E2F-9FC9-5FD33789CEEF}"/>
                  </a:ext>
                </a:extLst>
              </p:cNvPr>
              <p:cNvCxnSpPr/>
              <p:nvPr/>
            </p:nvCxnSpPr>
            <p:spPr>
              <a:xfrm>
                <a:off x="2475303" y="5170476"/>
                <a:ext cx="630217" cy="78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784150-488C-4B94-A340-27F9021CC80C}"/>
                </a:ext>
              </a:extLst>
            </p:cNvPr>
            <p:cNvSpPr/>
            <p:nvPr/>
          </p:nvSpPr>
          <p:spPr>
            <a:xfrm>
              <a:off x="3779912" y="5117121"/>
              <a:ext cx="375639" cy="4001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Datos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EA3EB2-CAAC-4F29-8F5D-D69A600AF12B}"/>
                </a:ext>
              </a:extLst>
            </p:cNvPr>
            <p:cNvSpPr/>
            <p:nvPr/>
          </p:nvSpPr>
          <p:spPr>
            <a:xfrm>
              <a:off x="4155551" y="5117121"/>
              <a:ext cx="131154" cy="40011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1E547730-5E96-4FA0-9ACF-FA6FF1E1C0B1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4286705" y="5317177"/>
              <a:ext cx="240228" cy="200028"/>
            </a:xfrm>
            <a:prstGeom prst="bentConnector3">
              <a:avLst>
                <a:gd name="adj1" fmla="val 9297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43F123E-41A6-40B5-B05B-7E0BE37779F0}"/>
                </a:ext>
              </a:extLst>
            </p:cNvPr>
            <p:cNvCxnSpPr>
              <a:cxnSpLocks/>
            </p:cNvCxnSpPr>
            <p:nvPr/>
          </p:nvCxnSpPr>
          <p:spPr>
            <a:xfrm>
              <a:off x="4384294" y="5445224"/>
              <a:ext cx="2597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E30C1A9-4981-459C-82C2-016E89CAA6BB}"/>
                </a:ext>
              </a:extLst>
            </p:cNvPr>
            <p:cNvCxnSpPr>
              <a:cxnSpLocks/>
            </p:cNvCxnSpPr>
            <p:nvPr/>
          </p:nvCxnSpPr>
          <p:spPr>
            <a:xfrm>
              <a:off x="4427984" y="5517232"/>
              <a:ext cx="18770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0902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9A9D9-DF57-4AAD-8FE4-D87CE032E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LISTAS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7C8D-A939-4A41-944A-ED1215405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es-MX" dirty="0"/>
              <a:t>Es enlazada porque cada elemento apunta al siguiente elemento.</a:t>
            </a:r>
          </a:p>
          <a:p>
            <a:r>
              <a:rPr lang="es-MX" dirty="0"/>
              <a:t>La lista tiene un inicio y un final.</a:t>
            </a:r>
          </a:p>
          <a:p>
            <a:r>
              <a:rPr lang="es-MX" dirty="0"/>
              <a:t>El último elemento apunta a NULL, indicando que ya no hay otro elemento.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E44D984-F15F-4A82-B5D2-F3D69DB7F9E5}"/>
              </a:ext>
            </a:extLst>
          </p:cNvPr>
          <p:cNvGrpSpPr/>
          <p:nvPr/>
        </p:nvGrpSpPr>
        <p:grpSpPr>
          <a:xfrm>
            <a:off x="1579624" y="4437112"/>
            <a:ext cx="7132087" cy="1521460"/>
            <a:chOff x="1579624" y="4437112"/>
            <a:chExt cx="7132087" cy="152146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328DD81-A257-4FD3-8B73-B5563A506520}"/>
                </a:ext>
              </a:extLst>
            </p:cNvPr>
            <p:cNvGrpSpPr/>
            <p:nvPr/>
          </p:nvGrpSpPr>
          <p:grpSpPr>
            <a:xfrm>
              <a:off x="1579624" y="4437112"/>
              <a:ext cx="6880808" cy="792088"/>
              <a:chOff x="1619942" y="5117094"/>
              <a:chExt cx="3024066" cy="400138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3353EF13-361B-454C-8E7F-E54882AEB861}"/>
                  </a:ext>
                </a:extLst>
              </p:cNvPr>
              <p:cNvGrpSpPr/>
              <p:nvPr/>
            </p:nvGrpSpPr>
            <p:grpSpPr>
              <a:xfrm>
                <a:off x="1619942" y="5117094"/>
                <a:ext cx="747022" cy="400111"/>
                <a:chOff x="1619941" y="4869160"/>
                <a:chExt cx="1485579" cy="648046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B8789235-B017-4C7B-927A-4309D90EAF7F}"/>
                    </a:ext>
                  </a:extLst>
                </p:cNvPr>
                <p:cNvSpPr/>
                <p:nvPr/>
              </p:nvSpPr>
              <p:spPr>
                <a:xfrm>
                  <a:off x="1619941" y="4869160"/>
                  <a:ext cx="747022" cy="64804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/>
                    <a:t>Datos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DB641276-9819-409C-8DB4-AC896BE7E937}"/>
                    </a:ext>
                  </a:extLst>
                </p:cNvPr>
                <p:cNvSpPr/>
                <p:nvPr/>
              </p:nvSpPr>
              <p:spPr>
                <a:xfrm>
                  <a:off x="2366963" y="4869160"/>
                  <a:ext cx="260821" cy="64804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8CADCD63-5A12-4330-80B1-96F832CC9088}"/>
                    </a:ext>
                  </a:extLst>
                </p:cNvPr>
                <p:cNvCxnSpPr/>
                <p:nvPr/>
              </p:nvCxnSpPr>
              <p:spPr>
                <a:xfrm>
                  <a:off x="2475303" y="5170476"/>
                  <a:ext cx="630217" cy="78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F6167905-6964-4FD5-91B0-7B7D42DEAD83}"/>
                  </a:ext>
                </a:extLst>
              </p:cNvPr>
              <p:cNvGrpSpPr/>
              <p:nvPr/>
            </p:nvGrpSpPr>
            <p:grpSpPr>
              <a:xfrm>
                <a:off x="2339752" y="5117121"/>
                <a:ext cx="747022" cy="400111"/>
                <a:chOff x="1619941" y="4869160"/>
                <a:chExt cx="1485579" cy="648046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C6AACFC1-2786-432D-8605-8950642E67F6}"/>
                    </a:ext>
                  </a:extLst>
                </p:cNvPr>
                <p:cNvSpPr/>
                <p:nvPr/>
              </p:nvSpPr>
              <p:spPr>
                <a:xfrm>
                  <a:off x="1619941" y="4869160"/>
                  <a:ext cx="747022" cy="64804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/>
                    <a:t>Datos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D89DF9B-D06E-4AE0-B677-E95DCF3D723E}"/>
                    </a:ext>
                  </a:extLst>
                </p:cNvPr>
                <p:cNvSpPr/>
                <p:nvPr/>
              </p:nvSpPr>
              <p:spPr>
                <a:xfrm>
                  <a:off x="2366963" y="4869160"/>
                  <a:ext cx="260821" cy="64804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787865E5-B9C3-4E28-8F64-2D93508BE336}"/>
                    </a:ext>
                  </a:extLst>
                </p:cNvPr>
                <p:cNvCxnSpPr/>
                <p:nvPr/>
              </p:nvCxnSpPr>
              <p:spPr>
                <a:xfrm>
                  <a:off x="2475303" y="5170476"/>
                  <a:ext cx="630217" cy="78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B5A723E-D76A-4560-BBAF-D2A3ABDF624B}"/>
                  </a:ext>
                </a:extLst>
              </p:cNvPr>
              <p:cNvGrpSpPr/>
              <p:nvPr/>
            </p:nvGrpSpPr>
            <p:grpSpPr>
              <a:xfrm>
                <a:off x="3059832" y="5117121"/>
                <a:ext cx="747022" cy="400111"/>
                <a:chOff x="1619941" y="4869160"/>
                <a:chExt cx="1485579" cy="648046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7FD16AB-DF17-4046-9694-291B4E55B702}"/>
                    </a:ext>
                  </a:extLst>
                </p:cNvPr>
                <p:cNvSpPr/>
                <p:nvPr/>
              </p:nvSpPr>
              <p:spPr>
                <a:xfrm>
                  <a:off x="1619941" y="4869160"/>
                  <a:ext cx="747022" cy="64804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/>
                    <a:t>Datos</a:t>
                  </a: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280FBD2-3BDF-4C31-AEB0-EE4342C43142}"/>
                    </a:ext>
                  </a:extLst>
                </p:cNvPr>
                <p:cNvSpPr/>
                <p:nvPr/>
              </p:nvSpPr>
              <p:spPr>
                <a:xfrm>
                  <a:off x="2366963" y="4869160"/>
                  <a:ext cx="260821" cy="648046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C64121F3-3BCB-4A2C-9E1A-743958F36F14}"/>
                    </a:ext>
                  </a:extLst>
                </p:cNvPr>
                <p:cNvCxnSpPr/>
                <p:nvPr/>
              </p:nvCxnSpPr>
              <p:spPr>
                <a:xfrm>
                  <a:off x="2475303" y="5170476"/>
                  <a:ext cx="630217" cy="784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ACDD775-BCAD-45A1-B590-72D7BAD5DC45}"/>
                  </a:ext>
                </a:extLst>
              </p:cNvPr>
              <p:cNvSpPr/>
              <p:nvPr/>
            </p:nvSpPr>
            <p:spPr>
              <a:xfrm>
                <a:off x="3779912" y="5117121"/>
                <a:ext cx="375639" cy="40011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/>
                  <a:t>Datos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FBD3A47-DAE3-49EE-9EBD-15BF863A37A9}"/>
                  </a:ext>
                </a:extLst>
              </p:cNvPr>
              <p:cNvSpPr/>
              <p:nvPr/>
            </p:nvSpPr>
            <p:spPr>
              <a:xfrm>
                <a:off x="4155551" y="5117121"/>
                <a:ext cx="131154" cy="40011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10" name="Connector: Elbow 9">
                <a:extLst>
                  <a:ext uri="{FF2B5EF4-FFF2-40B4-BE49-F238E27FC236}">
                    <a16:creationId xmlns:a16="http://schemas.microsoft.com/office/drawing/2014/main" id="{6BCAA77A-5644-4F58-BEF5-D29EA158B71F}"/>
                  </a:ext>
                </a:extLst>
              </p:cNvPr>
              <p:cNvCxnSpPr>
                <a:cxnSpLocks/>
                <a:stCxn id="9" idx="3"/>
              </p:cNvCxnSpPr>
              <p:nvPr/>
            </p:nvCxnSpPr>
            <p:spPr>
              <a:xfrm>
                <a:off x="4286705" y="5317177"/>
                <a:ext cx="240228" cy="200028"/>
              </a:xfrm>
              <a:prstGeom prst="bentConnector3">
                <a:avLst>
                  <a:gd name="adj1" fmla="val 92975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069DC8A-56C9-4633-87F4-E0CF7D72F8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84294" y="5445224"/>
                <a:ext cx="25971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ECB3780-A436-4F8D-A72B-49351DF793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27984" y="5517232"/>
                <a:ext cx="18770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13ED4DE-4F5E-4021-A7AD-71E4EE78B4C5}"/>
                </a:ext>
              </a:extLst>
            </p:cNvPr>
            <p:cNvGrpSpPr/>
            <p:nvPr/>
          </p:nvGrpSpPr>
          <p:grpSpPr>
            <a:xfrm>
              <a:off x="1592177" y="5301208"/>
              <a:ext cx="891591" cy="657364"/>
              <a:chOff x="1592177" y="5301208"/>
              <a:chExt cx="891591" cy="657364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03B9A79-0214-415E-A5C2-0CD4AB293F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1720" y="5301208"/>
                <a:ext cx="0" cy="288032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02AA2F7-3C6F-46B2-8B11-59575443916C}"/>
                  </a:ext>
                </a:extLst>
              </p:cNvPr>
              <p:cNvSpPr txBox="1"/>
              <p:nvPr/>
            </p:nvSpPr>
            <p:spPr>
              <a:xfrm>
                <a:off x="1592177" y="5589240"/>
                <a:ext cx="8915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/>
                  <a:t>INICIO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D0463E7-4101-4F12-B0FD-F76382AE3AC0}"/>
                </a:ext>
              </a:extLst>
            </p:cNvPr>
            <p:cNvGrpSpPr/>
            <p:nvPr/>
          </p:nvGrpSpPr>
          <p:grpSpPr>
            <a:xfrm>
              <a:off x="6560729" y="5301208"/>
              <a:ext cx="798617" cy="657364"/>
              <a:chOff x="1592177" y="5301208"/>
              <a:chExt cx="798617" cy="657364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6D3F4E1-B44B-4B9B-9CD3-00A77F6DCF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1720" y="5301208"/>
                <a:ext cx="0" cy="288032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C080D6-AF7E-45D8-A2D7-61A1EF5D6F60}"/>
                  </a:ext>
                </a:extLst>
              </p:cNvPr>
              <p:cNvSpPr txBox="1"/>
              <p:nvPr/>
            </p:nvSpPr>
            <p:spPr>
              <a:xfrm>
                <a:off x="1592177" y="5589240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dirty="0"/>
                  <a:t>FINAL</a:t>
                </a: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FF0EE38-2DA1-4A84-A694-7CAF454BFAE3}"/>
                </a:ext>
              </a:extLst>
            </p:cNvPr>
            <p:cNvSpPr txBox="1"/>
            <p:nvPr/>
          </p:nvSpPr>
          <p:spPr>
            <a:xfrm>
              <a:off x="7956376" y="4499828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NULL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5840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Listas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Es una estructura dinámica</a:t>
            </a:r>
          </a:p>
          <a:p>
            <a:r>
              <a:rPr lang="es-MX" dirty="0"/>
              <a:t>A cada elemento de la lista se le conoce como nodo</a:t>
            </a:r>
          </a:p>
          <a:p>
            <a:r>
              <a:rPr lang="es-MX" dirty="0"/>
              <a:t>El nodo se compone de dos partes:</a:t>
            </a:r>
          </a:p>
          <a:p>
            <a:pPr lvl="1"/>
            <a:r>
              <a:rPr lang="es-MX" dirty="0"/>
              <a:t>Los datos</a:t>
            </a:r>
          </a:p>
          <a:p>
            <a:pPr lvl="1"/>
            <a:r>
              <a:rPr lang="es-MX" dirty="0"/>
              <a:t>Apuntador a un elemento del mismo tipo</a:t>
            </a:r>
          </a:p>
          <a:p>
            <a:r>
              <a:rPr lang="es-MX" dirty="0"/>
              <a:t>Se utiliza un registro para definir los diferentes datos de la lista y el apuntador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  <a:endParaRPr lang="es-E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FC6676-FF70-491B-804D-CCC0A9C4C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614905"/>
            <a:ext cx="4680520" cy="3628189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262BAAC7-B129-48CA-9DCA-78CB17994750}"/>
              </a:ext>
            </a:extLst>
          </p:cNvPr>
          <p:cNvSpPr/>
          <p:nvPr/>
        </p:nvSpPr>
        <p:spPr>
          <a:xfrm>
            <a:off x="5436096" y="1844824"/>
            <a:ext cx="432048" cy="1080120"/>
          </a:xfrm>
          <a:prstGeom prst="rightBrac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0D158B-61B3-4C5C-99FC-6C42797027F6}"/>
              </a:ext>
            </a:extLst>
          </p:cNvPr>
          <p:cNvSpPr txBox="1"/>
          <p:nvPr/>
        </p:nvSpPr>
        <p:spPr>
          <a:xfrm>
            <a:off x="5799387" y="2200218"/>
            <a:ext cx="89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DATOS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CCFA23D9-D82D-4C4C-8880-6C0863749FFB}"/>
              </a:ext>
            </a:extLst>
          </p:cNvPr>
          <p:cNvSpPr/>
          <p:nvPr/>
        </p:nvSpPr>
        <p:spPr>
          <a:xfrm>
            <a:off x="5508104" y="2924944"/>
            <a:ext cx="291283" cy="504056"/>
          </a:xfrm>
          <a:prstGeom prst="rightBrac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0159A3-E793-4359-9CFE-0467513B5C9F}"/>
              </a:ext>
            </a:extLst>
          </p:cNvPr>
          <p:cNvSpPr txBox="1"/>
          <p:nvPr/>
        </p:nvSpPr>
        <p:spPr>
          <a:xfrm>
            <a:off x="5868144" y="2996952"/>
            <a:ext cx="1572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APUNTADOR</a:t>
            </a:r>
          </a:p>
        </p:txBody>
      </p:sp>
    </p:spTree>
    <p:extLst>
      <p:ext uri="{BB962C8B-B14F-4D97-AF65-F5344CB8AC3E}">
        <p14:creationId xmlns:p14="http://schemas.microsoft.com/office/powerpoint/2010/main" val="3818766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 en la memoria</a:t>
            </a:r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202B7B-D60D-43CF-B94C-2D8A739F0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784" y="1556792"/>
            <a:ext cx="2919216" cy="40558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3A3918-D356-4954-AC5C-DFB6BE5C2FD7}"/>
              </a:ext>
            </a:extLst>
          </p:cNvPr>
          <p:cNvSpPr txBox="1"/>
          <p:nvPr/>
        </p:nvSpPr>
        <p:spPr>
          <a:xfrm>
            <a:off x="2472049" y="580526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Memoria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A0AB0B3-D6F7-4F65-9A8B-61F578928C7E}"/>
              </a:ext>
            </a:extLst>
          </p:cNvPr>
          <p:cNvGrpSpPr/>
          <p:nvPr/>
        </p:nvGrpSpPr>
        <p:grpSpPr>
          <a:xfrm>
            <a:off x="5652120" y="2348880"/>
            <a:ext cx="2919216" cy="1584176"/>
            <a:chOff x="5652120" y="2348880"/>
            <a:chExt cx="1966121" cy="79203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64DB2C1-DB09-4453-BB9E-4E996FA70997}"/>
                </a:ext>
              </a:extLst>
            </p:cNvPr>
            <p:cNvSpPr/>
            <p:nvPr/>
          </p:nvSpPr>
          <p:spPr>
            <a:xfrm>
              <a:off x="5652120" y="2348880"/>
              <a:ext cx="854710" cy="7920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125</a:t>
              </a:r>
            </a:p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Almohada</a:t>
              </a:r>
            </a:p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50</a:t>
              </a:r>
              <a:r>
                <a:rPr lang="es-MX" dirty="0"/>
                <a:t>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94D7C41-2F25-4DE6-869B-2D6249CB1EE5}"/>
                </a:ext>
              </a:extLst>
            </p:cNvPr>
            <p:cNvSpPr/>
            <p:nvPr/>
          </p:nvSpPr>
          <p:spPr>
            <a:xfrm>
              <a:off x="6506830" y="2348880"/>
              <a:ext cx="298421" cy="7920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>
                  <a:solidFill>
                    <a:schemeClr val="accent2"/>
                  </a:solidFill>
                </a:rPr>
                <a:t>0</a:t>
              </a:r>
            </a:p>
          </p:txBody>
        </p: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C8804A99-FAD0-4EC7-9B58-440E47869066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6805252" y="2744899"/>
              <a:ext cx="546603" cy="395963"/>
            </a:xfrm>
            <a:prstGeom prst="bentConnector3">
              <a:avLst>
                <a:gd name="adj1" fmla="val 9297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0DE15D2-9586-41E0-BDCB-6633979E880B}"/>
                </a:ext>
              </a:extLst>
            </p:cNvPr>
            <p:cNvCxnSpPr>
              <a:cxnSpLocks/>
            </p:cNvCxnSpPr>
            <p:nvPr/>
          </p:nvCxnSpPr>
          <p:spPr>
            <a:xfrm>
              <a:off x="7027301" y="2998372"/>
              <a:ext cx="59094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F523577-0DC6-4963-AF39-6AC6BECBAF15}"/>
                </a:ext>
              </a:extLst>
            </p:cNvPr>
            <p:cNvCxnSpPr>
              <a:cxnSpLocks/>
            </p:cNvCxnSpPr>
            <p:nvPr/>
          </p:nvCxnSpPr>
          <p:spPr>
            <a:xfrm>
              <a:off x="7126711" y="3140915"/>
              <a:ext cx="42709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4542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1191</TotalTime>
  <Words>1188</Words>
  <Application>Microsoft Office PowerPoint</Application>
  <PresentationFormat>On-screen Show (4:3)</PresentationFormat>
  <Paragraphs>245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Gill Sans MT</vt:lpstr>
      <vt:lpstr>Verdana</vt:lpstr>
      <vt:lpstr>Wingdings 2</vt:lpstr>
      <vt:lpstr>Solsticio</vt:lpstr>
      <vt:lpstr>PowerPoint Presentation</vt:lpstr>
      <vt:lpstr>PowerPoint Presentation</vt:lpstr>
      <vt:lpstr>PowerPoint Presentation</vt:lpstr>
      <vt:lpstr>Unidad de competencia V: Estructuras de Datos Dinámicas: Listas</vt:lpstr>
      <vt:lpstr>LISTAS</vt:lpstr>
      <vt:lpstr>LISTAS</vt:lpstr>
      <vt:lpstr>Listas</vt:lpstr>
      <vt:lpstr>Ejemplo</vt:lpstr>
      <vt:lpstr>Ejemplo en la memoria</vt:lpstr>
      <vt:lpstr>Operaciones en listas</vt:lpstr>
      <vt:lpstr>Operaciones en listas</vt:lpstr>
      <vt:lpstr>Operación Vacía</vt:lpstr>
      <vt:lpstr>Operación tamaño  (TAM)</vt:lpstr>
      <vt:lpstr>Operación tamaño  (TAM)</vt:lpstr>
      <vt:lpstr>Memoria dinámica</vt:lpstr>
      <vt:lpstr>Creación del nodo</vt:lpstr>
      <vt:lpstr>Operación Insertar</vt:lpstr>
      <vt:lpstr>Operación insertar</vt:lpstr>
      <vt:lpstr>Insertar al inicio</vt:lpstr>
      <vt:lpstr>Operación insertar</vt:lpstr>
      <vt:lpstr>Insertar al final</vt:lpstr>
      <vt:lpstr>Operación insertar</vt:lpstr>
      <vt:lpstr>Insertar en posición</vt:lpstr>
      <vt:lpstr>Ejemplos Inserción</vt:lpstr>
      <vt:lpstr>Eliminar</vt:lpstr>
      <vt:lpstr>Operación elimina</vt:lpstr>
      <vt:lpstr>Elimina inicio</vt:lpstr>
      <vt:lpstr>Operación elimina</vt:lpstr>
      <vt:lpstr>Elimina final</vt:lpstr>
      <vt:lpstr>Operación elimina posición</vt:lpstr>
      <vt:lpstr>Ejemplos de eliminación</vt:lpstr>
      <vt:lpstr>Ejercicio</vt:lpstr>
      <vt:lpstr>Operación frente y atrás</vt:lpstr>
      <vt:lpstr>Frente y Atrás</vt:lpstr>
      <vt:lpstr>Ejercicio</vt:lpstr>
      <vt:lpstr>Listas doblemente ligadas</vt:lpstr>
      <vt:lpstr>Listas doblemente ligadas</vt:lpstr>
      <vt:lpstr>Listas</vt:lpstr>
      <vt:lpstr>Referencias</vt:lpstr>
      <vt:lpstr>Referencias</vt:lpstr>
      <vt:lpstr>Guion Explicativo</vt:lpstr>
      <vt:lpstr>Guion Explicativo</vt:lpstr>
    </vt:vector>
  </TitlesOfParts>
  <Company>Cem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Estructuras de Datos básicas</dc:title>
  <dc:creator>L00390856</dc:creator>
  <cp:lastModifiedBy>Maricela Quintana Lopez</cp:lastModifiedBy>
  <cp:revision>129</cp:revision>
  <dcterms:created xsi:type="dcterms:W3CDTF">2009-02-10T17:10:33Z</dcterms:created>
  <dcterms:modified xsi:type="dcterms:W3CDTF">2018-09-27T20:39:08Z</dcterms:modified>
</cp:coreProperties>
</file>