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3"/>
  </p:notesMasterIdLst>
  <p:sldIdLst>
    <p:sldId id="405" r:id="rId2"/>
    <p:sldId id="508" r:id="rId3"/>
    <p:sldId id="516" r:id="rId4"/>
    <p:sldId id="407" r:id="rId5"/>
    <p:sldId id="517" r:id="rId6"/>
    <p:sldId id="582" r:id="rId7"/>
    <p:sldId id="518" r:id="rId8"/>
    <p:sldId id="553" r:id="rId9"/>
    <p:sldId id="519" r:id="rId10"/>
    <p:sldId id="557" r:id="rId11"/>
    <p:sldId id="554" r:id="rId12"/>
    <p:sldId id="555" r:id="rId13"/>
    <p:sldId id="522" r:id="rId14"/>
    <p:sldId id="527" r:id="rId15"/>
    <p:sldId id="528" r:id="rId16"/>
    <p:sldId id="529" r:id="rId17"/>
    <p:sldId id="531" r:id="rId18"/>
    <p:sldId id="532" r:id="rId19"/>
    <p:sldId id="533" r:id="rId20"/>
    <p:sldId id="536" r:id="rId21"/>
    <p:sldId id="558" r:id="rId22"/>
    <p:sldId id="559" r:id="rId23"/>
    <p:sldId id="550" r:id="rId24"/>
    <p:sldId id="560" r:id="rId25"/>
    <p:sldId id="561" r:id="rId26"/>
    <p:sldId id="562" r:id="rId27"/>
    <p:sldId id="563" r:id="rId28"/>
    <p:sldId id="564" r:id="rId29"/>
    <p:sldId id="544" r:id="rId30"/>
    <p:sldId id="565" r:id="rId31"/>
    <p:sldId id="566" r:id="rId32"/>
    <p:sldId id="567" r:id="rId33"/>
    <p:sldId id="568" r:id="rId34"/>
    <p:sldId id="548" r:id="rId35"/>
    <p:sldId id="569" r:id="rId36"/>
    <p:sldId id="570" r:id="rId37"/>
    <p:sldId id="571" r:id="rId38"/>
    <p:sldId id="572" r:id="rId39"/>
    <p:sldId id="573" r:id="rId40"/>
    <p:sldId id="574" r:id="rId41"/>
    <p:sldId id="575" r:id="rId42"/>
    <p:sldId id="576" r:id="rId43"/>
    <p:sldId id="577" r:id="rId44"/>
    <p:sldId id="578" r:id="rId45"/>
    <p:sldId id="579" r:id="rId46"/>
    <p:sldId id="580" r:id="rId47"/>
    <p:sldId id="581" r:id="rId48"/>
    <p:sldId id="345" r:id="rId49"/>
    <p:sldId id="380" r:id="rId50"/>
    <p:sldId id="346" r:id="rId51"/>
    <p:sldId id="381" r:id="rId5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FF"/>
    <a:srgbClr val="BC1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79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20696-26F2-4F27-BB95-90012BDA311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FC98C-FF2F-48C2-A582-368698548A9A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9281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AFC98C-FF2F-48C2-A582-368698548A9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9578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AFC98C-FF2F-48C2-A582-368698548A9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168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</a:t>
            </a:r>
            <a:r>
              <a:rPr lang="es-MX" baseline="0" dirty="0"/>
              <a:t> Quintana López</a:t>
            </a:r>
            <a:endParaRPr lang="es-MX" dirty="0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pull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m.uiuc.edu/webmonkeys/book/c_guide/" TargetMode="External"/><Relationship Id="rId2" Type="http://schemas.openxmlformats.org/officeDocument/2006/relationships/hyperlink" Target="http://www.utm.mx/~mgarcia/AlgoritmosConversionExpresiones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hyperlink" Target="http://www.gnu.org/software/gnu-c-manual/gnu-c-manual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366963" y="4196507"/>
            <a:ext cx="6777037" cy="528637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Pilas</a:t>
            </a:r>
            <a:endParaRPr lang="es-E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 rot="16200000">
            <a:off x="-2671240" y="3140918"/>
            <a:ext cx="6307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</a:rPr>
              <a:t>Centro Universitario UAEM </a:t>
            </a:r>
            <a:r>
              <a:rPr lang="es-MX" sz="2400" baseline="0" dirty="0">
                <a:solidFill>
                  <a:schemeClr val="bg1"/>
                </a:solidFill>
              </a:rPr>
              <a:t>Valle de México</a:t>
            </a:r>
            <a:endParaRPr lang="es-MX" sz="2800" baseline="0" dirty="0">
              <a:solidFill>
                <a:schemeClr val="bg1"/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5034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403648" y="1556792"/>
            <a:ext cx="6264696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399916" y="1196752"/>
            <a:ext cx="51694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</a:t>
            </a:r>
          </a:p>
          <a:p>
            <a:pPr algn="ctr"/>
            <a:r>
              <a:rPr lang="es-ES" sz="3600" b="1" cap="none" spc="0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Comunicaciones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043608" y="2348880"/>
            <a:ext cx="7696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/>
          </a:p>
          <a:p>
            <a:pPr algn="ctr"/>
            <a:r>
              <a:rPr lang="es-ES" sz="3600" dirty="0">
                <a:solidFill>
                  <a:schemeClr val="tx1"/>
                </a:solidFill>
              </a:rPr>
              <a:t>ALGORITMOS Y </a:t>
            </a:r>
          </a:p>
          <a:p>
            <a:pPr algn="ctr"/>
            <a:r>
              <a:rPr lang="es-ES" sz="3600" dirty="0">
                <a:solidFill>
                  <a:schemeClr val="tx1"/>
                </a:solidFill>
              </a:rPr>
              <a:t>ESTRUCTURAS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572000" y="5157192"/>
            <a:ext cx="4468299" cy="1050611"/>
            <a:chOff x="5586358" y="5462012"/>
            <a:chExt cx="4468299" cy="724199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Dra. Maricela</a:t>
              </a:r>
              <a:r>
                <a:rPr lang="es-MX" sz="2400" baseline="0" dirty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462012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Elaborado por:</a:t>
              </a:r>
            </a:p>
          </p:txBody>
        </p:sp>
      </p:grpSp>
      <p:cxnSp>
        <p:nvCxnSpPr>
          <p:cNvPr id="20" name="19 Conector recto"/>
          <p:cNvCxnSpPr>
            <a:cxnSpLocks/>
          </p:cNvCxnSpPr>
          <p:nvPr/>
        </p:nvCxnSpPr>
        <p:spPr>
          <a:xfrm>
            <a:off x="971600" y="3717032"/>
            <a:ext cx="81724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1"/>
          <p:cNvSpPr txBox="1"/>
          <p:nvPr/>
        </p:nvSpPr>
        <p:spPr>
          <a:xfrm>
            <a:off x="1619941" y="6381328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Agosto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123D0A-287E-4559-A0BE-AC653FAD19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" t="24074" r="1247" b="30449"/>
          <a:stretch/>
        </p:blipFill>
        <p:spPr>
          <a:xfrm>
            <a:off x="7055867" y="13233"/>
            <a:ext cx="1980629" cy="1319228"/>
          </a:xfrm>
          <a:prstGeom prst="rect">
            <a:avLst/>
          </a:prstGeom>
        </p:spPr>
      </p:pic>
      <p:pic>
        <p:nvPicPr>
          <p:cNvPr id="16" name="Picture 2" descr="http://www.puzzleclopedia.com/wp-content/uploads/Pila-de-libros-280x435.jpg">
            <a:extLst>
              <a:ext uri="{FF2B5EF4-FFF2-40B4-BE49-F238E27FC236}">
                <a16:creationId xmlns:a16="http://schemas.microsoft.com/office/drawing/2014/main" id="{606363A1-C8A0-479B-A90A-9C026524F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57984"/>
            <a:ext cx="1467153" cy="227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150623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441AC-BC39-46FE-84CE-75D3E22C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77653A-F0C2-49E7-9D6C-357BC583E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484784"/>
            <a:ext cx="46805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5287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32FCC-40C8-4FE1-B7C7-D4AC18E0A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58863-C982-4C32-BF90-177D49579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508720"/>
            <a:ext cx="7498080" cy="4800600"/>
          </a:xfrm>
        </p:spPr>
        <p:txBody>
          <a:bodyPr/>
          <a:lstStyle/>
          <a:p>
            <a:r>
              <a:rPr lang="es-MX" dirty="0"/>
              <a:t>Sigue una política LIFO (</a:t>
            </a:r>
            <a:r>
              <a:rPr lang="es-MX" dirty="0" err="1"/>
              <a:t>Last</a:t>
            </a:r>
            <a:r>
              <a:rPr lang="es-MX" dirty="0"/>
              <a:t> In, </a:t>
            </a:r>
            <a:r>
              <a:rPr lang="es-MX" dirty="0" err="1"/>
              <a:t>First</a:t>
            </a:r>
            <a:r>
              <a:rPr lang="es-MX" dirty="0"/>
              <a:t> </a:t>
            </a:r>
            <a:r>
              <a:rPr lang="es-MX" dirty="0" err="1"/>
              <a:t>Out</a:t>
            </a:r>
            <a:r>
              <a:rPr lang="es-MX" dirty="0"/>
              <a:t>)</a:t>
            </a:r>
          </a:p>
          <a:p>
            <a:r>
              <a:rPr lang="es-MX" dirty="0"/>
              <a:t>El último elemento que entra a la pila es el primero en salir (UEPS)</a:t>
            </a:r>
          </a:p>
          <a:p>
            <a:r>
              <a:rPr lang="es-MX" dirty="0"/>
              <a:t>Las pilas son una lista en la que las operaciones de inserción y borrado de elementos están restringidos a ocurrir en solo un extremo de la lista.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1573580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0C38C-5873-44B2-BD40-2ED021CB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                    Lista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F6FB2-F138-4174-87CC-6F8B1DF01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840954"/>
            <a:ext cx="1123950" cy="432435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58013AF3-D516-4464-9389-547395D98AF5}"/>
              </a:ext>
            </a:extLst>
          </p:cNvPr>
          <p:cNvGrpSpPr/>
          <p:nvPr/>
        </p:nvGrpSpPr>
        <p:grpSpPr>
          <a:xfrm>
            <a:off x="5336594" y="1516143"/>
            <a:ext cx="2691790" cy="4577153"/>
            <a:chOff x="5076057" y="1268761"/>
            <a:chExt cx="2691790" cy="45771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7673401-D869-4213-B087-FF1325B2792C}"/>
                </a:ext>
              </a:extLst>
            </p:cNvPr>
            <p:cNvGrpSpPr/>
            <p:nvPr/>
          </p:nvGrpSpPr>
          <p:grpSpPr>
            <a:xfrm rot="16200000">
              <a:off x="3245456" y="3099362"/>
              <a:ext cx="4561160" cy="899958"/>
              <a:chOff x="1619942" y="5117094"/>
              <a:chExt cx="3024066" cy="40013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385901A-F16D-4C46-9D5E-88C593BF7623}"/>
                  </a:ext>
                </a:extLst>
              </p:cNvPr>
              <p:cNvGrpSpPr/>
              <p:nvPr/>
            </p:nvGrpSpPr>
            <p:grpSpPr>
              <a:xfrm>
                <a:off x="1619942" y="5117094"/>
                <a:ext cx="747022" cy="400111"/>
                <a:chOff x="1619941" y="4869160"/>
                <a:chExt cx="1485579" cy="648046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A9AF0F96-C2F9-49F3-8530-D552B1EBE2CA}"/>
                    </a:ext>
                  </a:extLst>
                </p:cNvPr>
                <p:cNvSpPr/>
                <p:nvPr/>
              </p:nvSpPr>
              <p:spPr>
                <a:xfrm>
                  <a:off x="1619941" y="4869160"/>
                  <a:ext cx="747022" cy="64804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rtlCol="0" anchor="ctr"/>
                <a:lstStyle/>
                <a:p>
                  <a:pPr algn="ctr"/>
                  <a:r>
                    <a:rPr lang="es-MX" sz="4400" dirty="0"/>
                    <a:t>d</a:t>
                  </a: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AB344A10-5A8E-47F5-BF08-442C3F3099C9}"/>
                    </a:ext>
                  </a:extLst>
                </p:cNvPr>
                <p:cNvSpPr/>
                <p:nvPr/>
              </p:nvSpPr>
              <p:spPr>
                <a:xfrm>
                  <a:off x="2366963" y="4869160"/>
                  <a:ext cx="260821" cy="64804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94BB77FB-E93C-4031-8F4F-1C8A9BDAFB64}"/>
                    </a:ext>
                  </a:extLst>
                </p:cNvPr>
                <p:cNvCxnSpPr/>
                <p:nvPr/>
              </p:nvCxnSpPr>
              <p:spPr>
                <a:xfrm>
                  <a:off x="2475303" y="5170476"/>
                  <a:ext cx="630217" cy="78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73F7620E-2813-4134-9C48-BCE7BEE30F13}"/>
                  </a:ext>
                </a:extLst>
              </p:cNvPr>
              <p:cNvGrpSpPr/>
              <p:nvPr/>
            </p:nvGrpSpPr>
            <p:grpSpPr>
              <a:xfrm>
                <a:off x="2339752" y="5117121"/>
                <a:ext cx="747022" cy="400111"/>
                <a:chOff x="1619941" y="4869160"/>
                <a:chExt cx="1485579" cy="648046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71F3C0D-A7B5-44CE-B7F6-9DF126441AC4}"/>
                    </a:ext>
                  </a:extLst>
                </p:cNvPr>
                <p:cNvSpPr/>
                <p:nvPr/>
              </p:nvSpPr>
              <p:spPr>
                <a:xfrm>
                  <a:off x="1619941" y="4869160"/>
                  <a:ext cx="747022" cy="64804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rtlCol="0" anchor="ctr"/>
                <a:lstStyle/>
                <a:p>
                  <a:pPr algn="ctr"/>
                  <a:r>
                    <a:rPr lang="es-MX" sz="4400" dirty="0"/>
                    <a:t>c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1308826A-18A4-43EC-A71D-21E7A0A1BD76}"/>
                    </a:ext>
                  </a:extLst>
                </p:cNvPr>
                <p:cNvSpPr/>
                <p:nvPr/>
              </p:nvSpPr>
              <p:spPr>
                <a:xfrm>
                  <a:off x="2366963" y="4869160"/>
                  <a:ext cx="260821" cy="64804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93C3055A-A708-4C76-A098-9049D70FB21F}"/>
                    </a:ext>
                  </a:extLst>
                </p:cNvPr>
                <p:cNvCxnSpPr/>
                <p:nvPr/>
              </p:nvCxnSpPr>
              <p:spPr>
                <a:xfrm>
                  <a:off x="2475303" y="5170476"/>
                  <a:ext cx="630217" cy="78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5EEB07D-E2A8-474D-AA31-E78706B398E3}"/>
                  </a:ext>
                </a:extLst>
              </p:cNvPr>
              <p:cNvGrpSpPr/>
              <p:nvPr/>
            </p:nvGrpSpPr>
            <p:grpSpPr>
              <a:xfrm>
                <a:off x="3059832" y="5117121"/>
                <a:ext cx="747022" cy="400111"/>
                <a:chOff x="1619941" y="4869160"/>
                <a:chExt cx="1485579" cy="648046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79D648B6-14D5-41FF-8277-C2046B7A9124}"/>
                    </a:ext>
                  </a:extLst>
                </p:cNvPr>
                <p:cNvSpPr/>
                <p:nvPr/>
              </p:nvSpPr>
              <p:spPr>
                <a:xfrm>
                  <a:off x="1619941" y="4869160"/>
                  <a:ext cx="747022" cy="64804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rtlCol="0" anchor="ctr"/>
                <a:lstStyle/>
                <a:p>
                  <a:pPr algn="ctr"/>
                  <a:r>
                    <a:rPr lang="es-MX" sz="4400" dirty="0"/>
                    <a:t>b</a:t>
                  </a: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1728A30-1B49-494E-BFBD-19BA387B29CD}"/>
                    </a:ext>
                  </a:extLst>
                </p:cNvPr>
                <p:cNvSpPr/>
                <p:nvPr/>
              </p:nvSpPr>
              <p:spPr>
                <a:xfrm>
                  <a:off x="2366963" y="4869160"/>
                  <a:ext cx="260821" cy="64804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C2DA6D55-6080-40EC-9E57-4E5C82750E9D}"/>
                    </a:ext>
                  </a:extLst>
                </p:cNvPr>
                <p:cNvCxnSpPr/>
                <p:nvPr/>
              </p:nvCxnSpPr>
              <p:spPr>
                <a:xfrm>
                  <a:off x="2475303" y="5170476"/>
                  <a:ext cx="630217" cy="78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B467622-B5ED-46D9-9FEC-5ACA11113240}"/>
                  </a:ext>
                </a:extLst>
              </p:cNvPr>
              <p:cNvSpPr/>
              <p:nvPr/>
            </p:nvSpPr>
            <p:spPr>
              <a:xfrm>
                <a:off x="3779912" y="5117121"/>
                <a:ext cx="375639" cy="40011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s-MX" sz="4800" dirty="0"/>
                  <a:t>a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F8C6A35-8DA9-439F-A0D2-959C7C3AC059}"/>
                  </a:ext>
                </a:extLst>
              </p:cNvPr>
              <p:cNvSpPr/>
              <p:nvPr/>
            </p:nvSpPr>
            <p:spPr>
              <a:xfrm>
                <a:off x="4155551" y="5117121"/>
                <a:ext cx="131154" cy="40011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11" name="Connector: Elbow 10">
                <a:extLst>
                  <a:ext uri="{FF2B5EF4-FFF2-40B4-BE49-F238E27FC236}">
                    <a16:creationId xmlns:a16="http://schemas.microsoft.com/office/drawing/2014/main" id="{BF74255A-BE99-4C3B-9111-1FE3EE5AABBC}"/>
                  </a:ext>
                </a:extLst>
              </p:cNvPr>
              <p:cNvCxnSpPr>
                <a:cxnSpLocks/>
                <a:stCxn id="10" idx="3"/>
              </p:cNvCxnSpPr>
              <p:nvPr/>
            </p:nvCxnSpPr>
            <p:spPr>
              <a:xfrm>
                <a:off x="4286705" y="5317177"/>
                <a:ext cx="240228" cy="200028"/>
              </a:xfrm>
              <a:prstGeom prst="bentConnector3">
                <a:avLst>
                  <a:gd name="adj1" fmla="val 92975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36E2C41-71B6-4065-AF56-A072DF4579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84294" y="5445224"/>
                <a:ext cx="25971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74AD6D9-F54F-462E-BCDD-9E6F417F1F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27984" y="5517232"/>
                <a:ext cx="18770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62378C8-3D28-4692-BE79-9AC0B0891A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0192" y="5661248"/>
              <a:ext cx="581785" cy="0"/>
            </a:xfrm>
            <a:prstGeom prst="straightConnector1">
              <a:avLst/>
            </a:prstGeom>
            <a:ln w="5715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1787D8C-D21F-4178-B13E-E6AC04274031}"/>
                </a:ext>
              </a:extLst>
            </p:cNvPr>
            <p:cNvSpPr txBox="1"/>
            <p:nvPr/>
          </p:nvSpPr>
          <p:spPr>
            <a:xfrm>
              <a:off x="6876256" y="5476582"/>
              <a:ext cx="891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INICIO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99DB63E-8B2B-424F-8AF6-B402CA666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8184" y="1876182"/>
              <a:ext cx="581785" cy="0"/>
            </a:xfrm>
            <a:prstGeom prst="straightConnector1">
              <a:avLst/>
            </a:prstGeom>
            <a:ln w="5715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9F52D-037B-4330-A0E8-7CD95D475EB9}"/>
                </a:ext>
              </a:extLst>
            </p:cNvPr>
            <p:cNvSpPr txBox="1"/>
            <p:nvPr/>
          </p:nvSpPr>
          <p:spPr>
            <a:xfrm>
              <a:off x="6804248" y="1691516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FIN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DCE370-BC46-479C-B9E8-3DF8EFD0B79E}"/>
              </a:ext>
            </a:extLst>
          </p:cNvPr>
          <p:cNvCxnSpPr>
            <a:cxnSpLocks/>
          </p:cNvCxnSpPr>
          <p:nvPr/>
        </p:nvCxnSpPr>
        <p:spPr>
          <a:xfrm flipH="1">
            <a:off x="3059832" y="5908630"/>
            <a:ext cx="581785" cy="0"/>
          </a:xfrm>
          <a:prstGeom prst="straightConnector1">
            <a:avLst/>
          </a:prstGeom>
          <a:ln w="571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0607FC4-DD43-4ACF-ACA1-0C97C52C09E9}"/>
              </a:ext>
            </a:extLst>
          </p:cNvPr>
          <p:cNvSpPr txBox="1"/>
          <p:nvPr/>
        </p:nvSpPr>
        <p:spPr>
          <a:xfrm>
            <a:off x="3635896" y="5723964"/>
            <a:ext cx="69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BASE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36E4F3F-C9BF-4E70-8F0F-3845FD072ABD}"/>
              </a:ext>
            </a:extLst>
          </p:cNvPr>
          <p:cNvCxnSpPr>
            <a:cxnSpLocks/>
          </p:cNvCxnSpPr>
          <p:nvPr/>
        </p:nvCxnSpPr>
        <p:spPr>
          <a:xfrm flipH="1">
            <a:off x="2915816" y="2173506"/>
            <a:ext cx="581785" cy="0"/>
          </a:xfrm>
          <a:prstGeom prst="straightConnector1">
            <a:avLst/>
          </a:prstGeom>
          <a:ln w="571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AA4F346-5DF0-4F1D-B0F6-7BE69DED1A39}"/>
              </a:ext>
            </a:extLst>
          </p:cNvPr>
          <p:cNvSpPr txBox="1"/>
          <p:nvPr/>
        </p:nvSpPr>
        <p:spPr>
          <a:xfrm>
            <a:off x="3491880" y="1988840"/>
            <a:ext cx="73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TOPE</a:t>
            </a:r>
          </a:p>
        </p:txBody>
      </p:sp>
    </p:spTree>
    <p:extLst>
      <p:ext uri="{BB962C8B-B14F-4D97-AF65-F5344CB8AC3E}">
        <p14:creationId xmlns:p14="http://schemas.microsoft.com/office/powerpoint/2010/main" val="2380445162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44624"/>
            <a:ext cx="7498080" cy="1143000"/>
          </a:xfrm>
        </p:spPr>
        <p:txBody>
          <a:bodyPr/>
          <a:lstStyle/>
          <a:p>
            <a:r>
              <a:rPr lang="es-MX" dirty="0"/>
              <a:t>Operaciones en pilas</a:t>
            </a:r>
            <a:endParaRPr lang="es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53B574A-FFAA-4602-AECD-08623076A6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13991"/>
              </p:ext>
            </p:extLst>
          </p:nvPr>
        </p:nvGraphicFramePr>
        <p:xfrm>
          <a:off x="1403648" y="1508760"/>
          <a:ext cx="7205424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513">
                  <a:extLst>
                    <a:ext uri="{9D8B030D-6E8A-4147-A177-3AD203B41FA5}">
                      <a16:colId xmlns:a16="http://schemas.microsoft.com/office/drawing/2014/main" val="1946061454"/>
                    </a:ext>
                  </a:extLst>
                </a:gridCol>
                <a:gridCol w="4638911">
                  <a:extLst>
                    <a:ext uri="{9D8B030D-6E8A-4147-A177-3AD203B41FA5}">
                      <a16:colId xmlns:a16="http://schemas.microsoft.com/office/drawing/2014/main" val="41261211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Operación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Resultado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777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    vacía (</a:t>
                      </a:r>
                      <a:r>
                        <a:rPr lang="es-MX" sz="2400" dirty="0" err="1"/>
                        <a:t>empty</a:t>
                      </a:r>
                      <a:r>
                        <a:rPr lang="es-MX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Determina el estado de la pila.</a:t>
                      </a:r>
                    </a:p>
                    <a:p>
                      <a:r>
                        <a:rPr lang="es-MX" sz="2400" dirty="0"/>
                        <a:t>Devuelve 0 si tiene elementos</a:t>
                      </a:r>
                    </a:p>
                    <a:p>
                      <a:r>
                        <a:rPr lang="es-MX" sz="2400" dirty="0"/>
                        <a:t>Devuelve 1 si está vacía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47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    </a:t>
                      </a:r>
                      <a:r>
                        <a:rPr lang="es-MX" sz="2400" dirty="0" err="1"/>
                        <a:t>tam</a:t>
                      </a:r>
                      <a:r>
                        <a:rPr lang="es-MX" sz="2400" dirty="0"/>
                        <a:t> (</a:t>
                      </a:r>
                      <a:r>
                        <a:rPr lang="es-MX" sz="2400" dirty="0" err="1"/>
                        <a:t>size</a:t>
                      </a:r>
                      <a:r>
                        <a:rPr lang="es-MX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Devuelve el número de elementos en la pila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02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   </a:t>
                      </a:r>
                      <a:r>
                        <a:rPr lang="es-MX" sz="2400" dirty="0" err="1"/>
                        <a:t>Push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Inserta un elemento en la pila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378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   Pop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Elimina un elemento de la pila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15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   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Elemento en el tope de la pila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05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771244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833F-50BF-4AD5-9B5E-15E4548D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Vacía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EE7B9D-E47C-469E-921D-F38D258C5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326" y="1124744"/>
            <a:ext cx="7745362" cy="4800600"/>
          </a:xfrm>
        </p:spPr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Si la base de la pila tiene el valor de nulo,  entonces no hay elementos, la pila está vacía, por lo que devuelve 1, de lo contrario devuelve 0.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5E1A14-C6CC-47B1-BC5C-8F0C1268C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84784"/>
            <a:ext cx="7500536" cy="164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83982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833F-50BF-4AD5-9B5E-15E4548D4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r>
              <a:rPr lang="es-MX" dirty="0"/>
              <a:t>Operación tamaño  (TAM)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852168-EFA0-4026-AB57-DBF7AA4DA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052736"/>
            <a:ext cx="7498080" cy="2093452"/>
          </a:xfrm>
        </p:spPr>
        <p:txBody>
          <a:bodyPr>
            <a:normAutofit/>
          </a:bodyPr>
          <a:lstStyle/>
          <a:p>
            <a:r>
              <a:rPr lang="es-MX" dirty="0"/>
              <a:t>Determina el número de elementos en la pila al recorrerla desde la base hasta el tope usando un apuntador auxiliar (</a:t>
            </a:r>
            <a:r>
              <a:rPr lang="es-MX" dirty="0" err="1"/>
              <a:t>aux</a:t>
            </a:r>
            <a:r>
              <a:rPr lang="es-MX" dirty="0"/>
              <a:t>), y un contador (i) 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24E997-0A24-4D74-AE7F-78498D981AC4}"/>
              </a:ext>
            </a:extLst>
          </p:cNvPr>
          <p:cNvGrpSpPr/>
          <p:nvPr/>
        </p:nvGrpSpPr>
        <p:grpSpPr>
          <a:xfrm>
            <a:off x="3112914" y="3789040"/>
            <a:ext cx="4771454" cy="926812"/>
            <a:chOff x="2828360" y="3721764"/>
            <a:chExt cx="4771454" cy="926812"/>
          </a:xfrm>
        </p:grpSpPr>
        <p:sp>
          <p:nvSpPr>
            <p:cNvPr id="45" name="65 Rectángulo">
              <a:extLst>
                <a:ext uri="{FF2B5EF4-FFF2-40B4-BE49-F238E27FC236}">
                  <a16:creationId xmlns:a16="http://schemas.microsoft.com/office/drawing/2014/main" id="{DA0B949F-A08C-49D3-8A23-E0DB90BD1CB5}"/>
                </a:ext>
              </a:extLst>
            </p:cNvPr>
            <p:cNvSpPr/>
            <p:nvPr/>
          </p:nvSpPr>
          <p:spPr>
            <a:xfrm>
              <a:off x="2828360" y="4077072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grpSp>
          <p:nvGrpSpPr>
            <p:cNvPr id="38" name="27 Grupo">
              <a:extLst>
                <a:ext uri="{FF2B5EF4-FFF2-40B4-BE49-F238E27FC236}">
                  <a16:creationId xmlns:a16="http://schemas.microsoft.com/office/drawing/2014/main" id="{FF8CF971-D401-460F-ACDE-A40CA6BA9534}"/>
                </a:ext>
              </a:extLst>
            </p:cNvPr>
            <p:cNvGrpSpPr/>
            <p:nvPr/>
          </p:nvGrpSpPr>
          <p:grpSpPr>
            <a:xfrm>
              <a:off x="7445826" y="4147940"/>
              <a:ext cx="153988" cy="428628"/>
              <a:chOff x="1570810" y="2072472"/>
              <a:chExt cx="153988" cy="428628"/>
            </a:xfrm>
          </p:grpSpPr>
          <p:cxnSp>
            <p:nvCxnSpPr>
              <p:cNvPr id="43" name="71 Conector recto">
                <a:extLst>
                  <a:ext uri="{FF2B5EF4-FFF2-40B4-BE49-F238E27FC236}">
                    <a16:creationId xmlns:a16="http://schemas.microsoft.com/office/drawing/2014/main" id="{72AEF678-E296-4349-9D47-63CA39A54BE5}"/>
                  </a:ext>
                </a:extLst>
              </p:cNvPr>
              <p:cNvCxnSpPr/>
              <p:nvPr/>
            </p:nvCxnSpPr>
            <p:spPr>
              <a:xfrm rot="5400000" flipH="1" flipV="1">
                <a:off x="1357290" y="2285992"/>
                <a:ext cx="428628" cy="158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72 Conector recto">
                <a:extLst>
                  <a:ext uri="{FF2B5EF4-FFF2-40B4-BE49-F238E27FC236}">
                    <a16:creationId xmlns:a16="http://schemas.microsoft.com/office/drawing/2014/main" id="{D2B172E2-9FDC-4DEE-B478-856339411805}"/>
                  </a:ext>
                </a:extLst>
              </p:cNvPr>
              <p:cNvCxnSpPr/>
              <p:nvPr/>
            </p:nvCxnSpPr>
            <p:spPr>
              <a:xfrm rot="5400000" flipH="1" flipV="1">
                <a:off x="1617641" y="2321711"/>
                <a:ext cx="203996" cy="1031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70 Conector recto de flecha">
              <a:extLst>
                <a:ext uri="{FF2B5EF4-FFF2-40B4-BE49-F238E27FC236}">
                  <a16:creationId xmlns:a16="http://schemas.microsoft.com/office/drawing/2014/main" id="{06BF9B83-2352-405D-BAE3-DFF9FCD92B38}"/>
                </a:ext>
              </a:extLst>
            </p:cNvPr>
            <p:cNvCxnSpPr>
              <a:cxnSpLocks/>
            </p:cNvCxnSpPr>
            <p:nvPr/>
          </p:nvCxnSpPr>
          <p:spPr>
            <a:xfrm>
              <a:off x="6732240" y="4360666"/>
              <a:ext cx="714380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78 Grupo">
              <a:extLst>
                <a:ext uri="{FF2B5EF4-FFF2-40B4-BE49-F238E27FC236}">
                  <a16:creationId xmlns:a16="http://schemas.microsoft.com/office/drawing/2014/main" id="{7CB3DABA-CF0A-47DF-A9B2-25F6264153E2}"/>
                </a:ext>
              </a:extLst>
            </p:cNvPr>
            <p:cNvGrpSpPr/>
            <p:nvPr/>
          </p:nvGrpSpPr>
          <p:grpSpPr>
            <a:xfrm>
              <a:off x="5148064" y="4077072"/>
              <a:ext cx="1587654" cy="571504"/>
              <a:chOff x="4091314" y="3286124"/>
              <a:chExt cx="1587654" cy="571504"/>
            </a:xfrm>
          </p:grpSpPr>
          <p:sp>
            <p:nvSpPr>
              <p:cNvPr id="41" name="33 Rectángulo">
                <a:extLst>
                  <a:ext uri="{FF2B5EF4-FFF2-40B4-BE49-F238E27FC236}">
                    <a16:creationId xmlns:a16="http://schemas.microsoft.com/office/drawing/2014/main" id="{10FF095E-4296-44DD-8A2E-417E27E97F56}"/>
                  </a:ext>
                </a:extLst>
              </p:cNvPr>
              <p:cNvSpPr/>
              <p:nvPr/>
            </p:nvSpPr>
            <p:spPr>
              <a:xfrm>
                <a:off x="4811394" y="3286124"/>
                <a:ext cx="867574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C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2" name="76 Conector recto de flecha">
                <a:extLst>
                  <a:ext uri="{FF2B5EF4-FFF2-40B4-BE49-F238E27FC236}">
                    <a16:creationId xmlns:a16="http://schemas.microsoft.com/office/drawing/2014/main" id="{4EC2C689-70AF-43BE-B1D3-2E884C17AC29}"/>
                  </a:ext>
                </a:extLst>
              </p:cNvPr>
              <p:cNvCxnSpPr/>
              <p:nvPr/>
            </p:nvCxnSpPr>
            <p:spPr>
              <a:xfrm>
                <a:off x="4091314" y="357028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67 Grupo">
              <a:extLst>
                <a:ext uri="{FF2B5EF4-FFF2-40B4-BE49-F238E27FC236}">
                  <a16:creationId xmlns:a16="http://schemas.microsoft.com/office/drawing/2014/main" id="{5A7A8890-1E0C-490D-96EC-6BA03F6F1F20}"/>
                </a:ext>
              </a:extLst>
            </p:cNvPr>
            <p:cNvGrpSpPr/>
            <p:nvPr/>
          </p:nvGrpSpPr>
          <p:grpSpPr>
            <a:xfrm>
              <a:off x="3707904" y="4077072"/>
              <a:ext cx="1489880" cy="571504"/>
              <a:chOff x="2796368" y="3571876"/>
              <a:chExt cx="1489880" cy="571504"/>
            </a:xfrm>
          </p:grpSpPr>
          <p:sp>
            <p:nvSpPr>
              <p:cNvPr id="48" name="65 Rectángulo">
                <a:extLst>
                  <a:ext uri="{FF2B5EF4-FFF2-40B4-BE49-F238E27FC236}">
                    <a16:creationId xmlns:a16="http://schemas.microsoft.com/office/drawing/2014/main" id="{F33A48C6-DD4B-46B7-8B82-7C3F3701CA49}"/>
                  </a:ext>
                </a:extLst>
              </p:cNvPr>
              <p:cNvSpPr/>
              <p:nvPr/>
            </p:nvSpPr>
            <p:spPr>
              <a:xfrm>
                <a:off x="3428992" y="3571876"/>
                <a:ext cx="85725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B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9" name="66 Conector recto de flecha">
                <a:extLst>
                  <a:ext uri="{FF2B5EF4-FFF2-40B4-BE49-F238E27FC236}">
                    <a16:creationId xmlns:a16="http://schemas.microsoft.com/office/drawing/2014/main" id="{95C5EF35-126C-4EB6-A3F0-989C935BD37D}"/>
                  </a:ext>
                </a:extLst>
              </p:cNvPr>
              <p:cNvCxnSpPr/>
              <p:nvPr/>
            </p:nvCxnSpPr>
            <p:spPr>
              <a:xfrm>
                <a:off x="2796368" y="3857628"/>
                <a:ext cx="642942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08E30D-2B5D-43CA-B82E-7C126794974E}"/>
                </a:ext>
              </a:extLst>
            </p:cNvPr>
            <p:cNvSpPr txBox="1"/>
            <p:nvPr/>
          </p:nvSpPr>
          <p:spPr>
            <a:xfrm>
              <a:off x="2900411" y="3721764"/>
              <a:ext cx="694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BASE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5CFDC5E-157B-4CBC-BB9D-4776B7ED6BC3}"/>
              </a:ext>
            </a:extLst>
          </p:cNvPr>
          <p:cNvSpPr txBox="1"/>
          <p:nvPr/>
        </p:nvSpPr>
        <p:spPr>
          <a:xfrm>
            <a:off x="2225888" y="3224521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i=0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B6D4E47-A11F-4E11-BBAF-BC040621FD6F}"/>
              </a:ext>
            </a:extLst>
          </p:cNvPr>
          <p:cNvGrpSpPr/>
          <p:nvPr/>
        </p:nvGrpSpPr>
        <p:grpSpPr>
          <a:xfrm>
            <a:off x="3419872" y="4715852"/>
            <a:ext cx="513282" cy="729372"/>
            <a:chOff x="3135318" y="4581128"/>
            <a:chExt cx="513282" cy="729372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98CF82C-A00E-490E-82C0-A8E6462875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3E149AF-6400-482B-BAC3-33EA1CE61DD5}"/>
                </a:ext>
              </a:extLst>
            </p:cNvPr>
            <p:cNvSpPr txBox="1"/>
            <p:nvPr/>
          </p:nvSpPr>
          <p:spPr>
            <a:xfrm>
              <a:off x="3135318" y="4941168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/>
                <a:t>aux</a:t>
              </a:r>
              <a:endParaRPr lang="es-MX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EFF5897-C5E0-4D43-A3D0-1809291ECFE7}"/>
              </a:ext>
            </a:extLst>
          </p:cNvPr>
          <p:cNvSpPr txBox="1"/>
          <p:nvPr/>
        </p:nvSpPr>
        <p:spPr>
          <a:xfrm>
            <a:off x="3263025" y="3255367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933E7EE-E603-4BD7-AA2F-A29B5634B5AB}"/>
              </a:ext>
            </a:extLst>
          </p:cNvPr>
          <p:cNvSpPr txBox="1"/>
          <p:nvPr/>
        </p:nvSpPr>
        <p:spPr>
          <a:xfrm>
            <a:off x="4712538" y="3255367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04A44D-8DDF-4800-A3D0-1E512F837D0A}"/>
              </a:ext>
            </a:extLst>
          </p:cNvPr>
          <p:cNvSpPr txBox="1"/>
          <p:nvPr/>
        </p:nvSpPr>
        <p:spPr>
          <a:xfrm>
            <a:off x="6287361" y="3212976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AA93BE4-4909-40B2-A51E-D1F523D08834}"/>
              </a:ext>
            </a:extLst>
          </p:cNvPr>
          <p:cNvSpPr/>
          <p:nvPr/>
        </p:nvSpPr>
        <p:spPr>
          <a:xfrm>
            <a:off x="1349443" y="5517232"/>
            <a:ext cx="7110989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s-MX" sz="2400" dirty="0"/>
              <a:t>La operación tamaño determina </a:t>
            </a:r>
            <a:r>
              <a:rPr lang="es-MX" sz="2400" dirty="0">
                <a:solidFill>
                  <a:schemeClr val="bg1"/>
                </a:solidFill>
              </a:rPr>
              <a:t>que</a:t>
            </a:r>
            <a:r>
              <a:rPr lang="es-MX" sz="2400" dirty="0"/>
              <a:t> hay 3 elementos en la pila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E37E3C-2F1C-4976-BCC4-5B63253F22E6}"/>
              </a:ext>
            </a:extLst>
          </p:cNvPr>
          <p:cNvSpPr txBox="1"/>
          <p:nvPr/>
        </p:nvSpPr>
        <p:spPr>
          <a:xfrm>
            <a:off x="6156176" y="3779748"/>
            <a:ext cx="73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TOPE</a:t>
            </a:r>
          </a:p>
        </p:txBody>
      </p:sp>
    </p:spTree>
    <p:extLst>
      <p:ext uri="{BB962C8B-B14F-4D97-AF65-F5344CB8AC3E}">
        <p14:creationId xmlns:p14="http://schemas.microsoft.com/office/powerpoint/2010/main" val="36433697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1698 0.002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8 0.00232 L 0.33525 0.0039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51" grpId="0"/>
      <p:bldP spid="51" grpId="1"/>
      <p:bldP spid="53" grpId="0"/>
      <p:bldP spid="53" grpId="1"/>
      <p:bldP spid="54" grpId="0"/>
      <p:bldP spid="55" grpId="0" animBg="1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21F8AD-E909-4D34-9EC0-7F102BCD9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485" y="1412776"/>
            <a:ext cx="5701803" cy="43561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2B833F-50BF-4AD5-9B5E-15E4548D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tamaño  (TAM)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EE7B9D-E47C-469E-921D-F38D258C5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326" y="1124744"/>
            <a:ext cx="7745362" cy="4800600"/>
          </a:xfrm>
        </p:spPr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F9F80C-E003-43FF-822B-66B82EEA1519}"/>
              </a:ext>
            </a:extLst>
          </p:cNvPr>
          <p:cNvGrpSpPr/>
          <p:nvPr/>
        </p:nvGrpSpPr>
        <p:grpSpPr>
          <a:xfrm>
            <a:off x="4932040" y="2996952"/>
            <a:ext cx="4104456" cy="562074"/>
            <a:chOff x="4363425" y="3068960"/>
            <a:chExt cx="4529055" cy="56207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371611-6165-4B3F-BED3-113357EAB3EE}"/>
                </a:ext>
              </a:extLst>
            </p:cNvPr>
            <p:cNvSpPr/>
            <p:nvPr/>
          </p:nvSpPr>
          <p:spPr>
            <a:xfrm>
              <a:off x="4716016" y="3068960"/>
              <a:ext cx="4176464" cy="562074"/>
            </a:xfrm>
            <a:prstGeom prst="rect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err="1">
                  <a:solidFill>
                    <a:schemeClr val="accent2"/>
                  </a:solidFill>
                </a:rPr>
                <a:t>aux</a:t>
              </a:r>
              <a:r>
                <a:rPr lang="es-MX" dirty="0">
                  <a:solidFill>
                    <a:schemeClr val="accent2"/>
                  </a:solidFill>
                </a:rPr>
                <a:t> apunta a la base, al menos hay un elemento, incrementa contador</a:t>
              </a:r>
            </a:p>
          </p:txBody>
        </p:sp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758C3E41-FB9D-4D79-904F-E65DB7D96CC6}"/>
                </a:ext>
              </a:extLst>
            </p:cNvPr>
            <p:cNvSpPr/>
            <p:nvPr/>
          </p:nvSpPr>
          <p:spPr>
            <a:xfrm>
              <a:off x="4363425" y="3140968"/>
              <a:ext cx="208575" cy="432048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D55FE81-6AB2-462C-A018-F7F6F6CCFBF6}"/>
              </a:ext>
            </a:extLst>
          </p:cNvPr>
          <p:cNvGrpSpPr/>
          <p:nvPr/>
        </p:nvGrpSpPr>
        <p:grpSpPr>
          <a:xfrm>
            <a:off x="1435608" y="2060848"/>
            <a:ext cx="6592776" cy="295026"/>
            <a:chOff x="1435608" y="2060848"/>
            <a:chExt cx="6592776" cy="29502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9E00B73-2799-47EC-86FE-E6EF4F69DCEA}"/>
                </a:ext>
              </a:extLst>
            </p:cNvPr>
            <p:cNvGrpSpPr/>
            <p:nvPr/>
          </p:nvGrpSpPr>
          <p:grpSpPr>
            <a:xfrm>
              <a:off x="2843808" y="2060848"/>
              <a:ext cx="5184576" cy="288032"/>
              <a:chOff x="2843808" y="2132856"/>
              <a:chExt cx="5184576" cy="288032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45BAA4C6-58C2-4C33-8CE7-CE08E49D59F5}"/>
                  </a:ext>
                </a:extLst>
              </p:cNvPr>
              <p:cNvCxnSpPr>
                <a:cxnSpLocks/>
                <a:stCxn id="7" idx="1"/>
              </p:cNvCxnSpPr>
              <p:nvPr/>
            </p:nvCxnSpPr>
            <p:spPr>
              <a:xfrm flipH="1">
                <a:off x="2843808" y="2276872"/>
                <a:ext cx="2244710" cy="0"/>
              </a:xfrm>
              <a:prstGeom prst="straightConnector1">
                <a:avLst/>
              </a:prstGeom>
              <a:ln w="38100"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3D0BB6B-44D0-4E66-87F3-7DEEE76EEABB}"/>
                  </a:ext>
                </a:extLst>
              </p:cNvPr>
              <p:cNvSpPr/>
              <p:nvPr/>
            </p:nvSpPr>
            <p:spPr>
              <a:xfrm>
                <a:off x="5088518" y="2132856"/>
                <a:ext cx="2939866" cy="288032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accent2"/>
                    </a:solidFill>
                  </a:rPr>
                  <a:t>Inicia el contador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2C4AAF2-2B4D-4EB0-9D85-8584F3FF06D9}"/>
                </a:ext>
              </a:extLst>
            </p:cNvPr>
            <p:cNvSpPr/>
            <p:nvPr/>
          </p:nvSpPr>
          <p:spPr>
            <a:xfrm>
              <a:off x="1435608" y="2067843"/>
              <a:ext cx="1408200" cy="288031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CD0717-ECC2-40E0-904C-7AB2741C369B}"/>
              </a:ext>
            </a:extLst>
          </p:cNvPr>
          <p:cNvGrpSpPr/>
          <p:nvPr/>
        </p:nvGrpSpPr>
        <p:grpSpPr>
          <a:xfrm>
            <a:off x="2008458" y="2636912"/>
            <a:ext cx="6595990" cy="350909"/>
            <a:chOff x="2008458" y="2636912"/>
            <a:chExt cx="6595990" cy="35090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6C0DEAE-8269-4011-BEC0-F43411B2427B}"/>
                </a:ext>
              </a:extLst>
            </p:cNvPr>
            <p:cNvGrpSpPr/>
            <p:nvPr/>
          </p:nvGrpSpPr>
          <p:grpSpPr>
            <a:xfrm>
              <a:off x="5220072" y="2636912"/>
              <a:ext cx="3384376" cy="288032"/>
              <a:chOff x="4343514" y="2134491"/>
              <a:chExt cx="3384376" cy="288032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A26FD2CB-F512-4D2A-808B-B91FAC135927}"/>
                  </a:ext>
                </a:extLst>
              </p:cNvPr>
              <p:cNvCxnSpPr>
                <a:cxnSpLocks/>
                <a:stCxn id="15" idx="1"/>
              </p:cNvCxnSpPr>
              <p:nvPr/>
            </p:nvCxnSpPr>
            <p:spPr>
              <a:xfrm flipH="1">
                <a:off x="4343514" y="2278507"/>
                <a:ext cx="444510" cy="0"/>
              </a:xfrm>
              <a:prstGeom prst="straightConnector1">
                <a:avLst/>
              </a:prstGeom>
              <a:ln w="38100">
                <a:solidFill>
                  <a:srgbClr val="BC142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7AED521-2398-48DF-83CF-553B5CFD69AA}"/>
                  </a:ext>
                </a:extLst>
              </p:cNvPr>
              <p:cNvSpPr/>
              <p:nvPr/>
            </p:nvSpPr>
            <p:spPr>
              <a:xfrm>
                <a:off x="4788024" y="2134491"/>
                <a:ext cx="2939866" cy="288032"/>
              </a:xfrm>
              <a:prstGeom prst="rect">
                <a:avLst/>
              </a:prstGeom>
              <a:noFill/>
              <a:ln>
                <a:solidFill>
                  <a:srgbClr val="BC14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accent2"/>
                    </a:solidFill>
                  </a:rPr>
                  <a:t>Revisa si la pila no es nula</a:t>
                </a:r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3176606-8AEB-4098-A74B-282AB119777D}"/>
                </a:ext>
              </a:extLst>
            </p:cNvPr>
            <p:cNvSpPr/>
            <p:nvPr/>
          </p:nvSpPr>
          <p:spPr>
            <a:xfrm>
              <a:off x="2008458" y="2699794"/>
              <a:ext cx="3080060" cy="288027"/>
            </a:xfrm>
            <a:prstGeom prst="rect">
              <a:avLst/>
            </a:prstGeom>
            <a:noFill/>
            <a:ln>
              <a:solidFill>
                <a:srgbClr val="BC14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BA19E49-C878-4781-8E80-204425507239}"/>
              </a:ext>
            </a:extLst>
          </p:cNvPr>
          <p:cNvGrpSpPr/>
          <p:nvPr/>
        </p:nvGrpSpPr>
        <p:grpSpPr>
          <a:xfrm>
            <a:off x="2627784" y="3631028"/>
            <a:ext cx="5688632" cy="2534276"/>
            <a:chOff x="2627784" y="3631028"/>
            <a:chExt cx="5688632" cy="253427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299D5A6-4C64-403D-8DEF-E24480CFE23E}"/>
                </a:ext>
              </a:extLst>
            </p:cNvPr>
            <p:cNvSpPr/>
            <p:nvPr/>
          </p:nvSpPr>
          <p:spPr>
            <a:xfrm>
              <a:off x="2627784" y="3631028"/>
              <a:ext cx="4176464" cy="1382145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727427A-6C95-442C-A332-421A428A5426}"/>
                </a:ext>
              </a:extLst>
            </p:cNvPr>
            <p:cNvSpPr/>
            <p:nvPr/>
          </p:nvSpPr>
          <p:spPr>
            <a:xfrm>
              <a:off x="4788024" y="5013176"/>
              <a:ext cx="3528392" cy="1152128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Mientras el apuntador al siguiente elemento sea diferente de nulo, avanza el apuntador e incrementa el contador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32449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D81A6-EB7B-4ED8-BFF3-DC9955EDF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Memoria dinámica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860D3-4C8A-4681-B7CD-C6B767ADB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Las pilas son una estructura dinámica, esto significa que hay que usar operadores para solicitar y devolver la memoria. </a:t>
            </a:r>
          </a:p>
          <a:p>
            <a:pPr marL="82296" indent="0" algn="ctr">
              <a:buNone/>
            </a:pPr>
            <a:r>
              <a:rPr lang="es-MX" dirty="0" err="1">
                <a:solidFill>
                  <a:schemeClr val="accent1"/>
                </a:solidFill>
              </a:rPr>
              <a:t>calloc</a:t>
            </a:r>
            <a:r>
              <a:rPr lang="es-MX" dirty="0">
                <a:solidFill>
                  <a:schemeClr val="accent1"/>
                </a:solidFill>
              </a:rPr>
              <a:t>(</a:t>
            </a:r>
            <a:r>
              <a:rPr lang="es-MX" dirty="0" err="1">
                <a:solidFill>
                  <a:schemeClr val="accent1"/>
                </a:solidFill>
              </a:rPr>
              <a:t>num</a:t>
            </a:r>
            <a:r>
              <a:rPr lang="es-MX" dirty="0">
                <a:solidFill>
                  <a:schemeClr val="accent1"/>
                </a:solidFill>
              </a:rPr>
              <a:t>, tamaño)</a:t>
            </a:r>
          </a:p>
          <a:p>
            <a:pPr lvl="1"/>
            <a:r>
              <a:rPr lang="es-MX" dirty="0" err="1"/>
              <a:t>Calloc</a:t>
            </a:r>
            <a:r>
              <a:rPr lang="es-MX" dirty="0"/>
              <a:t> devuelve un apuntador al primer bloque de memoria devuelto, o nulo si no se tiene la cantidad de memoria solicitada.</a:t>
            </a:r>
          </a:p>
          <a:p>
            <a:pPr marL="402336" lvl="1" indent="0" algn="ctr">
              <a:buNone/>
            </a:pPr>
            <a:r>
              <a:rPr lang="es-MX" dirty="0">
                <a:solidFill>
                  <a:schemeClr val="accent1"/>
                </a:solidFill>
              </a:rPr>
              <a:t>free(apuntador)</a:t>
            </a:r>
          </a:p>
          <a:p>
            <a:pPr lvl="1"/>
            <a:r>
              <a:rPr lang="es-MX" dirty="0"/>
              <a:t>Free devuelve la memoria asignada al nodo que esta siendo apuntado.</a:t>
            </a:r>
          </a:p>
        </p:txBody>
      </p:sp>
    </p:spTree>
    <p:extLst>
      <p:ext uri="{BB962C8B-B14F-4D97-AF65-F5344CB8AC3E}">
        <p14:creationId xmlns:p14="http://schemas.microsoft.com/office/powerpoint/2010/main" val="4095098638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EE614-A10F-413D-AC2E-C39D71902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Creación del nodo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8F9F9D-097F-47BC-AF34-B2CB3431A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484784"/>
            <a:ext cx="7897110" cy="473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77721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36186"/>
          </a:xfrm>
        </p:spPr>
        <p:txBody>
          <a:bodyPr/>
          <a:lstStyle/>
          <a:p>
            <a:r>
              <a:rPr lang="es-MX" dirty="0"/>
              <a:t>Operación PUSH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1771325"/>
          </a:xfrm>
        </p:spPr>
        <p:txBody>
          <a:bodyPr>
            <a:normAutofit/>
          </a:bodyPr>
          <a:lstStyle/>
          <a:p>
            <a:r>
              <a:rPr lang="es-MX" sz="2400" dirty="0"/>
              <a:t>Se crea el elemento a insertar, nodo</a:t>
            </a:r>
          </a:p>
          <a:p>
            <a:r>
              <a:rPr lang="es-MX" sz="2400" dirty="0"/>
              <a:t>El apuntador del elemento que está en el tope debe apuntar a nodo.</a:t>
            </a:r>
          </a:p>
          <a:p>
            <a:r>
              <a:rPr lang="es-MX" sz="2400" dirty="0"/>
              <a:t>El tope apunta al último elemento</a:t>
            </a:r>
          </a:p>
          <a:p>
            <a:endParaRPr lang="es-MX" dirty="0"/>
          </a:p>
          <a:p>
            <a:pPr marL="82296" indent="0">
              <a:buNone/>
            </a:pPr>
            <a:endParaRPr lang="es-MX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E2C320C-93E9-40FC-8A73-C8BE658A96BC}"/>
              </a:ext>
            </a:extLst>
          </p:cNvPr>
          <p:cNvGrpSpPr/>
          <p:nvPr/>
        </p:nvGrpSpPr>
        <p:grpSpPr>
          <a:xfrm rot="16200000">
            <a:off x="3126202" y="4652251"/>
            <a:ext cx="2441952" cy="571513"/>
            <a:chOff x="2288900" y="3573011"/>
            <a:chExt cx="2729308" cy="571513"/>
          </a:xfrm>
        </p:grpSpPr>
        <p:sp>
          <p:nvSpPr>
            <p:cNvPr id="28" name="65 Rectángulo">
              <a:extLst>
                <a:ext uri="{FF2B5EF4-FFF2-40B4-BE49-F238E27FC236}">
                  <a16:creationId xmlns:a16="http://schemas.microsoft.com/office/drawing/2014/main" id="{53E768CE-7271-4F1A-9462-52CA6F01E47A}"/>
                </a:ext>
              </a:extLst>
            </p:cNvPr>
            <p:cNvSpPr/>
            <p:nvPr/>
          </p:nvSpPr>
          <p:spPr>
            <a:xfrm>
              <a:off x="2288900" y="3573011"/>
              <a:ext cx="460269" cy="57150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27 Grupo">
              <a:extLst>
                <a:ext uri="{FF2B5EF4-FFF2-40B4-BE49-F238E27FC236}">
                  <a16:creationId xmlns:a16="http://schemas.microsoft.com/office/drawing/2014/main" id="{CC10F3AB-2D35-4404-9245-1C5E051F1B19}"/>
                </a:ext>
              </a:extLst>
            </p:cNvPr>
            <p:cNvGrpSpPr/>
            <p:nvPr/>
          </p:nvGrpSpPr>
          <p:grpSpPr>
            <a:xfrm>
              <a:off x="4857249" y="3642302"/>
              <a:ext cx="160959" cy="428628"/>
              <a:chOff x="-448197" y="2070890"/>
              <a:chExt cx="160959" cy="428628"/>
            </a:xfrm>
          </p:grpSpPr>
          <p:cxnSp>
            <p:nvCxnSpPr>
              <p:cNvPr id="26" name="71 Conector recto">
                <a:extLst>
                  <a:ext uri="{FF2B5EF4-FFF2-40B4-BE49-F238E27FC236}">
                    <a16:creationId xmlns:a16="http://schemas.microsoft.com/office/drawing/2014/main" id="{0517CD59-726E-4C67-82A9-4814F3E9C395}"/>
                  </a:ext>
                </a:extLst>
              </p:cNvPr>
              <p:cNvCxnSpPr/>
              <p:nvPr/>
            </p:nvCxnSpPr>
            <p:spPr>
              <a:xfrm rot="5400000" flipH="1" flipV="1">
                <a:off x="-661717" y="2284410"/>
                <a:ext cx="428628" cy="158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72 Conector recto">
                <a:extLst>
                  <a:ext uri="{FF2B5EF4-FFF2-40B4-BE49-F238E27FC236}">
                    <a16:creationId xmlns:a16="http://schemas.microsoft.com/office/drawing/2014/main" id="{012BA4AA-3967-4BCF-90F4-55DBD9DE0A5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394395" y="2259298"/>
                <a:ext cx="214314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70 Conector recto de flecha">
              <a:extLst>
                <a:ext uri="{FF2B5EF4-FFF2-40B4-BE49-F238E27FC236}">
                  <a16:creationId xmlns:a16="http://schemas.microsoft.com/office/drawing/2014/main" id="{240C1120-C694-442E-9385-77C0F6C6CA0F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 rot="5400000" flipV="1">
              <a:off x="4654132" y="3653781"/>
              <a:ext cx="1" cy="40998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78 Grupo">
              <a:extLst>
                <a:ext uri="{FF2B5EF4-FFF2-40B4-BE49-F238E27FC236}">
                  <a16:creationId xmlns:a16="http://schemas.microsoft.com/office/drawing/2014/main" id="{3E9466FF-E6D5-4126-9B49-5ACAE5FE7B37}"/>
                </a:ext>
              </a:extLst>
            </p:cNvPr>
            <p:cNvGrpSpPr/>
            <p:nvPr/>
          </p:nvGrpSpPr>
          <p:grpSpPr>
            <a:xfrm>
              <a:off x="3585045" y="3573020"/>
              <a:ext cx="864096" cy="571504"/>
              <a:chOff x="3067755" y="3286128"/>
              <a:chExt cx="864096" cy="571504"/>
            </a:xfrm>
          </p:grpSpPr>
          <p:sp>
            <p:nvSpPr>
              <p:cNvPr id="24" name="33 Rectángulo">
                <a:extLst>
                  <a:ext uri="{FF2B5EF4-FFF2-40B4-BE49-F238E27FC236}">
                    <a16:creationId xmlns:a16="http://schemas.microsoft.com/office/drawing/2014/main" id="{C6B0AC9D-B5CC-431F-A515-64854974D72D}"/>
                  </a:ext>
                </a:extLst>
              </p:cNvPr>
              <p:cNvSpPr/>
              <p:nvPr/>
            </p:nvSpPr>
            <p:spPr>
              <a:xfrm>
                <a:off x="3471585" y="3286128"/>
                <a:ext cx="46026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C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" name="76 Conector recto de flecha">
                <a:extLst>
                  <a:ext uri="{FF2B5EF4-FFF2-40B4-BE49-F238E27FC236}">
                    <a16:creationId xmlns:a16="http://schemas.microsoft.com/office/drawing/2014/main" id="{183C0F57-60EB-417E-84DA-C588E954B6EF}"/>
                  </a:ext>
                </a:extLst>
              </p:cNvPr>
              <p:cNvCxnSpPr>
                <a:cxnSpLocks/>
                <a:stCxn id="22" idx="3"/>
                <a:endCxn id="24" idx="1"/>
              </p:cNvCxnSpPr>
              <p:nvPr/>
            </p:nvCxnSpPr>
            <p:spPr>
              <a:xfrm rot="5400000" flipV="1">
                <a:off x="3269669" y="3369965"/>
                <a:ext cx="1" cy="403830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67 Grupo">
              <a:extLst>
                <a:ext uri="{FF2B5EF4-FFF2-40B4-BE49-F238E27FC236}">
                  <a16:creationId xmlns:a16="http://schemas.microsoft.com/office/drawing/2014/main" id="{D0AEA0E1-ACB7-4D3C-8F48-8DE145E0C86A}"/>
                </a:ext>
              </a:extLst>
            </p:cNvPr>
            <p:cNvGrpSpPr/>
            <p:nvPr/>
          </p:nvGrpSpPr>
          <p:grpSpPr>
            <a:xfrm>
              <a:off x="2749168" y="3573017"/>
              <a:ext cx="835878" cy="571507"/>
              <a:chOff x="2377092" y="3571877"/>
              <a:chExt cx="835878" cy="571507"/>
            </a:xfrm>
          </p:grpSpPr>
          <p:sp>
            <p:nvSpPr>
              <p:cNvPr id="22" name="65 Rectángulo">
                <a:extLst>
                  <a:ext uri="{FF2B5EF4-FFF2-40B4-BE49-F238E27FC236}">
                    <a16:creationId xmlns:a16="http://schemas.microsoft.com/office/drawing/2014/main" id="{1EA6E283-6A89-41AF-B1CE-41906CE7D90E}"/>
                  </a:ext>
                </a:extLst>
              </p:cNvPr>
              <p:cNvSpPr/>
              <p:nvPr/>
            </p:nvSpPr>
            <p:spPr>
              <a:xfrm>
                <a:off x="2752702" y="3571877"/>
                <a:ext cx="460268" cy="571507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B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3" name="66 Conector recto de flecha">
                <a:extLst>
                  <a:ext uri="{FF2B5EF4-FFF2-40B4-BE49-F238E27FC236}">
                    <a16:creationId xmlns:a16="http://schemas.microsoft.com/office/drawing/2014/main" id="{6E27BAD3-52BA-481D-AD25-AEA3D8226D3E}"/>
                  </a:ext>
                </a:extLst>
              </p:cNvPr>
              <p:cNvCxnSpPr>
                <a:cxnSpLocks/>
                <a:stCxn id="28" idx="3"/>
                <a:endCxn id="22" idx="1"/>
              </p:cNvCxnSpPr>
              <p:nvPr/>
            </p:nvCxnSpPr>
            <p:spPr>
              <a:xfrm rot="5400000" flipV="1">
                <a:off x="2564894" y="3669824"/>
                <a:ext cx="6" cy="375609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64AC126-D02F-4761-921F-6C80E0A36B25}"/>
              </a:ext>
            </a:extLst>
          </p:cNvPr>
          <p:cNvSpPr txBox="1"/>
          <p:nvPr/>
        </p:nvSpPr>
        <p:spPr>
          <a:xfrm>
            <a:off x="2869659" y="5733256"/>
            <a:ext cx="69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BASE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D8FD50-435A-4600-B859-6A5D94337F86}"/>
              </a:ext>
            </a:extLst>
          </p:cNvPr>
          <p:cNvSpPr txBox="1"/>
          <p:nvPr/>
        </p:nvSpPr>
        <p:spPr>
          <a:xfrm>
            <a:off x="7050029" y="3504429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nodo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C7A7663-0160-40BB-8E7E-09E3A782080A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6516217" y="3689095"/>
            <a:ext cx="53381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2FF317C-272C-452C-BF08-62DCC63B7FDD}"/>
              </a:ext>
            </a:extLst>
          </p:cNvPr>
          <p:cNvCxnSpPr>
            <a:cxnSpLocks/>
          </p:cNvCxnSpPr>
          <p:nvPr/>
        </p:nvCxnSpPr>
        <p:spPr>
          <a:xfrm>
            <a:off x="3563888" y="5949280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77DA3778-D976-4044-A91E-B36A61DC9D7A}"/>
              </a:ext>
            </a:extLst>
          </p:cNvPr>
          <p:cNvSpPr txBox="1"/>
          <p:nvPr/>
        </p:nvSpPr>
        <p:spPr>
          <a:xfrm>
            <a:off x="2915816" y="4221088"/>
            <a:ext cx="73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TOPE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E7137BC-6805-4772-9F3E-919D25B1553F}"/>
              </a:ext>
            </a:extLst>
          </p:cNvPr>
          <p:cNvCxnSpPr>
            <a:cxnSpLocks/>
          </p:cNvCxnSpPr>
          <p:nvPr/>
        </p:nvCxnSpPr>
        <p:spPr>
          <a:xfrm>
            <a:off x="3610045" y="4437112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F7A480E-68E1-4886-9194-AEA78639D05E}"/>
              </a:ext>
            </a:extLst>
          </p:cNvPr>
          <p:cNvGrpSpPr/>
          <p:nvPr/>
        </p:nvGrpSpPr>
        <p:grpSpPr>
          <a:xfrm>
            <a:off x="5792659" y="2919819"/>
            <a:ext cx="579541" cy="1013237"/>
            <a:chOff x="7086551" y="4077072"/>
            <a:chExt cx="579541" cy="1013237"/>
          </a:xfrm>
        </p:grpSpPr>
        <p:sp>
          <p:nvSpPr>
            <p:cNvPr id="38" name="65 Rectángulo">
              <a:extLst>
                <a:ext uri="{FF2B5EF4-FFF2-40B4-BE49-F238E27FC236}">
                  <a16:creationId xmlns:a16="http://schemas.microsoft.com/office/drawing/2014/main" id="{84A9A8E9-F6F0-414C-8E49-30B923A0E56E}"/>
                </a:ext>
              </a:extLst>
            </p:cNvPr>
            <p:cNvSpPr/>
            <p:nvPr/>
          </p:nvSpPr>
          <p:spPr>
            <a:xfrm>
              <a:off x="7086551" y="4661682"/>
              <a:ext cx="579541" cy="42862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D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62" name="71 Conector recto">
              <a:extLst>
                <a:ext uri="{FF2B5EF4-FFF2-40B4-BE49-F238E27FC236}">
                  <a16:creationId xmlns:a16="http://schemas.microsoft.com/office/drawing/2014/main" id="{C7BB7F99-4AC8-44B5-9F1F-D8C7185F53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67708" y="4219663"/>
              <a:ext cx="428628" cy="1421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72 Conector recto">
              <a:extLst>
                <a:ext uri="{FF2B5EF4-FFF2-40B4-BE49-F238E27FC236}">
                  <a16:creationId xmlns:a16="http://schemas.microsoft.com/office/drawing/2014/main" id="{042A28B0-121E-4464-8568-E8DF83AA60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8959" y="4077072"/>
              <a:ext cx="21431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70 Conector recto de flecha">
              <a:extLst>
                <a:ext uri="{FF2B5EF4-FFF2-40B4-BE49-F238E27FC236}">
                  <a16:creationId xmlns:a16="http://schemas.microsoft.com/office/drawing/2014/main" id="{86014B92-7AC2-4630-96D5-26C38E5AD699}"/>
                </a:ext>
              </a:extLst>
            </p:cNvPr>
            <p:cNvCxnSpPr>
              <a:cxnSpLocks/>
              <a:stCxn id="38" idx="0"/>
            </p:cNvCxnSpPr>
            <p:nvPr/>
          </p:nvCxnSpPr>
          <p:spPr>
            <a:xfrm flipV="1">
              <a:off x="7376322" y="4219406"/>
              <a:ext cx="7859" cy="44227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67462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-0.18975 -0.0025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97" y="-1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4.16667E-6 -0.1312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7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-0.00538 -0.1358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9" grpId="0"/>
      <p:bldP spid="39" grpId="1"/>
      <p:bldP spid="54" grpId="0"/>
      <p:bldP spid="5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0" y="404664"/>
            <a:ext cx="8692298" cy="605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032607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78BEF-DA4E-4B8E-8223-D12615D3C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PUSH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C02558-5C95-4E32-AF1E-4AAC5615F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171" y="1510433"/>
            <a:ext cx="5138117" cy="443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05318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36186"/>
          </a:xfrm>
        </p:spPr>
        <p:txBody>
          <a:bodyPr/>
          <a:lstStyle/>
          <a:p>
            <a:r>
              <a:rPr lang="es-MX" dirty="0"/>
              <a:t>Operación POP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1771325"/>
          </a:xfrm>
        </p:spPr>
        <p:txBody>
          <a:bodyPr>
            <a:normAutofit lnSpcReduction="10000"/>
          </a:bodyPr>
          <a:lstStyle/>
          <a:p>
            <a:r>
              <a:rPr lang="es-MX" sz="2400" dirty="0"/>
              <a:t>Se busca el elemento anterior al TOPE, </a:t>
            </a:r>
            <a:r>
              <a:rPr lang="es-MX" sz="2400" dirty="0" err="1"/>
              <a:t>aux</a:t>
            </a:r>
            <a:endParaRPr lang="es-MX" sz="2400" dirty="0"/>
          </a:p>
          <a:p>
            <a:r>
              <a:rPr lang="es-MX" sz="2400" dirty="0"/>
              <a:t>El apuntador de ese elemento se pone en nulo.</a:t>
            </a:r>
          </a:p>
          <a:p>
            <a:r>
              <a:rPr lang="es-MX" sz="2400" dirty="0"/>
              <a:t>Se devuelve el nodo en TOPE</a:t>
            </a:r>
          </a:p>
          <a:p>
            <a:r>
              <a:rPr lang="es-MX" sz="2400" dirty="0"/>
              <a:t>El tope apunta al último elemento</a:t>
            </a:r>
          </a:p>
          <a:p>
            <a:endParaRPr lang="es-MX" dirty="0"/>
          </a:p>
          <a:p>
            <a:pPr marL="82296" indent="0">
              <a:buNone/>
            </a:pPr>
            <a:endParaRPr lang="es-MX" dirty="0"/>
          </a:p>
        </p:txBody>
      </p:sp>
      <p:grpSp>
        <p:nvGrpSpPr>
          <p:cNvPr id="17" name="27 Grupo">
            <a:extLst>
              <a:ext uri="{FF2B5EF4-FFF2-40B4-BE49-F238E27FC236}">
                <a16:creationId xmlns:a16="http://schemas.microsoft.com/office/drawing/2014/main" id="{CC10F3AB-2D35-4404-9245-1C5E051F1B19}"/>
              </a:ext>
            </a:extLst>
          </p:cNvPr>
          <p:cNvGrpSpPr/>
          <p:nvPr/>
        </p:nvGrpSpPr>
        <p:grpSpPr>
          <a:xfrm rot="16200000">
            <a:off x="4273020" y="3574728"/>
            <a:ext cx="144012" cy="428628"/>
            <a:chOff x="-448197" y="2070890"/>
            <a:chExt cx="160959" cy="428628"/>
          </a:xfrm>
        </p:grpSpPr>
        <p:cxnSp>
          <p:nvCxnSpPr>
            <p:cNvPr id="26" name="71 Conector recto">
              <a:extLst>
                <a:ext uri="{FF2B5EF4-FFF2-40B4-BE49-F238E27FC236}">
                  <a16:creationId xmlns:a16="http://schemas.microsoft.com/office/drawing/2014/main" id="{0517CD59-726E-4C67-82A9-4814F3E9C395}"/>
                </a:ext>
              </a:extLst>
            </p:cNvPr>
            <p:cNvCxnSpPr/>
            <p:nvPr/>
          </p:nvCxnSpPr>
          <p:spPr>
            <a:xfrm rot="5400000" flipH="1" flipV="1">
              <a:off x="-661717" y="2284410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72 Conector recto">
              <a:extLst>
                <a:ext uri="{FF2B5EF4-FFF2-40B4-BE49-F238E27FC236}">
                  <a16:creationId xmlns:a16="http://schemas.microsoft.com/office/drawing/2014/main" id="{012BA4AA-3967-4BCF-90F4-55DBD9DE0A5A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-394395" y="2259298"/>
              <a:ext cx="21431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CD5070E-7B70-4D48-BE2F-A4B8D6969A94}"/>
              </a:ext>
            </a:extLst>
          </p:cNvPr>
          <p:cNvGrpSpPr/>
          <p:nvPr/>
        </p:nvGrpSpPr>
        <p:grpSpPr>
          <a:xfrm>
            <a:off x="4067944" y="3859365"/>
            <a:ext cx="571504" cy="778626"/>
            <a:chOff x="4061431" y="3859365"/>
            <a:chExt cx="571504" cy="778626"/>
          </a:xfrm>
        </p:grpSpPr>
        <p:cxnSp>
          <p:nvCxnSpPr>
            <p:cNvPr id="18" name="70 Conector recto de flecha">
              <a:extLst>
                <a:ext uri="{FF2B5EF4-FFF2-40B4-BE49-F238E27FC236}">
                  <a16:creationId xmlns:a16="http://schemas.microsoft.com/office/drawing/2014/main" id="{240C1120-C694-442E-9385-77C0F6C6CA0F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 flipV="1">
              <a:off x="4347184" y="3859365"/>
              <a:ext cx="1" cy="366821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33 Rectángulo">
              <a:extLst>
                <a:ext uri="{FF2B5EF4-FFF2-40B4-BE49-F238E27FC236}">
                  <a16:creationId xmlns:a16="http://schemas.microsoft.com/office/drawing/2014/main" id="{C6B0AC9D-B5CC-431F-A515-64854974D72D}"/>
                </a:ext>
              </a:extLst>
            </p:cNvPr>
            <p:cNvSpPr/>
            <p:nvPr/>
          </p:nvSpPr>
          <p:spPr>
            <a:xfrm rot="16200000">
              <a:off x="4141279" y="4146336"/>
              <a:ext cx="411807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C</a:t>
              </a:r>
              <a:endParaRPr lang="es-E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1E0F0A-460E-44B3-A787-ADA6BBCE291F}"/>
              </a:ext>
            </a:extLst>
          </p:cNvPr>
          <p:cNvGrpSpPr/>
          <p:nvPr/>
        </p:nvGrpSpPr>
        <p:grpSpPr>
          <a:xfrm>
            <a:off x="2869659" y="4637992"/>
            <a:ext cx="1763275" cy="1520991"/>
            <a:chOff x="2869659" y="4637992"/>
            <a:chExt cx="1763275" cy="1520991"/>
          </a:xfrm>
        </p:grpSpPr>
        <p:cxnSp>
          <p:nvCxnSpPr>
            <p:cNvPr id="25" name="76 Conector recto de flecha">
              <a:extLst>
                <a:ext uri="{FF2B5EF4-FFF2-40B4-BE49-F238E27FC236}">
                  <a16:creationId xmlns:a16="http://schemas.microsoft.com/office/drawing/2014/main" id="{183C0F57-60EB-417E-84DA-C588E954B6EF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4347182" y="4637992"/>
              <a:ext cx="6514" cy="361311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B579D68-5313-4A2C-8B1E-8D27F6FBED10}"/>
                </a:ext>
              </a:extLst>
            </p:cNvPr>
            <p:cNvGrpSpPr/>
            <p:nvPr/>
          </p:nvGrpSpPr>
          <p:grpSpPr>
            <a:xfrm>
              <a:off x="2869659" y="4999303"/>
              <a:ext cx="1763275" cy="1159680"/>
              <a:chOff x="2869659" y="4999303"/>
              <a:chExt cx="1763275" cy="115968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F8F20B5-F2F3-443A-99BA-8DB3C201FCD2}"/>
                  </a:ext>
                </a:extLst>
              </p:cNvPr>
              <p:cNvGrpSpPr/>
              <p:nvPr/>
            </p:nvGrpSpPr>
            <p:grpSpPr>
              <a:xfrm>
                <a:off x="4061422" y="4999303"/>
                <a:ext cx="571512" cy="1159680"/>
                <a:chOff x="4061422" y="4999303"/>
                <a:chExt cx="571512" cy="1159680"/>
              </a:xfrm>
            </p:grpSpPr>
            <p:sp>
              <p:nvSpPr>
                <p:cNvPr id="28" name="65 Rectángulo">
                  <a:extLst>
                    <a:ext uri="{FF2B5EF4-FFF2-40B4-BE49-F238E27FC236}">
                      <a16:creationId xmlns:a16="http://schemas.microsoft.com/office/drawing/2014/main" id="{53E768CE-7271-4F1A-9462-52CA6F01E47A}"/>
                    </a:ext>
                  </a:extLst>
                </p:cNvPr>
                <p:cNvSpPr/>
                <p:nvPr/>
              </p:nvSpPr>
              <p:spPr>
                <a:xfrm rot="16200000">
                  <a:off x="4141271" y="5667325"/>
                  <a:ext cx="411809" cy="57150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rtlCol="0" anchor="ctr"/>
                <a:lstStyle/>
                <a:p>
                  <a:pPr algn="ctr"/>
                  <a:r>
                    <a:rPr lang="es-MX" dirty="0">
                      <a:solidFill>
                        <a:schemeClr val="tx1"/>
                      </a:solidFill>
                    </a:rPr>
                    <a:t>A</a:t>
                  </a:r>
                  <a:endParaRPr lang="es-ES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0" name="67 Grupo">
                  <a:extLst>
                    <a:ext uri="{FF2B5EF4-FFF2-40B4-BE49-F238E27FC236}">
                      <a16:creationId xmlns:a16="http://schemas.microsoft.com/office/drawing/2014/main" id="{D0AEA0E1-ACB7-4D3C-8F48-8DE145E0C86A}"/>
                    </a:ext>
                  </a:extLst>
                </p:cNvPr>
                <p:cNvGrpSpPr/>
                <p:nvPr/>
              </p:nvGrpSpPr>
              <p:grpSpPr>
                <a:xfrm rot="16200000">
                  <a:off x="3973245" y="5087485"/>
                  <a:ext cx="747872" cy="571507"/>
                  <a:chOff x="2377092" y="3571877"/>
                  <a:chExt cx="835878" cy="571507"/>
                </a:xfrm>
              </p:grpSpPr>
              <p:sp>
                <p:nvSpPr>
                  <p:cNvPr id="22" name="65 Rectángulo">
                    <a:extLst>
                      <a:ext uri="{FF2B5EF4-FFF2-40B4-BE49-F238E27FC236}">
                        <a16:creationId xmlns:a16="http://schemas.microsoft.com/office/drawing/2014/main" id="{1EA6E283-6A89-41AF-B1CE-41906CE7D90E}"/>
                      </a:ext>
                    </a:extLst>
                  </p:cNvPr>
                  <p:cNvSpPr/>
                  <p:nvPr/>
                </p:nvSpPr>
                <p:spPr>
                  <a:xfrm>
                    <a:off x="2752702" y="3571877"/>
                    <a:ext cx="460268" cy="571507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es-MX" dirty="0">
                        <a:solidFill>
                          <a:schemeClr val="tx1"/>
                        </a:solidFill>
                      </a:rPr>
                      <a:t>B</a:t>
                    </a:r>
                    <a:endParaRPr lang="es-ES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3" name="66 Conector recto de flecha">
                    <a:extLst>
                      <a:ext uri="{FF2B5EF4-FFF2-40B4-BE49-F238E27FC236}">
                        <a16:creationId xmlns:a16="http://schemas.microsoft.com/office/drawing/2014/main" id="{6E27BAD3-52BA-481D-AD25-AEA3D8226D3E}"/>
                      </a:ext>
                    </a:extLst>
                  </p:cNvPr>
                  <p:cNvCxnSpPr>
                    <a:cxnSpLocks/>
                    <a:stCxn id="28" idx="3"/>
                    <a:endCxn id="22" idx="1"/>
                  </p:cNvCxnSpPr>
                  <p:nvPr/>
                </p:nvCxnSpPr>
                <p:spPr>
                  <a:xfrm rot="5400000" flipV="1">
                    <a:off x="2564894" y="3669824"/>
                    <a:ext cx="6" cy="375609"/>
                  </a:xfrm>
                  <a:prstGeom prst="straightConnector1">
                    <a:avLst/>
                  </a:prstGeom>
                  <a:ln w="381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4AC126-D02F-4761-921F-6C80E0A36B25}"/>
                  </a:ext>
                </a:extLst>
              </p:cNvPr>
              <p:cNvSpPr txBox="1"/>
              <p:nvPr/>
            </p:nvSpPr>
            <p:spPr>
              <a:xfrm>
                <a:off x="2869659" y="5733256"/>
                <a:ext cx="6942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/>
                  <a:t>BASE</a:t>
                </a:r>
              </a:p>
            </p:txBody>
          </p: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72FF317C-272C-452C-BF08-62DCC63B7F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3888" y="5949280"/>
                <a:ext cx="360040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FF7383-4680-4D48-8F48-4E79C2E497D5}"/>
              </a:ext>
            </a:extLst>
          </p:cNvPr>
          <p:cNvGrpSpPr/>
          <p:nvPr/>
        </p:nvGrpSpPr>
        <p:grpSpPr>
          <a:xfrm>
            <a:off x="2797651" y="4221088"/>
            <a:ext cx="1054269" cy="369332"/>
            <a:chOff x="2915816" y="4221088"/>
            <a:chExt cx="1054269" cy="36933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7DA3778-D976-4044-A91E-B36A61DC9D7A}"/>
                </a:ext>
              </a:extLst>
            </p:cNvPr>
            <p:cNvSpPr txBox="1"/>
            <p:nvPr/>
          </p:nvSpPr>
          <p:spPr>
            <a:xfrm>
              <a:off x="2915816" y="4221088"/>
              <a:ext cx="732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TOPE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E7137BC-6805-4772-9F3E-919D25B1553F}"/>
                </a:ext>
              </a:extLst>
            </p:cNvPr>
            <p:cNvCxnSpPr>
              <a:cxnSpLocks/>
            </p:cNvCxnSpPr>
            <p:nvPr/>
          </p:nvCxnSpPr>
          <p:spPr>
            <a:xfrm>
              <a:off x="3610045" y="4437112"/>
              <a:ext cx="36004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F76B1D-6648-4B49-A23A-4CCBCDC05CC1}"/>
              </a:ext>
            </a:extLst>
          </p:cNvPr>
          <p:cNvGrpSpPr/>
          <p:nvPr/>
        </p:nvGrpSpPr>
        <p:grpSpPr>
          <a:xfrm>
            <a:off x="4932040" y="5733256"/>
            <a:ext cx="1020990" cy="369332"/>
            <a:chOff x="4932040" y="5733256"/>
            <a:chExt cx="1020990" cy="36933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FB59D5-F34E-4D83-9999-D2C4CCC1EBA6}"/>
                </a:ext>
              </a:extLst>
            </p:cNvPr>
            <p:cNvSpPr txBox="1"/>
            <p:nvPr/>
          </p:nvSpPr>
          <p:spPr>
            <a:xfrm>
              <a:off x="5292080" y="5733256"/>
              <a:ext cx="6609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AUX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714E323-BB97-4F9D-A241-C0698D20C736}"/>
                </a:ext>
              </a:extLst>
            </p:cNvPr>
            <p:cNvCxnSpPr>
              <a:cxnSpLocks/>
              <a:stCxn id="4" idx="1"/>
            </p:cNvCxnSpPr>
            <p:nvPr/>
          </p:nvCxnSpPr>
          <p:spPr>
            <a:xfrm flipH="1">
              <a:off x="4932040" y="5917922"/>
              <a:ext cx="360040" cy="0"/>
            </a:xfrm>
            <a:prstGeom prst="straightConnector1">
              <a:avLst/>
            </a:prstGeom>
            <a:ln w="38100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27 Grupo">
            <a:extLst>
              <a:ext uri="{FF2B5EF4-FFF2-40B4-BE49-F238E27FC236}">
                <a16:creationId xmlns:a16="http://schemas.microsoft.com/office/drawing/2014/main" id="{09557D59-EE06-4DDB-BCD8-CD398E3D5732}"/>
              </a:ext>
            </a:extLst>
          </p:cNvPr>
          <p:cNvGrpSpPr/>
          <p:nvPr/>
        </p:nvGrpSpPr>
        <p:grpSpPr>
          <a:xfrm rot="16200000">
            <a:off x="4282260" y="4366816"/>
            <a:ext cx="144012" cy="428628"/>
            <a:chOff x="-448197" y="2070890"/>
            <a:chExt cx="160959" cy="428628"/>
          </a:xfrm>
        </p:grpSpPr>
        <p:cxnSp>
          <p:nvCxnSpPr>
            <p:cNvPr id="42" name="71 Conector recto">
              <a:extLst>
                <a:ext uri="{FF2B5EF4-FFF2-40B4-BE49-F238E27FC236}">
                  <a16:creationId xmlns:a16="http://schemas.microsoft.com/office/drawing/2014/main" id="{709CBA9B-B8D7-4258-A216-C59589498DC6}"/>
                </a:ext>
              </a:extLst>
            </p:cNvPr>
            <p:cNvCxnSpPr/>
            <p:nvPr/>
          </p:nvCxnSpPr>
          <p:spPr>
            <a:xfrm rot="5400000" flipH="1" flipV="1">
              <a:off x="-661717" y="2284410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72 Conector recto">
              <a:extLst>
                <a:ext uri="{FF2B5EF4-FFF2-40B4-BE49-F238E27FC236}">
                  <a16:creationId xmlns:a16="http://schemas.microsoft.com/office/drawing/2014/main" id="{5DC59906-DD9E-43A4-9F0E-B40D94EEFFDD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-394395" y="2259298"/>
              <a:ext cx="21431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5FE9737-F182-4FAC-BBE8-C19A4CA39A5F}"/>
              </a:ext>
            </a:extLst>
          </p:cNvPr>
          <p:cNvSpPr/>
          <p:nvPr/>
        </p:nvSpPr>
        <p:spPr>
          <a:xfrm>
            <a:off x="2915816" y="2853002"/>
            <a:ext cx="1800200" cy="864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463E3D6-2EEA-43F0-88AB-F4CE0FFBFCE8}"/>
              </a:ext>
            </a:extLst>
          </p:cNvPr>
          <p:cNvGrpSpPr/>
          <p:nvPr/>
        </p:nvGrpSpPr>
        <p:grpSpPr>
          <a:xfrm>
            <a:off x="2797651" y="2924944"/>
            <a:ext cx="1054269" cy="369332"/>
            <a:chOff x="2915816" y="4221088"/>
            <a:chExt cx="1054269" cy="36933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B7F7EE2-F04F-4096-BBBB-859696F49ADC}"/>
                </a:ext>
              </a:extLst>
            </p:cNvPr>
            <p:cNvSpPr txBox="1"/>
            <p:nvPr/>
          </p:nvSpPr>
          <p:spPr>
            <a:xfrm>
              <a:off x="2915816" y="4221088"/>
              <a:ext cx="732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TOPE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1879915-A097-4319-8BCC-2E1CB9D7AC45}"/>
                </a:ext>
              </a:extLst>
            </p:cNvPr>
            <p:cNvCxnSpPr>
              <a:cxnSpLocks/>
            </p:cNvCxnSpPr>
            <p:nvPr/>
          </p:nvCxnSpPr>
          <p:spPr>
            <a:xfrm>
              <a:off x="3610045" y="4437112"/>
              <a:ext cx="36004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29938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-0.00278 -0.1002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-1.66667E-6 -0.150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54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-1.66667E-6 -0.1738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2875 L -1.94444E-6 1.48148E-6 " pathEditMode="relative" rAng="0" ptsTypes="AA">
                                      <p:cBhvr>
                                        <p:cTn id="47" dur="2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CF4F3-61D3-459E-BBF2-9D37F232D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92" y="-27384"/>
            <a:ext cx="7498080" cy="778098"/>
          </a:xfrm>
        </p:spPr>
        <p:txBody>
          <a:bodyPr/>
          <a:lstStyle/>
          <a:p>
            <a:r>
              <a:rPr lang="es-MX" dirty="0"/>
              <a:t>Operación POP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CD6A3A-5311-4F52-965D-B2B399F5D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458" y="836712"/>
            <a:ext cx="7053014" cy="594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37453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3C6AE-E5E8-466C-9C78-2640ABC79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TOP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80AB5-74CC-4582-91E7-F904E9E54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es-MX" dirty="0"/>
              <a:t>Devuelve el dato que se encuentra en el tope de la pila</a:t>
            </a:r>
          </a:p>
          <a:p>
            <a:pPr marL="82296" indent="0">
              <a:buNone/>
            </a:pPr>
            <a:endParaRPr lang="es-MX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852150-3C8A-4C76-8E78-602FE16CA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429000"/>
            <a:ext cx="5528891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5155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F3E75-379C-45A0-AC8B-A2480419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A5750-572D-43FD-BDAA-22F0D081B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Para crear una pila y realizar sus operaciones, es necesario declararla e inicializarla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B01345-9DD2-4844-A5E9-029390772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232" y="3429000"/>
            <a:ext cx="3899536" cy="140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713840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9E202-20C5-4EDA-ACE9-3407A0A2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operaciones en Pila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6463B-D170-486D-86FB-3670E7F84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 creará una pila</a:t>
            </a:r>
          </a:p>
          <a:p>
            <a:r>
              <a:rPr lang="es-MX" dirty="0"/>
              <a:t>Se insertan los números del 0 al 9 (PUSH)</a:t>
            </a:r>
          </a:p>
          <a:p>
            <a:r>
              <a:rPr lang="es-MX" dirty="0"/>
              <a:t>Se determina el tamaño (TAM)</a:t>
            </a:r>
          </a:p>
          <a:p>
            <a:r>
              <a:rPr lang="es-MX" dirty="0"/>
              <a:t>En un ciclo, mientras la pila no esté vacía (VACIA) se imprimirá el valor en el tope (TOPE) y se eliminará el elemento (POP)</a:t>
            </a:r>
          </a:p>
        </p:txBody>
      </p:sp>
    </p:spTree>
    <p:extLst>
      <p:ext uri="{BB962C8B-B14F-4D97-AF65-F5344CB8AC3E}">
        <p14:creationId xmlns:p14="http://schemas.microsoft.com/office/powerpoint/2010/main" val="2219685148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4BB7E-3CB4-4951-8836-E84593AA8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Código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C192A-C627-41DB-9602-7040CEAE7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556792"/>
            <a:ext cx="7560547" cy="434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64049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15D46-BE8C-43B3-9453-926E4886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D3E41-7A97-4A7A-96BB-9D067DF02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pilas permiten invertir los elementos ingresados: 0 1 2 3 4 5 6 7 8 9</a:t>
            </a:r>
          </a:p>
          <a:p>
            <a:r>
              <a:rPr lang="es-MX" dirty="0"/>
              <a:t>Al imprimir y eliminar: 9 8 7 6 5 4 3 2 1 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89BA39-8AF2-40F6-B278-2383CC52E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453732"/>
            <a:ext cx="6508631" cy="163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41116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1FEE-0484-4333-95A5-5D702646C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BEF49-2E23-4E85-9A81-E75E815D4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 ejemplo claro de uso de pila, es en los editores de texto, los cuales almacenan los comandos y escritura realizada, de forma que al hacer clic en el icono deshacer, se deshace la última acción realizada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25EB32-35BF-4167-BF78-ED54DFE97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640188"/>
            <a:ext cx="4000003" cy="130909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581BBD3-36F5-49F9-B73C-F73462FDF304}"/>
              </a:ext>
            </a:extLst>
          </p:cNvPr>
          <p:cNvSpPr/>
          <p:nvPr/>
        </p:nvSpPr>
        <p:spPr>
          <a:xfrm>
            <a:off x="4987825" y="4640188"/>
            <a:ext cx="591802" cy="504056"/>
          </a:xfrm>
          <a:prstGeom prst="ellipse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1144632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AC0F9-601E-43B7-A85A-529BDDD87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16E9C-0AAF-4396-89E9-FC028A9C6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Deberás utilizar una pila para determinar si una palabra dada por el usuario es palíndromo, es decir que se lee igual de izquierda a derecha que de derecha a izquierda, ejemplos: </a:t>
            </a:r>
          </a:p>
          <a:p>
            <a:pPr lvl="1"/>
            <a:r>
              <a:rPr lang="es-MX" dirty="0"/>
              <a:t>OSO</a:t>
            </a:r>
          </a:p>
          <a:p>
            <a:pPr lvl="1"/>
            <a:r>
              <a:rPr lang="es-MX" dirty="0"/>
              <a:t>ANITALAVALATINA</a:t>
            </a:r>
          </a:p>
          <a:p>
            <a:pPr lvl="1"/>
            <a:r>
              <a:rPr lang="es-MX" dirty="0"/>
              <a:t>ACASOHUBOBUHOSACA</a:t>
            </a:r>
          </a:p>
        </p:txBody>
      </p:sp>
      <p:pic>
        <p:nvPicPr>
          <p:cNvPr id="1026" name="Picture 2" descr="Resultado de imagen para programando">
            <a:extLst>
              <a:ext uri="{FF2B5EF4-FFF2-40B4-BE49-F238E27FC236}">
                <a16:creationId xmlns:a16="http://schemas.microsoft.com/office/drawing/2014/main" id="{7A9243DB-CF8B-4D71-BC03-A52A3E8A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102" y="3848100"/>
            <a:ext cx="2388096" cy="237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57490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7504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915816" y="25213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5004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2555776" y="5473632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35349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FF7B-77CB-4FFD-A585-9D8CC3496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 al ejercicio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DF849-1652-4360-AB90-0399CED77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 modifica la estructura del nodo y su creación para poder recibir caracteres.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6C41C-D913-47B2-B9D4-701083C3F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379" y="2636912"/>
            <a:ext cx="3524867" cy="1800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79C715-27A5-4FD2-8066-5CEDC2917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4641527"/>
            <a:ext cx="5467069" cy="151216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6A95B47-E353-4A38-8B91-2C3C0FCFCDC3}"/>
              </a:ext>
            </a:extLst>
          </p:cNvPr>
          <p:cNvSpPr/>
          <p:nvPr/>
        </p:nvSpPr>
        <p:spPr>
          <a:xfrm>
            <a:off x="3347864" y="4941168"/>
            <a:ext cx="936104" cy="432048"/>
          </a:xfrm>
          <a:prstGeom prst="ellipse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5A56FAB-9564-4C11-9548-4D38442070CA}"/>
              </a:ext>
            </a:extLst>
          </p:cNvPr>
          <p:cNvSpPr/>
          <p:nvPr/>
        </p:nvSpPr>
        <p:spPr>
          <a:xfrm>
            <a:off x="2267744" y="3140968"/>
            <a:ext cx="936104" cy="432048"/>
          </a:xfrm>
          <a:prstGeom prst="ellipse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0151338"/>
      </p:ext>
    </p:extLst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7EDFB-1DDD-4771-9996-70A479747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 al ejercicio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A8B9A-617B-498B-AD8F-4B8D822D7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35562"/>
          </a:xfrm>
        </p:spPr>
        <p:txBody>
          <a:bodyPr>
            <a:normAutofit/>
          </a:bodyPr>
          <a:lstStyle/>
          <a:p>
            <a:r>
              <a:rPr lang="es-MX" sz="2800" dirty="0"/>
              <a:t>En el </a:t>
            </a:r>
            <a:r>
              <a:rPr lang="es-MX" sz="2800" dirty="0" err="1"/>
              <a:t>main</a:t>
            </a:r>
            <a:r>
              <a:rPr lang="es-MX" sz="2800" dirty="0"/>
              <a:t>, se solicita al usuario la palabra</a:t>
            </a:r>
          </a:p>
          <a:p>
            <a:r>
              <a:rPr lang="es-MX" sz="2800" dirty="0"/>
              <a:t>Cada una de las letras se inserta en la pila</a:t>
            </a:r>
          </a:p>
          <a:p>
            <a:r>
              <a:rPr lang="es-MX" sz="2800" dirty="0"/>
              <a:t>Después se coteja uno a uno los elementos con el arreglo, si coinciden es palíndromo, de lo contrario no lo es.</a:t>
            </a:r>
          </a:p>
          <a:p>
            <a:pPr marL="402336" lvl="1" indent="0">
              <a:buNone/>
            </a:pPr>
            <a:r>
              <a:rPr lang="es-MX" dirty="0"/>
              <a:t>Palabra: OSO		Palabra:  ROAR</a:t>
            </a:r>
          </a:p>
          <a:p>
            <a:pPr marL="402336" lvl="1" indent="0">
              <a:buNone/>
            </a:pPr>
            <a:r>
              <a:rPr lang="es-MX" dirty="0"/>
              <a:t>Pila   Tope-&gt; O              Pila   Tope-&gt; R          </a:t>
            </a:r>
          </a:p>
          <a:p>
            <a:pPr marL="402336" lvl="1" indent="0">
              <a:buNone/>
            </a:pPr>
            <a:r>
              <a:rPr lang="es-MX" dirty="0"/>
              <a:t>                    S                                 A</a:t>
            </a:r>
          </a:p>
          <a:p>
            <a:pPr marL="402336" lvl="1" indent="0">
              <a:buNone/>
            </a:pPr>
            <a:r>
              <a:rPr lang="es-MX" dirty="0"/>
              <a:t>                </a:t>
            </a:r>
            <a:r>
              <a:rPr lang="es-MX" u="sng" dirty="0"/>
              <a:t>   O  </a:t>
            </a:r>
            <a:r>
              <a:rPr lang="es-MX" dirty="0"/>
              <a:t>                              O</a:t>
            </a:r>
          </a:p>
          <a:p>
            <a:pPr marL="402336" lvl="1" indent="0">
              <a:buNone/>
            </a:pPr>
            <a:r>
              <a:rPr lang="es-MX" dirty="0"/>
              <a:t>                                                      </a:t>
            </a:r>
            <a:r>
              <a:rPr lang="es-MX" u="sng" dirty="0"/>
              <a:t> 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568B8F-837B-4998-A97D-D6438065B370}"/>
              </a:ext>
            </a:extLst>
          </p:cNvPr>
          <p:cNvSpPr txBox="1"/>
          <p:nvPr/>
        </p:nvSpPr>
        <p:spPr>
          <a:xfrm>
            <a:off x="2411760" y="6165304"/>
            <a:ext cx="16479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/>
              <a:t>PALINDROMO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12BE9-6909-43C3-A8CF-00DEC75999F8}"/>
              </a:ext>
            </a:extLst>
          </p:cNvPr>
          <p:cNvSpPr txBox="1"/>
          <p:nvPr/>
        </p:nvSpPr>
        <p:spPr>
          <a:xfrm>
            <a:off x="5948384" y="6317704"/>
            <a:ext cx="2880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/>
              <a:t>    NO ES PALINDROMO    </a:t>
            </a:r>
          </a:p>
        </p:txBody>
      </p:sp>
    </p:spTree>
    <p:extLst>
      <p:ext uri="{BB962C8B-B14F-4D97-AF65-F5344CB8AC3E}">
        <p14:creationId xmlns:p14="http://schemas.microsoft.com/office/powerpoint/2010/main" val="3837467796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E4AB8-C796-4F68-B812-9D6C105B6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Código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0AD340-3621-4C52-ACF8-E256F4E7E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1397289"/>
            <a:ext cx="6651330" cy="495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450415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5DFE2-4459-4A79-9A25-193CDD4F5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Ejecución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1E0AEE-38B5-45C7-8B7C-D9B288506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1417638"/>
            <a:ext cx="4640393" cy="15121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DCA681-18B2-43B7-BB28-73A9EC50D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7" y="2929806"/>
            <a:ext cx="3928481" cy="16368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BC962F-42B4-4EC7-ACC1-35C40BE19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4581128"/>
            <a:ext cx="4894919" cy="168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50905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652736"/>
            <a:ext cx="7498080" cy="4800600"/>
          </a:xfrm>
        </p:spPr>
        <p:txBody>
          <a:bodyPr>
            <a:normAutofit/>
          </a:bodyPr>
          <a:lstStyle/>
          <a:p>
            <a:r>
              <a:rPr lang="es-MX" dirty="0"/>
              <a:t>La notación infija, </a:t>
            </a:r>
            <a:r>
              <a:rPr lang="es-MX" dirty="0" err="1"/>
              <a:t>a+b</a:t>
            </a:r>
            <a:r>
              <a:rPr lang="es-MX" dirty="0"/>
              <a:t>, tiene problemas al determinar el orden en que se deben realizar las operaciones, por ejemplo: </a:t>
            </a:r>
          </a:p>
          <a:p>
            <a:pPr lvl="1"/>
            <a:r>
              <a:rPr lang="es-MX" dirty="0"/>
              <a:t>12/6/3, se debe realizar (12/6)/3 = 2/3 </a:t>
            </a:r>
            <a:r>
              <a:rPr lang="es-MX" dirty="0" err="1"/>
              <a:t>ó</a:t>
            </a:r>
            <a:r>
              <a:rPr lang="es-MX" dirty="0"/>
              <a:t> 12/(6/3) = 6. </a:t>
            </a:r>
          </a:p>
          <a:p>
            <a:r>
              <a:rPr lang="es-MX" dirty="0"/>
              <a:t>La notación posfija, ab+, carece de este problema. Utilice una pila para convertir de notación infija a posfija.</a:t>
            </a:r>
            <a:endParaRPr lang="es-MX" sz="2400" dirty="0"/>
          </a:p>
          <a:p>
            <a:pPr marL="82296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549734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794056-2705-4507-A3E5-AD8103A833FF}"/>
              </a:ext>
            </a:extLst>
          </p:cNvPr>
          <p:cNvSpPr/>
          <p:nvPr/>
        </p:nvSpPr>
        <p:spPr>
          <a:xfrm>
            <a:off x="8172400" y="6237312"/>
            <a:ext cx="720080" cy="548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6322F5-B03D-4945-A4AF-F963437D1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512676"/>
            <a:ext cx="723835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353592"/>
      </p:ext>
    </p:extLst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676AB-54AD-421A-8C69-1DD5943E1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Infijo a posfijo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9652-F6B3-47D0-AF11-364CC70E8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Entrada: </a:t>
            </a:r>
            <a:r>
              <a:rPr lang="es-MX" dirty="0">
                <a:solidFill>
                  <a:srgbClr val="FF0000"/>
                </a:solidFill>
              </a:rPr>
              <a:t>(</a:t>
            </a:r>
            <a:r>
              <a:rPr lang="es-MX" dirty="0" err="1"/>
              <a:t>a+b</a:t>
            </a:r>
            <a:r>
              <a:rPr lang="es-MX" dirty="0"/>
              <a:t>)*c-d</a:t>
            </a:r>
          </a:p>
          <a:p>
            <a:r>
              <a:rPr lang="es-MX" dirty="0"/>
              <a:t>PILA</a:t>
            </a:r>
          </a:p>
          <a:p>
            <a:pPr marL="82296" indent="0">
              <a:buNone/>
            </a:pPr>
            <a:r>
              <a:rPr lang="es-MX" dirty="0"/>
              <a:t>	</a:t>
            </a:r>
            <a:r>
              <a:rPr lang="es-MX" dirty="0">
                <a:solidFill>
                  <a:srgbClr val="FF0000"/>
                </a:solidFill>
              </a:rPr>
              <a:t>(  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</a:t>
            </a:r>
            <a:r>
              <a:rPr lang="es-MX" dirty="0">
                <a:solidFill>
                  <a:schemeClr val="bg2"/>
                </a:solidFill>
              </a:rPr>
              <a:t>tope</a:t>
            </a:r>
          </a:p>
          <a:p>
            <a:endParaRPr lang="es-MX" dirty="0"/>
          </a:p>
          <a:p>
            <a:r>
              <a:rPr lang="es-MX" dirty="0"/>
              <a:t>Entrada: (</a:t>
            </a:r>
            <a:r>
              <a:rPr lang="es-MX" dirty="0" err="1">
                <a:solidFill>
                  <a:srgbClr val="FF0000"/>
                </a:solidFill>
              </a:rPr>
              <a:t>a</a:t>
            </a:r>
            <a:r>
              <a:rPr lang="es-MX" dirty="0" err="1"/>
              <a:t>+b</a:t>
            </a:r>
            <a:r>
              <a:rPr lang="es-MX" dirty="0"/>
              <a:t>)*c-d</a:t>
            </a:r>
          </a:p>
          <a:p>
            <a:r>
              <a:rPr lang="es-MX" dirty="0"/>
              <a:t>PILA</a:t>
            </a:r>
          </a:p>
          <a:p>
            <a:pPr marL="82296" indent="0">
              <a:buNone/>
            </a:pPr>
            <a:r>
              <a:rPr lang="es-MX" dirty="0"/>
              <a:t>	(  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</a:t>
            </a:r>
            <a:r>
              <a:rPr lang="es-MX" dirty="0">
                <a:solidFill>
                  <a:srgbClr val="FF0000"/>
                </a:solidFill>
              </a:rPr>
              <a:t>a</a:t>
            </a:r>
          </a:p>
          <a:p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A5CEC9-69CE-4B56-9436-56888C413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176" y="2203813"/>
            <a:ext cx="4608512" cy="10091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792436-BF3E-4665-AB21-DE0B96C1B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176" y="4424201"/>
            <a:ext cx="4608512" cy="58520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BF4573-1E26-485E-8DE6-A71DF4D871D8}"/>
              </a:ext>
            </a:extLst>
          </p:cNvPr>
          <p:cNvCxnSpPr/>
          <p:nvPr/>
        </p:nvCxnSpPr>
        <p:spPr>
          <a:xfrm>
            <a:off x="1547664" y="3429000"/>
            <a:ext cx="7223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214047"/>
      </p:ext>
    </p:extLst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676AB-54AD-421A-8C69-1DD5943E1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Infijo a posfijo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9652-F6B3-47D0-AF11-364CC70E8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35562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Entrada: </a:t>
            </a:r>
            <a:r>
              <a:rPr lang="es-MX" dirty="0" err="1"/>
              <a:t>a</a:t>
            </a:r>
            <a:r>
              <a:rPr lang="es-MX" dirty="0" err="1">
                <a:solidFill>
                  <a:srgbClr val="FF0000"/>
                </a:solidFill>
              </a:rPr>
              <a:t>+</a:t>
            </a:r>
            <a:r>
              <a:rPr lang="es-MX" dirty="0" err="1"/>
              <a:t>b</a:t>
            </a:r>
            <a:r>
              <a:rPr lang="es-MX" dirty="0"/>
              <a:t>)*c-d</a:t>
            </a:r>
          </a:p>
          <a:p>
            <a:r>
              <a:rPr lang="es-MX" dirty="0"/>
              <a:t>PILA</a:t>
            </a:r>
          </a:p>
          <a:p>
            <a:pPr marL="82296" indent="0">
              <a:buNone/>
            </a:pPr>
            <a:r>
              <a:rPr lang="es-MX" dirty="0"/>
              <a:t>   </a:t>
            </a:r>
            <a:r>
              <a:rPr lang="es-MX" dirty="0">
                <a:solidFill>
                  <a:srgbClr val="FF0000"/>
                </a:solidFill>
              </a:rPr>
              <a:t>+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pPr marL="82296" indent="0">
              <a:buNone/>
            </a:pPr>
            <a:r>
              <a:rPr lang="es-MX" dirty="0"/>
              <a:t>   (</a:t>
            </a:r>
          </a:p>
          <a:p>
            <a:r>
              <a:rPr lang="es-MX" dirty="0"/>
              <a:t>POSFIJA: a</a:t>
            </a:r>
          </a:p>
          <a:p>
            <a:r>
              <a:rPr lang="es-MX" dirty="0"/>
              <a:t>Entrada: </a:t>
            </a:r>
            <a:r>
              <a:rPr lang="es-MX" dirty="0" err="1"/>
              <a:t>a+</a:t>
            </a:r>
            <a:r>
              <a:rPr lang="es-MX" dirty="0" err="1">
                <a:solidFill>
                  <a:srgbClr val="FF0000"/>
                </a:solidFill>
              </a:rPr>
              <a:t>b</a:t>
            </a:r>
            <a:r>
              <a:rPr lang="es-MX" dirty="0"/>
              <a:t>)*c-d</a:t>
            </a:r>
          </a:p>
          <a:p>
            <a:r>
              <a:rPr lang="es-MX" dirty="0"/>
              <a:t>PILA</a:t>
            </a:r>
          </a:p>
          <a:p>
            <a:pPr marL="82296" indent="0">
              <a:buNone/>
            </a:pPr>
            <a:r>
              <a:rPr lang="es-MX" dirty="0"/>
              <a:t>   +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pPr marL="82296" indent="0">
              <a:buNone/>
            </a:pPr>
            <a:r>
              <a:rPr lang="es-MX" dirty="0"/>
              <a:t>   (</a:t>
            </a:r>
          </a:p>
          <a:p>
            <a:r>
              <a:rPr lang="es-MX" dirty="0"/>
              <a:t>POSFIJA: ab</a:t>
            </a:r>
          </a:p>
          <a:p>
            <a:endParaRPr lang="es-MX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B42DF2-5762-450C-988C-32758C5CF436}"/>
              </a:ext>
            </a:extLst>
          </p:cNvPr>
          <p:cNvCxnSpPr/>
          <p:nvPr/>
        </p:nvCxnSpPr>
        <p:spPr>
          <a:xfrm>
            <a:off x="1547664" y="3933056"/>
            <a:ext cx="7223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0894F52-C1D2-48B3-A14E-B4BAE8740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916" y="2240202"/>
            <a:ext cx="5329772" cy="12961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76EA51-99C5-4AF2-837E-B48E6F699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4499976"/>
            <a:ext cx="4608512" cy="58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273501"/>
      </p:ext>
    </p:extLst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84C348-325C-4914-BC92-36D65FBE4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096" y="1914441"/>
            <a:ext cx="6268592" cy="15145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F676AB-54AD-421A-8C69-1DD5943E1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08514"/>
          </a:xfrm>
        </p:spPr>
        <p:txBody>
          <a:bodyPr>
            <a:normAutofit fontScale="90000"/>
          </a:bodyPr>
          <a:lstStyle/>
          <a:p>
            <a:r>
              <a:rPr lang="es-MX" dirty="0"/>
              <a:t>Infijo a posfijo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9652-F6B3-47D0-AF11-364CC70E8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124744"/>
            <a:ext cx="7498080" cy="4968552"/>
          </a:xfrm>
        </p:spPr>
        <p:txBody>
          <a:bodyPr>
            <a:normAutofit/>
          </a:bodyPr>
          <a:lstStyle/>
          <a:p>
            <a:r>
              <a:rPr lang="es-MX" dirty="0"/>
              <a:t>Entrada: </a:t>
            </a:r>
            <a:r>
              <a:rPr lang="es-MX" dirty="0" err="1"/>
              <a:t>a+b</a:t>
            </a:r>
            <a:r>
              <a:rPr lang="es-MX" dirty="0">
                <a:solidFill>
                  <a:srgbClr val="FF0000"/>
                </a:solidFill>
              </a:rPr>
              <a:t>)</a:t>
            </a:r>
            <a:r>
              <a:rPr lang="es-MX" dirty="0"/>
              <a:t>*c-d</a:t>
            </a:r>
          </a:p>
          <a:p>
            <a:r>
              <a:rPr lang="es-MX" dirty="0"/>
              <a:t>PILA</a:t>
            </a:r>
          </a:p>
          <a:p>
            <a:pPr marL="82296" indent="0">
              <a:buNone/>
            </a:pPr>
            <a:r>
              <a:rPr lang="es-MX" dirty="0"/>
              <a:t>   +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pPr marL="82296" indent="0">
              <a:buNone/>
            </a:pPr>
            <a:r>
              <a:rPr lang="es-MX" dirty="0"/>
              <a:t>   (</a:t>
            </a:r>
          </a:p>
          <a:p>
            <a:r>
              <a:rPr lang="es-MX" dirty="0"/>
              <a:t>POSFIJA: ab</a:t>
            </a:r>
          </a:p>
          <a:p>
            <a:r>
              <a:rPr lang="es-MX" dirty="0"/>
              <a:t>PILA 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ab+</a:t>
            </a:r>
          </a:p>
          <a:p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8290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676AB-54AD-421A-8C69-1DD5943E1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6934"/>
          </a:xfrm>
        </p:spPr>
        <p:txBody>
          <a:bodyPr>
            <a:normAutofit fontScale="90000"/>
          </a:bodyPr>
          <a:lstStyle/>
          <a:p>
            <a:r>
              <a:rPr lang="es-MX" dirty="0"/>
              <a:t>Infijo a posfijo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9652-F6B3-47D0-AF11-364CC70E8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196752"/>
            <a:ext cx="7498080" cy="5256584"/>
          </a:xfrm>
        </p:spPr>
        <p:txBody>
          <a:bodyPr>
            <a:normAutofit/>
          </a:bodyPr>
          <a:lstStyle/>
          <a:p>
            <a:r>
              <a:rPr lang="es-MX" dirty="0"/>
              <a:t>Entrada: </a:t>
            </a:r>
            <a:r>
              <a:rPr lang="es-MX" dirty="0" err="1"/>
              <a:t>a+b</a:t>
            </a:r>
            <a:r>
              <a:rPr lang="es-MX" dirty="0"/>
              <a:t>)</a:t>
            </a:r>
            <a:r>
              <a:rPr lang="es-MX" dirty="0">
                <a:solidFill>
                  <a:srgbClr val="FF0000"/>
                </a:solidFill>
              </a:rPr>
              <a:t>*</a:t>
            </a:r>
            <a:r>
              <a:rPr lang="es-MX" dirty="0"/>
              <a:t>c-d</a:t>
            </a:r>
          </a:p>
          <a:p>
            <a:r>
              <a:rPr lang="es-MX" dirty="0"/>
              <a:t>PILA </a:t>
            </a:r>
          </a:p>
          <a:p>
            <a:pPr marL="82296" indent="0">
              <a:buNone/>
            </a:pP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 </a:t>
            </a:r>
            <a:r>
              <a:rPr lang="es-MX" dirty="0">
                <a:solidFill>
                  <a:srgbClr val="FF0000"/>
                </a:solidFill>
                <a:sym typeface="Symbol" panose="05050102010706020507" pitchFamily="18" charset="2"/>
              </a:rPr>
              <a:t>*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ab+</a:t>
            </a:r>
          </a:p>
          <a:p>
            <a:endParaRPr lang="es-MX" sz="1600" dirty="0">
              <a:solidFill>
                <a:srgbClr val="FF0000"/>
              </a:solidFill>
            </a:endParaRPr>
          </a:p>
          <a:p>
            <a:r>
              <a:rPr lang="es-MX" dirty="0"/>
              <a:t>Entrada: </a:t>
            </a:r>
            <a:r>
              <a:rPr lang="es-MX" dirty="0" err="1"/>
              <a:t>a+b</a:t>
            </a:r>
            <a:r>
              <a:rPr lang="es-MX" dirty="0"/>
              <a:t>)*</a:t>
            </a:r>
            <a:r>
              <a:rPr lang="es-MX" dirty="0">
                <a:solidFill>
                  <a:srgbClr val="FF0000"/>
                </a:solidFill>
              </a:rPr>
              <a:t>c</a:t>
            </a:r>
            <a:r>
              <a:rPr lang="es-MX" dirty="0"/>
              <a:t>-d</a:t>
            </a:r>
          </a:p>
          <a:p>
            <a:r>
              <a:rPr lang="es-MX" dirty="0"/>
              <a:t>PILA </a:t>
            </a:r>
          </a:p>
          <a:p>
            <a:pPr marL="82296" indent="0">
              <a:buNone/>
            </a:pP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 </a:t>
            </a:r>
            <a:r>
              <a:rPr lang="es-MX" dirty="0">
                <a:sym typeface="Symbol" panose="05050102010706020507" pitchFamily="18" charset="2"/>
              </a:rPr>
              <a:t>*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</a:t>
            </a:r>
            <a:r>
              <a:rPr lang="es-MX" dirty="0" err="1"/>
              <a:t>ab+</a:t>
            </a:r>
            <a:r>
              <a:rPr lang="es-MX" dirty="0" err="1">
                <a:solidFill>
                  <a:srgbClr val="FF0000"/>
                </a:solidFill>
              </a:rPr>
              <a:t>c</a:t>
            </a:r>
            <a:endParaRPr lang="es-MX" dirty="0"/>
          </a:p>
          <a:p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F52E4E-5832-4DFB-B871-E18ED3009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844839"/>
            <a:ext cx="5329772" cy="129612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52F9DC-F104-4B88-907B-6BA929FA9DD5}"/>
              </a:ext>
            </a:extLst>
          </p:cNvPr>
          <p:cNvCxnSpPr/>
          <p:nvPr/>
        </p:nvCxnSpPr>
        <p:spPr>
          <a:xfrm>
            <a:off x="1246272" y="3645024"/>
            <a:ext cx="7223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0DF6C0C-9AC2-470B-A482-2504666F7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168" y="4774316"/>
            <a:ext cx="4608512" cy="58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11948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70182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Unidad de competencia V: Estructuras de Datos Dinámicas: Pilas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77280" y="2564904"/>
            <a:ext cx="7859216" cy="3600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300" b="1" dirty="0">
                <a:solidFill>
                  <a:schemeClr val="accent2">
                    <a:lumMod val="75000"/>
                  </a:schemeClr>
                </a:solidFill>
              </a:rPr>
              <a:t>Objetivo:</a:t>
            </a:r>
            <a:endParaRPr lang="es-MX" sz="33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dirty="0"/>
              <a:t>Programar la estructura de datos dinámica Pilas</a:t>
            </a:r>
          </a:p>
          <a:p>
            <a:pPr marL="0" indent="0">
              <a:buNone/>
            </a:pPr>
            <a:r>
              <a:rPr lang="es-MX" sz="3300" b="1" dirty="0">
                <a:solidFill>
                  <a:schemeClr val="accent2">
                    <a:lumMod val="75000"/>
                  </a:schemeClr>
                </a:solidFill>
              </a:rPr>
              <a:t>Conocimientos:</a:t>
            </a:r>
          </a:p>
          <a:p>
            <a:r>
              <a:rPr lang="es-MX" dirty="0"/>
              <a:t>Definición de pilas</a:t>
            </a:r>
          </a:p>
          <a:p>
            <a:r>
              <a:rPr lang="es-MX" dirty="0"/>
              <a:t>Operaciones en pilas</a:t>
            </a:r>
          </a:p>
          <a:p>
            <a:r>
              <a:rPr lang="es-MX" dirty="0"/>
              <a:t>Aplicaciones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8137711"/>
      </p:ext>
    </p:extLst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6E4FA1-DAD5-4586-9000-7CB17CF21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764704"/>
            <a:ext cx="7145668" cy="13302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F676AB-54AD-421A-8C69-1DD5943E1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08514"/>
          </a:xfrm>
        </p:spPr>
        <p:txBody>
          <a:bodyPr>
            <a:normAutofit fontScale="90000"/>
          </a:bodyPr>
          <a:lstStyle/>
          <a:p>
            <a:r>
              <a:rPr lang="es-MX" dirty="0"/>
              <a:t>Infijo a posfijo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9652-F6B3-47D0-AF11-364CC70E8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2094952"/>
            <a:ext cx="7498080" cy="4547024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Entrada: </a:t>
            </a:r>
            <a:r>
              <a:rPr lang="es-MX" dirty="0" err="1"/>
              <a:t>a+b</a:t>
            </a:r>
            <a:r>
              <a:rPr lang="es-MX" dirty="0"/>
              <a:t>)*c</a:t>
            </a:r>
            <a:r>
              <a:rPr lang="es-MX" dirty="0">
                <a:solidFill>
                  <a:srgbClr val="FF0000"/>
                </a:solidFill>
              </a:rPr>
              <a:t>-</a:t>
            </a:r>
            <a:r>
              <a:rPr lang="es-MX" dirty="0"/>
              <a:t>d</a:t>
            </a:r>
          </a:p>
          <a:p>
            <a:r>
              <a:rPr lang="es-MX" dirty="0"/>
              <a:t>PILA </a:t>
            </a:r>
          </a:p>
          <a:p>
            <a:pPr marL="82296" indent="0">
              <a:buNone/>
            </a:pP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 </a:t>
            </a:r>
            <a:r>
              <a:rPr lang="es-MX" dirty="0">
                <a:sym typeface="Symbol" panose="05050102010706020507" pitchFamily="18" charset="2"/>
              </a:rPr>
              <a:t>*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</a:t>
            </a:r>
            <a:r>
              <a:rPr lang="es-MX" dirty="0" err="1"/>
              <a:t>ab+c</a:t>
            </a:r>
            <a:r>
              <a:rPr lang="es-MX" dirty="0"/>
              <a:t>*</a:t>
            </a:r>
          </a:p>
          <a:p>
            <a:endParaRPr lang="es-MX" dirty="0"/>
          </a:p>
          <a:p>
            <a:r>
              <a:rPr lang="es-MX" dirty="0"/>
              <a:t>Entrada: </a:t>
            </a:r>
            <a:r>
              <a:rPr lang="es-MX" dirty="0" err="1"/>
              <a:t>a+b</a:t>
            </a:r>
            <a:r>
              <a:rPr lang="es-MX" dirty="0"/>
              <a:t>)*c</a:t>
            </a:r>
            <a:r>
              <a:rPr lang="es-MX" dirty="0">
                <a:solidFill>
                  <a:srgbClr val="FF0000"/>
                </a:solidFill>
              </a:rPr>
              <a:t>-</a:t>
            </a:r>
            <a:r>
              <a:rPr lang="es-MX" dirty="0"/>
              <a:t>d</a:t>
            </a:r>
          </a:p>
          <a:p>
            <a:r>
              <a:rPr lang="es-MX" dirty="0"/>
              <a:t>PILA </a:t>
            </a:r>
          </a:p>
          <a:p>
            <a:pPr marL="82296" indent="0">
              <a:buNone/>
            </a:pP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 </a:t>
            </a:r>
            <a:r>
              <a:rPr lang="es-MX" dirty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</a:t>
            </a:r>
            <a:r>
              <a:rPr lang="es-MX" dirty="0" err="1"/>
              <a:t>ab+c</a:t>
            </a:r>
            <a:r>
              <a:rPr lang="es-MX" dirty="0"/>
              <a:t>*</a:t>
            </a:r>
          </a:p>
          <a:p>
            <a:endParaRPr lang="es-MX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52F9DC-F104-4B88-907B-6BA929FA9DD5}"/>
              </a:ext>
            </a:extLst>
          </p:cNvPr>
          <p:cNvCxnSpPr/>
          <p:nvPr/>
        </p:nvCxnSpPr>
        <p:spPr>
          <a:xfrm>
            <a:off x="1246272" y="4293096"/>
            <a:ext cx="7223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C28AD03-E3B8-4C1E-B155-8237C4264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420" y="5151562"/>
            <a:ext cx="4190616" cy="77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96676"/>
      </p:ext>
    </p:extLst>
  </p:cSld>
  <p:clrMapOvr>
    <a:masterClrMapping/>
  </p:clrMapOvr>
  <p:transition spd="med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676AB-54AD-421A-8C69-1DD5943E1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6934"/>
          </a:xfrm>
        </p:spPr>
        <p:txBody>
          <a:bodyPr>
            <a:normAutofit fontScale="90000"/>
          </a:bodyPr>
          <a:lstStyle/>
          <a:p>
            <a:r>
              <a:rPr lang="es-MX" dirty="0"/>
              <a:t>Infijo a posfijo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9652-F6B3-47D0-AF11-364CC70E8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196752"/>
            <a:ext cx="7498080" cy="5386610"/>
          </a:xfrm>
        </p:spPr>
        <p:txBody>
          <a:bodyPr>
            <a:normAutofit/>
          </a:bodyPr>
          <a:lstStyle/>
          <a:p>
            <a:r>
              <a:rPr lang="es-MX" dirty="0"/>
              <a:t>Entrada: (</a:t>
            </a:r>
            <a:r>
              <a:rPr lang="es-MX" dirty="0" err="1"/>
              <a:t>a+b</a:t>
            </a:r>
            <a:r>
              <a:rPr lang="es-MX" dirty="0"/>
              <a:t>)*c-</a:t>
            </a:r>
            <a:r>
              <a:rPr lang="es-MX" dirty="0">
                <a:solidFill>
                  <a:srgbClr val="FF0000"/>
                </a:solidFill>
              </a:rPr>
              <a:t>d</a:t>
            </a:r>
          </a:p>
          <a:p>
            <a:r>
              <a:rPr lang="es-MX" dirty="0"/>
              <a:t>PILA </a:t>
            </a:r>
          </a:p>
          <a:p>
            <a:pPr marL="82296" indent="0">
              <a:buNone/>
            </a:pP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  </a:t>
            </a:r>
            <a:r>
              <a:rPr lang="es-MX" dirty="0">
                <a:sym typeface="Symbol" panose="05050102010706020507" pitchFamily="18" charset="2"/>
              </a:rPr>
              <a:t>-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 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</a:t>
            </a:r>
            <a:r>
              <a:rPr lang="es-MX" dirty="0" err="1"/>
              <a:t>ab+c</a:t>
            </a:r>
            <a:r>
              <a:rPr lang="es-MX" dirty="0"/>
              <a:t>*</a:t>
            </a:r>
            <a:r>
              <a:rPr lang="es-MX" dirty="0">
                <a:solidFill>
                  <a:srgbClr val="FF0000"/>
                </a:solidFill>
              </a:rPr>
              <a:t>d</a:t>
            </a:r>
          </a:p>
          <a:p>
            <a:endParaRPr lang="es-MX" sz="1600" dirty="0">
              <a:solidFill>
                <a:srgbClr val="FF0000"/>
              </a:solidFill>
            </a:endParaRPr>
          </a:p>
          <a:p>
            <a:endParaRPr lang="es-MX" sz="1600" dirty="0">
              <a:solidFill>
                <a:srgbClr val="FF0000"/>
              </a:solidFill>
            </a:endParaRPr>
          </a:p>
          <a:p>
            <a:endParaRPr lang="es-MX" dirty="0"/>
          </a:p>
          <a:p>
            <a:r>
              <a:rPr lang="es-MX" dirty="0"/>
              <a:t>Entrada: (</a:t>
            </a:r>
            <a:r>
              <a:rPr lang="es-MX" dirty="0" err="1"/>
              <a:t>a+b</a:t>
            </a:r>
            <a:r>
              <a:rPr lang="es-MX" dirty="0"/>
              <a:t>)*c-d</a:t>
            </a:r>
          </a:p>
          <a:p>
            <a:r>
              <a:rPr lang="es-MX" dirty="0"/>
              <a:t>PILA </a:t>
            </a:r>
            <a:r>
              <a:rPr lang="es-MX" dirty="0">
                <a:solidFill>
                  <a:schemeClr val="bg2"/>
                </a:solidFill>
                <a:sym typeface="Symbol" panose="05050102010706020507" pitchFamily="18" charset="2"/>
              </a:rPr>
              <a:t></a:t>
            </a:r>
            <a:r>
              <a:rPr lang="es-MX" dirty="0">
                <a:solidFill>
                  <a:schemeClr val="bg2"/>
                </a:solidFill>
              </a:rPr>
              <a:t>tope</a:t>
            </a:r>
            <a:endParaRPr lang="es-MX" dirty="0"/>
          </a:p>
          <a:p>
            <a:r>
              <a:rPr lang="es-MX" dirty="0"/>
              <a:t>POSFIJA: </a:t>
            </a:r>
            <a:r>
              <a:rPr lang="es-MX" dirty="0" err="1"/>
              <a:t>ab+c</a:t>
            </a:r>
            <a:r>
              <a:rPr lang="es-MX" dirty="0"/>
              <a:t>*d-</a:t>
            </a:r>
          </a:p>
          <a:p>
            <a:endParaRPr lang="es-MX" sz="1600" dirty="0">
              <a:solidFill>
                <a:srgbClr val="FF0000"/>
              </a:solidFill>
            </a:endParaRPr>
          </a:p>
          <a:p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DF6C0C-9AC2-470B-A482-2504666F7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2132856"/>
            <a:ext cx="4608512" cy="5852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348CC-6004-49E2-9AB7-982BF2FC3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662419"/>
            <a:ext cx="5067134" cy="82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334019"/>
      </p:ext>
    </p:extLst>
  </p:cSld>
  <p:clrMapOvr>
    <a:masterClrMapping/>
  </p:clrMapOvr>
  <p:transition spd="med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33D3C-6D80-4AEF-A338-CE9A5D4A2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Código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0AB9F-925D-48DC-B718-93F85A12F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Definición de variables, lectura de expresión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034D10-7226-4003-B75C-75A6AA45A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636" y="2767037"/>
            <a:ext cx="5196727" cy="264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2332"/>
      </p:ext>
    </p:extLst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F23E8F-9E00-4462-9353-E2379A9BC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388766"/>
            <a:ext cx="6480720" cy="49955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A04961-392A-4FE9-88E2-FA8E6EB3E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836712"/>
          </a:xfrm>
        </p:spPr>
        <p:txBody>
          <a:bodyPr/>
          <a:lstStyle/>
          <a:p>
            <a:r>
              <a:rPr lang="es-MX" dirty="0"/>
              <a:t>Código continuación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06578-4CA3-4910-B505-E410AB7DA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836712"/>
            <a:ext cx="7498080" cy="5411688"/>
          </a:xfrm>
        </p:spPr>
        <p:txBody>
          <a:bodyPr/>
          <a:lstStyle/>
          <a:p>
            <a:r>
              <a:rPr lang="es-MX" dirty="0"/>
              <a:t>Procesamiento de cada elemento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CD4914-2717-4675-9C69-777E611AC4F1}"/>
              </a:ext>
            </a:extLst>
          </p:cNvPr>
          <p:cNvSpPr txBox="1"/>
          <p:nvPr/>
        </p:nvSpPr>
        <p:spPr>
          <a:xfrm>
            <a:off x="6832272" y="1835532"/>
            <a:ext cx="26000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(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2B8299-68F7-4CFB-8268-6E4894A04EE6}"/>
              </a:ext>
            </a:extLst>
          </p:cNvPr>
          <p:cNvSpPr txBox="1"/>
          <p:nvPr/>
        </p:nvSpPr>
        <p:spPr>
          <a:xfrm>
            <a:off x="6876256" y="2684156"/>
            <a:ext cx="26000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28A6DB-B214-464E-BD93-DB793A1548C4}"/>
              </a:ext>
            </a:extLst>
          </p:cNvPr>
          <p:cNvSpPr txBox="1"/>
          <p:nvPr/>
        </p:nvSpPr>
        <p:spPr>
          <a:xfrm>
            <a:off x="5941716" y="3717032"/>
            <a:ext cx="165462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Operador + </a:t>
            </a:r>
            <a:r>
              <a:rPr lang="es-MX" dirty="0" err="1"/>
              <a:t>ó</a:t>
            </a:r>
            <a:r>
              <a:rPr lang="es-MX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675595329"/>
      </p:ext>
    </p:extLst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3CF88AF-A253-4857-8CEA-547C2351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27" y="978904"/>
            <a:ext cx="6640341" cy="28728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A04961-392A-4FE9-88E2-FA8E6EB3E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836712"/>
          </a:xfrm>
        </p:spPr>
        <p:txBody>
          <a:bodyPr/>
          <a:lstStyle/>
          <a:p>
            <a:r>
              <a:rPr lang="es-MX" dirty="0"/>
              <a:t>Código continuación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06578-4CA3-4910-B505-E410AB7DA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027" y="3851765"/>
            <a:ext cx="7498080" cy="2165623"/>
          </a:xfrm>
        </p:spPr>
        <p:txBody>
          <a:bodyPr/>
          <a:lstStyle/>
          <a:p>
            <a:r>
              <a:rPr lang="es-MX" dirty="0"/>
              <a:t>Vaciar la pila e imprimir resultado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AE3224-65D4-4693-B290-2774B4CE0378}"/>
              </a:ext>
            </a:extLst>
          </p:cNvPr>
          <p:cNvSpPr txBox="1"/>
          <p:nvPr/>
        </p:nvSpPr>
        <p:spPr>
          <a:xfrm>
            <a:off x="5993588" y="939179"/>
            <a:ext cx="165462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Operador * </a:t>
            </a:r>
            <a:r>
              <a:rPr lang="es-MX" dirty="0" err="1">
                <a:solidFill>
                  <a:schemeClr val="bg1"/>
                </a:solidFill>
              </a:rPr>
              <a:t>ó</a:t>
            </a:r>
            <a:r>
              <a:rPr lang="es-MX" dirty="0">
                <a:solidFill>
                  <a:schemeClr val="bg1"/>
                </a:solidFill>
              </a:rPr>
              <a:t> /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760B0E-EADC-49C2-BB63-6BA185CEB3D4}"/>
              </a:ext>
            </a:extLst>
          </p:cNvPr>
          <p:cNvSpPr txBox="1"/>
          <p:nvPr/>
        </p:nvSpPr>
        <p:spPr>
          <a:xfrm>
            <a:off x="7454774" y="3347700"/>
            <a:ext cx="1149674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Operando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ABA529-CE56-4562-9BB7-E7C7D7FC4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4506020"/>
            <a:ext cx="5463148" cy="188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968231"/>
      </p:ext>
    </p:extLst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0B0DD-A955-4862-84BB-A4FAD84E3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Ejecuciones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C0DEE-E401-42A0-B9E1-3DC94CEF2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050" y="1431948"/>
            <a:ext cx="3685834" cy="14929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618D6E-4C91-4F32-9051-19C9BA52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050" y="3451980"/>
            <a:ext cx="55245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688975"/>
      </p:ext>
    </p:extLst>
  </p:cSld>
  <p:clrMapOvr>
    <a:masterClrMapping/>
  </p:clrMapOvr>
  <p:transition spd="med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12F32-BD5A-4911-B8A3-FCE01CEA3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9AA83-12B2-4EBF-BD1D-700E54C360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Modifica el código, para que acepte expresiones con el operador potencia (^)</a:t>
            </a:r>
          </a:p>
        </p:txBody>
      </p:sp>
      <p:pic>
        <p:nvPicPr>
          <p:cNvPr id="5" name="Picture 4" descr="Imagen relacionada">
            <a:extLst>
              <a:ext uri="{FF2B5EF4-FFF2-40B4-BE49-F238E27FC236}">
                <a16:creationId xmlns:a16="http://schemas.microsoft.com/office/drawing/2014/main" id="{1AB1A139-3470-42E9-907F-E6E9D3ECE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40968"/>
            <a:ext cx="2520280" cy="26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635265"/>
      </p:ext>
    </p:extLst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DC944-0D73-4A24-AEE8-499473CB1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D4CD9-EA4F-408A-9CB6-41301178A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pilas son listas con restricciones en la forma de insertar y eliminar valores.</a:t>
            </a:r>
          </a:p>
          <a:p>
            <a:endParaRPr lang="es-MX" dirty="0"/>
          </a:p>
          <a:p>
            <a:r>
              <a:rPr lang="es-MX" dirty="0"/>
              <a:t>En el siguiente módulo se estudiarán las FILAS que son listas en las que se inserta por un extremo y se borra del otro.</a:t>
            </a:r>
          </a:p>
        </p:txBody>
      </p:sp>
    </p:spTree>
    <p:extLst>
      <p:ext uri="{BB962C8B-B14F-4D97-AF65-F5344CB8AC3E}">
        <p14:creationId xmlns:p14="http://schemas.microsoft.com/office/powerpoint/2010/main" val="2560240222"/>
      </p:ext>
    </p:extLst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bg2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33264" y="1576536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/>
              <a:t>Peñaloza E; Fundamentos de Programación C / C++. Alfa Omega Grupo Editor 2004. </a:t>
            </a:r>
          </a:p>
          <a:p>
            <a:endParaRPr lang="es-ES" dirty="0"/>
          </a:p>
          <a:p>
            <a:r>
              <a:rPr lang="es-MX" dirty="0" err="1"/>
              <a:t>Joyanes</a:t>
            </a:r>
            <a:r>
              <a:rPr lang="es-MX" dirty="0"/>
              <a:t> L., Rodríguez B., </a:t>
            </a:r>
            <a:r>
              <a:rPr lang="es-MX" dirty="0" err="1"/>
              <a:t>Fernandez</a:t>
            </a:r>
            <a:r>
              <a:rPr lang="es-MX" dirty="0"/>
              <a:t> M. Fundamentos de Programación: Algoritmos y Estructuras de Datos y Objetos. McGraw-Hill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41554"/>
      </p:ext>
    </p:extLst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bg2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5272" y="1484784"/>
            <a:ext cx="7931224" cy="4876800"/>
          </a:xfrm>
        </p:spPr>
        <p:txBody>
          <a:bodyPr>
            <a:normAutofit lnSpcReduction="10000"/>
          </a:bodyPr>
          <a:lstStyle/>
          <a:p>
            <a:r>
              <a:rPr lang="es-MX" dirty="0" err="1"/>
              <a:t>Deitel</a:t>
            </a:r>
            <a:r>
              <a:rPr lang="es-MX" dirty="0"/>
              <a:t> H, </a:t>
            </a:r>
            <a:r>
              <a:rPr lang="es-MX" dirty="0" err="1"/>
              <a:t>Deitel</a:t>
            </a:r>
            <a:r>
              <a:rPr lang="es-MX" dirty="0"/>
              <a:t> P. </a:t>
            </a:r>
          </a:p>
          <a:p>
            <a:pPr marL="82296" indent="0">
              <a:buNone/>
            </a:pPr>
            <a:r>
              <a:rPr lang="es-MX" dirty="0"/>
              <a:t>   C: </a:t>
            </a:r>
            <a:r>
              <a:rPr lang="es-MX" dirty="0" err="1"/>
              <a:t>How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program</a:t>
            </a:r>
            <a:r>
              <a:rPr lang="es-MX" dirty="0"/>
              <a:t>, </a:t>
            </a:r>
          </a:p>
          <a:p>
            <a:pPr marL="82296" indent="0">
              <a:buNone/>
            </a:pPr>
            <a:r>
              <a:rPr lang="es-MX" dirty="0"/>
              <a:t>   Prentice Hall 2015.</a:t>
            </a:r>
          </a:p>
          <a:p>
            <a:r>
              <a:rPr lang="es-MX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http://www.utm.mx/~mgarcia/AlgoritmosConversionExpresiones.pdf</a:t>
            </a:r>
            <a:endParaRPr lang="es-MX" dirty="0"/>
          </a:p>
          <a:p>
            <a:endParaRPr lang="es-MX" sz="10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MX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http://www.acm.uiuc.edu/webmonkeys/book/c_guide/</a:t>
            </a:r>
            <a:endParaRPr lang="es-MX" dirty="0"/>
          </a:p>
          <a:p>
            <a:endParaRPr lang="es-MX" sz="1000" dirty="0"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MX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http://www.gnu.org/software/gnu-c-manual/gnu-c-manual.html</a:t>
            </a:r>
            <a:endParaRPr lang="es-MX" dirty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57461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BC098997-EE24-4747-A18C-65C680C63C29}"/>
              </a:ext>
            </a:extLst>
          </p:cNvPr>
          <p:cNvGrpSpPr/>
          <p:nvPr/>
        </p:nvGrpSpPr>
        <p:grpSpPr>
          <a:xfrm>
            <a:off x="3851920" y="4695048"/>
            <a:ext cx="1512168" cy="1974312"/>
            <a:chOff x="1752836" y="4883688"/>
            <a:chExt cx="1512168" cy="1974312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1E5DEDD-83CA-4B99-BD24-42107508BC8E}"/>
                </a:ext>
              </a:extLst>
            </p:cNvPr>
            <p:cNvSpPr/>
            <p:nvPr/>
          </p:nvSpPr>
          <p:spPr>
            <a:xfrm>
              <a:off x="2051720" y="4883688"/>
              <a:ext cx="914400" cy="18576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1465C5B-DF9A-4CA8-A9DC-4D1E2B946E7E}"/>
                </a:ext>
              </a:extLst>
            </p:cNvPr>
            <p:cNvSpPr/>
            <p:nvPr/>
          </p:nvSpPr>
          <p:spPr>
            <a:xfrm>
              <a:off x="1752836" y="6713984"/>
              <a:ext cx="1512168" cy="144016"/>
            </a:xfrm>
            <a:prstGeom prst="rect">
              <a:avLst/>
            </a:prstGeom>
            <a:solidFill>
              <a:srgbClr val="6633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EA879DE-E89E-4F32-8548-63EAC108DFB7}"/>
                </a:ext>
              </a:extLst>
            </p:cNvPr>
            <p:cNvSpPr/>
            <p:nvPr/>
          </p:nvSpPr>
          <p:spPr>
            <a:xfrm>
              <a:off x="2051720" y="4895522"/>
              <a:ext cx="914400" cy="1896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49A9D9-DF57-4AAD-8FE4-D87CE032E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7C8D-A939-4A41-944A-ED1215405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384" y="1196752"/>
            <a:ext cx="7498080" cy="4800600"/>
          </a:xfrm>
        </p:spPr>
        <p:txBody>
          <a:bodyPr/>
          <a:lstStyle/>
          <a:p>
            <a:r>
              <a:rPr lang="es-MX" dirty="0"/>
              <a:t>La PILA es una estructura de datos que permite almacenar los datos de manera organizada.</a:t>
            </a:r>
          </a:p>
          <a:p>
            <a:r>
              <a:rPr lang="es-MX" dirty="0"/>
              <a:t>Las pilas solo pueden insertar y borrar los elementos por un extremo</a:t>
            </a: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781E7AA8-832C-4FB9-B4D3-6E8D2B0174F9}"/>
              </a:ext>
            </a:extLst>
          </p:cNvPr>
          <p:cNvSpPr/>
          <p:nvPr/>
        </p:nvSpPr>
        <p:spPr>
          <a:xfrm>
            <a:off x="4150804" y="3861048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ysClr val="windowText" lastClr="000000"/>
                </a:solidFill>
              </a:rPr>
              <a:t>H</a:t>
            </a:r>
          </a:p>
        </p:txBody>
      </p:sp>
      <p:sp>
        <p:nvSpPr>
          <p:cNvPr id="28" name="Flowchart: Magnetic Disk 27">
            <a:extLst>
              <a:ext uri="{FF2B5EF4-FFF2-40B4-BE49-F238E27FC236}">
                <a16:creationId xmlns:a16="http://schemas.microsoft.com/office/drawing/2014/main" id="{90578B69-C818-4F98-B07F-27E44786F0D0}"/>
              </a:ext>
            </a:extLst>
          </p:cNvPr>
          <p:cNvSpPr/>
          <p:nvPr/>
        </p:nvSpPr>
        <p:spPr>
          <a:xfrm>
            <a:off x="4150804" y="3861048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27" name="Flowchart: Magnetic Disk 26">
            <a:extLst>
              <a:ext uri="{FF2B5EF4-FFF2-40B4-BE49-F238E27FC236}">
                <a16:creationId xmlns:a16="http://schemas.microsoft.com/office/drawing/2014/main" id="{70D3DB92-B2A1-464F-86A8-646D51B00104}"/>
              </a:ext>
            </a:extLst>
          </p:cNvPr>
          <p:cNvSpPr/>
          <p:nvPr/>
        </p:nvSpPr>
        <p:spPr>
          <a:xfrm>
            <a:off x="4150804" y="3861048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26" name="Flowchart: Magnetic Disk 25">
            <a:extLst>
              <a:ext uri="{FF2B5EF4-FFF2-40B4-BE49-F238E27FC236}">
                <a16:creationId xmlns:a16="http://schemas.microsoft.com/office/drawing/2014/main" id="{E21B89A2-AC5B-45B2-9C95-C707558640A7}"/>
              </a:ext>
            </a:extLst>
          </p:cNvPr>
          <p:cNvSpPr/>
          <p:nvPr/>
        </p:nvSpPr>
        <p:spPr>
          <a:xfrm>
            <a:off x="4150804" y="3861048"/>
            <a:ext cx="925252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0809025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1.11111E-6 L -0.0026 0.299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0026 0.238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255 L -0.0026 0.1759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-3.88889E-6 0.1194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8" grpId="0" animBg="1"/>
      <p:bldP spid="28" grpId="1" animBg="1"/>
      <p:bldP spid="27" grpId="0" animBg="1"/>
      <p:bldP spid="27" grpId="1" animBg="1"/>
      <p:bldP spid="26" grpId="0" animBg="1"/>
      <p:bldP spid="26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4624"/>
            <a:ext cx="7499176" cy="1371600"/>
          </a:xfrm>
        </p:spPr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77280" y="1528192"/>
            <a:ext cx="7499176" cy="4709120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dirty="0"/>
              <a:t>Este Material sirve para:</a:t>
            </a:r>
          </a:p>
          <a:p>
            <a:pPr lvl="1"/>
            <a:r>
              <a:rPr lang="es-MX" dirty="0"/>
              <a:t>Presentar la estructura de datos dinámica pila.</a:t>
            </a:r>
          </a:p>
          <a:p>
            <a:pPr lvl="1"/>
            <a:r>
              <a:rPr lang="es-MX" dirty="0"/>
              <a:t>Abordar a fondo la manera en que se programa cada una de las operaciones de la pila: </a:t>
            </a:r>
            <a:r>
              <a:rPr lang="es-MX" dirty="0" err="1"/>
              <a:t>push</a:t>
            </a:r>
            <a:r>
              <a:rPr lang="es-MX" dirty="0"/>
              <a:t>, pop, vacía, tamaño, tope.</a:t>
            </a:r>
          </a:p>
          <a:p>
            <a:pPr lvl="1"/>
            <a:r>
              <a:rPr lang="es-MX" dirty="0"/>
              <a:t>Se mencionan las operaciones básicas de memoria dinámica: </a:t>
            </a:r>
            <a:r>
              <a:rPr lang="es-MX" dirty="0" err="1"/>
              <a:t>calloc</a:t>
            </a:r>
            <a:r>
              <a:rPr lang="es-MX" dirty="0"/>
              <a:t> y free</a:t>
            </a:r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2881954"/>
      </p:ext>
    </p:extLst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600200"/>
            <a:ext cx="7920880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/>
              <a:t>En la unidad 5 se deben estudiar las estructuras de datos dinámicas: listas, pilas, filas y árboles.</a:t>
            </a:r>
          </a:p>
          <a:p>
            <a:r>
              <a:rPr lang="es-MX" dirty="0"/>
              <a:t>El material debe estudiarse después de enseñar lo referente a las listas.</a:t>
            </a:r>
          </a:p>
          <a:p>
            <a:r>
              <a:rPr lang="es-MX" dirty="0"/>
              <a:t>Se espera que el material se vea en 3 horas teóricas y se realice la programación de la pila en 6 horas en sala de cómputo</a:t>
            </a:r>
            <a:r>
              <a:rPr lang="es-MX" dirty="0">
                <a:solidFill>
                  <a:srgbClr val="000000"/>
                </a:solidFill>
              </a:rPr>
              <a:t>.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532838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26534-3052-49EA-897C-1F22189A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97436-7A5E-42DC-A731-91DE4B689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Ejemplos de la vida real, en los que se utilizan pilas.</a:t>
            </a:r>
          </a:p>
          <a:p>
            <a:r>
              <a:rPr lang="es-MX" dirty="0"/>
              <a:t>Apilando libros</a:t>
            </a:r>
          </a:p>
          <a:p>
            <a:endParaRPr lang="es-MX" dirty="0"/>
          </a:p>
          <a:p>
            <a:r>
              <a:rPr lang="es-MX" dirty="0"/>
              <a:t>Las tortillas se apilan</a:t>
            </a:r>
          </a:p>
        </p:txBody>
      </p:sp>
      <p:pic>
        <p:nvPicPr>
          <p:cNvPr id="4" name="Picture 2" descr="http://www.puzzleclopedia.com/wp-content/uploads/Pila-de-libros-280x435.jpg">
            <a:extLst>
              <a:ext uri="{FF2B5EF4-FFF2-40B4-BE49-F238E27FC236}">
                <a16:creationId xmlns:a16="http://schemas.microsoft.com/office/drawing/2014/main" id="{A52AA6A8-FC40-4950-8039-1920B2466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239" y="2289336"/>
            <a:ext cx="1467153" cy="227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para tortillas">
            <a:extLst>
              <a:ext uri="{FF2B5EF4-FFF2-40B4-BE49-F238E27FC236}">
                <a16:creationId xmlns:a16="http://schemas.microsoft.com/office/drawing/2014/main" id="{2EC2879B-2146-48CE-9782-27937C9D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225" y="4073698"/>
            <a:ext cx="220486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827056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9A9D9-DF57-4AAD-8FE4-D87CE032E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7C8D-A939-4A41-944A-ED1215405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es-MX" dirty="0"/>
              <a:t>La lista tiene una BASE y un TOPE.</a:t>
            </a:r>
          </a:p>
          <a:p>
            <a:r>
              <a:rPr lang="es-MX" dirty="0"/>
              <a:t>El TOPE siempre apunta al último elemento.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03B9A79-0214-415E-A5C2-0CD4AB293F96}"/>
              </a:ext>
            </a:extLst>
          </p:cNvPr>
          <p:cNvCxnSpPr>
            <a:cxnSpLocks/>
          </p:cNvCxnSpPr>
          <p:nvPr/>
        </p:nvCxnSpPr>
        <p:spPr>
          <a:xfrm>
            <a:off x="3275856" y="6084004"/>
            <a:ext cx="43204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2AA2F7-3C6F-46B2-8B11-59575443916C}"/>
              </a:ext>
            </a:extLst>
          </p:cNvPr>
          <p:cNvSpPr txBox="1"/>
          <p:nvPr/>
        </p:nvSpPr>
        <p:spPr>
          <a:xfrm>
            <a:off x="2581627" y="5939988"/>
            <a:ext cx="69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BASE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1C5CD4E-796F-483E-8051-50AC3184C5F7}"/>
              </a:ext>
            </a:extLst>
          </p:cNvPr>
          <p:cNvGrpSpPr/>
          <p:nvPr/>
        </p:nvGrpSpPr>
        <p:grpSpPr>
          <a:xfrm>
            <a:off x="5580112" y="5939988"/>
            <a:ext cx="965358" cy="369332"/>
            <a:chOff x="6327687" y="5589240"/>
            <a:chExt cx="965358" cy="369332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6D3F4E1-B44B-4B9B-9CD3-00A77F6DCF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7687" y="5805264"/>
              <a:ext cx="260537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C080D6-AF7E-45D8-A2D7-61A1EF5D6F60}"/>
                </a:ext>
              </a:extLst>
            </p:cNvPr>
            <p:cNvSpPr txBox="1"/>
            <p:nvPr/>
          </p:nvSpPr>
          <p:spPr>
            <a:xfrm>
              <a:off x="6560729" y="5589240"/>
              <a:ext cx="732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TOPE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5812E64-C6D2-4606-B787-719F3C1941E8}"/>
              </a:ext>
            </a:extLst>
          </p:cNvPr>
          <p:cNvGrpSpPr/>
          <p:nvPr/>
        </p:nvGrpSpPr>
        <p:grpSpPr>
          <a:xfrm>
            <a:off x="3923928" y="4190992"/>
            <a:ext cx="1512168" cy="1974312"/>
            <a:chOff x="1752836" y="4883688"/>
            <a:chExt cx="1512168" cy="1974312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D5C9901-DF4C-4004-B06E-F3E31D14A223}"/>
                </a:ext>
              </a:extLst>
            </p:cNvPr>
            <p:cNvSpPr/>
            <p:nvPr/>
          </p:nvSpPr>
          <p:spPr>
            <a:xfrm>
              <a:off x="2051720" y="4883688"/>
              <a:ext cx="914400" cy="18576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4238F8-AD6C-45BE-840B-2D423EEAAC9C}"/>
                </a:ext>
              </a:extLst>
            </p:cNvPr>
            <p:cNvSpPr/>
            <p:nvPr/>
          </p:nvSpPr>
          <p:spPr>
            <a:xfrm>
              <a:off x="1752836" y="6713984"/>
              <a:ext cx="1512168" cy="144016"/>
            </a:xfrm>
            <a:prstGeom prst="rect">
              <a:avLst/>
            </a:prstGeom>
            <a:solidFill>
              <a:srgbClr val="6633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A263732-4ABD-4F3F-B168-A9939F3DE6BF}"/>
                </a:ext>
              </a:extLst>
            </p:cNvPr>
            <p:cNvSpPr/>
            <p:nvPr/>
          </p:nvSpPr>
          <p:spPr>
            <a:xfrm>
              <a:off x="2051720" y="4895522"/>
              <a:ext cx="914400" cy="1896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4" name="Flowchart: Magnetic Disk 33">
            <a:extLst>
              <a:ext uri="{FF2B5EF4-FFF2-40B4-BE49-F238E27FC236}">
                <a16:creationId xmlns:a16="http://schemas.microsoft.com/office/drawing/2014/main" id="{E6DB865C-0E95-4D3D-B4EB-027A8C7E6B1A}"/>
              </a:ext>
            </a:extLst>
          </p:cNvPr>
          <p:cNvSpPr/>
          <p:nvPr/>
        </p:nvSpPr>
        <p:spPr>
          <a:xfrm>
            <a:off x="4222812" y="3356992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ysClr val="windowText" lastClr="000000"/>
                </a:solidFill>
              </a:rPr>
              <a:t>H</a:t>
            </a:r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id="{27B1B7D3-CF21-481A-B111-B186B9BDCE65}"/>
              </a:ext>
            </a:extLst>
          </p:cNvPr>
          <p:cNvSpPr/>
          <p:nvPr/>
        </p:nvSpPr>
        <p:spPr>
          <a:xfrm>
            <a:off x="4222812" y="3356992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2058402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8.33333E-7 -0.078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7.40741E-7 L -0.00261 0.2990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5718 L 0.00243 -0.1409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-0.00261 0.2388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6" grpId="0" animBg="1"/>
      <p:bldP spid="3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1465C5B-DF9A-4CA8-A9DC-4D1E2B946E7E}"/>
              </a:ext>
            </a:extLst>
          </p:cNvPr>
          <p:cNvSpPr/>
          <p:nvPr/>
        </p:nvSpPr>
        <p:spPr>
          <a:xfrm>
            <a:off x="2421008" y="5547328"/>
            <a:ext cx="1512168" cy="144016"/>
          </a:xfrm>
          <a:prstGeom prst="rect">
            <a:avLst/>
          </a:prstGeom>
          <a:solidFill>
            <a:srgbClr val="6633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9A9D9-DF57-4AAD-8FE4-D87CE032E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r>
              <a:rPr lang="es-MX" dirty="0"/>
              <a:t>PILAS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7C8D-A939-4A41-944A-ED1215405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384" y="1196752"/>
            <a:ext cx="7498080" cy="4800600"/>
          </a:xfrm>
        </p:spPr>
        <p:txBody>
          <a:bodyPr/>
          <a:lstStyle/>
          <a:p>
            <a:r>
              <a:rPr lang="es-MX" dirty="0"/>
              <a:t>Las pilas solo pueden borrar los elementos por un extremo.</a:t>
            </a:r>
          </a:p>
          <a:p>
            <a:r>
              <a:rPr lang="es-MX" dirty="0"/>
              <a:t>Ese extremo es el mismo por el que se inserta.</a:t>
            </a: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781E7AA8-832C-4FB9-B4D3-6E8D2B0174F9}"/>
              </a:ext>
            </a:extLst>
          </p:cNvPr>
          <p:cNvSpPr/>
          <p:nvPr/>
        </p:nvSpPr>
        <p:spPr>
          <a:xfrm>
            <a:off x="2711018" y="4952478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ysClr val="windowText" lastClr="000000"/>
                </a:solidFill>
              </a:rPr>
              <a:t>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C9C5A5D-2195-4595-8134-B997923C6481}"/>
              </a:ext>
            </a:extLst>
          </p:cNvPr>
          <p:cNvCxnSpPr>
            <a:cxnSpLocks/>
          </p:cNvCxnSpPr>
          <p:nvPr/>
        </p:nvCxnSpPr>
        <p:spPr>
          <a:xfrm>
            <a:off x="1881853" y="5637312"/>
            <a:ext cx="43204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F1CC6B1-105B-47EF-9BAB-BA78CFF2D2C0}"/>
              </a:ext>
            </a:extLst>
          </p:cNvPr>
          <p:cNvSpPr txBox="1"/>
          <p:nvPr/>
        </p:nvSpPr>
        <p:spPr>
          <a:xfrm>
            <a:off x="1187624" y="5493296"/>
            <a:ext cx="69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BASE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6A5047-B2C2-4EE7-BBFF-462FCA70AAE7}"/>
              </a:ext>
            </a:extLst>
          </p:cNvPr>
          <p:cNvGrpSpPr/>
          <p:nvPr/>
        </p:nvGrpSpPr>
        <p:grpSpPr>
          <a:xfrm>
            <a:off x="4005184" y="3789040"/>
            <a:ext cx="965358" cy="369332"/>
            <a:chOff x="6327687" y="5589240"/>
            <a:chExt cx="965358" cy="369332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3FCFA87-3FDD-43AB-AC38-9E8D4D98C5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7687" y="5805264"/>
              <a:ext cx="260537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3126F7-DF47-47AE-800A-1B14A5F34EB1}"/>
                </a:ext>
              </a:extLst>
            </p:cNvPr>
            <p:cNvSpPr txBox="1"/>
            <p:nvPr/>
          </p:nvSpPr>
          <p:spPr>
            <a:xfrm>
              <a:off x="6560729" y="5589240"/>
              <a:ext cx="732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TOPE</a:t>
              </a:r>
            </a:p>
          </p:txBody>
        </p:sp>
      </p:grpSp>
      <p:sp>
        <p:nvSpPr>
          <p:cNvPr id="18" name="Flowchart: Magnetic Disk 17">
            <a:extLst>
              <a:ext uri="{FF2B5EF4-FFF2-40B4-BE49-F238E27FC236}">
                <a16:creationId xmlns:a16="http://schemas.microsoft.com/office/drawing/2014/main" id="{19D7D049-FDFC-447C-A77A-CC2A9F0586E3}"/>
              </a:ext>
            </a:extLst>
          </p:cNvPr>
          <p:cNvSpPr/>
          <p:nvPr/>
        </p:nvSpPr>
        <p:spPr>
          <a:xfrm>
            <a:off x="2709040" y="4581128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ysClr val="windowText" lastClr="000000"/>
                </a:solidFill>
              </a:rPr>
              <a:t>O</a:t>
            </a:r>
          </a:p>
        </p:txBody>
      </p:sp>
      <p:sp>
        <p:nvSpPr>
          <p:cNvPr id="27" name="Flowchart: Magnetic Disk 26">
            <a:extLst>
              <a:ext uri="{FF2B5EF4-FFF2-40B4-BE49-F238E27FC236}">
                <a16:creationId xmlns:a16="http://schemas.microsoft.com/office/drawing/2014/main" id="{70D3DB92-B2A1-464F-86A8-646D51B00104}"/>
              </a:ext>
            </a:extLst>
          </p:cNvPr>
          <p:cNvSpPr/>
          <p:nvPr/>
        </p:nvSpPr>
        <p:spPr>
          <a:xfrm>
            <a:off x="2709040" y="4184504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5B4558BF-7E98-4039-9053-C98FDBFFE4DC}"/>
              </a:ext>
            </a:extLst>
          </p:cNvPr>
          <p:cNvSpPr/>
          <p:nvPr/>
        </p:nvSpPr>
        <p:spPr>
          <a:xfrm>
            <a:off x="2709040" y="3789040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5934145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0.125 -2.22222E-6 C 0.18108 -2.22222E-6 0.25 0.06898 0.25 0.125 L 0.25 0.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0.00121 0.0886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11111E-6 L 0.19479 -1.11111E-6 C 0.28247 -1.11111E-6 0.3901 0.04838 0.3901 0.08843 C 0.3901 0.11852 0.39184 0.16134 0.39184 0.1919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6967 L -0.00382 0.142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PILAS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Es una estructura dinámica</a:t>
            </a:r>
          </a:p>
          <a:p>
            <a:r>
              <a:rPr lang="es-MX" dirty="0"/>
              <a:t>Al igual que las listas, a cada elemento se le conoce como nodo que contiene los datos y un apuntador al siguiente elemento.</a:t>
            </a:r>
          </a:p>
          <a:p>
            <a:r>
              <a:rPr lang="es-MX" dirty="0"/>
              <a:t>Una pila tiene dos apuntadores:</a:t>
            </a:r>
          </a:p>
          <a:p>
            <a:pPr lvl="1"/>
            <a:r>
              <a:rPr lang="es-MX" dirty="0"/>
              <a:t>Base</a:t>
            </a:r>
          </a:p>
          <a:p>
            <a:pPr lvl="1"/>
            <a:r>
              <a:rPr lang="es-MX" dirty="0"/>
              <a:t>Tope</a:t>
            </a:r>
          </a:p>
        </p:txBody>
      </p:sp>
    </p:spTree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Custom 1">
      <a:dk1>
        <a:sysClr val="windowText" lastClr="000000"/>
      </a:dk1>
      <a:lt1>
        <a:sysClr val="window" lastClr="FFFFFF"/>
      </a:lt1>
      <a:dk2>
        <a:srgbClr val="335B74"/>
      </a:dk2>
      <a:lt2>
        <a:srgbClr val="124163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1990</TotalTime>
  <Words>1477</Words>
  <Application>Microsoft Office PowerPoint</Application>
  <PresentationFormat>On-screen Show (4:3)</PresentationFormat>
  <Paragraphs>288</Paragraphs>
  <Slides>51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Calibri</vt:lpstr>
      <vt:lpstr>Gill Sans MT</vt:lpstr>
      <vt:lpstr>Symbol</vt:lpstr>
      <vt:lpstr>Verdana</vt:lpstr>
      <vt:lpstr>Wingdings 2</vt:lpstr>
      <vt:lpstr>Solsticio</vt:lpstr>
      <vt:lpstr>PowerPoint Presentation</vt:lpstr>
      <vt:lpstr>PowerPoint Presentation</vt:lpstr>
      <vt:lpstr>PowerPoint Presentation</vt:lpstr>
      <vt:lpstr>Unidad de competencia V: Estructuras de Datos Dinámicas: Pilas</vt:lpstr>
      <vt:lpstr>PILAS</vt:lpstr>
      <vt:lpstr>PILAS</vt:lpstr>
      <vt:lpstr>PILAS</vt:lpstr>
      <vt:lpstr>PILAS</vt:lpstr>
      <vt:lpstr>PILAS</vt:lpstr>
      <vt:lpstr>PILA</vt:lpstr>
      <vt:lpstr>PILAS</vt:lpstr>
      <vt:lpstr>Pila                    Lista</vt:lpstr>
      <vt:lpstr>Operaciones en pilas</vt:lpstr>
      <vt:lpstr>Operación Vacía</vt:lpstr>
      <vt:lpstr>Operación tamaño  (TAM)</vt:lpstr>
      <vt:lpstr>Operación tamaño  (TAM)</vt:lpstr>
      <vt:lpstr>Memoria dinámica</vt:lpstr>
      <vt:lpstr>Creación del nodo</vt:lpstr>
      <vt:lpstr>Operación PUSH</vt:lpstr>
      <vt:lpstr>Operación PUSH</vt:lpstr>
      <vt:lpstr>Operación POP</vt:lpstr>
      <vt:lpstr>Operación POP</vt:lpstr>
      <vt:lpstr>Operación TOP</vt:lpstr>
      <vt:lpstr>PILA</vt:lpstr>
      <vt:lpstr>Prueba de operaciones en Pila</vt:lpstr>
      <vt:lpstr>Código</vt:lpstr>
      <vt:lpstr>PILAS</vt:lpstr>
      <vt:lpstr>Aplicaciones</vt:lpstr>
      <vt:lpstr>Ejercicio</vt:lpstr>
      <vt:lpstr>Solución al ejercicio</vt:lpstr>
      <vt:lpstr>Solución al ejercicio</vt:lpstr>
      <vt:lpstr>Código</vt:lpstr>
      <vt:lpstr>Ejecución</vt:lpstr>
      <vt:lpstr>Aplicación</vt:lpstr>
      <vt:lpstr>PowerPoint Presentation</vt:lpstr>
      <vt:lpstr>Infijo a posfijo</vt:lpstr>
      <vt:lpstr>Infijo a posfijo</vt:lpstr>
      <vt:lpstr>Infijo a posfijo</vt:lpstr>
      <vt:lpstr>Infijo a posfijo</vt:lpstr>
      <vt:lpstr>Infijo a posfijo</vt:lpstr>
      <vt:lpstr>Infijo a posfijo</vt:lpstr>
      <vt:lpstr>Código</vt:lpstr>
      <vt:lpstr>Código continuación</vt:lpstr>
      <vt:lpstr>Código continuación</vt:lpstr>
      <vt:lpstr>Ejecuciones</vt:lpstr>
      <vt:lpstr>Ejercicio 2</vt:lpstr>
      <vt:lpstr>PILAS</vt:lpstr>
      <vt:lpstr>Referencias</vt:lpstr>
      <vt:lpstr>Referencias</vt:lpstr>
      <vt:lpstr>Guion Explicativo</vt:lpstr>
      <vt:lpstr>Guion Explicativo</vt:lpstr>
    </vt:vector>
  </TitlesOfParts>
  <Company>Cem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Estructuras de Datos básicas</dc:title>
  <dc:creator>L00390856</dc:creator>
  <cp:lastModifiedBy>Maricela Quintana Lopez</cp:lastModifiedBy>
  <cp:revision>187</cp:revision>
  <dcterms:created xsi:type="dcterms:W3CDTF">2009-02-10T17:10:33Z</dcterms:created>
  <dcterms:modified xsi:type="dcterms:W3CDTF">2018-09-27T20:39:04Z</dcterms:modified>
</cp:coreProperties>
</file>