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3"/>
  </p:notesMasterIdLst>
  <p:handoutMasterIdLst>
    <p:handoutMasterId r:id="rId44"/>
  </p:handoutMasterIdLst>
  <p:sldIdLst>
    <p:sldId id="283" r:id="rId2"/>
    <p:sldId id="350" r:id="rId3"/>
    <p:sldId id="516" r:id="rId4"/>
    <p:sldId id="407" r:id="rId5"/>
    <p:sldId id="256" r:id="rId6"/>
    <p:sldId id="329" r:id="rId7"/>
    <p:sldId id="330" r:id="rId8"/>
    <p:sldId id="332" r:id="rId9"/>
    <p:sldId id="331" r:id="rId10"/>
    <p:sldId id="259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24" r:id="rId24"/>
    <p:sldId id="345" r:id="rId25"/>
    <p:sldId id="325" r:id="rId26"/>
    <p:sldId id="326" r:id="rId27"/>
    <p:sldId id="346" r:id="rId28"/>
    <p:sldId id="347" r:id="rId29"/>
    <p:sldId id="348" r:id="rId30"/>
    <p:sldId id="267" r:id="rId31"/>
    <p:sldId id="327" r:id="rId32"/>
    <p:sldId id="328" r:id="rId33"/>
    <p:sldId id="517" r:id="rId34"/>
    <p:sldId id="518" r:id="rId35"/>
    <p:sldId id="349" r:id="rId36"/>
    <p:sldId id="519" r:id="rId37"/>
    <p:sldId id="520" r:id="rId38"/>
    <p:sldId id="521" r:id="rId39"/>
    <p:sldId id="309" r:id="rId40"/>
    <p:sldId id="311" r:id="rId41"/>
    <p:sldId id="314" r:id="rId42"/>
  </p:sldIdLst>
  <p:sldSz cx="9144000" cy="6858000" type="screen4x3"/>
  <p:notesSz cx="6797675" cy="99282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23" autoAdjust="0"/>
    <p:restoredTop sz="94662" autoAdjust="0"/>
  </p:normalViewPr>
  <p:slideViewPr>
    <p:cSldViewPr>
      <p:cViewPr varScale="1">
        <p:scale>
          <a:sx n="64" d="100"/>
          <a:sy n="64" d="100"/>
        </p:scale>
        <p:origin x="4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8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E4EDB-1345-4AF7-A187-0B89A667BC6C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B883B-F7EE-4804-97F2-6E3650315D4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8163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2B1BA-BFAD-4EEC-98BE-E12BC9E7BD8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A9FFC3-C73A-464E-8B49-A4221E08AC6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833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A9FFC3-C73A-464E-8B49-A4221E08AC61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673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8" name="7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6" name="5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6C4FDDF-E93E-49B0-8C44-E4BED736E45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6065A3-0A8C-4955-B30A-8AFAFCFA6D05}" type="slidenum">
              <a:rPr lang="es-MX" smtClean="0"/>
              <a:t>‹#›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11960" y="6187616"/>
            <a:ext cx="4680520" cy="670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735021" y="4365104"/>
            <a:ext cx="4797419" cy="73488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MX" sz="3600" b="1" dirty="0">
                <a:solidFill>
                  <a:srgbClr val="00B050"/>
                </a:solidFill>
              </a:rPr>
              <a:t>Lógica de Predicados</a:t>
            </a:r>
            <a:endParaRPr lang="es-ES" sz="3600" b="1" dirty="0">
              <a:solidFill>
                <a:srgbClr val="00B05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31640" y="1631702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3600" baseline="0" dirty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0648"/>
            <a:ext cx="1224136" cy="1035269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1322220" y="2278613"/>
            <a:ext cx="71215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Sistemas y Comunicaciones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052264" y="2924944"/>
            <a:ext cx="7696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/>
          </a:p>
          <a:p>
            <a:pPr algn="ctr"/>
            <a:r>
              <a:rPr lang="es-ES" sz="3600" dirty="0">
                <a:solidFill>
                  <a:schemeClr val="tx1"/>
                </a:solidFill>
              </a:rPr>
              <a:t>LÓGICA MATEMÁTICA</a:t>
            </a:r>
          </a:p>
        </p:txBody>
      </p:sp>
      <p:grpSp>
        <p:nvGrpSpPr>
          <p:cNvPr id="13" name="12 Grupo"/>
          <p:cNvGrpSpPr/>
          <p:nvPr/>
        </p:nvGrpSpPr>
        <p:grpSpPr>
          <a:xfrm>
            <a:off x="4771931" y="5837202"/>
            <a:ext cx="3558987" cy="760147"/>
            <a:chOff x="6062859" y="5619803"/>
            <a:chExt cx="3558987" cy="523978"/>
          </a:xfrm>
          <a:solidFill>
            <a:schemeClr val="bg1"/>
          </a:solidFill>
        </p:grpSpPr>
        <p:sp>
          <p:nvSpPr>
            <p:cNvPr id="14" name="13 CuadroTexto"/>
            <p:cNvSpPr txBox="1"/>
            <p:nvPr userDrawn="1"/>
          </p:nvSpPr>
          <p:spPr>
            <a:xfrm>
              <a:off x="6062859" y="5867980"/>
              <a:ext cx="3558987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/>
                <a:t>Dra. Maricela</a:t>
              </a:r>
              <a:r>
                <a:rPr lang="es-MX" sz="2000" baseline="0" dirty="0"/>
                <a:t> Quintana López</a:t>
              </a:r>
              <a:endParaRPr lang="es-MX" sz="2000" dirty="0"/>
            </a:p>
          </p:txBody>
        </p:sp>
        <p:sp>
          <p:nvSpPr>
            <p:cNvPr id="15" name="14 CuadroTexto"/>
            <p:cNvSpPr txBox="1"/>
            <p:nvPr userDrawn="1"/>
          </p:nvSpPr>
          <p:spPr>
            <a:xfrm>
              <a:off x="6078952" y="5619803"/>
              <a:ext cx="1872629" cy="27580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000" dirty="0"/>
                <a:t>Elaborado por:</a:t>
              </a:r>
            </a:p>
          </p:txBody>
        </p:sp>
      </p:grpSp>
      <p:cxnSp>
        <p:nvCxnSpPr>
          <p:cNvPr id="16" name="15 Conector recto"/>
          <p:cNvCxnSpPr/>
          <p:nvPr/>
        </p:nvCxnSpPr>
        <p:spPr>
          <a:xfrm>
            <a:off x="0" y="4149080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pic>
        <p:nvPicPr>
          <p:cNvPr id="4098" name="Picture 2" descr="https://encrypted-tbn2.gstatic.com/images?q=tbn:ANd9GcRqnGJWZ-EzlqlfDybKPbY0KJmU7r4EBhql9CJR3EiRKHg8_fZxn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360" y="4321844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">
            <a:extLst>
              <a:ext uri="{FF2B5EF4-FFF2-40B4-BE49-F238E27FC236}">
                <a16:creationId xmlns:a16="http://schemas.microsoft.com/office/drawing/2014/main" id="{8319231F-5B15-4AD2-8F0A-AA99E1E230ED}"/>
              </a:ext>
            </a:extLst>
          </p:cNvPr>
          <p:cNvSpPr txBox="1"/>
          <p:nvPr/>
        </p:nvSpPr>
        <p:spPr>
          <a:xfrm>
            <a:off x="5004048" y="5043639"/>
            <a:ext cx="1338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Julio 2018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91FF90D-D0FD-4B78-9A44-6109A7C5F0B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7" t="24074" r="1247" b="30449"/>
          <a:stretch/>
        </p:blipFill>
        <p:spPr>
          <a:xfrm>
            <a:off x="7055867" y="13233"/>
            <a:ext cx="1980629" cy="131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97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Cuidado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lenguaje natural no es preciso y nos puede llevar a conclusiones falsas.</a:t>
            </a:r>
          </a:p>
          <a:p>
            <a:r>
              <a:rPr lang="es-MX" dirty="0"/>
              <a:t>Ejemplo:</a:t>
            </a:r>
          </a:p>
          <a:p>
            <a:pPr lvl="1"/>
            <a:r>
              <a:rPr lang="es-MX" b="1" dirty="0"/>
              <a:t>Premisa</a:t>
            </a:r>
            <a:r>
              <a:rPr lang="es-MX" dirty="0"/>
              <a:t>: Algunas aves hablan</a:t>
            </a:r>
          </a:p>
          <a:p>
            <a:pPr lvl="1"/>
            <a:r>
              <a:rPr lang="es-MX" b="1" dirty="0"/>
              <a:t>Premisa</a:t>
            </a:r>
            <a:r>
              <a:rPr lang="es-MX" dirty="0"/>
              <a:t>: Mi gallina es alguna ave</a:t>
            </a:r>
          </a:p>
          <a:p>
            <a:pPr lvl="1"/>
            <a:r>
              <a:rPr lang="es-MX" b="1" dirty="0"/>
              <a:t>Conclusión</a:t>
            </a:r>
            <a:r>
              <a:rPr lang="es-MX" dirty="0"/>
              <a:t>: por lo tanto mi gallina habla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76324" y="2967335"/>
            <a:ext cx="1191352" cy="156966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sz="96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endParaRPr lang="es-ES" sz="9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651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Lógica de Predicados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En la lógica de predicados la expresión más corta que tiene sentido es una letra predicativa unida a un término (sujeto).</a:t>
            </a:r>
          </a:p>
          <a:p>
            <a:pPr marL="82296" indent="0">
              <a:buNone/>
            </a:pPr>
            <a:r>
              <a:rPr lang="es-MX" dirty="0"/>
              <a:t>		M</a:t>
            </a:r>
            <a:r>
              <a:rPr lang="es-MX" baseline="-25000" dirty="0"/>
              <a:t>x</a:t>
            </a:r>
            <a:r>
              <a:rPr lang="es-MX" dirty="0"/>
              <a:t> : x es Mexicano</a:t>
            </a:r>
          </a:p>
          <a:p>
            <a:pPr marL="82296" indent="0">
              <a:buNone/>
            </a:pPr>
            <a:r>
              <a:rPr lang="es-MX" dirty="0"/>
              <a:t>		</a:t>
            </a:r>
            <a:r>
              <a:rPr lang="es-MX" dirty="0" err="1"/>
              <a:t>R</a:t>
            </a:r>
            <a:r>
              <a:rPr lang="es-MX" baseline="-25000" dirty="0" err="1"/>
              <a:t>x</a:t>
            </a:r>
            <a:r>
              <a:rPr lang="es-MX" dirty="0"/>
              <a:t> : x estudia Redes</a:t>
            </a:r>
          </a:p>
          <a:p>
            <a:r>
              <a:rPr lang="es-MX" dirty="0"/>
              <a:t>Ejemplos:  j es Juan, c es Carlos</a:t>
            </a:r>
          </a:p>
          <a:p>
            <a:pPr lvl="1"/>
            <a:r>
              <a:rPr lang="es-MX" dirty="0" err="1"/>
              <a:t>M</a:t>
            </a:r>
            <a:r>
              <a:rPr lang="es-MX" sz="3200" baseline="-25000" dirty="0" err="1"/>
              <a:t>j</a:t>
            </a:r>
            <a:r>
              <a:rPr lang="es-MX" dirty="0"/>
              <a:t>  representa  Juan es Mexicano</a:t>
            </a:r>
          </a:p>
          <a:p>
            <a:pPr lvl="1"/>
            <a:r>
              <a:rPr lang="es-MX" dirty="0" err="1"/>
              <a:t>R</a:t>
            </a:r>
            <a:r>
              <a:rPr lang="es-MX" baseline="-25000" dirty="0" err="1"/>
              <a:t>c</a:t>
            </a:r>
            <a:r>
              <a:rPr lang="es-MX" baseline="-25000" dirty="0"/>
              <a:t>   </a:t>
            </a:r>
            <a:r>
              <a:rPr lang="es-MX" dirty="0"/>
              <a:t>representa  Carlos estudia Redes</a:t>
            </a:r>
          </a:p>
          <a:p>
            <a:pPr lvl="1"/>
            <a:endParaRPr lang="es-ES" baseline="-25000" dirty="0"/>
          </a:p>
        </p:txBody>
      </p:sp>
    </p:spTree>
    <p:extLst>
      <p:ext uri="{BB962C8B-B14F-4D97-AF65-F5344CB8AC3E}">
        <p14:creationId xmlns:p14="http://schemas.microsoft.com/office/powerpoint/2010/main" val="340148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Expresiones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x es un número impar, se puede simbolizar como </a:t>
            </a:r>
            <a:r>
              <a:rPr lang="es-MX" dirty="0" err="1"/>
              <a:t>I</a:t>
            </a:r>
            <a:r>
              <a:rPr lang="es-MX" baseline="-25000" dirty="0" err="1"/>
              <a:t>x</a:t>
            </a:r>
            <a:endParaRPr lang="es-MX" baseline="-25000" dirty="0"/>
          </a:p>
          <a:p>
            <a:r>
              <a:rPr lang="es-MX" dirty="0"/>
              <a:t>Aunque son similares a las anteriores, no es posible decir si es cierto o falso, porque no se tiene un valor para x.</a:t>
            </a:r>
          </a:p>
          <a:p>
            <a:r>
              <a:rPr lang="es-MX" dirty="0"/>
              <a:t>Al sustituir x por algún valor, entonces es posible asignarle un valor de verdad:</a:t>
            </a:r>
          </a:p>
          <a:p>
            <a:pPr lvl="1"/>
            <a:r>
              <a:rPr lang="es-MX" dirty="0"/>
              <a:t>x = 5,   I</a:t>
            </a:r>
            <a:r>
              <a:rPr lang="es-MX" baseline="-25000" dirty="0"/>
              <a:t>5</a:t>
            </a:r>
            <a:r>
              <a:rPr lang="es-MX" dirty="0"/>
              <a:t>,  5 es impar	CIERTO</a:t>
            </a:r>
          </a:p>
          <a:p>
            <a:pPr lvl="1"/>
            <a:r>
              <a:rPr lang="es-MX" dirty="0"/>
              <a:t>x = 8    I</a:t>
            </a:r>
            <a:r>
              <a:rPr lang="es-MX" baseline="-25000" dirty="0"/>
              <a:t>8</a:t>
            </a:r>
            <a:r>
              <a:rPr lang="es-MX" dirty="0"/>
              <a:t>,  8 es impar	FALSO</a:t>
            </a:r>
          </a:p>
          <a:p>
            <a:endParaRPr lang="es-ES" baseline="-25000" dirty="0"/>
          </a:p>
        </p:txBody>
      </p:sp>
    </p:spTree>
    <p:extLst>
      <p:ext uri="{BB962C8B-B14F-4D97-AF65-F5344CB8AC3E}">
        <p14:creationId xmlns:p14="http://schemas.microsoft.com/office/powerpoint/2010/main" val="118838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Variables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Cuando las letras, x, y, z se utilizan como términos que pueden sustituirse por un  sujeto o pronombre, se les conoce como variables.</a:t>
            </a:r>
          </a:p>
          <a:p>
            <a:r>
              <a:rPr lang="es-MX" dirty="0"/>
              <a:t>Ejemplos</a:t>
            </a:r>
          </a:p>
          <a:p>
            <a:pPr lvl="1"/>
            <a:r>
              <a:rPr lang="es-MX" dirty="0"/>
              <a:t>x es un animal		Éste es un animal</a:t>
            </a:r>
          </a:p>
          <a:p>
            <a:pPr lvl="1"/>
            <a:r>
              <a:rPr lang="es-MX" dirty="0"/>
              <a:t>y es un alumno	Él es un alumno</a:t>
            </a:r>
          </a:p>
          <a:p>
            <a:pPr lvl="1"/>
            <a:r>
              <a:rPr lang="es-MX" dirty="0"/>
              <a:t>z estudia lógica	Ella estudia lógica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978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Fórmula atómica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Una fórmula atómica es un predicado solo, junto con el número de términos apropiados al mismo.</a:t>
            </a:r>
          </a:p>
          <a:p>
            <a:r>
              <a:rPr lang="es-MX" dirty="0"/>
              <a:t>Predicados simples</a:t>
            </a:r>
          </a:p>
          <a:p>
            <a:pPr lvl="1"/>
            <a:r>
              <a:rPr lang="es-MX" dirty="0"/>
              <a:t>Luis tiene un auto</a:t>
            </a:r>
          </a:p>
          <a:p>
            <a:pPr lvl="1"/>
            <a:r>
              <a:rPr lang="es-MX" dirty="0"/>
              <a:t>Pedro está trabajando</a:t>
            </a:r>
          </a:p>
          <a:p>
            <a:pPr lvl="1"/>
            <a:r>
              <a:rPr lang="es-MX" dirty="0"/>
              <a:t>Ana nada en la alberca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0832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Fórmula atómica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Considere el siguiente ejemplo:</a:t>
            </a:r>
          </a:p>
          <a:p>
            <a:pPr marL="82296" indent="0" algn="ctr">
              <a:buNone/>
            </a:pPr>
            <a:r>
              <a:rPr lang="es-MX" dirty="0"/>
              <a:t>Juan es amigo de Ana</a:t>
            </a:r>
          </a:p>
          <a:p>
            <a:r>
              <a:rPr lang="es-MX" dirty="0"/>
              <a:t>Sujeto: Juan,   </a:t>
            </a:r>
          </a:p>
          <a:p>
            <a:r>
              <a:rPr lang="es-MX" dirty="0"/>
              <a:t>Predicado: amigo de Ana</a:t>
            </a:r>
          </a:p>
          <a:p>
            <a:pPr marL="82296" indent="0" algn="ctr">
              <a:buNone/>
            </a:pPr>
            <a:r>
              <a:rPr lang="es-MX" dirty="0" err="1"/>
              <a:t>Ax</a:t>
            </a:r>
            <a:r>
              <a:rPr lang="es-MX" dirty="0"/>
              <a:t>:  x es amigo de Ana</a:t>
            </a:r>
          </a:p>
          <a:p>
            <a:r>
              <a:rPr lang="es-MX" dirty="0"/>
              <a:t>Todo aquel cuyo amigo es Juan vive en Xochimilco.</a:t>
            </a:r>
          </a:p>
          <a:p>
            <a:r>
              <a:rPr lang="es-MX" dirty="0"/>
              <a:t>Razonamiento: Ana vive en Xochimilco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656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Fórmula atómica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No es posible deducir que Ana vive en Xochimilco. Con el predicado</a:t>
            </a:r>
          </a:p>
          <a:p>
            <a:pPr marL="82296" indent="0" algn="ctr">
              <a:buNone/>
            </a:pPr>
            <a:r>
              <a:rPr lang="es-MX" dirty="0" err="1"/>
              <a:t>Ax</a:t>
            </a:r>
            <a:r>
              <a:rPr lang="es-MX" dirty="0"/>
              <a:t>:  x es amigo de Ana</a:t>
            </a:r>
          </a:p>
          <a:p>
            <a:r>
              <a:rPr lang="es-MX" dirty="0"/>
              <a:t>Se requiere un predicado doble</a:t>
            </a:r>
          </a:p>
          <a:p>
            <a:pPr marL="82296" indent="0" algn="ctr">
              <a:buNone/>
            </a:pPr>
            <a:r>
              <a:rPr lang="es-MX" dirty="0" err="1"/>
              <a:t>Axy</a:t>
            </a:r>
            <a:r>
              <a:rPr lang="es-MX" dirty="0"/>
              <a:t>:  x es amigo de y</a:t>
            </a:r>
          </a:p>
          <a:p>
            <a:r>
              <a:rPr lang="es-MX" dirty="0"/>
              <a:t>Por lo tanto no es una fórmula atómica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995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Escribe los predicados con el número de términos apropiados.</a:t>
            </a:r>
          </a:p>
          <a:p>
            <a:pPr lvl="1"/>
            <a:r>
              <a:rPr lang="es-MX" dirty="0"/>
              <a:t>Juan estudia Lógica</a:t>
            </a:r>
          </a:p>
          <a:p>
            <a:pPr lvl="1"/>
            <a:r>
              <a:rPr lang="es-MX" dirty="0"/>
              <a:t>María corre</a:t>
            </a:r>
          </a:p>
          <a:p>
            <a:pPr lvl="1"/>
            <a:r>
              <a:rPr lang="es-MX" dirty="0"/>
              <a:t>Luis es padre de Hugo</a:t>
            </a:r>
          </a:p>
          <a:p>
            <a:pPr lvl="1"/>
            <a:r>
              <a:rPr lang="es-MX" dirty="0"/>
              <a:t>Paco es hermano de Luis</a:t>
            </a:r>
          </a:p>
          <a:p>
            <a:pPr lvl="1"/>
            <a:r>
              <a:rPr lang="es-MX" dirty="0"/>
              <a:t>Pedro es Cajero del banco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8324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 a los ejercicios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Escribe los predicados con el número de términos apropiados.</a:t>
            </a:r>
          </a:p>
          <a:p>
            <a:pPr lvl="1"/>
            <a:r>
              <a:rPr lang="es-MX" dirty="0" err="1"/>
              <a:t>Exy</a:t>
            </a:r>
            <a:r>
              <a:rPr lang="es-MX" dirty="0"/>
              <a:t>:  x estudia y</a:t>
            </a:r>
          </a:p>
          <a:p>
            <a:pPr lvl="1"/>
            <a:r>
              <a:rPr lang="es-MX" dirty="0" err="1"/>
              <a:t>Cx</a:t>
            </a:r>
            <a:r>
              <a:rPr lang="es-MX" dirty="0"/>
              <a:t>:  x corre</a:t>
            </a:r>
          </a:p>
          <a:p>
            <a:pPr lvl="1"/>
            <a:r>
              <a:rPr lang="es-MX" dirty="0" err="1"/>
              <a:t>Pxy</a:t>
            </a:r>
            <a:r>
              <a:rPr lang="es-MX" dirty="0"/>
              <a:t>: x es padre de y</a:t>
            </a:r>
          </a:p>
          <a:p>
            <a:pPr lvl="1"/>
            <a:r>
              <a:rPr lang="es-MX" dirty="0" err="1"/>
              <a:t>Hxy</a:t>
            </a:r>
            <a:r>
              <a:rPr lang="es-MX" dirty="0"/>
              <a:t>:  x es hermano de y</a:t>
            </a:r>
          </a:p>
          <a:p>
            <a:pPr lvl="1"/>
            <a:r>
              <a:rPr lang="es-MX" dirty="0" err="1"/>
              <a:t>Esxyz</a:t>
            </a:r>
            <a:r>
              <a:rPr lang="es-MX" dirty="0"/>
              <a:t>:  x es y del z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5263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Interpreta correctamente los predicados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4800600"/>
          </a:xfrm>
        </p:spPr>
        <p:txBody>
          <a:bodyPr/>
          <a:lstStyle/>
          <a:p>
            <a:pPr lvl="1"/>
            <a:r>
              <a:rPr lang="es-MX" dirty="0" err="1"/>
              <a:t>Exy</a:t>
            </a:r>
            <a:r>
              <a:rPr lang="es-MX" dirty="0"/>
              <a:t>:  x estudia y	</a:t>
            </a:r>
          </a:p>
          <a:p>
            <a:pPr lvl="2"/>
            <a:r>
              <a:rPr lang="es-MX" dirty="0"/>
              <a:t>x: Luisa  y: Matemáticas</a:t>
            </a:r>
          </a:p>
          <a:p>
            <a:pPr lvl="1"/>
            <a:r>
              <a:rPr lang="es-MX" dirty="0" err="1"/>
              <a:t>Cx</a:t>
            </a:r>
            <a:r>
              <a:rPr lang="es-MX" dirty="0"/>
              <a:t>:  x corre		</a:t>
            </a:r>
          </a:p>
          <a:p>
            <a:pPr lvl="2"/>
            <a:r>
              <a:rPr lang="es-MX" dirty="0"/>
              <a:t>x: Santiago</a:t>
            </a:r>
          </a:p>
          <a:p>
            <a:pPr lvl="1"/>
            <a:r>
              <a:rPr lang="es-MX" dirty="0" err="1"/>
              <a:t>Pxy</a:t>
            </a:r>
            <a:r>
              <a:rPr lang="es-MX" dirty="0"/>
              <a:t>: x es padre de y	</a:t>
            </a:r>
          </a:p>
          <a:p>
            <a:pPr lvl="2"/>
            <a:r>
              <a:rPr lang="es-MX" dirty="0"/>
              <a:t>x: Beto  y: Paco</a:t>
            </a:r>
          </a:p>
          <a:p>
            <a:pPr lvl="1"/>
            <a:r>
              <a:rPr lang="es-MX" dirty="0" err="1"/>
              <a:t>Hxy</a:t>
            </a:r>
            <a:r>
              <a:rPr lang="es-MX" dirty="0"/>
              <a:t>:  x es hermano de y   </a:t>
            </a:r>
          </a:p>
          <a:p>
            <a:pPr marL="658368" lvl="2" indent="0">
              <a:buNone/>
            </a:pPr>
            <a:r>
              <a:rPr lang="es-MX" dirty="0"/>
              <a:t>x: Víctor,  y: Saúl</a:t>
            </a:r>
          </a:p>
          <a:p>
            <a:pPr lvl="1"/>
            <a:r>
              <a:rPr lang="es-MX" dirty="0" err="1"/>
              <a:t>Esxyz</a:t>
            </a:r>
            <a:r>
              <a:rPr lang="es-MX" dirty="0"/>
              <a:t>:  x es y del z    </a:t>
            </a:r>
          </a:p>
          <a:p>
            <a:pPr lvl="2"/>
            <a:r>
              <a:rPr lang="es-MX" dirty="0"/>
              <a:t>x: Luis y:estudiante z:Colegio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023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424955-A83C-497B-8D2A-945DBE54E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034" y="548680"/>
            <a:ext cx="8606470" cy="571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66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Lógica de predicados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conocimiento de las fórmulas atómicas y de las variables habilita a traducir correctamente la lógica de predicados</a:t>
            </a:r>
          </a:p>
          <a:p>
            <a:endParaRPr lang="es-MX" dirty="0"/>
          </a:p>
          <a:p>
            <a:r>
              <a:rPr lang="es-MX" dirty="0"/>
              <a:t>Se puede escribir </a:t>
            </a:r>
            <a:r>
              <a:rPr lang="es-MX" dirty="0" err="1"/>
              <a:t>xMy</a:t>
            </a:r>
            <a:r>
              <a:rPr lang="es-MX" dirty="0"/>
              <a:t> en lugar de </a:t>
            </a:r>
            <a:r>
              <a:rPr lang="es-MX" dirty="0" err="1"/>
              <a:t>Mxy</a:t>
            </a:r>
            <a:r>
              <a:rPr lang="es-ES" dirty="0"/>
              <a:t>, con el mismo significado:</a:t>
            </a:r>
          </a:p>
          <a:p>
            <a:pPr lvl="1"/>
            <a:r>
              <a:rPr lang="es-MX" dirty="0" err="1"/>
              <a:t>xMy</a:t>
            </a:r>
            <a:r>
              <a:rPr lang="es-MX" dirty="0"/>
              <a:t> = </a:t>
            </a:r>
            <a:r>
              <a:rPr lang="es-MX" dirty="0" err="1"/>
              <a:t>Mxy</a:t>
            </a:r>
            <a:r>
              <a:rPr lang="es-MX" dirty="0"/>
              <a:t> : x es Madre de y </a:t>
            </a:r>
          </a:p>
        </p:txBody>
      </p:sp>
    </p:spTree>
    <p:extLst>
      <p:ext uri="{BB962C8B-B14F-4D97-AF65-F5344CB8AC3E}">
        <p14:creationId xmlns:p14="http://schemas.microsoft.com/office/powerpoint/2010/main" val="73033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Si Miguel Bosé es un cantante, entonces Emmanuel es un cantante.</a:t>
            </a:r>
          </a:p>
          <a:p>
            <a:pPr lvl="1"/>
            <a:r>
              <a:rPr lang="es-MX" dirty="0" err="1"/>
              <a:t>Cx</a:t>
            </a:r>
            <a:r>
              <a:rPr lang="es-MX" dirty="0"/>
              <a:t>:  Cantante x</a:t>
            </a:r>
          </a:p>
          <a:p>
            <a:pPr lvl="1"/>
            <a:r>
              <a:rPr lang="es-MX" dirty="0"/>
              <a:t>m = Miguel Bosé</a:t>
            </a:r>
          </a:p>
          <a:p>
            <a:pPr lvl="1"/>
            <a:r>
              <a:rPr lang="es-MX" dirty="0"/>
              <a:t>e = Emmanuel</a:t>
            </a:r>
          </a:p>
          <a:p>
            <a:pPr lvl="1"/>
            <a:r>
              <a:rPr lang="es-MX" dirty="0"/>
              <a:t>Cm </a:t>
            </a:r>
            <a:r>
              <a:rPr lang="es-MX" dirty="0">
                <a:sym typeface="Symbol"/>
              </a:rPr>
              <a:t> </a:t>
            </a:r>
            <a:r>
              <a:rPr lang="es-MX" dirty="0"/>
              <a:t>Ce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887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Lucy ayuda a Paty  y es ayudada por Vale.</a:t>
            </a:r>
          </a:p>
          <a:p>
            <a:pPr lvl="1"/>
            <a:r>
              <a:rPr lang="es-MX" dirty="0" err="1"/>
              <a:t>Axy</a:t>
            </a:r>
            <a:r>
              <a:rPr lang="es-MX" dirty="0"/>
              <a:t>:  x Ayuda a y</a:t>
            </a:r>
          </a:p>
          <a:p>
            <a:pPr lvl="1"/>
            <a:r>
              <a:rPr lang="es-MX" dirty="0"/>
              <a:t>l = Lucy</a:t>
            </a:r>
          </a:p>
          <a:p>
            <a:pPr lvl="1"/>
            <a:r>
              <a:rPr lang="es-MX" dirty="0"/>
              <a:t>p = Paty</a:t>
            </a:r>
          </a:p>
          <a:p>
            <a:pPr lvl="1"/>
            <a:r>
              <a:rPr lang="es-MX" dirty="0"/>
              <a:t>v = Vale</a:t>
            </a:r>
          </a:p>
          <a:p>
            <a:pPr lvl="1"/>
            <a:r>
              <a:rPr lang="es-MX" dirty="0" err="1"/>
              <a:t>Alp</a:t>
            </a:r>
            <a:r>
              <a:rPr lang="es-MX" dirty="0"/>
              <a:t> </a:t>
            </a:r>
            <a:r>
              <a:rPr lang="es-MX" dirty="0">
                <a:sym typeface="Symbol"/>
              </a:rPr>
              <a:t>&amp; </a:t>
            </a:r>
            <a:r>
              <a:rPr lang="es-MX" dirty="0" err="1">
                <a:sym typeface="Symbol"/>
              </a:rPr>
              <a:t>Avl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441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Especificación Universal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Cuantificador</a:t>
            </a:r>
          </a:p>
          <a:p>
            <a:pPr lvl="1"/>
            <a:r>
              <a:rPr lang="es-MX" dirty="0"/>
              <a:t>Sin la maquinaria de la inferencia proposicional no sería posible notar que lo siguiente es una deducción válida:</a:t>
            </a:r>
          </a:p>
          <a:p>
            <a:pPr lvl="2"/>
            <a:r>
              <a:rPr lang="es-MX" dirty="0"/>
              <a:t>Cada ciudadano de Guerrero es Mexicano.</a:t>
            </a:r>
          </a:p>
          <a:p>
            <a:pPr lvl="2"/>
            <a:r>
              <a:rPr lang="es-MX" dirty="0"/>
              <a:t>Andrés García es un ciudadano de Guerrero</a:t>
            </a:r>
          </a:p>
          <a:p>
            <a:pPr lvl="2"/>
            <a:r>
              <a:rPr lang="es-MX" dirty="0"/>
              <a:t>Por lo tanto Andrés García es Mexicano</a:t>
            </a:r>
          </a:p>
        </p:txBody>
      </p:sp>
    </p:spTree>
    <p:extLst>
      <p:ext uri="{BB962C8B-B14F-4D97-AF65-F5344CB8AC3E}">
        <p14:creationId xmlns:p14="http://schemas.microsoft.com/office/powerpoint/2010/main" val="418649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Especificación Universal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168840" cy="4800600"/>
          </a:xfrm>
        </p:spPr>
        <p:txBody>
          <a:bodyPr/>
          <a:lstStyle/>
          <a:p>
            <a:r>
              <a:rPr lang="es-MX" dirty="0"/>
              <a:t>Cuantificador</a:t>
            </a:r>
          </a:p>
          <a:p>
            <a:pPr lvl="1"/>
            <a:r>
              <a:rPr lang="es-MX" dirty="0"/>
              <a:t>“Para cada x”  es un cuantificador universal. Se denomina cuantificador universal porque utiliza la variable x para afirmar que cada cosa en el universo cumple con una cierta propiedad.</a:t>
            </a:r>
          </a:p>
          <a:p>
            <a:pPr lvl="1"/>
            <a:r>
              <a:rPr lang="es-MX" dirty="0"/>
              <a:t>Ejemplo</a:t>
            </a:r>
          </a:p>
          <a:p>
            <a:pPr lvl="2"/>
            <a:r>
              <a:rPr lang="es-MX" dirty="0"/>
              <a:t>Para cada x, x&gt;0</a:t>
            </a:r>
          </a:p>
          <a:p>
            <a:pPr lvl="2"/>
            <a:r>
              <a:rPr lang="es-MX" dirty="0">
                <a:sym typeface="Symbol"/>
              </a:rPr>
              <a:t>x, x&gt;0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833419" y="3717032"/>
            <a:ext cx="10631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MX" sz="9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Symbol"/>
              </a:rPr>
              <a:t></a:t>
            </a:r>
            <a:endParaRPr lang="es-ES" sz="9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108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Especificación universal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Al agregar el cuantificador universal podemos hacer lo siguiente:</a:t>
            </a:r>
          </a:p>
          <a:p>
            <a:r>
              <a:rPr lang="es-MX" dirty="0"/>
              <a:t>definiendo:</a:t>
            </a:r>
          </a:p>
          <a:p>
            <a:pPr lvl="2"/>
            <a:r>
              <a:rPr lang="es-MX" b="1" dirty="0" err="1"/>
              <a:t>Gx</a:t>
            </a:r>
            <a:r>
              <a:rPr lang="es-MX" dirty="0"/>
              <a:t>:  x es un ciudadano de Guerrero</a:t>
            </a:r>
          </a:p>
          <a:p>
            <a:pPr lvl="2"/>
            <a:r>
              <a:rPr lang="es-MX" b="1" dirty="0"/>
              <a:t>Mx</a:t>
            </a:r>
            <a:r>
              <a:rPr lang="es-MX" dirty="0"/>
              <a:t>:  x es mexicano</a:t>
            </a:r>
          </a:p>
          <a:p>
            <a:pPr lvl="2"/>
            <a:r>
              <a:rPr lang="es-MX" b="1" dirty="0"/>
              <a:t>a</a:t>
            </a:r>
            <a:r>
              <a:rPr lang="es-MX" dirty="0"/>
              <a:t>: Andrés García</a:t>
            </a:r>
          </a:p>
          <a:p>
            <a:pPr lvl="2"/>
            <a:r>
              <a:rPr lang="es-MX" dirty="0"/>
              <a:t>(1) (</a:t>
            </a:r>
            <a:r>
              <a:rPr lang="es-MX" dirty="0">
                <a:sym typeface="Symbol"/>
              </a:rPr>
              <a:t>x)(</a:t>
            </a:r>
            <a:r>
              <a:rPr lang="es-MX" dirty="0" err="1">
                <a:sym typeface="Symbol"/>
              </a:rPr>
              <a:t>Gx</a:t>
            </a:r>
            <a:r>
              <a:rPr lang="es-MX" dirty="0">
                <a:sym typeface="Symbol"/>
              </a:rPr>
              <a:t>  Mx)</a:t>
            </a:r>
          </a:p>
          <a:p>
            <a:pPr lvl="2"/>
            <a:r>
              <a:rPr lang="es-MX" dirty="0">
                <a:sym typeface="Symbol"/>
              </a:rPr>
              <a:t>(2) Ga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974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Especificación Universal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La especificación de algo que se cumple para todo objeto, se cumple para un objeto específico, por lo que se elimina el cuantificador </a:t>
            </a:r>
            <a:r>
              <a:rPr lang="es-MX" dirty="0">
                <a:sym typeface="Symbol"/>
              </a:rPr>
              <a:t></a:t>
            </a:r>
            <a:endParaRPr lang="es-MX" dirty="0"/>
          </a:p>
          <a:p>
            <a:pPr marL="1371600" lvl="2" indent="-457200">
              <a:buFont typeface="+mj-lt"/>
              <a:buAutoNum type="arabicPeriod"/>
            </a:pPr>
            <a:r>
              <a:rPr lang="es-MX" dirty="0"/>
              <a:t>(</a:t>
            </a:r>
            <a:r>
              <a:rPr lang="es-MX" dirty="0">
                <a:sym typeface="Symbol"/>
              </a:rPr>
              <a:t>x)(</a:t>
            </a:r>
            <a:r>
              <a:rPr lang="es-MX" dirty="0" err="1">
                <a:sym typeface="Symbol"/>
              </a:rPr>
              <a:t>Gx</a:t>
            </a:r>
            <a:r>
              <a:rPr lang="es-MX" dirty="0">
                <a:sym typeface="Symbol"/>
              </a:rPr>
              <a:t>  Mx)	P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Ga			P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Ga  </a:t>
            </a:r>
            <a:r>
              <a:rPr lang="es-MX" dirty="0" err="1">
                <a:sym typeface="Symbol"/>
              </a:rPr>
              <a:t>Ma</a:t>
            </a:r>
            <a:r>
              <a:rPr lang="es-MX" dirty="0">
                <a:sym typeface="Symbol"/>
              </a:rPr>
              <a:t>		Especificar a para x</a:t>
            </a:r>
            <a:endParaRPr lang="es-MX" dirty="0"/>
          </a:p>
          <a:p>
            <a:r>
              <a:rPr lang="es-MX" dirty="0"/>
              <a:t>A  esta regla que permite especificar, se le llama regla de especificación universal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876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168840" cy="4800600"/>
          </a:xfrm>
        </p:spPr>
        <p:txBody>
          <a:bodyPr>
            <a:normAutofit/>
          </a:bodyPr>
          <a:lstStyle/>
          <a:p>
            <a:r>
              <a:rPr lang="es-MX" dirty="0"/>
              <a:t>Para todo x, x no quiere reprobar lógica</a:t>
            </a:r>
          </a:p>
          <a:p>
            <a:pPr lvl="1"/>
            <a:r>
              <a:rPr lang="es-MX" dirty="0"/>
              <a:t>(</a:t>
            </a:r>
            <a:r>
              <a:rPr lang="es-MX" dirty="0">
                <a:sym typeface="Symbol"/>
              </a:rPr>
              <a:t>x</a:t>
            </a:r>
            <a:r>
              <a:rPr lang="es-MX" dirty="0"/>
              <a:t>) (x no quiere reprobar lógica)</a:t>
            </a:r>
          </a:p>
          <a:p>
            <a:pPr lvl="1"/>
            <a:r>
              <a:rPr lang="es-MX" dirty="0" err="1"/>
              <a:t>Rx</a:t>
            </a:r>
            <a:r>
              <a:rPr lang="es-MX" dirty="0"/>
              <a:t>:  x quiere reprobar lógica</a:t>
            </a:r>
          </a:p>
          <a:p>
            <a:pPr lvl="1"/>
            <a:r>
              <a:rPr lang="es-MX" dirty="0"/>
              <a:t>(</a:t>
            </a:r>
            <a:r>
              <a:rPr lang="es-MX" dirty="0">
                <a:sym typeface="Symbol"/>
              </a:rPr>
              <a:t>x</a:t>
            </a:r>
            <a:r>
              <a:rPr lang="es-MX" dirty="0"/>
              <a:t>) (</a:t>
            </a:r>
            <a:r>
              <a:rPr lang="es-MX" dirty="0">
                <a:sym typeface="Symbol"/>
              </a:rPr>
              <a:t></a:t>
            </a:r>
            <a:r>
              <a:rPr lang="es-MX" dirty="0" err="1"/>
              <a:t>Rx</a:t>
            </a:r>
            <a:r>
              <a:rPr lang="es-MX" dirty="0"/>
              <a:t>)</a:t>
            </a:r>
          </a:p>
          <a:p>
            <a:pPr lvl="1"/>
            <a:endParaRPr lang="es-MX" dirty="0"/>
          </a:p>
          <a:p>
            <a:r>
              <a:rPr lang="es-MX" dirty="0"/>
              <a:t>No todo es color de rosa</a:t>
            </a:r>
          </a:p>
          <a:p>
            <a:pPr lvl="1"/>
            <a:r>
              <a:rPr lang="es-MX" dirty="0" err="1"/>
              <a:t>Rx</a:t>
            </a:r>
            <a:r>
              <a:rPr lang="es-MX" dirty="0"/>
              <a:t>: x es color de rosa</a:t>
            </a:r>
          </a:p>
          <a:p>
            <a:pPr lvl="1"/>
            <a:r>
              <a:rPr lang="es-MX" dirty="0"/>
              <a:t>(</a:t>
            </a:r>
            <a:r>
              <a:rPr lang="es-MX" dirty="0">
                <a:sym typeface="Symbol"/>
              </a:rPr>
              <a:t>x</a:t>
            </a:r>
            <a:r>
              <a:rPr lang="es-MX" dirty="0"/>
              <a:t>) (</a:t>
            </a:r>
            <a:r>
              <a:rPr lang="es-MX" dirty="0" err="1"/>
              <a:t>Rx</a:t>
            </a:r>
            <a:r>
              <a:rPr lang="es-MX" dirty="0"/>
              <a:t>)   “Todo es color de Rosa”</a:t>
            </a:r>
          </a:p>
          <a:p>
            <a:pPr lvl="1"/>
            <a:r>
              <a:rPr lang="es-MX" dirty="0">
                <a:sym typeface="Symbol"/>
              </a:rPr>
              <a:t></a:t>
            </a:r>
            <a:r>
              <a:rPr lang="es-MX" dirty="0"/>
              <a:t>(</a:t>
            </a:r>
            <a:r>
              <a:rPr lang="es-MX" dirty="0">
                <a:sym typeface="Symbol"/>
              </a:rPr>
              <a:t>x</a:t>
            </a:r>
            <a:r>
              <a:rPr lang="es-MX" dirty="0"/>
              <a:t>) (</a:t>
            </a:r>
            <a:r>
              <a:rPr lang="es-MX" dirty="0" err="1"/>
              <a:t>Rx</a:t>
            </a:r>
            <a:r>
              <a:rPr lang="es-MX" dirty="0"/>
              <a:t>)   “No Todo es color de Rosa”</a:t>
            </a:r>
          </a:p>
          <a:p>
            <a:pPr lvl="1"/>
            <a:endParaRPr lang="es-MX" dirty="0"/>
          </a:p>
          <a:p>
            <a:pPr lvl="1"/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895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Nadie es Malo</a:t>
            </a:r>
          </a:p>
          <a:p>
            <a:r>
              <a:rPr lang="es-MX" dirty="0"/>
              <a:t>Para todo x, x no es malo</a:t>
            </a:r>
          </a:p>
          <a:p>
            <a:pPr lvl="1"/>
            <a:r>
              <a:rPr lang="es-MX" dirty="0"/>
              <a:t>Mx:  x es malo</a:t>
            </a:r>
          </a:p>
          <a:p>
            <a:pPr lvl="1"/>
            <a:r>
              <a:rPr lang="es-MX" dirty="0"/>
              <a:t>(</a:t>
            </a:r>
            <a:r>
              <a:rPr lang="es-MX" dirty="0">
                <a:sym typeface="Symbol"/>
              </a:rPr>
              <a:t>x</a:t>
            </a:r>
            <a:r>
              <a:rPr lang="es-MX" dirty="0"/>
              <a:t>) (</a:t>
            </a:r>
            <a:r>
              <a:rPr lang="es-MX" dirty="0">
                <a:sym typeface="Symbol"/>
              </a:rPr>
              <a:t></a:t>
            </a:r>
            <a:r>
              <a:rPr lang="es-MX" dirty="0"/>
              <a:t>Mx)</a:t>
            </a:r>
          </a:p>
          <a:p>
            <a:pPr lvl="1"/>
            <a:endParaRPr lang="es-MX" dirty="0"/>
          </a:p>
          <a:p>
            <a:r>
              <a:rPr lang="es-MX" dirty="0"/>
              <a:t>Cada felino es un animal</a:t>
            </a:r>
          </a:p>
          <a:p>
            <a:r>
              <a:rPr lang="es-MX" dirty="0"/>
              <a:t>Para cada x, si x es un felino, x es un animal</a:t>
            </a:r>
          </a:p>
          <a:p>
            <a:pPr lvl="1"/>
            <a:r>
              <a:rPr lang="es-MX" dirty="0" err="1"/>
              <a:t>Fx</a:t>
            </a:r>
            <a:r>
              <a:rPr lang="es-MX" dirty="0"/>
              <a:t>: x es un felino</a:t>
            </a:r>
          </a:p>
          <a:p>
            <a:pPr lvl="1"/>
            <a:r>
              <a:rPr lang="es-MX" dirty="0" err="1"/>
              <a:t>Ax</a:t>
            </a:r>
            <a:r>
              <a:rPr lang="es-MX" dirty="0"/>
              <a:t>: x es un animal</a:t>
            </a:r>
          </a:p>
          <a:p>
            <a:pPr lvl="1"/>
            <a:r>
              <a:rPr lang="es-MX" dirty="0"/>
              <a:t>(</a:t>
            </a:r>
            <a:r>
              <a:rPr lang="es-MX" dirty="0">
                <a:sym typeface="Symbol"/>
              </a:rPr>
              <a:t>x</a:t>
            </a:r>
            <a:r>
              <a:rPr lang="es-MX" dirty="0"/>
              <a:t>) (</a:t>
            </a:r>
            <a:r>
              <a:rPr lang="es-MX" dirty="0" err="1"/>
              <a:t>Fx</a:t>
            </a:r>
            <a:r>
              <a:rPr lang="es-MX" dirty="0"/>
              <a:t> </a:t>
            </a:r>
            <a:r>
              <a:rPr lang="es-MX" dirty="0">
                <a:sym typeface="Symbol"/>
              </a:rPr>
              <a:t> </a:t>
            </a:r>
            <a:r>
              <a:rPr lang="es-MX" dirty="0" err="1"/>
              <a:t>Ax</a:t>
            </a:r>
            <a:r>
              <a:rPr lang="es-MX" dirty="0"/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355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Razonamiento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168840" cy="4800600"/>
          </a:xfrm>
        </p:spPr>
        <p:txBody>
          <a:bodyPr/>
          <a:lstStyle/>
          <a:p>
            <a:r>
              <a:rPr lang="es-MX" dirty="0"/>
              <a:t>Para poder realizar las deducciones, es necesario, instanciar los predicados con valores específicos.</a:t>
            </a:r>
          </a:p>
          <a:p>
            <a:endParaRPr lang="es-MX" dirty="0"/>
          </a:p>
          <a:p>
            <a:r>
              <a:rPr lang="es-MX" dirty="0"/>
              <a:t>Al hacerlo, las fórmulas son modificadas y se puede hacer inferencias utilizando las reglas de inferencia de la lógica proposicional.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556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87" y="217718"/>
            <a:ext cx="8766431" cy="36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2123728" y="764704"/>
            <a:ext cx="1080120" cy="835688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8CEFA6-327C-4B67-AF0C-512A4C0C5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086" y="4118530"/>
            <a:ext cx="6440593" cy="2190790"/>
          </a:xfrm>
          <a:prstGeom prst="rect">
            <a:avLst/>
          </a:prstGeom>
        </p:spPr>
      </p:pic>
      <p:sp>
        <p:nvSpPr>
          <p:cNvPr id="7" name="6 Elipse"/>
          <p:cNvSpPr/>
          <p:nvPr/>
        </p:nvSpPr>
        <p:spPr>
          <a:xfrm>
            <a:off x="3419872" y="4681544"/>
            <a:ext cx="1872208" cy="105171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43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Reglas de Inferencia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Modus </a:t>
            </a:r>
            <a:r>
              <a:rPr lang="es-MX" dirty="0" err="1"/>
              <a:t>Ponendo</a:t>
            </a:r>
            <a:r>
              <a:rPr lang="es-MX" dirty="0"/>
              <a:t> </a:t>
            </a:r>
            <a:r>
              <a:rPr lang="es-MX" dirty="0" err="1"/>
              <a:t>Ponens</a:t>
            </a:r>
            <a:endParaRPr lang="es-MX" dirty="0"/>
          </a:p>
          <a:p>
            <a:r>
              <a:rPr lang="es-MX" dirty="0"/>
              <a:t>Modus </a:t>
            </a:r>
            <a:r>
              <a:rPr lang="es-MX" dirty="0" err="1"/>
              <a:t>Tollendo</a:t>
            </a:r>
            <a:r>
              <a:rPr lang="es-MX" dirty="0"/>
              <a:t> </a:t>
            </a:r>
            <a:r>
              <a:rPr lang="es-MX" dirty="0" err="1"/>
              <a:t>Tollens</a:t>
            </a:r>
            <a:endParaRPr lang="es-MX" dirty="0"/>
          </a:p>
          <a:p>
            <a:r>
              <a:rPr lang="es-MX" dirty="0"/>
              <a:t>Modus </a:t>
            </a:r>
            <a:r>
              <a:rPr lang="es-MX" dirty="0" err="1"/>
              <a:t>Tollendo</a:t>
            </a:r>
            <a:r>
              <a:rPr lang="es-MX" dirty="0"/>
              <a:t> </a:t>
            </a:r>
            <a:r>
              <a:rPr lang="es-MX" dirty="0" err="1"/>
              <a:t>Ponens</a:t>
            </a:r>
            <a:endParaRPr lang="es-MX" dirty="0"/>
          </a:p>
          <a:p>
            <a:r>
              <a:rPr lang="es-MX" dirty="0"/>
              <a:t>Silogismo Hipotético</a:t>
            </a:r>
          </a:p>
          <a:p>
            <a:r>
              <a:rPr lang="es-MX" dirty="0"/>
              <a:t>Silogismo Disyuntivo</a:t>
            </a:r>
          </a:p>
          <a:p>
            <a:r>
              <a:rPr lang="es-MX" dirty="0"/>
              <a:t>Ley de la Adición</a:t>
            </a:r>
          </a:p>
          <a:p>
            <a:r>
              <a:rPr lang="es-MX" dirty="0"/>
              <a:t>Adjunción</a:t>
            </a:r>
          </a:p>
          <a:p>
            <a:r>
              <a:rPr lang="es-MX" dirty="0"/>
              <a:t>Simplificación</a:t>
            </a:r>
          </a:p>
          <a:p>
            <a:r>
              <a:rPr lang="es-MX" dirty="0"/>
              <a:t>Ley Bicondicional</a:t>
            </a:r>
          </a:p>
        </p:txBody>
      </p:sp>
    </p:spTree>
    <p:extLst>
      <p:ext uri="{BB962C8B-B14F-4D97-AF65-F5344CB8AC3E}">
        <p14:creationId xmlns:p14="http://schemas.microsoft.com/office/powerpoint/2010/main" val="276429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Estrategia de 3 pasos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Paso 1: Simbolización de premisas</a:t>
            </a:r>
          </a:p>
          <a:p>
            <a:r>
              <a:rPr lang="es-MX" dirty="0"/>
              <a:t>Paso 2: Especificación de objetos para eliminar cuantificadores.</a:t>
            </a:r>
          </a:p>
          <a:p>
            <a:r>
              <a:rPr lang="es-MX" dirty="0"/>
              <a:t>Paso 3: Aplicar métodos de inferencia proposicional para deducir definiendo: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/>
              <a:t>(</a:t>
            </a:r>
            <a:r>
              <a:rPr lang="es-MX" dirty="0">
                <a:sym typeface="Symbol"/>
              </a:rPr>
              <a:t>x)(</a:t>
            </a:r>
            <a:r>
              <a:rPr lang="es-MX" dirty="0" err="1">
                <a:sym typeface="Symbol"/>
              </a:rPr>
              <a:t>Gx</a:t>
            </a:r>
            <a:r>
              <a:rPr lang="es-MX" dirty="0">
                <a:sym typeface="Symbol"/>
              </a:rPr>
              <a:t>  Mx)	P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Ga			P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Ga  </a:t>
            </a:r>
            <a:r>
              <a:rPr lang="es-MX" dirty="0" err="1">
                <a:sym typeface="Symbol"/>
              </a:rPr>
              <a:t>Ma</a:t>
            </a:r>
            <a:r>
              <a:rPr lang="es-MX" dirty="0">
                <a:sym typeface="Symbol"/>
              </a:rPr>
              <a:t>		Especificar a para x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Ma			</a:t>
            </a:r>
            <a:r>
              <a:rPr lang="es-MX" dirty="0" err="1">
                <a:sym typeface="Symbol"/>
              </a:rPr>
              <a:t>Ponendo</a:t>
            </a:r>
            <a:r>
              <a:rPr lang="es-MX" dirty="0">
                <a:sym typeface="Symbol"/>
              </a:rPr>
              <a:t> Ponens 2,3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170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Cada número positivo es mayor que cero, el 1 es un número positivo, también el 3. Por lo tanto uno y 3 son mayores que cero.</a:t>
            </a:r>
          </a:p>
          <a:p>
            <a:r>
              <a:rPr lang="es-MX" dirty="0"/>
              <a:t>Predicados</a:t>
            </a:r>
          </a:p>
          <a:p>
            <a:pPr marL="402336" lvl="1" indent="0">
              <a:buNone/>
            </a:pPr>
            <a:r>
              <a:rPr lang="es-MX" dirty="0" err="1"/>
              <a:t>Px</a:t>
            </a:r>
            <a:r>
              <a:rPr lang="es-MX" dirty="0"/>
              <a:t>: x es un número positivo</a:t>
            </a:r>
          </a:p>
          <a:p>
            <a:pPr marL="402336" lvl="1" indent="0">
              <a:buNone/>
            </a:pPr>
            <a:r>
              <a:rPr lang="es-MX" dirty="0" err="1"/>
              <a:t>Cx</a:t>
            </a:r>
            <a:r>
              <a:rPr lang="es-MX" dirty="0"/>
              <a:t>: x es mayor que cero</a:t>
            </a:r>
          </a:p>
          <a:p>
            <a:pPr marL="82296" indent="0">
              <a:buNone/>
            </a:pPr>
            <a:endParaRPr lang="es-MX" dirty="0"/>
          </a:p>
          <a:p>
            <a:pPr marL="1371600" lvl="2" indent="-457200">
              <a:buFont typeface="+mj-lt"/>
              <a:buAutoNum type="arabicPeriod"/>
            </a:pPr>
            <a:endParaRPr lang="es-MX" dirty="0"/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786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es-MX" dirty="0"/>
              <a:t>Ejemplo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 lnSpcReduction="10000"/>
          </a:bodyPr>
          <a:lstStyle/>
          <a:p>
            <a:r>
              <a:rPr lang="es-MX" dirty="0"/>
              <a:t>Cada número positivo es mayor que cero, el 1 es un número positivo, también el 3. Por lo tanto uno y 3 son mayores que cero.</a:t>
            </a:r>
          </a:p>
          <a:p>
            <a:pPr lvl="1"/>
            <a:r>
              <a:rPr lang="es-MX" dirty="0"/>
              <a:t>(</a:t>
            </a:r>
            <a:r>
              <a:rPr lang="es-MX" dirty="0">
                <a:sym typeface="Symbol"/>
              </a:rPr>
              <a:t>x)(</a:t>
            </a:r>
            <a:r>
              <a:rPr lang="es-MX" dirty="0" err="1">
                <a:sym typeface="Symbol"/>
              </a:rPr>
              <a:t>Px</a:t>
            </a:r>
            <a:r>
              <a:rPr lang="es-MX" dirty="0">
                <a:sym typeface="Symbol"/>
              </a:rPr>
              <a:t>  </a:t>
            </a:r>
            <a:r>
              <a:rPr lang="es-MX" dirty="0" err="1">
                <a:sym typeface="Symbol"/>
              </a:rPr>
              <a:t>Cx</a:t>
            </a:r>
            <a:r>
              <a:rPr lang="es-MX" dirty="0">
                <a:sym typeface="Symbol"/>
              </a:rPr>
              <a:t>): Para toda x, si x es positivo entonces x es mayor que cero</a:t>
            </a:r>
            <a:endParaRPr lang="es-MX" dirty="0"/>
          </a:p>
          <a:p>
            <a:pPr lvl="1"/>
            <a:r>
              <a:rPr lang="es-MX" dirty="0"/>
              <a:t>P1: 1 es un número positivo</a:t>
            </a:r>
          </a:p>
          <a:p>
            <a:pPr lvl="1"/>
            <a:r>
              <a:rPr lang="es-MX" dirty="0"/>
              <a:t>P3: 3 es un número positivo</a:t>
            </a:r>
          </a:p>
          <a:p>
            <a:pPr lvl="1"/>
            <a:r>
              <a:rPr lang="es-MX" dirty="0"/>
              <a:t>C1: 1 es mayor que cero</a:t>
            </a:r>
          </a:p>
          <a:p>
            <a:pPr lvl="1"/>
            <a:r>
              <a:rPr lang="es-MX" dirty="0"/>
              <a:t>C3: 3 es mayor que cero</a:t>
            </a:r>
          </a:p>
          <a:p>
            <a:pPr lvl="1"/>
            <a:r>
              <a:rPr lang="es-MX" dirty="0"/>
              <a:t>Demostrar C1 ^ C3</a:t>
            </a:r>
          </a:p>
          <a:p>
            <a:pPr marL="1371600" lvl="2" indent="-457200">
              <a:buFont typeface="+mj-lt"/>
              <a:buAutoNum type="arabicPeriod"/>
            </a:pPr>
            <a:endParaRPr lang="es-MX" dirty="0"/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848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MX" dirty="0"/>
              <a:t>Demostrar C1 ^ C3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/>
              <a:t>(</a:t>
            </a:r>
            <a:r>
              <a:rPr lang="es-MX" dirty="0">
                <a:sym typeface="Symbol"/>
              </a:rPr>
              <a:t>x)(</a:t>
            </a:r>
            <a:r>
              <a:rPr lang="es-MX" dirty="0" err="1">
                <a:sym typeface="Symbol"/>
              </a:rPr>
              <a:t>Px</a:t>
            </a:r>
            <a:r>
              <a:rPr lang="es-MX" dirty="0">
                <a:sym typeface="Symbol"/>
              </a:rPr>
              <a:t>  </a:t>
            </a:r>
            <a:r>
              <a:rPr lang="es-MX" dirty="0" err="1">
                <a:sym typeface="Symbol"/>
              </a:rPr>
              <a:t>Cx</a:t>
            </a:r>
            <a:r>
              <a:rPr lang="es-MX" dirty="0">
                <a:sym typeface="Symbol"/>
              </a:rPr>
              <a:t>)	Premisa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P1			Premisa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P3			Premisa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P1  C1		Especificar 1 para x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P3  C3		Especificar 3 para x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C1			</a:t>
            </a:r>
            <a:r>
              <a:rPr lang="es-MX" dirty="0" err="1">
                <a:sym typeface="Symbol"/>
              </a:rPr>
              <a:t>Ponendo</a:t>
            </a:r>
            <a:r>
              <a:rPr lang="es-MX" dirty="0">
                <a:sym typeface="Symbol"/>
              </a:rPr>
              <a:t> Ponens 2,4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C3			</a:t>
            </a:r>
            <a:r>
              <a:rPr lang="es-MX" dirty="0" err="1">
                <a:sym typeface="Symbol"/>
              </a:rPr>
              <a:t>Ponendo</a:t>
            </a:r>
            <a:r>
              <a:rPr lang="es-MX" dirty="0">
                <a:sym typeface="Symbol"/>
              </a:rPr>
              <a:t> Ponens 3,5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dirty="0">
                <a:sym typeface="Symbol"/>
              </a:rPr>
              <a:t>C1 ^ C3		Adjunción 6,7</a:t>
            </a:r>
            <a:endParaRPr lang="es-MX" dirty="0"/>
          </a:p>
          <a:p>
            <a:pPr marL="1371600" lvl="2" indent="-457200">
              <a:buFont typeface="+mj-lt"/>
              <a:buAutoNum type="arabicPeriod"/>
            </a:pPr>
            <a:endParaRPr lang="es-MX" dirty="0"/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043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s-MX" dirty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268760"/>
            <a:ext cx="7776864" cy="5544616"/>
          </a:xfrm>
        </p:spPr>
        <p:txBody>
          <a:bodyPr>
            <a:normAutofit/>
          </a:bodyPr>
          <a:lstStyle/>
          <a:p>
            <a:r>
              <a:rPr lang="es-MX" dirty="0"/>
              <a:t>Todos los canarios son pájaros. Todos los pájaros son vertebrados. Piolín es un canario. Por lo tanto Piolín es un vertebrado</a:t>
            </a:r>
          </a:p>
          <a:p>
            <a:r>
              <a:rPr lang="es-MX" dirty="0"/>
              <a:t>Predicados</a:t>
            </a:r>
          </a:p>
          <a:p>
            <a:pPr lvl="1"/>
            <a:r>
              <a:rPr lang="es-MX" dirty="0" err="1">
                <a:sym typeface="Symbol"/>
              </a:rPr>
              <a:t>Cx</a:t>
            </a:r>
            <a:r>
              <a:rPr lang="es-MX" dirty="0">
                <a:sym typeface="Symbol"/>
              </a:rPr>
              <a:t>: x es un Canario		</a:t>
            </a:r>
          </a:p>
          <a:p>
            <a:pPr lvl="1"/>
            <a:r>
              <a:rPr lang="es-MX" dirty="0" err="1">
                <a:sym typeface="Symbol"/>
              </a:rPr>
              <a:t>Px</a:t>
            </a:r>
            <a:r>
              <a:rPr lang="es-MX" dirty="0">
                <a:sym typeface="Symbol"/>
              </a:rPr>
              <a:t>:  x es un Pájaro</a:t>
            </a:r>
          </a:p>
          <a:p>
            <a:pPr lvl="1"/>
            <a:r>
              <a:rPr lang="es-MX" dirty="0" err="1">
                <a:sym typeface="Symbol"/>
              </a:rPr>
              <a:t>Vx</a:t>
            </a:r>
            <a:r>
              <a:rPr lang="es-MX" dirty="0">
                <a:sym typeface="Symbol"/>
              </a:rPr>
              <a:t>:  x es un Vertebrado	</a:t>
            </a:r>
          </a:p>
          <a:p>
            <a:r>
              <a:rPr lang="es-MX" dirty="0">
                <a:sym typeface="Symbol"/>
              </a:rPr>
              <a:t>Instancias</a:t>
            </a:r>
          </a:p>
          <a:p>
            <a:pPr lvl="1"/>
            <a:r>
              <a:rPr lang="es-MX" dirty="0">
                <a:sym typeface="Symbol"/>
              </a:rPr>
              <a:t>p: Piolín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5093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s-MX" dirty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052736"/>
            <a:ext cx="7890080" cy="5544616"/>
          </a:xfrm>
        </p:spPr>
        <p:txBody>
          <a:bodyPr>
            <a:normAutofit/>
          </a:bodyPr>
          <a:lstStyle/>
          <a:p>
            <a:r>
              <a:rPr lang="es-MX" dirty="0"/>
              <a:t>Todos los canarios son pájaros. Todos los pájaros son vertebrados. Piolín es un canario. Por lo tanto Piolín es un vertebrado</a:t>
            </a:r>
          </a:p>
          <a:p>
            <a:pPr lvl="1"/>
            <a:r>
              <a:rPr lang="es-MX" dirty="0"/>
              <a:t>(</a:t>
            </a:r>
            <a:r>
              <a:rPr lang="es-MX" dirty="0">
                <a:sym typeface="Symbol"/>
              </a:rPr>
              <a:t>x)(</a:t>
            </a:r>
            <a:r>
              <a:rPr lang="es-MX" dirty="0" err="1">
                <a:sym typeface="Symbol"/>
              </a:rPr>
              <a:t>Cx</a:t>
            </a:r>
            <a:r>
              <a:rPr lang="es-MX" dirty="0">
                <a:sym typeface="Symbol"/>
              </a:rPr>
              <a:t>  </a:t>
            </a:r>
            <a:r>
              <a:rPr lang="es-MX" dirty="0" err="1">
                <a:sym typeface="Symbol"/>
              </a:rPr>
              <a:t>Px</a:t>
            </a:r>
            <a:r>
              <a:rPr lang="es-MX" dirty="0">
                <a:sym typeface="Symbol"/>
              </a:rPr>
              <a:t>):  para toda x, si x es un canario entonces x es pájaro.</a:t>
            </a:r>
          </a:p>
          <a:p>
            <a:pPr lvl="1"/>
            <a:r>
              <a:rPr lang="es-MX" dirty="0"/>
              <a:t>(</a:t>
            </a:r>
            <a:r>
              <a:rPr lang="es-MX" dirty="0">
                <a:sym typeface="Symbol"/>
              </a:rPr>
              <a:t>x)(</a:t>
            </a:r>
            <a:r>
              <a:rPr lang="es-MX" dirty="0" err="1">
                <a:sym typeface="Symbol"/>
              </a:rPr>
              <a:t>Px</a:t>
            </a:r>
            <a:r>
              <a:rPr lang="es-MX" dirty="0">
                <a:sym typeface="Symbol"/>
              </a:rPr>
              <a:t>  </a:t>
            </a:r>
            <a:r>
              <a:rPr lang="es-MX" dirty="0" err="1">
                <a:sym typeface="Symbol"/>
              </a:rPr>
              <a:t>Vx</a:t>
            </a:r>
            <a:r>
              <a:rPr lang="es-MX" dirty="0">
                <a:sym typeface="Symbol"/>
              </a:rPr>
              <a:t>):  para toda x, si x es un pájaro entonces x es vertebrado.</a:t>
            </a:r>
          </a:p>
          <a:p>
            <a:pPr lvl="1"/>
            <a:r>
              <a:rPr lang="es-MX" dirty="0" err="1">
                <a:sym typeface="Symbol"/>
              </a:rPr>
              <a:t>Cp</a:t>
            </a:r>
            <a:r>
              <a:rPr lang="es-MX" dirty="0">
                <a:sym typeface="Symbol"/>
              </a:rPr>
              <a:t>: Piolín es un canario	</a:t>
            </a:r>
          </a:p>
          <a:p>
            <a:pPr lvl="1"/>
            <a:r>
              <a:rPr lang="es-MX" dirty="0">
                <a:sym typeface="Symbol"/>
              </a:rPr>
              <a:t>Demostrar </a:t>
            </a:r>
            <a:r>
              <a:rPr lang="es-MX" dirty="0" err="1">
                <a:sym typeface="Symbol"/>
              </a:rPr>
              <a:t>Vp</a:t>
            </a:r>
            <a:r>
              <a:rPr lang="es-MX" dirty="0">
                <a:sym typeface="Symbol"/>
              </a:rPr>
              <a:t>: Piolín es vertebrado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693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s-MX" dirty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052736"/>
            <a:ext cx="8064896" cy="5544616"/>
          </a:xfrm>
        </p:spPr>
        <p:txBody>
          <a:bodyPr>
            <a:normAutofit/>
          </a:bodyPr>
          <a:lstStyle/>
          <a:p>
            <a:r>
              <a:rPr lang="es-MX" dirty="0"/>
              <a:t>Demostrar </a:t>
            </a:r>
            <a:r>
              <a:rPr lang="es-MX" dirty="0" err="1"/>
              <a:t>Vp</a:t>
            </a:r>
            <a:endParaRPr lang="es-MX" dirty="0"/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/>
              <a:t>(</a:t>
            </a:r>
            <a:r>
              <a:rPr lang="es-MX" sz="2800" dirty="0">
                <a:sym typeface="Symbol"/>
              </a:rPr>
              <a:t>x)(</a:t>
            </a:r>
            <a:r>
              <a:rPr lang="es-MX" sz="2800" dirty="0" err="1">
                <a:sym typeface="Symbol"/>
              </a:rPr>
              <a:t>Cx</a:t>
            </a:r>
            <a:r>
              <a:rPr lang="es-MX" sz="2800" dirty="0">
                <a:sym typeface="Symbol"/>
              </a:rPr>
              <a:t>  </a:t>
            </a:r>
            <a:r>
              <a:rPr lang="es-MX" sz="2800" dirty="0" err="1">
                <a:sym typeface="Symbol"/>
              </a:rPr>
              <a:t>Px</a:t>
            </a:r>
            <a:r>
              <a:rPr lang="es-MX" sz="2800" dirty="0">
                <a:sym typeface="Symbol"/>
              </a:rPr>
              <a:t>)	Premisa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/>
              <a:t>(</a:t>
            </a:r>
            <a:r>
              <a:rPr lang="es-MX" sz="2800" dirty="0">
                <a:sym typeface="Symbol"/>
              </a:rPr>
              <a:t>x)(</a:t>
            </a:r>
            <a:r>
              <a:rPr lang="es-MX" sz="2800" dirty="0" err="1">
                <a:sym typeface="Symbol"/>
              </a:rPr>
              <a:t>Px</a:t>
            </a:r>
            <a:r>
              <a:rPr lang="es-MX" sz="2800" dirty="0">
                <a:sym typeface="Symbol"/>
              </a:rPr>
              <a:t>  </a:t>
            </a:r>
            <a:r>
              <a:rPr lang="es-MX" sz="2800" dirty="0" err="1">
                <a:sym typeface="Symbol"/>
              </a:rPr>
              <a:t>Vx</a:t>
            </a:r>
            <a:r>
              <a:rPr lang="es-MX" sz="2800" dirty="0">
                <a:sym typeface="Symbol"/>
              </a:rPr>
              <a:t>) 	Premisa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Cp</a:t>
            </a:r>
            <a:r>
              <a:rPr lang="es-MX" sz="2800" dirty="0">
                <a:sym typeface="Symbol"/>
              </a:rPr>
              <a:t> 		Premisa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Cp</a:t>
            </a:r>
            <a:r>
              <a:rPr lang="es-MX" sz="2800" dirty="0">
                <a:sym typeface="Symbol"/>
              </a:rPr>
              <a:t>  </a:t>
            </a:r>
            <a:r>
              <a:rPr lang="es-MX" sz="2800" dirty="0" err="1">
                <a:sym typeface="Symbol"/>
              </a:rPr>
              <a:t>Pp</a:t>
            </a:r>
            <a:r>
              <a:rPr lang="es-MX" sz="2800" dirty="0">
                <a:sym typeface="Symbol"/>
              </a:rPr>
              <a:t>		Especificar p para x en 1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Pp</a:t>
            </a:r>
            <a:r>
              <a:rPr lang="es-MX" sz="2800" dirty="0">
                <a:sym typeface="Symbol"/>
              </a:rPr>
              <a:t>			</a:t>
            </a:r>
            <a:r>
              <a:rPr lang="es-MX" sz="2800" dirty="0" err="1">
                <a:sym typeface="Symbol"/>
              </a:rPr>
              <a:t>Ponendo</a:t>
            </a:r>
            <a:r>
              <a:rPr lang="es-MX" sz="2800" dirty="0">
                <a:sym typeface="Symbol"/>
              </a:rPr>
              <a:t> Ponens 3,4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Pp</a:t>
            </a:r>
            <a:r>
              <a:rPr lang="es-MX" sz="2800" dirty="0">
                <a:sym typeface="Symbol"/>
              </a:rPr>
              <a:t>  </a:t>
            </a:r>
            <a:r>
              <a:rPr lang="es-MX" sz="2800" dirty="0" err="1">
                <a:sym typeface="Symbol"/>
              </a:rPr>
              <a:t>Vp</a:t>
            </a:r>
            <a:r>
              <a:rPr lang="es-MX" sz="2800" dirty="0">
                <a:sym typeface="Symbol"/>
              </a:rPr>
              <a:t>		Especificar p para x en 2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Vp</a:t>
            </a:r>
            <a:r>
              <a:rPr lang="es-MX" sz="2800" dirty="0">
                <a:sym typeface="Symbol"/>
              </a:rPr>
              <a:t>			</a:t>
            </a:r>
            <a:r>
              <a:rPr lang="es-MX" sz="2800" dirty="0" err="1">
                <a:sym typeface="Symbol"/>
              </a:rPr>
              <a:t>Ponendo</a:t>
            </a:r>
            <a:r>
              <a:rPr lang="es-MX" sz="2800" dirty="0">
                <a:sym typeface="Symbol"/>
              </a:rPr>
              <a:t> Ponens 5,6</a:t>
            </a:r>
            <a:endParaRPr lang="es-MX" sz="2800" dirty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795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s-MX" dirty="0"/>
              <a:t>Alternativamente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052736"/>
            <a:ext cx="8064896" cy="5544616"/>
          </a:xfrm>
        </p:spPr>
        <p:txBody>
          <a:bodyPr>
            <a:normAutofit/>
          </a:bodyPr>
          <a:lstStyle/>
          <a:p>
            <a:r>
              <a:rPr lang="es-MX" dirty="0"/>
              <a:t>Demostrar </a:t>
            </a:r>
            <a:r>
              <a:rPr lang="es-MX" dirty="0" err="1"/>
              <a:t>Vp</a:t>
            </a:r>
            <a:endParaRPr lang="es-MX" dirty="0"/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/>
              <a:t>(</a:t>
            </a:r>
            <a:r>
              <a:rPr lang="es-MX" sz="2800" dirty="0">
                <a:sym typeface="Symbol"/>
              </a:rPr>
              <a:t>x)(</a:t>
            </a:r>
            <a:r>
              <a:rPr lang="es-MX" sz="2800" dirty="0" err="1">
                <a:sym typeface="Symbol"/>
              </a:rPr>
              <a:t>Cx</a:t>
            </a:r>
            <a:r>
              <a:rPr lang="es-MX" sz="2800" dirty="0">
                <a:sym typeface="Symbol"/>
              </a:rPr>
              <a:t>  </a:t>
            </a:r>
            <a:r>
              <a:rPr lang="es-MX" sz="2800" dirty="0" err="1">
                <a:sym typeface="Symbol"/>
              </a:rPr>
              <a:t>Px</a:t>
            </a:r>
            <a:r>
              <a:rPr lang="es-MX" sz="2800" dirty="0">
                <a:sym typeface="Symbol"/>
              </a:rPr>
              <a:t>)	Premisa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/>
              <a:t>(</a:t>
            </a:r>
            <a:r>
              <a:rPr lang="es-MX" sz="2800" dirty="0">
                <a:sym typeface="Symbol"/>
              </a:rPr>
              <a:t>x)(</a:t>
            </a:r>
            <a:r>
              <a:rPr lang="es-MX" sz="2800" dirty="0" err="1">
                <a:sym typeface="Symbol"/>
              </a:rPr>
              <a:t>Px</a:t>
            </a:r>
            <a:r>
              <a:rPr lang="es-MX" sz="2800" dirty="0">
                <a:sym typeface="Symbol"/>
              </a:rPr>
              <a:t>  </a:t>
            </a:r>
            <a:r>
              <a:rPr lang="es-MX" sz="2800" dirty="0" err="1">
                <a:sym typeface="Symbol"/>
              </a:rPr>
              <a:t>Vx</a:t>
            </a:r>
            <a:r>
              <a:rPr lang="es-MX" sz="2800" dirty="0">
                <a:sym typeface="Symbol"/>
              </a:rPr>
              <a:t>) 	Premisa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Cp</a:t>
            </a:r>
            <a:r>
              <a:rPr lang="es-MX" sz="2800" dirty="0">
                <a:sym typeface="Symbol"/>
              </a:rPr>
              <a:t> 		Premisa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Cp</a:t>
            </a:r>
            <a:r>
              <a:rPr lang="es-MX" sz="2800" dirty="0">
                <a:sym typeface="Symbol"/>
              </a:rPr>
              <a:t>  </a:t>
            </a:r>
            <a:r>
              <a:rPr lang="es-MX" sz="2800" dirty="0" err="1">
                <a:sym typeface="Symbol"/>
              </a:rPr>
              <a:t>Pp</a:t>
            </a:r>
            <a:r>
              <a:rPr lang="es-MX" sz="2800" dirty="0">
                <a:sym typeface="Symbol"/>
              </a:rPr>
              <a:t>		Especificar p para x en 1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Pp</a:t>
            </a:r>
            <a:r>
              <a:rPr lang="es-MX" sz="2800" dirty="0">
                <a:sym typeface="Symbol"/>
              </a:rPr>
              <a:t>  </a:t>
            </a:r>
            <a:r>
              <a:rPr lang="es-MX" sz="2800" dirty="0" err="1">
                <a:sym typeface="Symbol"/>
              </a:rPr>
              <a:t>Vp</a:t>
            </a:r>
            <a:r>
              <a:rPr lang="es-MX" sz="2800" dirty="0">
                <a:sym typeface="Symbol"/>
              </a:rPr>
              <a:t>		Especificar p para x en 2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Cp</a:t>
            </a:r>
            <a:r>
              <a:rPr lang="es-MX" sz="2800" dirty="0">
                <a:sym typeface="Symbol"/>
              </a:rPr>
              <a:t>  </a:t>
            </a:r>
            <a:r>
              <a:rPr lang="es-MX" sz="2800" dirty="0" err="1">
                <a:sym typeface="Symbol"/>
              </a:rPr>
              <a:t>Vp</a:t>
            </a:r>
            <a:r>
              <a:rPr lang="es-MX" sz="2800" dirty="0">
                <a:sym typeface="Symbol"/>
              </a:rPr>
              <a:t>		Silogismo Hipotético 4,5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MX" sz="2800" dirty="0" err="1">
                <a:sym typeface="Symbol"/>
              </a:rPr>
              <a:t>Vp</a:t>
            </a:r>
            <a:r>
              <a:rPr lang="es-MX" sz="2800" dirty="0">
                <a:sym typeface="Symbol"/>
              </a:rPr>
              <a:t>			</a:t>
            </a:r>
            <a:r>
              <a:rPr lang="es-MX" sz="2800" dirty="0" err="1">
                <a:sym typeface="Symbol"/>
              </a:rPr>
              <a:t>Ponendo</a:t>
            </a:r>
            <a:r>
              <a:rPr lang="es-MX" sz="2800" dirty="0">
                <a:sym typeface="Symbol"/>
              </a:rPr>
              <a:t> Ponens 3,6</a:t>
            </a:r>
            <a:endParaRPr lang="es-MX" sz="2800" dirty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604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84784"/>
            <a:ext cx="7355160" cy="4876800"/>
          </a:xfrm>
        </p:spPr>
        <p:txBody>
          <a:bodyPr>
            <a:normAutofit/>
          </a:bodyPr>
          <a:lstStyle/>
          <a:p>
            <a:r>
              <a:rPr lang="es-MX" dirty="0" err="1"/>
              <a:t>Suppes</a:t>
            </a:r>
            <a:r>
              <a:rPr lang="es-MX" dirty="0"/>
              <a:t> Patrick, Hill Shirley;  Introducción a la Lógica Matemática.  Editorial Reverte 2000. </a:t>
            </a:r>
          </a:p>
          <a:p>
            <a:pPr marL="82296" indent="0">
              <a:buNone/>
            </a:pPr>
            <a:endParaRPr lang="es-ES" dirty="0"/>
          </a:p>
          <a:p>
            <a:r>
              <a:rPr lang="es-MX" dirty="0" err="1"/>
              <a:t>Mordechai</a:t>
            </a:r>
            <a:r>
              <a:rPr lang="es-MX" dirty="0"/>
              <a:t> Ben Ari. </a:t>
            </a:r>
            <a:r>
              <a:rPr lang="es-MX" dirty="0" err="1"/>
              <a:t>Mathematical</a:t>
            </a:r>
            <a:r>
              <a:rPr lang="es-MX" dirty="0"/>
              <a:t> </a:t>
            </a:r>
            <a:r>
              <a:rPr lang="es-MX" dirty="0" err="1"/>
              <a:t>Logic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Computer</a:t>
            </a:r>
            <a:r>
              <a:rPr lang="es-MX" dirty="0"/>
              <a:t> </a:t>
            </a:r>
            <a:r>
              <a:rPr lang="es-MX" dirty="0" err="1"/>
              <a:t>Science</a:t>
            </a:r>
            <a:r>
              <a:rPr lang="es-MX" dirty="0"/>
              <a:t>. </a:t>
            </a:r>
            <a:r>
              <a:rPr lang="es-MX" dirty="0" err="1"/>
              <a:t>Springer</a:t>
            </a:r>
            <a:r>
              <a:rPr lang="es-MX" dirty="0"/>
              <a:t> 2001.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34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B08600"/>
                </a:solidFill>
              </a:rPr>
              <a:t>Unidad de competencia III: </a:t>
            </a:r>
            <a:br>
              <a:rPr lang="es-MX" dirty="0">
                <a:solidFill>
                  <a:srgbClr val="B08600"/>
                </a:solidFill>
              </a:rPr>
            </a:br>
            <a:r>
              <a:rPr lang="es-MX" dirty="0">
                <a:solidFill>
                  <a:srgbClr val="B08600"/>
                </a:solidFill>
              </a:rPr>
              <a:t>Lógica de predicados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8214" y="1844824"/>
            <a:ext cx="7859216" cy="45365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sz="3800" b="1" dirty="0">
                <a:solidFill>
                  <a:srgbClr val="00B050"/>
                </a:solidFill>
              </a:rPr>
              <a:t>Objetivo:</a:t>
            </a:r>
            <a:endParaRPr lang="es-MX" sz="3800" dirty="0">
              <a:solidFill>
                <a:srgbClr val="00B050"/>
              </a:solidFill>
            </a:endParaRPr>
          </a:p>
          <a:p>
            <a:pPr algn="just">
              <a:spcAft>
                <a:spcPts val="0"/>
              </a:spcAft>
            </a:pPr>
            <a:r>
              <a:rPr lang="es-MX" sz="3100" dirty="0"/>
              <a:t>Realizar la transformación de proposiciones en español que involucran el uso de variables y cuantificadores al lenguaje simbólico de la lógica de predicados y comprenderá su evaluación utilizando lógica de primer orden.</a:t>
            </a:r>
          </a:p>
          <a:p>
            <a:pPr marL="82296" indent="0" algn="just">
              <a:spcAft>
                <a:spcPts val="0"/>
              </a:spcAft>
              <a:buNone/>
            </a:pPr>
            <a:endParaRPr lang="es-MX" dirty="0"/>
          </a:p>
          <a:p>
            <a:pPr marL="0" indent="0">
              <a:buNone/>
            </a:pPr>
            <a:r>
              <a:rPr lang="es-MX" sz="3800" b="1" dirty="0">
                <a:solidFill>
                  <a:srgbClr val="00B050"/>
                </a:solidFill>
              </a:rPr>
              <a:t>Conocimientos:</a:t>
            </a:r>
          </a:p>
          <a:p>
            <a:r>
              <a:rPr lang="es-MX" sz="3300" dirty="0"/>
              <a:t>Cuantificadores</a:t>
            </a:r>
          </a:p>
          <a:p>
            <a:r>
              <a:rPr lang="es-MX" sz="3300" dirty="0"/>
              <a:t>Instanciación</a:t>
            </a:r>
          </a:p>
          <a:p>
            <a:r>
              <a:rPr lang="es-MX" sz="3300" dirty="0"/>
              <a:t>Inferencia</a:t>
            </a:r>
          </a:p>
        </p:txBody>
      </p:sp>
    </p:spTree>
    <p:extLst>
      <p:ext uri="{BB962C8B-B14F-4D97-AF65-F5344CB8AC3E}">
        <p14:creationId xmlns:p14="http://schemas.microsoft.com/office/powerpoint/2010/main" val="421813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44624"/>
            <a:ext cx="7571184" cy="1371600"/>
          </a:xfrm>
        </p:spPr>
        <p:txBody>
          <a:bodyPr/>
          <a:lstStyle/>
          <a:p>
            <a:r>
              <a:rPr lang="es-MX" dirty="0"/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56184"/>
            <a:ext cx="7632848" cy="4709120"/>
          </a:xfrm>
          <a:ln>
            <a:noFill/>
          </a:ln>
        </p:spPr>
        <p:txBody>
          <a:bodyPr>
            <a:normAutofit/>
          </a:bodyPr>
          <a:lstStyle/>
          <a:p>
            <a:endParaRPr lang="es-MX" dirty="0"/>
          </a:p>
          <a:p>
            <a:r>
              <a:rPr lang="es-MX" dirty="0"/>
              <a:t>Este Material sirve para presentar el tema de lógica de predicados.</a:t>
            </a:r>
          </a:p>
          <a:p>
            <a:r>
              <a:rPr lang="es-MX" dirty="0"/>
              <a:t>Se parte de que los estudiantes ya manejan las reglas de inferencia de la lógica proposicional: </a:t>
            </a:r>
            <a:r>
              <a:rPr lang="es-MX" dirty="0" err="1"/>
              <a:t>ponendo</a:t>
            </a:r>
            <a:r>
              <a:rPr lang="es-MX" dirty="0"/>
              <a:t> ponens, </a:t>
            </a:r>
            <a:r>
              <a:rPr lang="es-MX" dirty="0" err="1"/>
              <a:t>tollendo</a:t>
            </a:r>
            <a:r>
              <a:rPr lang="es-MX" dirty="0"/>
              <a:t> </a:t>
            </a:r>
            <a:r>
              <a:rPr lang="es-MX" dirty="0" err="1"/>
              <a:t>tollens</a:t>
            </a:r>
            <a:r>
              <a:rPr lang="es-MX" dirty="0"/>
              <a:t>, </a:t>
            </a:r>
            <a:r>
              <a:rPr lang="es-MX" dirty="0" err="1"/>
              <a:t>tollendo</a:t>
            </a:r>
            <a:r>
              <a:rPr lang="es-MX" dirty="0"/>
              <a:t> ponens, silogismos, etc.</a:t>
            </a:r>
          </a:p>
        </p:txBody>
      </p:sp>
    </p:spTree>
    <p:extLst>
      <p:ext uri="{BB962C8B-B14F-4D97-AF65-F5344CB8AC3E}">
        <p14:creationId xmlns:p14="http://schemas.microsoft.com/office/powerpoint/2010/main" val="315273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44624"/>
            <a:ext cx="7571184" cy="1371600"/>
          </a:xfrm>
        </p:spPr>
        <p:txBody>
          <a:bodyPr/>
          <a:lstStyle/>
          <a:p>
            <a:r>
              <a:rPr lang="es-MX" dirty="0"/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384176"/>
            <a:ext cx="7632848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/>
              <a:t>Las diapositivas deben verse en orden, y debe revisarse el tema completo en aproximadamente 10 horas.</a:t>
            </a:r>
          </a:p>
          <a:p>
            <a:r>
              <a:rPr lang="es-MX" dirty="0">
                <a:solidFill>
                  <a:srgbClr val="000000"/>
                </a:solidFill>
              </a:rPr>
              <a:t>Se recomienda que el profesor lleve varios ejercicios para trabajar durante la clase.</a:t>
            </a:r>
          </a:p>
          <a:p>
            <a:r>
              <a:rPr lang="es-MX" dirty="0">
                <a:solidFill>
                  <a:srgbClr val="000000"/>
                </a:solidFill>
              </a:rPr>
              <a:t>Los ejercicios, es conveniente ligarlos con la programación en PROLOG.</a:t>
            </a:r>
          </a:p>
          <a:p>
            <a:pPr lvl="2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2803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75656" y="332657"/>
            <a:ext cx="5760640" cy="1296144"/>
          </a:xfrm>
        </p:spPr>
        <p:txBody>
          <a:bodyPr/>
          <a:lstStyle/>
          <a:p>
            <a:pPr algn="ctr"/>
            <a:r>
              <a:rPr lang="es-MX" dirty="0"/>
              <a:t>Lógica de Predicados</a:t>
            </a:r>
          </a:p>
        </p:txBody>
      </p:sp>
      <p:sp>
        <p:nvSpPr>
          <p:cNvPr id="4" name="AutoShape 2" descr="data:image/jpeg;base64,/9j/4AAQSkZJRgABAQAAAQABAAD/2wCEAAkGBxQTEhUTExQWFRUXGBcXGBgXGBgYGBoaGBgXGBgaGBgYHiggGhwlHBoYITEhJSkrLi4uFx8zODMsNygtLiwBCgoKDg0OGxAQGiwcHx8sLCwsLCwsLCwsLCwsLCwsLCwsLCwsLCwsLCwsLCwsLCwsLCwsLDcsNyw3LCwsLDc3K//AABEIAQMAwwMBIgACEQEDEQH/xAAbAAABBQEBAAAAAAAAAAAAAAAEAAECAwUGB//EADQQAAEDAgMGBQQCAgMBAQAAAAEAAhEDIQQxQQUSUWFx8CKBkaHRscHh8QYTMkIUUmIjM//EABkBAAMBAQEAAAAAAAAAAAAAAAABAgMEBf/EACQRAQEAAgMAAgICAwEAAAAAAAABAhEDITESQVFhEzIEInEU/9oADAMBAAIRAxEAPwDdqenmoEqZUQP0qZmcnDtEnNKcjkmRmqU34FRAysIumyi3JAJ3NMCk1Qq1g25gnS90WnJtaE5fHJZ78cXGGj3gW5oLGY8gaA8s9c9NVFzjWcN+26x4v4h31SLgMyPVcpT2k7OfIoh9fw7wFtdY4Qp/kX/52+a3DxHlf1KQxIiYMLApY+0fpbGDxm82/wBLeiX8p3/H1NiP+W3jClM5GVi4+o0OIaAONoVVHHQZaUTmK/49106EElOVRQxbXCfXRXFxW0svjnssuqk0pyRnqoOTFMknGZSFoUp/KjHx2EBA5pwUnBM4pBNoSUQkmDmyjvfOascLZqDSFJlu80ja2ac2nVJOEr4J3pEpF0CfVFBsszZYW0ah3o0B9AqNq7Xh+6Mggf7yWm95k+aw5MnZw8VnY1mNAkTyjMoTGVg69yhWtvDc/vzR+Gwp1v52WbpuMgBlEmOGa2adABgbPemauo4AnODyF/dFPw+7nY8TfrHBNO/w56vvMkROn5SpY5wAa2ZPt5LerYMPGYB5kGT3qghs94yAHMIVuUPRpGZeZ79lVUcJEI80LQTfvUrNxWAcLjWEtbG9eNfDPhoN+9R8IxmOHH7jyWVs2mYIde3ToQhqWKIecpGfDu6qWxneOZOrp1QeB6Kyea5rDYkstNlv4aqHtB+i2xz24+TiuC8c0z0vZIrRkcGyi3JIRqk0oBpTp4CSATtc1ElIZqIlSpKfPgmSEJ3OEXRCpyIQm0nkMIGZ+ULj9rBgIGfNc7W2s+oYkx6KMs3RxcOVu0mYAudfvjKOfg2tbuyJy75KoVDZ2d4v0Uf7iZ0Gs/KwdmrtWxhDt0ZnMj7Lrf49s4PuROgXMbOpFz5GQXof8fwxYy4jr3ZKllRdHZ7G5Nj6pYrZzH3LRwR/f4VT3d9+anaNMyrspkRugeWvmsmpsS8zYLpTxPfJUwI7+6fyGmH/AMBo0BQWPwgAtHTTqujrM5QsrHUZFiqlS5zGO/rY4CZOXG8H2usChTO9nJMrosaWknft63QJqhrfCL8vlOtcfFTjunK0XGsQi8BW3XWJjPy6LBxmJMgE98Ebs+sbHKLd6qvOyym5quwYZv8ApSchMC87v5RQfwW8rzspq6RcUgnISQSTQkmA5p0zRKfezUCnCQSQO0q+63vv1RpWH/IMQGwJSy8XxY7ygMURUfewIJ4T5+nqgquHaHeFRGOcAQwXIiRwzjnkFDD0Xuu6WjM8VhXoY7lGUHFxjJsjePTLzR9KlvgN3fOOaG2buu3gAQJEcTAz9Vv7Gad6IyFuN1GWWjH7K2YABaOOpPkukomPa3eqAonl3KKa7Lqp2zooOsovPf0VTX9+qfPp3CKSNR6rOaTiVHePfwkZ3Dv9oLEjNEk96oOu7TijY05Dbtc7+7MgHTosmox9TKQOGnZXUbQwbXmXd95LPqN3AYiDYftaTKWL6c4/B7h8RR+AIJDdPVZO06xLyBeDGajgsSQR9On0V66G3fYBtoOiJCxNmY4EAnp+1tBa4XccHLhZkeUychPKpiQCSfeTpqQdbvJJwTb95SJSBEhcz/IHtL40GaM2ninNdDSPP2XP7SabXub5zKjLLc06uHi1flUxjbWECPXoFU/FEmJQdWc9NERg2gQTcn2Cz06pW1s/wi66fZDDJJ5Bc7s6mXGYtPkuwwdOBH0WGfootj4srS+UO0W6SnJi9/x8pIWtc7Q8sk5qGclFtTsqbXo1QcO5eSq/sPCOyk+rHVDOxN+++PomFj6kC/fyhatYRxv5eiTxxg9cra+yGqgxA9+im7MPiHC/6+izdoOgXic4+UdXHLvuFl7RYC23vbiNFWPojl6eHc5+9pMnsq6thBvSLc9D+Vds4jxCcpCIqUg6xzF4+hW56W0HbhA0OfXkukwVaQL5BcXVe4Eg8oXTbC8TN49PPVPHqsOef67au8pAyosHknaFs4jwknST2atxSGSrIUgZupNl7UpgXJ/PXoubdUD3GIAFhHcrX/ktciRy+q5xh3GmBmVnY7eL+qzEyRbMK6nRIItEiPY8VXRxJbm2/FFtqzecveVPbbpu7IMCPTRdTgPFa8Fcrs0653+q6TB40U27zrADvRc9/sdnTZp0Y9PlTND0XNO/mdMZC9sx1VVL+ZhxMEG9gRHoVXxrPVb+JpQhBiIPfPLLsJqe2mPEkAEjU/dBV8Ux9wbzfnCmyzs8fwMfVJKTWzlw0/CDdiMroqhjGRJI+/oibOrH0ycuarfRJ07+6bFbcoM8IcJM29FmYr+SguAaOkDP1T1l9Jna+u0cPPks3FtsRE+Z+6MdtZpHiGfrohsSweRuI4Zom9q05Rx/qqb0WOaLxFMWIMA3HEckTXpg70ix+6Aq1JkZR7dwttbKIY5u83/0D+1vfxqGM3Cbm6wXuh8kggjTKRayIw2JIuNJhEuhnj8pp2O8mBUKJ3mg9FOVtt52lm71SSa62qSNjSopOOgTfVJoS2bG27hd4T2PNc+6l4d3L5XW7QZLDbsLm5kG2Vv2oydfBdwLWwpfANr3+VLGMaxtunVQfiIzjzn7KeHxbXEBwBMz3KWq33G5seQ0TwE/CKxPi8JNuGifCsJAgeluyhMc97OA699Vzy/7VS2rTotFwOZN1j4mgx0OY0jmB7ShzWc9wH/6On/HJg6qjG7RrMcWWkRkLLaTKldI18OZu7pM+i1f49TgklwM29UGadR1IVKgG6QTItEHONUd/G8C972xdpOfsjL+vaf238U0imTpx4riMbUeXeFxHVx5r1vHYACmR/5v5Ly/FYQf2PJs0TlcniBHNLC6KdhsEZMvLnO5E+/JbTK4ES3L2hZtf+1tPfpt3KYjIeIzaSdOCGwJr1HxJi5uAYHE/ROy3tUsdRh67CMp7/aIrvEaAZdJ4Ll3l9N4kifMNPUaI6jV3hcJa0diO0sYBkSRmXHloDxWTh6pc4jKZ4e/FGYzCk2iYvZZrqgHhaCP+xOfQcFrO4zs1RVZ43mifMCURhmEuAGmaAoMcXTkMh8rotk4KSLWGZ/PFTZ9C5am3Q4f/AKwFNyS4KtuCphJRDevqknsK5z800qM5pNyuimhiHeEnlbJcbjKm5UcQTu69F2bmyOGi5TaOz3FxBcBcxzSdHCDxFQjIOM+Y/Cr2fh3OqBxEDmtWu3cpgC7mxPl9QhcDii6oBAA6/KW+m/TuNgsG6OWfZW1iNm06jbtv3wzXMbIxu4ulw+NnPMhcsmstqyw+2JjNk7pyWTiKYzc2885P4yXcvrgjQ9Rz+PohRsprzJFuGQvPJab36WN165ejQqYiGxDByEeQXRYfBtpQ1sZ309kbiQ2k0ARMT36rFdit5080rfqF/Z0m1X+HyuV55isN4y43Mz8ruK285k95aLi6tTdqHqU8RjCwWIeN5piI/29470U98AWO6Nd3hw9kRRYIyy+ygKAFtD+1OS5pnndcIAtzUf6I4AZ+v6W23DNIjRZ2MG663r0Slaxl4wkNIyJhAOpspjxXdczndX4yt4hrGgQdbaOkey2x8ZZ2IYUuc8SIv3ZdvstpDOpsuW2VRc5wMSZ87/ZdnRENAgK/wBuXmvWiJSamzTKY51gamTQnVhS6Qe9Uv0mqGYknNVzkiq0tELO2thwWk6jXPqjGunv0Tv4JHjdVyVWm6SZ6Dig8JiSXZC02yy4rZxlK9srrOdR3XF2hz+iNx2ezbUwtQhs6z59Oi38NVNvuuUoj+sWJIWvsvEgxfzWOc+22GX07PZzJu499FrGoG8O/lc5g8bDSco+02VGN2mcgY0UbTlhup7cxm84AZz6Iv8Aoa0NFpNyubxNIhpqONyLdRost2Orhxf/AGeExIPJV6NfT1QwGWjK2q4jaVAOqEcyh27fJbFysLGYx1R4AeWgmJzTiZhquhwhDHbpM9VoOogiVzNKr4gZmNY1WzTxVoMLLPG76aaPWO4M7H9LKxVSTfP8d+iJxNfn9EMTr37p4xr8fjGNjDoM/lAOow0GCTr3otaq1rieJOXAfCqLInl2V0Y9ObLtp7AbEcv2uimy5zZbYILTP5XQEp1yc3p973sn3VUSpb+iTLSbWzy75JJNPmkjsBqhTEap9689+x0zSc7Xvj31VVaTbKDnJ2H9flV1G279ktjXbJrZk96rNdiSJPC/wtas2JB9Ot/qs6rQbabDM80OrG9LaWKbUabQ4CfhV4B+7UhuTmz+UPTpy55bduXui6DgMhlYpWLlb1Spuxx5Eadn1UaLZJcf8Rc5aZLMrVlTicaSAwAiJJvmeJ9lhMW1y6F7WxJqENaDA0562V9XZYFNzCATYgzx0QrsW2lTMjxQCLZybxPn6rJZtch0wbH6cZHVa/GsdW9Q9fZz6YE2c6dT5D1lXUNi1C0OaRBE5+vmD9FRXx2+d50O5Exzt6qeD24WvJNulx5q907xZT1XvGm/XP1WqzFAiRf8ILE0/wCypvR4REkZDWLamUHRrESQYAJ/Sm47h45abgqWP6/f4VRd4SclXhsR0NjCrxNSGk6wVEnbXLLoNQkmR32VcSCYMz8/lZ9CvuPa45GAdR6d5LZxdIPtYG14+sLW9OeCtiOAdFhmOXlwWy5c1sp5kSf9rro+Xn3xRfXNyzs7v2mfATFucZqJ53SZ6Xsfb9pKknknRuFpQZlIkgX77+yepfLv481CZOZTrRYX9/VJ545JmDvzuo1I70yCkMTFVS48pknkgcbVlwY38lG16ZMt1Ez0Wfi6JBnWL+ar7dM8X4asA0xkPrqU+Hryel0AGlxDG2ynsIwhrG28z05J60Ymq64m8AE/lTpUQb5A+0oPDAuY4nje+fxkt2hXY5oEZtgzfuPss7Pwdy0ycRTLmAnSzjzGXOFZsepuOc4gOBz89eKGxBIq7pGZ3TzHYV1FxDnC8NA85vJVWdKwy+N3GzWrU3CzR6ff0WZjaAI3gBHooivpvSb5aiyJe7eZ0PobylGl5bGRhcSAQz/UkCCdcplHY3Ch1qbfCLkwsfE0vEQXR16raw9T+ykGueciCRbL7qr0wnfrKD92d0iAQOIui2nesTdU4trG+FmQg7upPFx1SwozkwSDH4SpwBiyQdwZn7StatiRvgAg2EkZTCynw05Eu4uGXTmicHTdmRAOhiT91V8TPWrs2naedl0DSYEoPA4SGtnhkEbEd9fRTXPyXdR+nJN179VItPH0smA4Hv1SiEoPH2TqO9wP0ToCgm57/KYu48eevP0TVG9+5UaRjueR+ydXPFm9bh89lNHHvJMNf2p7sdzzGSQZuMYQ4OHf2QtelPiy5W55D7LaLQRy7j2QFZu5xjh9x8FV61wyYtFm64/9VPdl8DUEeauxDQXwDZDOcZ323jP1vdKNfpoYGmWtgiCfEPXLks6viCx1rCZtwK28W/dkAyNI1hZGLw+/eQM4+8ono10sw9UOqtm5ExPBalXBid64IEGOGhiLxyWNszwVBJBIv9OOi6CqSbgzl1HkiiME4UyXGBHv0SrVC0BvO/XSy1a7A5s2kZiYJ1yWFj3wQdZROxT1GyDa+v2S2abOFibG824j1VRBiTaTr7pbJ8TidI/UqvovuKQ07xka95rRw1DwkgyRN9InQcNPJSe4G0eEZ98VQ/E7rhoMoyGiWzLEPdaDAyOUrW2TTaXXvBi+qz60ZiL3g8eK0dmMmw488yhOXjcc6Nfuq3PyUXDnbuO+adw8jH6Wd7cpnT09/c80ib98uKeBn3pxURlw4TmUzWATe/qkobvXyhMmRxmeKgDPDqneb8L/AHn6KLRPXPLjA15qqs7DqfjpmkZ9Jy6WU20zwNxqI98j0UqTSf8AEbx4jLr+FFuvT1ag4Rp3PqFRjQCL+du+S2KeAMyTAOUc7hFjCNALQBlrbjPnBlR/JFTDTh3YbXhl14KGxqW6SCJBJ9IldJj9kkSWnqNDoFh1Hmm7hH21Wku500lFbSoEUw4CD7HrzhYFapA5HL7fC2qmM3mxOs8li1/GCG3M2hOHLdHot/8AoNS4DyjO6OFYtO6VRgKO65u9ExbW4Mx7o3FMD3CLc+ad0cS/uve5WRV3Xkyf8T37q6qHNcARb/U/KBayd/icp5FEhWp47/EEX4ngFLAVIB6GfWyuY0FnqEGHwco0Iz4XTvmi/bQ35IbIhsd80n4bfu0WmZ6c0PHi3ptynM2up4OQJzM2GilS6pAeBC2tkUyA46ZdTmSsPCUnEyRcmVv4fwgRrppxU3Lsspbj0KfAzTE3163+eCcZ5AcM7Z8FY9pA5HKVO457jYoIGXfvqnLu/wBdVMtkx1+vZTR5nu/wmlNjjGadPTiMvQn4STDew+wACQ6xE35myLw+xaTXQdPfqi3EyeqeqCTPIfRWnYWoyi/wgCNI/KHdgw0xkCLEZWOiHxdAgyPKJm5v5IvA43fG6/MafCnPjmUVjncaX/Fnj3PqOStGCPS3HpyRVIxa18io1q9rfhc3x163mWwOKwliCMyel1yG2dmkG9zrGvMc+S66pVJj8fXjeVm7SpyJg7wPnz6rTCyG4erTAEQe/qsypSNOQJmQZ0jRdJj8JumwsRI5T2Vi4ykIg55rbHJWtnwFQue0Z/AWzg6tNzyzKCYMfX0WDSO607pvxOnTgq8LUO+0Dmnoq6fFQ9sG+k8u9VhHCw6LTmJ63lE4HF+J4OUkfZPiaocbXNj7X9kfooFqUCIcM9RofRPUoggEWCMA32yPL7rMp1bnkbj6hKdr2TX6c4PNWYdl903JuTzQtQwepv6ozAjeM8Cc0Z+Hjex9BkcrWjvgtChPpxn780PSpxp9DktDCYcSDkuS1pRlLDHdn0495KAwxJhs7x0C1aYnl1yHXvVEUcPBIGpufdXxzLJhnnJO0MDskR4o+3JTxWxgRLI9I5ZK97oO60ef4RTjADQZJuSun46cdu65V2zXAxHv8JLsQW6/QJI+I3TuFndeiqH2n0RtandxH5sqKZHhP/ojy5oAXE0pnX3+FkvpEGciPIrdrCLcEPUwxLgYtpwTlFV4XEB3gdYjMJ3UzMHP6qutg4dvCx4oyg8OEOsRkeHJRyYbXhnroK3DkqqrQjv79dVq7kGD06p3U5XP8bG8srldo7OJB46dAcs1xeKwpkzINx6L1PEYeywdq7NBuM/WdPnzAVYZa6qvHnr8ITpp3ZDua5kwCZtMDsLocTRINxa8Ry06oGnU8QBgCT07hdG6YLBYZx0Ib6I//iBwde4E+eievtINBZTEnKc81Xhau6wyYOZPNHZFsivnPCehFnX9FTi2jedu5nNC/wDJLS7dvOukclbSBcCbSnQpqUC4yATwC18Dh90BuucqigzhpC1aDcjByvn3+lhzZfTXHHXa+mJ6+WnlxWns3BucQdBrl6K7ZeyC6C+w55lb1OgAIFgP0scMLl/xlycsx6iijRiGiw0VlS3hGf26Ip7YE/lUBupXZjJJqOO93dNSG7c5lTaYk8VBglWMuZ4KiOCkpsYSP2kkrTVeySfjhnfzQDKR8Y4QfSy06ufvN+iCYPG9vI+aklWKZPpPykxxAF5MeoGvkrSPCDwse4VbqeY8wb9wg06gDgSM49Qs+tRI8TT1BV9F14mOHXgVMsm+R1HwmEMNjGubum6vaI/xuOB+ULWw0+Jtj9eqrpYqDBEHh+Ua2JbBor3v4TrKoxeGBB/ffkpio1wEpzRIu1wjgsrg1mf5cjtXZ2YINrgiBp36Ll8dgHRAd5EXEL0PaDNd0gjTS+a53FYPeJjPvMKccrj02xsrk6eGjS8cMvNKvRJaBGuWU9VrYjZzrlstPLJSw2ynuzk+pK0+cn2rTBbhomSJ4D6K+nhuXouswv8AFyf8zHl6LdwOxKVLJslTvLLxPzww/dctsnYbnRaBbPmuowWyKdO5ElaIjlw5JNZOfHsInF3u9sc+a5foqbN4nQd9yrm+ig46JOdZaskHGVGpeycyqtYGqCq3IT5J2mB+UqnAaJEyBwTA2k0wI+qScGLW9J+idSYiob+TvbJDUj/9T0+E6SAnhRJcNEwYI75pkkALXFx3wVx/0OpSSVAqzRvgcUPWotMyBr7AlJJKBgVapDrEjLVauBqkjPh9kklVKNJ7QW3E2+Fn47CsEw0dx8pJLDNeKvDYZriZE9hXbgbkAOiSSXFIedq9jc++Kqc4pkl0VlFlLLzPsTCW8kklAinCSSRxCso0j9PskkgU1fJ3QqykwQ3yTJJgaCkkkpN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97915"/>
            <a:ext cx="1598529" cy="2123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275856" y="2291388"/>
            <a:ext cx="56423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/>
              <a:t>Todos los hombres son mortales</a:t>
            </a:r>
          </a:p>
          <a:p>
            <a:r>
              <a:rPr lang="es-MX" sz="3200" dirty="0"/>
              <a:t>Sócrates es un hombre</a:t>
            </a:r>
          </a:p>
          <a:p>
            <a:r>
              <a:rPr lang="es-MX" sz="3200" dirty="0"/>
              <a:t>Por lo tanto Sócrates es mortal</a:t>
            </a:r>
          </a:p>
        </p:txBody>
      </p:sp>
      <p:sp>
        <p:nvSpPr>
          <p:cNvPr id="6" name="5 Rectángulo"/>
          <p:cNvSpPr/>
          <p:nvPr/>
        </p:nvSpPr>
        <p:spPr>
          <a:xfrm rot="20372589">
            <a:off x="3074185" y="4437112"/>
            <a:ext cx="92175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9600" b="1" cap="none" spc="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Symbol"/>
              </a:rPr>
              <a:t></a:t>
            </a:r>
            <a:endParaRPr lang="es-ES" sz="96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002813" y="3861048"/>
            <a:ext cx="10801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9600" b="1" cap="none" spc="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Symbol"/>
              </a:rPr>
              <a:t></a:t>
            </a:r>
            <a:endParaRPr lang="es-ES" sz="96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 rot="1660660">
            <a:off x="6588224" y="4221089"/>
            <a:ext cx="11521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9600" b="1" cap="none" spc="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Symbol"/>
              </a:rPr>
              <a:t></a:t>
            </a:r>
            <a:endParaRPr lang="es-ES" sz="96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937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Lógica de Predicados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Es una extensión de la lógica proposicional y a ella se extienden también los conectivos lógicos y operadores de la lógica proposicional. </a:t>
            </a:r>
          </a:p>
          <a:p>
            <a:endParaRPr lang="es-MX" dirty="0"/>
          </a:p>
          <a:p>
            <a:r>
              <a:rPr lang="es-MX" dirty="0"/>
              <a:t>Se conoce como lógica de primer orden</a:t>
            </a:r>
          </a:p>
        </p:txBody>
      </p:sp>
    </p:spTree>
    <p:extLst>
      <p:ext uri="{BB962C8B-B14F-4D97-AF65-F5344CB8AC3E}">
        <p14:creationId xmlns:p14="http://schemas.microsoft.com/office/powerpoint/2010/main" val="398742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Lógica de Predicados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La lógica de predicados descompone la proposición en sus dos componentes:</a:t>
            </a:r>
          </a:p>
          <a:p>
            <a:pPr lvl="1"/>
            <a:r>
              <a:rPr lang="es-MX" dirty="0"/>
              <a:t>Sujeto</a:t>
            </a:r>
          </a:p>
          <a:p>
            <a:pPr lvl="1"/>
            <a:r>
              <a:rPr lang="es-MX" dirty="0"/>
              <a:t>Predicado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63330"/>
              </p:ext>
            </p:extLst>
          </p:nvPr>
        </p:nvGraphicFramePr>
        <p:xfrm>
          <a:off x="3059832" y="3822928"/>
          <a:ext cx="3168352" cy="18491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960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7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040">
                <a:tc>
                  <a:txBody>
                    <a:bodyPr/>
                    <a:lstStyle/>
                    <a:p>
                      <a:r>
                        <a:rPr lang="es-MX" dirty="0"/>
                        <a:t>Sujeto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Predicado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María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Camina Rápido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Juan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Estudia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Juan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Aprueba el examen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Alberto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Va al cine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81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Lógica de Predicados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Cuantifica al sujeto</a:t>
            </a:r>
          </a:p>
          <a:p>
            <a:pPr lvl="1"/>
            <a:r>
              <a:rPr lang="es-MX" dirty="0"/>
              <a:t>Para Todo sujeto se cumple el predicado</a:t>
            </a:r>
          </a:p>
          <a:p>
            <a:pPr lvl="1"/>
            <a:r>
              <a:rPr lang="es-MX" dirty="0"/>
              <a:t>Existe al menos un sujeto para el que se cumple el predicado. </a:t>
            </a:r>
          </a:p>
          <a:p>
            <a:pPr lvl="1"/>
            <a:endParaRPr lang="es-MX" dirty="0"/>
          </a:p>
          <a:p>
            <a:pPr marL="402336" lvl="1" indent="0">
              <a:buNone/>
            </a:pPr>
            <a:r>
              <a:rPr lang="es-MX" dirty="0"/>
              <a:t>Ejemplos:</a:t>
            </a:r>
          </a:p>
          <a:p>
            <a:pPr lvl="1"/>
            <a:r>
              <a:rPr lang="es-MX" dirty="0"/>
              <a:t>Todos los que estudian aprueban el examen</a:t>
            </a:r>
          </a:p>
          <a:p>
            <a:pPr lvl="1"/>
            <a:r>
              <a:rPr lang="es-MX" dirty="0"/>
              <a:t>Todos los felinos son animales</a:t>
            </a:r>
          </a:p>
          <a:p>
            <a:pPr lvl="1"/>
            <a:r>
              <a:rPr lang="es-MX" dirty="0"/>
              <a:t>Alguien camina rápido</a:t>
            </a:r>
          </a:p>
        </p:txBody>
      </p:sp>
    </p:spTree>
    <p:extLst>
      <p:ext uri="{BB962C8B-B14F-4D97-AF65-F5344CB8AC3E}">
        <p14:creationId xmlns:p14="http://schemas.microsoft.com/office/powerpoint/2010/main" val="385159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Lógica de Predicados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1000" dirty="0"/>
          </a:p>
          <a:p>
            <a:r>
              <a:rPr lang="es-MX" dirty="0"/>
              <a:t>Expresa relaciones entre sujetos y/o atributos asignados a los sujetos</a:t>
            </a:r>
          </a:p>
          <a:p>
            <a:endParaRPr lang="es-MX" dirty="0"/>
          </a:p>
          <a:p>
            <a:r>
              <a:rPr lang="es-MX" dirty="0"/>
              <a:t>Ejemplos:</a:t>
            </a:r>
          </a:p>
          <a:p>
            <a:r>
              <a:rPr lang="es-MX" dirty="0"/>
              <a:t>Si Juan y María son los padres de Alberto y Juan y María son los padres de Luis, entonces Alberto y Luis son Hermanos.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865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Personalizado 21">
      <a:dk1>
        <a:sysClr val="windowText" lastClr="000000"/>
      </a:dk1>
      <a:lt1>
        <a:sysClr val="window" lastClr="FFFFFF"/>
      </a:lt1>
      <a:dk2>
        <a:srgbClr val="788843"/>
      </a:dk2>
      <a:lt2>
        <a:srgbClr val="006C00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1013</TotalTime>
  <Words>1504</Words>
  <Application>Microsoft Office PowerPoint</Application>
  <PresentationFormat>On-screen Show (4:3)</PresentationFormat>
  <Paragraphs>285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Gill Sans MT</vt:lpstr>
      <vt:lpstr>Symbol</vt:lpstr>
      <vt:lpstr>Verdana</vt:lpstr>
      <vt:lpstr>Wingdings 2</vt:lpstr>
      <vt:lpstr>Solsticio</vt:lpstr>
      <vt:lpstr>PowerPoint Presentation</vt:lpstr>
      <vt:lpstr>PowerPoint Presentation</vt:lpstr>
      <vt:lpstr>PowerPoint Presentation</vt:lpstr>
      <vt:lpstr>Unidad de competencia III:  Lógica de predicados</vt:lpstr>
      <vt:lpstr>Lógica de Predicados</vt:lpstr>
      <vt:lpstr>Lógica de Predicados</vt:lpstr>
      <vt:lpstr>Lógica de Predicados</vt:lpstr>
      <vt:lpstr>Lógica de Predicados</vt:lpstr>
      <vt:lpstr>Lógica de Predicados</vt:lpstr>
      <vt:lpstr>Cuidado</vt:lpstr>
      <vt:lpstr>Lógica de Predicados</vt:lpstr>
      <vt:lpstr>Expresiones</vt:lpstr>
      <vt:lpstr>Variables</vt:lpstr>
      <vt:lpstr>Fórmula atómica</vt:lpstr>
      <vt:lpstr>Fórmula atómica</vt:lpstr>
      <vt:lpstr>Fórmula atómica</vt:lpstr>
      <vt:lpstr>Ejercicios</vt:lpstr>
      <vt:lpstr>Solución a los ejercicios</vt:lpstr>
      <vt:lpstr>Interpreta correctamente los predicados</vt:lpstr>
      <vt:lpstr>Lógica de predicados</vt:lpstr>
      <vt:lpstr>Ejemplo</vt:lpstr>
      <vt:lpstr>Ejemplo</vt:lpstr>
      <vt:lpstr>Especificación Universal</vt:lpstr>
      <vt:lpstr>Especificación Universal</vt:lpstr>
      <vt:lpstr>Especificación universal</vt:lpstr>
      <vt:lpstr>Especificación Universal</vt:lpstr>
      <vt:lpstr>Ejemplo</vt:lpstr>
      <vt:lpstr>Ejemplo</vt:lpstr>
      <vt:lpstr>Razonamiento</vt:lpstr>
      <vt:lpstr>Reglas de Inferencia</vt:lpstr>
      <vt:lpstr>Estrategia de 3 pasos</vt:lpstr>
      <vt:lpstr>Ejemplo</vt:lpstr>
      <vt:lpstr>Ejemplo</vt:lpstr>
      <vt:lpstr>Ejemplo</vt:lpstr>
      <vt:lpstr>Ejemplo</vt:lpstr>
      <vt:lpstr>Ejemplo</vt:lpstr>
      <vt:lpstr>Ejemplo</vt:lpstr>
      <vt:lpstr>Alternativamente</vt:lpstr>
      <vt:lpstr>Referencias</vt:lpstr>
      <vt:lpstr>Guion Explicativo</vt:lpstr>
      <vt:lpstr>Guion Explicativo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Lógica</dc:title>
  <dc:creator>maricela quintana</dc:creator>
  <cp:lastModifiedBy>Maricela Quintana Lopez</cp:lastModifiedBy>
  <cp:revision>94</cp:revision>
  <cp:lastPrinted>2017-11-07T14:00:46Z</cp:lastPrinted>
  <dcterms:created xsi:type="dcterms:W3CDTF">2013-02-18T18:13:25Z</dcterms:created>
  <dcterms:modified xsi:type="dcterms:W3CDTF">2018-09-26T21:06:25Z</dcterms:modified>
</cp:coreProperties>
</file>