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handoutMasterIdLst>
    <p:handoutMasterId r:id="rId55"/>
  </p:handoutMasterIdLst>
  <p:sldIdLst>
    <p:sldId id="283" r:id="rId2"/>
    <p:sldId id="350" r:id="rId3"/>
    <p:sldId id="516" r:id="rId4"/>
    <p:sldId id="407" r:id="rId5"/>
    <p:sldId id="483" r:id="rId6"/>
    <p:sldId id="485" r:id="rId7"/>
    <p:sldId id="487" r:id="rId8"/>
    <p:sldId id="488" r:id="rId9"/>
    <p:sldId id="492" r:id="rId10"/>
    <p:sldId id="494" r:id="rId11"/>
    <p:sldId id="257" r:id="rId12"/>
    <p:sldId id="416" r:id="rId13"/>
    <p:sldId id="486" r:id="rId14"/>
    <p:sldId id="496" r:id="rId15"/>
    <p:sldId id="497" r:id="rId16"/>
    <p:sldId id="498" r:id="rId17"/>
    <p:sldId id="499" r:id="rId18"/>
    <p:sldId id="500" r:id="rId19"/>
    <p:sldId id="501" r:id="rId20"/>
    <p:sldId id="502" r:id="rId21"/>
    <p:sldId id="503" r:id="rId22"/>
    <p:sldId id="504" r:id="rId23"/>
    <p:sldId id="522" r:id="rId24"/>
    <p:sldId id="523" r:id="rId25"/>
    <p:sldId id="524" r:id="rId26"/>
    <p:sldId id="525" r:id="rId27"/>
    <p:sldId id="526" r:id="rId28"/>
    <p:sldId id="527" r:id="rId29"/>
    <p:sldId id="528" r:id="rId30"/>
    <p:sldId id="529" r:id="rId31"/>
    <p:sldId id="530" r:id="rId32"/>
    <p:sldId id="531" r:id="rId33"/>
    <p:sldId id="532" r:id="rId34"/>
    <p:sldId id="510" r:id="rId35"/>
    <p:sldId id="514" r:id="rId36"/>
    <p:sldId id="515" r:id="rId37"/>
    <p:sldId id="517" r:id="rId38"/>
    <p:sldId id="520" r:id="rId39"/>
    <p:sldId id="533" r:id="rId40"/>
    <p:sldId id="539" r:id="rId41"/>
    <p:sldId id="521" r:id="rId42"/>
    <p:sldId id="534" r:id="rId43"/>
    <p:sldId id="540" r:id="rId44"/>
    <p:sldId id="541" r:id="rId45"/>
    <p:sldId id="542" r:id="rId46"/>
    <p:sldId id="536" r:id="rId47"/>
    <p:sldId id="544" r:id="rId48"/>
    <p:sldId id="545" r:id="rId49"/>
    <p:sldId id="546" r:id="rId50"/>
    <p:sldId id="547" r:id="rId51"/>
    <p:sldId id="548" r:id="rId52"/>
    <p:sldId id="400" r:id="rId53"/>
    <p:sldId id="401" r:id="rId54"/>
  </p:sldIdLst>
  <p:sldSz cx="9144000" cy="6858000" type="screen4x3"/>
  <p:notesSz cx="6797675" cy="9928225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Estilo medio 1 - Énfasis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0505E3EF-67EA-436B-97B2-0124C06EBD24}" styleName="Estilo medio 4 - Énfasis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723" autoAdjust="0"/>
    <p:restoredTop sz="94662" autoAdjust="0"/>
  </p:normalViewPr>
  <p:slideViewPr>
    <p:cSldViewPr>
      <p:cViewPr varScale="1">
        <p:scale>
          <a:sx n="64" d="100"/>
          <a:sy n="64" d="100"/>
        </p:scale>
        <p:origin x="45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829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5E4EDB-1345-4AF7-A187-0B89A667BC6C}" type="datetimeFigureOut">
              <a:rPr lang="es-ES" smtClean="0"/>
              <a:t>26/09/2018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BB883B-F7EE-4804-97F2-6E3650315D4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481632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Título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22" name="21 Subtítulo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/>
              <a:t>Haga clic para modificar el estilo de subtítulo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4FDDF-E93E-49B0-8C44-E4BED736E456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20" name="1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065A3-0A8C-4955-B30A-8AFAFCFA6D05}" type="slidenum">
              <a:rPr lang="es-MX" smtClean="0"/>
              <a:t>‹#›</a:t>
            </a:fld>
            <a:endParaRPr lang="es-MX"/>
          </a:p>
        </p:txBody>
      </p:sp>
      <p:sp>
        <p:nvSpPr>
          <p:cNvPr id="8" name="7 Elipse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Elipse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4FDDF-E93E-49B0-8C44-E4BED736E456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065A3-0A8C-4955-B30A-8AFAFCFA6D05}" type="slidenum">
              <a:rPr lang="es-MX" smtClean="0"/>
              <a:t>‹#›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4FDDF-E93E-49B0-8C44-E4BED736E456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065A3-0A8C-4955-B30A-8AFAFCFA6D05}" type="slidenum">
              <a:rPr lang="es-MX" smtClean="0"/>
              <a:t>‹#›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4FDDF-E93E-49B0-8C44-E4BED736E456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065A3-0A8C-4955-B30A-8AFAFCFA6D05}" type="slidenum">
              <a:rPr lang="es-MX" smtClean="0"/>
              <a:t>‹#›</a:t>
            </a:fld>
            <a:endParaRPr lang="es-MX"/>
          </a:p>
        </p:txBody>
      </p:sp>
      <p:sp>
        <p:nvSpPr>
          <p:cNvPr id="7" name="6 CuadroTexto"/>
          <p:cNvSpPr txBox="1"/>
          <p:nvPr userDrawn="1"/>
        </p:nvSpPr>
        <p:spPr>
          <a:xfrm>
            <a:off x="5940152" y="6309320"/>
            <a:ext cx="2971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Dra. Maricela Quintana López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4FDDF-E93E-49B0-8C44-E4BED736E456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065A3-0A8C-4955-B30A-8AFAFCFA6D05}" type="slidenum">
              <a:rPr lang="es-MX" smtClean="0"/>
              <a:t>‹#›</a:t>
            </a:fld>
            <a:endParaRPr lang="es-MX"/>
          </a:p>
        </p:txBody>
      </p:sp>
      <p:sp>
        <p:nvSpPr>
          <p:cNvPr id="10" name="9 Rectángulo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Elipse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Elipse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CuadroTexto"/>
          <p:cNvSpPr txBox="1"/>
          <p:nvPr userDrawn="1"/>
        </p:nvSpPr>
        <p:spPr>
          <a:xfrm>
            <a:off x="5940152" y="6309320"/>
            <a:ext cx="2971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Dra. Maricela Quintana López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4FDDF-E93E-49B0-8C44-E4BED736E456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065A3-0A8C-4955-B30A-8AFAFCFA6D05}" type="slidenum">
              <a:rPr lang="es-MX" smtClean="0"/>
              <a:t>‹#›</a:t>
            </a:fld>
            <a:endParaRPr lang="es-MX"/>
          </a:p>
        </p:txBody>
      </p:sp>
      <p:sp>
        <p:nvSpPr>
          <p:cNvPr id="8" name="7 CuadroTexto"/>
          <p:cNvSpPr txBox="1"/>
          <p:nvPr userDrawn="1"/>
        </p:nvSpPr>
        <p:spPr>
          <a:xfrm>
            <a:off x="5940152" y="6309320"/>
            <a:ext cx="2971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Dra. Maricela Quintana López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4FDDF-E93E-49B0-8C44-E4BED736E456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065A3-0A8C-4955-B30A-8AFAFCFA6D05}" type="slidenum">
              <a:rPr lang="es-MX" smtClean="0"/>
              <a:t>‹#›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4FDDF-E93E-49B0-8C44-E4BED736E456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065A3-0A8C-4955-B30A-8AFAFCFA6D05}" type="slidenum">
              <a:rPr lang="es-MX" smtClean="0"/>
              <a:t>‹#›</a:t>
            </a:fld>
            <a:endParaRPr lang="es-MX"/>
          </a:p>
        </p:txBody>
      </p:sp>
      <p:sp>
        <p:nvSpPr>
          <p:cNvPr id="6" name="5 CuadroTexto"/>
          <p:cNvSpPr txBox="1"/>
          <p:nvPr userDrawn="1"/>
        </p:nvSpPr>
        <p:spPr>
          <a:xfrm>
            <a:off x="5940152" y="6309320"/>
            <a:ext cx="2971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Dra. Maricela Quintana López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4FDDF-E93E-49B0-8C44-E4BED736E456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065A3-0A8C-4955-B30A-8AFAFCFA6D05}" type="slidenum">
              <a:rPr lang="es-MX" smtClean="0"/>
              <a:t>‹#›</a:t>
            </a:fld>
            <a:endParaRPr lang="es-MX"/>
          </a:p>
        </p:txBody>
      </p:sp>
      <p:sp>
        <p:nvSpPr>
          <p:cNvPr id="6" name="5 Rectángulo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6 CuadroTexto"/>
          <p:cNvSpPr txBox="1"/>
          <p:nvPr userDrawn="1"/>
        </p:nvSpPr>
        <p:spPr>
          <a:xfrm>
            <a:off x="5940152" y="6309320"/>
            <a:ext cx="2971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Dra. Maricela Quintana López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4FDDF-E93E-49B0-8C44-E4BED736E456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065A3-0A8C-4955-B30A-8AFAFCFA6D05}" type="slidenum">
              <a:rPr lang="es-MX" smtClean="0"/>
              <a:t>‹#›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4FDDF-E93E-49B0-8C44-E4BED736E456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065A3-0A8C-4955-B30A-8AFAFCFA6D05}" type="slidenum">
              <a:rPr lang="es-MX" smtClean="0"/>
              <a:t>‹#›</a:t>
            </a:fld>
            <a:endParaRPr lang="es-MX"/>
          </a:p>
        </p:txBody>
      </p:sp>
      <p:sp>
        <p:nvSpPr>
          <p:cNvPr id="8" name="7 Rectángulo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s-ES"/>
              <a:t>Haga clic en el icono para agregar una imagen</a:t>
            </a:r>
            <a:endParaRPr kumimoji="0" lang="en-US" dirty="0"/>
          </a:p>
        </p:txBody>
      </p:sp>
      <p:sp>
        <p:nvSpPr>
          <p:cNvPr id="9" name="8 Proceso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Proceso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ircular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Elipse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Anillo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4 Marcador de título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9" name="8 Marcador de texto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  <a:p>
            <a:pPr lvl="1" eaLnBrk="1" latinLnBrk="0" hangingPunct="1"/>
            <a:r>
              <a:rPr kumimoji="0" lang="es-ES"/>
              <a:t>Segundo nivel</a:t>
            </a:r>
          </a:p>
          <a:p>
            <a:pPr lvl="2" eaLnBrk="1" latinLnBrk="0" hangingPunct="1"/>
            <a:r>
              <a:rPr kumimoji="0" lang="es-ES"/>
              <a:t>Tercer nivel</a:t>
            </a:r>
          </a:p>
          <a:p>
            <a:pPr lvl="3" eaLnBrk="1" latinLnBrk="0" hangingPunct="1"/>
            <a:r>
              <a:rPr kumimoji="0" lang="es-ES"/>
              <a:t>Cuarto nivel</a:t>
            </a:r>
          </a:p>
          <a:p>
            <a:pPr lvl="4" eaLnBrk="1" latinLnBrk="0" hangingPunct="1"/>
            <a:r>
              <a:rPr kumimoji="0" lang="es-ES"/>
              <a:t>Quinto nivel</a:t>
            </a:r>
            <a:endParaRPr kumimoji="0" lang="en-US"/>
          </a:p>
        </p:txBody>
      </p:sp>
      <p:sp>
        <p:nvSpPr>
          <p:cNvPr id="24" name="23 Marcador de fecha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46C4FDDF-E93E-49B0-8C44-E4BED736E456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s-MX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C46065A3-0A8C-4955-B30A-8AFAFCFA6D05}" type="slidenum">
              <a:rPr lang="es-MX" smtClean="0"/>
              <a:t>‹#›</a:t>
            </a:fld>
            <a:endParaRPr lang="es-MX"/>
          </a:p>
        </p:txBody>
      </p:sp>
      <p:sp>
        <p:nvSpPr>
          <p:cNvPr id="15" name="14 Rectángulo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gif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4211960" y="6187616"/>
            <a:ext cx="4680520" cy="6703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>
          <a:xfrm>
            <a:off x="3907296" y="4410089"/>
            <a:ext cx="4121088" cy="734888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s-MX" sz="2800" dirty="0">
                <a:solidFill>
                  <a:srgbClr val="00B050"/>
                </a:solidFill>
              </a:rPr>
              <a:t>Lenguaje de programación</a:t>
            </a:r>
          </a:p>
          <a:p>
            <a:pPr marL="0" indent="0" algn="ctr">
              <a:buNone/>
              <a:defRPr/>
            </a:pPr>
            <a:r>
              <a:rPr lang="es-MX" sz="3600" b="1" dirty="0">
                <a:solidFill>
                  <a:srgbClr val="00B050"/>
                </a:solidFill>
              </a:rPr>
              <a:t>PROLOG</a:t>
            </a:r>
            <a:endParaRPr lang="es-ES" sz="3600" b="1" dirty="0">
              <a:solidFill>
                <a:srgbClr val="00B050"/>
              </a:solidFill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1331640" y="1631702"/>
            <a:ext cx="734481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dirty="0">
                <a:solidFill>
                  <a:schemeClr val="tx2">
                    <a:lumMod val="75000"/>
                  </a:schemeClr>
                </a:solidFill>
              </a:rPr>
              <a:t>Centro Universitario </a:t>
            </a:r>
            <a:r>
              <a:rPr lang="es-MX" sz="3600" baseline="0" dirty="0">
                <a:solidFill>
                  <a:schemeClr val="tx2">
                    <a:lumMod val="75000"/>
                  </a:schemeClr>
                </a:solidFill>
              </a:rPr>
              <a:t>Valle de México</a:t>
            </a:r>
          </a:p>
          <a:p>
            <a:endParaRPr lang="es-MX" sz="2800" baseline="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7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260648"/>
            <a:ext cx="1224136" cy="1035269"/>
          </a:xfrm>
          <a:prstGeom prst="rect">
            <a:avLst/>
          </a:prstGeom>
        </p:spPr>
      </p:pic>
      <p:sp>
        <p:nvSpPr>
          <p:cNvPr id="11" name="10 Rectángulo"/>
          <p:cNvSpPr/>
          <p:nvPr/>
        </p:nvSpPr>
        <p:spPr>
          <a:xfrm>
            <a:off x="1322220" y="2278613"/>
            <a:ext cx="712150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2800" b="1" cap="none" spc="0" dirty="0">
                <a:ln w="1905"/>
                <a:solidFill>
                  <a:schemeClr val="accent3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Ingeniería en Sistemas y Comunicaciones</a:t>
            </a: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>
          <a:xfrm>
            <a:off x="1052264" y="2924944"/>
            <a:ext cx="7696200" cy="86409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s-ES" sz="2800" b="1" dirty="0"/>
          </a:p>
          <a:p>
            <a:pPr algn="ctr"/>
            <a:r>
              <a:rPr lang="es-ES" sz="3600" dirty="0">
                <a:solidFill>
                  <a:schemeClr val="tx1"/>
                </a:solidFill>
              </a:rPr>
              <a:t>LÓGICA MATEMÁTICA</a:t>
            </a:r>
          </a:p>
        </p:txBody>
      </p:sp>
      <p:grpSp>
        <p:nvGrpSpPr>
          <p:cNvPr id="13" name="12 Grupo"/>
          <p:cNvGrpSpPr/>
          <p:nvPr/>
        </p:nvGrpSpPr>
        <p:grpSpPr>
          <a:xfrm>
            <a:off x="4771931" y="5661248"/>
            <a:ext cx="3558987" cy="760147"/>
            <a:chOff x="6062859" y="5619803"/>
            <a:chExt cx="3558987" cy="523978"/>
          </a:xfrm>
          <a:solidFill>
            <a:schemeClr val="bg1"/>
          </a:solidFill>
        </p:grpSpPr>
        <p:sp>
          <p:nvSpPr>
            <p:cNvPr id="14" name="13 CuadroTexto"/>
            <p:cNvSpPr txBox="1"/>
            <p:nvPr userDrawn="1"/>
          </p:nvSpPr>
          <p:spPr>
            <a:xfrm>
              <a:off x="6062859" y="5867980"/>
              <a:ext cx="3558987" cy="275801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s-MX" sz="2000" dirty="0"/>
                <a:t>Dra. Maricela</a:t>
              </a:r>
              <a:r>
                <a:rPr lang="es-MX" sz="2000" baseline="0" dirty="0"/>
                <a:t> Quintana López</a:t>
              </a:r>
              <a:endParaRPr lang="es-MX" sz="2000" dirty="0"/>
            </a:p>
          </p:txBody>
        </p:sp>
        <p:sp>
          <p:nvSpPr>
            <p:cNvPr id="15" name="14 CuadroTexto"/>
            <p:cNvSpPr txBox="1"/>
            <p:nvPr userDrawn="1"/>
          </p:nvSpPr>
          <p:spPr>
            <a:xfrm>
              <a:off x="6078952" y="5619803"/>
              <a:ext cx="1872629" cy="275801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s-MX" sz="2000" dirty="0"/>
                <a:t>Elaborado por:</a:t>
              </a:r>
            </a:p>
          </p:txBody>
        </p:sp>
      </p:grpSp>
      <p:cxnSp>
        <p:nvCxnSpPr>
          <p:cNvPr id="16" name="15 Conector recto"/>
          <p:cNvCxnSpPr/>
          <p:nvPr/>
        </p:nvCxnSpPr>
        <p:spPr>
          <a:xfrm>
            <a:off x="0" y="4149080"/>
            <a:ext cx="9144000" cy="0"/>
          </a:xfrm>
          <a:prstGeom prst="line">
            <a:avLst/>
          </a:prstGeom>
          <a:ln w="76200" cmpd="dbl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3 Rectángulo"/>
          <p:cNvSpPr/>
          <p:nvPr/>
        </p:nvSpPr>
        <p:spPr>
          <a:xfrm>
            <a:off x="4603676" y="5517232"/>
            <a:ext cx="4540324" cy="13407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bg1"/>
              </a:solidFill>
            </a:endParaRPr>
          </a:p>
        </p:txBody>
      </p:sp>
      <p:sp>
        <p:nvSpPr>
          <p:cNvPr id="17" name="CuadroTexto 1">
            <a:extLst>
              <a:ext uri="{FF2B5EF4-FFF2-40B4-BE49-F238E27FC236}">
                <a16:creationId xmlns:a16="http://schemas.microsoft.com/office/drawing/2014/main" id="{8319231F-5B15-4AD2-8F0A-AA99E1E230ED}"/>
              </a:ext>
            </a:extLst>
          </p:cNvPr>
          <p:cNvSpPr txBox="1"/>
          <p:nvPr/>
        </p:nvSpPr>
        <p:spPr>
          <a:xfrm>
            <a:off x="5957631" y="6439940"/>
            <a:ext cx="13385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b="1" dirty="0"/>
              <a:t>Julio 2018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F91FF90D-D0FD-4B78-9A44-6109A7C5F0B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47" t="24074" r="1247" b="30449"/>
          <a:stretch/>
        </p:blipFill>
        <p:spPr>
          <a:xfrm>
            <a:off x="7055867" y="13233"/>
            <a:ext cx="1980629" cy="1319228"/>
          </a:xfrm>
          <a:prstGeom prst="rect">
            <a:avLst/>
          </a:prstGeom>
        </p:spPr>
      </p:pic>
      <p:pic>
        <p:nvPicPr>
          <p:cNvPr id="1026" name="Picture 2" descr="Resultado de imagen para PROLOG">
            <a:extLst>
              <a:ext uri="{FF2B5EF4-FFF2-40B4-BE49-F238E27FC236}">
                <a16:creationId xmlns:a16="http://schemas.microsoft.com/office/drawing/2014/main" id="{E2542110-9405-4FA5-8929-86FA4937A7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5613" y="4525464"/>
            <a:ext cx="2171683" cy="1788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59756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Orígenes</a:t>
            </a:r>
            <a:endParaRPr lang="es-ES" dirty="0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MX" dirty="0"/>
              <a:t>De forma paralela a mediados del siglo XX se desarrollan las computadoras.</a:t>
            </a:r>
          </a:p>
          <a:p>
            <a:endParaRPr lang="es-MX" sz="1800" dirty="0"/>
          </a:p>
          <a:p>
            <a:r>
              <a:rPr lang="es-MX" dirty="0"/>
              <a:t>                          Alan Turing</a:t>
            </a:r>
          </a:p>
          <a:p>
            <a:pPr lvl="1"/>
            <a:r>
              <a:rPr lang="es-MX" dirty="0"/>
              <a:t>                  ¿Pueden las máquinas pensar?</a:t>
            </a:r>
          </a:p>
          <a:p>
            <a:endParaRPr lang="es-MX" dirty="0"/>
          </a:p>
          <a:p>
            <a:r>
              <a:rPr lang="es-MX" dirty="0"/>
              <a:t>Inteligencia Artificial</a:t>
            </a:r>
          </a:p>
          <a:p>
            <a:r>
              <a:rPr lang="es-MX" dirty="0"/>
              <a:t>5ª Generación de Computadoras</a:t>
            </a:r>
          </a:p>
          <a:p>
            <a:pPr lvl="1"/>
            <a:r>
              <a:rPr lang="es-MX" dirty="0"/>
              <a:t>PROLOG</a:t>
            </a:r>
            <a:endParaRPr lang="es-E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1055" y="2715411"/>
            <a:ext cx="1350825" cy="1217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http://www.dineroenimagen.com/media/dinero/styles/gallerie/public/images/2013/11/inteligenciaa-esp1.jpg?itok=RTm7MEW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3933056"/>
            <a:ext cx="1536170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4506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MX" sz="3600" dirty="0"/>
              <a:t>PROLOG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s-MX" sz="2800" dirty="0" err="1"/>
              <a:t>PROgramming</a:t>
            </a:r>
            <a:r>
              <a:rPr lang="es-MX" sz="2800" dirty="0"/>
              <a:t> </a:t>
            </a:r>
            <a:r>
              <a:rPr lang="es-MX" sz="2800" dirty="0" err="1"/>
              <a:t>LOGic</a:t>
            </a:r>
            <a:endParaRPr lang="es-MX" sz="2800" dirty="0"/>
          </a:p>
          <a:p>
            <a:r>
              <a:rPr lang="es-MX" sz="2800" dirty="0"/>
              <a:t>Surgió a principios de 1970.</a:t>
            </a:r>
          </a:p>
          <a:p>
            <a:r>
              <a:rPr lang="es-MX" sz="2800" dirty="0"/>
              <a:t>Su creación fue motivada por la necesidad de los investigadores de Inteligencia Artificial y sus ramas:</a:t>
            </a:r>
          </a:p>
          <a:p>
            <a:pPr lvl="1"/>
            <a:r>
              <a:rPr lang="es-MX" sz="2800" dirty="0"/>
              <a:t>Computación Simbólica</a:t>
            </a:r>
          </a:p>
          <a:p>
            <a:pPr lvl="1"/>
            <a:r>
              <a:rPr lang="es-MX" sz="2800" dirty="0"/>
              <a:t>Prueba de Teoremas</a:t>
            </a:r>
          </a:p>
          <a:p>
            <a:pPr lvl="1"/>
            <a:r>
              <a:rPr lang="es-MX" sz="2800" dirty="0"/>
              <a:t>Sistemas Basados en reglas</a:t>
            </a:r>
          </a:p>
          <a:p>
            <a:pPr lvl="1"/>
            <a:r>
              <a:rPr lang="es-MX" sz="2800" dirty="0"/>
              <a:t>Procesamiento de lenguaje Natural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5756215" y="3645024"/>
            <a:ext cx="3177473" cy="95410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s-MX" sz="2800" dirty="0"/>
              <a:t>5ª Generación  de </a:t>
            </a:r>
          </a:p>
          <a:p>
            <a:pPr algn="ctr"/>
            <a:r>
              <a:rPr lang="es-MX" sz="2800" dirty="0"/>
              <a:t>Computadoras</a:t>
            </a:r>
            <a:endParaRPr lang="es-ES" sz="2800" dirty="0"/>
          </a:p>
        </p:txBody>
      </p:sp>
    </p:spTree>
    <p:extLst>
      <p:ext uri="{BB962C8B-B14F-4D97-AF65-F5344CB8AC3E}">
        <p14:creationId xmlns:p14="http://schemas.microsoft.com/office/powerpoint/2010/main" val="3867587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/>
              <a:t>PROLOG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1291208" y="3789040"/>
            <a:ext cx="7169224" cy="2686771"/>
          </a:xfrm>
        </p:spPr>
        <p:txBody>
          <a:bodyPr>
            <a:normAutofit/>
          </a:bodyPr>
          <a:lstStyle/>
          <a:p>
            <a:r>
              <a:rPr lang="es-MX" sz="2800" dirty="0"/>
              <a:t>Alain </a:t>
            </a:r>
            <a:r>
              <a:rPr lang="es-MX" sz="2800" dirty="0" err="1"/>
              <a:t>Colmerauer</a:t>
            </a:r>
            <a:r>
              <a:rPr lang="es-MX" sz="2800" dirty="0"/>
              <a:t>    y    </a:t>
            </a:r>
            <a:r>
              <a:rPr lang="es-MX" sz="2800" dirty="0" err="1"/>
              <a:t>Philippe</a:t>
            </a:r>
            <a:r>
              <a:rPr lang="es-MX" sz="2800" dirty="0"/>
              <a:t> </a:t>
            </a:r>
            <a:r>
              <a:rPr lang="es-MX" sz="2800" dirty="0" err="1"/>
              <a:t>Roussel</a:t>
            </a:r>
            <a:endParaRPr lang="es-MX" sz="2800" dirty="0"/>
          </a:p>
          <a:p>
            <a:r>
              <a:rPr lang="es-MX" sz="2800" dirty="0"/>
              <a:t>Lenguaje de Programación Lógica de propósito general.</a:t>
            </a:r>
          </a:p>
          <a:p>
            <a:r>
              <a:rPr lang="es-MX" dirty="0"/>
              <a:t>Raíces en la lógica de primer orden, o lógica de predicados.</a:t>
            </a:r>
            <a:endParaRPr lang="es-MX" sz="2800" dirty="0"/>
          </a:p>
          <a:p>
            <a:endParaRPr lang="es-MX" sz="2800" dirty="0"/>
          </a:p>
        </p:txBody>
      </p:sp>
      <p:pic>
        <p:nvPicPr>
          <p:cNvPr id="5" name="Picture 2" descr="http://knuth.luther.edu/~leekent/PL/_images/alainboitsma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9380" y="1196752"/>
            <a:ext cx="1892540" cy="2374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static9.viadeo-static.com/servlet/photo?memberId=00211705292jstq4&amp;height=185&amp;width=140&amp;ts=139886691900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194179"/>
            <a:ext cx="1800200" cy="2378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1209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116632"/>
            <a:ext cx="7498080" cy="1143000"/>
          </a:xfrm>
        </p:spPr>
        <p:txBody>
          <a:bodyPr>
            <a:normAutofit/>
          </a:bodyPr>
          <a:lstStyle/>
          <a:p>
            <a:pPr algn="ctr"/>
            <a:r>
              <a:rPr lang="es-MX" sz="4000" dirty="0"/>
              <a:t>PROLOG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1280864" y="1124744"/>
            <a:ext cx="7467600" cy="4873752"/>
          </a:xfrm>
        </p:spPr>
        <p:txBody>
          <a:bodyPr>
            <a:normAutofit/>
          </a:bodyPr>
          <a:lstStyle/>
          <a:p>
            <a:r>
              <a:rPr lang="es-MX" dirty="0"/>
              <a:t>Se conocen como lenguajes basados en reglas.</a:t>
            </a:r>
          </a:p>
          <a:p>
            <a:r>
              <a:rPr lang="es-MX" dirty="0"/>
              <a:t>Al ejecutar las declaraciones lógicas del programa, se crea un conjunto con todas las posibles soluciones al problema que se especifica.</a:t>
            </a:r>
          </a:p>
        </p:txBody>
      </p:sp>
      <p:grpSp>
        <p:nvGrpSpPr>
          <p:cNvPr id="11" name="10 Grupo"/>
          <p:cNvGrpSpPr/>
          <p:nvPr/>
        </p:nvGrpSpPr>
        <p:grpSpPr>
          <a:xfrm>
            <a:off x="1856928" y="4221088"/>
            <a:ext cx="4392488" cy="1872208"/>
            <a:chOff x="1691680" y="4365104"/>
            <a:chExt cx="4392488" cy="1872208"/>
          </a:xfrm>
        </p:grpSpPr>
        <p:sp>
          <p:nvSpPr>
            <p:cNvPr id="4" name="3 Disco magnético"/>
            <p:cNvSpPr/>
            <p:nvPr/>
          </p:nvSpPr>
          <p:spPr>
            <a:xfrm>
              <a:off x="1691680" y="5373216"/>
              <a:ext cx="1224136" cy="864096"/>
            </a:xfrm>
            <a:prstGeom prst="flowChartMagneticDisk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b="1" dirty="0">
                  <a:solidFill>
                    <a:schemeClr val="tx1"/>
                  </a:solidFill>
                </a:rPr>
                <a:t>Hechos</a:t>
              </a:r>
              <a:endParaRPr lang="es-ES" b="1" dirty="0">
                <a:solidFill>
                  <a:schemeClr val="tx1"/>
                </a:solidFill>
              </a:endParaRPr>
            </a:p>
          </p:txBody>
        </p:sp>
        <p:sp>
          <p:nvSpPr>
            <p:cNvPr id="5" name="4 Disco magnético"/>
            <p:cNvSpPr/>
            <p:nvPr/>
          </p:nvSpPr>
          <p:spPr>
            <a:xfrm>
              <a:off x="1691680" y="4365104"/>
              <a:ext cx="1224136" cy="864096"/>
            </a:xfrm>
            <a:prstGeom prst="flowChartMagneticDisk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b="1" dirty="0">
                  <a:solidFill>
                    <a:schemeClr val="tx1"/>
                  </a:solidFill>
                </a:rPr>
                <a:t>Reglas</a:t>
              </a:r>
              <a:endParaRPr lang="es-ES" b="1" dirty="0">
                <a:solidFill>
                  <a:schemeClr val="tx1"/>
                </a:solidFill>
              </a:endParaRPr>
            </a:p>
          </p:txBody>
        </p:sp>
        <p:sp>
          <p:nvSpPr>
            <p:cNvPr id="6" name="5 Rectángulo redondeado"/>
            <p:cNvSpPr/>
            <p:nvPr/>
          </p:nvSpPr>
          <p:spPr>
            <a:xfrm>
              <a:off x="3851920" y="4365104"/>
              <a:ext cx="2232248" cy="187220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dirty="0"/>
            </a:p>
            <a:p>
              <a:pPr algn="ctr"/>
              <a:endParaRPr lang="es-MX" dirty="0"/>
            </a:p>
            <a:p>
              <a:pPr algn="ctr"/>
              <a:endParaRPr lang="es-MX" dirty="0"/>
            </a:p>
            <a:p>
              <a:pPr algn="ctr"/>
              <a:endParaRPr lang="es-MX" dirty="0"/>
            </a:p>
            <a:p>
              <a:pPr algn="ctr"/>
              <a:endParaRPr lang="es-MX" dirty="0"/>
            </a:p>
            <a:p>
              <a:pPr algn="ctr"/>
              <a:r>
                <a:rPr lang="es-MX" b="1" dirty="0">
                  <a:solidFill>
                    <a:schemeClr val="tx1"/>
                  </a:solidFill>
                </a:rPr>
                <a:t>Máquina de Inferencia</a:t>
              </a:r>
              <a:endParaRPr lang="es-ES" b="1" dirty="0">
                <a:solidFill>
                  <a:schemeClr val="tx1"/>
                </a:solidFill>
              </a:endParaRPr>
            </a:p>
          </p:txBody>
        </p:sp>
        <p:pic>
          <p:nvPicPr>
            <p:cNvPr id="6148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34619" y="4427218"/>
              <a:ext cx="1466850" cy="1257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8" name="7 Conector recto de flecha"/>
            <p:cNvCxnSpPr>
              <a:stCxn id="5" idx="4"/>
            </p:cNvCxnSpPr>
            <p:nvPr/>
          </p:nvCxnSpPr>
          <p:spPr>
            <a:xfrm>
              <a:off x="2915816" y="4797152"/>
              <a:ext cx="936104" cy="0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11 Conector recto de flecha"/>
            <p:cNvCxnSpPr>
              <a:stCxn id="4" idx="4"/>
            </p:cNvCxnSpPr>
            <p:nvPr/>
          </p:nvCxnSpPr>
          <p:spPr>
            <a:xfrm>
              <a:off x="2915816" y="5805264"/>
              <a:ext cx="936104" cy="0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13 Conector recto de flecha"/>
          <p:cNvCxnSpPr>
            <a:stCxn id="6" idx="3"/>
          </p:cNvCxnSpPr>
          <p:nvPr/>
        </p:nvCxnSpPr>
        <p:spPr>
          <a:xfrm>
            <a:off x="6249416" y="5157192"/>
            <a:ext cx="792088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CuadroTexto"/>
          <p:cNvSpPr txBox="1"/>
          <p:nvPr/>
        </p:nvSpPr>
        <p:spPr>
          <a:xfrm>
            <a:off x="7041504" y="4941168"/>
            <a:ext cx="1510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/>
              <a:t>Resultados</a:t>
            </a:r>
            <a:endParaRPr lang="es-ES" b="1" dirty="0"/>
          </a:p>
        </p:txBody>
      </p:sp>
    </p:spTree>
    <p:extLst>
      <p:ext uri="{BB962C8B-B14F-4D97-AF65-F5344CB8AC3E}">
        <p14:creationId xmlns:p14="http://schemas.microsoft.com/office/powerpoint/2010/main" val="714117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/>
              <a:t>PROLOG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MX" dirty="0"/>
              <a:t>Basado en la lógica de predicados</a:t>
            </a:r>
          </a:p>
          <a:p>
            <a:pPr lvl="1"/>
            <a:r>
              <a:rPr lang="es-MX" dirty="0"/>
              <a:t>Partiendo de la lógica proposicional</a:t>
            </a:r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pPr lvl="1"/>
            <a:endParaRPr lang="es-ES" dirty="0"/>
          </a:p>
        </p:txBody>
      </p:sp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8672886"/>
              </p:ext>
            </p:extLst>
          </p:nvPr>
        </p:nvGraphicFramePr>
        <p:xfrm>
          <a:off x="1331640" y="2702049"/>
          <a:ext cx="7128792" cy="3103215"/>
        </p:xfrm>
        <a:graphic>
          <a:graphicData uri="http://schemas.openxmlformats.org/drawingml/2006/table">
            <a:tbl>
              <a:tblPr/>
              <a:tblGrid>
                <a:gridCol w="20090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164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0324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35449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Mamífero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4815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Animal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Proposición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Valor de Verdad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4815">
                <a:tc>
                  <a:txBody>
                    <a:bodyPr/>
                    <a:lstStyle/>
                    <a:p>
                      <a:pPr algn="l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Pato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P: Pato es Mamífero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FALSO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4815">
                <a:tc>
                  <a:txBody>
                    <a:bodyPr/>
                    <a:lstStyle/>
                    <a:p>
                      <a:pPr algn="l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Gato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G: Gato es Mamífero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VERDADERO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4815">
                <a:tc>
                  <a:txBody>
                    <a:bodyPr/>
                    <a:lstStyle/>
                    <a:p>
                      <a:pPr algn="l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Perro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M: Perro es Mamífero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VERDADERO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64815">
                <a:tc>
                  <a:txBody>
                    <a:bodyPr/>
                    <a:lstStyle/>
                    <a:p>
                      <a:pPr algn="l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Serpiente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S: Pez es Mamífero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FALSO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64815">
                <a:tc>
                  <a:txBody>
                    <a:bodyPr/>
                    <a:lstStyle/>
                    <a:p>
                      <a:pPr algn="l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Conejo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C: Conejo es Mamífero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VERDADERO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9424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/>
              <a:t>PROLOG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1259632" y="1435568"/>
            <a:ext cx="8064896" cy="4873752"/>
          </a:xfrm>
        </p:spPr>
        <p:txBody>
          <a:bodyPr/>
          <a:lstStyle/>
          <a:p>
            <a:r>
              <a:rPr lang="es-MX" sz="3200" dirty="0"/>
              <a:t>El predicado común de las oraciones es: </a:t>
            </a:r>
            <a:r>
              <a:rPr lang="es-MX" sz="3200" dirty="0" err="1"/>
              <a:t>EsMamífero</a:t>
            </a:r>
            <a:endParaRPr lang="es-MX" sz="3200" dirty="0"/>
          </a:p>
          <a:p>
            <a:r>
              <a:rPr lang="es-MX" sz="3200" dirty="0"/>
              <a:t>Lo utilizamos con una variable</a:t>
            </a:r>
          </a:p>
          <a:p>
            <a:r>
              <a:rPr lang="es-MX" sz="3200" dirty="0" err="1"/>
              <a:t>EsMamífero</a:t>
            </a:r>
            <a:r>
              <a:rPr lang="es-MX" sz="3200" dirty="0"/>
              <a:t>(X)</a:t>
            </a:r>
          </a:p>
          <a:p>
            <a:pPr lvl="1"/>
            <a:r>
              <a:rPr lang="es-MX" sz="2800" dirty="0" err="1"/>
              <a:t>Asi</a:t>
            </a:r>
            <a:r>
              <a:rPr lang="es-MX" sz="2800" dirty="0"/>
              <a:t> X puede tomar  valores como</a:t>
            </a:r>
          </a:p>
          <a:p>
            <a:pPr lvl="2"/>
            <a:r>
              <a:rPr lang="es-MX" sz="2800" dirty="0"/>
              <a:t>Gato</a:t>
            </a:r>
          </a:p>
          <a:p>
            <a:pPr lvl="2"/>
            <a:r>
              <a:rPr lang="es-MX" sz="2800" dirty="0"/>
              <a:t>Perro</a:t>
            </a:r>
          </a:p>
          <a:p>
            <a:pPr lvl="2"/>
            <a:r>
              <a:rPr lang="es-MX" sz="2800" dirty="0"/>
              <a:t>Conejo</a:t>
            </a:r>
          </a:p>
          <a:p>
            <a:pPr lvl="2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481032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3600" dirty="0"/>
              <a:t>Hechos</a:t>
            </a:r>
            <a:endParaRPr lang="es-ES" sz="3600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MX" dirty="0"/>
              <a:t>Así podemos establecer los hechos</a:t>
            </a:r>
          </a:p>
          <a:p>
            <a:r>
              <a:rPr lang="es-MX" dirty="0" err="1"/>
              <a:t>EsMamífero</a:t>
            </a:r>
            <a:r>
              <a:rPr lang="es-MX" dirty="0"/>
              <a:t>(Conejo)</a:t>
            </a:r>
          </a:p>
          <a:p>
            <a:r>
              <a:rPr lang="es-MX" dirty="0" err="1"/>
              <a:t>EsMamífero</a:t>
            </a:r>
            <a:r>
              <a:rPr lang="es-MX" dirty="0"/>
              <a:t>(Perro)</a:t>
            </a:r>
          </a:p>
          <a:p>
            <a:r>
              <a:rPr lang="es-MX" dirty="0" err="1"/>
              <a:t>EsMamífero</a:t>
            </a:r>
            <a:r>
              <a:rPr lang="es-MX" dirty="0"/>
              <a:t>(Gato)</a:t>
            </a:r>
          </a:p>
          <a:p>
            <a:endParaRPr lang="es-MX" dirty="0"/>
          </a:p>
          <a:p>
            <a:r>
              <a:rPr lang="es-MX" dirty="0"/>
              <a:t>y después preguntar </a:t>
            </a:r>
            <a:r>
              <a:rPr lang="es-MX" dirty="0" err="1"/>
              <a:t>EsMamífero</a:t>
            </a:r>
            <a:r>
              <a:rPr lang="es-MX" dirty="0"/>
              <a:t>(X) y</a:t>
            </a:r>
          </a:p>
          <a:p>
            <a:r>
              <a:rPr lang="es-MX" dirty="0"/>
              <a:t>Los resultados, valores para X, mostrarían a Conejo, Perro y Gato.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30095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Reglas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MX" dirty="0"/>
              <a:t>Las reglas nos indican las condiciones que deben cumplirse para que se dispare la regla y arroje una condición.</a:t>
            </a:r>
          </a:p>
          <a:p>
            <a:r>
              <a:rPr lang="es-MX" dirty="0"/>
              <a:t>Ejemplo:</a:t>
            </a:r>
          </a:p>
          <a:p>
            <a:pPr lvl="1"/>
            <a:r>
              <a:rPr lang="es-MX" dirty="0"/>
              <a:t>Si es Mamífero entonces tiene patas y dientes</a:t>
            </a:r>
          </a:p>
          <a:p>
            <a:pPr lvl="1"/>
            <a:r>
              <a:rPr lang="es-MX" dirty="0"/>
              <a:t>Mamífero(X) </a:t>
            </a:r>
            <a:r>
              <a:rPr lang="es-MX" dirty="0">
                <a:sym typeface="Symbol"/>
              </a:rPr>
              <a:t>Patas(X), Dientes(X).</a:t>
            </a:r>
          </a:p>
          <a:p>
            <a:r>
              <a:rPr lang="es-MX" dirty="0">
                <a:sym typeface="Symbol"/>
              </a:rPr>
              <a:t>Si preguntamos Mamífero(Gato)</a:t>
            </a:r>
          </a:p>
          <a:p>
            <a:pPr lvl="1"/>
            <a:r>
              <a:rPr lang="es-MX" dirty="0">
                <a:sym typeface="Symbol"/>
              </a:rPr>
              <a:t>Nos dará como resultado: Patas(Gato), Dientes(Gato)</a:t>
            </a:r>
          </a:p>
        </p:txBody>
      </p:sp>
    </p:spTree>
    <p:extLst>
      <p:ext uri="{BB962C8B-B14F-4D97-AF65-F5344CB8AC3E}">
        <p14:creationId xmlns:p14="http://schemas.microsoft.com/office/powerpoint/2010/main" val="1906893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Software  SWI- PROLOG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MX" dirty="0"/>
              <a:t>Se puede bajar de la página</a:t>
            </a:r>
          </a:p>
          <a:p>
            <a:pPr lvl="1"/>
            <a:r>
              <a:rPr lang="es-MX" dirty="0"/>
              <a:t>www.swi-prolog.org</a:t>
            </a:r>
            <a:endParaRPr lang="es-E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4136" y="2713145"/>
            <a:ext cx="7812360" cy="22280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41531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3573" y="3087613"/>
            <a:ext cx="3771698" cy="3149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52872" y="283440"/>
            <a:ext cx="7467600" cy="576064"/>
          </a:xfrm>
        </p:spPr>
        <p:txBody>
          <a:bodyPr>
            <a:normAutofit fontScale="90000"/>
          </a:bodyPr>
          <a:lstStyle/>
          <a:p>
            <a:r>
              <a:rPr lang="es-MX" dirty="0"/>
              <a:t>SWI-PROLOG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1208856" y="1052736"/>
            <a:ext cx="7467600" cy="5233792"/>
          </a:xfrm>
        </p:spPr>
        <p:txBody>
          <a:bodyPr/>
          <a:lstStyle/>
          <a:p>
            <a:r>
              <a:rPr lang="es-MX" dirty="0"/>
              <a:t>Para ejecutarlo basta con escribir en la búsqueda la palabra PROLOG</a:t>
            </a:r>
          </a:p>
          <a:p>
            <a:r>
              <a:rPr lang="es-MX" dirty="0"/>
              <a:t>Alternativamente buscamos en la carpeta donde instalamos y damos clic</a:t>
            </a:r>
            <a:endParaRPr lang="es-E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4342" y="3645024"/>
            <a:ext cx="3295650" cy="201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Elipse"/>
          <p:cNvSpPr/>
          <p:nvPr/>
        </p:nvSpPr>
        <p:spPr>
          <a:xfrm>
            <a:off x="4355976" y="3068960"/>
            <a:ext cx="3888432" cy="50405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90771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E424955-A83C-497B-8D2A-945DBE54EC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034" y="548680"/>
            <a:ext cx="8606470" cy="5710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266425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SWI- PROLOG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MX" dirty="0"/>
              <a:t>Obtenemos la siguiente ventana</a:t>
            </a:r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334267"/>
            <a:ext cx="7920880" cy="2177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468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SWI-PROLOG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MX" dirty="0"/>
              <a:t>Los programas tienen extensión “.</a:t>
            </a:r>
            <a:r>
              <a:rPr lang="es-MX" dirty="0" err="1"/>
              <a:t>pl</a:t>
            </a:r>
            <a:r>
              <a:rPr lang="es-MX" dirty="0"/>
              <a:t>”</a:t>
            </a:r>
          </a:p>
          <a:p>
            <a:r>
              <a:rPr lang="es-MX" dirty="0"/>
              <a:t>Si damos doble clic en uno de ellos automáticamente se abre la consola para realizar las consultas.</a:t>
            </a:r>
          </a:p>
          <a:p>
            <a:r>
              <a:rPr lang="es-MX" dirty="0"/>
              <a:t>De lo contrario, usamos File </a:t>
            </a:r>
            <a:r>
              <a:rPr lang="es-MX" dirty="0">
                <a:sym typeface="Symbol"/>
              </a:rPr>
              <a:t> </a:t>
            </a:r>
            <a:r>
              <a:rPr lang="es-MX" dirty="0" err="1"/>
              <a:t>Edit</a:t>
            </a:r>
            <a:r>
              <a:rPr lang="es-MX" dirty="0"/>
              <a:t> y seleccionamos.</a:t>
            </a:r>
            <a:endParaRPr lang="es-E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2929" y="4935810"/>
            <a:ext cx="6505575" cy="173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797152"/>
            <a:ext cx="1990725" cy="200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28992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15616" y="-27384"/>
            <a:ext cx="7498080" cy="756777"/>
          </a:xfrm>
        </p:spPr>
        <p:txBody>
          <a:bodyPr/>
          <a:lstStyle/>
          <a:p>
            <a:r>
              <a:rPr lang="es-MX" dirty="0"/>
              <a:t>Programa en PROLOG</a:t>
            </a:r>
            <a:endParaRPr lang="es-E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412776"/>
            <a:ext cx="7972425" cy="494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9" name="18 Grupo"/>
          <p:cNvGrpSpPr/>
          <p:nvPr/>
        </p:nvGrpSpPr>
        <p:grpSpPr>
          <a:xfrm>
            <a:off x="1043608" y="764704"/>
            <a:ext cx="6931966" cy="1862171"/>
            <a:chOff x="323528" y="846749"/>
            <a:chExt cx="7652046" cy="1790163"/>
          </a:xfrm>
        </p:grpSpPr>
        <p:sp>
          <p:nvSpPr>
            <p:cNvPr id="4" name="3 Elipse"/>
            <p:cNvSpPr/>
            <p:nvPr/>
          </p:nvSpPr>
          <p:spPr>
            <a:xfrm>
              <a:off x="323528" y="2348880"/>
              <a:ext cx="432048" cy="288032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cxnSp>
          <p:nvCxnSpPr>
            <p:cNvPr id="6" name="5 Conector recto de flecha"/>
            <p:cNvCxnSpPr>
              <a:stCxn id="7" idx="1"/>
            </p:cNvCxnSpPr>
            <p:nvPr/>
          </p:nvCxnSpPr>
          <p:spPr>
            <a:xfrm flipH="1">
              <a:off x="755576" y="1031415"/>
              <a:ext cx="4770288" cy="1317465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6 CuadroTexto"/>
            <p:cNvSpPr txBox="1"/>
            <p:nvPr/>
          </p:nvSpPr>
          <p:spPr>
            <a:xfrm>
              <a:off x="5525864" y="846749"/>
              <a:ext cx="2449710" cy="369332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s-MX" dirty="0"/>
                <a:t>Comentarios de línea</a:t>
              </a:r>
              <a:endParaRPr lang="es-ES" dirty="0"/>
            </a:p>
          </p:txBody>
        </p:sp>
      </p:grpSp>
      <p:grpSp>
        <p:nvGrpSpPr>
          <p:cNvPr id="18" name="17 Grupo"/>
          <p:cNvGrpSpPr/>
          <p:nvPr/>
        </p:nvGrpSpPr>
        <p:grpSpPr>
          <a:xfrm>
            <a:off x="1035504" y="4005064"/>
            <a:ext cx="5480712" cy="1368152"/>
            <a:chOff x="467544" y="4005064"/>
            <a:chExt cx="5480712" cy="1368152"/>
          </a:xfrm>
        </p:grpSpPr>
        <p:sp>
          <p:nvSpPr>
            <p:cNvPr id="9" name="8 Elipse"/>
            <p:cNvSpPr/>
            <p:nvPr/>
          </p:nvSpPr>
          <p:spPr>
            <a:xfrm>
              <a:off x="467544" y="4005064"/>
              <a:ext cx="288032" cy="288032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1" name="10 Elipse"/>
            <p:cNvSpPr/>
            <p:nvPr/>
          </p:nvSpPr>
          <p:spPr>
            <a:xfrm>
              <a:off x="467544" y="5085184"/>
              <a:ext cx="288032" cy="288032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cxnSp>
          <p:nvCxnSpPr>
            <p:cNvPr id="12" name="11 Conector recto de flecha"/>
            <p:cNvCxnSpPr>
              <a:endCxn id="9" idx="6"/>
            </p:cNvCxnSpPr>
            <p:nvPr/>
          </p:nvCxnSpPr>
          <p:spPr>
            <a:xfrm flipH="1" flipV="1">
              <a:off x="755576" y="4149080"/>
              <a:ext cx="2592288" cy="144016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14 Conector recto de flecha"/>
            <p:cNvCxnSpPr>
              <a:endCxn id="11" idx="6"/>
            </p:cNvCxnSpPr>
            <p:nvPr/>
          </p:nvCxnSpPr>
          <p:spPr>
            <a:xfrm flipH="1">
              <a:off x="755576" y="4293096"/>
              <a:ext cx="2592288" cy="93610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16 CuadroTexto"/>
            <p:cNvSpPr txBox="1"/>
            <p:nvPr/>
          </p:nvSpPr>
          <p:spPr>
            <a:xfrm>
              <a:off x="3347864" y="4139788"/>
              <a:ext cx="2600392" cy="369332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s-MX" dirty="0"/>
                <a:t>Comentario de párrafo</a:t>
              </a:r>
              <a:endParaRPr lang="es-ES" dirty="0"/>
            </a:p>
          </p:txBody>
        </p:sp>
      </p:grpSp>
    </p:spTree>
    <p:extLst>
      <p:ext uri="{BB962C8B-B14F-4D97-AF65-F5344CB8AC3E}">
        <p14:creationId xmlns:p14="http://schemas.microsoft.com/office/powerpoint/2010/main" val="4026891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3FF5ED-0327-4CEA-950A-B83E0C822C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Archivo Nuevo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2172CF5-8D4F-4416-BE13-E02D59241C00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729461" y="1365172"/>
            <a:ext cx="4204227" cy="3622689"/>
          </a:xfrm>
          <a:prstGeom prst="rect">
            <a:avLst/>
          </a:prstGeo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B9F016B7-C71F-478F-B73A-B4FC1FEF81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59632" y="3785546"/>
            <a:ext cx="7674056" cy="2401894"/>
          </a:xfrm>
        </p:spPr>
        <p:txBody>
          <a:bodyPr/>
          <a:lstStyle/>
          <a:p>
            <a:r>
              <a:rPr lang="es-MX" dirty="0"/>
              <a:t>Se crea el archivo </a:t>
            </a:r>
          </a:p>
          <a:p>
            <a:pPr marL="82296" indent="0">
              <a:buNone/>
            </a:pPr>
            <a:r>
              <a:rPr lang="es-MX" dirty="0"/>
              <a:t>   familia.pl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AA3017-1F72-4CED-8CCA-2C5EAB4C40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5608" y="1450703"/>
            <a:ext cx="2533650" cy="20193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6C8530E-50AC-4EAF-8F04-9A538959BE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35608" y="5303404"/>
            <a:ext cx="4591050" cy="1181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1302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2695E43-D4DB-45DB-AEE4-CB925FC357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Hechos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5F01662-4637-475E-AD0A-3F5A93EEAD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35608" y="1124744"/>
            <a:ext cx="7498080" cy="5123656"/>
          </a:xfrm>
        </p:spPr>
        <p:txBody>
          <a:bodyPr>
            <a:normAutofit/>
          </a:bodyPr>
          <a:lstStyle/>
          <a:p>
            <a:r>
              <a:rPr lang="es-MX" dirty="0"/>
              <a:t>Los hechos son predicados que pueden ser utilizados en las reglas para hacer inferencias. </a:t>
            </a:r>
          </a:p>
          <a:p>
            <a:r>
              <a:rPr lang="es-MX" dirty="0"/>
              <a:t>El predicado debe ir en minúscula y termina en punto.</a:t>
            </a:r>
          </a:p>
          <a:p>
            <a:r>
              <a:rPr lang="es-MX" dirty="0"/>
              <a:t>Ejemplos</a:t>
            </a:r>
          </a:p>
          <a:p>
            <a:pPr marL="402336" lvl="1" indent="0">
              <a:buNone/>
            </a:pPr>
            <a:r>
              <a:rPr lang="es-MX" dirty="0"/>
              <a:t>hombre (</a:t>
            </a:r>
            <a:r>
              <a:rPr lang="es-MX" dirty="0" err="1"/>
              <a:t>eduardo</a:t>
            </a:r>
            <a:r>
              <a:rPr lang="es-MX" dirty="0"/>
              <a:t>).	mujer (maricela).</a:t>
            </a:r>
          </a:p>
          <a:p>
            <a:pPr marL="402336" lvl="1" indent="0">
              <a:buNone/>
            </a:pPr>
            <a:r>
              <a:rPr lang="es-MX" dirty="0"/>
              <a:t>hombre (</a:t>
            </a:r>
            <a:r>
              <a:rPr lang="es-MX" dirty="0" err="1"/>
              <a:t>carlos</a:t>
            </a:r>
            <a:r>
              <a:rPr lang="es-MX" dirty="0"/>
              <a:t>).	hombre (julio).</a:t>
            </a:r>
          </a:p>
          <a:p>
            <a:pPr marL="402336" lvl="1" indent="0">
              <a:buNone/>
            </a:pPr>
            <a:r>
              <a:rPr lang="es-MX" dirty="0"/>
              <a:t>mujer (</a:t>
            </a:r>
            <a:r>
              <a:rPr lang="es-MX" dirty="0" err="1"/>
              <a:t>gabriela</a:t>
            </a:r>
            <a:r>
              <a:rPr lang="es-MX" dirty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4201615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9557-76B1-4C9E-934E-EDDBAC6D08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Hechos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342A93-8E86-43E3-9717-D2A9BCDA15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Los predicados se deben agrupar por su tipo, en este caso hombres y mujeres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701F991-048C-429E-92A6-7D40C863E3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8903" y="2564904"/>
            <a:ext cx="3011489" cy="3535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9235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939EA7-D4E8-487D-8B32-9A5FE65A13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863705"/>
          </a:xfrm>
        </p:spPr>
        <p:txBody>
          <a:bodyPr/>
          <a:lstStyle/>
          <a:p>
            <a:r>
              <a:rPr lang="es-MX" dirty="0"/>
              <a:t>Compilar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22E102-9DB4-4243-9C92-73D5785BDC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35608" y="1268760"/>
            <a:ext cx="7498080" cy="4979640"/>
          </a:xfrm>
        </p:spPr>
        <p:txBody>
          <a:bodyPr/>
          <a:lstStyle/>
          <a:p>
            <a:r>
              <a:rPr lang="es-MX" dirty="0"/>
              <a:t>Para compilar, se va a la pestaña Compile y se elige Compile buffer.</a:t>
            </a:r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r>
              <a:rPr lang="es-MX" dirty="0"/>
              <a:t>Si no se ha guardado el programa en ese momento se le pregunta si lo guarda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A649363-4DDD-4BA7-8647-1E5BDE2346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1880" y="2337324"/>
            <a:ext cx="3307085" cy="181245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E578BF3-1D84-4DC0-8C93-B003720A36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03612" y="5085184"/>
            <a:ext cx="3428628" cy="1241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0162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4E1478-3028-4F4B-AB69-E37E7EBBBB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Compilar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10D679-D053-4D3B-9D91-3FCB757312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15618" y="1405082"/>
            <a:ext cx="7498080" cy="4800600"/>
          </a:xfrm>
        </p:spPr>
        <p:txBody>
          <a:bodyPr/>
          <a:lstStyle/>
          <a:p>
            <a:r>
              <a:rPr lang="es-MX" dirty="0"/>
              <a:t>Si todo va bien, saldrá la siguiente línea</a:t>
            </a:r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r>
              <a:rPr lang="es-MX" dirty="0"/>
              <a:t>Podemos entonces hacer preguntas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878C785-6F92-4655-90DE-DB3F7B5220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8535" y="2132856"/>
            <a:ext cx="6372225" cy="1933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4565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48480F-BC67-486B-A48A-19B59D6C8F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Inferencias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71E2E8-6550-4D8B-B5F7-33828243BC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616" y="1340768"/>
            <a:ext cx="7818072" cy="4830762"/>
          </a:xfrm>
        </p:spPr>
        <p:txBody>
          <a:bodyPr/>
          <a:lstStyle/>
          <a:p>
            <a:r>
              <a:rPr lang="es-MX" dirty="0"/>
              <a:t>¿es hombre maricela? ¿es mujer </a:t>
            </a:r>
            <a:r>
              <a:rPr lang="es-MX" dirty="0" err="1"/>
              <a:t>gabriela</a:t>
            </a:r>
            <a:r>
              <a:rPr lang="es-MX" dirty="0"/>
              <a:t>?</a:t>
            </a:r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r>
              <a:rPr lang="es-MX" dirty="0"/>
              <a:t>¿Quiénes son mujeres? La variable en mayúscula, cada respuesta colocar punto y coma.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382F948-353D-4310-B7DE-2FDF1E93F6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280" y="1844824"/>
            <a:ext cx="6696744" cy="172761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28E2B75-67EA-49A3-8940-3EB39B0017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9872" y="4683256"/>
            <a:ext cx="2847956" cy="1188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0377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BD9EF8-AB0E-4187-905B-070BF1B2DF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Reglas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4D8472-BFC4-4B52-95EA-716DD8645B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1143000"/>
          </a:xfrm>
        </p:spPr>
        <p:txBody>
          <a:bodyPr/>
          <a:lstStyle/>
          <a:p>
            <a:r>
              <a:rPr lang="es-MX" dirty="0"/>
              <a:t>Para ejemplificar pensemos en un árbol genealógico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9D052E52-ADD1-4BAE-B395-E79DEC4A15DE}"/>
              </a:ext>
            </a:extLst>
          </p:cNvPr>
          <p:cNvGrpSpPr/>
          <p:nvPr/>
        </p:nvGrpSpPr>
        <p:grpSpPr>
          <a:xfrm>
            <a:off x="1451585" y="2717923"/>
            <a:ext cx="7152863" cy="3807421"/>
            <a:chOff x="1331640" y="2420888"/>
            <a:chExt cx="7152863" cy="3807421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1CFCDCCC-2F3E-4B36-9001-782FBFCA2537}"/>
                </a:ext>
              </a:extLst>
            </p:cNvPr>
            <p:cNvSpPr txBox="1"/>
            <p:nvPr/>
          </p:nvSpPr>
          <p:spPr>
            <a:xfrm>
              <a:off x="2088961" y="2511220"/>
              <a:ext cx="1822344" cy="6164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2800" dirty="0"/>
                <a:t>Luz = Juan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79FB641C-BFFB-4971-94BE-3ADB6CF2C7B2}"/>
                </a:ext>
              </a:extLst>
            </p:cNvPr>
            <p:cNvSpPr txBox="1"/>
            <p:nvPr/>
          </p:nvSpPr>
          <p:spPr>
            <a:xfrm>
              <a:off x="2393892" y="3912119"/>
              <a:ext cx="1048514" cy="6164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2800" dirty="0"/>
                <a:t>Hugo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1579B2A3-1EDD-43F5-B63A-5FD903A67DA6}"/>
                </a:ext>
              </a:extLst>
            </p:cNvPr>
            <p:cNvSpPr txBox="1"/>
            <p:nvPr/>
          </p:nvSpPr>
          <p:spPr>
            <a:xfrm>
              <a:off x="3707904" y="3826251"/>
              <a:ext cx="814323" cy="6164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2800" dirty="0"/>
                <a:t>Ana</a:t>
              </a:r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BE5692B3-710C-4B63-BC35-A3218C352FBE}"/>
                </a:ext>
              </a:extLst>
            </p:cNvPr>
            <p:cNvGrpSpPr/>
            <p:nvPr/>
          </p:nvGrpSpPr>
          <p:grpSpPr>
            <a:xfrm>
              <a:off x="1331640" y="3458050"/>
              <a:ext cx="814323" cy="1031358"/>
              <a:chOff x="2123728" y="3717033"/>
              <a:chExt cx="607214" cy="716054"/>
            </a:xfrm>
          </p:grpSpPr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46F636FE-F485-48AD-A369-A15F562B80E2}"/>
                  </a:ext>
                </a:extLst>
              </p:cNvPr>
              <p:cNvSpPr txBox="1"/>
              <p:nvPr/>
            </p:nvSpPr>
            <p:spPr>
              <a:xfrm>
                <a:off x="2123728" y="4005064"/>
                <a:ext cx="607214" cy="4280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MX" sz="2800" dirty="0"/>
                  <a:t>Luis</a:t>
                </a:r>
              </a:p>
            </p:txBody>
          </p:sp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5CDC4F14-C6F5-4F12-A27F-5ECC152DA60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400408" y="3717033"/>
                <a:ext cx="10558" cy="22531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0A2F087D-DDF6-4EDD-8EF9-10C7C3D2ED41}"/>
                </a:ext>
              </a:extLst>
            </p:cNvPr>
            <p:cNvCxnSpPr>
              <a:cxnSpLocks/>
            </p:cNvCxnSpPr>
            <p:nvPr/>
          </p:nvCxnSpPr>
          <p:spPr>
            <a:xfrm>
              <a:off x="1653515" y="3439394"/>
              <a:ext cx="2486437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440B8CDD-86AE-41C3-BC47-81B08A801E1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915816" y="3043181"/>
              <a:ext cx="13433" cy="41486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C35F43CA-FC24-4C4E-B9FC-45E4301874AC}"/>
                </a:ext>
              </a:extLst>
            </p:cNvPr>
            <p:cNvCxnSpPr>
              <a:cxnSpLocks/>
              <a:stCxn id="7" idx="0"/>
            </p:cNvCxnSpPr>
            <p:nvPr/>
          </p:nvCxnSpPr>
          <p:spPr>
            <a:xfrm flipV="1">
              <a:off x="2918149" y="3458044"/>
              <a:ext cx="2070" cy="4540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779D0AD5-2CE4-4C1D-B227-A6359418EF11}"/>
                </a:ext>
              </a:extLst>
            </p:cNvPr>
            <p:cNvCxnSpPr>
              <a:cxnSpLocks/>
              <a:stCxn id="8" idx="0"/>
            </p:cNvCxnSpPr>
            <p:nvPr/>
          </p:nvCxnSpPr>
          <p:spPr>
            <a:xfrm flipV="1">
              <a:off x="4115066" y="3439394"/>
              <a:ext cx="6453" cy="38685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846247A0-EEA0-49E7-8938-11D90CA2CCE4}"/>
                </a:ext>
              </a:extLst>
            </p:cNvPr>
            <p:cNvSpPr txBox="1"/>
            <p:nvPr/>
          </p:nvSpPr>
          <p:spPr>
            <a:xfrm>
              <a:off x="5747260" y="2420888"/>
              <a:ext cx="236946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2800" dirty="0"/>
                <a:t>María = Pedro</a:t>
              </a:r>
            </a:p>
          </p:txBody>
        </p: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4780E69B-AFA2-47E5-B507-D61DBE49E676}"/>
                </a:ext>
              </a:extLst>
            </p:cNvPr>
            <p:cNvCxnSpPr>
              <a:cxnSpLocks/>
            </p:cNvCxnSpPr>
            <p:nvPr/>
          </p:nvCxnSpPr>
          <p:spPr>
            <a:xfrm>
              <a:off x="6660232" y="2901084"/>
              <a:ext cx="0" cy="4531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545E0B6C-3925-4842-B9F3-A35984180E86}"/>
                </a:ext>
              </a:extLst>
            </p:cNvPr>
            <p:cNvSpPr txBox="1"/>
            <p:nvPr/>
          </p:nvSpPr>
          <p:spPr>
            <a:xfrm>
              <a:off x="6156176" y="3821786"/>
              <a:ext cx="96180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2800" dirty="0"/>
                <a:t>Perla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EF99302B-07EA-4304-A9A6-1117E450F306}"/>
                </a:ext>
              </a:extLst>
            </p:cNvPr>
            <p:cNvSpPr txBox="1"/>
            <p:nvPr/>
          </p:nvSpPr>
          <p:spPr>
            <a:xfrm>
              <a:off x="7522698" y="3735920"/>
              <a:ext cx="961805" cy="6164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2800" dirty="0"/>
                <a:t>Jesús</a:t>
              </a:r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C89EA0FE-88C6-4CE6-9288-FB0736064114}"/>
                </a:ext>
              </a:extLst>
            </p:cNvPr>
            <p:cNvGrpSpPr/>
            <p:nvPr/>
          </p:nvGrpSpPr>
          <p:grpSpPr>
            <a:xfrm>
              <a:off x="5164358" y="3367709"/>
              <a:ext cx="834190" cy="1031358"/>
              <a:chOff x="2123728" y="3717032"/>
              <a:chExt cx="622028" cy="716054"/>
            </a:xfrm>
          </p:grpSpPr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C2B8E88B-D7BF-4856-88DC-BE37CF6D04A2}"/>
                  </a:ext>
                </a:extLst>
              </p:cNvPr>
              <p:cNvSpPr txBox="1"/>
              <p:nvPr/>
            </p:nvSpPr>
            <p:spPr>
              <a:xfrm>
                <a:off x="2123728" y="4005064"/>
                <a:ext cx="622028" cy="42802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MX" sz="2800" dirty="0"/>
                  <a:t>José</a:t>
                </a:r>
              </a:p>
            </p:txBody>
          </p: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2DD10DDF-D37E-46C8-B400-C79EA863B4C0}"/>
                  </a:ext>
                </a:extLst>
              </p:cNvPr>
              <p:cNvCxnSpPr>
                <a:stCxn id="27" idx="0"/>
              </p:cNvCxnSpPr>
              <p:nvPr/>
            </p:nvCxnSpPr>
            <p:spPr>
              <a:xfrm flipH="1" flipV="1">
                <a:off x="2400407" y="3717032"/>
                <a:ext cx="34336" cy="28803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C5C9CBD4-6864-418F-B0DF-6651CF309332}"/>
                </a:ext>
              </a:extLst>
            </p:cNvPr>
            <p:cNvCxnSpPr>
              <a:cxnSpLocks/>
            </p:cNvCxnSpPr>
            <p:nvPr/>
          </p:nvCxnSpPr>
          <p:spPr>
            <a:xfrm>
              <a:off x="5535404" y="3349063"/>
              <a:ext cx="2486437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75F2DE64-B75C-4D70-B1E7-DB8DBED956B2}"/>
                </a:ext>
              </a:extLst>
            </p:cNvPr>
            <p:cNvCxnSpPr>
              <a:cxnSpLocks/>
              <a:stCxn id="24" idx="0"/>
            </p:cNvCxnSpPr>
            <p:nvPr/>
          </p:nvCxnSpPr>
          <p:spPr>
            <a:xfrm flipV="1">
              <a:off x="6637078" y="3330415"/>
              <a:ext cx="2367" cy="49137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DC42D659-E30B-4A40-8837-F63839A779E2}"/>
                </a:ext>
              </a:extLst>
            </p:cNvPr>
            <p:cNvCxnSpPr>
              <a:cxnSpLocks/>
              <a:stCxn id="25" idx="0"/>
            </p:cNvCxnSpPr>
            <p:nvPr/>
          </p:nvCxnSpPr>
          <p:spPr>
            <a:xfrm flipH="1" flipV="1">
              <a:off x="7993626" y="3392129"/>
              <a:ext cx="9975" cy="34379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D77481AB-3D85-445A-AC49-8E59EC9F79B2}"/>
                </a:ext>
              </a:extLst>
            </p:cNvPr>
            <p:cNvSpPr txBox="1"/>
            <p:nvPr/>
          </p:nvSpPr>
          <p:spPr>
            <a:xfrm>
              <a:off x="4669580" y="3859523"/>
              <a:ext cx="424580" cy="6164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2800" dirty="0"/>
                <a:t>=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011ED46D-B8E0-41E1-9A18-3781BBE8C5F4}"/>
                </a:ext>
              </a:extLst>
            </p:cNvPr>
            <p:cNvSpPr txBox="1"/>
            <p:nvPr/>
          </p:nvSpPr>
          <p:spPr>
            <a:xfrm>
              <a:off x="5097810" y="5104110"/>
              <a:ext cx="955203" cy="11241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2800" dirty="0"/>
                <a:t>Alma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897E65F4-89CA-4928-BB59-9A68396349AB}"/>
                </a:ext>
              </a:extLst>
            </p:cNvPr>
            <p:cNvSpPr txBox="1"/>
            <p:nvPr/>
          </p:nvSpPr>
          <p:spPr>
            <a:xfrm>
              <a:off x="3842421" y="5118989"/>
              <a:ext cx="943662" cy="6164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2800" dirty="0"/>
                <a:t>Paco</a:t>
              </a:r>
            </a:p>
          </p:txBody>
        </p: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B9BDF7CB-340A-4BED-B8CE-33005A840CC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62915" y="4598923"/>
              <a:ext cx="1" cy="41486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DA79718A-3D54-4840-9A25-29A0F8FD2E46}"/>
                </a:ext>
              </a:extLst>
            </p:cNvPr>
            <p:cNvCxnSpPr>
              <a:cxnSpLocks/>
            </p:cNvCxnSpPr>
            <p:nvPr/>
          </p:nvCxnSpPr>
          <p:spPr>
            <a:xfrm>
              <a:off x="4262912" y="4598916"/>
              <a:ext cx="1312501" cy="1595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4EE8B4E4-AAAB-48B8-8ACD-AB4C19BCABD5}"/>
                </a:ext>
              </a:extLst>
            </p:cNvPr>
            <p:cNvCxnSpPr/>
            <p:nvPr/>
          </p:nvCxnSpPr>
          <p:spPr>
            <a:xfrm flipH="1">
              <a:off x="4987722" y="4184053"/>
              <a:ext cx="1" cy="41486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8A842748-FD63-41A1-AFBE-1EE79AC3DFB6}"/>
                </a:ext>
              </a:extLst>
            </p:cNvPr>
            <p:cNvCxnSpPr>
              <a:cxnSpLocks/>
              <a:stCxn id="41" idx="0"/>
            </p:cNvCxnSpPr>
            <p:nvPr/>
          </p:nvCxnSpPr>
          <p:spPr>
            <a:xfrm flipV="1">
              <a:off x="5575413" y="4580267"/>
              <a:ext cx="0" cy="52384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79420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087" y="217718"/>
            <a:ext cx="8766431" cy="368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Elipse"/>
          <p:cNvSpPr/>
          <p:nvPr/>
        </p:nvSpPr>
        <p:spPr>
          <a:xfrm>
            <a:off x="2123728" y="764704"/>
            <a:ext cx="1080120" cy="835688"/>
          </a:xfrm>
          <a:prstGeom prst="ellipse">
            <a:avLst/>
          </a:prstGeom>
          <a:noFill/>
          <a:ln w="571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rgbClr val="FF0000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08CEFA6-327C-4B67-AF0C-512A4C0C5C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5086" y="4118530"/>
            <a:ext cx="6440593" cy="2190790"/>
          </a:xfrm>
          <a:prstGeom prst="rect">
            <a:avLst/>
          </a:prstGeom>
        </p:spPr>
      </p:pic>
      <p:sp>
        <p:nvSpPr>
          <p:cNvPr id="7" name="6 Elipse"/>
          <p:cNvSpPr/>
          <p:nvPr/>
        </p:nvSpPr>
        <p:spPr>
          <a:xfrm>
            <a:off x="3419872" y="4681544"/>
            <a:ext cx="1872208" cy="1051712"/>
          </a:xfrm>
          <a:prstGeom prst="ellipse">
            <a:avLst/>
          </a:prstGeom>
          <a:noFill/>
          <a:ln w="571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3435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93F6E8-8F2F-4936-9E0A-87FC91A0CF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Reglas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41D3FD-E075-4B33-AF2E-8A60C52186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410200"/>
          </a:xfrm>
        </p:spPr>
        <p:txBody>
          <a:bodyPr/>
          <a:lstStyle/>
          <a:p>
            <a:r>
              <a:rPr lang="es-MX" dirty="0"/>
              <a:t>Los predicados base que se requieren y que actuaran como hechos son </a:t>
            </a:r>
          </a:p>
          <a:p>
            <a:pPr lvl="1"/>
            <a:r>
              <a:rPr lang="es-MX" dirty="0"/>
              <a:t>madre(x, y) : x es madre de y</a:t>
            </a:r>
          </a:p>
          <a:p>
            <a:pPr lvl="1"/>
            <a:r>
              <a:rPr lang="es-MX" dirty="0"/>
              <a:t>Padre(x, y) : x es padre de y</a:t>
            </a:r>
          </a:p>
          <a:p>
            <a:pPr lvl="1"/>
            <a:r>
              <a:rPr lang="es-MX" dirty="0"/>
              <a:t>madre(luz, </a:t>
            </a:r>
            <a:r>
              <a:rPr lang="es-MX" dirty="0" err="1"/>
              <a:t>luis</a:t>
            </a:r>
            <a:r>
              <a:rPr lang="es-MX" dirty="0"/>
              <a:t>).</a:t>
            </a:r>
          </a:p>
          <a:p>
            <a:pPr lvl="1"/>
            <a:r>
              <a:rPr lang="es-MX" dirty="0"/>
              <a:t>madre(luz, </a:t>
            </a:r>
            <a:r>
              <a:rPr lang="es-MX" dirty="0" err="1"/>
              <a:t>hugo</a:t>
            </a:r>
            <a:r>
              <a:rPr lang="es-MX" dirty="0"/>
              <a:t>).</a:t>
            </a:r>
          </a:p>
          <a:p>
            <a:pPr lvl="1"/>
            <a:r>
              <a:rPr lang="es-MX" dirty="0"/>
              <a:t>madre(luz, </a:t>
            </a:r>
            <a:r>
              <a:rPr lang="es-MX" dirty="0" err="1"/>
              <a:t>ana</a:t>
            </a:r>
            <a:r>
              <a:rPr lang="es-MX" dirty="0"/>
              <a:t>).</a:t>
            </a:r>
          </a:p>
          <a:p>
            <a:pPr marL="402336" lvl="1" indent="0">
              <a:buNone/>
            </a:pPr>
            <a:r>
              <a:rPr lang="es-MX" dirty="0"/>
              <a:t> …</a:t>
            </a:r>
          </a:p>
          <a:p>
            <a:pPr lvl="1"/>
            <a:r>
              <a:rPr lang="es-MX" dirty="0"/>
              <a:t>padre(</a:t>
            </a:r>
            <a:r>
              <a:rPr lang="es-MX" dirty="0" err="1"/>
              <a:t>juan.luz</a:t>
            </a:r>
            <a:r>
              <a:rPr lang="es-MX" dirty="0"/>
              <a:t>)</a:t>
            </a:r>
          </a:p>
          <a:p>
            <a:pPr lvl="1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018591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2821E8-6B95-4779-BE82-1E76A140B5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634082"/>
          </a:xfrm>
        </p:spPr>
        <p:txBody>
          <a:bodyPr>
            <a:normAutofit fontScale="90000"/>
          </a:bodyPr>
          <a:lstStyle/>
          <a:p>
            <a:r>
              <a:rPr lang="es-MX" dirty="0"/>
              <a:t>Reglas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FE3700-B589-47E8-AF0D-083EF54321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8702" y="1268760"/>
            <a:ext cx="7498080" cy="4800600"/>
          </a:xfrm>
        </p:spPr>
        <p:txBody>
          <a:bodyPr/>
          <a:lstStyle/>
          <a:p>
            <a:r>
              <a:rPr lang="es-MX" dirty="0"/>
              <a:t>Nos interesa saber quienes son:</a:t>
            </a:r>
          </a:p>
          <a:p>
            <a:r>
              <a:rPr lang="es-MX" dirty="0"/>
              <a:t>Hermanos</a:t>
            </a:r>
          </a:p>
          <a:p>
            <a:r>
              <a:rPr lang="es-MX" dirty="0"/>
              <a:t>Abuelos</a:t>
            </a:r>
          </a:p>
          <a:p>
            <a:r>
              <a:rPr lang="es-MX" dirty="0"/>
              <a:t>Tíos</a:t>
            </a:r>
          </a:p>
          <a:p>
            <a:endParaRPr lang="es-MX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69494C2-B8AA-4EEA-B75F-4EDC25DE89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5154" y="1844824"/>
            <a:ext cx="2658988" cy="4354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9087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C11ABE-B45D-4E1C-83C9-E3B92E89F6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Reglas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699FD3-0E77-4B59-A4CF-2758E52626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Los hermanos son aquellos que tienen los mismos padres.</a:t>
            </a:r>
          </a:p>
          <a:p>
            <a:pPr lvl="1"/>
            <a:r>
              <a:rPr lang="es-MX" dirty="0"/>
              <a:t>Se utilizan mayúsculas para las variables</a:t>
            </a:r>
          </a:p>
          <a:p>
            <a:pPr lvl="1"/>
            <a:r>
              <a:rPr lang="es-MX" dirty="0"/>
              <a:t>:- Si y solo si</a:t>
            </a:r>
          </a:p>
          <a:p>
            <a:pPr lvl="1"/>
            <a:r>
              <a:rPr lang="es-MX" dirty="0"/>
              <a:t>\= operador diferente</a:t>
            </a:r>
          </a:p>
          <a:p>
            <a:r>
              <a:rPr lang="es-MX" dirty="0"/>
              <a:t>hermano(X,Y) :- padre(P,X) = padre(P,Y), madre(M,X) = madre(M,Y), X </a:t>
            </a:r>
            <a:r>
              <a:rPr lang="es-MX" sz="2800" dirty="0"/>
              <a:t>\</a:t>
            </a:r>
            <a:r>
              <a:rPr lang="es-MX" dirty="0"/>
              <a:t>= Y.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DE34A60-13C6-4163-A8AD-D83AC5AD00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5452815"/>
            <a:ext cx="7962088" cy="280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8045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7B407C-5212-4973-B390-16FE34B678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Inferencias</a:t>
            </a:r>
          </a:p>
        </p:txBody>
      </p:sp>
      <p:sp>
        <p:nvSpPr>
          <p:cNvPr id="34" name="Content Placeholder 33">
            <a:extLst>
              <a:ext uri="{FF2B5EF4-FFF2-40B4-BE49-F238E27FC236}">
                <a16:creationId xmlns:a16="http://schemas.microsoft.com/office/drawing/2014/main" id="{AFBAD886-6870-4BC4-895C-EF244405FA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3608" y="1508720"/>
            <a:ext cx="7498080" cy="4800600"/>
          </a:xfrm>
        </p:spPr>
        <p:txBody>
          <a:bodyPr/>
          <a:lstStyle/>
          <a:p>
            <a:r>
              <a:rPr lang="es-MX" dirty="0"/>
              <a:t>¿Es hermano Hugo de Perla?</a:t>
            </a:r>
          </a:p>
          <a:p>
            <a:r>
              <a:rPr lang="es-MX" dirty="0"/>
              <a:t>¿Es hermano Luis de Ana?</a:t>
            </a:r>
          </a:p>
          <a:p>
            <a:r>
              <a:rPr lang="es-MX" dirty="0"/>
              <a:t>¿Quiénes son hermanos?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EB5E6EA-6CC5-4613-BF7E-2BD874EDAB09}"/>
              </a:ext>
            </a:extLst>
          </p:cNvPr>
          <p:cNvGrpSpPr/>
          <p:nvPr/>
        </p:nvGrpSpPr>
        <p:grpSpPr>
          <a:xfrm>
            <a:off x="1402164" y="3751449"/>
            <a:ext cx="4465842" cy="2016224"/>
            <a:chOff x="1835696" y="2996952"/>
            <a:chExt cx="5512627" cy="2661460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1E2D3C7A-BA25-4FE7-8A08-B3C30A95CF84}"/>
                </a:ext>
              </a:extLst>
            </p:cNvPr>
            <p:cNvSpPr txBox="1"/>
            <p:nvPr/>
          </p:nvSpPr>
          <p:spPr>
            <a:xfrm>
              <a:off x="2400406" y="3059669"/>
              <a:ext cx="1558378" cy="4697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1400" dirty="0"/>
                <a:t>Luz = Juan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F8D68523-AA02-4110-8011-952A7CB9D627}"/>
                </a:ext>
              </a:extLst>
            </p:cNvPr>
            <p:cNvSpPr txBox="1"/>
            <p:nvPr/>
          </p:nvSpPr>
          <p:spPr>
            <a:xfrm>
              <a:off x="2627784" y="4032288"/>
              <a:ext cx="963069" cy="4697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1400" dirty="0"/>
                <a:t>Hugo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B3F3FAD8-9C9B-422C-AA64-2F3ED8581FC1}"/>
                </a:ext>
              </a:extLst>
            </p:cNvPr>
            <p:cNvSpPr txBox="1"/>
            <p:nvPr/>
          </p:nvSpPr>
          <p:spPr>
            <a:xfrm>
              <a:off x="3690553" y="3972673"/>
              <a:ext cx="782434" cy="4697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1400" dirty="0"/>
                <a:t>Ana</a:t>
              </a:r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74164B82-2A4E-47B4-AD4F-C338E32C29AD}"/>
                </a:ext>
              </a:extLst>
            </p:cNvPr>
            <p:cNvGrpSpPr/>
            <p:nvPr/>
          </p:nvGrpSpPr>
          <p:grpSpPr>
            <a:xfrm>
              <a:off x="1835696" y="3717034"/>
              <a:ext cx="782434" cy="757762"/>
              <a:chOff x="2123728" y="3717034"/>
              <a:chExt cx="782434" cy="757762"/>
            </a:xfrm>
          </p:grpSpPr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F192FF04-6252-477F-9FE9-31633AC1F503}"/>
                  </a:ext>
                </a:extLst>
              </p:cNvPr>
              <p:cNvSpPr txBox="1"/>
              <p:nvPr/>
            </p:nvSpPr>
            <p:spPr>
              <a:xfrm>
                <a:off x="2123728" y="4005063"/>
                <a:ext cx="782434" cy="4697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MX" sz="1400" dirty="0"/>
                  <a:t>Luis</a:t>
                </a:r>
              </a:p>
            </p:txBody>
          </p: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B8AFC921-78D4-45F0-8F62-67B2ECF81C78}"/>
                  </a:ext>
                </a:extLst>
              </p:cNvPr>
              <p:cNvCxnSpPr>
                <a:stCxn id="32" idx="0"/>
              </p:cNvCxnSpPr>
              <p:nvPr/>
            </p:nvCxnSpPr>
            <p:spPr>
              <a:xfrm flipH="1" flipV="1">
                <a:off x="2400410" y="3717034"/>
                <a:ext cx="114535" cy="28803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3A2C135D-95BB-40D0-83DC-7B387799583A}"/>
                </a:ext>
              </a:extLst>
            </p:cNvPr>
            <p:cNvCxnSpPr>
              <a:cxnSpLocks/>
            </p:cNvCxnSpPr>
            <p:nvPr/>
          </p:nvCxnSpPr>
          <p:spPr>
            <a:xfrm>
              <a:off x="2112374" y="3704084"/>
              <a:ext cx="185405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12E31BBB-1A58-4B2B-A43D-91EEE8B475B0}"/>
                </a:ext>
              </a:extLst>
            </p:cNvPr>
            <p:cNvCxnSpPr>
              <a:stCxn id="5" idx="2"/>
            </p:cNvCxnSpPr>
            <p:nvPr/>
          </p:nvCxnSpPr>
          <p:spPr>
            <a:xfrm flipH="1">
              <a:off x="2977745" y="3529401"/>
              <a:ext cx="201850" cy="18763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559EC6C0-2439-452E-A57A-7E11857C88D1}"/>
                </a:ext>
              </a:extLst>
            </p:cNvPr>
            <p:cNvCxnSpPr>
              <a:stCxn id="6" idx="0"/>
            </p:cNvCxnSpPr>
            <p:nvPr/>
          </p:nvCxnSpPr>
          <p:spPr>
            <a:xfrm flipH="1" flipV="1">
              <a:off x="2973071" y="3717034"/>
              <a:ext cx="136248" cy="31525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1ACB1D07-7D4E-4328-98DE-111B5AF18CA8}"/>
                </a:ext>
              </a:extLst>
            </p:cNvPr>
            <p:cNvCxnSpPr>
              <a:stCxn id="7" idx="0"/>
            </p:cNvCxnSpPr>
            <p:nvPr/>
          </p:nvCxnSpPr>
          <p:spPr>
            <a:xfrm flipH="1" flipV="1">
              <a:off x="3966432" y="3717032"/>
              <a:ext cx="115338" cy="2556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D4276B7-169C-4EF5-8B96-8B6A8D81ED52}"/>
                </a:ext>
              </a:extLst>
            </p:cNvPr>
            <p:cNvSpPr txBox="1"/>
            <p:nvPr/>
          </p:nvSpPr>
          <p:spPr>
            <a:xfrm>
              <a:off x="5034356" y="2996952"/>
              <a:ext cx="2028158" cy="4697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1400" dirty="0"/>
                <a:t>María = Pedro</a:t>
              </a:r>
            </a:p>
          </p:txBody>
        </p: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BA6590FD-95FA-43A2-AC79-FB5B27A7C1FE}"/>
                </a:ext>
              </a:extLst>
            </p:cNvPr>
            <p:cNvCxnSpPr>
              <a:cxnSpLocks/>
            </p:cNvCxnSpPr>
            <p:nvPr/>
          </p:nvCxnSpPr>
          <p:spPr>
            <a:xfrm>
              <a:off x="5792575" y="3216632"/>
              <a:ext cx="38429" cy="39703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4FF21851-CD34-4F1F-8515-034336FE85EC}"/>
                </a:ext>
              </a:extLst>
            </p:cNvPr>
            <p:cNvGrpSpPr/>
            <p:nvPr/>
          </p:nvGrpSpPr>
          <p:grpSpPr>
            <a:xfrm>
              <a:off x="4693629" y="3628423"/>
              <a:ext cx="2654694" cy="810881"/>
              <a:chOff x="4469645" y="3628423"/>
              <a:chExt cx="2654694" cy="810881"/>
            </a:xfrm>
          </p:grpSpPr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0D6A7E1A-F445-406A-9B5C-DF8CFF7F0835}"/>
                  </a:ext>
                </a:extLst>
              </p:cNvPr>
              <p:cNvSpPr txBox="1"/>
              <p:nvPr/>
            </p:nvSpPr>
            <p:spPr>
              <a:xfrm>
                <a:off x="5261733" y="3969572"/>
                <a:ext cx="905303" cy="4697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MX" sz="1400" dirty="0"/>
                  <a:t>Perla</a:t>
                </a: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5267EA42-F1FE-47C1-9D48-4097C5147BAA}"/>
                  </a:ext>
                </a:extLst>
              </p:cNvPr>
              <p:cNvSpPr txBox="1"/>
              <p:nvPr/>
            </p:nvSpPr>
            <p:spPr>
              <a:xfrm>
                <a:off x="6228184" y="3909957"/>
                <a:ext cx="896155" cy="4697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MX" sz="1400" dirty="0"/>
                  <a:t>Jesús</a:t>
                </a:r>
              </a:p>
            </p:txBody>
          </p:sp>
          <p:grpSp>
            <p:nvGrpSpPr>
              <p:cNvPr id="26" name="Group 25">
                <a:extLst>
                  <a:ext uri="{FF2B5EF4-FFF2-40B4-BE49-F238E27FC236}">
                    <a16:creationId xmlns:a16="http://schemas.microsoft.com/office/drawing/2014/main" id="{8E1F4449-3EEF-46C4-9489-5FB6B58CE848}"/>
                  </a:ext>
                </a:extLst>
              </p:cNvPr>
              <p:cNvGrpSpPr/>
              <p:nvPr/>
            </p:nvGrpSpPr>
            <p:grpSpPr>
              <a:xfrm>
                <a:off x="4469645" y="3654316"/>
                <a:ext cx="797752" cy="757766"/>
                <a:chOff x="2123728" y="3717032"/>
                <a:chExt cx="797752" cy="757766"/>
              </a:xfrm>
            </p:grpSpPr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FFCA5A5F-43E3-450E-B199-7743886883D7}"/>
                    </a:ext>
                  </a:extLst>
                </p:cNvPr>
                <p:cNvSpPr txBox="1"/>
                <p:nvPr/>
              </p:nvSpPr>
              <p:spPr>
                <a:xfrm>
                  <a:off x="2123728" y="4005065"/>
                  <a:ext cx="797752" cy="46973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MX" sz="1400" dirty="0"/>
                    <a:t>José</a:t>
                  </a:r>
                </a:p>
              </p:txBody>
            </p:sp>
            <p:cxnSp>
              <p:nvCxnSpPr>
                <p:cNvPr id="31" name="Straight Connector 30">
                  <a:extLst>
                    <a:ext uri="{FF2B5EF4-FFF2-40B4-BE49-F238E27FC236}">
                      <a16:creationId xmlns:a16="http://schemas.microsoft.com/office/drawing/2014/main" id="{8BEDA588-B4F6-46E8-B251-A1A624CCA6F8}"/>
                    </a:ext>
                  </a:extLst>
                </p:cNvPr>
                <p:cNvCxnSpPr>
                  <a:stCxn id="30" idx="0"/>
                </p:cNvCxnSpPr>
                <p:nvPr/>
              </p:nvCxnSpPr>
              <p:spPr>
                <a:xfrm flipH="1" flipV="1">
                  <a:off x="2400408" y="3717032"/>
                  <a:ext cx="122197" cy="288033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DD05FC41-DDD3-4847-9506-C41F44C2ABC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746323" y="3641368"/>
                <a:ext cx="1854056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6F68D2BA-3470-43CA-B102-2B70F249093A}"/>
                  </a:ext>
                </a:extLst>
              </p:cNvPr>
              <p:cNvCxnSpPr>
                <a:stCxn id="24" idx="0"/>
              </p:cNvCxnSpPr>
              <p:nvPr/>
            </p:nvCxnSpPr>
            <p:spPr>
              <a:xfrm flipH="1" flipV="1">
                <a:off x="5607020" y="3654318"/>
                <a:ext cx="107365" cy="31525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FE754949-DA46-4E94-96F3-09E3EAB49795}"/>
                  </a:ext>
                </a:extLst>
              </p:cNvPr>
              <p:cNvCxnSpPr>
                <a:cxnSpLocks/>
                <a:stCxn id="25" idx="0"/>
              </p:cNvCxnSpPr>
              <p:nvPr/>
            </p:nvCxnSpPr>
            <p:spPr>
              <a:xfrm flipH="1" flipV="1">
                <a:off x="6548241" y="3628423"/>
                <a:ext cx="128020" cy="28153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81028BA7-6497-4826-A848-378FD44630A5}"/>
                </a:ext>
              </a:extLst>
            </p:cNvPr>
            <p:cNvSpPr txBox="1"/>
            <p:nvPr/>
          </p:nvSpPr>
          <p:spPr>
            <a:xfrm>
              <a:off x="4324689" y="3995772"/>
              <a:ext cx="479248" cy="4697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1400" dirty="0"/>
                <a:t>=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364CBC5-EBD3-416F-943C-0ED2B163ED29}"/>
                </a:ext>
              </a:extLst>
            </p:cNvPr>
            <p:cNvSpPr txBox="1"/>
            <p:nvPr/>
          </p:nvSpPr>
          <p:spPr>
            <a:xfrm>
              <a:off x="4644008" y="4859868"/>
              <a:ext cx="712264" cy="7985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400" dirty="0"/>
                <a:t>Alma</a:t>
              </a:r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4B489BFD-107A-4207-88A6-49CD2787FB49}"/>
                </a:ext>
              </a:extLst>
            </p:cNvPr>
            <p:cNvGrpSpPr/>
            <p:nvPr/>
          </p:nvGrpSpPr>
          <p:grpSpPr>
            <a:xfrm>
              <a:off x="3707904" y="4509120"/>
              <a:ext cx="880837" cy="830807"/>
              <a:chOff x="2123728" y="3690624"/>
              <a:chExt cx="880837" cy="723504"/>
            </a:xfrm>
          </p:grpSpPr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7D811155-9136-40A9-9D39-FD0B4F8B5D65}"/>
                  </a:ext>
                </a:extLst>
              </p:cNvPr>
              <p:cNvSpPr txBox="1"/>
              <p:nvPr/>
            </p:nvSpPr>
            <p:spPr>
              <a:xfrm>
                <a:off x="2123728" y="4005064"/>
                <a:ext cx="880837" cy="4090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MX" sz="1400" dirty="0"/>
                  <a:t>Paco</a:t>
                </a:r>
              </a:p>
            </p:txBody>
          </p:sp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D3916D3E-68F9-409C-84BB-E6734C74C8EF}"/>
                  </a:ext>
                </a:extLst>
              </p:cNvPr>
              <p:cNvCxnSpPr>
                <a:cxnSpLocks/>
                <a:stCxn id="22" idx="0"/>
              </p:cNvCxnSpPr>
              <p:nvPr/>
            </p:nvCxnSpPr>
            <p:spPr>
              <a:xfrm flipH="1" flipV="1">
                <a:off x="2437277" y="3690624"/>
                <a:ext cx="126871" cy="31444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B28D82EA-3FD5-4CE5-8D72-7CD6563E875E}"/>
                </a:ext>
              </a:extLst>
            </p:cNvPr>
            <p:cNvCxnSpPr>
              <a:cxnSpLocks/>
            </p:cNvCxnSpPr>
            <p:nvPr/>
          </p:nvCxnSpPr>
          <p:spPr>
            <a:xfrm>
              <a:off x="4021451" y="4509120"/>
              <a:ext cx="978689" cy="1107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3C889CE7-8197-4D9C-8A3F-466349AC4E5D}"/>
                </a:ext>
              </a:extLst>
            </p:cNvPr>
            <p:cNvCxnSpPr/>
            <p:nvPr/>
          </p:nvCxnSpPr>
          <p:spPr>
            <a:xfrm flipH="1">
              <a:off x="4561919" y="4221088"/>
              <a:ext cx="1" cy="28803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B8139FAB-C186-46E1-A722-55A463A94CAB}"/>
                </a:ext>
              </a:extLst>
            </p:cNvPr>
            <p:cNvCxnSpPr>
              <a:cxnSpLocks/>
              <a:stCxn id="17" idx="0"/>
            </p:cNvCxnSpPr>
            <p:nvPr/>
          </p:nvCxnSpPr>
          <p:spPr>
            <a:xfrm flipV="1">
              <a:off x="5000140" y="4496172"/>
              <a:ext cx="0" cy="36369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5" name="Picture 34">
            <a:extLst>
              <a:ext uri="{FF2B5EF4-FFF2-40B4-BE49-F238E27FC236}">
                <a16:creationId xmlns:a16="http://schemas.microsoft.com/office/drawing/2014/main" id="{96D169AB-8C7F-4EA3-B2FB-15AA2F6F74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6562" y="559591"/>
            <a:ext cx="2431603" cy="5368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352285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Reglas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1383672" y="1417638"/>
            <a:ext cx="7467600" cy="2448272"/>
          </a:xfrm>
        </p:spPr>
        <p:txBody>
          <a:bodyPr/>
          <a:lstStyle/>
          <a:p>
            <a:r>
              <a:rPr lang="es-MX" dirty="0"/>
              <a:t>Pensemos en la relación Abuela</a:t>
            </a:r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</p:txBody>
      </p:sp>
      <p:pic>
        <p:nvPicPr>
          <p:cNvPr id="5122" name="Picture 2" descr="Resultado de imagen para relacion abuel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060848"/>
            <a:ext cx="285750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2 Marcador de contenido"/>
          <p:cNvSpPr txBox="1">
            <a:spLocks/>
          </p:cNvSpPr>
          <p:nvPr/>
        </p:nvSpPr>
        <p:spPr>
          <a:xfrm>
            <a:off x="1424880" y="126876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r>
              <a:rPr lang="es-MX" dirty="0"/>
              <a:t>¿Qué predicados se requieren?</a:t>
            </a:r>
          </a:p>
          <a:p>
            <a:r>
              <a:rPr lang="es-MX" dirty="0"/>
              <a:t>Madre, Padre</a:t>
            </a:r>
          </a:p>
          <a:p>
            <a:pPr lvl="1"/>
            <a:r>
              <a:rPr lang="es-MX" dirty="0"/>
              <a:t>Mi abuela es la madre de mi madre o de mi padre</a:t>
            </a:r>
          </a:p>
          <a:p>
            <a:pPr lvl="1"/>
            <a:r>
              <a:rPr lang="es-MX" dirty="0"/>
              <a:t>Luz es abuela de Paco porque Luz es Mamá de Ana y Ana es Mamá de Paco.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765901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2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Reglas e inferencias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MX" dirty="0"/>
              <a:t>Reglas</a:t>
            </a:r>
          </a:p>
          <a:p>
            <a:pPr lvl="1"/>
            <a:r>
              <a:rPr lang="es-MX" dirty="0"/>
              <a:t>abuela(X,Y) </a:t>
            </a:r>
            <a:r>
              <a:rPr lang="es-MX" dirty="0">
                <a:sym typeface="Symbol"/>
              </a:rPr>
              <a:t> madre(X,Z), madre(Z,Y)</a:t>
            </a:r>
          </a:p>
          <a:p>
            <a:pPr lvl="1"/>
            <a:r>
              <a:rPr lang="es-MX" dirty="0">
                <a:sym typeface="Symbol"/>
              </a:rPr>
              <a:t>abuela(X,Y)  madre(X,Z), padre(Z,Y)</a:t>
            </a:r>
          </a:p>
          <a:p>
            <a:pPr lvl="1"/>
            <a:endParaRPr lang="es-MX" dirty="0">
              <a:sym typeface="Symbol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A007E51-9B2D-42D0-9D5E-F156C4B03C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1680" y="3284984"/>
            <a:ext cx="6809756" cy="78085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DA19E21-A4D3-4CD6-9D77-5ACC387C95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41984" y="4087978"/>
            <a:ext cx="2630016" cy="252043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A1B59EE-F4B1-40FF-9646-AA63045CE89E}"/>
              </a:ext>
            </a:extLst>
          </p:cNvPr>
          <p:cNvSpPr txBox="1"/>
          <p:nvPr/>
        </p:nvSpPr>
        <p:spPr>
          <a:xfrm>
            <a:off x="4211960" y="4941168"/>
            <a:ext cx="34599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Luz es abuela de Paco y de Alma, y </a:t>
            </a:r>
          </a:p>
          <a:p>
            <a:r>
              <a:rPr lang="es-MX" dirty="0"/>
              <a:t>María es abuela de Paco y de Alma</a:t>
            </a:r>
          </a:p>
        </p:txBody>
      </p:sp>
    </p:spTree>
    <p:extLst>
      <p:ext uri="{BB962C8B-B14F-4D97-AF65-F5344CB8AC3E}">
        <p14:creationId xmlns:p14="http://schemas.microsoft.com/office/powerpoint/2010/main" val="845500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En PROLOG</a:t>
            </a:r>
            <a:endParaRPr lang="es-E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3C8081E-1A12-44F4-B6F2-7A2F33A19E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1203" y="1383358"/>
            <a:ext cx="6362700" cy="460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3831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8D0095CD-9DF2-4DD8-A7BD-E5117BA49D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5608" y="1130961"/>
            <a:ext cx="3527016" cy="5682415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06090"/>
          </a:xfrm>
        </p:spPr>
        <p:txBody>
          <a:bodyPr>
            <a:normAutofit fontScale="90000"/>
          </a:bodyPr>
          <a:lstStyle/>
          <a:p>
            <a:r>
              <a:rPr lang="es-MX" dirty="0"/>
              <a:t>En PROLOG</a:t>
            </a:r>
            <a:endParaRPr lang="es-ES" dirty="0"/>
          </a:p>
        </p:txBody>
      </p:sp>
      <p:sp>
        <p:nvSpPr>
          <p:cNvPr id="3" name="2 CuadroTexto"/>
          <p:cNvSpPr txBox="1"/>
          <p:nvPr/>
        </p:nvSpPr>
        <p:spPr>
          <a:xfrm>
            <a:off x="5310337" y="1630541"/>
            <a:ext cx="3165610" cy="923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s-MX" dirty="0"/>
              <a:t>¿Quién es abuela de quién?</a:t>
            </a:r>
          </a:p>
          <a:p>
            <a:r>
              <a:rPr lang="es-MX" dirty="0"/>
              <a:t>Luz es abuela de Paco y Alma</a:t>
            </a:r>
          </a:p>
          <a:p>
            <a:r>
              <a:rPr lang="es-MX" dirty="0"/>
              <a:t>María es abuela de Paco y Alma </a:t>
            </a:r>
            <a:endParaRPr lang="es-ES" dirty="0"/>
          </a:p>
        </p:txBody>
      </p:sp>
      <p:sp>
        <p:nvSpPr>
          <p:cNvPr id="5" name="4 CuadroTexto"/>
          <p:cNvSpPr txBox="1"/>
          <p:nvPr/>
        </p:nvSpPr>
        <p:spPr>
          <a:xfrm>
            <a:off x="4602447" y="3460822"/>
            <a:ext cx="2499402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s-MX" dirty="0"/>
              <a:t>¿De quién es abuela Luz?</a:t>
            </a:r>
          </a:p>
          <a:p>
            <a:r>
              <a:rPr lang="es-MX" dirty="0"/>
              <a:t>de Paco y Alma</a:t>
            </a:r>
            <a:endParaRPr lang="es-ES" dirty="0"/>
          </a:p>
        </p:txBody>
      </p:sp>
      <p:sp>
        <p:nvSpPr>
          <p:cNvPr id="6" name="5 CuadroTexto"/>
          <p:cNvSpPr txBox="1"/>
          <p:nvPr/>
        </p:nvSpPr>
        <p:spPr>
          <a:xfrm>
            <a:off x="4826160" y="4355122"/>
            <a:ext cx="3744416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s-MX" dirty="0"/>
              <a:t>¿Quién es abuela de Paco?</a:t>
            </a:r>
          </a:p>
          <a:p>
            <a:r>
              <a:rPr lang="es-MX" dirty="0"/>
              <a:t>Luz y María</a:t>
            </a:r>
            <a:endParaRPr lang="es-ES" dirty="0"/>
          </a:p>
        </p:txBody>
      </p:sp>
      <p:sp>
        <p:nvSpPr>
          <p:cNvPr id="4" name="3 Cerrar llave"/>
          <p:cNvSpPr/>
          <p:nvPr/>
        </p:nvSpPr>
        <p:spPr>
          <a:xfrm>
            <a:off x="3545632" y="1124744"/>
            <a:ext cx="1602432" cy="216024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6 Cerrar llave"/>
          <p:cNvSpPr/>
          <p:nvPr/>
        </p:nvSpPr>
        <p:spPr>
          <a:xfrm>
            <a:off x="4283968" y="3573016"/>
            <a:ext cx="288032" cy="646331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7 Cerrar llave"/>
          <p:cNvSpPr/>
          <p:nvPr/>
        </p:nvSpPr>
        <p:spPr>
          <a:xfrm>
            <a:off x="4572000" y="5445224"/>
            <a:ext cx="416272" cy="64807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9 CuadroTexto"/>
          <p:cNvSpPr txBox="1"/>
          <p:nvPr/>
        </p:nvSpPr>
        <p:spPr>
          <a:xfrm>
            <a:off x="5560401" y="6156373"/>
            <a:ext cx="3373287" cy="646331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s-MX" dirty="0"/>
              <a:t>¿Quién es abuela de Luisa?</a:t>
            </a:r>
          </a:p>
          <a:p>
            <a:r>
              <a:rPr lang="es-MX" dirty="0"/>
              <a:t>No hay respuesta</a:t>
            </a:r>
            <a:endParaRPr lang="es-ES" dirty="0"/>
          </a:p>
        </p:txBody>
      </p:sp>
      <p:sp>
        <p:nvSpPr>
          <p:cNvPr id="11" name="10 Cerrar llave"/>
          <p:cNvSpPr/>
          <p:nvPr/>
        </p:nvSpPr>
        <p:spPr>
          <a:xfrm>
            <a:off x="4211960" y="4509120"/>
            <a:ext cx="416272" cy="64807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11 CuadroTexto"/>
          <p:cNvSpPr txBox="1"/>
          <p:nvPr/>
        </p:nvSpPr>
        <p:spPr>
          <a:xfrm>
            <a:off x="5076056" y="5302949"/>
            <a:ext cx="2585323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s-MX" dirty="0"/>
              <a:t>¿María es abuela de Alma?</a:t>
            </a:r>
          </a:p>
          <a:p>
            <a:r>
              <a:rPr lang="es-MX" dirty="0"/>
              <a:t>Verdadero</a:t>
            </a:r>
            <a:endParaRPr lang="es-ES" dirty="0"/>
          </a:p>
        </p:txBody>
      </p:sp>
      <p:sp>
        <p:nvSpPr>
          <p:cNvPr id="13" name="12 Cerrar llave"/>
          <p:cNvSpPr/>
          <p:nvPr/>
        </p:nvSpPr>
        <p:spPr>
          <a:xfrm>
            <a:off x="4860032" y="6165304"/>
            <a:ext cx="416272" cy="64807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81022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Ejercicio 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1280864" y="1412776"/>
            <a:ext cx="7467600" cy="2736304"/>
          </a:xfrm>
        </p:spPr>
        <p:txBody>
          <a:bodyPr>
            <a:normAutofit/>
          </a:bodyPr>
          <a:lstStyle/>
          <a:p>
            <a:r>
              <a:rPr lang="es-MX" dirty="0"/>
              <a:t>¿Cuáles serían las reglas para la relación de…?</a:t>
            </a:r>
          </a:p>
          <a:p>
            <a:pPr lvl="1"/>
            <a:r>
              <a:rPr lang="es-MX" dirty="0"/>
              <a:t>Tío</a:t>
            </a:r>
          </a:p>
          <a:p>
            <a:pPr lvl="1"/>
            <a:r>
              <a:rPr lang="es-MX" dirty="0"/>
              <a:t>Primo</a:t>
            </a:r>
          </a:p>
          <a:p>
            <a:pPr lvl="1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158797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D5225E-22BF-473C-9550-98545E6FB0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Solución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EFF971-D6A0-4108-B038-548F08F2C0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dirty="0"/>
              <a:t>Tío es el hermano de mi madre o de mi padre</a:t>
            </a:r>
          </a:p>
          <a:p>
            <a:r>
              <a:rPr lang="es-MX" dirty="0"/>
              <a:t>tío (X,Y) : - madre(M,Y), hermano(X,M).</a:t>
            </a:r>
          </a:p>
          <a:p>
            <a:pPr lvl="1"/>
            <a:r>
              <a:rPr lang="es-MX" dirty="0"/>
              <a:t>X es tío de Y, si M es la mamá de Y </a:t>
            </a:r>
            <a:r>
              <a:rPr lang="es-MX" dirty="0" err="1"/>
              <a:t>y</a:t>
            </a:r>
            <a:r>
              <a:rPr lang="es-MX" dirty="0"/>
              <a:t> X es hermano de M.</a:t>
            </a:r>
          </a:p>
          <a:p>
            <a:r>
              <a:rPr lang="es-MX" dirty="0"/>
              <a:t>tío (X,Y) : - padre(P,Y), hermano(X,P).</a:t>
            </a:r>
          </a:p>
          <a:p>
            <a:pPr lvl="1"/>
            <a:r>
              <a:rPr lang="es-MX" dirty="0"/>
              <a:t>X es tío de Y, si P es el papá de Y </a:t>
            </a:r>
            <a:r>
              <a:rPr lang="es-MX" dirty="0" err="1"/>
              <a:t>y</a:t>
            </a:r>
            <a:r>
              <a:rPr lang="es-MX" dirty="0"/>
              <a:t> X es hermano de P.</a:t>
            </a:r>
          </a:p>
        </p:txBody>
      </p:sp>
    </p:spTree>
    <p:extLst>
      <p:ext uri="{BB962C8B-B14F-4D97-AF65-F5344CB8AC3E}">
        <p14:creationId xmlns:p14="http://schemas.microsoft.com/office/powerpoint/2010/main" val="452760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404664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es-MX" dirty="0">
                <a:solidFill>
                  <a:srgbClr val="B08600"/>
                </a:solidFill>
              </a:rPr>
              <a:t>Unidad de competencia III: </a:t>
            </a:r>
            <a:br>
              <a:rPr lang="es-MX" dirty="0">
                <a:solidFill>
                  <a:srgbClr val="B08600"/>
                </a:solidFill>
              </a:rPr>
            </a:br>
            <a:r>
              <a:rPr lang="es-MX" dirty="0">
                <a:solidFill>
                  <a:srgbClr val="B08600"/>
                </a:solidFill>
              </a:rPr>
              <a:t>Lógica de predicados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48214" y="1844824"/>
            <a:ext cx="7859216" cy="45365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3800" b="1" dirty="0">
                <a:solidFill>
                  <a:srgbClr val="00B050"/>
                </a:solidFill>
              </a:rPr>
              <a:t>Objetivo:</a:t>
            </a:r>
            <a:endParaRPr lang="es-MX" sz="3800" dirty="0">
              <a:solidFill>
                <a:srgbClr val="00B050"/>
              </a:solidFill>
            </a:endParaRPr>
          </a:p>
          <a:p>
            <a:pPr algn="just">
              <a:spcAft>
                <a:spcPts val="0"/>
              </a:spcAft>
            </a:pPr>
            <a:r>
              <a:rPr lang="es-MX" sz="3100" dirty="0"/>
              <a:t>Conocerá el lenguaje de la programación lógica.</a:t>
            </a:r>
          </a:p>
          <a:p>
            <a:pPr marL="82296" indent="0" algn="just">
              <a:spcAft>
                <a:spcPts val="0"/>
              </a:spcAft>
              <a:buNone/>
            </a:pPr>
            <a:endParaRPr lang="es-MX" dirty="0"/>
          </a:p>
          <a:p>
            <a:pPr marL="0" indent="0">
              <a:buNone/>
            </a:pPr>
            <a:r>
              <a:rPr lang="es-MX" sz="3800" b="1" dirty="0">
                <a:solidFill>
                  <a:srgbClr val="00B050"/>
                </a:solidFill>
              </a:rPr>
              <a:t>Conocimientos:</a:t>
            </a:r>
          </a:p>
          <a:p>
            <a:r>
              <a:rPr lang="es-MX" sz="3300" dirty="0"/>
              <a:t>PROLOG</a:t>
            </a:r>
          </a:p>
        </p:txBody>
      </p:sp>
    </p:spTree>
    <p:extLst>
      <p:ext uri="{BB962C8B-B14F-4D97-AF65-F5344CB8AC3E}">
        <p14:creationId xmlns:p14="http://schemas.microsoft.com/office/powerpoint/2010/main" val="421813771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D5225E-22BF-473C-9550-98545E6FB0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1640" y="116632"/>
            <a:ext cx="7498080" cy="778098"/>
          </a:xfrm>
        </p:spPr>
        <p:txBody>
          <a:bodyPr/>
          <a:lstStyle/>
          <a:p>
            <a:r>
              <a:rPr lang="es-MX" dirty="0"/>
              <a:t>Solución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EFF971-D6A0-4108-B038-548F08F2C0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3608" y="908720"/>
            <a:ext cx="7786112" cy="5314602"/>
          </a:xfrm>
        </p:spPr>
        <p:txBody>
          <a:bodyPr>
            <a:noAutofit/>
          </a:bodyPr>
          <a:lstStyle/>
          <a:p>
            <a:r>
              <a:rPr lang="es-MX" sz="2800" dirty="0"/>
              <a:t>Primo es el hijo de mi tío</a:t>
            </a:r>
          </a:p>
          <a:p>
            <a:r>
              <a:rPr lang="es-MX" sz="2800" dirty="0"/>
              <a:t>primo(X,Y) :- </a:t>
            </a:r>
            <a:r>
              <a:rPr lang="es-MX" sz="2800" dirty="0" err="1"/>
              <a:t>tio</a:t>
            </a:r>
            <a:r>
              <a:rPr lang="es-MX" sz="2800" dirty="0"/>
              <a:t>(P,X), padre(P,Y) </a:t>
            </a:r>
          </a:p>
          <a:p>
            <a:r>
              <a:rPr lang="es-MX" sz="2800" dirty="0"/>
              <a:t>primo(X,Y) :- </a:t>
            </a:r>
            <a:r>
              <a:rPr lang="es-MX" sz="2800" dirty="0" err="1"/>
              <a:t>tio</a:t>
            </a:r>
            <a:r>
              <a:rPr lang="es-MX" sz="2800" dirty="0"/>
              <a:t>(M,X), madre(M,Y)</a:t>
            </a:r>
          </a:p>
          <a:p>
            <a:endParaRPr lang="es-MX" sz="2800" dirty="0"/>
          </a:p>
          <a:p>
            <a:r>
              <a:rPr lang="es-MX" sz="2800" dirty="0"/>
              <a:t>Primos son los hijos de los hermanos</a:t>
            </a:r>
          </a:p>
          <a:p>
            <a:r>
              <a:rPr lang="es-MX" sz="2800" dirty="0"/>
              <a:t>primo(X,Y):- padre(P,X), padre(Q,Y), hermano(P,Q).</a:t>
            </a:r>
          </a:p>
          <a:p>
            <a:r>
              <a:rPr lang="es-MX" sz="2800" dirty="0"/>
              <a:t>primo(X,Y):- madre(M,X), madre(N,Y), hermano(M,N).</a:t>
            </a:r>
          </a:p>
          <a:p>
            <a:r>
              <a:rPr lang="es-MX" sz="2800" dirty="0"/>
              <a:t>primo(X,Y) :- madre(M,X), padre(P,Y), hermano(M,P).</a:t>
            </a:r>
          </a:p>
        </p:txBody>
      </p:sp>
    </p:spTree>
    <p:extLst>
      <p:ext uri="{BB962C8B-B14F-4D97-AF65-F5344CB8AC3E}">
        <p14:creationId xmlns:p14="http://schemas.microsoft.com/office/powerpoint/2010/main" val="581546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Ejercicio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MX" dirty="0"/>
              <a:t>Agregar al archivo de </a:t>
            </a:r>
            <a:r>
              <a:rPr lang="es-MX" dirty="0" err="1"/>
              <a:t>swi-prolog</a:t>
            </a:r>
            <a:r>
              <a:rPr lang="es-MX" dirty="0"/>
              <a:t> anterior las reglas para tío y primo.</a:t>
            </a:r>
          </a:p>
          <a:p>
            <a:r>
              <a:rPr lang="es-MX" dirty="0"/>
              <a:t>Realizar las consultas.</a:t>
            </a:r>
          </a:p>
          <a:p>
            <a:pPr lvl="1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215908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F2B972-AB55-40E1-9067-F312221C66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¿Cómo funciona la inferencia?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A5D22B-1187-4386-870D-29419FCAF4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135562"/>
          </a:xfrm>
        </p:spPr>
        <p:txBody>
          <a:bodyPr>
            <a:normAutofit lnSpcReduction="10000"/>
          </a:bodyPr>
          <a:lstStyle/>
          <a:p>
            <a:r>
              <a:rPr lang="es-MX" dirty="0"/>
              <a:t>Ejemplo 1</a:t>
            </a:r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r>
              <a:rPr lang="es-MX" dirty="0"/>
              <a:t>Podemos preguntar ¿de qué está enferma Alicia?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3B5A9BB-DB4F-484B-8189-79F11D4978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5608" y="2096182"/>
            <a:ext cx="6955180" cy="3503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3942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4A67B73-B24A-4ABC-8F31-DA5B5E4B4A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2572" y="238481"/>
            <a:ext cx="8064896" cy="323212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1B9EBD81-080C-426E-B40C-81061CF486B9}"/>
              </a:ext>
            </a:extLst>
          </p:cNvPr>
          <p:cNvGrpSpPr/>
          <p:nvPr/>
        </p:nvGrpSpPr>
        <p:grpSpPr>
          <a:xfrm>
            <a:off x="1187624" y="836712"/>
            <a:ext cx="5183747" cy="1592887"/>
            <a:chOff x="1187624" y="836712"/>
            <a:chExt cx="5183747" cy="1592887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DD71B7E4-7D42-4BC5-8DD3-494939A3121D}"/>
                </a:ext>
              </a:extLst>
            </p:cNvPr>
            <p:cNvSpPr txBox="1"/>
            <p:nvPr/>
          </p:nvSpPr>
          <p:spPr>
            <a:xfrm>
              <a:off x="1836525" y="836712"/>
              <a:ext cx="388760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3200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enfermo_de</a:t>
              </a:r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s-MX" sz="3200" b="1" dirty="0">
                  <a:solidFill>
                    <a:schemeClr val="accent2">
                      <a:lumMod val="7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X</a:t>
              </a:r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,</a:t>
              </a:r>
              <a:r>
                <a:rPr lang="es-MX" sz="3200" b="1" dirty="0">
                  <a:solidFill>
                    <a:schemeClr val="bg2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Y</a:t>
              </a:r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241FD6A3-7349-4EF1-92A9-F838CA2186AB}"/>
                </a:ext>
              </a:extLst>
            </p:cNvPr>
            <p:cNvSpPr txBox="1"/>
            <p:nvPr/>
          </p:nvSpPr>
          <p:spPr>
            <a:xfrm>
              <a:off x="1187624" y="1340768"/>
              <a:ext cx="462819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3200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tiene_sintoma</a:t>
              </a:r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s-MX" sz="3200" b="1" dirty="0">
                  <a:solidFill>
                    <a:schemeClr val="accent2">
                      <a:lumMod val="7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X</a:t>
              </a:r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,</a:t>
              </a:r>
              <a:r>
                <a:rPr lang="es-MX" sz="3200" b="1" dirty="0">
                  <a:solidFill>
                    <a:schemeClr val="accent4">
                      <a:lumMod val="7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Z</a:t>
              </a:r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0033B3C3-CC8C-4AA7-BB82-6D8BA9E151E3}"/>
                </a:ext>
              </a:extLst>
            </p:cNvPr>
            <p:cNvSpPr txBox="1"/>
            <p:nvPr/>
          </p:nvSpPr>
          <p:spPr>
            <a:xfrm>
              <a:off x="2483768" y="1844824"/>
              <a:ext cx="388760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3200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sintoma_de</a:t>
              </a:r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s-MX" sz="3200" b="1" dirty="0">
                  <a:solidFill>
                    <a:schemeClr val="accent4">
                      <a:lumMod val="7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Z</a:t>
              </a:r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,</a:t>
              </a:r>
              <a:r>
                <a:rPr lang="es-MX" sz="3200" b="1" dirty="0">
                  <a:solidFill>
                    <a:schemeClr val="bg2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Y</a:t>
              </a:r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B532037C-E32D-4B19-A3C1-E6DA08AD73D2}"/>
              </a:ext>
            </a:extLst>
          </p:cNvPr>
          <p:cNvSpPr txBox="1"/>
          <p:nvPr/>
        </p:nvSpPr>
        <p:spPr>
          <a:xfrm>
            <a:off x="1818724" y="2492896"/>
            <a:ext cx="54895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600" dirty="0"/>
              <a:t>¿De que está enferma Alicia?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5EC62AD-FD3F-4BA7-81D6-5818B500D56B}"/>
              </a:ext>
            </a:extLst>
          </p:cNvPr>
          <p:cNvGrpSpPr/>
          <p:nvPr/>
        </p:nvGrpSpPr>
        <p:grpSpPr>
          <a:xfrm>
            <a:off x="1476485" y="3348281"/>
            <a:ext cx="6335875" cy="1592887"/>
            <a:chOff x="1187624" y="836712"/>
            <a:chExt cx="6335875" cy="1592887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A9CE2156-48C0-468A-99F0-C57E6B3B89C9}"/>
                </a:ext>
              </a:extLst>
            </p:cNvPr>
            <p:cNvSpPr txBox="1"/>
            <p:nvPr/>
          </p:nvSpPr>
          <p:spPr>
            <a:xfrm>
              <a:off x="1836525" y="836712"/>
              <a:ext cx="512191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3200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Enfermo_de</a:t>
              </a:r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s-MX" sz="3200" b="1" dirty="0" err="1">
                  <a:solidFill>
                    <a:schemeClr val="accent2">
                      <a:lumMod val="7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alicia</a:t>
              </a:r>
              <a:r>
                <a:rPr lang="es-MX" sz="3200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,</a:t>
              </a:r>
              <a:r>
                <a:rPr lang="es-MX" sz="3200" b="1" dirty="0" err="1">
                  <a:solidFill>
                    <a:schemeClr val="bg2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Y</a:t>
              </a:r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0284D6A1-6064-426C-AAD7-8A503AA30184}"/>
                </a:ext>
              </a:extLst>
            </p:cNvPr>
            <p:cNvSpPr txBox="1"/>
            <p:nvPr/>
          </p:nvSpPr>
          <p:spPr>
            <a:xfrm>
              <a:off x="1187624" y="1340768"/>
              <a:ext cx="586250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3200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tiene_sintoma</a:t>
              </a:r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s-MX" sz="3200" b="1" dirty="0" err="1">
                  <a:solidFill>
                    <a:schemeClr val="accent2">
                      <a:lumMod val="7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alicia</a:t>
              </a:r>
              <a:r>
                <a:rPr lang="es-MX" sz="3200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,</a:t>
              </a:r>
              <a:r>
                <a:rPr lang="es-MX" sz="3200" b="1" dirty="0" err="1">
                  <a:solidFill>
                    <a:schemeClr val="accent4">
                      <a:lumMod val="7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Z</a:t>
              </a:r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47DF4C64-C8B7-49A0-9AA0-FC838E3CD8B5}"/>
                </a:ext>
              </a:extLst>
            </p:cNvPr>
            <p:cNvSpPr txBox="1"/>
            <p:nvPr/>
          </p:nvSpPr>
          <p:spPr>
            <a:xfrm>
              <a:off x="3635896" y="1844824"/>
              <a:ext cx="388760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3200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sintoma_de</a:t>
              </a:r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s-MX" sz="3200" b="1" dirty="0">
                  <a:solidFill>
                    <a:schemeClr val="accent4">
                      <a:lumMod val="7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Z</a:t>
              </a:r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,</a:t>
              </a:r>
              <a:r>
                <a:rPr lang="es-MX" sz="3200" b="1" dirty="0">
                  <a:solidFill>
                    <a:schemeClr val="bg2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Y</a:t>
              </a:r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96084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B532037C-E32D-4B19-A3C1-E6DA08AD73D2}"/>
              </a:ext>
            </a:extLst>
          </p:cNvPr>
          <p:cNvSpPr txBox="1"/>
          <p:nvPr/>
        </p:nvSpPr>
        <p:spPr>
          <a:xfrm>
            <a:off x="2034748" y="406405"/>
            <a:ext cx="54895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600" dirty="0"/>
              <a:t>¿De que está enferma Alicia?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5EC62AD-FD3F-4BA7-81D6-5818B500D56B}"/>
              </a:ext>
            </a:extLst>
          </p:cNvPr>
          <p:cNvGrpSpPr/>
          <p:nvPr/>
        </p:nvGrpSpPr>
        <p:grpSpPr>
          <a:xfrm>
            <a:off x="1476485" y="1484784"/>
            <a:ext cx="6335875" cy="1592887"/>
            <a:chOff x="1187624" y="836712"/>
            <a:chExt cx="6335875" cy="1592887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A9CE2156-48C0-468A-99F0-C57E6B3B89C9}"/>
                </a:ext>
              </a:extLst>
            </p:cNvPr>
            <p:cNvSpPr txBox="1"/>
            <p:nvPr/>
          </p:nvSpPr>
          <p:spPr>
            <a:xfrm>
              <a:off x="1836525" y="836712"/>
              <a:ext cx="512191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3200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enfermo_de</a:t>
              </a:r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s-MX" sz="3200" b="1" dirty="0" err="1">
                  <a:solidFill>
                    <a:schemeClr val="accent2">
                      <a:lumMod val="7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alicia</a:t>
              </a:r>
              <a:r>
                <a:rPr lang="es-MX" sz="3200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,</a:t>
              </a:r>
              <a:r>
                <a:rPr lang="es-MX" sz="3200" b="1" dirty="0" err="1">
                  <a:solidFill>
                    <a:schemeClr val="bg2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Y</a:t>
              </a:r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0284D6A1-6064-426C-AAD7-8A503AA30184}"/>
                </a:ext>
              </a:extLst>
            </p:cNvPr>
            <p:cNvSpPr txBox="1"/>
            <p:nvPr/>
          </p:nvSpPr>
          <p:spPr>
            <a:xfrm>
              <a:off x="1187624" y="1340768"/>
              <a:ext cx="586250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3200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tiene_sintoma</a:t>
              </a:r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s-MX" sz="3200" b="1" dirty="0" err="1">
                  <a:solidFill>
                    <a:schemeClr val="accent2">
                      <a:lumMod val="7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alicia</a:t>
              </a:r>
              <a:r>
                <a:rPr lang="es-MX" sz="3200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,</a:t>
              </a:r>
              <a:r>
                <a:rPr lang="es-MX" sz="3200" b="1" dirty="0" err="1">
                  <a:solidFill>
                    <a:schemeClr val="accent4">
                      <a:lumMod val="7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Z</a:t>
              </a:r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47DF4C64-C8B7-49A0-9AA0-FC838E3CD8B5}"/>
                </a:ext>
              </a:extLst>
            </p:cNvPr>
            <p:cNvSpPr txBox="1"/>
            <p:nvPr/>
          </p:nvSpPr>
          <p:spPr>
            <a:xfrm>
              <a:off x="3635896" y="1844824"/>
              <a:ext cx="388760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3200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sintoma_de</a:t>
              </a:r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s-MX" sz="3200" b="1" dirty="0">
                  <a:solidFill>
                    <a:schemeClr val="accent4">
                      <a:lumMod val="7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Z</a:t>
              </a:r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,</a:t>
              </a:r>
              <a:r>
                <a:rPr lang="es-MX" sz="3200" b="1" dirty="0">
                  <a:solidFill>
                    <a:schemeClr val="bg2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Y</a:t>
              </a:r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</p:txBody>
        </p: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A7FB9C02-9CC0-4239-9D78-EE20B0FCEC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2201" y="3276273"/>
            <a:ext cx="5582127" cy="368751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D6391EB3-66C0-4755-9FF4-9ECD97BC937D}"/>
              </a:ext>
            </a:extLst>
          </p:cNvPr>
          <p:cNvGrpSpPr/>
          <p:nvPr/>
        </p:nvGrpSpPr>
        <p:grpSpPr>
          <a:xfrm>
            <a:off x="1043608" y="4140369"/>
            <a:ext cx="8310774" cy="1592887"/>
            <a:chOff x="1187624" y="836712"/>
            <a:chExt cx="8310774" cy="1592887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8A1C038C-A9BC-4B4C-8E41-8C7963D78BE4}"/>
                </a:ext>
              </a:extLst>
            </p:cNvPr>
            <p:cNvSpPr txBox="1"/>
            <p:nvPr/>
          </p:nvSpPr>
          <p:spPr>
            <a:xfrm>
              <a:off x="1836525" y="836712"/>
              <a:ext cx="512191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3200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enfermo_de</a:t>
              </a:r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s-MX" sz="3200" b="1" dirty="0" err="1">
                  <a:solidFill>
                    <a:schemeClr val="accent2">
                      <a:lumMod val="7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alicia</a:t>
              </a:r>
              <a:r>
                <a:rPr lang="es-MX" sz="3200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,</a:t>
              </a:r>
              <a:r>
                <a:rPr lang="es-MX" sz="3200" b="1" dirty="0" err="1">
                  <a:solidFill>
                    <a:schemeClr val="bg2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Y</a:t>
              </a:r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C80CD4DD-1C69-422B-8ED9-86A469D70486}"/>
                </a:ext>
              </a:extLst>
            </p:cNvPr>
            <p:cNvSpPr txBox="1"/>
            <p:nvPr/>
          </p:nvSpPr>
          <p:spPr>
            <a:xfrm>
              <a:off x="1187624" y="1340768"/>
              <a:ext cx="783740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3200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tiene_sintoma</a:t>
              </a:r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s-MX" sz="3200" b="1" dirty="0" err="1">
                  <a:solidFill>
                    <a:schemeClr val="accent2">
                      <a:lumMod val="7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alicia</a:t>
              </a:r>
              <a:r>
                <a:rPr lang="es-MX" sz="3200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,</a:t>
              </a:r>
              <a:r>
                <a:rPr lang="es-MX" sz="3200" b="1" dirty="0" err="1">
                  <a:solidFill>
                    <a:schemeClr val="accent4">
                      <a:lumMod val="7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cansancio</a:t>
              </a:r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6CBC5DD8-FFA0-46C3-BAE6-32C2C81062BE}"/>
                </a:ext>
              </a:extLst>
            </p:cNvPr>
            <p:cNvSpPr txBox="1"/>
            <p:nvPr/>
          </p:nvSpPr>
          <p:spPr>
            <a:xfrm>
              <a:off x="3635896" y="1844824"/>
              <a:ext cx="586250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3200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sintoma_de</a:t>
              </a:r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s-MX" sz="3200" b="1" dirty="0" err="1">
                  <a:solidFill>
                    <a:schemeClr val="accent4">
                      <a:lumMod val="7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cansancio</a:t>
              </a:r>
              <a:r>
                <a:rPr lang="es-MX" sz="3200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,</a:t>
              </a:r>
              <a:r>
                <a:rPr lang="es-MX" sz="3200" b="1" dirty="0" err="1">
                  <a:solidFill>
                    <a:schemeClr val="bg2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Y</a:t>
              </a:r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7713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B532037C-E32D-4B19-A3C1-E6DA08AD73D2}"/>
              </a:ext>
            </a:extLst>
          </p:cNvPr>
          <p:cNvSpPr txBox="1"/>
          <p:nvPr/>
        </p:nvSpPr>
        <p:spPr>
          <a:xfrm>
            <a:off x="2034748" y="116632"/>
            <a:ext cx="54895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600" dirty="0"/>
              <a:t>¿De que está enferma Alicia?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6391EB3-66C0-4755-9FF4-9ECD97BC937D}"/>
              </a:ext>
            </a:extLst>
          </p:cNvPr>
          <p:cNvGrpSpPr/>
          <p:nvPr/>
        </p:nvGrpSpPr>
        <p:grpSpPr>
          <a:xfrm>
            <a:off x="1043608" y="741717"/>
            <a:ext cx="8310774" cy="1592887"/>
            <a:chOff x="1187624" y="836712"/>
            <a:chExt cx="8310774" cy="1592887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8A1C038C-A9BC-4B4C-8E41-8C7963D78BE4}"/>
                </a:ext>
              </a:extLst>
            </p:cNvPr>
            <p:cNvSpPr txBox="1"/>
            <p:nvPr/>
          </p:nvSpPr>
          <p:spPr>
            <a:xfrm>
              <a:off x="1836525" y="836712"/>
              <a:ext cx="512191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3200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enfermo_de</a:t>
              </a:r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s-MX" sz="3200" b="1" dirty="0" err="1">
                  <a:solidFill>
                    <a:schemeClr val="accent2">
                      <a:lumMod val="7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alicia</a:t>
              </a:r>
              <a:r>
                <a:rPr lang="es-MX" sz="3200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,</a:t>
              </a:r>
              <a:r>
                <a:rPr lang="es-MX" sz="3200" b="1" dirty="0" err="1">
                  <a:solidFill>
                    <a:schemeClr val="bg2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Y</a:t>
              </a:r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C80CD4DD-1C69-422B-8ED9-86A469D70486}"/>
                </a:ext>
              </a:extLst>
            </p:cNvPr>
            <p:cNvSpPr txBox="1"/>
            <p:nvPr/>
          </p:nvSpPr>
          <p:spPr>
            <a:xfrm>
              <a:off x="1187624" y="1340768"/>
              <a:ext cx="783740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3200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tiene_sintoma</a:t>
              </a:r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s-MX" sz="3200" b="1" dirty="0" err="1">
                  <a:solidFill>
                    <a:schemeClr val="accent2">
                      <a:lumMod val="7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alicia</a:t>
              </a:r>
              <a:r>
                <a:rPr lang="es-MX" sz="3200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,</a:t>
              </a:r>
              <a:r>
                <a:rPr lang="es-MX" sz="3200" b="1" dirty="0" err="1">
                  <a:solidFill>
                    <a:schemeClr val="accent4">
                      <a:lumMod val="7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cansancio</a:t>
              </a:r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6CBC5DD8-FFA0-46C3-BAE6-32C2C81062BE}"/>
                </a:ext>
              </a:extLst>
            </p:cNvPr>
            <p:cNvSpPr txBox="1"/>
            <p:nvPr/>
          </p:nvSpPr>
          <p:spPr>
            <a:xfrm>
              <a:off x="3635896" y="1844824"/>
              <a:ext cx="586250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3200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sintoma_de</a:t>
              </a:r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s-MX" sz="3200" b="1" dirty="0" err="1">
                  <a:solidFill>
                    <a:schemeClr val="accent4">
                      <a:lumMod val="7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cansancio</a:t>
              </a:r>
              <a:r>
                <a:rPr lang="es-MX" sz="3200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,</a:t>
              </a:r>
              <a:r>
                <a:rPr lang="es-MX" sz="3200" b="1" dirty="0" err="1">
                  <a:solidFill>
                    <a:schemeClr val="bg2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Y</a:t>
              </a:r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60ABCDD4-5456-4D48-9398-1B0668BA82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2638358"/>
            <a:ext cx="7621378" cy="545728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879679F0-E7F1-47DA-AF68-6EBB69E4E2A5}"/>
              </a:ext>
            </a:extLst>
          </p:cNvPr>
          <p:cNvGrpSpPr/>
          <p:nvPr/>
        </p:nvGrpSpPr>
        <p:grpSpPr>
          <a:xfrm>
            <a:off x="941746" y="3420289"/>
            <a:ext cx="8310774" cy="1592887"/>
            <a:chOff x="1187624" y="836712"/>
            <a:chExt cx="8310774" cy="1592887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E07A2D04-A364-47BA-BDEA-DBD0B36941A1}"/>
                </a:ext>
              </a:extLst>
            </p:cNvPr>
            <p:cNvSpPr txBox="1"/>
            <p:nvPr/>
          </p:nvSpPr>
          <p:spPr>
            <a:xfrm>
              <a:off x="1836525" y="836712"/>
              <a:ext cx="635622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3200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enfermo_de</a:t>
              </a:r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s-MX" sz="3200" b="1" dirty="0" err="1">
                  <a:solidFill>
                    <a:schemeClr val="accent2">
                      <a:lumMod val="7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alicia</a:t>
              </a:r>
              <a:r>
                <a:rPr lang="es-MX" sz="3200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,</a:t>
              </a:r>
              <a:r>
                <a:rPr lang="es-MX" sz="3200" b="1" dirty="0" err="1">
                  <a:solidFill>
                    <a:schemeClr val="bg2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anemia</a:t>
              </a:r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05E3D69C-4AAD-419E-BED5-701997F102E0}"/>
                </a:ext>
              </a:extLst>
            </p:cNvPr>
            <p:cNvSpPr txBox="1"/>
            <p:nvPr/>
          </p:nvSpPr>
          <p:spPr>
            <a:xfrm>
              <a:off x="1187624" y="1340768"/>
              <a:ext cx="783740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3200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tiene_sintoma</a:t>
              </a:r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s-MX" sz="3200" b="1" dirty="0" err="1">
                  <a:solidFill>
                    <a:schemeClr val="accent2">
                      <a:lumMod val="7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alicia</a:t>
              </a:r>
              <a:r>
                <a:rPr lang="es-MX" sz="3200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,</a:t>
              </a:r>
              <a:r>
                <a:rPr lang="es-MX" sz="3200" b="1" dirty="0" err="1">
                  <a:solidFill>
                    <a:schemeClr val="accent4">
                      <a:lumMod val="7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cansancio</a:t>
              </a:r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18DCA49E-9709-48F2-BE68-455ACCC69DC9}"/>
                </a:ext>
              </a:extLst>
            </p:cNvPr>
            <p:cNvSpPr txBox="1"/>
            <p:nvPr/>
          </p:nvSpPr>
          <p:spPr>
            <a:xfrm>
              <a:off x="2280626" y="1844824"/>
              <a:ext cx="721777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3200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sintoma_de</a:t>
              </a:r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s-MX" sz="3200" b="1" dirty="0" err="1">
                  <a:solidFill>
                    <a:schemeClr val="accent4">
                      <a:lumMod val="7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cansancio</a:t>
              </a:r>
              <a:r>
                <a:rPr lang="es-MX" sz="3200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,</a:t>
              </a:r>
              <a:r>
                <a:rPr lang="es-MX" sz="3200" b="1" dirty="0" err="1">
                  <a:solidFill>
                    <a:schemeClr val="bg2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anemia</a:t>
              </a:r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9E6D5458-E6F8-448C-9AF0-B4D9FA91B476}"/>
              </a:ext>
            </a:extLst>
          </p:cNvPr>
          <p:cNvSpPr txBox="1"/>
          <p:nvPr/>
        </p:nvSpPr>
        <p:spPr>
          <a:xfrm>
            <a:off x="2123728" y="5230941"/>
            <a:ext cx="5737789" cy="64633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MX" sz="3600" dirty="0"/>
              <a:t>Alicia está enferma de anemia</a:t>
            </a:r>
          </a:p>
        </p:txBody>
      </p:sp>
    </p:spTree>
    <p:extLst>
      <p:ext uri="{BB962C8B-B14F-4D97-AF65-F5344CB8AC3E}">
        <p14:creationId xmlns:p14="http://schemas.microsoft.com/office/powerpoint/2010/main" val="3997401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F2B972-AB55-40E1-9067-F312221C66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5608" y="44624"/>
            <a:ext cx="7498080" cy="1143000"/>
          </a:xfrm>
        </p:spPr>
        <p:txBody>
          <a:bodyPr/>
          <a:lstStyle/>
          <a:p>
            <a:r>
              <a:rPr lang="es-MX" dirty="0"/>
              <a:t>¿Cómo funciona la inferencia?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A5D22B-1187-4386-870D-29419FCAF4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9632" y="1124744"/>
            <a:ext cx="7498080" cy="5135562"/>
          </a:xfrm>
        </p:spPr>
        <p:txBody>
          <a:bodyPr>
            <a:normAutofit lnSpcReduction="10000"/>
          </a:bodyPr>
          <a:lstStyle/>
          <a:p>
            <a:r>
              <a:rPr lang="es-MX" dirty="0"/>
              <a:t>Ejemplo 2</a:t>
            </a:r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r>
              <a:rPr lang="es-MX" dirty="0"/>
              <a:t>Podemos preguntar ¿Qué se le receta a Alicia?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3B5A9BB-DB4F-484B-8189-79F11D4978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5608" y="1700808"/>
            <a:ext cx="6955180" cy="3503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4553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1B9EBD81-080C-426E-B40C-81061CF486B9}"/>
              </a:ext>
            </a:extLst>
          </p:cNvPr>
          <p:cNvGrpSpPr/>
          <p:nvPr/>
        </p:nvGrpSpPr>
        <p:grpSpPr>
          <a:xfrm>
            <a:off x="1187624" y="548680"/>
            <a:ext cx="4936884" cy="1592887"/>
            <a:chOff x="1187624" y="836712"/>
            <a:chExt cx="4936884" cy="1592887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DD71B7E4-7D42-4BC5-8DD3-494939A3121D}"/>
                </a:ext>
              </a:extLst>
            </p:cNvPr>
            <p:cNvSpPr txBox="1"/>
            <p:nvPr/>
          </p:nvSpPr>
          <p:spPr>
            <a:xfrm>
              <a:off x="1836525" y="836712"/>
              <a:ext cx="364074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3200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recetar_a</a:t>
              </a:r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s-MX" sz="3200" b="1" dirty="0">
                  <a:solidFill>
                    <a:schemeClr val="accent2">
                      <a:lumMod val="7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X</a:t>
              </a:r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,</a:t>
              </a:r>
              <a:r>
                <a:rPr lang="es-MX" sz="3200" b="1" dirty="0">
                  <a:solidFill>
                    <a:schemeClr val="bg2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Y</a:t>
              </a:r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241FD6A3-7349-4EF1-92A9-F838CA2186AB}"/>
                </a:ext>
              </a:extLst>
            </p:cNvPr>
            <p:cNvSpPr txBox="1"/>
            <p:nvPr/>
          </p:nvSpPr>
          <p:spPr>
            <a:xfrm>
              <a:off x="1187624" y="1340768"/>
              <a:ext cx="487505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s-MX" sz="3200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enfermo_de</a:t>
              </a:r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s-MX" sz="3200" b="1" dirty="0">
                  <a:solidFill>
                    <a:schemeClr val="bg2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Y</a:t>
              </a:r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,</a:t>
              </a:r>
              <a:r>
                <a:rPr lang="es-MX" sz="3200" b="1" dirty="0">
                  <a:solidFill>
                    <a:schemeClr val="accent4">
                      <a:lumMod val="7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A</a:t>
              </a:r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0033B3C3-CC8C-4AA7-BB82-6D8BA9E151E3}"/>
                </a:ext>
              </a:extLst>
            </p:cNvPr>
            <p:cNvSpPr txBox="1"/>
            <p:nvPr/>
          </p:nvSpPr>
          <p:spPr>
            <a:xfrm>
              <a:off x="2483768" y="1844824"/>
              <a:ext cx="364074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 alivia(</a:t>
              </a:r>
              <a:r>
                <a:rPr lang="es-MX" sz="3200" b="1" dirty="0">
                  <a:solidFill>
                    <a:schemeClr val="accent2">
                      <a:lumMod val="7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X</a:t>
              </a:r>
              <a:r>
                <a:rPr lang="es-MX" sz="32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,</a:t>
              </a:r>
              <a:r>
                <a:rPr lang="es-MX" sz="3200" b="1" dirty="0">
                  <a:solidFill>
                    <a:schemeClr val="accent4">
                      <a:lumMod val="7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A</a:t>
              </a:r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B532037C-E32D-4B19-A3C1-E6DA08AD73D2}"/>
              </a:ext>
            </a:extLst>
          </p:cNvPr>
          <p:cNvSpPr txBox="1"/>
          <p:nvPr/>
        </p:nvSpPr>
        <p:spPr>
          <a:xfrm>
            <a:off x="1259632" y="1988840"/>
            <a:ext cx="42216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600" dirty="0"/>
              <a:t>¿Qué recetar a Alicia?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394BB3E-6DE9-4DAE-AC74-5FCA5D30A6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44624"/>
            <a:ext cx="7992888" cy="349049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47C85032-97B2-4B8B-980D-A5E5562B3310}"/>
              </a:ext>
            </a:extLst>
          </p:cNvPr>
          <p:cNvGrpSpPr/>
          <p:nvPr/>
        </p:nvGrpSpPr>
        <p:grpSpPr>
          <a:xfrm>
            <a:off x="1340024" y="2492896"/>
            <a:ext cx="6171197" cy="1592887"/>
            <a:chOff x="1187624" y="836712"/>
            <a:chExt cx="6171197" cy="1592887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71F7EA8-5D49-4F08-B38E-9F1B04E5E7DB}"/>
                </a:ext>
              </a:extLst>
            </p:cNvPr>
            <p:cNvSpPr txBox="1"/>
            <p:nvPr/>
          </p:nvSpPr>
          <p:spPr>
            <a:xfrm>
              <a:off x="1836525" y="836712"/>
              <a:ext cx="487505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3200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recetar_a</a:t>
              </a:r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s-MX" sz="3200" b="1" dirty="0" err="1">
                  <a:solidFill>
                    <a:schemeClr val="accent2">
                      <a:lumMod val="7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X</a:t>
              </a:r>
              <a:r>
                <a:rPr lang="es-MX" sz="3200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,</a:t>
              </a:r>
              <a:r>
                <a:rPr lang="es-MX" sz="3200" b="1" dirty="0" err="1">
                  <a:solidFill>
                    <a:schemeClr val="bg2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alicia</a:t>
              </a:r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715BCC5F-CEE5-47E1-A408-E381510E3361}"/>
                </a:ext>
              </a:extLst>
            </p:cNvPr>
            <p:cNvSpPr txBox="1"/>
            <p:nvPr/>
          </p:nvSpPr>
          <p:spPr>
            <a:xfrm>
              <a:off x="1187624" y="1340768"/>
              <a:ext cx="610936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s-MX" sz="3200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enfermo_de</a:t>
              </a:r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s-MX" sz="3200" b="1" dirty="0" err="1">
                  <a:solidFill>
                    <a:schemeClr val="bg2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alicia</a:t>
              </a:r>
              <a:r>
                <a:rPr lang="es-MX" sz="3200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,</a:t>
              </a:r>
              <a:r>
                <a:rPr lang="es-MX" sz="3200" b="1" dirty="0" err="1">
                  <a:solidFill>
                    <a:schemeClr val="accent4">
                      <a:lumMod val="7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A</a:t>
              </a:r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3118B8E-366F-4C47-AAEA-E1673D96B241}"/>
                </a:ext>
              </a:extLst>
            </p:cNvPr>
            <p:cNvSpPr txBox="1"/>
            <p:nvPr/>
          </p:nvSpPr>
          <p:spPr>
            <a:xfrm>
              <a:off x="2483768" y="1844824"/>
              <a:ext cx="487505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      alivia(</a:t>
              </a:r>
              <a:r>
                <a:rPr lang="es-MX" sz="3200" b="1" dirty="0">
                  <a:solidFill>
                    <a:schemeClr val="accent2">
                      <a:lumMod val="7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X</a:t>
              </a:r>
              <a:r>
                <a:rPr lang="es-MX" sz="32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,</a:t>
              </a:r>
              <a:r>
                <a:rPr lang="es-MX" sz="3200" b="1" dirty="0">
                  <a:solidFill>
                    <a:schemeClr val="accent4">
                      <a:lumMod val="7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A</a:t>
              </a:r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75547028-583A-4F19-9677-B2B0FF9ADE81}"/>
              </a:ext>
            </a:extLst>
          </p:cNvPr>
          <p:cNvSpPr txBox="1"/>
          <p:nvPr/>
        </p:nvSpPr>
        <p:spPr>
          <a:xfrm>
            <a:off x="1259632" y="3861048"/>
            <a:ext cx="70682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600" dirty="0"/>
              <a:t>Del ejemplo 1, sabemos de la anemia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ACAAB689-A8D3-4FCE-83FE-B05505268AF2}"/>
              </a:ext>
            </a:extLst>
          </p:cNvPr>
          <p:cNvGrpSpPr/>
          <p:nvPr/>
        </p:nvGrpSpPr>
        <p:grpSpPr>
          <a:xfrm>
            <a:off x="1497147" y="4644425"/>
            <a:ext cx="7405509" cy="1592887"/>
            <a:chOff x="1187624" y="836712"/>
            <a:chExt cx="7405509" cy="1592887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419DED84-3A34-4002-886E-6DF3C6EEC52C}"/>
                </a:ext>
              </a:extLst>
            </p:cNvPr>
            <p:cNvSpPr txBox="1"/>
            <p:nvPr/>
          </p:nvSpPr>
          <p:spPr>
            <a:xfrm>
              <a:off x="1836525" y="836712"/>
              <a:ext cx="487505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3200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recetar_a</a:t>
              </a:r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s-MX" sz="3200" b="1" dirty="0" err="1">
                  <a:solidFill>
                    <a:schemeClr val="accent2">
                      <a:lumMod val="7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X</a:t>
              </a:r>
              <a:r>
                <a:rPr lang="es-MX" sz="3200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,</a:t>
              </a:r>
              <a:r>
                <a:rPr lang="es-MX" sz="3200" b="1" dirty="0" err="1">
                  <a:solidFill>
                    <a:schemeClr val="bg2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alicia</a:t>
              </a:r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98FADA14-3D94-4C32-B961-28567AFEF778}"/>
                </a:ext>
              </a:extLst>
            </p:cNvPr>
            <p:cNvSpPr txBox="1"/>
            <p:nvPr/>
          </p:nvSpPr>
          <p:spPr>
            <a:xfrm>
              <a:off x="1187624" y="1340768"/>
              <a:ext cx="734367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s-MX" sz="3200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enfermo_de</a:t>
              </a:r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s-MX" sz="3200" b="1" dirty="0" err="1">
                  <a:solidFill>
                    <a:schemeClr val="bg2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alicia</a:t>
              </a:r>
              <a:r>
                <a:rPr lang="es-MX" sz="3200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,</a:t>
              </a:r>
              <a:r>
                <a:rPr lang="es-MX" sz="3200" b="1" dirty="0" err="1">
                  <a:solidFill>
                    <a:schemeClr val="accent4">
                      <a:lumMod val="7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anemia</a:t>
              </a:r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2DE0A3F2-C9B9-40AD-9863-89B1C09C40B6}"/>
                </a:ext>
              </a:extLst>
            </p:cNvPr>
            <p:cNvSpPr txBox="1"/>
            <p:nvPr/>
          </p:nvSpPr>
          <p:spPr>
            <a:xfrm>
              <a:off x="2483768" y="1844824"/>
              <a:ext cx="610936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      alivia(</a:t>
              </a:r>
              <a:r>
                <a:rPr lang="es-MX" sz="3200" b="1" dirty="0" err="1">
                  <a:solidFill>
                    <a:schemeClr val="accent2">
                      <a:lumMod val="7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X</a:t>
              </a:r>
              <a:r>
                <a:rPr lang="es-MX" sz="3200" b="1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,</a:t>
              </a:r>
              <a:r>
                <a:rPr lang="es-MX" sz="3200" b="1" dirty="0" err="1">
                  <a:solidFill>
                    <a:schemeClr val="accent4">
                      <a:lumMod val="7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anemia</a:t>
              </a:r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98398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B532037C-E32D-4B19-A3C1-E6DA08AD73D2}"/>
              </a:ext>
            </a:extLst>
          </p:cNvPr>
          <p:cNvSpPr txBox="1"/>
          <p:nvPr/>
        </p:nvSpPr>
        <p:spPr>
          <a:xfrm>
            <a:off x="982659" y="-25643"/>
            <a:ext cx="42216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600" dirty="0"/>
              <a:t>¿Qué recetar a Alicia?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ACAAB689-A8D3-4FCE-83FE-B05505268AF2}"/>
              </a:ext>
            </a:extLst>
          </p:cNvPr>
          <p:cNvGrpSpPr/>
          <p:nvPr/>
        </p:nvGrpSpPr>
        <p:grpSpPr>
          <a:xfrm>
            <a:off x="1259632" y="467961"/>
            <a:ext cx="7405509" cy="1592887"/>
            <a:chOff x="1187624" y="836712"/>
            <a:chExt cx="7405509" cy="1592887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419DED84-3A34-4002-886E-6DF3C6EEC52C}"/>
                </a:ext>
              </a:extLst>
            </p:cNvPr>
            <p:cNvSpPr txBox="1"/>
            <p:nvPr/>
          </p:nvSpPr>
          <p:spPr>
            <a:xfrm>
              <a:off x="1836525" y="836712"/>
              <a:ext cx="487505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3200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recetar_a</a:t>
              </a:r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s-MX" sz="3200" b="1" dirty="0" err="1">
                  <a:solidFill>
                    <a:schemeClr val="accent2">
                      <a:lumMod val="7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X</a:t>
              </a:r>
              <a:r>
                <a:rPr lang="es-MX" sz="3200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,</a:t>
              </a:r>
              <a:r>
                <a:rPr lang="es-MX" sz="3200" b="1" dirty="0" err="1">
                  <a:solidFill>
                    <a:schemeClr val="bg2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alicia</a:t>
              </a:r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98FADA14-3D94-4C32-B961-28567AFEF778}"/>
                </a:ext>
              </a:extLst>
            </p:cNvPr>
            <p:cNvSpPr txBox="1"/>
            <p:nvPr/>
          </p:nvSpPr>
          <p:spPr>
            <a:xfrm>
              <a:off x="1187624" y="1340768"/>
              <a:ext cx="734367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s-MX" sz="3200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enfermo_de</a:t>
              </a:r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s-MX" sz="3200" b="1" dirty="0" err="1">
                  <a:solidFill>
                    <a:schemeClr val="bg2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alicia</a:t>
              </a:r>
              <a:r>
                <a:rPr lang="es-MX" sz="3200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,</a:t>
              </a:r>
              <a:r>
                <a:rPr lang="es-MX" sz="3200" b="1" dirty="0" err="1">
                  <a:solidFill>
                    <a:schemeClr val="accent4">
                      <a:lumMod val="7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anemia</a:t>
              </a:r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2DE0A3F2-C9B9-40AD-9863-89B1C09C40B6}"/>
                </a:ext>
              </a:extLst>
            </p:cNvPr>
            <p:cNvSpPr txBox="1"/>
            <p:nvPr/>
          </p:nvSpPr>
          <p:spPr>
            <a:xfrm>
              <a:off x="2483768" y="1844824"/>
              <a:ext cx="610936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      alivia(</a:t>
              </a:r>
              <a:r>
                <a:rPr lang="es-MX" sz="3200" b="1" dirty="0" err="1">
                  <a:solidFill>
                    <a:schemeClr val="accent2">
                      <a:lumMod val="7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X</a:t>
              </a:r>
              <a:r>
                <a:rPr lang="es-MX" sz="3200" b="1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,</a:t>
              </a:r>
              <a:r>
                <a:rPr lang="es-MX" sz="3200" b="1" dirty="0" err="1">
                  <a:solidFill>
                    <a:schemeClr val="accent4">
                      <a:lumMod val="7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anemia</a:t>
              </a:r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</p:txBody>
        </p: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C2ABA5F5-51E4-43FD-B3F0-E0A9C5597C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3648" y="2276872"/>
            <a:ext cx="7351701" cy="344611"/>
          </a:xfrm>
          <a:prstGeom prst="rect">
            <a:avLst/>
          </a:prstGeom>
        </p:spPr>
      </p:pic>
      <p:grpSp>
        <p:nvGrpSpPr>
          <p:cNvPr id="24" name="Group 23">
            <a:extLst>
              <a:ext uri="{FF2B5EF4-FFF2-40B4-BE49-F238E27FC236}">
                <a16:creationId xmlns:a16="http://schemas.microsoft.com/office/drawing/2014/main" id="{DC0BE225-EEB2-4518-BF62-93B3A314FB65}"/>
              </a:ext>
            </a:extLst>
          </p:cNvPr>
          <p:cNvGrpSpPr/>
          <p:nvPr/>
        </p:nvGrpSpPr>
        <p:grpSpPr>
          <a:xfrm>
            <a:off x="280696" y="2780928"/>
            <a:ext cx="5227409" cy="1592887"/>
            <a:chOff x="1143963" y="836712"/>
            <a:chExt cx="5227409" cy="1592887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5FF91C69-E20C-4976-A3D1-F83E05CCE37A}"/>
                </a:ext>
              </a:extLst>
            </p:cNvPr>
            <p:cNvSpPr txBox="1"/>
            <p:nvPr/>
          </p:nvSpPr>
          <p:spPr>
            <a:xfrm>
              <a:off x="1836525" y="836712"/>
              <a:ext cx="364074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 alivia(</a:t>
              </a:r>
              <a:r>
                <a:rPr lang="es-MX" sz="3200" b="1" dirty="0">
                  <a:solidFill>
                    <a:schemeClr val="accent2">
                      <a:lumMod val="7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X</a:t>
              </a:r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,</a:t>
              </a:r>
              <a:r>
                <a:rPr lang="es-MX" sz="3200" b="1" dirty="0">
                  <a:solidFill>
                    <a:schemeClr val="accent6">
                      <a:lumMod val="7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Y</a:t>
              </a:r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0AE32CEE-1902-422B-8370-5213BE27C498}"/>
                </a:ext>
              </a:extLst>
            </p:cNvPr>
            <p:cNvSpPr txBox="1"/>
            <p:nvPr/>
          </p:nvSpPr>
          <p:spPr>
            <a:xfrm>
              <a:off x="1143963" y="1340768"/>
              <a:ext cx="438132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   elimina(</a:t>
              </a:r>
              <a:r>
                <a:rPr lang="es-MX" sz="3200" b="1" dirty="0">
                  <a:solidFill>
                    <a:schemeClr val="accent2">
                      <a:lumMod val="7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X</a:t>
              </a:r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,</a:t>
              </a:r>
              <a:r>
                <a:rPr lang="es-MX" sz="3200" b="1" dirty="0">
                  <a:solidFill>
                    <a:schemeClr val="accent5">
                      <a:lumMod val="5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A</a:t>
              </a:r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B4D49298-F2E4-40BA-B411-26E2E54D87F3}"/>
                </a:ext>
              </a:extLst>
            </p:cNvPr>
            <p:cNvSpPr txBox="1"/>
            <p:nvPr/>
          </p:nvSpPr>
          <p:spPr>
            <a:xfrm>
              <a:off x="1978884" y="1844824"/>
              <a:ext cx="439248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s-MX" sz="3200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Sintoma_de</a:t>
              </a:r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s-MX" sz="3200" b="1" dirty="0">
                  <a:solidFill>
                    <a:schemeClr val="accent5">
                      <a:lumMod val="5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A</a:t>
              </a:r>
              <a:r>
                <a:rPr lang="es-MX" sz="3200" b="1" dirty="0">
                  <a:solidFill>
                    <a:schemeClr val="accent2">
                      <a:lumMod val="7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</a:t>
              </a:r>
              <a:r>
                <a:rPr lang="es-MX" sz="3200" b="1" dirty="0">
                  <a:solidFill>
                    <a:schemeClr val="accent6">
                      <a:lumMod val="7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Y</a:t>
              </a:r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598F93EB-7C91-48FB-9C9D-D90614AA9255}"/>
              </a:ext>
            </a:extLst>
          </p:cNvPr>
          <p:cNvGrpSpPr/>
          <p:nvPr/>
        </p:nvGrpSpPr>
        <p:grpSpPr>
          <a:xfrm>
            <a:off x="395536" y="4509120"/>
            <a:ext cx="6625583" cy="1592887"/>
            <a:chOff x="1143963" y="836712"/>
            <a:chExt cx="5227409" cy="1592887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76263A72-37C9-4109-9C0E-22A5D8396290}"/>
                </a:ext>
              </a:extLst>
            </p:cNvPr>
            <p:cNvSpPr txBox="1"/>
            <p:nvPr/>
          </p:nvSpPr>
          <p:spPr>
            <a:xfrm>
              <a:off x="1836525" y="836712"/>
              <a:ext cx="384628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 alivia(</a:t>
              </a:r>
              <a:r>
                <a:rPr lang="es-MX" sz="3200" b="1" dirty="0" err="1">
                  <a:solidFill>
                    <a:schemeClr val="accent2">
                      <a:lumMod val="7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X</a:t>
              </a:r>
              <a:r>
                <a:rPr lang="es-MX" sz="3200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,</a:t>
              </a:r>
              <a:r>
                <a:rPr lang="es-MX" sz="3200" b="1" dirty="0" err="1">
                  <a:solidFill>
                    <a:schemeClr val="accent6">
                      <a:lumMod val="7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anemia</a:t>
              </a:r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71E79C63-5785-417C-8C24-2A75D6457558}"/>
                </a:ext>
              </a:extLst>
            </p:cNvPr>
            <p:cNvSpPr txBox="1"/>
            <p:nvPr/>
          </p:nvSpPr>
          <p:spPr>
            <a:xfrm>
              <a:off x="1143963" y="1340768"/>
              <a:ext cx="365151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    elimina(</a:t>
              </a:r>
              <a:r>
                <a:rPr lang="es-MX" sz="3200" b="1" dirty="0">
                  <a:solidFill>
                    <a:schemeClr val="accent2">
                      <a:lumMod val="7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X</a:t>
              </a:r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,</a:t>
              </a:r>
              <a:r>
                <a:rPr lang="es-MX" sz="3200" b="1" dirty="0">
                  <a:solidFill>
                    <a:schemeClr val="accent5">
                      <a:lumMod val="5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A</a:t>
              </a:r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E0A40DD3-4379-41BB-913D-D0D51F1C18BC}"/>
                </a:ext>
              </a:extLst>
            </p:cNvPr>
            <p:cNvSpPr txBox="1"/>
            <p:nvPr/>
          </p:nvSpPr>
          <p:spPr>
            <a:xfrm>
              <a:off x="1978884" y="1844824"/>
              <a:ext cx="439248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3200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Sintoma_de</a:t>
              </a:r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s-MX" sz="3200" b="1" dirty="0" err="1">
                  <a:solidFill>
                    <a:schemeClr val="accent5">
                      <a:lumMod val="5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A</a:t>
              </a:r>
              <a:r>
                <a:rPr lang="es-MX" sz="3200" b="1" dirty="0" err="1">
                  <a:solidFill>
                    <a:schemeClr val="accent2">
                      <a:lumMod val="7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</a:t>
              </a:r>
              <a:r>
                <a:rPr lang="es-MX" sz="3200" b="1" dirty="0" err="1">
                  <a:solidFill>
                    <a:schemeClr val="accent6">
                      <a:lumMod val="7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anemia</a:t>
              </a:r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35895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B532037C-E32D-4B19-A3C1-E6DA08AD73D2}"/>
              </a:ext>
            </a:extLst>
          </p:cNvPr>
          <p:cNvSpPr txBox="1"/>
          <p:nvPr/>
        </p:nvSpPr>
        <p:spPr>
          <a:xfrm>
            <a:off x="982659" y="-25643"/>
            <a:ext cx="42216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600" dirty="0"/>
              <a:t>¿Qué recetar a Alicia?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ACAAB689-A8D3-4FCE-83FE-B05505268AF2}"/>
              </a:ext>
            </a:extLst>
          </p:cNvPr>
          <p:cNvGrpSpPr/>
          <p:nvPr/>
        </p:nvGrpSpPr>
        <p:grpSpPr>
          <a:xfrm>
            <a:off x="1259632" y="467961"/>
            <a:ext cx="7405509" cy="1592887"/>
            <a:chOff x="1187624" y="836712"/>
            <a:chExt cx="7405509" cy="1592887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419DED84-3A34-4002-886E-6DF3C6EEC52C}"/>
                </a:ext>
              </a:extLst>
            </p:cNvPr>
            <p:cNvSpPr txBox="1"/>
            <p:nvPr/>
          </p:nvSpPr>
          <p:spPr>
            <a:xfrm>
              <a:off x="1836525" y="836712"/>
              <a:ext cx="487505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3200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recetar_a</a:t>
              </a:r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s-MX" sz="3200" b="1" dirty="0" err="1">
                  <a:solidFill>
                    <a:schemeClr val="accent2">
                      <a:lumMod val="7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X</a:t>
              </a:r>
              <a:r>
                <a:rPr lang="es-MX" sz="3200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,</a:t>
              </a:r>
              <a:r>
                <a:rPr lang="es-MX" sz="3200" b="1" dirty="0" err="1">
                  <a:solidFill>
                    <a:schemeClr val="bg2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alicia</a:t>
              </a:r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98FADA14-3D94-4C32-B961-28567AFEF778}"/>
                </a:ext>
              </a:extLst>
            </p:cNvPr>
            <p:cNvSpPr txBox="1"/>
            <p:nvPr/>
          </p:nvSpPr>
          <p:spPr>
            <a:xfrm>
              <a:off x="1187624" y="1340768"/>
              <a:ext cx="734367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s-MX" sz="3200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enfermo_de</a:t>
              </a:r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s-MX" sz="3200" b="1" dirty="0" err="1">
                  <a:solidFill>
                    <a:schemeClr val="bg2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alicia</a:t>
              </a:r>
              <a:r>
                <a:rPr lang="es-MX" sz="3200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,</a:t>
              </a:r>
              <a:r>
                <a:rPr lang="es-MX" sz="3200" b="1" dirty="0" err="1">
                  <a:solidFill>
                    <a:schemeClr val="accent4">
                      <a:lumMod val="7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anemia</a:t>
              </a:r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2DE0A3F2-C9B9-40AD-9863-89B1C09C40B6}"/>
                </a:ext>
              </a:extLst>
            </p:cNvPr>
            <p:cNvSpPr txBox="1"/>
            <p:nvPr/>
          </p:nvSpPr>
          <p:spPr>
            <a:xfrm>
              <a:off x="2483768" y="1844824"/>
              <a:ext cx="610936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      alivia(</a:t>
              </a:r>
              <a:r>
                <a:rPr lang="es-MX" sz="3200" b="1" dirty="0" err="1">
                  <a:solidFill>
                    <a:schemeClr val="accent2">
                      <a:lumMod val="7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X</a:t>
              </a:r>
              <a:r>
                <a:rPr lang="es-MX" sz="3200" b="1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,</a:t>
              </a:r>
              <a:r>
                <a:rPr lang="es-MX" sz="3200" b="1" dirty="0" err="1">
                  <a:solidFill>
                    <a:schemeClr val="accent4">
                      <a:lumMod val="7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anemia</a:t>
              </a:r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598F93EB-7C91-48FB-9C9D-D90614AA9255}"/>
              </a:ext>
            </a:extLst>
          </p:cNvPr>
          <p:cNvGrpSpPr/>
          <p:nvPr/>
        </p:nvGrpSpPr>
        <p:grpSpPr>
          <a:xfrm>
            <a:off x="395536" y="2204864"/>
            <a:ext cx="6625583" cy="1592887"/>
            <a:chOff x="1143963" y="836712"/>
            <a:chExt cx="5227409" cy="1592887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76263A72-37C9-4109-9C0E-22A5D8396290}"/>
                </a:ext>
              </a:extLst>
            </p:cNvPr>
            <p:cNvSpPr txBox="1"/>
            <p:nvPr/>
          </p:nvSpPr>
          <p:spPr>
            <a:xfrm>
              <a:off x="1836525" y="836712"/>
              <a:ext cx="384628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 alivia(</a:t>
              </a:r>
              <a:r>
                <a:rPr lang="es-MX" sz="3200" b="1" dirty="0" err="1">
                  <a:solidFill>
                    <a:schemeClr val="accent2">
                      <a:lumMod val="7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X</a:t>
              </a:r>
              <a:r>
                <a:rPr lang="es-MX" sz="3200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,</a:t>
              </a:r>
              <a:r>
                <a:rPr lang="es-MX" sz="3200" b="1" dirty="0" err="1">
                  <a:solidFill>
                    <a:schemeClr val="accent6">
                      <a:lumMod val="7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anemia</a:t>
              </a:r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71E79C63-5785-417C-8C24-2A75D6457558}"/>
                </a:ext>
              </a:extLst>
            </p:cNvPr>
            <p:cNvSpPr txBox="1"/>
            <p:nvPr/>
          </p:nvSpPr>
          <p:spPr>
            <a:xfrm>
              <a:off x="1143963" y="1340768"/>
              <a:ext cx="365151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    elimina(</a:t>
              </a:r>
              <a:r>
                <a:rPr lang="es-MX" sz="3200" b="1" dirty="0">
                  <a:solidFill>
                    <a:schemeClr val="accent2">
                      <a:lumMod val="7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X</a:t>
              </a:r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,</a:t>
              </a:r>
              <a:r>
                <a:rPr lang="es-MX" sz="3200" b="1" dirty="0">
                  <a:solidFill>
                    <a:schemeClr val="accent5">
                      <a:lumMod val="5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A</a:t>
              </a:r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E0A40DD3-4379-41BB-913D-D0D51F1C18BC}"/>
                </a:ext>
              </a:extLst>
            </p:cNvPr>
            <p:cNvSpPr txBox="1"/>
            <p:nvPr/>
          </p:nvSpPr>
          <p:spPr>
            <a:xfrm>
              <a:off x="1978884" y="1844824"/>
              <a:ext cx="439248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3200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Sintoma_de</a:t>
              </a:r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s-MX" sz="3200" b="1" dirty="0" err="1">
                  <a:solidFill>
                    <a:schemeClr val="accent5">
                      <a:lumMod val="5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A</a:t>
              </a:r>
              <a:r>
                <a:rPr lang="es-MX" sz="3200" b="1" dirty="0" err="1">
                  <a:solidFill>
                    <a:schemeClr val="accent2">
                      <a:lumMod val="7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</a:t>
              </a:r>
              <a:r>
                <a:rPr lang="es-MX" sz="3200" b="1" dirty="0" err="1">
                  <a:solidFill>
                    <a:schemeClr val="accent6">
                      <a:lumMod val="7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anemia</a:t>
              </a:r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9017A373-C142-45BE-A84F-8588C22C85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9752" y="3861048"/>
            <a:ext cx="5334585" cy="335087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14B9D223-6071-438A-81CA-919A54D826F1}"/>
              </a:ext>
            </a:extLst>
          </p:cNvPr>
          <p:cNvGrpSpPr/>
          <p:nvPr/>
        </p:nvGrpSpPr>
        <p:grpSpPr>
          <a:xfrm>
            <a:off x="179512" y="4440014"/>
            <a:ext cx="8533287" cy="2085330"/>
            <a:chOff x="1143963" y="836712"/>
            <a:chExt cx="5227409" cy="2085330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51F32EF0-4A12-4787-8AF5-11E2824A2B25}"/>
                </a:ext>
              </a:extLst>
            </p:cNvPr>
            <p:cNvSpPr txBox="1"/>
            <p:nvPr/>
          </p:nvSpPr>
          <p:spPr>
            <a:xfrm>
              <a:off x="1836525" y="836712"/>
              <a:ext cx="384628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 alivia(</a:t>
              </a:r>
              <a:r>
                <a:rPr lang="es-MX" sz="3200" b="1" dirty="0" err="1">
                  <a:solidFill>
                    <a:schemeClr val="accent2">
                      <a:lumMod val="7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X</a:t>
              </a:r>
              <a:r>
                <a:rPr lang="es-MX" sz="3200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,</a:t>
              </a:r>
              <a:r>
                <a:rPr lang="es-MX" sz="3200" b="1" dirty="0" err="1">
                  <a:solidFill>
                    <a:schemeClr val="accent6">
                      <a:lumMod val="7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anemia</a:t>
              </a:r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DD4F15D9-FC3D-4636-941B-1F1825660B2F}"/>
                </a:ext>
              </a:extLst>
            </p:cNvPr>
            <p:cNvSpPr txBox="1"/>
            <p:nvPr/>
          </p:nvSpPr>
          <p:spPr>
            <a:xfrm>
              <a:off x="1143963" y="1340768"/>
              <a:ext cx="404498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    elimina(</a:t>
              </a:r>
              <a:r>
                <a:rPr lang="es-MX" sz="3200" b="1" dirty="0" err="1">
                  <a:solidFill>
                    <a:schemeClr val="accent2">
                      <a:lumMod val="7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X</a:t>
              </a:r>
              <a:r>
                <a:rPr lang="es-MX" sz="3200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,</a:t>
              </a:r>
              <a:r>
                <a:rPr lang="es-MX" sz="3200" b="1" dirty="0" err="1">
                  <a:solidFill>
                    <a:schemeClr val="accent5">
                      <a:lumMod val="5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cansancio</a:t>
              </a:r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6879195F-5CE9-45BE-B7EE-4B1E3DFD2F8B}"/>
                </a:ext>
              </a:extLst>
            </p:cNvPr>
            <p:cNvSpPr txBox="1"/>
            <p:nvPr/>
          </p:nvSpPr>
          <p:spPr>
            <a:xfrm>
              <a:off x="1978884" y="1844824"/>
              <a:ext cx="4392488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3200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Sintoma_de</a:t>
              </a:r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s-MX" sz="3200" b="1" dirty="0" err="1">
                  <a:solidFill>
                    <a:schemeClr val="accent5">
                      <a:lumMod val="5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cansancio</a:t>
              </a:r>
              <a:r>
                <a:rPr lang="es-MX" sz="3200" b="1" dirty="0" err="1">
                  <a:solidFill>
                    <a:schemeClr val="accent2">
                      <a:lumMod val="7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</a:t>
              </a:r>
              <a:r>
                <a:rPr lang="es-MX" sz="3200" b="1" dirty="0" err="1">
                  <a:solidFill>
                    <a:schemeClr val="accent6">
                      <a:lumMod val="7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anemia</a:t>
              </a:r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25581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Programación Declarativa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1259632" y="1435568"/>
            <a:ext cx="7128792" cy="4873752"/>
          </a:xfrm>
        </p:spPr>
        <p:txBody>
          <a:bodyPr>
            <a:normAutofit/>
          </a:bodyPr>
          <a:lstStyle/>
          <a:p>
            <a:pPr algn="just"/>
            <a:r>
              <a:rPr lang="es-MX" dirty="0"/>
              <a:t>La programación declarativa está basada en el desarrollo de programas en los que se especifica un conjunto de condiciones, proposiciones o transformaciones, que </a:t>
            </a:r>
            <a:r>
              <a:rPr lang="es-MX" dirty="0">
                <a:solidFill>
                  <a:srgbClr val="FF0000"/>
                </a:solidFill>
              </a:rPr>
              <a:t>describen el problema y detallan su solución, pero no indican cómo encontrarla</a:t>
            </a:r>
            <a:r>
              <a:rPr lang="es-MX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06151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B532037C-E32D-4B19-A3C1-E6DA08AD73D2}"/>
              </a:ext>
            </a:extLst>
          </p:cNvPr>
          <p:cNvSpPr txBox="1"/>
          <p:nvPr/>
        </p:nvSpPr>
        <p:spPr>
          <a:xfrm>
            <a:off x="982659" y="-25643"/>
            <a:ext cx="42216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600" dirty="0"/>
              <a:t>¿Qué recetar a Alicia?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ACAAB689-A8D3-4FCE-83FE-B05505268AF2}"/>
              </a:ext>
            </a:extLst>
          </p:cNvPr>
          <p:cNvGrpSpPr/>
          <p:nvPr/>
        </p:nvGrpSpPr>
        <p:grpSpPr>
          <a:xfrm>
            <a:off x="1259632" y="467961"/>
            <a:ext cx="7405509" cy="1592887"/>
            <a:chOff x="1187624" y="836712"/>
            <a:chExt cx="7405509" cy="1592887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419DED84-3A34-4002-886E-6DF3C6EEC52C}"/>
                </a:ext>
              </a:extLst>
            </p:cNvPr>
            <p:cNvSpPr txBox="1"/>
            <p:nvPr/>
          </p:nvSpPr>
          <p:spPr>
            <a:xfrm>
              <a:off x="1836525" y="836712"/>
              <a:ext cx="487505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3200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recetar_a</a:t>
              </a:r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s-MX" sz="3200" b="1" dirty="0" err="1">
                  <a:solidFill>
                    <a:schemeClr val="accent2">
                      <a:lumMod val="7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X</a:t>
              </a:r>
              <a:r>
                <a:rPr lang="es-MX" sz="3200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,</a:t>
              </a:r>
              <a:r>
                <a:rPr lang="es-MX" sz="3200" b="1" dirty="0" err="1">
                  <a:solidFill>
                    <a:schemeClr val="bg2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alicia</a:t>
              </a:r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98FADA14-3D94-4C32-B961-28567AFEF778}"/>
                </a:ext>
              </a:extLst>
            </p:cNvPr>
            <p:cNvSpPr txBox="1"/>
            <p:nvPr/>
          </p:nvSpPr>
          <p:spPr>
            <a:xfrm>
              <a:off x="1187624" y="1340768"/>
              <a:ext cx="734367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s-MX" sz="3200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enfermo_de</a:t>
              </a:r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s-MX" sz="3200" b="1" dirty="0" err="1">
                  <a:solidFill>
                    <a:schemeClr val="bg2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alicia</a:t>
              </a:r>
              <a:r>
                <a:rPr lang="es-MX" sz="3200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,</a:t>
              </a:r>
              <a:r>
                <a:rPr lang="es-MX" sz="3200" b="1" dirty="0" err="1">
                  <a:solidFill>
                    <a:schemeClr val="accent4">
                      <a:lumMod val="7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anemia</a:t>
              </a:r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2DE0A3F2-C9B9-40AD-9863-89B1C09C40B6}"/>
                </a:ext>
              </a:extLst>
            </p:cNvPr>
            <p:cNvSpPr txBox="1"/>
            <p:nvPr/>
          </p:nvSpPr>
          <p:spPr>
            <a:xfrm>
              <a:off x="2483768" y="1844824"/>
              <a:ext cx="610936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      alivia(</a:t>
              </a:r>
              <a:r>
                <a:rPr lang="es-MX" sz="3200" b="1" dirty="0" err="1">
                  <a:solidFill>
                    <a:schemeClr val="accent2">
                      <a:lumMod val="7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X</a:t>
              </a:r>
              <a:r>
                <a:rPr lang="es-MX" sz="3200" b="1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,</a:t>
              </a:r>
              <a:r>
                <a:rPr lang="es-MX" sz="3200" b="1" dirty="0" err="1">
                  <a:solidFill>
                    <a:schemeClr val="accent4">
                      <a:lumMod val="7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anemia</a:t>
              </a:r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4B9D223-6071-438A-81CA-919A54D826F1}"/>
              </a:ext>
            </a:extLst>
          </p:cNvPr>
          <p:cNvGrpSpPr/>
          <p:nvPr/>
        </p:nvGrpSpPr>
        <p:grpSpPr>
          <a:xfrm>
            <a:off x="305356" y="1988840"/>
            <a:ext cx="8533287" cy="2085330"/>
            <a:chOff x="1143963" y="836712"/>
            <a:chExt cx="5227409" cy="2085330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51F32EF0-4A12-4787-8AF5-11E2824A2B25}"/>
                </a:ext>
              </a:extLst>
            </p:cNvPr>
            <p:cNvSpPr txBox="1"/>
            <p:nvPr/>
          </p:nvSpPr>
          <p:spPr>
            <a:xfrm>
              <a:off x="1836525" y="836712"/>
              <a:ext cx="384628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 alivia(</a:t>
              </a:r>
              <a:r>
                <a:rPr lang="es-MX" sz="3200" b="1" dirty="0" err="1">
                  <a:solidFill>
                    <a:schemeClr val="accent2">
                      <a:lumMod val="7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X</a:t>
              </a:r>
              <a:r>
                <a:rPr lang="es-MX" sz="3200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,</a:t>
              </a:r>
              <a:r>
                <a:rPr lang="es-MX" sz="3200" b="1" dirty="0" err="1">
                  <a:solidFill>
                    <a:schemeClr val="accent6">
                      <a:lumMod val="7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anemia</a:t>
              </a:r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DD4F15D9-FC3D-4636-941B-1F1825660B2F}"/>
                </a:ext>
              </a:extLst>
            </p:cNvPr>
            <p:cNvSpPr txBox="1"/>
            <p:nvPr/>
          </p:nvSpPr>
          <p:spPr>
            <a:xfrm>
              <a:off x="1143963" y="1340768"/>
              <a:ext cx="404498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    elimina(</a:t>
              </a:r>
              <a:r>
                <a:rPr lang="es-MX" sz="3200" b="1" dirty="0" err="1">
                  <a:solidFill>
                    <a:schemeClr val="accent2">
                      <a:lumMod val="7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X</a:t>
              </a:r>
              <a:r>
                <a:rPr lang="es-MX" sz="3200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,</a:t>
              </a:r>
              <a:r>
                <a:rPr lang="es-MX" sz="3200" b="1" dirty="0" err="1">
                  <a:solidFill>
                    <a:schemeClr val="accent5">
                      <a:lumMod val="5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cansancio</a:t>
              </a:r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6879195F-5CE9-45BE-B7EE-4B1E3DFD2F8B}"/>
                </a:ext>
              </a:extLst>
            </p:cNvPr>
            <p:cNvSpPr txBox="1"/>
            <p:nvPr/>
          </p:nvSpPr>
          <p:spPr>
            <a:xfrm>
              <a:off x="1978884" y="1844824"/>
              <a:ext cx="4392488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3200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Sintoma_de</a:t>
              </a:r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s-MX" sz="3200" b="1" dirty="0" err="1">
                  <a:solidFill>
                    <a:schemeClr val="accent5">
                      <a:lumMod val="5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cansancio</a:t>
              </a:r>
              <a:r>
                <a:rPr lang="es-MX" sz="3200" b="1" dirty="0" err="1">
                  <a:solidFill>
                    <a:schemeClr val="accent2">
                      <a:lumMod val="7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</a:t>
              </a:r>
              <a:r>
                <a:rPr lang="es-MX" sz="3200" b="1" dirty="0" err="1">
                  <a:solidFill>
                    <a:schemeClr val="accent6">
                      <a:lumMod val="7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anemia</a:t>
              </a:r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</p:txBody>
        </p: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436DD705-B81A-43BD-807A-B90B2B5F4F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8270" y="3645024"/>
            <a:ext cx="5616058" cy="335087"/>
          </a:xfrm>
          <a:prstGeom prst="rect">
            <a:avLst/>
          </a:prstGeom>
        </p:spPr>
      </p:pic>
      <p:grpSp>
        <p:nvGrpSpPr>
          <p:cNvPr id="24" name="Group 23">
            <a:extLst>
              <a:ext uri="{FF2B5EF4-FFF2-40B4-BE49-F238E27FC236}">
                <a16:creationId xmlns:a16="http://schemas.microsoft.com/office/drawing/2014/main" id="{B240E94E-4F84-466E-807A-B15D716A1B9E}"/>
              </a:ext>
            </a:extLst>
          </p:cNvPr>
          <p:cNvGrpSpPr/>
          <p:nvPr/>
        </p:nvGrpSpPr>
        <p:grpSpPr>
          <a:xfrm>
            <a:off x="107504" y="4295998"/>
            <a:ext cx="8577989" cy="2085330"/>
            <a:chOff x="1143963" y="836712"/>
            <a:chExt cx="5254793" cy="2085330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E94B85AB-B278-40BB-B738-7D460CABD55E}"/>
                </a:ext>
              </a:extLst>
            </p:cNvPr>
            <p:cNvSpPr txBox="1"/>
            <p:nvPr/>
          </p:nvSpPr>
          <p:spPr>
            <a:xfrm>
              <a:off x="1836525" y="836712"/>
              <a:ext cx="419621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 alivia(</a:t>
              </a:r>
              <a:r>
                <a:rPr lang="es-MX" sz="3200" b="1" dirty="0" err="1">
                  <a:solidFill>
                    <a:schemeClr val="accent2">
                      <a:lumMod val="7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vitaminas</a:t>
              </a:r>
              <a:r>
                <a:rPr lang="es-MX" sz="3200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,</a:t>
              </a:r>
              <a:r>
                <a:rPr lang="es-MX" sz="3200" b="1" dirty="0" err="1">
                  <a:solidFill>
                    <a:schemeClr val="accent6">
                      <a:lumMod val="7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anemia</a:t>
              </a:r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0F9CACBD-97F5-4D31-A991-58C976065BE4}"/>
                </a:ext>
              </a:extLst>
            </p:cNvPr>
            <p:cNvSpPr txBox="1"/>
            <p:nvPr/>
          </p:nvSpPr>
          <p:spPr>
            <a:xfrm>
              <a:off x="1143963" y="1340768"/>
              <a:ext cx="525479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    elimina(</a:t>
              </a:r>
              <a:r>
                <a:rPr lang="es-MX" sz="3200" b="1" dirty="0" err="1">
                  <a:solidFill>
                    <a:schemeClr val="accent2">
                      <a:lumMod val="7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vitaminas</a:t>
              </a:r>
              <a:r>
                <a:rPr lang="es-MX" sz="3200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,</a:t>
              </a:r>
              <a:r>
                <a:rPr lang="es-MX" sz="3200" b="1" dirty="0" err="1">
                  <a:solidFill>
                    <a:schemeClr val="accent5">
                      <a:lumMod val="5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cansancio</a:t>
              </a:r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24141FA5-16F8-4A78-9698-26C51908A816}"/>
                </a:ext>
              </a:extLst>
            </p:cNvPr>
            <p:cNvSpPr txBox="1"/>
            <p:nvPr/>
          </p:nvSpPr>
          <p:spPr>
            <a:xfrm>
              <a:off x="1978884" y="1844824"/>
              <a:ext cx="4392488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3200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Sintoma_de</a:t>
              </a:r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s-MX" sz="3200" b="1" dirty="0" err="1">
                  <a:solidFill>
                    <a:schemeClr val="accent5">
                      <a:lumMod val="5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cansancio</a:t>
              </a:r>
              <a:r>
                <a:rPr lang="es-MX" sz="3200" b="1" dirty="0" err="1">
                  <a:solidFill>
                    <a:schemeClr val="accent2">
                      <a:lumMod val="7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</a:t>
              </a:r>
              <a:r>
                <a:rPr lang="es-MX" sz="3200" b="1" dirty="0" err="1">
                  <a:solidFill>
                    <a:schemeClr val="accent6">
                      <a:lumMod val="7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anemia</a:t>
              </a:r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86031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B532037C-E32D-4B19-A3C1-E6DA08AD73D2}"/>
              </a:ext>
            </a:extLst>
          </p:cNvPr>
          <p:cNvSpPr txBox="1"/>
          <p:nvPr/>
        </p:nvSpPr>
        <p:spPr>
          <a:xfrm>
            <a:off x="982659" y="-25643"/>
            <a:ext cx="42216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600" dirty="0"/>
              <a:t>¿Qué recetar a Alicia?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ACAAB689-A8D3-4FCE-83FE-B05505268AF2}"/>
              </a:ext>
            </a:extLst>
          </p:cNvPr>
          <p:cNvGrpSpPr/>
          <p:nvPr/>
        </p:nvGrpSpPr>
        <p:grpSpPr>
          <a:xfrm>
            <a:off x="1259632" y="467961"/>
            <a:ext cx="7405509" cy="1592887"/>
            <a:chOff x="1187624" y="836712"/>
            <a:chExt cx="7405509" cy="1592887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419DED84-3A34-4002-886E-6DF3C6EEC52C}"/>
                </a:ext>
              </a:extLst>
            </p:cNvPr>
            <p:cNvSpPr txBox="1"/>
            <p:nvPr/>
          </p:nvSpPr>
          <p:spPr>
            <a:xfrm>
              <a:off x="1836525" y="836712"/>
              <a:ext cx="487505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3200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recetar_a</a:t>
              </a:r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s-MX" sz="3200" b="1" dirty="0" err="1">
                  <a:solidFill>
                    <a:schemeClr val="accent2">
                      <a:lumMod val="7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X</a:t>
              </a:r>
              <a:r>
                <a:rPr lang="es-MX" sz="3200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,</a:t>
              </a:r>
              <a:r>
                <a:rPr lang="es-MX" sz="3200" b="1" dirty="0" err="1">
                  <a:solidFill>
                    <a:schemeClr val="bg2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alicia</a:t>
              </a:r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98FADA14-3D94-4C32-B961-28567AFEF778}"/>
                </a:ext>
              </a:extLst>
            </p:cNvPr>
            <p:cNvSpPr txBox="1"/>
            <p:nvPr/>
          </p:nvSpPr>
          <p:spPr>
            <a:xfrm>
              <a:off x="1187624" y="1340768"/>
              <a:ext cx="734367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s-MX" sz="3200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enfermo_de</a:t>
              </a:r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s-MX" sz="3200" b="1" dirty="0" err="1">
                  <a:solidFill>
                    <a:schemeClr val="bg2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alicia</a:t>
              </a:r>
              <a:r>
                <a:rPr lang="es-MX" sz="3200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,</a:t>
              </a:r>
              <a:r>
                <a:rPr lang="es-MX" sz="3200" b="1" dirty="0" err="1">
                  <a:solidFill>
                    <a:schemeClr val="accent4">
                      <a:lumMod val="7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anemia</a:t>
              </a:r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2DE0A3F2-C9B9-40AD-9863-89B1C09C40B6}"/>
                </a:ext>
              </a:extLst>
            </p:cNvPr>
            <p:cNvSpPr txBox="1"/>
            <p:nvPr/>
          </p:nvSpPr>
          <p:spPr>
            <a:xfrm>
              <a:off x="2483768" y="1844824"/>
              <a:ext cx="610936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      alivia(</a:t>
              </a:r>
              <a:r>
                <a:rPr lang="es-MX" sz="3200" b="1" dirty="0" err="1">
                  <a:solidFill>
                    <a:schemeClr val="accent2">
                      <a:lumMod val="7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X</a:t>
              </a:r>
              <a:r>
                <a:rPr lang="es-MX" sz="3200" b="1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,</a:t>
              </a:r>
              <a:r>
                <a:rPr lang="es-MX" sz="3200" b="1" dirty="0" err="1">
                  <a:solidFill>
                    <a:schemeClr val="accent4">
                      <a:lumMod val="7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anemia</a:t>
              </a:r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E94B85AB-B278-40BB-B738-7D460CABD55E}"/>
              </a:ext>
            </a:extLst>
          </p:cNvPr>
          <p:cNvSpPr txBox="1"/>
          <p:nvPr/>
        </p:nvSpPr>
        <p:spPr>
          <a:xfrm>
            <a:off x="1538473" y="2196153"/>
            <a:ext cx="68499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   alivia(</a:t>
            </a:r>
            <a:r>
              <a:rPr lang="es-MX" sz="3200" b="1" dirty="0" err="1">
                <a:solidFill>
                  <a:schemeClr val="accent2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vitaminas</a:t>
            </a:r>
            <a:r>
              <a:rPr lang="es-MX" sz="3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  <a:r>
              <a:rPr lang="es-MX" sz="3200" b="1" dirty="0" err="1">
                <a:solidFill>
                  <a:schemeClr val="accent6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anemia</a:t>
            </a:r>
            <a:r>
              <a:rPr lang="es-MX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5FB31A85-674F-4549-A8BD-54BEDB1E54C2}"/>
              </a:ext>
            </a:extLst>
          </p:cNvPr>
          <p:cNvGrpSpPr/>
          <p:nvPr/>
        </p:nvGrpSpPr>
        <p:grpSpPr>
          <a:xfrm>
            <a:off x="395536" y="3852337"/>
            <a:ext cx="7498853" cy="1592887"/>
            <a:chOff x="1187624" y="836712"/>
            <a:chExt cx="7498853" cy="1592887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18C606F2-454B-4F63-953C-7EC86509C6B3}"/>
                </a:ext>
              </a:extLst>
            </p:cNvPr>
            <p:cNvSpPr txBox="1"/>
            <p:nvPr/>
          </p:nvSpPr>
          <p:spPr>
            <a:xfrm>
              <a:off x="1836525" y="836712"/>
              <a:ext cx="684995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3200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recetar_a</a:t>
              </a:r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s-MX" sz="3200" b="1" dirty="0" err="1">
                  <a:solidFill>
                    <a:schemeClr val="accent2">
                      <a:lumMod val="7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vitaminas</a:t>
              </a:r>
              <a:r>
                <a:rPr lang="es-MX" sz="3200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,</a:t>
              </a:r>
              <a:r>
                <a:rPr lang="es-MX" sz="3200" b="1" dirty="0" err="1">
                  <a:solidFill>
                    <a:schemeClr val="bg2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alicia</a:t>
              </a:r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73A44FD5-0F5D-4570-907D-4D8FB134EB7C}"/>
                </a:ext>
              </a:extLst>
            </p:cNvPr>
            <p:cNvSpPr txBox="1"/>
            <p:nvPr/>
          </p:nvSpPr>
          <p:spPr>
            <a:xfrm>
              <a:off x="1187624" y="1340768"/>
              <a:ext cx="734367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s-MX" sz="3200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enfermo_de</a:t>
              </a:r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s-MX" sz="3200" b="1" dirty="0" err="1">
                  <a:solidFill>
                    <a:schemeClr val="bg2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alicia</a:t>
              </a:r>
              <a:r>
                <a:rPr lang="es-MX" sz="3200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,</a:t>
              </a:r>
              <a:r>
                <a:rPr lang="es-MX" sz="3200" b="1" dirty="0" err="1">
                  <a:solidFill>
                    <a:schemeClr val="accent4">
                      <a:lumMod val="7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anemia</a:t>
              </a:r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E3712877-EC56-4B98-83EF-8CF41F22656B}"/>
                </a:ext>
              </a:extLst>
            </p:cNvPr>
            <p:cNvSpPr txBox="1"/>
            <p:nvPr/>
          </p:nvSpPr>
          <p:spPr>
            <a:xfrm>
              <a:off x="2483768" y="1844824"/>
              <a:ext cx="610936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alivia(</a:t>
              </a:r>
              <a:r>
                <a:rPr lang="es-MX" sz="3200" b="1" dirty="0" err="1">
                  <a:solidFill>
                    <a:schemeClr val="accent2">
                      <a:lumMod val="7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vitaminas</a:t>
              </a:r>
              <a:r>
                <a:rPr lang="es-MX" sz="3200" b="1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,</a:t>
              </a:r>
              <a:r>
                <a:rPr lang="es-MX" sz="3200" b="1" dirty="0" err="1">
                  <a:solidFill>
                    <a:schemeClr val="accent4">
                      <a:lumMod val="7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anemia</a:t>
              </a:r>
              <a:r>
                <a:rPr lang="es-MX" sz="3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</p:txBody>
        </p: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1332E464-FEEB-48CF-9C4B-9E4FBC25C1A9}"/>
              </a:ext>
            </a:extLst>
          </p:cNvPr>
          <p:cNvSpPr txBox="1"/>
          <p:nvPr/>
        </p:nvSpPr>
        <p:spPr>
          <a:xfrm>
            <a:off x="1207067" y="3206006"/>
            <a:ext cx="53802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600" dirty="0"/>
              <a:t>Recetarle vitaminas a Alicia?</a:t>
            </a:r>
          </a:p>
        </p:txBody>
      </p:sp>
    </p:spTree>
    <p:extLst>
      <p:ext uri="{BB962C8B-B14F-4D97-AF65-F5344CB8AC3E}">
        <p14:creationId xmlns:p14="http://schemas.microsoft.com/office/powerpoint/2010/main" val="3646369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>
                <a:solidFill>
                  <a:srgbClr val="B08600"/>
                </a:solidFill>
              </a:rPr>
              <a:t>Referencias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55576" y="1484784"/>
            <a:ext cx="7355160" cy="4876800"/>
          </a:xfrm>
        </p:spPr>
        <p:txBody>
          <a:bodyPr>
            <a:normAutofit lnSpcReduction="10000"/>
          </a:bodyPr>
          <a:lstStyle/>
          <a:p>
            <a:r>
              <a:rPr lang="es-MX" dirty="0"/>
              <a:t>Allen Tucker, Robert </a:t>
            </a:r>
            <a:r>
              <a:rPr lang="en-US" dirty="0"/>
              <a:t>Noonan; </a:t>
            </a:r>
            <a:r>
              <a:rPr lang="es-MX" dirty="0"/>
              <a:t>Lenguajes de Programación Principios y Paradigmas. </a:t>
            </a:r>
            <a:r>
              <a:rPr lang="es-MX" dirty="0" err="1"/>
              <a:t>Spanish</a:t>
            </a:r>
            <a:r>
              <a:rPr lang="es-MX" dirty="0"/>
              <a:t> </a:t>
            </a:r>
            <a:r>
              <a:rPr lang="es-MX" dirty="0" err="1"/>
              <a:t>Edition</a:t>
            </a:r>
            <a:r>
              <a:rPr lang="es-MX" dirty="0"/>
              <a:t>. </a:t>
            </a:r>
            <a:r>
              <a:rPr lang="en-US" dirty="0" err="1"/>
              <a:t>MacGrawHill</a:t>
            </a:r>
            <a:r>
              <a:rPr lang="en-US" dirty="0"/>
              <a:t> 2011.</a:t>
            </a:r>
          </a:p>
          <a:p>
            <a:endParaRPr lang="es-MX" dirty="0"/>
          </a:p>
          <a:p>
            <a:r>
              <a:rPr lang="es-MX" dirty="0"/>
              <a:t>Pascual Julián </a:t>
            </a:r>
            <a:r>
              <a:rPr lang="es-MX" dirty="0" err="1"/>
              <a:t>Iranzo</a:t>
            </a:r>
            <a:r>
              <a:rPr lang="es-MX" dirty="0"/>
              <a:t>, María </a:t>
            </a:r>
            <a:r>
              <a:rPr lang="es-MX" dirty="0" err="1"/>
              <a:t>Alpuente</a:t>
            </a:r>
            <a:r>
              <a:rPr lang="es-MX" dirty="0"/>
              <a:t> Programación lógica: teoría y práctica. Pearson 2007. </a:t>
            </a:r>
          </a:p>
          <a:p>
            <a:endParaRPr lang="en-US" dirty="0"/>
          </a:p>
          <a:p>
            <a:r>
              <a:rPr lang="en-US" dirty="0" err="1"/>
              <a:t>Página</a:t>
            </a:r>
            <a:r>
              <a:rPr lang="en-US" dirty="0"/>
              <a:t> de SWI-Prolog </a:t>
            </a:r>
            <a:r>
              <a:rPr lang="en-US" dirty="0" err="1"/>
              <a:t>consultado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http://www.swi-prolog.org/</a:t>
            </a:r>
          </a:p>
          <a:p>
            <a:endParaRPr lang="es-MX" sz="800" dirty="0"/>
          </a:p>
          <a:p>
            <a:pPr marL="0" indent="0">
              <a:buNone/>
            </a:pPr>
            <a:endParaRPr lang="es-MX" dirty="0"/>
          </a:p>
          <a:p>
            <a:endParaRPr lang="es-MX" dirty="0"/>
          </a:p>
          <a:p>
            <a:endParaRPr lang="es-ES" dirty="0"/>
          </a:p>
        </p:txBody>
      </p:sp>
      <p:pic>
        <p:nvPicPr>
          <p:cNvPr id="4098" name="Picture 2" descr="Carátula del libr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314700"/>
            <a:ext cx="152400" cy="123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57200" y="25288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s-MX" altLang="es-MX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s-MX" altLang="es-MX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416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15616" y="44624"/>
            <a:ext cx="7571184" cy="1371600"/>
          </a:xfrm>
        </p:spPr>
        <p:txBody>
          <a:bodyPr/>
          <a:lstStyle/>
          <a:p>
            <a:r>
              <a:rPr lang="es-MX" dirty="0"/>
              <a:t>Guion Explicativo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43608" y="1412776"/>
            <a:ext cx="7632848" cy="4709120"/>
          </a:xfrm>
          <a:ln>
            <a:noFill/>
          </a:ln>
        </p:spPr>
        <p:txBody>
          <a:bodyPr>
            <a:normAutofit/>
          </a:bodyPr>
          <a:lstStyle/>
          <a:p>
            <a:r>
              <a:rPr lang="es-MX" dirty="0"/>
              <a:t>Este material sirve para introducir al alumno al lenguaje de programación lógica PROLOG.</a:t>
            </a:r>
          </a:p>
          <a:p>
            <a:r>
              <a:rPr lang="es-MX" dirty="0"/>
              <a:t>Las diapositivas deben verse en orden, y debe revisarse el tema completo en aproximadamente 8 horas.</a:t>
            </a:r>
          </a:p>
          <a:p>
            <a:r>
              <a:rPr lang="es-MX" dirty="0"/>
              <a:t>Es conveniente llevar ejercicios a realizar en el lenguaje </a:t>
            </a:r>
            <a:r>
              <a:rPr lang="es-MX"/>
              <a:t>de programación.</a:t>
            </a:r>
            <a:endParaRPr lang="es-MX" dirty="0"/>
          </a:p>
          <a:p>
            <a:pPr marL="0" indent="0">
              <a:buNone/>
            </a:pPr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78466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Programación Declarativa</a:t>
            </a:r>
            <a:endParaRPr lang="es-ES" dirty="0"/>
          </a:p>
        </p:txBody>
      </p:sp>
      <p:grpSp>
        <p:nvGrpSpPr>
          <p:cNvPr id="13" name="12 Grupo"/>
          <p:cNvGrpSpPr/>
          <p:nvPr/>
        </p:nvGrpSpPr>
        <p:grpSpPr>
          <a:xfrm>
            <a:off x="1187624" y="2060848"/>
            <a:ext cx="7704856" cy="3521396"/>
            <a:chOff x="467544" y="1844824"/>
            <a:chExt cx="7859955" cy="3168352"/>
          </a:xfrm>
        </p:grpSpPr>
        <p:sp>
          <p:nvSpPr>
            <p:cNvPr id="4" name="3 CuadroTexto"/>
            <p:cNvSpPr txBox="1"/>
            <p:nvPr/>
          </p:nvSpPr>
          <p:spPr>
            <a:xfrm>
              <a:off x="467544" y="2996952"/>
              <a:ext cx="2114681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2800" dirty="0"/>
                <a:t>Paradigma </a:t>
              </a:r>
            </a:p>
            <a:p>
              <a:r>
                <a:rPr lang="es-MX" sz="2800" dirty="0"/>
                <a:t>Declarativo</a:t>
              </a:r>
              <a:endParaRPr lang="es-ES" sz="2800" dirty="0"/>
            </a:p>
          </p:txBody>
        </p:sp>
        <p:sp>
          <p:nvSpPr>
            <p:cNvPr id="5" name="4 Abrir llave"/>
            <p:cNvSpPr/>
            <p:nvPr/>
          </p:nvSpPr>
          <p:spPr>
            <a:xfrm>
              <a:off x="2411760" y="1988840"/>
              <a:ext cx="1080120" cy="3024336"/>
            </a:xfrm>
            <a:prstGeom prst="lef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" name="5 CuadroTexto"/>
            <p:cNvSpPr txBox="1"/>
            <p:nvPr/>
          </p:nvSpPr>
          <p:spPr>
            <a:xfrm>
              <a:off x="3347864" y="2114273"/>
              <a:ext cx="3600400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2400" dirty="0"/>
                <a:t>Programación </a:t>
              </a:r>
            </a:p>
            <a:p>
              <a:r>
                <a:rPr lang="es-MX" sz="2400" dirty="0"/>
                <a:t>Funcional</a:t>
              </a:r>
            </a:p>
            <a:p>
              <a:endParaRPr lang="es-MX" sz="2400" dirty="0"/>
            </a:p>
            <a:p>
              <a:endParaRPr lang="es-MX" sz="2400" dirty="0"/>
            </a:p>
            <a:p>
              <a:r>
                <a:rPr lang="es-MX" sz="2400" dirty="0"/>
                <a:t>Programación </a:t>
              </a:r>
            </a:p>
            <a:p>
              <a:r>
                <a:rPr lang="es-MX" sz="2400" dirty="0"/>
                <a:t>Lógica</a:t>
              </a:r>
              <a:endParaRPr lang="es-ES" sz="2400" dirty="0"/>
            </a:p>
          </p:txBody>
        </p:sp>
        <p:sp>
          <p:nvSpPr>
            <p:cNvPr id="7" name="6 Abrir llave"/>
            <p:cNvSpPr/>
            <p:nvPr/>
          </p:nvSpPr>
          <p:spPr>
            <a:xfrm>
              <a:off x="5724128" y="1844824"/>
              <a:ext cx="432048" cy="1224136"/>
            </a:xfrm>
            <a:prstGeom prst="lef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8" name="7 Abrir llave"/>
            <p:cNvSpPr/>
            <p:nvPr/>
          </p:nvSpPr>
          <p:spPr>
            <a:xfrm>
              <a:off x="5652120" y="3645024"/>
              <a:ext cx="432048" cy="1224136"/>
            </a:xfrm>
            <a:prstGeom prst="lef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9" name="8 CuadroTexto"/>
            <p:cNvSpPr txBox="1"/>
            <p:nvPr/>
          </p:nvSpPr>
          <p:spPr>
            <a:xfrm>
              <a:off x="6036674" y="1988840"/>
              <a:ext cx="1343638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/>
                <a:t>LISP</a:t>
              </a:r>
            </a:p>
            <a:p>
              <a:r>
                <a:rPr lang="es-MX" dirty="0"/>
                <a:t>HASKELL</a:t>
              </a:r>
            </a:p>
            <a:p>
              <a:r>
                <a:rPr lang="es-MX" dirty="0"/>
                <a:t>ERLANG</a:t>
              </a:r>
              <a:endParaRPr lang="es-ES" dirty="0"/>
            </a:p>
          </p:txBody>
        </p:sp>
        <p:sp>
          <p:nvSpPr>
            <p:cNvPr id="10" name="9 CuadroTexto"/>
            <p:cNvSpPr txBox="1"/>
            <p:nvPr/>
          </p:nvSpPr>
          <p:spPr>
            <a:xfrm>
              <a:off x="6084168" y="3789040"/>
              <a:ext cx="2095445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/>
                <a:t>PROLOG</a:t>
              </a:r>
            </a:p>
            <a:p>
              <a:r>
                <a:rPr lang="es-MX" dirty="0"/>
                <a:t>MERCURY</a:t>
              </a:r>
            </a:p>
            <a:p>
              <a:r>
                <a:rPr lang="es-MX" dirty="0"/>
                <a:t>ACTOR PROLOG</a:t>
              </a:r>
              <a:endParaRPr lang="es-ES" dirty="0"/>
            </a:p>
          </p:txBody>
        </p:sp>
        <p:sp>
          <p:nvSpPr>
            <p:cNvPr id="11" name="10 Abrir llave"/>
            <p:cNvSpPr/>
            <p:nvPr/>
          </p:nvSpPr>
          <p:spPr>
            <a:xfrm>
              <a:off x="7380312" y="2780928"/>
              <a:ext cx="432048" cy="1170131"/>
            </a:xfrm>
            <a:prstGeom prst="lef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2" name="11 CuadroTexto"/>
            <p:cNvSpPr txBox="1"/>
            <p:nvPr/>
          </p:nvSpPr>
          <p:spPr>
            <a:xfrm>
              <a:off x="7668344" y="3140968"/>
              <a:ext cx="6591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/>
                <a:t>ALF</a:t>
              </a:r>
              <a:endParaRPr lang="es-ES" dirty="0"/>
            </a:p>
          </p:txBody>
        </p:sp>
      </p:grpSp>
    </p:spTree>
    <p:extLst>
      <p:ext uri="{BB962C8B-B14F-4D97-AF65-F5344CB8AC3E}">
        <p14:creationId xmlns:p14="http://schemas.microsoft.com/office/powerpoint/2010/main" val="3997762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/>
              <a:t>Orígenes de la Lógica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99592" y="1412776"/>
            <a:ext cx="7992888" cy="4873752"/>
          </a:xfrm>
        </p:spPr>
        <p:txBody>
          <a:bodyPr/>
          <a:lstStyle/>
          <a:p>
            <a:r>
              <a:rPr lang="es-MX" sz="3200" dirty="0"/>
              <a:t>Antigua Grecia</a:t>
            </a:r>
          </a:p>
          <a:p>
            <a:pPr lvl="1"/>
            <a:r>
              <a:rPr lang="es-MX" sz="2800" dirty="0"/>
              <a:t>Competencia en Filosofía y Retórica</a:t>
            </a:r>
          </a:p>
          <a:p>
            <a:pPr lvl="1"/>
            <a:r>
              <a:rPr lang="es-MX" sz="2800" dirty="0"/>
              <a:t>La lógica fue usada para formalizar la deducción.</a:t>
            </a:r>
          </a:p>
          <a:p>
            <a:pPr lvl="1"/>
            <a:r>
              <a:rPr lang="es-MX" sz="2800" dirty="0"/>
              <a:t>Deducción: derivación de conclusiones a partir de premisas </a:t>
            </a:r>
          </a:p>
          <a:p>
            <a:pPr lvl="1"/>
            <a:r>
              <a:rPr lang="es-MX" sz="2800" dirty="0"/>
              <a:t>Retórica, incluía el estudio de la lógica para que los debates siguieran las mismas reglas.</a:t>
            </a:r>
          </a:p>
          <a:p>
            <a:pPr marL="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605773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Orígenes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Las reglas de la lógica fueron clasificadas y nombradas.</a:t>
            </a:r>
          </a:p>
          <a:p>
            <a:r>
              <a:rPr lang="es-MX" dirty="0"/>
              <a:t>Silogismo:</a:t>
            </a:r>
          </a:p>
          <a:p>
            <a:pPr lvl="1"/>
            <a:r>
              <a:rPr lang="es-MX" b="1" dirty="0"/>
              <a:t>Premisa</a:t>
            </a:r>
            <a:r>
              <a:rPr lang="es-MX" dirty="0"/>
              <a:t>:  Todos los hombres son mortales</a:t>
            </a:r>
          </a:p>
          <a:p>
            <a:pPr lvl="1"/>
            <a:r>
              <a:rPr lang="es-MX" b="1" dirty="0"/>
              <a:t>Premisa</a:t>
            </a:r>
            <a:r>
              <a:rPr lang="es-MX" dirty="0"/>
              <a:t>:  X es un hombre</a:t>
            </a:r>
          </a:p>
          <a:p>
            <a:pPr lvl="1"/>
            <a:r>
              <a:rPr lang="es-MX" b="1" dirty="0"/>
              <a:t>Conclusión</a:t>
            </a:r>
            <a:r>
              <a:rPr lang="es-MX" dirty="0"/>
              <a:t>: por lo tanto,  X es mortal</a:t>
            </a:r>
          </a:p>
          <a:p>
            <a:pPr lvl="1"/>
            <a:r>
              <a:rPr lang="es-MX" dirty="0"/>
              <a:t>Si las premisas son verdaderas la conclusión es verdadera.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176230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3608" y="404664"/>
            <a:ext cx="6881192" cy="1152128"/>
          </a:xfrm>
        </p:spPr>
        <p:txBody>
          <a:bodyPr/>
          <a:lstStyle/>
          <a:p>
            <a:r>
              <a:rPr lang="es-MX" dirty="0"/>
              <a:t>Orígenes</a:t>
            </a:r>
            <a:endParaRPr lang="es-E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844824"/>
            <a:ext cx="7161957" cy="19931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4149080"/>
            <a:ext cx="2160240" cy="1719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20252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io">
  <a:themeElements>
    <a:clrScheme name="Personalizado 21">
      <a:dk1>
        <a:sysClr val="windowText" lastClr="000000"/>
      </a:dk1>
      <a:lt1>
        <a:sysClr val="window" lastClr="FFFFFF"/>
      </a:lt1>
      <a:dk2>
        <a:srgbClr val="788843"/>
      </a:dk2>
      <a:lt2>
        <a:srgbClr val="006C00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Solsticio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io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1310</TotalTime>
  <Words>2032</Words>
  <Application>Microsoft Office PowerPoint</Application>
  <PresentationFormat>On-screen Show (4:3)</PresentationFormat>
  <Paragraphs>388</Paragraphs>
  <Slides>53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62" baseType="lpstr">
      <vt:lpstr>Arial</vt:lpstr>
      <vt:lpstr>Calibri</vt:lpstr>
      <vt:lpstr>Courier New</vt:lpstr>
      <vt:lpstr>Gill Sans MT</vt:lpstr>
      <vt:lpstr>Symbol</vt:lpstr>
      <vt:lpstr>Verdana</vt:lpstr>
      <vt:lpstr>Wingdings</vt:lpstr>
      <vt:lpstr>Wingdings 2</vt:lpstr>
      <vt:lpstr>Solsticio</vt:lpstr>
      <vt:lpstr>PowerPoint Presentation</vt:lpstr>
      <vt:lpstr>PowerPoint Presentation</vt:lpstr>
      <vt:lpstr>PowerPoint Presentation</vt:lpstr>
      <vt:lpstr>Unidad de competencia III:  Lógica de predicados</vt:lpstr>
      <vt:lpstr>Programación Declarativa</vt:lpstr>
      <vt:lpstr>Programación Declarativa</vt:lpstr>
      <vt:lpstr>Orígenes de la Lógica</vt:lpstr>
      <vt:lpstr>Orígenes</vt:lpstr>
      <vt:lpstr>Orígenes</vt:lpstr>
      <vt:lpstr>Orígenes</vt:lpstr>
      <vt:lpstr>PROLOG</vt:lpstr>
      <vt:lpstr>PROLOG</vt:lpstr>
      <vt:lpstr>PROLOG</vt:lpstr>
      <vt:lpstr>PROLOG</vt:lpstr>
      <vt:lpstr>PROLOG</vt:lpstr>
      <vt:lpstr>Hechos</vt:lpstr>
      <vt:lpstr>Reglas</vt:lpstr>
      <vt:lpstr>Software  SWI- PROLOG</vt:lpstr>
      <vt:lpstr>SWI-PROLOG</vt:lpstr>
      <vt:lpstr>SWI- PROLOG</vt:lpstr>
      <vt:lpstr>SWI-PROLOG</vt:lpstr>
      <vt:lpstr>Programa en PROLOG</vt:lpstr>
      <vt:lpstr>Archivo Nuevo</vt:lpstr>
      <vt:lpstr>Hechos</vt:lpstr>
      <vt:lpstr>Hechos</vt:lpstr>
      <vt:lpstr>Compilar</vt:lpstr>
      <vt:lpstr>Compilar</vt:lpstr>
      <vt:lpstr>Inferencias</vt:lpstr>
      <vt:lpstr>Reglas</vt:lpstr>
      <vt:lpstr>Reglas</vt:lpstr>
      <vt:lpstr>Reglas</vt:lpstr>
      <vt:lpstr>Reglas</vt:lpstr>
      <vt:lpstr>Inferencias</vt:lpstr>
      <vt:lpstr>Reglas</vt:lpstr>
      <vt:lpstr>Reglas e inferencias</vt:lpstr>
      <vt:lpstr>En PROLOG</vt:lpstr>
      <vt:lpstr>En PROLOG</vt:lpstr>
      <vt:lpstr>Ejercicio </vt:lpstr>
      <vt:lpstr>Solución</vt:lpstr>
      <vt:lpstr>Solución </vt:lpstr>
      <vt:lpstr>Ejercicio</vt:lpstr>
      <vt:lpstr>¿Cómo funciona la inferencia?</vt:lpstr>
      <vt:lpstr>PowerPoint Presentation</vt:lpstr>
      <vt:lpstr>PowerPoint Presentation</vt:lpstr>
      <vt:lpstr>PowerPoint Presentation</vt:lpstr>
      <vt:lpstr>¿Cómo funciona la inferencia?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Referencias</vt:lpstr>
      <vt:lpstr>Guion Explicativo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Lógica</dc:title>
  <dc:creator>maricela quintana</dc:creator>
  <cp:lastModifiedBy>Maricela Quintana Lopez</cp:lastModifiedBy>
  <cp:revision>124</cp:revision>
  <cp:lastPrinted>2017-11-07T14:00:46Z</cp:lastPrinted>
  <dcterms:created xsi:type="dcterms:W3CDTF">2013-02-18T18:13:25Z</dcterms:created>
  <dcterms:modified xsi:type="dcterms:W3CDTF">2018-09-26T21:23:03Z</dcterms:modified>
</cp:coreProperties>
</file>