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43"/>
  </p:notesMasterIdLst>
  <p:handoutMasterIdLst>
    <p:handoutMasterId r:id="rId44"/>
  </p:handoutMasterIdLst>
  <p:sldIdLst>
    <p:sldId id="344" r:id="rId2"/>
    <p:sldId id="345" r:id="rId3"/>
    <p:sldId id="346" r:id="rId4"/>
    <p:sldId id="357" r:id="rId5"/>
    <p:sldId id="260" r:id="rId6"/>
    <p:sldId id="306" r:id="rId7"/>
    <p:sldId id="551" r:id="rId8"/>
    <p:sldId id="527" r:id="rId9"/>
    <p:sldId id="552" r:id="rId10"/>
    <p:sldId id="553" r:id="rId11"/>
    <p:sldId id="297" r:id="rId12"/>
    <p:sldId id="298" r:id="rId13"/>
    <p:sldId id="554" r:id="rId14"/>
    <p:sldId id="555" r:id="rId15"/>
    <p:sldId id="310" r:id="rId16"/>
    <p:sldId id="314" r:id="rId17"/>
    <p:sldId id="315" r:id="rId18"/>
    <p:sldId id="316" r:id="rId19"/>
    <p:sldId id="556" r:id="rId20"/>
    <p:sldId id="317" r:id="rId21"/>
    <p:sldId id="308" r:id="rId22"/>
    <p:sldId id="309" r:id="rId23"/>
    <p:sldId id="312" r:id="rId24"/>
    <p:sldId id="318" r:id="rId25"/>
    <p:sldId id="558" r:id="rId26"/>
    <p:sldId id="560" r:id="rId27"/>
    <p:sldId id="561" r:id="rId28"/>
    <p:sldId id="562" r:id="rId29"/>
    <p:sldId id="543" r:id="rId30"/>
    <p:sldId id="544" r:id="rId31"/>
    <p:sldId id="545" r:id="rId32"/>
    <p:sldId id="546" r:id="rId33"/>
    <p:sldId id="547" r:id="rId34"/>
    <p:sldId id="548" r:id="rId35"/>
    <p:sldId id="549" r:id="rId36"/>
    <p:sldId id="550" r:id="rId37"/>
    <p:sldId id="563" r:id="rId38"/>
    <p:sldId id="351" r:id="rId39"/>
    <p:sldId id="352" r:id="rId40"/>
    <p:sldId id="353" r:id="rId41"/>
    <p:sldId id="354" r:id="rId4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FFDB"/>
    <a:srgbClr val="CC99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9274" autoAdjust="0"/>
  </p:normalViewPr>
  <p:slideViewPr>
    <p:cSldViewPr>
      <p:cViewPr varScale="1">
        <p:scale>
          <a:sx n="69" d="100"/>
          <a:sy n="69" d="100"/>
        </p:scale>
        <p:origin x="133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0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3.xml"/><Relationship Id="rId3" Type="http://schemas.openxmlformats.org/officeDocument/2006/relationships/slide" Target="slides/slide15.xml"/><Relationship Id="rId7" Type="http://schemas.openxmlformats.org/officeDocument/2006/relationships/slide" Target="slides/slide20.xml"/><Relationship Id="rId2" Type="http://schemas.openxmlformats.org/officeDocument/2006/relationships/slide" Target="slides/slide12.xml"/><Relationship Id="rId1" Type="http://schemas.openxmlformats.org/officeDocument/2006/relationships/slide" Target="slides/slide11.xml"/><Relationship Id="rId6" Type="http://schemas.openxmlformats.org/officeDocument/2006/relationships/slide" Target="slides/slide18.xml"/><Relationship Id="rId5" Type="http://schemas.openxmlformats.org/officeDocument/2006/relationships/slide" Target="slides/slide17.xml"/><Relationship Id="rId4" Type="http://schemas.openxmlformats.org/officeDocument/2006/relationships/slide" Target="slides/slide16.xml"/><Relationship Id="rId9" Type="http://schemas.openxmlformats.org/officeDocument/2006/relationships/slide" Target="slides/slide2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image" Target="../media/image14.emf"/><Relationship Id="rId4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image" Target="../media/image2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2438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950" tIns="44975" rIns="89950" bIns="44975" numCol="1" anchor="t" anchorCtr="0" compatLnSpc="1">
            <a:prstTxWarp prst="textNoShape">
              <a:avLst/>
            </a:prstTxWarp>
          </a:bodyPr>
          <a:lstStyle>
            <a:lvl1pPr defTabSz="900113">
              <a:defRPr sz="1200"/>
            </a:lvl1pPr>
          </a:lstStyle>
          <a:p>
            <a:endParaRPr lang="es-ES_tradnl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0963" y="0"/>
            <a:ext cx="2992437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950" tIns="44975" rIns="89950" bIns="44975" numCol="1" anchor="t" anchorCtr="0" compatLnSpc="1">
            <a:prstTxWarp prst="textNoShape">
              <a:avLst/>
            </a:prstTxWarp>
          </a:bodyPr>
          <a:lstStyle>
            <a:lvl1pPr algn="r" defTabSz="900113">
              <a:defRPr sz="1200"/>
            </a:lvl1pPr>
          </a:lstStyle>
          <a:p>
            <a:endParaRPr lang="es-ES_tradnl"/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7438"/>
            <a:ext cx="2992438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950" tIns="44975" rIns="89950" bIns="44975" numCol="1" anchor="b" anchorCtr="0" compatLnSpc="1">
            <a:prstTxWarp prst="textNoShape">
              <a:avLst/>
            </a:prstTxWarp>
          </a:bodyPr>
          <a:lstStyle>
            <a:lvl1pPr defTabSz="900113">
              <a:defRPr sz="1200"/>
            </a:lvl1pPr>
          </a:lstStyle>
          <a:p>
            <a:endParaRPr lang="es-ES_tradnl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0963" y="8707438"/>
            <a:ext cx="2992437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950" tIns="44975" rIns="89950" bIns="44975" numCol="1" anchor="b" anchorCtr="0" compatLnSpc="1">
            <a:prstTxWarp prst="textNoShape">
              <a:avLst/>
            </a:prstTxWarp>
          </a:bodyPr>
          <a:lstStyle>
            <a:lvl1pPr algn="r" defTabSz="900113">
              <a:defRPr sz="1200"/>
            </a:lvl1pPr>
          </a:lstStyle>
          <a:p>
            <a:fld id="{2CA02496-6D22-49E2-B523-77901A2E579F}" type="slidenum">
              <a:rPr lang="es-ES_tradnl"/>
              <a:pPr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58526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C93A36-E39E-4095-8213-EAF7D055380D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E187B-678B-472D-A309-A3A0014CD99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3122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ES" dirty="0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FB861-7980-4AF7-B43E-43AD7D4C7DA5}" type="slidenum">
              <a:rPr lang="es-ES_tradnl" smtClean="0"/>
              <a:pPr/>
              <a:t>1</a:t>
            </a:fld>
            <a:endParaRPr lang="es-ES_tradnl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62D4573-9821-4A59-98DA-6E06283248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8DC44F5B-AD0E-41A7-89A0-CAB614CC2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533C029C-E99A-42AF-9117-40CA9D88B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306728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B1089D19-650F-4015-A1FD-CFD10DB154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30E05765-2D29-4172-8AA5-4771FFA1C5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0ECD69F7-654B-4590-9DC6-78533233B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00A3BC6D-0E51-4CD7-A805-35BF387A59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B2FFA2AF-E959-4D62-86FE-B0945B530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27BA8150-1768-4B3B-B35B-6D822874B6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BD43540-5E9E-42A9-875F-68690522E9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16" name="4 Marcador de pie de página">
            <a:extLst>
              <a:ext uri="{FF2B5EF4-FFF2-40B4-BE49-F238E27FC236}">
                <a16:creationId xmlns:a16="http://schemas.microsoft.com/office/drawing/2014/main" id="{4C4093B8-FE4C-4E3F-A6C1-1BA86A46C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20072" y="6407944"/>
            <a:ext cx="3466728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slow">
    <p:cover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e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7.emf"/><Relationship Id="rId4" Type="http://schemas.openxmlformats.org/officeDocument/2006/relationships/image" Target="../media/image14.emf"/><Relationship Id="rId9" Type="http://schemas.openxmlformats.org/officeDocument/2006/relationships/oleObject" Target="../embeddings/oleObject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3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2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2.png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25.wmf"/><Relationship Id="rId4" Type="http://schemas.openxmlformats.org/officeDocument/2006/relationships/oleObject" Target="../embeddings/oleObject1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40.png"/><Relationship Id="rId4" Type="http://schemas.openxmlformats.org/officeDocument/2006/relationships/image" Target="../media/image30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30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29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"/>
          <p:cNvSpPr/>
          <p:nvPr/>
        </p:nvSpPr>
        <p:spPr>
          <a:xfrm>
            <a:off x="4603676" y="5517232"/>
            <a:ext cx="4540324" cy="1340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43365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4211960" y="3717032"/>
            <a:ext cx="4332560" cy="528637"/>
          </a:xfrm>
        </p:spPr>
        <p:txBody>
          <a:bodyPr>
            <a:noAutofit/>
          </a:bodyPr>
          <a:lstStyle/>
          <a:p>
            <a:pPr marL="0" indent="0" algn="ctr" eaLnBrk="1" hangingPunct="1">
              <a:buNone/>
              <a:defRPr/>
            </a:pPr>
            <a:r>
              <a:rPr lang="es-MX" sz="3600" b="1" dirty="0">
                <a:solidFill>
                  <a:schemeClr val="accent1">
                    <a:lumMod val="75000"/>
                  </a:schemeClr>
                </a:solidFill>
              </a:rPr>
              <a:t>Clasificación</a:t>
            </a:r>
          </a:p>
          <a:p>
            <a:pPr marL="0" indent="0" algn="ctr" eaLnBrk="1" hangingPunct="1">
              <a:buNone/>
              <a:defRPr/>
            </a:pPr>
            <a:r>
              <a:rPr lang="es-MX" sz="3600" b="1" dirty="0">
                <a:solidFill>
                  <a:schemeClr val="accent1">
                    <a:lumMod val="75000"/>
                  </a:schemeClr>
                </a:solidFill>
              </a:rPr>
              <a:t>Probabilística</a:t>
            </a:r>
            <a:endParaRPr lang="es-E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0" y="0"/>
            <a:ext cx="9144000" cy="162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1691680" y="620688"/>
            <a:ext cx="583264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chemeClr val="tx2">
                    <a:lumMod val="75000"/>
                  </a:schemeClr>
                </a:solidFill>
              </a:rPr>
              <a:t>Centro Universitario UAEM </a:t>
            </a:r>
            <a:r>
              <a:rPr lang="es-MX" sz="2400" baseline="0" dirty="0">
                <a:solidFill>
                  <a:schemeClr val="tx2">
                    <a:lumMod val="75000"/>
                  </a:schemeClr>
                </a:solidFill>
              </a:rPr>
              <a:t>Valle de México</a:t>
            </a:r>
          </a:p>
          <a:p>
            <a:endParaRPr lang="es-MX" sz="2800" baseline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1447458" cy="1224135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0" y="1628694"/>
            <a:ext cx="9144000" cy="1035374"/>
          </a:xfrm>
          <a:prstGeom prst="rect">
            <a:avLst/>
          </a:prstGeom>
          <a:solidFill>
            <a:srgbClr val="FFE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467544" y="1774557"/>
            <a:ext cx="81483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Maestría en Ciencias de la Computación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755576" y="3032956"/>
            <a:ext cx="7696200" cy="6120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3600" dirty="0">
                <a:solidFill>
                  <a:schemeClr val="tx1"/>
                </a:solidFill>
              </a:rPr>
              <a:t>Minería de Datos</a:t>
            </a:r>
          </a:p>
        </p:txBody>
      </p:sp>
      <p:grpSp>
        <p:nvGrpSpPr>
          <p:cNvPr id="17" name="16 Grupo"/>
          <p:cNvGrpSpPr/>
          <p:nvPr/>
        </p:nvGrpSpPr>
        <p:grpSpPr>
          <a:xfrm>
            <a:off x="4355976" y="5013176"/>
            <a:ext cx="4468299" cy="864202"/>
            <a:chOff x="5586358" y="5590506"/>
            <a:chExt cx="4468299" cy="595705"/>
          </a:xfrm>
          <a:solidFill>
            <a:schemeClr val="bg1"/>
          </a:solidFill>
        </p:grpSpPr>
        <p:sp>
          <p:nvSpPr>
            <p:cNvPr id="18" name="17 CuadroTexto"/>
            <p:cNvSpPr txBox="1"/>
            <p:nvPr userDrawn="1"/>
          </p:nvSpPr>
          <p:spPr>
            <a:xfrm>
              <a:off x="5630048" y="5867980"/>
              <a:ext cx="4424609" cy="3182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400" dirty="0"/>
                <a:t>Dra. Maricela</a:t>
              </a:r>
              <a:r>
                <a:rPr lang="es-MX" sz="2400" baseline="0" dirty="0"/>
                <a:t> Quintana López</a:t>
              </a:r>
              <a:endParaRPr lang="es-MX" sz="2400" dirty="0"/>
            </a:p>
          </p:txBody>
        </p:sp>
        <p:sp>
          <p:nvSpPr>
            <p:cNvPr id="19" name="18 CuadroTexto"/>
            <p:cNvSpPr txBox="1"/>
            <p:nvPr userDrawn="1"/>
          </p:nvSpPr>
          <p:spPr>
            <a:xfrm>
              <a:off x="5586358" y="5590506"/>
              <a:ext cx="2268570" cy="3182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400" dirty="0"/>
                <a:t>Elaborado por:</a:t>
              </a:r>
            </a:p>
          </p:txBody>
        </p:sp>
      </p:grpSp>
      <p:cxnSp>
        <p:nvCxnSpPr>
          <p:cNvPr id="20" name="19 Conector recto"/>
          <p:cNvCxnSpPr/>
          <p:nvPr/>
        </p:nvCxnSpPr>
        <p:spPr>
          <a:xfrm>
            <a:off x="0" y="2708920"/>
            <a:ext cx="9144000" cy="0"/>
          </a:xfrm>
          <a:prstGeom prst="line">
            <a:avLst/>
          </a:prstGeom>
          <a:ln w="76200" cmpd="dbl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4E2FD14-4972-4E98-BBFE-44B86AD2699C}"/>
              </a:ext>
            </a:extLst>
          </p:cNvPr>
          <p:cNvSpPr txBox="1"/>
          <p:nvPr/>
        </p:nvSpPr>
        <p:spPr>
          <a:xfrm>
            <a:off x="5508104" y="5949280"/>
            <a:ext cx="1784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Agosto 2018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5E06C5CC-87A9-46FC-9EFD-11D3A56406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7" t="24074" r="1247" b="30449"/>
          <a:stretch/>
        </p:blipFill>
        <p:spPr>
          <a:xfrm>
            <a:off x="7127875" y="93548"/>
            <a:ext cx="1980629" cy="1319228"/>
          </a:xfrm>
          <a:prstGeom prst="rect">
            <a:avLst/>
          </a:prstGeom>
        </p:spPr>
      </p:pic>
      <p:cxnSp>
        <p:nvCxnSpPr>
          <p:cNvPr id="33" name="19 Conector recto">
            <a:extLst>
              <a:ext uri="{FF2B5EF4-FFF2-40B4-BE49-F238E27FC236}">
                <a16:creationId xmlns:a16="http://schemas.microsoft.com/office/drawing/2014/main" id="{029FB9C0-127A-4C17-A2D5-D3D41A21FD1E}"/>
              </a:ext>
            </a:extLst>
          </p:cNvPr>
          <p:cNvCxnSpPr/>
          <p:nvPr/>
        </p:nvCxnSpPr>
        <p:spPr>
          <a:xfrm>
            <a:off x="-36512" y="1556792"/>
            <a:ext cx="9144000" cy="0"/>
          </a:xfrm>
          <a:prstGeom prst="line">
            <a:avLst/>
          </a:prstGeom>
          <a:ln w="76200" cmpd="dbl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22" name="Picture 2" descr="Resultado de imagen para probabilidad">
            <a:extLst>
              <a:ext uri="{FF2B5EF4-FFF2-40B4-BE49-F238E27FC236}">
                <a16:creationId xmlns:a16="http://schemas.microsoft.com/office/drawing/2014/main" id="{AD16DF3B-8882-463A-ADD4-EB95EF73B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674" y="3717032"/>
            <a:ext cx="1931011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3474213"/>
      </p:ext>
    </p:extLst>
  </p:cSld>
  <p:clrMapOvr>
    <a:masterClrMapping/>
  </p:clrMapOvr>
  <p:transition spd="slow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CCCEB77-38FF-4D05-83C7-391FA38ABF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371608"/>
          </a:xfrm>
        </p:spPr>
        <p:txBody>
          <a:bodyPr>
            <a:normAutofit fontScale="92500"/>
          </a:bodyPr>
          <a:lstStyle/>
          <a:p>
            <a:r>
              <a:rPr lang="es-MX" dirty="0"/>
              <a:t>Lo primero que se debe hacer es calcular la probabilidad a priori, de los 9 días que se juega o los 5 que no, dados los valores de cada atributo.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1765EA-5634-44CA-A029-8545B8D56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Naive</a:t>
            </a:r>
            <a:r>
              <a:rPr lang="es-MX" dirty="0"/>
              <a:t> Bayes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F2987712-8056-46BF-ABB9-658FE3A73706}"/>
              </a:ext>
            </a:extLst>
          </p:cNvPr>
          <p:cNvSpPr txBox="1">
            <a:spLocks/>
          </p:cNvSpPr>
          <p:nvPr/>
        </p:nvSpPr>
        <p:spPr>
          <a:xfrm>
            <a:off x="457200" y="4832434"/>
            <a:ext cx="8003232" cy="12241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fontAlgn="auto"/>
            <a:r>
              <a:rPr lang="es-MX" dirty="0"/>
              <a:t>P[</a:t>
            </a:r>
            <a:r>
              <a:rPr lang="es-MX" dirty="0" err="1"/>
              <a:t>Play|rainy</a:t>
            </a:r>
            <a:r>
              <a:rPr lang="es-MX" dirty="0"/>
              <a:t>] = 3/9   </a:t>
            </a:r>
          </a:p>
          <a:p>
            <a:pPr fontAlgn="auto"/>
            <a:r>
              <a:rPr lang="es-MX" dirty="0"/>
              <a:t>P[</a:t>
            </a:r>
            <a:r>
              <a:rPr lang="es-MX" dirty="0" err="1"/>
              <a:t>Don’t</a:t>
            </a:r>
            <a:r>
              <a:rPr lang="es-MX" dirty="0"/>
              <a:t> </a:t>
            </a:r>
            <a:r>
              <a:rPr lang="es-MX" dirty="0" err="1"/>
              <a:t>Play|rainy</a:t>
            </a:r>
            <a:r>
              <a:rPr lang="es-MX" dirty="0"/>
              <a:t>] = 2/5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7EDD64-1ECF-48AB-B3E8-D12ED17B44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2852937"/>
            <a:ext cx="2880320" cy="1799543"/>
          </a:xfrm>
          <a:prstGeom prst="rect">
            <a:avLst/>
          </a:prstGeom>
        </p:spPr>
      </p:pic>
      <p:sp>
        <p:nvSpPr>
          <p:cNvPr id="7" name="4 Marcador de pie de página">
            <a:extLst>
              <a:ext uri="{FF2B5EF4-FFF2-40B4-BE49-F238E27FC236}">
                <a16:creationId xmlns:a16="http://schemas.microsoft.com/office/drawing/2014/main" id="{443A7127-A9A5-4531-B753-D0DC56C87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1042016375"/>
      </p:ext>
    </p:extLst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AD1530-99D2-4840-A375-969112177E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Calcule las frecuencias y posteriormente las probabilidades a priori.</a:t>
            </a:r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Frecuencias</a:t>
            </a:r>
            <a:endParaRPr lang="es-ES" dirty="0"/>
          </a:p>
        </p:txBody>
      </p:sp>
      <p:graphicFrame>
        <p:nvGraphicFramePr>
          <p:cNvPr id="5222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9832232"/>
              </p:ext>
            </p:extLst>
          </p:nvPr>
        </p:nvGraphicFramePr>
        <p:xfrm>
          <a:off x="1475656" y="2642964"/>
          <a:ext cx="6724650" cy="1309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03" name="Hoja de cálculo" r:id="rId3" imgW="6508800" imgH="1267200" progId="Excel.Sheet.8">
                  <p:embed/>
                </p:oleObj>
              </mc:Choice>
              <mc:Fallback>
                <p:oleObj name="Hoja de cálculo" r:id="rId3" imgW="6508800" imgH="1267200" progId="Excel.Sheet.8">
                  <p:embed/>
                  <p:pic>
                    <p:nvPicPr>
                      <p:cNvPr id="5222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2642964"/>
                        <a:ext cx="6724650" cy="1309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3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7039592"/>
              </p:ext>
            </p:extLst>
          </p:nvPr>
        </p:nvGraphicFramePr>
        <p:xfrm>
          <a:off x="1628056" y="4243164"/>
          <a:ext cx="1260475" cy="156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04" name="Hoja de cálculo" r:id="rId5" imgW="1022400" imgH="1267200" progId="Excel.Sheet.8">
                  <p:embed/>
                </p:oleObj>
              </mc:Choice>
              <mc:Fallback>
                <p:oleObj name="Hoja de cálculo" r:id="rId5" imgW="1022400" imgH="1267200" progId="Excel.Sheet.8">
                  <p:embed/>
                  <p:pic>
                    <p:nvPicPr>
                      <p:cNvPr id="5223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8056" y="4243164"/>
                        <a:ext cx="1260475" cy="156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3761656" y="4776564"/>
            <a:ext cx="3765550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b="1"/>
              <a:t>Probabilidades Observadas</a:t>
            </a:r>
          </a:p>
          <a:p>
            <a:r>
              <a:rPr lang="es-MX" b="1"/>
              <a:t>Probabilidad a Priori</a:t>
            </a:r>
            <a:endParaRPr lang="es-ES" b="1"/>
          </a:p>
        </p:txBody>
      </p:sp>
      <p:sp>
        <p:nvSpPr>
          <p:cNvPr id="7" name="4 Marcador de pie de página">
            <a:extLst>
              <a:ext uri="{FF2B5EF4-FFF2-40B4-BE49-F238E27FC236}">
                <a16:creationId xmlns:a16="http://schemas.microsoft.com/office/drawing/2014/main" id="{3B911F6D-6CA2-453C-A9FC-2A80D453D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</p:cSld>
  <p:clrMapOvr>
    <a:masterClrMapping/>
  </p:clrMapOvr>
  <p:transition spd="slow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s-MX" dirty="0"/>
              <a:t>Ejemplo</a:t>
            </a:r>
            <a:endParaRPr lang="es-ES" dirty="0"/>
          </a:p>
        </p:txBody>
      </p:sp>
      <p:graphicFrame>
        <p:nvGraphicFramePr>
          <p:cNvPr id="53255" name="Object 10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4991273"/>
              </p:ext>
            </p:extLst>
          </p:nvPr>
        </p:nvGraphicFramePr>
        <p:xfrm>
          <a:off x="2038672" y="1052736"/>
          <a:ext cx="6781800" cy="147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821" name="Hoja de cálculo" r:id="rId3" imgW="5054040" imgH="1170360" progId="Excel.Sheet.8">
                  <p:embed/>
                </p:oleObj>
              </mc:Choice>
              <mc:Fallback>
                <p:oleObj name="Hoja de cálculo" r:id="rId3" imgW="5054040" imgH="1170360" progId="Excel.Sheet.8">
                  <p:embed/>
                  <p:pic>
                    <p:nvPicPr>
                      <p:cNvPr id="53255" name="Object 10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8672" y="1052736"/>
                        <a:ext cx="6781800" cy="147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7" name="Object 10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0589459"/>
              </p:ext>
            </p:extLst>
          </p:nvPr>
        </p:nvGraphicFramePr>
        <p:xfrm>
          <a:off x="4930502" y="2636912"/>
          <a:ext cx="100965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822" name="Hoja de cálculo" r:id="rId5" imgW="1022400" imgH="1080000" progId="Excel.Sheet.8">
                  <p:embed/>
                </p:oleObj>
              </mc:Choice>
              <mc:Fallback>
                <p:oleObj name="Hoja de cálculo" r:id="rId5" imgW="1022400" imgH="1080000" progId="Excel.Sheet.8">
                  <p:embed/>
                  <p:pic>
                    <p:nvPicPr>
                      <p:cNvPr id="53257" name="Object 10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0502" y="2636912"/>
                        <a:ext cx="100965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8" name="Object 10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7581616"/>
              </p:ext>
            </p:extLst>
          </p:nvPr>
        </p:nvGraphicFramePr>
        <p:xfrm>
          <a:off x="1979712" y="3970436"/>
          <a:ext cx="6781800" cy="1474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823" name="Hoja de cálculo" r:id="rId7" imgW="5054040" imgH="1170360" progId="Excel.Sheet.8">
                  <p:embed/>
                </p:oleObj>
              </mc:Choice>
              <mc:Fallback>
                <p:oleObj name="Hoja de cálculo" r:id="rId7" imgW="5054040" imgH="1170360" progId="Excel.Sheet.8">
                  <p:embed/>
                  <p:pic>
                    <p:nvPicPr>
                      <p:cNvPr id="53258" name="Object 10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3970436"/>
                        <a:ext cx="6781800" cy="1474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60" name="Object 10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4220066"/>
              </p:ext>
            </p:extLst>
          </p:nvPr>
        </p:nvGraphicFramePr>
        <p:xfrm>
          <a:off x="6516216" y="5589240"/>
          <a:ext cx="1447800" cy="1119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824" name="Hoja de cálculo" r:id="rId9" imgW="1396800" imgH="1080000" progId="Excel.Sheet.8">
                  <p:embed/>
                </p:oleObj>
              </mc:Choice>
              <mc:Fallback>
                <p:oleObj name="Hoja de cálculo" r:id="rId9" imgW="1396800" imgH="1080000" progId="Excel.Sheet.8">
                  <p:embed/>
                  <p:pic>
                    <p:nvPicPr>
                      <p:cNvPr id="53260" name="Object 10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216" y="5589240"/>
                        <a:ext cx="1447800" cy="1119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1A780A4-DA68-4C86-ACD5-7A6D8A2E334C}"/>
              </a:ext>
            </a:extLst>
          </p:cNvPr>
          <p:cNvSpPr txBox="1"/>
          <p:nvPr/>
        </p:nvSpPr>
        <p:spPr>
          <a:xfrm>
            <a:off x="251520" y="1484784"/>
            <a:ext cx="1653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Frecuencias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6A705B-BD9E-4C56-AB40-4C043F4D707D}"/>
              </a:ext>
            </a:extLst>
          </p:cNvPr>
          <p:cNvSpPr txBox="1"/>
          <p:nvPr/>
        </p:nvSpPr>
        <p:spPr>
          <a:xfrm>
            <a:off x="251520" y="4266852"/>
            <a:ext cx="17556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Probabilidad</a:t>
            </a:r>
          </a:p>
          <a:p>
            <a:r>
              <a:rPr lang="es-MX" dirty="0"/>
              <a:t>A priori</a:t>
            </a:r>
          </a:p>
        </p:txBody>
      </p:sp>
    </p:spTree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54B627-BB4C-43D2-A16C-6E786A473F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Considerando que se tiene un nuevo día con las características, se obtienen las posibilidades.</a:t>
            </a:r>
          </a:p>
          <a:p>
            <a:endParaRPr lang="es-MX" dirty="0"/>
          </a:p>
          <a:p>
            <a:endParaRPr lang="es-MX" dirty="0"/>
          </a:p>
          <a:p>
            <a:pPr marL="109728" indent="0">
              <a:buNone/>
            </a:pPr>
            <a:endParaRPr lang="es-MX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E41AFF-1579-48AC-8FDC-118C7D70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Naive</a:t>
            </a:r>
            <a:r>
              <a:rPr lang="es-MX" dirty="0"/>
              <a:t> Bayes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AD6CA2-33FF-4CAE-9D0B-A80B55F4CD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322" y="3116750"/>
            <a:ext cx="7019078" cy="7442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3F7FBBB-43BC-4CEF-9E43-42BB49627867}"/>
                  </a:ext>
                </a:extLst>
              </p:cNvPr>
              <p:cNvSpPr/>
              <p:nvPr/>
            </p:nvSpPr>
            <p:spPr>
              <a:xfrm>
                <a:off x="1331640" y="4365104"/>
                <a:ext cx="7200800" cy="6165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𝑜𝑠𝑖𝑏𝑖𝑙𝑖𝑑𝑎𝑑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 [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𝑃𝑙𝑎𝑦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]=</m:t>
                    </m:r>
                  </m:oMath>
                </a14:m>
                <a:r>
                  <a:rPr lang="pt-BR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s-MX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s-MX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MX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MX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MX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i="1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s-MX" i="1">
                            <a:latin typeface="Cambria Math" panose="02040503050406030204" pitchFamily="18" charset="0"/>
                          </a:rPr>
                          <m:t>14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 = </m:t>
                    </m:r>
                  </m:oMath>
                </a14:m>
                <a:r>
                  <a:rPr lang="es-MX" dirty="0"/>
                  <a:t>0.0053</a:t>
                </a: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3F7FBBB-43BC-4CEF-9E43-42BB496278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4365104"/>
                <a:ext cx="7200800" cy="616579"/>
              </a:xfrm>
              <a:prstGeom prst="rect">
                <a:avLst/>
              </a:prstGeom>
              <a:blipFill>
                <a:blip r:embed="rId3"/>
                <a:stretch>
                  <a:fillRect b="-891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888593E-30A7-4EF3-BD00-C84DCCA2F247}"/>
                  </a:ext>
                </a:extLst>
              </p:cNvPr>
              <p:cNvSpPr/>
              <p:nvPr/>
            </p:nvSpPr>
            <p:spPr>
              <a:xfrm>
                <a:off x="539552" y="5039026"/>
                <a:ext cx="7992888" cy="6222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𝑜𝑠𝑖𝑏𝑖𝑙𝑖𝑑𝑎𝑑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 [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𝐷𝑜</m:t>
                    </m:r>
                    <m:sSup>
                      <m:sSup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s-MX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𝑃𝑙𝑎𝑦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]=</m:t>
                    </m:r>
                  </m:oMath>
                </a14:m>
                <a:r>
                  <a:rPr lang="pt-BR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s-MX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s-MX" i="1">
                            <a:latin typeface="Cambria Math" panose="02040503050406030204" pitchFamily="18" charset="0"/>
                          </a:rPr>
                          <m:t>14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=0.0206</m:t>
                    </m:r>
                  </m:oMath>
                </a14:m>
                <a:endParaRPr lang="es-MX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888593E-30A7-4EF3-BD00-C84DCCA2F2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5039026"/>
                <a:ext cx="7992888" cy="6222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4 Marcador de pie de página">
            <a:extLst>
              <a:ext uri="{FF2B5EF4-FFF2-40B4-BE49-F238E27FC236}">
                <a16:creationId xmlns:a16="http://schemas.microsoft.com/office/drawing/2014/main" id="{E9358740-CBFE-4677-BC23-05D2E07C2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3743251249"/>
      </p:ext>
    </p:extLst>
  </p:cSld>
  <p:clrMapOvr>
    <a:masterClrMapping/>
  </p:clrMapOvr>
  <p:transition spd="slow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54B627-BB4C-43D2-A16C-6E786A473F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Posteriormente las probabilidades.</a:t>
            </a:r>
          </a:p>
          <a:p>
            <a:endParaRPr lang="es-MX" dirty="0"/>
          </a:p>
          <a:p>
            <a:endParaRPr lang="es-MX" dirty="0"/>
          </a:p>
          <a:p>
            <a:pPr marL="109728" indent="0">
              <a:buNone/>
            </a:pPr>
            <a:endParaRPr lang="es-MX" dirty="0"/>
          </a:p>
          <a:p>
            <a:pPr marL="109728" indent="0">
              <a:buNone/>
            </a:pPr>
            <a:endParaRPr lang="es-MX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E41AFF-1579-48AC-8FDC-118C7D70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Naive</a:t>
            </a:r>
            <a:r>
              <a:rPr lang="es-MX" dirty="0"/>
              <a:t> Bayes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3F7FBBB-43BC-4CEF-9E43-42BB49627867}"/>
                  </a:ext>
                </a:extLst>
              </p:cNvPr>
              <p:cNvSpPr/>
              <p:nvPr/>
            </p:nvSpPr>
            <p:spPr>
              <a:xfrm>
                <a:off x="1115616" y="2147633"/>
                <a:ext cx="720080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𝑜𝑠𝑖𝑏𝑖𝑙𝑖𝑑𝑎𝑑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 [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𝑃𝑙𝑎𝑦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]= </m:t>
                    </m:r>
                  </m:oMath>
                </a14:m>
                <a:r>
                  <a:rPr lang="es-MX" dirty="0"/>
                  <a:t>0.0053</a:t>
                </a: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3F7FBBB-43BC-4CEF-9E43-42BB496278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2147633"/>
                <a:ext cx="7200800" cy="461665"/>
              </a:xfrm>
              <a:prstGeom prst="rect">
                <a:avLst/>
              </a:prstGeom>
              <a:blipFill>
                <a:blip r:embed="rId2"/>
                <a:stretch>
                  <a:fillRect l="-169" t="-10526" b="-2894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888593E-30A7-4EF3-BD00-C84DCCA2F247}"/>
                  </a:ext>
                </a:extLst>
              </p:cNvPr>
              <p:cNvSpPr/>
              <p:nvPr/>
            </p:nvSpPr>
            <p:spPr>
              <a:xfrm>
                <a:off x="1115616" y="2682070"/>
                <a:ext cx="511256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𝑜𝑠𝑖𝑏𝑖𝑙𝑖𝑑𝑎𝑑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 [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𝐷𝑜</m:t>
                    </m:r>
                    <m:sSup>
                      <m:sSup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s-MX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𝑃𝑙𝑎𝑦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]=</m:t>
                    </m:r>
                  </m:oMath>
                </a14:m>
                <a:r>
                  <a:rPr lang="pt-BR" dirty="0"/>
                  <a:t> </a:t>
                </a:r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0.0206</m:t>
                    </m:r>
                  </m:oMath>
                </a14:m>
                <a:endParaRPr lang="es-MX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888593E-30A7-4EF3-BD00-C84DCCA2F2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2682070"/>
                <a:ext cx="5112568" cy="461665"/>
              </a:xfrm>
              <a:prstGeom prst="rect">
                <a:avLst/>
              </a:prstGeom>
              <a:blipFill>
                <a:blip r:embed="rId3"/>
                <a:stretch>
                  <a:fillRect l="-238" r="-358" b="-1842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824E8A4-D5B9-4B78-8663-38C111D46AEB}"/>
                  </a:ext>
                </a:extLst>
              </p:cNvPr>
              <p:cNvSpPr/>
              <p:nvPr/>
            </p:nvSpPr>
            <p:spPr>
              <a:xfrm>
                <a:off x="457200" y="3356992"/>
                <a:ext cx="8229600" cy="2232021"/>
              </a:xfrm>
              <a:prstGeom prst="rect">
                <a:avLst/>
              </a:prstGeom>
              <a:ln w="19050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𝑟𝑜𝑏𝑎𝑏𝑖𝑙𝑖𝑑𝑎𝑑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s-MX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𝑃𝑙𝑎𝑦</m:t>
                          </m:r>
                        </m:e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s-MX" dirty="0"/>
                            <m:t>0.0053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s-MX" dirty="0"/>
                            <m:t>0.0053</m:t>
                          </m:r>
                          <m:r>
                            <a:rPr lang="es-MX" b="0" i="1" dirty="0" smtClean="0">
                              <a:latin typeface="Cambria Math" panose="02040503050406030204" pitchFamily="18" charset="0"/>
                            </a:rPr>
                            <m:t>+0.0206</m:t>
                          </m:r>
                        </m:den>
                      </m:f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=20.5%</m:t>
                      </m:r>
                    </m:oMath>
                  </m:oMathPara>
                </a14:m>
                <a:endParaRPr lang="es-MX" dirty="0"/>
              </a:p>
              <a:p>
                <a:endParaRPr lang="es-MX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𝑃𝑟𝑜𝑏𝑎𝑏𝑖𝑙𝑖𝑑𝑎𝑑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𝐷𝑜</m:t>
                          </m:r>
                          <m:sSup>
                            <m:sSupPr>
                              <m:ctrlP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𝑃𝑙𝑎𝑦</m:t>
                          </m:r>
                        </m:e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s-MX" dirty="0"/>
                            <m:t>0.0</m:t>
                          </m:r>
                          <m:r>
                            <m:rPr>
                              <m:nor/>
                            </m:rPr>
                            <a:rPr lang="es-MX" b="0" i="0" dirty="0" smtClean="0"/>
                            <m:t>206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s-MX" dirty="0"/>
                            <m:t>0.0053</m:t>
                          </m:r>
                          <m:r>
                            <a:rPr lang="es-MX" i="1" dirty="0">
                              <a:latin typeface="Cambria Math" panose="02040503050406030204" pitchFamily="18" charset="0"/>
                            </a:rPr>
                            <m:t>+0.0206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79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.5%</m:t>
                      </m:r>
                    </m:oMath>
                  </m:oMathPara>
                </a14:m>
                <a:endParaRPr lang="es-MX" dirty="0"/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824E8A4-D5B9-4B78-8663-38C111D46AE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356992"/>
                <a:ext cx="8229600" cy="223202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38D11AF4-DB13-4319-8F71-8076B56E6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2765135163"/>
      </p:ext>
    </p:extLst>
  </p:cSld>
  <p:clrMapOvr>
    <a:masterClrMapping/>
  </p:clrMapOvr>
  <p:transition spd="slow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14" y="2667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s-MX" sz="4000" dirty="0"/>
              <a:t>Ejercicio Lentes de Contacto</a:t>
            </a:r>
            <a:endParaRPr lang="es-ES" sz="4000" dirty="0"/>
          </a:p>
        </p:txBody>
      </p:sp>
      <p:graphicFrame>
        <p:nvGraphicFramePr>
          <p:cNvPr id="65540" name="Object 4"/>
          <p:cNvGraphicFramePr>
            <a:graphicFrameLocks noChangeAspect="1"/>
          </p:cNvGraphicFramePr>
          <p:nvPr/>
        </p:nvGraphicFramePr>
        <p:xfrm>
          <a:off x="1828800" y="1066800"/>
          <a:ext cx="5257800" cy="525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734" name="Hoja de cálculo" r:id="rId3" imgW="5644800" imgH="5644800" progId="Excel.Sheet.8">
                  <p:embed/>
                </p:oleObj>
              </mc:Choice>
              <mc:Fallback>
                <p:oleObj name="Hoja de cálculo" r:id="rId3" imgW="5644800" imgH="5644800" progId="Excel.Sheet.8">
                  <p:embed/>
                  <p:pic>
                    <p:nvPicPr>
                      <p:cNvPr id="6554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1066800"/>
                        <a:ext cx="5257800" cy="525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7620000" y="1676400"/>
            <a:ext cx="320675" cy="3743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s-MX" b="1"/>
              <a:t>Eliminando</a:t>
            </a:r>
            <a:endParaRPr lang="es-ES" b="1"/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8153400" y="1524000"/>
            <a:ext cx="320675" cy="44735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s-MX" b="1"/>
              <a:t>3 instancias</a:t>
            </a:r>
            <a:endParaRPr lang="es-ES" b="1"/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B41EA8BA-DF43-44AF-8C66-84463EB90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</p:cSld>
  <p:clrMapOvr>
    <a:masterClrMapping/>
  </p:clrMapOvr>
  <p:transition spd="slow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63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0911227"/>
              </p:ext>
            </p:extLst>
          </p:nvPr>
        </p:nvGraphicFramePr>
        <p:xfrm>
          <a:off x="1979712" y="1658714"/>
          <a:ext cx="5743575" cy="414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710" name="Hoja de cálculo" r:id="rId3" imgW="7920000" imgH="5716800" progId="Excel.Sheet.8">
                  <p:embed/>
                </p:oleObj>
              </mc:Choice>
              <mc:Fallback>
                <p:oleObj name="Hoja de cálculo" r:id="rId3" imgW="7920000" imgH="5716800" progId="Excel.Sheet.8">
                  <p:embed/>
                  <p:pic>
                    <p:nvPicPr>
                      <p:cNvPr id="6963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1658714"/>
                        <a:ext cx="5743575" cy="414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03528436-ADAE-4076-8E67-15D25E88C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Calcule las frecuencias y probabilidades a priori</a:t>
            </a:r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8644BE6A-04FC-4F09-A41F-2B303C7C5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</p:cSld>
  <p:clrMapOvr>
    <a:masterClrMapping/>
  </p:clrMapOvr>
  <p:transition spd="slow"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66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0517033"/>
              </p:ext>
            </p:extLst>
          </p:nvPr>
        </p:nvGraphicFramePr>
        <p:xfrm>
          <a:off x="1653108" y="1438175"/>
          <a:ext cx="6591300" cy="458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686" name="Hoja de cálculo" r:id="rId3" imgW="8179200" imgH="5688000" progId="Excel.Sheet.8">
                  <p:embed/>
                </p:oleObj>
              </mc:Choice>
              <mc:Fallback>
                <p:oleObj name="Hoja de cálculo" r:id="rId3" imgW="8179200" imgH="5688000" progId="Excel.Sheet.8">
                  <p:embed/>
                  <p:pic>
                    <p:nvPicPr>
                      <p:cNvPr id="7066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3108" y="1438175"/>
                        <a:ext cx="6591300" cy="4583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B034862D-EB7C-469E-B342-2088F3A4A9EE}"/>
              </a:ext>
            </a:extLst>
          </p:cNvPr>
          <p:cNvSpPr txBox="1">
            <a:spLocks/>
          </p:cNvSpPr>
          <p:nvPr/>
        </p:nvSpPr>
        <p:spPr>
          <a:xfrm>
            <a:off x="539552" y="184486"/>
            <a:ext cx="8229600" cy="1143000"/>
          </a:xfrm>
          <a:prstGeom prst="rect">
            <a:avLst/>
          </a:prstGeom>
        </p:spPr>
        <p:txBody>
          <a:bodyPr vert="horz" rtlCol="0" anchor="ctr">
            <a:normAutofit fontScale="90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fontAlgn="auto">
              <a:spcAft>
                <a:spcPts val="0"/>
              </a:spcAft>
            </a:pPr>
            <a:r>
              <a:rPr lang="es-MX" dirty="0"/>
              <a:t>Calcule las frecuencias y probabilidades a priori</a:t>
            </a:r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DDE0624D-ECE7-4D8D-9549-1E902691F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</p:cSld>
  <p:clrMapOvr>
    <a:masterClrMapping/>
  </p:clrMapOvr>
  <p:transition spd="slow">
    <p:cov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8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2578123"/>
              </p:ext>
            </p:extLst>
          </p:nvPr>
        </p:nvGraphicFramePr>
        <p:xfrm>
          <a:off x="512975" y="1717675"/>
          <a:ext cx="8284430" cy="2074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691" name="Hoja de cálculo" r:id="rId3" imgW="6239160" imgH="1559520" progId="Excel.Sheet.8">
                  <p:embed/>
                </p:oleObj>
              </mc:Choice>
              <mc:Fallback>
                <p:oleObj name="Hoja de cálculo" r:id="rId3" imgW="6239160" imgH="1559520" progId="Excel.Sheet.8">
                  <p:embed/>
                  <p:pic>
                    <p:nvPicPr>
                      <p:cNvPr id="7168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975" y="1717675"/>
                        <a:ext cx="8284430" cy="20741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7051197"/>
              </p:ext>
            </p:extLst>
          </p:nvPr>
        </p:nvGraphicFramePr>
        <p:xfrm>
          <a:off x="3635896" y="4437112"/>
          <a:ext cx="2418185" cy="9677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692" name="Hoja de cálculo" r:id="rId5" imgW="1187640" imgH="474120" progId="Excel.Sheet.8">
                  <p:embed/>
                </p:oleObj>
              </mc:Choice>
              <mc:Fallback>
                <p:oleObj name="Hoja de cálculo" r:id="rId5" imgW="1187640" imgH="474120" progId="Excel.Sheet.8">
                  <p:embed/>
                  <p:pic>
                    <p:nvPicPr>
                      <p:cNvPr id="71688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4437112"/>
                        <a:ext cx="2418185" cy="9677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EBAB15FC-4E92-44F3-893A-461BB2983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s-MX" dirty="0"/>
              <a:t>Solución </a:t>
            </a:r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B11EB988-AD31-46B8-B434-11950F5D5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</p:cSld>
  <p:clrMapOvr>
    <a:masterClrMapping/>
  </p:clrMapOvr>
  <p:transition spd="slow">
    <p:cov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88F1C2-F1C2-4C26-AA01-F82AF7FB3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/>
              <a:t>Realice la clasificación usando </a:t>
            </a:r>
            <a:r>
              <a:rPr lang="es-MX" sz="3200" dirty="0" err="1"/>
              <a:t>Naive</a:t>
            </a:r>
            <a:r>
              <a:rPr lang="es-MX" sz="3200" dirty="0"/>
              <a:t> Bayes</a:t>
            </a:r>
          </a:p>
        </p:txBody>
      </p:sp>
      <p:graphicFrame>
        <p:nvGraphicFramePr>
          <p:cNvPr id="4" name="Object 7">
            <a:extLst>
              <a:ext uri="{FF2B5EF4-FFF2-40B4-BE49-F238E27FC236}">
                <a16:creationId xmlns:a16="http://schemas.microsoft.com/office/drawing/2014/main" id="{0E2CB643-08E2-4107-A5CA-2637031EED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2780837"/>
              </p:ext>
            </p:extLst>
          </p:nvPr>
        </p:nvGraphicFramePr>
        <p:xfrm>
          <a:off x="1333500" y="2286000"/>
          <a:ext cx="64770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23" name="Hoja de cálculo" r:id="rId3" imgW="5644800" imgH="993600" progId="Excel.Sheet.8">
                  <p:embed/>
                </p:oleObj>
              </mc:Choice>
              <mc:Fallback>
                <p:oleObj name="Hoja de cálculo" r:id="rId3" imgW="5644800" imgH="993600" progId="Excel.Sheet.8">
                  <p:embed/>
                  <p:pic>
                    <p:nvPicPr>
                      <p:cNvPr id="7168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3500" y="2286000"/>
                        <a:ext cx="64770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6F4A419D-F5C6-4A09-BDF8-A6DF9B636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3995288614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6351B6C-C98A-4DEB-BAC8-BC835D638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104109"/>
            <a:ext cx="5184576" cy="664978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8A18216-59A6-4139-A9C0-9146854127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101" y="2204864"/>
            <a:ext cx="4109595" cy="1373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951601"/>
      </p:ext>
    </p:extLst>
  </p:cSld>
  <p:clrMapOvr>
    <a:masterClrMapping/>
  </p:clrMapOvr>
  <p:transition spd="slow">
    <p:cover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Monotype Sorts" pitchFamily="2" charset="2"/>
              <a:buNone/>
            </a:pPr>
            <a:r>
              <a:rPr lang="es-MX" sz="2000" dirty="0" err="1"/>
              <a:t>Ej</a:t>
            </a:r>
            <a:r>
              <a:rPr lang="es-MX" sz="2000" dirty="0"/>
              <a:t> 1)</a:t>
            </a:r>
          </a:p>
          <a:p>
            <a:r>
              <a:rPr lang="es-MX" sz="2000" dirty="0" err="1"/>
              <a:t>Pos</a:t>
            </a:r>
            <a:r>
              <a:rPr lang="es-MX" sz="2000" dirty="0"/>
              <a:t> B = (2/4) (2/4) (4/4) (0)(4/21) = 0</a:t>
            </a:r>
          </a:p>
          <a:p>
            <a:r>
              <a:rPr lang="es-MX" sz="2000" dirty="0" err="1"/>
              <a:t>Pos</a:t>
            </a:r>
            <a:r>
              <a:rPr lang="es-MX" sz="2000" dirty="0"/>
              <a:t> D = (2/3) (1/3) (0) (0) (3/21) = 0</a:t>
            </a:r>
          </a:p>
          <a:p>
            <a:r>
              <a:rPr lang="es-MX" sz="2000" dirty="0" err="1">
                <a:solidFill>
                  <a:srgbClr val="CC0000"/>
                </a:solidFill>
              </a:rPr>
              <a:t>Pos</a:t>
            </a:r>
            <a:r>
              <a:rPr lang="es-MX" sz="2000" dirty="0">
                <a:solidFill>
                  <a:srgbClr val="CC0000"/>
                </a:solidFill>
              </a:rPr>
              <a:t> N</a:t>
            </a:r>
            <a:r>
              <a:rPr lang="es-MX" sz="2000" dirty="0"/>
              <a:t> = (3/14)(7/14)(6/14)(11/14)(14/21)= 0.024 </a:t>
            </a:r>
            <a:r>
              <a:rPr lang="es-MX" sz="2000" dirty="0">
                <a:solidFill>
                  <a:srgbClr val="0000FF"/>
                </a:solidFill>
              </a:rPr>
              <a:t>Pr = 100%</a:t>
            </a:r>
            <a:endParaRPr lang="es-MX" sz="2000" dirty="0"/>
          </a:p>
          <a:p>
            <a:pPr>
              <a:buFont typeface="Monotype Sorts" pitchFamily="2" charset="2"/>
              <a:buNone/>
            </a:pPr>
            <a:r>
              <a:rPr lang="es-MX" sz="2000" dirty="0" err="1"/>
              <a:t>Ej</a:t>
            </a:r>
            <a:r>
              <a:rPr lang="es-MX" sz="2000" dirty="0"/>
              <a:t> 2)</a:t>
            </a:r>
          </a:p>
          <a:p>
            <a:r>
              <a:rPr lang="es-MX" sz="2000" dirty="0" err="1">
                <a:solidFill>
                  <a:srgbClr val="CC0000"/>
                </a:solidFill>
              </a:rPr>
              <a:t>Pos</a:t>
            </a:r>
            <a:r>
              <a:rPr lang="es-MX" sz="2000" dirty="0">
                <a:solidFill>
                  <a:srgbClr val="CC0000"/>
                </a:solidFill>
              </a:rPr>
              <a:t> B</a:t>
            </a:r>
            <a:r>
              <a:rPr lang="es-MX" sz="2000" dirty="0"/>
              <a:t> = (2/4) (2/4) (0) (1)(4/21) = 0</a:t>
            </a:r>
          </a:p>
          <a:p>
            <a:r>
              <a:rPr lang="es-MX" sz="2000" dirty="0" err="1"/>
              <a:t>Pos</a:t>
            </a:r>
            <a:r>
              <a:rPr lang="es-MX" sz="2000" dirty="0"/>
              <a:t> D = (0) (2/3) (3/4) (1) (3/21) = 0</a:t>
            </a:r>
          </a:p>
          <a:p>
            <a:r>
              <a:rPr lang="es-MX" sz="2000" dirty="0" err="1"/>
              <a:t>Pos</a:t>
            </a:r>
            <a:r>
              <a:rPr lang="es-MX" sz="2000" dirty="0"/>
              <a:t> N = (5/14)(7/14)(8/14)(3/14)(14/21) = 0.0145 </a:t>
            </a:r>
            <a:r>
              <a:rPr lang="es-MX" sz="2000" dirty="0">
                <a:solidFill>
                  <a:srgbClr val="0000FF"/>
                </a:solidFill>
              </a:rPr>
              <a:t>Pr=100%</a:t>
            </a:r>
          </a:p>
          <a:p>
            <a:pPr>
              <a:buFont typeface="Monotype Sorts" pitchFamily="2" charset="2"/>
              <a:buNone/>
            </a:pPr>
            <a:r>
              <a:rPr lang="es-MX" sz="2000" dirty="0" err="1"/>
              <a:t>Ej</a:t>
            </a:r>
            <a:r>
              <a:rPr lang="es-MX" sz="2000" dirty="0"/>
              <a:t> 3)</a:t>
            </a:r>
          </a:p>
          <a:p>
            <a:r>
              <a:rPr lang="es-MX" sz="2000" dirty="0" err="1"/>
              <a:t>Pos</a:t>
            </a:r>
            <a:r>
              <a:rPr lang="es-MX" sz="2000" dirty="0"/>
              <a:t> B = (0/14).... = 0</a:t>
            </a:r>
          </a:p>
          <a:p>
            <a:r>
              <a:rPr lang="es-MX" sz="2000" dirty="0" err="1"/>
              <a:t>Pos</a:t>
            </a:r>
            <a:r>
              <a:rPr lang="es-MX" sz="2000" dirty="0"/>
              <a:t> D = (1/3) (1/3) (0) .... = 0</a:t>
            </a:r>
          </a:p>
          <a:p>
            <a:r>
              <a:rPr lang="es-MX" sz="2000" dirty="0" err="1">
                <a:solidFill>
                  <a:srgbClr val="CC0000"/>
                </a:solidFill>
              </a:rPr>
              <a:t>Pos</a:t>
            </a:r>
            <a:r>
              <a:rPr lang="es-MX" sz="2000" dirty="0">
                <a:solidFill>
                  <a:srgbClr val="CC0000"/>
                </a:solidFill>
              </a:rPr>
              <a:t> N</a:t>
            </a:r>
            <a:r>
              <a:rPr lang="es-MX" sz="2000" dirty="0"/>
              <a:t> = (6/14)(7/14)(6/14)(3/14)(14/21)= 0.0131 </a:t>
            </a:r>
            <a:r>
              <a:rPr lang="es-MX" sz="2000" dirty="0">
                <a:solidFill>
                  <a:srgbClr val="0000FF"/>
                </a:solidFill>
              </a:rPr>
              <a:t>Pr = 100%</a:t>
            </a:r>
            <a:endParaRPr lang="es-ES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781C94-C8E3-4863-89B5-1505FFD41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Solución</a:t>
            </a:r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3CC8DBD6-61BE-4160-B214-EFC04F2DA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2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2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2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2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27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27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2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2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27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27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27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27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 bldLvl="2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/>
              <a:t>Problemas</a:t>
            </a:r>
            <a:endParaRPr lang="es-E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En el ejercicio anterior, se observa que hay valores de un atributo que no se presentan.</a:t>
            </a:r>
          </a:p>
          <a:p>
            <a:r>
              <a:rPr lang="es-MX" dirty="0"/>
              <a:t>La probabilidad de la clase dado que el atributo tiene el valor ausente es cero, causando que todo el término sea cero.</a:t>
            </a:r>
          </a:p>
          <a:p>
            <a:r>
              <a:rPr lang="es-MX" dirty="0"/>
              <a:t>Para corregir esta situación, se suma uno a cada valor y se compensa. </a:t>
            </a:r>
          </a:p>
          <a:p>
            <a:r>
              <a:rPr lang="es-MX" dirty="0"/>
              <a:t>2/9, 3/9, 4/9  cambian por 3/12, 4/12, 5/12</a:t>
            </a:r>
            <a:endParaRPr lang="es-ES" dirty="0"/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907511C0-C997-448E-A898-136B40947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</p:cSld>
  <p:clrMapOvr>
    <a:masterClrMapping/>
  </p:clrMapOvr>
  <p:transition spd="slow">
    <p:cover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74638"/>
            <a:ext cx="8579296" cy="1143000"/>
          </a:xfrm>
        </p:spPr>
        <p:txBody>
          <a:bodyPr>
            <a:noAutofit/>
          </a:bodyPr>
          <a:lstStyle/>
          <a:p>
            <a:pPr algn="ctr"/>
            <a:r>
              <a:rPr lang="es-MX" sz="3600" b="1" dirty="0" err="1"/>
              <a:t>Naive</a:t>
            </a:r>
            <a:r>
              <a:rPr lang="es-MX" sz="3600" b="1" dirty="0"/>
              <a:t> Bayes con atributos numéricos</a:t>
            </a:r>
            <a:endParaRPr lang="es-ES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515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755576" y="1481328"/>
                <a:ext cx="7704856" cy="4525963"/>
              </a:xfrm>
            </p:spPr>
            <p:txBody>
              <a:bodyPr/>
              <a:lstStyle/>
              <a:p>
                <a:r>
                  <a:rPr lang="es-MX" dirty="0"/>
                  <a:t>Se supone que tienen una distribución de probabilidad “Normal” o “Gaussiana”.</a:t>
                </a:r>
              </a:p>
              <a:p>
                <a:endParaRPr lang="es-MX" dirty="0"/>
              </a:p>
              <a:p>
                <a:r>
                  <a:rPr lang="es-MX" dirty="0"/>
                  <a:t>Se calcula la media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s-MX" dirty="0"/>
                  <a:t> y la desviación estándar</a:t>
                </a:r>
                <a14:m>
                  <m:oMath xmlns:m="http://schemas.openxmlformats.org/officeDocument/2006/math">
                    <m:r>
                      <a:rPr lang="es-MX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MX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s-ES" dirty="0"/>
                  <a:t>.</a:t>
                </a:r>
              </a:p>
            </p:txBody>
          </p:sp>
        </mc:Choice>
        <mc:Fallback xmlns="">
          <p:sp>
            <p:nvSpPr>
              <p:cNvPr id="6451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55576" y="1481328"/>
                <a:ext cx="7704856" cy="4525963"/>
              </a:xfrm>
              <a:blipFill>
                <a:blip r:embed="rId3"/>
                <a:stretch>
                  <a:fillRect t="-134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0B6A60EF-D4E7-4ABC-946E-BA55DF1B5C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1114945"/>
              </p:ext>
            </p:extLst>
          </p:nvPr>
        </p:nvGraphicFramePr>
        <p:xfrm>
          <a:off x="1619672" y="4032463"/>
          <a:ext cx="1309687" cy="1309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60" name="Ecuación" r:id="rId4" imgW="609480" imgH="609480" progId="Equation.3">
                  <p:embed/>
                </p:oleObj>
              </mc:Choice>
              <mc:Fallback>
                <p:oleObj name="Ecuación" r:id="rId4" imgW="609480" imgH="609480" progId="Equation.3">
                  <p:embed/>
                  <p:pic>
                    <p:nvPicPr>
                      <p:cNvPr id="6656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4032463"/>
                        <a:ext cx="1309687" cy="1309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4DD06235-A27E-43B5-B0C5-70745FE729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6513133"/>
              </p:ext>
            </p:extLst>
          </p:nvPr>
        </p:nvGraphicFramePr>
        <p:xfrm>
          <a:off x="3533254" y="3801872"/>
          <a:ext cx="2667000" cy="157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61" name="Ecuación" r:id="rId6" imgW="1091726" imgH="647419" progId="Equation.3">
                  <p:embed/>
                </p:oleObj>
              </mc:Choice>
              <mc:Fallback>
                <p:oleObj name="Ecuación" r:id="rId6" imgW="1091726" imgH="647419" progId="Equation.3">
                  <p:embed/>
                  <p:pic>
                    <p:nvPicPr>
                      <p:cNvPr id="6656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3254" y="3801872"/>
                        <a:ext cx="2667000" cy="157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BA83B96-3ECF-40E5-B076-1291D3C3B41E}"/>
                  </a:ext>
                </a:extLst>
              </p:cNvPr>
              <p:cNvSpPr txBox="1"/>
              <p:nvPr/>
            </p:nvSpPr>
            <p:spPr>
              <a:xfrm>
                <a:off x="6798678" y="4504427"/>
                <a:ext cx="1232902" cy="4605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s-MX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BA83B96-3ECF-40E5-B076-1291D3C3B4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8678" y="4504427"/>
                <a:ext cx="1232902" cy="46057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4 Marcador de pie de página">
            <a:extLst>
              <a:ext uri="{FF2B5EF4-FFF2-40B4-BE49-F238E27FC236}">
                <a16:creationId xmlns:a16="http://schemas.microsoft.com/office/drawing/2014/main" id="{B2A63828-499E-4BA5-9F5F-A4BDF9CEE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</p:cSld>
  <p:clrMapOvr>
    <a:masterClrMapping/>
  </p:clrMapOvr>
  <p:transition spd="slow">
    <p:cover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/>
              <a:t>Ejemplo</a:t>
            </a:r>
            <a:endParaRPr lang="es-ES"/>
          </a:p>
        </p:txBody>
      </p:sp>
      <p:graphicFrame>
        <p:nvGraphicFramePr>
          <p:cNvPr id="6759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8026214"/>
              </p:ext>
            </p:extLst>
          </p:nvPr>
        </p:nvGraphicFramePr>
        <p:xfrm>
          <a:off x="1533736" y="1628800"/>
          <a:ext cx="6076528" cy="38804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614" name="Hoja de cálculo" r:id="rId3" imgW="5774400" imgH="3686400" progId="Excel.Sheet.8">
                  <p:embed/>
                </p:oleObj>
              </mc:Choice>
              <mc:Fallback>
                <p:oleObj name="Hoja de cálculo" r:id="rId3" imgW="5774400" imgH="3686400" progId="Excel.Sheet.8">
                  <p:embed/>
                  <p:pic>
                    <p:nvPicPr>
                      <p:cNvPr id="6759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3736" y="1628800"/>
                        <a:ext cx="6076528" cy="38804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7D9E053D-8F53-4658-8BA4-3C824DCE0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</p:cSld>
  <p:clrMapOvr>
    <a:masterClrMapping/>
  </p:clrMapOvr>
  <p:transition spd="slow">
    <p:cover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73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0104797"/>
              </p:ext>
            </p:extLst>
          </p:nvPr>
        </p:nvGraphicFramePr>
        <p:xfrm>
          <a:off x="539552" y="1556792"/>
          <a:ext cx="8415989" cy="3323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599" name="Hoja de cálculo" r:id="rId3" imgW="8712000" imgH="3441600" progId="Excel.Sheet.8">
                  <p:embed/>
                </p:oleObj>
              </mc:Choice>
              <mc:Fallback>
                <p:oleObj name="Hoja de cálculo" r:id="rId3" imgW="8712000" imgH="3441600" progId="Excel.Sheet.8">
                  <p:embed/>
                  <p:pic>
                    <p:nvPicPr>
                      <p:cNvPr id="7373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556792"/>
                        <a:ext cx="8415989" cy="33234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BBD31F5-41D0-44FA-89CF-98E79CBF2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Media y Desviación </a:t>
            </a:r>
            <a:r>
              <a:rPr lang="es-MX" dirty="0" err="1"/>
              <a:t>estandar</a:t>
            </a:r>
            <a:endParaRPr lang="es-MX" dirty="0"/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D7F4CB3E-44EC-4485-9835-AA3C7DD05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</p:cSld>
  <p:clrMapOvr>
    <a:masterClrMapping/>
  </p:clrMapOvr>
  <p:transition spd="slow">
    <p:cover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54B627-BB4C-43D2-A16C-6E786A473F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Considerando que se tiene un nuevo día con las características, se obtienen las posibilidades.</a:t>
            </a:r>
          </a:p>
          <a:p>
            <a:endParaRPr lang="es-MX" dirty="0"/>
          </a:p>
          <a:p>
            <a:endParaRPr lang="es-MX" dirty="0"/>
          </a:p>
          <a:p>
            <a:pPr marL="109728" indent="0">
              <a:buNone/>
            </a:pPr>
            <a:endParaRPr lang="es-MX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E41AFF-1579-48AC-8FDC-118C7D701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Autofit/>
          </a:bodyPr>
          <a:lstStyle/>
          <a:p>
            <a:r>
              <a:rPr lang="es-MX" sz="3600" dirty="0" err="1"/>
              <a:t>Naive</a:t>
            </a:r>
            <a:r>
              <a:rPr lang="es-MX" sz="3600" dirty="0"/>
              <a:t> Bayes con atributos numéricos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3F7FBBB-43BC-4CEF-9E43-42BB49627867}"/>
                  </a:ext>
                </a:extLst>
              </p:cNvPr>
              <p:cNvSpPr/>
              <p:nvPr/>
            </p:nvSpPr>
            <p:spPr>
              <a:xfrm>
                <a:off x="1331640" y="3789040"/>
                <a:ext cx="7200800" cy="6165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𝑜𝑠𝑖𝑏𝑖𝑙𝑖𝑑𝑎𝑑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 [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𝑃𝑙𝑎𝑦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]=</m:t>
                    </m:r>
                  </m:oMath>
                </a14:m>
                <a:r>
                  <a:rPr lang="pt-BR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s-MX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s-MX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? </m:t>
                    </m:r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? </m:t>
                    </m:r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MX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i="1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s-MX" i="1">
                            <a:latin typeface="Cambria Math" panose="02040503050406030204" pitchFamily="18" charset="0"/>
                          </a:rPr>
                          <m:t>14</m:t>
                        </m:r>
                      </m:den>
                    </m:f>
                  </m:oMath>
                </a14:m>
                <a:endParaRPr lang="es-MX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3F7FBBB-43BC-4CEF-9E43-42BB496278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3789040"/>
                <a:ext cx="7200800" cy="61657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888593E-30A7-4EF3-BD00-C84DCCA2F247}"/>
                  </a:ext>
                </a:extLst>
              </p:cNvPr>
              <p:cNvSpPr/>
              <p:nvPr/>
            </p:nvSpPr>
            <p:spPr>
              <a:xfrm>
                <a:off x="1259632" y="4462962"/>
                <a:ext cx="6480720" cy="6222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𝑜𝑠𝑖𝑏𝑖𝑙𝑖𝑑𝑎𝑑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 [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𝐷𝑜</m:t>
                    </m:r>
                    <m:sSup>
                      <m:sSup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s-MX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𝑃𝑙𝑎𝑦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]=</m:t>
                    </m:r>
                  </m:oMath>
                </a14:m>
                <a:r>
                  <a:rPr lang="pt-BR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s-MX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MX" i="1" smtClean="0">
                        <a:latin typeface="Cambria Math" panose="02040503050406030204" pitchFamily="18" charset="0"/>
                      </a:rPr>
                      <m:t>?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? </m:t>
                    </m:r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s-MX" i="1">
                            <a:latin typeface="Cambria Math" panose="02040503050406030204" pitchFamily="18" charset="0"/>
                          </a:rPr>
                          <m:t>14</m:t>
                        </m:r>
                      </m:den>
                    </m:f>
                  </m:oMath>
                </a14:m>
                <a:endParaRPr lang="es-MX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888593E-30A7-4EF3-BD00-C84DCCA2F2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4462962"/>
                <a:ext cx="6480720" cy="62222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5BDF7168-5A32-432D-B5A9-6EC1CC675D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696" y="2924944"/>
            <a:ext cx="5814628" cy="616579"/>
          </a:xfrm>
          <a:prstGeom prst="rect">
            <a:avLst/>
          </a:prstGeom>
        </p:spPr>
      </p:pic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5B095D4C-37CA-4455-90CC-6D266E5B9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2147085831"/>
      </p:ext>
    </p:extLst>
  </p:cSld>
  <p:clrMapOvr>
    <a:masterClrMapping/>
  </p:clrMapOvr>
  <p:transition spd="slow">
    <p:cover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54B627-BB4C-43D2-A16C-6E786A473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589698"/>
          </a:xfrm>
        </p:spPr>
        <p:txBody>
          <a:bodyPr/>
          <a:lstStyle/>
          <a:p>
            <a:pPr algn="just"/>
            <a:r>
              <a:rPr lang="es-MX" dirty="0"/>
              <a:t>Se calculan los valores faltantes</a:t>
            </a:r>
          </a:p>
          <a:p>
            <a:endParaRPr lang="es-MX" dirty="0"/>
          </a:p>
          <a:p>
            <a:endParaRPr lang="es-MX" dirty="0"/>
          </a:p>
          <a:p>
            <a:pPr marL="109728" indent="0">
              <a:buNone/>
            </a:pPr>
            <a:endParaRPr lang="es-MX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E41AFF-1579-48AC-8FDC-118C7D701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Autofit/>
          </a:bodyPr>
          <a:lstStyle/>
          <a:p>
            <a:r>
              <a:rPr lang="es-MX" sz="3600" dirty="0" err="1"/>
              <a:t>Naive</a:t>
            </a:r>
            <a:r>
              <a:rPr lang="es-MX" sz="3600" dirty="0"/>
              <a:t> Bayes con atributos numéricos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4125B9B8-2358-4205-ACB2-61CDE7E235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7114318"/>
              </p:ext>
            </p:extLst>
          </p:nvPr>
        </p:nvGraphicFramePr>
        <p:xfrm>
          <a:off x="2552923" y="1858458"/>
          <a:ext cx="3894137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873" name="Ecuación" r:id="rId3" imgW="1346040" imgH="469800" progId="Equation.3">
                  <p:embed/>
                </p:oleObj>
              </mc:Choice>
              <mc:Fallback>
                <p:oleObj name="Ecuación" r:id="rId3" imgW="1346040" imgH="469800" progId="Equation.3">
                  <p:embed/>
                  <p:pic>
                    <p:nvPicPr>
                      <p:cNvPr id="6656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2923" y="1858458"/>
                        <a:ext cx="3894137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ject 6">
                <a:extLst>
                  <a:ext uri="{FF2B5EF4-FFF2-40B4-BE49-F238E27FC236}">
                    <a16:creationId xmlns:a16="http://schemas.microsoft.com/office/drawing/2014/main" id="{6B352C25-C480-4C06-AF54-64284C320152}"/>
                  </a:ext>
                </a:extLst>
              </p:cNvPr>
              <p:cNvSpPr txBox="1"/>
              <p:nvPr/>
            </p:nvSpPr>
            <p:spPr bwMode="auto">
              <a:xfrm>
                <a:off x="971600" y="3501008"/>
                <a:ext cx="7239000" cy="2376264"/>
              </a:xfrm>
              <a:prstGeom prst="rect">
                <a:avLst/>
              </a:prstGeom>
              <a:noFill/>
              <a:ex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s-MX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s-MX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=66</m:t>
                          </m:r>
                        </m:e>
                        <m:e>
                          <m:r>
                            <a:rPr lang="es-MX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𝑦𝑒𝑠</m:t>
                          </m:r>
                        </m:e>
                      </m:d>
                      <m:r>
                        <a:rPr lang="es-MX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s-MX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s-MX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s-MX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r>
                            <a:rPr lang="es-MX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6.2</m:t>
                          </m:r>
                        </m:den>
                      </m:f>
                      <m:sSup>
                        <m:sSupPr>
                          <m:ctrlPr>
                            <a:rPr lang="es-MX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s-MX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s-MX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s-MX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s-MX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s-MX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66−73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s-MX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s-MX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2(6.2</m:t>
                              </m:r>
                              <m:sSup>
                                <m:sSupPr>
                                  <m:ctrlPr>
                                    <a:rPr lang="es-MX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s-MX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  <m:r>
                        <a:rPr lang="es-MX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=0.0340</m:t>
                      </m:r>
                    </m:oMath>
                  </m:oMathPara>
                </a14:m>
                <a:endParaRPr lang="es-MX" dirty="0">
                  <a:solidFill>
                    <a:srgbClr val="00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s-MX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MX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s-MX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=66|</m:t>
                      </m:r>
                      <m:r>
                        <a:rPr lang="es-MX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𝑛𝑜</m:t>
                      </m:r>
                      <m:r>
                        <a:rPr lang="es-MX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s-MX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s-MX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s-MX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s-MX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r>
                            <a:rPr lang="es-MX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7.9</m:t>
                          </m:r>
                        </m:den>
                      </m:f>
                      <m:sSup>
                        <m:sSupPr>
                          <m:ctrlPr>
                            <a:rPr lang="es-MX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s-MX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s-MX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s-MX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s-MX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s-MX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66−7</m:t>
                                      </m:r>
                                      <m:r>
                                        <a:rPr lang="es-MX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4.6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s-MX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s-MX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2(</m:t>
                              </m:r>
                              <m:r>
                                <a:rPr lang="es-MX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  <m:r>
                                <a:rPr lang="es-MX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s-MX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  <m:sSup>
                                <m:sSupPr>
                                  <m:ctrlPr>
                                    <a:rPr lang="es-MX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s-MX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  <m:r>
                        <a:rPr lang="es-MX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=0.0</m:t>
                      </m:r>
                      <m:r>
                        <a:rPr lang="es-MX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221</m:t>
                      </m:r>
                    </m:oMath>
                  </m:oMathPara>
                </a14:m>
                <a:endParaRPr lang="es-MX" dirty="0"/>
              </a:p>
              <a:p>
                <a:endParaRPr lang="es-MX" dirty="0"/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9" name="Object 6">
                <a:extLst>
                  <a:ext uri="{FF2B5EF4-FFF2-40B4-BE49-F238E27FC236}">
                    <a16:creationId xmlns:a16="http://schemas.microsoft.com/office/drawing/2014/main" id="{6B352C25-C480-4C06-AF54-64284C3201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1600" y="3501008"/>
                <a:ext cx="7239000" cy="237626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extLst/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611F9FDA-AA36-4BE1-AD18-12086C42E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4292625048"/>
      </p:ext>
    </p:extLst>
  </p:cSld>
  <p:clrMapOvr>
    <a:masterClrMapping/>
  </p:clrMapOvr>
  <p:transition spd="slow">
    <p:cover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B7A54F-850D-4C3B-A5D8-D25AB19826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Calcula los valores correspondientes para humedad = 90.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61440E-4BAC-4A05-98A6-30C3C25A7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Ejercicio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DBD72BEA-FB88-43EF-8CEB-B1F77D1C04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2289252"/>
              </p:ext>
            </p:extLst>
          </p:nvPr>
        </p:nvGraphicFramePr>
        <p:xfrm>
          <a:off x="2411760" y="2276872"/>
          <a:ext cx="3894137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918" name="Ecuación" r:id="rId3" imgW="1346040" imgH="469800" progId="Equation.3">
                  <p:embed/>
                </p:oleObj>
              </mc:Choice>
              <mc:Fallback>
                <p:oleObj name="Ecuación" r:id="rId3" imgW="1346040" imgH="469800" progId="Equation.3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4125B9B8-2358-4205-ACB2-61CDE7E2354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2276872"/>
                        <a:ext cx="3894137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ACE293E3-FF35-4D73-9636-0E77475EC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1012425841"/>
      </p:ext>
    </p:extLst>
  </p:cSld>
  <p:clrMapOvr>
    <a:masterClrMapping/>
  </p:clrMapOvr>
  <p:transition spd="slow">
    <p:cover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54B627-BB4C-43D2-A16C-6E786A473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10754"/>
            <a:ext cx="8229600" cy="4896537"/>
          </a:xfrm>
        </p:spPr>
        <p:txBody>
          <a:bodyPr/>
          <a:lstStyle/>
          <a:p>
            <a:pPr algn="just"/>
            <a:r>
              <a:rPr lang="es-MX" dirty="0"/>
              <a:t>Con los valores completos</a:t>
            </a:r>
          </a:p>
          <a:p>
            <a:endParaRPr lang="es-MX" dirty="0"/>
          </a:p>
          <a:p>
            <a:endParaRPr lang="es-MX" dirty="0"/>
          </a:p>
          <a:p>
            <a:pPr marL="109728" indent="0">
              <a:buNone/>
            </a:pPr>
            <a:endParaRPr lang="es-MX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E41AFF-1579-48AC-8FDC-118C7D701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6632"/>
            <a:ext cx="8363272" cy="849879"/>
          </a:xfrm>
        </p:spPr>
        <p:txBody>
          <a:bodyPr>
            <a:noAutofit/>
          </a:bodyPr>
          <a:lstStyle/>
          <a:p>
            <a:r>
              <a:rPr lang="es-MX" sz="3600" dirty="0" err="1"/>
              <a:t>Naive</a:t>
            </a:r>
            <a:r>
              <a:rPr lang="es-MX" sz="3600" dirty="0"/>
              <a:t> Bayes con atributos numéricos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3F7FBBB-43BC-4CEF-9E43-42BB49627867}"/>
                  </a:ext>
                </a:extLst>
              </p:cNvPr>
              <p:cNvSpPr/>
              <p:nvPr/>
            </p:nvSpPr>
            <p:spPr>
              <a:xfrm>
                <a:off x="1187624" y="2492896"/>
                <a:ext cx="7200800" cy="6165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𝑃𝑙𝑎𝑦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]=</m:t>
                    </m:r>
                  </m:oMath>
                </a14:m>
                <a:r>
                  <a:rPr lang="pt-BR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s-MX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s-MX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0.034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0.0221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MX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i="1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s-MX" i="1">
                            <a:latin typeface="Cambria Math" panose="02040503050406030204" pitchFamily="18" charset="0"/>
                          </a:rPr>
                          <m:t>14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=0.000036</m:t>
                    </m:r>
                  </m:oMath>
                </a14:m>
                <a:endParaRPr lang="es-MX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3F7FBBB-43BC-4CEF-9E43-42BB496278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2492896"/>
                <a:ext cx="7200800" cy="61657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888593E-30A7-4EF3-BD00-C84DCCA2F247}"/>
                  </a:ext>
                </a:extLst>
              </p:cNvPr>
              <p:cNvSpPr/>
              <p:nvPr/>
            </p:nvSpPr>
            <p:spPr>
              <a:xfrm>
                <a:off x="683568" y="3166818"/>
                <a:ext cx="8229600" cy="6222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𝐷𝑜</m:t>
                    </m:r>
                    <m:sSup>
                      <m:sSup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s-MX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𝑃𝑙𝑎𝑦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]=</m:t>
                    </m:r>
                  </m:oMath>
                </a14:m>
                <a:r>
                  <a:rPr lang="pt-BR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s-MX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0.0279 </m:t>
                    </m:r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0.038 </m:t>
                    </m:r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s-MX" i="1">
                            <a:latin typeface="Cambria Math" panose="02040503050406030204" pitchFamily="18" charset="0"/>
                          </a:rPr>
                          <m:t>14</m:t>
                        </m:r>
                      </m:den>
                    </m:f>
                    <m:r>
                      <a:rPr lang="es-MX" b="0" i="0" smtClean="0">
                        <a:latin typeface="Cambria Math" panose="02040503050406030204" pitchFamily="18" charset="0"/>
                      </a:rPr>
                      <m:t>=0.000136</m:t>
                    </m:r>
                  </m:oMath>
                </a14:m>
                <a:endParaRPr lang="es-MX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888593E-30A7-4EF3-BD00-C84DCCA2F2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3166818"/>
                <a:ext cx="8229600" cy="62222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5BDF7168-5A32-432D-B5A9-6EC1CC675D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696" y="1628800"/>
            <a:ext cx="5814628" cy="6165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B5D2835-79B6-4743-B3B6-F981627689DC}"/>
                  </a:ext>
                </a:extLst>
              </p:cNvPr>
              <p:cNvSpPr/>
              <p:nvPr/>
            </p:nvSpPr>
            <p:spPr>
              <a:xfrm>
                <a:off x="179512" y="4005064"/>
                <a:ext cx="8964488" cy="2232021"/>
              </a:xfrm>
              <a:prstGeom prst="rect">
                <a:avLst/>
              </a:prstGeom>
              <a:ln w="19050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𝑟𝑜𝑏𝑎𝑏𝑖𝑙𝑖𝑑𝑎𝑑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s-MX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𝑃𝑙𝑎𝑦</m:t>
                          </m:r>
                        </m:e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s-MX" dirty="0"/>
                            <m:t>0.00</m:t>
                          </m:r>
                          <m:r>
                            <m:rPr>
                              <m:nor/>
                            </m:rPr>
                            <a:rPr lang="es-MX" b="0" i="0" dirty="0" smtClean="0"/>
                            <m:t>0036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s-MX" dirty="0"/>
                            <m:t>0.00</m:t>
                          </m:r>
                          <m:r>
                            <m:rPr>
                              <m:nor/>
                            </m:rPr>
                            <a:rPr lang="es-MX" b="0" i="0" dirty="0" smtClean="0"/>
                            <m:t>00</m:t>
                          </m:r>
                          <m:r>
                            <m:rPr>
                              <m:nor/>
                            </m:rPr>
                            <a:rPr lang="es-MX" dirty="0"/>
                            <m:t>3</m:t>
                          </m:r>
                          <m:r>
                            <m:rPr>
                              <m:nor/>
                            </m:rPr>
                            <a:rPr lang="es-MX" b="0" i="0" dirty="0" smtClean="0"/>
                            <m:t>6</m:t>
                          </m:r>
                          <m:r>
                            <a:rPr lang="es-MX" b="0" i="1" dirty="0" smtClean="0">
                              <a:latin typeface="Cambria Math" panose="02040503050406030204" pitchFamily="18" charset="0"/>
                            </a:rPr>
                            <m:t>+0.000136</m:t>
                          </m:r>
                        </m:den>
                      </m:f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=20.9%</m:t>
                      </m:r>
                    </m:oMath>
                  </m:oMathPara>
                </a14:m>
                <a:endParaRPr lang="es-MX" dirty="0"/>
              </a:p>
              <a:p>
                <a:endParaRPr lang="es-MX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𝑃𝑟𝑜𝑏𝑎𝑏𝑖𝑙𝑖𝑑𝑎𝑑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𝐷𝑜</m:t>
                          </m:r>
                          <m:sSup>
                            <m:sSupPr>
                              <m:ctrlP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𝑃𝑙𝑎𝑦</m:t>
                          </m:r>
                        </m:e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s-MX" dirty="0"/>
                            <m:t>0.0</m:t>
                          </m:r>
                          <m:r>
                            <m:rPr>
                              <m:nor/>
                            </m:rPr>
                            <a:rPr lang="es-MX" b="0" i="0" dirty="0" smtClean="0"/>
                            <m:t>00136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s-MX" dirty="0"/>
                            <m:t>0.00</m:t>
                          </m:r>
                          <m:r>
                            <m:rPr>
                              <m:nor/>
                            </m:rPr>
                            <a:rPr lang="es-MX" b="0" i="0" dirty="0" smtClean="0"/>
                            <m:t>0036</m:t>
                          </m:r>
                          <m:r>
                            <a:rPr lang="es-MX" i="1" dirty="0">
                              <a:latin typeface="Cambria Math" panose="02040503050406030204" pitchFamily="18" charset="0"/>
                            </a:rPr>
                            <m:t>+0.0</m:t>
                          </m:r>
                          <m:r>
                            <a:rPr lang="es-MX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s-MX" i="1" dirty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s-MX" b="0" i="1" dirty="0" smtClean="0">
                              <a:latin typeface="Cambria Math" panose="02040503050406030204" pitchFamily="18" charset="0"/>
                            </a:rPr>
                            <m:t>13</m:t>
                          </m:r>
                          <m:r>
                            <a:rPr lang="es-MX" i="1" dirty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79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s-MX" dirty="0"/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B5D2835-79B6-4743-B3B6-F981627689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005064"/>
                <a:ext cx="8964488" cy="223202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4 Marcador de pie de página">
            <a:extLst>
              <a:ext uri="{FF2B5EF4-FFF2-40B4-BE49-F238E27FC236}">
                <a16:creationId xmlns:a16="http://schemas.microsoft.com/office/drawing/2014/main" id="{F06527E4-906B-4766-ACB4-D64B1355E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4144699344"/>
      </p:ext>
    </p:extLst>
  </p:cSld>
  <p:clrMapOvr>
    <a:masterClrMapping/>
  </p:clrMapOvr>
  <p:transition spd="slow">
    <p:cover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B8BCE6-A16C-4C89-84B5-75414C71BB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Es una software libre para Minería de Datos desarrollado en la universidad de </a:t>
            </a:r>
            <a:r>
              <a:rPr lang="es-MX" dirty="0" err="1"/>
              <a:t>Waikato</a:t>
            </a:r>
            <a:r>
              <a:rPr lang="es-MX" dirty="0"/>
              <a:t> en Nueva Zelanda.</a:t>
            </a:r>
          </a:p>
          <a:p>
            <a:r>
              <a:rPr lang="es-MX" dirty="0"/>
              <a:t>Programado en Lenguaje JAVA</a:t>
            </a:r>
          </a:p>
          <a:p>
            <a:r>
              <a:rPr lang="es-MX" dirty="0"/>
              <a:t>Se puede obtener de la página</a:t>
            </a:r>
          </a:p>
          <a:p>
            <a:pPr marL="109728" indent="0">
              <a:buNone/>
            </a:pPr>
            <a:r>
              <a:rPr lang="es-MX" dirty="0"/>
              <a:t>   http://www.cs.waikato.ac.nz/ml/weka/</a:t>
            </a:r>
          </a:p>
          <a:p>
            <a:endParaRPr lang="es-MX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60A317-CF15-45EF-92A1-FFA2A3691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WEKA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DBC012-C2E2-42E4-B837-3139CB2921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4210358"/>
            <a:ext cx="3409950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095238"/>
      </p:ext>
    </p:extLst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1"/>
                </a:solidFill>
              </a:rPr>
              <a:t>Unidad de competencia I: </a:t>
            </a:r>
            <a:br>
              <a:rPr lang="es-MX" sz="3200" dirty="0">
                <a:solidFill>
                  <a:schemeClr val="tx1"/>
                </a:solidFill>
              </a:rPr>
            </a:br>
            <a:r>
              <a:rPr lang="es-MX" sz="3200" dirty="0">
                <a:solidFill>
                  <a:schemeClr val="tx1"/>
                </a:solidFill>
              </a:rPr>
              <a:t>Métodos para el tratamiento y Análisis de datos: Clasificación Probabilística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2420888"/>
            <a:ext cx="7787208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300" b="1" dirty="0">
                <a:solidFill>
                  <a:srgbClr val="00B050"/>
                </a:solidFill>
              </a:rPr>
              <a:t>Objetivo:</a:t>
            </a:r>
            <a:endParaRPr lang="es-MX" sz="3300" dirty="0">
              <a:solidFill>
                <a:srgbClr val="00B050"/>
              </a:solidFill>
            </a:endParaRPr>
          </a:p>
          <a:p>
            <a:r>
              <a:rPr lang="es-MX" dirty="0"/>
              <a:t>Presentar el algoritmo </a:t>
            </a:r>
            <a:r>
              <a:rPr lang="es-MX" dirty="0" err="1"/>
              <a:t>Naive</a:t>
            </a:r>
            <a:r>
              <a:rPr lang="es-MX" dirty="0"/>
              <a:t> Bayes para obtener una clasificación y su uso en el software WEKA</a:t>
            </a:r>
          </a:p>
          <a:p>
            <a:pPr marL="0" indent="0">
              <a:buNone/>
            </a:pPr>
            <a:r>
              <a:rPr lang="es-MX" sz="3300" b="1" dirty="0">
                <a:solidFill>
                  <a:srgbClr val="00B050"/>
                </a:solidFill>
              </a:rPr>
              <a:t>Conocimientos:</a:t>
            </a:r>
          </a:p>
          <a:p>
            <a:r>
              <a:rPr lang="es-MX" dirty="0"/>
              <a:t>NAIVE BAYES, WEKA.</a:t>
            </a:r>
          </a:p>
          <a:p>
            <a:endParaRPr lang="es-MX" dirty="0"/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470412EC-D584-4AC6-B5AE-3FDB172B5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911882406"/>
      </p:ext>
    </p:extLst>
  </p:cSld>
  <p:clrMapOvr>
    <a:masterClrMapping/>
  </p:clrMapOvr>
  <p:transition spd="slow">
    <p:cover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DADAF2-AE91-48E4-B152-EADC3E4E3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3754761" cy="4525963"/>
          </a:xfrm>
        </p:spPr>
        <p:txBody>
          <a:bodyPr/>
          <a:lstStyle/>
          <a:p>
            <a:r>
              <a:rPr lang="es-MX" dirty="0"/>
              <a:t>Para iniciar dar clic en Explorer</a:t>
            </a:r>
          </a:p>
          <a:p>
            <a:endParaRPr lang="es-MX" dirty="0"/>
          </a:p>
          <a:p>
            <a:r>
              <a:rPr lang="es-MX" dirty="0"/>
              <a:t>Se abre la siguiente ventana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27C7F7-329C-4DA3-A47C-96DF78F3A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WEKA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F575EB-17E2-465B-B825-B904343540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274638"/>
            <a:ext cx="3400425" cy="23050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52CE536-AF2E-4714-8284-42446D7D6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7999" y="2708919"/>
            <a:ext cx="4421698" cy="3262181"/>
          </a:xfrm>
          <a:prstGeom prst="rect">
            <a:avLst/>
          </a:prstGeom>
        </p:spPr>
      </p:pic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7A0608BC-FF09-470E-A773-6E4F6C9F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1403296826"/>
      </p:ext>
    </p:extLst>
  </p:cSld>
  <p:clrMapOvr>
    <a:masterClrMapping/>
  </p:clrMapOvr>
  <p:transition spd="slow">
    <p:cover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E8BD97-FA96-466C-AD19-B01A28F74D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27325"/>
          </a:xfrm>
        </p:spPr>
        <p:txBody>
          <a:bodyPr>
            <a:normAutofit lnSpcReduction="10000"/>
          </a:bodyPr>
          <a:lstStyle/>
          <a:p>
            <a:r>
              <a:rPr lang="es-MX" dirty="0"/>
              <a:t>La única ventana activa es </a:t>
            </a:r>
            <a:r>
              <a:rPr lang="es-MX" dirty="0" err="1"/>
              <a:t>Preprocess</a:t>
            </a:r>
            <a:r>
              <a:rPr lang="es-MX" dirty="0"/>
              <a:t>, aquí usando Open File elegiremos el archivo con los datos a trabajar.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El archivo es </a:t>
            </a:r>
            <a:r>
              <a:rPr lang="es-MX" dirty="0" err="1"/>
              <a:t>weather.nominal</a:t>
            </a:r>
            <a:r>
              <a:rPr lang="es-MX" dirty="0"/>
              <a:t>, está en el directorio donde se instaló </a:t>
            </a:r>
            <a:r>
              <a:rPr lang="es-MX" dirty="0" err="1"/>
              <a:t>Weka</a:t>
            </a:r>
            <a:r>
              <a:rPr lang="es-MX" dirty="0"/>
              <a:t>, en la carpeta data.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165FC7-C86E-45B3-8887-100EF3620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936104"/>
          </a:xfrm>
        </p:spPr>
        <p:txBody>
          <a:bodyPr/>
          <a:lstStyle/>
          <a:p>
            <a:r>
              <a:rPr lang="es-MX" dirty="0"/>
              <a:t>WEKA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1A1DF4-FE42-45BF-AD02-7C611DFB26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218" y="1987640"/>
            <a:ext cx="3517564" cy="2882719"/>
          </a:xfrm>
          <a:prstGeom prst="rect">
            <a:avLst/>
          </a:prstGeom>
        </p:spPr>
      </p:pic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11A34B24-2BEF-4504-BBBE-4488CF598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3324234382"/>
      </p:ext>
    </p:extLst>
  </p:cSld>
  <p:clrMapOvr>
    <a:masterClrMapping/>
  </p:clrMapOvr>
  <p:transition spd="slow">
    <p:cover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40FF2B4-37DF-4C01-8C31-193ADEBB74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9241" y="957284"/>
            <a:ext cx="7095247" cy="520802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A5D0F3E-2FC8-4342-B818-4F96DCBD4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116632"/>
            <a:ext cx="8229600" cy="734077"/>
          </a:xfrm>
        </p:spPr>
        <p:txBody>
          <a:bodyPr>
            <a:normAutofit/>
          </a:bodyPr>
          <a:lstStyle/>
          <a:p>
            <a:r>
              <a:rPr lang="es-MX" dirty="0"/>
              <a:t>WEKA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F000AA-0E1F-430F-9BC2-CE35C8106AA4}"/>
              </a:ext>
            </a:extLst>
          </p:cNvPr>
          <p:cNvSpPr txBox="1"/>
          <p:nvPr/>
        </p:nvSpPr>
        <p:spPr>
          <a:xfrm>
            <a:off x="251521" y="1412776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Relación y número de instancias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322912F-9CD3-40C9-8AD1-11DCBE8B9E8A}"/>
              </a:ext>
            </a:extLst>
          </p:cNvPr>
          <p:cNvSpPr/>
          <p:nvPr/>
        </p:nvSpPr>
        <p:spPr>
          <a:xfrm>
            <a:off x="1907704" y="2204864"/>
            <a:ext cx="1414170" cy="4616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9802001-6E76-4A6A-B891-0B400569714B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1475656" y="1988840"/>
            <a:ext cx="639148" cy="28363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Left Brace 10">
            <a:extLst>
              <a:ext uri="{FF2B5EF4-FFF2-40B4-BE49-F238E27FC236}">
                <a16:creationId xmlns:a16="http://schemas.microsoft.com/office/drawing/2014/main" id="{1B530BB3-4D62-44AE-AACD-2457548C6897}"/>
              </a:ext>
            </a:extLst>
          </p:cNvPr>
          <p:cNvSpPr/>
          <p:nvPr/>
        </p:nvSpPr>
        <p:spPr>
          <a:xfrm>
            <a:off x="1475657" y="3268435"/>
            <a:ext cx="912016" cy="863852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A12934-F641-4B78-A42E-CC9A3714F387}"/>
              </a:ext>
            </a:extLst>
          </p:cNvPr>
          <p:cNvSpPr txBox="1"/>
          <p:nvPr/>
        </p:nvSpPr>
        <p:spPr>
          <a:xfrm>
            <a:off x="35496" y="3254787"/>
            <a:ext cx="17139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/>
              <a:t>Atributos 1 a 4</a:t>
            </a:r>
          </a:p>
          <a:p>
            <a:r>
              <a:rPr lang="es-MX" sz="2000" dirty="0"/>
              <a:t>Clase 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774633-A6E5-4431-8033-6BA7FF2A307E}"/>
              </a:ext>
            </a:extLst>
          </p:cNvPr>
          <p:cNvSpPr txBox="1"/>
          <p:nvPr/>
        </p:nvSpPr>
        <p:spPr>
          <a:xfrm>
            <a:off x="5291288" y="220578"/>
            <a:ext cx="30352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/>
              <a:t>Valores del atributo </a:t>
            </a:r>
            <a:r>
              <a:rPr lang="es-MX" sz="2000" dirty="0" err="1"/>
              <a:t>outlook</a:t>
            </a:r>
            <a:endParaRPr lang="es-MX" sz="20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2D94D6B-8ACE-4DC2-AD72-48A4CA19548B}"/>
              </a:ext>
            </a:extLst>
          </p:cNvPr>
          <p:cNvSpPr/>
          <p:nvPr/>
        </p:nvSpPr>
        <p:spPr>
          <a:xfrm>
            <a:off x="5364088" y="2132856"/>
            <a:ext cx="3483408" cy="12241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C859C4C-67B8-486F-A021-576EF0C257C3}"/>
              </a:ext>
            </a:extLst>
          </p:cNvPr>
          <p:cNvCxnSpPr>
            <a:cxnSpLocks/>
          </p:cNvCxnSpPr>
          <p:nvPr/>
        </p:nvCxnSpPr>
        <p:spPr>
          <a:xfrm flipH="1">
            <a:off x="6823241" y="620688"/>
            <a:ext cx="1" cy="152055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4 Marcador de pie de página">
            <a:extLst>
              <a:ext uri="{FF2B5EF4-FFF2-40B4-BE49-F238E27FC236}">
                <a16:creationId xmlns:a16="http://schemas.microsoft.com/office/drawing/2014/main" id="{13C73F4F-E197-46CE-B2E0-279B7A557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1715431837"/>
      </p:ext>
    </p:extLst>
  </p:cSld>
  <p:clrMapOvr>
    <a:masterClrMapping/>
  </p:clrMapOvr>
  <p:transition spd="slow">
    <p:cover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C345A1B-C6AF-4402-BC8C-9F1B18698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579" y="1038407"/>
            <a:ext cx="3617253" cy="500775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8D740D-FEAC-4AE1-802E-1876E5FFA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279301"/>
            <a:ext cx="5083256" cy="4525963"/>
          </a:xfrm>
        </p:spPr>
        <p:txBody>
          <a:bodyPr/>
          <a:lstStyle/>
          <a:p>
            <a:r>
              <a:rPr lang="es-MX" dirty="0"/>
              <a:t>Una vez cargados los datos, se procede a la pestaña </a:t>
            </a:r>
            <a:r>
              <a:rPr lang="es-MX" dirty="0" err="1"/>
              <a:t>Classify</a:t>
            </a:r>
            <a:r>
              <a:rPr lang="es-MX" dirty="0"/>
              <a:t> para elegir (</a:t>
            </a:r>
            <a:r>
              <a:rPr lang="es-MX" i="1" dirty="0" err="1"/>
              <a:t>Choose</a:t>
            </a:r>
            <a:r>
              <a:rPr lang="es-MX" dirty="0"/>
              <a:t>) el método a utilizar, en este caso, un método de Bayes que es </a:t>
            </a:r>
            <a:r>
              <a:rPr lang="es-MX" dirty="0" err="1"/>
              <a:t>Naive</a:t>
            </a:r>
            <a:r>
              <a:rPr lang="es-MX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C9B0CF-585B-4CCD-A6F1-1EE744AFA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WEKA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721BCA3-C43F-475D-B078-1C9D8CD4820E}"/>
              </a:ext>
            </a:extLst>
          </p:cNvPr>
          <p:cNvGrpSpPr/>
          <p:nvPr/>
        </p:nvGrpSpPr>
        <p:grpSpPr>
          <a:xfrm>
            <a:off x="611560" y="4343968"/>
            <a:ext cx="4608512" cy="1317280"/>
            <a:chOff x="755576" y="3068960"/>
            <a:chExt cx="4608512" cy="131728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93C0BD4-FCFC-4E80-8555-879D0CA8B5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5576" y="3068960"/>
              <a:ext cx="4608512" cy="1317280"/>
            </a:xfrm>
            <a:prstGeom prst="rect">
              <a:avLst/>
            </a:prstGeom>
          </p:spPr>
        </p:pic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7AA14C8-3E9B-41E6-B6A8-E27106860C84}"/>
                </a:ext>
              </a:extLst>
            </p:cNvPr>
            <p:cNvSpPr/>
            <p:nvPr/>
          </p:nvSpPr>
          <p:spPr>
            <a:xfrm>
              <a:off x="1547664" y="3356992"/>
              <a:ext cx="648072" cy="43204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BC8EA78-F48F-41DF-9F5D-CB61F65863EF}"/>
                </a:ext>
              </a:extLst>
            </p:cNvPr>
            <p:cNvSpPr/>
            <p:nvPr/>
          </p:nvSpPr>
          <p:spPr>
            <a:xfrm>
              <a:off x="1043608" y="3924738"/>
              <a:ext cx="720080" cy="36835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F7BE39E6-2CFA-49DC-B3C6-E2AFAB35007E}"/>
              </a:ext>
            </a:extLst>
          </p:cNvPr>
          <p:cNvSpPr/>
          <p:nvPr/>
        </p:nvSpPr>
        <p:spPr>
          <a:xfrm>
            <a:off x="6228184" y="2204864"/>
            <a:ext cx="108012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DB7E821-6320-4E45-AF8E-11EE244FF703}"/>
              </a:ext>
            </a:extLst>
          </p:cNvPr>
          <p:cNvSpPr/>
          <p:nvPr/>
        </p:nvSpPr>
        <p:spPr>
          <a:xfrm>
            <a:off x="6660232" y="4221088"/>
            <a:ext cx="1224136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4 Marcador de pie de página">
            <a:extLst>
              <a:ext uri="{FF2B5EF4-FFF2-40B4-BE49-F238E27FC236}">
                <a16:creationId xmlns:a16="http://schemas.microsoft.com/office/drawing/2014/main" id="{AAFE7CCC-561F-45FE-B63B-82F67C35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1852977088"/>
      </p:ext>
    </p:extLst>
  </p:cSld>
  <p:clrMapOvr>
    <a:masterClrMapping/>
  </p:clrMapOvr>
  <p:transition spd="slow">
    <p:cover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F55458B-89CA-4B6C-8662-3CF8A226E6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1124744"/>
            <a:ext cx="3096344" cy="407777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1DC19FD-E17B-495B-94F9-D5FF39991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28"/>
            <a:ext cx="4114800" cy="4525963"/>
          </a:xfrm>
        </p:spPr>
        <p:txBody>
          <a:bodyPr/>
          <a:lstStyle/>
          <a:p>
            <a:r>
              <a:rPr lang="es-MX" dirty="0"/>
              <a:t>Una vez seleccionado, se elige la opción de utilizar todo el conjunto de entrenamiento(Use training set) y se inicia el proceso (</a:t>
            </a:r>
            <a:r>
              <a:rPr lang="es-MX" dirty="0" err="1"/>
              <a:t>Start</a:t>
            </a:r>
            <a:r>
              <a:rPr lang="es-MX" dirty="0"/>
              <a:t>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FC469F6-A6C8-4207-A7E0-52FA04F0E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WEKA-BAYES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9BB22DD-8DBA-4576-B7B1-3F7A446EBB1E}"/>
              </a:ext>
            </a:extLst>
          </p:cNvPr>
          <p:cNvSpPr/>
          <p:nvPr/>
        </p:nvSpPr>
        <p:spPr>
          <a:xfrm>
            <a:off x="4788024" y="4797152"/>
            <a:ext cx="1728192" cy="48788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CC5B9DE-FFB2-405A-8807-1B301F54C694}"/>
              </a:ext>
            </a:extLst>
          </p:cNvPr>
          <p:cNvSpPr/>
          <p:nvPr/>
        </p:nvSpPr>
        <p:spPr>
          <a:xfrm>
            <a:off x="4788024" y="2337570"/>
            <a:ext cx="1728192" cy="48788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DBF8FE57-FC1C-4D26-BB0B-005AC006B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3013455639"/>
      </p:ext>
    </p:extLst>
  </p:cSld>
  <p:clrMapOvr>
    <a:masterClrMapping/>
  </p:clrMapOvr>
  <p:transition spd="slow">
    <p:cover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9FB657-7590-4B12-9021-0BA813530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r>
              <a:rPr lang="es-MX" dirty="0"/>
              <a:t>En la salida, se informa el método utilizado, y la información de los datos. Siempre el último atributo es la clase.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90D8F1-719E-469B-B754-7A92A7197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WEKA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367776-0962-4F1C-82CE-2832C6160D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2595452"/>
            <a:ext cx="4248472" cy="3534563"/>
          </a:xfrm>
          <a:prstGeom prst="rect">
            <a:avLst/>
          </a:prstGeom>
        </p:spPr>
      </p:pic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D6FDD799-F47F-4A51-BC23-A108F35BB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2314375773"/>
      </p:ext>
    </p:extLst>
  </p:cSld>
  <p:clrMapOvr>
    <a:masterClrMapping/>
  </p:clrMapOvr>
  <p:transition spd="slow">
    <p:cover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7C2109-41D5-4D79-B722-524B642A7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WEKA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A7BD22-9920-4894-BD71-B109416DDD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0679" y="472162"/>
            <a:ext cx="2900338" cy="5913676"/>
          </a:xfrm>
          <a:prstGeom prst="rect">
            <a:avLst/>
          </a:prstGeom>
        </p:spPr>
      </p:pic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18EB57A6-8934-4299-A0D1-2140302B7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3031201511"/>
      </p:ext>
    </p:extLst>
  </p:cSld>
  <p:clrMapOvr>
    <a:masterClrMapping/>
  </p:clrMapOvr>
  <p:transition spd="slow">
    <p:cover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17DC2F-ACFE-4441-AF11-5BF9F6579F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Genere el clasificador usando </a:t>
            </a:r>
            <a:r>
              <a:rPr lang="es-MX" dirty="0" err="1"/>
              <a:t>Naive</a:t>
            </a:r>
            <a:r>
              <a:rPr lang="es-MX" dirty="0"/>
              <a:t> Bayes para el conjunto de datos “Lentes de Contacto”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4419AB-6DED-433A-AF77-8F459DB6C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Ejercicio</a:t>
            </a:r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47273742-C24E-41A2-BC07-C49980A91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1319840234"/>
      </p:ext>
    </p:extLst>
  </p:cSld>
  <p:clrMapOvr>
    <a:masterClrMapping/>
  </p:clrMapOvr>
  <p:transition spd="slow">
    <p:cover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Referencias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484784"/>
            <a:ext cx="7344816" cy="4876800"/>
          </a:xfrm>
        </p:spPr>
        <p:txBody>
          <a:bodyPr>
            <a:normAutofit/>
          </a:bodyPr>
          <a:lstStyle/>
          <a:p>
            <a:r>
              <a:rPr lang="es-MX" dirty="0" err="1"/>
              <a:t>Witten</a:t>
            </a:r>
            <a:r>
              <a:rPr lang="es-MX" dirty="0"/>
              <a:t> I, &amp; Frank E. Data </a:t>
            </a:r>
            <a:r>
              <a:rPr lang="es-MX" dirty="0" err="1"/>
              <a:t>Mining</a:t>
            </a:r>
            <a:r>
              <a:rPr lang="es-MX" dirty="0"/>
              <a:t>: </a:t>
            </a:r>
            <a:r>
              <a:rPr lang="es-MX" dirty="0" err="1"/>
              <a:t>Practical</a:t>
            </a:r>
            <a:r>
              <a:rPr lang="es-MX" dirty="0"/>
              <a:t> Machine </a:t>
            </a:r>
            <a:r>
              <a:rPr lang="es-MX" dirty="0" err="1"/>
              <a:t>Learning</a:t>
            </a:r>
            <a:r>
              <a:rPr lang="es-MX" dirty="0"/>
              <a:t> Tools and </a:t>
            </a:r>
            <a:r>
              <a:rPr lang="es-MX" dirty="0" err="1"/>
              <a:t>Technical</a:t>
            </a:r>
            <a:r>
              <a:rPr lang="es-MX" dirty="0"/>
              <a:t> </a:t>
            </a:r>
            <a:r>
              <a:rPr lang="es-MX" dirty="0" err="1"/>
              <a:t>with</a:t>
            </a:r>
            <a:r>
              <a:rPr lang="es-MX" dirty="0"/>
              <a:t> Java </a:t>
            </a:r>
            <a:r>
              <a:rPr lang="es-MX" dirty="0" err="1"/>
              <a:t>implementations</a:t>
            </a:r>
            <a:r>
              <a:rPr lang="es-MX" dirty="0"/>
              <a:t>. Morgan </a:t>
            </a:r>
            <a:r>
              <a:rPr lang="es-MX" dirty="0" err="1"/>
              <a:t>Kaufmann</a:t>
            </a:r>
            <a:r>
              <a:rPr lang="es-MX" dirty="0"/>
              <a:t> 2005. </a:t>
            </a:r>
          </a:p>
          <a:p>
            <a:endParaRPr lang="es-ES" dirty="0"/>
          </a:p>
          <a:p>
            <a:r>
              <a:rPr lang="es-MX" dirty="0" err="1"/>
              <a:t>Orallo</a:t>
            </a:r>
            <a:r>
              <a:rPr lang="es-MX" dirty="0"/>
              <a:t> Hernández J; Ramírez Quintana M; Ferri Ramírez C. Introducción a la Minería de Datos. Pearson 2008.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56231788-5C83-457B-BA0B-B02D180E0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188252337"/>
      </p:ext>
    </p:extLst>
  </p:cSld>
  <p:clrMapOvr>
    <a:masterClrMapping/>
  </p:clrMapOvr>
  <p:transition spd="slow">
    <p:cover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Referencias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03501" y="1413237"/>
            <a:ext cx="7344816" cy="4876800"/>
          </a:xfrm>
        </p:spPr>
        <p:txBody>
          <a:bodyPr>
            <a:normAutofit/>
          </a:bodyPr>
          <a:lstStyle/>
          <a:p>
            <a:r>
              <a:rPr lang="es-MX" dirty="0" err="1"/>
              <a:t>Pawet</a:t>
            </a:r>
            <a:r>
              <a:rPr lang="es-MX" dirty="0"/>
              <a:t> </a:t>
            </a:r>
            <a:r>
              <a:rPr lang="es-MX" dirty="0" err="1"/>
              <a:t>Cichosz</a:t>
            </a:r>
            <a:r>
              <a:rPr lang="es-MX" dirty="0"/>
              <a:t>; Data </a:t>
            </a:r>
            <a:r>
              <a:rPr lang="es-MX" dirty="0" err="1"/>
              <a:t>Mining</a:t>
            </a:r>
            <a:r>
              <a:rPr lang="es-MX" dirty="0"/>
              <a:t> </a:t>
            </a:r>
            <a:r>
              <a:rPr lang="es-MX" dirty="0" err="1"/>
              <a:t>Algorithms</a:t>
            </a:r>
            <a:r>
              <a:rPr lang="es-MX" dirty="0"/>
              <a:t> </a:t>
            </a:r>
            <a:r>
              <a:rPr lang="es-MX" dirty="0" err="1"/>
              <a:t>explained</a:t>
            </a:r>
            <a:r>
              <a:rPr lang="es-MX" dirty="0"/>
              <a:t> </a:t>
            </a:r>
            <a:r>
              <a:rPr lang="es-MX" dirty="0" err="1"/>
              <a:t>using</a:t>
            </a:r>
            <a:r>
              <a:rPr lang="es-MX" dirty="0"/>
              <a:t> R. Wiley 2015. </a:t>
            </a:r>
          </a:p>
          <a:p>
            <a:endParaRPr lang="es-MX" dirty="0"/>
          </a:p>
          <a:p>
            <a:r>
              <a:rPr lang="es-MX" dirty="0"/>
              <a:t>Richard J. </a:t>
            </a:r>
            <a:r>
              <a:rPr lang="es-MX" dirty="0" err="1"/>
              <a:t>Roiger</a:t>
            </a:r>
            <a:r>
              <a:rPr lang="es-MX" dirty="0"/>
              <a:t> and Michael W. </a:t>
            </a:r>
            <a:r>
              <a:rPr lang="es-MX" dirty="0" err="1"/>
              <a:t>Geatz</a:t>
            </a:r>
            <a:r>
              <a:rPr lang="es-MX" dirty="0"/>
              <a:t>. Data </a:t>
            </a:r>
            <a:r>
              <a:rPr lang="es-MX" dirty="0" err="1"/>
              <a:t>Mining</a:t>
            </a:r>
            <a:r>
              <a:rPr lang="es-MX" dirty="0"/>
              <a:t>: A tutorial – </a:t>
            </a:r>
            <a:r>
              <a:rPr lang="es-MX" dirty="0" err="1"/>
              <a:t>based</a:t>
            </a:r>
            <a:r>
              <a:rPr lang="es-MX" dirty="0"/>
              <a:t> primer. Addison Wesley 2003.</a:t>
            </a:r>
          </a:p>
          <a:p>
            <a:endParaRPr lang="es-MX" dirty="0"/>
          </a:p>
          <a:p>
            <a:r>
              <a:rPr lang="es-MX" dirty="0"/>
              <a:t>http://www.cs.waikato.ac.nz/ml/weka/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7D313516-107F-4F86-A228-16A5AF791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3191764326"/>
      </p:ext>
    </p:extLst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/>
              <a:t>La clasificación es una tarea que consiste en determinar la clase a la que un objeto o individuo pertenece, basándose en sus características.</a:t>
            </a:r>
          </a:p>
          <a:p>
            <a:pPr algn="just"/>
            <a:r>
              <a:rPr lang="es-MX" dirty="0"/>
              <a:t>Existen algoritmos que utilizan solo algunas de las características, y otros que las utilizan todas.</a:t>
            </a:r>
          </a:p>
          <a:p>
            <a:pPr marL="109728" indent="0" algn="just">
              <a:buNone/>
            </a:pPr>
            <a:endParaRPr lang="es-MX" dirty="0"/>
          </a:p>
          <a:p>
            <a:pPr algn="just"/>
            <a:endParaRPr lang="es-MX" dirty="0"/>
          </a:p>
          <a:p>
            <a:pPr marL="109728" indent="0">
              <a:buNone/>
            </a:pP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CLASIFICACIÓN</a:t>
            </a:r>
          </a:p>
        </p:txBody>
      </p:sp>
      <p:pic>
        <p:nvPicPr>
          <p:cNvPr id="236548" name="Picture 4" descr="Imagen relacionada">
            <a:extLst>
              <a:ext uri="{FF2B5EF4-FFF2-40B4-BE49-F238E27FC236}">
                <a16:creationId xmlns:a16="http://schemas.microsoft.com/office/drawing/2014/main" id="{A3215B3A-F594-4230-9369-CA68797517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169" y="4581128"/>
            <a:ext cx="2736304" cy="1938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9685"/>
      </p:ext>
    </p:extLst>
  </p:cSld>
  <p:clrMapOvr>
    <a:masterClrMapping/>
  </p:clrMapOvr>
  <p:transition spd="slow">
    <p:cover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371600"/>
          </a:xfrm>
        </p:spPr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Guion Explicativo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84176"/>
            <a:ext cx="8064896" cy="4709120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sz="3000" dirty="0"/>
              <a:t>Este Material sirve para</a:t>
            </a:r>
            <a:r>
              <a:rPr lang="es-MX" dirty="0"/>
              <a:t>:</a:t>
            </a:r>
          </a:p>
          <a:p>
            <a:pPr lvl="1"/>
            <a:r>
              <a:rPr lang="es-MX" sz="2800" dirty="0"/>
              <a:t>Explicar en qué consiste la tarea de clasificación.</a:t>
            </a:r>
          </a:p>
          <a:p>
            <a:pPr lvl="1"/>
            <a:r>
              <a:rPr lang="es-MX" sz="2800" dirty="0"/>
              <a:t>Presentan el algoritmo NAIVE BAYES</a:t>
            </a:r>
          </a:p>
          <a:p>
            <a:pPr lvl="1"/>
            <a:r>
              <a:rPr lang="es-MX" sz="2800" dirty="0"/>
              <a:t>Ilustrar el método con un ejemplo</a:t>
            </a:r>
          </a:p>
          <a:p>
            <a:pPr lvl="1"/>
            <a:r>
              <a:rPr lang="es-MX" sz="2800" dirty="0"/>
              <a:t>Uso del software WEKA</a:t>
            </a:r>
          </a:p>
          <a:p>
            <a:pPr lvl="1"/>
            <a:endParaRPr lang="es-MX" dirty="0"/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70E0B924-F4DC-4DDA-97A6-8C38B9F96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819399904"/>
      </p:ext>
    </p:extLst>
  </p:cSld>
  <p:clrMapOvr>
    <a:masterClrMapping/>
  </p:clrMapOvr>
  <p:transition spd="slow">
    <p:cover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Guion Explicativo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600200"/>
            <a:ext cx="8280920" cy="4493096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dirty="0"/>
              <a:t>Las diapositivas deben verse en orden, y deben revisarse aproximadamente en 6 horas</a:t>
            </a:r>
            <a:r>
              <a:rPr lang="es-MX" dirty="0">
                <a:solidFill>
                  <a:srgbClr val="000000"/>
                </a:solidFill>
              </a:rPr>
              <a:t>.</a:t>
            </a:r>
          </a:p>
          <a:p>
            <a:r>
              <a:rPr lang="es-MX" dirty="0">
                <a:solidFill>
                  <a:srgbClr val="000000"/>
                </a:solidFill>
              </a:rPr>
              <a:t>Se considera apropiado realizar todo el ejercicio para revisar los resultados con los alumnos.</a:t>
            </a:r>
          </a:p>
          <a:p>
            <a:r>
              <a:rPr lang="es-MX" dirty="0">
                <a:solidFill>
                  <a:srgbClr val="000000"/>
                </a:solidFill>
              </a:rPr>
              <a:t>Utilizar una sala de cómputo para instalar </a:t>
            </a:r>
            <a:r>
              <a:rPr lang="es-MX" dirty="0" err="1">
                <a:solidFill>
                  <a:srgbClr val="000000"/>
                </a:solidFill>
              </a:rPr>
              <a:t>Weka</a:t>
            </a:r>
            <a:r>
              <a:rPr lang="es-MX" dirty="0">
                <a:solidFill>
                  <a:srgbClr val="000000"/>
                </a:solidFill>
              </a:rPr>
              <a:t>, se recomienda familiarizarse con el software.</a:t>
            </a:r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340D51BD-5B48-4C20-9CDE-0DE309042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4119390306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sz="4000" b="1"/>
              <a:t>Modelado Estadístico</a:t>
            </a:r>
            <a:endParaRPr lang="es-ES_tradnl" sz="400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_tradnl" sz="3200" dirty="0"/>
              <a:t>Todos los atributos contribuyen</a:t>
            </a:r>
          </a:p>
          <a:p>
            <a:r>
              <a:rPr lang="es-ES_tradnl" sz="3200" dirty="0"/>
              <a:t>Los atributos se consideran:</a:t>
            </a:r>
          </a:p>
          <a:p>
            <a:pPr lvl="1"/>
            <a:r>
              <a:rPr lang="es-ES_tradnl" sz="3200" dirty="0"/>
              <a:t>Iguales en importancia</a:t>
            </a:r>
          </a:p>
          <a:p>
            <a:pPr lvl="1"/>
            <a:r>
              <a:rPr lang="es-ES_tradnl" sz="3200" dirty="0"/>
              <a:t>Independientes</a:t>
            </a:r>
          </a:p>
          <a:p>
            <a:r>
              <a:rPr lang="es-ES_tradnl" sz="3200" dirty="0"/>
              <a:t>Se toma en cuenta la frecuencia del par atributo-valor por clase</a:t>
            </a:r>
          </a:p>
          <a:p>
            <a:r>
              <a:rPr lang="es-ES_tradnl" sz="3200" dirty="0"/>
              <a:t>No es realista, ¡pero funciona!</a:t>
            </a:r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DAE241D4-AF13-4145-88B8-CE28C7D6F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381328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Modelado Estadístico</a:t>
            </a:r>
            <a:endParaRPr lang="es-E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443" name="Rectangle 1027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s-MX" sz="2800" dirty="0"/>
                  <a:t>Está basado en la regla de probabilidad condicional de Bayes</a:t>
                </a:r>
              </a:p>
              <a:p>
                <a:r>
                  <a:rPr lang="es-MX" sz="2800" dirty="0"/>
                  <a:t>Si se tiene una hipótesis H, y una evidencia E entonces:</a:t>
                </a:r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8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s-MX" sz="2800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s-MX" sz="2800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s-MX" sz="2800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s-MX" sz="28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s-MX" sz="2800" b="0" i="1" smtClean="0">
                          <a:latin typeface="Cambria Math" panose="02040503050406030204" pitchFamily="18" charset="0"/>
                        </a:rPr>
                        <m:t>]=</m:t>
                      </m:r>
                      <m:f>
                        <m:fPr>
                          <m:ctrlPr>
                            <a:rPr lang="pt-BR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8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s-MX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e>
                              <m:r>
                                <a:rPr lang="es-MX" sz="28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s-MX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s-MX" sz="28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s-MX" sz="2800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s-MX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es-MX" sz="2800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r>
                            <a:rPr lang="es-MX" sz="28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s-MX" sz="2800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s-MX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s-MX" sz="2800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es-MX" sz="2800" dirty="0"/>
              </a:p>
              <a:p>
                <a:pPr marL="109728" indent="0">
                  <a:buNone/>
                </a:pPr>
                <a:endParaRPr lang="es-MX" sz="2800" dirty="0"/>
              </a:p>
              <a:p>
                <a:pPr lvl="1"/>
                <a:r>
                  <a:rPr lang="es-MX" sz="2800" dirty="0"/>
                  <a:t>H : Pertenencia a una clase</a:t>
                </a:r>
              </a:p>
              <a:p>
                <a:pPr lvl="1"/>
                <a:r>
                  <a:rPr lang="es-MX" sz="2800" dirty="0"/>
                  <a:t>E : Combinación de valores de los </a:t>
                </a:r>
              </a:p>
              <a:p>
                <a:pPr marL="393192" lvl="1" indent="0">
                  <a:buNone/>
                </a:pPr>
                <a:r>
                  <a:rPr lang="es-MX" sz="2800" dirty="0"/>
                  <a:t>       atributos</a:t>
                </a: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s-ES" sz="2800" dirty="0"/>
              </a:p>
            </p:txBody>
          </p:sp>
        </mc:Choice>
        <mc:Fallback xmlns="">
          <p:sp>
            <p:nvSpPr>
              <p:cNvPr id="61443" name="Rectangle 102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t="-1348" b="-606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3AD55F3C-4230-42DC-BECF-6E802A765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C2BA901-6F73-4FC3-B606-381E4646CED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s-MX" dirty="0"/>
                  <a:t>Se calculan las posibilidades de que la instancia sea de una clase considerando los valores de los atributos en la instancia.</a:t>
                </a:r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]=</m:t>
                      </m:r>
                      <m:f>
                        <m:fPr>
                          <m:ctrlPr>
                            <a:rPr lang="pt-B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s-MX" sz="2400" i="1" baseline="-250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…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s-MX" sz="2400" i="1" baseline="-2500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es-MX" sz="2400" dirty="0"/>
              </a:p>
              <a:p>
                <a:endParaRPr lang="es-MX" dirty="0"/>
              </a:p>
              <a:p>
                <a:r>
                  <a:rPr lang="es-MX" dirty="0"/>
                  <a:t>Los números encontrados se convierten en probabilidades </a:t>
                </a:r>
                <a:r>
                  <a:rPr lang="es-MX" dirty="0" err="1"/>
                  <a:t>normalizandolos</a:t>
                </a:r>
                <a:r>
                  <a:rPr lang="es-MX" dirty="0"/>
                  <a:t> de forma que sumen 1.</a:t>
                </a:r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800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s-MX" sz="2800" i="1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s-MX" sz="2800" i="1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s-MX" sz="2800" b="0" i="1" baseline="-2500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s-MX" sz="2800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s-MX" sz="2800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s-MX" sz="2800" i="1">
                          <a:latin typeface="Cambria Math" panose="02040503050406030204" pitchFamily="18" charset="0"/>
                        </a:rPr>
                        <m:t>]=</m:t>
                      </m:r>
                      <m:f>
                        <m:fPr>
                          <m:ctrlPr>
                            <a:rPr lang="pt-BR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800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s-MX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8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s-MX" sz="2800" i="1" baseline="-250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s-MX" sz="28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s-MX" sz="28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</a:rPr>
                            <m:t>…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s-MX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8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s-MX" sz="2800" i="1" baseline="-2500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e>
                              <m:r>
                                <a:rPr lang="es-MX" sz="28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s-MX" sz="28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r>
                            <a:rPr lang="es-MX" sz="28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s-MX" sz="28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s-MX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es-MX" sz="2800" b="0" i="1" baseline="-25000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</a:rPr>
                            <m:t>]</m:t>
                          </m:r>
                          <m:r>
                            <a:rPr lang="es-MX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×⋯×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</a:rPr>
                            <m:t>𝐻𝑚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C2BA901-6F73-4FC3-B606-381E4646CE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02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955BDFB9-87C7-48A4-A43C-CA3276541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Naive</a:t>
            </a:r>
            <a:r>
              <a:rPr lang="es-MX" dirty="0"/>
              <a:t> Bayes</a:t>
            </a:r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1F4535C0-00A2-4B5F-85B4-2B28F9C2E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07944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957310878"/>
      </p:ext>
    </p:extLst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E1066B-56BD-474A-A290-5EE6CB2CB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8"/>
            <a:ext cx="8435280" cy="5102034"/>
          </a:xfrm>
        </p:spPr>
        <p:txBody>
          <a:bodyPr>
            <a:normAutofit/>
          </a:bodyPr>
          <a:lstStyle/>
          <a:p>
            <a:r>
              <a:rPr lang="es-MX" dirty="0"/>
              <a:t>El conjunto de datos a trabajar, se conoce como “Juego de Golf”, “Juego de tenis” o del clima (</a:t>
            </a:r>
            <a:r>
              <a:rPr lang="es-MX" i="1" dirty="0" err="1"/>
              <a:t>weather</a:t>
            </a:r>
            <a:r>
              <a:rPr lang="es-MX" dirty="0"/>
              <a:t>). Contiene 14 registros y  se trata de determinar si se debe jugar dadas las características del clima.</a:t>
            </a:r>
          </a:p>
          <a:p>
            <a:r>
              <a:rPr lang="es-MX" dirty="0"/>
              <a:t>4 Atributos </a:t>
            </a:r>
          </a:p>
          <a:p>
            <a:pPr lvl="1"/>
            <a:r>
              <a:rPr lang="es-MX" dirty="0"/>
              <a:t>Ambiente (</a:t>
            </a:r>
            <a:r>
              <a:rPr lang="es-MX" i="1" dirty="0"/>
              <a:t>Outlook</a:t>
            </a:r>
            <a:r>
              <a:rPr lang="es-MX" dirty="0"/>
              <a:t>)</a:t>
            </a:r>
          </a:p>
          <a:p>
            <a:pPr lvl="1"/>
            <a:r>
              <a:rPr lang="es-MX" dirty="0" err="1"/>
              <a:t>Temperature</a:t>
            </a:r>
            <a:r>
              <a:rPr lang="es-MX" dirty="0"/>
              <a:t> (</a:t>
            </a:r>
            <a:r>
              <a:rPr lang="es-MX" i="1" dirty="0" err="1"/>
              <a:t>Temperature</a:t>
            </a:r>
            <a:r>
              <a:rPr lang="es-MX" dirty="0"/>
              <a:t>)</a:t>
            </a:r>
          </a:p>
          <a:p>
            <a:pPr lvl="1"/>
            <a:r>
              <a:rPr lang="es-MX" dirty="0"/>
              <a:t>Humedad (</a:t>
            </a:r>
            <a:r>
              <a:rPr lang="es-MX" i="1" dirty="0" err="1"/>
              <a:t>Humidity</a:t>
            </a:r>
            <a:r>
              <a:rPr lang="es-MX" dirty="0"/>
              <a:t>) </a:t>
            </a:r>
          </a:p>
          <a:p>
            <a:pPr lvl="1"/>
            <a:r>
              <a:rPr lang="es-MX" dirty="0"/>
              <a:t>Viento (</a:t>
            </a:r>
            <a:r>
              <a:rPr lang="es-MX" i="1" dirty="0" err="1"/>
              <a:t>Wind</a:t>
            </a:r>
            <a:r>
              <a:rPr lang="es-MX" dirty="0"/>
              <a:t>)</a:t>
            </a:r>
          </a:p>
          <a:p>
            <a:r>
              <a:rPr lang="es-MX" dirty="0"/>
              <a:t>2 Clases (Jugar (</a:t>
            </a:r>
            <a:r>
              <a:rPr lang="es-MX" i="1" dirty="0"/>
              <a:t>Play</a:t>
            </a:r>
            <a:r>
              <a:rPr lang="es-MX" dirty="0"/>
              <a:t>), No jugar (</a:t>
            </a:r>
            <a:r>
              <a:rPr lang="es-MX" dirty="0" err="1"/>
              <a:t>Don’t</a:t>
            </a:r>
            <a:r>
              <a:rPr lang="es-MX" dirty="0"/>
              <a:t> Play)</a:t>
            </a:r>
          </a:p>
          <a:p>
            <a:endParaRPr lang="es-MX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8FAB84-9462-474C-8F4F-18BD9EC10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856" y="-99392"/>
            <a:ext cx="8229600" cy="1143000"/>
          </a:xfrm>
        </p:spPr>
        <p:txBody>
          <a:bodyPr/>
          <a:lstStyle/>
          <a:p>
            <a:r>
              <a:rPr lang="es-MX" dirty="0"/>
              <a:t>Ejemplo</a:t>
            </a:r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EBC83A3D-4233-4538-9083-2416ED590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448251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1886537824"/>
      </p:ext>
    </p:extLst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4F1686B-9F62-4DC6-8343-EC7FC9160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Naive</a:t>
            </a:r>
            <a:r>
              <a:rPr lang="es-MX" dirty="0"/>
              <a:t> Bayes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13049F-7AB7-4459-85C7-ACD98C142B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5716" y="1381933"/>
            <a:ext cx="5112568" cy="4783284"/>
          </a:xfrm>
          <a:prstGeom prst="rect">
            <a:avLst/>
          </a:prstGeom>
        </p:spPr>
      </p:pic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82681ACC-AABE-473D-896A-7AB88795A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7760" y="6381328"/>
            <a:ext cx="3610744" cy="36512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2060127486"/>
      </p:ext>
    </p:extLst>
  </p:cSld>
  <p:clrMapOvr>
    <a:masterClrMapping/>
  </p:clrMapOvr>
  <p:transition spd="slow">
    <p:cover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Personalizado 3">
      <a:dk1>
        <a:sysClr val="windowText" lastClr="000000"/>
      </a:dk1>
      <a:lt1>
        <a:sysClr val="window" lastClr="FFFFFF"/>
      </a:lt1>
      <a:dk2>
        <a:srgbClr val="3E3D2D"/>
      </a:dk2>
      <a:lt2>
        <a:srgbClr val="00B050"/>
      </a:lt2>
      <a:accent1>
        <a:srgbClr val="00B050"/>
      </a:accent1>
      <a:accent2>
        <a:srgbClr val="FFFFFF"/>
      </a:accent2>
      <a:accent3>
        <a:srgbClr val="FF6700"/>
      </a:accent3>
      <a:accent4>
        <a:srgbClr val="FFFFFF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1828</TotalTime>
  <Words>1497</Words>
  <Application>Microsoft Office PowerPoint</Application>
  <PresentationFormat>On-screen Show (4:3)</PresentationFormat>
  <Paragraphs>215</Paragraphs>
  <Slides>41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53" baseType="lpstr">
      <vt:lpstr>Arial</vt:lpstr>
      <vt:lpstr>Calibri</vt:lpstr>
      <vt:lpstr>Cambria Math</vt:lpstr>
      <vt:lpstr>Lucida Sans Unicode</vt:lpstr>
      <vt:lpstr>Monotype Sorts</vt:lpstr>
      <vt:lpstr>Times New Roman</vt:lpstr>
      <vt:lpstr>Verdana</vt:lpstr>
      <vt:lpstr>Wingdings 2</vt:lpstr>
      <vt:lpstr>Wingdings 3</vt:lpstr>
      <vt:lpstr>Concurrencia</vt:lpstr>
      <vt:lpstr>Hoja de cálculo</vt:lpstr>
      <vt:lpstr>Ecuación</vt:lpstr>
      <vt:lpstr>PowerPoint Presentation</vt:lpstr>
      <vt:lpstr>PowerPoint Presentation</vt:lpstr>
      <vt:lpstr>Unidad de competencia I:  Métodos para el tratamiento y Análisis de datos: Clasificación Probabilística</vt:lpstr>
      <vt:lpstr>CLASIFICACIÓN</vt:lpstr>
      <vt:lpstr>Modelado Estadístico</vt:lpstr>
      <vt:lpstr>Modelado Estadístico</vt:lpstr>
      <vt:lpstr>Naive Bayes</vt:lpstr>
      <vt:lpstr>Ejemplo</vt:lpstr>
      <vt:lpstr>Naive Bayes</vt:lpstr>
      <vt:lpstr>Naive Bayes</vt:lpstr>
      <vt:lpstr>Frecuencias</vt:lpstr>
      <vt:lpstr>Ejemplo</vt:lpstr>
      <vt:lpstr>Naive Bayes</vt:lpstr>
      <vt:lpstr>Naive Bayes</vt:lpstr>
      <vt:lpstr>Ejercicio Lentes de Contacto</vt:lpstr>
      <vt:lpstr>Calcule las frecuencias y probabilidades a priori</vt:lpstr>
      <vt:lpstr>PowerPoint Presentation</vt:lpstr>
      <vt:lpstr>Solución </vt:lpstr>
      <vt:lpstr>Realice la clasificación usando Naive Bayes</vt:lpstr>
      <vt:lpstr>Solución</vt:lpstr>
      <vt:lpstr>Problemas</vt:lpstr>
      <vt:lpstr>Naive Bayes con atributos numéricos</vt:lpstr>
      <vt:lpstr>Ejemplo</vt:lpstr>
      <vt:lpstr>Media y Desviación estandar</vt:lpstr>
      <vt:lpstr>Naive Bayes con atributos numéricos</vt:lpstr>
      <vt:lpstr>Naive Bayes con atributos numéricos</vt:lpstr>
      <vt:lpstr>Ejercicio</vt:lpstr>
      <vt:lpstr>Naive Bayes con atributos numéricos</vt:lpstr>
      <vt:lpstr>WEKA</vt:lpstr>
      <vt:lpstr>WEKA</vt:lpstr>
      <vt:lpstr>WEKA</vt:lpstr>
      <vt:lpstr>WEKA</vt:lpstr>
      <vt:lpstr>WEKA</vt:lpstr>
      <vt:lpstr>WEKA-BAYES</vt:lpstr>
      <vt:lpstr>WEKA</vt:lpstr>
      <vt:lpstr>WEKA</vt:lpstr>
      <vt:lpstr>Ejercicio</vt:lpstr>
      <vt:lpstr>Referencias</vt:lpstr>
      <vt:lpstr>Referencias</vt:lpstr>
      <vt:lpstr>Guion Explicativo</vt:lpstr>
      <vt:lpstr>Guion Explicativo</vt:lpstr>
    </vt:vector>
  </TitlesOfParts>
  <Company>ITESM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Algoritmos de Minería</dc:title>
  <dc:creator>Programa Portatiles</dc:creator>
  <cp:lastModifiedBy>Maricela Quintana Lopez</cp:lastModifiedBy>
  <cp:revision>166</cp:revision>
  <cp:lastPrinted>2000-08-31T19:37:19Z</cp:lastPrinted>
  <dcterms:created xsi:type="dcterms:W3CDTF">2000-08-23T23:40:38Z</dcterms:created>
  <dcterms:modified xsi:type="dcterms:W3CDTF">2018-09-29T03:57:35Z</dcterms:modified>
</cp:coreProperties>
</file>