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47"/>
  </p:notesMasterIdLst>
  <p:handoutMasterIdLst>
    <p:handoutMasterId r:id="rId48"/>
  </p:handoutMasterIdLst>
  <p:sldIdLst>
    <p:sldId id="344" r:id="rId2"/>
    <p:sldId id="345" r:id="rId3"/>
    <p:sldId id="346" r:id="rId4"/>
    <p:sldId id="357" r:id="rId5"/>
    <p:sldId id="358" r:id="rId6"/>
    <p:sldId id="359" r:id="rId7"/>
    <p:sldId id="525" r:id="rId8"/>
    <p:sldId id="296" r:id="rId9"/>
    <p:sldId id="362" r:id="rId10"/>
    <p:sldId id="361" r:id="rId11"/>
    <p:sldId id="360" r:id="rId12"/>
    <p:sldId id="356" r:id="rId13"/>
    <p:sldId id="293" r:id="rId14"/>
    <p:sldId id="526" r:id="rId15"/>
    <p:sldId id="291" r:id="rId16"/>
    <p:sldId id="527" r:id="rId17"/>
    <p:sldId id="322" r:id="rId18"/>
    <p:sldId id="529" r:id="rId19"/>
    <p:sldId id="320" r:id="rId20"/>
    <p:sldId id="530" r:id="rId21"/>
    <p:sldId id="323" r:id="rId22"/>
    <p:sldId id="531" r:id="rId23"/>
    <p:sldId id="532" r:id="rId24"/>
    <p:sldId id="533" r:id="rId25"/>
    <p:sldId id="324" r:id="rId26"/>
    <p:sldId id="535" r:id="rId27"/>
    <p:sldId id="536" r:id="rId28"/>
    <p:sldId id="537" r:id="rId29"/>
    <p:sldId id="539" r:id="rId30"/>
    <p:sldId id="540" r:id="rId31"/>
    <p:sldId id="541" r:id="rId32"/>
    <p:sldId id="325" r:id="rId33"/>
    <p:sldId id="542" r:id="rId34"/>
    <p:sldId id="543" r:id="rId35"/>
    <p:sldId id="544" r:id="rId36"/>
    <p:sldId id="545" r:id="rId37"/>
    <p:sldId id="546" r:id="rId38"/>
    <p:sldId id="547" r:id="rId39"/>
    <p:sldId id="548" r:id="rId40"/>
    <p:sldId id="549" r:id="rId41"/>
    <p:sldId id="550" r:id="rId42"/>
    <p:sldId id="351" r:id="rId43"/>
    <p:sldId id="352" r:id="rId44"/>
    <p:sldId id="353" r:id="rId45"/>
    <p:sldId id="354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FFDB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274" autoAdjust="0"/>
  </p:normalViewPr>
  <p:slideViewPr>
    <p:cSldViewPr>
      <p:cViewPr varScale="1">
        <p:scale>
          <a:sx n="69" d="100"/>
          <a:sy n="69" d="100"/>
        </p:scale>
        <p:origin x="4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3.xml"/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endParaRPr lang="es-ES_tradnl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7438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707438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fld id="{2CA02496-6D22-49E2-B523-77901A2E579F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52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93A36-E39E-4095-8213-EAF7D055380D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E187B-678B-472D-A309-A3A0014CD99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3122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dirty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C08F60-4DB1-4723-AF18-3274190FD095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79475" y="735013"/>
            <a:ext cx="4889500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7413" y="4646613"/>
            <a:ext cx="4873625" cy="44005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958" tIns="46479" rIns="92958" bIns="46479"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2D4573-9821-4A59-98DA-6E06283248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4F5B-AD0E-41A7-89A0-CAB614CC2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029C-E99A-42AF-9117-40CA9D88B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389E4-9E53-48B6-9562-C7DBA87AD2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89D19-650F-4015-A1FD-CFD10DB154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05765-2D29-4172-8AA5-4771FFA1C5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69F7-654B-4590-9DC6-78533233B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3BC6D-0E51-4CD7-A805-35BF387A59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A2AF-E959-4D62-86FE-B0945B530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A8150-1768-4B3B-B35B-6D822874B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D43540-5E9E-42A9-875F-68690522E9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C3EE36-6089-4DC6-BC7E-AC0E72F4B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211960" y="3717032"/>
            <a:ext cx="4332560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>
                <a:solidFill>
                  <a:srgbClr val="B08600"/>
                </a:solidFill>
              </a:rPr>
              <a:t>Reglas de Clasificación</a:t>
            </a:r>
            <a:endParaRPr lang="es-ES" sz="3600" b="1" dirty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1691680" y="620688"/>
            <a:ext cx="58326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2">
                    <a:lumMod val="75000"/>
                  </a:schemeClr>
                </a:solidFill>
              </a:rPr>
              <a:t>Centro Universitario UAEM </a:t>
            </a:r>
            <a:r>
              <a:rPr lang="es-MX" sz="2400" baseline="0" dirty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447458" cy="122413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694"/>
            <a:ext cx="9144000" cy="103537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1774557"/>
            <a:ext cx="8148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3032956"/>
            <a:ext cx="7696200" cy="6120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>
                <a:solidFill>
                  <a:schemeClr val="tx1"/>
                </a:solidFill>
              </a:rPr>
              <a:t>Minería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355976" y="5013176"/>
            <a:ext cx="4468299" cy="864202"/>
            <a:chOff x="5586358" y="5590506"/>
            <a:chExt cx="4468299" cy="595705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Dra. Maricela</a:t>
              </a:r>
              <a:r>
                <a:rPr lang="es-MX" sz="2400" baseline="0" dirty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590506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/>
                <a:t>Elaborado por:</a:t>
              </a:r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2708920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425D758-30FF-4142-8A1E-F9CBFBFAB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507593"/>
            <a:ext cx="2101974" cy="244168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4E2FD14-4972-4E98-BBFE-44B86AD2699C}"/>
              </a:ext>
            </a:extLst>
          </p:cNvPr>
          <p:cNvSpPr txBox="1"/>
          <p:nvPr/>
        </p:nvSpPr>
        <p:spPr>
          <a:xfrm>
            <a:off x="5508104" y="5949280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Agosto 2018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E06C5CC-87A9-46FC-9EFD-11D3A564063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" t="24074" r="1247" b="30449"/>
          <a:stretch/>
        </p:blipFill>
        <p:spPr>
          <a:xfrm>
            <a:off x="7127875" y="93548"/>
            <a:ext cx="1980629" cy="1319228"/>
          </a:xfrm>
          <a:prstGeom prst="rect">
            <a:avLst/>
          </a:prstGeom>
        </p:spPr>
      </p:pic>
      <p:cxnSp>
        <p:nvCxnSpPr>
          <p:cNvPr id="33" name="19 Conector recto">
            <a:extLst>
              <a:ext uri="{FF2B5EF4-FFF2-40B4-BE49-F238E27FC236}">
                <a16:creationId xmlns:a16="http://schemas.microsoft.com/office/drawing/2014/main" id="{029FB9C0-127A-4C17-A2D5-D3D41A21FD1E}"/>
              </a:ext>
            </a:extLst>
          </p:cNvPr>
          <p:cNvCxnSpPr/>
          <p:nvPr/>
        </p:nvCxnSpPr>
        <p:spPr>
          <a:xfrm>
            <a:off x="-36512" y="1556792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474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A3C501-8B9C-4696-9763-2415C4C1B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Los algoritmos que generan árboles, utilizan la estrategia de particionar (</a:t>
            </a:r>
            <a:r>
              <a:rPr lang="es-MX" i="1" dirty="0" err="1"/>
              <a:t>Splitting</a:t>
            </a:r>
            <a:r>
              <a:rPr lang="es-MX" dirty="0"/>
              <a:t>) los datos con base al atributo seleccionado.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C8243-6F9C-4C3D-A011-068FC126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4A965C90-BEBA-4180-84EF-D23DBAAE9940}"/>
              </a:ext>
            </a:extLst>
          </p:cNvPr>
          <p:cNvGrpSpPr>
            <a:grpSpLocks/>
          </p:cNvGrpSpPr>
          <p:nvPr/>
        </p:nvGrpSpPr>
        <p:grpSpPr bwMode="auto">
          <a:xfrm>
            <a:off x="1979712" y="3140968"/>
            <a:ext cx="2304256" cy="2726432"/>
            <a:chOff x="702" y="672"/>
            <a:chExt cx="1993" cy="2976"/>
          </a:xfrm>
        </p:grpSpPr>
        <p:sp>
          <p:nvSpPr>
            <p:cNvPr id="5" name="Oval 3">
              <a:extLst>
                <a:ext uri="{FF2B5EF4-FFF2-40B4-BE49-F238E27FC236}">
                  <a16:creationId xmlns:a16="http://schemas.microsoft.com/office/drawing/2014/main" id="{4F2D4ED5-EE05-4695-A89C-F729E69D3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672"/>
              <a:ext cx="1159" cy="72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humedad</a:t>
              </a:r>
              <a:endParaRPr lang="es-ES" sz="1600" dirty="0"/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6AB24250-8AF6-4F27-AF02-C29317121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" y="1728"/>
              <a:ext cx="450" cy="19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EB88482A-4738-4E1A-AE5E-C175409D1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728"/>
              <a:ext cx="384" cy="18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756E5C92-0262-4720-8418-FE956CA924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0" y="1296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/>
            </a:p>
          </p:txBody>
        </p:sp>
        <p:sp>
          <p:nvSpPr>
            <p:cNvPr id="9" name="Line 7">
              <a:extLst>
                <a:ext uri="{FF2B5EF4-FFF2-40B4-BE49-F238E27FC236}">
                  <a16:creationId xmlns:a16="http://schemas.microsoft.com/office/drawing/2014/main" id="{E428FA29-4D6A-4FAC-8BAD-41B3FB0BB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1296"/>
              <a:ext cx="9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/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id="{682058E8-8862-4CA9-AAF5-6D4AA6869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1440"/>
              <a:ext cx="594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alta</a:t>
              </a:r>
              <a:endParaRPr lang="es-ES" sz="1600" dirty="0"/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id="{FCD1A03E-22BE-4143-B8C2-2DD08ABD4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296"/>
              <a:ext cx="775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/>
                <a:t>normal</a:t>
              </a:r>
              <a:endParaRPr lang="es-ES" sz="1600"/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FD13E0B1-5B29-4DF6-B6D7-CBB01287F988}"/>
              </a:ext>
            </a:extLst>
          </p:cNvPr>
          <p:cNvGrpSpPr>
            <a:grpSpLocks/>
          </p:cNvGrpSpPr>
          <p:nvPr/>
        </p:nvGrpSpPr>
        <p:grpSpPr bwMode="auto">
          <a:xfrm>
            <a:off x="5076056" y="3152716"/>
            <a:ext cx="2389814" cy="2638483"/>
            <a:chOff x="3264" y="864"/>
            <a:chExt cx="2067" cy="2880"/>
          </a:xfrm>
        </p:grpSpPr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264C7C99-D7A4-41BF-A9AA-DA9245B08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3" y="864"/>
              <a:ext cx="104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viento</a:t>
              </a:r>
              <a:endParaRPr lang="es-ES" sz="1600" dirty="0"/>
            </a:p>
          </p:txBody>
        </p:sp>
        <p:sp>
          <p:nvSpPr>
            <p:cNvPr id="14" name="Rectangle 12">
              <a:extLst>
                <a:ext uri="{FF2B5EF4-FFF2-40B4-BE49-F238E27FC236}">
                  <a16:creationId xmlns:a16="http://schemas.microsoft.com/office/drawing/2014/main" id="{48FBCD0F-DE01-48F1-AA75-A67A3DB52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1584"/>
              <a:ext cx="480" cy="2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s-MX" sz="1600" dirty="0"/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endParaRPr lang="es-ES" sz="1600" dirty="0"/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1BD70A92-3883-41F1-9556-3FB9C8679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1680"/>
              <a:ext cx="431" cy="205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C2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r>
                <a:rPr lang="es-MX" sz="1600" dirty="0"/>
                <a:t>C1</a:t>
              </a:r>
            </a:p>
            <a:p>
              <a:pPr algn="ctr" eaLnBrk="1" hangingPunct="1"/>
              <a:endParaRPr lang="es-ES" sz="1600" dirty="0"/>
            </a:p>
          </p:txBody>
        </p:sp>
        <p:sp>
          <p:nvSpPr>
            <p:cNvPr id="16" name="Line 14">
              <a:extLst>
                <a:ext uri="{FF2B5EF4-FFF2-40B4-BE49-F238E27FC236}">
                  <a16:creationId xmlns:a16="http://schemas.microsoft.com/office/drawing/2014/main" id="{08E27F26-F938-4C1C-9D86-B89C7DCEA5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48" y="1344"/>
              <a:ext cx="28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/>
            </a:p>
          </p:txBody>
        </p:sp>
        <p:sp>
          <p:nvSpPr>
            <p:cNvPr id="17" name="Line 15">
              <a:extLst>
                <a:ext uri="{FF2B5EF4-FFF2-40B4-BE49-F238E27FC236}">
                  <a16:creationId xmlns:a16="http://schemas.microsoft.com/office/drawing/2014/main" id="{6D7926F0-C9F3-452F-8C50-91DA9729DB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8" y="1344"/>
              <a:ext cx="13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/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9191CE2D-BC40-4583-8475-289122263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152"/>
              <a:ext cx="561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/>
                <a:t>false</a:t>
              </a:r>
              <a:endParaRPr lang="es-ES" sz="1600"/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762400D0-60E3-4C46-B161-1850FE6D4E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1152"/>
              <a:ext cx="579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Si</a:t>
              </a:r>
              <a:endParaRPr lang="es-ES" sz="1600" dirty="0"/>
            </a:p>
          </p:txBody>
        </p:sp>
      </p:grpSp>
      <p:sp>
        <p:nvSpPr>
          <p:cNvPr id="20" name="4 Marcador de pie de página">
            <a:extLst>
              <a:ext uri="{FF2B5EF4-FFF2-40B4-BE49-F238E27FC236}">
                <a16:creationId xmlns:a16="http://schemas.microsoft.com/office/drawing/2014/main" id="{398E95C8-AC75-4530-95A0-3AF23AE56BDB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950689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A3C501-8B9C-4696-9763-2415C4C1B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En el caso de los que generan reglas, la estrategia es de cobertura (</a:t>
            </a:r>
            <a:r>
              <a:rPr lang="es-MX" i="1" dirty="0" err="1"/>
              <a:t>covering</a:t>
            </a:r>
            <a:r>
              <a:rPr lang="es-MX" dirty="0"/>
              <a:t>), que consiste en encontrar pares atributo-valor que cubran la mayor cantidad de instancias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C8243-6F9C-4C3D-A011-068FC126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7E63C-04AD-426A-B242-BEEB2B78E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555" y="3284984"/>
            <a:ext cx="4584589" cy="275563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19212B-DABC-45E2-8D8C-68258F396A33}"/>
              </a:ext>
            </a:extLst>
          </p:cNvPr>
          <p:cNvCxnSpPr>
            <a:cxnSpLocks/>
          </p:cNvCxnSpPr>
          <p:nvPr/>
        </p:nvCxnSpPr>
        <p:spPr>
          <a:xfrm>
            <a:off x="3203848" y="3284984"/>
            <a:ext cx="0" cy="302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51CD73E-1706-4E46-A883-F7D21ED139D4}"/>
              </a:ext>
            </a:extLst>
          </p:cNvPr>
          <p:cNvSpPr txBox="1"/>
          <p:nvPr/>
        </p:nvSpPr>
        <p:spPr>
          <a:xfrm>
            <a:off x="6084168" y="3750131"/>
            <a:ext cx="1864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Si x&gt;3  y y&gt;2</a:t>
            </a:r>
          </a:p>
          <a:p>
            <a:r>
              <a:rPr lang="es-MX" dirty="0"/>
              <a:t>entonces C2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C8124FD-2430-404B-A459-292B98C0C798}"/>
              </a:ext>
            </a:extLst>
          </p:cNvPr>
          <p:cNvCxnSpPr/>
          <p:nvPr/>
        </p:nvCxnSpPr>
        <p:spPr>
          <a:xfrm>
            <a:off x="1283555" y="5157192"/>
            <a:ext cx="5376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5B227C6-F984-4865-829F-B2E955B80387}"/>
              </a:ext>
            </a:extLst>
          </p:cNvPr>
          <p:cNvSpPr/>
          <p:nvPr/>
        </p:nvSpPr>
        <p:spPr>
          <a:xfrm>
            <a:off x="3275856" y="3573016"/>
            <a:ext cx="2088230" cy="1520465"/>
          </a:xfrm>
          <a:prstGeom prst="round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4 Marcador de pie de página">
            <a:extLst>
              <a:ext uri="{FF2B5EF4-FFF2-40B4-BE49-F238E27FC236}">
                <a16:creationId xmlns:a16="http://schemas.microsoft.com/office/drawing/2014/main" id="{362C34D5-9E98-400E-9DB8-E73B8500E48A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596237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7772400" cy="1143000"/>
          </a:xfrm>
        </p:spPr>
        <p:txBody>
          <a:bodyPr/>
          <a:lstStyle/>
          <a:p>
            <a:r>
              <a:rPr lang="es-ES_tradnl" b="1" dirty="0"/>
              <a:t>Inferencia de Reglas</a:t>
            </a:r>
            <a:endParaRPr lang="es-ES_tradnl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74440"/>
            <a:ext cx="8341370" cy="4114800"/>
          </a:xfrm>
        </p:spPr>
        <p:txBody>
          <a:bodyPr/>
          <a:lstStyle/>
          <a:p>
            <a:r>
              <a:rPr lang="es-ES_tradnl" dirty="0"/>
              <a:t>Algoritmo de cobertura</a:t>
            </a:r>
          </a:p>
          <a:p>
            <a:r>
              <a:rPr lang="es-ES_tradnl" dirty="0"/>
              <a:t>Considerar cada clase buscando la forma de cubrir todas las instancias en la clase, y al mismo tiempo excluir a las instancias que no pertenecen a la clase.</a:t>
            </a:r>
          </a:p>
          <a:p>
            <a:r>
              <a:rPr lang="es-ES_tradnl" dirty="0"/>
              <a:t>Es llamado de cobertura porque en cada etapa se identifica una regla que “cubre” la mayoría de las instancias.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52E39527-103C-4F0C-BBD0-AF0E680EA2C2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772400" cy="1143000"/>
          </a:xfrm>
        </p:spPr>
        <p:txBody>
          <a:bodyPr/>
          <a:lstStyle/>
          <a:p>
            <a:r>
              <a:rPr lang="es-ES_tradnl" b="1" dirty="0"/>
              <a:t>Método PRISM</a:t>
            </a:r>
            <a:endParaRPr lang="es-ES_tradnl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656" y="1412776"/>
            <a:ext cx="8159800" cy="4114800"/>
          </a:xfrm>
        </p:spPr>
        <p:txBody>
          <a:bodyPr/>
          <a:lstStyle/>
          <a:p>
            <a:r>
              <a:rPr lang="es-ES_tradnl" dirty="0"/>
              <a:t>Para cada clase se busca construir las reglas (agregando términos), que cubran todas las instancias de esa clase.</a:t>
            </a:r>
          </a:p>
        </p:txBody>
      </p:sp>
      <p:grpSp>
        <p:nvGrpSpPr>
          <p:cNvPr id="4" name="Group 95">
            <a:extLst>
              <a:ext uri="{FF2B5EF4-FFF2-40B4-BE49-F238E27FC236}">
                <a16:creationId xmlns:a16="http://schemas.microsoft.com/office/drawing/2014/main" id="{50868A72-C78B-4DAE-81A3-8C40FDD9032D}"/>
              </a:ext>
            </a:extLst>
          </p:cNvPr>
          <p:cNvGrpSpPr>
            <a:grpSpLocks/>
          </p:cNvGrpSpPr>
          <p:nvPr/>
        </p:nvGrpSpPr>
        <p:grpSpPr bwMode="auto">
          <a:xfrm>
            <a:off x="2336825" y="3017936"/>
            <a:ext cx="4033838" cy="2427288"/>
            <a:chOff x="3243" y="2523"/>
            <a:chExt cx="2541" cy="1529"/>
          </a:xfrm>
        </p:grpSpPr>
        <p:sp>
          <p:nvSpPr>
            <p:cNvPr id="5" name="Oval 81">
              <a:extLst>
                <a:ext uri="{FF2B5EF4-FFF2-40B4-BE49-F238E27FC236}">
                  <a16:creationId xmlns:a16="http://schemas.microsoft.com/office/drawing/2014/main" id="{38E1D94B-D19B-4AE2-84FC-FA7139D92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2750"/>
              <a:ext cx="1270" cy="117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" name="Oval 82">
              <a:extLst>
                <a:ext uri="{FF2B5EF4-FFF2-40B4-BE49-F238E27FC236}">
                  <a16:creationId xmlns:a16="http://schemas.microsoft.com/office/drawing/2014/main" id="{374E9F25-B5DD-4CF2-B7BC-5558FB01F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3113"/>
              <a:ext cx="726" cy="7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" name="Oval 83">
              <a:extLst>
                <a:ext uri="{FF2B5EF4-FFF2-40B4-BE49-F238E27FC236}">
                  <a16:creationId xmlns:a16="http://schemas.microsoft.com/office/drawing/2014/main" id="{C657552F-EBF9-4C5B-A5CA-41EE58B51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3385"/>
              <a:ext cx="409" cy="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8" name="Line 84">
              <a:extLst>
                <a:ext uri="{FF2B5EF4-FFF2-40B4-BE49-F238E27FC236}">
                  <a16:creationId xmlns:a16="http://schemas.microsoft.com/office/drawing/2014/main" id="{AB5E2DAF-6ACA-4086-9BE5-C7525DE4BE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2795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9" name="Line 85">
              <a:extLst>
                <a:ext uri="{FF2B5EF4-FFF2-40B4-BE49-F238E27FC236}">
                  <a16:creationId xmlns:a16="http://schemas.microsoft.com/office/drawing/2014/main" id="{CE328137-E8AC-4731-A0CE-8D1BF2D699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1" y="315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Line 86">
              <a:extLst>
                <a:ext uri="{FF2B5EF4-FFF2-40B4-BE49-F238E27FC236}">
                  <a16:creationId xmlns:a16="http://schemas.microsoft.com/office/drawing/2014/main" id="{9AB9FF21-00DC-4FA2-BE00-9F8C97640A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6" y="3475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Text Box 87">
              <a:extLst>
                <a:ext uri="{FF2B5EF4-FFF2-40B4-BE49-F238E27FC236}">
                  <a16:creationId xmlns:a16="http://schemas.microsoft.com/office/drawing/2014/main" id="{07AA299F-3D93-4B43-A87F-F1F18C6F50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5" y="2523"/>
              <a:ext cx="8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>
                  <a:latin typeface="Arial" charset="0"/>
                </a:rPr>
                <a:t>Espacio de </a:t>
              </a:r>
            </a:p>
            <a:p>
              <a:pPr eaLnBrk="1" hangingPunct="1"/>
              <a:r>
                <a:rPr lang="es-MX" sz="1800">
                  <a:latin typeface="Arial" charset="0"/>
                </a:rPr>
                <a:t>instancias</a:t>
              </a:r>
            </a:p>
          </p:txBody>
        </p:sp>
        <p:sp>
          <p:nvSpPr>
            <p:cNvPr id="12" name="Text Box 88">
              <a:extLst>
                <a:ext uri="{FF2B5EF4-FFF2-40B4-BE49-F238E27FC236}">
                  <a16:creationId xmlns:a16="http://schemas.microsoft.com/office/drawing/2014/main" id="{7C811256-5DC5-4EC6-9F9D-10B02C691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0" y="3022"/>
              <a:ext cx="9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>
                  <a:latin typeface="Arial" charset="0"/>
                </a:rPr>
                <a:t>Regla hasta </a:t>
              </a:r>
            </a:p>
            <a:p>
              <a:pPr eaLnBrk="1" hangingPunct="1"/>
              <a:r>
                <a:rPr lang="es-MX" sz="1800">
                  <a:latin typeface="Arial" charset="0"/>
                </a:rPr>
                <a:t>el momento</a:t>
              </a:r>
            </a:p>
          </p:txBody>
        </p:sp>
        <p:sp>
          <p:nvSpPr>
            <p:cNvPr id="13" name="Text Box 89">
              <a:extLst>
                <a:ext uri="{FF2B5EF4-FFF2-40B4-BE49-F238E27FC236}">
                  <a16:creationId xmlns:a16="http://schemas.microsoft.com/office/drawing/2014/main" id="{0CDB63B9-3C8E-48F2-A95A-2A88FCCC4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8" y="3475"/>
              <a:ext cx="1316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1800">
                  <a:latin typeface="Arial" charset="0"/>
                </a:rPr>
                <a:t> Regla después de</a:t>
              </a:r>
            </a:p>
            <a:p>
              <a:pPr eaLnBrk="1" hangingPunct="1"/>
              <a:r>
                <a:rPr lang="es-MX" sz="1800">
                  <a:latin typeface="Arial" charset="0"/>
                </a:rPr>
                <a:t>añadir un nuevo </a:t>
              </a:r>
            </a:p>
            <a:p>
              <a:pPr eaLnBrk="1" hangingPunct="1"/>
              <a:r>
                <a:rPr lang="es-MX" sz="1800">
                  <a:latin typeface="Arial" charset="0"/>
                </a:rPr>
                <a:t>término</a:t>
              </a:r>
            </a:p>
          </p:txBody>
        </p:sp>
      </p:grpSp>
      <p:sp>
        <p:nvSpPr>
          <p:cNvPr id="14" name="4 Marcador de pie de página">
            <a:extLst>
              <a:ext uri="{FF2B5EF4-FFF2-40B4-BE49-F238E27FC236}">
                <a16:creationId xmlns:a16="http://schemas.microsoft.com/office/drawing/2014/main" id="{37ABFB11-BE6B-48EB-A8D5-19D5BD360CCE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772400" cy="1143000"/>
          </a:xfrm>
        </p:spPr>
        <p:txBody>
          <a:bodyPr/>
          <a:lstStyle/>
          <a:p>
            <a:r>
              <a:rPr lang="es-ES_tradnl" b="1" dirty="0"/>
              <a:t>Método PRISM</a:t>
            </a:r>
            <a:endParaRPr lang="es-ES_tradnl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656" y="1412776"/>
            <a:ext cx="8159800" cy="4114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ES_tradnl" sz="2800" dirty="0"/>
              <a:t>Al agregar un término, suponga que la nueva regla cubre un total de </a:t>
            </a:r>
            <a:r>
              <a:rPr lang="es-ES_tradnl" sz="2800" b="1" dirty="0"/>
              <a:t>t</a:t>
            </a:r>
            <a:r>
              <a:rPr lang="es-ES_tradnl" sz="2800" dirty="0"/>
              <a:t> instancias, de las cuales:</a:t>
            </a:r>
          </a:p>
          <a:p>
            <a:r>
              <a:rPr lang="es-ES_tradnl" sz="2800" b="1" dirty="0"/>
              <a:t>p</a:t>
            </a:r>
            <a:r>
              <a:rPr lang="es-ES_tradnl" sz="2800" dirty="0"/>
              <a:t> son ejemplos de la clase </a:t>
            </a:r>
          </a:p>
          <a:p>
            <a:r>
              <a:rPr lang="es-ES_tradnl" sz="2800" b="1" dirty="0"/>
              <a:t>t-p</a:t>
            </a:r>
            <a:r>
              <a:rPr lang="es-ES_tradnl" sz="2800" dirty="0"/>
              <a:t> están en otras clases (errores de la regla).</a:t>
            </a:r>
          </a:p>
          <a:p>
            <a:r>
              <a:rPr lang="es-ES_tradnl" sz="2800" dirty="0"/>
              <a:t>Escoger el término que maximiza p/t 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D71E255E-3121-41F8-99E9-133473B7C513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596575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44016" y="218728"/>
            <a:ext cx="7772400" cy="762000"/>
          </a:xfrm>
        </p:spPr>
        <p:txBody>
          <a:bodyPr/>
          <a:lstStyle/>
          <a:p>
            <a:r>
              <a:rPr lang="es-ES_tradnl" b="1" dirty="0"/>
              <a:t>Método PRISM</a:t>
            </a:r>
            <a:endParaRPr lang="es-ES_tradnl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136104"/>
            <a:ext cx="8712968" cy="5029200"/>
          </a:xfrm>
        </p:spPr>
        <p:txBody>
          <a:bodyPr>
            <a:normAutofit fontScale="92500"/>
          </a:bodyPr>
          <a:lstStyle/>
          <a:p>
            <a:pPr>
              <a:buFont typeface="Monotype Sorts" pitchFamily="2" charset="2"/>
              <a:buNone/>
            </a:pPr>
            <a:r>
              <a:rPr lang="es-ES_tradnl" sz="2400" dirty="0"/>
              <a:t>Para cada clase C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Inicializar E con el conjunto de instancias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Mientras E contenga instancias de la clase </a:t>
            </a:r>
            <a:r>
              <a:rPr lang="es-ES_tradnl" sz="2400" b="1" dirty="0"/>
              <a:t>C </a:t>
            </a:r>
            <a:endParaRPr lang="es-ES_tradnl" sz="2400" dirty="0"/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    </a:t>
            </a:r>
            <a:r>
              <a:rPr lang="es-ES_tradnl" sz="2400" dirty="0">
                <a:solidFill>
                  <a:srgbClr val="FF0000"/>
                </a:solidFill>
              </a:rPr>
              <a:t>Crear la regla </a:t>
            </a:r>
            <a:r>
              <a:rPr lang="es-ES_tradnl" sz="2400" b="1" dirty="0">
                <a:solidFill>
                  <a:srgbClr val="FF0000"/>
                </a:solidFill>
              </a:rPr>
              <a:t>R</a:t>
            </a:r>
            <a:r>
              <a:rPr lang="es-ES_tradnl" sz="2400" dirty="0">
                <a:solidFill>
                  <a:srgbClr val="FF0000"/>
                </a:solidFill>
              </a:rPr>
              <a:t>: ? </a:t>
            </a:r>
            <a:r>
              <a:rPr lang="es-ES_tradnl" sz="2400" dirty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s-ES_tradnl" sz="2400" dirty="0">
                <a:solidFill>
                  <a:srgbClr val="FF0000"/>
                </a:solidFill>
              </a:rPr>
              <a:t> </a:t>
            </a:r>
            <a:r>
              <a:rPr lang="es-ES_tradnl" sz="2400" b="1" dirty="0">
                <a:solidFill>
                  <a:srgbClr val="FF0000"/>
                </a:solidFill>
              </a:rPr>
              <a:t>C</a:t>
            </a:r>
            <a:r>
              <a:rPr lang="es-ES_tradnl" sz="2400" dirty="0">
                <a:solidFill>
                  <a:srgbClr val="FF0000"/>
                </a:solidFill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    </a:t>
            </a:r>
            <a:r>
              <a:rPr lang="es-ES_tradnl" sz="2400" dirty="0">
                <a:solidFill>
                  <a:srgbClr val="FF0000"/>
                </a:solidFill>
              </a:rPr>
              <a:t>Hasta que </a:t>
            </a:r>
            <a:r>
              <a:rPr lang="es-ES_tradnl" sz="2400" b="1" dirty="0">
                <a:solidFill>
                  <a:srgbClr val="FF0000"/>
                </a:solidFill>
              </a:rPr>
              <a:t>R</a:t>
            </a:r>
            <a:r>
              <a:rPr lang="es-ES_tradnl" sz="2400" dirty="0">
                <a:solidFill>
                  <a:srgbClr val="FF0000"/>
                </a:solidFill>
              </a:rPr>
              <a:t> sea perfecta (o </a:t>
            </a:r>
            <a:r>
              <a:rPr lang="es-ES_tradnl" sz="2400" dirty="0">
                <a:solidFill>
                  <a:srgbClr val="FF0000"/>
                </a:solidFill>
                <a:sym typeface="Symbol" pitchFamily="18" charset="2"/>
              </a:rPr>
              <a:t></a:t>
            </a:r>
            <a:r>
              <a:rPr lang="es-ES_tradnl" sz="2400" dirty="0">
                <a:solidFill>
                  <a:srgbClr val="FF0000"/>
                </a:solidFill>
              </a:rPr>
              <a:t> más atributos) haz</a:t>
            </a:r>
            <a:r>
              <a:rPr lang="es-ES_tradnl" sz="2400" dirty="0"/>
              <a:t>: 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	  Para cada atributo </a:t>
            </a:r>
            <a:r>
              <a:rPr lang="es-ES_tradnl" sz="2400" b="1" dirty="0"/>
              <a:t>A</a:t>
            </a:r>
            <a:r>
              <a:rPr lang="es-ES_tradnl" sz="2400" dirty="0"/>
              <a:t> no mencionado en </a:t>
            </a:r>
            <a:r>
              <a:rPr lang="es-ES_tradnl" sz="2400" b="1" dirty="0"/>
              <a:t>R</a:t>
            </a:r>
            <a:r>
              <a:rPr lang="es-ES_tradnl" sz="2400" dirty="0"/>
              <a:t>, y valor </a:t>
            </a:r>
            <a:r>
              <a:rPr lang="es-ES_tradnl" sz="2400" b="1" dirty="0"/>
              <a:t>v</a:t>
            </a:r>
            <a:endParaRPr lang="es-ES_tradnl" sz="2400" dirty="0"/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	      </a:t>
            </a:r>
            <a:r>
              <a:rPr lang="es-ES_tradnl" sz="2400" dirty="0">
                <a:solidFill>
                  <a:srgbClr val="0000FF"/>
                </a:solidFill>
              </a:rPr>
              <a:t>Considerar agregar </a:t>
            </a:r>
            <a:r>
              <a:rPr lang="es-ES_tradnl" sz="2400" b="1" dirty="0">
                <a:solidFill>
                  <a:srgbClr val="0000FF"/>
                </a:solidFill>
              </a:rPr>
              <a:t>A</a:t>
            </a:r>
            <a:r>
              <a:rPr lang="es-ES_tradnl" sz="2400" dirty="0">
                <a:solidFill>
                  <a:srgbClr val="0000FF"/>
                </a:solidFill>
              </a:rPr>
              <a:t>=</a:t>
            </a:r>
            <a:r>
              <a:rPr lang="es-ES_tradnl" sz="2400" b="1" dirty="0">
                <a:solidFill>
                  <a:srgbClr val="0000FF"/>
                </a:solidFill>
              </a:rPr>
              <a:t>v</a:t>
            </a:r>
            <a:r>
              <a:rPr lang="es-ES_tradnl" sz="2400" dirty="0">
                <a:solidFill>
                  <a:srgbClr val="0000FF"/>
                </a:solidFill>
              </a:rPr>
              <a:t> en el lado Izquierdo de R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>
                <a:solidFill>
                  <a:srgbClr val="0000FF"/>
                </a:solidFill>
              </a:rPr>
              <a:t>		      Calcular p/t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	  Seleccionar el par (</a:t>
            </a:r>
            <a:r>
              <a:rPr lang="es-ES_tradnl" sz="2400" b="1" dirty="0" err="1"/>
              <a:t>A</a:t>
            </a:r>
            <a:r>
              <a:rPr lang="es-ES_tradnl" sz="2400" dirty="0" err="1"/>
              <a:t>,</a:t>
            </a:r>
            <a:r>
              <a:rPr lang="es-ES_tradnl" sz="2400" b="1" dirty="0" err="1"/>
              <a:t>v</a:t>
            </a:r>
            <a:r>
              <a:rPr lang="es-ES_tradnl" sz="2400" b="1" dirty="0"/>
              <a:t>)</a:t>
            </a:r>
            <a:r>
              <a:rPr lang="es-ES_tradnl" sz="2400" dirty="0"/>
              <a:t> que maximicen la precisión p/t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		(si existen iguales escoger el de mayor p)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	  Agregar </a:t>
            </a:r>
            <a:r>
              <a:rPr lang="es-ES_tradnl" sz="2400" b="1" dirty="0"/>
              <a:t>A</a:t>
            </a:r>
            <a:r>
              <a:rPr lang="es-ES_tradnl" sz="2400" dirty="0"/>
              <a:t>=</a:t>
            </a:r>
            <a:r>
              <a:rPr lang="es-ES_tradnl" sz="2400" b="1" dirty="0"/>
              <a:t>v</a:t>
            </a:r>
            <a:r>
              <a:rPr lang="es-ES_tradnl" sz="2400" dirty="0"/>
              <a:t> a </a:t>
            </a:r>
            <a:r>
              <a:rPr lang="es-ES_tradnl" sz="2400" b="1" dirty="0"/>
              <a:t>R</a:t>
            </a:r>
            <a:endParaRPr lang="es-ES_tradnl" sz="2400" dirty="0"/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    </a:t>
            </a:r>
            <a:r>
              <a:rPr lang="es-ES_tradnl" sz="2400" dirty="0">
                <a:solidFill>
                  <a:srgbClr val="FF0000"/>
                </a:solidFill>
              </a:rPr>
              <a:t>Eliminar las instancias cubiertas por R de E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29D4086C-0FD3-4661-AD93-71F96B8998AD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E1066B-56BD-474A-A290-5EE6CB2CB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102034"/>
          </a:xfrm>
        </p:spPr>
        <p:txBody>
          <a:bodyPr>
            <a:normAutofit/>
          </a:bodyPr>
          <a:lstStyle/>
          <a:p>
            <a:r>
              <a:rPr lang="es-MX" dirty="0"/>
              <a:t>El conjunto de datos a trabajar, se conoce como “Lentes de Contacto” (</a:t>
            </a:r>
            <a:r>
              <a:rPr lang="es-MX" i="1" dirty="0" err="1"/>
              <a:t>contact</a:t>
            </a:r>
            <a:r>
              <a:rPr lang="es-MX" i="1" dirty="0"/>
              <a:t> </a:t>
            </a:r>
            <a:r>
              <a:rPr lang="es-MX" i="1" dirty="0" err="1"/>
              <a:t>lenses</a:t>
            </a:r>
            <a:r>
              <a:rPr lang="es-MX" dirty="0"/>
              <a:t>). Contiene 24 registros y  se trata de obtener las reglas para determinar el tipo de lente a recetar.</a:t>
            </a:r>
          </a:p>
          <a:p>
            <a:r>
              <a:rPr lang="es-MX" dirty="0"/>
              <a:t>4 Atributos </a:t>
            </a:r>
          </a:p>
          <a:p>
            <a:pPr lvl="1"/>
            <a:r>
              <a:rPr lang="es-MX" dirty="0"/>
              <a:t>Edad (AG </a:t>
            </a:r>
            <a:r>
              <a:rPr lang="es-MX" i="1" dirty="0"/>
              <a:t>Age</a:t>
            </a:r>
            <a:r>
              <a:rPr lang="es-MX" dirty="0"/>
              <a:t>)</a:t>
            </a:r>
          </a:p>
          <a:p>
            <a:pPr lvl="1"/>
            <a:r>
              <a:rPr lang="es-MX" dirty="0"/>
              <a:t>Prescripción (SP </a:t>
            </a:r>
            <a:r>
              <a:rPr lang="es-MX" i="1" dirty="0" err="1"/>
              <a:t>Spectacle</a:t>
            </a:r>
            <a:r>
              <a:rPr lang="es-MX" i="1" dirty="0"/>
              <a:t> </a:t>
            </a:r>
            <a:r>
              <a:rPr lang="es-MX" i="1" dirty="0" err="1"/>
              <a:t>Prescripcion</a:t>
            </a:r>
            <a:r>
              <a:rPr lang="es-MX" dirty="0"/>
              <a:t>)</a:t>
            </a:r>
          </a:p>
          <a:p>
            <a:pPr lvl="1"/>
            <a:r>
              <a:rPr lang="es-MX" dirty="0"/>
              <a:t>Astigmatismo (AS </a:t>
            </a:r>
            <a:r>
              <a:rPr lang="es-MX" i="1" dirty="0" err="1"/>
              <a:t>Astigmatism</a:t>
            </a:r>
            <a:r>
              <a:rPr lang="es-MX" dirty="0"/>
              <a:t>), </a:t>
            </a:r>
          </a:p>
          <a:p>
            <a:pPr lvl="1"/>
            <a:r>
              <a:rPr lang="es-MX" dirty="0"/>
              <a:t>Producción de lágrimas (TP </a:t>
            </a:r>
            <a:r>
              <a:rPr lang="es-MX" i="1" dirty="0" err="1"/>
              <a:t>Tear</a:t>
            </a:r>
            <a:r>
              <a:rPr lang="es-MX" i="1" dirty="0"/>
              <a:t> </a:t>
            </a:r>
            <a:r>
              <a:rPr lang="es-MX" i="1" dirty="0" err="1"/>
              <a:t>Production</a:t>
            </a:r>
            <a:r>
              <a:rPr lang="es-MX" dirty="0"/>
              <a:t>)</a:t>
            </a:r>
          </a:p>
          <a:p>
            <a:r>
              <a:rPr lang="es-MX" dirty="0"/>
              <a:t>3 Clases (Blandos (</a:t>
            </a:r>
            <a:r>
              <a:rPr lang="es-MX" i="1" dirty="0" err="1"/>
              <a:t>Soft</a:t>
            </a:r>
            <a:r>
              <a:rPr lang="es-MX" dirty="0"/>
              <a:t>), Duros (</a:t>
            </a:r>
            <a:r>
              <a:rPr lang="es-MX" i="1" dirty="0" err="1"/>
              <a:t>Hard</a:t>
            </a:r>
            <a:r>
              <a:rPr lang="es-MX" dirty="0"/>
              <a:t>), Ninguno (</a:t>
            </a:r>
            <a:r>
              <a:rPr lang="es-MX" dirty="0" err="1"/>
              <a:t>None</a:t>
            </a:r>
            <a:r>
              <a:rPr lang="es-MX" dirty="0"/>
              <a:t>)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8FAB84-9462-474C-8F4F-18BD9EC1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-99392"/>
            <a:ext cx="8229600" cy="1143000"/>
          </a:xfrm>
        </p:spPr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5D584948-0BEE-45FD-8921-CCB9F3B84243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86537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4BD718-486C-4550-B7E7-968ACC269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3111"/>
            <a:ext cx="5888682" cy="66317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44016" y="218728"/>
            <a:ext cx="7772400" cy="762000"/>
          </a:xfrm>
        </p:spPr>
        <p:txBody>
          <a:bodyPr/>
          <a:lstStyle/>
          <a:p>
            <a:r>
              <a:rPr lang="es-ES_tradnl" b="1" dirty="0"/>
              <a:t>Ejemplo</a:t>
            </a:r>
            <a:endParaRPr lang="es-ES_tradnl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136104"/>
            <a:ext cx="8136904" cy="5245224"/>
          </a:xfrm>
        </p:spPr>
        <p:txBody>
          <a:bodyPr>
            <a:normAutofit/>
          </a:bodyPr>
          <a:lstStyle/>
          <a:p>
            <a:r>
              <a:rPr lang="es-ES_tradnl" sz="2400" dirty="0"/>
              <a:t>Obtenemos las reglas para la </a:t>
            </a:r>
            <a:r>
              <a:rPr lang="es-ES_tradnl" sz="2400" b="1" dirty="0">
                <a:solidFill>
                  <a:srgbClr val="00B050"/>
                </a:solidFill>
              </a:rPr>
              <a:t>clase HARD</a:t>
            </a:r>
          </a:p>
          <a:p>
            <a:r>
              <a:rPr lang="es-ES_tradnl" sz="2400" dirty="0"/>
              <a:t>Inicializar E con las </a:t>
            </a:r>
            <a:r>
              <a:rPr lang="es-ES_tradnl" sz="2400" b="1" dirty="0">
                <a:solidFill>
                  <a:srgbClr val="00B050"/>
                </a:solidFill>
              </a:rPr>
              <a:t>24 instancias</a:t>
            </a:r>
          </a:p>
          <a:p>
            <a:r>
              <a:rPr lang="es-ES_tradnl" sz="2400" dirty="0"/>
              <a:t>Mientras E contenga instancias de la clase </a:t>
            </a:r>
            <a:r>
              <a:rPr lang="es-ES_tradnl" sz="2400" b="1" dirty="0"/>
              <a:t>C </a:t>
            </a:r>
            <a:endParaRPr lang="es-ES_tradnl" sz="2400" dirty="0"/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    Crear la regla </a:t>
            </a:r>
            <a:r>
              <a:rPr lang="es-ES_tradnl" sz="2400" b="1" dirty="0"/>
              <a:t>R</a:t>
            </a:r>
            <a:r>
              <a:rPr lang="es-ES_tradnl" sz="2400" dirty="0"/>
              <a:t>:</a:t>
            </a:r>
            <a:r>
              <a:rPr lang="es-ES_tradnl" sz="2400" dirty="0">
                <a:solidFill>
                  <a:srgbClr val="00B050"/>
                </a:solidFill>
              </a:rPr>
              <a:t> ? </a:t>
            </a:r>
            <a:r>
              <a:rPr lang="es-ES_tradnl" sz="2400" dirty="0">
                <a:solidFill>
                  <a:srgbClr val="00B050"/>
                </a:solidFill>
                <a:sym typeface="Symbol" pitchFamily="18" charset="2"/>
              </a:rPr>
              <a:t></a:t>
            </a:r>
            <a:r>
              <a:rPr lang="es-ES_tradnl" sz="2400" dirty="0">
                <a:solidFill>
                  <a:srgbClr val="00B050"/>
                </a:solidFill>
              </a:rPr>
              <a:t> </a:t>
            </a:r>
            <a:r>
              <a:rPr lang="es-ES_tradnl" sz="2400" b="1" dirty="0">
                <a:solidFill>
                  <a:srgbClr val="00B050"/>
                </a:solidFill>
              </a:rPr>
              <a:t>HARD</a:t>
            </a:r>
            <a:endParaRPr lang="es-ES_tradnl" sz="2400" dirty="0">
              <a:solidFill>
                <a:srgbClr val="00B05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s-ES_tradnl" sz="2400" dirty="0"/>
              <a:t>	    </a:t>
            </a:r>
            <a:r>
              <a:rPr lang="es-ES_tradnl" sz="2400" dirty="0">
                <a:solidFill>
                  <a:srgbClr val="0000FF"/>
                </a:solidFill>
              </a:rPr>
              <a:t>Considerar agregar </a:t>
            </a:r>
            <a:r>
              <a:rPr lang="es-ES_tradnl" sz="2400" b="1" dirty="0">
                <a:solidFill>
                  <a:srgbClr val="0000FF"/>
                </a:solidFill>
              </a:rPr>
              <a:t>A</a:t>
            </a:r>
            <a:r>
              <a:rPr lang="es-ES_tradnl" sz="2400" dirty="0">
                <a:solidFill>
                  <a:srgbClr val="0000FF"/>
                </a:solidFill>
              </a:rPr>
              <a:t>=</a:t>
            </a:r>
            <a:r>
              <a:rPr lang="es-ES_tradnl" sz="2400" b="1" dirty="0">
                <a:solidFill>
                  <a:srgbClr val="0000FF"/>
                </a:solidFill>
              </a:rPr>
              <a:t>v</a:t>
            </a:r>
            <a:r>
              <a:rPr lang="es-ES_tradnl" sz="2400" dirty="0">
                <a:solidFill>
                  <a:srgbClr val="0000FF"/>
                </a:solidFill>
              </a:rPr>
              <a:t> en R</a:t>
            </a:r>
          </a:p>
          <a:p>
            <a:pPr>
              <a:buFont typeface="Monotype Sorts" pitchFamily="2" charset="2"/>
              <a:buNone/>
            </a:pPr>
            <a:r>
              <a:rPr lang="es-ES_tradnl" sz="2400" dirty="0">
                <a:solidFill>
                  <a:srgbClr val="0000FF"/>
                </a:solidFill>
              </a:rPr>
              <a:t>	    Calcular p/t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74EA6E-493C-4470-AF9F-23481261F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3463718"/>
            <a:ext cx="2710700" cy="27735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AFF359-A526-49D7-A2EF-2016DE640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019" y="3933056"/>
            <a:ext cx="3851177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82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81000"/>
            <a:ext cx="7772400" cy="762000"/>
          </a:xfrm>
        </p:spPr>
        <p:txBody>
          <a:bodyPr/>
          <a:lstStyle/>
          <a:p>
            <a:r>
              <a:rPr lang="es-ES" dirty="0"/>
              <a:t>Ejemplo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196752"/>
            <a:ext cx="7772400" cy="51845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?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r>
              <a:rPr lang="es-MX" sz="2800" b="1" dirty="0"/>
              <a:t>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Ag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young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2/8</a:t>
            </a:r>
            <a:r>
              <a:rPr lang="es-MX" sz="2400" b="1" dirty="0">
                <a:latin typeface="Arial" charset="0"/>
                <a:cs typeface="Arial" charset="0"/>
              </a:rPr>
              <a:t>		0.25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     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pre-presbyopic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1/8</a:t>
            </a:r>
            <a:r>
              <a:rPr lang="es-MX" sz="2400" b="1" dirty="0">
                <a:latin typeface="Arial" charset="0"/>
                <a:cs typeface="Arial" charset="0"/>
              </a:rPr>
              <a:t>		0.125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1/8</a:t>
            </a:r>
            <a:r>
              <a:rPr lang="es-MX" sz="2400" b="1" dirty="0">
                <a:latin typeface="Arial" charset="0"/>
                <a:cs typeface="Arial" charset="0"/>
              </a:rPr>
              <a:t>		0.125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SP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myope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3/12</a:t>
            </a:r>
            <a:r>
              <a:rPr lang="es-MX" sz="2400" b="1" dirty="0">
                <a:latin typeface="Arial" charset="0"/>
                <a:cs typeface="Arial" charset="0"/>
              </a:rPr>
              <a:t>		0.25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= </a:t>
            </a:r>
            <a:r>
              <a:rPr lang="es-ES" sz="2400" b="1" dirty="0" err="1">
                <a:latin typeface="Arial" charset="0"/>
                <a:cs typeface="Arial" charset="0"/>
              </a:rPr>
              <a:t>hypermetrope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1/12</a:t>
            </a:r>
            <a:r>
              <a:rPr lang="es-MX" sz="2400" b="1" dirty="0">
                <a:latin typeface="Arial" charset="0"/>
                <a:cs typeface="Arial" charset="0"/>
              </a:rPr>
              <a:t>		0.083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AS</a:t>
            </a:r>
            <a:r>
              <a:rPr lang="es-ES" sz="2400" b="1" dirty="0">
                <a:latin typeface="Arial" charset="0"/>
                <a:cs typeface="Arial" charset="0"/>
              </a:rPr>
              <a:t> = no</a:t>
            </a:r>
            <a:r>
              <a:rPr lang="es-MX" sz="2400" b="1" dirty="0">
                <a:latin typeface="Arial" charset="0"/>
                <a:cs typeface="Arial" charset="0"/>
              </a:rPr>
              <a:t>				</a:t>
            </a:r>
            <a:r>
              <a:rPr lang="es-ES" sz="2400" b="1" dirty="0">
                <a:latin typeface="Arial" charset="0"/>
                <a:cs typeface="Arial" charset="0"/>
              </a:rPr>
              <a:t>0/12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= yes</a:t>
            </a:r>
            <a:r>
              <a:rPr lang="es-MX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				</a:t>
            </a:r>
            <a:r>
              <a:rPr lang="es-ES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4/12</a:t>
            </a:r>
            <a:r>
              <a:rPr lang="es-MX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		0.333</a:t>
            </a:r>
            <a:endParaRPr lang="es-ES" sz="2400" b="1" dirty="0">
              <a:solidFill>
                <a:srgbClr val="CC0000"/>
              </a:solidFill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TP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reduced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0/12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normal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4/12</a:t>
            </a:r>
            <a:r>
              <a:rPr lang="es-MX" sz="2400" b="1" dirty="0">
                <a:latin typeface="Arial" charset="0"/>
                <a:cs typeface="Arial" charset="0"/>
              </a:rPr>
              <a:t>		0.333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endParaRPr lang="es-MX" sz="2800" b="1" dirty="0"/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(AS=Yes)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endParaRPr lang="es-ES" sz="2800" b="1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2BD2CFCB-F902-41F4-AE64-66C3414662C1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351B6C-C98A-4DEB-BAC8-BC835D638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04109"/>
            <a:ext cx="5184576" cy="664978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A18216-59A6-4139-A9C0-914685412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01" y="2204864"/>
            <a:ext cx="4109595" cy="137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51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17BDF5-0A11-492D-8709-897A4D2AC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No es una regla perfecta, ya que solo predice correctamente a 4 de las 12 instancias a las que se aplica.</a:t>
            </a:r>
          </a:p>
          <a:p>
            <a:r>
              <a:rPr lang="es-MX" dirty="0"/>
              <a:t> Se busca perfeccionarla agregando otro atributo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D33F7A-5338-468D-9D64-CD138C36F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 AS=Yes </a:t>
            </a:r>
            <a:r>
              <a:rPr lang="es-MX" dirty="0">
                <a:sym typeface="Symbol" panose="05050102010706020507" pitchFamily="18" charset="2"/>
              </a:rPr>
              <a:t>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 = HARD</a:t>
            </a:r>
            <a:endParaRPr lang="es-MX" dirty="0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C0BD7A18-C898-474E-8842-4B463CBAB6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704488"/>
              </p:ext>
            </p:extLst>
          </p:nvPr>
        </p:nvGraphicFramePr>
        <p:xfrm>
          <a:off x="2555776" y="3355106"/>
          <a:ext cx="5653088" cy="31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66" name="Hoja de cálculo" r:id="rId3" imgW="6033600" imgH="3384000" progId="Excel.Sheet.8">
                  <p:embed/>
                </p:oleObj>
              </mc:Choice>
              <mc:Fallback>
                <p:oleObj name="Hoja de cálculo" r:id="rId3" imgW="6033600" imgH="3384000" progId="Excel.Sheet.8">
                  <p:embed/>
                  <p:pic>
                    <p:nvPicPr>
                      <p:cNvPr id="788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355106"/>
                        <a:ext cx="5653088" cy="317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7420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2C87B0CA-38D4-43AF-A877-67AA5BF9AED9}"/>
              </a:ext>
            </a:extLst>
          </p:cNvPr>
          <p:cNvSpPr txBox="1">
            <a:spLocks noChangeArrowheads="1"/>
          </p:cNvSpPr>
          <p:nvPr/>
        </p:nvSpPr>
        <p:spPr>
          <a:xfrm>
            <a:off x="1187624" y="2636912"/>
            <a:ext cx="7772400" cy="3888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AS=Yes &amp; ?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r>
              <a:rPr lang="es-MX" sz="2800" b="1" dirty="0"/>
              <a:t>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Ag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young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2/4</a:t>
            </a:r>
            <a:r>
              <a:rPr lang="es-MX" sz="2400" b="1" dirty="0">
                <a:latin typeface="Arial" charset="0"/>
                <a:cs typeface="Arial" charset="0"/>
              </a:rPr>
              <a:t>		0.5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     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pre-presbyopic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1/4</a:t>
            </a:r>
            <a:r>
              <a:rPr lang="es-MX" sz="2400" b="1" dirty="0">
                <a:latin typeface="Arial" charset="0"/>
                <a:cs typeface="Arial" charset="0"/>
              </a:rPr>
              <a:t>		0. 25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1/4</a:t>
            </a:r>
            <a:r>
              <a:rPr lang="es-MX" sz="2400" b="1" dirty="0">
                <a:latin typeface="Arial" charset="0"/>
                <a:cs typeface="Arial" charset="0"/>
              </a:rPr>
              <a:t>		0.25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SP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myope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3/6</a:t>
            </a:r>
            <a:r>
              <a:rPr lang="es-MX" sz="2400" b="1" dirty="0">
                <a:latin typeface="Arial" charset="0"/>
                <a:cs typeface="Arial" charset="0"/>
              </a:rPr>
              <a:t>		0.5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= </a:t>
            </a:r>
            <a:r>
              <a:rPr lang="es-ES" sz="2400" b="1" dirty="0" err="1">
                <a:latin typeface="Arial" charset="0"/>
                <a:cs typeface="Arial" charset="0"/>
              </a:rPr>
              <a:t>hypermetrope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1/6</a:t>
            </a:r>
            <a:r>
              <a:rPr lang="es-MX" sz="2400" b="1" dirty="0">
                <a:latin typeface="Arial" charset="0"/>
                <a:cs typeface="Arial" charset="0"/>
              </a:rPr>
              <a:t>		0.016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TP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reduced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0/6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= normal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4/6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0.66</a:t>
            </a:r>
          </a:p>
          <a:p>
            <a:pPr algn="ctr" fontAlgn="auto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(AS=Yes &amp; TP=normal)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endParaRPr lang="es-ES" sz="2800" b="1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AB312FB-5F41-4CA5-B53C-B41C1ED06C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4016" y="218728"/>
            <a:ext cx="7772400" cy="762000"/>
          </a:xfrm>
        </p:spPr>
        <p:txBody>
          <a:bodyPr/>
          <a:lstStyle/>
          <a:p>
            <a:r>
              <a:rPr lang="es-ES_tradnl" b="1" dirty="0"/>
              <a:t>Ejemplo</a:t>
            </a:r>
            <a:endParaRPr lang="es-ES_tradnl" dirty="0"/>
          </a:p>
        </p:txBody>
      </p:sp>
      <p:graphicFrame>
        <p:nvGraphicFramePr>
          <p:cNvPr id="12" name="Object 4">
            <a:extLst>
              <a:ext uri="{FF2B5EF4-FFF2-40B4-BE49-F238E27FC236}">
                <a16:creationId xmlns:a16="http://schemas.microsoft.com/office/drawing/2014/main" id="{CFF13435-33FF-44E8-8085-76F2D57618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385530"/>
              </p:ext>
            </p:extLst>
          </p:nvPr>
        </p:nvGraphicFramePr>
        <p:xfrm>
          <a:off x="3851920" y="110363"/>
          <a:ext cx="4248472" cy="238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5" name="Hoja de cálculo" r:id="rId3" imgW="6033600" imgH="3384000" progId="Excel.Sheet.8">
                  <p:embed/>
                </p:oleObj>
              </mc:Choice>
              <mc:Fallback>
                <p:oleObj name="Hoja de cálculo" r:id="rId3" imgW="6033600" imgH="3384000" progId="Excel.Sheet.8">
                  <p:embed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C0BD7A18-C898-474E-8842-4B463CBAB6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10363"/>
                        <a:ext cx="4248472" cy="2382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17BDF5-0A11-492D-8709-897A4D2AC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No es una regla perfecta, ya que solo predice correctamente a 4 de las 6 instancias a las que se aplica.</a:t>
            </a:r>
          </a:p>
          <a:p>
            <a:r>
              <a:rPr lang="es-MX" dirty="0"/>
              <a:t> Se busca perfeccionarla agregando otro atributo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D33F7A-5338-468D-9D64-CD138C36F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Si AS=Yes &amp; TP=normal </a:t>
            </a:r>
            <a:r>
              <a:rPr lang="es-MX" dirty="0">
                <a:sym typeface="Symbol" panose="05050102010706020507" pitchFamily="18" charset="2"/>
              </a:rPr>
              <a:t> </a:t>
            </a:r>
            <a:br>
              <a:rPr lang="es-MX" dirty="0">
                <a:sym typeface="Symbol" panose="05050102010706020507" pitchFamily="18" charset="2"/>
              </a:rPr>
            </a:br>
            <a:r>
              <a:rPr lang="es-MX" dirty="0">
                <a:sym typeface="Symbol" panose="05050102010706020507" pitchFamily="18" charset="2"/>
              </a:rPr>
              <a:t>                            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 = HARD</a:t>
            </a:r>
            <a:endParaRPr lang="es-MX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77F39C-AC7E-47D3-9252-640E77D59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573016"/>
            <a:ext cx="3528392" cy="2617864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F490FAFC-8212-4F43-AC6F-0CC44ACF40A7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741699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2C87B0CA-38D4-43AF-A877-67AA5BF9AED9}"/>
              </a:ext>
            </a:extLst>
          </p:cNvPr>
          <p:cNvSpPr txBox="1">
            <a:spLocks noChangeArrowheads="1"/>
          </p:cNvSpPr>
          <p:nvPr/>
        </p:nvSpPr>
        <p:spPr>
          <a:xfrm>
            <a:off x="683568" y="2420888"/>
            <a:ext cx="7772400" cy="417646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AS=Yes &amp; TP=normal &amp; ?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r>
              <a:rPr lang="es-MX" sz="2800" b="1" dirty="0"/>
              <a:t>                     </a:t>
            </a:r>
          </a:p>
          <a:p>
            <a:pPr fontAlgn="auto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                  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Ag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young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2/2</a:t>
            </a:r>
            <a:r>
              <a:rPr lang="es-MX" sz="2400" b="1" dirty="0">
                <a:latin typeface="Arial" charset="0"/>
                <a:cs typeface="Arial" charset="0"/>
              </a:rPr>
              <a:t>		1.0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     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pre-presbyopic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1/2</a:t>
            </a:r>
            <a:r>
              <a:rPr lang="es-MX" sz="2400" b="1" dirty="0">
                <a:latin typeface="Arial" charset="0"/>
                <a:cs typeface="Arial" charset="0"/>
              </a:rPr>
              <a:t>		0.5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1/2</a:t>
            </a:r>
            <a:r>
              <a:rPr lang="es-MX" sz="2400" b="1" dirty="0">
                <a:latin typeface="Arial" charset="0"/>
                <a:cs typeface="Arial" charset="0"/>
              </a:rPr>
              <a:t>		0.5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SP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myope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3/3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1.0</a:t>
            </a:r>
            <a:endParaRPr lang="es-ES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= </a:t>
            </a:r>
            <a:r>
              <a:rPr lang="es-ES" sz="2400" b="1" dirty="0" err="1">
                <a:latin typeface="Arial" charset="0"/>
                <a:cs typeface="Arial" charset="0"/>
              </a:rPr>
              <a:t>hypermetrope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1/3</a:t>
            </a:r>
            <a:r>
              <a:rPr lang="es-MX" sz="2400" b="1" dirty="0">
                <a:latin typeface="Arial" charset="0"/>
                <a:cs typeface="Arial" charset="0"/>
              </a:rPr>
              <a:t>		0.33</a:t>
            </a: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endParaRPr lang="es-MX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A pesar de que también AG = </a:t>
            </a:r>
            <a:r>
              <a:rPr lang="es-MX" sz="2400" b="1" dirty="0" err="1">
                <a:latin typeface="Arial" charset="0"/>
                <a:cs typeface="Arial" charset="0"/>
              </a:rPr>
              <a:t>young</a:t>
            </a:r>
            <a:r>
              <a:rPr lang="es-MX" sz="2400" b="1" dirty="0">
                <a:latin typeface="Arial" charset="0"/>
                <a:cs typeface="Arial" charset="0"/>
              </a:rPr>
              <a:t> tiene precisión  </a:t>
            </a: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             de 1.0 se elige SP= </a:t>
            </a:r>
            <a:r>
              <a:rPr lang="es-MX" sz="2400" b="1" dirty="0" err="1">
                <a:latin typeface="Arial" charset="0"/>
                <a:cs typeface="Arial" charset="0"/>
              </a:rPr>
              <a:t>myope</a:t>
            </a:r>
            <a:r>
              <a:rPr lang="es-MX" sz="2400" b="1" dirty="0">
                <a:latin typeface="Arial" charset="0"/>
                <a:cs typeface="Arial" charset="0"/>
              </a:rPr>
              <a:t> por tener mayor 	    </a:t>
            </a: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                          cobertura (3).</a:t>
            </a:r>
            <a:endParaRPr lang="es-ES" sz="2400" b="1" dirty="0">
              <a:latin typeface="Arial" charset="0"/>
              <a:cs typeface="Arial" charset="0"/>
            </a:endParaRPr>
          </a:p>
        </p:txBody>
      </p:sp>
      <p:graphicFrame>
        <p:nvGraphicFramePr>
          <p:cNvPr id="7" name="Object 4">
            <a:extLst>
              <a:ext uri="{FF2B5EF4-FFF2-40B4-BE49-F238E27FC236}">
                <a16:creationId xmlns:a16="http://schemas.microsoft.com/office/drawing/2014/main" id="{15AB05F9-D380-4C97-826C-A1EEC9972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165315"/>
              </p:ext>
            </p:extLst>
          </p:nvPr>
        </p:nvGraphicFramePr>
        <p:xfrm>
          <a:off x="1115616" y="370855"/>
          <a:ext cx="6724650" cy="197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13" name="Hoja de cálculo" r:id="rId3" imgW="4036320" imgH="1265400" progId="Excel.Sheet.8">
                  <p:embed/>
                </p:oleObj>
              </mc:Choice>
              <mc:Fallback>
                <p:oleObj name="Hoja de cálculo" r:id="rId3" imgW="4036320" imgH="1265400" progId="Excel.Sheet.8">
                  <p:embed/>
                  <p:pic>
                    <p:nvPicPr>
                      <p:cNvPr id="7680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70855"/>
                        <a:ext cx="6724650" cy="197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114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F4708E-AC43-4FD1-A7ED-B54110C1C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84784"/>
            <a:ext cx="3970785" cy="4525963"/>
          </a:xfrm>
        </p:spPr>
        <p:txBody>
          <a:bodyPr>
            <a:normAutofit/>
          </a:bodyPr>
          <a:lstStyle/>
          <a:p>
            <a:r>
              <a:rPr lang="es-MX" sz="2800" dirty="0"/>
              <a:t>La regla es perfecta</a:t>
            </a:r>
          </a:p>
          <a:p>
            <a:r>
              <a:rPr lang="es-MX" sz="2800" dirty="0"/>
              <a:t>Se eliminan las instancias que cubre la regla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FD2A1F9-4D4F-47CE-8530-3AAD287C9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Si AS=Yes &amp; TP=normal &amp; SP=</a:t>
            </a:r>
            <a:r>
              <a:rPr lang="es-MX" dirty="0" err="1"/>
              <a:t>myope</a:t>
            </a:r>
            <a:r>
              <a:rPr lang="es-MX" dirty="0"/>
              <a:t> </a:t>
            </a:r>
            <a:r>
              <a:rPr lang="es-MX" dirty="0">
                <a:sym typeface="Symbol" panose="05050102010706020507" pitchFamily="18" charset="2"/>
              </a:rPr>
              <a:t>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 = HARD</a:t>
            </a:r>
            <a:endParaRPr lang="es-MX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CE33CE-9106-47EE-8131-85D83F6D8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303" y="1481328"/>
            <a:ext cx="4424153" cy="4565063"/>
          </a:xfrm>
          <a:prstGeom prst="rect">
            <a:avLst/>
          </a:prstGeom>
        </p:spPr>
      </p:pic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6CE40973-FABA-43D8-A332-23DF891329BE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155597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8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863157"/>
              </p:ext>
            </p:extLst>
          </p:nvPr>
        </p:nvGraphicFramePr>
        <p:xfrm>
          <a:off x="2987824" y="908720"/>
          <a:ext cx="5791200" cy="541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53" name="Hoja de cálculo" r:id="rId3" imgW="6235200" imgH="5832000" progId="Excel.Sheet.8">
                  <p:embed/>
                </p:oleObj>
              </mc:Choice>
              <mc:Fallback>
                <p:oleObj name="Hoja de cálculo" r:id="rId3" imgW="6235200" imgH="5832000" progId="Excel.Sheet.8">
                  <p:embed/>
                  <p:pic>
                    <p:nvPicPr>
                      <p:cNvPr id="798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908720"/>
                        <a:ext cx="5791200" cy="541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11A81-05C5-4068-A8A8-C8FF24227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68760"/>
            <a:ext cx="2736304" cy="4525963"/>
          </a:xfrm>
        </p:spPr>
        <p:txBody>
          <a:bodyPr/>
          <a:lstStyle/>
          <a:p>
            <a:r>
              <a:rPr lang="es-MX" sz="2400" dirty="0"/>
              <a:t>Si aún hay ejemplos de la clase, se repite el procedimiento con las instancias restantes</a:t>
            </a:r>
          </a:p>
          <a:p>
            <a:endParaRPr lang="es-MX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0CCB440-264F-42CF-B701-5F2F14E728C6}"/>
              </a:ext>
            </a:extLst>
          </p:cNvPr>
          <p:cNvSpPr/>
          <p:nvPr/>
        </p:nvSpPr>
        <p:spPr>
          <a:xfrm>
            <a:off x="8069832" y="5949280"/>
            <a:ext cx="60662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81000"/>
            <a:ext cx="7772400" cy="762000"/>
          </a:xfrm>
        </p:spPr>
        <p:txBody>
          <a:bodyPr/>
          <a:lstStyle/>
          <a:p>
            <a:r>
              <a:rPr lang="es-ES" dirty="0"/>
              <a:t>Ejemplo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196752"/>
            <a:ext cx="7772400" cy="51845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?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r>
              <a:rPr lang="es-MX" sz="2800" b="1" dirty="0"/>
              <a:t>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Ag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young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1/7</a:t>
            </a:r>
            <a:r>
              <a:rPr lang="es-MX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		0.143</a:t>
            </a:r>
            <a:endParaRPr lang="es-ES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     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pre-presbyopic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0/7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</a:t>
            </a:r>
            <a:r>
              <a:rPr lang="es-ES" sz="2400" b="1" dirty="0" err="1">
                <a:latin typeface="Arial" charset="0"/>
                <a:cs typeface="Arial" charset="0"/>
              </a:rPr>
              <a:t>presbyopic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0/7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SP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myope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0/9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= </a:t>
            </a:r>
            <a:r>
              <a:rPr lang="es-ES" sz="2400" b="1" dirty="0" err="1">
                <a:latin typeface="Arial" charset="0"/>
                <a:cs typeface="Arial" charset="0"/>
              </a:rPr>
              <a:t>hypermetrope</a:t>
            </a: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1/12</a:t>
            </a:r>
            <a:r>
              <a:rPr lang="es-MX" sz="2400" b="1" dirty="0">
                <a:latin typeface="Arial" charset="0"/>
                <a:cs typeface="Arial" charset="0"/>
              </a:rPr>
              <a:t>		0.083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AS</a:t>
            </a:r>
            <a:r>
              <a:rPr lang="es-ES" sz="2400" b="1" dirty="0">
                <a:latin typeface="Arial" charset="0"/>
                <a:cs typeface="Arial" charset="0"/>
              </a:rPr>
              <a:t> = no</a:t>
            </a:r>
            <a:r>
              <a:rPr lang="es-MX" sz="2400" b="1" dirty="0">
                <a:latin typeface="Arial" charset="0"/>
                <a:cs typeface="Arial" charset="0"/>
              </a:rPr>
              <a:t>				</a:t>
            </a:r>
            <a:r>
              <a:rPr lang="es-ES" sz="2400" b="1" dirty="0">
                <a:latin typeface="Arial" charset="0"/>
                <a:cs typeface="Arial" charset="0"/>
              </a:rPr>
              <a:t>0/12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yes</a:t>
            </a:r>
            <a:r>
              <a:rPr lang="es-MX" sz="2400" b="1" dirty="0">
                <a:latin typeface="Arial" charset="0"/>
                <a:cs typeface="Arial" charset="0"/>
              </a:rPr>
              <a:t>				</a:t>
            </a:r>
            <a:r>
              <a:rPr lang="es-ES" sz="2400" b="1" dirty="0">
                <a:latin typeface="Arial" charset="0"/>
                <a:cs typeface="Arial" charset="0"/>
              </a:rPr>
              <a:t>1/9</a:t>
            </a:r>
            <a:r>
              <a:rPr lang="es-MX" sz="2400" b="1" dirty="0">
                <a:solidFill>
                  <a:srgbClr val="CC0000"/>
                </a:solidFill>
                <a:latin typeface="Arial" charset="0"/>
                <a:cs typeface="Arial" charset="0"/>
              </a:rPr>
              <a:t>		</a:t>
            </a:r>
            <a:r>
              <a:rPr lang="es-MX" sz="2400" b="1" dirty="0">
                <a:latin typeface="Arial" charset="0"/>
                <a:cs typeface="Arial" charset="0"/>
              </a:rPr>
              <a:t>0.111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400" b="1" dirty="0">
                <a:latin typeface="Arial" charset="0"/>
                <a:cs typeface="Arial" charset="0"/>
              </a:rPr>
              <a:t>TP</a:t>
            </a:r>
            <a:r>
              <a:rPr lang="es-ES" sz="2400" b="1" dirty="0">
                <a:latin typeface="Arial" charset="0"/>
                <a:cs typeface="Arial" charset="0"/>
              </a:rPr>
              <a:t> = </a:t>
            </a:r>
            <a:r>
              <a:rPr lang="es-ES" sz="2400" b="1" dirty="0" err="1">
                <a:latin typeface="Arial" charset="0"/>
                <a:cs typeface="Arial" charset="0"/>
              </a:rPr>
              <a:t>reduced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0/12</a:t>
            </a:r>
            <a:r>
              <a:rPr lang="es-MX" sz="2400" b="1" dirty="0">
                <a:latin typeface="Arial" charset="0"/>
                <a:cs typeface="Arial" charset="0"/>
              </a:rPr>
              <a:t>		0</a:t>
            </a:r>
            <a:endParaRPr lang="es-ES" sz="24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400" b="1" dirty="0">
                <a:latin typeface="Arial" charset="0"/>
                <a:cs typeface="Arial" charset="0"/>
              </a:rPr>
              <a:t>		</a:t>
            </a:r>
            <a:r>
              <a:rPr lang="es-ES" sz="2400" b="1" dirty="0">
                <a:latin typeface="Arial" charset="0"/>
                <a:cs typeface="Arial" charset="0"/>
              </a:rPr>
              <a:t>= normal</a:t>
            </a:r>
            <a:r>
              <a:rPr lang="es-MX" sz="2400" b="1" dirty="0">
                <a:latin typeface="Arial" charset="0"/>
                <a:cs typeface="Arial" charset="0"/>
              </a:rPr>
              <a:t>			</a:t>
            </a:r>
            <a:r>
              <a:rPr lang="es-ES" sz="2400" b="1" dirty="0">
                <a:latin typeface="Arial" charset="0"/>
                <a:cs typeface="Arial" charset="0"/>
              </a:rPr>
              <a:t>1/12</a:t>
            </a:r>
            <a:r>
              <a:rPr lang="es-MX" sz="2400" b="1" dirty="0">
                <a:latin typeface="Arial" charset="0"/>
                <a:cs typeface="Arial" charset="0"/>
              </a:rPr>
              <a:t>		0.083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endParaRPr lang="es-MX" sz="2800" b="1" dirty="0"/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/>
              <a:t>Si (AG=Young) </a:t>
            </a:r>
            <a:r>
              <a:rPr lang="es-MX" sz="2800" b="1" dirty="0">
                <a:sym typeface="Symbol" pitchFamily="18" charset="2"/>
              </a:rPr>
              <a:t> </a:t>
            </a:r>
            <a:r>
              <a:rPr lang="es-MX" sz="2800" b="1" dirty="0" err="1"/>
              <a:t>Hard</a:t>
            </a:r>
            <a:endParaRPr lang="es-ES" sz="2800" b="1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2D2932F8-786D-4FCE-A5B6-0D1A7F443DCA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4050479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9F40A-4253-4021-9084-6F90E862C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No es una regla perfecta, ya que solo predice correctamente a 1 de las 7 instancias a las que se aplica.</a:t>
            </a:r>
          </a:p>
          <a:p>
            <a:r>
              <a:rPr lang="es-MX" dirty="0"/>
              <a:t> Se busca perfeccionarla agregando otro atributo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A3FDC-E294-4124-9F53-BC7738518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 AG=Young </a:t>
            </a:r>
            <a:r>
              <a:rPr lang="es-MX" dirty="0">
                <a:sym typeface="Symbol" panose="05050102010706020507" pitchFamily="18" charset="2"/>
              </a:rPr>
              <a:t>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=</a:t>
            </a:r>
            <a:r>
              <a:rPr lang="es-MX" dirty="0" err="1">
                <a:sym typeface="Symbol" panose="05050102010706020507" pitchFamily="18" charset="2"/>
              </a:rPr>
              <a:t>Hard</a:t>
            </a:r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DAE479-BFB6-4917-AEC3-EFACA13F8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766" y="3744309"/>
            <a:ext cx="7154468" cy="2088232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5D5CEAF5-5AA5-4DCC-9060-AD83CC4BED6D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083105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9F40A-4253-4021-9084-6F90E862C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8157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s-MX" sz="3200" b="1" dirty="0"/>
              <a:t>Si ? </a:t>
            </a:r>
            <a:r>
              <a:rPr lang="es-MX" sz="3200" b="1" dirty="0">
                <a:sym typeface="Symbol" pitchFamily="18" charset="2"/>
              </a:rPr>
              <a:t> </a:t>
            </a:r>
            <a:r>
              <a:rPr lang="es-MX" sz="3200" b="1" dirty="0" err="1"/>
              <a:t>Hard</a:t>
            </a:r>
            <a:r>
              <a:rPr lang="es-MX" sz="3200" b="1" dirty="0"/>
              <a:t>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800" b="1" dirty="0">
                <a:latin typeface="Arial" charset="0"/>
                <a:cs typeface="Arial" charset="0"/>
              </a:rPr>
              <a:t>SP</a:t>
            </a:r>
            <a:r>
              <a:rPr lang="es-ES" sz="2800" b="1" dirty="0">
                <a:latin typeface="Arial" charset="0"/>
                <a:cs typeface="Arial" charset="0"/>
              </a:rPr>
              <a:t> = </a:t>
            </a:r>
            <a:r>
              <a:rPr lang="es-ES" sz="2800" b="1" dirty="0" err="1">
                <a:latin typeface="Arial" charset="0"/>
                <a:cs typeface="Arial" charset="0"/>
              </a:rPr>
              <a:t>myope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0/3</a:t>
            </a:r>
            <a:r>
              <a:rPr lang="es-MX" sz="2800" b="1" dirty="0">
                <a:latin typeface="Arial" charset="0"/>
                <a:cs typeface="Arial" charset="0"/>
              </a:rPr>
              <a:t>		0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>
                <a:latin typeface="Arial" charset="0"/>
                <a:cs typeface="Arial" charset="0"/>
              </a:rPr>
              <a:t>		= </a:t>
            </a:r>
            <a:r>
              <a:rPr lang="es-ES" sz="2800" b="1" dirty="0" err="1">
                <a:latin typeface="Arial" charset="0"/>
                <a:cs typeface="Arial" charset="0"/>
              </a:rPr>
              <a:t>hypermetrope</a:t>
            </a:r>
            <a:r>
              <a:rPr lang="es-MX" sz="2800" b="1" dirty="0">
                <a:latin typeface="Arial" charset="0"/>
                <a:cs typeface="Arial" charset="0"/>
              </a:rPr>
              <a:t>		</a:t>
            </a:r>
            <a:r>
              <a:rPr lang="es-ES" sz="2800" b="1" dirty="0">
                <a:latin typeface="Arial" charset="0"/>
                <a:cs typeface="Arial" charset="0"/>
              </a:rPr>
              <a:t>1/4</a:t>
            </a:r>
            <a:r>
              <a:rPr lang="es-MX" sz="2800" b="1" dirty="0">
                <a:latin typeface="Arial" charset="0"/>
                <a:cs typeface="Arial" charset="0"/>
              </a:rPr>
              <a:t>		0.25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AS</a:t>
            </a:r>
            <a:r>
              <a:rPr lang="es-ES" sz="2800" b="1" dirty="0">
                <a:latin typeface="Arial" charset="0"/>
                <a:cs typeface="Arial" charset="0"/>
              </a:rPr>
              <a:t> = no</a:t>
            </a:r>
            <a:r>
              <a:rPr lang="es-MX" sz="2800" b="1" dirty="0">
                <a:latin typeface="Arial" charset="0"/>
                <a:cs typeface="Arial" charset="0"/>
              </a:rPr>
              <a:t>				</a:t>
            </a:r>
            <a:r>
              <a:rPr lang="es-ES" sz="2800" b="1" dirty="0">
                <a:latin typeface="Arial" charset="0"/>
                <a:cs typeface="Arial" charset="0"/>
              </a:rPr>
              <a:t>0/4</a:t>
            </a:r>
            <a:r>
              <a:rPr lang="es-MX" sz="2800" b="1" dirty="0">
                <a:latin typeface="Arial" charset="0"/>
                <a:cs typeface="Arial" charset="0"/>
              </a:rPr>
              <a:t>		0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>
                <a:latin typeface="Arial" charset="0"/>
                <a:cs typeface="Arial" charset="0"/>
              </a:rPr>
              <a:t>		</a:t>
            </a:r>
            <a:r>
              <a:rPr lang="es-E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= yes</a:t>
            </a:r>
            <a:r>
              <a:rPr lang="es-MX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				</a:t>
            </a:r>
            <a:r>
              <a:rPr lang="es-E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1/3</a:t>
            </a:r>
            <a:r>
              <a:rPr lang="es-MX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		0.333</a:t>
            </a:r>
            <a:endParaRPr lang="es-ES" sz="28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800" b="1" dirty="0">
                <a:latin typeface="Arial" charset="0"/>
                <a:cs typeface="Arial" charset="0"/>
              </a:rPr>
              <a:t>TP</a:t>
            </a:r>
            <a:r>
              <a:rPr lang="es-ES" sz="2800" b="1" dirty="0">
                <a:latin typeface="Arial" charset="0"/>
                <a:cs typeface="Arial" charset="0"/>
              </a:rPr>
              <a:t> = </a:t>
            </a:r>
            <a:r>
              <a:rPr lang="es-ES" sz="2800" b="1" dirty="0" err="1">
                <a:latin typeface="Arial" charset="0"/>
                <a:cs typeface="Arial" charset="0"/>
              </a:rPr>
              <a:t>reduced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0/4</a:t>
            </a:r>
            <a:r>
              <a:rPr lang="es-MX" sz="2800" b="1" dirty="0">
                <a:latin typeface="Arial" charset="0"/>
                <a:cs typeface="Arial" charset="0"/>
              </a:rPr>
              <a:t>		0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>
                <a:latin typeface="Arial" charset="0"/>
                <a:cs typeface="Arial" charset="0"/>
              </a:rPr>
              <a:t>		</a:t>
            </a:r>
            <a:r>
              <a:rPr lang="es-ES" sz="2800" b="1" dirty="0">
                <a:latin typeface="Arial" charset="0"/>
                <a:cs typeface="Arial" charset="0"/>
              </a:rPr>
              <a:t>= normal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1/3</a:t>
            </a:r>
            <a:r>
              <a:rPr lang="es-MX" sz="2800" b="1" dirty="0">
                <a:latin typeface="Arial" charset="0"/>
                <a:cs typeface="Arial" charset="0"/>
              </a:rPr>
              <a:t>		0.333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MX" sz="3200" b="1" dirty="0"/>
              <a:t>Si (AG=Young &amp; AS=Yes) </a:t>
            </a:r>
            <a:r>
              <a:rPr lang="es-MX" sz="3200" b="1" dirty="0">
                <a:sym typeface="Symbol" pitchFamily="18" charset="2"/>
              </a:rPr>
              <a:t> </a:t>
            </a:r>
            <a:r>
              <a:rPr lang="es-MX" sz="3200" b="1" dirty="0" err="1"/>
              <a:t>Hard</a:t>
            </a:r>
            <a:endParaRPr lang="es-ES" sz="3200" b="1" dirty="0"/>
          </a:p>
          <a:p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DAE479-BFB6-4917-AEC3-EFACA13F8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05367"/>
            <a:ext cx="7154468" cy="2088232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FB03190C-11FC-4531-89C8-C76B3511869F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44888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9F40A-4253-4021-9084-6F90E862C6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No es una regla perfecta, ya que solo predice correctamente a 1 de las 3 instancias a las que se aplica.</a:t>
            </a:r>
          </a:p>
          <a:p>
            <a:r>
              <a:rPr lang="es-MX" dirty="0"/>
              <a:t> Se busca perfeccionarla agregando otro atributo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A3FDC-E294-4124-9F53-BC7738518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Si AG=Young &amp; AS=Yes </a:t>
            </a:r>
            <a:r>
              <a:rPr lang="es-MX" dirty="0">
                <a:sym typeface="Symbol" panose="05050102010706020507" pitchFamily="18" charset="2"/>
              </a:rPr>
              <a:t>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=</a:t>
            </a:r>
            <a:r>
              <a:rPr lang="es-MX" dirty="0" err="1">
                <a:sym typeface="Symbol" panose="05050102010706020507" pitchFamily="18" charset="2"/>
              </a:rPr>
              <a:t>Hard</a:t>
            </a:r>
            <a:endParaRPr lang="es-MX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770969-7182-4EA4-A83A-BF05FB260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001" y="3861048"/>
            <a:ext cx="7689998" cy="1296144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FB443EBB-D8C5-4EA8-8CF2-67F1936AE578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221866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tx1"/>
                </a:solidFill>
              </a:rPr>
              <a:t>Unidad de competencia I: </a:t>
            </a:r>
            <a:br>
              <a:rPr lang="es-MX" sz="3200" dirty="0">
                <a:solidFill>
                  <a:schemeClr val="tx1"/>
                </a:solidFill>
              </a:rPr>
            </a:br>
            <a:r>
              <a:rPr lang="es-MX" sz="3200" dirty="0">
                <a:solidFill>
                  <a:schemeClr val="tx1"/>
                </a:solidFill>
              </a:rPr>
              <a:t>Métodos para el tratamiento y Análisis de datos: Reglas de clasificación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20888"/>
            <a:ext cx="778720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Objetivo:</a:t>
            </a:r>
            <a:endParaRPr lang="es-MX" sz="3300" dirty="0">
              <a:solidFill>
                <a:srgbClr val="00B050"/>
              </a:solidFill>
            </a:endParaRPr>
          </a:p>
          <a:p>
            <a:r>
              <a:rPr lang="es-MX" dirty="0"/>
              <a:t>Presentar el algoritmo PRISM para obtener reglas de clasificación y su uso en el software WEKA</a:t>
            </a:r>
          </a:p>
          <a:p>
            <a:pPr marL="0" indent="0">
              <a:buNone/>
            </a:pPr>
            <a:r>
              <a:rPr lang="es-MX" sz="3300" b="1" dirty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/>
              <a:t>PRISM, WEKA.</a:t>
            </a:r>
          </a:p>
          <a:p>
            <a:endParaRPr lang="es-MX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470412EC-D584-4AC6-B5AE-3FDB172B5409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911882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9F40A-4253-4021-9084-6F90E862C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8157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s-MX" sz="3200" b="1" dirty="0"/>
              <a:t>Si ? </a:t>
            </a:r>
            <a:r>
              <a:rPr lang="es-MX" sz="3200" b="1" dirty="0">
                <a:sym typeface="Symbol" pitchFamily="18" charset="2"/>
              </a:rPr>
              <a:t> </a:t>
            </a:r>
            <a:r>
              <a:rPr lang="es-MX" sz="3200" b="1" dirty="0" err="1"/>
              <a:t>Hard</a:t>
            </a:r>
            <a:r>
              <a:rPr lang="es-MX" sz="3200" b="1" dirty="0"/>
              <a:t>                     p/t</a:t>
            </a:r>
          </a:p>
          <a:p>
            <a:pPr fontAlgn="b">
              <a:lnSpc>
                <a:spcPct val="90000"/>
              </a:lnSpc>
            </a:pPr>
            <a:r>
              <a:rPr lang="es-MX" sz="2800" b="1" dirty="0">
                <a:latin typeface="Arial" charset="0"/>
                <a:cs typeface="Arial" charset="0"/>
              </a:rPr>
              <a:t>SP</a:t>
            </a:r>
            <a:r>
              <a:rPr lang="es-ES" sz="2800" b="1" dirty="0">
                <a:latin typeface="Arial" charset="0"/>
                <a:cs typeface="Arial" charset="0"/>
              </a:rPr>
              <a:t> = </a:t>
            </a:r>
            <a:r>
              <a:rPr lang="es-ES" sz="2800" b="1" dirty="0" err="1">
                <a:latin typeface="Arial" charset="0"/>
                <a:cs typeface="Arial" charset="0"/>
              </a:rPr>
              <a:t>myope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0/1</a:t>
            </a:r>
            <a:r>
              <a:rPr lang="es-MX" sz="2800" b="1" dirty="0">
                <a:latin typeface="Arial" charset="0"/>
                <a:cs typeface="Arial" charset="0"/>
              </a:rPr>
              <a:t>		0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>
                <a:latin typeface="Arial" charset="0"/>
                <a:cs typeface="Arial" charset="0"/>
              </a:rPr>
              <a:t>		= </a:t>
            </a:r>
            <a:r>
              <a:rPr lang="es-ES" sz="2800" b="1" dirty="0" err="1">
                <a:latin typeface="Arial" charset="0"/>
                <a:cs typeface="Arial" charset="0"/>
              </a:rPr>
              <a:t>hypermetrope</a:t>
            </a:r>
            <a:r>
              <a:rPr lang="es-MX" sz="2800" b="1" dirty="0">
                <a:latin typeface="Arial" charset="0"/>
                <a:cs typeface="Arial" charset="0"/>
              </a:rPr>
              <a:t>		</a:t>
            </a:r>
            <a:r>
              <a:rPr lang="es-ES" sz="2800" b="1" dirty="0">
                <a:latin typeface="Arial" charset="0"/>
                <a:cs typeface="Arial" charset="0"/>
              </a:rPr>
              <a:t>1/2</a:t>
            </a:r>
            <a:r>
              <a:rPr lang="es-MX" sz="2800" b="1" dirty="0">
                <a:latin typeface="Arial" charset="0"/>
                <a:cs typeface="Arial" charset="0"/>
              </a:rPr>
              <a:t>		0.5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</a:pPr>
            <a:r>
              <a:rPr lang="es-MX" sz="2800" b="1" dirty="0">
                <a:latin typeface="Arial" charset="0"/>
                <a:cs typeface="Arial" charset="0"/>
              </a:rPr>
              <a:t>TP</a:t>
            </a:r>
            <a:r>
              <a:rPr lang="es-ES" sz="2800" b="1" dirty="0">
                <a:latin typeface="Arial" charset="0"/>
                <a:cs typeface="Arial" charset="0"/>
              </a:rPr>
              <a:t> = </a:t>
            </a:r>
            <a:r>
              <a:rPr lang="es-ES" sz="2800" b="1" dirty="0" err="1">
                <a:latin typeface="Arial" charset="0"/>
                <a:cs typeface="Arial" charset="0"/>
              </a:rPr>
              <a:t>reduced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0/2</a:t>
            </a:r>
            <a:r>
              <a:rPr lang="es-MX" sz="2800" b="1" dirty="0">
                <a:latin typeface="Arial" charset="0"/>
                <a:cs typeface="Arial" charset="0"/>
              </a:rPr>
              <a:t>		0</a:t>
            </a:r>
            <a:endParaRPr lang="es-ES" sz="2800" b="1" dirty="0">
              <a:latin typeface="Arial" charset="0"/>
              <a:cs typeface="Arial" charset="0"/>
            </a:endParaRPr>
          </a:p>
          <a:p>
            <a:pPr fontAlgn="b">
              <a:lnSpc>
                <a:spcPct val="90000"/>
              </a:lnSpc>
              <a:buFont typeface="Monotype Sorts" pitchFamily="2" charset="2"/>
              <a:buNone/>
            </a:pPr>
            <a:r>
              <a:rPr lang="es-MX" sz="2800" b="1" dirty="0">
                <a:latin typeface="Arial" charset="0"/>
                <a:cs typeface="Arial" charset="0"/>
              </a:rPr>
              <a:t>		</a:t>
            </a:r>
            <a:r>
              <a:rPr lang="es-ES" sz="2800" b="1" dirty="0">
                <a:latin typeface="Arial" charset="0"/>
                <a:cs typeface="Arial" charset="0"/>
              </a:rPr>
              <a:t>= normal</a:t>
            </a:r>
            <a:r>
              <a:rPr lang="es-MX" sz="2800" b="1" dirty="0">
                <a:latin typeface="Arial" charset="0"/>
                <a:cs typeface="Arial" charset="0"/>
              </a:rPr>
              <a:t>			</a:t>
            </a:r>
            <a:r>
              <a:rPr lang="es-ES" sz="2800" b="1" dirty="0">
                <a:latin typeface="Arial" charset="0"/>
                <a:cs typeface="Arial" charset="0"/>
              </a:rPr>
              <a:t>1/1</a:t>
            </a:r>
            <a:r>
              <a:rPr lang="es-MX" sz="2800" b="1" dirty="0">
                <a:latin typeface="Arial" charset="0"/>
                <a:cs typeface="Arial" charset="0"/>
              </a:rPr>
              <a:t>		1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endParaRPr lang="es-MX" sz="3200" b="1" dirty="0"/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MX" sz="3200" b="1" dirty="0"/>
              <a:t>Si (AG=Young &amp; AS=Yes &amp; TP=Normal)</a:t>
            </a: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MX" sz="3200" b="1" dirty="0"/>
              <a:t> </a:t>
            </a:r>
            <a:r>
              <a:rPr lang="es-MX" sz="3200" b="1" dirty="0">
                <a:sym typeface="Symbol" pitchFamily="18" charset="2"/>
              </a:rPr>
              <a:t> </a:t>
            </a:r>
            <a:r>
              <a:rPr lang="es-MX" sz="3200" b="1" dirty="0" err="1"/>
              <a:t>Hard</a:t>
            </a:r>
            <a:endParaRPr lang="es-ES" sz="3200" b="1" dirty="0"/>
          </a:p>
          <a:p>
            <a:endParaRPr lang="es-MX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8403F-5DE6-4684-BABD-9ED049F04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240" y="405367"/>
            <a:ext cx="6911520" cy="1164932"/>
          </a:xfrm>
          <a:prstGeom prst="rect">
            <a:avLst/>
          </a:prstGeom>
        </p:spPr>
      </p:pic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7FB70763-87F2-4B8D-AC6C-95F3946FA374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626501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F4708E-AC43-4FD1-A7ED-B54110C1C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84784"/>
            <a:ext cx="3970785" cy="4525963"/>
          </a:xfrm>
        </p:spPr>
        <p:txBody>
          <a:bodyPr>
            <a:normAutofit/>
          </a:bodyPr>
          <a:lstStyle/>
          <a:p>
            <a:r>
              <a:rPr lang="es-MX" sz="2800" dirty="0"/>
              <a:t>La regla es perfecta</a:t>
            </a:r>
          </a:p>
          <a:p>
            <a:r>
              <a:rPr lang="es-MX" sz="2800" dirty="0"/>
              <a:t>Se eliminan las instancias que cubre la regla</a:t>
            </a:r>
          </a:p>
          <a:p>
            <a:r>
              <a:rPr lang="es-MX" sz="2800" dirty="0"/>
              <a:t>Ya no hay mas ejemplos de la regla.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FD2A1F9-4D4F-47CE-8530-3AAD287C9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Si AG=</a:t>
            </a:r>
            <a:r>
              <a:rPr lang="es-MX" dirty="0" err="1"/>
              <a:t>young</a:t>
            </a:r>
            <a:r>
              <a:rPr lang="es-MX" dirty="0"/>
              <a:t> &amp; AS=yes &amp; TP=normal </a:t>
            </a:r>
            <a:r>
              <a:rPr lang="es-MX" dirty="0">
                <a:sym typeface="Symbol" panose="05050102010706020507" pitchFamily="18" charset="2"/>
              </a:rPr>
              <a:t> </a:t>
            </a:r>
            <a:r>
              <a:rPr lang="es-MX" dirty="0" err="1">
                <a:sym typeface="Symbol" panose="05050102010706020507" pitchFamily="18" charset="2"/>
              </a:rPr>
              <a:t>Lenses</a:t>
            </a:r>
            <a:r>
              <a:rPr lang="es-MX" dirty="0">
                <a:sym typeface="Symbol" panose="05050102010706020507" pitchFamily="18" charset="2"/>
              </a:rPr>
              <a:t> = HARD</a:t>
            </a:r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724C82-28CC-4080-8BD3-BF925E288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971" y="1628800"/>
            <a:ext cx="4424153" cy="4019438"/>
          </a:xfrm>
          <a:prstGeom prst="rect">
            <a:avLst/>
          </a:prstGeom>
        </p:spPr>
      </p:pic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5C255AB6-9156-4450-BAA4-FD762A0267E7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310655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Reglas para </a:t>
            </a:r>
            <a:r>
              <a:rPr lang="es-MX" dirty="0" err="1"/>
              <a:t>Lenses</a:t>
            </a:r>
            <a:r>
              <a:rPr lang="es-MX" dirty="0"/>
              <a:t>=</a:t>
            </a:r>
            <a:r>
              <a:rPr lang="es-MX" dirty="0" err="1"/>
              <a:t>Hard</a:t>
            </a:r>
            <a:endParaRPr lang="es-ES" dirty="0"/>
          </a:p>
        </p:txBody>
      </p:sp>
      <p:sp>
        <p:nvSpPr>
          <p:cNvPr id="808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err="1"/>
              <a:t>If</a:t>
            </a:r>
            <a:r>
              <a:rPr lang="es-MX" dirty="0"/>
              <a:t> (</a:t>
            </a:r>
            <a:r>
              <a:rPr lang="es-MX" dirty="0" err="1"/>
              <a:t>Astigmatism</a:t>
            </a:r>
            <a:r>
              <a:rPr lang="es-MX" dirty="0"/>
              <a:t> = Yes) &amp; </a:t>
            </a:r>
          </a:p>
          <a:p>
            <a:pPr marL="109728" indent="0">
              <a:buNone/>
            </a:pPr>
            <a:r>
              <a:rPr lang="es-MX" dirty="0"/>
              <a:t>      (</a:t>
            </a:r>
            <a:r>
              <a:rPr lang="es-MX" dirty="0" err="1"/>
              <a:t>Tear</a:t>
            </a:r>
            <a:r>
              <a:rPr lang="es-MX" dirty="0"/>
              <a:t> </a:t>
            </a:r>
            <a:r>
              <a:rPr lang="es-MX" dirty="0" err="1"/>
              <a:t>Production</a:t>
            </a:r>
            <a:r>
              <a:rPr lang="es-MX" dirty="0"/>
              <a:t> = Normal) &amp;</a:t>
            </a:r>
          </a:p>
          <a:p>
            <a:pPr>
              <a:buFont typeface="Monotype Sorts" pitchFamily="2" charset="2"/>
              <a:buNone/>
            </a:pPr>
            <a:r>
              <a:rPr lang="es-MX" dirty="0"/>
              <a:t>	    (</a:t>
            </a:r>
            <a:r>
              <a:rPr lang="es-MX" dirty="0" err="1"/>
              <a:t>Spectacle</a:t>
            </a:r>
            <a:r>
              <a:rPr lang="es-MX" dirty="0"/>
              <a:t> </a:t>
            </a:r>
            <a:r>
              <a:rPr lang="es-MX" dirty="0" err="1"/>
              <a:t>Prescription</a:t>
            </a:r>
            <a:r>
              <a:rPr lang="es-MX" dirty="0"/>
              <a:t> = </a:t>
            </a:r>
            <a:r>
              <a:rPr lang="es-MX" dirty="0" err="1"/>
              <a:t>Myope</a:t>
            </a:r>
            <a:r>
              <a:rPr lang="es-MX" dirty="0"/>
              <a:t>) </a:t>
            </a:r>
            <a:r>
              <a:rPr lang="es-MX" b="1" dirty="0">
                <a:sym typeface="Symbol" pitchFamily="18" charset="2"/>
              </a:rPr>
              <a:t> </a:t>
            </a:r>
            <a:r>
              <a:rPr lang="es-MX" dirty="0">
                <a:sym typeface="Symbol" pitchFamily="18" charset="2"/>
              </a:rPr>
              <a:t>HARD</a:t>
            </a:r>
          </a:p>
          <a:p>
            <a:pPr>
              <a:buFont typeface="Monotype Sorts" pitchFamily="2" charset="2"/>
              <a:buNone/>
            </a:pPr>
            <a:endParaRPr lang="es-MX" dirty="0">
              <a:sym typeface="Symbol" pitchFamily="18" charset="2"/>
            </a:endParaRPr>
          </a:p>
          <a:p>
            <a:r>
              <a:rPr lang="es-MX" dirty="0" err="1"/>
              <a:t>If</a:t>
            </a:r>
            <a:r>
              <a:rPr lang="es-MX" dirty="0"/>
              <a:t> (Age = Young) &amp; </a:t>
            </a:r>
          </a:p>
          <a:p>
            <a:pPr marL="109728" indent="0">
              <a:buNone/>
            </a:pPr>
            <a:r>
              <a:rPr lang="es-MX" dirty="0"/>
              <a:t>      (</a:t>
            </a:r>
            <a:r>
              <a:rPr lang="es-MX" dirty="0" err="1"/>
              <a:t>Astigmatism</a:t>
            </a:r>
            <a:r>
              <a:rPr lang="es-MX" dirty="0"/>
              <a:t> = Yes) &amp;</a:t>
            </a:r>
          </a:p>
          <a:p>
            <a:pPr>
              <a:buFont typeface="Monotype Sorts" pitchFamily="2" charset="2"/>
              <a:buNone/>
            </a:pPr>
            <a:r>
              <a:rPr lang="es-MX" dirty="0"/>
              <a:t>	    (</a:t>
            </a:r>
            <a:r>
              <a:rPr lang="es-MX" dirty="0" err="1"/>
              <a:t>Tear</a:t>
            </a:r>
            <a:r>
              <a:rPr lang="es-MX" dirty="0"/>
              <a:t> </a:t>
            </a:r>
            <a:r>
              <a:rPr lang="es-MX" dirty="0" err="1"/>
              <a:t>Production</a:t>
            </a:r>
            <a:r>
              <a:rPr lang="es-MX" dirty="0"/>
              <a:t> = Normal)   </a:t>
            </a:r>
            <a:r>
              <a:rPr lang="es-MX" b="1" dirty="0">
                <a:sym typeface="Symbol" pitchFamily="18" charset="2"/>
              </a:rPr>
              <a:t>   </a:t>
            </a:r>
            <a:r>
              <a:rPr lang="es-MX" dirty="0">
                <a:sym typeface="Symbol" pitchFamily="18" charset="2"/>
              </a:rPr>
              <a:t>HARD</a:t>
            </a:r>
            <a:endParaRPr lang="es-ES" dirty="0">
              <a:sym typeface="Symbol" pitchFamily="18" charset="2"/>
            </a:endParaRPr>
          </a:p>
          <a:p>
            <a:pPr>
              <a:buFont typeface="Monotype Sorts" pitchFamily="2" charset="2"/>
              <a:buNone/>
            </a:pPr>
            <a:endParaRPr lang="es-ES" dirty="0">
              <a:sym typeface="Symbol" pitchFamily="18" charset="2"/>
            </a:endParaRP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181A62F7-EFB5-402A-A600-E185565505AB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AA9B9E-BC9F-448F-808D-AAC4D5AFD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Obtener las reglas para las clases</a:t>
            </a:r>
          </a:p>
          <a:p>
            <a:pPr lvl="1"/>
            <a:r>
              <a:rPr lang="es-MX" dirty="0" err="1"/>
              <a:t>None</a:t>
            </a:r>
            <a:endParaRPr lang="es-MX" dirty="0"/>
          </a:p>
          <a:p>
            <a:pPr lvl="1"/>
            <a:r>
              <a:rPr lang="es-MX" dirty="0" err="1"/>
              <a:t>Soft</a:t>
            </a:r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BDCCB-3D4B-410C-ADDC-6987AD4DF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90881F5A-6B9E-468E-8FCD-5699FE1C6B15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618964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8BCE6-A16C-4C89-84B5-75414C71B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una software libre para Minería de Datos desarrollado en la universidad de </a:t>
            </a:r>
            <a:r>
              <a:rPr lang="es-MX" dirty="0" err="1"/>
              <a:t>Waikato</a:t>
            </a:r>
            <a:r>
              <a:rPr lang="es-MX" dirty="0"/>
              <a:t> en Nueva Zelanda.</a:t>
            </a:r>
          </a:p>
          <a:p>
            <a:r>
              <a:rPr lang="es-MX" dirty="0"/>
              <a:t>Programado en Lenguaje JAVA</a:t>
            </a:r>
          </a:p>
          <a:p>
            <a:r>
              <a:rPr lang="es-MX" dirty="0"/>
              <a:t>Se puede obtener de la página</a:t>
            </a:r>
          </a:p>
          <a:p>
            <a:pPr marL="109728" indent="0">
              <a:buNone/>
            </a:pPr>
            <a:r>
              <a:rPr lang="es-MX" dirty="0"/>
              <a:t>   http://www.cs.waikato.ac.nz/ml/weka/</a:t>
            </a:r>
          </a:p>
          <a:p>
            <a:endParaRPr lang="es-MX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60A317-CF15-45EF-92A1-FFA2A369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DBC012-C2E2-42E4-B837-3139CB292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4210358"/>
            <a:ext cx="340995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95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ADAF2-AE91-48E4-B152-EADC3E4E3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3754761" cy="4525963"/>
          </a:xfrm>
        </p:spPr>
        <p:txBody>
          <a:bodyPr/>
          <a:lstStyle/>
          <a:p>
            <a:r>
              <a:rPr lang="es-MX" dirty="0"/>
              <a:t>Para iniciar dar clic en Explorer</a:t>
            </a:r>
          </a:p>
          <a:p>
            <a:endParaRPr lang="es-MX" dirty="0"/>
          </a:p>
          <a:p>
            <a:r>
              <a:rPr lang="es-MX" dirty="0"/>
              <a:t>Se abre la siguiente ventana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27C7F7-329C-4DA3-A47C-96DF78F3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F575EB-17E2-465B-B825-B90434354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74638"/>
            <a:ext cx="3400425" cy="23050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2CE536-AF2E-4714-8284-42446D7D6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999" y="2708919"/>
            <a:ext cx="4421698" cy="3262181"/>
          </a:xfrm>
          <a:prstGeom prst="rect">
            <a:avLst/>
          </a:prstGeom>
        </p:spPr>
      </p:pic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52717D17-6ED9-4A05-A3F3-DE8125100E31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403296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E8BD97-FA96-466C-AD19-B01A28F74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27325"/>
          </a:xfrm>
        </p:spPr>
        <p:txBody>
          <a:bodyPr/>
          <a:lstStyle/>
          <a:p>
            <a:r>
              <a:rPr lang="es-MX" dirty="0"/>
              <a:t>La única ventana activa es </a:t>
            </a:r>
            <a:r>
              <a:rPr lang="es-MX" dirty="0" err="1"/>
              <a:t>Preprocess</a:t>
            </a:r>
            <a:r>
              <a:rPr lang="es-MX" dirty="0"/>
              <a:t>, aquí usando Open File elegiremos el archivo con los datos a trabajar.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El archivo es </a:t>
            </a:r>
            <a:r>
              <a:rPr lang="es-MX" dirty="0" err="1"/>
              <a:t>contact-lenses</a:t>
            </a:r>
            <a:r>
              <a:rPr lang="es-MX" dirty="0"/>
              <a:t>, está en el directorio donde se instaló </a:t>
            </a:r>
            <a:r>
              <a:rPr lang="es-MX" dirty="0" err="1"/>
              <a:t>Weka</a:t>
            </a:r>
            <a:r>
              <a:rPr lang="es-MX" dirty="0"/>
              <a:t>, en la carpeta data.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165FC7-C86E-45B3-8887-100EF3620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6104"/>
          </a:xfrm>
        </p:spPr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F55A05-16E5-4C0A-8699-F6DF6D3756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802"/>
          <a:stretch/>
        </p:blipFill>
        <p:spPr>
          <a:xfrm>
            <a:off x="1259632" y="2135853"/>
            <a:ext cx="6962601" cy="2586293"/>
          </a:xfrm>
          <a:prstGeom prst="rect">
            <a:avLst/>
          </a:prstGeom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96BEA49B-C0E0-4F68-95CA-E8B7AC29180A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324234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5D0F3E-2FC8-4342-B818-4F96DCBD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734077"/>
          </a:xfrm>
        </p:spPr>
        <p:txBody>
          <a:bodyPr>
            <a:normAutofit/>
          </a:bodyPr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EE884C-944E-4A41-9397-4167CF0B8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908720"/>
            <a:ext cx="7002735" cy="5150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F000AA-0E1F-430F-9BC2-CE35C8106AA4}"/>
              </a:ext>
            </a:extLst>
          </p:cNvPr>
          <p:cNvSpPr txBox="1"/>
          <p:nvPr/>
        </p:nvSpPr>
        <p:spPr>
          <a:xfrm>
            <a:off x="251521" y="1412776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Relación y número de instancias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322912F-9CD3-40C9-8AD1-11DCBE8B9E8A}"/>
              </a:ext>
            </a:extLst>
          </p:cNvPr>
          <p:cNvSpPr/>
          <p:nvPr/>
        </p:nvSpPr>
        <p:spPr>
          <a:xfrm>
            <a:off x="1907704" y="2204864"/>
            <a:ext cx="1414170" cy="46166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802001-6E76-4A6A-B891-0B400569714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475656" y="1988840"/>
            <a:ext cx="639148" cy="2836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id="{1B530BB3-4D62-44AE-AACD-2457548C6897}"/>
              </a:ext>
            </a:extLst>
          </p:cNvPr>
          <p:cNvSpPr/>
          <p:nvPr/>
        </p:nvSpPr>
        <p:spPr>
          <a:xfrm>
            <a:off x="1475657" y="3268435"/>
            <a:ext cx="912016" cy="86385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A12934-F641-4B78-A42E-CC9A3714F387}"/>
              </a:ext>
            </a:extLst>
          </p:cNvPr>
          <p:cNvSpPr txBox="1"/>
          <p:nvPr/>
        </p:nvSpPr>
        <p:spPr>
          <a:xfrm>
            <a:off x="35496" y="3254787"/>
            <a:ext cx="1713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Atributos 1 a 4</a:t>
            </a:r>
          </a:p>
          <a:p>
            <a:r>
              <a:rPr lang="es-MX" sz="2000" dirty="0"/>
              <a:t>Clase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774633-A6E5-4431-8033-6BA7FF2A307E}"/>
              </a:ext>
            </a:extLst>
          </p:cNvPr>
          <p:cNvSpPr txBox="1"/>
          <p:nvPr/>
        </p:nvSpPr>
        <p:spPr>
          <a:xfrm>
            <a:off x="5291288" y="220578"/>
            <a:ext cx="2737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Valores del atributo edad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2D94D6B-8ACE-4DC2-AD72-48A4CA19548B}"/>
              </a:ext>
            </a:extLst>
          </p:cNvPr>
          <p:cNvSpPr/>
          <p:nvPr/>
        </p:nvSpPr>
        <p:spPr>
          <a:xfrm>
            <a:off x="5364088" y="2132856"/>
            <a:ext cx="3483408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859C4C-67B8-486F-A021-576EF0C257C3}"/>
              </a:ext>
            </a:extLst>
          </p:cNvPr>
          <p:cNvCxnSpPr>
            <a:cxnSpLocks/>
          </p:cNvCxnSpPr>
          <p:nvPr/>
        </p:nvCxnSpPr>
        <p:spPr>
          <a:xfrm flipH="1">
            <a:off x="6823241" y="620688"/>
            <a:ext cx="1" cy="15205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4 Marcador de pie de página">
            <a:extLst>
              <a:ext uri="{FF2B5EF4-FFF2-40B4-BE49-F238E27FC236}">
                <a16:creationId xmlns:a16="http://schemas.microsoft.com/office/drawing/2014/main" id="{21E56657-D64C-47CA-B592-78F476614FAE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71543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8D740D-FEAC-4AE1-802E-1876E5FFA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79301"/>
            <a:ext cx="5083256" cy="4525963"/>
          </a:xfrm>
        </p:spPr>
        <p:txBody>
          <a:bodyPr/>
          <a:lstStyle/>
          <a:p>
            <a:r>
              <a:rPr lang="es-MX" dirty="0"/>
              <a:t>Una vez cargados los datos, se procede a la pestaña </a:t>
            </a:r>
            <a:r>
              <a:rPr lang="es-MX" dirty="0" err="1"/>
              <a:t>Classify</a:t>
            </a:r>
            <a:r>
              <a:rPr lang="es-MX" dirty="0"/>
              <a:t> para elegir (</a:t>
            </a:r>
            <a:r>
              <a:rPr lang="es-MX" i="1" dirty="0" err="1"/>
              <a:t>Choose</a:t>
            </a:r>
            <a:r>
              <a:rPr lang="es-MX" dirty="0"/>
              <a:t>) el método a utilizar, en este caso, un método de reglas (rules) que es </a:t>
            </a:r>
            <a:r>
              <a:rPr lang="es-MX" dirty="0" err="1"/>
              <a:t>Prism</a:t>
            </a:r>
            <a:r>
              <a:rPr lang="es-MX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C9B0CF-585B-4CCD-A6F1-1EE744AFA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721BCA3-C43F-475D-B078-1C9D8CD4820E}"/>
              </a:ext>
            </a:extLst>
          </p:cNvPr>
          <p:cNvGrpSpPr/>
          <p:nvPr/>
        </p:nvGrpSpPr>
        <p:grpSpPr>
          <a:xfrm>
            <a:off x="611560" y="4343968"/>
            <a:ext cx="4608512" cy="1317280"/>
            <a:chOff x="755576" y="3068960"/>
            <a:chExt cx="4608512" cy="13172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93C0BD4-FCFC-4E80-8555-879D0CA8B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576" y="3068960"/>
              <a:ext cx="4608512" cy="131728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7AA14C8-3E9B-41E6-B6A8-E27106860C84}"/>
                </a:ext>
              </a:extLst>
            </p:cNvPr>
            <p:cNvSpPr/>
            <p:nvPr/>
          </p:nvSpPr>
          <p:spPr>
            <a:xfrm>
              <a:off x="1547664" y="3356992"/>
              <a:ext cx="648072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BC8EA78-F48F-41DF-9F5D-CB61F65863EF}"/>
                </a:ext>
              </a:extLst>
            </p:cNvPr>
            <p:cNvSpPr/>
            <p:nvPr/>
          </p:nvSpPr>
          <p:spPr>
            <a:xfrm>
              <a:off x="1043608" y="3924738"/>
              <a:ext cx="720080" cy="36835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E68520D-F057-4680-A7A0-4440CD869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816" y="444558"/>
            <a:ext cx="2813187" cy="590414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7BE39E6-2CFA-49DC-B3C6-E2AFAB35007E}"/>
              </a:ext>
            </a:extLst>
          </p:cNvPr>
          <p:cNvSpPr/>
          <p:nvPr/>
        </p:nvSpPr>
        <p:spPr>
          <a:xfrm>
            <a:off x="6444208" y="3108598"/>
            <a:ext cx="936104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DB7E821-6320-4E45-AF8E-11EE244FF703}"/>
              </a:ext>
            </a:extLst>
          </p:cNvPr>
          <p:cNvSpPr/>
          <p:nvPr/>
        </p:nvSpPr>
        <p:spPr>
          <a:xfrm>
            <a:off x="6912260" y="5229200"/>
            <a:ext cx="72008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4 Marcador de pie de página">
            <a:extLst>
              <a:ext uri="{FF2B5EF4-FFF2-40B4-BE49-F238E27FC236}">
                <a16:creationId xmlns:a16="http://schemas.microsoft.com/office/drawing/2014/main" id="{A01DE027-8A1E-40A3-839D-7610102677AC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52977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DC19FD-E17B-495B-94F9-D5FF39991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es-MX" dirty="0"/>
              <a:t>Una vez seleccionado, se elige la opción de utilizar todo el conjunto de entrenamiento(Use training set) y se inicia el proceso (</a:t>
            </a:r>
            <a:r>
              <a:rPr lang="es-MX" dirty="0" err="1"/>
              <a:t>Start</a:t>
            </a:r>
            <a:r>
              <a:rPr lang="es-MX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C469F6-A6C8-4207-A7E0-52FA04F0E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WEKA-PRISM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F866C6-E477-46B0-A7E3-CD2A86B13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572964"/>
            <a:ext cx="3376867" cy="3712071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9BB22DD-8DBA-4576-B7B1-3F7A446EBB1E}"/>
              </a:ext>
            </a:extLst>
          </p:cNvPr>
          <p:cNvSpPr/>
          <p:nvPr/>
        </p:nvSpPr>
        <p:spPr>
          <a:xfrm>
            <a:off x="4788024" y="4797152"/>
            <a:ext cx="1728192" cy="4878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CC5B9DE-FFB2-405A-8807-1B301F54C694}"/>
              </a:ext>
            </a:extLst>
          </p:cNvPr>
          <p:cNvSpPr/>
          <p:nvPr/>
        </p:nvSpPr>
        <p:spPr>
          <a:xfrm>
            <a:off x="4788024" y="2337570"/>
            <a:ext cx="1440160" cy="8033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B7ABB377-6FC8-4717-B8D7-8358B497D6E2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013455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La clasificación es una tarea que consiste en determinar la clase a la que un objeto o individuo pertenece, basándose en sus características.</a:t>
            </a:r>
          </a:p>
          <a:p>
            <a:pPr algn="just"/>
            <a:endParaRPr lang="es-MX" dirty="0"/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6A2E24-2C69-47FE-A2B1-DEFDFB0E6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068960"/>
            <a:ext cx="2880320" cy="3345826"/>
          </a:xfrm>
          <a:prstGeom prst="rect">
            <a:avLst/>
          </a:prstGeom>
        </p:spPr>
      </p:pic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BE49B8D1-872B-4E69-B8FA-4AF740C72BD3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5019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9FB657-7590-4B12-9021-0BA813530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s-MX" dirty="0"/>
              <a:t>En la salida, se informa el método utilizado, y la información de los datos. Siempre el último atributo es la clase.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90D8F1-719E-469B-B754-7A92A7197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EC7795-3C74-4785-ACEF-A90E46B82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414" y="2636912"/>
            <a:ext cx="4267826" cy="34746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11A3C77E-FA97-4434-815E-5831871F656A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314375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18224-F0D1-4094-B4B8-AE4B71CCA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3106688" cy="4525963"/>
          </a:xfrm>
        </p:spPr>
        <p:txBody>
          <a:bodyPr/>
          <a:lstStyle/>
          <a:p>
            <a:r>
              <a:rPr lang="es-MX" dirty="0"/>
              <a:t>Se muestran las reglas de cada clase.</a:t>
            </a:r>
          </a:p>
          <a:p>
            <a:r>
              <a:rPr lang="es-MX" dirty="0"/>
              <a:t>Entre ellas se encuentran las que se ejemplificaron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7C2109-41D5-4D79-B722-524B642A7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WEKA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CFE59A-A4CA-43E7-8091-E27C290F7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548241"/>
            <a:ext cx="4584725" cy="60351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EADFBEA-E3DB-4667-88D8-570439DB6326}"/>
              </a:ext>
            </a:extLst>
          </p:cNvPr>
          <p:cNvSpPr/>
          <p:nvPr/>
        </p:nvSpPr>
        <p:spPr>
          <a:xfrm>
            <a:off x="3923928" y="2996952"/>
            <a:ext cx="3960440" cy="576064"/>
          </a:xfrm>
          <a:prstGeom prst="rect">
            <a:avLst/>
          </a:pr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1DB92C-0153-4E51-8E19-3890A9632B97}"/>
              </a:ext>
            </a:extLst>
          </p:cNvPr>
          <p:cNvSpPr/>
          <p:nvPr/>
        </p:nvSpPr>
        <p:spPr>
          <a:xfrm>
            <a:off x="3923928" y="3645024"/>
            <a:ext cx="3960440" cy="576064"/>
          </a:xfrm>
          <a:prstGeom prst="rect">
            <a:avLst/>
          </a:prstGeom>
          <a:noFill/>
          <a:ln w="127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201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84784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/>
              <a:t>Witten</a:t>
            </a:r>
            <a:r>
              <a:rPr lang="es-MX" dirty="0"/>
              <a:t> I, &amp; Frank E. Data </a:t>
            </a:r>
            <a:r>
              <a:rPr lang="es-MX" dirty="0" err="1"/>
              <a:t>Mining</a:t>
            </a:r>
            <a:r>
              <a:rPr lang="es-MX" dirty="0"/>
              <a:t>: </a:t>
            </a:r>
            <a:r>
              <a:rPr lang="es-MX" dirty="0" err="1"/>
              <a:t>Practical</a:t>
            </a:r>
            <a:r>
              <a:rPr lang="es-MX" dirty="0"/>
              <a:t> Machine </a:t>
            </a:r>
            <a:r>
              <a:rPr lang="es-MX" dirty="0" err="1"/>
              <a:t>Learning</a:t>
            </a:r>
            <a:r>
              <a:rPr lang="es-MX" dirty="0"/>
              <a:t> Tools and </a:t>
            </a:r>
            <a:r>
              <a:rPr lang="es-MX" dirty="0" err="1"/>
              <a:t>Technical</a:t>
            </a:r>
            <a:r>
              <a:rPr lang="es-MX" dirty="0"/>
              <a:t> </a:t>
            </a:r>
            <a:r>
              <a:rPr lang="es-MX" dirty="0" err="1"/>
              <a:t>with</a:t>
            </a:r>
            <a:r>
              <a:rPr lang="es-MX" dirty="0"/>
              <a:t> Java </a:t>
            </a:r>
            <a:r>
              <a:rPr lang="es-MX" dirty="0" err="1"/>
              <a:t>implementations</a:t>
            </a:r>
            <a:r>
              <a:rPr lang="es-MX" dirty="0"/>
              <a:t>. Morgan </a:t>
            </a:r>
            <a:r>
              <a:rPr lang="es-MX" dirty="0" err="1"/>
              <a:t>Kaufmann</a:t>
            </a:r>
            <a:r>
              <a:rPr lang="es-MX" dirty="0"/>
              <a:t> 2005. </a:t>
            </a:r>
          </a:p>
          <a:p>
            <a:endParaRPr lang="es-ES" dirty="0"/>
          </a:p>
          <a:p>
            <a:r>
              <a:rPr lang="es-MX" dirty="0" err="1"/>
              <a:t>Orallo</a:t>
            </a:r>
            <a:r>
              <a:rPr lang="es-MX" dirty="0"/>
              <a:t> Hernández J; Ramírez Quintana M; Ferri Ramírez C. Introducción a la Minería de Datos. Pearson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401E0DE-F3CD-4D4A-8C04-609AB7B743C4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88252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3501" y="1413237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/>
              <a:t>Pawet</a:t>
            </a:r>
            <a:r>
              <a:rPr lang="es-MX" dirty="0"/>
              <a:t> </a:t>
            </a:r>
            <a:r>
              <a:rPr lang="es-MX" dirty="0" err="1"/>
              <a:t>Cichosz</a:t>
            </a:r>
            <a:r>
              <a:rPr lang="es-MX" dirty="0"/>
              <a:t>; Data </a:t>
            </a:r>
            <a:r>
              <a:rPr lang="es-MX" dirty="0" err="1"/>
              <a:t>Mining</a:t>
            </a:r>
            <a:r>
              <a:rPr lang="es-MX" dirty="0"/>
              <a:t> </a:t>
            </a:r>
            <a:r>
              <a:rPr lang="es-MX" dirty="0" err="1"/>
              <a:t>Algorithms</a:t>
            </a:r>
            <a:r>
              <a:rPr lang="es-MX" dirty="0"/>
              <a:t> </a:t>
            </a:r>
            <a:r>
              <a:rPr lang="es-MX" dirty="0" err="1"/>
              <a:t>explained</a:t>
            </a:r>
            <a:r>
              <a:rPr lang="es-MX" dirty="0"/>
              <a:t> </a:t>
            </a:r>
            <a:r>
              <a:rPr lang="es-MX" dirty="0" err="1"/>
              <a:t>using</a:t>
            </a:r>
            <a:r>
              <a:rPr lang="es-MX" dirty="0"/>
              <a:t> R. </a:t>
            </a:r>
            <a:r>
              <a:rPr lang="es-MX" dirty="0" err="1"/>
              <a:t>Wiley</a:t>
            </a:r>
            <a:r>
              <a:rPr lang="es-MX" dirty="0"/>
              <a:t> 2015. </a:t>
            </a:r>
          </a:p>
          <a:p>
            <a:r>
              <a:rPr lang="es-MX" dirty="0"/>
              <a:t>Richard J. </a:t>
            </a:r>
            <a:r>
              <a:rPr lang="es-MX" dirty="0" err="1"/>
              <a:t>Roiger</a:t>
            </a:r>
            <a:r>
              <a:rPr lang="es-MX" dirty="0"/>
              <a:t> and Michael W. </a:t>
            </a:r>
            <a:r>
              <a:rPr lang="es-MX" dirty="0" err="1"/>
              <a:t>Geatz</a:t>
            </a:r>
            <a:r>
              <a:rPr lang="es-MX" dirty="0"/>
              <a:t>. Data </a:t>
            </a:r>
            <a:r>
              <a:rPr lang="es-MX" dirty="0" err="1"/>
              <a:t>Mining</a:t>
            </a:r>
            <a:r>
              <a:rPr lang="es-MX" dirty="0"/>
              <a:t>: A tutorial – </a:t>
            </a:r>
            <a:r>
              <a:rPr lang="es-MX" dirty="0" err="1"/>
              <a:t>based</a:t>
            </a:r>
            <a:r>
              <a:rPr lang="es-MX" dirty="0"/>
              <a:t> primer. Addison Wesley 2003.</a:t>
            </a:r>
          </a:p>
          <a:p>
            <a:r>
              <a:rPr lang="es-MX" dirty="0"/>
              <a:t>http://www.scielo.br/scielo.php?script=sci_arttext&amp;pid=S1807-17752013000200389</a:t>
            </a:r>
          </a:p>
          <a:p>
            <a:r>
              <a:rPr lang="es-MX" dirty="0"/>
              <a:t>http://www.cs.waikato.ac.nz/ml/weka/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1D86E408-F87C-426E-A96E-E1E83DE0E176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3191764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84176"/>
            <a:ext cx="8064896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/>
              <a:t>Este Material sirve para</a:t>
            </a:r>
            <a:r>
              <a:rPr lang="es-MX" dirty="0"/>
              <a:t>:</a:t>
            </a:r>
          </a:p>
          <a:p>
            <a:pPr lvl="1"/>
            <a:r>
              <a:rPr lang="es-MX" sz="2800" dirty="0"/>
              <a:t>Explicar en qué consiste la tarea de clasificación.</a:t>
            </a:r>
          </a:p>
          <a:p>
            <a:pPr lvl="1"/>
            <a:r>
              <a:rPr lang="es-MX" sz="2800" dirty="0"/>
              <a:t>Presentan el algoritmo PRISM</a:t>
            </a:r>
          </a:p>
          <a:p>
            <a:pPr lvl="1"/>
            <a:r>
              <a:rPr lang="es-MX" sz="2800" dirty="0"/>
              <a:t>Ilustrar el método con un ejemplo</a:t>
            </a:r>
          </a:p>
          <a:p>
            <a:pPr lvl="1"/>
            <a:r>
              <a:rPr lang="es-MX" sz="2800" dirty="0"/>
              <a:t>Uso del software WEKA</a:t>
            </a:r>
          </a:p>
          <a:p>
            <a:pPr lvl="1"/>
            <a:endParaRPr lang="es-MX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5E79D3D2-8C41-457F-BA0C-37F9D9DD88B5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819399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/>
              <a:t>Las diapositivas deben verse en orden, y deben revisarse aproximadamente en 6 horas</a:t>
            </a:r>
            <a:r>
              <a:rPr lang="es-MX" dirty="0">
                <a:solidFill>
                  <a:srgbClr val="000000"/>
                </a:solidFill>
              </a:rPr>
              <a:t>.</a:t>
            </a:r>
          </a:p>
          <a:p>
            <a:r>
              <a:rPr lang="es-MX" dirty="0">
                <a:solidFill>
                  <a:srgbClr val="000000"/>
                </a:solidFill>
              </a:rPr>
              <a:t>Se considera apropiado realizar todo el ejercicio para revisar los resultados con los alumnos.</a:t>
            </a:r>
          </a:p>
          <a:p>
            <a:r>
              <a:rPr lang="es-MX" dirty="0">
                <a:solidFill>
                  <a:srgbClr val="000000"/>
                </a:solidFill>
              </a:rPr>
              <a:t>Utilizar una sala de cómputo para instalar </a:t>
            </a:r>
            <a:r>
              <a:rPr lang="es-MX" dirty="0" err="1">
                <a:solidFill>
                  <a:srgbClr val="000000"/>
                </a:solidFill>
              </a:rPr>
              <a:t>Weka</a:t>
            </a:r>
            <a:r>
              <a:rPr lang="es-MX" dirty="0">
                <a:solidFill>
                  <a:srgbClr val="000000"/>
                </a:solidFill>
              </a:rPr>
              <a:t>, se recomienda familiarizarse con el software.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9375CFC0-0217-4B5D-AAD8-E5603C1DFCD1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4119390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94767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Existen dos situaciones:</a:t>
            </a:r>
          </a:p>
          <a:p>
            <a:pPr lvl="1" algn="just"/>
            <a:r>
              <a:rPr lang="es-MX" dirty="0"/>
              <a:t>Entre más características tengan que ser evaluadas, más tardado es el proceso.</a:t>
            </a:r>
          </a:p>
          <a:p>
            <a:pPr lvl="1"/>
            <a:r>
              <a:rPr lang="es-MX" dirty="0"/>
              <a:t>Entre más características se evalúen puede o no haber mayor precisión en la clasificación</a:t>
            </a:r>
          </a:p>
          <a:p>
            <a:pPr marL="109728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E34A68EB-A544-4F7C-84CB-72289D4397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995419"/>
              </p:ext>
            </p:extLst>
          </p:nvPr>
        </p:nvGraphicFramePr>
        <p:xfrm>
          <a:off x="6516216" y="3645025"/>
          <a:ext cx="2147455" cy="1811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6" name="Document" r:id="rId3" imgW="4667760" imgH="3934440" progId="Word.Document.8">
                  <p:embed/>
                </p:oleObj>
              </mc:Choice>
              <mc:Fallback>
                <p:oleObj name="Document" r:id="rId3" imgW="4667760" imgH="3934440" progId="Word.Document.8">
                  <p:embed/>
                  <p:pic>
                    <p:nvPicPr>
                      <p:cNvPr id="1556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645025"/>
                        <a:ext cx="2147455" cy="1811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1 Marcador de contenido">
            <a:extLst>
              <a:ext uri="{FF2B5EF4-FFF2-40B4-BE49-F238E27FC236}">
                <a16:creationId xmlns:a16="http://schemas.microsoft.com/office/drawing/2014/main" id="{8F5ABA8D-AC9F-410E-8640-2A19CECDAEDF}"/>
              </a:ext>
            </a:extLst>
          </p:cNvPr>
          <p:cNvSpPr txBox="1">
            <a:spLocks/>
          </p:cNvSpPr>
          <p:nvPr/>
        </p:nvSpPr>
        <p:spPr>
          <a:xfrm>
            <a:off x="446856" y="3429000"/>
            <a:ext cx="5853336" cy="2808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 fontAlgn="auto"/>
            <a:r>
              <a:rPr lang="es-MX" dirty="0"/>
              <a:t>Modelo clasificador</a:t>
            </a:r>
          </a:p>
          <a:p>
            <a:pPr lvl="1" algn="just" fontAlgn="auto">
              <a:spcAft>
                <a:spcPts val="0"/>
              </a:spcAft>
            </a:pPr>
            <a:r>
              <a:rPr lang="es-MX" sz="2400" dirty="0"/>
              <a:t>Determina cuáles características proveen mayor información, de forma que se utilice la menor cantidad y se tenga la mayor precisión o el menor error.</a:t>
            </a:r>
          </a:p>
          <a:p>
            <a:pPr marL="109728" indent="0" fontAlgn="auto">
              <a:buFont typeface="Wingdings 3"/>
              <a:buNone/>
            </a:pPr>
            <a:endParaRPr lang="es-MX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630FD16A-4ACC-4CDA-9AA2-D73CE0E40745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908898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A3C501-8B9C-4696-9763-2415C4C1B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Existen diversos métodos, entre estos los que utilizan:</a:t>
            </a:r>
          </a:p>
          <a:p>
            <a:pPr lvl="1"/>
            <a:r>
              <a:rPr lang="es-MX" dirty="0"/>
              <a:t>Solo un atributo o característica.</a:t>
            </a:r>
          </a:p>
          <a:p>
            <a:pPr lvl="1"/>
            <a:r>
              <a:rPr lang="es-MX" dirty="0"/>
              <a:t>Entre uno y todos.</a:t>
            </a:r>
          </a:p>
          <a:p>
            <a:pPr lvl="1"/>
            <a:r>
              <a:rPr lang="es-MX" dirty="0"/>
              <a:t>Todos los atributos.</a:t>
            </a:r>
          </a:p>
          <a:p>
            <a:pPr lvl="1"/>
            <a:endParaRPr lang="es-MX" dirty="0"/>
          </a:p>
          <a:p>
            <a:r>
              <a:rPr lang="es-MX" dirty="0"/>
              <a:t>También los métodos generan como salida</a:t>
            </a:r>
          </a:p>
          <a:p>
            <a:pPr lvl="1"/>
            <a:r>
              <a:rPr lang="es-MX" dirty="0"/>
              <a:t>Probabilidades</a:t>
            </a:r>
          </a:p>
          <a:p>
            <a:pPr lvl="1"/>
            <a:r>
              <a:rPr lang="es-MX" dirty="0"/>
              <a:t>Árboles</a:t>
            </a:r>
          </a:p>
          <a:p>
            <a:pPr lvl="1"/>
            <a:r>
              <a:rPr lang="es-MX" dirty="0"/>
              <a:t>Reglas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C8243-6F9C-4C3D-A011-068FC126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</a:t>
            </a:r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45149012-2FA6-4D22-B10F-BFAF6DC2A2F2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1100917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543800" cy="1143000"/>
          </a:xfrm>
        </p:spPr>
        <p:txBody>
          <a:bodyPr/>
          <a:lstStyle/>
          <a:p>
            <a:r>
              <a:rPr lang="es-ES_tradnl" b="1" dirty="0"/>
              <a:t>Árboles de decisión</a:t>
            </a:r>
            <a:endParaRPr lang="es-ES_tradnl" dirty="0"/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7924800" cy="4114800"/>
          </a:xfrm>
        </p:spPr>
        <p:txBody>
          <a:bodyPr/>
          <a:lstStyle/>
          <a:p>
            <a:r>
              <a:rPr lang="es-ES_tradnl" sz="2800" dirty="0"/>
              <a:t>Los </a:t>
            </a:r>
            <a:r>
              <a:rPr lang="es-ES_tradnl" sz="2800" b="1" dirty="0"/>
              <a:t>nodos</a:t>
            </a:r>
            <a:r>
              <a:rPr lang="es-ES_tradnl" sz="2800" dirty="0"/>
              <a:t> involucran una prueba sobre un atributo en particular.</a:t>
            </a:r>
          </a:p>
          <a:p>
            <a:r>
              <a:rPr lang="es-ES_tradnl" sz="2800" dirty="0"/>
              <a:t>A partir del nodo, se generan tantas ramas como posibles valores de la prueba</a:t>
            </a:r>
          </a:p>
          <a:p>
            <a:r>
              <a:rPr lang="es-ES_tradnl" sz="2800" dirty="0"/>
              <a:t>Las hojas especifican la clase a la que pertenecen las instancias que ahí llegan.</a:t>
            </a:r>
          </a:p>
        </p:txBody>
      </p:sp>
      <p:graphicFrame>
        <p:nvGraphicFramePr>
          <p:cNvPr id="455684" name="Object 4"/>
          <p:cNvGraphicFramePr>
            <a:graphicFrameLocks noChangeAspect="1"/>
          </p:cNvGraphicFramePr>
          <p:nvPr/>
        </p:nvGraphicFramePr>
        <p:xfrm>
          <a:off x="7315200" y="228600"/>
          <a:ext cx="1557338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1" name="Clip" r:id="rId4" imgW="831600" imgH="889560" progId="">
                  <p:embed/>
                </p:oleObj>
              </mc:Choice>
              <mc:Fallback>
                <p:oleObj name="Clip" r:id="rId4" imgW="831600" imgH="889560" progId="">
                  <p:embed/>
                  <p:pic>
                    <p:nvPicPr>
                      <p:cNvPr id="4556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228600"/>
                        <a:ext cx="1557338" cy="166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2">
            <a:extLst>
              <a:ext uri="{FF2B5EF4-FFF2-40B4-BE49-F238E27FC236}">
                <a16:creationId xmlns:a16="http://schemas.microsoft.com/office/drawing/2014/main" id="{614985A1-C958-474C-BA7A-448FCC28CFDC}"/>
              </a:ext>
            </a:extLst>
          </p:cNvPr>
          <p:cNvGrpSpPr>
            <a:grpSpLocks/>
          </p:cNvGrpSpPr>
          <p:nvPr/>
        </p:nvGrpSpPr>
        <p:grpSpPr bwMode="auto">
          <a:xfrm>
            <a:off x="3203848" y="4133850"/>
            <a:ext cx="4752061" cy="2103461"/>
            <a:chOff x="576" y="672"/>
            <a:chExt cx="4485" cy="2112"/>
          </a:xfrm>
        </p:grpSpPr>
        <p:sp>
          <p:nvSpPr>
            <p:cNvPr id="20" name="Oval 3">
              <a:extLst>
                <a:ext uri="{FF2B5EF4-FFF2-40B4-BE49-F238E27FC236}">
                  <a16:creationId xmlns:a16="http://schemas.microsoft.com/office/drawing/2014/main" id="{9D5C0046-11B2-4A7F-A135-4BD48D2B0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672"/>
              <a:ext cx="1680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pronóstico</a:t>
              </a:r>
              <a:endParaRPr lang="es-ES" sz="1600" dirty="0"/>
            </a:p>
          </p:txBody>
        </p:sp>
        <p:sp>
          <p:nvSpPr>
            <p:cNvPr id="21" name="Oval 4">
              <a:extLst>
                <a:ext uri="{FF2B5EF4-FFF2-40B4-BE49-F238E27FC236}">
                  <a16:creationId xmlns:a16="http://schemas.microsoft.com/office/drawing/2014/main" id="{BA0D1ED1-C64A-4F73-A3CB-6E67C0BCC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" y="1344"/>
              <a:ext cx="1104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viento</a:t>
              </a:r>
              <a:endParaRPr lang="es-ES" sz="1600" dirty="0"/>
            </a:p>
          </p:txBody>
        </p:sp>
        <p:sp>
          <p:nvSpPr>
            <p:cNvPr id="22" name="Oval 5">
              <a:extLst>
                <a:ext uri="{FF2B5EF4-FFF2-40B4-BE49-F238E27FC236}">
                  <a16:creationId xmlns:a16="http://schemas.microsoft.com/office/drawing/2014/main" id="{EAA10A13-9B36-45C7-B1B5-EEE6BDE6E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440"/>
              <a:ext cx="1152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humedad</a:t>
              </a:r>
              <a:endParaRPr lang="es-ES" sz="1600" dirty="0"/>
            </a:p>
          </p:txBody>
        </p:sp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A75CB884-5198-4BE8-8406-AFC292860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536"/>
              <a:ext cx="52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C1</a:t>
              </a:r>
              <a:endParaRPr lang="es-ES" sz="1600" dirty="0"/>
            </a:p>
          </p:txBody>
        </p:sp>
        <p:sp>
          <p:nvSpPr>
            <p:cNvPr id="24" name="Rectangle 7">
              <a:extLst>
                <a:ext uri="{FF2B5EF4-FFF2-40B4-BE49-F238E27FC236}">
                  <a16:creationId xmlns:a16="http://schemas.microsoft.com/office/drawing/2014/main" id="{38556C20-B8D8-4DB4-A22A-94BD58371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44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C2</a:t>
              </a:r>
              <a:endParaRPr lang="es-ES" sz="1600" dirty="0"/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F44D26FF-DC52-42B2-BD87-23ECEF921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2448"/>
              <a:ext cx="48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C1</a:t>
              </a:r>
              <a:endParaRPr lang="es-ES" sz="1600" dirty="0"/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697C79D5-6FDA-4394-924F-A60D767FB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352"/>
              <a:ext cx="57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C1</a:t>
              </a:r>
              <a:endParaRPr lang="es-ES" sz="1600" dirty="0"/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DE1628B2-7904-44A5-B205-01B52EBE8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6" y="2352"/>
              <a:ext cx="528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MX" sz="1600" dirty="0"/>
                <a:t>C2</a:t>
              </a:r>
              <a:endParaRPr lang="es-ES" sz="1600" dirty="0"/>
            </a:p>
          </p:txBody>
        </p:sp>
        <p:sp>
          <p:nvSpPr>
            <p:cNvPr id="28" name="Text Box 11">
              <a:extLst>
                <a:ext uri="{FF2B5EF4-FFF2-40B4-BE49-F238E27FC236}">
                  <a16:creationId xmlns:a16="http://schemas.microsoft.com/office/drawing/2014/main" id="{DBA8814D-0335-4E79-8294-D472E129C3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8" y="912"/>
              <a:ext cx="912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soleado</a:t>
              </a:r>
              <a:endParaRPr lang="es-ES" sz="1600" dirty="0"/>
            </a:p>
          </p:txBody>
        </p:sp>
        <p:sp>
          <p:nvSpPr>
            <p:cNvPr id="29" name="Text Box 12">
              <a:extLst>
                <a:ext uri="{FF2B5EF4-FFF2-40B4-BE49-F238E27FC236}">
                  <a16:creationId xmlns:a16="http://schemas.microsoft.com/office/drawing/2014/main" id="{551073C9-4601-4CD1-B9A7-2B43F7DAA4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9" y="1162"/>
              <a:ext cx="864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nublado</a:t>
              </a:r>
              <a:endParaRPr lang="es-ES" sz="1600" dirty="0"/>
            </a:p>
          </p:txBody>
        </p:sp>
        <p:sp>
          <p:nvSpPr>
            <p:cNvPr id="30" name="Text Box 13">
              <a:extLst>
                <a:ext uri="{FF2B5EF4-FFF2-40B4-BE49-F238E27FC236}">
                  <a16:creationId xmlns:a16="http://schemas.microsoft.com/office/drawing/2014/main" id="{85850EAB-4974-4809-B1F3-A007ED9F83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912"/>
              <a:ext cx="816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lluvioso</a:t>
              </a:r>
              <a:endParaRPr lang="es-ES" sz="1600" dirty="0"/>
            </a:p>
          </p:txBody>
        </p:sp>
        <p:sp>
          <p:nvSpPr>
            <p:cNvPr id="31" name="Text Box 14">
              <a:extLst>
                <a:ext uri="{FF2B5EF4-FFF2-40B4-BE49-F238E27FC236}">
                  <a16:creationId xmlns:a16="http://schemas.microsoft.com/office/drawing/2014/main" id="{D44EA6F2-BA42-4615-B47D-30696B9A7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2016"/>
              <a:ext cx="672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alta</a:t>
              </a:r>
              <a:endParaRPr lang="es-ES" sz="1600" dirty="0"/>
            </a:p>
          </p:txBody>
        </p:sp>
        <p:sp>
          <p:nvSpPr>
            <p:cNvPr id="32" name="Text Box 15">
              <a:extLst>
                <a:ext uri="{FF2B5EF4-FFF2-40B4-BE49-F238E27FC236}">
                  <a16:creationId xmlns:a16="http://schemas.microsoft.com/office/drawing/2014/main" id="{D0B321DD-88D9-4D56-98B3-C0AC97C4FB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112"/>
              <a:ext cx="768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normal</a:t>
              </a:r>
              <a:endParaRPr lang="es-ES" sz="1600" dirty="0"/>
            </a:p>
          </p:txBody>
        </p:sp>
        <p:sp>
          <p:nvSpPr>
            <p:cNvPr id="33" name="Text Box 16">
              <a:extLst>
                <a:ext uri="{FF2B5EF4-FFF2-40B4-BE49-F238E27FC236}">
                  <a16:creationId xmlns:a16="http://schemas.microsoft.com/office/drawing/2014/main" id="{DB0F55E5-02F0-4685-96D2-4DE3B3310E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1968"/>
              <a:ext cx="672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No</a:t>
              </a:r>
              <a:endParaRPr lang="es-ES" sz="1600" dirty="0"/>
            </a:p>
          </p:txBody>
        </p:sp>
        <p:sp>
          <p:nvSpPr>
            <p:cNvPr id="34" name="Text Box 17">
              <a:extLst>
                <a:ext uri="{FF2B5EF4-FFF2-40B4-BE49-F238E27FC236}">
                  <a16:creationId xmlns:a16="http://schemas.microsoft.com/office/drawing/2014/main" id="{0550A879-CD28-42B5-8236-7CCB278DC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3" y="1964"/>
              <a:ext cx="528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1600" dirty="0"/>
                <a:t>Si</a:t>
              </a:r>
              <a:endParaRPr lang="es-ES" sz="1600" dirty="0"/>
            </a:p>
          </p:txBody>
        </p:sp>
        <p:sp>
          <p:nvSpPr>
            <p:cNvPr id="35" name="Line 18">
              <a:extLst>
                <a:ext uri="{FF2B5EF4-FFF2-40B4-BE49-F238E27FC236}">
                  <a16:creationId xmlns:a16="http://schemas.microsoft.com/office/drawing/2014/main" id="{FDD5361C-F3C0-46A8-A980-AFDD0FEF85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15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36" name="Line 19">
              <a:extLst>
                <a:ext uri="{FF2B5EF4-FFF2-40B4-BE49-F238E27FC236}">
                  <a16:creationId xmlns:a16="http://schemas.microsoft.com/office/drawing/2014/main" id="{E91C38B7-F1C1-4BEE-8C89-A8C63A7530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056"/>
              <a:ext cx="589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37" name="Line 20">
              <a:extLst>
                <a:ext uri="{FF2B5EF4-FFF2-40B4-BE49-F238E27FC236}">
                  <a16:creationId xmlns:a16="http://schemas.microsoft.com/office/drawing/2014/main" id="{07EABC3F-59A9-4D73-9852-EDA8F06233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32" y="1056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38" name="Line 21">
              <a:extLst>
                <a:ext uri="{FF2B5EF4-FFF2-40B4-BE49-F238E27FC236}">
                  <a16:creationId xmlns:a16="http://schemas.microsoft.com/office/drawing/2014/main" id="{AC9E84BD-82CA-47CD-8647-939400F30C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4" y="1968"/>
              <a:ext cx="2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39" name="Line 22">
              <a:extLst>
                <a:ext uri="{FF2B5EF4-FFF2-40B4-BE49-F238E27FC236}">
                  <a16:creationId xmlns:a16="http://schemas.microsoft.com/office/drawing/2014/main" id="{E56981AC-89F2-4480-8E8F-C75AA04431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1920"/>
              <a:ext cx="24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40" name="Line 23">
              <a:extLst>
                <a:ext uri="{FF2B5EF4-FFF2-40B4-BE49-F238E27FC236}">
                  <a16:creationId xmlns:a16="http://schemas.microsoft.com/office/drawing/2014/main" id="{10C14275-ADB8-4074-A1BF-734A1849E2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6" y="1968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  <p:sp>
          <p:nvSpPr>
            <p:cNvPr id="41" name="Line 24">
              <a:extLst>
                <a:ext uri="{FF2B5EF4-FFF2-40B4-BE49-F238E27FC236}">
                  <a16:creationId xmlns:a16="http://schemas.microsoft.com/office/drawing/2014/main" id="{916954C6-4448-449A-B414-4D1D01FF59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4" y="2016"/>
              <a:ext cx="19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 sz="1600" dirty="0"/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s-ES_tradnl" b="1" dirty="0"/>
              <a:t>Reglas de clasificación</a:t>
            </a:r>
            <a:endParaRPr lang="es-ES_tradnl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7772400" cy="44196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s-ES_tradnl" sz="3600" b="1" dirty="0">
                <a:solidFill>
                  <a:schemeClr val="accent1">
                    <a:lumMod val="75000"/>
                  </a:schemeClr>
                </a:solidFill>
              </a:rPr>
              <a:t>Antecedente </a:t>
            </a:r>
            <a:r>
              <a:rPr lang="es-ES_tradnl" sz="3600" b="1" dirty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 Consecuente</a:t>
            </a:r>
            <a:endParaRPr lang="es-ES_tradnl" sz="3600" dirty="0">
              <a:solidFill>
                <a:schemeClr val="accent1">
                  <a:lumMod val="75000"/>
                </a:schemeClr>
              </a:solidFill>
              <a:sym typeface="Symbol" pitchFamily="18" charset="2"/>
            </a:endParaRPr>
          </a:p>
          <a:p>
            <a:endParaRPr lang="es-ES_tradnl" sz="1400" b="1" dirty="0">
              <a:sym typeface="Symbol" pitchFamily="18" charset="2"/>
            </a:endParaRPr>
          </a:p>
          <a:p>
            <a:r>
              <a:rPr lang="es-ES_tradnl" b="1" dirty="0">
                <a:sym typeface="Symbol" pitchFamily="18" charset="2"/>
              </a:rPr>
              <a:t>Antecedente</a:t>
            </a:r>
            <a:r>
              <a:rPr lang="es-ES_tradnl" dirty="0">
                <a:sym typeface="Symbol" pitchFamily="18" charset="2"/>
              </a:rPr>
              <a:t>: precondiciones, son la serie de pruebas que se realizan sobre los atributos. </a:t>
            </a:r>
          </a:p>
          <a:p>
            <a:r>
              <a:rPr lang="es-ES_tradnl" b="1" dirty="0">
                <a:sym typeface="Symbol" pitchFamily="18" charset="2"/>
              </a:rPr>
              <a:t>Consecuente</a:t>
            </a:r>
            <a:r>
              <a:rPr lang="es-ES_tradnl" dirty="0">
                <a:sym typeface="Symbol" pitchFamily="18" charset="2"/>
              </a:rPr>
              <a:t>: conclusión, da la clase o clases que aplican a las instancias cubiertas por la regla</a:t>
            </a:r>
          </a:p>
        </p:txBody>
      </p:sp>
      <p:pic>
        <p:nvPicPr>
          <p:cNvPr id="51204" name="Picture 4" descr="D:\Cursos\Gifs\ruler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66076"/>
            <a:ext cx="1371600" cy="137160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9ED5B4-9EA9-45F6-A0C3-4C6C09B0F89A}"/>
              </a:ext>
            </a:extLst>
          </p:cNvPr>
          <p:cNvSpPr txBox="1"/>
          <p:nvPr/>
        </p:nvSpPr>
        <p:spPr>
          <a:xfrm>
            <a:off x="436319" y="5343599"/>
            <a:ext cx="8456161" cy="3693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Si el pronóstico es soleado y la humedad es alta entonces c2</a:t>
            </a:r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B59657FC-81D9-4E29-AF7F-7CA2D514B994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F5B1BF-6A61-424D-8EF9-36CFDDFE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MX" dirty="0"/>
              <a:t>Métodos de clasificación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DF7FA33-65C5-42A1-85B8-AC6638541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457349"/>
              </p:ext>
            </p:extLst>
          </p:nvPr>
        </p:nvGraphicFramePr>
        <p:xfrm>
          <a:off x="1259632" y="1916832"/>
          <a:ext cx="6408712" cy="352839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041232">
                  <a:extLst>
                    <a:ext uri="{9D8B030D-6E8A-4147-A177-3AD203B41FA5}">
                      <a16:colId xmlns:a16="http://schemas.microsoft.com/office/drawing/2014/main" val="3628937248"/>
                    </a:ext>
                  </a:extLst>
                </a:gridCol>
                <a:gridCol w="1789160">
                  <a:extLst>
                    <a:ext uri="{9D8B030D-6E8A-4147-A177-3AD203B41FA5}">
                      <a16:colId xmlns:a16="http://schemas.microsoft.com/office/drawing/2014/main" val="107401914"/>
                    </a:ext>
                  </a:extLst>
                </a:gridCol>
                <a:gridCol w="1789160">
                  <a:extLst>
                    <a:ext uri="{9D8B030D-6E8A-4147-A177-3AD203B41FA5}">
                      <a16:colId xmlns:a16="http://schemas.microsoft.com/office/drawing/2014/main" val="4165802040"/>
                    </a:ext>
                  </a:extLst>
                </a:gridCol>
                <a:gridCol w="1789160">
                  <a:extLst>
                    <a:ext uri="{9D8B030D-6E8A-4147-A177-3AD203B41FA5}">
                      <a16:colId xmlns:a16="http://schemas.microsoft.com/office/drawing/2014/main" val="2293261858"/>
                    </a:ext>
                  </a:extLst>
                </a:gridCol>
              </a:tblGrid>
              <a:tr h="588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Atributos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MÉTODO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072239"/>
                  </a:ext>
                </a:extLst>
              </a:tr>
              <a:tr h="58806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Árboles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Reglas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Probabilidad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916979"/>
                  </a:ext>
                </a:extLst>
              </a:tr>
              <a:tr h="5880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 err="1">
                          <a:effectLst/>
                        </a:rPr>
                        <a:t>ZeroRule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198644"/>
                  </a:ext>
                </a:extLst>
              </a:tr>
              <a:tr h="5880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OneRule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626151"/>
                  </a:ext>
                </a:extLst>
              </a:tr>
              <a:tr h="5880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n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Naive Bayes Tree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Naive Bayes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815972"/>
                  </a:ext>
                </a:extLst>
              </a:tr>
              <a:tr h="5880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1..n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ID3, C4.5,CART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PRISM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07372"/>
                  </a:ext>
                </a:extLst>
              </a:tr>
            </a:tbl>
          </a:graphicData>
        </a:graphic>
      </p:graphicFrame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8E576926-D30E-4068-90A8-62E5635D9655}"/>
              </a:ext>
            </a:extLst>
          </p:cNvPr>
          <p:cNvSpPr>
            <a:spLocks noGrp="1"/>
          </p:cNvSpPr>
          <p:nvPr/>
        </p:nvSpPr>
        <p:spPr>
          <a:xfrm>
            <a:off x="5652120" y="6304235"/>
            <a:ext cx="361074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Dra. Maricela Quintana López</a:t>
            </a:r>
          </a:p>
        </p:txBody>
      </p:sp>
    </p:spTree>
    <p:extLst>
      <p:ext uri="{BB962C8B-B14F-4D97-AF65-F5344CB8AC3E}">
        <p14:creationId xmlns:p14="http://schemas.microsoft.com/office/powerpoint/2010/main" val="2539903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3">
      <a:dk1>
        <a:sysClr val="windowText" lastClr="000000"/>
      </a:dk1>
      <a:lt1>
        <a:sysClr val="window" lastClr="FFFFFF"/>
      </a:lt1>
      <a:dk2>
        <a:srgbClr val="3E3D2D"/>
      </a:dk2>
      <a:lt2>
        <a:srgbClr val="00B050"/>
      </a:lt2>
      <a:accent1>
        <a:srgbClr val="00B050"/>
      </a:accent1>
      <a:accent2>
        <a:srgbClr val="FFFFFF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1648</TotalTime>
  <Words>1561</Words>
  <Application>Microsoft Office PowerPoint</Application>
  <PresentationFormat>On-screen Show (4:3)</PresentationFormat>
  <Paragraphs>346</Paragraphs>
  <Slides>45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9" baseType="lpstr">
      <vt:lpstr>Arial</vt:lpstr>
      <vt:lpstr>Calibri</vt:lpstr>
      <vt:lpstr>Courier New</vt:lpstr>
      <vt:lpstr>Lucida Sans Unicode</vt:lpstr>
      <vt:lpstr>Monotype Sorts</vt:lpstr>
      <vt:lpstr>Symbol</vt:lpstr>
      <vt:lpstr>Times New Roman</vt:lpstr>
      <vt:lpstr>Verdana</vt:lpstr>
      <vt:lpstr>Wingdings 2</vt:lpstr>
      <vt:lpstr>Wingdings 3</vt:lpstr>
      <vt:lpstr>Concurrencia</vt:lpstr>
      <vt:lpstr>Document</vt:lpstr>
      <vt:lpstr>Clip</vt:lpstr>
      <vt:lpstr>Hoja de cálculo</vt:lpstr>
      <vt:lpstr>PowerPoint Presentation</vt:lpstr>
      <vt:lpstr>PowerPoint Presentation</vt:lpstr>
      <vt:lpstr>Unidad de competencia I:  Métodos para el tratamiento y Análisis de datos: Reglas de clasificación</vt:lpstr>
      <vt:lpstr>CLASIFICACIÓN</vt:lpstr>
      <vt:lpstr>CLASIFICACIÓN</vt:lpstr>
      <vt:lpstr>CLASIFICACIÓN</vt:lpstr>
      <vt:lpstr>Árboles de decisión</vt:lpstr>
      <vt:lpstr>Reglas de clasificación</vt:lpstr>
      <vt:lpstr>Métodos de clasificación</vt:lpstr>
      <vt:lpstr>CLASIFICACIÓN</vt:lpstr>
      <vt:lpstr>CLASIFICACIÓN</vt:lpstr>
      <vt:lpstr>Inferencia de Reglas</vt:lpstr>
      <vt:lpstr>Método PRISM</vt:lpstr>
      <vt:lpstr>Método PRISM</vt:lpstr>
      <vt:lpstr>Método PRISM</vt:lpstr>
      <vt:lpstr>Ejemplo</vt:lpstr>
      <vt:lpstr>PowerPoint Presentation</vt:lpstr>
      <vt:lpstr>Ejemplo</vt:lpstr>
      <vt:lpstr>Ejemplo</vt:lpstr>
      <vt:lpstr>Si AS=Yes  Lenses = HARD</vt:lpstr>
      <vt:lpstr>Ejemplo</vt:lpstr>
      <vt:lpstr>Si AS=Yes &amp; TP=normal                                Lenses = HARD</vt:lpstr>
      <vt:lpstr>PowerPoint Presentation</vt:lpstr>
      <vt:lpstr>Si AS=Yes &amp; TP=normal &amp; SP=myope  Lenses = HARD</vt:lpstr>
      <vt:lpstr>PowerPoint Presentation</vt:lpstr>
      <vt:lpstr>Ejemplo</vt:lpstr>
      <vt:lpstr>Si AG=Young  Lenses=Hard</vt:lpstr>
      <vt:lpstr>PowerPoint Presentation</vt:lpstr>
      <vt:lpstr>Si AG=Young &amp; AS=Yes  Lenses=Hard</vt:lpstr>
      <vt:lpstr>PowerPoint Presentation</vt:lpstr>
      <vt:lpstr>Si AG=young &amp; AS=yes &amp; TP=normal  Lenses = HARD</vt:lpstr>
      <vt:lpstr>Reglas para Lenses=Hard</vt:lpstr>
      <vt:lpstr>Ejercicio</vt:lpstr>
      <vt:lpstr>WEKA</vt:lpstr>
      <vt:lpstr>WEKA</vt:lpstr>
      <vt:lpstr>WEKA</vt:lpstr>
      <vt:lpstr>WEKA</vt:lpstr>
      <vt:lpstr>WEKA</vt:lpstr>
      <vt:lpstr>WEKA-PRISM</vt:lpstr>
      <vt:lpstr>WEKA</vt:lpstr>
      <vt:lpstr>WEKA</vt:lpstr>
      <vt:lpstr>Referencias</vt:lpstr>
      <vt:lpstr>Referencias</vt:lpstr>
      <vt:lpstr>Guion Explicativo</vt:lpstr>
      <vt:lpstr>Guion Explicativo</vt:lpstr>
    </vt:vector>
  </TitlesOfParts>
  <Company>ITESM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Algoritmos de Minería</dc:title>
  <dc:creator>Programa Portatiles</dc:creator>
  <cp:lastModifiedBy>Maricela Quintana Lopez</cp:lastModifiedBy>
  <cp:revision>142</cp:revision>
  <cp:lastPrinted>2000-08-31T19:37:19Z</cp:lastPrinted>
  <dcterms:created xsi:type="dcterms:W3CDTF">2000-08-23T23:40:38Z</dcterms:created>
  <dcterms:modified xsi:type="dcterms:W3CDTF">2018-09-29T03:59:32Z</dcterms:modified>
</cp:coreProperties>
</file>