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sldIdLst>
    <p:sldId id="256" r:id="rId2"/>
    <p:sldId id="310" r:id="rId3"/>
    <p:sldId id="257" r:id="rId4"/>
    <p:sldId id="258" r:id="rId5"/>
    <p:sldId id="259" r:id="rId6"/>
    <p:sldId id="260" r:id="rId7"/>
    <p:sldId id="261" r:id="rId8"/>
    <p:sldId id="262" r:id="rId9"/>
    <p:sldId id="295" r:id="rId10"/>
    <p:sldId id="263" r:id="rId11"/>
    <p:sldId id="264" r:id="rId12"/>
    <p:sldId id="296" r:id="rId13"/>
    <p:sldId id="265" r:id="rId14"/>
    <p:sldId id="266" r:id="rId15"/>
    <p:sldId id="302" r:id="rId16"/>
    <p:sldId id="304" r:id="rId17"/>
    <p:sldId id="303" r:id="rId18"/>
    <p:sldId id="267" r:id="rId19"/>
    <p:sldId id="268" r:id="rId20"/>
    <p:sldId id="269" r:id="rId21"/>
    <p:sldId id="270" r:id="rId22"/>
    <p:sldId id="285" r:id="rId23"/>
    <p:sldId id="271" r:id="rId24"/>
    <p:sldId id="273" r:id="rId25"/>
    <p:sldId id="272" r:id="rId26"/>
    <p:sldId id="299" r:id="rId27"/>
    <p:sldId id="300" r:id="rId28"/>
    <p:sldId id="274" r:id="rId29"/>
    <p:sldId id="297" r:id="rId30"/>
    <p:sldId id="290" r:id="rId31"/>
    <p:sldId id="275" r:id="rId32"/>
    <p:sldId id="316" r:id="rId33"/>
    <p:sldId id="289" r:id="rId34"/>
    <p:sldId id="276" r:id="rId35"/>
    <p:sldId id="305" r:id="rId36"/>
    <p:sldId id="313" r:id="rId37"/>
    <p:sldId id="277" r:id="rId38"/>
    <p:sldId id="301" r:id="rId39"/>
    <p:sldId id="278" r:id="rId40"/>
    <p:sldId id="279" r:id="rId41"/>
    <p:sldId id="280" r:id="rId42"/>
    <p:sldId id="281" r:id="rId43"/>
    <p:sldId id="314" r:id="rId44"/>
    <p:sldId id="288" r:id="rId45"/>
    <p:sldId id="315" r:id="rId46"/>
    <p:sldId id="282" r:id="rId47"/>
    <p:sldId id="307" r:id="rId48"/>
    <p:sldId id="283" r:id="rId49"/>
    <p:sldId id="309" r:id="rId50"/>
    <p:sldId id="293" r:id="rId5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7" autoAdjust="0"/>
    <p:restoredTop sz="94630" autoAdjust="0"/>
  </p:normalViewPr>
  <p:slideViewPr>
    <p:cSldViewPr snapToGrid="0">
      <p:cViewPr>
        <p:scale>
          <a:sx n="70" d="100"/>
          <a:sy n="70" d="100"/>
        </p:scale>
        <p:origin x="1386" y="450"/>
      </p:cViewPr>
      <p:guideLst>
        <p:guide orient="horz" pos="2160"/>
        <p:guide pos="3840"/>
      </p:guideLst>
    </p:cSldViewPr>
  </p:slideViewPr>
  <p:notesTextViewPr>
    <p:cViewPr>
      <p:scale>
        <a:sx n="1" d="1"/>
        <a:sy n="1" d="1"/>
      </p:scale>
      <p:origin x="0" y="0"/>
    </p:cViewPr>
  </p:notesTextViewPr>
  <p:sorterViewPr>
    <p:cViewPr>
      <p:scale>
        <a:sx n="50" d="100"/>
        <a:sy n="50" d="100"/>
      </p:scale>
      <p:origin x="0" y="-17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F1530E-F0DF-434E-A961-703E8FBA146B}" type="doc">
      <dgm:prSet loTypeId="urn:microsoft.com/office/officeart/2005/8/layout/hierarchy3" loCatId="hierarchy" qsTypeId="urn:microsoft.com/office/officeart/2005/8/quickstyle/simple1" qsCatId="simple" csTypeId="urn:microsoft.com/office/officeart/2005/8/colors/accent2_3" csCatId="accent2" phldr="1"/>
      <dgm:spPr/>
      <dgm:t>
        <a:bodyPr/>
        <a:lstStyle/>
        <a:p>
          <a:endParaRPr lang="es-MX"/>
        </a:p>
      </dgm:t>
    </dgm:pt>
    <dgm:pt modelId="{8C7FF5DC-A379-4BFD-8DB7-7A62CE035A59}">
      <dgm:prSet phldrT="[Texto]" custT="1"/>
      <dgm:spPr/>
      <dgm:t>
        <a:bodyPr/>
        <a:lstStyle/>
        <a:p>
          <a:r>
            <a:rPr lang="es-MX" sz="4000" b="1" dirty="0"/>
            <a:t>Contrato individual</a:t>
          </a:r>
        </a:p>
      </dgm:t>
    </dgm:pt>
    <dgm:pt modelId="{55763102-C6B6-49A1-BCD7-8516806D535F}" type="parTrans" cxnId="{6A95E7DC-D3F3-4364-B76B-9A956A3E6CEC}">
      <dgm:prSet/>
      <dgm:spPr/>
      <dgm:t>
        <a:bodyPr/>
        <a:lstStyle/>
        <a:p>
          <a:endParaRPr lang="es-MX"/>
        </a:p>
      </dgm:t>
    </dgm:pt>
    <dgm:pt modelId="{28959E7C-27D3-4CBF-9546-22F6CA7932F0}" type="sibTrans" cxnId="{6A95E7DC-D3F3-4364-B76B-9A956A3E6CEC}">
      <dgm:prSet/>
      <dgm:spPr/>
      <dgm:t>
        <a:bodyPr/>
        <a:lstStyle/>
        <a:p>
          <a:endParaRPr lang="es-MX"/>
        </a:p>
      </dgm:t>
    </dgm:pt>
    <dgm:pt modelId="{DD731570-4852-4EA9-9F48-21291F7799DA}">
      <dgm:prSet phldrT="[Texto]" custT="1"/>
      <dgm:spPr/>
      <dgm:t>
        <a:bodyPr/>
        <a:lstStyle/>
        <a:p>
          <a:pPr algn="ctr"/>
          <a:r>
            <a:rPr lang="es-MX" sz="3200" dirty="0"/>
            <a:t>Son aquellos que se celebran particularmente y en forma directa entre el patrón y el trabajador.</a:t>
          </a:r>
        </a:p>
      </dgm:t>
    </dgm:pt>
    <dgm:pt modelId="{5C858F68-81CD-4A41-8987-F4B1BE970D6A}" type="parTrans" cxnId="{253319A3-3773-43EF-93D1-7DF0B16A44E7}">
      <dgm:prSet/>
      <dgm:spPr/>
      <dgm:t>
        <a:bodyPr/>
        <a:lstStyle/>
        <a:p>
          <a:endParaRPr lang="es-MX"/>
        </a:p>
      </dgm:t>
    </dgm:pt>
    <dgm:pt modelId="{7670E172-1FDB-48A9-9B02-E905F3154214}" type="sibTrans" cxnId="{253319A3-3773-43EF-93D1-7DF0B16A44E7}">
      <dgm:prSet/>
      <dgm:spPr/>
      <dgm:t>
        <a:bodyPr/>
        <a:lstStyle/>
        <a:p>
          <a:endParaRPr lang="es-MX"/>
        </a:p>
      </dgm:t>
    </dgm:pt>
    <dgm:pt modelId="{CF69A0AC-4E94-40B3-AB54-018ABCFA41D8}">
      <dgm:prSet phldrT="[Texto]" custT="1"/>
      <dgm:spPr/>
      <dgm:t>
        <a:bodyPr/>
        <a:lstStyle/>
        <a:p>
          <a:r>
            <a:rPr lang="es-MX" sz="4000" b="1" dirty="0"/>
            <a:t>Contrato colectivo</a:t>
          </a:r>
        </a:p>
      </dgm:t>
    </dgm:pt>
    <dgm:pt modelId="{12AACE21-B33D-471D-BDB0-15B492EF6633}" type="parTrans" cxnId="{26D2DC22-9E0E-4CAB-B1F5-101CB68285E6}">
      <dgm:prSet/>
      <dgm:spPr/>
      <dgm:t>
        <a:bodyPr/>
        <a:lstStyle/>
        <a:p>
          <a:endParaRPr lang="es-MX"/>
        </a:p>
      </dgm:t>
    </dgm:pt>
    <dgm:pt modelId="{2DB2FD9D-FD92-447F-8C59-6E71EC917367}" type="sibTrans" cxnId="{26D2DC22-9E0E-4CAB-B1F5-101CB68285E6}">
      <dgm:prSet/>
      <dgm:spPr/>
      <dgm:t>
        <a:bodyPr/>
        <a:lstStyle/>
        <a:p>
          <a:endParaRPr lang="es-MX"/>
        </a:p>
      </dgm:t>
    </dgm:pt>
    <dgm:pt modelId="{937A7903-6FC4-44A4-BF8C-2A6031B1A3E3}">
      <dgm:prSet phldrT="[Texto]" custT="1"/>
      <dgm:spPr/>
      <dgm:t>
        <a:bodyPr/>
        <a:lstStyle/>
        <a:p>
          <a:r>
            <a:rPr lang="es-MX" sz="3200" dirty="0"/>
            <a:t>Son aquellos que se celebran entre varias personas que cuentan con un representante común sindicato  (s) y uno o varios patrones.</a:t>
          </a:r>
        </a:p>
      </dgm:t>
    </dgm:pt>
    <dgm:pt modelId="{5ABACD7F-F8F8-4CDA-A9E8-9FC2C45AAAF6}" type="parTrans" cxnId="{FFF33FF3-0E0D-4177-BCC2-E15BF43328D7}">
      <dgm:prSet/>
      <dgm:spPr/>
      <dgm:t>
        <a:bodyPr/>
        <a:lstStyle/>
        <a:p>
          <a:endParaRPr lang="es-MX"/>
        </a:p>
      </dgm:t>
    </dgm:pt>
    <dgm:pt modelId="{070A6507-F2D3-4DD0-81C4-418079104FC3}" type="sibTrans" cxnId="{FFF33FF3-0E0D-4177-BCC2-E15BF43328D7}">
      <dgm:prSet/>
      <dgm:spPr/>
      <dgm:t>
        <a:bodyPr/>
        <a:lstStyle/>
        <a:p>
          <a:endParaRPr lang="es-MX"/>
        </a:p>
      </dgm:t>
    </dgm:pt>
    <dgm:pt modelId="{A01FD113-952D-4B80-997C-9044F08154AC}" type="pres">
      <dgm:prSet presAssocID="{85F1530E-F0DF-434E-A961-703E8FBA146B}" presName="diagram" presStyleCnt="0">
        <dgm:presLayoutVars>
          <dgm:chPref val="1"/>
          <dgm:dir/>
          <dgm:animOne val="branch"/>
          <dgm:animLvl val="lvl"/>
          <dgm:resizeHandles/>
        </dgm:presLayoutVars>
      </dgm:prSet>
      <dgm:spPr/>
      <dgm:t>
        <a:bodyPr/>
        <a:lstStyle/>
        <a:p>
          <a:endParaRPr lang="es-MX"/>
        </a:p>
      </dgm:t>
    </dgm:pt>
    <dgm:pt modelId="{D0F02F73-7C67-4C49-9C17-E993CB403EBC}" type="pres">
      <dgm:prSet presAssocID="{8C7FF5DC-A379-4BFD-8DB7-7A62CE035A59}" presName="root" presStyleCnt="0"/>
      <dgm:spPr/>
    </dgm:pt>
    <dgm:pt modelId="{9316FD6B-6ED4-4008-85BC-4F490C55AB67}" type="pres">
      <dgm:prSet presAssocID="{8C7FF5DC-A379-4BFD-8DB7-7A62CE035A59}" presName="rootComposite" presStyleCnt="0"/>
      <dgm:spPr/>
    </dgm:pt>
    <dgm:pt modelId="{FCC3BC45-21F8-48D0-A826-A976B99619F8}" type="pres">
      <dgm:prSet presAssocID="{8C7FF5DC-A379-4BFD-8DB7-7A62CE035A59}" presName="rootText" presStyleLbl="node1" presStyleIdx="0" presStyleCnt="2" custScaleX="120542" custScaleY="85245" custLinFactNeighborX="-5699" custLinFactNeighborY="9177"/>
      <dgm:spPr/>
      <dgm:t>
        <a:bodyPr/>
        <a:lstStyle/>
        <a:p>
          <a:endParaRPr lang="es-MX"/>
        </a:p>
      </dgm:t>
    </dgm:pt>
    <dgm:pt modelId="{AC7C278F-0601-444F-8092-8C56949BDDE0}" type="pres">
      <dgm:prSet presAssocID="{8C7FF5DC-A379-4BFD-8DB7-7A62CE035A59}" presName="rootConnector" presStyleLbl="node1" presStyleIdx="0" presStyleCnt="2"/>
      <dgm:spPr/>
      <dgm:t>
        <a:bodyPr/>
        <a:lstStyle/>
        <a:p>
          <a:endParaRPr lang="es-MX"/>
        </a:p>
      </dgm:t>
    </dgm:pt>
    <dgm:pt modelId="{EC5487E9-13EF-48A7-8D5E-27BE70257553}" type="pres">
      <dgm:prSet presAssocID="{8C7FF5DC-A379-4BFD-8DB7-7A62CE035A59}" presName="childShape" presStyleCnt="0"/>
      <dgm:spPr/>
    </dgm:pt>
    <dgm:pt modelId="{3C86A3A8-BEAE-48C3-8859-41993B0E147C}" type="pres">
      <dgm:prSet presAssocID="{5C858F68-81CD-4A41-8987-F4B1BE970D6A}" presName="Name13" presStyleLbl="parChTrans1D2" presStyleIdx="0" presStyleCnt="2"/>
      <dgm:spPr/>
      <dgm:t>
        <a:bodyPr/>
        <a:lstStyle/>
        <a:p>
          <a:endParaRPr lang="es-MX"/>
        </a:p>
      </dgm:t>
    </dgm:pt>
    <dgm:pt modelId="{7D315CF3-50B0-41ED-A99F-38701B7F953D}" type="pres">
      <dgm:prSet presAssocID="{DD731570-4852-4EA9-9F48-21291F7799DA}" presName="childText" presStyleLbl="bgAcc1" presStyleIdx="0" presStyleCnt="2" custScaleX="153716" custScaleY="331102">
        <dgm:presLayoutVars>
          <dgm:bulletEnabled val="1"/>
        </dgm:presLayoutVars>
      </dgm:prSet>
      <dgm:spPr/>
      <dgm:t>
        <a:bodyPr/>
        <a:lstStyle/>
        <a:p>
          <a:endParaRPr lang="es-MX"/>
        </a:p>
      </dgm:t>
    </dgm:pt>
    <dgm:pt modelId="{D7ECFA2A-53C2-4AA1-9A02-3CCAD2A17314}" type="pres">
      <dgm:prSet presAssocID="{CF69A0AC-4E94-40B3-AB54-018ABCFA41D8}" presName="root" presStyleCnt="0"/>
      <dgm:spPr/>
    </dgm:pt>
    <dgm:pt modelId="{21612D8B-E6A3-4DED-A067-9AFEE72DFAB4}" type="pres">
      <dgm:prSet presAssocID="{CF69A0AC-4E94-40B3-AB54-018ABCFA41D8}" presName="rootComposite" presStyleCnt="0"/>
      <dgm:spPr/>
    </dgm:pt>
    <dgm:pt modelId="{7DC34E99-9800-4DBC-9BF1-9852B208B5B7}" type="pres">
      <dgm:prSet presAssocID="{CF69A0AC-4E94-40B3-AB54-018ABCFA41D8}" presName="rootText" presStyleLbl="node1" presStyleIdx="1" presStyleCnt="2" custScaleX="119096" custLinFactNeighborX="8730" custLinFactNeighborY="4050"/>
      <dgm:spPr/>
      <dgm:t>
        <a:bodyPr/>
        <a:lstStyle/>
        <a:p>
          <a:endParaRPr lang="es-MX"/>
        </a:p>
      </dgm:t>
    </dgm:pt>
    <dgm:pt modelId="{290EE019-F8C2-40D4-A9D3-DF34645985D4}" type="pres">
      <dgm:prSet presAssocID="{CF69A0AC-4E94-40B3-AB54-018ABCFA41D8}" presName="rootConnector" presStyleLbl="node1" presStyleIdx="1" presStyleCnt="2"/>
      <dgm:spPr/>
      <dgm:t>
        <a:bodyPr/>
        <a:lstStyle/>
        <a:p>
          <a:endParaRPr lang="es-MX"/>
        </a:p>
      </dgm:t>
    </dgm:pt>
    <dgm:pt modelId="{F51BF248-6B50-4FF6-B31B-56726237EE46}" type="pres">
      <dgm:prSet presAssocID="{CF69A0AC-4E94-40B3-AB54-018ABCFA41D8}" presName="childShape" presStyleCnt="0"/>
      <dgm:spPr/>
    </dgm:pt>
    <dgm:pt modelId="{352C93FE-29DB-4CD4-BFBA-D4314066D741}" type="pres">
      <dgm:prSet presAssocID="{5ABACD7F-F8F8-4CDA-A9E8-9FC2C45AAAF6}" presName="Name13" presStyleLbl="parChTrans1D2" presStyleIdx="1" presStyleCnt="2"/>
      <dgm:spPr/>
      <dgm:t>
        <a:bodyPr/>
        <a:lstStyle/>
        <a:p>
          <a:endParaRPr lang="es-MX"/>
        </a:p>
      </dgm:t>
    </dgm:pt>
    <dgm:pt modelId="{8CAE8FAE-C84D-4383-B275-BE81486B1F97}" type="pres">
      <dgm:prSet presAssocID="{937A7903-6FC4-44A4-BF8C-2A6031B1A3E3}" presName="childText" presStyleLbl="bgAcc1" presStyleIdx="1" presStyleCnt="2" custScaleX="162582" custScaleY="326779" custLinFactNeighborX="9615">
        <dgm:presLayoutVars>
          <dgm:bulletEnabled val="1"/>
        </dgm:presLayoutVars>
      </dgm:prSet>
      <dgm:spPr/>
      <dgm:t>
        <a:bodyPr/>
        <a:lstStyle/>
        <a:p>
          <a:endParaRPr lang="es-MX"/>
        </a:p>
      </dgm:t>
    </dgm:pt>
  </dgm:ptLst>
  <dgm:cxnLst>
    <dgm:cxn modelId="{26D2DC22-9E0E-4CAB-B1F5-101CB68285E6}" srcId="{85F1530E-F0DF-434E-A961-703E8FBA146B}" destId="{CF69A0AC-4E94-40B3-AB54-018ABCFA41D8}" srcOrd="1" destOrd="0" parTransId="{12AACE21-B33D-471D-BDB0-15B492EF6633}" sibTransId="{2DB2FD9D-FD92-447F-8C59-6E71EC917367}"/>
    <dgm:cxn modelId="{462EC682-B22C-403E-AED7-466CB3A3E052}" type="presOf" srcId="{CF69A0AC-4E94-40B3-AB54-018ABCFA41D8}" destId="{7DC34E99-9800-4DBC-9BF1-9852B208B5B7}" srcOrd="0" destOrd="0" presId="urn:microsoft.com/office/officeart/2005/8/layout/hierarchy3"/>
    <dgm:cxn modelId="{14019C82-9321-47BD-902E-0C994ED2EC85}" type="presOf" srcId="{8C7FF5DC-A379-4BFD-8DB7-7A62CE035A59}" destId="{FCC3BC45-21F8-48D0-A826-A976B99619F8}" srcOrd="0" destOrd="0" presId="urn:microsoft.com/office/officeart/2005/8/layout/hierarchy3"/>
    <dgm:cxn modelId="{206B65A6-4109-4F40-8F01-D586FA000B5D}" type="presOf" srcId="{5C858F68-81CD-4A41-8987-F4B1BE970D6A}" destId="{3C86A3A8-BEAE-48C3-8859-41993B0E147C}" srcOrd="0" destOrd="0" presId="urn:microsoft.com/office/officeart/2005/8/layout/hierarchy3"/>
    <dgm:cxn modelId="{3DF7B24F-DEC7-4E51-8B35-EBB6E0E2E36C}" type="presOf" srcId="{85F1530E-F0DF-434E-A961-703E8FBA146B}" destId="{A01FD113-952D-4B80-997C-9044F08154AC}" srcOrd="0" destOrd="0" presId="urn:microsoft.com/office/officeart/2005/8/layout/hierarchy3"/>
    <dgm:cxn modelId="{E48A6A4A-F5E5-412E-BF97-0DE4C7DAFA9E}" type="presOf" srcId="{5ABACD7F-F8F8-4CDA-A9E8-9FC2C45AAAF6}" destId="{352C93FE-29DB-4CD4-BFBA-D4314066D741}" srcOrd="0" destOrd="0" presId="urn:microsoft.com/office/officeart/2005/8/layout/hierarchy3"/>
    <dgm:cxn modelId="{F739D57A-D43F-4ED7-B40D-62A411B29319}" type="presOf" srcId="{CF69A0AC-4E94-40B3-AB54-018ABCFA41D8}" destId="{290EE019-F8C2-40D4-A9D3-DF34645985D4}" srcOrd="1" destOrd="0" presId="urn:microsoft.com/office/officeart/2005/8/layout/hierarchy3"/>
    <dgm:cxn modelId="{253319A3-3773-43EF-93D1-7DF0B16A44E7}" srcId="{8C7FF5DC-A379-4BFD-8DB7-7A62CE035A59}" destId="{DD731570-4852-4EA9-9F48-21291F7799DA}" srcOrd="0" destOrd="0" parTransId="{5C858F68-81CD-4A41-8987-F4B1BE970D6A}" sibTransId="{7670E172-1FDB-48A9-9B02-E905F3154214}"/>
    <dgm:cxn modelId="{6A95E7DC-D3F3-4364-B76B-9A956A3E6CEC}" srcId="{85F1530E-F0DF-434E-A961-703E8FBA146B}" destId="{8C7FF5DC-A379-4BFD-8DB7-7A62CE035A59}" srcOrd="0" destOrd="0" parTransId="{55763102-C6B6-49A1-BCD7-8516806D535F}" sibTransId="{28959E7C-27D3-4CBF-9546-22F6CA7932F0}"/>
    <dgm:cxn modelId="{D47DB827-0472-4217-A51F-E089CFB598ED}" type="presOf" srcId="{8C7FF5DC-A379-4BFD-8DB7-7A62CE035A59}" destId="{AC7C278F-0601-444F-8092-8C56949BDDE0}" srcOrd="1" destOrd="0" presId="urn:microsoft.com/office/officeart/2005/8/layout/hierarchy3"/>
    <dgm:cxn modelId="{48C5CDE2-DBA3-407C-8059-420E04196CF0}" type="presOf" srcId="{DD731570-4852-4EA9-9F48-21291F7799DA}" destId="{7D315CF3-50B0-41ED-A99F-38701B7F953D}" srcOrd="0" destOrd="0" presId="urn:microsoft.com/office/officeart/2005/8/layout/hierarchy3"/>
    <dgm:cxn modelId="{D7444D5B-7F4A-4D63-BE78-7ECAD213234E}" type="presOf" srcId="{937A7903-6FC4-44A4-BF8C-2A6031B1A3E3}" destId="{8CAE8FAE-C84D-4383-B275-BE81486B1F97}" srcOrd="0" destOrd="0" presId="urn:microsoft.com/office/officeart/2005/8/layout/hierarchy3"/>
    <dgm:cxn modelId="{FFF33FF3-0E0D-4177-BCC2-E15BF43328D7}" srcId="{CF69A0AC-4E94-40B3-AB54-018ABCFA41D8}" destId="{937A7903-6FC4-44A4-BF8C-2A6031B1A3E3}" srcOrd="0" destOrd="0" parTransId="{5ABACD7F-F8F8-4CDA-A9E8-9FC2C45AAAF6}" sibTransId="{070A6507-F2D3-4DD0-81C4-418079104FC3}"/>
    <dgm:cxn modelId="{215D995F-EC13-45DC-A7D2-1F991BC3E862}" type="presParOf" srcId="{A01FD113-952D-4B80-997C-9044F08154AC}" destId="{D0F02F73-7C67-4C49-9C17-E993CB403EBC}" srcOrd="0" destOrd="0" presId="urn:microsoft.com/office/officeart/2005/8/layout/hierarchy3"/>
    <dgm:cxn modelId="{C33C3B9A-56DB-425D-97DC-3BFA776519C0}" type="presParOf" srcId="{D0F02F73-7C67-4C49-9C17-E993CB403EBC}" destId="{9316FD6B-6ED4-4008-85BC-4F490C55AB67}" srcOrd="0" destOrd="0" presId="urn:microsoft.com/office/officeart/2005/8/layout/hierarchy3"/>
    <dgm:cxn modelId="{42AF9814-755A-4A2A-9438-5D7BCC2CB8EB}" type="presParOf" srcId="{9316FD6B-6ED4-4008-85BC-4F490C55AB67}" destId="{FCC3BC45-21F8-48D0-A826-A976B99619F8}" srcOrd="0" destOrd="0" presId="urn:microsoft.com/office/officeart/2005/8/layout/hierarchy3"/>
    <dgm:cxn modelId="{E216F5BE-392F-4D72-BED1-80614F56A088}" type="presParOf" srcId="{9316FD6B-6ED4-4008-85BC-4F490C55AB67}" destId="{AC7C278F-0601-444F-8092-8C56949BDDE0}" srcOrd="1" destOrd="0" presId="urn:microsoft.com/office/officeart/2005/8/layout/hierarchy3"/>
    <dgm:cxn modelId="{344B9710-FB5B-4072-9DA6-5BDB7AA20AE9}" type="presParOf" srcId="{D0F02F73-7C67-4C49-9C17-E993CB403EBC}" destId="{EC5487E9-13EF-48A7-8D5E-27BE70257553}" srcOrd="1" destOrd="0" presId="urn:microsoft.com/office/officeart/2005/8/layout/hierarchy3"/>
    <dgm:cxn modelId="{2B133507-926A-4DB5-8A3C-78AD1949E6BE}" type="presParOf" srcId="{EC5487E9-13EF-48A7-8D5E-27BE70257553}" destId="{3C86A3A8-BEAE-48C3-8859-41993B0E147C}" srcOrd="0" destOrd="0" presId="urn:microsoft.com/office/officeart/2005/8/layout/hierarchy3"/>
    <dgm:cxn modelId="{972F2CAF-21FF-4A15-911D-4953AB3661BA}" type="presParOf" srcId="{EC5487E9-13EF-48A7-8D5E-27BE70257553}" destId="{7D315CF3-50B0-41ED-A99F-38701B7F953D}" srcOrd="1" destOrd="0" presId="urn:microsoft.com/office/officeart/2005/8/layout/hierarchy3"/>
    <dgm:cxn modelId="{AF72E9CB-E7B4-49A8-80A5-86A4FEED4E20}" type="presParOf" srcId="{A01FD113-952D-4B80-997C-9044F08154AC}" destId="{D7ECFA2A-53C2-4AA1-9A02-3CCAD2A17314}" srcOrd="1" destOrd="0" presId="urn:microsoft.com/office/officeart/2005/8/layout/hierarchy3"/>
    <dgm:cxn modelId="{53FB0773-A388-47CD-B920-2787CAC7220D}" type="presParOf" srcId="{D7ECFA2A-53C2-4AA1-9A02-3CCAD2A17314}" destId="{21612D8B-E6A3-4DED-A067-9AFEE72DFAB4}" srcOrd="0" destOrd="0" presId="urn:microsoft.com/office/officeart/2005/8/layout/hierarchy3"/>
    <dgm:cxn modelId="{94D5EA72-5C42-47AE-A29C-64C5E2173520}" type="presParOf" srcId="{21612D8B-E6A3-4DED-A067-9AFEE72DFAB4}" destId="{7DC34E99-9800-4DBC-9BF1-9852B208B5B7}" srcOrd="0" destOrd="0" presId="urn:microsoft.com/office/officeart/2005/8/layout/hierarchy3"/>
    <dgm:cxn modelId="{50CE8356-00DB-4DAF-A2C5-E159935A9C73}" type="presParOf" srcId="{21612D8B-E6A3-4DED-A067-9AFEE72DFAB4}" destId="{290EE019-F8C2-40D4-A9D3-DF34645985D4}" srcOrd="1" destOrd="0" presId="urn:microsoft.com/office/officeart/2005/8/layout/hierarchy3"/>
    <dgm:cxn modelId="{9D48C057-41F3-41C2-AD64-AD3089D42ECF}" type="presParOf" srcId="{D7ECFA2A-53C2-4AA1-9A02-3CCAD2A17314}" destId="{F51BF248-6B50-4FF6-B31B-56726237EE46}" srcOrd="1" destOrd="0" presId="urn:microsoft.com/office/officeart/2005/8/layout/hierarchy3"/>
    <dgm:cxn modelId="{9C371FFB-7DEA-49C2-8B3C-ACFBCF9E2BC3}" type="presParOf" srcId="{F51BF248-6B50-4FF6-B31B-56726237EE46}" destId="{352C93FE-29DB-4CD4-BFBA-D4314066D741}" srcOrd="0" destOrd="0" presId="urn:microsoft.com/office/officeart/2005/8/layout/hierarchy3"/>
    <dgm:cxn modelId="{25066EC1-5FD1-4153-8EF1-7C08858B3D5E}" type="presParOf" srcId="{F51BF248-6B50-4FF6-B31B-56726237EE46}" destId="{8CAE8FAE-C84D-4383-B275-BE81486B1F97}"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3BC45-21F8-48D0-A826-A976B99619F8}">
      <dsp:nvSpPr>
        <dsp:cNvPr id="0" name=""/>
        <dsp:cNvSpPr/>
      </dsp:nvSpPr>
      <dsp:spPr>
        <a:xfrm>
          <a:off x="1327334" y="115905"/>
          <a:ext cx="3027491" cy="1070492"/>
        </a:xfrm>
        <a:prstGeom prst="roundRect">
          <a:avLst>
            <a:gd name="adj" fmla="val 10000"/>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s-MX" sz="4000" b="1" kern="1200" dirty="0"/>
            <a:t>Contrato individual</a:t>
          </a:r>
        </a:p>
      </dsp:txBody>
      <dsp:txXfrm>
        <a:off x="1358688" y="147259"/>
        <a:ext cx="2964783" cy="1007784"/>
      </dsp:txXfrm>
    </dsp:sp>
    <dsp:sp modelId="{3C86A3A8-BEAE-48C3-8859-41993B0E147C}">
      <dsp:nvSpPr>
        <dsp:cNvPr id="0" name=""/>
        <dsp:cNvSpPr/>
      </dsp:nvSpPr>
      <dsp:spPr>
        <a:xfrm>
          <a:off x="1630083" y="1186397"/>
          <a:ext cx="445883" cy="2277663"/>
        </a:xfrm>
        <a:custGeom>
          <a:avLst/>
          <a:gdLst/>
          <a:ahLst/>
          <a:cxnLst/>
          <a:rect l="0" t="0" r="0" b="0"/>
          <a:pathLst>
            <a:path>
              <a:moveTo>
                <a:pt x="0" y="0"/>
              </a:moveTo>
              <a:lnTo>
                <a:pt x="0" y="2277663"/>
              </a:lnTo>
              <a:lnTo>
                <a:pt x="445883" y="227766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315CF3-50B0-41ED-A99F-38701B7F953D}">
      <dsp:nvSpPr>
        <dsp:cNvPr id="0" name=""/>
        <dsp:cNvSpPr/>
      </dsp:nvSpPr>
      <dsp:spPr>
        <a:xfrm>
          <a:off x="2075966" y="1385099"/>
          <a:ext cx="3088542" cy="4157921"/>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kern="1200" dirty="0"/>
            <a:t>Son aquellos que se celebran particularmente y en forma directa entre el patrón y el trabajador.</a:t>
          </a:r>
        </a:p>
      </dsp:txBody>
      <dsp:txXfrm>
        <a:off x="2166426" y="1475559"/>
        <a:ext cx="2907622" cy="3977001"/>
      </dsp:txXfrm>
    </dsp:sp>
    <dsp:sp modelId="{7DC34E99-9800-4DBC-9BF1-9852B208B5B7}">
      <dsp:nvSpPr>
        <dsp:cNvPr id="0" name=""/>
        <dsp:cNvSpPr/>
      </dsp:nvSpPr>
      <dsp:spPr>
        <a:xfrm>
          <a:off x="5413425" y="51521"/>
          <a:ext cx="2991174" cy="1255782"/>
        </a:xfrm>
        <a:prstGeom prst="roundRect">
          <a:avLst>
            <a:gd name="adj" fmla="val 10000"/>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s-MX" sz="4000" b="1" kern="1200" dirty="0"/>
            <a:t>Contrato colectivo</a:t>
          </a:r>
        </a:p>
      </dsp:txBody>
      <dsp:txXfrm>
        <a:off x="5450206" y="88302"/>
        <a:ext cx="2917612" cy="1182220"/>
      </dsp:txXfrm>
    </dsp:sp>
    <dsp:sp modelId="{352C93FE-29DB-4CD4-BFBA-D4314066D741}">
      <dsp:nvSpPr>
        <dsp:cNvPr id="0" name=""/>
        <dsp:cNvSpPr/>
      </dsp:nvSpPr>
      <dsp:spPr>
        <a:xfrm>
          <a:off x="5712542" y="1307304"/>
          <a:ext cx="273047" cy="2314903"/>
        </a:xfrm>
        <a:custGeom>
          <a:avLst/>
          <a:gdLst/>
          <a:ahLst/>
          <a:cxnLst/>
          <a:rect l="0" t="0" r="0" b="0"/>
          <a:pathLst>
            <a:path>
              <a:moveTo>
                <a:pt x="0" y="0"/>
              </a:moveTo>
              <a:lnTo>
                <a:pt x="0" y="2314903"/>
              </a:lnTo>
              <a:lnTo>
                <a:pt x="273047" y="2314903"/>
              </a:lnTo>
            </a:path>
          </a:pathLst>
        </a:custGeom>
        <a:noFill/>
        <a:ln w="12700" cap="flat" cmpd="sng" algn="ctr">
          <a:solidFill>
            <a:schemeClr val="accent2">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AE8FAE-C84D-4383-B275-BE81486B1F97}">
      <dsp:nvSpPr>
        <dsp:cNvPr id="0" name=""/>
        <dsp:cNvSpPr/>
      </dsp:nvSpPr>
      <dsp:spPr>
        <a:xfrm>
          <a:off x="5985590" y="1570390"/>
          <a:ext cx="3266682" cy="4103634"/>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481415"/>
              <a:satOff val="10166"/>
              <a:lumOff val="270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MX" sz="3200" kern="1200" dirty="0"/>
            <a:t>Son aquellos que se celebran entre varias personas que cuentan con un representante común sindicato  (s) y uno o varios patrones.</a:t>
          </a:r>
        </a:p>
      </dsp:txBody>
      <dsp:txXfrm>
        <a:off x="6081268" y="1666068"/>
        <a:ext cx="3075326" cy="391227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2578FB-32EA-4E74-8A8A-A4C3DFF62797}" type="datetimeFigureOut">
              <a:rPr lang="es-MX" smtClean="0"/>
              <a:t>26/09/2018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578081-900D-4CB7-BC8E-2F3964CC4D15}" type="slidenum">
              <a:rPr lang="es-MX" smtClean="0"/>
              <a:t>‹Nº›</a:t>
            </a:fld>
            <a:endParaRPr lang="es-MX"/>
          </a:p>
        </p:txBody>
      </p:sp>
    </p:spTree>
    <p:extLst>
      <p:ext uri="{BB962C8B-B14F-4D97-AF65-F5344CB8AC3E}">
        <p14:creationId xmlns:p14="http://schemas.microsoft.com/office/powerpoint/2010/main" val="216319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B6578081-900D-4CB7-BC8E-2F3964CC4D15}" type="slidenum">
              <a:rPr lang="es-MX" smtClean="0"/>
              <a:t>1</a:t>
            </a:fld>
            <a:endParaRPr lang="es-MX"/>
          </a:p>
        </p:txBody>
      </p:sp>
    </p:spTree>
    <p:extLst>
      <p:ext uri="{BB962C8B-B14F-4D97-AF65-F5344CB8AC3E}">
        <p14:creationId xmlns:p14="http://schemas.microsoft.com/office/powerpoint/2010/main" val="2742394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6578081-900D-4CB7-BC8E-2F3964CC4D15}" type="slidenum">
              <a:rPr lang="es-MX" smtClean="0"/>
              <a:t>30</a:t>
            </a:fld>
            <a:endParaRPr lang="es-MX"/>
          </a:p>
        </p:txBody>
      </p:sp>
    </p:spTree>
    <p:extLst>
      <p:ext uri="{BB962C8B-B14F-4D97-AF65-F5344CB8AC3E}">
        <p14:creationId xmlns:p14="http://schemas.microsoft.com/office/powerpoint/2010/main" val="2084793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6578081-900D-4CB7-BC8E-2F3964CC4D15}" type="slidenum">
              <a:rPr lang="es-MX" smtClean="0"/>
              <a:t>45</a:t>
            </a:fld>
            <a:endParaRPr lang="es-MX"/>
          </a:p>
        </p:txBody>
      </p:sp>
    </p:spTree>
    <p:extLst>
      <p:ext uri="{BB962C8B-B14F-4D97-AF65-F5344CB8AC3E}">
        <p14:creationId xmlns:p14="http://schemas.microsoft.com/office/powerpoint/2010/main" val="2257028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37C42DF1-A6B4-4D3E-9CB0-A7507B060FAB}" type="datetime1">
              <a:rPr lang="es-MX" smtClean="0"/>
              <a:t>26/09/2018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46507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A4F84FD-9198-45BD-BE0A-A6C87595B4F3}" type="datetime1">
              <a:rPr lang="es-MX" smtClean="0"/>
              <a:t>26/09/2018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354368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DAF71E07-C3AF-453B-86F0-909829FF1500}" type="datetime1">
              <a:rPr lang="es-MX" smtClean="0"/>
              <a:t>26/09/2018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2305341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8B120A78-29AE-4EFE-9DC8-74FA461A4E2E}" type="datetime1">
              <a:rPr lang="es-MX" smtClean="0"/>
              <a:t>26/09/2018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678349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88C7C61-5583-43C6-82FB-A12E2ED621A9}" type="datetime1">
              <a:rPr lang="es-MX" smtClean="0"/>
              <a:t>26/09/2018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2632508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668A2462-A8D5-4F61-B2E8-47C42EE692D5}" type="datetime1">
              <a:rPr lang="es-MX" smtClean="0"/>
              <a:t>26/09/2018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2183242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A52E9957-6196-4349-9623-2F1002980474}" type="datetime1">
              <a:rPr lang="es-MX" smtClean="0"/>
              <a:t>26/09/2018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3938164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9D60FB1F-E51E-4634-99B0-31F084CD7858}" type="datetime1">
              <a:rPr lang="es-MX" smtClean="0"/>
              <a:t>26/09/2018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2362867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1794D38-48FA-4897-ACE1-A0BFC61EE65D}" type="datetime1">
              <a:rPr lang="es-MX" smtClean="0"/>
              <a:t>26/09/2018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277602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D8423CA-139A-49A1-9E79-BC637A144F1F}" type="datetime1">
              <a:rPr lang="es-MX" smtClean="0"/>
              <a:t>26/09/2018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1978568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AB0B59E2-F158-4C38-A78C-E4955EC80197}" type="datetime1">
              <a:rPr lang="es-MX" smtClean="0"/>
              <a:t>26/09/2018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B64E0EC-8C8B-4ABB-9B64-076FEAB85888}" type="slidenum">
              <a:rPr lang="es-MX" smtClean="0"/>
              <a:t>‹Nº›</a:t>
            </a:fld>
            <a:endParaRPr lang="es-MX"/>
          </a:p>
        </p:txBody>
      </p:sp>
    </p:spTree>
    <p:extLst>
      <p:ext uri="{BB962C8B-B14F-4D97-AF65-F5344CB8AC3E}">
        <p14:creationId xmlns:p14="http://schemas.microsoft.com/office/powerpoint/2010/main" val="353745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32036-AB7F-4770-B997-ABF495C63436}" type="datetime1">
              <a:rPr lang="es-MX" smtClean="0"/>
              <a:t>26/09/2018</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4E0EC-8C8B-4ABB-9B64-076FEAB85888}" type="slidenum">
              <a:rPr lang="es-MX" smtClean="0"/>
              <a:t>‹Nº›</a:t>
            </a:fld>
            <a:endParaRPr lang="es-MX"/>
          </a:p>
        </p:txBody>
      </p:sp>
    </p:spTree>
    <p:extLst>
      <p:ext uri="{BB962C8B-B14F-4D97-AF65-F5344CB8AC3E}">
        <p14:creationId xmlns:p14="http://schemas.microsoft.com/office/powerpoint/2010/main" val="2175947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13440" y="457199"/>
            <a:ext cx="9144000" cy="5280339"/>
          </a:xfrm>
        </p:spPr>
        <p:txBody>
          <a:bodyPr>
            <a:noAutofit/>
          </a:bodyPr>
          <a:lstStyle/>
          <a:p>
            <a:pPr>
              <a:defRPr/>
            </a:pPr>
            <a:r>
              <a:rPr lang="es-MX" sz="2400" b="1" dirty="0" smtClean="0">
                <a:solidFill>
                  <a:srgbClr val="0070C0"/>
                </a:solidFill>
              </a:rPr>
              <a:t>UNIVERSIDAD </a:t>
            </a:r>
            <a:r>
              <a:rPr lang="es-MX" sz="2400" b="1" dirty="0">
                <a:solidFill>
                  <a:srgbClr val="0070C0"/>
                </a:solidFill>
              </a:rPr>
              <a:t>AUTÓNOMA DEL ESTADO DE MÉXICO</a:t>
            </a:r>
            <a:br>
              <a:rPr lang="es-MX" sz="2400" b="1" dirty="0">
                <a:solidFill>
                  <a:srgbClr val="0070C0"/>
                </a:solidFill>
              </a:rPr>
            </a:br>
            <a:r>
              <a:rPr lang="es-MX" sz="2400" b="1" dirty="0">
                <a:solidFill>
                  <a:srgbClr val="0070C0"/>
                </a:solidFill>
              </a:rPr>
              <a:t/>
            </a:r>
            <a:br>
              <a:rPr lang="es-MX" sz="2400" b="1" dirty="0">
                <a:solidFill>
                  <a:srgbClr val="0070C0"/>
                </a:solidFill>
              </a:rPr>
            </a:br>
            <a:r>
              <a:rPr lang="es-MX" sz="2800" b="1" dirty="0">
                <a:solidFill>
                  <a:srgbClr val="0070C0"/>
                </a:solidFill>
              </a:rPr>
              <a:t> </a:t>
            </a:r>
            <a:r>
              <a:rPr lang="es-MX" sz="2400" b="1" dirty="0">
                <a:solidFill>
                  <a:srgbClr val="0070C0"/>
                </a:solidFill>
              </a:rPr>
              <a:t>FACULTAD DE CONTADURÍA Y ADMINISTRACIÓN</a:t>
            </a:r>
            <a:br>
              <a:rPr lang="es-MX" sz="2400" b="1" dirty="0">
                <a:solidFill>
                  <a:srgbClr val="0070C0"/>
                </a:solidFill>
              </a:rPr>
            </a:br>
            <a:r>
              <a:rPr lang="es-MX" sz="2400" b="1" dirty="0">
                <a:solidFill>
                  <a:srgbClr val="0070C0"/>
                </a:solidFill>
              </a:rPr>
              <a:t>Licenciatura en </a:t>
            </a:r>
            <a:r>
              <a:rPr lang="es-MX" sz="2400" b="1" dirty="0" smtClean="0">
                <a:solidFill>
                  <a:srgbClr val="0070C0"/>
                </a:solidFill>
              </a:rPr>
              <a:t>Mercadotecnia</a:t>
            </a:r>
            <a:r>
              <a:rPr lang="es-MX" sz="2400" b="1" dirty="0">
                <a:solidFill>
                  <a:srgbClr val="0070C0"/>
                </a:solidFill>
              </a:rPr>
              <a:t/>
            </a:r>
            <a:br>
              <a:rPr lang="es-MX" sz="2400" b="1" dirty="0">
                <a:solidFill>
                  <a:srgbClr val="0070C0"/>
                </a:solidFill>
              </a:rPr>
            </a:br>
            <a:r>
              <a:rPr lang="es-MX" sz="2400" b="1" dirty="0"/>
              <a:t/>
            </a:r>
            <a:br>
              <a:rPr lang="es-MX" sz="2400" b="1" dirty="0"/>
            </a:br>
            <a:r>
              <a:rPr lang="es-MX" sz="3200" b="1" dirty="0">
                <a:solidFill>
                  <a:schemeClr val="accent2"/>
                </a:solidFill>
              </a:rPr>
              <a:t>Unidad de </a:t>
            </a:r>
            <a:r>
              <a:rPr lang="es-MX" sz="3200" b="1" dirty="0" smtClean="0">
                <a:solidFill>
                  <a:schemeClr val="accent2"/>
                </a:solidFill>
              </a:rPr>
              <a:t>Aprendizaje: Contabilidad de Costos</a:t>
            </a:r>
            <a:br>
              <a:rPr lang="es-MX" sz="3200" b="1" dirty="0" smtClean="0">
                <a:solidFill>
                  <a:schemeClr val="accent2"/>
                </a:solidFill>
              </a:rPr>
            </a:br>
            <a:r>
              <a:rPr lang="es-MX" sz="3200" b="1" dirty="0" smtClean="0">
                <a:solidFill>
                  <a:schemeClr val="accent2"/>
                </a:solidFill>
              </a:rPr>
              <a:t>Créditos: 6</a:t>
            </a:r>
            <a:br>
              <a:rPr lang="es-MX" sz="3200" b="1" dirty="0" smtClean="0">
                <a:solidFill>
                  <a:schemeClr val="accent2"/>
                </a:solidFill>
              </a:rPr>
            </a:br>
            <a:r>
              <a:rPr lang="es-MX" sz="3200" b="1" dirty="0">
                <a:solidFill>
                  <a:schemeClr val="accent2"/>
                </a:solidFill>
              </a:rPr>
              <a:t/>
            </a:r>
            <a:br>
              <a:rPr lang="es-MX" sz="3200" b="1" dirty="0">
                <a:solidFill>
                  <a:schemeClr val="accent2"/>
                </a:solidFill>
              </a:rPr>
            </a:br>
            <a:r>
              <a:rPr lang="es-MX" sz="3200" b="1" dirty="0">
                <a:solidFill>
                  <a:schemeClr val="accent2"/>
                </a:solidFill>
              </a:rPr>
              <a:t>Tema: </a:t>
            </a:r>
            <a:r>
              <a:rPr lang="es-MX" sz="3200" b="1" dirty="0" smtClean="0">
                <a:solidFill>
                  <a:schemeClr val="accent2"/>
                </a:solidFill>
              </a:rPr>
              <a:t>Ley Federal del Trabajo, Ley del IMSS, técnica para el cálculo de </a:t>
            </a:r>
            <a:r>
              <a:rPr lang="es-MX" sz="3200" b="1" dirty="0">
                <a:solidFill>
                  <a:schemeClr val="accent2"/>
                </a:solidFill>
              </a:rPr>
              <a:t>s</a:t>
            </a:r>
            <a:r>
              <a:rPr lang="es-MX" sz="3200" b="1" dirty="0" smtClean="0">
                <a:solidFill>
                  <a:schemeClr val="accent2"/>
                </a:solidFill>
              </a:rPr>
              <a:t>ueldos y </a:t>
            </a:r>
            <a:r>
              <a:rPr lang="es-MX" sz="3200" b="1" dirty="0" smtClean="0">
                <a:solidFill>
                  <a:schemeClr val="accent2"/>
                </a:solidFill>
              </a:rPr>
              <a:t>salarios</a:t>
            </a:r>
            <a:br>
              <a:rPr lang="es-MX" sz="3200" b="1" dirty="0" smtClean="0">
                <a:solidFill>
                  <a:schemeClr val="accent2"/>
                </a:solidFill>
              </a:rPr>
            </a:br>
            <a:r>
              <a:rPr lang="es-MX" sz="2400" b="1" dirty="0"/>
              <a:t>Autor:</a:t>
            </a:r>
            <a:br>
              <a:rPr lang="es-MX" sz="2400" b="1" dirty="0"/>
            </a:br>
            <a:r>
              <a:rPr lang="es-MX" sz="2400" b="1" dirty="0"/>
              <a:t>M. en A. María de Lourdes </a:t>
            </a:r>
            <a:r>
              <a:rPr lang="es-MX" sz="2400" b="1" dirty="0" smtClean="0"/>
              <a:t>Escalona </a:t>
            </a:r>
            <a:r>
              <a:rPr lang="es-MX" sz="2400" b="1" dirty="0"/>
              <a:t>González</a:t>
            </a:r>
            <a:br>
              <a:rPr lang="es-MX" sz="2400" b="1" dirty="0"/>
            </a:br>
            <a:r>
              <a:rPr lang="es-MX" sz="2400" b="1" dirty="0"/>
              <a:t/>
            </a:r>
            <a:br>
              <a:rPr lang="es-MX" sz="2400" b="1" dirty="0"/>
            </a:br>
            <a:r>
              <a:rPr lang="es-MX" sz="2400" b="1" dirty="0" smtClean="0"/>
              <a:t>Septiembre 2018</a:t>
            </a:r>
            <a:endParaRPr lang="es-MX" sz="2000"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 name="Conector recto 5"/>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028" name="Picture 4" descr="Resultado de imagen para salari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uaem"/>
          <p:cNvPicPr>
            <a:picLocks noChangeAspect="1" noChangeArrowheads="1"/>
          </p:cNvPicPr>
          <p:nvPr/>
        </p:nvPicPr>
        <p:blipFill>
          <a:blip r:embed="rId4">
            <a:extLst>
              <a:ext uri="{28A0092B-C50C-407E-A947-70E740481C1C}">
                <a14:useLocalDpi xmlns:a14="http://schemas.microsoft.com/office/drawing/2010/main" val="0"/>
              </a:ext>
            </a:extLst>
          </a:blip>
          <a:srcRect l="2473" r="4962" b="4808"/>
          <a:stretch>
            <a:fillRect/>
          </a:stretch>
        </p:blipFill>
        <p:spPr bwMode="auto">
          <a:xfrm>
            <a:off x="782347" y="457199"/>
            <a:ext cx="1067233" cy="96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p:cNvPicPr preferRelativeResize="0">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10321299" y="409863"/>
            <a:ext cx="1184563" cy="101369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99620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68946"/>
            <a:ext cx="10515600" cy="5108017"/>
          </a:xfrm>
        </p:spPr>
        <p:txBody>
          <a:bodyPr/>
          <a:lstStyle/>
          <a:p>
            <a:pPr marL="0" indent="0" algn="ctr">
              <a:buNone/>
            </a:pPr>
            <a:r>
              <a:rPr lang="es-MX" sz="3200" b="1" dirty="0">
                <a:solidFill>
                  <a:schemeClr val="accent2">
                    <a:lumMod val="75000"/>
                  </a:schemeClr>
                </a:solidFill>
              </a:rPr>
              <a:t>c) Sistema de </a:t>
            </a:r>
            <a:r>
              <a:rPr lang="es-MX" sz="3200" b="1" dirty="0" smtClean="0">
                <a:solidFill>
                  <a:schemeClr val="accent2">
                    <a:lumMod val="75000"/>
                  </a:schemeClr>
                </a:solidFill>
              </a:rPr>
              <a:t>Incentivos.</a:t>
            </a:r>
          </a:p>
          <a:p>
            <a:pPr marL="0" indent="0" algn="ctr">
              <a:buNone/>
            </a:pPr>
            <a:endParaRPr lang="es-MX" sz="3200" b="1" dirty="0" smtClean="0"/>
          </a:p>
          <a:p>
            <a:pPr marL="0" indent="0" algn="just">
              <a:buNone/>
            </a:pPr>
            <a:r>
              <a:rPr lang="es-MX" sz="3200" dirty="0" smtClean="0"/>
              <a:t>Son </a:t>
            </a:r>
            <a:r>
              <a:rPr lang="es-MX" sz="3200" dirty="0"/>
              <a:t>una variación o complemento de los sistemas de Salarios por Tiempo o por Producción. Tienen por finalidad otorgar una prima o un premio al trabajador o al grupo de ellos, con base en el aumento de la fabricación, la mejora de la calidad, así como el ahorro de material  y tiempo</a:t>
            </a:r>
            <a:r>
              <a:rPr lang="es-MX" sz="3200" dirty="0" smtClean="0"/>
              <a:t>.</a:t>
            </a:r>
            <a:r>
              <a:rPr lang="es-MX" sz="2400" dirty="0"/>
              <a:t> </a:t>
            </a:r>
            <a:endParaRPr lang="es-MX" sz="2400" dirty="0" smtClean="0"/>
          </a:p>
          <a:p>
            <a:pPr marL="0" indent="0" algn="just">
              <a:buNone/>
            </a:pPr>
            <a:r>
              <a:rPr lang="es-MX" sz="3200" dirty="0" smtClean="0"/>
              <a:t>De entre los sistemas de incentivos se pueden señalar, entre otros, los siguientes: </a:t>
            </a:r>
            <a:endParaRPr lang="en-US" sz="32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10</a:t>
            </a:fld>
            <a:endParaRPr lang="es-MX"/>
          </a:p>
        </p:txBody>
      </p:sp>
    </p:spTree>
    <p:extLst>
      <p:ext uri="{BB962C8B-B14F-4D97-AF65-F5344CB8AC3E}">
        <p14:creationId xmlns:p14="http://schemas.microsoft.com/office/powerpoint/2010/main" val="771922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51870"/>
            <a:ext cx="10515600" cy="5108017"/>
          </a:xfrm>
        </p:spPr>
        <p:txBody>
          <a:bodyPr/>
          <a:lstStyle/>
          <a:p>
            <a:pPr marL="0" indent="0" algn="r">
              <a:buNone/>
            </a:pPr>
            <a:r>
              <a:rPr lang="es-MX" sz="3200" b="1" i="1" dirty="0"/>
              <a:t>c1) Sistema Taylor de Jornal </a:t>
            </a:r>
            <a:r>
              <a:rPr lang="es-MX" sz="3200" b="1" i="1" dirty="0" smtClean="0"/>
              <a:t>Diferencial</a:t>
            </a:r>
          </a:p>
          <a:p>
            <a:pPr marL="0" indent="0">
              <a:buNone/>
            </a:pPr>
            <a:endParaRPr lang="es-MX" dirty="0"/>
          </a:p>
          <a:p>
            <a:pPr algn="just"/>
            <a:r>
              <a:rPr lang="es-MX" sz="3200" dirty="0"/>
              <a:t>Fija dos cuotas por unidad: una para obreros de bajo rendimiento y otra para aquellos que muestran un elevado desempeño. Por lo tanto, una cuota será baja y otra alta, con referencia a una elaboración estándar o tipo para una jornada de trabajo.</a:t>
            </a:r>
          </a:p>
          <a:p>
            <a:pPr algn="just"/>
            <a:r>
              <a:rPr lang="es-MX" sz="3200" dirty="0"/>
              <a:t>Se aplica en aquellas industrias que tienen un gran porcentaje de Gastos Indirectos Fijos en relación con el Costo de Producción. </a:t>
            </a:r>
            <a:endParaRPr lang="en-US" sz="3200" dirty="0"/>
          </a:p>
          <a:p>
            <a:pPr marL="0" indent="0">
              <a:buNone/>
            </a:pPr>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7083" y="380492"/>
            <a:ext cx="1276893" cy="1344098"/>
          </a:xfrm>
          <a:prstGeom prst="rect">
            <a:avLst/>
          </a:prstGeom>
        </p:spPr>
      </p:pic>
      <p:sp>
        <p:nvSpPr>
          <p:cNvPr id="9" name="Marcador de número de diapositiva 8"/>
          <p:cNvSpPr>
            <a:spLocks noGrp="1"/>
          </p:cNvSpPr>
          <p:nvPr>
            <p:ph type="sldNum" sz="quarter" idx="12"/>
          </p:nvPr>
        </p:nvSpPr>
        <p:spPr/>
        <p:txBody>
          <a:bodyPr/>
          <a:lstStyle/>
          <a:p>
            <a:fld id="{5B64E0EC-8C8B-4ABB-9B64-076FEAB85888}" type="slidenum">
              <a:rPr lang="es-MX" smtClean="0"/>
              <a:t>11</a:t>
            </a:fld>
            <a:endParaRPr lang="es-MX"/>
          </a:p>
        </p:txBody>
      </p:sp>
    </p:spTree>
    <p:extLst>
      <p:ext uri="{BB962C8B-B14F-4D97-AF65-F5344CB8AC3E}">
        <p14:creationId xmlns:p14="http://schemas.microsoft.com/office/powerpoint/2010/main" val="3982838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4"/>
          <p:cNvSpPr txBox="1">
            <a:spLocks/>
          </p:cNvSpPr>
          <p:nvPr/>
        </p:nvSpPr>
        <p:spPr>
          <a:xfrm>
            <a:off x="1341120" y="1129126"/>
            <a:ext cx="4572000" cy="766588"/>
          </a:xfrm>
          <a:prstGeom prst="rect">
            <a:avLst/>
          </a:prstGeom>
          <a:solidFill>
            <a:schemeClr val="accent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3200" dirty="0" smtClean="0"/>
              <a:t>Ventajas</a:t>
            </a:r>
            <a:endParaRPr lang="en-US" sz="3200" dirty="0"/>
          </a:p>
        </p:txBody>
      </p:sp>
      <p:sp>
        <p:nvSpPr>
          <p:cNvPr id="3" name="Marcador de contenido 5"/>
          <p:cNvSpPr txBox="1">
            <a:spLocks/>
          </p:cNvSpPr>
          <p:nvPr/>
        </p:nvSpPr>
        <p:spPr>
          <a:xfrm>
            <a:off x="975360" y="2032393"/>
            <a:ext cx="4937760" cy="328884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dirty="0" smtClean="0"/>
              <a:t>Es un incentivo para el trabajador con aspiraciones</a:t>
            </a:r>
            <a:r>
              <a:rPr lang="en-US" dirty="0" smtClean="0"/>
              <a:t>.</a:t>
            </a:r>
          </a:p>
          <a:p>
            <a:pPr algn="just"/>
            <a:r>
              <a:rPr lang="es-MX" dirty="0" smtClean="0"/>
              <a:t>Disminuye el costo unitario total, debido a la repercusión de la cuota unitaria, cada vez menor, de Gastos Indirectos Fijos.</a:t>
            </a:r>
          </a:p>
        </p:txBody>
      </p:sp>
      <p:sp>
        <p:nvSpPr>
          <p:cNvPr id="4" name="Marcador de texto 6"/>
          <p:cNvSpPr txBox="1">
            <a:spLocks/>
          </p:cNvSpPr>
          <p:nvPr/>
        </p:nvSpPr>
        <p:spPr>
          <a:xfrm>
            <a:off x="6278880" y="1129126"/>
            <a:ext cx="4572000" cy="766588"/>
          </a:xfrm>
          <a:prstGeom prst="rect">
            <a:avLst/>
          </a:prstGeom>
          <a:solidFill>
            <a:schemeClr val="accent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3200" dirty="0" smtClean="0"/>
              <a:t>Desventajas</a:t>
            </a:r>
            <a:endParaRPr lang="en-US" sz="3200" dirty="0"/>
          </a:p>
        </p:txBody>
      </p:sp>
      <p:sp>
        <p:nvSpPr>
          <p:cNvPr id="5" name="Marcador de contenido 7"/>
          <p:cNvSpPr txBox="1">
            <a:spLocks/>
          </p:cNvSpPr>
          <p:nvPr/>
        </p:nvSpPr>
        <p:spPr>
          <a:xfrm>
            <a:off x="6278880" y="2032394"/>
            <a:ext cx="4572000" cy="328884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dirty="0" smtClean="0"/>
              <a:t>Si no se lleva a cabo un estudio adecuado, parte de las economías que se obtienen en los Gastos Indirectos Fijos por unidad, se traslada al salario del trabajador.</a:t>
            </a:r>
            <a:endParaRPr lang="en-US" dirty="0"/>
          </a:p>
        </p:txBody>
      </p:sp>
      <p:sp>
        <p:nvSpPr>
          <p:cNvPr id="6" name="Rectángulo 5"/>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Conector recto 6"/>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11" name="Marcador de número de diapositiva 10"/>
          <p:cNvSpPr>
            <a:spLocks noGrp="1"/>
          </p:cNvSpPr>
          <p:nvPr>
            <p:ph type="sldNum" sz="quarter" idx="12"/>
          </p:nvPr>
        </p:nvSpPr>
        <p:spPr/>
        <p:txBody>
          <a:bodyPr/>
          <a:lstStyle/>
          <a:p>
            <a:fld id="{5B64E0EC-8C8B-4ABB-9B64-076FEAB85888}" type="slidenum">
              <a:rPr lang="es-MX" smtClean="0"/>
              <a:t>12</a:t>
            </a:fld>
            <a:endParaRPr lang="es-MX"/>
          </a:p>
        </p:txBody>
      </p:sp>
    </p:spTree>
    <p:extLst>
      <p:ext uri="{BB962C8B-B14F-4D97-AF65-F5344CB8AC3E}">
        <p14:creationId xmlns:p14="http://schemas.microsoft.com/office/powerpoint/2010/main" val="412453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18228"/>
            <a:ext cx="10515600" cy="5108017"/>
          </a:xfrm>
        </p:spPr>
        <p:txBody>
          <a:bodyPr>
            <a:normAutofit/>
          </a:bodyPr>
          <a:lstStyle/>
          <a:p>
            <a:pPr marL="0" indent="0" algn="r">
              <a:buNone/>
            </a:pPr>
            <a:r>
              <a:rPr lang="es-MX" sz="3200" b="1" i="1" dirty="0"/>
              <a:t>c2) Plan </a:t>
            </a:r>
            <a:r>
              <a:rPr lang="es-MX" sz="3200" b="1" i="1" dirty="0" smtClean="0"/>
              <a:t>Gantt</a:t>
            </a:r>
            <a:endParaRPr lang="es-MX" sz="3200" b="1" i="1" dirty="0"/>
          </a:p>
          <a:p>
            <a:pPr marL="0" indent="0">
              <a:buNone/>
            </a:pPr>
            <a:endParaRPr lang="es-MX" dirty="0"/>
          </a:p>
          <a:p>
            <a:pPr marL="0" indent="0" algn="just">
              <a:buNone/>
            </a:pPr>
            <a:r>
              <a:rPr lang="es-MX" sz="3200" dirty="0"/>
              <a:t>Estipula un </a:t>
            </a:r>
            <a:r>
              <a:rPr lang="es-MX" sz="3200" i="1" dirty="0"/>
              <a:t>salario por pieza o unidad y una prima por sobreproducción.</a:t>
            </a:r>
            <a:r>
              <a:rPr lang="es-MX" sz="3200" dirty="0"/>
              <a:t> Se asegura un salario mínimo  por día, aunque no se cumpla con la tarea </a:t>
            </a:r>
            <a:r>
              <a:rPr lang="es-MX" sz="3200" dirty="0" smtClean="0"/>
              <a:t>asignada. </a:t>
            </a:r>
          </a:p>
          <a:p>
            <a:pPr marL="0" indent="0" algn="just">
              <a:buNone/>
            </a:pPr>
            <a:r>
              <a:rPr lang="es-MX" sz="3200" dirty="0" smtClean="0"/>
              <a:t>En </a:t>
            </a:r>
            <a:r>
              <a:rPr lang="es-MX" sz="3200" dirty="0"/>
              <a:t>caso de cumplir con la tarea asignada, el obrero percibe un salario por hora, más un porcentaje establecido previamente como prima</a:t>
            </a:r>
            <a:r>
              <a:rPr lang="es-MX" dirty="0"/>
              <a:t>. </a:t>
            </a:r>
            <a:endParaRPr lang="es-MX" sz="24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13</a:t>
            </a:fld>
            <a:endParaRPr lang="es-MX"/>
          </a:p>
        </p:txBody>
      </p:sp>
    </p:spTree>
    <p:extLst>
      <p:ext uri="{BB962C8B-B14F-4D97-AF65-F5344CB8AC3E}">
        <p14:creationId xmlns:p14="http://schemas.microsoft.com/office/powerpoint/2010/main" val="1662221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62509"/>
            <a:ext cx="10515600" cy="5284499"/>
          </a:xfrm>
        </p:spPr>
        <p:txBody>
          <a:bodyPr>
            <a:normAutofit/>
          </a:bodyPr>
          <a:lstStyle/>
          <a:p>
            <a:pPr marL="0" indent="0" algn="r">
              <a:buNone/>
            </a:pPr>
            <a:r>
              <a:rPr lang="es-MX" sz="3200" b="1" dirty="0"/>
              <a:t>c3</a:t>
            </a:r>
            <a:r>
              <a:rPr lang="es-MX" sz="3200" b="1" i="1" dirty="0"/>
              <a:t>) Plan </a:t>
            </a:r>
            <a:r>
              <a:rPr lang="es-MX" sz="3200" b="1" i="1" dirty="0" smtClean="0"/>
              <a:t>Emerson</a:t>
            </a:r>
          </a:p>
          <a:p>
            <a:pPr marL="0" indent="0" algn="r">
              <a:buNone/>
            </a:pPr>
            <a:endParaRPr lang="es-MX" sz="3200" b="1" dirty="0" smtClean="0"/>
          </a:p>
          <a:p>
            <a:pPr algn="just"/>
            <a:r>
              <a:rPr lang="es-MX" sz="3200" dirty="0"/>
              <a:t>Este sistema garantiza un salario base fijo, aunque el obrero no cubra la cuota de producción </a:t>
            </a:r>
            <a:r>
              <a:rPr lang="es-MX" sz="3200" dirty="0" smtClean="0"/>
              <a:t>estándar. Su </a:t>
            </a:r>
            <a:r>
              <a:rPr lang="es-MX" sz="3200" dirty="0"/>
              <a:t>fundamento es que el hombre no labora a plena capacidad, sino que determina la eficiencia normal del individuo en </a:t>
            </a:r>
            <a:r>
              <a:rPr lang="es-MX" sz="3200" dirty="0" smtClean="0"/>
              <a:t>75 por ciento.</a:t>
            </a:r>
            <a:endParaRPr lang="es-MX" sz="3200" dirty="0"/>
          </a:p>
          <a:p>
            <a:pPr algn="just"/>
            <a:r>
              <a:rPr lang="es-MX" sz="3200" dirty="0"/>
              <a:t>La tabla que se elabora </a:t>
            </a:r>
            <a:r>
              <a:rPr lang="es-MX" sz="3200" dirty="0" smtClean="0"/>
              <a:t>que </a:t>
            </a:r>
            <a:r>
              <a:rPr lang="es-MX" sz="3200" dirty="0"/>
              <a:t>contiene el factor aplicable al salario base </a:t>
            </a:r>
            <a:r>
              <a:rPr lang="es-MX" sz="3200" dirty="0" smtClean="0"/>
              <a:t>fijo y </a:t>
            </a:r>
            <a:r>
              <a:rPr lang="es-MX" sz="3200" dirty="0"/>
              <a:t>está integrado por dos componentes:</a:t>
            </a:r>
          </a:p>
          <a:p>
            <a:pPr marL="0" indent="0">
              <a:buNone/>
            </a:pPr>
            <a:endParaRPr lang="es-MX" sz="3600"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14</a:t>
            </a:fld>
            <a:endParaRPr lang="es-MX"/>
          </a:p>
        </p:txBody>
      </p:sp>
    </p:spTree>
    <p:extLst>
      <p:ext uri="{BB962C8B-B14F-4D97-AF65-F5344CB8AC3E}">
        <p14:creationId xmlns:p14="http://schemas.microsoft.com/office/powerpoint/2010/main" val="23187013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38991"/>
            <a:ext cx="10515600" cy="5108017"/>
          </a:xfrm>
        </p:spPr>
        <p:txBody>
          <a:bodyPr>
            <a:normAutofit/>
          </a:bodyPr>
          <a:lstStyle/>
          <a:p>
            <a:pPr marL="0" indent="0" algn="just">
              <a:buNone/>
            </a:pPr>
            <a:r>
              <a:rPr lang="es-MX" sz="3200" dirty="0"/>
              <a:t>1</a:t>
            </a:r>
            <a:r>
              <a:rPr lang="es-MX" sz="3200" dirty="0" smtClean="0"/>
              <a:t>. </a:t>
            </a:r>
            <a:r>
              <a:rPr lang="es-MX" sz="3200" dirty="0"/>
              <a:t>Un factor que ajuste el salario base y lo adecue a la sobreeficiencia </a:t>
            </a:r>
            <a:r>
              <a:rPr lang="es-MX" sz="3200" dirty="0" smtClean="0"/>
              <a:t>desarrollada. </a:t>
            </a:r>
            <a:r>
              <a:rPr lang="es-MX" sz="3200" dirty="0"/>
              <a:t>es decir, este factor se determina restando 75% de la eficiencia realmente desplegada (eficiencia normal</a:t>
            </a:r>
            <a:r>
              <a:rPr lang="es-MX" sz="3200" dirty="0" smtClean="0"/>
              <a:t>).</a:t>
            </a:r>
          </a:p>
          <a:p>
            <a:pPr algn="just"/>
            <a:endParaRPr lang="es-MX" sz="3200" dirty="0"/>
          </a:p>
          <a:p>
            <a:pPr marL="0" indent="0" algn="just">
              <a:buNone/>
            </a:pPr>
            <a:r>
              <a:rPr lang="es-MX" sz="3200" dirty="0"/>
              <a:t>2</a:t>
            </a:r>
            <a:r>
              <a:rPr lang="es-MX" sz="3200" dirty="0" smtClean="0"/>
              <a:t>. </a:t>
            </a:r>
            <a:r>
              <a:rPr lang="es-MX" sz="3200" dirty="0"/>
              <a:t>Un factor fijo, que representa el premio que se otorga como incentivo a los trabajadores que alcancen 75% o más de eficiencia. </a:t>
            </a:r>
          </a:p>
          <a:p>
            <a:pPr marL="0" indent="0">
              <a:buNone/>
            </a:pPr>
            <a:endParaRPr lang="es-MX" sz="3200"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15</a:t>
            </a:fld>
            <a:endParaRPr lang="es-MX"/>
          </a:p>
        </p:txBody>
      </p:sp>
    </p:spTree>
    <p:extLst>
      <p:ext uri="{BB962C8B-B14F-4D97-AF65-F5344CB8AC3E}">
        <p14:creationId xmlns:p14="http://schemas.microsoft.com/office/powerpoint/2010/main" val="2067715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número de diapositiva 6"/>
          <p:cNvSpPr>
            <a:spLocks noGrp="1"/>
          </p:cNvSpPr>
          <p:nvPr>
            <p:ph type="sldNum" sz="quarter" idx="12"/>
          </p:nvPr>
        </p:nvSpPr>
        <p:spPr/>
        <p:txBody>
          <a:bodyPr/>
          <a:lstStyle/>
          <a:p>
            <a:fld id="{5B64E0EC-8C8B-4ABB-9B64-076FEAB85888}" type="slidenum">
              <a:rPr lang="es-MX" smtClean="0"/>
              <a:t>16</a:t>
            </a:fld>
            <a:endParaRPr lang="es-MX"/>
          </a:p>
        </p:txBody>
      </p:sp>
      <p:pic>
        <p:nvPicPr>
          <p:cNvPr id="9" name="Marcador de contenido 8"/>
          <p:cNvPicPr>
            <a:picLocks noGrp="1" noChangeAspect="1"/>
          </p:cNvPicPr>
          <p:nvPr>
            <p:ph idx="1"/>
          </p:nvPr>
        </p:nvPicPr>
        <p:blipFill rotWithShape="1">
          <a:blip r:embed="rId3"/>
          <a:srcRect l="27414" t="37505" r="28888" b="12915"/>
          <a:stretch/>
        </p:blipFill>
        <p:spPr>
          <a:xfrm>
            <a:off x="1584079" y="260931"/>
            <a:ext cx="8737220" cy="5341378"/>
          </a:xfrm>
          <a:prstGeom prst="rect">
            <a:avLst/>
          </a:prstGeom>
        </p:spPr>
      </p:pic>
    </p:spTree>
    <p:extLst>
      <p:ext uri="{BB962C8B-B14F-4D97-AF65-F5344CB8AC3E}">
        <p14:creationId xmlns:p14="http://schemas.microsoft.com/office/powerpoint/2010/main" val="169736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38991"/>
            <a:ext cx="10515600" cy="5108017"/>
          </a:xfrm>
        </p:spPr>
        <p:txBody>
          <a:bodyPr>
            <a:normAutofit/>
          </a:bodyPr>
          <a:lstStyle/>
          <a:p>
            <a:pPr marL="0" indent="0">
              <a:buNone/>
            </a:pPr>
            <a:endParaRPr lang="es-MX" sz="3600" b="1" dirty="0" smtClean="0"/>
          </a:p>
          <a:p>
            <a:pPr marL="0" indent="0">
              <a:buNone/>
            </a:pPr>
            <a:endParaRPr lang="es-MX" sz="3600" b="1" dirty="0"/>
          </a:p>
          <a:p>
            <a:pPr marL="0" indent="0">
              <a:buNone/>
            </a:pPr>
            <a:endParaRPr lang="es-MX" sz="3600"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texto 4"/>
          <p:cNvSpPr txBox="1">
            <a:spLocks/>
          </p:cNvSpPr>
          <p:nvPr/>
        </p:nvSpPr>
        <p:spPr>
          <a:xfrm>
            <a:off x="1341120" y="1129126"/>
            <a:ext cx="4572000" cy="766588"/>
          </a:xfrm>
          <a:prstGeom prst="rect">
            <a:avLst/>
          </a:prstGeom>
          <a:solidFill>
            <a:schemeClr val="accent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3200" dirty="0" smtClean="0"/>
              <a:t>Ventaja</a:t>
            </a:r>
            <a:endParaRPr lang="en-US" sz="3200" dirty="0"/>
          </a:p>
        </p:txBody>
      </p:sp>
      <p:sp>
        <p:nvSpPr>
          <p:cNvPr id="8" name="Marcador de texto 6"/>
          <p:cNvSpPr txBox="1">
            <a:spLocks/>
          </p:cNvSpPr>
          <p:nvPr/>
        </p:nvSpPr>
        <p:spPr>
          <a:xfrm>
            <a:off x="6278880" y="1129126"/>
            <a:ext cx="4572000" cy="766588"/>
          </a:xfrm>
          <a:prstGeom prst="rect">
            <a:avLst/>
          </a:prstGeom>
          <a:solidFill>
            <a:schemeClr val="accent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3200" dirty="0" smtClean="0"/>
              <a:t>Desventaja</a:t>
            </a:r>
            <a:endParaRPr lang="en-US" sz="3200" dirty="0"/>
          </a:p>
        </p:txBody>
      </p:sp>
      <p:sp>
        <p:nvSpPr>
          <p:cNvPr id="9" name="Marcador de contenido 5"/>
          <p:cNvSpPr txBox="1">
            <a:spLocks/>
          </p:cNvSpPr>
          <p:nvPr/>
        </p:nvSpPr>
        <p:spPr>
          <a:xfrm>
            <a:off x="975360" y="2032393"/>
            <a:ext cx="4937760" cy="328884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3200" dirty="0" smtClean="0"/>
              <a:t>Sus bases son objetivas, pues no sobreestima la eficiencia del trabajador.</a:t>
            </a:r>
          </a:p>
        </p:txBody>
      </p:sp>
      <p:sp>
        <p:nvSpPr>
          <p:cNvPr id="10" name="Marcador de contenido 5"/>
          <p:cNvSpPr txBox="1">
            <a:spLocks/>
          </p:cNvSpPr>
          <p:nvPr/>
        </p:nvSpPr>
        <p:spPr>
          <a:xfrm>
            <a:off x="6278880" y="2184792"/>
            <a:ext cx="4937760" cy="328884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3200" dirty="0" smtClean="0"/>
              <a:t>Su aplicación es poco práctica, pues el cálculo resulta laborioso y complicado, ya que para cada trabajador muestra diferente eficiencia.</a:t>
            </a:r>
          </a:p>
        </p:txBody>
      </p:sp>
      <p:sp>
        <p:nvSpPr>
          <p:cNvPr id="12" name="Marcador de número de diapositiva 11"/>
          <p:cNvSpPr>
            <a:spLocks noGrp="1"/>
          </p:cNvSpPr>
          <p:nvPr>
            <p:ph type="sldNum" sz="quarter" idx="12"/>
          </p:nvPr>
        </p:nvSpPr>
        <p:spPr/>
        <p:txBody>
          <a:bodyPr/>
          <a:lstStyle/>
          <a:p>
            <a:fld id="{5B64E0EC-8C8B-4ABB-9B64-076FEAB85888}" type="slidenum">
              <a:rPr lang="es-MX" smtClean="0"/>
              <a:t>17</a:t>
            </a:fld>
            <a:endParaRPr lang="es-MX"/>
          </a:p>
        </p:txBody>
      </p:sp>
    </p:spTree>
    <p:extLst>
      <p:ext uri="{BB962C8B-B14F-4D97-AF65-F5344CB8AC3E}">
        <p14:creationId xmlns:p14="http://schemas.microsoft.com/office/powerpoint/2010/main" val="5394392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5464" y="445491"/>
            <a:ext cx="10515600" cy="5108017"/>
          </a:xfrm>
        </p:spPr>
        <p:txBody>
          <a:bodyPr>
            <a:normAutofit/>
          </a:bodyPr>
          <a:lstStyle/>
          <a:p>
            <a:pPr marL="0" indent="0" algn="r">
              <a:buNone/>
            </a:pPr>
            <a:r>
              <a:rPr lang="es-MX" sz="3200" b="1" i="1" dirty="0"/>
              <a:t>c4) Sistema o Plan </a:t>
            </a:r>
            <a:r>
              <a:rPr lang="es-MX" sz="3200" b="1" i="1" dirty="0" err="1" smtClean="0"/>
              <a:t>Halsey</a:t>
            </a:r>
            <a:endParaRPr lang="es-MX" sz="3200" b="1" i="1" dirty="0" smtClean="0"/>
          </a:p>
          <a:p>
            <a:pPr marL="0" indent="0">
              <a:buNone/>
            </a:pPr>
            <a:endParaRPr lang="es-MX" sz="3600" b="1" i="1" dirty="0"/>
          </a:p>
          <a:p>
            <a:pPr marL="0" indent="0" algn="just">
              <a:buNone/>
            </a:pPr>
            <a:r>
              <a:rPr lang="es-MX" sz="3200" dirty="0" smtClean="0"/>
              <a:t>Se conoce con el nombre de </a:t>
            </a:r>
            <a:r>
              <a:rPr lang="es-MX" sz="3200" i="1" dirty="0" smtClean="0"/>
              <a:t>Jornal con Primas</a:t>
            </a:r>
            <a:r>
              <a:rPr lang="es-MX" sz="3200" dirty="0" smtClean="0"/>
              <a:t>, tiene como finalidad obtener del trabajador </a:t>
            </a:r>
            <a:r>
              <a:rPr lang="es-MX" sz="3200" i="1" dirty="0" smtClean="0"/>
              <a:t>mayor rendimiento en tiempo</a:t>
            </a:r>
            <a:r>
              <a:rPr lang="es-MX" sz="3200" dirty="0" smtClean="0"/>
              <a:t>, haciendo participe de una prima o premio, basado en un porcentaje calculado sobre el tiempo ahorrado, valorizado según la cuota normal. </a:t>
            </a:r>
            <a:endParaRPr lang="es-MX" sz="3200" b="1" dirty="0" smtClean="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9762" b="14491"/>
          <a:stretch/>
        </p:blipFill>
        <p:spPr bwMode="auto">
          <a:xfrm>
            <a:off x="5019674" y="3732678"/>
            <a:ext cx="3420341" cy="196900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18</a:t>
            </a:fld>
            <a:endParaRPr lang="es-MX"/>
          </a:p>
        </p:txBody>
      </p:sp>
    </p:spTree>
    <p:extLst>
      <p:ext uri="{BB962C8B-B14F-4D97-AF65-F5344CB8AC3E}">
        <p14:creationId xmlns:p14="http://schemas.microsoft.com/office/powerpoint/2010/main" val="176586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68946"/>
            <a:ext cx="10515600" cy="5108017"/>
          </a:xfrm>
        </p:spPr>
        <p:txBody>
          <a:bodyPr>
            <a:normAutofit/>
          </a:bodyPr>
          <a:lstStyle/>
          <a:p>
            <a:pPr marL="0" indent="0" algn="r">
              <a:buNone/>
            </a:pPr>
            <a:r>
              <a:rPr lang="es-MX" sz="3200" b="1" i="1" dirty="0"/>
              <a:t>c5) Sistema o Plan </a:t>
            </a:r>
            <a:r>
              <a:rPr lang="es-MX" sz="3200" b="1" i="1" dirty="0" err="1" smtClean="0"/>
              <a:t>Rowan</a:t>
            </a:r>
            <a:endParaRPr lang="es-MX" sz="3200" b="1" i="1" dirty="0" smtClean="0"/>
          </a:p>
          <a:p>
            <a:pPr marL="0" indent="0" algn="r">
              <a:buNone/>
            </a:pPr>
            <a:endParaRPr lang="es-MX" sz="3200" b="1" dirty="0"/>
          </a:p>
          <a:p>
            <a:pPr marL="0" indent="0" algn="just">
              <a:buNone/>
            </a:pPr>
            <a:r>
              <a:rPr lang="es-MX" sz="3200" dirty="0"/>
              <a:t>Se otorga una prima al trabajador, que se calcula en proporción con el tiempo ahorrado por el mismo.</a:t>
            </a:r>
          </a:p>
          <a:p>
            <a:pPr marL="0" indent="0" algn="just">
              <a:buNone/>
            </a:pPr>
            <a:r>
              <a:rPr lang="es-MX" sz="3200" dirty="0"/>
              <a:t>Si el trabajador logra reducir el tiempo señalado para la tarea, su aumento de salario será igual al porcentaje de ahorro. Es decir, el porcentaje de premio es diferente para cada individuo. </a:t>
            </a:r>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19</a:t>
            </a:fld>
            <a:endParaRPr lang="es-MX"/>
          </a:p>
        </p:txBody>
      </p:sp>
    </p:spTree>
    <p:extLst>
      <p:ext uri="{BB962C8B-B14F-4D97-AF65-F5344CB8AC3E}">
        <p14:creationId xmlns:p14="http://schemas.microsoft.com/office/powerpoint/2010/main" val="2470923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MX" sz="3600" b="1" dirty="0" smtClean="0">
                <a:solidFill>
                  <a:schemeClr val="accent2">
                    <a:lumMod val="75000"/>
                  </a:schemeClr>
                </a:solidFill>
              </a:rPr>
              <a:t>MANO DE OBRA</a:t>
            </a:r>
            <a:endParaRPr lang="es-MX" sz="3600" b="1" dirty="0">
              <a:solidFill>
                <a:schemeClr val="accent2">
                  <a:lumMod val="75000"/>
                </a:schemeClr>
              </a:solidFill>
            </a:endParaRPr>
          </a:p>
        </p:txBody>
      </p:sp>
      <p:sp>
        <p:nvSpPr>
          <p:cNvPr id="5" name="Marcador de contenido 4"/>
          <p:cNvSpPr>
            <a:spLocks noGrp="1"/>
          </p:cNvSpPr>
          <p:nvPr>
            <p:ph idx="1"/>
          </p:nvPr>
        </p:nvSpPr>
        <p:spPr>
          <a:xfrm>
            <a:off x="838200" y="1825625"/>
            <a:ext cx="10648950" cy="4351338"/>
          </a:xfrm>
        </p:spPr>
        <p:txBody>
          <a:bodyPr/>
          <a:lstStyle/>
          <a:p>
            <a:r>
              <a:rPr lang="es-MX" dirty="0" smtClean="0"/>
              <a:t>La empresa no debe considerar sólo el contrato colectivo de trabajo, sino también responder a las necesidades y esperanzas de los trabajadores y empleados, para contar con su máximo esfuerzo, ya que ellos aportan talento, eficacia y experiencia e invierten  los mejores años de su vida en el éxito de la empresa.</a:t>
            </a:r>
          </a:p>
          <a:p>
            <a:r>
              <a:rPr lang="es-MX" dirty="0" smtClean="0"/>
              <a:t>Estos comentarios son importantes antes de iniciar el estudio de otro elemento del costo de producción, que es el pago de sueldos, salarios, prestaciones y obligaciones a que den lugar al personal de la planta fabril. (García, 2008, p.75-76)</a:t>
            </a:r>
            <a:endParaRPr lang="es-MX" dirty="0"/>
          </a:p>
        </p:txBody>
      </p:sp>
      <p:cxnSp>
        <p:nvCxnSpPr>
          <p:cNvPr id="6" name="Conector recto 5"/>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ángulo 6"/>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a:t>
            </a:fld>
            <a:endParaRPr lang="es-MX"/>
          </a:p>
        </p:txBody>
      </p:sp>
    </p:spTree>
    <p:extLst>
      <p:ext uri="{BB962C8B-B14F-4D97-AF65-F5344CB8AC3E}">
        <p14:creationId xmlns:p14="http://schemas.microsoft.com/office/powerpoint/2010/main" val="24734466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r>
              <a:rPr lang="es-MX" b="1" dirty="0" smtClean="0">
                <a:solidFill>
                  <a:srgbClr val="00B050"/>
                </a:solidFill>
              </a:rPr>
              <a:t>	</a:t>
            </a:r>
            <a:r>
              <a:rPr lang="es-MX" sz="4000" b="1" dirty="0" smtClean="0">
                <a:solidFill>
                  <a:srgbClr val="00B050"/>
                </a:solidFill>
              </a:rPr>
              <a:t>D</a:t>
            </a:r>
            <a:r>
              <a:rPr lang="es-MX" sz="4000" b="1" dirty="0">
                <a:solidFill>
                  <a:srgbClr val="00B050"/>
                </a:solidFill>
              </a:rPr>
              <a:t>) Participación de Utilidades a </a:t>
            </a:r>
            <a:r>
              <a:rPr lang="es-MX" sz="4000" b="1" dirty="0" smtClean="0">
                <a:solidFill>
                  <a:srgbClr val="00B050"/>
                </a:solidFill>
              </a:rPr>
              <a:t>los 				Trabajadores</a:t>
            </a:r>
            <a:endParaRPr lang="es-MX" sz="4000" b="1" dirty="0">
              <a:solidFill>
                <a:srgbClr val="00B050"/>
              </a:solidFill>
            </a:endParaRPr>
          </a:p>
        </p:txBody>
      </p:sp>
      <p:sp>
        <p:nvSpPr>
          <p:cNvPr id="5" name="Marcador de contenido 4"/>
          <p:cNvSpPr>
            <a:spLocks noGrp="1"/>
          </p:cNvSpPr>
          <p:nvPr>
            <p:ph idx="1"/>
          </p:nvPr>
        </p:nvSpPr>
        <p:spPr>
          <a:xfrm>
            <a:off x="838200" y="2128344"/>
            <a:ext cx="10515600" cy="3473965"/>
          </a:xfrm>
        </p:spPr>
        <p:txBody>
          <a:bodyPr>
            <a:normAutofit/>
          </a:bodyPr>
          <a:lstStyle/>
          <a:p>
            <a:pPr algn="just"/>
            <a:r>
              <a:rPr lang="es-MX" sz="3200" dirty="0"/>
              <a:t>No fue hasta el año de 1963, que la Constitución establece el derecho del trabajador a percibir utilidades.</a:t>
            </a:r>
          </a:p>
          <a:p>
            <a:pPr algn="just"/>
            <a:r>
              <a:rPr lang="es-MX" sz="3200" dirty="0"/>
              <a:t>La participación de los trabajadores en las utilidades </a:t>
            </a:r>
            <a:r>
              <a:rPr lang="es-MX" sz="3200" i="1" dirty="0"/>
              <a:t>no debe considerarse</a:t>
            </a:r>
            <a:r>
              <a:rPr lang="es-MX" sz="3200" dirty="0"/>
              <a:t> como un salario adicional, porque no se carga a los Costos de Producción sino a los Resultados del Ejercicio, aunque finalmente, representa un costo para la compañía. </a:t>
            </a:r>
            <a:endParaRPr lang="en-US" sz="3600" dirty="0"/>
          </a:p>
          <a:p>
            <a:pPr marL="0" indent="0">
              <a:buNone/>
            </a:pPr>
            <a:r>
              <a:rPr lang="es-MX" dirty="0" smtClean="0"/>
              <a:t>   </a:t>
            </a:r>
            <a:r>
              <a:rPr lang="es-MX" sz="3200" dirty="0" smtClean="0"/>
              <a:t>(</a:t>
            </a:r>
            <a:r>
              <a:rPr lang="es-MX" sz="3200" dirty="0"/>
              <a:t>Del Río, 2004, </a:t>
            </a:r>
            <a:r>
              <a:rPr lang="es-MX" sz="3200" dirty="0" smtClean="0"/>
              <a:t>p.V-42).</a:t>
            </a:r>
            <a:endParaRPr lang="es-MX" sz="3200" dirty="0"/>
          </a:p>
        </p:txBody>
      </p:sp>
      <p:sp>
        <p:nvSpPr>
          <p:cNvPr id="6" name="Rectángulo 5"/>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Conector recto 6"/>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20</a:t>
            </a:fld>
            <a:endParaRPr lang="es-MX"/>
          </a:p>
        </p:txBody>
      </p:sp>
    </p:spTree>
    <p:extLst>
      <p:ext uri="{BB962C8B-B14F-4D97-AF65-F5344CB8AC3E}">
        <p14:creationId xmlns:p14="http://schemas.microsoft.com/office/powerpoint/2010/main" val="1173484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rgbClr val="00B050"/>
                </a:solidFill>
              </a:rPr>
              <a:t>	</a:t>
            </a:r>
            <a:r>
              <a:rPr lang="es-MX" sz="4000" b="1" dirty="0" smtClean="0">
                <a:solidFill>
                  <a:srgbClr val="00B050"/>
                </a:solidFill>
              </a:rPr>
              <a:t>E</a:t>
            </a:r>
            <a:r>
              <a:rPr lang="es-MX" sz="4000" b="1" dirty="0">
                <a:solidFill>
                  <a:srgbClr val="00B050"/>
                </a:solidFill>
              </a:rPr>
              <a:t>) Séptimo </a:t>
            </a:r>
            <a:r>
              <a:rPr lang="es-MX" sz="4000" b="1" dirty="0" smtClean="0">
                <a:solidFill>
                  <a:srgbClr val="00B050"/>
                </a:solidFill>
              </a:rPr>
              <a:t>Día </a:t>
            </a:r>
            <a:br>
              <a:rPr lang="es-MX" sz="4000" b="1" dirty="0" smtClean="0">
                <a:solidFill>
                  <a:srgbClr val="00B050"/>
                </a:solidFill>
              </a:rPr>
            </a:br>
            <a:r>
              <a:rPr lang="es-MX" sz="4000" b="1" dirty="0" smtClean="0">
                <a:solidFill>
                  <a:srgbClr val="00B050"/>
                </a:solidFill>
              </a:rPr>
              <a:t>             </a:t>
            </a:r>
            <a:r>
              <a:rPr lang="es-MX" sz="3200" dirty="0" smtClean="0">
                <a:solidFill>
                  <a:srgbClr val="00B050"/>
                </a:solidFill>
              </a:rPr>
              <a:t>Del </a:t>
            </a:r>
            <a:r>
              <a:rPr lang="es-MX" sz="3200" dirty="0">
                <a:solidFill>
                  <a:srgbClr val="00B050"/>
                </a:solidFill>
              </a:rPr>
              <a:t>Río, 2004, </a:t>
            </a:r>
            <a:r>
              <a:rPr lang="es-MX" sz="3200" dirty="0" smtClean="0">
                <a:solidFill>
                  <a:srgbClr val="00B050"/>
                </a:solidFill>
              </a:rPr>
              <a:t>p.V-43 y 44).</a:t>
            </a:r>
            <a:endParaRPr lang="es-MX" sz="3200" b="1" dirty="0">
              <a:solidFill>
                <a:srgbClr val="00B050"/>
              </a:solidFill>
            </a:endParaRPr>
          </a:p>
        </p:txBody>
      </p:sp>
      <p:sp>
        <p:nvSpPr>
          <p:cNvPr id="3" name="Marcador de contenido 2"/>
          <p:cNvSpPr>
            <a:spLocks noGrp="1"/>
          </p:cNvSpPr>
          <p:nvPr>
            <p:ph idx="1"/>
          </p:nvPr>
        </p:nvSpPr>
        <p:spPr/>
        <p:txBody>
          <a:bodyPr>
            <a:normAutofit/>
          </a:bodyPr>
          <a:lstStyle/>
          <a:p>
            <a:pPr marL="0" indent="0" algn="just">
              <a:buNone/>
            </a:pPr>
            <a:r>
              <a:rPr lang="es-MX" sz="3600" dirty="0"/>
              <a:t>El artículo 123 de la Constitución y la Ley Federal del Trabajo, obliga al patrón a cubrir al obrero, por cada seis días de labor, uno adicional que corresponde al de descanso, que se conoce con nombre de Séptimo Día, y que es igual 1/6 de cada día de trabajo. </a:t>
            </a:r>
            <a:endParaRPr lang="es-MX" sz="3600" dirty="0" smtClean="0"/>
          </a:p>
          <a:p>
            <a:pPr marL="0" indent="0" algn="just">
              <a:buNone/>
            </a:pPr>
            <a:endParaRPr lang="es-MX" sz="36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21</a:t>
            </a:fld>
            <a:endParaRPr lang="es-MX"/>
          </a:p>
        </p:txBody>
      </p:sp>
    </p:spTree>
    <p:extLst>
      <p:ext uri="{BB962C8B-B14F-4D97-AF65-F5344CB8AC3E}">
        <p14:creationId xmlns:p14="http://schemas.microsoft.com/office/powerpoint/2010/main" val="14499837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901521"/>
            <a:ext cx="10515600" cy="5275442"/>
          </a:xfrm>
        </p:spPr>
        <p:txBody>
          <a:bodyPr>
            <a:normAutofit/>
          </a:bodyPr>
          <a:lstStyle/>
          <a:p>
            <a:pPr marL="0" indent="0" algn="just">
              <a:buNone/>
            </a:pPr>
            <a:r>
              <a:rPr lang="es-MX" sz="3200" dirty="0" smtClean="0"/>
              <a:t>A </a:t>
            </a:r>
            <a:r>
              <a:rPr lang="es-MX" sz="3200" dirty="0"/>
              <a:t>pesar de que la ley dice que por cada seis días desempañados debe descansarse uno y pagarse, en la </a:t>
            </a:r>
            <a:r>
              <a:rPr lang="es-MX" sz="3200" dirty="0" smtClean="0"/>
              <a:t>práctica </a:t>
            </a:r>
            <a:r>
              <a:rPr lang="es-MX" sz="3200" dirty="0"/>
              <a:t>de ha establecido  la costumbre de pagar el Séptimo </a:t>
            </a:r>
            <a:r>
              <a:rPr lang="es-MX" sz="3200" dirty="0" smtClean="0"/>
              <a:t>Día </a:t>
            </a:r>
            <a:r>
              <a:rPr lang="es-MX" sz="3200" dirty="0"/>
              <a:t>aunque el trabajador no labore precisamente seis </a:t>
            </a:r>
            <a:r>
              <a:rPr lang="es-MX" sz="3200" dirty="0" smtClean="0"/>
              <a:t>días, cuando menos de </a:t>
            </a:r>
            <a:r>
              <a:rPr lang="es-MX" sz="3200" dirty="0"/>
              <a:t>tres días </a:t>
            </a:r>
            <a:r>
              <a:rPr lang="es-MX" sz="3200" dirty="0" smtClean="0"/>
              <a:t>de ejercer sus funciones.</a:t>
            </a:r>
          </a:p>
          <a:p>
            <a:pPr marL="0" indent="0" algn="just">
              <a:buNone/>
            </a:pPr>
            <a:endParaRPr lang="es-MX" sz="3200" dirty="0" smtClean="0"/>
          </a:p>
          <a:p>
            <a:pPr marL="0" indent="0" algn="just">
              <a:buNone/>
            </a:pPr>
            <a:r>
              <a:rPr lang="es-MX" sz="3200" dirty="0" smtClean="0"/>
              <a:t>Existen dos formas para calcular el Séptimo Día, las cuales se aprecian a través de los ejemplos siguientes: </a:t>
            </a:r>
            <a:endParaRPr lang="es-MX" sz="32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22</a:t>
            </a:fld>
            <a:endParaRPr lang="es-MX"/>
          </a:p>
        </p:txBody>
      </p:sp>
    </p:spTree>
    <p:extLst>
      <p:ext uri="{BB962C8B-B14F-4D97-AF65-F5344CB8AC3E}">
        <p14:creationId xmlns:p14="http://schemas.microsoft.com/office/powerpoint/2010/main" val="2234076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9969" y="382538"/>
            <a:ext cx="10915381" cy="5108017"/>
          </a:xfrm>
        </p:spPr>
        <p:txBody>
          <a:bodyPr/>
          <a:lstStyle/>
          <a:p>
            <a:pPr marL="514350" indent="-514350">
              <a:buAutoNum type="alphaLcParenR"/>
            </a:pPr>
            <a:r>
              <a:rPr lang="es-MX" sz="3200" b="1" dirty="0"/>
              <a:t>Primer </a:t>
            </a:r>
            <a:r>
              <a:rPr lang="es-MX" sz="3200" b="1" dirty="0" smtClean="0"/>
              <a:t>Caso</a:t>
            </a:r>
            <a:endParaRPr lang="es-MX" sz="3200" b="1" dirty="0"/>
          </a:p>
          <a:p>
            <a:pPr marL="0" indent="0" algn="just">
              <a:buNone/>
            </a:pPr>
            <a:r>
              <a:rPr lang="es-MX" dirty="0"/>
              <a:t>Se divide el salario nominal total entre seis, con lo cual se obtiene la cifra correspondiente al </a:t>
            </a:r>
            <a:r>
              <a:rPr lang="es-MX" dirty="0" smtClean="0"/>
              <a:t>Séptimo </a:t>
            </a:r>
            <a:r>
              <a:rPr lang="es-MX" dirty="0"/>
              <a:t>Día: </a:t>
            </a:r>
          </a:p>
          <a:p>
            <a:pPr marL="0" indent="0">
              <a:buNone/>
            </a:pPr>
            <a:endParaRPr lang="es-MX" dirty="0"/>
          </a:p>
        </p:txBody>
      </p:sp>
      <p:sp>
        <p:nvSpPr>
          <p:cNvPr id="2" name="CuadroTexto 1"/>
          <p:cNvSpPr txBox="1"/>
          <p:nvPr/>
        </p:nvSpPr>
        <p:spPr>
          <a:xfrm>
            <a:off x="299969" y="2774019"/>
            <a:ext cx="5933406" cy="492443"/>
          </a:xfrm>
          <a:prstGeom prst="rect">
            <a:avLst/>
          </a:prstGeom>
          <a:noFill/>
        </p:spPr>
        <p:txBody>
          <a:bodyPr wrap="square" rtlCol="0">
            <a:spAutoFit/>
          </a:bodyPr>
          <a:lstStyle/>
          <a:p>
            <a:r>
              <a:rPr lang="es-MX" sz="2600" dirty="0"/>
              <a:t>Tiempo trabajado según tarjeta, 48 horas x</a:t>
            </a:r>
          </a:p>
        </p:txBody>
      </p:sp>
      <p:sp>
        <p:nvSpPr>
          <p:cNvPr id="4" name="CuadroTexto 3"/>
          <p:cNvSpPr txBox="1"/>
          <p:nvPr/>
        </p:nvSpPr>
        <p:spPr>
          <a:xfrm>
            <a:off x="6937418" y="2897130"/>
            <a:ext cx="1223493" cy="461665"/>
          </a:xfrm>
          <a:prstGeom prst="rect">
            <a:avLst/>
          </a:prstGeom>
          <a:noFill/>
        </p:spPr>
        <p:txBody>
          <a:bodyPr wrap="square" rtlCol="0">
            <a:spAutoFit/>
          </a:bodyPr>
          <a:lstStyle/>
          <a:p>
            <a:r>
              <a:rPr lang="es-MX" sz="2400" dirty="0"/>
              <a:t>$ 10.00</a:t>
            </a:r>
          </a:p>
        </p:txBody>
      </p:sp>
      <p:sp>
        <p:nvSpPr>
          <p:cNvPr id="5" name="CuadroTexto 4"/>
          <p:cNvSpPr txBox="1"/>
          <p:nvPr/>
        </p:nvSpPr>
        <p:spPr>
          <a:xfrm>
            <a:off x="9428405" y="2891678"/>
            <a:ext cx="1291151" cy="461665"/>
          </a:xfrm>
          <a:prstGeom prst="rect">
            <a:avLst/>
          </a:prstGeom>
          <a:noFill/>
        </p:spPr>
        <p:txBody>
          <a:bodyPr wrap="square" rtlCol="0">
            <a:spAutoFit/>
          </a:bodyPr>
          <a:lstStyle/>
          <a:p>
            <a:r>
              <a:rPr lang="es-MX" sz="2400" dirty="0"/>
              <a:t>$ 480.00</a:t>
            </a:r>
          </a:p>
        </p:txBody>
      </p:sp>
      <p:sp>
        <p:nvSpPr>
          <p:cNvPr id="6" name="CuadroTexto 5"/>
          <p:cNvSpPr txBox="1"/>
          <p:nvPr/>
        </p:nvSpPr>
        <p:spPr>
          <a:xfrm>
            <a:off x="299969" y="3622915"/>
            <a:ext cx="5525037" cy="523220"/>
          </a:xfrm>
          <a:prstGeom prst="rect">
            <a:avLst/>
          </a:prstGeom>
          <a:noFill/>
        </p:spPr>
        <p:txBody>
          <a:bodyPr wrap="square" rtlCol="0">
            <a:spAutoFit/>
          </a:bodyPr>
          <a:lstStyle/>
          <a:p>
            <a:r>
              <a:rPr lang="es-MX" sz="2800" dirty="0"/>
              <a:t>Pago del Séptimo Día</a:t>
            </a:r>
          </a:p>
        </p:txBody>
      </p:sp>
      <p:sp>
        <p:nvSpPr>
          <p:cNvPr id="7" name="CuadroTexto 6"/>
          <p:cNvSpPr txBox="1"/>
          <p:nvPr/>
        </p:nvSpPr>
        <p:spPr>
          <a:xfrm>
            <a:off x="6896636" y="3751415"/>
            <a:ext cx="1440284" cy="461665"/>
          </a:xfrm>
          <a:prstGeom prst="rect">
            <a:avLst/>
          </a:prstGeom>
          <a:noFill/>
        </p:spPr>
        <p:txBody>
          <a:bodyPr wrap="square" rtlCol="0">
            <a:spAutoFit/>
          </a:bodyPr>
          <a:lstStyle/>
          <a:p>
            <a:r>
              <a:rPr lang="es-MX" sz="2400" dirty="0"/>
              <a:t>$ 480.00</a:t>
            </a:r>
          </a:p>
        </p:txBody>
      </p:sp>
      <p:sp>
        <p:nvSpPr>
          <p:cNvPr id="8" name="CuadroTexto 7"/>
          <p:cNvSpPr txBox="1"/>
          <p:nvPr/>
        </p:nvSpPr>
        <p:spPr>
          <a:xfrm>
            <a:off x="9516454" y="3909992"/>
            <a:ext cx="1223493" cy="461665"/>
          </a:xfrm>
          <a:prstGeom prst="rect">
            <a:avLst/>
          </a:prstGeom>
          <a:noFill/>
        </p:spPr>
        <p:txBody>
          <a:bodyPr wrap="square" rtlCol="0">
            <a:spAutoFit/>
          </a:bodyPr>
          <a:lstStyle/>
          <a:p>
            <a:r>
              <a:rPr lang="es-MX" sz="2400" dirty="0"/>
              <a:t>$ 80.00</a:t>
            </a:r>
          </a:p>
        </p:txBody>
      </p:sp>
      <p:sp>
        <p:nvSpPr>
          <p:cNvPr id="9" name="CuadroTexto 8"/>
          <p:cNvSpPr txBox="1"/>
          <p:nvPr/>
        </p:nvSpPr>
        <p:spPr>
          <a:xfrm>
            <a:off x="699750" y="2047827"/>
            <a:ext cx="1790163" cy="523220"/>
          </a:xfrm>
          <a:prstGeom prst="rect">
            <a:avLst/>
          </a:prstGeom>
          <a:noFill/>
        </p:spPr>
        <p:txBody>
          <a:bodyPr wrap="square" rtlCol="0">
            <a:spAutoFit/>
          </a:bodyPr>
          <a:lstStyle/>
          <a:p>
            <a:r>
              <a:rPr lang="es-MX" sz="2800" dirty="0"/>
              <a:t>Ejemplo: </a:t>
            </a:r>
          </a:p>
        </p:txBody>
      </p:sp>
      <p:sp>
        <p:nvSpPr>
          <p:cNvPr id="10" name="CuadroTexto 9"/>
          <p:cNvSpPr txBox="1"/>
          <p:nvPr/>
        </p:nvSpPr>
        <p:spPr>
          <a:xfrm>
            <a:off x="8336920" y="2891678"/>
            <a:ext cx="528034" cy="369332"/>
          </a:xfrm>
          <a:prstGeom prst="rect">
            <a:avLst/>
          </a:prstGeom>
          <a:noFill/>
        </p:spPr>
        <p:txBody>
          <a:bodyPr wrap="square" rtlCol="0">
            <a:spAutoFit/>
          </a:bodyPr>
          <a:lstStyle/>
          <a:p>
            <a:r>
              <a:rPr lang="es-MX" dirty="0"/>
              <a:t>=</a:t>
            </a:r>
          </a:p>
        </p:txBody>
      </p:sp>
      <p:cxnSp>
        <p:nvCxnSpPr>
          <p:cNvPr id="12" name="Conector recto 11"/>
          <p:cNvCxnSpPr/>
          <p:nvPr/>
        </p:nvCxnSpPr>
        <p:spPr>
          <a:xfrm>
            <a:off x="7508383" y="5162865"/>
            <a:ext cx="128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7109138" y="4212588"/>
            <a:ext cx="901521" cy="492"/>
          </a:xfrm>
          <a:prstGeom prst="line">
            <a:avLst/>
          </a:prstGeom>
        </p:spPr>
        <p:style>
          <a:lnRef idx="1">
            <a:schemeClr val="dk1"/>
          </a:lnRef>
          <a:fillRef idx="0">
            <a:schemeClr val="dk1"/>
          </a:fillRef>
          <a:effectRef idx="0">
            <a:schemeClr val="dk1"/>
          </a:effectRef>
          <a:fontRef idx="minor">
            <a:schemeClr val="tx1"/>
          </a:fontRef>
        </p:style>
      </p:cxnSp>
      <p:sp>
        <p:nvSpPr>
          <p:cNvPr id="15" name="CuadroTexto 14"/>
          <p:cNvSpPr txBox="1"/>
          <p:nvPr/>
        </p:nvSpPr>
        <p:spPr>
          <a:xfrm>
            <a:off x="7353995" y="4233569"/>
            <a:ext cx="405684" cy="461665"/>
          </a:xfrm>
          <a:prstGeom prst="rect">
            <a:avLst/>
          </a:prstGeom>
          <a:noFill/>
        </p:spPr>
        <p:txBody>
          <a:bodyPr wrap="square" rtlCol="0">
            <a:spAutoFit/>
          </a:bodyPr>
          <a:lstStyle/>
          <a:p>
            <a:r>
              <a:rPr lang="es-MX" sz="2400" dirty="0"/>
              <a:t>6</a:t>
            </a:r>
          </a:p>
        </p:txBody>
      </p:sp>
      <p:sp>
        <p:nvSpPr>
          <p:cNvPr id="16" name="CuadroTexto 15"/>
          <p:cNvSpPr txBox="1"/>
          <p:nvPr/>
        </p:nvSpPr>
        <p:spPr>
          <a:xfrm>
            <a:off x="8386829" y="3909992"/>
            <a:ext cx="528034" cy="369332"/>
          </a:xfrm>
          <a:prstGeom prst="rect">
            <a:avLst/>
          </a:prstGeom>
          <a:noFill/>
        </p:spPr>
        <p:txBody>
          <a:bodyPr wrap="square" rtlCol="0">
            <a:spAutoFit/>
          </a:bodyPr>
          <a:lstStyle/>
          <a:p>
            <a:r>
              <a:rPr lang="es-MX" dirty="0"/>
              <a:t>=</a:t>
            </a:r>
          </a:p>
        </p:txBody>
      </p:sp>
      <p:sp>
        <p:nvSpPr>
          <p:cNvPr id="17" name="CuadroTexto 16"/>
          <p:cNvSpPr txBox="1"/>
          <p:nvPr/>
        </p:nvSpPr>
        <p:spPr>
          <a:xfrm>
            <a:off x="2773328" y="4418235"/>
            <a:ext cx="2709931" cy="400110"/>
          </a:xfrm>
          <a:prstGeom prst="rect">
            <a:avLst/>
          </a:prstGeom>
          <a:noFill/>
        </p:spPr>
        <p:txBody>
          <a:bodyPr wrap="square" rtlCol="0">
            <a:spAutoFit/>
          </a:bodyPr>
          <a:lstStyle/>
          <a:p>
            <a:r>
              <a:rPr lang="es-MX" sz="2000" dirty="0"/>
              <a:t>SALARIO POR SEMANA</a:t>
            </a:r>
          </a:p>
        </p:txBody>
      </p:sp>
      <p:cxnSp>
        <p:nvCxnSpPr>
          <p:cNvPr id="19" name="Conector recto 18"/>
          <p:cNvCxnSpPr/>
          <p:nvPr/>
        </p:nvCxnSpPr>
        <p:spPr>
          <a:xfrm>
            <a:off x="9484253" y="4346190"/>
            <a:ext cx="1223493" cy="0"/>
          </a:xfrm>
          <a:prstGeom prst="line">
            <a:avLst/>
          </a:prstGeom>
        </p:spPr>
        <p:style>
          <a:lnRef idx="1">
            <a:schemeClr val="dk1"/>
          </a:lnRef>
          <a:fillRef idx="0">
            <a:schemeClr val="dk1"/>
          </a:fillRef>
          <a:effectRef idx="0">
            <a:schemeClr val="dk1"/>
          </a:effectRef>
          <a:fontRef idx="minor">
            <a:schemeClr val="tx1"/>
          </a:fontRef>
        </p:style>
      </p:cxnSp>
      <p:sp>
        <p:nvSpPr>
          <p:cNvPr id="20" name="CuadroTexto 19"/>
          <p:cNvSpPr txBox="1"/>
          <p:nvPr/>
        </p:nvSpPr>
        <p:spPr>
          <a:xfrm>
            <a:off x="9484253" y="4399659"/>
            <a:ext cx="1463325" cy="461665"/>
          </a:xfrm>
          <a:prstGeom prst="rect">
            <a:avLst/>
          </a:prstGeom>
          <a:noFill/>
        </p:spPr>
        <p:txBody>
          <a:bodyPr wrap="square" rtlCol="0">
            <a:spAutoFit/>
          </a:bodyPr>
          <a:lstStyle/>
          <a:p>
            <a:r>
              <a:rPr lang="es-MX" sz="2400" dirty="0"/>
              <a:t>$ 560.00</a:t>
            </a:r>
          </a:p>
        </p:txBody>
      </p:sp>
      <p:cxnSp>
        <p:nvCxnSpPr>
          <p:cNvPr id="22" name="Conector recto 21"/>
          <p:cNvCxnSpPr/>
          <p:nvPr/>
        </p:nvCxnSpPr>
        <p:spPr>
          <a:xfrm>
            <a:off x="9536847" y="4861324"/>
            <a:ext cx="1182709" cy="0"/>
          </a:xfrm>
          <a:prstGeom prst="line">
            <a:avLst/>
          </a:prstGeom>
        </p:spPr>
        <p:style>
          <a:lnRef idx="1">
            <a:schemeClr val="dk1"/>
          </a:lnRef>
          <a:fillRef idx="0">
            <a:schemeClr val="dk1"/>
          </a:fillRef>
          <a:effectRef idx="0">
            <a:schemeClr val="dk1"/>
          </a:effectRef>
          <a:fontRef idx="minor">
            <a:schemeClr val="tx1"/>
          </a:fontRef>
        </p:style>
      </p:cxnSp>
      <p:cxnSp>
        <p:nvCxnSpPr>
          <p:cNvPr id="23" name="Conector recto 22"/>
          <p:cNvCxnSpPr/>
          <p:nvPr/>
        </p:nvCxnSpPr>
        <p:spPr>
          <a:xfrm>
            <a:off x="9536847" y="4890581"/>
            <a:ext cx="1182709" cy="0"/>
          </a:xfrm>
          <a:prstGeom prst="line">
            <a:avLst/>
          </a:prstGeom>
        </p:spPr>
        <p:style>
          <a:lnRef idx="1">
            <a:schemeClr val="dk1"/>
          </a:lnRef>
          <a:fillRef idx="0">
            <a:schemeClr val="dk1"/>
          </a:fillRef>
          <a:effectRef idx="0">
            <a:schemeClr val="dk1"/>
          </a:effectRef>
          <a:fontRef idx="minor">
            <a:schemeClr val="tx1"/>
          </a:fontRef>
        </p:style>
      </p:cxnSp>
      <p:sp>
        <p:nvSpPr>
          <p:cNvPr id="24" name="Rectángulo 2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5" name="Conector recto 24"/>
          <p:cNvCxnSpPr/>
          <p:nvPr/>
        </p:nvCxnSpPr>
        <p:spPr>
          <a:xfrm flipV="1">
            <a:off x="0" y="5877961"/>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18" name="Marcador de número de diapositiva 17"/>
          <p:cNvSpPr>
            <a:spLocks noGrp="1"/>
          </p:cNvSpPr>
          <p:nvPr>
            <p:ph type="sldNum" sz="quarter" idx="12"/>
          </p:nvPr>
        </p:nvSpPr>
        <p:spPr/>
        <p:txBody>
          <a:bodyPr/>
          <a:lstStyle/>
          <a:p>
            <a:fld id="{5B64E0EC-8C8B-4ABB-9B64-076FEAB85888}" type="slidenum">
              <a:rPr lang="es-MX" smtClean="0"/>
              <a:t>23</a:t>
            </a:fld>
            <a:endParaRPr lang="es-MX"/>
          </a:p>
        </p:txBody>
      </p:sp>
    </p:spTree>
    <p:extLst>
      <p:ext uri="{BB962C8B-B14F-4D97-AF65-F5344CB8AC3E}">
        <p14:creationId xmlns:p14="http://schemas.microsoft.com/office/powerpoint/2010/main" val="48912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arn(inVertical)">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horizontal)">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31"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1000" fill="hold"/>
                                        <p:tgtEl>
                                          <p:spTgt spid="20"/>
                                        </p:tgtEl>
                                        <p:attrNameLst>
                                          <p:attrName>ppt_w</p:attrName>
                                        </p:attrNameLst>
                                      </p:cBhvr>
                                      <p:tavLst>
                                        <p:tav tm="0">
                                          <p:val>
                                            <p:fltVal val="0"/>
                                          </p:val>
                                        </p:tav>
                                        <p:tav tm="100000">
                                          <p:val>
                                            <p:strVal val="#ppt_w"/>
                                          </p:val>
                                        </p:tav>
                                      </p:tavLst>
                                    </p:anim>
                                    <p:anim calcmode="lin" valueType="num">
                                      <p:cBhvr>
                                        <p:cTn id="78" dur="1000" fill="hold"/>
                                        <p:tgtEl>
                                          <p:spTgt spid="20"/>
                                        </p:tgtEl>
                                        <p:attrNameLst>
                                          <p:attrName>ppt_h</p:attrName>
                                        </p:attrNameLst>
                                      </p:cBhvr>
                                      <p:tavLst>
                                        <p:tav tm="0">
                                          <p:val>
                                            <p:fltVal val="0"/>
                                          </p:val>
                                        </p:tav>
                                        <p:tav tm="100000">
                                          <p:val>
                                            <p:strVal val="#ppt_h"/>
                                          </p:val>
                                        </p:tav>
                                      </p:tavLst>
                                    </p:anim>
                                    <p:anim calcmode="lin" valueType="num">
                                      <p:cBhvr>
                                        <p:cTn id="79" dur="1000" fill="hold"/>
                                        <p:tgtEl>
                                          <p:spTgt spid="20"/>
                                        </p:tgtEl>
                                        <p:attrNameLst>
                                          <p:attrName>style.rotation</p:attrName>
                                        </p:attrNameLst>
                                      </p:cBhvr>
                                      <p:tavLst>
                                        <p:tav tm="0">
                                          <p:val>
                                            <p:fltVal val="90"/>
                                          </p:val>
                                        </p:tav>
                                        <p:tav tm="100000">
                                          <p:val>
                                            <p:fltVal val="0"/>
                                          </p:val>
                                        </p:tav>
                                      </p:tavLst>
                                    </p:anim>
                                    <p:animEffect transition="in" filter="fade">
                                      <p:cBhvr>
                                        <p:cTn id="80" dur="1000"/>
                                        <p:tgtEl>
                                          <p:spTgt spid="20"/>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1000"/>
                                        <p:tgtEl>
                                          <p:spTgt spid="22"/>
                                        </p:tgtEl>
                                      </p:cBhvr>
                                    </p:animEffect>
                                    <p:anim calcmode="lin" valueType="num">
                                      <p:cBhvr>
                                        <p:cTn id="86" dur="1000" fill="hold"/>
                                        <p:tgtEl>
                                          <p:spTgt spid="22"/>
                                        </p:tgtEl>
                                        <p:attrNameLst>
                                          <p:attrName>ppt_x</p:attrName>
                                        </p:attrNameLst>
                                      </p:cBhvr>
                                      <p:tavLst>
                                        <p:tav tm="0">
                                          <p:val>
                                            <p:strVal val="#ppt_x"/>
                                          </p:val>
                                        </p:tav>
                                        <p:tav tm="100000">
                                          <p:val>
                                            <p:strVal val="#ppt_x"/>
                                          </p:val>
                                        </p:tav>
                                      </p:tavLst>
                                    </p:anim>
                                    <p:anim calcmode="lin" valueType="num">
                                      <p:cBhvr>
                                        <p:cTn id="8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500" fill="hold"/>
                                        <p:tgtEl>
                                          <p:spTgt spid="23"/>
                                        </p:tgtEl>
                                        <p:attrNameLst>
                                          <p:attrName>ppt_x</p:attrName>
                                        </p:attrNameLst>
                                      </p:cBhvr>
                                      <p:tavLst>
                                        <p:tav tm="0">
                                          <p:val>
                                            <p:strVal val="#ppt_x"/>
                                          </p:val>
                                        </p:tav>
                                        <p:tav tm="100000">
                                          <p:val>
                                            <p:strVal val="#ppt_x"/>
                                          </p:val>
                                        </p:tav>
                                      </p:tavLst>
                                    </p:anim>
                                    <p:anim calcmode="lin" valueType="num">
                                      <p:cBhvr additive="base">
                                        <p:cTn id="9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5" grpId="0"/>
      <p:bldP spid="16" grpId="0"/>
      <p:bldP spid="17"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71992" y="494292"/>
            <a:ext cx="10515600" cy="5108017"/>
          </a:xfrm>
        </p:spPr>
        <p:txBody>
          <a:bodyPr>
            <a:normAutofit/>
          </a:bodyPr>
          <a:lstStyle/>
          <a:p>
            <a:pPr marL="0" indent="0">
              <a:buNone/>
            </a:pPr>
            <a:r>
              <a:rPr lang="es-MX" sz="3200" b="1" dirty="0"/>
              <a:t>b) Segundo </a:t>
            </a:r>
            <a:r>
              <a:rPr lang="es-MX" sz="3200" b="1" dirty="0" smtClean="0"/>
              <a:t>Caso</a:t>
            </a:r>
          </a:p>
          <a:p>
            <a:pPr marL="0" indent="0">
              <a:buNone/>
            </a:pPr>
            <a:endParaRPr lang="es-MX" sz="3200" b="1" dirty="0" smtClean="0"/>
          </a:p>
          <a:p>
            <a:pPr marL="0" indent="0">
              <a:buNone/>
            </a:pPr>
            <a:r>
              <a:rPr lang="es-MX" dirty="0"/>
              <a:t>Si multiplicamos el salario nominal por 16.6666% que corresponde a la sexta parte del ciento, en el primer ejemplo la liquidación sería:</a:t>
            </a:r>
          </a:p>
          <a:p>
            <a:endParaRPr lang="es-MX" sz="3200" dirty="0"/>
          </a:p>
          <a:p>
            <a:r>
              <a:rPr lang="es-MX" dirty="0"/>
              <a:t>Tiempo trabajado según tarjeta, 48 horas x $</a:t>
            </a:r>
            <a:r>
              <a:rPr lang="es-MX" dirty="0" smtClean="0"/>
              <a:t>10.00 =   </a:t>
            </a:r>
            <a:r>
              <a:rPr lang="es-MX" dirty="0"/>
              <a:t>480.00</a:t>
            </a:r>
          </a:p>
          <a:p>
            <a:r>
              <a:rPr lang="es-MX" dirty="0"/>
              <a:t>Pago del séptimo día ($480 x 16.6666%) = </a:t>
            </a:r>
            <a:r>
              <a:rPr lang="es-MX" dirty="0" smtClean="0"/>
              <a:t>                       80.00</a:t>
            </a:r>
            <a:endParaRPr lang="es-MX" dirty="0"/>
          </a:p>
          <a:p>
            <a:endParaRPr lang="es-MX" dirty="0"/>
          </a:p>
          <a:p>
            <a:pPr marL="0" indent="0">
              <a:buNone/>
            </a:pPr>
            <a:r>
              <a:rPr lang="es-MX" dirty="0" smtClean="0"/>
              <a:t>SALARIO POR SEMANA                                                       </a:t>
            </a:r>
            <a:r>
              <a:rPr lang="es-MX" u="sng" dirty="0" smtClean="0"/>
              <a:t>$</a:t>
            </a:r>
            <a:r>
              <a:rPr lang="es-MX" u="sng" dirty="0"/>
              <a:t>560.00</a:t>
            </a:r>
          </a:p>
          <a:p>
            <a:endParaRPr lang="es-MX" dirty="0"/>
          </a:p>
          <a:p>
            <a:pPr marL="0" indent="0">
              <a:buNone/>
            </a:pPr>
            <a:endParaRPr lang="es-MX" sz="3200"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24</a:t>
            </a:fld>
            <a:endParaRPr lang="es-MX"/>
          </a:p>
        </p:txBody>
      </p:sp>
    </p:spTree>
    <p:extLst>
      <p:ext uri="{BB962C8B-B14F-4D97-AF65-F5344CB8AC3E}">
        <p14:creationId xmlns:p14="http://schemas.microsoft.com/office/powerpoint/2010/main" val="234015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circle(in)">
                                      <p:cBhvr>
                                        <p:cTn id="14" dur="2000"/>
                                        <p:tgtEl>
                                          <p:spTgt spid="3">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arn(inVertical)">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anim calcmode="lin" valueType="num">
                                      <p:cBhvr>
                                        <p:cTn id="2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00B0F0"/>
                </a:solidFill>
              </a:rPr>
              <a:t>2. Control y Contabilización</a:t>
            </a:r>
          </a:p>
        </p:txBody>
      </p:sp>
      <p:sp>
        <p:nvSpPr>
          <p:cNvPr id="3" name="Marcador de contenido 2"/>
          <p:cNvSpPr>
            <a:spLocks noGrp="1"/>
          </p:cNvSpPr>
          <p:nvPr>
            <p:ph idx="1"/>
          </p:nvPr>
        </p:nvSpPr>
        <p:spPr>
          <a:xfrm>
            <a:off x="921327" y="1753248"/>
            <a:ext cx="10515600" cy="4351338"/>
          </a:xfrm>
        </p:spPr>
        <p:txBody>
          <a:bodyPr>
            <a:normAutofit/>
          </a:bodyPr>
          <a:lstStyle/>
          <a:p>
            <a:pPr marL="0" indent="0" algn="just">
              <a:buNone/>
            </a:pPr>
            <a:r>
              <a:rPr lang="es-MX" sz="3600" dirty="0" smtClean="0"/>
              <a:t>El control y manejo de los Sueldos y Salarios incluye específicamente a los departamentos de Personal y de  </a:t>
            </a:r>
            <a:r>
              <a:rPr lang="es-MX" sz="3600" dirty="0"/>
              <a:t>C</a:t>
            </a:r>
            <a:r>
              <a:rPr lang="es-MX" sz="3600" dirty="0" smtClean="0"/>
              <a:t>ontabilidad, auxiliados por los departamentos productivos. </a:t>
            </a:r>
            <a:r>
              <a:rPr lang="es-MX" sz="3600" dirty="0"/>
              <a:t>(Del Río, 2004, </a:t>
            </a:r>
            <a:r>
              <a:rPr lang="es-MX" sz="3600" dirty="0" smtClean="0"/>
              <a:t>p.V-44).</a:t>
            </a:r>
            <a:endParaRPr lang="es-MX" sz="3600" dirty="0"/>
          </a:p>
          <a:p>
            <a:pPr marL="0" indent="0" algn="just">
              <a:buNone/>
            </a:pPr>
            <a:endParaRPr lang="es-MX" sz="3200" dirty="0" smtClean="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0180" y="4334606"/>
            <a:ext cx="4045284" cy="2274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25</a:t>
            </a:fld>
            <a:endParaRPr lang="es-MX"/>
          </a:p>
        </p:txBody>
      </p:sp>
    </p:spTree>
    <p:extLst>
      <p:ext uri="{BB962C8B-B14F-4D97-AF65-F5344CB8AC3E}">
        <p14:creationId xmlns:p14="http://schemas.microsoft.com/office/powerpoint/2010/main" val="36834756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391391" y="685800"/>
            <a:ext cx="5032664" cy="2971800"/>
          </a:xfrm>
          <a:solidFill>
            <a:schemeClr val="accent2">
              <a:lumMod val="40000"/>
              <a:lumOff val="60000"/>
            </a:schemeClr>
          </a:solidFill>
        </p:spPr>
        <p:txBody>
          <a:bodyPr>
            <a:normAutofit fontScale="92500"/>
          </a:bodyPr>
          <a:lstStyle/>
          <a:p>
            <a:pPr marL="0" indent="0">
              <a:buNone/>
            </a:pPr>
            <a:r>
              <a:rPr lang="es-MX" sz="4000" dirty="0"/>
              <a:t>El departamento de </a:t>
            </a:r>
            <a:r>
              <a:rPr lang="es-MX" sz="4000" dirty="0" smtClean="0"/>
              <a:t>Personal </a:t>
            </a:r>
            <a:r>
              <a:rPr lang="es-MX" sz="4000" dirty="0"/>
              <a:t>tiene a su cargo </a:t>
            </a:r>
            <a:r>
              <a:rPr lang="es-MX" sz="4000" dirty="0" smtClean="0"/>
              <a:t>el control y </a:t>
            </a:r>
            <a:r>
              <a:rPr lang="es-MX" sz="4000" dirty="0"/>
              <a:t>manejo de los trabajadores en los </a:t>
            </a:r>
            <a:r>
              <a:rPr lang="es-MX" sz="4000" dirty="0" smtClean="0"/>
              <a:t>aspectos siguientes: </a:t>
            </a:r>
            <a:endParaRPr lang="es-MX" sz="4000" dirty="0"/>
          </a:p>
          <a:p>
            <a:pPr algn="just"/>
            <a:endParaRPr lang="es-MX" dirty="0"/>
          </a:p>
        </p:txBody>
      </p:sp>
      <p:sp>
        <p:nvSpPr>
          <p:cNvPr id="4" name="3 Marcador de contenido"/>
          <p:cNvSpPr>
            <a:spLocks noGrp="1"/>
          </p:cNvSpPr>
          <p:nvPr>
            <p:ph sz="half" idx="2"/>
          </p:nvPr>
        </p:nvSpPr>
        <p:spPr>
          <a:xfrm>
            <a:off x="5985164" y="932007"/>
            <a:ext cx="6078682" cy="5350040"/>
          </a:xfrm>
        </p:spPr>
        <p:txBody>
          <a:bodyPr>
            <a:noAutofit/>
          </a:bodyPr>
          <a:lstStyle/>
          <a:p>
            <a:r>
              <a:rPr lang="es-MX" sz="3200" dirty="0" smtClean="0"/>
              <a:t>Ingreso</a:t>
            </a:r>
          </a:p>
          <a:p>
            <a:r>
              <a:rPr lang="es-MX" sz="3200" dirty="0" smtClean="0"/>
              <a:t>Egreso</a:t>
            </a:r>
          </a:p>
          <a:p>
            <a:r>
              <a:rPr lang="es-MX" sz="3200" dirty="0" smtClean="0"/>
              <a:t>Ocupación y Cambio de ocupación </a:t>
            </a:r>
          </a:p>
          <a:p>
            <a:r>
              <a:rPr lang="es-MX" sz="3200" dirty="0" smtClean="0"/>
              <a:t>Coordinación de los períodos de vacaciones</a:t>
            </a:r>
          </a:p>
          <a:p>
            <a:r>
              <a:rPr lang="es-MX" sz="3200" dirty="0" smtClean="0"/>
              <a:t> Registro de asistencias y faltas</a:t>
            </a:r>
          </a:p>
          <a:p>
            <a:r>
              <a:rPr lang="es-MX" sz="3200" dirty="0" smtClean="0"/>
              <a:t> Fijación de los salarios</a:t>
            </a:r>
          </a:p>
          <a:p>
            <a:r>
              <a:rPr lang="es-MX" sz="3200" dirty="0" smtClean="0"/>
              <a:t>Elaboración tarjetas asistencia, permisos, etcétera.  </a:t>
            </a:r>
            <a:endParaRPr lang="es-MX" sz="32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272" y="4125704"/>
            <a:ext cx="4335606" cy="2054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Marcador de número de diapositiva 5"/>
          <p:cNvSpPr>
            <a:spLocks noGrp="1"/>
          </p:cNvSpPr>
          <p:nvPr>
            <p:ph type="sldNum" sz="quarter" idx="12"/>
          </p:nvPr>
        </p:nvSpPr>
        <p:spPr/>
        <p:txBody>
          <a:bodyPr/>
          <a:lstStyle/>
          <a:p>
            <a:fld id="{5B64E0EC-8C8B-4ABB-9B64-076FEAB85888}" type="slidenum">
              <a:rPr lang="es-MX" smtClean="0"/>
              <a:t>26</a:t>
            </a:fld>
            <a:endParaRPr lang="es-MX"/>
          </a:p>
        </p:txBody>
      </p:sp>
    </p:spTree>
    <p:extLst>
      <p:ext uri="{BB962C8B-B14F-4D97-AF65-F5344CB8AC3E}">
        <p14:creationId xmlns:p14="http://schemas.microsoft.com/office/powerpoint/2010/main" val="2273235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91" y="561998"/>
            <a:ext cx="10515600" cy="4351338"/>
          </a:xfrm>
        </p:spPr>
        <p:txBody>
          <a:bodyPr>
            <a:normAutofit/>
          </a:bodyPr>
          <a:lstStyle/>
          <a:p>
            <a:pPr algn="just"/>
            <a:r>
              <a:rPr lang="es-MX" sz="3200" dirty="0" smtClean="0"/>
              <a:t>Para cumplir con sus funciones y con la intervención directa del Departamento de Contabilidad, auxiliado por la información y control de los departamentos productivos, es conveniente utilizar las siguientes medidas de control general: </a:t>
            </a:r>
            <a:r>
              <a:rPr lang="es-MX" sz="3200" dirty="0"/>
              <a:t>(Del Río, 2004, </a:t>
            </a:r>
            <a:r>
              <a:rPr lang="es-MX" sz="3200" dirty="0" smtClean="0"/>
              <a:t>p.V-44 a la p.V-54).</a:t>
            </a:r>
            <a:endParaRPr lang="es-MX" sz="3200" dirty="0"/>
          </a:p>
          <a:p>
            <a:pPr algn="just"/>
            <a:endParaRPr lang="es-MX" sz="3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3263949"/>
            <a:ext cx="4953000" cy="329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5192" y="3434014"/>
            <a:ext cx="4365999" cy="2958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Marcador de número de diapositiva 4"/>
          <p:cNvSpPr>
            <a:spLocks noGrp="1"/>
          </p:cNvSpPr>
          <p:nvPr>
            <p:ph type="sldNum" sz="quarter" idx="12"/>
          </p:nvPr>
        </p:nvSpPr>
        <p:spPr/>
        <p:txBody>
          <a:bodyPr/>
          <a:lstStyle/>
          <a:p>
            <a:fld id="{5B64E0EC-8C8B-4ABB-9B64-076FEAB85888}" type="slidenum">
              <a:rPr lang="es-MX" smtClean="0"/>
              <a:t>27</a:t>
            </a:fld>
            <a:endParaRPr lang="es-MX"/>
          </a:p>
        </p:txBody>
      </p:sp>
    </p:spTree>
    <p:extLst>
      <p:ext uri="{BB962C8B-B14F-4D97-AF65-F5344CB8AC3E}">
        <p14:creationId xmlns:p14="http://schemas.microsoft.com/office/powerpoint/2010/main" val="10896667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000" b="1" dirty="0" smtClean="0">
                <a:solidFill>
                  <a:srgbClr val="00B050"/>
                </a:solidFill>
              </a:rPr>
              <a:t>	A) Registro del Personal (expediente del  			trabajador)</a:t>
            </a:r>
            <a:endParaRPr lang="es-MX" sz="4000" b="1" dirty="0">
              <a:solidFill>
                <a:srgbClr val="00B050"/>
              </a:solidFill>
            </a:endParaRPr>
          </a:p>
        </p:txBody>
      </p:sp>
      <p:sp>
        <p:nvSpPr>
          <p:cNvPr id="3" name="Marcador de contenido 2"/>
          <p:cNvSpPr>
            <a:spLocks noGrp="1"/>
          </p:cNvSpPr>
          <p:nvPr>
            <p:ph idx="1"/>
          </p:nvPr>
        </p:nvSpPr>
        <p:spPr/>
        <p:txBody>
          <a:bodyPr>
            <a:normAutofit/>
          </a:bodyPr>
          <a:lstStyle/>
          <a:p>
            <a:pPr marL="0" indent="0" algn="just">
              <a:buNone/>
            </a:pPr>
            <a:r>
              <a:rPr lang="es-MX" sz="3600" dirty="0" smtClean="0"/>
              <a:t>Consiste en utilizar un expediente individual, en donde se archiva toda clase de correspondencia y documentación que se haya cruzado con el trabajador, que sintetiza su historial en la Entidad. </a:t>
            </a:r>
            <a:endParaRPr lang="es-MX" sz="32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28</a:t>
            </a:fld>
            <a:endParaRPr lang="es-MX"/>
          </a:p>
        </p:txBody>
      </p:sp>
    </p:spTree>
    <p:extLst>
      <p:ext uri="{BB962C8B-B14F-4D97-AF65-F5344CB8AC3E}">
        <p14:creationId xmlns:p14="http://schemas.microsoft.com/office/powerpoint/2010/main" val="3400406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000" b="1" dirty="0" smtClean="0">
                <a:solidFill>
                  <a:srgbClr val="00B050"/>
                </a:solidFill>
              </a:rPr>
              <a:t>	B) Tarjeta de Control del Personal</a:t>
            </a:r>
            <a:endParaRPr lang="es-MX" sz="4000" b="1" dirty="0">
              <a:solidFill>
                <a:srgbClr val="00B050"/>
              </a:solidFill>
            </a:endParaRPr>
          </a:p>
        </p:txBody>
      </p:sp>
      <p:sp>
        <p:nvSpPr>
          <p:cNvPr id="3" name="Marcador de contenido 2"/>
          <p:cNvSpPr>
            <a:spLocks noGrp="1"/>
          </p:cNvSpPr>
          <p:nvPr>
            <p:ph idx="1"/>
          </p:nvPr>
        </p:nvSpPr>
        <p:spPr/>
        <p:txBody>
          <a:bodyPr>
            <a:normAutofit/>
          </a:bodyPr>
          <a:lstStyle/>
          <a:p>
            <a:pPr marL="0" indent="0" algn="just">
              <a:buNone/>
            </a:pPr>
            <a:r>
              <a:rPr lang="es-MX" sz="3600" dirty="0" smtClean="0"/>
              <a:t>Esta </a:t>
            </a:r>
            <a:r>
              <a:rPr lang="es-MX" sz="3600" dirty="0"/>
              <a:t>tarjeta es individual, con todos los datos personales, columnas para indicar las percepciones, descuentos, etc., que servirán para formular el anexo para la declaración del Impuesto sobre la Renta, que anualmente debe presentarse. </a:t>
            </a:r>
            <a:endParaRPr lang="es-MX" sz="4000" dirty="0"/>
          </a:p>
          <a:p>
            <a:pPr marL="0" indent="0" algn="just">
              <a:buNone/>
            </a:pPr>
            <a:endParaRPr lang="es-MX" sz="4000" dirty="0" smtClean="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29</a:t>
            </a:fld>
            <a:endParaRPr lang="es-MX"/>
          </a:p>
        </p:txBody>
      </p:sp>
    </p:spTree>
    <p:extLst>
      <p:ext uri="{BB962C8B-B14F-4D97-AF65-F5344CB8AC3E}">
        <p14:creationId xmlns:p14="http://schemas.microsoft.com/office/powerpoint/2010/main" val="1527748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solidFill>
                  <a:srgbClr val="00B0F0"/>
                </a:solidFill>
              </a:rPr>
              <a:t>1. Generalidades </a:t>
            </a:r>
          </a:p>
        </p:txBody>
      </p:sp>
      <p:sp>
        <p:nvSpPr>
          <p:cNvPr id="3" name="Marcador de contenido 2"/>
          <p:cNvSpPr>
            <a:spLocks noGrp="1"/>
          </p:cNvSpPr>
          <p:nvPr>
            <p:ph idx="1"/>
          </p:nvPr>
        </p:nvSpPr>
        <p:spPr/>
        <p:txBody>
          <a:bodyPr>
            <a:normAutofit/>
          </a:bodyPr>
          <a:lstStyle/>
          <a:p>
            <a:pPr marL="0" indent="0" algn="just">
              <a:buNone/>
            </a:pPr>
            <a:r>
              <a:rPr lang="es-MX" sz="3200" dirty="0"/>
              <a:t>Los </a:t>
            </a:r>
            <a:r>
              <a:rPr lang="es-MX" sz="3200" dirty="0" smtClean="0"/>
              <a:t>Sueldos </a:t>
            </a:r>
            <a:r>
              <a:rPr lang="es-MX" sz="3200" dirty="0"/>
              <a:t>y </a:t>
            </a:r>
            <a:r>
              <a:rPr lang="es-MX" sz="3200" dirty="0" smtClean="0"/>
              <a:t>Salarios </a:t>
            </a:r>
            <a:r>
              <a:rPr lang="es-MX" sz="3200" dirty="0"/>
              <a:t>D</a:t>
            </a:r>
            <a:r>
              <a:rPr lang="es-MX" sz="3200" dirty="0" smtClean="0"/>
              <a:t>irectos</a:t>
            </a:r>
            <a:r>
              <a:rPr lang="es-MX" sz="3200" dirty="0"/>
              <a:t>, considerados el segundo elemento del costo de producción, se refieren al esfuerzo humano necesario para transformar el material en productos.</a:t>
            </a:r>
            <a:r>
              <a:rPr lang="es-MX" sz="4000" dirty="0"/>
              <a:t> </a:t>
            </a:r>
            <a:r>
              <a:rPr lang="es-MX" sz="3200" dirty="0"/>
              <a:t>Este esfuerzo debe ser remunerado en dinero en efectivo de cuño corriente, </a:t>
            </a:r>
            <a:r>
              <a:rPr lang="es-MX" sz="3200" i="1" dirty="0"/>
              <a:t>según lo establece nuestra Constitución</a:t>
            </a:r>
            <a:r>
              <a:rPr lang="es-MX" sz="3200" dirty="0"/>
              <a:t>, valor que interviene como una parte importante en la formación del </a:t>
            </a:r>
            <a:r>
              <a:rPr lang="es-MX" sz="3200" dirty="0" smtClean="0"/>
              <a:t>Costo </a:t>
            </a:r>
            <a:r>
              <a:rPr lang="es-MX" sz="3200" dirty="0"/>
              <a:t>de </a:t>
            </a:r>
            <a:r>
              <a:rPr lang="es-MX" sz="3200" dirty="0" smtClean="0"/>
              <a:t>Producción</a:t>
            </a:r>
            <a:r>
              <a:rPr lang="es-MX" sz="3200" dirty="0"/>
              <a:t>. </a:t>
            </a:r>
            <a:r>
              <a:rPr lang="es-MX" sz="3200" dirty="0" smtClean="0"/>
              <a:t>(Del Río, 2004, p.V-33).</a:t>
            </a:r>
            <a:endParaRPr lang="es-MX" sz="3200" dirty="0"/>
          </a:p>
          <a:p>
            <a:pPr marL="0" indent="0" algn="just">
              <a:buNone/>
            </a:pPr>
            <a:endParaRPr lang="es-MX" sz="3600" dirty="0"/>
          </a:p>
        </p:txBody>
      </p:sp>
      <p:sp>
        <p:nvSpPr>
          <p:cNvPr id="7" name="Rectángulo 6"/>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8" name="Conector recto 7"/>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número de diapositiva 5"/>
          <p:cNvSpPr>
            <a:spLocks noGrp="1"/>
          </p:cNvSpPr>
          <p:nvPr>
            <p:ph type="sldNum" sz="quarter" idx="12"/>
          </p:nvPr>
        </p:nvSpPr>
        <p:spPr/>
        <p:txBody>
          <a:bodyPr/>
          <a:lstStyle/>
          <a:p>
            <a:fld id="{5B64E0EC-8C8B-4ABB-9B64-076FEAB85888}" type="slidenum">
              <a:rPr lang="es-MX" smtClean="0"/>
              <a:t>3</a:t>
            </a:fld>
            <a:endParaRPr lang="es-MX"/>
          </a:p>
        </p:txBody>
      </p:sp>
    </p:spTree>
    <p:extLst>
      <p:ext uri="{BB962C8B-B14F-4D97-AF65-F5344CB8AC3E}">
        <p14:creationId xmlns:p14="http://schemas.microsoft.com/office/powerpoint/2010/main" val="1184722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5B64E0EC-8C8B-4ABB-9B64-076FEAB85888}" type="slidenum">
              <a:rPr lang="es-MX" smtClean="0"/>
              <a:t>30</a:t>
            </a:fld>
            <a:endParaRPr lang="es-MX"/>
          </a:p>
        </p:txBody>
      </p:sp>
      <p:pic>
        <p:nvPicPr>
          <p:cNvPr id="2" name="Imagen 1"/>
          <p:cNvPicPr>
            <a:picLocks noChangeAspect="1"/>
          </p:cNvPicPr>
          <p:nvPr/>
        </p:nvPicPr>
        <p:blipFill rotWithShape="1">
          <a:blip r:embed="rId3"/>
          <a:srcRect l="53458" t="29620" r="16136" b="14131"/>
          <a:stretch/>
        </p:blipFill>
        <p:spPr>
          <a:xfrm>
            <a:off x="2882673" y="327025"/>
            <a:ext cx="6051171" cy="6029325"/>
          </a:xfrm>
          <a:prstGeom prst="rect">
            <a:avLst/>
          </a:prstGeom>
        </p:spPr>
      </p:pic>
    </p:spTree>
    <p:extLst>
      <p:ext uri="{BB962C8B-B14F-4D97-AF65-F5344CB8AC3E}">
        <p14:creationId xmlns:p14="http://schemas.microsoft.com/office/powerpoint/2010/main" val="1966144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C) </a:t>
            </a:r>
            <a:r>
              <a:rPr lang="es-MX" sz="4000" b="1" dirty="0">
                <a:solidFill>
                  <a:srgbClr val="00B050"/>
                </a:solidFill>
              </a:rPr>
              <a:t>Tarjeta de Asistencia (Entrada y Salida)</a:t>
            </a:r>
          </a:p>
        </p:txBody>
      </p:sp>
      <p:sp>
        <p:nvSpPr>
          <p:cNvPr id="3" name="Marcador de contenido 2"/>
          <p:cNvSpPr>
            <a:spLocks noGrp="1"/>
          </p:cNvSpPr>
          <p:nvPr>
            <p:ph idx="1"/>
          </p:nvPr>
        </p:nvSpPr>
        <p:spPr/>
        <p:txBody>
          <a:bodyPr/>
          <a:lstStyle/>
          <a:p>
            <a:pPr marL="0" indent="0" algn="just">
              <a:buNone/>
            </a:pPr>
            <a:r>
              <a:rPr lang="es-MX" sz="3600" dirty="0" smtClean="0"/>
              <a:t>También se le conoce con los nombres de </a:t>
            </a:r>
            <a:r>
              <a:rPr lang="es-MX" sz="3600" dirty="0"/>
              <a:t>tarjeta de </a:t>
            </a:r>
            <a:r>
              <a:rPr lang="es-MX" sz="3600" dirty="0" smtClean="0"/>
              <a:t>Tiempo </a:t>
            </a:r>
            <a:r>
              <a:rPr lang="es-MX" sz="3600" dirty="0"/>
              <a:t>y </a:t>
            </a:r>
            <a:r>
              <a:rPr lang="es-MX" sz="3600" dirty="0" smtClean="0"/>
              <a:t>Tarjeta </a:t>
            </a:r>
            <a:r>
              <a:rPr lang="es-MX" sz="3600" dirty="0"/>
              <a:t>de </a:t>
            </a:r>
            <a:r>
              <a:rPr lang="es-MX" sz="3600" dirty="0" smtClean="0"/>
              <a:t>Entrada </a:t>
            </a:r>
            <a:r>
              <a:rPr lang="es-MX" sz="3600" dirty="0"/>
              <a:t>y </a:t>
            </a:r>
            <a:r>
              <a:rPr lang="es-MX" sz="3600" dirty="0" smtClean="0"/>
              <a:t>Salida</a:t>
            </a:r>
            <a:r>
              <a:rPr lang="es-MX" sz="3600" dirty="0"/>
              <a:t>.</a:t>
            </a:r>
          </a:p>
          <a:p>
            <a:pPr marL="0" indent="0" algn="just">
              <a:buNone/>
            </a:pPr>
            <a:r>
              <a:rPr lang="es-MX" sz="3600" dirty="0"/>
              <a:t>Sirve para registrar la asistencia del trabajador diariamente, sin mención de la labor desarrollada.</a:t>
            </a:r>
            <a:r>
              <a:rPr lang="es-MX" sz="4000" dirty="0"/>
              <a:t> </a:t>
            </a:r>
            <a:endParaRPr lang="es-MX" sz="3600" b="1" dirty="0"/>
          </a:p>
          <a:p>
            <a:pPr marL="0" indent="0">
              <a:buNone/>
            </a:pPr>
            <a:endParaRPr lang="es-MX" b="1"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31</a:t>
            </a:fld>
            <a:endParaRPr lang="es-MX"/>
          </a:p>
        </p:txBody>
      </p:sp>
    </p:spTree>
    <p:extLst>
      <p:ext uri="{BB962C8B-B14F-4D97-AF65-F5344CB8AC3E}">
        <p14:creationId xmlns:p14="http://schemas.microsoft.com/office/powerpoint/2010/main" val="41615762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B64E0EC-8C8B-4ABB-9B64-076FEAB85888}" type="slidenum">
              <a:rPr lang="es-MX" smtClean="0"/>
              <a:t>32</a:t>
            </a:fld>
            <a:endParaRPr lang="es-MX"/>
          </a:p>
        </p:txBody>
      </p:sp>
      <p:graphicFrame>
        <p:nvGraphicFramePr>
          <p:cNvPr id="3" name="2 Tabla"/>
          <p:cNvGraphicFramePr>
            <a:graphicFrameLocks noGrp="1"/>
          </p:cNvGraphicFramePr>
          <p:nvPr>
            <p:extLst>
              <p:ext uri="{D42A27DB-BD31-4B8C-83A1-F6EECF244321}">
                <p14:modId xmlns:p14="http://schemas.microsoft.com/office/powerpoint/2010/main" val="3949883766"/>
              </p:ext>
            </p:extLst>
          </p:nvPr>
        </p:nvGraphicFramePr>
        <p:xfrm>
          <a:off x="285750" y="132350"/>
          <a:ext cx="11753849" cy="6535157"/>
        </p:xfrm>
        <a:graphic>
          <a:graphicData uri="http://schemas.openxmlformats.org/drawingml/2006/table">
            <a:tbl>
              <a:tblPr firstRow="1" firstCol="1" bandRow="1">
                <a:tableStyleId>{5C22544A-7EE6-4342-B048-85BDC9FD1C3A}</a:tableStyleId>
              </a:tblPr>
              <a:tblGrid>
                <a:gridCol w="1151663"/>
                <a:gridCol w="1151663"/>
                <a:gridCol w="1330027"/>
                <a:gridCol w="1330027"/>
                <a:gridCol w="1122691"/>
                <a:gridCol w="1122691"/>
                <a:gridCol w="1122691"/>
                <a:gridCol w="1167961"/>
                <a:gridCol w="1167961"/>
                <a:gridCol w="1086474"/>
              </a:tblGrid>
              <a:tr h="362730">
                <a:tc>
                  <a:txBody>
                    <a:bodyPr/>
                    <a:lstStyle/>
                    <a:p>
                      <a:endParaRPr lang="es-MX" sz="800" dirty="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gridSpan="3">
                  <a:txBody>
                    <a:bodyPr/>
                    <a:lstStyle/>
                    <a:p>
                      <a:pPr>
                        <a:lnSpc>
                          <a:spcPct val="115000"/>
                        </a:lnSpc>
                        <a:spcAft>
                          <a:spcPts val="0"/>
                        </a:spcAft>
                      </a:pPr>
                      <a:r>
                        <a:rPr lang="es-MX" sz="800">
                          <a:effectLst/>
                        </a:rPr>
                        <a:t>Tarjeta de asistencia (Entrada y Salida) </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hMerge="1">
                  <a:txBody>
                    <a:bodyPr/>
                    <a:lstStyle/>
                    <a:p>
                      <a:endParaRPr lang="es-MX"/>
                    </a:p>
                  </a:txBody>
                  <a:tcPr/>
                </a:tc>
                <a:tc>
                  <a:txBody>
                    <a:bodyPr/>
                    <a:lstStyle/>
                    <a:p>
                      <a:endParaRPr lang="es-MX" sz="800">
                        <a:solidFill>
                          <a:srgbClr val="76923C"/>
                        </a:solidFill>
                        <a:effectLst/>
                        <a:latin typeface="Calibri"/>
                      </a:endParaRPr>
                    </a:p>
                  </a:txBody>
                  <a:tcPr marL="48450" marR="48450" marT="0" marB="0"/>
                </a:tc>
                <a:tc>
                  <a:txBody>
                    <a:bodyPr/>
                    <a:lstStyle/>
                    <a:p>
                      <a:pPr>
                        <a:lnSpc>
                          <a:spcPct val="115000"/>
                        </a:lnSpc>
                        <a:spcAft>
                          <a:spcPts val="0"/>
                        </a:spcAft>
                      </a:pPr>
                      <a:r>
                        <a:rPr lang="es-MX" sz="800">
                          <a:effectLst/>
                        </a:rPr>
                        <a:t> Num. ____</a:t>
                      </a:r>
                      <a:endParaRPr lang="es-MX" sz="800">
                        <a:solidFill>
                          <a:srgbClr val="76923C"/>
                        </a:solidFill>
                        <a:effectLst/>
                        <a:latin typeface="Calibri"/>
                        <a:ea typeface="Calibri"/>
                        <a:cs typeface="Times New Roman"/>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r>
              <a:tr h="362503">
                <a:tc>
                  <a:txBody>
                    <a:bodyPr/>
                    <a:lstStyle/>
                    <a:p>
                      <a:endParaRPr lang="es-MX" sz="800">
                        <a:solidFill>
                          <a:srgbClr val="76923C"/>
                        </a:solidFill>
                        <a:effectLst/>
                        <a:latin typeface="Calibri"/>
                      </a:endParaRPr>
                    </a:p>
                  </a:txBody>
                  <a:tcPr marL="48450" marR="48450" marT="0" marB="0"/>
                </a:tc>
                <a:tc gridSpan="5">
                  <a:txBody>
                    <a:bodyPr/>
                    <a:lstStyle/>
                    <a:p>
                      <a:pPr>
                        <a:lnSpc>
                          <a:spcPct val="115000"/>
                        </a:lnSpc>
                        <a:spcAft>
                          <a:spcPts val="0"/>
                        </a:spcAft>
                      </a:pPr>
                      <a:r>
                        <a:rPr lang="es-MX" sz="800">
                          <a:effectLst/>
                        </a:rPr>
                        <a:t>Nombre _______________________________________________</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r>
              <a:tr h="362730">
                <a:tc>
                  <a:txBody>
                    <a:bodyPr/>
                    <a:lstStyle/>
                    <a:p>
                      <a:endParaRPr lang="es-MX" sz="800">
                        <a:solidFill>
                          <a:srgbClr val="76923C"/>
                        </a:solidFill>
                        <a:effectLst/>
                        <a:latin typeface="Calibri"/>
                      </a:endParaRPr>
                    </a:p>
                  </a:txBody>
                  <a:tcPr marL="48450" marR="48450" marT="0" marB="0"/>
                </a:tc>
                <a:tc gridSpan="2">
                  <a:txBody>
                    <a:bodyPr/>
                    <a:lstStyle/>
                    <a:p>
                      <a:pPr>
                        <a:lnSpc>
                          <a:spcPct val="115000"/>
                        </a:lnSpc>
                        <a:spcAft>
                          <a:spcPts val="0"/>
                        </a:spcAft>
                      </a:pPr>
                      <a:r>
                        <a:rPr lang="es-MX" sz="800">
                          <a:effectLst/>
                        </a:rPr>
                        <a:t>Semana Num. __________</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gridSpan="5">
                  <a:txBody>
                    <a:bodyPr/>
                    <a:lstStyle/>
                    <a:p>
                      <a:pPr>
                        <a:lnSpc>
                          <a:spcPct val="115000"/>
                        </a:lnSpc>
                        <a:spcAft>
                          <a:spcPts val="0"/>
                        </a:spcAft>
                      </a:pPr>
                      <a:r>
                        <a:rPr lang="es-MX" sz="800">
                          <a:effectLst/>
                        </a:rPr>
                        <a:t>del _____ al ______   de  _________________  de  20 ____________</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r>
              <a:tr h="181365">
                <a:tc rowSpan="2">
                  <a:txBody>
                    <a:bodyPr/>
                    <a:lstStyle/>
                    <a:p>
                      <a:pPr algn="ctr">
                        <a:lnSpc>
                          <a:spcPct val="115000"/>
                        </a:lnSpc>
                        <a:spcAft>
                          <a:spcPts val="0"/>
                        </a:spcAft>
                      </a:pPr>
                      <a:r>
                        <a:rPr lang="es-MX" sz="800">
                          <a:effectLst/>
                        </a:rPr>
                        <a:t>Día </a:t>
                      </a:r>
                      <a:endParaRPr lang="es-MX" sz="800">
                        <a:solidFill>
                          <a:srgbClr val="76923C"/>
                        </a:solidFill>
                        <a:effectLst/>
                        <a:latin typeface="Calibri"/>
                        <a:ea typeface="Calibri"/>
                        <a:cs typeface="Times New Roman"/>
                      </a:endParaRPr>
                    </a:p>
                  </a:txBody>
                  <a:tcPr marL="48450" marR="48450" marT="0" marB="0"/>
                </a:tc>
                <a:tc gridSpan="2">
                  <a:txBody>
                    <a:bodyPr/>
                    <a:lstStyle/>
                    <a:p>
                      <a:pPr algn="ctr">
                        <a:lnSpc>
                          <a:spcPct val="115000"/>
                        </a:lnSpc>
                        <a:spcAft>
                          <a:spcPts val="0"/>
                        </a:spcAft>
                      </a:pPr>
                      <a:r>
                        <a:rPr lang="es-MX" sz="800">
                          <a:effectLst/>
                        </a:rPr>
                        <a:t>Mañana</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gridSpan="2">
                  <a:txBody>
                    <a:bodyPr/>
                    <a:lstStyle/>
                    <a:p>
                      <a:pPr algn="ctr">
                        <a:lnSpc>
                          <a:spcPct val="115000"/>
                        </a:lnSpc>
                        <a:spcAft>
                          <a:spcPts val="0"/>
                        </a:spcAft>
                      </a:pPr>
                      <a:r>
                        <a:rPr lang="es-MX" sz="800">
                          <a:effectLst/>
                        </a:rPr>
                        <a:t>Tarde </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gridSpan="2">
                  <a:txBody>
                    <a:bodyPr/>
                    <a:lstStyle/>
                    <a:p>
                      <a:pPr algn="ctr">
                        <a:lnSpc>
                          <a:spcPct val="115000"/>
                        </a:lnSpc>
                        <a:spcAft>
                          <a:spcPts val="0"/>
                        </a:spcAft>
                      </a:pPr>
                      <a:r>
                        <a:rPr lang="es-MX" sz="800">
                          <a:effectLst/>
                        </a:rPr>
                        <a:t>Noche </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gridSpan="3">
                  <a:txBody>
                    <a:bodyPr/>
                    <a:lstStyle/>
                    <a:p>
                      <a:pPr algn="ctr">
                        <a:lnSpc>
                          <a:spcPct val="115000"/>
                        </a:lnSpc>
                        <a:spcAft>
                          <a:spcPts val="0"/>
                        </a:spcAft>
                      </a:pPr>
                      <a:r>
                        <a:rPr lang="es-MX" sz="800">
                          <a:effectLst/>
                        </a:rPr>
                        <a:t>Piezas a destajo</a:t>
                      </a:r>
                      <a:endParaRPr lang="es-MX" sz="800">
                        <a:solidFill>
                          <a:srgbClr val="76923C"/>
                        </a:solidFill>
                        <a:effectLst/>
                        <a:latin typeface="Calibri"/>
                        <a:ea typeface="Calibri"/>
                        <a:cs typeface="Times New Roman"/>
                      </a:endParaRPr>
                    </a:p>
                  </a:txBody>
                  <a:tcPr marL="48450" marR="48450" marT="0" marB="0"/>
                </a:tc>
                <a:tc hMerge="1">
                  <a:txBody>
                    <a:bodyPr/>
                    <a:lstStyle/>
                    <a:p>
                      <a:endParaRPr lang="es-MX"/>
                    </a:p>
                  </a:txBody>
                  <a:tcPr/>
                </a:tc>
                <a:tc hMerge="1">
                  <a:txBody>
                    <a:bodyPr/>
                    <a:lstStyle/>
                    <a:p>
                      <a:endParaRPr lang="es-MX"/>
                    </a:p>
                  </a:txBody>
                  <a:tcPr/>
                </a:tc>
              </a:tr>
              <a:tr h="362730">
                <a:tc vMerge="1">
                  <a:txBody>
                    <a:bodyPr/>
                    <a:lstStyle/>
                    <a:p>
                      <a:endParaRPr lang="es-MX"/>
                    </a:p>
                  </a:txBody>
                  <a:tcPr/>
                </a:tc>
                <a:tc>
                  <a:txBody>
                    <a:bodyPr/>
                    <a:lstStyle/>
                    <a:p>
                      <a:pPr algn="ctr">
                        <a:lnSpc>
                          <a:spcPct val="115000"/>
                        </a:lnSpc>
                        <a:spcAft>
                          <a:spcPts val="0"/>
                        </a:spcAft>
                      </a:pPr>
                      <a:r>
                        <a:rPr lang="es-MX" sz="800">
                          <a:effectLst/>
                        </a:rPr>
                        <a:t>Entrada</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dirty="0">
                          <a:effectLst/>
                        </a:rPr>
                        <a:t>Salida</a:t>
                      </a:r>
                      <a:endParaRPr lang="es-MX" sz="800" dirty="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Entrada</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Salida</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dirty="0">
                          <a:effectLst/>
                        </a:rPr>
                        <a:t>Entrada</a:t>
                      </a:r>
                      <a:endParaRPr lang="es-MX" sz="800" dirty="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Salida</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Tiempo</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Descripción</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dirty="0">
                          <a:effectLst/>
                        </a:rPr>
                        <a:t>Pesos</a:t>
                      </a:r>
                      <a:endParaRPr lang="es-MX" sz="800" dirty="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43</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Horas Diurnas.</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43</a:t>
                      </a:r>
                      <a:endParaRPr lang="es-MX" sz="800">
                        <a:solidFill>
                          <a:srgbClr val="76923C"/>
                        </a:solidFill>
                        <a:effectLst/>
                        <a:latin typeface="Calibri"/>
                        <a:ea typeface="Calibri"/>
                        <a:cs typeface="Times New Roman"/>
                      </a:endParaRPr>
                    </a:p>
                  </a:txBody>
                  <a:tcPr marL="48450" marR="48450" marT="0" marB="0"/>
                </a:tc>
              </a:tr>
              <a:tr h="549206">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Horas Nocturnas.</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Horas Mixtas.</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735911">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Tiempo de Alimentos.</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5</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7° dia </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8</a:t>
                      </a:r>
                      <a:endParaRPr lang="es-MX" sz="80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Horas extras</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TOTAL</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56</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Deducciones:</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ISR</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3.44</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S.Social</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4</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Préstamo</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Cuota Sindical</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0.5</a:t>
                      </a:r>
                      <a:endParaRPr lang="es-MX" sz="800">
                        <a:solidFill>
                          <a:srgbClr val="76923C"/>
                        </a:solidFill>
                        <a:effectLst/>
                        <a:latin typeface="Calibri"/>
                        <a:ea typeface="Calibri"/>
                        <a:cs typeface="Times New Roman"/>
                      </a:endParaRPr>
                    </a:p>
                  </a:txBody>
                  <a:tcPr marL="48450" marR="48450" marT="0" marB="0"/>
                </a:tc>
              </a:tr>
              <a:tr h="362730">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Liquido S.E.</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r>
              <a:tr h="181365">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 </a:t>
                      </a:r>
                      <a:endParaRPr lang="es-MX" sz="800">
                        <a:solidFill>
                          <a:srgbClr val="76923C"/>
                        </a:solidFill>
                        <a:effectLst/>
                        <a:latin typeface="Calibri"/>
                        <a:ea typeface="Calibri"/>
                        <a:cs typeface="Times New Roman"/>
                      </a:endParaRPr>
                    </a:p>
                  </a:txBody>
                  <a:tcPr marL="48450" marR="48450" marT="0" marB="0"/>
                </a:tc>
                <a:tc>
                  <a:txBody>
                    <a:bodyPr/>
                    <a:lstStyle/>
                    <a:p>
                      <a:pPr>
                        <a:lnSpc>
                          <a:spcPct val="115000"/>
                        </a:lnSpc>
                        <a:spcAft>
                          <a:spcPts val="0"/>
                        </a:spcAft>
                      </a:pPr>
                      <a:r>
                        <a:rPr lang="es-MX" sz="800">
                          <a:effectLst/>
                        </a:rPr>
                        <a:t>U.O.</a:t>
                      </a:r>
                      <a:endParaRPr lang="es-MX" sz="800">
                        <a:solidFill>
                          <a:srgbClr val="76923C"/>
                        </a:solidFill>
                        <a:effectLst/>
                        <a:latin typeface="Calibri"/>
                        <a:ea typeface="Calibri"/>
                        <a:cs typeface="Times New Roman"/>
                      </a:endParaRPr>
                    </a:p>
                  </a:txBody>
                  <a:tcPr marL="48450" marR="48450" marT="0" marB="0"/>
                </a:tc>
                <a:tc>
                  <a:txBody>
                    <a:bodyPr/>
                    <a:lstStyle/>
                    <a:p>
                      <a:pPr algn="ctr">
                        <a:lnSpc>
                          <a:spcPct val="115000"/>
                        </a:lnSpc>
                        <a:spcAft>
                          <a:spcPts val="0"/>
                        </a:spcAft>
                      </a:pPr>
                      <a:r>
                        <a:rPr lang="es-MX" sz="800">
                          <a:effectLst/>
                        </a:rPr>
                        <a:t>48</a:t>
                      </a:r>
                      <a:endParaRPr lang="es-MX" sz="800">
                        <a:solidFill>
                          <a:srgbClr val="76923C"/>
                        </a:solidFill>
                        <a:effectLst/>
                        <a:latin typeface="Calibri"/>
                        <a:ea typeface="Calibri"/>
                        <a:cs typeface="Times New Roman"/>
                      </a:endParaRPr>
                    </a:p>
                  </a:txBody>
                  <a:tcPr marL="48450" marR="48450" marT="0" marB="0"/>
                </a:tc>
              </a:tr>
              <a:tr h="172047">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a:solidFill>
                          <a:srgbClr val="76923C"/>
                        </a:solidFill>
                        <a:effectLst/>
                        <a:latin typeface="Calibri"/>
                      </a:endParaRPr>
                    </a:p>
                  </a:txBody>
                  <a:tcPr marL="48450" marR="48450" marT="0" marB="0"/>
                </a:tc>
                <a:tc>
                  <a:txBody>
                    <a:bodyPr/>
                    <a:lstStyle/>
                    <a:p>
                      <a:endParaRPr lang="es-MX" sz="800" dirty="0">
                        <a:solidFill>
                          <a:srgbClr val="76923C"/>
                        </a:solidFill>
                        <a:effectLst/>
                        <a:latin typeface="Calibri"/>
                      </a:endParaRPr>
                    </a:p>
                  </a:txBody>
                  <a:tcPr marL="48450" marR="48450" marT="0" marB="0"/>
                </a:tc>
              </a:tr>
            </a:tbl>
          </a:graphicData>
        </a:graphic>
      </p:graphicFrame>
    </p:spTree>
    <p:extLst>
      <p:ext uri="{BB962C8B-B14F-4D97-AF65-F5344CB8AC3E}">
        <p14:creationId xmlns:p14="http://schemas.microsoft.com/office/powerpoint/2010/main" val="14170559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1078" y="756679"/>
            <a:ext cx="10515600" cy="4351338"/>
          </a:xfrm>
        </p:spPr>
        <p:txBody>
          <a:bodyPr>
            <a:noAutofit/>
          </a:bodyPr>
          <a:lstStyle/>
          <a:p>
            <a:pPr marL="0" indent="0" algn="just">
              <a:buNone/>
            </a:pPr>
            <a:r>
              <a:rPr lang="es-MX" sz="3600" dirty="0"/>
              <a:t>Se utiliza una tarjeta por semana para cada obrero, en la que se anotan el día y las horas de entrada y </a:t>
            </a:r>
            <a:r>
              <a:rPr lang="es-MX" sz="3600" dirty="0" smtClean="0"/>
              <a:t>salida, ya </a:t>
            </a:r>
            <a:r>
              <a:rPr lang="es-MX" sz="3600" dirty="0"/>
              <a:t>sea por medio de relojes marcadores, computadora con código de barras, tarjeta magnética o un empleado controlador, el que se debe hacer cargo de marca con tinta la hora de entrada y salida </a:t>
            </a:r>
            <a:r>
              <a:rPr lang="es-MX" sz="3600" dirty="0" smtClean="0"/>
              <a:t>en </a:t>
            </a:r>
            <a:r>
              <a:rPr lang="es-MX" sz="3600" dirty="0"/>
              <a:t>cada tarjeta, sistema </a:t>
            </a:r>
            <a:r>
              <a:rPr lang="es-MX" sz="3600" dirty="0" smtClean="0"/>
              <a:t>muy atrasado </a:t>
            </a:r>
            <a:r>
              <a:rPr lang="es-MX" sz="3600" dirty="0"/>
              <a:t>y rudimentario. </a:t>
            </a:r>
            <a:endParaRPr lang="es-MX" sz="44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33</a:t>
            </a:fld>
            <a:endParaRPr lang="es-MX"/>
          </a:p>
        </p:txBody>
      </p:sp>
    </p:spTree>
    <p:extLst>
      <p:ext uri="{BB962C8B-B14F-4D97-AF65-F5344CB8AC3E}">
        <p14:creationId xmlns:p14="http://schemas.microsoft.com/office/powerpoint/2010/main" val="22182723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D</a:t>
            </a:r>
            <a:r>
              <a:rPr lang="es-MX" sz="4000" b="1" dirty="0">
                <a:solidFill>
                  <a:srgbClr val="00B050"/>
                </a:solidFill>
              </a:rPr>
              <a:t>) Tiempo extra</a:t>
            </a:r>
          </a:p>
        </p:txBody>
      </p:sp>
      <p:sp>
        <p:nvSpPr>
          <p:cNvPr id="3" name="Marcador de contenido 2"/>
          <p:cNvSpPr>
            <a:spLocks noGrp="1"/>
          </p:cNvSpPr>
          <p:nvPr>
            <p:ph idx="1"/>
          </p:nvPr>
        </p:nvSpPr>
        <p:spPr/>
        <p:txBody>
          <a:bodyPr>
            <a:normAutofit/>
          </a:bodyPr>
          <a:lstStyle/>
          <a:p>
            <a:pPr marL="0" indent="0" algn="just">
              <a:buNone/>
            </a:pPr>
            <a:r>
              <a:rPr lang="es-MX" sz="3600" dirty="0"/>
              <a:t>Se entiende por horas extras, el tiempo adicional a la jornada ordinaria que el trabajador ha desarrollado y que, de acuerdo con la </a:t>
            </a:r>
            <a:r>
              <a:rPr lang="es-MX" sz="3600" dirty="0" smtClean="0"/>
              <a:t>Ley Federal del Trabajo, </a:t>
            </a:r>
            <a:r>
              <a:rPr lang="es-MX" sz="3600" dirty="0"/>
              <a:t>debe liquidarse con base en el salario doble y más. </a:t>
            </a:r>
            <a:endParaRPr lang="es-MX" sz="40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34</a:t>
            </a:fld>
            <a:endParaRPr lang="es-MX"/>
          </a:p>
        </p:txBody>
      </p:sp>
    </p:spTree>
    <p:extLst>
      <p:ext uri="{BB962C8B-B14F-4D97-AF65-F5344CB8AC3E}">
        <p14:creationId xmlns:p14="http://schemas.microsoft.com/office/powerpoint/2010/main" val="33412859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14277"/>
            <a:ext cx="10515600" cy="4351338"/>
          </a:xfrm>
        </p:spPr>
        <p:txBody>
          <a:bodyPr>
            <a:normAutofit/>
          </a:bodyPr>
          <a:lstStyle/>
          <a:p>
            <a:pPr marL="0" indent="0" algn="r">
              <a:buNone/>
            </a:pPr>
            <a:r>
              <a:rPr lang="es-MX" sz="4000" b="1" dirty="0" smtClean="0">
                <a:solidFill>
                  <a:schemeClr val="accent2">
                    <a:lumMod val="75000"/>
                  </a:schemeClr>
                </a:solidFill>
              </a:rPr>
              <a:t>Sabías qué?...</a:t>
            </a:r>
            <a:endParaRPr lang="es-MX" sz="3600" dirty="0">
              <a:solidFill>
                <a:schemeClr val="accent2">
                  <a:lumMod val="75000"/>
                </a:schemeClr>
              </a:solidFill>
            </a:endParaRPr>
          </a:p>
          <a:p>
            <a:pPr marL="0" indent="0" algn="just">
              <a:buNone/>
            </a:pPr>
            <a:endParaRPr lang="es-MX" sz="3600" dirty="0" smtClean="0"/>
          </a:p>
          <a:p>
            <a:pPr marL="0" indent="0" algn="just">
              <a:buNone/>
            </a:pPr>
            <a:r>
              <a:rPr lang="es-MX" sz="3600" dirty="0" smtClean="0"/>
              <a:t>Es </a:t>
            </a:r>
            <a:r>
              <a:rPr lang="es-MX" sz="3600" dirty="0"/>
              <a:t>muy importante el control del tiempo extra, debiéndose exigir la autorización previa del Jefe del Departamento y el visto bueno del Superintendente, para que a un obrero se le pague, </a:t>
            </a:r>
            <a:r>
              <a:rPr lang="es-MX" sz="3600" dirty="0" smtClean="0"/>
              <a:t>ya </a:t>
            </a:r>
            <a:r>
              <a:rPr lang="es-MX" sz="3600" dirty="0"/>
              <a:t>que con cierta frecuencia generan pagos indebidos que injustamente repercuten en el Costo de Producción. </a:t>
            </a:r>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35</a:t>
            </a:fld>
            <a:endParaRPr lang="es-MX"/>
          </a:p>
        </p:txBody>
      </p:sp>
    </p:spTree>
    <p:extLst>
      <p:ext uri="{BB962C8B-B14F-4D97-AF65-F5344CB8AC3E}">
        <p14:creationId xmlns:p14="http://schemas.microsoft.com/office/powerpoint/2010/main" val="6920231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5B64E0EC-8C8B-4ABB-9B64-076FEAB85888}" type="slidenum">
              <a:rPr lang="es-MX" smtClean="0"/>
              <a:t>36</a:t>
            </a:fld>
            <a:endParaRPr lang="es-MX"/>
          </a:p>
        </p:txBody>
      </p:sp>
      <p:sp>
        <p:nvSpPr>
          <p:cNvPr id="5" name="CuadroTexto 4"/>
          <p:cNvSpPr txBox="1"/>
          <p:nvPr/>
        </p:nvSpPr>
        <p:spPr>
          <a:xfrm>
            <a:off x="1364776" y="701022"/>
            <a:ext cx="10126639" cy="307777"/>
          </a:xfrm>
          <a:prstGeom prst="rect">
            <a:avLst/>
          </a:prstGeom>
          <a:noFill/>
        </p:spPr>
        <p:txBody>
          <a:bodyPr wrap="square" rtlCol="0">
            <a:spAutoFit/>
          </a:bodyPr>
          <a:lstStyle/>
          <a:p>
            <a:pPr algn="ctr"/>
            <a:r>
              <a:rPr lang="es-MX" sz="1400" b="1" dirty="0"/>
              <a:t>AUTORIZACIÓN PARA TIEMPO EXTRA      </a:t>
            </a:r>
            <a:r>
              <a:rPr lang="es-MX" sz="1400" dirty="0"/>
              <a:t>Núm._______</a:t>
            </a:r>
          </a:p>
        </p:txBody>
      </p:sp>
      <p:graphicFrame>
        <p:nvGraphicFramePr>
          <p:cNvPr id="6" name="Tabla 5"/>
          <p:cNvGraphicFramePr>
            <a:graphicFrameLocks noGrp="1"/>
          </p:cNvGraphicFramePr>
          <p:nvPr>
            <p:extLst>
              <p:ext uri="{D42A27DB-BD31-4B8C-83A1-F6EECF244321}">
                <p14:modId xmlns:p14="http://schemas.microsoft.com/office/powerpoint/2010/main" val="553204507"/>
              </p:ext>
            </p:extLst>
          </p:nvPr>
        </p:nvGraphicFramePr>
        <p:xfrm>
          <a:off x="3156028" y="1102744"/>
          <a:ext cx="6128385" cy="1320865"/>
        </p:xfrm>
        <a:graphic>
          <a:graphicData uri="http://schemas.openxmlformats.org/drawingml/2006/table">
            <a:tbl>
              <a:tblPr firstRow="1" firstCol="1" bandRow="1"/>
              <a:tblGrid>
                <a:gridCol w="2042160"/>
                <a:gridCol w="1988820"/>
                <a:gridCol w="2097405"/>
              </a:tblGrid>
              <a:tr h="362585">
                <a:tc gridSpan="2">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SE AUTORIZA A</a:t>
                      </a:r>
                    </a:p>
                    <a:p>
                      <a:pPr>
                        <a:lnSpc>
                          <a:spcPct val="107000"/>
                        </a:lnSpc>
                        <a:spcAft>
                          <a:spcPts val="0"/>
                        </a:spcAft>
                      </a:pPr>
                      <a:r>
                        <a:rPr lang="es-MX" sz="400">
                          <a:effectLst/>
                          <a:latin typeface="Calibri" panose="020F0502020204030204" pitchFamily="34" charset="0"/>
                          <a:ea typeface="Calibri" panose="020F0502020204030204" pitchFamily="34" charset="0"/>
                          <a:cs typeface="Times New Roman" panose="02020603050405020304" pitchFamily="18" charset="0"/>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ct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DEL DEPARTAMENTO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380">
                <a:tc>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A TRABAJAR EN LA FECHA</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600">
                          <a:effectLst/>
                          <a:latin typeface="Calibri" panose="020F0502020204030204" pitchFamily="34" charset="0"/>
                          <a:ea typeface="Calibri" panose="020F0502020204030204" pitchFamily="34" charset="0"/>
                          <a:cs typeface="Times New Roman" panose="02020603050405020304" pitchFamily="18" charset="0"/>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COMENZANDO A LAS</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NÚMERO DE HORAS EXTRAS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35">
                <a:tc gridSpan="3">
                  <a:txBody>
                    <a:bodyPr/>
                    <a:lstStyle/>
                    <a:p>
                      <a:pPr>
                        <a:lnSpc>
                          <a:spcPct val="107000"/>
                        </a:lnSpc>
                        <a:spcAft>
                          <a:spcPts val="0"/>
                        </a:spcAft>
                      </a:pPr>
                      <a:r>
                        <a:rPr lang="es-MX" sz="9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900" dirty="0">
                          <a:effectLst/>
                          <a:latin typeface="Arial" panose="020B0604020202020204" pitchFamily="34" charset="0"/>
                          <a:ea typeface="Calibri" panose="020F0502020204030204" pitchFamily="34" charset="0"/>
                          <a:cs typeface="Times New Roman" panose="02020603050405020304" pitchFamily="18" charset="0"/>
                        </a:rPr>
                        <a:t>NO SE PAGARÁ TIEMPO EXTRA ALGUNO SI ESTA AUTORIZACIÓN NO ES ENTREGADA A CONTABILIDAD</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MX" sz="900" dirty="0">
                          <a:effectLst/>
                          <a:latin typeface="Arial" panose="020B060402020202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bl>
          </a:graphicData>
        </a:graphic>
      </p:graphicFrame>
      <p:sp>
        <p:nvSpPr>
          <p:cNvPr id="16" name="Rectangle 8"/>
          <p:cNvSpPr>
            <a:spLocks noChangeArrowheads="1"/>
          </p:cNvSpPr>
          <p:nvPr/>
        </p:nvSpPr>
        <p:spPr bwMode="auto">
          <a:xfrm>
            <a:off x="3054659" y="2601520"/>
            <a:ext cx="753600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sz="11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TRABAJO A REALIZAR:</a:t>
            </a:r>
            <a:endParaRPr kumimoji="0" lang="es-MX"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7" name="Tabla 16"/>
          <p:cNvGraphicFramePr>
            <a:graphicFrameLocks noGrp="1"/>
          </p:cNvGraphicFramePr>
          <p:nvPr>
            <p:extLst>
              <p:ext uri="{D42A27DB-BD31-4B8C-83A1-F6EECF244321}">
                <p14:modId xmlns:p14="http://schemas.microsoft.com/office/powerpoint/2010/main" val="2684205676"/>
              </p:ext>
            </p:extLst>
          </p:nvPr>
        </p:nvGraphicFramePr>
        <p:xfrm>
          <a:off x="3162140" y="2863130"/>
          <a:ext cx="6138545" cy="1630808"/>
        </p:xfrm>
        <a:graphic>
          <a:graphicData uri="http://schemas.openxmlformats.org/drawingml/2006/table">
            <a:tbl>
              <a:tblPr firstRow="1" firstCol="1" bandRow="1"/>
              <a:tblGrid>
                <a:gridCol w="2067560"/>
                <a:gridCol w="4070985"/>
              </a:tblGrid>
              <a:tr h="369570">
                <a:tc>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ORDEN NÚM.</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r>
                        <a:rPr lang="es-MX" sz="1200">
                          <a:effectLst/>
                          <a:latin typeface="Calibri" panose="020F0502020204030204" pitchFamily="34" charset="0"/>
                          <a:ea typeface="Calibri" panose="020F0502020204030204" pitchFamily="34" charset="0"/>
                          <a:cs typeface="Times New Roman" panose="02020603050405020304" pitchFamily="18" charset="0"/>
                        </a:rPr>
                        <a:t>PRODUCIÓN </a:t>
                      </a:r>
                      <a:r>
                        <a:rPr lang="es-MX" sz="1100">
                          <a:effectLst/>
                          <a:latin typeface="Calibri" panose="020F0502020204030204" pitchFamily="34" charset="0"/>
                          <a:ea typeface="Calibri" panose="020F0502020204030204" pitchFamily="34" charset="0"/>
                          <a:cs typeface="Times New Roman" panose="02020603050405020304" pitchFamily="18" charset="0"/>
                        </a:rPr>
                        <a:t>                MANTENIMIENTO                  OTROS</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865">
                <a:tc gridSpan="2">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DESCRIPCIÓN DEL TRABAJO</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179070">
                <a:tc gridSpan="2">
                  <a:txBody>
                    <a:bodyPr/>
                    <a:lstStyle/>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bl>
          </a:graphicData>
        </a:graphic>
      </p:graphicFrame>
      <p:sp>
        <p:nvSpPr>
          <p:cNvPr id="19" name="Rectángulo 18"/>
          <p:cNvSpPr/>
          <p:nvPr/>
        </p:nvSpPr>
        <p:spPr>
          <a:xfrm>
            <a:off x="6713123" y="3095223"/>
            <a:ext cx="219075" cy="95250"/>
          </a:xfrm>
          <a:prstGeom prst="rect">
            <a:avLst/>
          </a:prstGeom>
          <a:solidFill>
            <a:schemeClr val="bg1"/>
          </a:solidFill>
          <a:ln>
            <a:solidFill>
              <a:schemeClr val="tx1"/>
            </a:solid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20" name="Rectángulo 19"/>
          <p:cNvSpPr/>
          <p:nvPr/>
        </p:nvSpPr>
        <p:spPr>
          <a:xfrm>
            <a:off x="8314497" y="3095223"/>
            <a:ext cx="219075" cy="95250"/>
          </a:xfrm>
          <a:prstGeom prst="rect">
            <a:avLst/>
          </a:prstGeom>
          <a:solidFill>
            <a:schemeClr val="bg1"/>
          </a:solidFill>
          <a:ln>
            <a:solidFill>
              <a:schemeClr val="tx1"/>
            </a:solid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21" name="Rectángulo 20"/>
          <p:cNvSpPr/>
          <p:nvPr/>
        </p:nvSpPr>
        <p:spPr>
          <a:xfrm>
            <a:off x="5343334" y="3095223"/>
            <a:ext cx="219075" cy="95250"/>
          </a:xfrm>
          <a:prstGeom prst="rect">
            <a:avLst/>
          </a:prstGeom>
          <a:solidFill>
            <a:schemeClr val="bg1"/>
          </a:solidFill>
          <a:ln>
            <a:solidFill>
              <a:schemeClr val="tx1"/>
            </a:solid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23" name="Rectángulo 22"/>
          <p:cNvSpPr/>
          <p:nvPr/>
        </p:nvSpPr>
        <p:spPr>
          <a:xfrm>
            <a:off x="3179958" y="4575154"/>
            <a:ext cx="2856872" cy="273473"/>
          </a:xfrm>
          <a:prstGeom prst="rect">
            <a:avLst/>
          </a:prstGeom>
        </p:spPr>
        <p:txBody>
          <a:bodyPr wrap="none">
            <a:spAutoFit/>
          </a:bodyPr>
          <a:lstStyle/>
          <a:p>
            <a:pPr>
              <a:lnSpc>
                <a:spcPct val="107000"/>
              </a:lnSpc>
              <a:spcAft>
                <a:spcPts val="800"/>
              </a:spcAft>
            </a:pPr>
            <a:r>
              <a:rPr lang="es-MX" sz="1100" b="1" dirty="0">
                <a:latin typeface="Calibri" panose="020F0502020204030204" pitchFamily="34" charset="0"/>
                <a:ea typeface="Calibri" panose="020F0502020204030204" pitchFamily="34" charset="0"/>
                <a:cs typeface="Times New Roman" panose="02020603050405020304" pitchFamily="18" charset="0"/>
              </a:rPr>
              <a:t>CAUSAS QUE MOTIVARON EL TIEMPO EXTRA: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4" name="Tabla 23"/>
          <p:cNvGraphicFramePr>
            <a:graphicFrameLocks noGrp="1"/>
          </p:cNvGraphicFramePr>
          <p:nvPr>
            <p:extLst>
              <p:ext uri="{D42A27DB-BD31-4B8C-83A1-F6EECF244321}">
                <p14:modId xmlns:p14="http://schemas.microsoft.com/office/powerpoint/2010/main" val="2555645043"/>
              </p:ext>
            </p:extLst>
          </p:nvPr>
        </p:nvGraphicFramePr>
        <p:xfrm>
          <a:off x="3179957" y="4902497"/>
          <a:ext cx="6141463" cy="1549274"/>
        </p:xfrm>
        <a:graphic>
          <a:graphicData uri="http://schemas.openxmlformats.org/drawingml/2006/table">
            <a:tbl>
              <a:tblPr firstRow="1" firstCol="1" bandRow="1"/>
              <a:tblGrid>
                <a:gridCol w="2046310"/>
                <a:gridCol w="2046943"/>
                <a:gridCol w="2048210"/>
              </a:tblGrid>
              <a:tr h="351155">
                <a:tc gridSpan="3">
                  <a:txBody>
                    <a:bodyPr/>
                    <a:lstStyle/>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61315">
                <a:tc gridSpan="3">
                  <a:txBody>
                    <a:bodyPr/>
                    <a:lstStyle/>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51155">
                <a:tc>
                  <a:txBody>
                    <a:bodyPr/>
                    <a:lstStyle/>
                    <a:p>
                      <a:pPr algn="ct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SOLICITADO POR:</a:t>
                      </a:r>
                    </a:p>
                    <a:p>
                      <a:pPr algn="ctr">
                        <a:lnSpc>
                          <a:spcPct val="107000"/>
                        </a:lnSpc>
                        <a:spcAft>
                          <a:spcPts val="0"/>
                        </a:spcAft>
                      </a:pPr>
                      <a:r>
                        <a:rPr lang="es-MX" sz="110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0"/>
                        </a:spcAft>
                      </a:pPr>
                      <a:r>
                        <a:rPr lang="es-MX" sz="700">
                          <a:effectLst/>
                          <a:latin typeface="Calibri" panose="020F0502020204030204" pitchFamily="34" charset="0"/>
                          <a:ea typeface="Calibri" panose="020F0502020204030204" pitchFamily="34" charset="0"/>
                          <a:cs typeface="Times New Roman" panose="02020603050405020304" pitchFamily="18" charset="0"/>
                        </a:rPr>
                        <a:t> </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AUTORIZADO POR:</a:t>
                      </a:r>
                    </a:p>
                    <a:p>
                      <a:pPr algn="ct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100" dirty="0">
                          <a:effectLst/>
                          <a:latin typeface="Calibri" panose="020F0502020204030204" pitchFamily="34" charset="0"/>
                          <a:ea typeface="Calibri" panose="020F0502020204030204" pitchFamily="34" charset="0"/>
                          <a:cs typeface="Times New Roman" panose="02020603050405020304" pitchFamily="18" charset="0"/>
                        </a:rPr>
                        <a:t>FECHA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 name="Rectangle 12"/>
          <p:cNvSpPr>
            <a:spLocks noChangeArrowheads="1"/>
          </p:cNvSpPr>
          <p:nvPr/>
        </p:nvSpPr>
        <p:spPr bwMode="auto">
          <a:xfrm>
            <a:off x="3180594" y="4903228"/>
            <a:ext cx="741006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832079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1089602"/>
          </a:xfrm>
        </p:spPr>
        <p:txBody>
          <a:bodyPr>
            <a:normAutofit/>
          </a:bodyPr>
          <a:lstStyle/>
          <a:p>
            <a:r>
              <a:rPr lang="es-MX" sz="4000" b="1" dirty="0" smtClean="0">
                <a:solidFill>
                  <a:srgbClr val="00B050"/>
                </a:solidFill>
              </a:rPr>
              <a:t>	E</a:t>
            </a:r>
            <a:r>
              <a:rPr lang="es-MX" sz="4000" b="1" dirty="0">
                <a:solidFill>
                  <a:srgbClr val="00B050"/>
                </a:solidFill>
              </a:rPr>
              <a:t>) Tarjeta o Distribución del Tiempo</a:t>
            </a:r>
          </a:p>
        </p:txBody>
      </p:sp>
      <p:sp>
        <p:nvSpPr>
          <p:cNvPr id="3" name="Marcador de contenido 2"/>
          <p:cNvSpPr>
            <a:spLocks noGrp="1"/>
          </p:cNvSpPr>
          <p:nvPr>
            <p:ph idx="1"/>
          </p:nvPr>
        </p:nvSpPr>
        <p:spPr/>
        <p:txBody>
          <a:bodyPr>
            <a:normAutofit/>
          </a:bodyPr>
          <a:lstStyle/>
          <a:p>
            <a:pPr marL="0" indent="0" algn="just">
              <a:buNone/>
            </a:pPr>
            <a:r>
              <a:rPr lang="es-MX" sz="3600" dirty="0" smtClean="0"/>
              <a:t>Esta forma tiene aplicación práctica cuando se emplea el procedimiento de Órdenes de Producción o su derivado, cuya finalidad es saber en que tareas fue ocupado el tiempo, a fin de cargarlo a dichas Órdenes, sus ramificaciones, o procesos, el tiempo y costo de la Labor </a:t>
            </a:r>
            <a:r>
              <a:rPr lang="es-MX" sz="3600" dirty="0"/>
              <a:t>D</a:t>
            </a:r>
            <a:r>
              <a:rPr lang="es-MX" sz="3600" dirty="0" smtClean="0"/>
              <a:t>irecta, empleados o en cada Orden o en cada Proceso. </a:t>
            </a:r>
            <a:endParaRPr lang="es-MX" sz="32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37</a:t>
            </a:fld>
            <a:endParaRPr lang="es-MX"/>
          </a:p>
        </p:txBody>
      </p:sp>
    </p:spTree>
    <p:extLst>
      <p:ext uri="{BB962C8B-B14F-4D97-AF65-F5344CB8AC3E}">
        <p14:creationId xmlns:p14="http://schemas.microsoft.com/office/powerpoint/2010/main" val="39864113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8701" t="23039" r="24883" b="36127"/>
          <a:stretch/>
        </p:blipFill>
        <p:spPr bwMode="auto">
          <a:xfrm>
            <a:off x="581891" y="184498"/>
            <a:ext cx="11357263" cy="62446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5B64E0EC-8C8B-4ABB-9B64-076FEAB85888}" type="slidenum">
              <a:rPr lang="es-MX" smtClean="0"/>
              <a:t>38</a:t>
            </a:fld>
            <a:endParaRPr lang="es-MX"/>
          </a:p>
        </p:txBody>
      </p:sp>
    </p:spTree>
    <p:extLst>
      <p:ext uri="{BB962C8B-B14F-4D97-AF65-F5344CB8AC3E}">
        <p14:creationId xmlns:p14="http://schemas.microsoft.com/office/powerpoint/2010/main" val="9415351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F</a:t>
            </a:r>
            <a:r>
              <a:rPr lang="es-MX" sz="4000" b="1" dirty="0">
                <a:solidFill>
                  <a:srgbClr val="00B050"/>
                </a:solidFill>
              </a:rPr>
              <a:t>) Cuota Hora-Hombre</a:t>
            </a:r>
          </a:p>
        </p:txBody>
      </p:sp>
      <p:sp>
        <p:nvSpPr>
          <p:cNvPr id="3" name="Marcador de contenido 2"/>
          <p:cNvSpPr>
            <a:spLocks noGrp="1"/>
          </p:cNvSpPr>
          <p:nvPr>
            <p:ph idx="1"/>
          </p:nvPr>
        </p:nvSpPr>
        <p:spPr/>
        <p:txBody>
          <a:bodyPr>
            <a:normAutofit/>
          </a:bodyPr>
          <a:lstStyle/>
          <a:p>
            <a:pPr marL="0" indent="0" algn="just">
              <a:buNone/>
            </a:pPr>
            <a:r>
              <a:rPr lang="es-MX" sz="3600" dirty="0" smtClean="0"/>
              <a:t>Se conoce con este nombre al calculo por hora-hombre, aplicable al </a:t>
            </a:r>
            <a:r>
              <a:rPr lang="es-MX" sz="3600" dirty="0"/>
              <a:t>C</a:t>
            </a:r>
            <a:r>
              <a:rPr lang="es-MX" sz="3600" dirty="0" smtClean="0"/>
              <a:t>osto de Producción o de los procesos productivos, el cual contiene, además del salario respectivo con su séptimo día, la prima vacacional, la gratificación de fin de año y las prestaciones que se le hayan otorgado al </a:t>
            </a:r>
            <a:r>
              <a:rPr lang="es-MX" sz="3600" dirty="0"/>
              <a:t>trabajador. </a:t>
            </a:r>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39</a:t>
            </a:fld>
            <a:endParaRPr lang="es-MX"/>
          </a:p>
        </p:txBody>
      </p:sp>
    </p:spTree>
    <p:extLst>
      <p:ext uri="{BB962C8B-B14F-4D97-AF65-F5344CB8AC3E}">
        <p14:creationId xmlns:p14="http://schemas.microsoft.com/office/powerpoint/2010/main" val="2351516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smtClean="0">
                <a:solidFill>
                  <a:srgbClr val="00B050"/>
                </a:solidFill>
              </a:rPr>
              <a:t>	</a:t>
            </a:r>
            <a:r>
              <a:rPr lang="es-MX" sz="4000" b="1" dirty="0" smtClean="0">
                <a:solidFill>
                  <a:srgbClr val="00B050"/>
                </a:solidFill>
              </a:rPr>
              <a:t>A</a:t>
            </a:r>
            <a:r>
              <a:rPr lang="es-MX" sz="4000" b="1" dirty="0">
                <a:solidFill>
                  <a:srgbClr val="00B050"/>
                </a:solidFill>
              </a:rPr>
              <a:t>) </a:t>
            </a:r>
            <a:r>
              <a:rPr lang="es-MX" sz="4000" b="1" dirty="0" smtClean="0">
                <a:solidFill>
                  <a:srgbClr val="00B050"/>
                </a:solidFill>
              </a:rPr>
              <a:t>Costos </a:t>
            </a:r>
            <a:r>
              <a:rPr lang="es-MX" sz="4000" b="1" dirty="0">
                <a:solidFill>
                  <a:srgbClr val="00B050"/>
                </a:solidFill>
              </a:rPr>
              <a:t>Directo e Indirecto</a:t>
            </a:r>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7" name="Marcador de posición de contenido 13"/>
          <p:cNvSpPr>
            <a:spLocks noGrp="1"/>
          </p:cNvSpPr>
          <p:nvPr>
            <p:ph idx="1"/>
          </p:nvPr>
        </p:nvSpPr>
        <p:spPr/>
        <p:txBody>
          <a:bodyPr>
            <a:normAutofit/>
          </a:bodyPr>
          <a:lstStyle/>
          <a:p>
            <a:pPr marL="0" indent="0" algn="just">
              <a:buClr>
                <a:srgbClr val="323232">
                  <a:lumMod val="90000"/>
                </a:srgbClr>
              </a:buClr>
              <a:buNone/>
            </a:pPr>
            <a:r>
              <a:rPr lang="es-ES" sz="4000" noProof="1" smtClean="0"/>
              <a:t>La clasificación de Sueldos y Salarios en directos e indirectos, obedece a que, en el primer caso, se pueden identificar por su monto en la unidad producida, en el segundo, ello no es posible, práctico, o conveniente. </a:t>
            </a:r>
            <a:r>
              <a:rPr lang="es-MX" sz="3600" dirty="0"/>
              <a:t>(Del Río, 2004, </a:t>
            </a:r>
            <a:r>
              <a:rPr lang="es-MX" sz="3600" dirty="0" smtClean="0"/>
              <a:t>p.V-35).</a:t>
            </a:r>
            <a:endParaRPr lang="es-MX" sz="3600" dirty="0"/>
          </a:p>
          <a:p>
            <a:pPr marL="0" indent="0" algn="just">
              <a:buClr>
                <a:srgbClr val="323232">
                  <a:lumMod val="90000"/>
                </a:srgbClr>
              </a:buClr>
              <a:buNone/>
            </a:pPr>
            <a:endParaRPr lang="es-MX" sz="3200" dirty="0"/>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77438" y="4936008"/>
            <a:ext cx="2237123" cy="1581474"/>
          </a:xfrm>
          <a:prstGeom prst="rect">
            <a:avLst/>
          </a:prstGeom>
        </p:spPr>
      </p:pic>
      <p:sp>
        <p:nvSpPr>
          <p:cNvPr id="10" name="Marcador de número de diapositiva 9"/>
          <p:cNvSpPr>
            <a:spLocks noGrp="1"/>
          </p:cNvSpPr>
          <p:nvPr>
            <p:ph type="sldNum" sz="quarter" idx="12"/>
          </p:nvPr>
        </p:nvSpPr>
        <p:spPr/>
        <p:txBody>
          <a:bodyPr/>
          <a:lstStyle/>
          <a:p>
            <a:fld id="{5B64E0EC-8C8B-4ABB-9B64-076FEAB85888}" type="slidenum">
              <a:rPr lang="es-MX" smtClean="0"/>
              <a:t>4</a:t>
            </a:fld>
            <a:endParaRPr lang="es-MX"/>
          </a:p>
        </p:txBody>
      </p:sp>
    </p:spTree>
    <p:extLst>
      <p:ext uri="{BB962C8B-B14F-4D97-AF65-F5344CB8AC3E}">
        <p14:creationId xmlns:p14="http://schemas.microsoft.com/office/powerpoint/2010/main" val="41374866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G</a:t>
            </a:r>
            <a:r>
              <a:rPr lang="es-MX" sz="4000" b="1" dirty="0">
                <a:solidFill>
                  <a:srgbClr val="00B050"/>
                </a:solidFill>
              </a:rPr>
              <a:t>) Hoja de Costo del Trabajo</a:t>
            </a:r>
          </a:p>
        </p:txBody>
      </p:sp>
      <p:sp>
        <p:nvSpPr>
          <p:cNvPr id="3" name="Marcador de contenido 2"/>
          <p:cNvSpPr>
            <a:spLocks noGrp="1"/>
          </p:cNvSpPr>
          <p:nvPr>
            <p:ph idx="1"/>
          </p:nvPr>
        </p:nvSpPr>
        <p:spPr/>
        <p:txBody>
          <a:bodyPr/>
          <a:lstStyle/>
          <a:p>
            <a:pPr marL="0" indent="0" algn="just">
              <a:buNone/>
            </a:pPr>
            <a:r>
              <a:rPr lang="es-MX" sz="3200" dirty="0"/>
              <a:t>Se utiliza como libro tabular, contiene el dato de la cuota por hora, al mismo tiempo que se puede emplear para la liquidación al obrero</a:t>
            </a:r>
            <a:r>
              <a:rPr lang="es-MX" sz="3200" dirty="0" smtClean="0"/>
              <a:t>.</a:t>
            </a:r>
            <a:endParaRPr lang="es-MX" sz="3200" dirty="0"/>
          </a:p>
          <a:p>
            <a:pPr marL="0" indent="0" algn="just">
              <a:buNone/>
            </a:pPr>
            <a:r>
              <a:rPr lang="es-MX" sz="3200" dirty="0"/>
              <a:t>Esta hoja está actualmente en de-</a:t>
            </a:r>
            <a:r>
              <a:rPr lang="es-MX" sz="3200" dirty="0" err="1"/>
              <a:t>suso</a:t>
            </a:r>
            <a:r>
              <a:rPr lang="es-MX" sz="3200" dirty="0"/>
              <a:t>, puesto que en ocasiones, </a:t>
            </a:r>
            <a:r>
              <a:rPr lang="es-MX" sz="3200" dirty="0" smtClean="0"/>
              <a:t>cuando se emplea la Tarjeta o Reporte de Entrada y Salida, además como liquidación, no tiene objeto; en igual circunstancia ésta cuando se firma, de recibido, en la Lista de Raya. </a:t>
            </a:r>
            <a:endParaRPr lang="en-US" sz="3200" dirty="0"/>
          </a:p>
          <a:p>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79683" y="430804"/>
            <a:ext cx="1215818" cy="1194203"/>
          </a:xfrm>
          <a:prstGeom prst="rect">
            <a:avLst/>
          </a:prstGeom>
        </p:spPr>
      </p:pic>
      <p:sp>
        <p:nvSpPr>
          <p:cNvPr id="10" name="Marcador de número de diapositiva 9"/>
          <p:cNvSpPr>
            <a:spLocks noGrp="1"/>
          </p:cNvSpPr>
          <p:nvPr>
            <p:ph type="sldNum" sz="quarter" idx="12"/>
          </p:nvPr>
        </p:nvSpPr>
        <p:spPr/>
        <p:txBody>
          <a:bodyPr/>
          <a:lstStyle/>
          <a:p>
            <a:fld id="{5B64E0EC-8C8B-4ABB-9B64-076FEAB85888}" type="slidenum">
              <a:rPr lang="es-MX" smtClean="0"/>
              <a:t>40</a:t>
            </a:fld>
            <a:endParaRPr lang="es-MX"/>
          </a:p>
        </p:txBody>
      </p:sp>
    </p:spTree>
    <p:extLst>
      <p:ext uri="{BB962C8B-B14F-4D97-AF65-F5344CB8AC3E}">
        <p14:creationId xmlns:p14="http://schemas.microsoft.com/office/powerpoint/2010/main" val="29808338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H</a:t>
            </a:r>
            <a:r>
              <a:rPr lang="es-MX" sz="4000" b="1" dirty="0">
                <a:solidFill>
                  <a:srgbClr val="00B050"/>
                </a:solidFill>
              </a:rPr>
              <a:t>) Nómina o Lista de Raya</a:t>
            </a:r>
          </a:p>
        </p:txBody>
      </p:sp>
      <p:sp>
        <p:nvSpPr>
          <p:cNvPr id="3" name="Marcador de contenido 2"/>
          <p:cNvSpPr>
            <a:spLocks noGrp="1"/>
          </p:cNvSpPr>
          <p:nvPr>
            <p:ph idx="1"/>
          </p:nvPr>
        </p:nvSpPr>
        <p:spPr/>
        <p:txBody>
          <a:bodyPr>
            <a:normAutofit/>
          </a:bodyPr>
          <a:lstStyle/>
          <a:p>
            <a:pPr marL="0" indent="0" algn="just">
              <a:buNone/>
            </a:pPr>
            <a:r>
              <a:rPr lang="es-MX" sz="3200" dirty="0" smtClean="0"/>
              <a:t>Es un documento en el cual se registran los salarios que deben cubrirse al final de la semana, en el cual se concentran los datos de las tarjeta de asistencia</a:t>
            </a:r>
            <a:r>
              <a:rPr lang="es-MX" sz="3200" dirty="0"/>
              <a:t>. </a:t>
            </a:r>
            <a:endParaRPr lang="es-MX" sz="3200" dirty="0" smtClean="0"/>
          </a:p>
          <a:p>
            <a:pPr marL="0" indent="0" algn="just">
              <a:buNone/>
            </a:pPr>
            <a:r>
              <a:rPr lang="es-MX" sz="3200" dirty="0" smtClean="0"/>
              <a:t>Es aconsejable que la Nómina o Lista de Raya se elabore clasificada por departamentos, a efecto de que se obtenga el costo departamental del trabajo. </a:t>
            </a:r>
            <a:endParaRPr lang="es-MX" sz="32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41</a:t>
            </a:fld>
            <a:endParaRPr lang="es-MX"/>
          </a:p>
        </p:txBody>
      </p:sp>
    </p:spTree>
    <p:extLst>
      <p:ext uri="{BB962C8B-B14F-4D97-AF65-F5344CB8AC3E}">
        <p14:creationId xmlns:p14="http://schemas.microsoft.com/office/powerpoint/2010/main" val="9341590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000" b="1" dirty="0" smtClean="0">
                <a:solidFill>
                  <a:srgbClr val="00B050"/>
                </a:solidFill>
              </a:rPr>
              <a:t>	I</a:t>
            </a:r>
            <a:r>
              <a:rPr lang="es-MX" sz="4000" b="1" dirty="0">
                <a:solidFill>
                  <a:srgbClr val="00B050"/>
                </a:solidFill>
              </a:rPr>
              <a:t>) Mecanismo de Contabilización de los </a:t>
            </a:r>
            <a:r>
              <a:rPr lang="es-MX" sz="4000" b="1" dirty="0" smtClean="0">
                <a:solidFill>
                  <a:srgbClr val="00B050"/>
                </a:solidFill>
              </a:rPr>
              <a:t>  			Sueldos </a:t>
            </a:r>
            <a:r>
              <a:rPr lang="es-MX" sz="4000" b="1" dirty="0">
                <a:solidFill>
                  <a:srgbClr val="00B050"/>
                </a:solidFill>
              </a:rPr>
              <a:t>y Salarios</a:t>
            </a:r>
          </a:p>
        </p:txBody>
      </p:sp>
      <p:sp>
        <p:nvSpPr>
          <p:cNvPr id="3" name="Marcador de contenido 2"/>
          <p:cNvSpPr>
            <a:spLocks noGrp="1"/>
          </p:cNvSpPr>
          <p:nvPr>
            <p:ph idx="1"/>
          </p:nvPr>
        </p:nvSpPr>
        <p:spPr/>
        <p:txBody>
          <a:bodyPr>
            <a:normAutofit/>
          </a:bodyPr>
          <a:lstStyle/>
          <a:p>
            <a:pPr marL="0" indent="0" algn="just">
              <a:buNone/>
            </a:pPr>
            <a:r>
              <a:rPr lang="es-MX" sz="3600" dirty="0" smtClean="0"/>
              <a:t>En </a:t>
            </a:r>
            <a:r>
              <a:rPr lang="es-MX" sz="3600" dirty="0"/>
              <a:t>la </a:t>
            </a:r>
            <a:r>
              <a:rPr lang="es-MX" sz="3600" dirty="0" smtClean="0"/>
              <a:t>Lista </a:t>
            </a:r>
            <a:r>
              <a:rPr lang="es-MX" sz="3600" dirty="0"/>
              <a:t>de Raya deben asentarse los salarios totales menos </a:t>
            </a:r>
            <a:r>
              <a:rPr lang="es-MX" sz="3600" dirty="0" smtClean="0"/>
              <a:t>los </a:t>
            </a:r>
            <a:r>
              <a:rPr lang="es-MX" sz="3600" dirty="0"/>
              <a:t>descuentos, hasta llegar al alcance </a:t>
            </a:r>
            <a:r>
              <a:rPr lang="es-MX" sz="3600" dirty="0" smtClean="0"/>
              <a:t>líquido </a:t>
            </a:r>
            <a:r>
              <a:rPr lang="es-MX" sz="3600" dirty="0"/>
              <a:t>y </a:t>
            </a:r>
            <a:r>
              <a:rPr lang="es-MX" sz="3600" dirty="0" smtClean="0"/>
              <a:t>la </a:t>
            </a:r>
            <a:r>
              <a:rPr lang="es-MX" sz="3600" dirty="0"/>
              <a:t>N</a:t>
            </a:r>
            <a:r>
              <a:rPr lang="es-MX" sz="3600" dirty="0" smtClean="0"/>
              <a:t>ómina </a:t>
            </a:r>
            <a:r>
              <a:rPr lang="es-MX" sz="3600" dirty="0"/>
              <a:t>debe estar formulada departamentalmente, </a:t>
            </a:r>
            <a:r>
              <a:rPr lang="es-MX" sz="3600" dirty="0" smtClean="0"/>
              <a:t>tal </a:t>
            </a:r>
            <a:r>
              <a:rPr lang="es-MX" sz="3600" dirty="0"/>
              <a:t>como en el siguiente cuadro: </a:t>
            </a:r>
            <a:endParaRPr lang="es-MX" sz="3600" dirty="0" smtClean="0"/>
          </a:p>
          <a:p>
            <a:pPr marL="0" indent="0" algn="just">
              <a:buNone/>
            </a:pPr>
            <a:r>
              <a:rPr lang="es-MX" sz="3600" dirty="0" smtClean="0"/>
              <a:t>Es la indicada por la Ley Federal de trabajo, la cual, puede hacerse más analítica.</a:t>
            </a:r>
          </a:p>
          <a:p>
            <a:pPr marL="0" indent="0" algn="just">
              <a:buNone/>
            </a:pPr>
            <a:endParaRPr lang="es-MX" sz="36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42</a:t>
            </a:fld>
            <a:endParaRPr lang="es-MX"/>
          </a:p>
        </p:txBody>
      </p:sp>
    </p:spTree>
    <p:extLst>
      <p:ext uri="{BB962C8B-B14F-4D97-AF65-F5344CB8AC3E}">
        <p14:creationId xmlns:p14="http://schemas.microsoft.com/office/powerpoint/2010/main" val="19245877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5B64E0EC-8C8B-4ABB-9B64-076FEAB85888}" type="slidenum">
              <a:rPr lang="es-MX" smtClean="0"/>
              <a:t>43</a:t>
            </a:fld>
            <a:endParaRPr lang="es-MX"/>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172" t="27035" r="27207" b="28827"/>
          <a:stretch/>
        </p:blipFill>
        <p:spPr bwMode="auto">
          <a:xfrm>
            <a:off x="853439" y="386080"/>
            <a:ext cx="10434321" cy="6078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78527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72732"/>
            <a:ext cx="10515600" cy="5404231"/>
          </a:xfrm>
        </p:spPr>
        <p:txBody>
          <a:bodyPr/>
          <a:lstStyle/>
          <a:p>
            <a:pPr marL="514350" indent="-514350" algn="ctr">
              <a:buAutoNum type="alphaLcParenR"/>
            </a:pPr>
            <a:r>
              <a:rPr lang="es-MX" sz="3200" b="1" dirty="0">
                <a:solidFill>
                  <a:schemeClr val="accent2">
                    <a:lumMod val="75000"/>
                  </a:schemeClr>
                </a:solidFill>
              </a:rPr>
              <a:t>Pago y Asiento Contable que Origina</a:t>
            </a:r>
          </a:p>
          <a:p>
            <a:pPr marL="0" indent="0">
              <a:buNone/>
            </a:pPr>
            <a:endParaRPr lang="es-MX" dirty="0"/>
          </a:p>
          <a:p>
            <a:pPr marL="0" indent="0" algn="just">
              <a:buNone/>
            </a:pPr>
            <a:r>
              <a:rPr lang="es-MX" sz="3200" dirty="0"/>
              <a:t>Si la </a:t>
            </a:r>
            <a:r>
              <a:rPr lang="es-MX" sz="3200" dirty="0" smtClean="0"/>
              <a:t>Lista </a:t>
            </a:r>
            <a:r>
              <a:rPr lang="es-MX" sz="3200" dirty="0"/>
              <a:t>de Raya corresponde a una semana de trabajo, ésta puede ser considerada del viernes de la semana anterior al jueves de la semana en que se liquida, con el objeto de tener tiempo suficiente para calcular los salarios de cada obrero, elaborar la nómina y pagar el sábado. </a:t>
            </a:r>
          </a:p>
          <a:p>
            <a:pPr marL="0" indent="0">
              <a:buNone/>
            </a:pPr>
            <a:endParaRPr lang="es-MX" sz="24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44</a:t>
            </a:fld>
            <a:endParaRPr lang="es-MX"/>
          </a:p>
        </p:txBody>
      </p:sp>
    </p:spTree>
    <p:extLst>
      <p:ext uri="{BB962C8B-B14F-4D97-AF65-F5344CB8AC3E}">
        <p14:creationId xmlns:p14="http://schemas.microsoft.com/office/powerpoint/2010/main" val="19341340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p:cNvSpPr>
            <a:spLocks noGrp="1"/>
          </p:cNvSpPr>
          <p:nvPr>
            <p:ph type="sldNum" sz="quarter" idx="12"/>
          </p:nvPr>
        </p:nvSpPr>
        <p:spPr/>
        <p:txBody>
          <a:bodyPr/>
          <a:lstStyle/>
          <a:p>
            <a:fld id="{5B64E0EC-8C8B-4ABB-9B64-076FEAB85888}" type="slidenum">
              <a:rPr lang="es-MX" smtClean="0"/>
              <a:t>45</a:t>
            </a:fld>
            <a:endParaRPr lang="es-MX"/>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372" t="24873" r="31200" b="12165"/>
          <a:stretch/>
        </p:blipFill>
        <p:spPr bwMode="auto">
          <a:xfrm>
            <a:off x="2570481" y="381171"/>
            <a:ext cx="6908800" cy="6367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80396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J</a:t>
            </a:r>
            <a:r>
              <a:rPr lang="es-MX" sz="4000" b="1" dirty="0">
                <a:solidFill>
                  <a:srgbClr val="00B050"/>
                </a:solidFill>
              </a:rPr>
              <a:t>) Seguro Social</a:t>
            </a:r>
          </a:p>
        </p:txBody>
      </p:sp>
      <p:sp>
        <p:nvSpPr>
          <p:cNvPr id="3" name="Marcador de contenido 2"/>
          <p:cNvSpPr>
            <a:spLocks noGrp="1"/>
          </p:cNvSpPr>
          <p:nvPr>
            <p:ph idx="1"/>
          </p:nvPr>
        </p:nvSpPr>
        <p:spPr>
          <a:xfrm>
            <a:off x="838200" y="1630898"/>
            <a:ext cx="10515600" cy="4473687"/>
          </a:xfrm>
        </p:spPr>
        <p:txBody>
          <a:bodyPr/>
          <a:lstStyle/>
          <a:p>
            <a:pPr marL="0" indent="0" algn="just">
              <a:buNone/>
            </a:pPr>
            <a:r>
              <a:rPr lang="es-MX" dirty="0"/>
              <a:t>De acuerdo con la </a:t>
            </a:r>
            <a:r>
              <a:rPr lang="es-MX" dirty="0" smtClean="0"/>
              <a:t>Ley </a:t>
            </a:r>
            <a:r>
              <a:rPr lang="es-MX" dirty="0"/>
              <a:t>que creó el IMSS, existe la obligación de inscribir a obreros, </a:t>
            </a:r>
            <a:r>
              <a:rPr lang="es-MX" dirty="0" smtClean="0"/>
              <a:t>empleados y a algunos funcionarios en él, </a:t>
            </a:r>
            <a:r>
              <a:rPr lang="es-MX" dirty="0"/>
              <a:t>para proteger al trabajador mediante un seguro social ante la ocurrencia de los siguientes riesgos:</a:t>
            </a:r>
          </a:p>
          <a:p>
            <a:pPr marL="0" indent="0" algn="just">
              <a:buNone/>
            </a:pPr>
            <a:endParaRPr lang="es-MX" dirty="0"/>
          </a:p>
          <a:p>
            <a:pPr lvl="0" algn="just"/>
            <a:r>
              <a:rPr lang="es-MX" dirty="0"/>
              <a:t>Seguro de Enfermedades no Profesionales y Maternidad.</a:t>
            </a:r>
          </a:p>
          <a:p>
            <a:pPr lvl="0" algn="just"/>
            <a:r>
              <a:rPr lang="es-MX" dirty="0"/>
              <a:t>Seguro de Invalidez, Vejez, Cesantía y Muerte.</a:t>
            </a:r>
          </a:p>
          <a:p>
            <a:pPr lvl="0" algn="just"/>
            <a:r>
              <a:rPr lang="es-MX" dirty="0"/>
              <a:t>Seguro de Accidentes de Trabajo y Enfermedades Profesionales.</a:t>
            </a:r>
          </a:p>
          <a:p>
            <a:pPr marL="0" indent="0">
              <a:buNone/>
            </a:pPr>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46</a:t>
            </a:fld>
            <a:endParaRPr lang="es-MX"/>
          </a:p>
        </p:txBody>
      </p:sp>
    </p:spTree>
    <p:extLst>
      <p:ext uri="{BB962C8B-B14F-4D97-AF65-F5344CB8AC3E}">
        <p14:creationId xmlns:p14="http://schemas.microsoft.com/office/powerpoint/2010/main" val="26045220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28034"/>
            <a:ext cx="10515600" cy="5209503"/>
          </a:xfrm>
        </p:spPr>
        <p:txBody>
          <a:bodyPr>
            <a:normAutofit/>
          </a:bodyPr>
          <a:lstStyle/>
          <a:p>
            <a:pPr algn="just"/>
            <a:r>
              <a:rPr lang="es-MX" sz="3200" dirty="0"/>
              <a:t>La tercera parte de los primeros dos seguros es cubierta por los obreros y empleados y el resto por el Patrón</a:t>
            </a:r>
            <a:r>
              <a:rPr lang="es-MX" sz="3200" dirty="0" smtClean="0"/>
              <a:t>.</a:t>
            </a:r>
          </a:p>
          <a:p>
            <a:pPr algn="just"/>
            <a:endParaRPr lang="es-MX" sz="3200" dirty="0"/>
          </a:p>
          <a:p>
            <a:pPr algn="just"/>
            <a:r>
              <a:rPr lang="es-MX" sz="3200" dirty="0"/>
              <a:t>Con referencia al grupo tres, la cuota es pagada totalmente por el empleador, de acuerdo con la clase de riesgo, que por medio de un estudio y un porcentaje le aplica el IMSS</a:t>
            </a:r>
            <a:r>
              <a:rPr lang="es-MX" sz="3200" dirty="0" smtClean="0"/>
              <a:t>.</a:t>
            </a:r>
          </a:p>
          <a:p>
            <a:pPr algn="just"/>
            <a:endParaRPr lang="es-MX" sz="3200" dirty="0"/>
          </a:p>
          <a:p>
            <a:pPr algn="just"/>
            <a:r>
              <a:rPr lang="es-MX" sz="3200" dirty="0"/>
              <a:t>En el caso de salario mínimo, además del riesgo tres, el Patrón cubre totalmente las cuotas correspondientes a los riesgos uno y dos.</a:t>
            </a:r>
          </a:p>
          <a:p>
            <a:pPr marL="0" indent="0">
              <a:buNone/>
            </a:pPr>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47</a:t>
            </a:fld>
            <a:endParaRPr lang="es-MX"/>
          </a:p>
        </p:txBody>
      </p:sp>
    </p:spTree>
    <p:extLst>
      <p:ext uri="{BB962C8B-B14F-4D97-AF65-F5344CB8AC3E}">
        <p14:creationId xmlns:p14="http://schemas.microsoft.com/office/powerpoint/2010/main" val="42590149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rgbClr val="00B050"/>
                </a:solidFill>
              </a:rPr>
              <a:t>	k) </a:t>
            </a:r>
            <a:r>
              <a:rPr lang="es-MX" sz="4000" b="1" dirty="0">
                <a:solidFill>
                  <a:srgbClr val="00B050"/>
                </a:solidFill>
              </a:rPr>
              <a:t>Mecánica Contable de la cuenta de Sueldos </a:t>
            </a:r>
            <a:r>
              <a:rPr lang="es-MX" sz="4000" b="1" dirty="0" smtClean="0">
                <a:solidFill>
                  <a:srgbClr val="00B050"/>
                </a:solidFill>
              </a:rPr>
              <a:t>	y </a:t>
            </a:r>
            <a:r>
              <a:rPr lang="es-MX" sz="4000" b="1" dirty="0">
                <a:solidFill>
                  <a:srgbClr val="00B050"/>
                </a:solidFill>
              </a:rPr>
              <a:t>Salarios por Aplicar</a:t>
            </a:r>
          </a:p>
        </p:txBody>
      </p:sp>
      <p:sp>
        <p:nvSpPr>
          <p:cNvPr id="3" name="Marcador de contenido 2"/>
          <p:cNvSpPr>
            <a:spLocks noGrp="1"/>
          </p:cNvSpPr>
          <p:nvPr>
            <p:ph idx="1"/>
          </p:nvPr>
        </p:nvSpPr>
        <p:spPr/>
        <p:txBody>
          <a:bodyPr/>
          <a:lstStyle/>
          <a:p>
            <a:pPr marL="0" indent="0">
              <a:buNone/>
            </a:pPr>
            <a:r>
              <a:rPr lang="es-MX" dirty="0" smtClean="0"/>
              <a:t>Esta cuenta es transitoria, provisional, o de control, que sirve para registrar el monto de los salarios cubiertos en un periodo determinado.</a:t>
            </a:r>
          </a:p>
          <a:p>
            <a:pPr marL="0" indent="0" algn="just">
              <a:buNone/>
            </a:pPr>
            <a:r>
              <a:rPr lang="es-MX" dirty="0" smtClean="0"/>
              <a:t>Además, es de movimiento temporal, ya que debe hacerse la aplicación y saldarse de acuerdo con la determinación de la Mano de Obra directa.</a:t>
            </a:r>
          </a:p>
          <a:p>
            <a:pPr marL="0" indent="0" algn="just">
              <a:buNone/>
            </a:pPr>
            <a:r>
              <a:rPr lang="es-MX" dirty="0" smtClean="0"/>
              <a:t>La cuenta de sueldos y salarios por aplicar se carga por el monto de los sueldos y salarios pagados y se abona por la aplicación de los mismos, por lo que siempre queda saldada. </a:t>
            </a:r>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48</a:t>
            </a:fld>
            <a:endParaRPr lang="es-MX"/>
          </a:p>
        </p:txBody>
      </p:sp>
    </p:spTree>
    <p:extLst>
      <p:ext uri="{BB962C8B-B14F-4D97-AF65-F5344CB8AC3E}">
        <p14:creationId xmlns:p14="http://schemas.microsoft.com/office/powerpoint/2010/main" val="20134446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2">
                    <a:lumMod val="75000"/>
                  </a:schemeClr>
                </a:solidFill>
              </a:rPr>
              <a:t>ACTUALIDAD EN LOS NEGOCIOS</a:t>
            </a:r>
            <a:br>
              <a:rPr lang="es-MX" sz="3600" b="1" dirty="0" smtClean="0">
                <a:solidFill>
                  <a:schemeClr val="accent2">
                    <a:lumMod val="75000"/>
                  </a:schemeClr>
                </a:solidFill>
              </a:rPr>
            </a:br>
            <a:r>
              <a:rPr lang="es-MX" sz="3200" b="1" dirty="0" smtClean="0">
                <a:solidFill>
                  <a:schemeClr val="accent2">
                    <a:lumMod val="75000"/>
                  </a:schemeClr>
                </a:solidFill>
              </a:rPr>
              <a:t>Los trabajadores recompensados de Alaska Air</a:t>
            </a:r>
            <a:endParaRPr lang="es-MX" sz="3200" b="1" dirty="0">
              <a:solidFill>
                <a:schemeClr val="accent2">
                  <a:lumMod val="75000"/>
                </a:schemeClr>
              </a:solidFill>
            </a:endParaRPr>
          </a:p>
        </p:txBody>
      </p:sp>
      <p:sp>
        <p:nvSpPr>
          <p:cNvPr id="3" name="Marcador de contenido 2"/>
          <p:cNvSpPr>
            <a:spLocks noGrp="1"/>
          </p:cNvSpPr>
          <p:nvPr>
            <p:ph idx="1"/>
          </p:nvPr>
        </p:nvSpPr>
        <p:spPr/>
        <p:txBody>
          <a:bodyPr>
            <a:normAutofit/>
          </a:bodyPr>
          <a:lstStyle/>
          <a:p>
            <a:pPr marL="0" indent="0">
              <a:buNone/>
            </a:pPr>
            <a:r>
              <a:rPr lang="es-MX" sz="2400" dirty="0" smtClean="0"/>
              <a:t>Ben </a:t>
            </a:r>
            <a:r>
              <a:rPr lang="es-MX" sz="2400" dirty="0" err="1" smtClean="0"/>
              <a:t>Mutzabaugh</a:t>
            </a:r>
            <a:r>
              <a:rPr lang="es-MX" sz="2400" dirty="0" smtClean="0"/>
              <a:t> reportó en un artículo del 26 de febrero de 2014, que el total de bonos de Alaska </a:t>
            </a:r>
            <a:r>
              <a:rPr lang="es-MX" sz="2400" dirty="0" err="1" smtClean="0"/>
              <a:t>Airlines</a:t>
            </a:r>
            <a:r>
              <a:rPr lang="es-MX" sz="2400" dirty="0" smtClean="0"/>
              <a:t> en 2013 sumó aproximadamente 105 millones de dólares. Los bonos se pagan a los trabajadores en toda la organización para satisfacer las metas de la empresa, no sólo en cuanto a utilidad sino también en cuanto a seguridad, satisfacción del cliente, desempeño por puntualidad y control de costos. Los bonos anuales que sumaron aproximadamente 9% de la remuneración anual de los empleados, fueron adicionales a los bonos de desempeño mensual que la mayoría de los trabajadores ya había ganado. </a:t>
            </a:r>
          </a:p>
          <a:p>
            <a:pPr marL="0" indent="0">
              <a:buNone/>
            </a:pPr>
            <a:r>
              <a:rPr lang="es-MX" sz="2400" dirty="0" smtClean="0"/>
              <a:t>(Vanderbeck &amp; Mitchell, 2017, 131)</a:t>
            </a:r>
          </a:p>
          <a:p>
            <a:pPr marL="0" indent="0">
              <a:buNone/>
            </a:pPr>
            <a:r>
              <a:rPr lang="es-MX" sz="2400" dirty="0" smtClean="0"/>
              <a:t> </a:t>
            </a:r>
          </a:p>
          <a:p>
            <a:pPr marL="0" indent="0">
              <a:buNone/>
            </a:pPr>
            <a:r>
              <a:rPr lang="es-MX" sz="2400" dirty="0"/>
              <a:t>M</a:t>
            </a:r>
            <a:r>
              <a:rPr lang="es-MX" sz="2400" dirty="0" smtClean="0"/>
              <a:t>e pareció interesante dicho artículo para compartirlo con mis alumnos.</a:t>
            </a:r>
          </a:p>
        </p:txBody>
      </p:sp>
      <p:cxnSp>
        <p:nvCxnSpPr>
          <p:cNvPr id="4" name="Conector recto 3"/>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2221"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49</a:t>
            </a:fld>
            <a:endParaRPr lang="es-MX"/>
          </a:p>
        </p:txBody>
      </p:sp>
    </p:spTree>
    <p:extLst>
      <p:ext uri="{BB962C8B-B14F-4D97-AF65-F5344CB8AC3E}">
        <p14:creationId xmlns:p14="http://schemas.microsoft.com/office/powerpoint/2010/main" val="1993284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rgbClr val="00B050"/>
                </a:solidFill>
              </a:rPr>
              <a:t>	</a:t>
            </a:r>
            <a:r>
              <a:rPr lang="es-MX" sz="4000" b="1" dirty="0" smtClean="0">
                <a:solidFill>
                  <a:srgbClr val="00B050"/>
                </a:solidFill>
              </a:rPr>
              <a:t>B</a:t>
            </a:r>
            <a:r>
              <a:rPr lang="es-MX" sz="4000" b="1" dirty="0">
                <a:solidFill>
                  <a:srgbClr val="00B050"/>
                </a:solidFill>
              </a:rPr>
              <a:t>) Contrato de Trabajo</a:t>
            </a:r>
          </a:p>
        </p:txBody>
      </p:sp>
      <p:sp>
        <p:nvSpPr>
          <p:cNvPr id="3" name="Marcador de contenido 2"/>
          <p:cNvSpPr>
            <a:spLocks noGrp="1"/>
          </p:cNvSpPr>
          <p:nvPr>
            <p:ph idx="1"/>
          </p:nvPr>
        </p:nvSpPr>
        <p:spPr/>
        <p:txBody>
          <a:bodyPr>
            <a:normAutofit/>
          </a:bodyPr>
          <a:lstStyle/>
          <a:p>
            <a:pPr marL="0" indent="0" algn="just">
              <a:buNone/>
            </a:pPr>
            <a:r>
              <a:rPr lang="es-MX" sz="4000" dirty="0"/>
              <a:t>Se le considera como un acuerdo de voluntades, por medio del cual una persona o un grupo de ellas, se obligan a ejecutar alguna o algunas obras o a prestar cierto servicio a otra o a otras, bajo la dependencia de ésta o éstas, mediante una remuneración</a:t>
            </a:r>
            <a:r>
              <a:rPr lang="es-MX" sz="3200" dirty="0"/>
              <a:t>. </a:t>
            </a:r>
            <a:r>
              <a:rPr lang="es-MX" sz="3600" dirty="0"/>
              <a:t>(Del Río, 2004, </a:t>
            </a:r>
            <a:r>
              <a:rPr lang="es-MX" sz="3600" dirty="0" smtClean="0"/>
              <a:t>p.V-35</a:t>
            </a:r>
            <a:r>
              <a:rPr lang="es-MX" sz="3600" dirty="0"/>
              <a:t>).</a:t>
            </a:r>
          </a:p>
          <a:p>
            <a:pPr marL="0" indent="0" algn="just">
              <a:buNone/>
            </a:pPr>
            <a:endParaRPr lang="es-MX" sz="40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5</a:t>
            </a:fld>
            <a:endParaRPr lang="es-MX"/>
          </a:p>
        </p:txBody>
      </p:sp>
    </p:spTree>
    <p:extLst>
      <p:ext uri="{BB962C8B-B14F-4D97-AF65-F5344CB8AC3E}">
        <p14:creationId xmlns:p14="http://schemas.microsoft.com/office/powerpoint/2010/main" val="23850750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b="1" dirty="0" smtClean="0"/>
              <a:t>Bibliografía</a:t>
            </a:r>
            <a:endParaRPr lang="es-MX" b="1" dirty="0"/>
          </a:p>
        </p:txBody>
      </p:sp>
      <p:sp>
        <p:nvSpPr>
          <p:cNvPr id="3" name="Marcador de contenido 2"/>
          <p:cNvSpPr>
            <a:spLocks noGrp="1"/>
          </p:cNvSpPr>
          <p:nvPr>
            <p:ph idx="1"/>
          </p:nvPr>
        </p:nvSpPr>
        <p:spPr/>
        <p:txBody>
          <a:bodyPr>
            <a:normAutofit/>
          </a:bodyPr>
          <a:lstStyle/>
          <a:p>
            <a:pPr marL="0" indent="0" algn="just">
              <a:buNone/>
            </a:pPr>
            <a:r>
              <a:rPr lang="es-MX" sz="3200" dirty="0" smtClean="0"/>
              <a:t>1. </a:t>
            </a:r>
            <a:r>
              <a:rPr lang="es-MX" sz="3200" dirty="0" smtClean="0">
                <a:solidFill>
                  <a:schemeClr val="accent2">
                    <a:lumMod val="75000"/>
                  </a:schemeClr>
                </a:solidFill>
              </a:rPr>
              <a:t>Del Río, G. C. &amp; Del Río, S. C. (2004). </a:t>
            </a:r>
            <a:r>
              <a:rPr lang="es-MX" sz="3200" i="1" dirty="0" smtClean="0">
                <a:solidFill>
                  <a:schemeClr val="accent2">
                    <a:lumMod val="75000"/>
                  </a:schemeClr>
                </a:solidFill>
              </a:rPr>
              <a:t>Costos para Administradores y Dirigentes</a:t>
            </a:r>
            <a:r>
              <a:rPr lang="es-MX" sz="3200" dirty="0" smtClean="0">
                <a:solidFill>
                  <a:schemeClr val="accent2">
                    <a:lumMod val="75000"/>
                  </a:schemeClr>
                </a:solidFill>
              </a:rPr>
              <a:t>. México. Thomson. </a:t>
            </a:r>
          </a:p>
          <a:p>
            <a:pPr marL="0" indent="0" algn="just">
              <a:buNone/>
            </a:pPr>
            <a:r>
              <a:rPr lang="es-MX" sz="3200" dirty="0" smtClean="0"/>
              <a:t>2. </a:t>
            </a:r>
            <a:r>
              <a:rPr lang="es-MX" sz="3200" dirty="0" smtClean="0">
                <a:solidFill>
                  <a:srgbClr val="00B050"/>
                </a:solidFill>
              </a:rPr>
              <a:t>García, C. J. (2008). </a:t>
            </a:r>
            <a:r>
              <a:rPr lang="es-MX" sz="3200" i="1" dirty="0" smtClean="0">
                <a:solidFill>
                  <a:srgbClr val="00B050"/>
                </a:solidFill>
              </a:rPr>
              <a:t>Contabilidad de costos. </a:t>
            </a:r>
            <a:r>
              <a:rPr lang="es-MX" sz="3200" dirty="0" smtClean="0">
                <a:solidFill>
                  <a:srgbClr val="00B050"/>
                </a:solidFill>
              </a:rPr>
              <a:t>México. Mc Graw-Hill.</a:t>
            </a:r>
          </a:p>
          <a:p>
            <a:pPr marL="0" indent="0" algn="just">
              <a:buNone/>
            </a:pPr>
            <a:r>
              <a:rPr lang="es-MX" sz="3200" dirty="0" smtClean="0"/>
              <a:t>3. </a:t>
            </a:r>
            <a:r>
              <a:rPr lang="es-MX" sz="3200" dirty="0" err="1" smtClean="0">
                <a:solidFill>
                  <a:srgbClr val="00B0F0"/>
                </a:solidFill>
              </a:rPr>
              <a:t>Vanderbeck</a:t>
            </a:r>
            <a:r>
              <a:rPr lang="es-MX" sz="3200" dirty="0" smtClean="0">
                <a:solidFill>
                  <a:srgbClr val="00B0F0"/>
                </a:solidFill>
              </a:rPr>
              <a:t>, E.J. </a:t>
            </a:r>
            <a:r>
              <a:rPr lang="es-MX" sz="3200" dirty="0">
                <a:solidFill>
                  <a:srgbClr val="00B0F0"/>
                </a:solidFill>
              </a:rPr>
              <a:t>&amp; </a:t>
            </a:r>
            <a:r>
              <a:rPr lang="es-MX" sz="3200" dirty="0" smtClean="0">
                <a:solidFill>
                  <a:srgbClr val="00B0F0"/>
                </a:solidFill>
              </a:rPr>
              <a:t>Mitchell, M. R. (2017). </a:t>
            </a:r>
            <a:r>
              <a:rPr lang="es-MX" sz="3200" i="1" dirty="0" smtClean="0">
                <a:solidFill>
                  <a:srgbClr val="00B0F0"/>
                </a:solidFill>
              </a:rPr>
              <a:t>Principios de contabilidad de costos. </a:t>
            </a:r>
            <a:r>
              <a:rPr lang="es-MX" sz="3200" dirty="0" err="1" smtClean="0">
                <a:solidFill>
                  <a:srgbClr val="00B0F0"/>
                </a:solidFill>
              </a:rPr>
              <a:t>Cengage</a:t>
            </a:r>
            <a:r>
              <a:rPr lang="es-MX" sz="3200" dirty="0" smtClean="0">
                <a:solidFill>
                  <a:srgbClr val="00B0F0"/>
                </a:solidFill>
              </a:rPr>
              <a:t>.</a:t>
            </a:r>
            <a:endParaRPr lang="es-MX" sz="3200" dirty="0">
              <a:solidFill>
                <a:srgbClr val="00B0F0"/>
              </a:solidFill>
            </a:endParaRPr>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2221"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50</a:t>
            </a:fld>
            <a:endParaRPr lang="es-MX"/>
          </a:p>
        </p:txBody>
      </p:sp>
    </p:spTree>
    <p:extLst>
      <p:ext uri="{BB962C8B-B14F-4D97-AF65-F5344CB8AC3E}">
        <p14:creationId xmlns:p14="http://schemas.microsoft.com/office/powerpoint/2010/main" val="3958700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68595490"/>
              </p:ext>
            </p:extLst>
          </p:nvPr>
        </p:nvGraphicFramePr>
        <p:xfrm>
          <a:off x="682580" y="49971"/>
          <a:ext cx="10529552" cy="5674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6</a:t>
            </a:fld>
            <a:endParaRPr lang="es-MX"/>
          </a:p>
        </p:txBody>
      </p:sp>
    </p:spTree>
    <p:extLst>
      <p:ext uri="{BB962C8B-B14F-4D97-AF65-F5344CB8AC3E}">
        <p14:creationId xmlns:p14="http://schemas.microsoft.com/office/powerpoint/2010/main" val="695782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891" y="167698"/>
            <a:ext cx="10515600" cy="1325563"/>
          </a:xfrm>
        </p:spPr>
        <p:txBody>
          <a:bodyPr>
            <a:normAutofit/>
          </a:bodyPr>
          <a:lstStyle/>
          <a:p>
            <a:r>
              <a:rPr lang="es-MX" b="1" dirty="0" smtClean="0">
                <a:solidFill>
                  <a:srgbClr val="00B050"/>
                </a:solidFill>
              </a:rPr>
              <a:t>	</a:t>
            </a:r>
            <a:r>
              <a:rPr lang="es-MX" sz="4000" b="1" dirty="0" smtClean="0">
                <a:solidFill>
                  <a:srgbClr val="00B050"/>
                </a:solidFill>
              </a:rPr>
              <a:t>C) Sistema de Salarios e Incentivos</a:t>
            </a:r>
            <a:br>
              <a:rPr lang="es-MX" sz="4000" b="1" dirty="0" smtClean="0">
                <a:solidFill>
                  <a:srgbClr val="00B050"/>
                </a:solidFill>
              </a:rPr>
            </a:br>
            <a:r>
              <a:rPr lang="es-MX" sz="4000" b="1" dirty="0" smtClean="0">
                <a:solidFill>
                  <a:srgbClr val="00B050"/>
                </a:solidFill>
              </a:rPr>
              <a:t>                </a:t>
            </a:r>
            <a:r>
              <a:rPr lang="es-MX" sz="3200" dirty="0" smtClean="0">
                <a:solidFill>
                  <a:srgbClr val="00B050"/>
                </a:solidFill>
              </a:rPr>
              <a:t>Del </a:t>
            </a:r>
            <a:r>
              <a:rPr lang="es-MX" sz="3200" dirty="0">
                <a:solidFill>
                  <a:srgbClr val="00B050"/>
                </a:solidFill>
              </a:rPr>
              <a:t>Río, 2004, </a:t>
            </a:r>
            <a:r>
              <a:rPr lang="es-MX" sz="3200" dirty="0" smtClean="0">
                <a:solidFill>
                  <a:srgbClr val="00B050"/>
                </a:solidFill>
              </a:rPr>
              <a:t>(p.V-35 a la p.V-42)</a:t>
            </a:r>
            <a:endParaRPr lang="es-MX" sz="3200" b="1" dirty="0">
              <a:solidFill>
                <a:srgbClr val="00B050"/>
              </a:solidFill>
            </a:endParaRPr>
          </a:p>
        </p:txBody>
      </p:sp>
      <p:sp>
        <p:nvSpPr>
          <p:cNvPr id="3" name="Marcador de contenido 2"/>
          <p:cNvSpPr>
            <a:spLocks noGrp="1"/>
          </p:cNvSpPr>
          <p:nvPr>
            <p:ph idx="1"/>
          </p:nvPr>
        </p:nvSpPr>
        <p:spPr>
          <a:xfrm>
            <a:off x="838200" y="1886577"/>
            <a:ext cx="10515600" cy="3775358"/>
          </a:xfrm>
        </p:spPr>
        <p:txBody>
          <a:bodyPr/>
          <a:lstStyle/>
          <a:p>
            <a:pPr marL="514350" indent="-514350" algn="ctr">
              <a:buAutoNum type="alphaLcParenR"/>
            </a:pPr>
            <a:r>
              <a:rPr lang="es-MX" sz="3200" b="1" dirty="0" smtClean="0">
                <a:solidFill>
                  <a:schemeClr val="accent2">
                    <a:lumMod val="75000"/>
                  </a:schemeClr>
                </a:solidFill>
              </a:rPr>
              <a:t>Sistemas de Salario por Tiempo</a:t>
            </a:r>
          </a:p>
          <a:p>
            <a:pPr marL="0" indent="0" algn="just">
              <a:buNone/>
            </a:pPr>
            <a:r>
              <a:rPr lang="es-MX" sz="3200" dirty="0" smtClean="0"/>
              <a:t>En este sistema se consideran como base para el pago el lapso o periodo de tiempo trabajado (hora, día, semana, etc.) </a:t>
            </a:r>
          </a:p>
          <a:p>
            <a:pPr marL="0" indent="0" algn="just">
              <a:buNone/>
            </a:pPr>
            <a:r>
              <a:rPr lang="es-MX" sz="3200" dirty="0" smtClean="0"/>
              <a:t>No ofrece ningún estimulo  al trabajador, ya que se le paga aun si su trabajo es satisfactorio o no.</a:t>
            </a:r>
          </a:p>
          <a:p>
            <a:pPr marL="0" indent="0" algn="just">
              <a:buNone/>
            </a:pPr>
            <a:r>
              <a:rPr lang="es-MX" sz="3200" dirty="0" smtClean="0"/>
              <a:t>Esta situación dificulta precisar el costo de los sueldos y salarios directos y la eficiencia de un articulo producido. </a:t>
            </a:r>
            <a:endParaRPr lang="es-MX" dirty="0" smtClean="0"/>
          </a:p>
          <a:p>
            <a:pPr marL="0" indent="0">
              <a:buNone/>
            </a:pPr>
            <a:endParaRPr lang="es-MX"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12668" y="285501"/>
            <a:ext cx="2367341" cy="1576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Marcador de número de diapositiva 8"/>
          <p:cNvSpPr>
            <a:spLocks noGrp="1"/>
          </p:cNvSpPr>
          <p:nvPr>
            <p:ph type="sldNum" sz="quarter" idx="12"/>
          </p:nvPr>
        </p:nvSpPr>
        <p:spPr/>
        <p:txBody>
          <a:bodyPr/>
          <a:lstStyle/>
          <a:p>
            <a:fld id="{5B64E0EC-8C8B-4ABB-9B64-076FEAB85888}" type="slidenum">
              <a:rPr lang="es-MX" smtClean="0"/>
              <a:t>7</a:t>
            </a:fld>
            <a:endParaRPr lang="es-MX"/>
          </a:p>
        </p:txBody>
      </p:sp>
    </p:spTree>
    <p:extLst>
      <p:ext uri="{BB962C8B-B14F-4D97-AF65-F5344CB8AC3E}">
        <p14:creationId xmlns:p14="http://schemas.microsoft.com/office/powerpoint/2010/main" val="394720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068946"/>
            <a:ext cx="10515600" cy="5108017"/>
          </a:xfrm>
        </p:spPr>
        <p:txBody>
          <a:bodyPr/>
          <a:lstStyle/>
          <a:p>
            <a:pPr marL="0" indent="0" algn="ctr">
              <a:buNone/>
            </a:pPr>
            <a:r>
              <a:rPr lang="es-MX" sz="3200" b="1" dirty="0">
                <a:solidFill>
                  <a:schemeClr val="accent2">
                    <a:lumMod val="75000"/>
                  </a:schemeClr>
                </a:solidFill>
              </a:rPr>
              <a:t>b) Sistema de Salario por Producción (a Destejo</a:t>
            </a:r>
            <a:r>
              <a:rPr lang="es-MX" sz="3200" b="1" dirty="0" smtClean="0">
                <a:solidFill>
                  <a:schemeClr val="accent2">
                    <a:lumMod val="75000"/>
                  </a:schemeClr>
                </a:solidFill>
              </a:rPr>
              <a:t>).</a:t>
            </a:r>
          </a:p>
          <a:p>
            <a:pPr marL="0" indent="0" algn="ctr">
              <a:buNone/>
            </a:pPr>
            <a:endParaRPr lang="es-MX" b="1" dirty="0" smtClean="0">
              <a:solidFill>
                <a:schemeClr val="accent2">
                  <a:lumMod val="75000"/>
                </a:schemeClr>
              </a:solidFill>
            </a:endParaRPr>
          </a:p>
          <a:p>
            <a:pPr marL="0" indent="0" algn="just">
              <a:buNone/>
            </a:pPr>
            <a:r>
              <a:rPr lang="es-MX" sz="3200" dirty="0" smtClean="0"/>
              <a:t>Este </a:t>
            </a:r>
            <a:r>
              <a:rPr lang="es-MX" sz="3200" dirty="0"/>
              <a:t>sistema se aplica cuando el obrero interviene en forma determinante en la producción; es decir, que de él depende el aumento o la disminución de artículos elaborados. En este caso se aplica una cuota por unidad fabricada, por lo cual, el monto del salario dependerá de la habilidad del obrero. </a:t>
            </a:r>
            <a:endParaRPr lang="es-MX" sz="3600" dirty="0"/>
          </a:p>
        </p:txBody>
      </p:sp>
      <p:sp>
        <p:nvSpPr>
          <p:cNvPr id="4" name="Rectángulo 3"/>
          <p:cNvSpPr/>
          <p:nvPr/>
        </p:nvSpPr>
        <p:spPr>
          <a:xfrm>
            <a:off x="0" y="6104586"/>
            <a:ext cx="12192000" cy="753414"/>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 name="Conector recto 4"/>
          <p:cNvCxnSpPr/>
          <p:nvPr/>
        </p:nvCxnSpPr>
        <p:spPr>
          <a:xfrm flipV="1">
            <a:off x="0" y="5847008"/>
            <a:ext cx="12192000" cy="12879"/>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Resultado de imagen para salari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1299" y="5215944"/>
            <a:ext cx="1532586" cy="1532586"/>
          </a:xfrm>
          <a:prstGeom prst="rect">
            <a:avLst/>
          </a:prstGeom>
          <a:noFill/>
          <a:extLst>
            <a:ext uri="{909E8E84-426E-40DD-AFC4-6F175D3DCCD1}">
              <a14:hiddenFill xmlns:a14="http://schemas.microsoft.com/office/drawing/2010/main">
                <a:solidFill>
                  <a:srgbClr val="FFFFFF"/>
                </a:solidFill>
              </a14:hiddenFill>
            </a:ext>
          </a:extLst>
        </p:spPr>
      </p:pic>
      <p:sp>
        <p:nvSpPr>
          <p:cNvPr id="8" name="Marcador de número de diapositiva 7"/>
          <p:cNvSpPr>
            <a:spLocks noGrp="1"/>
          </p:cNvSpPr>
          <p:nvPr>
            <p:ph type="sldNum" sz="quarter" idx="12"/>
          </p:nvPr>
        </p:nvSpPr>
        <p:spPr/>
        <p:txBody>
          <a:bodyPr/>
          <a:lstStyle/>
          <a:p>
            <a:fld id="{5B64E0EC-8C8B-4ABB-9B64-076FEAB85888}" type="slidenum">
              <a:rPr lang="es-MX" smtClean="0"/>
              <a:t>8</a:t>
            </a:fld>
            <a:endParaRPr lang="es-MX"/>
          </a:p>
        </p:txBody>
      </p:sp>
    </p:spTree>
    <p:extLst>
      <p:ext uri="{BB962C8B-B14F-4D97-AF65-F5344CB8AC3E}">
        <p14:creationId xmlns:p14="http://schemas.microsoft.com/office/powerpoint/2010/main" val="220291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 xmlns:a16="http://schemas.microsoft.com/office/drawing/2014/main" id="{FB2BE172-C62A-4416-A9CC-83414EDB292C}"/>
              </a:ext>
            </a:extLst>
          </p:cNvPr>
          <p:cNvGraphicFramePr>
            <a:graphicFrameLocks noGrp="1"/>
          </p:cNvGraphicFramePr>
          <p:nvPr>
            <p:ph idx="1"/>
            <p:extLst>
              <p:ext uri="{D42A27DB-BD31-4B8C-83A1-F6EECF244321}">
                <p14:modId xmlns:p14="http://schemas.microsoft.com/office/powerpoint/2010/main" val="3998767060"/>
              </p:ext>
            </p:extLst>
          </p:nvPr>
        </p:nvGraphicFramePr>
        <p:xfrm>
          <a:off x="838200" y="1212574"/>
          <a:ext cx="10515600" cy="3501887"/>
        </p:xfrm>
        <a:graphic>
          <a:graphicData uri="http://schemas.openxmlformats.org/drawingml/2006/table">
            <a:tbl>
              <a:tblPr firstRow="1" bandRow="1">
                <a:tableStyleId>{21E4AEA4-8DFA-4A89-87EB-49C32662AFE0}</a:tableStyleId>
              </a:tblPr>
              <a:tblGrid>
                <a:gridCol w="5257800">
                  <a:extLst>
                    <a:ext uri="{9D8B030D-6E8A-4147-A177-3AD203B41FA5}">
                      <a16:colId xmlns="" xmlns:a16="http://schemas.microsoft.com/office/drawing/2014/main" val="3214259296"/>
                    </a:ext>
                  </a:extLst>
                </a:gridCol>
                <a:gridCol w="5257800">
                  <a:extLst>
                    <a:ext uri="{9D8B030D-6E8A-4147-A177-3AD203B41FA5}">
                      <a16:colId xmlns="" xmlns:a16="http://schemas.microsoft.com/office/drawing/2014/main" val="1581223873"/>
                    </a:ext>
                  </a:extLst>
                </a:gridCol>
              </a:tblGrid>
              <a:tr h="775252">
                <a:tc>
                  <a:txBody>
                    <a:bodyPr/>
                    <a:lstStyle/>
                    <a:p>
                      <a:pPr algn="ctr"/>
                      <a:r>
                        <a:rPr lang="es-MX" sz="4000" dirty="0"/>
                        <a:t>V</a:t>
                      </a:r>
                      <a:r>
                        <a:rPr lang="es-MX" sz="4000" dirty="0" smtClean="0"/>
                        <a:t>entajas</a:t>
                      </a:r>
                      <a:endParaRPr lang="es-MX" sz="4000" dirty="0"/>
                    </a:p>
                  </a:txBody>
                  <a:tcPr/>
                </a:tc>
                <a:tc>
                  <a:txBody>
                    <a:bodyPr/>
                    <a:lstStyle/>
                    <a:p>
                      <a:pPr algn="ctr"/>
                      <a:r>
                        <a:rPr lang="es-MX" sz="4000" dirty="0"/>
                        <a:t>D</a:t>
                      </a:r>
                      <a:r>
                        <a:rPr lang="es-MX" sz="4000" dirty="0" smtClean="0"/>
                        <a:t>esventajas</a:t>
                      </a:r>
                      <a:endParaRPr lang="es-MX" sz="4000" dirty="0"/>
                    </a:p>
                  </a:txBody>
                  <a:tcPr/>
                </a:tc>
                <a:extLst>
                  <a:ext uri="{0D108BD9-81ED-4DB2-BD59-A6C34878D82A}">
                    <a16:rowId xmlns="" xmlns:a16="http://schemas.microsoft.com/office/drawing/2014/main" val="1033956674"/>
                  </a:ext>
                </a:extLst>
              </a:tr>
              <a:tr h="2726635">
                <a:tc>
                  <a:txBody>
                    <a:bodyPr/>
                    <a:lstStyle/>
                    <a:p>
                      <a:pPr marL="285750" indent="-285750" algn="just">
                        <a:buFont typeface="Arial" panose="020B0604020202020204" pitchFamily="34" charset="0"/>
                        <a:buChar char="•"/>
                      </a:pPr>
                      <a:r>
                        <a:rPr lang="es-MX" sz="2400" dirty="0"/>
                        <a:t>El desarrollo de la habilidad del obrero para trabajar.</a:t>
                      </a:r>
                    </a:p>
                    <a:p>
                      <a:pPr marL="285750" indent="-285750" algn="just">
                        <a:buFont typeface="Arial" panose="020B0604020202020204" pitchFamily="34" charset="0"/>
                        <a:buChar char="•"/>
                      </a:pPr>
                      <a:r>
                        <a:rPr lang="es-MX" sz="2400" dirty="0"/>
                        <a:t>El logro de una mayor elaboración.</a:t>
                      </a:r>
                    </a:p>
                    <a:p>
                      <a:pPr marL="285750" indent="-285750" algn="just">
                        <a:buFont typeface="Arial" panose="020B0604020202020204" pitchFamily="34" charset="0"/>
                        <a:buChar char="•"/>
                      </a:pPr>
                      <a:r>
                        <a:rPr lang="es-MX" sz="2400" dirty="0"/>
                        <a:t>El conocimiento preciso del Costo de los Sueldos y Salarios. Directos por tipo de productos.</a:t>
                      </a:r>
                    </a:p>
                  </a:txBody>
                  <a:tcPr/>
                </a:tc>
                <a:tc>
                  <a:txBody>
                    <a:bodyPr/>
                    <a:lstStyle/>
                    <a:p>
                      <a:pPr marL="285750" indent="-285750">
                        <a:buFont typeface="Arial" panose="020B0604020202020204" pitchFamily="34" charset="0"/>
                        <a:buChar char="•"/>
                      </a:pPr>
                      <a:r>
                        <a:rPr lang="es-MX" sz="2400" dirty="0"/>
                        <a:t>Aumento de desperdicio en los materiales.</a:t>
                      </a:r>
                    </a:p>
                    <a:p>
                      <a:pPr marL="285750" indent="-285750">
                        <a:buFont typeface="Arial" panose="020B0604020202020204" pitchFamily="34" charset="0"/>
                        <a:buChar char="•"/>
                      </a:pPr>
                      <a:r>
                        <a:rPr lang="es-MX" sz="2400" dirty="0"/>
                        <a:t>Producción de calidad dispareja, con tendencia al deterioro de ésta.</a:t>
                      </a:r>
                    </a:p>
                    <a:p>
                      <a:pPr marL="285750" indent="-285750">
                        <a:buFont typeface="Arial" panose="020B0604020202020204" pitchFamily="34" charset="0"/>
                        <a:buChar char="•"/>
                      </a:pPr>
                      <a:r>
                        <a:rPr lang="es-MX" sz="2400" dirty="0"/>
                        <a:t>Peligro de sobreproducción.</a:t>
                      </a:r>
                    </a:p>
                  </a:txBody>
                  <a:tcPr/>
                </a:tc>
                <a:extLst>
                  <a:ext uri="{0D108BD9-81ED-4DB2-BD59-A6C34878D82A}">
                    <a16:rowId xmlns="" xmlns:a16="http://schemas.microsoft.com/office/drawing/2014/main" val="1911453815"/>
                  </a:ext>
                </a:extLst>
              </a:tr>
            </a:tbl>
          </a:graphicData>
        </a:graphic>
      </p:graphicFrame>
      <p:pic>
        <p:nvPicPr>
          <p:cNvPr id="4" name="Imagen 3">
            <a:extLst>
              <a:ext uri="{FF2B5EF4-FFF2-40B4-BE49-F238E27FC236}">
                <a16:creationId xmlns="" xmlns:a16="http://schemas.microsoft.com/office/drawing/2014/main" id="{25C3F816-FA54-4320-AF31-AB966EBFC352}"/>
              </a:ext>
            </a:extLst>
          </p:cNvPr>
          <p:cNvPicPr>
            <a:picLocks noChangeAspect="1"/>
          </p:cNvPicPr>
          <p:nvPr/>
        </p:nvPicPr>
        <p:blipFill>
          <a:blip r:embed="rId2"/>
          <a:stretch>
            <a:fillRect/>
          </a:stretch>
        </p:blipFill>
        <p:spPr>
          <a:xfrm>
            <a:off x="0" y="5200128"/>
            <a:ext cx="12192000" cy="1639363"/>
          </a:xfrm>
          <a:prstGeom prst="rect">
            <a:avLst/>
          </a:prstGeom>
        </p:spPr>
      </p:pic>
      <p:sp>
        <p:nvSpPr>
          <p:cNvPr id="6" name="Marcador de número de diapositiva 5"/>
          <p:cNvSpPr>
            <a:spLocks noGrp="1"/>
          </p:cNvSpPr>
          <p:nvPr>
            <p:ph type="sldNum" sz="quarter" idx="12"/>
          </p:nvPr>
        </p:nvSpPr>
        <p:spPr/>
        <p:txBody>
          <a:bodyPr/>
          <a:lstStyle/>
          <a:p>
            <a:fld id="{5B64E0EC-8C8B-4ABB-9B64-076FEAB85888}" type="slidenum">
              <a:rPr lang="es-MX" smtClean="0"/>
              <a:t>9</a:t>
            </a:fld>
            <a:endParaRPr lang="es-MX"/>
          </a:p>
        </p:txBody>
      </p:sp>
    </p:spTree>
    <p:extLst>
      <p:ext uri="{BB962C8B-B14F-4D97-AF65-F5344CB8AC3E}">
        <p14:creationId xmlns:p14="http://schemas.microsoft.com/office/powerpoint/2010/main" val="3564942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1215</TotalTime>
  <Words>2826</Words>
  <Application>Microsoft Office PowerPoint</Application>
  <PresentationFormat>Panorámica</PresentationFormat>
  <Paragraphs>422</Paragraphs>
  <Slides>50</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50</vt:i4>
      </vt:variant>
    </vt:vector>
  </HeadingPairs>
  <TitlesOfParts>
    <vt:vector size="55" baseType="lpstr">
      <vt:lpstr>Arial</vt:lpstr>
      <vt:lpstr>Calibri</vt:lpstr>
      <vt:lpstr>Calibri Light</vt:lpstr>
      <vt:lpstr>Times New Roman</vt:lpstr>
      <vt:lpstr>Tema de Office</vt:lpstr>
      <vt:lpstr>UNIVERSIDAD AUTÓNOMA DEL ESTADO DE MÉXICO   FACULTAD DE CONTADURÍA Y ADMINISTRACIÓN Licenciatura en Mercadotecnia  Unidad de Aprendizaje: Contabilidad de Costos Créditos: 6  Tema: Ley Federal del Trabajo, Ley del IMSS, técnica para el cálculo de sueldos y salarios Autor: M. en A. María de Lourdes Escalona González  Septiembre 2018</vt:lpstr>
      <vt:lpstr>MANO DE OBRA</vt:lpstr>
      <vt:lpstr>1. Generalidades </vt:lpstr>
      <vt:lpstr> A) Costos Directo e Indirecto</vt:lpstr>
      <vt:lpstr> B) Contrato de Trabajo</vt:lpstr>
      <vt:lpstr>Presentación de PowerPoint</vt:lpstr>
      <vt:lpstr> C) Sistema de Salarios e Incentivos                 Del Río, 2004, (p.V-35 a la p.V-42)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D) Participación de Utilidades a los     Trabajadores</vt:lpstr>
      <vt:lpstr> E) Séptimo Día               Del Río, 2004, p.V-43 y 44).</vt:lpstr>
      <vt:lpstr>Presentación de PowerPoint</vt:lpstr>
      <vt:lpstr>Presentación de PowerPoint</vt:lpstr>
      <vt:lpstr>Presentación de PowerPoint</vt:lpstr>
      <vt:lpstr>2. Control y Contabilización</vt:lpstr>
      <vt:lpstr>Presentación de PowerPoint</vt:lpstr>
      <vt:lpstr>Presentación de PowerPoint</vt:lpstr>
      <vt:lpstr> A) Registro del Personal (expediente del     trabajador)</vt:lpstr>
      <vt:lpstr> B) Tarjeta de Control del Personal</vt:lpstr>
      <vt:lpstr>Presentación de PowerPoint</vt:lpstr>
      <vt:lpstr> C) Tarjeta de Asistencia (Entrada y Salida)</vt:lpstr>
      <vt:lpstr>Presentación de PowerPoint</vt:lpstr>
      <vt:lpstr>Presentación de PowerPoint</vt:lpstr>
      <vt:lpstr> D) Tiempo extra</vt:lpstr>
      <vt:lpstr>Presentación de PowerPoint</vt:lpstr>
      <vt:lpstr>Presentación de PowerPoint</vt:lpstr>
      <vt:lpstr> E) Tarjeta o Distribución del Tiempo</vt:lpstr>
      <vt:lpstr>Presentación de PowerPoint</vt:lpstr>
      <vt:lpstr> F) Cuota Hora-Hombre</vt:lpstr>
      <vt:lpstr> G) Hoja de Costo del Trabajo</vt:lpstr>
      <vt:lpstr> H) Nómina o Lista de Raya</vt:lpstr>
      <vt:lpstr> I) Mecanismo de Contabilización de los      Sueldos y Salarios</vt:lpstr>
      <vt:lpstr>Presentación de PowerPoint</vt:lpstr>
      <vt:lpstr>Presentación de PowerPoint</vt:lpstr>
      <vt:lpstr>Presentación de PowerPoint</vt:lpstr>
      <vt:lpstr> J) Seguro Social</vt:lpstr>
      <vt:lpstr>Presentación de PowerPoint</vt:lpstr>
      <vt:lpstr> k) Mecánica Contable de la cuenta de Sueldos  y Salarios por Aplicar</vt:lpstr>
      <vt:lpstr>ACTUALIDAD EN LOS NEGOCIOS Los trabajadores recompensados de Alaska Air</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lizeth hernandez velazquez</dc:creator>
  <cp:lastModifiedBy>Hewlett-Packard Company</cp:lastModifiedBy>
  <cp:revision>122</cp:revision>
  <dcterms:created xsi:type="dcterms:W3CDTF">2017-10-11T21:55:50Z</dcterms:created>
  <dcterms:modified xsi:type="dcterms:W3CDTF">2018-09-26T21:45:10Z</dcterms:modified>
</cp:coreProperties>
</file>