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7"/>
  </p:notesMasterIdLst>
  <p:sldIdLst>
    <p:sldId id="264" r:id="rId2"/>
    <p:sldId id="300" r:id="rId3"/>
    <p:sldId id="289" r:id="rId4"/>
    <p:sldId id="265" r:id="rId5"/>
    <p:sldId id="290" r:id="rId6"/>
    <p:sldId id="291" r:id="rId7"/>
    <p:sldId id="302" r:id="rId8"/>
    <p:sldId id="266" r:id="rId9"/>
    <p:sldId id="293" r:id="rId10"/>
    <p:sldId id="257" r:id="rId11"/>
    <p:sldId id="258" r:id="rId12"/>
    <p:sldId id="259" r:id="rId13"/>
    <p:sldId id="294" r:id="rId14"/>
    <p:sldId id="260" r:id="rId15"/>
    <p:sldId id="261" r:id="rId16"/>
    <p:sldId id="262" r:id="rId17"/>
    <p:sldId id="295" r:id="rId18"/>
    <p:sldId id="268" r:id="rId19"/>
    <p:sldId id="303" r:id="rId20"/>
    <p:sldId id="306" r:id="rId21"/>
    <p:sldId id="269" r:id="rId22"/>
    <p:sldId id="297" r:id="rId23"/>
    <p:sldId id="281" r:id="rId24"/>
    <p:sldId id="282" r:id="rId25"/>
    <p:sldId id="283" r:id="rId26"/>
    <p:sldId id="284" r:id="rId27"/>
    <p:sldId id="285" r:id="rId28"/>
    <p:sldId id="305" r:id="rId29"/>
    <p:sldId id="286" r:id="rId30"/>
    <p:sldId id="296" r:id="rId31"/>
    <p:sldId id="270" r:id="rId32"/>
    <p:sldId id="271" r:id="rId33"/>
    <p:sldId id="304" r:id="rId34"/>
    <p:sldId id="307" r:id="rId35"/>
    <p:sldId id="301"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FF00FF"/>
    <a:srgbClr val="660066"/>
    <a:srgbClr val="9B018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04" autoAdjust="0"/>
    <p:restoredTop sz="94660"/>
  </p:normalViewPr>
  <p:slideViewPr>
    <p:cSldViewPr>
      <p:cViewPr>
        <p:scale>
          <a:sx n="60" d="100"/>
          <a:sy n="60" d="100"/>
        </p:scale>
        <p:origin x="1320" y="156"/>
      </p:cViewPr>
      <p:guideLst>
        <p:guide orient="horz" pos="2160"/>
        <p:guide pos="2880"/>
      </p:guideLst>
    </p:cSldViewPr>
  </p:slideViewPr>
  <p:notesTextViewPr>
    <p:cViewPr>
      <p:scale>
        <a:sx n="100" d="100"/>
        <a:sy n="100" d="100"/>
      </p:scale>
      <p:origin x="0" y="0"/>
    </p:cViewPr>
  </p:notesTextViewPr>
  <p:sorterViewPr>
    <p:cViewPr>
      <p:scale>
        <a:sx n="60" d="100"/>
        <a:sy n="60" d="100"/>
      </p:scale>
      <p:origin x="0" y="-78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6660C3-C4F3-49EE-9C5A-95DF200D0ADF}" type="datetimeFigureOut">
              <a:rPr lang="es-MX" smtClean="0"/>
              <a:t>27/09/2018</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56139B-04BF-46FE-9C71-186C51381B31}" type="slidenum">
              <a:rPr lang="es-MX" smtClean="0"/>
              <a:t>‹Nº›</a:t>
            </a:fld>
            <a:endParaRPr lang="es-MX"/>
          </a:p>
        </p:txBody>
      </p:sp>
    </p:spTree>
    <p:extLst>
      <p:ext uri="{BB962C8B-B14F-4D97-AF65-F5344CB8AC3E}">
        <p14:creationId xmlns:p14="http://schemas.microsoft.com/office/powerpoint/2010/main" val="1695118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9E56139B-04BF-46FE-9C71-186C51381B31}" type="slidenum">
              <a:rPr lang="es-MX" smtClean="0"/>
              <a:t>2</a:t>
            </a:fld>
            <a:endParaRPr lang="es-MX"/>
          </a:p>
        </p:txBody>
      </p:sp>
    </p:spTree>
    <p:extLst>
      <p:ext uri="{BB962C8B-B14F-4D97-AF65-F5344CB8AC3E}">
        <p14:creationId xmlns:p14="http://schemas.microsoft.com/office/powerpoint/2010/main" val="1860250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EB58A47A-4591-4A9F-AB28-CB10F15EF66B}" type="datetime1">
              <a:rPr lang="es-MX" smtClean="0"/>
              <a:t>27/09/2018</a:t>
            </a:fld>
            <a:endParaRPr lang="es-MX" dirty="0"/>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A01023F2-9450-496F-8528-D9751F895986}" type="slidenum">
              <a:rPr lang="es-MX" smtClean="0"/>
              <a:pPr/>
              <a:t>‹Nº›</a:t>
            </a:fld>
            <a:endParaRPr lang="es-MX"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s-MX"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A1BA88F-F6E8-4ADA-8F81-190656E8A3DE}" type="datetime1">
              <a:rPr lang="es-MX" smtClean="0"/>
              <a:t>27/09/2018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01023F2-9450-496F-8528-D9751F895986}"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DE7B3C8-891F-49D5-BFBB-7C98A49FA493}" type="datetime1">
              <a:rPr lang="es-MX" smtClean="0"/>
              <a:t>27/09/2018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A01023F2-9450-496F-8528-D9751F895986}"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0874E37-F280-4B99-A245-5886385DAA13}" type="datetime1">
              <a:rPr lang="es-MX" smtClean="0"/>
              <a:t>27/09/2018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01023F2-9450-496F-8528-D9751F895986}" type="slidenum">
              <a:rPr lang="es-MX" smtClean="0"/>
              <a:pPr/>
              <a:t>‹Nº›</a:t>
            </a:fld>
            <a:endParaRPr lang="es-MX" dirty="0"/>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 name="Date Placeholder 8"/>
          <p:cNvSpPr>
            <a:spLocks noGrp="1"/>
          </p:cNvSpPr>
          <p:nvPr>
            <p:ph type="dt" sz="half" idx="10"/>
          </p:nvPr>
        </p:nvSpPr>
        <p:spPr/>
        <p:txBody>
          <a:bodyPr/>
          <a:lstStyle>
            <a:lvl1pPr>
              <a:defRPr>
                <a:solidFill>
                  <a:srgbClr val="FFFFFF"/>
                </a:solidFill>
              </a:defRPr>
            </a:lvl1pPr>
          </a:lstStyle>
          <a:p>
            <a:fld id="{A7BE310C-70D2-4FF5-9244-FD652974E69A}" type="datetime1">
              <a:rPr lang="es-MX" smtClean="0"/>
              <a:t>27/09/2018</a:t>
            </a:fld>
            <a:endParaRPr lang="es-MX" dirty="0"/>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A01023F2-9450-496F-8528-D9751F895986}" type="slidenum">
              <a:rPr lang="es-MX" smtClean="0"/>
              <a:pPr/>
              <a:t>‹Nº›</a:t>
            </a:fld>
            <a:endParaRPr lang="es-MX" dirty="0"/>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s-MX" dirty="0"/>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s-ES" smtClean="0"/>
              <a:t>Haga clic para modificar el estilo de título del patrón</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FD7A773-47A8-454B-B766-744EFBDEEB55}" type="datetime1">
              <a:rPr lang="es-MX" smtClean="0"/>
              <a:t>27/09/2018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A01023F2-9450-496F-8528-D9751F895986}" type="slidenum">
              <a:rPr lang="es-MX" smtClean="0"/>
              <a:pPr/>
              <a:t>‹Nº›</a:t>
            </a:fld>
            <a:endParaRPr lang="es-MX" dirty="0"/>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F79E8BA-F1B5-4D66-8B07-AA39F6AC9F8A}" type="datetime1">
              <a:rPr lang="es-MX" smtClean="0"/>
              <a:t>27/09/2018</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A01023F2-9450-496F-8528-D9751F895986}" type="slidenum">
              <a:rPr lang="es-MX" smtClean="0"/>
              <a:pPr/>
              <a:t>‹Nº›</a:t>
            </a:fld>
            <a:endParaRPr lang="es-MX" dirty="0"/>
          </a:p>
        </p:txBody>
      </p:sp>
      <p:sp>
        <p:nvSpPr>
          <p:cNvPr id="10" name="Title 9"/>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EFD7822-DDA4-4980-857A-E51B7FE9B889}" type="datetime1">
              <a:rPr lang="es-MX" smtClean="0"/>
              <a:t>27/09/2018</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A01023F2-9450-496F-8528-D9751F895986}" type="slidenum">
              <a:rPr lang="es-MX" smtClean="0"/>
              <a:pPr/>
              <a:t>‹Nº›</a:t>
            </a:fld>
            <a:endParaRPr lang="es-MX" dirty="0"/>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8FE3E026-E852-4E25-BD68-B8BF63A05D2B}" type="datetime1">
              <a:rPr lang="es-MX" smtClean="0"/>
              <a:t>27/09/2018</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A01023F2-9450-496F-8528-D9751F895986}"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E5FF504-D54A-4F05-A4CB-B7E89BFD9A76}" type="datetime1">
              <a:rPr lang="es-MX" smtClean="0"/>
              <a:t>27/09/2018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A01023F2-9450-496F-8528-D9751F895986}" type="slidenum">
              <a:rPr lang="es-MX" smtClean="0"/>
              <a:pPr/>
              <a:t>‹Nº›</a:t>
            </a:fld>
            <a:endParaRPr lang="es-MX"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s-ES" smtClean="0"/>
              <a:t>Haga clic para modificar el estilo de título del patrón</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FC69B75-BD8D-4D0D-A494-AFAD203AA1C4}" type="datetime1">
              <a:rPr lang="es-MX" smtClean="0"/>
              <a:t>27/09/2018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A01023F2-9450-496F-8528-D9751F895986}" type="slidenum">
              <a:rPr lang="es-MX" smtClean="0"/>
              <a:pPr/>
              <a:t>‹Nº›</a:t>
            </a:fld>
            <a:endParaRPr lang="es-MX" dirty="0"/>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s-ES" smtClean="0"/>
              <a:t>Haga clic para modificar el estilo de 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42461E8D-36E2-481A-8A2F-A5F4BED17FC2}" type="datetime1">
              <a:rPr lang="es-MX" smtClean="0"/>
              <a:t>27/09/2018</a:t>
            </a:fld>
            <a:endParaRPr lang="es-MX" dirty="0"/>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s-MX" dirty="0"/>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A01023F2-9450-496F-8528-D9751F895986}"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catalogodecuenta.blogspot.mx/2011/12/3-instructivo-de-cuentas.html" TargetMode="External"/><Relationship Id="rId2" Type="http://schemas.openxmlformats.org/officeDocument/2006/relationships/hyperlink" Target="http://proframfranco.blogspot.mx/2012/09/instructivo-del-catalogo-de-cuentas.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7010400" y="2492896"/>
            <a:ext cx="1954088" cy="2024112"/>
          </a:xfrm>
        </p:spPr>
        <p:txBody>
          <a:bodyPr>
            <a:noAutofit/>
          </a:bodyPr>
          <a:lstStyle/>
          <a:p>
            <a:pPr algn="ctr"/>
            <a:r>
              <a:rPr lang="es-MX" sz="1600" dirty="0">
                <a:solidFill>
                  <a:srgbClr val="002060"/>
                </a:solidFill>
                <a:latin typeface="Berlin Sans FB" panose="020E0602020502020306" pitchFamily="34" charset="0"/>
              </a:rPr>
              <a:t>Autor</a:t>
            </a:r>
            <a:r>
              <a:rPr lang="es-MX" sz="1600" dirty="0" smtClean="0">
                <a:solidFill>
                  <a:srgbClr val="002060"/>
                </a:solidFill>
                <a:latin typeface="Berlin Sans FB" panose="020E0602020502020306" pitchFamily="34" charset="0"/>
              </a:rPr>
              <a:t>:</a:t>
            </a:r>
          </a:p>
          <a:p>
            <a:pPr algn="ctr"/>
            <a:r>
              <a:rPr lang="es-MX" sz="1600" dirty="0">
                <a:solidFill>
                  <a:srgbClr val="002060"/>
                </a:solidFill>
                <a:latin typeface="Berlin Sans FB" panose="020E0602020502020306" pitchFamily="34" charset="0"/>
              </a:rPr>
              <a:t/>
            </a:r>
            <a:br>
              <a:rPr lang="es-MX" sz="1600" dirty="0">
                <a:solidFill>
                  <a:srgbClr val="002060"/>
                </a:solidFill>
                <a:latin typeface="Berlin Sans FB" panose="020E0602020502020306" pitchFamily="34" charset="0"/>
              </a:rPr>
            </a:br>
            <a:r>
              <a:rPr lang="es-MX" sz="1600" dirty="0">
                <a:solidFill>
                  <a:srgbClr val="002060"/>
                </a:solidFill>
                <a:latin typeface="Berlin Sans FB" panose="020E0602020502020306" pitchFamily="34" charset="0"/>
              </a:rPr>
              <a:t>M. en </a:t>
            </a:r>
            <a:r>
              <a:rPr lang="es-MX" sz="1600" dirty="0" smtClean="0">
                <a:solidFill>
                  <a:srgbClr val="002060"/>
                </a:solidFill>
                <a:latin typeface="Berlin Sans FB" panose="020E0602020502020306" pitchFamily="34" charset="0"/>
              </a:rPr>
              <a:t>A. Ma. de </a:t>
            </a:r>
          </a:p>
          <a:p>
            <a:pPr algn="ctr"/>
            <a:r>
              <a:rPr lang="es-MX" sz="1600" dirty="0" smtClean="0">
                <a:solidFill>
                  <a:srgbClr val="002060"/>
                </a:solidFill>
                <a:latin typeface="Berlin Sans FB" panose="020E0602020502020306" pitchFamily="34" charset="0"/>
              </a:rPr>
              <a:t>Lourdes </a:t>
            </a:r>
            <a:r>
              <a:rPr lang="es-MX" sz="1600" dirty="0">
                <a:solidFill>
                  <a:srgbClr val="002060"/>
                </a:solidFill>
                <a:latin typeface="Berlin Sans FB" panose="020E0602020502020306" pitchFamily="34" charset="0"/>
              </a:rPr>
              <a:t>Escalona González</a:t>
            </a:r>
          </a:p>
          <a:p>
            <a:pPr algn="ctr"/>
            <a:endParaRPr lang="es-MX" sz="1600" dirty="0">
              <a:solidFill>
                <a:srgbClr val="002060"/>
              </a:solidFill>
              <a:latin typeface="Berlin Sans FB" panose="020E0602020502020306" pitchFamily="34" charset="0"/>
            </a:endParaRPr>
          </a:p>
          <a:p>
            <a:pPr algn="ctr"/>
            <a:r>
              <a:rPr lang="es-MX" sz="1600" dirty="0" smtClean="0">
                <a:solidFill>
                  <a:srgbClr val="002060"/>
                </a:solidFill>
                <a:latin typeface="Berlin Sans FB" panose="020E0602020502020306" pitchFamily="34" charset="0"/>
              </a:rPr>
              <a:t>Septiembre 2018</a:t>
            </a:r>
            <a:r>
              <a:rPr lang="es-MX" sz="1200" dirty="0">
                <a:solidFill>
                  <a:srgbClr val="002060"/>
                </a:solidFill>
                <a:latin typeface="Berlin Sans FB" panose="020E0602020502020306" pitchFamily="34" charset="0"/>
              </a:rPr>
              <a:t/>
            </a:r>
            <a:br>
              <a:rPr lang="es-MX" sz="1200" dirty="0">
                <a:solidFill>
                  <a:srgbClr val="002060"/>
                </a:solidFill>
                <a:latin typeface="Berlin Sans FB" panose="020E0602020502020306" pitchFamily="34" charset="0"/>
              </a:rPr>
            </a:br>
            <a:endParaRPr lang="es-ES" sz="1200" dirty="0">
              <a:solidFill>
                <a:srgbClr val="002060"/>
              </a:solidFill>
            </a:endParaRPr>
          </a:p>
        </p:txBody>
      </p:sp>
      <p:sp>
        <p:nvSpPr>
          <p:cNvPr id="4" name="3 Título"/>
          <p:cNvSpPr>
            <a:spLocks noGrp="1"/>
          </p:cNvSpPr>
          <p:nvPr>
            <p:ph type="title"/>
          </p:nvPr>
        </p:nvSpPr>
        <p:spPr>
          <a:xfrm>
            <a:off x="251520" y="1550380"/>
            <a:ext cx="6408712" cy="4341192"/>
          </a:xfrm>
        </p:spPr>
        <p:txBody>
          <a:bodyPr/>
          <a:lstStyle/>
          <a:p>
            <a:pPr algn="ctr"/>
            <a:r>
              <a:rPr lang="es-MX" sz="2000" dirty="0" smtClean="0">
                <a:solidFill>
                  <a:srgbClr val="00B050"/>
                </a:solidFill>
                <a:latin typeface="Berlin Sans FB" panose="020E0602020502020306" pitchFamily="34" charset="0"/>
              </a:rPr>
              <a:t/>
            </a:r>
            <a:br>
              <a:rPr lang="es-MX" sz="2000" dirty="0" smtClean="0">
                <a:solidFill>
                  <a:srgbClr val="00B050"/>
                </a:solidFill>
                <a:latin typeface="Berlin Sans FB" panose="020E0602020502020306" pitchFamily="34" charset="0"/>
              </a:rPr>
            </a:br>
            <a:r>
              <a:rPr lang="es-MX" sz="2000" dirty="0" smtClean="0">
                <a:solidFill>
                  <a:srgbClr val="00B050"/>
                </a:solidFill>
                <a:latin typeface="Berlin Sans FB" panose="020E0602020502020306" pitchFamily="34" charset="0"/>
              </a:rPr>
              <a:t>UAEM UNIVERSIDAD </a:t>
            </a:r>
            <a:r>
              <a:rPr lang="es-MX" sz="2000" dirty="0">
                <a:solidFill>
                  <a:srgbClr val="00B050"/>
                </a:solidFill>
                <a:latin typeface="Berlin Sans FB" panose="020E0602020502020306" pitchFamily="34" charset="0"/>
              </a:rPr>
              <a:t>AUTÓNOMA </a:t>
            </a:r>
            <a:r>
              <a:rPr lang="es-MX" sz="2000" dirty="0" smtClean="0">
                <a:solidFill>
                  <a:srgbClr val="00B050"/>
                </a:solidFill>
                <a:latin typeface="Berlin Sans FB" panose="020E0602020502020306" pitchFamily="34" charset="0"/>
              </a:rPr>
              <a:t/>
            </a:r>
            <a:br>
              <a:rPr lang="es-MX" sz="2000" dirty="0" smtClean="0">
                <a:solidFill>
                  <a:srgbClr val="00B050"/>
                </a:solidFill>
                <a:latin typeface="Berlin Sans FB" panose="020E0602020502020306" pitchFamily="34" charset="0"/>
              </a:rPr>
            </a:br>
            <a:r>
              <a:rPr lang="es-MX" sz="2000" dirty="0" smtClean="0">
                <a:solidFill>
                  <a:srgbClr val="00B050"/>
                </a:solidFill>
                <a:latin typeface="Berlin Sans FB" panose="020E0602020502020306" pitchFamily="34" charset="0"/>
              </a:rPr>
              <a:t>DEL </a:t>
            </a:r>
            <a:r>
              <a:rPr lang="es-MX" sz="2000" dirty="0">
                <a:solidFill>
                  <a:srgbClr val="00B050"/>
                </a:solidFill>
                <a:latin typeface="Berlin Sans FB" panose="020E0602020502020306" pitchFamily="34" charset="0"/>
              </a:rPr>
              <a:t>ESTADO DE MÉXICO</a:t>
            </a:r>
            <a:br>
              <a:rPr lang="es-MX" sz="2000" dirty="0">
                <a:solidFill>
                  <a:srgbClr val="00B050"/>
                </a:solidFill>
                <a:latin typeface="Berlin Sans FB" panose="020E0602020502020306" pitchFamily="34" charset="0"/>
              </a:rPr>
            </a:br>
            <a:r>
              <a:rPr lang="es-MX" sz="2000" dirty="0">
                <a:solidFill>
                  <a:srgbClr val="00B050"/>
                </a:solidFill>
                <a:latin typeface="Berlin Sans FB" panose="020E0602020502020306" pitchFamily="34" charset="0"/>
              </a:rPr>
              <a:t>Facultad de Turismo y Gastronomía</a:t>
            </a:r>
            <a:br>
              <a:rPr lang="es-MX" sz="2000" dirty="0">
                <a:solidFill>
                  <a:srgbClr val="00B050"/>
                </a:solidFill>
                <a:latin typeface="Berlin Sans FB" panose="020E0602020502020306" pitchFamily="34" charset="0"/>
              </a:rPr>
            </a:br>
            <a:r>
              <a:rPr lang="es-MX" sz="2000" dirty="0">
                <a:solidFill>
                  <a:srgbClr val="00B050"/>
                </a:solidFill>
                <a:latin typeface="Berlin Sans FB" panose="020E0602020502020306" pitchFamily="34" charset="0"/>
              </a:rPr>
              <a:t>Licenciatura en Turismo</a:t>
            </a:r>
            <a:r>
              <a:rPr lang="es-MX" sz="2400" dirty="0">
                <a:solidFill>
                  <a:schemeClr val="accent6">
                    <a:lumMod val="50000"/>
                  </a:schemeClr>
                </a:solidFill>
                <a:latin typeface="Berlin Sans FB" panose="020E0602020502020306" pitchFamily="34" charset="0"/>
              </a:rPr>
              <a:t/>
            </a:r>
            <a:br>
              <a:rPr lang="es-MX" sz="2400" dirty="0">
                <a:solidFill>
                  <a:schemeClr val="accent6">
                    <a:lumMod val="50000"/>
                  </a:schemeClr>
                </a:solidFill>
                <a:latin typeface="Berlin Sans FB" panose="020E0602020502020306" pitchFamily="34" charset="0"/>
              </a:rPr>
            </a:br>
            <a:r>
              <a:rPr lang="es-MX" sz="2000" dirty="0">
                <a:solidFill>
                  <a:schemeClr val="accent6">
                    <a:lumMod val="50000"/>
                  </a:schemeClr>
                </a:solidFill>
                <a:latin typeface="Berlin Sans FB" panose="020E0602020502020306" pitchFamily="34" charset="0"/>
              </a:rPr>
              <a:t/>
            </a:r>
            <a:br>
              <a:rPr lang="es-MX" sz="2000" dirty="0">
                <a:solidFill>
                  <a:schemeClr val="accent6">
                    <a:lumMod val="50000"/>
                  </a:schemeClr>
                </a:solidFill>
                <a:latin typeface="Berlin Sans FB" panose="020E0602020502020306" pitchFamily="34" charset="0"/>
              </a:rPr>
            </a:br>
            <a:r>
              <a:rPr lang="es-MX" sz="2000" dirty="0">
                <a:solidFill>
                  <a:srgbClr val="00B0F0"/>
                </a:solidFill>
                <a:latin typeface="Berlin Sans FB" panose="020E0602020502020306" pitchFamily="34" charset="0"/>
              </a:rPr>
              <a:t>Unidad de Aprendizaje:</a:t>
            </a:r>
            <a:br>
              <a:rPr lang="es-MX" sz="2000" dirty="0">
                <a:solidFill>
                  <a:srgbClr val="00B0F0"/>
                </a:solidFill>
                <a:latin typeface="Berlin Sans FB" panose="020E0602020502020306" pitchFamily="34" charset="0"/>
              </a:rPr>
            </a:br>
            <a:r>
              <a:rPr lang="es-MX" sz="2000" dirty="0" smtClean="0">
                <a:solidFill>
                  <a:srgbClr val="00B0F0"/>
                </a:solidFill>
                <a:latin typeface="Berlin Sans FB" panose="020E0602020502020306" pitchFamily="34" charset="0"/>
              </a:rPr>
              <a:t>CONTABILIDAD</a:t>
            </a:r>
            <a:br>
              <a:rPr lang="es-MX" sz="2000" dirty="0" smtClean="0">
                <a:solidFill>
                  <a:srgbClr val="00B0F0"/>
                </a:solidFill>
                <a:latin typeface="Berlin Sans FB" panose="020E0602020502020306" pitchFamily="34" charset="0"/>
              </a:rPr>
            </a:br>
            <a:r>
              <a:rPr lang="es-MX" sz="2000" dirty="0">
                <a:solidFill>
                  <a:srgbClr val="00B0F0"/>
                </a:solidFill>
                <a:latin typeface="Berlin Sans FB" panose="020E0602020502020306" pitchFamily="34" charset="0"/>
              </a:rPr>
              <a:t/>
            </a:r>
            <a:br>
              <a:rPr lang="es-MX" sz="2000" dirty="0">
                <a:solidFill>
                  <a:srgbClr val="00B0F0"/>
                </a:solidFill>
                <a:latin typeface="Berlin Sans FB" panose="020E0602020502020306" pitchFamily="34" charset="0"/>
              </a:rPr>
            </a:br>
            <a:r>
              <a:rPr lang="es-MX" sz="2000" dirty="0" smtClean="0">
                <a:solidFill>
                  <a:srgbClr val="00B0F0"/>
                </a:solidFill>
                <a:latin typeface="Berlin Sans FB" panose="020E0602020502020306" pitchFamily="34" charset="0"/>
              </a:rPr>
              <a:t>CRÉDITOS: 6</a:t>
            </a:r>
            <a:r>
              <a:rPr lang="es-MX" sz="2400" dirty="0">
                <a:solidFill>
                  <a:srgbClr val="FF0000"/>
                </a:solidFill>
                <a:latin typeface="Berlin Sans FB" panose="020E0602020502020306" pitchFamily="34" charset="0"/>
              </a:rPr>
              <a:t/>
            </a:r>
            <a:br>
              <a:rPr lang="es-MX" sz="2400" dirty="0">
                <a:solidFill>
                  <a:srgbClr val="FF0000"/>
                </a:solidFill>
                <a:latin typeface="Berlin Sans FB" panose="020E0602020502020306" pitchFamily="34" charset="0"/>
              </a:rPr>
            </a:br>
            <a:r>
              <a:rPr lang="es-MX" sz="2400" dirty="0" smtClean="0"/>
              <a:t/>
            </a:r>
            <a:br>
              <a:rPr lang="es-MX" sz="2400" dirty="0" smtClean="0"/>
            </a:br>
            <a:r>
              <a:rPr lang="es-MX" sz="2400" dirty="0"/>
              <a:t/>
            </a:r>
            <a:br>
              <a:rPr lang="es-MX" sz="2400" dirty="0"/>
            </a:br>
            <a:r>
              <a:rPr lang="es-MX" sz="2400" dirty="0" smtClean="0"/>
              <a:t>TEMA: MANUAL</a:t>
            </a:r>
            <a:r>
              <a:rPr lang="es-MX" sz="2400" dirty="0"/>
              <a:t> </a:t>
            </a:r>
            <a:r>
              <a:rPr lang="es-MX" sz="2400" dirty="0" smtClean="0"/>
              <a:t>CONTABLE</a:t>
            </a:r>
            <a:r>
              <a:rPr lang="es-MX" sz="2400" dirty="0"/>
              <a:t/>
            </a:r>
            <a:br>
              <a:rPr lang="es-MX" sz="2400" dirty="0"/>
            </a:br>
            <a:endParaRPr lang="es-MX" sz="2400" dirty="0"/>
          </a:p>
        </p:txBody>
      </p:sp>
      <p:sp>
        <p:nvSpPr>
          <p:cNvPr id="6" name="4 Subtítulo"/>
          <p:cNvSpPr txBox="1">
            <a:spLocks/>
          </p:cNvSpPr>
          <p:nvPr/>
        </p:nvSpPr>
        <p:spPr>
          <a:xfrm>
            <a:off x="1475656" y="5157192"/>
            <a:ext cx="5328592" cy="1468760"/>
          </a:xfrm>
          <a:prstGeom prst="rect">
            <a:avLst/>
          </a:prstGeom>
        </p:spPr>
        <p:txBody>
          <a:bodyPr vert="horz" lIns="91440" tIns="45720" rIns="91440" bIns="45720" rtlCol="0" anchor="ctr">
            <a:normAutofit/>
          </a:bodyPr>
          <a:lstStyle>
            <a:lvl1pPr marL="0" indent="0" algn="l" defTabSz="914400" rtl="0" eaLnBrk="1" latinLnBrk="0" hangingPunct="1">
              <a:spcBef>
                <a:spcPct val="20000"/>
              </a:spcBef>
              <a:buClr>
                <a:schemeClr val="accent1"/>
              </a:buClr>
              <a:buFont typeface="Wingdings 2" pitchFamily="18" charset="2"/>
              <a:buNone/>
              <a:defRPr sz="1900" kern="1200" spc="150" baseline="0">
                <a:solidFill>
                  <a:srgbClr val="FFFFFF"/>
                </a:solidFill>
                <a:latin typeface="+mn-lt"/>
                <a:ea typeface="+mn-ea"/>
                <a:cs typeface="+mn-cs"/>
              </a:defRPr>
            </a:lvl1pPr>
            <a:lvl2pPr marL="457200" indent="0" algn="ctr" defTabSz="914400" rtl="0" eaLnBrk="1" latinLnBrk="0" hangingPunct="1">
              <a:spcBef>
                <a:spcPct val="20000"/>
              </a:spcBef>
              <a:buClr>
                <a:schemeClr val="accent2"/>
              </a:buClr>
              <a:buFont typeface="Wingdings" pitchFamily="2" charset="2"/>
              <a:buNone/>
              <a:defRPr sz="1800" kern="1200" spc="100" baseline="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Wingdings" pitchFamily="2" charset="2"/>
              <a:buNone/>
              <a:defRPr sz="1600" kern="1200" spc="100" baseline="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Wingdings" pitchFamily="2" charset="2"/>
              <a:buNone/>
              <a:defRPr sz="14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6"/>
              </a:buClr>
              <a:buFont typeface="Wingdings" pitchFamily="2" charset="2"/>
              <a:buNone/>
              <a:defRPr sz="1300" kern="1200" spc="1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Wingdings" pitchFamily="2" charset="2"/>
              <a:buNone/>
              <a:defRPr sz="12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Wingdings" pitchFamily="2" charset="2"/>
              <a:buNone/>
              <a:defRPr sz="12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Wingdings" pitchFamily="2" charset="2"/>
              <a:buNone/>
              <a:defRPr sz="12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5"/>
              </a:buClr>
              <a:buFont typeface="Wingdings" pitchFamily="2" charset="2"/>
              <a:buNone/>
              <a:defRPr sz="1200" kern="1200">
                <a:solidFill>
                  <a:schemeClr val="tx1">
                    <a:tint val="75000"/>
                  </a:schemeClr>
                </a:solidFill>
                <a:latin typeface="+mn-lt"/>
                <a:ea typeface="+mn-ea"/>
                <a:cs typeface="+mn-cs"/>
              </a:defRPr>
            </a:lvl9pPr>
          </a:lstStyle>
          <a:p>
            <a:pPr algn="r"/>
            <a:endParaRPr lang="es-MX" sz="14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7" name="Picture 3" descr="uaem"/>
          <p:cNvPicPr>
            <a:picLocks noChangeAspect="1" noChangeArrowheads="1"/>
          </p:cNvPicPr>
          <p:nvPr/>
        </p:nvPicPr>
        <p:blipFill>
          <a:blip r:embed="rId2">
            <a:extLst>
              <a:ext uri="{28A0092B-C50C-407E-A947-70E740481C1C}">
                <a14:useLocalDpi xmlns:a14="http://schemas.microsoft.com/office/drawing/2010/main" val="0"/>
              </a:ext>
            </a:extLst>
          </a:blip>
          <a:srcRect l="2473" r="4962" b="4808"/>
          <a:stretch>
            <a:fillRect/>
          </a:stretch>
        </p:blipFill>
        <p:spPr bwMode="auto">
          <a:xfrm>
            <a:off x="1115616" y="550254"/>
            <a:ext cx="1160463"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Esc_facb"/>
          <p:cNvPicPr>
            <a:picLocks noChangeAspect="1" noChangeArrowheads="1"/>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7415944" y="550255"/>
            <a:ext cx="1143000"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1968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19204" y="2348880"/>
            <a:ext cx="6377132" cy="4014185"/>
          </a:xfrm>
        </p:spPr>
        <p:txBody>
          <a:bodyPr/>
          <a:lstStyle/>
          <a:p>
            <a:pPr algn="just"/>
            <a:r>
              <a:rPr lang="es-MX" dirty="0" smtClean="0"/>
              <a:t>Para poder aumentar o disminuir las cuentas se han establecido un par de reglas para el registro de operaciones. </a:t>
            </a:r>
          </a:p>
          <a:p>
            <a:pPr algn="just">
              <a:buNone/>
            </a:pPr>
            <a:endParaRPr lang="es-MX" dirty="0" smtClean="0"/>
          </a:p>
          <a:p>
            <a:pPr algn="just"/>
            <a:r>
              <a:rPr lang="es-MX" dirty="0" smtClean="0"/>
              <a:t>Estas reglas se reducen a saber qué  movimiento contable  se debe realizar.</a:t>
            </a:r>
          </a:p>
          <a:p>
            <a:pPr algn="just"/>
            <a:endParaRPr lang="es-MX" dirty="0" smtClean="0"/>
          </a:p>
          <a:p>
            <a:pPr algn="just"/>
            <a:r>
              <a:rPr lang="es-MX" dirty="0" smtClean="0"/>
              <a:t>Son fundamentales para el registro contable de las transacciones de negocios.</a:t>
            </a:r>
            <a:endParaRPr lang="es-MX" dirty="0"/>
          </a:p>
        </p:txBody>
      </p:sp>
      <p:sp>
        <p:nvSpPr>
          <p:cNvPr id="2" name="1 Título"/>
          <p:cNvSpPr>
            <a:spLocks noGrp="1"/>
          </p:cNvSpPr>
          <p:nvPr>
            <p:ph type="title"/>
          </p:nvPr>
        </p:nvSpPr>
        <p:spPr/>
        <p:txBody>
          <a:bodyPr>
            <a:normAutofit fontScale="90000"/>
          </a:bodyPr>
          <a:lstStyle/>
          <a:p>
            <a:r>
              <a:rPr lang="es-MX" dirty="0" smtClean="0"/>
              <a:t>Reglas del registro contable </a:t>
            </a:r>
            <a:br>
              <a:rPr lang="es-MX" dirty="0" smtClean="0"/>
            </a:br>
            <a:r>
              <a:rPr lang="es-MX" dirty="0" smtClean="0"/>
              <a:t>(cargo-abono) </a:t>
            </a:r>
            <a:endParaRPr lang="es-MX" dirty="0"/>
          </a:p>
        </p:txBody>
      </p:sp>
      <p:sp>
        <p:nvSpPr>
          <p:cNvPr id="4" name="Marcador de número de diapositiva 3"/>
          <p:cNvSpPr>
            <a:spLocks noGrp="1"/>
          </p:cNvSpPr>
          <p:nvPr>
            <p:ph type="sldNum" sz="quarter" idx="12"/>
          </p:nvPr>
        </p:nvSpPr>
        <p:spPr/>
        <p:txBody>
          <a:bodyPr/>
          <a:lstStyle/>
          <a:p>
            <a:fld id="{A01023F2-9450-496F-8528-D9751F895986}" type="slidenum">
              <a:rPr lang="es-MX" smtClean="0"/>
              <a:pPr/>
              <a:t>10</a:t>
            </a:fld>
            <a:endParaRPr lang="es-MX"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2060848"/>
            <a:ext cx="6495257" cy="4158201"/>
          </a:xfrm>
        </p:spPr>
        <p:txBody>
          <a:bodyPr>
            <a:normAutofit/>
          </a:bodyPr>
          <a:lstStyle/>
          <a:p>
            <a:pPr algn="just"/>
            <a:r>
              <a:rPr lang="es-MX" dirty="0" smtClean="0">
                <a:solidFill>
                  <a:srgbClr val="0070C0"/>
                </a:solidFill>
              </a:rPr>
              <a:t>Cargo: </a:t>
            </a:r>
            <a:r>
              <a:rPr lang="es-MX" dirty="0" smtClean="0"/>
              <a:t>Movimiento del lado izquierdo de la cuenta. Representa un aumento en las cuentas de un activo y gasto o disminución en las de pasivo, capital e ingreso.</a:t>
            </a:r>
          </a:p>
          <a:p>
            <a:pPr algn="just">
              <a:buNone/>
            </a:pPr>
            <a:endParaRPr lang="es-MX" dirty="0" smtClean="0"/>
          </a:p>
          <a:p>
            <a:pPr algn="just">
              <a:buNone/>
            </a:pPr>
            <a:endParaRPr lang="es-MX" dirty="0" smtClean="0"/>
          </a:p>
          <a:p>
            <a:pPr algn="just">
              <a:buNone/>
            </a:pPr>
            <a:endParaRPr lang="es-MX" dirty="0" smtClean="0"/>
          </a:p>
          <a:p>
            <a:pPr algn="just">
              <a:buNone/>
            </a:pPr>
            <a:r>
              <a:rPr lang="es-MX" sz="2000" b="1" i="1" u="sng" dirty="0" smtClean="0">
                <a:solidFill>
                  <a:srgbClr val="FF0000"/>
                </a:solidFill>
              </a:rPr>
              <a:t>Nota:  </a:t>
            </a:r>
            <a:r>
              <a:rPr lang="es-MX" sz="2000" dirty="0" smtClean="0"/>
              <a:t>algunos sinónimos del termino CARGO son debito y debe. Del termino ABONO son crédito y haber.</a:t>
            </a:r>
          </a:p>
          <a:p>
            <a:endParaRPr lang="es-MX" dirty="0"/>
          </a:p>
        </p:txBody>
      </p:sp>
      <p:sp>
        <p:nvSpPr>
          <p:cNvPr id="2" name="1 Título"/>
          <p:cNvSpPr>
            <a:spLocks noGrp="1"/>
          </p:cNvSpPr>
          <p:nvPr>
            <p:ph type="title"/>
          </p:nvPr>
        </p:nvSpPr>
        <p:spPr/>
        <p:txBody>
          <a:bodyPr/>
          <a:lstStyle/>
          <a:p>
            <a:r>
              <a:rPr lang="es-MX" dirty="0" smtClean="0"/>
              <a:t>Reglas de cargo y abono	</a:t>
            </a:r>
            <a:endParaRPr lang="es-MX" dirty="0"/>
          </a:p>
        </p:txBody>
      </p:sp>
      <p:sp>
        <p:nvSpPr>
          <p:cNvPr id="4" name="Marcador de número de diapositiva 3"/>
          <p:cNvSpPr>
            <a:spLocks noGrp="1"/>
          </p:cNvSpPr>
          <p:nvPr>
            <p:ph type="sldNum" sz="quarter" idx="12"/>
          </p:nvPr>
        </p:nvSpPr>
        <p:spPr/>
        <p:txBody>
          <a:bodyPr/>
          <a:lstStyle/>
          <a:p>
            <a:fld id="{A01023F2-9450-496F-8528-D9751F895986}" type="slidenum">
              <a:rPr lang="es-MX" smtClean="0"/>
              <a:pPr/>
              <a:t>11</a:t>
            </a:fld>
            <a:endParaRPr lang="es-MX"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endParaRPr lang="es-MX" dirty="0" smtClean="0"/>
          </a:p>
          <a:p>
            <a:pPr algn="just"/>
            <a:r>
              <a:rPr lang="es-MX" dirty="0" smtClean="0">
                <a:solidFill>
                  <a:srgbClr val="00B050"/>
                </a:solidFill>
              </a:rPr>
              <a:t>Abono: </a:t>
            </a:r>
            <a:r>
              <a:rPr lang="es-MX" dirty="0" smtClean="0"/>
              <a:t>Movimiento del lado derecho de la cuenta. Representa una disminución en las cuentas de activo y gasto o un aumento en las cuentas de pasivo, capital e ingresos.</a:t>
            </a:r>
          </a:p>
          <a:p>
            <a:pPr>
              <a:buNone/>
            </a:pPr>
            <a:endParaRPr lang="es-MX" dirty="0" smtClean="0"/>
          </a:p>
        </p:txBody>
      </p:sp>
      <p:pic>
        <p:nvPicPr>
          <p:cNvPr id="4" name="3 Imagen" descr="reglas!1.jpg"/>
          <p:cNvPicPr>
            <a:picLocks noChangeAspect="1"/>
          </p:cNvPicPr>
          <p:nvPr/>
        </p:nvPicPr>
        <p:blipFill>
          <a:blip r:embed="rId2" cstate="print"/>
          <a:stretch>
            <a:fillRect/>
          </a:stretch>
        </p:blipFill>
        <p:spPr>
          <a:xfrm>
            <a:off x="28575" y="4000504"/>
            <a:ext cx="9115425" cy="2000250"/>
          </a:xfrm>
          <a:prstGeom prst="rect">
            <a:avLst/>
          </a:prstGeom>
        </p:spPr>
      </p:pic>
      <p:sp>
        <p:nvSpPr>
          <p:cNvPr id="5" name="1 Título"/>
          <p:cNvSpPr>
            <a:spLocks noGrp="1"/>
          </p:cNvSpPr>
          <p:nvPr>
            <p:ph type="title"/>
          </p:nvPr>
        </p:nvSpPr>
        <p:spPr/>
        <p:txBody>
          <a:bodyPr/>
          <a:lstStyle/>
          <a:p>
            <a:r>
              <a:rPr lang="es-MX" dirty="0" smtClean="0"/>
              <a:t>Reglas de cargo y abono	</a:t>
            </a:r>
            <a:endParaRPr lang="es-MX" dirty="0"/>
          </a:p>
        </p:txBody>
      </p:sp>
      <p:sp>
        <p:nvSpPr>
          <p:cNvPr id="2" name="Marcador de número de diapositiva 1"/>
          <p:cNvSpPr>
            <a:spLocks noGrp="1"/>
          </p:cNvSpPr>
          <p:nvPr>
            <p:ph type="sldNum" sz="quarter" idx="12"/>
          </p:nvPr>
        </p:nvSpPr>
        <p:spPr/>
        <p:txBody>
          <a:bodyPr/>
          <a:lstStyle/>
          <a:p>
            <a:fld id="{A01023F2-9450-496F-8528-D9751F895986}" type="slidenum">
              <a:rPr lang="es-MX" smtClean="0"/>
              <a:pPr/>
              <a:t>12</a:t>
            </a:fld>
            <a:endParaRPr lang="es-MX"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251520" y="3068960"/>
            <a:ext cx="8382000" cy="1054100"/>
          </a:xfrm>
        </p:spPr>
        <p:txBody>
          <a:bodyPr/>
          <a:lstStyle/>
          <a:p>
            <a:r>
              <a:rPr lang="es-MX" sz="8800" dirty="0" smtClean="0">
                <a:solidFill>
                  <a:schemeClr val="accent5">
                    <a:lumMod val="50000"/>
                  </a:schemeClr>
                </a:solidFill>
              </a:rPr>
              <a:t>saldos</a:t>
            </a:r>
            <a:endParaRPr lang="es-MX" sz="8800" dirty="0">
              <a:solidFill>
                <a:schemeClr val="accent5">
                  <a:lumMod val="50000"/>
                </a:schemeClr>
              </a:solidFill>
            </a:endParaRPr>
          </a:p>
        </p:txBody>
      </p:sp>
      <p:sp>
        <p:nvSpPr>
          <p:cNvPr id="2" name="Marcador de número de diapositiva 1"/>
          <p:cNvSpPr>
            <a:spLocks noGrp="1"/>
          </p:cNvSpPr>
          <p:nvPr>
            <p:ph type="sldNum" sz="quarter" idx="12"/>
          </p:nvPr>
        </p:nvSpPr>
        <p:spPr/>
        <p:txBody>
          <a:bodyPr/>
          <a:lstStyle/>
          <a:p>
            <a:fld id="{A01023F2-9450-496F-8528-D9751F895986}" type="slidenum">
              <a:rPr lang="es-MX" smtClean="0"/>
              <a:pPr/>
              <a:t>13</a:t>
            </a:fld>
            <a:endParaRPr lang="es-MX"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Saldo de la cuenta </a:t>
            </a:r>
            <a:endParaRPr lang="es-MX" dirty="0"/>
          </a:p>
        </p:txBody>
      </p:sp>
      <p:sp>
        <p:nvSpPr>
          <p:cNvPr id="4" name="3 Esquina doblada"/>
          <p:cNvSpPr/>
          <p:nvPr/>
        </p:nvSpPr>
        <p:spPr>
          <a:xfrm>
            <a:off x="2699792" y="2060848"/>
            <a:ext cx="3600400" cy="4104456"/>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rgbClr val="002060"/>
                </a:solidFill>
              </a:rPr>
              <a:t>Diferencia entre las columnas  del debe y el haber. Para obtener el saldo se suman las columnas del debe y el haber; una vez que se tiene la suma se resta la suma total de los abonos. La columna con el importe mas alto determina si el saldo es un saldo deudor (debe) o un saldo acreedor (haber)</a:t>
            </a:r>
          </a:p>
        </p:txBody>
      </p:sp>
      <p:sp>
        <p:nvSpPr>
          <p:cNvPr id="3" name="Marcador de número de diapositiva 2"/>
          <p:cNvSpPr>
            <a:spLocks noGrp="1"/>
          </p:cNvSpPr>
          <p:nvPr>
            <p:ph type="sldNum" sz="quarter" idx="12"/>
          </p:nvPr>
        </p:nvSpPr>
        <p:spPr/>
        <p:txBody>
          <a:bodyPr/>
          <a:lstStyle/>
          <a:p>
            <a:fld id="{A01023F2-9450-496F-8528-D9751F895986}" type="slidenum">
              <a:rPr lang="es-MX" smtClean="0"/>
              <a:pPr/>
              <a:t>14</a:t>
            </a:fld>
            <a:endParaRPr lang="es-MX"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half" idx="2"/>
          </p:nvPr>
        </p:nvSpPr>
        <p:spPr/>
        <p:txBody>
          <a:bodyPr/>
          <a:lstStyle/>
          <a:p>
            <a:endParaRPr lang="es-MX" dirty="0"/>
          </a:p>
        </p:txBody>
      </p:sp>
      <p:sp>
        <p:nvSpPr>
          <p:cNvPr id="2" name="1 Título"/>
          <p:cNvSpPr>
            <a:spLocks noGrp="1"/>
          </p:cNvSpPr>
          <p:nvPr>
            <p:ph type="title"/>
          </p:nvPr>
        </p:nvSpPr>
        <p:spPr/>
        <p:txBody>
          <a:bodyPr/>
          <a:lstStyle/>
          <a:p>
            <a:r>
              <a:rPr lang="es-MX" dirty="0" smtClean="0"/>
              <a:t>Saldo deudor</a:t>
            </a:r>
            <a:endParaRPr lang="es-MX" dirty="0"/>
          </a:p>
        </p:txBody>
      </p:sp>
      <p:pic>
        <p:nvPicPr>
          <p:cNvPr id="4" name="3 Imagen" descr="image002.jpg"/>
          <p:cNvPicPr>
            <a:picLocks noChangeAspect="1"/>
          </p:cNvPicPr>
          <p:nvPr/>
        </p:nvPicPr>
        <p:blipFill>
          <a:blip r:embed="rId2" cstate="print"/>
          <a:stretch>
            <a:fillRect/>
          </a:stretch>
        </p:blipFill>
        <p:spPr>
          <a:xfrm>
            <a:off x="4733440" y="1844824"/>
            <a:ext cx="3978543" cy="3888432"/>
          </a:xfrm>
          <a:prstGeom prst="rect">
            <a:avLst/>
          </a:prstGeom>
        </p:spPr>
      </p:pic>
      <p:sp>
        <p:nvSpPr>
          <p:cNvPr id="6" name="5 Esquina doblada"/>
          <p:cNvSpPr/>
          <p:nvPr/>
        </p:nvSpPr>
        <p:spPr>
          <a:xfrm>
            <a:off x="971600" y="2060848"/>
            <a:ext cx="2664296" cy="2952328"/>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Se representa cuando el movimiento contable (cargo) necesario para incrementarla se realiza en el “debe”.</a:t>
            </a:r>
            <a:endParaRPr lang="es-MX" dirty="0"/>
          </a:p>
        </p:txBody>
      </p:sp>
      <p:sp>
        <p:nvSpPr>
          <p:cNvPr id="3" name="Marcador de número de diapositiva 2"/>
          <p:cNvSpPr>
            <a:spLocks noGrp="1"/>
          </p:cNvSpPr>
          <p:nvPr>
            <p:ph type="sldNum" sz="quarter" idx="12"/>
          </p:nvPr>
        </p:nvSpPr>
        <p:spPr/>
        <p:txBody>
          <a:bodyPr/>
          <a:lstStyle/>
          <a:p>
            <a:fld id="{A01023F2-9450-496F-8528-D9751F895986}" type="slidenum">
              <a:rPr lang="es-MX" smtClean="0"/>
              <a:pPr/>
              <a:t>15</a:t>
            </a:fld>
            <a:endParaRPr lang="es-MX"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sz="half" idx="2"/>
          </p:nvPr>
        </p:nvSpPr>
        <p:spPr/>
        <p:txBody>
          <a:bodyPr/>
          <a:lstStyle/>
          <a:p>
            <a:endParaRPr lang="es-MX"/>
          </a:p>
        </p:txBody>
      </p:sp>
      <p:sp>
        <p:nvSpPr>
          <p:cNvPr id="2" name="1 Título"/>
          <p:cNvSpPr>
            <a:spLocks noGrp="1"/>
          </p:cNvSpPr>
          <p:nvPr>
            <p:ph type="title"/>
          </p:nvPr>
        </p:nvSpPr>
        <p:spPr/>
        <p:txBody>
          <a:bodyPr/>
          <a:lstStyle/>
          <a:p>
            <a:r>
              <a:rPr lang="es-MX" dirty="0" smtClean="0"/>
              <a:t>Saldo acreedor</a:t>
            </a:r>
            <a:endParaRPr lang="es-MX" dirty="0"/>
          </a:p>
        </p:txBody>
      </p:sp>
      <p:pic>
        <p:nvPicPr>
          <p:cNvPr id="4" name="3 Imagen" descr="image003.jpg"/>
          <p:cNvPicPr>
            <a:picLocks noChangeAspect="1"/>
          </p:cNvPicPr>
          <p:nvPr/>
        </p:nvPicPr>
        <p:blipFill>
          <a:blip r:embed="rId2" cstate="print"/>
          <a:stretch>
            <a:fillRect/>
          </a:stretch>
        </p:blipFill>
        <p:spPr>
          <a:xfrm>
            <a:off x="4355976" y="1700808"/>
            <a:ext cx="4354298" cy="4320480"/>
          </a:xfrm>
          <a:prstGeom prst="rect">
            <a:avLst/>
          </a:prstGeom>
        </p:spPr>
      </p:pic>
      <p:sp>
        <p:nvSpPr>
          <p:cNvPr id="5" name="4 Esquina doblada"/>
          <p:cNvSpPr/>
          <p:nvPr/>
        </p:nvSpPr>
        <p:spPr>
          <a:xfrm>
            <a:off x="1043608" y="2492896"/>
            <a:ext cx="2520280" cy="288032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Se presenta con el movimiento contable (abono) necesario para incrementar, se realiza en el “haber”</a:t>
            </a:r>
          </a:p>
        </p:txBody>
      </p:sp>
      <p:sp>
        <p:nvSpPr>
          <p:cNvPr id="3" name="Marcador de número de diapositiva 2"/>
          <p:cNvSpPr>
            <a:spLocks noGrp="1"/>
          </p:cNvSpPr>
          <p:nvPr>
            <p:ph type="sldNum" sz="quarter" idx="12"/>
          </p:nvPr>
        </p:nvSpPr>
        <p:spPr/>
        <p:txBody>
          <a:bodyPr/>
          <a:lstStyle/>
          <a:p>
            <a:fld id="{A01023F2-9450-496F-8528-D9751F895986}" type="slidenum">
              <a:rPr lang="es-MX" smtClean="0"/>
              <a:pPr/>
              <a:t>16</a:t>
            </a:fld>
            <a:endParaRPr lang="es-MX"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idx="4294967295"/>
          </p:nvPr>
        </p:nvSpPr>
        <p:spPr>
          <a:xfrm>
            <a:off x="179512" y="2276872"/>
            <a:ext cx="8382000" cy="1054100"/>
          </a:xfrm>
        </p:spPr>
        <p:txBody>
          <a:bodyPr/>
          <a:lstStyle/>
          <a:p>
            <a:r>
              <a:rPr lang="es-MX" sz="7200" dirty="0" err="1" smtClean="0">
                <a:solidFill>
                  <a:schemeClr val="accent5">
                    <a:lumMod val="50000"/>
                  </a:schemeClr>
                </a:solidFill>
              </a:rPr>
              <a:t>CatÁlogo</a:t>
            </a:r>
            <a:r>
              <a:rPr lang="es-MX" sz="7200" dirty="0" smtClean="0">
                <a:solidFill>
                  <a:schemeClr val="accent5">
                    <a:lumMod val="50000"/>
                  </a:schemeClr>
                </a:solidFill>
              </a:rPr>
              <a:t> </a:t>
            </a:r>
            <a:br>
              <a:rPr lang="es-MX" sz="7200" dirty="0" smtClean="0">
                <a:solidFill>
                  <a:schemeClr val="accent5">
                    <a:lumMod val="50000"/>
                  </a:schemeClr>
                </a:solidFill>
              </a:rPr>
            </a:br>
            <a:r>
              <a:rPr lang="es-MX" sz="7200" dirty="0" smtClean="0">
                <a:solidFill>
                  <a:schemeClr val="accent5">
                    <a:lumMod val="50000"/>
                  </a:schemeClr>
                </a:solidFill>
              </a:rPr>
              <a:t>de </a:t>
            </a:r>
            <a:br>
              <a:rPr lang="es-MX" sz="7200" dirty="0" smtClean="0">
                <a:solidFill>
                  <a:schemeClr val="accent5">
                    <a:lumMod val="50000"/>
                  </a:schemeClr>
                </a:solidFill>
              </a:rPr>
            </a:br>
            <a:r>
              <a:rPr lang="es-MX" sz="7200" dirty="0" smtClean="0">
                <a:solidFill>
                  <a:schemeClr val="accent5">
                    <a:lumMod val="50000"/>
                  </a:schemeClr>
                </a:solidFill>
              </a:rPr>
              <a:t>cuentas</a:t>
            </a:r>
            <a:endParaRPr lang="es-MX" sz="7200" dirty="0">
              <a:solidFill>
                <a:schemeClr val="accent5">
                  <a:lumMod val="50000"/>
                </a:schemeClr>
              </a:solidFill>
            </a:endParaRPr>
          </a:p>
        </p:txBody>
      </p:sp>
      <p:sp>
        <p:nvSpPr>
          <p:cNvPr id="2" name="Marcador de número de diapositiva 1"/>
          <p:cNvSpPr>
            <a:spLocks noGrp="1"/>
          </p:cNvSpPr>
          <p:nvPr>
            <p:ph type="sldNum" sz="quarter" idx="12"/>
          </p:nvPr>
        </p:nvSpPr>
        <p:spPr/>
        <p:txBody>
          <a:bodyPr/>
          <a:lstStyle/>
          <a:p>
            <a:fld id="{A01023F2-9450-496F-8528-D9751F895986}" type="slidenum">
              <a:rPr lang="es-MX" smtClean="0"/>
              <a:pPr/>
              <a:t>17</a:t>
            </a:fld>
            <a:endParaRPr lang="es-MX"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75656" y="2204864"/>
            <a:ext cx="6233116" cy="3705591"/>
          </a:xfrm>
        </p:spPr>
        <p:txBody>
          <a:bodyPr/>
          <a:lstStyle/>
          <a:p>
            <a:pPr algn="just"/>
            <a:r>
              <a:rPr lang="es-MX" dirty="0" smtClean="0">
                <a:solidFill>
                  <a:srgbClr val="9B0189"/>
                </a:solidFill>
              </a:rPr>
              <a:t>Representa la estructura del sistema contable.</a:t>
            </a:r>
          </a:p>
          <a:p>
            <a:pPr algn="just"/>
            <a:endParaRPr lang="es-MX" dirty="0" smtClean="0">
              <a:solidFill>
                <a:srgbClr val="9B0189"/>
              </a:solidFill>
            </a:endParaRPr>
          </a:p>
          <a:p>
            <a:pPr algn="just"/>
            <a:r>
              <a:rPr lang="es-MX" dirty="0" smtClean="0">
                <a:solidFill>
                  <a:srgbClr val="9B0189"/>
                </a:solidFill>
              </a:rPr>
              <a:t>Es una lista que contiene el numero y el nombre de cada una de las cuentas usadas en el sistema de contabilidad.</a:t>
            </a:r>
          </a:p>
          <a:p>
            <a:pPr algn="just"/>
            <a:endParaRPr lang="es-MX" dirty="0" smtClean="0">
              <a:solidFill>
                <a:srgbClr val="9B0189"/>
              </a:solidFill>
            </a:endParaRPr>
          </a:p>
          <a:p>
            <a:pPr algn="just"/>
            <a:r>
              <a:rPr lang="es-MX" dirty="0" smtClean="0">
                <a:solidFill>
                  <a:srgbClr val="9B0189"/>
                </a:solidFill>
              </a:rPr>
              <a:t>La lista debe relacionar los números y los nombres y estos deben colocarse  en orden: activo, pasivo, capital, ingreso y gasto.</a:t>
            </a:r>
            <a:endParaRPr lang="es-MX" dirty="0">
              <a:solidFill>
                <a:srgbClr val="9B0189"/>
              </a:solidFill>
            </a:endParaRPr>
          </a:p>
        </p:txBody>
      </p:sp>
      <p:sp>
        <p:nvSpPr>
          <p:cNvPr id="2" name="1 Título"/>
          <p:cNvSpPr>
            <a:spLocks noGrp="1"/>
          </p:cNvSpPr>
          <p:nvPr>
            <p:ph type="title"/>
          </p:nvPr>
        </p:nvSpPr>
        <p:spPr/>
        <p:txBody>
          <a:bodyPr/>
          <a:lstStyle/>
          <a:p>
            <a:r>
              <a:rPr lang="es-MX" dirty="0" smtClean="0"/>
              <a:t>Catálogo de Cuentas</a:t>
            </a:r>
            <a:endParaRPr lang="es-MX" dirty="0"/>
          </a:p>
        </p:txBody>
      </p:sp>
      <p:sp>
        <p:nvSpPr>
          <p:cNvPr id="4" name="Marcador de número de diapositiva 3"/>
          <p:cNvSpPr>
            <a:spLocks noGrp="1"/>
          </p:cNvSpPr>
          <p:nvPr>
            <p:ph type="sldNum" sz="quarter" idx="12"/>
          </p:nvPr>
        </p:nvSpPr>
        <p:spPr/>
        <p:txBody>
          <a:bodyPr/>
          <a:lstStyle/>
          <a:p>
            <a:fld id="{A01023F2-9450-496F-8528-D9751F895986}" type="slidenum">
              <a:rPr lang="es-MX" smtClean="0"/>
              <a:pPr/>
              <a:t>18</a:t>
            </a:fld>
            <a:endParaRPr lang="es-MX" dirty="0"/>
          </a:p>
        </p:txBody>
      </p:sp>
    </p:spTree>
    <p:extLst>
      <p:ext uri="{BB962C8B-B14F-4D97-AF65-F5344CB8AC3E}">
        <p14:creationId xmlns:p14="http://schemas.microsoft.com/office/powerpoint/2010/main" val="7991472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MX" dirty="0" smtClean="0"/>
              <a:t>Generalmente, en este catálogo las cuentas de activo comienzan con el número uno, las cuentas de pasivo con el dos; las de capital con tres; las de ingreso con cuatro, y las de gasto con cinco.</a:t>
            </a:r>
          </a:p>
          <a:p>
            <a:endParaRPr lang="es-MX" dirty="0"/>
          </a:p>
          <a:p>
            <a:pPr marL="45720" indent="0" algn="r">
              <a:buNone/>
            </a:pPr>
            <a:r>
              <a:rPr lang="es-MX" sz="2800" dirty="0" smtClean="0"/>
              <a:t>Para saber más…</a:t>
            </a:r>
          </a:p>
          <a:p>
            <a:endParaRPr lang="es-MX" dirty="0"/>
          </a:p>
          <a:p>
            <a:r>
              <a:rPr lang="es-MX" dirty="0" smtClean="0"/>
              <a:t>No hay nada como un buen catálogo de cuentas que permita efectuar de forma eficiente el proceso de registro de las operaciones de una organización económica.</a:t>
            </a:r>
            <a:endParaRPr lang="es-MX" dirty="0"/>
          </a:p>
        </p:txBody>
      </p:sp>
      <p:sp>
        <p:nvSpPr>
          <p:cNvPr id="3" name="Marcador de número de diapositiva 2"/>
          <p:cNvSpPr>
            <a:spLocks noGrp="1"/>
          </p:cNvSpPr>
          <p:nvPr>
            <p:ph type="sldNum" sz="quarter" idx="12"/>
          </p:nvPr>
        </p:nvSpPr>
        <p:spPr/>
        <p:txBody>
          <a:bodyPr/>
          <a:lstStyle/>
          <a:p>
            <a:fld id="{A01023F2-9450-496F-8528-D9751F895986}" type="slidenum">
              <a:rPr lang="es-MX" smtClean="0"/>
              <a:pPr/>
              <a:t>19</a:t>
            </a:fld>
            <a:endParaRPr lang="es-MX" dirty="0"/>
          </a:p>
        </p:txBody>
      </p:sp>
      <p:sp>
        <p:nvSpPr>
          <p:cNvPr id="4" name="Título 3"/>
          <p:cNvSpPr>
            <a:spLocks noGrp="1"/>
          </p:cNvSpPr>
          <p:nvPr>
            <p:ph type="title"/>
          </p:nvPr>
        </p:nvSpPr>
        <p:spPr/>
        <p:txBody>
          <a:bodyPr/>
          <a:lstStyle/>
          <a:p>
            <a:pPr algn="r"/>
            <a:endParaRPr lang="es-MX" dirty="0"/>
          </a:p>
        </p:txBody>
      </p:sp>
    </p:spTree>
    <p:extLst>
      <p:ext uri="{BB962C8B-B14F-4D97-AF65-F5344CB8AC3E}">
        <p14:creationId xmlns:p14="http://schemas.microsoft.com/office/powerpoint/2010/main" val="1880068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sz="half" idx="1"/>
          </p:nvPr>
        </p:nvSpPr>
        <p:spPr/>
        <p:txBody>
          <a:bodyPr>
            <a:noAutofit/>
          </a:bodyPr>
          <a:lstStyle/>
          <a:p>
            <a:r>
              <a:rPr lang="es-MX" sz="2600" dirty="0" smtClean="0"/>
              <a:t>¿Qué es la cuenta?</a:t>
            </a:r>
          </a:p>
          <a:p>
            <a:pPr marL="45720" indent="0">
              <a:buNone/>
            </a:pPr>
            <a:r>
              <a:rPr lang="es-MX" sz="2600" dirty="0" smtClean="0"/>
              <a:t>Reglas del registro contable (cargo – abono)</a:t>
            </a:r>
          </a:p>
          <a:p>
            <a:r>
              <a:rPr lang="es-MX" sz="2600" dirty="0" smtClean="0"/>
              <a:t>Catálogo de cuentas</a:t>
            </a:r>
          </a:p>
          <a:p>
            <a:r>
              <a:rPr lang="es-MX" sz="2600" dirty="0" smtClean="0"/>
              <a:t>Instructivo </a:t>
            </a:r>
            <a:r>
              <a:rPr lang="es-MX" sz="2600" dirty="0"/>
              <a:t>del catálogo de cuentas</a:t>
            </a:r>
          </a:p>
          <a:p>
            <a:r>
              <a:rPr lang="es-MX" sz="2600" dirty="0"/>
              <a:t>Guía de contabilización</a:t>
            </a:r>
          </a:p>
          <a:p>
            <a:endParaRPr lang="es-MX" sz="2600" dirty="0" smtClean="0"/>
          </a:p>
        </p:txBody>
      </p:sp>
      <p:sp>
        <p:nvSpPr>
          <p:cNvPr id="10" name="Título 9"/>
          <p:cNvSpPr>
            <a:spLocks noGrp="1"/>
          </p:cNvSpPr>
          <p:nvPr>
            <p:ph type="title"/>
          </p:nvPr>
        </p:nvSpPr>
        <p:spPr/>
        <p:txBody>
          <a:bodyPr/>
          <a:lstStyle/>
          <a:p>
            <a:r>
              <a:rPr lang="es-MX" dirty="0" smtClean="0"/>
              <a:t>TEMAS</a:t>
            </a:r>
            <a:endParaRPr lang="es-MX" dirty="0"/>
          </a:p>
        </p:txBody>
      </p:sp>
      <p:sp>
        <p:nvSpPr>
          <p:cNvPr id="2" name="Marcador de número de diapositiva 1"/>
          <p:cNvSpPr>
            <a:spLocks noGrp="1"/>
          </p:cNvSpPr>
          <p:nvPr>
            <p:ph type="sldNum" sz="quarter" idx="12"/>
          </p:nvPr>
        </p:nvSpPr>
        <p:spPr/>
        <p:txBody>
          <a:bodyPr/>
          <a:lstStyle/>
          <a:p>
            <a:fld id="{A01023F2-9450-496F-8528-D9751F895986}" type="slidenum">
              <a:rPr lang="es-MX" smtClean="0"/>
              <a:pPr/>
              <a:t>2</a:t>
            </a:fld>
            <a:endParaRPr lang="es-MX" dirty="0"/>
          </a:p>
        </p:txBody>
      </p:sp>
      <p:pic>
        <p:nvPicPr>
          <p:cNvPr id="1026" name="Picture 2" descr="Resultado de imagen para manual contable pdf"/>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rot="20656445">
            <a:off x="4506153" y="2786920"/>
            <a:ext cx="4038600" cy="2271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45837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MX" dirty="0" smtClean="0"/>
              <a:t>Por muy simple que parezca, el catálogo de cuentas es la base fundamental de la contabilidad financiera.</a:t>
            </a:r>
          </a:p>
          <a:p>
            <a:endParaRPr lang="es-MX" dirty="0"/>
          </a:p>
          <a:p>
            <a:r>
              <a:rPr lang="es-MX" dirty="0" smtClean="0"/>
              <a:t>Su buen diseño permite a los distintos usuarios de la información obtener el nivel de detalle adecuado para llevar a cabo un proceso más ágil de toma de decisiones.</a:t>
            </a:r>
          </a:p>
          <a:p>
            <a:endParaRPr lang="es-MX" dirty="0"/>
          </a:p>
          <a:p>
            <a:r>
              <a:rPr lang="es-MX" dirty="0" smtClean="0"/>
              <a:t>Características básicas que debe cubrir un buen catálogo de cuentas:</a:t>
            </a:r>
          </a:p>
          <a:p>
            <a:pPr marL="45720" indent="0">
              <a:buNone/>
            </a:pPr>
            <a:r>
              <a:rPr lang="es-MX" dirty="0" smtClean="0"/>
              <a:t>	1. Estructura estándar.</a:t>
            </a:r>
          </a:p>
          <a:p>
            <a:pPr marL="45720" indent="0">
              <a:buNone/>
            </a:pPr>
            <a:r>
              <a:rPr lang="es-MX" dirty="0"/>
              <a:t>	</a:t>
            </a:r>
            <a:r>
              <a:rPr lang="es-MX" dirty="0" smtClean="0"/>
              <a:t>2. Facilidad de comprensión para quien lo opera.</a:t>
            </a:r>
          </a:p>
          <a:p>
            <a:pPr marL="45720" indent="0">
              <a:buNone/>
            </a:pPr>
            <a:r>
              <a:rPr lang="es-MX" dirty="0"/>
              <a:t>	</a:t>
            </a:r>
            <a:r>
              <a:rPr lang="es-MX" dirty="0" smtClean="0"/>
              <a:t>3. Rápida identificación de desviaciones. </a:t>
            </a:r>
            <a:endParaRPr lang="es-MX" dirty="0"/>
          </a:p>
        </p:txBody>
      </p:sp>
      <p:sp>
        <p:nvSpPr>
          <p:cNvPr id="3" name="Marcador de número de diapositiva 2"/>
          <p:cNvSpPr>
            <a:spLocks noGrp="1"/>
          </p:cNvSpPr>
          <p:nvPr>
            <p:ph type="sldNum" sz="quarter" idx="12"/>
          </p:nvPr>
        </p:nvSpPr>
        <p:spPr/>
        <p:txBody>
          <a:bodyPr/>
          <a:lstStyle/>
          <a:p>
            <a:fld id="{A01023F2-9450-496F-8528-D9751F895986}" type="slidenum">
              <a:rPr lang="es-MX" smtClean="0"/>
              <a:pPr/>
              <a:t>20</a:t>
            </a:fld>
            <a:endParaRPr lang="es-MX" dirty="0"/>
          </a:p>
        </p:txBody>
      </p:sp>
      <p:sp>
        <p:nvSpPr>
          <p:cNvPr id="4" name="Título 3"/>
          <p:cNvSpPr>
            <a:spLocks noGrp="1"/>
          </p:cNvSpPr>
          <p:nvPr>
            <p:ph type="title"/>
          </p:nvPr>
        </p:nvSpPr>
        <p:spPr/>
        <p:txBody>
          <a:bodyPr/>
          <a:lstStyle/>
          <a:p>
            <a:pPr algn="r"/>
            <a:r>
              <a:rPr lang="es-MX" dirty="0" smtClean="0"/>
              <a:t>Los profesionales opinan</a:t>
            </a:r>
            <a:endParaRPr lang="es-MX" dirty="0"/>
          </a:p>
        </p:txBody>
      </p:sp>
    </p:spTree>
    <p:extLst>
      <p:ext uri="{BB962C8B-B14F-4D97-AF65-F5344CB8AC3E}">
        <p14:creationId xmlns:p14="http://schemas.microsoft.com/office/powerpoint/2010/main" val="21542304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e2-3.jpg"/>
          <p:cNvPicPr>
            <a:picLocks noGrp="1" noChangeAspect="1"/>
          </p:cNvPicPr>
          <p:nvPr>
            <p:ph type="pic" idx="1"/>
          </p:nvPr>
        </p:nvPicPr>
        <p:blipFill>
          <a:blip r:embed="rId2" cstate="print"/>
          <a:srcRect l="643" r="643"/>
          <a:stretch>
            <a:fillRect/>
          </a:stretch>
        </p:blipFill>
        <p:spPr/>
      </p:pic>
      <p:sp>
        <p:nvSpPr>
          <p:cNvPr id="2" name="Marcador de número de diapositiva 1"/>
          <p:cNvSpPr>
            <a:spLocks noGrp="1"/>
          </p:cNvSpPr>
          <p:nvPr>
            <p:ph type="sldNum" sz="quarter" idx="12"/>
          </p:nvPr>
        </p:nvSpPr>
        <p:spPr/>
        <p:txBody>
          <a:bodyPr/>
          <a:lstStyle/>
          <a:p>
            <a:fld id="{A01023F2-9450-496F-8528-D9751F895986}" type="slidenum">
              <a:rPr lang="es-MX" smtClean="0"/>
              <a:pPr/>
              <a:t>21</a:t>
            </a:fld>
            <a:endParaRPr lang="es-MX" dirty="0"/>
          </a:p>
        </p:txBody>
      </p:sp>
    </p:spTree>
    <p:extLst>
      <p:ext uri="{BB962C8B-B14F-4D97-AF65-F5344CB8AC3E}">
        <p14:creationId xmlns:p14="http://schemas.microsoft.com/office/powerpoint/2010/main" val="7566574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idx="4294967295"/>
          </p:nvPr>
        </p:nvSpPr>
        <p:spPr>
          <a:xfrm>
            <a:off x="179512" y="2276872"/>
            <a:ext cx="8382000" cy="1054100"/>
          </a:xfrm>
        </p:spPr>
        <p:txBody>
          <a:bodyPr/>
          <a:lstStyle/>
          <a:p>
            <a:r>
              <a:rPr lang="es-MX" sz="7200" dirty="0" smtClean="0">
                <a:solidFill>
                  <a:schemeClr val="accent5">
                    <a:lumMod val="50000"/>
                  </a:schemeClr>
                </a:solidFill>
              </a:rPr>
              <a:t/>
            </a:r>
            <a:br>
              <a:rPr lang="es-MX" sz="7200" dirty="0" smtClean="0">
                <a:solidFill>
                  <a:schemeClr val="accent5">
                    <a:lumMod val="50000"/>
                  </a:schemeClr>
                </a:solidFill>
              </a:rPr>
            </a:br>
            <a:r>
              <a:rPr lang="es-MX" sz="7200" dirty="0" smtClean="0">
                <a:solidFill>
                  <a:schemeClr val="accent5">
                    <a:lumMod val="50000"/>
                  </a:schemeClr>
                </a:solidFill>
              </a:rPr>
              <a:t>INSTRUCTIVO DEL CATÁLOGO DE CUENTAS </a:t>
            </a:r>
            <a:endParaRPr lang="es-MX" sz="7200" dirty="0">
              <a:solidFill>
                <a:schemeClr val="accent5">
                  <a:lumMod val="50000"/>
                </a:schemeClr>
              </a:solidFill>
            </a:endParaRPr>
          </a:p>
        </p:txBody>
      </p:sp>
      <p:sp>
        <p:nvSpPr>
          <p:cNvPr id="2" name="Marcador de número de diapositiva 1"/>
          <p:cNvSpPr>
            <a:spLocks noGrp="1"/>
          </p:cNvSpPr>
          <p:nvPr>
            <p:ph type="sldNum" sz="quarter" idx="12"/>
          </p:nvPr>
        </p:nvSpPr>
        <p:spPr/>
        <p:txBody>
          <a:bodyPr/>
          <a:lstStyle/>
          <a:p>
            <a:fld id="{A01023F2-9450-496F-8528-D9751F895986}" type="slidenum">
              <a:rPr lang="es-MX" smtClean="0"/>
              <a:pPr/>
              <a:t>22</a:t>
            </a:fld>
            <a:endParaRPr lang="es-MX"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22114"/>
          </a:xfrm>
        </p:spPr>
        <p:txBody>
          <a:bodyPr>
            <a:normAutofit fontScale="90000"/>
          </a:bodyPr>
          <a:lstStyle/>
          <a:p>
            <a:r>
              <a:rPr lang="es-MX" dirty="0" smtClean="0"/>
              <a:t/>
            </a:r>
            <a:br>
              <a:rPr lang="es-MX" dirty="0" smtClean="0"/>
            </a:br>
            <a:r>
              <a:rPr lang="es-MX" dirty="0" smtClean="0"/>
              <a:t> </a:t>
            </a:r>
            <a:r>
              <a:rPr lang="es-MX" sz="3600" dirty="0" smtClean="0">
                <a:solidFill>
                  <a:srgbClr val="0066FF"/>
                </a:solidFill>
              </a:rPr>
              <a:t>CONCEPTO</a:t>
            </a:r>
            <a:r>
              <a:rPr lang="es-MX" dirty="0" smtClean="0"/>
              <a:t/>
            </a:r>
            <a:br>
              <a:rPr lang="es-MX" dirty="0" smtClean="0"/>
            </a:br>
            <a:endParaRPr lang="es-MX" dirty="0"/>
          </a:p>
        </p:txBody>
      </p:sp>
      <p:sp>
        <p:nvSpPr>
          <p:cNvPr id="4" name="3 Esquina doblada"/>
          <p:cNvSpPr/>
          <p:nvPr/>
        </p:nvSpPr>
        <p:spPr>
          <a:xfrm>
            <a:off x="2771800" y="2060848"/>
            <a:ext cx="3600400" cy="3816424"/>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El instructivo de cuentas es un documento en el que refleja el nombre de la cuenta, explica detalladamente concepto, los motivos porque se carga (</a:t>
            </a:r>
            <a:r>
              <a:rPr lang="es-MX" dirty="0" smtClean="0"/>
              <a:t>débito</a:t>
            </a:r>
            <a:r>
              <a:rPr lang="es-MX" dirty="0" smtClean="0"/>
              <a:t>) o se abona (crédito) y el tipo de saldo, tomando todos estos aspectos para un mejor funcionamiento del sistema de información contable.</a:t>
            </a:r>
          </a:p>
        </p:txBody>
      </p:sp>
      <p:sp>
        <p:nvSpPr>
          <p:cNvPr id="3" name="Marcador de número de diapositiva 2"/>
          <p:cNvSpPr>
            <a:spLocks noGrp="1"/>
          </p:cNvSpPr>
          <p:nvPr>
            <p:ph type="sldNum" sz="quarter" idx="12"/>
          </p:nvPr>
        </p:nvSpPr>
        <p:spPr/>
        <p:txBody>
          <a:bodyPr/>
          <a:lstStyle/>
          <a:p>
            <a:fld id="{A01023F2-9450-496F-8528-D9751F895986}" type="slidenum">
              <a:rPr lang="es-MX" smtClean="0"/>
              <a:pPr/>
              <a:t>23</a:t>
            </a:fld>
            <a:endParaRPr lang="es-MX" dirty="0"/>
          </a:p>
        </p:txBody>
      </p:sp>
    </p:spTree>
    <p:extLst>
      <p:ext uri="{BB962C8B-B14F-4D97-AF65-F5344CB8AC3E}">
        <p14:creationId xmlns:p14="http://schemas.microsoft.com/office/powerpoint/2010/main" val="8657555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RUBROS QUE DEBE DE CUBRIR </a:t>
            </a:r>
            <a:endParaRPr lang="es-MX" dirty="0"/>
          </a:p>
        </p:txBody>
      </p:sp>
      <p:sp>
        <p:nvSpPr>
          <p:cNvPr id="4" name="3 Cubo"/>
          <p:cNvSpPr/>
          <p:nvPr/>
        </p:nvSpPr>
        <p:spPr>
          <a:xfrm>
            <a:off x="2627784" y="2132856"/>
            <a:ext cx="4824536" cy="3816424"/>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Wingdings" pitchFamily="2" charset="2"/>
              <a:buChar char="§"/>
            </a:pPr>
            <a:r>
              <a:rPr lang="es-MX" sz="2400" dirty="0" smtClean="0"/>
              <a:t>Descripción </a:t>
            </a:r>
          </a:p>
          <a:p>
            <a:pPr algn="ctr">
              <a:buFont typeface="Wingdings" pitchFamily="2" charset="2"/>
              <a:buChar char="§"/>
            </a:pPr>
            <a:r>
              <a:rPr lang="es-MX" sz="2400" dirty="0" smtClean="0"/>
              <a:t>Cuenta</a:t>
            </a:r>
          </a:p>
          <a:p>
            <a:pPr algn="ctr">
              <a:buFont typeface="Wingdings" pitchFamily="2" charset="2"/>
              <a:buChar char="§"/>
            </a:pPr>
            <a:r>
              <a:rPr lang="es-MX" sz="2400" dirty="0" smtClean="0"/>
              <a:t>Concepto</a:t>
            </a:r>
          </a:p>
          <a:p>
            <a:pPr algn="ctr">
              <a:buFont typeface="Wingdings" pitchFamily="2" charset="2"/>
              <a:buChar char="§"/>
            </a:pPr>
            <a:r>
              <a:rPr lang="es-MX" sz="2400" dirty="0" smtClean="0"/>
              <a:t>Débitos</a:t>
            </a:r>
          </a:p>
          <a:p>
            <a:pPr algn="ctr">
              <a:buFont typeface="Wingdings" pitchFamily="2" charset="2"/>
              <a:buChar char="§"/>
            </a:pPr>
            <a:r>
              <a:rPr lang="es-MX" sz="2400" dirty="0" smtClean="0"/>
              <a:t> Créditos</a:t>
            </a:r>
          </a:p>
          <a:p>
            <a:pPr algn="ctr">
              <a:buFont typeface="Wingdings" pitchFamily="2" charset="2"/>
              <a:buChar char="§"/>
            </a:pPr>
            <a:r>
              <a:rPr lang="es-MX" sz="2400" dirty="0" smtClean="0"/>
              <a:t> Tipo de Saldo</a:t>
            </a:r>
          </a:p>
          <a:p>
            <a:pPr algn="ctr">
              <a:buFont typeface="Wingdings" pitchFamily="2" charset="2"/>
              <a:buChar char="§"/>
            </a:pPr>
            <a:r>
              <a:rPr lang="es-MX" sz="2400" dirty="0" smtClean="0"/>
              <a:t>Características</a:t>
            </a:r>
            <a:endParaRPr lang="es-MX" sz="2400" dirty="0"/>
          </a:p>
        </p:txBody>
      </p:sp>
      <p:sp>
        <p:nvSpPr>
          <p:cNvPr id="3" name="Marcador de número de diapositiva 2"/>
          <p:cNvSpPr>
            <a:spLocks noGrp="1"/>
          </p:cNvSpPr>
          <p:nvPr>
            <p:ph type="sldNum" sz="quarter" idx="12"/>
          </p:nvPr>
        </p:nvSpPr>
        <p:spPr/>
        <p:txBody>
          <a:bodyPr/>
          <a:lstStyle/>
          <a:p>
            <a:fld id="{A01023F2-9450-496F-8528-D9751F895986}" type="slidenum">
              <a:rPr lang="es-MX" smtClean="0"/>
              <a:pPr/>
              <a:t>24</a:t>
            </a:fld>
            <a:endParaRPr lang="es-MX" dirty="0"/>
          </a:p>
        </p:txBody>
      </p:sp>
    </p:spTree>
    <p:extLst>
      <p:ext uri="{BB962C8B-B14F-4D97-AF65-F5344CB8AC3E}">
        <p14:creationId xmlns:p14="http://schemas.microsoft.com/office/powerpoint/2010/main" val="38009591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FF00FF"/>
                </a:solidFill>
              </a:rPr>
              <a:t>¿Sabías qué?...</a:t>
            </a:r>
            <a:endParaRPr lang="es-MX" dirty="0">
              <a:solidFill>
                <a:srgbClr val="FF00FF"/>
              </a:solidFill>
            </a:endParaRPr>
          </a:p>
        </p:txBody>
      </p:sp>
      <p:sp>
        <p:nvSpPr>
          <p:cNvPr id="5" name="4 Documento"/>
          <p:cNvSpPr/>
          <p:nvPr/>
        </p:nvSpPr>
        <p:spPr>
          <a:xfrm>
            <a:off x="1115616" y="1988840"/>
            <a:ext cx="6624736" cy="4320480"/>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arenR"/>
            </a:pPr>
            <a:r>
              <a:rPr lang="es-MX" dirty="0" smtClean="0"/>
              <a:t>Cuenta con instrucciones establecidas de uso y manejo.</a:t>
            </a:r>
          </a:p>
          <a:p>
            <a:pPr marL="342900" indent="-342900">
              <a:buFont typeface="+mj-lt"/>
              <a:buAutoNum type="arabicParenR"/>
            </a:pPr>
            <a:endParaRPr lang="es-MX" dirty="0" smtClean="0"/>
          </a:p>
          <a:p>
            <a:pPr marL="342900" indent="-342900">
              <a:buFont typeface="+mj-lt"/>
              <a:buAutoNum type="arabicParenR"/>
            </a:pPr>
            <a:r>
              <a:rPr lang="es-MX" dirty="0" smtClean="0"/>
              <a:t>Estar debidamente formulado con la actividad de la empresa correspondiente.</a:t>
            </a:r>
          </a:p>
          <a:p>
            <a:pPr marL="342900" indent="-342900">
              <a:buFont typeface="+mj-lt"/>
              <a:buAutoNum type="arabicParenR"/>
            </a:pPr>
            <a:endParaRPr lang="es-MX" dirty="0" smtClean="0"/>
          </a:p>
          <a:p>
            <a:pPr marL="342900" indent="-342900">
              <a:buFont typeface="+mj-lt"/>
              <a:buAutoNum type="arabicParenR"/>
            </a:pPr>
            <a:r>
              <a:rPr lang="es-MX" dirty="0" smtClean="0"/>
              <a:t>Tener un proceso continuo de revisión y actualización.</a:t>
            </a:r>
          </a:p>
          <a:p>
            <a:pPr marL="342900" indent="-342900">
              <a:buFont typeface="+mj-lt"/>
              <a:buAutoNum type="arabicParenR"/>
            </a:pPr>
            <a:endParaRPr lang="es-MX" dirty="0" smtClean="0"/>
          </a:p>
          <a:p>
            <a:pPr marL="342900" indent="-342900">
              <a:buFont typeface="+mj-lt"/>
              <a:buAutoNum type="arabicParenR"/>
            </a:pPr>
            <a:r>
              <a:rPr lang="es-MX" dirty="0" smtClean="0"/>
              <a:t>Redacción simple, corta y comprensible.</a:t>
            </a:r>
          </a:p>
          <a:p>
            <a:pPr marL="342900" indent="-342900">
              <a:buFont typeface="+mj-lt"/>
              <a:buAutoNum type="arabicParenR"/>
            </a:pPr>
            <a:endParaRPr lang="es-MX" dirty="0" smtClean="0"/>
          </a:p>
          <a:p>
            <a:pPr marL="342900" indent="-342900">
              <a:buFont typeface="+mj-lt"/>
              <a:buAutoNum type="arabicParenR"/>
            </a:pPr>
            <a:r>
              <a:rPr lang="es-MX" dirty="0" smtClean="0"/>
              <a:t>Tiene siempre un mayor número de páginas que el catálogo de cuentas.</a:t>
            </a:r>
          </a:p>
        </p:txBody>
      </p:sp>
      <p:sp>
        <p:nvSpPr>
          <p:cNvPr id="3" name="Marcador de número de diapositiva 2"/>
          <p:cNvSpPr>
            <a:spLocks noGrp="1"/>
          </p:cNvSpPr>
          <p:nvPr>
            <p:ph type="sldNum" sz="quarter" idx="12"/>
          </p:nvPr>
        </p:nvSpPr>
        <p:spPr/>
        <p:txBody>
          <a:bodyPr/>
          <a:lstStyle/>
          <a:p>
            <a:fld id="{A01023F2-9450-496F-8528-D9751F895986}" type="slidenum">
              <a:rPr lang="es-MX" smtClean="0"/>
              <a:pPr/>
              <a:t>25</a:t>
            </a:fld>
            <a:endParaRPr lang="es-MX" dirty="0"/>
          </a:p>
        </p:txBody>
      </p:sp>
    </p:spTree>
    <p:extLst>
      <p:ext uri="{BB962C8B-B14F-4D97-AF65-F5344CB8AC3E}">
        <p14:creationId xmlns:p14="http://schemas.microsoft.com/office/powerpoint/2010/main" val="15724464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endParaRPr lang="es-MX" dirty="0" smtClean="0"/>
          </a:p>
          <a:p>
            <a:endParaRPr lang="es-MX" dirty="0"/>
          </a:p>
        </p:txBody>
      </p:sp>
      <p:sp>
        <p:nvSpPr>
          <p:cNvPr id="2" name="1 Título"/>
          <p:cNvSpPr>
            <a:spLocks noGrp="1"/>
          </p:cNvSpPr>
          <p:nvPr>
            <p:ph type="title"/>
          </p:nvPr>
        </p:nvSpPr>
        <p:spPr/>
        <p:txBody>
          <a:bodyPr/>
          <a:lstStyle/>
          <a:p>
            <a:r>
              <a:rPr lang="es-MX" dirty="0" smtClean="0">
                <a:solidFill>
                  <a:srgbClr val="FFC000"/>
                </a:solidFill>
              </a:rPr>
              <a:t>Propósito</a:t>
            </a:r>
            <a:endParaRPr lang="es-MX" dirty="0">
              <a:solidFill>
                <a:srgbClr val="FFC000"/>
              </a:solidFill>
            </a:endParaRPr>
          </a:p>
        </p:txBody>
      </p:sp>
      <p:sp>
        <p:nvSpPr>
          <p:cNvPr id="4" name="3 Pergamino horizontal"/>
          <p:cNvSpPr/>
          <p:nvPr/>
        </p:nvSpPr>
        <p:spPr>
          <a:xfrm>
            <a:off x="1331640" y="2132856"/>
            <a:ext cx="6408712" cy="3816424"/>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smtClean="0"/>
              <a:t>Tiene como propósito de ser útil, principalmente a los usuarios que se encargan del registro diario de las operaciones, de manera selectiva se presenta la mecánica del registro que se debe seguir para contabilizar las operaciones.</a:t>
            </a:r>
          </a:p>
        </p:txBody>
      </p:sp>
      <p:sp>
        <p:nvSpPr>
          <p:cNvPr id="5" name="Marcador de número de diapositiva 4"/>
          <p:cNvSpPr>
            <a:spLocks noGrp="1"/>
          </p:cNvSpPr>
          <p:nvPr>
            <p:ph type="sldNum" sz="quarter" idx="12"/>
          </p:nvPr>
        </p:nvSpPr>
        <p:spPr/>
        <p:txBody>
          <a:bodyPr/>
          <a:lstStyle/>
          <a:p>
            <a:fld id="{A01023F2-9450-496F-8528-D9751F895986}" type="slidenum">
              <a:rPr lang="es-MX" smtClean="0"/>
              <a:pPr/>
              <a:t>26</a:t>
            </a:fld>
            <a:endParaRPr lang="es-MX" dirty="0"/>
          </a:p>
        </p:txBody>
      </p:sp>
    </p:spTree>
    <p:extLst>
      <p:ext uri="{BB962C8B-B14F-4D97-AF65-F5344CB8AC3E}">
        <p14:creationId xmlns:p14="http://schemas.microsoft.com/office/powerpoint/2010/main" val="32190321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B050"/>
                </a:solidFill>
              </a:rPr>
              <a:t>finalidad</a:t>
            </a:r>
            <a:endParaRPr lang="es-MX" dirty="0">
              <a:solidFill>
                <a:srgbClr val="00B050"/>
              </a:solidFill>
            </a:endParaRPr>
          </a:p>
        </p:txBody>
      </p:sp>
      <p:sp>
        <p:nvSpPr>
          <p:cNvPr id="4" name="3 Pergamino horizontal"/>
          <p:cNvSpPr/>
          <p:nvPr/>
        </p:nvSpPr>
        <p:spPr>
          <a:xfrm>
            <a:off x="1331640" y="2132856"/>
            <a:ext cx="6408712" cy="3816424"/>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000" dirty="0" smtClean="0"/>
              <a:t>Este documento tiene como finalidad explicar claramente los conceptos y usos de cada cuenta contable aplicando los Principios y Prácticas de la Contabilidad Generalmente Aceptados, así como, las normas, políticas y procedimientos de la empresa y de regulación y administración tributaria del país. </a:t>
            </a:r>
          </a:p>
        </p:txBody>
      </p:sp>
      <p:sp>
        <p:nvSpPr>
          <p:cNvPr id="3" name="Marcador de número de diapositiva 2"/>
          <p:cNvSpPr>
            <a:spLocks noGrp="1"/>
          </p:cNvSpPr>
          <p:nvPr>
            <p:ph type="sldNum" sz="quarter" idx="12"/>
          </p:nvPr>
        </p:nvSpPr>
        <p:spPr/>
        <p:txBody>
          <a:bodyPr/>
          <a:lstStyle/>
          <a:p>
            <a:fld id="{A01023F2-9450-496F-8528-D9751F895986}" type="slidenum">
              <a:rPr lang="es-MX" smtClean="0"/>
              <a:pPr/>
              <a:t>27</a:t>
            </a:fld>
            <a:endParaRPr lang="es-MX" dirty="0"/>
          </a:p>
        </p:txBody>
      </p:sp>
    </p:spTree>
    <p:extLst>
      <p:ext uri="{BB962C8B-B14F-4D97-AF65-F5344CB8AC3E}">
        <p14:creationId xmlns:p14="http://schemas.microsoft.com/office/powerpoint/2010/main" val="11375004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algn="just"/>
            <a:r>
              <a:rPr lang="es-MX" dirty="0" smtClean="0"/>
              <a:t>Estudiaremos las distintas cuentas que integran la contabilidad de una entidad comercial y de servicios.</a:t>
            </a:r>
          </a:p>
          <a:p>
            <a:pPr algn="just"/>
            <a:endParaRPr lang="es-MX" dirty="0"/>
          </a:p>
          <a:p>
            <a:pPr algn="just"/>
            <a:r>
              <a:rPr lang="es-MX" dirty="0" smtClean="0"/>
              <a:t>Para llevar a cabo este instructivo es necesario recordar las reglas del cargo y del abono expuestas anteriormente, dado que para lograr un pleno entendimiento, comprensión y aprendizaje de las cuentas es requisito indispensable dominarlas a la perfección.</a:t>
            </a:r>
          </a:p>
          <a:p>
            <a:pPr algn="just"/>
            <a:endParaRPr lang="es-MX" dirty="0"/>
          </a:p>
          <a:p>
            <a:pPr algn="just"/>
            <a:r>
              <a:rPr lang="es-MX" dirty="0" smtClean="0"/>
              <a:t>Al principio mostraremos un esquema que represente el activo, el pasivo y el capital con sus cargos y abonos, sus aumentos y disminuciones, la naturaleza de su saldo y su presentación en los estados financieros.</a:t>
            </a:r>
          </a:p>
          <a:p>
            <a:endParaRPr lang="es-MX" dirty="0"/>
          </a:p>
          <a:p>
            <a:endParaRPr lang="es-MX" dirty="0"/>
          </a:p>
        </p:txBody>
      </p:sp>
      <p:sp>
        <p:nvSpPr>
          <p:cNvPr id="3" name="Marcador de número de diapositiva 2"/>
          <p:cNvSpPr>
            <a:spLocks noGrp="1"/>
          </p:cNvSpPr>
          <p:nvPr>
            <p:ph type="sldNum" sz="quarter" idx="12"/>
          </p:nvPr>
        </p:nvSpPr>
        <p:spPr/>
        <p:txBody>
          <a:bodyPr/>
          <a:lstStyle/>
          <a:p>
            <a:fld id="{A01023F2-9450-496F-8528-D9751F895986}" type="slidenum">
              <a:rPr lang="es-MX" smtClean="0"/>
              <a:pPr/>
              <a:t>28</a:t>
            </a:fld>
            <a:endParaRPr lang="es-MX" dirty="0"/>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21208793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instructivo.png"/>
          <p:cNvPicPr>
            <a:picLocks noGrp="1" noChangeAspect="1"/>
          </p:cNvPicPr>
          <p:nvPr>
            <p:ph type="pic" idx="4294967295"/>
          </p:nvPr>
        </p:nvPicPr>
        <p:blipFill>
          <a:blip r:embed="rId2" cstate="print"/>
          <a:srcRect t="18748" b="18451"/>
          <a:stretch>
            <a:fillRect/>
          </a:stretch>
        </p:blipFill>
        <p:spPr>
          <a:xfrm>
            <a:off x="971600" y="332656"/>
            <a:ext cx="6588224" cy="6192688"/>
          </a:xfrm>
        </p:spPr>
      </p:pic>
      <p:sp>
        <p:nvSpPr>
          <p:cNvPr id="2" name="Marcador de número de diapositiva 1"/>
          <p:cNvSpPr>
            <a:spLocks noGrp="1"/>
          </p:cNvSpPr>
          <p:nvPr>
            <p:ph type="sldNum" sz="quarter" idx="12"/>
          </p:nvPr>
        </p:nvSpPr>
        <p:spPr/>
        <p:txBody>
          <a:bodyPr/>
          <a:lstStyle/>
          <a:p>
            <a:fld id="{A01023F2-9450-496F-8528-D9751F895986}" type="slidenum">
              <a:rPr lang="es-MX" smtClean="0"/>
              <a:pPr/>
              <a:t>29</a:t>
            </a:fld>
            <a:endParaRPr lang="es-MX" dirty="0"/>
          </a:p>
        </p:txBody>
      </p:sp>
    </p:spTree>
    <p:extLst>
      <p:ext uri="{BB962C8B-B14F-4D97-AF65-F5344CB8AC3E}">
        <p14:creationId xmlns:p14="http://schemas.microsoft.com/office/powerpoint/2010/main" val="3188250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381000" y="355847"/>
            <a:ext cx="8381260" cy="1054394"/>
          </a:xfrm>
          <a:prstGeom prst="rect">
            <a:avLst/>
          </a:prstGeom>
        </p:spPr>
        <p:txBody>
          <a:bodyPr/>
          <a:lst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a:lstStyle>
          <a:p>
            <a:endParaRPr lang="es-MX" dirty="0" smtClean="0"/>
          </a:p>
          <a:p>
            <a:endParaRPr lang="es-MX" dirty="0"/>
          </a:p>
          <a:p>
            <a:endParaRPr lang="es-MX" dirty="0" smtClean="0"/>
          </a:p>
          <a:p>
            <a:endParaRPr lang="es-MX" dirty="0"/>
          </a:p>
          <a:p>
            <a:endParaRPr lang="es-MX" dirty="0" smtClean="0"/>
          </a:p>
          <a:p>
            <a:r>
              <a:rPr lang="es-MX" sz="5400" dirty="0" smtClean="0">
                <a:solidFill>
                  <a:schemeClr val="accent1"/>
                </a:solidFill>
              </a:rPr>
              <a:t>¿Qué es LA CUENTA?</a:t>
            </a:r>
            <a:endParaRPr lang="es-MX" sz="5400" dirty="0">
              <a:solidFill>
                <a:schemeClr val="accent1"/>
              </a:solidFill>
            </a:endParaRPr>
          </a:p>
        </p:txBody>
      </p:sp>
      <p:sp>
        <p:nvSpPr>
          <p:cNvPr id="2" name="Marcador de número de diapositiva 1"/>
          <p:cNvSpPr>
            <a:spLocks noGrp="1"/>
          </p:cNvSpPr>
          <p:nvPr>
            <p:ph type="sldNum" sz="quarter" idx="12"/>
          </p:nvPr>
        </p:nvSpPr>
        <p:spPr/>
        <p:txBody>
          <a:bodyPr/>
          <a:lstStyle/>
          <a:p>
            <a:fld id="{A01023F2-9450-496F-8528-D9751F895986}" type="slidenum">
              <a:rPr lang="es-MX" smtClean="0"/>
              <a:pPr/>
              <a:t>3</a:t>
            </a:fld>
            <a:endParaRPr lang="es-MX" dirty="0"/>
          </a:p>
        </p:txBody>
      </p:sp>
    </p:spTree>
    <p:extLst>
      <p:ext uri="{BB962C8B-B14F-4D97-AF65-F5344CB8AC3E}">
        <p14:creationId xmlns:p14="http://schemas.microsoft.com/office/powerpoint/2010/main" val="12672991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idx="4294967295"/>
          </p:nvPr>
        </p:nvSpPr>
        <p:spPr>
          <a:xfrm>
            <a:off x="179512" y="2276872"/>
            <a:ext cx="8382000" cy="1054100"/>
          </a:xfrm>
        </p:spPr>
        <p:txBody>
          <a:bodyPr/>
          <a:lstStyle/>
          <a:p>
            <a:r>
              <a:rPr lang="es-MX" sz="7200" dirty="0" smtClean="0">
                <a:solidFill>
                  <a:schemeClr val="accent5">
                    <a:lumMod val="50000"/>
                  </a:schemeClr>
                </a:solidFill>
              </a:rPr>
              <a:t/>
            </a:r>
            <a:br>
              <a:rPr lang="es-MX" sz="7200" dirty="0" smtClean="0">
                <a:solidFill>
                  <a:schemeClr val="accent5">
                    <a:lumMod val="50000"/>
                  </a:schemeClr>
                </a:solidFill>
              </a:rPr>
            </a:br>
            <a:r>
              <a:rPr lang="es-MX" sz="7200" dirty="0" smtClean="0">
                <a:solidFill>
                  <a:schemeClr val="accent5">
                    <a:lumMod val="50000"/>
                  </a:schemeClr>
                </a:solidFill>
              </a:rPr>
              <a:t>GUÍA DE</a:t>
            </a:r>
            <a:br>
              <a:rPr lang="es-MX" sz="7200" dirty="0" smtClean="0">
                <a:solidFill>
                  <a:schemeClr val="accent5">
                    <a:lumMod val="50000"/>
                  </a:schemeClr>
                </a:solidFill>
              </a:rPr>
            </a:br>
            <a:r>
              <a:rPr lang="es-MX" sz="7200" dirty="0" smtClean="0">
                <a:solidFill>
                  <a:schemeClr val="accent5">
                    <a:lumMod val="50000"/>
                  </a:schemeClr>
                </a:solidFill>
              </a:rPr>
              <a:t>contabILIZACIÓN</a:t>
            </a:r>
            <a:endParaRPr lang="es-MX" sz="7200" dirty="0">
              <a:solidFill>
                <a:schemeClr val="accent5">
                  <a:lumMod val="50000"/>
                </a:schemeClr>
              </a:solidFill>
            </a:endParaRPr>
          </a:p>
        </p:txBody>
      </p:sp>
      <p:sp>
        <p:nvSpPr>
          <p:cNvPr id="2" name="Marcador de número de diapositiva 1"/>
          <p:cNvSpPr>
            <a:spLocks noGrp="1"/>
          </p:cNvSpPr>
          <p:nvPr>
            <p:ph type="sldNum" sz="quarter" idx="12"/>
          </p:nvPr>
        </p:nvSpPr>
        <p:spPr/>
        <p:txBody>
          <a:bodyPr/>
          <a:lstStyle/>
          <a:p>
            <a:fld id="{A01023F2-9450-496F-8528-D9751F895986}" type="slidenum">
              <a:rPr lang="es-MX" smtClean="0"/>
              <a:pPr/>
              <a:t>30</a:t>
            </a:fld>
            <a:endParaRPr lang="es-MX"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t>También llamado manual contable.</a:t>
            </a:r>
          </a:p>
          <a:p>
            <a:pPr algn="just"/>
            <a:r>
              <a:rPr lang="es-MX" dirty="0" smtClean="0"/>
              <a:t>Sirve para registrar transacciones contables.</a:t>
            </a:r>
          </a:p>
          <a:p>
            <a:pPr algn="just"/>
            <a:r>
              <a:rPr lang="es-MX" dirty="0" smtClean="0"/>
              <a:t>Complementa la estructura del sistema de contabilidad. </a:t>
            </a:r>
          </a:p>
        </p:txBody>
      </p:sp>
      <p:sp>
        <p:nvSpPr>
          <p:cNvPr id="2" name="1 Título"/>
          <p:cNvSpPr>
            <a:spLocks noGrp="1"/>
          </p:cNvSpPr>
          <p:nvPr>
            <p:ph type="title"/>
          </p:nvPr>
        </p:nvSpPr>
        <p:spPr/>
        <p:txBody>
          <a:bodyPr/>
          <a:lstStyle/>
          <a:p>
            <a:r>
              <a:rPr lang="es-MX" dirty="0" smtClean="0"/>
              <a:t>GUÍA DE CONTABILIZACIÓN</a:t>
            </a:r>
            <a:endParaRPr lang="es-MX" dirty="0"/>
          </a:p>
        </p:txBody>
      </p:sp>
      <p:pic>
        <p:nvPicPr>
          <p:cNvPr id="4" name="3 Imagen" descr="image005.jpg"/>
          <p:cNvPicPr>
            <a:picLocks noChangeAspect="1"/>
          </p:cNvPicPr>
          <p:nvPr/>
        </p:nvPicPr>
        <p:blipFill>
          <a:blip r:embed="rId2" cstate="print"/>
          <a:stretch>
            <a:fillRect/>
          </a:stretch>
        </p:blipFill>
        <p:spPr>
          <a:xfrm>
            <a:off x="3214678" y="3214686"/>
            <a:ext cx="5600700" cy="3467100"/>
          </a:xfrm>
          <a:prstGeom prst="rect">
            <a:avLst/>
          </a:prstGeom>
        </p:spPr>
      </p:pic>
      <p:sp>
        <p:nvSpPr>
          <p:cNvPr id="5" name="Marcador de número de diapositiva 4"/>
          <p:cNvSpPr>
            <a:spLocks noGrp="1"/>
          </p:cNvSpPr>
          <p:nvPr>
            <p:ph type="sldNum" sz="quarter" idx="12"/>
          </p:nvPr>
        </p:nvSpPr>
        <p:spPr/>
        <p:txBody>
          <a:bodyPr/>
          <a:lstStyle/>
          <a:p>
            <a:fld id="{A01023F2-9450-496F-8528-D9751F895986}" type="slidenum">
              <a:rPr lang="es-MX" smtClean="0"/>
              <a:pPr/>
              <a:t>31</a:t>
            </a:fld>
            <a:endParaRPr lang="es-MX" dirty="0"/>
          </a:p>
        </p:txBody>
      </p:sp>
    </p:spTree>
    <p:extLst>
      <p:ext uri="{BB962C8B-B14F-4D97-AF65-F5344CB8AC3E}">
        <p14:creationId xmlns:p14="http://schemas.microsoft.com/office/powerpoint/2010/main" val="27640216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45720" indent="0" algn="just">
              <a:buNone/>
            </a:pPr>
            <a:endParaRPr lang="es-MX" dirty="0"/>
          </a:p>
        </p:txBody>
      </p:sp>
      <p:sp>
        <p:nvSpPr>
          <p:cNvPr id="2" name="1 Título"/>
          <p:cNvSpPr>
            <a:spLocks noGrp="1"/>
          </p:cNvSpPr>
          <p:nvPr>
            <p:ph type="title"/>
          </p:nvPr>
        </p:nvSpPr>
        <p:spPr/>
        <p:txBody>
          <a:bodyPr/>
          <a:lstStyle/>
          <a:p>
            <a:r>
              <a:rPr lang="es-MX" dirty="0" smtClean="0"/>
              <a:t>Guía de contabilización</a:t>
            </a:r>
            <a:endParaRPr lang="es-MX" dirty="0"/>
          </a:p>
        </p:txBody>
      </p:sp>
      <p:sp>
        <p:nvSpPr>
          <p:cNvPr id="4" name="3 Esquina doblada"/>
          <p:cNvSpPr/>
          <p:nvPr/>
        </p:nvSpPr>
        <p:spPr>
          <a:xfrm>
            <a:off x="2784745" y="2060848"/>
            <a:ext cx="3600400" cy="3528392"/>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solidFill>
                  <a:srgbClr val="660066"/>
                </a:solidFill>
              </a:rPr>
              <a:t>Es un documento independiente en donde se describe en forma detallada el tipo de transacciones que se debe registrar en cada una de ellas así como los documentos que dan soporte a las transacciones. </a:t>
            </a:r>
            <a:endParaRPr lang="es-MX" dirty="0">
              <a:solidFill>
                <a:srgbClr val="660066"/>
              </a:solidFill>
            </a:endParaRPr>
          </a:p>
        </p:txBody>
      </p:sp>
      <p:sp>
        <p:nvSpPr>
          <p:cNvPr id="5" name="Marcador de número de diapositiva 4"/>
          <p:cNvSpPr>
            <a:spLocks noGrp="1"/>
          </p:cNvSpPr>
          <p:nvPr>
            <p:ph type="sldNum" sz="quarter" idx="12"/>
          </p:nvPr>
        </p:nvSpPr>
        <p:spPr/>
        <p:txBody>
          <a:bodyPr/>
          <a:lstStyle/>
          <a:p>
            <a:fld id="{A01023F2-9450-496F-8528-D9751F895986}" type="slidenum">
              <a:rPr lang="es-MX" smtClean="0"/>
              <a:pPr/>
              <a:t>32</a:t>
            </a:fld>
            <a:endParaRPr lang="es-MX" dirty="0"/>
          </a:p>
        </p:txBody>
      </p:sp>
    </p:spTree>
    <p:extLst>
      <p:ext uri="{BB962C8B-B14F-4D97-AF65-F5344CB8AC3E}">
        <p14:creationId xmlns:p14="http://schemas.microsoft.com/office/powerpoint/2010/main" val="35714822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algn="just"/>
            <a:r>
              <a:rPr lang="es-MX" dirty="0" smtClean="0"/>
              <a:t>Este manual sirve de referencia al registrar las transacciones contables. Mediante el catálogo de cuentas y del manual o guía contabilizadora puede lograrse una excelente visión del sistema contable y determinar cómo deben registrarse las transacciones.</a:t>
            </a:r>
          </a:p>
          <a:p>
            <a:pPr algn="just"/>
            <a:endParaRPr lang="es-MX" dirty="0"/>
          </a:p>
          <a:p>
            <a:pPr algn="just"/>
            <a:r>
              <a:rPr lang="es-MX" dirty="0" smtClean="0"/>
              <a:t>Antes de estudiar la contabilización de las transacciones de negocios, es necesario que el alumno se familiarice con estos conceptos que integran el material básico para el registro de las mismas.</a:t>
            </a:r>
            <a:endParaRPr lang="es-MX" dirty="0"/>
          </a:p>
        </p:txBody>
      </p:sp>
      <p:sp>
        <p:nvSpPr>
          <p:cNvPr id="3" name="Marcador de número de diapositiva 2"/>
          <p:cNvSpPr>
            <a:spLocks noGrp="1"/>
          </p:cNvSpPr>
          <p:nvPr>
            <p:ph type="sldNum" sz="quarter" idx="12"/>
          </p:nvPr>
        </p:nvSpPr>
        <p:spPr/>
        <p:txBody>
          <a:bodyPr/>
          <a:lstStyle/>
          <a:p>
            <a:fld id="{A01023F2-9450-496F-8528-D9751F895986}" type="slidenum">
              <a:rPr lang="es-MX" smtClean="0"/>
              <a:pPr/>
              <a:t>33</a:t>
            </a:fld>
            <a:endParaRPr lang="es-MX" dirty="0"/>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20074908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187624" y="1719071"/>
            <a:ext cx="6696744" cy="4407408"/>
          </a:xfrm>
        </p:spPr>
        <p:txBody>
          <a:bodyPr/>
          <a:lstStyle/>
          <a:p>
            <a:pPr algn="just"/>
            <a:r>
              <a:rPr lang="es-MX" dirty="0" smtClean="0"/>
              <a:t>Cuando existen dudas sobre cual es la cuenta contable correcta que se debe utilizar para proceder al registro de una transacción de negocios, debe consultarse el catálogo de cuentas, el manual contable, o ambos.</a:t>
            </a:r>
          </a:p>
          <a:p>
            <a:pPr algn="just"/>
            <a:endParaRPr lang="es-MX" dirty="0"/>
          </a:p>
          <a:p>
            <a:r>
              <a:rPr lang="es-MX" dirty="0" smtClean="0"/>
              <a:t>Las reglas para el registro contable son la base para comenzar a cuantificar las operaciones de negocios y se fundamentan en la premisa de:</a:t>
            </a:r>
          </a:p>
          <a:p>
            <a:endParaRPr lang="es-MX" dirty="0"/>
          </a:p>
          <a:p>
            <a:pPr marL="45720" indent="0" algn="ctr">
              <a:buNone/>
            </a:pPr>
            <a:r>
              <a:rPr lang="es-MX" sz="2400" dirty="0" smtClean="0"/>
              <a:t>“a todo cargo corresponde un abono”.</a:t>
            </a:r>
            <a:endParaRPr lang="es-MX" sz="2400" dirty="0"/>
          </a:p>
        </p:txBody>
      </p:sp>
      <p:sp>
        <p:nvSpPr>
          <p:cNvPr id="3" name="Marcador de número de diapositiva 2"/>
          <p:cNvSpPr>
            <a:spLocks noGrp="1"/>
          </p:cNvSpPr>
          <p:nvPr>
            <p:ph type="sldNum" sz="quarter" idx="12"/>
          </p:nvPr>
        </p:nvSpPr>
        <p:spPr/>
        <p:txBody>
          <a:bodyPr/>
          <a:lstStyle/>
          <a:p>
            <a:fld id="{A01023F2-9450-496F-8528-D9751F895986}" type="slidenum">
              <a:rPr lang="es-MX" smtClean="0"/>
              <a:pPr/>
              <a:t>34</a:t>
            </a:fld>
            <a:endParaRPr lang="es-MX" dirty="0"/>
          </a:p>
        </p:txBody>
      </p:sp>
      <p:sp>
        <p:nvSpPr>
          <p:cNvPr id="4" name="Título 3"/>
          <p:cNvSpPr>
            <a:spLocks noGrp="1"/>
          </p:cNvSpPr>
          <p:nvPr>
            <p:ph type="title"/>
          </p:nvPr>
        </p:nvSpPr>
        <p:spPr/>
        <p:txBody>
          <a:bodyPr/>
          <a:lstStyle/>
          <a:p>
            <a:pPr algn="r"/>
            <a:r>
              <a:rPr lang="es-MX" dirty="0" smtClean="0"/>
              <a:t>Para saber más…</a:t>
            </a:r>
            <a:endParaRPr lang="es-MX" dirty="0"/>
          </a:p>
        </p:txBody>
      </p:sp>
    </p:spTree>
    <p:extLst>
      <p:ext uri="{BB962C8B-B14F-4D97-AF65-F5344CB8AC3E}">
        <p14:creationId xmlns:p14="http://schemas.microsoft.com/office/powerpoint/2010/main" val="7948848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fontScale="92500"/>
          </a:bodyPr>
          <a:lstStyle/>
          <a:p>
            <a:pPr>
              <a:defRPr/>
            </a:pPr>
            <a:r>
              <a:rPr lang="es-MX" dirty="0">
                <a:latin typeface="Arial Narrow" panose="020B0606020202030204" pitchFamily="34" charset="0"/>
              </a:rPr>
              <a:t>LARA, </a:t>
            </a:r>
            <a:r>
              <a:rPr lang="es-MX" dirty="0" smtClean="0">
                <a:latin typeface="Arial Narrow" panose="020B0606020202030204" pitchFamily="34" charset="0"/>
              </a:rPr>
              <a:t>F. E., LARA, R. L. </a:t>
            </a:r>
            <a:r>
              <a:rPr lang="es-ES" dirty="0">
                <a:latin typeface="Arial Narrow" panose="020B0606020202030204" pitchFamily="34" charset="0"/>
              </a:rPr>
              <a:t>(2010)</a:t>
            </a:r>
            <a:br>
              <a:rPr lang="es-ES" dirty="0">
                <a:latin typeface="Arial Narrow" panose="020B0606020202030204" pitchFamily="34" charset="0"/>
              </a:rPr>
            </a:br>
            <a:r>
              <a:rPr lang="es-MX" i="1" dirty="0">
                <a:solidFill>
                  <a:srgbClr val="00B050"/>
                </a:solidFill>
                <a:latin typeface="Arial Narrow" panose="020B0606020202030204" pitchFamily="34" charset="0"/>
              </a:rPr>
              <a:t>Primer Curso de Contabilidad</a:t>
            </a:r>
            <a:r>
              <a:rPr lang="es-ES" i="1" dirty="0">
                <a:solidFill>
                  <a:srgbClr val="00B050"/>
                </a:solidFill>
                <a:latin typeface="Arial Narrow" panose="020B0606020202030204" pitchFamily="34" charset="0"/>
              </a:rPr>
              <a:t>.</a:t>
            </a:r>
            <a:r>
              <a:rPr lang="es-MX" i="1" dirty="0">
                <a:solidFill>
                  <a:srgbClr val="00B050"/>
                </a:solidFill>
                <a:latin typeface="Arial Narrow" panose="020B0606020202030204" pitchFamily="34" charset="0"/>
              </a:rPr>
              <a:t> </a:t>
            </a:r>
            <a:r>
              <a:rPr lang="es-MX" dirty="0">
                <a:latin typeface="Arial Narrow" panose="020B0606020202030204" pitchFamily="34" charset="0"/>
              </a:rPr>
              <a:t>Editorial Trillas</a:t>
            </a:r>
            <a:r>
              <a:rPr lang="es-ES" dirty="0">
                <a:latin typeface="Arial Narrow" panose="020B0606020202030204" pitchFamily="34" charset="0"/>
              </a:rPr>
              <a:t> </a:t>
            </a:r>
          </a:p>
          <a:p>
            <a:pPr marL="0" indent="0">
              <a:buFont typeface="Arial" panose="020B0604020202020204" pitchFamily="34" charset="0"/>
              <a:buNone/>
              <a:defRPr/>
            </a:pPr>
            <a:endParaRPr lang="es-ES" dirty="0">
              <a:latin typeface="Arial Narrow" panose="020B0606020202030204" pitchFamily="34" charset="0"/>
            </a:endParaRPr>
          </a:p>
          <a:p>
            <a:pPr>
              <a:defRPr/>
            </a:pPr>
            <a:r>
              <a:rPr lang="es-ES" dirty="0">
                <a:latin typeface="Arial Narrow" panose="020B0606020202030204" pitchFamily="34" charset="0"/>
              </a:rPr>
              <a:t>GUAJARDO,  </a:t>
            </a:r>
            <a:r>
              <a:rPr lang="es-ES" dirty="0" smtClean="0">
                <a:latin typeface="Arial Narrow" panose="020B0606020202030204" pitchFamily="34" charset="0"/>
              </a:rPr>
              <a:t>C. G. </a:t>
            </a:r>
            <a:r>
              <a:rPr lang="es-ES" dirty="0">
                <a:latin typeface="Arial Narrow" panose="020B0606020202030204" pitchFamily="34" charset="0"/>
              </a:rPr>
              <a:t>(2010). </a:t>
            </a:r>
            <a:r>
              <a:rPr lang="es-ES" i="1" dirty="0">
                <a:solidFill>
                  <a:srgbClr val="00B0F0"/>
                </a:solidFill>
                <a:latin typeface="Arial Narrow" panose="020B0606020202030204" pitchFamily="34" charset="0"/>
              </a:rPr>
              <a:t>Contabilidad Financiera.</a:t>
            </a:r>
            <a:r>
              <a:rPr lang="es-ES" i="1" dirty="0">
                <a:latin typeface="Arial Narrow" panose="020B0606020202030204" pitchFamily="34" charset="0"/>
              </a:rPr>
              <a:t> </a:t>
            </a:r>
            <a:r>
              <a:rPr lang="es-ES" dirty="0">
                <a:latin typeface="Arial Narrow" panose="020B0606020202030204" pitchFamily="34" charset="0"/>
              </a:rPr>
              <a:t/>
            </a:r>
            <a:br>
              <a:rPr lang="es-ES" dirty="0">
                <a:latin typeface="Arial Narrow" panose="020B0606020202030204" pitchFamily="34" charset="0"/>
              </a:rPr>
            </a:br>
            <a:r>
              <a:rPr lang="es-ES" dirty="0">
                <a:latin typeface="Arial Narrow" panose="020B0606020202030204" pitchFamily="34" charset="0"/>
              </a:rPr>
              <a:t>Editorial Mc. Graw Hill</a:t>
            </a:r>
          </a:p>
          <a:p>
            <a:pPr marL="0" indent="0">
              <a:buFont typeface="Arial" panose="020B0604020202020204" pitchFamily="34" charset="0"/>
              <a:buNone/>
              <a:defRPr/>
            </a:pPr>
            <a:endParaRPr lang="es-ES" dirty="0">
              <a:latin typeface="Arial Narrow" panose="020B0606020202030204" pitchFamily="34" charset="0"/>
            </a:endParaRPr>
          </a:p>
          <a:p>
            <a:pPr>
              <a:defRPr/>
            </a:pPr>
            <a:r>
              <a:rPr lang="es-ES" dirty="0">
                <a:latin typeface="Arial Narrow" panose="020B0606020202030204" pitchFamily="34" charset="0"/>
              </a:rPr>
              <a:t>ROMERO, </a:t>
            </a:r>
            <a:r>
              <a:rPr lang="es-ES" dirty="0" smtClean="0">
                <a:latin typeface="Arial Narrow" panose="020B0606020202030204" pitchFamily="34" charset="0"/>
              </a:rPr>
              <a:t>L. J. </a:t>
            </a:r>
            <a:r>
              <a:rPr lang="es-ES" dirty="0">
                <a:latin typeface="Arial Narrow" panose="020B0606020202030204" pitchFamily="34" charset="0"/>
              </a:rPr>
              <a:t>(2010). </a:t>
            </a:r>
            <a:r>
              <a:rPr lang="es-ES" i="1" dirty="0">
                <a:solidFill>
                  <a:srgbClr val="FF0000"/>
                </a:solidFill>
                <a:latin typeface="Arial Narrow" panose="020B0606020202030204" pitchFamily="34" charset="0"/>
              </a:rPr>
              <a:t>Principios de Contabilidad. </a:t>
            </a:r>
            <a:r>
              <a:rPr lang="es-ES" dirty="0">
                <a:latin typeface="Arial Narrow" panose="020B0606020202030204" pitchFamily="34" charset="0"/>
              </a:rPr>
              <a:t>Editorial Mc. Graw </a:t>
            </a:r>
            <a:r>
              <a:rPr lang="es-ES" dirty="0" smtClean="0">
                <a:latin typeface="Arial Narrow" panose="020B0606020202030204" pitchFamily="34" charset="0"/>
              </a:rPr>
              <a:t>Hill</a:t>
            </a:r>
          </a:p>
          <a:p>
            <a:pPr marL="45720" indent="0">
              <a:buNone/>
              <a:defRPr/>
            </a:pPr>
            <a:endParaRPr lang="es-ES" dirty="0" smtClean="0">
              <a:latin typeface="Arial Narrow" panose="020B0606020202030204" pitchFamily="34" charset="0"/>
            </a:endParaRPr>
          </a:p>
          <a:p>
            <a:r>
              <a:rPr lang="es-MX" dirty="0">
                <a:hlinkClick r:id="rId2"/>
              </a:rPr>
              <a:t>http://proframfranco.blogspot.mx/2012/09/instructivo-del-catalogo-de-cuentas.html</a:t>
            </a:r>
            <a:endParaRPr lang="es-MX" dirty="0"/>
          </a:p>
          <a:p>
            <a:pPr marL="45720" indent="0">
              <a:buNone/>
            </a:pPr>
            <a:endParaRPr lang="es-MX" dirty="0"/>
          </a:p>
          <a:p>
            <a:r>
              <a:rPr lang="es-MX" dirty="0">
                <a:hlinkClick r:id="rId3"/>
              </a:rPr>
              <a:t>http://catalogodecuenta.blogspot.mx/2011/12/3-instructivo-de-cuentas.html</a:t>
            </a:r>
            <a:endParaRPr lang="es-MX" dirty="0"/>
          </a:p>
          <a:p>
            <a:pPr>
              <a:defRPr/>
            </a:pPr>
            <a:endParaRPr lang="es-ES" dirty="0">
              <a:latin typeface="Arial Narrow" panose="020B0606020202030204" pitchFamily="34" charset="0"/>
            </a:endParaRPr>
          </a:p>
          <a:p>
            <a:pPr marL="45720" indent="0">
              <a:buNone/>
            </a:pPr>
            <a:endParaRPr lang="es-MX" dirty="0"/>
          </a:p>
        </p:txBody>
      </p:sp>
      <p:sp>
        <p:nvSpPr>
          <p:cNvPr id="3" name="Título 2"/>
          <p:cNvSpPr>
            <a:spLocks noGrp="1"/>
          </p:cNvSpPr>
          <p:nvPr>
            <p:ph type="title"/>
          </p:nvPr>
        </p:nvSpPr>
        <p:spPr/>
        <p:txBody>
          <a:bodyPr/>
          <a:lstStyle/>
          <a:p>
            <a:r>
              <a:rPr lang="es-MX" dirty="0" smtClean="0"/>
              <a:t>BIBLIOGRAFÍA</a:t>
            </a:r>
            <a:endParaRPr lang="es-MX" dirty="0"/>
          </a:p>
        </p:txBody>
      </p:sp>
      <p:sp>
        <p:nvSpPr>
          <p:cNvPr id="4" name="Marcador de número de diapositiva 3"/>
          <p:cNvSpPr>
            <a:spLocks noGrp="1"/>
          </p:cNvSpPr>
          <p:nvPr>
            <p:ph type="sldNum" sz="quarter" idx="12"/>
          </p:nvPr>
        </p:nvSpPr>
        <p:spPr/>
        <p:txBody>
          <a:bodyPr/>
          <a:lstStyle/>
          <a:p>
            <a:fld id="{A01023F2-9450-496F-8528-D9751F895986}" type="slidenum">
              <a:rPr lang="es-MX" smtClean="0"/>
              <a:pPr/>
              <a:t>35</a:t>
            </a:fld>
            <a:endParaRPr lang="es-MX" dirty="0"/>
          </a:p>
        </p:txBody>
      </p:sp>
    </p:spTree>
    <p:extLst>
      <p:ext uri="{BB962C8B-B14F-4D97-AF65-F5344CB8AC3E}">
        <p14:creationId xmlns:p14="http://schemas.microsoft.com/office/powerpoint/2010/main" val="17701036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87962" y="1988840"/>
            <a:ext cx="5487145" cy="4407408"/>
          </a:xfrm>
        </p:spPr>
        <p:txBody>
          <a:bodyPr>
            <a:normAutofit/>
          </a:bodyPr>
          <a:lstStyle/>
          <a:p>
            <a:pPr algn="just"/>
            <a:r>
              <a:rPr lang="es-MX" dirty="0" smtClean="0"/>
              <a:t>En la Cuenta se registran los aumentos o disminuciones de cada partida.</a:t>
            </a:r>
          </a:p>
          <a:p>
            <a:pPr algn="just"/>
            <a:endParaRPr lang="es-MX" dirty="0"/>
          </a:p>
          <a:p>
            <a:pPr algn="just"/>
            <a:r>
              <a:rPr lang="es-MX" dirty="0" smtClean="0"/>
              <a:t>Estos se provocan por una transacción de negocios.</a:t>
            </a:r>
          </a:p>
          <a:p>
            <a:pPr algn="just"/>
            <a:endParaRPr lang="es-MX" dirty="0" smtClean="0"/>
          </a:p>
          <a:p>
            <a:pPr algn="just"/>
            <a:r>
              <a:rPr lang="es-MX" dirty="0" smtClean="0"/>
              <a:t>Todo sistema contable tiene una cuenta por separado.</a:t>
            </a:r>
          </a:p>
          <a:p>
            <a:pPr algn="just"/>
            <a:endParaRPr lang="es-MX" dirty="0"/>
          </a:p>
          <a:p>
            <a:pPr algn="just"/>
            <a:r>
              <a:rPr lang="es-MX" dirty="0" smtClean="0"/>
              <a:t>Se incluyen Activos, Pasivos y Capital.</a:t>
            </a:r>
          </a:p>
          <a:p>
            <a:pPr algn="just"/>
            <a:endParaRPr lang="es-MX" dirty="0"/>
          </a:p>
        </p:txBody>
      </p:sp>
      <p:sp>
        <p:nvSpPr>
          <p:cNvPr id="2" name="1 Título"/>
          <p:cNvSpPr>
            <a:spLocks noGrp="1"/>
          </p:cNvSpPr>
          <p:nvPr>
            <p:ph type="title"/>
          </p:nvPr>
        </p:nvSpPr>
        <p:spPr/>
        <p:txBody>
          <a:bodyPr/>
          <a:lstStyle/>
          <a:p>
            <a:r>
              <a:rPr lang="es-MX" dirty="0" smtClean="0"/>
              <a:t>LA CUENTA</a:t>
            </a:r>
            <a:endParaRPr lang="es-MX" dirty="0"/>
          </a:p>
        </p:txBody>
      </p:sp>
      <p:sp>
        <p:nvSpPr>
          <p:cNvPr id="4" name="3 Elipse"/>
          <p:cNvSpPr/>
          <p:nvPr/>
        </p:nvSpPr>
        <p:spPr>
          <a:xfrm>
            <a:off x="5868144" y="2780928"/>
            <a:ext cx="3096344" cy="237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Las transacciones de negocios se clasifican en grupos de partidas similares llamadas cuentas.</a:t>
            </a:r>
          </a:p>
        </p:txBody>
      </p:sp>
      <p:sp>
        <p:nvSpPr>
          <p:cNvPr id="5" name="Marcador de número de diapositiva 4"/>
          <p:cNvSpPr>
            <a:spLocks noGrp="1"/>
          </p:cNvSpPr>
          <p:nvPr>
            <p:ph type="sldNum" sz="quarter" idx="12"/>
          </p:nvPr>
        </p:nvSpPr>
        <p:spPr/>
        <p:txBody>
          <a:bodyPr/>
          <a:lstStyle/>
          <a:p>
            <a:fld id="{A01023F2-9450-496F-8528-D9751F895986}" type="slidenum">
              <a:rPr lang="es-MX" smtClean="0"/>
              <a:pPr/>
              <a:t>4</a:t>
            </a:fld>
            <a:endParaRPr lang="es-MX" dirty="0"/>
          </a:p>
        </p:txBody>
      </p:sp>
    </p:spTree>
    <p:extLst>
      <p:ext uri="{BB962C8B-B14F-4D97-AF65-F5344CB8AC3E}">
        <p14:creationId xmlns:p14="http://schemas.microsoft.com/office/powerpoint/2010/main" val="26999467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843808" y="5229200"/>
            <a:ext cx="3187821" cy="1185311"/>
          </a:xfrm>
        </p:spPr>
        <p:txBody>
          <a:bodyPr>
            <a:normAutofit fontScale="25000" lnSpcReduction="20000"/>
          </a:bodyPr>
          <a:lstStyle/>
          <a:p>
            <a:pPr algn="just"/>
            <a:endParaRPr lang="es-MX" dirty="0" smtClean="0"/>
          </a:p>
          <a:p>
            <a:pPr algn="just"/>
            <a:endParaRPr lang="es-MX" dirty="0"/>
          </a:p>
          <a:p>
            <a:endParaRPr lang="es-MX" dirty="0"/>
          </a:p>
          <a:p>
            <a:pPr marL="45720" indent="0">
              <a:buNone/>
            </a:pPr>
            <a:r>
              <a:rPr lang="es-MX" sz="7200" dirty="0" smtClean="0"/>
              <a:t>Activo         $5 000.00</a:t>
            </a:r>
          </a:p>
          <a:p>
            <a:pPr marL="45720" indent="0">
              <a:buNone/>
            </a:pPr>
            <a:r>
              <a:rPr lang="es-MX" sz="7200" dirty="0" smtClean="0"/>
              <a:t>Pasivo         $2 000.00</a:t>
            </a:r>
          </a:p>
          <a:p>
            <a:pPr marL="45720" indent="0">
              <a:buNone/>
            </a:pPr>
            <a:r>
              <a:rPr lang="es-MX" sz="7200" dirty="0" smtClean="0"/>
              <a:t>Capital        $3 000.00</a:t>
            </a:r>
          </a:p>
          <a:p>
            <a:endParaRPr lang="es-MX" dirty="0"/>
          </a:p>
        </p:txBody>
      </p:sp>
      <p:sp>
        <p:nvSpPr>
          <p:cNvPr id="6" name="1 Título"/>
          <p:cNvSpPr>
            <a:spLocks noGrp="1"/>
          </p:cNvSpPr>
          <p:nvPr>
            <p:ph type="title"/>
          </p:nvPr>
        </p:nvSpPr>
        <p:spPr/>
        <p:txBody>
          <a:bodyPr/>
          <a:lstStyle/>
          <a:p>
            <a:r>
              <a:rPr lang="es-MX" dirty="0" smtClean="0"/>
              <a:t>LA CUENTA</a:t>
            </a:r>
            <a:endParaRPr lang="es-MX" dirty="0"/>
          </a:p>
        </p:txBody>
      </p:sp>
      <p:sp>
        <p:nvSpPr>
          <p:cNvPr id="7" name="6 Pentágono"/>
          <p:cNvSpPr/>
          <p:nvPr/>
        </p:nvSpPr>
        <p:spPr>
          <a:xfrm>
            <a:off x="755576" y="1772816"/>
            <a:ext cx="7920880" cy="79208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smtClean="0">
                <a:solidFill>
                  <a:srgbClr val="00B0F0"/>
                </a:solidFill>
              </a:rPr>
              <a:t>ACTIVO</a:t>
            </a:r>
            <a:r>
              <a:rPr lang="es-MX" sz="2000" dirty="0" smtClean="0"/>
              <a:t>: </a:t>
            </a:r>
            <a:r>
              <a:rPr lang="es-MX" dirty="0" smtClean="0"/>
              <a:t>Todos los bienes y derechos con los que cuenta la empresa.</a:t>
            </a:r>
          </a:p>
        </p:txBody>
      </p:sp>
      <p:sp>
        <p:nvSpPr>
          <p:cNvPr id="8" name="7 Pentágono"/>
          <p:cNvSpPr/>
          <p:nvPr/>
        </p:nvSpPr>
        <p:spPr>
          <a:xfrm>
            <a:off x="755576" y="3140968"/>
            <a:ext cx="7920880" cy="79208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smtClean="0">
                <a:solidFill>
                  <a:srgbClr val="7030A0"/>
                </a:solidFill>
              </a:rPr>
              <a:t>PASIVO: </a:t>
            </a:r>
            <a:r>
              <a:rPr lang="es-MX" dirty="0" smtClean="0"/>
              <a:t>Todas las deudas y obligaciones a cargo de la identidad.</a:t>
            </a:r>
          </a:p>
        </p:txBody>
      </p:sp>
      <p:sp>
        <p:nvSpPr>
          <p:cNvPr id="9" name="8 Pentágono"/>
          <p:cNvSpPr/>
          <p:nvPr/>
        </p:nvSpPr>
        <p:spPr>
          <a:xfrm>
            <a:off x="755576" y="4437112"/>
            <a:ext cx="7920880" cy="79208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smtClean="0">
                <a:solidFill>
                  <a:srgbClr val="000000"/>
                </a:solidFill>
              </a:rPr>
              <a:t>CAPITAL: </a:t>
            </a:r>
            <a:r>
              <a:rPr lang="es-MX" dirty="0" smtClean="0"/>
              <a:t>Es la diferencia aritmética que queda entre el activo y el pasivo.      Por ejemplo:</a:t>
            </a:r>
          </a:p>
        </p:txBody>
      </p:sp>
      <p:cxnSp>
        <p:nvCxnSpPr>
          <p:cNvPr id="10" name="4 Conector recto"/>
          <p:cNvCxnSpPr/>
          <p:nvPr/>
        </p:nvCxnSpPr>
        <p:spPr>
          <a:xfrm>
            <a:off x="4190939" y="6021288"/>
            <a:ext cx="1728192" cy="0"/>
          </a:xfrm>
          <a:prstGeom prst="line">
            <a:avLst/>
          </a:prstGeom>
        </p:spPr>
        <p:style>
          <a:lnRef idx="1">
            <a:schemeClr val="accent1"/>
          </a:lnRef>
          <a:fillRef idx="0">
            <a:schemeClr val="accent1"/>
          </a:fillRef>
          <a:effectRef idx="0">
            <a:schemeClr val="accent1"/>
          </a:effectRef>
          <a:fontRef idx="minor">
            <a:schemeClr val="tx1"/>
          </a:fontRef>
        </p:style>
      </p:cxnSp>
      <p:sp>
        <p:nvSpPr>
          <p:cNvPr id="3" name="Marcador de número de diapositiva 2"/>
          <p:cNvSpPr>
            <a:spLocks noGrp="1"/>
          </p:cNvSpPr>
          <p:nvPr>
            <p:ph type="sldNum" sz="quarter" idx="12"/>
          </p:nvPr>
        </p:nvSpPr>
        <p:spPr/>
        <p:txBody>
          <a:bodyPr/>
          <a:lstStyle/>
          <a:p>
            <a:fld id="{A01023F2-9450-496F-8528-D9751F895986}" type="slidenum">
              <a:rPr lang="es-MX" smtClean="0"/>
              <a:pPr/>
              <a:t>5</a:t>
            </a:fld>
            <a:endParaRPr lang="es-MX" dirty="0"/>
          </a:p>
        </p:txBody>
      </p:sp>
    </p:spTree>
    <p:extLst>
      <p:ext uri="{BB962C8B-B14F-4D97-AF65-F5344CB8AC3E}">
        <p14:creationId xmlns:p14="http://schemas.microsoft.com/office/powerpoint/2010/main" val="37385650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lstStyle/>
          <a:p>
            <a:r>
              <a:rPr lang="es-MX" dirty="0" smtClean="0"/>
              <a:t>LA CUENTA</a:t>
            </a:r>
            <a:endParaRPr lang="es-MX" dirty="0"/>
          </a:p>
        </p:txBody>
      </p:sp>
      <p:sp>
        <p:nvSpPr>
          <p:cNvPr id="5" name="4 Bisel"/>
          <p:cNvSpPr/>
          <p:nvPr/>
        </p:nvSpPr>
        <p:spPr>
          <a:xfrm>
            <a:off x="467544" y="1988840"/>
            <a:ext cx="7992888" cy="446449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smtClean="0"/>
              <a:t>Cada cuenta tiene una sección para registrar los aumentos y otra para las disminuciones.</a:t>
            </a:r>
          </a:p>
          <a:p>
            <a:pPr algn="just"/>
            <a:endParaRPr lang="es-MX" sz="2000" dirty="0" smtClean="0"/>
          </a:p>
          <a:p>
            <a:pPr algn="just"/>
            <a:r>
              <a:rPr lang="es-MX" sz="2000" dirty="0" smtClean="0"/>
              <a:t>Todas las actividades relacionadas con efectivo se llaman “Efectivo”</a:t>
            </a:r>
          </a:p>
          <a:p>
            <a:pPr algn="just"/>
            <a:endParaRPr lang="es-MX" sz="2000" dirty="0" smtClean="0"/>
          </a:p>
          <a:p>
            <a:pPr algn="just"/>
            <a:r>
              <a:rPr lang="es-MX" sz="2000" dirty="0" smtClean="0"/>
              <a:t>Todos los materiales de oficina en la cuenta “Materiales de Oficina”</a:t>
            </a:r>
          </a:p>
          <a:p>
            <a:pPr algn="just"/>
            <a:endParaRPr lang="es-MX" sz="2000" dirty="0" smtClean="0"/>
          </a:p>
          <a:p>
            <a:pPr algn="just"/>
            <a:r>
              <a:rPr lang="es-MX" sz="2000" dirty="0" smtClean="0"/>
              <a:t>Todas las cuentas por Pagar o deudas “Cuentas por Pagar”</a:t>
            </a:r>
          </a:p>
        </p:txBody>
      </p:sp>
      <p:sp>
        <p:nvSpPr>
          <p:cNvPr id="2" name="Marcador de número de diapositiva 1"/>
          <p:cNvSpPr>
            <a:spLocks noGrp="1"/>
          </p:cNvSpPr>
          <p:nvPr>
            <p:ph type="sldNum" sz="quarter" idx="12"/>
          </p:nvPr>
        </p:nvSpPr>
        <p:spPr/>
        <p:txBody>
          <a:bodyPr/>
          <a:lstStyle/>
          <a:p>
            <a:fld id="{A01023F2-9450-496F-8528-D9751F895986}" type="slidenum">
              <a:rPr lang="es-MX" smtClean="0"/>
              <a:pPr/>
              <a:t>6</a:t>
            </a:fld>
            <a:endParaRPr lang="es-MX" dirty="0"/>
          </a:p>
        </p:txBody>
      </p:sp>
    </p:spTree>
    <p:extLst>
      <p:ext uri="{BB962C8B-B14F-4D97-AF65-F5344CB8AC3E}">
        <p14:creationId xmlns:p14="http://schemas.microsoft.com/office/powerpoint/2010/main" val="39522209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algn="just"/>
            <a:r>
              <a:rPr lang="es-MX" dirty="0" smtClean="0"/>
              <a:t>La </a:t>
            </a:r>
            <a:r>
              <a:rPr lang="es-MX" i="1" dirty="0" smtClean="0"/>
              <a:t>cuenta </a:t>
            </a:r>
            <a:r>
              <a:rPr lang="es-MX" dirty="0" smtClean="0"/>
              <a:t>es donde se registran los aumentos o las disminuciones de cada partida provocados por una transacción de negocios. Todo sistema contable tiene una cuenta por separado para cada clase de activo, pasivo, capital, ingreso y gasto.</a:t>
            </a:r>
          </a:p>
          <a:p>
            <a:pPr marL="45720" indent="0" algn="just">
              <a:buNone/>
            </a:pPr>
            <a:endParaRPr lang="es-MX" dirty="0" smtClean="0"/>
          </a:p>
          <a:p>
            <a:pPr algn="just"/>
            <a:r>
              <a:rPr lang="es-MX" dirty="0" smtClean="0"/>
              <a:t>Mediante el registro contable se pretende clasificar los efectos de las transacciones realizadas por un negocio, es decir, todas las actividades relacionadas con el efectivo en la cuenta de efectivo, todas las de materiales de oficina en la cuenta de materiales de oficina, todas las cuentas por pagar en cuentas por pagar y así sucesivamente.</a:t>
            </a:r>
            <a:endParaRPr lang="es-MX" dirty="0"/>
          </a:p>
        </p:txBody>
      </p:sp>
      <p:sp>
        <p:nvSpPr>
          <p:cNvPr id="3" name="Marcador de número de diapositiva 2"/>
          <p:cNvSpPr>
            <a:spLocks noGrp="1"/>
          </p:cNvSpPr>
          <p:nvPr>
            <p:ph type="sldNum" sz="quarter" idx="12"/>
          </p:nvPr>
        </p:nvSpPr>
        <p:spPr/>
        <p:txBody>
          <a:bodyPr/>
          <a:lstStyle/>
          <a:p>
            <a:fld id="{A01023F2-9450-496F-8528-D9751F895986}" type="slidenum">
              <a:rPr lang="es-MX" smtClean="0"/>
              <a:pPr/>
              <a:t>7</a:t>
            </a:fld>
            <a:endParaRPr lang="es-MX" dirty="0"/>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37818620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t>La cuenta tiene dos columnas básicas, estas son importantes para registrar las operaciones de negocios.</a:t>
            </a:r>
          </a:p>
          <a:p>
            <a:pPr algn="just"/>
            <a:endParaRPr lang="es-MX" dirty="0"/>
          </a:p>
          <a:p>
            <a:pPr algn="just"/>
            <a:r>
              <a:rPr lang="es-MX" dirty="0" smtClean="0"/>
              <a:t>Aquí se registran los aumentos y disminuciones, llamados movimientos.</a:t>
            </a:r>
          </a:p>
          <a:p>
            <a:pPr algn="just"/>
            <a:endParaRPr lang="es-MX" dirty="0"/>
          </a:p>
          <a:p>
            <a:pPr algn="just"/>
            <a:r>
              <a:rPr lang="es-MX" dirty="0" smtClean="0"/>
              <a:t>Las columnas tiene nombres diferentes de un lado Cargo y del otro Abono.</a:t>
            </a:r>
          </a:p>
          <a:p>
            <a:pPr marL="45720" indent="0" algn="just">
              <a:buNone/>
            </a:pPr>
            <a:endParaRPr lang="es-MX" dirty="0" smtClean="0"/>
          </a:p>
          <a:p>
            <a:pPr algn="just"/>
            <a:r>
              <a:rPr lang="es-MX" dirty="0" smtClean="0"/>
              <a:t>Dependiendo de la naturaleza de la cuenta, se utilizan los movimientos , (aumentos, disminuciones).</a:t>
            </a:r>
            <a:endParaRPr lang="es-MX" dirty="0"/>
          </a:p>
        </p:txBody>
      </p:sp>
      <p:sp>
        <p:nvSpPr>
          <p:cNvPr id="2" name="1 Título"/>
          <p:cNvSpPr>
            <a:spLocks noGrp="1"/>
          </p:cNvSpPr>
          <p:nvPr>
            <p:ph type="title"/>
          </p:nvPr>
        </p:nvSpPr>
        <p:spPr/>
        <p:txBody>
          <a:bodyPr/>
          <a:lstStyle/>
          <a:p>
            <a:r>
              <a:rPr lang="es-MX" dirty="0" smtClean="0"/>
              <a:t>PARTES DE UNA CUENTA</a:t>
            </a:r>
            <a:endParaRPr lang="es-MX" dirty="0"/>
          </a:p>
        </p:txBody>
      </p:sp>
      <p:sp>
        <p:nvSpPr>
          <p:cNvPr id="4" name="Marcador de número de diapositiva 3"/>
          <p:cNvSpPr>
            <a:spLocks noGrp="1"/>
          </p:cNvSpPr>
          <p:nvPr>
            <p:ph type="sldNum" sz="quarter" idx="12"/>
          </p:nvPr>
        </p:nvSpPr>
        <p:spPr/>
        <p:txBody>
          <a:bodyPr/>
          <a:lstStyle/>
          <a:p>
            <a:fld id="{A01023F2-9450-496F-8528-D9751F895986}" type="slidenum">
              <a:rPr lang="es-MX" smtClean="0"/>
              <a:pPr/>
              <a:t>8</a:t>
            </a:fld>
            <a:endParaRPr lang="es-MX" dirty="0"/>
          </a:p>
        </p:txBody>
      </p:sp>
    </p:spTree>
    <p:extLst>
      <p:ext uri="{BB962C8B-B14F-4D97-AF65-F5344CB8AC3E}">
        <p14:creationId xmlns:p14="http://schemas.microsoft.com/office/powerpoint/2010/main" val="19364940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1979712" y="1340768"/>
            <a:ext cx="5472113" cy="4752975"/>
          </a:xfrm>
        </p:spPr>
        <p:txBody>
          <a:bodyPr/>
          <a:lstStyle/>
          <a:p>
            <a:pPr algn="ctr"/>
            <a:r>
              <a:rPr lang="es-MX" sz="5400" dirty="0" smtClean="0">
                <a:solidFill>
                  <a:schemeClr val="accent5">
                    <a:lumMod val="50000"/>
                  </a:schemeClr>
                </a:solidFill>
              </a:rPr>
              <a:t>Reglas del registro contable </a:t>
            </a:r>
            <a:br>
              <a:rPr lang="es-MX" sz="5400" dirty="0" smtClean="0">
                <a:solidFill>
                  <a:schemeClr val="accent5">
                    <a:lumMod val="50000"/>
                  </a:schemeClr>
                </a:solidFill>
              </a:rPr>
            </a:br>
            <a:r>
              <a:rPr lang="es-MX" sz="5400" dirty="0" smtClean="0">
                <a:solidFill>
                  <a:schemeClr val="accent5">
                    <a:lumMod val="50000"/>
                  </a:schemeClr>
                </a:solidFill>
              </a:rPr>
              <a:t/>
            </a:r>
            <a:br>
              <a:rPr lang="es-MX" sz="5400" dirty="0" smtClean="0">
                <a:solidFill>
                  <a:schemeClr val="accent5">
                    <a:lumMod val="50000"/>
                  </a:schemeClr>
                </a:solidFill>
              </a:rPr>
            </a:br>
            <a:r>
              <a:rPr lang="es-MX" sz="5400" dirty="0" smtClean="0">
                <a:solidFill>
                  <a:schemeClr val="accent5">
                    <a:lumMod val="50000"/>
                  </a:schemeClr>
                </a:solidFill>
              </a:rPr>
              <a:t>(cargo-abono) </a:t>
            </a:r>
            <a:endParaRPr lang="es-MX" sz="5400" dirty="0">
              <a:solidFill>
                <a:schemeClr val="accent5">
                  <a:lumMod val="50000"/>
                </a:schemeClr>
              </a:solidFill>
            </a:endParaRPr>
          </a:p>
        </p:txBody>
      </p:sp>
      <p:sp>
        <p:nvSpPr>
          <p:cNvPr id="2" name="Marcador de número de diapositiva 1"/>
          <p:cNvSpPr>
            <a:spLocks noGrp="1"/>
          </p:cNvSpPr>
          <p:nvPr>
            <p:ph type="sldNum" sz="quarter" idx="12"/>
          </p:nvPr>
        </p:nvSpPr>
        <p:spPr/>
        <p:txBody>
          <a:bodyPr/>
          <a:lstStyle/>
          <a:p>
            <a:fld id="{A01023F2-9450-496F-8528-D9751F895986}" type="slidenum">
              <a:rPr lang="es-MX" smtClean="0"/>
              <a:pPr/>
              <a:t>9</a:t>
            </a:fld>
            <a:endParaRPr lang="es-MX"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adrícula">
  <a:themeElements>
    <a:clrScheme name="Cuadrícula">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Cuadrícula">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Cuadrícula">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Grid</Template>
  <TotalTime>995</TotalTime>
  <Words>1391</Words>
  <Application>Microsoft Office PowerPoint</Application>
  <PresentationFormat>Presentación en pantalla (4:3)</PresentationFormat>
  <Paragraphs>191</Paragraphs>
  <Slides>35</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35</vt:i4>
      </vt:variant>
    </vt:vector>
  </HeadingPairs>
  <TitlesOfParts>
    <vt:vector size="43" baseType="lpstr">
      <vt:lpstr>Arial</vt:lpstr>
      <vt:lpstr>Arial Narrow</vt:lpstr>
      <vt:lpstr>Berlin Sans FB</vt:lpstr>
      <vt:lpstr>Calibri</vt:lpstr>
      <vt:lpstr>Franklin Gothic Medium</vt:lpstr>
      <vt:lpstr>Wingdings</vt:lpstr>
      <vt:lpstr>Wingdings 2</vt:lpstr>
      <vt:lpstr>Cuadrícula</vt:lpstr>
      <vt:lpstr> UAEM UNIVERSIDAD AUTÓNOMA  DEL ESTADO DE MÉXICO Facultad de Turismo y Gastronomía Licenciatura en Turismo  Unidad de Aprendizaje: CONTABILIDAD  CRÉDITOS: 6   TEMA: MANUAL CONTABLE </vt:lpstr>
      <vt:lpstr>TEMAS</vt:lpstr>
      <vt:lpstr>Presentación de PowerPoint</vt:lpstr>
      <vt:lpstr>LA CUENTA</vt:lpstr>
      <vt:lpstr>LA CUENTA</vt:lpstr>
      <vt:lpstr>LA CUENTA</vt:lpstr>
      <vt:lpstr>Presentación de PowerPoint</vt:lpstr>
      <vt:lpstr>PARTES DE UNA CUENTA</vt:lpstr>
      <vt:lpstr>Reglas del registro contable   (cargo-abono) </vt:lpstr>
      <vt:lpstr>Reglas del registro contable  (cargo-abono) </vt:lpstr>
      <vt:lpstr>Reglas de cargo y abono </vt:lpstr>
      <vt:lpstr>Reglas de cargo y abono </vt:lpstr>
      <vt:lpstr>saldos</vt:lpstr>
      <vt:lpstr>Saldo de la cuenta </vt:lpstr>
      <vt:lpstr>Saldo deudor</vt:lpstr>
      <vt:lpstr>Saldo acreedor</vt:lpstr>
      <vt:lpstr>CatÁlogo  de  cuentas</vt:lpstr>
      <vt:lpstr>Catálogo de Cuentas</vt:lpstr>
      <vt:lpstr>Presentación de PowerPoint</vt:lpstr>
      <vt:lpstr>Los profesionales opinan</vt:lpstr>
      <vt:lpstr>Presentación de PowerPoint</vt:lpstr>
      <vt:lpstr> INSTRUCTIVO DEL CATÁLOGO DE CUENTAS </vt:lpstr>
      <vt:lpstr>  CONCEPTO </vt:lpstr>
      <vt:lpstr>RUBROS QUE DEBE DE CUBRIR </vt:lpstr>
      <vt:lpstr>¿Sabías qué?...</vt:lpstr>
      <vt:lpstr>Propósito</vt:lpstr>
      <vt:lpstr>finalidad</vt:lpstr>
      <vt:lpstr>Presentación de PowerPoint</vt:lpstr>
      <vt:lpstr>Presentación de PowerPoint</vt:lpstr>
      <vt:lpstr> GUÍA DE contabILIZACIÓN</vt:lpstr>
      <vt:lpstr>GUÍA DE CONTABILIZACIÓN</vt:lpstr>
      <vt:lpstr>Guía de contabilización</vt:lpstr>
      <vt:lpstr>Presentación de PowerPoint</vt:lpstr>
      <vt:lpstr>Para saber más…</vt:lpstr>
      <vt:lpstr>BIBLIOGRAFÍA</vt:lpstr>
    </vt:vector>
  </TitlesOfParts>
  <Company>SystemNet Computer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Reglas del registro contable  (cargo-abono)</dc:title>
  <dc:creator>User</dc:creator>
  <cp:lastModifiedBy>Hewlett-Packard Company</cp:lastModifiedBy>
  <cp:revision>65</cp:revision>
  <dcterms:created xsi:type="dcterms:W3CDTF">2014-06-16T18:44:41Z</dcterms:created>
  <dcterms:modified xsi:type="dcterms:W3CDTF">2018-09-27T22:20:18Z</dcterms:modified>
</cp:coreProperties>
</file>