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sldIdLst>
    <p:sldId id="266" r:id="rId2"/>
    <p:sldId id="290" r:id="rId3"/>
    <p:sldId id="289" r:id="rId4"/>
    <p:sldId id="291" r:id="rId5"/>
    <p:sldId id="279" r:id="rId6"/>
    <p:sldId id="277" r:id="rId7"/>
    <p:sldId id="267" r:id="rId8"/>
    <p:sldId id="278" r:id="rId9"/>
    <p:sldId id="280" r:id="rId10"/>
    <p:sldId id="281" r:id="rId11"/>
    <p:sldId id="282" r:id="rId12"/>
    <p:sldId id="283" r:id="rId13"/>
    <p:sldId id="284" r:id="rId14"/>
    <p:sldId id="285" r:id="rId15"/>
    <p:sldId id="287" r:id="rId16"/>
    <p:sldId id="268" r:id="rId17"/>
    <p:sldId id="292" r:id="rId18"/>
    <p:sldId id="293" r:id="rId19"/>
    <p:sldId id="257" r:id="rId20"/>
    <p:sldId id="260" r:id="rId21"/>
    <p:sldId id="258" r:id="rId22"/>
    <p:sldId id="261" r:id="rId23"/>
    <p:sldId id="263" r:id="rId24"/>
    <p:sldId id="264" r:id="rId25"/>
    <p:sldId id="265" r:id="rId26"/>
    <p:sldId id="270" r:id="rId27"/>
    <p:sldId id="271" r:id="rId28"/>
    <p:sldId id="274" r:id="rId29"/>
    <p:sldId id="276" r:id="rId30"/>
    <p:sldId id="272" r:id="rId31"/>
    <p:sldId id="273" r:id="rId32"/>
    <p:sldId id="286" r:id="rId3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9900CC"/>
    <a:srgbClr val="000099"/>
    <a:srgbClr val="5F0154"/>
    <a:srgbClr val="CC00CC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13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2F01F9-BAAD-498A-8EA5-1B95D7697990}" type="doc">
      <dgm:prSet loTypeId="urn:microsoft.com/office/officeart/2005/8/layout/gear1" loCatId="relationship" qsTypeId="urn:microsoft.com/office/officeart/2005/8/quickstyle/simple5" qsCatId="simple" csTypeId="urn:microsoft.com/office/officeart/2005/8/colors/colorful1" csCatId="colorful" phldr="1"/>
      <dgm:spPr/>
    </dgm:pt>
    <dgm:pt modelId="{F1D540CA-32E3-4195-ACA8-09F920D58FF7}">
      <dgm:prSet phldrT="[Texto]" custT="1"/>
      <dgm:spPr/>
      <dgm:t>
        <a:bodyPr/>
        <a:lstStyle/>
        <a:p>
          <a:r>
            <a:rPr lang="es-MX" sz="1800" dirty="0" smtClean="0"/>
            <a:t>Control</a:t>
          </a:r>
        </a:p>
        <a:p>
          <a:r>
            <a:rPr lang="es-MX" sz="1800" dirty="0" smtClean="0"/>
            <a:t>(comparar la evaluación pasada y futura y corregir las desviaciones)</a:t>
          </a:r>
          <a:endParaRPr lang="es-MX" sz="1800" dirty="0"/>
        </a:p>
      </dgm:t>
    </dgm:pt>
    <dgm:pt modelId="{34B80776-394F-4E76-8C6D-D7545FAE43E1}" type="parTrans" cxnId="{1DE60D37-C10D-45BB-B7E5-3AE73E651363}">
      <dgm:prSet/>
      <dgm:spPr/>
      <dgm:t>
        <a:bodyPr/>
        <a:lstStyle/>
        <a:p>
          <a:endParaRPr lang="es-MX"/>
        </a:p>
      </dgm:t>
    </dgm:pt>
    <dgm:pt modelId="{BC72B073-A899-493D-AC6B-2933815823EA}" type="sibTrans" cxnId="{1DE60D37-C10D-45BB-B7E5-3AE73E651363}">
      <dgm:prSet/>
      <dgm:spPr/>
      <dgm:t>
        <a:bodyPr/>
        <a:lstStyle/>
        <a:p>
          <a:endParaRPr lang="es-MX"/>
        </a:p>
      </dgm:t>
    </dgm:pt>
    <dgm:pt modelId="{929B0544-88CF-41A4-81FF-8B2C6260DE4A}">
      <dgm:prSet phldrT="[Texto]" custT="1"/>
      <dgm:spPr/>
      <dgm:t>
        <a:bodyPr/>
        <a:lstStyle/>
        <a:p>
          <a:r>
            <a:rPr lang="es-MX" sz="1800" dirty="0" smtClean="0"/>
            <a:t>Análisis</a:t>
          </a:r>
        </a:p>
        <a:p>
          <a:r>
            <a:rPr lang="es-MX" sz="1800" dirty="0" smtClean="0"/>
            <a:t>(evaluación del pasado)</a:t>
          </a:r>
          <a:endParaRPr lang="es-MX" sz="1800" dirty="0"/>
        </a:p>
      </dgm:t>
    </dgm:pt>
    <dgm:pt modelId="{CE846C09-3728-43E6-AB3E-90D30163B21A}" type="parTrans" cxnId="{0DBF4673-AD70-4DE9-B6A9-75B02F6DC8F5}">
      <dgm:prSet/>
      <dgm:spPr/>
      <dgm:t>
        <a:bodyPr/>
        <a:lstStyle/>
        <a:p>
          <a:endParaRPr lang="es-MX"/>
        </a:p>
      </dgm:t>
    </dgm:pt>
    <dgm:pt modelId="{B84C1654-EA85-4068-B130-C6113D1C79CE}" type="sibTrans" cxnId="{0DBF4673-AD70-4DE9-B6A9-75B02F6DC8F5}">
      <dgm:prSet/>
      <dgm:spPr/>
      <dgm:t>
        <a:bodyPr/>
        <a:lstStyle/>
        <a:p>
          <a:endParaRPr lang="es-MX"/>
        </a:p>
      </dgm:t>
    </dgm:pt>
    <dgm:pt modelId="{28224D29-0F72-4188-9EE9-A9DB3C1F7162}">
      <dgm:prSet phldrT="[Texto]" custT="1"/>
      <dgm:spPr/>
      <dgm:t>
        <a:bodyPr/>
        <a:lstStyle/>
        <a:p>
          <a:r>
            <a:rPr lang="es-MX" sz="1800" dirty="0" smtClean="0"/>
            <a:t>Planeación</a:t>
          </a:r>
        </a:p>
        <a:p>
          <a:r>
            <a:rPr lang="es-MX" sz="1800" dirty="0" smtClean="0"/>
            <a:t>(evaluación del futuro</a:t>
          </a:r>
          <a:r>
            <a:rPr lang="es-MX" sz="1400" dirty="0" smtClean="0"/>
            <a:t>)</a:t>
          </a:r>
          <a:endParaRPr lang="es-MX" sz="1400" dirty="0"/>
        </a:p>
      </dgm:t>
    </dgm:pt>
    <dgm:pt modelId="{80FF66C2-38FC-478A-9DAE-CE6B43F5DDFC}" type="parTrans" cxnId="{0DD00902-5B57-44A1-9D6F-3B23FA58AD37}">
      <dgm:prSet/>
      <dgm:spPr/>
      <dgm:t>
        <a:bodyPr/>
        <a:lstStyle/>
        <a:p>
          <a:endParaRPr lang="es-MX"/>
        </a:p>
      </dgm:t>
    </dgm:pt>
    <dgm:pt modelId="{843E45B8-23DF-46A1-97BE-FBA9FE0DB112}" type="sibTrans" cxnId="{0DD00902-5B57-44A1-9D6F-3B23FA58AD37}">
      <dgm:prSet/>
      <dgm:spPr/>
      <dgm:t>
        <a:bodyPr/>
        <a:lstStyle/>
        <a:p>
          <a:endParaRPr lang="es-MX"/>
        </a:p>
      </dgm:t>
    </dgm:pt>
    <dgm:pt modelId="{0A98F17E-0DC2-4497-AC25-A980CD5EAB78}" type="pres">
      <dgm:prSet presAssocID="{072F01F9-BAAD-498A-8EA5-1B95D769799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7B544BA-B212-4421-93EB-229D02F3C8D5}" type="pres">
      <dgm:prSet presAssocID="{F1D540CA-32E3-4195-ACA8-09F920D58FF7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B8B2AFC-40AB-482C-9613-672BAA42316F}" type="pres">
      <dgm:prSet presAssocID="{F1D540CA-32E3-4195-ACA8-09F920D58FF7}" presName="gear1srcNode" presStyleLbl="node1" presStyleIdx="0" presStyleCnt="3"/>
      <dgm:spPr/>
      <dgm:t>
        <a:bodyPr/>
        <a:lstStyle/>
        <a:p>
          <a:endParaRPr lang="es-MX"/>
        </a:p>
      </dgm:t>
    </dgm:pt>
    <dgm:pt modelId="{6E6E40B4-8911-4BA8-AD8D-4E1A11411ABC}" type="pres">
      <dgm:prSet presAssocID="{F1D540CA-32E3-4195-ACA8-09F920D58FF7}" presName="gear1dstNode" presStyleLbl="node1" presStyleIdx="0" presStyleCnt="3"/>
      <dgm:spPr/>
      <dgm:t>
        <a:bodyPr/>
        <a:lstStyle/>
        <a:p>
          <a:endParaRPr lang="es-MX"/>
        </a:p>
      </dgm:t>
    </dgm:pt>
    <dgm:pt modelId="{79185954-FCAA-4F68-9BA3-F8209E525DD7}" type="pres">
      <dgm:prSet presAssocID="{929B0544-88CF-41A4-81FF-8B2C6260DE4A}" presName="gear2" presStyleLbl="node1" presStyleIdx="1" presStyleCnt="3" custScaleX="11923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04708D-A36A-4EA0-B919-0AF5F5A75F7A}" type="pres">
      <dgm:prSet presAssocID="{929B0544-88CF-41A4-81FF-8B2C6260DE4A}" presName="gear2srcNode" presStyleLbl="node1" presStyleIdx="1" presStyleCnt="3"/>
      <dgm:spPr/>
      <dgm:t>
        <a:bodyPr/>
        <a:lstStyle/>
        <a:p>
          <a:endParaRPr lang="es-MX"/>
        </a:p>
      </dgm:t>
    </dgm:pt>
    <dgm:pt modelId="{0AE7230F-357D-4E1D-9612-845EFD5EEB54}" type="pres">
      <dgm:prSet presAssocID="{929B0544-88CF-41A4-81FF-8B2C6260DE4A}" presName="gear2dstNode" presStyleLbl="node1" presStyleIdx="1" presStyleCnt="3"/>
      <dgm:spPr/>
      <dgm:t>
        <a:bodyPr/>
        <a:lstStyle/>
        <a:p>
          <a:endParaRPr lang="es-MX"/>
        </a:p>
      </dgm:t>
    </dgm:pt>
    <dgm:pt modelId="{9295AF95-0919-4374-A04C-AD8A43EB52F1}" type="pres">
      <dgm:prSet presAssocID="{28224D29-0F72-4188-9EE9-A9DB3C1F7162}" presName="gear3" presStyleLbl="node1" presStyleIdx="2" presStyleCnt="3"/>
      <dgm:spPr/>
      <dgm:t>
        <a:bodyPr/>
        <a:lstStyle/>
        <a:p>
          <a:endParaRPr lang="es-MX"/>
        </a:p>
      </dgm:t>
    </dgm:pt>
    <dgm:pt modelId="{B3A26D67-1F93-4789-8CC8-3208317BB4C0}" type="pres">
      <dgm:prSet presAssocID="{28224D29-0F72-4188-9EE9-A9DB3C1F716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BAE992-2A9A-4491-BD1D-C3D2AC53A500}" type="pres">
      <dgm:prSet presAssocID="{28224D29-0F72-4188-9EE9-A9DB3C1F7162}" presName="gear3srcNode" presStyleLbl="node1" presStyleIdx="2" presStyleCnt="3"/>
      <dgm:spPr/>
      <dgm:t>
        <a:bodyPr/>
        <a:lstStyle/>
        <a:p>
          <a:endParaRPr lang="es-MX"/>
        </a:p>
      </dgm:t>
    </dgm:pt>
    <dgm:pt modelId="{361728F5-2571-4654-9E80-6A060BD793D5}" type="pres">
      <dgm:prSet presAssocID="{28224D29-0F72-4188-9EE9-A9DB3C1F7162}" presName="gear3dstNode" presStyleLbl="node1" presStyleIdx="2" presStyleCnt="3"/>
      <dgm:spPr/>
      <dgm:t>
        <a:bodyPr/>
        <a:lstStyle/>
        <a:p>
          <a:endParaRPr lang="es-MX"/>
        </a:p>
      </dgm:t>
    </dgm:pt>
    <dgm:pt modelId="{2C9A21F8-5B22-48AB-BDCB-97D92CAA4631}" type="pres">
      <dgm:prSet presAssocID="{BC72B073-A899-493D-AC6B-2933815823EA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B9D9FF8E-FC25-4460-BDB1-8BBE9A5979D4}" type="pres">
      <dgm:prSet presAssocID="{B84C1654-EA85-4068-B130-C6113D1C79CE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D10B24EB-ECD5-4316-B038-80CEAEB75646}" type="pres">
      <dgm:prSet presAssocID="{843E45B8-23DF-46A1-97BE-FBA9FE0DB112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9DCD5F1B-2D0E-4493-A88F-046444A83215}" type="presOf" srcId="{28224D29-0F72-4188-9EE9-A9DB3C1F7162}" destId="{9295AF95-0919-4374-A04C-AD8A43EB52F1}" srcOrd="0" destOrd="0" presId="urn:microsoft.com/office/officeart/2005/8/layout/gear1"/>
    <dgm:cxn modelId="{E8B5B5AA-FAAB-4688-8705-1673FF21F22E}" type="presOf" srcId="{28224D29-0F72-4188-9EE9-A9DB3C1F7162}" destId="{1ABAE992-2A9A-4491-BD1D-C3D2AC53A500}" srcOrd="2" destOrd="0" presId="urn:microsoft.com/office/officeart/2005/8/layout/gear1"/>
    <dgm:cxn modelId="{C8D481A1-928C-4ACC-9204-0C270C3C0031}" type="presOf" srcId="{929B0544-88CF-41A4-81FF-8B2C6260DE4A}" destId="{0AE7230F-357D-4E1D-9612-845EFD5EEB54}" srcOrd="2" destOrd="0" presId="urn:microsoft.com/office/officeart/2005/8/layout/gear1"/>
    <dgm:cxn modelId="{5447E5A9-4214-4CBE-B450-5A4E33FA4E89}" type="presOf" srcId="{B84C1654-EA85-4068-B130-C6113D1C79CE}" destId="{B9D9FF8E-FC25-4460-BDB1-8BBE9A5979D4}" srcOrd="0" destOrd="0" presId="urn:microsoft.com/office/officeart/2005/8/layout/gear1"/>
    <dgm:cxn modelId="{2CC19874-A79A-4562-9E44-BC84C6FFE2F5}" type="presOf" srcId="{BC72B073-A899-493D-AC6B-2933815823EA}" destId="{2C9A21F8-5B22-48AB-BDCB-97D92CAA4631}" srcOrd="0" destOrd="0" presId="urn:microsoft.com/office/officeart/2005/8/layout/gear1"/>
    <dgm:cxn modelId="{3A5ABC9D-A460-4446-AA15-2A10BD072EB5}" type="presOf" srcId="{929B0544-88CF-41A4-81FF-8B2C6260DE4A}" destId="{79185954-FCAA-4F68-9BA3-F8209E525DD7}" srcOrd="0" destOrd="0" presId="urn:microsoft.com/office/officeart/2005/8/layout/gear1"/>
    <dgm:cxn modelId="{3A984FFC-907D-4416-B6F5-0D618E4EE96B}" type="presOf" srcId="{28224D29-0F72-4188-9EE9-A9DB3C1F7162}" destId="{B3A26D67-1F93-4789-8CC8-3208317BB4C0}" srcOrd="1" destOrd="0" presId="urn:microsoft.com/office/officeart/2005/8/layout/gear1"/>
    <dgm:cxn modelId="{9D9AB0F2-3FAC-4CDC-B97A-9088D2DB88CA}" type="presOf" srcId="{28224D29-0F72-4188-9EE9-A9DB3C1F7162}" destId="{361728F5-2571-4654-9E80-6A060BD793D5}" srcOrd="3" destOrd="0" presId="urn:microsoft.com/office/officeart/2005/8/layout/gear1"/>
    <dgm:cxn modelId="{0DD00902-5B57-44A1-9D6F-3B23FA58AD37}" srcId="{072F01F9-BAAD-498A-8EA5-1B95D7697990}" destId="{28224D29-0F72-4188-9EE9-A9DB3C1F7162}" srcOrd="2" destOrd="0" parTransId="{80FF66C2-38FC-478A-9DAE-CE6B43F5DDFC}" sibTransId="{843E45B8-23DF-46A1-97BE-FBA9FE0DB112}"/>
    <dgm:cxn modelId="{EA9EB5A7-8D96-4364-99BE-BBF4B6DD8C4B}" type="presOf" srcId="{F1D540CA-32E3-4195-ACA8-09F920D58FF7}" destId="{7B8B2AFC-40AB-482C-9613-672BAA42316F}" srcOrd="1" destOrd="0" presId="urn:microsoft.com/office/officeart/2005/8/layout/gear1"/>
    <dgm:cxn modelId="{1DE60D37-C10D-45BB-B7E5-3AE73E651363}" srcId="{072F01F9-BAAD-498A-8EA5-1B95D7697990}" destId="{F1D540CA-32E3-4195-ACA8-09F920D58FF7}" srcOrd="0" destOrd="0" parTransId="{34B80776-394F-4E76-8C6D-D7545FAE43E1}" sibTransId="{BC72B073-A899-493D-AC6B-2933815823EA}"/>
    <dgm:cxn modelId="{A92BC4B7-AE70-463B-8EB6-0B03E4919F90}" type="presOf" srcId="{929B0544-88CF-41A4-81FF-8B2C6260DE4A}" destId="{A004708D-A36A-4EA0-B919-0AF5F5A75F7A}" srcOrd="1" destOrd="0" presId="urn:microsoft.com/office/officeart/2005/8/layout/gear1"/>
    <dgm:cxn modelId="{0DBF4673-AD70-4DE9-B6A9-75B02F6DC8F5}" srcId="{072F01F9-BAAD-498A-8EA5-1B95D7697990}" destId="{929B0544-88CF-41A4-81FF-8B2C6260DE4A}" srcOrd="1" destOrd="0" parTransId="{CE846C09-3728-43E6-AB3E-90D30163B21A}" sibTransId="{B84C1654-EA85-4068-B130-C6113D1C79CE}"/>
    <dgm:cxn modelId="{EF435CB9-2B4B-424B-B941-10CAEB090F9D}" type="presOf" srcId="{F1D540CA-32E3-4195-ACA8-09F920D58FF7}" destId="{37B544BA-B212-4421-93EB-229D02F3C8D5}" srcOrd="0" destOrd="0" presId="urn:microsoft.com/office/officeart/2005/8/layout/gear1"/>
    <dgm:cxn modelId="{2C08535B-0706-403C-811F-BF0C9FA8EF3E}" type="presOf" srcId="{843E45B8-23DF-46A1-97BE-FBA9FE0DB112}" destId="{D10B24EB-ECD5-4316-B038-80CEAEB75646}" srcOrd="0" destOrd="0" presId="urn:microsoft.com/office/officeart/2005/8/layout/gear1"/>
    <dgm:cxn modelId="{D9F12A4B-9006-457B-A779-E5FB19CA2A5B}" type="presOf" srcId="{F1D540CA-32E3-4195-ACA8-09F920D58FF7}" destId="{6E6E40B4-8911-4BA8-AD8D-4E1A11411ABC}" srcOrd="2" destOrd="0" presId="urn:microsoft.com/office/officeart/2005/8/layout/gear1"/>
    <dgm:cxn modelId="{E3B633F3-AB73-4C31-BA5E-A05D5E0C4975}" type="presOf" srcId="{072F01F9-BAAD-498A-8EA5-1B95D7697990}" destId="{0A98F17E-0DC2-4497-AC25-A980CD5EAB78}" srcOrd="0" destOrd="0" presId="urn:microsoft.com/office/officeart/2005/8/layout/gear1"/>
    <dgm:cxn modelId="{668B6FA2-3E45-4CFD-8A54-40AE96F9DF9C}" type="presParOf" srcId="{0A98F17E-0DC2-4497-AC25-A980CD5EAB78}" destId="{37B544BA-B212-4421-93EB-229D02F3C8D5}" srcOrd="0" destOrd="0" presId="urn:microsoft.com/office/officeart/2005/8/layout/gear1"/>
    <dgm:cxn modelId="{4C009738-D2B3-4A53-88CC-4DC3A578C0F3}" type="presParOf" srcId="{0A98F17E-0DC2-4497-AC25-A980CD5EAB78}" destId="{7B8B2AFC-40AB-482C-9613-672BAA42316F}" srcOrd="1" destOrd="0" presId="urn:microsoft.com/office/officeart/2005/8/layout/gear1"/>
    <dgm:cxn modelId="{C44DA900-1241-4C97-A385-66FE46E3F86D}" type="presParOf" srcId="{0A98F17E-0DC2-4497-AC25-A980CD5EAB78}" destId="{6E6E40B4-8911-4BA8-AD8D-4E1A11411ABC}" srcOrd="2" destOrd="0" presId="urn:microsoft.com/office/officeart/2005/8/layout/gear1"/>
    <dgm:cxn modelId="{84782C90-AB22-4C13-99D7-F0C9AC7B006F}" type="presParOf" srcId="{0A98F17E-0DC2-4497-AC25-A980CD5EAB78}" destId="{79185954-FCAA-4F68-9BA3-F8209E525DD7}" srcOrd="3" destOrd="0" presId="urn:microsoft.com/office/officeart/2005/8/layout/gear1"/>
    <dgm:cxn modelId="{52E41E3F-8883-4774-833F-6BC929F93CEA}" type="presParOf" srcId="{0A98F17E-0DC2-4497-AC25-A980CD5EAB78}" destId="{A004708D-A36A-4EA0-B919-0AF5F5A75F7A}" srcOrd="4" destOrd="0" presId="urn:microsoft.com/office/officeart/2005/8/layout/gear1"/>
    <dgm:cxn modelId="{E3459FB4-5C38-417B-89D2-A8478F152743}" type="presParOf" srcId="{0A98F17E-0DC2-4497-AC25-A980CD5EAB78}" destId="{0AE7230F-357D-4E1D-9612-845EFD5EEB54}" srcOrd="5" destOrd="0" presId="urn:microsoft.com/office/officeart/2005/8/layout/gear1"/>
    <dgm:cxn modelId="{CD778403-0304-4255-B2A1-05249674329C}" type="presParOf" srcId="{0A98F17E-0DC2-4497-AC25-A980CD5EAB78}" destId="{9295AF95-0919-4374-A04C-AD8A43EB52F1}" srcOrd="6" destOrd="0" presId="urn:microsoft.com/office/officeart/2005/8/layout/gear1"/>
    <dgm:cxn modelId="{86C37FE9-6BFB-4CA2-BF36-B1DFD999F9F0}" type="presParOf" srcId="{0A98F17E-0DC2-4497-AC25-A980CD5EAB78}" destId="{B3A26D67-1F93-4789-8CC8-3208317BB4C0}" srcOrd="7" destOrd="0" presId="urn:microsoft.com/office/officeart/2005/8/layout/gear1"/>
    <dgm:cxn modelId="{31CE3FC3-0E29-43CA-9775-E3B91007AACA}" type="presParOf" srcId="{0A98F17E-0DC2-4497-AC25-A980CD5EAB78}" destId="{1ABAE992-2A9A-4491-BD1D-C3D2AC53A500}" srcOrd="8" destOrd="0" presId="urn:microsoft.com/office/officeart/2005/8/layout/gear1"/>
    <dgm:cxn modelId="{D54153C0-E4E1-468B-9B16-1766572AA44D}" type="presParOf" srcId="{0A98F17E-0DC2-4497-AC25-A980CD5EAB78}" destId="{361728F5-2571-4654-9E80-6A060BD793D5}" srcOrd="9" destOrd="0" presId="urn:microsoft.com/office/officeart/2005/8/layout/gear1"/>
    <dgm:cxn modelId="{C6918C53-6654-4956-939E-DC3D9DBD37EB}" type="presParOf" srcId="{0A98F17E-0DC2-4497-AC25-A980CD5EAB78}" destId="{2C9A21F8-5B22-48AB-BDCB-97D92CAA4631}" srcOrd="10" destOrd="0" presId="urn:microsoft.com/office/officeart/2005/8/layout/gear1"/>
    <dgm:cxn modelId="{B3AE8B56-3C13-4717-9149-3F1B630282FA}" type="presParOf" srcId="{0A98F17E-0DC2-4497-AC25-A980CD5EAB78}" destId="{B9D9FF8E-FC25-4460-BDB1-8BBE9A5979D4}" srcOrd="11" destOrd="0" presId="urn:microsoft.com/office/officeart/2005/8/layout/gear1"/>
    <dgm:cxn modelId="{78CD4BE0-FD07-4F31-A520-73B96B06FD05}" type="presParOf" srcId="{0A98F17E-0DC2-4497-AC25-A980CD5EAB78}" destId="{D10B24EB-ECD5-4316-B038-80CEAEB7564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B544BA-B212-4421-93EB-229D02F3C8D5}">
      <dsp:nvSpPr>
        <dsp:cNvPr id="0" name=""/>
        <dsp:cNvSpPr/>
      </dsp:nvSpPr>
      <dsp:spPr>
        <a:xfrm>
          <a:off x="3494357" y="2397866"/>
          <a:ext cx="2930725" cy="2930725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2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Control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(comparar la evaluación pasada y futura y corregir las desviaciones)</a:t>
          </a:r>
          <a:endParaRPr lang="es-MX" sz="1800" kern="1200" dirty="0"/>
        </a:p>
      </dsp:txBody>
      <dsp:txXfrm>
        <a:off x="4083563" y="3084374"/>
        <a:ext cx="1752313" cy="1506454"/>
      </dsp:txXfrm>
    </dsp:sp>
    <dsp:sp modelId="{79185954-FCAA-4F68-9BA3-F8209E525DD7}">
      <dsp:nvSpPr>
        <dsp:cNvPr id="0" name=""/>
        <dsp:cNvSpPr/>
      </dsp:nvSpPr>
      <dsp:spPr>
        <a:xfrm>
          <a:off x="1584174" y="1705149"/>
          <a:ext cx="2541503" cy="2131436"/>
        </a:xfrm>
        <a:prstGeom prst="gear6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Análisis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(evaluación del pasado)</a:t>
          </a:r>
          <a:endParaRPr lang="es-MX" sz="1800" kern="1200" dirty="0"/>
        </a:p>
      </dsp:txBody>
      <dsp:txXfrm>
        <a:off x="2180377" y="2244988"/>
        <a:ext cx="1349097" cy="1051758"/>
      </dsp:txXfrm>
    </dsp:sp>
    <dsp:sp modelId="{9295AF95-0919-4374-A04C-AD8A43EB52F1}">
      <dsp:nvSpPr>
        <dsp:cNvPr id="0" name=""/>
        <dsp:cNvSpPr/>
      </dsp:nvSpPr>
      <dsp:spPr>
        <a:xfrm rot="20700000">
          <a:off x="2983030" y="234675"/>
          <a:ext cx="2088373" cy="2088373"/>
        </a:xfrm>
        <a:prstGeom prst="gear6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4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Planeación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(evaluación del futuro</a:t>
          </a:r>
          <a:r>
            <a:rPr lang="es-MX" sz="1400" kern="1200" dirty="0" smtClean="0"/>
            <a:t>)</a:t>
          </a:r>
          <a:endParaRPr lang="es-MX" sz="1400" kern="1200" dirty="0"/>
        </a:p>
      </dsp:txBody>
      <dsp:txXfrm rot="-20700000">
        <a:off x="3441071" y="692716"/>
        <a:ext cx="1172290" cy="1172290"/>
      </dsp:txXfrm>
    </dsp:sp>
    <dsp:sp modelId="{2C9A21F8-5B22-48AB-BDCB-97D92CAA4631}">
      <dsp:nvSpPr>
        <dsp:cNvPr id="0" name=""/>
        <dsp:cNvSpPr/>
      </dsp:nvSpPr>
      <dsp:spPr>
        <a:xfrm>
          <a:off x="3281657" y="1948392"/>
          <a:ext cx="3751328" cy="3751328"/>
        </a:xfrm>
        <a:prstGeom prst="circularArrow">
          <a:avLst>
            <a:gd name="adj1" fmla="val 4687"/>
            <a:gd name="adj2" fmla="val 299029"/>
            <a:gd name="adj3" fmla="val 2537923"/>
            <a:gd name="adj4" fmla="val 15815179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2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9D9FF8E-FC25-4460-BDB1-8BBE9A5979D4}">
      <dsp:nvSpPr>
        <dsp:cNvPr id="0" name=""/>
        <dsp:cNvSpPr/>
      </dsp:nvSpPr>
      <dsp:spPr>
        <a:xfrm>
          <a:off x="1411735" y="1228675"/>
          <a:ext cx="2725574" cy="272557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3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10B24EB-ECD5-4316-B038-80CEAEB75646}">
      <dsp:nvSpPr>
        <dsp:cNvPr id="0" name=""/>
        <dsp:cNvSpPr/>
      </dsp:nvSpPr>
      <dsp:spPr>
        <a:xfrm>
          <a:off x="2499968" y="-227624"/>
          <a:ext cx="2938718" cy="293871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20400000"/>
          </a:lightRig>
        </a:scene3d>
        <a:sp3d contourW="6350">
          <a:bevelT w="41275" h="19050" prst="angle"/>
          <a:contourClr>
            <a:schemeClr val="accent4">
              <a:hueOff val="0"/>
              <a:satOff val="0"/>
              <a:lumOff val="0"/>
              <a:alphaOff val="0"/>
              <a:shade val="25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3BB1F-1799-42E2-AC62-A0A75C6ECAB7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912D0-8F6B-4F8C-ABB6-832A07923D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1896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912D0-8F6B-4F8C-ABB6-832A07923DF1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375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5941A-88A4-442A-8175-1640E8AE7BE3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BBE4E-A2EA-46CD-BFC6-71769FD7063E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9788-AE9E-4B92-A3F3-4316F42D444B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DD5ED-79BA-40FC-A455-6130B3D8A00D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17F0-9EB9-4A0D-A699-6E44DA900520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57EE-C188-4F33-AAE7-43CBF9217265}" type="datetime1">
              <a:rPr lang="es-ES" smtClean="0"/>
              <a:t>28/09/2018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55958-8297-40A2-A4B4-AF195FEAF0F6}" type="datetime1">
              <a:rPr lang="es-ES" smtClean="0"/>
              <a:t>28/09/2018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836A-A22E-4E2C-9686-FD1BDAE86123}" type="datetime1">
              <a:rPr lang="es-ES" smtClean="0"/>
              <a:t>28/09/2018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F40EC-3475-465E-B414-E92A0597BA0D}" type="datetime1">
              <a:rPr lang="es-ES" smtClean="0"/>
              <a:t>28/09/2018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B572-8510-4799-93CE-00FA8C96EB05}" type="datetime1">
              <a:rPr lang="es-ES" smtClean="0"/>
              <a:t>28/09/2018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B3B0C-6229-4176-B962-F033FC419712}" type="datetime1">
              <a:rPr lang="es-ES" smtClean="0"/>
              <a:t>28/09/2018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5DCA7FC-BD40-45CA-A31B-E825F337B4A7}" type="datetime1">
              <a:rPr lang="es-ES" smtClean="0"/>
              <a:t>28/09/2018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CD702F4-86E8-4FB9-A047-C431784B7C8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" y="548680"/>
            <a:ext cx="9144000" cy="6120680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342900" lvl="0" indent="-273050" algn="ctr" fontAlgn="base">
              <a:spcBef>
                <a:spcPct val="20000"/>
              </a:spcBef>
              <a:spcAft>
                <a:spcPct val="0"/>
              </a:spcAft>
              <a:buClr>
                <a:srgbClr val="94C600"/>
              </a:buClr>
              <a:buSzPct val="76000"/>
            </a:pPr>
            <a:r>
              <a:rPr lang="es-MX" sz="2400" b="1" cap="none" dirty="0">
                <a:solidFill>
                  <a:srgbClr val="002060"/>
                </a:solidFill>
                <a:latin typeface="Century Gothic"/>
                <a:ea typeface="+mn-ea"/>
                <a:cs typeface="+mn-cs"/>
              </a:rPr>
              <a:t>UNIVERSIDAD AUTÓNOMA DEL ESTADO DE MÉXICO</a:t>
            </a:r>
            <a:br>
              <a:rPr lang="es-MX" sz="2400" b="1" cap="none" dirty="0">
                <a:solidFill>
                  <a:srgbClr val="002060"/>
                </a:solidFill>
                <a:latin typeface="Century Gothic"/>
                <a:ea typeface="+mn-ea"/>
                <a:cs typeface="+mn-cs"/>
              </a:rPr>
            </a:br>
            <a:r>
              <a:rPr lang="es-MX" sz="2400" b="1" cap="none" dirty="0">
                <a:solidFill>
                  <a:srgbClr val="00206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s-MX" sz="2400" b="1" cap="none" dirty="0">
                <a:solidFill>
                  <a:srgbClr val="002060"/>
                </a:solidFill>
                <a:latin typeface="Century Gothic"/>
                <a:ea typeface="+mn-ea"/>
                <a:cs typeface="+mn-cs"/>
              </a:rPr>
            </a:br>
            <a:r>
              <a:rPr lang="es-MX" sz="2800" b="1" cap="none" dirty="0">
                <a:solidFill>
                  <a:srgbClr val="002060"/>
                </a:solidFill>
                <a:latin typeface="Century Gothic"/>
                <a:ea typeface="+mn-ea"/>
                <a:cs typeface="+mn-cs"/>
              </a:rPr>
              <a:t> </a:t>
            </a:r>
            <a:r>
              <a:rPr lang="es-MX" sz="2400" b="1" cap="none" dirty="0">
                <a:solidFill>
                  <a:srgbClr val="002060"/>
                </a:solidFill>
                <a:latin typeface="Century Gothic"/>
                <a:ea typeface="+mn-ea"/>
                <a:cs typeface="+mn-cs"/>
              </a:rPr>
              <a:t>FACULTAD DE TURISMO Y GASTRONOMÍA</a:t>
            </a:r>
            <a:br>
              <a:rPr lang="es-MX" sz="2400" b="1" cap="none" dirty="0">
                <a:solidFill>
                  <a:srgbClr val="002060"/>
                </a:solidFill>
                <a:latin typeface="Century Gothic"/>
                <a:ea typeface="+mn-ea"/>
                <a:cs typeface="+mn-cs"/>
              </a:rPr>
            </a:br>
            <a:r>
              <a:rPr lang="es-MX" sz="2400" b="1" cap="none" dirty="0">
                <a:solidFill>
                  <a:srgbClr val="002060"/>
                </a:solidFill>
                <a:latin typeface="Century Gothic"/>
                <a:ea typeface="+mn-ea"/>
                <a:cs typeface="+mn-cs"/>
              </a:rPr>
              <a:t>Licenciatura en Turismo</a:t>
            </a:r>
            <a:br>
              <a:rPr lang="es-MX" sz="2400" b="1" cap="none" dirty="0">
                <a:solidFill>
                  <a:srgbClr val="002060"/>
                </a:solidFill>
                <a:latin typeface="Century Gothic"/>
                <a:ea typeface="+mn-ea"/>
                <a:cs typeface="+mn-cs"/>
              </a:rPr>
            </a:br>
            <a:r>
              <a:rPr lang="es-MX" sz="2400" b="1" cap="none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s-MX" sz="2400" b="1" cap="none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</a:br>
            <a:r>
              <a:rPr lang="es-MX" b="1" cap="none" dirty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>Unidad de </a:t>
            </a:r>
            <a:r>
              <a:rPr lang="es-MX" b="1" cap="none" dirty="0" smtClean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>Aprendizaje:</a:t>
            </a:r>
            <a:r>
              <a:rPr lang="es-MX" b="1" cap="none" dirty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> </a:t>
            </a:r>
            <a:r>
              <a:rPr lang="es-MX" b="1" cap="none" dirty="0" smtClean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>Finanzas</a:t>
            </a:r>
            <a:br>
              <a:rPr lang="es-MX" b="1" cap="none" dirty="0" smtClean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</a:br>
            <a:r>
              <a:rPr lang="es-MX" b="1" cap="none" dirty="0" smtClean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>Créditos: 8</a:t>
            </a:r>
            <a:br>
              <a:rPr lang="es-MX" b="1" cap="none" dirty="0" smtClean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</a:br>
            <a:r>
              <a:rPr lang="es-MX" b="1" cap="none" dirty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s-MX" b="1" cap="none" dirty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</a:br>
            <a:r>
              <a:rPr lang="es-MX" b="1" cap="none" dirty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>Tema: </a:t>
            </a:r>
            <a:r>
              <a:rPr lang="es-MX" b="1" cap="none" dirty="0" smtClean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>El </a:t>
            </a:r>
            <a:r>
              <a:rPr lang="es-MX" b="1" cap="none" dirty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>a</a:t>
            </a:r>
            <a:r>
              <a:rPr lang="es-MX" b="1" cap="none" dirty="0" smtClean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>nálisis </a:t>
            </a:r>
            <a:r>
              <a:rPr lang="es-MX" b="1" cap="none" dirty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>f</a:t>
            </a:r>
            <a:r>
              <a:rPr lang="es-MX" b="1" cap="none" dirty="0" smtClean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>inanciero</a:t>
            </a:r>
            <a:r>
              <a:rPr lang="es-MX" b="1" cap="none" dirty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s-MX" b="1" cap="none" dirty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</a:br>
            <a:r>
              <a:rPr lang="es-MX" sz="2800" b="1" cap="none" dirty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s-MX" sz="2800" b="1" cap="none" dirty="0">
                <a:solidFill>
                  <a:schemeClr val="accent2"/>
                </a:solidFill>
                <a:latin typeface="Century Gothic"/>
                <a:ea typeface="+mn-ea"/>
                <a:cs typeface="+mn-cs"/>
              </a:rPr>
            </a:br>
            <a:r>
              <a:rPr lang="es-MX" sz="2400" b="1" cap="none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Autor:</a:t>
            </a:r>
            <a:br>
              <a:rPr lang="es-MX" sz="2400" b="1" cap="none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</a:br>
            <a:r>
              <a:rPr lang="es-MX" sz="2400" b="1" cap="none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M. en A. María de Lourdes </a:t>
            </a:r>
            <a:br>
              <a:rPr lang="es-MX" sz="2400" b="1" cap="none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</a:br>
            <a:r>
              <a:rPr lang="es-MX" sz="2400" b="1" cap="none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Escalona González</a:t>
            </a:r>
            <a:br>
              <a:rPr lang="es-MX" sz="2400" b="1" cap="none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</a:br>
            <a:r>
              <a:rPr lang="es-MX" sz="2800" b="1" cap="none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s-MX" sz="2800" b="1" cap="none" dirty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</a:br>
            <a:r>
              <a:rPr lang="es-MX" sz="2400" b="1" cap="none" dirty="0" smtClean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Septiembre </a:t>
            </a:r>
            <a:r>
              <a:rPr lang="es-MX" sz="2400" b="1" cap="none" dirty="0" smtClean="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2018</a:t>
            </a:r>
            <a:endParaRPr lang="en-US" sz="2400" cap="none" dirty="0">
              <a:solidFill>
                <a:srgbClr val="3E3D2D"/>
              </a:solidFill>
              <a:latin typeface="Century Gothic"/>
              <a:ea typeface="+mn-ea"/>
              <a:cs typeface="+mn-cs"/>
            </a:endParaRPr>
          </a:p>
        </p:txBody>
      </p:sp>
      <p:pic>
        <p:nvPicPr>
          <p:cNvPr id="3" name="Picture 3" descr="uae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" r="4962" b="4808"/>
          <a:stretch>
            <a:fillRect/>
          </a:stretch>
        </p:blipFill>
        <p:spPr bwMode="auto">
          <a:xfrm>
            <a:off x="107504" y="1196752"/>
            <a:ext cx="116046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Esc_facb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196752"/>
            <a:ext cx="1143000" cy="1000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864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Estabilidad: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MX" sz="3200" dirty="0" smtClean="0">
                <a:solidFill>
                  <a:srgbClr val="669900"/>
                </a:solidFill>
              </a:rPr>
              <a:t>La estabilidad de la empresa radica en la estructura de capital, que es la proporción que existe entre las aportaciones de los accionistas y capital de terceros.</a:t>
            </a:r>
            <a:endParaRPr lang="es-MX" sz="3200" dirty="0">
              <a:solidFill>
                <a:srgbClr val="669900"/>
              </a:solidFill>
            </a:endParaRPr>
          </a:p>
          <a:p>
            <a:pPr algn="just"/>
            <a:r>
              <a:rPr lang="es-MX" sz="3200" dirty="0" smtClean="0">
                <a:solidFill>
                  <a:srgbClr val="CC00CC"/>
                </a:solidFill>
              </a:rPr>
              <a:t>Es la capacidad de la empresa de hacer frente a sus compromisos en el mediano y largo plazo.</a:t>
            </a:r>
            <a:endParaRPr lang="es-MX" sz="3200" dirty="0">
              <a:solidFill>
                <a:srgbClr val="CC00CC"/>
              </a:solidFill>
            </a:endParaRPr>
          </a:p>
        </p:txBody>
      </p:sp>
      <p:pic>
        <p:nvPicPr>
          <p:cNvPr id="5" name="Picture 13" descr="http://www.coomeva.com.co/disenno/elearning/usodecredito/caricaturas/04_colo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365104"/>
            <a:ext cx="2736304" cy="2252919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508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Rentabilidad: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Es la razón de ser de toda la empresa. </a:t>
            </a:r>
            <a:r>
              <a:rPr lang="es-MX" sz="3200" dirty="0" smtClean="0">
                <a:solidFill>
                  <a:schemeClr val="accent2"/>
                </a:solidFill>
              </a:rPr>
              <a:t>Nos indica la renta o el retorno que los accionistas perciben a cambio de la inversión, riesgo y esfuerzo que desarrollan.</a:t>
            </a:r>
            <a:endParaRPr lang="es-MX" sz="3200" dirty="0">
              <a:solidFill>
                <a:schemeClr val="accent2"/>
              </a:solidFill>
            </a:endParaRPr>
          </a:p>
        </p:txBody>
      </p:sp>
      <p:pic>
        <p:nvPicPr>
          <p:cNvPr id="4" name="4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93096"/>
            <a:ext cx="20478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j020029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33055"/>
            <a:ext cx="21431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65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Productividad: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>
                <a:solidFill>
                  <a:srgbClr val="FFC000"/>
                </a:solidFill>
              </a:rPr>
              <a:t>Es el hacer más productos con los mismos insumos materiales y financieros, </a:t>
            </a:r>
            <a:r>
              <a:rPr lang="es-MX" sz="3200" dirty="0" smtClean="0"/>
              <a:t>es una cualidad de las más importantes de cara a la competencia cada vez más globalizada que se impone en la actualidad.</a:t>
            </a:r>
            <a:endParaRPr lang="es-MX" sz="3200" dirty="0"/>
          </a:p>
        </p:txBody>
      </p:sp>
      <p:pic>
        <p:nvPicPr>
          <p:cNvPr id="5" name="Picture 9" descr="http://t0.gstatic.com/images?q=tbn:ANd9GcRvxfqkrKDKtmuaVsHxM_TOMGupf9x70XBjYxRdbFIs_L47e5cdmTZZcJn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8024" y="4185488"/>
            <a:ext cx="264320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96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Eficiencia: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Es el hacer más con menos, </a:t>
            </a:r>
            <a:r>
              <a:rPr lang="es-MX" sz="3200" dirty="0" smtClean="0">
                <a:solidFill>
                  <a:srgbClr val="00B050"/>
                </a:solidFill>
              </a:rPr>
              <a:t>es el tener una planta productiva que cada vez realiza más productos o servicios con menos insumos,</a:t>
            </a:r>
            <a:r>
              <a:rPr lang="es-MX" sz="3200" dirty="0" smtClean="0"/>
              <a:t> esto es un proceso que parte de la reingeniería, y muy relacionada con la productividad.</a:t>
            </a:r>
            <a:endParaRPr lang="es-MX" sz="3200" dirty="0"/>
          </a:p>
        </p:txBody>
      </p:sp>
      <p:pic>
        <p:nvPicPr>
          <p:cNvPr id="6" name="Picture 2" descr="http://estoesferpecto.produccionesbalazo.com/wp-content/uploads/2011/06/fabrica-pap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365103"/>
            <a:ext cx="3312368" cy="223224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152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Efectividad o eficacia: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C00000"/>
                </a:solidFill>
              </a:rPr>
              <a:t>Es el llegar a los objetivos y lograr resultados, deseablemente acompañada de la eficiencia.</a:t>
            </a:r>
            <a:endParaRPr lang="es-MX" sz="3200" dirty="0">
              <a:solidFill>
                <a:srgbClr val="C00000"/>
              </a:solidFill>
            </a:endParaRPr>
          </a:p>
        </p:txBody>
      </p:sp>
      <p:pic>
        <p:nvPicPr>
          <p:cNvPr id="5" name="3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73016"/>
            <a:ext cx="3214687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42 Imagen" descr="http://ocw.uc3m.es/biblioteconomia-y-documentacion/organizacion-y-administracion-de-unidades-de-informacion/resolveUid/ffff4dfe3accf83553915ed57b366d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13" y="3356992"/>
            <a:ext cx="278606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013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20940" cy="1008112"/>
          </a:xfrm>
        </p:spPr>
        <p:txBody>
          <a:bodyPr/>
          <a:lstStyle/>
          <a:p>
            <a:pPr algn="ctr"/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e interpretación de estados financieros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484784"/>
            <a:ext cx="7520940" cy="3579849"/>
          </a:xfrm>
        </p:spPr>
        <p:txBody>
          <a:bodyPr>
            <a:normAutofit/>
          </a:bodyPr>
          <a:lstStyle/>
          <a:p>
            <a:pPr algn="just"/>
            <a:r>
              <a:rPr lang="es-MX" sz="3200" dirty="0" smtClean="0"/>
              <a:t>El administrador financiero debe saber detectar los problemas por los que atraviesa una organización y prescribir las acciones necesarias para que la empresa sea una compañía sana.</a:t>
            </a:r>
            <a:endParaRPr lang="es-MX" sz="3200" dirty="0"/>
          </a:p>
        </p:txBody>
      </p:sp>
      <p:pic>
        <p:nvPicPr>
          <p:cNvPr id="6" name="4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62494"/>
            <a:ext cx="2987824" cy="2903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719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Características</a:t>
            </a:r>
            <a:endParaRPr lang="es-MX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s-MX" sz="3200" dirty="0" smtClean="0"/>
              <a:t>Es una herramienta o técnica financiera</a:t>
            </a:r>
          </a:p>
          <a:p>
            <a:pPr>
              <a:buFont typeface="Wingdings" pitchFamily="2" charset="2"/>
              <a:buChar char="Ø"/>
            </a:pPr>
            <a:r>
              <a:rPr lang="es-MX" sz="3200" dirty="0" smtClean="0"/>
              <a:t>Es aplicada por el administrador financiero, el gerente de finanzas, el tesorero, el contralor, etc.</a:t>
            </a:r>
          </a:p>
          <a:p>
            <a:pPr>
              <a:buFont typeface="Wingdings" pitchFamily="2" charset="2"/>
              <a:buChar char="Ø"/>
            </a:pPr>
            <a:r>
              <a:rPr lang="es-MX" sz="3200" dirty="0" smtClean="0"/>
              <a:t>El objetivo principal del análisis financiero: es la evaluación histórica, es decir, real, o sea, evaluación del pasado</a:t>
            </a:r>
          </a:p>
          <a:p>
            <a:pPr>
              <a:buFont typeface="Wingdings" pitchFamily="2" charset="2"/>
              <a:buChar char="Ø"/>
            </a:pPr>
            <a:r>
              <a:rPr lang="es-MX" sz="3200" dirty="0" smtClean="0"/>
              <a:t>Empleado en una empresa pública o privada, desde el punto de vista financiero.</a:t>
            </a:r>
            <a:endParaRPr lang="es-MX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054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 específicos: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768532"/>
          </a:xfrm>
          <a:solidFill>
            <a:schemeClr val="accent5"/>
          </a:solidFill>
        </p:spPr>
        <p:txBody>
          <a:bodyPr>
            <a:normAutofit fontScale="85000" lnSpcReduction="10000"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s-MX" sz="32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Comprender los elementos de análisis que proporcionen la comparación de las razones financieras y las diferentes técnicas de análisis que se pueden aplicar dentro de una empresa. </a:t>
            </a:r>
          </a:p>
          <a:p>
            <a:pPr marL="0" indent="0" algn="just">
              <a:defRPr/>
            </a:pPr>
            <a:endParaRPr lang="es-MX" sz="3200" dirty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es-MX" sz="3200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Describir </a:t>
            </a:r>
            <a:r>
              <a:rPr lang="es-MX" sz="3200" dirty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algunas de las medidas que se deben considerar para la toma de decisiones y alternativas de solución para los distintos problemas que afecten a la empresa.</a:t>
            </a:r>
          </a:p>
          <a:p>
            <a:endParaRPr lang="es-MX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079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Importancia: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84556"/>
          </a:xfrm>
        </p:spPr>
        <p:txBody>
          <a:bodyPr>
            <a:normAutofit fontScale="92500"/>
          </a:bodyPr>
          <a:lstStyle/>
          <a:p>
            <a:pPr algn="just">
              <a:buFont typeface="Arial" pitchFamily="34" charset="0"/>
              <a:buChar char="•"/>
            </a:pPr>
            <a:r>
              <a:rPr lang="es-MX" sz="2800" dirty="0">
                <a:solidFill>
                  <a:srgbClr val="9900CC"/>
                </a:solidFill>
              </a:rPr>
              <a:t>El análisis financiero sirve como un examen objetivo que se utiliza como punto de partida para proporcionar referencia acerca de los hechos concernientes a una empresa . </a:t>
            </a:r>
            <a:endParaRPr lang="es-MX" sz="2800" dirty="0" smtClean="0">
              <a:solidFill>
                <a:srgbClr val="9900CC"/>
              </a:solidFill>
            </a:endParaRPr>
          </a:p>
          <a:p>
            <a:pPr marL="0" indent="0" algn="just"/>
            <a:endParaRPr lang="es-MX" sz="2800" dirty="0" smtClean="0"/>
          </a:p>
          <a:p>
            <a:pPr algn="just">
              <a:buFont typeface="Arial" pitchFamily="34" charset="0"/>
              <a:buChar char="•"/>
            </a:pPr>
            <a:r>
              <a:rPr lang="es-MX" sz="2800" dirty="0">
                <a:solidFill>
                  <a:srgbClr val="663300"/>
                </a:solidFill>
              </a:rPr>
              <a:t>El ejecutivo financiero se convierte en un tomador de decisiones sobre aspectos tales como dónde obtener los recursos, en qué </a:t>
            </a:r>
            <a:r>
              <a:rPr lang="es-MX" sz="2800" dirty="0" smtClean="0">
                <a:solidFill>
                  <a:srgbClr val="663300"/>
                </a:solidFill>
              </a:rPr>
              <a:t>invertir, </a:t>
            </a:r>
            <a:r>
              <a:rPr lang="es-MX" sz="2800" dirty="0">
                <a:solidFill>
                  <a:srgbClr val="663300"/>
                </a:solidFill>
              </a:rPr>
              <a:t>cuáles son los beneficios o utilidades de las </a:t>
            </a:r>
            <a:r>
              <a:rPr lang="es-MX" sz="2800" dirty="0" smtClean="0">
                <a:solidFill>
                  <a:srgbClr val="663300"/>
                </a:solidFill>
              </a:rPr>
              <a:t>empresas. </a:t>
            </a:r>
          </a:p>
          <a:p>
            <a:endParaRPr lang="es-MX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95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2.bp.blogspot.com/_lrgryWePXrk/TAZ9wPINOgI/AAAAAAAADHo/FmQw6FXkFOg/s1600/imagen-metodos-de-analisis-de-estados-financiero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089919"/>
            <a:ext cx="3768080" cy="3768081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332656"/>
            <a:ext cx="7643192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MÉTODOS DE ANÁLISIS Financieros</a:t>
            </a:r>
            <a:endParaRPr lang="es-E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484784"/>
            <a:ext cx="7520940" cy="3579849"/>
          </a:xfrm>
        </p:spPr>
        <p:txBody>
          <a:bodyPr>
            <a:normAutofit/>
          </a:bodyPr>
          <a:lstStyle/>
          <a:p>
            <a:pPr algn="ctr"/>
            <a:r>
              <a:rPr lang="es-ES" sz="2800" b="0" dirty="0" smtClean="0">
                <a:latin typeface="Britannic Bold" pitchFamily="34" charset="0"/>
              </a:rPr>
              <a:t>Muestra el orden que sigue para separar y conocer los elementos tanto descriptivos como numéricos que integran el contenido en los estados financieros.</a:t>
            </a:r>
            <a:endParaRPr lang="es-ES" sz="2800" b="0" dirty="0">
              <a:latin typeface="Britannic Bold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84556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3200" dirty="0" smtClean="0">
                <a:solidFill>
                  <a:schemeClr val="accent2"/>
                </a:solidFill>
              </a:rPr>
              <a:t>La información financiera se origina en la contabilidad, que viéndola en una forma simple es el registro, clasificación y concentración de las operaciones diarias de una empresa y culmina al final del ejercicio en los Estados Financieros</a:t>
            </a:r>
            <a:r>
              <a:rPr lang="es-MX" sz="3200" dirty="0" smtClean="0">
                <a:solidFill>
                  <a:srgbClr val="002060"/>
                </a:solidFill>
              </a:rPr>
              <a:t>, por lo tanto existen: </a:t>
            </a:r>
            <a:r>
              <a:rPr lang="es-MX" sz="3200" i="1" dirty="0" smtClean="0">
                <a:solidFill>
                  <a:srgbClr val="002060"/>
                </a:solidFill>
              </a:rPr>
              <a:t>la contabilidad financiera y la contabilidad administrativa.</a:t>
            </a:r>
            <a:endParaRPr lang="es-MX" sz="3200" i="1" dirty="0">
              <a:solidFill>
                <a:srgbClr val="00206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379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4.bp.blogspot.com/_AHvfVrlr4GA/S_vbdnAso_I/AAAAAAAAAAw/ueScteACvGA/s1600/Informe_y_Analisis__Financier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3312368" cy="4416492"/>
          </a:xfrm>
          <a:prstGeom prst="rect">
            <a:avLst/>
          </a:prstGeom>
          <a:noFill/>
        </p:spPr>
      </p:pic>
      <p:sp>
        <p:nvSpPr>
          <p:cNvPr id="4" name="1 Título"/>
          <p:cNvSpPr txBox="1">
            <a:spLocks/>
          </p:cNvSpPr>
          <p:nvPr/>
        </p:nvSpPr>
        <p:spPr>
          <a:xfrm rot="20168569">
            <a:off x="2273639" y="2696353"/>
            <a:ext cx="6356114" cy="172797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CLASIFICACIÓN</a:t>
            </a:r>
            <a:r>
              <a:rPr kumimoji="0" lang="es-E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  <a:t> </a:t>
            </a:r>
          </a:p>
        </p:txBody>
      </p:sp>
      <p:pic>
        <p:nvPicPr>
          <p:cNvPr id="20484" name="Picture 4" descr="http://planuba.orientaronline.com.ar/wp-content/uploads/2011/09/mone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077072"/>
            <a:ext cx="2809911" cy="2492896"/>
          </a:xfrm>
          <a:prstGeom prst="rect">
            <a:avLst/>
          </a:prstGeom>
          <a:noFill/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roceso alternativo"/>
          <p:cNvSpPr/>
          <p:nvPr/>
        </p:nvSpPr>
        <p:spPr>
          <a:xfrm>
            <a:off x="2483768" y="764704"/>
            <a:ext cx="4248472" cy="1584176"/>
          </a:xfrm>
          <a:prstGeom prst="flowChartAlternate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/>
              <a:t>Método de análisis vertical</a:t>
            </a:r>
          </a:p>
          <a:p>
            <a:pPr algn="ctr"/>
            <a:endParaRPr lang="es-ES" dirty="0"/>
          </a:p>
        </p:txBody>
      </p:sp>
      <p:sp>
        <p:nvSpPr>
          <p:cNvPr id="6" name="5 Redondear rectángulo de esquina diagonal"/>
          <p:cNvSpPr/>
          <p:nvPr/>
        </p:nvSpPr>
        <p:spPr>
          <a:xfrm>
            <a:off x="467544" y="2636912"/>
            <a:ext cx="2304256" cy="2376264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</a:rPr>
              <a:t>Procedimiento de porcientos integrales</a:t>
            </a:r>
            <a:endParaRPr lang="es-ES" sz="2400" dirty="0"/>
          </a:p>
        </p:txBody>
      </p:sp>
      <p:sp>
        <p:nvSpPr>
          <p:cNvPr id="7" name="6 Redondear rectángulo de esquina diagonal"/>
          <p:cNvSpPr/>
          <p:nvPr/>
        </p:nvSpPr>
        <p:spPr>
          <a:xfrm>
            <a:off x="3275856" y="4149080"/>
            <a:ext cx="2376264" cy="223224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500" dirty="0" smtClean="0">
                <a:solidFill>
                  <a:schemeClr val="tx1"/>
                </a:solidFill>
              </a:rPr>
              <a:t>Procedimiento de razones simples</a:t>
            </a:r>
            <a:endParaRPr lang="es-ES" sz="2500" dirty="0"/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6300192" y="2780928"/>
            <a:ext cx="2376264" cy="2160240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500" dirty="0" smtClean="0">
                <a:solidFill>
                  <a:schemeClr val="tx1"/>
                </a:solidFill>
              </a:rPr>
              <a:t>Procedimiento </a:t>
            </a:r>
            <a:r>
              <a:rPr lang="es-ES" sz="2500" dirty="0">
                <a:solidFill>
                  <a:schemeClr val="tx1"/>
                </a:solidFill>
              </a:rPr>
              <a:t>de razones estándar</a:t>
            </a:r>
            <a:endParaRPr lang="es-ES" sz="2500" dirty="0"/>
          </a:p>
        </p:txBody>
      </p:sp>
      <p:sp>
        <p:nvSpPr>
          <p:cNvPr id="10" name="9 Flecha abajo"/>
          <p:cNvSpPr/>
          <p:nvPr/>
        </p:nvSpPr>
        <p:spPr>
          <a:xfrm flipH="1">
            <a:off x="4427984" y="2420888"/>
            <a:ext cx="288032" cy="151216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Flecha izquierda"/>
          <p:cNvSpPr/>
          <p:nvPr/>
        </p:nvSpPr>
        <p:spPr>
          <a:xfrm rot="19081945">
            <a:off x="2698573" y="2818852"/>
            <a:ext cx="1514606" cy="284192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Flecha derecha"/>
          <p:cNvSpPr/>
          <p:nvPr/>
        </p:nvSpPr>
        <p:spPr>
          <a:xfrm rot="2472122">
            <a:off x="4990414" y="2792644"/>
            <a:ext cx="1395418" cy="26450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3.gstatic.com/images?q=tbn:ANd9GcTQU2OpKu6s7Yfbgeske8ubI8ecfOrfeUsUjlt5vS3CbUAZcniCxzhA7ri7f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3235078" cy="2303513"/>
          </a:xfrm>
          <a:prstGeom prst="rect">
            <a:avLst/>
          </a:prstGeom>
          <a:noFill/>
        </p:spPr>
      </p:pic>
      <p:sp>
        <p:nvSpPr>
          <p:cNvPr id="4" name="3 Proceso alternativo"/>
          <p:cNvSpPr/>
          <p:nvPr/>
        </p:nvSpPr>
        <p:spPr>
          <a:xfrm>
            <a:off x="2483768" y="764704"/>
            <a:ext cx="4248472" cy="1584176"/>
          </a:xfrm>
          <a:prstGeom prst="flowChartAlternate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/>
              <a:t>Método de análisis horizontal</a:t>
            </a:r>
          </a:p>
          <a:p>
            <a:pPr algn="ctr"/>
            <a:endParaRPr lang="es-ES" dirty="0"/>
          </a:p>
        </p:txBody>
      </p:sp>
      <p:sp>
        <p:nvSpPr>
          <p:cNvPr id="7" name="6 Redondear rectángulo de esquina diagonal"/>
          <p:cNvSpPr/>
          <p:nvPr/>
        </p:nvSpPr>
        <p:spPr>
          <a:xfrm>
            <a:off x="3275856" y="4149080"/>
            <a:ext cx="2376264" cy="223224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500" dirty="0" smtClean="0">
                <a:solidFill>
                  <a:schemeClr val="tx1"/>
                </a:solidFill>
              </a:rPr>
              <a:t>Procedimiento  de aumentos y disminuciones.</a:t>
            </a:r>
            <a:endParaRPr lang="es-ES" sz="2500" dirty="0"/>
          </a:p>
        </p:txBody>
      </p:sp>
      <p:sp>
        <p:nvSpPr>
          <p:cNvPr id="10" name="9 Flecha abajo"/>
          <p:cNvSpPr/>
          <p:nvPr/>
        </p:nvSpPr>
        <p:spPr>
          <a:xfrm flipH="1">
            <a:off x="4427984" y="2420888"/>
            <a:ext cx="288032" cy="151216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roceso alternativo"/>
          <p:cNvSpPr/>
          <p:nvPr/>
        </p:nvSpPr>
        <p:spPr>
          <a:xfrm>
            <a:off x="2483768" y="764704"/>
            <a:ext cx="4248472" cy="1584176"/>
          </a:xfrm>
          <a:prstGeom prst="flowChartAlternateProcess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/>
              <a:t>Método de análisis histórico</a:t>
            </a:r>
          </a:p>
          <a:p>
            <a:pPr algn="ctr"/>
            <a:endParaRPr lang="es-ES" dirty="0"/>
          </a:p>
        </p:txBody>
      </p:sp>
      <p:sp>
        <p:nvSpPr>
          <p:cNvPr id="7" name="6 Redondear rectángulo de esquina diagonal"/>
          <p:cNvSpPr/>
          <p:nvPr/>
        </p:nvSpPr>
        <p:spPr>
          <a:xfrm>
            <a:off x="1115616" y="3645024"/>
            <a:ext cx="2376264" cy="223224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500" dirty="0" smtClean="0">
                <a:solidFill>
                  <a:schemeClr val="tx1"/>
                </a:solidFill>
              </a:rPr>
              <a:t>Procedimiento de las tendencias.</a:t>
            </a:r>
            <a:endParaRPr lang="es-ES" sz="2500" dirty="0"/>
          </a:p>
        </p:txBody>
      </p:sp>
      <p:sp>
        <p:nvSpPr>
          <p:cNvPr id="9" name="8 Flecha izquierda"/>
          <p:cNvSpPr/>
          <p:nvPr/>
        </p:nvSpPr>
        <p:spPr>
          <a:xfrm rot="18429560">
            <a:off x="2373158" y="2893472"/>
            <a:ext cx="1188462" cy="312903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Elipse"/>
          <p:cNvSpPr/>
          <p:nvPr/>
        </p:nvSpPr>
        <p:spPr>
          <a:xfrm>
            <a:off x="5796136" y="2636912"/>
            <a:ext cx="2160240" cy="100811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 de </a:t>
            </a:r>
            <a:r>
              <a:rPr lang="es-ES" sz="2400" dirty="0"/>
              <a:t>c</a:t>
            </a:r>
            <a:r>
              <a:rPr lang="es-ES" sz="2400" dirty="0" smtClean="0"/>
              <a:t>ifras o valores</a:t>
            </a:r>
            <a:endParaRPr lang="es-ES" sz="2400" dirty="0"/>
          </a:p>
        </p:txBody>
      </p:sp>
      <p:sp>
        <p:nvSpPr>
          <p:cNvPr id="12" name="11 Elipse"/>
          <p:cNvSpPr/>
          <p:nvPr/>
        </p:nvSpPr>
        <p:spPr>
          <a:xfrm>
            <a:off x="5868144" y="3933056"/>
            <a:ext cx="2376264" cy="100811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d</a:t>
            </a:r>
            <a:r>
              <a:rPr lang="es-ES" sz="2400" dirty="0" smtClean="0"/>
              <a:t>e variaciones.</a:t>
            </a:r>
            <a:endParaRPr lang="es-ES" sz="2400" dirty="0"/>
          </a:p>
        </p:txBody>
      </p:sp>
      <p:sp>
        <p:nvSpPr>
          <p:cNvPr id="13" name="12 Elipse"/>
          <p:cNvSpPr/>
          <p:nvPr/>
        </p:nvSpPr>
        <p:spPr>
          <a:xfrm>
            <a:off x="5796136" y="5085184"/>
            <a:ext cx="2160240" cy="100811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d</a:t>
            </a:r>
            <a:r>
              <a:rPr lang="es-ES" sz="2400" dirty="0" smtClean="0"/>
              <a:t>e índices </a:t>
            </a:r>
            <a:endParaRPr lang="es-ES" sz="2400" dirty="0"/>
          </a:p>
        </p:txBody>
      </p:sp>
      <p:sp>
        <p:nvSpPr>
          <p:cNvPr id="14" name="13 Flecha derecha"/>
          <p:cNvSpPr/>
          <p:nvPr/>
        </p:nvSpPr>
        <p:spPr>
          <a:xfrm>
            <a:off x="3563888" y="4365104"/>
            <a:ext cx="2232248" cy="21602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Flecha derecha"/>
          <p:cNvSpPr/>
          <p:nvPr/>
        </p:nvSpPr>
        <p:spPr>
          <a:xfrm rot="20307595">
            <a:off x="3462301" y="3613562"/>
            <a:ext cx="2232248" cy="26348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Flecha derecha"/>
          <p:cNvSpPr/>
          <p:nvPr/>
        </p:nvSpPr>
        <p:spPr>
          <a:xfrm rot="1322757">
            <a:off x="3447886" y="5153273"/>
            <a:ext cx="2330132" cy="21948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CuadroTexto"/>
          <p:cNvSpPr txBox="1"/>
          <p:nvPr/>
        </p:nvSpPr>
        <p:spPr>
          <a:xfrm>
            <a:off x="4355976" y="404679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S</a:t>
            </a:r>
            <a:r>
              <a:rPr lang="es-ES" sz="2400" dirty="0" smtClean="0"/>
              <a:t>erie</a:t>
            </a:r>
            <a:endParaRPr lang="es-ES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27584" y="1484784"/>
            <a:ext cx="3240360" cy="1008112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Un  estado financiero histórico.</a:t>
            </a:r>
            <a:endParaRPr lang="es-ES" sz="2400" dirty="0"/>
          </a:p>
        </p:txBody>
      </p:sp>
      <p:sp>
        <p:nvSpPr>
          <p:cNvPr id="5" name="4 Rectángulo"/>
          <p:cNvSpPr/>
          <p:nvPr/>
        </p:nvSpPr>
        <p:spPr>
          <a:xfrm>
            <a:off x="827584" y="4797152"/>
            <a:ext cx="3240360" cy="1152128"/>
          </a:xfrm>
          <a:prstGeom prst="rect">
            <a:avLst/>
          </a:prstGeom>
          <a:solidFill>
            <a:srgbClr val="6633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Una serie de estados financieros históricos de la misma empresa.</a:t>
            </a:r>
            <a:endParaRPr lang="es-ES" sz="2400" dirty="0"/>
          </a:p>
        </p:txBody>
      </p:sp>
      <p:sp>
        <p:nvSpPr>
          <p:cNvPr id="6" name="5 Rectángulo"/>
          <p:cNvSpPr/>
          <p:nvPr/>
        </p:nvSpPr>
        <p:spPr>
          <a:xfrm>
            <a:off x="827584" y="3140968"/>
            <a:ext cx="3240360" cy="1008112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Dos estados financieros históricos</a:t>
            </a:r>
            <a:r>
              <a:rPr lang="es-ES" sz="2800" dirty="0" smtClean="0"/>
              <a:t>.</a:t>
            </a:r>
            <a:endParaRPr lang="es-ES" sz="2800" dirty="0"/>
          </a:p>
        </p:txBody>
      </p:sp>
      <p:sp>
        <p:nvSpPr>
          <p:cNvPr id="7" name="6 Rectángulo"/>
          <p:cNvSpPr/>
          <p:nvPr/>
        </p:nvSpPr>
        <p:spPr>
          <a:xfrm>
            <a:off x="5364088" y="4869160"/>
            <a:ext cx="2736304" cy="1008112"/>
          </a:xfrm>
          <a:prstGeom prst="rect">
            <a:avLst/>
          </a:prstGeom>
          <a:solidFill>
            <a:srgbClr val="6633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/>
              <a:t>Histórico</a:t>
            </a:r>
            <a:endParaRPr lang="es-ES" sz="3200" dirty="0"/>
          </a:p>
        </p:txBody>
      </p:sp>
      <p:sp>
        <p:nvSpPr>
          <p:cNvPr id="8" name="7 Rectángulo"/>
          <p:cNvSpPr/>
          <p:nvPr/>
        </p:nvSpPr>
        <p:spPr>
          <a:xfrm>
            <a:off x="5364088" y="3284984"/>
            <a:ext cx="2664296" cy="1008112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/>
              <a:t>Horizontal</a:t>
            </a:r>
            <a:endParaRPr lang="es-ES" sz="3200" dirty="0"/>
          </a:p>
        </p:txBody>
      </p:sp>
      <p:sp>
        <p:nvSpPr>
          <p:cNvPr id="9" name="8 Rectángulo"/>
          <p:cNvSpPr/>
          <p:nvPr/>
        </p:nvSpPr>
        <p:spPr>
          <a:xfrm>
            <a:off x="5364088" y="1484784"/>
            <a:ext cx="2520280" cy="1008112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/>
              <a:t>vertical</a:t>
            </a:r>
            <a:endParaRPr lang="es-ES" sz="32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1043608" y="548719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 se desea analizar 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364088" y="548680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debe aplicar el método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11 Flecha derecha"/>
          <p:cNvSpPr/>
          <p:nvPr/>
        </p:nvSpPr>
        <p:spPr>
          <a:xfrm>
            <a:off x="4211635" y="1844824"/>
            <a:ext cx="864096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Flecha derecha"/>
          <p:cNvSpPr/>
          <p:nvPr/>
        </p:nvSpPr>
        <p:spPr>
          <a:xfrm>
            <a:off x="4283643" y="3573016"/>
            <a:ext cx="864096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Flecha derecha"/>
          <p:cNvSpPr/>
          <p:nvPr/>
        </p:nvSpPr>
        <p:spPr>
          <a:xfrm>
            <a:off x="4355976" y="5157192"/>
            <a:ext cx="864096" cy="36004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91680" y="1412776"/>
            <a:ext cx="5809090" cy="25853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Medidas Previas </a:t>
            </a:r>
          </a:p>
          <a:p>
            <a:pPr algn="ctr"/>
            <a:r>
              <a:rPr lang="es-E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 Análisis de</a:t>
            </a:r>
            <a:endParaRPr lang="es-ES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s-E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Estados Financieros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25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404664"/>
            <a:ext cx="4104009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Reglas generales:</a:t>
            </a:r>
            <a:endParaRPr lang="es-E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://t1.gstatic.com/images?q=tbn:ANd9GcSmfPxkNMrd913fqUusrqMyBoEPXxs8KBuSlnKMwccnMnqEZpZ8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94019">
            <a:off x="5288394" y="177535"/>
            <a:ext cx="1170890" cy="1317252"/>
          </a:xfrm>
          <a:prstGeom prst="rect">
            <a:avLst/>
          </a:prstGeom>
          <a:noFill/>
          <a:ln w="76200" cap="flat">
            <a:solidFill>
              <a:schemeClr val="tx1"/>
            </a:solidFill>
            <a:prstDash val="sysDot"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  <a:softEdge rad="317500"/>
          </a:effectLst>
          <a:scene3d>
            <a:camera prst="perspectiveFront"/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1028" name="AutoShape 4" descr="data:image/jpeg;base64,/9j/4AAQSkZJRgABAQAAAQABAAD/2wCEAAkGBhIREBAUEBAQFBASFBAWFBUUFBQUFBYQFRAWFBQWEhUYGzIeGBojGRcUIC8gIykpLiwwFx8xNTAqNSYrLCkBCQoKDgwOFA0NGSkYHBgpKSkqLS4qLDU1KSkpKSkpKSkpKi8uKSopLCkpKSkpKSksKSkpKSkpKSkpKSkpLCkpKf/AABEIAIkAyAMBIgACEQEDEQH/xAAcAAEAAwADAQEAAAAAAAAAAAAABgcIAQMFBAL/xABMEAABAwICBAkCEwUJAQAAAAABAAIDBBEFEgYHITEIEyIyQVFhcZFCgRQjMzRSYnJ0gpKhoqOxsrPBw9E1U2OTwhdDRFRVZHPT4RX/xAAWAQEBAQAAAAAAAAAAAAAAAAAAAQL/xAAXEQEBAQEAAAAAAAAAAAAAAAAAAREC/9oADAMBAAIRAxEAPwC8UREBERAREQEREBERARFxdByiJdAREQEREBERAREQEREBERAREQEREBERARcEqqtYevGKkL4KHLNUi4c87YYz1bOe7s3ILKxLFoaeMyVEscUY3ue4NHmvvVb4/wAIShhu2ljlqXDyvU4797tp8FQeO6R1NbIZKqZ8r+jMdgHU1u5o7l5qC0sT4Q2IvJ4mOmhb0ckyO+M42+RR2p1u4vJvrpG+4DG/UFD0QSX+0rFP9QqvjlfbSa38XjtaukcB0Pax/jcKGogtrCeEVWssKinglHSW5o3W7LXF/MrE0a144dVkNkc6mlPRLzb9kg2eNlmFEG34ZmvaHMc1zTuLSCCOwhftZD0R1iVuGuHESkxXGaJ/KjI7Aeb3haJ0F1o0mJtAa4RVPlQvIzHZvjPlBBM0XAXKAiIgIiICIiAiIgIiICIq/wBcGn5w2kayEj0VUXDPaxjnvPiAO/sQeHrI0xmrKqPCcMla2WbMJpMxFgGklgcNwsDe207lHKTg2VJ9VrYG+4Y9/wBdlGtTUrpcdpnPJc88e4k7yeJetSIMi6wtBn4TVCFz+MY9jXsky5cwJIItc2III39StnRPUXh09HSzTOqXSTQxSOtI1rQXsDiAA29tvWvU186MeicO49jby0js/aYXWbIPNyXfBUx0H/ZmHe9KX7lqCl9ceraiw2jgkpWyiR84Y4vkLxl4p7tx7WhVCtD8JD9n0nvr8iRZ4QEREBdkFO+RwaxjnOO4NBcT3ALrV6as9auGUWH08E5dHOzOHubCSDeRxBLm7TsI8EEO0S1J4hWOaZozSwdL5RZ9vaRb799lMqng7mH02lxF7ZI+UzNEAQ5u0Wc12zwVuYHj9PWwtmpZWyxG4zNvsI3hwO0HsK9BwuEFYapNaor2imq3AVjByXbhM0DePbdY6VaAWLXVD6Wrc6JxbJDM4tcN4cx5t9S1foBpc3EqGKdtg/myt9jK3neY7x3oJGiIgIiICIiAiIgIiIOHOsCSsoa2tIjWYrUOveOI8UzqDWbHW+FmWoMbquLheeoOPg0lYxqJi97nHe4uce8m5+tBPNRTb43T9kdQfoXLUSzHqDZfGWdkNQfmgfitOIOmrpWyxvjeLska5rgdxa4EEeBXThGHinghhaSWwxxxtJ3lrGhov5gvl0ex5tW2ctFnQVFRA8e2ifYHztynzr1kFR8JD1hSe+fyJFTOi2gdbiJPoSBz2NNnSOIZG09Re7YT2C5VzcJD1hSe+fyJFPtBMPZBhtCyNoAFPCTYb3vjD3nvLiSgoGfUJizWkhlO8gc1swzdwzAD5VA8SwyWmldFPE+OVnOY8EOH/natS6GY1NNiONxSyF0dPPAIgfIa6J1wOzkg+KhXCRw5nEUU2UcYJJI83SWFmcAnpALdneUFCoiINAcG2pvSVrL82eN3x4rf0K4lR3Bol/aTfejvvh+ivFBjPS2LJiFc32NTUj6ZysLg9aRmKtkpXHkVLC5o/jRi+zvbm8FDNZUOTF8RH+4lPxjm/FdGgdeYcToZAbWqIgfcueGn5CUGxEREBERAREQEREBERB4mlLbxFo8pkg85YQsdyxlriDvBI8FsrHmchp6j9aylptghpqudtjl42QDuPLbbqFnfNKCWcHxl8XJ6qab7TAtLLNnB8e1uKSuc5rQKWTa4gD1SPpKvuq0woYvVK6kZ7qeMfigrDVbpJkx3GKVx5M89TIwfxYpnhwHew/MCudZGbpIKfG31cTszG1s0gLdodC6d17dd2E+KvuTXlg4/xTz3QTfi1B4PCQ9YUnvk/cPVjaJOBoKEjcaam+4YqP1yayqLEqWCKkdK58c2d2aMsGXi3N2E9NyF36utebKSmjpq6KVzYhljliyuPFjmte0kbt1wd1kE+0C2YzpF/wA1EfoZF8OvSibPDhkLnZRNXwxkjaQ17HMLgOm111nXtg8ed8cc5kksX5YGtc5zW2bncXbdmzpVW6Wa0n4hiFJO9hjpaWWN8cQOZ1hK1znOO4vIaB1Dd13Cfng10/8An5/5TP1VN6YYCKGuqaYPLxC/KHEAEjKHXIB2b1fI4RGGfu63+VH/ANio7T7HIq3EaqpgDxFM5paHgB2yNrTcAnpB6UFi8Gua1TXt64oT8WRw/qV+rMGpXS6mw6sqH1khjjkgyhwY9/LErXAEMBO4FXhTa2sIk5uIQj3Ykj+20IM+634suN1/a9h8YmFeDoxEXVtG0b3VFOPpWqQa36+GfF6iSnljlie2Eh8bg5pIiaDYjqIXdqYwQ1OL0xtyILzOPuByfnFqDVKIiAiIgIiICIiAiIg+evgzxuHTa47wqQ1raNiTLKNgdZjydzXgninO6hclpPQHFXuorpPg7XNeHNBikBBB7RtQZLngdG9zXghzSQ4HeCDYgrrVhaW6Gu4zix64aPSSd1TC0bGX/fNAsPZAAbwM1fOFjYixCDi6IiAiIgIiICIiAl1yAvv/APhzCHjnsLIdzXO2Z3dUd+d5lNXHnrSOobQ80tE6plbaaryloO9sDeb3XNz4KstUmrV2IziaZpFFE4FxP948bmN6x1lacjYGgAAAAWAGwADcAFUfpERAREQEREBERAREQF1zwB7S1wuCuxEEC0p0UZKx0czMzHbndIPQWnoKoXTPQmopJHPOaWInZJvPw+1a0lhDgQ4XBUaxfRvY7KA9h3tIvs7R0oMiori0o1SxSFz6Y8U72JHJJ/BVxi2htXTk54XEDym7Qg8RFy5hG8Ed64QERck9iAApZonq3q6+zmRObFmAMj7NYBvJzHs6rryNHqx0cmaOlbUP6Gua57QevKN6k1dV4lWFsdXViCI2ywNNtltzKeLae4rN2tTIkFXNhGDCzHMxGt3BjQ3iGEdMjwDmN/JB8wTRbV1W41UeisRLo6a9wy2W7Sb5IWeQ3tUl1f6oY2FsssTgBtBmA413dHzYx33Kt2GEMaGtFgNwVnMiW2urDcNjp4mRQsayKMBrWjcAF9KIqgiIgIiICIiAiIgIiICIiAiIg+Wqw2OTnN29Y2FeLWaJA81wI6nBSREFa4nq2ZJfNTMd2gC6jVVqii6Kd47hdXeiCgX6odvJgPnY79V+odT1Zf0uGmZ2vjB+2Sr8RBUeGak6g+usRkDDvjgGQW6tlh8inWjegNFQj0iBufpkdynn4RUiRAREQEREBERAREQEREBERAREQEREBERAREQEREBERAREQEREBERAREQEREBER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0" name="Picture 6" descr="http://t3.gstatic.com/images?q=tbn:ANd9GcRu1lmdS9hQCNyGc4rLC7X52ho2DhQx-L_pH5ha59XQBYLcfZ1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6400">
            <a:off x="1058714" y="2296012"/>
            <a:ext cx="1602039" cy="1539078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251520" y="1556792"/>
            <a:ext cx="772969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1°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32" name="AutoShape 8" descr="data:image/jpeg;base64,/9j/4AAQSkZJRgABAQAAAQABAAD/2wCEAAkGBhISERUTExQWFRUWGBoYGBgYGRgeIBoYGxgdHR4cIB4dHSYeHxolGhcYHy8gIycpLCwsHB8xNTAqNiYrLCkBCQoKDgwOGg8PGikiHCQpKSksKSwpKSksLCkpKSwsKSkpLCwpLCwsLCkpLCwsKSwpKSksLCksLCwpLCkpKSwpLP/AABEIALwBDAMBIgACEQEDEQH/xAAbAAACAgMBAAAAAAAAAAAAAAAEBQMGAQIHAP/EAD8QAAIBAgQEBAMFBwQBBQEBAAECEQMhAAQSMQUiQVETMmFxBoGRI0JSodEUM3KCscHwYpLh8bIVFjRDwqIH/8QAGwEBAQEBAQEBAQAAAAAAAAAAAwIEAQYABQf/xAAlEQADAQACAgICAgMBAAAAAAAAAQIRAyESMUFRE2FxkQQigTL/2gAMAwEAAhEDEQA/AOh+CuX00KFMJqDBXIlfE3AY+YsQHN+0dcCZVvErIXDOyuwYzK6CjGm0KSgkLM/i9xhrxDNUQFFRhMhlAksWUyCAOYmR+uIKKVWnwqS5dDclgNRJ3OhbAnuxnuMNoTRA/DgKCis6oELHUQh++dJBawlSenXpGNMmgW2Wo9AviVJUEAAdRrb5AA98bLWyysHJau4ZVNRpbRqJAMxoVZtKxGIviKrWUxIZGZeQQCV1II3Dcz6kMSACOxxaZDQS3B9f79jV/wBPlQfyg3/mLYK8MAQBAFsacIJNO+qFZgpcEMUBlZ1XkA6ZO+nENbjCaitMNWYbincD+JpCr7Ez6YpMhyJvin4fetDUvPGncACG1q0kHyuBtcgkdsa1slQpF0dy3iMz+CsmS6aXGgXKMSWvsThhnFqaS9eqKNMfdpTNzABqEapJtCAH1OEtT4hpICMqixLA1mup8OnraYbWx0lTc3k7xGFTCaGDmsyyAuXpgbvBaB6ToWI6lvbGMtkaUCqh8ZiLOWDE+gOw7WjCX4hRsxTQoanjPTQmiNRChgZBiwkknUwImmNsN+FZdqCVGrmmgZ9dmsGKjWZIEanBaPU98IqCqQWpWqOoJspDUqiD7tQ2nVPlkQOkMDjReFGzCF1BXMiYeIeRazKYN9xO+GIrs0mjT8xku4KgmIkCNTWA6AW3wHm6dMBjWfxWCs2iwWFieQWMEi7E74VUC5IqWZAVUpA1tICyIAsIkseXpsJOPNkXf948D8KSB828x/L2wyy1QMDbSVOkr2I9ukEEHqDjLrhpoz1IAmUVBCgAdgMKuMZuBoXc7nsO2DuL8WSkIB1VDsouR6nt84wgyuSqVSWc+GguxsT3uTYfn74ZWF+P5YLlOEUwzVK5XQx5VI7DTbqQL7DriLNVi55FFNOkgSbbx39/1xNxjilJJSiAYUOXMnUtpubkAGYnC3Ih6jS6szhrU4On93IN+zRMm4YY+VJdF+Da8mNEopROkg1KxAMkiATMCTYTB2HT2wbk8z4imRDKSCOxG24BgiCPfAz8HBRGrEU9KBDJUkgQbnYGwiLi++CaCxIo04BN2eY+h5iI9hjRFP8A4Y+SU1+wTK5FlUh406SN+hg9exn8sZ/aJsgLx12H1/ScT5nLhYapqqHoLRsT5dtgd740XMEkWGgnSO8wCvsCDHucMngFT5d+yE5Ut52/lWQP1OJBTAsBAwUyYEeuJgcx7Dp7nYYZNIzNVX8HiMD16i2BudwBviU0mbzHSOy/r+mMrRC7DF636ISmXu9g4DHsg/P9B+eJKdAC/Xud8R5ykxjTuDN8SNVAFzjixPspttdf0SYhzCLuxgdZ6g9MY1s2w0jud/p+uMrlxMm57n/LY6+zkrxetkVM/gH8zf5J/wCMbLSBPMdRHToPliKrVO5sQYgep39onG6UTrDCYvv6/wCDEb8DNZ2+gnHpxg49hjIdbyWSp0p0KATu27H3Y3PzOCw2F1fiNOmAajBZ2B3J7AbntacQDO5irIpoKS/jq7/KmDP+4j2x4hyf0FUF5jKKDWaoyik9NVOoxEagbnazC87j2wKmdWoR4FI1iAIrVOVdgJDEaiSInQsHvgbMmjRbVV116oXUC1wCZCwoGlNRWBAmRv3H/wDc9Q1CQFKoUDBCrKwM6mDmGspUrAuQ6xIxzGd1B+eyyiP2uqWDfcAK0xt5gskqJEl2036YaU6IVdKgKBsAAAPSBhU/BSXY0/KSzc+sgl+SqhB5tLAKwPQjBFLiC01WipavURVVggm4ESxnSsxPMfrj7T7DbinDxWpFDIuGUgkFXUgqwI2ggH9dsVTL/COXoAiu8l2ZzRUlgxZWWwjxDZ2BIiZvti1fs2YqedhSX8NO7fOoRb+UfzYX8Vr/ALGAaVAMD53JMyXVAJILO5LyASLKb4uWG5PZbK1NOmjTXL0x3ALe+kGAfViT3GFmZz9Gk3Kr5msGKyd5CsSFZgEB5GGlALgC2EtPimbqVS2pnq0g2lFp6l1q2khgrAJNRai6mEhWQzvDR/hMeK1es60UFRqohjqVjtznlClvtNOmzEi4wiYbQzzpFaglSmxCnTUkBjKETELc2Mx3AntgTKZJqil3AU69QMWZdOlrG4Vl1WO2r0wbk+WmtLLUyUUQHqSF3km/M1yTYAHviOvl01ha9Q1XOyQQgsSOUd9Ju5PphFQTkFy7ImoUdVZjEmRAgBQC9lsAB1b3xKclUf8AePA/BTkD5t5j8o9sRV+IsYVR4KypDcp+zdSFYiCAoqQrDoIuJwzydTxKavEagDHr6ek4VUDUlTPDG8XQFC9bbR39R+fzwTxMrTp+CoBkXmDbufU/l9MOc5nlUlF5qkWVRqPzHQT3IxWE4ZXq1CKp8ITzGZYz/qPKCR2n8sMqBc77AOH8HpqFNVhpVmNNdywM8sXLLeLemHNGg+nTTQUU7sL++kWHzPyw1yvDKdMci+5mSfdjJwr+JcmzUwyhywIACT95lloG5UAke/rhE8QVf7MAGZoh1jVWYsE17hSxsJ2B9FG18L+I5urrFNgwHiEfZkTpCmDAOo2IfsYiO5+X4IactUbw6epWA1XBVpQGZA0ryQpMi+C1p3JpUwJkmo4jczYeYifYYRNsNpSwdabPQGvlYpDHsYuYP1+eB6TCCEBqX8xgLIAG8RaBsMFvSp60Wo+t2BKg+Xl3gC31vjGeRgQJhG5SRuCdjPbp88OqMzn4Aq6AfvX3+6JAj1i5HqbYI8EAQBHoMBpkjUGxAExqB/GYXeSNJ3/rgha4UBQTUYCDp7+p2HzOGmgeSPoyy4GrV1BiZPYXP0xKaLt5jpH4V/u2/wBIxlMuqiwA/wA/PDKm/RncJewNyx3hB9T+g/PEFVgkwCW7m9zt64NzmX1KV7/qMQDJkgajJAAMdYNp/LHz3Spc5r/ozRqSPUWPviQ41SkFsBGMnCr12ZqzejGkYzjR6oXc4jNRjsNI7n9P1xzUilDaJXYC5sMRftE7KxHeP1xpygiZYnqek/kPlgg44m2V4pHReFeAKjhAfEUwzsZZiN7sSxAMbctxGHAbFdq0lV1q1Gp04IY2uzaCsatzvGkA+URgxc9Wqfuk0j8dUEfRPMf5tOPJOT2ion4xwwVQpLKmgMNTLMBhuDI0sCAQZtiLLPTJPgUzXMg+I55ARMQ7TYSY0A7nG1LhSkg1WNZhca/KD6IOQe8E+uAeMZ+uCyghAAWlZBVNQRSWE2OrX5bCmR64jPgRMZ5qgdDPmKpZU3p05Vb9DB1tuBcgenbTI8dpiqaKoKaJCkaSCrMSomBpA1grc3N9iJX8NomozkUeWpTKs0jSzF3LNI5mExpMWDb4I8CglQ6mavWkHSgMwAoGsA6fuK0vaRMDbEYWmWU4U/EFLLugSu0cysqqzBiymRATmN72xui5ip5mFBfwpDP82I0qd/KCfXCjjHGqeS1ilRYtsap5pOkuZJbW4FNXa1pWLYlFMOoUn0/ZU1y6RdqgGqAInSD26u0jtgJ81l0apdsxXpo7DXJJ0KCQltAN1kILSJwiz+ezFZmp69b1DUy70hqFPQyroqLysNOk+ISTqAci4AwZw74Rq0hqr5haao5YFbEDwzTBV2NpTTMi5Qd8Ig2iMfFFQ10L1ERS6jQLq9JqTVPEkjUSZphQOoYGbHFozmVLeGQQNDhzPUaWBH0Y4X5HLIn/AMShM/8A21JVbTGmRqIuYCgLcxGCqfDFqEitV8Yr5kBARZ2BQG9vxknfFaQ5AEzdIaUpL47ougFY0gWkFzy9BIEna2MZnLPBatU0qBJp0pFrDzedrkC2kX2wq+Mcy4Y01TQVVTTIEypYAnSNgCCI7R3wloq9UaudZJBBJH2bAal3iQ1xHVRhpBaLcM1QpU+QAC8IBBkGCCNwQbEn88IM7mnqNLbdB2wCtQIWBY1KjGSFF5gC9yATAJJI3wXkeGV67RPhqN4ufrsD6CffDJ4E5DOE5tED627QtySb7KLnpsMF1XqMCQBSX8TwW9wswPdj8sH5PhNKiIprB6k3Zvdjc404jkVq03ptswj/AJ+WLVA1JXKuepK4CA1qpIAZpIBIBPNBCgIQx0jb54WDjT1WKuCEqpZVALLrUlSB5jZXBNx5e+GicFqDnr1fDQagFJDGHVQedgLnS0WkBoGCsplwqhaFOALa6mraAJAPMdh+EeuLTbIcpCHK/DryXdzTCkFICgAzLECTpUxtI3M9sNXzer92uv12X/cd/wCUHHuIPTpJ4lUtWvA2gEAkwshbaTuSemNMhxlalZ6VhEFI+8sCZ7QSPrhppIC5ddshzVMATWeRflUEDabxJIABN7YgXNw+jSFQWsPUibWA1QPnM2wwrZA6miIcSZvzD0nYrbpsMD0clTWFJDOJa++4m3YGN5wyozuVhIUxGyYKZMROmNCoyVAIyYjK43q5lZhec9l6e52HzxC9Jzd20jsv92/QYRWR+P7Iq1ZQY69hc/TERDn/AEj5E/oMbOQqqaYEHrBPt6yTbEeTqkmJmQD7HqCI9fyx1Xr7OuMWo2SgB799ziOspm9wenqLj64KK41IwmJ9Aq2noJTosVUHlj2/6wTjMY1OOpJE1bouT5qjQKOAHZwT4ruuwj7zHaSDC9J7YK4FxhqoIqCG3ECAyiAY5iDD6l3vYwJwspZeKSmuVpaSxkMs6nnVcjTB1MNMGxF7YKyRA/8AjUQoIA8RwVBA2gedt52APfHmHJ65UWNanW1sLHzdGpUD0qXj1AAA4sixMc55ZEnygnfEacMBM1mNU7w1kHsgt82n3wHW4zWMiBRKoTFjzFQ6oSQNLaA+3WLkWwTkVUNq9JoLZirCgFvDpyohRJv53t2IHpfEbcQKU4y1PRpcq6+GSVbRqWVQ3DEoNQJs0+y/h2TDyUVpRwUaoGgppVXGo3IqAuSBaSDvsSlLLUWdP3jNH2KLJ0jVAYAxs0SxAssbYNoVMZcCzlRp16irgVFJA5Zs1IkWlGW3cHrBOM8fy1BnpPVqtT8PXpVDBfWACIALGwI5b3OIlWuy3K5WmBskMwUf6o0II7Bo74O4fw+ig1UwCWAJcnUzWtzGSR2vGDaFTBsnSqBdGXoplqckyyifcU1Nth52EWtbAP7ZlVdWJfNOaiIalnWmzsFHZEuwsok+uLMBIxWanw3D1GZ1o0Ps4CtaaTo1NoYaUgKywCQdU2i8o6yGnx9s3SqU0qLQzCVORQRzgEtTB9H0wQLwGtGCOG8Mf9oTMJT8Km9P7RWIk6peCpXUrrUdiSWIg+0MadVSS2XoLteqy6EiSe2prkmwi5vfFX+JuNIBpq1GqSGIUDSraBJCqNxHVyZ/LFz2S+jTj3FEq1yaS+KUGkMvl9ec8tyNhPS2FWYkXrVNIP3En3N/MbXsB1tgnI5ta1PkIW0HSQdMi21tiDa19yL4XZLL1DIZZhWEsGsWjluZOxuCfNh10C0NMrlV5VQAAxEev+b4udDKCmoVRYfmepxS+FVxSqU0vUcHyICx6kD0AECWIsMWLN182yOURAYOlNZBJ6EuBpHTlAI7nt1snxCs5nKdONTQTsBdj7KLk+wwEzVqnlUUl7vdo9FBgfzH5YqHDvjs5V/CzmXam5N3jmPzNnH8J+WLrluMUaq6kqKR7xHuDcGMUqDqMFHEwmWAqlHrESS5IJUD3sp7KoEm2K3nfiCrUqkU28jsV0aiCgNi2mbymmDb7VT0xbeJcWypBRswiG21RQw2PX+kbYTD4oydGmqZdkqCmGWAwkBRJA6kt0/EQb90VB+H6B8j8P1zTKVGVUcrV0gElXnURe06ghNiLG18bpmMtll0rzFDzELdQzQzEgQFBEGNoj0wNneKMwDO51q6aRSmDTqMHD6d25A1MzbeYnA9d18V6zAKj6pUncMukgmYgmHNp1deuFmg3Oj7itGabHm5QWhZ5oBgSL7wfkML6aALqdtJDBgWEEjSA1t4PN+WAm4tVZQlMEKoADNIsB68zH6YCfKEnnDVG3AgxJmBG0kggTJMHDKjP+MZ5j4gTakpqeuy/Xr8hiLJs1ZiKh9QqyB8+rdP0GB24e5Bl1p6ZG4jUG0+aPLPp9MMcrUoKFYWLAepEj6dcLNawrhJdE/ggCAAAOgxGVwY6YiZMaFRhqRccoLjoTMe+/53x7w4ECwwWyYiZMLLQdJsHKYiZcEMmNCuFTBcg5GMRj1SuAYEsew/v0HzxGRUP4R6XP5yMd80c/G/nos65qhTK1DNQklfEc7RvBNvWEG49MQ8Yz1bWUUhlYIUErDaiIHRjLBgYJEMPU49+yBD4hZaK7kg3kwYOqVgHVEdDG28uWrWVaFKQoEVKkgCBFpGs2A2AB74/AcnpVQ44RWbw+YEaSQpYFSVEQSCbHp6xPXA4r0i7mkjV2YyQD9mDCjzH7MeUbSbYDqBJHjuapJA0gHQCSBdRbcgc5OH1MgQBYDb0wbkVUCV6dQrqr1SqzHh0QwknYah9ox9Bp9sYpZzSpWgiUk0+JrsZTm5tK7yQNzJBkicHVBqUi21p7/UfkRhbl6NKkCj87aWTwaYLDQxkJpNwouAWIEEjsATkaaJs0tas1CoqoSifaIWtzkB10xzGFaAYgqL922XqJlkCu4CgkUxedJMhQNzE6bTYDAOXp1mUKAuWp9FQKXj6aF+QbGiZujR1Oil2RwlVyZZRF2ZmuVAMwOx2g4JoRUNBmq9T92gpr+OoJY+1MH/AMiPbCviHFcvQeGD5iuNtYOlWgGx06EhTqOkTAO5w0z3FEpC926L/mw9cU7jdU1qiVaj6RT12NhpZYImbdDOJU6J5Cnivx3VzbMp1JSBX7NCNRtYFhDNLhlMQACvrjFPhT5mnR1l0NNBDsBqZ5XoRqA5RexMkQMF8OoiYy9I1GJnxHm5gCdTczWAFrQN8WvJcFoo1MZqoKlWrISnskqJIC/egA3YntjryT5dgHAuC00LFQ9d2IkAiBFgGqWUQOgk95w4zfDVC6swVRJgU6Sm56DUB4jGxPLptOAeM/EjCvUyyVEy/hrNN5XmIpglLiEAZ6bbXUNhtlcw+ay4YDQxU79KkFZEdJkgjoRg3TExCOiKCOBSpimJBUAwGVn0agO9wQTuDOJ+Au9Sl9qHDrAJZdOoEAgwbixg+oODXyFOmqtVYuaOkimmynyqdN21QQLm+8Ykp8RDgwpVlJDKSpg79CRsR+Y6YrScF3EcgjqVdQ69QQDir8W4ivD6DAIGpMRdr+HJA9yImB39MW/MOT88VrjwourUagL6h+7UamjvA2vFzAxaehtYc/8AjLL5IUxmKAOtyCCGtvdiLzB9rkY5+tUgyCQe4w54pkquTqGjVUxuASDynqIkH19RgDP0FgOuxxmum2apSwY8N+M8zREag6xEMJjtffFt+HPiXL12hlqGvDFQYIJCkwG+7t0WMczxLQqMp1KSCOoxcc9SHfDNI67T+I6QZKisGhgrUgLkGZI1TJ5l6rGlrXs14jxJnK+GFWGmSJmAQLCNiZjHHeH8eqUaTokAuQS/UR0H+dTi28H+LgTQo6fFdjDszECDHa8jmn+H1xt4/wDIl+zFyf4zXof+NB0yzsQY3IvLRa14PTpiTh+Wq1GhlCzMT6XI63gqbxvjdOLZZi9CmRFJibKLAxYN0IYkSJtbG+Y4qyjUiAGAs2kgDvBvYD6Y1zRkqWusLAtEhQCZIETjRlwJwXMMxaZIImfX/DhhWIUEkgAdSYH1xomjDUAjLiF0xs2ZZv3ayPxNZfl1P0j1wNmMtAmpqqGQAogLJ9Jj5sThVQL4yJ80D5BrPceUe7bfScRHKs3na34VsPmdz+XtjOazRsVBFMqtwOhNzPQrKmIxPl1YLDbgxPeOvzH98JNaRU+K1EK0gBAAA9MBVfEUmBqBvP8AbDRlxoUwvsBNoIzFSnROpg1WpaGe8EzAFtKzpOw6Y2y3GSSjmooDMQV6ADVJJbmmQsQesR2D+JoZFBIW8kkDoNwTsfXCqlmNvDWbkhjYAkySOp36CMfmUuz9mHq0s2T4a+ogEhIWCVAko6stpktZ1LGJGm2G3/qqm1MGq23LED3c8o9rn0wqYqUL1XNUKPKsBb+k33HnJEGdsZy/xAo6BaYISOoJFoEwRqBS3bcjBtFqtG4o1G/eVNIP3KZIn3fzH+XTgJeOqiqKCKqtM2BI2MlUJIITU/PeEIsThdmeJM76to8vp/zjycRy4M1ZLxC00WDBMmNEHckSSBBNzJwVSNLCcpmatQ6hNRlXkYEEowa2qywGKuGH4WXe8MOLcbp02ZtSyymm3UMJOnoCWAJFh9474TZ3jVWosArl6UehYja58q2gRfAGVqU9TCmJqAHnaTMRPNvAkbRuIwfiMqDVzNVrIukbaqkkwB0WZ/3Ee2C8hwbW43qP3bYeoHlX3AnCrLeKzKwYsdRXSAQCFZlIAEjUZBAN+X+Ijo+Ryq0hC/M98RXRaZSeIZnM5d1TUKbG4ZQ0HuC0MIWFBgCfEH4cP+G8CepSI0mkpanmKDPzPSqGGdGkzGqSb31kYL4pmaeVJrrQ1uQxd1gEKiaiS3eAAB94wJsIS8U4pmnYDylH1EJ4p+yqCaTkJDsFZWRgLSZgxgWtGTLFn6uXy6muyiqzVCA3JOppXTrMAKBqXmNtsB8C+LfFzGjSBTq69DCbFbqC3lOpNR5dtJGB8j8Ps2Xem8UqFQ062kmWpkgNUSTtDgMGJMEm1sEcKo0lctQp+NUk/bNCiWJLHVHUk+RY6bYNotMIzvAahrs6QFcgkkiIsWBHm1FkpkEGN9ryPUrotWoULVnJgxphRLEAtAUXY7knDZuHM4muxcC/hpKp7ROpv5jHphU2Z8dVGW0U2Kkhd4iCogQBqWRaQDNzBxJZC+VqP+8bSPw0yfzc3/26cZoZBFBCKAPT+/c+uI+G8PqtVDhSEqamLnYqwkA9Q6tqWO3tiwHKhRH19cdTONFM+I/hynmKTJUQNYweoPQg7jHKPiT4JrUqY0Auqm4+8BB6Df5Y7/Xy2KR8Q0X8RlkxaOliMJivpkJuTghGN9do9Zx0XifwZ4hLeGVJB5th7nvilcY4DUy2kPGppNu02+t8DfG5FnkVATPq0qLACP7k/wCdAMYRiDKkiLgjpjS4xlXtA6n/AK/qcGIPfhOg7VGqaiFXzHuTsD+Z+WL6+aVqiIiz6m9ztPSwviu8MZaNEUoB0/aVT3Y7LP0X5YgXi3hlqk9/mx/yMfo8T8J7MHKvOiy8T+KTTzVPL0DcQpHQsYt/T6nFpTLqDqqS7fiNwPYbD6TjknwtmwMw2ZqcxEx/EevyB/PFs4b8TMlGtWqNZZ0rO7f9wPnh+Pl3tmfm4PifZepBuDIxDmKUqRMSCJHSeuKR8BcRqVfEquxCghfQsxn8v74u4rHY41cfIqWmHl4XDwETIAAA80bExaNoFgMbNTwTUYASSAO5OAjmi37tZH4mkL8rSfkPnh1SRlqGzDJgM51Okt6qrEfUCME/sWr942s9tlHyG/zJ/PEvhxYYRUwnCRX+MlUYFyahECWIsTew2HTYT74W18+5IA8pY3AYQBMGR5rS0CNiMOOLgaiZiQDPaP8AoYV0WH3F1H8ZsLmd4vfsMZ7ns38VLx0J4bVqgEDlDKyn1BMj1kEtfsfXGUZJkTVedxFoAABiF6C3pMYiKAkCo8k/d2H03PXc43XMk01anAHYwL9u2+DwXQ1abt520j8Kf3bf6AYmWiFUhAF/7En1MTv8+uF/Da0kxrIIFzO8STJ6mYgdsMgcT4nfLGKdVVyw+9KgG9jAMypKCOV9jOojpGDcvkAnO7aAIjuAAQBrEdDt6D1xpmMw1PlRQo6ERMAamIERYah7/npRpl3kElhqGsH7yspU9QAR0iPNgnIyos9P4lFBNNKj5r6tQgu2x25rgE3EAiMMeDfGKuvOraheYW6tdTYxMdPQ4p1OiqIi1HIgkqqkk9bAgajZugGC6WqORVpKepALH5bA+pJ9sG5LTLbxfjWWq0XSqXRGABPKLSDAMntjGX+I0gCijAAR4tYMTEztOtr3uVGK5l8oqmbs34mMn5dvYRgDjFV1cSSabqF0AkEyYYCBc6SDc9/cQ4EVFvzXxFlEDGq75h0jlYQqliALR4a+YGWkxJk9QOJ/FYdA9LMCitSEiJhmYh5MSNKaiNMHUBiuH4fLgCppAU6WYzLIh5SDMCUOlpHT0EG5EUQzKv2lQDXJhi0wBeIvA/5wThCqix/DHHfDV1JKoQhEzZ9MVNM30EqHE9WbE9bjGXp1NZcsxB0i9hO20AS8X74oJ49UaGPIVIIQAgOJ5hJBkyGT3E9cWDOKXUBVgypkrNgQYge3fBuNEV4Om+ITUlEqLTcTIkG40sN4seZSfQ9sM8rxlGUMGAkAwSLT0OKUuapKNYmq5OmSdup7hV5ibTgzLZ5XUNoIB7jb/DiXCKVl1PE6RHnUfPASU0dme3obYrtWooMaZ72wH/6hqsiFj32X/dt9JOOpfs43pZs5kAe2KbxrLUCxTR41QfdVQxUTNz5VuJuRgj9hd71Ht+FJUfM+Y/Ue2AOMUWpUSaRWmqAs1tlCk2GxJIXfpPXCoMp/G/hLT4leoVQvOinqW7dBqIAJ9APnhLwL4eqvUJKEaINxHMRKyD6c2LBU4W9YsF1VGKKNZJKB2M1IYmBCwkKDtthxbLqWqEBmI1QT5iIXf0tf1xH403pfm0it8QoGkvhi7kgn3Ow+Qk/PFa4hWM6Og398XLiNEKKlYknTtc3Y7/p9cVLJ8OaoHqNMD8zjvIm8lHOPPbJchmNCwcQ8Q4hrGkbTPzxDUVgs3gWwKMRdYvFCTHfky88D4kKVOijCEQlzH3n6T7E/kMN8p8XOoLOJEljF41WRT22vHp3xz/K8SYesbYb5fPK2xg7g+3XGqLxYjLycWvWdKynF6NYC4N5BsRIAJPynf3wXmwWUDpIJgxI9xebz8sc0pMVuJXoSvbrI+8TbfDrhnxHVUwSGmP8Ac3T5RjTHLvsxXwfRbMjlyLnrIb1YEgN7su/ywVpwuyfG6dQb6Tc/KY/rg7WfQ40zXXRivjeld4llBysxLmfvbD2GwwtzlVgJDQNot6zv1jYDDd0Z6cEXBt0kA/lbEacMMc0e29/6DGmo30Bx8uf+gXJcCZ1vKyFn7oBkmwg6okEXHmjEuYyNKk2gHVq6XPSL79B1/LE9TNvBDGAoixszAAlSd5gkWO+Chw0MAI06ajMP4TP9iOnTA+C+B/yvf9mKGzxllAA0GY/Eo8wHr/xhklSRIxBVyqqSaQ8VryQAInuwt0Ai5tjzcOq7Pa06V7dZPmPY7YPGhvNMmFJajgAFmX7qz1jeLAWHmMWwypcCqEDXUWiCYCrcn0kwAfQAn1wVwKiEpQBEkmIj0/t+eA2oOX0H7WA8+YEBtMEFjp1WVhpgDSw9cRUn08mvERUqNFGAQ7iWZlaYABnqW5WDSYEde2a/B3d3o651MAJP3I1hxHS2j+KO+GGX4UiQajAEzGmVJZp1bHmsSogeX8iqnFNNEmmpQK4UyokTF9Mj8S7kR1iME5GVkuR+H20L4lQa45tItPcX674JPw+IPOfoP1wDwrPOasHXJdwwaYAAkEbqNJBQgG8qb74sSPg2i1WM5/kcm+bRSahIJ8KqiLIXWNVOqL3EhQe1x0ODcp8NOhZ61Tw/DkwSG5CoBUuIEarg9ABbFuzrstKo1JR4mglbbkAwPX2xS6GZqZioXGqqWFKxUFSpablOWmdIk2mU3uARpM0RQUnBEpikUIK1zAqASCT5S7zbU8Ce5mN8T/D+Vq5jUruEcDVGixElTsxFqiuvsFPWMGZX4fFKky5mrppsxhA0xOk2YgMTrDMAB94dsH/sZqMxpU/CDmTUqCNR7hBDH3YrgmmKmiu0/hU0/EZqqqineTsZC9tOlZG56Ynp8JqEBad1ZpNVwQCbSe7fIR64sdbgaKklXrPIjURYkgSBGlVEzIWYBwDmeLvUs4ITlKxpkGRpvOoyadUExHk2k4jsTUC/+zXeqQ1VahjYghP9smfnOG1D4TqAQz0/SAdsE8B4TUou5crpaSukk3ZjqmY3s20Ak79H0YhtotJMrR+E3/Gv0OB8x8HOQQShB3BBuPW22Lgv9ceZcc82V4o5fn+DZnXUooER0UVKc38WmPMBFhzQL7BgYvZWf/8AOzX1FeWlVSk4YySW55U6r6oYb7W7Y6dmMzTdwadPxqiyAwgKobzfaG3aQuo+mAOMOlMTm6wUFS3hISoIAuPxv23AJtF8Wr0Pxw5VxL4VKg0y7ZhwACFJOkgRJMaUPXmM7+2B6XDfCprTqBEkwBqmTv2En27Y6CvEy1SilJKSUXc04DKXDimzxCHQvl7mfTHPW+HszWqEqGcqKg8QO6AnUArh21BgYD6F0wVYHsVVE+O+yt/E+VOtKNMaridPUnYe/wCuN63wgUADDyrLkd+w/PF9q8CKlGIUuvWOsXif89sQ0+LU3UioCAG0GQd5gesGVInoRjqlN6znm0sRyrMZBl6dAT6TtPriBKhGOrZ/4Yp1BqpkE7/Pp9MVDinwqUJkER19BuT3JOPnL+C55U/Ymy/FmGGeX4gjddJ/t/zhFmMiybjt8ibx7xgcORg/yOfZT4pr0XSnVZSDMi23+kWHsMFpx2qAArRa/qTcn6nFOynF2Xc2/wAnDVOO0iJYXxojlT9My3wP6Lvls22uGi5iJ2+XaQb+uDzVAEkgDvgCmTHIukd23+m/1xLRpKeadZ7kzHt0GPQpP4PK347pJQcSTTSSd2Mgb9Ou/bGarJH2jGoQY0CAJ/hn/wAicZzSkoQDG3e4BuLX27YEp5Rn3iNRMxFojynoSFODqWhYpNa2MstnQ0qeRTZSJFgJ3IgSsGOgxrSyzk03UgFCwOrUTHiGRJ7r37D3wOtSlT66mBNpgCZ6E6V6jE2azh6NCFQbRJBMNB7iVNvXBtfYqffQ+R8R52tUCzTIkdDFz0F4EE7/AJYC4ZUMEGYB5ZBFj92DflmMGsoYEEAg7giccc6jirxYqydOo7AjWw0G+p1JJI5tRG5BBKgkSnsMO6CKvLUaTUIJXuQgVrDdbXm14wLnKjKEKlVUNeSFERa5BgTaAOuF+TypfSQp8pMszAEkiGkbsQZP+pAexxnqcNavy7G2bz1SmCiIqKo1AgidOsKTBGkXIN+kzGG/D81rQMfNdW/iUw0ekg/LCdcwikBiatULoIUA2IEg/dElZliMEU0qMApIor0RI1H01RA9lFu+CciKhtmOJIkBjzHZQCWPsok/liBKlQgkBculySdJcz1gcim25Le2MZPKpTnSoE7nqfc7n5nFe4lSdsz4ZepUI+1CACJLsAFkFVin949dJ3wVSNFaN6nF6VFTVpo1YrOqoxMgDeGYdTYBYBIjpiDj9OrWcJTq+Irq7qkJoOhqbBD+LUjNdjB5bRvpw/gJQCrWqCmYOoodDEuynmeYN1BgCJYjbdjw3OUgDRyqqrKBGsMAyqdBad2grHyAkYJyOqGvAFqCgFqSCCwWdIbwweTUF5Q2mJj++BnrUcrCqrO6AAO4LaRExq3EUwWIUbA9TdHwjjGZNWm7ywqBbDXpg8rwo5QyMpYkmYfe2LJxSip0u9QIi6g0gENqAEc1ttQ2PmOCciqgSvxatVAakra0ZHNMECDpeUaY5SR1E8wIGLMtYaNTcogEkmNPuTtGEuUm/gU9IO9SrqvaBYnW1oA1FRjajSou5V6njVYMavKpgeVRySAQerQb4JyKqCcv8RpVOmhDn8TSi/mNTfyg+4wUOE+Jeu5q/wCjyoP5Ab/zk4r2Y4HWTYah3X9N8R5fidWlYMwj7p/Q444+i1f2WDj1erRRKlOBSQ/bADm8M8pK9BpnX/LGKePgmvVLqQyjwgjlm5HcMftF8xaYSrHLDahPMcWXL/FRiKiT6r+hxD8RcZDUtVOv4Wn7pldRJEAnS1tOoRG7C9sRlIvUwKvwzJ5FFLs1Q7U5AJmkjkKukDmCs4Gq5kCdsKOM8bZ8q1ak6UvCnWAVcyQPDExGhiQSbW2IjBOU+E6uYpqrmpQpBAyyKWoVDfUAokQNBJPNqBvfBFLK8Py+lZFSIGo/aCmqkqATfQoaoRc2m5gWpPCWiu/D3DaodllqlEhm8QrAZ9QAKtJLhl3J2K2EEYzxfg1FG1PA8QqkHqwJK/zX37R2w04nxXMhyuk02R2ZUCEislK7Uw2qdTUzrEKBIgGQcOM7kUrUiIOl17QYIkG+x2PuPTCKiHJzPNNXUkU1FNleCCQZlPEvAgSARadxvgzIcVFVD4iqQGI1LdTHUHtf5GcWGvl6QdgoavV5SwQCAyiJJnShIBkE9rbYXZvg1V/3rimCbJTNyY2Lm5NjZQuxwiZDQl4h8MU6oJQib/U7n3i2KRxb4VqIzGOUdP6D3x0inwnwbUxpG9up7nufX2x5sxNnXFOVS7JVufRxrMZYoYPePmN8Q46dxr4Tp1hKGO0f0+ZxS8x8I5lWKhJjrb++MnJxNPo1RyprsvdZ9Sg3BgiBNj7bx0+eJ8jSZZmw9+v9rQPlj1CsoMKLHr6kT74E8dy5sbEwYO3Tt1Eexx67pdnjMdJyukOFbAmbZpAkEE+W3pA73v8AlidTb1xsI+eEqPJGaL8K1kGXypKgNtEDoZDSpj9e2C6CrcDnIM321Ek9oBknbbC/Ns2qLNJWFnpbpsRIv74ky+X081kF7nzRBAB6Rt9MZ8zrDZvktbJzxCoCGMRMQCIMMQ2/NMQRHrhyr4U08xP7tdV51GyydyOp+QxLTy+o87a/9Oyj5df5iccw42n76DDxANyoPEOxiNI9Cxt/U+mPOT/9tSB+CmYm8b+drkC0C8Y8V5SoOm0AjphclHxBZWPObsdgCVAJa55dWxtPpYrkbjpMY5bi1MMKaKEUnSOhDETJWNtQKz3AGIGpO1XlZqhTYgiQRETqFucFoU+UwLAY3o5VKYJYkwdZAm8R92SSZAN5v9MT5rPlfD8PysDEAGYAIAkgDlBI9QMC5+x1a+B7TqHrv/fGmfq1RTY0QC8SAx3jp79B74V8GzE6gCzCRBbV+EXk9zJj52nB1bPopgklvwqJb6DYeptiHOouaxiXN0nzDKKbM9PMAM2sPpUatYiOXl06NIIN74NyfA6dEq9aqNcEckgsxIkiDqM6VJAG8kzgpXqFTJWggk20lo3N/KvU2n3wCeOU0kUKZqOYXWxP7xgSqsW5jMX7SOhwDnDTNt+iwZdqhXTTQUEvBYDVcyYQWEkk8x67Yl4UaDkuj+K6mC7HUQfToo/hAB9cVds+M1RCt4nigyuhd1aGWppDROkT5rHVE4Y/DHCqtE66jKupIKKWImQVFyQugEoNO4IwTQyYfxDMVi2nVoKPI06yPDbysYuSrKVIgjmmMeenWWktUAUiNZKmZBdxBtAJ0Ssk27djc9njT0ELqLMFmDYG+ygsZiI7xgQ8ZKstUuzU2c09IAsDzK3e0qpnofTBORFRtlPiaovmAf8AI/UfphnT41l6tqgj+IT+Y2/LEC0MtW8umf8ATY/Tr9MD1/hxt0YH0Nj9RiXKEVDGtwCi4mm0ex1D9fzwtzHAqy7DUB+E/wBrHAT5erRMwy+o/UWwXR+K3piXKle7W/Mf84jGvQiaKxmOJZxC6amSpSIqLTWYqUjbSQRuBrG25U9sapkdfih6VNEOkI48wpimqAaZj7oMsZlVPScWpviWnXsKQFiPEqjlA9I5iP8AaLb4XcVyGTprrqVi7lS6rbSQCAYXygAsLkk7npif5RX8E+Sz+U16qCGpVNvFqWAnp4hmR0AWe1sF1qCs608xXUs91oo2kEXPfW+x3MGDbtUlz9Qs0r9lIp6k0tpZhaTMkzIgKRdZ3jA2T4fXDUxTF1qoyu5I104Y0ybXKmoRsJA9cfeJ3S5cQpFNNJAtNHBRXWORz5RpAiCAwnvpGEdPIjMaoJLLOioRJRkqt4cmANWk3AvFjucWnP8AEKU+GB4zgiUQaoMgiT5VuJ5iOmAM0r6dVequWp/hRhq+dQix9EE+uPlR80LOI1aVPlc85FkUFmPsovHrthHmeHZir0FBPk1Q/wD4X/8Ar5YslCrQpVTSVAk2LE3Z9RUSbk3EamO5AvODquWGEVBtFCTg3gzomTuWJJMdyceNQjcTi11smL2wtq8OE3/vhUw2mVmnkwguxiZ6dLi3v2xJXzGkLpFjbY/T+v0wF4LuLyDYExf332g/UYJFNVEMfYCe0W6z+px6FP6WHmaS3aev6NshmC0gmfWfl8u49MFPVC3JjEClosAi9zE/oMS0qABnc9zc/wCe2FncwzcindfX6NfHZvKIHdv03+sY8SgILEue52F422F8a5yYBk9Nu8i/0GIaeRMkzZp6d95n5exGIrdwWHPjreBdTMlkBusNDAG4/XcH2GPcPSpq1kiGFxe8CAe3/ePeMqkWmdz2g6b/AFAtjFcsSwLGAs2B9R0uehxLn5KT6xdDVGxHmqhkCYRuUkbgnY+1o+eIcrVJUE/P5He+0xjP7YDZBr9fu/U/2nHKSaIjUzOQptqDAQVMSQwlDfTe/KYg+gwQGp+QA1IJ5BcCTMH7ojpN8C1HETVe34VmNpMxzGwk9PTGaPEhp5AqhTcddAMEiBEjf29wMA5SNSbYwdmiaj6F20pMnsNW/wAlA9zg3J6FX7MCDcEdfUnc+5wlzGXJqErJll6CBEfe37MItM7yYP4cmhdJImSYBmJPrfeegucG5L8uhbnMrUqKyuDUrU2gEAQVMspgkQCeRiDMLGCqHAlptrq1SoBDDS5k6UYSSbyEOnliyjDYsSLGDeDisNl6tUNTK+JUUDnmytqJ0nxOWCwU8scpMW3C4w08fJ5fosnDuMUQ606SaVckFtOkeIBIUiJ1FZM9o74T5+i9aq1LxGrFdJhQttWrUUkaVhfDiSLzBuQSstw+lRBNaotyjASwvSkggklmIFvYARiZ+M8g8AKk1Ara18pdSykgHyuxW8/ePW2CcjTX0WLKK7UVFUw5UayhIhusEeuFHEzKFKKhPD1uS88+khWNjJMiJaO98CfC3E6rMNcsGDFiQ8owIAEnlM3WF2K/PGPiPMBK+o1CAaYXQPvCWkdyIbp6YhoRPvCOpw+ulQsQxCuUaIICkBg1r21Lc9Jwxp/ET0RJqQOzXv27z6DA+X+Iq5tARfxQNZ+XlBjvPtg3JV8jVYz+86s8hjeDDbRIiBaRtg2vsZUE0fi6pUto8MHd2v8ARN/9xHscF0OD5SqdU66n4ieYH0Wyr8lwNW4AImm9ux/Ufphbmso9IFnEAXLSIHz6fPBuV8CKhjxX4WZ0dEezKRexEjcHbFIHwfXlvF1UlB5QFAW8h9MMYQibavvHFgy/xNXFqUuPxP5PqeY/K3rgmrxymEapnNVRVuVUcguP/rm9/wARbEdiJoW8Kz6UnDU6YzNQEfaPBKwoUDxYFgoAsCe+HVXi1N1LZypoQX0JIQe7Dna/sD2wk4jx+lVZVTTQBqFA4BiNLaSZXRpLGmxAvpO4vGPhPhFfUp0a6bgtU8QQDJAs41GodBYe6jYHEtFpstnC+N0TVbLIq09BZVAI5ivm5QIFoYXuL49xHhrlqgEsKtNwNW1N9MCOoVgY7yvrgOnwzLZUqzuz1U0woN2I+ypsUm7hHFPVabdrOP2k16Gqg4BdeViJg9ZUwZBBBB/4wQvsXZ/Iqqs1VyoLB2C7EwtjYkjUsgiDf1vLSrh1DCfnuPQjofTAn7F4jeItPSaic8zaqlVSVJN4swH8ONdNPLEgsJeAtNEvCgxyqSSYgFrCAMUmS0S1UvgSoom5Ax6suYqbRQQ94aof/wAL1H3vlgNeB0Y5kFQ9WqczH5n/AKwiYbRUyGO50DsN/rt9MYR1Ucom8Mf7z1wLnWIU9Zvf+I4LywkAndkE49SnrPI1PjOs9WpAuNzY2m0iIxJlEIWD8pjb5Y9XOlCRviLLVSWEncH8ji/TC7qP0FgYDqgmZMEG0TEHbb2jBgxDn6pRNQicVa6D4qarPsj8C2+gSG9jFx9b4lWoT5RP+o7fqflj1KgDDG59ensNhjBcsXB2AH5jEePWiutbRsApIDtqPQdPoPbrgmtq0whg9P0wkdoj+CR0vE9I2P8AU4dqccnK1HeVOMrQU0CxlBGpSCSBaZO+8ySPbBQdEILNJAI0i4Ai9rmIHXGmfcim0GD3+YwOzAKx0rdEJEWuzTgqlJixTqdDqWd8TUoOjtE7AwRsBO2xMSPnDw7WXDqSwMXMWE3BJuToC7dQe8424blV0K3U9JtPf3sPpjOZzrCoyDbQx9Z0k/2wbXWsVVjxDxWwNxPOvTCssaAftD1Cm0i3QnUfbEXDKhNNZMkSJ9jH1tgyJkG4xNTqOTXi+ys0OHZl36yqMrSzjm1WIZpBEgPAtcg4d5fh1KlC1GNU6VUIBJKrqgFR5hzkS1tvfGozLPXNKSqhQeWxPpPQe0Yl4hV/Z6DPSABEb3knqepPqcZ/DDZ+VvoZUjUKxaggGwjUB/4r+eJ8tlqRp6qYVtayHMtqkSCSTJFx1HyxTuN8RbVSeFJNFXgiROogiD0IYg/LFk4By+LTHlp1WVR2BAaPYFjGC9sXtLQZ+BCqdLOZ1VEkWAIIZbDtB/5wO3A6tKKjldIkm4szCGG/lJAaN5GGvG+INQp6kCyWAkjvafeI37DB2UyC2dpd4nU9yJHTovyAwbFVldo8TrA/ZBk/1PIH+w3PzAwxynEuYNWHjEXBOy9bJ5R7xPrh2iLUUFlB+WFfE+Gog1LI9Jt+d8G0hpoYePlq28KT35T9dsCcR+FhUQqr2MdpsQbGO4HTCRjgnL5x0PKxHp0+m2DciKhXX4TSyalnVm8Idy2lWJi0kRpm56A4LyPxFmS7U0JGkk0wVJFTQNegOTYus7CNxM7MMnmJzdJ9Kg1g9OpA84CahPqCIB7E4b8N+HqFIKyoC6DSrHfSJAHawMTExg2KhRxXg7Zt9dHxESr4Ls+vSIEGQsSzaYF/Kyqe8uOHuuWVqes1qrOzsEWOZjJsDCCb8xFyfTA+WzDZitVRmKpTIGlDp1fxHzfQjHuNcROUSkKKIA9RVIg7EidiL33wT7FQbWSs4PiP4KfhpmWPpqixtsom2+FdbOLTQjLUjJaGJVixICmYJDMdDEjURthp8QUgaLv96mDUQ9mQFgfyj2JwIuXV6tXVcakeOktSKEeoK9MSVpJRzQqLqAIIJVgdwykggwY36jefXERNzhb8SZ05SnTSiFUO+naYncievvONj8O0TeoGqsblndifyIAHoABjpx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34" name="AutoShape 10" descr="data:image/jpeg;base64,/9j/4AAQSkZJRgABAQAAAQABAAD/2wCEAAkGBhISERUTExQWFRUWGBoYGBgYGRgeIBoYGxgdHR4cIB4dHSYeHxolGhcYHy8gIycpLCwsHB8xNTAqNiYrLCkBCQoKDgwOGg8PGikiHCQpKSksKSwpKSksLCkpKSwsKSkpLCwpLCwsLCkpLCwsKSwpKSksLCksLCwpLCkpKSwpLP/AABEIALwBDAMBIgACEQEDEQH/xAAbAAACAgMBAAAAAAAAAAAAAAAEBQMGAQIHAP/EAD8QAAIBAgQEBAMFBwQBBQEBAAECEQMhAAQSMQUiQVETMmFxBoGRI0JSodEUM3KCscHwYpLh8bIVFjRDwqIH/8QAGwEBAQEBAQEBAQAAAAAAAAAAAwIEAQYABQf/xAAlEQADAQACAgICAgMBAAAAAAAAAQIRAyESMUFRE2FxkQQigTL/2gAMAwEAAhEDEQA/AOh+CuX00KFMJqDBXIlfE3AY+YsQHN+0dcCZVvErIXDOyuwYzK6CjGm0KSgkLM/i9xhrxDNUQFFRhMhlAksWUyCAOYmR+uIKKVWnwqS5dDclgNRJ3OhbAnuxnuMNoTRA/DgKCis6oELHUQh++dJBawlSenXpGNMmgW2Wo9AviVJUEAAdRrb5AA98bLWyysHJau4ZVNRpbRqJAMxoVZtKxGIviKrWUxIZGZeQQCV1II3Dcz6kMSACOxxaZDQS3B9f79jV/wBPlQfyg3/mLYK8MAQBAFsacIJNO+qFZgpcEMUBlZ1XkA6ZO+nENbjCaitMNWYbincD+JpCr7Ez6YpMhyJvin4fetDUvPGncACG1q0kHyuBtcgkdsa1slQpF0dy3iMz+CsmS6aXGgXKMSWvsThhnFqaS9eqKNMfdpTNzABqEapJtCAH1OEtT4hpICMqixLA1mup8OnraYbWx0lTc3k7xGFTCaGDmsyyAuXpgbvBaB6ToWI6lvbGMtkaUCqh8ZiLOWDE+gOw7WjCX4hRsxTQoanjPTQmiNRChgZBiwkknUwImmNsN+FZdqCVGrmmgZ9dmsGKjWZIEanBaPU98IqCqQWpWqOoJspDUqiD7tQ2nVPlkQOkMDjReFGzCF1BXMiYeIeRazKYN9xO+GIrs0mjT8xku4KgmIkCNTWA6AW3wHm6dMBjWfxWCs2iwWFieQWMEi7E74VUC5IqWZAVUpA1tICyIAsIkseXpsJOPNkXf948D8KSB828x/L2wyy1QMDbSVOkr2I9ukEEHqDjLrhpoz1IAmUVBCgAdgMKuMZuBoXc7nsO2DuL8WSkIB1VDsouR6nt84wgyuSqVSWc+GguxsT3uTYfn74ZWF+P5YLlOEUwzVK5XQx5VI7DTbqQL7DriLNVi55FFNOkgSbbx39/1xNxjilJJSiAYUOXMnUtpubkAGYnC3Ih6jS6szhrU4On93IN+zRMm4YY+VJdF+Da8mNEopROkg1KxAMkiATMCTYTB2HT2wbk8z4imRDKSCOxG24BgiCPfAz8HBRGrEU9KBDJUkgQbnYGwiLi++CaCxIo04BN2eY+h5iI9hjRFP8A4Y+SU1+wTK5FlUh406SN+hg9exn8sZ/aJsgLx12H1/ScT5nLhYapqqHoLRsT5dtgd740XMEkWGgnSO8wCvsCDHucMngFT5d+yE5Ut52/lWQP1OJBTAsBAwUyYEeuJgcx7Dp7nYYZNIzNVX8HiMD16i2BudwBviU0mbzHSOy/r+mMrRC7DF636ISmXu9g4DHsg/P9B+eJKdAC/Xud8R5ykxjTuDN8SNVAFzjixPspttdf0SYhzCLuxgdZ6g9MY1s2w0jud/p+uMrlxMm57n/LY6+zkrxetkVM/gH8zf5J/wCMbLSBPMdRHToPliKrVO5sQYgep39onG6UTrDCYvv6/wCDEb8DNZ2+gnHpxg49hjIdbyWSp0p0KATu27H3Y3PzOCw2F1fiNOmAajBZ2B3J7AbntacQDO5irIpoKS/jq7/KmDP+4j2x4hyf0FUF5jKKDWaoyik9NVOoxEagbnazC87j2wKmdWoR4FI1iAIrVOVdgJDEaiSInQsHvgbMmjRbVV116oXUC1wCZCwoGlNRWBAmRv3H/wDc9Q1CQFKoUDBCrKwM6mDmGspUrAuQ6xIxzGd1B+eyyiP2uqWDfcAK0xt5gskqJEl2036YaU6IVdKgKBsAAAPSBhU/BSXY0/KSzc+sgl+SqhB5tLAKwPQjBFLiC01WipavURVVggm4ESxnSsxPMfrj7T7DbinDxWpFDIuGUgkFXUgqwI2ggH9dsVTL/COXoAiu8l2ZzRUlgxZWWwjxDZ2BIiZvti1fs2YqedhSX8NO7fOoRb+UfzYX8Vr/ALGAaVAMD53JMyXVAJILO5LyASLKb4uWG5PZbK1NOmjTXL0x3ALe+kGAfViT3GFmZz9Gk3Kr5msGKyd5CsSFZgEB5GGlALgC2EtPimbqVS2pnq0g2lFp6l1q2khgrAJNRai6mEhWQzvDR/hMeK1es60UFRqohjqVjtznlClvtNOmzEi4wiYbQzzpFaglSmxCnTUkBjKETELc2Mx3AntgTKZJqil3AU69QMWZdOlrG4Vl1WO2r0wbk+WmtLLUyUUQHqSF3km/M1yTYAHviOvl01ha9Q1XOyQQgsSOUd9Ju5PphFQTkFy7ImoUdVZjEmRAgBQC9lsAB1b3xKclUf8AePA/BTkD5t5j8o9sRV+IsYVR4KypDcp+zdSFYiCAoqQrDoIuJwzydTxKavEagDHr6ek4VUDUlTPDG8XQFC9bbR39R+fzwTxMrTp+CoBkXmDbufU/l9MOc5nlUlF5qkWVRqPzHQT3IxWE4ZXq1CKp8ITzGZYz/qPKCR2n8sMqBc77AOH8HpqFNVhpVmNNdywM8sXLLeLemHNGg+nTTQUU7sL++kWHzPyw1yvDKdMci+5mSfdjJwr+JcmzUwyhywIACT95lloG5UAke/rhE8QVf7MAGZoh1jVWYsE17hSxsJ2B9FG18L+I5urrFNgwHiEfZkTpCmDAOo2IfsYiO5+X4IactUbw6epWA1XBVpQGZA0ryQpMi+C1p3JpUwJkmo4jczYeYifYYRNsNpSwdabPQGvlYpDHsYuYP1+eB6TCCEBqX8xgLIAG8RaBsMFvSp60Wo+t2BKg+Xl3gC31vjGeRgQJhG5SRuCdjPbp88OqMzn4Aq6AfvX3+6JAj1i5HqbYI8EAQBHoMBpkjUGxAExqB/GYXeSNJ3/rgha4UBQTUYCDp7+p2HzOGmgeSPoyy4GrV1BiZPYXP0xKaLt5jpH4V/u2/wBIxlMuqiwA/wA/PDKm/RncJewNyx3hB9T+g/PEFVgkwCW7m9zt64NzmX1KV7/qMQDJkgajJAAMdYNp/LHz3Spc5r/ozRqSPUWPviQ41SkFsBGMnCr12ZqzejGkYzjR6oXc4jNRjsNI7n9P1xzUilDaJXYC5sMRftE7KxHeP1xpygiZYnqek/kPlgg44m2V4pHReFeAKjhAfEUwzsZZiN7sSxAMbctxGHAbFdq0lV1q1Gp04IY2uzaCsatzvGkA+URgxc9Wqfuk0j8dUEfRPMf5tOPJOT2ion4xwwVQpLKmgMNTLMBhuDI0sCAQZtiLLPTJPgUzXMg+I55ARMQ7TYSY0A7nG1LhSkg1WNZhca/KD6IOQe8E+uAeMZ+uCyghAAWlZBVNQRSWE2OrX5bCmR64jPgRMZ5qgdDPmKpZU3p05Vb9DB1tuBcgenbTI8dpiqaKoKaJCkaSCrMSomBpA1grc3N9iJX8NomozkUeWpTKs0jSzF3LNI5mExpMWDb4I8CglQ6mavWkHSgMwAoGsA6fuK0vaRMDbEYWmWU4U/EFLLugSu0cysqqzBiymRATmN72xui5ip5mFBfwpDP82I0qd/KCfXCjjHGqeS1ilRYtsap5pOkuZJbW4FNXa1pWLYlFMOoUn0/ZU1y6RdqgGqAInSD26u0jtgJ81l0apdsxXpo7DXJJ0KCQltAN1kILSJwiz+ezFZmp69b1DUy70hqFPQyroqLysNOk+ISTqAci4AwZw74Rq0hqr5haao5YFbEDwzTBV2NpTTMi5Qd8Ig2iMfFFQ10L1ERS6jQLq9JqTVPEkjUSZphQOoYGbHFozmVLeGQQNDhzPUaWBH0Y4X5HLIn/AMShM/8A21JVbTGmRqIuYCgLcxGCqfDFqEitV8Yr5kBARZ2BQG9vxknfFaQ5AEzdIaUpL47ougFY0gWkFzy9BIEna2MZnLPBatU0qBJp0pFrDzedrkC2kX2wq+Mcy4Y01TQVVTTIEypYAnSNgCCI7R3wloq9UaudZJBBJH2bAal3iQ1xHVRhpBaLcM1QpU+QAC8IBBkGCCNwQbEn88IM7mnqNLbdB2wCtQIWBY1KjGSFF5gC9yATAJJI3wXkeGV67RPhqN4ufrsD6CffDJ4E5DOE5tED627QtySb7KLnpsMF1XqMCQBSX8TwW9wswPdj8sH5PhNKiIprB6k3Zvdjc404jkVq03ptswj/AJ+WLVA1JXKuepK4CA1qpIAZpIBIBPNBCgIQx0jb54WDjT1WKuCEqpZVALLrUlSB5jZXBNx5e+GicFqDnr1fDQagFJDGHVQedgLnS0WkBoGCsplwqhaFOALa6mraAJAPMdh+EeuLTbIcpCHK/DryXdzTCkFICgAzLECTpUxtI3M9sNXzer92uv12X/cd/wCUHHuIPTpJ4lUtWvA2gEAkwshbaTuSemNMhxlalZ6VhEFI+8sCZ7QSPrhppIC5ddshzVMATWeRflUEDabxJIABN7YgXNw+jSFQWsPUibWA1QPnM2wwrZA6miIcSZvzD0nYrbpsMD0clTWFJDOJa++4m3YGN5wyozuVhIUxGyYKZMROmNCoyVAIyYjK43q5lZhec9l6e52HzxC9Jzd20jsv92/QYRWR+P7Iq1ZQY69hc/TERDn/AEj5E/oMbOQqqaYEHrBPt6yTbEeTqkmJmQD7HqCI9fyx1Xr7OuMWo2SgB799ziOspm9wenqLj64KK41IwmJ9Aq2noJTosVUHlj2/6wTjMY1OOpJE1bouT5qjQKOAHZwT4ruuwj7zHaSDC9J7YK4FxhqoIqCG3ECAyiAY5iDD6l3vYwJwspZeKSmuVpaSxkMs6nnVcjTB1MNMGxF7YKyRA/8AjUQoIA8RwVBA2gedt52APfHmHJ65UWNanW1sLHzdGpUD0qXj1AAA4sixMc55ZEnygnfEacMBM1mNU7w1kHsgt82n3wHW4zWMiBRKoTFjzFQ6oSQNLaA+3WLkWwTkVUNq9JoLZirCgFvDpyohRJv53t2IHpfEbcQKU4y1PRpcq6+GSVbRqWVQ3DEoNQJs0+y/h2TDyUVpRwUaoGgppVXGo3IqAuSBaSDvsSlLLUWdP3jNH2KLJ0jVAYAxs0SxAssbYNoVMZcCzlRp16irgVFJA5Zs1IkWlGW3cHrBOM8fy1BnpPVqtT8PXpVDBfWACIALGwI5b3OIlWuy3K5WmBskMwUf6o0II7Bo74O4fw+ig1UwCWAJcnUzWtzGSR2vGDaFTBsnSqBdGXoplqckyyifcU1Nth52EWtbAP7ZlVdWJfNOaiIalnWmzsFHZEuwsok+uLMBIxWanw3D1GZ1o0Ps4CtaaTo1NoYaUgKywCQdU2i8o6yGnx9s3SqU0qLQzCVORQRzgEtTB9H0wQLwGtGCOG8Mf9oTMJT8Km9P7RWIk6peCpXUrrUdiSWIg+0MadVSS2XoLteqy6EiSe2prkmwi5vfFX+JuNIBpq1GqSGIUDSraBJCqNxHVyZ/LFz2S+jTj3FEq1yaS+KUGkMvl9ec8tyNhPS2FWYkXrVNIP3En3N/MbXsB1tgnI5ta1PkIW0HSQdMi21tiDa19yL4XZLL1DIZZhWEsGsWjluZOxuCfNh10C0NMrlV5VQAAxEev+b4udDKCmoVRYfmepxS+FVxSqU0vUcHyICx6kD0AECWIsMWLN182yOURAYOlNZBJ6EuBpHTlAI7nt1snxCs5nKdONTQTsBdj7KLk+wwEzVqnlUUl7vdo9FBgfzH5YqHDvjs5V/CzmXam5N3jmPzNnH8J+WLrluMUaq6kqKR7xHuDcGMUqDqMFHEwmWAqlHrESS5IJUD3sp7KoEm2K3nfiCrUqkU28jsV0aiCgNi2mbymmDb7VT0xbeJcWypBRswiG21RQw2PX+kbYTD4oydGmqZdkqCmGWAwkBRJA6kt0/EQb90VB+H6B8j8P1zTKVGVUcrV0gElXnURe06ghNiLG18bpmMtll0rzFDzELdQzQzEgQFBEGNoj0wNneKMwDO51q6aRSmDTqMHD6d25A1MzbeYnA9d18V6zAKj6pUncMukgmYgmHNp1deuFmg3Oj7itGabHm5QWhZ5oBgSL7wfkML6aALqdtJDBgWEEjSA1t4PN+WAm4tVZQlMEKoADNIsB68zH6YCfKEnnDVG3AgxJmBG0kggTJMHDKjP+MZ5j4gTakpqeuy/Xr8hiLJs1ZiKh9QqyB8+rdP0GB24e5Bl1p6ZG4jUG0+aPLPp9MMcrUoKFYWLAepEj6dcLNawrhJdE/ggCAAAOgxGVwY6YiZMaFRhqRccoLjoTMe+/53x7w4ECwwWyYiZMLLQdJsHKYiZcEMmNCuFTBcg5GMRj1SuAYEsew/v0HzxGRUP4R6XP5yMd80c/G/nos65qhTK1DNQklfEc7RvBNvWEG49MQ8Yz1bWUUhlYIUErDaiIHRjLBgYJEMPU49+yBD4hZaK7kg3kwYOqVgHVEdDG28uWrWVaFKQoEVKkgCBFpGs2A2AB74/AcnpVQ44RWbw+YEaSQpYFSVEQSCbHp6xPXA4r0i7mkjV2YyQD9mDCjzH7MeUbSbYDqBJHjuapJA0gHQCSBdRbcgc5OH1MgQBYDb0wbkVUCV6dQrqr1SqzHh0QwknYah9ox9Bp9sYpZzSpWgiUk0+JrsZTm5tK7yQNzJBkicHVBqUi21p7/UfkRhbl6NKkCj87aWTwaYLDQxkJpNwouAWIEEjsATkaaJs0tas1CoqoSifaIWtzkB10xzGFaAYgqL922XqJlkCu4CgkUxedJMhQNzE6bTYDAOXp1mUKAuWp9FQKXj6aF+QbGiZujR1Oil2RwlVyZZRF2ZmuVAMwOx2g4JoRUNBmq9T92gpr+OoJY+1MH/AMiPbCviHFcvQeGD5iuNtYOlWgGx06EhTqOkTAO5w0z3FEpC926L/mw9cU7jdU1qiVaj6RT12NhpZYImbdDOJU6J5Cnivx3VzbMp1JSBX7NCNRtYFhDNLhlMQACvrjFPhT5mnR1l0NNBDsBqZ5XoRqA5RexMkQMF8OoiYy9I1GJnxHm5gCdTczWAFrQN8WvJcFoo1MZqoKlWrISnskqJIC/egA3YntjryT5dgHAuC00LFQ9d2IkAiBFgGqWUQOgk95w4zfDVC6swVRJgU6Sm56DUB4jGxPLptOAeM/EjCvUyyVEy/hrNN5XmIpglLiEAZ6bbXUNhtlcw+ay4YDQxU79KkFZEdJkgjoRg3TExCOiKCOBSpimJBUAwGVn0agO9wQTuDOJ+Au9Sl9qHDrAJZdOoEAgwbixg+oODXyFOmqtVYuaOkimmynyqdN21QQLm+8Ykp8RDgwpVlJDKSpg79CRsR+Y6YrScF3EcgjqVdQ69QQDir8W4ivD6DAIGpMRdr+HJA9yImB39MW/MOT88VrjwourUagL6h+7UamjvA2vFzAxaehtYc/8AjLL5IUxmKAOtyCCGtvdiLzB9rkY5+tUgyCQe4w54pkquTqGjVUxuASDynqIkH19RgDP0FgOuxxmum2apSwY8N+M8zREag6xEMJjtffFt+HPiXL12hlqGvDFQYIJCkwG+7t0WMczxLQqMp1KSCOoxcc9SHfDNI67T+I6QZKisGhgrUgLkGZI1TJ5l6rGlrXs14jxJnK+GFWGmSJmAQLCNiZjHHeH8eqUaTokAuQS/UR0H+dTi28H+LgTQo6fFdjDszECDHa8jmn+H1xt4/wDIl+zFyf4zXof+NB0yzsQY3IvLRa14PTpiTh+Wq1GhlCzMT6XI63gqbxvjdOLZZi9CmRFJibKLAxYN0IYkSJtbG+Y4qyjUiAGAs2kgDvBvYD6Y1zRkqWusLAtEhQCZIETjRlwJwXMMxaZIImfX/DhhWIUEkgAdSYH1xomjDUAjLiF0xs2ZZv3ayPxNZfl1P0j1wNmMtAmpqqGQAogLJ9Jj5sThVQL4yJ80D5BrPceUe7bfScRHKs3na34VsPmdz+XtjOazRsVBFMqtwOhNzPQrKmIxPl1YLDbgxPeOvzH98JNaRU+K1EK0gBAAA9MBVfEUmBqBvP8AbDRlxoUwvsBNoIzFSnROpg1WpaGe8EzAFtKzpOw6Y2y3GSSjmooDMQV6ADVJJbmmQsQesR2D+JoZFBIW8kkDoNwTsfXCqlmNvDWbkhjYAkySOp36CMfmUuz9mHq0s2T4a+ogEhIWCVAko6stpktZ1LGJGm2G3/qqm1MGq23LED3c8o9rn0wqYqUL1XNUKPKsBb+k33HnJEGdsZy/xAo6BaYISOoJFoEwRqBS3bcjBtFqtG4o1G/eVNIP3KZIn3fzH+XTgJeOqiqKCKqtM2BI2MlUJIITU/PeEIsThdmeJM76to8vp/zjycRy4M1ZLxC00WDBMmNEHckSSBBNzJwVSNLCcpmatQ6hNRlXkYEEowa2qywGKuGH4WXe8MOLcbp02ZtSyymm3UMJOnoCWAJFh9474TZ3jVWosArl6UehYja58q2gRfAGVqU9TCmJqAHnaTMRPNvAkbRuIwfiMqDVzNVrIukbaqkkwB0WZ/3Ee2C8hwbW43qP3bYeoHlX3AnCrLeKzKwYsdRXSAQCFZlIAEjUZBAN+X+Ijo+Ryq0hC/M98RXRaZSeIZnM5d1TUKbG4ZQ0HuC0MIWFBgCfEH4cP+G8CepSI0mkpanmKDPzPSqGGdGkzGqSb31kYL4pmaeVJrrQ1uQxd1gEKiaiS3eAAB94wJsIS8U4pmnYDylH1EJ4p+yqCaTkJDsFZWRgLSZgxgWtGTLFn6uXy6muyiqzVCA3JOppXTrMAKBqXmNtsB8C+LfFzGjSBTq69DCbFbqC3lOpNR5dtJGB8j8Ps2Xem8UqFQ062kmWpkgNUSTtDgMGJMEm1sEcKo0lctQp+NUk/bNCiWJLHVHUk+RY6bYNotMIzvAahrs6QFcgkkiIsWBHm1FkpkEGN9ryPUrotWoULVnJgxphRLEAtAUXY7knDZuHM4muxcC/hpKp7ROpv5jHphU2Z8dVGW0U2Kkhd4iCogQBqWRaQDNzBxJZC+VqP+8bSPw0yfzc3/26cZoZBFBCKAPT+/c+uI+G8PqtVDhSEqamLnYqwkA9Q6tqWO3tiwHKhRH19cdTONFM+I/hynmKTJUQNYweoPQg7jHKPiT4JrUqY0Auqm4+8BB6Df5Y7/Xy2KR8Q0X8RlkxaOliMJivpkJuTghGN9do9Zx0XifwZ4hLeGVJB5th7nvilcY4DUy2kPGppNu02+t8DfG5FnkVATPq0qLACP7k/wCdAMYRiDKkiLgjpjS4xlXtA6n/AK/qcGIPfhOg7VGqaiFXzHuTsD+Z+WL6+aVqiIiz6m9ztPSwviu8MZaNEUoB0/aVT3Y7LP0X5YgXi3hlqk9/mx/yMfo8T8J7MHKvOiy8T+KTTzVPL0DcQpHQsYt/T6nFpTLqDqqS7fiNwPYbD6TjknwtmwMw2ZqcxEx/EevyB/PFs4b8TMlGtWqNZZ0rO7f9wPnh+Pl3tmfm4PifZepBuDIxDmKUqRMSCJHSeuKR8BcRqVfEquxCghfQsxn8v74u4rHY41cfIqWmHl4XDwETIAAA80bExaNoFgMbNTwTUYASSAO5OAjmi37tZH4mkL8rSfkPnh1SRlqGzDJgM51Okt6qrEfUCME/sWr942s9tlHyG/zJ/PEvhxYYRUwnCRX+MlUYFyahECWIsTew2HTYT74W18+5IA8pY3AYQBMGR5rS0CNiMOOLgaiZiQDPaP8AoYV0WH3F1H8ZsLmd4vfsMZ7ns38VLx0J4bVqgEDlDKyn1BMj1kEtfsfXGUZJkTVedxFoAABiF6C3pMYiKAkCo8k/d2H03PXc43XMk01anAHYwL9u2+DwXQ1abt520j8Kf3bf6AYmWiFUhAF/7En1MTv8+uF/Da0kxrIIFzO8STJ6mYgdsMgcT4nfLGKdVVyw+9KgG9jAMypKCOV9jOojpGDcvkAnO7aAIjuAAQBrEdDt6D1xpmMw1PlRQo6ERMAamIERYah7/npRpl3kElhqGsH7yspU9QAR0iPNgnIyos9P4lFBNNKj5r6tQgu2x25rgE3EAiMMeDfGKuvOraheYW6tdTYxMdPQ4p1OiqIi1HIgkqqkk9bAgajZugGC6WqORVpKepALH5bA+pJ9sG5LTLbxfjWWq0XSqXRGABPKLSDAMntjGX+I0gCijAAR4tYMTEztOtr3uVGK5l8oqmbs34mMn5dvYRgDjFV1cSSabqF0AkEyYYCBc6SDc9/cQ4EVFvzXxFlEDGq75h0jlYQqliALR4a+YGWkxJk9QOJ/FYdA9LMCitSEiJhmYh5MSNKaiNMHUBiuH4fLgCppAU6WYzLIh5SDMCUOlpHT0EG5EUQzKv2lQDXJhi0wBeIvA/5wThCqix/DHHfDV1JKoQhEzZ9MVNM30EqHE9WbE9bjGXp1NZcsxB0i9hO20AS8X74oJ49UaGPIVIIQAgOJ5hJBkyGT3E9cWDOKXUBVgypkrNgQYge3fBuNEV4Om+ITUlEqLTcTIkG40sN4seZSfQ9sM8rxlGUMGAkAwSLT0OKUuapKNYmq5OmSdup7hV5ibTgzLZ5XUNoIB7jb/DiXCKVl1PE6RHnUfPASU0dme3obYrtWooMaZ72wH/6hqsiFj32X/dt9JOOpfs43pZs5kAe2KbxrLUCxTR41QfdVQxUTNz5VuJuRgj9hd71Ht+FJUfM+Y/Ue2AOMUWpUSaRWmqAs1tlCk2GxJIXfpPXCoMp/G/hLT4leoVQvOinqW7dBqIAJ9APnhLwL4eqvUJKEaINxHMRKyD6c2LBU4W9YsF1VGKKNZJKB2M1IYmBCwkKDtthxbLqWqEBmI1QT5iIXf0tf1xH403pfm0it8QoGkvhi7kgn3Ow+Qk/PFa4hWM6Og398XLiNEKKlYknTtc3Y7/p9cVLJ8OaoHqNMD8zjvIm8lHOPPbJchmNCwcQ8Q4hrGkbTPzxDUVgs3gWwKMRdYvFCTHfky88D4kKVOijCEQlzH3n6T7E/kMN8p8XOoLOJEljF41WRT22vHp3xz/K8SYesbYb5fPK2xg7g+3XGqLxYjLycWvWdKynF6NYC4N5BsRIAJPynf3wXmwWUDpIJgxI9xebz8sc0pMVuJXoSvbrI+8TbfDrhnxHVUwSGmP8Ac3T5RjTHLvsxXwfRbMjlyLnrIb1YEgN7su/ywVpwuyfG6dQb6Tc/KY/rg7WfQ40zXXRivjeld4llBysxLmfvbD2GwwtzlVgJDQNot6zv1jYDDd0Z6cEXBt0kA/lbEacMMc0e29/6DGmo30Bx8uf+gXJcCZ1vKyFn7oBkmwg6okEXHmjEuYyNKk2gHVq6XPSL79B1/LE9TNvBDGAoixszAAlSd5gkWO+Chw0MAI06ajMP4TP9iOnTA+C+B/yvf9mKGzxllAA0GY/Eo8wHr/xhklSRIxBVyqqSaQ8VryQAInuwt0Ai5tjzcOq7Pa06V7dZPmPY7YPGhvNMmFJajgAFmX7qz1jeLAWHmMWwypcCqEDXUWiCYCrcn0kwAfQAn1wVwKiEpQBEkmIj0/t+eA2oOX0H7WA8+YEBtMEFjp1WVhpgDSw9cRUn08mvERUqNFGAQ7iWZlaYABnqW5WDSYEde2a/B3d3o651MAJP3I1hxHS2j+KO+GGX4UiQajAEzGmVJZp1bHmsSogeX8iqnFNNEmmpQK4UyokTF9Mj8S7kR1iME5GVkuR+H20L4lQa45tItPcX674JPw+IPOfoP1wDwrPOasHXJdwwaYAAkEbqNJBQgG8qb74sSPg2i1WM5/kcm+bRSahIJ8KqiLIXWNVOqL3EhQe1x0ODcp8NOhZ61Tw/DkwSG5CoBUuIEarg9ABbFuzrstKo1JR4mglbbkAwPX2xS6GZqZioXGqqWFKxUFSpablOWmdIk2mU3uARpM0RQUnBEpikUIK1zAqASCT5S7zbU8Ce5mN8T/D+Vq5jUruEcDVGixElTsxFqiuvsFPWMGZX4fFKky5mrppsxhA0xOk2YgMTrDMAB94dsH/sZqMxpU/CDmTUqCNR7hBDH3YrgmmKmiu0/hU0/EZqqqineTsZC9tOlZG56Ynp8JqEBad1ZpNVwQCbSe7fIR64sdbgaKklXrPIjURYkgSBGlVEzIWYBwDmeLvUs4ITlKxpkGRpvOoyadUExHk2k4jsTUC/+zXeqQ1VahjYghP9smfnOG1D4TqAQz0/SAdsE8B4TUou5crpaSukk3ZjqmY3s20Ak79H0YhtotJMrR+E3/Gv0OB8x8HOQQShB3BBuPW22Lgv9ceZcc82V4o5fn+DZnXUooER0UVKc38WmPMBFhzQL7BgYvZWf/8AOzX1FeWlVSk4YySW55U6r6oYb7W7Y6dmMzTdwadPxqiyAwgKobzfaG3aQuo+mAOMOlMTm6wUFS3hISoIAuPxv23AJtF8Wr0Pxw5VxL4VKg0y7ZhwACFJOkgRJMaUPXmM7+2B6XDfCprTqBEkwBqmTv2En27Y6CvEy1SilJKSUXc04DKXDimzxCHQvl7mfTHPW+HszWqEqGcqKg8QO6AnUArh21BgYD6F0wVYHsVVE+O+yt/E+VOtKNMaridPUnYe/wCuN63wgUADDyrLkd+w/PF9q8CKlGIUuvWOsXif89sQ0+LU3UioCAG0GQd5gesGVInoRjqlN6znm0sRyrMZBl6dAT6TtPriBKhGOrZ/4Yp1BqpkE7/Pp9MVDinwqUJkER19BuT3JOPnL+C55U/Ymy/FmGGeX4gjddJ/t/zhFmMiybjt8ibx7xgcORg/yOfZT4pr0XSnVZSDMi23+kWHsMFpx2qAArRa/qTcn6nFOynF2Xc2/wAnDVOO0iJYXxojlT9My3wP6Lvls22uGi5iJ2+XaQb+uDzVAEkgDvgCmTHIukd23+m/1xLRpKeadZ7kzHt0GPQpP4PK347pJQcSTTSSd2Mgb9Ou/bGarJH2jGoQY0CAJ/hn/wAicZzSkoQDG3e4BuLX27YEp5Rn3iNRMxFojynoSFODqWhYpNa2MstnQ0qeRTZSJFgJ3IgSsGOgxrSyzk03UgFCwOrUTHiGRJ7r37D3wOtSlT66mBNpgCZ6E6V6jE2azh6NCFQbRJBMNB7iVNvXBtfYqffQ+R8R52tUCzTIkdDFz0F4EE7/AJYC4ZUMEGYB5ZBFj92DflmMGsoYEEAg7giccc6jirxYqydOo7AjWw0G+p1JJI5tRG5BBKgkSnsMO6CKvLUaTUIJXuQgVrDdbXm14wLnKjKEKlVUNeSFERa5BgTaAOuF+TypfSQp8pMszAEkiGkbsQZP+pAexxnqcNavy7G2bz1SmCiIqKo1AgidOsKTBGkXIN+kzGG/D81rQMfNdW/iUw0ekg/LCdcwikBiatULoIUA2IEg/dElZliMEU0qMApIor0RI1H01RA9lFu+CciKhtmOJIkBjzHZQCWPsok/liBKlQgkBculySdJcz1gcim25Le2MZPKpTnSoE7nqfc7n5nFe4lSdsz4ZepUI+1CACJLsAFkFVin949dJ3wVSNFaN6nF6VFTVpo1YrOqoxMgDeGYdTYBYBIjpiDj9OrWcJTq+Irq7qkJoOhqbBD+LUjNdjB5bRvpw/gJQCrWqCmYOoodDEuynmeYN1BgCJYjbdjw3OUgDRyqqrKBGsMAyqdBad2grHyAkYJyOqGvAFqCgFqSCCwWdIbwweTUF5Q2mJj++BnrUcrCqrO6AAO4LaRExq3EUwWIUbA9TdHwjjGZNWm7ywqBbDXpg8rwo5QyMpYkmYfe2LJxSip0u9QIi6g0gENqAEc1ttQ2PmOCciqgSvxatVAakra0ZHNMECDpeUaY5SR1E8wIGLMtYaNTcogEkmNPuTtGEuUm/gU9IO9SrqvaBYnW1oA1FRjajSou5V6njVYMavKpgeVRySAQerQb4JyKqCcv8RpVOmhDn8TSi/mNTfyg+4wUOE+Jeu5q/wCjyoP5Ab/zk4r2Y4HWTYah3X9N8R5fidWlYMwj7p/Q444+i1f2WDj1erRRKlOBSQ/bADm8M8pK9BpnX/LGKePgmvVLqQyjwgjlm5HcMftF8xaYSrHLDahPMcWXL/FRiKiT6r+hxD8RcZDUtVOv4Wn7pldRJEAnS1tOoRG7C9sRlIvUwKvwzJ5FFLs1Q7U5AJmkjkKukDmCs4Gq5kCdsKOM8bZ8q1ak6UvCnWAVcyQPDExGhiQSbW2IjBOU+E6uYpqrmpQpBAyyKWoVDfUAokQNBJPNqBvfBFLK8Py+lZFSIGo/aCmqkqATfQoaoRc2m5gWpPCWiu/D3DaodllqlEhm8QrAZ9QAKtJLhl3J2K2EEYzxfg1FG1PA8QqkHqwJK/zX37R2w04nxXMhyuk02R2ZUCEislK7Uw2qdTUzrEKBIgGQcOM7kUrUiIOl17QYIkG+x2PuPTCKiHJzPNNXUkU1FNleCCQZlPEvAgSARadxvgzIcVFVD4iqQGI1LdTHUHtf5GcWGvl6QdgoavV5SwQCAyiJJnShIBkE9rbYXZvg1V/3rimCbJTNyY2Lm5NjZQuxwiZDQl4h8MU6oJQib/U7n3i2KRxb4VqIzGOUdP6D3x0inwnwbUxpG9up7nufX2x5sxNnXFOVS7JVufRxrMZYoYPePmN8Q46dxr4Tp1hKGO0f0+ZxS8x8I5lWKhJjrb++MnJxNPo1RyprsvdZ9Sg3BgiBNj7bx0+eJ8jSZZmw9+v9rQPlj1CsoMKLHr6kT74E8dy5sbEwYO3Tt1Eexx67pdnjMdJyukOFbAmbZpAkEE+W3pA73v8AlidTb1xsI+eEqPJGaL8K1kGXypKgNtEDoZDSpj9e2C6CrcDnIM321Ek9oBknbbC/Ns2qLNJWFnpbpsRIv74ky+X081kF7nzRBAB6Rt9MZ8zrDZvktbJzxCoCGMRMQCIMMQ2/NMQRHrhyr4U08xP7tdV51GyydyOp+QxLTy+o87a/9Oyj5df5iccw42n76DDxANyoPEOxiNI9Cxt/U+mPOT/9tSB+CmYm8b+drkC0C8Y8V5SoOm0AjphclHxBZWPObsdgCVAJa55dWxtPpYrkbjpMY5bi1MMKaKEUnSOhDETJWNtQKz3AGIGpO1XlZqhTYgiQRETqFucFoU+UwLAY3o5VKYJYkwdZAm8R92SSZAN5v9MT5rPlfD8PysDEAGYAIAkgDlBI9QMC5+x1a+B7TqHrv/fGmfq1RTY0QC8SAx3jp79B74V8GzE6gCzCRBbV+EXk9zJj52nB1bPopgklvwqJb6DYeptiHOouaxiXN0nzDKKbM9PMAM2sPpUatYiOXl06NIIN74NyfA6dEq9aqNcEckgsxIkiDqM6VJAG8kzgpXqFTJWggk20lo3N/KvU2n3wCeOU0kUKZqOYXWxP7xgSqsW5jMX7SOhwDnDTNt+iwZdqhXTTQUEvBYDVcyYQWEkk8x67Yl4UaDkuj+K6mC7HUQfToo/hAB9cVds+M1RCt4nigyuhd1aGWppDROkT5rHVE4Y/DHCqtE66jKupIKKWImQVFyQugEoNO4IwTQyYfxDMVi2nVoKPI06yPDbysYuSrKVIgjmmMeenWWktUAUiNZKmZBdxBtAJ0Ssk27djc9njT0ELqLMFmDYG+ygsZiI7xgQ8ZKstUuzU2c09IAsDzK3e0qpnofTBORFRtlPiaovmAf8AI/UfphnT41l6tqgj+IT+Y2/LEC0MtW8umf8ATY/Tr9MD1/hxt0YH0Nj9RiXKEVDGtwCi4mm0ex1D9fzwtzHAqy7DUB+E/wBrHAT5erRMwy+o/UWwXR+K3piXKle7W/Mf84jGvQiaKxmOJZxC6amSpSIqLTWYqUjbSQRuBrG25U9sapkdfih6VNEOkI48wpimqAaZj7oMsZlVPScWpviWnXsKQFiPEqjlA9I5iP8AaLb4XcVyGTprrqVi7lS6rbSQCAYXygAsLkk7npif5RX8E+Sz+U16qCGpVNvFqWAnp4hmR0AWe1sF1qCs608xXUs91oo2kEXPfW+x3MGDbtUlz9Qs0r9lIp6k0tpZhaTMkzIgKRdZ3jA2T4fXDUxTF1qoyu5I104Y0ybXKmoRsJA9cfeJ3S5cQpFNNJAtNHBRXWORz5RpAiCAwnvpGEdPIjMaoJLLOioRJRkqt4cmANWk3AvFjucWnP8AEKU+GB4zgiUQaoMgiT5VuJ5iOmAM0r6dVequWp/hRhq+dQix9EE+uPlR80LOI1aVPlc85FkUFmPsovHrthHmeHZir0FBPk1Q/wD4X/8Ar5YslCrQpVTSVAk2LE3Z9RUSbk3EamO5AvODquWGEVBtFCTg3gzomTuWJJMdyceNQjcTi11smL2wtq8OE3/vhUw2mVmnkwguxiZ6dLi3v2xJXzGkLpFjbY/T+v0wF4LuLyDYExf332g/UYJFNVEMfYCe0W6z+px6FP6WHmaS3aev6NshmC0gmfWfl8u49MFPVC3JjEClosAi9zE/oMS0qABnc9zc/wCe2FncwzcindfX6NfHZvKIHdv03+sY8SgILEue52F422F8a5yYBk9Nu8i/0GIaeRMkzZp6d95n5exGIrdwWHPjreBdTMlkBusNDAG4/XcH2GPcPSpq1kiGFxe8CAe3/ePeMqkWmdz2g6b/AFAtjFcsSwLGAs2B9R0uehxLn5KT6xdDVGxHmqhkCYRuUkbgnY+1o+eIcrVJUE/P5He+0xjP7YDZBr9fu/U/2nHKSaIjUzOQptqDAQVMSQwlDfTe/KYg+gwQGp+QA1IJ5BcCTMH7ojpN8C1HETVe34VmNpMxzGwk9PTGaPEhp5AqhTcddAMEiBEjf29wMA5SNSbYwdmiaj6F20pMnsNW/wAlA9zg3J6FX7MCDcEdfUnc+5wlzGXJqErJll6CBEfe37MItM7yYP4cmhdJImSYBmJPrfeegucG5L8uhbnMrUqKyuDUrU2gEAQVMspgkQCeRiDMLGCqHAlptrq1SoBDDS5k6UYSSbyEOnliyjDYsSLGDeDisNl6tUNTK+JUUDnmytqJ0nxOWCwU8scpMW3C4w08fJ5fosnDuMUQ606SaVckFtOkeIBIUiJ1FZM9o74T5+i9aq1LxGrFdJhQttWrUUkaVhfDiSLzBuQSstw+lRBNaotyjASwvSkggklmIFvYARiZ+M8g8AKk1Ara18pdSykgHyuxW8/ePW2CcjTX0WLKK7UVFUw5UayhIhusEeuFHEzKFKKhPD1uS88+khWNjJMiJaO98CfC3E6rMNcsGDFiQ8owIAEnlM3WF2K/PGPiPMBK+o1CAaYXQPvCWkdyIbp6YhoRPvCOpw+ulQsQxCuUaIICkBg1r21Lc9Jwxp/ET0RJqQOzXv27z6DA+X+Iq5tARfxQNZ+XlBjvPtg3JV8jVYz+86s8hjeDDbRIiBaRtg2vsZUE0fi6pUto8MHd2v8ARN/9xHscF0OD5SqdU66n4ieYH0Wyr8lwNW4AImm9ux/Ufphbmso9IFnEAXLSIHz6fPBuV8CKhjxX4WZ0dEezKRexEjcHbFIHwfXlvF1UlB5QFAW8h9MMYQibavvHFgy/xNXFqUuPxP5PqeY/K3rgmrxymEapnNVRVuVUcguP/rm9/wARbEdiJoW8Kz6UnDU6YzNQEfaPBKwoUDxYFgoAsCe+HVXi1N1LZypoQX0JIQe7Dna/sD2wk4jx+lVZVTTQBqFA4BiNLaSZXRpLGmxAvpO4vGPhPhFfUp0a6bgtU8QQDJAs41GodBYe6jYHEtFpstnC+N0TVbLIq09BZVAI5ivm5QIFoYXuL49xHhrlqgEsKtNwNW1N9MCOoVgY7yvrgOnwzLZUqzuz1U0woN2I+ypsUm7hHFPVabdrOP2k16Gqg4BdeViJg9ZUwZBBBB/4wQvsXZ/Iqqs1VyoLB2C7EwtjYkjUsgiDf1vLSrh1DCfnuPQjofTAn7F4jeItPSaic8zaqlVSVJN4swH8ONdNPLEgsJeAtNEvCgxyqSSYgFrCAMUmS0S1UvgSoom5Ax6suYqbRQQ94aof/wAL1H3vlgNeB0Y5kFQ9WqczH5n/AKwiYbRUyGO50DsN/rt9MYR1Ucom8Mf7z1wLnWIU9Zvf+I4LywkAndkE49SnrPI1PjOs9WpAuNzY2m0iIxJlEIWD8pjb5Y9XOlCRviLLVSWEncH8ji/TC7qP0FgYDqgmZMEG0TEHbb2jBgxDn6pRNQicVa6D4qarPsj8C2+gSG9jFx9b4lWoT5RP+o7fqflj1KgDDG59ensNhjBcsXB2AH5jEePWiutbRsApIDtqPQdPoPbrgmtq0whg9P0wkdoj+CR0vE9I2P8AU4dqccnK1HeVOMrQU0CxlBGpSCSBaZO+8ySPbBQdEILNJAI0i4Ai9rmIHXGmfcim0GD3+YwOzAKx0rdEJEWuzTgqlJixTqdDqWd8TUoOjtE7AwRsBO2xMSPnDw7WXDqSwMXMWE3BJuToC7dQe8424blV0K3U9JtPf3sPpjOZzrCoyDbQx9Z0k/2wbXWsVVjxDxWwNxPOvTCssaAftD1Cm0i3QnUfbEXDKhNNZMkSJ9jH1tgyJkG4xNTqOTXi+ys0OHZl36yqMrSzjm1WIZpBEgPAtcg4d5fh1KlC1GNU6VUIBJKrqgFR5hzkS1tvfGozLPXNKSqhQeWxPpPQe0Yl4hV/Z6DPSABEb3knqepPqcZ/DDZ+VvoZUjUKxaggGwjUB/4r+eJ8tlqRp6qYVtayHMtqkSCSTJFx1HyxTuN8RbVSeFJNFXgiROogiD0IYg/LFk4By+LTHlp1WVR2BAaPYFjGC9sXtLQZ+BCqdLOZ1VEkWAIIZbDtB/5wO3A6tKKjldIkm4szCGG/lJAaN5GGvG+INQp6kCyWAkjvafeI37DB2UyC2dpd4nU9yJHTovyAwbFVldo8TrA/ZBk/1PIH+w3PzAwxynEuYNWHjEXBOy9bJ5R7xPrh2iLUUFlB+WFfE+Gog1LI9Jt+d8G0hpoYePlq28KT35T9dsCcR+FhUQqr2MdpsQbGO4HTCRjgnL5x0PKxHp0+m2DciKhXX4TSyalnVm8Idy2lWJi0kRpm56A4LyPxFmS7U0JGkk0wVJFTQNegOTYus7CNxM7MMnmJzdJ9Kg1g9OpA84CahPqCIB7E4b8N+HqFIKyoC6DSrHfSJAHawMTExg2KhRxXg7Zt9dHxESr4Ls+vSIEGQsSzaYF/Kyqe8uOHuuWVqes1qrOzsEWOZjJsDCCb8xFyfTA+WzDZitVRmKpTIGlDp1fxHzfQjHuNcROUSkKKIA9RVIg7EidiL33wT7FQbWSs4PiP4KfhpmWPpqixtsom2+FdbOLTQjLUjJaGJVixICmYJDMdDEjURthp8QUgaLv96mDUQ9mQFgfyj2JwIuXV6tXVcakeOktSKEeoK9MSVpJRzQqLqAIIJVgdwykggwY36jefXERNzhb8SZ05SnTSiFUO+naYncievvONj8O0TeoGqsblndifyIAHoABjpx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36" name="Picture 12" descr="http://us.123rf.com/400wm/400/400/ronfromyork/ronfromyork0803/ronfromyork080300100/2767774-cierre-de-cifras-financieras-superpuestos-a-las-clockfa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39546">
            <a:off x="3393414" y="2092673"/>
            <a:ext cx="2887928" cy="2028769"/>
          </a:xfrm>
          <a:prstGeom prst="rect">
            <a:avLst/>
          </a:prstGeom>
          <a:noFill/>
        </p:spPr>
      </p:pic>
      <p:cxnSp>
        <p:nvCxnSpPr>
          <p:cNvPr id="11" name="10 Conector recto de flecha"/>
          <p:cNvCxnSpPr/>
          <p:nvPr/>
        </p:nvCxnSpPr>
        <p:spPr>
          <a:xfrm rot="5400000">
            <a:off x="2627784" y="4149080"/>
            <a:ext cx="864096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2267744" y="4581128"/>
            <a:ext cx="1668342" cy="52322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diferencia</a:t>
            </a:r>
            <a:endParaRPr lang="es-ES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 rot="5400000">
            <a:off x="2880606" y="5264410"/>
            <a:ext cx="360040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467544" y="5877272"/>
            <a:ext cx="573746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Conciliación por análisis</a:t>
            </a:r>
            <a:endParaRPr lang="es-ES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38" name="AutoShape 14" descr="data:image/jpeg;base64,/9j/4AAQSkZJRgABAQAAAQABAAD/2wCEAAkGBhAQDw8PEBAQFBAQDw8QEBAPEA8PDxAPFBAWFBUQExQXHCYeFxkjGhQSHy8gIycpLCwsFh4xNTAqNSYrLCoBCQoKDgwOGg8PGikkHCUyKSwsLCwpKSkvNS01KSwpNS0tKSwsKTU1LC8pKik0KS41KiwpMS4sNSkqKSkpKSk0Lf/AABEIAOEA4QMBIgACEQEDEQH/xAAbAAEAAgMBAQAAAAAAAAAAAAAAAwYCBAUBB//EAEIQAAIBAwAHBAYGCAUFAAAAAAABAgMEEQUGEiExQVETYXGRIoGhscHRIzJSYnKyBxQ0QnOCksIVQ6Kz4VN0o/Dx/8QAGgEBAAIDAQAAAAAAAAAAAAAAAAECAwQFBv/EACURAQACAQQBBAMBAQAAAAAAAAABAgMEERIxIQUTQWFRgdEyIv/aAAwDAQACEQMRAD8A+4gAAAAAAAAAAAAAAAAAAAAAAAAAAAAAAAAAAAAAAAAAAAAAAAAAAeZPSt6f01OnU7KKcUop7SeG8/A19RnrgpzszYcNs1uNVkBzNA6R7al6T9OD2Zd/SX/vRnTMmLJGSkXr1Kl6TS01nuAA8yZFHoAAA8GQPQAAAAAAAAAAAAAAAAAAAAAresWscqVTsaaWUk5yeee9RWO7G/vLIUrXCxlGt2uHs1ElnpOKxjyS9pavaJZ22tmw4ynujlKazlY+0i4pnyO/sK1woUKEW6lSpGPdCG/aqSfKKXwXFo+tUoYil0SXksE37IZlf1tsNqmqq403iX4H8n72WAwq0lKLi1lSTTXVNYNbPijLjmk/LNhyziyRePhSNA6R7KtFt+jP0JeD4P1P4l5yfOr+zdKpOm/3XufWPJ+RadXtNqpFUZv6SKxFv9+KXvOR6bn9uZwX/X8dX1DBziM1P3/W1pjTcKCS4zfCPHC+0znWus7ytvDjne0sOPfjmcPTkm7mttcp4Xglu9mDnV6mzCcukW/JGrqNdm96eM7RE9f1nw6DHOKJt3Pl9PjJPDXBrKfcZHK1XqylZW0pcZUYPfxw16PswZaf0l2NFtP05+jDx5y9S+B6K2SK4+dvxu4UY5tfhX87OTpnWnYnJU3up7s4TU5ZxjwzuLPHgii6vaN7e4jtLNOi41J54Oaf0cfNbX8q6l8NPQWyZItlvPc+IbWtpjx2jHT47kAB0WiAAAAAAAAAAAAAAAAAACrazafqUqnZR2VFQUnJt5354vktxWL69q1o47SUU/svKfR4fE6X6Rqe+p96zqL2VPmVPVS67SxtJ8+whF+MFsP8pmr0rLpaIuby2k3G6zGT3xlSpvPsLro3WeUklPYk+ezmMvJlNOdYaTc7m7ovH0EqGw1uezUpbW/+ZSJmIH1+zvYVY7UHlJuL7pLin3k5TP0YV821eD4wuJP+qEfimXMwys5GntCqvHajuqxXovlJfZZRrinOL3ZjOD701Je5n08rutei4uLrx3SjhT+8m8J+K3HG9Q0nKPep3HbraDV8Z9q/U9Kld6djUSnW9CqkozePRmlwnu4PkyXRErS5k4VbikqfCUXLZdRfY7k+DIp00+KT8UmQrR1JPKpxXgsHFrlrz52jeXZtinhwrO0Lzf6z0KS2KLjUklhKDXZwXLMlu9S9hWa9xVuaizmU28RiuC7kuSIrCxdScaNPCbTaXBKKxmXtXmXjRWh6dvHdvm/rTfF9y6LuOlWM2vnz4o5tvZ0Mf8+bvdC6LVvSUOMm3KpJfvTfH1JJJdyRvnh6d6tYrEVjpw7Wm0zM9gALIADm1NOU1NwTTaePrJZfd1JiJnodIENtdRqJ44riuaJiAAAAAAAAAAAAAAUj9IsNyfW3rLyT+ZRNRaOzo22f2nX9laS+R9a1i1eV3GMdvYaU452dr0ZrD3ddxXNOaBo2VCzt7eOzTpxqxWXmUm3GTlJ85Ntt+JkrPUIlxSu6Ipt6U0lJcFRtc+OIpP2vzLCcfQOVpXSVN/5tjGpHxpOlP3RmXlC3fo0rYr39LvpzX9U0/wA0T6AfOtQ6E1pG5movs+wSlL91Tbg4x8d0j6KYrdpgNDTtPatqy+435b/gb5De09qnUj1hNecWYcteVJj6lkx243ifuHzg8B6eIe0dDUyntaQrS+xaqPrnUT/tL6U3UKnmtez/AIEF6oyb+Bcj12gjbBV5XXTvnsAA3WkAGjf6VhRaT3trOMpYXfkRG4aaunSt6s4/WUcJ9G2o59p88LXpPWig6c4VKc9mUWm4uMmu9FGWnLface1SecYknF+JlrG3asrfqjczlcSi8uKoNt9+3FR/uLgcLVaFGNL0KtOc5+lNwkn4R64W/wA2d0pad5TAACqQAAAAAAAAAACr68r0KD+/NecV8i0Fb12w6NN9KvvhL5Fq9kvmq0rP/EnavHZu0VWKwsqoqjTeejj7jf0YlT0vZVGlionRlng1JShh/wBaNDRtt2mmqq5rRVRrxU1Je4n0rV7OVvWX+VWhLPg1L+0ydqvsVvbQpx2YRjGOc4iklnqSkcK0XzJEzCsGM+D8GZEdd+jL8L9xE9Jjt82Z4YVamzGUvsxcvJZINFXcq1vRrSiourTjU2U8pKXDf4YPEcZmJt8PacoiePytP6Pqn7ZHmq0X6nFr+0t5SNQZ4uL2HVUpfm+Zdz1mhnfBV5XWxtnsAA3GoHznXK+UK1zVe9UoN46qFLaaXk/M+jHyzT0O3rulyub2lRf8OVwtv/xqZeqJeuDW6SxJbpLjiXNeZDUs6ct8oQb6uKz5m/pb9or/AMap+ZmqZEJbSoqfCKx5Fl0RrBmdOnmWZzUdmW/k22n4JlasbftK9OON1OncV5dMU6Lgv9dWD9RuauxzeW3c6kvKjNfETPiR9CABgWAAAAAAAADFyPJyI3ID2TK/rf8As67qsfdJfE7U6hyNOUHVpOCe/Ka6ZTJjsUHVVr/HqjfLR7XnOJjrJR2aVaL/AMuXsUse5ne0Rq86FxVuXh1KkIU8/Zpx34Xi978Ec/Wu1lLt0ov6SnLGFnMtjGF35LxPmULlq/pDtbS2qZ+vQpN+Owk/amdSnN8is6jWFSlZW1Co/ThB7fSLlNy2V1xtYz3FpSMaUjqsgupfRzf3JflZnk17+eKVX+HP8rK38Vlan+ofNtOVdi1uJdKFTzcWl7zqTsexoWMOljbL1qmk/gcXWZZtakFxm6dNfzVIoues9FKNHHCO1D1JLHuZ5fFj30t5+4emyX21NI+pc7U+eL+svtW6flKHzZelVZ891ens6Sh9+3qLyy/gXxSO16dO+CHH9RjbPLZjVTJDTySUavJnQc9NUnhN9E35I+d6u2Mq19bzx6FB1a83yU3TlTgvHNWb/kPorRDbWVOkpdnCMVJ5lsrGWTE+B8+0x+01/wCLP8zNMkuau3UnL7U5S85NkZnhR2dV6Gf1+r9i3VGPc5RlUn7Oy8iPVWOb2l3U60vZFfEn1HpSdDSnFuVxJRXPdZ0kkvWbOp2jJqtOvKLio03TSkmsuUotvf02V5mPftZbwAY0gAAAAAAYVZ4TAiq1ltKPPD9hizi3F0+1Sz1a8UdChfJ7pbn15P5ASyRBOmbPExcQNKVEhlbpb8HQlE1qyAaPmttr7u71M6BwIVHGomu87NG4Ulu480BKzQ0pUxSq/gkvYzckzWrwymupW0cqzC1Z4zEvn19bOrO2prg7mlOWeChTbm/cvW0WnTdTbpZ6ST96+JKtE0087Kz6zy7sdqLing5+PRzj09sXczu38msjJqK5OojZW7Cezf2j69rH/Q/mX2EytaO0JNVY1ZbOYKSj/Nxfl7yy04l9BivixbX7U12WuXLvTpIme5PMHO0xpBU4OMX6clj8KfM32i78ZZNfSNfYo1ZfZpza8VF4ORSum+Lfma2nLjFtU79mPnJfDJMCm3UJODhH688UofjqSVOPtkjr6wW8adxOEViMY0lFdIqlFL3Gpomlt3dtHlGo60vClBtf63SN7WX9ob6wh7sfAy7+Vfh2NQI/Q3L63T/2aZaSp6jVcUa/fdT/ANumWiFVMxW7WhIACAAAAAACK5WYkp5JZAqWkFsVIz5J7/B7mbcWbmkbHaTONGUqO5puHLHGPzQHQjNrg2vAlVzLr5pGrRrxl9Vp+9eKJUwJZXcu7yNatcy7vIzka9UDTdV9pHL5480dKEsb0cmvukvxL3nTpvcBuwu3zWe/mSdrF8/M00eoDa2E+g7I1jFgbiSXNCV1Bc8+G80GYSAnudJSxiKx38WcO7eX3t/E36hpzhtSXcBu0HuNDWSv9FGOeM/Yk/mjfpRNfSOjVVSzlNPKaJjxI5uq9P6arVa3RpxpxffKW3P2RpeZJrG/pYvrTX5pG9ZWHZLCb67+po6YtqkpRajnCxu48ehaJ8o+HR1Mf0NX/uan5IFkicXV217KkouLTcpTl+KTz7sL1HchErPaUtOZMQJEsGQMgAAAAAAAYzgmaNzo9M6AArFzobflbn1W5mrKhXjwm/5kpe8t0qaZBUtEBUql1cr7D8Yv4M0ri8uuTgvCHzbLfVsV0NKto9dAKHefrLak6s/RkpYXoxbTzhpcUXKwuVUhGa4NcOafNMguNG9xqUqc6Mm48H9aL4P5MDuIyRrW17Ce7OJfZlufq6myB6Ys9MWBizCRlJmvWkBG6u1JxXLn8iejanOtJpznhrKayk96ff0O1Qq9fMD2FEz7Engk+BJsAanYGSt0bWweqAGFOGDYgYqJnFASJkNW6UZxjzxl+HL4kd1fxprrLlFfHocO2uJTryk3v3f/AD3AWtM9MKXBGYAAAAAAAAAAAeOJDUtycAc2raGnVse47riRSoAVqtoxPkRKhVh9Wbx0l6S9pZJ2xDK0A4X63VXGMX5r5nj0hP8A6a/q/wCDsysu4idh3AcSpf1XwhFeLb+RoXUK9RNObS6Q9H3by0f4euh49H9wFFtrGpbVO0p8/rRfCa7+/vLTo/SEKq3bpLjCX1l813o3Z6MT5GlcaCTeVua4NbmvBgb8WTRuZLn5nJhKvT3PE137pea+JNHSMf3ozj6sr2AdRXr6LzH6/wDd9v8Awc9XtN/vx9e73h3dP7cP6kBvS0i+UV622a9W9m+ePw7jVlew5PP4U37jDtJz3Qg/GXyQGNxVSXjwXNs3NC2TztPi3lmVloVt7U976v4dDu0KCitwEkVuPQAAAAAAAAAAAAAAAAAB5snoAx2EedkjMAR9ih2KJABH2KMXbomAGtKzTIp6Li+SN4Acx6Gj0R4tCQ6I6gA0IaJguSNmFrFcETADxI9AAAAAAAAAAAAAAAAAAAAAAAAAAAAAAAAAAAAAAAAAAAAAAAAAAAAAAAAAAAAAAAAAAAAAAAAAAAAAAAAAAAAAAAAAAAAAAAAAAAAAAAAAAAAAAAAAAAAAAAAAAAAAAA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40" name="Picture 16" descr="http://3.bp.blogspot.com/_lj8FQrkyUIw/SpL16ToFb3I/AAAAAAAABUo/RQ84ArVYM9M/s400/Conciliar+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17736">
            <a:off x="6524902" y="4689073"/>
            <a:ext cx="1872208" cy="1872208"/>
          </a:xfrm>
          <a:prstGeom prst="rect">
            <a:avLst/>
          </a:prstGeom>
          <a:noFill/>
        </p:spPr>
      </p:pic>
      <p:sp>
        <p:nvSpPr>
          <p:cNvPr id="18" name="17 Rectángulo"/>
          <p:cNvSpPr/>
          <p:nvPr/>
        </p:nvSpPr>
        <p:spPr>
          <a:xfrm>
            <a:off x="1547664" y="1196752"/>
            <a:ext cx="2877447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Eliminar centavos y </a:t>
            </a:r>
          </a:p>
          <a:p>
            <a:pPr algn="ctr"/>
            <a:r>
              <a:rPr lang="es-ES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cierre de </a:t>
            </a:r>
            <a:r>
              <a:rPr lang="es-ES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es-ES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ifras</a:t>
            </a:r>
            <a:endParaRPr lang="es-ES" sz="2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26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764704"/>
            <a:ext cx="772969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2°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602" name="AutoShape 2" descr="data:image/jpeg;base64,/9j/4AAQSkZJRgABAQAAAQABAAD/2wCEAAkGBhMSERMUExIVFRUVGRwYGBgYGBkfGBsaGRgZGBwbHhgeHCYfHR0jGh4aHy8iIycpLCwsHB8xNTAqNScrLCkBCQoKDgwOGg8PGjYlHyUqLy8vLCovLDQ0LCwsLC80LywvLCwsNCwsLCwsLCwvLCwsLCwsLCwsLDQsLCwsLCwsLP/AABEIALwAwAMBIgACEQEDEQH/xAAcAAACAwEBAQEAAAAAAAAAAAAEBQMGBwIBAAj/xABKEAABAgMGAwQFBgwFBAMBAAABAhEAAyEEBRIxQVEGImETcYGRMqGxwdEHIzNCUvAUFlNic5KTorLS4fEVVGNyghdDo7Mkg+MI/8QAGgEAAgMBAQAAAAAAAAAAAAAAAwQBAgUABv/EADARAAEEAQICCAcBAQEBAAAAAAEAAgMRBBIhMUEFExRRYXGx8CKBkaHB0eEy8UIV/9oADAMBAAIRAxEAPwDG7HYFTcZCkJCACStTCpYd5eGsjhObMmYUrkqIAJAmigwgu5plWArEkdhaW2R/7IcyLxEqfaASkA8pxajCE951pAZHEf598EZrQeK4kcJKWOQyFdRNTq7H1GOhwFNAcql5t9MgBzo5+9DBUm9pZIElAAWsqXyBiUBOEYQcnVlQdKwytF5I7OXLnDCAQohKnFKioZSdSS2rOBC5keDwRdDSq9auCZqK45SSKv2qaN69oMTwlaLQMaAk1YlKgU4sjzONfJ46tt5D6qSBkCch1Ari1Y6aRoPya28f4ehK00M2YlyS2F3VpT0iA7hxUhxAcjIkjYHAXupbG0lZha7gXJKkzFS0GlFKw6vnXrHlk4YtMwLMsylh2UUr8Gy9QjaL1RLmqVLUQpgg4WzC0hQSXzdiqmp6wiu1aQZUlE9YONQCUFASQ60+lmAFbBSqbOYXb0g4t/zv81JiHes5k8H2ksoJQQSzhYNRp0I6xGOFLRNmdklUrEFNg7QO+zHp741uzqWAVKmIAIdgJhUQ32pmEDyhXZJKZd6TCvCVYZbEBnKklJLMS5Y5QaHLdI6qH3VXRgBVmw/JFb2BAQdfpJdf3ok/6Z3iSSUSpYRy809AboGOtO+NWslumBSk4ClslFSMKnd2ZLhtXGahnHF3X0maudiQEsA61YThGF8sjQAtQb7Q5qchUshvL5LLzZ1CVh/TIP8AX7mLTwlwXbFSElMlKk1AUJqGOWjgxoM60oCMDJ5mKaMxB5EkaAgAAhgSDlB3ydL/APgy6ZFYrnRZzGh6RdjiTSq5tC1SZvA1uo0gZ/lJf80fK4Ftp/7Q8JiP5o1vGI9EFrdDWN2rgG8MJKbOCWoO0l12+t4QBwt8ndrMgLUgqKipx2iQAcRCgzggvm8biFu/SI5Myqh1iWkHguWVH5OrT/lx+0T/ADQvX8mVtSp0SQX3mIceJVGzzEP9YiPVKAbrFlCxef8AJ5eJH0I/ay/jGdcWXTOTN7KcqVKVLJBQuYHBLHRxlhj9XUeMP/8A6JsY7SxzHDkTENhLkApU+PJg4GHqSHq1rJ2XLJP8H/17P+0/pA9ssZlkAlKnAUCkuCC+veDH2CJbxHLJ/Rj+NcVIXWpbH9DaO6X/AOyHNr4PtEyZNm8iEqmLw4jU8xAYAE1yrnAPDVjEwrQr0VKlA6U7UE+p4vN6Xl2PYqYkzFklKW5RhJp4OSHq9ISnkc1wDOPv9JuNoIJcqgu4LRKAJCWTiBINa5moGTQPZbvtEz6KTMKScyKE7kmlT7Ys18W4TACSClwAfrEEgN0FW30zgy+r3nYVGTLSZSFdm1cSzRJwgCgTkBuMqQESydwtXLGqnTrutKQQZS8OoDFvIkjeLr8nlvmmzploTkVAkpdgca1MlnUSWZIDkgCIrxtSjLSVhOMpBO4d2L0Iyi0/J7ZUizTJipMgrK1KeZRWAAMr0VEJzY5e2FcuUui3HNXa0NKXcQcRy5c1aUzEoUyaOHQCEg1DgLIABb0Qgaqokst7oVO58OOWCyhokkLExKBVTKHopObaPF+CkTQ/4KkkpCiOQhiWRuk4vSozjD1ED3TJs8sT1y5eHEtgJfKokBLCjEKUSwahpvXObIGt/wA7+YV+KrKbbLClLlkKUCVBCgAtBzolgVJz5gVMC2kcXdfUy0W4iRJM8dklJZKixClOXDYQ5auoMXqwXiqbLClPRRCRMSMY0Z2FQxBIplVUMOEUS5YtCkJSnHNchIGWBLPlmXLnMqOtIaxX3IRW9d/8Q38EFZ7rthQXkISzAA4MRH6xrmW6mEqbyV+ETkTMSSMAKVOCAhNKMGBUdM8A0NLTYuJlTrTaLOUFCZEtClKqHMw0SDmOVzoTsGaDLMgKnlawgmWk85AKmKnSHajc3uzjTLSEAO3VFv8Avjs5UxaiC6SBlyA0ASWqk6jfcGlo+SC1lV3yku5zL5uavDtSpM+U0wCYhQqhSQU5ZYdD00jvg245dllLTLSye0XhzcIBZKXNWAg0QN0qvIITwoj0x0ViPng9UgqJcxgSSw3iqXFxjKtFsnolKxhOFIUHKThDKIo5GMkPlSLcUpObGAbvuiVKnT5qUpC5ygVHUskBu53PjFwuRoQekDzScVRTfSCyY8xUrEqFGmXGKfL/AHbaVGRN7I/g8oKTjCgRimFJJUGdI5QlzQtpruCVPAF/WIzrLaJX5SUtAfdSCkesxIK6l+OXiW8fRk/ox/GuOAunhEl5ZSf0Y/jXHFcEx4WnhKlkuzyxTOq8OXjDW3X8EUOAkPnhL+joegavvh3wDJHaT6j6NOZH5VMW+bYkkejKPeBCErxqshOMBrisitF8iYuWZhGEKDszsCNXf2NWGUjiQCWAlBwh8Qx0c1OYLuX65RowutP5KT+qn4QJeXDsqaBjkyiRkWA9jQIyM5jZE0HvWdrvoTFD5teLJgrET8KsctIufCPEaFSFSFq50zHwhbrIwoCTiDHlwscNWDAFyRwOD0p9AYQdAeV+40g2yXMlAw9lLCW1Qhz3loBOY3toKWtINoubxQlBwSzKIUStSsOHEtsL4kZkauOWg0gG7OLZYMxKUB0KBw4nT6IY5AlLjC2hZyxEFC45Jr2MvN/REff4RJTkmWk507PPxEI6I6qkXShhxupQ+dQtH52EKJd/SS4IyNQ9A2FhzFcLcYpTPnI7UK9FaXxVUxSr6vKejNUEkM8QWm75WYEpSsyMCCTRncBo8s11JQoKTKlJVopKUg+Bg8To4zqr381VzCdlcLRxlLYImJUhRYkEF+mQI9mkC8P8QBa7Qs/ODGwblPIHPLV+Ynyiv/gKE1KZYO5Z65l3rHVnly0AolAAEuQjlBOb4vOGhlNPJCMKsVp4kEpR7OziViViWoqZ3apwoqS9HPwhrwlxKlSZ+JeMiZj/AOKkpwhvAiKIuzlVFlLZMtT0d948TY0I+hASSGOGiWd/btSCtyWh3BVMBIWqpvVBqSHaJ7PeyanQGvSj/DzjKsS/rL73U3viUW0hudR0GEn+wEF7Yw8kLsx71qpvmVooPCSdxtJl2oSSpLqlhdM3xEeysZ6oLUpyVPm5Jfz1iJd1ylL7RYHaU5isg5MPrbRYZUY5Luzu71qgv5K1cpIyFGqe7U9IDvni4SEhGMGYqgZqFw79wfxIjOVhaX7KdMBXQkGoGZZej5UrCxdzkqCiZhIyJUd39sF7VGQuMDlttmvcCWFLOmhfTKIE38lOIqUQlIKlEigADkknQB4yvtLQEjDNWCMi7t50gG3SZ82WqVMtEwoX6QoHGxIIJHti4yYiqmFyzG8LWJk2YtKcCVrUoJpyhSioCgAoC1AMo8vHKT+jH8a4vEvgaQdF+BV8YS8S3JLlzUIAUwlpbxKzrFRO152VTGQg7l4hnypdoWiYysKA7JNO0GhDRNM46tySUmaHBY/Ny8/1YEkWT5i0sPqoNNu0EC33La0zh+er2xDg0uohHLHx8VofCqbbapRmTLTgBfABKlkltS6cv7w4N12gJra1YgPyUltaejEspQloSEOQkAANkEhgd/67vES75dIxCpOIAEPk4fQa0fxjzUmRI8kjYeQXrI+j42gAi+/iqhfF6XlIPMqWpJOEKEtHrDUhR+P1r+2j9mn4Ra74tJXJUQA4zSal3DvoCAw8IzExr4ZEzTraLHgsXpKAY8g0E0QrH+P1q1Ms98tMdjj+1DSV+yT8I54RutK8UxYcBkinmfZFvXYpKgElKa5dYrNLCx+nQCnMToiWeESl9XwFX+VUv+oVr3lj/gmJJvHdqSohQlkihdJ9yo8v/hYpOKUHG0BTbqVPt3YooVqSHOQ5Ekk9weCs6h4sAVRJ8KWfk4uRjP0P5nY96LHHto+xJ/U/rEh48tAoqXL7ilQ9WKNbuTgyxSJaAJCFKTXGtIUsndyM+4Uhnb7DInjDNlSpiR9VYBI7nDindpGec2DVtHsp7PJVF32WH/j7aNESR3I97vEszji0pUElMskhJyV9YOPrdYsfyg/JzKloXabIQhKA65NWbVSCfMpPeNoqcuSDaZR/0ZR/cAh6N8EjdTW96iHHkklbETVkC/AqyWW22kpxKMlJIy7NRIy1xRIu12n6q5CthhWPYuIJtqIDCrP40ERyraCHws1KhvXkYCHc6XtP/j4gGkt38z+6S228Y2iUspXKlAjoo+L4o4/H6ekD5uWHrTF3fahbxQp5oUMiG8jANsT83JP5qh5LPxh9jI3NG3FeGzYzBO+Np2B+3sqwp+UGbqhHmv8AmieVxwtWiB+19wMVWw2XEXOUPEzBLFEjCNBn/WIkaxuwCYwsN87db3U3y97I48cEGvZHp84/rESp40f8iO8r/lhdMWhQZaQzO/u3eFF42AISFIfCd9NohjWO2IVsvBkgbra4OH0I+SuSOKZVHVZ/1l/yQn4ivBK5qFBctjLTktTUKxqIL4MuizdmpdqkGapTdkkrIQ2qlpDE1yY1rlme+K7JLM5I7OWkdmlglISBVWQEN9l6sWlm4c8sYlqmk7E8/wCJRdah2Nqf7Cf4xEF43RNmz560oUUiYxUASMRAOEECqmq21YJ4Qu78JVOlOySEFR/NEwE/DxjTTZZYSwbYbEbv3M584zcvLEDwALNJ/Hxu1s3NAHzv0SOdaBhC3UknmIV9VknF3npFcn3y6sT+k+tWxBnG/Xv3ixXvw+JgLHASKEeH1ciKa16CKPabrtAm9mkBasw22+cIYoife/17ls5UskYFC/Ed/lx9U+mXokoVhJeprTM1IYM799TFG7MklgS2wh/beHbQhIWsBgQSkHIPnFhum6ZaUOatmzamG2SxwNJYbtJOw5ekJAHjSGjnzvw+SA4etITIShq1cd51g2beJQCWfXCK+uvN3HzrB8665ZBdJCtwfDPbviu2m0KRN7PCVk+iwLkPQU2hZtSvJHmt/V2eFrCdgAAa+myYG0uElyHqQWdm9bdIE4UmAXiSc8FP1Ee56QPa5E8o5ZKnZnLeJaHXCPAs6esWoTBKCcGB0k48KE4slAgaZxc6GRv1OqwR7pZPSExfLENJoG7Ir1WgTLeQwXRJoGJd9XKaZaCsKjd8xM9cxMxKZRSEIGKjqIcuot6LmgeJ7ZctofKURmVOs1/2anzhBbbzwrCJuIqGQwmpr6IDgZ5Hcv0x2NJ/zumo2MItp8/dorjy+0os6xhr6IejhRIY70rGbG2YVyFHLskjyKhGgWzhC0WqWEJUqUg1IVrs6MWQ74rVs4SmSJspE4AhKDVjhV84vJxoMxGrhPiYwtJ339FmzQyvyWNh5VR243v4r1NsFDn7KikRzrQV0JAG2jf13hlNuuUpLAYTopIb2QrsVzlz2qipjTZtKQdpZxXo5BkFwZVg8+Xz5+qQXvNxTKZAMPvrHNq+hld6x/AffFztV1y1IZSR0+L6RXbXYQgJT6TLUR3FKPOohyKZrqbwr9LyvSnRUsTnTXqDjy5G+FehQ92zBh6xNMmMXr3D75RGqxkkqSAj80O3rMAzypJZWn3zghAc40UMTSQQND20jFWglaVDQEN51jq0SyZSmBIBxdwHugFCFKbCFGGt0SpwmJLlIycFlD3gxYAAhUYZMgFgBOrny3pMLht5MsOQCkMBk4GXSPuIrW8xH6NOY6q6w8kcPJmCoB9vxhNxJdaRMQEqI+bSz1FSrxhxzXgbrYzI5IMZkVg6SBt5H3xRnA0wBU9SQKITlt2qdosc29g+EECjqyYDqouACWGpJNOtI4ZvASvwhSjylKEliNZqfg3c8HT71lnUuHYPhTs+FqlqOX6NHn82EvluuSHgyt6o8Lv9J4FMFrmLLBySS5wO4LHU9avtBkhUuzoVOWRiPMe4MEofdyObd4pybf2qsJJIAxkOGOFqeLw5m2iUsLE30Uhg4rmSV9SVGlPVCb4SDunOtDwQ3kjeIrXjklOeMdxYczt/uwjz2hMm0KMkFIOMgYX1OeZ0PiMo7td6ylEkKKtgQGA2apPUnyMViTfKgVDOpZn1PQweCBxZVcN1V2ZHA74jxFbKxTbYpDYiCBnh08YYWHDh7Ri6gVVBegpFNVbnUl0qqakgtFoTaXTVgkhmJB1GndFpYtICbxsoTF1HYe+KYSrViIAcAkJDsQHOEVHvjS7IZUuWmWhkpQAANu/71jHJ96JQUqTXAUkDShBBc1PsjVUKQSogekHAGTH6w7/LzjOyWFteKTzyJCG3w7kZMQSSUzKsG+y7A7Vfx7oFtVmCuZSAFIDgqyzBYHYgEwg/wOeq0dqFJEvAMSVAGoBAqTy0b1x5et6Jly8KFkgA4lB2UTQBPjSnfC2ncUffcgMh3pp9/L/qeTb8kyyEETFKVqUkAk5MVa9AIR8YWmWqQlqlC8zUczuHy28ukfG3SVfOMcSg+MAE5YSz5Chr3wi4vvcCTLlJThBWnDWvxfc+EFhaTI0BMRxthcJN9vf8SldqUVDl5Wcnbakcm2BKu+AZdtUp2GIdHPs1hfeHahQUZagnIamu7Rttis0VoT9ICNmtgJ37uA+Q4flP5trSSDibpoe8Z0hdaLSFL/2+0wI6iCcCi35vhA1lChixpIeofPaCsiA3tIz9IOfTA3Ym+fLh6JkZ6a7jRoEtixTWoJ7oGmWkBwD30HlnEPb+oO+rCvwrBmx1usyfODxpTftwzZd/uiIWrm1PUhsvvnC8zwp8X36xCmSE1dycqRIjCG/pB5ILRt33+FdrtvgYGcOHFGzHWFPEV7YpqDU/NpzBeilaQnstrY0LVMT3xasRlGhJlJD9ylQ51jiA0qcvpHroWjnf4KIuu68Uq0JCh6KNP9QQXY+EFLRiTMNchl09tIiuacEpnt9lAcfpB6osNy3o0hKnYAqJUfRFaZDNhlns+iGa97Ggs71OFj47wSRvvzPh4+Kr0m51y1TSlWJ0qSBuyhR8vRBieXw3OUkutKA7kAatqcqZf3g6fapawjDMTgDFTA4iA1TRgHI5fWYJtNlRPP0ygUlmQFsGNaiuJ8n2EIOneOO3yTgxYgDo3HdfspOeGlBGITC7d1dR5+yJbqs6ZcoKUkVqXbUOfhDeeUplpQ5oGJIZzUnMv6tITWSalUsJWThDgeDgd+cQJHyNOrhabx4o45LaN6P4Rk9MtaeViDrA1g4e5HWtae4JoCcjmrbSPFWiVLQyBUAtqfPeGAtKjKSEGvK/Sgz6fGItzBQ4XzThbHM4F4twHJBWm4JWEkFSmFHJzP39UO+GrRaUyWKFKSjlSsO7BsxmRo4Byq2qtAUhKe0U6g6iOpr6vjGhXYpCLNJEw9mMKS6mavMrmDs5o+2ucL5Eh0aXb7+6Sk7I49L2Nonl4ePkq1bb6K0g9oWZiA4JY0zrUascoT2g2i0kIlSylIOZDA7gAVYCpPdGkT5kpbMUqH2gQ2zuQQaneA7rs0rtZyyXYhiTXCEgt0DaeMKMmDODd/fkgmXU26rySywcGzigJM5IoaYC3MBlzdx8oQcU8KrlKlqWoLSFFiEsKjIhzVw4PfGgWi8uyQ7AqU7B2cnRJyB6HPcZQtvsomy5iVKUFFOIA0qmoYZOem8THO9r9SrG9z3DrBbb4eR9FSJNBs331pEc2fiANCN/v/SBDasQYjFSo07ognW0JSSzbCgrl7fZGsIyt1+Uxo1E7V78EyE3kBz6CFN9S8QSxAJOuzb7RPLtjDf+0L7ROC5iSXJAOXwgsTCHWks/IZJBou7r14oFV1L3T5mPF2ApSQ4r69WgubaQAa1elT74ERMUXceNIdBceK8vLFjtNNBJPioZdmUfvWJ/wUZOpyNQBHsi0MT0yb45R9MdRqQBt984kk2gtjjDbG5VguC7JJlsQlR1JD+6AeKLuShcsS2ACE00qpUEcPpwoUQakkAmoBGRbNniO/nCpYWsLJSklQDD0lZCHCQYxstTLYx2JF8FeIrbY8+O/HuQF3WhpNpb7KB/5BB9024GTzGsosxNMKwUUejhTV/O6RHdSQZVpZgMCS5/SCLFd+GVZ5YOAlSQ6SDUlzmQRqS/SMvNeGgbWUrgQv1F2rbfl5JFbb8l4CJaQgbCpJ0fYDNhr5xFZ79dHoEkl3wu/q2p4CGtussmZKWpKUpSzjCQ52J+yOjeejiwS0y5RxBIAFH2bEVGjAAVhIyxtbs3e+9aAimc+9Yqu7+qlT7eQ6sKg24IGsH3VcSigqmLwpVVIDOetT6hFhvGzoUAQHJCWGprTxO2UCW6WSnkUQolgX17xVo7tGptNFJmDB+MyPOquA4cUBOuJOQWqldHNNsgMoilomJSzLOCgUMyPbTKg0guViShKVKClrIHKdHzfdgS8OEzggOTk1BsHYP45/3iplcNjunBjxn4mDSa3/RVVtFtmBNUF6j0C8Xjh+/SuzSioOnCwAqp08rBI0LGlNPBPPnhQc66D7+2CuGbhTNEwictAxEkA0FE6bu/qgM5Y+PcVRQJYXRuDnOsenimtqtcoDCjAgB2blUHq5YEuXNNKwtsd94TaEBYOTN1A7mPdSC/xWllwLQpTP6Kh4ighZZeD5YnqSJinYK9JnqRmTXKFmdTRBJ+nih2dqG3O01Vf8wEgKDVHkPXrmK7wtvbiQplTKs4ISAo6hhTIb0gqfcKELwqVND0cFJHsfSEPEFzJQqSQSrMKfM6hxv4ReFkTngFc8O0/ANz+eaVXfY5qkh2D7k/CPrxuaYcLLdsw3r6mGSZrJJZyNB7I6XaC1RVqiNTrXarCd7BAYureSduNn8bIL/CFkAY0j/j/WF1ou1cklalBThqA7jSLGu1UcB+gb3mAbytLI5g2vcaUjo5X3SHmYOP1ZcLBAsGyR+lXZ08HVogm2p6Cg+9YbrmJ1yz0gC2rBHo/fOH2EHkvKZMTmtJ1/b+qCTIWchHU2zrAcpLbwaJ1AkbOR7BHv4Xynl5ctn0yjtbu5Q3GhDaLjdff6cO9S3NZJxS6BQ7n3R7xHZloVKdjhlpdiT9ZUNrutYRKBUGSA7923WA+ILYFGWWIeUmmrurWGTp0g80/lY8ceKxuo3x+x5IOwLKpNpb7KB/5BFgTb0TJSO0qAhtX9FiQ3QkDWqtoG4UsEpXbhaSoYUGilComhsoaquKzJ9GWQR/qTe+nNGVlPY5wBuwkMPJdGCSLBQF5W9HZbUASlvRDAb7f3idV4SwnCyVJbQg4iTmQSDomhGkMVcMWcoBMrFQZzFt1piGsRy7hs2WBtAAtb/xwncWniU929+o03aktF7pKhUsOYsABhTUudqZDVhTOF9kvgFAC8wAFDembbGLJNumzsU9kGLOMS6tvzh/GBlXTZSr6BCeo7T2Y4s10NcD9v2pHSE7H23hzSSVbUrnAkigLCubU+/SDp0oTGUVb0fRQbzg8XBZsxL8QVfzGArXccsuUlY8XjtcbiNJI+SPH0kQ0iRl2b2+X6Q0wEAJAJAo5arZnxhzwtesofNzVYQpanYOkgJl0JenN4UMKLPcCVKLuWzcl/IGDZVySBTD7R7VREvVlukn7Kj+kXPPwtoef8VxlWJAUZiSSWKUhIThD5eiC3nWmkJ5N7S5VoZRGJQqNk5B33LnuA3EKBdMtNUlfgtQ8KERym6pDv2LnepL9+J4UbCze3E/L+qDnnk36nl9FaUdgHmYylgTRRwl1bPSrDupFQ4vvlKjLKFYmJJfb0e+pL7QWLOgBhLIBLs6mPeHiNNllayJZ70j3wSCNjH6iSa8lSbOJbTBR8UiTepIo2Wr/GBLVeJqCqpYUpr7ItH4FK/II/US0fGyyv8ALS/1U/CH2zRg7D0QZc+d7aJ9UgReIGp9336wJeN44ktQv6mMWz8Bk/5aX+qI5NklCokIHgPhEtmjBuvRVlzZ5Iyy6BVKXaAc4gmzvvvvF4mWaTrLl+QPuiNNgl1wy26hAPtEF7U0ckg8PfzVNQt6nU+MeqtGWwyEWebdAI50pfdgPZH0m60oywg94f2xbtLFSpAKSy7b4wobEHz03fN3iG/bZiVKVvLHqUqH7Lyf97+sKr8cLQ+fZirv9ZcFZPrKJkZMzomxuOw/Sm4evpEtNoWUKbCgUIB+kHWDhx7L/JTPOWfd74R2a71y5NqC0tyIIOhaanIxYPkv4ZRaJq505GOXJACUEcq5hZgaMyRU96cxC2X1DIzM/cBZ3aHxtXh43BDizzMO4YDzYiIJnHCDnJWe9SPUcDxscqQlbjsxhBwpBTytQOzNU+pm1dLfXD1nUkvKl1yOFNXNCCM6AmMCPpOAup0ZHzQu3S+/+LM08eAf9lf7Ue9Bj5fHo/y5PfMHuRAvF9yypCvmy1fRivWgeh/tHvj0MUGPK0PDePn+0ZmXI4WD6K1/j2jMWYg9Jv8A+bx5+PJ0kr8ZjjyMuAbmu9JDkesd33rBYlp6F3pkdWz6M8UMUANafuUM5svC/Rcr43fOzjvxl/MJEfHjlTfREf8A2r+EKrfLSchpANqQwR1QPaRBm48Jr4fuf2iNyZCLv0ViPHa9JfnMUfdHf47TT/2R5q+EV+6rNjmAHJ41NNyyUyk5PShDEncHUEOcshCmU7HxyAWXfmp6+U81R5nGs78mn96PFcZTghJwIqSPraN16xalXRLWqqSEVOIhnSgFSi2jgOOkZ7aD8xLP+pM9aZRi+OYZjQbXs/pT10lHdPLPxHaZlRLQ2WIuB5ktBK7fa68svVvScga5wruyaDgGasg9Q5Idk9Ep03hrPmqCzrypY9cLEK2rkesOmCIf+VjTdI5IfpBSy08R2hJ5ko/e/miGXxPPJoJYoT6A0rElvQpbBQbU9BqS1AIWXegGYRuFj91USYYw0nSn8bKklqzujRxRPJ+p+r/WC7PbrXNVhAS+xQ7+owjshwkHMRe7svJIlhi3ea9fDwjUxcCB4tw+Sbic5/FyiTclpas5KVH6plpFNfLXaKxar4tCFlBmOx2DeFIttqvDlISc/SJPMBuQ7gfmgnrFPvggzy2wiMzFgYLa0BXlsDYn6r603vPSW7Q6aDUPtHF6WxahJJUSTLG32lxFe3p/8UfwCPLx9GT+jH8S4zo2toGktK46iLV5v60p/BbQkAOUoHd84IZ/JteiJVlAJAJUtX/J6fuj1Hxq01Cpxmy05qwfxn3Vh7d/DMyWAJaQS1AoliWNB1If1RiZTI+ziJ53O6BkO2pWiRfy0Cb2qkmWleGWySVrd1BOEjCDh+sMgCSdIr94cQdo6mScIwgAnAhqMAzjaoy9aa8rcoqCZwXLCaBIACWPTcsHIzDZNHeJGEAJQ2hTMY+TYvMmFo8RjPiI3Pd75pUKuX7PJzBcnVvURCuf9T/aPfDq9buXMWyGmYQ6inIEvR9SzRDYruqMQyABDPvG9G9rWBNMcA1cWO2lKSMnGZMezJ6BiArizNanoDkH8T0FIOtN1haTRiGYt99jCRVkWktvHMLX7hUFFe2hbDN/P3x6uVjEkboPqWuCBcyyHMPODrmM2ahxSUhR85pbzrESztjYX3wRoyDYCBuu7ylYxAJFKk0cZAnR6h+sPbfe804cIJWdiGSh6kHIUAA3roExfJlwy1JwlALjYNkSPv1jMeJuGFS54EtSlBZ+tmCXLPqwjIgzI8yT49iO9ELS1MLZxHhlzMRDrSUEAp5q5AeklJzPSKit1yUnecv1oR8INXwpPYuMiPj7xSDbjud8KF5JWV+GAD2tGnA2KP8AwbNoUknVxueeQKVWWyTEc2ArT0d49ttuSTqxA3cNl4xe0YQ6SMhtQwhvS60TVAjcjvOw3h0OtefizhI+3trxVbGJVAtShonmz3INImsNhWiYgqBYqA89D3xc7LdsuWGABPTPzyiS1yEqSaMfD2jUFj4RVzrBAV4+lQyQU3a1HcPDiDIQpQfEl/VBR4RlsVSZhQTR05Pr8KQPcV7gSUIJAKaVYCmnXu1gudektIOKiQwHKkAtsalu4R6dhGkFeyaWloVRvq4p8kpUFBaFuEmnKoUY6P1yMI12VaVnGC75nfvi9LvxBVLlISQFFSiqobERVsy6g5JAo9IYW+zo7NPaJSoTDgAaoLkO7+umlGhOXGbIDR3QeqDjYKzi908yTuhPsaOLw9GT+jH8S4nvtLLCfshvIkP5RBeHoyf0Y/iXGOwECilZv9lafciLNZZkxUzlCkMDhUpyFA6AtR6w5n8cWFI+n5tGlr/l3p74p3E0zCkNqcznqfdFXEhJIURUOfEAmPPjCjyPjltBmA1K8cSX3Y7R9dJY1JTM8khgA2+Zc6VKm5LssBBVNmAqJJDomKThflDYWJw1fLKkVe0lnGzxNjIlhtGh1uM2OPQwkDzQNKvKrdZSgpEwISXAGCZ/IAd6MB+dnFYta5KZkzBPSEkhSXEzNuZxgyeA0ziW7oV288/cPfFsfHa0lWawBOV2987RLyOitafk9vbH0ifLxkqnIIGVJlTueSm3QExXVHSPUZPDvVMrgr6QrTOt0smk2XhetJmX6me/h1h9wrxDZ5KppXNSVKwMyZmmIkehuYzlJYEx3ImkHOF5cSORhYVLBpNha9K42s4SMc7mZiyVkA9OSvuhZeXEVlmKlkThyzEkckzJ6/VqWfL+kZv25LvvEaZhKh3wqzouFp1C0XWVqU3iWws/aJCzVwmbmG1w16gwhkXxKBWRNTtkurPVsGoipJLv1zGmcRqLE949bweDDjiPw38yhTDrGFjuBVttd/JUyRNls4xH5xwxozIzygVV4y8aT2yCKYiQsUd8KUhNASBq8VtUxi1GiFcwkw8GhIMw4gKAV6XfsoCk1JOeSg578GfhAib6SokrnIAHogY89HODdshFVVMLRwpT+2O0hVbgwjkrDJtqErJE9CauCMQOVQWluxPURLOt0kqxibLCzR1dofF8EVNSqx4IcZkPaKC1mPLGhoVwu20ycSlLnIejfSEgDOuDM57Q3m3pZlKSVziAgukBMzZhmjqfMZxn8pZg1N4zEiiyAwDaNlBxkvDaR2zOApObzmWWZMcrSUsAMIWlsyaFLmpzJcwsveTKWUCRMxBCAGIIq6iwJA3jywzVTFgrJU2T6Vi1Iu6WpHMgGm0Z7jbi481ejK2zX0/K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5604" name="Picture 4" descr="http://www.analiticaweb.es/wp-content/uploads/2009/04/l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52687">
            <a:off x="2594818" y="1747768"/>
            <a:ext cx="1800699" cy="1763185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1475656" y="692696"/>
            <a:ext cx="2877447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Agrupar cuentas</a:t>
            </a:r>
          </a:p>
          <a:p>
            <a:pPr algn="ctr"/>
            <a:r>
              <a:rPr lang="es-ES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similares</a:t>
            </a:r>
            <a:endParaRPr lang="es-ES" sz="2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4509120"/>
            <a:ext cx="6164253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es-ES" sz="3200" b="1" cap="none" spc="0" dirty="0" smtClean="0">
                <a:ln w="1905"/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Almacén de materiales</a:t>
            </a:r>
          </a:p>
          <a:p>
            <a:pPr algn="ctr"/>
            <a:r>
              <a:rPr lang="es-ES" sz="3200" b="1" dirty="0" smtClean="0">
                <a:ln w="1905"/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-Almacén de productos en proceso</a:t>
            </a:r>
          </a:p>
          <a:p>
            <a:r>
              <a:rPr lang="es-ES" sz="3200" b="1" cap="none" spc="0" dirty="0" smtClean="0">
                <a:ln w="1905"/>
                <a:solidFill>
                  <a:srgbClr val="66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-Almacén de productos terminados</a:t>
            </a:r>
            <a:endParaRPr lang="es-ES" sz="3200" b="1" cap="none" spc="0" dirty="0">
              <a:ln w="1905"/>
              <a:solidFill>
                <a:srgbClr val="66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606" name="AutoShape 6" descr="data:image/jpeg;base64,/9j/4AAQSkZJRgABAQAAAQABAAD/2wCEAAkGBhMRERUUEhQVFBUUFx4aGBcXGRkbHxwdGBoaHBwaHhwgICYfHhwjGhkaIC8gIycpLCwsGiAxODAqNSYrLCoBCQoKDgwOGg8PGiwkHxwpKSksLCwpKSkpKSwpKSkpKSksLCksKSksLCkpKSwsKSkpKSkpLCkpKSwsLCwsLCwsKf/AABEIAIgA2AMBIgACEQEDEQH/xAAbAAACAwEBAQAAAAAAAAAAAAAFBgADBAIBB//EAEsQAAIBAgQDBQQGBQkHAwUAAAECEQMhAAQSMQUiQQYTUWFxMkKBkRQjUqGx0QdicsHwFSQzQ1SistLhFlNzgpKTlETU4jSDhLPC/8QAGQEAAwEBAQAAAAAAAAAAAAAAAAECAwQF/8QALBEAAgIBAgUCBgIDAAAAAAAAAAECESEDMRITUWGRQfAUIlKBodEysQRCcf/aAAwDAQACEQMRAD8ABfRovorJ5qZHzhT/AHsejNGLVw3lVQn8Q/44N1+Dx7IIPkwxmq5FurEjwddX3mfwxRIP0Fv6mi//AA20t8lYf4ceMqIbjM0D47/f9W3441Hhc+5TPpK/vA+7FlPhrr7JrJ+y0j5W/HABVT4hUi2aR1+zmFJ+91Yf3saVrubnK0qu8tl3IN+WYRnExHuWtij6E7HenUP6yLPTwEjcdeuKanCCDzZcz402IPWIU6/nGJbHRrHEsqGlhmMu4N5UPAJBgFTTfYQBHWTqjG9OPNphM8rreUrNMghtSlcwptBC+0ZDHYbgatZ05e+qra61eYCJtBJn2fsD2l8RI3MV/EU5v00m28wVEzbAA7DtpmKch6KVFaRKNUSZCDdTUpe6BASN4iST9B7O0RmETM1N6i2XUraRrdwCyBQSA20SIvJnHwGjRJh9LKD7Og6i37IA1R01zp6T0wRyfEKlMOFbSHADqGEEDbvqkcxk+yvjhNpFwg5bH2XtD2+o0ARTZXYe8fYB8JF3PkvxIx804x2rrV2LFyo+229/srsg8OuA1OoahZidRUXYiAu1gNlEsBO98ZeKtpoozb94Qf8AmUn8QJwssr5Y75ZzW4kF9gSfttc+djv6mPTA2tm5MkknxP8AEfhjiSfzwW7OdlaudcrQQOVALFmhVBJALHzINhJtikktiJzlLDM3DeDVK5B9lT1iSfTDZ2N7Ohr0qZepqI1RqKiw9o8qTHl6nbDnwb9G60FpLWfvdTgNTUaEiGN45muOpA8sOyd3QGkQoGyqOnkiiw88FiQlcG7BVol64RGYsBRXmIJ6u1lsBsPzwW41wTL5XKsKNNVLkam3Zussx5jt44KZbiDd2ipSZyAOZhpANvHwwL7RZlWpHXVUkXAiF5pEgxLCxEj44APmHEMomtuUAQCdNt9zaL+cYa+z3BXcIWQsFRFGoMFXSgX2QZZrb4XuKIC1WL8i7X6+RIx9DynHKVNCka21PyrexaYkb+EA4YzZV4eKajmDbgxZRsQAB+/AzheaWiMxJC6s5UPQe7SNvEx0vjUczWqdBSUC0gMR4WmF/vR44WOK8doZes9MpUzFZm1KtNNRKxTB1NOlRqFwZi1sGELPqM1btHrtRpF7mGcRv4dQY8Bt4b4zGlVqXdyF6CmAFAnmk3Px1flgTlv5TzAGilRyVO0NUmrUg+CCw+WCFbsOgXVmqtXOPIEVWYoN9qawvTqDh8T9AwfOO1Tr39Uo6uokSGDXEzJB3E4HZDJVa0CmjOQL6RMep2HxIw49r8nNailKmDoN0pqsKJoyCqiFtqsQOuGsZ36PReqKb6aVN2AA0D2SYWYidpA64kBc4Nw6tl6CUXSHBZiJ2DsWAMAmfl62xMaH7Wd67HL0TqSA2pWfSSswFQgNt7TugJ6GDiYAwc1qU7EH0v8AgT4/dir6PG4j1t+IHl8sC37QBje/zf8AFl/DrjTQ4yo3IX1On7tMfecUSFMtkQek/AHrgxkuCqehvGxYf6Yw8M4jTbf56SP70kdcNfC83SIGllbb2SG8egv0wmxnzXthxw94+WozppmKlQ6bsAJVWiQqzHLJJJ2i6h3V5+8yZ+d/nicX4g3f1g1m76qGiPa71xcC8/6Yp4Pl3zNdKSlQzi5OyhV1MTtNukgEwJAuIKQ5dk+GtmW7lmDCNSq5NoPNBFwRtaZt4YXu0XCfolfunVbCZZbTJAC05+scgapJCDUZHQMPYzLuMyvtALTDhoCllaI5SeU3IIkwRYnfA79K2YYVlrhO7kLRJa1SpHeGRayKAVJBgyt42hNvCNKrLAVerGqdUvvLSzWgd64iFAAHdqAoA94DGDP2FNpBQPIAtECfZBgR4zv6SbuyFEZrOUaTgFG1Fl8QlNm+UgWwx9pOy1WtnKjUKIFJFQM8qiFwBqCkxLSbhQQvlthwje4pz6bAnshmRWq1qR06Xy1QQZLFhp06YsGDFTJtAO1sG6+TBo91mBTAZwdKnUaZuocmOu1vEHDTwLsllqGXpuyI2YqU17wkzpDiWURsCYE72xlzvDaJOhYBUzpDQZnVsbmZn44szsAZrhdNKdNBTKG5Jbdpi9rRt88Mn6MClCpmWEkstJQoBJMNWNoEnc4D8YZ3II7vryw0naTqBNrgez0ONfYPLPWzD0S9Sij09bGk8FtDKFXXpDqv1rTEHzwwH3PcQlkR3FJjzLTBmswAPsoJgeJvvuMaMrSKglUFMHcudTnwMAkD4n4YmW4bl8mJpolLUecwdT9eZzLuf2icd1eIFlOhGI3ljoXr1I/dHngA1DJqWGs6toBMj1Cxpnzwq9p6x71f2R4+APr1wXfNuwlqoCi5FIFtpnm26dDhW4xnaJdSjkggXYOeY6QASRI2No64AF00w1JtQmWboPtePrh74bw6oQdKqikkcvMTeLmw+YbCKKy91p1LMmxMH2p2MHa+2HnLdouTQlFqolrtZTLE+f4HBVjzboJZnh4pxJ1kzc3iI+HXwGE6gI4nWIt9W942mpR64YalevUEsUpgTGgajJjcnUOn6vS2Fr6BqzlVmVqoVI1CDzSjXMwDpB63jA6QvWhrTiFSogVClNRyhoZ2IEDUsFVE/wDNjirw7USKpqVt4FRwqW/USAV9ZwOObNO0FdNomYg9TJG1pnHNfthTDMUCsfUufkgJHzGLSbAKZFDTgcgVogJTFJRfwJkzgN2i4jqo1l8adQf3W/LA6p2odmlFGqd1RNW/mS4+WMOeesVYFUutyGNT2w3WUSd5EmPDA0OmTseB3uYnqi/4af8AlxMcdklZq9TTF0WTv7o/WXr6/vx5iFT9RUzx+zPTpi3K9jHY8rR6CPwjG/LcMzbey6H1nB3J8L4mglfozeTM4/8A5w2AHpfoyrm4qJ/zA/5SfvwO412QzdBRrrLBkDVUMGBtzav3WsINyzVu3WZylULnaCBCDBoEk6he+sqNMTcTeMIPa/8ASvUzLGnTY00B9imbyCIl7SQeiiNr+MDSF3i2SJlhDHUNZAIOoGNR6AmymwkgECGluuyuUrHMg02KFAZcRbwAnrIHQjxwU7DV6SDMNmalIKypSRfb1a2aqynTOllNNSTv8b4c8imXqA/R2puwHMEswA8UMNHnEYz1JNLY0glZnpOFdFOhCiBQKYOnckwCZUSSdN46Wxl7f0WrZQIKK1rlyxJVqJWwYe6UYNoK7kmfCMvaigw0usztbx6AeM4Iacz/ACfW+koEJ0RzS12WNQHKvkJnewxjBvc1n0E/9HNA0eJUXqoQoVxeLsyEKgvF/O2Poma4hTTLjU6IXLuFLAH6zMVm6keRnbCXw1G+kUtMag0i46KT+7BjhPZ3Ll8yK1BZXMlYfm0haNG28HmZvnjfTk2jDUVBSj2qyzmjl6VTW7FKY0IzCSAPaHgWYk7W3wP7aVlXPVlWAoFOPhSWP3YZcll6FP8AowEIHKQoAXwiOniMUHhpzVWs5UJzEw0TCgAqB1IWD8RhatvCFDGRFgsYUFm3CqJJjyH49OuG7s1wmpksyWrFiWoWWiHqNzOh02XeFNxa45sHMvlRRhKASm9RgrVQBJtJERLGxgSBjDwQfRKnes2uiQadNlh5OoHSALgAIw0mwi3nMIpUypNjFlNbtaiaI+3WhnJ3jSrahbqzW+zfF9PLhmAfnIXdgnU+AsPQ4zU+Llo0U2HhrAXyiBc/EDA3NZk1H/pCoA0xRRyNzMtEA+mOjBFBTiz/AFFWPbFNzfSTIpP1Xzjr5Y+a8ReI/wCKo/v/AOmGfPLRVYq96Q4aGqS0wAIAm3tj3RvhXzdTWwCySHV2t0LEz4dQMHqCOeIQ6FSNQ84PWevpjzh/FeJZwOyMtFQ7A93S1m1zzuY6/djrMMNjb1BHx2wZ7H5DXlQQxX+cVX5WcAkFVWSpEifdNid8VCryZy4qwZafYtswZqZurmVIB5qzQQZg93TixIMEmDB8MGOGcDTJo6UlUKWBOlSokJEm5v6mcGc7wrvNIbUqqILGQTERYjTbfU0xJAEmQD42tAOquTVZFgQrVN/EqpE3HXFzkuFIUU+K2CONGma1R2aQXJ5iCBPhMxgPmO0OUSz1KZg7E64+BJ/DBvMcBy1Ru9OXUsZ/pUYm36rEgfLDHkeGd2AKKUqUgHkQJ0BuUjx8sZU3ubcT9BLyvGmf+hyuaqiCBpo1Qom1mlV28SBjqrUzrz/NlSbTVr0lMfsoWNrWjDjTyzTNVtZIj6zu+UyBMEz+OB3EacVHExB6dLDDokX+B5qrRNRwaIZopm1VtPc8hgaQDJEzqAj3RGPce06dm/4tT/8AY2JhALee4yyE92ysBIOlqiwQSI6/ZN/TGfJ9vMxQY1EdwyC2pyy3kSVaxgeU4yPnqS00DLJDv7hYab6R42m3lOBvEXpNpAUUwxGo6GmGkawGAkCdgbnG701W5nxO9j6NR4E+Zo1KudSq9SvoKFzpOkBdY0NBJFU6ACAIkhQASdA4HQqr9cSiimpMpohEpjmDcx092pJBAYyGBNwd+b7UUHtSptU061mpGuqwkQoRidZJYnUh1WJFgMBeOVytMKUIHLqYqqqzKGYlediw1K3NCi0DHG0pNLub5SyB89VBbl1xsNenUf2iABqjpeLi9yeKRUxqlSDysraWU+KkeyfMYDnMEm5NzGODmI649JJVRz3Y98J4+4aKzCspVlFSyOhcadTRysILcwhhPvTB9/SF2srano0qdE0mFNyQWaQF1KFI5NPpMnrhOXOaVmVv43+HiBHXF61xUV70hymyMZmP1vH0F+p2xy62iquJrGfowpwqnWQ63003Smzwnu6lITxkxM4YOzfCqj5cVNaUxWepVAKsTzPpg3AsKe4M3xXn8qifS+aVSioVhphiQQYgkGJJsTtjJwukiZWm76gqA6jLWLMYBE2iZjczjn03Sdms859Bkr5SnSQu9cwDJMKLQeVYmCW95p0gHxxnyGZqVqZzapTp1qYZKYZSStNXl+aC3eFUSGNjJ2k4C8XzNEhRpaoVHKikaAB1JJAO4MkmZ2nE4XnXzL6FJ1sGfuabQB0BZzZRqjmI3NgTbBdvIONIY8rxWo1MOKjCepI2BP4GAR5Yo7P5cGq4pwmmFlFALBmJJJjaRJmfHGSvxk5RBRrUUUuDDa1qA/qkgAhjYyRBvtbArLV5bUuYCKd9NWmnQXuQ3U4z06i8sck3sPJyKVcyKTamphCYLNfU0zYjooHpjdlcyoSCbgm0VNgSALdYAicK/f0CZ+lKoIAnv0JkarSxMDrA64GvxDh4Y66ykg39tt72IUq3wONlOHUngl0/sL9qa+uqsTAVjsR1ojrf3Dheoj61/wBlf3/ljqrx3I6gKTAajB00qirEiJJQAW94nFVHO0hUcmtTghYM7xqn8R/AwccYvcXLk06X4NVQm/pjXwMfUEtUYA1KiqvelNRF9KrqXUxI2FzbxwNq8Vof71P7x6HywQ4J2hyVOiFq1oYPUPKrtZ2B+zAsq3F/PFQ14J7omWhOS2YfbhtEknQq7D6wDVcSBqbcxexO4v0FNWnp1gbAkW2sig2GM2b7ZcNqNqas9hA0UqqkXJ9oCYkmFEb9cCsz2oyLsxNWqZJgaKsRsJEbnFT14Nbi0/8AF1E74X+Rg7QZ1KVd00tIiy6BuB01D8MZR2nq+7TfaPZHhHQNgDW7dUKQCUkq1FHhCR8HK9Z2xmPb9f7PU/7tL8zjPnQ7e/ubcqX0v39hhPGq7XFIX683/txN9r74orvmDzEUyWkmA7EQYhiXpiSZiJHKZIwAP6QG6Zb/AKqyfhpvjPU7d1SbZdJ86w/y7YfOj2Dkz+lhOp332RdmJJSbl2JH9MBA+PqcTAOp2wqRahT3JP187kn/AHeJhc6PVByp/T/Yu1BlzRTW7JUmpsY94FNQPSOgIscVUOH0mBAdi0rpYlt2dQFI8De/j1xhbNsoGio1OR4nmiB08DI9IwS7NZh2Yk1A7F6I5rgjvSdIkb2JxvqSSTdHKk+p9SyfaHJKVVDpRCzk9yRLQRdlQ6ixYzB3ImMfP8zx5q1EFywPLqBqExHKToKLpJ1EyCfjj6YFUZWkad10oKTFdRCtyj3mIgSZ8hM+yEbtdkz3AfUzAlbm4uGgT0awtjBNLUSNmm42LLVLkecj8sVU6ollPqPTrHxx5WUsNQud/u/PGR82H3BQ9DtJ/jp1x2tmAVo5gKIZdY8Bv5QT4eGIhokyEqEjoy07fGTgfRzd4tPhNvUeXljcmYJFjB8IwcQBei6tEopAjSLg2vpLi/NcSB1wxZrjNEU1NKmVRUKGlAINNpOk9I1ANq3sZicIvfvEdB1nDR2PyLs616khEOpF+042eOiggG25AGwM4a60+G5GsHN/Kd5HsM+aCsGZKXRqiukL+orA6vw8cOGQy2X4dQKUASWuzmNVQiYkgAADYACBPxxxneKs8ljY7+J/0wndo+0BAfSwDKp07WtYgeNseam54OyXyrJj7ScVSu7I1empDc4LQSwEAXRhCgwLzM4x5PIU4/8AqaQ8P5xQH40j+OE5j9/n++b4mXHhMxa/UkDw88dPKxRitemPlLhjk2zCn9nM5X94GLv9nXO1Rj6VMq34YL8Q/RblaZqgVMxKMwEtSPszuO6/fhY4j2HUr9XUY/qstO/owAv64jk+6Nfi30/JqPZ6sTY1SfI5Y46/2VzPRc0fRKR/A4V34AV5e8YEdCsH/Fil+GONqp/vfnhcj3SK+KXR+WNj9ls0N0zn/YU4zv2drj+1D1y4/PC7SyuZgFKpvtzkdSNp8QRi9hxGmJ72oAOveeO3XE8h9vBXxUe/5/YVbg1Ue/XHrl1/zY4HCH61ao//ABl/z4DjtHxBf/VVB/8AeP72x7/trxAf+pqfBwfzw1ovt4D4mPfy/wBhj+RnP9fW/wDG/wDnifyC/wDaKv8A4p/PAsdt+I9a7n9pUP8AiGIO22e6sh9aVH/Lh8mXbwHxEO/lhM8Cb+0v/wCM3544PAn/ALUf+w2Mq9us74Uj60k/cMWJ2/znVKP/AEAYOVLt4Dn6fV+WXfyA/wDaj/2TiY4qfpEzCRNOlfyxMHKl0XhC58Or8sFqWc2emST/AFtyT9qTNrePTrgh2bzA+lUw+hxrRmAUEBaZLlQsQSQPDri2rX5KROXFaVnUVkyWbl/j7R8otydKp3lF1pGkoDsdCxptGoXgNIneN8ds42edGXQ+h/ykWqKoJSlUVaqoTpZdOnuyrCdMD3Hj4zGF3tGs5ZF300aY2iDJJEm5Mvv4Ri/i/amjV4fXhyuYekoZHs7EKqioIsQ45reMRgJU4wDTRXr0nDUNAk3kLyAxOlgRpB9kwJjGM4viTNY7UAKdUgW+++Kc3TZySY8ukfDFsQbD4eeM0lmv8cdjMjNUyQUapIPTpizK8QMwxPrjrOyT5Cw+GKSgxIhkShCajAtIkTvsfjIwx9k8tWzVGo6VVpmnU0BSpIPIGmQZXcDYjC1Qrzl1M7JpM+K8pHrYYL9lAvcVJu/em4PMo0rFpO8GD15vC2NKafEaJ8LwEMzmq0EOV+B3jwJAOAdTKUiGlPaJJJqGbjqTgxnakFptgXmAGUqTY7icRGEUEptgrMcBpEcodbb659Nx+GKMh2SzJei3dP3TugNT3dLMtz1Fj1jBvL0wzQTAAkkRMKBt57b4a8nn1q5SmVXRFJUK23VQN+o06bm9/GYttJ0SkM3HKnO9j/SMPWCR+AwpPYkH0wY4ZkgMtSIpuR3dV2ZXqLzBqxQNfQVOlViCZImAROPj2USmUIUl2kFe9qAllFyFBJMNYgR6jE+o6BGcyq1bMPQ9R6flhdz/AA5kP2h4gekAjxvhq0Lo1FHVgQNDVHEm3mfwvinK5BS4JV6bGpTJBdoaXAmL2tEYkKBnC+Es1FVNMs1+UkEjmP8AV6gVPnGHjs3wChWyoquoZ9bhoYxyuR7IR5ImOvXAXM8TZpZiSDcDoPhjrsXxyqKTUUXUO8Y7i2vSxMkWAmfat5YE05Ui2sDLxnhlPL0QaYEl1HMqMIYHYhFIuPHChmH1Ehgp9VU/iMH+J8XaqrK4hiQ3ToTtzEdDt67RgBWHMPMYtqiQPn+AoeamqqfswAp+7lP3eWFzPp3dm5Y6H+NsPI2GMHF+HJWUB+jL67gETOxB+GCKt5EIlVp2xUd5x9KpfowoNADusgRz+QPvUzO/THr/AKJaf9oKj/hq/wB+pP46YYj5dn9l+P7sTD32h7BLRaKUssWDm58YIAHwgeU4mCxhOtwak5k0lJiOo+4GB8AMTP0zTotp5QinSFGxgj2RY7zedryb4KFceNR1CNsQ5FJIp7VGlS4XWRKVGk2lTKU0BLa0EhjLzEdfuxkz+aCZX6MqUVR6Sq0LG6i/QapuGPXHtCm4ZqUkA84Jgx9sKDAuAGi2xONGXdgUdSzKAT3pARgZNhzEi2jx388RKTbpFqOBFzcK7A7E7/tXn44pzKSIY6WPsv7r/qk9Gjr1w8cR4Rl84gFTMjvxbvIvEmARJYLfYk/HCqeyjiZcvBCqIBkETJEkxA8j6Wx1qT2Zi0B1LDlcbbT0+ViPMY7y+TL3G3jgn/I9amIJOn9iYjzIMfLGTM5ZyQDUY9IED4CwB9MNySCjZQP1VRViEMb2mAW+X44Mdjyumrrol0cKsjeUliZJsQCdo3xq4t2ep0eHJVppBZFjmJs0y9/HTq8p3tjT2VyBbISo0sr1GaTGoEIBfodMn5DqcYp2n/0pomc0ADuxCRyjfx8b7zvgM9bSTYx6EYIZnii97RXoWAdmkAWPmOpF5EdPHBzN1uhv6ze+/wDr1xNkifQzTvaIZxpiTAJ2JJ2FsMfCl7vLBGKgqSDzCBEAXm23XA+pSUVUgRJO09JwS4a5W4kEk3B8CRhPLsaGXhTEZJCACGphZEXFSqOo6DUSTewxi45mHA+rAYsxMQxEeNuUQT7xAjHi8QqKLaWFpVrTF/aAldt4b0OLcxnFNOW5SQARBa5IAAiJv4gbbDAMGuMwKZZqRDTEAFli0+yTa564z8NzNQuhcLaoh5SDIDgtYX2G3XDbwvKA0FYSGkyRq+2d9J8I3W2MvHXFMvYVdNMsNYEyQTFhO46RgoLF3inCyCRRYOhB0ydJA6K2uNtpBIO+84x8OylXKONegd5zIVenU9nQCZUkKwMR1vOPOK8WqrOjQnNHKpjeNixwHOcrVayUyxOttMBUBNjIDAA/eNsKMMjcsDtWzBdGJ8PwO5wIzB29T+GMFHI5tbLVIRrHWqMRabWN4B8cbcvkyMtrrHW5qAAs5CkELsE06idUhYnpjWUGiIysrNXSJJCjxYhR8zAxkr8WpRAqIeZZhpAlhuRYDzJxtp8OOmBRVKmoAEU6ZJBUm5jk6SdRNj1gYH8aosabrUIc92RIm4GqN79PLbEMY5Zfi6lQvPEAShn2QPA7eWNqcVQ+00f9W3oRhbyvZujWRWgq5tqUkdFA6+GOl7LVhq7vMkBej6reuq3SxjF7iCXHq9F6UirRJQ/7ynPpGqZE/ecTCtxbgToxarpLEDmVVgyPEeQxMKh2GFJt6fli5cZ0M+Q6fx/FsXLjJbFmTiOX1aT9lw3yNwf1SLEeBOMqViMoiwRDFSs2JUsZnrv8mGDSrIg4AcYy2htIAg3vtIgT6gYuCuSE3SMDxs+k/wDJPn428r4soZYmGki21x8dJcjbrHTF9BoF2BgERJ6fC1h0m+JTrMbOVJBIsRJ9ozEyAIA89d45Z7smJ59LVC5DKTAnlK/OCdz1ETioozq39Eb7nX0m99r6bx0Hni2mO7diWYAgWkjq11E3ACxjR9JXWo5wJmSGiZgmOoud8TJWAOq5tWyiqtdqlBCv1Zs6Oo0sAp1eJNpXxkiMF+A0aNOm/wBHqVCXbU2qAVsFuFADKQYm942wr5rh9bJ0DWvTd6koUYR7RYERsR7J+R8MWZTjYqaXqfzasw5awGmnUuVMjZTI9ocs76evn007R12pJJhHNcMggKpYi87xEyfDaJ9cGawimsD3Ra/W+5wCyOd7ir/OEYvpKSzEgq0SYMg2A51G2464NUqmtwmkd286JAPuiymTbV67YuLRk4NEydKm6ljTbvKRUSCYbWWTY7G0+cxGOqK6QJBFz6TO0+Pl0xdSpspZ4nSaZKzGoa3NrRIKbdcG8q1OuTE6tMkOpVgNhIIMqT1ggdMaNZwTHYDpVx1WcaRO2pfmTAxrzPC4jTYlWIi4ISJkG6nmEQSDPTA/NHSOa0OszaIk38PjiGmM8y1GpRINN3pTYXlW8gRII8ub0GNGerVSs1FB1LplQRAsASpERc3B6bDBzheXR6CRBsA8CYkmzAeoidWBuZy9OnWFNdUF1XUh0H6wASDBhhqEEReNsO63C7F7NZRq7aaAFU65hXpk2aTbUD92N3Z/s7VSuxq0+7qLBploZgV1aoF4JBWxHXDXlaBH1bvUqqWUgV4qxzCRqaQZnwB9LAYMtV0d0wBP83pgi43Um1o3vEdcAFj98DBVKtpsCCR+0sf4cZc3nLGaYQ6pGtyIJUAxyMwMKbxsTgqvGEIsSDEaX5V8ogMAdtyBgHx+tNSZnbw6IBuCR16HFPbcVAXMZ6oXgOqwp9hSwINrl423HKMYs3R1KdTu0jTJ07GfLzxK1Ud+BvMLbxLxHrjctSjYPSIbpqqMp2nYrUU/dgjpyksEuajhmrhWcrd2rKsqVU2mASqn3gwmCLyMFafFmMa0e2xAa3X+rY9fEYyU6FAqoAKyQoFRTF+imlqvyiAQuK6ucVIWVVjMKouYnyJMW2HzwSUo4aGmnse9pM8lSnOoTKSGbmsCNiAfuxMYc3xsENRkk3Ek+8sGB1B62EX3xMK2VRqU4sGJiYgotp4G9pkPdo42Vob0cfmB88e4mCH80TLYB5Wrfpv6/wAHGqlUgEtEKPZhr7fL4T54mJjuRkVrmZkQmphJMKZiRcTcQQNumPKYvaB6FgPlOJiYYHnbon6JSEsARqi8ElUvHUx13thVyuWD01nfcHeLnHuJjz3/AA+7Nv8AYmV401D6qsveUgfZm6+dNunobem+D3D801Md7lnFWl7ykAkeT07np7Q38emJiYjU2s303eBl4f2hTMAqGRGYLKuDzaSx5XDAe91UnxGNTJzKW1KV95TpIt0I8rbGZx5iYNOTZGrFJ4NWX4vUSoCymqAGAK2aGKHYWJGkDZd8aM4EzKqlPSCDzalhhpUnSw3UFjtAE3v1mJjpq1kyAhydSg1uQ3sbqepg3n06/q4mfrOxhxodisMDbcLMiCCBcjfzOPMTEWwiuJZL6eXz1N4FfUAepVuptoqKrSSPtX8Rud3BHdjprEMVpiOULpEKY+BJEkziYmKviIiEDw0FiJUQAdm3Pjtbzk+mBPE6GlwkwwkzEj3B0IPvD5YmJgluWB17OF6qOagIDoSIiwqAsAN2tNusYYv9nqVRdKinJAlR7QJBmJhmg9WWDbExMOM3HYmUU9y3+SCjhz0dIssgBxK6o1FeoBkCbbnC5neECo9QmUB6hrsQoAaBYKIgDcy0wIGJiYcpN5fvJMIpHNSpT1PqYMzBiBAOm5hQBIUA9dySTMEYmJiYzTZpS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5608" name="Picture 8" descr="http://www.almacenes-sanblas.com/fotos/almacen/01_almacen_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15460">
            <a:off x="5436096" y="3284984"/>
            <a:ext cx="2571750" cy="1619251"/>
          </a:xfrm>
          <a:prstGeom prst="rect">
            <a:avLst/>
          </a:prstGeom>
          <a:noFill/>
        </p:spPr>
      </p:pic>
      <p:pic>
        <p:nvPicPr>
          <p:cNvPr id="25610" name="Picture 10" descr="http://2.bp.blogspot.com/_VZgcNmH4FuE/SZ8Ye1ZFH4I/AAAAAAAAABQ/5bpNk4E6wR0/s320/almacen_de_productos_en_proceso%5B1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268760"/>
            <a:ext cx="2524306" cy="1735461"/>
          </a:xfrm>
          <a:prstGeom prst="rect">
            <a:avLst/>
          </a:prstGeom>
          <a:noFill/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27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>
          <a:xfrm>
            <a:off x="822960" y="1340768"/>
            <a:ext cx="3200400" cy="346897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" dirty="0" smtClean="0"/>
              <a:t>El análisis a que se sujete el </a:t>
            </a:r>
            <a:r>
              <a:rPr lang="es-ES" dirty="0" smtClean="0">
                <a:solidFill>
                  <a:schemeClr val="tx1"/>
                </a:solidFill>
              </a:rPr>
              <a:t>Balance General</a:t>
            </a:r>
            <a:r>
              <a:rPr lang="es-ES" dirty="0" smtClean="0"/>
              <a:t>, podrá ser sobre la clasificación y reclasificación que desee el analista, por ejemplo: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Activo Disponible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Activo Circulante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Inmuebles, planta y equipo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Pagos y gastos anticipados</a:t>
            </a:r>
          </a:p>
          <a:p>
            <a:pPr marL="457200" indent="-457200">
              <a:buFont typeface="+mj-lt"/>
              <a:buAutoNum type="arabicPeriod"/>
            </a:pPr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>
          <a:xfrm>
            <a:off x="4700016" y="1340768"/>
            <a:ext cx="3200400" cy="346897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" dirty="0" smtClean="0"/>
              <a:t>5. Pasivo </a:t>
            </a:r>
            <a:r>
              <a:rPr lang="es-ES" dirty="0"/>
              <a:t>a corto plazo o </a:t>
            </a:r>
            <a:r>
              <a:rPr lang="es-ES" dirty="0" smtClean="0"/>
              <a:t>circulante</a:t>
            </a:r>
          </a:p>
          <a:p>
            <a:pPr marL="0" indent="0">
              <a:buNone/>
            </a:pPr>
            <a:r>
              <a:rPr lang="es-ES" dirty="0" smtClean="0"/>
              <a:t>6. Pasivo a largo plazo o fijo</a:t>
            </a:r>
          </a:p>
          <a:p>
            <a:pPr marL="0" indent="0">
              <a:buNone/>
            </a:pPr>
            <a:r>
              <a:rPr lang="es-ES" dirty="0" smtClean="0"/>
              <a:t>7.Inversion de </a:t>
            </a:r>
            <a:r>
              <a:rPr lang="es-ES" dirty="0" smtClean="0"/>
              <a:t>los accionistas </a:t>
            </a:r>
          </a:p>
          <a:p>
            <a:pPr marL="0" indent="0">
              <a:buNone/>
            </a:pPr>
            <a:r>
              <a:rPr lang="es-ES" dirty="0" smtClean="0"/>
              <a:t>8</a:t>
            </a:r>
            <a:r>
              <a:rPr lang="es-ES" dirty="0" smtClean="0"/>
              <a:t>. Utilidades o resultados por </a:t>
            </a:r>
            <a:r>
              <a:rPr lang="es-ES" dirty="0" smtClean="0"/>
              <a:t>aplicar</a:t>
            </a:r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4357694"/>
            <a:ext cx="2842916" cy="2331191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1928794" y="428604"/>
            <a:ext cx="481769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Reglas </a:t>
            </a:r>
            <a:r>
              <a:rPr lang="es-E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especiales</a:t>
            </a:r>
            <a:endParaRPr lang="es-E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76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6754" y="476672"/>
            <a:ext cx="7764837" cy="576064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es-ES" sz="2000" b="1" dirty="0">
                <a:solidFill>
                  <a:schemeClr val="tx1"/>
                </a:solidFill>
              </a:rPr>
              <a:t>Activo disponible:</a:t>
            </a:r>
            <a:r>
              <a:rPr lang="es-ES" sz="2000" b="1" dirty="0">
                <a:solidFill>
                  <a:srgbClr val="0070C0"/>
                </a:solidFill>
              </a:rPr>
              <a:t> </a:t>
            </a:r>
            <a:r>
              <a:rPr lang="es-ES" sz="2000" dirty="0"/>
              <a:t>solo </a:t>
            </a:r>
            <a:r>
              <a:rPr lang="es-ES" sz="2000" dirty="0" smtClean="0"/>
              <a:t>incluirá </a:t>
            </a:r>
            <a:r>
              <a:rPr lang="es-ES" sz="2000" dirty="0"/>
              <a:t>existencias en </a:t>
            </a:r>
            <a:r>
              <a:rPr lang="es-ES" sz="2000" dirty="0" smtClean="0"/>
              <a:t>caja </a:t>
            </a:r>
            <a:r>
              <a:rPr lang="es-ES" sz="2000" dirty="0"/>
              <a:t>y bancos. Las inversiones en valores se consideran, </a:t>
            </a:r>
            <a:r>
              <a:rPr lang="es-ES" sz="2000" dirty="0" smtClean="0"/>
              <a:t>así </a:t>
            </a:r>
            <a:r>
              <a:rPr lang="es-ES" sz="2000" dirty="0"/>
              <a:t>como las cuentas de cheques en moneda extranjera.</a:t>
            </a:r>
          </a:p>
          <a:p>
            <a:pPr algn="just"/>
            <a:r>
              <a:rPr lang="es-ES" sz="2000" b="1" dirty="0">
                <a:solidFill>
                  <a:schemeClr val="tx1"/>
                </a:solidFill>
              </a:rPr>
              <a:t>Activo </a:t>
            </a:r>
            <a:r>
              <a:rPr lang="es-ES" sz="2000" b="1" dirty="0" smtClean="0">
                <a:solidFill>
                  <a:schemeClr val="tx1"/>
                </a:solidFill>
              </a:rPr>
              <a:t>circulante</a:t>
            </a:r>
            <a:r>
              <a:rPr lang="es-ES" sz="2000" b="1" dirty="0">
                <a:solidFill>
                  <a:schemeClr val="tx1"/>
                </a:solidFill>
              </a:rPr>
              <a:t>: </a:t>
            </a:r>
            <a:r>
              <a:rPr lang="es-ES" sz="2000" dirty="0" smtClean="0"/>
              <a:t>incluirá </a:t>
            </a:r>
            <a:r>
              <a:rPr lang="es-ES" sz="2000" dirty="0"/>
              <a:t>valores que contribuyan en forma directa, a que la empresa realice las operaciones que constituyen  su actividad o </a:t>
            </a:r>
            <a:r>
              <a:rPr lang="es-ES" sz="2000" dirty="0" smtClean="0"/>
              <a:t>giro.</a:t>
            </a:r>
            <a:endParaRPr lang="es-ES" sz="2000" dirty="0"/>
          </a:p>
          <a:p>
            <a:pPr algn="just"/>
            <a:r>
              <a:rPr lang="es-ES" sz="2000" b="1" dirty="0" smtClean="0">
                <a:solidFill>
                  <a:schemeClr val="tx1"/>
                </a:solidFill>
              </a:rPr>
              <a:t>Inmuebles, </a:t>
            </a:r>
            <a:r>
              <a:rPr lang="es-ES" sz="2000" b="1" dirty="0">
                <a:solidFill>
                  <a:schemeClr val="tx1"/>
                </a:solidFill>
              </a:rPr>
              <a:t>planta y equipo</a:t>
            </a:r>
            <a:r>
              <a:rPr lang="es-ES" sz="2000" dirty="0">
                <a:solidFill>
                  <a:schemeClr val="tx1"/>
                </a:solidFill>
              </a:rPr>
              <a:t>: </a:t>
            </a:r>
            <a:r>
              <a:rPr lang="es-ES" sz="2000" dirty="0" smtClean="0"/>
              <a:t>incluirán </a:t>
            </a:r>
            <a:r>
              <a:rPr lang="es-ES" sz="2000" dirty="0"/>
              <a:t>inversiones a largo plazo, necesarias, par que los valores del activo circulante puedan realizar su ciclo </a:t>
            </a:r>
            <a:r>
              <a:rPr lang="es-ES" sz="2000" dirty="0" smtClean="0"/>
              <a:t>económico.</a:t>
            </a:r>
          </a:p>
          <a:p>
            <a:pPr marL="0" indent="0" algn="just">
              <a:buNone/>
            </a:pPr>
            <a:r>
              <a:rPr lang="es-ES" sz="2000" dirty="0" smtClean="0"/>
              <a:t>La valuación de estos activos es de vital importancia, pues de otro modo pueden prestarse a alteraciones.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990" y="4622173"/>
            <a:ext cx="1036990" cy="157119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4917336"/>
            <a:ext cx="1714512" cy="98087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0606" y="4290144"/>
            <a:ext cx="1357290" cy="1254384"/>
          </a:xfrm>
          <a:prstGeom prst="rect">
            <a:avLst/>
          </a:prstGeom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476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hecho</a:t>
            </a:r>
            <a:endParaRPr lang="es-MX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9900CC"/>
                </a:solidFill>
              </a:rPr>
              <a:t>La contabilidad financiera es una síntesis ordenada de la contabilidad administrativa, </a:t>
            </a:r>
            <a:r>
              <a:rPr lang="es-MX" sz="3200" dirty="0" smtClean="0">
                <a:solidFill>
                  <a:srgbClr val="663300"/>
                </a:solidFill>
              </a:rPr>
              <a:t>la que proporciona información parcial para el diario desenvolvimiento de las operaciones de la empresa.</a:t>
            </a:r>
            <a:endParaRPr lang="es-MX" sz="3200" dirty="0">
              <a:solidFill>
                <a:srgbClr val="663300"/>
              </a:solidFill>
            </a:endParaRPr>
          </a:p>
        </p:txBody>
      </p:sp>
      <p:pic>
        <p:nvPicPr>
          <p:cNvPr id="4" name="Picture 2" descr="http://t3.gstatic.com/images?q=tbn:ANd9GcQ5vqK5Gd2Kh7eJ4BtlUnHJzQLoqRBLc0g3Fbew9JwYQPvoO3G15UJZAP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838032"/>
            <a:ext cx="2592288" cy="3019968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06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" name="Picture 10" descr="http://174.132.24.98/~dad0811/noticias/fotos/argentina-prestamos-n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3528392" cy="2352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8" name="Picture 16" descr="http://t3.gstatic.com/images?q=tbn:ANd9GcQs3PJHjxFy0NpWL4Dla9uF0aARANGJYwz2o-Pb7hkHP-nFiJMh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727" y="4425651"/>
            <a:ext cx="2105025" cy="2171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6" name="Picture 14" descr="http://www.finae.com/media/images/thumbs/instituciones_b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789040"/>
            <a:ext cx="3384376" cy="2265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503800"/>
            <a:ext cx="7772400" cy="504056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s-MX" sz="1600" b="1" dirty="0" smtClean="0">
                <a:solidFill>
                  <a:srgbClr val="000099"/>
                </a:solidFill>
              </a:rPr>
              <a:t>Pagos y gastos anticipados</a:t>
            </a:r>
          </a:p>
          <a:p>
            <a:endParaRPr lang="es-MX" sz="1600" b="1" dirty="0" smtClean="0">
              <a:solidFill>
                <a:srgbClr val="000099"/>
              </a:solidFill>
            </a:endParaRPr>
          </a:p>
          <a:p>
            <a:endParaRPr lang="es-MX" sz="1600" b="1" dirty="0" smtClean="0">
              <a:solidFill>
                <a:srgbClr val="000099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MX" sz="1600" b="1" dirty="0" smtClean="0">
                <a:solidFill>
                  <a:srgbClr val="000099"/>
                </a:solidFill>
              </a:rPr>
              <a:t>Pasivo a corto plazo circulante</a:t>
            </a:r>
          </a:p>
          <a:p>
            <a:endParaRPr lang="es-MX" sz="1600" b="1" dirty="0" smtClean="0">
              <a:solidFill>
                <a:srgbClr val="000099"/>
              </a:solidFill>
            </a:endParaRPr>
          </a:p>
          <a:p>
            <a:endParaRPr lang="es-MX" sz="1600" b="1" dirty="0" smtClean="0">
              <a:solidFill>
                <a:srgbClr val="000099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MX" sz="1600" b="1" dirty="0" smtClean="0">
                <a:solidFill>
                  <a:srgbClr val="000099"/>
                </a:solidFill>
              </a:rPr>
              <a:t>Pasivo a largo plazo</a:t>
            </a:r>
          </a:p>
          <a:p>
            <a:endParaRPr lang="es-MX" sz="1600" b="1" dirty="0" smtClean="0">
              <a:solidFill>
                <a:srgbClr val="000099"/>
              </a:solidFill>
            </a:endParaRPr>
          </a:p>
          <a:p>
            <a:endParaRPr lang="es-MX" sz="1600" b="1" dirty="0" smtClean="0">
              <a:solidFill>
                <a:srgbClr val="000099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MX" sz="1600" b="1" dirty="0" smtClean="0">
                <a:solidFill>
                  <a:srgbClr val="000099"/>
                </a:solidFill>
              </a:rPr>
              <a:t>Inversiones de los accionistas </a:t>
            </a:r>
          </a:p>
          <a:p>
            <a:endParaRPr lang="es-MX" sz="1600" b="1" dirty="0" smtClean="0">
              <a:solidFill>
                <a:srgbClr val="000099"/>
              </a:solidFill>
            </a:endParaRPr>
          </a:p>
          <a:p>
            <a:endParaRPr lang="es-MX" sz="1600" b="1" dirty="0" smtClean="0">
              <a:solidFill>
                <a:srgbClr val="000099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MX" sz="1600" b="1" dirty="0" smtClean="0">
                <a:solidFill>
                  <a:srgbClr val="000099"/>
                </a:solidFill>
              </a:rPr>
              <a:t>Utilidad o resultados por aplicar</a:t>
            </a:r>
          </a:p>
          <a:p>
            <a:endParaRPr lang="es-MX" sz="1600" b="1" dirty="0" smtClean="0">
              <a:solidFill>
                <a:srgbClr val="000099"/>
              </a:solidFill>
            </a:endParaRPr>
          </a:p>
          <a:p>
            <a:endParaRPr lang="es-MX" dirty="0"/>
          </a:p>
        </p:txBody>
      </p:sp>
      <p:sp>
        <p:nvSpPr>
          <p:cNvPr id="13314" name="AutoShape 2" descr="data:image/jpeg;base64,/9j/4AAQSkZJRgABAQAAAQABAAD/2wCEAAkGBhQSEBUSEhQSFBUUFBQVFRQXEBUUGBUUFBQVFBQVFRQXHCYeFxkjGRQUHy8gIycpLCwsFR4xNTAqNSYrLCkBCQoKDgwOGg8PGikcHCQqKSwsKSkpKSwsLDApLSwsLCwsKSosKSksLCksKSwsLCwsLCwpKSkpLCkpLCkpLCksLP/AABEIAL8BCAMBIgACEQEDEQH/xAAbAAABBQEBAAAAAAAAAAAAAAAAAgMEBQYBB//EAEQQAAEDAQUEBwQGCAUFAAAAAAEAAhEDBAUSITEGQVFhExQicYGRsTJSocEHQoKi0fAjYnKSssLh8RUWQ5PSJDNTY3P/xAAaAQACAwEBAAAAAAAAAAAAAAAAAgEDBQQG/8QAKBEAAgIBBAICAQUBAQAAAAAAAAECEQMEEiExE0EiUTIUM1JhcSMF/9oADAMBAAIRAxEAPwDyOELsLi1jlBdQhSQCELqCLOICEoBSQAXQF0BKAUkAGpwBcATgCAOtCda1Ja1XmztiovfNY5AgBs5knlwUN0rJRVNan2MXtlDYKx1KTRgyGYAMZnu1Ua+Nk7PTp4WUWZDLsyf3tVR+oj9FviZ5GxikU2LT19kw7tM7M6NOU90qptl2OpOwu8NyujNS6KZRaNrshUxWIDfTe9p8TjB+98FEvRgJOS5sJUyr0+IY8eBLT/E1SrzpLC1cduVnodDLdiRkrTSP5lRKbo1I81Z2umqx7c1znU4ka8ag6WZMENIOekRlykFWuztPFjIz7P8AMFBvajNKm/g4sPcRiHxDvNP7NWoMqCYg5HuOqeEtrUvoonHdFx+y/FFQrVceN2Jup1HzCv8AqyV1fRbOWCyxpmJhyywysqLHcbhuPkthYaOBgHAAKl6AkxnnzK0DGZAcoWZmweKubNXBneW+KHCclUW+orKq+AqO3VFS+jpSKm1v3p+wUJIUSq3E4BXNhIptdVdoxpd3kaDxMDxSpW6RMmkrZl9tbRjtHRj2aLQz7R7T/iQPsoVbaSXOLnZlxJJ4kmSheixx2RUV6PM5J75OX2Yl5J19EhSa7I0381HIzTgcQlNpk6DxT9ppNGTJPEk8twUAR0LpYUqnSLjABPcJUkCQlALrqZGRCUApIOQlAIDUsBAA0JxoXGhPMagDQbH7LC2VCHVAxrYn3iTMATlGRzXod17AUKRgy8k6Hh3j1Sfox2dpdC2vq8lxGkGCWg8xrHeVv6VJpdPDJcGXK9zSZ0wgq5IdGl0YDQIaBAHAJm2Vp3K5q0RCrqlIBc9lphr7tNfpQKbCQ0iIbI7yqK87cauT24Xg5+mnkvS3uA3AqlvO5adUzhhx3j8F0wyJdoplFsyuy9fo7Szg6WH7eQ+9h8lorypwYPNLsGy1MGTM7uCsL2s858R/dcmtqTUkaP8A5z23BmHttJU9oZBWivOnAMLP2o5rgNViqtLHZqo90CoPsnP4Eqosb4cFf3Y3FLdzmPb5tI+azVAqV0V+z0y4qvSUhxGSs+rLKbIXhheGk5OyK33V1p6XJcKfoxtZi2z3L2VlGz9oKZUcuMPanySatSASuTPk3ys79Pi2QSGrRVyVDbamqkW61Sd47lU2msZgiRxH4KizpaoXY6cmSpN/VMNNtIfW7bu4eyPOT4BLuqHEcN+W4aqFeNTpHudxOXIaAeQC7NHj3T3P0Z2uy7Ybfsz9amuKVaWIWwYx5++mdCkCmpZpoFFAw0w5QtbcGzVJ9F1So/MRvyE6eKzLaWak07S4CATHD+iWSb6GT+zS3bsY20l5xBgYcIbAM8CO/itfdGwdGyxiYXl8drv4nhyVV9H1lkkv0jF7X1m6d69HsVuDgQWke7I17lyZJyTo6IpdnlG0uwFpqWotoU5pGC1xIAEjP4p6x/QxWy6So0Scw2ZA8RqvZKIETkpIb3JPPJKkHjjZgLF9FdkpswlheTEueZOXCIACqb++i6i8YqINI8s2nvH4L1d1BRLRZ0qyyu7GcUeCW7Y0MlrXhz2gktngqyzXVjIAIB58V7LfGz2NriyA4/WgTosldGwzi4mtMkkZH4rqhm45ZRLHzwIuTaA2QU2PaWloLZafaBJMx4r1G4raKrA8EkHP+iy7djqOWMOMCNdeeS0t3htNgYwYWgQBwC58jjLrstimuyxrVFEeyUvFKUqRyDUs6YNmVpgXOgTWQVzaMJu20ppnl6FWpsybfZ8iOSWa3RaLMUtk0zzi9aZzAA81mLTQdwC3l7UcyIWXtrFwG4uSqsNVzXCRlvzVVe9jNGsWicJhzP2Xc+RkeCtpgo2haH0Gu30z9x2o84PmhdiTRHuepDgZK9ZoXoypQbhMuIAI4RqfzxXjVi4r0fZmnFAOO/PwTxk4t0JPHGaV+i8qPGiiWqtwTda1ZqLWrSlbJXBEtGZ5qE+jJyUl7pKmWGxyQlGYmjQLKZ/Wy/H881Bq0le25ucDRogfM+aq6zFt6eGyCR57VZPJkb9FJaqaFJtDELqOYwfQI6FWPV0dAosYrugSm0c1P6BdFFFkml2VtOB1PFiDQZJ0kDMwr3aLackfo3gB2m8jyPgsK2s7eSd2p05cF2Se4Klwt2WKVKj0/Zu85pCXlztTJz5K6sluLnZk5H85Lx+wW99I9kmDzWzu283uDYcSYz7yqJ465HjKz0ujVBCTUGSjWKqMA35QSOKfbXGi5y0iPoJsWJqsejCQ+mpsggvYOCbDTKmFi5hUgKpMySik4clFdVgoAmNcl9KFHZXG9dDAcwigJWSi16gCTUqYVX2i0TKlIhsg39Yp7YGR9Virxor0VtVrqeB2/wDIKyl62DCSFy5obXZraTLvjXtGFtQgqDarbLHN4gj4K2vujhHiJ7pzVxclwUiWk06WoPbbj35zJOS5rRflltMLd9qjIr1O7hFkpO402nzCc2jumnTpgAUGyAcLLO1uXeGBP3Dhq2RoOrDgI0yBy+BUyl9C4sqfDKwTMvyB0z8iUxamEaHJXN62KMvJVWAjL1VnA0lfKG7PRJV3doyJ4eqgWdjo4d3Hd8Vd0bNgYG8Bn371bgxqU/8ADl1M3jx/2+iDXCrq7FbVmqDVYtZMw6KmtTQpNamhNYtGT6uu9XVl1dHV1FjlZ1dd6urLq6OgUWBW9XShQVh0C71dFgV4oK1um2mmYABkjfom+rpTaKHyHR6NdNrlnZcDijSCAd6nuDg7y/IWN2eLg4dvCNwy17lrrTXhuIg5QJXJJUzoTtFrTKUQoVgtWJsyi03g1uphVUybJLgo1WuBzVZa78GrUl97A054+MJ9rItFsbW0jIqPUdlI0lZ51oceAB15q0oW4ARO7yTbaI3C7Xbmgc4yTdC35ET48Cq+1Whr8piCorSQVYocCORMfeb5ImR3LgrSmIlOsanpCWx2mU9Xs+NvMBNsapNIqvLBTjtLcOV4pqSMPtDdBc0xmpVz0CGs7NUkCcpcNeBBWwNhY45hTLPTDRDRCz4aWV/Lo08+rxyitvZm74vAmlhwV54BgYCOcfgqS47U+jUIwOwOydJkjg7wXorqLXiHAEc0xTuai0yGDxkppad3w+CrFnguXdlPaWSMxI4/goYsIP8AZa51MxpkozqUaADwAU/pn9li1y/iVdksOEAkaZj8UqspdQqLUC7McFBUjOzZZZZWyDVaolRin1GqNUYrkygrqtNCkPprqayKKbq6DZ1ZdAjq6SxqK3q6Orqy6Bd6BFk0VvV0dXVl0COgRYUVvV0ttnVj1XfHdkjoUbgoYs9QtI4StNSvcGmA7U6qi6BLbQJgAEnQBJJJjLglC8sL+zIbw1zTb7cTMyZV83ZJgp5lxfHGAD3Jmx7LmR0hgcBvHel3RJpmfJlKDiGwFr3XLTGjBEaa/HVds9zsGeEeufijyINjMk15Agoglaa2XcZMAEHdkqt91PAkty70ymmK4srxSTrKadFNPCkmsWhprE8wCNP6JTWJWBQAlrU60IaxOBqCaHKZTzSmWhONUEjwcn21VGaUtj4SsZE+kZTdppAhNCoVIObVWMUtUKO9qt32SddU0+yiIhWbhdpTOYmHsVrVsXNQ6lJMmI0V76aFJdTQnsihnq6lWG6HVXQ2ABqTu/FP9Ary47PhY4+8fRVSlSLUiE7ZZsZFxPHIAc4URmy75IJaANDmZ8FpyCkF0KvexqRn7Ls83GcZkCI3SpIuGnjDiBAHsCYJ5lWFSqu03KNzCgfQa5sYWwNBAhV9suEPMiG8YGqtg1Icc5UJtE0UQ2bhskyeWilXZceBwe6CRpyKtmuTkKdzIobdVQHApT2JshKSLaFxyAuhsoAQWhM1iIjiE9XZlkoZs73a5cFKArTYhORySqd3uOfx4q1Zd43kp004EBPuF2lHUspakhisrRQJMpupZCBI0TKQu0iBieoWfEYTtOzkp+jRIKGwSOMu+NVx1jy5qW2d6dhJuY1FUaZGqSFY1qUqKaaZMho4wSpdFMs4KQzIJWSjjwo9ZPkyma1NQiSDXfKhuYrI0MlH6NWJiNEE00KWaaE1kUOigrmwsIYAUxZqPazUqrXawdogeKpkyxI69yi1XSuPvOn7wSaVqY8w1wJ4JLQ1MbhO00o01ErXnTY4tJkjUAKW0uwSbLIOySC1V3+Ns4O+CVRv6mXBuYJyEj8Eu5E7GWLaaclASXHemFBxQ1iqXbSMkhgc6N+TR4Sk/wCYj7g/f/AJd6H2SLl9NLaMlQnamPaYPB+fkQra77e2szG2RnBB1BQpJuiHBrkeIXClkKBe16NoNBIJLjDRIEkZ6qW0lbISbdIlhdhZz/Mb3Zjo28jLj6hcN9VPfHgxvzS70P42aJzFxzAs2+/qo+uPGm35QnrBtE51RrHtEOIAcAWmTp2Tqo8kV2Hil6L2nShKLE4EKwrGw1BKotpL+dRe2m0taXNxYj3kQJy3b1VU7xNQdqpUceAcY+7kq3lSdFqxNqzXkJIpBZTC3eJ7wfmk9k5YW8so9JR5SfEawUs5S8KxxouGbWVRzBcweZyU+4LzqOq9G9+KQcicWGBPteCjzrdtYeF1aL57YTTzKfexIFJdBziAMlHcxTcCR0SAIfRIUvo0KbIom0wsj9IlYsbTcDhEmStjhWT+kCzg0mSAQHHfC5s34M6cP5oy123pNRsvxDhK091WgG1gAR2TosjY7BTDmmI8VqrnwttTA0agifBZ0X81/p3TXxfHo1uFeZbSvLbbUGLDLvejcvUoXl221ga+1vxGDlEiRoNF26n8Ucmm/JjV32sioMTyRzdKvbxtgxsy+s3QRvCytiucB7Yfn3FaK1WMAsL3FxBHqs59ncb0LldvZd+yfRONGQ7kPGRWz6Mn2eOUi7GYc5o71Kstd4eJe9wk5Hteiq7wsdXpS9uMZn2cwRPBcZRryPbPLCfLJZMlx2ayfJv7Rah0I0HZzIaGnTiSrHY14NF2Ez+kO+dwWYpU6jqQb0YbA1wAfErSbEUC2i8O16Tj+qE+m/d5+ijN+26+zRLJ/SJHQU598/wrWwsz9IECygn/AMg56h25aGVXBnJhfzR5/Yw4zD3tj3SQfJPUKzw5uKq85/XcQPFU1O8qzSZDHA6QQ30zT4vZ4IOEA9+L+yzJR47NJSpnot12/wDQ9ksMk6MLiPEFV9Mg2mnm6cbM4DY7Q8VEuu8QaebqpJ0HZaNObR6qLSztNOB/qMiXFxycOJI8lUu4h/I9PhdhKhELcMgwH0iEdKwf+v8AmPIrJ2WiH6nT3czu3Stp9I1LOm6ASGvjvbmsBQ2hAcQ9rm9xPoVm5o/NmlifwRNFm1h9Q7t8fCVpLge5ppglgzOZxH5BZd98U3aku5Fo9YKsrltYcR0bKTYMYjmZ1mBT+a5px5svjLho2F42/GIL2/ZaJ9XeihXA1vW2xiyxZkR9V24xx4JN5VnBsOqtHINj4ucPRV+zT/8ArKUFx7R1OUYSMgAG/NTDnKn/AGVtVjaPRC1cwp7CjCtuzKGMC5gUjCjCiyCPgQpGFcRYC1RbW3U+vSDWAEh0xyV6hJKKkqY8ZOLtHnFPZmtI/RuEK/uu46jazahAaG88zktRCFQtPFOy6Wok1Rxed7bki15R7LcvyF6Kqm9Nm6Vd2N2IOiJB+SfNBzjSEwzUJWzztznSDA8hPorO2Bxa0nlOf9lpG7FsB/7jz5KbT2apZYpfHE5eQXH+mm2dn6mJY2b2G/sj0ThCAF1aKM48lt7A2u4B5AD3CIJGRjUJT3kEHpBqMsx8kXvQBtNTID9I6cyN/JcfZhGRz/bcsmS5aNdNOmXrLVNLIeIa4/edAVpsRVltUcHNOZBOYPDTRUVCztFPtQcuJMfvFXuxNIjpTBDZaBlAMTMeabTr/oivO142jULPbbMmzaAgPEgicocFoVTbWuiyPI3YTl+0OK0cnMGcGJ1NHmdOjReRLCN/tOjyB+SdNlojUO8CfmU2y2DGZFKf1m4D4gjMp+taWH6tL/cw+jVl+jU28mhu662Bs4Ije6o75OKZNoa2qwNDcnNnCOBGp3eKjXZa2550B4mqZ5CAm7XVLnZl5Gf1ejH3s47iq75RKj2enoSaR7I7h6JS3DGMV9Idmx9EMUEB5GU7xzB8isNVuepuwHMGS/PKdQW8+K9F26suKmw6GXNmeI/osNQpVGujPLg8R5Ej0WbntZDSw/toh/4K+IgHkMI8ZMFTLvuJ+L2G/ae0+Yz9FLqNq6x4gtPoVIuuuQTjbVJnL2hlA/WHNUSstSJ1K6HhsSxsn6s6HjDG8OKXcFiay1sOKTJ/hPf8Spdd8tyYG5TLnNn4YyquwWjBaqcuk429lvMxnOZGucNCWL+aZFPYz0dCAhbZkghCEACEIQAIQhAAhCEACEIQAIQhAAhCEARbTdlKp7dNjuZaJ81GGzVnmeib5u/FWaErin2iVJr2Q6d0Um6U2eU+qltELqFKSXQNt9gqnakE2SrHAHScg4Eq2Qhq1QRdOzyCzjOcRDeET8lKqNDhGKTzbPjC9GtFx0HmXUqZPHAAfMJgbLWaZFID7b/+S4npn6Z2LUr6MjdjcA9p08Mmjmm7VSNR2Gm3E5xjsku8Z0A55Lc0riot0pt8ZPqVLpUWtENAaOAAHooWlftg9T9IVTbAA4ABKQhd5xGZ29aerNIgxUEyMs2uGa89a4h3s1QP1HYm+AnIeC9F25kWYHcHgmdND5LA0aXaBLnAcB8hnks7UL5mjp38B7p3xl08f/Mn1YUizWgn61pPIUiPiKQjzUsFgzxeg9Woo2UF0l7zJ4NH8q52joTLCo0lmVKqedSuY78Dn/yqJYyW1Wew0B7ThaJ0cJ3AfDxVnkAQMxA9p89+QIGvJQ7LRdUtFNjW4gHNc4AQA0OEl0ZaBQo3JCuVJno6EIW0ZAIQhAAhCEACEIQAIQhAAhCEACEIQAIQhAAhCEACEIQAIQhAAhCEACEIQAIQhACX0wQQQCDqCJB7wqivslZnf6eH9l7mfAGFcoUNJ9kptdGdfsPQP1qo+2D6tTrdj6XvVD9of8VeoSeKH0N5JfZWM2dogAFmKPeJOfcp9Gg1ohrQ0cAAE4hMoqPSIcm+2CEITCghCEACEI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13316" name="AutoShape 4" descr="data:image/jpeg;base64,/9j/4AAQSkZJRgABAQAAAQABAAD/2wCEAAkGBhQSEBUSEhQSFBUUFBQVFRQXEBUUGBUUFBQVFBQVFRQXHCYeFxkjGRQUHy8gIycpLCwsFR4xNTAqNSYrLCkBCQoKDgwOGg8PGikcHCQqKSwsKSkpKSwsLDApLSwsLCwsKSosKSksLCksKSwsLCwsLCwpKSkpLCkpLCkpLCksLP/AABEIAL8BCAMBIgACEQEDEQH/xAAbAAABBQEBAAAAAAAAAAAAAAAAAgMEBQYBB//EAEQQAAEDAQUEBwQGCAUFAAAAAAEAAhEDBAUSITEGQVFhExQicYGRsTJSocEHQoKi0fAjYnKSssLh8RUWQ5PSJDNTY3P/xAAaAQACAwEBAAAAAAAAAAAAAAAAAgEDBQQG/8QAKBEAAgIBBAICAQUBAQAAAAAAAAECEQMEEiExE0EiUTIUM1JhcSMF/9oADAMBAAIRAxEAPwDyOELsLi1jlBdQhSQCELqCLOICEoBSQAXQF0BKAUkAGpwBcATgCAOtCda1Ja1XmztiovfNY5AgBs5knlwUN0rJRVNan2MXtlDYKx1KTRgyGYAMZnu1Ua+Nk7PTp4WUWZDLsyf3tVR+oj9FviZ5GxikU2LT19kw7tM7M6NOU90qptl2OpOwu8NyujNS6KZRaNrshUxWIDfTe9p8TjB+98FEvRgJOS5sJUyr0+IY8eBLT/E1SrzpLC1cduVnodDLdiRkrTSP5lRKbo1I81Z2umqx7c1znU4ka8ag6WZMENIOekRlykFWuztPFjIz7P8AMFBvajNKm/g4sPcRiHxDvNP7NWoMqCYg5HuOqeEtrUvoonHdFx+y/FFQrVceN2Jup1HzCv8AqyV1fRbOWCyxpmJhyywysqLHcbhuPkthYaOBgHAAKl6AkxnnzK0DGZAcoWZmweKubNXBneW+KHCclUW+orKq+AqO3VFS+jpSKm1v3p+wUJIUSq3E4BXNhIptdVdoxpd3kaDxMDxSpW6RMmkrZl9tbRjtHRj2aLQz7R7T/iQPsoVbaSXOLnZlxJJ4kmSheixx2RUV6PM5J75OX2Yl5J19EhSa7I0381HIzTgcQlNpk6DxT9ppNGTJPEk8twUAR0LpYUqnSLjABPcJUkCQlALrqZGRCUApIOQlAIDUsBAA0JxoXGhPMagDQbH7LC2VCHVAxrYn3iTMATlGRzXod17AUKRgy8k6Hh3j1Sfox2dpdC2vq8lxGkGCWg8xrHeVv6VJpdPDJcGXK9zSZ0wgq5IdGl0YDQIaBAHAJm2Vp3K5q0RCrqlIBc9lphr7tNfpQKbCQ0iIbI7yqK87cauT24Xg5+mnkvS3uA3AqlvO5adUzhhx3j8F0wyJdoplFsyuy9fo7Szg6WH7eQ+9h8lorypwYPNLsGy1MGTM7uCsL2s858R/dcmtqTUkaP8A5z23BmHttJU9oZBWivOnAMLP2o5rgNViqtLHZqo90CoPsnP4Eqosb4cFf3Y3FLdzmPb5tI+azVAqV0V+z0y4qvSUhxGSs+rLKbIXhheGk5OyK33V1p6XJcKfoxtZi2z3L2VlGz9oKZUcuMPanySatSASuTPk3ys79Pi2QSGrRVyVDbamqkW61Sd47lU2msZgiRxH4KizpaoXY6cmSpN/VMNNtIfW7bu4eyPOT4BLuqHEcN+W4aqFeNTpHudxOXIaAeQC7NHj3T3P0Z2uy7Ybfsz9amuKVaWIWwYx5++mdCkCmpZpoFFAw0w5QtbcGzVJ9F1So/MRvyE6eKzLaWak07S4CATHD+iWSb6GT+zS3bsY20l5xBgYcIbAM8CO/itfdGwdGyxiYXl8drv4nhyVV9H1lkkv0jF7X1m6d69HsVuDgQWke7I17lyZJyTo6IpdnlG0uwFpqWotoU5pGC1xIAEjP4p6x/QxWy6So0Scw2ZA8RqvZKIETkpIb3JPPJKkHjjZgLF9FdkpswlheTEueZOXCIACqb++i6i8YqINI8s2nvH4L1d1BRLRZ0qyyu7GcUeCW7Y0MlrXhz2gktngqyzXVjIAIB58V7LfGz2NriyA4/WgTosldGwzi4mtMkkZH4rqhm45ZRLHzwIuTaA2QU2PaWloLZafaBJMx4r1G4raKrA8EkHP+iy7djqOWMOMCNdeeS0t3htNgYwYWgQBwC58jjLrstimuyxrVFEeyUvFKUqRyDUs6YNmVpgXOgTWQVzaMJu20ppnl6FWpsybfZ8iOSWa3RaLMUtk0zzi9aZzAA81mLTQdwC3l7UcyIWXtrFwG4uSqsNVzXCRlvzVVe9jNGsWicJhzP2Xc+RkeCtpgo2haH0Gu30z9x2o84PmhdiTRHuepDgZK9ZoXoypQbhMuIAI4RqfzxXjVi4r0fZmnFAOO/PwTxk4t0JPHGaV+i8qPGiiWqtwTda1ZqLWrSlbJXBEtGZ5qE+jJyUl7pKmWGxyQlGYmjQLKZ/Wy/H881Bq0le25ucDRogfM+aq6zFt6eGyCR57VZPJkb9FJaqaFJtDELqOYwfQI6FWPV0dAosYrugSm0c1P6BdFFFkml2VtOB1PFiDQZJ0kDMwr3aLackfo3gB2m8jyPgsK2s7eSd2p05cF2Se4Klwt2WKVKj0/Zu85pCXlztTJz5K6sluLnZk5H85Lx+wW99I9kmDzWzu283uDYcSYz7yqJ465HjKz0ujVBCTUGSjWKqMA35QSOKfbXGi5y0iPoJsWJqsejCQ+mpsggvYOCbDTKmFi5hUgKpMySik4clFdVgoAmNcl9KFHZXG9dDAcwigJWSi16gCTUqYVX2i0TKlIhsg39Yp7YGR9Virxor0VtVrqeB2/wDIKyl62DCSFy5obXZraTLvjXtGFtQgqDarbLHN4gj4K2vujhHiJ7pzVxclwUiWk06WoPbbj35zJOS5rRflltMLd9qjIr1O7hFkpO402nzCc2jumnTpgAUGyAcLLO1uXeGBP3Dhq2RoOrDgI0yBy+BUyl9C4sqfDKwTMvyB0z8iUxamEaHJXN62KMvJVWAjL1VnA0lfKG7PRJV3doyJ4eqgWdjo4d3Hd8Vd0bNgYG8Bn371bgxqU/8ADl1M3jx/2+iDXCrq7FbVmqDVYtZMw6KmtTQpNamhNYtGT6uu9XVl1dHV1FjlZ1dd6urLq6OgUWBW9XShQVh0C71dFgV4oK1um2mmYABkjfom+rpTaKHyHR6NdNrlnZcDijSCAd6nuDg7y/IWN2eLg4dvCNwy17lrrTXhuIg5QJXJJUzoTtFrTKUQoVgtWJsyi03g1uphVUybJLgo1WuBzVZa78GrUl97A054+MJ9rItFsbW0jIqPUdlI0lZ51oceAB15q0oW4ARO7yTbaI3C7Xbmgc4yTdC35ET48Cq+1Whr8piCorSQVYocCORMfeb5ImR3LgrSmIlOsanpCWx2mU9Xs+NvMBNsapNIqvLBTjtLcOV4pqSMPtDdBc0xmpVz0CGs7NUkCcpcNeBBWwNhY45hTLPTDRDRCz4aWV/Lo08+rxyitvZm74vAmlhwV54BgYCOcfgqS47U+jUIwOwOydJkjg7wXorqLXiHAEc0xTuai0yGDxkppad3w+CrFnguXdlPaWSMxI4/goYsIP8AZa51MxpkozqUaADwAU/pn9li1y/iVdksOEAkaZj8UqspdQqLUC7McFBUjOzZZZZWyDVaolRin1GqNUYrkygrqtNCkPprqayKKbq6DZ1ZdAjq6SxqK3q6Orqy6Bd6BFk0VvV0dXVl0COgRYUVvV0ttnVj1XfHdkjoUbgoYs9QtI4StNSvcGmA7U6qi6BLbQJgAEnQBJJJjLglC8sL+zIbw1zTb7cTMyZV83ZJgp5lxfHGAD3Jmx7LmR0hgcBvHel3RJpmfJlKDiGwFr3XLTGjBEaa/HVds9zsGeEeufijyINjMk15Agoglaa2XcZMAEHdkqt91PAkty70ymmK4srxSTrKadFNPCkmsWhprE8wCNP6JTWJWBQAlrU60IaxOBqCaHKZTzSmWhONUEjwcn21VGaUtj4SsZE+kZTdppAhNCoVIObVWMUtUKO9qt32SddU0+yiIhWbhdpTOYmHsVrVsXNQ6lJMmI0V76aFJdTQnsihnq6lWG6HVXQ2ABqTu/FP9Ary47PhY4+8fRVSlSLUiE7ZZsZFxPHIAc4URmy75IJaANDmZ8FpyCkF0KvexqRn7Ls83GcZkCI3SpIuGnjDiBAHsCYJ5lWFSqu03KNzCgfQa5sYWwNBAhV9suEPMiG8YGqtg1Icc5UJtE0UQ2bhskyeWilXZceBwe6CRpyKtmuTkKdzIobdVQHApT2JshKSLaFxyAuhsoAQWhM1iIjiE9XZlkoZs73a5cFKArTYhORySqd3uOfx4q1Zd43kp004EBPuF2lHUspakhisrRQJMpupZCBI0TKQu0iBieoWfEYTtOzkp+jRIKGwSOMu+NVx1jy5qW2d6dhJuY1FUaZGqSFY1qUqKaaZMho4wSpdFMs4KQzIJWSjjwo9ZPkyma1NQiSDXfKhuYrI0MlH6NWJiNEE00KWaaE1kUOigrmwsIYAUxZqPazUqrXawdogeKpkyxI69yi1XSuPvOn7wSaVqY8w1wJ4JLQ1MbhO00o01ErXnTY4tJkjUAKW0uwSbLIOySC1V3+Ns4O+CVRv6mXBuYJyEj8Eu5E7GWLaaclASXHemFBxQ1iqXbSMkhgc6N+TR4Sk/wCYj7g/f/AJd6H2SLl9NLaMlQnamPaYPB+fkQra77e2szG2RnBB1BQpJuiHBrkeIXClkKBe16NoNBIJLjDRIEkZ6qW0lbISbdIlhdhZz/Mb3Zjo28jLj6hcN9VPfHgxvzS70P42aJzFxzAs2+/qo+uPGm35QnrBtE51RrHtEOIAcAWmTp2Tqo8kV2Hil6L2nShKLE4EKwrGw1BKotpL+dRe2m0taXNxYj3kQJy3b1VU7xNQdqpUceAcY+7kq3lSdFqxNqzXkJIpBZTC3eJ7wfmk9k5YW8so9JR5SfEawUs5S8KxxouGbWVRzBcweZyU+4LzqOq9G9+KQcicWGBPteCjzrdtYeF1aL57YTTzKfexIFJdBziAMlHcxTcCR0SAIfRIUvo0KbIom0wsj9IlYsbTcDhEmStjhWT+kCzg0mSAQHHfC5s34M6cP5oy123pNRsvxDhK091WgG1gAR2TosjY7BTDmmI8VqrnwttTA0agifBZ0X81/p3TXxfHo1uFeZbSvLbbUGLDLvejcvUoXl221ga+1vxGDlEiRoNF26n8Ucmm/JjV32sioMTyRzdKvbxtgxsy+s3QRvCytiucB7Yfn3FaK1WMAsL3FxBHqs59ncb0LldvZd+yfRONGQ7kPGRWz6Mn2eOUi7GYc5o71Kstd4eJe9wk5Hteiq7wsdXpS9uMZn2cwRPBcZRryPbPLCfLJZMlx2ayfJv7Rah0I0HZzIaGnTiSrHY14NF2Ez+kO+dwWYpU6jqQb0YbA1wAfErSbEUC2i8O16Tj+qE+m/d5+ijN+26+zRLJ/SJHQU598/wrWwsz9IECygn/AMg56h25aGVXBnJhfzR5/Yw4zD3tj3SQfJPUKzw5uKq85/XcQPFU1O8qzSZDHA6QQ30zT4vZ4IOEA9+L+yzJR47NJSpnot12/wDQ9ksMk6MLiPEFV9Mg2mnm6cbM4DY7Q8VEuu8QaebqpJ0HZaNObR6qLSztNOB/qMiXFxycOJI8lUu4h/I9PhdhKhELcMgwH0iEdKwf+v8AmPIrJ2WiH6nT3czu3Stp9I1LOm6ASGvjvbmsBQ2hAcQ9rm9xPoVm5o/NmlifwRNFm1h9Q7t8fCVpLge5ppglgzOZxH5BZd98U3aku5Fo9YKsrltYcR0bKTYMYjmZ1mBT+a5px5svjLho2F42/GIL2/ZaJ9XeihXA1vW2xiyxZkR9V24xx4JN5VnBsOqtHINj4ucPRV+zT/8ArKUFx7R1OUYSMgAG/NTDnKn/AGVtVjaPRC1cwp7CjCtuzKGMC5gUjCjCiyCPgQpGFcRYC1RbW3U+vSDWAEh0xyV6hJKKkqY8ZOLtHnFPZmtI/RuEK/uu46jazahAaG88zktRCFQtPFOy6Wok1Rxed7bki15R7LcvyF6Kqm9Nm6Vd2N2IOiJB+SfNBzjSEwzUJWzztznSDA8hPorO2Bxa0nlOf9lpG7FsB/7jz5KbT2apZYpfHE5eQXH+mm2dn6mJY2b2G/sj0ThCAF1aKM48lt7A2u4B5AD3CIJGRjUJT3kEHpBqMsx8kXvQBtNTID9I6cyN/JcfZhGRz/bcsmS5aNdNOmXrLVNLIeIa4/edAVpsRVltUcHNOZBOYPDTRUVCztFPtQcuJMfvFXuxNIjpTBDZaBlAMTMeabTr/oivO142jULPbbMmzaAgPEgicocFoVTbWuiyPI3YTl+0OK0cnMGcGJ1NHmdOjReRLCN/tOjyB+SdNlojUO8CfmU2y2DGZFKf1m4D4gjMp+taWH6tL/cw+jVl+jU28mhu662Bs4Ije6o75OKZNoa2qwNDcnNnCOBGp3eKjXZa2550B4mqZ5CAm7XVLnZl5Gf1ejH3s47iq75RKj2enoSaR7I7h6JS3DGMV9Idmx9EMUEB5GU7xzB8isNVuepuwHMGS/PKdQW8+K9F26suKmw6GXNmeI/osNQpVGujPLg8R5Ej0WbntZDSw/toh/4K+IgHkMI8ZMFTLvuJ+L2G/ae0+Yz9FLqNq6x4gtPoVIuuuQTjbVJnL2hlA/WHNUSstSJ1K6HhsSxsn6s6HjDG8OKXcFiay1sOKTJ/hPf8Spdd8tyYG5TLnNn4YyquwWjBaqcuk429lvMxnOZGucNCWL+aZFPYz0dCAhbZkghCEACEIQAIQhAAhCEACEIQAIQhAAhCEARbTdlKp7dNjuZaJ81GGzVnmeib5u/FWaErin2iVJr2Q6d0Um6U2eU+qltELqFKSXQNt9gqnakE2SrHAHScg4Eq2Qhq1QRdOzyCzjOcRDeET8lKqNDhGKTzbPjC9GtFx0HmXUqZPHAAfMJgbLWaZFID7b/+S4npn6Z2LUr6MjdjcA9p08Mmjmm7VSNR2Gm3E5xjsku8Z0A55Lc0riot0pt8ZPqVLpUWtENAaOAAHooWlftg9T9IVTbAA4ABKQhd5xGZ29aerNIgxUEyMs2uGa89a4h3s1QP1HYm+AnIeC9F25kWYHcHgmdND5LA0aXaBLnAcB8hnks7UL5mjp38B7p3xl08f/Mn1YUizWgn61pPIUiPiKQjzUsFgzxeg9Woo2UF0l7zJ4NH8q52joTLCo0lmVKqedSuY78Dn/yqJYyW1Wew0B7ThaJ0cJ3AfDxVnkAQMxA9p89+QIGvJQ7LRdUtFNjW4gHNc4AQA0OEl0ZaBQo3JCuVJno6EIW0ZAIQhAAhCEACEIQAIQhAAhCEACEIQAIQhAAhCEACEIQAIQhAAhCEACEIQAIQhACX0wQQQCDqCJB7wqivslZnf6eH9l7mfAGFcoUNJ9kptdGdfsPQP1qo+2D6tTrdj6XvVD9of8VeoSeKH0N5JfZWM2dogAFmKPeJOfcp9Gg1ohrQ0cAAE4hMoqPSIcm+2CEITCghCEACEI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13318" name="AutoShape 6" descr="data:image/jpeg;base64,/9j/4AAQSkZJRgABAQAAAQABAAD/2wCEAAkGBhQSEBUSEhQSFBUUFBQVFRQXEBUUGBUUFBQVFBQVFRQXHCYeFxkjGRQUHy8gIycpLCwsFR4xNTAqNSYrLCkBCQoKDgwOGg8PGikcHCQqKSwsKSkpKSwsLDApLSwsLCwsKSosKSksLCksKSwsLCwsLCwpKSkpLCkpLCkpLCksLP/AABEIAL8BCAMBIgACEQEDEQH/xAAbAAABBQEBAAAAAAAAAAAAAAAAAgMEBQYBB//EAEQQAAEDAQUEBwQGCAUFAAAAAAEAAhEDBAUSITEGQVFhExQicYGRsTJSocEHQoKi0fAjYnKSssLh8RUWQ5PSJDNTY3P/xAAaAQACAwEBAAAAAAAAAAAAAAAAAgEDBQQG/8QAKBEAAgIBBAICAQUBAQAAAAAAAAECEQMEEiExE0EiUTIUM1JhcSMF/9oADAMBAAIRAxEAPwDyOELsLi1jlBdQhSQCELqCLOICEoBSQAXQF0BKAUkAGpwBcATgCAOtCda1Ja1XmztiovfNY5AgBs5knlwUN0rJRVNan2MXtlDYKx1KTRgyGYAMZnu1Ua+Nk7PTp4WUWZDLsyf3tVR+oj9FviZ5GxikU2LT19kw7tM7M6NOU90qptl2OpOwu8NyujNS6KZRaNrshUxWIDfTe9p8TjB+98FEvRgJOS5sJUyr0+IY8eBLT/E1SrzpLC1cduVnodDLdiRkrTSP5lRKbo1I81Z2umqx7c1znU4ka8ag6WZMENIOekRlykFWuztPFjIz7P8AMFBvajNKm/g4sPcRiHxDvNP7NWoMqCYg5HuOqeEtrUvoonHdFx+y/FFQrVceN2Jup1HzCv8AqyV1fRbOWCyxpmJhyywysqLHcbhuPkthYaOBgHAAKl6AkxnnzK0DGZAcoWZmweKubNXBneW+KHCclUW+orKq+AqO3VFS+jpSKm1v3p+wUJIUSq3E4BXNhIptdVdoxpd3kaDxMDxSpW6RMmkrZl9tbRjtHRj2aLQz7R7T/iQPsoVbaSXOLnZlxJJ4kmSheixx2RUV6PM5J75OX2Yl5J19EhSa7I0381HIzTgcQlNpk6DxT9ppNGTJPEk8twUAR0LpYUqnSLjABPcJUkCQlALrqZGRCUApIOQlAIDUsBAA0JxoXGhPMagDQbH7LC2VCHVAxrYn3iTMATlGRzXod17AUKRgy8k6Hh3j1Sfox2dpdC2vq8lxGkGCWg8xrHeVv6VJpdPDJcGXK9zSZ0wgq5IdGl0YDQIaBAHAJm2Vp3K5q0RCrqlIBc9lphr7tNfpQKbCQ0iIbI7yqK87cauT24Xg5+mnkvS3uA3AqlvO5adUzhhx3j8F0wyJdoplFsyuy9fo7Szg6WH7eQ+9h8lorypwYPNLsGy1MGTM7uCsL2s858R/dcmtqTUkaP8A5z23BmHttJU9oZBWivOnAMLP2o5rgNViqtLHZqo90CoPsnP4Eqosb4cFf3Y3FLdzmPb5tI+azVAqV0V+z0y4qvSUhxGSs+rLKbIXhheGk5OyK33V1p6XJcKfoxtZi2z3L2VlGz9oKZUcuMPanySatSASuTPk3ys79Pi2QSGrRVyVDbamqkW61Sd47lU2msZgiRxH4KizpaoXY6cmSpN/VMNNtIfW7bu4eyPOT4BLuqHEcN+W4aqFeNTpHudxOXIaAeQC7NHj3T3P0Z2uy7Ybfsz9amuKVaWIWwYx5++mdCkCmpZpoFFAw0w5QtbcGzVJ9F1So/MRvyE6eKzLaWak07S4CATHD+iWSb6GT+zS3bsY20l5xBgYcIbAM8CO/itfdGwdGyxiYXl8drv4nhyVV9H1lkkv0jF7X1m6d69HsVuDgQWke7I17lyZJyTo6IpdnlG0uwFpqWotoU5pGC1xIAEjP4p6x/QxWy6So0Scw2ZA8RqvZKIETkpIb3JPPJKkHjjZgLF9FdkpswlheTEueZOXCIACqb++i6i8YqINI8s2nvH4L1d1BRLRZ0qyyu7GcUeCW7Y0MlrXhz2gktngqyzXVjIAIB58V7LfGz2NriyA4/WgTosldGwzi4mtMkkZH4rqhm45ZRLHzwIuTaA2QU2PaWloLZafaBJMx4r1G4raKrA8EkHP+iy7djqOWMOMCNdeeS0t3htNgYwYWgQBwC58jjLrstimuyxrVFEeyUvFKUqRyDUs6YNmVpgXOgTWQVzaMJu20ppnl6FWpsybfZ8iOSWa3RaLMUtk0zzi9aZzAA81mLTQdwC3l7UcyIWXtrFwG4uSqsNVzXCRlvzVVe9jNGsWicJhzP2Xc+RkeCtpgo2haH0Gu30z9x2o84PmhdiTRHuepDgZK9ZoXoypQbhMuIAI4RqfzxXjVi4r0fZmnFAOO/PwTxk4t0JPHGaV+i8qPGiiWqtwTda1ZqLWrSlbJXBEtGZ5qE+jJyUl7pKmWGxyQlGYmjQLKZ/Wy/H881Bq0le25ucDRogfM+aq6zFt6eGyCR57VZPJkb9FJaqaFJtDELqOYwfQI6FWPV0dAosYrugSm0c1P6BdFFFkml2VtOB1PFiDQZJ0kDMwr3aLackfo3gB2m8jyPgsK2s7eSd2p05cF2Se4Klwt2WKVKj0/Zu85pCXlztTJz5K6sluLnZk5H85Lx+wW99I9kmDzWzu283uDYcSYz7yqJ465HjKz0ujVBCTUGSjWKqMA35QSOKfbXGi5y0iPoJsWJqsejCQ+mpsggvYOCbDTKmFi5hUgKpMySik4clFdVgoAmNcl9KFHZXG9dDAcwigJWSi16gCTUqYVX2i0TKlIhsg39Yp7YGR9Virxor0VtVrqeB2/wDIKyl62DCSFy5obXZraTLvjXtGFtQgqDarbLHN4gj4K2vujhHiJ7pzVxclwUiWk06WoPbbj35zJOS5rRflltMLd9qjIr1O7hFkpO402nzCc2jumnTpgAUGyAcLLO1uXeGBP3Dhq2RoOrDgI0yBy+BUyl9C4sqfDKwTMvyB0z8iUxamEaHJXN62KMvJVWAjL1VnA0lfKG7PRJV3doyJ4eqgWdjo4d3Hd8Vd0bNgYG8Bn371bgxqU/8ADl1M3jx/2+iDXCrq7FbVmqDVYtZMw6KmtTQpNamhNYtGT6uu9XVl1dHV1FjlZ1dd6urLq6OgUWBW9XShQVh0C71dFgV4oK1um2mmYABkjfom+rpTaKHyHR6NdNrlnZcDijSCAd6nuDg7y/IWN2eLg4dvCNwy17lrrTXhuIg5QJXJJUzoTtFrTKUQoVgtWJsyi03g1uphVUybJLgo1WuBzVZa78GrUl97A054+MJ9rItFsbW0jIqPUdlI0lZ51oceAB15q0oW4ARO7yTbaI3C7Xbmgc4yTdC35ET48Cq+1Whr8piCorSQVYocCORMfeb5ImR3LgrSmIlOsanpCWx2mU9Xs+NvMBNsapNIqvLBTjtLcOV4pqSMPtDdBc0xmpVz0CGs7NUkCcpcNeBBWwNhY45hTLPTDRDRCz4aWV/Lo08+rxyitvZm74vAmlhwV54BgYCOcfgqS47U+jUIwOwOydJkjg7wXorqLXiHAEc0xTuai0yGDxkppad3w+CrFnguXdlPaWSMxI4/goYsIP8AZa51MxpkozqUaADwAU/pn9li1y/iVdksOEAkaZj8UqspdQqLUC7McFBUjOzZZZZWyDVaolRin1GqNUYrkygrqtNCkPprqayKKbq6DZ1ZdAjq6SxqK3q6Orqy6Bd6BFk0VvV0dXVl0COgRYUVvV0ttnVj1XfHdkjoUbgoYs9QtI4StNSvcGmA7U6qi6BLbQJgAEnQBJJJjLglC8sL+zIbw1zTb7cTMyZV83ZJgp5lxfHGAD3Jmx7LmR0hgcBvHel3RJpmfJlKDiGwFr3XLTGjBEaa/HVds9zsGeEeufijyINjMk15Agoglaa2XcZMAEHdkqt91PAkty70ymmK4srxSTrKadFNPCkmsWhprE8wCNP6JTWJWBQAlrU60IaxOBqCaHKZTzSmWhONUEjwcn21VGaUtj4SsZE+kZTdppAhNCoVIObVWMUtUKO9qt32SddU0+yiIhWbhdpTOYmHsVrVsXNQ6lJMmI0V76aFJdTQnsihnq6lWG6HVXQ2ABqTu/FP9Ary47PhY4+8fRVSlSLUiE7ZZsZFxPHIAc4URmy75IJaANDmZ8FpyCkF0KvexqRn7Ls83GcZkCI3SpIuGnjDiBAHsCYJ5lWFSqu03KNzCgfQa5sYWwNBAhV9suEPMiG8YGqtg1Icc5UJtE0UQ2bhskyeWilXZceBwe6CRpyKtmuTkKdzIobdVQHApT2JshKSLaFxyAuhsoAQWhM1iIjiE9XZlkoZs73a5cFKArTYhORySqd3uOfx4q1Zd43kp004EBPuF2lHUspakhisrRQJMpupZCBI0TKQu0iBieoWfEYTtOzkp+jRIKGwSOMu+NVx1jy5qW2d6dhJuY1FUaZGqSFY1qUqKaaZMho4wSpdFMs4KQzIJWSjjwo9ZPkyma1NQiSDXfKhuYrI0MlH6NWJiNEE00KWaaE1kUOigrmwsIYAUxZqPazUqrXawdogeKpkyxI69yi1XSuPvOn7wSaVqY8w1wJ4JLQ1MbhO00o01ErXnTY4tJkjUAKW0uwSbLIOySC1V3+Ns4O+CVRv6mXBuYJyEj8Eu5E7GWLaaclASXHemFBxQ1iqXbSMkhgc6N+TR4Sk/wCYj7g/f/AJd6H2SLl9NLaMlQnamPaYPB+fkQra77e2szG2RnBB1BQpJuiHBrkeIXClkKBe16NoNBIJLjDRIEkZ6qW0lbISbdIlhdhZz/Mb3Zjo28jLj6hcN9VPfHgxvzS70P42aJzFxzAs2+/qo+uPGm35QnrBtE51RrHtEOIAcAWmTp2Tqo8kV2Hil6L2nShKLE4EKwrGw1BKotpL+dRe2m0taXNxYj3kQJy3b1VU7xNQdqpUceAcY+7kq3lSdFqxNqzXkJIpBZTC3eJ7wfmk9k5YW8so9JR5SfEawUs5S8KxxouGbWVRzBcweZyU+4LzqOq9G9+KQcicWGBPteCjzrdtYeF1aL57YTTzKfexIFJdBziAMlHcxTcCR0SAIfRIUvo0KbIom0wsj9IlYsbTcDhEmStjhWT+kCzg0mSAQHHfC5s34M6cP5oy123pNRsvxDhK091WgG1gAR2TosjY7BTDmmI8VqrnwttTA0agifBZ0X81/p3TXxfHo1uFeZbSvLbbUGLDLvejcvUoXl221ga+1vxGDlEiRoNF26n8Ucmm/JjV32sioMTyRzdKvbxtgxsy+s3QRvCytiucB7Yfn3FaK1WMAsL3FxBHqs59ncb0LldvZd+yfRONGQ7kPGRWz6Mn2eOUi7GYc5o71Kstd4eJe9wk5Hteiq7wsdXpS9uMZn2cwRPBcZRryPbPLCfLJZMlx2ayfJv7Rah0I0HZzIaGnTiSrHY14NF2Ez+kO+dwWYpU6jqQb0YbA1wAfErSbEUC2i8O16Tj+qE+m/d5+ijN+26+zRLJ/SJHQU598/wrWwsz9IECygn/AMg56h25aGVXBnJhfzR5/Yw4zD3tj3SQfJPUKzw5uKq85/XcQPFU1O8qzSZDHA6QQ30zT4vZ4IOEA9+L+yzJR47NJSpnot12/wDQ9ksMk6MLiPEFV9Mg2mnm6cbM4DY7Q8VEuu8QaebqpJ0HZaNObR6qLSztNOB/qMiXFxycOJI8lUu4h/I9PhdhKhELcMgwH0iEdKwf+v8AmPIrJ2WiH6nT3czu3Stp9I1LOm6ASGvjvbmsBQ2hAcQ9rm9xPoVm5o/NmlifwRNFm1h9Q7t8fCVpLge5ppglgzOZxH5BZd98U3aku5Fo9YKsrltYcR0bKTYMYjmZ1mBT+a5px5svjLho2F42/GIL2/ZaJ9XeihXA1vW2xiyxZkR9V24xx4JN5VnBsOqtHINj4ucPRV+zT/8ArKUFx7R1OUYSMgAG/NTDnKn/AGVtVjaPRC1cwp7CjCtuzKGMC5gUjCjCiyCPgQpGFcRYC1RbW3U+vSDWAEh0xyV6hJKKkqY8ZOLtHnFPZmtI/RuEK/uu46jazahAaG88zktRCFQtPFOy6Wok1Rxed7bki15R7LcvyF6Kqm9Nm6Vd2N2IOiJB+SfNBzjSEwzUJWzztznSDA8hPorO2Bxa0nlOf9lpG7FsB/7jz5KbT2apZYpfHE5eQXH+mm2dn6mJY2b2G/sj0ThCAF1aKM48lt7A2u4B5AD3CIJGRjUJT3kEHpBqMsx8kXvQBtNTID9I6cyN/JcfZhGRz/bcsmS5aNdNOmXrLVNLIeIa4/edAVpsRVltUcHNOZBOYPDTRUVCztFPtQcuJMfvFXuxNIjpTBDZaBlAMTMeabTr/oivO142jULPbbMmzaAgPEgicocFoVTbWuiyPI3YTl+0OK0cnMGcGJ1NHmdOjReRLCN/tOjyB+SdNlojUO8CfmU2y2DGZFKf1m4D4gjMp+taWH6tL/cw+jVl+jU28mhu662Bs4Ije6o75OKZNoa2qwNDcnNnCOBGp3eKjXZa2550B4mqZ5CAm7XVLnZl5Gf1ejH3s47iq75RKj2enoSaR7I7h6JS3DGMV9Idmx9EMUEB5GU7xzB8isNVuepuwHMGS/PKdQW8+K9F26suKmw6GXNmeI/osNQpVGujPLg8R5Ej0WbntZDSw/toh/4K+IgHkMI8ZMFTLvuJ+L2G/ae0+Yz9FLqNq6x4gtPoVIuuuQTjbVJnL2hlA/WHNUSstSJ1K6HhsSxsn6s6HjDG8OKXcFiay1sOKTJ/hPf8Spdd8tyYG5TLnNn4YyquwWjBaqcuk429lvMxnOZGucNCWL+aZFPYz0dCAhbZkghCEACEIQAIQhAAhCEACEIQAIQhAAhCEARbTdlKp7dNjuZaJ81GGzVnmeib5u/FWaErin2iVJr2Q6d0Um6U2eU+qltELqFKSXQNt9gqnakE2SrHAHScg4Eq2Qhq1QRdOzyCzjOcRDeET8lKqNDhGKTzbPjC9GtFx0HmXUqZPHAAfMJgbLWaZFID7b/+S4npn6Z2LUr6MjdjcA9p08Mmjmm7VSNR2Gm3E5xjsku8Z0A55Lc0riot0pt8ZPqVLpUWtENAaOAAHooWlftg9T9IVTbAA4ABKQhd5xGZ29aerNIgxUEyMs2uGa89a4h3s1QP1HYm+AnIeC9F25kWYHcHgmdND5LA0aXaBLnAcB8hnks7UL5mjp38B7p3xl08f/Mn1YUizWgn61pPIUiPiKQjzUsFgzxeg9Woo2UF0l7zJ4NH8q52joTLCo0lmVKqedSuY78Dn/yqJYyW1Wew0B7ThaJ0cJ3AfDxVnkAQMxA9p89+QIGvJQ7LRdUtFNjW4gHNc4AQA0OEl0ZaBQo3JCuVJno6EIW0ZAIQhAAhCEACEIQAIQhAAhCEACEIQAIQhAAhCEACEIQAIQhAAhCEACEIQAIQhACX0wQQQCDqCJB7wqivslZnf6eH9l7mfAGFcoUNJ9kptdGdfsPQP1qo+2D6tTrdj6XvVD9of8VeoSeKH0N5JfZWM2dogAFmKPeJOfcp9Gg1ohrQ0cAAE4hMoqPSIcm+2CEITCghCEACEI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13320" name="AutoShape 8" descr="data:image/jpeg;base64,/9j/4AAQSkZJRgABAQAAAQABAAD/2wCEAAkGBhQSEBUSEhQSFBUUFBQVFRQXEBUUGBUUFBQVFBQVFRQXHCYeFxkjGRQUHy8gIycpLCwsFR4xNTAqNSYrLCkBCQoKDgwOGg8PGikcHCQqKSwsKSkpKSwsLDApLSwsLCwsKSosKSksLCksKSwsLCwsLCwpKSkpLCkpLCkpLCksLP/AABEIAL8BCAMBIgACEQEDEQH/xAAbAAABBQEBAAAAAAAAAAAAAAAAAgMEBQYBB//EAEQQAAEDAQUEBwQGCAUFAAAAAAEAAhEDBAUSITEGQVFhExQicYGRsTJSocEHQoKi0fAjYnKSssLh8RUWQ5PSJDNTY3P/xAAaAQACAwEBAAAAAAAAAAAAAAAAAgEDBQQG/8QAKBEAAgIBBAICAQUBAQAAAAAAAAECEQMEEiExE0EiUTIUM1JhcSMF/9oADAMBAAIRAxEAPwDyOELsLi1jlBdQhSQCELqCLOICEoBSQAXQF0BKAUkAGpwBcATgCAOtCda1Ja1XmztiovfNY5AgBs5knlwUN0rJRVNan2MXtlDYKx1KTRgyGYAMZnu1Ua+Nk7PTp4WUWZDLsyf3tVR+oj9FviZ5GxikU2LT19kw7tM7M6NOU90qptl2OpOwu8NyujNS6KZRaNrshUxWIDfTe9p8TjB+98FEvRgJOS5sJUyr0+IY8eBLT/E1SrzpLC1cduVnodDLdiRkrTSP5lRKbo1I81Z2umqx7c1znU4ka8ag6WZMENIOekRlykFWuztPFjIz7P8AMFBvajNKm/g4sPcRiHxDvNP7NWoMqCYg5HuOqeEtrUvoonHdFx+y/FFQrVceN2Jup1HzCv8AqyV1fRbOWCyxpmJhyywysqLHcbhuPkthYaOBgHAAKl6AkxnnzK0DGZAcoWZmweKubNXBneW+KHCclUW+orKq+AqO3VFS+jpSKm1v3p+wUJIUSq3E4BXNhIptdVdoxpd3kaDxMDxSpW6RMmkrZl9tbRjtHRj2aLQz7R7T/iQPsoVbaSXOLnZlxJJ4kmSheixx2RUV6PM5J75OX2Yl5J19EhSa7I0381HIzTgcQlNpk6DxT9ppNGTJPEk8twUAR0LpYUqnSLjABPcJUkCQlALrqZGRCUApIOQlAIDUsBAA0JxoXGhPMagDQbH7LC2VCHVAxrYn3iTMATlGRzXod17AUKRgy8k6Hh3j1Sfox2dpdC2vq8lxGkGCWg8xrHeVv6VJpdPDJcGXK9zSZ0wgq5IdGl0YDQIaBAHAJm2Vp3K5q0RCrqlIBc9lphr7tNfpQKbCQ0iIbI7yqK87cauT24Xg5+mnkvS3uA3AqlvO5adUzhhx3j8F0wyJdoplFsyuy9fo7Szg6WH7eQ+9h8lorypwYPNLsGy1MGTM7uCsL2s858R/dcmtqTUkaP8A5z23BmHttJU9oZBWivOnAMLP2o5rgNViqtLHZqo90CoPsnP4Eqosb4cFf3Y3FLdzmPb5tI+azVAqV0V+z0y4qvSUhxGSs+rLKbIXhheGk5OyK33V1p6XJcKfoxtZi2z3L2VlGz9oKZUcuMPanySatSASuTPk3ys79Pi2QSGrRVyVDbamqkW61Sd47lU2msZgiRxH4KizpaoXY6cmSpN/VMNNtIfW7bu4eyPOT4BLuqHEcN+W4aqFeNTpHudxOXIaAeQC7NHj3T3P0Z2uy7Ybfsz9amuKVaWIWwYx5++mdCkCmpZpoFFAw0w5QtbcGzVJ9F1So/MRvyE6eKzLaWak07S4CATHD+iWSb6GT+zS3bsY20l5xBgYcIbAM8CO/itfdGwdGyxiYXl8drv4nhyVV9H1lkkv0jF7X1m6d69HsVuDgQWke7I17lyZJyTo6IpdnlG0uwFpqWotoU5pGC1xIAEjP4p6x/QxWy6So0Scw2ZA8RqvZKIETkpIb3JPPJKkHjjZgLF9FdkpswlheTEueZOXCIACqb++i6i8YqINI8s2nvH4L1d1BRLRZ0qyyu7GcUeCW7Y0MlrXhz2gktngqyzXVjIAIB58V7LfGz2NriyA4/WgTosldGwzi4mtMkkZH4rqhm45ZRLHzwIuTaA2QU2PaWloLZafaBJMx4r1G4raKrA8EkHP+iy7djqOWMOMCNdeeS0t3htNgYwYWgQBwC58jjLrstimuyxrVFEeyUvFKUqRyDUs6YNmVpgXOgTWQVzaMJu20ppnl6FWpsybfZ8iOSWa3RaLMUtk0zzi9aZzAA81mLTQdwC3l7UcyIWXtrFwG4uSqsNVzXCRlvzVVe9jNGsWicJhzP2Xc+RkeCtpgo2haH0Gu30z9x2o84PmhdiTRHuepDgZK9ZoXoypQbhMuIAI4RqfzxXjVi4r0fZmnFAOO/PwTxk4t0JPHGaV+i8qPGiiWqtwTda1ZqLWrSlbJXBEtGZ5qE+jJyUl7pKmWGxyQlGYmjQLKZ/Wy/H881Bq0le25ucDRogfM+aq6zFt6eGyCR57VZPJkb9FJaqaFJtDELqOYwfQI6FWPV0dAosYrugSm0c1P6BdFFFkml2VtOB1PFiDQZJ0kDMwr3aLackfo3gB2m8jyPgsK2s7eSd2p05cF2Se4Klwt2WKVKj0/Zu85pCXlztTJz5K6sluLnZk5H85Lx+wW99I9kmDzWzu283uDYcSYz7yqJ465HjKz0ujVBCTUGSjWKqMA35QSOKfbXGi5y0iPoJsWJqsejCQ+mpsggvYOCbDTKmFi5hUgKpMySik4clFdVgoAmNcl9KFHZXG9dDAcwigJWSi16gCTUqYVX2i0TKlIhsg39Yp7YGR9Virxor0VtVrqeB2/wDIKyl62DCSFy5obXZraTLvjXtGFtQgqDarbLHN4gj4K2vujhHiJ7pzVxclwUiWk06WoPbbj35zJOS5rRflltMLd9qjIr1O7hFkpO402nzCc2jumnTpgAUGyAcLLO1uXeGBP3Dhq2RoOrDgI0yBy+BUyl9C4sqfDKwTMvyB0z8iUxamEaHJXN62KMvJVWAjL1VnA0lfKG7PRJV3doyJ4eqgWdjo4d3Hd8Vd0bNgYG8Bn371bgxqU/8ADl1M3jx/2+iDXCrq7FbVmqDVYtZMw6KmtTQpNamhNYtGT6uu9XVl1dHV1FjlZ1dd6urLq6OgUWBW9XShQVh0C71dFgV4oK1um2mmYABkjfom+rpTaKHyHR6NdNrlnZcDijSCAd6nuDg7y/IWN2eLg4dvCNwy17lrrTXhuIg5QJXJJUzoTtFrTKUQoVgtWJsyi03g1uphVUybJLgo1WuBzVZa78GrUl97A054+MJ9rItFsbW0jIqPUdlI0lZ51oceAB15q0oW4ARO7yTbaI3C7Xbmgc4yTdC35ET48Cq+1Whr8piCorSQVYocCORMfeb5ImR3LgrSmIlOsanpCWx2mU9Xs+NvMBNsapNIqvLBTjtLcOV4pqSMPtDdBc0xmpVz0CGs7NUkCcpcNeBBWwNhY45hTLPTDRDRCz4aWV/Lo08+rxyitvZm74vAmlhwV54BgYCOcfgqS47U+jUIwOwOydJkjg7wXorqLXiHAEc0xTuai0yGDxkppad3w+CrFnguXdlPaWSMxI4/goYsIP8AZa51MxpkozqUaADwAU/pn9li1y/iVdksOEAkaZj8UqspdQqLUC7McFBUjOzZZZZWyDVaolRin1GqNUYrkygrqtNCkPprqayKKbq6DZ1ZdAjq6SxqK3q6Orqy6Bd6BFk0VvV0dXVl0COgRYUVvV0ttnVj1XfHdkjoUbgoYs9QtI4StNSvcGmA7U6qi6BLbQJgAEnQBJJJjLglC8sL+zIbw1zTb7cTMyZV83ZJgp5lxfHGAD3Jmx7LmR0hgcBvHel3RJpmfJlKDiGwFr3XLTGjBEaa/HVds9zsGeEeufijyINjMk15Agoglaa2XcZMAEHdkqt91PAkty70ymmK4srxSTrKadFNPCkmsWhprE8wCNP6JTWJWBQAlrU60IaxOBqCaHKZTzSmWhONUEjwcn21VGaUtj4SsZE+kZTdppAhNCoVIObVWMUtUKO9qt32SddU0+yiIhWbhdpTOYmHsVrVsXNQ6lJMmI0V76aFJdTQnsihnq6lWG6HVXQ2ABqTu/FP9Ary47PhY4+8fRVSlSLUiE7ZZsZFxPHIAc4URmy75IJaANDmZ8FpyCkF0KvexqRn7Ls83GcZkCI3SpIuGnjDiBAHsCYJ5lWFSqu03KNzCgfQa5sYWwNBAhV9suEPMiG8YGqtg1Icc5UJtE0UQ2bhskyeWilXZceBwe6CRpyKtmuTkKdzIobdVQHApT2JshKSLaFxyAuhsoAQWhM1iIjiE9XZlkoZs73a5cFKArTYhORySqd3uOfx4q1Zd43kp004EBPuF2lHUspakhisrRQJMpupZCBI0TKQu0iBieoWfEYTtOzkp+jRIKGwSOMu+NVx1jy5qW2d6dhJuY1FUaZGqSFY1qUqKaaZMho4wSpdFMs4KQzIJWSjjwo9ZPkyma1NQiSDXfKhuYrI0MlH6NWJiNEE00KWaaE1kUOigrmwsIYAUxZqPazUqrXawdogeKpkyxI69yi1XSuPvOn7wSaVqY8w1wJ4JLQ1MbhO00o01ErXnTY4tJkjUAKW0uwSbLIOySC1V3+Ns4O+CVRv6mXBuYJyEj8Eu5E7GWLaaclASXHemFBxQ1iqXbSMkhgc6N+TR4Sk/wCYj7g/f/AJd6H2SLl9NLaMlQnamPaYPB+fkQra77e2szG2RnBB1BQpJuiHBrkeIXClkKBe16NoNBIJLjDRIEkZ6qW0lbISbdIlhdhZz/Mb3Zjo28jLj6hcN9VPfHgxvzS70P42aJzFxzAs2+/qo+uPGm35QnrBtE51RrHtEOIAcAWmTp2Tqo8kV2Hil6L2nShKLE4EKwrGw1BKotpL+dRe2m0taXNxYj3kQJy3b1VU7xNQdqpUceAcY+7kq3lSdFqxNqzXkJIpBZTC3eJ7wfmk9k5YW8so9JR5SfEawUs5S8KxxouGbWVRzBcweZyU+4LzqOq9G9+KQcicWGBPteCjzrdtYeF1aL57YTTzKfexIFJdBziAMlHcxTcCR0SAIfRIUvo0KbIom0wsj9IlYsbTcDhEmStjhWT+kCzg0mSAQHHfC5s34M6cP5oy123pNRsvxDhK091WgG1gAR2TosjY7BTDmmI8VqrnwttTA0agifBZ0X81/p3TXxfHo1uFeZbSvLbbUGLDLvejcvUoXl221ga+1vxGDlEiRoNF26n8Ucmm/JjV32sioMTyRzdKvbxtgxsy+s3QRvCytiucB7Yfn3FaK1WMAsL3FxBHqs59ncb0LldvZd+yfRONGQ7kPGRWz6Mn2eOUi7GYc5o71Kstd4eJe9wk5Hteiq7wsdXpS9uMZn2cwRPBcZRryPbPLCfLJZMlx2ayfJv7Rah0I0HZzIaGnTiSrHY14NF2Ez+kO+dwWYpU6jqQb0YbA1wAfErSbEUC2i8O16Tj+qE+m/d5+ijN+26+zRLJ/SJHQU598/wrWwsz9IECygn/AMg56h25aGVXBnJhfzR5/Yw4zD3tj3SQfJPUKzw5uKq85/XcQPFU1O8qzSZDHA6QQ30zT4vZ4IOEA9+L+yzJR47NJSpnot12/wDQ9ksMk6MLiPEFV9Mg2mnm6cbM4DY7Q8VEuu8QaebqpJ0HZaNObR6qLSztNOB/qMiXFxycOJI8lUu4h/I9PhdhKhELcMgwH0iEdKwf+v8AmPIrJ2WiH6nT3czu3Stp9I1LOm6ASGvjvbmsBQ2hAcQ9rm9xPoVm5o/NmlifwRNFm1h9Q7t8fCVpLge5ppglgzOZxH5BZd98U3aku5Fo9YKsrltYcR0bKTYMYjmZ1mBT+a5px5svjLho2F42/GIL2/ZaJ9XeihXA1vW2xiyxZkR9V24xx4JN5VnBsOqtHINj4ucPRV+zT/8ArKUFx7R1OUYSMgAG/NTDnKn/AGVtVjaPRC1cwp7CjCtuzKGMC5gUjCjCiyCPgQpGFcRYC1RbW3U+vSDWAEh0xyV6hJKKkqY8ZOLtHnFPZmtI/RuEK/uu46jazahAaG88zktRCFQtPFOy6Wok1Rxed7bki15R7LcvyF6Kqm9Nm6Vd2N2IOiJB+SfNBzjSEwzUJWzztznSDA8hPorO2Bxa0nlOf9lpG7FsB/7jz5KbT2apZYpfHE5eQXH+mm2dn6mJY2b2G/sj0ThCAF1aKM48lt7A2u4B5AD3CIJGRjUJT3kEHpBqMsx8kXvQBtNTID9I6cyN/JcfZhGRz/bcsmS5aNdNOmXrLVNLIeIa4/edAVpsRVltUcHNOZBOYPDTRUVCztFPtQcuJMfvFXuxNIjpTBDZaBlAMTMeabTr/oivO142jULPbbMmzaAgPEgicocFoVTbWuiyPI3YTl+0OK0cnMGcGJ1NHmdOjReRLCN/tOjyB+SdNlojUO8CfmU2y2DGZFKf1m4D4gjMp+taWH6tL/cw+jVl+jU28mhu662Bs4Ije6o75OKZNoa2qwNDcnNnCOBGp3eKjXZa2550B4mqZ5CAm7XVLnZl5Gf1ejH3s47iq75RKj2enoSaR7I7h6JS3DGMV9Idmx9EMUEB5GU7xzB8isNVuepuwHMGS/PKdQW8+K9F26suKmw6GXNmeI/osNQpVGujPLg8R5Ej0WbntZDSw/toh/4K+IgHkMI8ZMFTLvuJ+L2G/ae0+Yz9FLqNq6x4gtPoVIuuuQTjbVJnL2hlA/WHNUSstSJ1K6HhsSxsn6s6HjDG8OKXcFiay1sOKTJ/hPf8Spdd8tyYG5TLnNn4YyquwWjBaqcuk429lvMxnOZGucNCWL+aZFPYz0dCAhbZkghCEACEIQAIQhAAhCEACEIQAIQhAAhCEARbTdlKp7dNjuZaJ81GGzVnmeib5u/FWaErin2iVJr2Q6d0Um6U2eU+qltELqFKSXQNt9gqnakE2SrHAHScg4Eq2Qhq1QRdOzyCzjOcRDeET8lKqNDhGKTzbPjC9GtFx0HmXUqZPHAAfMJgbLWaZFID7b/+S4npn6Z2LUr6MjdjcA9p08Mmjmm7VSNR2Gm3E5xjsku8Z0A55Lc0riot0pt8ZPqVLpUWtENAaOAAHooWlftg9T9IVTbAA4ABKQhd5xGZ29aerNIgxUEyMs2uGa89a4h3s1QP1HYm+AnIeC9F25kWYHcHgmdND5LA0aXaBLnAcB8hnks7UL5mjp38B7p3xl08f/Mn1YUizWgn61pPIUiPiKQjzUsFgzxeg9Woo2UF0l7zJ4NH8q52joTLCo0lmVKqedSuY78Dn/yqJYyW1Wew0B7ThaJ0cJ3AfDxVnkAQMxA9p89+QIGvJQ7LRdUtFNjW4gHNc4AQA0OEl0ZaBQo3JCuVJno6EIW0ZAIQhAAhCEACEIQAIQhAAhCEACEIQAIQhAAhCEACEIQAIQhAAhCEACEIQAIQhACX0wQQQCDqCJB7wqivslZnf6eH9l7mfAGFcoUNJ9kptdGdfsPQP1qo+2D6tTrdj6XvVD9of8VeoSeKH0N5JfZWM2dogAFmKPeJOfcp9Gg1ohrQ0cAAE4hMoqPSIcm+2CEITCghCEACEI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13324" name="Picture 12" descr="http://www.contabilidad.tk/files-contabilidad/lbic_cap19_7_imagen1.png"/>
          <p:cNvPicPr>
            <a:picLocks noChangeAspect="1" noChangeArrowheads="1"/>
          </p:cNvPicPr>
          <p:nvPr/>
        </p:nvPicPr>
        <p:blipFill>
          <a:blip r:embed="rId5" cstate="print"/>
          <a:srcRect l="64481"/>
          <a:stretch>
            <a:fillRect/>
          </a:stretch>
        </p:blipFill>
        <p:spPr bwMode="auto">
          <a:xfrm>
            <a:off x="7092280" y="2924944"/>
            <a:ext cx="187220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losimpuestos.com.mx/wp-content/uploads/is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4360"/>
            <a:ext cx="1905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http://t0.gstatic.com/images?q=tbn:ANd9GcSo6BmTFumsO3-sY39fU8QdK7qij92mXzYOAMAXMOAcPTnk9JT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447" y="3390875"/>
            <a:ext cx="2486025" cy="1838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 resultados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268760"/>
            <a:ext cx="7772400" cy="50868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C00000"/>
                </a:solidFill>
              </a:rPr>
              <a:t>Ventas netas </a:t>
            </a:r>
          </a:p>
          <a:p>
            <a:r>
              <a:rPr lang="es-MX" dirty="0" smtClean="0">
                <a:solidFill>
                  <a:srgbClr val="C00000"/>
                </a:solidFill>
              </a:rPr>
              <a:t>Costos de ventas netas</a:t>
            </a:r>
          </a:p>
          <a:p>
            <a:r>
              <a:rPr lang="es-MX" dirty="0" smtClean="0">
                <a:solidFill>
                  <a:srgbClr val="C00000"/>
                </a:solidFill>
              </a:rPr>
              <a:t>Costos de distribución :</a:t>
            </a:r>
          </a:p>
          <a:p>
            <a:pPr lvl="1"/>
            <a:r>
              <a:rPr lang="es-MX" dirty="0" smtClean="0">
                <a:solidFill>
                  <a:srgbClr val="C00000"/>
                </a:solidFill>
              </a:rPr>
              <a:t>De administración</a:t>
            </a:r>
          </a:p>
          <a:p>
            <a:pPr lvl="1"/>
            <a:r>
              <a:rPr lang="es-MX" dirty="0" smtClean="0">
                <a:solidFill>
                  <a:srgbClr val="C00000"/>
                </a:solidFill>
              </a:rPr>
              <a:t>De ventas </a:t>
            </a:r>
          </a:p>
          <a:p>
            <a:pPr lvl="1"/>
            <a:r>
              <a:rPr lang="es-MX" dirty="0" smtClean="0">
                <a:solidFill>
                  <a:srgbClr val="C00000"/>
                </a:solidFill>
              </a:rPr>
              <a:t>Financieros</a:t>
            </a:r>
          </a:p>
          <a:p>
            <a:r>
              <a:rPr lang="es-MX" dirty="0" smtClean="0">
                <a:solidFill>
                  <a:srgbClr val="C00000"/>
                </a:solidFill>
              </a:rPr>
              <a:t>Otros costos y productos </a:t>
            </a:r>
          </a:p>
          <a:p>
            <a:r>
              <a:rPr lang="es-MX" dirty="0" smtClean="0">
                <a:solidFill>
                  <a:srgbClr val="C00000"/>
                </a:solidFill>
              </a:rPr>
              <a:t>Costos de adición (provisiones):</a:t>
            </a:r>
          </a:p>
          <a:p>
            <a:pPr lvl="1"/>
            <a:r>
              <a:rPr lang="es-MX" dirty="0" smtClean="0">
                <a:solidFill>
                  <a:srgbClr val="C00000"/>
                </a:solidFill>
              </a:rPr>
              <a:t>Para el impuesto sobre la renta </a:t>
            </a:r>
          </a:p>
          <a:p>
            <a:pPr lvl="1"/>
            <a:r>
              <a:rPr lang="es-MX" dirty="0" smtClean="0">
                <a:solidFill>
                  <a:srgbClr val="C00000"/>
                </a:solidFill>
              </a:rPr>
              <a:t>Para la participación de utilidades a trabajadores </a:t>
            </a:r>
          </a:p>
          <a:p>
            <a:pPr lvl="1">
              <a:buNone/>
            </a:pP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14338" name="Picture 2" descr="http://t3.gstatic.com/images?q=tbn:ANd9GcT6lkC20YbYv7gNEMzJHfATJDzEfUsW9QYJXgbekHnNlW56VOd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6584" y="1123577"/>
            <a:ext cx="3563888" cy="1945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7 Rectángulo"/>
          <p:cNvSpPr/>
          <p:nvPr/>
        </p:nvSpPr>
        <p:spPr>
          <a:xfrm>
            <a:off x="3384376" y="5364535"/>
            <a:ext cx="1872208" cy="1107996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PTU</a:t>
            </a:r>
            <a:endParaRPr lang="es-ES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31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/>
              <a:t>BIBLIOGRAFÍA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200580"/>
          </a:xfrm>
        </p:spPr>
        <p:txBody>
          <a:bodyPr>
            <a:normAutofit lnSpcReduction="10000"/>
          </a:bodyPr>
          <a:lstStyle/>
          <a:p>
            <a:pPr marL="365125" lvl="0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s-ES" sz="2400" dirty="0" smtClean="0">
                <a:solidFill>
                  <a:prstClr val="black"/>
                </a:solidFill>
              </a:rPr>
              <a:t>Perdomo, M. A.(</a:t>
            </a:r>
            <a:r>
              <a:rPr lang="es-ES" sz="2400" dirty="0" smtClean="0">
                <a:solidFill>
                  <a:prstClr val="black"/>
                </a:solidFill>
              </a:rPr>
              <a:t>2002). </a:t>
            </a:r>
            <a:r>
              <a:rPr lang="es-ES" sz="2400" dirty="0">
                <a:solidFill>
                  <a:prstClr val="black"/>
                </a:solidFill>
              </a:rPr>
              <a:t>Elementos Básicos de Administración Financiera. </a:t>
            </a:r>
            <a:r>
              <a:rPr lang="es-ES" sz="2400" dirty="0" err="1">
                <a:solidFill>
                  <a:prstClr val="black"/>
                </a:solidFill>
              </a:rPr>
              <a:t>Thomsom</a:t>
            </a:r>
            <a:r>
              <a:rPr lang="es-ES" sz="2400" dirty="0">
                <a:solidFill>
                  <a:prstClr val="black"/>
                </a:solidFill>
              </a:rPr>
              <a:t>.</a:t>
            </a:r>
          </a:p>
          <a:p>
            <a:pPr marL="365125" lvl="0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</a:pPr>
            <a:endParaRPr lang="en-US" sz="2400" dirty="0">
              <a:solidFill>
                <a:prstClr val="black"/>
              </a:solidFill>
            </a:endParaRPr>
          </a:p>
          <a:p>
            <a:pPr marL="365125" lvl="0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s-ES" sz="2400" dirty="0" smtClean="0">
                <a:solidFill>
                  <a:prstClr val="black"/>
                </a:solidFill>
              </a:rPr>
              <a:t>Gómez, L. E. J. </a:t>
            </a:r>
            <a:r>
              <a:rPr lang="es-ES" sz="2400" dirty="0">
                <a:solidFill>
                  <a:prstClr val="black"/>
                </a:solidFill>
              </a:rPr>
              <a:t>(2000). Análisis e interpretación de Estados financieros. ECAFSA.</a:t>
            </a:r>
          </a:p>
          <a:p>
            <a:pPr marL="365125" lvl="0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</a:pPr>
            <a:endParaRPr lang="es-ES" sz="2400" dirty="0">
              <a:solidFill>
                <a:prstClr val="black"/>
              </a:solidFill>
            </a:endParaRPr>
          </a:p>
          <a:p>
            <a:pPr marL="365125" lvl="0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s-MX" sz="2400" dirty="0" smtClean="0">
                <a:solidFill>
                  <a:prstClr val="black"/>
                </a:solidFill>
              </a:rPr>
              <a:t>Ortega, C. A. </a:t>
            </a:r>
            <a:r>
              <a:rPr lang="es-MX" sz="2400" dirty="0">
                <a:solidFill>
                  <a:prstClr val="black"/>
                </a:solidFill>
              </a:rPr>
              <a:t>(</a:t>
            </a:r>
            <a:r>
              <a:rPr lang="es-MX" sz="2400" dirty="0" smtClean="0">
                <a:solidFill>
                  <a:prstClr val="black"/>
                </a:solidFill>
              </a:rPr>
              <a:t>2008). </a:t>
            </a:r>
            <a:r>
              <a:rPr lang="es-MX" sz="2400" dirty="0">
                <a:solidFill>
                  <a:prstClr val="black"/>
                </a:solidFill>
              </a:rPr>
              <a:t>Introducción a las Finanzas. Mc Graw-Hill</a:t>
            </a:r>
            <a:r>
              <a:rPr lang="es-MX" sz="2400" dirty="0" smtClean="0">
                <a:solidFill>
                  <a:prstClr val="black"/>
                </a:solidFill>
              </a:rPr>
              <a:t>.</a:t>
            </a:r>
          </a:p>
          <a:p>
            <a:pPr marL="365125" lvl="0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endParaRPr lang="es-MX" sz="2400" dirty="0">
              <a:solidFill>
                <a:prstClr val="black"/>
              </a:solidFill>
            </a:endParaRPr>
          </a:p>
          <a:p>
            <a:pPr marL="365125" lvl="0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r>
              <a:rPr lang="es-MX" sz="2400" dirty="0" smtClean="0">
                <a:solidFill>
                  <a:prstClr val="black"/>
                </a:solidFill>
              </a:rPr>
              <a:t>García, P. V. </a:t>
            </a:r>
            <a:r>
              <a:rPr lang="es-MX" sz="2400" dirty="0">
                <a:solidFill>
                  <a:prstClr val="black"/>
                </a:solidFill>
              </a:rPr>
              <a:t>(2007). Introducción a las Finanzas. México, Editorial Patria.</a:t>
            </a:r>
          </a:p>
          <a:p>
            <a:pPr marL="365125" lvl="0" indent="-255588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Font typeface="Wingdings 3" pitchFamily="18" charset="2"/>
              <a:buChar char=""/>
            </a:pPr>
            <a:endParaRPr lang="es-MX" sz="2400" b="0" dirty="0">
              <a:solidFill>
                <a:prstClr val="black"/>
              </a:solidFill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544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/>
              <a:t>diferencias: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20191186">
            <a:off x="909217" y="1515684"/>
            <a:ext cx="6977330" cy="3259840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s-MX" sz="4000" dirty="0" smtClean="0"/>
              <a:t>La contabilidad financiera es generalmente periódica y la contabilidad administrativa puede considerarse de flujo continuo.</a:t>
            </a:r>
            <a:endParaRPr lang="es-MX" sz="4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67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758984"/>
          </a:xfrm>
        </p:spPr>
        <p:txBody>
          <a:bodyPr/>
          <a:lstStyle/>
          <a:p>
            <a:pPr algn="ctr"/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financiero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8942678"/>
              </p:ext>
            </p:extLst>
          </p:nvPr>
        </p:nvGraphicFramePr>
        <p:xfrm>
          <a:off x="827584" y="1052736"/>
          <a:ext cx="7521575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66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 1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12548"/>
          </a:xfrm>
        </p:spPr>
        <p:txBody>
          <a:bodyPr>
            <a:normAutofit fontScale="92500"/>
          </a:bodyPr>
          <a:lstStyle/>
          <a:p>
            <a:pPr algn="just"/>
            <a:r>
              <a:rPr lang="es-MX" sz="4000" dirty="0" smtClean="0"/>
              <a:t>Consiste en la aplicación de técnicas y métodos que tienen como objetivo proporcionar elementos de juicio suficientes para interpretar la situación financiera de la empresa. (Ortega, 2008, 22)</a:t>
            </a:r>
            <a:endParaRPr lang="es-MX" sz="4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185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 2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21094837">
            <a:off x="336730" y="1518684"/>
            <a:ext cx="7620000" cy="369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s-MX" sz="48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  <a:cs typeface="Aharoni" pitchFamily="2" charset="-79"/>
              </a:rPr>
              <a:t>Técnica financiera, necesaria para la evaluación real, es decir, histórica de una empresa pública o privada. (Perdomo, 2002, 49)</a:t>
            </a:r>
            <a:endParaRPr lang="es-MX" sz="4800" b="1" dirty="0">
              <a:solidFill>
                <a:schemeClr val="accent6">
                  <a:lumMod val="50000"/>
                </a:schemeClr>
              </a:solidFill>
              <a:latin typeface="Arial Narrow" pitchFamily="34" charset="0"/>
              <a:cs typeface="Aharoni" pitchFamily="2" charset="-79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233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 3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200" dirty="0" smtClean="0"/>
              <a:t>Es una herramienta básica para el completo conocimiento de los negocios. Proporciona los medios necesarios con </a:t>
            </a:r>
            <a:r>
              <a:rPr lang="es-MX" sz="3200" i="1" dirty="0" smtClean="0"/>
              <a:t>la técnica adecuada para poder evaluar las áreas más importantes de la empresa:</a:t>
            </a:r>
            <a:r>
              <a:rPr lang="es-MX" sz="3200" i="1" dirty="0" smtClean="0">
                <a:solidFill>
                  <a:schemeClr val="accent2"/>
                </a:solidFill>
              </a:rPr>
              <a:t> solvencia, estabilidad y rentabilidad. (Gómez, 2000, 43)</a:t>
            </a:r>
            <a:endParaRPr lang="es-MX" sz="3200" i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887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Solvencia:</a:t>
            </a:r>
            <a:endParaRPr lang="es-MX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MX" sz="3200" dirty="0" smtClean="0">
                <a:solidFill>
                  <a:schemeClr val="accent3">
                    <a:lumMod val="75000"/>
                  </a:schemeClr>
                </a:solidFill>
              </a:rPr>
              <a:t>Es la capacidad de la empresa para hacer frente a sus obligaciones a corto plazo, las cuentas  de </a:t>
            </a:r>
            <a:r>
              <a:rPr lang="es-MX" sz="3200" dirty="0">
                <a:solidFill>
                  <a:srgbClr val="FFC000"/>
                </a:solidFill>
              </a:rPr>
              <a:t>activo </a:t>
            </a:r>
            <a:r>
              <a:rPr lang="es-MX" sz="3200" dirty="0" smtClean="0">
                <a:solidFill>
                  <a:srgbClr val="FFC000"/>
                </a:solidFill>
              </a:rPr>
              <a:t>circulante (aquellos </a:t>
            </a:r>
            <a:r>
              <a:rPr lang="es-MX" sz="3200" dirty="0">
                <a:solidFill>
                  <a:srgbClr val="FFC000"/>
                </a:solidFill>
              </a:rPr>
              <a:t>recursos de pronta </a:t>
            </a:r>
            <a:r>
              <a:rPr lang="es-MX" sz="3200" dirty="0" smtClean="0">
                <a:solidFill>
                  <a:srgbClr val="FFC000"/>
                </a:solidFill>
              </a:rPr>
              <a:t>disponibilidad),</a:t>
            </a:r>
            <a:r>
              <a:rPr lang="es-MX" sz="32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MX" sz="3200" dirty="0">
                <a:solidFill>
                  <a:schemeClr val="accent5">
                    <a:lumMod val="50000"/>
                  </a:schemeClr>
                </a:solidFill>
              </a:rPr>
              <a:t>y 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</a:rPr>
              <a:t>las de  </a:t>
            </a:r>
            <a:r>
              <a:rPr lang="es-MX" sz="3200" dirty="0">
                <a:solidFill>
                  <a:schemeClr val="accent5">
                    <a:lumMod val="50000"/>
                  </a:schemeClr>
                </a:solidFill>
              </a:rPr>
              <a:t>pasivo 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</a:rPr>
              <a:t>circulante (obligaciones </a:t>
            </a:r>
            <a:r>
              <a:rPr lang="es-MX" sz="3200" dirty="0">
                <a:solidFill>
                  <a:schemeClr val="accent5">
                    <a:lumMod val="50000"/>
                  </a:schemeClr>
                </a:solidFill>
              </a:rPr>
              <a:t>a corto </a:t>
            </a:r>
            <a:r>
              <a:rPr lang="es-MX" sz="3200" dirty="0" smtClean="0">
                <a:solidFill>
                  <a:schemeClr val="accent5">
                    <a:lumMod val="50000"/>
                  </a:schemeClr>
                </a:solidFill>
              </a:rPr>
              <a:t>plazo), </a:t>
            </a:r>
            <a:r>
              <a:rPr lang="es-MX" sz="3200" dirty="0" smtClean="0">
                <a:solidFill>
                  <a:schemeClr val="accent3">
                    <a:lumMod val="75000"/>
                  </a:schemeClr>
                </a:solidFill>
              </a:rPr>
              <a:t>son las que determinan la liquidez y la capacidad de pago.</a:t>
            </a:r>
            <a:endParaRPr lang="es-MX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2" descr="http://www.rankia.com/blog/familyoffice/uploaded_images/plan-financiero-7815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3151187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mercadoynegocios.net/wp-content/uploads/2010/03/ingresos-residua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70660"/>
            <a:ext cx="1731283" cy="170423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02F4-86E8-4FB9-A047-C431784B7C8A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580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796</TotalTime>
  <Words>1189</Words>
  <Application>Microsoft Office PowerPoint</Application>
  <PresentationFormat>Presentación en pantalla (4:3)</PresentationFormat>
  <Paragraphs>165</Paragraphs>
  <Slides>32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5" baseType="lpstr">
      <vt:lpstr>Aharoni</vt:lpstr>
      <vt:lpstr>Algerian</vt:lpstr>
      <vt:lpstr>Arial</vt:lpstr>
      <vt:lpstr>Arial Narrow</vt:lpstr>
      <vt:lpstr>Britannic Bold</vt:lpstr>
      <vt:lpstr>Calibri</vt:lpstr>
      <vt:lpstr>Century Gothic</vt:lpstr>
      <vt:lpstr>Franklin Gothic Book</vt:lpstr>
      <vt:lpstr>Franklin Gothic Medium</vt:lpstr>
      <vt:lpstr>Tunga</vt:lpstr>
      <vt:lpstr>Wingdings</vt:lpstr>
      <vt:lpstr>Wingdings 3</vt:lpstr>
      <vt:lpstr>Ángulos</vt:lpstr>
      <vt:lpstr>UNIVERSIDAD AUTÓNOMA DEL ESTADO DE MÉXICO   FACULTAD DE TURISMO Y GASTRONOMÍA Licenciatura en Turismo  Unidad de Aprendizaje: Finanzas Créditos: 8  Tema: El análisis financiero  Autor: M. en A. María de Lourdes  Escalona González  Septiembre 2018</vt:lpstr>
      <vt:lpstr>Introducción</vt:lpstr>
      <vt:lpstr>De hecho</vt:lpstr>
      <vt:lpstr>diferencias:</vt:lpstr>
      <vt:lpstr>Análisis financiero</vt:lpstr>
      <vt:lpstr>Concepto 1</vt:lpstr>
      <vt:lpstr>CONCEPTO 2</vt:lpstr>
      <vt:lpstr>CONCEPTO 3</vt:lpstr>
      <vt:lpstr>Solvencia:</vt:lpstr>
      <vt:lpstr>Estabilidad:</vt:lpstr>
      <vt:lpstr>Rentabilidad:</vt:lpstr>
      <vt:lpstr>Productividad:</vt:lpstr>
      <vt:lpstr>Eficiencia:</vt:lpstr>
      <vt:lpstr>Efectividad o eficacia:</vt:lpstr>
      <vt:lpstr>Análisis e interpretación de estados financieros</vt:lpstr>
      <vt:lpstr>Características</vt:lpstr>
      <vt:lpstr>Objetivos específicos:</vt:lpstr>
      <vt:lpstr>Importancia:</vt:lpstr>
      <vt:lpstr>MÉTODOS DE ANÁLISIS Financieros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Estado de resultados</vt:lpstr>
      <vt:lpstr>BIBLIOGRAFÍA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fatima</dc:creator>
  <cp:lastModifiedBy>Hewlett-Packard Company</cp:lastModifiedBy>
  <cp:revision>70</cp:revision>
  <dcterms:created xsi:type="dcterms:W3CDTF">2012-02-17T04:20:50Z</dcterms:created>
  <dcterms:modified xsi:type="dcterms:W3CDTF">2018-09-28T15:45:10Z</dcterms:modified>
</cp:coreProperties>
</file>