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28" r:id="rId1"/>
  </p:sldMasterIdLst>
  <p:notesMasterIdLst>
    <p:notesMasterId r:id="rId36"/>
  </p:notesMasterIdLst>
  <p:sldIdLst>
    <p:sldId id="256" r:id="rId2"/>
    <p:sldId id="258" r:id="rId3"/>
    <p:sldId id="259" r:id="rId4"/>
    <p:sldId id="261" r:id="rId5"/>
    <p:sldId id="263" r:id="rId6"/>
    <p:sldId id="266" r:id="rId7"/>
    <p:sldId id="268" r:id="rId8"/>
    <p:sldId id="270" r:id="rId9"/>
    <p:sldId id="272" r:id="rId10"/>
    <p:sldId id="316" r:id="rId11"/>
    <p:sldId id="315" r:id="rId12"/>
    <p:sldId id="274" r:id="rId13"/>
    <p:sldId id="314" r:id="rId14"/>
    <p:sldId id="313" r:id="rId15"/>
    <p:sldId id="277" r:id="rId16"/>
    <p:sldId id="279" r:id="rId17"/>
    <p:sldId id="281" r:id="rId18"/>
    <p:sldId id="283" r:id="rId19"/>
    <p:sldId id="318" r:id="rId20"/>
    <p:sldId id="285" r:id="rId21"/>
    <p:sldId id="287" r:id="rId22"/>
    <p:sldId id="310" r:id="rId23"/>
    <p:sldId id="289" r:id="rId24"/>
    <p:sldId id="294" r:id="rId25"/>
    <p:sldId id="295" r:id="rId26"/>
    <p:sldId id="296" r:id="rId27"/>
    <p:sldId id="297" r:id="rId28"/>
    <p:sldId id="304" r:id="rId29"/>
    <p:sldId id="305" r:id="rId30"/>
    <p:sldId id="306" r:id="rId31"/>
    <p:sldId id="307" r:id="rId32"/>
    <p:sldId id="308" r:id="rId33"/>
    <p:sldId id="309" r:id="rId34"/>
    <p:sldId id="317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E35A86-0EAD-264B-984C-7301CA573D68}" v="215" dt="2018-08-15T23:28:24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93" autoAdjust="0"/>
    <p:restoredTop sz="94660"/>
  </p:normalViewPr>
  <p:slideViewPr>
    <p:cSldViewPr snapToGrid="0">
      <p:cViewPr>
        <p:scale>
          <a:sx n="80" d="100"/>
          <a:sy n="80" d="100"/>
        </p:scale>
        <p:origin x="69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40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i hernandez" userId="c41a97defd2e626d" providerId="LiveId" clId="{97E35A86-0EAD-264B-984C-7301CA573D68}"/>
    <pc:docChg chg="undo custSel addSld delSld modSld sldOrd">
      <pc:chgData name="danii hernandez" userId="c41a97defd2e626d" providerId="LiveId" clId="{97E35A86-0EAD-264B-984C-7301CA573D68}" dt="2018-08-15T23:28:24.091" v="435" actId="1076"/>
      <pc:docMkLst>
        <pc:docMk/>
      </pc:docMkLst>
      <pc:sldChg chg="addSp delSp modSp">
        <pc:chgData name="danii hernandez" userId="c41a97defd2e626d" providerId="LiveId" clId="{97E35A86-0EAD-264B-984C-7301CA573D68}" dt="2018-08-15T22:06:46.255" v="164" actId="1076"/>
        <pc:sldMkLst>
          <pc:docMk/>
          <pc:sldMk cId="992242964" sldId="256"/>
        </pc:sldMkLst>
        <pc:spChg chg="mod">
          <ac:chgData name="danii hernandez" userId="c41a97defd2e626d" providerId="LiveId" clId="{97E35A86-0EAD-264B-984C-7301CA573D68}" dt="2018-08-15T22:06:46.255" v="164" actId="1076"/>
          <ac:spMkLst>
            <pc:docMk/>
            <pc:sldMk cId="992242964" sldId="256"/>
            <ac:spMk id="2" creationId="{A7D404A5-1EF5-7649-A074-394D90C19D52}"/>
          </ac:spMkLst>
        </pc:spChg>
        <pc:spChg chg="mod">
          <ac:chgData name="danii hernandez" userId="c41a97defd2e626d" providerId="LiveId" clId="{97E35A86-0EAD-264B-984C-7301CA573D68}" dt="2018-08-15T22:05:42.350" v="158" actId="22"/>
          <ac:spMkLst>
            <pc:docMk/>
            <pc:sldMk cId="992242964" sldId="256"/>
            <ac:spMk id="3" creationId="{A79F0860-D8F1-1F42-9F4F-144CB2C92AEB}"/>
          </ac:spMkLst>
        </pc:spChg>
        <pc:spChg chg="add del mod">
          <ac:chgData name="danii hernandez" userId="c41a97defd2e626d" providerId="LiveId" clId="{97E35A86-0EAD-264B-984C-7301CA573D68}" dt="2018-08-15T22:04:40.421" v="147" actId="478"/>
          <ac:spMkLst>
            <pc:docMk/>
            <pc:sldMk cId="992242964" sldId="256"/>
            <ac:spMk id="5" creationId="{0136D88F-CCC8-0B4D-86CA-82CDB8854CD8}"/>
          </ac:spMkLst>
        </pc:spChg>
        <pc:spChg chg="add mod">
          <ac:chgData name="danii hernandez" userId="c41a97defd2e626d" providerId="LiveId" clId="{97E35A86-0EAD-264B-984C-7301CA573D68}" dt="2018-08-15T22:04:40.421" v="147" actId="478"/>
          <ac:spMkLst>
            <pc:docMk/>
            <pc:sldMk cId="992242964" sldId="256"/>
            <ac:spMk id="7" creationId="{66B3C5FA-2C4F-734C-B3A5-B2D0BFF81646}"/>
          </ac:spMkLst>
        </pc:spChg>
      </pc:sldChg>
      <pc:sldChg chg="delSp modSp new del">
        <pc:chgData name="danii hernandez" userId="c41a97defd2e626d" providerId="LiveId" clId="{97E35A86-0EAD-264B-984C-7301CA573D68}" dt="2018-08-15T22:18:52.795" v="259" actId="2696"/>
        <pc:sldMkLst>
          <pc:docMk/>
          <pc:sldMk cId="3587822972" sldId="257"/>
        </pc:sldMkLst>
        <pc:spChg chg="del mod">
          <ac:chgData name="danii hernandez" userId="c41a97defd2e626d" providerId="LiveId" clId="{97E35A86-0EAD-264B-984C-7301CA573D68}" dt="2018-08-15T22:16:40.327" v="256" actId="478"/>
          <ac:spMkLst>
            <pc:docMk/>
            <pc:sldMk cId="3587822972" sldId="257"/>
            <ac:spMk id="2" creationId="{62689806-CA21-EB4B-BD3E-3BF543B2F9FB}"/>
          </ac:spMkLst>
        </pc:spChg>
        <pc:spChg chg="mod">
          <ac:chgData name="danii hernandez" userId="c41a97defd2e626d" providerId="LiveId" clId="{97E35A86-0EAD-264B-984C-7301CA573D68}" dt="2018-08-15T22:16:43.920" v="257" actId="14100"/>
          <ac:spMkLst>
            <pc:docMk/>
            <pc:sldMk cId="3587822972" sldId="257"/>
            <ac:spMk id="3" creationId="{AAE9A3E6-55A8-404D-8510-4804438BC0CC}"/>
          </ac:spMkLst>
        </pc:spChg>
      </pc:sldChg>
      <pc:sldChg chg="modSp add">
        <pc:chgData name="danii hernandez" userId="c41a97defd2e626d" providerId="LiveId" clId="{97E35A86-0EAD-264B-984C-7301CA573D68}" dt="2018-08-15T23:04:25.766" v="365" actId="113"/>
        <pc:sldMkLst>
          <pc:docMk/>
          <pc:sldMk cId="1676946187" sldId="258"/>
        </pc:sldMkLst>
        <pc:spChg chg="mod">
          <ac:chgData name="danii hernandez" userId="c41a97defd2e626d" providerId="LiveId" clId="{97E35A86-0EAD-264B-984C-7301CA573D68}" dt="2018-08-15T23:04:25.766" v="365" actId="113"/>
          <ac:spMkLst>
            <pc:docMk/>
            <pc:sldMk cId="1676946187" sldId="258"/>
            <ac:spMk id="2" creationId="{00000000-0000-0000-0000-000000000000}"/>
          </ac:spMkLst>
        </pc:spChg>
      </pc:sldChg>
      <pc:sldChg chg="modSp new del">
        <pc:chgData name="danii hernandez" userId="c41a97defd2e626d" providerId="LiveId" clId="{97E35A86-0EAD-264B-984C-7301CA573D68}" dt="2018-08-15T22:11:33.537" v="165" actId="2696"/>
        <pc:sldMkLst>
          <pc:docMk/>
          <pc:sldMk cId="2436988676" sldId="258"/>
        </pc:sldMkLst>
        <pc:spChg chg="mod">
          <ac:chgData name="danii hernandez" userId="c41a97defd2e626d" providerId="LiveId" clId="{97E35A86-0EAD-264B-984C-7301CA573D68}" dt="2018-08-15T22:06:14.385" v="160" actId="1076"/>
          <ac:spMkLst>
            <pc:docMk/>
            <pc:sldMk cId="2436988676" sldId="258"/>
            <ac:spMk id="2" creationId="{3C1B7EAF-BEE7-9049-BE56-86247C446554}"/>
          </ac:spMkLst>
        </pc:spChg>
        <pc:spChg chg="mod">
          <ac:chgData name="danii hernandez" userId="c41a97defd2e626d" providerId="LiveId" clId="{97E35A86-0EAD-264B-984C-7301CA573D68}" dt="2018-08-15T22:06:23.433" v="161" actId="1076"/>
          <ac:spMkLst>
            <pc:docMk/>
            <pc:sldMk cId="2436988676" sldId="258"/>
            <ac:spMk id="3" creationId="{B2D2604C-97A5-2F4E-A43A-FFFD834708EA}"/>
          </ac:spMkLst>
        </pc:spChg>
      </pc:sldChg>
      <pc:sldChg chg="addSp delSp modSp new">
        <pc:chgData name="danii hernandez" userId="c41a97defd2e626d" providerId="LiveId" clId="{97E35A86-0EAD-264B-984C-7301CA573D68}" dt="2018-08-15T23:05:00.322" v="371" actId="1076"/>
        <pc:sldMkLst>
          <pc:docMk/>
          <pc:sldMk cId="4040906835" sldId="259"/>
        </pc:sldMkLst>
        <pc:spChg chg="del mod">
          <ac:chgData name="danii hernandez" userId="c41a97defd2e626d" providerId="LiveId" clId="{97E35A86-0EAD-264B-984C-7301CA573D68}" dt="2018-08-15T22:35:05.628" v="270" actId="22"/>
          <ac:spMkLst>
            <pc:docMk/>
            <pc:sldMk cId="4040906835" sldId="259"/>
            <ac:spMk id="2" creationId="{CB714912-DE63-2949-8341-E36CA5317842}"/>
          </ac:spMkLst>
        </pc:spChg>
        <pc:spChg chg="add mod">
          <ac:chgData name="danii hernandez" userId="c41a97defd2e626d" providerId="LiveId" clId="{97E35A86-0EAD-264B-984C-7301CA573D68}" dt="2018-08-15T23:04:56.553" v="370" actId="20577"/>
          <ac:spMkLst>
            <pc:docMk/>
            <pc:sldMk cId="4040906835" sldId="259"/>
            <ac:spMk id="4" creationId="{FC9D6B27-3997-0A49-8D42-F0F522939B9F}"/>
          </ac:spMkLst>
        </pc:spChg>
        <pc:picChg chg="add mod">
          <ac:chgData name="danii hernandez" userId="c41a97defd2e626d" providerId="LiveId" clId="{97E35A86-0EAD-264B-984C-7301CA573D68}" dt="2018-08-15T23:05:00.322" v="371" actId="1076"/>
          <ac:picMkLst>
            <pc:docMk/>
            <pc:sldMk cId="4040906835" sldId="259"/>
            <ac:picMk id="6" creationId="{65EDDED1-336C-7F4A-B424-E8DF9C139A21}"/>
          </ac:picMkLst>
        </pc:picChg>
      </pc:sldChg>
      <pc:sldChg chg="add del">
        <pc:chgData name="danii hernandez" userId="c41a97defd2e626d" providerId="LiveId" clId="{97E35A86-0EAD-264B-984C-7301CA573D68}" dt="2018-08-15T22:33:35.313" v="265" actId="2696"/>
        <pc:sldMkLst>
          <pc:docMk/>
          <pc:sldMk cId="1877175398" sldId="260"/>
        </pc:sldMkLst>
      </pc:sldChg>
      <pc:sldChg chg="modSp new del">
        <pc:chgData name="danii hernandez" userId="c41a97defd2e626d" providerId="LiveId" clId="{97E35A86-0EAD-264B-984C-7301CA573D68}" dt="2018-08-15T22:39:14.285" v="300" actId="2696"/>
        <pc:sldMkLst>
          <pc:docMk/>
          <pc:sldMk cId="3298043001" sldId="260"/>
        </pc:sldMkLst>
        <pc:spChg chg="mod">
          <ac:chgData name="danii hernandez" userId="c41a97defd2e626d" providerId="LiveId" clId="{97E35A86-0EAD-264B-984C-7301CA573D68}" dt="2018-08-15T22:39:05.615" v="298" actId="14100"/>
          <ac:spMkLst>
            <pc:docMk/>
            <pc:sldMk cId="3298043001" sldId="260"/>
            <ac:spMk id="2" creationId="{05F657E6-2C19-E04B-831F-761A8EA49319}"/>
          </ac:spMkLst>
        </pc:spChg>
      </pc:sldChg>
      <pc:sldChg chg="add">
        <pc:chgData name="danii hernandez" userId="c41a97defd2e626d" providerId="LiveId" clId="{97E35A86-0EAD-264B-984C-7301CA573D68}" dt="2018-08-15T22:39:08.998" v="299" actId="22"/>
        <pc:sldMkLst>
          <pc:docMk/>
          <pc:sldMk cId="1902906766" sldId="261"/>
        </pc:sldMkLst>
      </pc:sldChg>
      <pc:sldChg chg="modSp add del ord">
        <pc:chgData name="danii hernandez" userId="c41a97defd2e626d" providerId="LiveId" clId="{97E35A86-0EAD-264B-984C-7301CA573D68}" dt="2018-08-15T22:37:52.748" v="296" actId="2696"/>
        <pc:sldMkLst>
          <pc:docMk/>
          <pc:sldMk cId="2711626009" sldId="261"/>
        </pc:sldMkLst>
        <pc:spChg chg="mod">
          <ac:chgData name="danii hernandez" userId="c41a97defd2e626d" providerId="LiveId" clId="{97E35A86-0EAD-264B-984C-7301CA573D68}" dt="2018-08-15T22:36:12.363" v="275" actId="27636"/>
          <ac:spMkLst>
            <pc:docMk/>
            <pc:sldMk cId="2711626009" sldId="261"/>
            <ac:spMk id="3" creationId="{00000000-0000-0000-0000-000000000000}"/>
          </ac:spMkLst>
        </pc:spChg>
        <pc:picChg chg="mod">
          <ac:chgData name="danii hernandez" userId="c41a97defd2e626d" providerId="LiveId" clId="{97E35A86-0EAD-264B-984C-7301CA573D68}" dt="2018-08-15T22:33:51.235" v="269" actId="1076"/>
          <ac:picMkLst>
            <pc:docMk/>
            <pc:sldMk cId="2711626009" sldId="261"/>
            <ac:picMk id="4" creationId="{00000000-0000-0000-0000-000000000000}"/>
          </ac:picMkLst>
        </pc:picChg>
      </pc:sldChg>
      <pc:sldChg chg="modSp add del">
        <pc:chgData name="danii hernandez" userId="c41a97defd2e626d" providerId="LiveId" clId="{97E35A86-0EAD-264B-984C-7301CA573D68}" dt="2018-08-15T22:37:50.254" v="295" actId="2696"/>
        <pc:sldMkLst>
          <pc:docMk/>
          <pc:sldMk cId="1156482987" sldId="262"/>
        </pc:sldMkLst>
        <pc:spChg chg="mod">
          <ac:chgData name="danii hernandez" userId="c41a97defd2e626d" providerId="LiveId" clId="{97E35A86-0EAD-264B-984C-7301CA573D68}" dt="2018-08-15T22:36:12.196" v="274" actId="27636"/>
          <ac:spMkLst>
            <pc:docMk/>
            <pc:sldMk cId="1156482987" sldId="262"/>
            <ac:spMk id="3" creationId="{00000000-0000-0000-0000-000000000000}"/>
          </ac:spMkLst>
        </pc:spChg>
      </pc:sldChg>
      <pc:sldChg chg="new del">
        <pc:chgData name="danii hernandez" userId="c41a97defd2e626d" providerId="LiveId" clId="{97E35A86-0EAD-264B-984C-7301CA573D68}" dt="2018-08-15T22:40:26.058" v="303" actId="2696"/>
        <pc:sldMkLst>
          <pc:docMk/>
          <pc:sldMk cId="2874848140" sldId="262"/>
        </pc:sldMkLst>
      </pc:sldChg>
      <pc:sldChg chg="add">
        <pc:chgData name="danii hernandez" userId="c41a97defd2e626d" providerId="LiveId" clId="{97E35A86-0EAD-264B-984C-7301CA573D68}" dt="2018-08-15T22:40:22.782" v="302" actId="22"/>
        <pc:sldMkLst>
          <pc:docMk/>
          <pc:sldMk cId="3045457196" sldId="263"/>
        </pc:sldMkLst>
      </pc:sldChg>
      <pc:sldChg chg="new del">
        <pc:chgData name="danii hernandez" userId="c41a97defd2e626d" providerId="LiveId" clId="{97E35A86-0EAD-264B-984C-7301CA573D68}" dt="2018-08-15T22:41:16.745" v="306" actId="2696"/>
        <pc:sldMkLst>
          <pc:docMk/>
          <pc:sldMk cId="2275114984" sldId="264"/>
        </pc:sldMkLst>
      </pc:sldChg>
      <pc:sldChg chg="add del">
        <pc:chgData name="danii hernandez" userId="c41a97defd2e626d" providerId="LiveId" clId="{97E35A86-0EAD-264B-984C-7301CA573D68}" dt="2018-08-15T22:43:23.046" v="308" actId="2696"/>
        <pc:sldMkLst>
          <pc:docMk/>
          <pc:sldMk cId="1465071323" sldId="265"/>
        </pc:sldMkLst>
      </pc:sldChg>
      <pc:sldChg chg="add">
        <pc:chgData name="danii hernandez" userId="c41a97defd2e626d" providerId="LiveId" clId="{97E35A86-0EAD-264B-984C-7301CA573D68}" dt="2018-08-15T22:43:19.437" v="307" actId="22"/>
        <pc:sldMkLst>
          <pc:docMk/>
          <pc:sldMk cId="59300658" sldId="266"/>
        </pc:sldMkLst>
      </pc:sldChg>
      <pc:sldChg chg="new del">
        <pc:chgData name="danii hernandez" userId="c41a97defd2e626d" providerId="LiveId" clId="{97E35A86-0EAD-264B-984C-7301CA573D68}" dt="2018-08-15T22:45:01.354" v="311" actId="2696"/>
        <pc:sldMkLst>
          <pc:docMk/>
          <pc:sldMk cId="1420379408" sldId="267"/>
        </pc:sldMkLst>
      </pc:sldChg>
      <pc:sldChg chg="add">
        <pc:chgData name="danii hernandez" userId="c41a97defd2e626d" providerId="LiveId" clId="{97E35A86-0EAD-264B-984C-7301CA573D68}" dt="2018-08-15T22:44:55.890" v="310" actId="22"/>
        <pc:sldMkLst>
          <pc:docMk/>
          <pc:sldMk cId="1311962666" sldId="268"/>
        </pc:sldMkLst>
      </pc:sldChg>
      <pc:sldChg chg="new del">
        <pc:chgData name="danii hernandez" userId="c41a97defd2e626d" providerId="LiveId" clId="{97E35A86-0EAD-264B-984C-7301CA573D68}" dt="2018-08-15T22:51:42.382" v="314" actId="2696"/>
        <pc:sldMkLst>
          <pc:docMk/>
          <pc:sldMk cId="4286880490" sldId="269"/>
        </pc:sldMkLst>
      </pc:sldChg>
      <pc:sldChg chg="add">
        <pc:chgData name="danii hernandez" userId="c41a97defd2e626d" providerId="LiveId" clId="{97E35A86-0EAD-264B-984C-7301CA573D68}" dt="2018-08-15T22:51:39.019" v="313" actId="22"/>
        <pc:sldMkLst>
          <pc:docMk/>
          <pc:sldMk cId="1986892781" sldId="270"/>
        </pc:sldMkLst>
      </pc:sldChg>
      <pc:sldChg chg="new del">
        <pc:chgData name="danii hernandez" userId="c41a97defd2e626d" providerId="LiveId" clId="{97E35A86-0EAD-264B-984C-7301CA573D68}" dt="2018-08-15T22:53:13.946" v="317" actId="2696"/>
        <pc:sldMkLst>
          <pc:docMk/>
          <pc:sldMk cId="3690806041" sldId="271"/>
        </pc:sldMkLst>
      </pc:sldChg>
      <pc:sldChg chg="add">
        <pc:chgData name="danii hernandez" userId="c41a97defd2e626d" providerId="LiveId" clId="{97E35A86-0EAD-264B-984C-7301CA573D68}" dt="2018-08-15T22:53:09.261" v="316" actId="22"/>
        <pc:sldMkLst>
          <pc:docMk/>
          <pc:sldMk cId="1619200250" sldId="272"/>
        </pc:sldMkLst>
      </pc:sldChg>
      <pc:sldChg chg="addSp delSp modSp new">
        <pc:chgData name="danii hernandez" userId="c41a97defd2e626d" providerId="LiveId" clId="{97E35A86-0EAD-264B-984C-7301CA573D68}" dt="2018-08-15T23:28:24.091" v="435" actId="1076"/>
        <pc:sldMkLst>
          <pc:docMk/>
          <pc:sldMk cId="499922230" sldId="273"/>
        </pc:sldMkLst>
        <pc:spChg chg="mod">
          <ac:chgData name="danii hernandez" userId="c41a97defd2e626d" providerId="LiveId" clId="{97E35A86-0EAD-264B-984C-7301CA573D68}" dt="2018-08-15T23:28:19.048" v="434" actId="20577"/>
          <ac:spMkLst>
            <pc:docMk/>
            <pc:sldMk cId="499922230" sldId="273"/>
            <ac:spMk id="2" creationId="{1EEF7499-A78D-A148-94E7-242889622989}"/>
          </ac:spMkLst>
        </pc:spChg>
        <pc:spChg chg="del">
          <ac:chgData name="danii hernandez" userId="c41a97defd2e626d" providerId="LiveId" clId="{97E35A86-0EAD-264B-984C-7301CA573D68}" dt="2018-08-15T23:01:27.960" v="319" actId="931"/>
          <ac:spMkLst>
            <pc:docMk/>
            <pc:sldMk cId="499922230" sldId="273"/>
            <ac:spMk id="3" creationId="{EBDBF39D-19C7-204F-A9D7-0182D0A2E5A1}"/>
          </ac:spMkLst>
        </pc:spChg>
        <pc:picChg chg="add mod ord">
          <ac:chgData name="danii hernandez" userId="c41a97defd2e626d" providerId="LiveId" clId="{97E35A86-0EAD-264B-984C-7301CA573D68}" dt="2018-08-15T23:28:24.091" v="435" actId="1076"/>
          <ac:picMkLst>
            <pc:docMk/>
            <pc:sldMk cId="499922230" sldId="273"/>
            <ac:picMk id="4" creationId="{7BCEBD98-6F76-0642-AE1C-8ECCD512D2A6}"/>
          </ac:picMkLst>
        </pc:picChg>
      </pc:sldChg>
      <pc:sldChg chg="addSp delSp modSp new">
        <pc:chgData name="danii hernandez" userId="c41a97defd2e626d" providerId="LiveId" clId="{97E35A86-0EAD-264B-984C-7301CA573D68}" dt="2018-08-15T23:04:08.959" v="364" actId="113"/>
        <pc:sldMkLst>
          <pc:docMk/>
          <pc:sldMk cId="3125278916" sldId="274"/>
        </pc:sldMkLst>
        <pc:spChg chg="mod">
          <ac:chgData name="danii hernandez" userId="c41a97defd2e626d" providerId="LiveId" clId="{97E35A86-0EAD-264B-984C-7301CA573D68}" dt="2018-08-15T23:04:08.959" v="364" actId="113"/>
          <ac:spMkLst>
            <pc:docMk/>
            <pc:sldMk cId="3125278916" sldId="274"/>
            <ac:spMk id="2" creationId="{BBF252F3-5052-8742-B768-6BB05A1E6328}"/>
          </ac:spMkLst>
        </pc:spChg>
        <pc:spChg chg="del">
          <ac:chgData name="danii hernandez" userId="c41a97defd2e626d" providerId="LiveId" clId="{97E35A86-0EAD-264B-984C-7301CA573D68}" dt="2018-08-15T23:03:54.522" v="358" actId="931"/>
          <ac:spMkLst>
            <pc:docMk/>
            <pc:sldMk cId="3125278916" sldId="274"/>
            <ac:spMk id="3" creationId="{449E8CB9-AFF0-F144-BAF1-E3C6B785294B}"/>
          </ac:spMkLst>
        </pc:spChg>
        <pc:picChg chg="add mod ord">
          <ac:chgData name="danii hernandez" userId="c41a97defd2e626d" providerId="LiveId" clId="{97E35A86-0EAD-264B-984C-7301CA573D68}" dt="2018-08-15T23:04:04.869" v="363" actId="14100"/>
          <ac:picMkLst>
            <pc:docMk/>
            <pc:sldMk cId="3125278916" sldId="274"/>
            <ac:picMk id="4" creationId="{266EDCBE-0AD3-314F-BE1E-4952A3A3264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40AD8-D575-48CC-923B-A87CA18748D1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82CED9-3D23-45F1-8ABD-F00E3701D2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569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2CED9-3D23-45F1-8ABD-F00E3701D2C5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631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0E5393-3ED8-41F5-9F41-936E0E26F812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84299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9E5E-E35D-4C00-AA7C-66170DFECE64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871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73C-3137-45D6-B260-C7187038551A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836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9BB9C-70B1-4819-BAE8-930B3BF5ABAD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2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FEE15DC-1630-4873-8A6D-BC92C41CE449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145091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0EA8-9901-4D0E-9C92-10063100603C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5466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C7BB-83DF-4417-B59F-661A3528A47B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56623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2BA0-35C2-4E4F-8929-BA447AFCE0F6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4B14-1A6A-41B4-9DBB-E1B4DD039C71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593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B40F53F-D405-4F3A-B102-F3F165A08A89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682977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4F08298-2C92-43E2-8EC1-4E1BB344141F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58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9ED800E-8A4A-41AD-9881-001F632C65DA}" type="datetime1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2336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7D404A5-1EF5-7649-A074-394D90C19D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0576" y="530115"/>
            <a:ext cx="9333396" cy="2254469"/>
          </a:xfrm>
        </p:spPr>
        <p:txBody>
          <a:bodyPr/>
          <a:lstStyle/>
          <a:p>
            <a:r>
              <a:rPr lang="es-US" sz="2800" dirty="0" smtClean="0"/>
              <a:t>UNIVERSIDAD AUTONOMA DEL ESTADO </a:t>
            </a:r>
            <a:br>
              <a:rPr lang="es-US" sz="2800" dirty="0" smtClean="0"/>
            </a:br>
            <a:r>
              <a:rPr lang="es-US" sz="2800" dirty="0" smtClean="0"/>
              <a:t>DE MEXICO</a:t>
            </a:r>
            <a:br>
              <a:rPr lang="es-US" sz="2800" dirty="0" smtClean="0"/>
            </a:br>
            <a:r>
              <a:rPr lang="es-US" sz="2800" dirty="0" smtClean="0"/>
              <a:t>FACULTAD DE CONTADURÍA Y ADMINISTRACIÓN</a:t>
            </a:r>
            <a:br>
              <a:rPr lang="es-US" sz="2800" dirty="0" smtClean="0"/>
            </a:br>
            <a:r>
              <a:rPr lang="es-US" sz="2800" dirty="0" smtClean="0"/>
              <a:t>LICENCIATURA EN CONTADURÍA</a:t>
            </a:r>
            <a:endParaRPr lang="es-US" sz="2800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A79F0860-D8F1-1F42-9F4F-144CB2C92A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8702" y="3067269"/>
            <a:ext cx="9070848" cy="3657381"/>
          </a:xfrm>
        </p:spPr>
        <p:txBody>
          <a:bodyPr anchor="ctr">
            <a:normAutofit lnSpcReduction="10000"/>
          </a:bodyPr>
          <a:lstStyle/>
          <a:p>
            <a:r>
              <a:rPr lang="es-US" sz="2600" b="1" dirty="0" smtClean="0">
                <a:solidFill>
                  <a:srgbClr val="0070C0"/>
                </a:solidFill>
              </a:rPr>
              <a:t>Unidad de aprendizaje</a:t>
            </a:r>
            <a:r>
              <a:rPr lang="es-US" sz="2200" b="1" dirty="0" smtClean="0">
                <a:solidFill>
                  <a:srgbClr val="0070C0"/>
                </a:solidFill>
              </a:rPr>
              <a:t>: habilidades y pensamiento creativo</a:t>
            </a:r>
          </a:p>
          <a:p>
            <a:r>
              <a:rPr lang="es-US" sz="2200" dirty="0" smtClean="0">
                <a:solidFill>
                  <a:srgbClr val="0070C0"/>
                </a:solidFill>
              </a:rPr>
              <a:t>Créditos: 7</a:t>
            </a:r>
          </a:p>
          <a:p>
            <a:endParaRPr lang="es-US" sz="2200" b="1" dirty="0">
              <a:solidFill>
                <a:srgbClr val="0070C0"/>
              </a:solidFill>
            </a:endParaRPr>
          </a:p>
          <a:p>
            <a:r>
              <a:rPr lang="es-US" sz="2200" dirty="0" smtClean="0">
                <a:solidFill>
                  <a:srgbClr val="0070C0"/>
                </a:solidFill>
              </a:rPr>
              <a:t>Tema: Fromm, Piaget, </a:t>
            </a:r>
            <a:r>
              <a:rPr lang="es-US" sz="2200" dirty="0" err="1" smtClean="0">
                <a:solidFill>
                  <a:srgbClr val="0070C0"/>
                </a:solidFill>
              </a:rPr>
              <a:t>capra</a:t>
            </a:r>
            <a:endParaRPr lang="es-US" sz="2200" dirty="0" smtClean="0">
              <a:solidFill>
                <a:srgbClr val="0070C0"/>
              </a:solidFill>
            </a:endParaRPr>
          </a:p>
          <a:p>
            <a:endParaRPr lang="es-US" sz="2200" dirty="0" smtClean="0"/>
          </a:p>
          <a:p>
            <a:r>
              <a:rPr lang="es-US" sz="2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Autor: m. en a. maría de Lourdes escalona </a:t>
            </a:r>
            <a:r>
              <a:rPr lang="es-US" sz="2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González</a:t>
            </a:r>
            <a:endParaRPr lang="es-US" sz="2200" b="1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es-US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SEPTIEMBRE 2018</a:t>
            </a:r>
            <a:endParaRPr lang="es-US" sz="2000" b="1" dirty="0">
              <a:solidFill>
                <a:schemeClr val="tx2">
                  <a:lumMod val="90000"/>
                  <a:lumOff val="10000"/>
                </a:schemeClr>
              </a:solidFill>
              <a:effectLst/>
              <a:latin typeface="Times New Roman" panose="020F0502020204030204" pitchFamily="34" charset="0"/>
              <a:ea typeface="Times New Roman" panose="020F0502020204030204" pitchFamily="34" charset="0"/>
            </a:endParaRPr>
          </a:p>
          <a:p>
            <a:endParaRPr lang="es-US" b="1" dirty="0"/>
          </a:p>
        </p:txBody>
      </p:sp>
      <p:pic>
        <p:nvPicPr>
          <p:cNvPr id="4" name="Picture 3" descr="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" r="4962" b="4808"/>
          <a:stretch>
            <a:fillRect/>
          </a:stretch>
        </p:blipFill>
        <p:spPr bwMode="auto">
          <a:xfrm>
            <a:off x="571500" y="530115"/>
            <a:ext cx="1333500" cy="1355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 preferRelativeResize="0"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450" y="530115"/>
            <a:ext cx="1424598" cy="135583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24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658204"/>
            <a:ext cx="10178322" cy="3593591"/>
          </a:xfrm>
        </p:spPr>
        <p:txBody>
          <a:bodyPr/>
          <a:lstStyle/>
          <a:p>
            <a:pPr marL="0" indent="0">
              <a:buNone/>
            </a:pPr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‘’ (Satisfacer el egoísmo individual produce armonía y paz y se traduce en bienestar para todos)”</a:t>
            </a:r>
          </a:p>
          <a:p>
            <a:endParaRPr lang="es-MX" sz="28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Naturaleza del hombre.</a:t>
            </a:r>
          </a:p>
          <a:p>
            <a:pPr marL="0" indent="0">
              <a:buNone/>
            </a:pPr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“El hombre es malo, egoísta y antisocial por naturaleza”</a:t>
            </a:r>
          </a:p>
          <a:p>
            <a:pPr marL="0" indent="0">
              <a:buNone/>
            </a:pPr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-Thomas Hobbes</a:t>
            </a:r>
          </a:p>
          <a:p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156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31888" y="828957"/>
            <a:ext cx="10058400" cy="3931920"/>
          </a:xfrm>
        </p:spPr>
        <p:txBody>
          <a:bodyPr/>
          <a:lstStyle/>
          <a:p>
            <a:pPr marL="0" indent="0" algn="ctr">
              <a:buNone/>
            </a:pPr>
            <a:r>
              <a:rPr lang="es-MX" sz="4800" b="1" dirty="0" smtClean="0"/>
              <a:t>“</a:t>
            </a:r>
            <a:r>
              <a:rPr lang="es-MX" sz="4400" b="1" dirty="0" smtClean="0"/>
              <a:t>No </a:t>
            </a:r>
            <a:r>
              <a:rPr lang="es-MX" sz="4400" b="1" dirty="0"/>
              <a:t>es rico quien tiene mucho, sino quien da </a:t>
            </a:r>
            <a:r>
              <a:rPr lang="es-MX" sz="4400" b="1" dirty="0" smtClean="0"/>
              <a:t>mucho”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433" y="2944317"/>
            <a:ext cx="3666345" cy="3666345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02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BF252F3-5052-8742-B768-6BB05A1E6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US" b="1" dirty="0" smtClean="0"/>
              <a:t>PIAGET Y </a:t>
            </a:r>
            <a:r>
              <a:rPr lang="es-US" b="1" dirty="0"/>
              <a:t>EL CONSTRUCTIVISMO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="" xmlns:a16="http://schemas.microsoft.com/office/drawing/2014/main" id="{266EDCBE-0AD3-314F-BE1E-4952A3A326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8925" y="2393486"/>
            <a:ext cx="6225747" cy="3508836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2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79685"/>
            <a:ext cx="10515600" cy="569727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s-US" dirty="0"/>
              <a:t/>
            </a:r>
            <a:br>
              <a:rPr lang="es-US" dirty="0"/>
            </a:br>
            <a:r>
              <a:rPr lang="es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Jean Piaget</a:t>
            </a: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~Piaget nació el 9 de agosto de1896.</a:t>
            </a:r>
            <a:br>
              <a:rPr lang="es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 desde muy temprana edad mostró un extraordinario interés por la biología y la vida animal</a:t>
            </a:r>
            <a:br>
              <a:rPr lang="es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~Fue un epistemólogo, psicólogo y biólogo S</a:t>
            </a:r>
            <a:r>
              <a:rPr lang="es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uizo </a:t>
            </a:r>
            <a:endParaRPr lang="es-MX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4">
            <a:extLst>
              <a:ext uri="{FF2B5EF4-FFF2-40B4-BE49-F238E27FC236}">
                <a16:creationId xmlns="" xmlns:a16="http://schemas.microsoft.com/office/drawing/2014/main" id="{7BCEBD98-6F76-0642-AE1C-8ECCD512D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384" y="770131"/>
            <a:ext cx="3360117" cy="326510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  <p:sp>
        <p:nvSpPr>
          <p:cNvPr id="2" name="CuadroTexto 1"/>
          <p:cNvSpPr txBox="1"/>
          <p:nvPr/>
        </p:nvSpPr>
        <p:spPr>
          <a:xfrm>
            <a:off x="4686300" y="6225411"/>
            <a:ext cx="7119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El enfoque constructivista de Piaget, consultado en línea:   http</a:t>
            </a:r>
            <a:r>
              <a:rPr lang="es-MX" dirty="0"/>
              <a:t>://www.ub.edu/dppsed/fvillar/principal/pdf/proyecto/cap_05_piaget.pdf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5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79684"/>
            <a:ext cx="10515600" cy="6187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r>
              <a:rPr lang="es-MX" sz="5100" cap="all" spc="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ORIGEN E HISTORIA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1.Se cree que Sócrates fue el primer constructivista.</a:t>
            </a:r>
          </a:p>
          <a:p>
            <a:endParaRPr lang="es-MX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El constructivismo pedagógico se origina en Alemania con Immanuel Kant (siglo XVIII).</a:t>
            </a:r>
          </a:p>
          <a:p>
            <a:endParaRPr lang="es-MX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En el campo de la </a:t>
            </a:r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psicología </a:t>
            </a:r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Jean Piaget y Vygotsky.</a:t>
            </a:r>
          </a:p>
          <a:p>
            <a:endParaRPr lang="es-MX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Jean Piaget precursor del moderno constructivismo</a:t>
            </a:r>
          </a:p>
          <a:p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1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83346E5-015C-4AB4-AA3A-47142936C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s-MX" dirty="0"/>
              <a:t>DESARROLLO COGNITIVO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0BF8718-E470-4009-BE64-270AAA94B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32204"/>
            <a:ext cx="10178322" cy="3593591"/>
          </a:xfrm>
        </p:spPr>
        <p:txBody>
          <a:bodyPr>
            <a:normAutofit/>
          </a:bodyPr>
          <a:lstStyle/>
          <a:p>
            <a:r>
              <a:rPr lang="es-MX" sz="2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Está relacionado con el conocimiento: es el proceso por el cual vamos aprendiendo a utilizar la memoria, el lenguaje, la percepción, la resolución de problemas y la planificación.</a:t>
            </a:r>
          </a:p>
        </p:txBody>
      </p:sp>
      <p:sp>
        <p:nvSpPr>
          <p:cNvPr id="4" name="AutoShape 2" descr="Resultado de imagen para desarrollo cognitivo">
            <a:extLst>
              <a:ext uri="{FF2B5EF4-FFF2-40B4-BE49-F238E27FC236}">
                <a16:creationId xmlns="" xmlns:a16="http://schemas.microsoft.com/office/drawing/2014/main" id="{75D4C868-EDC4-405D-A366-B1A1C62433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96BDD039-21F9-4C74-BD8C-51E0A0C30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244"/>
          <a:stretch/>
        </p:blipFill>
        <p:spPr>
          <a:xfrm>
            <a:off x="3238499" y="3579429"/>
            <a:ext cx="5973739" cy="2580324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92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7F9ACAB-DEC2-4726-8E1E-CC00B6929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s-MX" dirty="0"/>
              <a:t>PROCESO ADQUISICIÓN DEL LENGUAJE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D88F152F-044F-4BB9-8DC0-6032B5EAE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Habla egocéntrica: es la que el niño utiliza para poder expresar sus pensamientos en esta etapa, más que para comunicarse socialmente. </a:t>
            </a:r>
          </a:p>
          <a:p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Habla social: la construcción progresiva de diferentes esquemas sobre la realidad   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114A8C9-C8A0-41AC-ADE2-B0FB1B921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917" y="4255819"/>
            <a:ext cx="3770313" cy="2035257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90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AD57CE5D-736C-406A-AE00-28F5A3A8E6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2794355"/>
              </p:ext>
            </p:extLst>
          </p:nvPr>
        </p:nvGraphicFramePr>
        <p:xfrm>
          <a:off x="974360" y="629586"/>
          <a:ext cx="10418164" cy="57562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6976">
                  <a:extLst>
                    <a:ext uri="{9D8B030D-6E8A-4147-A177-3AD203B41FA5}">
                      <a16:colId xmlns="" xmlns:a16="http://schemas.microsoft.com/office/drawing/2014/main" val="1460908051"/>
                    </a:ext>
                  </a:extLst>
                </a:gridCol>
                <a:gridCol w="3379330">
                  <a:extLst>
                    <a:ext uri="{9D8B030D-6E8A-4147-A177-3AD203B41FA5}">
                      <a16:colId xmlns="" xmlns:a16="http://schemas.microsoft.com/office/drawing/2014/main" val="3874951243"/>
                    </a:ext>
                  </a:extLst>
                </a:gridCol>
                <a:gridCol w="3491858">
                  <a:extLst>
                    <a:ext uri="{9D8B030D-6E8A-4147-A177-3AD203B41FA5}">
                      <a16:colId xmlns="" xmlns:a16="http://schemas.microsoft.com/office/drawing/2014/main" val="501205574"/>
                    </a:ext>
                  </a:extLst>
                </a:gridCol>
              </a:tblGrid>
              <a:tr h="349674"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Etapas de la teoría del desarrollo cognoscitivo de Piaget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88501171"/>
                  </a:ext>
                </a:extLst>
              </a:tr>
              <a:tr h="3496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Etapa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Edad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Característica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95405873"/>
                  </a:ext>
                </a:extLst>
              </a:tr>
              <a:tr h="18129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Sensoriomotora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El niño activo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0-2 años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Los niños aprenden la conducta propositiva, el pensamiento orientado a medios y fines, la permanencia de los objetos.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50439302"/>
                  </a:ext>
                </a:extLst>
              </a:tr>
              <a:tr h="7154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Pre operacional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El niño intuitivo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2-7 años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El niño puede usar símbolos y palabras para pensar.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78894148"/>
                  </a:ext>
                </a:extLst>
              </a:tr>
              <a:tr h="10813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Operaciones concretas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El niño práctico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7-11 años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Aprende operaciones lógicas de seriación, de clasificación y de conservación.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7850035"/>
                  </a:ext>
                </a:extLst>
              </a:tr>
              <a:tr h="14471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Operaciones formales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El niño reflexivo</a:t>
                      </a:r>
                      <a:endParaRPr lang="es-MX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11-12 años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Sistemas abstractos del pensamiento que le permiten usar la lógica proposicional.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67429234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709684" y="6488668"/>
            <a:ext cx="11355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 </a:t>
            </a:r>
            <a:r>
              <a:rPr lang="es-MX" dirty="0" smtClean="0"/>
              <a:t>Rafael Linares, A. (Año desconocido), </a:t>
            </a:r>
            <a:r>
              <a:rPr lang="es-MX" dirty="0" err="1" smtClean="0"/>
              <a:t>consultado:http</a:t>
            </a:r>
            <a:r>
              <a:rPr lang="es-MX" dirty="0"/>
              <a:t>://www.paidopsiquiatria.cat/files/teorias_desarrollo_cognitivo_0.pdf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08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56D94FA-604D-4E6E-B407-F96EF65BB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188" y="788205"/>
            <a:ext cx="10515600" cy="1325563"/>
          </a:xfrm>
        </p:spPr>
        <p:txBody>
          <a:bodyPr>
            <a:normAutofit/>
          </a:bodyPr>
          <a:lstStyle/>
          <a:p>
            <a:r>
              <a:rPr lang="es-MX" dirty="0" smtClean="0"/>
              <a:t> PRINCIPIOS </a:t>
            </a:r>
            <a:r>
              <a:rPr lang="es-MX" dirty="0"/>
              <a:t>DEL DESARROLLO</a:t>
            </a:r>
            <a:r>
              <a:rPr lang="es-MX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s-MX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FC6F800F-EE04-4CC6-BFF9-5E7608DBD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188" y="1792289"/>
            <a:ext cx="10515600" cy="4284661"/>
          </a:xfrm>
        </p:spPr>
        <p:txBody>
          <a:bodyPr>
            <a:noAutofit/>
          </a:bodyPr>
          <a:lstStyle/>
          <a:p>
            <a:endParaRPr lang="es-MX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Organización </a:t>
            </a:r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adaptación</a:t>
            </a:r>
          </a:p>
          <a:p>
            <a:pPr marL="457200" lvl="1" indent="0">
              <a:buNone/>
            </a:pPr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principios la organización es una predisposición innata mientras que la adaptación nos dice Piaget que todo organismo nace con la capacidad de ajustar sus estructuras</a:t>
            </a:r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1" indent="0">
              <a:buNone/>
            </a:pPr>
            <a:endParaRPr lang="es-MX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s-MX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 algn="r">
              <a:buNone/>
            </a:pPr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Continuación…</a:t>
            </a:r>
            <a:endParaRPr lang="es-MX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AFA1BD5E-A989-43DF-9CAA-0B77A313A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2050" y="251630"/>
            <a:ext cx="3300022" cy="186213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0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399351"/>
            <a:ext cx="10178322" cy="3593591"/>
          </a:xfrm>
        </p:spPr>
        <p:txBody>
          <a:bodyPr/>
          <a:lstStyle/>
          <a:p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Asimilación y acomodación</a:t>
            </a:r>
          </a:p>
          <a:p>
            <a:pPr marL="457200" lvl="1" indent="0">
              <a:buNone/>
            </a:pPr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asimilación moldea la información nueva, mientras que la acomodación es el proceso de modificar los esquemas.</a:t>
            </a:r>
          </a:p>
          <a:p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del desarrollo</a:t>
            </a:r>
          </a:p>
          <a:p>
            <a:pPr marL="457200" lvl="1" indent="0">
              <a:buNone/>
            </a:pPr>
            <a:r>
              <a:rPr lang="es-MX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Maduración de las estructuras físicas heredadas, experiencias físicas con el ambiente, transmisión social de información y de conocimientos y el equilibro.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4431324" y="5606027"/>
            <a:ext cx="7451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Bertrand, R,</a:t>
            </a:r>
            <a:r>
              <a:rPr lang="es-MX" dirty="0"/>
              <a:t> </a:t>
            </a:r>
            <a:r>
              <a:rPr lang="es-MX" dirty="0" smtClean="0"/>
              <a:t>(1989</a:t>
            </a:r>
            <a:r>
              <a:rPr lang="es-MX" dirty="0"/>
              <a:t>) </a:t>
            </a:r>
            <a:r>
              <a:rPr lang="es-MX" dirty="0" smtClean="0"/>
              <a:t> </a:t>
            </a:r>
            <a:r>
              <a:rPr lang="es-MX" b="1" dirty="0"/>
              <a:t>La Teoría del Aprendizaje de </a:t>
            </a:r>
            <a:r>
              <a:rPr lang="es-MX" b="1" dirty="0" smtClean="0"/>
              <a:t>Piaget</a:t>
            </a:r>
            <a:r>
              <a:rPr lang="es-MX" dirty="0"/>
              <a:t>, consultado en:  https://psicologiaymente.com/desarrollo/teoria-del-aprendizaje-piaget</a:t>
            </a:r>
            <a:endParaRPr lang="es-MX" b="1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861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0466" y="1740347"/>
            <a:ext cx="10515600" cy="1325563"/>
          </a:xfrm>
        </p:spPr>
        <p:txBody>
          <a:bodyPr/>
          <a:lstStyle/>
          <a:p>
            <a:pPr algn="ctr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FROMM, EL SER Y EL TENER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8120"/>
          <a:stretch/>
        </p:blipFill>
        <p:spPr>
          <a:xfrm>
            <a:off x="4097866" y="3397281"/>
            <a:ext cx="3860799" cy="2935111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94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4756326" y="1114269"/>
            <a:ext cx="267981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Sujeto</a:t>
            </a:r>
          </a:p>
        </p:txBody>
      </p:sp>
      <p:sp>
        <p:nvSpPr>
          <p:cNvPr id="6" name="5 Elipse"/>
          <p:cNvSpPr/>
          <p:nvPr/>
        </p:nvSpPr>
        <p:spPr>
          <a:xfrm>
            <a:off x="4889782" y="4389873"/>
            <a:ext cx="267981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Aprendizaje</a:t>
            </a:r>
          </a:p>
        </p:txBody>
      </p:sp>
      <p:sp>
        <p:nvSpPr>
          <p:cNvPr id="7" name="6 Elipse"/>
          <p:cNvSpPr/>
          <p:nvPr/>
        </p:nvSpPr>
        <p:spPr>
          <a:xfrm>
            <a:off x="7785918" y="2590904"/>
            <a:ext cx="267981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Conocimiento nuevo</a:t>
            </a:r>
          </a:p>
        </p:txBody>
      </p:sp>
      <p:sp>
        <p:nvSpPr>
          <p:cNvPr id="8" name="7 Elipse"/>
          <p:cNvSpPr/>
          <p:nvPr/>
        </p:nvSpPr>
        <p:spPr>
          <a:xfrm>
            <a:off x="1726735" y="2659049"/>
            <a:ext cx="267981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Conocimiento antiguo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3412224" y="1807528"/>
            <a:ext cx="1167648" cy="742884"/>
          </a:xfrm>
          <a:prstGeom prst="straightConnector1">
            <a:avLst/>
          </a:prstGeom>
          <a:ln w="190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7436142" y="1879536"/>
            <a:ext cx="1152128" cy="670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4819594" y="3094960"/>
            <a:ext cx="26165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6096234" y="343039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2119045" y="377508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(Experiencia)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8012206" y="373342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/>
              <a:t>(Experiencia)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0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6825" y="0"/>
            <a:ext cx="10178322" cy="2143998"/>
          </a:xfrm>
        </p:spPr>
        <p:txBody>
          <a:bodyPr>
            <a:normAutofit fontScale="90000"/>
          </a:bodyPr>
          <a:lstStyle/>
          <a:p>
            <a:pPr lvl="0"/>
            <a:r>
              <a:rPr lang="es-MX" sz="3600" dirty="0"/>
              <a:t/>
            </a:r>
            <a:br>
              <a:rPr lang="es-MX" sz="3600" dirty="0"/>
            </a:br>
            <a:r>
              <a:rPr lang="es-MX" sz="4400" dirty="0"/>
              <a:t>4 FACTORES QUE INTERACTÚAN PARA INFLUIR SOBRE LOS CAMBIOS  DEL PENSAMIENTO:</a:t>
            </a:r>
            <a:r>
              <a:rPr lang="es-MX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s-MX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s-MX" sz="3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678" y="2143998"/>
            <a:ext cx="10515600" cy="4485402"/>
          </a:xfrm>
        </p:spPr>
        <p:txBody>
          <a:bodyPr>
            <a:normAutofit fontScale="62500" lnSpcReduction="20000"/>
          </a:bodyPr>
          <a:lstStyle/>
          <a:p>
            <a:endParaRPr lang="es-MX" dirty="0" smtClean="0"/>
          </a:p>
          <a:p>
            <a:pPr>
              <a:lnSpc>
                <a:spcPct val="130000"/>
              </a:lnSpc>
            </a:pPr>
            <a:r>
              <a:rPr lang="es-MX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Maduración biológica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s-MX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30000"/>
              </a:lnSpc>
            </a:pPr>
            <a:r>
              <a:rPr lang="es-MX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s-MX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130000"/>
              </a:lnSpc>
            </a:pPr>
            <a:r>
              <a:rPr lang="es-MX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Experiencias sociales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s-MX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4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es-MX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Equilibrio</a:t>
            </a:r>
          </a:p>
          <a:p>
            <a:pPr marL="0" indent="0">
              <a:buNone/>
            </a:pPr>
            <a:r>
              <a:rPr lang="es-MX" sz="33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3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3309" y="26664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6000" dirty="0"/>
              <a:t>“Un niño nunca dibuja lo que ve, dibuja su interpretación de ello.</a:t>
            </a:r>
          </a:p>
          <a:p>
            <a:pPr marL="0" indent="0" algn="ctr">
              <a:buNone/>
            </a:pPr>
            <a:r>
              <a:rPr lang="es-MX" sz="6000" dirty="0"/>
              <a:t>Dibuja lo que sabe de él.”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7109" y="3327864"/>
            <a:ext cx="2683239" cy="3530136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1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1265325" y="3159458"/>
            <a:ext cx="10178322" cy="3593591"/>
          </a:xfrm>
        </p:spPr>
        <p:txBody>
          <a:bodyPr>
            <a:normAutofit/>
          </a:bodyPr>
          <a:lstStyle/>
          <a:p>
            <a:endParaRPr lang="es-MX" sz="4000" dirty="0" smtClean="0"/>
          </a:p>
          <a:p>
            <a:pPr marL="0" indent="0">
              <a:spcBef>
                <a:spcPct val="0"/>
              </a:spcBef>
              <a:buNone/>
            </a:pPr>
            <a:r>
              <a:rPr lang="es-MX" sz="5100" cap="all" spc="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FRITJOF </a:t>
            </a:r>
            <a:r>
              <a:rPr lang="es-MX" sz="5100" cap="all" spc="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CAPRA Y EL </a:t>
            </a:r>
            <a:r>
              <a:rPr lang="es-MX" sz="5100" cap="all" spc="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ENFOQUE SISTÉMICO </a:t>
            </a:r>
            <a:endParaRPr lang="es-MX" sz="5100" cap="all" spc="2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endParaRPr lang="es-MX" sz="5100" cap="all" spc="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30" name="Picture 6" descr="https://sites.google.com/a/udo.edu.ve/enfoque-sistemico/_/rsrc/1396919483322/home/pagina1.png?height=307&amp;width=3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94" y="709684"/>
            <a:ext cx="30480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434468" y="5791246"/>
            <a:ext cx="9840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“El todo es más que la suma de sus partes”</a:t>
            </a:r>
            <a:endParaRPr lang="es-MX" sz="3200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9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1000"/>
              </a:spcBef>
            </a:pPr>
            <a:r>
              <a:rPr lang="es-MX" dirty="0"/>
              <a:t>Fritjof Capra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2450"/>
            <a:ext cx="6132443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Físico y teórico de sistemas austríaco, nacido en Viena el 1 de febrero de 1939. Sus estudios sobre las implicancias filosóficas de la física de partículas se reflejan en su obra más conocida El Tao de la Física. </a:t>
            </a:r>
          </a:p>
        </p:txBody>
      </p:sp>
      <p:pic>
        <p:nvPicPr>
          <p:cNvPr id="6" name="Picture 2" descr="Resultado de imagen para fritjof cap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463" y="1825625"/>
            <a:ext cx="3051520" cy="300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3007244" y="5850622"/>
            <a:ext cx="846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Ardid, J. (2015) Amazú: Fritjof Capra, un sabio de nuestro tiempo. Consultado (en línea): </a:t>
            </a:r>
            <a:endParaRPr lang="es-MX" dirty="0" smtClean="0"/>
          </a:p>
          <a:p>
            <a:r>
              <a:rPr lang="es-MX" dirty="0" smtClean="0"/>
              <a:t>https</a:t>
            </a:r>
            <a:r>
              <a:rPr lang="es-MX" dirty="0"/>
              <a:t>://www.amazu.org/fritjof-capra/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71118" y="1398983"/>
            <a:ext cx="8213035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dice que, la ciencia se centra en el estudio de las partes sin tener en cuenta el todo, y esta debería centrarse en un sistema de mayor complejidad en el que interactúan multitud de procesos en red.</a:t>
            </a:r>
          </a:p>
        </p:txBody>
      </p:sp>
      <p:pic>
        <p:nvPicPr>
          <p:cNvPr id="3076" name="Picture 4" descr="Resultado de imagen para sistema complej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895" y="4247284"/>
            <a:ext cx="4535695" cy="2372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16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28523" y="2355710"/>
            <a:ext cx="4954656" cy="3528253"/>
          </a:xfrm>
        </p:spPr>
        <p:txBody>
          <a:bodyPr/>
          <a:lstStyle/>
          <a:p>
            <a:pPr marL="0" indent="0" algn="just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Fomenta la llamada; Teoría de sistemas o Enfoque sistémico: significa pensar en los términos del contexto, las relaciones, las formas y los procesos, a través de un pensamiento no-lineal. </a:t>
            </a:r>
          </a:p>
          <a:p>
            <a:pPr marL="0" indent="0" algn="just">
              <a:buNone/>
            </a:pPr>
            <a:endParaRPr lang="es-MX" sz="29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/>
          </a:p>
        </p:txBody>
      </p:sp>
      <p:pic>
        <p:nvPicPr>
          <p:cNvPr id="4" name="Picture 2" descr="Resultado de imagen para sistema complej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983" y="2355710"/>
            <a:ext cx="381000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7648" y="2031687"/>
            <a:ext cx="4738352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teoría de sistemas nos dice que la esencia de la vida no yace en las moléculas, sino en los patrones y procesos en que estas moléculas están implicadas.</a:t>
            </a:r>
          </a:p>
        </p:txBody>
      </p:sp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833" y="2031687"/>
            <a:ext cx="3300860" cy="330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2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5066" y="996764"/>
            <a:ext cx="9361868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Capra, la humanidad ha llegado a un punto crucial en su evolución y desarrollo en el que hacía falta un cambio de actitud y de percepción de los problemas del mundo.</a:t>
            </a:r>
          </a:p>
        </p:txBody>
      </p:sp>
      <p:pic>
        <p:nvPicPr>
          <p:cNvPr id="6146" name="Picture 2" descr="LaÂ OrganizaciÃ³n Mundial de la SaludÂ (OMS) estima que casi una cuarta parte de las personas que mueren, unas 12,6 millones en 2012, se deben a la contaminaciÃ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54" y="3172433"/>
            <a:ext cx="4437492" cy="317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55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934807"/>
            <a:ext cx="4828504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pensamiento sistémico era la forma de comprender la problemática mundial </a:t>
            </a:r>
            <a:r>
              <a:rPr lang="es-MX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una </a:t>
            </a: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interconectada en lo que nada es sobrante sino susceptible de condicionar los otros aspectos del problema.</a:t>
            </a:r>
          </a:p>
        </p:txBody>
      </p:sp>
      <p:pic>
        <p:nvPicPr>
          <p:cNvPr id="9218" name="Picture 2" descr="https://scontent.ftlc1-1.fna.fbcdn.net/v/t1.15752-9/39161545_455746831573793_2563913253134532608_n.jpg?_nc_cat=0&amp;oh=8a21d0d9926978e7d2fca4bebf81c09a&amp;oe=5BC6CA1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555" y="1374865"/>
            <a:ext cx="535224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17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>
            <a:extLst>
              <a:ext uri="{FF2B5EF4-FFF2-40B4-BE49-F238E27FC236}">
                <a16:creationId xmlns="" xmlns:a16="http://schemas.microsoft.com/office/drawing/2014/main" id="{FC9D6B27-3997-0A49-8D42-F0F522939B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6800" y="527050"/>
            <a:ext cx="10058400" cy="5803900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US" dirty="0"/>
              <a:t>  </a:t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/>
              <a:t/>
            </a:r>
            <a:br>
              <a:rPr lang="es-US" dirty="0"/>
            </a:br>
            <a:r>
              <a:rPr lang="es-US" dirty="0" smtClean="0"/>
              <a:t/>
            </a:r>
            <a:br>
              <a:rPr lang="es-US" dirty="0" smtClean="0"/>
            </a:br>
            <a:r>
              <a:rPr lang="es-US" dirty="0"/>
              <a:t/>
            </a:r>
            <a:br>
              <a:rPr lang="es-US" dirty="0"/>
            </a:br>
            <a:r>
              <a:rPr lang="es-US" dirty="0" smtClean="0"/>
              <a:t/>
            </a:r>
            <a:br>
              <a:rPr lang="es-US" dirty="0" smtClean="0"/>
            </a:br>
            <a:r>
              <a:rPr lang="es-US" dirty="0"/>
              <a:t/>
            </a:r>
            <a:br>
              <a:rPr lang="es-US" dirty="0"/>
            </a:br>
            <a:r>
              <a:rPr lang="es-US" sz="2900" dirty="0" smtClean="0"/>
              <a:t>N</a:t>
            </a:r>
            <a:r>
              <a:rPr lang="es-ES" sz="2900" cap="none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ació</a:t>
            </a:r>
            <a:r>
              <a:rPr lang="es-ES" sz="2900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Frankfurt, </a:t>
            </a:r>
            <a:r>
              <a:rPr lang="es-ES" sz="2900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900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lemania, en 1900.</a:t>
            </a:r>
            <a:br>
              <a:rPr lang="es-ES" sz="2900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900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 un psicólogo y filosofo </a:t>
            </a:r>
            <a:br>
              <a:rPr lang="es-ES" sz="2900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900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Fromm provenía de una familia muy religiosa, en    este  caso de judíos</a:t>
            </a:r>
            <a:br>
              <a:rPr lang="es-ES" sz="2900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65EDDED1-336C-7F4A-B424-E8DF9C139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284" y="527050"/>
            <a:ext cx="3238500" cy="28479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41445" y="6455391"/>
            <a:ext cx="11210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 arte de amar; Erich </a:t>
            </a:r>
            <a:r>
              <a:rPr lang="es-MX" dirty="0" err="1" smtClean="0"/>
              <a:t>Frömm</a:t>
            </a:r>
            <a:r>
              <a:rPr lang="es-MX" dirty="0" smtClean="0"/>
              <a:t>. </a:t>
            </a:r>
            <a:r>
              <a:rPr lang="es-MX" dirty="0"/>
              <a:t>Recuperado de:  http://html.rincondelvago.com/el-arte-de-amar_erich-fromm_5.html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90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0433" y="1918224"/>
            <a:ext cx="5179455" cy="435133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Capra; Es necesaria una mayor implicación entre políticos, científicos o líderes de opinión para superar la mentalidad mecanicista del funcionamiento económico y social; y darnos cuenta al fin de que ese cambio de percepción supondrá nuestra integración en un mundo sostenible.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8194" name="Picture 2" descr="Resultado de imagen para cambio sosteni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620" y="2224869"/>
            <a:ext cx="3810000" cy="373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58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3973" y="792818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es-MX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Finalmente, según Capra: “El gran desafío de nuestra época es construir y fomentar comunidades sostenibles en las que podamos satisfacer nuestras necesidades y aspiraciones sin disminuir las oportunidades de las generaciones futuras”…</a:t>
            </a:r>
          </a:p>
        </p:txBody>
      </p:sp>
      <p:pic>
        <p:nvPicPr>
          <p:cNvPr id="7174" name="Picture 6" descr="Resultado de imagen para cambio sosteni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828" y="2697880"/>
            <a:ext cx="5083890" cy="348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898" y="4413465"/>
            <a:ext cx="3875395" cy="2279644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01580" y="442211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6600" dirty="0" smtClean="0"/>
              <a:t/>
            </a:r>
            <a:br>
              <a:rPr lang="es-MX" sz="6600" dirty="0" smtClean="0"/>
            </a:br>
            <a:r>
              <a:rPr lang="es-MX" sz="6000" dirty="0"/>
              <a:t>“suma e</a:t>
            </a:r>
            <a:r>
              <a:rPr lang="es-MX" sz="6000" dirty="0" smtClean="0"/>
              <a:t>l </a:t>
            </a:r>
            <a:r>
              <a:rPr lang="es-MX" sz="6000" dirty="0"/>
              <a:t>que sus </a:t>
            </a:r>
            <a:r>
              <a:rPr lang="es-MX" sz="6000" dirty="0" smtClean="0"/>
              <a:t>es más </a:t>
            </a:r>
            <a:r>
              <a:rPr lang="es-MX" sz="6000" dirty="0"/>
              <a:t>la partes suma </a:t>
            </a:r>
            <a:r>
              <a:rPr lang="es-MX" sz="6000" dirty="0" smtClean="0"/>
              <a:t>de todo</a:t>
            </a:r>
            <a:r>
              <a:rPr lang="es-MX" sz="6000" dirty="0"/>
              <a:t>”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1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5389" y="2095500"/>
            <a:ext cx="10515600" cy="2019299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MX" sz="5400" b="1" dirty="0" smtClean="0"/>
              <a:t>Como actividad arma la frase que viene en la portada de </a:t>
            </a:r>
            <a:r>
              <a:rPr lang="es-MX" sz="5400" b="1" dirty="0" err="1" smtClean="0"/>
              <a:t>Capra</a:t>
            </a:r>
            <a:endParaRPr lang="es-MX" sz="5400" b="1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8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27800"/>
          </a:xfrm>
        </p:spPr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251678" y="1105469"/>
            <a:ext cx="1038986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FROM</a:t>
            </a:r>
            <a:r>
              <a:rPr lang="es-MX" u="sng" dirty="0"/>
              <a:t>, EL SER Y EL TENER</a:t>
            </a:r>
            <a:endParaRPr lang="es-MX" dirty="0"/>
          </a:p>
          <a:p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Erich Fromm(año </a:t>
            </a:r>
            <a:r>
              <a:rPr lang="es-MX" dirty="0"/>
              <a:t>desconocido), El ser y el tener, </a:t>
            </a:r>
            <a:r>
              <a:rPr lang="es-MX" dirty="0" smtClean="0"/>
              <a:t>Paidós Ibérica, </a:t>
            </a:r>
            <a:r>
              <a:rPr lang="es-MX" dirty="0"/>
              <a:t>consultado (en línea):  http://www.tusbuenoslibros.com/resumenes/tener_y_ser_erich_fromm.pdf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El arte de amar; Erich </a:t>
            </a:r>
            <a:r>
              <a:rPr lang="es-MX" dirty="0" smtClean="0"/>
              <a:t>Fromm. </a:t>
            </a:r>
            <a:r>
              <a:rPr lang="es-MX" dirty="0"/>
              <a:t>Recuperado de: http://</a:t>
            </a:r>
            <a:r>
              <a:rPr lang="es-MX" dirty="0" smtClean="0"/>
              <a:t>html.rincondelvago.com/el-arte-de-amar_erich-fromm_5.html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MX" u="sng" dirty="0" smtClean="0"/>
              <a:t>PIAGET y EL </a:t>
            </a:r>
            <a:r>
              <a:rPr lang="es-MX" u="sng" dirty="0"/>
              <a:t>CONSTRUCTIVISMO</a:t>
            </a: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Piaget, J. (Año desconocido ), El enfoque constructivista de Piaget, consultado en línea:   http://www.ub.edu/dppsed/fvillar/principal/pdf/proyecto/cap_05_piaget.pdf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Rafael Linares, A. (Año desconocido), consultado</a:t>
            </a:r>
            <a:r>
              <a:rPr lang="es-MX" dirty="0" smtClean="0"/>
              <a:t>: http</a:t>
            </a:r>
            <a:r>
              <a:rPr lang="es-MX" dirty="0"/>
              <a:t>://www.paidopsiquiatria.cat/files/teorias_desarrollo_cognitivo_0.pdf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Bertrand, R, (1989)  La Teoría del Aprendizaje de Piaget, consultado en: https://psicologiaymente.com/desarrollo/teoria-del-aprendizaje-piaget</a:t>
            </a:r>
          </a:p>
          <a:p>
            <a:endParaRPr lang="es-MX" dirty="0"/>
          </a:p>
          <a:p>
            <a:r>
              <a:rPr lang="es-MX" u="sng" dirty="0" smtClean="0"/>
              <a:t>CAPRA</a:t>
            </a:r>
            <a:r>
              <a:rPr lang="es-MX" u="sng" dirty="0"/>
              <a:t> </a:t>
            </a:r>
            <a:r>
              <a:rPr lang="es-MX" u="sng" dirty="0" smtClean="0"/>
              <a:t>y </a:t>
            </a:r>
            <a:r>
              <a:rPr lang="es-MX" u="sng" dirty="0"/>
              <a:t>EL ENFOQUE </a:t>
            </a:r>
            <a:r>
              <a:rPr lang="es-MX" u="sng" dirty="0" smtClean="0"/>
              <a:t>SISTEMICO</a:t>
            </a: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Ardid, J. (2015) Amazú: Fritjof Capra, un sabio de nuestro tiempo. Consultado (en línea): https://www.amazu.org/fritjof-capra/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304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ES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fromm</a:t>
            </a: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la clave de la vida está en el ser, los seres humanos tenemos dos orientaciones básicas “tener y ser”:</a:t>
            </a:r>
            <a:b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cap="none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 ser se centra en la experiencia encuentra sentido en el intercambio, en el compromiso, en compartir con los demás.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758" y="382385"/>
            <a:ext cx="3330221" cy="2257779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685259" y="5798145"/>
            <a:ext cx="7213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From</a:t>
            </a:r>
            <a:r>
              <a:rPr lang="es-MX" dirty="0" smtClean="0"/>
              <a:t>, E. (1956), El arte de amar, </a:t>
            </a:r>
            <a:r>
              <a:rPr lang="es-MX" dirty="0"/>
              <a:t>consultado (en línea):  </a:t>
            </a:r>
            <a:r>
              <a:rPr lang="es-MX" u="sng" dirty="0"/>
              <a:t>http://www.tusbuenoslibros.com/resumenes/tener_y_ser_erich_fromm.pdf</a:t>
            </a:r>
            <a:endParaRPr lang="es-MX" dirty="0"/>
          </a:p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90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8500" y="-134696"/>
            <a:ext cx="10515600" cy="3913364"/>
          </a:xfrm>
        </p:spPr>
        <p:txBody>
          <a:bodyPr>
            <a:normAutofit fontScale="90000"/>
          </a:bodyPr>
          <a:lstStyle/>
          <a:p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Ser,  son las distinciones de las cualidades permanentes que pertenecen a la esencia de una persona.</a:t>
            </a:r>
            <a:b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Al contrario, parece que la misma esencia de ser consiste en tener y si el individuo no tiene nada, no es nadie.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dirty="0"/>
              <a:t/>
            </a:r>
            <a:br>
              <a:rPr lang="es-ES" dirty="0"/>
            </a:b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3542" y="3673737"/>
            <a:ext cx="5358395" cy="3184263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5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2644" y="-197090"/>
            <a:ext cx="10515600" cy="1325563"/>
          </a:xfrm>
        </p:spPr>
        <p:txBody>
          <a:bodyPr>
            <a:normAutofit fontScale="90000"/>
          </a:bodyPr>
          <a:lstStyle/>
          <a:p>
            <a:pPr algn="just"/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cap="none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ener y ser son dos modos fundamentales de la experiencia, las fuerzas que determinan la diferencia entre los caracteres de los individuos y de los diversos tipos de caracteres sociales. </a:t>
            </a:r>
            <a:b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La diferencia entre los modos de tener y ser de la existencia. 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7737" y="3714750"/>
            <a:ext cx="6572250" cy="289076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0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‘’tener o ser’’, fue una manera en la que Erich Fromm prolongo el desarrollo psicoanalítico del egoísmo y del altruismo como dos orientaciones en la formación básica del carácter y de dos modos de existencia. </a:t>
            </a:r>
          </a:p>
          <a:p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96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Tener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tener es algo físico que alimenta nuestro egocentrismo y egoísmo y forma a una persona en lo que tiene y no en lo que es. 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768" y="3573518"/>
            <a:ext cx="3960440" cy="234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89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7618" y="818866"/>
            <a:ext cx="10058400" cy="57047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egoísmo no solo se relaciona con nuestra conducta y la educación en valores impuestos. Si no en la formación de nuestro carácter.</a:t>
            </a:r>
          </a:p>
          <a:p>
            <a:pPr lvl="2"/>
            <a:endParaRPr lang="es-MX" sz="29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Egoísmo psicológico </a:t>
            </a:r>
            <a:endParaRPr lang="es-MX" sz="29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conducta impulsada por motivaciones auto         interesadas          </a:t>
            </a:r>
            <a:endParaRPr lang="es-MX" sz="29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Egoísmo Ético </a:t>
            </a:r>
            <a:endParaRPr lang="es-MX" sz="29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ayudar a cambio de un beneficio superior</a:t>
            </a:r>
            <a:endParaRPr lang="es-MX" sz="29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Egoísmo racional </a:t>
            </a:r>
            <a:endParaRPr lang="es-MX" sz="29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es-MX" sz="2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señala que la búsqueda del propio interés es fruto del               uso de la razón</a:t>
            </a:r>
            <a:endParaRPr lang="es-MX" sz="29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9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9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9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3771" t="15827" r="19274" b="9380"/>
          <a:stretch/>
        </p:blipFill>
        <p:spPr>
          <a:xfrm>
            <a:off x="8639033" y="1738675"/>
            <a:ext cx="2756848" cy="1508464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20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TM10001106[[fn=Distintivo]]</Template>
  <TotalTime>278</TotalTime>
  <Words>1037</Words>
  <Application>Microsoft Office PowerPoint</Application>
  <PresentationFormat>Panorámica</PresentationFormat>
  <Paragraphs>168</Paragraphs>
  <Slides>34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1" baseType="lpstr">
      <vt:lpstr>Arial</vt:lpstr>
      <vt:lpstr>Calibri</vt:lpstr>
      <vt:lpstr>Garamond</vt:lpstr>
      <vt:lpstr>Gill Sans MT</vt:lpstr>
      <vt:lpstr>Impact</vt:lpstr>
      <vt:lpstr>Times New Roman</vt:lpstr>
      <vt:lpstr>Badge</vt:lpstr>
      <vt:lpstr>UNIVERSIDAD AUTONOMA DEL ESTADO  DE MEXICO FACULTAD DE CONTADURÍA Y ADMINISTRACIÓN LICENCIATURA EN CONTADURÍA</vt:lpstr>
      <vt:lpstr>FROMM, EL SER Y EL TENER</vt:lpstr>
      <vt:lpstr>             Nació en Frankfurt, Alemania, en 1900. Fue un psicólogo y filosofo  Fromm provenía de una familia muy religiosa, en    este  caso de judíos </vt:lpstr>
      <vt:lpstr>    Para fromm, la clave de la vida está en el ser, los seres humanos tenemos dos orientaciones básicas “tener y ser”:  El ser se centra en la experiencia encuentra sentido en el intercambio, en el compromiso, en compartir con los demás. </vt:lpstr>
      <vt:lpstr>  Ser,  son las distinciones de las cualidades permanentes que pertenecen a la esencia de una persona.  Al contrario, parece que la misma esencia de ser consiste en tener y si el individuo no tiene nada, no es nadie.      </vt:lpstr>
      <vt:lpstr> Tener y ser son dos modos fundamentales de la experiencia, las fuerzas que determinan la diferencia entre los caracteres de los individuos y de los diversos tipos de caracteres sociales.   La diferencia entre los modos de tener y ser de la existencia.  </vt:lpstr>
      <vt:lpstr>Presentación de PowerPoint</vt:lpstr>
      <vt:lpstr>Tener</vt:lpstr>
      <vt:lpstr>Presentación de PowerPoint</vt:lpstr>
      <vt:lpstr>Presentación de PowerPoint</vt:lpstr>
      <vt:lpstr>Presentación de PowerPoint</vt:lpstr>
      <vt:lpstr>PIAGET Y EL CONSTRUCTIVISMO</vt:lpstr>
      <vt:lpstr>Presentación de PowerPoint</vt:lpstr>
      <vt:lpstr>Presentación de PowerPoint</vt:lpstr>
      <vt:lpstr>DESARROLLO COGNITIVO</vt:lpstr>
      <vt:lpstr>PROCESO ADQUISICIÓN DEL LENGUAJE</vt:lpstr>
      <vt:lpstr>Presentación de PowerPoint</vt:lpstr>
      <vt:lpstr> PRINCIPIOS DEL DESARROLLO </vt:lpstr>
      <vt:lpstr>Presentación de PowerPoint</vt:lpstr>
      <vt:lpstr>Presentación de PowerPoint</vt:lpstr>
      <vt:lpstr> 4 FACTORES QUE INTERACTÚAN PARA INFLUIR SOBRE LOS CAMBIOS  DEL PENSAMIENTO:  </vt:lpstr>
      <vt:lpstr>Presentación de PowerPoint</vt:lpstr>
      <vt:lpstr>Presentación de PowerPoint</vt:lpstr>
      <vt:lpstr>Fritjof Capra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Habilidades y pensamiento creativo</dc:title>
  <dc:creator>danii hernandez</dc:creator>
  <cp:lastModifiedBy>Hewlett-Packard Company</cp:lastModifiedBy>
  <cp:revision>47</cp:revision>
  <dcterms:modified xsi:type="dcterms:W3CDTF">2018-09-28T22:00:56Z</dcterms:modified>
</cp:coreProperties>
</file>